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6" r:id="rId10"/>
    <p:sldId id="285"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19/10/2016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19/10/2016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19/10/2016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19/10/2016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32F2606-AFE7-42FF-B24A-F8D713C81888}" type="datetimeFigureOut">
              <a:rPr lang="es-ES" smtClean="0"/>
              <a:pPr/>
              <a:t>19/10/2016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32F2606-AFE7-42FF-B24A-F8D713C81888}" type="datetimeFigureOut">
              <a:rPr lang="es-ES" smtClean="0"/>
              <a:pPr/>
              <a:t>19/10/2016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B32F2606-AFE7-42FF-B24A-F8D713C81888}" type="datetimeFigureOut">
              <a:rPr lang="es-ES" smtClean="0"/>
              <a:pPr/>
              <a:t>19/10/2016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32F2606-AFE7-42FF-B24A-F8D713C81888}" type="datetimeFigureOut">
              <a:rPr lang="es-ES" smtClean="0"/>
              <a:pPr/>
              <a:t>19/10/2016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2F2606-AFE7-42FF-B24A-F8D713C81888}" type="datetimeFigureOut">
              <a:rPr lang="es-ES" smtClean="0"/>
              <a:pPr/>
              <a:t>19/10/2016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19/10/2016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19/10/2016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3">
                <a:lumMod val="60000"/>
                <a:lumOff val="40000"/>
                <a:alpha val="74000"/>
              </a:schemeClr>
            </a:gs>
            <a:gs pos="0">
              <a:schemeClr val="bg1">
                <a:lumMod val="75000"/>
              </a:schemeClr>
            </a:gs>
            <a:gs pos="50000">
              <a:srgbClr val="9CB86E">
                <a:alpha val="62000"/>
              </a:srgbClr>
            </a:gs>
            <a:gs pos="100000">
              <a:srgbClr val="156B13">
                <a:alpha val="5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F2606-AFE7-42FF-B24A-F8D713C81888}" type="datetimeFigureOut">
              <a:rPr lang="es-ES" smtClean="0"/>
              <a:pPr/>
              <a:t>19/10/2016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FA2B1-BB5D-4E5F-BFD1-5DB3FC213B35}"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142852"/>
            <a:ext cx="9144000" cy="6247864"/>
          </a:xfrm>
          <a:prstGeom prst="rect">
            <a:avLst/>
          </a:prstGeom>
          <a:noFill/>
        </p:spPr>
        <p:txBody>
          <a:bodyPr wrap="square" rtlCol="0">
            <a:spAutoFit/>
          </a:bodyPr>
          <a:lstStyle/>
          <a:p>
            <a:pPr algn="ctr"/>
            <a:r>
              <a:rPr lang="es-ES" sz="8000" b="1" dirty="0" smtClean="0"/>
              <a:t>TEMA 2</a:t>
            </a:r>
            <a:endParaRPr lang="es-ES" sz="6600" b="1" dirty="0" smtClean="0"/>
          </a:p>
          <a:p>
            <a:pPr algn="ctr"/>
            <a:endParaRPr lang="es-ES" sz="1000" b="1" dirty="0" smtClean="0"/>
          </a:p>
          <a:p>
            <a:pPr algn="ctr"/>
            <a:r>
              <a:rPr lang="es-ES" sz="6000" b="1" dirty="0" smtClean="0">
                <a:solidFill>
                  <a:schemeClr val="accent1">
                    <a:lumMod val="75000"/>
                  </a:schemeClr>
                </a:solidFill>
              </a:rPr>
              <a:t>DISEÑO DE </a:t>
            </a:r>
          </a:p>
          <a:p>
            <a:pPr algn="ctr"/>
            <a:r>
              <a:rPr lang="es-ES" sz="6000" b="1" dirty="0" smtClean="0">
                <a:solidFill>
                  <a:schemeClr val="accent1">
                    <a:lumMod val="75000"/>
                  </a:schemeClr>
                </a:solidFill>
              </a:rPr>
              <a:t>BASES DE DATOS</a:t>
            </a:r>
          </a:p>
          <a:p>
            <a:pPr algn="ctr"/>
            <a:endParaRPr lang="es-ES" sz="6600" b="1" dirty="0" smtClean="0">
              <a:solidFill>
                <a:schemeClr val="accent1">
                  <a:lumMod val="75000"/>
                </a:schemeClr>
              </a:solidFill>
            </a:endParaRPr>
          </a:p>
          <a:p>
            <a:pPr algn="ctr"/>
            <a:endParaRPr lang="es-ES" sz="1600" b="1" dirty="0" smtClean="0">
              <a:solidFill>
                <a:schemeClr val="accent1">
                  <a:lumMod val="75000"/>
                </a:schemeClr>
              </a:solidFill>
            </a:endParaRPr>
          </a:p>
          <a:p>
            <a:pPr algn="ctr"/>
            <a:r>
              <a:rPr lang="es-ES" sz="5400" b="1" dirty="0" smtClean="0">
                <a:solidFill>
                  <a:schemeClr val="accent6">
                    <a:lumMod val="50000"/>
                  </a:schemeClr>
                </a:solidFill>
              </a:rPr>
              <a:t>MODELO </a:t>
            </a:r>
          </a:p>
          <a:p>
            <a:pPr algn="ctr"/>
            <a:r>
              <a:rPr lang="es-ES" sz="5400" b="1" dirty="0" smtClean="0">
                <a:solidFill>
                  <a:schemeClr val="accent6">
                    <a:lumMod val="50000"/>
                  </a:schemeClr>
                </a:solidFill>
              </a:rPr>
              <a:t>ENTIDAD / RELACIÓN</a:t>
            </a:r>
            <a:endParaRPr lang="es-ES" sz="6000" b="1" dirty="0" smtClean="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2- ENTIDADES E INTERRELACIONES. CARDINALIDADES</a:t>
            </a:r>
          </a:p>
        </p:txBody>
      </p:sp>
      <p:sp>
        <p:nvSpPr>
          <p:cNvPr id="3" name="2 CuadroTexto"/>
          <p:cNvSpPr txBox="1"/>
          <p:nvPr/>
        </p:nvSpPr>
        <p:spPr>
          <a:xfrm>
            <a:off x="357158" y="500042"/>
            <a:ext cx="8786842" cy="3847207"/>
          </a:xfrm>
          <a:prstGeom prst="rect">
            <a:avLst/>
          </a:prstGeom>
          <a:noFill/>
        </p:spPr>
        <p:txBody>
          <a:bodyPr wrap="square" rtlCol="0">
            <a:spAutoFit/>
          </a:bodyPr>
          <a:lstStyle/>
          <a:p>
            <a:r>
              <a:rPr lang="es-ES" sz="2400" dirty="0" smtClean="0">
                <a:solidFill>
                  <a:schemeClr val="accent5">
                    <a:lumMod val="50000"/>
                  </a:schemeClr>
                </a:solidFill>
              </a:rPr>
              <a:t>2.1  ENTIDADES</a:t>
            </a:r>
          </a:p>
          <a:p>
            <a:pPr marL="717550" lvl="1" indent="-260350">
              <a:buFont typeface="Wingdings" pitchFamily="2" charset="2"/>
              <a:buChar char="Ø"/>
            </a:pPr>
            <a:r>
              <a:rPr lang="es-ES" sz="2200" dirty="0" smtClean="0"/>
              <a:t>Ejemplos de los </a:t>
            </a:r>
            <a:r>
              <a:rPr lang="es-ES" sz="2200" dirty="0" smtClean="0"/>
              <a:t>2 tipos de debilidad:</a:t>
            </a:r>
          </a:p>
          <a:p>
            <a:pPr marL="1428750" lvl="2" indent="-514350">
              <a:buFont typeface="Courier New" pitchFamily="49" charset="0"/>
              <a:buChar char="o"/>
            </a:pPr>
            <a:r>
              <a:rPr lang="es-ES" sz="2200" b="1" dirty="0" smtClean="0">
                <a:solidFill>
                  <a:schemeClr val="accent6">
                    <a:lumMod val="50000"/>
                  </a:schemeClr>
                </a:solidFill>
              </a:rPr>
              <a:t>Debilidad por identificación</a:t>
            </a:r>
            <a:r>
              <a:rPr lang="es-ES" sz="2200" dirty="0" smtClean="0">
                <a:solidFill>
                  <a:schemeClr val="accent6">
                    <a:lumMod val="50000"/>
                  </a:schemeClr>
                </a:solidFill>
              </a:rPr>
              <a:t>:</a:t>
            </a:r>
          </a:p>
          <a:p>
            <a:pPr marL="1428750" lvl="2" indent="-514350">
              <a:buFont typeface="Courier New" pitchFamily="49" charset="0"/>
              <a:buChar char="o"/>
            </a:pPr>
            <a:endParaRPr lang="es-ES" sz="2200" dirty="0">
              <a:solidFill>
                <a:schemeClr val="accent6">
                  <a:lumMod val="50000"/>
                </a:schemeClr>
              </a:solidFill>
            </a:endParaRPr>
          </a:p>
          <a:p>
            <a:pPr marL="1428750" lvl="2" indent="-514350">
              <a:buFont typeface="Courier New" pitchFamily="49" charset="0"/>
              <a:buChar char="o"/>
            </a:pPr>
            <a:endParaRPr lang="es-ES" sz="2200" dirty="0" smtClean="0">
              <a:solidFill>
                <a:schemeClr val="accent6">
                  <a:lumMod val="50000"/>
                </a:schemeClr>
              </a:solidFill>
            </a:endParaRPr>
          </a:p>
          <a:p>
            <a:pPr marL="1428750" lvl="2" indent="-514350">
              <a:buFont typeface="Courier New" pitchFamily="49" charset="0"/>
              <a:buChar char="o"/>
            </a:pPr>
            <a:endParaRPr lang="es-ES" sz="2200" dirty="0">
              <a:solidFill>
                <a:schemeClr val="accent6">
                  <a:lumMod val="50000"/>
                </a:schemeClr>
              </a:solidFill>
            </a:endParaRPr>
          </a:p>
          <a:p>
            <a:pPr marL="1428750" lvl="2" indent="-514350">
              <a:buFont typeface="Courier New" pitchFamily="49" charset="0"/>
              <a:buChar char="o"/>
            </a:pPr>
            <a:endParaRPr lang="es-ES" sz="2200" dirty="0" smtClean="0">
              <a:solidFill>
                <a:schemeClr val="accent6">
                  <a:lumMod val="50000"/>
                </a:schemeClr>
              </a:solidFill>
            </a:endParaRPr>
          </a:p>
          <a:p>
            <a:pPr marL="1428750" lvl="2" indent="-514350">
              <a:buFont typeface="Courier New" pitchFamily="49" charset="0"/>
              <a:buChar char="o"/>
            </a:pPr>
            <a:endParaRPr lang="es-ES" sz="2200" dirty="0" smtClean="0">
              <a:solidFill>
                <a:schemeClr val="accent6">
                  <a:lumMod val="50000"/>
                </a:schemeClr>
              </a:solidFill>
            </a:endParaRPr>
          </a:p>
          <a:p>
            <a:pPr marL="1428750" lvl="2" indent="-514350">
              <a:buFont typeface="Courier New" pitchFamily="49" charset="0"/>
              <a:buChar char="o"/>
            </a:pPr>
            <a:endParaRPr lang="es-ES" sz="2200" dirty="0" smtClean="0">
              <a:solidFill>
                <a:schemeClr val="accent6">
                  <a:lumMod val="50000"/>
                </a:schemeClr>
              </a:solidFill>
            </a:endParaRPr>
          </a:p>
          <a:p>
            <a:pPr marL="1428750" lvl="2" indent="-514350">
              <a:buFont typeface="Courier New" pitchFamily="49" charset="0"/>
              <a:buChar char="o"/>
            </a:pPr>
            <a:endParaRPr lang="es-ES" sz="2200" dirty="0" smtClean="0">
              <a:solidFill>
                <a:schemeClr val="accent6">
                  <a:lumMod val="50000"/>
                </a:schemeClr>
              </a:solidFill>
            </a:endParaRPr>
          </a:p>
          <a:p>
            <a:pPr marL="1428750" lvl="2" indent="-514350">
              <a:buFont typeface="Courier New" pitchFamily="49" charset="0"/>
              <a:buChar char="o"/>
            </a:pPr>
            <a:r>
              <a:rPr lang="es-ES" sz="2200" b="1" dirty="0" smtClean="0">
                <a:solidFill>
                  <a:schemeClr val="accent6">
                    <a:lumMod val="50000"/>
                  </a:schemeClr>
                </a:solidFill>
              </a:rPr>
              <a:t>Debilidad por existencia: </a:t>
            </a:r>
            <a:endParaRPr lang="es-ES" sz="2200" dirty="0" smtClean="0">
              <a:solidFill>
                <a:schemeClr val="accent6">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852" y="1700808"/>
            <a:ext cx="46005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852" y="4581128"/>
            <a:ext cx="4591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46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2- ENTIDADES E INTERRELACIONES. CARDINALIDADES</a:t>
            </a:r>
          </a:p>
        </p:txBody>
      </p:sp>
      <p:sp>
        <p:nvSpPr>
          <p:cNvPr id="3" name="2 CuadroTexto"/>
          <p:cNvSpPr txBox="1"/>
          <p:nvPr/>
        </p:nvSpPr>
        <p:spPr>
          <a:xfrm>
            <a:off x="357158" y="714356"/>
            <a:ext cx="8786842" cy="6432530"/>
          </a:xfrm>
          <a:prstGeom prst="rect">
            <a:avLst/>
          </a:prstGeom>
          <a:noFill/>
        </p:spPr>
        <p:txBody>
          <a:bodyPr wrap="square" rtlCol="0">
            <a:spAutoFit/>
          </a:bodyPr>
          <a:lstStyle/>
          <a:p>
            <a:r>
              <a:rPr lang="es-ES" sz="2400" dirty="0" smtClean="0">
                <a:solidFill>
                  <a:schemeClr val="accent5">
                    <a:lumMod val="50000"/>
                  </a:schemeClr>
                </a:solidFill>
              </a:rPr>
              <a:t>2.2  RELACIONES</a:t>
            </a:r>
          </a:p>
          <a:p>
            <a:pPr marL="717550" lvl="1" indent="-260350">
              <a:buFont typeface="Wingdings" pitchFamily="2" charset="2"/>
              <a:buChar char="Ø"/>
            </a:pPr>
            <a:r>
              <a:rPr lang="es-ES" sz="2200" dirty="0" smtClean="0"/>
              <a:t>El símbolo utilizado para representar una relación es el rombo:</a:t>
            </a:r>
          </a:p>
          <a:p>
            <a:pPr marL="717550" lvl="1" indent="-260350">
              <a:buFont typeface="Wingdings" pitchFamily="2" charset="2"/>
              <a:buChar char="Ø"/>
            </a:pPr>
            <a:endParaRPr lang="es-ES" sz="2200" dirty="0" smtClean="0"/>
          </a:p>
          <a:p>
            <a:pPr marL="717550" lvl="1" indent="-260350"/>
            <a:r>
              <a:rPr lang="es-ES" sz="2200" dirty="0" smtClean="0"/>
              <a:t>	</a:t>
            </a:r>
            <a:r>
              <a:rPr lang="es-ES" sz="2000" b="1" i="1" dirty="0" smtClean="0">
                <a:solidFill>
                  <a:schemeClr val="accent5">
                    <a:lumMod val="50000"/>
                  </a:schemeClr>
                </a:solidFill>
              </a:rPr>
              <a:t>Ejemplo: </a:t>
            </a:r>
            <a:r>
              <a:rPr lang="es-ES" sz="2000" dirty="0" smtClean="0">
                <a:solidFill>
                  <a:schemeClr val="tx1">
                    <a:lumMod val="95000"/>
                    <a:lumOff val="5000"/>
                  </a:schemeClr>
                </a:solidFill>
              </a:rPr>
              <a:t>se trata de una relación entre las entidades fuertes </a:t>
            </a:r>
            <a:r>
              <a:rPr lang="es-ES" sz="2000" b="1" dirty="0" smtClean="0">
                <a:solidFill>
                  <a:schemeClr val="tx1">
                    <a:lumMod val="95000"/>
                    <a:lumOff val="5000"/>
                  </a:schemeClr>
                </a:solidFill>
              </a:rPr>
              <a:t>“Trabajadores” </a:t>
            </a:r>
            <a:r>
              <a:rPr lang="es-ES" sz="2000" dirty="0" smtClean="0">
                <a:solidFill>
                  <a:schemeClr val="tx1">
                    <a:lumMod val="95000"/>
                    <a:lumOff val="5000"/>
                  </a:schemeClr>
                </a:solidFill>
              </a:rPr>
              <a:t>y </a:t>
            </a:r>
            <a:r>
              <a:rPr lang="es-ES" sz="2000" b="1" dirty="0" smtClean="0">
                <a:solidFill>
                  <a:schemeClr val="tx1">
                    <a:lumMod val="95000"/>
                    <a:lumOff val="5000"/>
                  </a:schemeClr>
                </a:solidFill>
              </a:rPr>
              <a:t>“Empresas” </a:t>
            </a:r>
            <a:r>
              <a:rPr lang="es-ES" sz="2000" dirty="0" smtClean="0">
                <a:solidFill>
                  <a:schemeClr val="tx1">
                    <a:lumMod val="95000"/>
                    <a:lumOff val="5000"/>
                  </a:schemeClr>
                </a:solidFill>
              </a:rPr>
              <a:t>(será una relación fuerte)</a:t>
            </a:r>
            <a:endParaRPr lang="es-ES" sz="2200" dirty="0" smtClean="0">
              <a:solidFill>
                <a:schemeClr val="tx1">
                  <a:lumMod val="95000"/>
                  <a:lumOff val="5000"/>
                </a:schemeClr>
              </a:solidFill>
            </a:endParaRPr>
          </a:p>
          <a:p>
            <a:endParaRPr lang="es-ES" dirty="0" smtClean="0"/>
          </a:p>
          <a:p>
            <a:endParaRPr lang="es-ES" dirty="0" smtClean="0"/>
          </a:p>
          <a:p>
            <a:endParaRPr lang="es-ES" dirty="0" smtClean="0"/>
          </a:p>
          <a:p>
            <a:endParaRPr lang="es-ES" dirty="0" smtClean="0"/>
          </a:p>
          <a:p>
            <a:endParaRPr lang="es-ES" dirty="0" smtClean="0"/>
          </a:p>
          <a:p>
            <a:pPr lvl="1">
              <a:buFont typeface="Wingdings" pitchFamily="2" charset="2"/>
              <a:buChar char="Ø"/>
            </a:pPr>
            <a:r>
              <a:rPr lang="es-ES" sz="2200" dirty="0" smtClean="0"/>
              <a:t>Dentro del rombo se suele poner la inicial  de las dos entidades</a:t>
            </a:r>
          </a:p>
          <a:p>
            <a:pPr lvl="1">
              <a:buFont typeface="Wingdings" pitchFamily="2" charset="2"/>
              <a:buChar char="Ø"/>
            </a:pPr>
            <a:endParaRPr lang="es-ES" sz="2200" dirty="0" smtClean="0"/>
          </a:p>
          <a:p>
            <a:pPr lvl="1">
              <a:buFont typeface="Wingdings" pitchFamily="2" charset="2"/>
              <a:buChar char="Ø"/>
            </a:pPr>
            <a:r>
              <a:rPr lang="es-ES" sz="2200" dirty="0" smtClean="0"/>
              <a:t>En cada flecha se escribe la acción o significado de la flecha</a:t>
            </a:r>
          </a:p>
          <a:p>
            <a:pPr lvl="1">
              <a:buFont typeface="Wingdings" pitchFamily="2" charset="2"/>
              <a:buChar char="Ø"/>
            </a:pPr>
            <a:endParaRPr lang="es-ES" sz="2200" dirty="0" smtClean="0"/>
          </a:p>
          <a:p>
            <a:pPr lvl="1"/>
            <a:r>
              <a:rPr lang="es-ES" sz="2200" dirty="0" smtClean="0"/>
              <a:t>   </a:t>
            </a:r>
            <a:r>
              <a:rPr lang="es-ES" sz="2000" b="1" dirty="0" smtClean="0"/>
              <a:t>El ejemplo anterior, se podría expresar:</a:t>
            </a:r>
            <a:endParaRPr lang="es-ES" sz="2200" b="1" dirty="0" smtClean="0"/>
          </a:p>
          <a:p>
            <a:pPr marL="1255713" lvl="2" indent="-341313">
              <a:buFont typeface="Wingdings" pitchFamily="2" charset="2"/>
              <a:buChar char="ü"/>
            </a:pPr>
            <a:r>
              <a:rPr lang="es-ES" sz="2000" b="1" dirty="0" smtClean="0">
                <a:solidFill>
                  <a:schemeClr val="accent3">
                    <a:lumMod val="50000"/>
                  </a:schemeClr>
                </a:solidFill>
              </a:rPr>
              <a:t>Un trabajador “trabaja en” alguna empresa (el nº de empresas lo fijarán las </a:t>
            </a:r>
            <a:r>
              <a:rPr lang="es-ES" sz="2000" b="1" dirty="0" err="1" smtClean="0">
                <a:solidFill>
                  <a:schemeClr val="accent3">
                    <a:lumMod val="50000"/>
                  </a:schemeClr>
                </a:solidFill>
              </a:rPr>
              <a:t>cardinalidades</a:t>
            </a:r>
            <a:r>
              <a:rPr lang="es-ES" sz="2000" b="1" dirty="0" smtClean="0">
                <a:solidFill>
                  <a:schemeClr val="accent3">
                    <a:lumMod val="50000"/>
                  </a:schemeClr>
                </a:solidFill>
              </a:rPr>
              <a:t>)</a:t>
            </a:r>
          </a:p>
          <a:p>
            <a:pPr marL="1255713" lvl="2" indent="-341313">
              <a:buFont typeface="Wingdings" pitchFamily="2" charset="2"/>
              <a:buChar char="ü"/>
            </a:pPr>
            <a:r>
              <a:rPr lang="es-ES" sz="2000" b="1" dirty="0" smtClean="0">
                <a:solidFill>
                  <a:schemeClr val="accent3">
                    <a:lumMod val="50000"/>
                  </a:schemeClr>
                </a:solidFill>
              </a:rPr>
              <a:t> En una empresa “están trabajando” varios empleados (el nº de empleados lo fijarán las </a:t>
            </a:r>
            <a:r>
              <a:rPr lang="es-ES" sz="2000" b="1" dirty="0" err="1" smtClean="0">
                <a:solidFill>
                  <a:schemeClr val="accent3">
                    <a:lumMod val="50000"/>
                  </a:schemeClr>
                </a:solidFill>
              </a:rPr>
              <a:t>cardinalidades</a:t>
            </a:r>
            <a:r>
              <a:rPr lang="es-ES" sz="2000" b="1" dirty="0" smtClean="0">
                <a:solidFill>
                  <a:schemeClr val="accent3">
                    <a:lumMod val="50000"/>
                  </a:schemeClr>
                </a:solidFill>
              </a:rPr>
              <a:t>)</a:t>
            </a:r>
          </a:p>
          <a:p>
            <a:pPr marL="717550" lvl="1" indent="-260350">
              <a:buFont typeface="Wingdings" pitchFamily="2" charset="2"/>
              <a:buChar char="Ø"/>
            </a:pPr>
            <a:endParaRPr lang="es-ES" sz="2200" dirty="0" smtClean="0">
              <a:solidFill>
                <a:schemeClr val="accent6">
                  <a:lumMod val="50000"/>
                </a:schemeClr>
              </a:solidFill>
            </a:endParaRP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pSp>
        <p:nvGrpSpPr>
          <p:cNvPr id="2049" name="Group 1"/>
          <p:cNvGrpSpPr>
            <a:grpSpLocks/>
          </p:cNvGrpSpPr>
          <p:nvPr/>
        </p:nvGrpSpPr>
        <p:grpSpPr bwMode="auto">
          <a:xfrm>
            <a:off x="1428728" y="2428868"/>
            <a:ext cx="6643734" cy="1428760"/>
            <a:chOff x="0" y="0"/>
            <a:chExt cx="8459" cy="1619"/>
          </a:xfrm>
        </p:grpSpPr>
        <p:sp>
          <p:nvSpPr>
            <p:cNvPr id="2057" name="Rectangle 9"/>
            <p:cNvSpPr>
              <a:spLocks noChangeArrowheads="1"/>
            </p:cNvSpPr>
            <p:nvPr/>
          </p:nvSpPr>
          <p:spPr bwMode="auto">
            <a:xfrm>
              <a:off x="0" y="0"/>
              <a:ext cx="8459" cy="1619"/>
            </a:xfrm>
            <a:prstGeom prst="rect">
              <a:avLst/>
            </a:prstGeom>
            <a:noFill/>
            <a:ln w="9525">
              <a:noFill/>
              <a:round/>
              <a:headEnd/>
              <a:tailEnd/>
            </a:ln>
          </p:spPr>
          <p:txBody>
            <a:bodyPr vert="horz" wrap="none" lIns="91440" tIns="45720" rIns="91440" bIns="45720" numCol="1" anchor="ctr" anchorCtr="0" compatLnSpc="1">
              <a:prstTxWarp prst="textNoShape">
                <a:avLst/>
              </a:prstTxWarp>
            </a:bodyPr>
            <a:lstStyle/>
            <a:p>
              <a:endParaRPr lang="es-ES"/>
            </a:p>
          </p:txBody>
        </p:sp>
        <p:grpSp>
          <p:nvGrpSpPr>
            <p:cNvPr id="2050" name="Group 2"/>
            <p:cNvGrpSpPr>
              <a:grpSpLocks/>
            </p:cNvGrpSpPr>
            <p:nvPr/>
          </p:nvGrpSpPr>
          <p:grpSpPr bwMode="auto">
            <a:xfrm>
              <a:off x="719" y="360"/>
              <a:ext cx="6479" cy="1079"/>
              <a:chOff x="719" y="360"/>
              <a:chExt cx="6479" cy="1079"/>
            </a:xfrm>
          </p:grpSpPr>
          <p:sp>
            <p:nvSpPr>
              <p:cNvPr id="2056" name="Text Box 8"/>
              <p:cNvSpPr txBox="1">
                <a:spLocks noChangeArrowheads="1"/>
              </p:cNvSpPr>
              <p:nvPr/>
            </p:nvSpPr>
            <p:spPr bwMode="auto">
              <a:xfrm>
                <a:off x="719" y="720"/>
                <a:ext cx="1618" cy="539"/>
              </a:xfrm>
              <a:prstGeom prst="rect">
                <a:avLst/>
              </a:prstGeom>
              <a:solidFill>
                <a:srgbClr val="FFFFFF"/>
              </a:solidFill>
              <a:ln w="936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Times New Roman" pitchFamily="18" charset="0"/>
                  </a:rPr>
                  <a:t>Trabajadores</a:t>
                </a:r>
                <a:endParaRPr kumimoji="0" lang="es-ES" sz="1800" b="1" i="0" u="none" strike="noStrike" cap="none" normalizeH="0" baseline="0" dirty="0" smtClean="0">
                  <a:ln>
                    <a:noFill/>
                  </a:ln>
                  <a:solidFill>
                    <a:schemeClr val="tx1"/>
                  </a:solidFill>
                  <a:effectLst/>
                  <a:latin typeface="Arial" pitchFamily="34" charset="0"/>
                </a:endParaRPr>
              </a:p>
            </p:txBody>
          </p:sp>
          <p:sp>
            <p:nvSpPr>
              <p:cNvPr id="2055" name="Text Box 7"/>
              <p:cNvSpPr txBox="1">
                <a:spLocks noChangeArrowheads="1"/>
              </p:cNvSpPr>
              <p:nvPr/>
            </p:nvSpPr>
            <p:spPr bwMode="auto">
              <a:xfrm>
                <a:off x="5580" y="720"/>
                <a:ext cx="1618" cy="539"/>
              </a:xfrm>
              <a:prstGeom prst="rect">
                <a:avLst/>
              </a:prstGeom>
              <a:solidFill>
                <a:srgbClr val="FFFFFF"/>
              </a:solidFill>
              <a:ln w="936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Times New Roman" pitchFamily="18" charset="0"/>
                  </a:rPr>
                  <a:t>Empresas</a:t>
                </a:r>
                <a:endParaRPr kumimoji="0" lang="es-ES" sz="1800" b="1" i="0" u="none" strike="noStrike" cap="none" normalizeH="0" baseline="0" dirty="0" smtClean="0">
                  <a:ln>
                    <a:noFill/>
                  </a:ln>
                  <a:solidFill>
                    <a:schemeClr val="tx1"/>
                  </a:solidFill>
                  <a:effectLst/>
                  <a:latin typeface="Arial" pitchFamily="34" charset="0"/>
                </a:endParaRPr>
              </a:p>
            </p:txBody>
          </p:sp>
          <p:sp>
            <p:nvSpPr>
              <p:cNvPr id="2054" name="Line 6"/>
              <p:cNvSpPr>
                <a:spLocks noChangeShapeType="1"/>
              </p:cNvSpPr>
              <p:nvPr/>
            </p:nvSpPr>
            <p:spPr bwMode="auto">
              <a:xfrm>
                <a:off x="2340" y="900"/>
                <a:ext cx="3239" cy="0"/>
              </a:xfrm>
              <a:prstGeom prst="line">
                <a:avLst/>
              </a:prstGeom>
              <a:noFill/>
              <a:ln w="6480">
                <a:solidFill>
                  <a:srgbClr val="000000"/>
                </a:solidFill>
                <a:miter lim="800000"/>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s-ES"/>
              </a:p>
            </p:txBody>
          </p:sp>
          <p:sp>
            <p:nvSpPr>
              <p:cNvPr id="2051" name="AutoShape 3"/>
              <p:cNvSpPr>
                <a:spLocks noChangeArrowheads="1"/>
              </p:cNvSpPr>
              <p:nvPr/>
            </p:nvSpPr>
            <p:spPr bwMode="auto">
              <a:xfrm>
                <a:off x="3420" y="360"/>
                <a:ext cx="1259" cy="1079"/>
              </a:xfrm>
              <a:prstGeom prst="diamond">
                <a:avLst/>
              </a:prstGeom>
              <a:solidFill>
                <a:srgbClr val="FFFFFF"/>
              </a:solidFill>
              <a:ln w="1908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Times New Roman" pitchFamily="18" charset="0"/>
                  </a:rPr>
                  <a:t>T-E</a:t>
                </a:r>
                <a:endParaRPr kumimoji="0" lang="es-ES" sz="1800" b="1" i="0" u="none" strike="noStrike" cap="none" normalizeH="0" baseline="0" dirty="0" smtClean="0">
                  <a:ln>
                    <a:noFill/>
                  </a:ln>
                  <a:solidFill>
                    <a:schemeClr val="tx1"/>
                  </a:solidFill>
                  <a:effectLst/>
                  <a:latin typeface="Arial" pitchFamily="34" charset="0"/>
                </a:endParaRPr>
              </a:p>
            </p:txBody>
          </p:sp>
        </p:grpSp>
      </p:grpSp>
      <p:sp>
        <p:nvSpPr>
          <p:cNvPr id="20" name="19 CuadroTexto"/>
          <p:cNvSpPr txBox="1"/>
          <p:nvPr/>
        </p:nvSpPr>
        <p:spPr>
          <a:xfrm>
            <a:off x="3286116" y="2786058"/>
            <a:ext cx="928694" cy="461665"/>
          </a:xfrm>
          <a:prstGeom prst="rect">
            <a:avLst/>
          </a:prstGeom>
          <a:noFill/>
        </p:spPr>
        <p:txBody>
          <a:bodyPr wrap="square" rtlCol="0">
            <a:spAutoFit/>
          </a:bodyPr>
          <a:lstStyle/>
          <a:p>
            <a:r>
              <a:rPr lang="es-ES" sz="1200" b="1" dirty="0" smtClean="0"/>
              <a:t>están trabajando</a:t>
            </a:r>
            <a:endParaRPr lang="es-ES" sz="1200" b="1" dirty="0"/>
          </a:p>
        </p:txBody>
      </p:sp>
      <p:sp>
        <p:nvSpPr>
          <p:cNvPr id="21" name="20 CuadroTexto"/>
          <p:cNvSpPr txBox="1"/>
          <p:nvPr/>
        </p:nvSpPr>
        <p:spPr>
          <a:xfrm>
            <a:off x="4929190" y="2857496"/>
            <a:ext cx="928694" cy="276999"/>
          </a:xfrm>
          <a:prstGeom prst="rect">
            <a:avLst/>
          </a:prstGeom>
          <a:noFill/>
        </p:spPr>
        <p:txBody>
          <a:bodyPr wrap="square" rtlCol="0">
            <a:spAutoFit/>
          </a:bodyPr>
          <a:lstStyle/>
          <a:p>
            <a:r>
              <a:rPr lang="es-ES" sz="1200" b="1" dirty="0" smtClean="0"/>
              <a:t>trabaja en</a:t>
            </a:r>
            <a:endParaRPr lang="es-ES" sz="1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2- ENTIDADES E INTERRELACIONES. CARDINALIDADES</a:t>
            </a:r>
          </a:p>
        </p:txBody>
      </p:sp>
      <p:sp>
        <p:nvSpPr>
          <p:cNvPr id="3" name="2 CuadroTexto"/>
          <p:cNvSpPr txBox="1"/>
          <p:nvPr/>
        </p:nvSpPr>
        <p:spPr>
          <a:xfrm>
            <a:off x="357158" y="714356"/>
            <a:ext cx="8786842" cy="3139321"/>
          </a:xfrm>
          <a:prstGeom prst="rect">
            <a:avLst/>
          </a:prstGeom>
          <a:noFill/>
        </p:spPr>
        <p:txBody>
          <a:bodyPr wrap="square" rtlCol="0">
            <a:spAutoFit/>
          </a:bodyPr>
          <a:lstStyle/>
          <a:p>
            <a:r>
              <a:rPr lang="es-ES" sz="2400" dirty="0" smtClean="0">
                <a:solidFill>
                  <a:schemeClr val="accent5">
                    <a:lumMod val="50000"/>
                  </a:schemeClr>
                </a:solidFill>
              </a:rPr>
              <a:t>2.2  RELACIONES</a:t>
            </a:r>
          </a:p>
          <a:p>
            <a:pPr marL="717550" lvl="1" indent="-260350">
              <a:buFont typeface="Wingdings" pitchFamily="2" charset="2"/>
              <a:buChar char="Ø"/>
            </a:pPr>
            <a:r>
              <a:rPr lang="es-ES" sz="2200" dirty="0" smtClean="0"/>
              <a:t>Al igual que los tipos de entidades, las relaciones pueden ser:</a:t>
            </a:r>
          </a:p>
          <a:p>
            <a:pPr marL="1174750" lvl="2" indent="-260350">
              <a:buFont typeface="Courier New" pitchFamily="49" charset="0"/>
              <a:buChar char="o"/>
            </a:pPr>
            <a:r>
              <a:rPr lang="es-ES" sz="2200" b="1" dirty="0" smtClean="0">
                <a:solidFill>
                  <a:schemeClr val="accent6">
                    <a:lumMod val="50000"/>
                  </a:schemeClr>
                </a:solidFill>
              </a:rPr>
              <a:t>Fuertes</a:t>
            </a:r>
            <a:r>
              <a:rPr lang="es-ES" sz="2200" dirty="0" smtClean="0">
                <a:solidFill>
                  <a:schemeClr val="accent6">
                    <a:lumMod val="50000"/>
                  </a:schemeClr>
                </a:solidFill>
              </a:rPr>
              <a:t>: representa la relación entre 2 tipos de entidades fuertes</a:t>
            </a:r>
          </a:p>
          <a:p>
            <a:pPr marL="1174750" lvl="2" indent="-260350">
              <a:buFont typeface="Courier New" pitchFamily="49" charset="0"/>
              <a:buChar char="o"/>
            </a:pPr>
            <a:endParaRPr lang="es-ES" sz="2200" dirty="0" smtClean="0">
              <a:solidFill>
                <a:schemeClr val="accent6">
                  <a:lumMod val="50000"/>
                </a:schemeClr>
              </a:solidFill>
            </a:endParaRPr>
          </a:p>
          <a:p>
            <a:pPr marL="1174750" lvl="2" indent="-260350">
              <a:buFont typeface="Courier New" pitchFamily="49" charset="0"/>
              <a:buChar char="o"/>
            </a:pPr>
            <a:endParaRPr lang="es-ES" sz="2200" dirty="0" smtClean="0">
              <a:solidFill>
                <a:schemeClr val="accent6">
                  <a:lumMod val="50000"/>
                </a:schemeClr>
              </a:solidFill>
            </a:endParaRPr>
          </a:p>
          <a:p>
            <a:pPr marL="1174750" lvl="2" indent="-260350">
              <a:buFont typeface="Courier New" pitchFamily="49" charset="0"/>
              <a:buChar char="o"/>
            </a:pPr>
            <a:endParaRPr lang="es-ES" sz="2200" dirty="0" smtClean="0">
              <a:solidFill>
                <a:schemeClr val="accent6">
                  <a:lumMod val="50000"/>
                </a:schemeClr>
              </a:solidFill>
            </a:endParaRPr>
          </a:p>
          <a:p>
            <a:pPr marL="1174750" lvl="2" indent="-260350">
              <a:buFont typeface="Courier New" pitchFamily="49" charset="0"/>
              <a:buChar char="o"/>
            </a:pPr>
            <a:r>
              <a:rPr lang="es-ES" sz="2200" b="1" dirty="0" smtClean="0">
                <a:solidFill>
                  <a:schemeClr val="accent6">
                    <a:lumMod val="50000"/>
                  </a:schemeClr>
                </a:solidFill>
              </a:rPr>
              <a:t>Débiles:</a:t>
            </a:r>
            <a:r>
              <a:rPr lang="es-ES" sz="2200" dirty="0" smtClean="0">
                <a:solidFill>
                  <a:schemeClr val="accent6">
                    <a:lumMod val="50000"/>
                  </a:schemeClr>
                </a:solidFill>
              </a:rPr>
              <a:t> representa la relación débil entre una entidad fuerte y una débil, o bien, entre dos entidades débiles </a:t>
            </a:r>
            <a:r>
              <a:rPr lang="es-ES" sz="2000" i="1" dirty="0" smtClean="0">
                <a:solidFill>
                  <a:schemeClr val="accent6">
                    <a:lumMod val="50000"/>
                  </a:schemeClr>
                </a:solidFill>
              </a:rPr>
              <a:t>(en este caso, alguna de las entidades debe tener el “papel” de fuerte respecto a la otra).</a:t>
            </a:r>
            <a:endParaRPr lang="es-ES" sz="2200" i="1" dirty="0" smtClean="0">
              <a:solidFill>
                <a:schemeClr val="accent6">
                  <a:lumMod val="50000"/>
                </a:schemeClr>
              </a:solidFill>
            </a:endParaRP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22530" name="AutoShape 2"/>
          <p:cNvSpPr>
            <a:spLocks noChangeArrowheads="1"/>
          </p:cNvSpPr>
          <p:nvPr/>
        </p:nvSpPr>
        <p:spPr bwMode="auto">
          <a:xfrm>
            <a:off x="4500562" y="1857364"/>
            <a:ext cx="714380" cy="785818"/>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ES" sz="800" dirty="0"/>
          </a:p>
        </p:txBody>
      </p:sp>
      <p:sp>
        <p:nvSpPr>
          <p:cNvPr id="22532" name="AutoShape 4"/>
          <p:cNvSpPr>
            <a:spLocks noChangeArrowheads="1"/>
          </p:cNvSpPr>
          <p:nvPr/>
        </p:nvSpPr>
        <p:spPr bwMode="auto">
          <a:xfrm>
            <a:off x="5857884" y="4286256"/>
            <a:ext cx="742970" cy="793771"/>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ES"/>
          </a:p>
        </p:txBody>
      </p:sp>
      <p:cxnSp>
        <p:nvCxnSpPr>
          <p:cNvPr id="22533" name="AutoShape 5"/>
          <p:cNvCxnSpPr>
            <a:cxnSpLocks noChangeShapeType="1"/>
          </p:cNvCxnSpPr>
          <p:nvPr/>
        </p:nvCxnSpPr>
        <p:spPr bwMode="auto">
          <a:xfrm>
            <a:off x="5957912" y="4579961"/>
            <a:ext cx="571504" cy="1588"/>
          </a:xfrm>
          <a:prstGeom prst="straightConnector1">
            <a:avLst/>
          </a:prstGeom>
          <a:noFill/>
          <a:ln w="9525">
            <a:solidFill>
              <a:srgbClr val="000000"/>
            </a:solidFill>
            <a:round/>
            <a:headEnd/>
            <a:tailEnd/>
          </a:ln>
        </p:spPr>
      </p:cxnSp>
      <p:sp>
        <p:nvSpPr>
          <p:cNvPr id="22" name="AutoShape 4"/>
          <p:cNvSpPr>
            <a:spLocks noChangeArrowheads="1"/>
          </p:cNvSpPr>
          <p:nvPr/>
        </p:nvSpPr>
        <p:spPr bwMode="auto">
          <a:xfrm>
            <a:off x="2928926" y="4286256"/>
            <a:ext cx="742970" cy="793771"/>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ES"/>
          </a:p>
        </p:txBody>
      </p:sp>
      <p:cxnSp>
        <p:nvCxnSpPr>
          <p:cNvPr id="23" name="AutoShape 5"/>
          <p:cNvCxnSpPr>
            <a:cxnSpLocks noChangeShapeType="1"/>
          </p:cNvCxnSpPr>
          <p:nvPr/>
        </p:nvCxnSpPr>
        <p:spPr bwMode="auto">
          <a:xfrm>
            <a:off x="3000364" y="4572008"/>
            <a:ext cx="571504" cy="1588"/>
          </a:xfrm>
          <a:prstGeom prst="straightConnector1">
            <a:avLst/>
          </a:prstGeom>
          <a:noFill/>
          <a:ln w="9525">
            <a:solidFill>
              <a:srgbClr val="000000"/>
            </a:solidFill>
            <a:round/>
            <a:headEnd/>
            <a:tailEnd/>
          </a:ln>
        </p:spPr>
      </p:cxnSp>
      <p:sp>
        <p:nvSpPr>
          <p:cNvPr id="26" name="25 CuadroTexto"/>
          <p:cNvSpPr txBox="1"/>
          <p:nvPr/>
        </p:nvSpPr>
        <p:spPr>
          <a:xfrm>
            <a:off x="3143240" y="4286256"/>
            <a:ext cx="346570" cy="307777"/>
          </a:xfrm>
          <a:prstGeom prst="rect">
            <a:avLst/>
          </a:prstGeom>
          <a:noFill/>
        </p:spPr>
        <p:txBody>
          <a:bodyPr wrap="none" rtlCol="0">
            <a:spAutoFit/>
          </a:bodyPr>
          <a:lstStyle/>
          <a:p>
            <a:r>
              <a:rPr lang="es-ES" sz="1400" b="1" dirty="0" smtClean="0"/>
              <a:t>ID</a:t>
            </a:r>
            <a:endParaRPr lang="es-ES" sz="1400" b="1" dirty="0"/>
          </a:p>
        </p:txBody>
      </p:sp>
      <p:sp>
        <p:nvSpPr>
          <p:cNvPr id="27" name="26 CuadroTexto"/>
          <p:cNvSpPr txBox="1"/>
          <p:nvPr/>
        </p:nvSpPr>
        <p:spPr>
          <a:xfrm>
            <a:off x="6072198" y="4286256"/>
            <a:ext cx="372218" cy="307777"/>
          </a:xfrm>
          <a:prstGeom prst="rect">
            <a:avLst/>
          </a:prstGeom>
          <a:noFill/>
        </p:spPr>
        <p:txBody>
          <a:bodyPr wrap="none" rtlCol="0">
            <a:spAutoFit/>
          </a:bodyPr>
          <a:lstStyle/>
          <a:p>
            <a:r>
              <a:rPr lang="es-ES" sz="1400" b="1" dirty="0" smtClean="0"/>
              <a:t>EX</a:t>
            </a:r>
            <a:endParaRPr lang="es-ES" sz="1400" b="1" dirty="0"/>
          </a:p>
        </p:txBody>
      </p:sp>
      <p:sp>
        <p:nvSpPr>
          <p:cNvPr id="28" name="27 CuadroTexto"/>
          <p:cNvSpPr txBox="1"/>
          <p:nvPr/>
        </p:nvSpPr>
        <p:spPr>
          <a:xfrm>
            <a:off x="2214546" y="5286388"/>
            <a:ext cx="2214578" cy="646331"/>
          </a:xfrm>
          <a:prstGeom prst="rect">
            <a:avLst/>
          </a:prstGeom>
          <a:noFill/>
        </p:spPr>
        <p:txBody>
          <a:bodyPr wrap="square" rtlCol="0">
            <a:spAutoFit/>
          </a:bodyPr>
          <a:lstStyle/>
          <a:p>
            <a:pPr algn="ctr"/>
            <a:r>
              <a:rPr lang="es-ES" b="1" dirty="0" smtClean="0"/>
              <a:t>Relación débil identificación</a:t>
            </a:r>
            <a:endParaRPr lang="es-ES" b="1" dirty="0"/>
          </a:p>
        </p:txBody>
      </p:sp>
      <p:sp>
        <p:nvSpPr>
          <p:cNvPr id="29" name="28 CuadroTexto"/>
          <p:cNvSpPr txBox="1"/>
          <p:nvPr/>
        </p:nvSpPr>
        <p:spPr>
          <a:xfrm>
            <a:off x="5143504" y="5357826"/>
            <a:ext cx="2214578" cy="646331"/>
          </a:xfrm>
          <a:prstGeom prst="rect">
            <a:avLst/>
          </a:prstGeom>
          <a:noFill/>
        </p:spPr>
        <p:txBody>
          <a:bodyPr wrap="square" rtlCol="0">
            <a:spAutoFit/>
          </a:bodyPr>
          <a:lstStyle/>
          <a:p>
            <a:pPr algn="ctr"/>
            <a:r>
              <a:rPr lang="es-ES" b="1" dirty="0" smtClean="0"/>
              <a:t>Relación débil existencia</a:t>
            </a:r>
            <a:endParaRPr lang="es-E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2- ENTIDADES E INTERRELACIONES. CARDINALIDADES</a:t>
            </a:r>
          </a:p>
        </p:txBody>
      </p:sp>
      <p:sp>
        <p:nvSpPr>
          <p:cNvPr id="3" name="2 CuadroTexto"/>
          <p:cNvSpPr txBox="1"/>
          <p:nvPr/>
        </p:nvSpPr>
        <p:spPr>
          <a:xfrm>
            <a:off x="357158" y="500042"/>
            <a:ext cx="8786842" cy="400110"/>
          </a:xfrm>
          <a:prstGeom prst="rect">
            <a:avLst/>
          </a:prstGeom>
          <a:noFill/>
        </p:spPr>
        <p:txBody>
          <a:bodyPr wrap="square" rtlCol="0">
            <a:spAutoFit/>
          </a:bodyPr>
          <a:lstStyle/>
          <a:p>
            <a:r>
              <a:rPr lang="es-ES" sz="2000" b="1" i="1" dirty="0" smtClean="0">
                <a:solidFill>
                  <a:schemeClr val="accent5">
                    <a:lumMod val="50000"/>
                  </a:schemeClr>
                </a:solidFill>
              </a:rPr>
              <a:t>EJEMPLO:</a:t>
            </a:r>
            <a:endParaRPr lang="es-ES" sz="2000" b="1" i="1" dirty="0" smtClean="0">
              <a:solidFill>
                <a:schemeClr val="accent6">
                  <a:lumMod val="50000"/>
                </a:schemeClr>
              </a:solidFill>
            </a:endParaRP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4" name="13 Imagen" descr="ejemplo debilidades.jpg"/>
          <p:cNvPicPr>
            <a:picLocks noChangeAspect="1"/>
          </p:cNvPicPr>
          <p:nvPr/>
        </p:nvPicPr>
        <p:blipFill>
          <a:blip r:embed="rId2" cstate="print"/>
          <a:stretch>
            <a:fillRect/>
          </a:stretch>
        </p:blipFill>
        <p:spPr>
          <a:xfrm>
            <a:off x="1142976" y="928670"/>
            <a:ext cx="6852408" cy="3214710"/>
          </a:xfrm>
          <a:prstGeom prst="rect">
            <a:avLst/>
          </a:prstGeom>
        </p:spPr>
      </p:pic>
      <p:sp>
        <p:nvSpPr>
          <p:cNvPr id="7" name="6 CuadroTexto"/>
          <p:cNvSpPr txBox="1"/>
          <p:nvPr/>
        </p:nvSpPr>
        <p:spPr>
          <a:xfrm>
            <a:off x="1142976" y="4272677"/>
            <a:ext cx="7429552" cy="2585323"/>
          </a:xfrm>
          <a:prstGeom prst="rect">
            <a:avLst/>
          </a:prstGeom>
          <a:noFill/>
        </p:spPr>
        <p:txBody>
          <a:bodyPr wrap="square" rtlCol="0">
            <a:spAutoFit/>
          </a:bodyPr>
          <a:lstStyle/>
          <a:p>
            <a:r>
              <a:rPr lang="es-ES" b="1" dirty="0" smtClean="0"/>
              <a:t>En el diagrama E/R  anterior se puede observar:</a:t>
            </a:r>
            <a:endParaRPr lang="es-ES" dirty="0" smtClean="0"/>
          </a:p>
          <a:p>
            <a:pPr lvl="1">
              <a:buFont typeface="Wingdings" pitchFamily="2" charset="2"/>
              <a:buChar char="ü"/>
            </a:pPr>
            <a:r>
              <a:rPr lang="es-ES" dirty="0" smtClean="0"/>
              <a:t> </a:t>
            </a:r>
            <a:r>
              <a:rPr lang="es-ES" b="1" dirty="0" smtClean="0">
                <a:solidFill>
                  <a:srgbClr val="C00000"/>
                </a:solidFill>
              </a:rPr>
              <a:t>4 entidades</a:t>
            </a:r>
            <a:r>
              <a:rPr lang="es-ES" dirty="0" smtClean="0"/>
              <a:t>:</a:t>
            </a:r>
          </a:p>
          <a:p>
            <a:pPr lvl="2">
              <a:buFont typeface="Wingdings" pitchFamily="2" charset="2"/>
              <a:buChar char="Ø"/>
            </a:pPr>
            <a:r>
              <a:rPr lang="es-ES" dirty="0" smtClean="0"/>
              <a:t> 2 fuertes (TRABAJADOR y COMPAÑIA)</a:t>
            </a:r>
          </a:p>
          <a:p>
            <a:pPr lvl="2">
              <a:buFont typeface="Wingdings" pitchFamily="2" charset="2"/>
              <a:buChar char="Ø"/>
            </a:pPr>
            <a:r>
              <a:rPr lang="es-ES" dirty="0" smtClean="0"/>
              <a:t> 2 débiles (FAMILIAR y DEPARTAMENTO)</a:t>
            </a:r>
          </a:p>
          <a:p>
            <a:pPr lvl="1">
              <a:buFont typeface="Wingdings" pitchFamily="2" charset="2"/>
              <a:buChar char="ü"/>
            </a:pPr>
            <a:r>
              <a:rPr lang="es-ES" dirty="0" smtClean="0"/>
              <a:t> </a:t>
            </a:r>
            <a:r>
              <a:rPr lang="es-ES" b="1" dirty="0" smtClean="0">
                <a:solidFill>
                  <a:srgbClr val="C00000"/>
                </a:solidFill>
              </a:rPr>
              <a:t>3 relaciones :</a:t>
            </a:r>
          </a:p>
          <a:p>
            <a:pPr lvl="2">
              <a:buFont typeface="Wingdings" pitchFamily="2" charset="2"/>
              <a:buChar char="Ø"/>
            </a:pPr>
            <a:r>
              <a:rPr lang="es-ES" dirty="0" smtClean="0"/>
              <a:t> 1 fuerte ( entre TRABAJADOR y DEPARTAMENTO)</a:t>
            </a:r>
          </a:p>
          <a:p>
            <a:pPr lvl="2">
              <a:buFont typeface="Wingdings" pitchFamily="2" charset="2"/>
              <a:buChar char="Ø"/>
            </a:pPr>
            <a:r>
              <a:rPr lang="es-ES" dirty="0" smtClean="0"/>
              <a:t> 2 débiles</a:t>
            </a:r>
          </a:p>
          <a:p>
            <a:pPr lvl="3">
              <a:buFont typeface="Arial" pitchFamily="34" charset="0"/>
              <a:buChar char="•"/>
            </a:pPr>
            <a:r>
              <a:rPr lang="es-ES" dirty="0" smtClean="0"/>
              <a:t> de identificación entre COMPAÑÍA y DEPARTAMENTO</a:t>
            </a:r>
          </a:p>
          <a:p>
            <a:pPr lvl="3">
              <a:buFont typeface="Arial" pitchFamily="34" charset="0"/>
              <a:buChar char="•"/>
            </a:pPr>
            <a:r>
              <a:rPr lang="es-ES" dirty="0" smtClean="0"/>
              <a:t> de existencia entre TRABAJADOR y FAMILIAR</a:t>
            </a:r>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2- ENTIDADES E INTERRELACIONES. CARDINALIDADES</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 name="5 CuadroTexto"/>
          <p:cNvSpPr txBox="1"/>
          <p:nvPr/>
        </p:nvSpPr>
        <p:spPr>
          <a:xfrm>
            <a:off x="357158" y="642918"/>
            <a:ext cx="8786842" cy="6186309"/>
          </a:xfrm>
          <a:prstGeom prst="rect">
            <a:avLst/>
          </a:prstGeom>
          <a:noFill/>
        </p:spPr>
        <p:txBody>
          <a:bodyPr wrap="square" rtlCol="0">
            <a:spAutoFit/>
          </a:bodyPr>
          <a:lstStyle/>
          <a:p>
            <a:pPr marL="355600" indent="-355600">
              <a:buFont typeface="Wingdings" pitchFamily="2" charset="2"/>
              <a:buChar char="Ø"/>
            </a:pPr>
            <a:r>
              <a:rPr lang="es-ES" sz="2400" dirty="0" smtClean="0"/>
              <a:t>En el diagrama E/R  anterior, también podemos observar las </a:t>
            </a:r>
            <a:r>
              <a:rPr lang="es-ES" sz="2400" b="1" i="1" dirty="0" smtClean="0"/>
              <a:t>CARDINALIDADES</a:t>
            </a:r>
            <a:r>
              <a:rPr lang="es-ES" sz="2400" dirty="0" smtClean="0"/>
              <a:t> con las que cada tipo de entidad interviene en el tipo de interrelación</a:t>
            </a:r>
          </a:p>
          <a:p>
            <a:pPr marL="355600" indent="-355600">
              <a:buFont typeface="Wingdings" pitchFamily="2" charset="2"/>
              <a:buChar char="Ø"/>
            </a:pPr>
            <a:endParaRPr lang="es-ES" sz="2400" dirty="0" smtClean="0"/>
          </a:p>
          <a:p>
            <a:pPr marL="355600" indent="-355600">
              <a:buFont typeface="Wingdings" pitchFamily="2" charset="2"/>
              <a:buChar char="Ø"/>
            </a:pPr>
            <a:r>
              <a:rPr lang="es-ES" sz="2400" dirty="0" smtClean="0"/>
              <a:t>La </a:t>
            </a:r>
            <a:r>
              <a:rPr lang="es-ES" sz="2400" dirty="0" err="1" smtClean="0"/>
              <a:t>cardinalidad</a:t>
            </a:r>
            <a:r>
              <a:rPr lang="es-ES" sz="2400" dirty="0" smtClean="0"/>
              <a:t>  representa el número de entidades de cada tipo que interviene en cada una de las correspondencias</a:t>
            </a:r>
          </a:p>
          <a:p>
            <a:pPr marL="355600" indent="-355600">
              <a:buFont typeface="Wingdings" pitchFamily="2" charset="2"/>
              <a:buChar char="Ø"/>
            </a:pPr>
            <a:endParaRPr lang="es-ES" sz="2400" dirty="0" smtClean="0"/>
          </a:p>
          <a:p>
            <a:pPr marL="355600" indent="-355600">
              <a:buFont typeface="Wingdings" pitchFamily="2" charset="2"/>
              <a:buChar char="Ø"/>
            </a:pPr>
            <a:r>
              <a:rPr lang="es-ES" sz="2400" dirty="0" smtClean="0"/>
              <a:t>Se representan mediante una pareja de datos, de forma:</a:t>
            </a:r>
          </a:p>
          <a:p>
            <a:pPr marL="355600" indent="-355600"/>
            <a:r>
              <a:rPr lang="es-ES" sz="2400" dirty="0" smtClean="0"/>
              <a:t>	       </a:t>
            </a:r>
            <a:r>
              <a:rPr lang="es-ES" sz="2000" b="1" i="1" dirty="0" smtClean="0">
                <a:solidFill>
                  <a:schemeClr val="accent3">
                    <a:lumMod val="50000"/>
                  </a:schemeClr>
                </a:solidFill>
              </a:rPr>
              <a:t>(</a:t>
            </a:r>
            <a:r>
              <a:rPr lang="es-ES" sz="2000" b="1" i="1" dirty="0" err="1" smtClean="0">
                <a:solidFill>
                  <a:schemeClr val="accent3">
                    <a:lumMod val="50000"/>
                  </a:schemeClr>
                </a:solidFill>
              </a:rPr>
              <a:t>cardinalidad_mín</a:t>
            </a:r>
            <a:r>
              <a:rPr lang="es-ES" sz="2000" b="1" i="1" dirty="0" smtClean="0">
                <a:solidFill>
                  <a:schemeClr val="accent3">
                    <a:lumMod val="50000"/>
                  </a:schemeClr>
                </a:solidFill>
              </a:rPr>
              <a:t> , </a:t>
            </a:r>
            <a:r>
              <a:rPr lang="es-ES" sz="2000" b="1" i="1" dirty="0" err="1" smtClean="0">
                <a:solidFill>
                  <a:schemeClr val="accent3">
                    <a:lumMod val="50000"/>
                  </a:schemeClr>
                </a:solidFill>
              </a:rPr>
              <a:t>cardinalidad_máx</a:t>
            </a:r>
            <a:r>
              <a:rPr lang="es-ES" sz="2000" b="1" i="1" dirty="0" smtClean="0">
                <a:solidFill>
                  <a:schemeClr val="accent3">
                    <a:lumMod val="50000"/>
                  </a:schemeClr>
                </a:solidFill>
              </a:rPr>
              <a:t>)</a:t>
            </a:r>
          </a:p>
          <a:p>
            <a:pPr marL="355600" indent="-355600"/>
            <a:r>
              <a:rPr lang="es-ES" sz="2000" b="1" i="1" dirty="0" smtClean="0">
                <a:solidFill>
                  <a:schemeClr val="accent3">
                    <a:lumMod val="50000"/>
                  </a:schemeClr>
                </a:solidFill>
              </a:rPr>
              <a:t>       </a:t>
            </a:r>
            <a:r>
              <a:rPr lang="es-ES" sz="2400" dirty="0" smtClean="0"/>
              <a:t>asociada a cada uno de los tipos de entidad que intervienen</a:t>
            </a:r>
          </a:p>
          <a:p>
            <a:pPr marL="355600" indent="-355600"/>
            <a:endParaRPr lang="es-ES" sz="2400" dirty="0" smtClean="0"/>
          </a:p>
          <a:p>
            <a:pPr marL="355600" indent="-355600">
              <a:buFont typeface="Wingdings" pitchFamily="2" charset="2"/>
              <a:buChar char="Ø"/>
            </a:pPr>
            <a:r>
              <a:rPr lang="es-ES" sz="2400" dirty="0" smtClean="0"/>
              <a:t>En el ejemplo anterior, la relación entre TRABAJADOR y FAMILIAR, se leería:</a:t>
            </a:r>
          </a:p>
          <a:p>
            <a:pPr marL="804863" lvl="1" indent="-347663">
              <a:buFont typeface="Wingdings" pitchFamily="2" charset="2"/>
              <a:buChar char="ü"/>
            </a:pPr>
            <a:r>
              <a:rPr lang="es-ES" sz="2000" b="1" i="1" dirty="0" err="1" smtClean="0">
                <a:solidFill>
                  <a:schemeClr val="accent6">
                    <a:lumMod val="50000"/>
                  </a:schemeClr>
                </a:solidFill>
              </a:rPr>
              <a:t>Cardinalidad</a:t>
            </a:r>
            <a:r>
              <a:rPr lang="es-ES" sz="2000" b="1" i="1" dirty="0" smtClean="0">
                <a:solidFill>
                  <a:schemeClr val="accent6">
                    <a:lumMod val="50000"/>
                  </a:schemeClr>
                </a:solidFill>
              </a:rPr>
              <a:t>   (1 , 1) en TRABAJADOR</a:t>
            </a:r>
            <a:r>
              <a:rPr lang="es-ES" sz="2000" dirty="0" smtClean="0"/>
              <a:t>: Un familiar está relacionado con 1 trabajador como mínimo y con 1 trabajador como máximo. </a:t>
            </a:r>
            <a:endParaRPr lang="es-ES" sz="2000" b="1" i="1" dirty="0" err="1" smtClean="0">
              <a:solidFill>
                <a:schemeClr val="accent6">
                  <a:lumMod val="50000"/>
                </a:schemeClr>
              </a:solidFill>
            </a:endParaRPr>
          </a:p>
          <a:p>
            <a:pPr marL="804863" lvl="1" indent="-347663">
              <a:buFont typeface="Wingdings" pitchFamily="2" charset="2"/>
              <a:buChar char="ü"/>
            </a:pPr>
            <a:r>
              <a:rPr lang="es-ES" sz="2000" b="1" i="1" dirty="0" smtClean="0">
                <a:solidFill>
                  <a:schemeClr val="accent6">
                    <a:lumMod val="50000"/>
                  </a:schemeClr>
                </a:solidFill>
              </a:rPr>
              <a:t> </a:t>
            </a:r>
            <a:r>
              <a:rPr lang="es-ES" sz="2000" b="1" i="1" dirty="0" err="1" smtClean="0">
                <a:solidFill>
                  <a:schemeClr val="accent6">
                    <a:lumMod val="50000"/>
                  </a:schemeClr>
                </a:solidFill>
              </a:rPr>
              <a:t>Cardinalidad</a:t>
            </a:r>
            <a:r>
              <a:rPr lang="es-ES" sz="2000" b="1" i="1" dirty="0" smtClean="0">
                <a:solidFill>
                  <a:schemeClr val="accent6">
                    <a:lumMod val="50000"/>
                  </a:schemeClr>
                </a:solidFill>
              </a:rPr>
              <a:t>  (0 , n) en FAMILIAR: </a:t>
            </a:r>
            <a:r>
              <a:rPr lang="es-ES" sz="2000" dirty="0" smtClean="0"/>
              <a:t>Un trabajador tiene asociados 0 familiares como mínimo y n como máximo.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2- ENTIDADES E INTERRELACIONES. CARDINALIDADES</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 name="5 CuadroTexto"/>
          <p:cNvSpPr txBox="1"/>
          <p:nvPr/>
        </p:nvSpPr>
        <p:spPr>
          <a:xfrm>
            <a:off x="357158" y="642918"/>
            <a:ext cx="8786842" cy="5447645"/>
          </a:xfrm>
          <a:prstGeom prst="rect">
            <a:avLst/>
          </a:prstGeom>
          <a:noFill/>
        </p:spPr>
        <p:txBody>
          <a:bodyPr wrap="square" rtlCol="0">
            <a:spAutoFit/>
          </a:bodyPr>
          <a:lstStyle/>
          <a:p>
            <a:pPr marL="355600" indent="-355600">
              <a:buFont typeface="Wingdings" pitchFamily="2" charset="2"/>
              <a:buChar char="Ø"/>
            </a:pPr>
            <a:r>
              <a:rPr lang="es-ES" sz="2400" dirty="0" smtClean="0"/>
              <a:t>Las parejas de </a:t>
            </a:r>
            <a:r>
              <a:rPr lang="es-ES" sz="2400" dirty="0" err="1" smtClean="0"/>
              <a:t>cardinalidades</a:t>
            </a:r>
            <a:r>
              <a:rPr lang="es-ES" sz="2400" dirty="0" smtClean="0"/>
              <a:t> más usuales que pueden aparecer en un diagrama E/R son:  </a:t>
            </a:r>
          </a:p>
          <a:p>
            <a:pPr marL="355600" indent="-355600">
              <a:buFont typeface="Wingdings" pitchFamily="2" charset="2"/>
              <a:buChar char="Ø"/>
            </a:pPr>
            <a:endParaRPr lang="es-ES" sz="2400" dirty="0" smtClean="0"/>
          </a:p>
          <a:p>
            <a:pPr marL="355600" indent="-355600"/>
            <a:r>
              <a:rPr lang="es-ES" sz="2400" b="1" dirty="0" smtClean="0">
                <a:solidFill>
                  <a:schemeClr val="accent5">
                    <a:lumMod val="50000"/>
                  </a:schemeClr>
                </a:solidFill>
              </a:rPr>
              <a:t>			(0 , 1)     (1 , 1)     (0 , n)     (1 , n)</a:t>
            </a:r>
          </a:p>
          <a:p>
            <a:pPr marL="355600" indent="-355600">
              <a:buFont typeface="Wingdings" pitchFamily="2" charset="2"/>
              <a:buChar char="ü"/>
            </a:pPr>
            <a:endParaRPr lang="es-ES" sz="2000" dirty="0" smtClean="0"/>
          </a:p>
          <a:p>
            <a:pPr marL="355600" indent="-355600">
              <a:buFont typeface="Wingdings" pitchFamily="2" charset="2"/>
              <a:buChar char="ü"/>
            </a:pPr>
            <a:endParaRPr lang="es-ES" sz="2000" dirty="0" smtClean="0"/>
          </a:p>
          <a:p>
            <a:pPr marL="355600" indent="-355600">
              <a:buFont typeface="Wingdings" pitchFamily="2" charset="2"/>
              <a:buChar char="Ø"/>
            </a:pPr>
            <a:r>
              <a:rPr lang="es-ES" sz="2400" dirty="0" smtClean="0"/>
              <a:t>En algunas ocasiones y por requerimientos del análisis de la base de datos, el número mínimo o máximo de asociaciones entre entidades puede ser un número fijo. </a:t>
            </a:r>
          </a:p>
          <a:p>
            <a:pPr marL="355600" indent="-355600"/>
            <a:r>
              <a:rPr lang="es-ES" sz="2400" dirty="0" smtClean="0"/>
              <a:t>     En estos casos se indicará en la </a:t>
            </a:r>
            <a:r>
              <a:rPr lang="es-ES" sz="2400" dirty="0" err="1" smtClean="0"/>
              <a:t>cardinalidad</a:t>
            </a:r>
            <a:r>
              <a:rPr lang="es-ES" sz="2400" dirty="0" smtClean="0"/>
              <a:t> correspondiente.</a:t>
            </a:r>
          </a:p>
          <a:p>
            <a:pPr marL="355600" indent="-355600">
              <a:buFont typeface="Wingdings" pitchFamily="2" charset="2"/>
              <a:buChar char="Ø"/>
            </a:pPr>
            <a:endParaRPr lang="es-ES" sz="2400" dirty="0" smtClean="0"/>
          </a:p>
          <a:p>
            <a:pPr marL="355600" indent="-355600"/>
            <a:r>
              <a:rPr lang="es-ES" sz="2400" dirty="0" smtClean="0"/>
              <a:t>	</a:t>
            </a:r>
            <a:r>
              <a:rPr lang="es-ES" sz="2000" b="1" dirty="0" smtClean="0">
                <a:solidFill>
                  <a:schemeClr val="accent5">
                    <a:lumMod val="50000"/>
                  </a:schemeClr>
                </a:solidFill>
              </a:rPr>
              <a:t>Por ejemplo</a:t>
            </a:r>
            <a:r>
              <a:rPr lang="es-ES" sz="2000" dirty="0" smtClean="0">
                <a:solidFill>
                  <a:schemeClr val="accent5">
                    <a:lumMod val="50000"/>
                  </a:schemeClr>
                </a:solidFill>
              </a:rPr>
              <a:t>, si en la relación anterior entre TRABAJADOR y FAMILIAR se obliga a que un trabajador tenga asociado en la base de datos al menos a 2 familiares, en las </a:t>
            </a:r>
            <a:r>
              <a:rPr lang="es-ES" sz="2000" dirty="0" err="1" smtClean="0">
                <a:solidFill>
                  <a:schemeClr val="accent5">
                    <a:lumMod val="50000"/>
                  </a:schemeClr>
                </a:solidFill>
              </a:rPr>
              <a:t>cardinalidades</a:t>
            </a:r>
            <a:r>
              <a:rPr lang="es-ES" sz="2000" dirty="0" smtClean="0">
                <a:solidFill>
                  <a:schemeClr val="accent5">
                    <a:lumMod val="50000"/>
                  </a:schemeClr>
                </a:solidFill>
              </a:rPr>
              <a:t> de FAMILIAR se indicaría  </a:t>
            </a:r>
            <a:r>
              <a:rPr lang="es-ES" sz="2400" b="1" dirty="0" smtClean="0">
                <a:solidFill>
                  <a:schemeClr val="accent5">
                    <a:lumMod val="50000"/>
                  </a:schemeClr>
                </a:solidFill>
              </a:rPr>
              <a:t>(2 , n)</a:t>
            </a:r>
          </a:p>
          <a:p>
            <a:pPr marL="355600" indent="-355600">
              <a:buFont typeface="Wingdings" pitchFamily="2" charset="2"/>
              <a:buChar char="Ø"/>
            </a:pPr>
            <a:endParaRPr lang="es-ES" sz="2400" b="1" dirty="0" smtClean="0">
              <a:solidFill>
                <a:schemeClr val="accent5">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2- ENTIDADES E INTERRELACIONES. CARDINALIDADES</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 name="5 CuadroTexto"/>
          <p:cNvSpPr txBox="1"/>
          <p:nvPr/>
        </p:nvSpPr>
        <p:spPr>
          <a:xfrm>
            <a:off x="357158" y="642918"/>
            <a:ext cx="8786842" cy="3046988"/>
          </a:xfrm>
          <a:prstGeom prst="rect">
            <a:avLst/>
          </a:prstGeom>
          <a:noFill/>
        </p:spPr>
        <p:txBody>
          <a:bodyPr wrap="square" rtlCol="0">
            <a:spAutoFit/>
          </a:bodyPr>
          <a:lstStyle/>
          <a:p>
            <a:pPr marL="355600" indent="-355600">
              <a:buFont typeface="Wingdings" pitchFamily="2" charset="2"/>
              <a:buChar char="Ø"/>
            </a:pPr>
            <a:r>
              <a:rPr lang="es-ES" sz="2400" dirty="0" smtClean="0"/>
              <a:t>Por último, es conveniente acompañar las relaciones (los rombos) con las </a:t>
            </a:r>
            <a:r>
              <a:rPr lang="es-ES" sz="2400" dirty="0" err="1" smtClean="0"/>
              <a:t>cardinalidades</a:t>
            </a:r>
            <a:r>
              <a:rPr lang="es-ES" sz="2400" dirty="0" smtClean="0"/>
              <a:t> máximas de cada una de las entidades que intervienen, separados por “:”</a:t>
            </a:r>
          </a:p>
          <a:p>
            <a:pPr marL="355600" indent="-355600">
              <a:buFont typeface="Wingdings" pitchFamily="2" charset="2"/>
              <a:buChar char="Ø"/>
            </a:pPr>
            <a:endParaRPr lang="es-ES" sz="2400" dirty="0" smtClean="0"/>
          </a:p>
          <a:p>
            <a:pPr marL="355600" indent="-355600">
              <a:buFont typeface="Wingdings" pitchFamily="2" charset="2"/>
              <a:buChar char="Ø"/>
            </a:pPr>
            <a:r>
              <a:rPr lang="es-ES" sz="2400" dirty="0" smtClean="0"/>
              <a:t>Esto nos indicará el tipo de relación, pudiendo ser:</a:t>
            </a:r>
            <a:endParaRPr lang="es-ES" sz="2800" dirty="0" smtClean="0">
              <a:solidFill>
                <a:schemeClr val="accent3">
                  <a:lumMod val="50000"/>
                </a:schemeClr>
              </a:solidFill>
            </a:endParaRPr>
          </a:p>
          <a:p>
            <a:pPr marL="1727200" lvl="3" indent="-355600">
              <a:buFont typeface="Arial" pitchFamily="34" charset="0"/>
              <a:buChar char="•"/>
            </a:pPr>
            <a:r>
              <a:rPr lang="es-ES" sz="2400" dirty="0" smtClean="0">
                <a:solidFill>
                  <a:schemeClr val="accent3">
                    <a:lumMod val="50000"/>
                  </a:schemeClr>
                </a:solidFill>
              </a:rPr>
              <a:t> 1:1  </a:t>
            </a:r>
            <a:r>
              <a:rPr lang="es-ES" sz="2400" dirty="0" smtClean="0">
                <a:solidFill>
                  <a:schemeClr val="accent3">
                    <a:lumMod val="50000"/>
                  </a:schemeClr>
                </a:solidFill>
                <a:sym typeface="Wingdings" pitchFamily="2" charset="2"/>
              </a:rPr>
              <a:t>  relación uno a uno</a:t>
            </a:r>
            <a:endParaRPr lang="es-ES" sz="2400" dirty="0" smtClean="0">
              <a:solidFill>
                <a:schemeClr val="accent3">
                  <a:lumMod val="50000"/>
                </a:schemeClr>
              </a:solidFill>
            </a:endParaRPr>
          </a:p>
          <a:p>
            <a:pPr marL="1727200" lvl="3" indent="-355600">
              <a:buFont typeface="Arial" pitchFamily="34" charset="0"/>
              <a:buChar char="•"/>
            </a:pPr>
            <a:r>
              <a:rPr lang="es-ES" sz="2400" dirty="0" smtClean="0">
                <a:solidFill>
                  <a:schemeClr val="accent3">
                    <a:lumMod val="50000"/>
                  </a:schemeClr>
                </a:solidFill>
              </a:rPr>
              <a:t> 1:N  </a:t>
            </a:r>
            <a:r>
              <a:rPr lang="es-ES" sz="2400" dirty="0" smtClean="0">
                <a:solidFill>
                  <a:schemeClr val="accent3">
                    <a:lumMod val="50000"/>
                  </a:schemeClr>
                </a:solidFill>
                <a:sym typeface="Wingdings" pitchFamily="2" charset="2"/>
              </a:rPr>
              <a:t> relación uno a muchos</a:t>
            </a:r>
            <a:endParaRPr lang="es-ES" sz="2400" dirty="0" smtClean="0">
              <a:solidFill>
                <a:schemeClr val="accent3">
                  <a:lumMod val="50000"/>
                </a:schemeClr>
              </a:solidFill>
            </a:endParaRPr>
          </a:p>
          <a:p>
            <a:pPr marL="1727200" lvl="3" indent="-355600">
              <a:buFont typeface="Arial" pitchFamily="34" charset="0"/>
              <a:buChar char="•"/>
            </a:pPr>
            <a:r>
              <a:rPr lang="es-ES" sz="2400" dirty="0" smtClean="0">
                <a:solidFill>
                  <a:schemeClr val="accent3">
                    <a:lumMod val="50000"/>
                  </a:schemeClr>
                </a:solidFill>
              </a:rPr>
              <a:t> N:N </a:t>
            </a:r>
            <a:r>
              <a:rPr lang="es-ES" sz="2400" dirty="0" smtClean="0">
                <a:solidFill>
                  <a:schemeClr val="accent3">
                    <a:lumMod val="50000"/>
                  </a:schemeClr>
                </a:solidFill>
                <a:sym typeface="Wingdings" pitchFamily="2" charset="2"/>
              </a:rPr>
              <a:t> relación muchos a muchos</a:t>
            </a:r>
            <a:endParaRPr lang="es-ES" sz="2400" dirty="0" smtClean="0">
              <a:solidFill>
                <a:schemeClr val="accent3">
                  <a:lumMod val="50000"/>
                </a:schemeClr>
              </a:solidFill>
            </a:endParaRPr>
          </a:p>
        </p:txBody>
      </p:sp>
      <p:pic>
        <p:nvPicPr>
          <p:cNvPr id="5" name="4 Imagen" descr="ejemplo debilidades.jpg"/>
          <p:cNvPicPr>
            <a:picLocks noChangeAspect="1"/>
          </p:cNvPicPr>
          <p:nvPr/>
        </p:nvPicPr>
        <p:blipFill>
          <a:blip r:embed="rId2" cstate="print"/>
          <a:stretch>
            <a:fillRect/>
          </a:stretch>
        </p:blipFill>
        <p:spPr>
          <a:xfrm>
            <a:off x="1285852" y="3857628"/>
            <a:ext cx="6881411" cy="27417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3- DESCRIPCIÓN DE LAS ENTIDADES Y DE LAS RELACIONES</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 name="5 CuadroTexto"/>
          <p:cNvSpPr txBox="1"/>
          <p:nvPr/>
        </p:nvSpPr>
        <p:spPr>
          <a:xfrm>
            <a:off x="357158" y="785794"/>
            <a:ext cx="8786842" cy="4893647"/>
          </a:xfrm>
          <a:prstGeom prst="rect">
            <a:avLst/>
          </a:prstGeom>
          <a:noFill/>
        </p:spPr>
        <p:txBody>
          <a:bodyPr wrap="square" rtlCol="0">
            <a:spAutoFit/>
          </a:bodyPr>
          <a:lstStyle/>
          <a:p>
            <a:pPr marL="355600" indent="-355600">
              <a:buFont typeface="Wingdings" pitchFamily="2" charset="2"/>
              <a:buChar char="Ø"/>
            </a:pPr>
            <a:r>
              <a:rPr lang="es-ES" sz="2400" dirty="0" smtClean="0"/>
              <a:t>Las entidades son caracterizadas por un conjunto de propiedades ó atributos (campos).  </a:t>
            </a:r>
          </a:p>
          <a:p>
            <a:pPr marL="355600" indent="-355600">
              <a:buFont typeface="Wingdings" pitchFamily="2" charset="2"/>
              <a:buChar char="Ø"/>
            </a:pPr>
            <a:endParaRPr lang="es-ES" sz="2400" dirty="0" smtClean="0"/>
          </a:p>
          <a:p>
            <a:pPr marL="355600" indent="-355600"/>
            <a:r>
              <a:rPr lang="es-ES" sz="2400" dirty="0" smtClean="0"/>
              <a:t>	Un </a:t>
            </a:r>
            <a:r>
              <a:rPr lang="es-ES" sz="2400" b="1" dirty="0" smtClean="0"/>
              <a:t>ATRIBUTO</a:t>
            </a:r>
            <a:r>
              <a:rPr lang="es-ES" sz="2400" dirty="0" smtClean="0"/>
              <a:t> se puede considerar como la interpretación de un </a:t>
            </a:r>
            <a:r>
              <a:rPr lang="es-ES" sz="2400" b="1" dirty="0" smtClean="0"/>
              <a:t>DOMINIO</a:t>
            </a:r>
            <a:r>
              <a:rPr lang="es-ES" sz="2400" dirty="0" smtClean="0"/>
              <a:t>.</a:t>
            </a:r>
          </a:p>
          <a:p>
            <a:pPr marL="355600" indent="-355600">
              <a:buFont typeface="Wingdings" pitchFamily="2" charset="2"/>
              <a:buChar char="Ø"/>
            </a:pPr>
            <a:endParaRPr lang="es-ES" sz="2400" dirty="0" smtClean="0"/>
          </a:p>
          <a:p>
            <a:pPr marL="812800" lvl="1" indent="-355600"/>
            <a:r>
              <a:rPr lang="es-ES" sz="2400" dirty="0" smtClean="0">
                <a:solidFill>
                  <a:schemeClr val="accent3">
                    <a:lumMod val="50000"/>
                  </a:schemeClr>
                </a:solidFill>
              </a:rPr>
              <a:t>	</a:t>
            </a:r>
            <a:r>
              <a:rPr lang="es-ES" sz="2400" dirty="0" smtClean="0">
                <a:solidFill>
                  <a:schemeClr val="accent5">
                    <a:lumMod val="50000"/>
                  </a:schemeClr>
                </a:solidFill>
              </a:rPr>
              <a:t>Ejemplo:</a:t>
            </a:r>
            <a:r>
              <a:rPr lang="es-ES" sz="2400" dirty="0" smtClean="0">
                <a:solidFill>
                  <a:schemeClr val="accent3">
                    <a:lumMod val="50000"/>
                  </a:schemeClr>
                </a:solidFill>
              </a:rPr>
              <a:t>  podríamos tener el atributo </a:t>
            </a:r>
            <a:r>
              <a:rPr lang="es-ES" sz="2400" b="1" i="1" dirty="0" smtClean="0">
                <a:solidFill>
                  <a:schemeClr val="accent3">
                    <a:lumMod val="50000"/>
                  </a:schemeClr>
                </a:solidFill>
              </a:rPr>
              <a:t>edad</a:t>
            </a:r>
            <a:r>
              <a:rPr lang="es-ES" sz="2400" dirty="0" smtClean="0">
                <a:solidFill>
                  <a:schemeClr val="accent3">
                    <a:lumMod val="50000"/>
                  </a:schemeClr>
                </a:solidFill>
              </a:rPr>
              <a:t>, que tomará valores de un dominio </a:t>
            </a:r>
            <a:r>
              <a:rPr lang="es-ES" sz="2400" b="1" i="1" dirty="0" smtClean="0">
                <a:solidFill>
                  <a:schemeClr val="accent3">
                    <a:lumMod val="50000"/>
                  </a:schemeClr>
                </a:solidFill>
              </a:rPr>
              <a:t>edades</a:t>
            </a:r>
            <a:r>
              <a:rPr lang="es-ES" sz="2400" dirty="0" smtClean="0">
                <a:solidFill>
                  <a:schemeClr val="accent3">
                    <a:lumMod val="50000"/>
                  </a:schemeClr>
                </a:solidFill>
              </a:rPr>
              <a:t> con valores entre 18 y 60 años</a:t>
            </a:r>
          </a:p>
          <a:p>
            <a:pPr marL="355600" indent="-355600"/>
            <a:endParaRPr lang="es-ES" sz="2400" dirty="0" smtClean="0">
              <a:solidFill>
                <a:schemeClr val="accent3">
                  <a:lumMod val="50000"/>
                </a:schemeClr>
              </a:solidFill>
            </a:endParaRPr>
          </a:p>
          <a:p>
            <a:pPr marL="355600" indent="-355600"/>
            <a:endParaRPr lang="es-ES" sz="2400" dirty="0" smtClean="0">
              <a:solidFill>
                <a:schemeClr val="accent3">
                  <a:lumMod val="50000"/>
                </a:schemeClr>
              </a:solidFill>
            </a:endParaRPr>
          </a:p>
          <a:p>
            <a:pPr marL="355600" indent="-355600">
              <a:buFont typeface="Wingdings" pitchFamily="2" charset="2"/>
              <a:buChar char="Ø"/>
            </a:pPr>
            <a:r>
              <a:rPr lang="es-ES" sz="2400" dirty="0" smtClean="0"/>
              <a:t>En el diagrama E/R, los dominios se representan mediante elipses o círculos, unidos a la entidad con una línea recta en la que se pone el nombre del atributo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3- DESCRIPCIÓN DE LAS ENTIDADES Y DE LAS RELACIONES</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 name="5 CuadroTexto"/>
          <p:cNvSpPr txBox="1"/>
          <p:nvPr/>
        </p:nvSpPr>
        <p:spPr>
          <a:xfrm>
            <a:off x="357158" y="571480"/>
            <a:ext cx="8786842" cy="6186309"/>
          </a:xfrm>
          <a:prstGeom prst="rect">
            <a:avLst/>
          </a:prstGeom>
          <a:noFill/>
        </p:spPr>
        <p:txBody>
          <a:bodyPr wrap="square" rtlCol="0">
            <a:spAutoFit/>
          </a:bodyPr>
          <a:lstStyle/>
          <a:p>
            <a:r>
              <a:rPr lang="es-ES" sz="2200" b="1" dirty="0" smtClean="0"/>
              <a:t>Para ver la notación que utilizaremos para la representación de atributos, utilizaremos este ejemplo:</a:t>
            </a:r>
          </a:p>
          <a:p>
            <a:endParaRPr lang="es-ES" sz="2200" b="1" dirty="0" smtClean="0"/>
          </a:p>
          <a:p>
            <a:endParaRPr lang="es-ES" sz="2200" b="1" dirty="0" smtClean="0"/>
          </a:p>
          <a:p>
            <a:endParaRPr lang="es-ES" sz="2200" b="1" dirty="0" smtClean="0"/>
          </a:p>
          <a:p>
            <a:endParaRPr lang="es-ES" sz="2200" b="1" dirty="0" smtClean="0"/>
          </a:p>
          <a:p>
            <a:endParaRPr lang="es-ES" sz="2200" b="1" dirty="0" smtClean="0"/>
          </a:p>
          <a:p>
            <a:endParaRPr lang="es-ES" sz="2200" b="1" dirty="0" smtClean="0"/>
          </a:p>
          <a:p>
            <a:endParaRPr lang="es-ES" sz="2200" b="1" dirty="0" smtClean="0"/>
          </a:p>
          <a:p>
            <a:endParaRPr lang="es-ES" sz="2200" b="1" dirty="0" smtClean="0"/>
          </a:p>
          <a:p>
            <a:endParaRPr lang="es-ES" sz="2200" b="1" dirty="0" smtClean="0"/>
          </a:p>
          <a:p>
            <a:endParaRPr lang="es-ES" sz="2200" b="1" dirty="0" smtClean="0"/>
          </a:p>
          <a:p>
            <a:endParaRPr lang="es-ES" sz="2200" b="1" dirty="0" smtClean="0">
              <a:solidFill>
                <a:schemeClr val="accent2">
                  <a:lumMod val="50000"/>
                </a:schemeClr>
              </a:solidFill>
            </a:endParaRPr>
          </a:p>
          <a:p>
            <a:pPr lvl="1">
              <a:buFont typeface="Wingdings" pitchFamily="2" charset="2"/>
              <a:buChar char="Ø"/>
            </a:pPr>
            <a:r>
              <a:rPr lang="es-ES" sz="2200" b="1" dirty="0" smtClean="0">
                <a:solidFill>
                  <a:schemeClr val="accent2">
                    <a:lumMod val="50000"/>
                  </a:schemeClr>
                </a:solidFill>
              </a:rPr>
              <a:t> Atributos simples: </a:t>
            </a:r>
            <a:r>
              <a:rPr lang="es-ES" sz="2200" dirty="0" smtClean="0">
                <a:solidFill>
                  <a:schemeClr val="accent2">
                    <a:lumMod val="50000"/>
                  </a:schemeClr>
                </a:solidFill>
              </a:rPr>
              <a:t>toma valor de un solo dominio</a:t>
            </a:r>
          </a:p>
          <a:p>
            <a:pPr lvl="1">
              <a:buFont typeface="Wingdings" pitchFamily="2" charset="2"/>
              <a:buChar char="Ø"/>
            </a:pPr>
            <a:r>
              <a:rPr lang="es-ES" sz="2200" b="1" dirty="0" smtClean="0">
                <a:solidFill>
                  <a:schemeClr val="accent2">
                    <a:lumMod val="50000"/>
                  </a:schemeClr>
                </a:solidFill>
              </a:rPr>
              <a:t> Atributos compuestos: </a:t>
            </a:r>
            <a:r>
              <a:rPr lang="es-ES" sz="2200" dirty="0" smtClean="0">
                <a:solidFill>
                  <a:schemeClr val="accent2">
                    <a:lumMod val="50000"/>
                  </a:schemeClr>
                </a:solidFill>
              </a:rPr>
              <a:t>toma valor de un conjunto de dominios</a:t>
            </a:r>
          </a:p>
          <a:p>
            <a:pPr lvl="1">
              <a:buFont typeface="Wingdings" pitchFamily="2" charset="2"/>
              <a:buChar char="Ø"/>
            </a:pPr>
            <a:r>
              <a:rPr lang="es-ES" sz="2200" b="1" dirty="0" smtClean="0">
                <a:solidFill>
                  <a:schemeClr val="accent2">
                    <a:lumMod val="50000"/>
                  </a:schemeClr>
                </a:solidFill>
              </a:rPr>
              <a:t> Atributos múltiples: </a:t>
            </a:r>
            <a:r>
              <a:rPr lang="es-ES" sz="2200" dirty="0" smtClean="0">
                <a:solidFill>
                  <a:schemeClr val="accent2">
                    <a:lumMod val="50000"/>
                  </a:schemeClr>
                </a:solidFill>
              </a:rPr>
              <a:t>pueden tomar un conjunto de valores ( # )</a:t>
            </a:r>
          </a:p>
          <a:p>
            <a:pPr lvl="1">
              <a:buFont typeface="Wingdings" pitchFamily="2" charset="2"/>
              <a:buChar char="Ø"/>
            </a:pPr>
            <a:r>
              <a:rPr lang="es-ES" sz="2200" b="1" dirty="0" smtClean="0">
                <a:solidFill>
                  <a:schemeClr val="accent2">
                    <a:lumMod val="50000"/>
                  </a:schemeClr>
                </a:solidFill>
              </a:rPr>
              <a:t> Identificador principal</a:t>
            </a:r>
          </a:p>
          <a:p>
            <a:pPr lvl="1">
              <a:buFont typeface="Wingdings" pitchFamily="2" charset="2"/>
              <a:buChar char="Ø"/>
            </a:pPr>
            <a:r>
              <a:rPr lang="es-ES" sz="2200" b="1" dirty="0" smtClean="0">
                <a:solidFill>
                  <a:schemeClr val="accent2">
                    <a:lumMod val="50000"/>
                  </a:schemeClr>
                </a:solidFill>
              </a:rPr>
              <a:t> Identificador alternativo</a:t>
            </a:r>
          </a:p>
        </p:txBody>
      </p:sp>
      <p:pic>
        <p:nvPicPr>
          <p:cNvPr id="7" name="6 Imagen" descr="atributos.jpg"/>
          <p:cNvPicPr>
            <a:picLocks noChangeAspect="1"/>
          </p:cNvPicPr>
          <p:nvPr/>
        </p:nvPicPr>
        <p:blipFill>
          <a:blip r:embed="rId2" cstate="print"/>
          <a:stretch>
            <a:fillRect/>
          </a:stretch>
        </p:blipFill>
        <p:spPr>
          <a:xfrm>
            <a:off x="1142976" y="1428736"/>
            <a:ext cx="7072362" cy="3429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3- DESCRIPCIÓN DE LAS ENTIDADES Y DE LAS RELACIONES</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 name="5 CuadroTexto"/>
          <p:cNvSpPr txBox="1"/>
          <p:nvPr/>
        </p:nvSpPr>
        <p:spPr>
          <a:xfrm>
            <a:off x="357158" y="571480"/>
            <a:ext cx="8786842" cy="5601533"/>
          </a:xfrm>
          <a:prstGeom prst="rect">
            <a:avLst/>
          </a:prstGeom>
          <a:noFill/>
        </p:spPr>
        <p:txBody>
          <a:bodyPr wrap="square" rtlCol="0">
            <a:spAutoFit/>
          </a:bodyPr>
          <a:lstStyle/>
          <a:p>
            <a:pPr marL="273050" indent="-273050">
              <a:buFont typeface="Wingdings" pitchFamily="2" charset="2"/>
              <a:buChar char="Ø"/>
            </a:pPr>
            <a:r>
              <a:rPr lang="es-ES" sz="2400" dirty="0" smtClean="0"/>
              <a:t>Se considerará como identificador al conjunto de atributos que no toma el mismo valor para dos ocurrencias distintas de una entidad ( 2 registros)</a:t>
            </a:r>
          </a:p>
          <a:p>
            <a:pPr marL="273050" indent="-273050">
              <a:buFont typeface="Wingdings" pitchFamily="2" charset="2"/>
              <a:buChar char="Ø"/>
            </a:pPr>
            <a:endParaRPr lang="es-ES" sz="2400" dirty="0" smtClean="0"/>
          </a:p>
          <a:p>
            <a:pPr marL="273050" indent="-273050">
              <a:buFont typeface="Wingdings" pitchFamily="2" charset="2"/>
              <a:buChar char="Ø"/>
            </a:pPr>
            <a:r>
              <a:rPr lang="es-ES" sz="2400" dirty="0" smtClean="0"/>
              <a:t>Cualquier identificador debe cumplir la propiedad de ser </a:t>
            </a:r>
            <a:r>
              <a:rPr lang="es-ES" sz="2400" b="1" dirty="0" smtClean="0"/>
              <a:t>“MINIMO”, </a:t>
            </a:r>
            <a:r>
              <a:rPr lang="es-ES" sz="2400" dirty="0" smtClean="0"/>
              <a:t>es decir, si al conjunto de atributos del mismo le quitamos alguno de ellos, este deja de ser identificador</a:t>
            </a:r>
          </a:p>
          <a:p>
            <a:pPr marL="273050" indent="-273050">
              <a:buFont typeface="Wingdings" pitchFamily="2" charset="2"/>
              <a:buChar char="Ø"/>
            </a:pPr>
            <a:endParaRPr lang="es-ES" sz="2400" dirty="0" smtClean="0"/>
          </a:p>
          <a:p>
            <a:pPr marL="273050" indent="-273050">
              <a:buFont typeface="Wingdings" pitchFamily="2" charset="2"/>
              <a:buChar char="Ø"/>
            </a:pPr>
            <a:r>
              <a:rPr lang="es-ES" sz="2400" dirty="0" smtClean="0"/>
              <a:t>De todos los posibles identificadores de una entidad (candidatos), debemos dar a uno el papel de PRINCIPAL, pasando el resto a ser identificadores alternativos</a:t>
            </a:r>
            <a:endParaRPr lang="es-ES" sz="2200" b="1" dirty="0" smtClean="0"/>
          </a:p>
          <a:p>
            <a:pPr marL="273050" indent="-273050">
              <a:buFont typeface="Wingdings" pitchFamily="2" charset="2"/>
              <a:buChar char="Ø"/>
            </a:pPr>
            <a:endParaRPr lang="es-ES" sz="2200" b="1" dirty="0" smtClean="0"/>
          </a:p>
          <a:p>
            <a:pPr marL="273050" indent="-273050">
              <a:buFont typeface="Wingdings" pitchFamily="2" charset="2"/>
              <a:buChar char="Ø"/>
            </a:pPr>
            <a:r>
              <a:rPr lang="es-ES" sz="2400" dirty="0" smtClean="0"/>
              <a:t>Si entre el conjunto de atributos de la entidad no existe ningún identificador candidato, se debe introducir un nuevo atributo ajeno a la entidad para que realice esta función (ID)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85786" y="428604"/>
            <a:ext cx="8436605" cy="5816977"/>
          </a:xfrm>
          <a:prstGeom prst="rect">
            <a:avLst/>
          </a:prstGeom>
          <a:noFill/>
        </p:spPr>
        <p:txBody>
          <a:bodyPr wrap="none" rtlCol="0">
            <a:spAutoFit/>
          </a:bodyPr>
          <a:lstStyle/>
          <a:p>
            <a:r>
              <a:rPr lang="es-ES" sz="2400" b="1" dirty="0" smtClean="0">
                <a:solidFill>
                  <a:srgbClr val="C00000"/>
                </a:solidFill>
              </a:rPr>
              <a:t>ÍNDICE</a:t>
            </a:r>
          </a:p>
          <a:p>
            <a:endParaRPr lang="es-ES" b="1" dirty="0" smtClean="0">
              <a:solidFill>
                <a:srgbClr val="C00000"/>
              </a:solidFill>
            </a:endParaRPr>
          </a:p>
          <a:p>
            <a:pPr marL="457200" lvl="0" indent="-457200">
              <a:buFont typeface="+mj-lt"/>
              <a:buAutoNum type="arabicPeriod"/>
            </a:pPr>
            <a:r>
              <a:rPr lang="es-ES" sz="2400" b="1" dirty="0" smtClean="0">
                <a:solidFill>
                  <a:schemeClr val="accent5">
                    <a:lumMod val="50000"/>
                  </a:schemeClr>
                </a:solidFill>
              </a:rPr>
              <a:t>INTRODUCCIÓN Y CONCEPTOS</a:t>
            </a:r>
          </a:p>
          <a:p>
            <a:pPr marL="457200" lvl="0" indent="-457200">
              <a:buFont typeface="+mj-lt"/>
              <a:buAutoNum type="arabicPeriod"/>
            </a:pPr>
            <a:endParaRPr lang="es-ES" sz="2400" b="1" dirty="0" smtClean="0">
              <a:solidFill>
                <a:schemeClr val="accent5">
                  <a:lumMod val="50000"/>
                </a:schemeClr>
              </a:solidFill>
            </a:endParaRPr>
          </a:p>
          <a:p>
            <a:pPr marL="457200" lvl="0" indent="-457200">
              <a:buFont typeface="+mj-lt"/>
              <a:buAutoNum type="arabicPeriod"/>
            </a:pPr>
            <a:r>
              <a:rPr lang="es-ES" sz="2400" b="1" dirty="0" smtClean="0">
                <a:solidFill>
                  <a:schemeClr val="accent5">
                    <a:lumMod val="50000"/>
                  </a:schemeClr>
                </a:solidFill>
              </a:rPr>
              <a:t>ENTIDADES E INTERRELACIONES. CARDINALIDADES</a:t>
            </a:r>
          </a:p>
          <a:p>
            <a:pPr marL="457200" lvl="0" indent="-457200">
              <a:buFont typeface="+mj-lt"/>
              <a:buAutoNum type="arabicPeriod"/>
            </a:pPr>
            <a:endParaRPr lang="es-ES" sz="2400" b="1" dirty="0" smtClean="0">
              <a:solidFill>
                <a:schemeClr val="accent5">
                  <a:lumMod val="50000"/>
                </a:schemeClr>
              </a:solidFill>
            </a:endParaRPr>
          </a:p>
          <a:p>
            <a:pPr marL="457200" lvl="0" indent="-457200">
              <a:buFont typeface="+mj-lt"/>
              <a:buAutoNum type="arabicPeriod"/>
            </a:pPr>
            <a:r>
              <a:rPr lang="es-ES" sz="2400" b="1" dirty="0" smtClean="0">
                <a:solidFill>
                  <a:schemeClr val="accent5">
                    <a:lumMod val="50000"/>
                  </a:schemeClr>
                </a:solidFill>
              </a:rPr>
              <a:t>DESCRIPCIÓN DE LAS ENTIDADES Y DE LAS RELACIONES</a:t>
            </a:r>
          </a:p>
          <a:p>
            <a:pPr marL="457200" lvl="0" indent="-457200">
              <a:buFont typeface="+mj-lt"/>
              <a:buAutoNum type="arabicPeriod"/>
            </a:pPr>
            <a:endParaRPr lang="es-ES" sz="2400" b="1" dirty="0" smtClean="0">
              <a:solidFill>
                <a:schemeClr val="accent5">
                  <a:lumMod val="50000"/>
                </a:schemeClr>
              </a:solidFill>
            </a:endParaRPr>
          </a:p>
          <a:p>
            <a:pPr marL="457200" lvl="0" indent="-457200">
              <a:buFont typeface="+mj-lt"/>
              <a:buAutoNum type="arabicPeriod"/>
            </a:pPr>
            <a:r>
              <a:rPr lang="es-ES" sz="2400" b="1" dirty="0" smtClean="0">
                <a:solidFill>
                  <a:schemeClr val="accent5">
                    <a:lumMod val="50000"/>
                  </a:schemeClr>
                </a:solidFill>
              </a:rPr>
              <a:t>OTROS TIPOS DE INTERRELACIONES</a:t>
            </a:r>
          </a:p>
          <a:p>
            <a:pPr marL="1371600" lvl="2" indent="-457200">
              <a:buFont typeface="+mj-lt"/>
              <a:buAutoNum type="alphaLcParenR"/>
            </a:pPr>
            <a:r>
              <a:rPr lang="es-ES" sz="2000" b="1" dirty="0" smtClean="0">
                <a:solidFill>
                  <a:schemeClr val="accent6">
                    <a:lumMod val="50000"/>
                  </a:schemeClr>
                </a:solidFill>
              </a:rPr>
              <a:t>Reflexivas</a:t>
            </a:r>
          </a:p>
          <a:p>
            <a:pPr marL="1371600" lvl="2" indent="-457200">
              <a:buFont typeface="+mj-lt"/>
              <a:buAutoNum type="alphaLcParenR"/>
            </a:pPr>
            <a:endParaRPr lang="es-ES" sz="2000" b="1" dirty="0" smtClean="0">
              <a:solidFill>
                <a:schemeClr val="accent6">
                  <a:lumMod val="50000"/>
                </a:schemeClr>
              </a:solidFill>
            </a:endParaRPr>
          </a:p>
          <a:p>
            <a:pPr marL="1371600" lvl="2" indent="-457200">
              <a:buFont typeface="+mj-lt"/>
              <a:buAutoNum type="alphaLcParenR"/>
            </a:pPr>
            <a:r>
              <a:rPr lang="es-ES" sz="2000" b="1" dirty="0" smtClean="0">
                <a:solidFill>
                  <a:schemeClr val="accent6">
                    <a:lumMod val="50000"/>
                  </a:schemeClr>
                </a:solidFill>
              </a:rPr>
              <a:t>Exclusivas</a:t>
            </a:r>
          </a:p>
          <a:p>
            <a:pPr marL="1371600" lvl="2" indent="-457200">
              <a:buFont typeface="+mj-lt"/>
              <a:buAutoNum type="alphaLcParenR"/>
            </a:pPr>
            <a:endParaRPr lang="es-ES" sz="2000" b="1" dirty="0" smtClean="0">
              <a:solidFill>
                <a:schemeClr val="accent6">
                  <a:lumMod val="50000"/>
                </a:schemeClr>
              </a:solidFill>
            </a:endParaRPr>
          </a:p>
          <a:p>
            <a:pPr marL="1371600" lvl="2" indent="-457200">
              <a:buFont typeface="+mj-lt"/>
              <a:buAutoNum type="alphaLcParenR"/>
            </a:pPr>
            <a:r>
              <a:rPr lang="es-ES" sz="2000" b="1" dirty="0" smtClean="0">
                <a:solidFill>
                  <a:schemeClr val="accent6">
                    <a:lumMod val="50000"/>
                  </a:schemeClr>
                </a:solidFill>
              </a:rPr>
              <a:t>Relaciones Jerárquicas</a:t>
            </a:r>
          </a:p>
          <a:p>
            <a:pPr marL="457200" lvl="2" indent="-457200">
              <a:buFont typeface="+mj-lt"/>
              <a:buAutoNum type="arabicPeriod"/>
            </a:pPr>
            <a:endParaRPr lang="es-ES" sz="2000" b="1" dirty="0" smtClean="0">
              <a:solidFill>
                <a:schemeClr val="accent6">
                  <a:lumMod val="50000"/>
                </a:schemeClr>
              </a:solidFill>
            </a:endParaRPr>
          </a:p>
          <a:p>
            <a:pPr marL="457200" lvl="2" indent="-457200">
              <a:buFont typeface="+mj-lt"/>
              <a:buAutoNum type="arabicPeriod" startAt="5"/>
            </a:pPr>
            <a:r>
              <a:rPr lang="es-ES" sz="2400" b="1" dirty="0" smtClean="0">
                <a:solidFill>
                  <a:schemeClr val="accent5">
                    <a:lumMod val="50000"/>
                  </a:schemeClr>
                </a:solidFill>
              </a:rPr>
              <a:t>REPRESENTACIÓN DE LAS RESTRICCIONES EN EL MODELO E/R</a:t>
            </a:r>
          </a:p>
          <a:p>
            <a:endParaRPr lang="es-ES" b="1" dirty="0">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3- DESCRIPCIÓN DE LAS ENTIDADES Y DE LAS RELACIONES</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 name="5 CuadroTexto"/>
          <p:cNvSpPr txBox="1"/>
          <p:nvPr/>
        </p:nvSpPr>
        <p:spPr>
          <a:xfrm>
            <a:off x="357158" y="785794"/>
            <a:ext cx="8786842" cy="5155257"/>
          </a:xfrm>
          <a:prstGeom prst="rect">
            <a:avLst/>
          </a:prstGeom>
          <a:noFill/>
        </p:spPr>
        <p:txBody>
          <a:bodyPr wrap="square" rtlCol="0">
            <a:spAutoFit/>
          </a:bodyPr>
          <a:lstStyle/>
          <a:p>
            <a:pPr marL="273050" indent="-273050">
              <a:buFont typeface="Wingdings" pitchFamily="2" charset="2"/>
              <a:buChar char="Ø"/>
            </a:pPr>
            <a:r>
              <a:rPr lang="es-ES" sz="2400" dirty="0" smtClean="0"/>
              <a:t>Al igual que las entidades se caracterizan con una serie de atributos, las relaciones pueden tener asociados atributos que caracterizan dicha relación.</a:t>
            </a:r>
          </a:p>
          <a:p>
            <a:pPr marL="273050" indent="-273050">
              <a:buFont typeface="Wingdings" pitchFamily="2" charset="2"/>
              <a:buChar char="Ø"/>
            </a:pPr>
            <a:endParaRPr lang="es-ES" sz="1100" dirty="0" smtClean="0"/>
          </a:p>
          <a:p>
            <a:pPr marL="273050" indent="-273050"/>
            <a:r>
              <a:rPr lang="es-ES" sz="2000" b="1" dirty="0" smtClean="0">
                <a:solidFill>
                  <a:schemeClr val="accent5">
                    <a:lumMod val="50000"/>
                  </a:schemeClr>
                </a:solidFill>
              </a:rPr>
              <a:t>	Por ejemplo:</a:t>
            </a:r>
          </a:p>
          <a:p>
            <a:pPr marL="273050" indent="-273050"/>
            <a:endParaRPr lang="es-ES" sz="2000" b="1" dirty="0" smtClean="0">
              <a:solidFill>
                <a:schemeClr val="accent5">
                  <a:lumMod val="50000"/>
                </a:schemeClr>
              </a:solidFill>
            </a:endParaRPr>
          </a:p>
          <a:p>
            <a:pPr marL="273050" indent="-273050"/>
            <a:endParaRPr lang="es-ES" sz="2000" b="1" dirty="0" smtClean="0">
              <a:solidFill>
                <a:schemeClr val="accent5">
                  <a:lumMod val="50000"/>
                </a:schemeClr>
              </a:solidFill>
            </a:endParaRPr>
          </a:p>
          <a:p>
            <a:pPr marL="273050" indent="-273050"/>
            <a:endParaRPr lang="es-ES" sz="2000" b="1" dirty="0" smtClean="0">
              <a:solidFill>
                <a:schemeClr val="accent5">
                  <a:lumMod val="50000"/>
                </a:schemeClr>
              </a:solidFill>
            </a:endParaRPr>
          </a:p>
          <a:p>
            <a:pPr marL="273050" indent="-273050"/>
            <a:endParaRPr lang="es-ES" sz="2000" b="1" dirty="0" smtClean="0">
              <a:solidFill>
                <a:schemeClr val="accent5">
                  <a:lumMod val="50000"/>
                </a:schemeClr>
              </a:solidFill>
            </a:endParaRPr>
          </a:p>
          <a:p>
            <a:pPr marL="273050" indent="-273050"/>
            <a:endParaRPr lang="es-ES" sz="2000" b="1" dirty="0" smtClean="0">
              <a:solidFill>
                <a:schemeClr val="accent5">
                  <a:lumMod val="50000"/>
                </a:schemeClr>
              </a:solidFill>
            </a:endParaRPr>
          </a:p>
          <a:p>
            <a:pPr marL="273050" indent="-273050"/>
            <a:endParaRPr lang="es-ES" sz="2000" b="1" dirty="0" smtClean="0">
              <a:solidFill>
                <a:schemeClr val="accent5">
                  <a:lumMod val="50000"/>
                </a:schemeClr>
              </a:solidFill>
            </a:endParaRPr>
          </a:p>
          <a:p>
            <a:pPr marL="273050" indent="-273050"/>
            <a:endParaRPr lang="es-ES" sz="2000" b="1" dirty="0" smtClean="0">
              <a:solidFill>
                <a:schemeClr val="accent5">
                  <a:lumMod val="50000"/>
                </a:schemeClr>
              </a:solidFill>
            </a:endParaRPr>
          </a:p>
          <a:p>
            <a:pPr marL="273050" indent="-273050"/>
            <a:endParaRPr lang="es-ES" sz="2000" b="1" dirty="0" smtClean="0">
              <a:solidFill>
                <a:schemeClr val="accent5">
                  <a:lumMod val="50000"/>
                </a:schemeClr>
              </a:solidFill>
            </a:endParaRPr>
          </a:p>
          <a:p>
            <a:pPr marL="273050" indent="-273050"/>
            <a:endParaRPr lang="es-ES" sz="1050" b="1" dirty="0" smtClean="0">
              <a:solidFill>
                <a:schemeClr val="accent5">
                  <a:lumMod val="50000"/>
                </a:schemeClr>
              </a:solidFill>
            </a:endParaRPr>
          </a:p>
          <a:p>
            <a:pPr marL="273050" indent="-273050"/>
            <a:r>
              <a:rPr lang="es-ES" sz="2000" b="1" dirty="0" smtClean="0">
                <a:solidFill>
                  <a:schemeClr val="accent5">
                    <a:lumMod val="50000"/>
                  </a:schemeClr>
                </a:solidFill>
              </a:rPr>
              <a:t>	</a:t>
            </a:r>
            <a:r>
              <a:rPr lang="es-ES" sz="2400" dirty="0" smtClean="0">
                <a:solidFill>
                  <a:schemeClr val="tx1">
                    <a:lumMod val="95000"/>
                    <a:lumOff val="5000"/>
                  </a:schemeClr>
                </a:solidFill>
              </a:rPr>
              <a:t>En este caso, cuando un trabajador utiliza una determinada herramienta  se debe almacenar la </a:t>
            </a:r>
            <a:r>
              <a:rPr lang="es-ES" sz="2400" b="1" dirty="0" smtClean="0">
                <a:solidFill>
                  <a:schemeClr val="tx1">
                    <a:lumMod val="95000"/>
                    <a:lumOff val="5000"/>
                  </a:schemeClr>
                </a:solidFill>
              </a:rPr>
              <a:t>cantidad de horas </a:t>
            </a:r>
            <a:r>
              <a:rPr lang="es-ES" sz="2400" dirty="0" smtClean="0">
                <a:solidFill>
                  <a:schemeClr val="tx1">
                    <a:lumMod val="95000"/>
                    <a:lumOff val="5000"/>
                  </a:schemeClr>
                </a:solidFill>
              </a:rPr>
              <a:t>utilizada.</a:t>
            </a:r>
          </a:p>
        </p:txBody>
      </p:sp>
      <p:pic>
        <p:nvPicPr>
          <p:cNvPr id="7" name="6 Imagen" descr="ejemplo relacion con atributos.bmp"/>
          <p:cNvPicPr>
            <a:picLocks noChangeAspect="1"/>
          </p:cNvPicPr>
          <p:nvPr/>
        </p:nvPicPr>
        <p:blipFill>
          <a:blip r:embed="rId2" cstate="print"/>
          <a:stretch>
            <a:fillRect/>
          </a:stretch>
        </p:blipFill>
        <p:spPr>
          <a:xfrm>
            <a:off x="1285852" y="2428868"/>
            <a:ext cx="6286544" cy="2406980"/>
          </a:xfrm>
          <a:prstGeom prst="rect">
            <a:avLst/>
          </a:prstGeom>
        </p:spPr>
      </p:pic>
      <p:sp>
        <p:nvSpPr>
          <p:cNvPr id="8" name="7 CuadroTexto"/>
          <p:cNvSpPr txBox="1"/>
          <p:nvPr/>
        </p:nvSpPr>
        <p:spPr>
          <a:xfrm>
            <a:off x="0" y="6215082"/>
            <a:ext cx="9144001" cy="646331"/>
          </a:xfrm>
          <a:prstGeom prst="rect">
            <a:avLst/>
          </a:prstGeom>
          <a:solidFill>
            <a:srgbClr val="FFC000"/>
          </a:solidFill>
        </p:spPr>
        <p:txBody>
          <a:bodyPr wrap="square" rtlCol="0">
            <a:spAutoFit/>
          </a:bodyPr>
          <a:lstStyle/>
          <a:p>
            <a:pPr marL="627063" indent="-627063"/>
            <a:r>
              <a:rPr lang="es-ES" b="1" i="1" dirty="0" smtClean="0">
                <a:solidFill>
                  <a:schemeClr val="accent5">
                    <a:lumMod val="50000"/>
                  </a:schemeClr>
                </a:solidFill>
              </a:rPr>
              <a:t>NOTA:</a:t>
            </a:r>
            <a:r>
              <a:rPr lang="es-ES" b="1" i="1" dirty="0" smtClean="0"/>
              <a:t>  como se puede ver en el ejemplo y por hacer los esquemas más sencillos, de ahora en     adelante no pondremos el nombre de los dominios y sólo se pondrá un pequeño círculo.</a:t>
            </a:r>
            <a:endParaRPr lang="es-ES" b="1"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3- DESCRIPCIÓN DE LAS ENTIDADES Y DE LAS RELACIONES</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 name="5 CuadroTexto"/>
          <p:cNvSpPr txBox="1"/>
          <p:nvPr/>
        </p:nvSpPr>
        <p:spPr>
          <a:xfrm>
            <a:off x="357158" y="785794"/>
            <a:ext cx="8786842" cy="5755422"/>
          </a:xfrm>
          <a:prstGeom prst="rect">
            <a:avLst/>
          </a:prstGeom>
          <a:noFill/>
        </p:spPr>
        <p:txBody>
          <a:bodyPr wrap="square" rtlCol="0">
            <a:spAutoFit/>
          </a:bodyPr>
          <a:lstStyle/>
          <a:p>
            <a:pPr marL="273050" indent="-273050"/>
            <a:r>
              <a:rPr lang="es-ES" sz="2400" b="1" i="1" dirty="0" smtClean="0">
                <a:solidFill>
                  <a:schemeClr val="accent5">
                    <a:lumMod val="50000"/>
                  </a:schemeClr>
                </a:solidFill>
              </a:rPr>
              <a:t>Ejercicio:</a:t>
            </a:r>
          </a:p>
          <a:p>
            <a:r>
              <a:rPr lang="es-ES" sz="2400" dirty="0" smtClean="0">
                <a:solidFill>
                  <a:schemeClr val="tx1">
                    <a:lumMod val="95000"/>
                    <a:lumOff val="5000"/>
                  </a:schemeClr>
                </a:solidFill>
              </a:rPr>
              <a:t>Necesitamos almacenar información de </a:t>
            </a:r>
            <a:r>
              <a:rPr lang="es-ES" sz="2400" b="1" dirty="0" smtClean="0">
                <a:solidFill>
                  <a:schemeClr val="tx1">
                    <a:lumMod val="95000"/>
                    <a:lumOff val="5000"/>
                  </a:schemeClr>
                </a:solidFill>
              </a:rPr>
              <a:t>Profesores</a:t>
            </a:r>
            <a:r>
              <a:rPr lang="es-ES" sz="2400" dirty="0" smtClean="0">
                <a:solidFill>
                  <a:schemeClr val="tx1">
                    <a:lumMod val="95000"/>
                    <a:lumOff val="5000"/>
                  </a:schemeClr>
                </a:solidFill>
              </a:rPr>
              <a:t> (</a:t>
            </a:r>
            <a:r>
              <a:rPr lang="es-ES" sz="2400" dirty="0" err="1" smtClean="0">
                <a:solidFill>
                  <a:schemeClr val="tx1">
                    <a:lumMod val="95000"/>
                    <a:lumOff val="5000"/>
                  </a:schemeClr>
                </a:solidFill>
              </a:rPr>
              <a:t>dni</a:t>
            </a:r>
            <a:r>
              <a:rPr lang="es-ES" sz="2400" dirty="0" smtClean="0">
                <a:solidFill>
                  <a:schemeClr val="tx1">
                    <a:lumMod val="95000"/>
                    <a:lumOff val="5000"/>
                  </a:schemeClr>
                </a:solidFill>
              </a:rPr>
              <a:t>, nombre, apellidos, cargo) y de </a:t>
            </a:r>
            <a:r>
              <a:rPr lang="es-ES" sz="2400" b="1" dirty="0" smtClean="0">
                <a:solidFill>
                  <a:schemeClr val="tx1">
                    <a:lumMod val="95000"/>
                    <a:lumOff val="5000"/>
                  </a:schemeClr>
                </a:solidFill>
              </a:rPr>
              <a:t>Alumnos</a:t>
            </a:r>
            <a:r>
              <a:rPr lang="es-ES" sz="2400" dirty="0" smtClean="0">
                <a:solidFill>
                  <a:schemeClr val="tx1">
                    <a:lumMod val="95000"/>
                    <a:lumOff val="5000"/>
                  </a:schemeClr>
                </a:solidFill>
              </a:rPr>
              <a:t> (matricula, nombre, apellidos, edad).</a:t>
            </a:r>
          </a:p>
          <a:p>
            <a:endParaRPr lang="es-ES" sz="2400" dirty="0" smtClean="0">
              <a:solidFill>
                <a:schemeClr val="tx1">
                  <a:lumMod val="95000"/>
                  <a:lumOff val="5000"/>
                </a:schemeClr>
              </a:solidFill>
            </a:endParaRPr>
          </a:p>
          <a:p>
            <a:r>
              <a:rPr lang="es-ES" sz="2400" b="1" dirty="0" smtClean="0">
                <a:solidFill>
                  <a:schemeClr val="tx1">
                    <a:lumMod val="95000"/>
                    <a:lumOff val="5000"/>
                  </a:schemeClr>
                </a:solidFill>
              </a:rPr>
              <a:t>Sabemos que:</a:t>
            </a:r>
          </a:p>
          <a:p>
            <a:pPr marL="730250" lvl="1" indent="-273050">
              <a:buFont typeface="Wingdings" pitchFamily="2" charset="2"/>
              <a:buChar char="v"/>
            </a:pPr>
            <a:r>
              <a:rPr lang="es-ES" sz="2200" dirty="0" smtClean="0">
                <a:solidFill>
                  <a:schemeClr val="tx1">
                    <a:lumMod val="95000"/>
                    <a:lumOff val="5000"/>
                  </a:schemeClr>
                </a:solidFill>
              </a:rPr>
              <a:t>un profesor imparte docencia a uno o más alumnos, pero que un alumno sólo tiene un profesor y siempre uno</a:t>
            </a:r>
          </a:p>
          <a:p>
            <a:pPr marL="730250" lvl="1" indent="-273050">
              <a:buFont typeface="Wingdings" pitchFamily="2" charset="2"/>
              <a:buChar char="v"/>
            </a:pPr>
            <a:endParaRPr lang="es-ES" sz="2200" dirty="0" smtClean="0">
              <a:solidFill>
                <a:schemeClr val="tx1">
                  <a:lumMod val="95000"/>
                  <a:lumOff val="5000"/>
                </a:schemeClr>
              </a:solidFill>
            </a:endParaRPr>
          </a:p>
          <a:p>
            <a:pPr marL="730250" lvl="1" indent="-273050">
              <a:buFont typeface="Wingdings" pitchFamily="2" charset="2"/>
              <a:buChar char="v"/>
            </a:pPr>
            <a:r>
              <a:rPr lang="es-ES" sz="2200" dirty="0" smtClean="0">
                <a:solidFill>
                  <a:schemeClr val="tx1">
                    <a:lumMod val="95000"/>
                    <a:lumOff val="5000"/>
                  </a:schemeClr>
                </a:solidFill>
              </a:rPr>
              <a:t>El </a:t>
            </a:r>
            <a:r>
              <a:rPr lang="es-ES" sz="2200" dirty="0" err="1" smtClean="0">
                <a:solidFill>
                  <a:schemeClr val="tx1">
                    <a:lumMod val="95000"/>
                    <a:lumOff val="5000"/>
                  </a:schemeClr>
                </a:solidFill>
              </a:rPr>
              <a:t>dni</a:t>
            </a:r>
            <a:r>
              <a:rPr lang="es-ES" sz="2200" dirty="0" smtClean="0">
                <a:solidFill>
                  <a:schemeClr val="tx1">
                    <a:lumMod val="95000"/>
                    <a:lumOff val="5000"/>
                  </a:schemeClr>
                </a:solidFill>
              </a:rPr>
              <a:t> del profesor y el nº de matricula de un alumno son únicos</a:t>
            </a:r>
          </a:p>
          <a:p>
            <a:pPr marL="730250" lvl="1" indent="-273050">
              <a:buFont typeface="Wingdings" pitchFamily="2" charset="2"/>
              <a:buChar char="v"/>
            </a:pPr>
            <a:endParaRPr lang="es-ES" sz="2200" dirty="0" smtClean="0">
              <a:solidFill>
                <a:schemeClr val="tx1">
                  <a:lumMod val="95000"/>
                  <a:lumOff val="5000"/>
                </a:schemeClr>
              </a:solidFill>
            </a:endParaRPr>
          </a:p>
          <a:p>
            <a:pPr marL="730250" lvl="1" indent="-273050">
              <a:buFont typeface="Wingdings" pitchFamily="2" charset="2"/>
              <a:buChar char="v"/>
            </a:pPr>
            <a:r>
              <a:rPr lang="es-ES" sz="2200" dirty="0" smtClean="0">
                <a:solidFill>
                  <a:schemeClr val="tx1">
                    <a:lumMod val="95000"/>
                    <a:lumOff val="5000"/>
                  </a:schemeClr>
                </a:solidFill>
              </a:rPr>
              <a:t>También debemos considerar que un profesor puede examinar a cada uno de sus alumnos  un número variable de veces(</a:t>
            </a:r>
            <a:r>
              <a:rPr lang="es-ES" sz="2200" dirty="0" err="1" smtClean="0">
                <a:solidFill>
                  <a:schemeClr val="tx1">
                    <a:lumMod val="95000"/>
                    <a:lumOff val="5000"/>
                  </a:schemeClr>
                </a:solidFill>
              </a:rPr>
              <a:t>examenes</a:t>
            </a:r>
            <a:r>
              <a:rPr lang="es-ES" sz="2200" dirty="0" smtClean="0">
                <a:solidFill>
                  <a:schemeClr val="tx1">
                    <a:lumMod val="95000"/>
                    <a:lumOff val="5000"/>
                  </a:schemeClr>
                </a:solidFill>
              </a:rPr>
              <a:t>) y que en cada examen obtiene una nota</a:t>
            </a:r>
          </a:p>
          <a:p>
            <a:pPr marL="730250" lvl="1" indent="-273050"/>
            <a:endParaRPr lang="es-ES" sz="2400" dirty="0" smtClean="0">
              <a:solidFill>
                <a:schemeClr val="tx1">
                  <a:lumMod val="95000"/>
                  <a:lumOff val="5000"/>
                </a:schemeClr>
              </a:solidFill>
            </a:endParaRPr>
          </a:p>
          <a:p>
            <a:pPr marL="7938" lvl="1" indent="-7938"/>
            <a:r>
              <a:rPr lang="es-ES" sz="2400" dirty="0" smtClean="0">
                <a:solidFill>
                  <a:schemeClr val="tx1">
                    <a:lumMod val="95000"/>
                    <a:lumOff val="5000"/>
                  </a:schemeClr>
                </a:solidFill>
              </a:rPr>
              <a:t>Realiza el diagrama E/R de la base de datos analizando distintas posibilidades.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4- OTROS TIPOS DE INTERRELACIONES EN EL MODELO E/R</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 name="5 CuadroTexto"/>
          <p:cNvSpPr txBox="1"/>
          <p:nvPr/>
        </p:nvSpPr>
        <p:spPr>
          <a:xfrm>
            <a:off x="500034" y="714356"/>
            <a:ext cx="8643966" cy="2308324"/>
          </a:xfrm>
          <a:prstGeom prst="rect">
            <a:avLst/>
          </a:prstGeom>
          <a:noFill/>
        </p:spPr>
        <p:txBody>
          <a:bodyPr wrap="square" rtlCol="0">
            <a:spAutoFit/>
          </a:bodyPr>
          <a:lstStyle/>
          <a:p>
            <a:r>
              <a:rPr lang="es-ES" sz="2400" dirty="0" smtClean="0">
                <a:solidFill>
                  <a:schemeClr val="tx1">
                    <a:lumMod val="95000"/>
                    <a:lumOff val="5000"/>
                  </a:schemeClr>
                </a:solidFill>
              </a:rPr>
              <a:t>Las últimas revisiones del modelo E/R han dado lugar al llamado modelo E/R Extendido (EE/R),  e incluyendo algunos tipos de relaciones nuevos como:</a:t>
            </a:r>
          </a:p>
          <a:p>
            <a:pPr lvl="1">
              <a:buFont typeface="Wingdings" pitchFamily="2" charset="2"/>
              <a:buChar char="ü"/>
            </a:pPr>
            <a:r>
              <a:rPr lang="es-ES" sz="2400" b="1" dirty="0" smtClean="0">
                <a:solidFill>
                  <a:schemeClr val="accent6">
                    <a:lumMod val="50000"/>
                  </a:schemeClr>
                </a:solidFill>
              </a:rPr>
              <a:t>Relaciones REFLEXIVAS</a:t>
            </a:r>
          </a:p>
          <a:p>
            <a:pPr lvl="1">
              <a:buFont typeface="Wingdings" pitchFamily="2" charset="2"/>
              <a:buChar char="ü"/>
            </a:pPr>
            <a:r>
              <a:rPr lang="es-ES" sz="2400" b="1" dirty="0" smtClean="0">
                <a:solidFill>
                  <a:schemeClr val="accent6">
                    <a:lumMod val="50000"/>
                  </a:schemeClr>
                </a:solidFill>
              </a:rPr>
              <a:t>Relaciones EXCLUSIVAS</a:t>
            </a:r>
          </a:p>
          <a:p>
            <a:pPr lvl="1">
              <a:buFont typeface="Wingdings" pitchFamily="2" charset="2"/>
              <a:buChar char="ü"/>
            </a:pPr>
            <a:r>
              <a:rPr lang="es-ES" sz="2400" b="1" dirty="0" smtClean="0">
                <a:solidFill>
                  <a:schemeClr val="accent6">
                    <a:lumMod val="50000"/>
                  </a:schemeClr>
                </a:solidFill>
              </a:rPr>
              <a:t>Relaciones JERÁRQUICAS</a:t>
            </a:r>
          </a:p>
        </p:txBody>
      </p:sp>
      <p:sp>
        <p:nvSpPr>
          <p:cNvPr id="5" name="4 CuadroTexto"/>
          <p:cNvSpPr txBox="1"/>
          <p:nvPr/>
        </p:nvSpPr>
        <p:spPr>
          <a:xfrm>
            <a:off x="571472" y="3500438"/>
            <a:ext cx="8572528" cy="1200329"/>
          </a:xfrm>
          <a:prstGeom prst="rect">
            <a:avLst/>
          </a:prstGeom>
          <a:noFill/>
        </p:spPr>
        <p:txBody>
          <a:bodyPr wrap="square" rtlCol="0">
            <a:spAutoFit/>
          </a:bodyPr>
          <a:lstStyle/>
          <a:p>
            <a:r>
              <a:rPr lang="es-ES" sz="2400" b="1" dirty="0" smtClean="0">
                <a:solidFill>
                  <a:schemeClr val="accent6">
                    <a:lumMod val="50000"/>
                  </a:schemeClr>
                </a:solidFill>
              </a:rPr>
              <a:t>4.1 Relaciones REFLEXIVAS</a:t>
            </a:r>
          </a:p>
          <a:p>
            <a:pPr marL="355600" indent="-355600"/>
            <a:r>
              <a:rPr lang="es-ES" dirty="0" smtClean="0"/>
              <a:t>       </a:t>
            </a:r>
            <a:r>
              <a:rPr lang="es-ES" sz="2400" dirty="0" smtClean="0"/>
              <a:t>Son aquellas en las que está involucrada un solo tipo de entidad</a:t>
            </a:r>
          </a:p>
          <a:p>
            <a:pPr marL="355600" indent="-355600"/>
            <a:r>
              <a:rPr lang="es-ES" sz="2400" dirty="0" smtClean="0"/>
              <a:t>	</a:t>
            </a:r>
            <a:r>
              <a:rPr lang="es-ES" sz="2000" b="1" i="1" dirty="0" smtClean="0">
                <a:solidFill>
                  <a:schemeClr val="accent5">
                    <a:lumMod val="50000"/>
                  </a:schemeClr>
                </a:solidFill>
              </a:rPr>
              <a:t>Ejemplo:</a:t>
            </a:r>
            <a:endParaRPr lang="es-ES" b="1" i="1" dirty="0">
              <a:solidFill>
                <a:schemeClr val="accent5">
                  <a:lumMod val="50000"/>
                </a:schemeClr>
              </a:solidFill>
            </a:endParaRPr>
          </a:p>
        </p:txBody>
      </p:sp>
      <p:pic>
        <p:nvPicPr>
          <p:cNvPr id="7" name="6 Imagen" descr="EJEMPLO REFLEXIVA.bmp"/>
          <p:cNvPicPr>
            <a:picLocks noChangeAspect="1"/>
          </p:cNvPicPr>
          <p:nvPr/>
        </p:nvPicPr>
        <p:blipFill>
          <a:blip r:embed="rId2" cstate="print"/>
          <a:stretch>
            <a:fillRect/>
          </a:stretch>
        </p:blipFill>
        <p:spPr>
          <a:xfrm>
            <a:off x="2214546" y="4500570"/>
            <a:ext cx="5214974" cy="21431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4- OTROS TIPOS DE INTERRELACIONES EN EL MODELO E/R</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5" name="4 CuadroTexto"/>
          <p:cNvSpPr txBox="1"/>
          <p:nvPr/>
        </p:nvSpPr>
        <p:spPr>
          <a:xfrm>
            <a:off x="357158" y="571480"/>
            <a:ext cx="8572528" cy="3262432"/>
          </a:xfrm>
          <a:prstGeom prst="rect">
            <a:avLst/>
          </a:prstGeom>
          <a:noFill/>
        </p:spPr>
        <p:txBody>
          <a:bodyPr wrap="square" rtlCol="0">
            <a:spAutoFit/>
          </a:bodyPr>
          <a:lstStyle/>
          <a:p>
            <a:r>
              <a:rPr lang="es-ES" sz="2400" b="1" dirty="0" smtClean="0">
                <a:solidFill>
                  <a:schemeClr val="accent6">
                    <a:lumMod val="50000"/>
                  </a:schemeClr>
                </a:solidFill>
              </a:rPr>
              <a:t>4.2 Relaciones EXCLUSIVAS</a:t>
            </a:r>
          </a:p>
          <a:p>
            <a:pPr marL="355600" indent="-355600"/>
            <a:r>
              <a:rPr lang="es-ES" dirty="0" smtClean="0"/>
              <a:t>       </a:t>
            </a:r>
            <a:r>
              <a:rPr lang="es-ES" sz="2400" dirty="0" smtClean="0"/>
              <a:t>Un tipo de entidad puede mantener relaciones con un conjunto de otros tipos de entidades, pero no siempre estas relaciones son independientes y puede darse el caso de que la existencia de una “excluya” la existencia de otra.</a:t>
            </a:r>
          </a:p>
          <a:p>
            <a:pPr marL="355600" indent="-355600"/>
            <a:endParaRPr lang="es-ES" sz="2400" dirty="0" smtClean="0"/>
          </a:p>
          <a:p>
            <a:pPr marL="355600" indent="-355600"/>
            <a:r>
              <a:rPr lang="es-ES" sz="2400" dirty="0" smtClean="0"/>
              <a:t>	Se representa con un arco que corta ambas relaciones.</a:t>
            </a:r>
          </a:p>
          <a:p>
            <a:pPr marL="355600" indent="-355600"/>
            <a:endParaRPr lang="es-ES" sz="1100" dirty="0" smtClean="0"/>
          </a:p>
          <a:p>
            <a:pPr marL="355600" indent="-355600"/>
            <a:r>
              <a:rPr lang="es-ES" sz="2400" dirty="0" smtClean="0"/>
              <a:t>	</a:t>
            </a:r>
            <a:r>
              <a:rPr lang="es-ES" sz="2000" b="1" i="1" dirty="0" smtClean="0">
                <a:solidFill>
                  <a:schemeClr val="accent5">
                    <a:lumMod val="50000"/>
                  </a:schemeClr>
                </a:solidFill>
              </a:rPr>
              <a:t>Ejemplo:</a:t>
            </a:r>
            <a:endParaRPr lang="es-ES" b="1" i="1" dirty="0">
              <a:solidFill>
                <a:schemeClr val="accent5">
                  <a:lumMod val="50000"/>
                </a:schemeClr>
              </a:solidFill>
            </a:endParaRPr>
          </a:p>
        </p:txBody>
      </p:sp>
      <p:pic>
        <p:nvPicPr>
          <p:cNvPr id="8" name="7 Imagen" descr="EJEMPLO EXCLUSIVA.jpg"/>
          <p:cNvPicPr>
            <a:picLocks noChangeAspect="1"/>
          </p:cNvPicPr>
          <p:nvPr/>
        </p:nvPicPr>
        <p:blipFill>
          <a:blip r:embed="rId2" cstate="print"/>
          <a:stretch>
            <a:fillRect/>
          </a:stretch>
        </p:blipFill>
        <p:spPr>
          <a:xfrm>
            <a:off x="1857356" y="3786190"/>
            <a:ext cx="5429288" cy="290084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4- OTROS TIPOS DE INTERRELACIONES EN EL MODELO E/R</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5" name="4 CuadroTexto"/>
          <p:cNvSpPr txBox="1"/>
          <p:nvPr/>
        </p:nvSpPr>
        <p:spPr>
          <a:xfrm>
            <a:off x="357158" y="571480"/>
            <a:ext cx="8572528" cy="7109639"/>
          </a:xfrm>
          <a:prstGeom prst="rect">
            <a:avLst/>
          </a:prstGeom>
          <a:noFill/>
        </p:spPr>
        <p:txBody>
          <a:bodyPr wrap="square" rtlCol="0">
            <a:spAutoFit/>
          </a:bodyPr>
          <a:lstStyle/>
          <a:p>
            <a:r>
              <a:rPr lang="es-ES" sz="2400" b="1" dirty="0" smtClean="0">
                <a:solidFill>
                  <a:schemeClr val="accent6">
                    <a:lumMod val="50000"/>
                  </a:schemeClr>
                </a:solidFill>
              </a:rPr>
              <a:t>4.3 Relaciones JERÁRQUICAS</a:t>
            </a:r>
          </a:p>
          <a:p>
            <a:pPr marL="273050" indent="-273050">
              <a:buFont typeface="Wingdings" pitchFamily="2" charset="2"/>
              <a:buChar char="Ø"/>
            </a:pPr>
            <a:r>
              <a:rPr lang="es-ES" sz="2400" dirty="0" smtClean="0"/>
              <a:t>Se trata de relaciones de tipo </a:t>
            </a:r>
            <a:r>
              <a:rPr lang="es-ES" sz="2400" b="1" i="1" dirty="0" smtClean="0"/>
              <a:t>“ES_UN” </a:t>
            </a:r>
            <a:r>
              <a:rPr lang="es-ES" sz="2400" dirty="0" smtClean="0"/>
              <a:t>entre una entidad (</a:t>
            </a:r>
            <a:r>
              <a:rPr lang="es-ES" sz="2400" dirty="0" err="1" smtClean="0"/>
              <a:t>supertipo</a:t>
            </a:r>
            <a:r>
              <a:rPr lang="es-ES" sz="2400" dirty="0" smtClean="0"/>
              <a:t>) y otras entidades (subtipos)</a:t>
            </a:r>
          </a:p>
          <a:p>
            <a:pPr marL="273050" indent="-273050">
              <a:buFont typeface="Wingdings" pitchFamily="2" charset="2"/>
              <a:buChar char="Ø"/>
            </a:pPr>
            <a:endParaRPr lang="es-ES" sz="2400" dirty="0" smtClean="0"/>
          </a:p>
          <a:p>
            <a:pPr marL="273050" indent="-273050">
              <a:buFont typeface="Wingdings" pitchFamily="2" charset="2"/>
              <a:buChar char="Ø"/>
            </a:pPr>
            <a:r>
              <a:rPr lang="es-ES" sz="2400" dirty="0" smtClean="0"/>
              <a:t>Representación general:</a:t>
            </a:r>
          </a:p>
          <a:p>
            <a:pPr marL="273050" indent="-273050">
              <a:buFont typeface="Wingdings" pitchFamily="2" charset="2"/>
              <a:buChar char="Ø"/>
            </a:pPr>
            <a:endParaRPr lang="es-ES" sz="2400" dirty="0" smtClean="0"/>
          </a:p>
          <a:p>
            <a:pPr marL="273050" indent="-273050">
              <a:buFont typeface="Wingdings" pitchFamily="2" charset="2"/>
              <a:buChar char="Ø"/>
            </a:pPr>
            <a:endParaRPr lang="es-ES" sz="2400" dirty="0" smtClean="0"/>
          </a:p>
          <a:p>
            <a:pPr marL="273050" indent="-273050">
              <a:buFont typeface="Wingdings" pitchFamily="2" charset="2"/>
              <a:buChar char="Ø"/>
            </a:pPr>
            <a:endParaRPr lang="es-ES" sz="2400" dirty="0" smtClean="0"/>
          </a:p>
          <a:p>
            <a:pPr marL="273050" indent="-273050"/>
            <a:endParaRPr lang="es-ES" sz="2400" dirty="0" smtClean="0"/>
          </a:p>
          <a:p>
            <a:pPr marL="273050" indent="-273050">
              <a:buFont typeface="Wingdings" pitchFamily="2" charset="2"/>
              <a:buChar char="Ø"/>
            </a:pPr>
            <a:endParaRPr lang="es-ES" sz="2400" dirty="0" smtClean="0"/>
          </a:p>
          <a:p>
            <a:pPr marL="273050" indent="-273050">
              <a:buFont typeface="Wingdings" pitchFamily="2" charset="2"/>
              <a:buChar char="Ø"/>
            </a:pPr>
            <a:endParaRPr lang="es-ES" sz="2400" dirty="0" smtClean="0"/>
          </a:p>
          <a:p>
            <a:pPr marL="273050" indent="-273050">
              <a:buFont typeface="Wingdings" pitchFamily="2" charset="2"/>
              <a:buChar char="Ø"/>
            </a:pPr>
            <a:endParaRPr lang="es-ES" sz="2400" dirty="0" smtClean="0"/>
          </a:p>
          <a:p>
            <a:pPr marL="273050" indent="-273050">
              <a:buFont typeface="Wingdings" pitchFamily="2" charset="2"/>
              <a:buChar char="Ø"/>
            </a:pPr>
            <a:endParaRPr lang="es-ES" sz="2400" dirty="0" smtClean="0"/>
          </a:p>
          <a:p>
            <a:pPr marL="273050" indent="-273050">
              <a:buFont typeface="Wingdings" pitchFamily="2" charset="2"/>
              <a:buChar char="Ø"/>
            </a:pPr>
            <a:endParaRPr lang="es-ES" sz="2400" dirty="0" smtClean="0"/>
          </a:p>
          <a:p>
            <a:pPr marL="273050" indent="-273050">
              <a:buFont typeface="Wingdings" pitchFamily="2" charset="2"/>
              <a:buChar char="Ø"/>
            </a:pPr>
            <a:endParaRPr lang="es-ES" sz="2400" dirty="0" smtClean="0"/>
          </a:p>
          <a:p>
            <a:pPr marL="273050" indent="-273050">
              <a:buFont typeface="Wingdings" pitchFamily="2" charset="2"/>
              <a:buChar char="Ø"/>
            </a:pPr>
            <a:r>
              <a:rPr lang="es-ES" sz="2400" dirty="0" smtClean="0"/>
              <a:t>Una relación jerárquica representa una “</a:t>
            </a:r>
            <a:r>
              <a:rPr lang="es-ES" sz="2400" b="1" dirty="0" smtClean="0"/>
              <a:t>especialización</a:t>
            </a:r>
            <a:r>
              <a:rPr lang="es-ES" sz="2400" dirty="0" smtClean="0"/>
              <a:t>” de un tipo de entidad en un conjunto de otros tipos de entidad</a:t>
            </a:r>
          </a:p>
          <a:p>
            <a:pPr marL="273050" indent="-273050">
              <a:buFont typeface="Wingdings" pitchFamily="2" charset="2"/>
              <a:buChar char="Ø"/>
            </a:pPr>
            <a:endParaRPr lang="es-ES" sz="2400" dirty="0" smtClean="0"/>
          </a:p>
          <a:p>
            <a:pPr marL="273050" indent="-273050"/>
            <a:endParaRPr lang="es-ES" sz="2400" dirty="0" smtClean="0"/>
          </a:p>
        </p:txBody>
      </p:sp>
      <p:pic>
        <p:nvPicPr>
          <p:cNvPr id="6" name="5 Imagen" descr="formato general jerarquicas.bmp"/>
          <p:cNvPicPr>
            <a:picLocks noChangeAspect="1"/>
          </p:cNvPicPr>
          <p:nvPr/>
        </p:nvPicPr>
        <p:blipFill>
          <a:blip r:embed="rId2" cstate="print"/>
          <a:stretch>
            <a:fillRect/>
          </a:stretch>
        </p:blipFill>
        <p:spPr>
          <a:xfrm>
            <a:off x="1785918" y="2571744"/>
            <a:ext cx="5357850" cy="308567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4- OTROS TIPOS DE INTERRELACIONES EN EL MODELO E/R</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5" name="4 CuadroTexto"/>
          <p:cNvSpPr txBox="1"/>
          <p:nvPr/>
        </p:nvSpPr>
        <p:spPr>
          <a:xfrm>
            <a:off x="357158" y="571480"/>
            <a:ext cx="8572528" cy="6247864"/>
          </a:xfrm>
          <a:prstGeom prst="rect">
            <a:avLst/>
          </a:prstGeom>
          <a:noFill/>
        </p:spPr>
        <p:txBody>
          <a:bodyPr wrap="square" rtlCol="0">
            <a:spAutoFit/>
          </a:bodyPr>
          <a:lstStyle/>
          <a:p>
            <a:r>
              <a:rPr lang="es-ES" sz="2400" b="1" dirty="0" smtClean="0">
                <a:solidFill>
                  <a:schemeClr val="accent6">
                    <a:lumMod val="50000"/>
                  </a:schemeClr>
                </a:solidFill>
              </a:rPr>
              <a:t>4.3 Relaciones JERÁRQUICAS</a:t>
            </a:r>
          </a:p>
          <a:p>
            <a:pPr marL="273050" indent="-273050"/>
            <a:r>
              <a:rPr lang="es-ES" sz="2400" dirty="0" smtClean="0"/>
              <a:t>	Características de las relaciones jerárquicas:</a:t>
            </a:r>
          </a:p>
          <a:p>
            <a:pPr marL="730250" lvl="1" indent="-273050">
              <a:buFont typeface="Wingdings" pitchFamily="2" charset="2"/>
              <a:buChar char="ü"/>
            </a:pPr>
            <a:r>
              <a:rPr lang="es-ES" sz="2200" b="1" dirty="0" smtClean="0">
                <a:solidFill>
                  <a:srgbClr val="002060"/>
                </a:solidFill>
              </a:rPr>
              <a:t>Puede ser n-aria</a:t>
            </a:r>
          </a:p>
          <a:p>
            <a:pPr marL="730250" lvl="1" indent="-273050">
              <a:buFont typeface="Wingdings" pitchFamily="2" charset="2"/>
              <a:buChar char="ü"/>
            </a:pPr>
            <a:endParaRPr lang="es-ES" sz="2200" b="1" dirty="0" smtClean="0">
              <a:solidFill>
                <a:srgbClr val="002060"/>
              </a:solidFill>
            </a:endParaRPr>
          </a:p>
          <a:p>
            <a:pPr marL="730250" lvl="1" indent="-273050">
              <a:buFont typeface="Wingdings" pitchFamily="2" charset="2"/>
              <a:buChar char="ü"/>
            </a:pPr>
            <a:r>
              <a:rPr lang="es-ES" sz="2200" b="1" dirty="0" smtClean="0">
                <a:solidFill>
                  <a:srgbClr val="002060"/>
                </a:solidFill>
              </a:rPr>
              <a:t>Los subtipos “</a:t>
            </a:r>
            <a:r>
              <a:rPr lang="es-ES" sz="2200" b="1" i="1" dirty="0" smtClean="0">
                <a:solidFill>
                  <a:srgbClr val="002060"/>
                </a:solidFill>
              </a:rPr>
              <a:t>heredan</a:t>
            </a:r>
            <a:r>
              <a:rPr lang="es-ES" sz="2200" b="1" dirty="0" smtClean="0">
                <a:solidFill>
                  <a:srgbClr val="002060"/>
                </a:solidFill>
              </a:rPr>
              <a:t>” las propiedades (atributos) del </a:t>
            </a:r>
            <a:r>
              <a:rPr lang="es-ES" sz="2200" b="1" dirty="0" err="1" smtClean="0">
                <a:solidFill>
                  <a:srgbClr val="002060"/>
                </a:solidFill>
              </a:rPr>
              <a:t>supertipo</a:t>
            </a:r>
            <a:r>
              <a:rPr lang="es-ES" sz="2200" b="1" dirty="0" smtClean="0">
                <a:solidFill>
                  <a:srgbClr val="002060"/>
                </a:solidFill>
              </a:rPr>
              <a:t> con el que se relacionan</a:t>
            </a:r>
          </a:p>
          <a:p>
            <a:pPr marL="730250" lvl="1" indent="-273050">
              <a:buFont typeface="Wingdings" pitchFamily="2" charset="2"/>
              <a:buChar char="ü"/>
            </a:pPr>
            <a:endParaRPr lang="es-ES" sz="2200" b="1" dirty="0" smtClean="0">
              <a:solidFill>
                <a:srgbClr val="002060"/>
              </a:solidFill>
            </a:endParaRPr>
          </a:p>
          <a:p>
            <a:pPr marL="730250" lvl="1" indent="-273050">
              <a:buFont typeface="Wingdings" pitchFamily="2" charset="2"/>
              <a:buChar char="ü"/>
            </a:pPr>
            <a:r>
              <a:rPr lang="es-ES" sz="2200" b="1" dirty="0" smtClean="0">
                <a:solidFill>
                  <a:srgbClr val="002060"/>
                </a:solidFill>
              </a:rPr>
              <a:t>Los subtipos se deben poder distinguir del resto de subtipos. Por este motivo, deben tener al menos una propiedad o atributo distinto del resto.</a:t>
            </a:r>
          </a:p>
          <a:p>
            <a:pPr marL="730250" lvl="1" indent="-273050">
              <a:buFont typeface="Wingdings" pitchFamily="2" charset="2"/>
              <a:buChar char="ü"/>
            </a:pPr>
            <a:endParaRPr lang="es-ES" sz="2200" b="1" dirty="0" smtClean="0">
              <a:solidFill>
                <a:srgbClr val="002060"/>
              </a:solidFill>
            </a:endParaRPr>
          </a:p>
          <a:p>
            <a:pPr marL="730250" lvl="1" indent="-273050">
              <a:buFont typeface="Wingdings" pitchFamily="2" charset="2"/>
              <a:buChar char="ü"/>
            </a:pPr>
            <a:r>
              <a:rPr lang="es-ES" sz="2200" b="1" dirty="0" smtClean="0">
                <a:solidFill>
                  <a:srgbClr val="002060"/>
                </a:solidFill>
              </a:rPr>
              <a:t>Una entidad puede ser un subtipo para más de un tipo de entidad con las que puede mantener diferentes relaciones jerárquicas (herencia múltiple)</a:t>
            </a:r>
          </a:p>
          <a:p>
            <a:pPr marL="730250" lvl="1" indent="-273050">
              <a:buFont typeface="Wingdings" pitchFamily="2" charset="2"/>
              <a:buChar char="ü"/>
            </a:pPr>
            <a:endParaRPr lang="es-ES" sz="2200" b="1" dirty="0" smtClean="0">
              <a:solidFill>
                <a:srgbClr val="002060"/>
              </a:solidFill>
            </a:endParaRPr>
          </a:p>
          <a:p>
            <a:pPr marL="730250" lvl="1" indent="-273050">
              <a:buFont typeface="Wingdings" pitchFamily="2" charset="2"/>
              <a:buChar char="ü"/>
            </a:pPr>
            <a:r>
              <a:rPr lang="es-ES" sz="2200" b="1" dirty="0" smtClean="0">
                <a:solidFill>
                  <a:srgbClr val="002060"/>
                </a:solidFill>
              </a:rPr>
              <a:t>La jerarquía es una estructura en árbol, en la que un subtipo puede hacer de </a:t>
            </a:r>
            <a:r>
              <a:rPr lang="es-ES" sz="2200" b="1" dirty="0" err="1" smtClean="0">
                <a:solidFill>
                  <a:srgbClr val="002060"/>
                </a:solidFill>
              </a:rPr>
              <a:t>supertipo</a:t>
            </a:r>
            <a:r>
              <a:rPr lang="es-ES" sz="2200" b="1" dirty="0" smtClean="0">
                <a:solidFill>
                  <a:srgbClr val="002060"/>
                </a:solidFill>
              </a:rPr>
              <a:t> en otra relación de nivel inferior en el mismo árbol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4- OTROS TIPOS DE INTERRELACIONES EN EL MODELO E/R</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5" name="4 CuadroTexto"/>
          <p:cNvSpPr txBox="1"/>
          <p:nvPr/>
        </p:nvSpPr>
        <p:spPr>
          <a:xfrm>
            <a:off x="357158" y="571480"/>
            <a:ext cx="8572528" cy="6155531"/>
          </a:xfrm>
          <a:prstGeom prst="rect">
            <a:avLst/>
          </a:prstGeom>
          <a:noFill/>
        </p:spPr>
        <p:txBody>
          <a:bodyPr wrap="square" rtlCol="0">
            <a:spAutoFit/>
          </a:bodyPr>
          <a:lstStyle/>
          <a:p>
            <a:r>
              <a:rPr lang="es-ES" sz="2400" b="1" dirty="0" smtClean="0">
                <a:solidFill>
                  <a:schemeClr val="accent6">
                    <a:lumMod val="50000"/>
                  </a:schemeClr>
                </a:solidFill>
              </a:rPr>
              <a:t>4.3 Relaciones JERÁRQUICAS</a:t>
            </a:r>
          </a:p>
          <a:p>
            <a:pPr marL="273050" indent="-273050"/>
            <a:r>
              <a:rPr lang="es-ES" sz="2400" dirty="0" smtClean="0"/>
              <a:t>	Tipos de relaciones jerárquicas:</a:t>
            </a:r>
          </a:p>
          <a:p>
            <a:pPr marL="914400" lvl="1" indent="-457200">
              <a:buFont typeface="+mj-lt"/>
              <a:buAutoNum type="alphaUcPeriod"/>
            </a:pPr>
            <a:r>
              <a:rPr lang="es-ES" sz="2400" b="1" dirty="0" smtClean="0">
                <a:solidFill>
                  <a:srgbClr val="002060"/>
                </a:solidFill>
              </a:rPr>
              <a:t>En primer lugar se pueden clasificar en:</a:t>
            </a:r>
          </a:p>
          <a:p>
            <a:pPr marL="1371600" lvl="2" indent="-457200">
              <a:buFont typeface="Wingdings" pitchFamily="2" charset="2"/>
              <a:buChar char="Ø"/>
            </a:pPr>
            <a:r>
              <a:rPr lang="es-ES" sz="2200" b="1" dirty="0" smtClean="0">
                <a:solidFill>
                  <a:srgbClr val="C00000"/>
                </a:solidFill>
              </a:rPr>
              <a:t>Exclusiva o sin solapamiento: </a:t>
            </a:r>
            <a:r>
              <a:rPr lang="es-ES" sz="2200" dirty="0" smtClean="0"/>
              <a:t>una instancia del </a:t>
            </a:r>
            <a:r>
              <a:rPr lang="es-ES" sz="2200" dirty="0" err="1" smtClean="0"/>
              <a:t>supertipo</a:t>
            </a:r>
            <a:r>
              <a:rPr lang="es-ES" sz="2200" dirty="0" smtClean="0"/>
              <a:t> sólo puede pertenecer o estar asociada a una y sólo a una instancia de los subtipos (</a:t>
            </a:r>
            <a:r>
              <a:rPr lang="es-ES" sz="2000" b="1" i="1" dirty="0" smtClean="0"/>
              <a:t>se representa con un arco que corta todas las relaciones inferiores</a:t>
            </a:r>
            <a:r>
              <a:rPr lang="es-ES" sz="2200" dirty="0" smtClean="0"/>
              <a:t>)</a:t>
            </a:r>
          </a:p>
          <a:p>
            <a:pPr marL="1371600" lvl="2" indent="-457200">
              <a:buFont typeface="Wingdings" pitchFamily="2" charset="2"/>
              <a:buChar char="Ø"/>
            </a:pPr>
            <a:r>
              <a:rPr lang="es-ES" sz="2200" b="1" dirty="0" smtClean="0">
                <a:solidFill>
                  <a:srgbClr val="C00000"/>
                </a:solidFill>
              </a:rPr>
              <a:t>Inclusiva o con solapamiento: </a:t>
            </a:r>
            <a:r>
              <a:rPr lang="es-ES" sz="2200" dirty="0" smtClean="0"/>
              <a:t>una instancia del </a:t>
            </a:r>
            <a:r>
              <a:rPr lang="es-ES" sz="2200" dirty="0" err="1" smtClean="0"/>
              <a:t>supertipo</a:t>
            </a:r>
            <a:r>
              <a:rPr lang="es-ES" sz="2200" dirty="0" smtClean="0"/>
              <a:t> puede tener asociadas instancias de cualquiera de los subtipos al mismo tiempo</a:t>
            </a:r>
          </a:p>
          <a:p>
            <a:pPr marL="1371600" lvl="2" indent="-457200"/>
            <a:endParaRPr lang="es-ES" sz="2400" dirty="0" smtClean="0"/>
          </a:p>
          <a:p>
            <a:pPr marL="914400" lvl="1" indent="-457200">
              <a:buFont typeface="+mj-lt"/>
              <a:buAutoNum type="alphaUcPeriod"/>
            </a:pPr>
            <a:r>
              <a:rPr lang="es-ES" sz="2400" b="1" dirty="0" smtClean="0">
                <a:solidFill>
                  <a:srgbClr val="002060"/>
                </a:solidFill>
              </a:rPr>
              <a:t>Por otra parte, también se pueden clasificar en:</a:t>
            </a:r>
          </a:p>
          <a:p>
            <a:pPr marL="1363663" lvl="3" indent="-457200">
              <a:buFont typeface="Wingdings" pitchFamily="2" charset="2"/>
              <a:buChar char="Ø"/>
            </a:pPr>
            <a:r>
              <a:rPr lang="es-ES" sz="2200" b="1" dirty="0" smtClean="0">
                <a:solidFill>
                  <a:srgbClr val="C00000"/>
                </a:solidFill>
              </a:rPr>
              <a:t>Totales: </a:t>
            </a:r>
            <a:r>
              <a:rPr lang="es-ES" sz="2200" dirty="0" smtClean="0"/>
              <a:t>una instancia del </a:t>
            </a:r>
            <a:r>
              <a:rPr lang="es-ES" sz="2200" dirty="0" err="1" smtClean="0"/>
              <a:t>supertipo</a:t>
            </a:r>
            <a:r>
              <a:rPr lang="es-ES" sz="2200" dirty="0" smtClean="0"/>
              <a:t> siempre estará asociado a alguno de los subtipos (</a:t>
            </a:r>
            <a:r>
              <a:rPr lang="es-ES" sz="2000" b="1" i="1" dirty="0" smtClean="0"/>
              <a:t>se representa con un pequeño círculo en la relación superior</a:t>
            </a:r>
            <a:r>
              <a:rPr lang="es-ES" sz="2200" dirty="0" smtClean="0"/>
              <a:t>)</a:t>
            </a:r>
          </a:p>
          <a:p>
            <a:pPr marL="1363663" lvl="3" indent="-457200">
              <a:buFont typeface="Wingdings" pitchFamily="2" charset="2"/>
              <a:buChar char="Ø"/>
            </a:pPr>
            <a:r>
              <a:rPr lang="es-ES" sz="2200" b="1" dirty="0" smtClean="0">
                <a:solidFill>
                  <a:srgbClr val="C00000"/>
                </a:solidFill>
              </a:rPr>
              <a:t>Parciales: </a:t>
            </a:r>
            <a:r>
              <a:rPr lang="es-ES" sz="2200" dirty="0" smtClean="0"/>
              <a:t>pueden existir instancias del </a:t>
            </a:r>
            <a:r>
              <a:rPr lang="es-ES" sz="2200" dirty="0" err="1" smtClean="0"/>
              <a:t>supertipo</a:t>
            </a:r>
            <a:r>
              <a:rPr lang="es-ES" sz="2200" dirty="0" smtClean="0"/>
              <a:t> que no estén relacionadas con ninguna de los </a:t>
            </a:r>
            <a:r>
              <a:rPr lang="es-ES" sz="2200" dirty="0" err="1" smtClean="0"/>
              <a:t>supertipos</a:t>
            </a:r>
            <a:endParaRPr lang="es-ES" sz="22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4- OTROS TIPOS DE INTERRELACIONES EN EL MODELO E/R</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5" name="4 CuadroTexto"/>
          <p:cNvSpPr txBox="1"/>
          <p:nvPr/>
        </p:nvSpPr>
        <p:spPr>
          <a:xfrm>
            <a:off x="357158" y="571480"/>
            <a:ext cx="8572528" cy="830997"/>
          </a:xfrm>
          <a:prstGeom prst="rect">
            <a:avLst/>
          </a:prstGeom>
          <a:noFill/>
        </p:spPr>
        <p:txBody>
          <a:bodyPr wrap="square" rtlCol="0">
            <a:spAutoFit/>
          </a:bodyPr>
          <a:lstStyle/>
          <a:p>
            <a:r>
              <a:rPr lang="es-ES" sz="2400" b="1" dirty="0" smtClean="0">
                <a:solidFill>
                  <a:schemeClr val="accent6">
                    <a:lumMod val="50000"/>
                  </a:schemeClr>
                </a:solidFill>
              </a:rPr>
              <a:t>4.3 Relaciones JERÁRQUICAS</a:t>
            </a:r>
          </a:p>
          <a:p>
            <a:pPr marL="273050" indent="-273050"/>
            <a:r>
              <a:rPr lang="es-ES" sz="2400" dirty="0" smtClean="0"/>
              <a:t>	</a:t>
            </a:r>
            <a:r>
              <a:rPr lang="es-ES" sz="2000" b="1" dirty="0" smtClean="0">
                <a:solidFill>
                  <a:srgbClr val="002060"/>
                </a:solidFill>
              </a:rPr>
              <a:t>Tipos de relaciones jerárquicas combinando las 2 clasificaciones anteriores:</a:t>
            </a:r>
            <a:endParaRPr lang="es-ES" sz="2400" b="1" dirty="0" smtClean="0">
              <a:solidFill>
                <a:srgbClr val="002060"/>
              </a:solidFill>
            </a:endParaRPr>
          </a:p>
        </p:txBody>
      </p:sp>
      <p:pic>
        <p:nvPicPr>
          <p:cNvPr id="6" name="5 Imagen" descr="jerarquias.png"/>
          <p:cNvPicPr>
            <a:picLocks noChangeAspect="1"/>
          </p:cNvPicPr>
          <p:nvPr/>
        </p:nvPicPr>
        <p:blipFill>
          <a:blip r:embed="rId2" cstate="print"/>
          <a:stretch>
            <a:fillRect/>
          </a:stretch>
        </p:blipFill>
        <p:spPr>
          <a:xfrm>
            <a:off x="683568" y="1384934"/>
            <a:ext cx="8026494" cy="528442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4- OTROS TIPOS DE INTERRELACIONES EN EL MODELO E/R</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5" name="4 CuadroTexto"/>
          <p:cNvSpPr txBox="1"/>
          <p:nvPr/>
        </p:nvSpPr>
        <p:spPr>
          <a:xfrm>
            <a:off x="357158" y="571480"/>
            <a:ext cx="8786842" cy="6001643"/>
          </a:xfrm>
          <a:prstGeom prst="rect">
            <a:avLst/>
          </a:prstGeom>
          <a:noFill/>
        </p:spPr>
        <p:txBody>
          <a:bodyPr wrap="square" rtlCol="0">
            <a:spAutoFit/>
          </a:bodyPr>
          <a:lstStyle/>
          <a:p>
            <a:r>
              <a:rPr lang="es-ES" sz="2400" b="1" dirty="0" smtClean="0">
                <a:solidFill>
                  <a:schemeClr val="accent6">
                    <a:lumMod val="50000"/>
                  </a:schemeClr>
                </a:solidFill>
              </a:rPr>
              <a:t>4.3 Relaciones JERÁRQUICAS</a:t>
            </a:r>
          </a:p>
          <a:p>
            <a:pPr marL="273050" indent="-273050">
              <a:buFont typeface="Wingdings" pitchFamily="2" charset="2"/>
              <a:buChar char="Ø"/>
            </a:pPr>
            <a:r>
              <a:rPr lang="es-ES" sz="2400" dirty="0" smtClean="0">
                <a:solidFill>
                  <a:schemeClr val="tx1">
                    <a:lumMod val="95000"/>
                    <a:lumOff val="5000"/>
                  </a:schemeClr>
                </a:solidFill>
              </a:rPr>
              <a:t>Las </a:t>
            </a:r>
            <a:r>
              <a:rPr lang="es-ES" sz="2400" dirty="0" err="1" smtClean="0">
                <a:solidFill>
                  <a:schemeClr val="tx1">
                    <a:lumMod val="95000"/>
                    <a:lumOff val="5000"/>
                  </a:schemeClr>
                </a:solidFill>
              </a:rPr>
              <a:t>cardinalidades</a:t>
            </a:r>
            <a:r>
              <a:rPr lang="es-ES" sz="2400" dirty="0" smtClean="0">
                <a:solidFill>
                  <a:schemeClr val="tx1">
                    <a:lumMod val="95000"/>
                    <a:lumOff val="5000"/>
                  </a:schemeClr>
                </a:solidFill>
              </a:rPr>
              <a:t> en estas relaciones dependerán del tipo de jerarquía. </a:t>
            </a: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Así, debemos tener en cuenta las siguientes consideraciones:</a:t>
            </a:r>
          </a:p>
          <a:p>
            <a:pPr marL="730250" lvl="1" indent="-273050">
              <a:buFont typeface="Wingdings" pitchFamily="2" charset="2"/>
              <a:buChar char="ü"/>
            </a:pPr>
            <a:r>
              <a:rPr lang="es-ES" sz="2200" dirty="0" smtClean="0">
                <a:solidFill>
                  <a:srgbClr val="002060"/>
                </a:solidFill>
              </a:rPr>
              <a:t>El </a:t>
            </a:r>
            <a:r>
              <a:rPr lang="es-ES" sz="2200" dirty="0" err="1" smtClean="0">
                <a:solidFill>
                  <a:srgbClr val="002060"/>
                </a:solidFill>
              </a:rPr>
              <a:t>supertipo</a:t>
            </a:r>
            <a:r>
              <a:rPr lang="es-ES" sz="2200" dirty="0" smtClean="0">
                <a:solidFill>
                  <a:srgbClr val="002060"/>
                </a:solidFill>
              </a:rPr>
              <a:t> participa siempre con </a:t>
            </a:r>
            <a:r>
              <a:rPr lang="es-ES" sz="2200" dirty="0" err="1" smtClean="0">
                <a:solidFill>
                  <a:srgbClr val="002060"/>
                </a:solidFill>
              </a:rPr>
              <a:t>cardinalidad</a:t>
            </a:r>
            <a:r>
              <a:rPr lang="es-ES" sz="2200" dirty="0" smtClean="0">
                <a:solidFill>
                  <a:srgbClr val="002060"/>
                </a:solidFill>
              </a:rPr>
              <a:t>  </a:t>
            </a:r>
            <a:r>
              <a:rPr lang="es-ES" sz="2200" b="1" dirty="0" smtClean="0">
                <a:solidFill>
                  <a:srgbClr val="C00000"/>
                </a:solidFill>
              </a:rPr>
              <a:t>(1 , 1)</a:t>
            </a:r>
          </a:p>
          <a:p>
            <a:pPr marL="730250" lvl="1" indent="-273050">
              <a:buFont typeface="Wingdings" pitchFamily="2" charset="2"/>
              <a:buChar char="ü"/>
            </a:pPr>
            <a:endParaRPr lang="es-ES" sz="2200" dirty="0" smtClean="0">
              <a:solidFill>
                <a:srgbClr val="002060"/>
              </a:solidFill>
            </a:endParaRPr>
          </a:p>
          <a:p>
            <a:pPr marL="730250" lvl="1" indent="-273050">
              <a:buFont typeface="Wingdings" pitchFamily="2" charset="2"/>
              <a:buChar char="ü"/>
            </a:pPr>
            <a:r>
              <a:rPr lang="es-ES" sz="2200" dirty="0" smtClean="0">
                <a:solidFill>
                  <a:srgbClr val="002060"/>
                </a:solidFill>
              </a:rPr>
              <a:t>Para cualquier tipo de relación jerárquica, la </a:t>
            </a:r>
            <a:r>
              <a:rPr lang="es-ES" sz="2200" dirty="0" err="1" smtClean="0">
                <a:solidFill>
                  <a:srgbClr val="002060"/>
                </a:solidFill>
              </a:rPr>
              <a:t>cardinalidad</a:t>
            </a:r>
            <a:r>
              <a:rPr lang="es-ES" sz="2200" dirty="0" smtClean="0">
                <a:solidFill>
                  <a:srgbClr val="002060"/>
                </a:solidFill>
              </a:rPr>
              <a:t> máxima con la que participan los subtipos será 1</a:t>
            </a:r>
          </a:p>
          <a:p>
            <a:pPr marL="730250" lvl="1" indent="-273050">
              <a:buFont typeface="Wingdings" pitchFamily="2" charset="2"/>
              <a:buChar char="ü"/>
            </a:pPr>
            <a:endParaRPr lang="es-ES" sz="2200" dirty="0" smtClean="0">
              <a:solidFill>
                <a:srgbClr val="002060"/>
              </a:solidFill>
            </a:endParaRPr>
          </a:p>
          <a:p>
            <a:pPr marL="730250" lvl="1" indent="-273050">
              <a:buFont typeface="Wingdings" pitchFamily="2" charset="2"/>
              <a:buChar char="ü"/>
            </a:pPr>
            <a:r>
              <a:rPr lang="es-ES" sz="2200" dirty="0" smtClean="0">
                <a:solidFill>
                  <a:srgbClr val="002060"/>
                </a:solidFill>
              </a:rPr>
              <a:t>Si la relación es </a:t>
            </a:r>
            <a:r>
              <a:rPr lang="es-ES" sz="2200" b="1" i="1" dirty="0" smtClean="0">
                <a:solidFill>
                  <a:srgbClr val="002060"/>
                </a:solidFill>
              </a:rPr>
              <a:t>exclusiva</a:t>
            </a:r>
            <a:r>
              <a:rPr lang="es-ES" sz="2200" dirty="0" smtClean="0">
                <a:solidFill>
                  <a:srgbClr val="002060"/>
                </a:solidFill>
              </a:rPr>
              <a:t> (total o parcial), los subtipos participan siempre con </a:t>
            </a:r>
            <a:r>
              <a:rPr lang="es-ES" sz="2200" dirty="0" err="1" smtClean="0">
                <a:solidFill>
                  <a:srgbClr val="002060"/>
                </a:solidFill>
              </a:rPr>
              <a:t>cardinalidad</a:t>
            </a:r>
            <a:r>
              <a:rPr lang="es-ES" sz="2200" dirty="0" smtClean="0">
                <a:solidFill>
                  <a:srgbClr val="002060"/>
                </a:solidFill>
              </a:rPr>
              <a:t> mínima 0  </a:t>
            </a:r>
            <a:r>
              <a:rPr lang="es-ES" sz="2200" dirty="0" smtClean="0">
                <a:solidFill>
                  <a:srgbClr val="002060"/>
                </a:solidFill>
                <a:sym typeface="Wingdings" pitchFamily="2" charset="2"/>
              </a:rPr>
              <a:t>  </a:t>
            </a:r>
            <a:r>
              <a:rPr lang="es-ES" sz="2200" b="1" dirty="0" smtClean="0">
                <a:solidFill>
                  <a:srgbClr val="C00000"/>
                </a:solidFill>
                <a:sym typeface="Wingdings" pitchFamily="2" charset="2"/>
              </a:rPr>
              <a:t>(0 , 1)</a:t>
            </a:r>
            <a:endParaRPr lang="es-ES" sz="2200" b="1" dirty="0" smtClean="0">
              <a:solidFill>
                <a:srgbClr val="C00000"/>
              </a:solidFill>
            </a:endParaRPr>
          </a:p>
          <a:p>
            <a:pPr marL="730250" lvl="1" indent="-273050">
              <a:buFont typeface="Wingdings" pitchFamily="2" charset="2"/>
              <a:buChar char="ü"/>
            </a:pPr>
            <a:endParaRPr lang="es-ES" sz="2200" dirty="0" smtClean="0">
              <a:solidFill>
                <a:srgbClr val="002060"/>
              </a:solidFill>
            </a:endParaRPr>
          </a:p>
          <a:p>
            <a:pPr marL="730250" lvl="1" indent="-273050">
              <a:buFont typeface="Wingdings" pitchFamily="2" charset="2"/>
              <a:buChar char="ü"/>
            </a:pPr>
            <a:r>
              <a:rPr lang="es-ES" sz="2200" dirty="0" smtClean="0">
                <a:solidFill>
                  <a:srgbClr val="002060"/>
                </a:solidFill>
              </a:rPr>
              <a:t>Si la relación es </a:t>
            </a:r>
            <a:r>
              <a:rPr lang="es-ES" sz="2200" b="1" i="1" dirty="0" smtClean="0">
                <a:solidFill>
                  <a:srgbClr val="002060"/>
                </a:solidFill>
              </a:rPr>
              <a:t>inclusiva</a:t>
            </a:r>
            <a:r>
              <a:rPr lang="es-ES" sz="2200" dirty="0" smtClean="0">
                <a:solidFill>
                  <a:srgbClr val="002060"/>
                </a:solidFill>
              </a:rPr>
              <a:t> (total o parcial), los subtipos pueden participar con la </a:t>
            </a:r>
            <a:r>
              <a:rPr lang="es-ES" sz="2200" dirty="0" err="1" smtClean="0">
                <a:solidFill>
                  <a:srgbClr val="002060"/>
                </a:solidFill>
              </a:rPr>
              <a:t>cardinalidad</a:t>
            </a:r>
            <a:r>
              <a:rPr lang="es-ES" sz="2200" dirty="0" smtClean="0">
                <a:solidFill>
                  <a:srgbClr val="002060"/>
                </a:solidFill>
              </a:rPr>
              <a:t> mínima 0 ó 1 puesto que una instancia del </a:t>
            </a:r>
            <a:r>
              <a:rPr lang="es-ES" sz="2200" dirty="0" err="1" smtClean="0">
                <a:solidFill>
                  <a:srgbClr val="002060"/>
                </a:solidFill>
              </a:rPr>
              <a:t>supertipo</a:t>
            </a:r>
            <a:r>
              <a:rPr lang="es-ES" sz="2200" dirty="0" smtClean="0">
                <a:solidFill>
                  <a:srgbClr val="002060"/>
                </a:solidFill>
              </a:rPr>
              <a:t> puede estar asociada a su vez con cualquiera de los subtipos simultáneamente   </a:t>
            </a:r>
            <a:r>
              <a:rPr lang="es-ES" sz="2200" dirty="0" smtClean="0">
                <a:solidFill>
                  <a:srgbClr val="002060"/>
                </a:solidFill>
                <a:sym typeface="Wingdings" pitchFamily="2" charset="2"/>
              </a:rPr>
              <a:t>  </a:t>
            </a:r>
            <a:r>
              <a:rPr lang="es-ES" sz="2200" b="1" dirty="0" smtClean="0">
                <a:solidFill>
                  <a:srgbClr val="C00000"/>
                </a:solidFill>
                <a:sym typeface="Wingdings" pitchFamily="2" charset="2"/>
              </a:rPr>
              <a:t>({0,1} , 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457200" lvl="2" indent="-457200"/>
            <a:r>
              <a:rPr lang="es-ES" sz="2400" b="1" dirty="0" smtClean="0">
                <a:solidFill>
                  <a:srgbClr val="C00000"/>
                </a:solidFill>
              </a:rPr>
              <a:t>5- REPRESENTACIÓN DE LAS RESTRICCIONES EN EL MODELO E/R</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 name="5 CuadroTexto"/>
          <p:cNvSpPr txBox="1"/>
          <p:nvPr/>
        </p:nvSpPr>
        <p:spPr>
          <a:xfrm>
            <a:off x="428596" y="857232"/>
            <a:ext cx="8715404" cy="5632311"/>
          </a:xfrm>
          <a:prstGeom prst="rect">
            <a:avLst/>
          </a:prstGeom>
          <a:noFill/>
        </p:spPr>
        <p:txBody>
          <a:bodyPr wrap="square" rtlCol="0">
            <a:spAutoFit/>
          </a:bodyPr>
          <a:lstStyle/>
          <a:p>
            <a:pPr marL="355600" indent="-355600">
              <a:buFont typeface="Wingdings" pitchFamily="2" charset="2"/>
              <a:buChar char="Ø"/>
            </a:pPr>
            <a:r>
              <a:rPr lang="es-ES" sz="2400" dirty="0" smtClean="0"/>
              <a:t>El modelo E/R no cuenta con los mecanismos suficientes para la representación de las restricciones </a:t>
            </a:r>
          </a:p>
          <a:p>
            <a:pPr marL="355600" indent="-355600">
              <a:buFont typeface="Wingdings" pitchFamily="2" charset="2"/>
              <a:buChar char="Ø"/>
            </a:pPr>
            <a:endParaRPr lang="es-ES" sz="2400" dirty="0" smtClean="0"/>
          </a:p>
          <a:p>
            <a:pPr marL="355600" indent="-355600">
              <a:buFont typeface="Wingdings" pitchFamily="2" charset="2"/>
              <a:buChar char="Ø"/>
            </a:pPr>
            <a:r>
              <a:rPr lang="es-ES" sz="2400" dirty="0" smtClean="0"/>
              <a:t>Recordamos que una restricción es una condición que debe cumplir una entidad, relación o algún atributo del sistema</a:t>
            </a:r>
          </a:p>
          <a:p>
            <a:pPr marL="355600" indent="-355600">
              <a:buFont typeface="Wingdings" pitchFamily="2" charset="2"/>
              <a:buChar char="Ø"/>
            </a:pPr>
            <a:endParaRPr lang="es-ES" sz="2400" dirty="0" smtClean="0"/>
          </a:p>
          <a:p>
            <a:pPr marL="355600" indent="-355600">
              <a:buFont typeface="Wingdings" pitchFamily="2" charset="2"/>
              <a:buChar char="Ø"/>
            </a:pPr>
            <a:r>
              <a:rPr lang="es-ES" sz="2400" dirty="0" smtClean="0"/>
              <a:t>En el modelo E/R es posible representar gráficamente parte de estas restricciones (</a:t>
            </a:r>
            <a:r>
              <a:rPr lang="es-ES" sz="2000" i="1" dirty="0" smtClean="0"/>
              <a:t>por ejemplo, con las </a:t>
            </a:r>
            <a:r>
              <a:rPr lang="es-ES" sz="2000" i="1" dirty="0" err="1" smtClean="0"/>
              <a:t>cardinalidades</a:t>
            </a:r>
            <a:r>
              <a:rPr lang="es-ES" sz="2000" i="1" dirty="0" smtClean="0"/>
              <a:t> se puede indicar el número de asociaciones posibles entre entidades</a:t>
            </a:r>
            <a:r>
              <a:rPr lang="es-ES" sz="2400" dirty="0" smtClean="0"/>
              <a:t>), pero </a:t>
            </a:r>
            <a:r>
              <a:rPr lang="es-ES" sz="2400" b="1" dirty="0" smtClean="0"/>
              <a:t>NO</a:t>
            </a:r>
            <a:r>
              <a:rPr lang="es-ES" sz="2400" dirty="0" smtClean="0"/>
              <a:t> será posible representar otra parte de ellas (</a:t>
            </a:r>
            <a:r>
              <a:rPr lang="es-ES" sz="2000" i="1" dirty="0" smtClean="0"/>
              <a:t>por ejemplo, el intervalo de valores que puede tomar un atributo</a:t>
            </a:r>
            <a:r>
              <a:rPr lang="es-ES" sz="2400" dirty="0" smtClean="0"/>
              <a:t>)</a:t>
            </a:r>
          </a:p>
          <a:p>
            <a:pPr marL="355600" indent="-355600">
              <a:buFont typeface="Wingdings" pitchFamily="2" charset="2"/>
              <a:buChar char="Ø"/>
            </a:pPr>
            <a:endParaRPr lang="es-ES" sz="2400" dirty="0" smtClean="0"/>
          </a:p>
          <a:p>
            <a:pPr marL="355600" indent="-355600">
              <a:buFont typeface="Wingdings" pitchFamily="2" charset="2"/>
              <a:buChar char="Ø"/>
            </a:pPr>
            <a:r>
              <a:rPr lang="es-ES" sz="2400" dirty="0" smtClean="0"/>
              <a:t>Por este motivo, acompañando al gráfico se suele incluir un texto o tabla donde se definen claramente estas restricciones no representadas en el gráfico </a:t>
            </a:r>
            <a:r>
              <a:rPr lang="es-ES" sz="2000" i="1" dirty="0" smtClean="0"/>
              <a:t>(ver ejemplos en la siguiente diapositiva)</a:t>
            </a:r>
            <a:endParaRPr lang="es-ES" sz="2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3662541"/>
          </a:xfrm>
          <a:prstGeom prst="rect">
            <a:avLst/>
          </a:prstGeom>
          <a:noFill/>
        </p:spPr>
        <p:txBody>
          <a:bodyPr wrap="square" rtlCol="0">
            <a:spAutoFit/>
          </a:bodyPr>
          <a:lstStyle/>
          <a:p>
            <a:pPr marL="0" lvl="1" indent="7938"/>
            <a:r>
              <a:rPr lang="es-ES" sz="2400" b="1" dirty="0" smtClean="0">
                <a:solidFill>
                  <a:srgbClr val="C00000"/>
                </a:solidFill>
              </a:rPr>
              <a:t>1- INTRODUCCIÓN Y CONCEPTOS</a:t>
            </a:r>
          </a:p>
          <a:p>
            <a:pPr marL="723900" lvl="2" indent="-258763">
              <a:buFont typeface="Wingdings" pitchFamily="2" charset="2"/>
              <a:buChar char="Ø"/>
            </a:pPr>
            <a:r>
              <a:rPr lang="es-ES" sz="2400" dirty="0" smtClean="0">
                <a:solidFill>
                  <a:schemeClr val="tx1">
                    <a:lumMod val="95000"/>
                    <a:lumOff val="5000"/>
                  </a:schemeClr>
                </a:solidFill>
              </a:rPr>
              <a:t>Como se comentó en el tema anterior, existen distintos modelos de datos para representar el esquema CONCEPTUAL de la base de datos (independiente del S.G.B.DATOS). </a:t>
            </a:r>
          </a:p>
          <a:p>
            <a:pPr marL="723900" lvl="2" indent="-258763">
              <a:buFont typeface="Wingdings" pitchFamily="2" charset="2"/>
              <a:buChar char="Ø"/>
            </a:pPr>
            <a:endParaRPr lang="es-ES" sz="1600" dirty="0" smtClean="0">
              <a:solidFill>
                <a:schemeClr val="tx1">
                  <a:lumMod val="95000"/>
                  <a:lumOff val="5000"/>
                </a:schemeClr>
              </a:solidFill>
            </a:endParaRPr>
          </a:p>
          <a:p>
            <a:pPr marL="723900" lvl="2" indent="-258763">
              <a:buFont typeface="Wingdings" pitchFamily="2" charset="2"/>
              <a:buChar char="Ø"/>
            </a:pPr>
            <a:r>
              <a:rPr lang="es-ES" sz="2400" dirty="0" smtClean="0">
                <a:solidFill>
                  <a:schemeClr val="tx1">
                    <a:lumMod val="95000"/>
                    <a:lumOff val="5000"/>
                  </a:schemeClr>
                </a:solidFill>
              </a:rPr>
              <a:t>El más utilizado de estos modelos se llama </a:t>
            </a:r>
            <a:r>
              <a:rPr lang="es-ES" sz="2400" b="1" dirty="0" smtClean="0">
                <a:solidFill>
                  <a:schemeClr val="tx1">
                    <a:lumMod val="95000"/>
                    <a:lumOff val="5000"/>
                  </a:schemeClr>
                </a:solidFill>
              </a:rPr>
              <a:t>ENTIDAD / RELACIÓN</a:t>
            </a:r>
          </a:p>
          <a:p>
            <a:pPr marL="457200" lvl="2" indent="7938"/>
            <a:endParaRPr lang="es-ES" sz="2400" b="1" dirty="0" smtClean="0">
              <a:solidFill>
                <a:schemeClr val="accent5">
                  <a:lumMod val="50000"/>
                </a:schemeClr>
              </a:solidFill>
            </a:endParaRPr>
          </a:p>
          <a:p>
            <a:pPr marL="457200" lvl="2" indent="7938"/>
            <a:endParaRPr lang="es-ES" sz="2400" b="1" dirty="0" smtClean="0">
              <a:solidFill>
                <a:schemeClr val="accent5">
                  <a:lumMod val="50000"/>
                </a:schemeClr>
              </a:solidFill>
            </a:endParaRPr>
          </a:p>
          <a:p>
            <a:pPr marL="0" lvl="1" indent="7938"/>
            <a:r>
              <a:rPr lang="es-ES" sz="2400" b="1" dirty="0" smtClean="0">
                <a:solidFill>
                  <a:schemeClr val="accent5">
                    <a:lumMod val="50000"/>
                  </a:schemeClr>
                </a:solidFill>
              </a:rPr>
              <a:t>    </a:t>
            </a:r>
          </a:p>
          <a:p>
            <a:pPr marL="0" lvl="1" indent="7938">
              <a:buFont typeface="+mj-lt"/>
              <a:buAutoNum type="alphaLcParenR"/>
            </a:pPr>
            <a:endParaRPr lang="es-ES" sz="2000" b="1" dirty="0" smtClean="0">
              <a:solidFill>
                <a:srgbClr val="C00000"/>
              </a:solidFill>
            </a:endParaRPr>
          </a:p>
        </p:txBody>
      </p:sp>
      <p:pic>
        <p:nvPicPr>
          <p:cNvPr id="3" name="2 Imagen" descr="NIVELES DEPENDENCIA_ENTIDAD-RELACION.bmp"/>
          <p:cNvPicPr>
            <a:picLocks noChangeAspect="1"/>
          </p:cNvPicPr>
          <p:nvPr/>
        </p:nvPicPr>
        <p:blipFill>
          <a:blip r:embed="rId2" cstate="print"/>
          <a:stretch>
            <a:fillRect/>
          </a:stretch>
        </p:blipFill>
        <p:spPr>
          <a:xfrm>
            <a:off x="1071538" y="2357430"/>
            <a:ext cx="7858180" cy="424831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457200" lvl="2" indent="-457200"/>
            <a:r>
              <a:rPr lang="es-ES" sz="2400" b="1" dirty="0" smtClean="0">
                <a:solidFill>
                  <a:srgbClr val="C00000"/>
                </a:solidFill>
              </a:rPr>
              <a:t>5- REPRESENTACIÓN DE LAS RESTRICCIONES EN EL MODELO E/R</a:t>
            </a:r>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 name="5 CuadroTexto"/>
          <p:cNvSpPr txBox="1"/>
          <p:nvPr/>
        </p:nvSpPr>
        <p:spPr>
          <a:xfrm>
            <a:off x="214282" y="642918"/>
            <a:ext cx="8929718" cy="400110"/>
          </a:xfrm>
          <a:prstGeom prst="rect">
            <a:avLst/>
          </a:prstGeom>
          <a:noFill/>
        </p:spPr>
        <p:txBody>
          <a:bodyPr wrap="square" rtlCol="0">
            <a:spAutoFit/>
          </a:bodyPr>
          <a:lstStyle/>
          <a:p>
            <a:pPr marL="355600" indent="-355600"/>
            <a:r>
              <a:rPr lang="es-ES" sz="2000" b="1" i="1" dirty="0" smtClean="0">
                <a:solidFill>
                  <a:schemeClr val="accent5">
                    <a:lumMod val="50000"/>
                  </a:schemeClr>
                </a:solidFill>
              </a:rPr>
              <a:t>Ejemplos:</a:t>
            </a:r>
            <a:endParaRPr lang="es-ES" sz="2000" b="1" i="1" dirty="0">
              <a:solidFill>
                <a:schemeClr val="accent5">
                  <a:lumMod val="50000"/>
                </a:schemeClr>
              </a:solidFill>
            </a:endParaRPr>
          </a:p>
        </p:txBody>
      </p:sp>
      <p:pic>
        <p:nvPicPr>
          <p:cNvPr id="5" name="4 Imagen" descr="entidades.jpg"/>
          <p:cNvPicPr>
            <a:picLocks noChangeAspect="1"/>
          </p:cNvPicPr>
          <p:nvPr/>
        </p:nvPicPr>
        <p:blipFill>
          <a:blip r:embed="rId2" cstate="print"/>
          <a:stretch>
            <a:fillRect/>
          </a:stretch>
        </p:blipFill>
        <p:spPr>
          <a:xfrm>
            <a:off x="285720" y="1285860"/>
            <a:ext cx="4000528" cy="5286412"/>
          </a:xfrm>
          <a:prstGeom prst="rect">
            <a:avLst/>
          </a:prstGeom>
        </p:spPr>
      </p:pic>
      <p:pic>
        <p:nvPicPr>
          <p:cNvPr id="7" name="6 Imagen" descr="relaciones.jpg"/>
          <p:cNvPicPr>
            <a:picLocks noChangeAspect="1"/>
          </p:cNvPicPr>
          <p:nvPr/>
        </p:nvPicPr>
        <p:blipFill>
          <a:blip r:embed="rId3" cstate="print"/>
          <a:stretch>
            <a:fillRect/>
          </a:stretch>
        </p:blipFill>
        <p:spPr>
          <a:xfrm>
            <a:off x="4429125" y="1285860"/>
            <a:ext cx="4445540" cy="52864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7417415"/>
          </a:xfrm>
          <a:prstGeom prst="rect">
            <a:avLst/>
          </a:prstGeom>
          <a:noFill/>
        </p:spPr>
        <p:txBody>
          <a:bodyPr wrap="square" rtlCol="0">
            <a:spAutoFit/>
          </a:bodyPr>
          <a:lstStyle/>
          <a:p>
            <a:pPr marL="0" lvl="1" indent="7938"/>
            <a:r>
              <a:rPr lang="es-ES" sz="2400" b="1" dirty="0" smtClean="0">
                <a:solidFill>
                  <a:srgbClr val="C00000"/>
                </a:solidFill>
              </a:rPr>
              <a:t>1- INTRODUCCIÓN Y CONCEPTOS</a:t>
            </a:r>
          </a:p>
          <a:p>
            <a:pPr marL="0" lvl="1" indent="7938"/>
            <a:endParaRPr lang="es-ES" sz="2400" b="1" dirty="0" smtClean="0">
              <a:solidFill>
                <a:srgbClr val="C00000"/>
              </a:solidFill>
            </a:endParaRPr>
          </a:p>
          <a:p>
            <a:pPr marL="804863" lvl="1" indent="-347663">
              <a:buFont typeface="Wingdings" pitchFamily="2" charset="2"/>
              <a:buChar char="Ø"/>
            </a:pPr>
            <a:r>
              <a:rPr lang="es-ES" sz="2800" dirty="0" smtClean="0"/>
              <a:t>El modelo de datos entidad-interrelación (E-R), también llamado entidad-relación, fue propuesto por Peter </a:t>
            </a:r>
            <a:r>
              <a:rPr lang="es-ES" sz="2800" dirty="0" err="1" smtClean="0"/>
              <a:t>Chen</a:t>
            </a:r>
            <a:r>
              <a:rPr lang="es-ES" sz="2800" dirty="0" smtClean="0"/>
              <a:t> en 1976</a:t>
            </a:r>
          </a:p>
          <a:p>
            <a:pPr marL="804863" lvl="1" indent="-347663">
              <a:buFont typeface="Wingdings" pitchFamily="2" charset="2"/>
              <a:buChar char="Ø"/>
            </a:pPr>
            <a:endParaRPr lang="es-ES" sz="2800" b="1" dirty="0" smtClean="0">
              <a:solidFill>
                <a:schemeClr val="accent5">
                  <a:lumMod val="50000"/>
                </a:schemeClr>
              </a:solidFill>
            </a:endParaRPr>
          </a:p>
          <a:p>
            <a:pPr marL="804863" lvl="1" indent="-347663">
              <a:buFont typeface="Wingdings" pitchFamily="2" charset="2"/>
              <a:buChar char="Ø"/>
            </a:pPr>
            <a:r>
              <a:rPr lang="es-ES" sz="2800" dirty="0" smtClean="0"/>
              <a:t>Es un modelo muy extendido y potente para la representación de datos</a:t>
            </a:r>
          </a:p>
          <a:p>
            <a:pPr marL="804863" lvl="1" indent="-347663">
              <a:buFont typeface="Wingdings" pitchFamily="2" charset="2"/>
              <a:buChar char="Ø"/>
            </a:pPr>
            <a:endParaRPr lang="es-ES" sz="2800" dirty="0" smtClean="0"/>
          </a:p>
          <a:p>
            <a:pPr marL="804863" lvl="1" indent="-347663">
              <a:buFont typeface="Wingdings" pitchFamily="2" charset="2"/>
              <a:buChar char="Ø"/>
            </a:pPr>
            <a:r>
              <a:rPr lang="es-ES" sz="2800" dirty="0" smtClean="0"/>
              <a:t>Los elementos del sistema y las relaciones existentes entre ellos, se representan mediante un conjunto de símbolos y de reglas de uso. </a:t>
            </a:r>
          </a:p>
          <a:p>
            <a:pPr marL="804863" lvl="1" indent="-347663"/>
            <a:r>
              <a:rPr lang="es-ES" sz="2800" dirty="0" smtClean="0"/>
              <a:t>	Con estos símbolos y reglas se construye un “</a:t>
            </a:r>
            <a:r>
              <a:rPr lang="es-ES" sz="2800" b="1" dirty="0" smtClean="0"/>
              <a:t>grafo</a:t>
            </a:r>
            <a:r>
              <a:rPr lang="es-ES" sz="2800" dirty="0" smtClean="0"/>
              <a:t>” que representa la base de datos.</a:t>
            </a:r>
          </a:p>
          <a:p>
            <a:pPr marL="723900" lvl="1" indent="-266700"/>
            <a:endParaRPr lang="es-ES" sz="2400" dirty="0" smtClean="0"/>
          </a:p>
          <a:p>
            <a:pPr marL="457200" lvl="2" indent="7938"/>
            <a:endParaRPr lang="es-ES" sz="2400" b="1" dirty="0" smtClean="0">
              <a:solidFill>
                <a:schemeClr val="accent5">
                  <a:lumMod val="50000"/>
                </a:schemeClr>
              </a:solidFill>
            </a:endParaRPr>
          </a:p>
          <a:p>
            <a:pPr marL="0" lvl="1" indent="7938"/>
            <a:r>
              <a:rPr lang="es-ES" sz="2400" b="1" dirty="0" smtClean="0">
                <a:solidFill>
                  <a:schemeClr val="accent5">
                    <a:lumMod val="50000"/>
                  </a:schemeClr>
                </a:solidFill>
              </a:rPr>
              <a:t>    </a:t>
            </a:r>
          </a:p>
          <a:p>
            <a:pPr marL="0" lvl="1" indent="7938">
              <a:buFont typeface="+mj-lt"/>
              <a:buAutoNum type="alphaLcParenR"/>
            </a:pPr>
            <a:endParaRPr lang="es-ES" sz="2000" b="1" dirty="0" smtClean="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6247864"/>
          </a:xfrm>
          <a:prstGeom prst="rect">
            <a:avLst/>
          </a:prstGeom>
          <a:noFill/>
        </p:spPr>
        <p:txBody>
          <a:bodyPr wrap="square" rtlCol="0">
            <a:spAutoFit/>
          </a:bodyPr>
          <a:lstStyle/>
          <a:p>
            <a:pPr marL="0" lvl="1" indent="7938"/>
            <a:r>
              <a:rPr lang="es-ES" sz="2400" b="1" dirty="0" smtClean="0">
                <a:solidFill>
                  <a:srgbClr val="C00000"/>
                </a:solidFill>
              </a:rPr>
              <a:t>1- INTRODUCCIÓN Y CONCEPTOS</a:t>
            </a:r>
          </a:p>
          <a:p>
            <a:pPr marL="723900" lvl="1" indent="-266700"/>
            <a:endParaRPr lang="es-ES" sz="2400" dirty="0" smtClean="0"/>
          </a:p>
          <a:p>
            <a:pPr marL="804863" lvl="1" indent="-347663">
              <a:buFont typeface="Wingdings" pitchFamily="2" charset="2"/>
              <a:buChar char="Ø"/>
            </a:pPr>
            <a:r>
              <a:rPr lang="es-ES" sz="2200" dirty="0" smtClean="0"/>
              <a:t>Existen distintas </a:t>
            </a:r>
            <a:r>
              <a:rPr lang="es-ES" sz="2200" b="1" i="1" dirty="0" smtClean="0"/>
              <a:t>notaciones</a:t>
            </a:r>
            <a:r>
              <a:rPr lang="es-ES" sz="2200" dirty="0" smtClean="0"/>
              <a:t> del modelo E/R , que utilizan diferentes símbolos para la representación</a:t>
            </a:r>
          </a:p>
          <a:p>
            <a:pPr marL="804863" lvl="1" indent="-347663">
              <a:buFont typeface="Wingdings" pitchFamily="2" charset="2"/>
              <a:buChar char="Ø"/>
            </a:pPr>
            <a:endParaRPr lang="es-ES" sz="2200" dirty="0" smtClean="0"/>
          </a:p>
          <a:p>
            <a:pPr marL="804863" lvl="1" indent="-347663">
              <a:buFont typeface="Wingdings" pitchFamily="2" charset="2"/>
              <a:buChar char="Ø"/>
            </a:pPr>
            <a:r>
              <a:rPr lang="es-ES" sz="2200" dirty="0" smtClean="0"/>
              <a:t>Como ejemplos, podemos tener:</a:t>
            </a:r>
          </a:p>
          <a:p>
            <a:pPr marL="804863" lvl="1" indent="-347663">
              <a:buFont typeface="Wingdings" pitchFamily="2" charset="2"/>
              <a:buChar char="Ø"/>
            </a:pPr>
            <a:endParaRPr lang="es-ES" sz="2200" dirty="0" smtClean="0"/>
          </a:p>
          <a:p>
            <a:pPr marL="804863" lvl="1" indent="-347663">
              <a:buFont typeface="Wingdings" pitchFamily="2" charset="2"/>
              <a:buChar char="Ø"/>
            </a:pPr>
            <a:endParaRPr lang="es-ES" sz="2200" dirty="0" smtClean="0"/>
          </a:p>
          <a:p>
            <a:pPr marL="804863" lvl="1" indent="-347663">
              <a:buFont typeface="Wingdings" pitchFamily="2" charset="2"/>
              <a:buChar char="Ø"/>
            </a:pPr>
            <a:endParaRPr lang="es-ES" sz="2200" dirty="0" smtClean="0"/>
          </a:p>
          <a:p>
            <a:pPr marL="804863" lvl="1" indent="-347663">
              <a:buFont typeface="Wingdings" pitchFamily="2" charset="2"/>
              <a:buChar char="Ø"/>
            </a:pPr>
            <a:endParaRPr lang="es-ES" sz="2200" dirty="0" smtClean="0"/>
          </a:p>
          <a:p>
            <a:pPr marL="804863" lvl="1" indent="-347663">
              <a:buFont typeface="Wingdings" pitchFamily="2" charset="2"/>
              <a:buChar char="Ø"/>
            </a:pPr>
            <a:endParaRPr lang="es-ES" sz="2200" dirty="0" smtClean="0"/>
          </a:p>
          <a:p>
            <a:pPr marL="804863" lvl="1" indent="-347663">
              <a:buFont typeface="Wingdings" pitchFamily="2" charset="2"/>
              <a:buChar char="Ø"/>
            </a:pPr>
            <a:endParaRPr lang="es-ES" sz="2200" dirty="0" smtClean="0"/>
          </a:p>
          <a:p>
            <a:pPr marL="804863" lvl="1" indent="-347663">
              <a:buFont typeface="Wingdings" pitchFamily="2" charset="2"/>
              <a:buChar char="Ø"/>
            </a:pPr>
            <a:endParaRPr lang="es-ES" sz="2200" dirty="0" smtClean="0"/>
          </a:p>
          <a:p>
            <a:pPr marL="804863" lvl="1" indent="-347663">
              <a:buFont typeface="Wingdings" pitchFamily="2" charset="2"/>
              <a:buChar char="Ø"/>
            </a:pPr>
            <a:endParaRPr lang="es-ES" sz="2200" dirty="0" smtClean="0"/>
          </a:p>
          <a:p>
            <a:pPr marL="804863" lvl="1" indent="-347663"/>
            <a:endParaRPr lang="es-ES" sz="2200" dirty="0" smtClean="0"/>
          </a:p>
          <a:p>
            <a:pPr marL="804863" lvl="1" indent="-347663">
              <a:buFont typeface="Wingdings" pitchFamily="2" charset="2"/>
              <a:buChar char="Ø"/>
            </a:pPr>
            <a:endParaRPr lang="es-ES" sz="2200" dirty="0" smtClean="0"/>
          </a:p>
          <a:p>
            <a:pPr marL="804863" lvl="1" indent="-347663">
              <a:buFont typeface="Wingdings" pitchFamily="2" charset="2"/>
              <a:buChar char="Ø"/>
            </a:pPr>
            <a:endParaRPr lang="es-ES" sz="2200" dirty="0" smtClean="0"/>
          </a:p>
          <a:p>
            <a:pPr marL="804863" lvl="1" indent="-347663">
              <a:buFont typeface="Wingdings" pitchFamily="2" charset="2"/>
              <a:buChar char="Ø"/>
            </a:pPr>
            <a:r>
              <a:rPr lang="es-ES" sz="2200" b="1" i="1" dirty="0" smtClean="0"/>
              <a:t>En este tema utilizaremos una notación distinta de estos ejemplos</a:t>
            </a:r>
          </a:p>
        </p:txBody>
      </p:sp>
      <p:grpSp>
        <p:nvGrpSpPr>
          <p:cNvPr id="7" name="Group 104"/>
          <p:cNvGrpSpPr>
            <a:grpSpLocks/>
          </p:cNvGrpSpPr>
          <p:nvPr/>
        </p:nvGrpSpPr>
        <p:grpSpPr bwMode="auto">
          <a:xfrm>
            <a:off x="642910" y="2500306"/>
            <a:ext cx="4221163" cy="2790825"/>
            <a:chOff x="480" y="1410"/>
            <a:chExt cx="2659" cy="1758"/>
          </a:xfrm>
        </p:grpSpPr>
        <p:sp>
          <p:nvSpPr>
            <p:cNvPr id="8" name="Rectangle 93"/>
            <p:cNvSpPr>
              <a:spLocks noChangeArrowheads="1"/>
            </p:cNvSpPr>
            <p:nvPr/>
          </p:nvSpPr>
          <p:spPr bwMode="auto">
            <a:xfrm>
              <a:off x="1872" y="2092"/>
              <a:ext cx="331" cy="212"/>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1600">
                  <a:solidFill>
                    <a:schemeClr val="tx2"/>
                  </a:solidFill>
                  <a:latin typeface="Arial Narrow" pitchFamily="34" charset="0"/>
                </a:rPr>
                <a:t>(0,3)</a:t>
              </a:r>
            </a:p>
          </p:txBody>
        </p:sp>
        <p:sp>
          <p:nvSpPr>
            <p:cNvPr id="9" name="Rectangle 94"/>
            <p:cNvSpPr>
              <a:spLocks noChangeArrowheads="1"/>
            </p:cNvSpPr>
            <p:nvPr/>
          </p:nvSpPr>
          <p:spPr bwMode="auto">
            <a:xfrm>
              <a:off x="2112" y="2476"/>
              <a:ext cx="331" cy="212"/>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1600">
                  <a:solidFill>
                    <a:schemeClr val="tx2"/>
                  </a:solidFill>
                  <a:latin typeface="Arial Narrow" pitchFamily="34" charset="0"/>
                </a:rPr>
                <a:t>(1,2)</a:t>
              </a:r>
            </a:p>
          </p:txBody>
        </p:sp>
        <p:sp>
          <p:nvSpPr>
            <p:cNvPr id="10" name="Rectangle 95"/>
            <p:cNvSpPr>
              <a:spLocks noChangeArrowheads="1"/>
            </p:cNvSpPr>
            <p:nvPr/>
          </p:nvSpPr>
          <p:spPr bwMode="auto">
            <a:xfrm>
              <a:off x="2064" y="2256"/>
              <a:ext cx="331" cy="212"/>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1600">
                  <a:solidFill>
                    <a:schemeClr val="tx2"/>
                  </a:solidFill>
                  <a:latin typeface="Arial Narrow" pitchFamily="34" charset="0"/>
                </a:rPr>
                <a:t>(0,1)</a:t>
              </a:r>
            </a:p>
          </p:txBody>
        </p:sp>
        <p:sp>
          <p:nvSpPr>
            <p:cNvPr id="11" name="Line 22"/>
            <p:cNvSpPr>
              <a:spLocks noChangeShapeType="1"/>
            </p:cNvSpPr>
            <p:nvPr/>
          </p:nvSpPr>
          <p:spPr bwMode="auto">
            <a:xfrm>
              <a:off x="1248" y="1728"/>
              <a:ext cx="432" cy="240"/>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12" name="Line 86"/>
            <p:cNvSpPr>
              <a:spLocks noChangeShapeType="1"/>
            </p:cNvSpPr>
            <p:nvPr/>
          </p:nvSpPr>
          <p:spPr bwMode="auto">
            <a:xfrm flipH="1">
              <a:off x="1152" y="2448"/>
              <a:ext cx="144" cy="0"/>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13" name="Line 14"/>
            <p:cNvSpPr>
              <a:spLocks noChangeShapeType="1"/>
            </p:cNvSpPr>
            <p:nvPr/>
          </p:nvSpPr>
          <p:spPr bwMode="auto">
            <a:xfrm>
              <a:off x="1020" y="2205"/>
              <a:ext cx="48" cy="144"/>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14" name="Line 5"/>
            <p:cNvSpPr>
              <a:spLocks noChangeShapeType="1"/>
            </p:cNvSpPr>
            <p:nvPr/>
          </p:nvSpPr>
          <p:spPr bwMode="auto">
            <a:xfrm flipV="1">
              <a:off x="1392" y="2544"/>
              <a:ext cx="144" cy="288"/>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15" name="Line 6"/>
            <p:cNvSpPr>
              <a:spLocks noChangeShapeType="1"/>
            </p:cNvSpPr>
            <p:nvPr/>
          </p:nvSpPr>
          <p:spPr bwMode="auto">
            <a:xfrm flipV="1">
              <a:off x="1632" y="2544"/>
              <a:ext cx="0" cy="336"/>
            </a:xfrm>
            <a:prstGeom prst="line">
              <a:avLst/>
            </a:prstGeom>
            <a:noFill/>
            <a:ln w="19050">
              <a:solidFill>
                <a:schemeClr val="tx2"/>
              </a:solidFill>
              <a:round/>
              <a:headEnd/>
              <a:tailEnd/>
            </a:ln>
            <a:effectLst/>
          </p:spPr>
          <p:txBody>
            <a:bodyPr anchor="ctr"/>
            <a:lstStyle/>
            <a:p>
              <a:endParaRPr lang="es-ES"/>
            </a:p>
          </p:txBody>
        </p:sp>
        <p:sp>
          <p:nvSpPr>
            <p:cNvPr id="16" name="Line 7"/>
            <p:cNvSpPr>
              <a:spLocks noChangeShapeType="1"/>
            </p:cNvSpPr>
            <p:nvPr/>
          </p:nvSpPr>
          <p:spPr bwMode="auto">
            <a:xfrm flipH="1" flipV="1">
              <a:off x="2016" y="2496"/>
              <a:ext cx="240" cy="240"/>
            </a:xfrm>
            <a:prstGeom prst="line">
              <a:avLst/>
            </a:prstGeom>
            <a:noFill/>
            <a:ln w="19050">
              <a:solidFill>
                <a:schemeClr val="tx2"/>
              </a:solidFill>
              <a:round/>
              <a:headEnd/>
              <a:tailEnd/>
            </a:ln>
            <a:effectLst/>
          </p:spPr>
          <p:txBody>
            <a:bodyPr anchor="ctr"/>
            <a:lstStyle/>
            <a:p>
              <a:endParaRPr lang="es-ES"/>
            </a:p>
          </p:txBody>
        </p:sp>
        <p:sp>
          <p:nvSpPr>
            <p:cNvPr id="17" name="Line 8"/>
            <p:cNvSpPr>
              <a:spLocks noChangeShapeType="1"/>
            </p:cNvSpPr>
            <p:nvPr/>
          </p:nvSpPr>
          <p:spPr bwMode="auto">
            <a:xfrm flipV="1">
              <a:off x="1968" y="2544"/>
              <a:ext cx="0" cy="336"/>
            </a:xfrm>
            <a:prstGeom prst="line">
              <a:avLst/>
            </a:prstGeom>
            <a:noFill/>
            <a:ln w="19050">
              <a:solidFill>
                <a:schemeClr val="tx2"/>
              </a:solidFill>
              <a:round/>
              <a:headEnd/>
              <a:tailEnd/>
            </a:ln>
            <a:effectLst/>
          </p:spPr>
          <p:txBody>
            <a:bodyPr anchor="ctr"/>
            <a:lstStyle/>
            <a:p>
              <a:endParaRPr lang="es-ES"/>
            </a:p>
          </p:txBody>
        </p:sp>
        <p:sp>
          <p:nvSpPr>
            <p:cNvPr id="18" name="Rectangle 9"/>
            <p:cNvSpPr>
              <a:spLocks noChangeArrowheads="1"/>
            </p:cNvSpPr>
            <p:nvPr/>
          </p:nvSpPr>
          <p:spPr bwMode="auto">
            <a:xfrm>
              <a:off x="1310" y="2344"/>
              <a:ext cx="721" cy="237"/>
            </a:xfrm>
            <a:prstGeom prst="rect">
              <a:avLst/>
            </a:prstGeom>
            <a:solidFill>
              <a:schemeClr val="bg1"/>
            </a:solidFill>
            <a:ln w="28575">
              <a:solidFill>
                <a:schemeClr val="tx2"/>
              </a:solidFill>
              <a:miter lim="800000"/>
              <a:headEnd/>
              <a:tailEnd/>
            </a:ln>
            <a:effectLst/>
          </p:spPr>
          <p:txBody>
            <a:bodyPr wrap="none" lIns="36000" tIns="36000" rIns="36000" bIns="36000" anchor="ctr">
              <a:spAutoFit/>
            </a:bodyPr>
            <a:lstStyle/>
            <a:p>
              <a:pPr algn="ctr" eaLnBrk="0" hangingPunct="0"/>
              <a:r>
                <a:rPr lang="es-ES_tradnl" dirty="0">
                  <a:solidFill>
                    <a:schemeClr val="tx2"/>
                  </a:solidFill>
                  <a:latin typeface="Arial Narrow" pitchFamily="34" charset="0"/>
                </a:rPr>
                <a:t>EMPLEADO</a:t>
              </a:r>
            </a:p>
          </p:txBody>
        </p:sp>
        <p:sp>
          <p:nvSpPr>
            <p:cNvPr id="19" name="Oval 10"/>
            <p:cNvSpPr>
              <a:spLocks noChangeArrowheads="1"/>
            </p:cNvSpPr>
            <p:nvPr/>
          </p:nvSpPr>
          <p:spPr bwMode="auto">
            <a:xfrm>
              <a:off x="480" y="2688"/>
              <a:ext cx="621"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a:solidFill>
                    <a:schemeClr val="tx2"/>
                  </a:solidFill>
                  <a:latin typeface="Arial Narrow" pitchFamily="34" charset="0"/>
                </a:rPr>
                <a:t>nombre</a:t>
              </a:r>
            </a:p>
          </p:txBody>
        </p:sp>
        <p:sp>
          <p:nvSpPr>
            <p:cNvPr id="20" name="Oval 11"/>
            <p:cNvSpPr>
              <a:spLocks noChangeArrowheads="1"/>
            </p:cNvSpPr>
            <p:nvPr/>
          </p:nvSpPr>
          <p:spPr bwMode="auto">
            <a:xfrm>
              <a:off x="480" y="1920"/>
              <a:ext cx="909"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a:solidFill>
                    <a:schemeClr val="tx2"/>
                  </a:solidFill>
                  <a:latin typeface="Arial Narrow" pitchFamily="34" charset="0"/>
                </a:rPr>
                <a:t>fechanacim</a:t>
              </a:r>
            </a:p>
          </p:txBody>
        </p:sp>
        <p:sp>
          <p:nvSpPr>
            <p:cNvPr id="21" name="Oval 12"/>
            <p:cNvSpPr>
              <a:spLocks noChangeArrowheads="1"/>
            </p:cNvSpPr>
            <p:nvPr/>
          </p:nvSpPr>
          <p:spPr bwMode="auto">
            <a:xfrm>
              <a:off x="2292" y="1968"/>
              <a:ext cx="684" cy="308"/>
            </a:xfrm>
            <a:prstGeom prst="ellipse">
              <a:avLst/>
            </a:prstGeom>
            <a:solidFill>
              <a:schemeClr val="bg1"/>
            </a:solidFill>
            <a:ln w="63500" cmpd="dbl">
              <a:solidFill>
                <a:schemeClr val="tx2"/>
              </a:solidFill>
              <a:round/>
              <a:headEnd/>
              <a:tailEnd/>
            </a:ln>
            <a:effectLst/>
          </p:spPr>
          <p:txBody>
            <a:bodyPr wrap="none" lIns="36000" tIns="0" rIns="36000" bIns="36000" anchor="ctr">
              <a:spAutoFit/>
            </a:bodyPr>
            <a:lstStyle/>
            <a:p>
              <a:pPr algn="ctr" eaLnBrk="0" hangingPunct="0"/>
              <a:r>
                <a:rPr lang="es-ES_tradnl">
                  <a:solidFill>
                    <a:schemeClr val="tx2"/>
                  </a:solidFill>
                  <a:latin typeface="Arial Narrow" pitchFamily="34" charset="0"/>
                </a:rPr>
                <a:t>telefono</a:t>
              </a:r>
            </a:p>
          </p:txBody>
        </p:sp>
        <p:sp>
          <p:nvSpPr>
            <p:cNvPr id="22" name="Line 15"/>
            <p:cNvSpPr>
              <a:spLocks noChangeShapeType="1"/>
            </p:cNvSpPr>
            <p:nvPr/>
          </p:nvSpPr>
          <p:spPr bwMode="auto">
            <a:xfrm flipH="1">
              <a:off x="1742" y="2064"/>
              <a:ext cx="34" cy="279"/>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23" name="Line 16"/>
            <p:cNvSpPr>
              <a:spLocks noChangeShapeType="1"/>
            </p:cNvSpPr>
            <p:nvPr/>
          </p:nvSpPr>
          <p:spPr bwMode="auto">
            <a:xfrm flipH="1">
              <a:off x="2030" y="2160"/>
              <a:ext cx="288" cy="192"/>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24" name="Line 17"/>
            <p:cNvSpPr>
              <a:spLocks noChangeShapeType="1"/>
            </p:cNvSpPr>
            <p:nvPr/>
          </p:nvSpPr>
          <p:spPr bwMode="auto">
            <a:xfrm flipH="1">
              <a:off x="2030" y="2448"/>
              <a:ext cx="336" cy="0"/>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25" name="Oval 18"/>
            <p:cNvSpPr>
              <a:spLocks noChangeArrowheads="1"/>
            </p:cNvSpPr>
            <p:nvPr/>
          </p:nvSpPr>
          <p:spPr bwMode="auto">
            <a:xfrm>
              <a:off x="851" y="1538"/>
              <a:ext cx="397"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a:solidFill>
                    <a:schemeClr val="tx2"/>
                  </a:solidFill>
                  <a:latin typeface="Arial Narrow" pitchFamily="34" charset="0"/>
                </a:rPr>
                <a:t>calle</a:t>
              </a:r>
            </a:p>
          </p:txBody>
        </p:sp>
        <p:sp>
          <p:nvSpPr>
            <p:cNvPr id="26" name="Oval 19"/>
            <p:cNvSpPr>
              <a:spLocks noChangeArrowheads="1"/>
            </p:cNvSpPr>
            <p:nvPr/>
          </p:nvSpPr>
          <p:spPr bwMode="auto">
            <a:xfrm>
              <a:off x="1797" y="1410"/>
              <a:ext cx="675" cy="251"/>
            </a:xfrm>
            <a:prstGeom prst="ellipse">
              <a:avLst/>
            </a:prstGeom>
            <a:solidFill>
              <a:schemeClr val="bg1"/>
            </a:solidFill>
            <a:ln w="9525">
              <a:solidFill>
                <a:schemeClr val="tx2"/>
              </a:solidFill>
              <a:round/>
              <a:headEnd/>
              <a:tailEnd/>
            </a:ln>
            <a:effectLst/>
          </p:spPr>
          <p:txBody>
            <a:bodyPr wrap="none" lIns="0" tIns="0" rIns="0" bIns="0" anchor="ctr">
              <a:spAutoFit/>
            </a:bodyPr>
            <a:lstStyle/>
            <a:p>
              <a:pPr algn="ctr" eaLnBrk="0" hangingPunct="0"/>
              <a:r>
                <a:rPr lang="es-ES_tradnl">
                  <a:solidFill>
                    <a:schemeClr val="tx2"/>
                  </a:solidFill>
                  <a:latin typeface="Arial Narrow" pitchFamily="34" charset="0"/>
                </a:rPr>
                <a:t>provincia</a:t>
              </a:r>
            </a:p>
          </p:txBody>
        </p:sp>
        <p:sp>
          <p:nvSpPr>
            <p:cNvPr id="27" name="Oval 20"/>
            <p:cNvSpPr>
              <a:spLocks noChangeArrowheads="1"/>
            </p:cNvSpPr>
            <p:nvPr/>
          </p:nvSpPr>
          <p:spPr bwMode="auto">
            <a:xfrm>
              <a:off x="1245" y="1434"/>
              <a:ext cx="501" cy="251"/>
            </a:xfrm>
            <a:prstGeom prst="ellipse">
              <a:avLst/>
            </a:prstGeom>
            <a:solidFill>
              <a:schemeClr val="bg1"/>
            </a:solidFill>
            <a:ln w="9525">
              <a:solidFill>
                <a:schemeClr val="tx2"/>
              </a:solidFill>
              <a:round/>
              <a:headEnd/>
              <a:tailEnd/>
            </a:ln>
            <a:effectLst/>
          </p:spPr>
          <p:txBody>
            <a:bodyPr wrap="none" lIns="0" tIns="0" rIns="0" bIns="0" anchor="ctr">
              <a:spAutoFit/>
            </a:bodyPr>
            <a:lstStyle/>
            <a:p>
              <a:pPr algn="ctr" eaLnBrk="0" hangingPunct="0"/>
              <a:r>
                <a:rPr lang="es-ES_tradnl">
                  <a:solidFill>
                    <a:schemeClr val="tx2"/>
                  </a:solidFill>
                  <a:latin typeface="Arial Narrow" pitchFamily="34" charset="0"/>
                </a:rPr>
                <a:t>ciudad</a:t>
              </a:r>
            </a:p>
          </p:txBody>
        </p:sp>
        <p:sp>
          <p:nvSpPr>
            <p:cNvPr id="28" name="Oval 21"/>
            <p:cNvSpPr>
              <a:spLocks noChangeArrowheads="1"/>
            </p:cNvSpPr>
            <p:nvPr/>
          </p:nvSpPr>
          <p:spPr bwMode="auto">
            <a:xfrm>
              <a:off x="2291" y="1632"/>
              <a:ext cx="769"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a:solidFill>
                    <a:schemeClr val="tx2"/>
                  </a:solidFill>
                  <a:latin typeface="Arial Narrow" pitchFamily="34" charset="0"/>
                </a:rPr>
                <a:t>codpostal</a:t>
              </a:r>
            </a:p>
          </p:txBody>
        </p:sp>
        <p:sp>
          <p:nvSpPr>
            <p:cNvPr id="29" name="Line 23"/>
            <p:cNvSpPr>
              <a:spLocks noChangeShapeType="1"/>
            </p:cNvSpPr>
            <p:nvPr/>
          </p:nvSpPr>
          <p:spPr bwMode="auto">
            <a:xfrm>
              <a:off x="1619" y="1671"/>
              <a:ext cx="144" cy="240"/>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30" name="Line 24"/>
            <p:cNvSpPr>
              <a:spLocks noChangeShapeType="1"/>
            </p:cNvSpPr>
            <p:nvPr/>
          </p:nvSpPr>
          <p:spPr bwMode="auto">
            <a:xfrm flipH="1">
              <a:off x="1930" y="1671"/>
              <a:ext cx="195" cy="240"/>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31" name="Line 25"/>
            <p:cNvSpPr>
              <a:spLocks noChangeShapeType="1"/>
            </p:cNvSpPr>
            <p:nvPr/>
          </p:nvSpPr>
          <p:spPr bwMode="auto">
            <a:xfrm flipH="1">
              <a:off x="2125" y="1815"/>
              <a:ext cx="192" cy="144"/>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32" name="Oval 26"/>
            <p:cNvSpPr>
              <a:spLocks noChangeArrowheads="1"/>
            </p:cNvSpPr>
            <p:nvPr/>
          </p:nvSpPr>
          <p:spPr bwMode="auto">
            <a:xfrm>
              <a:off x="1830" y="2882"/>
              <a:ext cx="426" cy="274"/>
            </a:xfrm>
            <a:prstGeom prst="ellipse">
              <a:avLst/>
            </a:prstGeom>
            <a:solidFill>
              <a:schemeClr val="bg1"/>
            </a:solidFill>
            <a:ln w="9525">
              <a:solidFill>
                <a:schemeClr val="tx2"/>
              </a:solidFill>
              <a:prstDash val="dash"/>
              <a:round/>
              <a:headEnd/>
              <a:tailEnd/>
            </a:ln>
            <a:effectLst/>
          </p:spPr>
          <p:txBody>
            <a:bodyPr wrap="none" lIns="36000" tIns="0" rIns="36000" bIns="36000" anchor="ctr">
              <a:spAutoFit/>
            </a:bodyPr>
            <a:lstStyle/>
            <a:p>
              <a:pPr algn="ctr" eaLnBrk="0" hangingPunct="0"/>
              <a:r>
                <a:rPr lang="es-ES_tradnl">
                  <a:solidFill>
                    <a:schemeClr val="tx2"/>
                  </a:solidFill>
                  <a:latin typeface="Arial Narrow" pitchFamily="34" charset="0"/>
                </a:rPr>
                <a:t>edad</a:t>
              </a:r>
            </a:p>
          </p:txBody>
        </p:sp>
        <p:sp>
          <p:nvSpPr>
            <p:cNvPr id="33" name="Oval 27"/>
            <p:cNvSpPr>
              <a:spLocks noChangeArrowheads="1"/>
            </p:cNvSpPr>
            <p:nvPr/>
          </p:nvSpPr>
          <p:spPr bwMode="auto">
            <a:xfrm>
              <a:off x="1138" y="2750"/>
              <a:ext cx="342"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b="1" u="sng">
                  <a:solidFill>
                    <a:schemeClr val="tx2"/>
                  </a:solidFill>
                  <a:latin typeface="Arial Narrow" pitchFamily="34" charset="0"/>
                </a:rPr>
                <a:t>nss</a:t>
              </a:r>
            </a:p>
          </p:txBody>
        </p:sp>
        <p:sp>
          <p:nvSpPr>
            <p:cNvPr id="34" name="Oval 28"/>
            <p:cNvSpPr>
              <a:spLocks noChangeArrowheads="1"/>
            </p:cNvSpPr>
            <p:nvPr/>
          </p:nvSpPr>
          <p:spPr bwMode="auto">
            <a:xfrm>
              <a:off x="1475" y="2894"/>
              <a:ext cx="303"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b="1" u="sng">
                  <a:solidFill>
                    <a:schemeClr val="tx2"/>
                  </a:solidFill>
                  <a:latin typeface="Arial Narrow" pitchFamily="34" charset="0"/>
                </a:rPr>
                <a:t>dni</a:t>
              </a:r>
            </a:p>
          </p:txBody>
        </p:sp>
        <p:sp>
          <p:nvSpPr>
            <p:cNvPr id="35" name="Oval 29"/>
            <p:cNvSpPr>
              <a:spLocks noChangeArrowheads="1"/>
            </p:cNvSpPr>
            <p:nvPr/>
          </p:nvSpPr>
          <p:spPr bwMode="auto">
            <a:xfrm>
              <a:off x="2377" y="2306"/>
              <a:ext cx="472"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a:solidFill>
                    <a:schemeClr val="tx2"/>
                  </a:solidFill>
                  <a:latin typeface="Arial Narrow" pitchFamily="34" charset="0"/>
                </a:rPr>
                <a:t>altura</a:t>
              </a:r>
            </a:p>
          </p:txBody>
        </p:sp>
        <p:sp>
          <p:nvSpPr>
            <p:cNvPr id="36" name="Line 30"/>
            <p:cNvSpPr>
              <a:spLocks noChangeShapeType="1"/>
            </p:cNvSpPr>
            <p:nvPr/>
          </p:nvSpPr>
          <p:spPr bwMode="auto">
            <a:xfrm flipV="1">
              <a:off x="924" y="2592"/>
              <a:ext cx="144" cy="96"/>
            </a:xfrm>
            <a:prstGeom prst="line">
              <a:avLst/>
            </a:prstGeom>
            <a:noFill/>
            <a:ln w="19050">
              <a:solidFill>
                <a:schemeClr val="tx2"/>
              </a:solidFill>
              <a:round/>
              <a:headEnd/>
              <a:tailEnd/>
            </a:ln>
            <a:effectLst/>
          </p:spPr>
          <p:txBody>
            <a:bodyPr anchor="ctr"/>
            <a:lstStyle/>
            <a:p>
              <a:endParaRPr lang="es-ES"/>
            </a:p>
          </p:txBody>
        </p:sp>
        <p:sp>
          <p:nvSpPr>
            <p:cNvPr id="37" name="Oval 31"/>
            <p:cNvSpPr>
              <a:spLocks noChangeArrowheads="1"/>
            </p:cNvSpPr>
            <p:nvPr/>
          </p:nvSpPr>
          <p:spPr bwMode="auto">
            <a:xfrm>
              <a:off x="2112" y="2640"/>
              <a:ext cx="1027" cy="308"/>
            </a:xfrm>
            <a:prstGeom prst="ellipse">
              <a:avLst/>
            </a:prstGeom>
            <a:solidFill>
              <a:schemeClr val="bg1"/>
            </a:solidFill>
            <a:ln w="63500" cmpd="dbl">
              <a:solidFill>
                <a:schemeClr val="tx2"/>
              </a:solidFill>
              <a:round/>
              <a:headEnd/>
              <a:tailEnd/>
            </a:ln>
            <a:effectLst/>
          </p:spPr>
          <p:txBody>
            <a:bodyPr wrap="none" lIns="36000" tIns="0" rIns="36000" bIns="36000" anchor="ctr">
              <a:spAutoFit/>
            </a:bodyPr>
            <a:lstStyle/>
            <a:p>
              <a:pPr algn="ctr" eaLnBrk="0" hangingPunct="0"/>
              <a:r>
                <a:rPr lang="es-ES_tradnl">
                  <a:solidFill>
                    <a:schemeClr val="tx2"/>
                  </a:solidFill>
                  <a:latin typeface="Arial Narrow" pitchFamily="34" charset="0"/>
                </a:rPr>
                <a:t>nacionalidad</a:t>
              </a:r>
            </a:p>
          </p:txBody>
        </p:sp>
        <p:sp>
          <p:nvSpPr>
            <p:cNvPr id="38" name="Oval 85"/>
            <p:cNvSpPr>
              <a:spLocks noChangeArrowheads="1"/>
            </p:cNvSpPr>
            <p:nvPr/>
          </p:nvSpPr>
          <p:spPr bwMode="auto">
            <a:xfrm>
              <a:off x="923" y="2318"/>
              <a:ext cx="266"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b="1" u="sng">
                  <a:solidFill>
                    <a:schemeClr val="tx2"/>
                  </a:solidFill>
                  <a:latin typeface="Arial Narrow" pitchFamily="34" charset="0"/>
                </a:rPr>
                <a:t>n-f</a:t>
              </a:r>
            </a:p>
          </p:txBody>
        </p:sp>
        <p:sp>
          <p:nvSpPr>
            <p:cNvPr id="39" name="Oval 13"/>
            <p:cNvSpPr>
              <a:spLocks noChangeArrowheads="1"/>
            </p:cNvSpPr>
            <p:nvPr/>
          </p:nvSpPr>
          <p:spPr bwMode="auto">
            <a:xfrm>
              <a:off x="1500" y="1824"/>
              <a:ext cx="721"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a:solidFill>
                    <a:schemeClr val="tx2"/>
                  </a:solidFill>
                  <a:latin typeface="Arial Narrow" pitchFamily="34" charset="0"/>
                </a:rPr>
                <a:t>dirección</a:t>
              </a:r>
            </a:p>
          </p:txBody>
        </p:sp>
        <p:sp>
          <p:nvSpPr>
            <p:cNvPr id="40" name="Rectangle 96"/>
            <p:cNvSpPr>
              <a:spLocks noChangeArrowheads="1"/>
            </p:cNvSpPr>
            <p:nvPr/>
          </p:nvSpPr>
          <p:spPr bwMode="auto">
            <a:xfrm>
              <a:off x="1593" y="2668"/>
              <a:ext cx="279" cy="212"/>
            </a:xfrm>
            <a:prstGeom prst="rect">
              <a:avLst/>
            </a:prstGeom>
            <a:noFill/>
            <a:ln w="9525">
              <a:noFill/>
              <a:miter lim="800000"/>
              <a:headEnd/>
              <a:tailEnd/>
            </a:ln>
            <a:effectLst/>
          </p:spPr>
          <p:txBody>
            <a:bodyPr>
              <a:spAutoFit/>
            </a:bodyPr>
            <a:lstStyle/>
            <a:p>
              <a:pPr algn="ctr" eaLnBrk="0" hangingPunct="0">
                <a:spcBef>
                  <a:spcPct val="50000"/>
                </a:spcBef>
              </a:pPr>
              <a:r>
                <a:rPr lang="es-ES_tradnl" sz="1600" b="1">
                  <a:solidFill>
                    <a:schemeClr val="tx2"/>
                  </a:solidFill>
                  <a:latin typeface="Arial Narrow" pitchFamily="34" charset="0"/>
                </a:rPr>
                <a:t>IP</a:t>
              </a:r>
            </a:p>
          </p:txBody>
        </p:sp>
      </p:grpSp>
      <p:grpSp>
        <p:nvGrpSpPr>
          <p:cNvPr id="116" name="Group 105"/>
          <p:cNvGrpSpPr>
            <a:grpSpLocks/>
          </p:cNvGrpSpPr>
          <p:nvPr/>
        </p:nvGrpSpPr>
        <p:grpSpPr bwMode="auto">
          <a:xfrm>
            <a:off x="5072066" y="2571744"/>
            <a:ext cx="3790950" cy="2514600"/>
            <a:chOff x="3264" y="1536"/>
            <a:chExt cx="2388" cy="1584"/>
          </a:xfrm>
        </p:grpSpPr>
        <p:sp>
          <p:nvSpPr>
            <p:cNvPr id="117" name="Text Box 34"/>
            <p:cNvSpPr txBox="1">
              <a:spLocks noChangeArrowheads="1"/>
            </p:cNvSpPr>
            <p:nvPr/>
          </p:nvSpPr>
          <p:spPr bwMode="auto">
            <a:xfrm>
              <a:off x="3264" y="1728"/>
              <a:ext cx="651"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fechanacim</a:t>
              </a:r>
            </a:p>
          </p:txBody>
        </p:sp>
        <p:sp>
          <p:nvSpPr>
            <p:cNvPr id="118" name="Rectangle 35"/>
            <p:cNvSpPr>
              <a:spLocks noChangeArrowheads="1"/>
            </p:cNvSpPr>
            <p:nvPr/>
          </p:nvSpPr>
          <p:spPr bwMode="auto">
            <a:xfrm>
              <a:off x="3905" y="2199"/>
              <a:ext cx="721" cy="237"/>
            </a:xfrm>
            <a:prstGeom prst="rect">
              <a:avLst/>
            </a:prstGeom>
            <a:solidFill>
              <a:schemeClr val="bg1"/>
            </a:solidFill>
            <a:ln w="28575">
              <a:solidFill>
                <a:schemeClr val="tx2"/>
              </a:solidFill>
              <a:miter lim="800000"/>
              <a:headEnd/>
              <a:tailEnd/>
            </a:ln>
            <a:effectLst/>
          </p:spPr>
          <p:txBody>
            <a:bodyPr wrap="none" lIns="36000" tIns="36000" rIns="36000" bIns="36000" anchor="ctr">
              <a:spAutoFit/>
            </a:bodyPr>
            <a:lstStyle/>
            <a:p>
              <a:pPr algn="ctr" eaLnBrk="0" hangingPunct="0"/>
              <a:r>
                <a:rPr lang="es-ES_tradnl">
                  <a:solidFill>
                    <a:schemeClr val="tx2"/>
                  </a:solidFill>
                  <a:latin typeface="Arial Narrow" pitchFamily="34" charset="0"/>
                </a:rPr>
                <a:t>EMPLEADO</a:t>
              </a:r>
            </a:p>
          </p:txBody>
        </p:sp>
        <p:sp>
          <p:nvSpPr>
            <p:cNvPr id="119" name="Oval 36"/>
            <p:cNvSpPr>
              <a:spLocks noChangeAspect="1" noChangeArrowheads="1"/>
            </p:cNvSpPr>
            <p:nvPr/>
          </p:nvSpPr>
          <p:spPr bwMode="auto">
            <a:xfrm>
              <a:off x="3608" y="1928"/>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120" name="Line 37"/>
            <p:cNvSpPr>
              <a:spLocks noChangeShapeType="1"/>
            </p:cNvSpPr>
            <p:nvPr/>
          </p:nvSpPr>
          <p:spPr bwMode="auto">
            <a:xfrm flipV="1">
              <a:off x="4620" y="2256"/>
              <a:ext cx="384" cy="0"/>
            </a:xfrm>
            <a:prstGeom prst="line">
              <a:avLst/>
            </a:prstGeom>
            <a:noFill/>
            <a:ln w="19050">
              <a:solidFill>
                <a:schemeClr val="tx2"/>
              </a:solidFill>
              <a:prstDash val="dash"/>
              <a:round/>
              <a:headEnd/>
              <a:tailEnd type="arrow" w="lg" len="lg"/>
            </a:ln>
            <a:effectLst/>
          </p:spPr>
          <p:txBody>
            <a:bodyPr lIns="36000" tIns="36000" rIns="36000" bIns="36000" anchor="ctr">
              <a:spAutoFit/>
            </a:bodyPr>
            <a:lstStyle/>
            <a:p>
              <a:endParaRPr lang="es-ES"/>
            </a:p>
          </p:txBody>
        </p:sp>
        <p:sp>
          <p:nvSpPr>
            <p:cNvPr id="121" name="Line 38"/>
            <p:cNvSpPr>
              <a:spLocks noChangeShapeType="1"/>
            </p:cNvSpPr>
            <p:nvPr/>
          </p:nvSpPr>
          <p:spPr bwMode="auto">
            <a:xfrm flipH="1">
              <a:off x="4236" y="1872"/>
              <a:ext cx="0" cy="336"/>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122" name="Oval 39"/>
            <p:cNvSpPr>
              <a:spLocks noChangeAspect="1" noChangeArrowheads="1"/>
            </p:cNvSpPr>
            <p:nvPr/>
          </p:nvSpPr>
          <p:spPr bwMode="auto">
            <a:xfrm>
              <a:off x="4365" y="1736"/>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123" name="Oval 40"/>
            <p:cNvSpPr>
              <a:spLocks noChangeAspect="1" noChangeArrowheads="1"/>
            </p:cNvSpPr>
            <p:nvPr/>
          </p:nvSpPr>
          <p:spPr bwMode="auto">
            <a:xfrm>
              <a:off x="5004" y="2160"/>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124" name="Oval 41"/>
            <p:cNvSpPr>
              <a:spLocks noChangeAspect="1" noChangeArrowheads="1"/>
            </p:cNvSpPr>
            <p:nvPr/>
          </p:nvSpPr>
          <p:spPr bwMode="auto">
            <a:xfrm>
              <a:off x="4524" y="1776"/>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125" name="Oval 42"/>
            <p:cNvSpPr>
              <a:spLocks noChangeAspect="1" noChangeArrowheads="1"/>
            </p:cNvSpPr>
            <p:nvPr/>
          </p:nvSpPr>
          <p:spPr bwMode="auto">
            <a:xfrm>
              <a:off x="4147" y="1736"/>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126" name="Freeform 43"/>
            <p:cNvSpPr>
              <a:spLocks/>
            </p:cNvSpPr>
            <p:nvPr/>
          </p:nvSpPr>
          <p:spPr bwMode="auto">
            <a:xfrm>
              <a:off x="3696" y="2064"/>
              <a:ext cx="204" cy="192"/>
            </a:xfrm>
            <a:custGeom>
              <a:avLst/>
              <a:gdLst/>
              <a:ahLst/>
              <a:cxnLst>
                <a:cxn ang="0">
                  <a:pos x="0" y="0"/>
                </a:cxn>
                <a:cxn ang="0">
                  <a:pos x="0" y="297"/>
                </a:cxn>
                <a:cxn ang="0">
                  <a:pos x="140" y="297"/>
                </a:cxn>
              </a:cxnLst>
              <a:rect l="0" t="0" r="r" b="b"/>
              <a:pathLst>
                <a:path w="140" h="297">
                  <a:moveTo>
                    <a:pt x="0" y="0"/>
                  </a:moveTo>
                  <a:lnTo>
                    <a:pt x="0" y="297"/>
                  </a:lnTo>
                  <a:lnTo>
                    <a:pt x="140" y="297"/>
                  </a:lnTo>
                </a:path>
              </a:pathLst>
            </a:custGeom>
            <a:noFill/>
            <a:ln w="19050" cmpd="sng">
              <a:solidFill>
                <a:schemeClr val="tx2"/>
              </a:solidFill>
              <a:round/>
              <a:headEnd/>
              <a:tailEnd/>
            </a:ln>
            <a:effectLst/>
          </p:spPr>
          <p:txBody>
            <a:bodyPr lIns="36000" tIns="36000" rIns="36000" bIns="36000" anchor="ctr">
              <a:spAutoFit/>
            </a:bodyPr>
            <a:lstStyle/>
            <a:p>
              <a:endParaRPr lang="es-ES"/>
            </a:p>
          </p:txBody>
        </p:sp>
        <p:sp>
          <p:nvSpPr>
            <p:cNvPr id="127" name="Text Box 44"/>
            <p:cNvSpPr txBox="1">
              <a:spLocks noChangeArrowheads="1"/>
            </p:cNvSpPr>
            <p:nvPr/>
          </p:nvSpPr>
          <p:spPr bwMode="auto">
            <a:xfrm>
              <a:off x="4917" y="1872"/>
              <a:ext cx="519"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dirección</a:t>
              </a:r>
            </a:p>
          </p:txBody>
        </p:sp>
        <p:sp>
          <p:nvSpPr>
            <p:cNvPr id="128" name="Text Box 45"/>
            <p:cNvSpPr txBox="1">
              <a:spLocks noChangeArrowheads="1"/>
            </p:cNvSpPr>
            <p:nvPr/>
          </p:nvSpPr>
          <p:spPr bwMode="auto">
            <a:xfrm>
              <a:off x="5184" y="2112"/>
              <a:ext cx="468"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telefono</a:t>
              </a:r>
            </a:p>
          </p:txBody>
        </p:sp>
        <p:sp>
          <p:nvSpPr>
            <p:cNvPr id="129" name="Line 46"/>
            <p:cNvSpPr>
              <a:spLocks noChangeShapeType="1"/>
            </p:cNvSpPr>
            <p:nvPr/>
          </p:nvSpPr>
          <p:spPr bwMode="auto">
            <a:xfrm flipH="1">
              <a:off x="4428" y="1872"/>
              <a:ext cx="0" cy="336"/>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130" name="Line 47"/>
            <p:cNvSpPr>
              <a:spLocks noChangeShapeType="1"/>
            </p:cNvSpPr>
            <p:nvPr/>
          </p:nvSpPr>
          <p:spPr bwMode="auto">
            <a:xfrm>
              <a:off x="4572" y="1920"/>
              <a:ext cx="0" cy="288"/>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131" name="Line 48"/>
            <p:cNvSpPr>
              <a:spLocks noChangeShapeType="1"/>
            </p:cNvSpPr>
            <p:nvPr/>
          </p:nvSpPr>
          <p:spPr bwMode="auto">
            <a:xfrm flipH="1">
              <a:off x="4011" y="1872"/>
              <a:ext cx="0" cy="336"/>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132" name="Oval 49"/>
            <p:cNvSpPr>
              <a:spLocks noChangeAspect="1" noChangeArrowheads="1"/>
            </p:cNvSpPr>
            <p:nvPr/>
          </p:nvSpPr>
          <p:spPr bwMode="auto">
            <a:xfrm>
              <a:off x="3956" y="1736"/>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133" name="Rectangle 50"/>
            <p:cNvSpPr>
              <a:spLocks noChangeArrowheads="1"/>
            </p:cNvSpPr>
            <p:nvPr/>
          </p:nvSpPr>
          <p:spPr bwMode="auto">
            <a:xfrm>
              <a:off x="3695" y="1584"/>
              <a:ext cx="289" cy="219"/>
            </a:xfrm>
            <a:prstGeom prst="rect">
              <a:avLst/>
            </a:prstGeom>
            <a:noFill/>
            <a:ln w="9525">
              <a:noFill/>
              <a:miter lim="800000"/>
              <a:headEnd/>
              <a:tailEnd/>
            </a:ln>
            <a:effectLst/>
          </p:spPr>
          <p:txBody>
            <a:bodyPr wrap="none" lIns="36000" tIns="36000" rIns="36000" bIns="36000" anchor="ctr">
              <a:spAutoFit/>
            </a:bodyPr>
            <a:lstStyle/>
            <a:p>
              <a:pPr algn="ctr" eaLnBrk="0" hangingPunct="0"/>
              <a:r>
                <a:rPr lang="es-ES_tradnl">
                  <a:solidFill>
                    <a:schemeClr val="tx2"/>
                  </a:solidFill>
                  <a:latin typeface="Arial Narrow" pitchFamily="34" charset="0"/>
                </a:rPr>
                <a:t>calle</a:t>
              </a:r>
            </a:p>
          </p:txBody>
        </p:sp>
        <p:sp>
          <p:nvSpPr>
            <p:cNvPr id="134" name="Rectangle 51"/>
            <p:cNvSpPr>
              <a:spLocks noChangeArrowheads="1"/>
            </p:cNvSpPr>
            <p:nvPr/>
          </p:nvSpPr>
          <p:spPr bwMode="auto">
            <a:xfrm>
              <a:off x="4380" y="1536"/>
              <a:ext cx="519" cy="219"/>
            </a:xfrm>
            <a:prstGeom prst="rect">
              <a:avLst/>
            </a:prstGeom>
            <a:noFill/>
            <a:ln w="9525">
              <a:noFill/>
              <a:miter lim="800000"/>
              <a:headEnd/>
              <a:tailEnd/>
            </a:ln>
            <a:effectLst/>
          </p:spPr>
          <p:txBody>
            <a:bodyPr wrap="none" lIns="36000" tIns="36000" rIns="36000" bIns="36000" anchor="ctr">
              <a:spAutoFit/>
            </a:bodyPr>
            <a:lstStyle/>
            <a:p>
              <a:pPr algn="ctr" eaLnBrk="0" hangingPunct="0"/>
              <a:r>
                <a:rPr lang="es-ES_tradnl">
                  <a:solidFill>
                    <a:schemeClr val="tx2"/>
                  </a:solidFill>
                  <a:latin typeface="Arial Narrow" pitchFamily="34" charset="0"/>
                </a:rPr>
                <a:t>provincia</a:t>
              </a:r>
            </a:p>
          </p:txBody>
        </p:sp>
        <p:sp>
          <p:nvSpPr>
            <p:cNvPr id="135" name="Rectangle 52"/>
            <p:cNvSpPr>
              <a:spLocks noChangeArrowheads="1"/>
            </p:cNvSpPr>
            <p:nvPr/>
          </p:nvSpPr>
          <p:spPr bwMode="auto">
            <a:xfrm>
              <a:off x="3996" y="1536"/>
              <a:ext cx="395" cy="219"/>
            </a:xfrm>
            <a:prstGeom prst="rect">
              <a:avLst/>
            </a:prstGeom>
            <a:noFill/>
            <a:ln w="9525">
              <a:noFill/>
              <a:miter lim="800000"/>
              <a:headEnd/>
              <a:tailEnd/>
            </a:ln>
            <a:effectLst/>
          </p:spPr>
          <p:txBody>
            <a:bodyPr wrap="none" lIns="36000" tIns="36000" rIns="36000" bIns="36000" anchor="ctr">
              <a:spAutoFit/>
            </a:bodyPr>
            <a:lstStyle/>
            <a:p>
              <a:pPr algn="ctr" eaLnBrk="0" hangingPunct="0"/>
              <a:r>
                <a:rPr lang="es-ES_tradnl">
                  <a:solidFill>
                    <a:schemeClr val="tx2"/>
                  </a:solidFill>
                  <a:latin typeface="Arial Narrow" pitchFamily="34" charset="0"/>
                </a:rPr>
                <a:t>ciudad</a:t>
              </a:r>
            </a:p>
          </p:txBody>
        </p:sp>
        <p:sp>
          <p:nvSpPr>
            <p:cNvPr id="136" name="Rectangle 53"/>
            <p:cNvSpPr>
              <a:spLocks noChangeArrowheads="1"/>
            </p:cNvSpPr>
            <p:nvPr/>
          </p:nvSpPr>
          <p:spPr bwMode="auto">
            <a:xfrm>
              <a:off x="4691" y="1680"/>
              <a:ext cx="553" cy="219"/>
            </a:xfrm>
            <a:prstGeom prst="rect">
              <a:avLst/>
            </a:prstGeom>
            <a:noFill/>
            <a:ln w="9525">
              <a:noFill/>
              <a:miter lim="800000"/>
              <a:headEnd/>
              <a:tailEnd/>
            </a:ln>
            <a:effectLst/>
          </p:spPr>
          <p:txBody>
            <a:bodyPr wrap="none" lIns="36000" tIns="36000" rIns="36000" bIns="36000" anchor="ctr">
              <a:spAutoFit/>
            </a:bodyPr>
            <a:lstStyle/>
            <a:p>
              <a:pPr algn="ctr" eaLnBrk="0" hangingPunct="0"/>
              <a:r>
                <a:rPr lang="es-ES_tradnl">
                  <a:solidFill>
                    <a:schemeClr val="tx2"/>
                  </a:solidFill>
                  <a:latin typeface="Arial Narrow" pitchFamily="34" charset="0"/>
                </a:rPr>
                <a:t>codpostal</a:t>
              </a:r>
            </a:p>
          </p:txBody>
        </p:sp>
        <p:sp>
          <p:nvSpPr>
            <p:cNvPr id="137" name="Line 54"/>
            <p:cNvSpPr>
              <a:spLocks noChangeShapeType="1"/>
            </p:cNvSpPr>
            <p:nvPr/>
          </p:nvSpPr>
          <p:spPr bwMode="auto">
            <a:xfrm>
              <a:off x="4620" y="2400"/>
              <a:ext cx="384" cy="0"/>
            </a:xfrm>
            <a:prstGeom prst="line">
              <a:avLst/>
            </a:prstGeom>
            <a:noFill/>
            <a:ln w="19050">
              <a:solidFill>
                <a:schemeClr val="tx2"/>
              </a:solidFill>
              <a:prstDash val="dash"/>
              <a:round/>
              <a:headEnd/>
              <a:tailEnd/>
            </a:ln>
            <a:effectLst/>
          </p:spPr>
          <p:txBody>
            <a:bodyPr lIns="36000" tIns="36000" rIns="36000" bIns="36000" anchor="ctr">
              <a:spAutoFit/>
            </a:bodyPr>
            <a:lstStyle/>
            <a:p>
              <a:endParaRPr lang="es-ES"/>
            </a:p>
          </p:txBody>
        </p:sp>
        <p:sp>
          <p:nvSpPr>
            <p:cNvPr id="138" name="Oval 55"/>
            <p:cNvSpPr>
              <a:spLocks noChangeAspect="1" noChangeArrowheads="1"/>
            </p:cNvSpPr>
            <p:nvPr/>
          </p:nvSpPr>
          <p:spPr bwMode="auto">
            <a:xfrm>
              <a:off x="5004" y="2337"/>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139" name="Text Box 56"/>
            <p:cNvSpPr txBox="1">
              <a:spLocks noChangeArrowheads="1"/>
            </p:cNvSpPr>
            <p:nvPr/>
          </p:nvSpPr>
          <p:spPr bwMode="auto">
            <a:xfrm>
              <a:off x="3983" y="2901"/>
              <a:ext cx="223"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b="1" dirty="0" err="1">
                  <a:solidFill>
                    <a:schemeClr val="tx2"/>
                  </a:solidFill>
                  <a:latin typeface="Arial Narrow" pitchFamily="34" charset="0"/>
                </a:rPr>
                <a:t>dni</a:t>
              </a:r>
              <a:endParaRPr lang="es-ES_tradnl" b="1" dirty="0">
                <a:solidFill>
                  <a:schemeClr val="tx2"/>
                </a:solidFill>
                <a:latin typeface="Arial Narrow" pitchFamily="34" charset="0"/>
              </a:endParaRPr>
            </a:p>
          </p:txBody>
        </p:sp>
        <p:sp>
          <p:nvSpPr>
            <p:cNvPr id="140" name="Oval 57"/>
            <p:cNvSpPr>
              <a:spLocks noChangeAspect="1" noChangeArrowheads="1"/>
            </p:cNvSpPr>
            <p:nvPr/>
          </p:nvSpPr>
          <p:spPr bwMode="auto">
            <a:xfrm>
              <a:off x="4320" y="2784"/>
              <a:ext cx="136" cy="136"/>
            </a:xfrm>
            <a:prstGeom prst="ellipse">
              <a:avLst/>
            </a:prstGeom>
            <a:solidFill>
              <a:schemeClr val="bg1"/>
            </a:solidFill>
            <a:ln w="9525">
              <a:solidFill>
                <a:schemeClr val="tx2"/>
              </a:solidFill>
              <a:prstDash val="sysDot"/>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141" name="Text Box 58"/>
            <p:cNvSpPr txBox="1">
              <a:spLocks noChangeArrowheads="1"/>
            </p:cNvSpPr>
            <p:nvPr/>
          </p:nvSpPr>
          <p:spPr bwMode="auto">
            <a:xfrm>
              <a:off x="4272" y="2901"/>
              <a:ext cx="310"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edad</a:t>
              </a:r>
            </a:p>
          </p:txBody>
        </p:sp>
        <p:sp>
          <p:nvSpPr>
            <p:cNvPr id="142" name="Text Box 59"/>
            <p:cNvSpPr txBox="1">
              <a:spLocks noChangeArrowheads="1"/>
            </p:cNvSpPr>
            <p:nvPr/>
          </p:nvSpPr>
          <p:spPr bwMode="auto">
            <a:xfrm>
              <a:off x="5184" y="2304"/>
              <a:ext cx="342"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altura</a:t>
              </a:r>
            </a:p>
          </p:txBody>
        </p:sp>
        <p:sp>
          <p:nvSpPr>
            <p:cNvPr id="143" name="Line 60"/>
            <p:cNvSpPr>
              <a:spLocks noChangeShapeType="1"/>
            </p:cNvSpPr>
            <p:nvPr/>
          </p:nvSpPr>
          <p:spPr bwMode="auto">
            <a:xfrm>
              <a:off x="4011" y="2016"/>
              <a:ext cx="753" cy="0"/>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144" name="Oval 61"/>
            <p:cNvSpPr>
              <a:spLocks noChangeAspect="1" noChangeArrowheads="1"/>
            </p:cNvSpPr>
            <p:nvPr/>
          </p:nvSpPr>
          <p:spPr bwMode="auto">
            <a:xfrm>
              <a:off x="4764" y="1920"/>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145" name="Rectangle 62"/>
            <p:cNvSpPr>
              <a:spLocks noChangeArrowheads="1"/>
            </p:cNvSpPr>
            <p:nvPr/>
          </p:nvSpPr>
          <p:spPr bwMode="auto">
            <a:xfrm>
              <a:off x="4625" y="2064"/>
              <a:ext cx="331" cy="212"/>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1600">
                  <a:solidFill>
                    <a:schemeClr val="tx2"/>
                  </a:solidFill>
                  <a:latin typeface="Arial Narrow" pitchFamily="34" charset="0"/>
                </a:rPr>
                <a:t>(0,3)</a:t>
              </a:r>
            </a:p>
          </p:txBody>
        </p:sp>
        <p:sp>
          <p:nvSpPr>
            <p:cNvPr id="146" name="Oval 63"/>
            <p:cNvSpPr>
              <a:spLocks noChangeAspect="1" noChangeArrowheads="1"/>
            </p:cNvSpPr>
            <p:nvPr/>
          </p:nvSpPr>
          <p:spPr bwMode="auto">
            <a:xfrm>
              <a:off x="4088" y="2784"/>
              <a:ext cx="136" cy="136"/>
            </a:xfrm>
            <a:prstGeom prst="ellipse">
              <a:avLst/>
            </a:prstGeom>
            <a:solidFill>
              <a:srgbClr val="B2B2B2"/>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147" name="Line 64"/>
            <p:cNvSpPr>
              <a:spLocks noChangeShapeType="1"/>
            </p:cNvSpPr>
            <p:nvPr/>
          </p:nvSpPr>
          <p:spPr bwMode="auto">
            <a:xfrm flipH="1">
              <a:off x="4368" y="2448"/>
              <a:ext cx="0" cy="336"/>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148" name="Rectangle 65"/>
            <p:cNvSpPr>
              <a:spLocks noChangeArrowheads="1"/>
            </p:cNvSpPr>
            <p:nvPr/>
          </p:nvSpPr>
          <p:spPr bwMode="auto">
            <a:xfrm>
              <a:off x="4335" y="2544"/>
              <a:ext cx="192" cy="212"/>
            </a:xfrm>
            <a:prstGeom prst="rect">
              <a:avLst/>
            </a:prstGeom>
            <a:noFill/>
            <a:ln w="9525">
              <a:noFill/>
              <a:miter lim="800000"/>
              <a:headEnd/>
              <a:tailEnd/>
            </a:ln>
            <a:effectLst/>
          </p:spPr>
          <p:txBody>
            <a:bodyPr>
              <a:spAutoFit/>
            </a:bodyPr>
            <a:lstStyle/>
            <a:p>
              <a:pPr eaLnBrk="0" hangingPunct="0">
                <a:spcBef>
                  <a:spcPct val="50000"/>
                </a:spcBef>
              </a:pPr>
              <a:r>
                <a:rPr lang="es-ES_tradnl" sz="1600">
                  <a:solidFill>
                    <a:schemeClr val="tx2"/>
                  </a:solidFill>
                  <a:latin typeface="Arial Narrow" pitchFamily="34" charset="0"/>
                </a:rPr>
                <a:t>D</a:t>
              </a:r>
            </a:p>
          </p:txBody>
        </p:sp>
        <p:sp>
          <p:nvSpPr>
            <p:cNvPr id="149" name="Text Box 66"/>
            <p:cNvSpPr txBox="1">
              <a:spLocks noChangeArrowheads="1"/>
            </p:cNvSpPr>
            <p:nvPr/>
          </p:nvSpPr>
          <p:spPr bwMode="auto">
            <a:xfrm>
              <a:off x="3696" y="2736"/>
              <a:ext cx="336" cy="219"/>
            </a:xfrm>
            <a:prstGeom prst="rect">
              <a:avLst/>
            </a:prstGeom>
            <a:noFill/>
            <a:ln w="9525">
              <a:noFill/>
              <a:miter lim="800000"/>
              <a:headEnd/>
              <a:tailEnd/>
            </a:ln>
            <a:effectLst/>
          </p:spPr>
          <p:txBody>
            <a:bodyPr lIns="36000" tIns="36000" rIns="36000" bIns="36000">
              <a:spAutoFit/>
            </a:bodyPr>
            <a:lstStyle/>
            <a:p>
              <a:pPr algn="ctr" eaLnBrk="0" hangingPunct="0">
                <a:spcBef>
                  <a:spcPct val="50000"/>
                </a:spcBef>
              </a:pPr>
              <a:r>
                <a:rPr lang="es-ES_tradnl" b="1">
                  <a:solidFill>
                    <a:schemeClr val="tx2"/>
                  </a:solidFill>
                  <a:latin typeface="Arial Narrow" pitchFamily="34" charset="0"/>
                </a:rPr>
                <a:t>nss</a:t>
              </a:r>
            </a:p>
          </p:txBody>
        </p:sp>
        <p:sp>
          <p:nvSpPr>
            <p:cNvPr id="150" name="Line 70"/>
            <p:cNvSpPr>
              <a:spLocks noChangeShapeType="1"/>
            </p:cNvSpPr>
            <p:nvPr/>
          </p:nvSpPr>
          <p:spPr bwMode="auto">
            <a:xfrm>
              <a:off x="3696" y="2352"/>
              <a:ext cx="204" cy="0"/>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151" name="Oval 71"/>
            <p:cNvSpPr>
              <a:spLocks noChangeAspect="1" noChangeArrowheads="1"/>
            </p:cNvSpPr>
            <p:nvPr/>
          </p:nvSpPr>
          <p:spPr bwMode="auto">
            <a:xfrm>
              <a:off x="3560" y="2264"/>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152" name="Oval 72"/>
            <p:cNvSpPr>
              <a:spLocks noChangeAspect="1" noChangeArrowheads="1"/>
            </p:cNvSpPr>
            <p:nvPr/>
          </p:nvSpPr>
          <p:spPr bwMode="auto">
            <a:xfrm>
              <a:off x="4534" y="2792"/>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153" name="Text Box 73"/>
            <p:cNvSpPr txBox="1">
              <a:spLocks noChangeArrowheads="1"/>
            </p:cNvSpPr>
            <p:nvPr/>
          </p:nvSpPr>
          <p:spPr bwMode="auto">
            <a:xfrm>
              <a:off x="4704" y="2757"/>
              <a:ext cx="711"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nacionalidad</a:t>
              </a:r>
            </a:p>
          </p:txBody>
        </p:sp>
        <p:sp>
          <p:nvSpPr>
            <p:cNvPr id="154" name="Line 74"/>
            <p:cNvSpPr>
              <a:spLocks noChangeShapeType="1"/>
            </p:cNvSpPr>
            <p:nvPr/>
          </p:nvSpPr>
          <p:spPr bwMode="auto">
            <a:xfrm>
              <a:off x="4608" y="2448"/>
              <a:ext cx="0" cy="336"/>
            </a:xfrm>
            <a:prstGeom prst="line">
              <a:avLst/>
            </a:prstGeom>
            <a:noFill/>
            <a:ln w="19050">
              <a:solidFill>
                <a:schemeClr val="tx2"/>
              </a:solidFill>
              <a:round/>
              <a:headEnd/>
              <a:tailEnd type="arrow" w="lg" len="lg"/>
            </a:ln>
            <a:effectLst/>
          </p:spPr>
          <p:txBody>
            <a:bodyPr lIns="36000" tIns="36000" rIns="36000" bIns="36000" anchor="ctr">
              <a:spAutoFit/>
            </a:bodyPr>
            <a:lstStyle/>
            <a:p>
              <a:endParaRPr lang="es-ES"/>
            </a:p>
          </p:txBody>
        </p:sp>
        <p:sp>
          <p:nvSpPr>
            <p:cNvPr id="155" name="Rectangle 75"/>
            <p:cNvSpPr>
              <a:spLocks noChangeArrowheads="1"/>
            </p:cNvSpPr>
            <p:nvPr/>
          </p:nvSpPr>
          <p:spPr bwMode="auto">
            <a:xfrm>
              <a:off x="4565" y="2476"/>
              <a:ext cx="331" cy="212"/>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1600">
                  <a:solidFill>
                    <a:schemeClr val="tx2"/>
                  </a:solidFill>
                  <a:latin typeface="Arial Narrow" pitchFamily="34" charset="0"/>
                </a:rPr>
                <a:t>(1,2)</a:t>
              </a:r>
            </a:p>
          </p:txBody>
        </p:sp>
        <p:sp>
          <p:nvSpPr>
            <p:cNvPr id="156" name="Line 76"/>
            <p:cNvSpPr>
              <a:spLocks noChangeShapeType="1"/>
            </p:cNvSpPr>
            <p:nvPr/>
          </p:nvSpPr>
          <p:spPr bwMode="auto">
            <a:xfrm flipH="1">
              <a:off x="4136" y="2448"/>
              <a:ext cx="0" cy="336"/>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grpSp>
          <p:nvGrpSpPr>
            <p:cNvPr id="157" name="Group 78"/>
            <p:cNvGrpSpPr>
              <a:grpSpLocks/>
            </p:cNvGrpSpPr>
            <p:nvPr/>
          </p:nvGrpSpPr>
          <p:grpSpPr bwMode="auto">
            <a:xfrm>
              <a:off x="3896" y="2640"/>
              <a:ext cx="136" cy="136"/>
              <a:chOff x="3216" y="3360"/>
              <a:chExt cx="136" cy="136"/>
            </a:xfrm>
          </p:grpSpPr>
          <p:sp>
            <p:nvSpPr>
              <p:cNvPr id="164" name="AutoShape 79"/>
              <p:cNvSpPr>
                <a:spLocks noChangeArrowheads="1"/>
              </p:cNvSpPr>
              <p:nvPr/>
            </p:nvSpPr>
            <p:spPr bwMode="auto">
              <a:xfrm flipH="1">
                <a:off x="3216" y="3360"/>
                <a:ext cx="68" cy="136"/>
              </a:xfrm>
              <a:prstGeom prst="flowChartDelay">
                <a:avLst/>
              </a:prstGeom>
              <a:noFill/>
              <a:ln w="9525">
                <a:solidFill>
                  <a:schemeClr val="tx1"/>
                </a:solidFill>
                <a:miter lim="800000"/>
                <a:headEnd/>
                <a:tailEnd/>
              </a:ln>
              <a:effectLst/>
            </p:spPr>
            <p:txBody>
              <a:bodyPr lIns="0" tIns="46800" rIns="0" bIns="10800" anchor="ctr">
                <a:spAutoFit/>
              </a:bodyPr>
              <a:lstStyle/>
              <a:p>
                <a:endParaRPr lang="es-ES"/>
              </a:p>
            </p:txBody>
          </p:sp>
          <p:sp>
            <p:nvSpPr>
              <p:cNvPr id="165" name="AutoShape 80"/>
              <p:cNvSpPr>
                <a:spLocks noChangeArrowheads="1"/>
              </p:cNvSpPr>
              <p:nvPr/>
            </p:nvSpPr>
            <p:spPr bwMode="auto">
              <a:xfrm>
                <a:off x="3284" y="3360"/>
                <a:ext cx="68" cy="136"/>
              </a:xfrm>
              <a:prstGeom prst="flowChartDelay">
                <a:avLst/>
              </a:prstGeom>
              <a:solidFill>
                <a:srgbClr val="B2B2B2"/>
              </a:solidFill>
              <a:ln w="9525">
                <a:solidFill>
                  <a:schemeClr val="tx1"/>
                </a:solidFill>
                <a:miter lim="800000"/>
                <a:headEnd/>
                <a:tailEnd/>
              </a:ln>
              <a:effectLst/>
            </p:spPr>
            <p:txBody>
              <a:bodyPr lIns="0" tIns="46800" rIns="0" bIns="10800" anchor="ctr">
                <a:spAutoFit/>
              </a:bodyPr>
              <a:lstStyle/>
              <a:p>
                <a:endParaRPr lang="es-ES"/>
              </a:p>
            </p:txBody>
          </p:sp>
        </p:grpSp>
        <p:grpSp>
          <p:nvGrpSpPr>
            <p:cNvPr id="158" name="Group 81"/>
            <p:cNvGrpSpPr>
              <a:grpSpLocks/>
            </p:cNvGrpSpPr>
            <p:nvPr/>
          </p:nvGrpSpPr>
          <p:grpSpPr bwMode="auto">
            <a:xfrm>
              <a:off x="3704" y="2448"/>
              <a:ext cx="136" cy="136"/>
              <a:chOff x="3216" y="3360"/>
              <a:chExt cx="136" cy="136"/>
            </a:xfrm>
          </p:grpSpPr>
          <p:sp>
            <p:nvSpPr>
              <p:cNvPr id="162" name="AutoShape 82"/>
              <p:cNvSpPr>
                <a:spLocks noChangeArrowheads="1"/>
              </p:cNvSpPr>
              <p:nvPr/>
            </p:nvSpPr>
            <p:spPr bwMode="auto">
              <a:xfrm flipH="1">
                <a:off x="3216" y="3360"/>
                <a:ext cx="68" cy="136"/>
              </a:xfrm>
              <a:prstGeom prst="flowChartDelay">
                <a:avLst/>
              </a:prstGeom>
              <a:noFill/>
              <a:ln w="9525">
                <a:solidFill>
                  <a:schemeClr val="tx1"/>
                </a:solidFill>
                <a:miter lim="800000"/>
                <a:headEnd/>
                <a:tailEnd/>
              </a:ln>
              <a:effectLst/>
            </p:spPr>
            <p:txBody>
              <a:bodyPr lIns="0" tIns="46800" rIns="0" bIns="10800" anchor="ctr">
                <a:spAutoFit/>
              </a:bodyPr>
              <a:lstStyle/>
              <a:p>
                <a:endParaRPr lang="es-ES"/>
              </a:p>
            </p:txBody>
          </p:sp>
          <p:sp>
            <p:nvSpPr>
              <p:cNvPr id="163" name="AutoShape 83"/>
              <p:cNvSpPr>
                <a:spLocks noChangeArrowheads="1"/>
              </p:cNvSpPr>
              <p:nvPr/>
            </p:nvSpPr>
            <p:spPr bwMode="auto">
              <a:xfrm>
                <a:off x="3284" y="3360"/>
                <a:ext cx="68" cy="136"/>
              </a:xfrm>
              <a:prstGeom prst="flowChartDelay">
                <a:avLst/>
              </a:prstGeom>
              <a:solidFill>
                <a:srgbClr val="B2B2B2"/>
              </a:solidFill>
              <a:ln w="9525">
                <a:solidFill>
                  <a:schemeClr val="tx1"/>
                </a:solidFill>
                <a:miter lim="800000"/>
                <a:headEnd/>
                <a:tailEnd/>
              </a:ln>
              <a:effectLst/>
            </p:spPr>
            <p:txBody>
              <a:bodyPr lIns="0" tIns="46800" rIns="0" bIns="10800" anchor="ctr">
                <a:spAutoFit/>
              </a:bodyPr>
              <a:lstStyle/>
              <a:p>
                <a:endParaRPr lang="es-ES"/>
              </a:p>
            </p:txBody>
          </p:sp>
        </p:grpSp>
        <p:sp>
          <p:nvSpPr>
            <p:cNvPr id="159" name="Line 84"/>
            <p:cNvSpPr>
              <a:spLocks noChangeShapeType="1"/>
            </p:cNvSpPr>
            <p:nvPr/>
          </p:nvSpPr>
          <p:spPr bwMode="auto">
            <a:xfrm flipH="1">
              <a:off x="3792" y="2256"/>
              <a:ext cx="0" cy="192"/>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160" name="Line 87"/>
            <p:cNvSpPr>
              <a:spLocks noChangeShapeType="1"/>
            </p:cNvSpPr>
            <p:nvPr/>
          </p:nvSpPr>
          <p:spPr bwMode="auto">
            <a:xfrm flipH="1">
              <a:off x="3984" y="2448"/>
              <a:ext cx="0" cy="192"/>
            </a:xfrm>
            <a:prstGeom prst="line">
              <a:avLst/>
            </a:prstGeom>
            <a:noFill/>
            <a:ln w="19050">
              <a:solidFill>
                <a:schemeClr val="tx2"/>
              </a:solidFill>
              <a:round/>
              <a:headEnd/>
              <a:tailEnd/>
            </a:ln>
            <a:effectLst/>
          </p:spPr>
          <p:txBody>
            <a:bodyPr lIns="36000" tIns="36000" rIns="36000" bIns="36000" anchor="ctr">
              <a:spAutoFit/>
            </a:bodyPr>
            <a:lstStyle/>
            <a:p>
              <a:endParaRPr lang="es-ES"/>
            </a:p>
          </p:txBody>
        </p:sp>
        <p:sp>
          <p:nvSpPr>
            <p:cNvPr id="161" name="Rectangle 91"/>
            <p:cNvSpPr>
              <a:spLocks noChangeArrowheads="1"/>
            </p:cNvSpPr>
            <p:nvPr/>
          </p:nvSpPr>
          <p:spPr bwMode="auto">
            <a:xfrm>
              <a:off x="3574" y="2544"/>
              <a:ext cx="266" cy="231"/>
            </a:xfrm>
            <a:prstGeom prst="rect">
              <a:avLst/>
            </a:prstGeom>
            <a:noFill/>
            <a:ln w="9525">
              <a:noFill/>
              <a:miter lim="800000"/>
              <a:headEnd/>
              <a:tailEnd/>
            </a:ln>
            <a:effectLst/>
          </p:spPr>
          <p:txBody>
            <a:bodyPr wrap="none">
              <a:spAutoFit/>
            </a:bodyPr>
            <a:lstStyle/>
            <a:p>
              <a:pPr algn="ctr" eaLnBrk="0" hangingPunct="0"/>
              <a:r>
                <a:rPr lang="es-ES_tradnl" b="1">
                  <a:solidFill>
                    <a:schemeClr val="tx2"/>
                  </a:solidFill>
                  <a:latin typeface="Arial Narrow" pitchFamily="34" charset="0"/>
                </a:rPr>
                <a:t>n-f</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7048083"/>
          </a:xfrm>
          <a:prstGeom prst="rect">
            <a:avLst/>
          </a:prstGeom>
          <a:noFill/>
        </p:spPr>
        <p:txBody>
          <a:bodyPr wrap="square" rtlCol="0">
            <a:spAutoFit/>
          </a:bodyPr>
          <a:lstStyle/>
          <a:p>
            <a:pPr marL="0" lvl="1" indent="7938"/>
            <a:r>
              <a:rPr lang="es-ES" sz="2400" b="1" dirty="0" smtClean="0">
                <a:solidFill>
                  <a:srgbClr val="C00000"/>
                </a:solidFill>
              </a:rPr>
              <a:t>1- INTRODUCCIÓN Y CONCEPTOS</a:t>
            </a:r>
          </a:p>
          <a:p>
            <a:pPr marL="266700" lvl="2" indent="7938"/>
            <a:r>
              <a:rPr lang="es-ES" sz="2400" b="1" dirty="0" smtClean="0">
                <a:solidFill>
                  <a:schemeClr val="accent5">
                    <a:lumMod val="50000"/>
                  </a:schemeClr>
                </a:solidFill>
              </a:rPr>
              <a:t>CONCEPTOS BÁSICOS DEL MODELO:</a:t>
            </a:r>
            <a:endParaRPr lang="es-ES" sz="2400" b="1" dirty="0" smtClean="0">
              <a:solidFill>
                <a:schemeClr val="accent6">
                  <a:lumMod val="50000"/>
                </a:schemeClr>
              </a:solidFill>
            </a:endParaRPr>
          </a:p>
          <a:p>
            <a:pPr marL="457200" lvl="2" indent="7938" defTabSz="723900">
              <a:buFont typeface="Wingdings" pitchFamily="2" charset="2"/>
              <a:buChar char="ü"/>
            </a:pPr>
            <a:r>
              <a:rPr lang="es-ES" sz="2400" dirty="0" smtClean="0">
                <a:solidFill>
                  <a:schemeClr val="accent6">
                    <a:lumMod val="50000"/>
                  </a:schemeClr>
                </a:solidFill>
              </a:rPr>
              <a:t> </a:t>
            </a:r>
            <a:r>
              <a:rPr lang="es-ES" sz="2400" b="1" dirty="0" smtClean="0">
                <a:solidFill>
                  <a:schemeClr val="accent6">
                    <a:lumMod val="50000"/>
                  </a:schemeClr>
                </a:solidFill>
              </a:rPr>
              <a:t>ENTIDAD: </a:t>
            </a:r>
          </a:p>
          <a:p>
            <a:pPr marL="804863" lvl="3" indent="7938"/>
            <a:r>
              <a:rPr lang="es-ES" sz="2400" dirty="0" smtClean="0">
                <a:solidFill>
                  <a:schemeClr val="tx1">
                    <a:lumMod val="95000"/>
                    <a:lumOff val="5000"/>
                  </a:schemeClr>
                </a:solidFill>
              </a:rPr>
              <a:t>Cualquier objeto real o abstracto sobre el cual queremos tener información que tiene existencia por si mismo y se puede identificar de manera clara y precisa.</a:t>
            </a:r>
          </a:p>
          <a:p>
            <a:pPr marL="804863" lvl="3" indent="7938"/>
            <a:r>
              <a:rPr lang="es-ES" sz="2400" dirty="0" smtClean="0">
                <a:solidFill>
                  <a:schemeClr val="tx1">
                    <a:lumMod val="95000"/>
                    <a:lumOff val="5000"/>
                  </a:schemeClr>
                </a:solidFill>
              </a:rPr>
              <a:t>Hay que distinguir entre entidad (Empleados, Clientes, </a:t>
            </a:r>
            <a:r>
              <a:rPr lang="es-ES" sz="2400" dirty="0" err="1" smtClean="0">
                <a:solidFill>
                  <a:schemeClr val="tx1">
                    <a:lumMod val="95000"/>
                    <a:lumOff val="5000"/>
                  </a:schemeClr>
                </a:solidFill>
              </a:rPr>
              <a:t>Articulos</a:t>
            </a:r>
            <a:r>
              <a:rPr lang="es-ES" sz="2400" dirty="0" smtClean="0">
                <a:solidFill>
                  <a:schemeClr val="tx1">
                    <a:lumMod val="95000"/>
                    <a:lumOff val="5000"/>
                  </a:schemeClr>
                </a:solidFill>
              </a:rPr>
              <a:t>, …) y las ocurrencias de una Entidad</a:t>
            </a:r>
          </a:p>
          <a:p>
            <a:pPr marL="914400" lvl="3" indent="7938"/>
            <a:endParaRPr lang="es-ES" sz="2400" dirty="0" smtClean="0">
              <a:solidFill>
                <a:schemeClr val="accent6">
                  <a:lumMod val="50000"/>
                </a:schemeClr>
              </a:solidFill>
            </a:endParaRPr>
          </a:p>
          <a:p>
            <a:pPr marL="450850" lvl="3" indent="7938">
              <a:buFont typeface="Wingdings" pitchFamily="2" charset="2"/>
              <a:buChar char="ü"/>
            </a:pPr>
            <a:r>
              <a:rPr lang="es-ES" sz="2400" dirty="0" smtClean="0">
                <a:solidFill>
                  <a:schemeClr val="accent6">
                    <a:lumMod val="50000"/>
                  </a:schemeClr>
                </a:solidFill>
              </a:rPr>
              <a:t> </a:t>
            </a:r>
            <a:r>
              <a:rPr lang="es-ES" sz="2400" b="1" dirty="0" smtClean="0">
                <a:solidFill>
                  <a:schemeClr val="accent6">
                    <a:lumMod val="50000"/>
                  </a:schemeClr>
                </a:solidFill>
              </a:rPr>
              <a:t>INTERRELACIÓN:</a:t>
            </a:r>
          </a:p>
          <a:p>
            <a:pPr marL="450850" lvl="3" indent="7938" defTabSz="804863"/>
            <a:r>
              <a:rPr lang="es-ES" sz="2400" dirty="0" smtClean="0">
                <a:solidFill>
                  <a:schemeClr val="tx1">
                    <a:lumMod val="95000"/>
                    <a:lumOff val="5000"/>
                  </a:schemeClr>
                </a:solidFill>
              </a:rPr>
              <a:t>	Asociación o correspondencia entre entidades. </a:t>
            </a:r>
          </a:p>
          <a:p>
            <a:pPr marL="450850" lvl="3" indent="7938" defTabSz="804863"/>
            <a:r>
              <a:rPr lang="es-ES" sz="2400" dirty="0" smtClean="0">
                <a:solidFill>
                  <a:schemeClr val="tx1">
                    <a:lumMod val="95000"/>
                    <a:lumOff val="5000"/>
                  </a:schemeClr>
                </a:solidFill>
              </a:rPr>
              <a:t>	Puede haber más de una interrelación entre 2 entidades.</a:t>
            </a:r>
          </a:p>
          <a:p>
            <a:pPr marL="450850" lvl="3" indent="7938">
              <a:buFont typeface="Wingdings" pitchFamily="2" charset="2"/>
              <a:buChar char="ü"/>
            </a:pPr>
            <a:endParaRPr lang="es-ES" sz="2400" b="1" dirty="0" smtClean="0">
              <a:solidFill>
                <a:schemeClr val="accent6">
                  <a:lumMod val="50000"/>
                </a:schemeClr>
              </a:solidFill>
            </a:endParaRPr>
          </a:p>
          <a:p>
            <a:pPr marL="450850" lvl="3" indent="7938">
              <a:buFont typeface="Wingdings" pitchFamily="2" charset="2"/>
              <a:buChar char="ü"/>
            </a:pPr>
            <a:r>
              <a:rPr lang="es-ES" sz="2400" b="1" dirty="0" smtClean="0">
                <a:solidFill>
                  <a:schemeClr val="accent6">
                    <a:lumMod val="50000"/>
                  </a:schemeClr>
                </a:solidFill>
              </a:rPr>
              <a:t>GRADO de una Interrelación:  </a:t>
            </a:r>
          </a:p>
          <a:p>
            <a:pPr marL="450850" lvl="3" indent="7938"/>
            <a:r>
              <a:rPr lang="es-ES" sz="2400" dirty="0" smtClean="0">
                <a:solidFill>
                  <a:schemeClr val="tx1">
                    <a:lumMod val="95000"/>
                    <a:lumOff val="5000"/>
                  </a:schemeClr>
                </a:solidFill>
              </a:rPr>
              <a:t>     El número de entidades que participan en la misma:</a:t>
            </a:r>
          </a:p>
          <a:p>
            <a:pPr marL="1365250" lvl="5" indent="7938">
              <a:buFont typeface="+mj-lt"/>
              <a:buAutoNum type="alphaLcParenR"/>
            </a:pPr>
            <a:r>
              <a:rPr lang="es-ES" sz="2000" b="1" dirty="0" smtClean="0">
                <a:solidFill>
                  <a:schemeClr val="accent3">
                    <a:lumMod val="50000"/>
                  </a:schemeClr>
                </a:solidFill>
              </a:rPr>
              <a:t>  UNITARIAS o “REFLEXIVAS”</a:t>
            </a:r>
          </a:p>
          <a:p>
            <a:pPr marL="1365250" lvl="5" indent="7938">
              <a:buFont typeface="+mj-lt"/>
              <a:buAutoNum type="alphaLcParenR"/>
            </a:pPr>
            <a:r>
              <a:rPr lang="es-ES" sz="2000" b="1" dirty="0" smtClean="0">
                <a:solidFill>
                  <a:schemeClr val="accent3">
                    <a:lumMod val="50000"/>
                  </a:schemeClr>
                </a:solidFill>
              </a:rPr>
              <a:t>  BINARIAS</a:t>
            </a:r>
          </a:p>
          <a:p>
            <a:pPr marL="1365250" lvl="5" indent="7938">
              <a:buFont typeface="+mj-lt"/>
              <a:buAutoNum type="alphaLcParenR"/>
            </a:pPr>
            <a:r>
              <a:rPr lang="es-ES" sz="2000" b="1" dirty="0" smtClean="0">
                <a:solidFill>
                  <a:schemeClr val="accent3">
                    <a:lumMod val="50000"/>
                  </a:schemeClr>
                </a:solidFill>
              </a:rPr>
              <a:t>  N-ARIAS</a:t>
            </a:r>
          </a:p>
          <a:p>
            <a:pPr marL="0" lvl="1" indent="7938">
              <a:buFont typeface="+mj-lt"/>
              <a:buAutoNum type="alphaLcParenR"/>
            </a:pPr>
            <a:endParaRPr lang="es-ES" sz="2000" b="1" dirty="0" smtClean="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6709529"/>
          </a:xfrm>
          <a:prstGeom prst="rect">
            <a:avLst/>
          </a:prstGeom>
          <a:noFill/>
        </p:spPr>
        <p:txBody>
          <a:bodyPr wrap="square" rtlCol="0">
            <a:spAutoFit/>
          </a:bodyPr>
          <a:lstStyle/>
          <a:p>
            <a:pPr marL="0" lvl="1" indent="7938"/>
            <a:r>
              <a:rPr lang="es-ES" sz="2400" b="1" dirty="0" smtClean="0">
                <a:solidFill>
                  <a:srgbClr val="C00000"/>
                </a:solidFill>
              </a:rPr>
              <a:t>1- INTRODUCCIÓN Y CONCEPTOS</a:t>
            </a:r>
          </a:p>
          <a:p>
            <a:pPr marL="266700" lvl="2" indent="7938"/>
            <a:r>
              <a:rPr lang="es-ES" sz="2400" b="1" dirty="0" smtClean="0">
                <a:solidFill>
                  <a:schemeClr val="accent5">
                    <a:lumMod val="50000"/>
                  </a:schemeClr>
                </a:solidFill>
              </a:rPr>
              <a:t>CONCEPTOS BÁSICOS DEL MODELO:</a:t>
            </a:r>
            <a:endParaRPr lang="es-ES" sz="2400" b="1" dirty="0" smtClean="0">
              <a:solidFill>
                <a:schemeClr val="accent6">
                  <a:lumMod val="50000"/>
                </a:schemeClr>
              </a:solidFill>
            </a:endParaRPr>
          </a:p>
          <a:p>
            <a:pPr marL="457200" lvl="2" indent="7938" defTabSz="723900">
              <a:buFont typeface="Wingdings" pitchFamily="2" charset="2"/>
              <a:buChar char="ü"/>
            </a:pPr>
            <a:r>
              <a:rPr lang="es-ES" sz="2400" dirty="0" smtClean="0">
                <a:solidFill>
                  <a:schemeClr val="accent6">
                    <a:lumMod val="50000"/>
                  </a:schemeClr>
                </a:solidFill>
              </a:rPr>
              <a:t> </a:t>
            </a:r>
            <a:r>
              <a:rPr lang="es-ES" sz="2400" b="1" dirty="0" smtClean="0">
                <a:solidFill>
                  <a:schemeClr val="accent6">
                    <a:lumMod val="50000"/>
                  </a:schemeClr>
                </a:solidFill>
              </a:rPr>
              <a:t>ATRIBUTO: </a:t>
            </a:r>
          </a:p>
          <a:p>
            <a:pPr marL="804863" lvl="3" indent="7938"/>
            <a:r>
              <a:rPr lang="es-ES" sz="2000" b="1" dirty="0" smtClean="0">
                <a:solidFill>
                  <a:schemeClr val="tx1">
                    <a:lumMod val="95000"/>
                    <a:lumOff val="5000"/>
                  </a:schemeClr>
                </a:solidFill>
              </a:rPr>
              <a:t>Cada una de las propiedades, características o unidad de información básica de una entidad</a:t>
            </a:r>
          </a:p>
          <a:p>
            <a:pPr marL="914400" lvl="3" indent="7938"/>
            <a:endParaRPr lang="es-ES" sz="1100" dirty="0" smtClean="0">
              <a:solidFill>
                <a:schemeClr val="accent6">
                  <a:lumMod val="50000"/>
                </a:schemeClr>
              </a:solidFill>
            </a:endParaRPr>
          </a:p>
          <a:p>
            <a:pPr marL="450850" lvl="3" indent="7938">
              <a:buFont typeface="Wingdings" pitchFamily="2" charset="2"/>
              <a:buChar char="ü"/>
            </a:pPr>
            <a:r>
              <a:rPr lang="es-ES" sz="2400" dirty="0" smtClean="0">
                <a:solidFill>
                  <a:schemeClr val="accent6">
                    <a:lumMod val="50000"/>
                  </a:schemeClr>
                </a:solidFill>
              </a:rPr>
              <a:t> </a:t>
            </a:r>
            <a:r>
              <a:rPr lang="es-ES" sz="2400" b="1" dirty="0" smtClean="0">
                <a:solidFill>
                  <a:schemeClr val="accent6">
                    <a:lumMod val="50000"/>
                  </a:schemeClr>
                </a:solidFill>
              </a:rPr>
              <a:t>DOMINIO:</a:t>
            </a:r>
          </a:p>
          <a:p>
            <a:pPr marL="804863" lvl="3" indent="-346075" defTabSz="804863"/>
            <a:r>
              <a:rPr lang="es-ES" sz="2400" dirty="0" smtClean="0">
                <a:solidFill>
                  <a:schemeClr val="tx1">
                    <a:lumMod val="95000"/>
                    <a:lumOff val="5000"/>
                  </a:schemeClr>
                </a:solidFill>
              </a:rPr>
              <a:t>	</a:t>
            </a:r>
            <a:r>
              <a:rPr lang="es-ES" sz="2000" b="1" dirty="0" smtClean="0">
                <a:solidFill>
                  <a:schemeClr val="tx1">
                    <a:lumMod val="95000"/>
                    <a:lumOff val="5000"/>
                  </a:schemeClr>
                </a:solidFill>
              </a:rPr>
              <a:t>Conjunto o subconjunto de valores que puede tomar un   determinado atributo.</a:t>
            </a:r>
            <a:endParaRPr lang="es-ES" sz="2400" b="1" dirty="0" smtClean="0">
              <a:solidFill>
                <a:schemeClr val="tx1">
                  <a:lumMod val="95000"/>
                  <a:lumOff val="5000"/>
                </a:schemeClr>
              </a:solidFill>
            </a:endParaRPr>
          </a:p>
          <a:p>
            <a:pPr marL="1787525" lvl="3" indent="-1328738" defTabSz="804863"/>
            <a:r>
              <a:rPr lang="es-ES" sz="2400" dirty="0" smtClean="0">
                <a:solidFill>
                  <a:schemeClr val="tx1">
                    <a:lumMod val="95000"/>
                    <a:lumOff val="5000"/>
                  </a:schemeClr>
                </a:solidFill>
              </a:rPr>
              <a:t>      </a:t>
            </a:r>
            <a:r>
              <a:rPr lang="es-ES" sz="2000" b="1" i="1" dirty="0" smtClean="0">
                <a:solidFill>
                  <a:schemeClr val="accent5">
                    <a:lumMod val="50000"/>
                  </a:schemeClr>
                </a:solidFill>
              </a:rPr>
              <a:t>Ejemplo</a:t>
            </a:r>
            <a:r>
              <a:rPr lang="es-ES" sz="2000" dirty="0" smtClean="0">
                <a:solidFill>
                  <a:schemeClr val="tx1">
                    <a:lumMod val="95000"/>
                    <a:lumOff val="5000"/>
                  </a:schemeClr>
                </a:solidFill>
              </a:rPr>
              <a:t>: Un atributo EDAD tomará valores en un DOMINIO de números del 1 al 18</a:t>
            </a:r>
            <a:endParaRPr lang="es-ES" sz="2400" dirty="0" smtClean="0">
              <a:solidFill>
                <a:schemeClr val="tx1">
                  <a:lumMod val="95000"/>
                  <a:lumOff val="5000"/>
                </a:schemeClr>
              </a:solidFill>
            </a:endParaRPr>
          </a:p>
          <a:p>
            <a:pPr marL="450850" lvl="3" indent="7938">
              <a:buFont typeface="Wingdings" pitchFamily="2" charset="2"/>
              <a:buChar char="ü"/>
            </a:pPr>
            <a:endParaRPr lang="es-ES" sz="1100" b="1" dirty="0" smtClean="0">
              <a:solidFill>
                <a:schemeClr val="accent6">
                  <a:lumMod val="50000"/>
                </a:schemeClr>
              </a:solidFill>
            </a:endParaRPr>
          </a:p>
          <a:p>
            <a:pPr marL="450850" lvl="3" indent="7938">
              <a:buFont typeface="Wingdings" pitchFamily="2" charset="2"/>
              <a:buChar char="ü"/>
            </a:pPr>
            <a:r>
              <a:rPr lang="es-ES" sz="2400" b="1" dirty="0" smtClean="0">
                <a:solidFill>
                  <a:schemeClr val="accent6">
                    <a:lumMod val="50000"/>
                  </a:schemeClr>
                </a:solidFill>
              </a:rPr>
              <a:t>CAMPO CLAVE o IDENTIFICADOR:  </a:t>
            </a:r>
          </a:p>
          <a:p>
            <a:pPr marL="804863" lvl="3" indent="7938"/>
            <a:r>
              <a:rPr lang="es-ES" sz="2000" b="1" dirty="0" smtClean="0">
                <a:solidFill>
                  <a:schemeClr val="tx1">
                    <a:lumMod val="95000"/>
                    <a:lumOff val="5000"/>
                  </a:schemeClr>
                </a:solidFill>
              </a:rPr>
              <a:t>Es el conjunto de atributos que identifican de forma única a cada entidad. </a:t>
            </a:r>
          </a:p>
          <a:p>
            <a:pPr marL="804863"/>
            <a:endParaRPr lang="es-ES" sz="1200" b="1" dirty="0" smtClean="0">
              <a:solidFill>
                <a:schemeClr val="tx1">
                  <a:lumMod val="95000"/>
                  <a:lumOff val="5000"/>
                </a:schemeClr>
              </a:solidFill>
            </a:endParaRPr>
          </a:p>
          <a:p>
            <a:pPr marL="804863"/>
            <a:r>
              <a:rPr lang="es-ES" sz="2000" b="1" dirty="0" smtClean="0">
                <a:solidFill>
                  <a:schemeClr val="tx1">
                    <a:lumMod val="95000"/>
                    <a:lumOff val="5000"/>
                  </a:schemeClr>
                </a:solidFill>
              </a:rPr>
              <a:t>Podemos distinguir:</a:t>
            </a:r>
            <a:endParaRPr lang="es-ES" b="1" dirty="0" smtClean="0">
              <a:solidFill>
                <a:srgbClr val="C00000"/>
              </a:solidFill>
            </a:endParaRPr>
          </a:p>
          <a:p>
            <a:pPr marL="1609725" lvl="3" indent="-238125">
              <a:buFont typeface="Courier New" pitchFamily="49" charset="0"/>
              <a:buChar char="o"/>
            </a:pPr>
            <a:r>
              <a:rPr lang="es-ES" sz="2000" b="1" dirty="0" smtClean="0">
                <a:solidFill>
                  <a:schemeClr val="accent3">
                    <a:lumMod val="50000"/>
                  </a:schemeClr>
                </a:solidFill>
              </a:rPr>
              <a:t>Clave candidata</a:t>
            </a:r>
            <a:r>
              <a:rPr lang="es-ES" sz="2000" b="1" dirty="0" smtClean="0"/>
              <a:t>: </a:t>
            </a:r>
            <a:r>
              <a:rPr lang="es-ES" sz="2000" dirty="0" smtClean="0"/>
              <a:t>Es cada una de las posibles claves principales. </a:t>
            </a:r>
          </a:p>
          <a:p>
            <a:pPr marL="1609725" lvl="3" indent="-238125">
              <a:buFont typeface="Courier New" pitchFamily="49" charset="0"/>
              <a:buChar char="o"/>
            </a:pPr>
            <a:endParaRPr lang="es-ES" sz="2000" dirty="0" smtClean="0"/>
          </a:p>
          <a:p>
            <a:pPr marL="1609725" lvl="3" indent="-238125">
              <a:buFont typeface="Courier New" pitchFamily="49" charset="0"/>
              <a:buChar char="o"/>
            </a:pPr>
            <a:r>
              <a:rPr lang="es-ES" sz="2000" b="1" dirty="0" smtClean="0">
                <a:solidFill>
                  <a:schemeClr val="accent3">
                    <a:lumMod val="50000"/>
                  </a:schemeClr>
                </a:solidFill>
              </a:rPr>
              <a:t>Clave primaria o principal (</a:t>
            </a:r>
            <a:r>
              <a:rPr lang="es-ES" sz="2000" b="1" i="1" dirty="0" err="1" smtClean="0">
                <a:solidFill>
                  <a:schemeClr val="accent3">
                    <a:lumMod val="50000"/>
                  </a:schemeClr>
                </a:solidFill>
              </a:rPr>
              <a:t>primary</a:t>
            </a:r>
            <a:r>
              <a:rPr lang="es-ES" sz="2000" b="1" i="1" dirty="0" smtClean="0">
                <a:solidFill>
                  <a:schemeClr val="accent3">
                    <a:lumMod val="50000"/>
                  </a:schemeClr>
                </a:solidFill>
              </a:rPr>
              <a:t> </a:t>
            </a:r>
            <a:r>
              <a:rPr lang="es-ES" sz="2000" b="1" i="1" dirty="0" err="1" smtClean="0">
                <a:solidFill>
                  <a:schemeClr val="accent3">
                    <a:lumMod val="50000"/>
                  </a:schemeClr>
                </a:solidFill>
              </a:rPr>
              <a:t>key</a:t>
            </a:r>
            <a:r>
              <a:rPr lang="es-ES" sz="2000" b="1" i="1" dirty="0" smtClean="0">
                <a:solidFill>
                  <a:schemeClr val="accent3">
                    <a:lumMod val="50000"/>
                  </a:schemeClr>
                </a:solidFill>
              </a:rPr>
              <a:t>): </a:t>
            </a:r>
            <a:r>
              <a:rPr lang="es-ES" sz="2000" dirty="0" smtClean="0"/>
              <a:t>Es la clave candidata seleccionada por el diseñador de la BD. Una clave candidata no puede contener valores nulos</a:t>
            </a:r>
            <a:endParaRPr lang="es-ES" sz="2000" dirty="0" smtClean="0">
              <a:solidFill>
                <a:schemeClr val="tx1">
                  <a:lumMod val="95000"/>
                  <a:lumOff val="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2- ENTIDADES E INTERRELACIONES. CARDINALIDADES</a:t>
            </a:r>
          </a:p>
        </p:txBody>
      </p:sp>
      <p:sp>
        <p:nvSpPr>
          <p:cNvPr id="3" name="2 CuadroTexto"/>
          <p:cNvSpPr txBox="1"/>
          <p:nvPr/>
        </p:nvSpPr>
        <p:spPr>
          <a:xfrm>
            <a:off x="357158" y="714356"/>
            <a:ext cx="8786842" cy="5393784"/>
          </a:xfrm>
          <a:prstGeom prst="rect">
            <a:avLst/>
          </a:prstGeom>
          <a:noFill/>
        </p:spPr>
        <p:txBody>
          <a:bodyPr wrap="square" rtlCol="0">
            <a:spAutoFit/>
          </a:bodyPr>
          <a:lstStyle/>
          <a:p>
            <a:r>
              <a:rPr lang="es-ES" sz="2400" dirty="0" smtClean="0">
                <a:solidFill>
                  <a:schemeClr val="accent5">
                    <a:lumMod val="50000"/>
                  </a:schemeClr>
                </a:solidFill>
              </a:rPr>
              <a:t>2.1  ENTIDADES</a:t>
            </a:r>
          </a:p>
          <a:p>
            <a:pPr marL="717550" lvl="1" indent="-260350">
              <a:buFont typeface="Wingdings" pitchFamily="2" charset="2"/>
              <a:buChar char="Ø"/>
            </a:pPr>
            <a:r>
              <a:rPr lang="es-ES" sz="2200" dirty="0" smtClean="0"/>
              <a:t>Una entidad es una objeto real o abstracto que forma parte del sistema y que cumple las siguientes propiedades:</a:t>
            </a:r>
          </a:p>
          <a:p>
            <a:pPr marL="1625600" lvl="3" indent="-254000">
              <a:buFont typeface="Courier New" pitchFamily="49" charset="0"/>
              <a:buChar char="o"/>
            </a:pPr>
            <a:r>
              <a:rPr lang="es-ES" sz="2200" b="1" dirty="0" smtClean="0">
                <a:solidFill>
                  <a:schemeClr val="accent6">
                    <a:lumMod val="50000"/>
                  </a:schemeClr>
                </a:solidFill>
              </a:rPr>
              <a:t>Tiene existencia propia: </a:t>
            </a:r>
            <a:r>
              <a:rPr lang="es-ES" sz="2200" dirty="0" smtClean="0">
                <a:solidFill>
                  <a:schemeClr val="accent6">
                    <a:lumMod val="50000"/>
                  </a:schemeClr>
                </a:solidFill>
              </a:rPr>
              <a:t>la entidad existe como un elemento que interviene en el comportamiento global del sistema (clientes, productos, proveedores, …)</a:t>
            </a:r>
          </a:p>
          <a:p>
            <a:pPr marL="1625600" lvl="3" indent="-254000">
              <a:buFont typeface="Courier New" pitchFamily="49" charset="0"/>
              <a:buChar char="o"/>
            </a:pPr>
            <a:r>
              <a:rPr lang="es-ES" sz="2200" b="1" dirty="0" smtClean="0">
                <a:solidFill>
                  <a:schemeClr val="accent6">
                    <a:lumMod val="50000"/>
                  </a:schemeClr>
                </a:solidFill>
              </a:rPr>
              <a:t>Es distinguible del resto de las entidades </a:t>
            </a:r>
            <a:r>
              <a:rPr lang="es-ES" sz="2200" dirty="0" smtClean="0">
                <a:solidFill>
                  <a:schemeClr val="accent6">
                    <a:lumMod val="50000"/>
                  </a:schemeClr>
                </a:solidFill>
              </a:rPr>
              <a:t>que intervienen en el sistema </a:t>
            </a:r>
            <a:r>
              <a:rPr lang="es-ES" b="1" dirty="0" smtClean="0">
                <a:solidFill>
                  <a:schemeClr val="accent5">
                    <a:lumMod val="50000"/>
                  </a:schemeClr>
                </a:solidFill>
              </a:rPr>
              <a:t>(</a:t>
            </a:r>
            <a:r>
              <a:rPr lang="es-ES" b="1" i="1" dirty="0" smtClean="0">
                <a:solidFill>
                  <a:schemeClr val="accent5">
                    <a:lumMod val="50000"/>
                  </a:schemeClr>
                </a:solidFill>
              </a:rPr>
              <a:t>por este motivo, el nombre debe ser único</a:t>
            </a:r>
            <a:r>
              <a:rPr lang="es-ES" b="1" dirty="0" smtClean="0">
                <a:solidFill>
                  <a:schemeClr val="accent5">
                    <a:lumMod val="50000"/>
                  </a:schemeClr>
                </a:solidFill>
              </a:rPr>
              <a:t>)</a:t>
            </a:r>
            <a:endParaRPr lang="es-ES" sz="2200" b="1" dirty="0" smtClean="0">
              <a:solidFill>
                <a:schemeClr val="accent5">
                  <a:lumMod val="50000"/>
                </a:schemeClr>
              </a:solidFill>
            </a:endParaRPr>
          </a:p>
          <a:p>
            <a:pPr marL="711200" lvl="1" indent="-254000">
              <a:buFont typeface="Wingdings" pitchFamily="2" charset="2"/>
              <a:buChar char="Ø"/>
            </a:pPr>
            <a:endParaRPr lang="es-ES" sz="1050" dirty="0" smtClean="0">
              <a:solidFill>
                <a:schemeClr val="accent6">
                  <a:lumMod val="50000"/>
                </a:schemeClr>
              </a:solidFill>
            </a:endParaRPr>
          </a:p>
          <a:p>
            <a:pPr marL="711200" lvl="1" indent="-254000">
              <a:buFont typeface="Wingdings" pitchFamily="2" charset="2"/>
              <a:buChar char="Ø"/>
            </a:pPr>
            <a:r>
              <a:rPr lang="es-ES" sz="2200" dirty="0" smtClean="0"/>
              <a:t>Se pueden considerar 2 tipos de entidades:</a:t>
            </a:r>
          </a:p>
          <a:p>
            <a:pPr marL="1828800" lvl="3" indent="-457200">
              <a:buFont typeface="+mj-lt"/>
              <a:buAutoNum type="arabicPeriod"/>
            </a:pPr>
            <a:r>
              <a:rPr lang="es-ES" sz="2200" b="1" dirty="0" smtClean="0">
                <a:solidFill>
                  <a:schemeClr val="accent6">
                    <a:lumMod val="50000"/>
                  </a:schemeClr>
                </a:solidFill>
              </a:rPr>
              <a:t>Entidades fuertes: </a:t>
            </a:r>
            <a:r>
              <a:rPr lang="es-ES" sz="2200" dirty="0" smtClean="0">
                <a:solidFill>
                  <a:schemeClr val="accent6">
                    <a:lumMod val="50000"/>
                  </a:schemeClr>
                </a:solidFill>
              </a:rPr>
              <a:t>cuya existencia no depende de la existencia de ningún otro tipo de entidad</a:t>
            </a:r>
          </a:p>
          <a:p>
            <a:pPr marL="1828800" lvl="3" indent="-457200">
              <a:buFont typeface="+mj-lt"/>
              <a:buAutoNum type="arabicPeriod"/>
            </a:pPr>
            <a:endParaRPr lang="es-ES" sz="2000" dirty="0" smtClean="0">
              <a:solidFill>
                <a:schemeClr val="accent6">
                  <a:lumMod val="50000"/>
                </a:schemeClr>
              </a:solidFill>
            </a:endParaRPr>
          </a:p>
          <a:p>
            <a:pPr marL="1828800" lvl="3" indent="-457200">
              <a:buFont typeface="+mj-lt"/>
              <a:buAutoNum type="arabicPeriod"/>
            </a:pPr>
            <a:endParaRPr lang="es-ES" sz="2200" dirty="0" smtClean="0">
              <a:solidFill>
                <a:schemeClr val="accent6">
                  <a:lumMod val="50000"/>
                </a:schemeClr>
              </a:solidFill>
            </a:endParaRPr>
          </a:p>
          <a:p>
            <a:pPr marL="1828800" lvl="3" indent="-457200">
              <a:buFont typeface="+mj-lt"/>
              <a:buAutoNum type="arabicPeriod"/>
            </a:pPr>
            <a:r>
              <a:rPr lang="es-ES" sz="2200" b="1" dirty="0" smtClean="0">
                <a:solidFill>
                  <a:schemeClr val="accent6">
                    <a:lumMod val="50000"/>
                  </a:schemeClr>
                </a:solidFill>
              </a:rPr>
              <a:t>Entidades débiles: </a:t>
            </a:r>
            <a:r>
              <a:rPr lang="es-ES" sz="2200" dirty="0" smtClean="0">
                <a:solidFill>
                  <a:schemeClr val="accent6">
                    <a:lumMod val="50000"/>
                  </a:schemeClr>
                </a:solidFill>
              </a:rPr>
              <a:t>cuya existencia depende de la existencia de un tipo de entidad fuerte</a:t>
            </a:r>
          </a:p>
        </p:txBody>
      </p:sp>
      <p:sp>
        <p:nvSpPr>
          <p:cNvPr id="1026" name="Text Box 2"/>
          <p:cNvSpPr txBox="1">
            <a:spLocks noChangeArrowheads="1"/>
          </p:cNvSpPr>
          <p:nvPr/>
        </p:nvSpPr>
        <p:spPr bwMode="auto">
          <a:xfrm>
            <a:off x="4143372" y="4714884"/>
            <a:ext cx="1857388" cy="571504"/>
          </a:xfrm>
          <a:prstGeom prst="rect">
            <a:avLst/>
          </a:prstGeom>
          <a:solidFill>
            <a:srgbClr val="FFFFFF"/>
          </a:solidFill>
          <a:ln w="6350">
            <a:solidFill>
              <a:srgbClr val="000000"/>
            </a:solidFill>
            <a:miter lim="800000"/>
            <a:headEnd/>
            <a:tailEnd/>
          </a:ln>
        </p:spPr>
        <p:txBody>
          <a:bodyPr vert="horz" wrap="square" lIns="94615" tIns="48895" rIns="94615" bIns="48895"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rPr>
              <a:t>Nombre entidad fuerte</a:t>
            </a:r>
            <a:endParaRPr kumimoji="0" lang="es-ES" sz="2800" b="1" i="0" u="none" strike="noStrike" cap="none" normalizeH="0" baseline="0" dirty="0" smtClean="0">
              <a:ln>
                <a:noFill/>
              </a:ln>
              <a:solidFill>
                <a:schemeClr val="tx1"/>
              </a:solidFill>
              <a:effectLst/>
              <a:latin typeface="Arial" pitchFamily="34" charset="0"/>
            </a:endParaRPr>
          </a:p>
        </p:txBody>
      </p:sp>
      <p:grpSp>
        <p:nvGrpSpPr>
          <p:cNvPr id="1027" name="Group 3"/>
          <p:cNvGrpSpPr>
            <a:grpSpLocks/>
          </p:cNvGrpSpPr>
          <p:nvPr/>
        </p:nvGrpSpPr>
        <p:grpSpPr bwMode="auto">
          <a:xfrm>
            <a:off x="4143372" y="5786454"/>
            <a:ext cx="2071702" cy="900114"/>
            <a:chOff x="3379" y="0"/>
            <a:chExt cx="2338" cy="1079"/>
          </a:xfrm>
        </p:grpSpPr>
        <p:sp>
          <p:nvSpPr>
            <p:cNvPr id="1028" name="Rectangle 4"/>
            <p:cNvSpPr>
              <a:spLocks noChangeArrowheads="1"/>
            </p:cNvSpPr>
            <p:nvPr/>
          </p:nvSpPr>
          <p:spPr bwMode="auto">
            <a:xfrm>
              <a:off x="3379" y="0"/>
              <a:ext cx="2338" cy="1079"/>
            </a:xfrm>
            <a:prstGeom prst="rect">
              <a:avLst/>
            </a:prstGeom>
            <a:noFill/>
            <a:ln w="9525">
              <a:noFill/>
              <a:round/>
              <a:headEnd/>
              <a:tailEnd/>
            </a:ln>
          </p:spPr>
          <p:txBody>
            <a:bodyPr vert="horz" wrap="none" lIns="91440" tIns="45720" rIns="91440" bIns="45720" numCol="1" anchor="ctr" anchorCtr="0" compatLnSpc="1">
              <a:prstTxWarp prst="textNoShape">
                <a:avLst/>
              </a:prstTxWarp>
            </a:bodyPr>
            <a:lstStyle/>
            <a:p>
              <a:endParaRPr lang="es-ES"/>
            </a:p>
          </p:txBody>
        </p:sp>
        <p:grpSp>
          <p:nvGrpSpPr>
            <p:cNvPr id="1029" name="Group 5"/>
            <p:cNvGrpSpPr>
              <a:grpSpLocks/>
            </p:cNvGrpSpPr>
            <p:nvPr/>
          </p:nvGrpSpPr>
          <p:grpSpPr bwMode="auto">
            <a:xfrm>
              <a:off x="3379" y="179"/>
              <a:ext cx="2337" cy="899"/>
              <a:chOff x="3379" y="179"/>
              <a:chExt cx="2337" cy="899"/>
            </a:xfrm>
          </p:grpSpPr>
          <p:sp>
            <p:nvSpPr>
              <p:cNvPr id="1030" name="Rectangle 6"/>
              <p:cNvSpPr>
                <a:spLocks noChangeArrowheads="1"/>
              </p:cNvSpPr>
              <p:nvPr/>
            </p:nvSpPr>
            <p:spPr bwMode="auto">
              <a:xfrm>
                <a:off x="3379" y="179"/>
                <a:ext cx="2337" cy="899"/>
              </a:xfrm>
              <a:prstGeom prst="rect">
                <a:avLst/>
              </a:prstGeom>
              <a:solidFill>
                <a:srgbClr val="FFFFFF"/>
              </a:solidFill>
              <a:ln w="9360">
                <a:solidFill>
                  <a:srgbClr val="000000"/>
                </a:solidFill>
                <a:miter lim="800000"/>
                <a:headEnd/>
                <a:tailEnd/>
              </a:ln>
            </p:spPr>
            <p:txBody>
              <a:bodyPr vert="horz" wrap="none" lIns="91440" tIns="45720" rIns="91440" bIns="45720" numCol="1" anchor="ctr" anchorCtr="0" compatLnSpc="1">
                <a:prstTxWarp prst="textNoShape">
                  <a:avLst/>
                </a:prstTxWarp>
              </a:bodyPr>
              <a:lstStyle/>
              <a:p>
                <a:endParaRPr lang="es-ES"/>
              </a:p>
            </p:txBody>
          </p:sp>
          <p:sp>
            <p:nvSpPr>
              <p:cNvPr id="1031" name="Text Box 7"/>
              <p:cNvSpPr txBox="1">
                <a:spLocks noChangeArrowheads="1"/>
              </p:cNvSpPr>
              <p:nvPr/>
            </p:nvSpPr>
            <p:spPr bwMode="auto">
              <a:xfrm>
                <a:off x="3557" y="358"/>
                <a:ext cx="1978" cy="539"/>
              </a:xfrm>
              <a:prstGeom prst="rect">
                <a:avLst/>
              </a:prstGeom>
              <a:solidFill>
                <a:srgbClr val="FFFFFF"/>
              </a:solidFill>
              <a:ln w="936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rPr>
                  <a:t>Nombre entidad débil</a:t>
                </a:r>
                <a:endParaRPr kumimoji="0" lang="es-ES" sz="2800" b="1" i="0" u="none" strike="noStrike" cap="none" normalizeH="0" baseline="0" dirty="0" smtClean="0">
                  <a:ln>
                    <a:noFill/>
                  </a:ln>
                  <a:solidFill>
                    <a:schemeClr val="tx1"/>
                  </a:solidFill>
                  <a:effectLst/>
                  <a:latin typeface="Arial" pitchFamily="34" charset="0"/>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117693"/>
            <a:ext cx="8929718" cy="461665"/>
          </a:xfrm>
          <a:prstGeom prst="rect">
            <a:avLst/>
          </a:prstGeom>
          <a:noFill/>
        </p:spPr>
        <p:txBody>
          <a:bodyPr wrap="square" rtlCol="0">
            <a:spAutoFit/>
          </a:bodyPr>
          <a:lstStyle/>
          <a:p>
            <a:pPr marL="0" lvl="1" indent="7938"/>
            <a:r>
              <a:rPr lang="es-ES" sz="2400" b="1" dirty="0" smtClean="0">
                <a:solidFill>
                  <a:srgbClr val="C00000"/>
                </a:solidFill>
              </a:rPr>
              <a:t>2- ENTIDADES E INTERRELACIONES. CARDINALIDADES</a:t>
            </a:r>
          </a:p>
        </p:txBody>
      </p:sp>
      <p:sp>
        <p:nvSpPr>
          <p:cNvPr id="3" name="2 CuadroTexto"/>
          <p:cNvSpPr txBox="1"/>
          <p:nvPr/>
        </p:nvSpPr>
        <p:spPr>
          <a:xfrm>
            <a:off x="357158" y="500042"/>
            <a:ext cx="8786842" cy="5709255"/>
          </a:xfrm>
          <a:prstGeom prst="rect">
            <a:avLst/>
          </a:prstGeom>
          <a:noFill/>
        </p:spPr>
        <p:txBody>
          <a:bodyPr wrap="square" rtlCol="0">
            <a:spAutoFit/>
          </a:bodyPr>
          <a:lstStyle/>
          <a:p>
            <a:r>
              <a:rPr lang="es-ES" sz="2400" dirty="0" smtClean="0">
                <a:solidFill>
                  <a:schemeClr val="accent5">
                    <a:lumMod val="50000"/>
                  </a:schemeClr>
                </a:solidFill>
              </a:rPr>
              <a:t>2.1  ENTIDADES</a:t>
            </a:r>
          </a:p>
          <a:p>
            <a:pPr marL="717550" lvl="1" indent="-260350">
              <a:buFont typeface="Wingdings" pitchFamily="2" charset="2"/>
              <a:buChar char="Ø"/>
            </a:pPr>
            <a:r>
              <a:rPr lang="es-ES" sz="2200" dirty="0" smtClean="0"/>
              <a:t>Existen 2 tipos de debilidad</a:t>
            </a:r>
            <a:r>
              <a:rPr lang="es-ES" sz="2200" dirty="0" smtClean="0"/>
              <a:t>: (</a:t>
            </a:r>
            <a:r>
              <a:rPr lang="es-ES" sz="2000" b="1" i="1" dirty="0" smtClean="0"/>
              <a:t>ver ejemplos siguiente diapositiva</a:t>
            </a:r>
            <a:r>
              <a:rPr lang="es-ES" sz="2200" dirty="0" smtClean="0"/>
              <a:t>)</a:t>
            </a:r>
            <a:endParaRPr lang="es-ES" sz="2200" dirty="0" smtClean="0"/>
          </a:p>
          <a:p>
            <a:pPr marL="1428750" lvl="2" indent="-514350">
              <a:buFont typeface="Courier New" pitchFamily="49" charset="0"/>
              <a:buChar char="o"/>
            </a:pPr>
            <a:r>
              <a:rPr lang="es-ES" sz="2200" b="1" dirty="0" smtClean="0">
                <a:solidFill>
                  <a:schemeClr val="accent6">
                    <a:lumMod val="50000"/>
                  </a:schemeClr>
                </a:solidFill>
              </a:rPr>
              <a:t>Debilidad por identificación</a:t>
            </a:r>
            <a:r>
              <a:rPr lang="es-ES" sz="2200" dirty="0" smtClean="0">
                <a:solidFill>
                  <a:schemeClr val="accent6">
                    <a:lumMod val="50000"/>
                  </a:schemeClr>
                </a:solidFill>
              </a:rPr>
              <a:t>: en este caso, una entidad débil no puede ser identificada (reconocida o “diferenciada” del resto) a no ser que se identifique una entidad fuerte por cuya existencia, se da la debilidad.</a:t>
            </a:r>
          </a:p>
          <a:p>
            <a:pPr marL="1428750" lvl="2" indent="-514350">
              <a:buFont typeface="Courier New" pitchFamily="49" charset="0"/>
              <a:buChar char="o"/>
            </a:pPr>
            <a:endParaRPr lang="es-ES" sz="2200" dirty="0" smtClean="0">
              <a:solidFill>
                <a:schemeClr val="accent6">
                  <a:lumMod val="50000"/>
                </a:schemeClr>
              </a:solidFill>
            </a:endParaRPr>
          </a:p>
          <a:p>
            <a:pPr marL="1428750" lvl="2" indent="-514350">
              <a:buFont typeface="Courier New" pitchFamily="49" charset="0"/>
              <a:buChar char="o"/>
            </a:pPr>
            <a:r>
              <a:rPr lang="es-ES" sz="2200" b="1" dirty="0" smtClean="0">
                <a:solidFill>
                  <a:schemeClr val="accent6">
                    <a:lumMod val="50000"/>
                  </a:schemeClr>
                </a:solidFill>
              </a:rPr>
              <a:t>Debilidad por existencia: </a:t>
            </a:r>
            <a:r>
              <a:rPr lang="es-ES" sz="2200" dirty="0" smtClean="0">
                <a:solidFill>
                  <a:schemeClr val="accent6">
                    <a:lumMod val="50000"/>
                  </a:schemeClr>
                </a:solidFill>
              </a:rPr>
              <a:t>en este caso, una entidad débil puede ser identificada sin necesidad de identificar la entidad fuerte por la cual se da la debilidad.</a:t>
            </a:r>
          </a:p>
          <a:p>
            <a:pPr marL="1428750" lvl="2" indent="-514350"/>
            <a:endParaRPr lang="es-ES" sz="1100" dirty="0" smtClean="0">
              <a:solidFill>
                <a:schemeClr val="accent6">
                  <a:lumMod val="50000"/>
                </a:schemeClr>
              </a:solidFill>
            </a:endParaRPr>
          </a:p>
          <a:p>
            <a:pPr marL="971550" lvl="1" indent="-514350">
              <a:buFont typeface="Wingdings" pitchFamily="2" charset="2"/>
              <a:buChar char="Ø"/>
            </a:pPr>
            <a:r>
              <a:rPr lang="es-ES" sz="2200" dirty="0" smtClean="0"/>
              <a:t>Una debilidad de identificación implica una debilidad de existencia, pero no al contrario. Un tipo de entidad débil por existencia NO necesariamente requiere para su identificación el tipo de entidad fuerte.</a:t>
            </a:r>
          </a:p>
          <a:p>
            <a:pPr marL="971550" lvl="1" indent="-514350">
              <a:buFont typeface="Wingdings" pitchFamily="2" charset="2"/>
              <a:buChar char="Ø"/>
            </a:pPr>
            <a:endParaRPr lang="es-ES" sz="2000" dirty="0" smtClean="0"/>
          </a:p>
          <a:p>
            <a:pPr marL="971550" lvl="1" indent="-514350">
              <a:buFont typeface="Wingdings" pitchFamily="2" charset="2"/>
              <a:buChar char="Ø"/>
            </a:pPr>
            <a:r>
              <a:rPr lang="es-ES" sz="2200" dirty="0" smtClean="0"/>
              <a:t>El símbolo utilizado para ambos casos es el mismo:</a:t>
            </a:r>
          </a:p>
        </p:txBody>
      </p:sp>
      <p:grpSp>
        <p:nvGrpSpPr>
          <p:cNvPr id="2" name="Group 3"/>
          <p:cNvGrpSpPr>
            <a:grpSpLocks/>
          </p:cNvGrpSpPr>
          <p:nvPr/>
        </p:nvGrpSpPr>
        <p:grpSpPr bwMode="auto">
          <a:xfrm>
            <a:off x="1285852" y="5857868"/>
            <a:ext cx="4071966" cy="1000132"/>
            <a:chOff x="3379" y="0"/>
            <a:chExt cx="5643" cy="1285"/>
          </a:xfrm>
        </p:grpSpPr>
        <p:sp>
          <p:nvSpPr>
            <p:cNvPr id="1028" name="Rectangle 4"/>
            <p:cNvSpPr>
              <a:spLocks noChangeArrowheads="1"/>
            </p:cNvSpPr>
            <p:nvPr/>
          </p:nvSpPr>
          <p:spPr bwMode="auto">
            <a:xfrm>
              <a:off x="3379" y="0"/>
              <a:ext cx="2338" cy="1079"/>
            </a:xfrm>
            <a:prstGeom prst="rect">
              <a:avLst/>
            </a:prstGeom>
            <a:noFill/>
            <a:ln w="9525">
              <a:noFill/>
              <a:round/>
              <a:headEnd/>
              <a:tailEnd/>
            </a:ln>
          </p:spPr>
          <p:txBody>
            <a:bodyPr vert="horz" wrap="none" lIns="91440" tIns="45720" rIns="91440" bIns="45720" numCol="1" anchor="ctr" anchorCtr="0" compatLnSpc="1">
              <a:prstTxWarp prst="textNoShape">
                <a:avLst/>
              </a:prstTxWarp>
            </a:bodyPr>
            <a:lstStyle/>
            <a:p>
              <a:endParaRPr lang="es-ES"/>
            </a:p>
          </p:txBody>
        </p:sp>
        <p:grpSp>
          <p:nvGrpSpPr>
            <p:cNvPr id="5" name="Group 5"/>
            <p:cNvGrpSpPr>
              <a:grpSpLocks/>
            </p:cNvGrpSpPr>
            <p:nvPr/>
          </p:nvGrpSpPr>
          <p:grpSpPr bwMode="auto">
            <a:xfrm>
              <a:off x="6685" y="386"/>
              <a:ext cx="2337" cy="899"/>
              <a:chOff x="6685" y="386"/>
              <a:chExt cx="2337" cy="899"/>
            </a:xfrm>
          </p:grpSpPr>
          <p:sp>
            <p:nvSpPr>
              <p:cNvPr id="1030" name="Rectangle 6"/>
              <p:cNvSpPr>
                <a:spLocks noChangeArrowheads="1"/>
              </p:cNvSpPr>
              <p:nvPr/>
            </p:nvSpPr>
            <p:spPr bwMode="auto">
              <a:xfrm>
                <a:off x="6685" y="386"/>
                <a:ext cx="2337" cy="899"/>
              </a:xfrm>
              <a:prstGeom prst="rect">
                <a:avLst/>
              </a:prstGeom>
              <a:solidFill>
                <a:srgbClr val="FFFFFF"/>
              </a:solidFill>
              <a:ln w="9360">
                <a:solidFill>
                  <a:srgbClr val="000000"/>
                </a:solidFill>
                <a:miter lim="800000"/>
                <a:headEnd/>
                <a:tailEnd/>
              </a:ln>
            </p:spPr>
            <p:txBody>
              <a:bodyPr vert="horz" wrap="none" lIns="91440" tIns="45720" rIns="91440" bIns="45720" numCol="1" anchor="ctr" anchorCtr="0" compatLnSpc="1">
                <a:prstTxWarp prst="textNoShape">
                  <a:avLst/>
                </a:prstTxWarp>
              </a:bodyPr>
              <a:lstStyle/>
              <a:p>
                <a:endParaRPr lang="es-ES"/>
              </a:p>
            </p:txBody>
          </p:sp>
          <p:sp>
            <p:nvSpPr>
              <p:cNvPr id="1031" name="Text Box 7"/>
              <p:cNvSpPr txBox="1">
                <a:spLocks noChangeArrowheads="1"/>
              </p:cNvSpPr>
              <p:nvPr/>
            </p:nvSpPr>
            <p:spPr bwMode="auto">
              <a:xfrm>
                <a:off x="6846" y="514"/>
                <a:ext cx="1978" cy="587"/>
              </a:xfrm>
              <a:prstGeom prst="rect">
                <a:avLst/>
              </a:prstGeom>
              <a:solidFill>
                <a:srgbClr val="FFFFFF"/>
              </a:solidFill>
              <a:ln w="936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rPr>
                  <a:t>Nombre entidad débil</a:t>
                </a:r>
                <a:endParaRPr kumimoji="0" lang="es-ES" sz="2800" b="1" i="0" u="none" strike="noStrike" cap="none" normalizeH="0" baseline="0" dirty="0" smtClean="0">
                  <a:ln>
                    <a:noFill/>
                  </a:ln>
                  <a:solidFill>
                    <a:schemeClr val="tx1"/>
                  </a:solidFill>
                  <a:effectLst/>
                  <a:latin typeface="Arial" pitchFamily="34" charset="0"/>
                </a:endParaRPr>
              </a:p>
            </p:txBody>
          </p:sp>
        </p:grpSp>
      </p:gr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1172</TotalTime>
  <Words>1800</Words>
  <Application>Microsoft Office PowerPoint</Application>
  <PresentationFormat>Presentación en pantalla (4:3)</PresentationFormat>
  <Paragraphs>376</Paragraphs>
  <Slides>30</Slides>
  <Notes>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Profesor</dc:creator>
  <cp:lastModifiedBy>Profesor</cp:lastModifiedBy>
  <cp:revision>142</cp:revision>
  <dcterms:created xsi:type="dcterms:W3CDTF">2015-06-16T10:31:03Z</dcterms:created>
  <dcterms:modified xsi:type="dcterms:W3CDTF">2016-10-19T12:22:17Z</dcterms:modified>
</cp:coreProperties>
</file>