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3">
                <a:lumMod val="60000"/>
                <a:lumOff val="40000"/>
                <a:alpha val="74000"/>
              </a:schemeClr>
            </a:gs>
            <a:gs pos="0">
              <a:schemeClr val="bg1">
                <a:lumMod val="75000"/>
              </a:schemeClr>
            </a:gs>
            <a:gs pos="50000">
              <a:srgbClr val="9CB86E">
                <a:alpha val="62000"/>
              </a:srgbClr>
            </a:gs>
            <a:gs pos="100000">
              <a:srgbClr val="156B13">
                <a:alpha val="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2606-AFE7-42FF-B24A-F8D713C81888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1538" y="785794"/>
            <a:ext cx="69294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/>
              <a:t>TEMA 3</a:t>
            </a:r>
            <a:endParaRPr lang="es-ES" sz="6600" b="1" dirty="0"/>
          </a:p>
          <a:p>
            <a:pPr algn="ctr"/>
            <a:endParaRPr lang="es-ES" sz="6600" b="1" dirty="0"/>
          </a:p>
          <a:p>
            <a:pPr algn="ctr"/>
            <a:r>
              <a:rPr lang="es-ES" sz="6000" b="1">
                <a:solidFill>
                  <a:schemeClr val="accent1">
                    <a:lumMod val="75000"/>
                  </a:schemeClr>
                </a:solidFill>
              </a:rPr>
              <a:t>EL MODELO RELACIONAL</a:t>
            </a:r>
            <a:endParaRPr lang="es-E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4- OPERACIONES DEL ALGEBRA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podemos clasificar en </a:t>
            </a:r>
          </a:p>
          <a:p>
            <a:pPr marL="908050" lvl="3" indent="-354013">
              <a:buFont typeface="Wingdings" pitchFamily="2" charset="2"/>
              <a:buChar char="§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Básicas o derivadas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(las segundas se pueden obtener combinando las básicas)</a:t>
            </a:r>
          </a:p>
          <a:p>
            <a:pPr marL="908050" lvl="3" indent="-354013">
              <a:buFont typeface="Wingdings" pitchFamily="2" charset="2"/>
              <a:buChar char="§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Unarias o binarias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(manejan una o 2 tablas)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000100" y="2428868"/>
          <a:ext cx="764386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3">
                <a:tc gridSpan="3"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OPERACIONES </a:t>
                      </a:r>
                      <a:r>
                        <a:rPr lang="es-ES" sz="2400" baseline="0" dirty="0"/>
                        <a:t> DEL  ALGEBRA  RELACIONAL</a:t>
                      </a:r>
                      <a:endParaRPr lang="es-ES" sz="24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3">
                <a:tc rowSpan="5"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rgbClr val="C00000"/>
                          </a:solidFill>
                        </a:rPr>
                        <a:t>BÁSICAS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UNARIAS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SELECCIÓN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3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PROYECCIÓN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3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BINARIAS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UNIÓN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3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DIFERENCIA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3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PRODUCTO</a:t>
                      </a:r>
                      <a:r>
                        <a:rPr lang="es-E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CARTESIANO</a:t>
                      </a:r>
                      <a:endParaRPr lang="es-E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3">
                <a:tc rowSpan="3" gridSpan="2">
                  <a:txBody>
                    <a:bodyPr/>
                    <a:lstStyle/>
                    <a:p>
                      <a:r>
                        <a:rPr lang="es-ES" sz="2800" dirty="0">
                          <a:solidFill>
                            <a:srgbClr val="C00000"/>
                          </a:solidFill>
                        </a:rPr>
                        <a:t>DERIVADAS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INTERSECCIÓN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3">
                <a:tc gridSpan="2"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COCIENTE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3">
                <a:tc gridSpan="2"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REUNIÓN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4- OPERACIONES DEL ALGEBRA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OPERACIONES BÁSICAS UNARIAS:</a:t>
            </a:r>
          </a:p>
          <a:p>
            <a:pPr marL="1011237" lvl="3" indent="-457200">
              <a:buFont typeface="+mj-lt"/>
              <a:buAutoNum type="alphaUcPeriod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SELECCIÓN: </a:t>
            </a:r>
          </a:p>
          <a:p>
            <a:pPr marL="1011237" lvl="3" indent="-457200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ES" sz="2200" dirty="0"/>
              <a:t>Creación de una tabla cuyos elementos son un subconjunto de la tabla dada. Se incluyen todas las columnas y solo algunas filas (dependiendo de un determinado criterio)</a:t>
            </a:r>
          </a:p>
          <a:p>
            <a:pPr marL="1011237" lvl="3" indent="-457200"/>
            <a:r>
              <a:rPr lang="es-E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s-ES" sz="2200" b="1" dirty="0"/>
              <a:t>Formato general</a:t>
            </a:r>
            <a:r>
              <a:rPr lang="es-ES" sz="2200" dirty="0"/>
              <a:t>:                      donde P es el criterio y R la tabla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1011237" lvl="3" indent="-457200"/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Ejemplos: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643314"/>
            <a:ext cx="65008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&#10;   \sigma_{Apellido=Gomez}(Alumnos) \!&#10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6286520"/>
            <a:ext cx="4065241" cy="423864"/>
          </a:xfrm>
          <a:prstGeom prst="rect">
            <a:avLst/>
          </a:prstGeom>
          <a:noFill/>
        </p:spPr>
      </p:pic>
      <p:pic>
        <p:nvPicPr>
          <p:cNvPr id="1030" name="Picture 6" descr="&#10;   \sigma_P(R) \!&#10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500306"/>
            <a:ext cx="1006252" cy="414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4- OPERACIONES DEL ALGEBRA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OPERACIONES BÁSICAS UNARIAS:</a:t>
            </a:r>
          </a:p>
          <a:p>
            <a:pPr marL="1011237" lvl="3" indent="-457200">
              <a:buFont typeface="+mj-lt"/>
              <a:buAutoNum type="alphaUcPeriod" startAt="2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PROYECCIÓN: </a:t>
            </a:r>
          </a:p>
          <a:p>
            <a:pPr marL="1077913" lvl="3" indent="-525463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s-ES" sz="2200" dirty="0"/>
              <a:t>Crear una tabla a partir de otra, que incluye todas las filas pero solo algunas columnas</a:t>
            </a:r>
          </a:p>
          <a:p>
            <a:pPr marL="5022850" lvl="3" indent="-4470400"/>
            <a:r>
              <a:rPr lang="es-E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s-ES" sz="2200" b="1" dirty="0"/>
              <a:t>Formato general</a:t>
            </a:r>
            <a:r>
              <a:rPr lang="es-ES" sz="2200" dirty="0"/>
              <a:t>:   </a:t>
            </a:r>
            <a:r>
              <a:rPr lang="el-GR" sz="3200" b="1" dirty="0">
                <a:latin typeface="Courier New"/>
                <a:cs typeface="Courier New"/>
              </a:rPr>
              <a:t>π</a:t>
            </a:r>
            <a:r>
              <a:rPr lang="es-ES" sz="2200" b="1" dirty="0"/>
              <a:t> </a:t>
            </a:r>
            <a:r>
              <a:rPr lang="es-ES" sz="2200" b="1" baseline="-25000" dirty="0"/>
              <a:t>A1,A2,….</a:t>
            </a:r>
            <a:r>
              <a:rPr lang="es-ES" sz="2200" b="1" baseline="-25000" dirty="0" err="1"/>
              <a:t>An</a:t>
            </a:r>
            <a:r>
              <a:rPr lang="es-ES" sz="2200" b="1" baseline="-25000" dirty="0"/>
              <a:t> </a:t>
            </a:r>
            <a:r>
              <a:rPr lang="es-ES" sz="2200" b="1" dirty="0"/>
              <a:t> (R)  </a:t>
            </a:r>
            <a:r>
              <a:rPr lang="es-ES" sz="2200" dirty="0"/>
              <a:t>donde A1, A2, …</a:t>
            </a:r>
            <a:r>
              <a:rPr lang="es-ES" sz="2200" dirty="0" err="1"/>
              <a:t>An</a:t>
            </a:r>
            <a:r>
              <a:rPr lang="es-ES" sz="2200" dirty="0"/>
              <a:t> son las   columnas y R la tabla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1011237" lvl="3" indent="-457200"/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Ejemplos: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500438"/>
            <a:ext cx="614366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 descr="&#10;   \Pi_{Apellido,Semestre,NumeroControl}(Alumnos) \!&#10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6286520"/>
            <a:ext cx="5357850" cy="357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4- OPERACIONES DEL ALGEBRA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OPERACIONES BÁSICAS BINARIAS:</a:t>
            </a:r>
          </a:p>
          <a:p>
            <a:pPr marL="1011237" lvl="3" indent="-457200">
              <a:buFont typeface="+mj-lt"/>
              <a:buAutoNum type="alphaUcPeriod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UNIÓN: </a:t>
            </a:r>
          </a:p>
          <a:p>
            <a:pPr marL="1077913" lvl="3" indent="-525463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s-ES" sz="2200" dirty="0"/>
              <a:t>Se forma, a partir de dos tablas, una nueva con todos los campos de una de ellas y los registros de ambas excepto los repetidos. Necesita la misma estructura (ambas tablas con mismo grado y mismas columnas).</a:t>
            </a:r>
          </a:p>
          <a:p>
            <a:pPr marL="5022850" lvl="3" indent="-4470400"/>
            <a:r>
              <a:rPr lang="es-ES" sz="1000" dirty="0"/>
              <a:t>                  </a:t>
            </a:r>
            <a:r>
              <a:rPr lang="es-ES" sz="2200" b="1" dirty="0"/>
              <a:t>Formato general</a:t>
            </a:r>
            <a:r>
              <a:rPr lang="es-ES" sz="2200" dirty="0"/>
              <a:t>:   </a:t>
            </a:r>
            <a:r>
              <a:rPr lang="es-ES" sz="2400" i="1" dirty="0"/>
              <a:t>R</a:t>
            </a:r>
            <a:r>
              <a:rPr lang="es-ES" sz="2400" b="1" i="1" dirty="0"/>
              <a:t>  U  </a:t>
            </a:r>
            <a:r>
              <a:rPr lang="es-ES" sz="2400" i="1" dirty="0"/>
              <a:t>S</a:t>
            </a:r>
            <a:r>
              <a:rPr lang="es-ES" sz="2400" b="1" i="1" dirty="0"/>
              <a:t> </a:t>
            </a:r>
            <a:r>
              <a:rPr lang="es-ES" sz="2200" dirty="0"/>
              <a:t>donde R y S son las tablas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1011237" lvl="3" indent="-457200"/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500438"/>
            <a:ext cx="60722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4- OPERACIONES DEL ALGEBRA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OPERACIONES BÁSICAS BINARIAS:</a:t>
            </a:r>
          </a:p>
          <a:p>
            <a:pPr marL="1011237" lvl="3" indent="-457200">
              <a:buFont typeface="+mj-lt"/>
              <a:buAutoNum type="alphaUcPeriod" startAt="2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DIFERENCIA: </a:t>
            </a:r>
          </a:p>
          <a:p>
            <a:pPr marL="1077913" lvl="3" indent="-525463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s-ES" sz="2200" dirty="0"/>
              <a:t>Se trata de formar a partir de dos tablas, una nueva con todos los campos de una de ellas y los registros de una de ellas que no están en la otra (tienen que tener la misma estructura y mismas columnas)</a:t>
            </a:r>
          </a:p>
          <a:p>
            <a:pPr marL="5022850" lvl="3" indent="-4470400"/>
            <a:r>
              <a:rPr lang="es-ES" sz="1000" dirty="0"/>
              <a:t>                  </a:t>
            </a:r>
            <a:r>
              <a:rPr lang="es-ES" sz="2200" b="1" dirty="0"/>
              <a:t>Formato general</a:t>
            </a:r>
            <a:r>
              <a:rPr lang="es-ES" sz="2200" dirty="0"/>
              <a:t>:   </a:t>
            </a:r>
            <a:r>
              <a:rPr lang="es-ES" sz="2400" i="1" dirty="0"/>
              <a:t>R</a:t>
            </a:r>
            <a:r>
              <a:rPr lang="es-ES" sz="2400" b="1" i="1" dirty="0"/>
              <a:t>  </a:t>
            </a:r>
            <a:r>
              <a:rPr lang="es-ES" sz="2800" b="1" i="1" dirty="0"/>
              <a:t>-</a:t>
            </a:r>
            <a:r>
              <a:rPr lang="es-ES" sz="2400" b="1" i="1" dirty="0"/>
              <a:t>  </a:t>
            </a:r>
            <a:r>
              <a:rPr lang="es-ES" sz="2400" i="1" dirty="0"/>
              <a:t>S</a:t>
            </a:r>
            <a:r>
              <a:rPr lang="es-ES" sz="2400" b="1" i="1" dirty="0"/>
              <a:t> </a:t>
            </a:r>
            <a:r>
              <a:rPr lang="es-ES" sz="2000" dirty="0"/>
              <a:t>donde R y S son las tablas (importa el orden)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1011237" lvl="3" indent="-457200"/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        Ejemplo: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500437"/>
            <a:ext cx="6500858" cy="31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4- OPERACIONES DEL ALGEBRA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OPERACIONES BÁSICAS BINARIAS:</a:t>
            </a:r>
          </a:p>
          <a:p>
            <a:pPr marL="1011237" lvl="3" indent="-457200">
              <a:buFont typeface="+mj-lt"/>
              <a:buAutoNum type="alphaUcPeriod" startAt="3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PRODUCTO CARTESIANO: </a:t>
            </a:r>
          </a:p>
          <a:p>
            <a:pPr marL="1077913" lvl="3" indent="-525463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s-ES" sz="2200" dirty="0"/>
              <a:t>Se crea a partir de dos tablas, otra con todos los campos de ambas y los registros son el producto cartesiano de los registros de las dos (pueden NO tener la misma estructura)</a:t>
            </a:r>
          </a:p>
          <a:p>
            <a:pPr marL="5022850" lvl="3" indent="-4470400"/>
            <a:r>
              <a:rPr lang="es-ES" sz="1000" dirty="0"/>
              <a:t>                  </a:t>
            </a:r>
            <a:r>
              <a:rPr lang="es-ES" sz="2200" b="1" dirty="0"/>
              <a:t>Formato general</a:t>
            </a:r>
            <a:r>
              <a:rPr lang="es-ES" sz="2200" dirty="0"/>
              <a:t>:   </a:t>
            </a:r>
            <a:r>
              <a:rPr lang="es-ES" sz="2400" i="1" dirty="0"/>
              <a:t>R</a:t>
            </a:r>
            <a:r>
              <a:rPr lang="es-ES" sz="2400" b="1" i="1" dirty="0"/>
              <a:t>  </a:t>
            </a:r>
            <a:r>
              <a:rPr lang="es-ES" sz="2000" b="1" i="1" dirty="0"/>
              <a:t>X</a:t>
            </a:r>
            <a:r>
              <a:rPr lang="es-ES" sz="2400" b="1" i="1" dirty="0"/>
              <a:t>  </a:t>
            </a:r>
            <a:r>
              <a:rPr lang="es-ES" sz="2400" i="1" dirty="0"/>
              <a:t>S</a:t>
            </a:r>
            <a:r>
              <a:rPr lang="es-ES" sz="2400" b="1" i="1" dirty="0"/>
              <a:t> </a:t>
            </a:r>
            <a:r>
              <a:rPr lang="es-ES" sz="2000" dirty="0"/>
              <a:t>donde R y S son las tablas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1011237" lvl="3" indent="-457200"/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        Ejemplo: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928934"/>
            <a:ext cx="635798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4- OPERACIONES DEL ALGEBRA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OPERACIONES DERIVADAS: </a:t>
            </a:r>
            <a:r>
              <a:rPr lang="es-ES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(son todas binarias)</a:t>
            </a:r>
            <a:endParaRPr lang="es-ES" sz="2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011237" lvl="3" indent="-457200">
              <a:buFont typeface="+mj-lt"/>
              <a:buAutoNum type="alphaUcPeriod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INTERSECCIÓN: </a:t>
            </a:r>
          </a:p>
          <a:p>
            <a:pPr marL="1077913" lvl="3" indent="-525463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s-ES" sz="2200" dirty="0"/>
              <a:t>Formar a partir de dos tablas una nueva con todos los campos de una de ellas y los registros comunes a ambas (deben tener la misma estructura y mismas columnas)</a:t>
            </a:r>
          </a:p>
          <a:p>
            <a:pPr marL="5022850" lvl="3" indent="-4470400"/>
            <a:r>
              <a:rPr lang="es-ES" sz="1000" dirty="0"/>
              <a:t>                  </a:t>
            </a:r>
            <a:r>
              <a:rPr lang="es-ES" sz="2200" b="1" dirty="0"/>
              <a:t>Formato general</a:t>
            </a:r>
            <a:r>
              <a:rPr lang="es-ES" sz="2200" dirty="0"/>
              <a:t>:   </a:t>
            </a:r>
            <a:r>
              <a:rPr lang="es-ES" sz="2400" i="1" dirty="0"/>
              <a:t>R</a:t>
            </a:r>
            <a:r>
              <a:rPr lang="es-ES" sz="2400" b="1" i="1" dirty="0"/>
              <a:t>  </a:t>
            </a:r>
            <a:r>
              <a:rPr lang="es-ES" sz="2400" b="1" i="1" dirty="0">
                <a:latin typeface="Courier New"/>
                <a:cs typeface="Courier New"/>
              </a:rPr>
              <a:t>∩</a:t>
            </a:r>
            <a:r>
              <a:rPr lang="es-ES" sz="2400" b="1" i="1" dirty="0"/>
              <a:t>  </a:t>
            </a:r>
            <a:r>
              <a:rPr lang="es-ES" sz="2400" i="1" dirty="0"/>
              <a:t>S</a:t>
            </a:r>
            <a:r>
              <a:rPr lang="es-ES" sz="2400" b="1" i="1" dirty="0"/>
              <a:t> </a:t>
            </a:r>
            <a:r>
              <a:rPr lang="es-ES" sz="2000" dirty="0"/>
              <a:t>donde R y S son las tablas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1011237" lvl="3" indent="-457200"/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        Ejemplo: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7733" y="2857496"/>
            <a:ext cx="660626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1350963" indent="-1350963"/>
            <a:r>
              <a:rPr lang="es-ES" sz="2400" b="1" i="1" dirty="0">
                <a:solidFill>
                  <a:schemeClr val="accent5">
                    <a:lumMod val="50000"/>
                  </a:schemeClr>
                </a:solidFill>
              </a:rPr>
              <a:t>Ejercicio:  </a:t>
            </a:r>
            <a:r>
              <a:rPr lang="es-ES" sz="2000" b="1" dirty="0"/>
              <a:t>¿Cómo se podría realizar la operación INTERSECCIÓN utilizando solamente operaciones básicas?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4- OPERACIONES DEL ALGEBRA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OPERACIONES DERIVADAS: </a:t>
            </a:r>
            <a:r>
              <a:rPr lang="es-ES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(son todas binarias)</a:t>
            </a:r>
            <a:endParaRPr lang="es-ES" sz="2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011237" lvl="3" indent="-457200">
              <a:buFont typeface="+mj-lt"/>
              <a:buAutoNum type="alphaUcPeriod" startAt="2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COCIENTE: </a:t>
            </a:r>
          </a:p>
          <a:p>
            <a:pPr marL="982663" lvl="2"/>
            <a:r>
              <a:rPr lang="es-ES" sz="2200" dirty="0"/>
              <a:t>Supongamos que tenemos dos relaciones A(</a:t>
            </a:r>
            <a:r>
              <a:rPr lang="es-ES" sz="2200" i="1" dirty="0"/>
              <a:t>x, y</a:t>
            </a:r>
            <a:r>
              <a:rPr lang="es-ES" sz="2200" dirty="0"/>
              <a:t>) y B(</a:t>
            </a:r>
            <a:r>
              <a:rPr lang="es-ES" sz="2200" i="1" dirty="0"/>
              <a:t>y</a:t>
            </a:r>
            <a:r>
              <a:rPr lang="es-ES" sz="2200" dirty="0"/>
              <a:t>) donde el dominio de </a:t>
            </a:r>
            <a:r>
              <a:rPr lang="es-ES" sz="2200" i="1" dirty="0"/>
              <a:t>y</a:t>
            </a:r>
            <a:r>
              <a:rPr lang="es-ES" sz="2200" dirty="0"/>
              <a:t> en A y B, es el mismo.</a:t>
            </a:r>
          </a:p>
          <a:p>
            <a:pPr marL="982663" lvl="2"/>
            <a:r>
              <a:rPr lang="es-ES" sz="2200" dirty="0"/>
              <a:t>El operador división </a:t>
            </a:r>
            <a:r>
              <a:rPr lang="es-ES" sz="2200" b="1" dirty="0"/>
              <a:t>A / B</a:t>
            </a:r>
            <a:r>
              <a:rPr lang="es-ES" sz="2200" dirty="0"/>
              <a:t> retorna todos los distintos valores de </a:t>
            </a:r>
            <a:r>
              <a:rPr lang="es-ES" sz="2200" b="1" i="1" dirty="0"/>
              <a:t>x</a:t>
            </a:r>
            <a:r>
              <a:rPr lang="es-ES" sz="2200" dirty="0"/>
              <a:t> tales que para todo valor </a:t>
            </a:r>
            <a:r>
              <a:rPr lang="es-ES" sz="2200" b="1" i="1" dirty="0"/>
              <a:t>y</a:t>
            </a:r>
            <a:r>
              <a:rPr lang="es-ES" sz="2200" dirty="0"/>
              <a:t> en B existe una </a:t>
            </a:r>
            <a:r>
              <a:rPr lang="es-ES" sz="2200" dirty="0" err="1"/>
              <a:t>tupla</a:t>
            </a:r>
            <a:r>
              <a:rPr lang="es-ES" sz="2200" dirty="0"/>
              <a:t> </a:t>
            </a:r>
            <a:r>
              <a:rPr lang="es-ES" sz="2200" b="1" i="1" dirty="0"/>
              <a:t>(x , y)</a:t>
            </a:r>
            <a:r>
              <a:rPr lang="es-ES" sz="2200" dirty="0"/>
              <a:t> en A</a:t>
            </a:r>
          </a:p>
          <a:p>
            <a:pPr marL="5022850" lvl="3" indent="-4470400"/>
            <a:r>
              <a:rPr lang="es-ES" sz="1000" dirty="0"/>
              <a:t>                  </a:t>
            </a:r>
          </a:p>
          <a:p>
            <a:pPr marL="5022850" lvl="3" indent="-4470400"/>
            <a:r>
              <a:rPr lang="es-ES" sz="1000" b="1" dirty="0"/>
              <a:t>               </a:t>
            </a:r>
            <a:r>
              <a:rPr lang="es-ES" sz="2200" b="1" dirty="0"/>
              <a:t>Formato general</a:t>
            </a:r>
            <a:r>
              <a:rPr lang="es-ES" sz="2200" dirty="0"/>
              <a:t>:   </a:t>
            </a:r>
            <a:r>
              <a:rPr lang="es-ES" sz="2200" b="1" i="1" dirty="0"/>
              <a:t>R  /  S </a:t>
            </a:r>
            <a:r>
              <a:rPr lang="es-ES" sz="2000" dirty="0"/>
              <a:t>donde R y S son las tablas</a:t>
            </a:r>
            <a:endParaRPr lang="es-ES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1011237" lvl="3" indent="-457200"/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       </a:t>
            </a:r>
          </a:p>
          <a:p>
            <a:pPr marL="1011237" lvl="3" indent="-457200"/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	Ejemplo: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000504"/>
            <a:ext cx="755582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4- OPERACIONES DEL ALGEBRA RELACIONAL</a:t>
            </a:r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OPERACIONES DERIVADAS: </a:t>
            </a:r>
            <a:r>
              <a:rPr lang="es-ES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(son todas binarias)</a:t>
            </a:r>
            <a:endParaRPr lang="es-ES" sz="2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011237" lvl="3" indent="-457200">
              <a:buFont typeface="+mj-lt"/>
              <a:buAutoNum type="alphaUcPeriod" startAt="3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REUNIÓN: </a:t>
            </a:r>
          </a:p>
          <a:p>
            <a:pPr marL="982663" lvl="2"/>
            <a:r>
              <a:rPr lang="es-ES" sz="2200" dirty="0"/>
              <a:t>Consiste en aplicar el producto cartesiano a dos tablas, y a la resultante aplicarle una selección (la condición será que la clave primaria de una tabla sea igual a la clave foránea de la otra) y una proyección donde no se incluirá la columna repetida en las tablas</a:t>
            </a:r>
          </a:p>
          <a:p>
            <a:pPr marL="5022850" lvl="3" indent="-4470400"/>
            <a:r>
              <a:rPr lang="es-ES" sz="1000" dirty="0"/>
              <a:t>                  </a:t>
            </a:r>
            <a:r>
              <a:rPr lang="es-ES" sz="2200" b="1" dirty="0"/>
              <a:t>Formato general</a:t>
            </a:r>
            <a:r>
              <a:rPr lang="es-ES" sz="2200" dirty="0"/>
              <a:t>:                                                 </a:t>
            </a:r>
            <a:r>
              <a:rPr lang="es-ES" sz="2200" b="1" i="1" dirty="0"/>
              <a:t>       </a:t>
            </a:r>
            <a:r>
              <a:rPr lang="es-ES" sz="2000" dirty="0"/>
              <a:t> R y S  son las tablas</a:t>
            </a:r>
            <a:endParaRPr lang="es-ES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marL="1011237" lvl="3" indent="-457200"/>
            <a:r>
              <a:rPr lang="es-ES" sz="2200" b="1" i="1" dirty="0">
                <a:solidFill>
                  <a:schemeClr val="accent5">
                    <a:lumMod val="50000"/>
                  </a:schemeClr>
                </a:solidFill>
              </a:rPr>
              <a:t>        Ejemplo:</a:t>
            </a:r>
          </a:p>
        </p:txBody>
      </p:sp>
      <p:pic>
        <p:nvPicPr>
          <p:cNvPr id="30722" name="Picture 2" descr=" R \bowtie S = \Pi_{A1,A2...An} ( \sigma_\theta (R\times S) )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643182"/>
            <a:ext cx="3422945" cy="280988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286124"/>
            <a:ext cx="650085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285728"/>
            <a:ext cx="89297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5- PASO DEL MODELO E/R A TABLAS DEL MODELO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Existen una serie de reglas y pasos a realizar para el proceso de traducción de los esquemas conceptuales realizados mediante el modelo E/R a esquemas lógicos basados en el modelo relacional (tablas)</a:t>
            </a:r>
            <a:endParaRPr lang="es-ES" sz="2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2 Imagen" descr="NIVELES DEPENDENCIA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428867"/>
            <a:ext cx="6715172" cy="3732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42910" y="785794"/>
            <a:ext cx="729725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ÍNDICE</a:t>
            </a:r>
          </a:p>
          <a:p>
            <a:endParaRPr lang="es-ES" b="1" dirty="0">
              <a:solidFill>
                <a:srgbClr val="C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INTRODUCCIÓN Y CONCEPTOS</a:t>
            </a:r>
          </a:p>
          <a:p>
            <a:pPr marL="800100" lvl="1" indent="-342900">
              <a:buFont typeface="+mj-lt"/>
              <a:buAutoNum type="arabicPeriod"/>
            </a:pPr>
            <a:endParaRPr lang="es-E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TIPOS DE CLAVES</a:t>
            </a:r>
          </a:p>
          <a:p>
            <a:pPr marL="800100" lvl="1" indent="-342900">
              <a:buFont typeface="+mj-lt"/>
              <a:buAutoNum type="arabicPeriod"/>
            </a:pPr>
            <a:endParaRPr lang="es-E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INTEGRIDAD EN LOS ESQUEMAS RELACIONALES</a:t>
            </a:r>
          </a:p>
          <a:p>
            <a:pPr marL="800100" lvl="1" indent="-342900">
              <a:buFont typeface="+mj-lt"/>
              <a:buAutoNum type="arabicPeriod"/>
            </a:pPr>
            <a:endParaRPr lang="es-E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OPERACIONES DEL ÁLGEBRA RELACIONAL</a:t>
            </a:r>
          </a:p>
          <a:p>
            <a:pPr marL="800100" lvl="1" indent="-342900">
              <a:buFont typeface="+mj-lt"/>
              <a:buAutoNum type="arabicPeriod"/>
            </a:pPr>
            <a:endParaRPr lang="es-E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PASO DEL MODELO E/R AL MODELO RELACIONAL</a:t>
            </a:r>
          </a:p>
          <a:p>
            <a:pPr marL="800100" lvl="1" indent="-342900">
              <a:buFont typeface="+mj-lt"/>
              <a:buAutoNum type="arabicPeriod"/>
            </a:pPr>
            <a:endParaRPr lang="es-E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NORMALIZACIÓN</a:t>
            </a:r>
          </a:p>
          <a:p>
            <a:endParaRPr lang="es-E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285728"/>
            <a:ext cx="89297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5- PASO DEL MODELO E/R A TABLAS DEL MODELO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/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Básicamente estos pasos son:</a:t>
            </a:r>
          </a:p>
          <a:p>
            <a:pPr marL="450850" lvl="2" indent="-354013"/>
            <a:endParaRPr lang="es-E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011237" lvl="3" indent="-457200">
              <a:buFont typeface="+mj-lt"/>
              <a:buAutoNum type="arabicParenR"/>
            </a:pPr>
            <a:r>
              <a:rPr lang="es-E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Preparación de los esquemas conceptuales:</a:t>
            </a:r>
          </a:p>
          <a:p>
            <a:pPr marL="1925637" lvl="5" indent="-457200">
              <a:buFont typeface="Wingdings" pitchFamily="2" charset="2"/>
              <a:buChar char="ü"/>
            </a:pPr>
            <a:r>
              <a:rPr lang="es-ES" sz="2200" b="1" i="1" dirty="0">
                <a:solidFill>
                  <a:schemeClr val="accent6">
                    <a:lumMod val="50000"/>
                  </a:schemeClr>
                </a:solidFill>
              </a:rPr>
              <a:t>Eliminación de atributos compuestos</a:t>
            </a:r>
          </a:p>
          <a:p>
            <a:pPr marL="1468437" lvl="5"/>
            <a:endParaRPr lang="es-ES" sz="2200" b="1" i="1" dirty="0">
              <a:solidFill>
                <a:schemeClr val="accent6">
                  <a:lumMod val="50000"/>
                </a:schemeClr>
              </a:solidFill>
            </a:endParaRPr>
          </a:p>
          <a:p>
            <a:pPr marL="1925637" lvl="5" indent="-457200">
              <a:buFont typeface="Wingdings" pitchFamily="2" charset="2"/>
              <a:buChar char="ü"/>
            </a:pPr>
            <a:r>
              <a:rPr lang="es-ES" sz="2200" b="1" i="1" dirty="0">
                <a:solidFill>
                  <a:schemeClr val="accent6">
                    <a:lumMod val="50000"/>
                  </a:schemeClr>
                </a:solidFill>
              </a:rPr>
              <a:t>Eliminación de atributos múltiples</a:t>
            </a:r>
          </a:p>
          <a:p>
            <a:pPr marL="1468437" lvl="5"/>
            <a:endParaRPr lang="es-ES" sz="2200" b="1" i="1" dirty="0">
              <a:solidFill>
                <a:schemeClr val="accent6">
                  <a:lumMod val="50000"/>
                </a:schemeClr>
              </a:solidFill>
            </a:endParaRPr>
          </a:p>
          <a:p>
            <a:pPr marL="1925637" lvl="5" indent="-457200">
              <a:buFont typeface="Wingdings" pitchFamily="2" charset="2"/>
              <a:buChar char="ü"/>
            </a:pPr>
            <a:r>
              <a:rPr lang="es-ES" sz="2200" b="1" i="1" dirty="0">
                <a:solidFill>
                  <a:schemeClr val="accent6">
                    <a:lumMod val="50000"/>
                  </a:schemeClr>
                </a:solidFill>
              </a:rPr>
              <a:t>Eliminación de Jerarquías</a:t>
            </a:r>
          </a:p>
          <a:p>
            <a:pPr marL="1084263" lvl="6" indent="-457200">
              <a:buFont typeface="+mj-lt"/>
              <a:buAutoNum type="arabicParenR"/>
            </a:pPr>
            <a:endParaRPr lang="es-ES" sz="2200" b="1" i="1" dirty="0">
              <a:solidFill>
                <a:schemeClr val="accent6">
                  <a:lumMod val="50000"/>
                </a:schemeClr>
              </a:solidFill>
            </a:endParaRPr>
          </a:p>
          <a:p>
            <a:pPr marL="1084263" lvl="6" indent="-457200">
              <a:buFont typeface="+mj-lt"/>
              <a:buAutoNum type="arabicParenR" startAt="2"/>
            </a:pPr>
            <a:r>
              <a:rPr lang="es-E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Transformación de los esquemas conceptuales</a:t>
            </a:r>
          </a:p>
          <a:p>
            <a:pPr marL="1876425" lvl="8" indent="-457200">
              <a:buFont typeface="Wingdings" pitchFamily="2" charset="2"/>
              <a:buChar char="ü"/>
            </a:pPr>
            <a:r>
              <a:rPr lang="es-ES" sz="2200" b="1" i="1" dirty="0">
                <a:solidFill>
                  <a:schemeClr val="accent6">
                    <a:lumMod val="50000"/>
                  </a:schemeClr>
                </a:solidFill>
              </a:rPr>
              <a:t>Transformación de los tipos de entidad</a:t>
            </a:r>
          </a:p>
          <a:p>
            <a:pPr marL="1419225" lvl="8"/>
            <a:endParaRPr lang="es-ES" sz="2200" b="1" i="1" dirty="0">
              <a:solidFill>
                <a:schemeClr val="accent6">
                  <a:lumMod val="50000"/>
                </a:schemeClr>
              </a:solidFill>
            </a:endParaRPr>
          </a:p>
          <a:p>
            <a:pPr marL="1876425" lvl="8" indent="-457200">
              <a:buFont typeface="Wingdings" pitchFamily="2" charset="2"/>
              <a:buChar char="ü"/>
            </a:pPr>
            <a:r>
              <a:rPr lang="es-ES" sz="2200" b="1" i="1" dirty="0">
                <a:solidFill>
                  <a:schemeClr val="accent6">
                    <a:lumMod val="50000"/>
                  </a:schemeClr>
                </a:solidFill>
              </a:rPr>
              <a:t>Transformación de los distintos tipos de interrelaciones:</a:t>
            </a:r>
          </a:p>
          <a:p>
            <a:pPr marL="2778125" lvl="8" indent="-457200">
              <a:buFont typeface="Wingdings" pitchFamily="2" charset="2"/>
              <a:buChar char="Ø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1:1</a:t>
            </a:r>
          </a:p>
          <a:p>
            <a:pPr marL="2778125" lvl="8" indent="-457200">
              <a:buFont typeface="Wingdings" pitchFamily="2" charset="2"/>
              <a:buChar char="Ø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1:M</a:t>
            </a:r>
          </a:p>
          <a:p>
            <a:pPr marL="2778125" lvl="8" indent="-457200">
              <a:buFont typeface="Wingdings" pitchFamily="2" charset="2"/>
              <a:buChar char="Ø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M:M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285728"/>
            <a:ext cx="8929718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6- NORMALIZACIÓN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dirty="0"/>
              <a:t>Para satisfacer los objetivos del modelo relacional, todas las tablas deben cumplir unas reglas llamadas </a:t>
            </a:r>
            <a:r>
              <a:rPr lang="es-ES" sz="2400" b="1" dirty="0"/>
              <a:t>FORMAS NORMALES</a:t>
            </a:r>
            <a:r>
              <a:rPr lang="es-ES" sz="2400" dirty="0"/>
              <a:t>.</a:t>
            </a:r>
          </a:p>
          <a:p>
            <a:pPr marL="450850" lvl="2" indent="-354013">
              <a:buFont typeface="Wingdings" pitchFamily="2" charset="2"/>
              <a:buChar char="Ø"/>
            </a:pPr>
            <a:endParaRPr lang="es-ES" sz="2400" dirty="0"/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dirty="0"/>
              <a:t>La teoría de normalización está basado en la teoría de las </a:t>
            </a:r>
            <a:r>
              <a:rPr lang="es-ES" sz="2400" b="1" dirty="0"/>
              <a:t>DEPENDENCIAS FUNCIONALES</a:t>
            </a:r>
            <a:r>
              <a:rPr lang="es-ES" sz="2400" dirty="0"/>
              <a:t>:</a:t>
            </a:r>
          </a:p>
          <a:p>
            <a:pPr marL="1077913" lvl="2" indent="-163513">
              <a:buFont typeface="Wingdings" pitchFamily="2" charset="2"/>
              <a:buChar char="§"/>
            </a:pPr>
            <a:r>
              <a:rPr lang="es-ES" sz="2200" b="1" dirty="0">
                <a:solidFill>
                  <a:schemeClr val="accent6">
                    <a:lumMod val="50000"/>
                  </a:schemeClr>
                </a:solidFill>
              </a:rPr>
              <a:t>Dependencia funcional: </a:t>
            </a:r>
            <a:r>
              <a:rPr lang="es-ES" sz="2200" dirty="0"/>
              <a:t>dada una relación R (una tabla)</a:t>
            </a:r>
            <a:r>
              <a:rPr lang="es-ES" sz="2200" baseline="-25000" dirty="0"/>
              <a:t> </a:t>
            </a:r>
            <a:r>
              <a:rPr lang="es-ES" sz="2200" dirty="0"/>
              <a:t>se dice que un atributo </a:t>
            </a:r>
            <a:r>
              <a:rPr lang="es-ES" sz="2200" dirty="0" err="1"/>
              <a:t>R.y</a:t>
            </a:r>
            <a:r>
              <a:rPr lang="es-ES" sz="2200" dirty="0"/>
              <a:t>  que pertenece a R, es funcionalmente dependiente de otro </a:t>
            </a:r>
            <a:r>
              <a:rPr lang="es-ES" sz="2200" dirty="0" err="1"/>
              <a:t>R.x</a:t>
            </a:r>
            <a:r>
              <a:rPr lang="es-ES" sz="2200" dirty="0"/>
              <a:t>, si y solo si, cada valor de </a:t>
            </a:r>
            <a:r>
              <a:rPr lang="es-ES" sz="2200" dirty="0" err="1"/>
              <a:t>R.x</a:t>
            </a:r>
            <a:r>
              <a:rPr lang="es-ES" sz="2200" dirty="0"/>
              <a:t> tiene asociado a él, exactamente, un valor </a:t>
            </a:r>
            <a:r>
              <a:rPr lang="es-ES" sz="2200" dirty="0" err="1"/>
              <a:t>R.y</a:t>
            </a:r>
            <a:r>
              <a:rPr lang="es-ES" sz="2200" dirty="0"/>
              <a:t> </a:t>
            </a:r>
          </a:p>
          <a:p>
            <a:pPr marL="1077913" lvl="2" indent="-163513"/>
            <a:r>
              <a:rPr lang="es-ES" sz="2200" dirty="0"/>
              <a:t>	Se expresa     </a:t>
            </a:r>
            <a:r>
              <a:rPr lang="es-ES" sz="2200" b="1" dirty="0" err="1"/>
              <a:t>R.x</a:t>
            </a:r>
            <a:r>
              <a:rPr lang="es-ES" sz="2200" b="1" dirty="0"/>
              <a:t> </a:t>
            </a:r>
            <a:r>
              <a:rPr lang="es-ES" sz="2200" b="1" dirty="0">
                <a:sym typeface="Wingdings" pitchFamily="2" charset="2"/>
              </a:rPr>
              <a:t></a:t>
            </a:r>
            <a:r>
              <a:rPr lang="es-ES" sz="2200" b="1" dirty="0"/>
              <a:t> </a:t>
            </a:r>
            <a:r>
              <a:rPr lang="es-ES" sz="2200" b="1" dirty="0" err="1"/>
              <a:t>R.y</a:t>
            </a:r>
            <a:endParaRPr lang="es-ES" sz="2200" dirty="0"/>
          </a:p>
          <a:p>
            <a:pPr marL="1077913" indent="-163513"/>
            <a:r>
              <a:rPr lang="es-ES" sz="2200" dirty="0"/>
              <a:t> </a:t>
            </a:r>
          </a:p>
          <a:p>
            <a:pPr marL="1077913" lvl="2" indent="-163513">
              <a:buFont typeface="Wingdings" pitchFamily="2" charset="2"/>
              <a:buChar char="§"/>
            </a:pPr>
            <a:r>
              <a:rPr lang="es-ES" sz="2200" b="1" dirty="0">
                <a:solidFill>
                  <a:schemeClr val="accent6">
                    <a:lumMod val="50000"/>
                  </a:schemeClr>
                </a:solidFill>
              </a:rPr>
              <a:t>Dependencia funcional completa: </a:t>
            </a:r>
            <a:r>
              <a:rPr lang="es-ES" sz="2200" dirty="0"/>
              <a:t>dada una relación R (una tabla)</a:t>
            </a:r>
            <a:r>
              <a:rPr lang="es-ES" sz="2200" baseline="-25000" dirty="0"/>
              <a:t> </a:t>
            </a:r>
            <a:r>
              <a:rPr lang="es-ES" sz="2200" dirty="0"/>
              <a:t>se dice que un atributo </a:t>
            </a:r>
            <a:r>
              <a:rPr lang="es-ES" sz="2200" dirty="0" err="1"/>
              <a:t>R.y</a:t>
            </a:r>
            <a:r>
              <a:rPr lang="es-ES" sz="2200" dirty="0"/>
              <a:t> depende de forma completa de otro </a:t>
            </a:r>
            <a:r>
              <a:rPr lang="es-ES" sz="2200" dirty="0" err="1"/>
              <a:t>R.x</a:t>
            </a:r>
            <a:r>
              <a:rPr lang="es-ES" sz="2200" dirty="0"/>
              <a:t>  si y solo si, depende funcionalmente de </a:t>
            </a:r>
            <a:r>
              <a:rPr lang="es-ES" sz="2200" dirty="0" err="1"/>
              <a:t>R.x</a:t>
            </a:r>
            <a:r>
              <a:rPr lang="es-ES" sz="2200" dirty="0"/>
              <a:t> y no de ningún subconjunto de los atributos que forman parte de </a:t>
            </a:r>
            <a:r>
              <a:rPr lang="es-ES" sz="2200" dirty="0" err="1"/>
              <a:t>R.x</a:t>
            </a:r>
            <a:r>
              <a:rPr lang="es-ES" sz="2200" dirty="0"/>
              <a:t> </a:t>
            </a:r>
            <a:r>
              <a:rPr lang="es-ES" sz="2000" i="1" dirty="0"/>
              <a:t>(para que se pueda dar este caso, </a:t>
            </a:r>
            <a:r>
              <a:rPr lang="es-ES" sz="2000" i="1" dirty="0" err="1"/>
              <a:t>R.x</a:t>
            </a:r>
            <a:r>
              <a:rPr lang="es-ES" sz="2000" i="1" dirty="0"/>
              <a:t> debe estar formado por más de un atributo)</a:t>
            </a:r>
            <a:endParaRPr lang="es-ES" sz="2200" i="1" dirty="0"/>
          </a:p>
          <a:p>
            <a:endParaRPr lang="es-ES" dirty="0"/>
          </a:p>
          <a:p>
            <a:r>
              <a:rPr lang="es-ES" dirty="0"/>
              <a:t> </a:t>
            </a:r>
          </a:p>
          <a:p>
            <a:pPr marL="908050" lvl="3" indent="-354013">
              <a:buFont typeface="Wingdings" pitchFamily="2" charset="2"/>
              <a:buChar char="§"/>
            </a:pPr>
            <a:endParaRPr lang="es-ES" sz="2400" dirty="0"/>
          </a:p>
          <a:p>
            <a:pPr marL="450850" lvl="2" indent="-354013">
              <a:buFont typeface="Wingdings" pitchFamily="2" charset="2"/>
              <a:buChar char="Ø"/>
            </a:pPr>
            <a:endParaRPr lang="es-ES" sz="2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285728"/>
            <a:ext cx="892971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6- NORMALIZACIÓN</a:t>
            </a:r>
          </a:p>
          <a:p>
            <a:endParaRPr lang="es-ES" dirty="0"/>
          </a:p>
          <a:p>
            <a:pPr marL="450850" indent="-450850">
              <a:buFont typeface="Wingdings" pitchFamily="2" charset="2"/>
              <a:buChar char="Ø"/>
            </a:pPr>
            <a:r>
              <a:rPr lang="es-ES" sz="2400" dirty="0"/>
              <a:t>Las dependencias funcionales cumplen una serie de propiedades como:</a:t>
            </a:r>
          </a:p>
          <a:p>
            <a:pPr marL="1365250" lvl="2" indent="-450850">
              <a:buFont typeface="Wingdings" pitchFamily="2" charset="2"/>
              <a:buChar char="ü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Propiedad REFLEXIVA</a:t>
            </a:r>
          </a:p>
          <a:p>
            <a:pPr marL="1365250" lvl="2" indent="-450850">
              <a:buFont typeface="Wingdings" pitchFamily="2" charset="2"/>
              <a:buChar char="ü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Propiedad AUMENTO</a:t>
            </a:r>
          </a:p>
          <a:p>
            <a:pPr marL="1365250" lvl="2" indent="-450850">
              <a:buFont typeface="Wingdings" pitchFamily="2" charset="2"/>
              <a:buChar char="ü"/>
            </a:pPr>
            <a:r>
              <a:rPr lang="es-ES" sz="2000" b="1" dirty="0">
                <a:solidFill>
                  <a:schemeClr val="accent3">
                    <a:lumMod val="50000"/>
                  </a:schemeClr>
                </a:solidFill>
              </a:rPr>
              <a:t>Propiedad TRANSITIVA</a:t>
            </a:r>
          </a:p>
          <a:p>
            <a:pPr marL="450850" indent="-450850">
              <a:buFont typeface="Wingdings" pitchFamily="2" charset="2"/>
              <a:buChar char="ü"/>
            </a:pPr>
            <a:endParaRPr lang="es-ES" dirty="0"/>
          </a:p>
          <a:p>
            <a:pPr marL="450850" indent="-450850">
              <a:buFont typeface="Wingdings" pitchFamily="2" charset="2"/>
              <a:buChar char="Ø"/>
            </a:pPr>
            <a:r>
              <a:rPr lang="es-ES" sz="2400" dirty="0"/>
              <a:t>De estas propiedades, para explicar las formas normales nos interesa especialmente la propiedad </a:t>
            </a:r>
            <a:r>
              <a:rPr lang="es-ES" sz="2400" b="1" dirty="0"/>
              <a:t>TRANSITIVA</a:t>
            </a:r>
            <a:r>
              <a:rPr lang="es-ES" sz="2400" dirty="0"/>
              <a:t>, que dice así: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	</a:t>
            </a:r>
            <a:r>
              <a:rPr lang="es-ES" sz="2400" dirty="0">
                <a:solidFill>
                  <a:srgbClr val="C00000"/>
                </a:solidFill>
              </a:rPr>
              <a:t>Si dada una relación R, existen las dependencias:</a:t>
            </a:r>
          </a:p>
          <a:p>
            <a:r>
              <a:rPr lang="es-ES" sz="2400" dirty="0">
                <a:solidFill>
                  <a:srgbClr val="C00000"/>
                </a:solidFill>
              </a:rPr>
              <a:t>		</a:t>
            </a:r>
            <a:r>
              <a:rPr lang="es-ES" sz="2800" b="1" dirty="0" err="1">
                <a:solidFill>
                  <a:schemeClr val="accent5">
                    <a:lumMod val="50000"/>
                  </a:schemeClr>
                </a:solidFill>
              </a:rPr>
              <a:t>R.a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accent5">
                    <a:lumMod val="50000"/>
                  </a:schemeClr>
                </a:solidFill>
              </a:rPr>
              <a:t>R.b</a:t>
            </a:r>
            <a:endParaRPr lang="es-ES" sz="28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800" b="1" dirty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s-ES" sz="2800" b="1" dirty="0" err="1">
                <a:solidFill>
                  <a:schemeClr val="accent5">
                    <a:lumMod val="50000"/>
                  </a:schemeClr>
                </a:solidFill>
              </a:rPr>
              <a:t>R.b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accent5">
                    <a:lumMod val="50000"/>
                  </a:schemeClr>
                </a:solidFill>
              </a:rPr>
              <a:t>R.c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endParaRPr lang="es-ES" sz="2400" dirty="0">
              <a:solidFill>
                <a:srgbClr val="C00000"/>
              </a:solidFill>
            </a:endParaRPr>
          </a:p>
          <a:p>
            <a:r>
              <a:rPr lang="es-ES" sz="2400" dirty="0">
                <a:solidFill>
                  <a:srgbClr val="C00000"/>
                </a:solidFill>
              </a:rPr>
              <a:t>	Entonces también existe la dependencia:</a:t>
            </a:r>
          </a:p>
          <a:p>
            <a:r>
              <a:rPr lang="es-ES" sz="2400" dirty="0">
                <a:solidFill>
                  <a:srgbClr val="C00000"/>
                </a:solidFill>
              </a:rPr>
              <a:t>		</a:t>
            </a:r>
            <a:r>
              <a:rPr lang="es-ES" sz="2800" b="1" dirty="0" err="1">
                <a:solidFill>
                  <a:schemeClr val="accent5">
                    <a:lumMod val="50000"/>
                  </a:schemeClr>
                </a:solidFill>
              </a:rPr>
              <a:t>R.a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accent5">
                    <a:lumMod val="50000"/>
                  </a:schemeClr>
                </a:solidFill>
              </a:rPr>
              <a:t>R.c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285728"/>
            <a:ext cx="892971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6- NORMALIZACIÓN</a:t>
            </a:r>
          </a:p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    </a:t>
            </a:r>
            <a:r>
              <a:rPr lang="es-ES" sz="2800" b="1" dirty="0">
                <a:solidFill>
                  <a:schemeClr val="accent5">
                    <a:lumMod val="50000"/>
                  </a:schemeClr>
                </a:solidFill>
              </a:rPr>
              <a:t>FORMAS NORMALES:</a:t>
            </a:r>
            <a:endParaRPr lang="es-E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804863" lvl="2" indent="-339725">
              <a:buFont typeface="+mj-lt"/>
              <a:buAutoNum type="arabicParenR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 Primera Forma Normal (FN1)</a:t>
            </a:r>
          </a:p>
          <a:p>
            <a:pPr marL="717550" lvl="1" indent="-434975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400" dirty="0"/>
              <a:t>Una relación R esta en primera forma normal, si y sólo si, todos los dominios de esa relación contienen </a:t>
            </a:r>
            <a:r>
              <a:rPr lang="es-ES" sz="2400" b="1" dirty="0"/>
              <a:t>valores atómicos </a:t>
            </a:r>
            <a:r>
              <a:rPr lang="es-ES" sz="2400" dirty="0"/>
              <a:t>(en cada celda sólo podemos tener un único dato)</a:t>
            </a:r>
          </a:p>
          <a:p>
            <a:pPr marL="717550" lvl="1" indent="-434975"/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904875" lvl="1" indent="-457200">
              <a:buFont typeface="+mj-lt"/>
              <a:buAutoNum type="arabicParenR" startAt="2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Segunda Forma Normal (FN2)</a:t>
            </a:r>
          </a:p>
          <a:p>
            <a:pPr marL="804863" lvl="1" indent="-357188"/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s-ES" sz="2400" dirty="0"/>
              <a:t>Una relación R se considera que está en segunda forma normal, si y sólo si, está en FN1 y cada atributo de la relación depende funcionalmente de forma completa de la clave primaria</a:t>
            </a:r>
          </a:p>
          <a:p>
            <a:pPr marL="804863" lvl="1" indent="-357188"/>
            <a:endParaRPr lang="es-ES" sz="2400" dirty="0"/>
          </a:p>
          <a:p>
            <a:pPr marL="904875" lvl="1" indent="-457200">
              <a:buFont typeface="+mj-lt"/>
              <a:buAutoNum type="arabicParenR" startAt="3"/>
            </a:pP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Tercera Forma Normal (FN3)</a:t>
            </a:r>
          </a:p>
          <a:p>
            <a:pPr marL="804863"/>
            <a:r>
              <a:rPr lang="es-ES" sz="2400" dirty="0"/>
              <a:t>Se dice que R está en tercera forma normal, si y sólo si, está en FN2 y cada atributo de la relación </a:t>
            </a:r>
            <a:r>
              <a:rPr lang="es-ES" sz="2400" b="1" dirty="0"/>
              <a:t>NO</a:t>
            </a:r>
            <a:r>
              <a:rPr lang="es-ES" sz="2400" dirty="0"/>
              <a:t> depende funcionalmente de </a:t>
            </a:r>
            <a:r>
              <a:rPr lang="es-ES" sz="2400" b="1" dirty="0"/>
              <a:t>forma transitiva </a:t>
            </a:r>
            <a:r>
              <a:rPr lang="es-ES" sz="2400" dirty="0"/>
              <a:t>de la clave primaria (</a:t>
            </a:r>
            <a:r>
              <a:rPr lang="es-ES" sz="2400" b="1" dirty="0"/>
              <a:t>NO</a:t>
            </a:r>
            <a:r>
              <a:rPr lang="es-ES" sz="2400" dirty="0"/>
              <a:t> puede haber dependencias transitivas)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285728"/>
            <a:ext cx="89297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6- NORMALIZACIÓN</a:t>
            </a:r>
          </a:p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    </a:t>
            </a:r>
            <a:r>
              <a:rPr lang="es-ES" sz="2400" b="1" i="1" dirty="0">
                <a:solidFill>
                  <a:schemeClr val="accent5">
                    <a:lumMod val="50000"/>
                  </a:schemeClr>
                </a:solidFill>
              </a:rPr>
              <a:t>Ejemplo:  </a:t>
            </a:r>
          </a:p>
          <a:p>
            <a:pPr marL="273050" lvl="1" indent="-265113"/>
            <a:r>
              <a:rPr lang="es-ES" sz="2400" b="1" dirty="0">
                <a:solidFill>
                  <a:srgbClr val="C00000"/>
                </a:solidFill>
              </a:rPr>
              <a:t>   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Estudiar la normalización de la siguiente tabla y realizar los cambios necesarios para que el esquema relacional quede normalizado:</a:t>
            </a:r>
          </a:p>
          <a:p>
            <a:pPr marL="2155825" lvl="1" indent="-2147888"/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</a:p>
          <a:p>
            <a:pPr marL="2155825" lvl="1" indent="-2147888"/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s-ES" sz="2200" b="1" dirty="0">
                <a:solidFill>
                  <a:schemeClr val="accent6">
                    <a:lumMod val="50000"/>
                  </a:schemeClr>
                </a:solidFill>
              </a:rPr>
              <a:t>Matrícula (</a:t>
            </a:r>
            <a:r>
              <a:rPr lang="es-ES" sz="2200" b="1" u="sng" dirty="0" err="1">
                <a:solidFill>
                  <a:schemeClr val="accent6">
                    <a:lumMod val="50000"/>
                  </a:schemeClr>
                </a:solidFill>
              </a:rPr>
              <a:t>dni</a:t>
            </a:r>
            <a:r>
              <a:rPr lang="es-ES" sz="2200" b="1" u="sng" dirty="0">
                <a:solidFill>
                  <a:schemeClr val="accent6">
                    <a:lumMod val="50000"/>
                  </a:schemeClr>
                </a:solidFill>
              </a:rPr>
              <a:t>, asignatura</a:t>
            </a:r>
            <a:r>
              <a:rPr lang="es-ES" sz="2200" b="1" dirty="0">
                <a:solidFill>
                  <a:schemeClr val="accent6">
                    <a:lumMod val="50000"/>
                  </a:schemeClr>
                </a:solidFill>
              </a:rPr>
              <a:t>, apellidos, nombre, curso, nota, aula, lugar)</a:t>
            </a:r>
          </a:p>
          <a:p>
            <a:pPr marL="2155825" lvl="1" indent="-2147888"/>
            <a:endParaRPr lang="es-E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155825" lvl="1" indent="-2147888"/>
            <a:r>
              <a:rPr lang="es-E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Sabiendo que existen las siguientes dependencias funcionales:</a:t>
            </a:r>
          </a:p>
          <a:p>
            <a:pPr marL="2155825" lvl="1" indent="-2147888"/>
            <a:endParaRPr lang="es-E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155825" lvl="1" indent="-2147888"/>
            <a:r>
              <a:rPr lang="es-E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2400" b="1" dirty="0" err="1">
                <a:solidFill>
                  <a:schemeClr val="accent6">
                    <a:lumMod val="50000"/>
                  </a:schemeClr>
                </a:solidFill>
              </a:rPr>
              <a:t>dni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, asignatura  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 nota</a:t>
            </a:r>
          </a:p>
          <a:p>
            <a:pPr marL="2155825" lvl="1" indent="-2147888"/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        </a:t>
            </a:r>
            <a:r>
              <a:rPr lang="es-ES" sz="2400" b="1" dirty="0" err="1">
                <a:solidFill>
                  <a:schemeClr val="accent6">
                    <a:lumMod val="50000"/>
                  </a:schemeClr>
                </a:solidFill>
              </a:rPr>
              <a:t>dni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, asignatura  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 aula</a:t>
            </a:r>
          </a:p>
          <a:p>
            <a:pPr marL="2155825" lvl="1" indent="-2147888"/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        aula    lugar</a:t>
            </a:r>
          </a:p>
          <a:p>
            <a:pPr marL="2155825" lvl="1" indent="-2147888"/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        </a:t>
            </a:r>
            <a:r>
              <a:rPr lang="es-ES" sz="2400" b="1" dirty="0" err="1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dni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   apellidos</a:t>
            </a:r>
          </a:p>
          <a:p>
            <a:pPr marL="2155825" lvl="1" indent="-2147888"/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        </a:t>
            </a:r>
            <a:r>
              <a:rPr lang="es-ES" sz="2400" b="1" dirty="0" err="1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dni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   nombre</a:t>
            </a:r>
          </a:p>
          <a:p>
            <a:pPr marL="2155825" lvl="1" indent="-2147888"/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        asignatura     curso</a:t>
            </a:r>
            <a:endParaRPr lang="es-E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285728"/>
            <a:ext cx="892971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6- NORMALIZACIÓN</a:t>
            </a:r>
          </a:p>
          <a:p>
            <a:pPr marL="0" lvl="1" indent="7938"/>
            <a:endParaRPr lang="es-ES" sz="2400" b="1" dirty="0">
              <a:solidFill>
                <a:srgbClr val="C00000"/>
              </a:solidFill>
            </a:endParaRPr>
          </a:p>
          <a:p>
            <a:pPr marL="273050" lvl="1" indent="-265113"/>
            <a:r>
              <a:rPr lang="es-ES" sz="2400" b="1" dirty="0">
                <a:solidFill>
                  <a:srgbClr val="C00000"/>
                </a:solidFill>
              </a:rPr>
              <a:t>   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Existe una cuarta forma normal llamada de </a:t>
            </a:r>
            <a:r>
              <a:rPr lang="es-ES" sz="2400" b="1" dirty="0" err="1"/>
              <a:t>Boyce-Codd</a:t>
            </a:r>
            <a:r>
              <a:rPr lang="es-ES" sz="2400" dirty="0"/>
              <a:t>, que sustituye a la segunda y tercera formas normales, y que se define como:</a:t>
            </a:r>
          </a:p>
          <a:p>
            <a:pPr marL="273050" lvl="1" indent="-265113"/>
            <a:endParaRPr lang="es-ES" sz="2400" dirty="0"/>
          </a:p>
          <a:p>
            <a:pPr lvl="1"/>
            <a:r>
              <a:rPr lang="es-ES" sz="2800" dirty="0">
                <a:solidFill>
                  <a:schemeClr val="accent6">
                    <a:lumMod val="50000"/>
                  </a:schemeClr>
                </a:solidFill>
              </a:rPr>
              <a:t>Una relación R estará en FN </a:t>
            </a:r>
            <a:r>
              <a:rPr lang="es-ES" sz="2800" dirty="0" err="1">
                <a:solidFill>
                  <a:schemeClr val="accent6">
                    <a:lumMod val="50000"/>
                  </a:schemeClr>
                </a:solidFill>
              </a:rPr>
              <a:t>Boyce-Codd</a:t>
            </a:r>
            <a:r>
              <a:rPr lang="es-ES" sz="2800" dirty="0">
                <a:solidFill>
                  <a:schemeClr val="accent6">
                    <a:lumMod val="50000"/>
                  </a:schemeClr>
                </a:solidFill>
              </a:rPr>
              <a:t>, si y sólo si, se encuentra en FN1 y cada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determinante funcional </a:t>
            </a:r>
            <a:r>
              <a:rPr lang="es-ES" sz="2800" dirty="0">
                <a:solidFill>
                  <a:schemeClr val="accent6">
                    <a:lumMod val="50000"/>
                  </a:schemeClr>
                </a:solidFill>
              </a:rPr>
              <a:t>de la relación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2800" dirty="0">
                <a:solidFill>
                  <a:schemeClr val="accent6">
                    <a:lumMod val="50000"/>
                  </a:schemeClr>
                </a:solidFill>
              </a:rPr>
              <a:t>es una clave candidata de la relación</a:t>
            </a:r>
          </a:p>
          <a:p>
            <a:pPr lvl="1"/>
            <a:endParaRPr lang="es-E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s-E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723900" indent="-723900"/>
            <a:r>
              <a:rPr lang="es-ES" sz="2000" b="1" i="1" dirty="0"/>
              <a:t>      </a:t>
            </a:r>
            <a:r>
              <a:rPr lang="es-ES" sz="2000" b="1" i="1" dirty="0">
                <a:solidFill>
                  <a:srgbClr val="C00000"/>
                </a:solidFill>
              </a:rPr>
              <a:t>NOTA:</a:t>
            </a:r>
            <a:r>
              <a:rPr lang="es-ES" sz="2000" dirty="0">
                <a:solidFill>
                  <a:srgbClr val="C00000"/>
                </a:solidFill>
              </a:rPr>
              <a:t> </a:t>
            </a:r>
            <a:r>
              <a:rPr lang="es-ES" sz="2200" dirty="0"/>
              <a:t>Sabiendo que un </a:t>
            </a:r>
            <a:r>
              <a:rPr lang="es-ES" sz="2200" b="1" dirty="0"/>
              <a:t>determinante funcional </a:t>
            </a:r>
            <a:r>
              <a:rPr lang="es-ES" sz="2200" dirty="0"/>
              <a:t>es un atributo o conjunto de atributos de una tabla del cual depende funcionalmente de forma completa algún otro atributo.</a:t>
            </a:r>
          </a:p>
          <a:p>
            <a:pPr marL="0" lvl="1" indent="7938"/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1- INTRODUCCIÓN Y CONCEPTOS</a:t>
            </a:r>
          </a:p>
          <a:p>
            <a:pPr marL="723900" lvl="2" indent="-258763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Como se comentó en el tema 1, existen distintos modelos de datos para representar el esquema LÓGICO o CANÓNIGO de la base de datos (dependiente del S.G.B.DATOS). </a:t>
            </a:r>
          </a:p>
          <a:p>
            <a:pPr marL="723900" lvl="2" indent="-258763">
              <a:buFont typeface="Wingdings" pitchFamily="2" charset="2"/>
              <a:buChar char="Ø"/>
            </a:pP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23900" lvl="2" indent="-258763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más utilizado es el </a:t>
            </a:r>
            <a:r>
              <a:rPr lang="es-E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MODELO RELACIONAL</a:t>
            </a:r>
          </a:p>
          <a:p>
            <a:pPr marL="457200" lvl="2" indent="7938"/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2" indent="7938"/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lvl="1" indent="7938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</a:p>
          <a:p>
            <a:pPr marL="0" lvl="1" indent="7938">
              <a:buFont typeface="+mj-lt"/>
              <a:buAutoNum type="alphaLcParenR"/>
            </a:pP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5" name="4 Imagen" descr="NIVELES DEPENDENCIA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357430"/>
            <a:ext cx="7801080" cy="4295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1- INTRODUCCIÓN Y CONCEPTOS</a:t>
            </a:r>
          </a:p>
          <a:p>
            <a:pPr marL="0" lvl="1" indent="7938"/>
            <a:endParaRPr lang="es-ES" sz="2400" b="1" dirty="0">
              <a:solidFill>
                <a:srgbClr val="C00000"/>
              </a:solidFill>
            </a:endParaRPr>
          </a:p>
          <a:p>
            <a:pPr marL="0" lvl="1" indent="7938"/>
            <a:endParaRPr lang="es-ES" sz="800" b="1" dirty="0">
              <a:solidFill>
                <a:srgbClr val="C00000"/>
              </a:solidFill>
            </a:endParaRPr>
          </a:p>
          <a:p>
            <a:pPr marL="730250" lvl="1" indent="-273050">
              <a:buFont typeface="Wingdings" pitchFamily="2" charset="2"/>
              <a:buChar char="Ø"/>
            </a:pPr>
            <a:r>
              <a:rPr lang="es-ES" sz="2800" dirty="0"/>
              <a:t>Este modelo lo desarrollo por primera vez Edgar F. </a:t>
            </a:r>
            <a:r>
              <a:rPr lang="es-ES" sz="2800" dirty="0" err="1"/>
              <a:t>Codd</a:t>
            </a:r>
            <a:r>
              <a:rPr lang="es-ES" sz="2800" dirty="0"/>
              <a:t> para IBM (San </a:t>
            </a:r>
            <a:r>
              <a:rPr lang="es-ES" sz="2800" dirty="0" err="1"/>
              <a:t>Jose</a:t>
            </a:r>
            <a:r>
              <a:rPr lang="es-ES" sz="2800" dirty="0"/>
              <a:t> – California)</a:t>
            </a:r>
          </a:p>
          <a:p>
            <a:pPr marL="730250" lvl="1" indent="-273050">
              <a:buFont typeface="Wingdings" pitchFamily="2" charset="2"/>
              <a:buChar char="Ø"/>
            </a:pPr>
            <a:endParaRPr lang="es-ES" sz="2800" dirty="0"/>
          </a:p>
          <a:p>
            <a:pPr marL="730250" lvl="1" indent="-273050">
              <a:buFont typeface="Wingdings" pitchFamily="2" charset="2"/>
              <a:buChar char="Ø"/>
            </a:pPr>
            <a:endParaRPr lang="es-ES" sz="1400" dirty="0"/>
          </a:p>
          <a:p>
            <a:pPr marL="730250" lvl="1" indent="-273050">
              <a:buFont typeface="Wingdings" pitchFamily="2" charset="2"/>
              <a:buChar char="Ø"/>
            </a:pPr>
            <a:r>
              <a:rPr lang="es-ES" sz="2800" dirty="0"/>
              <a:t>Se trata de un modelo lógico, que utiliza como estructura básica las </a:t>
            </a:r>
            <a:r>
              <a:rPr lang="es-ES" sz="2800" b="1" i="1" dirty="0"/>
              <a:t>tablas bidimensionales</a:t>
            </a:r>
          </a:p>
          <a:p>
            <a:pPr marL="730250" lvl="1" indent="-273050">
              <a:buFont typeface="Wingdings" pitchFamily="2" charset="2"/>
              <a:buChar char="Ø"/>
            </a:pPr>
            <a:endParaRPr lang="es-ES" sz="2800" b="1" i="1" dirty="0"/>
          </a:p>
          <a:p>
            <a:pPr marL="730250" lvl="1" indent="-273050">
              <a:buFont typeface="Wingdings" pitchFamily="2" charset="2"/>
              <a:buChar char="Ø"/>
            </a:pPr>
            <a:endParaRPr lang="es-ES" sz="2800" b="1" i="1" dirty="0"/>
          </a:p>
          <a:p>
            <a:pPr marL="730250" lvl="1" indent="-273050">
              <a:buFont typeface="Wingdings" pitchFamily="2" charset="2"/>
              <a:buChar char="Ø"/>
            </a:pPr>
            <a:r>
              <a:rPr lang="es-ES" sz="2800" dirty="0"/>
              <a:t>Basado en el algebra y cálculo relacional</a:t>
            </a:r>
          </a:p>
          <a:p>
            <a:pPr marL="723900" lvl="2" indent="-258763"/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2" indent="7938"/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lvl="1" indent="7938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</a:p>
          <a:p>
            <a:pPr marL="0" lvl="1" indent="7938">
              <a:buFont typeface="+mj-lt"/>
              <a:buAutoNum type="alphaLcParenR"/>
            </a:pPr>
            <a:endParaRPr lang="es-E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1- INTRODUCCIÓN Y CONCEPTOS</a:t>
            </a:r>
          </a:p>
          <a:p>
            <a:pPr marL="730250" lvl="1" indent="-273050"/>
            <a:endParaRPr lang="es-ES" sz="1400" dirty="0"/>
          </a:p>
          <a:p>
            <a:pPr marL="730250" lvl="1" indent="-273050">
              <a:buFont typeface="Wingdings" pitchFamily="2" charset="2"/>
              <a:buChar char="Ø"/>
            </a:pPr>
            <a:r>
              <a:rPr lang="es-ES" sz="2400" dirty="0"/>
              <a:t>Tabla es una matriz formada por filas y columnas y tiene que cumplir cinco normas básicas:</a:t>
            </a:r>
          </a:p>
          <a:p>
            <a:pPr marL="730250" lvl="1" indent="-273050">
              <a:buFont typeface="Wingdings" pitchFamily="2" charset="2"/>
              <a:buChar char="Ø"/>
            </a:pPr>
            <a:endParaRPr lang="es-ES" sz="2000" dirty="0"/>
          </a:p>
          <a:p>
            <a:pPr marL="1249363" lvl="2" indent="-334963">
              <a:buAutoNum type="arabicParenR"/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Cada elemento de la matriz representa un ítem elemental</a:t>
            </a:r>
          </a:p>
          <a:p>
            <a:pPr marL="1249363" lvl="2" indent="-334963">
              <a:buAutoNum type="arabicParenR"/>
            </a:pPr>
            <a:endParaRPr lang="es-ES" sz="9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1249363" lvl="2" indent="-334963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2) Una tabla es homogénea por columnas. Todos los datos de una columna son del mismo tipo</a:t>
            </a:r>
          </a:p>
          <a:p>
            <a:pPr marL="1249363" lvl="2" indent="-334963"/>
            <a:endParaRPr lang="es-ES" sz="9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1249363" lvl="2" indent="-334963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3) Cada columna tiene asignado un nombre único</a:t>
            </a:r>
          </a:p>
          <a:p>
            <a:pPr marL="1249363" lvl="2" indent="-334963"/>
            <a:endParaRPr lang="es-ES" sz="9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1249363" lvl="2" indent="-334963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4) Para una tabla todas las filas son diferentes, no se admiten filas duplicadas</a:t>
            </a:r>
          </a:p>
          <a:p>
            <a:pPr marL="1249363" lvl="2" indent="-334963"/>
            <a:endParaRPr lang="es-ES" sz="9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1249363" lvl="2" indent="-334963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5) Tanto las filas como las columnas pueden ser consideradas en cualquier secuencia sin que esto afecte al contenido de la información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1- INTRODUCCIÓN Y CONCEPTOS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177800" lvl="1" indent="-169863"/>
            <a:r>
              <a:rPr lang="es-ES" sz="2400" b="1" dirty="0">
                <a:solidFill>
                  <a:srgbClr val="C00000"/>
                </a:solidFill>
              </a:rPr>
              <a:t> 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Como cualquier modelo, introduce su propia terminología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(confusa en algún caso)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E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2" indent="7938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28596" y="1714488"/>
          <a:ext cx="8501090" cy="440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CONCEPTO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353">
                <a:tc>
                  <a:txBody>
                    <a:bodyPr/>
                    <a:lstStyle/>
                    <a:p>
                      <a:r>
                        <a:rPr lang="es-ES" sz="2000" b="1" dirty="0"/>
                        <a:t>RELACIÓN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Cada</a:t>
                      </a:r>
                      <a:r>
                        <a:rPr lang="es-ES" sz="2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una de las tablas del sistema</a:t>
                      </a:r>
                      <a:endParaRPr lang="es-E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353">
                <a:tc>
                  <a:txBody>
                    <a:bodyPr/>
                    <a:lstStyle/>
                    <a:p>
                      <a:r>
                        <a:rPr lang="es-ES" sz="2000" b="1" dirty="0"/>
                        <a:t>TUPLA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Cada una de las filas de la tabla</a:t>
                      </a:r>
                      <a:r>
                        <a:rPr lang="es-ES" sz="2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(registro)</a:t>
                      </a:r>
                      <a:endParaRPr lang="es-E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353">
                <a:tc>
                  <a:txBody>
                    <a:bodyPr/>
                    <a:lstStyle/>
                    <a:p>
                      <a:r>
                        <a:rPr lang="es-ES" sz="2000" b="1" dirty="0"/>
                        <a:t>ATRIBUTO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Cada una de las columnas de la tabla</a:t>
                      </a:r>
                      <a:r>
                        <a:rPr lang="es-ES" sz="2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(campo)</a:t>
                      </a:r>
                      <a:endParaRPr lang="es-E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353">
                <a:tc>
                  <a:txBody>
                    <a:bodyPr/>
                    <a:lstStyle/>
                    <a:p>
                      <a:r>
                        <a:rPr lang="es-ES" sz="2000" b="1" dirty="0"/>
                        <a:t>GRADO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Número de columnas de la tabla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353">
                <a:tc>
                  <a:txBody>
                    <a:bodyPr/>
                    <a:lstStyle/>
                    <a:p>
                      <a:r>
                        <a:rPr lang="es-ES" sz="2000" b="1" dirty="0"/>
                        <a:t>DOMINIO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Rango de valores que</a:t>
                      </a:r>
                      <a:r>
                        <a:rPr lang="es-ES" sz="2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puede tomar una atributo</a:t>
                      </a:r>
                      <a:endParaRPr lang="es-E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353">
                <a:tc>
                  <a:txBody>
                    <a:bodyPr/>
                    <a:lstStyle/>
                    <a:p>
                      <a:r>
                        <a:rPr lang="es-ES" sz="2000" b="1" dirty="0"/>
                        <a:t>CARDINALIDAD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Número de </a:t>
                      </a:r>
                      <a:r>
                        <a:rPr lang="es-ES" sz="20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tuplas</a:t>
                      </a:r>
                      <a:r>
                        <a:rPr lang="es-ES" sz="2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de una tabla en un momento dado</a:t>
                      </a:r>
                      <a:endParaRPr lang="es-E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2- TIPOS DE CLAVES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este modelo también se puede hablar del concepto de CLAVE:  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Atributo o conjunto de atributos, que tienen la facultad de identificar sin ambigüedad y de forma única a una y sólo una de las </a:t>
            </a:r>
            <a:r>
              <a:rPr lang="es-ES" sz="2400" b="1" dirty="0" err="1">
                <a:solidFill>
                  <a:schemeClr val="accent6">
                    <a:lumMod val="50000"/>
                  </a:schemeClr>
                </a:solidFill>
              </a:rPr>
              <a:t>tuplas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 de una tabla</a:t>
            </a:r>
          </a:p>
          <a:p>
            <a:pPr marL="266700" lvl="2" indent="7938"/>
            <a:endParaRPr lang="es-ES" sz="11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88900" lvl="2" indent="7938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Así, podremos distinguir entre:</a:t>
            </a:r>
          </a:p>
          <a:p>
            <a:pPr marL="982663" lvl="3" indent="-250825">
              <a:buFont typeface="Wingdings" pitchFamily="2" charset="2"/>
              <a:buChar char="ü"/>
            </a:pP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Claves candidatas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s-ES" sz="2000" dirty="0">
                <a:solidFill>
                  <a:schemeClr val="accent5">
                    <a:lumMod val="50000"/>
                  </a:schemeClr>
                </a:solidFill>
              </a:rPr>
              <a:t>los atributos o conjuntos de atributos que cumplen la condición de ser clave (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toda relación debe tener alguna clave candidata</a:t>
            </a:r>
            <a:r>
              <a:rPr lang="es-ES" sz="20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982663" lvl="3" indent="-250825">
              <a:buFont typeface="Wingdings" pitchFamily="2" charset="2"/>
              <a:buChar char="ü"/>
            </a:pPr>
            <a:endParaRPr lang="es-E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982663" lvl="3" indent="-250825">
              <a:buFont typeface="Wingdings" pitchFamily="2" charset="2"/>
              <a:buChar char="ü"/>
            </a:pP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Clave primaria o principal: </a:t>
            </a:r>
            <a:r>
              <a:rPr lang="es-ES" sz="2000" dirty="0">
                <a:solidFill>
                  <a:schemeClr val="accent5">
                    <a:lumMod val="50000"/>
                  </a:schemeClr>
                </a:solidFill>
              </a:rPr>
              <a:t>de entre todas las candidatas se elegirá una como principal</a:t>
            </a:r>
          </a:p>
          <a:p>
            <a:pPr marL="982663" lvl="3" indent="-250825">
              <a:buFont typeface="Wingdings" pitchFamily="2" charset="2"/>
              <a:buChar char="ü"/>
            </a:pPr>
            <a:endParaRPr lang="es-E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982663" lvl="3" indent="-250825">
              <a:buFont typeface="Wingdings" pitchFamily="2" charset="2"/>
              <a:buChar char="ü"/>
            </a:pP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Claves alternas: </a:t>
            </a:r>
            <a:r>
              <a:rPr lang="es-ES" sz="2000" dirty="0">
                <a:solidFill>
                  <a:schemeClr val="accent5">
                    <a:lumMod val="50000"/>
                  </a:schemeClr>
                </a:solidFill>
              </a:rPr>
              <a:t>el resto de claves candidatas</a:t>
            </a:r>
          </a:p>
          <a:p>
            <a:pPr marL="982663" lvl="3" indent="-250825">
              <a:buFont typeface="Wingdings" pitchFamily="2" charset="2"/>
              <a:buChar char="ü"/>
            </a:pPr>
            <a:endParaRPr lang="es-E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982663" lvl="3" indent="-250825">
              <a:buFont typeface="Wingdings" pitchFamily="2" charset="2"/>
              <a:buChar char="ü"/>
            </a:pP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Clave foránea: </a:t>
            </a:r>
            <a:r>
              <a:rPr lang="es-ES" sz="2000" dirty="0">
                <a:solidFill>
                  <a:schemeClr val="accent5">
                    <a:lumMod val="50000"/>
                  </a:schemeClr>
                </a:solidFill>
              </a:rPr>
              <a:t>será un atributo o conjunto de atributos que son clave primaria de otra tabla con la que está relacionada</a:t>
            </a:r>
          </a:p>
          <a:p>
            <a:pPr marL="982663" lvl="3" indent="-250825"/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pPr marL="355600" lvl="3" indent="-355600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número de atributos de cualquier clave candidata debe ser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MÍNIMO </a:t>
            </a:r>
            <a:r>
              <a:rPr lang="es-E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(propiedad vista en el modelo E/R)</a:t>
            </a:r>
            <a:endParaRPr lang="es-ES" sz="2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17693"/>
            <a:ext cx="8929718" cy="690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3- INTEGRIDAD EN LOS ESQUEMAS RELACIONALES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igual que en los diagramas E/R , los esquemas relacionales deben reflejar las reglas de integridad de datos</a:t>
            </a:r>
          </a:p>
          <a:p>
            <a:pPr marL="450850" lvl="2" indent="-354013">
              <a:buFont typeface="Wingdings" pitchFamily="2" charset="2"/>
              <a:buChar char="Ø"/>
            </a:pPr>
            <a:endParaRPr lang="es-E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0850" lvl="2" indent="-354013">
              <a:buFont typeface="Wingdings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Entre estas reglas podemos destacar:</a:t>
            </a:r>
          </a:p>
          <a:p>
            <a:pPr marL="908050" lvl="3" indent="-354013">
              <a:buFont typeface="Wingdings" pitchFamily="2" charset="2"/>
              <a:buChar char="ü"/>
            </a:pPr>
            <a:r>
              <a:rPr lang="es-ES" sz="2200" b="1" dirty="0">
                <a:solidFill>
                  <a:schemeClr val="accent5">
                    <a:lumMod val="50000"/>
                  </a:schemeClr>
                </a:solidFill>
              </a:rPr>
              <a:t>Integridad de clave: 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Ningún atributo que forme parte de una clave candidata podrá tomar valores nulos para ninguna </a:t>
            </a: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tupla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08050" lvl="3" indent="-354013">
              <a:buFont typeface="Wingdings" pitchFamily="2" charset="2"/>
              <a:buChar char="ü"/>
            </a:pPr>
            <a:endParaRPr lang="es-E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08050" lvl="3" indent="-354013">
              <a:buFont typeface="Wingdings" pitchFamily="2" charset="2"/>
              <a:buChar char="ü"/>
            </a:pPr>
            <a:r>
              <a:rPr lang="es-ES" sz="2200" b="1" dirty="0">
                <a:solidFill>
                  <a:schemeClr val="accent5">
                    <a:lumMod val="50000"/>
                  </a:schemeClr>
                </a:solidFill>
              </a:rPr>
              <a:t>Integridad de referencia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la clave foránea de una tabla, deberá sólo podrá tomar valores que existan en la otra tabla como clave primaria. Pero podría admitir valores nulos.</a:t>
            </a:r>
          </a:p>
          <a:p>
            <a:pPr marL="1979613" lvl="3" indent="-1425575"/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s-ES" sz="2200" b="1" i="1" dirty="0">
                <a:solidFill>
                  <a:schemeClr val="accent6">
                    <a:lumMod val="50000"/>
                  </a:schemeClr>
                </a:solidFill>
              </a:rPr>
              <a:t>Ejemplo: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base de datos videoclub, no se permiten alquilar películas que no existan en la tabla películas</a:t>
            </a:r>
          </a:p>
          <a:p>
            <a:pPr marL="1979613" lvl="3" indent="-1425575"/>
            <a:endParaRPr lang="es-E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08050" lvl="3" indent="-354013">
              <a:buFont typeface="Wingdings" pitchFamily="2" charset="2"/>
              <a:buChar char="ü"/>
            </a:pPr>
            <a:r>
              <a:rPr lang="es-ES" sz="2200" b="1" dirty="0">
                <a:solidFill>
                  <a:schemeClr val="accent5">
                    <a:lumMod val="50000"/>
                  </a:schemeClr>
                </a:solidFill>
              </a:rPr>
              <a:t>Permitir valores nulos 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un atributo</a:t>
            </a:r>
          </a:p>
          <a:p>
            <a:pPr marL="908050" lvl="3" indent="-354013">
              <a:buFont typeface="Wingdings" pitchFamily="2" charset="2"/>
              <a:buChar char="ü"/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08050" lvl="3" indent="-354013">
              <a:buFont typeface="Wingdings" pitchFamily="2" charset="2"/>
              <a:buChar char="ü"/>
            </a:pPr>
            <a:r>
              <a:rPr lang="es-ES" sz="2200" b="1" dirty="0">
                <a:solidFill>
                  <a:schemeClr val="accent5">
                    <a:lumMod val="50000"/>
                  </a:schemeClr>
                </a:solidFill>
              </a:rPr>
              <a:t>Valores permitidos 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los atributos: rango o conjunto de valores que puede tomar un determinado atributo</a:t>
            </a:r>
          </a:p>
          <a:p>
            <a:pPr marL="908050" lvl="3" indent="-354013">
              <a:buFont typeface="Wingdings" pitchFamily="2" charset="2"/>
              <a:buChar char="ü"/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08050" lvl="3" indent="-354013">
              <a:buFont typeface="Wingdings" pitchFamily="2" charset="2"/>
              <a:buChar char="ü"/>
            </a:pPr>
            <a:r>
              <a:rPr lang="es-ES" sz="2200" b="1" dirty="0">
                <a:solidFill>
                  <a:schemeClr val="accent5">
                    <a:lumMod val="50000"/>
                  </a:schemeClr>
                </a:solidFill>
              </a:rPr>
              <a:t>Condiciones que determinen el valor 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puede tomar un atributo.</a:t>
            </a:r>
          </a:p>
          <a:p>
            <a:pPr marL="908050" lvl="3" indent="-354013"/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ES" sz="2200" b="1" i="1" dirty="0">
                <a:solidFill>
                  <a:schemeClr val="accent6">
                    <a:lumMod val="50000"/>
                  </a:schemeClr>
                </a:solidFill>
              </a:rPr>
              <a:t>Ejemplo: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permitir alquileres a socios menores de edad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117693"/>
            <a:ext cx="91440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/>
            <a:r>
              <a:rPr lang="es-ES" sz="2400" b="1" dirty="0">
                <a:solidFill>
                  <a:srgbClr val="C00000"/>
                </a:solidFill>
              </a:rPr>
              <a:t>4- OPERACIONES DEL ALGEBRA RELACIONAL</a:t>
            </a:r>
          </a:p>
          <a:p>
            <a:pPr marL="0" lvl="1" indent="7938"/>
            <a:endParaRPr lang="es-ES" sz="1000" b="1" dirty="0">
              <a:solidFill>
                <a:srgbClr val="C00000"/>
              </a:solidFill>
            </a:endParaRPr>
          </a:p>
          <a:p>
            <a:pPr marL="908050" lvl="3" indent="-354013">
              <a:buFont typeface="Wingdings" pitchFamily="2" charset="2"/>
              <a:buChar char="Ø"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Como hemos comentado, el modelo relacional está basado en el Algebra y Cálculo relacional</a:t>
            </a:r>
          </a:p>
          <a:p>
            <a:pPr marL="908050" lvl="3" indent="-354013">
              <a:buFont typeface="Wingdings" pitchFamily="2" charset="2"/>
              <a:buChar char="Ø"/>
            </a:pP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08050" lvl="3" indent="-354013">
              <a:buFont typeface="Wingdings" pitchFamily="2" charset="2"/>
              <a:buChar char="Ø"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Cualquier consulta sobre una base de datos relacional, se puede implementar utilizando las operaciones del algebra o cálculo relacional</a:t>
            </a:r>
          </a:p>
          <a:p>
            <a:pPr marL="908050" lvl="3" indent="-354013">
              <a:buFont typeface="Wingdings" pitchFamily="2" charset="2"/>
              <a:buChar char="Ø"/>
            </a:pP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08050" lvl="3" indent="-354013">
              <a:buFont typeface="Wingdings" pitchFamily="2" charset="2"/>
              <a:buChar char="Ø"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Veremos solamente el algebra relacional (</a:t>
            </a:r>
            <a:r>
              <a:rPr lang="es-E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sus operaciones son muy parecidas a las utilizadas en la teoría de conjuntos y son más fáciles de comprender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908050" lvl="3" indent="-354013">
              <a:buFont typeface="Wingdings" pitchFamily="2" charset="2"/>
              <a:buChar char="Ø"/>
            </a:pP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08050" lvl="3" indent="-354013">
              <a:buFont typeface="Wingdings" pitchFamily="2" charset="2"/>
              <a:buChar char="Ø"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Cualquier operación del algebra relacional partirá de una o 2 tablas, y generará una nueva tabla con el resultado de la operación.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1621</Words>
  <Application>Microsoft Office PowerPoint</Application>
  <PresentationFormat>Presentación en pantalla (4:3)</PresentationFormat>
  <Paragraphs>262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Profesor</dc:creator>
  <cp:lastModifiedBy>Inf 1</cp:lastModifiedBy>
  <cp:revision>121</cp:revision>
  <dcterms:created xsi:type="dcterms:W3CDTF">2015-06-16T10:31:03Z</dcterms:created>
  <dcterms:modified xsi:type="dcterms:W3CDTF">2019-10-23T08:47:35Z</dcterms:modified>
</cp:coreProperties>
</file>