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3" r:id="rId19"/>
    <p:sldId id="274" r:id="rId20"/>
    <p:sldId id="275" r:id="rId21"/>
    <p:sldId id="276" r:id="rId22"/>
    <p:sldId id="272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4" d="100"/>
          <a:sy n="104" d="100"/>
        </p:scale>
        <p:origin x="300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60000"/>
                <a:lumOff val="40000"/>
                <a:alpha val="74000"/>
              </a:schemeClr>
            </a:gs>
            <a:gs pos="0">
              <a:schemeClr val="bg1">
                <a:lumMod val="75000"/>
              </a:schemeClr>
            </a:gs>
            <a:gs pos="50000">
              <a:srgbClr val="9CB86E">
                <a:alpha val="62000"/>
              </a:srgbClr>
            </a:gs>
            <a:gs pos="100000">
              <a:srgbClr val="156B13">
                <a:alpha val="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2606-AFE7-42FF-B24A-F8D713C81888}" type="datetimeFigureOut">
              <a:rPr lang="es-ES" smtClean="0"/>
              <a:pPr/>
              <a:t>15/01/2016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A2B1-BB5D-4E5F-BFD1-5DB3FC213B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42976" y="928670"/>
            <a:ext cx="677127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b="1" dirty="0" smtClean="0"/>
              <a:t>SQL</a:t>
            </a:r>
            <a:r>
              <a:rPr lang="es-ES" sz="6600" b="1" dirty="0" smtClean="0"/>
              <a:t> </a:t>
            </a:r>
          </a:p>
          <a:p>
            <a:pPr algn="ctr"/>
            <a:endParaRPr lang="es-ES" sz="6600" b="1" dirty="0" smtClean="0"/>
          </a:p>
          <a:p>
            <a:pPr algn="ctr"/>
            <a:r>
              <a:rPr lang="es-ES" sz="6000" b="1" dirty="0" smtClean="0">
                <a:solidFill>
                  <a:schemeClr val="accent1">
                    <a:lumMod val="75000"/>
                  </a:schemeClr>
                </a:solidFill>
              </a:rPr>
              <a:t>CONSULTAS BÁSICAS</a:t>
            </a:r>
          </a:p>
          <a:p>
            <a:pPr algn="ctr"/>
            <a:r>
              <a:rPr lang="es-ES" sz="6000" b="1" dirty="0" smtClean="0">
                <a:solidFill>
                  <a:schemeClr val="accent1">
                    <a:lumMod val="75000"/>
                  </a:schemeClr>
                </a:solidFill>
              </a:rPr>
              <a:t>(SELECT)</a:t>
            </a:r>
            <a:endParaRPr lang="es-ES" sz="6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6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28596" y="285728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Ejercicio</a:t>
            </a:r>
            <a:endParaRPr lang="es-ES" sz="24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8596" y="857232"/>
            <a:ext cx="87154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 partir de la tabla </a:t>
            </a:r>
            <a:r>
              <a:rPr lang="es-ES" sz="2000" b="1" dirty="0" smtClean="0"/>
              <a:t>ALUM0405 </a:t>
            </a:r>
            <a:r>
              <a:rPr lang="es-ES" sz="2000" dirty="0" smtClean="0"/>
              <a:t>, que contiene los datos de alumnos matriculados en el curso 2004/2005 de un centro de enseñanza.</a:t>
            </a:r>
          </a:p>
          <a:p>
            <a:endParaRPr lang="es-ES" sz="2000" dirty="0" smtClean="0"/>
          </a:p>
          <a:p>
            <a:pPr algn="ctr"/>
            <a:r>
              <a:rPr lang="es-ES" i="1" dirty="0" smtClean="0">
                <a:solidFill>
                  <a:schemeClr val="accent3">
                    <a:lumMod val="50000"/>
                  </a:schemeClr>
                </a:solidFill>
              </a:rPr>
              <a:t>(Tabla incluida en script del tema. Ver descripción con </a:t>
            </a:r>
            <a:r>
              <a:rPr lang="es-ES" b="1" i="1" dirty="0" smtClean="0">
                <a:solidFill>
                  <a:schemeClr val="accent3">
                    <a:lumMod val="50000"/>
                  </a:schemeClr>
                </a:solidFill>
              </a:rPr>
              <a:t>DESC ALUM0405</a:t>
            </a:r>
            <a:r>
              <a:rPr lang="es-ES" i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9144000" cy="435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CREACIÓN DE ALIAS DE “COLUMNA”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58" y="2143116"/>
            <a:ext cx="833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r>
              <a:rPr lang="es-ES" sz="2400" dirty="0" smtClean="0"/>
              <a:t>Utilizaremos alias para las columnas DNOMBRE y DEPT_NO</a:t>
            </a:r>
          </a:p>
          <a:p>
            <a:endParaRPr lang="es-ES" sz="2400" dirty="0" smtClean="0"/>
          </a:p>
          <a:p>
            <a:r>
              <a:rPr lang="es-ES" sz="2400" dirty="0" smtClean="0">
                <a:solidFill>
                  <a:srgbClr val="C00000"/>
                </a:solidFill>
              </a:rPr>
              <a:t>SELECT DNOMBRE “Departamento”, </a:t>
            </a:r>
          </a:p>
          <a:p>
            <a:r>
              <a:rPr lang="es-ES" sz="2400" dirty="0" smtClean="0">
                <a:solidFill>
                  <a:srgbClr val="C00000"/>
                </a:solidFill>
              </a:rPr>
              <a:t>              DEPT_NO “Número Departamento”</a:t>
            </a:r>
          </a:p>
          <a:p>
            <a:r>
              <a:rPr lang="es-ES" sz="2400" dirty="0" smtClean="0">
                <a:solidFill>
                  <a:srgbClr val="C00000"/>
                </a:solidFill>
              </a:rPr>
              <a:t>	 FROM DEPART;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33" y="500042"/>
            <a:ext cx="875826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500570"/>
            <a:ext cx="5943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ARITMÉTICOS</a:t>
            </a:r>
          </a:p>
          <a:p>
            <a:pPr marL="457200" indent="-45720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dirty="0" smtClean="0"/>
              <a:t>Sirven para formar expresiones con constantes, valores de columnas y funciones de valores de columnas.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43108" y="2000240"/>
          <a:ext cx="45481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99"/>
                <a:gridCol w="2274099"/>
              </a:tblGrid>
              <a:tr h="26766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OPERACIÓN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Suma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+</a:t>
                      </a:r>
                      <a:endParaRPr lang="es-E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Resta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-</a:t>
                      </a:r>
                      <a:endParaRPr lang="es-E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Multiplicación</a:t>
                      </a:r>
                      <a:r>
                        <a:rPr lang="es-ES" sz="2400" b="0" baseline="0" dirty="0" smtClean="0"/>
                        <a:t> 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*</a:t>
                      </a:r>
                      <a:endParaRPr lang="es-E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División</a:t>
                      </a:r>
                      <a:endParaRPr lang="es-E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/>
                        <a:t>/</a:t>
                      </a:r>
                      <a:endParaRPr lang="es-E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142976" y="4286256"/>
            <a:ext cx="50757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s-ES" sz="2400" dirty="0" smtClean="0">
                <a:solidFill>
                  <a:srgbClr val="C00000"/>
                </a:solidFill>
              </a:rPr>
              <a:t>SELECT col1 * col2 , col1 - col2  </a:t>
            </a:r>
          </a:p>
          <a:p>
            <a:pPr lvl="1"/>
            <a:r>
              <a:rPr lang="es-ES" sz="2400" dirty="0" smtClean="0">
                <a:solidFill>
                  <a:srgbClr val="C00000"/>
                </a:solidFill>
              </a:rPr>
              <a:t>FROM tabla1  </a:t>
            </a:r>
          </a:p>
          <a:p>
            <a:pPr lvl="1"/>
            <a:r>
              <a:rPr lang="es-ES" sz="2400" dirty="0" smtClean="0">
                <a:solidFill>
                  <a:srgbClr val="C00000"/>
                </a:solidFill>
              </a:rPr>
              <a:t>WHERE col1 + col2 = 34;</a:t>
            </a:r>
            <a:endParaRPr lang="es-E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357166"/>
            <a:ext cx="5361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s-ES" sz="2000" b="1" dirty="0" smtClean="0">
                <a:solidFill>
                  <a:srgbClr val="C00000"/>
                </a:solidFill>
              </a:rPr>
              <a:t>SELECT * FROM  NOTAS_ALUMNOS;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8286776" cy="195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857224" y="3429000"/>
            <a:ext cx="6929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Se trata de calcular la nota media de cada alumno:</a:t>
            </a:r>
          </a:p>
          <a:p>
            <a:endParaRPr lang="es-ES" dirty="0" smtClean="0"/>
          </a:p>
          <a:p>
            <a:r>
              <a:rPr lang="es-ES" sz="2000" b="1" dirty="0" smtClean="0">
                <a:solidFill>
                  <a:srgbClr val="C00000"/>
                </a:solidFill>
              </a:rPr>
              <a:t>SELECT NOMBRE_ALUMNO “Nombre Alumno”,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 (NOTA1 + NOTA2 + NOTA3)/3 “Nota Media”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FROM NOTAS_ALUMNOS;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157767"/>
            <a:ext cx="6400800" cy="170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2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DE COMPARACIÓN Y LÓGICOS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437197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071678"/>
            <a:ext cx="46482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1071538" y="1500174"/>
            <a:ext cx="692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Operadores comparación                                   Operadores lógicos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642918"/>
            <a:ext cx="85725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dirty="0" smtClean="0"/>
              <a:t>Se trata de obtener aquellos nombres de alumnos que tengan un 7 en NOTA1 y cuya media sea mayor que 6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/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NOMBRE_ALUMNO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FROM NOTAS_ALUMNOS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WHERE NOTA1=7 AND (NOTA1+NOTA2+NOTA3)/3 &gt; 6;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929066"/>
            <a:ext cx="43148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3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DE COMPARACIÓN DE CARACTERES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06489" y="1000108"/>
            <a:ext cx="82375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Hasta ahora, para comparar cadenas hemos utilizado el operador </a:t>
            </a:r>
            <a:r>
              <a:rPr lang="es-ES" sz="2400" b="1" dirty="0" smtClean="0"/>
              <a:t>Igual a ( = )</a:t>
            </a:r>
          </a:p>
          <a:p>
            <a:endParaRPr lang="es-ES" sz="2400" dirty="0" smtClean="0"/>
          </a:p>
          <a:p>
            <a:r>
              <a:rPr lang="es-ES" sz="2400" dirty="0" smtClean="0"/>
              <a:t>Por ejemplo, para obtener el apellido de los ANALISTAS del departamento 10:</a:t>
            </a:r>
          </a:p>
          <a:p>
            <a:endParaRPr lang="es-ES" sz="2400" dirty="0" smtClean="0"/>
          </a:p>
          <a:p>
            <a:r>
              <a:rPr lang="es-ES" sz="2000" dirty="0" smtClean="0"/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APELLIDO FROM EMPLE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	WHERE OFICIO=‘ANALISTA’ AND DEPT_NO=10;</a:t>
            </a:r>
          </a:p>
          <a:p>
            <a:endParaRPr lang="es-ES" sz="2000" b="1" dirty="0" smtClean="0">
              <a:solidFill>
                <a:srgbClr val="C00000"/>
              </a:solidFill>
            </a:endParaRPr>
          </a:p>
          <a:p>
            <a:r>
              <a:rPr lang="es-ES" sz="2400" dirty="0" smtClean="0"/>
              <a:t>Pero este operador no sirve si queremos hacer consultas de tipo:</a:t>
            </a:r>
          </a:p>
          <a:p>
            <a:endParaRPr lang="es-E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Datos de los empleados cuyo apellido empiece por “P”</a:t>
            </a:r>
          </a:p>
          <a:p>
            <a:pPr lvl="1">
              <a:buFont typeface="Wingdings" pitchFamily="2" charset="2"/>
              <a:buChar char="ü"/>
            </a:pPr>
            <a:r>
              <a:rPr lang="es-ES" sz="2400" b="1" dirty="0" smtClean="0">
                <a:solidFill>
                  <a:schemeClr val="accent5">
                    <a:lumMod val="50000"/>
                  </a:schemeClr>
                </a:solidFill>
              </a:rPr>
              <a:t> Nombres de los alumnos que incluyan la palabra “Pérez”</a:t>
            </a:r>
          </a:p>
          <a:p>
            <a:pPr marL="6350" lvl="1"/>
            <a:endParaRPr lang="es-E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6350" lvl="1"/>
            <a:r>
              <a:rPr lang="es-ES" sz="2400" dirty="0" smtClean="0"/>
              <a:t>Para este tipo de consultas se utiliza el operador  </a:t>
            </a:r>
            <a:r>
              <a:rPr lang="es-ES" sz="2800" b="1" dirty="0" smtClean="0"/>
              <a:t>LIKE</a:t>
            </a:r>
            <a:endParaRPr lang="es-E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3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DE COMPARACIÓN DE CARACTERES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42910" y="1071546"/>
            <a:ext cx="8501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LIKE</a:t>
            </a:r>
            <a:r>
              <a:rPr lang="es-ES" sz="2400" dirty="0" smtClean="0"/>
              <a:t> permite utilizar los siguientes caracteres especiales (comodín):</a:t>
            </a:r>
          </a:p>
          <a:p>
            <a:endParaRPr lang="es-ES" sz="2400" dirty="0" smtClean="0"/>
          </a:p>
          <a:p>
            <a:r>
              <a:rPr lang="es-ES" sz="2400" dirty="0" smtClean="0"/>
              <a:t>	</a:t>
            </a:r>
            <a:r>
              <a:rPr lang="es-ES" sz="2400" b="1" dirty="0" smtClean="0"/>
              <a:t>%    Representa cualquier cadena de 0 o más caracteres</a:t>
            </a:r>
          </a:p>
          <a:p>
            <a:endParaRPr lang="es-ES" sz="2400" b="1" dirty="0" smtClean="0"/>
          </a:p>
          <a:p>
            <a:r>
              <a:rPr lang="es-ES" sz="2400" b="1" dirty="0" smtClean="0"/>
              <a:t>	‘_’   Representa un carácter cualquiera	</a:t>
            </a:r>
            <a:endParaRPr lang="es-ES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28597" y="3143248"/>
            <a:ext cx="8715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Formatos de utilización en la cláusula WHERE:</a:t>
            </a:r>
          </a:p>
          <a:p>
            <a:endParaRPr lang="es-ES" sz="2000" dirty="0" smtClean="0"/>
          </a:p>
          <a:p>
            <a:r>
              <a:rPr lang="es-ES" sz="2000" dirty="0" smtClean="0"/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…WHERE columna LIKE ‘</a:t>
            </a:r>
            <a:r>
              <a:rPr lang="es-ES" sz="2000" b="1" dirty="0" err="1" smtClean="0">
                <a:solidFill>
                  <a:srgbClr val="C00000"/>
                </a:solidFill>
              </a:rPr>
              <a:t>car_especiales</a:t>
            </a:r>
            <a:r>
              <a:rPr lang="es-ES" sz="2000" b="1" dirty="0" smtClean="0">
                <a:solidFill>
                  <a:srgbClr val="C00000"/>
                </a:solidFill>
              </a:rPr>
              <a:t>’</a:t>
            </a:r>
          </a:p>
          <a:p>
            <a:endParaRPr lang="es-ES" sz="2000" b="1" dirty="0" smtClean="0">
              <a:solidFill>
                <a:srgbClr val="C00000"/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	…WHERE col1 LIKE ‘</a:t>
            </a:r>
            <a:r>
              <a:rPr lang="es-ES" sz="2000" b="1" dirty="0" err="1" smtClean="0">
                <a:solidFill>
                  <a:srgbClr val="C00000"/>
                </a:solidFill>
              </a:rPr>
              <a:t>car_especiales</a:t>
            </a:r>
            <a:r>
              <a:rPr lang="es-ES" sz="2000" b="1" dirty="0" smtClean="0">
                <a:solidFill>
                  <a:srgbClr val="C00000"/>
                </a:solidFill>
              </a:rPr>
              <a:t>’  AND | OR  col2 LIKE ‘</a:t>
            </a:r>
            <a:r>
              <a:rPr lang="es-ES" sz="2000" b="1" dirty="0" err="1" smtClean="0">
                <a:solidFill>
                  <a:srgbClr val="C00000"/>
                </a:solidFill>
              </a:rPr>
              <a:t>car_especiales</a:t>
            </a:r>
            <a:r>
              <a:rPr lang="es-ES" sz="2000" b="1" dirty="0" smtClean="0">
                <a:solidFill>
                  <a:srgbClr val="C00000"/>
                </a:solidFill>
              </a:rPr>
              <a:t>’</a:t>
            </a:r>
          </a:p>
          <a:p>
            <a:endParaRPr lang="es-ES" sz="2000" b="1" dirty="0" smtClean="0">
              <a:solidFill>
                <a:srgbClr val="C00000"/>
              </a:solidFill>
            </a:endParaRPr>
          </a:p>
          <a:p>
            <a:endParaRPr lang="es-ES" sz="2000" b="1" dirty="0" smtClean="0">
              <a:solidFill>
                <a:srgbClr val="C00000"/>
              </a:solidFill>
            </a:endParaRPr>
          </a:p>
          <a:p>
            <a:r>
              <a:rPr lang="es-ES" sz="2000" b="1" i="1" u="sng" dirty="0" smtClean="0"/>
              <a:t>NOTA:</a:t>
            </a:r>
          </a:p>
          <a:p>
            <a:r>
              <a:rPr lang="es-ES" sz="2000" b="1" dirty="0" smtClean="0">
                <a:solidFill>
                  <a:schemeClr val="accent3">
                    <a:lumMod val="50000"/>
                  </a:schemeClr>
                </a:solidFill>
              </a:rPr>
              <a:t>Debemos tener en cuenta que las mayúsculas y minúsculas son significativas (‘m’ no es lo mismo que ‘M’) y que las constantes alfanuméricas deben encerrarse siempre entre comillas simples.</a:t>
            </a:r>
            <a:endParaRPr lang="es-E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7158" y="642918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582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1440" y="1071546"/>
            <a:ext cx="85725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Ejercicios:</a:t>
            </a:r>
          </a:p>
          <a:p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400" b="1" dirty="0" smtClean="0"/>
              <a:t>A partir de la tabla EMPLE obtener las siguientes consultas</a:t>
            </a:r>
          </a:p>
          <a:p>
            <a:endParaRPr lang="es-ES" sz="2000" dirty="0" smtClean="0"/>
          </a:p>
          <a:p>
            <a:pPr marL="1169988" lvl="1" indent="-712788">
              <a:buFont typeface="Wingdings" pitchFamily="2" charset="2"/>
              <a:buChar char="Ø"/>
            </a:pPr>
            <a:r>
              <a:rPr lang="es-ES" sz="2400" dirty="0" smtClean="0"/>
              <a:t>Apellidos que comiencen por una ‘J’</a:t>
            </a:r>
          </a:p>
          <a:p>
            <a:pPr marL="1169988" lvl="1" indent="-712788">
              <a:buFont typeface="Wingdings" pitchFamily="2" charset="2"/>
              <a:buChar char="Ø"/>
            </a:pPr>
            <a:endParaRPr lang="es-ES" sz="2400" dirty="0" smtClean="0"/>
          </a:p>
          <a:p>
            <a:pPr marL="1169988" lvl="1" indent="-712788">
              <a:buFont typeface="Wingdings" pitchFamily="2" charset="2"/>
              <a:buChar char="Ø"/>
            </a:pPr>
            <a:r>
              <a:rPr lang="es-ES" sz="2400" dirty="0" smtClean="0"/>
              <a:t>Apellidos que tengan una ‘R’ en la segunda posición</a:t>
            </a:r>
          </a:p>
          <a:p>
            <a:pPr marL="1169988" lvl="1" indent="-712788">
              <a:buFont typeface="Wingdings" pitchFamily="2" charset="2"/>
              <a:buChar char="Ø"/>
            </a:pPr>
            <a:endParaRPr lang="es-ES" sz="2400" dirty="0" smtClean="0"/>
          </a:p>
          <a:p>
            <a:pPr marL="1169988" lvl="1" indent="-712788">
              <a:buFont typeface="Wingdings" pitchFamily="2" charset="2"/>
              <a:buChar char="Ø"/>
            </a:pPr>
            <a:r>
              <a:rPr lang="es-ES" sz="2400" dirty="0" smtClean="0"/>
              <a:t>Apellidos que empiecen por ‘A’ y que tengan una ‘O’ en su interior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428604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FORMATO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285860"/>
            <a:ext cx="87439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428596" y="4643446"/>
            <a:ext cx="8715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q"/>
            </a:pPr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Donde 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</a:rPr>
              <a:t>expre_colum</a:t>
            </a:r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  puede ser una columna de una tabla, una constante, una expresión aritmética, una función o varias funciones anidadas</a:t>
            </a:r>
          </a:p>
          <a:p>
            <a:pPr>
              <a:buFont typeface="Wingdings" pitchFamily="2" charset="2"/>
              <a:buChar char="q"/>
            </a:pPr>
            <a:endParaRPr lang="es-ES" sz="20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ES" sz="2000" i="1" dirty="0" smtClean="0">
                <a:solidFill>
                  <a:schemeClr val="accent1">
                    <a:lumMod val="75000"/>
                  </a:schemeClr>
                </a:solidFill>
              </a:rPr>
              <a:t>  La única cláusula que es obligatoria es FROM , el resto son opcionales</a:t>
            </a:r>
            <a:endParaRPr lang="es-E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1440" y="571480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 de comparación de datos tipo CHAR</a:t>
            </a:r>
          </a:p>
          <a:p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000" dirty="0" smtClean="0"/>
              <a:t>Utilizaremos la tabla LIBRERÍA con la siguiente descripción: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21533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643314"/>
            <a:ext cx="3357558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642910" y="3214686"/>
            <a:ext cx="3087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SELECT  *  FROM  LIBRERIA;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1440" y="571480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/>
              <a:t>Ejemplo de comparación de datos tipo CHAR</a:t>
            </a:r>
          </a:p>
          <a:p>
            <a:endParaRPr lang="es-ES" sz="20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2000" b="1" dirty="0" smtClean="0">
                <a:solidFill>
                  <a:srgbClr val="C00000"/>
                </a:solidFill>
              </a:rPr>
              <a:t>SELECT  * FROM LIBRERIA WHERE TEMA=‘LABORES’;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2910" y="3214686"/>
            <a:ext cx="6282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SELECT  *  FROM  LIBRERÍA WHERE TEMA LIKE ‘LABORES’;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692948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857628"/>
            <a:ext cx="6929486" cy="85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642910" y="5000636"/>
            <a:ext cx="8501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última consulta no devuelve nada, debido a que la columna </a:t>
            </a:r>
            <a:r>
              <a:rPr lang="es-ES" sz="2000" b="1" dirty="0" smtClean="0"/>
              <a:t>TEMA</a:t>
            </a:r>
            <a:r>
              <a:rPr lang="es-ES" sz="2000" dirty="0" smtClean="0"/>
              <a:t> está definida de tipo CHAR (15). </a:t>
            </a:r>
          </a:p>
          <a:p>
            <a:r>
              <a:rPr lang="es-ES" sz="2000" dirty="0" smtClean="0"/>
              <a:t>El tipo CHAR rellena con blancos a la derecha hasta formar la longitud de 15 caracteres. Para que funcione la consulta tendremos que utilizar el comodín </a:t>
            </a:r>
            <a:r>
              <a:rPr lang="es-ES" sz="2000" b="1" dirty="0" smtClean="0"/>
              <a:t>%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SELECT  *  FROM  LIBRERÍA WHERE TEMA LIKE ‘LABORES%’;</a:t>
            </a:r>
            <a:endParaRPr lang="es-E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4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NULL  y  NOT NULL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42910" y="1071546"/>
            <a:ext cx="8501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3525">
              <a:buFont typeface="Wingdings" pitchFamily="2" charset="2"/>
              <a:buChar char="Ø"/>
            </a:pPr>
            <a:r>
              <a:rPr lang="es-ES" sz="2000" dirty="0" smtClean="0"/>
              <a:t>Se dice que una columna de una fila es NULL si está </a:t>
            </a:r>
            <a:r>
              <a:rPr lang="es-ES" sz="2000" b="1" dirty="0" smtClean="0"/>
              <a:t>completamente</a:t>
            </a:r>
            <a:r>
              <a:rPr lang="es-ES" sz="2000" dirty="0" smtClean="0"/>
              <a:t> vacía </a:t>
            </a:r>
          </a:p>
          <a:p>
            <a:pPr marL="269875" indent="-263525">
              <a:buFont typeface="Wingdings" pitchFamily="2" charset="2"/>
              <a:buChar char="Ø"/>
            </a:pPr>
            <a:endParaRPr lang="es-ES" sz="2000" dirty="0" smtClean="0"/>
          </a:p>
          <a:p>
            <a:pPr marL="269875" indent="-263525">
              <a:buFont typeface="Wingdings" pitchFamily="2" charset="2"/>
              <a:buChar char="Ø"/>
            </a:pPr>
            <a:r>
              <a:rPr lang="es-ES" sz="2000" dirty="0" smtClean="0"/>
              <a:t> Para comprobar si el valor de una columna es nulo se utiliza</a:t>
            </a:r>
          </a:p>
          <a:p>
            <a:pPr marL="360363" lvl="1" indent="-354013"/>
            <a:r>
              <a:rPr lang="es-ES" sz="2000" dirty="0" smtClean="0"/>
              <a:t>			</a:t>
            </a:r>
            <a:r>
              <a:rPr lang="es-ES" sz="2000" b="1" i="1" dirty="0" smtClean="0">
                <a:solidFill>
                  <a:srgbClr val="C00000"/>
                </a:solidFill>
              </a:rPr>
              <a:t>columna</a:t>
            </a:r>
            <a:r>
              <a:rPr lang="es-ES" sz="2000" b="1" dirty="0" smtClean="0">
                <a:solidFill>
                  <a:srgbClr val="C00000"/>
                </a:solidFill>
              </a:rPr>
              <a:t>  IS NULL</a:t>
            </a:r>
          </a:p>
          <a:p>
            <a:pPr marL="269875" lvl="1" indent="-263525"/>
            <a:endParaRPr lang="es-ES" sz="2000" dirty="0" smtClean="0"/>
          </a:p>
          <a:p>
            <a:pPr marL="269875" indent="-263525">
              <a:buFont typeface="Wingdings" pitchFamily="2" charset="2"/>
              <a:buChar char="Ø"/>
            </a:pPr>
            <a:r>
              <a:rPr lang="es-ES" sz="2000" dirty="0" smtClean="0"/>
              <a:t> Para comprobar si el valor de una columna es nulo se utiliza</a:t>
            </a:r>
          </a:p>
          <a:p>
            <a:pPr marL="269875" lvl="1" indent="-263525"/>
            <a:r>
              <a:rPr lang="es-ES" sz="2000" dirty="0" smtClean="0"/>
              <a:t>			</a:t>
            </a:r>
            <a:r>
              <a:rPr lang="es-ES" sz="2000" b="1" i="1" dirty="0" smtClean="0">
                <a:solidFill>
                  <a:srgbClr val="C00000"/>
                </a:solidFill>
              </a:rPr>
              <a:t>columna </a:t>
            </a:r>
            <a:r>
              <a:rPr lang="es-ES" sz="2000" b="1" dirty="0" smtClean="0">
                <a:solidFill>
                  <a:srgbClr val="C00000"/>
                </a:solidFill>
              </a:rPr>
              <a:t> IS NOT NULL</a:t>
            </a:r>
          </a:p>
          <a:p>
            <a:pPr marL="269875" lvl="1" indent="-263525"/>
            <a:endParaRPr lang="es-ES" sz="2000" dirty="0" smtClean="0"/>
          </a:p>
          <a:p>
            <a:pPr marL="269875" lvl="1" indent="-263525">
              <a:buFont typeface="Wingdings" pitchFamily="2" charset="2"/>
              <a:buChar char="Ø"/>
            </a:pPr>
            <a:r>
              <a:rPr lang="es-ES" sz="2000" dirty="0" smtClean="0"/>
              <a:t> Para comparar estos tipos de valores </a:t>
            </a:r>
            <a:r>
              <a:rPr lang="es-ES" sz="2000" b="1" dirty="0" smtClean="0"/>
              <a:t>NO</a:t>
            </a:r>
            <a:r>
              <a:rPr lang="es-ES" sz="2000" dirty="0" smtClean="0"/>
              <a:t> se podrán utilizar los operadores de igualdad, mayor o menor.</a:t>
            </a:r>
          </a:p>
          <a:p>
            <a:pPr marL="6350" lvl="1">
              <a:buFont typeface="Wingdings" pitchFamily="2" charset="2"/>
              <a:buChar char="Ø"/>
            </a:pPr>
            <a:endParaRPr lang="es-ES" sz="2000" dirty="0" smtClean="0"/>
          </a:p>
          <a:p>
            <a:pPr marL="6350" lvl="1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Ejemplos:  </a:t>
            </a:r>
          </a:p>
          <a:p>
            <a:pPr marL="6350" lvl="1"/>
            <a:r>
              <a:rPr lang="es-ES" sz="2000" dirty="0" smtClean="0"/>
              <a:t>Apellidos de los empleados con COMISIÓN nula o no nula</a:t>
            </a:r>
          </a:p>
          <a:p>
            <a:pPr marL="6350" lvl="1"/>
            <a:endParaRPr lang="es-ES" sz="2000" dirty="0" smtClean="0"/>
          </a:p>
          <a:p>
            <a:pPr marL="6350" lvl="1"/>
            <a:r>
              <a:rPr lang="es-ES" sz="2000" dirty="0" smtClean="0"/>
              <a:t>	</a:t>
            </a:r>
            <a:r>
              <a:rPr lang="es-ES" sz="2000" dirty="0" smtClean="0">
                <a:solidFill>
                  <a:srgbClr val="C00000"/>
                </a:solidFill>
              </a:rPr>
              <a:t>SELECT APELLIDO FROM EMPLE WHERE COMISION IS NULL</a:t>
            </a:r>
          </a:p>
          <a:p>
            <a:pPr marL="6350" lvl="1"/>
            <a:endParaRPr lang="es-ES" sz="2000" dirty="0" smtClean="0">
              <a:solidFill>
                <a:srgbClr val="C00000"/>
              </a:solidFill>
            </a:endParaRPr>
          </a:p>
          <a:p>
            <a:pPr marL="6350" lvl="1"/>
            <a:r>
              <a:rPr lang="es-ES" sz="2000" dirty="0" smtClean="0">
                <a:solidFill>
                  <a:srgbClr val="C00000"/>
                </a:solidFill>
              </a:rPr>
              <a:t>	 SELECT APELLIDO FROM EMPLE WHERE COMISION IS NOT NULL</a:t>
            </a:r>
          </a:p>
          <a:p>
            <a:pPr marL="6350" lvl="1">
              <a:buFont typeface="Wingdings" pitchFamily="2" charset="2"/>
              <a:buChar char="Ø"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5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DE COMPROBACIÓN DE UN CONJUNTO DE VALORES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14282" y="1071546"/>
            <a:ext cx="85010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Podremos comparar una columna o una expresión con un conjunto de valores utilizando los operadores:</a:t>
            </a:r>
          </a:p>
          <a:p>
            <a:endParaRPr lang="es-ES" sz="2400" dirty="0" smtClean="0"/>
          </a:p>
          <a:p>
            <a:pPr marL="809625" lvl="1" indent="-352425">
              <a:buFont typeface="Courier New" pitchFamily="49" charset="0"/>
              <a:buChar char="o"/>
            </a:pPr>
            <a:r>
              <a:rPr lang="es-ES" sz="2400" b="1" dirty="0" smtClean="0"/>
              <a:t>IN</a:t>
            </a:r>
            <a:r>
              <a:rPr lang="es-ES" sz="2400" dirty="0" smtClean="0"/>
              <a:t>   </a:t>
            </a:r>
            <a:r>
              <a:rPr lang="es-ES" sz="2400" dirty="0" smtClean="0">
                <a:sym typeface="Wingdings" pitchFamily="2" charset="2"/>
              </a:rPr>
              <a:t> permite comprobar si una expresión pertenece o no   (NOT) a un conjunto de valores</a:t>
            </a: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 smtClean="0">
              <a:sym typeface="Wingdings" pitchFamily="2" charset="2"/>
            </a:endParaRP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 smtClean="0">
              <a:sym typeface="Wingdings" pitchFamily="2" charset="2"/>
            </a:endParaRP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 smtClean="0">
              <a:sym typeface="Wingdings" pitchFamily="2" charset="2"/>
            </a:endParaRP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 smtClean="0">
              <a:sym typeface="Wingdings" pitchFamily="2" charset="2"/>
            </a:endParaRPr>
          </a:p>
          <a:p>
            <a:pPr marL="809625" lvl="1" indent="-352425">
              <a:buFont typeface="Courier New" pitchFamily="49" charset="0"/>
              <a:buChar char="o"/>
            </a:pPr>
            <a:r>
              <a:rPr lang="es-ES" sz="2400" b="1" dirty="0" smtClean="0">
                <a:sym typeface="Wingdings" pitchFamily="2" charset="2"/>
              </a:rPr>
              <a:t>BETWEEN </a:t>
            </a:r>
            <a:r>
              <a:rPr lang="es-ES" sz="2400" dirty="0" smtClean="0">
                <a:sym typeface="Wingdings" pitchFamily="2" charset="2"/>
              </a:rPr>
              <a:t>  comprueba si una expresión está comprendida o no (NOT) dentro de un rango de valores</a:t>
            </a: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 smtClean="0">
              <a:sym typeface="Wingdings" pitchFamily="2" charset="2"/>
            </a:endParaRP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 smtClean="0">
              <a:sym typeface="Wingdings" pitchFamily="2" charset="2"/>
            </a:endParaRPr>
          </a:p>
          <a:p>
            <a:pPr marL="809625" lvl="1" indent="-352425">
              <a:buFont typeface="Courier New" pitchFamily="49" charset="0"/>
              <a:buChar char="o"/>
            </a:pP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51" y="3214686"/>
            <a:ext cx="8010549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357826"/>
            <a:ext cx="80010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5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DE COMPROBACIÓN DE UN CONJUNTO DE VALORES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14282" y="1071546"/>
            <a:ext cx="89297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Ejemplos IN:</a:t>
            </a:r>
          </a:p>
          <a:p>
            <a:r>
              <a:rPr lang="es-ES" sz="2400" b="1" dirty="0" smtClean="0">
                <a:sym typeface="Wingdings" pitchFamily="2" charset="2"/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SELECT APELLIDO FROM EMPLE WHERE DEPT_NO IN (10,30);</a:t>
            </a:r>
          </a:p>
          <a:p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	SELECT APELLIDO FROM EMPLE WHERE DEPT_NO NOT IN (10,30);</a:t>
            </a:r>
          </a:p>
          <a:p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	 SELECT APELLIDO FROM EMPLE WHERE OFICIO IN (‘VENDEDOR’, 	‘ANALISTA’, ‘EMPLEADO’);</a:t>
            </a:r>
          </a:p>
          <a:p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	 SELECT APELLIDO FROM EMPLE WHERE OFICIO NOT IN (‘VENDEDOR’, 	‘ANALISTA’, ‘EMPLEADO’);</a:t>
            </a:r>
          </a:p>
          <a:p>
            <a:endParaRPr lang="es-ES" sz="2400" b="1" dirty="0" smtClean="0">
              <a:sym typeface="Wingdings" pitchFamily="2" charset="2"/>
            </a:endParaRPr>
          </a:p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Ejemplos BETWEEN:</a:t>
            </a:r>
          </a:p>
          <a:p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SELECT  APELLIDO, SALARIO FROM EMPLE WHERE SALARIO BETWEEN 	1500 AND 2000;</a:t>
            </a:r>
          </a:p>
          <a:p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	SELECT APELLIDO, SALARIO FROM EMPLE WHERE SALARIO NOT BETWEEN 	1500 AND 2000;</a:t>
            </a:r>
            <a:endParaRPr lang="es-E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6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COMBINACIÓN DE OPERADORES AND Y OR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00034" y="1071546"/>
            <a:ext cx="86439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smtClean="0">
                <a:sym typeface="Wingdings" pitchFamily="2" charset="2"/>
              </a:rPr>
              <a:t>Estos operadores se pueden combinar de forma ilimitada, pero hay que tener cuidado al usarlos y utilizar paréntesis para agrupar aquellas expresiones que se deseen evaluar juntas.</a:t>
            </a:r>
          </a:p>
          <a:p>
            <a:pPr algn="just"/>
            <a:endParaRPr lang="es-ES" sz="3200" dirty="0" smtClean="0">
              <a:sym typeface="Wingdings" pitchFamily="2" charset="2"/>
            </a:endParaRPr>
          </a:p>
          <a:p>
            <a:pPr algn="just"/>
            <a:endParaRPr lang="es-ES" sz="3200" dirty="0" smtClean="0">
              <a:sym typeface="Wingdings" pitchFamily="2" charset="2"/>
            </a:endParaRPr>
          </a:p>
          <a:p>
            <a:pPr algn="just"/>
            <a:r>
              <a:rPr lang="es-ES" sz="3200" dirty="0" smtClean="0">
                <a:sym typeface="Wingdings" pitchFamily="2" charset="2"/>
              </a:rPr>
              <a:t>Si no utilizamos los paréntesis, es posible que los resultados no sean los adecuados.</a:t>
            </a:r>
            <a:endParaRPr lang="es-ES" sz="36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5- OPERADORES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500042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AutoNum type="alphaUcParenR" startAt="6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COMBINACIÓN DE OPERADORES AND Y OR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00034" y="1071546"/>
            <a:ext cx="86439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i="1" dirty="0" smtClean="0">
                <a:sym typeface="Wingdings" pitchFamily="2" charset="2"/>
              </a:rPr>
              <a:t>Ejemplo: </a:t>
            </a:r>
          </a:p>
          <a:p>
            <a:pPr algn="just"/>
            <a:endParaRPr lang="es-ES" sz="2000" b="1" i="1" dirty="0" smtClean="0">
              <a:sym typeface="Wingdings" pitchFamily="2" charset="2"/>
            </a:endParaRPr>
          </a:p>
          <a:p>
            <a:pPr algn="just"/>
            <a:r>
              <a:rPr lang="es-ES" sz="2000" dirty="0" smtClean="0">
                <a:sym typeface="Wingdings" pitchFamily="2" charset="2"/>
              </a:rPr>
              <a:t>Obtener el APELLIDO, SALARIO y DEPT_NO de los empleados cuyo salario sea mayor de 2000 en los departamentos 10 o 20</a:t>
            </a:r>
          </a:p>
          <a:p>
            <a:pPr algn="just"/>
            <a:endParaRPr lang="es-ES" sz="2000" dirty="0" smtClean="0">
              <a:sym typeface="Wingdings" pitchFamily="2" charset="2"/>
            </a:endParaRPr>
          </a:p>
          <a:p>
            <a:pPr lvl="1" algn="just"/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SELECT APELLIDO, SALARIO, DEPT_NO FROM EMPLE WHERE</a:t>
            </a:r>
          </a:p>
          <a:p>
            <a:pPr lvl="1" algn="just"/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SALARIO&gt;2000 AND (DEPT_NO=10 OR DEPT_NO=20);</a:t>
            </a:r>
          </a:p>
          <a:p>
            <a:pPr lvl="1" algn="just"/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 algn="just"/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 algn="just"/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SELECT APELLIDO, SALARIO, DEPT_NO FROM EMPLE WHERE</a:t>
            </a:r>
          </a:p>
          <a:p>
            <a:pPr lvl="1" algn="just"/>
            <a:r>
              <a:rPr lang="es-ES" sz="2000" b="1" dirty="0" smtClean="0">
                <a:solidFill>
                  <a:srgbClr val="C00000"/>
                </a:solidFill>
                <a:sym typeface="Wingdings" pitchFamily="2" charset="2"/>
              </a:rPr>
              <a:t>SALARIO&gt;2000 AND DEPT_NO=10 OR DEPT_NO=20;</a:t>
            </a:r>
          </a:p>
          <a:p>
            <a:pPr lvl="1" algn="just"/>
            <a:endParaRPr lang="es-E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6350" lvl="1" algn="just"/>
            <a:r>
              <a:rPr lang="es-ES" sz="2000" dirty="0" smtClean="0">
                <a:sym typeface="Wingdings" pitchFamily="2" charset="2"/>
              </a:rPr>
              <a:t>¿Son iguales estas 2 consultas? Analiza sus resultados</a:t>
            </a:r>
          </a:p>
          <a:p>
            <a:pPr algn="just"/>
            <a:endParaRPr lang="es-ES" sz="2000" dirty="0" smtClean="0">
              <a:sym typeface="Wingdings" pitchFamily="2" charset="2"/>
            </a:endParaRPr>
          </a:p>
          <a:p>
            <a:pPr algn="just"/>
            <a:endParaRPr lang="es-E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357166"/>
            <a:ext cx="864396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sym typeface="Wingdings" pitchFamily="2" charset="2"/>
              </a:rPr>
              <a:t>Son aquellas sentencias SELECT  que forman parte de una cláusula WHERE  de una sentencia SELECT anterior, es decir, consiste en incluir una declaración SELECT como parte de una cláusula WHERE.</a:t>
            </a:r>
          </a:p>
          <a:p>
            <a:pPr algn="just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Formato genérico:</a:t>
            </a:r>
            <a:endParaRPr lang="es-ES" sz="2800" dirty="0" smtClean="0">
              <a:sym typeface="Wingdings" pitchFamily="2" charset="2"/>
            </a:endParaRPr>
          </a:p>
          <a:p>
            <a:pPr algn="just"/>
            <a:endParaRPr lang="es-ES" sz="2800" dirty="0" smtClean="0">
              <a:sym typeface="Wingdings" pitchFamily="2" charset="2"/>
            </a:endParaRPr>
          </a:p>
          <a:p>
            <a:pPr algn="just"/>
            <a:endParaRPr lang="es-ES" sz="2400" dirty="0" smtClean="0">
              <a:sym typeface="Wingdings" pitchFamily="2" charset="2"/>
            </a:endParaRPr>
          </a:p>
          <a:p>
            <a:pPr algn="just"/>
            <a:endParaRPr lang="es-ES" sz="2400" dirty="0" smtClean="0">
              <a:sym typeface="Wingdings" pitchFamily="2" charset="2"/>
            </a:endParaRPr>
          </a:p>
          <a:p>
            <a:pPr algn="just"/>
            <a:endParaRPr lang="es-ES" sz="2400" dirty="0" smtClean="0">
              <a:sym typeface="Wingdings" pitchFamily="2" charset="2"/>
            </a:endParaRPr>
          </a:p>
          <a:p>
            <a:pPr algn="just"/>
            <a:endParaRPr lang="es-ES" sz="2400" dirty="0" smtClean="0">
              <a:sym typeface="Wingdings" pitchFamily="2" charset="2"/>
            </a:endParaRPr>
          </a:p>
          <a:p>
            <a:pPr algn="just"/>
            <a:r>
              <a:rPr lang="es-ES" sz="2400" dirty="0" smtClean="0">
                <a:sym typeface="Wingdings" pitchFamily="2" charset="2"/>
              </a:rPr>
              <a:t>La </a:t>
            </a:r>
            <a:r>
              <a:rPr lang="es-ES" sz="2400" dirty="0" err="1" smtClean="0">
                <a:sym typeface="Wingdings" pitchFamily="2" charset="2"/>
              </a:rPr>
              <a:t>subconsulta</a:t>
            </a:r>
            <a:r>
              <a:rPr lang="es-ES" sz="2400" dirty="0" smtClean="0">
                <a:sym typeface="Wingdings" pitchFamily="2" charset="2"/>
              </a:rPr>
              <a:t> que está entre paréntesis se ejecuta primero y posteriormente, el valor devuelto por esta se utiliza en la principal</a:t>
            </a:r>
          </a:p>
          <a:p>
            <a:pPr algn="just"/>
            <a:endParaRPr lang="es-ES" sz="2000" b="1" i="1" dirty="0" smtClean="0">
              <a:solidFill>
                <a:schemeClr val="accent5">
                  <a:lumMod val="50000"/>
                </a:schemeClr>
              </a:solidFill>
              <a:sym typeface="Wingdings" pitchFamily="2" charset="2"/>
            </a:endParaRPr>
          </a:p>
          <a:p>
            <a:pPr algn="just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Ejemplo:</a:t>
            </a:r>
          </a:p>
          <a:p>
            <a:pPr algn="just"/>
            <a:r>
              <a:rPr lang="es-ES" sz="2000" b="1" i="1" dirty="0" smtClean="0">
                <a:sym typeface="Wingdings" pitchFamily="2" charset="2"/>
              </a:rPr>
              <a:t>Si queremos obtener los datos de los empleados que tengan el mismo oficio que ‘PEPE’ , hemos de averiguar el oficio de ‘PEPE’ (</a:t>
            </a:r>
            <a:r>
              <a:rPr lang="es-ES" sz="2000" b="1" i="1" dirty="0" err="1" smtClean="0">
                <a:sym typeface="Wingdings" pitchFamily="2" charset="2"/>
              </a:rPr>
              <a:t>subconsulta</a:t>
            </a:r>
            <a:r>
              <a:rPr lang="es-ES" sz="2000" b="1" i="1" dirty="0" smtClean="0">
                <a:sym typeface="Wingdings" pitchFamily="2" charset="2"/>
              </a:rPr>
              <a:t>),  y después consultar los empleados que tienen ese oficio (consulta principal).</a:t>
            </a:r>
            <a:endParaRPr lang="es-ES" sz="2400" b="1" i="1" dirty="0" smtClean="0">
              <a:sym typeface="Wingdings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78962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571480"/>
            <a:ext cx="86439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Ejemplo: </a:t>
            </a:r>
          </a:p>
          <a:p>
            <a:pPr algn="just"/>
            <a:r>
              <a:rPr lang="es-ES" sz="2000" b="1" dirty="0" smtClean="0">
                <a:sym typeface="Wingdings" pitchFamily="2" charset="2"/>
              </a:rPr>
              <a:t>Obtener APELLIDO de los empleados con el mismo OFICIO que ‘GIL’.</a:t>
            </a:r>
            <a:endParaRPr lang="es-ES" sz="2000" b="1" i="1" dirty="0" smtClean="0">
              <a:solidFill>
                <a:schemeClr val="accent5">
                  <a:lumMod val="50000"/>
                </a:schemeClr>
              </a:solidFill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 En  2 pasos:</a:t>
            </a:r>
          </a:p>
          <a:p>
            <a:pPr algn="just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s-ES" sz="2000" b="1" i="1" dirty="0" smtClean="0">
                <a:solidFill>
                  <a:srgbClr val="C00000"/>
                </a:solidFill>
                <a:sym typeface="Wingdings" pitchFamily="2" charset="2"/>
              </a:rPr>
              <a:t>SELECT OFICIO FROM EMPLE WHERE APELLID0=‘GIL’;</a:t>
            </a:r>
          </a:p>
          <a:p>
            <a:pPr algn="just"/>
            <a:endParaRPr lang="es-ES" sz="2000" b="1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algn="just"/>
            <a:endParaRPr lang="es-ES" sz="2000" b="1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algn="just"/>
            <a:endParaRPr lang="es-ES" sz="2000" b="1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algn="just"/>
            <a:r>
              <a:rPr lang="es-ES" sz="2000" b="1" i="1" dirty="0" smtClean="0">
                <a:solidFill>
                  <a:srgbClr val="C00000"/>
                </a:solidFill>
                <a:sym typeface="Wingdings" pitchFamily="2" charset="2"/>
              </a:rPr>
              <a:t>	SELECT APELLIDO FROM EMPLE WHERE OFICIO=‘ANALISTA’;</a:t>
            </a:r>
            <a:endParaRPr lang="es-ES" sz="2000" b="1" i="1" dirty="0" smtClean="0">
              <a:solidFill>
                <a:schemeClr val="accent5">
                  <a:lumMod val="50000"/>
                </a:schemeClr>
              </a:solidFill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 Utilizando SUBCONSULTAS:</a:t>
            </a:r>
          </a:p>
          <a:p>
            <a:pPr algn="just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s-ES" sz="2000" b="1" i="1" dirty="0" smtClean="0">
                <a:solidFill>
                  <a:srgbClr val="C00000"/>
                </a:solidFill>
                <a:sym typeface="Wingdings" pitchFamily="2" charset="2"/>
              </a:rPr>
              <a:t>SELECT APELLIDO FROM EMPLE </a:t>
            </a:r>
          </a:p>
          <a:p>
            <a:pPr algn="just"/>
            <a:r>
              <a:rPr lang="es-ES" sz="2000" b="1" i="1" dirty="0" smtClean="0">
                <a:solidFill>
                  <a:srgbClr val="C00000"/>
                </a:solidFill>
                <a:sym typeface="Wingdings" pitchFamily="2" charset="2"/>
              </a:rPr>
              <a:t>	WHERE OFICIO = (SELECT OFICIO FROM EMPLE WHERE APELLID0=‘GIL’);</a:t>
            </a:r>
          </a:p>
          <a:p>
            <a:pPr algn="just"/>
            <a:endParaRPr lang="es-ES" b="1" i="1" dirty="0" smtClean="0">
              <a:solidFill>
                <a:schemeClr val="accent5">
                  <a:lumMod val="50000"/>
                </a:schemeClr>
              </a:solidFill>
              <a:sym typeface="Wingdings" pitchFamily="2" charset="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185738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071942"/>
            <a:ext cx="197167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tx2"/>
                </a:solidFill>
              </a:rPr>
              <a:t>Ejercicio:  </a:t>
            </a:r>
            <a:r>
              <a:rPr lang="es-ES" sz="2400" b="1" dirty="0" smtClean="0"/>
              <a:t>Muestra los datos (apellido, oficio, salario y fecha de alta) de aquellos empleados que desempeñan el mismo oficio que ‘JIMENEZ’ o que tengan un salario mayor o igual que ‘FERNANDEZ’.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571480"/>
            <a:ext cx="8643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CONDICIONES DE BÚSQUEDA EN SUBCONSULTAS</a:t>
            </a:r>
          </a:p>
          <a:p>
            <a:pPr algn="just"/>
            <a:r>
              <a:rPr lang="es-ES" sz="2400" dirty="0" smtClean="0">
                <a:sym typeface="Wingdings" pitchFamily="2" charset="2"/>
              </a:rPr>
              <a:t>Las </a:t>
            </a:r>
            <a:r>
              <a:rPr lang="es-ES" sz="2400" dirty="0" err="1" smtClean="0">
                <a:sym typeface="Wingdings" pitchFamily="2" charset="2"/>
              </a:rPr>
              <a:t>subconsultas</a:t>
            </a:r>
            <a:r>
              <a:rPr lang="es-ES" sz="2400" dirty="0" smtClean="0">
                <a:sym typeface="Wingdings" pitchFamily="2" charset="2"/>
              </a:rPr>
              <a:t> aparecen normalmente como parte de la condición de búsqueda de una cláusula WHERE o HAVING.</a:t>
            </a:r>
            <a:endParaRPr lang="es-ES" dirty="0" smtClean="0">
              <a:sym typeface="Wingdings" pitchFamily="2" charset="2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1785926"/>
            <a:ext cx="864396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Las condiciones de búsqueda que nos podremos encontrar son:</a:t>
            </a:r>
          </a:p>
          <a:p>
            <a:endParaRPr lang="es-ES" dirty="0" smtClean="0"/>
          </a:p>
          <a:p>
            <a:pPr marL="274638" indent="-274638">
              <a:buFont typeface="Wingdings" pitchFamily="2" charset="2"/>
              <a:buChar char="v"/>
            </a:pPr>
            <a:r>
              <a:rPr lang="es-ES" sz="2000" b="1" dirty="0" smtClean="0">
                <a:solidFill>
                  <a:srgbClr val="002060"/>
                </a:solidFill>
              </a:rPr>
              <a:t>Test de comparación (&lt;, &gt;, &lt;&gt;, &lt;=, &gt;=, =): </a:t>
            </a:r>
          </a:p>
          <a:p>
            <a:pPr marL="274638" indent="-274638"/>
            <a:r>
              <a:rPr lang="es-ES" sz="2000" b="1" dirty="0" smtClean="0">
                <a:solidFill>
                  <a:srgbClr val="002060"/>
                </a:solidFill>
              </a:rPr>
              <a:t>	</a:t>
            </a:r>
            <a:r>
              <a:rPr lang="es-ES" dirty="0" smtClean="0"/>
              <a:t>Compara el valor de una expresión con un valor </a:t>
            </a:r>
            <a:r>
              <a:rPr lang="es-ES" sz="2000" b="1" dirty="0" smtClean="0"/>
              <a:t>único</a:t>
            </a:r>
            <a:r>
              <a:rPr lang="es-ES" dirty="0" smtClean="0"/>
              <a:t> producido por la consulta.</a:t>
            </a:r>
          </a:p>
          <a:p>
            <a:pPr marL="274638" indent="-274638"/>
            <a:r>
              <a:rPr lang="es-ES" dirty="0" smtClean="0"/>
              <a:t>	Ejemplo: Obtener aquellos apellidos de empleados cuyo oficio es igual oficio de ‘GIL’</a:t>
            </a:r>
          </a:p>
          <a:p>
            <a:pPr marL="274638" indent="-274638"/>
            <a:r>
              <a:rPr lang="es-ES" dirty="0" smtClean="0"/>
              <a:t>	</a:t>
            </a:r>
            <a:r>
              <a:rPr lang="es-ES" b="1" dirty="0" smtClean="0">
                <a:solidFill>
                  <a:srgbClr val="C00000"/>
                </a:solidFill>
              </a:rPr>
              <a:t>SELECT APELLIDO FROM EMPLE WHERE OFICIO = (SELECT OFICIO FROM EMPLE WHERE APELLIDO=‘GIL’;</a:t>
            </a:r>
          </a:p>
          <a:p>
            <a:pPr marL="274638" indent="-274638"/>
            <a:endParaRPr lang="es-ES" dirty="0" smtClean="0"/>
          </a:p>
          <a:p>
            <a:pPr marL="274638" indent="-274638">
              <a:buFont typeface="Wingdings" pitchFamily="2" charset="2"/>
              <a:buChar char="v"/>
            </a:pPr>
            <a:r>
              <a:rPr lang="es-ES" sz="2000" b="1" dirty="0" smtClean="0">
                <a:solidFill>
                  <a:srgbClr val="002060"/>
                </a:solidFill>
              </a:rPr>
              <a:t>Test de pertenencia a un conjunto devuelto por una </a:t>
            </a:r>
            <a:r>
              <a:rPr lang="es-ES" sz="2000" b="1" dirty="0" err="1" smtClean="0">
                <a:solidFill>
                  <a:srgbClr val="002060"/>
                </a:solidFill>
              </a:rPr>
              <a:t>subconsulta</a:t>
            </a:r>
            <a:r>
              <a:rPr lang="es-ES" sz="2000" b="1" dirty="0" smtClean="0">
                <a:solidFill>
                  <a:srgbClr val="002060"/>
                </a:solidFill>
              </a:rPr>
              <a:t> (IN):  </a:t>
            </a:r>
            <a:r>
              <a:rPr lang="es-ES" dirty="0" smtClean="0"/>
              <a:t>Comprueba si el valor de una expresión coincide </a:t>
            </a:r>
            <a:r>
              <a:rPr lang="es-ES" sz="2000" b="1" dirty="0" smtClean="0"/>
              <a:t>con uno </a:t>
            </a:r>
            <a:r>
              <a:rPr lang="es-ES" dirty="0" smtClean="0"/>
              <a:t>del conjunto de valores producido por una </a:t>
            </a:r>
            <a:r>
              <a:rPr lang="es-ES" dirty="0" err="1" smtClean="0"/>
              <a:t>subconsulta</a:t>
            </a:r>
            <a:r>
              <a:rPr lang="es-ES" dirty="0" smtClean="0"/>
              <a:t>.</a:t>
            </a:r>
          </a:p>
          <a:p>
            <a:pPr marL="274638" indent="-274638"/>
            <a:r>
              <a:rPr lang="es-ES" dirty="0" smtClean="0"/>
              <a:t>	Ejemplo:  Obtener aquellos apellidos de empleados cuyo oficio sea alguno de los oficios que  hay en el departamento 20</a:t>
            </a:r>
          </a:p>
          <a:p>
            <a:pPr marL="274638" indent="-274638"/>
            <a:r>
              <a:rPr lang="es-ES" dirty="0" smtClean="0"/>
              <a:t>	</a:t>
            </a:r>
            <a:r>
              <a:rPr lang="es-ES" b="1" dirty="0" smtClean="0">
                <a:solidFill>
                  <a:srgbClr val="C00000"/>
                </a:solidFill>
              </a:rPr>
              <a:t>SELECT APELLIDO FROM EMPLE WHERE OFICIO  IN  ( SELECT OFICIO FROM EMPLE WHERE DEPT_NO=20);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7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1- CLÁUSULAS DEL SELECT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358246" cy="135732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14554"/>
            <a:ext cx="8429684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642918"/>
            <a:ext cx="86439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Las condiciones de búsqueda que nos podremos encontrar son:</a:t>
            </a:r>
          </a:p>
          <a:p>
            <a:endParaRPr lang="es-ES" dirty="0" smtClean="0"/>
          </a:p>
          <a:p>
            <a:pPr marL="274638" indent="-274638">
              <a:buFont typeface="Wingdings" pitchFamily="2" charset="2"/>
              <a:buChar char="v"/>
            </a:pPr>
            <a:r>
              <a:rPr lang="es-ES" sz="2000" b="1" dirty="0" smtClean="0">
                <a:solidFill>
                  <a:srgbClr val="002060"/>
                </a:solidFill>
              </a:rPr>
              <a:t>Test de existencia (EXISTS, NOT EXISTS)</a:t>
            </a:r>
          </a:p>
          <a:p>
            <a:pPr marL="274638" indent="-274638"/>
            <a:r>
              <a:rPr lang="es-ES" sz="2000" b="1" dirty="0" smtClean="0">
                <a:solidFill>
                  <a:srgbClr val="002060"/>
                </a:solidFill>
              </a:rPr>
              <a:t>	</a:t>
            </a:r>
            <a:r>
              <a:rPr lang="es-ES" sz="2000" dirty="0" smtClean="0"/>
              <a:t>Examina si una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produce alguna fila de resultados. El test es TRUE si devuelve filas y FALSE si no es así.</a:t>
            </a:r>
          </a:p>
          <a:p>
            <a:pPr marL="274638" indent="-274638"/>
            <a:endParaRPr lang="es-ES" sz="2000" dirty="0" smtClean="0"/>
          </a:p>
          <a:p>
            <a:pPr marL="274638" indent="-274638"/>
            <a:r>
              <a:rPr lang="es-ES" sz="2000" b="1" dirty="0" smtClean="0">
                <a:solidFill>
                  <a:srgbClr val="002060"/>
                </a:solidFill>
              </a:rPr>
              <a:t>	Ejemplo:  Listar los departamentos que tengan empleados</a:t>
            </a:r>
          </a:p>
          <a:p>
            <a:pPr marL="274638" indent="-274638"/>
            <a:endParaRPr lang="es-ES" sz="2000" b="1" dirty="0" smtClean="0">
              <a:solidFill>
                <a:srgbClr val="002060"/>
              </a:solidFill>
            </a:endParaRPr>
          </a:p>
          <a:p>
            <a:pPr marL="274638" indent="-274638"/>
            <a:r>
              <a:rPr lang="es-ES" sz="2000" b="1" dirty="0" smtClean="0">
                <a:solidFill>
                  <a:srgbClr val="002060"/>
                </a:solidFill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DNOMBRE, DEPT_NO </a:t>
            </a:r>
          </a:p>
          <a:p>
            <a:pPr marL="274638" indent="-274638"/>
            <a:r>
              <a:rPr lang="es-ES" sz="2000" b="1" dirty="0" smtClean="0">
                <a:solidFill>
                  <a:srgbClr val="C00000"/>
                </a:solidFill>
              </a:rPr>
              <a:t>	FROM DEPART </a:t>
            </a:r>
          </a:p>
          <a:p>
            <a:pPr marL="274638" indent="-274638"/>
            <a:r>
              <a:rPr lang="es-ES" sz="2000" b="1" dirty="0" smtClean="0">
                <a:solidFill>
                  <a:srgbClr val="C00000"/>
                </a:solidFill>
              </a:rPr>
              <a:t>	WHERE EXISTS (SELECT * FROM EMPLE </a:t>
            </a:r>
          </a:p>
          <a:p>
            <a:pPr marL="274638" indent="-274638"/>
            <a:r>
              <a:rPr lang="es-ES" sz="2000" b="1" dirty="0" smtClean="0">
                <a:solidFill>
                  <a:srgbClr val="C00000"/>
                </a:solidFill>
              </a:rPr>
              <a:t>			WHERE 	EMPLE.DEPT_NO=DEPART.DEPT_NO)</a:t>
            </a:r>
          </a:p>
          <a:p>
            <a:pPr marL="274638" indent="-274638"/>
            <a:endParaRPr lang="es-ES" sz="2000" b="1" dirty="0" smtClean="0">
              <a:solidFill>
                <a:srgbClr val="002060"/>
              </a:solidFill>
            </a:endParaRPr>
          </a:p>
          <a:p>
            <a:pPr marL="274638" indent="-274638"/>
            <a:endParaRPr lang="es-ES" sz="2000" b="1" dirty="0" smtClean="0">
              <a:solidFill>
                <a:srgbClr val="002060"/>
              </a:solidFill>
            </a:endParaRPr>
          </a:p>
          <a:p>
            <a:pPr marL="274638" indent="-274638"/>
            <a:r>
              <a:rPr lang="es-ES" sz="2000" dirty="0" smtClean="0"/>
              <a:t>	Para calcular los que no tengan empleados se usa el operador </a:t>
            </a:r>
            <a:r>
              <a:rPr lang="es-ES" sz="2000" b="1" dirty="0" smtClean="0"/>
              <a:t>NOT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642918"/>
            <a:ext cx="86439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Las condiciones de búsqueda que nos podremos encontrar son:</a:t>
            </a:r>
            <a:endParaRPr lang="es-ES" dirty="0" smtClean="0"/>
          </a:p>
          <a:p>
            <a:pPr marL="274638" indent="-274638">
              <a:buFont typeface="Wingdings" pitchFamily="2" charset="2"/>
              <a:buChar char="v"/>
            </a:pPr>
            <a:r>
              <a:rPr lang="es-ES" sz="2000" b="1" dirty="0" smtClean="0">
                <a:solidFill>
                  <a:srgbClr val="002060"/>
                </a:solidFill>
              </a:rPr>
              <a:t>Test de comparación cuantificada (ANY y ALL)</a:t>
            </a:r>
          </a:p>
          <a:p>
            <a:pPr marL="274638" indent="-274638"/>
            <a:r>
              <a:rPr lang="es-ES" sz="2000" b="1" dirty="0" smtClean="0">
                <a:solidFill>
                  <a:srgbClr val="002060"/>
                </a:solidFill>
              </a:rPr>
              <a:t>	(</a:t>
            </a:r>
            <a:r>
              <a:rPr lang="es-ES" b="1" i="1" dirty="0" smtClean="0">
                <a:solidFill>
                  <a:srgbClr val="002060"/>
                </a:solidFill>
              </a:rPr>
              <a:t>Se usan en conjunción con los operadores de comparación (&lt;, &gt;, &lt;&gt;, &lt;=, &gt;=, =))</a:t>
            </a:r>
            <a:endParaRPr lang="es-ES" sz="2000" b="1" i="1" dirty="0" smtClean="0">
              <a:solidFill>
                <a:srgbClr val="002060"/>
              </a:solidFill>
            </a:endParaRPr>
          </a:p>
          <a:p>
            <a:pPr marL="731838" lvl="1" indent="-274638">
              <a:buFont typeface="Wingdings" pitchFamily="2" charset="2"/>
              <a:buChar char="Ø"/>
            </a:pPr>
            <a:r>
              <a:rPr lang="es-ES" sz="2000" b="1" dirty="0" smtClean="0">
                <a:solidFill>
                  <a:srgbClr val="002060"/>
                </a:solidFill>
              </a:rPr>
              <a:t>	ANY:  </a:t>
            </a:r>
            <a:r>
              <a:rPr lang="es-ES" sz="2000" dirty="0" smtClean="0">
                <a:solidFill>
                  <a:srgbClr val="002060"/>
                </a:solidFill>
              </a:rPr>
              <a:t>compara el valor de una expresión con cada uno del conjunto de valores producido por una </a:t>
            </a:r>
            <a:r>
              <a:rPr lang="es-ES" sz="2000" dirty="0" err="1" smtClean="0">
                <a:solidFill>
                  <a:srgbClr val="002060"/>
                </a:solidFill>
              </a:rPr>
              <a:t>subconsulta</a:t>
            </a:r>
            <a:r>
              <a:rPr lang="es-ES" sz="2000" dirty="0" smtClean="0">
                <a:solidFill>
                  <a:srgbClr val="002060"/>
                </a:solidFill>
              </a:rPr>
              <a:t>, y si </a:t>
            </a:r>
            <a:r>
              <a:rPr lang="es-ES" sz="2000" b="1" dirty="0" smtClean="0">
                <a:solidFill>
                  <a:srgbClr val="002060"/>
                </a:solidFill>
              </a:rPr>
              <a:t>alguna</a:t>
            </a:r>
            <a:r>
              <a:rPr lang="es-ES" sz="2000" dirty="0" smtClean="0">
                <a:solidFill>
                  <a:srgbClr val="002060"/>
                </a:solidFill>
              </a:rPr>
              <a:t> comparación da como resultado TRUE,  ANY devuelve TRUE. En caso contrario, devuelve FALSE.</a:t>
            </a:r>
          </a:p>
          <a:p>
            <a:pPr marL="731838" lvl="1" indent="-274638"/>
            <a:r>
              <a:rPr lang="es-ES" sz="2000" b="1" i="1" dirty="0" smtClean="0">
                <a:solidFill>
                  <a:srgbClr val="002060"/>
                </a:solidFill>
              </a:rPr>
              <a:t>	</a:t>
            </a:r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</a:t>
            </a:r>
            <a:r>
              <a:rPr lang="es-ES" sz="2000" dirty="0" smtClean="0">
                <a:solidFill>
                  <a:srgbClr val="002060"/>
                </a:solidFill>
              </a:rPr>
              <a:t>: </a:t>
            </a:r>
            <a:r>
              <a:rPr lang="es-ES" sz="2000" b="1" dirty="0" smtClean="0">
                <a:solidFill>
                  <a:srgbClr val="002060"/>
                </a:solidFill>
              </a:rPr>
              <a:t>Obtener los datos de los empleados cuyo salario sea igual a algún salario de los empleados del departamento 30.</a:t>
            </a:r>
          </a:p>
          <a:p>
            <a:pPr marL="731838" lvl="1" indent="-274638"/>
            <a:r>
              <a:rPr lang="es-ES" sz="2000" b="1" dirty="0" smtClean="0">
                <a:solidFill>
                  <a:srgbClr val="002060"/>
                </a:solidFill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* FROM EMPLE WHERE SALARIO = ANY ( SELECT SALARIO FROM EMPLE WHERE DEPT_NO=30);</a:t>
            </a:r>
          </a:p>
          <a:p>
            <a:pPr marL="731838" lvl="1" indent="-274638"/>
            <a:endParaRPr lang="es-ES" sz="2000" b="1" dirty="0" smtClean="0">
              <a:solidFill>
                <a:srgbClr val="C00000"/>
              </a:solidFill>
            </a:endParaRPr>
          </a:p>
          <a:p>
            <a:pPr marL="731838" lvl="1" indent="-274638">
              <a:buFont typeface="Wingdings" pitchFamily="2" charset="2"/>
              <a:buChar char="Ø"/>
            </a:pPr>
            <a:r>
              <a:rPr lang="es-ES" sz="2000" b="1" dirty="0" smtClean="0">
                <a:solidFill>
                  <a:srgbClr val="002060"/>
                </a:solidFill>
              </a:rPr>
              <a:t>   ALL: </a:t>
            </a:r>
            <a:r>
              <a:rPr lang="es-ES" sz="2000" dirty="0" smtClean="0">
                <a:solidFill>
                  <a:srgbClr val="002060"/>
                </a:solidFill>
              </a:rPr>
              <a:t>compara el valor de una expresión con cada uno del conjunto de valores producido por una </a:t>
            </a:r>
            <a:r>
              <a:rPr lang="es-ES" sz="2000" dirty="0" err="1" smtClean="0">
                <a:solidFill>
                  <a:srgbClr val="002060"/>
                </a:solidFill>
              </a:rPr>
              <a:t>subconsulta</a:t>
            </a:r>
            <a:r>
              <a:rPr lang="es-ES" sz="2000" dirty="0" smtClean="0">
                <a:solidFill>
                  <a:srgbClr val="002060"/>
                </a:solidFill>
              </a:rPr>
              <a:t>, y si </a:t>
            </a:r>
            <a:r>
              <a:rPr lang="es-ES" sz="2000" b="1" dirty="0" smtClean="0">
                <a:solidFill>
                  <a:srgbClr val="002060"/>
                </a:solidFill>
              </a:rPr>
              <a:t>todas</a:t>
            </a:r>
            <a:r>
              <a:rPr lang="es-ES" sz="2000" dirty="0" smtClean="0">
                <a:solidFill>
                  <a:srgbClr val="002060"/>
                </a:solidFill>
              </a:rPr>
              <a:t> las comparaciones dan como resultado TRUE, ALL devuelve TRUE. En caso contrario devuelve FALSE.</a:t>
            </a:r>
          </a:p>
          <a:p>
            <a:pPr marL="731838" lvl="1" indent="-274638"/>
            <a:r>
              <a:rPr lang="es-ES" sz="2000" b="1" dirty="0" smtClean="0">
                <a:solidFill>
                  <a:srgbClr val="002060"/>
                </a:solidFill>
              </a:rPr>
              <a:t>	</a:t>
            </a:r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</a:t>
            </a:r>
            <a:r>
              <a:rPr lang="es-ES" sz="2000" dirty="0" smtClean="0">
                <a:solidFill>
                  <a:srgbClr val="002060"/>
                </a:solidFill>
              </a:rPr>
              <a:t>: </a:t>
            </a:r>
            <a:r>
              <a:rPr lang="es-ES" sz="2000" b="1" dirty="0" smtClean="0">
                <a:solidFill>
                  <a:srgbClr val="002060"/>
                </a:solidFill>
              </a:rPr>
              <a:t>Obtener los datos de los empleados cuyo salario sea igual a algún salario de los empleados del departamento 30.</a:t>
            </a:r>
          </a:p>
          <a:p>
            <a:pPr marL="731838" lvl="1" indent="-274638"/>
            <a:r>
              <a:rPr lang="es-ES" sz="2000" b="1" dirty="0" smtClean="0">
                <a:solidFill>
                  <a:srgbClr val="002060"/>
                </a:solidFill>
              </a:rPr>
              <a:t>	</a:t>
            </a:r>
            <a:r>
              <a:rPr lang="es-ES" sz="2000" b="1" dirty="0" smtClean="0">
                <a:solidFill>
                  <a:srgbClr val="C00000"/>
                </a:solidFill>
              </a:rPr>
              <a:t>SELECT * FROM EMPLE WHERE SALARIO &lt; ALL ( SELECT SALARIO FROM EMPLE WHERE </a:t>
            </a:r>
            <a:r>
              <a:rPr lang="es-ES" sz="2000" b="1" smtClean="0">
                <a:solidFill>
                  <a:srgbClr val="C00000"/>
                </a:solidFill>
              </a:rPr>
              <a:t>DEPT_NO=30);</a:t>
            </a:r>
            <a:endParaRPr lang="es-E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571480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 startAt="2"/>
            </a:pPr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SUBCONSULTAS QUE GENERAN VALORES SIMPLES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00034" y="1000108"/>
            <a:ext cx="8643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Devuelven una fila o un valor simple. </a:t>
            </a:r>
          </a:p>
          <a:p>
            <a:pPr>
              <a:buFont typeface="Wingdings" pitchFamily="2" charset="2"/>
              <a:buChar char="Ø"/>
            </a:pPr>
            <a:r>
              <a:rPr lang="es-ES" sz="2400" dirty="0" smtClean="0"/>
              <a:t>Se utilizan los operadores de comparación (&gt;, &lt;, &lt;&gt;, &lt;=, &gt;=, =)</a:t>
            </a:r>
          </a:p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Si la </a:t>
            </a:r>
            <a:r>
              <a:rPr lang="es-ES" sz="2400" dirty="0" err="1" smtClean="0"/>
              <a:t>subconsulta</a:t>
            </a:r>
            <a:r>
              <a:rPr lang="es-ES" sz="2400" dirty="0" smtClean="0"/>
              <a:t> devuelve más de una fila, se produce un mensaje de error.</a:t>
            </a:r>
            <a:endParaRPr lang="es-ES" sz="20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42910" y="2643182"/>
            <a:ext cx="85010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2060"/>
                </a:solidFill>
              </a:rPr>
              <a:t>Ejemplo:</a:t>
            </a:r>
          </a:p>
          <a:p>
            <a:r>
              <a:rPr lang="es-ES" dirty="0" smtClean="0"/>
              <a:t>Obtener los apellidos de los empleados cuyo oficio coincida con algún oficio del departamento 20:</a:t>
            </a:r>
          </a:p>
          <a:p>
            <a:endParaRPr lang="es-ES" dirty="0" smtClean="0"/>
          </a:p>
          <a:p>
            <a:r>
              <a:rPr lang="es-ES" b="1" dirty="0" smtClean="0">
                <a:solidFill>
                  <a:srgbClr val="C00000"/>
                </a:solidFill>
              </a:rPr>
              <a:t>SELECT APELLIDO FROM EMPLE WHERE OFICIO= (SELECT OFICIO FROM EMPLE WHERE DEPT_NO=20);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el departamento 20 hay varios oficios, por tanto la </a:t>
            </a:r>
            <a:r>
              <a:rPr lang="es-ES" dirty="0" err="1" smtClean="0"/>
              <a:t>subconsulta</a:t>
            </a:r>
            <a:r>
              <a:rPr lang="es-ES" dirty="0" smtClean="0"/>
              <a:t> devuelve varias filas.  En estos casos NO se pueden utilizar los operadores de comparación anteriores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08" y="4500570"/>
            <a:ext cx="8310592" cy="101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642918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 startAt="3"/>
            </a:pPr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SUBCONSULTAS QUE GENERAN VALORES MÚLTIPLES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00034" y="1142984"/>
            <a:ext cx="8643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Devuelven más de una fila o más de un valor</a:t>
            </a:r>
          </a:p>
          <a:p>
            <a:pPr marL="177800" indent="-177800">
              <a:buFont typeface="Wingdings" pitchFamily="2" charset="2"/>
              <a:buChar char="Ø"/>
            </a:pPr>
            <a:endParaRPr lang="es-ES" sz="2400" dirty="0" smtClean="0"/>
          </a:p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En estos casos se debe usar el operador IN en la cláusula WHERE</a:t>
            </a:r>
          </a:p>
          <a:p>
            <a:pPr marL="177800" indent="-177800">
              <a:buFont typeface="Wingdings" pitchFamily="2" charset="2"/>
              <a:buChar char="Ø"/>
            </a:pPr>
            <a:endParaRPr lang="es-ES" sz="2400" dirty="0" smtClean="0"/>
          </a:p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El tipo de datos de la expresión situada a la derecha del WHERE debe coincidir con el tipo devuelto por la </a:t>
            </a:r>
            <a:r>
              <a:rPr lang="es-ES" sz="2400" dirty="0" err="1" smtClean="0"/>
              <a:t>subconsulta</a:t>
            </a:r>
            <a:endParaRPr lang="es-ES" sz="20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42910" y="3786190"/>
            <a:ext cx="85010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2060"/>
                </a:solidFill>
              </a:rPr>
              <a:t>Ejemplo:</a:t>
            </a:r>
          </a:p>
          <a:p>
            <a:endParaRPr lang="es-ES" dirty="0" smtClean="0"/>
          </a:p>
          <a:p>
            <a:r>
              <a:rPr lang="es-ES" sz="2000" b="1" dirty="0" smtClean="0">
                <a:solidFill>
                  <a:srgbClr val="C00000"/>
                </a:solidFill>
              </a:rPr>
              <a:t>SELECT APELLIDO FROM EMPLE </a:t>
            </a:r>
          </a:p>
          <a:p>
            <a:r>
              <a:rPr lang="es-ES" sz="2000" b="1" dirty="0" smtClean="0">
                <a:solidFill>
                  <a:srgbClr val="C00000"/>
                </a:solidFill>
              </a:rPr>
              <a:t>WHERE OFICIO  IN (SELECT OFICIO FROM EMPLE WHERE DEPT_NO=20);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285728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EJEMPLOS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00034" y="571480"/>
            <a:ext cx="86439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dirty="0" smtClean="0"/>
              <a:t>  </a:t>
            </a:r>
            <a:r>
              <a:rPr lang="es-ES" b="1" dirty="0" smtClean="0"/>
              <a:t>Datos de los empleados que trabajan en 'MADRID' o 'BARCELONA' (la localidad de los departamentos se obtiene de la tabla DEPART)</a:t>
            </a:r>
          </a:p>
          <a:p>
            <a:endParaRPr lang="es-ES" dirty="0" smtClean="0"/>
          </a:p>
          <a:p>
            <a:pPr lvl="1"/>
            <a:r>
              <a:rPr lang="es-ES" b="1" dirty="0" smtClean="0">
                <a:solidFill>
                  <a:srgbClr val="C00000"/>
                </a:solidFill>
              </a:rPr>
              <a:t>SELECT * FROM EMPLE WHERE DEPT_NO IN (SELECT DEPT_NO FROM DEPART WHERE LOC IN ('MADRID','BARCELONA'));</a:t>
            </a:r>
          </a:p>
          <a:p>
            <a:pPr marL="177800" indent="-177800"/>
            <a:endParaRPr lang="es-ES" dirty="0" smtClean="0"/>
          </a:p>
          <a:p>
            <a:pPr marL="177800" indent="-177800"/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b="1" dirty="0" smtClean="0"/>
              <a:t>  Consulta los apellidos y oficios de todos los empleados del departamento 20 cuyo trabajo sea idéntico al de cualquiera de los empleados del departamento 'VENTAS‘</a:t>
            </a:r>
          </a:p>
          <a:p>
            <a:endParaRPr lang="es-ES" dirty="0" smtClean="0"/>
          </a:p>
          <a:p>
            <a:pPr lvl="1"/>
            <a:r>
              <a:rPr lang="es-ES" b="1" dirty="0" smtClean="0">
                <a:solidFill>
                  <a:srgbClr val="C00000"/>
                </a:solidFill>
              </a:rPr>
              <a:t>SELECT APELLIDO, OFICIO FROM EMPLE WHERE DEPT_NO=20 AND OFICIO IN (SELECT OFICIO FROM EMPLE WHERE DEPT_NO= (SELECT DEPT_NO FORM DEPART WHERE DNOMBRE='VENTAS'));</a:t>
            </a:r>
          </a:p>
          <a:p>
            <a:pPr marL="177800" indent="-177800"/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b="1" dirty="0" smtClean="0"/>
              <a:t>  Apellido de los empleados con el mismo oficio y salario que 'GIL'. Hasta ahora las </a:t>
            </a:r>
            <a:r>
              <a:rPr lang="es-ES" b="1" dirty="0" err="1" smtClean="0"/>
              <a:t>subconsultas</a:t>
            </a:r>
            <a:r>
              <a:rPr lang="es-ES" b="1" dirty="0" smtClean="0"/>
              <a:t> devolvían una columna y en este caso nos devuelven 2 columnas</a:t>
            </a:r>
          </a:p>
          <a:p>
            <a:endParaRPr lang="es-ES" dirty="0" smtClean="0"/>
          </a:p>
          <a:p>
            <a:pPr lvl="1"/>
            <a:r>
              <a:rPr lang="es-ES" b="1" dirty="0" smtClean="0">
                <a:solidFill>
                  <a:srgbClr val="C00000"/>
                </a:solidFill>
              </a:rPr>
              <a:t>SELECT APELLIDO, SALARIO FROM EMPLE WHERE (OFICIO, SALARIO) = (SELECT OFICIO, SALARIO FROM EMPLE WHERE APELLIDO='GIL');</a:t>
            </a:r>
          </a:p>
          <a:p>
            <a:pPr marL="177800" indent="-177800"/>
            <a:endParaRPr lang="es-ES" dirty="0" smtClean="0"/>
          </a:p>
          <a:p>
            <a:pPr marL="177800" indent="-177800"/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</a:rPr>
              <a:t>         ¿Tendríamos algún problemas si hay más de un empleado con el apellido 'GIL'?</a:t>
            </a:r>
            <a:endParaRPr lang="es-ES" sz="16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857232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EJERCICIOS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00034" y="1500174"/>
            <a:ext cx="8643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es-ES" sz="2800" b="1" dirty="0" smtClean="0"/>
              <a:t>Recupera los apellidos de los empleados que tienen el mismo oficio que ‘JIMENEZ’</a:t>
            </a:r>
          </a:p>
          <a:p>
            <a:endParaRPr lang="es-ES" sz="2800" b="1" dirty="0" smtClean="0"/>
          </a:p>
          <a:p>
            <a:pPr>
              <a:buFont typeface="Wingdings" pitchFamily="2" charset="2"/>
              <a:buChar char="q"/>
            </a:pPr>
            <a:endParaRPr lang="es-ES" sz="2800" b="1" dirty="0" smtClean="0"/>
          </a:p>
          <a:p>
            <a:pPr marL="531813" indent="-531813">
              <a:buFont typeface="Wingdings" pitchFamily="2" charset="2"/>
              <a:buChar char="q"/>
            </a:pPr>
            <a:r>
              <a:rPr lang="es-ES" sz="2800" b="1" dirty="0" smtClean="0"/>
              <a:t> Muestra el APELLIDO, OFICIO y SALARIO de los empleados del departamento de ‘FERNANDEZ’ que tengan su mismo salario</a:t>
            </a:r>
            <a:r>
              <a:rPr lang="es-ES" sz="2800" b="1" dirty="0" smtClean="0"/>
              <a:t>.</a:t>
            </a:r>
          </a:p>
          <a:p>
            <a:pPr marL="531813" indent="-531813">
              <a:buFont typeface="Wingdings" pitchFamily="2" charset="2"/>
              <a:buChar char="q"/>
            </a:pPr>
            <a:endParaRPr lang="es-ES" sz="2800" b="1" dirty="0"/>
          </a:p>
          <a:p>
            <a:pPr marL="531813" indent="-531813">
              <a:buFont typeface="Wingdings" pitchFamily="2" charset="2"/>
              <a:buChar char="q"/>
            </a:pPr>
            <a:r>
              <a:rPr lang="es-ES" sz="2800" b="1" dirty="0" smtClean="0"/>
              <a:t>Datos de los departamentos que no tienen empleados</a:t>
            </a:r>
            <a:endParaRPr lang="es-E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6- SUBCONSULTAS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642918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 startAt="4"/>
            </a:pPr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SUBCONSULTAS CORRELACIONADAS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00034" y="1142984"/>
            <a:ext cx="864396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 Son aquellas que hacen referencia a una columna o varias de la consulta más externa.</a:t>
            </a:r>
          </a:p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 A veces, la </a:t>
            </a:r>
            <a:r>
              <a:rPr lang="es-ES" sz="2400" dirty="0" err="1" smtClean="0"/>
              <a:t>subconsulta</a:t>
            </a:r>
            <a:r>
              <a:rPr lang="es-ES" sz="2400" dirty="0" smtClean="0"/>
              <a:t> hace uso de columnas que tienen el mismo nombre que las columnas de las tablas usadas en la consulta más externa.</a:t>
            </a:r>
          </a:p>
          <a:p>
            <a:pPr marL="177800" indent="-177800">
              <a:buFont typeface="Wingdings" pitchFamily="2" charset="2"/>
              <a:buChar char="Ø"/>
            </a:pPr>
            <a:r>
              <a:rPr lang="es-ES" sz="2400" dirty="0" smtClean="0"/>
              <a:t> Si la </a:t>
            </a:r>
            <a:r>
              <a:rPr lang="es-ES" sz="2400" dirty="0" err="1" smtClean="0"/>
              <a:t>subconsuta</a:t>
            </a:r>
            <a:r>
              <a:rPr lang="es-ES" sz="2400" dirty="0" smtClean="0"/>
              <a:t> necesita acceder a esas columnas deberá definirse un alias en la tabla más externa. </a:t>
            </a:r>
          </a:p>
          <a:p>
            <a:pPr marL="177800" indent="-177800"/>
            <a:endParaRPr lang="es-ES" sz="2400" dirty="0" smtClean="0"/>
          </a:p>
          <a:p>
            <a:pPr marL="177800" indent="-177800"/>
            <a:endParaRPr lang="es-ES" sz="2400" dirty="0" smtClean="0"/>
          </a:p>
          <a:p>
            <a:pPr marL="177800" indent="-177800"/>
            <a:endParaRPr lang="es-ES" sz="2400" dirty="0" smtClean="0"/>
          </a:p>
          <a:p>
            <a:pPr marL="177800" indent="-177800"/>
            <a:endParaRPr lang="es-ES" sz="2400" dirty="0" smtClean="0"/>
          </a:p>
          <a:p>
            <a:pPr marL="177800" indent="-177800"/>
            <a:endParaRPr lang="es-ES" sz="2400" dirty="0" smtClean="0"/>
          </a:p>
          <a:p>
            <a:r>
              <a:rPr lang="es-ES" sz="2000" dirty="0" smtClean="0"/>
              <a:t>La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devuelve para cada fila que se recupere de la consulta más externa el máximo salario del departamento que se está recuperando en la consulta externa</a:t>
            </a:r>
            <a:endParaRPr lang="es-ES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42910" y="3786190"/>
            <a:ext cx="85010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2060"/>
                </a:solidFill>
              </a:rPr>
              <a:t>Ejemplo: </a:t>
            </a:r>
          </a:p>
          <a:p>
            <a:r>
              <a:rPr lang="es-ES" sz="2000" dirty="0" smtClean="0"/>
              <a:t>Obtener los datos de los empleados cuyo salario sea el máximo salario de </a:t>
            </a:r>
            <a:r>
              <a:rPr lang="es-ES" sz="2000" b="1" dirty="0" smtClean="0"/>
              <a:t>SU</a:t>
            </a:r>
            <a:r>
              <a:rPr lang="es-ES" sz="2000" dirty="0" smtClean="0"/>
              <a:t> departamento:</a:t>
            </a:r>
            <a:endParaRPr lang="es-ES" dirty="0" smtClean="0"/>
          </a:p>
          <a:p>
            <a:pPr lvl="1"/>
            <a:r>
              <a:rPr lang="es-ES" sz="2000" b="1" dirty="0" smtClean="0">
                <a:solidFill>
                  <a:srgbClr val="C00000"/>
                </a:solidFill>
              </a:rPr>
              <a:t>SELECT * FROM EMPLE  E</a:t>
            </a:r>
          </a:p>
          <a:p>
            <a:pPr lvl="1"/>
            <a:r>
              <a:rPr lang="es-ES" sz="2000" b="1" dirty="0" smtClean="0">
                <a:solidFill>
                  <a:srgbClr val="C00000"/>
                </a:solidFill>
              </a:rPr>
              <a:t>WHERE SALARIO  = (SELECT MAX(SALARIO) FROM EMPLE WHERE 				DEPT_NO=E.DEPT_NO);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294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7- COMBINACIÓN DE TABLAS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1142984"/>
            <a:ext cx="864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Ø"/>
            </a:pPr>
            <a:r>
              <a:rPr lang="es-ES" sz="2800" dirty="0" smtClean="0"/>
              <a:t>  Hasta ahora, en las consultas que hemos realizado sólo se ha utilizado una tabla, pero hay veces que una consulta necesita columnas de varias tablas. </a:t>
            </a:r>
          </a:p>
          <a:p>
            <a:pPr marL="177800" indent="-177800"/>
            <a:endParaRPr lang="es-ES" sz="2800" dirty="0" smtClean="0"/>
          </a:p>
          <a:p>
            <a:pPr marL="177800" indent="-177800">
              <a:buFont typeface="Wingdings" pitchFamily="2" charset="2"/>
              <a:buChar char="Ø"/>
            </a:pPr>
            <a:r>
              <a:rPr lang="es-ES" sz="2800" dirty="0" smtClean="0"/>
              <a:t>  En este caso, las tablas se expresarán a la derecha de la palabra FROM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72008"/>
            <a:ext cx="850109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294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7- COMBINACIÓN DE TABLAS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642918"/>
            <a:ext cx="86439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s-ES" sz="2400" dirty="0" smtClean="0"/>
              <a:t>Debemos tener en cuenta una serie de reglas:</a:t>
            </a:r>
          </a:p>
          <a:p>
            <a:pPr marL="177800" indent="-177800"/>
            <a:endParaRPr lang="es-ES" sz="2400" dirty="0" smtClean="0"/>
          </a:p>
          <a:p>
            <a:pPr marL="635000" lvl="1" indent="-177800">
              <a:buFont typeface="Wingdings" pitchFamily="2" charset="2"/>
              <a:buChar char="ü"/>
            </a:pPr>
            <a:r>
              <a:rPr lang="es-ES" sz="2400" dirty="0" smtClean="0"/>
              <a:t> </a:t>
            </a:r>
            <a:r>
              <a:rPr lang="es-ES" sz="2200" dirty="0" smtClean="0"/>
              <a:t>Es posible unir tantas tablas como deseemos</a:t>
            </a:r>
          </a:p>
          <a:p>
            <a:pPr marL="635000" lvl="1" indent="-177800">
              <a:buFont typeface="Wingdings" pitchFamily="2" charset="2"/>
              <a:buChar char="ü"/>
            </a:pPr>
            <a:endParaRPr lang="es-ES" sz="2200" dirty="0" smtClean="0"/>
          </a:p>
          <a:p>
            <a:pPr marL="635000" lvl="1" indent="-177800">
              <a:buFont typeface="Wingdings" pitchFamily="2" charset="2"/>
              <a:buChar char="ü"/>
            </a:pPr>
            <a:r>
              <a:rPr lang="es-ES" sz="2200" dirty="0" smtClean="0"/>
              <a:t> En la cláusula SELECT se pueden citar columnas de todas las tablas</a:t>
            </a:r>
          </a:p>
          <a:p>
            <a:pPr marL="635000" lvl="1" indent="-177800">
              <a:buFont typeface="Wingdings" pitchFamily="2" charset="2"/>
              <a:buChar char="ü"/>
            </a:pPr>
            <a:endParaRPr lang="es-ES" sz="2200" dirty="0" smtClean="0"/>
          </a:p>
          <a:p>
            <a:pPr marL="635000" lvl="1" indent="-177800">
              <a:buFont typeface="Wingdings" pitchFamily="2" charset="2"/>
              <a:buChar char="ü"/>
            </a:pPr>
            <a:r>
              <a:rPr lang="es-ES" sz="2200" dirty="0" smtClean="0"/>
              <a:t> Si hay columnas con el mismo nombre en las distintas tablas de la cláusula FROM, se deben identificar especificando   					</a:t>
            </a:r>
            <a:r>
              <a:rPr lang="es-ES" sz="2200" b="1" i="1" dirty="0" err="1" smtClean="0">
                <a:solidFill>
                  <a:schemeClr val="accent5">
                    <a:lumMod val="50000"/>
                  </a:schemeClr>
                </a:solidFill>
              </a:rPr>
              <a:t>NombreTabla.NombreColumna</a:t>
            </a:r>
            <a:endParaRPr lang="es-ES" sz="22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635000" lvl="1" indent="-177800">
              <a:buFont typeface="Wingdings" pitchFamily="2" charset="2"/>
              <a:buChar char="ü"/>
            </a:pPr>
            <a:endParaRPr lang="es-ES" sz="22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635000" lvl="1" indent="-177800"/>
            <a:r>
              <a:rPr lang="es-ES" sz="2200" dirty="0" smtClean="0"/>
              <a:t>	Si el nombre de una columna existe sólo en una tabla, no será necesario hacerlo, pero mejoraría la legibilidad de la consulta</a:t>
            </a:r>
          </a:p>
          <a:p>
            <a:pPr marL="635000" lvl="1" indent="-177800"/>
            <a:endParaRPr lang="es-ES" sz="2200" dirty="0" smtClean="0"/>
          </a:p>
          <a:p>
            <a:pPr marL="635000" lvl="1" indent="-177800">
              <a:buFont typeface="Wingdings" pitchFamily="2" charset="2"/>
              <a:buChar char="ü"/>
            </a:pPr>
            <a:r>
              <a:rPr lang="es-ES" sz="2200" dirty="0" smtClean="0"/>
              <a:t> El criterio que se siga para combinar las tablas ha de especificarse en la cláusula WHERE. Si se omite esta cláusula, que especifica la condición de combinación, el resultado será un </a:t>
            </a:r>
            <a:r>
              <a:rPr lang="es-ES" sz="2200" b="1" dirty="0" smtClean="0"/>
              <a:t>PRODUCTO CARTESIANO</a:t>
            </a:r>
            <a:r>
              <a:rPr lang="es-ES" sz="2200" dirty="0" smtClean="0"/>
              <a:t> de todas las tablas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294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7- COMBINACIÓN DE TABLAS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642918"/>
            <a:ext cx="864396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  <a:p>
            <a:pPr marL="177800" indent="-177800"/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77800" indent="-177800"/>
            <a:r>
              <a:rPr lang="es-ES" sz="2200" b="1" dirty="0" smtClean="0"/>
              <a:t>Obtener APELLIDO, OFICIO, EMP_NO, nombre de departamento (DNOMBRE) y localidad (LOC)</a:t>
            </a:r>
          </a:p>
          <a:p>
            <a:pPr marL="177800" indent="-177800"/>
            <a:endParaRPr lang="es-ES" sz="2200" b="1" dirty="0" smtClean="0"/>
          </a:p>
          <a:p>
            <a:pPr marL="635000" lvl="1" indent="-177800"/>
            <a:r>
              <a:rPr lang="es-ES" sz="2200" b="1" dirty="0" smtClean="0">
                <a:solidFill>
                  <a:srgbClr val="C00000"/>
                </a:solidFill>
              </a:rPr>
              <a:t>SELECT APELLIDO, OFICIO, EMP_NO, DNOMBRE, LOC </a:t>
            </a:r>
          </a:p>
          <a:p>
            <a:pPr marL="635000" lvl="1" indent="-177800"/>
            <a:r>
              <a:rPr lang="es-ES" sz="2200" b="1" dirty="0" smtClean="0">
                <a:solidFill>
                  <a:srgbClr val="C00000"/>
                </a:solidFill>
              </a:rPr>
              <a:t>FROM EMPLE, DEPART </a:t>
            </a:r>
          </a:p>
          <a:p>
            <a:pPr marL="635000" lvl="1" indent="-177800"/>
            <a:r>
              <a:rPr lang="es-ES" sz="2200" b="1" dirty="0" smtClean="0">
                <a:solidFill>
                  <a:srgbClr val="C00000"/>
                </a:solidFill>
              </a:rPr>
              <a:t>WHERE EMPLE.DEPT_NO = DEPART.DEPT_NO;</a:t>
            </a:r>
          </a:p>
          <a:p>
            <a:pPr marL="177800" lvl="1" indent="-177800"/>
            <a:endParaRPr lang="es-ES" sz="2200" b="1" dirty="0" smtClean="0">
              <a:solidFill>
                <a:srgbClr val="C00000"/>
              </a:solidFill>
            </a:endParaRPr>
          </a:p>
          <a:p>
            <a:pPr marL="177800" lvl="1" indent="-177800"/>
            <a:r>
              <a:rPr lang="es-ES" sz="2200" b="1" dirty="0" smtClean="0"/>
              <a:t>Si se omite el WHERE, se hace el producto cartesiano de ambas tablas</a:t>
            </a:r>
          </a:p>
          <a:p>
            <a:pPr marL="177800" lvl="1" indent="-177800"/>
            <a:endParaRPr lang="es-ES" sz="2200" b="1" dirty="0" smtClean="0"/>
          </a:p>
          <a:p>
            <a:pPr marL="177800" lvl="1" indent="-177800"/>
            <a:endParaRPr lang="es-ES" sz="2200" b="1" dirty="0" smtClean="0"/>
          </a:p>
          <a:p>
            <a:pPr marL="177800" indent="-177800"/>
            <a:endParaRPr lang="es-ES" sz="22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7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CLÁUSULAS DEL SELECT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3771900" cy="5905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571472" y="1285860"/>
            <a:ext cx="857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dirty="0" smtClean="0"/>
              <a:t>  </a:t>
            </a:r>
            <a:r>
              <a:rPr lang="es-ES" sz="2000" dirty="0" smtClean="0"/>
              <a:t>Obtiene las filas que cumplen la condición expresada</a:t>
            </a:r>
          </a:p>
          <a:p>
            <a:pPr>
              <a:buFont typeface="Wingdings" pitchFamily="2" charset="2"/>
              <a:buChar char="Ø"/>
            </a:pPr>
            <a:endParaRPr lang="es-ES" sz="2000" dirty="0" smtClean="0"/>
          </a:p>
          <a:p>
            <a:pPr>
              <a:buFont typeface="Wingdings" pitchFamily="2" charset="2"/>
              <a:buChar char="Ø"/>
            </a:pPr>
            <a:r>
              <a:rPr lang="es-ES" sz="2000" dirty="0" smtClean="0"/>
              <a:t>  La complejidad de la condición es prácticamente ilimitada</a:t>
            </a:r>
          </a:p>
          <a:p>
            <a:pPr>
              <a:buFont typeface="Wingdings" pitchFamily="2" charset="2"/>
              <a:buChar char="Ø"/>
            </a:pPr>
            <a:endParaRPr lang="es-ES" sz="2000" dirty="0" smtClean="0"/>
          </a:p>
          <a:p>
            <a:pPr>
              <a:buFont typeface="Wingdings" pitchFamily="2" charset="2"/>
              <a:buChar char="Ø"/>
            </a:pPr>
            <a:r>
              <a:rPr lang="es-ES" sz="2000" dirty="0" smtClean="0"/>
              <a:t>  Formato de la condición:</a:t>
            </a:r>
            <a:endParaRPr lang="es-ES" sz="2400" dirty="0" smtClean="0"/>
          </a:p>
          <a:p>
            <a:pPr>
              <a:buFont typeface="Wingdings" pitchFamily="2" charset="2"/>
              <a:buChar char="Ø"/>
            </a:pPr>
            <a:endParaRPr lang="es-ES" sz="2400" dirty="0" smtClean="0"/>
          </a:p>
          <a:p>
            <a:pPr lvl="1" algn="ctr"/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</a:rPr>
              <a:t>expresión </a:t>
            </a:r>
            <a:r>
              <a:rPr lang="es-ES" sz="2000" b="1" i="1" dirty="0" smtClean="0"/>
              <a:t>  </a:t>
            </a:r>
            <a:r>
              <a:rPr lang="es-ES" sz="2000" b="1" i="1" dirty="0" err="1" smtClean="0">
                <a:solidFill>
                  <a:schemeClr val="accent3">
                    <a:lumMod val="50000"/>
                  </a:schemeClr>
                </a:solidFill>
              </a:rPr>
              <a:t>operador_comparación</a:t>
            </a:r>
            <a:r>
              <a:rPr lang="es-ES" sz="2000" b="1" i="1" dirty="0" smtClean="0"/>
              <a:t>  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</a:rPr>
              <a:t>expresión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000" dirty="0" smtClean="0"/>
              <a:t>Donde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</a:rPr>
              <a:t>expresión</a:t>
            </a:r>
            <a:r>
              <a:rPr lang="es-ES" sz="2000" dirty="0" smtClean="0"/>
              <a:t> puede ser una constante, una expresión aritmética, un valor nulo o un nombre de columna.</a:t>
            </a:r>
          </a:p>
          <a:p>
            <a:pPr lvl="1"/>
            <a:endParaRPr lang="es-ES" sz="2000" dirty="0" smtClean="0"/>
          </a:p>
          <a:p>
            <a:pPr lvl="1"/>
            <a:r>
              <a:rPr lang="es-ES" sz="2000" dirty="0" smtClean="0"/>
              <a:t>Los operadores de comparación pueden ser:</a:t>
            </a:r>
            <a:endParaRPr lang="es-ES" sz="20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714480" y="5286388"/>
          <a:ext cx="6096000" cy="133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4662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</a:rPr>
                        <a:t>=  ,  &gt;  ,&lt;  ,  &gt;=  ,  &lt;=  ,  !=  ,  &lt;&gt;</a:t>
                      </a:r>
                      <a:endParaRPr lang="es-E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662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s-ES" sz="2000" baseline="0" dirty="0" smtClean="0">
                          <a:solidFill>
                            <a:schemeClr val="tx1"/>
                          </a:solidFill>
                        </a:rPr>
                        <a:t> , NOT IN , BETWEEN , NOT BETWEEN</a:t>
                      </a:r>
                      <a:endParaRPr lang="es-E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662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es-E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294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7- COMBINACIÓN DE TABLAS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642918"/>
            <a:ext cx="864396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  <a:p>
            <a:pPr marL="177800" indent="-177800"/>
            <a:r>
              <a:rPr lang="es-ES" sz="2400" dirty="0" smtClean="0"/>
              <a:t>A partir de las tablas ALUMNOS, ASIGNATURAS y NOTAS ( ver la descripción de estas tablas con el comando DESC)</a:t>
            </a:r>
          </a:p>
          <a:p>
            <a:pPr marL="177800" indent="-177800"/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77800" indent="-177800">
              <a:buFont typeface="Wingdings" pitchFamily="2" charset="2"/>
              <a:buChar char="q"/>
            </a:pPr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s-ES" sz="2400" b="1" dirty="0" smtClean="0"/>
              <a:t>Obtener el nombre de alumno, su asignatura y nota:</a:t>
            </a:r>
          </a:p>
          <a:p>
            <a:pPr marL="635000" lvl="1" indent="-177800"/>
            <a:r>
              <a:rPr lang="es-ES" sz="2400" b="1" i="1" dirty="0" smtClean="0">
                <a:solidFill>
                  <a:srgbClr val="C00000"/>
                </a:solidFill>
              </a:rPr>
              <a:t>SELECT APENOM, NOMBRE, NOTA </a:t>
            </a:r>
          </a:p>
          <a:p>
            <a:pPr marL="635000" lvl="1" indent="-177800"/>
            <a:r>
              <a:rPr lang="es-ES" sz="2400" b="1" i="1" dirty="0" smtClean="0">
                <a:solidFill>
                  <a:srgbClr val="C00000"/>
                </a:solidFill>
              </a:rPr>
              <a:t>FROM ALUMNOS, ASIGNATURAS, NOTAS </a:t>
            </a:r>
          </a:p>
          <a:p>
            <a:pPr marL="635000" lvl="1" indent="-177800"/>
            <a:r>
              <a:rPr lang="es-ES" sz="2400" b="1" i="1" dirty="0" smtClean="0">
                <a:solidFill>
                  <a:srgbClr val="C00000"/>
                </a:solidFill>
              </a:rPr>
              <a:t>WHERE ALUMNOS.DNI=NOTAS.DNI AND NOTAS.COD=ASIGNATURAS.COD;</a:t>
            </a:r>
          </a:p>
          <a:p>
            <a:pPr marL="177800" indent="-177800"/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77800" indent="-177800">
              <a:buFont typeface="Wingdings" pitchFamily="2" charset="2"/>
              <a:buChar char="q"/>
            </a:pPr>
            <a:r>
              <a:rPr lang="es-ES" sz="2200" b="1" dirty="0" smtClean="0"/>
              <a:t>  Obtener los nombres de alumnos matriculados en ‘FOL’:</a:t>
            </a:r>
          </a:p>
          <a:p>
            <a:pPr marL="635000" lvl="1" indent="-177800"/>
            <a:r>
              <a:rPr lang="es-ES" sz="2400" b="1" i="1" dirty="0" smtClean="0">
                <a:solidFill>
                  <a:srgbClr val="C00000"/>
                </a:solidFill>
              </a:rPr>
              <a:t>SELECT APENOM </a:t>
            </a:r>
          </a:p>
          <a:p>
            <a:pPr marL="635000" lvl="1" indent="-177800"/>
            <a:r>
              <a:rPr lang="es-ES" sz="2400" b="1" i="1" dirty="0" smtClean="0">
                <a:solidFill>
                  <a:srgbClr val="C00000"/>
                </a:solidFill>
              </a:rPr>
              <a:t>FROM ALUMNOS, ASIGNATURAS, NOTAS</a:t>
            </a:r>
          </a:p>
          <a:p>
            <a:pPr marL="635000" lvl="1" indent="-177800"/>
            <a:r>
              <a:rPr lang="es-ES" sz="2400" b="1" i="1" dirty="0" smtClean="0">
                <a:solidFill>
                  <a:srgbClr val="C00000"/>
                </a:solidFill>
              </a:rPr>
              <a:t>WHERE ALUMNOS.DNI=NOTAS.DNI AND NOTAS.COD=ASIGNATURAS.COD AND NOMBRE=‘FOL’;</a:t>
            </a:r>
            <a:endParaRPr lang="es-ES" sz="2200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14290"/>
            <a:ext cx="294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7- COMBINACIÓN DE TABLAS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0034" y="642918"/>
            <a:ext cx="86439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s-ES" sz="3200" b="1" i="1" dirty="0" smtClean="0">
                <a:solidFill>
                  <a:schemeClr val="accent5">
                    <a:lumMod val="50000"/>
                  </a:schemeClr>
                </a:solidFill>
              </a:rPr>
              <a:t>Ejercicios:</a:t>
            </a:r>
          </a:p>
          <a:p>
            <a:pPr marL="177800" indent="-177800"/>
            <a:endParaRPr lang="es-ES" sz="32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b="1" dirty="0" smtClean="0"/>
              <a:t>Visualiza los nombres de alumnos que tengan una nota entre 7 y 8 en la asignatura de ‘FOL’</a:t>
            </a:r>
          </a:p>
          <a:p>
            <a:pPr marL="457200" indent="-457200">
              <a:buFont typeface="+mj-lt"/>
              <a:buAutoNum type="arabicPeriod"/>
            </a:pPr>
            <a:endParaRPr lang="es-ES" sz="3600" b="1" dirty="0" smtClean="0"/>
          </a:p>
          <a:p>
            <a:pPr marL="457200" indent="-457200">
              <a:buFont typeface="+mj-lt"/>
              <a:buAutoNum type="arabicPeriod"/>
            </a:pPr>
            <a:endParaRPr lang="es-E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800" b="1" dirty="0" smtClean="0"/>
              <a:t>Visualiza los nombres de asignaturas que no tengan suspensos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7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CLÁUSULAS DEL SELECT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3771900" cy="5905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71472" y="1428736"/>
            <a:ext cx="857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Wingdings" pitchFamily="2" charset="2"/>
              <a:buChar char="ü"/>
            </a:pPr>
            <a:r>
              <a:rPr lang="es-ES" sz="2400" dirty="0" smtClean="0"/>
              <a:t>Se pueden construir condiciones múltiples usando los operadores lógicos booleanos estándar:    AND ,  OR  y  NOT</a:t>
            </a:r>
          </a:p>
          <a:p>
            <a:pPr marL="269875" indent="-269875">
              <a:buFont typeface="Wingdings" pitchFamily="2" charset="2"/>
              <a:buChar char="ü"/>
            </a:pPr>
            <a:endParaRPr lang="es-ES" sz="2400" dirty="0" smtClean="0"/>
          </a:p>
          <a:p>
            <a:pPr marL="269875" indent="-269875">
              <a:buFont typeface="Wingdings" pitchFamily="2" charset="2"/>
              <a:buChar char="ü"/>
            </a:pPr>
            <a:r>
              <a:rPr lang="es-ES" sz="2400" dirty="0" smtClean="0"/>
              <a:t>Está permitido usar paréntesis para forzar el orden de evaluación de condiciones</a:t>
            </a:r>
          </a:p>
          <a:p>
            <a:pPr marL="269875" indent="-269875">
              <a:buFont typeface="Wingdings" pitchFamily="2" charset="2"/>
              <a:buChar char="ü"/>
            </a:pPr>
            <a:endParaRPr lang="es-ES" sz="2400" dirty="0" smtClean="0"/>
          </a:p>
          <a:p>
            <a:pPr marL="269875" indent="-269875">
              <a:buFont typeface="Wingdings" pitchFamily="2" charset="2"/>
              <a:buChar char="ü"/>
            </a:pPr>
            <a:r>
              <a:rPr lang="es-ES" sz="2400" dirty="0" smtClean="0"/>
              <a:t>Algunos ejemplos de condiciones del WHERE:</a:t>
            </a:r>
          </a:p>
          <a:p>
            <a:endParaRPr lang="es-E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72008"/>
            <a:ext cx="80867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7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CLÁUSULAS DEL SELECT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85728"/>
            <a:ext cx="8715375" cy="7905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571472" y="1225689"/>
            <a:ext cx="8572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Wingdings" pitchFamily="2" charset="2"/>
              <a:buChar char="ü"/>
            </a:pPr>
            <a:r>
              <a:rPr lang="es-ES" sz="2000" b="1" dirty="0" smtClean="0"/>
              <a:t>Especifica el criterio de clasificación del resultado de la consulta.</a:t>
            </a:r>
          </a:p>
          <a:p>
            <a:pPr marL="269875" indent="-269875">
              <a:buFont typeface="Wingdings" pitchFamily="2" charset="2"/>
              <a:buChar char="ü"/>
            </a:pPr>
            <a:endParaRPr lang="es-ES" sz="2000" dirty="0" smtClean="0"/>
          </a:p>
          <a:p>
            <a:pPr marL="269875" indent="-269875">
              <a:buFont typeface="Wingdings" pitchFamily="2" charset="2"/>
              <a:buChar char="ü"/>
            </a:pPr>
            <a:r>
              <a:rPr lang="es-ES" sz="2000" b="1" dirty="0" smtClean="0"/>
              <a:t>ASC</a:t>
            </a:r>
            <a:r>
              <a:rPr lang="es-ES" sz="2000" dirty="0" smtClean="0"/>
              <a:t> (ascendente, valor por defecto)  y  </a:t>
            </a:r>
            <a:r>
              <a:rPr lang="es-ES" sz="2000" b="1" dirty="0" smtClean="0"/>
              <a:t>DESC</a:t>
            </a:r>
            <a:r>
              <a:rPr lang="es-ES" sz="2000" dirty="0" smtClean="0"/>
              <a:t> (ordenación descendente)</a:t>
            </a:r>
          </a:p>
          <a:p>
            <a:pPr marL="269875" indent="-269875">
              <a:buFont typeface="Wingdings" pitchFamily="2" charset="2"/>
              <a:buChar char="ü"/>
            </a:pPr>
            <a:endParaRPr lang="es-ES" sz="2000" dirty="0" smtClean="0"/>
          </a:p>
          <a:p>
            <a:pPr marL="269875" indent="-269875">
              <a:buFont typeface="Wingdings" pitchFamily="2" charset="2"/>
              <a:buChar char="ü"/>
            </a:pPr>
            <a:r>
              <a:rPr lang="es-ES" sz="2000" b="1" dirty="0" smtClean="0"/>
              <a:t>Puede contener expresiones con valores de columnas</a:t>
            </a:r>
          </a:p>
          <a:p>
            <a:pPr marL="269875" indent="-269875"/>
            <a:r>
              <a:rPr lang="es-ES" sz="2000" dirty="0" smtClean="0"/>
              <a:t>	</a:t>
            </a:r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pPr marL="269875" indent="-269875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s-ES" sz="2000" dirty="0" smtClean="0">
                <a:solidFill>
                  <a:srgbClr val="C00000"/>
                </a:solidFill>
              </a:rPr>
              <a:t>SELECT * FROM ALUMNOS ORDER BY NOTA/5;</a:t>
            </a:r>
          </a:p>
          <a:p>
            <a:pPr marL="269875" indent="-269875"/>
            <a:endParaRPr lang="es-ES" sz="2000" dirty="0" smtClean="0">
              <a:solidFill>
                <a:srgbClr val="C00000"/>
              </a:solidFill>
            </a:endParaRPr>
          </a:p>
          <a:p>
            <a:pPr marL="269875" indent="-269875">
              <a:buFont typeface="Wingdings" pitchFamily="2" charset="2"/>
              <a:buChar char="ü"/>
            </a:pPr>
            <a:r>
              <a:rPr lang="es-ES" sz="2000" b="1" dirty="0" smtClean="0"/>
              <a:t>Es posible anidar los criterios. El situado más a la izquierda será el principal</a:t>
            </a:r>
          </a:p>
          <a:p>
            <a:pPr marL="269875" indent="-269875"/>
            <a:r>
              <a:rPr lang="es-ES" sz="2000" dirty="0" smtClean="0"/>
              <a:t>	</a:t>
            </a:r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Ejemplo:</a:t>
            </a:r>
          </a:p>
          <a:p>
            <a:pPr marL="269875" indent="-269875"/>
            <a:r>
              <a:rPr lang="es-ES" sz="2000" dirty="0" smtClean="0"/>
              <a:t>		</a:t>
            </a:r>
            <a:r>
              <a:rPr lang="es-ES" sz="2000" dirty="0" smtClean="0">
                <a:solidFill>
                  <a:srgbClr val="C00000"/>
                </a:solidFill>
              </a:rPr>
              <a:t>SELECT * FROM ALUMNOS ORDER BY NOM_ALUM, CURSO DESC</a:t>
            </a:r>
          </a:p>
          <a:p>
            <a:pPr marL="269875" indent="-269875"/>
            <a:r>
              <a:rPr lang="es-ES" sz="2000" dirty="0" smtClean="0"/>
              <a:t>	Ordenará por NOM_ALUM ascendente y por CURSO descendente</a:t>
            </a:r>
          </a:p>
          <a:p>
            <a:pPr marL="269875" indent="-269875"/>
            <a:endParaRPr lang="es-ES" sz="2000" dirty="0" smtClean="0"/>
          </a:p>
          <a:p>
            <a:pPr marL="269875" indent="-269875">
              <a:buFont typeface="Wingdings" pitchFamily="2" charset="2"/>
              <a:buChar char="ü"/>
            </a:pPr>
            <a:r>
              <a:rPr lang="es-ES" sz="2000" b="1" dirty="0" smtClean="0"/>
              <a:t>También se puede indicar mediante un número, que indica la posición de la columna a la derecha del SELECT</a:t>
            </a:r>
          </a:p>
          <a:p>
            <a:pPr marL="269875" indent="-269875"/>
            <a:r>
              <a:rPr lang="es-ES" sz="2000" b="1" i="1" dirty="0" smtClean="0">
                <a:solidFill>
                  <a:schemeClr val="accent5">
                    <a:lumMod val="50000"/>
                  </a:schemeClr>
                </a:solidFill>
              </a:rPr>
              <a:t>	Ejemplo:</a:t>
            </a:r>
          </a:p>
          <a:p>
            <a:pPr marL="727075" lvl="1" indent="-269875"/>
            <a:r>
              <a:rPr lang="es-ES" sz="2000" dirty="0" smtClean="0"/>
              <a:t>		</a:t>
            </a:r>
            <a:r>
              <a:rPr lang="es-ES" sz="2000" dirty="0" smtClean="0">
                <a:solidFill>
                  <a:srgbClr val="C00000"/>
                </a:solidFill>
              </a:rPr>
              <a:t>SELECT DEPT_NO, DNOMBRE, LOC FROM DEPART ORDER BY 2;</a:t>
            </a:r>
          </a:p>
          <a:p>
            <a:pPr marL="366713" lvl="1" indent="-269875"/>
            <a:r>
              <a:rPr lang="es-ES" sz="2000" dirty="0" smtClean="0"/>
              <a:t>	Ordenará la salida por la segunda columna que es DNOMBRE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7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2- CLÁUSULAS DEL SELECT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514350" cy="4381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143248"/>
            <a:ext cx="1066800" cy="39052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642910" y="1500174"/>
            <a:ext cx="7928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400" dirty="0" smtClean="0"/>
              <a:t> Recuperamos todas la filas, aunque algunas estén repetidas</a:t>
            </a:r>
          </a:p>
          <a:p>
            <a:pPr>
              <a:buFont typeface="Wingdings" pitchFamily="2" charset="2"/>
              <a:buChar char="ü"/>
            </a:pPr>
            <a:endParaRPr lang="es-ES" sz="2400" dirty="0" smtClean="0"/>
          </a:p>
          <a:p>
            <a:pPr>
              <a:buFont typeface="Wingdings" pitchFamily="2" charset="2"/>
              <a:buChar char="ü"/>
            </a:pPr>
            <a:r>
              <a:rPr lang="es-ES" sz="2400" dirty="0" smtClean="0"/>
              <a:t> Es la opción por defecto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714348" y="3714752"/>
            <a:ext cx="63116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400" dirty="0" smtClean="0"/>
              <a:t> Sólo recuperamos filas que son distintas</a:t>
            </a:r>
          </a:p>
          <a:p>
            <a:pPr>
              <a:buFont typeface="Wingdings" pitchFamily="2" charset="2"/>
              <a:buChar char="ü"/>
            </a:pPr>
            <a:endParaRPr lang="es-ES" sz="2400" dirty="0" smtClean="0"/>
          </a:p>
          <a:p>
            <a:r>
              <a:rPr lang="es-ES" sz="2400" i="1" dirty="0" smtClean="0">
                <a:solidFill>
                  <a:schemeClr val="accent5">
                    <a:lumMod val="50000"/>
                  </a:schemeClr>
                </a:solidFill>
              </a:rPr>
              <a:t>    Ejemplo:</a:t>
            </a:r>
          </a:p>
          <a:p>
            <a:r>
              <a:rPr lang="es-ES" sz="2400" i="1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ES" sz="2400" i="1" dirty="0" smtClean="0">
                <a:solidFill>
                  <a:srgbClr val="C00000"/>
                </a:solidFill>
              </a:rPr>
              <a:t>SELECT DEPT_NO FROM EMPLE;</a:t>
            </a:r>
          </a:p>
          <a:p>
            <a:r>
              <a:rPr lang="es-ES" sz="2400" i="1" dirty="0" smtClean="0">
                <a:solidFill>
                  <a:srgbClr val="C00000"/>
                </a:solidFill>
              </a:rPr>
              <a:t>	</a:t>
            </a:r>
            <a:r>
              <a:rPr lang="es-ES" sz="2400" b="1" dirty="0" smtClean="0"/>
              <a:t>Recupera valores repetidos</a:t>
            </a:r>
          </a:p>
          <a:p>
            <a:r>
              <a:rPr lang="es-ES" sz="2400" i="1" dirty="0" smtClean="0">
                <a:solidFill>
                  <a:srgbClr val="C00000"/>
                </a:solidFill>
              </a:rPr>
              <a:t>	SELECT DISTINCT DEPT_NO FROM EMPLE;</a:t>
            </a:r>
          </a:p>
          <a:p>
            <a:r>
              <a:rPr lang="es-ES" sz="2400" i="1" dirty="0" smtClean="0">
                <a:solidFill>
                  <a:srgbClr val="C00000"/>
                </a:solidFill>
              </a:rPr>
              <a:t>	</a:t>
            </a:r>
            <a:r>
              <a:rPr lang="es-ES" sz="2400" b="1" dirty="0" smtClean="0"/>
              <a:t>Recupera valores sin repetir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95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3- SELECCIÓN DE COLUMNAS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58" y="357166"/>
            <a:ext cx="83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formato genérico de selección de columnas de una SELECT es: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8596" y="2357430"/>
            <a:ext cx="8715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2400" dirty="0" smtClean="0"/>
              <a:t> Selección de TODAS las columnas (2 formas):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 smtClean="0"/>
              <a:t>Ponemos los nombres de todas la columnas separados por comas</a:t>
            </a:r>
          </a:p>
          <a:p>
            <a:pPr marL="914400" lvl="1" indent="-457200"/>
            <a:r>
              <a:rPr lang="es-ES" sz="2000" i="1" dirty="0" smtClean="0">
                <a:solidFill>
                  <a:srgbClr val="C00000"/>
                </a:solidFill>
              </a:rPr>
              <a:t>	SELECT EMP_NO, APELLIDO, OFICIO, DIR, FECHA_ALT, SALARIO, COMISION, DEPT_NO FROM EMPLE;</a:t>
            </a:r>
            <a:endParaRPr lang="es-ES" sz="20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s-ES" sz="2000" dirty="0" smtClean="0"/>
              <a:t>Ponemos * que representa todas la columnas</a:t>
            </a:r>
          </a:p>
          <a:p>
            <a:r>
              <a:rPr lang="es-ES" sz="2000" i="1" dirty="0" smtClean="0">
                <a:solidFill>
                  <a:srgbClr val="C00000"/>
                </a:solidFill>
              </a:rPr>
              <a:t>	SELECT * FROM EMPLE;</a:t>
            </a:r>
          </a:p>
          <a:p>
            <a:endParaRPr lang="es-ES" sz="2400" dirty="0" smtClean="0"/>
          </a:p>
          <a:p>
            <a:pPr marL="360363" indent="-360363">
              <a:buFont typeface="Wingdings" pitchFamily="2" charset="2"/>
              <a:buChar char="ü"/>
            </a:pPr>
            <a:r>
              <a:rPr lang="es-ES" sz="2400" dirty="0" smtClean="0"/>
              <a:t>Selección de determinadas columnas: Sólo se ponen los nombre de esas columnas</a:t>
            </a:r>
          </a:p>
          <a:p>
            <a:pPr marL="360363" indent="-360363"/>
            <a:r>
              <a:rPr lang="es-ES" sz="2400" dirty="0" smtClean="0"/>
              <a:t>		</a:t>
            </a:r>
            <a:r>
              <a:rPr lang="es-ES" sz="2400" i="1" dirty="0" smtClean="0">
                <a:solidFill>
                  <a:srgbClr val="C00000"/>
                </a:solidFill>
              </a:rPr>
              <a:t> </a:t>
            </a:r>
            <a:r>
              <a:rPr lang="es-ES" sz="2000" i="1" dirty="0" smtClean="0">
                <a:solidFill>
                  <a:srgbClr val="C00000"/>
                </a:solidFill>
              </a:rPr>
              <a:t>SELECT EMP_NO, APELLIDO, OFICIO FROM EMPLE;</a:t>
            </a:r>
            <a:endParaRPr lang="es-E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857232"/>
            <a:ext cx="8753475" cy="13716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00113" indent="-900113"/>
            <a:r>
              <a:rPr lang="es-ES" sz="2400" b="1" i="1" dirty="0" smtClean="0"/>
              <a:t>NOTA:  </a:t>
            </a:r>
            <a:r>
              <a:rPr lang="es-ES" sz="2400" dirty="0" smtClean="0"/>
              <a:t>Para conocer los nombres y tipos de datos de las columnas de una tabla, se puede utilizar el comando </a:t>
            </a:r>
            <a:r>
              <a:rPr lang="es-ES" sz="2400" b="1" i="1" dirty="0" smtClean="0">
                <a:solidFill>
                  <a:srgbClr val="7030A0"/>
                </a:solidFill>
              </a:rPr>
              <a:t>DESC </a:t>
            </a:r>
            <a:r>
              <a:rPr lang="es-ES" sz="2400" b="1" i="1" dirty="0" err="1" smtClean="0">
                <a:solidFill>
                  <a:srgbClr val="7030A0"/>
                </a:solidFill>
              </a:rPr>
              <a:t>nombre_tabla</a:t>
            </a:r>
            <a:endParaRPr lang="es-ES" sz="24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0"/>
            <a:ext cx="24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4- SELECCIÓN POR FILAS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7158" y="500042"/>
            <a:ext cx="83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Para seleccionar determinadas filas, debemos incluir la cláusula </a:t>
            </a:r>
            <a:r>
              <a:rPr lang="es-ES" sz="2400" b="1" dirty="0" smtClean="0"/>
              <a:t>WHERE</a:t>
            </a:r>
            <a:r>
              <a:rPr lang="es-ES" sz="2400" dirty="0" smtClean="0"/>
              <a:t> en el SELECT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500174"/>
            <a:ext cx="87154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accent5">
                    <a:lumMod val="50000"/>
                  </a:schemeClr>
                </a:solidFill>
              </a:rPr>
              <a:t>Ejemplos:</a:t>
            </a:r>
          </a:p>
          <a:p>
            <a:endParaRPr lang="es-ES" sz="2400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SELECT EMP_NO, APELLIDO, OFICIO, DEPT_NO FROM EMPLE WHERE DEPT_NO = 20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ORDER BY </a:t>
            </a:r>
            <a:r>
              <a:rPr lang="es-ES" sz="2400" dirty="0" smtClean="0">
                <a:solidFill>
                  <a:srgbClr val="C00000"/>
                </a:solidFill>
              </a:rPr>
              <a:t>APELLIDO;</a:t>
            </a:r>
          </a:p>
          <a:p>
            <a:pPr lvl="1"/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---------------------------------------------------------------------------------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SELECT * FROM EMPLE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WHERE OFICIO = ‘ANALISTA’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ORDER BY EMP_NO;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---------------------------------------------------------------------------------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SELECT * FROM EMPLE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WHERE DEPT_NO=10 AND OFICIO= ‘ANALISTA’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ORDER BY APELLIDO DESC,  </a:t>
            </a:r>
            <a:r>
              <a:rPr lang="es-ES" sz="2400" dirty="0" smtClean="0">
                <a:solidFill>
                  <a:srgbClr val="C00000"/>
                </a:solidFill>
              </a:rPr>
              <a:t>EMP_NO DESC;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2060</Words>
  <Application>Microsoft Office PowerPoint</Application>
  <PresentationFormat>Presentación en pantalla (4:3)</PresentationFormat>
  <Paragraphs>430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Profesor</dc:creator>
  <cp:lastModifiedBy>Profesor</cp:lastModifiedBy>
  <cp:revision>76</cp:revision>
  <dcterms:created xsi:type="dcterms:W3CDTF">2015-06-16T10:31:03Z</dcterms:created>
  <dcterms:modified xsi:type="dcterms:W3CDTF">2016-01-15T13:27:48Z</dcterms:modified>
</cp:coreProperties>
</file>