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3">
                <a:lumMod val="60000"/>
                <a:lumOff val="40000"/>
                <a:alpha val="74000"/>
              </a:schemeClr>
            </a:gs>
            <a:gs pos="0">
              <a:schemeClr val="bg1">
                <a:lumMod val="75000"/>
              </a:schemeClr>
            </a:gs>
            <a:gs pos="50000">
              <a:srgbClr val="9CB86E">
                <a:alpha val="62000"/>
              </a:srgbClr>
            </a:gs>
            <a:gs pos="100000">
              <a:srgbClr val="156B13">
                <a:alpha val="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2606-AFE7-42FF-B24A-F8D713C81888}" type="datetimeFigureOut">
              <a:rPr lang="es-ES" smtClean="0"/>
              <a:pPr/>
              <a:t>25/11/2019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1538" y="1428736"/>
            <a:ext cx="7000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accent5">
                    <a:lumMod val="50000"/>
                  </a:schemeClr>
                </a:solidFill>
              </a:rPr>
              <a:t>INTRODUCCIÓN A </a:t>
            </a:r>
          </a:p>
          <a:p>
            <a:pPr algn="ctr"/>
            <a:r>
              <a:rPr lang="es-ES" sz="8000" b="1" dirty="0">
                <a:solidFill>
                  <a:schemeClr val="accent5">
                    <a:lumMod val="50000"/>
                  </a:schemeClr>
                </a:solidFill>
              </a:rPr>
              <a:t>SQL y ORACLE</a:t>
            </a:r>
            <a:r>
              <a:rPr lang="es-ES" sz="6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261938"/>
            <a:ext cx="7299325" cy="881062"/>
          </a:xfrm>
        </p:spPr>
        <p:txBody>
          <a:bodyPr/>
          <a:lstStyle/>
          <a:p>
            <a:pPr>
              <a:defRPr/>
            </a:pPr>
            <a:r>
              <a:rPr lang="es-ES_tradnl"/>
              <a:t>SQL, PL/SQL y SQL*Plus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95400"/>
            <a:ext cx="8786842" cy="5078413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s-ES_tradnl" dirty="0"/>
              <a:t>Todos los programas y usuarios utilizan las sentencias de SQL y PL/SQL para acceder y manipular los datos almacenados en la base de datos Oracle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s-ES_tradnl" sz="2000" dirty="0">
                <a:solidFill>
                  <a:srgbClr val="C00000"/>
                </a:solidFill>
              </a:rPr>
              <a:t>Algunas herramientas y algunos programas de aplicación no usan directamente SQL ni PL/SQL para acceder a la base de datos</a:t>
            </a:r>
          </a:p>
          <a:p>
            <a:pPr lvl="3">
              <a:buFont typeface="Courier New" pitchFamily="49" charset="0"/>
              <a:buChar char="o"/>
              <a:defRPr/>
            </a:pPr>
            <a:r>
              <a:rPr lang="es-ES_tradnl" dirty="0">
                <a:solidFill>
                  <a:schemeClr val="accent5">
                    <a:lumMod val="50000"/>
                  </a:schemeClr>
                </a:solidFill>
              </a:rPr>
              <a:t>En su lugar se trabaja con botones o cajas de selección</a:t>
            </a:r>
          </a:p>
          <a:p>
            <a:pPr lvl="3">
              <a:buFont typeface="Courier New" pitchFamily="49" charset="0"/>
              <a:buChar char="o"/>
              <a:defRPr/>
            </a:pPr>
            <a:r>
              <a:rPr lang="es-ES_tradnl" dirty="0">
                <a:solidFill>
                  <a:schemeClr val="accent5">
                    <a:lumMod val="50000"/>
                  </a:schemeClr>
                </a:solidFill>
              </a:rPr>
              <a:t>Pero estos programas los usan implícitamente en los métodos asociados a esos objetos</a:t>
            </a:r>
          </a:p>
          <a:p>
            <a:pPr lvl="1" algn="l">
              <a:defRPr/>
            </a:pPr>
            <a:r>
              <a:rPr lang="es-ES_tradnl" dirty="0"/>
              <a:t>SQL*Plus es una herramienta Oracle que reconoce y presenta al servidor sentencias SQL y PL/SQL para su ejecución</a:t>
            </a:r>
          </a:p>
          <a:p>
            <a:pPr lvl="2" algn="l">
              <a:buFont typeface="Wingdings" pitchFamily="2" charset="2"/>
              <a:buChar char="Ø"/>
              <a:defRPr/>
            </a:pPr>
            <a:r>
              <a:rPr lang="es-ES_tradnl" sz="2000" dirty="0">
                <a:solidFill>
                  <a:srgbClr val="C00000"/>
                </a:solidFill>
              </a:rPr>
              <a:t>Contiene su propio lenguaje de comandos</a:t>
            </a:r>
          </a:p>
          <a:p>
            <a:pPr lvl="2">
              <a:defRPr/>
            </a:pPr>
            <a:endParaRPr lang="es-ES_tradnl" sz="18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4000" y="1085850"/>
            <a:ext cx="6091238" cy="520065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1658938" y="5429250"/>
            <a:ext cx="5765800" cy="7493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White">
          <a:xfrm>
            <a:off x="1658938" y="4362450"/>
            <a:ext cx="5765800" cy="990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White">
          <a:xfrm>
            <a:off x="1658938" y="2749550"/>
            <a:ext cx="5765800" cy="1536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blackWhite">
          <a:xfrm>
            <a:off x="1658938" y="1771650"/>
            <a:ext cx="5765800" cy="901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blackWhite">
          <a:xfrm>
            <a:off x="1658938" y="1174750"/>
            <a:ext cx="5765800" cy="520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title"/>
          </p:nvPr>
        </p:nvSpPr>
        <p:spPr>
          <a:xfrm>
            <a:off x="922338" y="304800"/>
            <a:ext cx="7299325" cy="881063"/>
          </a:xfrm>
        </p:spPr>
        <p:txBody>
          <a:bodyPr/>
          <a:lstStyle/>
          <a:p>
            <a:pPr>
              <a:defRPr/>
            </a:pPr>
            <a:r>
              <a:rPr lang="es-ES_tradnl"/>
              <a:t>Sentencias SQL</a:t>
            </a:r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652588" y="1357298"/>
            <a:ext cx="7073900" cy="5072098"/>
          </a:xfrm>
          <a:effectLst/>
        </p:spPr>
        <p:txBody>
          <a:bodyPr/>
          <a:lstStyle/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SELECT 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    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INSERT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UPDATE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DELETE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endParaRPr lang="es-ES_tradnl" sz="1800" dirty="0"/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endParaRPr lang="es-ES_tradnl" sz="1800" dirty="0"/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CREATE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ALTER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DROP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RENAME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TRUNCATE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endParaRPr lang="es-ES_tradnl" sz="1800" dirty="0"/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endParaRPr lang="es-ES_tradnl" sz="1800" dirty="0"/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COMMIT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ROLLBACK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SAVEPOINT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endParaRPr lang="es-ES_tradnl" sz="1800" dirty="0"/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GRANT</a:t>
            </a:r>
          </a:p>
          <a:p>
            <a:pPr marL="0" indent="0">
              <a:lnSpc>
                <a:spcPct val="65000"/>
              </a:lnSpc>
              <a:buFontTx/>
              <a:buNone/>
              <a:defRPr/>
            </a:pPr>
            <a:r>
              <a:rPr lang="es-ES_tradnl" sz="1800" dirty="0"/>
              <a:t>REVOKE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294063" y="1271588"/>
            <a:ext cx="270106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18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LMD de recuperación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3351213" y="2058988"/>
            <a:ext cx="258083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LMD de modificación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3351213" y="3392488"/>
            <a:ext cx="7005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s-ES_tradnl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LDD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3351213" y="4713288"/>
            <a:ext cx="302166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Control de transacciones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3351213" y="5627688"/>
            <a:ext cx="256640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s-ES_tradnl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Control de seguridad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5400" dirty="0"/>
              <a:t>PL/SQL</a:t>
            </a:r>
            <a:br>
              <a:rPr lang="es-ES_tradnl" sz="1600" dirty="0"/>
            </a:br>
            <a:r>
              <a:rPr lang="es-ES_tradnl" sz="1600" dirty="0"/>
              <a:t>(Usar lenguaje de programación con SQL)</a:t>
            </a:r>
            <a:endParaRPr lang="es-ES_tradnl" sz="54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57298"/>
            <a:ext cx="8501121" cy="4848247"/>
          </a:xfrm>
          <a:effectLst>
            <a:outerShdw dist="53882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lvl="1">
              <a:defRPr/>
            </a:pPr>
            <a:r>
              <a:rPr lang="es-ES_tradnl" dirty="0"/>
              <a:t>PL/SQL (</a:t>
            </a:r>
            <a:r>
              <a:rPr lang="es-ES_tradnl" b="0" i="1" dirty="0"/>
              <a:t>Procedural </a:t>
            </a:r>
            <a:r>
              <a:rPr lang="es-ES_tradnl" b="0" i="1" dirty="0" err="1"/>
              <a:t>Language</a:t>
            </a:r>
            <a:r>
              <a:rPr lang="es-ES_tradnl" b="0" i="1" dirty="0"/>
              <a:t>/SQL</a:t>
            </a:r>
            <a:r>
              <a:rPr lang="es-ES_tradnl" dirty="0"/>
              <a:t>) es una extensión procedimental de SQL 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s-ES_tradnl" sz="2600" dirty="0">
                <a:solidFill>
                  <a:srgbClr val="C00000"/>
                </a:solidFill>
              </a:rPr>
              <a:t>Ofrece características como encapsulación, manejo de excepciones, orientación a objetos, ...</a:t>
            </a:r>
          </a:p>
          <a:p>
            <a:pPr lvl="2">
              <a:defRPr/>
            </a:pPr>
            <a:endParaRPr lang="es-ES_tradnl" sz="1800" dirty="0"/>
          </a:p>
          <a:p>
            <a:pPr lvl="2">
              <a:defRPr/>
            </a:pPr>
            <a:endParaRPr lang="es-ES_tradnl" sz="1800" dirty="0"/>
          </a:p>
          <a:p>
            <a:pPr lvl="2">
              <a:buNone/>
              <a:defRPr/>
            </a:pPr>
            <a:endParaRPr lang="es-ES_tradnl" sz="1800" dirty="0"/>
          </a:p>
          <a:p>
            <a:pPr lvl="1">
              <a:defRPr/>
            </a:pPr>
            <a:r>
              <a:rPr lang="es-ES_tradnl" dirty="0"/>
              <a:t>Permite incluir las </a:t>
            </a:r>
            <a:r>
              <a:rPr lang="es-ES_tradnl" b="1" i="1" dirty="0">
                <a:solidFill>
                  <a:schemeClr val="accent5">
                    <a:lumMod val="50000"/>
                  </a:schemeClr>
                </a:solidFill>
              </a:rPr>
              <a:t>sentencias y tipos de datos SQL </a:t>
            </a:r>
            <a:r>
              <a:rPr lang="es-ES_tradnl" dirty="0"/>
              <a:t>en sus bloques de código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152400"/>
            <a:ext cx="7299325" cy="881063"/>
          </a:xfrm>
        </p:spPr>
        <p:txBody>
          <a:bodyPr/>
          <a:lstStyle/>
          <a:p>
            <a:pPr>
              <a:defRPr/>
            </a:pPr>
            <a:r>
              <a:rPr lang="es-ES_tradnl" dirty="0"/>
              <a:t>Entorno PL/SQL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H="1">
            <a:off x="2006600" y="1828800"/>
            <a:ext cx="1270000" cy="1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blackWhite">
          <a:xfrm>
            <a:off x="709613" y="1282700"/>
            <a:ext cx="1374775" cy="109537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69804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6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95350" y="1538288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1800">
                <a:solidFill>
                  <a:srgbClr val="000000"/>
                </a:solidFill>
                <a:latin typeface="Arial" charset="0"/>
              </a:rPr>
              <a:t>Bloque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1800">
                <a:solidFill>
                  <a:srgbClr val="000000"/>
                </a:solidFill>
                <a:latin typeface="Arial" charset="0"/>
              </a:rPr>
              <a:t>PL/SQL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blackWhite">
          <a:xfrm>
            <a:off x="3289300" y="1563688"/>
            <a:ext cx="4772025" cy="1878012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00B7A5">
                  <a:gamma/>
                  <a:shade val="80000"/>
                  <a:invGamma/>
                </a:srgbClr>
              </a:gs>
              <a:gs pos="50000">
                <a:srgbClr val="00B7A5"/>
              </a:gs>
              <a:gs pos="100000">
                <a:srgbClr val="00B7A5">
                  <a:gamma/>
                  <a:shade val="80000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round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 flipV="1">
            <a:off x="4668838" y="2787650"/>
            <a:ext cx="1065212" cy="1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783138" y="1633538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1800">
                <a:solidFill>
                  <a:srgbClr val="000000"/>
                </a:solidFill>
                <a:latin typeface="Arial" charset="0"/>
              </a:rPr>
              <a:t>Motor PL/SQL</a:t>
            </a:r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blackWhite">
          <a:xfrm>
            <a:off x="3289300" y="3919538"/>
            <a:ext cx="4772025" cy="1878012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A2C1FE">
                  <a:gamma/>
                  <a:shade val="80000"/>
                  <a:invGamma/>
                </a:srgbClr>
              </a:gs>
              <a:gs pos="50000">
                <a:srgbClr val="A2C1FE"/>
              </a:gs>
              <a:gs pos="100000">
                <a:srgbClr val="A2C1FE">
                  <a:gamma/>
                  <a:shade val="80000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round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500562" y="5214950"/>
            <a:ext cx="232595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2400" dirty="0">
                <a:solidFill>
                  <a:srgbClr val="000000"/>
                </a:solidFill>
                <a:latin typeface="Arial" charset="0"/>
              </a:rPr>
              <a:t>Servidor Oracle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H="1">
            <a:off x="4679950" y="2362200"/>
            <a:ext cx="1416050" cy="1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2236" name="AutoShape 12"/>
          <p:cNvSpPr>
            <a:spLocks noChangeArrowheads="1"/>
          </p:cNvSpPr>
          <p:nvPr/>
        </p:nvSpPr>
        <p:spPr bwMode="blackWhite">
          <a:xfrm>
            <a:off x="6096000" y="2101850"/>
            <a:ext cx="1905000" cy="99695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FFCC99">
                  <a:gamma/>
                  <a:shade val="89804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6057900" y="2155825"/>
            <a:ext cx="2000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1800">
                <a:solidFill>
                  <a:srgbClr val="000000"/>
                </a:solidFill>
                <a:latin typeface="Arial" charset="0"/>
              </a:rPr>
              <a:t>Ejecutor de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1800">
                <a:solidFill>
                  <a:srgbClr val="000000"/>
                </a:solidFill>
                <a:latin typeface="Arial" charset="0"/>
              </a:rPr>
              <a:t>sentencias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1800">
                <a:solidFill>
                  <a:srgbClr val="000000"/>
                </a:solidFill>
                <a:latin typeface="Arial" charset="0"/>
              </a:rPr>
              <a:t>procedimentales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741988" y="2789238"/>
            <a:ext cx="0" cy="1787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740275" y="205105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s-ES_tradnl" sz="1800">
                <a:solidFill>
                  <a:srgbClr val="000000"/>
                </a:solidFill>
                <a:latin typeface="Arial" charset="0"/>
              </a:rPr>
              <a:t>PL/SQL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740275" y="24622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s-ES_tradnl" sz="1800">
                <a:solidFill>
                  <a:srgbClr val="000000"/>
                </a:solidFill>
                <a:latin typeface="Arial" charset="0"/>
              </a:rPr>
              <a:t>SQL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blackWhite">
          <a:xfrm>
            <a:off x="3910013" y="4573588"/>
            <a:ext cx="3621087" cy="481012"/>
          </a:xfrm>
          <a:prstGeom prst="rect">
            <a:avLst/>
          </a:prstGeom>
          <a:gradFill rotWithShape="0">
            <a:gsLst>
              <a:gs pos="0">
                <a:srgbClr val="FFCC99">
                  <a:gamma/>
                  <a:shade val="89804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111625" y="4662488"/>
            <a:ext cx="320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1800">
                <a:solidFill>
                  <a:srgbClr val="000000"/>
                </a:solidFill>
                <a:latin typeface="Arial" charset="0"/>
              </a:rPr>
              <a:t>Ejecutor de sentencias SQL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blackWhite">
          <a:xfrm>
            <a:off x="3546475" y="2087563"/>
            <a:ext cx="1116013" cy="871537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69804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6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3557588" y="2252663"/>
            <a:ext cx="1122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1800">
                <a:solidFill>
                  <a:srgbClr val="000000"/>
                </a:solidFill>
                <a:latin typeface="Arial" charset="0"/>
              </a:rPr>
              <a:t>Bloque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1800">
                <a:solidFill>
                  <a:srgbClr val="000000"/>
                </a:solidFill>
                <a:latin typeface="Arial" charset="0"/>
              </a:rPr>
              <a:t>PL/SQL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571472" y="214290"/>
            <a:ext cx="1703368" cy="646331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dist="53882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800" b="1" dirty="0">
                <a:solidFill>
                  <a:schemeClr val="accent5">
                    <a:lumMod val="50000"/>
                  </a:schemeClr>
                </a:solidFill>
              </a:rPr>
              <a:t>Herramienta  o programa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H="1" flipV="1">
            <a:off x="1377950" y="879475"/>
            <a:ext cx="0" cy="381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_tradnl" dirty="0"/>
              <a:t>Beneficios de PL/SQL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2976562" cy="498475"/>
          </a:xfrm>
          <a:effectLst>
            <a:outerShdw dist="53882" sx="1000" sy="1000" algn="ctr" rotWithShape="0">
              <a:srgbClr val="000000"/>
            </a:outerShdw>
          </a:effectLst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s-ES_tradnl" b="1" dirty="0">
                <a:solidFill>
                  <a:srgbClr val="C00000"/>
                </a:solidFill>
              </a:rPr>
              <a:t>1º Integración</a:t>
            </a:r>
          </a:p>
        </p:txBody>
      </p:sp>
      <p:pic>
        <p:nvPicPr>
          <p:cNvPr id="26628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7671" y="1608122"/>
            <a:ext cx="2251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24198" y="3281346"/>
            <a:ext cx="1714512" cy="60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550" tIns="41275" rIns="82550" bIns="41275">
            <a:spAutoFit/>
          </a:bodyPr>
          <a:lstStyle/>
          <a:p>
            <a:pPr defTabSz="822325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_tradnl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Aplicación</a:t>
            </a:r>
          </a:p>
          <a:p>
            <a:pPr defTabSz="822325">
              <a:lnSpc>
                <a:spcPct val="20000"/>
              </a:lnSpc>
              <a:spcBef>
                <a:spcPct val="50000"/>
              </a:spcBef>
              <a:defRPr/>
            </a:pPr>
            <a:r>
              <a:rPr lang="es-ES_tradnl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</a:t>
            </a:r>
            <a:r>
              <a:rPr lang="es-ES_tradnl" sz="2000" b="1" i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Developer</a:t>
            </a:r>
            <a:r>
              <a:rPr lang="es-ES_tradnl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5638776" y="5567363"/>
            <a:ext cx="2714644" cy="20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550" tIns="41275" rIns="82550" bIns="41275">
            <a:spAutoFit/>
          </a:bodyPr>
          <a:lstStyle/>
          <a:p>
            <a:pPr defTabSz="822325">
              <a:lnSpc>
                <a:spcPct val="40000"/>
              </a:lnSpc>
              <a:spcBef>
                <a:spcPct val="50000"/>
              </a:spcBef>
              <a:defRPr/>
            </a:pPr>
            <a:r>
              <a:rPr lang="es-ES_tradnl" sz="20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Servidor Oracle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54659" y="4294172"/>
            <a:ext cx="952500" cy="1012825"/>
            <a:chOff x="4507" y="2678"/>
            <a:chExt cx="600" cy="638"/>
          </a:xfrm>
        </p:grpSpPr>
        <p:sp>
          <p:nvSpPr>
            <p:cNvPr id="26678" name="Freeform 7"/>
            <p:cNvSpPr>
              <a:spLocks/>
            </p:cNvSpPr>
            <p:nvPr/>
          </p:nvSpPr>
          <p:spPr bwMode="ltGray">
            <a:xfrm>
              <a:off x="4508" y="2793"/>
              <a:ext cx="597" cy="523"/>
            </a:xfrm>
            <a:custGeom>
              <a:avLst/>
              <a:gdLst>
                <a:gd name="T0" fmla="*/ 596 w 597"/>
                <a:gd name="T1" fmla="*/ 0 h 523"/>
                <a:gd name="T2" fmla="*/ 0 w 597"/>
                <a:gd name="T3" fmla="*/ 0 h 523"/>
                <a:gd name="T4" fmla="*/ 0 w 597"/>
                <a:gd name="T5" fmla="*/ 370 h 523"/>
                <a:gd name="T6" fmla="*/ 3 w 597"/>
                <a:gd name="T7" fmla="*/ 370 h 523"/>
                <a:gd name="T8" fmla="*/ 2 w 597"/>
                <a:gd name="T9" fmla="*/ 371 h 523"/>
                <a:gd name="T10" fmla="*/ 2 w 597"/>
                <a:gd name="T11" fmla="*/ 373 h 523"/>
                <a:gd name="T12" fmla="*/ 2 w 597"/>
                <a:gd name="T13" fmla="*/ 374 h 523"/>
                <a:gd name="T14" fmla="*/ 2 w 597"/>
                <a:gd name="T15" fmla="*/ 376 h 523"/>
                <a:gd name="T16" fmla="*/ 2 w 597"/>
                <a:gd name="T17" fmla="*/ 376 h 523"/>
                <a:gd name="T18" fmla="*/ 2 w 597"/>
                <a:gd name="T19" fmla="*/ 377 h 523"/>
                <a:gd name="T20" fmla="*/ 2 w 597"/>
                <a:gd name="T21" fmla="*/ 379 h 523"/>
                <a:gd name="T22" fmla="*/ 2 w 597"/>
                <a:gd name="T23" fmla="*/ 380 h 523"/>
                <a:gd name="T24" fmla="*/ 8 w 597"/>
                <a:gd name="T25" fmla="*/ 409 h 523"/>
                <a:gd name="T26" fmla="*/ 25 w 597"/>
                <a:gd name="T27" fmla="*/ 435 h 523"/>
                <a:gd name="T28" fmla="*/ 52 w 597"/>
                <a:gd name="T29" fmla="*/ 460 h 523"/>
                <a:gd name="T30" fmla="*/ 89 w 597"/>
                <a:gd name="T31" fmla="*/ 480 h 523"/>
                <a:gd name="T32" fmla="*/ 132 w 597"/>
                <a:gd name="T33" fmla="*/ 498 h 523"/>
                <a:gd name="T34" fmla="*/ 183 w 597"/>
                <a:gd name="T35" fmla="*/ 510 h 523"/>
                <a:gd name="T36" fmla="*/ 238 w 597"/>
                <a:gd name="T37" fmla="*/ 519 h 523"/>
                <a:gd name="T38" fmla="*/ 298 w 597"/>
                <a:gd name="T39" fmla="*/ 522 h 523"/>
                <a:gd name="T40" fmla="*/ 357 w 597"/>
                <a:gd name="T41" fmla="*/ 519 h 523"/>
                <a:gd name="T42" fmla="*/ 413 w 597"/>
                <a:gd name="T43" fmla="*/ 510 h 523"/>
                <a:gd name="T44" fmla="*/ 463 w 597"/>
                <a:gd name="T45" fmla="*/ 498 h 523"/>
                <a:gd name="T46" fmla="*/ 507 w 597"/>
                <a:gd name="T47" fmla="*/ 480 h 523"/>
                <a:gd name="T48" fmla="*/ 543 w 597"/>
                <a:gd name="T49" fmla="*/ 460 h 523"/>
                <a:gd name="T50" fmla="*/ 570 w 597"/>
                <a:gd name="T51" fmla="*/ 435 h 523"/>
                <a:gd name="T52" fmla="*/ 588 w 597"/>
                <a:gd name="T53" fmla="*/ 409 h 523"/>
                <a:gd name="T54" fmla="*/ 594 w 597"/>
                <a:gd name="T55" fmla="*/ 380 h 523"/>
                <a:gd name="T56" fmla="*/ 594 w 597"/>
                <a:gd name="T57" fmla="*/ 379 h 523"/>
                <a:gd name="T58" fmla="*/ 594 w 597"/>
                <a:gd name="T59" fmla="*/ 377 h 523"/>
                <a:gd name="T60" fmla="*/ 593 w 597"/>
                <a:gd name="T61" fmla="*/ 376 h 523"/>
                <a:gd name="T62" fmla="*/ 593 w 597"/>
                <a:gd name="T63" fmla="*/ 376 h 523"/>
                <a:gd name="T64" fmla="*/ 593 w 597"/>
                <a:gd name="T65" fmla="*/ 374 h 523"/>
                <a:gd name="T66" fmla="*/ 593 w 597"/>
                <a:gd name="T67" fmla="*/ 373 h 523"/>
                <a:gd name="T68" fmla="*/ 593 w 597"/>
                <a:gd name="T69" fmla="*/ 371 h 523"/>
                <a:gd name="T70" fmla="*/ 593 w 597"/>
                <a:gd name="T71" fmla="*/ 370 h 523"/>
                <a:gd name="T72" fmla="*/ 596 w 597"/>
                <a:gd name="T73" fmla="*/ 370 h 523"/>
                <a:gd name="T74" fmla="*/ 596 w 597"/>
                <a:gd name="T75" fmla="*/ 0 h 5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97"/>
                <a:gd name="T115" fmla="*/ 0 h 523"/>
                <a:gd name="T116" fmla="*/ 597 w 597"/>
                <a:gd name="T117" fmla="*/ 523 h 5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97" h="523">
                  <a:moveTo>
                    <a:pt x="596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3" y="370"/>
                  </a:lnTo>
                  <a:lnTo>
                    <a:pt x="2" y="371"/>
                  </a:lnTo>
                  <a:lnTo>
                    <a:pt x="2" y="373"/>
                  </a:lnTo>
                  <a:lnTo>
                    <a:pt x="2" y="374"/>
                  </a:lnTo>
                  <a:lnTo>
                    <a:pt x="2" y="376"/>
                  </a:lnTo>
                  <a:lnTo>
                    <a:pt x="2" y="377"/>
                  </a:lnTo>
                  <a:lnTo>
                    <a:pt x="2" y="379"/>
                  </a:lnTo>
                  <a:lnTo>
                    <a:pt x="2" y="380"/>
                  </a:lnTo>
                  <a:lnTo>
                    <a:pt x="8" y="409"/>
                  </a:lnTo>
                  <a:lnTo>
                    <a:pt x="25" y="435"/>
                  </a:lnTo>
                  <a:lnTo>
                    <a:pt x="52" y="460"/>
                  </a:lnTo>
                  <a:lnTo>
                    <a:pt x="89" y="480"/>
                  </a:lnTo>
                  <a:lnTo>
                    <a:pt x="132" y="498"/>
                  </a:lnTo>
                  <a:lnTo>
                    <a:pt x="183" y="510"/>
                  </a:lnTo>
                  <a:lnTo>
                    <a:pt x="238" y="519"/>
                  </a:lnTo>
                  <a:lnTo>
                    <a:pt x="298" y="522"/>
                  </a:lnTo>
                  <a:lnTo>
                    <a:pt x="357" y="519"/>
                  </a:lnTo>
                  <a:lnTo>
                    <a:pt x="413" y="510"/>
                  </a:lnTo>
                  <a:lnTo>
                    <a:pt x="463" y="498"/>
                  </a:lnTo>
                  <a:lnTo>
                    <a:pt x="507" y="480"/>
                  </a:lnTo>
                  <a:lnTo>
                    <a:pt x="543" y="460"/>
                  </a:lnTo>
                  <a:lnTo>
                    <a:pt x="570" y="435"/>
                  </a:lnTo>
                  <a:lnTo>
                    <a:pt x="588" y="409"/>
                  </a:lnTo>
                  <a:lnTo>
                    <a:pt x="594" y="380"/>
                  </a:lnTo>
                  <a:lnTo>
                    <a:pt x="594" y="379"/>
                  </a:lnTo>
                  <a:lnTo>
                    <a:pt x="594" y="377"/>
                  </a:lnTo>
                  <a:lnTo>
                    <a:pt x="593" y="376"/>
                  </a:lnTo>
                  <a:lnTo>
                    <a:pt x="593" y="374"/>
                  </a:lnTo>
                  <a:lnTo>
                    <a:pt x="593" y="373"/>
                  </a:lnTo>
                  <a:lnTo>
                    <a:pt x="593" y="371"/>
                  </a:lnTo>
                  <a:lnTo>
                    <a:pt x="593" y="370"/>
                  </a:lnTo>
                  <a:lnTo>
                    <a:pt x="596" y="370"/>
                  </a:lnTo>
                  <a:lnTo>
                    <a:pt x="596" y="0"/>
                  </a:lnTo>
                </a:path>
              </a:pathLst>
            </a:custGeom>
            <a:gradFill rotWithShape="0">
              <a:gsLst>
                <a:gs pos="0">
                  <a:srgbClr val="B9B9B9"/>
                </a:gs>
                <a:gs pos="50000">
                  <a:srgbClr val="CECECE"/>
                </a:gs>
                <a:gs pos="100000">
                  <a:srgbClr val="B9B9B9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79" name="Freeform 8"/>
            <p:cNvSpPr>
              <a:spLocks/>
            </p:cNvSpPr>
            <p:nvPr/>
          </p:nvSpPr>
          <p:spPr bwMode="ltGray">
            <a:xfrm>
              <a:off x="4507" y="2678"/>
              <a:ext cx="600" cy="229"/>
            </a:xfrm>
            <a:custGeom>
              <a:avLst/>
              <a:gdLst>
                <a:gd name="T0" fmla="*/ 299 w 600"/>
                <a:gd name="T1" fmla="*/ 228 h 229"/>
                <a:gd name="T2" fmla="*/ 359 w 600"/>
                <a:gd name="T3" fmla="*/ 226 h 229"/>
                <a:gd name="T4" fmla="*/ 415 w 600"/>
                <a:gd name="T5" fmla="*/ 219 h 229"/>
                <a:gd name="T6" fmla="*/ 466 w 600"/>
                <a:gd name="T7" fmla="*/ 208 h 229"/>
                <a:gd name="T8" fmla="*/ 510 w 600"/>
                <a:gd name="T9" fmla="*/ 194 h 229"/>
                <a:gd name="T10" fmla="*/ 547 w 600"/>
                <a:gd name="T11" fmla="*/ 177 h 229"/>
                <a:gd name="T12" fmla="*/ 575 w 600"/>
                <a:gd name="T13" fmla="*/ 158 h 229"/>
                <a:gd name="T14" fmla="*/ 593 w 600"/>
                <a:gd name="T15" fmla="*/ 137 h 229"/>
                <a:gd name="T16" fmla="*/ 599 w 600"/>
                <a:gd name="T17" fmla="*/ 114 h 229"/>
                <a:gd name="T18" fmla="*/ 593 w 600"/>
                <a:gd name="T19" fmla="*/ 91 h 229"/>
                <a:gd name="T20" fmla="*/ 575 w 600"/>
                <a:gd name="T21" fmla="*/ 70 h 229"/>
                <a:gd name="T22" fmla="*/ 547 w 600"/>
                <a:gd name="T23" fmla="*/ 50 h 229"/>
                <a:gd name="T24" fmla="*/ 510 w 600"/>
                <a:gd name="T25" fmla="*/ 33 h 229"/>
                <a:gd name="T26" fmla="*/ 466 w 600"/>
                <a:gd name="T27" fmla="*/ 19 h 229"/>
                <a:gd name="T28" fmla="*/ 415 w 600"/>
                <a:gd name="T29" fmla="*/ 9 h 229"/>
                <a:gd name="T30" fmla="*/ 359 w 600"/>
                <a:gd name="T31" fmla="*/ 2 h 229"/>
                <a:gd name="T32" fmla="*/ 299 w 600"/>
                <a:gd name="T33" fmla="*/ 0 h 229"/>
                <a:gd name="T34" fmla="*/ 238 w 600"/>
                <a:gd name="T35" fmla="*/ 2 h 229"/>
                <a:gd name="T36" fmla="*/ 182 w 600"/>
                <a:gd name="T37" fmla="*/ 9 h 229"/>
                <a:gd name="T38" fmla="*/ 131 w 600"/>
                <a:gd name="T39" fmla="*/ 19 h 229"/>
                <a:gd name="T40" fmla="*/ 87 w 600"/>
                <a:gd name="T41" fmla="*/ 33 h 229"/>
                <a:gd name="T42" fmla="*/ 50 w 600"/>
                <a:gd name="T43" fmla="*/ 50 h 229"/>
                <a:gd name="T44" fmla="*/ 22 w 600"/>
                <a:gd name="T45" fmla="*/ 70 h 229"/>
                <a:gd name="T46" fmla="*/ 5 w 600"/>
                <a:gd name="T47" fmla="*/ 91 h 229"/>
                <a:gd name="T48" fmla="*/ 0 w 600"/>
                <a:gd name="T49" fmla="*/ 114 h 229"/>
                <a:gd name="T50" fmla="*/ 5 w 600"/>
                <a:gd name="T51" fmla="*/ 137 h 229"/>
                <a:gd name="T52" fmla="*/ 22 w 600"/>
                <a:gd name="T53" fmla="*/ 158 h 229"/>
                <a:gd name="T54" fmla="*/ 50 w 600"/>
                <a:gd name="T55" fmla="*/ 177 h 229"/>
                <a:gd name="T56" fmla="*/ 87 w 600"/>
                <a:gd name="T57" fmla="*/ 194 h 229"/>
                <a:gd name="T58" fmla="*/ 131 w 600"/>
                <a:gd name="T59" fmla="*/ 208 h 229"/>
                <a:gd name="T60" fmla="*/ 182 w 600"/>
                <a:gd name="T61" fmla="*/ 219 h 229"/>
                <a:gd name="T62" fmla="*/ 238 w 600"/>
                <a:gd name="T63" fmla="*/ 226 h 229"/>
                <a:gd name="T64" fmla="*/ 299 w 600"/>
                <a:gd name="T65" fmla="*/ 228 h 2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0"/>
                <a:gd name="T100" fmla="*/ 0 h 229"/>
                <a:gd name="T101" fmla="*/ 600 w 600"/>
                <a:gd name="T102" fmla="*/ 229 h 2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0" h="229">
                  <a:moveTo>
                    <a:pt x="299" y="228"/>
                  </a:moveTo>
                  <a:lnTo>
                    <a:pt x="359" y="226"/>
                  </a:lnTo>
                  <a:lnTo>
                    <a:pt x="415" y="219"/>
                  </a:lnTo>
                  <a:lnTo>
                    <a:pt x="466" y="208"/>
                  </a:lnTo>
                  <a:lnTo>
                    <a:pt x="510" y="194"/>
                  </a:lnTo>
                  <a:lnTo>
                    <a:pt x="547" y="177"/>
                  </a:lnTo>
                  <a:lnTo>
                    <a:pt x="575" y="158"/>
                  </a:lnTo>
                  <a:lnTo>
                    <a:pt x="593" y="137"/>
                  </a:lnTo>
                  <a:lnTo>
                    <a:pt x="599" y="114"/>
                  </a:lnTo>
                  <a:lnTo>
                    <a:pt x="593" y="91"/>
                  </a:lnTo>
                  <a:lnTo>
                    <a:pt x="575" y="70"/>
                  </a:lnTo>
                  <a:lnTo>
                    <a:pt x="547" y="50"/>
                  </a:lnTo>
                  <a:lnTo>
                    <a:pt x="510" y="33"/>
                  </a:lnTo>
                  <a:lnTo>
                    <a:pt x="466" y="19"/>
                  </a:lnTo>
                  <a:lnTo>
                    <a:pt x="415" y="9"/>
                  </a:lnTo>
                  <a:lnTo>
                    <a:pt x="359" y="2"/>
                  </a:lnTo>
                  <a:lnTo>
                    <a:pt x="299" y="0"/>
                  </a:lnTo>
                  <a:lnTo>
                    <a:pt x="238" y="2"/>
                  </a:lnTo>
                  <a:lnTo>
                    <a:pt x="182" y="9"/>
                  </a:lnTo>
                  <a:lnTo>
                    <a:pt x="131" y="19"/>
                  </a:lnTo>
                  <a:lnTo>
                    <a:pt x="87" y="33"/>
                  </a:lnTo>
                  <a:lnTo>
                    <a:pt x="50" y="50"/>
                  </a:lnTo>
                  <a:lnTo>
                    <a:pt x="22" y="70"/>
                  </a:lnTo>
                  <a:lnTo>
                    <a:pt x="5" y="91"/>
                  </a:lnTo>
                  <a:lnTo>
                    <a:pt x="0" y="114"/>
                  </a:lnTo>
                  <a:lnTo>
                    <a:pt x="5" y="137"/>
                  </a:lnTo>
                  <a:lnTo>
                    <a:pt x="22" y="158"/>
                  </a:lnTo>
                  <a:lnTo>
                    <a:pt x="50" y="177"/>
                  </a:lnTo>
                  <a:lnTo>
                    <a:pt x="87" y="194"/>
                  </a:lnTo>
                  <a:lnTo>
                    <a:pt x="131" y="208"/>
                  </a:lnTo>
                  <a:lnTo>
                    <a:pt x="182" y="219"/>
                  </a:lnTo>
                  <a:lnTo>
                    <a:pt x="238" y="226"/>
                  </a:lnTo>
                  <a:lnTo>
                    <a:pt x="299" y="228"/>
                  </a:lnTo>
                </a:path>
              </a:pathLst>
            </a:custGeom>
            <a:gradFill rotWithShape="0">
              <a:gsLst>
                <a:gs pos="0">
                  <a:srgbClr val="CECECE"/>
                </a:gs>
                <a:gs pos="100000">
                  <a:srgbClr val="DDDDDD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714480" y="5429264"/>
            <a:ext cx="2674937" cy="48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defTabSz="822325">
              <a:lnSpc>
                <a:spcPct val="40000"/>
              </a:lnSpc>
              <a:spcBef>
                <a:spcPct val="50000"/>
              </a:spcBef>
              <a:defRPr/>
            </a:pPr>
            <a:r>
              <a:rPr lang="es-ES_tradnl" sz="20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Biblioteca</a:t>
            </a:r>
          </a:p>
          <a:p>
            <a:pPr defTabSz="822325">
              <a:lnSpc>
                <a:spcPct val="40000"/>
              </a:lnSpc>
              <a:spcBef>
                <a:spcPct val="50000"/>
              </a:spcBef>
              <a:defRPr/>
            </a:pPr>
            <a:r>
              <a:rPr lang="es-ES_tradnl" sz="20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compartida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650971" y="4135422"/>
            <a:ext cx="1495425" cy="1168400"/>
            <a:chOff x="1922" y="2578"/>
            <a:chExt cx="942" cy="736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922" y="2783"/>
              <a:ext cx="942" cy="531"/>
              <a:chOff x="1922" y="2783"/>
              <a:chExt cx="942" cy="531"/>
            </a:xfrm>
          </p:grpSpPr>
          <p:sp>
            <p:nvSpPr>
              <p:cNvPr id="26666" name="Freeform 11"/>
              <p:cNvSpPr>
                <a:spLocks/>
              </p:cNvSpPr>
              <p:nvPr/>
            </p:nvSpPr>
            <p:spPr bwMode="auto">
              <a:xfrm>
                <a:off x="2183" y="2848"/>
                <a:ext cx="516" cy="383"/>
              </a:xfrm>
              <a:custGeom>
                <a:avLst/>
                <a:gdLst>
                  <a:gd name="T0" fmla="*/ 515 w 516"/>
                  <a:gd name="T1" fmla="*/ 335 h 383"/>
                  <a:gd name="T2" fmla="*/ 122 w 516"/>
                  <a:gd name="T3" fmla="*/ 0 h 383"/>
                  <a:gd name="T4" fmla="*/ 0 w 516"/>
                  <a:gd name="T5" fmla="*/ 14 h 383"/>
                  <a:gd name="T6" fmla="*/ 351 w 516"/>
                  <a:gd name="T7" fmla="*/ 382 h 383"/>
                  <a:gd name="T8" fmla="*/ 515 w 516"/>
                  <a:gd name="T9" fmla="*/ 335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6"/>
                  <a:gd name="T16" fmla="*/ 0 h 383"/>
                  <a:gd name="T17" fmla="*/ 516 w 516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6" h="383">
                    <a:moveTo>
                      <a:pt x="515" y="335"/>
                    </a:moveTo>
                    <a:lnTo>
                      <a:pt x="122" y="0"/>
                    </a:lnTo>
                    <a:lnTo>
                      <a:pt x="0" y="14"/>
                    </a:lnTo>
                    <a:lnTo>
                      <a:pt x="351" y="382"/>
                    </a:lnTo>
                    <a:lnTo>
                      <a:pt x="515" y="335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67" name="Freeform 12"/>
              <p:cNvSpPr>
                <a:spLocks/>
              </p:cNvSpPr>
              <p:nvPr/>
            </p:nvSpPr>
            <p:spPr bwMode="auto">
              <a:xfrm>
                <a:off x="2438" y="3157"/>
                <a:ext cx="341" cy="157"/>
              </a:xfrm>
              <a:custGeom>
                <a:avLst/>
                <a:gdLst>
                  <a:gd name="T0" fmla="*/ 340 w 341"/>
                  <a:gd name="T1" fmla="*/ 0 h 157"/>
                  <a:gd name="T2" fmla="*/ 0 w 341"/>
                  <a:gd name="T3" fmla="*/ 98 h 157"/>
                  <a:gd name="T4" fmla="*/ 294 w 341"/>
                  <a:gd name="T5" fmla="*/ 156 h 157"/>
                  <a:gd name="T6" fmla="*/ 340 w 341"/>
                  <a:gd name="T7" fmla="*/ 0 h 1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1"/>
                  <a:gd name="T13" fmla="*/ 0 h 157"/>
                  <a:gd name="T14" fmla="*/ 341 w 341"/>
                  <a:gd name="T15" fmla="*/ 157 h 1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1" h="157">
                    <a:moveTo>
                      <a:pt x="340" y="0"/>
                    </a:moveTo>
                    <a:lnTo>
                      <a:pt x="0" y="98"/>
                    </a:lnTo>
                    <a:lnTo>
                      <a:pt x="294" y="156"/>
                    </a:lnTo>
                    <a:lnTo>
                      <a:pt x="340" y="0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68" name="Freeform 13"/>
              <p:cNvSpPr>
                <a:spLocks/>
              </p:cNvSpPr>
              <p:nvPr/>
            </p:nvSpPr>
            <p:spPr bwMode="auto">
              <a:xfrm>
                <a:off x="2124" y="2798"/>
                <a:ext cx="260" cy="91"/>
              </a:xfrm>
              <a:custGeom>
                <a:avLst/>
                <a:gdLst>
                  <a:gd name="T0" fmla="*/ 259 w 260"/>
                  <a:gd name="T1" fmla="*/ 31 h 91"/>
                  <a:gd name="T2" fmla="*/ 0 w 260"/>
                  <a:gd name="T3" fmla="*/ 90 h 91"/>
                  <a:gd name="T4" fmla="*/ 60 w 260"/>
                  <a:gd name="T5" fmla="*/ 0 h 91"/>
                  <a:gd name="T6" fmla="*/ 259 w 260"/>
                  <a:gd name="T7" fmla="*/ 3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0"/>
                  <a:gd name="T13" fmla="*/ 0 h 91"/>
                  <a:gd name="T14" fmla="*/ 260 w 260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0" h="91">
                    <a:moveTo>
                      <a:pt x="259" y="31"/>
                    </a:moveTo>
                    <a:lnTo>
                      <a:pt x="0" y="90"/>
                    </a:lnTo>
                    <a:lnTo>
                      <a:pt x="60" y="0"/>
                    </a:lnTo>
                    <a:lnTo>
                      <a:pt x="259" y="31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69" name="Freeform 14"/>
              <p:cNvSpPr>
                <a:spLocks/>
              </p:cNvSpPr>
              <p:nvPr/>
            </p:nvSpPr>
            <p:spPr bwMode="auto">
              <a:xfrm>
                <a:off x="1977" y="2894"/>
                <a:ext cx="872" cy="288"/>
              </a:xfrm>
              <a:custGeom>
                <a:avLst/>
                <a:gdLst>
                  <a:gd name="T0" fmla="*/ 0 w 872"/>
                  <a:gd name="T1" fmla="*/ 195 h 288"/>
                  <a:gd name="T2" fmla="*/ 795 w 872"/>
                  <a:gd name="T3" fmla="*/ 0 h 288"/>
                  <a:gd name="T4" fmla="*/ 871 w 872"/>
                  <a:gd name="T5" fmla="*/ 63 h 288"/>
                  <a:gd name="T6" fmla="*/ 118 w 872"/>
                  <a:gd name="T7" fmla="*/ 287 h 288"/>
                  <a:gd name="T8" fmla="*/ 0 w 872"/>
                  <a:gd name="T9" fmla="*/ 195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288"/>
                  <a:gd name="T17" fmla="*/ 872 w 87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288">
                    <a:moveTo>
                      <a:pt x="0" y="195"/>
                    </a:moveTo>
                    <a:lnTo>
                      <a:pt x="795" y="0"/>
                    </a:lnTo>
                    <a:lnTo>
                      <a:pt x="871" y="63"/>
                    </a:lnTo>
                    <a:lnTo>
                      <a:pt x="118" y="287"/>
                    </a:lnTo>
                    <a:lnTo>
                      <a:pt x="0" y="195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70" name="Freeform 15"/>
              <p:cNvSpPr>
                <a:spLocks/>
              </p:cNvSpPr>
              <p:nvPr/>
            </p:nvSpPr>
            <p:spPr bwMode="auto">
              <a:xfrm>
                <a:off x="1922" y="3042"/>
                <a:ext cx="249" cy="168"/>
              </a:xfrm>
              <a:custGeom>
                <a:avLst/>
                <a:gdLst>
                  <a:gd name="T0" fmla="*/ 91 w 249"/>
                  <a:gd name="T1" fmla="*/ 0 h 168"/>
                  <a:gd name="T2" fmla="*/ 248 w 249"/>
                  <a:gd name="T3" fmla="*/ 167 h 168"/>
                  <a:gd name="T4" fmla="*/ 0 w 249"/>
                  <a:gd name="T5" fmla="*/ 124 h 168"/>
                  <a:gd name="T6" fmla="*/ 91 w 249"/>
                  <a:gd name="T7" fmla="*/ 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9"/>
                  <a:gd name="T13" fmla="*/ 0 h 168"/>
                  <a:gd name="T14" fmla="*/ 249 w 249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9" h="168">
                    <a:moveTo>
                      <a:pt x="91" y="0"/>
                    </a:moveTo>
                    <a:lnTo>
                      <a:pt x="248" y="167"/>
                    </a:lnTo>
                    <a:lnTo>
                      <a:pt x="0" y="124"/>
                    </a:lnTo>
                    <a:lnTo>
                      <a:pt x="91" y="0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71" name="Freeform 16"/>
              <p:cNvSpPr>
                <a:spLocks/>
              </p:cNvSpPr>
              <p:nvPr/>
            </p:nvSpPr>
            <p:spPr bwMode="auto">
              <a:xfrm>
                <a:off x="2667" y="2863"/>
                <a:ext cx="197" cy="153"/>
              </a:xfrm>
              <a:custGeom>
                <a:avLst/>
                <a:gdLst>
                  <a:gd name="T0" fmla="*/ 0 w 197"/>
                  <a:gd name="T1" fmla="*/ 0 h 153"/>
                  <a:gd name="T2" fmla="*/ 167 w 197"/>
                  <a:gd name="T3" fmla="*/ 152 h 153"/>
                  <a:gd name="T4" fmla="*/ 196 w 197"/>
                  <a:gd name="T5" fmla="*/ 20 h 153"/>
                  <a:gd name="T6" fmla="*/ 0 w 197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7"/>
                  <a:gd name="T13" fmla="*/ 0 h 153"/>
                  <a:gd name="T14" fmla="*/ 197 w 197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7" h="153">
                    <a:moveTo>
                      <a:pt x="0" y="0"/>
                    </a:moveTo>
                    <a:lnTo>
                      <a:pt x="167" y="152"/>
                    </a:lnTo>
                    <a:lnTo>
                      <a:pt x="196" y="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72" name="Freeform 17"/>
              <p:cNvSpPr>
                <a:spLocks/>
              </p:cNvSpPr>
              <p:nvPr/>
            </p:nvSpPr>
            <p:spPr bwMode="auto">
              <a:xfrm>
                <a:off x="2183" y="2834"/>
                <a:ext cx="516" cy="382"/>
              </a:xfrm>
              <a:custGeom>
                <a:avLst/>
                <a:gdLst>
                  <a:gd name="T0" fmla="*/ 515 w 516"/>
                  <a:gd name="T1" fmla="*/ 334 h 382"/>
                  <a:gd name="T2" fmla="*/ 122 w 516"/>
                  <a:gd name="T3" fmla="*/ 0 h 382"/>
                  <a:gd name="T4" fmla="*/ 0 w 516"/>
                  <a:gd name="T5" fmla="*/ 14 h 382"/>
                  <a:gd name="T6" fmla="*/ 351 w 516"/>
                  <a:gd name="T7" fmla="*/ 381 h 382"/>
                  <a:gd name="T8" fmla="*/ 515 w 516"/>
                  <a:gd name="T9" fmla="*/ 334 h 3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6"/>
                  <a:gd name="T16" fmla="*/ 0 h 382"/>
                  <a:gd name="T17" fmla="*/ 516 w 516"/>
                  <a:gd name="T18" fmla="*/ 382 h 3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6" h="382">
                    <a:moveTo>
                      <a:pt x="515" y="334"/>
                    </a:moveTo>
                    <a:lnTo>
                      <a:pt x="122" y="0"/>
                    </a:lnTo>
                    <a:lnTo>
                      <a:pt x="0" y="14"/>
                    </a:lnTo>
                    <a:lnTo>
                      <a:pt x="351" y="381"/>
                    </a:lnTo>
                    <a:lnTo>
                      <a:pt x="515" y="334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73" name="Freeform 18"/>
              <p:cNvSpPr>
                <a:spLocks/>
              </p:cNvSpPr>
              <p:nvPr/>
            </p:nvSpPr>
            <p:spPr bwMode="auto">
              <a:xfrm>
                <a:off x="2438" y="3143"/>
                <a:ext cx="341" cy="156"/>
              </a:xfrm>
              <a:custGeom>
                <a:avLst/>
                <a:gdLst>
                  <a:gd name="T0" fmla="*/ 340 w 341"/>
                  <a:gd name="T1" fmla="*/ 0 h 156"/>
                  <a:gd name="T2" fmla="*/ 0 w 341"/>
                  <a:gd name="T3" fmla="*/ 97 h 156"/>
                  <a:gd name="T4" fmla="*/ 294 w 341"/>
                  <a:gd name="T5" fmla="*/ 155 h 156"/>
                  <a:gd name="T6" fmla="*/ 340 w 341"/>
                  <a:gd name="T7" fmla="*/ 0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1"/>
                  <a:gd name="T13" fmla="*/ 0 h 156"/>
                  <a:gd name="T14" fmla="*/ 341 w 341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1" h="156">
                    <a:moveTo>
                      <a:pt x="340" y="0"/>
                    </a:moveTo>
                    <a:lnTo>
                      <a:pt x="0" y="97"/>
                    </a:lnTo>
                    <a:lnTo>
                      <a:pt x="294" y="155"/>
                    </a:lnTo>
                    <a:lnTo>
                      <a:pt x="340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74" name="Freeform 19"/>
              <p:cNvSpPr>
                <a:spLocks/>
              </p:cNvSpPr>
              <p:nvPr/>
            </p:nvSpPr>
            <p:spPr bwMode="auto">
              <a:xfrm>
                <a:off x="2124" y="2783"/>
                <a:ext cx="260" cy="90"/>
              </a:xfrm>
              <a:custGeom>
                <a:avLst/>
                <a:gdLst>
                  <a:gd name="T0" fmla="*/ 259 w 260"/>
                  <a:gd name="T1" fmla="*/ 31 h 90"/>
                  <a:gd name="T2" fmla="*/ 0 w 260"/>
                  <a:gd name="T3" fmla="*/ 89 h 90"/>
                  <a:gd name="T4" fmla="*/ 60 w 260"/>
                  <a:gd name="T5" fmla="*/ 0 h 90"/>
                  <a:gd name="T6" fmla="*/ 259 w 260"/>
                  <a:gd name="T7" fmla="*/ 31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0"/>
                  <a:gd name="T13" fmla="*/ 0 h 90"/>
                  <a:gd name="T14" fmla="*/ 260 w 260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0" h="90">
                    <a:moveTo>
                      <a:pt x="259" y="31"/>
                    </a:moveTo>
                    <a:lnTo>
                      <a:pt x="0" y="89"/>
                    </a:lnTo>
                    <a:lnTo>
                      <a:pt x="60" y="0"/>
                    </a:lnTo>
                    <a:lnTo>
                      <a:pt x="259" y="31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75" name="Freeform 20"/>
              <p:cNvSpPr>
                <a:spLocks/>
              </p:cNvSpPr>
              <p:nvPr/>
            </p:nvSpPr>
            <p:spPr bwMode="auto">
              <a:xfrm>
                <a:off x="1922" y="3036"/>
                <a:ext cx="249" cy="160"/>
              </a:xfrm>
              <a:custGeom>
                <a:avLst/>
                <a:gdLst>
                  <a:gd name="T0" fmla="*/ 91 w 249"/>
                  <a:gd name="T1" fmla="*/ 0 h 160"/>
                  <a:gd name="T2" fmla="*/ 248 w 249"/>
                  <a:gd name="T3" fmla="*/ 159 h 160"/>
                  <a:gd name="T4" fmla="*/ 0 w 249"/>
                  <a:gd name="T5" fmla="*/ 116 h 160"/>
                  <a:gd name="T6" fmla="*/ 91 w 249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9"/>
                  <a:gd name="T13" fmla="*/ 0 h 160"/>
                  <a:gd name="T14" fmla="*/ 249 w 249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9" h="160">
                    <a:moveTo>
                      <a:pt x="91" y="0"/>
                    </a:moveTo>
                    <a:lnTo>
                      <a:pt x="248" y="159"/>
                    </a:lnTo>
                    <a:lnTo>
                      <a:pt x="0" y="116"/>
                    </a:lnTo>
                    <a:lnTo>
                      <a:pt x="91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76" name="Freeform 21"/>
              <p:cNvSpPr>
                <a:spLocks/>
              </p:cNvSpPr>
              <p:nvPr/>
            </p:nvSpPr>
            <p:spPr bwMode="auto">
              <a:xfrm>
                <a:off x="2667" y="2848"/>
                <a:ext cx="197" cy="153"/>
              </a:xfrm>
              <a:custGeom>
                <a:avLst/>
                <a:gdLst>
                  <a:gd name="T0" fmla="*/ 0 w 197"/>
                  <a:gd name="T1" fmla="*/ 0 h 153"/>
                  <a:gd name="T2" fmla="*/ 167 w 197"/>
                  <a:gd name="T3" fmla="*/ 152 h 153"/>
                  <a:gd name="T4" fmla="*/ 196 w 197"/>
                  <a:gd name="T5" fmla="*/ 20 h 153"/>
                  <a:gd name="T6" fmla="*/ 0 w 197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7"/>
                  <a:gd name="T13" fmla="*/ 0 h 153"/>
                  <a:gd name="T14" fmla="*/ 197 w 197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7" h="153">
                    <a:moveTo>
                      <a:pt x="0" y="0"/>
                    </a:moveTo>
                    <a:lnTo>
                      <a:pt x="167" y="152"/>
                    </a:lnTo>
                    <a:lnTo>
                      <a:pt x="196" y="2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677" name="Freeform 22"/>
              <p:cNvSpPr>
                <a:spLocks/>
              </p:cNvSpPr>
              <p:nvPr/>
            </p:nvSpPr>
            <p:spPr bwMode="auto">
              <a:xfrm>
                <a:off x="1977" y="2880"/>
                <a:ext cx="844" cy="296"/>
              </a:xfrm>
              <a:custGeom>
                <a:avLst/>
                <a:gdLst>
                  <a:gd name="T0" fmla="*/ 0 w 844"/>
                  <a:gd name="T1" fmla="*/ 209 h 296"/>
                  <a:gd name="T2" fmla="*/ 755 w 844"/>
                  <a:gd name="T3" fmla="*/ 0 h 296"/>
                  <a:gd name="T4" fmla="*/ 843 w 844"/>
                  <a:gd name="T5" fmla="*/ 70 h 296"/>
                  <a:gd name="T6" fmla="*/ 103 w 844"/>
                  <a:gd name="T7" fmla="*/ 295 h 296"/>
                  <a:gd name="T8" fmla="*/ 0 w 844"/>
                  <a:gd name="T9" fmla="*/ 209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4"/>
                  <a:gd name="T16" fmla="*/ 0 h 296"/>
                  <a:gd name="T17" fmla="*/ 844 w 8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4" h="296">
                    <a:moveTo>
                      <a:pt x="0" y="209"/>
                    </a:moveTo>
                    <a:lnTo>
                      <a:pt x="755" y="0"/>
                    </a:lnTo>
                    <a:lnTo>
                      <a:pt x="843" y="70"/>
                    </a:lnTo>
                    <a:lnTo>
                      <a:pt x="103" y="295"/>
                    </a:lnTo>
                    <a:lnTo>
                      <a:pt x="0" y="209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301" y="2578"/>
              <a:ext cx="290" cy="533"/>
              <a:chOff x="2301" y="2578"/>
              <a:chExt cx="290" cy="533"/>
            </a:xfrm>
          </p:grpSpPr>
          <p:grpSp>
            <p:nvGrpSpPr>
              <p:cNvPr id="6" name="Group 28"/>
              <p:cNvGrpSpPr>
                <a:grpSpLocks/>
              </p:cNvGrpSpPr>
              <p:nvPr/>
            </p:nvGrpSpPr>
            <p:grpSpPr bwMode="auto">
              <a:xfrm>
                <a:off x="2301" y="2578"/>
                <a:ext cx="245" cy="496"/>
                <a:chOff x="2301" y="2578"/>
                <a:chExt cx="245" cy="496"/>
              </a:xfrm>
            </p:grpSpPr>
            <p:sp>
              <p:nvSpPr>
                <p:cNvPr id="26662" name="Freeform 24"/>
                <p:cNvSpPr>
                  <a:spLocks/>
                </p:cNvSpPr>
                <p:nvPr/>
              </p:nvSpPr>
              <p:spPr bwMode="auto">
                <a:xfrm>
                  <a:off x="2301" y="2585"/>
                  <a:ext cx="229" cy="487"/>
                </a:xfrm>
                <a:custGeom>
                  <a:avLst/>
                  <a:gdLst>
                    <a:gd name="T0" fmla="*/ 228 w 229"/>
                    <a:gd name="T1" fmla="*/ 381 h 487"/>
                    <a:gd name="T2" fmla="*/ 228 w 229"/>
                    <a:gd name="T3" fmla="*/ 0 h 487"/>
                    <a:gd name="T4" fmla="*/ 0 w 229"/>
                    <a:gd name="T5" fmla="*/ 92 h 487"/>
                    <a:gd name="T6" fmla="*/ 0 w 229"/>
                    <a:gd name="T7" fmla="*/ 486 h 487"/>
                    <a:gd name="T8" fmla="*/ 228 w 229"/>
                    <a:gd name="T9" fmla="*/ 381 h 4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487"/>
                    <a:gd name="T17" fmla="*/ 229 w 229"/>
                    <a:gd name="T18" fmla="*/ 487 h 4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487">
                      <a:moveTo>
                        <a:pt x="228" y="381"/>
                      </a:moveTo>
                      <a:lnTo>
                        <a:pt x="228" y="0"/>
                      </a:lnTo>
                      <a:lnTo>
                        <a:pt x="0" y="92"/>
                      </a:lnTo>
                      <a:lnTo>
                        <a:pt x="0" y="486"/>
                      </a:lnTo>
                      <a:lnTo>
                        <a:pt x="228" y="381"/>
                      </a:lnTo>
                    </a:path>
                  </a:pathLst>
                </a:custGeom>
                <a:solidFill>
                  <a:srgbClr val="5F5F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663" name="Freeform 25"/>
                <p:cNvSpPr>
                  <a:spLocks/>
                </p:cNvSpPr>
                <p:nvPr/>
              </p:nvSpPr>
              <p:spPr bwMode="auto">
                <a:xfrm>
                  <a:off x="2528" y="2578"/>
                  <a:ext cx="18" cy="404"/>
                </a:xfrm>
                <a:custGeom>
                  <a:avLst/>
                  <a:gdLst>
                    <a:gd name="T0" fmla="*/ 17 w 18"/>
                    <a:gd name="T1" fmla="*/ 395 h 404"/>
                    <a:gd name="T2" fmla="*/ 17 w 18"/>
                    <a:gd name="T3" fmla="*/ 0 h 404"/>
                    <a:gd name="T4" fmla="*/ 0 w 18"/>
                    <a:gd name="T5" fmla="*/ 6 h 404"/>
                    <a:gd name="T6" fmla="*/ 0 w 18"/>
                    <a:gd name="T7" fmla="*/ 403 h 404"/>
                    <a:gd name="T8" fmla="*/ 17 w 18"/>
                    <a:gd name="T9" fmla="*/ 395 h 4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404"/>
                    <a:gd name="T17" fmla="*/ 18 w 18"/>
                    <a:gd name="T18" fmla="*/ 404 h 4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404">
                      <a:moveTo>
                        <a:pt x="17" y="395"/>
                      </a:moveTo>
                      <a:lnTo>
                        <a:pt x="17" y="0"/>
                      </a:lnTo>
                      <a:lnTo>
                        <a:pt x="0" y="6"/>
                      </a:lnTo>
                      <a:lnTo>
                        <a:pt x="0" y="403"/>
                      </a:lnTo>
                      <a:lnTo>
                        <a:pt x="17" y="395"/>
                      </a:lnTo>
                    </a:path>
                  </a:pathLst>
                </a:custGeom>
                <a:solidFill>
                  <a:srgbClr val="5F5F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664" name="Freeform 26"/>
                <p:cNvSpPr>
                  <a:spLocks/>
                </p:cNvSpPr>
                <p:nvPr/>
              </p:nvSpPr>
              <p:spPr bwMode="auto">
                <a:xfrm>
                  <a:off x="2301" y="2963"/>
                  <a:ext cx="245" cy="111"/>
                </a:xfrm>
                <a:custGeom>
                  <a:avLst/>
                  <a:gdLst>
                    <a:gd name="T0" fmla="*/ 244 w 245"/>
                    <a:gd name="T1" fmla="*/ 10 h 111"/>
                    <a:gd name="T2" fmla="*/ 244 w 245"/>
                    <a:gd name="T3" fmla="*/ 0 h 111"/>
                    <a:gd name="T4" fmla="*/ 0 w 245"/>
                    <a:gd name="T5" fmla="*/ 99 h 111"/>
                    <a:gd name="T6" fmla="*/ 0 w 245"/>
                    <a:gd name="T7" fmla="*/ 110 h 111"/>
                    <a:gd name="T8" fmla="*/ 244 w 245"/>
                    <a:gd name="T9" fmla="*/ 1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5"/>
                    <a:gd name="T16" fmla="*/ 0 h 111"/>
                    <a:gd name="T17" fmla="*/ 245 w 245"/>
                    <a:gd name="T18" fmla="*/ 111 h 1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5" h="111">
                      <a:moveTo>
                        <a:pt x="244" y="10"/>
                      </a:moveTo>
                      <a:lnTo>
                        <a:pt x="244" y="0"/>
                      </a:lnTo>
                      <a:lnTo>
                        <a:pt x="0" y="99"/>
                      </a:lnTo>
                      <a:lnTo>
                        <a:pt x="0" y="110"/>
                      </a:lnTo>
                      <a:lnTo>
                        <a:pt x="244" y="10"/>
                      </a:lnTo>
                    </a:path>
                  </a:pathLst>
                </a:custGeom>
                <a:solidFill>
                  <a:srgbClr val="5F5F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665" name="Freeform 27"/>
                <p:cNvSpPr>
                  <a:spLocks/>
                </p:cNvSpPr>
                <p:nvPr/>
              </p:nvSpPr>
              <p:spPr bwMode="auto">
                <a:xfrm>
                  <a:off x="2311" y="2588"/>
                  <a:ext cx="229" cy="475"/>
                </a:xfrm>
                <a:custGeom>
                  <a:avLst/>
                  <a:gdLst>
                    <a:gd name="T0" fmla="*/ 228 w 229"/>
                    <a:gd name="T1" fmla="*/ 381 h 475"/>
                    <a:gd name="T2" fmla="*/ 228 w 229"/>
                    <a:gd name="T3" fmla="*/ 0 h 475"/>
                    <a:gd name="T4" fmla="*/ 0 w 229"/>
                    <a:gd name="T5" fmla="*/ 92 h 475"/>
                    <a:gd name="T6" fmla="*/ 0 w 229"/>
                    <a:gd name="T7" fmla="*/ 474 h 475"/>
                    <a:gd name="T8" fmla="*/ 228 w 229"/>
                    <a:gd name="T9" fmla="*/ 381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475"/>
                    <a:gd name="T17" fmla="*/ 229 w 229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475">
                      <a:moveTo>
                        <a:pt x="228" y="381"/>
                      </a:moveTo>
                      <a:lnTo>
                        <a:pt x="228" y="0"/>
                      </a:lnTo>
                      <a:lnTo>
                        <a:pt x="0" y="92"/>
                      </a:lnTo>
                      <a:lnTo>
                        <a:pt x="0" y="474"/>
                      </a:lnTo>
                      <a:lnTo>
                        <a:pt x="228" y="381"/>
                      </a:lnTo>
                    </a:path>
                  </a:pathLst>
                </a:custGeom>
                <a:solidFill>
                  <a:srgbClr val="5F5F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7" name="Group 33"/>
              <p:cNvGrpSpPr>
                <a:grpSpLocks/>
              </p:cNvGrpSpPr>
              <p:nvPr/>
            </p:nvGrpSpPr>
            <p:grpSpPr bwMode="auto">
              <a:xfrm>
                <a:off x="2327" y="2597"/>
                <a:ext cx="245" cy="495"/>
                <a:chOff x="2327" y="2597"/>
                <a:chExt cx="245" cy="495"/>
              </a:xfrm>
            </p:grpSpPr>
            <p:sp>
              <p:nvSpPr>
                <p:cNvPr id="26658" name="Freeform 29"/>
                <p:cNvSpPr>
                  <a:spLocks/>
                </p:cNvSpPr>
                <p:nvPr/>
              </p:nvSpPr>
              <p:spPr bwMode="auto">
                <a:xfrm>
                  <a:off x="2327" y="2604"/>
                  <a:ext cx="228" cy="487"/>
                </a:xfrm>
                <a:custGeom>
                  <a:avLst/>
                  <a:gdLst>
                    <a:gd name="T0" fmla="*/ 227 w 228"/>
                    <a:gd name="T1" fmla="*/ 381 h 487"/>
                    <a:gd name="T2" fmla="*/ 227 w 228"/>
                    <a:gd name="T3" fmla="*/ 0 h 487"/>
                    <a:gd name="T4" fmla="*/ 0 w 228"/>
                    <a:gd name="T5" fmla="*/ 92 h 487"/>
                    <a:gd name="T6" fmla="*/ 0 w 228"/>
                    <a:gd name="T7" fmla="*/ 486 h 487"/>
                    <a:gd name="T8" fmla="*/ 227 w 228"/>
                    <a:gd name="T9" fmla="*/ 381 h 4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"/>
                    <a:gd name="T16" fmla="*/ 0 h 487"/>
                    <a:gd name="T17" fmla="*/ 228 w 228"/>
                    <a:gd name="T18" fmla="*/ 487 h 4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" h="487">
                      <a:moveTo>
                        <a:pt x="227" y="381"/>
                      </a:moveTo>
                      <a:lnTo>
                        <a:pt x="227" y="0"/>
                      </a:lnTo>
                      <a:lnTo>
                        <a:pt x="0" y="92"/>
                      </a:lnTo>
                      <a:lnTo>
                        <a:pt x="0" y="486"/>
                      </a:lnTo>
                      <a:lnTo>
                        <a:pt x="227" y="381"/>
                      </a:lnTo>
                    </a:path>
                  </a:pathLst>
                </a:custGeom>
                <a:solidFill>
                  <a:srgbClr val="86868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659" name="Freeform 30"/>
                <p:cNvSpPr>
                  <a:spLocks/>
                </p:cNvSpPr>
                <p:nvPr/>
              </p:nvSpPr>
              <p:spPr bwMode="auto">
                <a:xfrm>
                  <a:off x="2554" y="2597"/>
                  <a:ext cx="18" cy="404"/>
                </a:xfrm>
                <a:custGeom>
                  <a:avLst/>
                  <a:gdLst>
                    <a:gd name="T0" fmla="*/ 17 w 18"/>
                    <a:gd name="T1" fmla="*/ 395 h 404"/>
                    <a:gd name="T2" fmla="*/ 17 w 18"/>
                    <a:gd name="T3" fmla="*/ 0 h 404"/>
                    <a:gd name="T4" fmla="*/ 0 w 18"/>
                    <a:gd name="T5" fmla="*/ 6 h 404"/>
                    <a:gd name="T6" fmla="*/ 0 w 18"/>
                    <a:gd name="T7" fmla="*/ 403 h 404"/>
                    <a:gd name="T8" fmla="*/ 17 w 18"/>
                    <a:gd name="T9" fmla="*/ 395 h 4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404"/>
                    <a:gd name="T17" fmla="*/ 18 w 18"/>
                    <a:gd name="T18" fmla="*/ 404 h 4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404">
                      <a:moveTo>
                        <a:pt x="17" y="395"/>
                      </a:moveTo>
                      <a:lnTo>
                        <a:pt x="17" y="0"/>
                      </a:lnTo>
                      <a:lnTo>
                        <a:pt x="0" y="6"/>
                      </a:lnTo>
                      <a:lnTo>
                        <a:pt x="0" y="403"/>
                      </a:lnTo>
                      <a:lnTo>
                        <a:pt x="17" y="395"/>
                      </a:lnTo>
                    </a:path>
                  </a:pathLst>
                </a:custGeom>
                <a:solidFill>
                  <a:srgbClr val="86868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660" name="Freeform 31"/>
                <p:cNvSpPr>
                  <a:spLocks/>
                </p:cNvSpPr>
                <p:nvPr/>
              </p:nvSpPr>
              <p:spPr bwMode="auto">
                <a:xfrm>
                  <a:off x="2327" y="2982"/>
                  <a:ext cx="245" cy="110"/>
                </a:xfrm>
                <a:custGeom>
                  <a:avLst/>
                  <a:gdLst>
                    <a:gd name="T0" fmla="*/ 244 w 245"/>
                    <a:gd name="T1" fmla="*/ 9 h 110"/>
                    <a:gd name="T2" fmla="*/ 244 w 245"/>
                    <a:gd name="T3" fmla="*/ 0 h 110"/>
                    <a:gd name="T4" fmla="*/ 0 w 245"/>
                    <a:gd name="T5" fmla="*/ 99 h 110"/>
                    <a:gd name="T6" fmla="*/ 0 w 245"/>
                    <a:gd name="T7" fmla="*/ 109 h 110"/>
                    <a:gd name="T8" fmla="*/ 244 w 245"/>
                    <a:gd name="T9" fmla="*/ 9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5"/>
                    <a:gd name="T16" fmla="*/ 0 h 110"/>
                    <a:gd name="T17" fmla="*/ 245 w 245"/>
                    <a:gd name="T18" fmla="*/ 110 h 1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5" h="110">
                      <a:moveTo>
                        <a:pt x="244" y="9"/>
                      </a:moveTo>
                      <a:lnTo>
                        <a:pt x="244" y="0"/>
                      </a:lnTo>
                      <a:lnTo>
                        <a:pt x="0" y="99"/>
                      </a:lnTo>
                      <a:lnTo>
                        <a:pt x="0" y="109"/>
                      </a:lnTo>
                      <a:lnTo>
                        <a:pt x="244" y="9"/>
                      </a:lnTo>
                    </a:path>
                  </a:pathLst>
                </a:custGeom>
                <a:solidFill>
                  <a:srgbClr val="86868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661" name="Freeform 32"/>
                <p:cNvSpPr>
                  <a:spLocks/>
                </p:cNvSpPr>
                <p:nvPr/>
              </p:nvSpPr>
              <p:spPr bwMode="auto">
                <a:xfrm>
                  <a:off x="2337" y="2607"/>
                  <a:ext cx="228" cy="475"/>
                </a:xfrm>
                <a:custGeom>
                  <a:avLst/>
                  <a:gdLst>
                    <a:gd name="T0" fmla="*/ 227 w 228"/>
                    <a:gd name="T1" fmla="*/ 381 h 475"/>
                    <a:gd name="T2" fmla="*/ 227 w 228"/>
                    <a:gd name="T3" fmla="*/ 0 h 475"/>
                    <a:gd name="T4" fmla="*/ 0 w 228"/>
                    <a:gd name="T5" fmla="*/ 92 h 475"/>
                    <a:gd name="T6" fmla="*/ 0 w 228"/>
                    <a:gd name="T7" fmla="*/ 474 h 475"/>
                    <a:gd name="T8" fmla="*/ 227 w 228"/>
                    <a:gd name="T9" fmla="*/ 381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"/>
                    <a:gd name="T16" fmla="*/ 0 h 475"/>
                    <a:gd name="T17" fmla="*/ 228 w 228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" h="475">
                      <a:moveTo>
                        <a:pt x="227" y="381"/>
                      </a:moveTo>
                      <a:lnTo>
                        <a:pt x="227" y="0"/>
                      </a:lnTo>
                      <a:lnTo>
                        <a:pt x="0" y="92"/>
                      </a:lnTo>
                      <a:lnTo>
                        <a:pt x="0" y="474"/>
                      </a:lnTo>
                      <a:lnTo>
                        <a:pt x="227" y="381"/>
                      </a:lnTo>
                    </a:path>
                  </a:pathLst>
                </a:custGeom>
                <a:solidFill>
                  <a:srgbClr val="86868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2346" y="2615"/>
                <a:ext cx="245" cy="496"/>
                <a:chOff x="2346" y="2615"/>
                <a:chExt cx="245" cy="496"/>
              </a:xfrm>
            </p:grpSpPr>
            <p:sp>
              <p:nvSpPr>
                <p:cNvPr id="26645" name="Freeform 34"/>
                <p:cNvSpPr>
                  <a:spLocks/>
                </p:cNvSpPr>
                <p:nvPr/>
              </p:nvSpPr>
              <p:spPr bwMode="auto">
                <a:xfrm>
                  <a:off x="2346" y="2623"/>
                  <a:ext cx="229" cy="486"/>
                </a:xfrm>
                <a:custGeom>
                  <a:avLst/>
                  <a:gdLst>
                    <a:gd name="T0" fmla="*/ 228 w 229"/>
                    <a:gd name="T1" fmla="*/ 380 h 486"/>
                    <a:gd name="T2" fmla="*/ 228 w 229"/>
                    <a:gd name="T3" fmla="*/ 0 h 486"/>
                    <a:gd name="T4" fmla="*/ 0 w 229"/>
                    <a:gd name="T5" fmla="*/ 91 h 486"/>
                    <a:gd name="T6" fmla="*/ 0 w 229"/>
                    <a:gd name="T7" fmla="*/ 485 h 486"/>
                    <a:gd name="T8" fmla="*/ 228 w 229"/>
                    <a:gd name="T9" fmla="*/ 380 h 4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486"/>
                    <a:gd name="T17" fmla="*/ 229 w 229"/>
                    <a:gd name="T18" fmla="*/ 486 h 4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486">
                      <a:moveTo>
                        <a:pt x="228" y="380"/>
                      </a:moveTo>
                      <a:lnTo>
                        <a:pt x="228" y="0"/>
                      </a:lnTo>
                      <a:lnTo>
                        <a:pt x="0" y="91"/>
                      </a:lnTo>
                      <a:lnTo>
                        <a:pt x="0" y="485"/>
                      </a:lnTo>
                      <a:lnTo>
                        <a:pt x="228" y="380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646" name="Freeform 35"/>
                <p:cNvSpPr>
                  <a:spLocks/>
                </p:cNvSpPr>
                <p:nvPr/>
              </p:nvSpPr>
              <p:spPr bwMode="auto">
                <a:xfrm>
                  <a:off x="2573" y="2615"/>
                  <a:ext cx="18" cy="405"/>
                </a:xfrm>
                <a:custGeom>
                  <a:avLst/>
                  <a:gdLst>
                    <a:gd name="T0" fmla="*/ 17 w 18"/>
                    <a:gd name="T1" fmla="*/ 396 h 405"/>
                    <a:gd name="T2" fmla="*/ 17 w 18"/>
                    <a:gd name="T3" fmla="*/ 0 h 405"/>
                    <a:gd name="T4" fmla="*/ 0 w 18"/>
                    <a:gd name="T5" fmla="*/ 6 h 405"/>
                    <a:gd name="T6" fmla="*/ 0 w 18"/>
                    <a:gd name="T7" fmla="*/ 404 h 405"/>
                    <a:gd name="T8" fmla="*/ 17 w 18"/>
                    <a:gd name="T9" fmla="*/ 396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405"/>
                    <a:gd name="T17" fmla="*/ 18 w 18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405">
                      <a:moveTo>
                        <a:pt x="17" y="396"/>
                      </a:moveTo>
                      <a:lnTo>
                        <a:pt x="17" y="0"/>
                      </a:lnTo>
                      <a:lnTo>
                        <a:pt x="0" y="6"/>
                      </a:lnTo>
                      <a:lnTo>
                        <a:pt x="0" y="404"/>
                      </a:lnTo>
                      <a:lnTo>
                        <a:pt x="17" y="396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647" name="Freeform 36"/>
                <p:cNvSpPr>
                  <a:spLocks/>
                </p:cNvSpPr>
                <p:nvPr/>
              </p:nvSpPr>
              <p:spPr bwMode="auto">
                <a:xfrm>
                  <a:off x="2346" y="3002"/>
                  <a:ext cx="245" cy="109"/>
                </a:xfrm>
                <a:custGeom>
                  <a:avLst/>
                  <a:gdLst>
                    <a:gd name="T0" fmla="*/ 244 w 245"/>
                    <a:gd name="T1" fmla="*/ 9 h 109"/>
                    <a:gd name="T2" fmla="*/ 244 w 245"/>
                    <a:gd name="T3" fmla="*/ 0 h 109"/>
                    <a:gd name="T4" fmla="*/ 0 w 245"/>
                    <a:gd name="T5" fmla="*/ 98 h 109"/>
                    <a:gd name="T6" fmla="*/ 0 w 245"/>
                    <a:gd name="T7" fmla="*/ 108 h 109"/>
                    <a:gd name="T8" fmla="*/ 244 w 245"/>
                    <a:gd name="T9" fmla="*/ 9 h 1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5"/>
                    <a:gd name="T16" fmla="*/ 0 h 109"/>
                    <a:gd name="T17" fmla="*/ 245 w 245"/>
                    <a:gd name="T18" fmla="*/ 109 h 1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5" h="109">
                      <a:moveTo>
                        <a:pt x="244" y="9"/>
                      </a:moveTo>
                      <a:lnTo>
                        <a:pt x="244" y="0"/>
                      </a:lnTo>
                      <a:lnTo>
                        <a:pt x="0" y="98"/>
                      </a:lnTo>
                      <a:lnTo>
                        <a:pt x="0" y="108"/>
                      </a:lnTo>
                      <a:lnTo>
                        <a:pt x="244" y="9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648" name="Freeform 37"/>
                <p:cNvSpPr>
                  <a:spLocks/>
                </p:cNvSpPr>
                <p:nvPr/>
              </p:nvSpPr>
              <p:spPr bwMode="auto">
                <a:xfrm>
                  <a:off x="2356" y="2626"/>
                  <a:ext cx="229" cy="475"/>
                </a:xfrm>
                <a:custGeom>
                  <a:avLst/>
                  <a:gdLst>
                    <a:gd name="T0" fmla="*/ 228 w 229"/>
                    <a:gd name="T1" fmla="*/ 381 h 475"/>
                    <a:gd name="T2" fmla="*/ 228 w 229"/>
                    <a:gd name="T3" fmla="*/ 0 h 475"/>
                    <a:gd name="T4" fmla="*/ 0 w 229"/>
                    <a:gd name="T5" fmla="*/ 92 h 475"/>
                    <a:gd name="T6" fmla="*/ 0 w 229"/>
                    <a:gd name="T7" fmla="*/ 474 h 475"/>
                    <a:gd name="T8" fmla="*/ 228 w 229"/>
                    <a:gd name="T9" fmla="*/ 381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475"/>
                    <a:gd name="T17" fmla="*/ 229 w 229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475">
                      <a:moveTo>
                        <a:pt x="228" y="381"/>
                      </a:moveTo>
                      <a:lnTo>
                        <a:pt x="228" y="0"/>
                      </a:lnTo>
                      <a:lnTo>
                        <a:pt x="0" y="92"/>
                      </a:lnTo>
                      <a:lnTo>
                        <a:pt x="0" y="474"/>
                      </a:lnTo>
                      <a:lnTo>
                        <a:pt x="228" y="381"/>
                      </a:lnTo>
                    </a:path>
                  </a:pathLst>
                </a:custGeom>
                <a:solidFill>
                  <a:schemeClr val="tx1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9" name="Group 46"/>
                <p:cNvGrpSpPr>
                  <a:grpSpLocks/>
                </p:cNvGrpSpPr>
                <p:nvPr/>
              </p:nvGrpSpPr>
              <p:grpSpPr bwMode="auto">
                <a:xfrm>
                  <a:off x="2392" y="2712"/>
                  <a:ext cx="163" cy="339"/>
                  <a:chOff x="2392" y="2712"/>
                  <a:chExt cx="163" cy="339"/>
                </a:xfrm>
              </p:grpSpPr>
              <p:sp>
                <p:nvSpPr>
                  <p:cNvPr id="26650" name="Freeform 38"/>
                  <p:cNvSpPr>
                    <a:spLocks/>
                  </p:cNvSpPr>
                  <p:nvPr/>
                </p:nvSpPr>
                <p:spPr bwMode="auto">
                  <a:xfrm>
                    <a:off x="2392" y="2712"/>
                    <a:ext cx="163" cy="81"/>
                  </a:xfrm>
                  <a:custGeom>
                    <a:avLst/>
                    <a:gdLst>
                      <a:gd name="T0" fmla="*/ 162 w 163"/>
                      <a:gd name="T1" fmla="*/ 13 h 81"/>
                      <a:gd name="T2" fmla="*/ 162 w 163"/>
                      <a:gd name="T3" fmla="*/ 0 h 81"/>
                      <a:gd name="T4" fmla="*/ 0 w 163"/>
                      <a:gd name="T5" fmla="*/ 67 h 81"/>
                      <a:gd name="T6" fmla="*/ 0 w 163"/>
                      <a:gd name="T7" fmla="*/ 80 h 81"/>
                      <a:gd name="T8" fmla="*/ 162 w 163"/>
                      <a:gd name="T9" fmla="*/ 13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3"/>
                      <a:gd name="T16" fmla="*/ 0 h 81"/>
                      <a:gd name="T17" fmla="*/ 163 w 163"/>
                      <a:gd name="T18" fmla="*/ 81 h 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3" h="81">
                        <a:moveTo>
                          <a:pt x="162" y="13"/>
                        </a:moveTo>
                        <a:lnTo>
                          <a:pt x="162" y="0"/>
                        </a:lnTo>
                        <a:lnTo>
                          <a:pt x="0" y="67"/>
                        </a:lnTo>
                        <a:lnTo>
                          <a:pt x="0" y="80"/>
                        </a:lnTo>
                        <a:lnTo>
                          <a:pt x="162" y="13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6651" name="Freeform 39"/>
                  <p:cNvSpPr>
                    <a:spLocks/>
                  </p:cNvSpPr>
                  <p:nvPr/>
                </p:nvSpPr>
                <p:spPr bwMode="auto">
                  <a:xfrm>
                    <a:off x="2392" y="2748"/>
                    <a:ext cx="163" cy="82"/>
                  </a:xfrm>
                  <a:custGeom>
                    <a:avLst/>
                    <a:gdLst>
                      <a:gd name="T0" fmla="*/ 162 w 163"/>
                      <a:gd name="T1" fmla="*/ 13 h 82"/>
                      <a:gd name="T2" fmla="*/ 162 w 163"/>
                      <a:gd name="T3" fmla="*/ 0 h 82"/>
                      <a:gd name="T4" fmla="*/ 0 w 163"/>
                      <a:gd name="T5" fmla="*/ 67 h 82"/>
                      <a:gd name="T6" fmla="*/ 0 w 163"/>
                      <a:gd name="T7" fmla="*/ 81 h 82"/>
                      <a:gd name="T8" fmla="*/ 162 w 163"/>
                      <a:gd name="T9" fmla="*/ 13 h 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3"/>
                      <a:gd name="T16" fmla="*/ 0 h 82"/>
                      <a:gd name="T17" fmla="*/ 163 w 163"/>
                      <a:gd name="T18" fmla="*/ 82 h 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3" h="82">
                        <a:moveTo>
                          <a:pt x="162" y="13"/>
                        </a:moveTo>
                        <a:lnTo>
                          <a:pt x="162" y="0"/>
                        </a:lnTo>
                        <a:lnTo>
                          <a:pt x="0" y="67"/>
                        </a:lnTo>
                        <a:lnTo>
                          <a:pt x="0" y="81"/>
                        </a:lnTo>
                        <a:lnTo>
                          <a:pt x="162" y="13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6652" name="Freeform 40"/>
                  <p:cNvSpPr>
                    <a:spLocks/>
                  </p:cNvSpPr>
                  <p:nvPr/>
                </p:nvSpPr>
                <p:spPr bwMode="auto">
                  <a:xfrm>
                    <a:off x="2392" y="2786"/>
                    <a:ext cx="163" cy="81"/>
                  </a:xfrm>
                  <a:custGeom>
                    <a:avLst/>
                    <a:gdLst>
                      <a:gd name="T0" fmla="*/ 162 w 163"/>
                      <a:gd name="T1" fmla="*/ 13 h 81"/>
                      <a:gd name="T2" fmla="*/ 162 w 163"/>
                      <a:gd name="T3" fmla="*/ 0 h 81"/>
                      <a:gd name="T4" fmla="*/ 0 w 163"/>
                      <a:gd name="T5" fmla="*/ 66 h 81"/>
                      <a:gd name="T6" fmla="*/ 0 w 163"/>
                      <a:gd name="T7" fmla="*/ 80 h 81"/>
                      <a:gd name="T8" fmla="*/ 162 w 163"/>
                      <a:gd name="T9" fmla="*/ 13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3"/>
                      <a:gd name="T16" fmla="*/ 0 h 81"/>
                      <a:gd name="T17" fmla="*/ 163 w 163"/>
                      <a:gd name="T18" fmla="*/ 81 h 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3" h="81">
                        <a:moveTo>
                          <a:pt x="162" y="13"/>
                        </a:moveTo>
                        <a:lnTo>
                          <a:pt x="162" y="0"/>
                        </a:lnTo>
                        <a:lnTo>
                          <a:pt x="0" y="66"/>
                        </a:lnTo>
                        <a:lnTo>
                          <a:pt x="0" y="80"/>
                        </a:lnTo>
                        <a:lnTo>
                          <a:pt x="162" y="13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6653" name="Freeform 41"/>
                  <p:cNvSpPr>
                    <a:spLocks/>
                  </p:cNvSpPr>
                  <p:nvPr/>
                </p:nvSpPr>
                <p:spPr bwMode="auto">
                  <a:xfrm>
                    <a:off x="2392" y="2823"/>
                    <a:ext cx="163" cy="81"/>
                  </a:xfrm>
                  <a:custGeom>
                    <a:avLst/>
                    <a:gdLst>
                      <a:gd name="T0" fmla="*/ 162 w 163"/>
                      <a:gd name="T1" fmla="*/ 12 h 81"/>
                      <a:gd name="T2" fmla="*/ 162 w 163"/>
                      <a:gd name="T3" fmla="*/ 0 h 81"/>
                      <a:gd name="T4" fmla="*/ 0 w 163"/>
                      <a:gd name="T5" fmla="*/ 67 h 81"/>
                      <a:gd name="T6" fmla="*/ 0 w 163"/>
                      <a:gd name="T7" fmla="*/ 80 h 81"/>
                      <a:gd name="T8" fmla="*/ 162 w 163"/>
                      <a:gd name="T9" fmla="*/ 12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3"/>
                      <a:gd name="T16" fmla="*/ 0 h 81"/>
                      <a:gd name="T17" fmla="*/ 163 w 163"/>
                      <a:gd name="T18" fmla="*/ 81 h 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3" h="81">
                        <a:moveTo>
                          <a:pt x="162" y="12"/>
                        </a:moveTo>
                        <a:lnTo>
                          <a:pt x="162" y="0"/>
                        </a:lnTo>
                        <a:lnTo>
                          <a:pt x="0" y="67"/>
                        </a:lnTo>
                        <a:lnTo>
                          <a:pt x="0" y="80"/>
                        </a:lnTo>
                        <a:lnTo>
                          <a:pt x="162" y="12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6654" name="Freeform 42"/>
                  <p:cNvSpPr>
                    <a:spLocks/>
                  </p:cNvSpPr>
                  <p:nvPr/>
                </p:nvSpPr>
                <p:spPr bwMode="auto">
                  <a:xfrm>
                    <a:off x="2392" y="2859"/>
                    <a:ext cx="163" cy="82"/>
                  </a:xfrm>
                  <a:custGeom>
                    <a:avLst/>
                    <a:gdLst>
                      <a:gd name="T0" fmla="*/ 162 w 163"/>
                      <a:gd name="T1" fmla="*/ 13 h 82"/>
                      <a:gd name="T2" fmla="*/ 162 w 163"/>
                      <a:gd name="T3" fmla="*/ 0 h 82"/>
                      <a:gd name="T4" fmla="*/ 0 w 163"/>
                      <a:gd name="T5" fmla="*/ 67 h 82"/>
                      <a:gd name="T6" fmla="*/ 0 w 163"/>
                      <a:gd name="T7" fmla="*/ 81 h 82"/>
                      <a:gd name="T8" fmla="*/ 162 w 163"/>
                      <a:gd name="T9" fmla="*/ 13 h 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3"/>
                      <a:gd name="T16" fmla="*/ 0 h 82"/>
                      <a:gd name="T17" fmla="*/ 163 w 163"/>
                      <a:gd name="T18" fmla="*/ 82 h 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3" h="82">
                        <a:moveTo>
                          <a:pt x="162" y="13"/>
                        </a:moveTo>
                        <a:lnTo>
                          <a:pt x="162" y="0"/>
                        </a:lnTo>
                        <a:lnTo>
                          <a:pt x="0" y="67"/>
                        </a:lnTo>
                        <a:lnTo>
                          <a:pt x="0" y="81"/>
                        </a:lnTo>
                        <a:lnTo>
                          <a:pt x="162" y="13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6655" name="Freeform 43"/>
                  <p:cNvSpPr>
                    <a:spLocks/>
                  </p:cNvSpPr>
                  <p:nvPr/>
                </p:nvSpPr>
                <p:spPr bwMode="auto">
                  <a:xfrm>
                    <a:off x="2392" y="2896"/>
                    <a:ext cx="163" cy="81"/>
                  </a:xfrm>
                  <a:custGeom>
                    <a:avLst/>
                    <a:gdLst>
                      <a:gd name="T0" fmla="*/ 162 w 163"/>
                      <a:gd name="T1" fmla="*/ 12 h 81"/>
                      <a:gd name="T2" fmla="*/ 162 w 163"/>
                      <a:gd name="T3" fmla="*/ 0 h 81"/>
                      <a:gd name="T4" fmla="*/ 0 w 163"/>
                      <a:gd name="T5" fmla="*/ 67 h 81"/>
                      <a:gd name="T6" fmla="*/ 0 w 163"/>
                      <a:gd name="T7" fmla="*/ 80 h 81"/>
                      <a:gd name="T8" fmla="*/ 162 w 163"/>
                      <a:gd name="T9" fmla="*/ 12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3"/>
                      <a:gd name="T16" fmla="*/ 0 h 81"/>
                      <a:gd name="T17" fmla="*/ 163 w 163"/>
                      <a:gd name="T18" fmla="*/ 81 h 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3" h="81">
                        <a:moveTo>
                          <a:pt x="162" y="12"/>
                        </a:moveTo>
                        <a:lnTo>
                          <a:pt x="162" y="0"/>
                        </a:lnTo>
                        <a:lnTo>
                          <a:pt x="0" y="67"/>
                        </a:lnTo>
                        <a:lnTo>
                          <a:pt x="0" y="80"/>
                        </a:lnTo>
                        <a:lnTo>
                          <a:pt x="162" y="12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6656" name="Freeform 44"/>
                  <p:cNvSpPr>
                    <a:spLocks/>
                  </p:cNvSpPr>
                  <p:nvPr/>
                </p:nvSpPr>
                <p:spPr bwMode="auto">
                  <a:xfrm>
                    <a:off x="2392" y="2933"/>
                    <a:ext cx="163" cy="81"/>
                  </a:xfrm>
                  <a:custGeom>
                    <a:avLst/>
                    <a:gdLst>
                      <a:gd name="T0" fmla="*/ 162 w 163"/>
                      <a:gd name="T1" fmla="*/ 12 h 81"/>
                      <a:gd name="T2" fmla="*/ 162 w 163"/>
                      <a:gd name="T3" fmla="*/ 0 h 81"/>
                      <a:gd name="T4" fmla="*/ 0 w 163"/>
                      <a:gd name="T5" fmla="*/ 67 h 81"/>
                      <a:gd name="T6" fmla="*/ 0 w 163"/>
                      <a:gd name="T7" fmla="*/ 80 h 81"/>
                      <a:gd name="T8" fmla="*/ 162 w 163"/>
                      <a:gd name="T9" fmla="*/ 12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3"/>
                      <a:gd name="T16" fmla="*/ 0 h 81"/>
                      <a:gd name="T17" fmla="*/ 163 w 163"/>
                      <a:gd name="T18" fmla="*/ 81 h 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3" h="81">
                        <a:moveTo>
                          <a:pt x="162" y="12"/>
                        </a:moveTo>
                        <a:lnTo>
                          <a:pt x="162" y="0"/>
                        </a:lnTo>
                        <a:lnTo>
                          <a:pt x="0" y="67"/>
                        </a:lnTo>
                        <a:lnTo>
                          <a:pt x="0" y="80"/>
                        </a:lnTo>
                        <a:lnTo>
                          <a:pt x="162" y="12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6657" name="Freeform 45"/>
                  <p:cNvSpPr>
                    <a:spLocks/>
                  </p:cNvSpPr>
                  <p:nvPr/>
                </p:nvSpPr>
                <p:spPr bwMode="auto">
                  <a:xfrm>
                    <a:off x="2392" y="2970"/>
                    <a:ext cx="163" cy="81"/>
                  </a:xfrm>
                  <a:custGeom>
                    <a:avLst/>
                    <a:gdLst>
                      <a:gd name="T0" fmla="*/ 162 w 163"/>
                      <a:gd name="T1" fmla="*/ 13 h 81"/>
                      <a:gd name="T2" fmla="*/ 162 w 163"/>
                      <a:gd name="T3" fmla="*/ 0 h 81"/>
                      <a:gd name="T4" fmla="*/ 0 w 163"/>
                      <a:gd name="T5" fmla="*/ 66 h 81"/>
                      <a:gd name="T6" fmla="*/ 0 w 163"/>
                      <a:gd name="T7" fmla="*/ 80 h 81"/>
                      <a:gd name="T8" fmla="*/ 162 w 163"/>
                      <a:gd name="T9" fmla="*/ 13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3"/>
                      <a:gd name="T16" fmla="*/ 0 h 81"/>
                      <a:gd name="T17" fmla="*/ 163 w 163"/>
                      <a:gd name="T18" fmla="*/ 81 h 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3" h="81">
                        <a:moveTo>
                          <a:pt x="162" y="13"/>
                        </a:moveTo>
                        <a:lnTo>
                          <a:pt x="162" y="0"/>
                        </a:lnTo>
                        <a:lnTo>
                          <a:pt x="0" y="66"/>
                        </a:lnTo>
                        <a:lnTo>
                          <a:pt x="0" y="80"/>
                        </a:lnTo>
                        <a:lnTo>
                          <a:pt x="162" y="13"/>
                        </a:lnTo>
                      </a:path>
                    </a:pathLst>
                  </a:custGeom>
                  <a:solidFill>
                    <a:srgbClr val="CCCCCC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</p:grpSp>
      <p:sp>
        <p:nvSpPr>
          <p:cNvPr id="54322" name="Line 50"/>
          <p:cNvSpPr>
            <a:spLocks noChangeShapeType="1"/>
          </p:cNvSpPr>
          <p:nvPr/>
        </p:nvSpPr>
        <p:spPr bwMode="auto">
          <a:xfrm>
            <a:off x="3203546" y="4881547"/>
            <a:ext cx="23114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4323" name="Freeform 51"/>
          <p:cNvSpPr>
            <a:spLocks/>
          </p:cNvSpPr>
          <p:nvPr/>
        </p:nvSpPr>
        <p:spPr bwMode="auto">
          <a:xfrm>
            <a:off x="2428846" y="2462197"/>
            <a:ext cx="668338" cy="1379538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0" y="0"/>
              </a:cxn>
              <a:cxn ang="0">
                <a:pos x="420" y="0"/>
              </a:cxn>
            </a:cxnLst>
            <a:rect l="0" t="0" r="r" b="b"/>
            <a:pathLst>
              <a:path w="421" h="869">
                <a:moveTo>
                  <a:pt x="0" y="868"/>
                </a:moveTo>
                <a:lnTo>
                  <a:pt x="0" y="0"/>
                </a:lnTo>
                <a:lnTo>
                  <a:pt x="420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4324" name="Freeform 52"/>
          <p:cNvSpPr>
            <a:spLocks/>
          </p:cNvSpPr>
          <p:nvPr/>
        </p:nvSpPr>
        <p:spPr bwMode="auto">
          <a:xfrm>
            <a:off x="5514946" y="2462197"/>
            <a:ext cx="668338" cy="1379538"/>
          </a:xfrm>
          <a:custGeom>
            <a:avLst/>
            <a:gdLst/>
            <a:ahLst/>
            <a:cxnLst>
              <a:cxn ang="0">
                <a:pos x="420" y="868"/>
              </a:cxn>
              <a:cxn ang="0">
                <a:pos x="420" y="0"/>
              </a:cxn>
              <a:cxn ang="0">
                <a:pos x="0" y="0"/>
              </a:cxn>
            </a:cxnLst>
            <a:rect l="0" t="0" r="r" b="b"/>
            <a:pathLst>
              <a:path w="421" h="869">
                <a:moveTo>
                  <a:pt x="420" y="868"/>
                </a:moveTo>
                <a:lnTo>
                  <a:pt x="420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6637" name="Text Box 53"/>
          <p:cNvSpPr txBox="1">
            <a:spLocks noChangeArrowheads="1"/>
          </p:cNvSpPr>
          <p:nvPr/>
        </p:nvSpPr>
        <p:spPr bwMode="auto">
          <a:xfrm>
            <a:off x="0" y="4619625"/>
            <a:ext cx="2000232" cy="42473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  <a:buFontTx/>
              <a:buChar char="•"/>
            </a:pPr>
            <a:r>
              <a:rPr lang="es-ES_tradnl" b="1" dirty="0"/>
              <a:t>Procedimientos</a:t>
            </a:r>
          </a:p>
          <a:p>
            <a:pPr algn="l">
              <a:lnSpc>
                <a:spcPct val="40000"/>
              </a:lnSpc>
              <a:buFontTx/>
              <a:buChar char="•"/>
            </a:pPr>
            <a:endParaRPr lang="es-ES_tradnl" b="1" dirty="0"/>
          </a:p>
          <a:p>
            <a:pPr algn="l">
              <a:lnSpc>
                <a:spcPct val="40000"/>
              </a:lnSpc>
              <a:buFontTx/>
              <a:buChar char="•"/>
            </a:pPr>
            <a:r>
              <a:rPr lang="es-ES_tradnl" b="1" dirty="0"/>
              <a:t>Funciones</a:t>
            </a:r>
          </a:p>
        </p:txBody>
      </p:sp>
      <p:sp>
        <p:nvSpPr>
          <p:cNvPr id="26639" name="Text Box 55"/>
          <p:cNvSpPr txBox="1">
            <a:spLocks noChangeArrowheads="1"/>
          </p:cNvSpPr>
          <p:nvPr/>
        </p:nvSpPr>
        <p:spPr bwMode="auto">
          <a:xfrm>
            <a:off x="6372196" y="1519222"/>
            <a:ext cx="2552728" cy="67954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  <a:buFontTx/>
              <a:buChar char="•"/>
            </a:pPr>
            <a:r>
              <a:rPr lang="es-ES_tradnl" b="1" dirty="0">
                <a:solidFill>
                  <a:schemeClr val="tx1"/>
                </a:solidFill>
              </a:rPr>
              <a:t>Procedimientos</a:t>
            </a:r>
          </a:p>
          <a:p>
            <a:pPr algn="l">
              <a:lnSpc>
                <a:spcPct val="40000"/>
              </a:lnSpc>
              <a:buFontTx/>
              <a:buChar char="•"/>
            </a:pPr>
            <a:endParaRPr lang="es-ES_tradnl" b="1" dirty="0">
              <a:solidFill>
                <a:schemeClr val="tx1"/>
              </a:solidFill>
            </a:endParaRPr>
          </a:p>
          <a:p>
            <a:pPr algn="l">
              <a:lnSpc>
                <a:spcPct val="40000"/>
              </a:lnSpc>
              <a:buFontTx/>
              <a:buChar char="•"/>
            </a:pPr>
            <a:r>
              <a:rPr lang="es-ES_tradnl" b="1" dirty="0">
                <a:solidFill>
                  <a:schemeClr val="tx1"/>
                </a:solidFill>
              </a:rPr>
              <a:t>Funciones</a:t>
            </a:r>
          </a:p>
          <a:p>
            <a:pPr algn="l">
              <a:lnSpc>
                <a:spcPct val="40000"/>
              </a:lnSpc>
              <a:buFontTx/>
              <a:buChar char="•"/>
            </a:pPr>
            <a:endParaRPr lang="es-ES_tradnl" b="1" dirty="0">
              <a:solidFill>
                <a:schemeClr val="tx1"/>
              </a:solidFill>
            </a:endParaRPr>
          </a:p>
          <a:p>
            <a:pPr algn="l">
              <a:lnSpc>
                <a:spcPct val="40000"/>
              </a:lnSpc>
              <a:buFontTx/>
              <a:buChar char="•"/>
            </a:pPr>
            <a:r>
              <a:rPr lang="es-ES_tradnl" b="1" dirty="0">
                <a:solidFill>
                  <a:schemeClr val="tx1"/>
                </a:solidFill>
              </a:rPr>
              <a:t>Disparadores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_tradnl" dirty="0"/>
              <a:t>Beneficios de PL/SQL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7385050" cy="498475"/>
          </a:xfrm>
          <a:effectLst>
            <a:outerShdw dist="53882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es-ES_tradnl" sz="3000" b="1" dirty="0">
                <a:solidFill>
                  <a:srgbClr val="C00000"/>
                </a:solidFill>
              </a:rPr>
              <a:t>2º- Desarrollo modular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blackWhite">
          <a:xfrm>
            <a:off x="1366838" y="2098675"/>
            <a:ext cx="1574800" cy="836613"/>
          </a:xfrm>
          <a:prstGeom prst="rect">
            <a:avLst/>
          </a:prstGeom>
          <a:gradFill rotWithShape="0">
            <a:gsLst>
              <a:gs pos="0">
                <a:srgbClr val="FF9933">
                  <a:gamma/>
                  <a:shade val="80000"/>
                  <a:invGamma/>
                </a:srgbClr>
              </a:gs>
              <a:gs pos="50000">
                <a:srgbClr val="FF9933"/>
              </a:gs>
              <a:gs pos="100000">
                <a:srgbClr val="FF9933">
                  <a:gamma/>
                  <a:shade val="80000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Bloques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anónimos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blackWhite">
          <a:xfrm>
            <a:off x="1365250" y="3397250"/>
            <a:ext cx="1574800" cy="836613"/>
          </a:xfrm>
          <a:prstGeom prst="rect">
            <a:avLst/>
          </a:prstGeom>
          <a:gradFill rotWithShape="0">
            <a:gsLst>
              <a:gs pos="0">
                <a:srgbClr val="FF9933">
                  <a:gamma/>
                  <a:shade val="80000"/>
                  <a:invGamma/>
                </a:srgbClr>
              </a:gs>
              <a:gs pos="50000">
                <a:srgbClr val="FF9933"/>
              </a:gs>
              <a:gs pos="100000">
                <a:srgbClr val="FF9933">
                  <a:gamma/>
                  <a:shade val="80000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Disparadores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aplicación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blackWhite">
          <a:xfrm>
            <a:off x="6219825" y="2085975"/>
            <a:ext cx="2009775" cy="836613"/>
          </a:xfrm>
          <a:prstGeom prst="rect">
            <a:avLst/>
          </a:prstGeom>
          <a:gradFill rotWithShape="0">
            <a:gsLst>
              <a:gs pos="0">
                <a:srgbClr val="FF9933">
                  <a:gamma/>
                  <a:shade val="80000"/>
                  <a:invGamma/>
                </a:srgbClr>
              </a:gs>
              <a:gs pos="50000">
                <a:srgbClr val="FF9933"/>
              </a:gs>
              <a:gs pos="100000">
                <a:srgbClr val="FF9933">
                  <a:gamma/>
                  <a:shade val="80000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Procedimientos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 funciones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almacenados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blackWhite">
          <a:xfrm>
            <a:off x="1295400" y="4827588"/>
            <a:ext cx="1631950" cy="836612"/>
          </a:xfrm>
          <a:prstGeom prst="rect">
            <a:avLst/>
          </a:prstGeom>
          <a:gradFill rotWithShape="0">
            <a:gsLst>
              <a:gs pos="0">
                <a:srgbClr val="FF9933">
                  <a:gamma/>
                  <a:shade val="80000"/>
                  <a:invGamma/>
                </a:srgbClr>
              </a:gs>
              <a:gs pos="50000">
                <a:srgbClr val="FF9933"/>
              </a:gs>
              <a:gs pos="100000">
                <a:srgbClr val="FF9933">
                  <a:gamma/>
                  <a:shade val="80000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Disparadores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base de datos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blackWhite">
          <a:xfrm>
            <a:off x="6256338" y="4827588"/>
            <a:ext cx="1574800" cy="836612"/>
          </a:xfrm>
          <a:prstGeom prst="rect">
            <a:avLst/>
          </a:prstGeom>
          <a:gradFill rotWithShape="0">
            <a:gsLst>
              <a:gs pos="0">
                <a:srgbClr val="FF9933">
                  <a:gamma/>
                  <a:shade val="80000"/>
                  <a:invGamma/>
                </a:srgbClr>
              </a:gs>
              <a:gs pos="50000">
                <a:srgbClr val="FF9933"/>
              </a:gs>
              <a:gs pos="100000">
                <a:srgbClr val="FF9933">
                  <a:gamma/>
                  <a:shade val="80000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Paquetes</a:t>
            </a:r>
          </a:p>
        </p:txBody>
      </p:sp>
      <p:sp>
        <p:nvSpPr>
          <p:cNvPr id="58378" name="Freeform 10"/>
          <p:cNvSpPr>
            <a:spLocks/>
          </p:cNvSpPr>
          <p:nvPr/>
        </p:nvSpPr>
        <p:spPr bwMode="auto">
          <a:xfrm>
            <a:off x="2952750" y="2552700"/>
            <a:ext cx="820738" cy="592138"/>
          </a:xfrm>
          <a:custGeom>
            <a:avLst/>
            <a:gdLst/>
            <a:ahLst/>
            <a:cxnLst>
              <a:cxn ang="0">
                <a:pos x="516" y="372"/>
              </a:cxn>
              <a:cxn ang="0">
                <a:pos x="252" y="372"/>
              </a:cxn>
              <a:cxn ang="0">
                <a:pos x="252" y="0"/>
              </a:cxn>
              <a:cxn ang="0">
                <a:pos x="0" y="0"/>
              </a:cxn>
            </a:cxnLst>
            <a:rect l="0" t="0" r="r" b="b"/>
            <a:pathLst>
              <a:path w="517" h="373">
                <a:moveTo>
                  <a:pt x="516" y="372"/>
                </a:moveTo>
                <a:lnTo>
                  <a:pt x="252" y="372"/>
                </a:lnTo>
                <a:lnTo>
                  <a:pt x="252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8379" name="Freeform 11"/>
          <p:cNvSpPr>
            <a:spLocks/>
          </p:cNvSpPr>
          <p:nvPr/>
        </p:nvSpPr>
        <p:spPr bwMode="auto">
          <a:xfrm>
            <a:off x="2933700" y="4648200"/>
            <a:ext cx="820738" cy="592138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252" y="0"/>
              </a:cxn>
              <a:cxn ang="0">
                <a:pos x="252" y="372"/>
              </a:cxn>
              <a:cxn ang="0">
                <a:pos x="0" y="372"/>
              </a:cxn>
            </a:cxnLst>
            <a:rect l="0" t="0" r="r" b="b"/>
            <a:pathLst>
              <a:path w="517" h="373">
                <a:moveTo>
                  <a:pt x="516" y="0"/>
                </a:moveTo>
                <a:lnTo>
                  <a:pt x="252" y="0"/>
                </a:lnTo>
                <a:lnTo>
                  <a:pt x="252" y="372"/>
                </a:lnTo>
                <a:lnTo>
                  <a:pt x="0" y="372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5450" y="3852863"/>
            <a:ext cx="930275" cy="31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8381" name="Freeform 13"/>
          <p:cNvSpPr>
            <a:spLocks/>
          </p:cNvSpPr>
          <p:nvPr/>
        </p:nvSpPr>
        <p:spPr bwMode="auto">
          <a:xfrm>
            <a:off x="5410200" y="2552700"/>
            <a:ext cx="820738" cy="592138"/>
          </a:xfrm>
          <a:custGeom>
            <a:avLst/>
            <a:gdLst/>
            <a:ahLst/>
            <a:cxnLst>
              <a:cxn ang="0">
                <a:pos x="0" y="372"/>
              </a:cxn>
              <a:cxn ang="0">
                <a:pos x="264" y="372"/>
              </a:cxn>
              <a:cxn ang="0">
                <a:pos x="264" y="0"/>
              </a:cxn>
              <a:cxn ang="0">
                <a:pos x="516" y="0"/>
              </a:cxn>
            </a:cxnLst>
            <a:rect l="0" t="0" r="r" b="b"/>
            <a:pathLst>
              <a:path w="517" h="373">
                <a:moveTo>
                  <a:pt x="0" y="372"/>
                </a:moveTo>
                <a:lnTo>
                  <a:pt x="264" y="372"/>
                </a:lnTo>
                <a:lnTo>
                  <a:pt x="264" y="0"/>
                </a:lnTo>
                <a:lnTo>
                  <a:pt x="516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8382" name="Freeform 14"/>
          <p:cNvSpPr>
            <a:spLocks/>
          </p:cNvSpPr>
          <p:nvPr/>
        </p:nvSpPr>
        <p:spPr bwMode="auto">
          <a:xfrm>
            <a:off x="5391150" y="4648200"/>
            <a:ext cx="820738" cy="592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4" y="0"/>
              </a:cxn>
              <a:cxn ang="0">
                <a:pos x="264" y="372"/>
              </a:cxn>
              <a:cxn ang="0">
                <a:pos x="516" y="372"/>
              </a:cxn>
            </a:cxnLst>
            <a:rect l="0" t="0" r="r" b="b"/>
            <a:pathLst>
              <a:path w="517" h="373">
                <a:moveTo>
                  <a:pt x="0" y="0"/>
                </a:moveTo>
                <a:lnTo>
                  <a:pt x="264" y="0"/>
                </a:lnTo>
                <a:lnTo>
                  <a:pt x="264" y="372"/>
                </a:lnTo>
                <a:lnTo>
                  <a:pt x="516" y="372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5308600" y="3852863"/>
            <a:ext cx="930275" cy="31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714750" y="2652713"/>
            <a:ext cx="1811338" cy="2546350"/>
            <a:chOff x="2340" y="1671"/>
            <a:chExt cx="1141" cy="1604"/>
          </a:xfrm>
        </p:grpSpPr>
        <p:sp>
          <p:nvSpPr>
            <p:cNvPr id="58384" name="Freeform 16"/>
            <p:cNvSpPr>
              <a:spLocks/>
            </p:cNvSpPr>
            <p:nvPr/>
          </p:nvSpPr>
          <p:spPr bwMode="blackWhite">
            <a:xfrm>
              <a:off x="2340" y="1671"/>
              <a:ext cx="1141" cy="1604"/>
            </a:xfrm>
            <a:custGeom>
              <a:avLst/>
              <a:gdLst/>
              <a:ahLst/>
              <a:cxnLst>
                <a:cxn ang="0">
                  <a:pos x="1140" y="1603"/>
                </a:cxn>
                <a:cxn ang="0">
                  <a:pos x="1140" y="0"/>
                </a:cxn>
                <a:cxn ang="0">
                  <a:pos x="0" y="0"/>
                </a:cxn>
                <a:cxn ang="0">
                  <a:pos x="0" y="1603"/>
                </a:cxn>
                <a:cxn ang="0">
                  <a:pos x="1140" y="1603"/>
                </a:cxn>
              </a:cxnLst>
              <a:rect l="0" t="0" r="r" b="b"/>
              <a:pathLst>
                <a:path w="1141" h="1604">
                  <a:moveTo>
                    <a:pt x="1140" y="1603"/>
                  </a:moveTo>
                  <a:lnTo>
                    <a:pt x="1140" y="0"/>
                  </a:lnTo>
                  <a:lnTo>
                    <a:pt x="0" y="0"/>
                  </a:lnTo>
                  <a:lnTo>
                    <a:pt x="0" y="1603"/>
                  </a:lnTo>
                  <a:lnTo>
                    <a:pt x="1140" y="1603"/>
                  </a:lnTo>
                </a:path>
              </a:pathLst>
            </a:custGeom>
            <a:gradFill rotWithShape="0">
              <a:gsLst>
                <a:gs pos="0">
                  <a:srgbClr val="339933"/>
                </a:gs>
                <a:gs pos="50000">
                  <a:srgbClr val="339933">
                    <a:gamma/>
                    <a:shade val="89804"/>
                    <a:invGamma/>
                  </a:srgbClr>
                </a:gs>
                <a:gs pos="100000">
                  <a:srgbClr val="339933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8385" name="Freeform 17"/>
            <p:cNvSpPr>
              <a:spLocks/>
            </p:cNvSpPr>
            <p:nvPr/>
          </p:nvSpPr>
          <p:spPr bwMode="blackWhite">
            <a:xfrm>
              <a:off x="2423" y="1942"/>
              <a:ext cx="971" cy="175"/>
            </a:xfrm>
            <a:custGeom>
              <a:avLst/>
              <a:gdLst/>
              <a:ahLst/>
              <a:cxnLst>
                <a:cxn ang="0">
                  <a:pos x="970" y="174"/>
                </a:cxn>
                <a:cxn ang="0">
                  <a:pos x="970" y="0"/>
                </a:cxn>
                <a:cxn ang="0">
                  <a:pos x="0" y="0"/>
                </a:cxn>
                <a:cxn ang="0">
                  <a:pos x="0" y="174"/>
                </a:cxn>
                <a:cxn ang="0">
                  <a:pos x="970" y="174"/>
                </a:cxn>
              </a:cxnLst>
              <a:rect l="0" t="0" r="r" b="b"/>
              <a:pathLst>
                <a:path w="971" h="175">
                  <a:moveTo>
                    <a:pt x="970" y="174"/>
                  </a:moveTo>
                  <a:lnTo>
                    <a:pt x="970" y="0"/>
                  </a:lnTo>
                  <a:lnTo>
                    <a:pt x="0" y="0"/>
                  </a:lnTo>
                  <a:lnTo>
                    <a:pt x="0" y="174"/>
                  </a:lnTo>
                  <a:lnTo>
                    <a:pt x="970" y="174"/>
                  </a:lnTo>
                </a:path>
              </a:pathLst>
            </a:custGeom>
            <a:solidFill>
              <a:srgbClr val="FFCC66"/>
            </a:solidFill>
            <a:ln w="9525" cap="rnd">
              <a:noFill/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8386" name="Freeform 18"/>
            <p:cNvSpPr>
              <a:spLocks/>
            </p:cNvSpPr>
            <p:nvPr/>
          </p:nvSpPr>
          <p:spPr bwMode="blackWhite">
            <a:xfrm>
              <a:off x="2429" y="2378"/>
              <a:ext cx="970" cy="175"/>
            </a:xfrm>
            <a:custGeom>
              <a:avLst/>
              <a:gdLst/>
              <a:ahLst/>
              <a:cxnLst>
                <a:cxn ang="0">
                  <a:pos x="969" y="174"/>
                </a:cxn>
                <a:cxn ang="0">
                  <a:pos x="969" y="0"/>
                </a:cxn>
                <a:cxn ang="0">
                  <a:pos x="0" y="0"/>
                </a:cxn>
                <a:cxn ang="0">
                  <a:pos x="0" y="174"/>
                </a:cxn>
                <a:cxn ang="0">
                  <a:pos x="969" y="174"/>
                </a:cxn>
              </a:cxnLst>
              <a:rect l="0" t="0" r="r" b="b"/>
              <a:pathLst>
                <a:path w="970" h="175">
                  <a:moveTo>
                    <a:pt x="969" y="174"/>
                  </a:moveTo>
                  <a:lnTo>
                    <a:pt x="969" y="0"/>
                  </a:lnTo>
                  <a:lnTo>
                    <a:pt x="0" y="0"/>
                  </a:lnTo>
                  <a:lnTo>
                    <a:pt x="0" y="174"/>
                  </a:lnTo>
                  <a:lnTo>
                    <a:pt x="969" y="174"/>
                  </a:lnTo>
                </a:path>
              </a:pathLst>
            </a:custGeom>
            <a:solidFill>
              <a:srgbClr val="FFCC66"/>
            </a:solidFill>
            <a:ln w="9525" cap="rnd">
              <a:noFill/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8387" name="Freeform 19"/>
            <p:cNvSpPr>
              <a:spLocks/>
            </p:cNvSpPr>
            <p:nvPr/>
          </p:nvSpPr>
          <p:spPr bwMode="blackWhite">
            <a:xfrm>
              <a:off x="2424" y="2814"/>
              <a:ext cx="971" cy="177"/>
            </a:xfrm>
            <a:custGeom>
              <a:avLst/>
              <a:gdLst/>
              <a:ahLst/>
              <a:cxnLst>
                <a:cxn ang="0">
                  <a:pos x="970" y="176"/>
                </a:cxn>
                <a:cxn ang="0">
                  <a:pos x="970" y="0"/>
                </a:cxn>
                <a:cxn ang="0">
                  <a:pos x="0" y="0"/>
                </a:cxn>
                <a:cxn ang="0">
                  <a:pos x="0" y="176"/>
                </a:cxn>
                <a:cxn ang="0">
                  <a:pos x="970" y="176"/>
                </a:cxn>
              </a:cxnLst>
              <a:rect l="0" t="0" r="r" b="b"/>
              <a:pathLst>
                <a:path w="971" h="177">
                  <a:moveTo>
                    <a:pt x="970" y="176"/>
                  </a:moveTo>
                  <a:lnTo>
                    <a:pt x="970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970" y="176"/>
                  </a:lnTo>
                </a:path>
              </a:pathLst>
            </a:custGeom>
            <a:solidFill>
              <a:srgbClr val="FFCC66"/>
            </a:solidFill>
            <a:ln w="9525" cap="rnd">
              <a:noFill/>
              <a:round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7669" name="Freeform 20"/>
            <p:cNvSpPr>
              <a:spLocks/>
            </p:cNvSpPr>
            <p:nvPr/>
          </p:nvSpPr>
          <p:spPr bwMode="blackWhite">
            <a:xfrm>
              <a:off x="2513" y="1996"/>
              <a:ext cx="50" cy="50"/>
            </a:xfrm>
            <a:custGeom>
              <a:avLst/>
              <a:gdLst>
                <a:gd name="T0" fmla="*/ 25 w 50"/>
                <a:gd name="T1" fmla="*/ 0 h 50"/>
                <a:gd name="T2" fmla="*/ 29 w 50"/>
                <a:gd name="T3" fmla="*/ 0 h 50"/>
                <a:gd name="T4" fmla="*/ 34 w 50"/>
                <a:gd name="T5" fmla="*/ 2 h 50"/>
                <a:gd name="T6" fmla="*/ 38 w 50"/>
                <a:gd name="T7" fmla="*/ 4 h 50"/>
                <a:gd name="T8" fmla="*/ 42 w 50"/>
                <a:gd name="T9" fmla="*/ 6 h 50"/>
                <a:gd name="T10" fmla="*/ 44 w 50"/>
                <a:gd name="T11" fmla="*/ 10 h 50"/>
                <a:gd name="T12" fmla="*/ 46 w 50"/>
                <a:gd name="T13" fmla="*/ 14 h 50"/>
                <a:gd name="T14" fmla="*/ 49 w 50"/>
                <a:gd name="T15" fmla="*/ 19 h 50"/>
                <a:gd name="T16" fmla="*/ 49 w 50"/>
                <a:gd name="T17" fmla="*/ 23 h 50"/>
                <a:gd name="T18" fmla="*/ 49 w 50"/>
                <a:gd name="T19" fmla="*/ 29 h 50"/>
                <a:gd name="T20" fmla="*/ 46 w 50"/>
                <a:gd name="T21" fmla="*/ 34 h 50"/>
                <a:gd name="T22" fmla="*/ 44 w 50"/>
                <a:gd name="T23" fmla="*/ 38 h 50"/>
                <a:gd name="T24" fmla="*/ 42 w 50"/>
                <a:gd name="T25" fmla="*/ 42 h 50"/>
                <a:gd name="T26" fmla="*/ 38 w 50"/>
                <a:gd name="T27" fmla="*/ 44 h 50"/>
                <a:gd name="T28" fmla="*/ 34 w 50"/>
                <a:gd name="T29" fmla="*/ 46 h 50"/>
                <a:gd name="T30" fmla="*/ 29 w 50"/>
                <a:gd name="T31" fmla="*/ 49 h 50"/>
                <a:gd name="T32" fmla="*/ 25 w 50"/>
                <a:gd name="T33" fmla="*/ 49 h 50"/>
                <a:gd name="T34" fmla="*/ 19 w 50"/>
                <a:gd name="T35" fmla="*/ 49 h 50"/>
                <a:gd name="T36" fmla="*/ 14 w 50"/>
                <a:gd name="T37" fmla="*/ 46 h 50"/>
                <a:gd name="T38" fmla="*/ 10 w 50"/>
                <a:gd name="T39" fmla="*/ 44 h 50"/>
                <a:gd name="T40" fmla="*/ 6 w 50"/>
                <a:gd name="T41" fmla="*/ 42 h 50"/>
                <a:gd name="T42" fmla="*/ 4 w 50"/>
                <a:gd name="T43" fmla="*/ 38 h 50"/>
                <a:gd name="T44" fmla="*/ 2 w 50"/>
                <a:gd name="T45" fmla="*/ 34 h 50"/>
                <a:gd name="T46" fmla="*/ 0 w 50"/>
                <a:gd name="T47" fmla="*/ 29 h 50"/>
                <a:gd name="T48" fmla="*/ 0 w 50"/>
                <a:gd name="T49" fmla="*/ 23 h 50"/>
                <a:gd name="T50" fmla="*/ 0 w 50"/>
                <a:gd name="T51" fmla="*/ 19 h 50"/>
                <a:gd name="T52" fmla="*/ 2 w 50"/>
                <a:gd name="T53" fmla="*/ 14 h 50"/>
                <a:gd name="T54" fmla="*/ 4 w 50"/>
                <a:gd name="T55" fmla="*/ 10 h 50"/>
                <a:gd name="T56" fmla="*/ 6 w 50"/>
                <a:gd name="T57" fmla="*/ 6 h 50"/>
                <a:gd name="T58" fmla="*/ 10 w 50"/>
                <a:gd name="T59" fmla="*/ 4 h 50"/>
                <a:gd name="T60" fmla="*/ 14 w 50"/>
                <a:gd name="T61" fmla="*/ 2 h 50"/>
                <a:gd name="T62" fmla="*/ 19 w 50"/>
                <a:gd name="T63" fmla="*/ 0 h 50"/>
                <a:gd name="T64" fmla="*/ 25 w 50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"/>
                <a:gd name="T100" fmla="*/ 0 h 50"/>
                <a:gd name="T101" fmla="*/ 50 w 50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" h="50">
                  <a:moveTo>
                    <a:pt x="25" y="0"/>
                  </a:moveTo>
                  <a:lnTo>
                    <a:pt x="29" y="0"/>
                  </a:lnTo>
                  <a:lnTo>
                    <a:pt x="34" y="2"/>
                  </a:lnTo>
                  <a:lnTo>
                    <a:pt x="38" y="4"/>
                  </a:lnTo>
                  <a:lnTo>
                    <a:pt x="42" y="6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9" y="19"/>
                  </a:lnTo>
                  <a:lnTo>
                    <a:pt x="49" y="23"/>
                  </a:lnTo>
                  <a:lnTo>
                    <a:pt x="49" y="29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38" y="44"/>
                  </a:lnTo>
                  <a:lnTo>
                    <a:pt x="34" y="46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4" y="46"/>
                  </a:lnTo>
                  <a:lnTo>
                    <a:pt x="10" y="44"/>
                  </a:lnTo>
                  <a:lnTo>
                    <a:pt x="6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6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670" name="Freeform 21"/>
            <p:cNvSpPr>
              <a:spLocks/>
            </p:cNvSpPr>
            <p:nvPr/>
          </p:nvSpPr>
          <p:spPr bwMode="blackWhite">
            <a:xfrm>
              <a:off x="2634" y="1999"/>
              <a:ext cx="52" cy="50"/>
            </a:xfrm>
            <a:custGeom>
              <a:avLst/>
              <a:gdLst>
                <a:gd name="T0" fmla="*/ 25 w 52"/>
                <a:gd name="T1" fmla="*/ 0 h 50"/>
                <a:gd name="T2" fmla="*/ 29 w 52"/>
                <a:gd name="T3" fmla="*/ 0 h 50"/>
                <a:gd name="T4" fmla="*/ 34 w 52"/>
                <a:gd name="T5" fmla="*/ 2 h 50"/>
                <a:gd name="T6" fmla="*/ 38 w 52"/>
                <a:gd name="T7" fmla="*/ 4 h 50"/>
                <a:gd name="T8" fmla="*/ 42 w 52"/>
                <a:gd name="T9" fmla="*/ 8 h 50"/>
                <a:gd name="T10" fmla="*/ 46 w 52"/>
                <a:gd name="T11" fmla="*/ 10 h 50"/>
                <a:gd name="T12" fmla="*/ 48 w 52"/>
                <a:gd name="T13" fmla="*/ 14 h 50"/>
                <a:gd name="T14" fmla="*/ 48 w 52"/>
                <a:gd name="T15" fmla="*/ 18 h 50"/>
                <a:gd name="T16" fmla="*/ 51 w 52"/>
                <a:gd name="T17" fmla="*/ 24 h 50"/>
                <a:gd name="T18" fmla="*/ 48 w 52"/>
                <a:gd name="T19" fmla="*/ 28 h 50"/>
                <a:gd name="T20" fmla="*/ 48 w 52"/>
                <a:gd name="T21" fmla="*/ 32 h 50"/>
                <a:gd name="T22" fmla="*/ 46 w 52"/>
                <a:gd name="T23" fmla="*/ 36 h 50"/>
                <a:gd name="T24" fmla="*/ 42 w 52"/>
                <a:gd name="T25" fmla="*/ 40 h 50"/>
                <a:gd name="T26" fmla="*/ 38 w 52"/>
                <a:gd name="T27" fmla="*/ 44 h 50"/>
                <a:gd name="T28" fmla="*/ 34 w 52"/>
                <a:gd name="T29" fmla="*/ 46 h 50"/>
                <a:gd name="T30" fmla="*/ 29 w 52"/>
                <a:gd name="T31" fmla="*/ 46 h 50"/>
                <a:gd name="T32" fmla="*/ 25 w 52"/>
                <a:gd name="T33" fmla="*/ 49 h 50"/>
                <a:gd name="T34" fmla="*/ 21 w 52"/>
                <a:gd name="T35" fmla="*/ 46 h 50"/>
                <a:gd name="T36" fmla="*/ 14 w 52"/>
                <a:gd name="T37" fmla="*/ 46 h 50"/>
                <a:gd name="T38" fmla="*/ 10 w 52"/>
                <a:gd name="T39" fmla="*/ 44 h 50"/>
                <a:gd name="T40" fmla="*/ 8 w 52"/>
                <a:gd name="T41" fmla="*/ 40 h 50"/>
                <a:gd name="T42" fmla="*/ 4 w 52"/>
                <a:gd name="T43" fmla="*/ 36 h 50"/>
                <a:gd name="T44" fmla="*/ 2 w 52"/>
                <a:gd name="T45" fmla="*/ 32 h 50"/>
                <a:gd name="T46" fmla="*/ 0 w 52"/>
                <a:gd name="T47" fmla="*/ 28 h 50"/>
                <a:gd name="T48" fmla="*/ 0 w 52"/>
                <a:gd name="T49" fmla="*/ 24 h 50"/>
                <a:gd name="T50" fmla="*/ 0 w 52"/>
                <a:gd name="T51" fmla="*/ 18 h 50"/>
                <a:gd name="T52" fmla="*/ 2 w 52"/>
                <a:gd name="T53" fmla="*/ 14 h 50"/>
                <a:gd name="T54" fmla="*/ 4 w 52"/>
                <a:gd name="T55" fmla="*/ 10 h 50"/>
                <a:gd name="T56" fmla="*/ 8 w 52"/>
                <a:gd name="T57" fmla="*/ 8 h 50"/>
                <a:gd name="T58" fmla="*/ 10 w 52"/>
                <a:gd name="T59" fmla="*/ 4 h 50"/>
                <a:gd name="T60" fmla="*/ 14 w 52"/>
                <a:gd name="T61" fmla="*/ 2 h 50"/>
                <a:gd name="T62" fmla="*/ 21 w 52"/>
                <a:gd name="T63" fmla="*/ 0 h 50"/>
                <a:gd name="T64" fmla="*/ 25 w 52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2"/>
                <a:gd name="T100" fmla="*/ 0 h 50"/>
                <a:gd name="T101" fmla="*/ 52 w 52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2" h="50">
                  <a:moveTo>
                    <a:pt x="25" y="0"/>
                  </a:moveTo>
                  <a:lnTo>
                    <a:pt x="29" y="0"/>
                  </a:lnTo>
                  <a:lnTo>
                    <a:pt x="34" y="2"/>
                  </a:lnTo>
                  <a:lnTo>
                    <a:pt x="38" y="4"/>
                  </a:lnTo>
                  <a:lnTo>
                    <a:pt x="42" y="8"/>
                  </a:lnTo>
                  <a:lnTo>
                    <a:pt x="46" y="10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1" y="24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6" y="36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4" y="46"/>
                  </a:lnTo>
                  <a:lnTo>
                    <a:pt x="29" y="46"/>
                  </a:lnTo>
                  <a:lnTo>
                    <a:pt x="25" y="49"/>
                  </a:lnTo>
                  <a:lnTo>
                    <a:pt x="21" y="46"/>
                  </a:lnTo>
                  <a:lnTo>
                    <a:pt x="14" y="46"/>
                  </a:lnTo>
                  <a:lnTo>
                    <a:pt x="10" y="44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21" y="0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671" name="Freeform 22"/>
            <p:cNvSpPr>
              <a:spLocks/>
            </p:cNvSpPr>
            <p:nvPr/>
          </p:nvSpPr>
          <p:spPr bwMode="blackWhite">
            <a:xfrm>
              <a:off x="2771" y="1999"/>
              <a:ext cx="47" cy="50"/>
            </a:xfrm>
            <a:custGeom>
              <a:avLst/>
              <a:gdLst>
                <a:gd name="T0" fmla="*/ 22 w 47"/>
                <a:gd name="T1" fmla="*/ 0 h 50"/>
                <a:gd name="T2" fmla="*/ 28 w 47"/>
                <a:gd name="T3" fmla="*/ 0 h 50"/>
                <a:gd name="T4" fmla="*/ 32 w 47"/>
                <a:gd name="T5" fmla="*/ 2 h 50"/>
                <a:gd name="T6" fmla="*/ 36 w 47"/>
                <a:gd name="T7" fmla="*/ 4 h 50"/>
                <a:gd name="T8" fmla="*/ 40 w 47"/>
                <a:gd name="T9" fmla="*/ 8 h 50"/>
                <a:gd name="T10" fmla="*/ 42 w 47"/>
                <a:gd name="T11" fmla="*/ 10 h 50"/>
                <a:gd name="T12" fmla="*/ 44 w 47"/>
                <a:gd name="T13" fmla="*/ 14 h 50"/>
                <a:gd name="T14" fmla="*/ 46 w 47"/>
                <a:gd name="T15" fmla="*/ 18 h 50"/>
                <a:gd name="T16" fmla="*/ 46 w 47"/>
                <a:gd name="T17" fmla="*/ 24 h 50"/>
                <a:gd name="T18" fmla="*/ 46 w 47"/>
                <a:gd name="T19" fmla="*/ 28 h 50"/>
                <a:gd name="T20" fmla="*/ 44 w 47"/>
                <a:gd name="T21" fmla="*/ 32 h 50"/>
                <a:gd name="T22" fmla="*/ 42 w 47"/>
                <a:gd name="T23" fmla="*/ 36 h 50"/>
                <a:gd name="T24" fmla="*/ 40 w 47"/>
                <a:gd name="T25" fmla="*/ 40 h 50"/>
                <a:gd name="T26" fmla="*/ 36 w 47"/>
                <a:gd name="T27" fmla="*/ 44 h 50"/>
                <a:gd name="T28" fmla="*/ 32 w 47"/>
                <a:gd name="T29" fmla="*/ 46 h 50"/>
                <a:gd name="T30" fmla="*/ 28 w 47"/>
                <a:gd name="T31" fmla="*/ 46 h 50"/>
                <a:gd name="T32" fmla="*/ 22 w 47"/>
                <a:gd name="T33" fmla="*/ 49 h 50"/>
                <a:gd name="T34" fmla="*/ 18 w 47"/>
                <a:gd name="T35" fmla="*/ 46 h 50"/>
                <a:gd name="T36" fmla="*/ 14 w 47"/>
                <a:gd name="T37" fmla="*/ 46 h 50"/>
                <a:gd name="T38" fmla="*/ 10 w 47"/>
                <a:gd name="T39" fmla="*/ 44 h 50"/>
                <a:gd name="T40" fmla="*/ 6 w 47"/>
                <a:gd name="T41" fmla="*/ 40 h 50"/>
                <a:gd name="T42" fmla="*/ 4 w 47"/>
                <a:gd name="T43" fmla="*/ 36 h 50"/>
                <a:gd name="T44" fmla="*/ 2 w 47"/>
                <a:gd name="T45" fmla="*/ 32 h 50"/>
                <a:gd name="T46" fmla="*/ 0 w 47"/>
                <a:gd name="T47" fmla="*/ 28 h 50"/>
                <a:gd name="T48" fmla="*/ 0 w 47"/>
                <a:gd name="T49" fmla="*/ 24 h 50"/>
                <a:gd name="T50" fmla="*/ 0 w 47"/>
                <a:gd name="T51" fmla="*/ 18 h 50"/>
                <a:gd name="T52" fmla="*/ 2 w 47"/>
                <a:gd name="T53" fmla="*/ 14 h 50"/>
                <a:gd name="T54" fmla="*/ 4 w 47"/>
                <a:gd name="T55" fmla="*/ 10 h 50"/>
                <a:gd name="T56" fmla="*/ 6 w 47"/>
                <a:gd name="T57" fmla="*/ 8 h 50"/>
                <a:gd name="T58" fmla="*/ 10 w 47"/>
                <a:gd name="T59" fmla="*/ 4 h 50"/>
                <a:gd name="T60" fmla="*/ 14 w 47"/>
                <a:gd name="T61" fmla="*/ 2 h 50"/>
                <a:gd name="T62" fmla="*/ 18 w 47"/>
                <a:gd name="T63" fmla="*/ 0 h 50"/>
                <a:gd name="T64" fmla="*/ 22 w 47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7"/>
                <a:gd name="T100" fmla="*/ 0 h 50"/>
                <a:gd name="T101" fmla="*/ 47 w 47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7" h="50">
                  <a:moveTo>
                    <a:pt x="22" y="0"/>
                  </a:moveTo>
                  <a:lnTo>
                    <a:pt x="28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4"/>
                  </a:lnTo>
                  <a:lnTo>
                    <a:pt x="46" y="18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4" y="32"/>
                  </a:lnTo>
                  <a:lnTo>
                    <a:pt x="42" y="36"/>
                  </a:lnTo>
                  <a:lnTo>
                    <a:pt x="40" y="40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8" y="46"/>
                  </a:lnTo>
                  <a:lnTo>
                    <a:pt x="22" y="49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0" y="44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672" name="Freeform 23"/>
            <p:cNvSpPr>
              <a:spLocks/>
            </p:cNvSpPr>
            <p:nvPr/>
          </p:nvSpPr>
          <p:spPr bwMode="blackWhite">
            <a:xfrm>
              <a:off x="2516" y="2441"/>
              <a:ext cx="48" cy="50"/>
            </a:xfrm>
            <a:custGeom>
              <a:avLst/>
              <a:gdLst>
                <a:gd name="T0" fmla="*/ 24 w 48"/>
                <a:gd name="T1" fmla="*/ 0 h 50"/>
                <a:gd name="T2" fmla="*/ 28 w 48"/>
                <a:gd name="T3" fmla="*/ 0 h 50"/>
                <a:gd name="T4" fmla="*/ 32 w 48"/>
                <a:gd name="T5" fmla="*/ 2 h 50"/>
                <a:gd name="T6" fmla="*/ 36 w 48"/>
                <a:gd name="T7" fmla="*/ 4 h 50"/>
                <a:gd name="T8" fmla="*/ 40 w 48"/>
                <a:gd name="T9" fmla="*/ 8 h 50"/>
                <a:gd name="T10" fmla="*/ 42 w 48"/>
                <a:gd name="T11" fmla="*/ 10 h 50"/>
                <a:gd name="T12" fmla="*/ 47 w 48"/>
                <a:gd name="T13" fmla="*/ 14 h 50"/>
                <a:gd name="T14" fmla="*/ 47 w 48"/>
                <a:gd name="T15" fmla="*/ 20 h 50"/>
                <a:gd name="T16" fmla="*/ 47 w 48"/>
                <a:gd name="T17" fmla="*/ 24 h 50"/>
                <a:gd name="T18" fmla="*/ 47 w 48"/>
                <a:gd name="T19" fmla="*/ 28 h 50"/>
                <a:gd name="T20" fmla="*/ 47 w 48"/>
                <a:gd name="T21" fmla="*/ 34 h 50"/>
                <a:gd name="T22" fmla="*/ 42 w 48"/>
                <a:gd name="T23" fmla="*/ 36 h 50"/>
                <a:gd name="T24" fmla="*/ 40 w 48"/>
                <a:gd name="T25" fmla="*/ 40 h 50"/>
                <a:gd name="T26" fmla="*/ 36 w 48"/>
                <a:gd name="T27" fmla="*/ 44 h 50"/>
                <a:gd name="T28" fmla="*/ 32 w 48"/>
                <a:gd name="T29" fmla="*/ 46 h 50"/>
                <a:gd name="T30" fmla="*/ 28 w 48"/>
                <a:gd name="T31" fmla="*/ 46 h 50"/>
                <a:gd name="T32" fmla="*/ 24 w 48"/>
                <a:gd name="T33" fmla="*/ 49 h 50"/>
                <a:gd name="T34" fmla="*/ 18 w 48"/>
                <a:gd name="T35" fmla="*/ 46 h 50"/>
                <a:gd name="T36" fmla="*/ 14 w 48"/>
                <a:gd name="T37" fmla="*/ 46 h 50"/>
                <a:gd name="T38" fmla="*/ 10 w 48"/>
                <a:gd name="T39" fmla="*/ 44 h 50"/>
                <a:gd name="T40" fmla="*/ 6 w 48"/>
                <a:gd name="T41" fmla="*/ 40 h 50"/>
                <a:gd name="T42" fmla="*/ 4 w 48"/>
                <a:gd name="T43" fmla="*/ 36 h 50"/>
                <a:gd name="T44" fmla="*/ 2 w 48"/>
                <a:gd name="T45" fmla="*/ 34 h 50"/>
                <a:gd name="T46" fmla="*/ 0 w 48"/>
                <a:gd name="T47" fmla="*/ 28 h 50"/>
                <a:gd name="T48" fmla="*/ 0 w 48"/>
                <a:gd name="T49" fmla="*/ 24 h 50"/>
                <a:gd name="T50" fmla="*/ 0 w 48"/>
                <a:gd name="T51" fmla="*/ 20 h 50"/>
                <a:gd name="T52" fmla="*/ 2 w 48"/>
                <a:gd name="T53" fmla="*/ 14 h 50"/>
                <a:gd name="T54" fmla="*/ 4 w 48"/>
                <a:gd name="T55" fmla="*/ 10 h 50"/>
                <a:gd name="T56" fmla="*/ 6 w 48"/>
                <a:gd name="T57" fmla="*/ 8 h 50"/>
                <a:gd name="T58" fmla="*/ 10 w 48"/>
                <a:gd name="T59" fmla="*/ 4 h 50"/>
                <a:gd name="T60" fmla="*/ 14 w 48"/>
                <a:gd name="T61" fmla="*/ 2 h 50"/>
                <a:gd name="T62" fmla="*/ 18 w 48"/>
                <a:gd name="T63" fmla="*/ 0 h 50"/>
                <a:gd name="T64" fmla="*/ 24 w 48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"/>
                <a:gd name="T100" fmla="*/ 0 h 50"/>
                <a:gd name="T101" fmla="*/ 48 w 48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" h="50">
                  <a:moveTo>
                    <a:pt x="24" y="0"/>
                  </a:moveTo>
                  <a:lnTo>
                    <a:pt x="28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7" y="14"/>
                  </a:lnTo>
                  <a:lnTo>
                    <a:pt x="47" y="20"/>
                  </a:lnTo>
                  <a:lnTo>
                    <a:pt x="47" y="24"/>
                  </a:lnTo>
                  <a:lnTo>
                    <a:pt x="47" y="28"/>
                  </a:lnTo>
                  <a:lnTo>
                    <a:pt x="47" y="34"/>
                  </a:lnTo>
                  <a:lnTo>
                    <a:pt x="42" y="36"/>
                  </a:lnTo>
                  <a:lnTo>
                    <a:pt x="40" y="40"/>
                  </a:lnTo>
                  <a:lnTo>
                    <a:pt x="36" y="44"/>
                  </a:lnTo>
                  <a:lnTo>
                    <a:pt x="32" y="46"/>
                  </a:lnTo>
                  <a:lnTo>
                    <a:pt x="28" y="46"/>
                  </a:lnTo>
                  <a:lnTo>
                    <a:pt x="24" y="49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0" y="44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673" name="Freeform 24"/>
            <p:cNvSpPr>
              <a:spLocks/>
            </p:cNvSpPr>
            <p:nvPr/>
          </p:nvSpPr>
          <p:spPr bwMode="blackWhite">
            <a:xfrm>
              <a:off x="2637" y="2443"/>
              <a:ext cx="52" cy="51"/>
            </a:xfrm>
            <a:custGeom>
              <a:avLst/>
              <a:gdLst>
                <a:gd name="T0" fmla="*/ 25 w 52"/>
                <a:gd name="T1" fmla="*/ 0 h 51"/>
                <a:gd name="T2" fmla="*/ 29 w 52"/>
                <a:gd name="T3" fmla="*/ 0 h 51"/>
                <a:gd name="T4" fmla="*/ 36 w 52"/>
                <a:gd name="T5" fmla="*/ 2 h 51"/>
                <a:gd name="T6" fmla="*/ 40 w 52"/>
                <a:gd name="T7" fmla="*/ 4 h 51"/>
                <a:gd name="T8" fmla="*/ 42 w 52"/>
                <a:gd name="T9" fmla="*/ 6 h 51"/>
                <a:gd name="T10" fmla="*/ 46 w 52"/>
                <a:gd name="T11" fmla="*/ 10 h 51"/>
                <a:gd name="T12" fmla="*/ 48 w 52"/>
                <a:gd name="T13" fmla="*/ 15 h 51"/>
                <a:gd name="T14" fmla="*/ 48 w 52"/>
                <a:gd name="T15" fmla="*/ 19 h 51"/>
                <a:gd name="T16" fmla="*/ 51 w 52"/>
                <a:gd name="T17" fmla="*/ 23 h 51"/>
                <a:gd name="T18" fmla="*/ 48 w 52"/>
                <a:gd name="T19" fmla="*/ 30 h 51"/>
                <a:gd name="T20" fmla="*/ 48 w 52"/>
                <a:gd name="T21" fmla="*/ 34 h 51"/>
                <a:gd name="T22" fmla="*/ 46 w 52"/>
                <a:gd name="T23" fmla="*/ 39 h 51"/>
                <a:gd name="T24" fmla="*/ 42 w 52"/>
                <a:gd name="T25" fmla="*/ 43 h 51"/>
                <a:gd name="T26" fmla="*/ 40 w 52"/>
                <a:gd name="T27" fmla="*/ 45 h 51"/>
                <a:gd name="T28" fmla="*/ 36 w 52"/>
                <a:gd name="T29" fmla="*/ 47 h 51"/>
                <a:gd name="T30" fmla="*/ 29 w 52"/>
                <a:gd name="T31" fmla="*/ 50 h 51"/>
                <a:gd name="T32" fmla="*/ 25 w 52"/>
                <a:gd name="T33" fmla="*/ 50 h 51"/>
                <a:gd name="T34" fmla="*/ 21 w 52"/>
                <a:gd name="T35" fmla="*/ 50 h 51"/>
                <a:gd name="T36" fmla="*/ 14 w 52"/>
                <a:gd name="T37" fmla="*/ 47 h 51"/>
                <a:gd name="T38" fmla="*/ 10 w 52"/>
                <a:gd name="T39" fmla="*/ 45 h 51"/>
                <a:gd name="T40" fmla="*/ 8 w 52"/>
                <a:gd name="T41" fmla="*/ 43 h 51"/>
                <a:gd name="T42" fmla="*/ 4 w 52"/>
                <a:gd name="T43" fmla="*/ 39 h 51"/>
                <a:gd name="T44" fmla="*/ 2 w 52"/>
                <a:gd name="T45" fmla="*/ 34 h 51"/>
                <a:gd name="T46" fmla="*/ 0 w 52"/>
                <a:gd name="T47" fmla="*/ 30 h 51"/>
                <a:gd name="T48" fmla="*/ 0 w 52"/>
                <a:gd name="T49" fmla="*/ 23 h 51"/>
                <a:gd name="T50" fmla="*/ 0 w 52"/>
                <a:gd name="T51" fmla="*/ 19 h 51"/>
                <a:gd name="T52" fmla="*/ 2 w 52"/>
                <a:gd name="T53" fmla="*/ 15 h 51"/>
                <a:gd name="T54" fmla="*/ 4 w 52"/>
                <a:gd name="T55" fmla="*/ 10 h 51"/>
                <a:gd name="T56" fmla="*/ 8 w 52"/>
                <a:gd name="T57" fmla="*/ 6 h 51"/>
                <a:gd name="T58" fmla="*/ 10 w 52"/>
                <a:gd name="T59" fmla="*/ 4 h 51"/>
                <a:gd name="T60" fmla="*/ 14 w 52"/>
                <a:gd name="T61" fmla="*/ 2 h 51"/>
                <a:gd name="T62" fmla="*/ 21 w 52"/>
                <a:gd name="T63" fmla="*/ 0 h 51"/>
                <a:gd name="T64" fmla="*/ 25 w 52"/>
                <a:gd name="T65" fmla="*/ 0 h 5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2"/>
                <a:gd name="T100" fmla="*/ 0 h 51"/>
                <a:gd name="T101" fmla="*/ 52 w 52"/>
                <a:gd name="T102" fmla="*/ 51 h 5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2" h="51">
                  <a:moveTo>
                    <a:pt x="25" y="0"/>
                  </a:moveTo>
                  <a:lnTo>
                    <a:pt x="29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6" y="10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48" y="30"/>
                  </a:lnTo>
                  <a:lnTo>
                    <a:pt x="48" y="34"/>
                  </a:lnTo>
                  <a:lnTo>
                    <a:pt x="46" y="39"/>
                  </a:lnTo>
                  <a:lnTo>
                    <a:pt x="42" y="43"/>
                  </a:lnTo>
                  <a:lnTo>
                    <a:pt x="40" y="45"/>
                  </a:lnTo>
                  <a:lnTo>
                    <a:pt x="36" y="47"/>
                  </a:lnTo>
                  <a:lnTo>
                    <a:pt x="29" y="50"/>
                  </a:lnTo>
                  <a:lnTo>
                    <a:pt x="25" y="50"/>
                  </a:lnTo>
                  <a:lnTo>
                    <a:pt x="21" y="50"/>
                  </a:lnTo>
                  <a:lnTo>
                    <a:pt x="14" y="47"/>
                  </a:lnTo>
                  <a:lnTo>
                    <a:pt x="10" y="45"/>
                  </a:lnTo>
                  <a:lnTo>
                    <a:pt x="8" y="43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0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21" y="0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674" name="Freeform 25"/>
            <p:cNvSpPr>
              <a:spLocks/>
            </p:cNvSpPr>
            <p:nvPr/>
          </p:nvSpPr>
          <p:spPr bwMode="blackWhite">
            <a:xfrm>
              <a:off x="2771" y="2443"/>
              <a:ext cx="50" cy="51"/>
            </a:xfrm>
            <a:custGeom>
              <a:avLst/>
              <a:gdLst>
                <a:gd name="T0" fmla="*/ 25 w 50"/>
                <a:gd name="T1" fmla="*/ 0 h 51"/>
                <a:gd name="T2" fmla="*/ 29 w 50"/>
                <a:gd name="T3" fmla="*/ 0 h 51"/>
                <a:gd name="T4" fmla="*/ 34 w 50"/>
                <a:gd name="T5" fmla="*/ 2 h 51"/>
                <a:gd name="T6" fmla="*/ 38 w 50"/>
                <a:gd name="T7" fmla="*/ 4 h 51"/>
                <a:gd name="T8" fmla="*/ 42 w 50"/>
                <a:gd name="T9" fmla="*/ 6 h 51"/>
                <a:gd name="T10" fmla="*/ 44 w 50"/>
                <a:gd name="T11" fmla="*/ 10 h 51"/>
                <a:gd name="T12" fmla="*/ 46 w 50"/>
                <a:gd name="T13" fmla="*/ 15 h 51"/>
                <a:gd name="T14" fmla="*/ 49 w 50"/>
                <a:gd name="T15" fmla="*/ 19 h 51"/>
                <a:gd name="T16" fmla="*/ 49 w 50"/>
                <a:gd name="T17" fmla="*/ 23 h 51"/>
                <a:gd name="T18" fmla="*/ 49 w 50"/>
                <a:gd name="T19" fmla="*/ 30 h 51"/>
                <a:gd name="T20" fmla="*/ 46 w 50"/>
                <a:gd name="T21" fmla="*/ 34 h 51"/>
                <a:gd name="T22" fmla="*/ 44 w 50"/>
                <a:gd name="T23" fmla="*/ 39 h 51"/>
                <a:gd name="T24" fmla="*/ 42 w 50"/>
                <a:gd name="T25" fmla="*/ 43 h 51"/>
                <a:gd name="T26" fmla="*/ 38 w 50"/>
                <a:gd name="T27" fmla="*/ 45 h 51"/>
                <a:gd name="T28" fmla="*/ 34 w 50"/>
                <a:gd name="T29" fmla="*/ 47 h 51"/>
                <a:gd name="T30" fmla="*/ 29 w 50"/>
                <a:gd name="T31" fmla="*/ 50 h 51"/>
                <a:gd name="T32" fmla="*/ 25 w 50"/>
                <a:gd name="T33" fmla="*/ 50 h 51"/>
                <a:gd name="T34" fmla="*/ 19 w 50"/>
                <a:gd name="T35" fmla="*/ 50 h 51"/>
                <a:gd name="T36" fmla="*/ 14 w 50"/>
                <a:gd name="T37" fmla="*/ 47 h 51"/>
                <a:gd name="T38" fmla="*/ 10 w 50"/>
                <a:gd name="T39" fmla="*/ 45 h 51"/>
                <a:gd name="T40" fmla="*/ 6 w 50"/>
                <a:gd name="T41" fmla="*/ 43 h 51"/>
                <a:gd name="T42" fmla="*/ 4 w 50"/>
                <a:gd name="T43" fmla="*/ 39 h 51"/>
                <a:gd name="T44" fmla="*/ 2 w 50"/>
                <a:gd name="T45" fmla="*/ 34 h 51"/>
                <a:gd name="T46" fmla="*/ 0 w 50"/>
                <a:gd name="T47" fmla="*/ 30 h 51"/>
                <a:gd name="T48" fmla="*/ 0 w 50"/>
                <a:gd name="T49" fmla="*/ 23 h 51"/>
                <a:gd name="T50" fmla="*/ 0 w 50"/>
                <a:gd name="T51" fmla="*/ 19 h 51"/>
                <a:gd name="T52" fmla="*/ 2 w 50"/>
                <a:gd name="T53" fmla="*/ 15 h 51"/>
                <a:gd name="T54" fmla="*/ 4 w 50"/>
                <a:gd name="T55" fmla="*/ 10 h 51"/>
                <a:gd name="T56" fmla="*/ 6 w 50"/>
                <a:gd name="T57" fmla="*/ 6 h 51"/>
                <a:gd name="T58" fmla="*/ 10 w 50"/>
                <a:gd name="T59" fmla="*/ 4 h 51"/>
                <a:gd name="T60" fmla="*/ 14 w 50"/>
                <a:gd name="T61" fmla="*/ 2 h 51"/>
                <a:gd name="T62" fmla="*/ 19 w 50"/>
                <a:gd name="T63" fmla="*/ 0 h 51"/>
                <a:gd name="T64" fmla="*/ 25 w 50"/>
                <a:gd name="T65" fmla="*/ 0 h 5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"/>
                <a:gd name="T100" fmla="*/ 0 h 51"/>
                <a:gd name="T101" fmla="*/ 50 w 50"/>
                <a:gd name="T102" fmla="*/ 51 h 5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" h="51">
                  <a:moveTo>
                    <a:pt x="25" y="0"/>
                  </a:moveTo>
                  <a:lnTo>
                    <a:pt x="29" y="0"/>
                  </a:lnTo>
                  <a:lnTo>
                    <a:pt x="34" y="2"/>
                  </a:lnTo>
                  <a:lnTo>
                    <a:pt x="38" y="4"/>
                  </a:lnTo>
                  <a:lnTo>
                    <a:pt x="42" y="6"/>
                  </a:lnTo>
                  <a:lnTo>
                    <a:pt x="44" y="10"/>
                  </a:lnTo>
                  <a:lnTo>
                    <a:pt x="46" y="15"/>
                  </a:lnTo>
                  <a:lnTo>
                    <a:pt x="49" y="19"/>
                  </a:lnTo>
                  <a:lnTo>
                    <a:pt x="49" y="23"/>
                  </a:lnTo>
                  <a:lnTo>
                    <a:pt x="49" y="30"/>
                  </a:lnTo>
                  <a:lnTo>
                    <a:pt x="46" y="34"/>
                  </a:lnTo>
                  <a:lnTo>
                    <a:pt x="44" y="39"/>
                  </a:lnTo>
                  <a:lnTo>
                    <a:pt x="42" y="43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50"/>
                  </a:lnTo>
                  <a:lnTo>
                    <a:pt x="25" y="50"/>
                  </a:lnTo>
                  <a:lnTo>
                    <a:pt x="19" y="50"/>
                  </a:lnTo>
                  <a:lnTo>
                    <a:pt x="14" y="47"/>
                  </a:lnTo>
                  <a:lnTo>
                    <a:pt x="10" y="45"/>
                  </a:lnTo>
                  <a:lnTo>
                    <a:pt x="6" y="43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0"/>
                  </a:lnTo>
                  <a:lnTo>
                    <a:pt x="6" y="6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675" name="Freeform 26"/>
            <p:cNvSpPr>
              <a:spLocks/>
            </p:cNvSpPr>
            <p:nvPr/>
          </p:nvSpPr>
          <p:spPr bwMode="blackWhite">
            <a:xfrm>
              <a:off x="2504" y="2872"/>
              <a:ext cx="52" cy="51"/>
            </a:xfrm>
            <a:custGeom>
              <a:avLst/>
              <a:gdLst>
                <a:gd name="T0" fmla="*/ 25 w 52"/>
                <a:gd name="T1" fmla="*/ 0 h 51"/>
                <a:gd name="T2" fmla="*/ 29 w 52"/>
                <a:gd name="T3" fmla="*/ 2 h 51"/>
                <a:gd name="T4" fmla="*/ 34 w 52"/>
                <a:gd name="T5" fmla="*/ 2 h 51"/>
                <a:gd name="T6" fmla="*/ 38 w 52"/>
                <a:gd name="T7" fmla="*/ 4 h 51"/>
                <a:gd name="T8" fmla="*/ 42 w 52"/>
                <a:gd name="T9" fmla="*/ 8 h 51"/>
                <a:gd name="T10" fmla="*/ 46 w 52"/>
                <a:gd name="T11" fmla="*/ 10 h 51"/>
                <a:gd name="T12" fmla="*/ 48 w 52"/>
                <a:gd name="T13" fmla="*/ 14 h 51"/>
                <a:gd name="T14" fmla="*/ 48 w 52"/>
                <a:gd name="T15" fmla="*/ 20 h 51"/>
                <a:gd name="T16" fmla="*/ 51 w 52"/>
                <a:gd name="T17" fmla="*/ 25 h 51"/>
                <a:gd name="T18" fmla="*/ 48 w 52"/>
                <a:gd name="T19" fmla="*/ 29 h 51"/>
                <a:gd name="T20" fmla="*/ 48 w 52"/>
                <a:gd name="T21" fmla="*/ 35 h 51"/>
                <a:gd name="T22" fmla="*/ 46 w 52"/>
                <a:gd name="T23" fmla="*/ 39 h 51"/>
                <a:gd name="T24" fmla="*/ 42 w 52"/>
                <a:gd name="T25" fmla="*/ 41 h 51"/>
                <a:gd name="T26" fmla="*/ 38 w 52"/>
                <a:gd name="T27" fmla="*/ 45 h 51"/>
                <a:gd name="T28" fmla="*/ 34 w 52"/>
                <a:gd name="T29" fmla="*/ 47 h 51"/>
                <a:gd name="T30" fmla="*/ 29 w 52"/>
                <a:gd name="T31" fmla="*/ 50 h 51"/>
                <a:gd name="T32" fmla="*/ 25 w 52"/>
                <a:gd name="T33" fmla="*/ 50 h 51"/>
                <a:gd name="T34" fmla="*/ 19 w 52"/>
                <a:gd name="T35" fmla="*/ 50 h 51"/>
                <a:gd name="T36" fmla="*/ 14 w 52"/>
                <a:gd name="T37" fmla="*/ 47 h 51"/>
                <a:gd name="T38" fmla="*/ 10 w 52"/>
                <a:gd name="T39" fmla="*/ 45 h 51"/>
                <a:gd name="T40" fmla="*/ 8 w 52"/>
                <a:gd name="T41" fmla="*/ 41 h 51"/>
                <a:gd name="T42" fmla="*/ 4 w 52"/>
                <a:gd name="T43" fmla="*/ 39 h 51"/>
                <a:gd name="T44" fmla="*/ 2 w 52"/>
                <a:gd name="T45" fmla="*/ 35 h 51"/>
                <a:gd name="T46" fmla="*/ 0 w 52"/>
                <a:gd name="T47" fmla="*/ 29 h 51"/>
                <a:gd name="T48" fmla="*/ 0 w 52"/>
                <a:gd name="T49" fmla="*/ 25 h 51"/>
                <a:gd name="T50" fmla="*/ 0 w 52"/>
                <a:gd name="T51" fmla="*/ 20 h 51"/>
                <a:gd name="T52" fmla="*/ 2 w 52"/>
                <a:gd name="T53" fmla="*/ 14 h 51"/>
                <a:gd name="T54" fmla="*/ 4 w 52"/>
                <a:gd name="T55" fmla="*/ 10 h 51"/>
                <a:gd name="T56" fmla="*/ 8 w 52"/>
                <a:gd name="T57" fmla="*/ 8 h 51"/>
                <a:gd name="T58" fmla="*/ 10 w 52"/>
                <a:gd name="T59" fmla="*/ 4 h 51"/>
                <a:gd name="T60" fmla="*/ 14 w 52"/>
                <a:gd name="T61" fmla="*/ 2 h 51"/>
                <a:gd name="T62" fmla="*/ 19 w 52"/>
                <a:gd name="T63" fmla="*/ 2 h 51"/>
                <a:gd name="T64" fmla="*/ 25 w 52"/>
                <a:gd name="T65" fmla="*/ 0 h 5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2"/>
                <a:gd name="T100" fmla="*/ 0 h 51"/>
                <a:gd name="T101" fmla="*/ 52 w 52"/>
                <a:gd name="T102" fmla="*/ 51 h 5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2" h="51">
                  <a:moveTo>
                    <a:pt x="25" y="0"/>
                  </a:moveTo>
                  <a:lnTo>
                    <a:pt x="29" y="2"/>
                  </a:lnTo>
                  <a:lnTo>
                    <a:pt x="34" y="2"/>
                  </a:lnTo>
                  <a:lnTo>
                    <a:pt x="38" y="4"/>
                  </a:lnTo>
                  <a:lnTo>
                    <a:pt x="42" y="8"/>
                  </a:lnTo>
                  <a:lnTo>
                    <a:pt x="46" y="10"/>
                  </a:lnTo>
                  <a:lnTo>
                    <a:pt x="48" y="14"/>
                  </a:lnTo>
                  <a:lnTo>
                    <a:pt x="48" y="20"/>
                  </a:lnTo>
                  <a:lnTo>
                    <a:pt x="51" y="25"/>
                  </a:lnTo>
                  <a:lnTo>
                    <a:pt x="48" y="29"/>
                  </a:lnTo>
                  <a:lnTo>
                    <a:pt x="48" y="35"/>
                  </a:lnTo>
                  <a:lnTo>
                    <a:pt x="46" y="39"/>
                  </a:lnTo>
                  <a:lnTo>
                    <a:pt x="42" y="41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50"/>
                  </a:lnTo>
                  <a:lnTo>
                    <a:pt x="25" y="50"/>
                  </a:lnTo>
                  <a:lnTo>
                    <a:pt x="19" y="50"/>
                  </a:lnTo>
                  <a:lnTo>
                    <a:pt x="14" y="47"/>
                  </a:lnTo>
                  <a:lnTo>
                    <a:pt x="10" y="45"/>
                  </a:lnTo>
                  <a:lnTo>
                    <a:pt x="8" y="41"/>
                  </a:lnTo>
                  <a:lnTo>
                    <a:pt x="4" y="39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9" y="2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676" name="Freeform 27"/>
            <p:cNvSpPr>
              <a:spLocks/>
            </p:cNvSpPr>
            <p:nvPr/>
          </p:nvSpPr>
          <p:spPr bwMode="blackWhite">
            <a:xfrm>
              <a:off x="2626" y="2877"/>
              <a:ext cx="53" cy="49"/>
            </a:xfrm>
            <a:custGeom>
              <a:avLst/>
              <a:gdLst>
                <a:gd name="T0" fmla="*/ 26 w 53"/>
                <a:gd name="T1" fmla="*/ 0 h 49"/>
                <a:gd name="T2" fmla="*/ 30 w 53"/>
                <a:gd name="T3" fmla="*/ 0 h 49"/>
                <a:gd name="T4" fmla="*/ 36 w 53"/>
                <a:gd name="T5" fmla="*/ 2 h 49"/>
                <a:gd name="T6" fmla="*/ 41 w 53"/>
                <a:gd name="T7" fmla="*/ 4 h 49"/>
                <a:gd name="T8" fmla="*/ 43 w 53"/>
                <a:gd name="T9" fmla="*/ 6 h 49"/>
                <a:gd name="T10" fmla="*/ 47 w 53"/>
                <a:gd name="T11" fmla="*/ 10 h 49"/>
                <a:gd name="T12" fmla="*/ 49 w 53"/>
                <a:gd name="T13" fmla="*/ 14 h 49"/>
                <a:gd name="T14" fmla="*/ 52 w 53"/>
                <a:gd name="T15" fmla="*/ 18 h 49"/>
                <a:gd name="T16" fmla="*/ 52 w 53"/>
                <a:gd name="T17" fmla="*/ 22 h 49"/>
                <a:gd name="T18" fmla="*/ 52 w 53"/>
                <a:gd name="T19" fmla="*/ 29 h 49"/>
                <a:gd name="T20" fmla="*/ 49 w 53"/>
                <a:gd name="T21" fmla="*/ 33 h 49"/>
                <a:gd name="T22" fmla="*/ 47 w 53"/>
                <a:gd name="T23" fmla="*/ 37 h 49"/>
                <a:gd name="T24" fmla="*/ 43 w 53"/>
                <a:gd name="T25" fmla="*/ 41 h 49"/>
                <a:gd name="T26" fmla="*/ 41 w 53"/>
                <a:gd name="T27" fmla="*/ 43 h 49"/>
                <a:gd name="T28" fmla="*/ 36 w 53"/>
                <a:gd name="T29" fmla="*/ 45 h 49"/>
                <a:gd name="T30" fmla="*/ 30 w 53"/>
                <a:gd name="T31" fmla="*/ 48 h 49"/>
                <a:gd name="T32" fmla="*/ 26 w 53"/>
                <a:gd name="T33" fmla="*/ 48 h 49"/>
                <a:gd name="T34" fmla="*/ 21 w 53"/>
                <a:gd name="T35" fmla="*/ 48 h 49"/>
                <a:gd name="T36" fmla="*/ 15 w 53"/>
                <a:gd name="T37" fmla="*/ 45 h 49"/>
                <a:gd name="T38" fmla="*/ 10 w 53"/>
                <a:gd name="T39" fmla="*/ 43 h 49"/>
                <a:gd name="T40" fmla="*/ 8 w 53"/>
                <a:gd name="T41" fmla="*/ 41 h 49"/>
                <a:gd name="T42" fmla="*/ 4 w 53"/>
                <a:gd name="T43" fmla="*/ 37 h 49"/>
                <a:gd name="T44" fmla="*/ 2 w 53"/>
                <a:gd name="T45" fmla="*/ 33 h 49"/>
                <a:gd name="T46" fmla="*/ 2 w 53"/>
                <a:gd name="T47" fmla="*/ 29 h 49"/>
                <a:gd name="T48" fmla="*/ 0 w 53"/>
                <a:gd name="T49" fmla="*/ 22 h 49"/>
                <a:gd name="T50" fmla="*/ 2 w 53"/>
                <a:gd name="T51" fmla="*/ 18 h 49"/>
                <a:gd name="T52" fmla="*/ 2 w 53"/>
                <a:gd name="T53" fmla="*/ 14 h 49"/>
                <a:gd name="T54" fmla="*/ 4 w 53"/>
                <a:gd name="T55" fmla="*/ 10 h 49"/>
                <a:gd name="T56" fmla="*/ 8 w 53"/>
                <a:gd name="T57" fmla="*/ 6 h 49"/>
                <a:gd name="T58" fmla="*/ 10 w 53"/>
                <a:gd name="T59" fmla="*/ 4 h 49"/>
                <a:gd name="T60" fmla="*/ 15 w 53"/>
                <a:gd name="T61" fmla="*/ 2 h 49"/>
                <a:gd name="T62" fmla="*/ 21 w 53"/>
                <a:gd name="T63" fmla="*/ 0 h 49"/>
                <a:gd name="T64" fmla="*/ 26 w 53"/>
                <a:gd name="T65" fmla="*/ 0 h 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"/>
                <a:gd name="T100" fmla="*/ 0 h 49"/>
                <a:gd name="T101" fmla="*/ 53 w 53"/>
                <a:gd name="T102" fmla="*/ 49 h 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" h="49">
                  <a:moveTo>
                    <a:pt x="26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1" y="4"/>
                  </a:lnTo>
                  <a:lnTo>
                    <a:pt x="43" y="6"/>
                  </a:lnTo>
                  <a:lnTo>
                    <a:pt x="47" y="10"/>
                  </a:lnTo>
                  <a:lnTo>
                    <a:pt x="49" y="14"/>
                  </a:lnTo>
                  <a:lnTo>
                    <a:pt x="52" y="18"/>
                  </a:lnTo>
                  <a:lnTo>
                    <a:pt x="52" y="22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37"/>
                  </a:lnTo>
                  <a:lnTo>
                    <a:pt x="43" y="41"/>
                  </a:lnTo>
                  <a:lnTo>
                    <a:pt x="41" y="43"/>
                  </a:lnTo>
                  <a:lnTo>
                    <a:pt x="36" y="45"/>
                  </a:lnTo>
                  <a:lnTo>
                    <a:pt x="30" y="48"/>
                  </a:lnTo>
                  <a:lnTo>
                    <a:pt x="26" y="48"/>
                  </a:lnTo>
                  <a:lnTo>
                    <a:pt x="21" y="48"/>
                  </a:lnTo>
                  <a:lnTo>
                    <a:pt x="15" y="45"/>
                  </a:lnTo>
                  <a:lnTo>
                    <a:pt x="10" y="43"/>
                  </a:lnTo>
                  <a:lnTo>
                    <a:pt x="8" y="41"/>
                  </a:lnTo>
                  <a:lnTo>
                    <a:pt x="4" y="37"/>
                  </a:lnTo>
                  <a:lnTo>
                    <a:pt x="2" y="33"/>
                  </a:lnTo>
                  <a:lnTo>
                    <a:pt x="2" y="29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677" name="Freeform 28"/>
            <p:cNvSpPr>
              <a:spLocks/>
            </p:cNvSpPr>
            <p:nvPr/>
          </p:nvSpPr>
          <p:spPr bwMode="blackWhite">
            <a:xfrm>
              <a:off x="2761" y="2877"/>
              <a:ext cx="50" cy="49"/>
            </a:xfrm>
            <a:custGeom>
              <a:avLst/>
              <a:gdLst>
                <a:gd name="T0" fmla="*/ 25 w 50"/>
                <a:gd name="T1" fmla="*/ 0 h 49"/>
                <a:gd name="T2" fmla="*/ 29 w 50"/>
                <a:gd name="T3" fmla="*/ 0 h 49"/>
                <a:gd name="T4" fmla="*/ 34 w 50"/>
                <a:gd name="T5" fmla="*/ 2 h 49"/>
                <a:gd name="T6" fmla="*/ 38 w 50"/>
                <a:gd name="T7" fmla="*/ 4 h 49"/>
                <a:gd name="T8" fmla="*/ 42 w 50"/>
                <a:gd name="T9" fmla="*/ 6 h 49"/>
                <a:gd name="T10" fmla="*/ 44 w 50"/>
                <a:gd name="T11" fmla="*/ 10 h 49"/>
                <a:gd name="T12" fmla="*/ 46 w 50"/>
                <a:gd name="T13" fmla="*/ 14 h 49"/>
                <a:gd name="T14" fmla="*/ 49 w 50"/>
                <a:gd name="T15" fmla="*/ 18 h 49"/>
                <a:gd name="T16" fmla="*/ 49 w 50"/>
                <a:gd name="T17" fmla="*/ 22 h 49"/>
                <a:gd name="T18" fmla="*/ 49 w 50"/>
                <a:gd name="T19" fmla="*/ 29 h 49"/>
                <a:gd name="T20" fmla="*/ 46 w 50"/>
                <a:gd name="T21" fmla="*/ 33 h 49"/>
                <a:gd name="T22" fmla="*/ 44 w 50"/>
                <a:gd name="T23" fmla="*/ 37 h 49"/>
                <a:gd name="T24" fmla="*/ 42 w 50"/>
                <a:gd name="T25" fmla="*/ 41 h 49"/>
                <a:gd name="T26" fmla="*/ 38 w 50"/>
                <a:gd name="T27" fmla="*/ 43 h 49"/>
                <a:gd name="T28" fmla="*/ 34 w 50"/>
                <a:gd name="T29" fmla="*/ 45 h 49"/>
                <a:gd name="T30" fmla="*/ 29 w 50"/>
                <a:gd name="T31" fmla="*/ 48 h 49"/>
                <a:gd name="T32" fmla="*/ 25 w 50"/>
                <a:gd name="T33" fmla="*/ 48 h 49"/>
                <a:gd name="T34" fmla="*/ 19 w 50"/>
                <a:gd name="T35" fmla="*/ 48 h 49"/>
                <a:gd name="T36" fmla="*/ 14 w 50"/>
                <a:gd name="T37" fmla="*/ 45 h 49"/>
                <a:gd name="T38" fmla="*/ 10 w 50"/>
                <a:gd name="T39" fmla="*/ 43 h 49"/>
                <a:gd name="T40" fmla="*/ 6 w 50"/>
                <a:gd name="T41" fmla="*/ 41 h 49"/>
                <a:gd name="T42" fmla="*/ 4 w 50"/>
                <a:gd name="T43" fmla="*/ 37 h 49"/>
                <a:gd name="T44" fmla="*/ 2 w 50"/>
                <a:gd name="T45" fmla="*/ 33 h 49"/>
                <a:gd name="T46" fmla="*/ 0 w 50"/>
                <a:gd name="T47" fmla="*/ 29 h 49"/>
                <a:gd name="T48" fmla="*/ 0 w 50"/>
                <a:gd name="T49" fmla="*/ 22 h 49"/>
                <a:gd name="T50" fmla="*/ 0 w 50"/>
                <a:gd name="T51" fmla="*/ 18 h 49"/>
                <a:gd name="T52" fmla="*/ 2 w 50"/>
                <a:gd name="T53" fmla="*/ 14 h 49"/>
                <a:gd name="T54" fmla="*/ 4 w 50"/>
                <a:gd name="T55" fmla="*/ 10 h 49"/>
                <a:gd name="T56" fmla="*/ 6 w 50"/>
                <a:gd name="T57" fmla="*/ 6 h 49"/>
                <a:gd name="T58" fmla="*/ 10 w 50"/>
                <a:gd name="T59" fmla="*/ 4 h 49"/>
                <a:gd name="T60" fmla="*/ 14 w 50"/>
                <a:gd name="T61" fmla="*/ 2 h 49"/>
                <a:gd name="T62" fmla="*/ 19 w 50"/>
                <a:gd name="T63" fmla="*/ 0 h 49"/>
                <a:gd name="T64" fmla="*/ 25 w 50"/>
                <a:gd name="T65" fmla="*/ 0 h 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"/>
                <a:gd name="T100" fmla="*/ 0 h 49"/>
                <a:gd name="T101" fmla="*/ 50 w 50"/>
                <a:gd name="T102" fmla="*/ 49 h 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" h="49">
                  <a:moveTo>
                    <a:pt x="25" y="0"/>
                  </a:moveTo>
                  <a:lnTo>
                    <a:pt x="29" y="0"/>
                  </a:lnTo>
                  <a:lnTo>
                    <a:pt x="34" y="2"/>
                  </a:lnTo>
                  <a:lnTo>
                    <a:pt x="38" y="4"/>
                  </a:lnTo>
                  <a:lnTo>
                    <a:pt x="42" y="6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9" y="18"/>
                  </a:lnTo>
                  <a:lnTo>
                    <a:pt x="49" y="22"/>
                  </a:lnTo>
                  <a:lnTo>
                    <a:pt x="49" y="29"/>
                  </a:lnTo>
                  <a:lnTo>
                    <a:pt x="46" y="33"/>
                  </a:lnTo>
                  <a:lnTo>
                    <a:pt x="44" y="37"/>
                  </a:lnTo>
                  <a:lnTo>
                    <a:pt x="42" y="41"/>
                  </a:lnTo>
                  <a:lnTo>
                    <a:pt x="38" y="43"/>
                  </a:lnTo>
                  <a:lnTo>
                    <a:pt x="34" y="45"/>
                  </a:lnTo>
                  <a:lnTo>
                    <a:pt x="29" y="48"/>
                  </a:lnTo>
                  <a:lnTo>
                    <a:pt x="25" y="48"/>
                  </a:lnTo>
                  <a:lnTo>
                    <a:pt x="19" y="48"/>
                  </a:lnTo>
                  <a:lnTo>
                    <a:pt x="14" y="45"/>
                  </a:lnTo>
                  <a:lnTo>
                    <a:pt x="10" y="43"/>
                  </a:lnTo>
                  <a:lnTo>
                    <a:pt x="6" y="41"/>
                  </a:lnTo>
                  <a:lnTo>
                    <a:pt x="4" y="37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6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397" name="Rectangle 29"/>
            <p:cNvSpPr>
              <a:spLocks noChangeArrowheads="1"/>
            </p:cNvSpPr>
            <p:nvPr/>
          </p:nvSpPr>
          <p:spPr bwMode="blackWhite">
            <a:xfrm>
              <a:off x="2364" y="1695"/>
              <a:ext cx="86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 defTabSz="525463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es-ES_tradnl" sz="20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DECLARE</a:t>
              </a:r>
            </a:p>
          </p:txBody>
        </p:sp>
        <p:sp>
          <p:nvSpPr>
            <p:cNvPr id="58398" name="Rectangle 30"/>
            <p:cNvSpPr>
              <a:spLocks noChangeArrowheads="1"/>
            </p:cNvSpPr>
            <p:nvPr/>
          </p:nvSpPr>
          <p:spPr bwMode="blackWhite">
            <a:xfrm>
              <a:off x="2364" y="2134"/>
              <a:ext cx="59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 defTabSz="525463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es-ES_tradnl" sz="20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BEGIN</a:t>
              </a:r>
            </a:p>
          </p:txBody>
        </p:sp>
        <p:sp>
          <p:nvSpPr>
            <p:cNvPr id="58399" name="Rectangle 31"/>
            <p:cNvSpPr>
              <a:spLocks noChangeArrowheads="1"/>
            </p:cNvSpPr>
            <p:nvPr/>
          </p:nvSpPr>
          <p:spPr bwMode="blackWhite">
            <a:xfrm>
              <a:off x="2364" y="2579"/>
              <a:ext cx="1017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 defTabSz="525463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es-ES_tradnl" sz="20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EXCEPTION</a:t>
              </a:r>
            </a:p>
          </p:txBody>
        </p:sp>
        <p:sp>
          <p:nvSpPr>
            <p:cNvPr id="58400" name="Rectangle 32"/>
            <p:cNvSpPr>
              <a:spLocks noChangeArrowheads="1"/>
            </p:cNvSpPr>
            <p:nvPr/>
          </p:nvSpPr>
          <p:spPr bwMode="blackWhite">
            <a:xfrm>
              <a:off x="2364" y="3018"/>
              <a:ext cx="483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 defTabSz="525463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es-ES_tradnl" sz="20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END;</a:t>
              </a:r>
            </a:p>
          </p:txBody>
        </p:sp>
      </p:grpSp>
      <p:sp>
        <p:nvSpPr>
          <p:cNvPr id="58402" name="Rectangle 34"/>
          <p:cNvSpPr>
            <a:spLocks noChangeArrowheads="1"/>
          </p:cNvSpPr>
          <p:nvPr/>
        </p:nvSpPr>
        <p:spPr bwMode="blackWhite">
          <a:xfrm>
            <a:off x="6235700" y="3430588"/>
            <a:ext cx="2009775" cy="836612"/>
          </a:xfrm>
          <a:prstGeom prst="rect">
            <a:avLst/>
          </a:prstGeom>
          <a:gradFill rotWithShape="0">
            <a:gsLst>
              <a:gs pos="0">
                <a:srgbClr val="FF9933">
                  <a:gamma/>
                  <a:shade val="80000"/>
                  <a:invGamma/>
                </a:srgbClr>
              </a:gs>
              <a:gs pos="50000">
                <a:srgbClr val="FF9933"/>
              </a:gs>
              <a:gs pos="100000">
                <a:srgbClr val="FF9933">
                  <a:gamma/>
                  <a:shade val="80000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Procedimientos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 funciones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aplicación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_tradnl" dirty="0"/>
              <a:t>Beneficios de PL/SQL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91518" cy="4986358"/>
          </a:xfrm>
          <a:effectLst>
            <a:outerShdw dist="53882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lvl="1">
              <a:buNone/>
              <a:defRPr/>
            </a:pPr>
            <a:r>
              <a:rPr lang="es-ES_tradnl" sz="3000" b="1" dirty="0">
                <a:solidFill>
                  <a:srgbClr val="C00000"/>
                </a:solidFill>
              </a:rPr>
              <a:t>3º- Es portátil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s-ES_tradnl" sz="2000" b="1" dirty="0"/>
              <a:t>Los programas </a:t>
            </a:r>
            <a:r>
              <a:rPr lang="es-ES_tradnl" sz="2000" b="1" i="1" dirty="0"/>
              <a:t>PL/SQL</a:t>
            </a:r>
            <a:r>
              <a:rPr lang="es-ES_tradnl" sz="2000" b="1" dirty="0"/>
              <a:t> pueden ejecutarse en cualquier sistema operativo o plataforma donde se pueda ejecutar el servidor </a:t>
            </a:r>
            <a:r>
              <a:rPr lang="es-ES_tradnl" sz="2000" b="1" i="1" dirty="0"/>
              <a:t>Oracle, </a:t>
            </a:r>
            <a:r>
              <a:rPr lang="es-ES_tradnl" sz="2000" b="1" dirty="0"/>
              <a:t>sin necesidad de reajustarlas a cada entorno</a:t>
            </a:r>
          </a:p>
          <a:p>
            <a:pPr lvl="2">
              <a:buFont typeface="Wingdings" pitchFamily="2" charset="2"/>
              <a:buChar char="Ø"/>
              <a:defRPr/>
            </a:pPr>
            <a:endParaRPr lang="es-ES_tradnl" sz="2000" b="1" dirty="0"/>
          </a:p>
          <a:p>
            <a:pPr lvl="2">
              <a:buFont typeface="Wingdings" pitchFamily="2" charset="2"/>
              <a:buChar char="Ø"/>
              <a:defRPr/>
            </a:pPr>
            <a:r>
              <a:rPr lang="es-ES_tradnl" sz="2000" b="1" dirty="0"/>
              <a:t>Permite traspasar código bidireccionalmente entre el servidor y la aplicación</a:t>
            </a:r>
          </a:p>
          <a:p>
            <a:pPr lvl="1">
              <a:buNone/>
              <a:defRPr/>
            </a:pPr>
            <a:r>
              <a:rPr lang="es-ES_tradnl" sz="3000" b="1" dirty="0">
                <a:solidFill>
                  <a:srgbClr val="C00000"/>
                </a:solidFill>
              </a:rPr>
              <a:t>4º- Incorpora el manejo de errores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s-ES_tradnl" sz="2000" b="1" dirty="0"/>
              <a:t>Procesa:</a:t>
            </a:r>
          </a:p>
          <a:p>
            <a:pPr lvl="3">
              <a:defRPr/>
            </a:pPr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los errores del servidor Oracle</a:t>
            </a:r>
          </a:p>
          <a:p>
            <a:pPr lvl="3">
              <a:defRPr/>
            </a:pPr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los errores definidos por el usuario con rutinas de manejo de excepciones</a:t>
            </a:r>
            <a:endParaRPr lang="es-ES_tradnl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88" y="214313"/>
            <a:ext cx="7299325" cy="881062"/>
          </a:xfrm>
        </p:spPr>
        <p:txBody>
          <a:bodyPr/>
          <a:lstStyle/>
          <a:p>
            <a:pPr>
              <a:defRPr/>
            </a:pPr>
            <a:r>
              <a:rPr lang="es-ES" dirty="0"/>
              <a:t>Introducción a SQL</a:t>
            </a:r>
          </a:p>
        </p:txBody>
      </p:sp>
      <p:sp>
        <p:nvSpPr>
          <p:cNvPr id="4" name="3 CuadroTexto"/>
          <p:cNvSpPr txBox="1"/>
          <p:nvPr/>
        </p:nvSpPr>
        <p:spPr bwMode="auto">
          <a:xfrm>
            <a:off x="571472" y="1000125"/>
            <a:ext cx="8358216" cy="156966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>
            <a:outerShdw dist="53882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SQL </a:t>
            </a:r>
            <a:r>
              <a:rPr lang="es-ES" sz="2400" b="0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( </a:t>
            </a:r>
            <a:r>
              <a:rPr lang="es-ES" sz="2400" b="0" dirty="0" err="1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Structured</a:t>
            </a:r>
            <a:r>
              <a:rPr lang="es-ES" sz="2400" b="0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s-ES" sz="2400" b="0" dirty="0" err="1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Query</a:t>
            </a:r>
            <a:r>
              <a:rPr lang="es-ES" sz="2400" b="0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s-ES" sz="2400" b="0" dirty="0" err="1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Language</a:t>
            </a:r>
            <a:r>
              <a:rPr lang="es-ES" sz="2400" b="0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) es una herramienta para organizar, gestionar y recuperar datos almacenados en una  base de datos relaciona, es decir , permite la comunicación con el sistema gestor de bases de datos.</a:t>
            </a:r>
          </a:p>
        </p:txBody>
      </p:sp>
      <p:sp>
        <p:nvSpPr>
          <p:cNvPr id="6" name="5 CuadroTexto"/>
          <p:cNvSpPr txBox="1"/>
          <p:nvPr/>
        </p:nvSpPr>
        <p:spPr bwMode="auto">
          <a:xfrm>
            <a:off x="428625" y="3000375"/>
            <a:ext cx="8715375" cy="286232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>
            <a:outerShdw dist="53882" sx="1000" sy="1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marL="274638" indent="-274638" algn="just">
              <a:defRPr/>
            </a:pPr>
            <a:r>
              <a:rPr lang="es-ES" sz="2000" b="0" dirty="0">
                <a:solidFill>
                  <a:srgbClr val="C00000"/>
                </a:solidFill>
                <a:latin typeface="Arial" charset="0"/>
              </a:rPr>
              <a:t>Características de SQL:</a:t>
            </a:r>
            <a:endParaRPr lang="es-ES" sz="2000" b="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</a:endParaRPr>
          </a:p>
          <a:p>
            <a:pPr marL="731838" lvl="1" indent="-274638" algn="just">
              <a:buFont typeface="Wingdings" pitchFamily="2" charset="2"/>
              <a:buChar char="Ø"/>
              <a:defRPr/>
            </a:pPr>
            <a:r>
              <a:rPr lang="es-ES" sz="2000" b="0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Lenguaje para todo tipo de usuarios (administradores, desarrolladores, usuarios normales, …)</a:t>
            </a:r>
          </a:p>
          <a:p>
            <a:pPr marL="731838" lvl="1" indent="-274638" algn="just">
              <a:buFont typeface="Wingdings" pitchFamily="2" charset="2"/>
              <a:buChar char="Ø"/>
              <a:defRPr/>
            </a:pPr>
            <a:r>
              <a:rPr lang="es-ES" sz="2000" b="0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 El usuario de SQL índica qué  quiere, NO dónde  NI cómo</a:t>
            </a:r>
          </a:p>
          <a:p>
            <a:pPr marL="731838" lvl="1" indent="-274638" algn="just">
              <a:buFont typeface="Wingdings" pitchFamily="2" charset="2"/>
              <a:buChar char="Ø"/>
              <a:defRPr/>
            </a:pPr>
            <a:r>
              <a:rPr lang="es-ES" sz="2000" b="0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Permite hacer cualquier consulta de datos</a:t>
            </a:r>
          </a:p>
          <a:p>
            <a:pPr marL="731838" lvl="1" indent="-274638" algn="just">
              <a:buFont typeface="Wingdings" pitchFamily="2" charset="2"/>
              <a:buChar char="Ø"/>
              <a:defRPr/>
            </a:pPr>
            <a:r>
              <a:rPr lang="es-ES" sz="2000" b="0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Es posible utilizarlo para actualizaciones, definición de datos y control</a:t>
            </a:r>
          </a:p>
          <a:p>
            <a:pPr marL="731838" lvl="1" indent="-274638" algn="just">
              <a:buFont typeface="Wingdings" pitchFamily="2" charset="2"/>
              <a:buChar char="Ø"/>
              <a:defRPr/>
            </a:pPr>
            <a:r>
              <a:rPr lang="es-ES" sz="2000" b="0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Se puede utilizar tanto de forma interactiva como de forma embebida en otro lenguaje de programación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88" y="0"/>
            <a:ext cx="7299325" cy="881063"/>
          </a:xfrm>
        </p:spPr>
        <p:txBody>
          <a:bodyPr/>
          <a:lstStyle/>
          <a:p>
            <a:pPr>
              <a:defRPr/>
            </a:pPr>
            <a:r>
              <a:rPr lang="es-ES" dirty="0"/>
              <a:t>Introducción a SQL (</a:t>
            </a:r>
            <a:r>
              <a:rPr lang="es-ES" sz="3600" b="1" i="1" dirty="0"/>
              <a:t>evolución</a:t>
            </a:r>
            <a:r>
              <a:rPr lang="es-ES" dirty="0"/>
              <a:t>)</a:t>
            </a:r>
          </a:p>
        </p:txBody>
      </p:sp>
      <p:sp>
        <p:nvSpPr>
          <p:cNvPr id="4" name="3 CuadroTexto"/>
          <p:cNvSpPr txBox="1"/>
          <p:nvPr/>
        </p:nvSpPr>
        <p:spPr bwMode="auto">
          <a:xfrm>
            <a:off x="428625" y="1000108"/>
            <a:ext cx="8715375" cy="53553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>
            <a:outerShdw dist="53882" sx="1000" sy="1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marL="274638" indent="-274638" algn="just">
              <a:buFont typeface="Wingdings" pitchFamily="2" charset="2"/>
              <a:buChar char="ü"/>
              <a:defRPr/>
            </a:pPr>
            <a:r>
              <a:rPr lang="es-ES" sz="19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Los orígenes de SQL están ligados a los de las bases de datos relacionales.</a:t>
            </a:r>
          </a:p>
          <a:p>
            <a:pPr marL="274638" indent="-274638" algn="just">
              <a:buFont typeface="Wingdings" pitchFamily="2" charset="2"/>
              <a:buChar char="ü"/>
              <a:defRPr/>
            </a:pPr>
            <a:endParaRPr lang="es-ES" sz="1900" b="0" kern="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</a:endParaRPr>
          </a:p>
          <a:p>
            <a:pPr marL="274638" indent="-274638" algn="just">
              <a:buFont typeface="Wingdings" pitchFamily="2" charset="2"/>
              <a:buChar char="ü"/>
              <a:defRPr/>
            </a:pPr>
            <a:r>
              <a:rPr lang="es-ES" sz="19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En 1970 Edgar F. </a:t>
            </a:r>
            <a:r>
              <a:rPr lang="es-ES" sz="1900" b="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Codd</a:t>
            </a:r>
            <a:r>
              <a:rPr lang="es-ES" sz="19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propone el modelo relacional (basado en álgebra y cálculo relacional)</a:t>
            </a:r>
          </a:p>
          <a:p>
            <a:pPr marL="274638" indent="-274638" algn="just">
              <a:buFont typeface="Wingdings" pitchFamily="2" charset="2"/>
              <a:buChar char="ü"/>
              <a:defRPr/>
            </a:pPr>
            <a:endParaRPr lang="es-ES" sz="1900" b="0" kern="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</a:endParaRPr>
          </a:p>
          <a:p>
            <a:pPr marL="274638" indent="-274638" algn="just">
              <a:buFont typeface="Wingdings" pitchFamily="2" charset="2"/>
              <a:buChar char="ü"/>
              <a:defRPr/>
            </a:pPr>
            <a:r>
              <a:rPr lang="es-ES" sz="19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Basándose en estas ideas, IBM define el lenguaje SEQUEL (</a:t>
            </a:r>
            <a:r>
              <a:rPr lang="es-ES" sz="1900" b="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Structured</a:t>
            </a:r>
            <a:r>
              <a:rPr lang="es-ES" sz="19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</a:t>
            </a:r>
            <a:r>
              <a:rPr lang="es-ES" sz="1900" b="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English</a:t>
            </a:r>
            <a:r>
              <a:rPr lang="es-ES" sz="19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</a:t>
            </a:r>
            <a:r>
              <a:rPr lang="es-ES" sz="1900" b="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Query</a:t>
            </a:r>
            <a:r>
              <a:rPr lang="es-ES" sz="19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 </a:t>
            </a:r>
            <a:r>
              <a:rPr lang="es-ES" sz="1900" b="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Language</a:t>
            </a:r>
            <a:r>
              <a:rPr lang="es-ES" sz="19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), que más tarde sería ampliamente implementado por el sistema gestor de bases de datos SYSTEM R (1977- IMB)</a:t>
            </a:r>
          </a:p>
          <a:p>
            <a:pPr marL="274638" indent="-274638" algn="just">
              <a:buFont typeface="Wingdings" pitchFamily="2" charset="2"/>
              <a:buChar char="ü"/>
              <a:defRPr/>
            </a:pPr>
            <a:endParaRPr lang="es-ES" sz="1900" b="0" kern="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</a:endParaRPr>
          </a:p>
          <a:p>
            <a:pPr marL="274638" indent="-274638" algn="just">
              <a:buFont typeface="Wingdings" pitchFamily="2" charset="2"/>
              <a:buChar char="ü"/>
              <a:defRPr/>
            </a:pPr>
            <a:r>
              <a:rPr lang="es-ES" sz="19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En 1979, ORACLE presentó la primera implementación de SQL, que estuvo disponible antes que otro productos de IBM</a:t>
            </a:r>
          </a:p>
          <a:p>
            <a:pPr marL="274638" indent="-274638" algn="just">
              <a:buFont typeface="Wingdings" pitchFamily="2" charset="2"/>
              <a:buChar char="ü"/>
              <a:defRPr/>
            </a:pPr>
            <a:endParaRPr lang="es-ES" sz="1900" b="0" kern="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</a:endParaRPr>
          </a:p>
          <a:p>
            <a:pPr marL="274638" indent="-274638" algn="just">
              <a:buFont typeface="Wingdings" pitchFamily="2" charset="2"/>
              <a:buChar char="ü"/>
              <a:defRPr/>
            </a:pPr>
            <a:r>
              <a:rPr lang="es-ES" sz="19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Se estandarizó  en 1986 por el ANSI, dando lugar a la primera versión SQL-86 o SQL1.  Al siguiente año también es adoptado el estándar por ISO.</a:t>
            </a:r>
          </a:p>
          <a:p>
            <a:pPr marL="274638" indent="-274638" algn="just">
              <a:buFont typeface="Wingdings" pitchFamily="2" charset="2"/>
              <a:buChar char="ü"/>
              <a:defRPr/>
            </a:pPr>
            <a:endParaRPr lang="es-ES" sz="1900" b="0" kern="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</a:endParaRPr>
          </a:p>
          <a:p>
            <a:pPr marL="274638" indent="-274638" algn="just">
              <a:buFont typeface="Wingdings" pitchFamily="2" charset="2"/>
              <a:buChar char="ü"/>
              <a:defRPr/>
            </a:pPr>
            <a:r>
              <a:rPr lang="es-ES" sz="19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El estándar ANSI SQL1 sufrió varias revisiones y agregados a lo largo del tiempo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6865938" y="3824288"/>
            <a:ext cx="0" cy="2271712"/>
          </a:xfrm>
          <a:prstGeom prst="line">
            <a:avLst/>
          </a:prstGeom>
          <a:noFill/>
          <a:ln w="50800">
            <a:solidFill>
              <a:srgbClr val="DDDDDD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447800" y="3225800"/>
            <a:ext cx="5280025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_tradnl" dirty="0"/>
              <a:t>Sistema de Gestión de Bases de Datos Relacional de Oracle 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425950" y="5586413"/>
            <a:ext cx="1965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Tablas de usuarios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032625" y="5759450"/>
            <a:ext cx="150177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>
              <a:lnSpc>
                <a:spcPct val="50000"/>
              </a:lnSpc>
              <a:spcBef>
                <a:spcPct val="5000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Diccionario</a:t>
            </a:r>
          </a:p>
          <a:p>
            <a:pPr defTabSz="822325">
              <a:lnSpc>
                <a:spcPct val="50000"/>
              </a:lnSpc>
              <a:spcBef>
                <a:spcPct val="5000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de datos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ltGray">
          <a:xfrm>
            <a:off x="6016625" y="2497138"/>
            <a:ext cx="1662113" cy="1030287"/>
          </a:xfrm>
          <a:prstGeom prst="rect">
            <a:avLst/>
          </a:prstGeom>
          <a:gradFill rotWithShape="0">
            <a:gsLst>
              <a:gs pos="0">
                <a:srgbClr val="8E8E8E"/>
              </a:gs>
              <a:gs pos="50000">
                <a:srgbClr val="B2B2B2"/>
              </a:gs>
              <a:gs pos="100000">
                <a:srgbClr val="8E8E8E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ltGray">
          <a:xfrm>
            <a:off x="6016625" y="2147888"/>
            <a:ext cx="1662113" cy="660400"/>
          </a:xfrm>
          <a:prstGeom prst="ellipse">
            <a:avLst/>
          </a:prstGeom>
          <a:gradFill rotWithShape="0">
            <a:gsLst>
              <a:gs pos="0">
                <a:srgbClr val="A0A0A0"/>
              </a:gs>
              <a:gs pos="100000">
                <a:srgbClr val="B2B2B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ltGray">
          <a:xfrm>
            <a:off x="6016625" y="3206750"/>
            <a:ext cx="1662113" cy="660400"/>
          </a:xfrm>
          <a:prstGeom prst="ellipse">
            <a:avLst/>
          </a:prstGeom>
          <a:gradFill rotWithShape="0">
            <a:gsLst>
              <a:gs pos="0">
                <a:srgbClr val="8E8E8E"/>
              </a:gs>
              <a:gs pos="50000">
                <a:srgbClr val="B2B2B2"/>
              </a:gs>
              <a:gs pos="100000">
                <a:srgbClr val="8E8E8E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257800" y="1752600"/>
            <a:ext cx="3294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Servidor de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Bases de Datos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ltGray">
          <a:xfrm>
            <a:off x="6259513" y="2927350"/>
            <a:ext cx="352425" cy="200025"/>
          </a:xfrm>
          <a:prstGeom prst="rect">
            <a:avLst/>
          </a:prstGeom>
          <a:solidFill>
            <a:srgbClr val="9900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ltGray">
          <a:xfrm>
            <a:off x="6689725" y="2927350"/>
            <a:ext cx="352425" cy="200025"/>
          </a:xfrm>
          <a:prstGeom prst="rect">
            <a:avLst/>
          </a:prstGeom>
          <a:solidFill>
            <a:srgbClr val="9900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ltGray">
          <a:xfrm>
            <a:off x="7116763" y="2927350"/>
            <a:ext cx="352425" cy="200025"/>
          </a:xfrm>
          <a:prstGeom prst="rect">
            <a:avLst/>
          </a:prstGeom>
          <a:solidFill>
            <a:srgbClr val="9900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ltGray">
          <a:xfrm>
            <a:off x="6261100" y="3198813"/>
            <a:ext cx="352425" cy="200025"/>
          </a:xfrm>
          <a:prstGeom prst="rect">
            <a:avLst/>
          </a:prstGeom>
          <a:solidFill>
            <a:srgbClr val="9900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ltGray">
          <a:xfrm>
            <a:off x="6691313" y="3198813"/>
            <a:ext cx="352425" cy="200025"/>
          </a:xfrm>
          <a:prstGeom prst="rect">
            <a:avLst/>
          </a:prstGeom>
          <a:solidFill>
            <a:srgbClr val="9900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ltGray">
          <a:xfrm>
            <a:off x="7118350" y="3198813"/>
            <a:ext cx="352425" cy="200025"/>
          </a:xfrm>
          <a:prstGeom prst="rect">
            <a:avLst/>
          </a:prstGeom>
          <a:solidFill>
            <a:srgbClr val="9900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ltGray">
          <a:xfrm>
            <a:off x="6691313" y="3465513"/>
            <a:ext cx="352425" cy="200025"/>
          </a:xfrm>
          <a:prstGeom prst="rect">
            <a:avLst/>
          </a:prstGeom>
          <a:solidFill>
            <a:srgbClr val="9900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6402" name="Freeform 18"/>
          <p:cNvSpPr>
            <a:spLocks/>
          </p:cNvSpPr>
          <p:nvPr/>
        </p:nvSpPr>
        <p:spPr bwMode="auto">
          <a:xfrm>
            <a:off x="4533900" y="3606800"/>
            <a:ext cx="1893888" cy="839788"/>
          </a:xfrm>
          <a:custGeom>
            <a:avLst/>
            <a:gdLst>
              <a:gd name="T0" fmla="*/ 0 w 1193"/>
              <a:gd name="T1" fmla="*/ 838200 h 529"/>
              <a:gd name="T2" fmla="*/ 0 w 1193"/>
              <a:gd name="T3" fmla="*/ 482600 h 529"/>
              <a:gd name="T4" fmla="*/ 1892301 w 1193"/>
              <a:gd name="T5" fmla="*/ 482600 h 529"/>
              <a:gd name="T6" fmla="*/ 1892301 w 1193"/>
              <a:gd name="T7" fmla="*/ 0 h 529"/>
              <a:gd name="T8" fmla="*/ 0 60000 65536"/>
              <a:gd name="T9" fmla="*/ 0 60000 65536"/>
              <a:gd name="T10" fmla="*/ 0 60000 65536"/>
              <a:gd name="T11" fmla="*/ 0 60000 65536"/>
              <a:gd name="T12" fmla="*/ 0 w 1193"/>
              <a:gd name="T13" fmla="*/ 0 h 529"/>
              <a:gd name="T14" fmla="*/ 1193 w 1193"/>
              <a:gd name="T15" fmla="*/ 529 h 5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3" h="529">
                <a:moveTo>
                  <a:pt x="0" y="528"/>
                </a:moveTo>
                <a:lnTo>
                  <a:pt x="0" y="304"/>
                </a:lnTo>
                <a:lnTo>
                  <a:pt x="1192" y="304"/>
                </a:lnTo>
                <a:lnTo>
                  <a:pt x="1192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6403" name="Freeform 19"/>
          <p:cNvSpPr>
            <a:spLocks/>
          </p:cNvSpPr>
          <p:nvPr/>
        </p:nvSpPr>
        <p:spPr bwMode="auto">
          <a:xfrm>
            <a:off x="7289800" y="3568700"/>
            <a:ext cx="509588" cy="966788"/>
          </a:xfrm>
          <a:custGeom>
            <a:avLst/>
            <a:gdLst>
              <a:gd name="T0" fmla="*/ 0 w 321"/>
              <a:gd name="T1" fmla="*/ 0 h 609"/>
              <a:gd name="T2" fmla="*/ 0 w 321"/>
              <a:gd name="T3" fmla="*/ 514350 h 609"/>
              <a:gd name="T4" fmla="*/ 508000 w 321"/>
              <a:gd name="T5" fmla="*/ 514350 h 609"/>
              <a:gd name="T6" fmla="*/ 508000 w 321"/>
              <a:gd name="T7" fmla="*/ 965200 h 609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609"/>
              <a:gd name="T14" fmla="*/ 321 w 321"/>
              <a:gd name="T15" fmla="*/ 609 h 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609">
                <a:moveTo>
                  <a:pt x="0" y="0"/>
                </a:moveTo>
                <a:lnTo>
                  <a:pt x="0" y="324"/>
                </a:lnTo>
                <a:lnTo>
                  <a:pt x="320" y="324"/>
                </a:lnTo>
                <a:lnTo>
                  <a:pt x="320" y="608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5422900" y="4083050"/>
            <a:ext cx="0" cy="4508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235700" y="4083050"/>
            <a:ext cx="0" cy="387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4149725" y="4264025"/>
            <a:ext cx="773113" cy="1312863"/>
            <a:chOff x="2614" y="2686"/>
            <a:chExt cx="487" cy="827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2774" y="2822"/>
              <a:ext cx="327" cy="547"/>
              <a:chOff x="2774" y="2822"/>
              <a:chExt cx="327" cy="547"/>
            </a:xfrm>
          </p:grpSpPr>
          <p:sp>
            <p:nvSpPr>
              <p:cNvPr id="16740" name="Freeform 22"/>
              <p:cNvSpPr>
                <a:spLocks/>
              </p:cNvSpPr>
              <p:nvPr/>
            </p:nvSpPr>
            <p:spPr bwMode="auto">
              <a:xfrm>
                <a:off x="2774" y="2822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41" name="Freeform 23"/>
              <p:cNvSpPr>
                <a:spLocks/>
              </p:cNvSpPr>
              <p:nvPr/>
            </p:nvSpPr>
            <p:spPr bwMode="auto">
              <a:xfrm>
                <a:off x="2800" y="2834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42" name="Freeform 24"/>
              <p:cNvSpPr>
                <a:spLocks/>
              </p:cNvSpPr>
              <p:nvPr/>
            </p:nvSpPr>
            <p:spPr bwMode="auto">
              <a:xfrm>
                <a:off x="2823" y="2848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43" name="Freeform 25"/>
              <p:cNvSpPr>
                <a:spLocks/>
              </p:cNvSpPr>
              <p:nvPr/>
            </p:nvSpPr>
            <p:spPr bwMode="white">
              <a:xfrm>
                <a:off x="2840" y="2868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FF6633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44" name="Freeform 26"/>
              <p:cNvSpPr>
                <a:spLocks/>
              </p:cNvSpPr>
              <p:nvPr/>
            </p:nvSpPr>
            <p:spPr bwMode="auto">
              <a:xfrm>
                <a:off x="2861" y="294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45" name="Freeform 27"/>
              <p:cNvSpPr>
                <a:spLocks/>
              </p:cNvSpPr>
              <p:nvPr/>
            </p:nvSpPr>
            <p:spPr bwMode="auto">
              <a:xfrm>
                <a:off x="2861" y="2999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46" name="Freeform 28"/>
              <p:cNvSpPr>
                <a:spLocks/>
              </p:cNvSpPr>
              <p:nvPr/>
            </p:nvSpPr>
            <p:spPr bwMode="auto">
              <a:xfrm>
                <a:off x="2861" y="3051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47" name="Freeform 29"/>
              <p:cNvSpPr>
                <a:spLocks/>
              </p:cNvSpPr>
              <p:nvPr/>
            </p:nvSpPr>
            <p:spPr bwMode="auto">
              <a:xfrm>
                <a:off x="2861" y="3104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48" name="Freeform 30"/>
              <p:cNvSpPr>
                <a:spLocks/>
              </p:cNvSpPr>
              <p:nvPr/>
            </p:nvSpPr>
            <p:spPr bwMode="auto">
              <a:xfrm>
                <a:off x="2861" y="315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49" name="Freeform 31"/>
              <p:cNvSpPr>
                <a:spLocks/>
              </p:cNvSpPr>
              <p:nvPr/>
            </p:nvSpPr>
            <p:spPr bwMode="auto">
              <a:xfrm>
                <a:off x="2861" y="3210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50" name="Freeform 32"/>
              <p:cNvSpPr>
                <a:spLocks/>
              </p:cNvSpPr>
              <p:nvPr/>
            </p:nvSpPr>
            <p:spPr bwMode="auto">
              <a:xfrm>
                <a:off x="2861" y="3263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51" name="Freeform 33"/>
              <p:cNvSpPr>
                <a:spLocks/>
              </p:cNvSpPr>
              <p:nvPr/>
            </p:nvSpPr>
            <p:spPr bwMode="auto">
              <a:xfrm>
                <a:off x="2977" y="2912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52" name="Freeform 34"/>
              <p:cNvSpPr>
                <a:spLocks/>
              </p:cNvSpPr>
              <p:nvPr/>
            </p:nvSpPr>
            <p:spPr bwMode="auto">
              <a:xfrm>
                <a:off x="2977" y="2965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53" name="Freeform 35"/>
              <p:cNvSpPr>
                <a:spLocks/>
              </p:cNvSpPr>
              <p:nvPr/>
            </p:nvSpPr>
            <p:spPr bwMode="auto">
              <a:xfrm>
                <a:off x="2977" y="3018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54" name="Freeform 36"/>
              <p:cNvSpPr>
                <a:spLocks/>
              </p:cNvSpPr>
              <p:nvPr/>
            </p:nvSpPr>
            <p:spPr bwMode="auto">
              <a:xfrm>
                <a:off x="2977" y="307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55" name="Freeform 37"/>
              <p:cNvSpPr>
                <a:spLocks/>
              </p:cNvSpPr>
              <p:nvPr/>
            </p:nvSpPr>
            <p:spPr bwMode="auto">
              <a:xfrm>
                <a:off x="2977" y="312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56" name="Freeform 38"/>
              <p:cNvSpPr>
                <a:spLocks/>
              </p:cNvSpPr>
              <p:nvPr/>
            </p:nvSpPr>
            <p:spPr bwMode="auto">
              <a:xfrm>
                <a:off x="2977" y="317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57" name="Freeform 39"/>
              <p:cNvSpPr>
                <a:spLocks/>
              </p:cNvSpPr>
              <p:nvPr/>
            </p:nvSpPr>
            <p:spPr bwMode="auto">
              <a:xfrm>
                <a:off x="2977" y="3229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4" name="Group 59"/>
            <p:cNvGrpSpPr>
              <a:grpSpLocks/>
            </p:cNvGrpSpPr>
            <p:nvPr/>
          </p:nvGrpSpPr>
          <p:grpSpPr bwMode="auto">
            <a:xfrm>
              <a:off x="2694" y="2686"/>
              <a:ext cx="327" cy="547"/>
              <a:chOff x="2694" y="2686"/>
              <a:chExt cx="327" cy="547"/>
            </a:xfrm>
          </p:grpSpPr>
          <p:sp>
            <p:nvSpPr>
              <p:cNvPr id="16722" name="Freeform 41"/>
              <p:cNvSpPr>
                <a:spLocks/>
              </p:cNvSpPr>
              <p:nvPr/>
            </p:nvSpPr>
            <p:spPr bwMode="auto">
              <a:xfrm>
                <a:off x="2694" y="2686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23" name="Freeform 42"/>
              <p:cNvSpPr>
                <a:spLocks/>
              </p:cNvSpPr>
              <p:nvPr/>
            </p:nvSpPr>
            <p:spPr bwMode="auto">
              <a:xfrm>
                <a:off x="2720" y="2698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24" name="Freeform 43"/>
              <p:cNvSpPr>
                <a:spLocks/>
              </p:cNvSpPr>
              <p:nvPr/>
            </p:nvSpPr>
            <p:spPr bwMode="auto">
              <a:xfrm>
                <a:off x="2743" y="2712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25" name="Freeform 44"/>
              <p:cNvSpPr>
                <a:spLocks/>
              </p:cNvSpPr>
              <p:nvPr/>
            </p:nvSpPr>
            <p:spPr bwMode="white">
              <a:xfrm>
                <a:off x="2760" y="2732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0099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26" name="Freeform 45"/>
              <p:cNvSpPr>
                <a:spLocks/>
              </p:cNvSpPr>
              <p:nvPr/>
            </p:nvSpPr>
            <p:spPr bwMode="auto">
              <a:xfrm>
                <a:off x="2781" y="2809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27" name="Freeform 46"/>
              <p:cNvSpPr>
                <a:spLocks/>
              </p:cNvSpPr>
              <p:nvPr/>
            </p:nvSpPr>
            <p:spPr bwMode="auto">
              <a:xfrm>
                <a:off x="2781" y="2863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28" name="Freeform 47"/>
              <p:cNvSpPr>
                <a:spLocks/>
              </p:cNvSpPr>
              <p:nvPr/>
            </p:nvSpPr>
            <p:spPr bwMode="auto">
              <a:xfrm>
                <a:off x="2781" y="291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29" name="Freeform 48"/>
              <p:cNvSpPr>
                <a:spLocks/>
              </p:cNvSpPr>
              <p:nvPr/>
            </p:nvSpPr>
            <p:spPr bwMode="auto">
              <a:xfrm>
                <a:off x="2781" y="2968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30" name="Freeform 49"/>
              <p:cNvSpPr>
                <a:spLocks/>
              </p:cNvSpPr>
              <p:nvPr/>
            </p:nvSpPr>
            <p:spPr bwMode="auto">
              <a:xfrm>
                <a:off x="2781" y="3021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31" name="Freeform 50"/>
              <p:cNvSpPr>
                <a:spLocks/>
              </p:cNvSpPr>
              <p:nvPr/>
            </p:nvSpPr>
            <p:spPr bwMode="auto">
              <a:xfrm>
                <a:off x="2781" y="3074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32" name="Freeform 51"/>
              <p:cNvSpPr>
                <a:spLocks/>
              </p:cNvSpPr>
              <p:nvPr/>
            </p:nvSpPr>
            <p:spPr bwMode="auto">
              <a:xfrm>
                <a:off x="2781" y="312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33" name="Freeform 52"/>
              <p:cNvSpPr>
                <a:spLocks/>
              </p:cNvSpPr>
              <p:nvPr/>
            </p:nvSpPr>
            <p:spPr bwMode="auto">
              <a:xfrm>
                <a:off x="2897" y="277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34" name="Freeform 53"/>
              <p:cNvSpPr>
                <a:spLocks/>
              </p:cNvSpPr>
              <p:nvPr/>
            </p:nvSpPr>
            <p:spPr bwMode="auto">
              <a:xfrm>
                <a:off x="2897" y="2829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35" name="Freeform 54"/>
              <p:cNvSpPr>
                <a:spLocks/>
              </p:cNvSpPr>
              <p:nvPr/>
            </p:nvSpPr>
            <p:spPr bwMode="auto">
              <a:xfrm>
                <a:off x="2897" y="2882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36" name="Freeform 55"/>
              <p:cNvSpPr>
                <a:spLocks/>
              </p:cNvSpPr>
              <p:nvPr/>
            </p:nvSpPr>
            <p:spPr bwMode="auto">
              <a:xfrm>
                <a:off x="2897" y="2934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37" name="Freeform 56"/>
              <p:cNvSpPr>
                <a:spLocks/>
              </p:cNvSpPr>
              <p:nvPr/>
            </p:nvSpPr>
            <p:spPr bwMode="auto">
              <a:xfrm>
                <a:off x="2897" y="2987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38" name="Freeform 57"/>
              <p:cNvSpPr>
                <a:spLocks/>
              </p:cNvSpPr>
              <p:nvPr/>
            </p:nvSpPr>
            <p:spPr bwMode="auto">
              <a:xfrm>
                <a:off x="2897" y="304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39" name="Freeform 58"/>
              <p:cNvSpPr>
                <a:spLocks/>
              </p:cNvSpPr>
              <p:nvPr/>
            </p:nvSpPr>
            <p:spPr bwMode="auto">
              <a:xfrm>
                <a:off x="2897" y="309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" name="Group 78"/>
            <p:cNvGrpSpPr>
              <a:grpSpLocks/>
            </p:cNvGrpSpPr>
            <p:nvPr/>
          </p:nvGrpSpPr>
          <p:grpSpPr bwMode="auto">
            <a:xfrm>
              <a:off x="2614" y="2966"/>
              <a:ext cx="327" cy="547"/>
              <a:chOff x="2614" y="2966"/>
              <a:chExt cx="327" cy="547"/>
            </a:xfrm>
          </p:grpSpPr>
          <p:sp>
            <p:nvSpPr>
              <p:cNvPr id="16704" name="Freeform 60"/>
              <p:cNvSpPr>
                <a:spLocks/>
              </p:cNvSpPr>
              <p:nvPr/>
            </p:nvSpPr>
            <p:spPr bwMode="auto">
              <a:xfrm>
                <a:off x="2614" y="2966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05" name="Freeform 61"/>
              <p:cNvSpPr>
                <a:spLocks/>
              </p:cNvSpPr>
              <p:nvPr/>
            </p:nvSpPr>
            <p:spPr bwMode="auto">
              <a:xfrm>
                <a:off x="2640" y="2978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06" name="Freeform 62"/>
              <p:cNvSpPr>
                <a:spLocks/>
              </p:cNvSpPr>
              <p:nvPr/>
            </p:nvSpPr>
            <p:spPr bwMode="auto">
              <a:xfrm>
                <a:off x="2663" y="2992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07" name="Freeform 63"/>
              <p:cNvSpPr>
                <a:spLocks/>
              </p:cNvSpPr>
              <p:nvPr/>
            </p:nvSpPr>
            <p:spPr bwMode="white">
              <a:xfrm>
                <a:off x="2680" y="3012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FFCC6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08" name="Freeform 64"/>
              <p:cNvSpPr>
                <a:spLocks/>
              </p:cNvSpPr>
              <p:nvPr/>
            </p:nvSpPr>
            <p:spPr bwMode="auto">
              <a:xfrm>
                <a:off x="2701" y="3089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09" name="Freeform 65"/>
              <p:cNvSpPr>
                <a:spLocks/>
              </p:cNvSpPr>
              <p:nvPr/>
            </p:nvSpPr>
            <p:spPr bwMode="auto">
              <a:xfrm>
                <a:off x="2701" y="3143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10" name="Freeform 66"/>
              <p:cNvSpPr>
                <a:spLocks/>
              </p:cNvSpPr>
              <p:nvPr/>
            </p:nvSpPr>
            <p:spPr bwMode="auto">
              <a:xfrm>
                <a:off x="2701" y="319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11" name="Freeform 67"/>
              <p:cNvSpPr>
                <a:spLocks/>
              </p:cNvSpPr>
              <p:nvPr/>
            </p:nvSpPr>
            <p:spPr bwMode="auto">
              <a:xfrm>
                <a:off x="2701" y="3248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12" name="Freeform 68"/>
              <p:cNvSpPr>
                <a:spLocks/>
              </p:cNvSpPr>
              <p:nvPr/>
            </p:nvSpPr>
            <p:spPr bwMode="auto">
              <a:xfrm>
                <a:off x="2701" y="3301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13" name="Freeform 69"/>
              <p:cNvSpPr>
                <a:spLocks/>
              </p:cNvSpPr>
              <p:nvPr/>
            </p:nvSpPr>
            <p:spPr bwMode="auto">
              <a:xfrm>
                <a:off x="2701" y="3354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14" name="Freeform 70"/>
              <p:cNvSpPr>
                <a:spLocks/>
              </p:cNvSpPr>
              <p:nvPr/>
            </p:nvSpPr>
            <p:spPr bwMode="auto">
              <a:xfrm>
                <a:off x="2701" y="340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15" name="Freeform 71"/>
              <p:cNvSpPr>
                <a:spLocks/>
              </p:cNvSpPr>
              <p:nvPr/>
            </p:nvSpPr>
            <p:spPr bwMode="auto">
              <a:xfrm>
                <a:off x="2817" y="305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16" name="Freeform 72"/>
              <p:cNvSpPr>
                <a:spLocks/>
              </p:cNvSpPr>
              <p:nvPr/>
            </p:nvSpPr>
            <p:spPr bwMode="auto">
              <a:xfrm>
                <a:off x="2817" y="3109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17" name="Freeform 73"/>
              <p:cNvSpPr>
                <a:spLocks/>
              </p:cNvSpPr>
              <p:nvPr/>
            </p:nvSpPr>
            <p:spPr bwMode="auto">
              <a:xfrm>
                <a:off x="2817" y="3162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18" name="Freeform 74"/>
              <p:cNvSpPr>
                <a:spLocks/>
              </p:cNvSpPr>
              <p:nvPr/>
            </p:nvSpPr>
            <p:spPr bwMode="auto">
              <a:xfrm>
                <a:off x="2817" y="3214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19" name="Freeform 75"/>
              <p:cNvSpPr>
                <a:spLocks/>
              </p:cNvSpPr>
              <p:nvPr/>
            </p:nvSpPr>
            <p:spPr bwMode="auto">
              <a:xfrm>
                <a:off x="2817" y="3267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20" name="Freeform 76"/>
              <p:cNvSpPr>
                <a:spLocks/>
              </p:cNvSpPr>
              <p:nvPr/>
            </p:nvSpPr>
            <p:spPr bwMode="auto">
              <a:xfrm>
                <a:off x="2817" y="332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21" name="Freeform 77"/>
              <p:cNvSpPr>
                <a:spLocks/>
              </p:cNvSpPr>
              <p:nvPr/>
            </p:nvSpPr>
            <p:spPr bwMode="auto">
              <a:xfrm>
                <a:off x="2817" y="337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6" name="Group 137"/>
          <p:cNvGrpSpPr>
            <a:grpSpLocks/>
          </p:cNvGrpSpPr>
          <p:nvPr/>
        </p:nvGrpSpPr>
        <p:grpSpPr bwMode="auto">
          <a:xfrm>
            <a:off x="5000625" y="4264025"/>
            <a:ext cx="773113" cy="1312863"/>
            <a:chOff x="3150" y="2686"/>
            <a:chExt cx="487" cy="827"/>
          </a:xfrm>
        </p:grpSpPr>
        <p:grpSp>
          <p:nvGrpSpPr>
            <p:cNvPr id="7" name="Group 98"/>
            <p:cNvGrpSpPr>
              <a:grpSpLocks/>
            </p:cNvGrpSpPr>
            <p:nvPr/>
          </p:nvGrpSpPr>
          <p:grpSpPr bwMode="auto">
            <a:xfrm>
              <a:off x="3310" y="2822"/>
              <a:ext cx="327" cy="547"/>
              <a:chOff x="3310" y="2822"/>
              <a:chExt cx="327" cy="547"/>
            </a:xfrm>
          </p:grpSpPr>
          <p:sp>
            <p:nvSpPr>
              <p:cNvPr id="16683" name="Freeform 80"/>
              <p:cNvSpPr>
                <a:spLocks/>
              </p:cNvSpPr>
              <p:nvPr/>
            </p:nvSpPr>
            <p:spPr bwMode="auto">
              <a:xfrm>
                <a:off x="3310" y="2822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84" name="Freeform 81"/>
              <p:cNvSpPr>
                <a:spLocks/>
              </p:cNvSpPr>
              <p:nvPr/>
            </p:nvSpPr>
            <p:spPr bwMode="auto">
              <a:xfrm>
                <a:off x="3336" y="2834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85" name="Freeform 82"/>
              <p:cNvSpPr>
                <a:spLocks/>
              </p:cNvSpPr>
              <p:nvPr/>
            </p:nvSpPr>
            <p:spPr bwMode="auto">
              <a:xfrm>
                <a:off x="3359" y="2848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86" name="Freeform 83"/>
              <p:cNvSpPr>
                <a:spLocks/>
              </p:cNvSpPr>
              <p:nvPr/>
            </p:nvSpPr>
            <p:spPr bwMode="white">
              <a:xfrm>
                <a:off x="3376" y="2868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FF6633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87" name="Freeform 84"/>
              <p:cNvSpPr>
                <a:spLocks/>
              </p:cNvSpPr>
              <p:nvPr/>
            </p:nvSpPr>
            <p:spPr bwMode="auto">
              <a:xfrm>
                <a:off x="3397" y="294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88" name="Freeform 85"/>
              <p:cNvSpPr>
                <a:spLocks/>
              </p:cNvSpPr>
              <p:nvPr/>
            </p:nvSpPr>
            <p:spPr bwMode="auto">
              <a:xfrm>
                <a:off x="3397" y="2999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89" name="Freeform 86"/>
              <p:cNvSpPr>
                <a:spLocks/>
              </p:cNvSpPr>
              <p:nvPr/>
            </p:nvSpPr>
            <p:spPr bwMode="auto">
              <a:xfrm>
                <a:off x="3397" y="3051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90" name="Freeform 87"/>
              <p:cNvSpPr>
                <a:spLocks/>
              </p:cNvSpPr>
              <p:nvPr/>
            </p:nvSpPr>
            <p:spPr bwMode="auto">
              <a:xfrm>
                <a:off x="3397" y="3104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91" name="Freeform 88"/>
              <p:cNvSpPr>
                <a:spLocks/>
              </p:cNvSpPr>
              <p:nvPr/>
            </p:nvSpPr>
            <p:spPr bwMode="auto">
              <a:xfrm>
                <a:off x="3397" y="315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92" name="Freeform 89"/>
              <p:cNvSpPr>
                <a:spLocks/>
              </p:cNvSpPr>
              <p:nvPr/>
            </p:nvSpPr>
            <p:spPr bwMode="auto">
              <a:xfrm>
                <a:off x="3397" y="3210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93" name="Freeform 90"/>
              <p:cNvSpPr>
                <a:spLocks/>
              </p:cNvSpPr>
              <p:nvPr/>
            </p:nvSpPr>
            <p:spPr bwMode="auto">
              <a:xfrm>
                <a:off x="3397" y="3263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94" name="Freeform 91"/>
              <p:cNvSpPr>
                <a:spLocks/>
              </p:cNvSpPr>
              <p:nvPr/>
            </p:nvSpPr>
            <p:spPr bwMode="auto">
              <a:xfrm>
                <a:off x="3513" y="2912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95" name="Freeform 92"/>
              <p:cNvSpPr>
                <a:spLocks/>
              </p:cNvSpPr>
              <p:nvPr/>
            </p:nvSpPr>
            <p:spPr bwMode="auto">
              <a:xfrm>
                <a:off x="3513" y="2965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96" name="Freeform 93"/>
              <p:cNvSpPr>
                <a:spLocks/>
              </p:cNvSpPr>
              <p:nvPr/>
            </p:nvSpPr>
            <p:spPr bwMode="auto">
              <a:xfrm>
                <a:off x="3513" y="3018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97" name="Freeform 94"/>
              <p:cNvSpPr>
                <a:spLocks/>
              </p:cNvSpPr>
              <p:nvPr/>
            </p:nvSpPr>
            <p:spPr bwMode="auto">
              <a:xfrm>
                <a:off x="3513" y="307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98" name="Freeform 95"/>
              <p:cNvSpPr>
                <a:spLocks/>
              </p:cNvSpPr>
              <p:nvPr/>
            </p:nvSpPr>
            <p:spPr bwMode="auto">
              <a:xfrm>
                <a:off x="3513" y="312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99" name="Freeform 96"/>
              <p:cNvSpPr>
                <a:spLocks/>
              </p:cNvSpPr>
              <p:nvPr/>
            </p:nvSpPr>
            <p:spPr bwMode="auto">
              <a:xfrm>
                <a:off x="3513" y="317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00" name="Freeform 97"/>
              <p:cNvSpPr>
                <a:spLocks/>
              </p:cNvSpPr>
              <p:nvPr/>
            </p:nvSpPr>
            <p:spPr bwMode="auto">
              <a:xfrm>
                <a:off x="3513" y="3229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8" name="Group 117"/>
            <p:cNvGrpSpPr>
              <a:grpSpLocks/>
            </p:cNvGrpSpPr>
            <p:nvPr/>
          </p:nvGrpSpPr>
          <p:grpSpPr bwMode="auto">
            <a:xfrm>
              <a:off x="3230" y="2686"/>
              <a:ext cx="327" cy="547"/>
              <a:chOff x="3230" y="2686"/>
              <a:chExt cx="327" cy="547"/>
            </a:xfrm>
          </p:grpSpPr>
          <p:sp>
            <p:nvSpPr>
              <p:cNvPr id="16665" name="Freeform 99"/>
              <p:cNvSpPr>
                <a:spLocks/>
              </p:cNvSpPr>
              <p:nvPr/>
            </p:nvSpPr>
            <p:spPr bwMode="auto">
              <a:xfrm>
                <a:off x="3230" y="2686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66" name="Freeform 100"/>
              <p:cNvSpPr>
                <a:spLocks/>
              </p:cNvSpPr>
              <p:nvPr/>
            </p:nvSpPr>
            <p:spPr bwMode="auto">
              <a:xfrm>
                <a:off x="3256" y="2698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67" name="Freeform 101"/>
              <p:cNvSpPr>
                <a:spLocks/>
              </p:cNvSpPr>
              <p:nvPr/>
            </p:nvSpPr>
            <p:spPr bwMode="auto">
              <a:xfrm>
                <a:off x="3279" y="2712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68" name="Freeform 102"/>
              <p:cNvSpPr>
                <a:spLocks/>
              </p:cNvSpPr>
              <p:nvPr/>
            </p:nvSpPr>
            <p:spPr bwMode="white">
              <a:xfrm>
                <a:off x="3296" y="2732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0099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69" name="Freeform 103"/>
              <p:cNvSpPr>
                <a:spLocks/>
              </p:cNvSpPr>
              <p:nvPr/>
            </p:nvSpPr>
            <p:spPr bwMode="auto">
              <a:xfrm>
                <a:off x="3317" y="2809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70" name="Freeform 104"/>
              <p:cNvSpPr>
                <a:spLocks/>
              </p:cNvSpPr>
              <p:nvPr/>
            </p:nvSpPr>
            <p:spPr bwMode="auto">
              <a:xfrm>
                <a:off x="3317" y="2863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71" name="Freeform 105"/>
              <p:cNvSpPr>
                <a:spLocks/>
              </p:cNvSpPr>
              <p:nvPr/>
            </p:nvSpPr>
            <p:spPr bwMode="auto">
              <a:xfrm>
                <a:off x="3317" y="291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72" name="Freeform 106"/>
              <p:cNvSpPr>
                <a:spLocks/>
              </p:cNvSpPr>
              <p:nvPr/>
            </p:nvSpPr>
            <p:spPr bwMode="auto">
              <a:xfrm>
                <a:off x="3317" y="2968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73" name="Freeform 107"/>
              <p:cNvSpPr>
                <a:spLocks/>
              </p:cNvSpPr>
              <p:nvPr/>
            </p:nvSpPr>
            <p:spPr bwMode="auto">
              <a:xfrm>
                <a:off x="3317" y="3021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74" name="Freeform 108"/>
              <p:cNvSpPr>
                <a:spLocks/>
              </p:cNvSpPr>
              <p:nvPr/>
            </p:nvSpPr>
            <p:spPr bwMode="auto">
              <a:xfrm>
                <a:off x="3317" y="3074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75" name="Freeform 109"/>
              <p:cNvSpPr>
                <a:spLocks/>
              </p:cNvSpPr>
              <p:nvPr/>
            </p:nvSpPr>
            <p:spPr bwMode="auto">
              <a:xfrm>
                <a:off x="3317" y="312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76" name="Freeform 110"/>
              <p:cNvSpPr>
                <a:spLocks/>
              </p:cNvSpPr>
              <p:nvPr/>
            </p:nvSpPr>
            <p:spPr bwMode="auto">
              <a:xfrm>
                <a:off x="3433" y="277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77" name="Freeform 111"/>
              <p:cNvSpPr>
                <a:spLocks/>
              </p:cNvSpPr>
              <p:nvPr/>
            </p:nvSpPr>
            <p:spPr bwMode="auto">
              <a:xfrm>
                <a:off x="3433" y="2829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78" name="Freeform 112"/>
              <p:cNvSpPr>
                <a:spLocks/>
              </p:cNvSpPr>
              <p:nvPr/>
            </p:nvSpPr>
            <p:spPr bwMode="auto">
              <a:xfrm>
                <a:off x="3433" y="2882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79" name="Freeform 113"/>
              <p:cNvSpPr>
                <a:spLocks/>
              </p:cNvSpPr>
              <p:nvPr/>
            </p:nvSpPr>
            <p:spPr bwMode="auto">
              <a:xfrm>
                <a:off x="3433" y="2934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80" name="Freeform 114"/>
              <p:cNvSpPr>
                <a:spLocks/>
              </p:cNvSpPr>
              <p:nvPr/>
            </p:nvSpPr>
            <p:spPr bwMode="auto">
              <a:xfrm>
                <a:off x="3433" y="2987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81" name="Freeform 115"/>
              <p:cNvSpPr>
                <a:spLocks/>
              </p:cNvSpPr>
              <p:nvPr/>
            </p:nvSpPr>
            <p:spPr bwMode="auto">
              <a:xfrm>
                <a:off x="3433" y="304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82" name="Freeform 116"/>
              <p:cNvSpPr>
                <a:spLocks/>
              </p:cNvSpPr>
              <p:nvPr/>
            </p:nvSpPr>
            <p:spPr bwMode="auto">
              <a:xfrm>
                <a:off x="3433" y="309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9" name="Group 136"/>
            <p:cNvGrpSpPr>
              <a:grpSpLocks/>
            </p:cNvGrpSpPr>
            <p:nvPr/>
          </p:nvGrpSpPr>
          <p:grpSpPr bwMode="auto">
            <a:xfrm>
              <a:off x="3150" y="2966"/>
              <a:ext cx="327" cy="547"/>
              <a:chOff x="3150" y="2966"/>
              <a:chExt cx="327" cy="547"/>
            </a:xfrm>
          </p:grpSpPr>
          <p:sp>
            <p:nvSpPr>
              <p:cNvPr id="16647" name="Freeform 118"/>
              <p:cNvSpPr>
                <a:spLocks/>
              </p:cNvSpPr>
              <p:nvPr/>
            </p:nvSpPr>
            <p:spPr bwMode="auto">
              <a:xfrm>
                <a:off x="3150" y="2966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48" name="Freeform 119"/>
              <p:cNvSpPr>
                <a:spLocks/>
              </p:cNvSpPr>
              <p:nvPr/>
            </p:nvSpPr>
            <p:spPr bwMode="auto">
              <a:xfrm>
                <a:off x="3176" y="2978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49" name="Freeform 120"/>
              <p:cNvSpPr>
                <a:spLocks/>
              </p:cNvSpPr>
              <p:nvPr/>
            </p:nvSpPr>
            <p:spPr bwMode="auto">
              <a:xfrm>
                <a:off x="3199" y="2992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50" name="Freeform 121"/>
              <p:cNvSpPr>
                <a:spLocks/>
              </p:cNvSpPr>
              <p:nvPr/>
            </p:nvSpPr>
            <p:spPr bwMode="white">
              <a:xfrm>
                <a:off x="3216" y="3012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FFCC6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51" name="Freeform 122"/>
              <p:cNvSpPr>
                <a:spLocks/>
              </p:cNvSpPr>
              <p:nvPr/>
            </p:nvSpPr>
            <p:spPr bwMode="auto">
              <a:xfrm>
                <a:off x="3237" y="3089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52" name="Freeform 123"/>
              <p:cNvSpPr>
                <a:spLocks/>
              </p:cNvSpPr>
              <p:nvPr/>
            </p:nvSpPr>
            <p:spPr bwMode="auto">
              <a:xfrm>
                <a:off x="3237" y="3143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53" name="Freeform 124"/>
              <p:cNvSpPr>
                <a:spLocks/>
              </p:cNvSpPr>
              <p:nvPr/>
            </p:nvSpPr>
            <p:spPr bwMode="auto">
              <a:xfrm>
                <a:off x="3237" y="319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54" name="Freeform 125"/>
              <p:cNvSpPr>
                <a:spLocks/>
              </p:cNvSpPr>
              <p:nvPr/>
            </p:nvSpPr>
            <p:spPr bwMode="auto">
              <a:xfrm>
                <a:off x="3237" y="3248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55" name="Freeform 126"/>
              <p:cNvSpPr>
                <a:spLocks/>
              </p:cNvSpPr>
              <p:nvPr/>
            </p:nvSpPr>
            <p:spPr bwMode="auto">
              <a:xfrm>
                <a:off x="3237" y="3301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56" name="Freeform 127"/>
              <p:cNvSpPr>
                <a:spLocks/>
              </p:cNvSpPr>
              <p:nvPr/>
            </p:nvSpPr>
            <p:spPr bwMode="auto">
              <a:xfrm>
                <a:off x="3237" y="3354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57" name="Freeform 128"/>
              <p:cNvSpPr>
                <a:spLocks/>
              </p:cNvSpPr>
              <p:nvPr/>
            </p:nvSpPr>
            <p:spPr bwMode="auto">
              <a:xfrm>
                <a:off x="3237" y="340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58" name="Freeform 129"/>
              <p:cNvSpPr>
                <a:spLocks/>
              </p:cNvSpPr>
              <p:nvPr/>
            </p:nvSpPr>
            <p:spPr bwMode="auto">
              <a:xfrm>
                <a:off x="3353" y="305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59" name="Freeform 130"/>
              <p:cNvSpPr>
                <a:spLocks/>
              </p:cNvSpPr>
              <p:nvPr/>
            </p:nvSpPr>
            <p:spPr bwMode="auto">
              <a:xfrm>
                <a:off x="3353" y="3109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60" name="Freeform 131"/>
              <p:cNvSpPr>
                <a:spLocks/>
              </p:cNvSpPr>
              <p:nvPr/>
            </p:nvSpPr>
            <p:spPr bwMode="auto">
              <a:xfrm>
                <a:off x="3353" y="3162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61" name="Freeform 132"/>
              <p:cNvSpPr>
                <a:spLocks/>
              </p:cNvSpPr>
              <p:nvPr/>
            </p:nvSpPr>
            <p:spPr bwMode="auto">
              <a:xfrm>
                <a:off x="3353" y="3214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62" name="Freeform 133"/>
              <p:cNvSpPr>
                <a:spLocks/>
              </p:cNvSpPr>
              <p:nvPr/>
            </p:nvSpPr>
            <p:spPr bwMode="auto">
              <a:xfrm>
                <a:off x="3353" y="3267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63" name="Freeform 134"/>
              <p:cNvSpPr>
                <a:spLocks/>
              </p:cNvSpPr>
              <p:nvPr/>
            </p:nvSpPr>
            <p:spPr bwMode="auto">
              <a:xfrm>
                <a:off x="3353" y="332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64" name="Freeform 135"/>
              <p:cNvSpPr>
                <a:spLocks/>
              </p:cNvSpPr>
              <p:nvPr/>
            </p:nvSpPr>
            <p:spPr bwMode="auto">
              <a:xfrm>
                <a:off x="3353" y="337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0" name="Group 195"/>
          <p:cNvGrpSpPr>
            <a:grpSpLocks/>
          </p:cNvGrpSpPr>
          <p:nvPr/>
        </p:nvGrpSpPr>
        <p:grpSpPr bwMode="auto">
          <a:xfrm>
            <a:off x="5851525" y="4264025"/>
            <a:ext cx="773113" cy="1312863"/>
            <a:chOff x="3686" y="2686"/>
            <a:chExt cx="487" cy="827"/>
          </a:xfrm>
        </p:grpSpPr>
        <p:grpSp>
          <p:nvGrpSpPr>
            <p:cNvPr id="11" name="Group 156"/>
            <p:cNvGrpSpPr>
              <a:grpSpLocks/>
            </p:cNvGrpSpPr>
            <p:nvPr/>
          </p:nvGrpSpPr>
          <p:grpSpPr bwMode="auto">
            <a:xfrm>
              <a:off x="3846" y="2822"/>
              <a:ext cx="327" cy="547"/>
              <a:chOff x="3846" y="2822"/>
              <a:chExt cx="327" cy="547"/>
            </a:xfrm>
          </p:grpSpPr>
          <p:sp>
            <p:nvSpPr>
              <p:cNvPr id="16626" name="Freeform 138"/>
              <p:cNvSpPr>
                <a:spLocks/>
              </p:cNvSpPr>
              <p:nvPr/>
            </p:nvSpPr>
            <p:spPr bwMode="auto">
              <a:xfrm>
                <a:off x="3846" y="2822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27" name="Freeform 139"/>
              <p:cNvSpPr>
                <a:spLocks/>
              </p:cNvSpPr>
              <p:nvPr/>
            </p:nvSpPr>
            <p:spPr bwMode="auto">
              <a:xfrm>
                <a:off x="3872" y="2834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28" name="Freeform 140"/>
              <p:cNvSpPr>
                <a:spLocks/>
              </p:cNvSpPr>
              <p:nvPr/>
            </p:nvSpPr>
            <p:spPr bwMode="auto">
              <a:xfrm>
                <a:off x="3895" y="2848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29" name="Freeform 141"/>
              <p:cNvSpPr>
                <a:spLocks/>
              </p:cNvSpPr>
              <p:nvPr/>
            </p:nvSpPr>
            <p:spPr bwMode="white">
              <a:xfrm>
                <a:off x="3912" y="2868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FF6633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30" name="Freeform 142"/>
              <p:cNvSpPr>
                <a:spLocks/>
              </p:cNvSpPr>
              <p:nvPr/>
            </p:nvSpPr>
            <p:spPr bwMode="auto">
              <a:xfrm>
                <a:off x="3933" y="294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31" name="Freeform 143"/>
              <p:cNvSpPr>
                <a:spLocks/>
              </p:cNvSpPr>
              <p:nvPr/>
            </p:nvSpPr>
            <p:spPr bwMode="auto">
              <a:xfrm>
                <a:off x="3933" y="2999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32" name="Freeform 144"/>
              <p:cNvSpPr>
                <a:spLocks/>
              </p:cNvSpPr>
              <p:nvPr/>
            </p:nvSpPr>
            <p:spPr bwMode="auto">
              <a:xfrm>
                <a:off x="3933" y="3051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33" name="Freeform 145"/>
              <p:cNvSpPr>
                <a:spLocks/>
              </p:cNvSpPr>
              <p:nvPr/>
            </p:nvSpPr>
            <p:spPr bwMode="auto">
              <a:xfrm>
                <a:off x="3933" y="3104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34" name="Freeform 146"/>
              <p:cNvSpPr>
                <a:spLocks/>
              </p:cNvSpPr>
              <p:nvPr/>
            </p:nvSpPr>
            <p:spPr bwMode="auto">
              <a:xfrm>
                <a:off x="3933" y="315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35" name="Freeform 147"/>
              <p:cNvSpPr>
                <a:spLocks/>
              </p:cNvSpPr>
              <p:nvPr/>
            </p:nvSpPr>
            <p:spPr bwMode="auto">
              <a:xfrm>
                <a:off x="3933" y="3210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36" name="Freeform 148"/>
              <p:cNvSpPr>
                <a:spLocks/>
              </p:cNvSpPr>
              <p:nvPr/>
            </p:nvSpPr>
            <p:spPr bwMode="auto">
              <a:xfrm>
                <a:off x="3933" y="3263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37" name="Freeform 149"/>
              <p:cNvSpPr>
                <a:spLocks/>
              </p:cNvSpPr>
              <p:nvPr/>
            </p:nvSpPr>
            <p:spPr bwMode="auto">
              <a:xfrm>
                <a:off x="4049" y="2912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38" name="Freeform 150"/>
              <p:cNvSpPr>
                <a:spLocks/>
              </p:cNvSpPr>
              <p:nvPr/>
            </p:nvSpPr>
            <p:spPr bwMode="auto">
              <a:xfrm>
                <a:off x="4049" y="2965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39" name="Freeform 151"/>
              <p:cNvSpPr>
                <a:spLocks/>
              </p:cNvSpPr>
              <p:nvPr/>
            </p:nvSpPr>
            <p:spPr bwMode="auto">
              <a:xfrm>
                <a:off x="4049" y="3018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40" name="Freeform 152"/>
              <p:cNvSpPr>
                <a:spLocks/>
              </p:cNvSpPr>
              <p:nvPr/>
            </p:nvSpPr>
            <p:spPr bwMode="auto">
              <a:xfrm>
                <a:off x="4049" y="307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41" name="Freeform 153"/>
              <p:cNvSpPr>
                <a:spLocks/>
              </p:cNvSpPr>
              <p:nvPr/>
            </p:nvSpPr>
            <p:spPr bwMode="auto">
              <a:xfrm>
                <a:off x="4049" y="312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42" name="Freeform 154"/>
              <p:cNvSpPr>
                <a:spLocks/>
              </p:cNvSpPr>
              <p:nvPr/>
            </p:nvSpPr>
            <p:spPr bwMode="auto">
              <a:xfrm>
                <a:off x="4049" y="317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43" name="Freeform 155"/>
              <p:cNvSpPr>
                <a:spLocks/>
              </p:cNvSpPr>
              <p:nvPr/>
            </p:nvSpPr>
            <p:spPr bwMode="auto">
              <a:xfrm>
                <a:off x="4049" y="3229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2" name="Group 175"/>
            <p:cNvGrpSpPr>
              <a:grpSpLocks/>
            </p:cNvGrpSpPr>
            <p:nvPr/>
          </p:nvGrpSpPr>
          <p:grpSpPr bwMode="auto">
            <a:xfrm>
              <a:off x="3766" y="2686"/>
              <a:ext cx="327" cy="547"/>
              <a:chOff x="3766" y="2686"/>
              <a:chExt cx="327" cy="547"/>
            </a:xfrm>
          </p:grpSpPr>
          <p:sp>
            <p:nvSpPr>
              <p:cNvPr id="16608" name="Freeform 157"/>
              <p:cNvSpPr>
                <a:spLocks/>
              </p:cNvSpPr>
              <p:nvPr/>
            </p:nvSpPr>
            <p:spPr bwMode="auto">
              <a:xfrm>
                <a:off x="3766" y="2686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09" name="Freeform 158"/>
              <p:cNvSpPr>
                <a:spLocks/>
              </p:cNvSpPr>
              <p:nvPr/>
            </p:nvSpPr>
            <p:spPr bwMode="auto">
              <a:xfrm>
                <a:off x="3792" y="2698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10" name="Freeform 159"/>
              <p:cNvSpPr>
                <a:spLocks/>
              </p:cNvSpPr>
              <p:nvPr/>
            </p:nvSpPr>
            <p:spPr bwMode="auto">
              <a:xfrm>
                <a:off x="3815" y="2712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11" name="Freeform 160"/>
              <p:cNvSpPr>
                <a:spLocks/>
              </p:cNvSpPr>
              <p:nvPr/>
            </p:nvSpPr>
            <p:spPr bwMode="white">
              <a:xfrm>
                <a:off x="3832" y="2732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0099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12" name="Freeform 161"/>
              <p:cNvSpPr>
                <a:spLocks/>
              </p:cNvSpPr>
              <p:nvPr/>
            </p:nvSpPr>
            <p:spPr bwMode="auto">
              <a:xfrm>
                <a:off x="3853" y="2809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13" name="Freeform 162"/>
              <p:cNvSpPr>
                <a:spLocks/>
              </p:cNvSpPr>
              <p:nvPr/>
            </p:nvSpPr>
            <p:spPr bwMode="auto">
              <a:xfrm>
                <a:off x="3853" y="2863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14" name="Freeform 163"/>
              <p:cNvSpPr>
                <a:spLocks/>
              </p:cNvSpPr>
              <p:nvPr/>
            </p:nvSpPr>
            <p:spPr bwMode="auto">
              <a:xfrm>
                <a:off x="3853" y="291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15" name="Freeform 164"/>
              <p:cNvSpPr>
                <a:spLocks/>
              </p:cNvSpPr>
              <p:nvPr/>
            </p:nvSpPr>
            <p:spPr bwMode="auto">
              <a:xfrm>
                <a:off x="3853" y="2968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16" name="Freeform 165"/>
              <p:cNvSpPr>
                <a:spLocks/>
              </p:cNvSpPr>
              <p:nvPr/>
            </p:nvSpPr>
            <p:spPr bwMode="auto">
              <a:xfrm>
                <a:off x="3853" y="3021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17" name="Freeform 166"/>
              <p:cNvSpPr>
                <a:spLocks/>
              </p:cNvSpPr>
              <p:nvPr/>
            </p:nvSpPr>
            <p:spPr bwMode="auto">
              <a:xfrm>
                <a:off x="3853" y="3074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18" name="Freeform 167"/>
              <p:cNvSpPr>
                <a:spLocks/>
              </p:cNvSpPr>
              <p:nvPr/>
            </p:nvSpPr>
            <p:spPr bwMode="auto">
              <a:xfrm>
                <a:off x="3853" y="312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19" name="Freeform 168"/>
              <p:cNvSpPr>
                <a:spLocks/>
              </p:cNvSpPr>
              <p:nvPr/>
            </p:nvSpPr>
            <p:spPr bwMode="auto">
              <a:xfrm>
                <a:off x="3969" y="277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20" name="Freeform 169"/>
              <p:cNvSpPr>
                <a:spLocks/>
              </p:cNvSpPr>
              <p:nvPr/>
            </p:nvSpPr>
            <p:spPr bwMode="auto">
              <a:xfrm>
                <a:off x="3969" y="2829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21" name="Freeform 170"/>
              <p:cNvSpPr>
                <a:spLocks/>
              </p:cNvSpPr>
              <p:nvPr/>
            </p:nvSpPr>
            <p:spPr bwMode="auto">
              <a:xfrm>
                <a:off x="3969" y="2882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22" name="Freeform 171"/>
              <p:cNvSpPr>
                <a:spLocks/>
              </p:cNvSpPr>
              <p:nvPr/>
            </p:nvSpPr>
            <p:spPr bwMode="auto">
              <a:xfrm>
                <a:off x="3969" y="2934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23" name="Freeform 172"/>
              <p:cNvSpPr>
                <a:spLocks/>
              </p:cNvSpPr>
              <p:nvPr/>
            </p:nvSpPr>
            <p:spPr bwMode="auto">
              <a:xfrm>
                <a:off x="3969" y="2987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24" name="Freeform 173"/>
              <p:cNvSpPr>
                <a:spLocks/>
              </p:cNvSpPr>
              <p:nvPr/>
            </p:nvSpPr>
            <p:spPr bwMode="auto">
              <a:xfrm>
                <a:off x="3969" y="304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25" name="Freeform 174"/>
              <p:cNvSpPr>
                <a:spLocks/>
              </p:cNvSpPr>
              <p:nvPr/>
            </p:nvSpPr>
            <p:spPr bwMode="auto">
              <a:xfrm>
                <a:off x="3969" y="309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" name="Group 194"/>
            <p:cNvGrpSpPr>
              <a:grpSpLocks/>
            </p:cNvGrpSpPr>
            <p:nvPr/>
          </p:nvGrpSpPr>
          <p:grpSpPr bwMode="auto">
            <a:xfrm>
              <a:off x="3686" y="2966"/>
              <a:ext cx="327" cy="547"/>
              <a:chOff x="3686" y="2966"/>
              <a:chExt cx="327" cy="547"/>
            </a:xfrm>
          </p:grpSpPr>
          <p:sp>
            <p:nvSpPr>
              <p:cNvPr id="16590" name="Freeform 176"/>
              <p:cNvSpPr>
                <a:spLocks/>
              </p:cNvSpPr>
              <p:nvPr/>
            </p:nvSpPr>
            <p:spPr bwMode="auto">
              <a:xfrm>
                <a:off x="3686" y="2966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91" name="Freeform 177"/>
              <p:cNvSpPr>
                <a:spLocks/>
              </p:cNvSpPr>
              <p:nvPr/>
            </p:nvSpPr>
            <p:spPr bwMode="auto">
              <a:xfrm>
                <a:off x="3712" y="2978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92" name="Freeform 178"/>
              <p:cNvSpPr>
                <a:spLocks/>
              </p:cNvSpPr>
              <p:nvPr/>
            </p:nvSpPr>
            <p:spPr bwMode="auto">
              <a:xfrm>
                <a:off x="3735" y="2992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93" name="Freeform 179"/>
              <p:cNvSpPr>
                <a:spLocks/>
              </p:cNvSpPr>
              <p:nvPr/>
            </p:nvSpPr>
            <p:spPr bwMode="white">
              <a:xfrm>
                <a:off x="3752" y="3012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FFCC6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94" name="Freeform 180"/>
              <p:cNvSpPr>
                <a:spLocks/>
              </p:cNvSpPr>
              <p:nvPr/>
            </p:nvSpPr>
            <p:spPr bwMode="auto">
              <a:xfrm>
                <a:off x="3773" y="3089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95" name="Freeform 181"/>
              <p:cNvSpPr>
                <a:spLocks/>
              </p:cNvSpPr>
              <p:nvPr/>
            </p:nvSpPr>
            <p:spPr bwMode="auto">
              <a:xfrm>
                <a:off x="3773" y="3143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96" name="Freeform 182"/>
              <p:cNvSpPr>
                <a:spLocks/>
              </p:cNvSpPr>
              <p:nvPr/>
            </p:nvSpPr>
            <p:spPr bwMode="auto">
              <a:xfrm>
                <a:off x="3773" y="319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97" name="Freeform 183"/>
              <p:cNvSpPr>
                <a:spLocks/>
              </p:cNvSpPr>
              <p:nvPr/>
            </p:nvSpPr>
            <p:spPr bwMode="auto">
              <a:xfrm>
                <a:off x="3773" y="3248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98" name="Freeform 184"/>
              <p:cNvSpPr>
                <a:spLocks/>
              </p:cNvSpPr>
              <p:nvPr/>
            </p:nvSpPr>
            <p:spPr bwMode="auto">
              <a:xfrm>
                <a:off x="3773" y="3301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99" name="Freeform 185"/>
              <p:cNvSpPr>
                <a:spLocks/>
              </p:cNvSpPr>
              <p:nvPr/>
            </p:nvSpPr>
            <p:spPr bwMode="auto">
              <a:xfrm>
                <a:off x="3773" y="3354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00" name="Freeform 186"/>
              <p:cNvSpPr>
                <a:spLocks/>
              </p:cNvSpPr>
              <p:nvPr/>
            </p:nvSpPr>
            <p:spPr bwMode="auto">
              <a:xfrm>
                <a:off x="3773" y="340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01" name="Freeform 187"/>
              <p:cNvSpPr>
                <a:spLocks/>
              </p:cNvSpPr>
              <p:nvPr/>
            </p:nvSpPr>
            <p:spPr bwMode="auto">
              <a:xfrm>
                <a:off x="3889" y="305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02" name="Freeform 188"/>
              <p:cNvSpPr>
                <a:spLocks/>
              </p:cNvSpPr>
              <p:nvPr/>
            </p:nvSpPr>
            <p:spPr bwMode="auto">
              <a:xfrm>
                <a:off x="3889" y="3109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03" name="Freeform 189"/>
              <p:cNvSpPr>
                <a:spLocks/>
              </p:cNvSpPr>
              <p:nvPr/>
            </p:nvSpPr>
            <p:spPr bwMode="auto">
              <a:xfrm>
                <a:off x="3889" y="3162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04" name="Freeform 190"/>
              <p:cNvSpPr>
                <a:spLocks/>
              </p:cNvSpPr>
              <p:nvPr/>
            </p:nvSpPr>
            <p:spPr bwMode="auto">
              <a:xfrm>
                <a:off x="3889" y="3214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05" name="Freeform 191"/>
              <p:cNvSpPr>
                <a:spLocks/>
              </p:cNvSpPr>
              <p:nvPr/>
            </p:nvSpPr>
            <p:spPr bwMode="auto">
              <a:xfrm>
                <a:off x="3889" y="3267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06" name="Freeform 192"/>
              <p:cNvSpPr>
                <a:spLocks/>
              </p:cNvSpPr>
              <p:nvPr/>
            </p:nvSpPr>
            <p:spPr bwMode="auto">
              <a:xfrm>
                <a:off x="3889" y="332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07" name="Freeform 193"/>
              <p:cNvSpPr>
                <a:spLocks/>
              </p:cNvSpPr>
              <p:nvPr/>
            </p:nvSpPr>
            <p:spPr bwMode="auto">
              <a:xfrm>
                <a:off x="3889" y="337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4" name="Group 253"/>
          <p:cNvGrpSpPr>
            <a:grpSpLocks/>
          </p:cNvGrpSpPr>
          <p:nvPr/>
        </p:nvGrpSpPr>
        <p:grpSpPr bwMode="auto">
          <a:xfrm>
            <a:off x="7388225" y="4264025"/>
            <a:ext cx="773113" cy="1312863"/>
            <a:chOff x="4654" y="2686"/>
            <a:chExt cx="487" cy="827"/>
          </a:xfrm>
        </p:grpSpPr>
        <p:grpSp>
          <p:nvGrpSpPr>
            <p:cNvPr id="15" name="Group 214"/>
            <p:cNvGrpSpPr>
              <a:grpSpLocks/>
            </p:cNvGrpSpPr>
            <p:nvPr/>
          </p:nvGrpSpPr>
          <p:grpSpPr bwMode="auto">
            <a:xfrm>
              <a:off x="4814" y="2822"/>
              <a:ext cx="327" cy="547"/>
              <a:chOff x="4814" y="2822"/>
              <a:chExt cx="327" cy="547"/>
            </a:xfrm>
          </p:grpSpPr>
          <p:sp>
            <p:nvSpPr>
              <p:cNvPr id="16569" name="Freeform 196"/>
              <p:cNvSpPr>
                <a:spLocks/>
              </p:cNvSpPr>
              <p:nvPr/>
            </p:nvSpPr>
            <p:spPr bwMode="auto">
              <a:xfrm>
                <a:off x="4814" y="2822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70" name="Freeform 197"/>
              <p:cNvSpPr>
                <a:spLocks/>
              </p:cNvSpPr>
              <p:nvPr/>
            </p:nvSpPr>
            <p:spPr bwMode="auto">
              <a:xfrm>
                <a:off x="4840" y="2834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71" name="Freeform 198"/>
              <p:cNvSpPr>
                <a:spLocks/>
              </p:cNvSpPr>
              <p:nvPr/>
            </p:nvSpPr>
            <p:spPr bwMode="auto">
              <a:xfrm>
                <a:off x="4863" y="2848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72" name="Freeform 199"/>
              <p:cNvSpPr>
                <a:spLocks/>
              </p:cNvSpPr>
              <p:nvPr/>
            </p:nvSpPr>
            <p:spPr bwMode="white">
              <a:xfrm>
                <a:off x="4880" y="2868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FF6633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73" name="Freeform 200"/>
              <p:cNvSpPr>
                <a:spLocks/>
              </p:cNvSpPr>
              <p:nvPr/>
            </p:nvSpPr>
            <p:spPr bwMode="auto">
              <a:xfrm>
                <a:off x="4901" y="294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74" name="Freeform 201"/>
              <p:cNvSpPr>
                <a:spLocks/>
              </p:cNvSpPr>
              <p:nvPr/>
            </p:nvSpPr>
            <p:spPr bwMode="auto">
              <a:xfrm>
                <a:off x="4901" y="2999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75" name="Freeform 202"/>
              <p:cNvSpPr>
                <a:spLocks/>
              </p:cNvSpPr>
              <p:nvPr/>
            </p:nvSpPr>
            <p:spPr bwMode="auto">
              <a:xfrm>
                <a:off x="4901" y="3051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76" name="Freeform 203"/>
              <p:cNvSpPr>
                <a:spLocks/>
              </p:cNvSpPr>
              <p:nvPr/>
            </p:nvSpPr>
            <p:spPr bwMode="auto">
              <a:xfrm>
                <a:off x="4901" y="3104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77" name="Freeform 204"/>
              <p:cNvSpPr>
                <a:spLocks/>
              </p:cNvSpPr>
              <p:nvPr/>
            </p:nvSpPr>
            <p:spPr bwMode="auto">
              <a:xfrm>
                <a:off x="4901" y="315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78" name="Freeform 205"/>
              <p:cNvSpPr>
                <a:spLocks/>
              </p:cNvSpPr>
              <p:nvPr/>
            </p:nvSpPr>
            <p:spPr bwMode="auto">
              <a:xfrm>
                <a:off x="4901" y="3210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79" name="Freeform 206"/>
              <p:cNvSpPr>
                <a:spLocks/>
              </p:cNvSpPr>
              <p:nvPr/>
            </p:nvSpPr>
            <p:spPr bwMode="auto">
              <a:xfrm>
                <a:off x="4901" y="3263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80" name="Freeform 207"/>
              <p:cNvSpPr>
                <a:spLocks/>
              </p:cNvSpPr>
              <p:nvPr/>
            </p:nvSpPr>
            <p:spPr bwMode="auto">
              <a:xfrm>
                <a:off x="5017" y="2912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81" name="Freeform 208"/>
              <p:cNvSpPr>
                <a:spLocks/>
              </p:cNvSpPr>
              <p:nvPr/>
            </p:nvSpPr>
            <p:spPr bwMode="auto">
              <a:xfrm>
                <a:off x="5017" y="2965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82" name="Freeform 209"/>
              <p:cNvSpPr>
                <a:spLocks/>
              </p:cNvSpPr>
              <p:nvPr/>
            </p:nvSpPr>
            <p:spPr bwMode="auto">
              <a:xfrm>
                <a:off x="5017" y="3018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83" name="Freeform 210"/>
              <p:cNvSpPr>
                <a:spLocks/>
              </p:cNvSpPr>
              <p:nvPr/>
            </p:nvSpPr>
            <p:spPr bwMode="auto">
              <a:xfrm>
                <a:off x="5017" y="307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84" name="Freeform 211"/>
              <p:cNvSpPr>
                <a:spLocks/>
              </p:cNvSpPr>
              <p:nvPr/>
            </p:nvSpPr>
            <p:spPr bwMode="auto">
              <a:xfrm>
                <a:off x="5017" y="312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85" name="Freeform 212"/>
              <p:cNvSpPr>
                <a:spLocks/>
              </p:cNvSpPr>
              <p:nvPr/>
            </p:nvSpPr>
            <p:spPr bwMode="auto">
              <a:xfrm>
                <a:off x="5017" y="317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86" name="Freeform 213"/>
              <p:cNvSpPr>
                <a:spLocks/>
              </p:cNvSpPr>
              <p:nvPr/>
            </p:nvSpPr>
            <p:spPr bwMode="auto">
              <a:xfrm>
                <a:off x="5017" y="3229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6" name="Group 233"/>
            <p:cNvGrpSpPr>
              <a:grpSpLocks/>
            </p:cNvGrpSpPr>
            <p:nvPr/>
          </p:nvGrpSpPr>
          <p:grpSpPr bwMode="auto">
            <a:xfrm>
              <a:off x="4734" y="2686"/>
              <a:ext cx="327" cy="547"/>
              <a:chOff x="4734" y="2686"/>
              <a:chExt cx="327" cy="547"/>
            </a:xfrm>
          </p:grpSpPr>
          <p:sp>
            <p:nvSpPr>
              <p:cNvPr id="16551" name="Freeform 215"/>
              <p:cNvSpPr>
                <a:spLocks/>
              </p:cNvSpPr>
              <p:nvPr/>
            </p:nvSpPr>
            <p:spPr bwMode="auto">
              <a:xfrm>
                <a:off x="4734" y="2686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52" name="Freeform 216"/>
              <p:cNvSpPr>
                <a:spLocks/>
              </p:cNvSpPr>
              <p:nvPr/>
            </p:nvSpPr>
            <p:spPr bwMode="auto">
              <a:xfrm>
                <a:off x="4760" y="2698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53" name="Freeform 217"/>
              <p:cNvSpPr>
                <a:spLocks/>
              </p:cNvSpPr>
              <p:nvPr/>
            </p:nvSpPr>
            <p:spPr bwMode="auto">
              <a:xfrm>
                <a:off x="4783" y="2712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54" name="Freeform 218"/>
              <p:cNvSpPr>
                <a:spLocks/>
              </p:cNvSpPr>
              <p:nvPr/>
            </p:nvSpPr>
            <p:spPr bwMode="white">
              <a:xfrm>
                <a:off x="4800" y="2732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0099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55" name="Freeform 219"/>
              <p:cNvSpPr>
                <a:spLocks/>
              </p:cNvSpPr>
              <p:nvPr/>
            </p:nvSpPr>
            <p:spPr bwMode="auto">
              <a:xfrm>
                <a:off x="4821" y="2809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56" name="Freeform 220"/>
              <p:cNvSpPr>
                <a:spLocks/>
              </p:cNvSpPr>
              <p:nvPr/>
            </p:nvSpPr>
            <p:spPr bwMode="auto">
              <a:xfrm>
                <a:off x="4821" y="2863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57" name="Freeform 221"/>
              <p:cNvSpPr>
                <a:spLocks/>
              </p:cNvSpPr>
              <p:nvPr/>
            </p:nvSpPr>
            <p:spPr bwMode="auto">
              <a:xfrm>
                <a:off x="4821" y="291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58" name="Freeform 222"/>
              <p:cNvSpPr>
                <a:spLocks/>
              </p:cNvSpPr>
              <p:nvPr/>
            </p:nvSpPr>
            <p:spPr bwMode="auto">
              <a:xfrm>
                <a:off x="4821" y="2968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59" name="Freeform 223"/>
              <p:cNvSpPr>
                <a:spLocks/>
              </p:cNvSpPr>
              <p:nvPr/>
            </p:nvSpPr>
            <p:spPr bwMode="auto">
              <a:xfrm>
                <a:off x="4821" y="3021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60" name="Freeform 224"/>
              <p:cNvSpPr>
                <a:spLocks/>
              </p:cNvSpPr>
              <p:nvPr/>
            </p:nvSpPr>
            <p:spPr bwMode="auto">
              <a:xfrm>
                <a:off x="4821" y="3074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61" name="Freeform 225"/>
              <p:cNvSpPr>
                <a:spLocks/>
              </p:cNvSpPr>
              <p:nvPr/>
            </p:nvSpPr>
            <p:spPr bwMode="auto">
              <a:xfrm>
                <a:off x="4821" y="312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62" name="Freeform 226"/>
              <p:cNvSpPr>
                <a:spLocks/>
              </p:cNvSpPr>
              <p:nvPr/>
            </p:nvSpPr>
            <p:spPr bwMode="auto">
              <a:xfrm>
                <a:off x="4937" y="277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63" name="Freeform 227"/>
              <p:cNvSpPr>
                <a:spLocks/>
              </p:cNvSpPr>
              <p:nvPr/>
            </p:nvSpPr>
            <p:spPr bwMode="auto">
              <a:xfrm>
                <a:off x="4937" y="2829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64" name="Freeform 228"/>
              <p:cNvSpPr>
                <a:spLocks/>
              </p:cNvSpPr>
              <p:nvPr/>
            </p:nvSpPr>
            <p:spPr bwMode="auto">
              <a:xfrm>
                <a:off x="4937" y="2882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65" name="Freeform 229"/>
              <p:cNvSpPr>
                <a:spLocks/>
              </p:cNvSpPr>
              <p:nvPr/>
            </p:nvSpPr>
            <p:spPr bwMode="auto">
              <a:xfrm>
                <a:off x="4937" y="2934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66" name="Freeform 230"/>
              <p:cNvSpPr>
                <a:spLocks/>
              </p:cNvSpPr>
              <p:nvPr/>
            </p:nvSpPr>
            <p:spPr bwMode="auto">
              <a:xfrm>
                <a:off x="4937" y="2987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67" name="Freeform 231"/>
              <p:cNvSpPr>
                <a:spLocks/>
              </p:cNvSpPr>
              <p:nvPr/>
            </p:nvSpPr>
            <p:spPr bwMode="auto">
              <a:xfrm>
                <a:off x="4937" y="304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68" name="Freeform 232"/>
              <p:cNvSpPr>
                <a:spLocks/>
              </p:cNvSpPr>
              <p:nvPr/>
            </p:nvSpPr>
            <p:spPr bwMode="auto">
              <a:xfrm>
                <a:off x="4937" y="309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7" name="Group 252"/>
            <p:cNvGrpSpPr>
              <a:grpSpLocks/>
            </p:cNvGrpSpPr>
            <p:nvPr/>
          </p:nvGrpSpPr>
          <p:grpSpPr bwMode="auto">
            <a:xfrm>
              <a:off x="4654" y="2966"/>
              <a:ext cx="327" cy="547"/>
              <a:chOff x="4654" y="2966"/>
              <a:chExt cx="327" cy="547"/>
            </a:xfrm>
          </p:grpSpPr>
          <p:sp>
            <p:nvSpPr>
              <p:cNvPr id="16533" name="Freeform 234"/>
              <p:cNvSpPr>
                <a:spLocks/>
              </p:cNvSpPr>
              <p:nvPr/>
            </p:nvSpPr>
            <p:spPr bwMode="auto">
              <a:xfrm>
                <a:off x="4654" y="2966"/>
                <a:ext cx="279" cy="521"/>
              </a:xfrm>
              <a:custGeom>
                <a:avLst/>
                <a:gdLst>
                  <a:gd name="T0" fmla="*/ 278 w 279"/>
                  <a:gd name="T1" fmla="*/ 445 h 521"/>
                  <a:gd name="T2" fmla="*/ 278 w 279"/>
                  <a:gd name="T3" fmla="*/ 0 h 521"/>
                  <a:gd name="T4" fmla="*/ 0 w 279"/>
                  <a:gd name="T5" fmla="*/ 74 h 521"/>
                  <a:gd name="T6" fmla="*/ 0 w 279"/>
                  <a:gd name="T7" fmla="*/ 520 h 521"/>
                  <a:gd name="T8" fmla="*/ 278 w 279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521"/>
                  <a:gd name="T17" fmla="*/ 279 w 279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521">
                    <a:moveTo>
                      <a:pt x="278" y="445"/>
                    </a:moveTo>
                    <a:lnTo>
                      <a:pt x="278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8" y="44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34" name="Freeform 235"/>
              <p:cNvSpPr>
                <a:spLocks/>
              </p:cNvSpPr>
              <p:nvPr/>
            </p:nvSpPr>
            <p:spPr bwMode="auto">
              <a:xfrm>
                <a:off x="4680" y="2978"/>
                <a:ext cx="278" cy="522"/>
              </a:xfrm>
              <a:custGeom>
                <a:avLst/>
                <a:gdLst>
                  <a:gd name="T0" fmla="*/ 277 w 278"/>
                  <a:gd name="T1" fmla="*/ 446 h 522"/>
                  <a:gd name="T2" fmla="*/ 277 w 278"/>
                  <a:gd name="T3" fmla="*/ 0 h 522"/>
                  <a:gd name="T4" fmla="*/ 0 w 278"/>
                  <a:gd name="T5" fmla="*/ 74 h 522"/>
                  <a:gd name="T6" fmla="*/ 0 w 278"/>
                  <a:gd name="T7" fmla="*/ 521 h 522"/>
                  <a:gd name="T8" fmla="*/ 277 w 278"/>
                  <a:gd name="T9" fmla="*/ 446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2"/>
                  <a:gd name="T17" fmla="*/ 278 w 278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2">
                    <a:moveTo>
                      <a:pt x="277" y="446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1"/>
                    </a:lnTo>
                    <a:lnTo>
                      <a:pt x="277" y="446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35" name="Freeform 236"/>
              <p:cNvSpPr>
                <a:spLocks/>
              </p:cNvSpPr>
              <p:nvPr/>
            </p:nvSpPr>
            <p:spPr bwMode="auto">
              <a:xfrm>
                <a:off x="4703" y="2992"/>
                <a:ext cx="278" cy="521"/>
              </a:xfrm>
              <a:custGeom>
                <a:avLst/>
                <a:gdLst>
                  <a:gd name="T0" fmla="*/ 277 w 278"/>
                  <a:gd name="T1" fmla="*/ 445 h 521"/>
                  <a:gd name="T2" fmla="*/ 277 w 278"/>
                  <a:gd name="T3" fmla="*/ 0 h 521"/>
                  <a:gd name="T4" fmla="*/ 0 w 278"/>
                  <a:gd name="T5" fmla="*/ 74 h 521"/>
                  <a:gd name="T6" fmla="*/ 0 w 278"/>
                  <a:gd name="T7" fmla="*/ 520 h 521"/>
                  <a:gd name="T8" fmla="*/ 277 w 278"/>
                  <a:gd name="T9" fmla="*/ 445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521"/>
                  <a:gd name="T17" fmla="*/ 278 w 278"/>
                  <a:gd name="T18" fmla="*/ 521 h 5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521">
                    <a:moveTo>
                      <a:pt x="277" y="445"/>
                    </a:moveTo>
                    <a:lnTo>
                      <a:pt x="277" y="0"/>
                    </a:lnTo>
                    <a:lnTo>
                      <a:pt x="0" y="74"/>
                    </a:lnTo>
                    <a:lnTo>
                      <a:pt x="0" y="520"/>
                    </a:lnTo>
                    <a:lnTo>
                      <a:pt x="277" y="445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36" name="Freeform 237"/>
              <p:cNvSpPr>
                <a:spLocks/>
              </p:cNvSpPr>
              <p:nvPr/>
            </p:nvSpPr>
            <p:spPr bwMode="white">
              <a:xfrm>
                <a:off x="4720" y="3012"/>
                <a:ext cx="244" cy="479"/>
              </a:xfrm>
              <a:custGeom>
                <a:avLst/>
                <a:gdLst>
                  <a:gd name="T0" fmla="*/ 243 w 244"/>
                  <a:gd name="T1" fmla="*/ 414 h 479"/>
                  <a:gd name="T2" fmla="*/ 243 w 244"/>
                  <a:gd name="T3" fmla="*/ 0 h 479"/>
                  <a:gd name="T4" fmla="*/ 0 w 244"/>
                  <a:gd name="T5" fmla="*/ 63 h 479"/>
                  <a:gd name="T6" fmla="*/ 0 w 244"/>
                  <a:gd name="T7" fmla="*/ 478 h 479"/>
                  <a:gd name="T8" fmla="*/ 243 w 244"/>
                  <a:gd name="T9" fmla="*/ 414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479"/>
                  <a:gd name="T17" fmla="*/ 244 w 244"/>
                  <a:gd name="T18" fmla="*/ 479 h 4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479">
                    <a:moveTo>
                      <a:pt x="243" y="414"/>
                    </a:moveTo>
                    <a:lnTo>
                      <a:pt x="243" y="0"/>
                    </a:lnTo>
                    <a:lnTo>
                      <a:pt x="0" y="63"/>
                    </a:lnTo>
                    <a:lnTo>
                      <a:pt x="0" y="478"/>
                    </a:lnTo>
                    <a:lnTo>
                      <a:pt x="243" y="414"/>
                    </a:lnTo>
                  </a:path>
                </a:pathLst>
              </a:custGeom>
              <a:solidFill>
                <a:srgbClr val="FFCC6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37" name="Freeform 238"/>
              <p:cNvSpPr>
                <a:spLocks/>
              </p:cNvSpPr>
              <p:nvPr/>
            </p:nvSpPr>
            <p:spPr bwMode="auto">
              <a:xfrm>
                <a:off x="4741" y="3089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38" name="Freeform 239"/>
              <p:cNvSpPr>
                <a:spLocks/>
              </p:cNvSpPr>
              <p:nvPr/>
            </p:nvSpPr>
            <p:spPr bwMode="auto">
              <a:xfrm>
                <a:off x="4741" y="3143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39" name="Freeform 240"/>
              <p:cNvSpPr>
                <a:spLocks/>
              </p:cNvSpPr>
              <p:nvPr/>
            </p:nvSpPr>
            <p:spPr bwMode="auto">
              <a:xfrm>
                <a:off x="4741" y="3195"/>
                <a:ext cx="83" cy="44"/>
              </a:xfrm>
              <a:custGeom>
                <a:avLst/>
                <a:gdLst>
                  <a:gd name="T0" fmla="*/ 82 w 83"/>
                  <a:gd name="T1" fmla="*/ 21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1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40" name="Freeform 241"/>
              <p:cNvSpPr>
                <a:spLocks/>
              </p:cNvSpPr>
              <p:nvPr/>
            </p:nvSpPr>
            <p:spPr bwMode="auto">
              <a:xfrm>
                <a:off x="4741" y="3248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41" name="Freeform 242"/>
              <p:cNvSpPr>
                <a:spLocks/>
              </p:cNvSpPr>
              <p:nvPr/>
            </p:nvSpPr>
            <p:spPr bwMode="auto">
              <a:xfrm>
                <a:off x="4741" y="3301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2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42" name="Freeform 243"/>
              <p:cNvSpPr>
                <a:spLocks/>
              </p:cNvSpPr>
              <p:nvPr/>
            </p:nvSpPr>
            <p:spPr bwMode="auto">
              <a:xfrm>
                <a:off x="4741" y="3354"/>
                <a:ext cx="83" cy="43"/>
              </a:xfrm>
              <a:custGeom>
                <a:avLst/>
                <a:gdLst>
                  <a:gd name="T0" fmla="*/ 82 w 83"/>
                  <a:gd name="T1" fmla="*/ 20 h 43"/>
                  <a:gd name="T2" fmla="*/ 82 w 83"/>
                  <a:gd name="T3" fmla="*/ 0 h 43"/>
                  <a:gd name="T4" fmla="*/ 0 w 83"/>
                  <a:gd name="T5" fmla="*/ 21 h 43"/>
                  <a:gd name="T6" fmla="*/ 0 w 83"/>
                  <a:gd name="T7" fmla="*/ 42 h 43"/>
                  <a:gd name="T8" fmla="*/ 82 w 83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3"/>
                  <a:gd name="T17" fmla="*/ 83 w 8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3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43" name="Freeform 244"/>
              <p:cNvSpPr>
                <a:spLocks/>
              </p:cNvSpPr>
              <p:nvPr/>
            </p:nvSpPr>
            <p:spPr bwMode="auto">
              <a:xfrm>
                <a:off x="4741" y="3407"/>
                <a:ext cx="83" cy="44"/>
              </a:xfrm>
              <a:custGeom>
                <a:avLst/>
                <a:gdLst>
                  <a:gd name="T0" fmla="*/ 82 w 83"/>
                  <a:gd name="T1" fmla="*/ 20 h 44"/>
                  <a:gd name="T2" fmla="*/ 82 w 83"/>
                  <a:gd name="T3" fmla="*/ 0 h 44"/>
                  <a:gd name="T4" fmla="*/ 0 w 83"/>
                  <a:gd name="T5" fmla="*/ 21 h 44"/>
                  <a:gd name="T6" fmla="*/ 0 w 83"/>
                  <a:gd name="T7" fmla="*/ 43 h 44"/>
                  <a:gd name="T8" fmla="*/ 82 w 83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44"/>
                  <a:gd name="T17" fmla="*/ 83 w 8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44">
                    <a:moveTo>
                      <a:pt x="82" y="20"/>
                    </a:moveTo>
                    <a:lnTo>
                      <a:pt x="82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2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44" name="Freeform 245"/>
              <p:cNvSpPr>
                <a:spLocks/>
              </p:cNvSpPr>
              <p:nvPr/>
            </p:nvSpPr>
            <p:spPr bwMode="auto">
              <a:xfrm>
                <a:off x="4857" y="3056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45" name="Freeform 246"/>
              <p:cNvSpPr>
                <a:spLocks/>
              </p:cNvSpPr>
              <p:nvPr/>
            </p:nvSpPr>
            <p:spPr bwMode="auto">
              <a:xfrm>
                <a:off x="4857" y="3109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46" name="Freeform 247"/>
              <p:cNvSpPr>
                <a:spLocks/>
              </p:cNvSpPr>
              <p:nvPr/>
            </p:nvSpPr>
            <p:spPr bwMode="auto">
              <a:xfrm>
                <a:off x="4857" y="3162"/>
                <a:ext cx="84" cy="43"/>
              </a:xfrm>
              <a:custGeom>
                <a:avLst/>
                <a:gdLst>
                  <a:gd name="T0" fmla="*/ 83 w 84"/>
                  <a:gd name="T1" fmla="*/ 20 h 43"/>
                  <a:gd name="T2" fmla="*/ 83 w 84"/>
                  <a:gd name="T3" fmla="*/ 0 h 43"/>
                  <a:gd name="T4" fmla="*/ 0 w 84"/>
                  <a:gd name="T5" fmla="*/ 21 h 43"/>
                  <a:gd name="T6" fmla="*/ 0 w 84"/>
                  <a:gd name="T7" fmla="*/ 42 h 43"/>
                  <a:gd name="T8" fmla="*/ 83 w 84"/>
                  <a:gd name="T9" fmla="*/ 2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3"/>
                  <a:gd name="T17" fmla="*/ 84 w 84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3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47" name="Freeform 248"/>
              <p:cNvSpPr>
                <a:spLocks/>
              </p:cNvSpPr>
              <p:nvPr/>
            </p:nvSpPr>
            <p:spPr bwMode="auto">
              <a:xfrm>
                <a:off x="4857" y="3214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48" name="Freeform 249"/>
              <p:cNvSpPr>
                <a:spLocks/>
              </p:cNvSpPr>
              <p:nvPr/>
            </p:nvSpPr>
            <p:spPr bwMode="auto">
              <a:xfrm>
                <a:off x="4857" y="3267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49" name="Freeform 250"/>
              <p:cNvSpPr>
                <a:spLocks/>
              </p:cNvSpPr>
              <p:nvPr/>
            </p:nvSpPr>
            <p:spPr bwMode="auto">
              <a:xfrm>
                <a:off x="4857" y="3320"/>
                <a:ext cx="84" cy="44"/>
              </a:xfrm>
              <a:custGeom>
                <a:avLst/>
                <a:gdLst>
                  <a:gd name="T0" fmla="*/ 83 w 84"/>
                  <a:gd name="T1" fmla="*/ 20 h 44"/>
                  <a:gd name="T2" fmla="*/ 83 w 84"/>
                  <a:gd name="T3" fmla="*/ 0 h 44"/>
                  <a:gd name="T4" fmla="*/ 0 w 84"/>
                  <a:gd name="T5" fmla="*/ 21 h 44"/>
                  <a:gd name="T6" fmla="*/ 0 w 84"/>
                  <a:gd name="T7" fmla="*/ 43 h 44"/>
                  <a:gd name="T8" fmla="*/ 83 w 84"/>
                  <a:gd name="T9" fmla="*/ 2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0"/>
                    </a:moveTo>
                    <a:lnTo>
                      <a:pt x="83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83" y="2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50" name="Freeform 251"/>
              <p:cNvSpPr>
                <a:spLocks/>
              </p:cNvSpPr>
              <p:nvPr/>
            </p:nvSpPr>
            <p:spPr bwMode="auto">
              <a:xfrm>
                <a:off x="4857" y="3373"/>
                <a:ext cx="84" cy="44"/>
              </a:xfrm>
              <a:custGeom>
                <a:avLst/>
                <a:gdLst>
                  <a:gd name="T0" fmla="*/ 83 w 84"/>
                  <a:gd name="T1" fmla="*/ 21 h 44"/>
                  <a:gd name="T2" fmla="*/ 83 w 84"/>
                  <a:gd name="T3" fmla="*/ 0 h 44"/>
                  <a:gd name="T4" fmla="*/ 0 w 84"/>
                  <a:gd name="T5" fmla="*/ 22 h 44"/>
                  <a:gd name="T6" fmla="*/ 0 w 84"/>
                  <a:gd name="T7" fmla="*/ 43 h 44"/>
                  <a:gd name="T8" fmla="*/ 83 w 84"/>
                  <a:gd name="T9" fmla="*/ 2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4"/>
                  <a:gd name="T17" fmla="*/ 84 w 8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4">
                    <a:moveTo>
                      <a:pt x="83" y="21"/>
                    </a:moveTo>
                    <a:lnTo>
                      <a:pt x="83" y="0"/>
                    </a:lnTo>
                    <a:lnTo>
                      <a:pt x="0" y="22"/>
                    </a:lnTo>
                    <a:lnTo>
                      <a:pt x="0" y="43"/>
                    </a:lnTo>
                    <a:lnTo>
                      <a:pt x="83" y="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36094" name="Rectangle 254"/>
          <p:cNvSpPr>
            <a:spLocks noChangeArrowheads="1"/>
          </p:cNvSpPr>
          <p:nvPr/>
        </p:nvSpPr>
        <p:spPr bwMode="ltGray">
          <a:xfrm>
            <a:off x="6261100" y="3465513"/>
            <a:ext cx="352425" cy="200025"/>
          </a:xfrm>
          <a:prstGeom prst="rect">
            <a:avLst/>
          </a:prstGeom>
          <a:solidFill>
            <a:srgbClr val="9900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6095" name="Rectangle 255"/>
          <p:cNvSpPr>
            <a:spLocks noChangeArrowheads="1"/>
          </p:cNvSpPr>
          <p:nvPr/>
        </p:nvSpPr>
        <p:spPr bwMode="ltGray">
          <a:xfrm>
            <a:off x="7118350" y="3465513"/>
            <a:ext cx="352425" cy="200025"/>
          </a:xfrm>
          <a:prstGeom prst="rect">
            <a:avLst/>
          </a:prstGeom>
          <a:solidFill>
            <a:srgbClr val="9900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6412" name="Line 256"/>
          <p:cNvSpPr>
            <a:spLocks noChangeShapeType="1"/>
          </p:cNvSpPr>
          <p:nvPr/>
        </p:nvSpPr>
        <p:spPr bwMode="auto">
          <a:xfrm flipH="1" flipV="1">
            <a:off x="2552700" y="2705100"/>
            <a:ext cx="1714500" cy="514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413" name="Line 257"/>
          <p:cNvSpPr>
            <a:spLocks noChangeShapeType="1"/>
          </p:cNvSpPr>
          <p:nvPr/>
        </p:nvSpPr>
        <p:spPr bwMode="auto">
          <a:xfrm flipH="1">
            <a:off x="2209800" y="3219450"/>
            <a:ext cx="2038350" cy="6604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414" name="Line 258"/>
          <p:cNvSpPr>
            <a:spLocks noChangeShapeType="1"/>
          </p:cNvSpPr>
          <p:nvPr/>
        </p:nvSpPr>
        <p:spPr bwMode="auto">
          <a:xfrm flipH="1">
            <a:off x="1543050" y="3219450"/>
            <a:ext cx="2762250" cy="2038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415" name="Line 259"/>
          <p:cNvSpPr>
            <a:spLocks noChangeShapeType="1"/>
          </p:cNvSpPr>
          <p:nvPr/>
        </p:nvSpPr>
        <p:spPr bwMode="auto">
          <a:xfrm flipH="1">
            <a:off x="2571750" y="3238500"/>
            <a:ext cx="1695450" cy="20002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777875" y="2320925"/>
            <a:ext cx="1268413" cy="1168400"/>
            <a:chOff x="490" y="1462"/>
            <a:chExt cx="799" cy="736"/>
          </a:xfrm>
        </p:grpSpPr>
        <p:sp>
          <p:nvSpPr>
            <p:cNvPr id="16505" name="Freeform 260"/>
            <p:cNvSpPr>
              <a:spLocks/>
            </p:cNvSpPr>
            <p:nvPr/>
          </p:nvSpPr>
          <p:spPr bwMode="auto">
            <a:xfrm>
              <a:off x="1158" y="2019"/>
              <a:ext cx="130" cy="65"/>
            </a:xfrm>
            <a:custGeom>
              <a:avLst/>
              <a:gdLst>
                <a:gd name="T0" fmla="*/ 123 w 130"/>
                <a:gd name="T1" fmla="*/ 12 h 65"/>
                <a:gd name="T2" fmla="*/ 42 w 130"/>
                <a:gd name="T3" fmla="*/ 0 h 65"/>
                <a:gd name="T4" fmla="*/ 0 w 130"/>
                <a:gd name="T5" fmla="*/ 33 h 65"/>
                <a:gd name="T6" fmla="*/ 0 w 130"/>
                <a:gd name="T7" fmla="*/ 33 h 65"/>
                <a:gd name="T8" fmla="*/ 0 w 130"/>
                <a:gd name="T9" fmla="*/ 34 h 65"/>
                <a:gd name="T10" fmla="*/ 0 w 130"/>
                <a:gd name="T11" fmla="*/ 35 h 65"/>
                <a:gd name="T12" fmla="*/ 0 w 130"/>
                <a:gd name="T13" fmla="*/ 37 h 65"/>
                <a:gd name="T14" fmla="*/ 0 w 130"/>
                <a:gd name="T15" fmla="*/ 38 h 65"/>
                <a:gd name="T16" fmla="*/ 0 w 130"/>
                <a:gd name="T17" fmla="*/ 39 h 65"/>
                <a:gd name="T18" fmla="*/ 0 w 130"/>
                <a:gd name="T19" fmla="*/ 40 h 65"/>
                <a:gd name="T20" fmla="*/ 1 w 130"/>
                <a:gd name="T21" fmla="*/ 41 h 65"/>
                <a:gd name="T22" fmla="*/ 6 w 130"/>
                <a:gd name="T23" fmla="*/ 42 h 65"/>
                <a:gd name="T24" fmla="*/ 17 w 130"/>
                <a:gd name="T25" fmla="*/ 45 h 65"/>
                <a:gd name="T26" fmla="*/ 32 w 130"/>
                <a:gd name="T27" fmla="*/ 50 h 65"/>
                <a:gd name="T28" fmla="*/ 49 w 130"/>
                <a:gd name="T29" fmla="*/ 55 h 65"/>
                <a:gd name="T30" fmla="*/ 68 w 130"/>
                <a:gd name="T31" fmla="*/ 59 h 65"/>
                <a:gd name="T32" fmla="*/ 86 w 130"/>
                <a:gd name="T33" fmla="*/ 63 h 65"/>
                <a:gd name="T34" fmla="*/ 99 w 130"/>
                <a:gd name="T35" fmla="*/ 64 h 65"/>
                <a:gd name="T36" fmla="*/ 108 w 130"/>
                <a:gd name="T37" fmla="*/ 63 h 65"/>
                <a:gd name="T38" fmla="*/ 111 w 130"/>
                <a:gd name="T39" fmla="*/ 61 h 65"/>
                <a:gd name="T40" fmla="*/ 113 w 130"/>
                <a:gd name="T41" fmla="*/ 59 h 65"/>
                <a:gd name="T42" fmla="*/ 116 w 130"/>
                <a:gd name="T43" fmla="*/ 57 h 65"/>
                <a:gd name="T44" fmla="*/ 119 w 130"/>
                <a:gd name="T45" fmla="*/ 54 h 65"/>
                <a:gd name="T46" fmla="*/ 121 w 130"/>
                <a:gd name="T47" fmla="*/ 52 h 65"/>
                <a:gd name="T48" fmla="*/ 124 w 130"/>
                <a:gd name="T49" fmla="*/ 49 h 65"/>
                <a:gd name="T50" fmla="*/ 126 w 130"/>
                <a:gd name="T51" fmla="*/ 47 h 65"/>
                <a:gd name="T52" fmla="*/ 127 w 130"/>
                <a:gd name="T53" fmla="*/ 45 h 65"/>
                <a:gd name="T54" fmla="*/ 128 w 130"/>
                <a:gd name="T55" fmla="*/ 39 h 65"/>
                <a:gd name="T56" fmla="*/ 129 w 130"/>
                <a:gd name="T57" fmla="*/ 33 h 65"/>
                <a:gd name="T58" fmla="*/ 128 w 130"/>
                <a:gd name="T59" fmla="*/ 28 h 65"/>
                <a:gd name="T60" fmla="*/ 127 w 130"/>
                <a:gd name="T61" fmla="*/ 22 h 65"/>
                <a:gd name="T62" fmla="*/ 126 w 130"/>
                <a:gd name="T63" fmla="*/ 18 h 65"/>
                <a:gd name="T64" fmla="*/ 124 w 130"/>
                <a:gd name="T65" fmla="*/ 15 h 65"/>
                <a:gd name="T66" fmla="*/ 123 w 130"/>
                <a:gd name="T67" fmla="*/ 12 h 65"/>
                <a:gd name="T68" fmla="*/ 123 w 130"/>
                <a:gd name="T69" fmla="*/ 12 h 6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0"/>
                <a:gd name="T106" fmla="*/ 0 h 65"/>
                <a:gd name="T107" fmla="*/ 130 w 130"/>
                <a:gd name="T108" fmla="*/ 65 h 6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0" h="65">
                  <a:moveTo>
                    <a:pt x="123" y="12"/>
                  </a:moveTo>
                  <a:lnTo>
                    <a:pt x="42" y="0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1" y="41"/>
                  </a:lnTo>
                  <a:lnTo>
                    <a:pt x="6" y="42"/>
                  </a:lnTo>
                  <a:lnTo>
                    <a:pt x="17" y="45"/>
                  </a:lnTo>
                  <a:lnTo>
                    <a:pt x="32" y="50"/>
                  </a:lnTo>
                  <a:lnTo>
                    <a:pt x="49" y="55"/>
                  </a:lnTo>
                  <a:lnTo>
                    <a:pt x="68" y="59"/>
                  </a:lnTo>
                  <a:lnTo>
                    <a:pt x="86" y="63"/>
                  </a:lnTo>
                  <a:lnTo>
                    <a:pt x="99" y="64"/>
                  </a:lnTo>
                  <a:lnTo>
                    <a:pt x="108" y="63"/>
                  </a:lnTo>
                  <a:lnTo>
                    <a:pt x="111" y="61"/>
                  </a:lnTo>
                  <a:lnTo>
                    <a:pt x="113" y="59"/>
                  </a:lnTo>
                  <a:lnTo>
                    <a:pt x="116" y="57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4" y="49"/>
                  </a:lnTo>
                  <a:lnTo>
                    <a:pt x="126" y="47"/>
                  </a:lnTo>
                  <a:lnTo>
                    <a:pt x="127" y="45"/>
                  </a:lnTo>
                  <a:lnTo>
                    <a:pt x="128" y="39"/>
                  </a:lnTo>
                  <a:lnTo>
                    <a:pt x="129" y="33"/>
                  </a:lnTo>
                  <a:lnTo>
                    <a:pt x="128" y="28"/>
                  </a:lnTo>
                  <a:lnTo>
                    <a:pt x="127" y="22"/>
                  </a:lnTo>
                  <a:lnTo>
                    <a:pt x="126" y="18"/>
                  </a:lnTo>
                  <a:lnTo>
                    <a:pt x="124" y="15"/>
                  </a:lnTo>
                  <a:lnTo>
                    <a:pt x="123" y="1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06" name="Freeform 261"/>
            <p:cNvSpPr>
              <a:spLocks/>
            </p:cNvSpPr>
            <p:nvPr/>
          </p:nvSpPr>
          <p:spPr bwMode="auto">
            <a:xfrm>
              <a:off x="1165" y="2020"/>
              <a:ext cx="124" cy="59"/>
            </a:xfrm>
            <a:custGeom>
              <a:avLst/>
              <a:gdLst>
                <a:gd name="T0" fmla="*/ 118 w 124"/>
                <a:gd name="T1" fmla="*/ 10 h 59"/>
                <a:gd name="T2" fmla="*/ 40 w 124"/>
                <a:gd name="T3" fmla="*/ 0 h 59"/>
                <a:gd name="T4" fmla="*/ 0 w 124"/>
                <a:gd name="T5" fmla="*/ 30 h 59"/>
                <a:gd name="T6" fmla="*/ 0 w 124"/>
                <a:gd name="T7" fmla="*/ 30 h 59"/>
                <a:gd name="T8" fmla="*/ 0 w 124"/>
                <a:gd name="T9" fmla="*/ 31 h 59"/>
                <a:gd name="T10" fmla="*/ 0 w 124"/>
                <a:gd name="T11" fmla="*/ 32 h 59"/>
                <a:gd name="T12" fmla="*/ 0 w 124"/>
                <a:gd name="T13" fmla="*/ 33 h 59"/>
                <a:gd name="T14" fmla="*/ 0 w 124"/>
                <a:gd name="T15" fmla="*/ 34 h 59"/>
                <a:gd name="T16" fmla="*/ 0 w 124"/>
                <a:gd name="T17" fmla="*/ 35 h 59"/>
                <a:gd name="T18" fmla="*/ 0 w 124"/>
                <a:gd name="T19" fmla="*/ 36 h 59"/>
                <a:gd name="T20" fmla="*/ 1 w 124"/>
                <a:gd name="T21" fmla="*/ 36 h 59"/>
                <a:gd name="T22" fmla="*/ 5 w 124"/>
                <a:gd name="T23" fmla="*/ 38 h 59"/>
                <a:gd name="T24" fmla="*/ 16 w 124"/>
                <a:gd name="T25" fmla="*/ 40 h 59"/>
                <a:gd name="T26" fmla="*/ 31 w 124"/>
                <a:gd name="T27" fmla="*/ 44 h 59"/>
                <a:gd name="T28" fmla="*/ 47 w 124"/>
                <a:gd name="T29" fmla="*/ 49 h 59"/>
                <a:gd name="T30" fmla="*/ 65 w 124"/>
                <a:gd name="T31" fmla="*/ 53 h 59"/>
                <a:gd name="T32" fmla="*/ 82 w 124"/>
                <a:gd name="T33" fmla="*/ 56 h 59"/>
                <a:gd name="T34" fmla="*/ 95 w 124"/>
                <a:gd name="T35" fmla="*/ 58 h 59"/>
                <a:gd name="T36" fmla="*/ 103 w 124"/>
                <a:gd name="T37" fmla="*/ 56 h 59"/>
                <a:gd name="T38" fmla="*/ 106 w 124"/>
                <a:gd name="T39" fmla="*/ 55 h 59"/>
                <a:gd name="T40" fmla="*/ 109 w 124"/>
                <a:gd name="T41" fmla="*/ 53 h 59"/>
                <a:gd name="T42" fmla="*/ 111 w 124"/>
                <a:gd name="T43" fmla="*/ 51 h 59"/>
                <a:gd name="T44" fmla="*/ 114 w 124"/>
                <a:gd name="T45" fmla="*/ 49 h 59"/>
                <a:gd name="T46" fmla="*/ 116 w 124"/>
                <a:gd name="T47" fmla="*/ 46 h 59"/>
                <a:gd name="T48" fmla="*/ 119 w 124"/>
                <a:gd name="T49" fmla="*/ 44 h 59"/>
                <a:gd name="T50" fmla="*/ 120 w 124"/>
                <a:gd name="T51" fmla="*/ 42 h 59"/>
                <a:gd name="T52" fmla="*/ 121 w 124"/>
                <a:gd name="T53" fmla="*/ 40 h 59"/>
                <a:gd name="T54" fmla="*/ 123 w 124"/>
                <a:gd name="T55" fmla="*/ 35 h 59"/>
                <a:gd name="T56" fmla="*/ 123 w 124"/>
                <a:gd name="T57" fmla="*/ 30 h 59"/>
                <a:gd name="T58" fmla="*/ 123 w 124"/>
                <a:gd name="T59" fmla="*/ 24 h 59"/>
                <a:gd name="T60" fmla="*/ 122 w 124"/>
                <a:gd name="T61" fmla="*/ 20 h 59"/>
                <a:gd name="T62" fmla="*/ 120 w 124"/>
                <a:gd name="T63" fmla="*/ 16 h 59"/>
                <a:gd name="T64" fmla="*/ 119 w 124"/>
                <a:gd name="T65" fmla="*/ 13 h 59"/>
                <a:gd name="T66" fmla="*/ 118 w 124"/>
                <a:gd name="T67" fmla="*/ 11 h 59"/>
                <a:gd name="T68" fmla="*/ 118 w 124"/>
                <a:gd name="T69" fmla="*/ 10 h 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59"/>
                <a:gd name="T107" fmla="*/ 124 w 124"/>
                <a:gd name="T108" fmla="*/ 59 h 5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59">
                  <a:moveTo>
                    <a:pt x="118" y="10"/>
                  </a:moveTo>
                  <a:lnTo>
                    <a:pt x="40" y="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5" y="38"/>
                  </a:lnTo>
                  <a:lnTo>
                    <a:pt x="16" y="40"/>
                  </a:lnTo>
                  <a:lnTo>
                    <a:pt x="31" y="44"/>
                  </a:lnTo>
                  <a:lnTo>
                    <a:pt x="47" y="49"/>
                  </a:lnTo>
                  <a:lnTo>
                    <a:pt x="65" y="53"/>
                  </a:lnTo>
                  <a:lnTo>
                    <a:pt x="82" y="56"/>
                  </a:lnTo>
                  <a:lnTo>
                    <a:pt x="95" y="58"/>
                  </a:lnTo>
                  <a:lnTo>
                    <a:pt x="103" y="56"/>
                  </a:lnTo>
                  <a:lnTo>
                    <a:pt x="106" y="55"/>
                  </a:lnTo>
                  <a:lnTo>
                    <a:pt x="109" y="53"/>
                  </a:lnTo>
                  <a:lnTo>
                    <a:pt x="111" y="51"/>
                  </a:lnTo>
                  <a:lnTo>
                    <a:pt x="114" y="49"/>
                  </a:lnTo>
                  <a:lnTo>
                    <a:pt x="116" y="46"/>
                  </a:lnTo>
                  <a:lnTo>
                    <a:pt x="119" y="44"/>
                  </a:lnTo>
                  <a:lnTo>
                    <a:pt x="120" y="42"/>
                  </a:lnTo>
                  <a:lnTo>
                    <a:pt x="121" y="40"/>
                  </a:lnTo>
                  <a:lnTo>
                    <a:pt x="123" y="35"/>
                  </a:lnTo>
                  <a:lnTo>
                    <a:pt x="123" y="30"/>
                  </a:lnTo>
                  <a:lnTo>
                    <a:pt x="123" y="24"/>
                  </a:lnTo>
                  <a:lnTo>
                    <a:pt x="122" y="20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8" y="11"/>
                  </a:lnTo>
                  <a:lnTo>
                    <a:pt x="118" y="10"/>
                  </a:lnTo>
                </a:path>
              </a:pathLst>
            </a:custGeom>
            <a:solidFill>
              <a:srgbClr val="86868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07" name="Freeform 262"/>
            <p:cNvSpPr>
              <a:spLocks/>
            </p:cNvSpPr>
            <p:nvPr/>
          </p:nvSpPr>
          <p:spPr bwMode="auto">
            <a:xfrm>
              <a:off x="1167" y="2007"/>
              <a:ext cx="121" cy="60"/>
            </a:xfrm>
            <a:custGeom>
              <a:avLst/>
              <a:gdLst>
                <a:gd name="T0" fmla="*/ 80 w 121"/>
                <a:gd name="T1" fmla="*/ 1 h 60"/>
                <a:gd name="T2" fmla="*/ 71 w 121"/>
                <a:gd name="T3" fmla="*/ 0 h 60"/>
                <a:gd name="T4" fmla="*/ 62 w 121"/>
                <a:gd name="T5" fmla="*/ 0 h 60"/>
                <a:gd name="T6" fmla="*/ 55 w 121"/>
                <a:gd name="T7" fmla="*/ 0 h 60"/>
                <a:gd name="T8" fmla="*/ 48 w 121"/>
                <a:gd name="T9" fmla="*/ 1 h 60"/>
                <a:gd name="T10" fmla="*/ 43 w 121"/>
                <a:gd name="T11" fmla="*/ 3 h 60"/>
                <a:gd name="T12" fmla="*/ 40 w 121"/>
                <a:gd name="T13" fmla="*/ 5 h 60"/>
                <a:gd name="T14" fmla="*/ 37 w 121"/>
                <a:gd name="T15" fmla="*/ 7 h 60"/>
                <a:gd name="T16" fmla="*/ 37 w 121"/>
                <a:gd name="T17" fmla="*/ 7 h 60"/>
                <a:gd name="T18" fmla="*/ 0 w 121"/>
                <a:gd name="T19" fmla="*/ 37 h 60"/>
                <a:gd name="T20" fmla="*/ 0 w 121"/>
                <a:gd name="T21" fmla="*/ 40 h 60"/>
                <a:gd name="T22" fmla="*/ 0 w 121"/>
                <a:gd name="T23" fmla="*/ 40 h 60"/>
                <a:gd name="T24" fmla="*/ 2 w 121"/>
                <a:gd name="T25" fmla="*/ 39 h 60"/>
                <a:gd name="T26" fmla="*/ 6 w 121"/>
                <a:gd name="T27" fmla="*/ 38 h 60"/>
                <a:gd name="T28" fmla="*/ 11 w 121"/>
                <a:gd name="T29" fmla="*/ 36 h 60"/>
                <a:gd name="T30" fmla="*/ 17 w 121"/>
                <a:gd name="T31" fmla="*/ 35 h 60"/>
                <a:gd name="T32" fmla="*/ 23 w 121"/>
                <a:gd name="T33" fmla="*/ 35 h 60"/>
                <a:gd name="T34" fmla="*/ 30 w 121"/>
                <a:gd name="T35" fmla="*/ 35 h 60"/>
                <a:gd name="T36" fmla="*/ 39 w 121"/>
                <a:gd name="T37" fmla="*/ 37 h 60"/>
                <a:gd name="T38" fmla="*/ 49 w 121"/>
                <a:gd name="T39" fmla="*/ 40 h 60"/>
                <a:gd name="T40" fmla="*/ 58 w 121"/>
                <a:gd name="T41" fmla="*/ 43 h 60"/>
                <a:gd name="T42" fmla="*/ 64 w 121"/>
                <a:gd name="T43" fmla="*/ 46 h 60"/>
                <a:gd name="T44" fmla="*/ 69 w 121"/>
                <a:gd name="T45" fmla="*/ 49 h 60"/>
                <a:gd name="T46" fmla="*/ 74 w 121"/>
                <a:gd name="T47" fmla="*/ 51 h 60"/>
                <a:gd name="T48" fmla="*/ 77 w 121"/>
                <a:gd name="T49" fmla="*/ 53 h 60"/>
                <a:gd name="T50" fmla="*/ 80 w 121"/>
                <a:gd name="T51" fmla="*/ 54 h 60"/>
                <a:gd name="T52" fmla="*/ 84 w 121"/>
                <a:gd name="T53" fmla="*/ 56 h 60"/>
                <a:gd name="T54" fmla="*/ 100 w 121"/>
                <a:gd name="T55" fmla="*/ 59 h 60"/>
                <a:gd name="T56" fmla="*/ 110 w 121"/>
                <a:gd name="T57" fmla="*/ 57 h 60"/>
                <a:gd name="T58" fmla="*/ 117 w 121"/>
                <a:gd name="T59" fmla="*/ 52 h 60"/>
                <a:gd name="T60" fmla="*/ 120 w 121"/>
                <a:gd name="T61" fmla="*/ 45 h 60"/>
                <a:gd name="T62" fmla="*/ 120 w 121"/>
                <a:gd name="T63" fmla="*/ 37 h 60"/>
                <a:gd name="T64" fmla="*/ 119 w 121"/>
                <a:gd name="T65" fmla="*/ 29 h 60"/>
                <a:gd name="T66" fmla="*/ 117 w 121"/>
                <a:gd name="T67" fmla="*/ 23 h 60"/>
                <a:gd name="T68" fmla="*/ 115 w 121"/>
                <a:gd name="T69" fmla="*/ 20 h 60"/>
                <a:gd name="T70" fmla="*/ 114 w 121"/>
                <a:gd name="T71" fmla="*/ 19 h 60"/>
                <a:gd name="T72" fmla="*/ 112 w 121"/>
                <a:gd name="T73" fmla="*/ 18 h 60"/>
                <a:gd name="T74" fmla="*/ 109 w 121"/>
                <a:gd name="T75" fmla="*/ 15 h 60"/>
                <a:gd name="T76" fmla="*/ 106 w 121"/>
                <a:gd name="T77" fmla="*/ 13 h 60"/>
                <a:gd name="T78" fmla="*/ 101 w 121"/>
                <a:gd name="T79" fmla="*/ 10 h 60"/>
                <a:gd name="T80" fmla="*/ 96 w 121"/>
                <a:gd name="T81" fmla="*/ 7 h 60"/>
                <a:gd name="T82" fmla="*/ 89 w 121"/>
                <a:gd name="T83" fmla="*/ 4 h 60"/>
                <a:gd name="T84" fmla="*/ 80 w 121"/>
                <a:gd name="T85" fmla="*/ 1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1"/>
                <a:gd name="T130" fmla="*/ 0 h 60"/>
                <a:gd name="T131" fmla="*/ 121 w 121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1" h="60">
                  <a:moveTo>
                    <a:pt x="80" y="1"/>
                  </a:moveTo>
                  <a:lnTo>
                    <a:pt x="71" y="0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3" y="3"/>
                  </a:lnTo>
                  <a:lnTo>
                    <a:pt x="40" y="5"/>
                  </a:lnTo>
                  <a:lnTo>
                    <a:pt x="37" y="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2" y="39"/>
                  </a:lnTo>
                  <a:lnTo>
                    <a:pt x="6" y="38"/>
                  </a:lnTo>
                  <a:lnTo>
                    <a:pt x="11" y="36"/>
                  </a:lnTo>
                  <a:lnTo>
                    <a:pt x="17" y="35"/>
                  </a:lnTo>
                  <a:lnTo>
                    <a:pt x="23" y="35"/>
                  </a:lnTo>
                  <a:lnTo>
                    <a:pt x="30" y="35"/>
                  </a:lnTo>
                  <a:lnTo>
                    <a:pt x="39" y="37"/>
                  </a:lnTo>
                  <a:lnTo>
                    <a:pt x="49" y="40"/>
                  </a:lnTo>
                  <a:lnTo>
                    <a:pt x="58" y="43"/>
                  </a:lnTo>
                  <a:lnTo>
                    <a:pt x="64" y="46"/>
                  </a:lnTo>
                  <a:lnTo>
                    <a:pt x="69" y="49"/>
                  </a:lnTo>
                  <a:lnTo>
                    <a:pt x="74" y="51"/>
                  </a:lnTo>
                  <a:lnTo>
                    <a:pt x="77" y="53"/>
                  </a:lnTo>
                  <a:lnTo>
                    <a:pt x="80" y="54"/>
                  </a:lnTo>
                  <a:lnTo>
                    <a:pt x="84" y="56"/>
                  </a:lnTo>
                  <a:lnTo>
                    <a:pt x="100" y="59"/>
                  </a:lnTo>
                  <a:lnTo>
                    <a:pt x="110" y="57"/>
                  </a:lnTo>
                  <a:lnTo>
                    <a:pt x="117" y="52"/>
                  </a:lnTo>
                  <a:lnTo>
                    <a:pt x="120" y="45"/>
                  </a:lnTo>
                  <a:lnTo>
                    <a:pt x="120" y="37"/>
                  </a:lnTo>
                  <a:lnTo>
                    <a:pt x="119" y="29"/>
                  </a:lnTo>
                  <a:lnTo>
                    <a:pt x="117" y="23"/>
                  </a:lnTo>
                  <a:lnTo>
                    <a:pt x="115" y="20"/>
                  </a:lnTo>
                  <a:lnTo>
                    <a:pt x="114" y="19"/>
                  </a:lnTo>
                  <a:lnTo>
                    <a:pt x="112" y="18"/>
                  </a:lnTo>
                  <a:lnTo>
                    <a:pt x="109" y="15"/>
                  </a:lnTo>
                  <a:lnTo>
                    <a:pt x="106" y="13"/>
                  </a:lnTo>
                  <a:lnTo>
                    <a:pt x="101" y="10"/>
                  </a:lnTo>
                  <a:lnTo>
                    <a:pt x="96" y="7"/>
                  </a:lnTo>
                  <a:lnTo>
                    <a:pt x="89" y="4"/>
                  </a:lnTo>
                  <a:lnTo>
                    <a:pt x="80" y="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08" name="Freeform 263"/>
            <p:cNvSpPr>
              <a:spLocks/>
            </p:cNvSpPr>
            <p:nvPr/>
          </p:nvSpPr>
          <p:spPr bwMode="auto">
            <a:xfrm>
              <a:off x="1011" y="1911"/>
              <a:ext cx="197" cy="137"/>
            </a:xfrm>
            <a:custGeom>
              <a:avLst/>
              <a:gdLst>
                <a:gd name="T0" fmla="*/ 173 w 197"/>
                <a:gd name="T1" fmla="*/ 130 h 137"/>
                <a:gd name="T2" fmla="*/ 160 w 197"/>
                <a:gd name="T3" fmla="*/ 124 h 137"/>
                <a:gd name="T4" fmla="*/ 145 w 197"/>
                <a:gd name="T5" fmla="*/ 113 h 137"/>
                <a:gd name="T6" fmla="*/ 137 w 197"/>
                <a:gd name="T7" fmla="*/ 102 h 137"/>
                <a:gd name="T8" fmla="*/ 147 w 197"/>
                <a:gd name="T9" fmla="*/ 91 h 137"/>
                <a:gd name="T10" fmla="*/ 167 w 197"/>
                <a:gd name="T11" fmla="*/ 87 h 137"/>
                <a:gd name="T12" fmla="*/ 186 w 197"/>
                <a:gd name="T13" fmla="*/ 82 h 137"/>
                <a:gd name="T14" fmla="*/ 196 w 197"/>
                <a:gd name="T15" fmla="*/ 73 h 137"/>
                <a:gd name="T16" fmla="*/ 188 w 197"/>
                <a:gd name="T17" fmla="*/ 57 h 137"/>
                <a:gd name="T18" fmla="*/ 174 w 197"/>
                <a:gd name="T19" fmla="*/ 44 h 137"/>
                <a:gd name="T20" fmla="*/ 156 w 197"/>
                <a:gd name="T21" fmla="*/ 36 h 137"/>
                <a:gd name="T22" fmla="*/ 139 w 197"/>
                <a:gd name="T23" fmla="*/ 32 h 137"/>
                <a:gd name="T24" fmla="*/ 116 w 197"/>
                <a:gd name="T25" fmla="*/ 32 h 137"/>
                <a:gd name="T26" fmla="*/ 90 w 197"/>
                <a:gd name="T27" fmla="*/ 34 h 137"/>
                <a:gd name="T28" fmla="*/ 70 w 197"/>
                <a:gd name="T29" fmla="*/ 34 h 137"/>
                <a:gd name="T30" fmla="*/ 50 w 197"/>
                <a:gd name="T31" fmla="*/ 27 h 137"/>
                <a:gd name="T32" fmla="*/ 27 w 197"/>
                <a:gd name="T33" fmla="*/ 14 h 137"/>
                <a:gd name="T34" fmla="*/ 13 w 197"/>
                <a:gd name="T35" fmla="*/ 4 h 137"/>
                <a:gd name="T36" fmla="*/ 6 w 197"/>
                <a:gd name="T37" fmla="*/ 0 h 137"/>
                <a:gd name="T38" fmla="*/ 5 w 197"/>
                <a:gd name="T39" fmla="*/ 0 h 137"/>
                <a:gd name="T40" fmla="*/ 0 w 197"/>
                <a:gd name="T41" fmla="*/ 3 h 137"/>
                <a:gd name="T42" fmla="*/ 43 w 197"/>
                <a:gd name="T43" fmla="*/ 29 h 137"/>
                <a:gd name="T44" fmla="*/ 59 w 197"/>
                <a:gd name="T45" fmla="*/ 36 h 137"/>
                <a:gd name="T46" fmla="*/ 74 w 197"/>
                <a:gd name="T47" fmla="*/ 39 h 137"/>
                <a:gd name="T48" fmla="*/ 90 w 197"/>
                <a:gd name="T49" fmla="*/ 39 h 137"/>
                <a:gd name="T50" fmla="*/ 102 w 197"/>
                <a:gd name="T51" fmla="*/ 38 h 137"/>
                <a:gd name="T52" fmla="*/ 108 w 197"/>
                <a:gd name="T53" fmla="*/ 37 h 137"/>
                <a:gd name="T54" fmla="*/ 113 w 197"/>
                <a:gd name="T55" fmla="*/ 37 h 137"/>
                <a:gd name="T56" fmla="*/ 121 w 197"/>
                <a:gd name="T57" fmla="*/ 36 h 137"/>
                <a:gd name="T58" fmla="*/ 130 w 197"/>
                <a:gd name="T59" fmla="*/ 36 h 137"/>
                <a:gd name="T60" fmla="*/ 145 w 197"/>
                <a:gd name="T61" fmla="*/ 38 h 137"/>
                <a:gd name="T62" fmla="*/ 162 w 197"/>
                <a:gd name="T63" fmla="*/ 44 h 137"/>
                <a:gd name="T64" fmla="*/ 178 w 197"/>
                <a:gd name="T65" fmla="*/ 54 h 137"/>
                <a:gd name="T66" fmla="*/ 186 w 197"/>
                <a:gd name="T67" fmla="*/ 67 h 137"/>
                <a:gd name="T68" fmla="*/ 188 w 197"/>
                <a:gd name="T69" fmla="*/ 72 h 137"/>
                <a:gd name="T70" fmla="*/ 185 w 197"/>
                <a:gd name="T71" fmla="*/ 75 h 137"/>
                <a:gd name="T72" fmla="*/ 178 w 197"/>
                <a:gd name="T73" fmla="*/ 78 h 137"/>
                <a:gd name="T74" fmla="*/ 166 w 197"/>
                <a:gd name="T75" fmla="*/ 81 h 137"/>
                <a:gd name="T76" fmla="*/ 157 w 197"/>
                <a:gd name="T77" fmla="*/ 83 h 137"/>
                <a:gd name="T78" fmla="*/ 148 w 197"/>
                <a:gd name="T79" fmla="*/ 85 h 137"/>
                <a:gd name="T80" fmla="*/ 139 w 197"/>
                <a:gd name="T81" fmla="*/ 88 h 137"/>
                <a:gd name="T82" fmla="*/ 133 w 197"/>
                <a:gd name="T83" fmla="*/ 92 h 137"/>
                <a:gd name="T84" fmla="*/ 130 w 197"/>
                <a:gd name="T85" fmla="*/ 96 h 137"/>
                <a:gd name="T86" fmla="*/ 130 w 197"/>
                <a:gd name="T87" fmla="*/ 99 h 137"/>
                <a:gd name="T88" fmla="*/ 130 w 197"/>
                <a:gd name="T89" fmla="*/ 103 h 137"/>
                <a:gd name="T90" fmla="*/ 130 w 197"/>
                <a:gd name="T91" fmla="*/ 106 h 137"/>
                <a:gd name="T92" fmla="*/ 138 w 197"/>
                <a:gd name="T93" fmla="*/ 116 h 137"/>
                <a:gd name="T94" fmla="*/ 152 w 197"/>
                <a:gd name="T95" fmla="*/ 126 h 137"/>
                <a:gd name="T96" fmla="*/ 164 w 197"/>
                <a:gd name="T97" fmla="*/ 133 h 137"/>
                <a:gd name="T98" fmla="*/ 171 w 197"/>
                <a:gd name="T99" fmla="*/ 136 h 1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97"/>
                <a:gd name="T151" fmla="*/ 0 h 137"/>
                <a:gd name="T152" fmla="*/ 197 w 197"/>
                <a:gd name="T153" fmla="*/ 137 h 1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97" h="137">
                  <a:moveTo>
                    <a:pt x="174" y="131"/>
                  </a:moveTo>
                  <a:lnTo>
                    <a:pt x="173" y="130"/>
                  </a:lnTo>
                  <a:lnTo>
                    <a:pt x="167" y="128"/>
                  </a:lnTo>
                  <a:lnTo>
                    <a:pt x="160" y="124"/>
                  </a:lnTo>
                  <a:lnTo>
                    <a:pt x="152" y="119"/>
                  </a:lnTo>
                  <a:lnTo>
                    <a:pt x="145" y="113"/>
                  </a:lnTo>
                  <a:lnTo>
                    <a:pt x="139" y="108"/>
                  </a:lnTo>
                  <a:lnTo>
                    <a:pt x="137" y="102"/>
                  </a:lnTo>
                  <a:lnTo>
                    <a:pt x="140" y="96"/>
                  </a:lnTo>
                  <a:lnTo>
                    <a:pt x="147" y="91"/>
                  </a:lnTo>
                  <a:lnTo>
                    <a:pt x="156" y="89"/>
                  </a:lnTo>
                  <a:lnTo>
                    <a:pt x="167" y="87"/>
                  </a:lnTo>
                  <a:lnTo>
                    <a:pt x="177" y="85"/>
                  </a:lnTo>
                  <a:lnTo>
                    <a:pt x="186" y="82"/>
                  </a:lnTo>
                  <a:lnTo>
                    <a:pt x="193" y="78"/>
                  </a:lnTo>
                  <a:lnTo>
                    <a:pt x="196" y="73"/>
                  </a:lnTo>
                  <a:lnTo>
                    <a:pt x="194" y="66"/>
                  </a:lnTo>
                  <a:lnTo>
                    <a:pt x="188" y="57"/>
                  </a:lnTo>
                  <a:lnTo>
                    <a:pt x="181" y="50"/>
                  </a:lnTo>
                  <a:lnTo>
                    <a:pt x="174" y="44"/>
                  </a:lnTo>
                  <a:lnTo>
                    <a:pt x="165" y="39"/>
                  </a:lnTo>
                  <a:lnTo>
                    <a:pt x="156" y="36"/>
                  </a:lnTo>
                  <a:lnTo>
                    <a:pt x="148" y="33"/>
                  </a:lnTo>
                  <a:lnTo>
                    <a:pt x="139" y="32"/>
                  </a:lnTo>
                  <a:lnTo>
                    <a:pt x="132" y="31"/>
                  </a:lnTo>
                  <a:lnTo>
                    <a:pt x="116" y="32"/>
                  </a:lnTo>
                  <a:lnTo>
                    <a:pt x="103" y="33"/>
                  </a:lnTo>
                  <a:lnTo>
                    <a:pt x="90" y="34"/>
                  </a:lnTo>
                  <a:lnTo>
                    <a:pt x="80" y="34"/>
                  </a:lnTo>
                  <a:lnTo>
                    <a:pt x="70" y="34"/>
                  </a:lnTo>
                  <a:lnTo>
                    <a:pt x="61" y="31"/>
                  </a:lnTo>
                  <a:lnTo>
                    <a:pt x="50" y="27"/>
                  </a:lnTo>
                  <a:lnTo>
                    <a:pt x="39" y="21"/>
                  </a:lnTo>
                  <a:lnTo>
                    <a:pt x="27" y="14"/>
                  </a:lnTo>
                  <a:lnTo>
                    <a:pt x="19" y="8"/>
                  </a:lnTo>
                  <a:lnTo>
                    <a:pt x="13" y="4"/>
                  </a:lnTo>
                  <a:lnTo>
                    <a:pt x="9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33" y="24"/>
                  </a:lnTo>
                  <a:lnTo>
                    <a:pt x="43" y="29"/>
                  </a:lnTo>
                  <a:lnTo>
                    <a:pt x="51" y="34"/>
                  </a:lnTo>
                  <a:lnTo>
                    <a:pt x="59" y="36"/>
                  </a:lnTo>
                  <a:lnTo>
                    <a:pt x="67" y="38"/>
                  </a:lnTo>
                  <a:lnTo>
                    <a:pt x="74" y="39"/>
                  </a:lnTo>
                  <a:lnTo>
                    <a:pt x="82" y="39"/>
                  </a:lnTo>
                  <a:lnTo>
                    <a:pt x="90" y="39"/>
                  </a:lnTo>
                  <a:lnTo>
                    <a:pt x="98" y="38"/>
                  </a:lnTo>
                  <a:lnTo>
                    <a:pt x="102" y="38"/>
                  </a:lnTo>
                  <a:lnTo>
                    <a:pt x="105" y="38"/>
                  </a:lnTo>
                  <a:lnTo>
                    <a:pt x="108" y="37"/>
                  </a:lnTo>
                  <a:lnTo>
                    <a:pt x="110" y="37"/>
                  </a:lnTo>
                  <a:lnTo>
                    <a:pt x="113" y="37"/>
                  </a:lnTo>
                  <a:lnTo>
                    <a:pt x="117" y="37"/>
                  </a:lnTo>
                  <a:lnTo>
                    <a:pt x="121" y="36"/>
                  </a:lnTo>
                  <a:lnTo>
                    <a:pt x="126" y="36"/>
                  </a:lnTo>
                  <a:lnTo>
                    <a:pt x="130" y="36"/>
                  </a:lnTo>
                  <a:lnTo>
                    <a:pt x="137" y="37"/>
                  </a:lnTo>
                  <a:lnTo>
                    <a:pt x="145" y="38"/>
                  </a:lnTo>
                  <a:lnTo>
                    <a:pt x="153" y="41"/>
                  </a:lnTo>
                  <a:lnTo>
                    <a:pt x="162" y="44"/>
                  </a:lnTo>
                  <a:lnTo>
                    <a:pt x="171" y="48"/>
                  </a:lnTo>
                  <a:lnTo>
                    <a:pt x="178" y="54"/>
                  </a:lnTo>
                  <a:lnTo>
                    <a:pt x="184" y="63"/>
                  </a:lnTo>
                  <a:lnTo>
                    <a:pt x="186" y="67"/>
                  </a:lnTo>
                  <a:lnTo>
                    <a:pt x="188" y="69"/>
                  </a:lnTo>
                  <a:lnTo>
                    <a:pt x="188" y="72"/>
                  </a:lnTo>
                  <a:lnTo>
                    <a:pt x="187" y="74"/>
                  </a:lnTo>
                  <a:lnTo>
                    <a:pt x="185" y="75"/>
                  </a:lnTo>
                  <a:lnTo>
                    <a:pt x="182" y="77"/>
                  </a:lnTo>
                  <a:lnTo>
                    <a:pt x="178" y="78"/>
                  </a:lnTo>
                  <a:lnTo>
                    <a:pt x="173" y="79"/>
                  </a:lnTo>
                  <a:lnTo>
                    <a:pt x="166" y="81"/>
                  </a:lnTo>
                  <a:lnTo>
                    <a:pt x="161" y="82"/>
                  </a:lnTo>
                  <a:lnTo>
                    <a:pt x="157" y="83"/>
                  </a:lnTo>
                  <a:lnTo>
                    <a:pt x="152" y="84"/>
                  </a:lnTo>
                  <a:lnTo>
                    <a:pt x="148" y="85"/>
                  </a:lnTo>
                  <a:lnTo>
                    <a:pt x="144" y="87"/>
                  </a:lnTo>
                  <a:lnTo>
                    <a:pt x="139" y="88"/>
                  </a:lnTo>
                  <a:lnTo>
                    <a:pt x="136" y="90"/>
                  </a:lnTo>
                  <a:lnTo>
                    <a:pt x="133" y="92"/>
                  </a:lnTo>
                  <a:lnTo>
                    <a:pt x="131" y="94"/>
                  </a:lnTo>
                  <a:lnTo>
                    <a:pt x="130" y="96"/>
                  </a:lnTo>
                  <a:lnTo>
                    <a:pt x="130" y="97"/>
                  </a:lnTo>
                  <a:lnTo>
                    <a:pt x="130" y="99"/>
                  </a:lnTo>
                  <a:lnTo>
                    <a:pt x="129" y="101"/>
                  </a:lnTo>
                  <a:lnTo>
                    <a:pt x="130" y="103"/>
                  </a:lnTo>
                  <a:lnTo>
                    <a:pt x="130" y="105"/>
                  </a:lnTo>
                  <a:lnTo>
                    <a:pt x="130" y="106"/>
                  </a:lnTo>
                  <a:lnTo>
                    <a:pt x="133" y="112"/>
                  </a:lnTo>
                  <a:lnTo>
                    <a:pt x="138" y="116"/>
                  </a:lnTo>
                  <a:lnTo>
                    <a:pt x="145" y="121"/>
                  </a:lnTo>
                  <a:lnTo>
                    <a:pt x="152" y="126"/>
                  </a:lnTo>
                  <a:lnTo>
                    <a:pt x="158" y="130"/>
                  </a:lnTo>
                  <a:lnTo>
                    <a:pt x="164" y="133"/>
                  </a:lnTo>
                  <a:lnTo>
                    <a:pt x="169" y="135"/>
                  </a:lnTo>
                  <a:lnTo>
                    <a:pt x="171" y="136"/>
                  </a:lnTo>
                  <a:lnTo>
                    <a:pt x="174" y="131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09" name="Freeform 264"/>
            <p:cNvSpPr>
              <a:spLocks/>
            </p:cNvSpPr>
            <p:nvPr/>
          </p:nvSpPr>
          <p:spPr bwMode="auto">
            <a:xfrm>
              <a:off x="1010" y="1910"/>
              <a:ext cx="198" cy="137"/>
            </a:xfrm>
            <a:custGeom>
              <a:avLst/>
              <a:gdLst>
                <a:gd name="T0" fmla="*/ 173 w 198"/>
                <a:gd name="T1" fmla="*/ 130 h 137"/>
                <a:gd name="T2" fmla="*/ 160 w 198"/>
                <a:gd name="T3" fmla="*/ 123 h 137"/>
                <a:gd name="T4" fmla="*/ 145 w 198"/>
                <a:gd name="T5" fmla="*/ 113 h 137"/>
                <a:gd name="T6" fmla="*/ 137 w 198"/>
                <a:gd name="T7" fmla="*/ 101 h 137"/>
                <a:gd name="T8" fmla="*/ 148 w 198"/>
                <a:gd name="T9" fmla="*/ 91 h 137"/>
                <a:gd name="T10" fmla="*/ 167 w 198"/>
                <a:gd name="T11" fmla="*/ 86 h 137"/>
                <a:gd name="T12" fmla="*/ 187 w 198"/>
                <a:gd name="T13" fmla="*/ 82 h 137"/>
                <a:gd name="T14" fmla="*/ 197 w 198"/>
                <a:gd name="T15" fmla="*/ 73 h 137"/>
                <a:gd name="T16" fmla="*/ 189 w 198"/>
                <a:gd name="T17" fmla="*/ 57 h 137"/>
                <a:gd name="T18" fmla="*/ 174 w 198"/>
                <a:gd name="T19" fmla="*/ 44 h 137"/>
                <a:gd name="T20" fmla="*/ 156 w 198"/>
                <a:gd name="T21" fmla="*/ 35 h 137"/>
                <a:gd name="T22" fmla="*/ 140 w 198"/>
                <a:gd name="T23" fmla="*/ 31 h 137"/>
                <a:gd name="T24" fmla="*/ 116 w 198"/>
                <a:gd name="T25" fmla="*/ 32 h 137"/>
                <a:gd name="T26" fmla="*/ 91 w 198"/>
                <a:gd name="T27" fmla="*/ 34 h 137"/>
                <a:gd name="T28" fmla="*/ 70 w 198"/>
                <a:gd name="T29" fmla="*/ 33 h 137"/>
                <a:gd name="T30" fmla="*/ 50 w 198"/>
                <a:gd name="T31" fmla="*/ 26 h 137"/>
                <a:gd name="T32" fmla="*/ 27 w 198"/>
                <a:gd name="T33" fmla="*/ 13 h 137"/>
                <a:gd name="T34" fmla="*/ 13 w 198"/>
                <a:gd name="T35" fmla="*/ 4 h 137"/>
                <a:gd name="T36" fmla="*/ 7 w 198"/>
                <a:gd name="T37" fmla="*/ 0 h 137"/>
                <a:gd name="T38" fmla="*/ 5 w 198"/>
                <a:gd name="T39" fmla="*/ 0 h 137"/>
                <a:gd name="T40" fmla="*/ 0 w 198"/>
                <a:gd name="T41" fmla="*/ 3 h 137"/>
                <a:gd name="T42" fmla="*/ 43 w 198"/>
                <a:gd name="T43" fmla="*/ 29 h 137"/>
                <a:gd name="T44" fmla="*/ 60 w 198"/>
                <a:gd name="T45" fmla="*/ 36 h 137"/>
                <a:gd name="T46" fmla="*/ 75 w 198"/>
                <a:gd name="T47" fmla="*/ 38 h 137"/>
                <a:gd name="T48" fmla="*/ 90 w 198"/>
                <a:gd name="T49" fmla="*/ 38 h 137"/>
                <a:gd name="T50" fmla="*/ 102 w 198"/>
                <a:gd name="T51" fmla="*/ 38 h 137"/>
                <a:gd name="T52" fmla="*/ 108 w 198"/>
                <a:gd name="T53" fmla="*/ 37 h 137"/>
                <a:gd name="T54" fmla="*/ 113 w 198"/>
                <a:gd name="T55" fmla="*/ 36 h 137"/>
                <a:gd name="T56" fmla="*/ 121 w 198"/>
                <a:gd name="T57" fmla="*/ 36 h 137"/>
                <a:gd name="T58" fmla="*/ 131 w 198"/>
                <a:gd name="T59" fmla="*/ 36 h 137"/>
                <a:gd name="T60" fmla="*/ 146 w 198"/>
                <a:gd name="T61" fmla="*/ 38 h 137"/>
                <a:gd name="T62" fmla="*/ 163 w 198"/>
                <a:gd name="T63" fmla="*/ 44 h 137"/>
                <a:gd name="T64" fmla="*/ 178 w 198"/>
                <a:gd name="T65" fmla="*/ 54 h 137"/>
                <a:gd name="T66" fmla="*/ 187 w 198"/>
                <a:gd name="T67" fmla="*/ 67 h 137"/>
                <a:gd name="T68" fmla="*/ 188 w 198"/>
                <a:gd name="T69" fmla="*/ 71 h 137"/>
                <a:gd name="T70" fmla="*/ 186 w 198"/>
                <a:gd name="T71" fmla="*/ 75 h 137"/>
                <a:gd name="T72" fmla="*/ 178 w 198"/>
                <a:gd name="T73" fmla="*/ 78 h 137"/>
                <a:gd name="T74" fmla="*/ 167 w 198"/>
                <a:gd name="T75" fmla="*/ 80 h 137"/>
                <a:gd name="T76" fmla="*/ 157 w 198"/>
                <a:gd name="T77" fmla="*/ 82 h 137"/>
                <a:gd name="T78" fmla="*/ 148 w 198"/>
                <a:gd name="T79" fmla="*/ 85 h 137"/>
                <a:gd name="T80" fmla="*/ 140 w 198"/>
                <a:gd name="T81" fmla="*/ 88 h 137"/>
                <a:gd name="T82" fmla="*/ 133 w 198"/>
                <a:gd name="T83" fmla="*/ 92 h 137"/>
                <a:gd name="T84" fmla="*/ 131 w 198"/>
                <a:gd name="T85" fmla="*/ 95 h 137"/>
                <a:gd name="T86" fmla="*/ 130 w 198"/>
                <a:gd name="T87" fmla="*/ 99 h 137"/>
                <a:gd name="T88" fmla="*/ 130 w 198"/>
                <a:gd name="T89" fmla="*/ 102 h 137"/>
                <a:gd name="T90" fmla="*/ 131 w 198"/>
                <a:gd name="T91" fmla="*/ 106 h 137"/>
                <a:gd name="T92" fmla="*/ 139 w 198"/>
                <a:gd name="T93" fmla="*/ 116 h 137"/>
                <a:gd name="T94" fmla="*/ 152 w 198"/>
                <a:gd name="T95" fmla="*/ 126 h 137"/>
                <a:gd name="T96" fmla="*/ 164 w 198"/>
                <a:gd name="T97" fmla="*/ 132 h 137"/>
                <a:gd name="T98" fmla="*/ 172 w 198"/>
                <a:gd name="T99" fmla="*/ 136 h 1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98"/>
                <a:gd name="T151" fmla="*/ 0 h 137"/>
                <a:gd name="T152" fmla="*/ 198 w 198"/>
                <a:gd name="T153" fmla="*/ 137 h 1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98" h="137">
                  <a:moveTo>
                    <a:pt x="175" y="131"/>
                  </a:moveTo>
                  <a:lnTo>
                    <a:pt x="173" y="130"/>
                  </a:lnTo>
                  <a:lnTo>
                    <a:pt x="168" y="127"/>
                  </a:lnTo>
                  <a:lnTo>
                    <a:pt x="160" y="123"/>
                  </a:lnTo>
                  <a:lnTo>
                    <a:pt x="153" y="118"/>
                  </a:lnTo>
                  <a:lnTo>
                    <a:pt x="145" y="113"/>
                  </a:lnTo>
                  <a:lnTo>
                    <a:pt x="140" y="108"/>
                  </a:lnTo>
                  <a:lnTo>
                    <a:pt x="137" y="101"/>
                  </a:lnTo>
                  <a:lnTo>
                    <a:pt x="140" y="95"/>
                  </a:lnTo>
                  <a:lnTo>
                    <a:pt x="148" y="91"/>
                  </a:lnTo>
                  <a:lnTo>
                    <a:pt x="156" y="89"/>
                  </a:lnTo>
                  <a:lnTo>
                    <a:pt x="167" y="86"/>
                  </a:lnTo>
                  <a:lnTo>
                    <a:pt x="177" y="84"/>
                  </a:lnTo>
                  <a:lnTo>
                    <a:pt x="187" y="82"/>
                  </a:lnTo>
                  <a:lnTo>
                    <a:pt x="194" y="78"/>
                  </a:lnTo>
                  <a:lnTo>
                    <a:pt x="197" y="73"/>
                  </a:lnTo>
                  <a:lnTo>
                    <a:pt x="195" y="66"/>
                  </a:lnTo>
                  <a:lnTo>
                    <a:pt x="189" y="57"/>
                  </a:lnTo>
                  <a:lnTo>
                    <a:pt x="181" y="49"/>
                  </a:lnTo>
                  <a:lnTo>
                    <a:pt x="174" y="44"/>
                  </a:lnTo>
                  <a:lnTo>
                    <a:pt x="165" y="39"/>
                  </a:lnTo>
                  <a:lnTo>
                    <a:pt x="156" y="35"/>
                  </a:lnTo>
                  <a:lnTo>
                    <a:pt x="148" y="33"/>
                  </a:lnTo>
                  <a:lnTo>
                    <a:pt x="140" y="31"/>
                  </a:lnTo>
                  <a:lnTo>
                    <a:pt x="132" y="31"/>
                  </a:lnTo>
                  <a:lnTo>
                    <a:pt x="116" y="32"/>
                  </a:lnTo>
                  <a:lnTo>
                    <a:pt x="103" y="33"/>
                  </a:lnTo>
                  <a:lnTo>
                    <a:pt x="91" y="34"/>
                  </a:lnTo>
                  <a:lnTo>
                    <a:pt x="81" y="34"/>
                  </a:lnTo>
                  <a:lnTo>
                    <a:pt x="70" y="33"/>
                  </a:lnTo>
                  <a:lnTo>
                    <a:pt x="61" y="31"/>
                  </a:lnTo>
                  <a:lnTo>
                    <a:pt x="50" y="26"/>
                  </a:lnTo>
                  <a:lnTo>
                    <a:pt x="39" y="21"/>
                  </a:lnTo>
                  <a:lnTo>
                    <a:pt x="27" y="13"/>
                  </a:lnTo>
                  <a:lnTo>
                    <a:pt x="20" y="8"/>
                  </a:lnTo>
                  <a:lnTo>
                    <a:pt x="13" y="4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33" y="24"/>
                  </a:lnTo>
                  <a:lnTo>
                    <a:pt x="43" y="29"/>
                  </a:lnTo>
                  <a:lnTo>
                    <a:pt x="51" y="33"/>
                  </a:lnTo>
                  <a:lnTo>
                    <a:pt x="60" y="36"/>
                  </a:lnTo>
                  <a:lnTo>
                    <a:pt x="67" y="38"/>
                  </a:lnTo>
                  <a:lnTo>
                    <a:pt x="75" y="38"/>
                  </a:lnTo>
                  <a:lnTo>
                    <a:pt x="83" y="39"/>
                  </a:lnTo>
                  <a:lnTo>
                    <a:pt x="90" y="38"/>
                  </a:lnTo>
                  <a:lnTo>
                    <a:pt x="98" y="38"/>
                  </a:lnTo>
                  <a:lnTo>
                    <a:pt x="102" y="38"/>
                  </a:lnTo>
                  <a:lnTo>
                    <a:pt x="105" y="37"/>
                  </a:lnTo>
                  <a:lnTo>
                    <a:pt x="108" y="37"/>
                  </a:lnTo>
                  <a:lnTo>
                    <a:pt x="110" y="37"/>
                  </a:lnTo>
                  <a:lnTo>
                    <a:pt x="113" y="36"/>
                  </a:lnTo>
                  <a:lnTo>
                    <a:pt x="117" y="36"/>
                  </a:lnTo>
                  <a:lnTo>
                    <a:pt x="121" y="36"/>
                  </a:lnTo>
                  <a:lnTo>
                    <a:pt x="126" y="36"/>
                  </a:lnTo>
                  <a:lnTo>
                    <a:pt x="131" y="36"/>
                  </a:lnTo>
                  <a:lnTo>
                    <a:pt x="138" y="37"/>
                  </a:lnTo>
                  <a:lnTo>
                    <a:pt x="146" y="38"/>
                  </a:lnTo>
                  <a:lnTo>
                    <a:pt x="154" y="40"/>
                  </a:lnTo>
                  <a:lnTo>
                    <a:pt x="163" y="44"/>
                  </a:lnTo>
                  <a:lnTo>
                    <a:pt x="171" y="48"/>
                  </a:lnTo>
                  <a:lnTo>
                    <a:pt x="178" y="54"/>
                  </a:lnTo>
                  <a:lnTo>
                    <a:pt x="184" y="62"/>
                  </a:lnTo>
                  <a:lnTo>
                    <a:pt x="187" y="67"/>
                  </a:lnTo>
                  <a:lnTo>
                    <a:pt x="188" y="69"/>
                  </a:lnTo>
                  <a:lnTo>
                    <a:pt x="188" y="71"/>
                  </a:lnTo>
                  <a:lnTo>
                    <a:pt x="187" y="73"/>
                  </a:lnTo>
                  <a:lnTo>
                    <a:pt x="186" y="75"/>
                  </a:lnTo>
                  <a:lnTo>
                    <a:pt x="183" y="76"/>
                  </a:lnTo>
                  <a:lnTo>
                    <a:pt x="178" y="78"/>
                  </a:lnTo>
                  <a:lnTo>
                    <a:pt x="174" y="79"/>
                  </a:lnTo>
                  <a:lnTo>
                    <a:pt x="167" y="80"/>
                  </a:lnTo>
                  <a:lnTo>
                    <a:pt x="162" y="81"/>
                  </a:lnTo>
                  <a:lnTo>
                    <a:pt x="157" y="82"/>
                  </a:lnTo>
                  <a:lnTo>
                    <a:pt x="153" y="83"/>
                  </a:lnTo>
                  <a:lnTo>
                    <a:pt x="148" y="85"/>
                  </a:lnTo>
                  <a:lnTo>
                    <a:pt x="144" y="86"/>
                  </a:lnTo>
                  <a:lnTo>
                    <a:pt x="140" y="88"/>
                  </a:lnTo>
                  <a:lnTo>
                    <a:pt x="136" y="90"/>
                  </a:lnTo>
                  <a:lnTo>
                    <a:pt x="133" y="92"/>
                  </a:lnTo>
                  <a:lnTo>
                    <a:pt x="132" y="94"/>
                  </a:lnTo>
                  <a:lnTo>
                    <a:pt x="131" y="95"/>
                  </a:lnTo>
                  <a:lnTo>
                    <a:pt x="131" y="97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1" y="106"/>
                  </a:lnTo>
                  <a:lnTo>
                    <a:pt x="133" y="112"/>
                  </a:lnTo>
                  <a:lnTo>
                    <a:pt x="139" y="116"/>
                  </a:lnTo>
                  <a:lnTo>
                    <a:pt x="145" y="121"/>
                  </a:lnTo>
                  <a:lnTo>
                    <a:pt x="152" y="126"/>
                  </a:lnTo>
                  <a:lnTo>
                    <a:pt x="158" y="129"/>
                  </a:lnTo>
                  <a:lnTo>
                    <a:pt x="164" y="132"/>
                  </a:lnTo>
                  <a:lnTo>
                    <a:pt x="169" y="135"/>
                  </a:lnTo>
                  <a:lnTo>
                    <a:pt x="172" y="136"/>
                  </a:lnTo>
                  <a:lnTo>
                    <a:pt x="175" y="13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10" name="Freeform 265"/>
            <p:cNvSpPr>
              <a:spLocks/>
            </p:cNvSpPr>
            <p:nvPr/>
          </p:nvSpPr>
          <p:spPr bwMode="auto">
            <a:xfrm>
              <a:off x="1166" y="2007"/>
              <a:ext cx="123" cy="59"/>
            </a:xfrm>
            <a:custGeom>
              <a:avLst/>
              <a:gdLst>
                <a:gd name="T0" fmla="*/ 81 w 123"/>
                <a:gd name="T1" fmla="*/ 1 h 59"/>
                <a:gd name="T2" fmla="*/ 72 w 123"/>
                <a:gd name="T3" fmla="*/ 0 h 59"/>
                <a:gd name="T4" fmla="*/ 63 w 123"/>
                <a:gd name="T5" fmla="*/ 0 h 59"/>
                <a:gd name="T6" fmla="*/ 56 w 123"/>
                <a:gd name="T7" fmla="*/ 0 h 59"/>
                <a:gd name="T8" fmla="*/ 49 w 123"/>
                <a:gd name="T9" fmla="*/ 1 h 59"/>
                <a:gd name="T10" fmla="*/ 44 w 123"/>
                <a:gd name="T11" fmla="*/ 3 h 59"/>
                <a:gd name="T12" fmla="*/ 40 w 123"/>
                <a:gd name="T13" fmla="*/ 5 h 59"/>
                <a:gd name="T14" fmla="*/ 38 w 123"/>
                <a:gd name="T15" fmla="*/ 7 h 59"/>
                <a:gd name="T16" fmla="*/ 37 w 123"/>
                <a:gd name="T17" fmla="*/ 7 h 59"/>
                <a:gd name="T18" fmla="*/ 0 w 123"/>
                <a:gd name="T19" fmla="*/ 37 h 59"/>
                <a:gd name="T20" fmla="*/ 0 w 123"/>
                <a:gd name="T21" fmla="*/ 41 h 59"/>
                <a:gd name="T22" fmla="*/ 0 w 123"/>
                <a:gd name="T23" fmla="*/ 40 h 59"/>
                <a:gd name="T24" fmla="*/ 3 w 123"/>
                <a:gd name="T25" fmla="*/ 39 h 59"/>
                <a:gd name="T26" fmla="*/ 6 w 123"/>
                <a:gd name="T27" fmla="*/ 38 h 59"/>
                <a:gd name="T28" fmla="*/ 11 w 123"/>
                <a:gd name="T29" fmla="*/ 36 h 59"/>
                <a:gd name="T30" fmla="*/ 17 w 123"/>
                <a:gd name="T31" fmla="*/ 35 h 59"/>
                <a:gd name="T32" fmla="*/ 23 w 123"/>
                <a:gd name="T33" fmla="*/ 34 h 59"/>
                <a:gd name="T34" fmla="*/ 31 w 123"/>
                <a:gd name="T35" fmla="*/ 34 h 59"/>
                <a:gd name="T36" fmla="*/ 39 w 123"/>
                <a:gd name="T37" fmla="*/ 36 h 59"/>
                <a:gd name="T38" fmla="*/ 50 w 123"/>
                <a:gd name="T39" fmla="*/ 40 h 59"/>
                <a:gd name="T40" fmla="*/ 59 w 123"/>
                <a:gd name="T41" fmla="*/ 43 h 59"/>
                <a:gd name="T42" fmla="*/ 65 w 123"/>
                <a:gd name="T43" fmla="*/ 46 h 59"/>
                <a:gd name="T44" fmla="*/ 70 w 123"/>
                <a:gd name="T45" fmla="*/ 48 h 59"/>
                <a:gd name="T46" fmla="*/ 75 w 123"/>
                <a:gd name="T47" fmla="*/ 50 h 59"/>
                <a:gd name="T48" fmla="*/ 78 w 123"/>
                <a:gd name="T49" fmla="*/ 52 h 59"/>
                <a:gd name="T50" fmla="*/ 81 w 123"/>
                <a:gd name="T51" fmla="*/ 54 h 59"/>
                <a:gd name="T52" fmla="*/ 85 w 123"/>
                <a:gd name="T53" fmla="*/ 55 h 59"/>
                <a:gd name="T54" fmla="*/ 101 w 123"/>
                <a:gd name="T55" fmla="*/ 58 h 59"/>
                <a:gd name="T56" fmla="*/ 112 w 123"/>
                <a:gd name="T57" fmla="*/ 57 h 59"/>
                <a:gd name="T58" fmla="*/ 119 w 123"/>
                <a:gd name="T59" fmla="*/ 51 h 59"/>
                <a:gd name="T60" fmla="*/ 122 w 123"/>
                <a:gd name="T61" fmla="*/ 44 h 59"/>
                <a:gd name="T62" fmla="*/ 122 w 123"/>
                <a:gd name="T63" fmla="*/ 37 h 59"/>
                <a:gd name="T64" fmla="*/ 121 w 123"/>
                <a:gd name="T65" fmla="*/ 29 h 59"/>
                <a:gd name="T66" fmla="*/ 119 w 123"/>
                <a:gd name="T67" fmla="*/ 23 h 59"/>
                <a:gd name="T68" fmla="*/ 117 w 123"/>
                <a:gd name="T69" fmla="*/ 20 h 59"/>
                <a:gd name="T70" fmla="*/ 115 w 123"/>
                <a:gd name="T71" fmla="*/ 19 h 59"/>
                <a:gd name="T72" fmla="*/ 114 w 123"/>
                <a:gd name="T73" fmla="*/ 17 h 59"/>
                <a:gd name="T74" fmla="*/ 111 w 123"/>
                <a:gd name="T75" fmla="*/ 15 h 59"/>
                <a:gd name="T76" fmla="*/ 107 w 123"/>
                <a:gd name="T77" fmla="*/ 13 h 59"/>
                <a:gd name="T78" fmla="*/ 102 w 123"/>
                <a:gd name="T79" fmla="*/ 10 h 59"/>
                <a:gd name="T80" fmla="*/ 97 w 123"/>
                <a:gd name="T81" fmla="*/ 7 h 59"/>
                <a:gd name="T82" fmla="*/ 90 w 123"/>
                <a:gd name="T83" fmla="*/ 4 h 59"/>
                <a:gd name="T84" fmla="*/ 81 w 123"/>
                <a:gd name="T85" fmla="*/ 1 h 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3"/>
                <a:gd name="T130" fmla="*/ 0 h 59"/>
                <a:gd name="T131" fmla="*/ 123 w 123"/>
                <a:gd name="T132" fmla="*/ 59 h 5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3" h="59">
                  <a:moveTo>
                    <a:pt x="81" y="1"/>
                  </a:moveTo>
                  <a:lnTo>
                    <a:pt x="72" y="0"/>
                  </a:lnTo>
                  <a:lnTo>
                    <a:pt x="63" y="0"/>
                  </a:lnTo>
                  <a:lnTo>
                    <a:pt x="56" y="0"/>
                  </a:lnTo>
                  <a:lnTo>
                    <a:pt x="49" y="1"/>
                  </a:lnTo>
                  <a:lnTo>
                    <a:pt x="44" y="3"/>
                  </a:lnTo>
                  <a:lnTo>
                    <a:pt x="40" y="5"/>
                  </a:lnTo>
                  <a:lnTo>
                    <a:pt x="38" y="7"/>
                  </a:lnTo>
                  <a:lnTo>
                    <a:pt x="37" y="7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3" y="39"/>
                  </a:lnTo>
                  <a:lnTo>
                    <a:pt x="6" y="38"/>
                  </a:lnTo>
                  <a:lnTo>
                    <a:pt x="11" y="36"/>
                  </a:lnTo>
                  <a:lnTo>
                    <a:pt x="17" y="35"/>
                  </a:lnTo>
                  <a:lnTo>
                    <a:pt x="23" y="34"/>
                  </a:lnTo>
                  <a:lnTo>
                    <a:pt x="31" y="34"/>
                  </a:lnTo>
                  <a:lnTo>
                    <a:pt x="39" y="36"/>
                  </a:lnTo>
                  <a:lnTo>
                    <a:pt x="50" y="40"/>
                  </a:lnTo>
                  <a:lnTo>
                    <a:pt x="59" y="43"/>
                  </a:lnTo>
                  <a:lnTo>
                    <a:pt x="65" y="46"/>
                  </a:lnTo>
                  <a:lnTo>
                    <a:pt x="70" y="48"/>
                  </a:lnTo>
                  <a:lnTo>
                    <a:pt x="75" y="50"/>
                  </a:lnTo>
                  <a:lnTo>
                    <a:pt x="78" y="52"/>
                  </a:lnTo>
                  <a:lnTo>
                    <a:pt x="81" y="54"/>
                  </a:lnTo>
                  <a:lnTo>
                    <a:pt x="85" y="55"/>
                  </a:lnTo>
                  <a:lnTo>
                    <a:pt x="101" y="58"/>
                  </a:lnTo>
                  <a:lnTo>
                    <a:pt x="112" y="57"/>
                  </a:lnTo>
                  <a:lnTo>
                    <a:pt x="119" y="51"/>
                  </a:lnTo>
                  <a:lnTo>
                    <a:pt x="122" y="44"/>
                  </a:lnTo>
                  <a:lnTo>
                    <a:pt x="122" y="37"/>
                  </a:lnTo>
                  <a:lnTo>
                    <a:pt x="121" y="29"/>
                  </a:lnTo>
                  <a:lnTo>
                    <a:pt x="119" y="23"/>
                  </a:lnTo>
                  <a:lnTo>
                    <a:pt x="117" y="20"/>
                  </a:lnTo>
                  <a:lnTo>
                    <a:pt x="115" y="19"/>
                  </a:lnTo>
                  <a:lnTo>
                    <a:pt x="114" y="17"/>
                  </a:lnTo>
                  <a:lnTo>
                    <a:pt x="111" y="15"/>
                  </a:lnTo>
                  <a:lnTo>
                    <a:pt x="107" y="13"/>
                  </a:lnTo>
                  <a:lnTo>
                    <a:pt x="102" y="10"/>
                  </a:lnTo>
                  <a:lnTo>
                    <a:pt x="97" y="7"/>
                  </a:lnTo>
                  <a:lnTo>
                    <a:pt x="90" y="4"/>
                  </a:lnTo>
                  <a:lnTo>
                    <a:pt x="81" y="1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11" name="Freeform 266"/>
            <p:cNvSpPr>
              <a:spLocks/>
            </p:cNvSpPr>
            <p:nvPr/>
          </p:nvSpPr>
          <p:spPr bwMode="auto">
            <a:xfrm>
              <a:off x="1186" y="2008"/>
              <a:ext cx="39" cy="34"/>
            </a:xfrm>
            <a:custGeom>
              <a:avLst/>
              <a:gdLst>
                <a:gd name="T0" fmla="*/ 0 w 39"/>
                <a:gd name="T1" fmla="*/ 33 h 34"/>
                <a:gd name="T2" fmla="*/ 0 w 39"/>
                <a:gd name="T3" fmla="*/ 33 h 34"/>
                <a:gd name="T4" fmla="*/ 0 w 39"/>
                <a:gd name="T5" fmla="*/ 33 h 34"/>
                <a:gd name="T6" fmla="*/ 0 w 39"/>
                <a:gd name="T7" fmla="*/ 33 h 34"/>
                <a:gd name="T8" fmla="*/ 0 w 39"/>
                <a:gd name="T9" fmla="*/ 32 h 34"/>
                <a:gd name="T10" fmla="*/ 0 w 39"/>
                <a:gd name="T11" fmla="*/ 31 h 34"/>
                <a:gd name="T12" fmla="*/ 0 w 39"/>
                <a:gd name="T13" fmla="*/ 31 h 34"/>
                <a:gd name="T14" fmla="*/ 0 w 39"/>
                <a:gd name="T15" fmla="*/ 30 h 34"/>
                <a:gd name="T16" fmla="*/ 0 w 39"/>
                <a:gd name="T17" fmla="*/ 29 h 34"/>
                <a:gd name="T18" fmla="*/ 1 w 39"/>
                <a:gd name="T19" fmla="*/ 28 h 34"/>
                <a:gd name="T20" fmla="*/ 6 w 39"/>
                <a:gd name="T21" fmla="*/ 24 h 34"/>
                <a:gd name="T22" fmla="*/ 11 w 39"/>
                <a:gd name="T23" fmla="*/ 20 h 34"/>
                <a:gd name="T24" fmla="*/ 18 w 39"/>
                <a:gd name="T25" fmla="*/ 14 h 34"/>
                <a:gd name="T26" fmla="*/ 24 w 39"/>
                <a:gd name="T27" fmla="*/ 9 h 34"/>
                <a:gd name="T28" fmla="*/ 30 w 39"/>
                <a:gd name="T29" fmla="*/ 4 h 34"/>
                <a:gd name="T30" fmla="*/ 34 w 39"/>
                <a:gd name="T31" fmla="*/ 0 h 34"/>
                <a:gd name="T32" fmla="*/ 37 w 39"/>
                <a:gd name="T33" fmla="*/ 0 h 34"/>
                <a:gd name="T34" fmla="*/ 37 w 39"/>
                <a:gd name="T35" fmla="*/ 0 h 34"/>
                <a:gd name="T36" fmla="*/ 37 w 39"/>
                <a:gd name="T37" fmla="*/ 0 h 34"/>
                <a:gd name="T38" fmla="*/ 37 w 39"/>
                <a:gd name="T39" fmla="*/ 0 h 34"/>
                <a:gd name="T40" fmla="*/ 38 w 39"/>
                <a:gd name="T41" fmla="*/ 0 h 34"/>
                <a:gd name="T42" fmla="*/ 37 w 39"/>
                <a:gd name="T43" fmla="*/ 0 h 34"/>
                <a:gd name="T44" fmla="*/ 37 w 39"/>
                <a:gd name="T45" fmla="*/ 0 h 34"/>
                <a:gd name="T46" fmla="*/ 37 w 39"/>
                <a:gd name="T47" fmla="*/ 0 h 34"/>
                <a:gd name="T48" fmla="*/ 36 w 39"/>
                <a:gd name="T49" fmla="*/ 0 h 34"/>
                <a:gd name="T50" fmla="*/ 31 w 39"/>
                <a:gd name="T51" fmla="*/ 4 h 34"/>
                <a:gd name="T52" fmla="*/ 25 w 39"/>
                <a:gd name="T53" fmla="*/ 9 h 34"/>
                <a:gd name="T54" fmla="*/ 19 w 39"/>
                <a:gd name="T55" fmla="*/ 14 h 34"/>
                <a:gd name="T56" fmla="*/ 13 w 39"/>
                <a:gd name="T57" fmla="*/ 20 h 34"/>
                <a:gd name="T58" fmla="*/ 7 w 39"/>
                <a:gd name="T59" fmla="*/ 24 h 34"/>
                <a:gd name="T60" fmla="*/ 2 w 39"/>
                <a:gd name="T61" fmla="*/ 28 h 34"/>
                <a:gd name="T62" fmla="*/ 0 w 39"/>
                <a:gd name="T63" fmla="*/ 29 h 34"/>
                <a:gd name="T64" fmla="*/ 0 w 39"/>
                <a:gd name="T65" fmla="*/ 30 h 34"/>
                <a:gd name="T66" fmla="*/ 0 w 39"/>
                <a:gd name="T67" fmla="*/ 31 h 34"/>
                <a:gd name="T68" fmla="*/ 0 w 39"/>
                <a:gd name="T69" fmla="*/ 31 h 34"/>
                <a:gd name="T70" fmla="*/ 0 w 39"/>
                <a:gd name="T71" fmla="*/ 32 h 34"/>
                <a:gd name="T72" fmla="*/ 0 w 39"/>
                <a:gd name="T73" fmla="*/ 32 h 34"/>
                <a:gd name="T74" fmla="*/ 0 w 39"/>
                <a:gd name="T75" fmla="*/ 33 h 34"/>
                <a:gd name="T76" fmla="*/ 0 w 39"/>
                <a:gd name="T77" fmla="*/ 33 h 34"/>
                <a:gd name="T78" fmla="*/ 0 w 39"/>
                <a:gd name="T79" fmla="*/ 33 h 34"/>
                <a:gd name="T80" fmla="*/ 0 w 39"/>
                <a:gd name="T81" fmla="*/ 33 h 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9"/>
                <a:gd name="T124" fmla="*/ 0 h 34"/>
                <a:gd name="T125" fmla="*/ 39 w 39"/>
                <a:gd name="T126" fmla="*/ 34 h 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9" h="34">
                  <a:moveTo>
                    <a:pt x="0" y="33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6" y="24"/>
                  </a:lnTo>
                  <a:lnTo>
                    <a:pt x="11" y="20"/>
                  </a:lnTo>
                  <a:lnTo>
                    <a:pt x="18" y="14"/>
                  </a:lnTo>
                  <a:lnTo>
                    <a:pt x="24" y="9"/>
                  </a:lnTo>
                  <a:lnTo>
                    <a:pt x="30" y="4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1" y="4"/>
                  </a:lnTo>
                  <a:lnTo>
                    <a:pt x="25" y="9"/>
                  </a:lnTo>
                  <a:lnTo>
                    <a:pt x="19" y="14"/>
                  </a:lnTo>
                  <a:lnTo>
                    <a:pt x="13" y="20"/>
                  </a:lnTo>
                  <a:lnTo>
                    <a:pt x="7" y="24"/>
                  </a:lnTo>
                  <a:lnTo>
                    <a:pt x="2" y="28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12" name="Freeform 267"/>
            <p:cNvSpPr>
              <a:spLocks/>
            </p:cNvSpPr>
            <p:nvPr/>
          </p:nvSpPr>
          <p:spPr bwMode="auto">
            <a:xfrm>
              <a:off x="1189" y="2022"/>
              <a:ext cx="17" cy="17"/>
            </a:xfrm>
            <a:custGeom>
              <a:avLst/>
              <a:gdLst>
                <a:gd name="T0" fmla="*/ 1 w 17"/>
                <a:gd name="T1" fmla="*/ 12 h 17"/>
                <a:gd name="T2" fmla="*/ 1 w 17"/>
                <a:gd name="T3" fmla="*/ 12 h 17"/>
                <a:gd name="T4" fmla="*/ 2 w 17"/>
                <a:gd name="T5" fmla="*/ 12 h 17"/>
                <a:gd name="T6" fmla="*/ 4 w 17"/>
                <a:gd name="T7" fmla="*/ 8 h 17"/>
                <a:gd name="T8" fmla="*/ 6 w 17"/>
                <a:gd name="T9" fmla="*/ 8 h 17"/>
                <a:gd name="T10" fmla="*/ 8 w 17"/>
                <a:gd name="T11" fmla="*/ 4 h 17"/>
                <a:gd name="T12" fmla="*/ 10 w 17"/>
                <a:gd name="T13" fmla="*/ 0 h 17"/>
                <a:gd name="T14" fmla="*/ 12 w 17"/>
                <a:gd name="T15" fmla="*/ 0 h 17"/>
                <a:gd name="T16" fmla="*/ 13 w 17"/>
                <a:gd name="T17" fmla="*/ 0 h 17"/>
                <a:gd name="T18" fmla="*/ 14 w 17"/>
                <a:gd name="T19" fmla="*/ 0 h 17"/>
                <a:gd name="T20" fmla="*/ 15 w 17"/>
                <a:gd name="T21" fmla="*/ 0 h 17"/>
                <a:gd name="T22" fmla="*/ 16 w 17"/>
                <a:gd name="T23" fmla="*/ 0 h 17"/>
                <a:gd name="T24" fmla="*/ 16 w 17"/>
                <a:gd name="T25" fmla="*/ 0 h 17"/>
                <a:gd name="T26" fmla="*/ 16 w 17"/>
                <a:gd name="T27" fmla="*/ 0 h 17"/>
                <a:gd name="T28" fmla="*/ 16 w 17"/>
                <a:gd name="T29" fmla="*/ 0 h 17"/>
                <a:gd name="T30" fmla="*/ 16 w 17"/>
                <a:gd name="T31" fmla="*/ 0 h 17"/>
                <a:gd name="T32" fmla="*/ 16 w 17"/>
                <a:gd name="T33" fmla="*/ 0 h 17"/>
                <a:gd name="T34" fmla="*/ 15 w 17"/>
                <a:gd name="T35" fmla="*/ 4 h 17"/>
                <a:gd name="T36" fmla="*/ 15 w 17"/>
                <a:gd name="T37" fmla="*/ 4 h 17"/>
                <a:gd name="T38" fmla="*/ 15 w 17"/>
                <a:gd name="T39" fmla="*/ 4 h 17"/>
                <a:gd name="T40" fmla="*/ 15 w 17"/>
                <a:gd name="T41" fmla="*/ 4 h 17"/>
                <a:gd name="T42" fmla="*/ 14 w 17"/>
                <a:gd name="T43" fmla="*/ 4 h 17"/>
                <a:gd name="T44" fmla="*/ 13 w 17"/>
                <a:gd name="T45" fmla="*/ 4 h 17"/>
                <a:gd name="T46" fmla="*/ 12 w 17"/>
                <a:gd name="T47" fmla="*/ 4 h 17"/>
                <a:gd name="T48" fmla="*/ 11 w 17"/>
                <a:gd name="T49" fmla="*/ 4 h 17"/>
                <a:gd name="T50" fmla="*/ 10 w 17"/>
                <a:gd name="T51" fmla="*/ 4 h 17"/>
                <a:gd name="T52" fmla="*/ 8 w 17"/>
                <a:gd name="T53" fmla="*/ 8 h 17"/>
                <a:gd name="T54" fmla="*/ 6 w 17"/>
                <a:gd name="T55" fmla="*/ 8 h 17"/>
                <a:gd name="T56" fmla="*/ 4 w 17"/>
                <a:gd name="T57" fmla="*/ 12 h 17"/>
                <a:gd name="T58" fmla="*/ 3 w 17"/>
                <a:gd name="T59" fmla="*/ 12 h 17"/>
                <a:gd name="T60" fmla="*/ 1 w 17"/>
                <a:gd name="T61" fmla="*/ 16 h 17"/>
                <a:gd name="T62" fmla="*/ 0 w 17"/>
                <a:gd name="T63" fmla="*/ 16 h 17"/>
                <a:gd name="T64" fmla="*/ 0 w 17"/>
                <a:gd name="T65" fmla="*/ 16 h 17"/>
                <a:gd name="T66" fmla="*/ 1 w 17"/>
                <a:gd name="T67" fmla="*/ 12 h 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"/>
                <a:gd name="T103" fmla="*/ 0 h 17"/>
                <a:gd name="T104" fmla="*/ 17 w 17"/>
                <a:gd name="T105" fmla="*/ 17 h 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" h="17">
                  <a:moveTo>
                    <a:pt x="1" y="12"/>
                  </a:moveTo>
                  <a:lnTo>
                    <a:pt x="1" y="12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2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13" name="Freeform 268"/>
            <p:cNvSpPr>
              <a:spLocks/>
            </p:cNvSpPr>
            <p:nvPr/>
          </p:nvSpPr>
          <p:spPr bwMode="auto">
            <a:xfrm>
              <a:off x="499" y="1824"/>
              <a:ext cx="539" cy="297"/>
            </a:xfrm>
            <a:custGeom>
              <a:avLst/>
              <a:gdLst>
                <a:gd name="T0" fmla="*/ 174 w 539"/>
                <a:gd name="T1" fmla="*/ 296 h 297"/>
                <a:gd name="T2" fmla="*/ 538 w 539"/>
                <a:gd name="T3" fmla="*/ 194 h 297"/>
                <a:gd name="T4" fmla="*/ 538 w 539"/>
                <a:gd name="T5" fmla="*/ 147 h 297"/>
                <a:gd name="T6" fmla="*/ 289 w 539"/>
                <a:gd name="T7" fmla="*/ 0 h 297"/>
                <a:gd name="T8" fmla="*/ 0 w 539"/>
                <a:gd name="T9" fmla="*/ 173 h 297"/>
                <a:gd name="T10" fmla="*/ 0 w 539"/>
                <a:gd name="T11" fmla="*/ 196 h 297"/>
                <a:gd name="T12" fmla="*/ 174 w 539"/>
                <a:gd name="T13" fmla="*/ 296 h 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9"/>
                <a:gd name="T22" fmla="*/ 0 h 297"/>
                <a:gd name="T23" fmla="*/ 539 w 539"/>
                <a:gd name="T24" fmla="*/ 297 h 2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9" h="297">
                  <a:moveTo>
                    <a:pt x="174" y="296"/>
                  </a:moveTo>
                  <a:lnTo>
                    <a:pt x="538" y="194"/>
                  </a:lnTo>
                  <a:lnTo>
                    <a:pt x="538" y="147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0" y="196"/>
                  </a:lnTo>
                  <a:lnTo>
                    <a:pt x="174" y="296"/>
                  </a:lnTo>
                </a:path>
              </a:pathLst>
            </a:custGeom>
            <a:solidFill>
              <a:srgbClr val="86868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14" name="Freeform 269"/>
            <p:cNvSpPr>
              <a:spLocks/>
            </p:cNvSpPr>
            <p:nvPr/>
          </p:nvSpPr>
          <p:spPr bwMode="auto">
            <a:xfrm>
              <a:off x="490" y="1770"/>
              <a:ext cx="553" cy="318"/>
            </a:xfrm>
            <a:custGeom>
              <a:avLst/>
              <a:gdLst>
                <a:gd name="T0" fmla="*/ 181 w 553"/>
                <a:gd name="T1" fmla="*/ 317 h 318"/>
                <a:gd name="T2" fmla="*/ 552 w 553"/>
                <a:gd name="T3" fmla="*/ 214 h 318"/>
                <a:gd name="T4" fmla="*/ 552 w 553"/>
                <a:gd name="T5" fmla="*/ 88 h 318"/>
                <a:gd name="T6" fmla="*/ 393 w 553"/>
                <a:gd name="T7" fmla="*/ 0 h 318"/>
                <a:gd name="T8" fmla="*/ 0 w 553"/>
                <a:gd name="T9" fmla="*/ 105 h 318"/>
                <a:gd name="T10" fmla="*/ 0 w 553"/>
                <a:gd name="T11" fmla="*/ 212 h 318"/>
                <a:gd name="T12" fmla="*/ 181 w 553"/>
                <a:gd name="T13" fmla="*/ 317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3"/>
                <a:gd name="T22" fmla="*/ 0 h 318"/>
                <a:gd name="T23" fmla="*/ 553 w 553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3" h="318">
                  <a:moveTo>
                    <a:pt x="181" y="317"/>
                  </a:moveTo>
                  <a:lnTo>
                    <a:pt x="552" y="214"/>
                  </a:lnTo>
                  <a:lnTo>
                    <a:pt x="552" y="88"/>
                  </a:lnTo>
                  <a:lnTo>
                    <a:pt x="393" y="0"/>
                  </a:lnTo>
                  <a:lnTo>
                    <a:pt x="0" y="105"/>
                  </a:lnTo>
                  <a:lnTo>
                    <a:pt x="0" y="212"/>
                  </a:lnTo>
                  <a:lnTo>
                    <a:pt x="181" y="317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15" name="Freeform 270"/>
            <p:cNvSpPr>
              <a:spLocks/>
            </p:cNvSpPr>
            <p:nvPr/>
          </p:nvSpPr>
          <p:spPr bwMode="auto">
            <a:xfrm>
              <a:off x="496" y="1888"/>
              <a:ext cx="177" cy="190"/>
            </a:xfrm>
            <a:custGeom>
              <a:avLst/>
              <a:gdLst>
                <a:gd name="T0" fmla="*/ 0 w 177"/>
                <a:gd name="T1" fmla="*/ 92 h 190"/>
                <a:gd name="T2" fmla="*/ 0 w 177"/>
                <a:gd name="T3" fmla="*/ 0 h 190"/>
                <a:gd name="T4" fmla="*/ 171 w 177"/>
                <a:gd name="T5" fmla="*/ 84 h 190"/>
                <a:gd name="T6" fmla="*/ 176 w 177"/>
                <a:gd name="T7" fmla="*/ 189 h 190"/>
                <a:gd name="T8" fmla="*/ 0 w 177"/>
                <a:gd name="T9" fmla="*/ 92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90"/>
                <a:gd name="T17" fmla="*/ 177 w 177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90">
                  <a:moveTo>
                    <a:pt x="0" y="92"/>
                  </a:moveTo>
                  <a:lnTo>
                    <a:pt x="0" y="0"/>
                  </a:lnTo>
                  <a:lnTo>
                    <a:pt x="171" y="84"/>
                  </a:lnTo>
                  <a:lnTo>
                    <a:pt x="176" y="189"/>
                  </a:lnTo>
                  <a:lnTo>
                    <a:pt x="0" y="9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16" name="Freeform 271"/>
            <p:cNvSpPr>
              <a:spLocks/>
            </p:cNvSpPr>
            <p:nvPr/>
          </p:nvSpPr>
          <p:spPr bwMode="auto">
            <a:xfrm>
              <a:off x="689" y="2019"/>
              <a:ext cx="467" cy="179"/>
            </a:xfrm>
            <a:custGeom>
              <a:avLst/>
              <a:gdLst>
                <a:gd name="T0" fmla="*/ 83 w 467"/>
                <a:gd name="T1" fmla="*/ 178 h 179"/>
                <a:gd name="T2" fmla="*/ 466 w 467"/>
                <a:gd name="T3" fmla="*/ 74 h 179"/>
                <a:gd name="T4" fmla="*/ 334 w 467"/>
                <a:gd name="T5" fmla="*/ 0 h 179"/>
                <a:gd name="T6" fmla="*/ 0 w 467"/>
                <a:gd name="T7" fmla="*/ 83 h 179"/>
                <a:gd name="T8" fmla="*/ 83 w 467"/>
                <a:gd name="T9" fmla="*/ 178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7"/>
                <a:gd name="T16" fmla="*/ 0 h 179"/>
                <a:gd name="T17" fmla="*/ 467 w 46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7" h="179">
                  <a:moveTo>
                    <a:pt x="83" y="178"/>
                  </a:moveTo>
                  <a:lnTo>
                    <a:pt x="466" y="74"/>
                  </a:lnTo>
                  <a:lnTo>
                    <a:pt x="334" y="0"/>
                  </a:lnTo>
                  <a:lnTo>
                    <a:pt x="0" y="83"/>
                  </a:lnTo>
                  <a:lnTo>
                    <a:pt x="83" y="178"/>
                  </a:lnTo>
                </a:path>
              </a:pathLst>
            </a:custGeom>
            <a:solidFill>
              <a:srgbClr val="86868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17" name="Freeform 272"/>
            <p:cNvSpPr>
              <a:spLocks/>
            </p:cNvSpPr>
            <p:nvPr/>
          </p:nvSpPr>
          <p:spPr bwMode="auto">
            <a:xfrm>
              <a:off x="692" y="2008"/>
              <a:ext cx="466" cy="181"/>
            </a:xfrm>
            <a:custGeom>
              <a:avLst/>
              <a:gdLst>
                <a:gd name="T0" fmla="*/ 83 w 466"/>
                <a:gd name="T1" fmla="*/ 180 h 181"/>
                <a:gd name="T2" fmla="*/ 465 w 466"/>
                <a:gd name="T3" fmla="*/ 75 h 181"/>
                <a:gd name="T4" fmla="*/ 333 w 466"/>
                <a:gd name="T5" fmla="*/ 0 h 181"/>
                <a:gd name="T6" fmla="*/ 0 w 466"/>
                <a:gd name="T7" fmla="*/ 87 h 181"/>
                <a:gd name="T8" fmla="*/ 83 w 4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6"/>
                <a:gd name="T16" fmla="*/ 0 h 181"/>
                <a:gd name="T17" fmla="*/ 466 w 4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6" h="181">
                  <a:moveTo>
                    <a:pt x="83" y="180"/>
                  </a:moveTo>
                  <a:lnTo>
                    <a:pt x="465" y="75"/>
                  </a:lnTo>
                  <a:lnTo>
                    <a:pt x="333" y="0"/>
                  </a:lnTo>
                  <a:lnTo>
                    <a:pt x="0" y="87"/>
                  </a:lnTo>
                  <a:lnTo>
                    <a:pt x="83" y="180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18" name="Line 273"/>
            <p:cNvSpPr>
              <a:spLocks noChangeShapeType="1"/>
            </p:cNvSpPr>
            <p:nvPr/>
          </p:nvSpPr>
          <p:spPr bwMode="auto">
            <a:xfrm flipV="1">
              <a:off x="704" y="1899"/>
              <a:ext cx="299" cy="8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19" name="Freeform 274"/>
            <p:cNvSpPr>
              <a:spLocks/>
            </p:cNvSpPr>
            <p:nvPr/>
          </p:nvSpPr>
          <p:spPr bwMode="auto">
            <a:xfrm>
              <a:off x="704" y="1899"/>
              <a:ext cx="300" cy="83"/>
            </a:xfrm>
            <a:custGeom>
              <a:avLst/>
              <a:gdLst>
                <a:gd name="T0" fmla="*/ 0 w 300"/>
                <a:gd name="T1" fmla="*/ 82 h 83"/>
                <a:gd name="T2" fmla="*/ 299 w 300"/>
                <a:gd name="T3" fmla="*/ 0 h 83"/>
                <a:gd name="T4" fmla="*/ 0 w 300"/>
                <a:gd name="T5" fmla="*/ 82 h 83"/>
                <a:gd name="T6" fmla="*/ 0 60000 65536"/>
                <a:gd name="T7" fmla="*/ 0 60000 65536"/>
                <a:gd name="T8" fmla="*/ 0 60000 65536"/>
                <a:gd name="T9" fmla="*/ 0 w 300"/>
                <a:gd name="T10" fmla="*/ 0 h 83"/>
                <a:gd name="T11" fmla="*/ 300 w 300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" h="83">
                  <a:moveTo>
                    <a:pt x="0" y="82"/>
                  </a:moveTo>
                  <a:lnTo>
                    <a:pt x="299" y="0"/>
                  </a:lnTo>
                  <a:lnTo>
                    <a:pt x="0" y="82"/>
                  </a:lnTo>
                </a:path>
              </a:pathLst>
            </a:custGeom>
            <a:noFill/>
            <a:ln w="12700" cap="rnd">
              <a:solidFill>
                <a:srgbClr val="B2B2B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20" name="Freeform 275"/>
            <p:cNvSpPr>
              <a:spLocks/>
            </p:cNvSpPr>
            <p:nvPr/>
          </p:nvSpPr>
          <p:spPr bwMode="auto">
            <a:xfrm>
              <a:off x="721" y="1961"/>
              <a:ext cx="63" cy="25"/>
            </a:xfrm>
            <a:custGeom>
              <a:avLst/>
              <a:gdLst>
                <a:gd name="T0" fmla="*/ 0 w 63"/>
                <a:gd name="T1" fmla="*/ 16 h 25"/>
                <a:gd name="T2" fmla="*/ 61 w 63"/>
                <a:gd name="T3" fmla="*/ 0 h 25"/>
                <a:gd name="T4" fmla="*/ 62 w 63"/>
                <a:gd name="T5" fmla="*/ 7 h 25"/>
                <a:gd name="T6" fmla="*/ 0 w 63"/>
                <a:gd name="T7" fmla="*/ 24 h 25"/>
                <a:gd name="T8" fmla="*/ 0 w 63"/>
                <a:gd name="T9" fmla="*/ 16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25"/>
                <a:gd name="T17" fmla="*/ 63 w 6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25">
                  <a:moveTo>
                    <a:pt x="0" y="16"/>
                  </a:moveTo>
                  <a:lnTo>
                    <a:pt x="61" y="0"/>
                  </a:lnTo>
                  <a:lnTo>
                    <a:pt x="62" y="7"/>
                  </a:lnTo>
                  <a:lnTo>
                    <a:pt x="0" y="24"/>
                  </a:lnTo>
                  <a:lnTo>
                    <a:pt x="0" y="1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21" name="Freeform 276"/>
            <p:cNvSpPr>
              <a:spLocks/>
            </p:cNvSpPr>
            <p:nvPr/>
          </p:nvSpPr>
          <p:spPr bwMode="auto">
            <a:xfrm>
              <a:off x="721" y="1961"/>
              <a:ext cx="63" cy="25"/>
            </a:xfrm>
            <a:custGeom>
              <a:avLst/>
              <a:gdLst>
                <a:gd name="T0" fmla="*/ 0 w 63"/>
                <a:gd name="T1" fmla="*/ 16 h 25"/>
                <a:gd name="T2" fmla="*/ 61 w 63"/>
                <a:gd name="T3" fmla="*/ 0 h 25"/>
                <a:gd name="T4" fmla="*/ 62 w 63"/>
                <a:gd name="T5" fmla="*/ 7 h 25"/>
                <a:gd name="T6" fmla="*/ 0 w 63"/>
                <a:gd name="T7" fmla="*/ 24 h 25"/>
                <a:gd name="T8" fmla="*/ 0 w 63"/>
                <a:gd name="T9" fmla="*/ 16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25"/>
                <a:gd name="T17" fmla="*/ 63 w 6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25">
                  <a:moveTo>
                    <a:pt x="0" y="16"/>
                  </a:moveTo>
                  <a:lnTo>
                    <a:pt x="61" y="0"/>
                  </a:lnTo>
                  <a:lnTo>
                    <a:pt x="62" y="7"/>
                  </a:lnTo>
                  <a:lnTo>
                    <a:pt x="0" y="24"/>
                  </a:lnTo>
                  <a:lnTo>
                    <a:pt x="0" y="16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22" name="Freeform 277"/>
            <p:cNvSpPr>
              <a:spLocks/>
            </p:cNvSpPr>
            <p:nvPr/>
          </p:nvSpPr>
          <p:spPr bwMode="auto">
            <a:xfrm>
              <a:off x="806" y="1939"/>
              <a:ext cx="65" cy="25"/>
            </a:xfrm>
            <a:custGeom>
              <a:avLst/>
              <a:gdLst>
                <a:gd name="T0" fmla="*/ 0 w 65"/>
                <a:gd name="T1" fmla="*/ 16 h 25"/>
                <a:gd name="T2" fmla="*/ 63 w 65"/>
                <a:gd name="T3" fmla="*/ 0 h 25"/>
                <a:gd name="T4" fmla="*/ 64 w 65"/>
                <a:gd name="T5" fmla="*/ 7 h 25"/>
                <a:gd name="T6" fmla="*/ 1 w 65"/>
                <a:gd name="T7" fmla="*/ 24 h 25"/>
                <a:gd name="T8" fmla="*/ 0 w 65"/>
                <a:gd name="T9" fmla="*/ 16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25"/>
                <a:gd name="T17" fmla="*/ 65 w 6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25">
                  <a:moveTo>
                    <a:pt x="0" y="16"/>
                  </a:moveTo>
                  <a:lnTo>
                    <a:pt x="63" y="0"/>
                  </a:lnTo>
                  <a:lnTo>
                    <a:pt x="64" y="7"/>
                  </a:lnTo>
                  <a:lnTo>
                    <a:pt x="1" y="24"/>
                  </a:lnTo>
                  <a:lnTo>
                    <a:pt x="0" y="1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23" name="Freeform 278"/>
            <p:cNvSpPr>
              <a:spLocks/>
            </p:cNvSpPr>
            <p:nvPr/>
          </p:nvSpPr>
          <p:spPr bwMode="auto">
            <a:xfrm>
              <a:off x="806" y="1939"/>
              <a:ext cx="65" cy="25"/>
            </a:xfrm>
            <a:custGeom>
              <a:avLst/>
              <a:gdLst>
                <a:gd name="T0" fmla="*/ 0 w 65"/>
                <a:gd name="T1" fmla="*/ 16 h 25"/>
                <a:gd name="T2" fmla="*/ 63 w 65"/>
                <a:gd name="T3" fmla="*/ 0 h 25"/>
                <a:gd name="T4" fmla="*/ 64 w 65"/>
                <a:gd name="T5" fmla="*/ 7 h 25"/>
                <a:gd name="T6" fmla="*/ 1 w 65"/>
                <a:gd name="T7" fmla="*/ 24 h 25"/>
                <a:gd name="T8" fmla="*/ 0 w 65"/>
                <a:gd name="T9" fmla="*/ 16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25"/>
                <a:gd name="T17" fmla="*/ 65 w 6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25">
                  <a:moveTo>
                    <a:pt x="0" y="16"/>
                  </a:moveTo>
                  <a:lnTo>
                    <a:pt x="63" y="0"/>
                  </a:lnTo>
                  <a:lnTo>
                    <a:pt x="64" y="7"/>
                  </a:lnTo>
                  <a:lnTo>
                    <a:pt x="1" y="24"/>
                  </a:lnTo>
                  <a:lnTo>
                    <a:pt x="0" y="16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24" name="Freeform 279"/>
            <p:cNvSpPr>
              <a:spLocks/>
            </p:cNvSpPr>
            <p:nvPr/>
          </p:nvSpPr>
          <p:spPr bwMode="auto">
            <a:xfrm>
              <a:off x="516" y="1519"/>
              <a:ext cx="510" cy="436"/>
            </a:xfrm>
            <a:custGeom>
              <a:avLst/>
              <a:gdLst>
                <a:gd name="T0" fmla="*/ 146 w 510"/>
                <a:gd name="T1" fmla="*/ 435 h 436"/>
                <a:gd name="T2" fmla="*/ 509 w 510"/>
                <a:gd name="T3" fmla="*/ 339 h 436"/>
                <a:gd name="T4" fmla="*/ 497 w 510"/>
                <a:gd name="T5" fmla="*/ 19 h 436"/>
                <a:gd name="T6" fmla="*/ 475 w 510"/>
                <a:gd name="T7" fmla="*/ 0 h 436"/>
                <a:gd name="T8" fmla="*/ 147 w 510"/>
                <a:gd name="T9" fmla="*/ 87 h 436"/>
                <a:gd name="T10" fmla="*/ 70 w 510"/>
                <a:gd name="T11" fmla="*/ 46 h 436"/>
                <a:gd name="T12" fmla="*/ 0 w 510"/>
                <a:gd name="T13" fmla="*/ 89 h 436"/>
                <a:gd name="T14" fmla="*/ 31 w 510"/>
                <a:gd name="T15" fmla="*/ 346 h 436"/>
                <a:gd name="T16" fmla="*/ 146 w 510"/>
                <a:gd name="T17" fmla="*/ 435 h 4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0"/>
                <a:gd name="T28" fmla="*/ 0 h 436"/>
                <a:gd name="T29" fmla="*/ 510 w 510"/>
                <a:gd name="T30" fmla="*/ 436 h 4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0" h="436">
                  <a:moveTo>
                    <a:pt x="146" y="435"/>
                  </a:moveTo>
                  <a:lnTo>
                    <a:pt x="509" y="339"/>
                  </a:lnTo>
                  <a:lnTo>
                    <a:pt x="497" y="19"/>
                  </a:lnTo>
                  <a:lnTo>
                    <a:pt x="475" y="0"/>
                  </a:lnTo>
                  <a:lnTo>
                    <a:pt x="147" y="87"/>
                  </a:lnTo>
                  <a:lnTo>
                    <a:pt x="70" y="46"/>
                  </a:lnTo>
                  <a:lnTo>
                    <a:pt x="0" y="89"/>
                  </a:lnTo>
                  <a:lnTo>
                    <a:pt x="31" y="346"/>
                  </a:lnTo>
                  <a:lnTo>
                    <a:pt x="146" y="43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25" name="Freeform 280"/>
            <p:cNvSpPr>
              <a:spLocks/>
            </p:cNvSpPr>
            <p:nvPr/>
          </p:nvSpPr>
          <p:spPr bwMode="auto">
            <a:xfrm>
              <a:off x="508" y="1503"/>
              <a:ext cx="525" cy="441"/>
            </a:xfrm>
            <a:custGeom>
              <a:avLst/>
              <a:gdLst>
                <a:gd name="T0" fmla="*/ 89 w 525"/>
                <a:gd name="T1" fmla="*/ 393 h 441"/>
                <a:gd name="T2" fmla="*/ 163 w 525"/>
                <a:gd name="T3" fmla="*/ 440 h 441"/>
                <a:gd name="T4" fmla="*/ 524 w 525"/>
                <a:gd name="T5" fmla="*/ 339 h 441"/>
                <a:gd name="T6" fmla="*/ 512 w 525"/>
                <a:gd name="T7" fmla="*/ 19 h 441"/>
                <a:gd name="T8" fmla="*/ 490 w 525"/>
                <a:gd name="T9" fmla="*/ 0 h 441"/>
                <a:gd name="T10" fmla="*/ 161 w 525"/>
                <a:gd name="T11" fmla="*/ 87 h 441"/>
                <a:gd name="T12" fmla="*/ 84 w 525"/>
                <a:gd name="T13" fmla="*/ 47 h 441"/>
                <a:gd name="T14" fmla="*/ 10 w 525"/>
                <a:gd name="T15" fmla="*/ 77 h 441"/>
                <a:gd name="T16" fmla="*/ 0 w 525"/>
                <a:gd name="T17" fmla="*/ 87 h 441"/>
                <a:gd name="T18" fmla="*/ 0 w 525"/>
                <a:gd name="T19" fmla="*/ 305 h 441"/>
                <a:gd name="T20" fmla="*/ 89 w 525"/>
                <a:gd name="T21" fmla="*/ 393 h 4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5"/>
                <a:gd name="T34" fmla="*/ 0 h 441"/>
                <a:gd name="T35" fmla="*/ 525 w 525"/>
                <a:gd name="T36" fmla="*/ 441 h 4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5" h="441">
                  <a:moveTo>
                    <a:pt x="89" y="393"/>
                  </a:moveTo>
                  <a:lnTo>
                    <a:pt x="163" y="440"/>
                  </a:lnTo>
                  <a:lnTo>
                    <a:pt x="524" y="339"/>
                  </a:lnTo>
                  <a:lnTo>
                    <a:pt x="512" y="19"/>
                  </a:lnTo>
                  <a:lnTo>
                    <a:pt x="490" y="0"/>
                  </a:lnTo>
                  <a:lnTo>
                    <a:pt x="161" y="87"/>
                  </a:lnTo>
                  <a:lnTo>
                    <a:pt x="84" y="47"/>
                  </a:lnTo>
                  <a:lnTo>
                    <a:pt x="10" y="77"/>
                  </a:lnTo>
                  <a:lnTo>
                    <a:pt x="0" y="87"/>
                  </a:lnTo>
                  <a:lnTo>
                    <a:pt x="0" y="305"/>
                  </a:lnTo>
                  <a:lnTo>
                    <a:pt x="89" y="393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26" name="Freeform 281"/>
            <p:cNvSpPr>
              <a:spLocks/>
            </p:cNvSpPr>
            <p:nvPr/>
          </p:nvSpPr>
          <p:spPr bwMode="auto">
            <a:xfrm>
              <a:off x="515" y="1564"/>
              <a:ext cx="68" cy="301"/>
            </a:xfrm>
            <a:custGeom>
              <a:avLst/>
              <a:gdLst>
                <a:gd name="T0" fmla="*/ 0 w 68"/>
                <a:gd name="T1" fmla="*/ 234 h 301"/>
                <a:gd name="T2" fmla="*/ 2 w 68"/>
                <a:gd name="T3" fmla="*/ 29 h 301"/>
                <a:gd name="T4" fmla="*/ 67 w 68"/>
                <a:gd name="T5" fmla="*/ 0 h 301"/>
                <a:gd name="T6" fmla="*/ 66 w 68"/>
                <a:gd name="T7" fmla="*/ 300 h 301"/>
                <a:gd name="T8" fmla="*/ 0 w 68"/>
                <a:gd name="T9" fmla="*/ 234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301"/>
                <a:gd name="T17" fmla="*/ 68 w 68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301">
                  <a:moveTo>
                    <a:pt x="0" y="234"/>
                  </a:moveTo>
                  <a:lnTo>
                    <a:pt x="2" y="29"/>
                  </a:lnTo>
                  <a:lnTo>
                    <a:pt x="67" y="0"/>
                  </a:lnTo>
                  <a:lnTo>
                    <a:pt x="66" y="300"/>
                  </a:lnTo>
                  <a:lnTo>
                    <a:pt x="0" y="234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27" name="Freeform 282"/>
            <p:cNvSpPr>
              <a:spLocks/>
            </p:cNvSpPr>
            <p:nvPr/>
          </p:nvSpPr>
          <p:spPr bwMode="auto">
            <a:xfrm>
              <a:off x="603" y="1573"/>
              <a:ext cx="61" cy="349"/>
            </a:xfrm>
            <a:custGeom>
              <a:avLst/>
              <a:gdLst>
                <a:gd name="T0" fmla="*/ 0 w 61"/>
                <a:gd name="T1" fmla="*/ 312 h 349"/>
                <a:gd name="T2" fmla="*/ 60 w 61"/>
                <a:gd name="T3" fmla="*/ 348 h 349"/>
                <a:gd name="T4" fmla="*/ 60 w 61"/>
                <a:gd name="T5" fmla="*/ 31 h 349"/>
                <a:gd name="T6" fmla="*/ 3 w 61"/>
                <a:gd name="T7" fmla="*/ 0 h 349"/>
                <a:gd name="T8" fmla="*/ 0 w 61"/>
                <a:gd name="T9" fmla="*/ 312 h 3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49"/>
                <a:gd name="T17" fmla="*/ 61 w 61"/>
                <a:gd name="T18" fmla="*/ 349 h 3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49">
                  <a:moveTo>
                    <a:pt x="0" y="312"/>
                  </a:moveTo>
                  <a:lnTo>
                    <a:pt x="60" y="348"/>
                  </a:lnTo>
                  <a:lnTo>
                    <a:pt x="60" y="31"/>
                  </a:lnTo>
                  <a:lnTo>
                    <a:pt x="3" y="0"/>
                  </a:lnTo>
                  <a:lnTo>
                    <a:pt x="0" y="31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28" name="Freeform 283"/>
            <p:cNvSpPr>
              <a:spLocks/>
            </p:cNvSpPr>
            <p:nvPr/>
          </p:nvSpPr>
          <p:spPr bwMode="auto">
            <a:xfrm>
              <a:off x="724" y="1556"/>
              <a:ext cx="261" cy="329"/>
            </a:xfrm>
            <a:custGeom>
              <a:avLst/>
              <a:gdLst>
                <a:gd name="T0" fmla="*/ 260 w 261"/>
                <a:gd name="T1" fmla="*/ 258 h 329"/>
                <a:gd name="T2" fmla="*/ 0 w 261"/>
                <a:gd name="T3" fmla="*/ 328 h 329"/>
                <a:gd name="T4" fmla="*/ 0 w 261"/>
                <a:gd name="T5" fmla="*/ 70 h 329"/>
                <a:gd name="T6" fmla="*/ 252 w 261"/>
                <a:gd name="T7" fmla="*/ 0 h 329"/>
                <a:gd name="T8" fmla="*/ 260 w 261"/>
                <a:gd name="T9" fmla="*/ 258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"/>
                <a:gd name="T16" fmla="*/ 0 h 329"/>
                <a:gd name="T17" fmla="*/ 261 w 261"/>
                <a:gd name="T18" fmla="*/ 329 h 3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" h="329">
                  <a:moveTo>
                    <a:pt x="260" y="258"/>
                  </a:moveTo>
                  <a:lnTo>
                    <a:pt x="0" y="328"/>
                  </a:lnTo>
                  <a:lnTo>
                    <a:pt x="0" y="70"/>
                  </a:lnTo>
                  <a:lnTo>
                    <a:pt x="252" y="0"/>
                  </a:lnTo>
                  <a:lnTo>
                    <a:pt x="260" y="258"/>
                  </a:lnTo>
                </a:path>
              </a:pathLst>
            </a:custGeom>
            <a:solidFill>
              <a:srgbClr val="0328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529" name="Freeform 284"/>
            <p:cNvSpPr>
              <a:spLocks/>
            </p:cNvSpPr>
            <p:nvPr/>
          </p:nvSpPr>
          <p:spPr bwMode="auto">
            <a:xfrm>
              <a:off x="592" y="1462"/>
              <a:ext cx="407" cy="129"/>
            </a:xfrm>
            <a:custGeom>
              <a:avLst/>
              <a:gdLst>
                <a:gd name="T0" fmla="*/ 329 w 407"/>
                <a:gd name="T1" fmla="*/ 0 h 129"/>
                <a:gd name="T2" fmla="*/ 406 w 407"/>
                <a:gd name="T3" fmla="*/ 40 h 129"/>
                <a:gd name="T4" fmla="*/ 77 w 407"/>
                <a:gd name="T5" fmla="*/ 128 h 129"/>
                <a:gd name="T6" fmla="*/ 0 w 407"/>
                <a:gd name="T7" fmla="*/ 88 h 129"/>
                <a:gd name="T8" fmla="*/ 329 w 407"/>
                <a:gd name="T9" fmla="*/ 0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7"/>
                <a:gd name="T16" fmla="*/ 0 h 129"/>
                <a:gd name="T17" fmla="*/ 407 w 407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7" h="129">
                  <a:moveTo>
                    <a:pt x="329" y="0"/>
                  </a:moveTo>
                  <a:lnTo>
                    <a:pt x="406" y="40"/>
                  </a:lnTo>
                  <a:lnTo>
                    <a:pt x="77" y="128"/>
                  </a:lnTo>
                  <a:lnTo>
                    <a:pt x="0" y="88"/>
                  </a:lnTo>
                  <a:lnTo>
                    <a:pt x="329" y="0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" name="Group 314"/>
          <p:cNvGrpSpPr>
            <a:grpSpLocks/>
          </p:cNvGrpSpPr>
          <p:nvPr/>
        </p:nvGrpSpPr>
        <p:grpSpPr bwMode="auto">
          <a:xfrm>
            <a:off x="1979613" y="1752600"/>
            <a:ext cx="1219200" cy="1300163"/>
            <a:chOff x="1247" y="1104"/>
            <a:chExt cx="768" cy="819"/>
          </a:xfrm>
        </p:grpSpPr>
        <p:grpSp>
          <p:nvGrpSpPr>
            <p:cNvPr id="20" name="Group 294"/>
            <p:cNvGrpSpPr>
              <a:grpSpLocks/>
            </p:cNvGrpSpPr>
            <p:nvPr/>
          </p:nvGrpSpPr>
          <p:grpSpPr bwMode="auto">
            <a:xfrm>
              <a:off x="1612" y="1104"/>
              <a:ext cx="340" cy="593"/>
              <a:chOff x="1612" y="1104"/>
              <a:chExt cx="340" cy="593"/>
            </a:xfrm>
          </p:grpSpPr>
          <p:sp>
            <p:nvSpPr>
              <p:cNvPr id="16497" name="Freeform 286"/>
              <p:cNvSpPr>
                <a:spLocks/>
              </p:cNvSpPr>
              <p:nvPr/>
            </p:nvSpPr>
            <p:spPr bwMode="auto">
              <a:xfrm>
                <a:off x="1613" y="1104"/>
                <a:ext cx="339" cy="592"/>
              </a:xfrm>
              <a:custGeom>
                <a:avLst/>
                <a:gdLst>
                  <a:gd name="T0" fmla="*/ 193 w 339"/>
                  <a:gd name="T1" fmla="*/ 591 h 592"/>
                  <a:gd name="T2" fmla="*/ 338 w 339"/>
                  <a:gd name="T3" fmla="*/ 553 h 592"/>
                  <a:gd name="T4" fmla="*/ 337 w 339"/>
                  <a:gd name="T5" fmla="*/ 113 h 592"/>
                  <a:gd name="T6" fmla="*/ 140 w 339"/>
                  <a:gd name="T7" fmla="*/ 0 h 592"/>
                  <a:gd name="T8" fmla="*/ 0 w 339"/>
                  <a:gd name="T9" fmla="*/ 35 h 592"/>
                  <a:gd name="T10" fmla="*/ 0 w 339"/>
                  <a:gd name="T11" fmla="*/ 474 h 592"/>
                  <a:gd name="T12" fmla="*/ 193 w 339"/>
                  <a:gd name="T13" fmla="*/ 591 h 5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9"/>
                  <a:gd name="T22" fmla="*/ 0 h 592"/>
                  <a:gd name="T23" fmla="*/ 339 w 339"/>
                  <a:gd name="T24" fmla="*/ 592 h 59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9" h="592">
                    <a:moveTo>
                      <a:pt x="193" y="591"/>
                    </a:moveTo>
                    <a:lnTo>
                      <a:pt x="338" y="553"/>
                    </a:lnTo>
                    <a:lnTo>
                      <a:pt x="337" y="113"/>
                    </a:lnTo>
                    <a:lnTo>
                      <a:pt x="140" y="0"/>
                    </a:lnTo>
                    <a:lnTo>
                      <a:pt x="0" y="35"/>
                    </a:lnTo>
                    <a:lnTo>
                      <a:pt x="0" y="474"/>
                    </a:lnTo>
                    <a:lnTo>
                      <a:pt x="193" y="591"/>
                    </a:lnTo>
                  </a:path>
                </a:pathLst>
              </a:custGeom>
              <a:solidFill>
                <a:srgbClr val="DDDDD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98" name="Freeform 287"/>
              <p:cNvSpPr>
                <a:spLocks/>
              </p:cNvSpPr>
              <p:nvPr/>
            </p:nvSpPr>
            <p:spPr bwMode="auto">
              <a:xfrm>
                <a:off x="1612" y="1140"/>
                <a:ext cx="198" cy="557"/>
              </a:xfrm>
              <a:custGeom>
                <a:avLst/>
                <a:gdLst>
                  <a:gd name="T0" fmla="*/ 0 w 198"/>
                  <a:gd name="T1" fmla="*/ 439 h 557"/>
                  <a:gd name="T2" fmla="*/ 0 w 198"/>
                  <a:gd name="T3" fmla="*/ 0 h 557"/>
                  <a:gd name="T4" fmla="*/ 197 w 198"/>
                  <a:gd name="T5" fmla="*/ 112 h 557"/>
                  <a:gd name="T6" fmla="*/ 197 w 198"/>
                  <a:gd name="T7" fmla="*/ 556 h 557"/>
                  <a:gd name="T8" fmla="*/ 0 w 198"/>
                  <a:gd name="T9" fmla="*/ 439 h 5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557"/>
                  <a:gd name="T17" fmla="*/ 198 w 198"/>
                  <a:gd name="T18" fmla="*/ 557 h 5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557">
                    <a:moveTo>
                      <a:pt x="0" y="439"/>
                    </a:moveTo>
                    <a:lnTo>
                      <a:pt x="0" y="0"/>
                    </a:lnTo>
                    <a:lnTo>
                      <a:pt x="197" y="112"/>
                    </a:lnTo>
                    <a:lnTo>
                      <a:pt x="197" y="556"/>
                    </a:lnTo>
                    <a:lnTo>
                      <a:pt x="0" y="439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99" name="Freeform 288"/>
              <p:cNvSpPr>
                <a:spLocks/>
              </p:cNvSpPr>
              <p:nvPr/>
            </p:nvSpPr>
            <p:spPr bwMode="auto">
              <a:xfrm>
                <a:off x="1613" y="1105"/>
                <a:ext cx="338" cy="149"/>
              </a:xfrm>
              <a:custGeom>
                <a:avLst/>
                <a:gdLst>
                  <a:gd name="T0" fmla="*/ 196 w 338"/>
                  <a:gd name="T1" fmla="*/ 148 h 149"/>
                  <a:gd name="T2" fmla="*/ 337 w 338"/>
                  <a:gd name="T3" fmla="*/ 113 h 149"/>
                  <a:gd name="T4" fmla="*/ 146 w 338"/>
                  <a:gd name="T5" fmla="*/ 0 h 149"/>
                  <a:gd name="T6" fmla="*/ 0 w 338"/>
                  <a:gd name="T7" fmla="*/ 35 h 149"/>
                  <a:gd name="T8" fmla="*/ 196 w 338"/>
                  <a:gd name="T9" fmla="*/ 148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8"/>
                  <a:gd name="T16" fmla="*/ 0 h 149"/>
                  <a:gd name="T17" fmla="*/ 338 w 338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8" h="149">
                    <a:moveTo>
                      <a:pt x="196" y="148"/>
                    </a:moveTo>
                    <a:lnTo>
                      <a:pt x="337" y="113"/>
                    </a:lnTo>
                    <a:lnTo>
                      <a:pt x="146" y="0"/>
                    </a:lnTo>
                    <a:lnTo>
                      <a:pt x="0" y="35"/>
                    </a:lnTo>
                    <a:lnTo>
                      <a:pt x="196" y="148"/>
                    </a:lnTo>
                  </a:path>
                </a:pathLst>
              </a:custGeom>
              <a:solidFill>
                <a:srgbClr val="CBCBCB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0" name="Freeform 289"/>
              <p:cNvSpPr>
                <a:spLocks/>
              </p:cNvSpPr>
              <p:nvPr/>
            </p:nvSpPr>
            <p:spPr bwMode="auto">
              <a:xfrm>
                <a:off x="1919" y="1295"/>
                <a:ext cx="17" cy="17"/>
              </a:xfrm>
              <a:custGeom>
                <a:avLst/>
                <a:gdLst>
                  <a:gd name="T0" fmla="*/ 0 w 17"/>
                  <a:gd name="T1" fmla="*/ 3 h 17"/>
                  <a:gd name="T2" fmla="*/ 16 w 17"/>
                  <a:gd name="T3" fmla="*/ 0 h 17"/>
                  <a:gd name="T4" fmla="*/ 16 w 17"/>
                  <a:gd name="T5" fmla="*/ 12 h 17"/>
                  <a:gd name="T6" fmla="*/ 0 w 17"/>
                  <a:gd name="T7" fmla="*/ 16 h 17"/>
                  <a:gd name="T8" fmla="*/ 0 w 17"/>
                  <a:gd name="T9" fmla="*/ 3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3"/>
                    </a:moveTo>
                    <a:lnTo>
                      <a:pt x="16" y="0"/>
                    </a:lnTo>
                    <a:lnTo>
                      <a:pt x="16" y="12"/>
                    </a:lnTo>
                    <a:lnTo>
                      <a:pt x="0" y="16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1" name="Freeform 290"/>
              <p:cNvSpPr>
                <a:spLocks/>
              </p:cNvSpPr>
              <p:nvPr/>
            </p:nvSpPr>
            <p:spPr bwMode="auto">
              <a:xfrm>
                <a:off x="1809" y="1370"/>
                <a:ext cx="142" cy="48"/>
              </a:xfrm>
              <a:custGeom>
                <a:avLst/>
                <a:gdLst>
                  <a:gd name="T0" fmla="*/ 0 w 142"/>
                  <a:gd name="T1" fmla="*/ 37 h 48"/>
                  <a:gd name="T2" fmla="*/ 141 w 142"/>
                  <a:gd name="T3" fmla="*/ 0 h 48"/>
                  <a:gd name="T4" fmla="*/ 141 w 142"/>
                  <a:gd name="T5" fmla="*/ 8 h 48"/>
                  <a:gd name="T6" fmla="*/ 0 w 142"/>
                  <a:gd name="T7" fmla="*/ 47 h 48"/>
                  <a:gd name="T8" fmla="*/ 0 w 142"/>
                  <a:gd name="T9" fmla="*/ 3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2"/>
                  <a:gd name="T16" fmla="*/ 0 h 48"/>
                  <a:gd name="T17" fmla="*/ 142 w 14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2" h="48">
                    <a:moveTo>
                      <a:pt x="0" y="37"/>
                    </a:moveTo>
                    <a:lnTo>
                      <a:pt x="141" y="0"/>
                    </a:lnTo>
                    <a:lnTo>
                      <a:pt x="141" y="8"/>
                    </a:lnTo>
                    <a:lnTo>
                      <a:pt x="0" y="47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2" name="Freeform 291"/>
              <p:cNvSpPr>
                <a:spLocks/>
              </p:cNvSpPr>
              <p:nvPr/>
            </p:nvSpPr>
            <p:spPr bwMode="auto">
              <a:xfrm>
                <a:off x="1847" y="1350"/>
                <a:ext cx="73" cy="25"/>
              </a:xfrm>
              <a:custGeom>
                <a:avLst/>
                <a:gdLst>
                  <a:gd name="T0" fmla="*/ 0 w 73"/>
                  <a:gd name="T1" fmla="*/ 17 h 25"/>
                  <a:gd name="T2" fmla="*/ 72 w 73"/>
                  <a:gd name="T3" fmla="*/ 0 h 25"/>
                  <a:gd name="T4" fmla="*/ 72 w 73"/>
                  <a:gd name="T5" fmla="*/ 6 h 25"/>
                  <a:gd name="T6" fmla="*/ 0 w 73"/>
                  <a:gd name="T7" fmla="*/ 24 h 25"/>
                  <a:gd name="T8" fmla="*/ 0 w 73"/>
                  <a:gd name="T9" fmla="*/ 17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25"/>
                  <a:gd name="T17" fmla="*/ 73 w 7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25">
                    <a:moveTo>
                      <a:pt x="0" y="17"/>
                    </a:moveTo>
                    <a:lnTo>
                      <a:pt x="72" y="0"/>
                    </a:lnTo>
                    <a:lnTo>
                      <a:pt x="72" y="6"/>
                    </a:lnTo>
                    <a:lnTo>
                      <a:pt x="0" y="24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3" name="Freeform 292"/>
              <p:cNvSpPr>
                <a:spLocks/>
              </p:cNvSpPr>
              <p:nvPr/>
            </p:nvSpPr>
            <p:spPr bwMode="auto">
              <a:xfrm>
                <a:off x="1809" y="1309"/>
                <a:ext cx="142" cy="48"/>
              </a:xfrm>
              <a:custGeom>
                <a:avLst/>
                <a:gdLst>
                  <a:gd name="T0" fmla="*/ 0 w 142"/>
                  <a:gd name="T1" fmla="*/ 37 h 48"/>
                  <a:gd name="T2" fmla="*/ 141 w 142"/>
                  <a:gd name="T3" fmla="*/ 0 h 48"/>
                  <a:gd name="T4" fmla="*/ 141 w 142"/>
                  <a:gd name="T5" fmla="*/ 8 h 48"/>
                  <a:gd name="T6" fmla="*/ 0 w 142"/>
                  <a:gd name="T7" fmla="*/ 47 h 48"/>
                  <a:gd name="T8" fmla="*/ 0 w 142"/>
                  <a:gd name="T9" fmla="*/ 3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2"/>
                  <a:gd name="T16" fmla="*/ 0 h 48"/>
                  <a:gd name="T17" fmla="*/ 142 w 14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2" h="48">
                    <a:moveTo>
                      <a:pt x="0" y="37"/>
                    </a:moveTo>
                    <a:lnTo>
                      <a:pt x="141" y="0"/>
                    </a:lnTo>
                    <a:lnTo>
                      <a:pt x="141" y="8"/>
                    </a:lnTo>
                    <a:lnTo>
                      <a:pt x="0" y="47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4" name="Freeform 293"/>
              <p:cNvSpPr>
                <a:spLocks/>
              </p:cNvSpPr>
              <p:nvPr/>
            </p:nvSpPr>
            <p:spPr bwMode="auto">
              <a:xfrm>
                <a:off x="1847" y="1275"/>
                <a:ext cx="73" cy="25"/>
              </a:xfrm>
              <a:custGeom>
                <a:avLst/>
                <a:gdLst>
                  <a:gd name="T0" fmla="*/ 0 w 73"/>
                  <a:gd name="T1" fmla="*/ 17 h 25"/>
                  <a:gd name="T2" fmla="*/ 72 w 73"/>
                  <a:gd name="T3" fmla="*/ 0 h 25"/>
                  <a:gd name="T4" fmla="*/ 72 w 73"/>
                  <a:gd name="T5" fmla="*/ 6 h 25"/>
                  <a:gd name="T6" fmla="*/ 0 w 73"/>
                  <a:gd name="T7" fmla="*/ 24 h 25"/>
                  <a:gd name="T8" fmla="*/ 0 w 73"/>
                  <a:gd name="T9" fmla="*/ 17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25"/>
                  <a:gd name="T17" fmla="*/ 73 w 7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25">
                    <a:moveTo>
                      <a:pt x="0" y="17"/>
                    </a:moveTo>
                    <a:lnTo>
                      <a:pt x="72" y="0"/>
                    </a:lnTo>
                    <a:lnTo>
                      <a:pt x="72" y="6"/>
                    </a:lnTo>
                    <a:lnTo>
                      <a:pt x="0" y="24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" name="Group 303"/>
            <p:cNvGrpSpPr>
              <a:grpSpLocks/>
            </p:cNvGrpSpPr>
            <p:nvPr/>
          </p:nvGrpSpPr>
          <p:grpSpPr bwMode="auto">
            <a:xfrm>
              <a:off x="1741" y="1639"/>
              <a:ext cx="274" cy="172"/>
              <a:chOff x="1741" y="1639"/>
              <a:chExt cx="274" cy="172"/>
            </a:xfrm>
          </p:grpSpPr>
          <p:sp>
            <p:nvSpPr>
              <p:cNvPr id="16489" name="Freeform 295"/>
              <p:cNvSpPr>
                <a:spLocks/>
              </p:cNvSpPr>
              <p:nvPr/>
            </p:nvSpPr>
            <p:spPr bwMode="auto">
              <a:xfrm>
                <a:off x="1886" y="1747"/>
                <a:ext cx="127" cy="64"/>
              </a:xfrm>
              <a:custGeom>
                <a:avLst/>
                <a:gdLst>
                  <a:gd name="T0" fmla="*/ 120 w 127"/>
                  <a:gd name="T1" fmla="*/ 11 h 64"/>
                  <a:gd name="T2" fmla="*/ 40 w 127"/>
                  <a:gd name="T3" fmla="*/ 0 h 64"/>
                  <a:gd name="T4" fmla="*/ 0 w 127"/>
                  <a:gd name="T5" fmla="*/ 32 h 64"/>
                  <a:gd name="T6" fmla="*/ 0 w 127"/>
                  <a:gd name="T7" fmla="*/ 32 h 64"/>
                  <a:gd name="T8" fmla="*/ 0 w 127"/>
                  <a:gd name="T9" fmla="*/ 33 h 64"/>
                  <a:gd name="T10" fmla="*/ 0 w 127"/>
                  <a:gd name="T11" fmla="*/ 34 h 64"/>
                  <a:gd name="T12" fmla="*/ 0 w 127"/>
                  <a:gd name="T13" fmla="*/ 36 h 64"/>
                  <a:gd name="T14" fmla="*/ 0 w 127"/>
                  <a:gd name="T15" fmla="*/ 37 h 64"/>
                  <a:gd name="T16" fmla="*/ 0 w 127"/>
                  <a:gd name="T17" fmla="*/ 38 h 64"/>
                  <a:gd name="T18" fmla="*/ 0 w 127"/>
                  <a:gd name="T19" fmla="*/ 39 h 64"/>
                  <a:gd name="T20" fmla="*/ 1 w 127"/>
                  <a:gd name="T21" fmla="*/ 39 h 64"/>
                  <a:gd name="T22" fmla="*/ 6 w 127"/>
                  <a:gd name="T23" fmla="*/ 41 h 64"/>
                  <a:gd name="T24" fmla="*/ 16 w 127"/>
                  <a:gd name="T25" fmla="*/ 44 h 64"/>
                  <a:gd name="T26" fmla="*/ 31 w 127"/>
                  <a:gd name="T27" fmla="*/ 49 h 64"/>
                  <a:gd name="T28" fmla="*/ 49 w 127"/>
                  <a:gd name="T29" fmla="*/ 54 h 64"/>
                  <a:gd name="T30" fmla="*/ 67 w 127"/>
                  <a:gd name="T31" fmla="*/ 58 h 64"/>
                  <a:gd name="T32" fmla="*/ 83 w 127"/>
                  <a:gd name="T33" fmla="*/ 61 h 64"/>
                  <a:gd name="T34" fmla="*/ 97 w 127"/>
                  <a:gd name="T35" fmla="*/ 63 h 64"/>
                  <a:gd name="T36" fmla="*/ 107 w 127"/>
                  <a:gd name="T37" fmla="*/ 61 h 64"/>
                  <a:gd name="T38" fmla="*/ 109 w 127"/>
                  <a:gd name="T39" fmla="*/ 60 h 64"/>
                  <a:gd name="T40" fmla="*/ 112 w 127"/>
                  <a:gd name="T41" fmla="*/ 57 h 64"/>
                  <a:gd name="T42" fmla="*/ 114 w 127"/>
                  <a:gd name="T43" fmla="*/ 56 h 64"/>
                  <a:gd name="T44" fmla="*/ 117 w 127"/>
                  <a:gd name="T45" fmla="*/ 53 h 64"/>
                  <a:gd name="T46" fmla="*/ 119 w 127"/>
                  <a:gd name="T47" fmla="*/ 50 h 64"/>
                  <a:gd name="T48" fmla="*/ 121 w 127"/>
                  <a:gd name="T49" fmla="*/ 48 h 64"/>
                  <a:gd name="T50" fmla="*/ 123 w 127"/>
                  <a:gd name="T51" fmla="*/ 46 h 64"/>
                  <a:gd name="T52" fmla="*/ 124 w 127"/>
                  <a:gd name="T53" fmla="*/ 44 h 64"/>
                  <a:gd name="T54" fmla="*/ 126 w 127"/>
                  <a:gd name="T55" fmla="*/ 38 h 64"/>
                  <a:gd name="T56" fmla="*/ 126 w 127"/>
                  <a:gd name="T57" fmla="*/ 32 h 64"/>
                  <a:gd name="T58" fmla="*/ 126 w 127"/>
                  <a:gd name="T59" fmla="*/ 27 h 64"/>
                  <a:gd name="T60" fmla="*/ 125 w 127"/>
                  <a:gd name="T61" fmla="*/ 22 h 64"/>
                  <a:gd name="T62" fmla="*/ 123 w 127"/>
                  <a:gd name="T63" fmla="*/ 18 h 64"/>
                  <a:gd name="T64" fmla="*/ 122 w 127"/>
                  <a:gd name="T65" fmla="*/ 14 h 64"/>
                  <a:gd name="T66" fmla="*/ 120 w 127"/>
                  <a:gd name="T67" fmla="*/ 12 h 64"/>
                  <a:gd name="T68" fmla="*/ 120 w 127"/>
                  <a:gd name="T69" fmla="*/ 11 h 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7"/>
                  <a:gd name="T106" fmla="*/ 0 h 64"/>
                  <a:gd name="T107" fmla="*/ 127 w 127"/>
                  <a:gd name="T108" fmla="*/ 64 h 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7" h="64">
                    <a:moveTo>
                      <a:pt x="120" y="11"/>
                    </a:moveTo>
                    <a:lnTo>
                      <a:pt x="40" y="0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37"/>
                    </a:lnTo>
                    <a:lnTo>
                      <a:pt x="0" y="38"/>
                    </a:lnTo>
                    <a:lnTo>
                      <a:pt x="0" y="39"/>
                    </a:lnTo>
                    <a:lnTo>
                      <a:pt x="1" y="39"/>
                    </a:lnTo>
                    <a:lnTo>
                      <a:pt x="6" y="41"/>
                    </a:lnTo>
                    <a:lnTo>
                      <a:pt x="16" y="44"/>
                    </a:lnTo>
                    <a:lnTo>
                      <a:pt x="31" y="49"/>
                    </a:lnTo>
                    <a:lnTo>
                      <a:pt x="49" y="54"/>
                    </a:lnTo>
                    <a:lnTo>
                      <a:pt x="67" y="58"/>
                    </a:lnTo>
                    <a:lnTo>
                      <a:pt x="83" y="61"/>
                    </a:lnTo>
                    <a:lnTo>
                      <a:pt x="97" y="63"/>
                    </a:lnTo>
                    <a:lnTo>
                      <a:pt x="107" y="61"/>
                    </a:lnTo>
                    <a:lnTo>
                      <a:pt x="109" y="60"/>
                    </a:lnTo>
                    <a:lnTo>
                      <a:pt x="112" y="57"/>
                    </a:lnTo>
                    <a:lnTo>
                      <a:pt x="114" y="56"/>
                    </a:lnTo>
                    <a:lnTo>
                      <a:pt x="117" y="53"/>
                    </a:lnTo>
                    <a:lnTo>
                      <a:pt x="119" y="50"/>
                    </a:lnTo>
                    <a:lnTo>
                      <a:pt x="121" y="48"/>
                    </a:lnTo>
                    <a:lnTo>
                      <a:pt x="123" y="46"/>
                    </a:lnTo>
                    <a:lnTo>
                      <a:pt x="124" y="44"/>
                    </a:lnTo>
                    <a:lnTo>
                      <a:pt x="126" y="38"/>
                    </a:lnTo>
                    <a:lnTo>
                      <a:pt x="126" y="32"/>
                    </a:lnTo>
                    <a:lnTo>
                      <a:pt x="126" y="27"/>
                    </a:lnTo>
                    <a:lnTo>
                      <a:pt x="125" y="22"/>
                    </a:lnTo>
                    <a:lnTo>
                      <a:pt x="123" y="18"/>
                    </a:lnTo>
                    <a:lnTo>
                      <a:pt x="122" y="14"/>
                    </a:lnTo>
                    <a:lnTo>
                      <a:pt x="120" y="12"/>
                    </a:lnTo>
                    <a:lnTo>
                      <a:pt x="120" y="11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90" name="Freeform 296"/>
              <p:cNvSpPr>
                <a:spLocks/>
              </p:cNvSpPr>
              <p:nvPr/>
            </p:nvSpPr>
            <p:spPr bwMode="auto">
              <a:xfrm>
                <a:off x="1892" y="1747"/>
                <a:ext cx="123" cy="59"/>
              </a:xfrm>
              <a:custGeom>
                <a:avLst/>
                <a:gdLst>
                  <a:gd name="T0" fmla="*/ 116 w 123"/>
                  <a:gd name="T1" fmla="*/ 11 h 59"/>
                  <a:gd name="T2" fmla="*/ 39 w 123"/>
                  <a:gd name="T3" fmla="*/ 0 h 59"/>
                  <a:gd name="T4" fmla="*/ 0 w 123"/>
                  <a:gd name="T5" fmla="*/ 30 h 59"/>
                  <a:gd name="T6" fmla="*/ 0 w 123"/>
                  <a:gd name="T7" fmla="*/ 30 h 59"/>
                  <a:gd name="T8" fmla="*/ 0 w 123"/>
                  <a:gd name="T9" fmla="*/ 31 h 59"/>
                  <a:gd name="T10" fmla="*/ 0 w 123"/>
                  <a:gd name="T11" fmla="*/ 32 h 59"/>
                  <a:gd name="T12" fmla="*/ 0 w 123"/>
                  <a:gd name="T13" fmla="*/ 32 h 59"/>
                  <a:gd name="T14" fmla="*/ 0 w 123"/>
                  <a:gd name="T15" fmla="*/ 34 h 59"/>
                  <a:gd name="T16" fmla="*/ 0 w 123"/>
                  <a:gd name="T17" fmla="*/ 35 h 59"/>
                  <a:gd name="T18" fmla="*/ 0 w 123"/>
                  <a:gd name="T19" fmla="*/ 36 h 59"/>
                  <a:gd name="T20" fmla="*/ 1 w 123"/>
                  <a:gd name="T21" fmla="*/ 36 h 59"/>
                  <a:gd name="T22" fmla="*/ 6 w 123"/>
                  <a:gd name="T23" fmla="*/ 38 h 59"/>
                  <a:gd name="T24" fmla="*/ 16 w 123"/>
                  <a:gd name="T25" fmla="*/ 41 h 59"/>
                  <a:gd name="T26" fmla="*/ 31 w 123"/>
                  <a:gd name="T27" fmla="*/ 45 h 59"/>
                  <a:gd name="T28" fmla="*/ 47 w 123"/>
                  <a:gd name="T29" fmla="*/ 49 h 59"/>
                  <a:gd name="T30" fmla="*/ 64 w 123"/>
                  <a:gd name="T31" fmla="*/ 53 h 59"/>
                  <a:gd name="T32" fmla="*/ 81 w 123"/>
                  <a:gd name="T33" fmla="*/ 56 h 59"/>
                  <a:gd name="T34" fmla="*/ 94 w 123"/>
                  <a:gd name="T35" fmla="*/ 58 h 59"/>
                  <a:gd name="T36" fmla="*/ 102 w 123"/>
                  <a:gd name="T37" fmla="*/ 56 h 59"/>
                  <a:gd name="T38" fmla="*/ 105 w 123"/>
                  <a:gd name="T39" fmla="*/ 55 h 59"/>
                  <a:gd name="T40" fmla="*/ 108 w 123"/>
                  <a:gd name="T41" fmla="*/ 53 h 59"/>
                  <a:gd name="T42" fmla="*/ 110 w 123"/>
                  <a:gd name="T43" fmla="*/ 51 h 59"/>
                  <a:gd name="T44" fmla="*/ 113 w 123"/>
                  <a:gd name="T45" fmla="*/ 49 h 59"/>
                  <a:gd name="T46" fmla="*/ 115 w 123"/>
                  <a:gd name="T47" fmla="*/ 46 h 59"/>
                  <a:gd name="T48" fmla="*/ 117 w 123"/>
                  <a:gd name="T49" fmla="*/ 45 h 59"/>
                  <a:gd name="T50" fmla="*/ 119 w 123"/>
                  <a:gd name="T51" fmla="*/ 42 h 59"/>
                  <a:gd name="T52" fmla="*/ 120 w 123"/>
                  <a:gd name="T53" fmla="*/ 40 h 59"/>
                  <a:gd name="T54" fmla="*/ 122 w 123"/>
                  <a:gd name="T55" fmla="*/ 35 h 59"/>
                  <a:gd name="T56" fmla="*/ 122 w 123"/>
                  <a:gd name="T57" fmla="*/ 30 h 59"/>
                  <a:gd name="T58" fmla="*/ 122 w 123"/>
                  <a:gd name="T59" fmla="*/ 25 h 59"/>
                  <a:gd name="T60" fmla="*/ 120 w 123"/>
                  <a:gd name="T61" fmla="*/ 20 h 59"/>
                  <a:gd name="T62" fmla="*/ 119 w 123"/>
                  <a:gd name="T63" fmla="*/ 17 h 59"/>
                  <a:gd name="T64" fmla="*/ 117 w 123"/>
                  <a:gd name="T65" fmla="*/ 13 h 59"/>
                  <a:gd name="T66" fmla="*/ 116 w 123"/>
                  <a:gd name="T67" fmla="*/ 12 h 59"/>
                  <a:gd name="T68" fmla="*/ 116 w 123"/>
                  <a:gd name="T69" fmla="*/ 11 h 5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3"/>
                  <a:gd name="T106" fmla="*/ 0 h 59"/>
                  <a:gd name="T107" fmla="*/ 123 w 123"/>
                  <a:gd name="T108" fmla="*/ 59 h 5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3" h="59">
                    <a:moveTo>
                      <a:pt x="116" y="11"/>
                    </a:moveTo>
                    <a:lnTo>
                      <a:pt x="39" y="0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6" y="41"/>
                    </a:lnTo>
                    <a:lnTo>
                      <a:pt x="31" y="45"/>
                    </a:lnTo>
                    <a:lnTo>
                      <a:pt x="47" y="49"/>
                    </a:lnTo>
                    <a:lnTo>
                      <a:pt x="64" y="53"/>
                    </a:lnTo>
                    <a:lnTo>
                      <a:pt x="81" y="56"/>
                    </a:lnTo>
                    <a:lnTo>
                      <a:pt x="94" y="58"/>
                    </a:lnTo>
                    <a:lnTo>
                      <a:pt x="102" y="56"/>
                    </a:lnTo>
                    <a:lnTo>
                      <a:pt x="105" y="55"/>
                    </a:lnTo>
                    <a:lnTo>
                      <a:pt x="108" y="53"/>
                    </a:lnTo>
                    <a:lnTo>
                      <a:pt x="110" y="51"/>
                    </a:lnTo>
                    <a:lnTo>
                      <a:pt x="113" y="49"/>
                    </a:lnTo>
                    <a:lnTo>
                      <a:pt x="115" y="46"/>
                    </a:lnTo>
                    <a:lnTo>
                      <a:pt x="117" y="45"/>
                    </a:lnTo>
                    <a:lnTo>
                      <a:pt x="119" y="42"/>
                    </a:lnTo>
                    <a:lnTo>
                      <a:pt x="120" y="40"/>
                    </a:lnTo>
                    <a:lnTo>
                      <a:pt x="122" y="35"/>
                    </a:lnTo>
                    <a:lnTo>
                      <a:pt x="122" y="30"/>
                    </a:lnTo>
                    <a:lnTo>
                      <a:pt x="122" y="25"/>
                    </a:lnTo>
                    <a:lnTo>
                      <a:pt x="120" y="20"/>
                    </a:lnTo>
                    <a:lnTo>
                      <a:pt x="119" y="17"/>
                    </a:lnTo>
                    <a:lnTo>
                      <a:pt x="117" y="13"/>
                    </a:lnTo>
                    <a:lnTo>
                      <a:pt x="116" y="12"/>
                    </a:lnTo>
                    <a:lnTo>
                      <a:pt x="116" y="11"/>
                    </a:lnTo>
                  </a:path>
                </a:pathLst>
              </a:custGeom>
              <a:solidFill>
                <a:srgbClr val="86868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91" name="Freeform 297"/>
              <p:cNvSpPr>
                <a:spLocks/>
              </p:cNvSpPr>
              <p:nvPr/>
            </p:nvSpPr>
            <p:spPr bwMode="auto">
              <a:xfrm>
                <a:off x="1893" y="1736"/>
                <a:ext cx="120" cy="59"/>
              </a:xfrm>
              <a:custGeom>
                <a:avLst/>
                <a:gdLst>
                  <a:gd name="T0" fmla="*/ 80 w 120"/>
                  <a:gd name="T1" fmla="*/ 2 h 59"/>
                  <a:gd name="T2" fmla="*/ 70 w 120"/>
                  <a:gd name="T3" fmla="*/ 0 h 59"/>
                  <a:gd name="T4" fmla="*/ 62 w 120"/>
                  <a:gd name="T5" fmla="*/ 0 h 59"/>
                  <a:gd name="T6" fmla="*/ 54 w 120"/>
                  <a:gd name="T7" fmla="*/ 0 h 59"/>
                  <a:gd name="T8" fmla="*/ 48 w 120"/>
                  <a:gd name="T9" fmla="*/ 2 h 59"/>
                  <a:gd name="T10" fmla="*/ 43 w 120"/>
                  <a:gd name="T11" fmla="*/ 4 h 59"/>
                  <a:gd name="T12" fmla="*/ 39 w 120"/>
                  <a:gd name="T13" fmla="*/ 5 h 59"/>
                  <a:gd name="T14" fmla="*/ 37 w 120"/>
                  <a:gd name="T15" fmla="*/ 7 h 59"/>
                  <a:gd name="T16" fmla="*/ 37 w 120"/>
                  <a:gd name="T17" fmla="*/ 8 h 59"/>
                  <a:gd name="T18" fmla="*/ 0 w 120"/>
                  <a:gd name="T19" fmla="*/ 36 h 59"/>
                  <a:gd name="T20" fmla="*/ 0 w 120"/>
                  <a:gd name="T21" fmla="*/ 40 h 59"/>
                  <a:gd name="T22" fmla="*/ 0 w 120"/>
                  <a:gd name="T23" fmla="*/ 40 h 59"/>
                  <a:gd name="T24" fmla="*/ 3 w 120"/>
                  <a:gd name="T25" fmla="*/ 39 h 59"/>
                  <a:gd name="T26" fmla="*/ 6 w 120"/>
                  <a:gd name="T27" fmla="*/ 37 h 59"/>
                  <a:gd name="T28" fmla="*/ 11 w 120"/>
                  <a:gd name="T29" fmla="*/ 35 h 59"/>
                  <a:gd name="T30" fmla="*/ 17 w 120"/>
                  <a:gd name="T31" fmla="*/ 34 h 59"/>
                  <a:gd name="T32" fmla="*/ 23 w 120"/>
                  <a:gd name="T33" fmla="*/ 34 h 59"/>
                  <a:gd name="T34" fmla="*/ 31 w 120"/>
                  <a:gd name="T35" fmla="*/ 34 h 59"/>
                  <a:gd name="T36" fmla="*/ 38 w 120"/>
                  <a:gd name="T37" fmla="*/ 36 h 59"/>
                  <a:gd name="T38" fmla="*/ 49 w 120"/>
                  <a:gd name="T39" fmla="*/ 40 h 59"/>
                  <a:gd name="T40" fmla="*/ 57 w 120"/>
                  <a:gd name="T41" fmla="*/ 43 h 59"/>
                  <a:gd name="T42" fmla="*/ 64 w 120"/>
                  <a:gd name="T43" fmla="*/ 46 h 59"/>
                  <a:gd name="T44" fmla="*/ 68 w 120"/>
                  <a:gd name="T45" fmla="*/ 48 h 59"/>
                  <a:gd name="T46" fmla="*/ 73 w 120"/>
                  <a:gd name="T47" fmla="*/ 50 h 59"/>
                  <a:gd name="T48" fmla="*/ 76 w 120"/>
                  <a:gd name="T49" fmla="*/ 52 h 59"/>
                  <a:gd name="T50" fmla="*/ 80 w 120"/>
                  <a:gd name="T51" fmla="*/ 53 h 59"/>
                  <a:gd name="T52" fmla="*/ 83 w 120"/>
                  <a:gd name="T53" fmla="*/ 55 h 59"/>
                  <a:gd name="T54" fmla="*/ 99 w 120"/>
                  <a:gd name="T55" fmla="*/ 58 h 59"/>
                  <a:gd name="T56" fmla="*/ 109 w 120"/>
                  <a:gd name="T57" fmla="*/ 56 h 59"/>
                  <a:gd name="T58" fmla="*/ 115 w 120"/>
                  <a:gd name="T59" fmla="*/ 51 h 59"/>
                  <a:gd name="T60" fmla="*/ 119 w 120"/>
                  <a:gd name="T61" fmla="*/ 44 h 59"/>
                  <a:gd name="T62" fmla="*/ 119 w 120"/>
                  <a:gd name="T63" fmla="*/ 36 h 59"/>
                  <a:gd name="T64" fmla="*/ 118 w 120"/>
                  <a:gd name="T65" fmla="*/ 29 h 59"/>
                  <a:gd name="T66" fmla="*/ 115 w 120"/>
                  <a:gd name="T67" fmla="*/ 23 h 59"/>
                  <a:gd name="T68" fmla="*/ 113 w 120"/>
                  <a:gd name="T69" fmla="*/ 20 h 59"/>
                  <a:gd name="T70" fmla="*/ 112 w 120"/>
                  <a:gd name="T71" fmla="*/ 19 h 59"/>
                  <a:gd name="T72" fmla="*/ 111 w 120"/>
                  <a:gd name="T73" fmla="*/ 17 h 59"/>
                  <a:gd name="T74" fmla="*/ 108 w 120"/>
                  <a:gd name="T75" fmla="*/ 15 h 59"/>
                  <a:gd name="T76" fmla="*/ 105 w 120"/>
                  <a:gd name="T77" fmla="*/ 12 h 59"/>
                  <a:gd name="T78" fmla="*/ 100 w 120"/>
                  <a:gd name="T79" fmla="*/ 10 h 59"/>
                  <a:gd name="T80" fmla="*/ 94 w 120"/>
                  <a:gd name="T81" fmla="*/ 7 h 59"/>
                  <a:gd name="T82" fmla="*/ 87 w 120"/>
                  <a:gd name="T83" fmla="*/ 5 h 59"/>
                  <a:gd name="T84" fmla="*/ 80 w 120"/>
                  <a:gd name="T85" fmla="*/ 2 h 5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20"/>
                  <a:gd name="T130" fmla="*/ 0 h 59"/>
                  <a:gd name="T131" fmla="*/ 120 w 120"/>
                  <a:gd name="T132" fmla="*/ 59 h 5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20" h="59">
                    <a:moveTo>
                      <a:pt x="80" y="2"/>
                    </a:moveTo>
                    <a:lnTo>
                      <a:pt x="70" y="0"/>
                    </a:lnTo>
                    <a:lnTo>
                      <a:pt x="62" y="0"/>
                    </a:lnTo>
                    <a:lnTo>
                      <a:pt x="54" y="0"/>
                    </a:lnTo>
                    <a:lnTo>
                      <a:pt x="48" y="2"/>
                    </a:lnTo>
                    <a:lnTo>
                      <a:pt x="43" y="4"/>
                    </a:lnTo>
                    <a:lnTo>
                      <a:pt x="39" y="5"/>
                    </a:lnTo>
                    <a:lnTo>
                      <a:pt x="37" y="7"/>
                    </a:lnTo>
                    <a:lnTo>
                      <a:pt x="37" y="8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3" y="39"/>
                    </a:lnTo>
                    <a:lnTo>
                      <a:pt x="6" y="37"/>
                    </a:lnTo>
                    <a:lnTo>
                      <a:pt x="11" y="35"/>
                    </a:lnTo>
                    <a:lnTo>
                      <a:pt x="17" y="34"/>
                    </a:lnTo>
                    <a:lnTo>
                      <a:pt x="23" y="34"/>
                    </a:lnTo>
                    <a:lnTo>
                      <a:pt x="31" y="34"/>
                    </a:lnTo>
                    <a:lnTo>
                      <a:pt x="38" y="36"/>
                    </a:lnTo>
                    <a:lnTo>
                      <a:pt x="49" y="40"/>
                    </a:lnTo>
                    <a:lnTo>
                      <a:pt x="57" y="43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3" y="50"/>
                    </a:lnTo>
                    <a:lnTo>
                      <a:pt x="76" y="52"/>
                    </a:lnTo>
                    <a:lnTo>
                      <a:pt x="80" y="53"/>
                    </a:lnTo>
                    <a:lnTo>
                      <a:pt x="83" y="55"/>
                    </a:lnTo>
                    <a:lnTo>
                      <a:pt x="99" y="58"/>
                    </a:lnTo>
                    <a:lnTo>
                      <a:pt x="109" y="56"/>
                    </a:lnTo>
                    <a:lnTo>
                      <a:pt x="115" y="51"/>
                    </a:lnTo>
                    <a:lnTo>
                      <a:pt x="119" y="44"/>
                    </a:lnTo>
                    <a:lnTo>
                      <a:pt x="119" y="36"/>
                    </a:lnTo>
                    <a:lnTo>
                      <a:pt x="118" y="29"/>
                    </a:lnTo>
                    <a:lnTo>
                      <a:pt x="115" y="23"/>
                    </a:lnTo>
                    <a:lnTo>
                      <a:pt x="113" y="20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08" y="15"/>
                    </a:lnTo>
                    <a:lnTo>
                      <a:pt x="105" y="12"/>
                    </a:lnTo>
                    <a:lnTo>
                      <a:pt x="100" y="10"/>
                    </a:lnTo>
                    <a:lnTo>
                      <a:pt x="94" y="7"/>
                    </a:lnTo>
                    <a:lnTo>
                      <a:pt x="87" y="5"/>
                    </a:lnTo>
                    <a:lnTo>
                      <a:pt x="80" y="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92" name="Freeform 298"/>
              <p:cNvSpPr>
                <a:spLocks/>
              </p:cNvSpPr>
              <p:nvPr/>
            </p:nvSpPr>
            <p:spPr bwMode="auto">
              <a:xfrm>
                <a:off x="1741" y="1640"/>
                <a:ext cx="194" cy="134"/>
              </a:xfrm>
              <a:custGeom>
                <a:avLst/>
                <a:gdLst>
                  <a:gd name="T0" fmla="*/ 169 w 194"/>
                  <a:gd name="T1" fmla="*/ 127 h 134"/>
                  <a:gd name="T2" fmla="*/ 157 w 194"/>
                  <a:gd name="T3" fmla="*/ 121 h 134"/>
                  <a:gd name="T4" fmla="*/ 142 w 194"/>
                  <a:gd name="T5" fmla="*/ 111 h 134"/>
                  <a:gd name="T6" fmla="*/ 135 w 194"/>
                  <a:gd name="T7" fmla="*/ 100 h 134"/>
                  <a:gd name="T8" fmla="*/ 144 w 194"/>
                  <a:gd name="T9" fmla="*/ 89 h 134"/>
                  <a:gd name="T10" fmla="*/ 163 w 194"/>
                  <a:gd name="T11" fmla="*/ 84 h 134"/>
                  <a:gd name="T12" fmla="*/ 183 w 194"/>
                  <a:gd name="T13" fmla="*/ 80 h 134"/>
                  <a:gd name="T14" fmla="*/ 193 w 194"/>
                  <a:gd name="T15" fmla="*/ 71 h 134"/>
                  <a:gd name="T16" fmla="*/ 185 w 194"/>
                  <a:gd name="T17" fmla="*/ 56 h 134"/>
                  <a:gd name="T18" fmla="*/ 170 w 194"/>
                  <a:gd name="T19" fmla="*/ 43 h 134"/>
                  <a:gd name="T20" fmla="*/ 153 w 194"/>
                  <a:gd name="T21" fmla="*/ 35 h 134"/>
                  <a:gd name="T22" fmla="*/ 136 w 194"/>
                  <a:gd name="T23" fmla="*/ 31 h 134"/>
                  <a:gd name="T24" fmla="*/ 114 w 194"/>
                  <a:gd name="T25" fmla="*/ 31 h 134"/>
                  <a:gd name="T26" fmla="*/ 89 w 194"/>
                  <a:gd name="T27" fmla="*/ 33 h 134"/>
                  <a:gd name="T28" fmla="*/ 69 w 194"/>
                  <a:gd name="T29" fmla="*/ 32 h 134"/>
                  <a:gd name="T30" fmla="*/ 49 w 194"/>
                  <a:gd name="T31" fmla="*/ 26 h 134"/>
                  <a:gd name="T32" fmla="*/ 27 w 194"/>
                  <a:gd name="T33" fmla="*/ 13 h 134"/>
                  <a:gd name="T34" fmla="*/ 13 w 194"/>
                  <a:gd name="T35" fmla="*/ 4 h 134"/>
                  <a:gd name="T36" fmla="*/ 6 w 194"/>
                  <a:gd name="T37" fmla="*/ 0 h 134"/>
                  <a:gd name="T38" fmla="*/ 5 w 194"/>
                  <a:gd name="T39" fmla="*/ 0 h 134"/>
                  <a:gd name="T40" fmla="*/ 0 w 194"/>
                  <a:gd name="T41" fmla="*/ 3 h 134"/>
                  <a:gd name="T42" fmla="*/ 42 w 194"/>
                  <a:gd name="T43" fmla="*/ 29 h 134"/>
                  <a:gd name="T44" fmla="*/ 58 w 194"/>
                  <a:gd name="T45" fmla="*/ 35 h 134"/>
                  <a:gd name="T46" fmla="*/ 74 w 194"/>
                  <a:gd name="T47" fmla="*/ 38 h 134"/>
                  <a:gd name="T48" fmla="*/ 88 w 194"/>
                  <a:gd name="T49" fmla="*/ 38 h 134"/>
                  <a:gd name="T50" fmla="*/ 99 w 194"/>
                  <a:gd name="T51" fmla="*/ 37 h 134"/>
                  <a:gd name="T52" fmla="*/ 105 w 194"/>
                  <a:gd name="T53" fmla="*/ 36 h 134"/>
                  <a:gd name="T54" fmla="*/ 112 w 194"/>
                  <a:gd name="T55" fmla="*/ 36 h 134"/>
                  <a:gd name="T56" fmla="*/ 118 w 194"/>
                  <a:gd name="T57" fmla="*/ 35 h 134"/>
                  <a:gd name="T58" fmla="*/ 128 w 194"/>
                  <a:gd name="T59" fmla="*/ 35 h 134"/>
                  <a:gd name="T60" fmla="*/ 143 w 194"/>
                  <a:gd name="T61" fmla="*/ 37 h 134"/>
                  <a:gd name="T62" fmla="*/ 159 w 194"/>
                  <a:gd name="T63" fmla="*/ 43 h 134"/>
                  <a:gd name="T64" fmla="*/ 174 w 194"/>
                  <a:gd name="T65" fmla="*/ 53 h 134"/>
                  <a:gd name="T66" fmla="*/ 183 w 194"/>
                  <a:gd name="T67" fmla="*/ 65 h 134"/>
                  <a:gd name="T68" fmla="*/ 184 w 194"/>
                  <a:gd name="T69" fmla="*/ 70 h 134"/>
                  <a:gd name="T70" fmla="*/ 182 w 194"/>
                  <a:gd name="T71" fmla="*/ 74 h 134"/>
                  <a:gd name="T72" fmla="*/ 175 w 194"/>
                  <a:gd name="T73" fmla="*/ 76 h 134"/>
                  <a:gd name="T74" fmla="*/ 163 w 194"/>
                  <a:gd name="T75" fmla="*/ 79 h 134"/>
                  <a:gd name="T76" fmla="*/ 154 w 194"/>
                  <a:gd name="T77" fmla="*/ 81 h 134"/>
                  <a:gd name="T78" fmla="*/ 145 w 194"/>
                  <a:gd name="T79" fmla="*/ 82 h 134"/>
                  <a:gd name="T80" fmla="*/ 136 w 194"/>
                  <a:gd name="T81" fmla="*/ 86 h 134"/>
                  <a:gd name="T82" fmla="*/ 130 w 194"/>
                  <a:gd name="T83" fmla="*/ 90 h 134"/>
                  <a:gd name="T84" fmla="*/ 128 w 194"/>
                  <a:gd name="T85" fmla="*/ 94 h 134"/>
                  <a:gd name="T86" fmla="*/ 127 w 194"/>
                  <a:gd name="T87" fmla="*/ 97 h 134"/>
                  <a:gd name="T88" fmla="*/ 127 w 194"/>
                  <a:gd name="T89" fmla="*/ 101 h 134"/>
                  <a:gd name="T90" fmla="*/ 128 w 194"/>
                  <a:gd name="T91" fmla="*/ 104 h 134"/>
                  <a:gd name="T92" fmla="*/ 136 w 194"/>
                  <a:gd name="T93" fmla="*/ 114 h 134"/>
                  <a:gd name="T94" fmla="*/ 149 w 194"/>
                  <a:gd name="T95" fmla="*/ 123 h 134"/>
                  <a:gd name="T96" fmla="*/ 161 w 194"/>
                  <a:gd name="T97" fmla="*/ 130 h 134"/>
                  <a:gd name="T98" fmla="*/ 168 w 194"/>
                  <a:gd name="T99" fmla="*/ 133 h 13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94"/>
                  <a:gd name="T151" fmla="*/ 0 h 134"/>
                  <a:gd name="T152" fmla="*/ 194 w 194"/>
                  <a:gd name="T153" fmla="*/ 134 h 13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94" h="134">
                    <a:moveTo>
                      <a:pt x="172" y="128"/>
                    </a:moveTo>
                    <a:lnTo>
                      <a:pt x="169" y="127"/>
                    </a:lnTo>
                    <a:lnTo>
                      <a:pt x="164" y="125"/>
                    </a:lnTo>
                    <a:lnTo>
                      <a:pt x="157" y="121"/>
                    </a:lnTo>
                    <a:lnTo>
                      <a:pt x="149" y="116"/>
                    </a:lnTo>
                    <a:lnTo>
                      <a:pt x="142" y="111"/>
                    </a:lnTo>
                    <a:lnTo>
                      <a:pt x="136" y="105"/>
                    </a:lnTo>
                    <a:lnTo>
                      <a:pt x="135" y="100"/>
                    </a:lnTo>
                    <a:lnTo>
                      <a:pt x="137" y="94"/>
                    </a:lnTo>
                    <a:lnTo>
                      <a:pt x="144" y="89"/>
                    </a:lnTo>
                    <a:lnTo>
                      <a:pt x="154" y="87"/>
                    </a:lnTo>
                    <a:lnTo>
                      <a:pt x="163" y="84"/>
                    </a:lnTo>
                    <a:lnTo>
                      <a:pt x="174" y="82"/>
                    </a:lnTo>
                    <a:lnTo>
                      <a:pt x="183" y="80"/>
                    </a:lnTo>
                    <a:lnTo>
                      <a:pt x="189" y="76"/>
                    </a:lnTo>
                    <a:lnTo>
                      <a:pt x="193" y="71"/>
                    </a:lnTo>
                    <a:lnTo>
                      <a:pt x="190" y="63"/>
                    </a:lnTo>
                    <a:lnTo>
                      <a:pt x="185" y="56"/>
                    </a:lnTo>
                    <a:lnTo>
                      <a:pt x="178" y="49"/>
                    </a:lnTo>
                    <a:lnTo>
                      <a:pt x="170" y="43"/>
                    </a:lnTo>
                    <a:lnTo>
                      <a:pt x="161" y="38"/>
                    </a:lnTo>
                    <a:lnTo>
                      <a:pt x="153" y="35"/>
                    </a:lnTo>
                    <a:lnTo>
                      <a:pt x="144" y="32"/>
                    </a:lnTo>
                    <a:lnTo>
                      <a:pt x="136" y="31"/>
                    </a:lnTo>
                    <a:lnTo>
                      <a:pt x="130" y="31"/>
                    </a:lnTo>
                    <a:lnTo>
                      <a:pt x="114" y="31"/>
                    </a:lnTo>
                    <a:lnTo>
                      <a:pt x="100" y="32"/>
                    </a:lnTo>
                    <a:lnTo>
                      <a:pt x="89" y="33"/>
                    </a:lnTo>
                    <a:lnTo>
                      <a:pt x="79" y="33"/>
                    </a:lnTo>
                    <a:lnTo>
                      <a:pt x="69" y="32"/>
                    </a:lnTo>
                    <a:lnTo>
                      <a:pt x="59" y="31"/>
                    </a:lnTo>
                    <a:lnTo>
                      <a:pt x="49" y="26"/>
                    </a:lnTo>
                    <a:lnTo>
                      <a:pt x="37" y="19"/>
                    </a:lnTo>
                    <a:lnTo>
                      <a:pt x="27" y="13"/>
                    </a:lnTo>
                    <a:lnTo>
                      <a:pt x="18" y="8"/>
                    </a:lnTo>
                    <a:lnTo>
                      <a:pt x="13" y="4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32" y="24"/>
                    </a:lnTo>
                    <a:lnTo>
                      <a:pt x="42" y="29"/>
                    </a:lnTo>
                    <a:lnTo>
                      <a:pt x="50" y="32"/>
                    </a:lnTo>
                    <a:lnTo>
                      <a:pt x="58" y="35"/>
                    </a:lnTo>
                    <a:lnTo>
                      <a:pt x="66" y="37"/>
                    </a:lnTo>
                    <a:lnTo>
                      <a:pt x="74" y="38"/>
                    </a:lnTo>
                    <a:lnTo>
                      <a:pt x="80" y="38"/>
                    </a:lnTo>
                    <a:lnTo>
                      <a:pt x="88" y="38"/>
                    </a:lnTo>
                    <a:lnTo>
                      <a:pt x="96" y="37"/>
                    </a:lnTo>
                    <a:lnTo>
                      <a:pt x="99" y="37"/>
                    </a:lnTo>
                    <a:lnTo>
                      <a:pt x="103" y="37"/>
                    </a:lnTo>
                    <a:lnTo>
                      <a:pt x="105" y="36"/>
                    </a:lnTo>
                    <a:lnTo>
                      <a:pt x="108" y="36"/>
                    </a:lnTo>
                    <a:lnTo>
                      <a:pt x="112" y="36"/>
                    </a:lnTo>
                    <a:lnTo>
                      <a:pt x="115" y="36"/>
                    </a:lnTo>
                    <a:lnTo>
                      <a:pt x="118" y="35"/>
                    </a:lnTo>
                    <a:lnTo>
                      <a:pt x="124" y="35"/>
                    </a:lnTo>
                    <a:lnTo>
                      <a:pt x="128" y="35"/>
                    </a:lnTo>
                    <a:lnTo>
                      <a:pt x="135" y="36"/>
                    </a:lnTo>
                    <a:lnTo>
                      <a:pt x="143" y="37"/>
                    </a:lnTo>
                    <a:lnTo>
                      <a:pt x="151" y="39"/>
                    </a:lnTo>
                    <a:lnTo>
                      <a:pt x="159" y="43"/>
                    </a:lnTo>
                    <a:lnTo>
                      <a:pt x="168" y="47"/>
                    </a:lnTo>
                    <a:lnTo>
                      <a:pt x="174" y="53"/>
                    </a:lnTo>
                    <a:lnTo>
                      <a:pt x="180" y="61"/>
                    </a:lnTo>
                    <a:lnTo>
                      <a:pt x="183" y="65"/>
                    </a:lnTo>
                    <a:lnTo>
                      <a:pt x="184" y="68"/>
                    </a:lnTo>
                    <a:lnTo>
                      <a:pt x="184" y="70"/>
                    </a:lnTo>
                    <a:lnTo>
                      <a:pt x="184" y="72"/>
                    </a:lnTo>
                    <a:lnTo>
                      <a:pt x="182" y="74"/>
                    </a:lnTo>
                    <a:lnTo>
                      <a:pt x="179" y="75"/>
                    </a:lnTo>
                    <a:lnTo>
                      <a:pt x="175" y="76"/>
                    </a:lnTo>
                    <a:lnTo>
                      <a:pt x="169" y="77"/>
                    </a:lnTo>
                    <a:lnTo>
                      <a:pt x="163" y="79"/>
                    </a:lnTo>
                    <a:lnTo>
                      <a:pt x="159" y="80"/>
                    </a:lnTo>
                    <a:lnTo>
                      <a:pt x="154" y="81"/>
                    </a:lnTo>
                    <a:lnTo>
                      <a:pt x="149" y="82"/>
                    </a:lnTo>
                    <a:lnTo>
                      <a:pt x="145" y="82"/>
                    </a:lnTo>
                    <a:lnTo>
                      <a:pt x="141" y="84"/>
                    </a:lnTo>
                    <a:lnTo>
                      <a:pt x="136" y="86"/>
                    </a:lnTo>
                    <a:lnTo>
                      <a:pt x="133" y="88"/>
                    </a:lnTo>
                    <a:lnTo>
                      <a:pt x="130" y="90"/>
                    </a:lnTo>
                    <a:lnTo>
                      <a:pt x="129" y="92"/>
                    </a:lnTo>
                    <a:lnTo>
                      <a:pt x="128" y="94"/>
                    </a:lnTo>
                    <a:lnTo>
                      <a:pt x="127" y="95"/>
                    </a:lnTo>
                    <a:lnTo>
                      <a:pt x="127" y="97"/>
                    </a:lnTo>
                    <a:lnTo>
                      <a:pt x="127" y="99"/>
                    </a:lnTo>
                    <a:lnTo>
                      <a:pt x="127" y="101"/>
                    </a:lnTo>
                    <a:lnTo>
                      <a:pt x="127" y="102"/>
                    </a:lnTo>
                    <a:lnTo>
                      <a:pt x="128" y="104"/>
                    </a:lnTo>
                    <a:lnTo>
                      <a:pt x="130" y="109"/>
                    </a:lnTo>
                    <a:lnTo>
                      <a:pt x="136" y="114"/>
                    </a:lnTo>
                    <a:lnTo>
                      <a:pt x="142" y="119"/>
                    </a:lnTo>
                    <a:lnTo>
                      <a:pt x="149" y="123"/>
                    </a:lnTo>
                    <a:lnTo>
                      <a:pt x="155" y="126"/>
                    </a:lnTo>
                    <a:lnTo>
                      <a:pt x="161" y="130"/>
                    </a:lnTo>
                    <a:lnTo>
                      <a:pt x="165" y="132"/>
                    </a:lnTo>
                    <a:lnTo>
                      <a:pt x="168" y="133"/>
                    </a:lnTo>
                    <a:lnTo>
                      <a:pt x="172" y="1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93" name="Freeform 299"/>
              <p:cNvSpPr>
                <a:spLocks/>
              </p:cNvSpPr>
              <p:nvPr/>
            </p:nvSpPr>
            <p:spPr bwMode="auto">
              <a:xfrm>
                <a:off x="1742" y="1639"/>
                <a:ext cx="193" cy="135"/>
              </a:xfrm>
              <a:custGeom>
                <a:avLst/>
                <a:gdLst>
                  <a:gd name="T0" fmla="*/ 169 w 193"/>
                  <a:gd name="T1" fmla="*/ 128 h 135"/>
                  <a:gd name="T2" fmla="*/ 156 w 193"/>
                  <a:gd name="T3" fmla="*/ 121 h 135"/>
                  <a:gd name="T4" fmla="*/ 142 w 193"/>
                  <a:gd name="T5" fmla="*/ 112 h 135"/>
                  <a:gd name="T6" fmla="*/ 134 w 193"/>
                  <a:gd name="T7" fmla="*/ 100 h 135"/>
                  <a:gd name="T8" fmla="*/ 143 w 193"/>
                  <a:gd name="T9" fmla="*/ 90 h 135"/>
                  <a:gd name="T10" fmla="*/ 163 w 193"/>
                  <a:gd name="T11" fmla="*/ 85 h 135"/>
                  <a:gd name="T12" fmla="*/ 182 w 193"/>
                  <a:gd name="T13" fmla="*/ 81 h 135"/>
                  <a:gd name="T14" fmla="*/ 192 w 193"/>
                  <a:gd name="T15" fmla="*/ 72 h 135"/>
                  <a:gd name="T16" fmla="*/ 184 w 193"/>
                  <a:gd name="T17" fmla="*/ 56 h 135"/>
                  <a:gd name="T18" fmla="*/ 169 w 193"/>
                  <a:gd name="T19" fmla="*/ 44 h 135"/>
                  <a:gd name="T20" fmla="*/ 152 w 193"/>
                  <a:gd name="T21" fmla="*/ 35 h 135"/>
                  <a:gd name="T22" fmla="*/ 136 w 193"/>
                  <a:gd name="T23" fmla="*/ 31 h 135"/>
                  <a:gd name="T24" fmla="*/ 113 w 193"/>
                  <a:gd name="T25" fmla="*/ 31 h 135"/>
                  <a:gd name="T26" fmla="*/ 88 w 193"/>
                  <a:gd name="T27" fmla="*/ 34 h 135"/>
                  <a:gd name="T28" fmla="*/ 68 w 193"/>
                  <a:gd name="T29" fmla="*/ 33 h 135"/>
                  <a:gd name="T30" fmla="*/ 49 w 193"/>
                  <a:gd name="T31" fmla="*/ 26 h 135"/>
                  <a:gd name="T32" fmla="*/ 26 w 193"/>
                  <a:gd name="T33" fmla="*/ 13 h 135"/>
                  <a:gd name="T34" fmla="*/ 12 w 193"/>
                  <a:gd name="T35" fmla="*/ 5 h 135"/>
                  <a:gd name="T36" fmla="*/ 6 w 193"/>
                  <a:gd name="T37" fmla="*/ 1 h 135"/>
                  <a:gd name="T38" fmla="*/ 5 w 193"/>
                  <a:gd name="T39" fmla="*/ 0 h 135"/>
                  <a:gd name="T40" fmla="*/ 0 w 193"/>
                  <a:gd name="T41" fmla="*/ 4 h 135"/>
                  <a:gd name="T42" fmla="*/ 41 w 193"/>
                  <a:gd name="T43" fmla="*/ 29 h 135"/>
                  <a:gd name="T44" fmla="*/ 57 w 193"/>
                  <a:gd name="T45" fmla="*/ 36 h 135"/>
                  <a:gd name="T46" fmla="*/ 73 w 193"/>
                  <a:gd name="T47" fmla="*/ 38 h 135"/>
                  <a:gd name="T48" fmla="*/ 87 w 193"/>
                  <a:gd name="T49" fmla="*/ 38 h 135"/>
                  <a:gd name="T50" fmla="*/ 99 w 193"/>
                  <a:gd name="T51" fmla="*/ 37 h 135"/>
                  <a:gd name="T52" fmla="*/ 105 w 193"/>
                  <a:gd name="T53" fmla="*/ 37 h 135"/>
                  <a:gd name="T54" fmla="*/ 111 w 193"/>
                  <a:gd name="T55" fmla="*/ 36 h 135"/>
                  <a:gd name="T56" fmla="*/ 118 w 193"/>
                  <a:gd name="T57" fmla="*/ 36 h 135"/>
                  <a:gd name="T58" fmla="*/ 128 w 193"/>
                  <a:gd name="T59" fmla="*/ 36 h 135"/>
                  <a:gd name="T60" fmla="*/ 142 w 193"/>
                  <a:gd name="T61" fmla="*/ 38 h 135"/>
                  <a:gd name="T62" fmla="*/ 159 w 193"/>
                  <a:gd name="T63" fmla="*/ 43 h 135"/>
                  <a:gd name="T64" fmla="*/ 173 w 193"/>
                  <a:gd name="T65" fmla="*/ 54 h 135"/>
                  <a:gd name="T66" fmla="*/ 182 w 193"/>
                  <a:gd name="T67" fmla="*/ 66 h 135"/>
                  <a:gd name="T68" fmla="*/ 184 w 193"/>
                  <a:gd name="T69" fmla="*/ 70 h 135"/>
                  <a:gd name="T70" fmla="*/ 181 w 193"/>
                  <a:gd name="T71" fmla="*/ 74 h 135"/>
                  <a:gd name="T72" fmla="*/ 174 w 193"/>
                  <a:gd name="T73" fmla="*/ 76 h 135"/>
                  <a:gd name="T74" fmla="*/ 162 w 193"/>
                  <a:gd name="T75" fmla="*/ 79 h 135"/>
                  <a:gd name="T76" fmla="*/ 154 w 193"/>
                  <a:gd name="T77" fmla="*/ 81 h 135"/>
                  <a:gd name="T78" fmla="*/ 144 w 193"/>
                  <a:gd name="T79" fmla="*/ 83 h 135"/>
                  <a:gd name="T80" fmla="*/ 136 w 193"/>
                  <a:gd name="T81" fmla="*/ 87 h 135"/>
                  <a:gd name="T82" fmla="*/ 130 w 193"/>
                  <a:gd name="T83" fmla="*/ 91 h 135"/>
                  <a:gd name="T84" fmla="*/ 128 w 193"/>
                  <a:gd name="T85" fmla="*/ 95 h 135"/>
                  <a:gd name="T86" fmla="*/ 126 w 193"/>
                  <a:gd name="T87" fmla="*/ 97 h 135"/>
                  <a:gd name="T88" fmla="*/ 126 w 193"/>
                  <a:gd name="T89" fmla="*/ 101 h 135"/>
                  <a:gd name="T90" fmla="*/ 127 w 193"/>
                  <a:gd name="T91" fmla="*/ 104 h 135"/>
                  <a:gd name="T92" fmla="*/ 136 w 193"/>
                  <a:gd name="T93" fmla="*/ 114 h 135"/>
                  <a:gd name="T94" fmla="*/ 148 w 193"/>
                  <a:gd name="T95" fmla="*/ 124 h 135"/>
                  <a:gd name="T96" fmla="*/ 161 w 193"/>
                  <a:gd name="T97" fmla="*/ 130 h 135"/>
                  <a:gd name="T98" fmla="*/ 167 w 193"/>
                  <a:gd name="T99" fmla="*/ 134 h 13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93"/>
                  <a:gd name="T151" fmla="*/ 0 h 135"/>
                  <a:gd name="T152" fmla="*/ 193 w 193"/>
                  <a:gd name="T153" fmla="*/ 135 h 13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93" h="135">
                    <a:moveTo>
                      <a:pt x="171" y="129"/>
                    </a:moveTo>
                    <a:lnTo>
                      <a:pt x="169" y="128"/>
                    </a:lnTo>
                    <a:lnTo>
                      <a:pt x="163" y="126"/>
                    </a:lnTo>
                    <a:lnTo>
                      <a:pt x="156" y="121"/>
                    </a:lnTo>
                    <a:lnTo>
                      <a:pt x="148" y="117"/>
                    </a:lnTo>
                    <a:lnTo>
                      <a:pt x="142" y="112"/>
                    </a:lnTo>
                    <a:lnTo>
                      <a:pt x="136" y="106"/>
                    </a:lnTo>
                    <a:lnTo>
                      <a:pt x="134" y="100"/>
                    </a:lnTo>
                    <a:lnTo>
                      <a:pt x="136" y="95"/>
                    </a:lnTo>
                    <a:lnTo>
                      <a:pt x="143" y="90"/>
                    </a:lnTo>
                    <a:lnTo>
                      <a:pt x="153" y="87"/>
                    </a:lnTo>
                    <a:lnTo>
                      <a:pt x="163" y="85"/>
                    </a:lnTo>
                    <a:lnTo>
                      <a:pt x="173" y="82"/>
                    </a:lnTo>
                    <a:lnTo>
                      <a:pt x="182" y="81"/>
                    </a:lnTo>
                    <a:lnTo>
                      <a:pt x="189" y="77"/>
                    </a:lnTo>
                    <a:lnTo>
                      <a:pt x="192" y="72"/>
                    </a:lnTo>
                    <a:lnTo>
                      <a:pt x="190" y="64"/>
                    </a:lnTo>
                    <a:lnTo>
                      <a:pt x="184" y="56"/>
                    </a:lnTo>
                    <a:lnTo>
                      <a:pt x="177" y="49"/>
                    </a:lnTo>
                    <a:lnTo>
                      <a:pt x="169" y="44"/>
                    </a:lnTo>
                    <a:lnTo>
                      <a:pt x="161" y="38"/>
                    </a:lnTo>
                    <a:lnTo>
                      <a:pt x="152" y="35"/>
                    </a:lnTo>
                    <a:lnTo>
                      <a:pt x="144" y="32"/>
                    </a:lnTo>
                    <a:lnTo>
                      <a:pt x="136" y="31"/>
                    </a:lnTo>
                    <a:lnTo>
                      <a:pt x="130" y="31"/>
                    </a:lnTo>
                    <a:lnTo>
                      <a:pt x="113" y="31"/>
                    </a:lnTo>
                    <a:lnTo>
                      <a:pt x="100" y="33"/>
                    </a:lnTo>
                    <a:lnTo>
                      <a:pt x="88" y="34"/>
                    </a:lnTo>
                    <a:lnTo>
                      <a:pt x="78" y="34"/>
                    </a:lnTo>
                    <a:lnTo>
                      <a:pt x="68" y="33"/>
                    </a:lnTo>
                    <a:lnTo>
                      <a:pt x="59" y="31"/>
                    </a:lnTo>
                    <a:lnTo>
                      <a:pt x="49" y="26"/>
                    </a:lnTo>
                    <a:lnTo>
                      <a:pt x="37" y="20"/>
                    </a:lnTo>
                    <a:lnTo>
                      <a:pt x="26" y="13"/>
                    </a:lnTo>
                    <a:lnTo>
                      <a:pt x="18" y="8"/>
                    </a:lnTo>
                    <a:lnTo>
                      <a:pt x="12" y="5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32" y="24"/>
                    </a:lnTo>
                    <a:lnTo>
                      <a:pt x="41" y="29"/>
                    </a:lnTo>
                    <a:lnTo>
                      <a:pt x="49" y="33"/>
                    </a:lnTo>
                    <a:lnTo>
                      <a:pt x="57" y="36"/>
                    </a:lnTo>
                    <a:lnTo>
                      <a:pt x="65" y="38"/>
                    </a:lnTo>
                    <a:lnTo>
                      <a:pt x="73" y="38"/>
                    </a:lnTo>
                    <a:lnTo>
                      <a:pt x="80" y="38"/>
                    </a:lnTo>
                    <a:lnTo>
                      <a:pt x="87" y="38"/>
                    </a:lnTo>
                    <a:lnTo>
                      <a:pt x="96" y="38"/>
                    </a:lnTo>
                    <a:lnTo>
                      <a:pt x="99" y="37"/>
                    </a:lnTo>
                    <a:lnTo>
                      <a:pt x="102" y="37"/>
                    </a:lnTo>
                    <a:lnTo>
                      <a:pt x="105" y="37"/>
                    </a:lnTo>
                    <a:lnTo>
                      <a:pt x="107" y="37"/>
                    </a:lnTo>
                    <a:lnTo>
                      <a:pt x="111" y="36"/>
                    </a:lnTo>
                    <a:lnTo>
                      <a:pt x="114" y="36"/>
                    </a:lnTo>
                    <a:lnTo>
                      <a:pt x="118" y="36"/>
                    </a:lnTo>
                    <a:lnTo>
                      <a:pt x="123" y="36"/>
                    </a:lnTo>
                    <a:lnTo>
                      <a:pt x="128" y="36"/>
                    </a:lnTo>
                    <a:lnTo>
                      <a:pt x="134" y="37"/>
                    </a:lnTo>
                    <a:lnTo>
                      <a:pt x="142" y="38"/>
                    </a:lnTo>
                    <a:lnTo>
                      <a:pt x="150" y="39"/>
                    </a:lnTo>
                    <a:lnTo>
                      <a:pt x="159" y="43"/>
                    </a:lnTo>
                    <a:lnTo>
                      <a:pt x="167" y="48"/>
                    </a:lnTo>
                    <a:lnTo>
                      <a:pt x="173" y="54"/>
                    </a:lnTo>
                    <a:lnTo>
                      <a:pt x="179" y="62"/>
                    </a:lnTo>
                    <a:lnTo>
                      <a:pt x="182" y="66"/>
                    </a:lnTo>
                    <a:lnTo>
                      <a:pt x="183" y="69"/>
                    </a:lnTo>
                    <a:lnTo>
                      <a:pt x="184" y="70"/>
                    </a:lnTo>
                    <a:lnTo>
                      <a:pt x="183" y="73"/>
                    </a:lnTo>
                    <a:lnTo>
                      <a:pt x="181" y="74"/>
                    </a:lnTo>
                    <a:lnTo>
                      <a:pt x="179" y="76"/>
                    </a:lnTo>
                    <a:lnTo>
                      <a:pt x="174" y="76"/>
                    </a:lnTo>
                    <a:lnTo>
                      <a:pt x="169" y="78"/>
                    </a:lnTo>
                    <a:lnTo>
                      <a:pt x="162" y="79"/>
                    </a:lnTo>
                    <a:lnTo>
                      <a:pt x="158" y="80"/>
                    </a:lnTo>
                    <a:lnTo>
                      <a:pt x="154" y="81"/>
                    </a:lnTo>
                    <a:lnTo>
                      <a:pt x="148" y="82"/>
                    </a:lnTo>
                    <a:lnTo>
                      <a:pt x="144" y="83"/>
                    </a:lnTo>
                    <a:lnTo>
                      <a:pt x="140" y="85"/>
                    </a:lnTo>
                    <a:lnTo>
                      <a:pt x="136" y="87"/>
                    </a:lnTo>
                    <a:lnTo>
                      <a:pt x="133" y="89"/>
                    </a:lnTo>
                    <a:lnTo>
                      <a:pt x="130" y="91"/>
                    </a:lnTo>
                    <a:lnTo>
                      <a:pt x="129" y="93"/>
                    </a:lnTo>
                    <a:lnTo>
                      <a:pt x="128" y="95"/>
                    </a:lnTo>
                    <a:lnTo>
                      <a:pt x="127" y="95"/>
                    </a:lnTo>
                    <a:lnTo>
                      <a:pt x="126" y="97"/>
                    </a:lnTo>
                    <a:lnTo>
                      <a:pt x="126" y="99"/>
                    </a:lnTo>
                    <a:lnTo>
                      <a:pt x="126" y="101"/>
                    </a:lnTo>
                    <a:lnTo>
                      <a:pt x="126" y="102"/>
                    </a:lnTo>
                    <a:lnTo>
                      <a:pt x="127" y="104"/>
                    </a:lnTo>
                    <a:lnTo>
                      <a:pt x="130" y="110"/>
                    </a:lnTo>
                    <a:lnTo>
                      <a:pt x="136" y="114"/>
                    </a:lnTo>
                    <a:lnTo>
                      <a:pt x="142" y="120"/>
                    </a:lnTo>
                    <a:lnTo>
                      <a:pt x="148" y="124"/>
                    </a:lnTo>
                    <a:lnTo>
                      <a:pt x="154" y="127"/>
                    </a:lnTo>
                    <a:lnTo>
                      <a:pt x="161" y="130"/>
                    </a:lnTo>
                    <a:lnTo>
                      <a:pt x="165" y="133"/>
                    </a:lnTo>
                    <a:lnTo>
                      <a:pt x="167" y="134"/>
                    </a:lnTo>
                    <a:lnTo>
                      <a:pt x="171" y="129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94" name="Freeform 300"/>
              <p:cNvSpPr>
                <a:spLocks/>
              </p:cNvSpPr>
              <p:nvPr/>
            </p:nvSpPr>
            <p:spPr bwMode="auto">
              <a:xfrm>
                <a:off x="1893" y="1733"/>
                <a:ext cx="121" cy="60"/>
              </a:xfrm>
              <a:custGeom>
                <a:avLst/>
                <a:gdLst>
                  <a:gd name="T0" fmla="*/ 80 w 121"/>
                  <a:gd name="T1" fmla="*/ 2 h 60"/>
                  <a:gd name="T2" fmla="*/ 70 w 121"/>
                  <a:gd name="T3" fmla="*/ 0 h 60"/>
                  <a:gd name="T4" fmla="*/ 62 w 121"/>
                  <a:gd name="T5" fmla="*/ 0 h 60"/>
                  <a:gd name="T6" fmla="*/ 54 w 121"/>
                  <a:gd name="T7" fmla="*/ 0 h 60"/>
                  <a:gd name="T8" fmla="*/ 48 w 121"/>
                  <a:gd name="T9" fmla="*/ 2 h 60"/>
                  <a:gd name="T10" fmla="*/ 43 w 121"/>
                  <a:gd name="T11" fmla="*/ 4 h 60"/>
                  <a:gd name="T12" fmla="*/ 39 w 121"/>
                  <a:gd name="T13" fmla="*/ 6 h 60"/>
                  <a:gd name="T14" fmla="*/ 37 w 121"/>
                  <a:gd name="T15" fmla="*/ 7 h 60"/>
                  <a:gd name="T16" fmla="*/ 36 w 121"/>
                  <a:gd name="T17" fmla="*/ 7 h 60"/>
                  <a:gd name="T18" fmla="*/ 0 w 121"/>
                  <a:gd name="T19" fmla="*/ 38 h 60"/>
                  <a:gd name="T20" fmla="*/ 0 w 121"/>
                  <a:gd name="T21" fmla="*/ 41 h 60"/>
                  <a:gd name="T22" fmla="*/ 0 w 121"/>
                  <a:gd name="T23" fmla="*/ 41 h 60"/>
                  <a:gd name="T24" fmla="*/ 2 w 121"/>
                  <a:gd name="T25" fmla="*/ 39 h 60"/>
                  <a:gd name="T26" fmla="*/ 6 w 121"/>
                  <a:gd name="T27" fmla="*/ 39 h 60"/>
                  <a:gd name="T28" fmla="*/ 11 w 121"/>
                  <a:gd name="T29" fmla="*/ 37 h 60"/>
                  <a:gd name="T30" fmla="*/ 16 w 121"/>
                  <a:gd name="T31" fmla="*/ 35 h 60"/>
                  <a:gd name="T32" fmla="*/ 23 w 121"/>
                  <a:gd name="T33" fmla="*/ 35 h 60"/>
                  <a:gd name="T34" fmla="*/ 30 w 121"/>
                  <a:gd name="T35" fmla="*/ 35 h 60"/>
                  <a:gd name="T36" fmla="*/ 37 w 121"/>
                  <a:gd name="T37" fmla="*/ 37 h 60"/>
                  <a:gd name="T38" fmla="*/ 49 w 121"/>
                  <a:gd name="T39" fmla="*/ 40 h 60"/>
                  <a:gd name="T40" fmla="*/ 57 w 121"/>
                  <a:gd name="T41" fmla="*/ 44 h 60"/>
                  <a:gd name="T42" fmla="*/ 64 w 121"/>
                  <a:gd name="T43" fmla="*/ 46 h 60"/>
                  <a:gd name="T44" fmla="*/ 69 w 121"/>
                  <a:gd name="T45" fmla="*/ 49 h 60"/>
                  <a:gd name="T46" fmla="*/ 73 w 121"/>
                  <a:gd name="T47" fmla="*/ 52 h 60"/>
                  <a:gd name="T48" fmla="*/ 76 w 121"/>
                  <a:gd name="T49" fmla="*/ 53 h 60"/>
                  <a:gd name="T50" fmla="*/ 80 w 121"/>
                  <a:gd name="T51" fmla="*/ 55 h 60"/>
                  <a:gd name="T52" fmla="*/ 84 w 121"/>
                  <a:gd name="T53" fmla="*/ 56 h 60"/>
                  <a:gd name="T54" fmla="*/ 100 w 121"/>
                  <a:gd name="T55" fmla="*/ 59 h 60"/>
                  <a:gd name="T56" fmla="*/ 110 w 121"/>
                  <a:gd name="T57" fmla="*/ 57 h 60"/>
                  <a:gd name="T58" fmla="*/ 116 w 121"/>
                  <a:gd name="T59" fmla="*/ 52 h 60"/>
                  <a:gd name="T60" fmla="*/ 119 w 121"/>
                  <a:gd name="T61" fmla="*/ 45 h 60"/>
                  <a:gd name="T62" fmla="*/ 120 w 121"/>
                  <a:gd name="T63" fmla="*/ 38 h 60"/>
                  <a:gd name="T64" fmla="*/ 118 w 121"/>
                  <a:gd name="T65" fmla="*/ 30 h 60"/>
                  <a:gd name="T66" fmla="*/ 116 w 121"/>
                  <a:gd name="T67" fmla="*/ 24 h 60"/>
                  <a:gd name="T68" fmla="*/ 114 w 121"/>
                  <a:gd name="T69" fmla="*/ 20 h 60"/>
                  <a:gd name="T70" fmla="*/ 113 w 121"/>
                  <a:gd name="T71" fmla="*/ 19 h 60"/>
                  <a:gd name="T72" fmla="*/ 112 w 121"/>
                  <a:gd name="T73" fmla="*/ 18 h 60"/>
                  <a:gd name="T74" fmla="*/ 109 w 121"/>
                  <a:gd name="T75" fmla="*/ 15 h 60"/>
                  <a:gd name="T76" fmla="*/ 106 w 121"/>
                  <a:gd name="T77" fmla="*/ 13 h 60"/>
                  <a:gd name="T78" fmla="*/ 101 w 121"/>
                  <a:gd name="T79" fmla="*/ 10 h 60"/>
                  <a:gd name="T80" fmla="*/ 95 w 121"/>
                  <a:gd name="T81" fmla="*/ 7 h 60"/>
                  <a:gd name="T82" fmla="*/ 88 w 121"/>
                  <a:gd name="T83" fmla="*/ 5 h 60"/>
                  <a:gd name="T84" fmla="*/ 80 w 121"/>
                  <a:gd name="T85" fmla="*/ 2 h 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21"/>
                  <a:gd name="T130" fmla="*/ 0 h 60"/>
                  <a:gd name="T131" fmla="*/ 121 w 121"/>
                  <a:gd name="T132" fmla="*/ 60 h 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21" h="60">
                    <a:moveTo>
                      <a:pt x="80" y="2"/>
                    </a:moveTo>
                    <a:lnTo>
                      <a:pt x="70" y="0"/>
                    </a:lnTo>
                    <a:lnTo>
                      <a:pt x="62" y="0"/>
                    </a:lnTo>
                    <a:lnTo>
                      <a:pt x="54" y="0"/>
                    </a:lnTo>
                    <a:lnTo>
                      <a:pt x="48" y="2"/>
                    </a:lnTo>
                    <a:lnTo>
                      <a:pt x="43" y="4"/>
                    </a:lnTo>
                    <a:lnTo>
                      <a:pt x="39" y="6"/>
                    </a:lnTo>
                    <a:lnTo>
                      <a:pt x="37" y="7"/>
                    </a:lnTo>
                    <a:lnTo>
                      <a:pt x="36" y="7"/>
                    </a:lnTo>
                    <a:lnTo>
                      <a:pt x="0" y="38"/>
                    </a:lnTo>
                    <a:lnTo>
                      <a:pt x="0" y="41"/>
                    </a:lnTo>
                    <a:lnTo>
                      <a:pt x="2" y="39"/>
                    </a:lnTo>
                    <a:lnTo>
                      <a:pt x="6" y="39"/>
                    </a:lnTo>
                    <a:lnTo>
                      <a:pt x="11" y="37"/>
                    </a:lnTo>
                    <a:lnTo>
                      <a:pt x="16" y="35"/>
                    </a:lnTo>
                    <a:lnTo>
                      <a:pt x="23" y="35"/>
                    </a:lnTo>
                    <a:lnTo>
                      <a:pt x="30" y="35"/>
                    </a:lnTo>
                    <a:lnTo>
                      <a:pt x="37" y="37"/>
                    </a:lnTo>
                    <a:lnTo>
                      <a:pt x="49" y="40"/>
                    </a:lnTo>
                    <a:lnTo>
                      <a:pt x="57" y="44"/>
                    </a:lnTo>
                    <a:lnTo>
                      <a:pt x="64" y="46"/>
                    </a:lnTo>
                    <a:lnTo>
                      <a:pt x="69" y="49"/>
                    </a:lnTo>
                    <a:lnTo>
                      <a:pt x="73" y="52"/>
                    </a:lnTo>
                    <a:lnTo>
                      <a:pt x="76" y="53"/>
                    </a:lnTo>
                    <a:lnTo>
                      <a:pt x="80" y="55"/>
                    </a:lnTo>
                    <a:lnTo>
                      <a:pt x="84" y="56"/>
                    </a:lnTo>
                    <a:lnTo>
                      <a:pt x="100" y="59"/>
                    </a:lnTo>
                    <a:lnTo>
                      <a:pt x="110" y="57"/>
                    </a:lnTo>
                    <a:lnTo>
                      <a:pt x="116" y="52"/>
                    </a:lnTo>
                    <a:lnTo>
                      <a:pt x="119" y="45"/>
                    </a:lnTo>
                    <a:lnTo>
                      <a:pt x="120" y="38"/>
                    </a:lnTo>
                    <a:lnTo>
                      <a:pt x="118" y="30"/>
                    </a:lnTo>
                    <a:lnTo>
                      <a:pt x="116" y="24"/>
                    </a:lnTo>
                    <a:lnTo>
                      <a:pt x="114" y="20"/>
                    </a:lnTo>
                    <a:lnTo>
                      <a:pt x="113" y="19"/>
                    </a:lnTo>
                    <a:lnTo>
                      <a:pt x="112" y="18"/>
                    </a:lnTo>
                    <a:lnTo>
                      <a:pt x="109" y="15"/>
                    </a:lnTo>
                    <a:lnTo>
                      <a:pt x="106" y="13"/>
                    </a:lnTo>
                    <a:lnTo>
                      <a:pt x="101" y="10"/>
                    </a:lnTo>
                    <a:lnTo>
                      <a:pt x="95" y="7"/>
                    </a:lnTo>
                    <a:lnTo>
                      <a:pt x="88" y="5"/>
                    </a:lnTo>
                    <a:lnTo>
                      <a:pt x="80" y="2"/>
                    </a:lnTo>
                  </a:path>
                </a:pathLst>
              </a:custGeom>
              <a:solidFill>
                <a:srgbClr val="DDDDD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95" name="Freeform 301"/>
              <p:cNvSpPr>
                <a:spLocks/>
              </p:cNvSpPr>
              <p:nvPr/>
            </p:nvSpPr>
            <p:spPr bwMode="auto">
              <a:xfrm>
                <a:off x="1913" y="1735"/>
                <a:ext cx="37" cy="35"/>
              </a:xfrm>
              <a:custGeom>
                <a:avLst/>
                <a:gdLst>
                  <a:gd name="T0" fmla="*/ 0 w 37"/>
                  <a:gd name="T1" fmla="*/ 34 h 35"/>
                  <a:gd name="T2" fmla="*/ 0 w 37"/>
                  <a:gd name="T3" fmla="*/ 34 h 35"/>
                  <a:gd name="T4" fmla="*/ 0 w 37"/>
                  <a:gd name="T5" fmla="*/ 34 h 35"/>
                  <a:gd name="T6" fmla="*/ 0 w 37"/>
                  <a:gd name="T7" fmla="*/ 33 h 35"/>
                  <a:gd name="T8" fmla="*/ 0 w 37"/>
                  <a:gd name="T9" fmla="*/ 33 h 35"/>
                  <a:gd name="T10" fmla="*/ 0 w 37"/>
                  <a:gd name="T11" fmla="*/ 32 h 35"/>
                  <a:gd name="T12" fmla="*/ 0 w 37"/>
                  <a:gd name="T13" fmla="*/ 31 h 35"/>
                  <a:gd name="T14" fmla="*/ 0 w 37"/>
                  <a:gd name="T15" fmla="*/ 30 h 35"/>
                  <a:gd name="T16" fmla="*/ 0 w 37"/>
                  <a:gd name="T17" fmla="*/ 30 h 35"/>
                  <a:gd name="T18" fmla="*/ 2 w 37"/>
                  <a:gd name="T19" fmla="*/ 28 h 35"/>
                  <a:gd name="T20" fmla="*/ 5 w 37"/>
                  <a:gd name="T21" fmla="*/ 25 h 35"/>
                  <a:gd name="T22" fmla="*/ 11 w 37"/>
                  <a:gd name="T23" fmla="*/ 20 h 35"/>
                  <a:gd name="T24" fmla="*/ 17 w 37"/>
                  <a:gd name="T25" fmla="*/ 15 h 35"/>
                  <a:gd name="T26" fmla="*/ 24 w 37"/>
                  <a:gd name="T27" fmla="*/ 9 h 35"/>
                  <a:gd name="T28" fmla="*/ 29 w 37"/>
                  <a:gd name="T29" fmla="*/ 5 h 35"/>
                  <a:gd name="T30" fmla="*/ 33 w 37"/>
                  <a:gd name="T31" fmla="*/ 1 h 35"/>
                  <a:gd name="T32" fmla="*/ 35 w 37"/>
                  <a:gd name="T33" fmla="*/ 0 h 35"/>
                  <a:gd name="T34" fmla="*/ 36 w 37"/>
                  <a:gd name="T35" fmla="*/ 0 h 35"/>
                  <a:gd name="T36" fmla="*/ 36 w 37"/>
                  <a:gd name="T37" fmla="*/ 0 h 35"/>
                  <a:gd name="T38" fmla="*/ 36 w 37"/>
                  <a:gd name="T39" fmla="*/ 0 h 35"/>
                  <a:gd name="T40" fmla="*/ 36 w 37"/>
                  <a:gd name="T41" fmla="*/ 0 h 35"/>
                  <a:gd name="T42" fmla="*/ 36 w 37"/>
                  <a:gd name="T43" fmla="*/ 0 h 35"/>
                  <a:gd name="T44" fmla="*/ 36 w 37"/>
                  <a:gd name="T45" fmla="*/ 0 h 35"/>
                  <a:gd name="T46" fmla="*/ 34 w 37"/>
                  <a:gd name="T47" fmla="*/ 1 h 35"/>
                  <a:gd name="T48" fmla="*/ 30 w 37"/>
                  <a:gd name="T49" fmla="*/ 5 h 35"/>
                  <a:gd name="T50" fmla="*/ 25 w 37"/>
                  <a:gd name="T51" fmla="*/ 9 h 35"/>
                  <a:gd name="T52" fmla="*/ 19 w 37"/>
                  <a:gd name="T53" fmla="*/ 14 h 35"/>
                  <a:gd name="T54" fmla="*/ 12 w 37"/>
                  <a:gd name="T55" fmla="*/ 20 h 35"/>
                  <a:gd name="T56" fmla="*/ 6 w 37"/>
                  <a:gd name="T57" fmla="*/ 25 h 35"/>
                  <a:gd name="T58" fmla="*/ 3 w 37"/>
                  <a:gd name="T59" fmla="*/ 28 h 35"/>
                  <a:gd name="T60" fmla="*/ 1 w 37"/>
                  <a:gd name="T61" fmla="*/ 30 h 35"/>
                  <a:gd name="T62" fmla="*/ 1 w 37"/>
                  <a:gd name="T63" fmla="*/ 31 h 35"/>
                  <a:gd name="T64" fmla="*/ 1 w 37"/>
                  <a:gd name="T65" fmla="*/ 31 h 35"/>
                  <a:gd name="T66" fmla="*/ 1 w 37"/>
                  <a:gd name="T67" fmla="*/ 32 h 35"/>
                  <a:gd name="T68" fmla="*/ 1 w 37"/>
                  <a:gd name="T69" fmla="*/ 33 h 35"/>
                  <a:gd name="T70" fmla="*/ 1 w 37"/>
                  <a:gd name="T71" fmla="*/ 33 h 35"/>
                  <a:gd name="T72" fmla="*/ 1 w 37"/>
                  <a:gd name="T73" fmla="*/ 34 h 35"/>
                  <a:gd name="T74" fmla="*/ 1 w 37"/>
                  <a:gd name="T75" fmla="*/ 34 h 35"/>
                  <a:gd name="T76" fmla="*/ 1 w 37"/>
                  <a:gd name="T77" fmla="*/ 34 h 35"/>
                  <a:gd name="T78" fmla="*/ 0 w 37"/>
                  <a:gd name="T79" fmla="*/ 34 h 3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7"/>
                  <a:gd name="T121" fmla="*/ 0 h 35"/>
                  <a:gd name="T122" fmla="*/ 37 w 37"/>
                  <a:gd name="T123" fmla="*/ 35 h 3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7" h="35">
                    <a:moveTo>
                      <a:pt x="0" y="34"/>
                    </a:moveTo>
                    <a:lnTo>
                      <a:pt x="0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2" y="28"/>
                    </a:lnTo>
                    <a:lnTo>
                      <a:pt x="5" y="25"/>
                    </a:lnTo>
                    <a:lnTo>
                      <a:pt x="11" y="20"/>
                    </a:lnTo>
                    <a:lnTo>
                      <a:pt x="17" y="15"/>
                    </a:lnTo>
                    <a:lnTo>
                      <a:pt x="24" y="9"/>
                    </a:lnTo>
                    <a:lnTo>
                      <a:pt x="29" y="5"/>
                    </a:lnTo>
                    <a:lnTo>
                      <a:pt x="33" y="1"/>
                    </a:lnTo>
                    <a:lnTo>
                      <a:pt x="35" y="0"/>
                    </a:lnTo>
                    <a:lnTo>
                      <a:pt x="36" y="0"/>
                    </a:lnTo>
                    <a:lnTo>
                      <a:pt x="34" y="1"/>
                    </a:lnTo>
                    <a:lnTo>
                      <a:pt x="30" y="5"/>
                    </a:lnTo>
                    <a:lnTo>
                      <a:pt x="25" y="9"/>
                    </a:lnTo>
                    <a:lnTo>
                      <a:pt x="19" y="14"/>
                    </a:lnTo>
                    <a:lnTo>
                      <a:pt x="12" y="20"/>
                    </a:lnTo>
                    <a:lnTo>
                      <a:pt x="6" y="25"/>
                    </a:lnTo>
                    <a:lnTo>
                      <a:pt x="3" y="28"/>
                    </a:lnTo>
                    <a:lnTo>
                      <a:pt x="1" y="30"/>
                    </a:lnTo>
                    <a:lnTo>
                      <a:pt x="1" y="31"/>
                    </a:lnTo>
                    <a:lnTo>
                      <a:pt x="1" y="32"/>
                    </a:lnTo>
                    <a:lnTo>
                      <a:pt x="1" y="33"/>
                    </a:lnTo>
                    <a:lnTo>
                      <a:pt x="1" y="34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96" name="Freeform 302"/>
              <p:cNvSpPr>
                <a:spLocks/>
              </p:cNvSpPr>
              <p:nvPr/>
            </p:nvSpPr>
            <p:spPr bwMode="auto">
              <a:xfrm>
                <a:off x="1915" y="1749"/>
                <a:ext cx="17" cy="17"/>
              </a:xfrm>
              <a:custGeom>
                <a:avLst/>
                <a:gdLst>
                  <a:gd name="T0" fmla="*/ 0 w 17"/>
                  <a:gd name="T1" fmla="*/ 12 h 17"/>
                  <a:gd name="T2" fmla="*/ 0 w 17"/>
                  <a:gd name="T3" fmla="*/ 12 h 17"/>
                  <a:gd name="T4" fmla="*/ 1 w 17"/>
                  <a:gd name="T5" fmla="*/ 12 h 17"/>
                  <a:gd name="T6" fmla="*/ 3 w 17"/>
                  <a:gd name="T7" fmla="*/ 8 h 17"/>
                  <a:gd name="T8" fmla="*/ 5 w 17"/>
                  <a:gd name="T9" fmla="*/ 8 h 17"/>
                  <a:gd name="T10" fmla="*/ 7 w 17"/>
                  <a:gd name="T11" fmla="*/ 4 h 17"/>
                  <a:gd name="T12" fmla="*/ 9 w 17"/>
                  <a:gd name="T13" fmla="*/ 0 h 17"/>
                  <a:gd name="T14" fmla="*/ 11 w 17"/>
                  <a:gd name="T15" fmla="*/ 0 h 17"/>
                  <a:gd name="T16" fmla="*/ 13 w 17"/>
                  <a:gd name="T17" fmla="*/ 0 h 17"/>
                  <a:gd name="T18" fmla="*/ 14 w 17"/>
                  <a:gd name="T19" fmla="*/ 0 h 17"/>
                  <a:gd name="T20" fmla="*/ 15 w 17"/>
                  <a:gd name="T21" fmla="*/ 0 h 17"/>
                  <a:gd name="T22" fmla="*/ 16 w 17"/>
                  <a:gd name="T23" fmla="*/ 0 h 17"/>
                  <a:gd name="T24" fmla="*/ 16 w 17"/>
                  <a:gd name="T25" fmla="*/ 0 h 17"/>
                  <a:gd name="T26" fmla="*/ 16 w 17"/>
                  <a:gd name="T27" fmla="*/ 0 h 17"/>
                  <a:gd name="T28" fmla="*/ 16 w 17"/>
                  <a:gd name="T29" fmla="*/ 0 h 17"/>
                  <a:gd name="T30" fmla="*/ 16 w 17"/>
                  <a:gd name="T31" fmla="*/ 0 h 17"/>
                  <a:gd name="T32" fmla="*/ 15 w 17"/>
                  <a:gd name="T33" fmla="*/ 4 h 17"/>
                  <a:gd name="T34" fmla="*/ 15 w 17"/>
                  <a:gd name="T35" fmla="*/ 4 h 17"/>
                  <a:gd name="T36" fmla="*/ 15 w 17"/>
                  <a:gd name="T37" fmla="*/ 4 h 17"/>
                  <a:gd name="T38" fmla="*/ 15 w 17"/>
                  <a:gd name="T39" fmla="*/ 4 h 17"/>
                  <a:gd name="T40" fmla="*/ 14 w 17"/>
                  <a:gd name="T41" fmla="*/ 4 h 17"/>
                  <a:gd name="T42" fmla="*/ 14 w 17"/>
                  <a:gd name="T43" fmla="*/ 0 h 17"/>
                  <a:gd name="T44" fmla="*/ 13 w 17"/>
                  <a:gd name="T45" fmla="*/ 0 h 17"/>
                  <a:gd name="T46" fmla="*/ 12 w 17"/>
                  <a:gd name="T47" fmla="*/ 0 h 17"/>
                  <a:gd name="T48" fmla="*/ 11 w 17"/>
                  <a:gd name="T49" fmla="*/ 4 h 17"/>
                  <a:gd name="T50" fmla="*/ 9 w 17"/>
                  <a:gd name="T51" fmla="*/ 4 h 17"/>
                  <a:gd name="T52" fmla="*/ 7 w 17"/>
                  <a:gd name="T53" fmla="*/ 8 h 17"/>
                  <a:gd name="T54" fmla="*/ 5 w 17"/>
                  <a:gd name="T55" fmla="*/ 8 h 17"/>
                  <a:gd name="T56" fmla="*/ 3 w 17"/>
                  <a:gd name="T57" fmla="*/ 12 h 17"/>
                  <a:gd name="T58" fmla="*/ 1 w 17"/>
                  <a:gd name="T59" fmla="*/ 12 h 17"/>
                  <a:gd name="T60" fmla="*/ 0 w 17"/>
                  <a:gd name="T61" fmla="*/ 16 h 17"/>
                  <a:gd name="T62" fmla="*/ 0 w 17"/>
                  <a:gd name="T63" fmla="*/ 16 h 17"/>
                  <a:gd name="T64" fmla="*/ 0 w 17"/>
                  <a:gd name="T65" fmla="*/ 16 h 17"/>
                  <a:gd name="T66" fmla="*/ 0 w 17"/>
                  <a:gd name="T67" fmla="*/ 12 h 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"/>
                  <a:gd name="T103" fmla="*/ 0 h 17"/>
                  <a:gd name="T104" fmla="*/ 17 w 17"/>
                  <a:gd name="T105" fmla="*/ 17 h 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" h="17">
                    <a:moveTo>
                      <a:pt x="0" y="12"/>
                    </a:moveTo>
                    <a:lnTo>
                      <a:pt x="0" y="12"/>
                    </a:lnTo>
                    <a:lnTo>
                      <a:pt x="1" y="12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5" y="4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1" y="12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2" name="Group 313"/>
            <p:cNvGrpSpPr>
              <a:grpSpLocks/>
            </p:cNvGrpSpPr>
            <p:nvPr/>
          </p:nvGrpSpPr>
          <p:grpSpPr bwMode="auto">
            <a:xfrm>
              <a:off x="1247" y="1322"/>
              <a:ext cx="640" cy="601"/>
              <a:chOff x="1247" y="1322"/>
              <a:chExt cx="640" cy="601"/>
            </a:xfrm>
          </p:grpSpPr>
          <p:sp>
            <p:nvSpPr>
              <p:cNvPr id="16480" name="Freeform 304"/>
              <p:cNvSpPr>
                <a:spLocks/>
              </p:cNvSpPr>
              <p:nvPr/>
            </p:nvSpPr>
            <p:spPr bwMode="auto">
              <a:xfrm>
                <a:off x="1423" y="1746"/>
                <a:ext cx="461" cy="177"/>
              </a:xfrm>
              <a:custGeom>
                <a:avLst/>
                <a:gdLst>
                  <a:gd name="T0" fmla="*/ 82 w 461"/>
                  <a:gd name="T1" fmla="*/ 176 h 177"/>
                  <a:gd name="T2" fmla="*/ 460 w 461"/>
                  <a:gd name="T3" fmla="*/ 74 h 177"/>
                  <a:gd name="T4" fmla="*/ 329 w 461"/>
                  <a:gd name="T5" fmla="*/ 0 h 177"/>
                  <a:gd name="T6" fmla="*/ 0 w 461"/>
                  <a:gd name="T7" fmla="*/ 81 h 177"/>
                  <a:gd name="T8" fmla="*/ 82 w 461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1"/>
                  <a:gd name="T16" fmla="*/ 0 h 177"/>
                  <a:gd name="T17" fmla="*/ 461 w 461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1" h="177">
                    <a:moveTo>
                      <a:pt x="82" y="176"/>
                    </a:moveTo>
                    <a:lnTo>
                      <a:pt x="460" y="74"/>
                    </a:lnTo>
                    <a:lnTo>
                      <a:pt x="329" y="0"/>
                    </a:lnTo>
                    <a:lnTo>
                      <a:pt x="0" y="81"/>
                    </a:lnTo>
                    <a:lnTo>
                      <a:pt x="82" y="176"/>
                    </a:lnTo>
                  </a:path>
                </a:pathLst>
              </a:custGeom>
              <a:solidFill>
                <a:srgbClr val="96969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81" name="Freeform 305"/>
              <p:cNvSpPr>
                <a:spLocks/>
              </p:cNvSpPr>
              <p:nvPr/>
            </p:nvSpPr>
            <p:spPr bwMode="auto">
              <a:xfrm>
                <a:off x="1429" y="1736"/>
                <a:ext cx="458" cy="177"/>
              </a:xfrm>
              <a:custGeom>
                <a:avLst/>
                <a:gdLst>
                  <a:gd name="T0" fmla="*/ 81 w 458"/>
                  <a:gd name="T1" fmla="*/ 176 h 177"/>
                  <a:gd name="T2" fmla="*/ 457 w 458"/>
                  <a:gd name="T3" fmla="*/ 73 h 177"/>
                  <a:gd name="T4" fmla="*/ 326 w 458"/>
                  <a:gd name="T5" fmla="*/ 0 h 177"/>
                  <a:gd name="T6" fmla="*/ 0 w 458"/>
                  <a:gd name="T7" fmla="*/ 84 h 177"/>
                  <a:gd name="T8" fmla="*/ 81 w 458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77"/>
                  <a:gd name="T17" fmla="*/ 458 w 458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77">
                    <a:moveTo>
                      <a:pt x="81" y="176"/>
                    </a:moveTo>
                    <a:lnTo>
                      <a:pt x="457" y="73"/>
                    </a:lnTo>
                    <a:lnTo>
                      <a:pt x="326" y="0"/>
                    </a:lnTo>
                    <a:lnTo>
                      <a:pt x="0" y="84"/>
                    </a:lnTo>
                    <a:lnTo>
                      <a:pt x="81" y="176"/>
                    </a:lnTo>
                  </a:path>
                </a:pathLst>
              </a:custGeom>
              <a:solidFill>
                <a:srgbClr val="DDDDD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3" name="Group 312"/>
              <p:cNvGrpSpPr>
                <a:grpSpLocks/>
              </p:cNvGrpSpPr>
              <p:nvPr/>
            </p:nvGrpSpPr>
            <p:grpSpPr bwMode="auto">
              <a:xfrm>
                <a:off x="1247" y="1322"/>
                <a:ext cx="514" cy="484"/>
                <a:chOff x="1247" y="1322"/>
                <a:chExt cx="514" cy="484"/>
              </a:xfrm>
            </p:grpSpPr>
            <p:sp>
              <p:nvSpPr>
                <p:cNvPr id="16483" name="Freeform 306"/>
                <p:cNvSpPr>
                  <a:spLocks/>
                </p:cNvSpPr>
                <p:nvPr/>
              </p:nvSpPr>
              <p:spPr bwMode="auto">
                <a:xfrm>
                  <a:off x="1253" y="1377"/>
                  <a:ext cx="502" cy="429"/>
                </a:xfrm>
                <a:custGeom>
                  <a:avLst/>
                  <a:gdLst>
                    <a:gd name="T0" fmla="*/ 144 w 502"/>
                    <a:gd name="T1" fmla="*/ 428 h 429"/>
                    <a:gd name="T2" fmla="*/ 501 w 502"/>
                    <a:gd name="T3" fmla="*/ 334 h 429"/>
                    <a:gd name="T4" fmla="*/ 489 w 502"/>
                    <a:gd name="T5" fmla="*/ 18 h 429"/>
                    <a:gd name="T6" fmla="*/ 468 w 502"/>
                    <a:gd name="T7" fmla="*/ 0 h 429"/>
                    <a:gd name="T8" fmla="*/ 144 w 502"/>
                    <a:gd name="T9" fmla="*/ 86 h 429"/>
                    <a:gd name="T10" fmla="*/ 68 w 502"/>
                    <a:gd name="T11" fmla="*/ 46 h 429"/>
                    <a:gd name="T12" fmla="*/ 0 w 502"/>
                    <a:gd name="T13" fmla="*/ 88 h 429"/>
                    <a:gd name="T14" fmla="*/ 31 w 502"/>
                    <a:gd name="T15" fmla="*/ 340 h 429"/>
                    <a:gd name="T16" fmla="*/ 144 w 502"/>
                    <a:gd name="T17" fmla="*/ 428 h 4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02"/>
                    <a:gd name="T28" fmla="*/ 0 h 429"/>
                    <a:gd name="T29" fmla="*/ 502 w 502"/>
                    <a:gd name="T30" fmla="*/ 429 h 4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02" h="429">
                      <a:moveTo>
                        <a:pt x="144" y="428"/>
                      </a:moveTo>
                      <a:lnTo>
                        <a:pt x="501" y="334"/>
                      </a:lnTo>
                      <a:lnTo>
                        <a:pt x="489" y="18"/>
                      </a:lnTo>
                      <a:lnTo>
                        <a:pt x="468" y="0"/>
                      </a:lnTo>
                      <a:lnTo>
                        <a:pt x="144" y="86"/>
                      </a:lnTo>
                      <a:lnTo>
                        <a:pt x="68" y="46"/>
                      </a:lnTo>
                      <a:lnTo>
                        <a:pt x="0" y="88"/>
                      </a:lnTo>
                      <a:lnTo>
                        <a:pt x="31" y="340"/>
                      </a:lnTo>
                      <a:lnTo>
                        <a:pt x="144" y="428"/>
                      </a:lnTo>
                    </a:path>
                  </a:pathLst>
                </a:custGeom>
                <a:solidFill>
                  <a:srgbClr val="96969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84" name="Freeform 307"/>
                <p:cNvSpPr>
                  <a:spLocks/>
                </p:cNvSpPr>
                <p:nvPr/>
              </p:nvSpPr>
              <p:spPr bwMode="auto">
                <a:xfrm>
                  <a:off x="1247" y="1360"/>
                  <a:ext cx="514" cy="435"/>
                </a:xfrm>
                <a:custGeom>
                  <a:avLst/>
                  <a:gdLst>
                    <a:gd name="T0" fmla="*/ 87 w 514"/>
                    <a:gd name="T1" fmla="*/ 388 h 435"/>
                    <a:gd name="T2" fmla="*/ 160 w 514"/>
                    <a:gd name="T3" fmla="*/ 434 h 435"/>
                    <a:gd name="T4" fmla="*/ 513 w 514"/>
                    <a:gd name="T5" fmla="*/ 333 h 435"/>
                    <a:gd name="T6" fmla="*/ 501 w 514"/>
                    <a:gd name="T7" fmla="*/ 18 h 435"/>
                    <a:gd name="T8" fmla="*/ 480 w 514"/>
                    <a:gd name="T9" fmla="*/ 0 h 435"/>
                    <a:gd name="T10" fmla="*/ 157 w 514"/>
                    <a:gd name="T11" fmla="*/ 86 h 435"/>
                    <a:gd name="T12" fmla="*/ 81 w 514"/>
                    <a:gd name="T13" fmla="*/ 46 h 435"/>
                    <a:gd name="T14" fmla="*/ 9 w 514"/>
                    <a:gd name="T15" fmla="*/ 75 h 435"/>
                    <a:gd name="T16" fmla="*/ 0 w 514"/>
                    <a:gd name="T17" fmla="*/ 86 h 435"/>
                    <a:gd name="T18" fmla="*/ 0 w 514"/>
                    <a:gd name="T19" fmla="*/ 301 h 435"/>
                    <a:gd name="T20" fmla="*/ 87 w 514"/>
                    <a:gd name="T21" fmla="*/ 388 h 4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14"/>
                    <a:gd name="T34" fmla="*/ 0 h 435"/>
                    <a:gd name="T35" fmla="*/ 514 w 514"/>
                    <a:gd name="T36" fmla="*/ 435 h 43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14" h="435">
                      <a:moveTo>
                        <a:pt x="87" y="388"/>
                      </a:moveTo>
                      <a:lnTo>
                        <a:pt x="160" y="434"/>
                      </a:lnTo>
                      <a:lnTo>
                        <a:pt x="513" y="333"/>
                      </a:lnTo>
                      <a:lnTo>
                        <a:pt x="501" y="18"/>
                      </a:lnTo>
                      <a:lnTo>
                        <a:pt x="480" y="0"/>
                      </a:lnTo>
                      <a:lnTo>
                        <a:pt x="157" y="86"/>
                      </a:lnTo>
                      <a:lnTo>
                        <a:pt x="81" y="46"/>
                      </a:lnTo>
                      <a:lnTo>
                        <a:pt x="9" y="75"/>
                      </a:lnTo>
                      <a:lnTo>
                        <a:pt x="0" y="86"/>
                      </a:lnTo>
                      <a:lnTo>
                        <a:pt x="0" y="301"/>
                      </a:lnTo>
                      <a:lnTo>
                        <a:pt x="87" y="388"/>
                      </a:lnTo>
                    </a:path>
                  </a:pathLst>
                </a:custGeom>
                <a:solidFill>
                  <a:srgbClr val="DDDDDD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85" name="Freeform 308"/>
                <p:cNvSpPr>
                  <a:spLocks/>
                </p:cNvSpPr>
                <p:nvPr/>
              </p:nvSpPr>
              <p:spPr bwMode="auto">
                <a:xfrm>
                  <a:off x="1254" y="1422"/>
                  <a:ext cx="68" cy="296"/>
                </a:xfrm>
                <a:custGeom>
                  <a:avLst/>
                  <a:gdLst>
                    <a:gd name="T0" fmla="*/ 0 w 68"/>
                    <a:gd name="T1" fmla="*/ 230 h 296"/>
                    <a:gd name="T2" fmla="*/ 1 w 68"/>
                    <a:gd name="T3" fmla="*/ 28 h 296"/>
                    <a:gd name="T4" fmla="*/ 67 w 68"/>
                    <a:gd name="T5" fmla="*/ 0 h 296"/>
                    <a:gd name="T6" fmla="*/ 65 w 68"/>
                    <a:gd name="T7" fmla="*/ 295 h 296"/>
                    <a:gd name="T8" fmla="*/ 0 w 68"/>
                    <a:gd name="T9" fmla="*/ 230 h 2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"/>
                    <a:gd name="T16" fmla="*/ 0 h 296"/>
                    <a:gd name="T17" fmla="*/ 68 w 68"/>
                    <a:gd name="T18" fmla="*/ 296 h 2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" h="296">
                      <a:moveTo>
                        <a:pt x="0" y="230"/>
                      </a:moveTo>
                      <a:lnTo>
                        <a:pt x="1" y="28"/>
                      </a:lnTo>
                      <a:lnTo>
                        <a:pt x="67" y="0"/>
                      </a:lnTo>
                      <a:lnTo>
                        <a:pt x="65" y="295"/>
                      </a:lnTo>
                      <a:lnTo>
                        <a:pt x="0" y="230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86" name="Freeform 309"/>
                <p:cNvSpPr>
                  <a:spLocks/>
                </p:cNvSpPr>
                <p:nvPr/>
              </p:nvSpPr>
              <p:spPr bwMode="auto">
                <a:xfrm>
                  <a:off x="1339" y="1430"/>
                  <a:ext cx="60" cy="345"/>
                </a:xfrm>
                <a:custGeom>
                  <a:avLst/>
                  <a:gdLst>
                    <a:gd name="T0" fmla="*/ 0 w 60"/>
                    <a:gd name="T1" fmla="*/ 309 h 345"/>
                    <a:gd name="T2" fmla="*/ 59 w 60"/>
                    <a:gd name="T3" fmla="*/ 344 h 345"/>
                    <a:gd name="T4" fmla="*/ 59 w 60"/>
                    <a:gd name="T5" fmla="*/ 31 h 345"/>
                    <a:gd name="T6" fmla="*/ 4 w 60"/>
                    <a:gd name="T7" fmla="*/ 0 h 345"/>
                    <a:gd name="T8" fmla="*/ 0 w 60"/>
                    <a:gd name="T9" fmla="*/ 309 h 3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45"/>
                    <a:gd name="T17" fmla="*/ 60 w 60"/>
                    <a:gd name="T18" fmla="*/ 345 h 3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45">
                      <a:moveTo>
                        <a:pt x="0" y="309"/>
                      </a:moveTo>
                      <a:lnTo>
                        <a:pt x="59" y="344"/>
                      </a:lnTo>
                      <a:lnTo>
                        <a:pt x="59" y="31"/>
                      </a:lnTo>
                      <a:lnTo>
                        <a:pt x="4" y="0"/>
                      </a:lnTo>
                      <a:lnTo>
                        <a:pt x="0" y="309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87" name="Freeform 310"/>
                <p:cNvSpPr>
                  <a:spLocks/>
                </p:cNvSpPr>
                <p:nvPr/>
              </p:nvSpPr>
              <p:spPr bwMode="auto">
                <a:xfrm>
                  <a:off x="1457" y="1414"/>
                  <a:ext cx="259" cy="322"/>
                </a:xfrm>
                <a:custGeom>
                  <a:avLst/>
                  <a:gdLst>
                    <a:gd name="T0" fmla="*/ 258 w 259"/>
                    <a:gd name="T1" fmla="*/ 253 h 322"/>
                    <a:gd name="T2" fmla="*/ 0 w 259"/>
                    <a:gd name="T3" fmla="*/ 321 h 322"/>
                    <a:gd name="T4" fmla="*/ 0 w 259"/>
                    <a:gd name="T5" fmla="*/ 68 h 322"/>
                    <a:gd name="T6" fmla="*/ 250 w 259"/>
                    <a:gd name="T7" fmla="*/ 0 h 322"/>
                    <a:gd name="T8" fmla="*/ 258 w 259"/>
                    <a:gd name="T9" fmla="*/ 253 h 3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9"/>
                    <a:gd name="T16" fmla="*/ 0 h 322"/>
                    <a:gd name="T17" fmla="*/ 259 w 259"/>
                    <a:gd name="T18" fmla="*/ 322 h 3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9" h="322">
                      <a:moveTo>
                        <a:pt x="258" y="253"/>
                      </a:moveTo>
                      <a:lnTo>
                        <a:pt x="0" y="321"/>
                      </a:lnTo>
                      <a:lnTo>
                        <a:pt x="0" y="68"/>
                      </a:lnTo>
                      <a:lnTo>
                        <a:pt x="250" y="0"/>
                      </a:lnTo>
                      <a:lnTo>
                        <a:pt x="258" y="253"/>
                      </a:lnTo>
                    </a:path>
                  </a:pathLst>
                </a:custGeom>
                <a:solidFill>
                  <a:srgbClr val="03289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88" name="Freeform 311"/>
                <p:cNvSpPr>
                  <a:spLocks/>
                </p:cNvSpPr>
                <p:nvPr/>
              </p:nvSpPr>
              <p:spPr bwMode="auto">
                <a:xfrm>
                  <a:off x="1328" y="1322"/>
                  <a:ext cx="400" cy="126"/>
                </a:xfrm>
                <a:custGeom>
                  <a:avLst/>
                  <a:gdLst>
                    <a:gd name="T0" fmla="*/ 323 w 400"/>
                    <a:gd name="T1" fmla="*/ 0 h 126"/>
                    <a:gd name="T2" fmla="*/ 399 w 400"/>
                    <a:gd name="T3" fmla="*/ 38 h 126"/>
                    <a:gd name="T4" fmla="*/ 75 w 400"/>
                    <a:gd name="T5" fmla="*/ 125 h 126"/>
                    <a:gd name="T6" fmla="*/ 0 w 400"/>
                    <a:gd name="T7" fmla="*/ 87 h 126"/>
                    <a:gd name="T8" fmla="*/ 323 w 400"/>
                    <a:gd name="T9" fmla="*/ 0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0"/>
                    <a:gd name="T16" fmla="*/ 0 h 126"/>
                    <a:gd name="T17" fmla="*/ 400 w 400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0" h="126">
                      <a:moveTo>
                        <a:pt x="323" y="0"/>
                      </a:moveTo>
                      <a:lnTo>
                        <a:pt x="399" y="38"/>
                      </a:lnTo>
                      <a:lnTo>
                        <a:pt x="75" y="125"/>
                      </a:lnTo>
                      <a:lnTo>
                        <a:pt x="0" y="87"/>
                      </a:lnTo>
                      <a:lnTo>
                        <a:pt x="323" y="0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24" name="Group 323"/>
          <p:cNvGrpSpPr>
            <a:grpSpLocks/>
          </p:cNvGrpSpPr>
          <p:nvPr/>
        </p:nvGrpSpPr>
        <p:grpSpPr bwMode="auto">
          <a:xfrm>
            <a:off x="1598613" y="3416300"/>
            <a:ext cx="1233487" cy="928688"/>
            <a:chOff x="1007" y="2152"/>
            <a:chExt cx="777" cy="585"/>
          </a:xfrm>
        </p:grpSpPr>
        <p:sp>
          <p:nvSpPr>
            <p:cNvPr id="16469" name="Freeform 315"/>
            <p:cNvSpPr>
              <a:spLocks/>
            </p:cNvSpPr>
            <p:nvPr/>
          </p:nvSpPr>
          <p:spPr bwMode="auto">
            <a:xfrm>
              <a:off x="1007" y="2156"/>
              <a:ext cx="526" cy="409"/>
            </a:xfrm>
            <a:custGeom>
              <a:avLst/>
              <a:gdLst>
                <a:gd name="T0" fmla="*/ 525 w 526"/>
                <a:gd name="T1" fmla="*/ 296 h 409"/>
                <a:gd name="T2" fmla="*/ 436 w 526"/>
                <a:gd name="T3" fmla="*/ 0 h 409"/>
                <a:gd name="T4" fmla="*/ 0 w 526"/>
                <a:gd name="T5" fmla="*/ 111 h 409"/>
                <a:gd name="T6" fmla="*/ 88 w 526"/>
                <a:gd name="T7" fmla="*/ 408 h 409"/>
                <a:gd name="T8" fmla="*/ 525 w 526"/>
                <a:gd name="T9" fmla="*/ 296 h 4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6"/>
                <a:gd name="T16" fmla="*/ 0 h 409"/>
                <a:gd name="T17" fmla="*/ 526 w 526"/>
                <a:gd name="T18" fmla="*/ 409 h 4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6" h="409">
                  <a:moveTo>
                    <a:pt x="525" y="296"/>
                  </a:moveTo>
                  <a:lnTo>
                    <a:pt x="436" y="0"/>
                  </a:lnTo>
                  <a:lnTo>
                    <a:pt x="0" y="111"/>
                  </a:lnTo>
                  <a:lnTo>
                    <a:pt x="88" y="408"/>
                  </a:lnTo>
                  <a:lnTo>
                    <a:pt x="525" y="296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70" name="Freeform 316"/>
            <p:cNvSpPr>
              <a:spLocks/>
            </p:cNvSpPr>
            <p:nvPr/>
          </p:nvSpPr>
          <p:spPr bwMode="auto">
            <a:xfrm>
              <a:off x="1022" y="2152"/>
              <a:ext cx="526" cy="410"/>
            </a:xfrm>
            <a:custGeom>
              <a:avLst/>
              <a:gdLst>
                <a:gd name="T0" fmla="*/ 525 w 526"/>
                <a:gd name="T1" fmla="*/ 297 h 410"/>
                <a:gd name="T2" fmla="*/ 436 w 526"/>
                <a:gd name="T3" fmla="*/ 0 h 410"/>
                <a:gd name="T4" fmla="*/ 0 w 526"/>
                <a:gd name="T5" fmla="*/ 111 h 410"/>
                <a:gd name="T6" fmla="*/ 88 w 526"/>
                <a:gd name="T7" fmla="*/ 409 h 410"/>
                <a:gd name="T8" fmla="*/ 525 w 526"/>
                <a:gd name="T9" fmla="*/ 297 h 4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6"/>
                <a:gd name="T16" fmla="*/ 0 h 410"/>
                <a:gd name="T17" fmla="*/ 526 w 526"/>
                <a:gd name="T18" fmla="*/ 410 h 4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6" h="410">
                  <a:moveTo>
                    <a:pt x="525" y="297"/>
                  </a:moveTo>
                  <a:lnTo>
                    <a:pt x="436" y="0"/>
                  </a:lnTo>
                  <a:lnTo>
                    <a:pt x="0" y="111"/>
                  </a:lnTo>
                  <a:lnTo>
                    <a:pt x="88" y="409"/>
                  </a:lnTo>
                  <a:lnTo>
                    <a:pt x="525" y="297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71" name="Freeform 317"/>
            <p:cNvSpPr>
              <a:spLocks/>
            </p:cNvSpPr>
            <p:nvPr/>
          </p:nvSpPr>
          <p:spPr bwMode="auto">
            <a:xfrm>
              <a:off x="1113" y="2495"/>
              <a:ext cx="671" cy="242"/>
            </a:xfrm>
            <a:custGeom>
              <a:avLst/>
              <a:gdLst>
                <a:gd name="T0" fmla="*/ 670 w 671"/>
                <a:gd name="T1" fmla="*/ 129 h 242"/>
                <a:gd name="T2" fmla="*/ 669 w 671"/>
                <a:gd name="T3" fmla="*/ 83 h 242"/>
                <a:gd name="T4" fmla="*/ 436 w 671"/>
                <a:gd name="T5" fmla="*/ 0 h 242"/>
                <a:gd name="T6" fmla="*/ 0 w 671"/>
                <a:gd name="T7" fmla="*/ 65 h 242"/>
                <a:gd name="T8" fmla="*/ 0 w 671"/>
                <a:gd name="T9" fmla="*/ 111 h 242"/>
                <a:gd name="T10" fmla="*/ 232 w 671"/>
                <a:gd name="T11" fmla="*/ 241 h 242"/>
                <a:gd name="T12" fmla="*/ 670 w 671"/>
                <a:gd name="T13" fmla="*/ 129 h 2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1"/>
                <a:gd name="T22" fmla="*/ 0 h 242"/>
                <a:gd name="T23" fmla="*/ 671 w 671"/>
                <a:gd name="T24" fmla="*/ 242 h 2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1" h="242">
                  <a:moveTo>
                    <a:pt x="670" y="129"/>
                  </a:moveTo>
                  <a:lnTo>
                    <a:pt x="669" y="83"/>
                  </a:lnTo>
                  <a:lnTo>
                    <a:pt x="436" y="0"/>
                  </a:lnTo>
                  <a:lnTo>
                    <a:pt x="0" y="65"/>
                  </a:lnTo>
                  <a:lnTo>
                    <a:pt x="0" y="111"/>
                  </a:lnTo>
                  <a:lnTo>
                    <a:pt x="232" y="241"/>
                  </a:lnTo>
                  <a:lnTo>
                    <a:pt x="670" y="129"/>
                  </a:lnTo>
                </a:path>
              </a:pathLst>
            </a:custGeom>
            <a:solidFill>
              <a:srgbClr val="DDDDD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72" name="Freeform 318"/>
            <p:cNvSpPr>
              <a:spLocks/>
            </p:cNvSpPr>
            <p:nvPr/>
          </p:nvSpPr>
          <p:spPr bwMode="auto">
            <a:xfrm>
              <a:off x="1111" y="2561"/>
              <a:ext cx="235" cy="176"/>
            </a:xfrm>
            <a:custGeom>
              <a:avLst/>
              <a:gdLst>
                <a:gd name="T0" fmla="*/ 0 w 235"/>
                <a:gd name="T1" fmla="*/ 45 h 176"/>
                <a:gd name="T2" fmla="*/ 0 w 235"/>
                <a:gd name="T3" fmla="*/ 0 h 176"/>
                <a:gd name="T4" fmla="*/ 234 w 235"/>
                <a:gd name="T5" fmla="*/ 129 h 176"/>
                <a:gd name="T6" fmla="*/ 234 w 235"/>
                <a:gd name="T7" fmla="*/ 175 h 176"/>
                <a:gd name="T8" fmla="*/ 0 w 235"/>
                <a:gd name="T9" fmla="*/ 45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176"/>
                <a:gd name="T17" fmla="*/ 235 w 23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176">
                  <a:moveTo>
                    <a:pt x="0" y="45"/>
                  </a:moveTo>
                  <a:lnTo>
                    <a:pt x="0" y="0"/>
                  </a:lnTo>
                  <a:lnTo>
                    <a:pt x="234" y="129"/>
                  </a:lnTo>
                  <a:lnTo>
                    <a:pt x="234" y="175"/>
                  </a:lnTo>
                  <a:lnTo>
                    <a:pt x="0" y="45"/>
                  </a:lnTo>
                </a:path>
              </a:pathLst>
            </a:custGeom>
            <a:solidFill>
              <a:srgbClr val="777777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73" name="Freeform 319"/>
            <p:cNvSpPr>
              <a:spLocks/>
            </p:cNvSpPr>
            <p:nvPr/>
          </p:nvSpPr>
          <p:spPr bwMode="auto">
            <a:xfrm>
              <a:off x="1112" y="2449"/>
              <a:ext cx="670" cy="242"/>
            </a:xfrm>
            <a:custGeom>
              <a:avLst/>
              <a:gdLst>
                <a:gd name="T0" fmla="*/ 669 w 670"/>
                <a:gd name="T1" fmla="*/ 129 h 242"/>
                <a:gd name="T2" fmla="*/ 436 w 670"/>
                <a:gd name="T3" fmla="*/ 0 h 242"/>
                <a:gd name="T4" fmla="*/ 0 w 670"/>
                <a:gd name="T5" fmla="*/ 111 h 242"/>
                <a:gd name="T6" fmla="*/ 232 w 670"/>
                <a:gd name="T7" fmla="*/ 241 h 242"/>
                <a:gd name="T8" fmla="*/ 669 w 670"/>
                <a:gd name="T9" fmla="*/ 129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0"/>
                <a:gd name="T16" fmla="*/ 0 h 242"/>
                <a:gd name="T17" fmla="*/ 670 w 670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0" h="242">
                  <a:moveTo>
                    <a:pt x="669" y="129"/>
                  </a:moveTo>
                  <a:lnTo>
                    <a:pt x="436" y="0"/>
                  </a:lnTo>
                  <a:lnTo>
                    <a:pt x="0" y="111"/>
                  </a:lnTo>
                  <a:lnTo>
                    <a:pt x="232" y="241"/>
                  </a:lnTo>
                  <a:lnTo>
                    <a:pt x="669" y="129"/>
                  </a:lnTo>
                </a:path>
              </a:pathLst>
            </a:custGeom>
            <a:solidFill>
              <a:srgbClr val="989898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74" name="Freeform 320"/>
            <p:cNvSpPr>
              <a:spLocks/>
            </p:cNvSpPr>
            <p:nvPr/>
          </p:nvSpPr>
          <p:spPr bwMode="auto">
            <a:xfrm>
              <a:off x="1065" y="2189"/>
              <a:ext cx="440" cy="331"/>
            </a:xfrm>
            <a:custGeom>
              <a:avLst/>
              <a:gdLst>
                <a:gd name="T0" fmla="*/ 439 w 440"/>
                <a:gd name="T1" fmla="*/ 235 h 331"/>
                <a:gd name="T2" fmla="*/ 370 w 440"/>
                <a:gd name="T3" fmla="*/ 0 h 331"/>
                <a:gd name="T4" fmla="*/ 0 w 440"/>
                <a:gd name="T5" fmla="*/ 94 h 331"/>
                <a:gd name="T6" fmla="*/ 67 w 440"/>
                <a:gd name="T7" fmla="*/ 330 h 331"/>
                <a:gd name="T8" fmla="*/ 439 w 440"/>
                <a:gd name="T9" fmla="*/ 235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0"/>
                <a:gd name="T16" fmla="*/ 0 h 331"/>
                <a:gd name="T17" fmla="*/ 440 w 440"/>
                <a:gd name="T18" fmla="*/ 331 h 3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0" h="331">
                  <a:moveTo>
                    <a:pt x="439" y="235"/>
                  </a:moveTo>
                  <a:lnTo>
                    <a:pt x="370" y="0"/>
                  </a:lnTo>
                  <a:lnTo>
                    <a:pt x="0" y="94"/>
                  </a:lnTo>
                  <a:lnTo>
                    <a:pt x="67" y="330"/>
                  </a:lnTo>
                  <a:lnTo>
                    <a:pt x="439" y="235"/>
                  </a:lnTo>
                </a:path>
              </a:pathLst>
            </a:custGeom>
            <a:solidFill>
              <a:srgbClr val="03289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75" name="Freeform 321"/>
            <p:cNvSpPr>
              <a:spLocks/>
            </p:cNvSpPr>
            <p:nvPr/>
          </p:nvSpPr>
          <p:spPr bwMode="auto">
            <a:xfrm>
              <a:off x="1166" y="2471"/>
              <a:ext cx="518" cy="178"/>
            </a:xfrm>
            <a:custGeom>
              <a:avLst/>
              <a:gdLst>
                <a:gd name="T0" fmla="*/ 517 w 518"/>
                <a:gd name="T1" fmla="*/ 81 h 178"/>
                <a:gd name="T2" fmla="*/ 370 w 518"/>
                <a:gd name="T3" fmla="*/ 0 h 178"/>
                <a:gd name="T4" fmla="*/ 0 w 518"/>
                <a:gd name="T5" fmla="*/ 95 h 178"/>
                <a:gd name="T6" fmla="*/ 146 w 518"/>
                <a:gd name="T7" fmla="*/ 177 h 178"/>
                <a:gd name="T8" fmla="*/ 517 w 518"/>
                <a:gd name="T9" fmla="*/ 81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8"/>
                <a:gd name="T16" fmla="*/ 0 h 178"/>
                <a:gd name="T17" fmla="*/ 518 w 518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8" h="178">
                  <a:moveTo>
                    <a:pt x="517" y="81"/>
                  </a:moveTo>
                  <a:lnTo>
                    <a:pt x="370" y="0"/>
                  </a:lnTo>
                  <a:lnTo>
                    <a:pt x="0" y="95"/>
                  </a:lnTo>
                  <a:lnTo>
                    <a:pt x="146" y="177"/>
                  </a:lnTo>
                  <a:lnTo>
                    <a:pt x="517" y="8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76" name="Freeform 322"/>
            <p:cNvSpPr>
              <a:spLocks/>
            </p:cNvSpPr>
            <p:nvPr/>
          </p:nvSpPr>
          <p:spPr bwMode="auto">
            <a:xfrm>
              <a:off x="1455" y="2600"/>
              <a:ext cx="124" cy="42"/>
            </a:xfrm>
            <a:custGeom>
              <a:avLst/>
              <a:gdLst>
                <a:gd name="T0" fmla="*/ 123 w 124"/>
                <a:gd name="T1" fmla="*/ 17 h 42"/>
                <a:gd name="T2" fmla="*/ 92 w 124"/>
                <a:gd name="T3" fmla="*/ 0 h 42"/>
                <a:gd name="T4" fmla="*/ 0 w 124"/>
                <a:gd name="T5" fmla="*/ 23 h 42"/>
                <a:gd name="T6" fmla="*/ 30 w 124"/>
                <a:gd name="T7" fmla="*/ 41 h 42"/>
                <a:gd name="T8" fmla="*/ 123 w 124"/>
                <a:gd name="T9" fmla="*/ 1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42"/>
                <a:gd name="T17" fmla="*/ 124 w 124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42">
                  <a:moveTo>
                    <a:pt x="123" y="17"/>
                  </a:moveTo>
                  <a:lnTo>
                    <a:pt x="92" y="0"/>
                  </a:lnTo>
                  <a:lnTo>
                    <a:pt x="0" y="23"/>
                  </a:lnTo>
                  <a:lnTo>
                    <a:pt x="30" y="41"/>
                  </a:lnTo>
                  <a:lnTo>
                    <a:pt x="123" y="17"/>
                  </a:lnTo>
                </a:path>
              </a:pathLst>
            </a:custGeom>
            <a:solidFill>
              <a:srgbClr val="66666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348"/>
          <p:cNvGrpSpPr>
            <a:grpSpLocks/>
          </p:cNvGrpSpPr>
          <p:nvPr/>
        </p:nvGrpSpPr>
        <p:grpSpPr bwMode="auto">
          <a:xfrm>
            <a:off x="862013" y="4911725"/>
            <a:ext cx="1009650" cy="1287463"/>
            <a:chOff x="543" y="3094"/>
            <a:chExt cx="636" cy="811"/>
          </a:xfrm>
        </p:grpSpPr>
        <p:sp>
          <p:nvSpPr>
            <p:cNvPr id="16445" name="Freeform 324"/>
            <p:cNvSpPr>
              <a:spLocks/>
            </p:cNvSpPr>
            <p:nvPr/>
          </p:nvSpPr>
          <p:spPr bwMode="auto">
            <a:xfrm>
              <a:off x="724" y="3178"/>
              <a:ext cx="432" cy="727"/>
            </a:xfrm>
            <a:custGeom>
              <a:avLst/>
              <a:gdLst>
                <a:gd name="T0" fmla="*/ 0 w 432"/>
                <a:gd name="T1" fmla="*/ 115 h 727"/>
                <a:gd name="T2" fmla="*/ 0 w 432"/>
                <a:gd name="T3" fmla="*/ 726 h 727"/>
                <a:gd name="T4" fmla="*/ 431 w 432"/>
                <a:gd name="T5" fmla="*/ 610 h 727"/>
                <a:gd name="T6" fmla="*/ 431 w 432"/>
                <a:gd name="T7" fmla="*/ 0 h 727"/>
                <a:gd name="T8" fmla="*/ 0 w 432"/>
                <a:gd name="T9" fmla="*/ 115 h 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727"/>
                <a:gd name="T17" fmla="*/ 432 w 432"/>
                <a:gd name="T18" fmla="*/ 727 h 7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727">
                  <a:moveTo>
                    <a:pt x="0" y="115"/>
                  </a:moveTo>
                  <a:lnTo>
                    <a:pt x="0" y="726"/>
                  </a:lnTo>
                  <a:lnTo>
                    <a:pt x="431" y="610"/>
                  </a:lnTo>
                  <a:lnTo>
                    <a:pt x="431" y="0"/>
                  </a:lnTo>
                  <a:lnTo>
                    <a:pt x="0" y="11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46" name="Freeform 325"/>
            <p:cNvSpPr>
              <a:spLocks/>
            </p:cNvSpPr>
            <p:nvPr/>
          </p:nvSpPr>
          <p:spPr bwMode="auto">
            <a:xfrm>
              <a:off x="724" y="3141"/>
              <a:ext cx="455" cy="732"/>
            </a:xfrm>
            <a:custGeom>
              <a:avLst/>
              <a:gdLst>
                <a:gd name="T0" fmla="*/ 0 w 455"/>
                <a:gd name="T1" fmla="*/ 122 h 732"/>
                <a:gd name="T2" fmla="*/ 0 w 455"/>
                <a:gd name="T3" fmla="*/ 731 h 732"/>
                <a:gd name="T4" fmla="*/ 454 w 455"/>
                <a:gd name="T5" fmla="*/ 609 h 732"/>
                <a:gd name="T6" fmla="*/ 454 w 455"/>
                <a:gd name="T7" fmla="*/ 0 h 732"/>
                <a:gd name="T8" fmla="*/ 0 w 455"/>
                <a:gd name="T9" fmla="*/ 122 h 7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"/>
                <a:gd name="T16" fmla="*/ 0 h 732"/>
                <a:gd name="T17" fmla="*/ 455 w 455"/>
                <a:gd name="T18" fmla="*/ 732 h 7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" h="732">
                  <a:moveTo>
                    <a:pt x="0" y="122"/>
                  </a:moveTo>
                  <a:lnTo>
                    <a:pt x="0" y="731"/>
                  </a:lnTo>
                  <a:lnTo>
                    <a:pt x="454" y="609"/>
                  </a:lnTo>
                  <a:lnTo>
                    <a:pt x="454" y="0"/>
                  </a:lnTo>
                  <a:lnTo>
                    <a:pt x="0" y="122"/>
                  </a:lnTo>
                </a:path>
              </a:pathLst>
            </a:custGeom>
            <a:solidFill>
              <a:srgbClr val="D8D8D8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47" name="Freeform 326"/>
            <p:cNvSpPr>
              <a:spLocks/>
            </p:cNvSpPr>
            <p:nvPr/>
          </p:nvSpPr>
          <p:spPr bwMode="auto">
            <a:xfrm>
              <a:off x="544" y="3094"/>
              <a:ext cx="635" cy="170"/>
            </a:xfrm>
            <a:custGeom>
              <a:avLst/>
              <a:gdLst>
                <a:gd name="T0" fmla="*/ 0 w 635"/>
                <a:gd name="T1" fmla="*/ 121 h 170"/>
                <a:gd name="T2" fmla="*/ 180 w 635"/>
                <a:gd name="T3" fmla="*/ 169 h 170"/>
                <a:gd name="T4" fmla="*/ 634 w 635"/>
                <a:gd name="T5" fmla="*/ 46 h 170"/>
                <a:gd name="T6" fmla="*/ 454 w 635"/>
                <a:gd name="T7" fmla="*/ 0 h 170"/>
                <a:gd name="T8" fmla="*/ 0 w 635"/>
                <a:gd name="T9" fmla="*/ 121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70"/>
                <a:gd name="T17" fmla="*/ 635 w 635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70">
                  <a:moveTo>
                    <a:pt x="0" y="121"/>
                  </a:moveTo>
                  <a:lnTo>
                    <a:pt x="180" y="169"/>
                  </a:lnTo>
                  <a:lnTo>
                    <a:pt x="634" y="46"/>
                  </a:lnTo>
                  <a:lnTo>
                    <a:pt x="454" y="0"/>
                  </a:lnTo>
                  <a:lnTo>
                    <a:pt x="0" y="12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48" name="Freeform 327"/>
            <p:cNvSpPr>
              <a:spLocks/>
            </p:cNvSpPr>
            <p:nvPr/>
          </p:nvSpPr>
          <p:spPr bwMode="auto">
            <a:xfrm>
              <a:off x="1029" y="3176"/>
              <a:ext cx="20" cy="616"/>
            </a:xfrm>
            <a:custGeom>
              <a:avLst/>
              <a:gdLst>
                <a:gd name="T0" fmla="*/ 0 w 20"/>
                <a:gd name="T1" fmla="*/ 615 h 616"/>
                <a:gd name="T2" fmla="*/ 0 w 20"/>
                <a:gd name="T3" fmla="*/ 5 h 616"/>
                <a:gd name="T4" fmla="*/ 19 w 20"/>
                <a:gd name="T5" fmla="*/ 0 h 616"/>
                <a:gd name="T6" fmla="*/ 19 w 20"/>
                <a:gd name="T7" fmla="*/ 609 h 616"/>
                <a:gd name="T8" fmla="*/ 0 w 20"/>
                <a:gd name="T9" fmla="*/ 615 h 6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616"/>
                <a:gd name="T17" fmla="*/ 20 w 20"/>
                <a:gd name="T18" fmla="*/ 616 h 6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616">
                  <a:moveTo>
                    <a:pt x="0" y="615"/>
                  </a:moveTo>
                  <a:lnTo>
                    <a:pt x="0" y="5"/>
                  </a:lnTo>
                  <a:lnTo>
                    <a:pt x="19" y="0"/>
                  </a:lnTo>
                  <a:lnTo>
                    <a:pt x="19" y="609"/>
                  </a:lnTo>
                  <a:lnTo>
                    <a:pt x="0" y="61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49" name="Freeform 328"/>
            <p:cNvSpPr>
              <a:spLocks/>
            </p:cNvSpPr>
            <p:nvPr/>
          </p:nvSpPr>
          <p:spPr bwMode="auto">
            <a:xfrm>
              <a:off x="1038" y="3176"/>
              <a:ext cx="17" cy="612"/>
            </a:xfrm>
            <a:custGeom>
              <a:avLst/>
              <a:gdLst>
                <a:gd name="T0" fmla="*/ 0 w 17"/>
                <a:gd name="T1" fmla="*/ 611 h 612"/>
                <a:gd name="T2" fmla="*/ 0 w 17"/>
                <a:gd name="T3" fmla="*/ 2 h 612"/>
                <a:gd name="T4" fmla="*/ 16 w 17"/>
                <a:gd name="T5" fmla="*/ 0 h 612"/>
                <a:gd name="T6" fmla="*/ 16 w 17"/>
                <a:gd name="T7" fmla="*/ 609 h 612"/>
                <a:gd name="T8" fmla="*/ 0 w 17"/>
                <a:gd name="T9" fmla="*/ 611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612"/>
                <a:gd name="T17" fmla="*/ 17 w 17"/>
                <a:gd name="T18" fmla="*/ 612 h 6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612">
                  <a:moveTo>
                    <a:pt x="0" y="611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16" y="609"/>
                  </a:lnTo>
                  <a:lnTo>
                    <a:pt x="0" y="611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50" name="Freeform 329"/>
            <p:cNvSpPr>
              <a:spLocks/>
            </p:cNvSpPr>
            <p:nvPr/>
          </p:nvSpPr>
          <p:spPr bwMode="auto">
            <a:xfrm>
              <a:off x="744" y="3273"/>
              <a:ext cx="22" cy="79"/>
            </a:xfrm>
            <a:custGeom>
              <a:avLst/>
              <a:gdLst>
                <a:gd name="T0" fmla="*/ 21 w 22"/>
                <a:gd name="T1" fmla="*/ 71 h 79"/>
                <a:gd name="T2" fmla="*/ 21 w 22"/>
                <a:gd name="T3" fmla="*/ 0 h 79"/>
                <a:gd name="T4" fmla="*/ 0 w 22"/>
                <a:gd name="T5" fmla="*/ 6 h 79"/>
                <a:gd name="T6" fmla="*/ 0 w 22"/>
                <a:gd name="T7" fmla="*/ 78 h 79"/>
                <a:gd name="T8" fmla="*/ 21 w 22"/>
                <a:gd name="T9" fmla="*/ 71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9"/>
                <a:gd name="T17" fmla="*/ 22 w 22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9">
                  <a:moveTo>
                    <a:pt x="21" y="71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78"/>
                  </a:lnTo>
                  <a:lnTo>
                    <a:pt x="21" y="71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51" name="Freeform 330"/>
            <p:cNvSpPr>
              <a:spLocks/>
            </p:cNvSpPr>
            <p:nvPr/>
          </p:nvSpPr>
          <p:spPr bwMode="auto">
            <a:xfrm>
              <a:off x="888" y="3666"/>
              <a:ext cx="120" cy="151"/>
            </a:xfrm>
            <a:custGeom>
              <a:avLst/>
              <a:gdLst>
                <a:gd name="T0" fmla="*/ 119 w 120"/>
                <a:gd name="T1" fmla="*/ 117 h 151"/>
                <a:gd name="T2" fmla="*/ 119 w 120"/>
                <a:gd name="T3" fmla="*/ 0 h 151"/>
                <a:gd name="T4" fmla="*/ 0 w 120"/>
                <a:gd name="T5" fmla="*/ 32 h 151"/>
                <a:gd name="T6" fmla="*/ 0 w 120"/>
                <a:gd name="T7" fmla="*/ 150 h 151"/>
                <a:gd name="T8" fmla="*/ 119 w 120"/>
                <a:gd name="T9" fmla="*/ 117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51"/>
                <a:gd name="T17" fmla="*/ 120 w 120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51">
                  <a:moveTo>
                    <a:pt x="119" y="117"/>
                  </a:moveTo>
                  <a:lnTo>
                    <a:pt x="119" y="0"/>
                  </a:lnTo>
                  <a:lnTo>
                    <a:pt x="0" y="32"/>
                  </a:lnTo>
                  <a:lnTo>
                    <a:pt x="0" y="150"/>
                  </a:lnTo>
                  <a:lnTo>
                    <a:pt x="119" y="117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52" name="Freeform 331"/>
            <p:cNvSpPr>
              <a:spLocks/>
            </p:cNvSpPr>
            <p:nvPr/>
          </p:nvSpPr>
          <p:spPr bwMode="auto">
            <a:xfrm>
              <a:off x="980" y="3666"/>
              <a:ext cx="28" cy="119"/>
            </a:xfrm>
            <a:custGeom>
              <a:avLst/>
              <a:gdLst>
                <a:gd name="T0" fmla="*/ 27 w 28"/>
                <a:gd name="T1" fmla="*/ 118 h 119"/>
                <a:gd name="T2" fmla="*/ 27 w 28"/>
                <a:gd name="T3" fmla="*/ 0 h 119"/>
                <a:gd name="T4" fmla="*/ 0 w 28"/>
                <a:gd name="T5" fmla="*/ 32 h 119"/>
                <a:gd name="T6" fmla="*/ 0 w 28"/>
                <a:gd name="T7" fmla="*/ 106 h 119"/>
                <a:gd name="T8" fmla="*/ 27 w 28"/>
                <a:gd name="T9" fmla="*/ 118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9"/>
                <a:gd name="T17" fmla="*/ 28 w 28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9">
                  <a:moveTo>
                    <a:pt x="27" y="118"/>
                  </a:moveTo>
                  <a:lnTo>
                    <a:pt x="27" y="0"/>
                  </a:lnTo>
                  <a:lnTo>
                    <a:pt x="0" y="32"/>
                  </a:lnTo>
                  <a:lnTo>
                    <a:pt x="0" y="106"/>
                  </a:lnTo>
                  <a:lnTo>
                    <a:pt x="27" y="118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53" name="Freeform 332"/>
            <p:cNvSpPr>
              <a:spLocks/>
            </p:cNvSpPr>
            <p:nvPr/>
          </p:nvSpPr>
          <p:spPr bwMode="auto">
            <a:xfrm>
              <a:off x="888" y="3699"/>
              <a:ext cx="27" cy="118"/>
            </a:xfrm>
            <a:custGeom>
              <a:avLst/>
              <a:gdLst>
                <a:gd name="T0" fmla="*/ 26 w 27"/>
                <a:gd name="T1" fmla="*/ 85 h 118"/>
                <a:gd name="T2" fmla="*/ 26 w 27"/>
                <a:gd name="T3" fmla="*/ 21 h 118"/>
                <a:gd name="T4" fmla="*/ 0 w 27"/>
                <a:gd name="T5" fmla="*/ 0 h 118"/>
                <a:gd name="T6" fmla="*/ 0 w 27"/>
                <a:gd name="T7" fmla="*/ 117 h 118"/>
                <a:gd name="T8" fmla="*/ 26 w 27"/>
                <a:gd name="T9" fmla="*/ 85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18"/>
                <a:gd name="T17" fmla="*/ 27 w 27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18">
                  <a:moveTo>
                    <a:pt x="26" y="85"/>
                  </a:moveTo>
                  <a:lnTo>
                    <a:pt x="26" y="21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26" y="85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54" name="Freeform 333"/>
            <p:cNvSpPr>
              <a:spLocks/>
            </p:cNvSpPr>
            <p:nvPr/>
          </p:nvSpPr>
          <p:spPr bwMode="auto">
            <a:xfrm>
              <a:off x="900" y="3685"/>
              <a:ext cx="92" cy="114"/>
            </a:xfrm>
            <a:custGeom>
              <a:avLst/>
              <a:gdLst>
                <a:gd name="T0" fmla="*/ 91 w 92"/>
                <a:gd name="T1" fmla="*/ 88 h 114"/>
                <a:gd name="T2" fmla="*/ 91 w 92"/>
                <a:gd name="T3" fmla="*/ 0 h 114"/>
                <a:gd name="T4" fmla="*/ 0 w 92"/>
                <a:gd name="T5" fmla="*/ 24 h 114"/>
                <a:gd name="T6" fmla="*/ 0 w 92"/>
                <a:gd name="T7" fmla="*/ 113 h 114"/>
                <a:gd name="T8" fmla="*/ 91 w 92"/>
                <a:gd name="T9" fmla="*/ 88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14"/>
                <a:gd name="T17" fmla="*/ 92 w 92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14">
                  <a:moveTo>
                    <a:pt x="91" y="88"/>
                  </a:moveTo>
                  <a:lnTo>
                    <a:pt x="91" y="0"/>
                  </a:lnTo>
                  <a:lnTo>
                    <a:pt x="0" y="24"/>
                  </a:lnTo>
                  <a:lnTo>
                    <a:pt x="0" y="113"/>
                  </a:lnTo>
                  <a:lnTo>
                    <a:pt x="91" y="88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55" name="Freeform 334"/>
            <p:cNvSpPr>
              <a:spLocks/>
            </p:cNvSpPr>
            <p:nvPr/>
          </p:nvSpPr>
          <p:spPr bwMode="auto">
            <a:xfrm>
              <a:off x="744" y="3705"/>
              <a:ext cx="121" cy="150"/>
            </a:xfrm>
            <a:custGeom>
              <a:avLst/>
              <a:gdLst>
                <a:gd name="T0" fmla="*/ 120 w 121"/>
                <a:gd name="T1" fmla="*/ 116 h 150"/>
                <a:gd name="T2" fmla="*/ 120 w 121"/>
                <a:gd name="T3" fmla="*/ 0 h 150"/>
                <a:gd name="T4" fmla="*/ 0 w 121"/>
                <a:gd name="T5" fmla="*/ 31 h 150"/>
                <a:gd name="T6" fmla="*/ 0 w 121"/>
                <a:gd name="T7" fmla="*/ 149 h 150"/>
                <a:gd name="T8" fmla="*/ 120 w 121"/>
                <a:gd name="T9" fmla="*/ 11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50"/>
                <a:gd name="T17" fmla="*/ 121 w 121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50">
                  <a:moveTo>
                    <a:pt x="120" y="116"/>
                  </a:moveTo>
                  <a:lnTo>
                    <a:pt x="120" y="0"/>
                  </a:lnTo>
                  <a:lnTo>
                    <a:pt x="0" y="31"/>
                  </a:lnTo>
                  <a:lnTo>
                    <a:pt x="0" y="149"/>
                  </a:lnTo>
                  <a:lnTo>
                    <a:pt x="120" y="116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56" name="Freeform 335"/>
            <p:cNvSpPr>
              <a:spLocks/>
            </p:cNvSpPr>
            <p:nvPr/>
          </p:nvSpPr>
          <p:spPr bwMode="auto">
            <a:xfrm>
              <a:off x="836" y="3705"/>
              <a:ext cx="29" cy="117"/>
            </a:xfrm>
            <a:custGeom>
              <a:avLst/>
              <a:gdLst>
                <a:gd name="T0" fmla="*/ 28 w 29"/>
                <a:gd name="T1" fmla="*/ 116 h 117"/>
                <a:gd name="T2" fmla="*/ 28 w 29"/>
                <a:gd name="T3" fmla="*/ 0 h 117"/>
                <a:gd name="T4" fmla="*/ 0 w 29"/>
                <a:gd name="T5" fmla="*/ 30 h 117"/>
                <a:gd name="T6" fmla="*/ 0 w 29"/>
                <a:gd name="T7" fmla="*/ 104 h 117"/>
                <a:gd name="T8" fmla="*/ 28 w 29"/>
                <a:gd name="T9" fmla="*/ 116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117"/>
                <a:gd name="T17" fmla="*/ 29 w 29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117">
                  <a:moveTo>
                    <a:pt x="28" y="116"/>
                  </a:moveTo>
                  <a:lnTo>
                    <a:pt x="28" y="0"/>
                  </a:lnTo>
                  <a:lnTo>
                    <a:pt x="0" y="30"/>
                  </a:lnTo>
                  <a:lnTo>
                    <a:pt x="0" y="104"/>
                  </a:lnTo>
                  <a:lnTo>
                    <a:pt x="28" y="116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57" name="Freeform 336"/>
            <p:cNvSpPr>
              <a:spLocks/>
            </p:cNvSpPr>
            <p:nvPr/>
          </p:nvSpPr>
          <p:spPr bwMode="auto">
            <a:xfrm>
              <a:off x="744" y="3737"/>
              <a:ext cx="28" cy="118"/>
            </a:xfrm>
            <a:custGeom>
              <a:avLst/>
              <a:gdLst>
                <a:gd name="T0" fmla="*/ 27 w 28"/>
                <a:gd name="T1" fmla="*/ 86 h 118"/>
                <a:gd name="T2" fmla="*/ 27 w 28"/>
                <a:gd name="T3" fmla="*/ 21 h 118"/>
                <a:gd name="T4" fmla="*/ 0 w 28"/>
                <a:gd name="T5" fmla="*/ 0 h 118"/>
                <a:gd name="T6" fmla="*/ 0 w 28"/>
                <a:gd name="T7" fmla="*/ 117 h 118"/>
                <a:gd name="T8" fmla="*/ 27 w 28"/>
                <a:gd name="T9" fmla="*/ 86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8"/>
                <a:gd name="T17" fmla="*/ 28 w 28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8">
                  <a:moveTo>
                    <a:pt x="27" y="86"/>
                  </a:moveTo>
                  <a:lnTo>
                    <a:pt x="27" y="21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27" y="86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58" name="Freeform 337"/>
            <p:cNvSpPr>
              <a:spLocks/>
            </p:cNvSpPr>
            <p:nvPr/>
          </p:nvSpPr>
          <p:spPr bwMode="auto">
            <a:xfrm>
              <a:off x="757" y="3723"/>
              <a:ext cx="92" cy="114"/>
            </a:xfrm>
            <a:custGeom>
              <a:avLst/>
              <a:gdLst>
                <a:gd name="T0" fmla="*/ 91 w 92"/>
                <a:gd name="T1" fmla="*/ 89 h 114"/>
                <a:gd name="T2" fmla="*/ 91 w 92"/>
                <a:gd name="T3" fmla="*/ 0 h 114"/>
                <a:gd name="T4" fmla="*/ 0 w 92"/>
                <a:gd name="T5" fmla="*/ 23 h 114"/>
                <a:gd name="T6" fmla="*/ 0 w 92"/>
                <a:gd name="T7" fmla="*/ 113 h 114"/>
                <a:gd name="T8" fmla="*/ 91 w 92"/>
                <a:gd name="T9" fmla="*/ 89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14"/>
                <a:gd name="T17" fmla="*/ 92 w 92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14">
                  <a:moveTo>
                    <a:pt x="91" y="89"/>
                  </a:moveTo>
                  <a:lnTo>
                    <a:pt x="91" y="0"/>
                  </a:lnTo>
                  <a:lnTo>
                    <a:pt x="0" y="23"/>
                  </a:lnTo>
                  <a:lnTo>
                    <a:pt x="0" y="113"/>
                  </a:lnTo>
                  <a:lnTo>
                    <a:pt x="91" y="89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59" name="Freeform 338"/>
            <p:cNvSpPr>
              <a:spLocks/>
            </p:cNvSpPr>
            <p:nvPr/>
          </p:nvSpPr>
          <p:spPr bwMode="auto">
            <a:xfrm>
              <a:off x="1061" y="3160"/>
              <a:ext cx="102" cy="145"/>
            </a:xfrm>
            <a:custGeom>
              <a:avLst/>
              <a:gdLst>
                <a:gd name="T0" fmla="*/ 101 w 102"/>
                <a:gd name="T1" fmla="*/ 117 h 145"/>
                <a:gd name="T2" fmla="*/ 101 w 102"/>
                <a:gd name="T3" fmla="*/ 0 h 145"/>
                <a:gd name="T4" fmla="*/ 0 w 102"/>
                <a:gd name="T5" fmla="*/ 27 h 145"/>
                <a:gd name="T6" fmla="*/ 0 w 102"/>
                <a:gd name="T7" fmla="*/ 144 h 145"/>
                <a:gd name="T8" fmla="*/ 101 w 102"/>
                <a:gd name="T9" fmla="*/ 117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145"/>
                <a:gd name="T17" fmla="*/ 102 w 102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145">
                  <a:moveTo>
                    <a:pt x="101" y="117"/>
                  </a:moveTo>
                  <a:lnTo>
                    <a:pt x="101" y="0"/>
                  </a:lnTo>
                  <a:lnTo>
                    <a:pt x="0" y="27"/>
                  </a:lnTo>
                  <a:lnTo>
                    <a:pt x="0" y="144"/>
                  </a:lnTo>
                  <a:lnTo>
                    <a:pt x="101" y="117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60" name="Freeform 339"/>
            <p:cNvSpPr>
              <a:spLocks/>
            </p:cNvSpPr>
            <p:nvPr/>
          </p:nvSpPr>
          <p:spPr bwMode="auto">
            <a:xfrm>
              <a:off x="1135" y="3160"/>
              <a:ext cx="28" cy="118"/>
            </a:xfrm>
            <a:custGeom>
              <a:avLst/>
              <a:gdLst>
                <a:gd name="T0" fmla="*/ 27 w 28"/>
                <a:gd name="T1" fmla="*/ 117 h 118"/>
                <a:gd name="T2" fmla="*/ 27 w 28"/>
                <a:gd name="T3" fmla="*/ 0 h 118"/>
                <a:gd name="T4" fmla="*/ 0 w 28"/>
                <a:gd name="T5" fmla="*/ 31 h 118"/>
                <a:gd name="T6" fmla="*/ 0 w 28"/>
                <a:gd name="T7" fmla="*/ 104 h 118"/>
                <a:gd name="T8" fmla="*/ 27 w 28"/>
                <a:gd name="T9" fmla="*/ 117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8"/>
                <a:gd name="T17" fmla="*/ 28 w 28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8">
                  <a:moveTo>
                    <a:pt x="27" y="117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0" y="104"/>
                  </a:lnTo>
                  <a:lnTo>
                    <a:pt x="27" y="117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61" name="Freeform 340"/>
            <p:cNvSpPr>
              <a:spLocks/>
            </p:cNvSpPr>
            <p:nvPr/>
          </p:nvSpPr>
          <p:spPr bwMode="auto">
            <a:xfrm>
              <a:off x="1061" y="3188"/>
              <a:ext cx="27" cy="117"/>
            </a:xfrm>
            <a:custGeom>
              <a:avLst/>
              <a:gdLst>
                <a:gd name="T0" fmla="*/ 26 w 27"/>
                <a:gd name="T1" fmla="*/ 85 h 117"/>
                <a:gd name="T2" fmla="*/ 26 w 27"/>
                <a:gd name="T3" fmla="*/ 21 h 117"/>
                <a:gd name="T4" fmla="*/ 0 w 27"/>
                <a:gd name="T5" fmla="*/ 0 h 117"/>
                <a:gd name="T6" fmla="*/ 0 w 27"/>
                <a:gd name="T7" fmla="*/ 116 h 117"/>
                <a:gd name="T8" fmla="*/ 26 w 27"/>
                <a:gd name="T9" fmla="*/ 85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17"/>
                <a:gd name="T17" fmla="*/ 27 w 27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17">
                  <a:moveTo>
                    <a:pt x="26" y="85"/>
                  </a:moveTo>
                  <a:lnTo>
                    <a:pt x="26" y="21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26" y="85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62" name="Freeform 341"/>
            <p:cNvSpPr>
              <a:spLocks/>
            </p:cNvSpPr>
            <p:nvPr/>
          </p:nvSpPr>
          <p:spPr bwMode="auto">
            <a:xfrm>
              <a:off x="1073" y="3178"/>
              <a:ext cx="75" cy="110"/>
            </a:xfrm>
            <a:custGeom>
              <a:avLst/>
              <a:gdLst>
                <a:gd name="T0" fmla="*/ 74 w 75"/>
                <a:gd name="T1" fmla="*/ 89 h 110"/>
                <a:gd name="T2" fmla="*/ 74 w 75"/>
                <a:gd name="T3" fmla="*/ 0 h 110"/>
                <a:gd name="T4" fmla="*/ 0 w 75"/>
                <a:gd name="T5" fmla="*/ 19 h 110"/>
                <a:gd name="T6" fmla="*/ 0 w 75"/>
                <a:gd name="T7" fmla="*/ 109 h 110"/>
                <a:gd name="T8" fmla="*/ 74 w 75"/>
                <a:gd name="T9" fmla="*/ 8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110"/>
                <a:gd name="T17" fmla="*/ 75 w 75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110">
                  <a:moveTo>
                    <a:pt x="74" y="89"/>
                  </a:moveTo>
                  <a:lnTo>
                    <a:pt x="74" y="0"/>
                  </a:lnTo>
                  <a:lnTo>
                    <a:pt x="0" y="19"/>
                  </a:lnTo>
                  <a:lnTo>
                    <a:pt x="0" y="109"/>
                  </a:lnTo>
                  <a:lnTo>
                    <a:pt x="74" y="89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63" name="Freeform 342"/>
            <p:cNvSpPr>
              <a:spLocks/>
            </p:cNvSpPr>
            <p:nvPr/>
          </p:nvSpPr>
          <p:spPr bwMode="auto">
            <a:xfrm>
              <a:off x="1061" y="3622"/>
              <a:ext cx="102" cy="144"/>
            </a:xfrm>
            <a:custGeom>
              <a:avLst/>
              <a:gdLst>
                <a:gd name="T0" fmla="*/ 101 w 102"/>
                <a:gd name="T1" fmla="*/ 115 h 144"/>
                <a:gd name="T2" fmla="*/ 101 w 102"/>
                <a:gd name="T3" fmla="*/ 0 h 144"/>
                <a:gd name="T4" fmla="*/ 0 w 102"/>
                <a:gd name="T5" fmla="*/ 26 h 144"/>
                <a:gd name="T6" fmla="*/ 0 w 102"/>
                <a:gd name="T7" fmla="*/ 143 h 144"/>
                <a:gd name="T8" fmla="*/ 101 w 102"/>
                <a:gd name="T9" fmla="*/ 115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144"/>
                <a:gd name="T17" fmla="*/ 102 w 102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144">
                  <a:moveTo>
                    <a:pt x="101" y="115"/>
                  </a:moveTo>
                  <a:lnTo>
                    <a:pt x="101" y="0"/>
                  </a:lnTo>
                  <a:lnTo>
                    <a:pt x="0" y="26"/>
                  </a:lnTo>
                  <a:lnTo>
                    <a:pt x="0" y="143"/>
                  </a:lnTo>
                  <a:lnTo>
                    <a:pt x="101" y="11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64" name="Freeform 343"/>
            <p:cNvSpPr>
              <a:spLocks/>
            </p:cNvSpPr>
            <p:nvPr/>
          </p:nvSpPr>
          <p:spPr bwMode="auto">
            <a:xfrm>
              <a:off x="1135" y="3622"/>
              <a:ext cx="28" cy="118"/>
            </a:xfrm>
            <a:custGeom>
              <a:avLst/>
              <a:gdLst>
                <a:gd name="T0" fmla="*/ 27 w 28"/>
                <a:gd name="T1" fmla="*/ 117 h 118"/>
                <a:gd name="T2" fmla="*/ 27 w 28"/>
                <a:gd name="T3" fmla="*/ 0 h 118"/>
                <a:gd name="T4" fmla="*/ 0 w 28"/>
                <a:gd name="T5" fmla="*/ 31 h 118"/>
                <a:gd name="T6" fmla="*/ 0 w 28"/>
                <a:gd name="T7" fmla="*/ 105 h 118"/>
                <a:gd name="T8" fmla="*/ 27 w 28"/>
                <a:gd name="T9" fmla="*/ 117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8"/>
                <a:gd name="T17" fmla="*/ 28 w 28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8">
                  <a:moveTo>
                    <a:pt x="27" y="117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0" y="105"/>
                  </a:lnTo>
                  <a:lnTo>
                    <a:pt x="27" y="117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65" name="Freeform 344"/>
            <p:cNvSpPr>
              <a:spLocks/>
            </p:cNvSpPr>
            <p:nvPr/>
          </p:nvSpPr>
          <p:spPr bwMode="auto">
            <a:xfrm>
              <a:off x="1061" y="3649"/>
              <a:ext cx="27" cy="117"/>
            </a:xfrm>
            <a:custGeom>
              <a:avLst/>
              <a:gdLst>
                <a:gd name="T0" fmla="*/ 26 w 27"/>
                <a:gd name="T1" fmla="*/ 85 h 117"/>
                <a:gd name="T2" fmla="*/ 26 w 27"/>
                <a:gd name="T3" fmla="*/ 21 h 117"/>
                <a:gd name="T4" fmla="*/ 0 w 27"/>
                <a:gd name="T5" fmla="*/ 0 h 117"/>
                <a:gd name="T6" fmla="*/ 0 w 27"/>
                <a:gd name="T7" fmla="*/ 116 h 117"/>
                <a:gd name="T8" fmla="*/ 26 w 27"/>
                <a:gd name="T9" fmla="*/ 85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17"/>
                <a:gd name="T17" fmla="*/ 27 w 27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17">
                  <a:moveTo>
                    <a:pt x="26" y="85"/>
                  </a:moveTo>
                  <a:lnTo>
                    <a:pt x="26" y="21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26" y="85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66" name="Freeform 345"/>
            <p:cNvSpPr>
              <a:spLocks/>
            </p:cNvSpPr>
            <p:nvPr/>
          </p:nvSpPr>
          <p:spPr bwMode="auto">
            <a:xfrm>
              <a:off x="1073" y="3640"/>
              <a:ext cx="75" cy="110"/>
            </a:xfrm>
            <a:custGeom>
              <a:avLst/>
              <a:gdLst>
                <a:gd name="T0" fmla="*/ 74 w 75"/>
                <a:gd name="T1" fmla="*/ 89 h 110"/>
                <a:gd name="T2" fmla="*/ 74 w 75"/>
                <a:gd name="T3" fmla="*/ 0 h 110"/>
                <a:gd name="T4" fmla="*/ 0 w 75"/>
                <a:gd name="T5" fmla="*/ 19 h 110"/>
                <a:gd name="T6" fmla="*/ 0 w 75"/>
                <a:gd name="T7" fmla="*/ 109 h 110"/>
                <a:gd name="T8" fmla="*/ 74 w 75"/>
                <a:gd name="T9" fmla="*/ 8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110"/>
                <a:gd name="T17" fmla="*/ 75 w 75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110">
                  <a:moveTo>
                    <a:pt x="74" y="89"/>
                  </a:moveTo>
                  <a:lnTo>
                    <a:pt x="74" y="0"/>
                  </a:lnTo>
                  <a:lnTo>
                    <a:pt x="0" y="19"/>
                  </a:lnTo>
                  <a:lnTo>
                    <a:pt x="0" y="109"/>
                  </a:lnTo>
                  <a:lnTo>
                    <a:pt x="74" y="89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67" name="Freeform 346"/>
            <p:cNvSpPr>
              <a:spLocks/>
            </p:cNvSpPr>
            <p:nvPr/>
          </p:nvSpPr>
          <p:spPr bwMode="auto">
            <a:xfrm>
              <a:off x="566" y="3252"/>
              <a:ext cx="159" cy="652"/>
            </a:xfrm>
            <a:custGeom>
              <a:avLst/>
              <a:gdLst>
                <a:gd name="T0" fmla="*/ 158 w 159"/>
                <a:gd name="T1" fmla="*/ 42 h 652"/>
                <a:gd name="T2" fmla="*/ 158 w 159"/>
                <a:gd name="T3" fmla="*/ 651 h 652"/>
                <a:gd name="T4" fmla="*/ 0 w 159"/>
                <a:gd name="T5" fmla="*/ 609 h 652"/>
                <a:gd name="T6" fmla="*/ 0 w 159"/>
                <a:gd name="T7" fmla="*/ 0 h 652"/>
                <a:gd name="T8" fmla="*/ 158 w 159"/>
                <a:gd name="T9" fmla="*/ 42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652"/>
                <a:gd name="T17" fmla="*/ 159 w 159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652">
                  <a:moveTo>
                    <a:pt x="158" y="42"/>
                  </a:moveTo>
                  <a:lnTo>
                    <a:pt x="158" y="651"/>
                  </a:lnTo>
                  <a:lnTo>
                    <a:pt x="0" y="609"/>
                  </a:lnTo>
                  <a:lnTo>
                    <a:pt x="0" y="0"/>
                  </a:lnTo>
                  <a:lnTo>
                    <a:pt x="158" y="4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68" name="Freeform 347"/>
            <p:cNvSpPr>
              <a:spLocks/>
            </p:cNvSpPr>
            <p:nvPr/>
          </p:nvSpPr>
          <p:spPr bwMode="auto">
            <a:xfrm>
              <a:off x="543" y="3214"/>
              <a:ext cx="182" cy="659"/>
            </a:xfrm>
            <a:custGeom>
              <a:avLst/>
              <a:gdLst>
                <a:gd name="T0" fmla="*/ 181 w 182"/>
                <a:gd name="T1" fmla="*/ 49 h 659"/>
                <a:gd name="T2" fmla="*/ 181 w 182"/>
                <a:gd name="T3" fmla="*/ 658 h 659"/>
                <a:gd name="T4" fmla="*/ 0 w 182"/>
                <a:gd name="T5" fmla="*/ 609 h 659"/>
                <a:gd name="T6" fmla="*/ 0 w 182"/>
                <a:gd name="T7" fmla="*/ 0 h 659"/>
                <a:gd name="T8" fmla="*/ 181 w 182"/>
                <a:gd name="T9" fmla="*/ 49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659"/>
                <a:gd name="T17" fmla="*/ 182 w 182"/>
                <a:gd name="T18" fmla="*/ 659 h 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659">
                  <a:moveTo>
                    <a:pt x="181" y="49"/>
                  </a:moveTo>
                  <a:lnTo>
                    <a:pt x="181" y="658"/>
                  </a:lnTo>
                  <a:lnTo>
                    <a:pt x="0" y="609"/>
                  </a:lnTo>
                  <a:lnTo>
                    <a:pt x="0" y="0"/>
                  </a:lnTo>
                  <a:lnTo>
                    <a:pt x="181" y="4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373"/>
          <p:cNvGrpSpPr>
            <a:grpSpLocks/>
          </p:cNvGrpSpPr>
          <p:nvPr/>
        </p:nvGrpSpPr>
        <p:grpSpPr bwMode="auto">
          <a:xfrm>
            <a:off x="2093913" y="4911725"/>
            <a:ext cx="1009650" cy="1287463"/>
            <a:chOff x="1319" y="3094"/>
            <a:chExt cx="636" cy="811"/>
          </a:xfrm>
        </p:grpSpPr>
        <p:sp>
          <p:nvSpPr>
            <p:cNvPr id="16421" name="Freeform 349"/>
            <p:cNvSpPr>
              <a:spLocks/>
            </p:cNvSpPr>
            <p:nvPr/>
          </p:nvSpPr>
          <p:spPr bwMode="auto">
            <a:xfrm>
              <a:off x="1500" y="3178"/>
              <a:ext cx="432" cy="727"/>
            </a:xfrm>
            <a:custGeom>
              <a:avLst/>
              <a:gdLst>
                <a:gd name="T0" fmla="*/ 0 w 432"/>
                <a:gd name="T1" fmla="*/ 115 h 727"/>
                <a:gd name="T2" fmla="*/ 0 w 432"/>
                <a:gd name="T3" fmla="*/ 726 h 727"/>
                <a:gd name="T4" fmla="*/ 431 w 432"/>
                <a:gd name="T5" fmla="*/ 610 h 727"/>
                <a:gd name="T6" fmla="*/ 431 w 432"/>
                <a:gd name="T7" fmla="*/ 0 h 727"/>
                <a:gd name="T8" fmla="*/ 0 w 432"/>
                <a:gd name="T9" fmla="*/ 115 h 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727"/>
                <a:gd name="T17" fmla="*/ 432 w 432"/>
                <a:gd name="T18" fmla="*/ 727 h 7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727">
                  <a:moveTo>
                    <a:pt x="0" y="115"/>
                  </a:moveTo>
                  <a:lnTo>
                    <a:pt x="0" y="726"/>
                  </a:lnTo>
                  <a:lnTo>
                    <a:pt x="431" y="610"/>
                  </a:lnTo>
                  <a:lnTo>
                    <a:pt x="431" y="0"/>
                  </a:lnTo>
                  <a:lnTo>
                    <a:pt x="0" y="115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22" name="Freeform 350"/>
            <p:cNvSpPr>
              <a:spLocks/>
            </p:cNvSpPr>
            <p:nvPr/>
          </p:nvSpPr>
          <p:spPr bwMode="auto">
            <a:xfrm>
              <a:off x="1500" y="3141"/>
              <a:ext cx="455" cy="732"/>
            </a:xfrm>
            <a:custGeom>
              <a:avLst/>
              <a:gdLst>
                <a:gd name="T0" fmla="*/ 0 w 455"/>
                <a:gd name="T1" fmla="*/ 122 h 732"/>
                <a:gd name="T2" fmla="*/ 0 w 455"/>
                <a:gd name="T3" fmla="*/ 731 h 732"/>
                <a:gd name="T4" fmla="*/ 454 w 455"/>
                <a:gd name="T5" fmla="*/ 609 h 732"/>
                <a:gd name="T6" fmla="*/ 454 w 455"/>
                <a:gd name="T7" fmla="*/ 0 h 732"/>
                <a:gd name="T8" fmla="*/ 0 w 455"/>
                <a:gd name="T9" fmla="*/ 122 h 7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"/>
                <a:gd name="T16" fmla="*/ 0 h 732"/>
                <a:gd name="T17" fmla="*/ 455 w 455"/>
                <a:gd name="T18" fmla="*/ 732 h 7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" h="732">
                  <a:moveTo>
                    <a:pt x="0" y="122"/>
                  </a:moveTo>
                  <a:lnTo>
                    <a:pt x="0" y="731"/>
                  </a:lnTo>
                  <a:lnTo>
                    <a:pt x="454" y="609"/>
                  </a:lnTo>
                  <a:lnTo>
                    <a:pt x="454" y="0"/>
                  </a:lnTo>
                  <a:lnTo>
                    <a:pt x="0" y="122"/>
                  </a:lnTo>
                </a:path>
              </a:pathLst>
            </a:custGeom>
            <a:solidFill>
              <a:srgbClr val="D8D8D8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23" name="Freeform 351"/>
            <p:cNvSpPr>
              <a:spLocks/>
            </p:cNvSpPr>
            <p:nvPr/>
          </p:nvSpPr>
          <p:spPr bwMode="auto">
            <a:xfrm>
              <a:off x="1320" y="3094"/>
              <a:ext cx="635" cy="170"/>
            </a:xfrm>
            <a:custGeom>
              <a:avLst/>
              <a:gdLst>
                <a:gd name="T0" fmla="*/ 0 w 635"/>
                <a:gd name="T1" fmla="*/ 121 h 170"/>
                <a:gd name="T2" fmla="*/ 180 w 635"/>
                <a:gd name="T3" fmla="*/ 169 h 170"/>
                <a:gd name="T4" fmla="*/ 634 w 635"/>
                <a:gd name="T5" fmla="*/ 46 h 170"/>
                <a:gd name="T6" fmla="*/ 454 w 635"/>
                <a:gd name="T7" fmla="*/ 0 h 170"/>
                <a:gd name="T8" fmla="*/ 0 w 635"/>
                <a:gd name="T9" fmla="*/ 121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70"/>
                <a:gd name="T17" fmla="*/ 635 w 635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70">
                  <a:moveTo>
                    <a:pt x="0" y="121"/>
                  </a:moveTo>
                  <a:lnTo>
                    <a:pt x="180" y="169"/>
                  </a:lnTo>
                  <a:lnTo>
                    <a:pt x="634" y="46"/>
                  </a:lnTo>
                  <a:lnTo>
                    <a:pt x="454" y="0"/>
                  </a:lnTo>
                  <a:lnTo>
                    <a:pt x="0" y="121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24" name="Freeform 352"/>
            <p:cNvSpPr>
              <a:spLocks/>
            </p:cNvSpPr>
            <p:nvPr/>
          </p:nvSpPr>
          <p:spPr bwMode="auto">
            <a:xfrm>
              <a:off x="1805" y="3176"/>
              <a:ext cx="20" cy="616"/>
            </a:xfrm>
            <a:custGeom>
              <a:avLst/>
              <a:gdLst>
                <a:gd name="T0" fmla="*/ 0 w 20"/>
                <a:gd name="T1" fmla="*/ 615 h 616"/>
                <a:gd name="T2" fmla="*/ 0 w 20"/>
                <a:gd name="T3" fmla="*/ 5 h 616"/>
                <a:gd name="T4" fmla="*/ 19 w 20"/>
                <a:gd name="T5" fmla="*/ 0 h 616"/>
                <a:gd name="T6" fmla="*/ 19 w 20"/>
                <a:gd name="T7" fmla="*/ 609 h 616"/>
                <a:gd name="T8" fmla="*/ 0 w 20"/>
                <a:gd name="T9" fmla="*/ 615 h 6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616"/>
                <a:gd name="T17" fmla="*/ 20 w 20"/>
                <a:gd name="T18" fmla="*/ 616 h 6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616">
                  <a:moveTo>
                    <a:pt x="0" y="615"/>
                  </a:moveTo>
                  <a:lnTo>
                    <a:pt x="0" y="5"/>
                  </a:lnTo>
                  <a:lnTo>
                    <a:pt x="19" y="0"/>
                  </a:lnTo>
                  <a:lnTo>
                    <a:pt x="19" y="609"/>
                  </a:lnTo>
                  <a:lnTo>
                    <a:pt x="0" y="61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25" name="Freeform 353"/>
            <p:cNvSpPr>
              <a:spLocks/>
            </p:cNvSpPr>
            <p:nvPr/>
          </p:nvSpPr>
          <p:spPr bwMode="auto">
            <a:xfrm>
              <a:off x="1814" y="3176"/>
              <a:ext cx="17" cy="612"/>
            </a:xfrm>
            <a:custGeom>
              <a:avLst/>
              <a:gdLst>
                <a:gd name="T0" fmla="*/ 0 w 17"/>
                <a:gd name="T1" fmla="*/ 611 h 612"/>
                <a:gd name="T2" fmla="*/ 0 w 17"/>
                <a:gd name="T3" fmla="*/ 2 h 612"/>
                <a:gd name="T4" fmla="*/ 16 w 17"/>
                <a:gd name="T5" fmla="*/ 0 h 612"/>
                <a:gd name="T6" fmla="*/ 16 w 17"/>
                <a:gd name="T7" fmla="*/ 609 h 612"/>
                <a:gd name="T8" fmla="*/ 0 w 17"/>
                <a:gd name="T9" fmla="*/ 611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612"/>
                <a:gd name="T17" fmla="*/ 17 w 17"/>
                <a:gd name="T18" fmla="*/ 612 h 6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612">
                  <a:moveTo>
                    <a:pt x="0" y="611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16" y="609"/>
                  </a:lnTo>
                  <a:lnTo>
                    <a:pt x="0" y="611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26" name="Freeform 354"/>
            <p:cNvSpPr>
              <a:spLocks/>
            </p:cNvSpPr>
            <p:nvPr/>
          </p:nvSpPr>
          <p:spPr bwMode="auto">
            <a:xfrm>
              <a:off x="1520" y="3273"/>
              <a:ext cx="22" cy="79"/>
            </a:xfrm>
            <a:custGeom>
              <a:avLst/>
              <a:gdLst>
                <a:gd name="T0" fmla="*/ 21 w 22"/>
                <a:gd name="T1" fmla="*/ 71 h 79"/>
                <a:gd name="T2" fmla="*/ 21 w 22"/>
                <a:gd name="T3" fmla="*/ 0 h 79"/>
                <a:gd name="T4" fmla="*/ 0 w 22"/>
                <a:gd name="T5" fmla="*/ 6 h 79"/>
                <a:gd name="T6" fmla="*/ 0 w 22"/>
                <a:gd name="T7" fmla="*/ 78 h 79"/>
                <a:gd name="T8" fmla="*/ 21 w 22"/>
                <a:gd name="T9" fmla="*/ 71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9"/>
                <a:gd name="T17" fmla="*/ 22 w 22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9">
                  <a:moveTo>
                    <a:pt x="21" y="71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78"/>
                  </a:lnTo>
                  <a:lnTo>
                    <a:pt x="21" y="71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27" name="Freeform 355"/>
            <p:cNvSpPr>
              <a:spLocks/>
            </p:cNvSpPr>
            <p:nvPr/>
          </p:nvSpPr>
          <p:spPr bwMode="auto">
            <a:xfrm>
              <a:off x="1664" y="3666"/>
              <a:ext cx="120" cy="151"/>
            </a:xfrm>
            <a:custGeom>
              <a:avLst/>
              <a:gdLst>
                <a:gd name="T0" fmla="*/ 119 w 120"/>
                <a:gd name="T1" fmla="*/ 117 h 151"/>
                <a:gd name="T2" fmla="*/ 119 w 120"/>
                <a:gd name="T3" fmla="*/ 0 h 151"/>
                <a:gd name="T4" fmla="*/ 0 w 120"/>
                <a:gd name="T5" fmla="*/ 32 h 151"/>
                <a:gd name="T6" fmla="*/ 0 w 120"/>
                <a:gd name="T7" fmla="*/ 150 h 151"/>
                <a:gd name="T8" fmla="*/ 119 w 120"/>
                <a:gd name="T9" fmla="*/ 117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51"/>
                <a:gd name="T17" fmla="*/ 120 w 120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51">
                  <a:moveTo>
                    <a:pt x="119" y="117"/>
                  </a:moveTo>
                  <a:lnTo>
                    <a:pt x="119" y="0"/>
                  </a:lnTo>
                  <a:lnTo>
                    <a:pt x="0" y="32"/>
                  </a:lnTo>
                  <a:lnTo>
                    <a:pt x="0" y="150"/>
                  </a:lnTo>
                  <a:lnTo>
                    <a:pt x="119" y="117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28" name="Freeform 356"/>
            <p:cNvSpPr>
              <a:spLocks/>
            </p:cNvSpPr>
            <p:nvPr/>
          </p:nvSpPr>
          <p:spPr bwMode="auto">
            <a:xfrm>
              <a:off x="1756" y="3666"/>
              <a:ext cx="28" cy="119"/>
            </a:xfrm>
            <a:custGeom>
              <a:avLst/>
              <a:gdLst>
                <a:gd name="T0" fmla="*/ 27 w 28"/>
                <a:gd name="T1" fmla="*/ 118 h 119"/>
                <a:gd name="T2" fmla="*/ 27 w 28"/>
                <a:gd name="T3" fmla="*/ 0 h 119"/>
                <a:gd name="T4" fmla="*/ 0 w 28"/>
                <a:gd name="T5" fmla="*/ 32 h 119"/>
                <a:gd name="T6" fmla="*/ 0 w 28"/>
                <a:gd name="T7" fmla="*/ 106 h 119"/>
                <a:gd name="T8" fmla="*/ 27 w 28"/>
                <a:gd name="T9" fmla="*/ 118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9"/>
                <a:gd name="T17" fmla="*/ 28 w 28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9">
                  <a:moveTo>
                    <a:pt x="27" y="118"/>
                  </a:moveTo>
                  <a:lnTo>
                    <a:pt x="27" y="0"/>
                  </a:lnTo>
                  <a:lnTo>
                    <a:pt x="0" y="32"/>
                  </a:lnTo>
                  <a:lnTo>
                    <a:pt x="0" y="106"/>
                  </a:lnTo>
                  <a:lnTo>
                    <a:pt x="27" y="118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29" name="Freeform 357"/>
            <p:cNvSpPr>
              <a:spLocks/>
            </p:cNvSpPr>
            <p:nvPr/>
          </p:nvSpPr>
          <p:spPr bwMode="auto">
            <a:xfrm>
              <a:off x="1664" y="3699"/>
              <a:ext cx="27" cy="118"/>
            </a:xfrm>
            <a:custGeom>
              <a:avLst/>
              <a:gdLst>
                <a:gd name="T0" fmla="*/ 26 w 27"/>
                <a:gd name="T1" fmla="*/ 85 h 118"/>
                <a:gd name="T2" fmla="*/ 26 w 27"/>
                <a:gd name="T3" fmla="*/ 21 h 118"/>
                <a:gd name="T4" fmla="*/ 0 w 27"/>
                <a:gd name="T5" fmla="*/ 0 h 118"/>
                <a:gd name="T6" fmla="*/ 0 w 27"/>
                <a:gd name="T7" fmla="*/ 117 h 118"/>
                <a:gd name="T8" fmla="*/ 26 w 27"/>
                <a:gd name="T9" fmla="*/ 85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18"/>
                <a:gd name="T17" fmla="*/ 27 w 27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18">
                  <a:moveTo>
                    <a:pt x="26" y="85"/>
                  </a:moveTo>
                  <a:lnTo>
                    <a:pt x="26" y="21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26" y="85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0" name="Freeform 358"/>
            <p:cNvSpPr>
              <a:spLocks/>
            </p:cNvSpPr>
            <p:nvPr/>
          </p:nvSpPr>
          <p:spPr bwMode="auto">
            <a:xfrm>
              <a:off x="1676" y="3685"/>
              <a:ext cx="92" cy="114"/>
            </a:xfrm>
            <a:custGeom>
              <a:avLst/>
              <a:gdLst>
                <a:gd name="T0" fmla="*/ 91 w 92"/>
                <a:gd name="T1" fmla="*/ 88 h 114"/>
                <a:gd name="T2" fmla="*/ 91 w 92"/>
                <a:gd name="T3" fmla="*/ 0 h 114"/>
                <a:gd name="T4" fmla="*/ 0 w 92"/>
                <a:gd name="T5" fmla="*/ 24 h 114"/>
                <a:gd name="T6" fmla="*/ 0 w 92"/>
                <a:gd name="T7" fmla="*/ 113 h 114"/>
                <a:gd name="T8" fmla="*/ 91 w 92"/>
                <a:gd name="T9" fmla="*/ 88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14"/>
                <a:gd name="T17" fmla="*/ 92 w 92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14">
                  <a:moveTo>
                    <a:pt x="91" y="88"/>
                  </a:moveTo>
                  <a:lnTo>
                    <a:pt x="91" y="0"/>
                  </a:lnTo>
                  <a:lnTo>
                    <a:pt x="0" y="24"/>
                  </a:lnTo>
                  <a:lnTo>
                    <a:pt x="0" y="113"/>
                  </a:lnTo>
                  <a:lnTo>
                    <a:pt x="91" y="88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1" name="Freeform 359"/>
            <p:cNvSpPr>
              <a:spLocks/>
            </p:cNvSpPr>
            <p:nvPr/>
          </p:nvSpPr>
          <p:spPr bwMode="auto">
            <a:xfrm>
              <a:off x="1520" y="3705"/>
              <a:ext cx="121" cy="150"/>
            </a:xfrm>
            <a:custGeom>
              <a:avLst/>
              <a:gdLst>
                <a:gd name="T0" fmla="*/ 120 w 121"/>
                <a:gd name="T1" fmla="*/ 116 h 150"/>
                <a:gd name="T2" fmla="*/ 120 w 121"/>
                <a:gd name="T3" fmla="*/ 0 h 150"/>
                <a:gd name="T4" fmla="*/ 0 w 121"/>
                <a:gd name="T5" fmla="*/ 31 h 150"/>
                <a:gd name="T6" fmla="*/ 0 w 121"/>
                <a:gd name="T7" fmla="*/ 149 h 150"/>
                <a:gd name="T8" fmla="*/ 120 w 121"/>
                <a:gd name="T9" fmla="*/ 11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50"/>
                <a:gd name="T17" fmla="*/ 121 w 121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50">
                  <a:moveTo>
                    <a:pt x="120" y="116"/>
                  </a:moveTo>
                  <a:lnTo>
                    <a:pt x="120" y="0"/>
                  </a:lnTo>
                  <a:lnTo>
                    <a:pt x="0" y="31"/>
                  </a:lnTo>
                  <a:lnTo>
                    <a:pt x="0" y="149"/>
                  </a:lnTo>
                  <a:lnTo>
                    <a:pt x="120" y="116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2" name="Freeform 360"/>
            <p:cNvSpPr>
              <a:spLocks/>
            </p:cNvSpPr>
            <p:nvPr/>
          </p:nvSpPr>
          <p:spPr bwMode="auto">
            <a:xfrm>
              <a:off x="1612" y="3705"/>
              <a:ext cx="29" cy="117"/>
            </a:xfrm>
            <a:custGeom>
              <a:avLst/>
              <a:gdLst>
                <a:gd name="T0" fmla="*/ 28 w 29"/>
                <a:gd name="T1" fmla="*/ 116 h 117"/>
                <a:gd name="T2" fmla="*/ 28 w 29"/>
                <a:gd name="T3" fmla="*/ 0 h 117"/>
                <a:gd name="T4" fmla="*/ 0 w 29"/>
                <a:gd name="T5" fmla="*/ 30 h 117"/>
                <a:gd name="T6" fmla="*/ 0 w 29"/>
                <a:gd name="T7" fmla="*/ 104 h 117"/>
                <a:gd name="T8" fmla="*/ 28 w 29"/>
                <a:gd name="T9" fmla="*/ 116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117"/>
                <a:gd name="T17" fmla="*/ 29 w 29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117">
                  <a:moveTo>
                    <a:pt x="28" y="116"/>
                  </a:moveTo>
                  <a:lnTo>
                    <a:pt x="28" y="0"/>
                  </a:lnTo>
                  <a:lnTo>
                    <a:pt x="0" y="30"/>
                  </a:lnTo>
                  <a:lnTo>
                    <a:pt x="0" y="104"/>
                  </a:lnTo>
                  <a:lnTo>
                    <a:pt x="28" y="116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3" name="Freeform 361"/>
            <p:cNvSpPr>
              <a:spLocks/>
            </p:cNvSpPr>
            <p:nvPr/>
          </p:nvSpPr>
          <p:spPr bwMode="auto">
            <a:xfrm>
              <a:off x="1520" y="3737"/>
              <a:ext cx="28" cy="118"/>
            </a:xfrm>
            <a:custGeom>
              <a:avLst/>
              <a:gdLst>
                <a:gd name="T0" fmla="*/ 27 w 28"/>
                <a:gd name="T1" fmla="*/ 86 h 118"/>
                <a:gd name="T2" fmla="*/ 27 w 28"/>
                <a:gd name="T3" fmla="*/ 21 h 118"/>
                <a:gd name="T4" fmla="*/ 0 w 28"/>
                <a:gd name="T5" fmla="*/ 0 h 118"/>
                <a:gd name="T6" fmla="*/ 0 w 28"/>
                <a:gd name="T7" fmla="*/ 117 h 118"/>
                <a:gd name="T8" fmla="*/ 27 w 28"/>
                <a:gd name="T9" fmla="*/ 86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8"/>
                <a:gd name="T17" fmla="*/ 28 w 28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8">
                  <a:moveTo>
                    <a:pt x="27" y="86"/>
                  </a:moveTo>
                  <a:lnTo>
                    <a:pt x="27" y="21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27" y="86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4" name="Freeform 362"/>
            <p:cNvSpPr>
              <a:spLocks/>
            </p:cNvSpPr>
            <p:nvPr/>
          </p:nvSpPr>
          <p:spPr bwMode="auto">
            <a:xfrm>
              <a:off x="1533" y="3723"/>
              <a:ext cx="92" cy="114"/>
            </a:xfrm>
            <a:custGeom>
              <a:avLst/>
              <a:gdLst>
                <a:gd name="T0" fmla="*/ 91 w 92"/>
                <a:gd name="T1" fmla="*/ 89 h 114"/>
                <a:gd name="T2" fmla="*/ 91 w 92"/>
                <a:gd name="T3" fmla="*/ 0 h 114"/>
                <a:gd name="T4" fmla="*/ 0 w 92"/>
                <a:gd name="T5" fmla="*/ 23 h 114"/>
                <a:gd name="T6" fmla="*/ 0 w 92"/>
                <a:gd name="T7" fmla="*/ 113 h 114"/>
                <a:gd name="T8" fmla="*/ 91 w 92"/>
                <a:gd name="T9" fmla="*/ 89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14"/>
                <a:gd name="T17" fmla="*/ 92 w 92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14">
                  <a:moveTo>
                    <a:pt x="91" y="89"/>
                  </a:moveTo>
                  <a:lnTo>
                    <a:pt x="91" y="0"/>
                  </a:lnTo>
                  <a:lnTo>
                    <a:pt x="0" y="23"/>
                  </a:lnTo>
                  <a:lnTo>
                    <a:pt x="0" y="113"/>
                  </a:lnTo>
                  <a:lnTo>
                    <a:pt x="91" y="89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5" name="Freeform 363"/>
            <p:cNvSpPr>
              <a:spLocks/>
            </p:cNvSpPr>
            <p:nvPr/>
          </p:nvSpPr>
          <p:spPr bwMode="auto">
            <a:xfrm>
              <a:off x="1837" y="3160"/>
              <a:ext cx="102" cy="145"/>
            </a:xfrm>
            <a:custGeom>
              <a:avLst/>
              <a:gdLst>
                <a:gd name="T0" fmla="*/ 101 w 102"/>
                <a:gd name="T1" fmla="*/ 117 h 145"/>
                <a:gd name="T2" fmla="*/ 101 w 102"/>
                <a:gd name="T3" fmla="*/ 0 h 145"/>
                <a:gd name="T4" fmla="*/ 0 w 102"/>
                <a:gd name="T5" fmla="*/ 27 h 145"/>
                <a:gd name="T6" fmla="*/ 0 w 102"/>
                <a:gd name="T7" fmla="*/ 144 h 145"/>
                <a:gd name="T8" fmla="*/ 101 w 102"/>
                <a:gd name="T9" fmla="*/ 117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145"/>
                <a:gd name="T17" fmla="*/ 102 w 102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145">
                  <a:moveTo>
                    <a:pt x="101" y="117"/>
                  </a:moveTo>
                  <a:lnTo>
                    <a:pt x="101" y="0"/>
                  </a:lnTo>
                  <a:lnTo>
                    <a:pt x="0" y="27"/>
                  </a:lnTo>
                  <a:lnTo>
                    <a:pt x="0" y="144"/>
                  </a:lnTo>
                  <a:lnTo>
                    <a:pt x="101" y="117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6" name="Freeform 364"/>
            <p:cNvSpPr>
              <a:spLocks/>
            </p:cNvSpPr>
            <p:nvPr/>
          </p:nvSpPr>
          <p:spPr bwMode="auto">
            <a:xfrm>
              <a:off x="1911" y="3160"/>
              <a:ext cx="28" cy="118"/>
            </a:xfrm>
            <a:custGeom>
              <a:avLst/>
              <a:gdLst>
                <a:gd name="T0" fmla="*/ 27 w 28"/>
                <a:gd name="T1" fmla="*/ 117 h 118"/>
                <a:gd name="T2" fmla="*/ 27 w 28"/>
                <a:gd name="T3" fmla="*/ 0 h 118"/>
                <a:gd name="T4" fmla="*/ 0 w 28"/>
                <a:gd name="T5" fmla="*/ 31 h 118"/>
                <a:gd name="T6" fmla="*/ 0 w 28"/>
                <a:gd name="T7" fmla="*/ 104 h 118"/>
                <a:gd name="T8" fmla="*/ 27 w 28"/>
                <a:gd name="T9" fmla="*/ 117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8"/>
                <a:gd name="T17" fmla="*/ 28 w 28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8">
                  <a:moveTo>
                    <a:pt x="27" y="117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0" y="104"/>
                  </a:lnTo>
                  <a:lnTo>
                    <a:pt x="27" y="117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7" name="Freeform 365"/>
            <p:cNvSpPr>
              <a:spLocks/>
            </p:cNvSpPr>
            <p:nvPr/>
          </p:nvSpPr>
          <p:spPr bwMode="auto">
            <a:xfrm>
              <a:off x="1837" y="3188"/>
              <a:ext cx="27" cy="117"/>
            </a:xfrm>
            <a:custGeom>
              <a:avLst/>
              <a:gdLst>
                <a:gd name="T0" fmla="*/ 26 w 27"/>
                <a:gd name="T1" fmla="*/ 85 h 117"/>
                <a:gd name="T2" fmla="*/ 26 w 27"/>
                <a:gd name="T3" fmla="*/ 21 h 117"/>
                <a:gd name="T4" fmla="*/ 0 w 27"/>
                <a:gd name="T5" fmla="*/ 0 h 117"/>
                <a:gd name="T6" fmla="*/ 0 w 27"/>
                <a:gd name="T7" fmla="*/ 116 h 117"/>
                <a:gd name="T8" fmla="*/ 26 w 27"/>
                <a:gd name="T9" fmla="*/ 85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17"/>
                <a:gd name="T17" fmla="*/ 27 w 27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17">
                  <a:moveTo>
                    <a:pt x="26" y="85"/>
                  </a:moveTo>
                  <a:lnTo>
                    <a:pt x="26" y="21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26" y="85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8" name="Freeform 366"/>
            <p:cNvSpPr>
              <a:spLocks/>
            </p:cNvSpPr>
            <p:nvPr/>
          </p:nvSpPr>
          <p:spPr bwMode="auto">
            <a:xfrm>
              <a:off x="1849" y="3178"/>
              <a:ext cx="75" cy="110"/>
            </a:xfrm>
            <a:custGeom>
              <a:avLst/>
              <a:gdLst>
                <a:gd name="T0" fmla="*/ 74 w 75"/>
                <a:gd name="T1" fmla="*/ 89 h 110"/>
                <a:gd name="T2" fmla="*/ 74 w 75"/>
                <a:gd name="T3" fmla="*/ 0 h 110"/>
                <a:gd name="T4" fmla="*/ 0 w 75"/>
                <a:gd name="T5" fmla="*/ 19 h 110"/>
                <a:gd name="T6" fmla="*/ 0 w 75"/>
                <a:gd name="T7" fmla="*/ 109 h 110"/>
                <a:gd name="T8" fmla="*/ 74 w 75"/>
                <a:gd name="T9" fmla="*/ 8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110"/>
                <a:gd name="T17" fmla="*/ 75 w 75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110">
                  <a:moveTo>
                    <a:pt x="74" y="89"/>
                  </a:moveTo>
                  <a:lnTo>
                    <a:pt x="74" y="0"/>
                  </a:lnTo>
                  <a:lnTo>
                    <a:pt x="0" y="19"/>
                  </a:lnTo>
                  <a:lnTo>
                    <a:pt x="0" y="109"/>
                  </a:lnTo>
                  <a:lnTo>
                    <a:pt x="74" y="89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9" name="Freeform 367"/>
            <p:cNvSpPr>
              <a:spLocks/>
            </p:cNvSpPr>
            <p:nvPr/>
          </p:nvSpPr>
          <p:spPr bwMode="auto">
            <a:xfrm>
              <a:off x="1837" y="3622"/>
              <a:ext cx="102" cy="144"/>
            </a:xfrm>
            <a:custGeom>
              <a:avLst/>
              <a:gdLst>
                <a:gd name="T0" fmla="*/ 101 w 102"/>
                <a:gd name="T1" fmla="*/ 115 h 144"/>
                <a:gd name="T2" fmla="*/ 101 w 102"/>
                <a:gd name="T3" fmla="*/ 0 h 144"/>
                <a:gd name="T4" fmla="*/ 0 w 102"/>
                <a:gd name="T5" fmla="*/ 26 h 144"/>
                <a:gd name="T6" fmla="*/ 0 w 102"/>
                <a:gd name="T7" fmla="*/ 143 h 144"/>
                <a:gd name="T8" fmla="*/ 101 w 102"/>
                <a:gd name="T9" fmla="*/ 115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144"/>
                <a:gd name="T17" fmla="*/ 102 w 102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144">
                  <a:moveTo>
                    <a:pt x="101" y="115"/>
                  </a:moveTo>
                  <a:lnTo>
                    <a:pt x="101" y="0"/>
                  </a:lnTo>
                  <a:lnTo>
                    <a:pt x="0" y="26"/>
                  </a:lnTo>
                  <a:lnTo>
                    <a:pt x="0" y="143"/>
                  </a:lnTo>
                  <a:lnTo>
                    <a:pt x="101" y="115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40" name="Freeform 368"/>
            <p:cNvSpPr>
              <a:spLocks/>
            </p:cNvSpPr>
            <p:nvPr/>
          </p:nvSpPr>
          <p:spPr bwMode="auto">
            <a:xfrm>
              <a:off x="1911" y="3622"/>
              <a:ext cx="28" cy="118"/>
            </a:xfrm>
            <a:custGeom>
              <a:avLst/>
              <a:gdLst>
                <a:gd name="T0" fmla="*/ 27 w 28"/>
                <a:gd name="T1" fmla="*/ 117 h 118"/>
                <a:gd name="T2" fmla="*/ 27 w 28"/>
                <a:gd name="T3" fmla="*/ 0 h 118"/>
                <a:gd name="T4" fmla="*/ 0 w 28"/>
                <a:gd name="T5" fmla="*/ 31 h 118"/>
                <a:gd name="T6" fmla="*/ 0 w 28"/>
                <a:gd name="T7" fmla="*/ 105 h 118"/>
                <a:gd name="T8" fmla="*/ 27 w 28"/>
                <a:gd name="T9" fmla="*/ 117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8"/>
                <a:gd name="T17" fmla="*/ 28 w 28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8">
                  <a:moveTo>
                    <a:pt x="27" y="117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0" y="105"/>
                  </a:lnTo>
                  <a:lnTo>
                    <a:pt x="27" y="117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41" name="Freeform 369"/>
            <p:cNvSpPr>
              <a:spLocks/>
            </p:cNvSpPr>
            <p:nvPr/>
          </p:nvSpPr>
          <p:spPr bwMode="auto">
            <a:xfrm>
              <a:off x="1837" y="3649"/>
              <a:ext cx="27" cy="117"/>
            </a:xfrm>
            <a:custGeom>
              <a:avLst/>
              <a:gdLst>
                <a:gd name="T0" fmla="*/ 26 w 27"/>
                <a:gd name="T1" fmla="*/ 85 h 117"/>
                <a:gd name="T2" fmla="*/ 26 w 27"/>
                <a:gd name="T3" fmla="*/ 21 h 117"/>
                <a:gd name="T4" fmla="*/ 0 w 27"/>
                <a:gd name="T5" fmla="*/ 0 h 117"/>
                <a:gd name="T6" fmla="*/ 0 w 27"/>
                <a:gd name="T7" fmla="*/ 116 h 117"/>
                <a:gd name="T8" fmla="*/ 26 w 27"/>
                <a:gd name="T9" fmla="*/ 85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17"/>
                <a:gd name="T17" fmla="*/ 27 w 27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17">
                  <a:moveTo>
                    <a:pt x="26" y="85"/>
                  </a:moveTo>
                  <a:lnTo>
                    <a:pt x="26" y="21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26" y="85"/>
                  </a:lnTo>
                </a:path>
              </a:pathLst>
            </a:custGeom>
            <a:solidFill>
              <a:srgbClr val="BFBFB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42" name="Freeform 370"/>
            <p:cNvSpPr>
              <a:spLocks/>
            </p:cNvSpPr>
            <p:nvPr/>
          </p:nvSpPr>
          <p:spPr bwMode="auto">
            <a:xfrm>
              <a:off x="1849" y="3640"/>
              <a:ext cx="75" cy="110"/>
            </a:xfrm>
            <a:custGeom>
              <a:avLst/>
              <a:gdLst>
                <a:gd name="T0" fmla="*/ 74 w 75"/>
                <a:gd name="T1" fmla="*/ 89 h 110"/>
                <a:gd name="T2" fmla="*/ 74 w 75"/>
                <a:gd name="T3" fmla="*/ 0 h 110"/>
                <a:gd name="T4" fmla="*/ 0 w 75"/>
                <a:gd name="T5" fmla="*/ 19 h 110"/>
                <a:gd name="T6" fmla="*/ 0 w 75"/>
                <a:gd name="T7" fmla="*/ 109 h 110"/>
                <a:gd name="T8" fmla="*/ 74 w 75"/>
                <a:gd name="T9" fmla="*/ 8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110"/>
                <a:gd name="T17" fmla="*/ 75 w 75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110">
                  <a:moveTo>
                    <a:pt x="74" y="89"/>
                  </a:moveTo>
                  <a:lnTo>
                    <a:pt x="74" y="0"/>
                  </a:lnTo>
                  <a:lnTo>
                    <a:pt x="0" y="19"/>
                  </a:lnTo>
                  <a:lnTo>
                    <a:pt x="0" y="109"/>
                  </a:lnTo>
                  <a:lnTo>
                    <a:pt x="74" y="89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43" name="Freeform 371"/>
            <p:cNvSpPr>
              <a:spLocks/>
            </p:cNvSpPr>
            <p:nvPr/>
          </p:nvSpPr>
          <p:spPr bwMode="auto">
            <a:xfrm>
              <a:off x="1342" y="3252"/>
              <a:ext cx="159" cy="652"/>
            </a:xfrm>
            <a:custGeom>
              <a:avLst/>
              <a:gdLst>
                <a:gd name="T0" fmla="*/ 158 w 159"/>
                <a:gd name="T1" fmla="*/ 42 h 652"/>
                <a:gd name="T2" fmla="*/ 158 w 159"/>
                <a:gd name="T3" fmla="*/ 651 h 652"/>
                <a:gd name="T4" fmla="*/ 0 w 159"/>
                <a:gd name="T5" fmla="*/ 609 h 652"/>
                <a:gd name="T6" fmla="*/ 0 w 159"/>
                <a:gd name="T7" fmla="*/ 0 h 652"/>
                <a:gd name="T8" fmla="*/ 158 w 159"/>
                <a:gd name="T9" fmla="*/ 42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652"/>
                <a:gd name="T17" fmla="*/ 159 w 159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652">
                  <a:moveTo>
                    <a:pt x="158" y="42"/>
                  </a:moveTo>
                  <a:lnTo>
                    <a:pt x="158" y="651"/>
                  </a:lnTo>
                  <a:lnTo>
                    <a:pt x="0" y="609"/>
                  </a:lnTo>
                  <a:lnTo>
                    <a:pt x="0" y="0"/>
                  </a:lnTo>
                  <a:lnTo>
                    <a:pt x="158" y="42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44" name="Freeform 372"/>
            <p:cNvSpPr>
              <a:spLocks/>
            </p:cNvSpPr>
            <p:nvPr/>
          </p:nvSpPr>
          <p:spPr bwMode="auto">
            <a:xfrm>
              <a:off x="1319" y="3214"/>
              <a:ext cx="182" cy="659"/>
            </a:xfrm>
            <a:custGeom>
              <a:avLst/>
              <a:gdLst>
                <a:gd name="T0" fmla="*/ 181 w 182"/>
                <a:gd name="T1" fmla="*/ 49 h 659"/>
                <a:gd name="T2" fmla="*/ 181 w 182"/>
                <a:gd name="T3" fmla="*/ 658 h 659"/>
                <a:gd name="T4" fmla="*/ 0 w 182"/>
                <a:gd name="T5" fmla="*/ 609 h 659"/>
                <a:gd name="T6" fmla="*/ 0 w 182"/>
                <a:gd name="T7" fmla="*/ 0 h 659"/>
                <a:gd name="T8" fmla="*/ 181 w 182"/>
                <a:gd name="T9" fmla="*/ 49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659"/>
                <a:gd name="T17" fmla="*/ 182 w 182"/>
                <a:gd name="T18" fmla="*/ 659 h 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659">
                  <a:moveTo>
                    <a:pt x="181" y="49"/>
                  </a:moveTo>
                  <a:lnTo>
                    <a:pt x="181" y="658"/>
                  </a:lnTo>
                  <a:lnTo>
                    <a:pt x="0" y="609"/>
                  </a:lnTo>
                  <a:lnTo>
                    <a:pt x="0" y="0"/>
                  </a:lnTo>
                  <a:lnTo>
                    <a:pt x="181" y="4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_tradnl" dirty="0"/>
              <a:t>Sistema de Gestión de Bases de Datos Relacional de Oracle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95463"/>
            <a:ext cx="8643966" cy="4838700"/>
          </a:xfrm>
        </p:spPr>
        <p:txBody>
          <a:bodyPr/>
          <a:lstStyle/>
          <a:p>
            <a:pPr lvl="1">
              <a:defRPr/>
            </a:pPr>
            <a:r>
              <a:rPr lang="es-ES_tradnl" dirty="0"/>
              <a:t>Proporciona todas las ventajas del modelo relacional</a:t>
            </a:r>
          </a:p>
          <a:p>
            <a:pPr lvl="1">
              <a:defRPr/>
            </a:pPr>
            <a:endParaRPr lang="es-ES_tradnl" sz="1050" dirty="0"/>
          </a:p>
          <a:p>
            <a:pPr lvl="1">
              <a:defRPr/>
            </a:pPr>
            <a:r>
              <a:rPr lang="es-ES_tradnl" dirty="0"/>
              <a:t>Su servidor de bases de datos ofrece características de seguridad que controlan muy eficazmente:</a:t>
            </a:r>
          </a:p>
          <a:p>
            <a:pPr lvl="3">
              <a:buFont typeface="Wingdings" pitchFamily="2" charset="2"/>
              <a:buChar char="Ø"/>
              <a:defRPr/>
            </a:pPr>
            <a:r>
              <a:rPr lang="es-ES_tradnl" b="1" dirty="0">
                <a:solidFill>
                  <a:srgbClr val="C00000"/>
                </a:solidFill>
              </a:rPr>
              <a:t>la forma en que se accede y se usa la base de datos</a:t>
            </a:r>
          </a:p>
          <a:p>
            <a:pPr lvl="3">
              <a:buFont typeface="Wingdings" pitchFamily="2" charset="2"/>
              <a:buChar char="Ø"/>
              <a:defRPr/>
            </a:pPr>
            <a:r>
              <a:rPr lang="es-ES_tradnl" b="1" dirty="0">
                <a:solidFill>
                  <a:srgbClr val="C00000"/>
                </a:solidFill>
              </a:rPr>
              <a:t>la integridad operacional de los datos</a:t>
            </a:r>
          </a:p>
          <a:p>
            <a:pPr lvl="3">
              <a:buFont typeface="Wingdings" pitchFamily="2" charset="2"/>
              <a:buChar char="Ø"/>
              <a:defRPr/>
            </a:pPr>
            <a:r>
              <a:rPr lang="es-ES_tradnl" b="1" dirty="0">
                <a:solidFill>
                  <a:srgbClr val="C00000"/>
                </a:solidFill>
              </a:rPr>
              <a:t>la disponibilidad de los mismos</a:t>
            </a:r>
          </a:p>
          <a:p>
            <a:pPr lvl="3">
              <a:buNone/>
              <a:defRPr/>
            </a:pPr>
            <a:endParaRPr lang="es-ES_tradnl" b="1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s-ES_tradnl" dirty="0"/>
              <a:t>Además incluye PL/SQL</a:t>
            </a:r>
          </a:p>
          <a:p>
            <a:pPr lvl="3">
              <a:buFont typeface="Wingdings" pitchFamily="2" charset="2"/>
              <a:buChar char="Ø"/>
              <a:defRPr/>
            </a:pPr>
            <a:r>
              <a:rPr lang="es-ES_tradnl" b="1" dirty="0">
                <a:solidFill>
                  <a:srgbClr val="C00000"/>
                </a:solidFill>
              </a:rPr>
              <a:t>un motor que proporciona la capacidad de almacenar y ejecutar unidades de programas</a:t>
            </a:r>
          </a:p>
          <a:p>
            <a:pPr lvl="2">
              <a:defRPr/>
            </a:pPr>
            <a:endParaRPr lang="es-ES_tradnl" sz="1800" dirty="0"/>
          </a:p>
          <a:p>
            <a:pPr lvl="2">
              <a:defRPr/>
            </a:pPr>
            <a:endParaRPr lang="es-ES_tradnl" sz="18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_tradnl"/>
              <a:t>Comunicación con un SGBDR </a:t>
            </a:r>
            <a:br>
              <a:rPr lang="es-ES_tradnl"/>
            </a:br>
            <a:r>
              <a:rPr lang="es-ES_tradnl"/>
              <a:t>usando SQL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84950" y="3094038"/>
            <a:ext cx="1384300" cy="1363662"/>
            <a:chOff x="4148" y="1949"/>
            <a:chExt cx="872" cy="85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154" y="1949"/>
              <a:ext cx="831" cy="859"/>
              <a:chOff x="4154" y="1949"/>
              <a:chExt cx="831" cy="859"/>
            </a:xfrm>
          </p:grpSpPr>
          <p:sp>
            <p:nvSpPr>
              <p:cNvPr id="18450" name="Rectangle 5"/>
              <p:cNvSpPr>
                <a:spLocks noChangeArrowheads="1"/>
              </p:cNvSpPr>
              <p:nvPr/>
            </p:nvSpPr>
            <p:spPr bwMode="ltGray">
              <a:xfrm>
                <a:off x="4154" y="2123"/>
                <a:ext cx="831" cy="515"/>
              </a:xfrm>
              <a:prstGeom prst="rect">
                <a:avLst/>
              </a:prstGeom>
              <a:gradFill rotWithShape="0">
                <a:gsLst>
                  <a:gs pos="0">
                    <a:srgbClr val="8E8E8E"/>
                  </a:gs>
                  <a:gs pos="50000">
                    <a:srgbClr val="B2B2B2"/>
                  </a:gs>
                  <a:gs pos="100000">
                    <a:srgbClr val="8E8E8E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451" name="Oval 6"/>
              <p:cNvSpPr>
                <a:spLocks noChangeArrowheads="1"/>
              </p:cNvSpPr>
              <p:nvPr/>
            </p:nvSpPr>
            <p:spPr bwMode="ltGray">
              <a:xfrm>
                <a:off x="4154" y="1949"/>
                <a:ext cx="831" cy="330"/>
              </a:xfrm>
              <a:prstGeom prst="ellipse">
                <a:avLst/>
              </a:prstGeom>
              <a:gradFill rotWithShape="0">
                <a:gsLst>
                  <a:gs pos="0">
                    <a:srgbClr val="A0A0A0"/>
                  </a:gs>
                  <a:gs pos="100000">
                    <a:srgbClr val="B2B2B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452" name="Oval 7"/>
              <p:cNvSpPr>
                <a:spLocks noChangeArrowheads="1"/>
              </p:cNvSpPr>
              <p:nvPr/>
            </p:nvSpPr>
            <p:spPr bwMode="ltGray">
              <a:xfrm>
                <a:off x="4154" y="2478"/>
                <a:ext cx="831" cy="330"/>
              </a:xfrm>
              <a:prstGeom prst="ellipse">
                <a:avLst/>
              </a:prstGeom>
              <a:gradFill rotWithShape="0">
                <a:gsLst>
                  <a:gs pos="0">
                    <a:srgbClr val="8E8E8E"/>
                  </a:gs>
                  <a:gs pos="50000">
                    <a:srgbClr val="B2B2B2"/>
                  </a:gs>
                  <a:gs pos="100000">
                    <a:srgbClr val="8E8E8E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4148" y="2003"/>
              <a:ext cx="8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s-ES_tradnl" sz="1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Base de datos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258888" y="1782763"/>
            <a:ext cx="2530475" cy="1201737"/>
            <a:chOff x="793" y="1123"/>
            <a:chExt cx="1594" cy="757"/>
          </a:xfrm>
        </p:grpSpPr>
        <p:sp>
          <p:nvSpPr>
            <p:cNvPr id="73738" name="Rectangle 10"/>
            <p:cNvSpPr>
              <a:spLocks noChangeArrowheads="1"/>
            </p:cNvSpPr>
            <p:nvPr/>
          </p:nvSpPr>
          <p:spPr bwMode="blackWhite">
            <a:xfrm>
              <a:off x="860" y="1528"/>
              <a:ext cx="1381" cy="35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s-ES_tradnl" sz="1200">
                  <a:solidFill>
                    <a:srgbClr val="000000"/>
                  </a:solidFill>
                  <a:latin typeface="Courier New" pitchFamily="49" charset="0"/>
                </a:rPr>
                <a:t>SQL&gt; SELECT loc 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s-ES_tradnl" sz="1200">
                  <a:solidFill>
                    <a:srgbClr val="000000"/>
                  </a:solidFill>
                  <a:latin typeface="Courier New" pitchFamily="49" charset="0"/>
                </a:rPr>
                <a:t>  2  FROM   dept;</a:t>
              </a:r>
            </a:p>
          </p:txBody>
        </p:sp>
        <p:sp>
          <p:nvSpPr>
            <p:cNvPr id="73739" name="Rectangle 11"/>
            <p:cNvSpPr>
              <a:spLocks noChangeArrowheads="1"/>
            </p:cNvSpPr>
            <p:nvPr/>
          </p:nvSpPr>
          <p:spPr bwMode="auto">
            <a:xfrm>
              <a:off x="793" y="1123"/>
              <a:ext cx="15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es-ES_tradnl" sz="18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Se escribe la sentencia SQL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532188" y="2087563"/>
            <a:ext cx="3182937" cy="1495425"/>
            <a:chOff x="2225" y="1315"/>
            <a:chExt cx="2005" cy="942"/>
          </a:xfrm>
        </p:grpSpPr>
        <p:sp>
          <p:nvSpPr>
            <p:cNvPr id="73741" name="Arc 13"/>
            <p:cNvSpPr>
              <a:spLocks/>
            </p:cNvSpPr>
            <p:nvPr/>
          </p:nvSpPr>
          <p:spPr bwMode="auto">
            <a:xfrm>
              <a:off x="2225" y="1681"/>
              <a:ext cx="2005" cy="576"/>
            </a:xfrm>
            <a:custGeom>
              <a:avLst/>
              <a:gdLst>
                <a:gd name="G0" fmla="+- 0 0 0"/>
                <a:gd name="G1" fmla="+- 21598 0 0"/>
                <a:gd name="G2" fmla="+- 21600 0 0"/>
                <a:gd name="T0" fmla="*/ 256 w 19771"/>
                <a:gd name="T1" fmla="*/ 0 h 21598"/>
                <a:gd name="T2" fmla="*/ 19771 w 19771"/>
                <a:gd name="T3" fmla="*/ 12900 h 21598"/>
                <a:gd name="T4" fmla="*/ 0 w 19771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71" h="21598" fill="none" extrusionOk="0">
                  <a:moveTo>
                    <a:pt x="256" y="-1"/>
                  </a:moveTo>
                  <a:cubicBezTo>
                    <a:pt x="8728" y="99"/>
                    <a:pt x="16359" y="5144"/>
                    <a:pt x="19771" y="12899"/>
                  </a:cubicBezTo>
                </a:path>
                <a:path w="19771" h="21598" stroke="0" extrusionOk="0">
                  <a:moveTo>
                    <a:pt x="256" y="-1"/>
                  </a:moveTo>
                  <a:cubicBezTo>
                    <a:pt x="8728" y="99"/>
                    <a:pt x="16359" y="5144"/>
                    <a:pt x="19771" y="12899"/>
                  </a:cubicBezTo>
                  <a:lnTo>
                    <a:pt x="0" y="21598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2598" y="1315"/>
              <a:ext cx="15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822325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es-ES_tradnl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Se envía la sentencia a la base de datos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241425" y="3962400"/>
            <a:ext cx="6019800" cy="2081213"/>
            <a:chOff x="782" y="2496"/>
            <a:chExt cx="3792" cy="1311"/>
          </a:xfrm>
        </p:grpSpPr>
        <p:sp>
          <p:nvSpPr>
            <p:cNvPr id="73744" name="Arc 16"/>
            <p:cNvSpPr>
              <a:spLocks/>
            </p:cNvSpPr>
            <p:nvPr/>
          </p:nvSpPr>
          <p:spPr bwMode="blackWhite">
            <a:xfrm rot="10800000">
              <a:off x="2226" y="2777"/>
              <a:ext cx="2348" cy="576"/>
            </a:xfrm>
            <a:custGeom>
              <a:avLst/>
              <a:gdLst>
                <a:gd name="G0" fmla="+- 21569 0 0"/>
                <a:gd name="G1" fmla="+- 21594 0 0"/>
                <a:gd name="G2" fmla="+- 21600 0 0"/>
                <a:gd name="T0" fmla="*/ 0 w 21569"/>
                <a:gd name="T1" fmla="*/ 20432 h 21594"/>
                <a:gd name="T2" fmla="*/ 21073 w 21569"/>
                <a:gd name="T3" fmla="*/ 0 h 21594"/>
                <a:gd name="T4" fmla="*/ 21569 w 21569"/>
                <a:gd name="T5" fmla="*/ 21594 h 2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69" h="21594" fill="none" extrusionOk="0">
                  <a:moveTo>
                    <a:pt x="0" y="20432"/>
                  </a:moveTo>
                  <a:cubicBezTo>
                    <a:pt x="607" y="9161"/>
                    <a:pt x="9789" y="258"/>
                    <a:pt x="21072" y="-1"/>
                  </a:cubicBezTo>
                </a:path>
                <a:path w="21569" h="21594" stroke="0" extrusionOk="0">
                  <a:moveTo>
                    <a:pt x="0" y="20432"/>
                  </a:moveTo>
                  <a:cubicBezTo>
                    <a:pt x="607" y="9161"/>
                    <a:pt x="9789" y="258"/>
                    <a:pt x="21072" y="-1"/>
                  </a:cubicBezTo>
                  <a:lnTo>
                    <a:pt x="21569" y="21594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782" y="2496"/>
              <a:ext cx="1570" cy="1311"/>
              <a:chOff x="782" y="2496"/>
              <a:chExt cx="1570" cy="1311"/>
            </a:xfrm>
          </p:grpSpPr>
          <p:sp>
            <p:nvSpPr>
              <p:cNvPr id="73746" name="Rectangle 18"/>
              <p:cNvSpPr>
                <a:spLocks noChangeArrowheads="1"/>
              </p:cNvSpPr>
              <p:nvPr/>
            </p:nvSpPr>
            <p:spPr bwMode="blackWhite">
              <a:xfrm>
                <a:off x="842" y="2877"/>
                <a:ext cx="1379" cy="930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lIns="92075" tIns="46038" rIns="92075" bIns="46038">
                <a:spAutoFit/>
              </a:bodyPr>
              <a:lstStyle/>
              <a:p>
                <a:pPr algn="l" defTabSz="400050">
                  <a:lnSpc>
                    <a:spcPct val="125000"/>
                  </a:lnSpc>
                  <a:spcBef>
                    <a:spcPct val="0"/>
                  </a:spcBef>
                  <a:tabLst>
                    <a:tab pos="400050" algn="r"/>
                    <a:tab pos="685800" algn="l"/>
                  </a:tabLst>
                  <a:defRPr/>
                </a:pPr>
                <a:r>
                  <a:rPr lang="es-ES_tradnl" sz="1200">
                    <a:solidFill>
                      <a:srgbClr val="000000"/>
                    </a:solidFill>
                    <a:latin typeface="Courier New" pitchFamily="49" charset="0"/>
                  </a:rPr>
                  <a:t>LOC</a:t>
                </a:r>
              </a:p>
              <a:p>
                <a:pPr algn="l" defTabSz="400050">
                  <a:lnSpc>
                    <a:spcPct val="125000"/>
                  </a:lnSpc>
                  <a:spcBef>
                    <a:spcPct val="0"/>
                  </a:spcBef>
                  <a:tabLst>
                    <a:tab pos="400050" algn="r"/>
                    <a:tab pos="685800" algn="l"/>
                  </a:tabLst>
                  <a:defRPr/>
                </a:pPr>
                <a:r>
                  <a:rPr lang="es-ES_tradnl" sz="1200">
                    <a:solidFill>
                      <a:srgbClr val="000000"/>
                    </a:solidFill>
                    <a:latin typeface="Courier New" pitchFamily="49" charset="0"/>
                  </a:rPr>
                  <a:t>-------------</a:t>
                </a:r>
              </a:p>
              <a:p>
                <a:pPr algn="l" defTabSz="400050">
                  <a:lnSpc>
                    <a:spcPct val="125000"/>
                  </a:lnSpc>
                  <a:spcBef>
                    <a:spcPct val="0"/>
                  </a:spcBef>
                  <a:tabLst>
                    <a:tab pos="400050" algn="r"/>
                    <a:tab pos="685800" algn="l"/>
                  </a:tabLst>
                  <a:defRPr/>
                </a:pPr>
                <a:r>
                  <a:rPr lang="es-ES_tradnl" sz="1200">
                    <a:solidFill>
                      <a:srgbClr val="000000"/>
                    </a:solidFill>
                    <a:latin typeface="Courier New" pitchFamily="49" charset="0"/>
                  </a:rPr>
                  <a:t>NEW YORK</a:t>
                </a:r>
              </a:p>
              <a:p>
                <a:pPr algn="l" defTabSz="400050">
                  <a:lnSpc>
                    <a:spcPct val="125000"/>
                  </a:lnSpc>
                  <a:spcBef>
                    <a:spcPct val="0"/>
                  </a:spcBef>
                  <a:tabLst>
                    <a:tab pos="400050" algn="r"/>
                    <a:tab pos="685800" algn="l"/>
                  </a:tabLst>
                  <a:defRPr/>
                </a:pPr>
                <a:r>
                  <a:rPr lang="es-ES_tradnl" sz="1200">
                    <a:solidFill>
                      <a:srgbClr val="000000"/>
                    </a:solidFill>
                    <a:latin typeface="Courier New" pitchFamily="49" charset="0"/>
                  </a:rPr>
                  <a:t>DALLAS</a:t>
                </a:r>
              </a:p>
              <a:p>
                <a:pPr algn="l" defTabSz="400050">
                  <a:lnSpc>
                    <a:spcPct val="125000"/>
                  </a:lnSpc>
                  <a:spcBef>
                    <a:spcPct val="0"/>
                  </a:spcBef>
                  <a:tabLst>
                    <a:tab pos="400050" algn="r"/>
                    <a:tab pos="685800" algn="l"/>
                  </a:tabLst>
                  <a:defRPr/>
                </a:pPr>
                <a:r>
                  <a:rPr lang="es-ES_tradnl" sz="1200">
                    <a:solidFill>
                      <a:srgbClr val="000000"/>
                    </a:solidFill>
                    <a:latin typeface="Courier New" pitchFamily="49" charset="0"/>
                  </a:rPr>
                  <a:t>CHICAGO</a:t>
                </a:r>
              </a:p>
              <a:p>
                <a:pPr algn="l" defTabSz="400050">
                  <a:lnSpc>
                    <a:spcPct val="125000"/>
                  </a:lnSpc>
                  <a:spcBef>
                    <a:spcPct val="0"/>
                  </a:spcBef>
                  <a:tabLst>
                    <a:tab pos="400050" algn="r"/>
                    <a:tab pos="685800" algn="l"/>
                  </a:tabLst>
                  <a:defRPr/>
                </a:pPr>
                <a:r>
                  <a:rPr lang="es-ES_tradnl" sz="1200">
                    <a:solidFill>
                      <a:srgbClr val="000000"/>
                    </a:solidFill>
                    <a:latin typeface="Courier New" pitchFamily="49" charset="0"/>
                  </a:rPr>
                  <a:t>BOSTON</a:t>
                </a:r>
              </a:p>
            </p:txBody>
          </p:sp>
          <p:sp>
            <p:nvSpPr>
              <p:cNvPr id="73747" name="Rectangle 19"/>
              <p:cNvSpPr>
                <a:spLocks noChangeArrowheads="1"/>
              </p:cNvSpPr>
              <p:nvPr/>
            </p:nvSpPr>
            <p:spPr bwMode="blackWhite">
              <a:xfrm>
                <a:off x="782" y="2496"/>
                <a:ext cx="157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defTabSz="822325">
                  <a:spcBef>
                    <a:spcPct val="50000"/>
                  </a:spcBef>
                  <a:defRPr/>
                </a:pPr>
                <a:r>
                  <a:rPr lang="es-ES_tradnl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Se muestran los datos</a:t>
                </a:r>
              </a:p>
            </p:txBody>
          </p:sp>
        </p:grpSp>
      </p:grpSp>
      <p:sp>
        <p:nvSpPr>
          <p:cNvPr id="18439" name="AutoShape 2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913813" y="0"/>
            <a:ext cx="228600" cy="228600"/>
          </a:xfrm>
          <a:prstGeom prst="actionButtonBlank">
            <a:avLst/>
          </a:prstGeom>
          <a:solidFill>
            <a:srgbClr val="CC0000"/>
          </a:solidFill>
          <a:ln w="508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r>
              <a:rPr lang="es-ES_tradnl" sz="1600">
                <a:latin typeface="Arial" charset="0"/>
              </a:rPr>
              <a:t>D</a:t>
            </a:r>
            <a:endParaRPr lang="es-ES_trad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3790950" y="2425700"/>
            <a:ext cx="0" cy="6159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blackWhite">
          <a:xfrm>
            <a:off x="2311400" y="4629150"/>
            <a:ext cx="2908300" cy="1346200"/>
          </a:xfrm>
          <a:prstGeom prst="rect">
            <a:avLst/>
          </a:prstGeom>
          <a:gradFill rotWithShape="0">
            <a:gsLst>
              <a:gs pos="0">
                <a:srgbClr val="3333FF">
                  <a:gamma/>
                  <a:shade val="89804"/>
                  <a:invGamma/>
                </a:srgbClr>
              </a:gs>
              <a:gs pos="50000">
                <a:srgbClr val="3333FF"/>
              </a:gs>
              <a:gs pos="100000">
                <a:srgbClr val="3333FF">
                  <a:gamma/>
                  <a:shade val="89804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Servidor y herramientas Oracle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blackWhite">
          <a:xfrm>
            <a:off x="2254250" y="3054350"/>
            <a:ext cx="1295400" cy="3937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blackWhite">
          <a:xfrm>
            <a:off x="3975100" y="3054350"/>
            <a:ext cx="1397000" cy="3937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PL/SQL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466975" y="4622800"/>
            <a:ext cx="96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18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Oracle 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blackWhite">
          <a:xfrm>
            <a:off x="2243138" y="1517650"/>
            <a:ext cx="2227262" cy="838200"/>
          </a:xfrm>
          <a:prstGeom prst="rect">
            <a:avLst/>
          </a:prstGeom>
          <a:gradFill rotWithShape="0">
            <a:gsLst>
              <a:gs pos="0">
                <a:srgbClr val="FF6633">
                  <a:gamma/>
                  <a:shade val="89804"/>
                  <a:invGamma/>
                </a:srgbClr>
              </a:gs>
              <a:gs pos="5000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122238" tIns="61912" rIns="122238" bIns="61912" anchor="ctr"/>
          <a:lstStyle/>
          <a:p>
            <a:pPr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Aplicaciones</a:t>
            </a:r>
            <a:endParaRPr lang="es-ES_tradnl" sz="180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875338" y="5324475"/>
            <a:ext cx="16891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l" defTabSz="822325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Tablas de datos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5875338" y="4625975"/>
            <a:ext cx="16891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l" defTabSz="822325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Diccionario de datos</a:t>
            </a: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5005388" y="5010150"/>
            <a:ext cx="798512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749675" y="4706938"/>
            <a:ext cx="1255713" cy="1192212"/>
            <a:chOff x="2362" y="3145"/>
            <a:chExt cx="791" cy="751"/>
          </a:xfrm>
        </p:grpSpPr>
        <p:sp>
          <p:nvSpPr>
            <p:cNvPr id="19485" name="Oval 16"/>
            <p:cNvSpPr>
              <a:spLocks noChangeArrowheads="1"/>
            </p:cNvSpPr>
            <p:nvPr/>
          </p:nvSpPr>
          <p:spPr bwMode="ltGray">
            <a:xfrm>
              <a:off x="2362" y="3581"/>
              <a:ext cx="791" cy="3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6" name="Rectangle 17"/>
            <p:cNvSpPr>
              <a:spLocks noChangeArrowheads="1"/>
            </p:cNvSpPr>
            <p:nvPr/>
          </p:nvSpPr>
          <p:spPr bwMode="ltGray">
            <a:xfrm>
              <a:off x="2362" y="3406"/>
              <a:ext cx="791" cy="33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7" name="Oval 18"/>
            <p:cNvSpPr>
              <a:spLocks noChangeArrowheads="1"/>
            </p:cNvSpPr>
            <p:nvPr/>
          </p:nvSpPr>
          <p:spPr bwMode="ltGray">
            <a:xfrm>
              <a:off x="2362" y="3273"/>
              <a:ext cx="791" cy="3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8" name="Rectangle 19"/>
            <p:cNvSpPr>
              <a:spLocks noChangeArrowheads="1"/>
            </p:cNvSpPr>
            <p:nvPr/>
          </p:nvSpPr>
          <p:spPr bwMode="ltGray">
            <a:xfrm>
              <a:off x="2362" y="3312"/>
              <a:ext cx="791" cy="1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9" name="Oval 20"/>
            <p:cNvSpPr>
              <a:spLocks noChangeArrowheads="1"/>
            </p:cNvSpPr>
            <p:nvPr/>
          </p:nvSpPr>
          <p:spPr bwMode="ltGray">
            <a:xfrm>
              <a:off x="2362" y="3145"/>
              <a:ext cx="791" cy="3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2673" y="3227"/>
              <a:ext cx="156" cy="23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s-ES_tradnl" sz="1800">
                  <a:solidFill>
                    <a:srgbClr val="FFFFFF"/>
                  </a:solidFill>
                  <a:effectLst>
                    <a:outerShdw blurRad="38100" dist="38100" dir="2700000" algn="tl">
                      <a:srgbClr val="0E0E58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622675" y="4668838"/>
            <a:ext cx="1384300" cy="1192212"/>
            <a:chOff x="2282" y="3121"/>
            <a:chExt cx="872" cy="751"/>
          </a:xfrm>
        </p:grpSpPr>
        <p:sp>
          <p:nvSpPr>
            <p:cNvPr id="19479" name="Oval 23"/>
            <p:cNvSpPr>
              <a:spLocks noChangeArrowheads="1"/>
            </p:cNvSpPr>
            <p:nvPr/>
          </p:nvSpPr>
          <p:spPr bwMode="ltGray">
            <a:xfrm>
              <a:off x="2330" y="3557"/>
              <a:ext cx="791" cy="315"/>
            </a:xfrm>
            <a:prstGeom prst="ellipse">
              <a:avLst/>
            </a:prstGeom>
            <a:gradFill rotWithShape="0">
              <a:gsLst>
                <a:gs pos="0">
                  <a:srgbClr val="CCA300"/>
                </a:gs>
                <a:gs pos="50000">
                  <a:srgbClr val="FFCC00"/>
                </a:gs>
                <a:gs pos="100000">
                  <a:srgbClr val="CCA3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ltGray">
            <a:xfrm>
              <a:off x="2330" y="3382"/>
              <a:ext cx="791" cy="331"/>
            </a:xfrm>
            <a:prstGeom prst="rect">
              <a:avLst/>
            </a:prstGeom>
            <a:gradFill rotWithShape="0">
              <a:gsLst>
                <a:gs pos="0">
                  <a:srgbClr val="CCA300"/>
                </a:gs>
                <a:gs pos="50000">
                  <a:srgbClr val="FFCC00"/>
                </a:gs>
                <a:gs pos="100000">
                  <a:srgbClr val="CCA3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1" name="Oval 25"/>
            <p:cNvSpPr>
              <a:spLocks noChangeArrowheads="1"/>
            </p:cNvSpPr>
            <p:nvPr/>
          </p:nvSpPr>
          <p:spPr bwMode="ltGray">
            <a:xfrm>
              <a:off x="2330" y="3249"/>
              <a:ext cx="791" cy="316"/>
            </a:xfrm>
            <a:prstGeom prst="ellipse">
              <a:avLst/>
            </a:prstGeom>
            <a:gradFill rotWithShape="0">
              <a:gsLst>
                <a:gs pos="0">
                  <a:srgbClr val="8E8E8E"/>
                </a:gs>
                <a:gs pos="50000">
                  <a:srgbClr val="B2B2B2"/>
                </a:gs>
                <a:gs pos="100000">
                  <a:srgbClr val="8E8E8E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2" name="Rectangle 26"/>
            <p:cNvSpPr>
              <a:spLocks noChangeArrowheads="1"/>
            </p:cNvSpPr>
            <p:nvPr/>
          </p:nvSpPr>
          <p:spPr bwMode="ltGray">
            <a:xfrm>
              <a:off x="2330" y="3288"/>
              <a:ext cx="791" cy="116"/>
            </a:xfrm>
            <a:prstGeom prst="rect">
              <a:avLst/>
            </a:prstGeom>
            <a:gradFill rotWithShape="0">
              <a:gsLst>
                <a:gs pos="0">
                  <a:srgbClr val="8E8E8E"/>
                </a:gs>
                <a:gs pos="50000">
                  <a:srgbClr val="B2B2B2"/>
                </a:gs>
                <a:gs pos="100000">
                  <a:srgbClr val="8E8E8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3" name="Oval 27"/>
            <p:cNvSpPr>
              <a:spLocks noChangeArrowheads="1"/>
            </p:cNvSpPr>
            <p:nvPr/>
          </p:nvSpPr>
          <p:spPr bwMode="ltGray">
            <a:xfrm>
              <a:off x="2330" y="3121"/>
              <a:ext cx="791" cy="315"/>
            </a:xfrm>
            <a:prstGeom prst="ellipse">
              <a:avLst/>
            </a:prstGeom>
            <a:gradFill rotWithShape="0">
              <a:gsLst>
                <a:gs pos="0">
                  <a:srgbClr val="A0A0A0"/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08" name="Rectangle 28"/>
            <p:cNvSpPr>
              <a:spLocks noChangeArrowheads="1"/>
            </p:cNvSpPr>
            <p:nvPr/>
          </p:nvSpPr>
          <p:spPr bwMode="auto">
            <a:xfrm>
              <a:off x="2282" y="3203"/>
              <a:ext cx="8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s-ES_tradnl" sz="1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Base de datos</a:t>
              </a:r>
              <a:endParaRPr lang="es-ES_tradnl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6110" name="Line 30"/>
          <p:cNvSpPr>
            <a:spLocks noChangeShapeType="1"/>
          </p:cNvSpPr>
          <p:nvPr/>
        </p:nvSpPr>
        <p:spPr bwMode="auto">
          <a:xfrm flipH="1">
            <a:off x="5029200" y="5556250"/>
            <a:ext cx="7747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3790950" y="3321050"/>
            <a:ext cx="0" cy="12573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blackWhite">
          <a:xfrm>
            <a:off x="6108700" y="3048000"/>
            <a:ext cx="1397000" cy="406400"/>
          </a:xfrm>
          <a:prstGeom prst="rect">
            <a:avLst/>
          </a:prstGeom>
          <a:gradFill rotWithShape="0">
            <a:gsLst>
              <a:gs pos="0">
                <a:srgbClr val="FF3300">
                  <a:gamma/>
                  <a:shade val="89804"/>
                  <a:invGamma/>
                </a:srgbClr>
              </a:gs>
              <a:gs pos="50000">
                <a:srgbClr val="FF3300"/>
              </a:gs>
              <a:gs pos="100000">
                <a:srgbClr val="FF33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18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SQL* Plus</a:t>
            </a: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 flipH="1">
            <a:off x="4629150" y="1606550"/>
            <a:ext cx="101441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blackWhite">
          <a:xfrm>
            <a:off x="5562600" y="1365250"/>
            <a:ext cx="1333500" cy="508000"/>
          </a:xfrm>
          <a:prstGeom prst="rect">
            <a:avLst/>
          </a:prstGeom>
          <a:gradFill rotWithShape="0">
            <a:gsLst>
              <a:gs pos="0">
                <a:srgbClr val="FF6633">
                  <a:gamma/>
                  <a:shade val="89804"/>
                  <a:invGamma/>
                </a:srgbClr>
              </a:gs>
              <a:gs pos="5000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122238" tIns="61912" rIns="122238" bIns="61912" anchor="ctr"/>
          <a:lstStyle/>
          <a:p>
            <a:pPr algn="l"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Developer</a:t>
            </a:r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flipH="1">
            <a:off x="4637088" y="2298700"/>
            <a:ext cx="1014412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blackWhite">
          <a:xfrm>
            <a:off x="5575300" y="2063750"/>
            <a:ext cx="1320800" cy="508000"/>
          </a:xfrm>
          <a:prstGeom prst="rect">
            <a:avLst/>
          </a:prstGeom>
          <a:gradFill rotWithShape="0">
            <a:gsLst>
              <a:gs pos="0">
                <a:srgbClr val="FF6633">
                  <a:gamma/>
                  <a:shade val="89804"/>
                  <a:invGamma/>
                </a:srgbClr>
              </a:gs>
              <a:gs pos="5000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122238" tIns="61912" rIns="122238" bIns="61912" anchor="ctr"/>
          <a:lstStyle/>
          <a:p>
            <a:pPr algn="l"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Designer</a:t>
            </a:r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 flipH="1" flipV="1">
            <a:off x="4632325" y="1974850"/>
            <a:ext cx="2411413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blackWhite">
          <a:xfrm>
            <a:off x="7043738" y="1727200"/>
            <a:ext cx="1490662" cy="508000"/>
          </a:xfrm>
          <a:prstGeom prst="rect">
            <a:avLst/>
          </a:prstGeom>
          <a:gradFill rotWithShape="0">
            <a:gsLst>
              <a:gs pos="0">
                <a:srgbClr val="FF6633">
                  <a:gamma/>
                  <a:shade val="89804"/>
                  <a:invGamma/>
                </a:srgbClr>
              </a:gs>
              <a:gs pos="5000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122238" tIns="61912" rIns="122238" bIns="61912" anchor="ctr"/>
          <a:lstStyle/>
          <a:p>
            <a:pPr algn="l"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Discoverer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Servidor y herramientas Oracle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66838"/>
            <a:ext cx="8715436" cy="4160837"/>
          </a:xfrm>
        </p:spPr>
        <p:txBody>
          <a:bodyPr>
            <a:normAutofit fontScale="85000" lnSpcReduction="20000"/>
          </a:bodyPr>
          <a:lstStyle/>
          <a:p>
            <a:pPr lvl="1">
              <a:defRPr/>
            </a:pPr>
            <a:r>
              <a:rPr lang="es-ES_tradnl" dirty="0"/>
              <a:t>El S.G.B.D. relacional es el producto central de Oracle</a:t>
            </a:r>
          </a:p>
          <a:p>
            <a:pPr lvl="1">
              <a:defRPr/>
            </a:pPr>
            <a:endParaRPr lang="es-ES_tradnl" dirty="0"/>
          </a:p>
          <a:p>
            <a:pPr lvl="1">
              <a:defRPr/>
            </a:pPr>
            <a:r>
              <a:rPr lang="es-ES_tradnl" dirty="0"/>
              <a:t>Incluye el servidor de Oracle y varias herramientas de apoyo a los usuarios en</a:t>
            </a:r>
          </a:p>
          <a:p>
            <a:pPr lvl="3">
              <a:buFont typeface="Wingdings" pitchFamily="2" charset="2"/>
              <a:buChar char="Ø"/>
              <a:defRPr/>
            </a:pPr>
            <a:r>
              <a:rPr lang="es-ES_tradnl" sz="2600" b="1" dirty="0">
                <a:solidFill>
                  <a:srgbClr val="C00000"/>
                </a:solidFill>
              </a:rPr>
              <a:t>el mantenimiento</a:t>
            </a:r>
          </a:p>
          <a:p>
            <a:pPr lvl="3">
              <a:buFont typeface="Wingdings" pitchFamily="2" charset="2"/>
              <a:buChar char="Ø"/>
              <a:defRPr/>
            </a:pPr>
            <a:r>
              <a:rPr lang="es-ES_tradnl" sz="2600" b="1" dirty="0">
                <a:solidFill>
                  <a:srgbClr val="C00000"/>
                </a:solidFill>
              </a:rPr>
              <a:t>la monitorización </a:t>
            </a:r>
          </a:p>
          <a:p>
            <a:pPr lvl="3">
              <a:buFont typeface="Wingdings" pitchFamily="2" charset="2"/>
              <a:buChar char="Ø"/>
              <a:defRPr/>
            </a:pPr>
            <a:r>
              <a:rPr lang="es-ES_tradnl" sz="2600" b="1" dirty="0">
                <a:solidFill>
                  <a:srgbClr val="C00000"/>
                </a:solidFill>
              </a:rPr>
              <a:t>el manejo real de los datos</a:t>
            </a:r>
          </a:p>
          <a:p>
            <a:pPr lvl="3">
              <a:buNone/>
              <a:defRPr/>
            </a:pPr>
            <a:endParaRPr lang="es-ES_tradnl" sz="1900" b="1" dirty="0">
              <a:solidFill>
                <a:srgbClr val="C00000"/>
              </a:solidFill>
            </a:endParaRPr>
          </a:p>
          <a:p>
            <a:pPr lvl="2">
              <a:buNone/>
              <a:defRPr/>
            </a:pPr>
            <a:endParaRPr lang="es-ES_tradnl" sz="1800" dirty="0"/>
          </a:p>
          <a:p>
            <a:pPr lvl="1">
              <a:defRPr/>
            </a:pPr>
            <a:r>
              <a:rPr lang="es-ES_tradnl" dirty="0"/>
              <a:t>El diccionario de datos es uno de los componentes más importantes del servidor</a:t>
            </a:r>
          </a:p>
          <a:p>
            <a:pPr lvl="3">
              <a:buFont typeface="Wingdings" pitchFamily="2" charset="2"/>
              <a:buChar char="Ø"/>
              <a:defRPr/>
            </a:pPr>
            <a:r>
              <a:rPr lang="es-ES_tradnl" sz="2600" b="1" dirty="0">
                <a:solidFill>
                  <a:srgbClr val="C00000"/>
                </a:solidFill>
              </a:rPr>
              <a:t>Consiste de un conjunto de tablas y vistas que proporcionan una descripción de la base de datos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Servidor y herramientas Oracle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95462"/>
            <a:ext cx="8643998" cy="4205305"/>
          </a:xfrm>
        </p:spPr>
        <p:txBody>
          <a:bodyPr>
            <a:normAutofit fontScale="25000" lnSpcReduction="20000"/>
          </a:bodyPr>
          <a:lstStyle/>
          <a:p>
            <a:pPr lvl="1">
              <a:defRPr/>
            </a:pPr>
            <a:r>
              <a:rPr lang="es-ES_tradnl" sz="9600" dirty="0"/>
              <a:t>El S.G.B.D. relacional  se encarga de las siguientes tareas:</a:t>
            </a:r>
          </a:p>
          <a:p>
            <a:pPr lvl="1">
              <a:defRPr/>
            </a:pPr>
            <a:endParaRPr lang="es-ES_tradnl" sz="2900" dirty="0"/>
          </a:p>
          <a:p>
            <a:pPr lvl="2">
              <a:buFont typeface="Wingdings" pitchFamily="2" charset="2"/>
              <a:buChar char="Ø"/>
              <a:defRPr/>
            </a:pPr>
            <a:r>
              <a:rPr lang="es-ES_tradnl" sz="9600" dirty="0">
                <a:solidFill>
                  <a:srgbClr val="C00000"/>
                </a:solidFill>
              </a:rPr>
              <a:t>Administrar el almacenamiento y la definición de los datos</a:t>
            </a:r>
          </a:p>
          <a:p>
            <a:pPr lvl="2">
              <a:buFont typeface="Wingdings" pitchFamily="2" charset="2"/>
              <a:buChar char="Ø"/>
              <a:defRPr/>
            </a:pPr>
            <a:endParaRPr lang="es-ES_tradnl" sz="9600" dirty="0">
              <a:solidFill>
                <a:srgbClr val="C00000"/>
              </a:solidFill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es-ES_tradnl" sz="9600" dirty="0">
                <a:solidFill>
                  <a:srgbClr val="C00000"/>
                </a:solidFill>
              </a:rPr>
              <a:t>Controlar y restringir el acceso a los datos y gestionar la concurrencia </a:t>
            </a:r>
            <a:r>
              <a:rPr lang="es-ES_tradnl" sz="6400" dirty="0"/>
              <a:t>(múltiples accesos de usuarios simultáneos)</a:t>
            </a:r>
          </a:p>
          <a:p>
            <a:pPr lvl="2">
              <a:buFont typeface="Wingdings" pitchFamily="2" charset="2"/>
              <a:buChar char="Ø"/>
              <a:defRPr/>
            </a:pPr>
            <a:endParaRPr lang="es-ES_tradnl" sz="9600" dirty="0">
              <a:solidFill>
                <a:srgbClr val="C00000"/>
              </a:solidFill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es-ES_tradnl" sz="9600" dirty="0">
                <a:solidFill>
                  <a:srgbClr val="C00000"/>
                </a:solidFill>
              </a:rPr>
              <a:t>Proporcionar medios para las copias de seguridad y la recuperación</a:t>
            </a:r>
          </a:p>
          <a:p>
            <a:pPr lvl="2">
              <a:buFont typeface="Wingdings" pitchFamily="2" charset="2"/>
              <a:buChar char="Ø"/>
              <a:defRPr/>
            </a:pPr>
            <a:endParaRPr lang="es-ES_tradnl" sz="9600" dirty="0">
              <a:solidFill>
                <a:srgbClr val="C00000"/>
              </a:solidFill>
            </a:endParaRPr>
          </a:p>
          <a:p>
            <a:pPr lvl="2">
              <a:buFont typeface="Wingdings" pitchFamily="2" charset="2"/>
              <a:buChar char="Ø"/>
              <a:defRPr/>
            </a:pPr>
            <a:r>
              <a:rPr lang="es-ES_tradnl" sz="9600" dirty="0">
                <a:solidFill>
                  <a:srgbClr val="C00000"/>
                </a:solidFill>
              </a:rPr>
              <a:t>Responder a las sentencias SQL y PL/SQL</a:t>
            </a:r>
          </a:p>
          <a:p>
            <a:pPr lvl="3">
              <a:lnSpc>
                <a:spcPct val="95000"/>
              </a:lnSpc>
              <a:buNone/>
              <a:defRPr/>
            </a:pPr>
            <a:r>
              <a:rPr lang="es-ES_tradnl" sz="6400" b="1" i="1" dirty="0">
                <a:solidFill>
                  <a:schemeClr val="accent5">
                    <a:lumMod val="50000"/>
                  </a:schemeClr>
                </a:solidFill>
              </a:rPr>
              <a:t>(PL/SQL extiende a SQL, añadiéndole características procedimentales)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928</Words>
  <Application>Microsoft Office PowerPoint</Application>
  <PresentationFormat>Presentación en pantalla (4:3)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Tema de Office</vt:lpstr>
      <vt:lpstr>Presentación de PowerPoint</vt:lpstr>
      <vt:lpstr>Introducción a SQL</vt:lpstr>
      <vt:lpstr>Introducción a SQL (evolución)</vt:lpstr>
      <vt:lpstr>Sistema de Gestión de Bases de Datos Relacional de Oracle </vt:lpstr>
      <vt:lpstr>Sistema de Gestión de Bases de Datos Relacional de Oracle </vt:lpstr>
      <vt:lpstr>Comunicación con un SGBDR  usando SQL</vt:lpstr>
      <vt:lpstr>Servidor y herramientas Oracle</vt:lpstr>
      <vt:lpstr>Servidor y herramientas Oracle</vt:lpstr>
      <vt:lpstr>Servidor y herramientas Oracle</vt:lpstr>
      <vt:lpstr>SQL, PL/SQL y SQL*Plus</vt:lpstr>
      <vt:lpstr>Sentencias SQL</vt:lpstr>
      <vt:lpstr>PL/SQL (Usar lenguaje de programación con SQL)</vt:lpstr>
      <vt:lpstr>Entorno PL/SQL</vt:lpstr>
      <vt:lpstr>Beneficios de PL/SQL</vt:lpstr>
      <vt:lpstr>Beneficios de PL/SQL</vt:lpstr>
      <vt:lpstr>Beneficios de PL/SQL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Profesor</dc:creator>
  <cp:lastModifiedBy>1DAM01</cp:lastModifiedBy>
  <cp:revision>83</cp:revision>
  <dcterms:created xsi:type="dcterms:W3CDTF">2015-06-16T10:31:03Z</dcterms:created>
  <dcterms:modified xsi:type="dcterms:W3CDTF">2019-11-25T12:27:11Z</dcterms:modified>
</cp:coreProperties>
</file>