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9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26/02/2018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26/02/2018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42976" y="928670"/>
            <a:ext cx="6658553" cy="5016758"/>
          </a:xfrm>
          <a:prstGeom prst="rect">
            <a:avLst/>
          </a:prstGeom>
          <a:noFill/>
        </p:spPr>
        <p:txBody>
          <a:bodyPr wrap="none" rtlCol="0">
            <a:spAutoFit/>
          </a:bodyPr>
          <a:lstStyle/>
          <a:p>
            <a:pPr algn="ctr"/>
            <a:r>
              <a:rPr lang="es-ES" sz="8000" b="1" dirty="0"/>
              <a:t>SQL</a:t>
            </a:r>
            <a:r>
              <a:rPr lang="es-ES" sz="6600" b="1" dirty="0"/>
              <a:t> </a:t>
            </a:r>
          </a:p>
          <a:p>
            <a:pPr algn="ctr"/>
            <a:endParaRPr lang="es-ES" sz="6600" b="1" dirty="0"/>
          </a:p>
          <a:p>
            <a:pPr algn="ctr"/>
            <a:r>
              <a:rPr lang="es-ES" sz="6000" b="1" dirty="0">
                <a:solidFill>
                  <a:schemeClr val="accent1">
                    <a:lumMod val="75000"/>
                  </a:schemeClr>
                </a:solidFill>
              </a:rPr>
              <a:t>ACTUALIZACIÓN</a:t>
            </a:r>
          </a:p>
          <a:p>
            <a:pPr algn="ctr"/>
            <a:r>
              <a:rPr lang="es-ES" sz="4800" b="1" dirty="0">
                <a:solidFill>
                  <a:srgbClr val="C00000"/>
                </a:solidFill>
              </a:rPr>
              <a:t>(INSERT, UPDATE,DELETE)</a:t>
            </a:r>
            <a:endParaRPr lang="es-ES" sz="5400" b="1" dirty="0">
              <a:solidFill>
                <a:srgbClr val="C00000"/>
              </a:solidFill>
            </a:endParaRPr>
          </a:p>
          <a:p>
            <a:pPr algn="ctr"/>
            <a:endParaRPr lang="es-ES" sz="66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500042"/>
            <a:ext cx="8572528" cy="400110"/>
          </a:xfrm>
          <a:prstGeom prst="rect">
            <a:avLst/>
          </a:prstGeom>
          <a:noFill/>
        </p:spPr>
        <p:txBody>
          <a:bodyPr wrap="square" rtlCol="0">
            <a:spAutoFit/>
          </a:bodyPr>
          <a:lstStyle/>
          <a:p>
            <a:r>
              <a:rPr lang="es-ES" sz="2000" b="1" dirty="0">
                <a:solidFill>
                  <a:schemeClr val="tx1">
                    <a:lumMod val="95000"/>
                    <a:lumOff val="5000"/>
                  </a:schemeClr>
                </a:solidFill>
              </a:rPr>
              <a:t>INSERCIÓN  CON  SELECT</a:t>
            </a:r>
            <a:endParaRPr lang="es-ES" sz="2800" b="1" dirty="0">
              <a:solidFill>
                <a:schemeClr val="tx1">
                  <a:lumMod val="95000"/>
                  <a:lumOff val="5000"/>
                </a:schemeClr>
              </a:solidFill>
            </a:endParaRPr>
          </a:p>
        </p:txBody>
      </p:sp>
      <p:sp>
        <p:nvSpPr>
          <p:cNvPr id="8" name="7 CuadroTexto"/>
          <p:cNvSpPr txBox="1"/>
          <p:nvPr/>
        </p:nvSpPr>
        <p:spPr>
          <a:xfrm>
            <a:off x="500034" y="928670"/>
            <a:ext cx="8643966" cy="4093428"/>
          </a:xfrm>
          <a:prstGeom prst="rect">
            <a:avLst/>
          </a:prstGeom>
          <a:noFill/>
        </p:spPr>
        <p:txBody>
          <a:bodyPr wrap="square" rtlCol="0">
            <a:spAutoFit/>
          </a:bodyPr>
          <a:lstStyle/>
          <a:p>
            <a:r>
              <a:rPr lang="es-ES" sz="2000" b="1" i="1" dirty="0">
                <a:solidFill>
                  <a:schemeClr val="accent5">
                    <a:lumMod val="50000"/>
                  </a:schemeClr>
                </a:solidFill>
              </a:rPr>
              <a:t>Ejemplos:</a:t>
            </a:r>
          </a:p>
          <a:p>
            <a:endParaRPr lang="es-ES" sz="2000" b="1" i="1" dirty="0">
              <a:solidFill>
                <a:schemeClr val="accent5">
                  <a:lumMod val="50000"/>
                </a:schemeClr>
              </a:solidFill>
            </a:endParaRPr>
          </a:p>
          <a:p>
            <a:pPr>
              <a:buFont typeface="Wingdings" pitchFamily="2" charset="2"/>
              <a:buChar char="§"/>
            </a:pPr>
            <a:r>
              <a:rPr lang="es-ES" sz="2000" b="1" dirty="0">
                <a:solidFill>
                  <a:schemeClr val="tx1">
                    <a:lumMod val="95000"/>
                    <a:lumOff val="5000"/>
                  </a:schemeClr>
                </a:solidFill>
              </a:rPr>
              <a:t>  Insertar un empleado de apellido ‘QUIROGA’, con número de empleado 1112, en la tabla EMPLE. Los restantes datos del nuevo empleado serán los mismos que los de ‘GIL’ y la fecha de alta será la fecha actual:</a:t>
            </a:r>
          </a:p>
          <a:p>
            <a:r>
              <a:rPr lang="es-ES" sz="2000" b="1" dirty="0">
                <a:solidFill>
                  <a:srgbClr val="C00000"/>
                </a:solidFill>
              </a:rPr>
              <a:t>INSERT INTO EMPLE</a:t>
            </a:r>
          </a:p>
          <a:p>
            <a:r>
              <a:rPr lang="es-ES" sz="2000" b="1" dirty="0">
                <a:solidFill>
                  <a:srgbClr val="C00000"/>
                </a:solidFill>
              </a:rPr>
              <a:t>SELECT 1112, ‘QUIROGA’, OFICIO, DIR, SYSDATE, SALARIO, COMISION, DEPT_NO</a:t>
            </a:r>
          </a:p>
          <a:p>
            <a:r>
              <a:rPr lang="es-ES" sz="2000" b="1" dirty="0">
                <a:solidFill>
                  <a:srgbClr val="C00000"/>
                </a:solidFill>
              </a:rPr>
              <a:t>FROM EMPLE</a:t>
            </a:r>
          </a:p>
          <a:p>
            <a:r>
              <a:rPr lang="es-ES" sz="2000" b="1" dirty="0">
                <a:solidFill>
                  <a:srgbClr val="C00000"/>
                </a:solidFill>
              </a:rPr>
              <a:t>WHERE APELLIDO=‘GIL’;</a:t>
            </a:r>
          </a:p>
          <a:p>
            <a:endParaRPr lang="es-ES" sz="2000" b="1" dirty="0">
              <a:solidFill>
                <a:srgbClr val="C00000"/>
              </a:solidFill>
            </a:endParaRPr>
          </a:p>
          <a:p>
            <a:r>
              <a:rPr lang="es-ES" sz="2000" b="1" dirty="0"/>
              <a:t>Las columnas cuyos valores desconocemos (OFICIO, DIR, SALARIO, COMISION, DEPT_NO) son las que devolverá la sentencia SELECT; en el resto de las columnas ponemos directamente sus valores</a:t>
            </a:r>
          </a:p>
        </p:txBody>
      </p:sp>
      <p:sp>
        <p:nvSpPr>
          <p:cNvPr id="7" name="6 CuadroTexto"/>
          <p:cNvSpPr txBox="1"/>
          <p:nvPr/>
        </p:nvSpPr>
        <p:spPr>
          <a:xfrm>
            <a:off x="0" y="5380672"/>
            <a:ext cx="9144000" cy="1477328"/>
          </a:xfrm>
          <a:prstGeom prst="rect">
            <a:avLst/>
          </a:prstGeom>
          <a:solidFill>
            <a:srgbClr val="FFC000"/>
          </a:solidFill>
        </p:spPr>
        <p:txBody>
          <a:bodyPr wrap="square" rtlCol="0">
            <a:spAutoFit/>
          </a:bodyPr>
          <a:lstStyle/>
          <a:p>
            <a:r>
              <a:rPr lang="es-ES" b="1" i="1" dirty="0">
                <a:solidFill>
                  <a:schemeClr val="accent5">
                    <a:lumMod val="50000"/>
                  </a:schemeClr>
                </a:solidFill>
              </a:rPr>
              <a:t>Ejercicios:</a:t>
            </a:r>
          </a:p>
          <a:p>
            <a:pPr marL="342900" indent="-342900">
              <a:buFont typeface="+mj-lt"/>
              <a:buAutoNum type="arabicPeriod"/>
            </a:pPr>
            <a:r>
              <a:rPr lang="es-ES" b="1" dirty="0"/>
              <a:t>Dadas las tablas ALUM y NUEVOS, inserta en la tabla ALUM los nuevos alumnos.</a:t>
            </a:r>
          </a:p>
          <a:p>
            <a:pPr marL="342900" indent="-342900">
              <a:buFont typeface="+mj-lt"/>
              <a:buAutoNum type="arabicPeriod"/>
            </a:pPr>
            <a:r>
              <a:rPr lang="es-ES" b="1" dirty="0"/>
              <a:t>Inserta un empleado de apellido ‘SAAVEDRA’ con número 2000. La fecha de alta será la actual, el SALARIO será el mismo salario de ‘SALA’ más el 20 % y el resto de datos serán los mismos que los datos de ‘SALA’.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8786842" cy="5539978"/>
          </a:xfrm>
          <a:prstGeom prst="rect">
            <a:avLst/>
          </a:prstGeom>
          <a:noFill/>
        </p:spPr>
        <p:txBody>
          <a:bodyPr wrap="square" rtlCol="0">
            <a:spAutoFit/>
          </a:bodyPr>
          <a:lstStyle/>
          <a:p>
            <a:r>
              <a:rPr lang="es-ES" b="1" dirty="0">
                <a:solidFill>
                  <a:srgbClr val="C00000"/>
                </a:solidFill>
              </a:rPr>
              <a:t>2- MODIFICACIÓN DE DATOS  (UPDATE)</a:t>
            </a:r>
          </a:p>
          <a:p>
            <a:endParaRPr lang="es-ES" b="1" dirty="0">
              <a:solidFill>
                <a:srgbClr val="C00000"/>
              </a:solidFill>
            </a:endParaRPr>
          </a:p>
          <a:p>
            <a:r>
              <a:rPr lang="es-ES" b="1" dirty="0">
                <a:solidFill>
                  <a:schemeClr val="tx1">
                    <a:lumMod val="95000"/>
                    <a:lumOff val="5000"/>
                  </a:schemeClr>
                </a:solidFill>
              </a:rPr>
              <a:t>Para actualizar los valores de las columnas de una o varias filas de la tabla</a:t>
            </a:r>
          </a:p>
          <a:p>
            <a:endParaRPr lang="es-ES" b="1" dirty="0">
              <a:solidFill>
                <a:srgbClr val="C00000"/>
              </a:solidFill>
            </a:endParaRPr>
          </a:p>
          <a:p>
            <a:r>
              <a:rPr lang="es-ES" b="1" i="1" dirty="0">
                <a:solidFill>
                  <a:schemeClr val="accent5">
                    <a:lumMod val="50000"/>
                  </a:schemeClr>
                </a:solidFill>
              </a:rPr>
              <a:t>Formato general:</a:t>
            </a:r>
          </a:p>
          <a:p>
            <a:endParaRPr lang="es-ES" b="1" i="1" dirty="0">
              <a:solidFill>
                <a:schemeClr val="accent5">
                  <a:lumMod val="50000"/>
                </a:schemeClr>
              </a:solidFill>
            </a:endParaRPr>
          </a:p>
          <a:p>
            <a:endParaRPr lang="es-ES" b="1" i="1" dirty="0">
              <a:solidFill>
                <a:schemeClr val="accent5">
                  <a:lumMod val="50000"/>
                </a:schemeClr>
              </a:solidFill>
            </a:endParaRPr>
          </a:p>
          <a:p>
            <a:endParaRPr lang="es-ES" b="1" i="1" dirty="0">
              <a:solidFill>
                <a:schemeClr val="accent5">
                  <a:lumMod val="50000"/>
                </a:schemeClr>
              </a:solidFill>
            </a:endParaRPr>
          </a:p>
          <a:p>
            <a:endParaRPr lang="es-ES" b="1" i="1" dirty="0">
              <a:solidFill>
                <a:schemeClr val="accent5">
                  <a:lumMod val="50000"/>
                </a:schemeClr>
              </a:solidFill>
            </a:endParaRPr>
          </a:p>
          <a:p>
            <a:endParaRPr lang="es-ES" b="1" i="1" dirty="0">
              <a:solidFill>
                <a:schemeClr val="accent5">
                  <a:lumMod val="50000"/>
                </a:schemeClr>
              </a:solidFill>
            </a:endParaRPr>
          </a:p>
          <a:p>
            <a:endParaRPr lang="es-ES" b="1" i="1" dirty="0">
              <a:solidFill>
                <a:schemeClr val="accent5">
                  <a:lumMod val="50000"/>
                </a:schemeClr>
              </a:solidFill>
            </a:endParaRPr>
          </a:p>
          <a:p>
            <a:r>
              <a:rPr lang="es-ES" b="1" i="1" dirty="0">
                <a:solidFill>
                  <a:schemeClr val="accent5">
                    <a:lumMod val="50000"/>
                  </a:schemeClr>
                </a:solidFill>
              </a:rPr>
              <a:t>Donde:</a:t>
            </a:r>
          </a:p>
          <a:p>
            <a:endParaRPr lang="es-ES" b="1" i="1" dirty="0">
              <a:solidFill>
                <a:schemeClr val="tx1">
                  <a:lumMod val="95000"/>
                  <a:lumOff val="5000"/>
                </a:schemeClr>
              </a:solidFill>
            </a:endParaRPr>
          </a:p>
          <a:p>
            <a:pPr>
              <a:buFont typeface="Wingdings" pitchFamily="2" charset="2"/>
              <a:buChar char="§"/>
            </a:pPr>
            <a:r>
              <a:rPr lang="es-ES" b="1" i="1" dirty="0">
                <a:solidFill>
                  <a:schemeClr val="tx1">
                    <a:lumMod val="95000"/>
                    <a:lumOff val="5000"/>
                  </a:schemeClr>
                </a:solidFill>
              </a:rPr>
              <a:t>  </a:t>
            </a:r>
            <a:r>
              <a:rPr lang="es-ES" sz="2000" b="1" i="1" dirty="0" err="1">
                <a:solidFill>
                  <a:schemeClr val="tx1">
                    <a:lumMod val="95000"/>
                    <a:lumOff val="5000"/>
                  </a:schemeClr>
                </a:solidFill>
              </a:rPr>
              <a:t>NombreTabla</a:t>
            </a:r>
            <a:r>
              <a:rPr lang="es-ES" sz="2000" b="1" dirty="0">
                <a:solidFill>
                  <a:schemeClr val="tx1">
                    <a:lumMod val="95000"/>
                    <a:lumOff val="5000"/>
                  </a:schemeClr>
                </a:solidFill>
              </a:rPr>
              <a:t> es la tabla cuyas columnas se van a actualizar</a:t>
            </a:r>
          </a:p>
          <a:p>
            <a:pPr>
              <a:buFont typeface="Wingdings" pitchFamily="2" charset="2"/>
              <a:buChar char="§"/>
            </a:pPr>
            <a:endParaRPr lang="es-ES" sz="2000" b="1" dirty="0">
              <a:solidFill>
                <a:schemeClr val="tx1">
                  <a:lumMod val="95000"/>
                  <a:lumOff val="5000"/>
                </a:schemeClr>
              </a:solidFill>
            </a:endParaRPr>
          </a:p>
          <a:p>
            <a:pPr>
              <a:buFont typeface="Wingdings" pitchFamily="2" charset="2"/>
              <a:buChar char="§"/>
            </a:pPr>
            <a:r>
              <a:rPr lang="es-ES" sz="2000" b="1" i="1" dirty="0">
                <a:solidFill>
                  <a:schemeClr val="tx1">
                    <a:lumMod val="95000"/>
                    <a:lumOff val="5000"/>
                  </a:schemeClr>
                </a:solidFill>
              </a:rPr>
              <a:t>  SET </a:t>
            </a:r>
            <a:r>
              <a:rPr lang="es-ES" sz="2000" b="1" dirty="0">
                <a:solidFill>
                  <a:schemeClr val="tx1">
                    <a:lumMod val="95000"/>
                    <a:lumOff val="5000"/>
                  </a:schemeClr>
                </a:solidFill>
              </a:rPr>
              <a:t>indica las columnas que se van a actualizar y sus valores</a:t>
            </a:r>
          </a:p>
          <a:p>
            <a:pPr>
              <a:buFont typeface="Wingdings" pitchFamily="2" charset="2"/>
              <a:buChar char="§"/>
            </a:pPr>
            <a:endParaRPr lang="es-ES" sz="2000" b="1" dirty="0">
              <a:solidFill>
                <a:schemeClr val="tx1">
                  <a:lumMod val="95000"/>
                  <a:lumOff val="5000"/>
                </a:schemeClr>
              </a:solidFill>
            </a:endParaRPr>
          </a:p>
          <a:p>
            <a:pPr marL="182563" indent="-182563">
              <a:buFont typeface="Wingdings" pitchFamily="2" charset="2"/>
              <a:buChar char="§"/>
            </a:pPr>
            <a:r>
              <a:rPr lang="es-ES" sz="2000" b="1" i="1" dirty="0">
                <a:solidFill>
                  <a:schemeClr val="tx1">
                    <a:lumMod val="95000"/>
                    <a:lumOff val="5000"/>
                  </a:schemeClr>
                </a:solidFill>
              </a:rPr>
              <a:t>WHERE </a:t>
            </a:r>
            <a:r>
              <a:rPr lang="es-ES" sz="2000" b="1" dirty="0">
                <a:solidFill>
                  <a:schemeClr val="tx1">
                    <a:lumMod val="95000"/>
                    <a:lumOff val="5000"/>
                  </a:schemeClr>
                </a:solidFill>
              </a:rPr>
              <a:t>selecciona las filas que se van a actualizar. Si se omite, la actualización afectará a todas las filas de la tabla.</a:t>
            </a:r>
          </a:p>
        </p:txBody>
      </p:sp>
      <p:pic>
        <p:nvPicPr>
          <p:cNvPr id="1026" name="Picture 2"/>
          <p:cNvPicPr>
            <a:picLocks noChangeAspect="1" noChangeArrowheads="1"/>
          </p:cNvPicPr>
          <p:nvPr/>
        </p:nvPicPr>
        <p:blipFill>
          <a:blip r:embed="rId2"/>
          <a:srcRect/>
          <a:stretch>
            <a:fillRect/>
          </a:stretch>
        </p:blipFill>
        <p:spPr bwMode="auto">
          <a:xfrm>
            <a:off x="428596" y="1643050"/>
            <a:ext cx="7705725" cy="12001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85728"/>
            <a:ext cx="8786842" cy="4401205"/>
          </a:xfrm>
          <a:prstGeom prst="rect">
            <a:avLst/>
          </a:prstGeom>
          <a:noFill/>
        </p:spPr>
        <p:txBody>
          <a:bodyPr wrap="square" rtlCol="0">
            <a:spAutoFit/>
          </a:bodyPr>
          <a:lstStyle/>
          <a:p>
            <a:r>
              <a:rPr lang="es-ES" b="1" dirty="0">
                <a:solidFill>
                  <a:srgbClr val="C00000"/>
                </a:solidFill>
              </a:rPr>
              <a:t>2- MODIFICACIÓN DE DATOS  (UPDATE)</a:t>
            </a:r>
          </a:p>
          <a:p>
            <a:endParaRPr lang="es-ES" b="1" dirty="0">
              <a:solidFill>
                <a:srgbClr val="C00000"/>
              </a:solidFill>
            </a:endParaRPr>
          </a:p>
          <a:p>
            <a:r>
              <a:rPr lang="es-ES" b="1" i="1" dirty="0">
                <a:solidFill>
                  <a:schemeClr val="accent5">
                    <a:lumMod val="50000"/>
                  </a:schemeClr>
                </a:solidFill>
              </a:rPr>
              <a:t>Ejemplo:</a:t>
            </a:r>
          </a:p>
          <a:p>
            <a:endParaRPr lang="es-ES" b="1" i="1" dirty="0">
              <a:solidFill>
                <a:schemeClr val="accent5">
                  <a:lumMod val="50000"/>
                </a:schemeClr>
              </a:solidFill>
            </a:endParaRPr>
          </a:p>
          <a:p>
            <a:pPr marL="182563" indent="-182563">
              <a:buFont typeface="Wingdings" pitchFamily="2" charset="2"/>
              <a:buChar char="§"/>
            </a:pPr>
            <a:r>
              <a:rPr lang="es-ES" sz="2400" b="1" dirty="0">
                <a:solidFill>
                  <a:schemeClr val="tx1">
                    <a:lumMod val="95000"/>
                    <a:lumOff val="5000"/>
                  </a:schemeClr>
                </a:solidFill>
              </a:rPr>
              <a:t>Dada la tabla CENTROS, cambiamos la dirección del COD_CETRO  22 a ‘C/Pilón 13’ y el número de plazas a 295:</a:t>
            </a:r>
          </a:p>
          <a:p>
            <a:pPr marL="182563" indent="-182563">
              <a:buFont typeface="Wingdings" pitchFamily="2" charset="2"/>
              <a:buChar char="§"/>
            </a:pPr>
            <a:endParaRPr lang="es-ES" sz="2400" b="1" dirty="0">
              <a:solidFill>
                <a:schemeClr val="tx1">
                  <a:lumMod val="95000"/>
                  <a:lumOff val="5000"/>
                </a:schemeClr>
              </a:solidFill>
            </a:endParaRPr>
          </a:p>
          <a:p>
            <a:pPr marL="639763" lvl="1" indent="-182563"/>
            <a:r>
              <a:rPr lang="es-ES" sz="2400" b="1" dirty="0">
                <a:solidFill>
                  <a:schemeClr val="tx1">
                    <a:lumMod val="95000"/>
                    <a:lumOff val="5000"/>
                  </a:schemeClr>
                </a:solidFill>
              </a:rPr>
              <a:t>	</a:t>
            </a:r>
            <a:r>
              <a:rPr lang="es-ES" sz="2000" b="1" dirty="0">
                <a:solidFill>
                  <a:srgbClr val="C00000"/>
                </a:solidFill>
              </a:rPr>
              <a:t>UPDATE CENTROS SET DIRECCION=‘C/Pilón 13’, NUM_PLAZAS=295</a:t>
            </a:r>
          </a:p>
          <a:p>
            <a:pPr marL="639763" lvl="1" indent="-182563"/>
            <a:r>
              <a:rPr lang="es-ES" sz="2000" b="1" dirty="0">
                <a:solidFill>
                  <a:srgbClr val="C00000"/>
                </a:solidFill>
              </a:rPr>
              <a:t>	WHERE COD_CENTRO=22;</a:t>
            </a:r>
          </a:p>
          <a:p>
            <a:pPr marL="182563" indent="-182563"/>
            <a:endParaRPr lang="es-ES" sz="2400" b="1" dirty="0">
              <a:solidFill>
                <a:srgbClr val="C00000"/>
              </a:solidFill>
            </a:endParaRPr>
          </a:p>
          <a:p>
            <a:pPr marL="182563" indent="-182563"/>
            <a:r>
              <a:rPr lang="es-ES" sz="2400" b="1" dirty="0">
                <a:solidFill>
                  <a:srgbClr val="C00000"/>
                </a:solidFill>
              </a:rPr>
              <a:t>	</a:t>
            </a:r>
            <a:r>
              <a:rPr lang="es-ES" sz="2400" b="1" dirty="0">
                <a:solidFill>
                  <a:schemeClr val="tx1">
                    <a:lumMod val="95000"/>
                    <a:lumOff val="5000"/>
                  </a:schemeClr>
                </a:solidFill>
              </a:rPr>
              <a:t>¿Qué hubiese ocurrido si no hubiésemos puesto la cláusula WHERE?</a:t>
            </a:r>
          </a:p>
          <a:p>
            <a:pPr marL="182563" indent="-182563">
              <a:buFont typeface="Wingdings" pitchFamily="2" charset="2"/>
              <a:buChar char="§"/>
            </a:pPr>
            <a:endParaRPr lang="es-ES" sz="2000" b="1" dirty="0">
              <a:solidFill>
                <a:schemeClr val="tx1">
                  <a:lumMod val="95000"/>
                  <a:lumOff val="5000"/>
                </a:schemeClr>
              </a:solidFill>
            </a:endParaRPr>
          </a:p>
        </p:txBody>
      </p:sp>
      <p:sp>
        <p:nvSpPr>
          <p:cNvPr id="5" name="4 CuadroTexto"/>
          <p:cNvSpPr txBox="1"/>
          <p:nvPr/>
        </p:nvSpPr>
        <p:spPr>
          <a:xfrm>
            <a:off x="0" y="5934670"/>
            <a:ext cx="9144000" cy="923330"/>
          </a:xfrm>
          <a:prstGeom prst="rect">
            <a:avLst/>
          </a:prstGeom>
          <a:solidFill>
            <a:srgbClr val="FFC000"/>
          </a:solidFill>
        </p:spPr>
        <p:txBody>
          <a:bodyPr wrap="square" rtlCol="0">
            <a:spAutoFit/>
          </a:bodyPr>
          <a:lstStyle/>
          <a:p>
            <a:r>
              <a:rPr lang="es-ES" b="1" i="1" dirty="0">
                <a:solidFill>
                  <a:schemeClr val="accent5">
                    <a:lumMod val="50000"/>
                  </a:schemeClr>
                </a:solidFill>
              </a:rPr>
              <a:t>Ejercicio:</a:t>
            </a:r>
          </a:p>
          <a:p>
            <a:pPr marL="342900" indent="-342900">
              <a:buFont typeface="+mj-lt"/>
              <a:buAutoNum type="arabicPeriod"/>
            </a:pPr>
            <a:r>
              <a:rPr lang="es-ES" b="1" dirty="0"/>
              <a:t>Aumenta en 100 euros el salario y en 10 la comisión a todos los empleados del departamento 10 de la tabla EMPLE.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8786842" cy="646331"/>
          </a:xfrm>
          <a:prstGeom prst="rect">
            <a:avLst/>
          </a:prstGeom>
          <a:noFill/>
        </p:spPr>
        <p:txBody>
          <a:bodyPr wrap="square" rtlCol="0">
            <a:spAutoFit/>
          </a:bodyPr>
          <a:lstStyle/>
          <a:p>
            <a:r>
              <a:rPr lang="es-ES" b="1" dirty="0">
                <a:solidFill>
                  <a:srgbClr val="C00000"/>
                </a:solidFill>
              </a:rPr>
              <a:t>2- MODIFICACIÓN DE DATOS  (UPDATE)</a:t>
            </a:r>
          </a:p>
          <a:p>
            <a:r>
              <a:rPr lang="es-ES" b="1" dirty="0">
                <a:solidFill>
                  <a:schemeClr val="accent5">
                    <a:lumMod val="50000"/>
                  </a:schemeClr>
                </a:solidFill>
              </a:rPr>
              <a:t>    UPDATE CON SELECT</a:t>
            </a:r>
          </a:p>
        </p:txBody>
      </p:sp>
      <p:sp>
        <p:nvSpPr>
          <p:cNvPr id="7" name="6 CuadroTexto"/>
          <p:cNvSpPr txBox="1"/>
          <p:nvPr/>
        </p:nvSpPr>
        <p:spPr>
          <a:xfrm>
            <a:off x="642910" y="571480"/>
            <a:ext cx="8501090" cy="2308324"/>
          </a:xfrm>
          <a:prstGeom prst="rect">
            <a:avLst/>
          </a:prstGeom>
          <a:noFill/>
        </p:spPr>
        <p:txBody>
          <a:bodyPr wrap="square" rtlCol="0">
            <a:spAutoFit/>
          </a:bodyPr>
          <a:lstStyle/>
          <a:p>
            <a:r>
              <a:rPr lang="es-ES" dirty="0"/>
              <a:t>Podemos incluir una </a:t>
            </a:r>
            <a:r>
              <a:rPr lang="es-ES" dirty="0" err="1"/>
              <a:t>subconsulta</a:t>
            </a:r>
            <a:r>
              <a:rPr lang="es-ES" dirty="0"/>
              <a:t> en una </a:t>
            </a:r>
            <a:r>
              <a:rPr lang="es-ES" dirty="0" err="1"/>
              <a:t>sentecia</a:t>
            </a:r>
            <a:r>
              <a:rPr lang="es-ES" dirty="0"/>
              <a:t> UPDATE que puede estar contenida en la cláusula WHERE o puede formar parte de SET.</a:t>
            </a:r>
          </a:p>
          <a:p>
            <a:endParaRPr lang="es-ES" dirty="0"/>
          </a:p>
          <a:p>
            <a:r>
              <a:rPr lang="es-ES" dirty="0"/>
              <a:t>Cuando la </a:t>
            </a:r>
            <a:r>
              <a:rPr lang="es-ES" dirty="0" err="1"/>
              <a:t>subconsulta</a:t>
            </a:r>
            <a:r>
              <a:rPr lang="es-ES" dirty="0"/>
              <a:t> forma parte de SET, debe seleccionar una única fila y el mismo número de columnas (con tipos de datos adecuados) que las que hay entre paréntesis al lado de SET.</a:t>
            </a:r>
          </a:p>
          <a:p>
            <a:endParaRPr lang="es-ES" dirty="0"/>
          </a:p>
          <a:p>
            <a:r>
              <a:rPr lang="es-ES" dirty="0"/>
              <a:t>Los 3 posibles formatos son:</a:t>
            </a:r>
          </a:p>
        </p:txBody>
      </p:sp>
      <p:pic>
        <p:nvPicPr>
          <p:cNvPr id="3075" name="Picture 3"/>
          <p:cNvPicPr>
            <a:picLocks noChangeAspect="1" noChangeArrowheads="1"/>
          </p:cNvPicPr>
          <p:nvPr/>
        </p:nvPicPr>
        <p:blipFill>
          <a:blip r:embed="rId2"/>
          <a:srcRect/>
          <a:stretch>
            <a:fillRect/>
          </a:stretch>
        </p:blipFill>
        <p:spPr bwMode="auto">
          <a:xfrm>
            <a:off x="714348" y="2857496"/>
            <a:ext cx="8001056" cy="1071570"/>
          </a:xfrm>
          <a:prstGeom prst="rect">
            <a:avLst/>
          </a:prstGeom>
          <a:noFill/>
          <a:ln w="31750">
            <a:solidFill>
              <a:schemeClr val="accent6">
                <a:lumMod val="75000"/>
              </a:schemeClr>
            </a:solid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714349" y="4143380"/>
            <a:ext cx="8001056" cy="1071570"/>
          </a:xfrm>
          <a:prstGeom prst="rect">
            <a:avLst/>
          </a:prstGeom>
          <a:noFill/>
          <a:ln w="31750">
            <a:solidFill>
              <a:schemeClr val="tx2">
                <a:lumMod val="60000"/>
                <a:lumOff val="40000"/>
              </a:schemeClr>
            </a:solid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714348" y="5429264"/>
            <a:ext cx="8001056" cy="1143008"/>
          </a:xfrm>
          <a:prstGeom prst="rect">
            <a:avLst/>
          </a:prstGeom>
          <a:noFill/>
          <a:ln w="31750">
            <a:solidFill>
              <a:srgbClr val="FFFF00"/>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8786842" cy="646331"/>
          </a:xfrm>
          <a:prstGeom prst="rect">
            <a:avLst/>
          </a:prstGeom>
          <a:noFill/>
        </p:spPr>
        <p:txBody>
          <a:bodyPr wrap="square" rtlCol="0">
            <a:spAutoFit/>
          </a:bodyPr>
          <a:lstStyle/>
          <a:p>
            <a:r>
              <a:rPr lang="es-ES" b="1" dirty="0">
                <a:solidFill>
                  <a:srgbClr val="C00000"/>
                </a:solidFill>
              </a:rPr>
              <a:t>2- MODIFICACIÓN DE DATOS  (UPDATE)</a:t>
            </a:r>
          </a:p>
          <a:p>
            <a:r>
              <a:rPr lang="es-ES" b="1" dirty="0">
                <a:solidFill>
                  <a:schemeClr val="accent5">
                    <a:lumMod val="50000"/>
                  </a:schemeClr>
                </a:solidFill>
              </a:rPr>
              <a:t>    UPDATE CON SELECT</a:t>
            </a:r>
          </a:p>
        </p:txBody>
      </p:sp>
      <p:sp>
        <p:nvSpPr>
          <p:cNvPr id="8" name="7 CuadroTexto"/>
          <p:cNvSpPr txBox="1"/>
          <p:nvPr/>
        </p:nvSpPr>
        <p:spPr>
          <a:xfrm>
            <a:off x="642910" y="571480"/>
            <a:ext cx="8501090" cy="5632311"/>
          </a:xfrm>
          <a:prstGeom prst="rect">
            <a:avLst/>
          </a:prstGeom>
          <a:noFill/>
        </p:spPr>
        <p:txBody>
          <a:bodyPr wrap="square" rtlCol="0">
            <a:spAutoFit/>
          </a:bodyPr>
          <a:lstStyle/>
          <a:p>
            <a:r>
              <a:rPr lang="es-ES" sz="2000" b="1" i="1" dirty="0">
                <a:solidFill>
                  <a:schemeClr val="accent5">
                    <a:lumMod val="50000"/>
                  </a:schemeClr>
                </a:solidFill>
              </a:rPr>
              <a:t>Ejemplos:</a:t>
            </a:r>
          </a:p>
          <a:p>
            <a:endParaRPr lang="es-ES" sz="2000" b="1" i="1" dirty="0">
              <a:solidFill>
                <a:schemeClr val="accent5">
                  <a:lumMod val="50000"/>
                </a:schemeClr>
              </a:solidFill>
            </a:endParaRPr>
          </a:p>
          <a:p>
            <a:pPr>
              <a:buFont typeface="Wingdings" pitchFamily="2" charset="2"/>
              <a:buChar char="§"/>
            </a:pPr>
            <a:r>
              <a:rPr lang="es-ES" sz="2000" b="1" dirty="0">
                <a:solidFill>
                  <a:schemeClr val="tx1">
                    <a:lumMod val="95000"/>
                    <a:lumOff val="5000"/>
                  </a:schemeClr>
                </a:solidFill>
              </a:rPr>
              <a:t>  Dada la tabla CENTROS, igualar la dirección y el número de plazas del código de centro 10 a los valores de las columnas correspondientes que están almacenadas para el código de centro 50:</a:t>
            </a:r>
          </a:p>
          <a:p>
            <a:pPr>
              <a:buFont typeface="Wingdings" pitchFamily="2" charset="2"/>
              <a:buChar char="§"/>
            </a:pPr>
            <a:endParaRPr lang="es-ES" sz="2000" b="1" dirty="0">
              <a:solidFill>
                <a:schemeClr val="tx1">
                  <a:lumMod val="95000"/>
                  <a:lumOff val="5000"/>
                </a:schemeClr>
              </a:solidFill>
            </a:endParaRPr>
          </a:p>
          <a:p>
            <a:r>
              <a:rPr lang="es-ES" sz="2000" b="1" dirty="0">
                <a:solidFill>
                  <a:srgbClr val="C00000"/>
                </a:solidFill>
              </a:rPr>
              <a:t>UPDATE CENTROS SET (DIRECCION, NUM_PLAZAS) = </a:t>
            </a:r>
            <a:r>
              <a:rPr lang="es-ES" sz="2000" b="1" i="1" dirty="0">
                <a:solidFill>
                  <a:schemeClr val="accent3">
                    <a:lumMod val="50000"/>
                  </a:schemeClr>
                </a:solidFill>
              </a:rPr>
              <a:t>(SELECT DIRECCION, 			NUM_PLAZAS FROM CENTROS WHERE COD_CENTRO=50)</a:t>
            </a:r>
          </a:p>
          <a:p>
            <a:r>
              <a:rPr lang="es-ES" sz="2000" b="1" dirty="0">
                <a:solidFill>
                  <a:srgbClr val="C00000"/>
                </a:solidFill>
              </a:rPr>
              <a:t>WHERE COD_CENTRO=10;</a:t>
            </a:r>
          </a:p>
          <a:p>
            <a:endParaRPr lang="es-ES" sz="2000" b="1" dirty="0">
              <a:solidFill>
                <a:srgbClr val="C00000"/>
              </a:solidFill>
            </a:endParaRPr>
          </a:p>
          <a:p>
            <a:pPr>
              <a:buFont typeface="Wingdings" pitchFamily="2" charset="2"/>
              <a:buChar char="§"/>
            </a:pPr>
            <a:r>
              <a:rPr lang="es-ES" sz="2000" b="1" dirty="0"/>
              <a:t>  A partir de EMPLE, cambia el salario a la mitad y la comisión a 0, a aquellos empleados que pertenezcan al departamento con mayor número de empleados.</a:t>
            </a:r>
          </a:p>
          <a:p>
            <a:pPr>
              <a:buFont typeface="Wingdings" pitchFamily="2" charset="2"/>
              <a:buChar char="§"/>
            </a:pPr>
            <a:endParaRPr lang="es-ES" sz="2000" b="1" dirty="0"/>
          </a:p>
          <a:p>
            <a:r>
              <a:rPr lang="es-ES" sz="2000" b="1" dirty="0">
                <a:solidFill>
                  <a:srgbClr val="C00000"/>
                </a:solidFill>
              </a:rPr>
              <a:t>UPDATE EMPLE SET SALARIO=SALARIO/2, COMISION=0</a:t>
            </a:r>
          </a:p>
          <a:p>
            <a:r>
              <a:rPr lang="es-ES" sz="2000" b="1" dirty="0">
                <a:solidFill>
                  <a:srgbClr val="C00000"/>
                </a:solidFill>
              </a:rPr>
              <a:t>WHERE DEPT_NO= </a:t>
            </a:r>
            <a:r>
              <a:rPr lang="es-ES" sz="2000" b="1" i="1" dirty="0">
                <a:solidFill>
                  <a:schemeClr val="accent3">
                    <a:lumMod val="50000"/>
                  </a:schemeClr>
                </a:solidFill>
              </a:rPr>
              <a:t>(SELECT DEPT_NO FROM EMPLE GROUP BY DEPT_NO HAVING COUNT(*)=(SELECT MAX(COUNT(*)) FROM EMPLE GROUP BY DEPT_NO))</a:t>
            </a:r>
            <a:r>
              <a:rPr lang="es-ES" sz="2000" b="1" dirty="0">
                <a:solidFill>
                  <a:srgbClr val="C0000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8786842" cy="923330"/>
          </a:xfrm>
          <a:prstGeom prst="rect">
            <a:avLst/>
          </a:prstGeom>
          <a:noFill/>
        </p:spPr>
        <p:txBody>
          <a:bodyPr wrap="square" rtlCol="0">
            <a:spAutoFit/>
          </a:bodyPr>
          <a:lstStyle/>
          <a:p>
            <a:r>
              <a:rPr lang="es-ES" b="1" dirty="0">
                <a:solidFill>
                  <a:srgbClr val="C00000"/>
                </a:solidFill>
              </a:rPr>
              <a:t>2- MODIFICACIÓN DE DATOS  (UPDATE)</a:t>
            </a:r>
          </a:p>
          <a:p>
            <a:r>
              <a:rPr lang="es-ES" b="1" dirty="0">
                <a:solidFill>
                  <a:schemeClr val="accent5">
                    <a:lumMod val="50000"/>
                  </a:schemeClr>
                </a:solidFill>
              </a:rPr>
              <a:t>    </a:t>
            </a:r>
          </a:p>
          <a:p>
            <a:r>
              <a:rPr lang="es-ES" b="1" dirty="0">
                <a:solidFill>
                  <a:schemeClr val="accent5">
                    <a:lumMod val="50000"/>
                  </a:schemeClr>
                </a:solidFill>
              </a:rPr>
              <a:t>     UPDATE CON SELECT</a:t>
            </a:r>
          </a:p>
        </p:txBody>
      </p:sp>
      <p:sp>
        <p:nvSpPr>
          <p:cNvPr id="8" name="7 CuadroTexto"/>
          <p:cNvSpPr txBox="1"/>
          <p:nvPr/>
        </p:nvSpPr>
        <p:spPr>
          <a:xfrm>
            <a:off x="642910" y="571480"/>
            <a:ext cx="8501090" cy="4401205"/>
          </a:xfrm>
          <a:prstGeom prst="rect">
            <a:avLst/>
          </a:prstGeom>
          <a:noFill/>
        </p:spPr>
        <p:txBody>
          <a:bodyPr wrap="square" rtlCol="0">
            <a:spAutoFit/>
          </a:bodyPr>
          <a:lstStyle/>
          <a:p>
            <a:endParaRPr lang="es-ES" sz="2000" b="1" i="1" dirty="0">
              <a:solidFill>
                <a:schemeClr val="accent5">
                  <a:lumMod val="50000"/>
                </a:schemeClr>
              </a:solidFill>
            </a:endParaRPr>
          </a:p>
          <a:p>
            <a:endParaRPr lang="es-ES" sz="2000" b="1" i="1" dirty="0">
              <a:solidFill>
                <a:schemeClr val="accent5">
                  <a:lumMod val="50000"/>
                </a:schemeClr>
              </a:solidFill>
            </a:endParaRPr>
          </a:p>
          <a:p>
            <a:r>
              <a:rPr lang="es-ES" sz="2000" b="1" i="1" dirty="0">
                <a:solidFill>
                  <a:schemeClr val="accent5">
                    <a:lumMod val="50000"/>
                  </a:schemeClr>
                </a:solidFill>
              </a:rPr>
              <a:t>Ejemplos:</a:t>
            </a:r>
          </a:p>
          <a:p>
            <a:endParaRPr lang="es-ES" sz="2000" b="1" i="1" dirty="0">
              <a:solidFill>
                <a:schemeClr val="accent5">
                  <a:lumMod val="50000"/>
                </a:schemeClr>
              </a:solidFill>
            </a:endParaRPr>
          </a:p>
          <a:p>
            <a:r>
              <a:rPr lang="es-ES" sz="2000" dirty="0">
                <a:solidFill>
                  <a:schemeClr val="tx1">
                    <a:lumMod val="95000"/>
                    <a:lumOff val="5000"/>
                  </a:schemeClr>
                </a:solidFill>
              </a:rPr>
              <a:t>En ocasiones, se pueden combinar varios de los formatos anteriores.</a:t>
            </a:r>
          </a:p>
          <a:p>
            <a:endParaRPr lang="es-ES" sz="2000" b="1" i="1" dirty="0">
              <a:solidFill>
                <a:schemeClr val="accent5">
                  <a:lumMod val="50000"/>
                </a:schemeClr>
              </a:solidFill>
            </a:endParaRPr>
          </a:p>
          <a:p>
            <a:pPr>
              <a:buFont typeface="Wingdings" pitchFamily="2" charset="2"/>
              <a:buChar char="§"/>
            </a:pPr>
            <a:r>
              <a:rPr lang="es-ES" sz="2000" b="1" dirty="0">
                <a:solidFill>
                  <a:schemeClr val="tx1">
                    <a:lumMod val="95000"/>
                    <a:lumOff val="5000"/>
                  </a:schemeClr>
                </a:solidFill>
              </a:rPr>
              <a:t>  Para todos los empleados de EMPLE y del departamento ‘CONTABILIDAD’, cambiamos su salario al doble del salario de ‘SANCHEZ’ y su apellido, a minúscula:</a:t>
            </a:r>
          </a:p>
          <a:p>
            <a:pPr>
              <a:buFont typeface="Wingdings" pitchFamily="2" charset="2"/>
              <a:buChar char="§"/>
            </a:pPr>
            <a:endParaRPr lang="es-ES" sz="2000" b="1" dirty="0">
              <a:solidFill>
                <a:schemeClr val="tx1">
                  <a:lumMod val="95000"/>
                  <a:lumOff val="5000"/>
                </a:schemeClr>
              </a:solidFill>
            </a:endParaRPr>
          </a:p>
          <a:p>
            <a:r>
              <a:rPr lang="es-ES" sz="2000" b="1" dirty="0">
                <a:solidFill>
                  <a:srgbClr val="C00000"/>
                </a:solidFill>
              </a:rPr>
              <a:t>UPDATE EMPLE SET APELLIDO=LOWER(APELLIDO), </a:t>
            </a:r>
          </a:p>
          <a:p>
            <a:r>
              <a:rPr lang="es-ES" sz="2000" b="1" dirty="0">
                <a:solidFill>
                  <a:srgbClr val="C00000"/>
                </a:solidFill>
              </a:rPr>
              <a:t>SALARIO=(</a:t>
            </a:r>
            <a:r>
              <a:rPr lang="es-ES" sz="2000" b="1" i="1" dirty="0">
                <a:solidFill>
                  <a:schemeClr val="accent3">
                    <a:lumMod val="50000"/>
                  </a:schemeClr>
                </a:solidFill>
              </a:rPr>
              <a:t>SELECT SALARIO*2 FROM EMPLE WHERE APELLIDO=‘SANCHEZ’</a:t>
            </a:r>
            <a:r>
              <a:rPr lang="es-ES" sz="2000" b="1" dirty="0">
                <a:solidFill>
                  <a:srgbClr val="C00000"/>
                </a:solidFill>
              </a:rPr>
              <a:t>)</a:t>
            </a:r>
          </a:p>
          <a:p>
            <a:r>
              <a:rPr lang="es-ES" sz="2000" b="1" dirty="0">
                <a:solidFill>
                  <a:srgbClr val="C00000"/>
                </a:solidFill>
              </a:rPr>
              <a:t>WHERE DEPT_NO=(</a:t>
            </a:r>
            <a:r>
              <a:rPr lang="es-ES" sz="2000" b="1" i="1" dirty="0">
                <a:solidFill>
                  <a:schemeClr val="accent3">
                    <a:lumMod val="50000"/>
                  </a:schemeClr>
                </a:solidFill>
              </a:rPr>
              <a:t>SELECT DEPT_NO FROM DEPART</a:t>
            </a:r>
          </a:p>
          <a:p>
            <a:r>
              <a:rPr lang="es-ES" sz="2000" b="1" i="1" dirty="0">
                <a:solidFill>
                  <a:schemeClr val="accent3">
                    <a:lumMod val="50000"/>
                  </a:schemeClr>
                </a:solidFill>
              </a:rPr>
              <a:t>		WHERE DNOMBRE=‘CONTABILIDAD</a:t>
            </a:r>
            <a:r>
              <a:rPr lang="es-ES" sz="2000" b="1" dirty="0">
                <a:solidFill>
                  <a:schemeClr val="accent3">
                    <a:lumMod val="50000"/>
                  </a:schemeClr>
                </a:solidFill>
              </a:rPr>
              <a:t>’</a:t>
            </a:r>
            <a:r>
              <a:rPr lang="es-ES" sz="2000" b="1" dirty="0">
                <a:solidFill>
                  <a:srgbClr val="C00000"/>
                </a:solidFill>
              </a:rPr>
              <a:t>);</a:t>
            </a:r>
          </a:p>
        </p:txBody>
      </p:sp>
      <p:sp>
        <p:nvSpPr>
          <p:cNvPr id="5" name="4 CuadroTexto"/>
          <p:cNvSpPr txBox="1"/>
          <p:nvPr/>
        </p:nvSpPr>
        <p:spPr>
          <a:xfrm>
            <a:off x="0" y="5934670"/>
            <a:ext cx="9144000" cy="923330"/>
          </a:xfrm>
          <a:prstGeom prst="rect">
            <a:avLst/>
          </a:prstGeom>
          <a:solidFill>
            <a:srgbClr val="FFC000"/>
          </a:solidFill>
        </p:spPr>
        <p:txBody>
          <a:bodyPr wrap="square" rtlCol="0">
            <a:spAutoFit/>
          </a:bodyPr>
          <a:lstStyle/>
          <a:p>
            <a:r>
              <a:rPr lang="es-ES" b="1" i="1" dirty="0">
                <a:solidFill>
                  <a:schemeClr val="accent5">
                    <a:lumMod val="50000"/>
                  </a:schemeClr>
                </a:solidFill>
              </a:rPr>
              <a:t>Ejercicio:</a:t>
            </a:r>
          </a:p>
          <a:p>
            <a:pPr marL="342900" indent="-342900">
              <a:buFont typeface="+mj-lt"/>
              <a:buAutoNum type="arabicPeriod"/>
            </a:pPr>
            <a:r>
              <a:rPr lang="es-ES" b="1" dirty="0"/>
              <a:t>Modifica el número de departamento de ‘SAAVEDRA’. El nuevo departamento será el departamento donde hay más empleados cuyo oficio sea ‘EMPLEADO’.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8786842" cy="5170646"/>
          </a:xfrm>
          <a:prstGeom prst="rect">
            <a:avLst/>
          </a:prstGeom>
          <a:noFill/>
        </p:spPr>
        <p:txBody>
          <a:bodyPr wrap="square" rtlCol="0">
            <a:spAutoFit/>
          </a:bodyPr>
          <a:lstStyle/>
          <a:p>
            <a:r>
              <a:rPr lang="es-ES" b="1" dirty="0">
                <a:solidFill>
                  <a:srgbClr val="C00000"/>
                </a:solidFill>
              </a:rPr>
              <a:t>3- BORRADO DE FILAS (DELETE)</a:t>
            </a:r>
          </a:p>
          <a:p>
            <a:endParaRPr lang="es-ES" b="1" dirty="0">
              <a:solidFill>
                <a:srgbClr val="C00000"/>
              </a:solidFill>
            </a:endParaRPr>
          </a:p>
          <a:p>
            <a:pPr lvl="1">
              <a:buFont typeface="Wingdings" pitchFamily="2" charset="2"/>
              <a:buChar char="Ø"/>
            </a:pPr>
            <a:r>
              <a:rPr lang="es-ES" b="1" dirty="0">
                <a:solidFill>
                  <a:schemeClr val="accent5">
                    <a:lumMod val="50000"/>
                  </a:schemeClr>
                </a:solidFill>
              </a:rPr>
              <a:t> </a:t>
            </a:r>
            <a:r>
              <a:rPr lang="es-ES" sz="2400" b="1" dirty="0">
                <a:solidFill>
                  <a:schemeClr val="tx1">
                    <a:lumMod val="95000"/>
                    <a:lumOff val="5000"/>
                  </a:schemeClr>
                </a:solidFill>
              </a:rPr>
              <a:t>Para eliminar una o varias filas de una tabla.</a:t>
            </a:r>
            <a:endParaRPr lang="es-ES" b="1" dirty="0">
              <a:solidFill>
                <a:schemeClr val="tx1">
                  <a:lumMod val="95000"/>
                  <a:lumOff val="5000"/>
                </a:schemeClr>
              </a:solidFill>
            </a:endParaRPr>
          </a:p>
          <a:p>
            <a:pPr lvl="1">
              <a:buFont typeface="Wingdings" pitchFamily="2" charset="2"/>
              <a:buChar char="Ø"/>
            </a:pPr>
            <a:endParaRPr lang="es-ES" sz="2400" b="1" dirty="0">
              <a:solidFill>
                <a:schemeClr val="tx1">
                  <a:lumMod val="95000"/>
                  <a:lumOff val="5000"/>
                </a:schemeClr>
              </a:solidFill>
            </a:endParaRPr>
          </a:p>
          <a:p>
            <a:pPr marL="636588" lvl="1" indent="-179388">
              <a:buFont typeface="Wingdings" pitchFamily="2" charset="2"/>
              <a:buChar char="Ø"/>
            </a:pPr>
            <a:r>
              <a:rPr lang="es-ES" sz="2400" b="1" dirty="0">
                <a:solidFill>
                  <a:schemeClr val="tx1">
                    <a:lumMod val="95000"/>
                    <a:lumOff val="5000"/>
                  </a:schemeClr>
                </a:solidFill>
              </a:rPr>
              <a:t> La cláusula WHERE es esencial para eliminar SÓLO aquellas filas deseadas. Sin esta   cláusula, DELETE borrará todas las filas de la tabla.</a:t>
            </a:r>
          </a:p>
          <a:p>
            <a:pPr lvl="1">
              <a:buFont typeface="Wingdings" pitchFamily="2" charset="2"/>
              <a:buChar char="Ø"/>
            </a:pPr>
            <a:endParaRPr lang="es-ES" sz="2400" b="1" dirty="0">
              <a:solidFill>
                <a:schemeClr val="tx1">
                  <a:lumMod val="95000"/>
                  <a:lumOff val="5000"/>
                </a:schemeClr>
              </a:solidFill>
            </a:endParaRPr>
          </a:p>
          <a:p>
            <a:pPr marL="636588" lvl="1" indent="-179388">
              <a:buFont typeface="Wingdings" pitchFamily="2" charset="2"/>
              <a:buChar char="Ø"/>
            </a:pPr>
            <a:r>
              <a:rPr lang="es-ES" sz="2400" b="1" dirty="0">
                <a:solidFill>
                  <a:schemeClr val="tx1">
                    <a:lumMod val="95000"/>
                    <a:lumOff val="5000"/>
                  </a:schemeClr>
                </a:solidFill>
              </a:rPr>
              <a:t> El espacio usado por las filas borradas no se reutiliza, a menos que se realice un EXPORT   o un IMPORT.</a:t>
            </a:r>
          </a:p>
          <a:p>
            <a:pPr lvl="1">
              <a:buFont typeface="Wingdings" pitchFamily="2" charset="2"/>
              <a:buChar char="Ø"/>
            </a:pPr>
            <a:endParaRPr lang="es-ES" sz="2400" b="1" dirty="0">
              <a:solidFill>
                <a:schemeClr val="tx1">
                  <a:lumMod val="95000"/>
                  <a:lumOff val="5000"/>
                </a:schemeClr>
              </a:solidFill>
            </a:endParaRPr>
          </a:p>
          <a:p>
            <a:pPr lvl="1">
              <a:buFont typeface="Wingdings" pitchFamily="2" charset="2"/>
              <a:buChar char="Ø"/>
            </a:pPr>
            <a:r>
              <a:rPr lang="es-ES" sz="2400" b="1" dirty="0">
                <a:solidFill>
                  <a:schemeClr val="tx1">
                    <a:lumMod val="95000"/>
                    <a:lumOff val="5000"/>
                  </a:schemeClr>
                </a:solidFill>
              </a:rPr>
              <a:t> La condición puede incluir una </a:t>
            </a:r>
            <a:r>
              <a:rPr lang="es-ES" sz="2400" b="1" dirty="0" err="1">
                <a:solidFill>
                  <a:schemeClr val="tx1">
                    <a:lumMod val="95000"/>
                    <a:lumOff val="5000"/>
                  </a:schemeClr>
                </a:solidFill>
              </a:rPr>
              <a:t>subconsulta</a:t>
            </a:r>
            <a:r>
              <a:rPr lang="es-ES" sz="2400" b="1" dirty="0">
                <a:solidFill>
                  <a:schemeClr val="tx1">
                    <a:lumMod val="95000"/>
                    <a:lumOff val="5000"/>
                  </a:schemeClr>
                </a:solidFill>
              </a:rPr>
              <a:t>.</a:t>
            </a:r>
          </a:p>
          <a:p>
            <a:endParaRPr lang="es-ES" b="1" dirty="0">
              <a:solidFill>
                <a:schemeClr val="accent5">
                  <a:lumMod val="50000"/>
                </a:schemeClr>
              </a:solidFill>
            </a:endParaRPr>
          </a:p>
          <a:p>
            <a:r>
              <a:rPr lang="es-ES" b="1" dirty="0">
                <a:solidFill>
                  <a:schemeClr val="accent5">
                    <a:lumMod val="50000"/>
                  </a:schemeClr>
                </a:solidFill>
              </a:rPr>
              <a:t>         Formato general:</a:t>
            </a:r>
          </a:p>
          <a:p>
            <a:r>
              <a:rPr lang="es-ES" b="1" dirty="0">
                <a:solidFill>
                  <a:schemeClr val="accent5">
                    <a:lumMod val="50000"/>
                  </a:schemeClr>
                </a:solidFill>
              </a:rPr>
              <a:t>     </a:t>
            </a:r>
          </a:p>
        </p:txBody>
      </p:sp>
      <p:pic>
        <p:nvPicPr>
          <p:cNvPr id="6147" name="Picture 3"/>
          <p:cNvPicPr>
            <a:picLocks noChangeAspect="1" noChangeArrowheads="1"/>
          </p:cNvPicPr>
          <p:nvPr/>
        </p:nvPicPr>
        <p:blipFill>
          <a:blip r:embed="rId2"/>
          <a:srcRect/>
          <a:stretch>
            <a:fillRect/>
          </a:stretch>
        </p:blipFill>
        <p:spPr bwMode="auto">
          <a:xfrm>
            <a:off x="928662" y="5072074"/>
            <a:ext cx="6619875" cy="628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786842" cy="5355312"/>
          </a:xfrm>
          <a:prstGeom prst="rect">
            <a:avLst/>
          </a:prstGeom>
          <a:noFill/>
        </p:spPr>
        <p:txBody>
          <a:bodyPr wrap="square" rtlCol="0">
            <a:spAutoFit/>
          </a:bodyPr>
          <a:lstStyle/>
          <a:p>
            <a:r>
              <a:rPr lang="es-ES" b="1" dirty="0">
                <a:solidFill>
                  <a:srgbClr val="C00000"/>
                </a:solidFill>
              </a:rPr>
              <a:t>3- BORRADO DE FILAS (DELETE)</a:t>
            </a:r>
          </a:p>
          <a:p>
            <a:endParaRPr lang="es-ES" b="1" dirty="0">
              <a:solidFill>
                <a:schemeClr val="accent5">
                  <a:lumMod val="50000"/>
                </a:schemeClr>
              </a:solidFill>
            </a:endParaRPr>
          </a:p>
          <a:p>
            <a:r>
              <a:rPr lang="es-ES" b="1" dirty="0">
                <a:solidFill>
                  <a:schemeClr val="accent5">
                    <a:lumMod val="50000"/>
                  </a:schemeClr>
                </a:solidFill>
              </a:rPr>
              <a:t>Ejemplos:</a:t>
            </a:r>
          </a:p>
          <a:p>
            <a:pPr>
              <a:buFont typeface="Wingdings" pitchFamily="2" charset="2"/>
              <a:buChar char="§"/>
            </a:pPr>
            <a:r>
              <a:rPr lang="es-ES" b="1" dirty="0">
                <a:solidFill>
                  <a:schemeClr val="tx1">
                    <a:lumMod val="95000"/>
                    <a:lumOff val="5000"/>
                  </a:schemeClr>
                </a:solidFill>
              </a:rPr>
              <a:t>  Borramos el COD_CENTRO  50 de la tabla CENTROS:</a:t>
            </a:r>
          </a:p>
          <a:p>
            <a:pPr>
              <a:buFont typeface="Wingdings" pitchFamily="2" charset="2"/>
              <a:buChar char="§"/>
            </a:pPr>
            <a:endParaRPr lang="es-ES" b="1" dirty="0">
              <a:solidFill>
                <a:schemeClr val="tx1">
                  <a:lumMod val="95000"/>
                  <a:lumOff val="5000"/>
                </a:schemeClr>
              </a:solidFill>
            </a:endParaRPr>
          </a:p>
          <a:p>
            <a:pPr lvl="1"/>
            <a:r>
              <a:rPr lang="es-ES" b="1" dirty="0">
                <a:solidFill>
                  <a:srgbClr val="C00000"/>
                </a:solidFill>
              </a:rPr>
              <a:t>DELETE FROM CENTROS </a:t>
            </a:r>
          </a:p>
          <a:p>
            <a:pPr lvl="1"/>
            <a:r>
              <a:rPr lang="es-ES" b="1" dirty="0">
                <a:solidFill>
                  <a:srgbClr val="C00000"/>
                </a:solidFill>
              </a:rPr>
              <a:t>WHERE COD_CENTRO=50;</a:t>
            </a:r>
          </a:p>
          <a:p>
            <a:endParaRPr lang="es-ES" b="1" dirty="0">
              <a:solidFill>
                <a:schemeClr val="tx1">
                  <a:lumMod val="95000"/>
                  <a:lumOff val="5000"/>
                </a:schemeClr>
              </a:solidFill>
            </a:endParaRPr>
          </a:p>
          <a:p>
            <a:r>
              <a:rPr lang="es-ES" b="1" dirty="0">
                <a:solidFill>
                  <a:schemeClr val="tx1">
                    <a:lumMod val="95000"/>
                    <a:lumOff val="5000"/>
                  </a:schemeClr>
                </a:solidFill>
              </a:rPr>
              <a:t>O bien:</a:t>
            </a:r>
          </a:p>
          <a:p>
            <a:endParaRPr lang="es-ES" b="1" dirty="0">
              <a:solidFill>
                <a:schemeClr val="tx1">
                  <a:lumMod val="95000"/>
                  <a:lumOff val="5000"/>
                </a:schemeClr>
              </a:solidFill>
            </a:endParaRPr>
          </a:p>
          <a:p>
            <a:pPr lvl="1"/>
            <a:r>
              <a:rPr lang="es-ES" b="1" dirty="0">
                <a:solidFill>
                  <a:srgbClr val="C00000"/>
                </a:solidFill>
              </a:rPr>
              <a:t>DELETE CENTROS WHERE COD_CENTRO=50;</a:t>
            </a:r>
          </a:p>
          <a:p>
            <a:endParaRPr lang="es-ES" b="1" dirty="0">
              <a:solidFill>
                <a:schemeClr val="tx1">
                  <a:lumMod val="95000"/>
                  <a:lumOff val="5000"/>
                </a:schemeClr>
              </a:solidFill>
            </a:endParaRPr>
          </a:p>
          <a:p>
            <a:pPr>
              <a:buFont typeface="Wingdings" pitchFamily="2" charset="2"/>
              <a:buChar char="§"/>
            </a:pPr>
            <a:r>
              <a:rPr lang="es-ES" b="1" dirty="0">
                <a:solidFill>
                  <a:schemeClr val="tx1">
                    <a:lumMod val="95000"/>
                    <a:lumOff val="5000"/>
                  </a:schemeClr>
                </a:solidFill>
              </a:rPr>
              <a:t> Borramos todas las filas de la tabla CENTROS:</a:t>
            </a:r>
          </a:p>
          <a:p>
            <a:pPr>
              <a:buFont typeface="Wingdings" pitchFamily="2" charset="2"/>
              <a:buChar char="§"/>
            </a:pPr>
            <a:endParaRPr lang="es-ES" b="1" dirty="0">
              <a:solidFill>
                <a:schemeClr val="tx1">
                  <a:lumMod val="95000"/>
                  <a:lumOff val="5000"/>
                </a:schemeClr>
              </a:solidFill>
            </a:endParaRPr>
          </a:p>
          <a:p>
            <a:pPr lvl="1"/>
            <a:r>
              <a:rPr lang="es-ES" b="1" dirty="0">
                <a:solidFill>
                  <a:srgbClr val="C00000"/>
                </a:solidFill>
              </a:rPr>
              <a:t>DELETE FROM CENTROS;</a:t>
            </a:r>
          </a:p>
          <a:p>
            <a:endParaRPr lang="es-ES" b="1" dirty="0">
              <a:solidFill>
                <a:schemeClr val="tx1">
                  <a:lumMod val="95000"/>
                  <a:lumOff val="5000"/>
                </a:schemeClr>
              </a:solidFill>
            </a:endParaRPr>
          </a:p>
          <a:p>
            <a:r>
              <a:rPr lang="es-ES" b="1" dirty="0">
                <a:solidFill>
                  <a:schemeClr val="tx1">
                    <a:lumMod val="95000"/>
                    <a:lumOff val="5000"/>
                  </a:schemeClr>
                </a:solidFill>
              </a:rPr>
              <a:t>O bien:</a:t>
            </a:r>
          </a:p>
          <a:p>
            <a:endParaRPr lang="es-ES" b="1" dirty="0">
              <a:solidFill>
                <a:schemeClr val="tx1">
                  <a:lumMod val="95000"/>
                  <a:lumOff val="5000"/>
                </a:schemeClr>
              </a:solidFill>
            </a:endParaRPr>
          </a:p>
          <a:p>
            <a:pPr lvl="1"/>
            <a:r>
              <a:rPr lang="es-ES" b="1" dirty="0">
                <a:solidFill>
                  <a:srgbClr val="C00000"/>
                </a:solidFill>
              </a:rPr>
              <a:t>DELETE CENTROS;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786842" cy="4985980"/>
          </a:xfrm>
          <a:prstGeom prst="rect">
            <a:avLst/>
          </a:prstGeom>
          <a:noFill/>
        </p:spPr>
        <p:txBody>
          <a:bodyPr wrap="square" rtlCol="0">
            <a:spAutoFit/>
          </a:bodyPr>
          <a:lstStyle/>
          <a:p>
            <a:r>
              <a:rPr lang="es-ES" b="1" dirty="0">
                <a:solidFill>
                  <a:srgbClr val="C00000"/>
                </a:solidFill>
              </a:rPr>
              <a:t>3- BORRADO DE FILAS (DELETE)</a:t>
            </a:r>
          </a:p>
          <a:p>
            <a:endParaRPr lang="es-ES" b="1" dirty="0">
              <a:solidFill>
                <a:schemeClr val="accent5">
                  <a:lumMod val="50000"/>
                </a:schemeClr>
              </a:solidFill>
            </a:endParaRPr>
          </a:p>
          <a:p>
            <a:r>
              <a:rPr lang="es-ES" b="1" dirty="0">
                <a:solidFill>
                  <a:schemeClr val="accent5">
                    <a:lumMod val="50000"/>
                  </a:schemeClr>
                </a:solidFill>
              </a:rPr>
              <a:t>Ejemplos:</a:t>
            </a:r>
          </a:p>
          <a:p>
            <a:endParaRPr lang="es-ES" b="1" dirty="0">
              <a:solidFill>
                <a:schemeClr val="accent5">
                  <a:lumMod val="50000"/>
                </a:schemeClr>
              </a:solidFill>
            </a:endParaRPr>
          </a:p>
          <a:p>
            <a:pPr>
              <a:buFont typeface="Wingdings" pitchFamily="2" charset="2"/>
              <a:buChar char="§"/>
            </a:pPr>
            <a:r>
              <a:rPr lang="es-ES" b="1" dirty="0">
                <a:solidFill>
                  <a:schemeClr val="tx1">
                    <a:lumMod val="95000"/>
                    <a:lumOff val="5000"/>
                  </a:schemeClr>
                </a:solidFill>
              </a:rPr>
              <a:t>  Borramos todas las filas de la tabla LIBRERIA cuyos EJEMPLARES no superen la media de ejemplares de </a:t>
            </a:r>
            <a:r>
              <a:rPr lang="es-ES" b="1" i="1" u="sng" dirty="0">
                <a:solidFill>
                  <a:schemeClr val="tx1">
                    <a:lumMod val="95000"/>
                    <a:lumOff val="5000"/>
                  </a:schemeClr>
                </a:solidFill>
              </a:rPr>
              <a:t>“SU” </a:t>
            </a:r>
            <a:r>
              <a:rPr lang="es-ES" b="1" dirty="0">
                <a:solidFill>
                  <a:schemeClr val="tx1">
                    <a:lumMod val="95000"/>
                    <a:lumOff val="5000"/>
                  </a:schemeClr>
                </a:solidFill>
              </a:rPr>
              <a:t>ESTANTE:     (Utilizaremos </a:t>
            </a:r>
            <a:r>
              <a:rPr lang="es-ES" b="1" i="1" u="sng" dirty="0">
                <a:solidFill>
                  <a:schemeClr val="tx1">
                    <a:lumMod val="95000"/>
                    <a:lumOff val="5000"/>
                  </a:schemeClr>
                </a:solidFill>
              </a:rPr>
              <a:t>CORRELACIONADAS</a:t>
            </a:r>
            <a:r>
              <a:rPr lang="es-ES" b="1" dirty="0">
                <a:solidFill>
                  <a:schemeClr val="tx1">
                    <a:lumMod val="95000"/>
                    <a:lumOff val="5000"/>
                  </a:schemeClr>
                </a:solidFill>
              </a:rPr>
              <a:t>)</a:t>
            </a:r>
          </a:p>
          <a:p>
            <a:pPr>
              <a:buFont typeface="Wingdings" pitchFamily="2" charset="2"/>
              <a:buChar char="§"/>
            </a:pPr>
            <a:endParaRPr lang="es-ES" b="1" dirty="0">
              <a:solidFill>
                <a:schemeClr val="tx1">
                  <a:lumMod val="95000"/>
                  <a:lumOff val="5000"/>
                </a:schemeClr>
              </a:solidFill>
            </a:endParaRPr>
          </a:p>
          <a:p>
            <a:pPr lvl="1"/>
            <a:r>
              <a:rPr lang="es-ES" sz="2000" b="1" dirty="0">
                <a:solidFill>
                  <a:srgbClr val="C00000"/>
                </a:solidFill>
              </a:rPr>
              <a:t>DELETE FROM LIBRERIA L </a:t>
            </a:r>
          </a:p>
          <a:p>
            <a:pPr lvl="1"/>
            <a:r>
              <a:rPr lang="es-ES" sz="2000" b="1" dirty="0">
                <a:solidFill>
                  <a:srgbClr val="C00000"/>
                </a:solidFill>
              </a:rPr>
              <a:t>WHERE EJEMPLARES &lt; (SELECT AVG(EJEMPLARES) FROM LIBRERIA WHERE 				ESTANTE=L.ESTANTE GROUP BY ESTANTE);</a:t>
            </a:r>
          </a:p>
          <a:p>
            <a:pPr marL="0" lvl="1"/>
            <a:endParaRPr lang="es-ES" b="1" dirty="0">
              <a:solidFill>
                <a:schemeClr val="tx1">
                  <a:lumMod val="95000"/>
                  <a:lumOff val="5000"/>
                </a:schemeClr>
              </a:solidFill>
            </a:endParaRPr>
          </a:p>
          <a:p>
            <a:pPr marL="0" lvl="1"/>
            <a:endParaRPr lang="es-ES" b="1" dirty="0">
              <a:solidFill>
                <a:schemeClr val="tx1">
                  <a:lumMod val="95000"/>
                  <a:lumOff val="5000"/>
                </a:schemeClr>
              </a:solidFill>
            </a:endParaRPr>
          </a:p>
          <a:p>
            <a:pPr marL="0" lvl="1">
              <a:buFont typeface="Wingdings" pitchFamily="2" charset="2"/>
              <a:buChar char="§"/>
            </a:pPr>
            <a:r>
              <a:rPr lang="es-ES" b="1" dirty="0">
                <a:solidFill>
                  <a:schemeClr val="tx1">
                    <a:lumMod val="95000"/>
                    <a:lumOff val="5000"/>
                  </a:schemeClr>
                </a:solidFill>
              </a:rPr>
              <a:t>  Borramos los departamentos de la tabla DEPART con menos de cuatro empleados:</a:t>
            </a:r>
          </a:p>
          <a:p>
            <a:pPr marL="0" lvl="1"/>
            <a:endParaRPr lang="es-ES" b="1" dirty="0">
              <a:solidFill>
                <a:schemeClr val="tx1">
                  <a:lumMod val="95000"/>
                  <a:lumOff val="5000"/>
                </a:schemeClr>
              </a:solidFill>
            </a:endParaRPr>
          </a:p>
          <a:p>
            <a:pPr marL="0" lvl="1"/>
            <a:r>
              <a:rPr lang="es-ES" sz="2000" b="1" dirty="0">
                <a:solidFill>
                  <a:srgbClr val="C00000"/>
                </a:solidFill>
              </a:rPr>
              <a:t>         DELETE FROM DEPART</a:t>
            </a:r>
          </a:p>
          <a:p>
            <a:pPr marL="0" lvl="1"/>
            <a:r>
              <a:rPr lang="es-ES" sz="2000" b="1" dirty="0">
                <a:solidFill>
                  <a:srgbClr val="C00000"/>
                </a:solidFill>
              </a:rPr>
              <a:t>         WHERE DEPT_NO  IN  (SELECT DEPT_NO FROM EMPLE GROUP BY DEPT_NO</a:t>
            </a:r>
          </a:p>
          <a:p>
            <a:pPr marL="0" lvl="1"/>
            <a:r>
              <a:rPr lang="es-ES" sz="2000" b="1" dirty="0">
                <a:solidFill>
                  <a:srgbClr val="C00000"/>
                </a:solidFill>
              </a:rPr>
              <a:t>      			HAVING COUNT(*) &lt; 4);</a:t>
            </a:r>
          </a:p>
        </p:txBody>
      </p:sp>
      <p:sp>
        <p:nvSpPr>
          <p:cNvPr id="5" name="4 CuadroTexto"/>
          <p:cNvSpPr txBox="1"/>
          <p:nvPr/>
        </p:nvSpPr>
        <p:spPr>
          <a:xfrm>
            <a:off x="0" y="5934670"/>
            <a:ext cx="9144000" cy="923330"/>
          </a:xfrm>
          <a:prstGeom prst="rect">
            <a:avLst/>
          </a:prstGeom>
          <a:solidFill>
            <a:srgbClr val="FFC000"/>
          </a:solidFill>
        </p:spPr>
        <p:txBody>
          <a:bodyPr wrap="square" rtlCol="0">
            <a:spAutoFit/>
          </a:bodyPr>
          <a:lstStyle/>
          <a:p>
            <a:r>
              <a:rPr lang="es-ES" b="1" i="1" dirty="0">
                <a:solidFill>
                  <a:schemeClr val="accent5">
                    <a:lumMod val="50000"/>
                  </a:schemeClr>
                </a:solidFill>
              </a:rPr>
              <a:t>Ejercicios:</a:t>
            </a:r>
          </a:p>
          <a:p>
            <a:pPr marL="342900" indent="-342900">
              <a:buFont typeface="+mj-lt"/>
              <a:buAutoNum type="arabicPeriod"/>
            </a:pPr>
            <a:r>
              <a:rPr lang="es-ES" b="1" dirty="0"/>
              <a:t>Borra de la tabla ALUM los ANTIGUOS alumnos.</a:t>
            </a:r>
          </a:p>
          <a:p>
            <a:pPr marL="342900" indent="-342900">
              <a:buFont typeface="+mj-lt"/>
              <a:buAutoNum type="arabicPeriod"/>
            </a:pPr>
            <a:r>
              <a:rPr lang="es-ES" b="1" dirty="0"/>
              <a:t>Borra todos los departamentos de DEPART para los cuales no existan empleados en EMPLE.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786842" cy="5539978"/>
          </a:xfrm>
          <a:prstGeom prst="rect">
            <a:avLst/>
          </a:prstGeom>
          <a:noFill/>
        </p:spPr>
        <p:txBody>
          <a:bodyPr wrap="square" rtlCol="0">
            <a:spAutoFit/>
          </a:bodyPr>
          <a:lstStyle/>
          <a:p>
            <a:r>
              <a:rPr lang="es-ES" b="1" dirty="0">
                <a:solidFill>
                  <a:srgbClr val="C00000"/>
                </a:solidFill>
              </a:rPr>
              <a:t>4- ROLLBACK, COMMIT y AUTOCOMMIT (Control de TRANSACCIONES)</a:t>
            </a:r>
          </a:p>
          <a:p>
            <a:endParaRPr lang="es-ES" b="1" dirty="0">
              <a:solidFill>
                <a:schemeClr val="tx1">
                  <a:lumMod val="95000"/>
                  <a:lumOff val="5000"/>
                </a:schemeClr>
              </a:solidFill>
            </a:endParaRPr>
          </a:p>
          <a:p>
            <a:pPr marL="357188" indent="-357188">
              <a:buFont typeface="Wingdings" pitchFamily="2" charset="2"/>
              <a:buChar char="Ø"/>
            </a:pPr>
            <a:r>
              <a:rPr lang="es-ES" sz="2000" dirty="0">
                <a:solidFill>
                  <a:schemeClr val="tx1">
                    <a:lumMod val="95000"/>
                    <a:lumOff val="5000"/>
                  </a:schemeClr>
                </a:solidFill>
              </a:rPr>
              <a:t>Una </a:t>
            </a:r>
            <a:r>
              <a:rPr lang="es-ES" sz="2000" b="1" dirty="0">
                <a:solidFill>
                  <a:schemeClr val="tx1">
                    <a:lumMod val="95000"/>
                    <a:lumOff val="5000"/>
                  </a:schemeClr>
                </a:solidFill>
              </a:rPr>
              <a:t>TRANSACCIÓN</a:t>
            </a:r>
            <a:r>
              <a:rPr lang="es-ES" sz="2000" dirty="0">
                <a:solidFill>
                  <a:schemeClr val="tx1">
                    <a:lumMod val="95000"/>
                    <a:lumOff val="5000"/>
                  </a:schemeClr>
                </a:solidFill>
              </a:rPr>
              <a:t> es una secuencia de una o más sentencias SQL que juntas forman una unidad de trabajo.</a:t>
            </a:r>
          </a:p>
          <a:p>
            <a:endParaRPr lang="es-ES" sz="2000" dirty="0">
              <a:solidFill>
                <a:schemeClr val="tx1">
                  <a:lumMod val="95000"/>
                  <a:lumOff val="5000"/>
                </a:schemeClr>
              </a:solidFill>
            </a:endParaRPr>
          </a:p>
          <a:p>
            <a:pPr marL="265113" indent="-265113">
              <a:buFont typeface="Wingdings" pitchFamily="2" charset="2"/>
              <a:buChar char="Ø"/>
            </a:pPr>
            <a:r>
              <a:rPr lang="es-ES" sz="2000" dirty="0">
                <a:solidFill>
                  <a:schemeClr val="tx1">
                    <a:lumMod val="95000"/>
                    <a:lumOff val="5000"/>
                  </a:schemeClr>
                </a:solidFill>
              </a:rPr>
              <a:t> Oracle permite dar marcha atrás a todas las operaciones de una transacción con la orden </a:t>
            </a:r>
            <a:r>
              <a:rPr lang="es-ES" sz="2000" b="1" dirty="0">
                <a:solidFill>
                  <a:schemeClr val="tx1">
                    <a:lumMod val="95000"/>
                    <a:lumOff val="5000"/>
                  </a:schemeClr>
                </a:solidFill>
              </a:rPr>
              <a:t>ROLLBACK, </a:t>
            </a:r>
            <a:r>
              <a:rPr lang="es-ES" sz="2000" dirty="0">
                <a:solidFill>
                  <a:schemeClr val="tx1">
                    <a:lumMod val="95000"/>
                    <a:lumOff val="5000"/>
                  </a:schemeClr>
                </a:solidFill>
              </a:rPr>
              <a:t>siempre y cuando no hayamos validado los cambios en la base de datos con la orden COMMIT.</a:t>
            </a:r>
          </a:p>
          <a:p>
            <a:pPr>
              <a:buFont typeface="Wingdings" pitchFamily="2" charset="2"/>
              <a:buChar char="Ø"/>
            </a:pPr>
            <a:endParaRPr lang="es-ES" sz="2000" dirty="0">
              <a:solidFill>
                <a:schemeClr val="tx1">
                  <a:lumMod val="95000"/>
                  <a:lumOff val="5000"/>
                </a:schemeClr>
              </a:solidFill>
            </a:endParaRPr>
          </a:p>
          <a:p>
            <a:pPr marL="265113" indent="-265113">
              <a:buFont typeface="Wingdings" pitchFamily="2" charset="2"/>
              <a:buChar char="Ø"/>
            </a:pPr>
            <a:r>
              <a:rPr lang="es-ES" sz="2000" dirty="0">
                <a:solidFill>
                  <a:schemeClr val="tx1">
                    <a:lumMod val="95000"/>
                    <a:lumOff val="5000"/>
                  </a:schemeClr>
                </a:solidFill>
              </a:rPr>
              <a:t>Cuando hacemos transacciones en la base de datos (insertamos, actualizamos y borramos), los cambios no se aplicarán a la base de datos hasta que no hagamos un COMMIT. </a:t>
            </a:r>
          </a:p>
          <a:p>
            <a:pPr>
              <a:buFont typeface="Wingdings" pitchFamily="2" charset="2"/>
              <a:buChar char="Ø"/>
            </a:pPr>
            <a:endParaRPr lang="es-ES" sz="2000" dirty="0">
              <a:solidFill>
                <a:schemeClr val="tx1">
                  <a:lumMod val="95000"/>
                  <a:lumOff val="5000"/>
                </a:schemeClr>
              </a:solidFill>
            </a:endParaRPr>
          </a:p>
          <a:p>
            <a:pPr marL="182563" indent="-182563">
              <a:buFont typeface="Wingdings" pitchFamily="2" charset="2"/>
              <a:buChar char="Ø"/>
            </a:pPr>
            <a:r>
              <a:rPr lang="es-ES" sz="2000" dirty="0">
                <a:solidFill>
                  <a:schemeClr val="tx1">
                    <a:lumMod val="95000"/>
                    <a:lumOff val="5000"/>
                  </a:schemeClr>
                </a:solidFill>
              </a:rPr>
              <a:t> Por ejemplo, si durante el tiempo que hemos estado realizando operaciones en una transacción, no hemos hecho ningún COMMIT y de pronto se va la luz, todo el trabajo realizado se habrá perdido, y nuestras tablas estarán en la situación de partida.</a:t>
            </a:r>
          </a:p>
          <a:p>
            <a:pPr>
              <a:buFont typeface="Wingdings" pitchFamily="2" charset="2"/>
              <a:buChar char="Ø"/>
            </a:pPr>
            <a:endParaRPr lang="es-ES" dirty="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857232"/>
            <a:ext cx="8572528" cy="5016758"/>
          </a:xfrm>
          <a:prstGeom prst="rect">
            <a:avLst/>
          </a:prstGeom>
          <a:noFill/>
        </p:spPr>
        <p:txBody>
          <a:bodyPr wrap="square" rtlCol="0">
            <a:spAutoFit/>
          </a:bodyPr>
          <a:lstStyle/>
          <a:p>
            <a:r>
              <a:rPr lang="es-ES" dirty="0"/>
              <a:t>Con la orden INSERT se añaden filas en una tablas.</a:t>
            </a:r>
          </a:p>
          <a:p>
            <a:endParaRPr lang="es-ES" dirty="0"/>
          </a:p>
          <a:p>
            <a:r>
              <a:rPr lang="es-ES" sz="1600" i="1" dirty="0">
                <a:solidFill>
                  <a:schemeClr val="accent5">
                    <a:lumMod val="50000"/>
                  </a:schemeClr>
                </a:solidFill>
              </a:rPr>
              <a:t>Formato general:</a:t>
            </a:r>
          </a:p>
          <a:p>
            <a:endParaRPr lang="es-ES" dirty="0"/>
          </a:p>
          <a:p>
            <a:endParaRPr lang="es-ES" dirty="0"/>
          </a:p>
          <a:p>
            <a:endParaRPr lang="es-ES" dirty="0"/>
          </a:p>
          <a:p>
            <a:endParaRPr lang="es-ES" i="1" dirty="0"/>
          </a:p>
          <a:p>
            <a:r>
              <a:rPr lang="es-ES" i="1" dirty="0"/>
              <a:t>Donde:</a:t>
            </a:r>
          </a:p>
          <a:p>
            <a:pPr lvl="1">
              <a:buFont typeface="Wingdings" pitchFamily="2" charset="2"/>
              <a:buChar char="ü"/>
            </a:pPr>
            <a:r>
              <a:rPr lang="es-ES" i="1" dirty="0"/>
              <a:t>  </a:t>
            </a:r>
            <a:r>
              <a:rPr lang="es-ES" sz="1600" b="1" i="1" dirty="0" err="1">
                <a:solidFill>
                  <a:schemeClr val="accent5">
                    <a:lumMod val="50000"/>
                  </a:schemeClr>
                </a:solidFill>
              </a:rPr>
              <a:t>NombreTabla</a:t>
            </a:r>
            <a:r>
              <a:rPr lang="es-ES" sz="1600" dirty="0"/>
              <a:t> es la tabla en la que se van a insertar las filas</a:t>
            </a:r>
          </a:p>
          <a:p>
            <a:pPr lvl="1">
              <a:buFont typeface="Wingdings" pitchFamily="2" charset="2"/>
              <a:buChar char="ü"/>
            </a:pPr>
            <a:endParaRPr lang="es-ES" sz="1600" dirty="0">
              <a:solidFill>
                <a:schemeClr val="tx1">
                  <a:lumMod val="95000"/>
                  <a:lumOff val="5000"/>
                </a:schemeClr>
              </a:solidFill>
            </a:endParaRPr>
          </a:p>
          <a:p>
            <a:pPr marL="627063" lvl="1" indent="-169863">
              <a:buFont typeface="Wingdings" pitchFamily="2" charset="2"/>
              <a:buChar char="ü"/>
            </a:pPr>
            <a:r>
              <a:rPr lang="es-ES" sz="1600" b="1" dirty="0">
                <a:solidFill>
                  <a:schemeClr val="tx1">
                    <a:lumMod val="95000"/>
                    <a:lumOff val="5000"/>
                  </a:schemeClr>
                </a:solidFill>
              </a:rPr>
              <a:t> </a:t>
            </a:r>
            <a:r>
              <a:rPr lang="es-ES" sz="1600" b="1" i="1" dirty="0">
                <a:solidFill>
                  <a:schemeClr val="accent5">
                    <a:lumMod val="50000"/>
                  </a:schemeClr>
                </a:solidFill>
              </a:rPr>
              <a:t>[(columna[, columna]…)]  </a:t>
            </a:r>
            <a:r>
              <a:rPr lang="es-ES" sz="1600" dirty="0"/>
              <a:t>representa la columna o columnas donde se van a introducir valores. Si no se especifican, se consideran todas las columnas de la tabla.</a:t>
            </a:r>
          </a:p>
          <a:p>
            <a:pPr lvl="1">
              <a:buFont typeface="Wingdings" pitchFamily="2" charset="2"/>
              <a:buChar char="ü"/>
            </a:pPr>
            <a:endParaRPr lang="es-ES" sz="1600" dirty="0"/>
          </a:p>
          <a:p>
            <a:pPr marL="627063" lvl="1" indent="-169863">
              <a:buFont typeface="Wingdings" pitchFamily="2" charset="2"/>
              <a:buChar char="ü"/>
            </a:pPr>
            <a:r>
              <a:rPr lang="es-ES" sz="1600" dirty="0"/>
              <a:t> </a:t>
            </a:r>
            <a:r>
              <a:rPr lang="es-ES" sz="1600" b="1" i="1" dirty="0">
                <a:solidFill>
                  <a:schemeClr val="accent5">
                    <a:lumMod val="50000"/>
                  </a:schemeClr>
                </a:solidFill>
              </a:rPr>
              <a:t>(valor [, valor] …)  </a:t>
            </a:r>
            <a:r>
              <a:rPr lang="es-ES" sz="1600" dirty="0"/>
              <a:t>representa los valores que se van a dar a las columnas. Éstos se deben corresponder con cada una de las columnas que aparecen; además, deben coincidir con el tipo de dato definido para cada columna. </a:t>
            </a:r>
          </a:p>
          <a:p>
            <a:pPr marL="627063" lvl="1" indent="-169863"/>
            <a:r>
              <a:rPr lang="es-ES" sz="1600" dirty="0"/>
              <a:t>	Cualquier columna que no se encuentre en la lista recibirá el valor NULL (siempre que no esté definido como NOT NULL, en cuyo caso fallará el INSERT). </a:t>
            </a:r>
          </a:p>
          <a:p>
            <a:pPr marL="627063" lvl="1" indent="-169863"/>
            <a:r>
              <a:rPr lang="es-ES" sz="1600" dirty="0"/>
              <a:t>	Si no hay lista de columnas,  se han de introducir valores a todas las columnas  de </a:t>
            </a:r>
            <a:r>
              <a:rPr lang="es-ES" sz="1600"/>
              <a:t>la tabla</a:t>
            </a:r>
            <a:endParaRPr lang="es-ES" sz="1600" dirty="0"/>
          </a:p>
        </p:txBody>
      </p:sp>
      <p:pic>
        <p:nvPicPr>
          <p:cNvPr id="1027" name="Picture 3"/>
          <p:cNvPicPr>
            <a:picLocks noChangeAspect="1" noChangeArrowheads="1"/>
          </p:cNvPicPr>
          <p:nvPr/>
        </p:nvPicPr>
        <p:blipFill>
          <a:blip r:embed="rId2"/>
          <a:srcRect/>
          <a:stretch>
            <a:fillRect/>
          </a:stretch>
        </p:blipFill>
        <p:spPr bwMode="auto">
          <a:xfrm>
            <a:off x="642910" y="1928802"/>
            <a:ext cx="8058150" cy="828675"/>
          </a:xfrm>
          <a:prstGeom prst="rect">
            <a:avLst/>
          </a:prstGeom>
          <a:noFill/>
          <a:ln w="9525">
            <a:noFill/>
            <a:miter lim="800000"/>
            <a:headEnd/>
            <a:tailEnd/>
          </a:ln>
          <a:effectLst/>
        </p:spPr>
      </p:pic>
      <p:sp>
        <p:nvSpPr>
          <p:cNvPr id="10" name="9 CuadroTexto"/>
          <p:cNvSpPr txBox="1"/>
          <p:nvPr/>
        </p:nvSpPr>
        <p:spPr>
          <a:xfrm>
            <a:off x="0" y="5934670"/>
            <a:ext cx="9144000" cy="923330"/>
          </a:xfrm>
          <a:prstGeom prst="rect">
            <a:avLst/>
          </a:prstGeom>
          <a:solidFill>
            <a:srgbClr val="FFC000"/>
          </a:solidFill>
        </p:spPr>
        <p:txBody>
          <a:bodyPr wrap="square" rtlCol="0">
            <a:spAutoFit/>
          </a:bodyPr>
          <a:lstStyle/>
          <a:p>
            <a:r>
              <a:rPr lang="es-ES" b="1" i="1" dirty="0"/>
              <a:t>NOTA: </a:t>
            </a:r>
          </a:p>
          <a:p>
            <a:pPr lvl="1"/>
            <a:r>
              <a:rPr lang="es-ES" dirty="0"/>
              <a:t>Es posible introducir los valores directamente en la sentencia u obtenerlos a partir de la información existente en la base de datos mediante la inclusión de una </a:t>
            </a:r>
            <a:r>
              <a:rPr lang="es-ES" b="1" dirty="0"/>
              <a:t>SELECT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786842" cy="6555641"/>
          </a:xfrm>
          <a:prstGeom prst="rect">
            <a:avLst/>
          </a:prstGeom>
          <a:noFill/>
        </p:spPr>
        <p:txBody>
          <a:bodyPr wrap="square" rtlCol="0">
            <a:spAutoFit/>
          </a:bodyPr>
          <a:lstStyle/>
          <a:p>
            <a:r>
              <a:rPr lang="es-ES" b="1" dirty="0">
                <a:solidFill>
                  <a:srgbClr val="C00000"/>
                </a:solidFill>
              </a:rPr>
              <a:t>4- ROLLBACK, COMMIT y AUTOCOMMIT (Control de TRANSACCIONES)</a:t>
            </a:r>
          </a:p>
          <a:p>
            <a:pPr marL="357188" indent="-357188"/>
            <a:r>
              <a:rPr lang="es-ES" sz="2000" b="1" dirty="0">
                <a:solidFill>
                  <a:schemeClr val="accent5">
                    <a:lumMod val="50000"/>
                  </a:schemeClr>
                </a:solidFill>
              </a:rPr>
              <a:t>Ejemplo:</a:t>
            </a:r>
          </a:p>
          <a:p>
            <a:pPr marL="357188" indent="-357188"/>
            <a:r>
              <a:rPr lang="es-ES" sz="2000" dirty="0">
                <a:solidFill>
                  <a:schemeClr val="tx1">
                    <a:lumMod val="95000"/>
                    <a:lumOff val="5000"/>
                  </a:schemeClr>
                </a:solidFill>
              </a:rPr>
              <a:t>Dada la tabla DEPART, el usuario JUAN realiza la siguientes operaciones:</a:t>
            </a:r>
          </a:p>
          <a:p>
            <a:pPr marL="357188" indent="-357188"/>
            <a:endParaRPr lang="es-ES" sz="1050" dirty="0">
              <a:solidFill>
                <a:schemeClr val="tx1">
                  <a:lumMod val="95000"/>
                  <a:lumOff val="5000"/>
                </a:schemeClr>
              </a:solidFill>
            </a:endParaRPr>
          </a:p>
          <a:p>
            <a:pPr marL="357188" indent="-357188">
              <a:buFont typeface="+mj-lt"/>
              <a:buAutoNum type="arabicPeriod"/>
            </a:pPr>
            <a:r>
              <a:rPr lang="es-ES" dirty="0">
                <a:solidFill>
                  <a:schemeClr val="tx1">
                    <a:lumMod val="95000"/>
                    <a:lumOff val="5000"/>
                  </a:schemeClr>
                </a:solidFill>
              </a:rPr>
              <a:t> Inicia una sesión desde SQL Plus y ejecuta la orden</a:t>
            </a:r>
          </a:p>
          <a:p>
            <a:pPr marL="357188" indent="-357188"/>
            <a:r>
              <a:rPr lang="es-ES" dirty="0">
                <a:solidFill>
                  <a:schemeClr val="tx1">
                    <a:lumMod val="95000"/>
                    <a:lumOff val="5000"/>
                  </a:schemeClr>
                </a:solidFill>
              </a:rPr>
              <a:t>	 </a:t>
            </a:r>
            <a:r>
              <a:rPr lang="es-ES" dirty="0">
                <a:solidFill>
                  <a:srgbClr val="C00000"/>
                </a:solidFill>
              </a:rPr>
              <a:t>SELECT * FROM DEPART</a:t>
            </a:r>
            <a:r>
              <a:rPr lang="es-ES" dirty="0">
                <a:solidFill>
                  <a:schemeClr val="tx1">
                    <a:lumMod val="95000"/>
                    <a:lumOff val="5000"/>
                  </a:schemeClr>
                </a:solidFill>
              </a:rPr>
              <a:t>;  para consultar todas las filas de DEPART</a:t>
            </a:r>
          </a:p>
          <a:p>
            <a:pPr marL="357188" indent="-357188"/>
            <a:endParaRPr lang="es-ES" sz="600" dirty="0">
              <a:solidFill>
                <a:schemeClr val="tx1">
                  <a:lumMod val="95000"/>
                  <a:lumOff val="5000"/>
                </a:schemeClr>
              </a:solidFill>
            </a:endParaRPr>
          </a:p>
          <a:p>
            <a:pPr marL="457200" indent="-457200">
              <a:buFont typeface="+mj-lt"/>
              <a:buAutoNum type="arabicPeriod" startAt="2"/>
            </a:pPr>
            <a:r>
              <a:rPr lang="es-ES" dirty="0">
                <a:solidFill>
                  <a:schemeClr val="tx1">
                    <a:lumMod val="95000"/>
                    <a:lumOff val="5000"/>
                  </a:schemeClr>
                </a:solidFill>
              </a:rPr>
              <a:t>JUAN abre otra sesión desde ISQL Plus y ejecuta la misma orden. En ambas sesiones, ven las mismas filas.</a:t>
            </a:r>
          </a:p>
          <a:p>
            <a:pPr marL="457200" indent="-457200">
              <a:buFont typeface="+mj-lt"/>
              <a:buAutoNum type="arabicPeriod" startAt="2"/>
            </a:pPr>
            <a:endParaRPr lang="es-ES" sz="800" dirty="0">
              <a:solidFill>
                <a:schemeClr val="tx1">
                  <a:lumMod val="95000"/>
                  <a:lumOff val="5000"/>
                </a:schemeClr>
              </a:solidFill>
            </a:endParaRPr>
          </a:p>
          <a:p>
            <a:pPr marL="457200" indent="-457200">
              <a:buFont typeface="+mj-lt"/>
              <a:buAutoNum type="arabicPeriod" startAt="2"/>
            </a:pPr>
            <a:r>
              <a:rPr lang="es-ES" dirty="0">
                <a:solidFill>
                  <a:schemeClr val="tx1">
                    <a:lumMod val="95000"/>
                    <a:lumOff val="5000"/>
                  </a:schemeClr>
                </a:solidFill>
              </a:rPr>
              <a:t>Desde la primera sesión borra una fila de la tabla DEPART</a:t>
            </a:r>
          </a:p>
          <a:p>
            <a:pPr marL="457200" indent="-457200"/>
            <a:r>
              <a:rPr lang="es-ES" dirty="0">
                <a:solidFill>
                  <a:schemeClr val="tx1">
                    <a:lumMod val="95000"/>
                    <a:lumOff val="5000"/>
                  </a:schemeClr>
                </a:solidFill>
              </a:rPr>
              <a:t>	</a:t>
            </a:r>
            <a:r>
              <a:rPr lang="es-ES" dirty="0">
                <a:solidFill>
                  <a:srgbClr val="C00000"/>
                </a:solidFill>
              </a:rPr>
              <a:t>DELETE DEPART WHERE DEPT_NO=20</a:t>
            </a:r>
            <a:r>
              <a:rPr lang="es-ES" dirty="0">
                <a:solidFill>
                  <a:schemeClr val="tx1">
                    <a:lumMod val="95000"/>
                    <a:lumOff val="5000"/>
                  </a:schemeClr>
                </a:solidFill>
              </a:rPr>
              <a:t>;  y al hacer la consulta comprueba que hay una fila menos en DEPART</a:t>
            </a:r>
          </a:p>
          <a:p>
            <a:pPr marL="457200" indent="-457200"/>
            <a:endParaRPr lang="es-ES" sz="900" dirty="0">
              <a:solidFill>
                <a:schemeClr val="tx1">
                  <a:lumMod val="95000"/>
                  <a:lumOff val="5000"/>
                </a:schemeClr>
              </a:solidFill>
            </a:endParaRPr>
          </a:p>
          <a:p>
            <a:pPr marL="457200" indent="-457200">
              <a:buFont typeface="+mj-lt"/>
              <a:buAutoNum type="arabicPeriod" startAt="4"/>
            </a:pPr>
            <a:r>
              <a:rPr lang="es-ES" dirty="0">
                <a:solidFill>
                  <a:schemeClr val="tx1">
                    <a:lumMod val="95000"/>
                    <a:lumOff val="5000"/>
                  </a:schemeClr>
                </a:solidFill>
              </a:rPr>
              <a:t>Desde la segunda sesión, consulta el contenido de DEPART y observa que se muestran todas la filas.</a:t>
            </a:r>
          </a:p>
          <a:p>
            <a:pPr marL="457200" indent="-457200">
              <a:buFont typeface="+mj-lt"/>
              <a:buAutoNum type="arabicPeriod" startAt="4"/>
            </a:pPr>
            <a:endParaRPr lang="es-ES" sz="300" dirty="0">
              <a:solidFill>
                <a:schemeClr val="tx1">
                  <a:lumMod val="95000"/>
                  <a:lumOff val="5000"/>
                </a:schemeClr>
              </a:solidFill>
            </a:endParaRPr>
          </a:p>
          <a:p>
            <a:pPr marL="457200" indent="-457200">
              <a:buFont typeface="+mj-lt"/>
              <a:buAutoNum type="arabicPeriod" startAt="4"/>
            </a:pPr>
            <a:r>
              <a:rPr lang="es-ES" dirty="0">
                <a:solidFill>
                  <a:schemeClr val="tx1">
                    <a:lumMod val="95000"/>
                    <a:lumOff val="5000"/>
                  </a:schemeClr>
                </a:solidFill>
              </a:rPr>
              <a:t>Desde la primera sesión ejecuta la orden </a:t>
            </a:r>
            <a:r>
              <a:rPr lang="es-ES" dirty="0">
                <a:solidFill>
                  <a:srgbClr val="C00000"/>
                </a:solidFill>
              </a:rPr>
              <a:t>COMMIT.</a:t>
            </a:r>
          </a:p>
          <a:p>
            <a:pPr marL="457200" indent="-457200">
              <a:buFont typeface="+mj-lt"/>
              <a:buAutoNum type="arabicPeriod" startAt="4"/>
            </a:pPr>
            <a:endParaRPr lang="es-ES" sz="600" dirty="0">
              <a:solidFill>
                <a:srgbClr val="C00000"/>
              </a:solidFill>
            </a:endParaRPr>
          </a:p>
          <a:p>
            <a:pPr marL="457200" indent="-457200">
              <a:buFont typeface="+mj-lt"/>
              <a:buAutoNum type="arabicPeriod" startAt="4"/>
            </a:pPr>
            <a:r>
              <a:rPr lang="es-ES" dirty="0">
                <a:solidFill>
                  <a:schemeClr val="tx1">
                    <a:lumMod val="95000"/>
                    <a:lumOff val="5000"/>
                  </a:schemeClr>
                </a:solidFill>
              </a:rPr>
              <a:t>Desde la segunda sesión, consulta de nuevo DEPART y comprueba que no se muestra la fila borrada.</a:t>
            </a:r>
          </a:p>
          <a:p>
            <a:pPr marL="457200" indent="-457200">
              <a:buFont typeface="+mj-lt"/>
              <a:buAutoNum type="arabicPeriod" startAt="4"/>
            </a:pPr>
            <a:endParaRPr lang="es-ES" sz="1100" dirty="0">
              <a:solidFill>
                <a:schemeClr val="tx1">
                  <a:lumMod val="95000"/>
                  <a:lumOff val="5000"/>
                </a:schemeClr>
              </a:solidFill>
            </a:endParaRPr>
          </a:p>
          <a:p>
            <a:pPr marL="457200" indent="-457200">
              <a:buFont typeface="+mj-lt"/>
              <a:buAutoNum type="arabicPeriod" startAt="4"/>
            </a:pPr>
            <a:r>
              <a:rPr lang="es-ES" dirty="0">
                <a:solidFill>
                  <a:schemeClr val="tx1">
                    <a:lumMod val="95000"/>
                    <a:lumOff val="5000"/>
                  </a:schemeClr>
                </a:solidFill>
              </a:rPr>
              <a:t>Desde la primer sesión, ejecuta </a:t>
            </a:r>
            <a:r>
              <a:rPr lang="es-ES" dirty="0">
                <a:solidFill>
                  <a:srgbClr val="C00000"/>
                </a:solidFill>
              </a:rPr>
              <a:t>DELETE DEPART</a:t>
            </a:r>
            <a:r>
              <a:rPr lang="es-ES" dirty="0">
                <a:solidFill>
                  <a:schemeClr val="tx1">
                    <a:lumMod val="95000"/>
                    <a:lumOff val="5000"/>
                  </a:schemeClr>
                </a:solidFill>
              </a:rPr>
              <a:t>; y al realizar la consulta comprueba que no hay ninguna fila en la tabla</a:t>
            </a:r>
          </a:p>
          <a:p>
            <a:pPr marL="457200" indent="-457200">
              <a:buFont typeface="+mj-lt"/>
              <a:buAutoNum type="arabicPeriod" startAt="4"/>
            </a:pPr>
            <a:endParaRPr lang="es-ES" sz="1100" dirty="0">
              <a:solidFill>
                <a:schemeClr val="tx1">
                  <a:lumMod val="95000"/>
                  <a:lumOff val="5000"/>
                </a:schemeClr>
              </a:solidFill>
            </a:endParaRPr>
          </a:p>
          <a:p>
            <a:pPr marL="457200" indent="-457200">
              <a:buFont typeface="+mj-lt"/>
              <a:buAutoNum type="arabicPeriod" startAt="4"/>
            </a:pPr>
            <a:r>
              <a:rPr lang="es-ES" dirty="0">
                <a:solidFill>
                  <a:schemeClr val="tx1">
                    <a:lumMod val="95000"/>
                    <a:lumOff val="5000"/>
                  </a:schemeClr>
                </a:solidFill>
              </a:rPr>
              <a:t>Comprueba que se ha equivocado y desde esta misma se sesión, ejecuta un </a:t>
            </a:r>
            <a:r>
              <a:rPr lang="es-ES" dirty="0">
                <a:solidFill>
                  <a:srgbClr val="C00000"/>
                </a:solidFill>
              </a:rPr>
              <a:t>ROLLBACK;</a:t>
            </a:r>
            <a:r>
              <a:rPr lang="es-ES" dirty="0">
                <a:solidFill>
                  <a:schemeClr val="tx1">
                    <a:lumMod val="95000"/>
                    <a:lumOff val="5000"/>
                  </a:schemeClr>
                </a:solidFill>
              </a:rPr>
              <a:t> de nuevo hace la consulta y comprueba que están todas las filas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786842" cy="5201424"/>
          </a:xfrm>
          <a:prstGeom prst="rect">
            <a:avLst/>
          </a:prstGeom>
          <a:noFill/>
        </p:spPr>
        <p:txBody>
          <a:bodyPr wrap="square" rtlCol="0">
            <a:spAutoFit/>
          </a:bodyPr>
          <a:lstStyle/>
          <a:p>
            <a:r>
              <a:rPr lang="es-ES" b="1" dirty="0">
                <a:solidFill>
                  <a:srgbClr val="C00000"/>
                </a:solidFill>
              </a:rPr>
              <a:t>4- ROLLBACK, COMMIT y AUTOCOMMIT (Control de TRANSACCIONES)</a:t>
            </a: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r>
              <a:rPr lang="es-ES" b="1" dirty="0">
                <a:solidFill>
                  <a:schemeClr val="tx1">
                    <a:lumMod val="95000"/>
                    <a:lumOff val="5000"/>
                  </a:schemeClr>
                </a:solidFill>
              </a:rPr>
              <a:t>COMMIT  IMPLÍCITO</a:t>
            </a:r>
          </a:p>
          <a:p>
            <a:pPr marL="342900" indent="-342900">
              <a:buFont typeface="+mj-lt"/>
              <a:buAutoNum type="alphaUcPeriod"/>
            </a:pPr>
            <a:endParaRPr lang="es-ES" b="1" dirty="0">
              <a:solidFill>
                <a:schemeClr val="tx1">
                  <a:lumMod val="95000"/>
                  <a:lumOff val="5000"/>
                </a:schemeClr>
              </a:solidFill>
            </a:endParaRPr>
          </a:p>
          <a:p>
            <a:pPr marL="342900" indent="-342900"/>
            <a:r>
              <a:rPr lang="es-ES" b="1" dirty="0">
                <a:solidFill>
                  <a:schemeClr val="tx1">
                    <a:lumMod val="95000"/>
                    <a:lumOff val="5000"/>
                  </a:schemeClr>
                </a:solidFill>
              </a:rPr>
              <a:t>	</a:t>
            </a:r>
            <a:r>
              <a:rPr lang="es-ES" sz="2000" dirty="0">
                <a:solidFill>
                  <a:schemeClr val="tx1">
                    <a:lumMod val="95000"/>
                    <a:lumOff val="5000"/>
                  </a:schemeClr>
                </a:solidFill>
              </a:rPr>
              <a:t>Hay varias ordenes que hacen un COMMIT IMPLÍCITO la ejecutarlas:</a:t>
            </a: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a:pPr>
            <a:endParaRPr lang="es-ES" b="1" dirty="0">
              <a:solidFill>
                <a:schemeClr val="tx1">
                  <a:lumMod val="95000"/>
                  <a:lumOff val="5000"/>
                </a:schemeClr>
              </a:solidFill>
            </a:endParaRPr>
          </a:p>
          <a:p>
            <a:pPr marL="342900" indent="-342900">
              <a:buFont typeface="+mj-lt"/>
              <a:buAutoNum type="alphaUcPeriod" startAt="2"/>
            </a:pPr>
            <a:r>
              <a:rPr lang="es-ES" b="1" dirty="0">
                <a:solidFill>
                  <a:schemeClr val="tx1">
                    <a:lumMod val="95000"/>
                    <a:lumOff val="5000"/>
                  </a:schemeClr>
                </a:solidFill>
              </a:rPr>
              <a:t>ROLLBACK  AUTOMÁTICO</a:t>
            </a:r>
          </a:p>
          <a:p>
            <a:pPr marL="342900" indent="-342900">
              <a:buFont typeface="+mj-lt"/>
              <a:buAutoNum type="alphaUcPeriod" startAt="2"/>
            </a:pPr>
            <a:endParaRPr lang="es-ES" b="1" dirty="0">
              <a:solidFill>
                <a:schemeClr val="tx1">
                  <a:lumMod val="95000"/>
                  <a:lumOff val="5000"/>
                </a:schemeClr>
              </a:solidFill>
            </a:endParaRPr>
          </a:p>
          <a:p>
            <a:pPr marL="342900" indent="-342900"/>
            <a:r>
              <a:rPr lang="es-ES" b="1" dirty="0">
                <a:solidFill>
                  <a:schemeClr val="tx1">
                    <a:lumMod val="95000"/>
                    <a:lumOff val="5000"/>
                  </a:schemeClr>
                </a:solidFill>
              </a:rPr>
              <a:t>	</a:t>
            </a:r>
            <a:r>
              <a:rPr lang="es-ES" sz="2000" dirty="0">
                <a:solidFill>
                  <a:schemeClr val="tx1">
                    <a:lumMod val="95000"/>
                    <a:lumOff val="5000"/>
                  </a:schemeClr>
                </a:solidFill>
              </a:rPr>
              <a:t>Si, después de haber realizado cambios en nuestras tablas, se produce un fallo del sistema y no hemos validad el trabajo (COMMIT), Oracle hace un ROLLBACK automáticamente.</a:t>
            </a:r>
          </a:p>
        </p:txBody>
      </p:sp>
      <p:pic>
        <p:nvPicPr>
          <p:cNvPr id="11267" name="Picture 3"/>
          <p:cNvPicPr>
            <a:picLocks noChangeAspect="1" noChangeArrowheads="1"/>
          </p:cNvPicPr>
          <p:nvPr/>
        </p:nvPicPr>
        <p:blipFill>
          <a:blip r:embed="rId2"/>
          <a:srcRect/>
          <a:stretch>
            <a:fillRect/>
          </a:stretch>
        </p:blipFill>
        <p:spPr bwMode="auto">
          <a:xfrm>
            <a:off x="785786" y="1857364"/>
            <a:ext cx="8358214" cy="1447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857232"/>
            <a:ext cx="8572528" cy="5324535"/>
          </a:xfrm>
          <a:prstGeom prst="rect">
            <a:avLst/>
          </a:prstGeom>
          <a:noFill/>
        </p:spPr>
        <p:txBody>
          <a:bodyPr wrap="square" rtlCol="0">
            <a:spAutoFit/>
          </a:bodyPr>
          <a:lstStyle/>
          <a:p>
            <a:r>
              <a:rPr lang="es-ES" sz="1600" i="1" dirty="0">
                <a:solidFill>
                  <a:schemeClr val="accent5">
                    <a:lumMod val="50000"/>
                  </a:schemeClr>
                </a:solidFill>
              </a:rPr>
              <a:t>Ejemplos:</a:t>
            </a:r>
          </a:p>
          <a:p>
            <a:endParaRPr lang="es-ES" sz="1600" i="1" dirty="0">
              <a:solidFill>
                <a:schemeClr val="accent5">
                  <a:lumMod val="50000"/>
                </a:schemeClr>
              </a:solidFill>
            </a:endParaRPr>
          </a:p>
          <a:p>
            <a:pPr>
              <a:buFont typeface="Arial" pitchFamily="34" charset="0"/>
              <a:buChar char="•"/>
            </a:pPr>
            <a:r>
              <a:rPr lang="es-ES" sz="1600" i="1" dirty="0">
                <a:solidFill>
                  <a:schemeClr val="accent5">
                    <a:lumMod val="50000"/>
                  </a:schemeClr>
                </a:solidFill>
              </a:rPr>
              <a:t> </a:t>
            </a:r>
            <a:r>
              <a:rPr lang="es-ES" sz="2000" dirty="0">
                <a:solidFill>
                  <a:schemeClr val="tx1">
                    <a:lumMod val="95000"/>
                    <a:lumOff val="5000"/>
                  </a:schemeClr>
                </a:solidFill>
              </a:rPr>
              <a:t>Dar de alta a una profesora con apellidos y nombre ‘Quiroga Martín, A. Isabel’, de la especialidad ‘INFORMÁTICA’  y con el código de centro 45:</a:t>
            </a:r>
            <a:endParaRPr lang="es-ES" sz="1600" dirty="0">
              <a:solidFill>
                <a:schemeClr val="tx1">
                  <a:lumMod val="95000"/>
                  <a:lumOff val="5000"/>
                </a:schemeClr>
              </a:solidFill>
            </a:endParaRPr>
          </a:p>
          <a:p>
            <a:pPr>
              <a:buFont typeface="Arial" pitchFamily="34" charset="0"/>
              <a:buChar char="•"/>
            </a:pPr>
            <a:endParaRPr lang="es-ES" sz="1600" i="1" dirty="0">
              <a:solidFill>
                <a:schemeClr val="accent5">
                  <a:lumMod val="50000"/>
                </a:schemeClr>
              </a:solidFill>
            </a:endParaRPr>
          </a:p>
          <a:p>
            <a:r>
              <a:rPr lang="es-ES" sz="1600" i="1" dirty="0">
                <a:solidFill>
                  <a:schemeClr val="accent5">
                    <a:lumMod val="50000"/>
                  </a:schemeClr>
                </a:solidFill>
              </a:rPr>
              <a:t>	</a:t>
            </a:r>
            <a:r>
              <a:rPr lang="es-ES" b="1" dirty="0">
                <a:solidFill>
                  <a:srgbClr val="C00000"/>
                </a:solidFill>
              </a:rPr>
              <a:t>INSERT INTO PROFESORES (APELLIDOS, ESPECIALIDAD, COD_CENTRO)</a:t>
            </a:r>
          </a:p>
          <a:p>
            <a:r>
              <a:rPr lang="es-ES" b="1" dirty="0">
                <a:solidFill>
                  <a:srgbClr val="C00000"/>
                </a:solidFill>
              </a:rPr>
              <a:t>	VALUES (‘Quiroga Martín, A. Isabel’, ‘INFORMÁTICA’, 45);</a:t>
            </a:r>
          </a:p>
          <a:p>
            <a:endParaRPr lang="es-ES" b="1" dirty="0">
              <a:solidFill>
                <a:srgbClr val="C00000"/>
              </a:solidFill>
            </a:endParaRPr>
          </a:p>
          <a:p>
            <a:endParaRPr lang="es-ES" b="1" dirty="0">
              <a:solidFill>
                <a:srgbClr val="C00000"/>
              </a:solidFill>
            </a:endParaRPr>
          </a:p>
          <a:p>
            <a:r>
              <a:rPr lang="es-ES" sz="2000" b="1" dirty="0">
                <a:solidFill>
                  <a:schemeClr val="tx1">
                    <a:lumMod val="95000"/>
                    <a:lumOff val="5000"/>
                  </a:schemeClr>
                </a:solidFill>
              </a:rPr>
              <a:t>Al ejecutar la sentencia nos dirá  “ 1 fila creada” y observaremos que:</a:t>
            </a:r>
          </a:p>
          <a:p>
            <a:pPr lvl="1">
              <a:buFont typeface="Wingdings" pitchFamily="2" charset="2"/>
              <a:buChar char="ü"/>
            </a:pPr>
            <a:r>
              <a:rPr lang="es-ES" sz="2000" i="1" dirty="0">
                <a:solidFill>
                  <a:schemeClr val="accent5">
                    <a:lumMod val="50000"/>
                  </a:schemeClr>
                </a:solidFill>
              </a:rPr>
              <a:t> las columnas a las que damos valores se identifican por su nombre</a:t>
            </a:r>
          </a:p>
          <a:p>
            <a:pPr lvl="1">
              <a:buFont typeface="Wingdings" pitchFamily="2" charset="2"/>
              <a:buChar char="ü"/>
            </a:pPr>
            <a:r>
              <a:rPr lang="es-ES" sz="2000" i="1" dirty="0">
                <a:solidFill>
                  <a:schemeClr val="accent5">
                    <a:lumMod val="50000"/>
                  </a:schemeClr>
                </a:solidFill>
              </a:rPr>
              <a:t>La asociación columna-valor es posicional</a:t>
            </a:r>
          </a:p>
          <a:p>
            <a:pPr lvl="1">
              <a:buFont typeface="Wingdings" pitchFamily="2" charset="2"/>
              <a:buChar char="ü"/>
            </a:pPr>
            <a:r>
              <a:rPr lang="es-ES" sz="2000" i="1" dirty="0">
                <a:solidFill>
                  <a:schemeClr val="accent5">
                    <a:lumMod val="50000"/>
                  </a:schemeClr>
                </a:solidFill>
              </a:rPr>
              <a:t>Los valores que se dan a las columnas deben coincidir con el tipo de dato   	definido en la columna</a:t>
            </a:r>
          </a:p>
          <a:p>
            <a:pPr lvl="1">
              <a:buFont typeface="Wingdings" pitchFamily="2" charset="2"/>
              <a:buChar char="ü"/>
            </a:pPr>
            <a:r>
              <a:rPr lang="es-ES" sz="2000" i="1" dirty="0">
                <a:solidFill>
                  <a:schemeClr val="accent5">
                    <a:lumMod val="50000"/>
                  </a:schemeClr>
                </a:solidFill>
              </a:rPr>
              <a:t>Los valores constantes de tipo carácter han de ir encerrados entre comillas 	simples (‘ ‘) y los de tipo fecha también.</a:t>
            </a:r>
          </a:p>
          <a:p>
            <a:pPr lvl="1">
              <a:buFont typeface="Wingdings" pitchFamily="2" charset="2"/>
              <a:buChar char="ü"/>
            </a:pPr>
            <a:r>
              <a:rPr lang="es-ES" sz="2000" i="1" dirty="0">
                <a:solidFill>
                  <a:schemeClr val="accent5">
                    <a:lumMod val="50000"/>
                  </a:schemeClr>
                </a:solidFill>
              </a:rPr>
              <a:t>Las columnas para las que no dimos valores, aparecen como NULL (en este 	caso DNI)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857232"/>
            <a:ext cx="8572528" cy="3477875"/>
          </a:xfrm>
          <a:prstGeom prst="rect">
            <a:avLst/>
          </a:prstGeom>
          <a:noFill/>
        </p:spPr>
        <p:txBody>
          <a:bodyPr wrap="square" rtlCol="0">
            <a:spAutoFit/>
          </a:bodyPr>
          <a:lstStyle/>
          <a:p>
            <a:r>
              <a:rPr lang="es-ES" sz="1600" i="1" dirty="0">
                <a:solidFill>
                  <a:schemeClr val="accent5">
                    <a:lumMod val="50000"/>
                  </a:schemeClr>
                </a:solidFill>
              </a:rPr>
              <a:t>Ejemplos:</a:t>
            </a:r>
          </a:p>
          <a:p>
            <a:endParaRPr lang="es-ES" sz="1600" i="1" dirty="0">
              <a:solidFill>
                <a:schemeClr val="accent5">
                  <a:lumMod val="50000"/>
                </a:schemeClr>
              </a:solidFill>
            </a:endParaRPr>
          </a:p>
          <a:p>
            <a:pPr>
              <a:buFont typeface="Arial" pitchFamily="34" charset="0"/>
              <a:buChar char="•"/>
            </a:pPr>
            <a:r>
              <a:rPr lang="es-ES" sz="1600" i="1" dirty="0">
                <a:solidFill>
                  <a:schemeClr val="accent5">
                    <a:lumMod val="50000"/>
                  </a:schemeClr>
                </a:solidFill>
              </a:rPr>
              <a:t> </a:t>
            </a:r>
            <a:r>
              <a:rPr lang="es-ES" sz="2000" dirty="0">
                <a:solidFill>
                  <a:schemeClr val="tx1">
                    <a:lumMod val="95000"/>
                    <a:lumOff val="5000"/>
                  </a:schemeClr>
                </a:solidFill>
              </a:rPr>
              <a:t>Insertamos a un profesor que no tiene código de centro asignado, de apellidos y nombre ‘Seco Jiménez, Ernesto’ y de la especialidad ‘LENGUA’:</a:t>
            </a:r>
            <a:endParaRPr lang="es-ES" sz="1600" dirty="0">
              <a:solidFill>
                <a:schemeClr val="tx1">
                  <a:lumMod val="95000"/>
                  <a:lumOff val="5000"/>
                </a:schemeClr>
              </a:solidFill>
            </a:endParaRPr>
          </a:p>
          <a:p>
            <a:pPr>
              <a:buFont typeface="Arial" pitchFamily="34" charset="0"/>
              <a:buChar char="•"/>
            </a:pPr>
            <a:endParaRPr lang="es-ES" sz="1600" i="1" dirty="0">
              <a:solidFill>
                <a:schemeClr val="accent5">
                  <a:lumMod val="50000"/>
                </a:schemeClr>
              </a:solidFill>
            </a:endParaRPr>
          </a:p>
          <a:p>
            <a:r>
              <a:rPr lang="es-ES" sz="1600" i="1" dirty="0">
                <a:solidFill>
                  <a:schemeClr val="accent5">
                    <a:lumMod val="50000"/>
                  </a:schemeClr>
                </a:solidFill>
              </a:rPr>
              <a:t>	</a:t>
            </a:r>
            <a:r>
              <a:rPr lang="es-ES" b="1" dirty="0">
                <a:solidFill>
                  <a:srgbClr val="C00000"/>
                </a:solidFill>
              </a:rPr>
              <a:t>INSERT INTO PROFESORES (APELLIDOS, ESPECIALIDAD)</a:t>
            </a:r>
          </a:p>
          <a:p>
            <a:r>
              <a:rPr lang="es-ES" b="1" dirty="0">
                <a:solidFill>
                  <a:srgbClr val="C00000"/>
                </a:solidFill>
              </a:rPr>
              <a:t>	VALUES (‘Seco Jiménez, Ernesto’ , ‘LENGUA’);</a:t>
            </a:r>
          </a:p>
          <a:p>
            <a:endParaRPr lang="es-ES" b="1" dirty="0">
              <a:solidFill>
                <a:srgbClr val="C00000"/>
              </a:solidFill>
            </a:endParaRPr>
          </a:p>
          <a:p>
            <a:endParaRPr lang="es-ES" b="1" dirty="0">
              <a:solidFill>
                <a:srgbClr val="C00000"/>
              </a:solidFill>
            </a:endParaRPr>
          </a:p>
          <a:p>
            <a:r>
              <a:rPr lang="es-ES" sz="2000" dirty="0">
                <a:solidFill>
                  <a:schemeClr val="tx1">
                    <a:lumMod val="95000"/>
                    <a:lumOff val="5000"/>
                  </a:schemeClr>
                </a:solidFill>
              </a:rPr>
              <a:t>Al ejecutar la sentencia observaremos que muestra un mensaje de error que indica que no se puede insertar una columna con valor NULL, ya que COD_CENTRO está definida como NOT NULL (comprobar con DESC):</a:t>
            </a:r>
          </a:p>
        </p:txBody>
      </p:sp>
      <p:pic>
        <p:nvPicPr>
          <p:cNvPr id="3075" name="Picture 3"/>
          <p:cNvPicPr>
            <a:picLocks noChangeAspect="1" noChangeArrowheads="1"/>
          </p:cNvPicPr>
          <p:nvPr/>
        </p:nvPicPr>
        <p:blipFill>
          <a:blip r:embed="rId2"/>
          <a:srcRect/>
          <a:stretch>
            <a:fillRect/>
          </a:stretch>
        </p:blipFill>
        <p:spPr bwMode="auto">
          <a:xfrm>
            <a:off x="500035" y="4429132"/>
            <a:ext cx="7358114" cy="159273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857232"/>
            <a:ext cx="8572528" cy="3785652"/>
          </a:xfrm>
          <a:prstGeom prst="rect">
            <a:avLst/>
          </a:prstGeom>
          <a:noFill/>
        </p:spPr>
        <p:txBody>
          <a:bodyPr wrap="square" rtlCol="0">
            <a:spAutoFit/>
          </a:bodyPr>
          <a:lstStyle/>
          <a:p>
            <a:r>
              <a:rPr lang="es-ES" sz="1600" i="1" dirty="0">
                <a:solidFill>
                  <a:schemeClr val="accent5">
                    <a:lumMod val="50000"/>
                  </a:schemeClr>
                </a:solidFill>
              </a:rPr>
              <a:t>Ejemplos:</a:t>
            </a:r>
          </a:p>
          <a:p>
            <a:endParaRPr lang="es-ES" sz="1600" i="1" dirty="0">
              <a:solidFill>
                <a:schemeClr val="accent5">
                  <a:lumMod val="50000"/>
                </a:schemeClr>
              </a:solidFill>
            </a:endParaRPr>
          </a:p>
          <a:p>
            <a:pPr>
              <a:buFont typeface="Arial" pitchFamily="34" charset="0"/>
              <a:buChar char="•"/>
            </a:pPr>
            <a:r>
              <a:rPr lang="es-ES" sz="1600" i="1" dirty="0">
                <a:solidFill>
                  <a:schemeClr val="accent5">
                    <a:lumMod val="50000"/>
                  </a:schemeClr>
                </a:solidFill>
              </a:rPr>
              <a:t> </a:t>
            </a:r>
            <a:r>
              <a:rPr lang="es-ES" sz="2000" dirty="0">
                <a:solidFill>
                  <a:schemeClr val="tx1">
                    <a:lumMod val="95000"/>
                    <a:lumOff val="5000"/>
                  </a:schemeClr>
                </a:solidFill>
              </a:rPr>
              <a:t>Insertamos a un profesor  de apellidos y nombre ‘González Sevilla, Miguel A.’ en el código de centro 22, con DNI 23444800 y de la especialidad ‘HISTORIA’:</a:t>
            </a:r>
            <a:endParaRPr lang="es-ES" sz="1600" dirty="0">
              <a:solidFill>
                <a:schemeClr val="tx1">
                  <a:lumMod val="95000"/>
                  <a:lumOff val="5000"/>
                </a:schemeClr>
              </a:solidFill>
            </a:endParaRPr>
          </a:p>
          <a:p>
            <a:pPr>
              <a:buFont typeface="Arial" pitchFamily="34" charset="0"/>
              <a:buChar char="•"/>
            </a:pPr>
            <a:endParaRPr lang="es-ES" sz="1600" i="1" dirty="0">
              <a:solidFill>
                <a:schemeClr val="accent5">
                  <a:lumMod val="50000"/>
                </a:schemeClr>
              </a:solidFill>
            </a:endParaRPr>
          </a:p>
          <a:p>
            <a:r>
              <a:rPr lang="es-ES" sz="1600" i="1" dirty="0">
                <a:solidFill>
                  <a:schemeClr val="accent5">
                    <a:lumMod val="50000"/>
                  </a:schemeClr>
                </a:solidFill>
              </a:rPr>
              <a:t>	</a:t>
            </a:r>
            <a:r>
              <a:rPr lang="es-ES" b="1" dirty="0">
                <a:solidFill>
                  <a:srgbClr val="C00000"/>
                </a:solidFill>
              </a:rPr>
              <a:t>INSERT INTO PROFESORES</a:t>
            </a:r>
          </a:p>
          <a:p>
            <a:r>
              <a:rPr lang="es-ES" b="1" dirty="0">
                <a:solidFill>
                  <a:srgbClr val="C00000"/>
                </a:solidFill>
              </a:rPr>
              <a:t>	VALUES (22, 23444800, ‘González Sevilla, Miguel A.’ , ‘HISTORIA’);</a:t>
            </a:r>
          </a:p>
          <a:p>
            <a:endParaRPr lang="es-ES" b="1" dirty="0">
              <a:solidFill>
                <a:srgbClr val="C00000"/>
              </a:solidFill>
            </a:endParaRPr>
          </a:p>
          <a:p>
            <a:endParaRPr lang="es-ES" b="1" dirty="0">
              <a:solidFill>
                <a:srgbClr val="C00000"/>
              </a:solidFill>
            </a:endParaRPr>
          </a:p>
          <a:p>
            <a:r>
              <a:rPr lang="es-ES" sz="2000" dirty="0">
                <a:solidFill>
                  <a:schemeClr val="tx1">
                    <a:lumMod val="95000"/>
                    <a:lumOff val="5000"/>
                  </a:schemeClr>
                </a:solidFill>
              </a:rPr>
              <a:t>Al ejecutar la sentencia observaremos que insertará una fila y que no es necesario especificar los nombre de las columnas. Si será importante que estén en el orden correcto y que sean del mismo tipo de datos que las columnas de la tabla.</a:t>
            </a:r>
          </a:p>
        </p:txBody>
      </p:sp>
      <p:sp>
        <p:nvSpPr>
          <p:cNvPr id="7" name="6 CuadroTexto"/>
          <p:cNvSpPr txBox="1"/>
          <p:nvPr/>
        </p:nvSpPr>
        <p:spPr>
          <a:xfrm>
            <a:off x="357158" y="5500702"/>
            <a:ext cx="8501090" cy="1200329"/>
          </a:xfrm>
          <a:prstGeom prst="rect">
            <a:avLst/>
          </a:prstGeom>
          <a:noFill/>
          <a:ln w="25400">
            <a:solidFill>
              <a:schemeClr val="accent6">
                <a:lumMod val="75000"/>
              </a:schemeClr>
            </a:solidFill>
          </a:ln>
        </p:spPr>
        <p:txBody>
          <a:bodyPr wrap="square" rtlCol="0">
            <a:spAutoFit/>
          </a:bodyPr>
          <a:lstStyle/>
          <a:p>
            <a:r>
              <a:rPr lang="es-ES" i="1" dirty="0">
                <a:solidFill>
                  <a:schemeClr val="accent5">
                    <a:lumMod val="50000"/>
                  </a:schemeClr>
                </a:solidFill>
              </a:rPr>
              <a:t>Ejercicios:</a:t>
            </a:r>
          </a:p>
          <a:p>
            <a:pPr marL="814388" lvl="2">
              <a:buFont typeface="+mj-lt"/>
              <a:buAutoNum type="arabicPeriod"/>
            </a:pPr>
            <a:r>
              <a:rPr lang="es-ES" dirty="0"/>
              <a:t> Escribe la sentencia INSERT anterior de otra manera</a:t>
            </a:r>
          </a:p>
          <a:p>
            <a:pPr marL="814388" lvl="2" indent="9525">
              <a:buFont typeface="+mj-lt"/>
              <a:buAutoNum type="arabicPeriod"/>
            </a:pPr>
            <a:r>
              <a:rPr lang="es-ES" dirty="0"/>
              <a:t> Inserta a un profesor cuya especialidad supere los 16 caracteres de longitud y 	   comenta el resultado.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857232"/>
            <a:ext cx="8572528" cy="400110"/>
          </a:xfrm>
          <a:prstGeom prst="rect">
            <a:avLst/>
          </a:prstGeom>
          <a:noFill/>
        </p:spPr>
        <p:txBody>
          <a:bodyPr wrap="square" rtlCol="0">
            <a:spAutoFit/>
          </a:bodyPr>
          <a:lstStyle/>
          <a:p>
            <a:r>
              <a:rPr lang="es-ES" sz="2000" b="1" dirty="0">
                <a:solidFill>
                  <a:schemeClr val="tx1">
                    <a:lumMod val="95000"/>
                    <a:lumOff val="5000"/>
                  </a:schemeClr>
                </a:solidFill>
              </a:rPr>
              <a:t>INSERCIÓN  CON  SELECT</a:t>
            </a:r>
            <a:endParaRPr lang="es-ES" sz="2800" b="1" dirty="0">
              <a:solidFill>
                <a:schemeClr val="tx1">
                  <a:lumMod val="95000"/>
                  <a:lumOff val="5000"/>
                </a:schemeClr>
              </a:solidFill>
            </a:endParaRPr>
          </a:p>
        </p:txBody>
      </p:sp>
      <p:sp>
        <p:nvSpPr>
          <p:cNvPr id="8" name="7 CuadroTexto"/>
          <p:cNvSpPr txBox="1"/>
          <p:nvPr/>
        </p:nvSpPr>
        <p:spPr>
          <a:xfrm>
            <a:off x="642910" y="1500174"/>
            <a:ext cx="8501090" cy="4524315"/>
          </a:xfrm>
          <a:prstGeom prst="rect">
            <a:avLst/>
          </a:prstGeom>
          <a:noFill/>
        </p:spPr>
        <p:txBody>
          <a:bodyPr wrap="square" rtlCol="0">
            <a:spAutoFit/>
          </a:bodyPr>
          <a:lstStyle/>
          <a:p>
            <a:r>
              <a:rPr lang="es-ES" sz="2400" dirty="0"/>
              <a:t>Hasta ahora sólo hemos insertado una fila en cada operación INSERT, pero si le añadimos una  consulta se insertan tantas filas como devuelva la consulta.</a:t>
            </a:r>
          </a:p>
          <a:p>
            <a:endParaRPr lang="es-ES" sz="2400" dirty="0"/>
          </a:p>
          <a:p>
            <a:r>
              <a:rPr lang="es-ES" sz="2000" b="1" i="1" dirty="0">
                <a:solidFill>
                  <a:schemeClr val="accent5">
                    <a:lumMod val="50000"/>
                  </a:schemeClr>
                </a:solidFill>
              </a:rPr>
              <a:t>Formato general:</a:t>
            </a:r>
          </a:p>
          <a:p>
            <a:endParaRPr lang="es-ES" sz="2400" dirty="0"/>
          </a:p>
          <a:p>
            <a:endParaRPr lang="es-ES" sz="2400" dirty="0"/>
          </a:p>
          <a:p>
            <a:endParaRPr lang="es-ES" sz="2400" dirty="0"/>
          </a:p>
          <a:p>
            <a:endParaRPr lang="es-ES" sz="2400" dirty="0"/>
          </a:p>
          <a:p>
            <a:endParaRPr lang="es-ES" sz="2400" dirty="0"/>
          </a:p>
          <a:p>
            <a:r>
              <a:rPr lang="es-ES" sz="2400" dirty="0"/>
              <a:t>Si las columnas no se especifican en la cláusula INSERT, por defecto, se consideran todas las columnas de la tabla.</a:t>
            </a:r>
          </a:p>
        </p:txBody>
      </p:sp>
      <p:pic>
        <p:nvPicPr>
          <p:cNvPr id="1027" name="Picture 3"/>
          <p:cNvPicPr>
            <a:picLocks noChangeAspect="1" noChangeArrowheads="1"/>
          </p:cNvPicPr>
          <p:nvPr/>
        </p:nvPicPr>
        <p:blipFill>
          <a:blip r:embed="rId2"/>
          <a:srcRect/>
          <a:stretch>
            <a:fillRect/>
          </a:stretch>
        </p:blipFill>
        <p:spPr bwMode="auto">
          <a:xfrm>
            <a:off x="857224" y="3643314"/>
            <a:ext cx="8072495" cy="10382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357166"/>
            <a:ext cx="8572528" cy="400110"/>
          </a:xfrm>
          <a:prstGeom prst="rect">
            <a:avLst/>
          </a:prstGeom>
          <a:noFill/>
        </p:spPr>
        <p:txBody>
          <a:bodyPr wrap="square" rtlCol="0">
            <a:spAutoFit/>
          </a:bodyPr>
          <a:lstStyle/>
          <a:p>
            <a:r>
              <a:rPr lang="es-ES" sz="2000" b="1" dirty="0">
                <a:solidFill>
                  <a:schemeClr val="tx1">
                    <a:lumMod val="95000"/>
                    <a:lumOff val="5000"/>
                  </a:schemeClr>
                </a:solidFill>
              </a:rPr>
              <a:t>INSERCIÓN  CON  SELECT</a:t>
            </a:r>
            <a:endParaRPr lang="es-ES" sz="2800" b="1" dirty="0">
              <a:solidFill>
                <a:schemeClr val="tx1">
                  <a:lumMod val="95000"/>
                  <a:lumOff val="5000"/>
                </a:schemeClr>
              </a:solidFill>
            </a:endParaRPr>
          </a:p>
        </p:txBody>
      </p:sp>
      <p:sp>
        <p:nvSpPr>
          <p:cNvPr id="8" name="7 CuadroTexto"/>
          <p:cNvSpPr txBox="1"/>
          <p:nvPr/>
        </p:nvSpPr>
        <p:spPr>
          <a:xfrm>
            <a:off x="500034" y="714356"/>
            <a:ext cx="8643966" cy="5786199"/>
          </a:xfrm>
          <a:prstGeom prst="rect">
            <a:avLst/>
          </a:prstGeom>
          <a:noFill/>
        </p:spPr>
        <p:txBody>
          <a:bodyPr wrap="square" rtlCol="0">
            <a:spAutoFit/>
          </a:bodyPr>
          <a:lstStyle/>
          <a:p>
            <a:r>
              <a:rPr lang="es-ES" sz="2000" b="1" i="1" dirty="0">
                <a:solidFill>
                  <a:schemeClr val="accent5">
                    <a:lumMod val="50000"/>
                  </a:schemeClr>
                </a:solidFill>
              </a:rPr>
              <a:t>Ejemplos:</a:t>
            </a:r>
          </a:p>
          <a:p>
            <a:pPr>
              <a:buFont typeface="Wingdings" pitchFamily="2" charset="2"/>
              <a:buChar char="§"/>
            </a:pPr>
            <a:r>
              <a:rPr lang="es-ES" sz="2000" b="1" dirty="0">
                <a:solidFill>
                  <a:schemeClr val="tx1">
                    <a:lumMod val="95000"/>
                    <a:lumOff val="5000"/>
                  </a:schemeClr>
                </a:solidFill>
              </a:rPr>
              <a:t>  Si disponemos de la tabla EMPLE30 con la misma descripción que EMPLE, y queremos insertar en ella los datos de los empleados de EMPLE del  departamento 30:</a:t>
            </a:r>
          </a:p>
          <a:p>
            <a:r>
              <a:rPr lang="es-ES" sz="2000" b="1" dirty="0">
                <a:solidFill>
                  <a:schemeClr val="tx1">
                    <a:lumMod val="95000"/>
                    <a:lumOff val="5000"/>
                  </a:schemeClr>
                </a:solidFill>
              </a:rPr>
              <a:t>	</a:t>
            </a:r>
            <a:r>
              <a:rPr lang="es-ES" b="1" dirty="0">
                <a:solidFill>
                  <a:srgbClr val="C00000"/>
                </a:solidFill>
              </a:rPr>
              <a:t>INSERT INTO EMPLE30</a:t>
            </a:r>
          </a:p>
          <a:p>
            <a:r>
              <a:rPr lang="es-ES" b="1" dirty="0">
                <a:solidFill>
                  <a:srgbClr val="C00000"/>
                </a:solidFill>
              </a:rPr>
              <a:t>	(EMP_NO, APELLIDO, OFICIO, DIR, FECHA_ALT, SALARIO, COMISION, DEPT_NO)</a:t>
            </a:r>
          </a:p>
          <a:p>
            <a:r>
              <a:rPr lang="es-ES" b="1" dirty="0">
                <a:solidFill>
                  <a:srgbClr val="C00000"/>
                </a:solidFill>
              </a:rPr>
              <a:t>	SELECT </a:t>
            </a:r>
          </a:p>
          <a:p>
            <a:r>
              <a:rPr lang="es-ES" b="1" dirty="0">
                <a:solidFill>
                  <a:srgbClr val="C00000"/>
                </a:solidFill>
              </a:rPr>
              <a:t>	 EMP_NO, APELLIDO, OFICIO, DIR, FECHA_ALT, SALARIO, COMISION, DEPT_NO</a:t>
            </a:r>
          </a:p>
          <a:p>
            <a:r>
              <a:rPr lang="es-ES" b="1" dirty="0">
                <a:solidFill>
                  <a:srgbClr val="C00000"/>
                </a:solidFill>
              </a:rPr>
              <a:t>	FROM  EMPLE</a:t>
            </a:r>
          </a:p>
          <a:p>
            <a:r>
              <a:rPr lang="es-ES" b="1" dirty="0">
                <a:solidFill>
                  <a:srgbClr val="C00000"/>
                </a:solidFill>
              </a:rPr>
              <a:t>	WHERE DEPT_NO=30;</a:t>
            </a:r>
          </a:p>
          <a:p>
            <a:pPr>
              <a:buFont typeface="Wingdings" pitchFamily="2" charset="2"/>
              <a:buChar char="§"/>
            </a:pPr>
            <a:r>
              <a:rPr lang="es-ES" b="1" dirty="0">
                <a:solidFill>
                  <a:schemeClr val="tx1">
                    <a:lumMod val="95000"/>
                    <a:lumOff val="5000"/>
                  </a:schemeClr>
                </a:solidFill>
              </a:rPr>
              <a:t>  Como las 2 tablas tienen la misma estructura también se podría hacer sin especificar las columnas (siempre y cuando sean todas las columnas):</a:t>
            </a:r>
          </a:p>
          <a:p>
            <a:r>
              <a:rPr lang="es-ES" b="1" dirty="0">
                <a:solidFill>
                  <a:srgbClr val="C00000"/>
                </a:solidFill>
              </a:rPr>
              <a:t>	INSERT INTO EMPLE30</a:t>
            </a:r>
          </a:p>
          <a:p>
            <a:r>
              <a:rPr lang="es-ES" b="1" dirty="0">
                <a:solidFill>
                  <a:srgbClr val="C00000"/>
                </a:solidFill>
              </a:rPr>
              <a:t>	SELECT * FROM EMPLE</a:t>
            </a:r>
          </a:p>
          <a:p>
            <a:r>
              <a:rPr lang="es-ES" b="1" dirty="0">
                <a:solidFill>
                  <a:srgbClr val="C00000"/>
                </a:solidFill>
              </a:rPr>
              <a:t>	WHERE DEPT_NO=30;</a:t>
            </a:r>
          </a:p>
          <a:p>
            <a:pPr>
              <a:buFont typeface="Wingdings" pitchFamily="2" charset="2"/>
              <a:buChar char="§"/>
            </a:pPr>
            <a:r>
              <a:rPr lang="es-ES" b="1" dirty="0">
                <a:solidFill>
                  <a:schemeClr val="tx1">
                    <a:lumMod val="95000"/>
                    <a:lumOff val="5000"/>
                  </a:schemeClr>
                </a:solidFill>
              </a:rPr>
              <a:t> Insertamos en la tabla NOMBRES, en la columna NOMBRE, el APELLIDO de los empleados de la tabla EMPLE que sean del departamento 20:</a:t>
            </a:r>
          </a:p>
          <a:p>
            <a:r>
              <a:rPr lang="es-ES" b="1" i="1" dirty="0">
                <a:solidFill>
                  <a:schemeClr val="accent5">
                    <a:lumMod val="50000"/>
                  </a:schemeClr>
                </a:solidFill>
              </a:rPr>
              <a:t>	</a:t>
            </a:r>
            <a:r>
              <a:rPr lang="es-ES" b="1" dirty="0">
                <a:solidFill>
                  <a:srgbClr val="C00000"/>
                </a:solidFill>
              </a:rPr>
              <a:t>INSERT INTO NOMBRES (NOMBRE) </a:t>
            </a:r>
          </a:p>
          <a:p>
            <a:r>
              <a:rPr lang="es-ES" b="1" dirty="0">
                <a:solidFill>
                  <a:srgbClr val="C00000"/>
                </a:solidFill>
              </a:rPr>
              <a:t>	SELECT APELLIDO FROM EMPLE </a:t>
            </a:r>
          </a:p>
          <a:p>
            <a:r>
              <a:rPr lang="es-ES" b="1" dirty="0">
                <a:solidFill>
                  <a:srgbClr val="C00000"/>
                </a:solidFill>
              </a:rPr>
              <a:t>	WHERE DEPT_NO=20;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500042"/>
            <a:ext cx="8572528" cy="400110"/>
          </a:xfrm>
          <a:prstGeom prst="rect">
            <a:avLst/>
          </a:prstGeom>
          <a:noFill/>
        </p:spPr>
        <p:txBody>
          <a:bodyPr wrap="square" rtlCol="0">
            <a:spAutoFit/>
          </a:bodyPr>
          <a:lstStyle/>
          <a:p>
            <a:r>
              <a:rPr lang="es-ES" sz="2000" b="1" dirty="0">
                <a:solidFill>
                  <a:schemeClr val="tx1">
                    <a:lumMod val="95000"/>
                    <a:lumOff val="5000"/>
                  </a:schemeClr>
                </a:solidFill>
              </a:rPr>
              <a:t>INSERCIÓN  CON  SELECT</a:t>
            </a:r>
            <a:endParaRPr lang="es-ES" sz="2800" b="1" dirty="0">
              <a:solidFill>
                <a:schemeClr val="tx1">
                  <a:lumMod val="95000"/>
                  <a:lumOff val="5000"/>
                </a:schemeClr>
              </a:solidFill>
            </a:endParaRPr>
          </a:p>
        </p:txBody>
      </p:sp>
      <p:sp>
        <p:nvSpPr>
          <p:cNvPr id="8" name="7 CuadroTexto"/>
          <p:cNvSpPr txBox="1"/>
          <p:nvPr/>
        </p:nvSpPr>
        <p:spPr>
          <a:xfrm>
            <a:off x="500034" y="928670"/>
            <a:ext cx="8643966" cy="5816977"/>
          </a:xfrm>
          <a:prstGeom prst="rect">
            <a:avLst/>
          </a:prstGeom>
          <a:noFill/>
        </p:spPr>
        <p:txBody>
          <a:bodyPr wrap="square" rtlCol="0">
            <a:spAutoFit/>
          </a:bodyPr>
          <a:lstStyle/>
          <a:p>
            <a:r>
              <a:rPr lang="es-ES" sz="2000" b="1" i="1" dirty="0">
                <a:solidFill>
                  <a:schemeClr val="accent5">
                    <a:lumMod val="50000"/>
                  </a:schemeClr>
                </a:solidFill>
              </a:rPr>
              <a:t>Ejemplos:</a:t>
            </a:r>
          </a:p>
          <a:p>
            <a:pPr>
              <a:buFont typeface="Wingdings" pitchFamily="2" charset="2"/>
              <a:buChar char="§"/>
            </a:pPr>
            <a:r>
              <a:rPr lang="es-ES" sz="2000" b="1" dirty="0">
                <a:solidFill>
                  <a:schemeClr val="tx1">
                    <a:lumMod val="95000"/>
                    <a:lumOff val="5000"/>
                  </a:schemeClr>
                </a:solidFill>
              </a:rPr>
              <a:t>  Insertamos un empleado de apellido ‘GARCÍA’, con número de empleado 1111, en la tabla EMPLE, en el departamento con mayor número de empleados. La fecha de alta será la actual del sistema; inventamos el resto de los valores.</a:t>
            </a:r>
          </a:p>
          <a:p>
            <a:r>
              <a:rPr lang="es-ES" sz="2000" b="1" dirty="0">
                <a:solidFill>
                  <a:schemeClr val="tx1">
                    <a:lumMod val="95000"/>
                    <a:lumOff val="5000"/>
                  </a:schemeClr>
                </a:solidFill>
              </a:rPr>
              <a:t>En primer lugar, averiguamos que sentencia SELECT nos calcula el departamento con más empleados:</a:t>
            </a:r>
          </a:p>
          <a:p>
            <a:r>
              <a:rPr lang="es-ES" sz="2000" b="1" dirty="0">
                <a:solidFill>
                  <a:schemeClr val="tx1">
                    <a:lumMod val="95000"/>
                    <a:lumOff val="5000"/>
                  </a:schemeClr>
                </a:solidFill>
              </a:rPr>
              <a:t>	</a:t>
            </a:r>
            <a:r>
              <a:rPr lang="es-ES" sz="2000" b="1" dirty="0">
                <a:solidFill>
                  <a:srgbClr val="C00000"/>
                </a:solidFill>
              </a:rPr>
              <a:t>SELECT DEPT_NO FROM EMPLE GROUP BY DEPT_NO </a:t>
            </a:r>
          </a:p>
          <a:p>
            <a:r>
              <a:rPr lang="es-ES" sz="2000" b="1" dirty="0">
                <a:solidFill>
                  <a:srgbClr val="C00000"/>
                </a:solidFill>
              </a:rPr>
              <a:t>	HAVING COUNT(*) = (SELECT MAX(COUNT(*)) FROM EMPLE</a:t>
            </a:r>
          </a:p>
          <a:p>
            <a:r>
              <a:rPr lang="es-ES" sz="2000" b="1" dirty="0">
                <a:solidFill>
                  <a:srgbClr val="C00000"/>
                </a:solidFill>
              </a:rPr>
              <a:t>				GROUP BY DEPT_NO);</a:t>
            </a:r>
          </a:p>
          <a:p>
            <a:endParaRPr lang="es-ES" sz="2000" b="1" dirty="0">
              <a:solidFill>
                <a:srgbClr val="C00000"/>
              </a:solidFill>
            </a:endParaRPr>
          </a:p>
          <a:p>
            <a:endParaRPr lang="es-ES" sz="2000" b="1" dirty="0">
              <a:solidFill>
                <a:srgbClr val="C00000"/>
              </a:solidFill>
            </a:endParaRPr>
          </a:p>
          <a:p>
            <a:endParaRPr lang="es-ES" sz="2000" b="1" dirty="0">
              <a:solidFill>
                <a:srgbClr val="C00000"/>
              </a:solidFill>
            </a:endParaRPr>
          </a:p>
          <a:p>
            <a:endParaRPr lang="es-ES" sz="2000" b="1" dirty="0">
              <a:solidFill>
                <a:srgbClr val="C00000"/>
              </a:solidFill>
            </a:endParaRPr>
          </a:p>
          <a:p>
            <a:r>
              <a:rPr lang="es-ES" sz="2000" b="1" dirty="0">
                <a:solidFill>
                  <a:schemeClr val="tx1">
                    <a:lumMod val="95000"/>
                    <a:lumOff val="5000"/>
                  </a:schemeClr>
                </a:solidFill>
              </a:rPr>
              <a:t>Quedando el INSERT de la siguiente manera:</a:t>
            </a:r>
          </a:p>
          <a:p>
            <a:endParaRPr lang="es-ES" sz="2000" b="1" dirty="0">
              <a:solidFill>
                <a:schemeClr val="tx1">
                  <a:lumMod val="95000"/>
                  <a:lumOff val="5000"/>
                </a:schemeClr>
              </a:solidFill>
            </a:endParaRPr>
          </a:p>
          <a:p>
            <a:r>
              <a:rPr lang="es-ES" b="1" dirty="0">
                <a:solidFill>
                  <a:srgbClr val="C00000"/>
                </a:solidFill>
              </a:rPr>
              <a:t>INSERT INTO EMPLE </a:t>
            </a:r>
          </a:p>
          <a:p>
            <a:r>
              <a:rPr lang="es-ES" b="1" dirty="0">
                <a:solidFill>
                  <a:srgbClr val="C00000"/>
                </a:solidFill>
              </a:rPr>
              <a:t>SELECT </a:t>
            </a:r>
            <a:r>
              <a:rPr lang="es-ES" b="1" i="1" dirty="0">
                <a:solidFill>
                  <a:schemeClr val="accent3">
                    <a:lumMod val="50000"/>
                  </a:schemeClr>
                </a:solidFill>
              </a:rPr>
              <a:t>DISTINCT</a:t>
            </a:r>
            <a:r>
              <a:rPr lang="es-ES" b="1" dirty="0">
                <a:solidFill>
                  <a:srgbClr val="C00000"/>
                </a:solidFill>
              </a:rPr>
              <a:t> 1111, ‘GARCÍA’, ‘ANALISTA’, 7566, SYSDATE, 2000, 120,  DEPT_NO</a:t>
            </a:r>
          </a:p>
          <a:p>
            <a:r>
              <a:rPr lang="es-ES" b="1" dirty="0">
                <a:solidFill>
                  <a:srgbClr val="C00000"/>
                </a:solidFill>
              </a:rPr>
              <a:t>FROM EMPLE WHERE DEPT_NO=(SELECT DEPT_NO FROM EMPLE GROUP BY DEPT_NO </a:t>
            </a:r>
          </a:p>
          <a:p>
            <a:r>
              <a:rPr lang="es-ES" b="1" dirty="0">
                <a:solidFill>
                  <a:srgbClr val="C00000"/>
                </a:solidFill>
              </a:rPr>
              <a:t>HAVING COUNT(*) = (SELECT MAX(COUNT(*)) FROM EMPLE GROUP BY DEPT_NO));</a:t>
            </a:r>
          </a:p>
        </p:txBody>
      </p:sp>
      <p:pic>
        <p:nvPicPr>
          <p:cNvPr id="3076" name="Picture 4"/>
          <p:cNvPicPr>
            <a:picLocks noChangeAspect="1" noChangeArrowheads="1"/>
          </p:cNvPicPr>
          <p:nvPr/>
        </p:nvPicPr>
        <p:blipFill>
          <a:blip r:embed="rId2"/>
          <a:srcRect/>
          <a:stretch>
            <a:fillRect/>
          </a:stretch>
        </p:blipFill>
        <p:spPr bwMode="auto">
          <a:xfrm>
            <a:off x="1500166" y="3643314"/>
            <a:ext cx="1724025" cy="1085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402022" cy="369332"/>
          </a:xfrm>
          <a:prstGeom prst="rect">
            <a:avLst/>
          </a:prstGeom>
          <a:noFill/>
        </p:spPr>
        <p:txBody>
          <a:bodyPr wrap="none" rtlCol="0">
            <a:spAutoFit/>
          </a:bodyPr>
          <a:lstStyle/>
          <a:p>
            <a:r>
              <a:rPr lang="es-ES" b="1" dirty="0">
                <a:solidFill>
                  <a:srgbClr val="C00000"/>
                </a:solidFill>
              </a:rPr>
              <a:t>1- INSERCIÓN DE DATOS  (INSERT)</a:t>
            </a:r>
          </a:p>
        </p:txBody>
      </p:sp>
      <p:sp>
        <p:nvSpPr>
          <p:cNvPr id="6" name="5 CuadroTexto"/>
          <p:cNvSpPr txBox="1"/>
          <p:nvPr/>
        </p:nvSpPr>
        <p:spPr>
          <a:xfrm>
            <a:off x="571472" y="500042"/>
            <a:ext cx="8572528" cy="400110"/>
          </a:xfrm>
          <a:prstGeom prst="rect">
            <a:avLst/>
          </a:prstGeom>
          <a:noFill/>
        </p:spPr>
        <p:txBody>
          <a:bodyPr wrap="square" rtlCol="0">
            <a:spAutoFit/>
          </a:bodyPr>
          <a:lstStyle/>
          <a:p>
            <a:r>
              <a:rPr lang="es-ES" sz="2000" b="1" dirty="0">
                <a:solidFill>
                  <a:schemeClr val="tx1">
                    <a:lumMod val="95000"/>
                    <a:lumOff val="5000"/>
                  </a:schemeClr>
                </a:solidFill>
              </a:rPr>
              <a:t>INSERCIÓN  CON  SELECT</a:t>
            </a:r>
            <a:endParaRPr lang="es-ES" sz="2800" b="1" dirty="0">
              <a:solidFill>
                <a:schemeClr val="tx1">
                  <a:lumMod val="95000"/>
                  <a:lumOff val="5000"/>
                </a:schemeClr>
              </a:solidFill>
            </a:endParaRPr>
          </a:p>
        </p:txBody>
      </p:sp>
      <p:sp>
        <p:nvSpPr>
          <p:cNvPr id="8" name="7 CuadroTexto"/>
          <p:cNvSpPr txBox="1"/>
          <p:nvPr/>
        </p:nvSpPr>
        <p:spPr>
          <a:xfrm>
            <a:off x="500034" y="928670"/>
            <a:ext cx="8643966" cy="5478423"/>
          </a:xfrm>
          <a:prstGeom prst="rect">
            <a:avLst/>
          </a:prstGeom>
          <a:noFill/>
        </p:spPr>
        <p:txBody>
          <a:bodyPr wrap="square" rtlCol="0">
            <a:spAutoFit/>
          </a:bodyPr>
          <a:lstStyle/>
          <a:p>
            <a:r>
              <a:rPr lang="es-ES" sz="2000" b="1" i="1" dirty="0">
                <a:solidFill>
                  <a:schemeClr val="accent5">
                    <a:lumMod val="50000"/>
                  </a:schemeClr>
                </a:solidFill>
              </a:rPr>
              <a:t>Ejemplos:</a:t>
            </a:r>
          </a:p>
          <a:p>
            <a:endParaRPr lang="es-ES" sz="2000" b="1" i="1" dirty="0">
              <a:solidFill>
                <a:schemeClr val="accent5">
                  <a:lumMod val="50000"/>
                </a:schemeClr>
              </a:solidFill>
            </a:endParaRPr>
          </a:p>
          <a:p>
            <a:r>
              <a:rPr lang="es-ES" sz="2000" b="1" dirty="0">
                <a:solidFill>
                  <a:schemeClr val="tx1">
                    <a:lumMod val="95000"/>
                    <a:lumOff val="5000"/>
                  </a:schemeClr>
                </a:solidFill>
              </a:rPr>
              <a:t>En este último ejemplo:</a:t>
            </a:r>
          </a:p>
          <a:p>
            <a:r>
              <a:rPr lang="es-ES" b="1" dirty="0">
                <a:solidFill>
                  <a:srgbClr val="C00000"/>
                </a:solidFill>
              </a:rPr>
              <a:t>INSERT INTO EMPLE </a:t>
            </a:r>
          </a:p>
          <a:p>
            <a:r>
              <a:rPr lang="es-ES" b="1" dirty="0">
                <a:solidFill>
                  <a:srgbClr val="C00000"/>
                </a:solidFill>
              </a:rPr>
              <a:t>SELECT </a:t>
            </a:r>
            <a:r>
              <a:rPr lang="es-ES" b="1" i="1" dirty="0">
                <a:solidFill>
                  <a:schemeClr val="accent3">
                    <a:lumMod val="50000"/>
                  </a:schemeClr>
                </a:solidFill>
              </a:rPr>
              <a:t>DISTINCT</a:t>
            </a:r>
            <a:r>
              <a:rPr lang="es-ES" b="1" dirty="0">
                <a:solidFill>
                  <a:srgbClr val="C00000"/>
                </a:solidFill>
              </a:rPr>
              <a:t> 1111, ‘GARCÍA’, ‘ANALISTA’, 7566, SYSDATE, 2000, 120,  DEPT_NO</a:t>
            </a:r>
          </a:p>
          <a:p>
            <a:r>
              <a:rPr lang="es-ES" b="1" dirty="0">
                <a:solidFill>
                  <a:srgbClr val="C00000"/>
                </a:solidFill>
              </a:rPr>
              <a:t>FROM EMPLE WHERE DEPT_NO=(SELECT DEPT_NO FROM EMPLE GROUP BY DEPT_NO </a:t>
            </a:r>
          </a:p>
          <a:p>
            <a:r>
              <a:rPr lang="es-ES" b="1" dirty="0">
                <a:solidFill>
                  <a:srgbClr val="C00000"/>
                </a:solidFill>
              </a:rPr>
              <a:t>HAVING COUNT(*) = (SELECT MAX(COUNT(*)) FROM EMPLE GROUP BY DEPT_NO));</a:t>
            </a:r>
          </a:p>
          <a:p>
            <a:endParaRPr lang="es-ES" b="1" dirty="0">
              <a:solidFill>
                <a:srgbClr val="C00000"/>
              </a:solidFill>
            </a:endParaRPr>
          </a:p>
          <a:p>
            <a:r>
              <a:rPr lang="es-ES" sz="2000" b="1" dirty="0">
                <a:solidFill>
                  <a:schemeClr val="tx1">
                    <a:lumMod val="95000"/>
                    <a:lumOff val="5000"/>
                  </a:schemeClr>
                </a:solidFill>
              </a:rPr>
              <a:t>Al hacer la inserción sólo desconocemos el valor de la columna DEPT_NO, que es el que devuelve la SELECT; el resto de valores los conocemos y los ponemos directamente en la sentencia SELECT.</a:t>
            </a:r>
          </a:p>
          <a:p>
            <a:endParaRPr lang="es-ES" sz="2000" b="1" dirty="0">
              <a:solidFill>
                <a:schemeClr val="tx1">
                  <a:lumMod val="95000"/>
                  <a:lumOff val="5000"/>
                </a:schemeClr>
              </a:solidFill>
            </a:endParaRPr>
          </a:p>
          <a:p>
            <a:r>
              <a:rPr lang="es-ES" sz="2000" b="1" dirty="0">
                <a:solidFill>
                  <a:schemeClr val="tx1">
                    <a:lumMod val="95000"/>
                    <a:lumOff val="5000"/>
                  </a:schemeClr>
                </a:solidFill>
              </a:rPr>
              <a:t>La cláusula </a:t>
            </a:r>
            <a:r>
              <a:rPr lang="es-ES" sz="2000" b="1" i="1" dirty="0">
                <a:solidFill>
                  <a:schemeClr val="accent3">
                    <a:lumMod val="50000"/>
                  </a:schemeClr>
                </a:solidFill>
              </a:rPr>
              <a:t>DISTINCT </a:t>
            </a:r>
            <a:r>
              <a:rPr lang="es-ES" sz="2000" b="1" dirty="0">
                <a:solidFill>
                  <a:schemeClr val="tx1">
                    <a:lumMod val="95000"/>
                    <a:lumOff val="5000"/>
                  </a:schemeClr>
                </a:solidFill>
              </a:rPr>
              <a:t>es necesaria, ya que sin ella se insertarán tantas filas como empleados haya en el departamento con mayor número de empleados (el 30 en este caso).</a:t>
            </a:r>
          </a:p>
          <a:p>
            <a:endParaRPr lang="es-ES" sz="2000" b="1" dirty="0">
              <a:solidFill>
                <a:schemeClr val="tx1">
                  <a:lumMod val="95000"/>
                  <a:lumOff val="5000"/>
                </a:schemeClr>
              </a:solidFill>
            </a:endParaRPr>
          </a:p>
          <a:p>
            <a:r>
              <a:rPr lang="es-ES" sz="2000" b="1" dirty="0">
                <a:solidFill>
                  <a:schemeClr val="accent3">
                    <a:lumMod val="50000"/>
                  </a:schemeClr>
                </a:solidFill>
              </a:rPr>
              <a:t>Ejecuta las sentencia INSERT sin el DISTINCT para comprobar que se inserta más de una fila.</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1647</Words>
  <Application>Microsoft Office PowerPoint</Application>
  <PresentationFormat>Presentación en pantalla (4:3)</PresentationFormat>
  <Paragraphs>298</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Profesor</cp:lastModifiedBy>
  <cp:revision>85</cp:revision>
  <dcterms:created xsi:type="dcterms:W3CDTF">2015-06-16T10:31:03Z</dcterms:created>
  <dcterms:modified xsi:type="dcterms:W3CDTF">2018-02-26T11:24:41Z</dcterms:modified>
</cp:coreProperties>
</file>