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84" r:id="rId4"/>
    <p:sldId id="285" r:id="rId5"/>
    <p:sldId id="289" r:id="rId6"/>
    <p:sldId id="288" r:id="rId7"/>
    <p:sldId id="291" r:id="rId8"/>
    <p:sldId id="286" r:id="rId9"/>
    <p:sldId id="292" r:id="rId10"/>
    <p:sldId id="293" r:id="rId11"/>
    <p:sldId id="262" r:id="rId12"/>
    <p:sldId id="296" r:id="rId13"/>
    <p:sldId id="309" r:id="rId14"/>
    <p:sldId id="308" r:id="rId15"/>
    <p:sldId id="311" r:id="rId16"/>
    <p:sldId id="310" r:id="rId17"/>
    <p:sldId id="297" r:id="rId18"/>
    <p:sldId id="307" r:id="rId19"/>
    <p:sldId id="298" r:id="rId20"/>
    <p:sldId id="304" r:id="rId21"/>
    <p:sldId id="299" r:id="rId22"/>
    <p:sldId id="302" r:id="rId23"/>
    <p:sldId id="306" r:id="rId24"/>
    <p:sldId id="300" r:id="rId25"/>
    <p:sldId id="301" r:id="rId26"/>
    <p:sldId id="305" r:id="rId27"/>
    <p:sldId id="312" r:id="rId28"/>
    <p:sldId id="295" r:id="rId29"/>
    <p:sldId id="313" r:id="rId30"/>
    <p:sldId id="279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151FD-E62F-43ED-8AF4-CED432DC6B8C}">
  <a:tblStyle styleId="{C9E151FD-E62F-43ED-8AF4-CED432DC6B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6"/>
    <p:restoredTop sz="94544"/>
  </p:normalViewPr>
  <p:slideViewPr>
    <p:cSldViewPr snapToGrid="0" snapToObjects="1">
      <p:cViewPr varScale="1">
        <p:scale>
          <a:sx n="115" d="100"/>
          <a:sy n="115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4FC38-C9C7-9648-8432-9F54EEFFB2B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7494-420B-A947-A030-CD3FB7EF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36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321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750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68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136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017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688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324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910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59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58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047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278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876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985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513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945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154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71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1438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05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7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93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36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13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23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8.png"/><Relationship Id="rId1" Type="http://schemas.openxmlformats.org/officeDocument/2006/relationships/video" Target="https://www.youtube.com/embed/k-xIU_cmcac?feature=oembed" TargetMode="Externa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9.png"/><Relationship Id="rId1" Type="http://schemas.openxmlformats.org/officeDocument/2006/relationships/video" Target="https://www.youtube.com/embed/gK-LwSBi6co?feature=oembed" TargetMode="Externa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Arduino Programming in Python</a:t>
            </a:r>
            <a:endParaRPr dirty="0"/>
          </a:p>
        </p:txBody>
      </p:sp>
      <p:sp>
        <p:nvSpPr>
          <p:cNvPr id="3" name="Google Shape;58;p13">
            <a:extLst>
              <a:ext uri="{FF2B5EF4-FFF2-40B4-BE49-F238E27FC236}">
                <a16:creationId xmlns="" xmlns:a16="http://schemas.microsoft.com/office/drawing/2014/main" id="{7334451C-BDC2-CD44-976E-3ACDAF0CF373}"/>
              </a:ext>
            </a:extLst>
          </p:cNvPr>
          <p:cNvSpPr txBox="1">
            <a:spLocks/>
          </p:cNvSpPr>
          <p:nvPr/>
        </p:nvSpPr>
        <p:spPr>
          <a:xfrm>
            <a:off x="6849206" y="4565375"/>
            <a:ext cx="3388227" cy="47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s-ES" sz="1800" dirty="0">
                <a:solidFill>
                  <a:schemeClr val="tx1"/>
                </a:solidFill>
              </a:rPr>
              <a:t>Sergio Paniego Blanco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57510" y="1129130"/>
            <a:ext cx="1741340" cy="466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Supported robots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Google Shape;551;p39">
            <a:extLst>
              <a:ext uri="{FF2B5EF4-FFF2-40B4-BE49-F238E27FC236}">
                <a16:creationId xmlns="" xmlns:a16="http://schemas.microsoft.com/office/drawing/2014/main" id="{B6DAE026-7B77-DB4E-B32E-BB14C59FC7A2}"/>
              </a:ext>
            </a:extLst>
          </p:cNvPr>
          <p:cNvSpPr/>
          <p:nvPr/>
        </p:nvSpPr>
        <p:spPr>
          <a:xfrm>
            <a:off x="1534856" y="595480"/>
            <a:ext cx="563994" cy="53365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0;p14">
            <a:extLst>
              <a:ext uri="{FF2B5EF4-FFF2-40B4-BE49-F238E27FC236}">
                <a16:creationId xmlns="" xmlns:a16="http://schemas.microsoft.com/office/drawing/2014/main" id="{E7B1035A-DE1F-0942-B97C-77010208481B}"/>
              </a:ext>
            </a:extLst>
          </p:cNvPr>
          <p:cNvSpPr txBox="1"/>
          <p:nvPr/>
        </p:nvSpPr>
        <p:spPr>
          <a:xfrm>
            <a:off x="3000875" y="1200150"/>
            <a:ext cx="2609400" cy="46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b="1" dirty="0">
                <a:latin typeface="Cabin"/>
                <a:ea typeface="Cabin"/>
                <a:cs typeface="Cabin"/>
                <a:sym typeface="Cabin"/>
              </a:rPr>
              <a:t>MBOT</a:t>
            </a:r>
            <a:endParaRPr sz="11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" name="Google Shape;71;p14">
            <a:extLst>
              <a:ext uri="{FF2B5EF4-FFF2-40B4-BE49-F238E27FC236}">
                <a16:creationId xmlns="" xmlns:a16="http://schemas.microsoft.com/office/drawing/2014/main" id="{A67F3598-BAD8-A243-A280-C9DC0F6883C5}"/>
              </a:ext>
            </a:extLst>
          </p:cNvPr>
          <p:cNvSpPr txBox="1"/>
          <p:nvPr/>
        </p:nvSpPr>
        <p:spPr>
          <a:xfrm>
            <a:off x="5963349" y="1200150"/>
            <a:ext cx="2723400" cy="46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b="1" dirty="0">
                <a:latin typeface="Cabin"/>
                <a:ea typeface="Cabin"/>
                <a:cs typeface="Cabin"/>
                <a:sym typeface="Cabin"/>
              </a:rPr>
              <a:t>COMPLUBOT</a:t>
            </a: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89216ED-C0B6-F748-A857-33A991B5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75" y="1995854"/>
            <a:ext cx="2402449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4506B69-8A33-1C44-9C4C-21AC0DE1B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349" y="1995854"/>
            <a:ext cx="2949021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60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ctrTitle" idx="4294967295"/>
          </p:nvPr>
        </p:nvSpPr>
        <p:spPr>
          <a:xfrm>
            <a:off x="1189359" y="2513021"/>
            <a:ext cx="7263269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err="1">
                <a:solidFill>
                  <a:srgbClr val="000000"/>
                </a:solidFill>
                <a:highlight>
                  <a:srgbClr val="FFFF00"/>
                </a:highlight>
              </a:rPr>
              <a:t>PyOnArduino’s</a:t>
            </a:r>
            <a:r>
              <a:rPr lang="en" sz="6000" dirty="0">
                <a:solidFill>
                  <a:srgbClr val="000000"/>
                </a:solidFill>
                <a:highlight>
                  <a:srgbClr val="FFFF00"/>
                </a:highlight>
              </a:rPr>
              <a:t> structure</a:t>
            </a:r>
            <a:endParaRPr sz="6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11</a:t>
            </a:fld>
            <a:endParaRPr>
              <a:solidFill>
                <a:srgbClr val="FFFF00"/>
              </a:solidFill>
            </a:endParaRPr>
          </a:p>
        </p:txBody>
      </p:sp>
      <p:grpSp>
        <p:nvGrpSpPr>
          <p:cNvPr id="15" name="Google Shape;564;p39">
            <a:extLst>
              <a:ext uri="{FF2B5EF4-FFF2-40B4-BE49-F238E27FC236}">
                <a16:creationId xmlns="" xmlns:a16="http://schemas.microsoft.com/office/drawing/2014/main" id="{E645E9F0-957F-A246-AE9C-864E6CE0CC0D}"/>
              </a:ext>
            </a:extLst>
          </p:cNvPr>
          <p:cNvGrpSpPr/>
          <p:nvPr/>
        </p:nvGrpSpPr>
        <p:grpSpPr>
          <a:xfrm>
            <a:off x="3173009" y="1369422"/>
            <a:ext cx="895532" cy="888530"/>
            <a:chOff x="1244325" y="4999400"/>
            <a:chExt cx="444525" cy="437200"/>
          </a:xfrm>
          <a:solidFill>
            <a:schemeClr val="bg1"/>
          </a:solidFill>
        </p:grpSpPr>
        <p:sp>
          <p:nvSpPr>
            <p:cNvPr id="16" name="Google Shape;565;p39">
              <a:extLst>
                <a:ext uri="{FF2B5EF4-FFF2-40B4-BE49-F238E27FC236}">
                  <a16:creationId xmlns="" xmlns:a16="http://schemas.microsoft.com/office/drawing/2014/main" id="{C3AAD294-FA08-9744-9104-AB3577C315D6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66;p39">
              <a:extLst>
                <a:ext uri="{FF2B5EF4-FFF2-40B4-BE49-F238E27FC236}">
                  <a16:creationId xmlns="" xmlns:a16="http://schemas.microsoft.com/office/drawing/2014/main" id="{D4A15C76-3F01-AD4A-A917-C2ECB913DC2A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7;p39">
              <a:extLst>
                <a:ext uri="{FF2B5EF4-FFF2-40B4-BE49-F238E27FC236}">
                  <a16:creationId xmlns="" xmlns:a16="http://schemas.microsoft.com/office/drawing/2014/main" id="{D2372759-5ED0-F64C-BC8B-11557A1431A3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8;p39">
              <a:extLst>
                <a:ext uri="{FF2B5EF4-FFF2-40B4-BE49-F238E27FC236}">
                  <a16:creationId xmlns="" xmlns:a16="http://schemas.microsoft.com/office/drawing/2014/main" id="{427370C9-B2DC-7D42-849D-AC434ADB3627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69;p39">
              <a:extLst>
                <a:ext uri="{FF2B5EF4-FFF2-40B4-BE49-F238E27FC236}">
                  <a16:creationId xmlns="" xmlns:a16="http://schemas.microsoft.com/office/drawing/2014/main" id="{D29459DF-5E20-C843-A750-4A5A0ADB0C37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83;p39">
            <a:extLst>
              <a:ext uri="{FF2B5EF4-FFF2-40B4-BE49-F238E27FC236}">
                <a16:creationId xmlns="" xmlns:a16="http://schemas.microsoft.com/office/drawing/2014/main" id="{52D39EEC-DB83-BE48-8170-2DC2D94E6065}"/>
              </a:ext>
            </a:extLst>
          </p:cNvPr>
          <p:cNvGrpSpPr/>
          <p:nvPr/>
        </p:nvGrpSpPr>
        <p:grpSpPr>
          <a:xfrm>
            <a:off x="4255509" y="723229"/>
            <a:ext cx="1834463" cy="1497886"/>
            <a:chOff x="2583325" y="2972875"/>
            <a:chExt cx="462850" cy="445750"/>
          </a:xfrm>
        </p:grpSpPr>
        <p:sp>
          <p:nvSpPr>
            <p:cNvPr id="22" name="Google Shape;484;p39">
              <a:extLst>
                <a:ext uri="{FF2B5EF4-FFF2-40B4-BE49-F238E27FC236}">
                  <a16:creationId xmlns="" xmlns:a16="http://schemas.microsoft.com/office/drawing/2014/main" id="{E486A809-6E5C-2840-989E-6DB62A2B33B0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5;p39">
              <a:extLst>
                <a:ext uri="{FF2B5EF4-FFF2-40B4-BE49-F238E27FC236}">
                  <a16:creationId xmlns="" xmlns:a16="http://schemas.microsoft.com/office/drawing/2014/main" id="{FC410D0C-CEFA-224A-9B13-FA512263A486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90;p39">
            <a:extLst>
              <a:ext uri="{FF2B5EF4-FFF2-40B4-BE49-F238E27FC236}">
                <a16:creationId xmlns="" xmlns:a16="http://schemas.microsoft.com/office/drawing/2014/main" id="{3F70A28D-7FC1-AE41-8CCF-E15F06C174EB}"/>
              </a:ext>
            </a:extLst>
          </p:cNvPr>
          <p:cNvGrpSpPr/>
          <p:nvPr/>
        </p:nvGrpSpPr>
        <p:grpSpPr>
          <a:xfrm>
            <a:off x="4724975" y="956369"/>
            <a:ext cx="875765" cy="616040"/>
            <a:chOff x="5255200" y="3006475"/>
            <a:chExt cx="511700" cy="378575"/>
          </a:xfrm>
          <a:solidFill>
            <a:schemeClr val="bg1"/>
          </a:solidFill>
        </p:grpSpPr>
        <p:sp>
          <p:nvSpPr>
            <p:cNvPr id="26" name="Google Shape;491;p39">
              <a:extLst>
                <a:ext uri="{FF2B5EF4-FFF2-40B4-BE49-F238E27FC236}">
                  <a16:creationId xmlns="" xmlns:a16="http://schemas.microsoft.com/office/drawing/2014/main" id="{E735C656-0376-FB44-98FA-D4AD51E1AB3B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2;p39">
              <a:extLst>
                <a:ext uri="{FF2B5EF4-FFF2-40B4-BE49-F238E27FC236}">
                  <a16:creationId xmlns="" xmlns:a16="http://schemas.microsoft.com/office/drawing/2014/main" id="{040D2F93-98D1-E942-A920-D76B202447BB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12</a:t>
            </a:fld>
            <a:endParaRPr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CAE0CB7-1844-2C41-AF61-B9C9E8723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821" y="776825"/>
            <a:ext cx="5128358" cy="35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Translator</a:t>
            </a:r>
            <a:endParaRPr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3000875" y="1200150"/>
            <a:ext cx="2609400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Abstract Syntax Tree</a:t>
            </a:r>
            <a:endParaRPr lang="en-US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Google Shape;400;p39">
            <a:extLst>
              <a:ext uri="{FF2B5EF4-FFF2-40B4-BE49-F238E27FC236}">
                <a16:creationId xmlns="" xmlns:a16="http://schemas.microsoft.com/office/drawing/2014/main" id="{CD0EBC93-0913-4241-A76D-41FC7017546C}"/>
              </a:ext>
            </a:extLst>
          </p:cNvPr>
          <p:cNvSpPr/>
          <p:nvPr/>
        </p:nvSpPr>
        <p:spPr>
          <a:xfrm>
            <a:off x="1419535" y="591356"/>
            <a:ext cx="679315" cy="53777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0;p14">
            <a:extLst>
              <a:ext uri="{FF2B5EF4-FFF2-40B4-BE49-F238E27FC236}">
                <a16:creationId xmlns="" xmlns:a16="http://schemas.microsoft.com/office/drawing/2014/main" id="{72C43A66-7E46-194B-9B64-32D54B883F74}"/>
              </a:ext>
            </a:extLst>
          </p:cNvPr>
          <p:cNvSpPr txBox="1"/>
          <p:nvPr/>
        </p:nvSpPr>
        <p:spPr>
          <a:xfrm>
            <a:off x="3000875" y="1649520"/>
            <a:ext cx="2947438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Each node – Statement in the code</a:t>
            </a:r>
            <a:endParaRPr lang="en-US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Google Shape;70;p14">
            <a:extLst>
              <a:ext uri="{FF2B5EF4-FFF2-40B4-BE49-F238E27FC236}">
                <a16:creationId xmlns="" xmlns:a16="http://schemas.microsoft.com/office/drawing/2014/main" id="{EBF18743-2039-7445-B076-A5CB45A5FB06}"/>
              </a:ext>
            </a:extLst>
          </p:cNvPr>
          <p:cNvSpPr txBox="1"/>
          <p:nvPr/>
        </p:nvSpPr>
        <p:spPr>
          <a:xfrm>
            <a:off x="3000875" y="2092540"/>
            <a:ext cx="3513047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Information for analyzing the code</a:t>
            </a: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="" xmlns:a16="http://schemas.microsoft.com/office/drawing/2014/main" id="{2A940066-B728-9E46-BF3F-F9302EC5AFF4}"/>
              </a:ext>
            </a:extLst>
          </p:cNvPr>
          <p:cNvSpPr txBox="1"/>
          <p:nvPr/>
        </p:nvSpPr>
        <p:spPr>
          <a:xfrm>
            <a:off x="3000875" y="2535560"/>
            <a:ext cx="3645022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Inessential puntuation and delimiters</a:t>
            </a:r>
            <a:endParaRPr lang="en-US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Google Shape;70;p14">
            <a:extLst>
              <a:ext uri="{FF2B5EF4-FFF2-40B4-BE49-F238E27FC236}">
                <a16:creationId xmlns="" xmlns:a16="http://schemas.microsoft.com/office/drawing/2014/main" id="{72C58D48-2DA4-B244-95C1-36A28FB0760B}"/>
              </a:ext>
            </a:extLst>
          </p:cNvPr>
          <p:cNvSpPr txBox="1"/>
          <p:nvPr/>
        </p:nvSpPr>
        <p:spPr>
          <a:xfrm>
            <a:off x="3000875" y="2978580"/>
            <a:ext cx="2947438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Python library</a:t>
            </a:r>
            <a:endParaRPr lang="en-US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" name="Google Shape;70;p14">
            <a:extLst>
              <a:ext uri="{FF2B5EF4-FFF2-40B4-BE49-F238E27FC236}">
                <a16:creationId xmlns="" xmlns:a16="http://schemas.microsoft.com/office/drawing/2014/main" id="{22DA5885-BA31-0B4B-B503-5C5BC20CEAD7}"/>
              </a:ext>
            </a:extLst>
          </p:cNvPr>
          <p:cNvSpPr txBox="1"/>
          <p:nvPr/>
        </p:nvSpPr>
        <p:spPr>
          <a:xfrm>
            <a:off x="3000875" y="3421600"/>
            <a:ext cx="2947438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NodeTransformer and NodeVisitor</a:t>
            </a:r>
            <a:endParaRPr lang="en-US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0250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B10D71B-8402-9845-9736-FEBAEF448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72" y="313818"/>
            <a:ext cx="4007143" cy="45158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Google Shape;70;p14">
            <a:extLst>
              <a:ext uri="{FF2B5EF4-FFF2-40B4-BE49-F238E27FC236}">
                <a16:creationId xmlns="" xmlns:a16="http://schemas.microsoft.com/office/drawing/2014/main" id="{7DDD7D57-E0C6-3B40-B832-6ED946B6488C}"/>
              </a:ext>
            </a:extLst>
          </p:cNvPr>
          <p:cNvSpPr txBox="1"/>
          <p:nvPr/>
        </p:nvSpPr>
        <p:spPr>
          <a:xfrm>
            <a:off x="1116686" y="1832562"/>
            <a:ext cx="1738883" cy="1740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while b ≠ 0</a:t>
            </a:r>
          </a:p>
          <a:p>
            <a:pPr lvl="0"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if a &gt; b</a:t>
            </a:r>
          </a:p>
          <a:p>
            <a:pPr lvl="0"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a := a − b</a:t>
            </a:r>
          </a:p>
          <a:p>
            <a:pPr lvl="0"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pPr lvl="0"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b := b − a</a:t>
            </a:r>
          </a:p>
          <a:p>
            <a:pPr lvl="0"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return a</a:t>
            </a:r>
            <a:endParaRPr lang="en-US" sz="1100" dirty="0">
              <a:latin typeface="Consolas" panose="020B0609020204030204" pitchFamily="49" charset="0"/>
              <a:ea typeface="Cabin"/>
              <a:cs typeface="Consolas" panose="020B0609020204030204" pitchFamily="49" charset="0"/>
              <a:sym typeface="Cabin"/>
            </a:endParaRPr>
          </a:p>
        </p:txBody>
      </p:sp>
      <p:sp>
        <p:nvSpPr>
          <p:cNvPr id="12" name="Google Shape;63;p14">
            <a:extLst>
              <a:ext uri="{FF2B5EF4-FFF2-40B4-BE49-F238E27FC236}">
                <a16:creationId xmlns="" xmlns:a16="http://schemas.microsoft.com/office/drawing/2014/main" id="{46E1C7CD-B4A2-F04E-97DB-1B570288C8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1056" y="676643"/>
            <a:ext cx="3045556" cy="614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 Syntax Tree</a:t>
            </a:r>
            <a:endParaRPr dirty="0"/>
          </a:p>
        </p:txBody>
      </p:sp>
      <p:sp>
        <p:nvSpPr>
          <p:cNvPr id="15" name="Google Shape;63;p14">
            <a:extLst>
              <a:ext uri="{FF2B5EF4-FFF2-40B4-BE49-F238E27FC236}">
                <a16:creationId xmlns="" xmlns:a16="http://schemas.microsoft.com/office/drawing/2014/main" id="{422B7D0A-E163-2A4A-84A9-5E0B4C25BF78}"/>
              </a:ext>
            </a:extLst>
          </p:cNvPr>
          <p:cNvSpPr txBox="1">
            <a:spLocks/>
          </p:cNvSpPr>
          <p:nvPr/>
        </p:nvSpPr>
        <p:spPr>
          <a:xfrm>
            <a:off x="663348" y="1187365"/>
            <a:ext cx="3083264" cy="61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s-ES" sz="2000" b="0" dirty="0" err="1"/>
              <a:t>Greatest</a:t>
            </a:r>
            <a:r>
              <a:rPr lang="es-ES" sz="2000" b="0" dirty="0"/>
              <a:t> </a:t>
            </a:r>
            <a:r>
              <a:rPr lang="es-ES" sz="2000" b="0" dirty="0" err="1"/>
              <a:t>Common</a:t>
            </a:r>
            <a:r>
              <a:rPr lang="es-ES" sz="2000" b="0" dirty="0"/>
              <a:t> Divisor</a:t>
            </a:r>
          </a:p>
        </p:txBody>
      </p:sp>
    </p:spTree>
    <p:extLst>
      <p:ext uri="{BB962C8B-B14F-4D97-AF65-F5344CB8AC3E}">
        <p14:creationId xmlns:p14="http://schemas.microsoft.com/office/powerpoint/2010/main" val="3075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Translator</a:t>
            </a:r>
            <a:endParaRPr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3000875" y="1200150"/>
            <a:ext cx="2609400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Abstract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Syntax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Tree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Google Shape;400;p39">
            <a:extLst>
              <a:ext uri="{FF2B5EF4-FFF2-40B4-BE49-F238E27FC236}">
                <a16:creationId xmlns="" xmlns:a16="http://schemas.microsoft.com/office/drawing/2014/main" id="{CD0EBC93-0913-4241-A76D-41FC7017546C}"/>
              </a:ext>
            </a:extLst>
          </p:cNvPr>
          <p:cNvSpPr/>
          <p:nvPr/>
        </p:nvSpPr>
        <p:spPr>
          <a:xfrm>
            <a:off x="1419535" y="591356"/>
            <a:ext cx="679315" cy="53777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0;p14">
            <a:extLst>
              <a:ext uri="{FF2B5EF4-FFF2-40B4-BE49-F238E27FC236}">
                <a16:creationId xmlns="" xmlns:a16="http://schemas.microsoft.com/office/drawing/2014/main" id="{72C43A66-7E46-194B-9B64-32D54B883F74}"/>
              </a:ext>
            </a:extLst>
          </p:cNvPr>
          <p:cNvSpPr txBox="1"/>
          <p:nvPr/>
        </p:nvSpPr>
        <p:spPr>
          <a:xfrm>
            <a:off x="3000875" y="1649520"/>
            <a:ext cx="2947438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Each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node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–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Statement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in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code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Google Shape;70;p14">
            <a:extLst>
              <a:ext uri="{FF2B5EF4-FFF2-40B4-BE49-F238E27FC236}">
                <a16:creationId xmlns="" xmlns:a16="http://schemas.microsoft.com/office/drawing/2014/main" id="{EBF18743-2039-7445-B076-A5CB45A5FB06}"/>
              </a:ext>
            </a:extLst>
          </p:cNvPr>
          <p:cNvSpPr txBox="1"/>
          <p:nvPr/>
        </p:nvSpPr>
        <p:spPr>
          <a:xfrm>
            <a:off x="3000875" y="2092540"/>
            <a:ext cx="2947438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Information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analyzing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code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="" xmlns:a16="http://schemas.microsoft.com/office/drawing/2014/main" id="{2A940066-B728-9E46-BF3F-F9302EC5AFF4}"/>
              </a:ext>
            </a:extLst>
          </p:cNvPr>
          <p:cNvSpPr txBox="1"/>
          <p:nvPr/>
        </p:nvSpPr>
        <p:spPr>
          <a:xfrm>
            <a:off x="3000875" y="2535560"/>
            <a:ext cx="2947438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library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Google Shape;70;p14">
            <a:extLst>
              <a:ext uri="{FF2B5EF4-FFF2-40B4-BE49-F238E27FC236}">
                <a16:creationId xmlns="" xmlns:a16="http://schemas.microsoft.com/office/drawing/2014/main" id="{72C58D48-2DA4-B244-95C1-36A28FB0760B}"/>
              </a:ext>
            </a:extLst>
          </p:cNvPr>
          <p:cNvSpPr txBox="1"/>
          <p:nvPr/>
        </p:nvSpPr>
        <p:spPr>
          <a:xfrm>
            <a:off x="3000875" y="2978580"/>
            <a:ext cx="2947438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NodeTransformer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NodeVisitor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938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Google Shape;70;p14">
            <a:extLst>
              <a:ext uri="{FF2B5EF4-FFF2-40B4-BE49-F238E27FC236}">
                <a16:creationId xmlns="" xmlns:a16="http://schemas.microsoft.com/office/drawing/2014/main" id="{AF34976E-A490-6748-BB3C-4CE0B697FB33}"/>
              </a:ext>
            </a:extLst>
          </p:cNvPr>
          <p:cNvSpPr txBox="1"/>
          <p:nvPr/>
        </p:nvSpPr>
        <p:spPr>
          <a:xfrm>
            <a:off x="1513364" y="1889122"/>
            <a:ext cx="6117271" cy="2860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ts val="600"/>
              </a:spcBef>
            </a:pP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MyVisitor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ast.NodeVisitor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visit_Str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: "' +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node.s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+ '"')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MyTransformer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ast.NodeTransformer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visit_Str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ast.Str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: ' +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node.s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>
              <a:spcBef>
                <a:spcPts val="600"/>
              </a:spcBef>
            </a:pP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ts val="600"/>
              </a:spcBef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parsed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ast.parse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’)”)</a:t>
            </a:r>
          </a:p>
          <a:p>
            <a:pPr lvl="0">
              <a:spcBef>
                <a:spcPts val="600"/>
              </a:spcBef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MyTransformer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visit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parsed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MyVisitor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visit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parsed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1100" dirty="0">
              <a:latin typeface="Consolas" panose="020B0609020204030204" pitchFamily="49" charset="0"/>
              <a:ea typeface="Cabin"/>
              <a:cs typeface="Consolas" panose="020B0609020204030204" pitchFamily="49" charset="0"/>
              <a:sym typeface="Cabin"/>
            </a:endParaRPr>
          </a:p>
        </p:txBody>
      </p:sp>
      <p:sp>
        <p:nvSpPr>
          <p:cNvPr id="6" name="Google Shape;112;p19">
            <a:extLst>
              <a:ext uri="{FF2B5EF4-FFF2-40B4-BE49-F238E27FC236}">
                <a16:creationId xmlns="" xmlns:a16="http://schemas.microsoft.com/office/drawing/2014/main" id="{94692FE3-9D72-8243-8250-BF84A68C177D}"/>
              </a:ext>
            </a:extLst>
          </p:cNvPr>
          <p:cNvSpPr txBox="1">
            <a:spLocks/>
          </p:cNvSpPr>
          <p:nvPr/>
        </p:nvSpPr>
        <p:spPr>
          <a:xfrm>
            <a:off x="0" y="316237"/>
            <a:ext cx="894603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algn="ctr"/>
            <a:r>
              <a:rPr lang="es-ES" sz="4800" dirty="0" err="1" smtClean="0">
                <a:solidFill>
                  <a:srgbClr val="000000"/>
                </a:solidFill>
                <a:highlight>
                  <a:srgbClr val="FFFF00"/>
                </a:highlight>
              </a:rPr>
              <a:t>NodeVisitor</a:t>
            </a:r>
            <a:r>
              <a:rPr lang="es-ES" sz="4800" dirty="0" smtClean="0">
                <a:solidFill>
                  <a:srgbClr val="000000"/>
                </a:solidFill>
                <a:highlight>
                  <a:srgbClr val="FFFF00"/>
                </a:highlight>
              </a:rPr>
              <a:t> &amp; </a:t>
            </a:r>
            <a:r>
              <a:rPr lang="es-ES" sz="4800" dirty="0" err="1" smtClean="0">
                <a:solidFill>
                  <a:srgbClr val="000000"/>
                </a:solidFill>
                <a:highlight>
                  <a:srgbClr val="FFFF00"/>
                </a:highlight>
              </a:rPr>
              <a:t>NodeTransformer</a:t>
            </a:r>
            <a:endParaRPr lang="es-ES" sz="48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70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HALduino</a:t>
            </a:r>
            <a:endParaRPr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3267300" y="1428010"/>
            <a:ext cx="2609400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Hadware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Abstraction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Layer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" name="Google Shape;400;p39">
            <a:extLst>
              <a:ext uri="{FF2B5EF4-FFF2-40B4-BE49-F238E27FC236}">
                <a16:creationId xmlns="" xmlns:a16="http://schemas.microsoft.com/office/drawing/2014/main" id="{CD0EBC93-0913-4241-A76D-41FC7017546C}"/>
              </a:ext>
            </a:extLst>
          </p:cNvPr>
          <p:cNvSpPr/>
          <p:nvPr/>
        </p:nvSpPr>
        <p:spPr>
          <a:xfrm>
            <a:off x="1419535" y="591356"/>
            <a:ext cx="679315" cy="53777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;p14">
            <a:extLst>
              <a:ext uri="{FF2B5EF4-FFF2-40B4-BE49-F238E27FC236}">
                <a16:creationId xmlns="" xmlns:a16="http://schemas.microsoft.com/office/drawing/2014/main" id="{6EC6D53D-A95A-7C4F-A207-4A6175AED547}"/>
              </a:ext>
            </a:extLst>
          </p:cNvPr>
          <p:cNvSpPr txBox="1"/>
          <p:nvPr/>
        </p:nvSpPr>
        <p:spPr>
          <a:xfrm>
            <a:off x="3267300" y="1877380"/>
            <a:ext cx="2609400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halduino.py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Google Shape;70;p14">
            <a:extLst>
              <a:ext uri="{FF2B5EF4-FFF2-40B4-BE49-F238E27FC236}">
                <a16:creationId xmlns="" xmlns:a16="http://schemas.microsoft.com/office/drawing/2014/main" id="{1A52A6A9-8190-3D45-9D11-8FC93FD0BABD}"/>
              </a:ext>
            </a:extLst>
          </p:cNvPr>
          <p:cNvSpPr txBox="1"/>
          <p:nvPr/>
        </p:nvSpPr>
        <p:spPr>
          <a:xfrm>
            <a:off x="3267300" y="2326750"/>
            <a:ext cx="2969102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Specific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halduino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each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robot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Google Shape;70;p14">
            <a:extLst>
              <a:ext uri="{FF2B5EF4-FFF2-40B4-BE49-F238E27FC236}">
                <a16:creationId xmlns="" xmlns:a16="http://schemas.microsoft.com/office/drawing/2014/main" id="{66543C88-CF3D-E849-8F2E-3E10ED528F09}"/>
              </a:ext>
            </a:extLst>
          </p:cNvPr>
          <p:cNvSpPr txBox="1"/>
          <p:nvPr/>
        </p:nvSpPr>
        <p:spPr>
          <a:xfrm>
            <a:off x="3267300" y="2769770"/>
            <a:ext cx="2969102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rid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of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Arduino’s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complexity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3721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HALduino</a:t>
            </a:r>
            <a:r>
              <a:rPr lang="en" dirty="0"/>
              <a:t> example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3" name="Google Shape;400;p39">
            <a:extLst>
              <a:ext uri="{FF2B5EF4-FFF2-40B4-BE49-F238E27FC236}">
                <a16:creationId xmlns="" xmlns:a16="http://schemas.microsoft.com/office/drawing/2014/main" id="{CD0EBC93-0913-4241-A76D-41FC7017546C}"/>
              </a:ext>
            </a:extLst>
          </p:cNvPr>
          <p:cNvSpPr/>
          <p:nvPr/>
        </p:nvSpPr>
        <p:spPr>
          <a:xfrm>
            <a:off x="1419535" y="591356"/>
            <a:ext cx="679315" cy="53777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0;p14">
            <a:extLst>
              <a:ext uri="{FF2B5EF4-FFF2-40B4-BE49-F238E27FC236}">
                <a16:creationId xmlns="" xmlns:a16="http://schemas.microsoft.com/office/drawing/2014/main" id="{51985EA7-534B-784C-95AC-357F54E5FB80}"/>
              </a:ext>
            </a:extLst>
          </p:cNvPr>
          <p:cNvSpPr txBox="1"/>
          <p:nvPr/>
        </p:nvSpPr>
        <p:spPr>
          <a:xfrm>
            <a:off x="2789030" y="981594"/>
            <a:ext cx="5767754" cy="474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setSpeedEngines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leftSpeed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rightSpeed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1100" dirty="0">
              <a:latin typeface="Consolas" panose="020B0609020204030204" pitchFamily="49" charset="0"/>
              <a:ea typeface="Cabin"/>
              <a:cs typeface="Consolas" panose="020B0609020204030204" pitchFamily="49" charset="0"/>
              <a:sym typeface="Cabin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="" xmlns:a16="http://schemas.microsoft.com/office/drawing/2014/main" id="{B4BFC592-C484-8848-A86C-9F3BBD175163}"/>
              </a:ext>
            </a:extLst>
          </p:cNvPr>
          <p:cNvSpPr txBox="1"/>
          <p:nvPr/>
        </p:nvSpPr>
        <p:spPr>
          <a:xfrm>
            <a:off x="2789030" y="2823634"/>
            <a:ext cx="5767754" cy="1338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MeDCMotor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leftMotor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(9);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MeDCMotor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rightMotor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(10);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setSpeedEngines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speedLeft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speedRight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leftMotor.run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speedLeft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rightMotor.run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speedRight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100" dirty="0">
              <a:latin typeface="Consolas" panose="020B0609020204030204" pitchFamily="49" charset="0"/>
              <a:ea typeface="Cabin"/>
              <a:cs typeface="Consolas" panose="020B0609020204030204" pitchFamily="49" charset="0"/>
              <a:sym typeface="Cabin"/>
            </a:endParaRPr>
          </a:p>
        </p:txBody>
      </p:sp>
      <p:sp>
        <p:nvSpPr>
          <p:cNvPr id="10" name="Google Shape;70;p14">
            <a:extLst>
              <a:ext uri="{FF2B5EF4-FFF2-40B4-BE49-F238E27FC236}">
                <a16:creationId xmlns="" xmlns:a16="http://schemas.microsoft.com/office/drawing/2014/main" id="{82F89A59-F96F-7549-A0A6-931E869D3049}"/>
              </a:ext>
            </a:extLst>
          </p:cNvPr>
          <p:cNvSpPr txBox="1"/>
          <p:nvPr/>
        </p:nvSpPr>
        <p:spPr>
          <a:xfrm>
            <a:off x="2789030" y="550098"/>
            <a:ext cx="864433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Python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" name="Google Shape;70;p14">
            <a:extLst>
              <a:ext uri="{FF2B5EF4-FFF2-40B4-BE49-F238E27FC236}">
                <a16:creationId xmlns="" xmlns:a16="http://schemas.microsoft.com/office/drawing/2014/main" id="{F234B7F7-BE4E-184D-912B-A9914B5E791E}"/>
              </a:ext>
            </a:extLst>
          </p:cNvPr>
          <p:cNvSpPr txBox="1"/>
          <p:nvPr/>
        </p:nvSpPr>
        <p:spPr>
          <a:xfrm>
            <a:off x="2789030" y="2350240"/>
            <a:ext cx="844113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Arduino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0957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Sensors and actuators supported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13" name="Google Shape;400;p39">
            <a:extLst>
              <a:ext uri="{FF2B5EF4-FFF2-40B4-BE49-F238E27FC236}">
                <a16:creationId xmlns="" xmlns:a16="http://schemas.microsoft.com/office/drawing/2014/main" id="{CD0EBC93-0913-4241-A76D-41FC7017546C}"/>
              </a:ext>
            </a:extLst>
          </p:cNvPr>
          <p:cNvSpPr/>
          <p:nvPr/>
        </p:nvSpPr>
        <p:spPr>
          <a:xfrm>
            <a:off x="1419535" y="591356"/>
            <a:ext cx="679315" cy="53777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6ADCB723-EED6-D34D-899B-5FF658C85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8873"/>
              </p:ext>
            </p:extLst>
          </p:nvPr>
        </p:nvGraphicFramePr>
        <p:xfrm>
          <a:off x="2735134" y="1241330"/>
          <a:ext cx="6096000" cy="2595880"/>
        </p:xfrm>
        <a:graphic>
          <a:graphicData uri="http://schemas.openxmlformats.org/drawingml/2006/table">
            <a:tbl>
              <a:tblPr firstRow="1" bandRow="1">
                <a:tableStyleId>{C9E151FD-E62F-43ED-8AF4-CED432DC6B8C}</a:tableStyleId>
              </a:tblPr>
              <a:tblGrid>
                <a:gridCol w="1810489">
                  <a:extLst>
                    <a:ext uri="{9D8B030D-6E8A-4147-A177-3AD203B41FA5}">
                      <a16:colId xmlns="" xmlns:a16="http://schemas.microsoft.com/office/drawing/2014/main" val="2813377769"/>
                    </a:ext>
                  </a:extLst>
                </a:gridCol>
                <a:gridCol w="4285511">
                  <a:extLst>
                    <a:ext uri="{9D8B030D-6E8A-4147-A177-3AD203B41FA5}">
                      <a16:colId xmlns="" xmlns:a16="http://schemas.microsoft.com/office/drawing/2014/main" val="2140369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noProof="0" dirty="0">
                          <a:latin typeface="Cabin"/>
                          <a:ea typeface="Cabin"/>
                          <a:cs typeface="Cabin"/>
                          <a:sym typeface="Cabin"/>
                        </a:rPr>
                        <a:t>Sensor/Actuator</a:t>
                      </a:r>
                      <a:endParaRPr lang="en-US" sz="1400" noProof="0" dirty="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latin typeface="Cabin"/>
                          <a:ea typeface="Cabin"/>
                          <a:cs typeface="Cabin"/>
                          <a:sym typeface="Cabin"/>
                        </a:rPr>
                        <a:t>Supported functions</a:t>
                      </a:r>
                      <a:endParaRPr lang="en-US" sz="1400" noProof="0" dirty="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609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DC </a:t>
                      </a: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Engines</a:t>
                      </a:r>
                      <a:endParaRPr lang="es-ES" sz="1400" b="0" dirty="0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 err="1" smtClean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setSpeedEngines</a:t>
                      </a:r>
                      <a:r>
                        <a:rPr lang="es-ES" sz="1400" b="0" dirty="0" smtClean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(</a:t>
                      </a:r>
                      <a:r>
                        <a:rPr lang="es-ES" sz="1400" b="0" dirty="0" err="1" smtClean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left,right</a:t>
                      </a:r>
                      <a:r>
                        <a:rPr lang="es-ES" sz="1400" b="0" dirty="0" smtClean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)</a:t>
                      </a:r>
                      <a:endParaRPr lang="es-ES" sz="1400" b="0" dirty="0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69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Ultrasonic</a:t>
                      </a: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sensors</a:t>
                      </a:r>
                      <a:endParaRPr lang="es-ES" sz="1400" b="0" dirty="0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getUS</a:t>
                      </a: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016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Infrared</a:t>
                      </a: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sensors</a:t>
                      </a:r>
                      <a:endParaRPr lang="es-ES" sz="1400" b="0" dirty="0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getIR</a:t>
                      </a: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[1,2,3,4,5]()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472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Beep</a:t>
                      </a: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emitter</a:t>
                      </a:r>
                      <a:endParaRPr lang="es-ES" sz="1400" b="0" dirty="0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playBeep</a:t>
                      </a: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(</a:t>
                      </a: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type</a:t>
                      </a: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251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Sound</a:t>
                      </a: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emitter</a:t>
                      </a:r>
                      <a:endParaRPr lang="es-ES" sz="1400" b="0" dirty="0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playMelody</a:t>
                      </a: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(</a:t>
                      </a: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melody</a:t>
                      </a: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48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Screen</a:t>
                      </a: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write</a:t>
                      </a:r>
                      <a:endParaRPr lang="es-ES" sz="1400" b="0" dirty="0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setScreenText</a:t>
                      </a: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(</a:t>
                      </a: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text</a:t>
                      </a: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), </a:t>
                      </a:r>
                      <a:r>
                        <a:rPr lang="es-ES" sz="1400" b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cleanScreen</a:t>
                      </a:r>
                      <a:r>
                        <a:rPr lang="es-ES" sz="1400" b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3731901"/>
                  </a:ext>
                </a:extLst>
              </a:tr>
            </a:tbl>
          </a:graphicData>
        </a:graphic>
      </p:graphicFrame>
      <p:sp>
        <p:nvSpPr>
          <p:cNvPr id="8" name="Google Shape;70;p14">
            <a:extLst>
              <a:ext uri="{FF2B5EF4-FFF2-40B4-BE49-F238E27FC236}">
                <a16:creationId xmlns="" xmlns:a16="http://schemas.microsoft.com/office/drawing/2014/main" id="{B3C6D0B1-39AB-CF4A-9418-F6EF245A184D}"/>
              </a:ext>
            </a:extLst>
          </p:cNvPr>
          <p:cNvSpPr txBox="1"/>
          <p:nvPr/>
        </p:nvSpPr>
        <p:spPr>
          <a:xfrm>
            <a:off x="5109493" y="417223"/>
            <a:ext cx="1347281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>
                <a:latin typeface="Cabin"/>
                <a:ea typeface="Cabin"/>
                <a:cs typeface="Cabin"/>
                <a:sym typeface="Cabin"/>
              </a:rPr>
              <a:t>Complubot</a:t>
            </a:r>
            <a:endParaRPr lang="en-US" sz="18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771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am I?</a:t>
            </a:r>
            <a:endParaRPr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6117035" y="1026338"/>
            <a:ext cx="2609400" cy="4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b="1" dirty="0">
                <a:latin typeface="Cabin"/>
                <a:ea typeface="Cabin"/>
                <a:cs typeface="Cabin"/>
                <a:sym typeface="Cabin"/>
              </a:rPr>
              <a:t>Artificial </a:t>
            </a:r>
            <a:r>
              <a:rPr lang="es-ES" sz="1100" b="1" dirty="0" err="1">
                <a:latin typeface="Cabin"/>
                <a:ea typeface="Cabin"/>
                <a:cs typeface="Cabin"/>
                <a:sym typeface="Cabin"/>
              </a:rPr>
              <a:t>Intelligence</a:t>
            </a:r>
            <a:r>
              <a:rPr lang="es-ES" sz="11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sz="1100" b="1" dirty="0" err="1">
                <a:latin typeface="Cabin"/>
                <a:ea typeface="Cabin"/>
                <a:cs typeface="Cabin"/>
                <a:sym typeface="Cabin"/>
              </a:rPr>
              <a:t>MSc</a:t>
            </a:r>
            <a:r>
              <a:rPr lang="es-ES" sz="1100" b="1" dirty="0">
                <a:latin typeface="Cabin"/>
                <a:ea typeface="Cabin"/>
                <a:cs typeface="Cabin"/>
                <a:sym typeface="Cabin"/>
              </a:rPr>
              <a:t> - UPM</a:t>
            </a:r>
            <a:endParaRPr sz="11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D5C8518-05BB-E647-AB74-D684B67EC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75" y="4242449"/>
            <a:ext cx="507401" cy="507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09C4359-851F-6A4B-9B0F-1D2DF049A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108" y="4242450"/>
            <a:ext cx="501974" cy="501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0FF8B7-B178-654E-A62D-E64698247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959" y="4257462"/>
            <a:ext cx="501973" cy="501973"/>
          </a:xfrm>
          <a:prstGeom prst="rect">
            <a:avLst/>
          </a:prstGeom>
        </p:spPr>
      </p:pic>
      <p:sp>
        <p:nvSpPr>
          <p:cNvPr id="19" name="Google Shape;70;p14">
            <a:extLst>
              <a:ext uri="{FF2B5EF4-FFF2-40B4-BE49-F238E27FC236}">
                <a16:creationId xmlns="" xmlns:a16="http://schemas.microsoft.com/office/drawing/2014/main" id="{45D53F50-9798-D041-B0C7-A9BE0D2A08A9}"/>
              </a:ext>
            </a:extLst>
          </p:cNvPr>
          <p:cNvSpPr txBox="1"/>
          <p:nvPr/>
        </p:nvSpPr>
        <p:spPr>
          <a:xfrm>
            <a:off x="3528453" y="4257462"/>
            <a:ext cx="1043547" cy="4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b="1" dirty="0" err="1">
                <a:latin typeface="Cabin"/>
                <a:ea typeface="Cabin"/>
                <a:cs typeface="Cabin"/>
                <a:sym typeface="Cabin"/>
              </a:rPr>
              <a:t>sergiopaniego</a:t>
            </a:r>
            <a:endParaRPr sz="11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Google Shape;70;p14">
            <a:extLst>
              <a:ext uri="{FF2B5EF4-FFF2-40B4-BE49-F238E27FC236}">
                <a16:creationId xmlns="" xmlns:a16="http://schemas.microsoft.com/office/drawing/2014/main" id="{A204355D-94E6-4B4A-B7F2-9DEED80583D6}"/>
              </a:ext>
            </a:extLst>
          </p:cNvPr>
          <p:cNvSpPr txBox="1"/>
          <p:nvPr/>
        </p:nvSpPr>
        <p:spPr>
          <a:xfrm>
            <a:off x="5435082" y="4254047"/>
            <a:ext cx="1043547" cy="4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b="1" dirty="0" err="1">
                <a:latin typeface="Cabin"/>
                <a:ea typeface="Cabin"/>
                <a:cs typeface="Cabin"/>
                <a:sym typeface="Cabin"/>
              </a:rPr>
              <a:t>sergiopaniego</a:t>
            </a:r>
            <a:endParaRPr sz="11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" name="Google Shape;70;p14">
            <a:extLst>
              <a:ext uri="{FF2B5EF4-FFF2-40B4-BE49-F238E27FC236}">
                <a16:creationId xmlns="" xmlns:a16="http://schemas.microsoft.com/office/drawing/2014/main" id="{78BD65C1-86CB-E748-98BD-0CA90D74DDFF}"/>
              </a:ext>
            </a:extLst>
          </p:cNvPr>
          <p:cNvSpPr txBox="1"/>
          <p:nvPr/>
        </p:nvSpPr>
        <p:spPr>
          <a:xfrm>
            <a:off x="7268425" y="4242449"/>
            <a:ext cx="1043547" cy="4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b="1" dirty="0" err="1">
                <a:latin typeface="Cabin"/>
                <a:ea typeface="Cabin"/>
                <a:cs typeface="Cabin"/>
                <a:sym typeface="Cabin"/>
              </a:rPr>
              <a:t>sergiopaniego</a:t>
            </a:r>
            <a:endParaRPr sz="11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4744FAB-7688-EF4C-915C-E6F007627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3088" y="786470"/>
            <a:ext cx="2900733" cy="2175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70;p14">
            <a:extLst>
              <a:ext uri="{FF2B5EF4-FFF2-40B4-BE49-F238E27FC236}">
                <a16:creationId xmlns="" xmlns:a16="http://schemas.microsoft.com/office/drawing/2014/main" id="{C251D2A6-3732-8348-B179-2F273258974F}"/>
              </a:ext>
            </a:extLst>
          </p:cNvPr>
          <p:cNvSpPr txBox="1"/>
          <p:nvPr/>
        </p:nvSpPr>
        <p:spPr>
          <a:xfrm>
            <a:off x="6117035" y="1419490"/>
            <a:ext cx="2609400" cy="6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b="1" dirty="0" err="1">
                <a:latin typeface="Cabin"/>
                <a:ea typeface="Cabin"/>
                <a:cs typeface="Cabin"/>
                <a:sym typeface="Cabin"/>
              </a:rPr>
              <a:t>Informatic</a:t>
            </a:r>
            <a:r>
              <a:rPr lang="es-ES" sz="11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sz="1100" b="1" dirty="0" err="1">
                <a:latin typeface="Cabin"/>
                <a:ea typeface="Cabin"/>
                <a:cs typeface="Cabin"/>
                <a:sym typeface="Cabin"/>
              </a:rPr>
              <a:t>Engineering</a:t>
            </a:r>
            <a:r>
              <a:rPr lang="es-ES" sz="1100" b="1" dirty="0">
                <a:latin typeface="Cabin"/>
                <a:ea typeface="Cabin"/>
                <a:cs typeface="Cabin"/>
                <a:sym typeface="Cabin"/>
              </a:rPr>
              <a:t> and Software </a:t>
            </a:r>
            <a:r>
              <a:rPr lang="es-ES" sz="1100" b="1" dirty="0" err="1">
                <a:latin typeface="Cabin"/>
                <a:ea typeface="Cabin"/>
                <a:cs typeface="Cabin"/>
                <a:sym typeface="Cabin"/>
              </a:rPr>
              <a:t>Enginnering</a:t>
            </a:r>
            <a:r>
              <a:rPr lang="es-ES" sz="1100" b="1" dirty="0">
                <a:latin typeface="Cabin"/>
                <a:ea typeface="Cabin"/>
                <a:cs typeface="Cabin"/>
                <a:sym typeface="Cabin"/>
              </a:rPr>
              <a:t> - URJC </a:t>
            </a:r>
            <a:endParaRPr sz="11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" name="Google Shape;70;p14">
            <a:extLst>
              <a:ext uri="{FF2B5EF4-FFF2-40B4-BE49-F238E27FC236}">
                <a16:creationId xmlns="" xmlns:a16="http://schemas.microsoft.com/office/drawing/2014/main" id="{8E328438-21C4-6D40-89F6-01CFDB726C2E}"/>
              </a:ext>
            </a:extLst>
          </p:cNvPr>
          <p:cNvSpPr txBox="1"/>
          <p:nvPr/>
        </p:nvSpPr>
        <p:spPr>
          <a:xfrm>
            <a:off x="6117035" y="1995522"/>
            <a:ext cx="2609400" cy="44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b="1" dirty="0" err="1">
                <a:latin typeface="Cabin"/>
                <a:ea typeface="Cabin"/>
                <a:cs typeface="Cabin"/>
                <a:sym typeface="Cabin"/>
              </a:rPr>
              <a:t>Student</a:t>
            </a:r>
            <a:r>
              <a:rPr lang="es-ES" sz="11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sz="1100" b="1" dirty="0" err="1">
                <a:latin typeface="Cabin"/>
                <a:ea typeface="Cabin"/>
                <a:cs typeface="Cabin"/>
                <a:sym typeface="Cabin"/>
              </a:rPr>
              <a:t>Developer</a:t>
            </a:r>
            <a:r>
              <a:rPr lang="es-ES" sz="11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sz="1100" b="1" dirty="0" err="1">
                <a:latin typeface="Cabin"/>
                <a:ea typeface="Cabin"/>
                <a:cs typeface="Cabin"/>
                <a:sym typeface="Cabin"/>
              </a:rPr>
              <a:t>GSoC</a:t>
            </a:r>
            <a:r>
              <a:rPr lang="es-ES" sz="1100" b="1" dirty="0"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s-ES" sz="1100" b="1" dirty="0" err="1">
                <a:latin typeface="Cabin"/>
                <a:ea typeface="Cabin"/>
                <a:cs typeface="Cabin"/>
                <a:sym typeface="Cabin"/>
              </a:rPr>
              <a:t>JdeRobot</a:t>
            </a:r>
            <a:endParaRPr sz="11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" name="Google Shape;468;p39">
            <a:extLst>
              <a:ext uri="{FF2B5EF4-FFF2-40B4-BE49-F238E27FC236}">
                <a16:creationId xmlns="" xmlns:a16="http://schemas.microsoft.com/office/drawing/2014/main" id="{EBF2145A-109B-744B-A5CC-D4944C61C538}"/>
              </a:ext>
            </a:extLst>
          </p:cNvPr>
          <p:cNvSpPr/>
          <p:nvPr/>
        </p:nvSpPr>
        <p:spPr>
          <a:xfrm>
            <a:off x="1442373" y="562179"/>
            <a:ext cx="568723" cy="56695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Sensors and actuators supported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Google Shape;400;p39">
            <a:extLst>
              <a:ext uri="{FF2B5EF4-FFF2-40B4-BE49-F238E27FC236}">
                <a16:creationId xmlns="" xmlns:a16="http://schemas.microsoft.com/office/drawing/2014/main" id="{CD0EBC93-0913-4241-A76D-41FC7017546C}"/>
              </a:ext>
            </a:extLst>
          </p:cNvPr>
          <p:cNvSpPr/>
          <p:nvPr/>
        </p:nvSpPr>
        <p:spPr>
          <a:xfrm>
            <a:off x="1419535" y="591356"/>
            <a:ext cx="679315" cy="53777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6ADCB723-EED6-D34D-899B-5FF658C85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50721"/>
              </p:ext>
            </p:extLst>
          </p:nvPr>
        </p:nvGraphicFramePr>
        <p:xfrm>
          <a:off x="2735134" y="1129130"/>
          <a:ext cx="6096000" cy="3337560"/>
        </p:xfrm>
        <a:graphic>
          <a:graphicData uri="http://schemas.openxmlformats.org/drawingml/2006/table">
            <a:tbl>
              <a:tblPr firstRow="1" bandRow="1">
                <a:tableStyleId>{C9E151FD-E62F-43ED-8AF4-CED432DC6B8C}</a:tableStyleId>
              </a:tblPr>
              <a:tblGrid>
                <a:gridCol w="1810489">
                  <a:extLst>
                    <a:ext uri="{9D8B030D-6E8A-4147-A177-3AD203B41FA5}">
                      <a16:colId xmlns="" xmlns:a16="http://schemas.microsoft.com/office/drawing/2014/main" val="2813377769"/>
                    </a:ext>
                  </a:extLst>
                </a:gridCol>
                <a:gridCol w="4285511">
                  <a:extLst>
                    <a:ext uri="{9D8B030D-6E8A-4147-A177-3AD203B41FA5}">
                      <a16:colId xmlns="" xmlns:a16="http://schemas.microsoft.com/office/drawing/2014/main" val="2140369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noProof="0">
                          <a:latin typeface="Cabin"/>
                          <a:ea typeface="Cabin"/>
                          <a:cs typeface="Cabin"/>
                          <a:sym typeface="Cabin"/>
                        </a:rPr>
                        <a:t>Sensor/Actuator</a:t>
                      </a:r>
                      <a:endParaRPr lang="en-US" sz="1400" noProof="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noProof="0">
                          <a:latin typeface="Cabin"/>
                          <a:ea typeface="Cabin"/>
                          <a:cs typeface="Cabin"/>
                          <a:sym typeface="Cabin"/>
                        </a:rPr>
                        <a:t>Supported functions</a:t>
                      </a:r>
                      <a:endParaRPr lang="en-US" sz="1400" noProof="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609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DC Engines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 err="1" smtClean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setSpeedEngines</a:t>
                      </a:r>
                      <a:r>
                        <a:rPr lang="en-US" sz="1400" b="0" noProof="0" dirty="0" smtClean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(</a:t>
                      </a: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speed)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69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Ultrasonic sensors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getUS()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016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LEDs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setLeds(ledNumber, red, green, blue)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472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Infrared sensors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getMessage(), sendMessage(message)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251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Light sensor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getLightSensor()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48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Button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isButtonPressed(), isButtonReleased()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373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Buzzer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playBuzzer(tone, length)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874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External screen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drawString</a:t>
                      </a: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(name), </a:t>
                      </a:r>
                      <a:r>
                        <a:rPr lang="en-US" sz="1400" b="0" noProof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showClock</a:t>
                      </a: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(hour, min)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96865"/>
                  </a:ext>
                </a:extLst>
              </a:tr>
            </a:tbl>
          </a:graphicData>
        </a:graphic>
      </p:graphicFrame>
      <p:sp>
        <p:nvSpPr>
          <p:cNvPr id="8" name="Google Shape;70;p14">
            <a:extLst>
              <a:ext uri="{FF2B5EF4-FFF2-40B4-BE49-F238E27FC236}">
                <a16:creationId xmlns="" xmlns:a16="http://schemas.microsoft.com/office/drawing/2014/main" id="{B3C6D0B1-39AB-CF4A-9418-F6EF245A184D}"/>
              </a:ext>
            </a:extLst>
          </p:cNvPr>
          <p:cNvSpPr txBox="1"/>
          <p:nvPr/>
        </p:nvSpPr>
        <p:spPr>
          <a:xfrm>
            <a:off x="5401249" y="417223"/>
            <a:ext cx="763769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 err="1">
                <a:latin typeface="Cabin"/>
                <a:ea typeface="Cabin"/>
                <a:cs typeface="Cabin"/>
                <a:sym typeface="Cabin"/>
              </a:rPr>
              <a:t>mBot</a:t>
            </a:r>
            <a:endParaRPr sz="18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0239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features supported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3" name="Google Shape;400;p39">
            <a:extLst>
              <a:ext uri="{FF2B5EF4-FFF2-40B4-BE49-F238E27FC236}">
                <a16:creationId xmlns="" xmlns:a16="http://schemas.microsoft.com/office/drawing/2014/main" id="{CD0EBC93-0913-4241-A76D-41FC7017546C}"/>
              </a:ext>
            </a:extLst>
          </p:cNvPr>
          <p:cNvSpPr/>
          <p:nvPr/>
        </p:nvSpPr>
        <p:spPr>
          <a:xfrm>
            <a:off x="1419535" y="591356"/>
            <a:ext cx="679315" cy="53777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666461C-C379-FA44-A4A3-0A47CF178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3293"/>
              </p:ext>
            </p:extLst>
          </p:nvPr>
        </p:nvGraphicFramePr>
        <p:xfrm>
          <a:off x="2735134" y="387890"/>
          <a:ext cx="6096000" cy="4450080"/>
        </p:xfrm>
        <a:graphic>
          <a:graphicData uri="http://schemas.openxmlformats.org/drawingml/2006/table">
            <a:tbl>
              <a:tblPr firstRow="1" bandRow="1">
                <a:tableStyleId>{C9E151FD-E62F-43ED-8AF4-CED432DC6B8C}</a:tableStyleId>
              </a:tblPr>
              <a:tblGrid>
                <a:gridCol w="1810489">
                  <a:extLst>
                    <a:ext uri="{9D8B030D-6E8A-4147-A177-3AD203B41FA5}">
                      <a16:colId xmlns="" xmlns:a16="http://schemas.microsoft.com/office/drawing/2014/main" val="2813377769"/>
                    </a:ext>
                  </a:extLst>
                </a:gridCol>
                <a:gridCol w="4285511">
                  <a:extLst>
                    <a:ext uri="{9D8B030D-6E8A-4147-A177-3AD203B41FA5}">
                      <a16:colId xmlns="" xmlns:a16="http://schemas.microsoft.com/office/drawing/2014/main" val="2140369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noProof="0" dirty="0">
                          <a:latin typeface="Cabin"/>
                          <a:ea typeface="Cabin"/>
                          <a:cs typeface="Cabin"/>
                          <a:sym typeface="Cabin"/>
                        </a:rPr>
                        <a:t>Feature</a:t>
                      </a:r>
                      <a:endParaRPr lang="en-US" sz="1400" noProof="0" dirty="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latin typeface="Cabin"/>
                          <a:ea typeface="Cabin"/>
                          <a:cs typeface="Cabin"/>
                          <a:sym typeface="Cabin"/>
                        </a:rPr>
                        <a:t>Limitations/Comments</a:t>
                      </a:r>
                      <a:endParaRPr lang="en-US" sz="1400" noProof="0" dirty="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609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Variable declaration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SUPPORTED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69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Function declaration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With/without return statement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016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Operators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+ - / * ^ 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472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Comparators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 &lt;= &gt;= == !=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251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Logic operators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And or is not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48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pass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SUPPORTED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373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loops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While, for(limited)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874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Sleep()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SUPPORTED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9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If/</a:t>
                      </a:r>
                      <a:r>
                        <a:rPr lang="en-US" sz="1400" b="0" noProof="0" dirty="0" err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elif</a:t>
                      </a: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/else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136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Boolean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and 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71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print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SUPPORTED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873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05197" y="1129130"/>
            <a:ext cx="1993654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Stop and go code example </a:t>
            </a:r>
            <a:r>
              <a:rPr lang="en" dirty="0" err="1"/>
              <a:t>Mbot</a:t>
            </a:r>
            <a:r>
              <a:rPr lang="en" dirty="0"/>
              <a:t> 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3" name="Google Shape;400;p39">
            <a:extLst>
              <a:ext uri="{FF2B5EF4-FFF2-40B4-BE49-F238E27FC236}">
                <a16:creationId xmlns="" xmlns:a16="http://schemas.microsoft.com/office/drawing/2014/main" id="{CD0EBC93-0913-4241-A76D-41FC7017546C}"/>
              </a:ext>
            </a:extLst>
          </p:cNvPr>
          <p:cNvSpPr/>
          <p:nvPr/>
        </p:nvSpPr>
        <p:spPr>
          <a:xfrm>
            <a:off x="1419535" y="591356"/>
            <a:ext cx="679315" cy="53777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;p14">
            <a:extLst>
              <a:ext uri="{FF2B5EF4-FFF2-40B4-BE49-F238E27FC236}">
                <a16:creationId xmlns="" xmlns:a16="http://schemas.microsoft.com/office/drawing/2014/main" id="{6EC6D53D-A95A-7C4F-A207-4A6175AED547}"/>
              </a:ext>
            </a:extLst>
          </p:cNvPr>
          <p:cNvSpPr txBox="1"/>
          <p:nvPr/>
        </p:nvSpPr>
        <p:spPr>
          <a:xfrm>
            <a:off x="2789030" y="940414"/>
            <a:ext cx="5767754" cy="3262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HALduino.halduino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halduino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set_engine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== 0: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halduino.setSpeedEngines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(0, 0)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('STOP!')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== 1: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halduino.setSpeedEngines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(100, 100)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('Forward')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halduino.getUS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() &lt; 10: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set_engine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set_engine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endParaRPr sz="1100" dirty="0">
              <a:latin typeface="Consolas" panose="020B0609020204030204" pitchFamily="49" charset="0"/>
              <a:ea typeface="Cabin"/>
              <a:cs typeface="Consolas" panose="020B0609020204030204" pitchFamily="49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0677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61841" y="1129130"/>
            <a:ext cx="1937009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Stop and go code example</a:t>
            </a:r>
            <a:br>
              <a:rPr lang="en" dirty="0"/>
            </a:br>
            <a:r>
              <a:rPr lang="en" dirty="0" err="1"/>
              <a:t>Complubot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3" name="Google Shape;400;p39">
            <a:extLst>
              <a:ext uri="{FF2B5EF4-FFF2-40B4-BE49-F238E27FC236}">
                <a16:creationId xmlns="" xmlns:a16="http://schemas.microsoft.com/office/drawing/2014/main" id="{CD0EBC93-0913-4241-A76D-41FC7017546C}"/>
              </a:ext>
            </a:extLst>
          </p:cNvPr>
          <p:cNvSpPr/>
          <p:nvPr/>
        </p:nvSpPr>
        <p:spPr>
          <a:xfrm>
            <a:off x="1419535" y="591356"/>
            <a:ext cx="679315" cy="53777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;p14">
            <a:extLst>
              <a:ext uri="{FF2B5EF4-FFF2-40B4-BE49-F238E27FC236}">
                <a16:creationId xmlns="" xmlns:a16="http://schemas.microsoft.com/office/drawing/2014/main" id="{6EC6D53D-A95A-7C4F-A207-4A6175AED547}"/>
              </a:ext>
            </a:extLst>
          </p:cNvPr>
          <p:cNvSpPr txBox="1"/>
          <p:nvPr/>
        </p:nvSpPr>
        <p:spPr>
          <a:xfrm>
            <a:off x="2789030" y="1032965"/>
            <a:ext cx="5767754" cy="3159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HALduino.halduino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halduino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set_engine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== 0: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halduino.setSpeedEngines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(0, 0)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('STOP!')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== 1: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halduino.setSpeedEngines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(100, 100)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('Forward')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halduino.getUS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() &lt; 30: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set_engine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set_engine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endParaRPr sz="1100" dirty="0">
              <a:latin typeface="Consolas" panose="020B0609020204030204" pitchFamily="49" charset="0"/>
              <a:ea typeface="Cabin"/>
              <a:cs typeface="Consolas" panose="020B0609020204030204" pitchFamily="49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7444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58945" y="1129130"/>
            <a:ext cx="1839905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Managing robot’s architecture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3" name="Google Shape;400;p39">
            <a:extLst>
              <a:ext uri="{FF2B5EF4-FFF2-40B4-BE49-F238E27FC236}">
                <a16:creationId xmlns="" xmlns:a16="http://schemas.microsoft.com/office/drawing/2014/main" id="{CD0EBC93-0913-4241-A76D-41FC7017546C}"/>
              </a:ext>
            </a:extLst>
          </p:cNvPr>
          <p:cNvSpPr/>
          <p:nvPr/>
        </p:nvSpPr>
        <p:spPr>
          <a:xfrm>
            <a:off x="1419535" y="591356"/>
            <a:ext cx="679315" cy="53777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;p14">
            <a:extLst>
              <a:ext uri="{FF2B5EF4-FFF2-40B4-BE49-F238E27FC236}">
                <a16:creationId xmlns="" xmlns:a16="http://schemas.microsoft.com/office/drawing/2014/main" id="{6EC6D53D-A95A-7C4F-A207-4A6175AED547}"/>
              </a:ext>
            </a:extLst>
          </p:cNvPr>
          <p:cNvSpPr txBox="1"/>
          <p:nvPr/>
        </p:nvSpPr>
        <p:spPr>
          <a:xfrm>
            <a:off x="3017781" y="1356990"/>
            <a:ext cx="1022485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Versatility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Google Shape;70;p14">
            <a:extLst>
              <a:ext uri="{FF2B5EF4-FFF2-40B4-BE49-F238E27FC236}">
                <a16:creationId xmlns="" xmlns:a16="http://schemas.microsoft.com/office/drawing/2014/main" id="{1B770EFF-8951-D14D-8047-6A99D4F132E1}"/>
              </a:ext>
            </a:extLst>
          </p:cNvPr>
          <p:cNvSpPr txBox="1"/>
          <p:nvPr/>
        </p:nvSpPr>
        <p:spPr>
          <a:xfrm>
            <a:off x="2789030" y="2612930"/>
            <a:ext cx="5767754" cy="1777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s-ES" sz="1100" dirty="0"/>
              <a:t># </a:t>
            </a:r>
            <a:r>
              <a:rPr lang="es-ES" sz="1100" dirty="0" err="1"/>
              <a:t>Example</a:t>
            </a:r>
            <a:r>
              <a:rPr lang="es-ES" sz="1100" dirty="0"/>
              <a:t> of </a:t>
            </a:r>
            <a:r>
              <a:rPr lang="es-ES" sz="1100" dirty="0" err="1"/>
              <a:t>an</a:t>
            </a:r>
            <a:r>
              <a:rPr lang="es-ES" sz="1100" dirty="0"/>
              <a:t> </a:t>
            </a:r>
            <a:r>
              <a:rPr lang="es-ES" sz="1100" dirty="0" err="1"/>
              <a:t>mBot</a:t>
            </a:r>
            <a:r>
              <a:rPr lang="es-ES" sz="1100" dirty="0"/>
              <a:t> </a:t>
            </a:r>
            <a:r>
              <a:rPr lang="es-ES" sz="1100" dirty="0" err="1"/>
              <a:t>setup</a:t>
            </a:r>
            <a:r>
              <a:rPr lang="es-ES" sz="1100" dirty="0"/>
              <a:t/>
            </a:r>
            <a:br>
              <a:rPr lang="es-ES" sz="1100" dirty="0"/>
            </a:br>
            <a:r>
              <a:rPr lang="es-ES" sz="1100" dirty="0"/>
              <a:t/>
            </a:r>
            <a:br>
              <a:rPr lang="es-ES" sz="1100" dirty="0"/>
            </a:br>
            <a:r>
              <a:rPr lang="es-ES" sz="1100" dirty="0" err="1"/>
              <a:t>leftMotor</a:t>
            </a:r>
            <a:r>
              <a:rPr lang="es-ES" sz="1100" dirty="0"/>
              <a:t> = 9</a:t>
            </a:r>
            <a:br>
              <a:rPr lang="es-ES" sz="1100" dirty="0"/>
            </a:br>
            <a:r>
              <a:rPr lang="es-ES" sz="1100" dirty="0" err="1"/>
              <a:t>rightMotor</a:t>
            </a:r>
            <a:r>
              <a:rPr lang="es-ES" sz="1100" dirty="0"/>
              <a:t> = 10</a:t>
            </a:r>
            <a:br>
              <a:rPr lang="es-ES" sz="1100" dirty="0"/>
            </a:br>
            <a:r>
              <a:rPr lang="es-ES" sz="1100" dirty="0" err="1"/>
              <a:t>ultrasonicSensor</a:t>
            </a:r>
            <a:r>
              <a:rPr lang="es-ES" sz="1100" dirty="0"/>
              <a:t> = 3</a:t>
            </a:r>
            <a:br>
              <a:rPr lang="es-ES" sz="1100" dirty="0"/>
            </a:br>
            <a:r>
              <a:rPr lang="es-ES" sz="1100" dirty="0" err="1"/>
              <a:t>rgbled</a:t>
            </a:r>
            <a:r>
              <a:rPr lang="es-ES" sz="1100" dirty="0"/>
              <a:t> = 7</a:t>
            </a:r>
            <a:br>
              <a:rPr lang="es-ES" sz="1100" dirty="0"/>
            </a:br>
            <a:r>
              <a:rPr lang="es-ES" sz="1100" dirty="0" err="1"/>
              <a:t>lightSensor</a:t>
            </a:r>
            <a:r>
              <a:rPr lang="es-ES" sz="1100" dirty="0"/>
              <a:t> = 6</a:t>
            </a:r>
            <a:br>
              <a:rPr lang="es-ES" sz="1100" dirty="0"/>
            </a:br>
            <a:r>
              <a:rPr lang="es-ES" sz="1100" dirty="0" err="1"/>
              <a:t>ledMtx</a:t>
            </a:r>
            <a:r>
              <a:rPr lang="es-ES" sz="1100" dirty="0"/>
              <a:t> = 3</a:t>
            </a:r>
            <a:br>
              <a:rPr lang="es-ES" sz="1100" dirty="0"/>
            </a:br>
            <a:r>
              <a:rPr lang="es-ES" sz="1100" dirty="0" err="1"/>
              <a:t>lineFollower</a:t>
            </a:r>
            <a:r>
              <a:rPr lang="es-ES" sz="1100" dirty="0"/>
              <a:t> = 2</a:t>
            </a:r>
            <a:endParaRPr sz="1100" dirty="0">
              <a:latin typeface="Consolas" panose="020B0609020204030204" pitchFamily="49" charset="0"/>
              <a:ea typeface="Cabin"/>
              <a:cs typeface="Consolas" panose="020B0609020204030204" pitchFamily="49" charset="0"/>
              <a:sym typeface="Cabin"/>
            </a:endParaRPr>
          </a:p>
        </p:txBody>
      </p:sp>
      <p:sp>
        <p:nvSpPr>
          <p:cNvPr id="8" name="Google Shape;70;p14">
            <a:extLst>
              <a:ext uri="{FF2B5EF4-FFF2-40B4-BE49-F238E27FC236}">
                <a16:creationId xmlns="" xmlns:a16="http://schemas.microsoft.com/office/drawing/2014/main" id="{EF36BC5D-D8CC-1745-AEED-423002D27B53}"/>
              </a:ext>
            </a:extLst>
          </p:cNvPr>
          <p:cNvSpPr txBox="1"/>
          <p:nvPr/>
        </p:nvSpPr>
        <p:spPr>
          <a:xfrm>
            <a:off x="3017781" y="1800010"/>
            <a:ext cx="2044484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Configure robot’s ports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90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1129130"/>
            <a:ext cx="209885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Executing </a:t>
            </a:r>
            <a:r>
              <a:rPr lang="en" dirty="0" err="1"/>
              <a:t>PyOnArduino</a:t>
            </a:r>
            <a:endParaRPr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3063507" y="1499030"/>
            <a:ext cx="2609400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Python 3.x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3" name="Google Shape;400;p39">
            <a:extLst>
              <a:ext uri="{FF2B5EF4-FFF2-40B4-BE49-F238E27FC236}">
                <a16:creationId xmlns="" xmlns:a16="http://schemas.microsoft.com/office/drawing/2014/main" id="{CD0EBC93-0913-4241-A76D-41FC7017546C}"/>
              </a:ext>
            </a:extLst>
          </p:cNvPr>
          <p:cNvSpPr/>
          <p:nvPr/>
        </p:nvSpPr>
        <p:spPr>
          <a:xfrm>
            <a:off x="1419535" y="591356"/>
            <a:ext cx="679315" cy="53777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;p14">
            <a:extLst>
              <a:ext uri="{FF2B5EF4-FFF2-40B4-BE49-F238E27FC236}">
                <a16:creationId xmlns="" xmlns:a16="http://schemas.microsoft.com/office/drawing/2014/main" id="{6EC6D53D-A95A-7C4F-A207-4A6175AED547}"/>
              </a:ext>
            </a:extLst>
          </p:cNvPr>
          <p:cNvSpPr txBox="1"/>
          <p:nvPr/>
        </p:nvSpPr>
        <p:spPr>
          <a:xfrm>
            <a:off x="2789030" y="3201451"/>
            <a:ext cx="5767754" cy="674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translator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Translator.py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[input-file] [robot] </a:t>
            </a:r>
          </a:p>
          <a:p>
            <a:pPr lvl="0">
              <a:spcBef>
                <a:spcPts val="600"/>
              </a:spcBef>
            </a:pP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translator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Translator.py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[input-file] [robot] [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architecture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-file]</a:t>
            </a:r>
            <a:endParaRPr sz="1100" dirty="0">
              <a:latin typeface="Consolas" panose="020B0609020204030204" pitchFamily="49" charset="0"/>
              <a:ea typeface="Cabin"/>
              <a:cs typeface="Consolas" panose="020B0609020204030204" pitchFamily="49" charset="0"/>
              <a:sym typeface="Cabin"/>
            </a:endParaRPr>
          </a:p>
        </p:txBody>
      </p:sp>
      <p:sp>
        <p:nvSpPr>
          <p:cNvPr id="7" name="Google Shape;70;p14">
            <a:extLst>
              <a:ext uri="{FF2B5EF4-FFF2-40B4-BE49-F238E27FC236}">
                <a16:creationId xmlns="" xmlns:a16="http://schemas.microsoft.com/office/drawing/2014/main" id="{73C839AC-3006-8E47-BAC7-C1665E448954}"/>
              </a:ext>
            </a:extLst>
          </p:cNvPr>
          <p:cNvSpPr txBox="1"/>
          <p:nvPr/>
        </p:nvSpPr>
        <p:spPr>
          <a:xfrm>
            <a:off x="3063507" y="1834470"/>
            <a:ext cx="2609400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Arduino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IDE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Google Shape;70;p14">
            <a:extLst>
              <a:ext uri="{FF2B5EF4-FFF2-40B4-BE49-F238E27FC236}">
                <a16:creationId xmlns="" xmlns:a16="http://schemas.microsoft.com/office/drawing/2014/main" id="{1DDAC885-F85B-5448-8F17-13034CB43DFC}"/>
              </a:ext>
            </a:extLst>
          </p:cNvPr>
          <p:cNvSpPr txBox="1"/>
          <p:nvPr/>
        </p:nvSpPr>
        <p:spPr>
          <a:xfrm>
            <a:off x="3063507" y="2169910"/>
            <a:ext cx="2609400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Arduino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Makefile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9447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36884" y="1129130"/>
            <a:ext cx="1761966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&amp; Arduino </a:t>
            </a:r>
            <a:r>
              <a:rPr lang="en" dirty="0" err="1"/>
              <a:t>Makefile</a:t>
            </a:r>
            <a:endParaRPr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3063507" y="1499030"/>
            <a:ext cx="3477970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Build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automation</a:t>
            </a: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" name="Google Shape;400;p39">
            <a:extLst>
              <a:ext uri="{FF2B5EF4-FFF2-40B4-BE49-F238E27FC236}">
                <a16:creationId xmlns="" xmlns:a16="http://schemas.microsoft.com/office/drawing/2014/main" id="{CD0EBC93-0913-4241-A76D-41FC7017546C}"/>
              </a:ext>
            </a:extLst>
          </p:cNvPr>
          <p:cNvSpPr/>
          <p:nvPr/>
        </p:nvSpPr>
        <p:spPr>
          <a:xfrm>
            <a:off x="1419535" y="591356"/>
            <a:ext cx="679315" cy="53777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;p14">
            <a:extLst>
              <a:ext uri="{FF2B5EF4-FFF2-40B4-BE49-F238E27FC236}">
                <a16:creationId xmlns="" xmlns:a16="http://schemas.microsoft.com/office/drawing/2014/main" id="{6EC6D53D-A95A-7C4F-A207-4A6175AED547}"/>
              </a:ext>
            </a:extLst>
          </p:cNvPr>
          <p:cNvSpPr txBox="1"/>
          <p:nvPr/>
        </p:nvSpPr>
        <p:spPr>
          <a:xfrm>
            <a:off x="2789030" y="3201451"/>
            <a:ext cx="5767754" cy="154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mBot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ARDUINO_LIBS=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Makeblock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Libraries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-master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Wire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SPI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MONITOR_PORT= /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/cu.wchusbserial1420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BOARD_TAG = uno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ARDUINO_DIR   = /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Arduino.app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Contents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/Java</a:t>
            </a:r>
            <a:b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/local/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arduino-mk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Arduino.mk</a:t>
            </a:r>
            <a:endParaRPr sz="1100" dirty="0">
              <a:latin typeface="Consolas" panose="020B0609020204030204" pitchFamily="49" charset="0"/>
              <a:ea typeface="Cabin"/>
              <a:cs typeface="Consolas" panose="020B0609020204030204" pitchFamily="49" charset="0"/>
              <a:sym typeface="Cabin"/>
            </a:endParaRPr>
          </a:p>
        </p:txBody>
      </p:sp>
      <p:sp>
        <p:nvSpPr>
          <p:cNvPr id="7" name="Google Shape;70;p14">
            <a:extLst>
              <a:ext uri="{FF2B5EF4-FFF2-40B4-BE49-F238E27FC236}">
                <a16:creationId xmlns="" xmlns:a16="http://schemas.microsoft.com/office/drawing/2014/main" id="{73C839AC-3006-8E47-BAC7-C1665E448954}"/>
              </a:ext>
            </a:extLst>
          </p:cNvPr>
          <p:cNvSpPr txBox="1"/>
          <p:nvPr/>
        </p:nvSpPr>
        <p:spPr>
          <a:xfrm>
            <a:off x="3063506" y="1834470"/>
            <a:ext cx="3574057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Directives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used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by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make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="" xmlns:a16="http://schemas.microsoft.com/office/drawing/2014/main" id="{461E8CB2-0569-BA44-BC4B-949DE41DD81A}"/>
              </a:ext>
            </a:extLst>
          </p:cNvPr>
          <p:cNvSpPr txBox="1"/>
          <p:nvPr/>
        </p:nvSpPr>
        <p:spPr>
          <a:xfrm>
            <a:off x="3063507" y="2169910"/>
            <a:ext cx="2609400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make</a:t>
            </a:r>
            <a:r>
              <a:rPr lang="es-ES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s-ES" b="1" dirty="0" err="1">
                <a:latin typeface="Cabin"/>
                <a:ea typeface="Cabin"/>
                <a:cs typeface="Cabin"/>
                <a:sym typeface="Cabin"/>
              </a:rPr>
              <a:t>upload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0242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29473" y="1129130"/>
            <a:ext cx="1969377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during development</a:t>
            </a:r>
            <a:endParaRPr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3063507" y="1499030"/>
            <a:ext cx="3477970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Dynamic typing in Python vs Arduino</a:t>
            </a: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3" name="Google Shape;400;p39">
            <a:extLst>
              <a:ext uri="{FF2B5EF4-FFF2-40B4-BE49-F238E27FC236}">
                <a16:creationId xmlns="" xmlns:a16="http://schemas.microsoft.com/office/drawing/2014/main" id="{CD0EBC93-0913-4241-A76D-41FC7017546C}"/>
              </a:ext>
            </a:extLst>
          </p:cNvPr>
          <p:cNvSpPr/>
          <p:nvPr/>
        </p:nvSpPr>
        <p:spPr>
          <a:xfrm>
            <a:off x="1419535" y="591356"/>
            <a:ext cx="679315" cy="53777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0;p14">
            <a:extLst>
              <a:ext uri="{FF2B5EF4-FFF2-40B4-BE49-F238E27FC236}">
                <a16:creationId xmlns="" xmlns:a16="http://schemas.microsoft.com/office/drawing/2014/main" id="{73C839AC-3006-8E47-BAC7-C1665E448954}"/>
              </a:ext>
            </a:extLst>
          </p:cNvPr>
          <p:cNvSpPr txBox="1"/>
          <p:nvPr/>
        </p:nvSpPr>
        <p:spPr>
          <a:xfrm>
            <a:off x="3063506" y="1942050"/>
            <a:ext cx="3574057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Architectural Stop</a:t>
            </a:r>
            <a:endParaRPr lang="en-US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="" xmlns:a16="http://schemas.microsoft.com/office/drawing/2014/main" id="{461E8CB2-0569-BA44-BC4B-949DE41DD81A}"/>
              </a:ext>
            </a:extLst>
          </p:cNvPr>
          <p:cNvSpPr txBox="1"/>
          <p:nvPr/>
        </p:nvSpPr>
        <p:spPr>
          <a:xfrm>
            <a:off x="3063506" y="2385070"/>
            <a:ext cx="3219529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Variables’ type in function declaration</a:t>
            </a:r>
            <a:endParaRPr lang="en-US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Google Shape;70;p14">
            <a:extLst>
              <a:ext uri="{FF2B5EF4-FFF2-40B4-BE49-F238E27FC236}">
                <a16:creationId xmlns="" xmlns:a16="http://schemas.microsoft.com/office/drawing/2014/main" id="{2DF1FD0C-38AC-E246-AC7B-CD2EA495A87E}"/>
              </a:ext>
            </a:extLst>
          </p:cNvPr>
          <p:cNvSpPr txBox="1"/>
          <p:nvPr/>
        </p:nvSpPr>
        <p:spPr>
          <a:xfrm>
            <a:off x="3063506" y="2828090"/>
            <a:ext cx="3219529" cy="4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Lost parentheses</a:t>
            </a:r>
            <a:endParaRPr lang="en-US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7660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ctrTitle" idx="4294967295"/>
          </p:nvPr>
        </p:nvSpPr>
        <p:spPr>
          <a:xfrm>
            <a:off x="1660725" y="2497750"/>
            <a:ext cx="582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0000"/>
                </a:solidFill>
                <a:highlight>
                  <a:srgbClr val="FFFF00"/>
                </a:highlight>
              </a:rPr>
              <a:t>DEMO TIME!</a:t>
            </a:r>
            <a:endParaRPr sz="6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294967295"/>
          </p:nvPr>
        </p:nvSpPr>
        <p:spPr>
          <a:xfrm>
            <a:off x="2113125" y="3640150"/>
            <a:ext cx="491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Lets see how </a:t>
            </a:r>
            <a:r>
              <a:rPr lang="en" sz="1800" dirty="0" err="1">
                <a:solidFill>
                  <a:srgbClr val="FFFFFF"/>
                </a:solidFill>
              </a:rPr>
              <a:t>PyOnArduino</a:t>
            </a:r>
            <a:r>
              <a:rPr lang="en" sz="1800" dirty="0">
                <a:solidFill>
                  <a:srgbClr val="FFFFFF"/>
                </a:solidFill>
              </a:rPr>
              <a:t> tool works!</a:t>
            </a: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 rot="1868784">
            <a:off x="4717473" y="868698"/>
            <a:ext cx="779849" cy="779855"/>
            <a:chOff x="570875" y="4322250"/>
            <a:chExt cx="443300" cy="443325"/>
          </a:xfrm>
        </p:grpSpPr>
        <p:sp>
          <p:nvSpPr>
            <p:cNvPr id="118" name="Google Shape;118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28</a:t>
            </a:fld>
            <a:endParaRPr>
              <a:solidFill>
                <a:srgbClr val="FFFF00"/>
              </a:solidFill>
            </a:endParaRPr>
          </a:p>
        </p:txBody>
      </p:sp>
      <p:grpSp>
        <p:nvGrpSpPr>
          <p:cNvPr id="15" name="Google Shape;564;p39">
            <a:extLst>
              <a:ext uri="{FF2B5EF4-FFF2-40B4-BE49-F238E27FC236}">
                <a16:creationId xmlns="" xmlns:a16="http://schemas.microsoft.com/office/drawing/2014/main" id="{E645E9F0-957F-A246-AE9C-864E6CE0CC0D}"/>
              </a:ext>
            </a:extLst>
          </p:cNvPr>
          <p:cNvGrpSpPr/>
          <p:nvPr/>
        </p:nvGrpSpPr>
        <p:grpSpPr>
          <a:xfrm>
            <a:off x="3173009" y="1369422"/>
            <a:ext cx="895532" cy="888530"/>
            <a:chOff x="1244325" y="4999400"/>
            <a:chExt cx="444525" cy="437200"/>
          </a:xfrm>
          <a:solidFill>
            <a:schemeClr val="bg1"/>
          </a:solidFill>
        </p:grpSpPr>
        <p:sp>
          <p:nvSpPr>
            <p:cNvPr id="16" name="Google Shape;565;p39">
              <a:extLst>
                <a:ext uri="{FF2B5EF4-FFF2-40B4-BE49-F238E27FC236}">
                  <a16:creationId xmlns="" xmlns:a16="http://schemas.microsoft.com/office/drawing/2014/main" id="{C3AAD294-FA08-9744-9104-AB3577C315D6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66;p39">
              <a:extLst>
                <a:ext uri="{FF2B5EF4-FFF2-40B4-BE49-F238E27FC236}">
                  <a16:creationId xmlns="" xmlns:a16="http://schemas.microsoft.com/office/drawing/2014/main" id="{D4A15C76-3F01-AD4A-A917-C2ECB913DC2A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7;p39">
              <a:extLst>
                <a:ext uri="{FF2B5EF4-FFF2-40B4-BE49-F238E27FC236}">
                  <a16:creationId xmlns="" xmlns:a16="http://schemas.microsoft.com/office/drawing/2014/main" id="{D2372759-5ED0-F64C-BC8B-11557A1431A3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8;p39">
              <a:extLst>
                <a:ext uri="{FF2B5EF4-FFF2-40B4-BE49-F238E27FC236}">
                  <a16:creationId xmlns="" xmlns:a16="http://schemas.microsoft.com/office/drawing/2014/main" id="{427370C9-B2DC-7D42-849D-AC434ADB3627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69;p39">
              <a:extLst>
                <a:ext uri="{FF2B5EF4-FFF2-40B4-BE49-F238E27FC236}">
                  <a16:creationId xmlns="" xmlns:a16="http://schemas.microsoft.com/office/drawing/2014/main" id="{D29459DF-5E20-C843-A750-4A5A0ADB0C37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83;p39">
            <a:extLst>
              <a:ext uri="{FF2B5EF4-FFF2-40B4-BE49-F238E27FC236}">
                <a16:creationId xmlns="" xmlns:a16="http://schemas.microsoft.com/office/drawing/2014/main" id="{52D39EEC-DB83-BE48-8170-2DC2D94E6065}"/>
              </a:ext>
            </a:extLst>
          </p:cNvPr>
          <p:cNvGrpSpPr/>
          <p:nvPr/>
        </p:nvGrpSpPr>
        <p:grpSpPr>
          <a:xfrm>
            <a:off x="4255509" y="723229"/>
            <a:ext cx="1834463" cy="1497886"/>
            <a:chOff x="2583325" y="2972875"/>
            <a:chExt cx="462850" cy="445750"/>
          </a:xfrm>
        </p:grpSpPr>
        <p:sp>
          <p:nvSpPr>
            <p:cNvPr id="22" name="Google Shape;484;p39">
              <a:extLst>
                <a:ext uri="{FF2B5EF4-FFF2-40B4-BE49-F238E27FC236}">
                  <a16:creationId xmlns="" xmlns:a16="http://schemas.microsoft.com/office/drawing/2014/main" id="{E486A809-6E5C-2840-989E-6DB62A2B33B0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5;p39">
              <a:extLst>
                <a:ext uri="{FF2B5EF4-FFF2-40B4-BE49-F238E27FC236}">
                  <a16:creationId xmlns="" xmlns:a16="http://schemas.microsoft.com/office/drawing/2014/main" id="{FC410D0C-CEFA-224A-9B13-FA512263A486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78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29</a:t>
            </a:fld>
            <a:endParaRPr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56" y="226898"/>
            <a:ext cx="6370883" cy="46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grpSp>
        <p:nvGrpSpPr>
          <p:cNvPr id="64" name="Google Shape;64;p14"/>
          <p:cNvGrpSpPr/>
          <p:nvPr/>
        </p:nvGrpSpPr>
        <p:grpSpPr>
          <a:xfrm>
            <a:off x="1428201" y="590422"/>
            <a:ext cx="590469" cy="538706"/>
            <a:chOff x="6625350" y="1613750"/>
            <a:chExt cx="480525" cy="438400"/>
          </a:xfrm>
        </p:grpSpPr>
        <p:sp>
          <p:nvSpPr>
            <p:cNvPr id="65" name="Google Shape;65;p1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3007648" y="1393288"/>
            <a:ext cx="2609400" cy="48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Google Summer of Code</a:t>
            </a:r>
            <a:endParaRPr lang="en-US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Google Shape;70;p14">
            <a:extLst>
              <a:ext uri="{FF2B5EF4-FFF2-40B4-BE49-F238E27FC236}">
                <a16:creationId xmlns="" xmlns:a16="http://schemas.microsoft.com/office/drawing/2014/main" id="{302562C7-4782-CE4A-834C-4D627EBE00D4}"/>
              </a:ext>
            </a:extLst>
          </p:cNvPr>
          <p:cNvSpPr txBox="1"/>
          <p:nvPr/>
        </p:nvSpPr>
        <p:spPr>
          <a:xfrm>
            <a:off x="3007648" y="1774861"/>
            <a:ext cx="2609400" cy="48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Problematic</a:t>
            </a:r>
            <a:endParaRPr lang="en-US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" name="Google Shape;70;p14">
            <a:extLst>
              <a:ext uri="{FF2B5EF4-FFF2-40B4-BE49-F238E27FC236}">
                <a16:creationId xmlns="" xmlns:a16="http://schemas.microsoft.com/office/drawing/2014/main" id="{6F5F4C13-E0BF-C945-A5C3-3522C8D91F8C}"/>
              </a:ext>
            </a:extLst>
          </p:cNvPr>
          <p:cNvSpPr txBox="1"/>
          <p:nvPr/>
        </p:nvSpPr>
        <p:spPr>
          <a:xfrm>
            <a:off x="3007648" y="2154189"/>
            <a:ext cx="2609400" cy="48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State of the art</a:t>
            </a:r>
            <a:endParaRPr lang="en-US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" name="Google Shape;70;p14">
            <a:extLst>
              <a:ext uri="{FF2B5EF4-FFF2-40B4-BE49-F238E27FC236}">
                <a16:creationId xmlns="" xmlns:a16="http://schemas.microsoft.com/office/drawing/2014/main" id="{E9FB8165-8A46-0349-AF67-7CA58A9175AD}"/>
              </a:ext>
            </a:extLst>
          </p:cNvPr>
          <p:cNvSpPr txBox="1"/>
          <p:nvPr/>
        </p:nvSpPr>
        <p:spPr>
          <a:xfrm>
            <a:off x="3007648" y="2518415"/>
            <a:ext cx="2609400" cy="48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PyOnArduino</a:t>
            </a:r>
            <a:endParaRPr lang="en-US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" name="Google Shape;70;p14">
            <a:extLst>
              <a:ext uri="{FF2B5EF4-FFF2-40B4-BE49-F238E27FC236}">
                <a16:creationId xmlns="" xmlns:a16="http://schemas.microsoft.com/office/drawing/2014/main" id="{DFD9D844-159E-8741-956C-F620E8B3EF94}"/>
              </a:ext>
            </a:extLst>
          </p:cNvPr>
          <p:cNvSpPr txBox="1"/>
          <p:nvPr/>
        </p:nvSpPr>
        <p:spPr>
          <a:xfrm>
            <a:off x="3007648" y="2891067"/>
            <a:ext cx="2609400" cy="48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>
                <a:latin typeface="Cabin"/>
                <a:ea typeface="Cabin"/>
                <a:cs typeface="Cabin"/>
                <a:sym typeface="Cabin"/>
              </a:rPr>
              <a:t>Demo</a:t>
            </a:r>
            <a:endParaRPr lang="en-US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994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ctrTitle" idx="4294967295"/>
          </p:nvPr>
        </p:nvSpPr>
        <p:spPr>
          <a:xfrm>
            <a:off x="1481187" y="1126150"/>
            <a:ext cx="5741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Thanks!</a:t>
            </a:r>
            <a:endParaRPr sz="7200">
              <a:solidFill>
                <a:srgbClr val="000000"/>
              </a:solidFill>
            </a:endParaRPr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4294967295"/>
          </p:nvPr>
        </p:nvSpPr>
        <p:spPr>
          <a:xfrm>
            <a:off x="1538000" y="2228800"/>
            <a:ext cx="3586500" cy="16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highlight>
                  <a:srgbClr val="000000"/>
                </a:highlight>
              </a:rPr>
              <a:t>Any questions?</a:t>
            </a:r>
            <a:endParaRPr sz="28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 dirty="0">
                <a:solidFill>
                  <a:srgbClr val="FFFF00"/>
                </a:solidFill>
                <a:highlight>
                  <a:srgbClr val="000000"/>
                </a:highlight>
              </a:rPr>
              <a:t>You can find me at @</a:t>
            </a:r>
            <a:r>
              <a:rPr lang="en" sz="2200" dirty="0" err="1">
                <a:solidFill>
                  <a:srgbClr val="FFFF00"/>
                </a:solidFill>
                <a:highlight>
                  <a:srgbClr val="000000"/>
                </a:highlight>
              </a:rPr>
              <a:t>sergiopaniego</a:t>
            </a:r>
            <a:endParaRPr sz="22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Summer of Code</a:t>
            </a:r>
            <a:endParaRPr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2987125" y="1296403"/>
            <a:ext cx="2609400" cy="43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Global program</a:t>
            </a:r>
            <a:endParaRPr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963349" y="1200150"/>
            <a:ext cx="27234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Timeline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February - Organizations announced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March - Student applications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April – Student Projects announced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April &amp; May – Community Boarding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May to August – Coding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June, July &amp; August - Evaluations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</a:pPr>
            <a:endParaRPr lang="en-US" sz="1100" dirty="0">
              <a:latin typeface="Cabin"/>
              <a:ea typeface="Cabin"/>
              <a:cs typeface="Cabin"/>
              <a:sym typeface="Cabin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55ECD98-5BAF-5B41-A99F-8732AFD8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49" y="408252"/>
            <a:ext cx="797401" cy="797401"/>
          </a:xfrm>
          <a:prstGeom prst="rect">
            <a:avLst/>
          </a:prstGeom>
        </p:spPr>
      </p:pic>
      <p:sp>
        <p:nvSpPr>
          <p:cNvPr id="28" name="Google Shape;70;p14">
            <a:extLst>
              <a:ext uri="{FF2B5EF4-FFF2-40B4-BE49-F238E27FC236}">
                <a16:creationId xmlns="" xmlns:a16="http://schemas.microsoft.com/office/drawing/2014/main" id="{CCBB646E-7438-3C42-B841-293AB13A18A3}"/>
              </a:ext>
            </a:extLst>
          </p:cNvPr>
          <p:cNvSpPr txBox="1"/>
          <p:nvPr/>
        </p:nvSpPr>
        <p:spPr>
          <a:xfrm>
            <a:off x="2987125" y="2668002"/>
            <a:ext cx="2609400" cy="43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Cabin"/>
                <a:ea typeface="Cabin"/>
                <a:cs typeface="Cabin"/>
                <a:sym typeface="Cabin"/>
              </a:rPr>
              <a:t>JdeRobot</a:t>
            </a: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 – 6 students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" name="Google Shape;70;p14">
            <a:extLst>
              <a:ext uri="{FF2B5EF4-FFF2-40B4-BE49-F238E27FC236}">
                <a16:creationId xmlns="" xmlns:a16="http://schemas.microsoft.com/office/drawing/2014/main" id="{03669762-CCA1-C04E-AD6B-B4E4EF65944F}"/>
              </a:ext>
            </a:extLst>
          </p:cNvPr>
          <p:cNvSpPr txBox="1"/>
          <p:nvPr/>
        </p:nvSpPr>
        <p:spPr>
          <a:xfrm>
            <a:off x="2987125" y="1694548"/>
            <a:ext cx="2609400" cy="63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Bring students into open source development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" name="Google Shape;70;p14">
            <a:extLst>
              <a:ext uri="{FF2B5EF4-FFF2-40B4-BE49-F238E27FC236}">
                <a16:creationId xmlns="" xmlns:a16="http://schemas.microsoft.com/office/drawing/2014/main" id="{BB9EA212-3422-C045-A6CD-5AB2C9E67E0D}"/>
              </a:ext>
            </a:extLst>
          </p:cNvPr>
          <p:cNvSpPr txBox="1"/>
          <p:nvPr/>
        </p:nvSpPr>
        <p:spPr>
          <a:xfrm>
            <a:off x="2987125" y="2237533"/>
            <a:ext cx="2609400" cy="430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Remote work + meetings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4728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26577" y="1129130"/>
            <a:ext cx="1872273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Problematic</a:t>
            </a:r>
            <a:endParaRPr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3000874" y="1200150"/>
            <a:ext cx="3814731" cy="47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Arduino programming language complexity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" name="Google Shape;70;p14">
            <a:extLst>
              <a:ext uri="{FF2B5EF4-FFF2-40B4-BE49-F238E27FC236}">
                <a16:creationId xmlns="" xmlns:a16="http://schemas.microsoft.com/office/drawing/2014/main" id="{F6DF3891-575F-AC40-984C-D237D6629681}"/>
              </a:ext>
            </a:extLst>
          </p:cNvPr>
          <p:cNvSpPr txBox="1"/>
          <p:nvPr/>
        </p:nvSpPr>
        <p:spPr>
          <a:xfrm>
            <a:off x="3000875" y="1635769"/>
            <a:ext cx="3088352" cy="47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Need of easy to use tools for newbies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" name="Google Shape;552;p39">
            <a:extLst>
              <a:ext uri="{FF2B5EF4-FFF2-40B4-BE49-F238E27FC236}">
                <a16:creationId xmlns="" xmlns:a16="http://schemas.microsoft.com/office/drawing/2014/main" id="{5C09F112-3C0F-4342-B7E4-EE845DB0C6DE}"/>
              </a:ext>
            </a:extLst>
          </p:cNvPr>
          <p:cNvSpPr/>
          <p:nvPr/>
        </p:nvSpPr>
        <p:spPr>
          <a:xfrm>
            <a:off x="1354413" y="563503"/>
            <a:ext cx="609906" cy="565627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0;p14">
            <a:extLst>
              <a:ext uri="{FF2B5EF4-FFF2-40B4-BE49-F238E27FC236}">
                <a16:creationId xmlns="" xmlns:a16="http://schemas.microsoft.com/office/drawing/2014/main" id="{CADF6954-6F9B-634E-86ED-F5199AFD3229}"/>
              </a:ext>
            </a:extLst>
          </p:cNvPr>
          <p:cNvSpPr txBox="1"/>
          <p:nvPr/>
        </p:nvSpPr>
        <p:spPr>
          <a:xfrm>
            <a:off x="3000875" y="2106290"/>
            <a:ext cx="3040938" cy="47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Code Arduino boards using Python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D3E953F-BA02-5547-BF2F-361B561F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829" y="3248453"/>
            <a:ext cx="1501398" cy="1501398"/>
          </a:xfrm>
          <a:prstGeom prst="rect">
            <a:avLst/>
          </a:prstGeom>
        </p:spPr>
      </p:pic>
      <p:sp>
        <p:nvSpPr>
          <p:cNvPr id="14" name="Google Shape;399;p39">
            <a:extLst>
              <a:ext uri="{FF2B5EF4-FFF2-40B4-BE49-F238E27FC236}">
                <a16:creationId xmlns="" xmlns:a16="http://schemas.microsoft.com/office/drawing/2014/main" id="{70A6F5C7-8913-2043-B915-637D9C277670}"/>
              </a:ext>
            </a:extLst>
          </p:cNvPr>
          <p:cNvSpPr/>
          <p:nvPr/>
        </p:nvSpPr>
        <p:spPr>
          <a:xfrm>
            <a:off x="5811866" y="3718974"/>
            <a:ext cx="682100" cy="5640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92DC18C-B753-6948-A73E-FA41C562C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605" y="3587161"/>
            <a:ext cx="827222" cy="8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of the art</a:t>
            </a:r>
            <a:endParaRPr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3000875" y="1711595"/>
            <a:ext cx="2609400" cy="141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Current solution for the problematic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abin"/>
                <a:ea typeface="Cabin"/>
                <a:cs typeface="Cabin"/>
                <a:sym typeface="Cabin"/>
              </a:rPr>
              <a:t>Continuous communication between the robot and the PC.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963349" y="1711594"/>
            <a:ext cx="2723400" cy="131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Possible approaches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Pyxie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100" dirty="0" err="1">
                <a:latin typeface="Cabin"/>
                <a:ea typeface="Cabin"/>
                <a:cs typeface="Cabin"/>
                <a:sym typeface="Cabin"/>
              </a:rPr>
              <a:t>Cython</a:t>
            </a:r>
            <a:endParaRPr lang="en-US" sz="1100" dirty="0">
              <a:latin typeface="Cabin"/>
              <a:ea typeface="Cabin"/>
              <a:cs typeface="Cabin"/>
              <a:sym typeface="Cabin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100" dirty="0">
                <a:latin typeface="Cabin"/>
                <a:ea typeface="Cabin"/>
                <a:cs typeface="Cabin"/>
                <a:sym typeface="Cabin"/>
              </a:rPr>
              <a:t>LLVM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3" name="Google Shape;472;p39">
            <a:extLst>
              <a:ext uri="{FF2B5EF4-FFF2-40B4-BE49-F238E27FC236}">
                <a16:creationId xmlns="" xmlns:a16="http://schemas.microsoft.com/office/drawing/2014/main" id="{7B1A06DE-4744-D343-B176-C25BB351AD87}"/>
              </a:ext>
            </a:extLst>
          </p:cNvPr>
          <p:cNvGrpSpPr/>
          <p:nvPr/>
        </p:nvGrpSpPr>
        <p:grpSpPr>
          <a:xfrm>
            <a:off x="1501048" y="542613"/>
            <a:ext cx="426182" cy="586517"/>
            <a:chOff x="6730350" y="2315900"/>
            <a:chExt cx="257700" cy="420100"/>
          </a:xfrm>
        </p:grpSpPr>
        <p:sp>
          <p:nvSpPr>
            <p:cNvPr id="14" name="Google Shape;473;p39">
              <a:extLst>
                <a:ext uri="{FF2B5EF4-FFF2-40B4-BE49-F238E27FC236}">
                  <a16:creationId xmlns="" xmlns:a16="http://schemas.microsoft.com/office/drawing/2014/main" id="{AD5D57D9-CF06-6C42-8780-20F2EBEF6A8D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4;p39">
              <a:extLst>
                <a:ext uri="{FF2B5EF4-FFF2-40B4-BE49-F238E27FC236}">
                  <a16:creationId xmlns="" xmlns:a16="http://schemas.microsoft.com/office/drawing/2014/main" id="{FE26B06C-B990-0247-90CF-EC281B221FF7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5;p39">
              <a:extLst>
                <a:ext uri="{FF2B5EF4-FFF2-40B4-BE49-F238E27FC236}">
                  <a16:creationId xmlns="" xmlns:a16="http://schemas.microsoft.com/office/drawing/2014/main" id="{6DD05337-A50D-0348-86B4-6766708F5EF8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76;p39">
              <a:extLst>
                <a:ext uri="{FF2B5EF4-FFF2-40B4-BE49-F238E27FC236}">
                  <a16:creationId xmlns="" xmlns:a16="http://schemas.microsoft.com/office/drawing/2014/main" id="{42F59F20-7AA9-314E-AE48-CFBF64E9AB7A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77;p39">
              <a:extLst>
                <a:ext uri="{FF2B5EF4-FFF2-40B4-BE49-F238E27FC236}">
                  <a16:creationId xmlns="" xmlns:a16="http://schemas.microsoft.com/office/drawing/2014/main" id="{818EDCD9-581A-674A-8F5F-D01557A4038A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65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Choca gira mBot Inalámbrico">
            <a:hlinkClick r:id="" action="ppaction://media"/>
            <a:extLst>
              <a:ext uri="{FF2B5EF4-FFF2-40B4-BE49-F238E27FC236}">
                <a16:creationId xmlns="" xmlns:a16="http://schemas.microsoft.com/office/drawing/2014/main" id="{1A7B6511-60F3-D24F-9A83-CBB94D68FDC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11910" y="625449"/>
            <a:ext cx="6920180" cy="389260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6489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1129130"/>
            <a:ext cx="2098850" cy="466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PyOnArduino</a:t>
            </a:r>
            <a:endParaRPr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3018457" y="1392440"/>
            <a:ext cx="2933932" cy="46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Cabin"/>
                <a:ea typeface="Cabin"/>
                <a:cs typeface="Cabin"/>
                <a:sym typeface="Cabin"/>
              </a:rPr>
              <a:t>JdeRobot</a:t>
            </a: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 Robot Programming tool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3" name="Google Shape;537;p39">
            <a:extLst>
              <a:ext uri="{FF2B5EF4-FFF2-40B4-BE49-F238E27FC236}">
                <a16:creationId xmlns="" xmlns:a16="http://schemas.microsoft.com/office/drawing/2014/main" id="{705F7737-6358-BB40-B439-B2057482861C}"/>
              </a:ext>
            </a:extLst>
          </p:cNvPr>
          <p:cNvGrpSpPr/>
          <p:nvPr/>
        </p:nvGrpSpPr>
        <p:grpSpPr>
          <a:xfrm>
            <a:off x="1459785" y="678732"/>
            <a:ext cx="479744" cy="521418"/>
            <a:chOff x="570875" y="4322250"/>
            <a:chExt cx="443300" cy="443325"/>
          </a:xfrm>
        </p:grpSpPr>
        <p:sp>
          <p:nvSpPr>
            <p:cNvPr id="14" name="Google Shape;538;p39">
              <a:extLst>
                <a:ext uri="{FF2B5EF4-FFF2-40B4-BE49-F238E27FC236}">
                  <a16:creationId xmlns="" xmlns:a16="http://schemas.microsoft.com/office/drawing/2014/main" id="{70FAAC53-B8BA-4447-8C62-1356BA349539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;p39">
              <a:extLst>
                <a:ext uri="{FF2B5EF4-FFF2-40B4-BE49-F238E27FC236}">
                  <a16:creationId xmlns="" xmlns:a16="http://schemas.microsoft.com/office/drawing/2014/main" id="{368B08C4-5F03-CC4B-9E1A-F588C7E4F0AA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0;p39">
              <a:extLst>
                <a:ext uri="{FF2B5EF4-FFF2-40B4-BE49-F238E27FC236}">
                  <a16:creationId xmlns="" xmlns:a16="http://schemas.microsoft.com/office/drawing/2014/main" id="{2451550E-E93E-1847-9660-80F6EE723F99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1;p39">
              <a:extLst>
                <a:ext uri="{FF2B5EF4-FFF2-40B4-BE49-F238E27FC236}">
                  <a16:creationId xmlns="" xmlns:a16="http://schemas.microsoft.com/office/drawing/2014/main" id="{C2383C4A-0B4A-5D45-98BF-B0E9AAC3D891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0;p14">
            <a:extLst>
              <a:ext uri="{FF2B5EF4-FFF2-40B4-BE49-F238E27FC236}">
                <a16:creationId xmlns="" xmlns:a16="http://schemas.microsoft.com/office/drawing/2014/main" id="{760A5ADA-7E35-7140-8B71-F48731BBE16A}"/>
              </a:ext>
            </a:extLst>
          </p:cNvPr>
          <p:cNvSpPr txBox="1"/>
          <p:nvPr/>
        </p:nvSpPr>
        <p:spPr>
          <a:xfrm>
            <a:off x="3018458" y="2061690"/>
            <a:ext cx="3602150" cy="46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Translate Python-like code to Arduino code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" name="Google Shape;70;p14">
            <a:extLst>
              <a:ext uri="{FF2B5EF4-FFF2-40B4-BE49-F238E27FC236}">
                <a16:creationId xmlns="" xmlns:a16="http://schemas.microsoft.com/office/drawing/2014/main" id="{44605E6C-BF10-434C-9CCA-C74082C239D0}"/>
              </a:ext>
            </a:extLst>
          </p:cNvPr>
          <p:cNvSpPr txBox="1"/>
          <p:nvPr/>
        </p:nvSpPr>
        <p:spPr>
          <a:xfrm>
            <a:off x="357510" y="1618939"/>
            <a:ext cx="1802347" cy="14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  <a:latin typeface="Cabin"/>
                <a:ea typeface="Cabin"/>
                <a:cs typeface="Cabin"/>
                <a:sym typeface="Cabin"/>
              </a:rPr>
              <a:t>People: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bg1"/>
                </a:solidFill>
                <a:latin typeface="Cabin"/>
                <a:ea typeface="Cabin"/>
                <a:cs typeface="Cabin"/>
                <a:sym typeface="Cabin"/>
              </a:rPr>
              <a:t>José María Cañas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bg1"/>
                </a:solidFill>
                <a:latin typeface="Cabin"/>
                <a:ea typeface="Cabin"/>
                <a:cs typeface="Cabin"/>
                <a:sym typeface="Cabin"/>
              </a:rPr>
              <a:t>Gorka Guardiola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bg1"/>
                </a:solidFill>
                <a:latin typeface="Cabin"/>
                <a:ea typeface="Cabin"/>
                <a:cs typeface="Cabin"/>
                <a:sym typeface="Cabin"/>
              </a:rPr>
              <a:t>Luis Roberto Morales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bg1"/>
                </a:solidFill>
                <a:latin typeface="Cabin"/>
                <a:ea typeface="Cabin"/>
                <a:cs typeface="Cabin"/>
                <a:sym typeface="Cabin"/>
              </a:rPr>
              <a:t>Sergio Paniego Blanco</a:t>
            </a:r>
            <a:endParaRPr sz="1100" dirty="0">
              <a:solidFill>
                <a:schemeClr val="bg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" name="Google Shape;70;p14">
            <a:extLst>
              <a:ext uri="{FF2B5EF4-FFF2-40B4-BE49-F238E27FC236}">
                <a16:creationId xmlns="" xmlns:a16="http://schemas.microsoft.com/office/drawing/2014/main" id="{8BF7584F-2BEF-9B4C-8E58-C62DD116C816}"/>
              </a:ext>
            </a:extLst>
          </p:cNvPr>
          <p:cNvSpPr txBox="1"/>
          <p:nvPr/>
        </p:nvSpPr>
        <p:spPr>
          <a:xfrm>
            <a:off x="3018457" y="2734748"/>
            <a:ext cx="4164768" cy="46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bin"/>
                <a:ea typeface="Cabin"/>
                <a:cs typeface="Cabin"/>
                <a:sym typeface="Cabin"/>
              </a:rPr>
              <a:t>Translate, compile and upload the code directly</a:t>
            </a:r>
            <a:endParaRPr lang="en-US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340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LineFollow mBot Complubot PyOnArduino">
            <a:hlinkClick r:id="" action="ppaction://media"/>
            <a:extLst>
              <a:ext uri="{FF2B5EF4-FFF2-40B4-BE49-F238E27FC236}">
                <a16:creationId xmlns="" xmlns:a16="http://schemas.microsoft.com/office/drawing/2014/main" id="{6E981635-8D73-B94D-84DF-6D9AAA12C3F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23107" y="687998"/>
            <a:ext cx="6697785" cy="37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547</Words>
  <Application>Microsoft Macintosh PowerPoint</Application>
  <PresentationFormat>On-screen Show (16:9)</PresentationFormat>
  <Paragraphs>207</Paragraphs>
  <Slides>30</Slides>
  <Notes>30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Cabin</vt:lpstr>
      <vt:lpstr>Cabin Condensed</vt:lpstr>
      <vt:lpstr>Consolas</vt:lpstr>
      <vt:lpstr>Wingdings</vt:lpstr>
      <vt:lpstr>Arial</vt:lpstr>
      <vt:lpstr>Snug</vt:lpstr>
      <vt:lpstr>Arduino Programming in Python</vt:lpstr>
      <vt:lpstr>Who am I?</vt:lpstr>
      <vt:lpstr>Summary</vt:lpstr>
      <vt:lpstr>Google Summer of Code</vt:lpstr>
      <vt:lpstr>Problematic</vt:lpstr>
      <vt:lpstr>State of the art</vt:lpstr>
      <vt:lpstr>PowerPoint Presentation</vt:lpstr>
      <vt:lpstr>PyOnArduino</vt:lpstr>
      <vt:lpstr>PowerPoint Presentation</vt:lpstr>
      <vt:lpstr>Supported robots</vt:lpstr>
      <vt:lpstr>PyOnArduino’s structure</vt:lpstr>
      <vt:lpstr>PowerPoint Presentation</vt:lpstr>
      <vt:lpstr>Translator</vt:lpstr>
      <vt:lpstr>Abstract Syntax Tree</vt:lpstr>
      <vt:lpstr>Translator</vt:lpstr>
      <vt:lpstr>PowerPoint Presentation</vt:lpstr>
      <vt:lpstr>HALduino</vt:lpstr>
      <vt:lpstr>HALduino example</vt:lpstr>
      <vt:lpstr>Sensors and actuators supported</vt:lpstr>
      <vt:lpstr>Sensors and actuators supported</vt:lpstr>
      <vt:lpstr>Python features supported</vt:lpstr>
      <vt:lpstr>Stop and go code example Mbot </vt:lpstr>
      <vt:lpstr>Stop and go code example Complubot</vt:lpstr>
      <vt:lpstr>Managing robot’s architecture</vt:lpstr>
      <vt:lpstr>Executing PyOnArduino</vt:lpstr>
      <vt:lpstr>Make &amp; Arduino Makefile</vt:lpstr>
      <vt:lpstr>Problems during development</vt:lpstr>
      <vt:lpstr>DEMO TIME!</vt:lpstr>
      <vt:lpstr>PowerPoint Presentation</vt:lpstr>
      <vt:lpstr>Thanks!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Programming in Python</dc:title>
  <cp:lastModifiedBy>sergio paniego blanco</cp:lastModifiedBy>
  <cp:revision>59</cp:revision>
  <dcterms:modified xsi:type="dcterms:W3CDTF">2018-10-22T12:18:12Z</dcterms:modified>
</cp:coreProperties>
</file>