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310" r:id="rId2"/>
    <p:sldId id="299" r:id="rId3"/>
    <p:sldId id="311" r:id="rId4"/>
    <p:sldId id="300" r:id="rId5"/>
    <p:sldId id="301" r:id="rId6"/>
    <p:sldId id="302" r:id="rId7"/>
    <p:sldId id="312" r:id="rId8"/>
    <p:sldId id="28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911"/>
  </p:normalViewPr>
  <p:slideViewPr>
    <p:cSldViewPr snapToGrid="0" snapToObjects="1">
      <p:cViewPr varScale="1">
        <p:scale>
          <a:sx n="78" d="100"/>
          <a:sy n="78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6B6C8-0485-3440-AB44-FD2F6193CE5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C4A5-146C-1D40-BA92-B63E5086F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C4A5-146C-1D40-BA92-B63E5086F5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7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C4A5-146C-1D40-BA92-B63E5086F5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A7BF-4173-8343-8629-5CD3D2DEBD62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DD9A-1363-E144-BA96-56173B57C682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EF57-F4F1-B241-AF1E-5FD490B83416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3198-BE5F-7E45-A2E6-1FCA37ACCDAC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1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EFB1-37E9-D740-8C27-C4D37A5C4B32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522D-1CE1-3945-A975-8E1197451F99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2F1F-A195-594B-BDFE-B323B9C78AA5}" type="datetime1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4FEB-3D9C-9F40-A395-0748A3B02C80}" type="datetime1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5A5-3D15-F747-974A-C8D32253C34A}" type="datetime1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333D-0026-1540-9B72-2DA7EC6A80C9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3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B9C0-0F61-4D4D-B6BA-1FFE77F6BECF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8555-F043-8F4E-A747-AD75403630D5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082E-3F19-904D-8F57-AF5F3A69B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Análisis constitucional</a:t>
            </a:r>
            <a:br>
              <a:rPr lang="es-CO" b="1" dirty="0"/>
            </a:br>
            <a:r>
              <a:rPr lang="es-CO" b="1" dirty="0"/>
              <a:t>las Constituciones de 1886 y 1991 en Colombia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Sergio Peláez Sierra</a:t>
            </a:r>
          </a:p>
        </p:txBody>
      </p:sp>
    </p:spTree>
    <p:extLst>
      <p:ext uri="{BB962C8B-B14F-4D97-AF65-F5344CB8AC3E}">
        <p14:creationId xmlns:p14="http://schemas.microsoft.com/office/powerpoint/2010/main" val="332199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s-CO" sz="2800" dirty="0"/>
              <a:t>Se nota en 1991 la descentralización y la creación de entidades de la rama judicial, y derechos nuevos (movimientos políticos, servicios públicos)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56" y="2538305"/>
            <a:ext cx="6705687" cy="27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texto&#10;&#10;Descripción generada con confianza muy alta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41" t="4122" r="17271" b="10160"/>
          <a:stretch/>
        </p:blipFill>
        <p:spPr>
          <a:xfrm>
            <a:off x="254000" y="1382747"/>
            <a:ext cx="3987800" cy="5276010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5573" t="7581" r="15205" b="11228"/>
          <a:stretch/>
        </p:blipFill>
        <p:spPr>
          <a:xfrm>
            <a:off x="4635500" y="1600200"/>
            <a:ext cx="4127500" cy="4841104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469900" y="4254500"/>
            <a:ext cx="13843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2070100" y="4406900"/>
            <a:ext cx="13843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622300" y="5316928"/>
            <a:ext cx="13843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1854200" y="3022599"/>
            <a:ext cx="13843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1739900" y="3553813"/>
            <a:ext cx="25019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5905500" y="5401456"/>
            <a:ext cx="13843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1854200" y="5189928"/>
            <a:ext cx="13843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1162050" y="318133"/>
            <a:ext cx="173355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Constitución de 1991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556250" y="318133"/>
            <a:ext cx="173355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Constitución de 1886</a:t>
            </a:r>
          </a:p>
        </p:txBody>
      </p:sp>
    </p:spTree>
    <p:extLst>
      <p:ext uri="{BB962C8B-B14F-4D97-AF65-F5344CB8AC3E}">
        <p14:creationId xmlns:p14="http://schemas.microsoft.com/office/powerpoint/2010/main" val="330315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1991: Énfasis en económico, descentralización.</a:t>
            </a:r>
          </a:p>
        </p:txBody>
      </p:sp>
      <p:pic>
        <p:nvPicPr>
          <p:cNvPr id="5" name="Marcador de contenido 4" descr="Imagen que contiene captura de pantalla&#10;&#10;Descripción generada con confianza muy alt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88" y="1949193"/>
            <a:ext cx="4449233" cy="4056191"/>
          </a:xfrm>
        </p:spPr>
      </p:pic>
      <p:pic>
        <p:nvPicPr>
          <p:cNvPr id="7" name="Imagen 6" descr="Imagen que contiene captura de pantalla&#10;&#10;Descripción generada con confianza al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21" y="1949193"/>
            <a:ext cx="4638979" cy="4229175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 rot="16200000">
            <a:off x="853303" y="4905723"/>
            <a:ext cx="13843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 rot="16200000">
            <a:off x="5362089" y="5058123"/>
            <a:ext cx="13843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 rot="16200000">
            <a:off x="5747699" y="5189757"/>
            <a:ext cx="13843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 rot="16200000">
            <a:off x="1207255" y="4905723"/>
            <a:ext cx="13843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 rot="16200000">
            <a:off x="7396883" y="4280153"/>
            <a:ext cx="1384300" cy="19369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5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Constitución 1991: estado social y sus gastos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8157"/>
            <a:ext cx="4502481" cy="4351338"/>
          </a:xfrm>
        </p:spPr>
      </p:pic>
      <p:pic>
        <p:nvPicPr>
          <p:cNvPr id="7" name="Imagen 6" descr="Imagen que contiene captura de pantalla&#10;&#10;Descripción generada con confianza al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82" y="1867164"/>
            <a:ext cx="4530410" cy="4309799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8377881" y="3410465"/>
            <a:ext cx="568411" cy="2236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687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Constitución 1991: Participación.</a:t>
            </a:r>
            <a:br>
              <a:rPr lang="es-CO" dirty="0"/>
            </a:br>
            <a:r>
              <a:rPr lang="es-CO" dirty="0"/>
              <a:t>Constitución 1886: Guerra.</a:t>
            </a:r>
            <a:br>
              <a:rPr lang="es-CO" dirty="0"/>
            </a:br>
            <a:endParaRPr lang="es-CO" dirty="0"/>
          </a:p>
        </p:txBody>
      </p:sp>
      <p:pic>
        <p:nvPicPr>
          <p:cNvPr id="5" name="Marcador de contenido 4" descr="Imagen que contiene captura de pantalla&#10;&#10;Descripción generada con confianza alt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04" y="1998620"/>
            <a:ext cx="4469795" cy="4351338"/>
          </a:xfrm>
        </p:spPr>
      </p:pic>
      <p:pic>
        <p:nvPicPr>
          <p:cNvPr id="7" name="Imagen 6" descr="Imagen que contiene captura de pantalla&#10;&#10;Descripción generada con confianza al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998620"/>
            <a:ext cx="4448433" cy="4659269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7080421" y="2224217"/>
            <a:ext cx="1961373" cy="3323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512010" y="3025990"/>
            <a:ext cx="568411" cy="3323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2063577" y="2399914"/>
            <a:ext cx="568411" cy="3323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44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El análisis de texto permite encontrar de manera eficiente, aunque no exacta, el espíritu de cada Constitución.</a:t>
            </a:r>
          </a:p>
          <a:p>
            <a:pPr algn="just"/>
            <a:r>
              <a:rPr lang="es-CO" dirty="0"/>
              <a:t>El contenido de estos textos, puede tener implicaciones muy grandes, y definir el rumbo de la nación.</a:t>
            </a:r>
          </a:p>
        </p:txBody>
      </p:sp>
    </p:spTree>
    <p:extLst>
      <p:ext uri="{BB962C8B-B14F-4D97-AF65-F5344CB8AC3E}">
        <p14:creationId xmlns:p14="http://schemas.microsoft.com/office/powerpoint/2010/main" val="80567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Descripción y motivación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CO" dirty="0"/>
              <a:t>Una constitución política puede definir el éxito de un país. En esta se ve reflejada la calidad de las instituciones, lo que al final forma los incentivos de los ciudadanos e incluso organiza una determinada estructura productiva (</a:t>
            </a:r>
            <a:r>
              <a:rPr lang="es-CO" dirty="0" err="1"/>
              <a:t>Acemoglu</a:t>
            </a:r>
            <a:r>
              <a:rPr lang="es-CO" dirty="0"/>
              <a:t> &amp; Robinson, 2012).</a:t>
            </a:r>
          </a:p>
          <a:p>
            <a:pPr algn="just"/>
            <a:r>
              <a:rPr lang="es-CO" dirty="0"/>
              <a:t>En Colombia hay una buena oportunidad de hacer un análisis constitucional, ya que a los dos últimas constituciones las separan 105 años.</a:t>
            </a:r>
          </a:p>
          <a:p>
            <a:pPr algn="just"/>
            <a:r>
              <a:rPr lang="es-CO" dirty="0"/>
              <a:t>La de 1886 es conservadora, centralizada, le da poder a la iglesia y censuró actividades liberales.</a:t>
            </a:r>
          </a:p>
          <a:p>
            <a:pPr algn="just"/>
            <a:r>
              <a:rPr lang="es-CO" dirty="0"/>
              <a:t>La de 1991 es liberal, favorable al comercio y a la inversión privada, generó un estado laico, amplió los derechos de los individuos y es enfática en respetar las libertades individuales.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098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Metodología </a:t>
            </a:r>
          </a:p>
        </p:txBody>
      </p:sp>
    </p:spTree>
    <p:extLst>
      <p:ext uri="{BB962C8B-B14F-4D97-AF65-F5344CB8AC3E}">
        <p14:creationId xmlns:p14="http://schemas.microsoft.com/office/powerpoint/2010/main" val="59089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5" y="1602517"/>
            <a:ext cx="3928901" cy="50207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54" y="1657691"/>
            <a:ext cx="4699277" cy="25092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496" y="4303241"/>
            <a:ext cx="4867735" cy="1725833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s-CO" sz="2800" b="1" dirty="0"/>
              <a:t>Los textos constitucionales se pueden descargar en formato </a:t>
            </a:r>
            <a:r>
              <a:rPr lang="es-CO" sz="2800" b="1" dirty="0" err="1"/>
              <a:t>txt</a:t>
            </a:r>
            <a:r>
              <a:rPr lang="es-CO" sz="2800" b="1" dirty="0"/>
              <a:t>. de la página de la corte constitucional</a:t>
            </a:r>
          </a:p>
        </p:txBody>
      </p:sp>
    </p:spTree>
    <p:extLst>
      <p:ext uri="{BB962C8B-B14F-4D97-AF65-F5344CB8AC3E}">
        <p14:creationId xmlns:p14="http://schemas.microsoft.com/office/powerpoint/2010/main" val="341482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 dirty="0"/>
              <a:t>El análisis de las siguientes palabras debería reflejar las diferencias entre las constituciones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934739"/>
            <a:ext cx="7830290" cy="7290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20" y="4292492"/>
            <a:ext cx="8477863" cy="7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Con el paquete NLTK extraer información relevante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CO" dirty="0"/>
              <a:t>Limpiar los textos, de tal manera que sólo queden las palabras de interés. Se eliminan palabras que no son de interés, se implementa </a:t>
            </a:r>
            <a:r>
              <a:rPr lang="es-CO" dirty="0" err="1"/>
              <a:t>stopwords</a:t>
            </a:r>
            <a:r>
              <a:rPr lang="es-CO" dirty="0"/>
              <a:t> (español).</a:t>
            </a:r>
          </a:p>
          <a:p>
            <a:pPr algn="just"/>
            <a:r>
              <a:rPr lang="es-CO" dirty="0"/>
              <a:t>Utilizar el método “</a:t>
            </a:r>
            <a:r>
              <a:rPr lang="es-CO" dirty="0" err="1"/>
              <a:t>concordance</a:t>
            </a:r>
            <a:r>
              <a:rPr lang="es-CO" dirty="0"/>
              <a:t>” para descubrir los contextos en los que se usan las palabras. </a:t>
            </a:r>
          </a:p>
          <a:p>
            <a:pPr algn="just"/>
            <a:r>
              <a:rPr lang="es-CO" dirty="0"/>
              <a:t>Utilizar el método “similar” para descubrir los eufemismos o sinónimos. </a:t>
            </a:r>
          </a:p>
          <a:p>
            <a:pPr algn="just"/>
            <a:r>
              <a:rPr lang="es-CO" dirty="0"/>
              <a:t>“</a:t>
            </a:r>
            <a:r>
              <a:rPr lang="es-CO" dirty="0" err="1"/>
              <a:t>Collocations</a:t>
            </a:r>
            <a:r>
              <a:rPr lang="es-CO" dirty="0"/>
              <a:t>” para encontrar palabras de uso conjunto. </a:t>
            </a:r>
          </a:p>
          <a:p>
            <a:pPr algn="just"/>
            <a:r>
              <a:rPr lang="es-CO" dirty="0"/>
              <a:t>Se crearon funciones para observar la distribución y frecuencias de las palabras.</a:t>
            </a:r>
          </a:p>
          <a:p>
            <a:pPr algn="just"/>
            <a:r>
              <a:rPr lang="es-CO" dirty="0"/>
              <a:t>A través de la librería </a:t>
            </a:r>
            <a:r>
              <a:rPr lang="es-CO" dirty="0" err="1"/>
              <a:t>wordcloud</a:t>
            </a:r>
            <a:r>
              <a:rPr lang="es-CO" dirty="0"/>
              <a:t> se puede hacer un resumen visual.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784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Análisis y resultados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86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95" y="3675620"/>
            <a:ext cx="8328211" cy="786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000" dirty="0"/>
              <a:t>En la constitución de 1886 la palabra "libertad" es menos usada y aparece en contextos con implicaciones leves. Por el contrario en la constitución de 1991, aparece en un marco de igualdad, respeto por las diferencias, cultos, de expresión, dignidad, independencia profesional, y económica</a:t>
            </a:r>
            <a:endParaRPr lang="en-U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513320"/>
            <a:ext cx="7734300" cy="3162300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95" y="4873088"/>
            <a:ext cx="7448550" cy="16668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312508" y="60196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En la constitución de 1991 la palabra “iglesia" ya no aparece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1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6" y="380483"/>
            <a:ext cx="5969729" cy="398470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18984" y="4649391"/>
            <a:ext cx="82790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Constitución de 1991: derecho a la propiedad, de tutela, a regalías, a honorarios, de habeas corpus, de participación </a:t>
            </a:r>
            <a:r>
              <a:rPr lang="es-CO" dirty="0" err="1"/>
              <a:t>polítca</a:t>
            </a:r>
            <a:r>
              <a:rPr lang="es-CO" dirty="0"/>
              <a:t>, a la justicia, internacional, a medios de comunicación, manifestar y participar en política, de huelga, de negociación colectiva, de escoger la educación, irrenunciable a la seguridad social, a la salud, de asociación sindical, profesar libremente su religión, libre desarrollo de la personalidad.</a:t>
            </a:r>
          </a:p>
          <a:p>
            <a:r>
              <a:rPr lang="es-CO" dirty="0"/>
              <a:t>Constitución de 1886: electora, al buen nombre.</a:t>
            </a:r>
          </a:p>
        </p:txBody>
      </p:sp>
    </p:spTree>
    <p:extLst>
      <p:ext uri="{BB962C8B-B14F-4D97-AF65-F5344CB8AC3E}">
        <p14:creationId xmlns:p14="http://schemas.microsoft.com/office/powerpoint/2010/main" val="112652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1487</TotalTime>
  <Words>523</Words>
  <Application>Microsoft Office PowerPoint</Application>
  <PresentationFormat>Presentación en pantalla (4:3)</PresentationFormat>
  <Paragraphs>33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Análisis constitucional las Constituciones de 1886 y 1991 en Colombia</vt:lpstr>
      <vt:lpstr>Descripción y motivación</vt:lpstr>
      <vt:lpstr>Metodología </vt:lpstr>
      <vt:lpstr>Los textos constitucionales se pueden descargar en formato txt. de la página de la corte constitucional</vt:lpstr>
      <vt:lpstr>El análisis de las siguientes palabras debería reflejar las diferencias entre las constituciones</vt:lpstr>
      <vt:lpstr>Con el paquete NLTK extraer información relevante</vt:lpstr>
      <vt:lpstr>Análisis y resultados</vt:lpstr>
      <vt:lpstr>Presentación de PowerPoint</vt:lpstr>
      <vt:lpstr>Presentación de PowerPoint</vt:lpstr>
      <vt:lpstr>Se nota en 1991 la descentralización y la creación de entidades de la rama judicial, y derechos nuevos (movimientos políticos, servicios públicos)</vt:lpstr>
      <vt:lpstr>Presentación de PowerPoint</vt:lpstr>
      <vt:lpstr>1991: Énfasis en económico, descentralización.</vt:lpstr>
      <vt:lpstr>Constitución 1991: estado social y sus gastos</vt:lpstr>
      <vt:lpstr>Constitución 1991: Participación. Constitución 1886: Guerra. 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speeches given by the President of Colombia, Juan Manuel Santos, from August 2010 to Yesterday</dc:title>
  <dc:creator>Santiago Matallana</dc:creator>
  <cp:lastModifiedBy>sergio pelaez sierra</cp:lastModifiedBy>
  <cp:revision>84</cp:revision>
  <cp:lastPrinted>2016-03-14T16:59:54Z</cp:lastPrinted>
  <dcterms:created xsi:type="dcterms:W3CDTF">2016-03-14T00:47:33Z</dcterms:created>
  <dcterms:modified xsi:type="dcterms:W3CDTF">2017-05-26T17:04:43Z</dcterms:modified>
</cp:coreProperties>
</file>