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3" r:id="rId33"/>
    <p:sldId id="301" r:id="rId34"/>
    <p:sldId id="300" r:id="rId35"/>
    <p:sldId id="295" r:id="rId36"/>
    <p:sldId id="292" r:id="rId37"/>
    <p:sldId id="289" r:id="rId38"/>
    <p:sldId id="290" r:id="rId39"/>
    <p:sldId id="291" r:id="rId40"/>
    <p:sldId id="296" r:id="rId41"/>
    <p:sldId id="297" r:id="rId42"/>
    <p:sldId id="302" r:id="rId43"/>
    <p:sldId id="303" r:id="rId44"/>
    <p:sldId id="30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 smtClean="0"/>
              <a:t>GANHO DE </a:t>
            </a:r>
            <a:br>
              <a:rPr lang="pt-BR" sz="4000" dirty="0" smtClean="0"/>
            </a:br>
            <a:r>
              <a:rPr lang="pt-BR" sz="4000" dirty="0" smtClean="0"/>
              <a:t>INFORMAÇÃO E </a:t>
            </a:r>
            <a:br>
              <a:rPr lang="pt-BR" sz="4000" dirty="0" smtClean="0"/>
            </a:br>
            <a:r>
              <a:rPr lang="pt-BR" sz="4000" dirty="0" smtClean="0"/>
              <a:t>PROCESSAMENTO </a:t>
            </a:r>
            <a:br>
              <a:rPr lang="pt-BR" sz="4000" dirty="0" smtClean="0"/>
            </a:br>
            <a:r>
              <a:rPr lang="pt-BR" sz="4000" dirty="0" smtClean="0"/>
              <a:t>PARALELO</a:t>
            </a:r>
            <a:endParaRPr lang="pt-B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COM PYSPARK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3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7" y="2134345"/>
            <a:ext cx="5017237" cy="3817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Ganho de informação</a:t>
            </a:r>
            <a:br>
              <a:rPr lang="pt-BR" dirty="0" smtClean="0"/>
            </a:br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189284" y="5927967"/>
            <a:ext cx="373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err="1" smtClean="0"/>
              <a:t>Information</a:t>
            </a:r>
            <a:r>
              <a:rPr lang="pt-BR" dirty="0" smtClean="0"/>
              <a:t> </a:t>
            </a:r>
            <a:r>
              <a:rPr lang="pt-BR" dirty="0" err="1" smtClean="0"/>
              <a:t>Gain</a:t>
            </a:r>
            <a:r>
              <a:rPr lang="pt-BR" dirty="0" smtClean="0"/>
              <a:t>*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747347" y="6627168"/>
            <a:ext cx="120278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smtClean="0"/>
              <a:t>*https</a:t>
            </a:r>
            <a:r>
              <a:rPr lang="pt-BR" sz="900" dirty="0"/>
              <a:t>://www3.nd.edu/~rjohns15/cse40647.sp14/www/content/lectures/23%20-%20Decision%20Trees%202.pdf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7323" y="2215662"/>
            <a:ext cx="488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Calculo da Entropia da Classe (H)</a:t>
            </a:r>
            <a:endParaRPr lang="pt-BR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914" y="3007025"/>
            <a:ext cx="3499339" cy="22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7" y="2137171"/>
            <a:ext cx="4995410" cy="3790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Ganho de informação</a:t>
            </a:r>
            <a:br>
              <a:rPr lang="pt-BR" dirty="0" smtClean="0"/>
            </a:br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189284" y="5927967"/>
            <a:ext cx="373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err="1" smtClean="0"/>
              <a:t>Information</a:t>
            </a:r>
            <a:r>
              <a:rPr lang="pt-BR" dirty="0" smtClean="0"/>
              <a:t> </a:t>
            </a:r>
            <a:r>
              <a:rPr lang="pt-BR" dirty="0" err="1" smtClean="0"/>
              <a:t>Gain</a:t>
            </a:r>
            <a:r>
              <a:rPr lang="pt-BR" dirty="0" smtClean="0"/>
              <a:t>*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747347" y="6627168"/>
            <a:ext cx="120278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smtClean="0"/>
              <a:t>*https</a:t>
            </a:r>
            <a:r>
              <a:rPr lang="pt-BR" sz="900" dirty="0"/>
              <a:t>://www3.nd.edu/~rjohns15/cse40647.sp14/www/content/lectures/23%20-%20Decision%20Trees%202.pdf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7323" y="2215662"/>
            <a:ext cx="4888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Cálculo do Ganho de Informação do atributo Humidade:</a:t>
            </a:r>
          </a:p>
          <a:p>
            <a:endParaRPr lang="pt-BR" sz="2400" dirty="0"/>
          </a:p>
        </p:txBody>
      </p:sp>
      <p:sp>
        <p:nvSpPr>
          <p:cNvPr id="9" name="Rectangle 8"/>
          <p:cNvSpPr/>
          <p:nvPr/>
        </p:nvSpPr>
        <p:spPr>
          <a:xfrm>
            <a:off x="6717323" y="3231325"/>
            <a:ext cx="2756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Cálculo da Probabilidade</a:t>
            </a:r>
            <a:endParaRPr lang="pt-B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284" y="3633309"/>
            <a:ext cx="32766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7" y="2137170"/>
            <a:ext cx="4995410" cy="3809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Ganho de informação</a:t>
            </a:r>
            <a:br>
              <a:rPr lang="pt-BR" dirty="0" smtClean="0"/>
            </a:br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189284" y="5927967"/>
            <a:ext cx="373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err="1" smtClean="0"/>
              <a:t>Information</a:t>
            </a:r>
            <a:r>
              <a:rPr lang="pt-BR" dirty="0" smtClean="0"/>
              <a:t> </a:t>
            </a:r>
            <a:r>
              <a:rPr lang="pt-BR" dirty="0" err="1" smtClean="0"/>
              <a:t>Gain</a:t>
            </a:r>
            <a:r>
              <a:rPr lang="pt-BR" dirty="0" smtClean="0"/>
              <a:t>*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747347" y="6627168"/>
            <a:ext cx="120278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smtClean="0"/>
              <a:t>*https</a:t>
            </a:r>
            <a:r>
              <a:rPr lang="pt-BR" sz="900" dirty="0"/>
              <a:t>://www3.nd.edu/~rjohns15/cse40647.sp14/www/content/lectures/23%20-%20Decision%20Trees%202.pdf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7323" y="2215662"/>
            <a:ext cx="4888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Cálculo do Ganho de Informação do atributo Humidade:</a:t>
            </a:r>
          </a:p>
          <a:p>
            <a:endParaRPr lang="pt-BR" sz="2400" dirty="0"/>
          </a:p>
        </p:txBody>
      </p:sp>
      <p:sp>
        <p:nvSpPr>
          <p:cNvPr id="9" name="Rectangle 8"/>
          <p:cNvSpPr/>
          <p:nvPr/>
        </p:nvSpPr>
        <p:spPr>
          <a:xfrm>
            <a:off x="6717323" y="3231325"/>
            <a:ext cx="4310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Cálculo </a:t>
            </a:r>
            <a:r>
              <a:rPr lang="pt-BR" dirty="0" smtClean="0"/>
              <a:t>das Entropias Condicionais para</a:t>
            </a:r>
          </a:p>
          <a:p>
            <a:r>
              <a:rPr lang="pt-BR" dirty="0" smtClean="0"/>
              <a:t>Valor de Atributo igual a </a:t>
            </a:r>
            <a:r>
              <a:rPr lang="pt-BR" dirty="0" smtClean="0">
                <a:solidFill>
                  <a:srgbClr val="00B050"/>
                </a:solidFill>
              </a:rPr>
              <a:t>NORMAL</a:t>
            </a:r>
            <a:endParaRPr lang="pt-BR" dirty="0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846" y="4105122"/>
            <a:ext cx="34194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7" y="2137170"/>
            <a:ext cx="4995410" cy="3816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Ganho de informação</a:t>
            </a:r>
            <a:br>
              <a:rPr lang="pt-BR" dirty="0" smtClean="0"/>
            </a:br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189284" y="5927967"/>
            <a:ext cx="373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err="1" smtClean="0"/>
              <a:t>Information</a:t>
            </a:r>
            <a:r>
              <a:rPr lang="pt-BR" dirty="0" smtClean="0"/>
              <a:t> </a:t>
            </a:r>
            <a:r>
              <a:rPr lang="pt-BR" dirty="0" err="1" smtClean="0"/>
              <a:t>Gain</a:t>
            </a:r>
            <a:r>
              <a:rPr lang="pt-BR" dirty="0" smtClean="0"/>
              <a:t>*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747347" y="6627168"/>
            <a:ext cx="120278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smtClean="0"/>
              <a:t>*https</a:t>
            </a:r>
            <a:r>
              <a:rPr lang="pt-BR" sz="900" dirty="0"/>
              <a:t>://www3.nd.edu/~rjohns15/cse40647.sp14/www/content/lectures/23%20-%20Decision%20Trees%202.pdf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7323" y="2215662"/>
            <a:ext cx="4888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Cálculo do Ganho de Informação do atributo Humidade:</a:t>
            </a:r>
          </a:p>
          <a:p>
            <a:endParaRPr lang="pt-BR" sz="2400" dirty="0"/>
          </a:p>
        </p:txBody>
      </p:sp>
      <p:sp>
        <p:nvSpPr>
          <p:cNvPr id="9" name="Rectangle 8"/>
          <p:cNvSpPr/>
          <p:nvPr/>
        </p:nvSpPr>
        <p:spPr>
          <a:xfrm>
            <a:off x="6717323" y="3231325"/>
            <a:ext cx="4310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Cálculo </a:t>
            </a:r>
            <a:r>
              <a:rPr lang="pt-BR" dirty="0" smtClean="0"/>
              <a:t>das Entropias Condicionais para</a:t>
            </a:r>
          </a:p>
          <a:p>
            <a:r>
              <a:rPr lang="pt-BR" dirty="0" smtClean="0"/>
              <a:t>Valor de Atributo igual a </a:t>
            </a:r>
            <a:r>
              <a:rPr lang="pt-BR" dirty="0" smtClean="0">
                <a:solidFill>
                  <a:srgbClr val="00B050"/>
                </a:solidFill>
              </a:rPr>
              <a:t>HIGH</a:t>
            </a:r>
            <a:endParaRPr lang="pt-BR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084" y="4207525"/>
            <a:ext cx="34290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7" y="2134345"/>
            <a:ext cx="5017237" cy="3824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Ganho de informação</a:t>
            </a:r>
            <a:br>
              <a:rPr lang="pt-BR" dirty="0" smtClean="0"/>
            </a:br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189284" y="5927967"/>
            <a:ext cx="373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err="1" smtClean="0"/>
              <a:t>Information</a:t>
            </a:r>
            <a:r>
              <a:rPr lang="pt-BR" dirty="0" smtClean="0"/>
              <a:t> </a:t>
            </a:r>
            <a:r>
              <a:rPr lang="pt-BR" dirty="0" err="1" smtClean="0"/>
              <a:t>Gain</a:t>
            </a:r>
            <a:r>
              <a:rPr lang="pt-BR" dirty="0" smtClean="0"/>
              <a:t>*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747347" y="6627168"/>
            <a:ext cx="120278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smtClean="0"/>
              <a:t>*https</a:t>
            </a:r>
            <a:r>
              <a:rPr lang="pt-BR" sz="900" dirty="0"/>
              <a:t>://www3.nd.edu/~rjohns15/cse40647.sp14/www/content/lectures/23%20-%20Decision%20Trees%202.pdf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7323" y="2215662"/>
            <a:ext cx="48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Ganho de Informação do Atributo Humidade:</a:t>
            </a:r>
            <a:endParaRPr lang="pt-B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646" y="3222142"/>
            <a:ext cx="35718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7" y="2134345"/>
            <a:ext cx="5017237" cy="3824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Ganho de informação</a:t>
            </a:r>
            <a:br>
              <a:rPr lang="pt-BR" dirty="0" smtClean="0"/>
            </a:br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189284" y="5927967"/>
            <a:ext cx="373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err="1" smtClean="0"/>
              <a:t>Information</a:t>
            </a:r>
            <a:r>
              <a:rPr lang="pt-BR" dirty="0" smtClean="0"/>
              <a:t> </a:t>
            </a:r>
            <a:r>
              <a:rPr lang="pt-BR" dirty="0" err="1" smtClean="0"/>
              <a:t>Gain</a:t>
            </a:r>
            <a:r>
              <a:rPr lang="pt-BR" dirty="0" smtClean="0"/>
              <a:t>*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747347" y="6627168"/>
            <a:ext cx="120278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smtClean="0"/>
              <a:t>*https</a:t>
            </a:r>
            <a:r>
              <a:rPr lang="pt-BR" sz="900" dirty="0"/>
              <a:t>://www3.nd.edu/~rjohns15/cse40647.sp14/www/content/lectures/23%20-%20Decision%20Trees%202.pdf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7323" y="2215662"/>
            <a:ext cx="48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Ganho de Informação dos Atributos:</a:t>
            </a:r>
            <a:endParaRPr lang="pt-B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259" y="3188805"/>
            <a:ext cx="3676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4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Calculo de entropia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65031"/>
            <a:ext cx="10178322" cy="113420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Função que Calcula a Entropia de um conjunto de dados.</a:t>
            </a:r>
          </a:p>
          <a:p>
            <a:r>
              <a:rPr lang="pt-BR" sz="2400" dirty="0" smtClean="0"/>
              <a:t>Recebe um conjunto de dados (RDD) e retorna a entropia (escalar)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97789" y="3385039"/>
            <a:ext cx="3086100" cy="178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ENTROPIA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116136" y="3758712"/>
            <a:ext cx="2681653" cy="103749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RDD</a:t>
            </a:r>
            <a:endParaRPr lang="pt-BR" dirty="0"/>
          </a:p>
        </p:txBody>
      </p:sp>
      <p:sp>
        <p:nvSpPr>
          <p:cNvPr id="6" name="Right Arrow 5"/>
          <p:cNvSpPr/>
          <p:nvPr/>
        </p:nvSpPr>
        <p:spPr>
          <a:xfrm>
            <a:off x="7883889" y="3758712"/>
            <a:ext cx="2681653" cy="103749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Escalar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0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de entropia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128452"/>
            <a:ext cx="7575799" cy="539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Calculo de entropia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 valores do conjunto de dados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3978" r="34638" b="50918"/>
          <a:stretch/>
        </p:blipFill>
        <p:spPr>
          <a:xfrm>
            <a:off x="1251678" y="3491473"/>
            <a:ext cx="6749322" cy="118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Ganho de informação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75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Calculo de entropia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 </a:t>
            </a:r>
            <a:r>
              <a:rPr lang="pt-BR" dirty="0" smtClean="0"/>
              <a:t>número de elementos no conjunto de dados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8" t="48452" r="33360" b="42228"/>
          <a:stretch/>
        </p:blipFill>
        <p:spPr>
          <a:xfrm>
            <a:off x="1251678" y="3353033"/>
            <a:ext cx="6749322" cy="72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1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Calculo de entropia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Calcula vetor de probabilidades para cada tipo de dado do conjunto de dados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11" t="57660" r="18970" b="33020"/>
          <a:stretch/>
        </p:blipFill>
        <p:spPr>
          <a:xfrm>
            <a:off x="1251678" y="3353033"/>
            <a:ext cx="8076960" cy="72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Calculo de entropia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 o cálculo da Entropia de Shannon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82" t="68330" r="18799" b="10937"/>
          <a:stretch/>
        </p:blipFill>
        <p:spPr>
          <a:xfrm>
            <a:off x="1251678" y="3353033"/>
            <a:ext cx="8076960" cy="162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Calculo de entropia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Retorna escalar da Entropia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00" t="90114" r="19480" b="-10847"/>
          <a:stretch/>
        </p:blipFill>
        <p:spPr>
          <a:xfrm>
            <a:off x="1251678" y="3353033"/>
            <a:ext cx="8076960" cy="162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Calculo de </a:t>
            </a:r>
            <a:r>
              <a:rPr lang="pt-BR" dirty="0" smtClean="0"/>
              <a:t>Ganho de Informação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65031"/>
            <a:ext cx="10178322" cy="1134207"/>
          </a:xfrm>
        </p:spPr>
        <p:txBody>
          <a:bodyPr>
            <a:normAutofit fontScale="85000" lnSpcReduction="10000"/>
          </a:bodyPr>
          <a:lstStyle/>
          <a:p>
            <a:r>
              <a:rPr lang="pt-BR" sz="2400" dirty="0" smtClean="0"/>
              <a:t>Função que Calcula o Ganho de Informação de um atributo para uma classe.</a:t>
            </a:r>
          </a:p>
          <a:p>
            <a:r>
              <a:rPr lang="pt-BR" sz="2400" dirty="0" smtClean="0"/>
              <a:t>Recebe dois conjuntos de dados (RDD) para classe e atributo, e um Escalar referente ao valor de Entropia para a Classe; retorna o Ganho de Informação (Escalar)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97789" y="3424605"/>
            <a:ext cx="3086100" cy="178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GANHO DE</a:t>
            </a:r>
          </a:p>
          <a:p>
            <a:pPr algn="ctr"/>
            <a:r>
              <a:rPr lang="pt-BR" sz="2800" dirty="0" smtClean="0"/>
              <a:t>INFORMAÇÃO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116136" y="3798278"/>
            <a:ext cx="2681653" cy="103749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RDD, RDD, Escalar</a:t>
            </a:r>
            <a:endParaRPr lang="pt-BR" dirty="0"/>
          </a:p>
        </p:txBody>
      </p:sp>
      <p:sp>
        <p:nvSpPr>
          <p:cNvPr id="6" name="Right Arrow 5"/>
          <p:cNvSpPr/>
          <p:nvPr/>
        </p:nvSpPr>
        <p:spPr>
          <a:xfrm>
            <a:off x="7883889" y="3798278"/>
            <a:ext cx="2681653" cy="103749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Escalar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7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Calculo de </a:t>
            </a:r>
            <a:r>
              <a:rPr lang="pt-BR" dirty="0" smtClean="0"/>
              <a:t>Ganho de Informação</a:t>
            </a:r>
            <a:endParaRPr lang="pt-B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89" y="1301261"/>
            <a:ext cx="7494173" cy="51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Calculo de Ganho de Informação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650630"/>
          </a:xfrm>
        </p:spPr>
        <p:txBody>
          <a:bodyPr/>
          <a:lstStyle/>
          <a:p>
            <a:r>
              <a:rPr lang="pt-BR" dirty="0"/>
              <a:t>Conta valores do conjunto de dados</a:t>
            </a:r>
          </a:p>
          <a:p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2247" r="17077" b="39452"/>
          <a:stretch/>
        </p:blipFill>
        <p:spPr>
          <a:xfrm>
            <a:off x="1011482" y="2839915"/>
            <a:ext cx="9873396" cy="149469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28586" y="4721470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Dados cabem na memória, logo pode aplicar .</a:t>
            </a:r>
            <a:r>
              <a:rPr lang="pt-BR" dirty="0" err="1" smtClean="0"/>
              <a:t>collect</a:t>
            </a:r>
            <a:r>
              <a:rPr lang="pt-BR" dirty="0" smtClean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678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Calculo de Ganho de Informação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65063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Calcula cada uma das n </a:t>
            </a:r>
            <a:r>
              <a:rPr lang="pt-BR" dirty="0" err="1" smtClean="0"/>
              <a:t>Entropiras</a:t>
            </a:r>
            <a:r>
              <a:rPr lang="pt-BR" dirty="0" smtClean="0"/>
              <a:t> da classe, filtrada pelo tipo de atributo, para cada um dos n valores que o atributo assume.</a:t>
            </a:r>
            <a:endParaRPr lang="pt-BR" dirty="0"/>
          </a:p>
          <a:p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06" t="59042" r="14271" b="24164"/>
          <a:stretch/>
        </p:blipFill>
        <p:spPr>
          <a:xfrm>
            <a:off x="1251678" y="3348117"/>
            <a:ext cx="987339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Calculo de Ganho de Informação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650630"/>
          </a:xfrm>
        </p:spPr>
        <p:txBody>
          <a:bodyPr>
            <a:normAutofit/>
          </a:bodyPr>
          <a:lstStyle/>
          <a:p>
            <a:r>
              <a:rPr lang="pt-BR" dirty="0" smtClean="0"/>
              <a:t>Calcula quantidade de itens na classe.</a:t>
            </a:r>
            <a:endParaRPr lang="pt-BR" dirty="0"/>
          </a:p>
          <a:p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732" t="74652" r="74034" b="15099"/>
          <a:stretch/>
        </p:blipFill>
        <p:spPr>
          <a:xfrm>
            <a:off x="1251679" y="3348117"/>
            <a:ext cx="2766406" cy="83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Calculo de Ganho de Informação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650630"/>
          </a:xfrm>
        </p:spPr>
        <p:txBody>
          <a:bodyPr>
            <a:normAutofit/>
          </a:bodyPr>
          <a:lstStyle/>
          <a:p>
            <a:r>
              <a:rPr lang="pt-BR" dirty="0" smtClean="0"/>
              <a:t>Calcula o Ganho de Informação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59" t="84987" r="14419" b="5087"/>
          <a:stretch/>
        </p:blipFill>
        <p:spPr>
          <a:xfrm>
            <a:off x="1251678" y="3348117"/>
            <a:ext cx="9873396" cy="81064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251678" y="4645272"/>
            <a:ext cx="10178322" cy="6506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Nesse caso não é utilizado processamento paralelizado pois todas as variáveis já foram reduzidas.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9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Entropia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43981"/>
          </a:xfrm>
        </p:spPr>
        <p:txBody>
          <a:bodyPr>
            <a:noAutofit/>
          </a:bodyPr>
          <a:lstStyle/>
          <a:p>
            <a:r>
              <a:rPr lang="pt-BR" sz="3200" dirty="0"/>
              <a:t>Entropia</a:t>
            </a:r>
            <a:r>
              <a:rPr lang="en-US" sz="3200" dirty="0"/>
              <a:t> </a:t>
            </a:r>
            <a:r>
              <a:rPr lang="pt-BR" sz="3200" dirty="0"/>
              <a:t>mede</a:t>
            </a:r>
            <a:r>
              <a:rPr lang="en-US" sz="3200" dirty="0"/>
              <a:t> o </a:t>
            </a:r>
            <a:r>
              <a:rPr lang="en-US" sz="3200" dirty="0" err="1"/>
              <a:t>quão</a:t>
            </a:r>
            <a:r>
              <a:rPr lang="en-US" sz="3200" dirty="0"/>
              <a:t> </a:t>
            </a:r>
            <a:r>
              <a:rPr lang="pt-BR" sz="3200" dirty="0"/>
              <a:t>impuro</a:t>
            </a:r>
            <a:r>
              <a:rPr lang="en-US" sz="3200" dirty="0"/>
              <a:t> é um </a:t>
            </a:r>
            <a:r>
              <a:rPr lang="pt-BR" sz="3200" dirty="0"/>
              <a:t>conjunto</a:t>
            </a:r>
            <a:r>
              <a:rPr lang="en-US" sz="3200" dirty="0"/>
              <a:t> de dados</a:t>
            </a:r>
            <a:r>
              <a:rPr lang="en-US" sz="3200" dirty="0" smtClean="0"/>
              <a:t>.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25408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Calculo de Ganho de Informação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650630"/>
          </a:xfrm>
        </p:spPr>
        <p:txBody>
          <a:bodyPr>
            <a:normAutofit/>
          </a:bodyPr>
          <a:lstStyle/>
          <a:p>
            <a:r>
              <a:rPr lang="pt-BR" dirty="0" smtClean="0"/>
              <a:t>Retorna Ganho de Informação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42" t="92415" r="14936" b="-2341"/>
          <a:stretch/>
        </p:blipFill>
        <p:spPr>
          <a:xfrm>
            <a:off x="1251678" y="3348117"/>
            <a:ext cx="9873396" cy="81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3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de Dados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2015 Flight Delays and Cancellations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86" y="61546"/>
            <a:ext cx="10223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063556" y="1595021"/>
            <a:ext cx="31582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DAY_OF_WEEK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AIRLINE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FLIGHT_NUMBER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TAIL_NUMBER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ORIGIN_AIRPORT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DESTINATION_AIRPORT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SCHEDULED_DEPARTURE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80689" y="159502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DEPARTURE_TIME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DEPARTURE_DELAY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TAXI_OUT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WHEELS_OFF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SCHEDULED_TIME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ELAPSED_TIME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AIR_TIME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WHEELS_ON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TAXI_IN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SCHEDULED_ARRIVAL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ARRIVAL_TIME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8365" y="1595021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CANCELLED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CANCELLATION_REASON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AIR_SYSTEM_DELAY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SECURITY_DELAY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AIRLINE_DELAY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LATE_AIRCRAFT_DELAY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WEATHER_DELAY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ARRIVAL_DELAY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DIVERTED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1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Escolhidos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063556" y="1595021"/>
            <a:ext cx="31582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DAY_OF_WEEK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AIRLINE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FLIGHT_NUMBER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TAIL_NUMBER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ORIGIN_AIRPORT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DESTINATION_AIRPORT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SCHEDULED_DEPARTURE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80689" y="159502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DEPARTURE_TIME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DEPARTURE_DELAY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TAXI_OUT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WHEELS_OFF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SCHEDULED_TIME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ELAPSED_TIME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AIR_TIME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WHEELS_ON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TAXI_IN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SCHEDULED_ARRIVAL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ARRIVAL_TIME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8365" y="1595021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CANCELLED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CANCELLATION_REASON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AIR_SYSTEM_DELAY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SECURITY_DELAY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AIRLINE_DELAY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LATE_AIRCRAFT_DELAY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WEATHER_DELAY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ARRIVAL_DELAY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DIVERTED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6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Verificar qual dos atributos selecionados está mais fortemente correlacionado com o </a:t>
            </a:r>
            <a:r>
              <a:rPr lang="pt-BR" sz="32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Cancelamento de Voos Atrasados</a:t>
            </a:r>
            <a:endParaRPr lang="pt-BR" sz="32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1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25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59" y="2582136"/>
            <a:ext cx="3676650" cy="2124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679572"/>
            <a:ext cx="53340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Verificação de melhor número de partições 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47" y="2138363"/>
            <a:ext cx="5505450" cy="3952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162" r="21667"/>
          <a:stretch/>
        </p:blipFill>
        <p:spPr>
          <a:xfrm>
            <a:off x="6835589" y="1760659"/>
            <a:ext cx="2409092" cy="1133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8459"/>
          <a:stretch/>
        </p:blipFill>
        <p:spPr>
          <a:xfrm>
            <a:off x="6805914" y="3017959"/>
            <a:ext cx="2438767" cy="1123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15525"/>
          <a:stretch/>
        </p:blipFill>
        <p:spPr>
          <a:xfrm>
            <a:off x="6805914" y="4265734"/>
            <a:ext cx="2429975" cy="1123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r="21474"/>
          <a:stretch/>
        </p:blipFill>
        <p:spPr>
          <a:xfrm>
            <a:off x="6805914" y="5561134"/>
            <a:ext cx="2386013" cy="1114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r="16469"/>
          <a:stretch/>
        </p:blipFill>
        <p:spPr>
          <a:xfrm>
            <a:off x="9372599" y="1760659"/>
            <a:ext cx="2370993" cy="1123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2598" y="3017959"/>
            <a:ext cx="2381250" cy="1038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2598" y="4262883"/>
            <a:ext cx="24193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Verificação de melhor número de partições 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47" y="2138363"/>
            <a:ext cx="5505450" cy="3952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162" r="21667"/>
          <a:stretch/>
        </p:blipFill>
        <p:spPr>
          <a:xfrm>
            <a:off x="6835589" y="1760659"/>
            <a:ext cx="2409092" cy="1133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8459"/>
          <a:stretch/>
        </p:blipFill>
        <p:spPr>
          <a:xfrm>
            <a:off x="6805914" y="3017959"/>
            <a:ext cx="2438767" cy="1123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15525"/>
          <a:stretch/>
        </p:blipFill>
        <p:spPr>
          <a:xfrm>
            <a:off x="6805914" y="4265734"/>
            <a:ext cx="2429975" cy="1123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r="21474"/>
          <a:stretch/>
        </p:blipFill>
        <p:spPr>
          <a:xfrm>
            <a:off x="6805914" y="5561134"/>
            <a:ext cx="2386013" cy="1114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r="16469"/>
          <a:stretch/>
        </p:blipFill>
        <p:spPr>
          <a:xfrm>
            <a:off x="9372599" y="1760659"/>
            <a:ext cx="2370993" cy="1123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2598" y="3017959"/>
            <a:ext cx="2381250" cy="1038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2598" y="4262883"/>
            <a:ext cx="2419350" cy="10287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372598" y="1696915"/>
            <a:ext cx="2419350" cy="11972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0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Entropia</a:t>
            </a:r>
            <a:endParaRPr lang="pt-BR" dirty="0"/>
          </a:p>
        </p:txBody>
      </p:sp>
      <p:sp>
        <p:nvSpPr>
          <p:cNvPr id="17" name="Rectangle 16"/>
          <p:cNvSpPr/>
          <p:nvPr/>
        </p:nvSpPr>
        <p:spPr>
          <a:xfrm>
            <a:off x="5039577" y="1874517"/>
            <a:ext cx="2602524" cy="2382715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/>
          <p:cNvSpPr/>
          <p:nvPr/>
        </p:nvSpPr>
        <p:spPr>
          <a:xfrm>
            <a:off x="6209818" y="2753746"/>
            <a:ext cx="342900" cy="3429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5352568" y="2336112"/>
            <a:ext cx="342900" cy="3429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5434630" y="3328765"/>
            <a:ext cx="342900" cy="3429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7046312" y="2166417"/>
            <a:ext cx="342900" cy="3429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6848485" y="3671665"/>
            <a:ext cx="342900" cy="3429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 26"/>
          <p:cNvSpPr/>
          <p:nvPr/>
        </p:nvSpPr>
        <p:spPr>
          <a:xfrm>
            <a:off x="1433686" y="1874517"/>
            <a:ext cx="2602524" cy="2382715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2603927" y="2753746"/>
            <a:ext cx="342900" cy="3429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746677" y="2336112"/>
            <a:ext cx="342900" cy="3429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1828739" y="3328765"/>
            <a:ext cx="342900" cy="3429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val 30"/>
          <p:cNvSpPr/>
          <p:nvPr/>
        </p:nvSpPr>
        <p:spPr>
          <a:xfrm>
            <a:off x="3440421" y="2166417"/>
            <a:ext cx="342900" cy="3429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Oval 31"/>
          <p:cNvSpPr/>
          <p:nvPr/>
        </p:nvSpPr>
        <p:spPr>
          <a:xfrm>
            <a:off x="3242594" y="3671665"/>
            <a:ext cx="342900" cy="3429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/>
          <p:cNvSpPr/>
          <p:nvPr/>
        </p:nvSpPr>
        <p:spPr>
          <a:xfrm>
            <a:off x="8645468" y="1874517"/>
            <a:ext cx="2602524" cy="2382715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Oval 33"/>
          <p:cNvSpPr/>
          <p:nvPr/>
        </p:nvSpPr>
        <p:spPr>
          <a:xfrm>
            <a:off x="9815709" y="2753746"/>
            <a:ext cx="342900" cy="3429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/>
          <p:cNvSpPr/>
          <p:nvPr/>
        </p:nvSpPr>
        <p:spPr>
          <a:xfrm>
            <a:off x="8958459" y="2336112"/>
            <a:ext cx="342900" cy="3429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/>
          <p:cNvSpPr/>
          <p:nvPr/>
        </p:nvSpPr>
        <p:spPr>
          <a:xfrm>
            <a:off x="9040521" y="3328765"/>
            <a:ext cx="342900" cy="3429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Oval 36"/>
          <p:cNvSpPr/>
          <p:nvPr/>
        </p:nvSpPr>
        <p:spPr>
          <a:xfrm>
            <a:off x="10652203" y="2166417"/>
            <a:ext cx="342900" cy="3429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Oval 37"/>
          <p:cNvSpPr/>
          <p:nvPr/>
        </p:nvSpPr>
        <p:spPr>
          <a:xfrm>
            <a:off x="10454376" y="3671665"/>
            <a:ext cx="342900" cy="3429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Isosceles Triangle 38"/>
          <p:cNvSpPr/>
          <p:nvPr/>
        </p:nvSpPr>
        <p:spPr>
          <a:xfrm rot="1042954">
            <a:off x="2552447" y="2068518"/>
            <a:ext cx="342900" cy="342900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Isosceles Triangle 39"/>
          <p:cNvSpPr/>
          <p:nvPr/>
        </p:nvSpPr>
        <p:spPr>
          <a:xfrm rot="1042954">
            <a:off x="2990217" y="3119342"/>
            <a:ext cx="342900" cy="342900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Isosceles Triangle 40"/>
          <p:cNvSpPr/>
          <p:nvPr/>
        </p:nvSpPr>
        <p:spPr>
          <a:xfrm rot="19552647">
            <a:off x="3397031" y="2582295"/>
            <a:ext cx="342900" cy="342900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Isosceles Triangle 41"/>
          <p:cNvSpPr/>
          <p:nvPr/>
        </p:nvSpPr>
        <p:spPr>
          <a:xfrm rot="19113376">
            <a:off x="1930795" y="2780523"/>
            <a:ext cx="342900" cy="342900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Isosceles Triangle 42"/>
          <p:cNvSpPr/>
          <p:nvPr/>
        </p:nvSpPr>
        <p:spPr>
          <a:xfrm rot="1042954">
            <a:off x="2248723" y="3576395"/>
            <a:ext cx="342900" cy="342900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Isosceles Triangle 43"/>
          <p:cNvSpPr/>
          <p:nvPr/>
        </p:nvSpPr>
        <p:spPr>
          <a:xfrm rot="5996518">
            <a:off x="6175351" y="3361555"/>
            <a:ext cx="342900" cy="342900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Isosceles Triangle 44"/>
          <p:cNvSpPr/>
          <p:nvPr/>
        </p:nvSpPr>
        <p:spPr>
          <a:xfrm rot="1042954">
            <a:off x="6848485" y="2797137"/>
            <a:ext cx="342900" cy="342900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extBox 45"/>
          <p:cNvSpPr txBox="1"/>
          <p:nvPr/>
        </p:nvSpPr>
        <p:spPr>
          <a:xfrm>
            <a:off x="1554520" y="4496979"/>
            <a:ext cx="23387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Grupo muito impuro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Entropia = 1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Bom grupo para aprendizado</a:t>
            </a:r>
            <a:endParaRPr lang="pt-BR" dirty="0"/>
          </a:p>
        </p:txBody>
      </p:sp>
      <p:sp>
        <p:nvSpPr>
          <p:cNvPr id="47" name="TextBox 46"/>
          <p:cNvSpPr txBox="1"/>
          <p:nvPr/>
        </p:nvSpPr>
        <p:spPr>
          <a:xfrm>
            <a:off x="5025305" y="4495114"/>
            <a:ext cx="2711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Grupo menos impuro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0 &lt; Entropia &lt; 1</a:t>
            </a:r>
            <a:endParaRPr lang="pt-BR" dirty="0"/>
          </a:p>
        </p:txBody>
      </p:sp>
      <p:sp>
        <p:nvSpPr>
          <p:cNvPr id="48" name="TextBox 47"/>
          <p:cNvSpPr txBox="1"/>
          <p:nvPr/>
        </p:nvSpPr>
        <p:spPr>
          <a:xfrm>
            <a:off x="8817782" y="4495114"/>
            <a:ext cx="23387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Grupo puro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Entropia = 0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Mau grupo </a:t>
            </a:r>
            <a:r>
              <a:rPr lang="pt-BR" dirty="0"/>
              <a:t>para </a:t>
            </a:r>
            <a:r>
              <a:rPr lang="pt-BR" dirty="0" smtClean="0"/>
              <a:t>aprendizado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43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857375"/>
            <a:ext cx="83915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3200" dirty="0" smtClean="0"/>
              <a:t>O </a:t>
            </a:r>
            <a:r>
              <a:rPr lang="pt-BR" sz="32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número de partições não interferiu no tempo </a:t>
            </a:r>
            <a:r>
              <a:rPr lang="pt-BR" sz="3200" dirty="0" smtClean="0"/>
              <a:t>de processamento do grupo de dados.</a:t>
            </a:r>
          </a:p>
          <a:p>
            <a:endParaRPr lang="pt-BR" sz="3200" dirty="0"/>
          </a:p>
          <a:p>
            <a:r>
              <a:rPr lang="pt-BR" sz="3200" dirty="0" smtClean="0"/>
              <a:t>Os atributos </a:t>
            </a:r>
            <a:r>
              <a:rPr lang="pt-BR" sz="32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Mês</a:t>
            </a:r>
            <a:r>
              <a:rPr lang="pt-BR" sz="3200" dirty="0" smtClean="0"/>
              <a:t> em que o voo foi realizado e </a:t>
            </a:r>
            <a:r>
              <a:rPr lang="pt-BR" sz="32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Companhia Aérea </a:t>
            </a:r>
            <a:r>
              <a:rPr lang="pt-BR" sz="3200" dirty="0" smtClean="0"/>
              <a:t>estão mais fortemente correlacionados com o </a:t>
            </a:r>
            <a:r>
              <a:rPr lang="pt-BR" sz="32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Cancelamento</a:t>
            </a:r>
            <a:r>
              <a:rPr lang="pt-BR" sz="3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200" dirty="0" smtClean="0"/>
              <a:t>dos voos atrasados.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5984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2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Agradeço ao Prof. Dr. Fabricio Olivetti por ministrar o curso e </a:t>
            </a:r>
            <a:r>
              <a:rPr lang="pt-BR" dirty="0" smtClean="0"/>
              <a:t>me encorajar </a:t>
            </a:r>
            <a:r>
              <a:rPr lang="pt-BR" dirty="0"/>
              <a:t>a continua-lo até o fim. </a:t>
            </a:r>
            <a:endParaRPr lang="pt-BR" dirty="0" smtClean="0"/>
          </a:p>
          <a:p>
            <a:r>
              <a:rPr lang="pt-BR" dirty="0" smtClean="0"/>
              <a:t>Agradeço </a:t>
            </a:r>
            <a:r>
              <a:rPr lang="pt-BR" dirty="0"/>
              <a:t>ao Prof. Dr. Ronaldo </a:t>
            </a:r>
            <a:r>
              <a:rPr lang="pt-BR" dirty="0" smtClean="0"/>
              <a:t>Prati, meu </a:t>
            </a:r>
            <a:r>
              <a:rPr lang="pt-BR" dirty="0" err="1"/>
              <a:t>coorientador</a:t>
            </a:r>
            <a:r>
              <a:rPr lang="pt-BR" dirty="0"/>
              <a:t> no mestrado, pela ajuda na realização deste </a:t>
            </a:r>
            <a:r>
              <a:rPr lang="pt-BR" dirty="0" smtClean="0"/>
              <a:t>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4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747" y="2889114"/>
            <a:ext cx="8187071" cy="1301972"/>
          </a:xfrm>
        </p:spPr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6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Entropia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808891"/>
          </a:xfrm>
        </p:spPr>
        <p:txBody>
          <a:bodyPr/>
          <a:lstStyle/>
          <a:p>
            <a:r>
              <a:rPr lang="pt-BR" sz="3200" dirty="0" smtClean="0"/>
              <a:t>Entropia de Shannon é definida como</a:t>
            </a:r>
          </a:p>
          <a:p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942169" y="3303655"/>
                <a:ext cx="5312993" cy="1996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4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400" b="0" i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pt-BR" sz="4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4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BR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4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sz="4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4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sz="4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pt-BR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4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69" y="3303655"/>
                <a:ext cx="5312993" cy="19961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3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Entropia</a:t>
            </a:r>
            <a:endParaRPr lang="pt-BR" dirty="0"/>
          </a:p>
        </p:txBody>
      </p:sp>
      <p:grpSp>
        <p:nvGrpSpPr>
          <p:cNvPr id="6" name="Group 5"/>
          <p:cNvGrpSpPr/>
          <p:nvPr/>
        </p:nvGrpSpPr>
        <p:grpSpPr>
          <a:xfrm>
            <a:off x="8645468" y="1874517"/>
            <a:ext cx="2602524" cy="2382715"/>
            <a:chOff x="8645468" y="1874517"/>
            <a:chExt cx="2602524" cy="2382715"/>
          </a:xfrm>
        </p:grpSpPr>
        <p:sp>
          <p:nvSpPr>
            <p:cNvPr id="33" name="Rectangle 32"/>
            <p:cNvSpPr/>
            <p:nvPr/>
          </p:nvSpPr>
          <p:spPr>
            <a:xfrm>
              <a:off x="8645468" y="1874517"/>
              <a:ext cx="2602524" cy="2382715"/>
            </a:xfrm>
            <a:prstGeom prst="rect">
              <a:avLst/>
            </a:prstGeom>
            <a:noFill/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9815709" y="2753746"/>
              <a:ext cx="342900" cy="3429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Oval 34"/>
            <p:cNvSpPr/>
            <p:nvPr/>
          </p:nvSpPr>
          <p:spPr>
            <a:xfrm>
              <a:off x="8958459" y="2336112"/>
              <a:ext cx="342900" cy="3429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9040521" y="3328765"/>
              <a:ext cx="342900" cy="3429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0652203" y="2166417"/>
              <a:ext cx="342900" cy="3429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0454376" y="3671665"/>
              <a:ext cx="342900" cy="3429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33686" y="1874517"/>
            <a:ext cx="2602524" cy="2382715"/>
            <a:chOff x="1433686" y="1874517"/>
            <a:chExt cx="2602524" cy="2382715"/>
          </a:xfrm>
        </p:grpSpPr>
        <p:sp>
          <p:nvSpPr>
            <p:cNvPr id="27" name="Rectangle 26"/>
            <p:cNvSpPr/>
            <p:nvPr/>
          </p:nvSpPr>
          <p:spPr>
            <a:xfrm>
              <a:off x="1433686" y="1874517"/>
              <a:ext cx="2602524" cy="2382715"/>
            </a:xfrm>
            <a:prstGeom prst="rect">
              <a:avLst/>
            </a:prstGeom>
            <a:noFill/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2603927" y="2753746"/>
              <a:ext cx="342900" cy="3429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Oval 28"/>
            <p:cNvSpPr/>
            <p:nvPr/>
          </p:nvSpPr>
          <p:spPr>
            <a:xfrm>
              <a:off x="1746677" y="2336112"/>
              <a:ext cx="342900" cy="3429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Oval 29"/>
            <p:cNvSpPr/>
            <p:nvPr/>
          </p:nvSpPr>
          <p:spPr>
            <a:xfrm>
              <a:off x="1828739" y="3328765"/>
              <a:ext cx="342900" cy="3429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Oval 30"/>
            <p:cNvSpPr/>
            <p:nvPr/>
          </p:nvSpPr>
          <p:spPr>
            <a:xfrm>
              <a:off x="3440421" y="2166417"/>
              <a:ext cx="342900" cy="3429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Oval 31"/>
            <p:cNvSpPr/>
            <p:nvPr/>
          </p:nvSpPr>
          <p:spPr>
            <a:xfrm>
              <a:off x="3242594" y="3671665"/>
              <a:ext cx="342900" cy="3429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 rot="1042954">
              <a:off x="2552447" y="2068518"/>
              <a:ext cx="342900" cy="34290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Isosceles Triangle 39"/>
            <p:cNvSpPr/>
            <p:nvPr/>
          </p:nvSpPr>
          <p:spPr>
            <a:xfrm rot="1042954">
              <a:off x="2990217" y="3119342"/>
              <a:ext cx="342900" cy="34290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Isosceles Triangle 40"/>
            <p:cNvSpPr/>
            <p:nvPr/>
          </p:nvSpPr>
          <p:spPr>
            <a:xfrm rot="19552647">
              <a:off x="3397031" y="2582295"/>
              <a:ext cx="342900" cy="34290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Isosceles Triangle 41"/>
            <p:cNvSpPr/>
            <p:nvPr/>
          </p:nvSpPr>
          <p:spPr>
            <a:xfrm rot="19113376">
              <a:off x="1930795" y="2780523"/>
              <a:ext cx="342900" cy="34290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Isosceles Triangle 42"/>
            <p:cNvSpPr/>
            <p:nvPr/>
          </p:nvSpPr>
          <p:spPr>
            <a:xfrm rot="1042954">
              <a:off x="2248723" y="3576395"/>
              <a:ext cx="342900" cy="34290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39577" y="1874517"/>
            <a:ext cx="2602524" cy="2382715"/>
            <a:chOff x="5039577" y="1874517"/>
            <a:chExt cx="2602524" cy="2382715"/>
          </a:xfrm>
        </p:grpSpPr>
        <p:sp>
          <p:nvSpPr>
            <p:cNvPr id="17" name="Rectangle 16"/>
            <p:cNvSpPr/>
            <p:nvPr/>
          </p:nvSpPr>
          <p:spPr>
            <a:xfrm>
              <a:off x="5039577" y="1874517"/>
              <a:ext cx="2602524" cy="2382715"/>
            </a:xfrm>
            <a:prstGeom prst="rect">
              <a:avLst/>
            </a:prstGeom>
            <a:noFill/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6209818" y="2753746"/>
              <a:ext cx="342900" cy="3429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5352568" y="2336112"/>
              <a:ext cx="342900" cy="3429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5434630" y="3328765"/>
              <a:ext cx="342900" cy="3429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7046312" y="2166417"/>
              <a:ext cx="342900" cy="3429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6848485" y="3671665"/>
              <a:ext cx="342900" cy="3429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Isosceles Triangle 43"/>
            <p:cNvSpPr/>
            <p:nvPr/>
          </p:nvSpPr>
          <p:spPr>
            <a:xfrm rot="5996518">
              <a:off x="6175351" y="3361555"/>
              <a:ext cx="342900" cy="34290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Isosceles Triangle 44"/>
            <p:cNvSpPr/>
            <p:nvPr/>
          </p:nvSpPr>
          <p:spPr>
            <a:xfrm rot="1042954">
              <a:off x="6848485" y="2797137"/>
              <a:ext cx="342900" cy="34290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207161" y="4451862"/>
                <a:ext cx="3353458" cy="533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func>
                          <m:func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pt-B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solidFill>
                                      <a:schemeClr val="tx2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pt-BR" sz="2000" dirty="0" smtClean="0"/>
                  <a:t> </a:t>
                </a:r>
                <a:endParaRPr lang="pt-BR" sz="2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61" y="4451862"/>
                <a:ext cx="3353458" cy="5339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2275050" y="5164120"/>
                <a:ext cx="131044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000" dirty="0" smtClean="0"/>
                  <a:t> </a:t>
                </a:r>
                <a:endParaRPr lang="pt-BR" sz="2000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050" y="5164120"/>
                <a:ext cx="1310444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4800044" y="4451862"/>
                <a:ext cx="3353458" cy="533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func>
                          <m:func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pt-B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b="0" i="1" smtClean="0">
                                    <a:solidFill>
                                      <a:schemeClr val="tx2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pt-BR" sz="2000" dirty="0" smtClean="0"/>
                  <a:t> </a:t>
                </a:r>
                <a:endParaRPr lang="pt-BR" sz="2000" dirty="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044" y="4451862"/>
                <a:ext cx="3353458" cy="5339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5867933" y="5164120"/>
                <a:ext cx="131044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0,598 </a:t>
                </a:r>
                <a:endParaRPr lang="pt-BR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933" y="5164120"/>
                <a:ext cx="1310444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7576" r="-4186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8300163" y="4451862"/>
                <a:ext cx="3353458" cy="533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unc>
                          <m:func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pt-B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b="0" i="1" smtClean="0">
                                    <a:solidFill>
                                      <a:schemeClr val="tx2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pt-BR" sz="2000" dirty="0" smtClean="0"/>
                  <a:t> </a:t>
                </a:r>
                <a:endParaRPr lang="pt-BR" sz="2000" dirty="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63" y="4451862"/>
                <a:ext cx="3353458" cy="5339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9368052" y="5164120"/>
                <a:ext cx="131044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2000" dirty="0" smtClean="0"/>
                  <a:t> </a:t>
                </a:r>
                <a:endParaRPr lang="pt-BR" sz="2000" dirty="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052" y="5164120"/>
                <a:ext cx="1310444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0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Ganho de Informação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Ganho de Informação mede a mudança de entropia que um atributo causa na classe, a variação de entropia.</a:t>
            </a:r>
          </a:p>
          <a:p>
            <a:r>
              <a:rPr lang="pt-BR" sz="3200" dirty="0" smtClean="0"/>
              <a:t>Essa medida nos mostra o quanto um atributo está correlacionado com a classe.</a:t>
            </a:r>
          </a:p>
        </p:txBody>
      </p:sp>
    </p:spTree>
    <p:extLst>
      <p:ext uri="{BB962C8B-B14F-4D97-AF65-F5344CB8AC3E}">
        <p14:creationId xmlns:p14="http://schemas.microsoft.com/office/powerpoint/2010/main" val="18415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Ganho de Informação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861645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 medida do Ganho de Informação é definida como:</a:t>
            </a:r>
            <a:endParaRPr lang="pt-B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072219" y="3559130"/>
                <a:ext cx="5292923" cy="1952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4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4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4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4000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pt-BR" sz="4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4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4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pt-BR" sz="40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40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219" y="3559130"/>
                <a:ext cx="5292923" cy="19522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00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Ganho de informação</a:t>
            </a:r>
            <a:br>
              <a:rPr lang="pt-BR" dirty="0" smtClean="0"/>
            </a:br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129492"/>
            <a:ext cx="5017237" cy="3798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9284" y="5927967"/>
            <a:ext cx="373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err="1" smtClean="0"/>
              <a:t>Information</a:t>
            </a:r>
            <a:r>
              <a:rPr lang="pt-BR" dirty="0" smtClean="0"/>
              <a:t> </a:t>
            </a:r>
            <a:r>
              <a:rPr lang="pt-BR" dirty="0" err="1" smtClean="0"/>
              <a:t>Gain</a:t>
            </a:r>
            <a:r>
              <a:rPr lang="pt-BR" dirty="0" smtClean="0"/>
              <a:t>*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747347" y="6627168"/>
            <a:ext cx="120278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smtClean="0"/>
              <a:t>*https</a:t>
            </a:r>
            <a:r>
              <a:rPr lang="pt-BR" sz="900" dirty="0"/>
              <a:t>://www3.nd.edu/~rjohns15/cse40647.sp14/www/content/lectures/23%20-%20Decision%20Trees%202.pdf</a:t>
            </a:r>
          </a:p>
        </p:txBody>
      </p:sp>
    </p:spTree>
    <p:extLst>
      <p:ext uri="{BB962C8B-B14F-4D97-AF65-F5344CB8AC3E}">
        <p14:creationId xmlns:p14="http://schemas.microsoft.com/office/powerpoint/2010/main" val="11890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178</TotalTime>
  <Words>758</Words>
  <Application>Microsoft Office PowerPoint</Application>
  <PresentationFormat>Widescreen</PresentationFormat>
  <Paragraphs>186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Cambria Math</vt:lpstr>
      <vt:lpstr>Gill Sans MT</vt:lpstr>
      <vt:lpstr>Impact</vt:lpstr>
      <vt:lpstr>Badge</vt:lpstr>
      <vt:lpstr>GANHO DE  INFORMAÇÃO E  PROCESSAMENTO  PARALELO</vt:lpstr>
      <vt:lpstr>Ganho de informação</vt:lpstr>
      <vt:lpstr>Entropia</vt:lpstr>
      <vt:lpstr>Entropia</vt:lpstr>
      <vt:lpstr>Entropia</vt:lpstr>
      <vt:lpstr>Entropia</vt:lpstr>
      <vt:lpstr>Ganho de Informação</vt:lpstr>
      <vt:lpstr>Ganho de Informação</vt:lpstr>
      <vt:lpstr>Ganho de informação Exemplo</vt:lpstr>
      <vt:lpstr>Ganho de informação Exemplo</vt:lpstr>
      <vt:lpstr>Ganho de informação Exemplo</vt:lpstr>
      <vt:lpstr>Ganho de informação Exemplo</vt:lpstr>
      <vt:lpstr>Ganho de informação Exemplo</vt:lpstr>
      <vt:lpstr>Ganho de informação Exemplo</vt:lpstr>
      <vt:lpstr>Ganho de informação Exemplo</vt:lpstr>
      <vt:lpstr>código</vt:lpstr>
      <vt:lpstr>Calculo de entropia</vt:lpstr>
      <vt:lpstr>Calculo de entropia</vt:lpstr>
      <vt:lpstr>Calculo de entropia</vt:lpstr>
      <vt:lpstr>Calculo de entropia</vt:lpstr>
      <vt:lpstr>Calculo de entropia</vt:lpstr>
      <vt:lpstr>Calculo de entropia</vt:lpstr>
      <vt:lpstr>Calculo de entropia</vt:lpstr>
      <vt:lpstr>Calculo de Ganho de Informação</vt:lpstr>
      <vt:lpstr>Calculo de Ganho de Informação</vt:lpstr>
      <vt:lpstr>Calculo de Ganho de Informação</vt:lpstr>
      <vt:lpstr>Calculo de Ganho de Informação</vt:lpstr>
      <vt:lpstr>Calculo de Ganho de Informação</vt:lpstr>
      <vt:lpstr>Calculo de Ganho de Informação</vt:lpstr>
      <vt:lpstr>Calculo de Ganho de Informação</vt:lpstr>
      <vt:lpstr>Base de Dados</vt:lpstr>
      <vt:lpstr>PowerPoint Presentation</vt:lpstr>
      <vt:lpstr>Banco de dados</vt:lpstr>
      <vt:lpstr>Escolhidos</vt:lpstr>
      <vt:lpstr>Objetivo</vt:lpstr>
      <vt:lpstr>aplicação</vt:lpstr>
      <vt:lpstr>validação</vt:lpstr>
      <vt:lpstr>Verificação de melhor número de partições </vt:lpstr>
      <vt:lpstr>Verificação de melhor número de partições </vt:lpstr>
      <vt:lpstr>resultados</vt:lpstr>
      <vt:lpstr>conclusão</vt:lpstr>
      <vt:lpstr>PowerPoint Presentation</vt:lpstr>
      <vt:lpstr>agradecimentos</vt:lpstr>
      <vt:lpstr>obrigado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GANHO DE  INFORMAÇÃO E  PROCESSAMENTO  PARALELO</dc:title>
  <dc:creator>Sergio Polimante</dc:creator>
  <cp:lastModifiedBy>Sergio Polimante</cp:lastModifiedBy>
  <cp:revision>17</cp:revision>
  <dcterms:created xsi:type="dcterms:W3CDTF">2018-05-10T22:22:34Z</dcterms:created>
  <dcterms:modified xsi:type="dcterms:W3CDTF">2018-05-11T01:21:25Z</dcterms:modified>
</cp:coreProperties>
</file>