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80E0C16-D8B0-446D-A5E9-0F2E4F5C830E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AB019D5-06D2-4BE4-8AB8-AFEA5EC0301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357430"/>
            <a:ext cx="8458200" cy="1470025"/>
          </a:xfrm>
        </p:spPr>
        <p:txBody>
          <a:bodyPr/>
          <a:lstStyle/>
          <a:p>
            <a:r>
              <a:rPr lang="pt-BR" dirty="0" smtClean="0"/>
              <a:t>Guia do Apostador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158" y="3962416"/>
            <a:ext cx="4953000" cy="17526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Nomes:</a:t>
            </a:r>
          </a:p>
          <a:p>
            <a:r>
              <a:rPr lang="pt-BR" dirty="0" smtClean="0"/>
              <a:t>Claudio Sá Jr.</a:t>
            </a:r>
          </a:p>
          <a:p>
            <a:r>
              <a:rPr lang="pt-BR" dirty="0" err="1" smtClean="0"/>
              <a:t>Gabrielle</a:t>
            </a:r>
            <a:r>
              <a:rPr lang="pt-BR" dirty="0" smtClean="0"/>
              <a:t> Macedo</a:t>
            </a:r>
          </a:p>
          <a:p>
            <a:r>
              <a:rPr lang="pt-BR" dirty="0" smtClean="0"/>
              <a:t>Sergio Prates</a:t>
            </a:r>
          </a:p>
          <a:p>
            <a:r>
              <a:rPr lang="pt-BR" dirty="0" smtClean="0"/>
              <a:t>Victor Alencar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71472" y="642918"/>
            <a:ext cx="7772400" cy="9144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Metas e Restrições da Arquitetura</a:t>
            </a:r>
            <a:endParaRPr kumimoji="0" lang="pt-BR" sz="3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28596" y="1714488"/>
            <a:ext cx="7772400" cy="485775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Tecnologias: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Versão do .NET Framework: 4.0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Versão do 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phonegap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3.7.0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 Studio 2010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XDK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Utilização de componentes e frameworks de terceiros</a:t>
            </a:r>
          </a:p>
          <a:p>
            <a:pPr marL="1081278" lvl="1" indent="-514350">
              <a:spcBef>
                <a:spcPts val="300"/>
              </a:spcBef>
              <a:buClr>
                <a:schemeClr val="accent3"/>
              </a:buClr>
              <a:buFont typeface="+mj-lt"/>
              <a:buAutoNum type="arabicPeriod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Log4net</a:t>
            </a:r>
          </a:p>
          <a:p>
            <a:pPr marL="1081278" lvl="1" indent="-514350">
              <a:spcBef>
                <a:spcPts val="300"/>
              </a:spcBef>
              <a:buClr>
                <a:schemeClr val="accent3"/>
              </a:buClr>
              <a:buFont typeface="+mj-lt"/>
              <a:buAutoNum type="arabicPeriod"/>
            </a:pP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SqlHelper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1278" lvl="1" indent="-514350">
              <a:spcBef>
                <a:spcPts val="300"/>
              </a:spcBef>
              <a:buClr>
                <a:schemeClr val="accent3"/>
              </a:buClr>
              <a:buFont typeface="+mj-lt"/>
              <a:buAutoNum type="arabicPeriod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 2012</a:t>
            </a:r>
          </a:p>
          <a:p>
            <a:pPr marL="1081278" lvl="1" indent="-514350">
              <a:spcBef>
                <a:spcPts val="300"/>
              </a:spcBef>
              <a:buClr>
                <a:schemeClr val="accent3"/>
              </a:buClr>
              <a:buFont typeface="+mj-lt"/>
              <a:buAutoNum type="arabicPeriod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HTML5, 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css3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242" y="571480"/>
            <a:ext cx="8229600" cy="1066800"/>
          </a:xfrm>
        </p:spPr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rcRect t="2529" b="1362"/>
          <a:stretch>
            <a:fillRect/>
          </a:stretch>
        </p:blipFill>
        <p:spPr bwMode="auto">
          <a:xfrm>
            <a:off x="2051490" y="1890732"/>
            <a:ext cx="504102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57242" y="571480"/>
            <a:ext cx="8229600" cy="1066800"/>
          </a:xfrm>
        </p:spPr>
        <p:txBody>
          <a:bodyPr/>
          <a:lstStyle/>
          <a:p>
            <a:r>
              <a:rPr lang="pt-BR" dirty="0" smtClean="0"/>
              <a:t>Camadas de Aplicação</a:t>
            </a:r>
            <a:endParaRPr lang="pt-BR" dirty="0"/>
          </a:p>
        </p:txBody>
      </p:sp>
      <p:pic>
        <p:nvPicPr>
          <p:cNvPr id="7" name="Espaço Reservado para Conteúdo 6" descr="D:\Desenvolvimento\github\guiadoapostador\Documentacao\Analise\Diagramas\Component Diagram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1785926"/>
            <a:ext cx="5214974" cy="478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286808" cy="482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Descrição do Fluxo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1709718"/>
            <a:ext cx="2369994" cy="481562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563888" y="2852936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abrir o </a:t>
            </a:r>
            <a:r>
              <a:rPr lang="pt-BR" dirty="0" err="1" smtClean="0"/>
              <a:t>app</a:t>
            </a:r>
            <a:r>
              <a:rPr lang="pt-BR" dirty="0" smtClean="0"/>
              <a:t>, o apostador irá visualizar as principais informações das loterias que nosso sistema abrange, existirá também na tela inicial um botão para o acesso as apostas que foram cadastradas.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46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Minhas Apostas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63888" y="2852936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selecionar o botão minhas apostas, o sistema irá exibir todas as apostas cadastradas pelo usuário, tendo este a opção de ordenar por data de cadastro ou data de sorteio. Caso o apostador queira cadastrar uma nova aposta, o mesmo deverá selecionar o botão de “mais” na parte superior do aplicativo.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4" y="1721077"/>
            <a:ext cx="2414902" cy="49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Minhas Apostas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63888" y="2852936"/>
            <a:ext cx="4680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selecionar o mais, o apostador será direcionado ao ambiente em que deverá selecionar a loteria que irá realizar sua aposta, sendo que o sistema já irá atualizar a foto e o número do concurso para o último concurso da loteria selecionada. </a:t>
            </a:r>
          </a:p>
          <a:p>
            <a:endParaRPr lang="pt-BR" dirty="0"/>
          </a:p>
          <a:p>
            <a:r>
              <a:rPr lang="pt-BR" dirty="0" smtClean="0"/>
              <a:t>Caso queira gerar os números aleatoriamente, basta clicar em gerar dezenas que o sistema irá selecionar os números automaticamente.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4" y="1721077"/>
            <a:ext cx="2414902" cy="490687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1709718"/>
            <a:ext cx="2392522" cy="48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Minhas Apostas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63888" y="285293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Selecionando o HD na parte superior do aplicativo, o sistema irá perguntar se o usuário confirma os dados que foram inseridos na aposta.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4" y="1721077"/>
            <a:ext cx="2414902" cy="49068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1" y="1721077"/>
            <a:ext cx="2412639" cy="4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Minhas Apostas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63888" y="2852936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o usuário queira visualizar a aposta que realizou, basta selecionar a aposta desejada.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4" y="1721077"/>
            <a:ext cx="2414902" cy="49068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1" y="1721077"/>
            <a:ext cx="2412639" cy="49022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" y="1733923"/>
            <a:ext cx="2412639" cy="4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Minhas Apostas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63888" y="2852936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queira editar os números apostados, basta selecionar o botão em forma de lápis na parte superior do </a:t>
            </a:r>
            <a:r>
              <a:rPr lang="pt-BR" dirty="0" err="1" smtClean="0"/>
              <a:t>app</a:t>
            </a:r>
            <a:r>
              <a:rPr lang="pt-BR" dirty="0" smtClean="0"/>
              <a:t>. O botão atualizar status, serve basicamente para que o usuário verifique naquele momento se o resultado do sorteio já saiu, embora o sistema vá notifica-lo quando o resultado sair.</a:t>
            </a:r>
          </a:p>
          <a:p>
            <a:endParaRPr lang="pt-BR" dirty="0"/>
          </a:p>
          <a:p>
            <a:r>
              <a:rPr lang="pt-BR" dirty="0" smtClean="0"/>
              <a:t>Esse botão foi criado pois existe um intervalo de uma hora a cada verificação dos resultados.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4" y="1721077"/>
            <a:ext cx="2414902" cy="49068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1" y="1721077"/>
            <a:ext cx="2412639" cy="49022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0" y="1732436"/>
            <a:ext cx="2412639" cy="4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728650"/>
            <a:ext cx="9144000" cy="9144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Criação das lotéricas e crescimento das apostas</a:t>
            </a:r>
            <a:endParaRPr kumimoji="0" lang="pt-BR" sz="3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28596" y="1783560"/>
            <a:ext cx="825820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República: Administração privada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Essa concessão valia por 5 anos, mas por não trazer benefícios a população em 1961 por meio de decreto, Jânio Quadros determinou que a administração da loteria federal deveria pertencer a CEF.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Sorteios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63888" y="2852936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inicial apresentada anteriormente, o apostador tem a opção de selecionar a loteria que deseja saber mais informações.</a:t>
            </a:r>
          </a:p>
          <a:p>
            <a:endParaRPr lang="pt-BR" dirty="0"/>
          </a:p>
          <a:p>
            <a:r>
              <a:rPr lang="pt-BR" dirty="0" smtClean="0"/>
              <a:t>Ao selecionar alguma loteria, o sistema irá mostrar dados mais detalhados sobre o último sorteio da loteria selecionada e irá apresentar opções de consulta de concursos anteriores e de estatísticas para loteria selecionada.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4" y="1721077"/>
            <a:ext cx="2414902" cy="490687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3" y="1708028"/>
            <a:ext cx="2414902" cy="49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Estatísticas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4" y="1721077"/>
            <a:ext cx="2414902" cy="49068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5" y="1732436"/>
            <a:ext cx="2414902" cy="49068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63888" y="2852936"/>
            <a:ext cx="468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selecionar a opção de estatísticas, o sistema irá apresentar um gráfico com os números que mais saíram naquela loteria, o </a:t>
            </a:r>
            <a:r>
              <a:rPr lang="pt-BR" dirty="0" err="1" smtClean="0"/>
              <a:t>app</a:t>
            </a:r>
            <a:r>
              <a:rPr lang="pt-BR" dirty="0" smtClean="0"/>
              <a:t> irá também aconselhar o usuário a apostar nos números que saíram menos, pois partimos da premissa que os números que mais saíram anteriormente, são os que tem menos chances de sair nos sorteios futuros.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17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smtClean="0"/>
              <a:t>Ganhador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4" y="1721077"/>
            <a:ext cx="2414902" cy="49068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5" y="1732436"/>
            <a:ext cx="2414902" cy="49068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63888" y="2852936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o usuário acerte as dezenas do concurso, o </a:t>
            </a:r>
            <a:r>
              <a:rPr lang="pt-BR" dirty="0" err="1" smtClean="0"/>
              <a:t>app</a:t>
            </a:r>
            <a:r>
              <a:rPr lang="pt-BR" dirty="0" smtClean="0"/>
              <a:t> irá notifica-lo através da tecnologia </a:t>
            </a:r>
            <a:r>
              <a:rPr lang="pt-BR" dirty="0" err="1" smtClean="0"/>
              <a:t>Push</a:t>
            </a:r>
            <a:r>
              <a:rPr lang="pt-BR" dirty="0" smtClean="0"/>
              <a:t> disponível em aparelhos </a:t>
            </a:r>
            <a:r>
              <a:rPr lang="pt-BR" dirty="0" err="1" smtClean="0"/>
              <a:t>android</a:t>
            </a:r>
            <a:r>
              <a:rPr lang="pt-BR" dirty="0" smtClean="0"/>
              <a:t> que ele foi o ganhador de um prêmio.</a:t>
            </a:r>
          </a:p>
          <a:p>
            <a:endParaRPr lang="pt-BR" dirty="0"/>
          </a:p>
          <a:p>
            <a:r>
              <a:rPr lang="pt-BR" dirty="0" smtClean="0"/>
              <a:t>Iremos verificar a possibilidade de, quando o apostador ganhar, </a:t>
            </a:r>
            <a:r>
              <a:rPr lang="pt-BR" dirty="0" err="1" smtClean="0"/>
              <a:t>mostrar-mos</a:t>
            </a:r>
            <a:r>
              <a:rPr lang="pt-BR" dirty="0" smtClean="0"/>
              <a:t> a lotérica mais próxima de sua localização atual através de </a:t>
            </a:r>
            <a:r>
              <a:rPr lang="pt-BR" dirty="0" err="1" smtClean="0"/>
              <a:t>geolocalização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8" y="1732436"/>
            <a:ext cx="2423539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2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r>
              <a:rPr lang="pt-BR" dirty="0" err="1" smtClean="0"/>
              <a:t>Thanks</a:t>
            </a:r>
            <a:r>
              <a:rPr lang="pt-BR" dirty="0" smtClean="0"/>
              <a:t> </a:t>
            </a:r>
            <a:r>
              <a:rPr lang="pt-BR" dirty="0" err="1" smtClean="0"/>
              <a:t>Very</a:t>
            </a:r>
            <a:r>
              <a:rPr lang="pt-BR" dirty="0" smtClean="0"/>
              <a:t> </a:t>
            </a:r>
            <a:r>
              <a:rPr lang="pt-BR" dirty="0" err="1" smtClean="0"/>
              <a:t>Much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21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00034" y="714356"/>
            <a:ext cx="7000924" cy="91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1º bilhete premiado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1896312"/>
            <a:ext cx="6048672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71472" y="657212"/>
            <a:ext cx="77724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Cenário Atual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2143116"/>
            <a:ext cx="7772400" cy="385765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SP:</a:t>
            </a:r>
            <a:r>
              <a:rPr lang="pt-BR" sz="3600" dirty="0"/>
              <a:t> $1,2 </a:t>
            </a:r>
            <a:r>
              <a:rPr lang="pt-BR" sz="3600" dirty="0" smtClean="0"/>
              <a:t>bilhões </a:t>
            </a:r>
            <a:r>
              <a:rPr lang="pt-BR" sz="3600" dirty="0"/>
              <a:t>em apostas da </a:t>
            </a:r>
            <a:r>
              <a:rPr lang="pt-BR" sz="3600" dirty="0" err="1"/>
              <a:t>Mega</a:t>
            </a:r>
            <a:r>
              <a:rPr lang="pt-BR" sz="3600" dirty="0"/>
              <a:t> </a:t>
            </a:r>
            <a:r>
              <a:rPr lang="pt-BR" sz="3600" dirty="0" smtClean="0"/>
              <a:t>Sena</a:t>
            </a:r>
          </a:p>
          <a:p>
            <a:r>
              <a:rPr lang="pt-BR" sz="3600" dirty="0" smtClean="0"/>
              <a:t>RJ:</a:t>
            </a:r>
            <a:r>
              <a:rPr lang="pt-BR" sz="3600" dirty="0"/>
              <a:t> 400 </a:t>
            </a:r>
            <a:r>
              <a:rPr lang="pt-BR" sz="3600" dirty="0" smtClean="0"/>
              <a:t>milhões </a:t>
            </a:r>
            <a:r>
              <a:rPr lang="pt-BR" sz="3600" dirty="0"/>
              <a:t>em apostas da </a:t>
            </a:r>
            <a:r>
              <a:rPr lang="pt-BR" sz="3600" dirty="0" err="1"/>
              <a:t>Mega</a:t>
            </a:r>
            <a:r>
              <a:rPr lang="pt-BR" sz="3600" dirty="0"/>
              <a:t> </a:t>
            </a:r>
            <a:r>
              <a:rPr lang="pt-BR" sz="3600" dirty="0" smtClean="0"/>
              <a:t>Sena</a:t>
            </a:r>
          </a:p>
          <a:p>
            <a:r>
              <a:rPr lang="pt-BR" sz="3600" dirty="0" smtClean="0"/>
              <a:t>MG: 375 milhões </a:t>
            </a:r>
            <a:r>
              <a:rPr lang="pt-BR" sz="3600" dirty="0"/>
              <a:t>em apostas da </a:t>
            </a:r>
            <a:r>
              <a:rPr lang="pt-BR" sz="3600" dirty="0" err="1"/>
              <a:t>Mega</a:t>
            </a:r>
            <a:r>
              <a:rPr lang="pt-BR" sz="3600" dirty="0"/>
              <a:t> </a:t>
            </a:r>
            <a:r>
              <a:rPr lang="pt-BR" sz="3600" dirty="0" smtClean="0"/>
              <a:t>Sena</a:t>
            </a:r>
            <a:endParaRPr lang="pt-BR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7772400" cy="914400"/>
          </a:xfrm>
        </p:spPr>
        <p:txBody>
          <a:bodyPr/>
          <a:lstStyle/>
          <a:p>
            <a:r>
              <a:rPr lang="pt-BR" dirty="0" smtClean="0"/>
              <a:t>Histórico </a:t>
            </a:r>
            <a:r>
              <a:rPr lang="pt-BR" dirty="0"/>
              <a:t>de aplicativos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000240"/>
            <a:ext cx="7772400" cy="4572000"/>
          </a:xfrm>
        </p:spPr>
        <p:txBody>
          <a:bodyPr>
            <a:normAutofit/>
          </a:bodyPr>
          <a:lstStyle/>
          <a:p>
            <a:r>
              <a:rPr lang="pt-BR" sz="2800" dirty="0"/>
              <a:t>A grande evolução no termo </a:t>
            </a:r>
            <a:r>
              <a:rPr lang="pt-BR" sz="2800" dirty="0" smtClean="0"/>
              <a:t>“</a:t>
            </a:r>
            <a:r>
              <a:rPr lang="pt-BR" sz="2800" dirty="0" err="1" smtClean="0"/>
              <a:t>Smartphone</a:t>
            </a:r>
            <a:r>
              <a:rPr lang="pt-BR" sz="2800" dirty="0"/>
              <a:t>" surgiu em 2002 com o </a:t>
            </a:r>
            <a:r>
              <a:rPr lang="pt-BR" sz="2800" dirty="0" err="1"/>
              <a:t>Blackberry</a:t>
            </a:r>
            <a:r>
              <a:rPr lang="pt-BR" sz="2800" dirty="0"/>
              <a:t> que foi especialmente criado para o uso da internet sem fio.</a:t>
            </a:r>
          </a:p>
          <a:p>
            <a:r>
              <a:rPr lang="pt-BR" sz="2800" dirty="0"/>
              <a:t>Em 2007 a </a:t>
            </a:r>
            <a:r>
              <a:rPr lang="pt-BR" sz="2800" dirty="0" smtClean="0"/>
              <a:t>Apple </a:t>
            </a:r>
            <a:r>
              <a:rPr lang="pt-BR" sz="2800" dirty="0"/>
              <a:t>criou o </a:t>
            </a:r>
            <a:r>
              <a:rPr lang="pt-BR" sz="2800" dirty="0" err="1"/>
              <a:t>Iphone</a:t>
            </a:r>
            <a:r>
              <a:rPr lang="pt-BR" sz="2800" dirty="0"/>
              <a:t> e em 2008 para concorrer com a Apple a Google criou o </a:t>
            </a:r>
            <a:r>
              <a:rPr lang="pt-BR" sz="2800" dirty="0" err="1"/>
              <a:t>Android</a:t>
            </a:r>
            <a:r>
              <a:rPr lang="pt-BR" sz="2800" dirty="0"/>
              <a:t>, maior sistema operacional em termos de usuários.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65121"/>
              </p:ext>
            </p:extLst>
          </p:nvPr>
        </p:nvGraphicFramePr>
        <p:xfrm>
          <a:off x="571472" y="1785926"/>
          <a:ext cx="8001056" cy="4572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9157"/>
                <a:gridCol w="2578392"/>
                <a:gridCol w="2000707"/>
                <a:gridCol w="1492800"/>
              </a:tblGrid>
              <a:tr h="35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Identificador</a:t>
                      </a:r>
                      <a:endParaRPr lang="pt-BR" sz="12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2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Prioridade</a:t>
                      </a:r>
                      <a:endParaRPr lang="pt-BR" sz="12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Depende de</a:t>
                      </a:r>
                      <a:endParaRPr lang="pt-BR" sz="12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3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RN-1</a:t>
                      </a:r>
                      <a:endParaRPr lang="pt-BR" sz="15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mesmo usuário não poderá ter mais de uma aposta igual para o mesmo sorteio</a:t>
                      </a: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Importante</a:t>
                      </a:r>
                      <a:endParaRPr lang="pt-BR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400" i="1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3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RN-2</a:t>
                      </a:r>
                      <a:endParaRPr lang="pt-BR" sz="15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Não poderão ser alterados os números de aposta para um sorteio já realizado</a:t>
                      </a: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Importante</a:t>
                      </a: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400" i="1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3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RN-3</a:t>
                      </a:r>
                      <a:endParaRPr lang="pt-BR" sz="15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Não poderá ser inserido uma nova aposta para um sorteio já realizado</a:t>
                      </a: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Importante</a:t>
                      </a: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33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effectLst/>
                        </a:rPr>
                        <a:t>RN-4</a:t>
                      </a:r>
                      <a:endParaRPr lang="pt-BR" sz="15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Consulta dos resultados dos sorteios</a:t>
                      </a:r>
                      <a:endParaRPr lang="pt-BR" sz="1400" i="1" dirty="0" smtClean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Essencial</a:t>
                      </a:r>
                      <a:endParaRPr lang="pt-BR" sz="1400" i="1" dirty="0" smtClean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API da Loteria Federal</a:t>
                      </a:r>
                      <a:endParaRPr lang="pt-BR" sz="1400" i="1" dirty="0" smtClean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33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effectLst/>
                        </a:rPr>
                        <a:t>RN-5</a:t>
                      </a:r>
                      <a:endParaRPr lang="pt-BR" sz="15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Gerar números para aposta</a:t>
                      </a:r>
                      <a:endParaRPr lang="pt-BR" sz="1400" i="1" dirty="0" smtClean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Essencial</a:t>
                      </a:r>
                      <a:endParaRPr lang="pt-BR" sz="1400" i="1" dirty="0" smtClean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33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effectLst/>
                        </a:rPr>
                        <a:t>RN-6</a:t>
                      </a:r>
                      <a:endParaRPr lang="pt-BR" sz="15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Estatísticas dos números sorteados</a:t>
                      </a:r>
                      <a:endParaRPr lang="pt-BR" sz="1400" i="1" dirty="0" smtClean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Importante</a:t>
                      </a:r>
                      <a:endParaRPr lang="pt-BR" sz="1400" i="1" dirty="0" smtClean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API da Loteria Federal</a:t>
                      </a:r>
                      <a:endParaRPr lang="pt-BR" sz="1400" i="1" dirty="0" smtClean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rgbClr val="80808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7772400" cy="914400"/>
          </a:xfrm>
        </p:spPr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57242" y="571480"/>
            <a:ext cx="8229600" cy="1066800"/>
          </a:xfrm>
        </p:spPr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2000240"/>
            <a:ext cx="7929618" cy="4357718"/>
          </a:xfrm>
        </p:spPr>
        <p:txBody>
          <a:bodyPr>
            <a:normAutofit fontScale="70000" lnSpcReduction="20000"/>
          </a:bodyPr>
          <a:lstStyle/>
          <a:p>
            <a:r>
              <a:rPr lang="pt-BR" altLang="pt-BR" b="1" dirty="0" smtClean="0" bmk="">
                <a:cs typeface="Times New Roman" pitchFamily="18" charset="0"/>
              </a:rPr>
              <a:t>Recursos e Prazos</a:t>
            </a:r>
          </a:p>
          <a:p>
            <a:pPr>
              <a:buNone/>
            </a:pPr>
            <a:r>
              <a:rPr lang="pt-BR" altLang="pt-BR" dirty="0" smtClean="0" bmk="">
                <a:ea typeface="Arial" pitchFamily="34" charset="0"/>
                <a:cs typeface="Arial" pitchFamily="34" charset="0"/>
              </a:rPr>
              <a:t>	O sistema deve ser liberado até dia 21/06/2015, para que seja possível realizar uma avaliação sobre o projeto deste documento.</a:t>
            </a:r>
            <a:endParaRPr lang="pt-PT" altLang="pt-BR" dirty="0" smtClean="0" bmk="">
              <a:cs typeface="Times New Roman" pitchFamily="18" charset="0"/>
            </a:endParaRPr>
          </a:p>
          <a:p>
            <a:pPr lvl="0"/>
            <a:endParaRPr lang="pt-BR" dirty="0" smtClean="0"/>
          </a:p>
          <a:p>
            <a:pPr lvl="0"/>
            <a:r>
              <a:rPr lang="pt-BR" altLang="pt-BR" b="1" dirty="0" smtClean="0" bmk="">
                <a:cs typeface="Times New Roman" pitchFamily="18" charset="0"/>
              </a:rPr>
              <a:t>Lega</a:t>
            </a:r>
            <a:r>
              <a:rPr lang="pt-BR" altLang="pt-BR" b="1" dirty="0" smtClean="0" bmk="">
                <a:ea typeface="Arial" pitchFamily="34" charset="0"/>
                <a:cs typeface="Arial" pitchFamily="34" charset="0"/>
              </a:rPr>
              <a:t>l</a:t>
            </a:r>
          </a:p>
          <a:p>
            <a:pPr>
              <a:buNone/>
            </a:pPr>
            <a:r>
              <a:rPr lang="pt-BR" altLang="pt-BR" dirty="0" smtClean="0" bmk="">
                <a:ea typeface="Arial" pitchFamily="34" charset="0"/>
                <a:cs typeface="Arial" pitchFamily="34" charset="0"/>
              </a:rPr>
              <a:t>	Não há normas legais a serem respeitadas  para o funcionamento do sistema. Nenhuma funcionalidade põe em risco a quebra de qualquer lei. Deve-se apenas garantir a veracidade dos dados.</a:t>
            </a:r>
          </a:p>
          <a:p>
            <a:pPr lvl="0"/>
            <a:endParaRPr lang="pt-BR" dirty="0" smtClean="0"/>
          </a:p>
          <a:p>
            <a:pPr lvl="0"/>
            <a:r>
              <a:rPr lang="pt-BR" altLang="pt-BR" b="1" dirty="0" smtClean="0" bmk="">
                <a:cs typeface="Times New Roman" pitchFamily="18" charset="0"/>
              </a:rPr>
              <a:t>Confiabilidade</a:t>
            </a:r>
          </a:p>
          <a:p>
            <a:pPr>
              <a:buNone/>
            </a:pPr>
            <a:r>
              <a:rPr lang="pt-BR" altLang="pt-BR" dirty="0" smtClean="0" bmk="">
                <a:ea typeface="Times New Roman" pitchFamily="18" charset="0"/>
                <a:cs typeface="Arial" pitchFamily="34" charset="0"/>
              </a:rPr>
              <a:t>	As estatísticas devem ser 100% baseados nos valores incluídos pelo usuário. Não será feito nenhum cálculo extra. O sistema deve estar disponível 24 horas por dia e ser tolerante a falhas, devido ao alto número de consultas simultâneas..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57242" y="571480"/>
            <a:ext cx="8229600" cy="1066800"/>
          </a:xfrm>
        </p:spPr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928802"/>
            <a:ext cx="8429684" cy="4500594"/>
          </a:xfrm>
        </p:spPr>
        <p:txBody>
          <a:bodyPr>
            <a:normAutofit fontScale="70000" lnSpcReduction="20000"/>
          </a:bodyPr>
          <a:lstStyle/>
          <a:p>
            <a:r>
              <a:rPr lang="pt-BR" altLang="pt-BR" b="1" dirty="0" smtClean="0" bmk="">
                <a:cs typeface="Times New Roman" pitchFamily="18" charset="0"/>
              </a:rPr>
              <a:t>Desempenho</a:t>
            </a:r>
          </a:p>
          <a:p>
            <a:pPr>
              <a:buNone/>
            </a:pPr>
            <a:r>
              <a:rPr lang="pt-BR" altLang="pt-BR" dirty="0" smtClean="0" bmk="">
                <a:ea typeface="Arial" pitchFamily="34" charset="0"/>
                <a:cs typeface="Arial" pitchFamily="34" charset="0"/>
              </a:rPr>
              <a:t>	A consulta de jogo não deve ultrapassar 5 segundos para exibir o resultado aos usuários.  Inicialmente, o sistema não terá limite de acessos simultâneos e deve operar 24h por dia.</a:t>
            </a:r>
          </a:p>
          <a:p>
            <a:pPr>
              <a:buNone/>
            </a:pPr>
            <a:endParaRPr lang="pt-PT" altLang="pt-BR" dirty="0" smtClean="0" bmk="">
              <a:cs typeface="Times New Roman" pitchFamily="18" charset="0"/>
            </a:endParaRPr>
          </a:p>
          <a:p>
            <a:r>
              <a:rPr lang="pt-BR" altLang="pt-BR" b="1" dirty="0" smtClean="0" bmk="">
                <a:latin typeface="Arial" pitchFamily="34" charset="0"/>
                <a:cs typeface="Times New Roman" pitchFamily="18" charset="0"/>
              </a:rPr>
              <a:t>Requisitos de Projeto</a:t>
            </a:r>
            <a:endParaRPr lang="pt-BR" altLang="pt-BR" b="1" dirty="0" smtClean="0" bmk="">
              <a:ea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altLang="pt-BR" dirty="0" smtClean="0" bmk="">
                <a:ea typeface="Arial" pitchFamily="34" charset="0"/>
                <a:cs typeface="Arial" pitchFamily="34" charset="0"/>
              </a:rPr>
              <a:t>	O aplicativo deve ser instalado em um dispositivo móvel com o sistema operacional </a:t>
            </a:r>
            <a:r>
              <a:rPr lang="pt-BR" altLang="pt-BR" dirty="0" err="1" smtClean="0" bmk="">
                <a:ea typeface="Arial" pitchFamily="34" charset="0"/>
                <a:cs typeface="Arial" pitchFamily="34" charset="0"/>
              </a:rPr>
              <a:t>Android</a:t>
            </a:r>
            <a:r>
              <a:rPr lang="pt-BR" altLang="pt-BR" dirty="0" smtClean="0" bmk="">
                <a:ea typeface="Arial" pitchFamily="34" charset="0"/>
                <a:cs typeface="Arial" pitchFamily="34" charset="0"/>
              </a:rPr>
              <a:t>, inicialmente. É necessário o acesso a internet no dispositivo do usuário.</a:t>
            </a:r>
          </a:p>
          <a:p>
            <a:pPr lvl="0"/>
            <a:endParaRPr lang="pt-BR" dirty="0" smtClean="0"/>
          </a:p>
          <a:p>
            <a:r>
              <a:rPr lang="pt-BR" altLang="pt-BR" b="1" dirty="0" smtClean="0" bmk="">
                <a:latin typeface="Arial" pitchFamily="34" charset="0"/>
                <a:cs typeface="Times New Roman" pitchFamily="18" charset="0"/>
              </a:rPr>
              <a:t>Componentes de Terceiros (COTS)</a:t>
            </a:r>
            <a:endParaRPr lang="pt-BR" altLang="pt-BR" b="1" dirty="0" smtClean="0" bmk="">
              <a:cs typeface="Times New Roman" pitchFamily="18" charset="0"/>
            </a:endParaRPr>
          </a:p>
          <a:p>
            <a:pPr>
              <a:buNone/>
            </a:pPr>
            <a:r>
              <a:rPr lang="pt-BR" altLang="pt-BR" dirty="0" smtClean="0" bmk="">
                <a:ea typeface="Times New Roman" pitchFamily="18" charset="0"/>
                <a:cs typeface="Arial" pitchFamily="34" charset="0"/>
              </a:rPr>
              <a:t>	Para garantir a operação de todas as funcionalidades de forma atualizada e online, é necessária a disponibilidade da API de consulta das Loterias da Caixa. Documentação da API para consulta dos dados dos sorteios: http://developers.agenciaideias.com.br/loterias/ </a:t>
            </a:r>
          </a:p>
          <a:p>
            <a:pPr>
              <a:buNone/>
            </a:pPr>
            <a:endParaRPr lang="pt-BR" altLang="pt-BR" dirty="0" smtClean="0" bmk="">
              <a:ea typeface="Times New Roman" pitchFamily="18" charset="0"/>
              <a:cs typeface="Arial" pitchFamily="34" charset="0"/>
            </a:endParaRPr>
          </a:p>
          <a:p>
            <a:pPr lvl="0"/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Metas e Restrições da Arquitetura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143148"/>
            <a:ext cx="7772400" cy="3714744"/>
          </a:xfrm>
        </p:spPr>
        <p:txBody>
          <a:bodyPr>
            <a:normAutofit/>
          </a:bodyPr>
          <a:lstStyle/>
          <a:p>
            <a:pPr lvl="0"/>
            <a:r>
              <a:rPr lang="pt-BR" dirty="0" err="1" smtClean="0"/>
              <a:t>Modularidade</a:t>
            </a:r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Processos Batch</a:t>
            </a:r>
          </a:p>
          <a:p>
            <a:pPr marL="1181862" lvl="2" indent="-514350">
              <a:buFont typeface="+mj-lt"/>
              <a:buAutoNum type="arabicPeriod"/>
            </a:pPr>
            <a:r>
              <a:rPr lang="pt-BR" dirty="0" smtClean="0"/>
              <a:t>Carga inicial dos dados. </a:t>
            </a:r>
          </a:p>
          <a:p>
            <a:pPr marL="1181862" lvl="2" indent="-514350">
              <a:buFont typeface="+mj-lt"/>
              <a:buAutoNum type="arabicPeriod"/>
            </a:pPr>
            <a:r>
              <a:rPr lang="pt-BR" dirty="0" smtClean="0"/>
              <a:t>Atualização diária.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291</TotalTime>
  <Words>769</Words>
  <Application>Microsoft Office PowerPoint</Application>
  <PresentationFormat>Apresentação na tela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Georgia</vt:lpstr>
      <vt:lpstr>Times New Roman</vt:lpstr>
      <vt:lpstr>Trebuchet MS</vt:lpstr>
      <vt:lpstr>Wingdings 2</vt:lpstr>
      <vt:lpstr>Urbano</vt:lpstr>
      <vt:lpstr>Guia do Apostador</vt:lpstr>
      <vt:lpstr>Apresentação do PowerPoint</vt:lpstr>
      <vt:lpstr>Apresentação do PowerPoint</vt:lpstr>
      <vt:lpstr>Cenário Atual</vt:lpstr>
      <vt:lpstr>Histórico de aplicativos</vt:lpstr>
      <vt:lpstr>Requisitos Funcionais</vt:lpstr>
      <vt:lpstr>Requisitos Não Funcionais</vt:lpstr>
      <vt:lpstr>Requisitos Não Funcionais</vt:lpstr>
      <vt:lpstr>Metas e Restrições da Arquitetura</vt:lpstr>
      <vt:lpstr>Apresentação do PowerPoint</vt:lpstr>
      <vt:lpstr>Banco de Dados</vt:lpstr>
      <vt:lpstr>Camadas de Aplicação</vt:lpstr>
      <vt:lpstr>Diagrama de Classes</vt:lpstr>
      <vt:lpstr>Descrição do Fluxo</vt:lpstr>
      <vt:lpstr>Minhas Apostas</vt:lpstr>
      <vt:lpstr>Minhas Apostas</vt:lpstr>
      <vt:lpstr>Minhas Apostas</vt:lpstr>
      <vt:lpstr>Minhas Apostas</vt:lpstr>
      <vt:lpstr>Minhas Apostas</vt:lpstr>
      <vt:lpstr>Sorteios</vt:lpstr>
      <vt:lpstr>Estatísticas</vt:lpstr>
      <vt:lpstr>Ganhador</vt:lpstr>
      <vt:lpstr>Thanks Very Much!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do Apostador</dc:title>
  <dc:creator>Claudinho</dc:creator>
  <cp:lastModifiedBy>HOUSE</cp:lastModifiedBy>
  <cp:revision>9</cp:revision>
  <dcterms:created xsi:type="dcterms:W3CDTF">2015-04-15T01:08:30Z</dcterms:created>
  <dcterms:modified xsi:type="dcterms:W3CDTF">2015-04-15T06:01:32Z</dcterms:modified>
</cp:coreProperties>
</file>