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2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DE7A-0F25-3248-9919-88CE6F39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55A20-8816-B641-B096-F281F889A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D1431-0779-9E41-A71D-EBEB0595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BC8C3-53B6-BF4F-B6F4-7AB692BE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1F1DF-5B4E-F04A-9BEB-20B4B4E4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EDA22-E4A3-1441-9ED3-9DDD15AF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05161-3752-A346-8AFD-EA06D0FAA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C4AE8-AEB2-ED4D-873B-01DE0A9E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C95E4-7657-5B4E-9188-B77FA91E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58C5B4-83B5-FA4A-9A46-0C76F5CC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9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DF3F4D-0EA1-4E40-A814-2AFFC5A8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8C31E9-00E7-3B4D-9C74-7C16F11F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D58DA-F94C-D643-8050-DFB1BE0B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22060-359B-9949-96F0-FD89EA6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E30CE-D19C-1F46-8B09-BE375AA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114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81D5B-3B38-1A4B-9882-5C2936375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A4B70-6D67-0648-BFA1-BBD9992D2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558CBF-4091-DA4F-B39C-1DE83C1E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A628C5-6298-114C-A2D8-CADCCFD2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F51C2E-9CBD-EA43-A895-C0501F58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2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DCD0D-7F39-D749-8D12-EC031BC5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174F8-9F47-9A4A-83FD-D4548971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D4B40-C0FF-6C4D-99B7-D141DC75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A2DC1-5F23-E741-B748-0E7F2B1A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4796F-F60A-E341-997C-42A6DC5A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11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CEDC-8BDE-B944-914D-D0152E6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FEB49-62B1-F742-9B6C-5F317C39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F8EE5-DABF-174A-A289-9BE9980D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7B5EA-5996-B744-94DB-02EEF1B3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BFD11-87D7-CB46-AE11-1A07BA81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21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EEE45-1189-C644-AEDC-5FD26D34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5833E-F841-A540-B843-0897E6532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CC8032-FC77-614D-91BE-681652B51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571FCB-E755-8C41-8145-9F6AFE8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1607A2-3FA4-EC47-82AF-BEA5E352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3C1D1F-2E77-1743-9EA6-DBA5E949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03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29B87-5D8F-D041-B81A-71BD48C5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027EC-3C70-5A4C-B716-0EBF047A7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24C64-0AF8-5645-9C7D-5C5542A54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BFEA79-6786-8F41-A01F-FB07AECDB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1F0A51-6F3A-5245-83B1-444FFA15F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4F3A63-711C-9B41-B16B-EF93501F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696FD9-297F-B548-946F-DAF92762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058C94-1D7D-2E42-A775-3762E7DB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27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EF784-729F-F843-A1B9-DDC6C52B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40681-CE51-674D-B9CC-C0459B6B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92FCEF-4A55-5741-8E5F-9B36F3E0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358C4B-DA8A-5449-B3EC-CE54EE04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321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88F006-8A96-CF45-B692-C40B5DD0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889523-2766-F74E-B0C9-916D88FD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C7EAD5-29CF-5944-ADD2-341C3711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14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DFB2-7323-B640-AED9-0165AB2C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09CCB-1553-6048-A32F-3B5D4EB3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B04B00-CB07-9D4A-9AA7-761C44EF0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30304D-9CBC-7245-B505-D5613BF4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D646B-0E98-A341-9624-67EE0E02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061E4-560F-EE4C-81BB-C63055B8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1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BFD57-16B2-254C-8B6D-08580B87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20340-4169-624A-B5E1-7335B388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21A19E-835F-FE4E-8958-DBA53DF8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81523-1FF3-AB4C-A188-2B4469EB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2442-5C2C-0149-A968-E36E6957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16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E8D2A-8B3C-EE47-9FF0-6977DE8A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C166FF-11C3-B84E-8D6E-DDD32ECF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5DC116-E006-1546-937E-D4F036BE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442454-9501-864C-9D16-B06828D9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EA7BEA-533F-1743-AF45-4AD8463F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10C6CA-003C-FC4E-91F9-54D5F486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454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9E43D-9B80-EF47-B252-991DB31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75AB23-8DA0-DC4F-B397-1F5DB6C7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37D30-CBB4-A844-A793-F88F6682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DB160-66E3-0648-B25E-0EDFEEA1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440EF-348B-C24F-AE06-9DC6766C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14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EAD76B-5B98-1045-BF10-202939CC6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88A5F6-0E7E-DB42-B3CC-C88BB249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DF2F8-B900-0047-9B87-89B436C6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9ED2A-872C-6047-99AC-315EF1C3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3B3A1-20D9-6A42-883F-C359E740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12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523F3-3E95-A94F-8C80-8A5033F7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10BAB-4AEF-B94F-985E-8A260665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9F300-1AE6-A244-BDFF-0AB31416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E6C09D-75CF-4943-85EE-186D2943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94B833-4175-AF49-977A-189975C3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42528-26C1-1746-9E71-9942DAEB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5F575-4B37-E44D-94A9-A1538936E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2136E8-4389-524B-89E0-EF5CD877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CCA92-F5E8-A241-9E97-629F3F8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4A3835-185E-5B4A-AE16-B98E92F4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21506-B38C-B842-BEEF-55B76D20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35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1784-87CA-6C4A-BA26-528E221E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AE6D82-D117-9F4E-93CC-DBEEF9231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F918E8-8195-6749-9258-346942183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9DA6DB-1459-2F43-B740-1F01413A9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B5AA51-4724-064C-9C42-F655D20C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4A442E-C637-444D-9961-E098F109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F752D2-9E8D-F743-9E29-3F1D2C46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BA263-474A-834B-846B-964A56B9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1054-3BC4-CA44-815A-E8C1E856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B3A0DA-7AC2-0343-85D2-92639C07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B4D4F6-73E4-7749-8505-A01B93B8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86B0E6-993E-1F47-A1DF-4759BDA2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6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883EF6-8BF0-EE4B-A0AF-4A1559EA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82B78C-4FEE-B040-8B75-7BDCC53D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06B638-03D1-8C47-831E-1816D1AD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9978D-29EE-3F4F-8D94-5E9CF1BE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959DF-3101-AE4F-9ACA-252E5EA2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F56EA2-0D8E-2645-99F1-1C8B54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274497-77D6-A448-9273-E3650071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BA505-4A91-4949-90D9-2F342CB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0C026-4887-FD4D-9B68-805ABA0D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9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62267-4639-AE4F-9C6B-C79973E2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D03421-BFC8-6748-942C-97F3859E3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219833-0E6B-124C-894A-108446239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F1F103-9378-D44D-841F-9F0A5B3A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67A4-4354-B94D-A664-875A8205F165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573F6-5409-F345-875A-7AC5BD3D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1534C-D186-D84E-AFF8-AB79F03C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E67B35-656C-2D4A-8E18-B59C0276A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08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274C887-C7E6-7D43-843A-C88FE4DC4DC4}"/>
              </a:ext>
            </a:extLst>
          </p:cNvPr>
          <p:cNvCxnSpPr/>
          <p:nvPr userDrawn="1"/>
        </p:nvCxnSpPr>
        <p:spPr>
          <a:xfrm>
            <a:off x="0" y="666757"/>
            <a:ext cx="12192000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FE84604E-CE28-7E42-87F8-AA9CC0250B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34080" b="34560"/>
          <a:stretch/>
        </p:blipFill>
        <p:spPr>
          <a:xfrm>
            <a:off x="10408920" y="71910"/>
            <a:ext cx="1752600" cy="54961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E08450-EEF2-9D48-B532-528A1C16C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17063" r="70065" b="8375"/>
          <a:stretch/>
        </p:blipFill>
        <p:spPr>
          <a:xfrm>
            <a:off x="0" y="79397"/>
            <a:ext cx="594699" cy="5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7C3711-B2F8-3746-A8F2-25A40686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B9FAFC-0D75-ED4A-8581-97D169E7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0E901-1998-0E4D-AC20-29A9B9975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096E-DBE7-894B-B5F2-822FEF61A1F0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4D4F9-1192-134A-BC59-5BA536E33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BD62F-CE70-E644-B6CA-C0B40BC86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4CC7-9935-6A41-A8C2-0CCBE9FC1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B1190E-D162-BD40-BE4A-657D652E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57" y="1035937"/>
            <a:ext cx="6946900" cy="2425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95D839-B4C1-CD49-A94D-35D85261810E}"/>
              </a:ext>
            </a:extLst>
          </p:cNvPr>
          <p:cNvSpPr txBox="1"/>
          <p:nvPr/>
        </p:nvSpPr>
        <p:spPr>
          <a:xfrm>
            <a:off x="2849059" y="4125432"/>
            <a:ext cx="630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solidFill>
                  <a:schemeClr val="tx2">
                    <a:lumMod val="75000"/>
                  </a:schemeClr>
                </a:solidFill>
                <a:latin typeface="Avenir Roman" panose="02000503020000020003" pitchFamily="2" charset="0"/>
              </a:rPr>
              <a:t>Machine</a:t>
            </a: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Avenir Roman" panose="02000503020000020003" pitchFamily="2" charset="0"/>
              </a:rPr>
              <a:t> Learning </a:t>
            </a:r>
            <a:r>
              <a:rPr lang="pt-BR" sz="3600" b="1" dirty="0" err="1">
                <a:solidFill>
                  <a:schemeClr val="tx2">
                    <a:lumMod val="75000"/>
                  </a:schemeClr>
                </a:solidFill>
                <a:latin typeface="Avenir Roman" panose="02000503020000020003" pitchFamily="2" charset="0"/>
              </a:rPr>
              <a:t>Challenge</a:t>
            </a:r>
            <a:endParaRPr lang="pt-BR" sz="3600" b="1" dirty="0">
              <a:solidFill>
                <a:schemeClr val="tx2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1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7FA7C-2B6A-6D48-8197-476F679A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70" y="21266"/>
            <a:ext cx="4084674" cy="605723"/>
          </a:xfrm>
        </p:spPr>
        <p:txBody>
          <a:bodyPr/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1F187-2745-CA4F-B41F-40928EA9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7" y="868693"/>
            <a:ext cx="9656135" cy="56809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2">
                    <a:lumMod val="75000"/>
                  </a:schemeClr>
                </a:solidFill>
              </a:rPr>
              <a:t>Objective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Build a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that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predicts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of hits per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session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based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sessions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Trivago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2">
                    <a:lumMod val="75000"/>
                  </a:schemeClr>
                </a:solidFill>
              </a:rPr>
              <a:t>Methodology</a:t>
            </a:r>
            <a:r>
              <a:rPr lang="pt-B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tx2">
                    <a:lumMod val="75000"/>
                  </a:schemeClr>
                </a:solidFill>
              </a:rPr>
              <a:t>used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Cross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Industry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Standard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Process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for Data Mining (CRISP-DM)</a:t>
            </a:r>
          </a:p>
          <a:p>
            <a:pPr lvl="1" algn="just"/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Business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Understanding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/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Understanding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/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Preparation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/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Modeling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/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Evaluation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/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Deployment (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applied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case)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some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finalist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was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Gradient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Boosting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best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Mean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Squared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Error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8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061B9A3D-5E08-034B-A6A0-FC2638152C9C}"/>
              </a:ext>
            </a:extLst>
          </p:cNvPr>
          <p:cNvSpPr/>
          <p:nvPr/>
        </p:nvSpPr>
        <p:spPr>
          <a:xfrm>
            <a:off x="9809428" y="5153305"/>
            <a:ext cx="2173465" cy="1282324"/>
          </a:xfrm>
          <a:prstGeom prst="roundRect">
            <a:avLst>
              <a:gd name="adj" fmla="val 83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BFA95F0-E449-7245-867D-D5D1B38E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408" y="3985047"/>
            <a:ext cx="3693020" cy="25769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8AE024-04EE-4D42-8924-DBFBAB9C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14242"/>
            <a:ext cx="10515600" cy="570543"/>
          </a:xfrm>
        </p:spPr>
        <p:txBody>
          <a:bodyPr/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Project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highlights</a:t>
            </a:r>
            <a:endParaRPr lang="pt-BR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9D4F1-E43E-8D46-BC54-39B8CC1A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99088"/>
            <a:ext cx="6028660" cy="32567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Business </a:t>
            </a: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Understanding</a:t>
            </a:r>
            <a:endParaRPr lang="pt-BR" sz="1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Research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about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trivago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deep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understanding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about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objective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11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Understanding</a:t>
            </a:r>
            <a:endParaRPr lang="pt-BR" sz="1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provided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did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exploratory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analysis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 algn="just"/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feature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numeric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lvl="1" algn="just"/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feature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discrete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continuous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 algn="just"/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feature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distribution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examples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feature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distribution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discrete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continuous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E26F03-479C-6C4F-98E8-4EE06D3E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21" y="4080834"/>
            <a:ext cx="2906138" cy="20489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978012-8234-DA4F-BE6E-94BFDB94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0834"/>
            <a:ext cx="3063753" cy="19432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BC8161C-8755-334B-B280-8EA44D04B5FB}"/>
              </a:ext>
            </a:extLst>
          </p:cNvPr>
          <p:cNvSpPr txBox="1"/>
          <p:nvPr/>
        </p:nvSpPr>
        <p:spPr>
          <a:xfrm>
            <a:off x="466059" y="6182209"/>
            <a:ext cx="5562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category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'L5'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has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an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of hits a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little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bit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higher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than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rest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categories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C9FEBD-02C9-AC40-9918-76E5B69EFF44}"/>
              </a:ext>
            </a:extLst>
          </p:cNvPr>
          <p:cNvSpPr txBox="1"/>
          <p:nvPr/>
        </p:nvSpPr>
        <p:spPr>
          <a:xfrm>
            <a:off x="466059" y="6459208"/>
            <a:ext cx="532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err="1"/>
              <a:t>band</a:t>
            </a:r>
            <a:r>
              <a:rPr lang="pt-BR" dirty="0"/>
              <a:t> '01'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contemplates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0 </a:t>
            </a:r>
            <a:r>
              <a:rPr lang="pt-BR" dirty="0" err="1"/>
              <a:t>and</a:t>
            </a:r>
            <a:r>
              <a:rPr lang="pt-BR" dirty="0"/>
              <a:t> 144 minutes </a:t>
            </a:r>
            <a:r>
              <a:rPr lang="pt-BR" dirty="0" err="1"/>
              <a:t>has</a:t>
            </a:r>
            <a:r>
              <a:rPr lang="pt-BR" dirty="0"/>
              <a:t> a high </a:t>
            </a:r>
            <a:r>
              <a:rPr lang="pt-BR" dirty="0" err="1"/>
              <a:t>average</a:t>
            </a:r>
            <a:r>
              <a:rPr lang="pt-BR" dirty="0"/>
              <a:t> of hits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8F5836-E940-C74A-9D3C-A89EB7E8B795}"/>
              </a:ext>
            </a:extLst>
          </p:cNvPr>
          <p:cNvSpPr/>
          <p:nvPr/>
        </p:nvSpPr>
        <p:spPr>
          <a:xfrm>
            <a:off x="1531876" y="3777983"/>
            <a:ext cx="308444" cy="308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A3F5CC-37A4-AA48-9EE1-FF945BFE36FD}"/>
              </a:ext>
            </a:extLst>
          </p:cNvPr>
          <p:cNvSpPr/>
          <p:nvPr/>
        </p:nvSpPr>
        <p:spPr>
          <a:xfrm>
            <a:off x="4320068" y="3788113"/>
            <a:ext cx="308444" cy="308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750D89-1643-814F-8652-D641A42D218F}"/>
              </a:ext>
            </a:extLst>
          </p:cNvPr>
          <p:cNvSpPr/>
          <p:nvPr/>
        </p:nvSpPr>
        <p:spPr>
          <a:xfrm>
            <a:off x="245044" y="6205786"/>
            <a:ext cx="229843" cy="229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5A33E2-994E-2D4E-AEE1-1714B61F51FC}"/>
              </a:ext>
            </a:extLst>
          </p:cNvPr>
          <p:cNvSpPr/>
          <p:nvPr/>
        </p:nvSpPr>
        <p:spPr>
          <a:xfrm>
            <a:off x="245044" y="6483297"/>
            <a:ext cx="221015" cy="221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B978EF4-630C-5F40-8178-D62CC964B49A}"/>
              </a:ext>
            </a:extLst>
          </p:cNvPr>
          <p:cNvCxnSpPr/>
          <p:nvPr/>
        </p:nvCxnSpPr>
        <p:spPr>
          <a:xfrm>
            <a:off x="6066266" y="947854"/>
            <a:ext cx="0" cy="56459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A9BCA0-82CA-394F-A89F-F8F46396B58E}"/>
              </a:ext>
            </a:extLst>
          </p:cNvPr>
          <p:cNvSpPr txBox="1"/>
          <p:nvPr/>
        </p:nvSpPr>
        <p:spPr>
          <a:xfrm>
            <a:off x="6134114" y="699088"/>
            <a:ext cx="5953807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Preparation</a:t>
            </a:r>
            <a:endParaRPr lang="pt-BR" sz="16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of new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features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: a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feature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that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paths id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were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visited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original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feature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'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path_id_set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’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data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so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it's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suitable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applying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package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used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data in training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datasets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Modeling</a:t>
            </a:r>
            <a:endParaRPr lang="pt-BR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Training of four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different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k-fold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cross-validation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selected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lowest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mean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squared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gradient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boosting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).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Tuned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gradient</a:t>
            </a:r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boosting</a:t>
            </a:r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applied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dataset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 MSE of 930 (training) </a:t>
            </a: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 991 (</a:t>
            </a: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EC04ED-78B7-9942-B3B9-0EC5198E747E}"/>
              </a:ext>
            </a:extLst>
          </p:cNvPr>
          <p:cNvSpPr txBox="1"/>
          <p:nvPr/>
        </p:nvSpPr>
        <p:spPr>
          <a:xfrm>
            <a:off x="9686321" y="3977091"/>
            <a:ext cx="2401600" cy="11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1600" b="1" dirty="0" err="1">
                <a:solidFill>
                  <a:schemeClr val="tx2">
                    <a:lumMod val="75000"/>
                  </a:schemeClr>
                </a:solidFill>
              </a:rPr>
              <a:t>Evaluation</a:t>
            </a:r>
            <a:endParaRPr lang="pt-BR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Scored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result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dataset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created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modeling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</a:rPr>
              <a:t>step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0B58D9-2FF3-854E-AA98-A23761786BB5}"/>
              </a:ext>
            </a:extLst>
          </p:cNvPr>
          <p:cNvSpPr txBox="1"/>
          <p:nvPr/>
        </p:nvSpPr>
        <p:spPr>
          <a:xfrm>
            <a:off x="6103872" y="6509959"/>
            <a:ext cx="574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* Python Cross-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uses negative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squared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that’s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best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highest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D5A6E2-2E7A-DE47-B8AB-E18AB207F052}"/>
              </a:ext>
            </a:extLst>
          </p:cNvPr>
          <p:cNvSpPr txBox="1"/>
          <p:nvPr/>
        </p:nvSpPr>
        <p:spPr>
          <a:xfrm>
            <a:off x="9903115" y="5175944"/>
            <a:ext cx="2288885" cy="125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lnSpc>
                <a:spcPct val="90000"/>
              </a:lnSpc>
              <a:spcBef>
                <a:spcPts val="1000"/>
              </a:spcBef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z="1400" dirty="0" err="1"/>
              <a:t>How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enhance</a:t>
            </a:r>
            <a:r>
              <a:rPr lang="pt-BR" sz="1400" dirty="0"/>
              <a:t>?</a:t>
            </a:r>
          </a:p>
          <a:p>
            <a:pPr algn="l">
              <a:lnSpc>
                <a:spcPct val="50000"/>
              </a:lnSpc>
            </a:pPr>
            <a:r>
              <a:rPr lang="pt-BR" sz="1400" b="0" dirty="0" err="1"/>
              <a:t>feature</a:t>
            </a:r>
            <a:r>
              <a:rPr lang="pt-BR" sz="1400" b="0" dirty="0"/>
              <a:t> </a:t>
            </a:r>
            <a:r>
              <a:rPr lang="pt-BR" sz="1400" b="0" dirty="0" err="1"/>
              <a:t>engineering</a:t>
            </a:r>
            <a:endParaRPr lang="pt-BR" sz="1400" b="0" dirty="0"/>
          </a:p>
          <a:p>
            <a:pPr algn="l">
              <a:lnSpc>
                <a:spcPct val="50000"/>
              </a:lnSpc>
            </a:pPr>
            <a:r>
              <a:rPr lang="pt-BR" sz="1400" b="0" dirty="0" err="1"/>
              <a:t>normalization</a:t>
            </a:r>
            <a:r>
              <a:rPr lang="pt-BR" sz="1400" b="0" dirty="0"/>
              <a:t> of </a:t>
            </a:r>
            <a:r>
              <a:rPr lang="pt-BR" sz="1400" b="0" dirty="0" err="1"/>
              <a:t>features</a:t>
            </a:r>
            <a:endParaRPr lang="pt-BR" sz="1400" b="0" dirty="0"/>
          </a:p>
          <a:p>
            <a:pPr algn="l">
              <a:lnSpc>
                <a:spcPct val="50000"/>
              </a:lnSpc>
            </a:pPr>
            <a:r>
              <a:rPr lang="pt-BR" sz="1400" b="0" dirty="0" err="1"/>
              <a:t>other</a:t>
            </a:r>
            <a:r>
              <a:rPr lang="pt-BR" sz="1400" b="0" dirty="0"/>
              <a:t> </a:t>
            </a:r>
            <a:r>
              <a:rPr lang="pt-BR" sz="1400" b="0" dirty="0" err="1"/>
              <a:t>distribution</a:t>
            </a:r>
            <a:r>
              <a:rPr lang="pt-BR" sz="1400" b="0" dirty="0"/>
              <a:t> </a:t>
            </a:r>
            <a:r>
              <a:rPr lang="pt-BR" sz="1400" b="0" dirty="0" err="1"/>
              <a:t>analysis</a:t>
            </a:r>
            <a:r>
              <a:rPr lang="pt-BR" sz="1400" b="0" dirty="0"/>
              <a:t> </a:t>
            </a:r>
          </a:p>
          <a:p>
            <a:pPr algn="l">
              <a:lnSpc>
                <a:spcPct val="50000"/>
              </a:lnSpc>
            </a:pPr>
            <a:r>
              <a:rPr lang="pt-BR" sz="1400" b="0" dirty="0" err="1"/>
              <a:t>other</a:t>
            </a:r>
            <a:r>
              <a:rPr lang="pt-BR" sz="1400" b="0" dirty="0"/>
              <a:t> </a:t>
            </a:r>
            <a:r>
              <a:rPr lang="pt-BR" sz="1400" b="0" dirty="0" err="1"/>
              <a:t>models</a:t>
            </a:r>
            <a:endParaRPr lang="pt-BR" sz="1400" b="0" dirty="0"/>
          </a:p>
        </p:txBody>
      </p:sp>
    </p:spTree>
    <p:extLst>
      <p:ext uri="{BB962C8B-B14F-4D97-AF65-F5344CB8AC3E}">
        <p14:creationId xmlns:p14="http://schemas.microsoft.com/office/powerpoint/2010/main" val="138983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5AE3F97-3343-3945-B8F6-F4B60624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14242"/>
            <a:ext cx="10515600" cy="570543"/>
          </a:xfrm>
        </p:spPr>
        <p:txBody>
          <a:bodyPr/>
          <a:lstStyle/>
          <a:p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About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5A3BED-148E-D946-936C-C678EE78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4" y="1806497"/>
            <a:ext cx="3702637" cy="36910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29165E8-85CA-7C43-88C9-648E4268E307}"/>
              </a:ext>
            </a:extLst>
          </p:cNvPr>
          <p:cNvSpPr txBox="1"/>
          <p:nvPr/>
        </p:nvSpPr>
        <p:spPr>
          <a:xfrm>
            <a:off x="4481430" y="1251367"/>
            <a:ext cx="6246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2"/>
                </a:solidFill>
              </a:rPr>
              <a:t>Bio</a:t>
            </a:r>
            <a:r>
              <a:rPr lang="pt-BR" b="1" dirty="0">
                <a:solidFill>
                  <a:schemeClr val="tx2"/>
                </a:solidFill>
              </a:rPr>
              <a:t>:</a:t>
            </a:r>
          </a:p>
          <a:p>
            <a:r>
              <a:rPr lang="pt-BR" dirty="0" err="1">
                <a:solidFill>
                  <a:schemeClr val="tx2"/>
                </a:solidFill>
              </a:rPr>
              <a:t>I'm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from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Brazil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I've</a:t>
            </a:r>
            <a:r>
              <a:rPr lang="pt-BR" dirty="0">
                <a:solidFill>
                  <a:schemeClr val="tx2"/>
                </a:solidFill>
              </a:rPr>
              <a:t> 5+ </a:t>
            </a:r>
            <a:r>
              <a:rPr lang="pt-BR" dirty="0" err="1">
                <a:solidFill>
                  <a:schemeClr val="tx2"/>
                </a:solidFill>
              </a:rPr>
              <a:t>years</a:t>
            </a:r>
            <a:r>
              <a:rPr lang="pt-BR" dirty="0">
                <a:solidFill>
                  <a:schemeClr val="tx2"/>
                </a:solidFill>
              </a:rPr>
              <a:t> of </a:t>
            </a:r>
            <a:r>
              <a:rPr lang="pt-BR" dirty="0" err="1">
                <a:solidFill>
                  <a:schemeClr val="tx2"/>
                </a:solidFill>
              </a:rPr>
              <a:t>experience</a:t>
            </a:r>
            <a:r>
              <a:rPr lang="pt-BR" dirty="0">
                <a:solidFill>
                  <a:schemeClr val="tx2"/>
                </a:solidFill>
              </a:rPr>
              <a:t> in data </a:t>
            </a:r>
            <a:r>
              <a:rPr lang="pt-BR" dirty="0" err="1">
                <a:solidFill>
                  <a:schemeClr val="tx2"/>
                </a:solidFill>
              </a:rPr>
              <a:t>science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bachelor</a:t>
            </a:r>
            <a:r>
              <a:rPr lang="pt-BR" dirty="0">
                <a:solidFill>
                  <a:schemeClr val="tx2"/>
                </a:solidFill>
              </a:rPr>
              <a:t> in </a:t>
            </a:r>
            <a:r>
              <a:rPr lang="pt-BR" dirty="0" err="1">
                <a:solidFill>
                  <a:schemeClr val="tx2"/>
                </a:solidFill>
              </a:rPr>
              <a:t>Mathematics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and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master</a:t>
            </a:r>
            <a:r>
              <a:rPr lang="pt-BR" dirty="0">
                <a:solidFill>
                  <a:schemeClr val="tx2"/>
                </a:solidFill>
              </a:rPr>
              <a:t> in </a:t>
            </a:r>
            <a:r>
              <a:rPr lang="pt-BR" dirty="0" err="1">
                <a:solidFill>
                  <a:schemeClr val="tx2"/>
                </a:solidFill>
              </a:rPr>
              <a:t>Statistics</a:t>
            </a:r>
            <a:r>
              <a:rPr lang="pt-BR" dirty="0">
                <a:solidFill>
                  <a:schemeClr val="tx2"/>
                </a:solidFill>
              </a:rPr>
              <a:t>.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 err="1">
                <a:solidFill>
                  <a:schemeClr val="tx2"/>
                </a:solidFill>
              </a:rPr>
              <a:t>I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speak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English</a:t>
            </a:r>
            <a:r>
              <a:rPr lang="pt-BR" dirty="0">
                <a:solidFill>
                  <a:schemeClr val="tx2"/>
                </a:solidFill>
              </a:rPr>
              <a:t>, Spanish (</a:t>
            </a:r>
            <a:r>
              <a:rPr lang="pt-BR" dirty="0" err="1">
                <a:solidFill>
                  <a:schemeClr val="tx2"/>
                </a:solidFill>
              </a:rPr>
              <a:t>lived</a:t>
            </a:r>
            <a:r>
              <a:rPr lang="pt-BR" dirty="0">
                <a:solidFill>
                  <a:schemeClr val="tx2"/>
                </a:solidFill>
              </a:rPr>
              <a:t> for a </a:t>
            </a:r>
            <a:r>
              <a:rPr lang="pt-BR" dirty="0" err="1">
                <a:solidFill>
                  <a:schemeClr val="tx2"/>
                </a:solidFill>
              </a:rPr>
              <a:t>year</a:t>
            </a:r>
            <a:r>
              <a:rPr lang="pt-BR" dirty="0">
                <a:solidFill>
                  <a:schemeClr val="tx2"/>
                </a:solidFill>
              </a:rPr>
              <a:t> in Spain), </a:t>
            </a:r>
            <a:r>
              <a:rPr lang="pt-BR" dirty="0" err="1">
                <a:solidFill>
                  <a:schemeClr val="tx2"/>
                </a:solidFill>
              </a:rPr>
              <a:t>Portuguese</a:t>
            </a:r>
            <a:r>
              <a:rPr lang="pt-BR" dirty="0">
                <a:solidFill>
                  <a:schemeClr val="tx2"/>
                </a:solidFill>
              </a:rPr>
              <a:t> (</a:t>
            </a:r>
            <a:r>
              <a:rPr lang="pt-BR" dirty="0" err="1">
                <a:solidFill>
                  <a:schemeClr val="tx2"/>
                </a:solidFill>
              </a:rPr>
              <a:t>native</a:t>
            </a:r>
            <a:r>
              <a:rPr lang="pt-BR" dirty="0">
                <a:solidFill>
                  <a:schemeClr val="tx2"/>
                </a:solidFill>
              </a:rPr>
              <a:t>) </a:t>
            </a:r>
            <a:r>
              <a:rPr lang="pt-BR" dirty="0" err="1">
                <a:solidFill>
                  <a:schemeClr val="tx2"/>
                </a:solidFill>
              </a:rPr>
              <a:t>and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starting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to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learn</a:t>
            </a:r>
            <a:r>
              <a:rPr lang="pt-BR" dirty="0">
                <a:solidFill>
                  <a:schemeClr val="tx2"/>
                </a:solidFill>
              </a:rPr>
              <a:t> (</a:t>
            </a:r>
            <a:r>
              <a:rPr lang="pt-BR" dirty="0" err="1">
                <a:solidFill>
                  <a:schemeClr val="tx2"/>
                </a:solidFill>
              </a:rPr>
              <a:t>up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to</a:t>
            </a:r>
            <a:r>
              <a:rPr lang="pt-BR" dirty="0">
                <a:solidFill>
                  <a:schemeClr val="tx2"/>
                </a:solidFill>
              </a:rPr>
              <a:t> 12 </a:t>
            </a:r>
            <a:r>
              <a:rPr lang="pt-BR" dirty="0" err="1">
                <a:solidFill>
                  <a:schemeClr val="tx2"/>
                </a:solidFill>
              </a:rPr>
              <a:t>months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now</a:t>
            </a:r>
            <a:r>
              <a:rPr lang="pt-BR" dirty="0">
                <a:solidFill>
                  <a:schemeClr val="tx2"/>
                </a:solidFill>
              </a:rPr>
              <a:t>) </a:t>
            </a:r>
            <a:r>
              <a:rPr lang="pt-BR" dirty="0" err="1">
                <a:solidFill>
                  <a:schemeClr val="tx2"/>
                </a:solidFill>
              </a:rPr>
              <a:t>German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using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Rosetta</a:t>
            </a:r>
            <a:r>
              <a:rPr lang="pt-BR" dirty="0">
                <a:solidFill>
                  <a:schemeClr val="tx2"/>
                </a:solidFill>
              </a:rPr>
              <a:t> Stone </a:t>
            </a:r>
            <a:r>
              <a:rPr lang="pt-BR" dirty="0" err="1">
                <a:solidFill>
                  <a:schemeClr val="tx2"/>
                </a:solidFill>
              </a:rPr>
              <a:t>app</a:t>
            </a:r>
            <a:r>
              <a:rPr lang="pt-BR" dirty="0">
                <a:solidFill>
                  <a:schemeClr val="tx2"/>
                </a:solidFill>
              </a:rPr>
              <a:t>.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b="1" dirty="0">
                <a:solidFill>
                  <a:schemeClr val="tx2"/>
                </a:solidFill>
              </a:rPr>
              <a:t>Info:</a:t>
            </a:r>
          </a:p>
          <a:p>
            <a:r>
              <a:rPr lang="pt-BR" dirty="0" err="1">
                <a:solidFill>
                  <a:schemeClr val="tx2"/>
                </a:solidFill>
              </a:rPr>
              <a:t>lucas.bruscato@gmail.com</a:t>
            </a:r>
            <a:r>
              <a:rPr lang="pt-BR" dirty="0">
                <a:solidFill>
                  <a:schemeClr val="tx2"/>
                </a:solidFill>
              </a:rPr>
              <a:t> </a:t>
            </a:r>
          </a:p>
          <a:p>
            <a:r>
              <a:rPr lang="pt-BR" dirty="0" err="1">
                <a:solidFill>
                  <a:schemeClr val="tx2"/>
                </a:solidFill>
              </a:rPr>
              <a:t>linkedin.com</a:t>
            </a:r>
            <a:r>
              <a:rPr lang="pt-BR" dirty="0">
                <a:solidFill>
                  <a:schemeClr val="tx2"/>
                </a:solidFill>
              </a:rPr>
              <a:t>/in/</a:t>
            </a:r>
            <a:r>
              <a:rPr lang="pt-BR" dirty="0" err="1">
                <a:solidFill>
                  <a:schemeClr val="tx2"/>
                </a:solidFill>
              </a:rPr>
              <a:t>lucasbruscato</a:t>
            </a:r>
            <a:r>
              <a:rPr lang="pt-BR" dirty="0">
                <a:solidFill>
                  <a:schemeClr val="tx2"/>
                </a:solidFill>
              </a:rPr>
              <a:t> </a:t>
            </a:r>
          </a:p>
          <a:p>
            <a:r>
              <a:rPr lang="pt-BR" dirty="0" err="1">
                <a:solidFill>
                  <a:schemeClr val="tx2"/>
                </a:solidFill>
              </a:rPr>
              <a:t>github.com</a:t>
            </a:r>
            <a:r>
              <a:rPr lang="pt-BR" dirty="0">
                <a:solidFill>
                  <a:schemeClr val="tx2"/>
                </a:solidFill>
              </a:rPr>
              <a:t>/</a:t>
            </a:r>
            <a:r>
              <a:rPr lang="pt-BR" dirty="0" err="1">
                <a:solidFill>
                  <a:schemeClr val="tx2"/>
                </a:solidFill>
              </a:rPr>
              <a:t>lucasbruscato</a:t>
            </a:r>
            <a:r>
              <a:rPr lang="pt-BR" dirty="0">
                <a:solidFill>
                  <a:schemeClr val="tx2"/>
                </a:solidFill>
              </a:rPr>
              <a:t> </a:t>
            </a:r>
          </a:p>
          <a:p>
            <a:r>
              <a:rPr lang="pt-BR" dirty="0">
                <a:solidFill>
                  <a:schemeClr val="tx2"/>
                </a:solidFill>
              </a:rPr>
              <a:t>+55 11 985071210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b="1" dirty="0">
                <a:solidFill>
                  <a:schemeClr val="tx2"/>
                </a:solidFill>
              </a:rPr>
              <a:t>Plus:</a:t>
            </a:r>
          </a:p>
          <a:p>
            <a:r>
              <a:rPr lang="pt-BR" dirty="0">
                <a:solidFill>
                  <a:schemeClr val="tx2"/>
                </a:solidFill>
              </a:rPr>
              <a:t>You </a:t>
            </a:r>
            <a:r>
              <a:rPr lang="pt-BR" dirty="0" err="1">
                <a:solidFill>
                  <a:schemeClr val="tx2"/>
                </a:solidFill>
              </a:rPr>
              <a:t>can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find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the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project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and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this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presentation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on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https</a:t>
            </a:r>
            <a:r>
              <a:rPr lang="pt-BR" dirty="0">
                <a:solidFill>
                  <a:schemeClr val="tx2"/>
                </a:solidFill>
              </a:rPr>
              <a:t>://</a:t>
            </a:r>
            <a:r>
              <a:rPr lang="pt-BR" dirty="0" err="1">
                <a:solidFill>
                  <a:schemeClr val="tx2"/>
                </a:solidFill>
              </a:rPr>
              <a:t>github.com</a:t>
            </a:r>
            <a:r>
              <a:rPr lang="pt-BR" dirty="0">
                <a:solidFill>
                  <a:schemeClr val="tx2"/>
                </a:solidFill>
              </a:rPr>
              <a:t>/</a:t>
            </a:r>
            <a:r>
              <a:rPr lang="pt-BR" dirty="0" err="1">
                <a:solidFill>
                  <a:schemeClr val="tx2"/>
                </a:solidFill>
              </a:rPr>
              <a:t>lucasbruscato</a:t>
            </a:r>
            <a:r>
              <a:rPr lang="pt-BR" dirty="0">
                <a:solidFill>
                  <a:schemeClr val="tx2"/>
                </a:solidFill>
              </a:rPr>
              <a:t>/</a:t>
            </a:r>
            <a:r>
              <a:rPr lang="pt-BR" dirty="0" err="1">
                <a:solidFill>
                  <a:schemeClr val="tx2"/>
                </a:solidFill>
              </a:rPr>
              <a:t>trivago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64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412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Roman</vt:lpstr>
      <vt:lpstr>Calibri</vt:lpstr>
      <vt:lpstr>Calibri Light</vt:lpstr>
      <vt:lpstr>Tema do Office</vt:lpstr>
      <vt:lpstr>Personalizar design</vt:lpstr>
      <vt:lpstr>Apresentação do PowerPoint</vt:lpstr>
      <vt:lpstr>Overview</vt:lpstr>
      <vt:lpstr>Project highlights</vt:lpstr>
      <vt:lpstr>About 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Bruscato</dc:creator>
  <cp:lastModifiedBy>Lucas Bruscato</cp:lastModifiedBy>
  <cp:revision>36</cp:revision>
  <dcterms:created xsi:type="dcterms:W3CDTF">2018-09-15T12:15:38Z</dcterms:created>
  <dcterms:modified xsi:type="dcterms:W3CDTF">2018-09-15T15:06:13Z</dcterms:modified>
</cp:coreProperties>
</file>