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776FF8-BDED-4BCB-A118-4CF2F550707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A856008-33D7-4C05-9D6E-1A87EFF1C660}">
      <dgm:prSet/>
      <dgm:spPr/>
      <dgm:t>
        <a:bodyPr/>
        <a:lstStyle/>
        <a:p>
          <a:r>
            <a:rPr lang="es-CO"/>
            <a:t>Scraping Base de Datos Redib </a:t>
          </a:r>
          <a:endParaRPr lang="en-US"/>
        </a:p>
      </dgm:t>
    </dgm:pt>
    <dgm:pt modelId="{76F270E6-90B5-4F95-B654-6D95EEB7DA6E}" type="parTrans" cxnId="{2F095C95-1929-4EE9-84A5-8B054770A322}">
      <dgm:prSet/>
      <dgm:spPr/>
      <dgm:t>
        <a:bodyPr/>
        <a:lstStyle/>
        <a:p>
          <a:endParaRPr lang="en-US"/>
        </a:p>
      </dgm:t>
    </dgm:pt>
    <dgm:pt modelId="{8D28AF9E-C30D-4A74-BD6F-EFBBADA1F409}" type="sibTrans" cxnId="{2F095C95-1929-4EE9-84A5-8B054770A322}">
      <dgm:prSet/>
      <dgm:spPr/>
      <dgm:t>
        <a:bodyPr/>
        <a:lstStyle/>
        <a:p>
          <a:endParaRPr lang="en-US"/>
        </a:p>
      </dgm:t>
    </dgm:pt>
    <dgm:pt modelId="{786DD0D3-F793-4918-B008-61A7156AE6F0}">
      <dgm:prSet/>
      <dgm:spPr/>
      <dgm:t>
        <a:bodyPr/>
        <a:lstStyle/>
        <a:p>
          <a:r>
            <a:rPr lang="es-CO"/>
            <a:t>Limpieza de datos con Scopus </a:t>
          </a:r>
          <a:endParaRPr lang="en-US"/>
        </a:p>
      </dgm:t>
    </dgm:pt>
    <dgm:pt modelId="{FE7071E6-FF57-4FBF-BD07-6DB1217A653E}" type="parTrans" cxnId="{32ABE254-85C4-4932-88AA-DAB516C26685}">
      <dgm:prSet/>
      <dgm:spPr/>
      <dgm:t>
        <a:bodyPr/>
        <a:lstStyle/>
        <a:p>
          <a:endParaRPr lang="en-US"/>
        </a:p>
      </dgm:t>
    </dgm:pt>
    <dgm:pt modelId="{171D8A34-DD82-45E9-B7D0-8173DAF5C79B}" type="sibTrans" cxnId="{32ABE254-85C4-4932-88AA-DAB516C26685}">
      <dgm:prSet/>
      <dgm:spPr/>
      <dgm:t>
        <a:bodyPr/>
        <a:lstStyle/>
        <a:p>
          <a:endParaRPr lang="en-US"/>
        </a:p>
      </dgm:t>
    </dgm:pt>
    <dgm:pt modelId="{5E7AC282-0D66-448D-9D36-B77693C9E2A9}">
      <dgm:prSet/>
      <dgm:spPr/>
      <dgm:t>
        <a:bodyPr/>
        <a:lstStyle/>
        <a:p>
          <a:r>
            <a:rPr lang="es-CO"/>
            <a:t>Expresiones Regulares				</a:t>
          </a:r>
          <a:endParaRPr lang="en-US"/>
        </a:p>
      </dgm:t>
    </dgm:pt>
    <dgm:pt modelId="{D67FFE13-B56E-40C7-9190-E7A90E531401}" type="parTrans" cxnId="{D69B659F-118D-4264-BCE7-E4DC3E6702AC}">
      <dgm:prSet/>
      <dgm:spPr/>
      <dgm:t>
        <a:bodyPr/>
        <a:lstStyle/>
        <a:p>
          <a:endParaRPr lang="en-US"/>
        </a:p>
      </dgm:t>
    </dgm:pt>
    <dgm:pt modelId="{BC5BB284-EF5A-46D4-A193-512C7336EFC1}" type="sibTrans" cxnId="{D69B659F-118D-4264-BCE7-E4DC3E6702AC}">
      <dgm:prSet/>
      <dgm:spPr/>
      <dgm:t>
        <a:bodyPr/>
        <a:lstStyle/>
        <a:p>
          <a:endParaRPr lang="en-US"/>
        </a:p>
      </dgm:t>
    </dgm:pt>
    <dgm:pt modelId="{7A702222-74A8-48BF-BC3E-89C72716B36F}">
      <dgm:prSet/>
      <dgm:spPr/>
      <dgm:t>
        <a:bodyPr/>
        <a:lstStyle/>
        <a:p>
          <a:r>
            <a:rPr lang="es-CO" dirty="0"/>
            <a:t>Análisis de texto (NLTK) // Lexical </a:t>
          </a:r>
          <a:r>
            <a:rPr lang="en-US" noProof="0" dirty="0"/>
            <a:t>Dispersion Plot</a:t>
          </a:r>
        </a:p>
      </dgm:t>
    </dgm:pt>
    <dgm:pt modelId="{3AA2E7C8-4998-4117-8C80-897FA480A8D8}" type="parTrans" cxnId="{FAFA6956-B220-40CB-9A23-572C10204BDD}">
      <dgm:prSet/>
      <dgm:spPr/>
      <dgm:t>
        <a:bodyPr/>
        <a:lstStyle/>
        <a:p>
          <a:endParaRPr lang="en-US"/>
        </a:p>
      </dgm:t>
    </dgm:pt>
    <dgm:pt modelId="{485EEE04-144C-4128-BC49-46099E72A829}" type="sibTrans" cxnId="{FAFA6956-B220-40CB-9A23-572C10204BDD}">
      <dgm:prSet/>
      <dgm:spPr/>
      <dgm:t>
        <a:bodyPr/>
        <a:lstStyle/>
        <a:p>
          <a:endParaRPr lang="en-US"/>
        </a:p>
      </dgm:t>
    </dgm:pt>
    <dgm:pt modelId="{848C1F4A-8305-4308-884D-35B52824DACF}">
      <dgm:prSet/>
      <dgm:spPr/>
      <dgm:t>
        <a:bodyPr/>
        <a:lstStyle/>
        <a:p>
          <a:r>
            <a:rPr lang="es-CO"/>
            <a:t>Gephi </a:t>
          </a:r>
          <a:r>
            <a:rPr lang="es-CO">
              <a:sym typeface="Wingdings" panose="05000000000000000000" pitchFamily="2" charset="2"/>
            </a:rPr>
            <a:t></a:t>
          </a:r>
          <a:r>
            <a:rPr lang="es-CO"/>
            <a:t> Análisis de redes sobre los principales tópicos de investigación</a:t>
          </a:r>
          <a:endParaRPr lang="en-US"/>
        </a:p>
      </dgm:t>
    </dgm:pt>
    <dgm:pt modelId="{87C38FB4-0CA8-4988-BF68-FFC5AB2FFFA4}" type="parTrans" cxnId="{BD7998A9-3126-40BD-A53A-73CDC1B5F3F3}">
      <dgm:prSet/>
      <dgm:spPr/>
      <dgm:t>
        <a:bodyPr/>
        <a:lstStyle/>
        <a:p>
          <a:endParaRPr lang="en-US"/>
        </a:p>
      </dgm:t>
    </dgm:pt>
    <dgm:pt modelId="{E27979FF-132D-4C75-8908-E8C619E88626}" type="sibTrans" cxnId="{BD7998A9-3126-40BD-A53A-73CDC1B5F3F3}">
      <dgm:prSet/>
      <dgm:spPr/>
      <dgm:t>
        <a:bodyPr/>
        <a:lstStyle/>
        <a:p>
          <a:endParaRPr lang="en-US"/>
        </a:p>
      </dgm:t>
    </dgm:pt>
    <dgm:pt modelId="{EB92BF1F-4D7F-47D4-98C9-FF0645768AF8}" type="pres">
      <dgm:prSet presAssocID="{95776FF8-BDED-4BCB-A118-4CF2F5507078}" presName="linear" presStyleCnt="0">
        <dgm:presLayoutVars>
          <dgm:animLvl val="lvl"/>
          <dgm:resizeHandles val="exact"/>
        </dgm:presLayoutVars>
      </dgm:prSet>
      <dgm:spPr/>
    </dgm:pt>
    <dgm:pt modelId="{FAA8961B-3985-4938-91FF-0790442488BF}" type="pres">
      <dgm:prSet presAssocID="{0A856008-33D7-4C05-9D6E-1A87EFF1C66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54B2B54-9B76-436B-B699-378C2C6F704B}" type="pres">
      <dgm:prSet presAssocID="{8D28AF9E-C30D-4A74-BD6F-EFBBADA1F409}" presName="spacer" presStyleCnt="0"/>
      <dgm:spPr/>
    </dgm:pt>
    <dgm:pt modelId="{86AFCCE1-A90C-47F6-B89C-33E55A3243AC}" type="pres">
      <dgm:prSet presAssocID="{786DD0D3-F793-4918-B008-61A7156AE6F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ECDB5A2-B27C-4461-8CEA-000216BED1F5}" type="pres">
      <dgm:prSet presAssocID="{171D8A34-DD82-45E9-B7D0-8173DAF5C79B}" presName="spacer" presStyleCnt="0"/>
      <dgm:spPr/>
    </dgm:pt>
    <dgm:pt modelId="{3FE86942-53B3-4CD7-B563-D54A41ACE0D2}" type="pres">
      <dgm:prSet presAssocID="{5E7AC282-0D66-448D-9D36-B77693C9E2A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23088BD-BC0C-4A60-8965-923672308A07}" type="pres">
      <dgm:prSet presAssocID="{BC5BB284-EF5A-46D4-A193-512C7336EFC1}" presName="spacer" presStyleCnt="0"/>
      <dgm:spPr/>
    </dgm:pt>
    <dgm:pt modelId="{F5EA98A2-CB6A-4E11-A7E2-5A0C429C9FC1}" type="pres">
      <dgm:prSet presAssocID="{7A702222-74A8-48BF-BC3E-89C72716B36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9C3E18B-2DDB-470B-A579-7DD8FB41D09A}" type="pres">
      <dgm:prSet presAssocID="{485EEE04-144C-4128-BC49-46099E72A829}" presName="spacer" presStyleCnt="0"/>
      <dgm:spPr/>
    </dgm:pt>
    <dgm:pt modelId="{BB6220A8-10B5-4562-882E-AF3BF8B66CE9}" type="pres">
      <dgm:prSet presAssocID="{848C1F4A-8305-4308-884D-35B52824DAC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D48F342-E7EE-4FF4-B391-A14E964FE923}" type="presOf" srcId="{5E7AC282-0D66-448D-9D36-B77693C9E2A9}" destId="{3FE86942-53B3-4CD7-B563-D54A41ACE0D2}" srcOrd="0" destOrd="0" presId="urn:microsoft.com/office/officeart/2005/8/layout/vList2"/>
    <dgm:cxn modelId="{47485643-ABF2-4331-B8E2-961EB7BCBA23}" type="presOf" srcId="{0A856008-33D7-4C05-9D6E-1A87EFF1C660}" destId="{FAA8961B-3985-4938-91FF-0790442488BF}" srcOrd="0" destOrd="0" presId="urn:microsoft.com/office/officeart/2005/8/layout/vList2"/>
    <dgm:cxn modelId="{32ABE254-85C4-4932-88AA-DAB516C26685}" srcId="{95776FF8-BDED-4BCB-A118-4CF2F5507078}" destId="{786DD0D3-F793-4918-B008-61A7156AE6F0}" srcOrd="1" destOrd="0" parTransId="{FE7071E6-FF57-4FBF-BD07-6DB1217A653E}" sibTransId="{171D8A34-DD82-45E9-B7D0-8173DAF5C79B}"/>
    <dgm:cxn modelId="{FAFA6956-B220-40CB-9A23-572C10204BDD}" srcId="{95776FF8-BDED-4BCB-A118-4CF2F5507078}" destId="{7A702222-74A8-48BF-BC3E-89C72716B36F}" srcOrd="3" destOrd="0" parTransId="{3AA2E7C8-4998-4117-8C80-897FA480A8D8}" sibTransId="{485EEE04-144C-4128-BC49-46099E72A829}"/>
    <dgm:cxn modelId="{2F095C95-1929-4EE9-84A5-8B054770A322}" srcId="{95776FF8-BDED-4BCB-A118-4CF2F5507078}" destId="{0A856008-33D7-4C05-9D6E-1A87EFF1C660}" srcOrd="0" destOrd="0" parTransId="{76F270E6-90B5-4F95-B654-6D95EEB7DA6E}" sibTransId="{8D28AF9E-C30D-4A74-BD6F-EFBBADA1F409}"/>
    <dgm:cxn modelId="{D69B659F-118D-4264-BCE7-E4DC3E6702AC}" srcId="{95776FF8-BDED-4BCB-A118-4CF2F5507078}" destId="{5E7AC282-0D66-448D-9D36-B77693C9E2A9}" srcOrd="2" destOrd="0" parTransId="{D67FFE13-B56E-40C7-9190-E7A90E531401}" sibTransId="{BC5BB284-EF5A-46D4-A193-512C7336EFC1}"/>
    <dgm:cxn modelId="{BD7998A9-3126-40BD-A53A-73CDC1B5F3F3}" srcId="{95776FF8-BDED-4BCB-A118-4CF2F5507078}" destId="{848C1F4A-8305-4308-884D-35B52824DACF}" srcOrd="4" destOrd="0" parTransId="{87C38FB4-0CA8-4988-BF68-FFC5AB2FFFA4}" sibTransId="{E27979FF-132D-4C75-8908-E8C619E88626}"/>
    <dgm:cxn modelId="{F54CB2BB-98D0-4B53-BFD3-44E27CB47FA9}" type="presOf" srcId="{95776FF8-BDED-4BCB-A118-4CF2F5507078}" destId="{EB92BF1F-4D7F-47D4-98C9-FF0645768AF8}" srcOrd="0" destOrd="0" presId="urn:microsoft.com/office/officeart/2005/8/layout/vList2"/>
    <dgm:cxn modelId="{595299E8-1A80-48CC-84EE-00A023E155C9}" type="presOf" srcId="{7A702222-74A8-48BF-BC3E-89C72716B36F}" destId="{F5EA98A2-CB6A-4E11-A7E2-5A0C429C9FC1}" srcOrd="0" destOrd="0" presId="urn:microsoft.com/office/officeart/2005/8/layout/vList2"/>
    <dgm:cxn modelId="{50944DEE-E50C-4251-9271-4B9EDCBCFB4F}" type="presOf" srcId="{848C1F4A-8305-4308-884D-35B52824DACF}" destId="{BB6220A8-10B5-4562-882E-AF3BF8B66CE9}" srcOrd="0" destOrd="0" presId="urn:microsoft.com/office/officeart/2005/8/layout/vList2"/>
    <dgm:cxn modelId="{E84FFBF2-F399-4A72-B189-073D005CFB5F}" type="presOf" srcId="{786DD0D3-F793-4918-B008-61A7156AE6F0}" destId="{86AFCCE1-A90C-47F6-B89C-33E55A3243AC}" srcOrd="0" destOrd="0" presId="urn:microsoft.com/office/officeart/2005/8/layout/vList2"/>
    <dgm:cxn modelId="{0325787C-5949-4A31-89DF-E5B4DC059240}" type="presParOf" srcId="{EB92BF1F-4D7F-47D4-98C9-FF0645768AF8}" destId="{FAA8961B-3985-4938-91FF-0790442488BF}" srcOrd="0" destOrd="0" presId="urn:microsoft.com/office/officeart/2005/8/layout/vList2"/>
    <dgm:cxn modelId="{D89CA748-26D8-4FBC-9F6D-7345979547F6}" type="presParOf" srcId="{EB92BF1F-4D7F-47D4-98C9-FF0645768AF8}" destId="{F54B2B54-9B76-436B-B699-378C2C6F704B}" srcOrd="1" destOrd="0" presId="urn:microsoft.com/office/officeart/2005/8/layout/vList2"/>
    <dgm:cxn modelId="{9D0EF33D-33BB-483B-A39E-164BCA9B2DB5}" type="presParOf" srcId="{EB92BF1F-4D7F-47D4-98C9-FF0645768AF8}" destId="{86AFCCE1-A90C-47F6-B89C-33E55A3243AC}" srcOrd="2" destOrd="0" presId="urn:microsoft.com/office/officeart/2005/8/layout/vList2"/>
    <dgm:cxn modelId="{783D336B-7877-4197-9C35-FC2D43B7EB32}" type="presParOf" srcId="{EB92BF1F-4D7F-47D4-98C9-FF0645768AF8}" destId="{2ECDB5A2-B27C-4461-8CEA-000216BED1F5}" srcOrd="3" destOrd="0" presId="urn:microsoft.com/office/officeart/2005/8/layout/vList2"/>
    <dgm:cxn modelId="{63F713F4-3AC8-4358-9929-E72A7C2C22A1}" type="presParOf" srcId="{EB92BF1F-4D7F-47D4-98C9-FF0645768AF8}" destId="{3FE86942-53B3-4CD7-B563-D54A41ACE0D2}" srcOrd="4" destOrd="0" presId="urn:microsoft.com/office/officeart/2005/8/layout/vList2"/>
    <dgm:cxn modelId="{DD6039C2-B344-4E6C-AA47-04C7342B985B}" type="presParOf" srcId="{EB92BF1F-4D7F-47D4-98C9-FF0645768AF8}" destId="{223088BD-BC0C-4A60-8965-923672308A07}" srcOrd="5" destOrd="0" presId="urn:microsoft.com/office/officeart/2005/8/layout/vList2"/>
    <dgm:cxn modelId="{DC9A11E0-4B88-43C3-8474-1D7E9B617486}" type="presParOf" srcId="{EB92BF1F-4D7F-47D4-98C9-FF0645768AF8}" destId="{F5EA98A2-CB6A-4E11-A7E2-5A0C429C9FC1}" srcOrd="6" destOrd="0" presId="urn:microsoft.com/office/officeart/2005/8/layout/vList2"/>
    <dgm:cxn modelId="{E6BACF98-4D62-48F6-BD33-44AE5DB30CDE}" type="presParOf" srcId="{EB92BF1F-4D7F-47D4-98C9-FF0645768AF8}" destId="{89C3E18B-2DDB-470B-A579-7DD8FB41D09A}" srcOrd="7" destOrd="0" presId="urn:microsoft.com/office/officeart/2005/8/layout/vList2"/>
    <dgm:cxn modelId="{98562FAB-D8EB-4798-BA82-5A4744219E7E}" type="presParOf" srcId="{EB92BF1F-4D7F-47D4-98C9-FF0645768AF8}" destId="{BB6220A8-10B5-4562-882E-AF3BF8B66CE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8961B-3985-4938-91FF-0790442488BF}">
      <dsp:nvSpPr>
        <dsp:cNvPr id="0" name=""/>
        <dsp:cNvSpPr/>
      </dsp:nvSpPr>
      <dsp:spPr>
        <a:xfrm>
          <a:off x="0" y="98853"/>
          <a:ext cx="6541475" cy="9582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/>
            <a:t>Scraping Base de Datos Redib </a:t>
          </a:r>
          <a:endParaRPr lang="en-US" sz="2400" kern="1200"/>
        </a:p>
      </dsp:txBody>
      <dsp:txXfrm>
        <a:off x="46777" y="145630"/>
        <a:ext cx="6447921" cy="864675"/>
      </dsp:txXfrm>
    </dsp:sp>
    <dsp:sp modelId="{86AFCCE1-A90C-47F6-B89C-33E55A3243AC}">
      <dsp:nvSpPr>
        <dsp:cNvPr id="0" name=""/>
        <dsp:cNvSpPr/>
      </dsp:nvSpPr>
      <dsp:spPr>
        <a:xfrm>
          <a:off x="0" y="1126203"/>
          <a:ext cx="6541475" cy="958229"/>
        </a:xfrm>
        <a:prstGeom prst="roundRect">
          <a:avLst/>
        </a:prstGeom>
        <a:solidFill>
          <a:schemeClr val="accent2">
            <a:hueOff val="-4721380"/>
            <a:satOff val="9088"/>
            <a:lumOff val="-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/>
            <a:t>Limpieza de datos con Scopus </a:t>
          </a:r>
          <a:endParaRPr lang="en-US" sz="2400" kern="1200"/>
        </a:p>
      </dsp:txBody>
      <dsp:txXfrm>
        <a:off x="46777" y="1172980"/>
        <a:ext cx="6447921" cy="864675"/>
      </dsp:txXfrm>
    </dsp:sp>
    <dsp:sp modelId="{3FE86942-53B3-4CD7-B563-D54A41ACE0D2}">
      <dsp:nvSpPr>
        <dsp:cNvPr id="0" name=""/>
        <dsp:cNvSpPr/>
      </dsp:nvSpPr>
      <dsp:spPr>
        <a:xfrm>
          <a:off x="0" y="2153553"/>
          <a:ext cx="6541475" cy="958229"/>
        </a:xfrm>
        <a:prstGeom prst="roundRect">
          <a:avLst/>
        </a:prstGeom>
        <a:solidFill>
          <a:schemeClr val="accent2">
            <a:hueOff val="-9442759"/>
            <a:satOff val="18175"/>
            <a:lumOff val="-1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/>
            <a:t>Expresiones Regulares				</a:t>
          </a:r>
          <a:endParaRPr lang="en-US" sz="2400" kern="1200"/>
        </a:p>
      </dsp:txBody>
      <dsp:txXfrm>
        <a:off x="46777" y="2200330"/>
        <a:ext cx="6447921" cy="864675"/>
      </dsp:txXfrm>
    </dsp:sp>
    <dsp:sp modelId="{F5EA98A2-CB6A-4E11-A7E2-5A0C429C9FC1}">
      <dsp:nvSpPr>
        <dsp:cNvPr id="0" name=""/>
        <dsp:cNvSpPr/>
      </dsp:nvSpPr>
      <dsp:spPr>
        <a:xfrm>
          <a:off x="0" y="3180902"/>
          <a:ext cx="6541475" cy="958229"/>
        </a:xfrm>
        <a:prstGeom prst="roundRect">
          <a:avLst/>
        </a:prstGeom>
        <a:solidFill>
          <a:schemeClr val="accent2">
            <a:hueOff val="-14164138"/>
            <a:satOff val="27263"/>
            <a:lumOff val="-1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Análisis de texto (NLTK) // Lexical </a:t>
          </a:r>
          <a:r>
            <a:rPr lang="en-US" sz="2400" kern="1200" noProof="0" dirty="0"/>
            <a:t>Dispersion Plot</a:t>
          </a:r>
        </a:p>
      </dsp:txBody>
      <dsp:txXfrm>
        <a:off x="46777" y="3227679"/>
        <a:ext cx="6447921" cy="864675"/>
      </dsp:txXfrm>
    </dsp:sp>
    <dsp:sp modelId="{BB6220A8-10B5-4562-882E-AF3BF8B66CE9}">
      <dsp:nvSpPr>
        <dsp:cNvPr id="0" name=""/>
        <dsp:cNvSpPr/>
      </dsp:nvSpPr>
      <dsp:spPr>
        <a:xfrm>
          <a:off x="0" y="4208252"/>
          <a:ext cx="6541475" cy="958229"/>
        </a:xfrm>
        <a:prstGeom prst="roundRect">
          <a:avLst/>
        </a:prstGeom>
        <a:solidFill>
          <a:schemeClr val="accent2">
            <a:hueOff val="-18885518"/>
            <a:satOff val="36351"/>
            <a:lumOff val="-250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/>
            <a:t>Gephi </a:t>
          </a:r>
          <a:r>
            <a:rPr lang="es-CO" sz="2400" kern="1200">
              <a:sym typeface="Wingdings" panose="05000000000000000000" pitchFamily="2" charset="2"/>
            </a:rPr>
            <a:t></a:t>
          </a:r>
          <a:r>
            <a:rPr lang="es-CO" sz="2400" kern="1200"/>
            <a:t> Análisis de redes sobre los principales tópicos de investigación</a:t>
          </a:r>
          <a:endParaRPr lang="en-US" sz="2400" kern="1200"/>
        </a:p>
      </dsp:txBody>
      <dsp:txXfrm>
        <a:off x="46777" y="4255029"/>
        <a:ext cx="6447921" cy="864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8D6E2-2AC4-4DDD-BD20-7334F911576F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556D3-B080-4099-B8CF-F6336CB9658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5858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7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3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9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9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1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7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3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7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5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9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2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D3B2-7D52-462E-BE47-826112A75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6346"/>
            <a:ext cx="9144000" cy="3025308"/>
          </a:xfrm>
        </p:spPr>
        <p:txBody>
          <a:bodyPr>
            <a:normAutofit fontScale="90000"/>
          </a:bodyPr>
          <a:lstStyle/>
          <a:p>
            <a:r>
              <a:rPr lang="es-CO" dirty="0"/>
              <a:t>¿Qué se está investigando sobre la gestión de la innovación en Colombia?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40C28-6CB8-4212-B5C1-BF3A4F102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39765"/>
            <a:ext cx="9144000" cy="1135529"/>
          </a:xfrm>
        </p:spPr>
        <p:txBody>
          <a:bodyPr>
            <a:normAutofit fontScale="92500" lnSpcReduction="20000"/>
          </a:bodyPr>
          <a:lstStyle/>
          <a:p>
            <a:r>
              <a:rPr lang="es-CO" dirty="0"/>
              <a:t>Por Sergio Daniel Sánchez pulido</a:t>
            </a:r>
          </a:p>
          <a:p>
            <a:r>
              <a:rPr lang="es-CO" dirty="0"/>
              <a:t>Métodos computacionales para las políticas públicas</a:t>
            </a:r>
          </a:p>
          <a:p>
            <a:r>
              <a:rPr lang="es-CO" dirty="0"/>
              <a:t>Maestría en Economía de las políticas públicas</a:t>
            </a:r>
          </a:p>
        </p:txBody>
      </p:sp>
    </p:spTree>
    <p:extLst>
      <p:ext uri="{BB962C8B-B14F-4D97-AF65-F5344CB8AC3E}">
        <p14:creationId xmlns:p14="http://schemas.microsoft.com/office/powerpoint/2010/main" val="255260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A5BB70-1673-4097-A7F8-BCF5F4F19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7AA72C55-67D2-47FE-9C0B-01A954C8B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4307196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320626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320626 w 6125882"/>
              <a:gd name="connsiteY4" fmla="*/ 0 h 6857998"/>
              <a:gd name="connsiteX0" fmla="*/ 2034528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034528 w 5839784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9784" h="6857998">
                <a:moveTo>
                  <a:pt x="2034528" y="0"/>
                </a:moveTo>
                <a:lnTo>
                  <a:pt x="5839784" y="0"/>
                </a:lnTo>
                <a:lnTo>
                  <a:pt x="5839784" y="6857998"/>
                </a:lnTo>
                <a:lnTo>
                  <a:pt x="0" y="6856093"/>
                </a:lnTo>
                <a:lnTo>
                  <a:pt x="2034528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D256B-B94A-4073-8316-C93CBBBE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908" y="657225"/>
            <a:ext cx="2965938" cy="2921385"/>
          </a:xfrm>
        </p:spPr>
        <p:txBody>
          <a:bodyPr anchor="t">
            <a:normAutofit/>
          </a:bodyPr>
          <a:lstStyle/>
          <a:p>
            <a:r>
              <a:rPr lang="es-CO" sz="2800"/>
              <a:t>Metodología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D23ACC-C318-4DEB-B776-570408C7F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20896" y="4496637"/>
            <a:ext cx="3764149" cy="2361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D9BE15-6B66-4F4C-B41A-B2A4C3049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884066"/>
            <a:ext cx="3140110" cy="497393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BDF68D-FA18-4370-B8E6-CE24E0B4C6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196482"/>
              </p:ext>
            </p:extLst>
          </p:nvPr>
        </p:nvGraphicFramePr>
        <p:xfrm>
          <a:off x="4788040" y="728505"/>
          <a:ext cx="6541475" cy="5265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661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FB3805-45B9-4DEB-842D-B51FB10A7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29" y="0"/>
            <a:ext cx="512881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0633F8-E1ED-41D5-B9F1-0BC3326AFB83}"/>
              </a:ext>
            </a:extLst>
          </p:cNvPr>
          <p:cNvSpPr txBox="1"/>
          <p:nvPr/>
        </p:nvSpPr>
        <p:spPr>
          <a:xfrm>
            <a:off x="1174760" y="1275007"/>
            <a:ext cx="45177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i="0" u="sng" dirty="0">
                <a:solidFill>
                  <a:srgbClr val="000000"/>
                </a:solidFill>
                <a:effectLst/>
                <a:latin typeface="+mj-lt"/>
              </a:rPr>
              <a:t>¿Por qué es importante saber el estado de </a:t>
            </a:r>
            <a:r>
              <a:rPr lang="es-CO" b="1" u="sng" dirty="0">
                <a:solidFill>
                  <a:srgbClr val="000000"/>
                </a:solidFill>
                <a:latin typeface="+mj-lt"/>
              </a:rPr>
              <a:t>la investigación académica sobre la gestión de la innovación en Colombia?</a:t>
            </a:r>
          </a:p>
          <a:p>
            <a:pPr algn="ctr"/>
            <a:endParaRPr lang="es-CO" dirty="0">
              <a:solidFill>
                <a:srgbClr val="000000"/>
              </a:solidFill>
              <a:latin typeface="+mj-lt"/>
            </a:endParaRPr>
          </a:p>
          <a:p>
            <a:pPr algn="just"/>
            <a:endParaRPr lang="es-CO" dirty="0">
              <a:solidFill>
                <a:srgbClr val="000000"/>
              </a:solidFill>
              <a:latin typeface="+mj-lt"/>
            </a:endParaRPr>
          </a:p>
          <a:p>
            <a:pPr algn="just"/>
            <a:r>
              <a:rPr lang="es-CO" b="0" i="0" dirty="0">
                <a:solidFill>
                  <a:srgbClr val="000000"/>
                </a:solidFill>
                <a:effectLst/>
                <a:latin typeface="+mj-lt"/>
              </a:rPr>
              <a:t>La competitividad de una nación, y por tanto de su tejido industrial y económico, depende de la capacidad para innovar y mejorar.</a:t>
            </a:r>
          </a:p>
          <a:p>
            <a:pPr algn="just"/>
            <a:endParaRPr lang="es-CO" dirty="0">
              <a:solidFill>
                <a:srgbClr val="000000"/>
              </a:solidFill>
              <a:latin typeface="+mj-lt"/>
            </a:endParaRPr>
          </a:p>
          <a:p>
            <a:pPr algn="just"/>
            <a:r>
              <a:rPr lang="en-US" dirty="0">
                <a:latin typeface="+mj-lt"/>
              </a:rPr>
              <a:t>“Innovation management includes activities for establishing policies, strategies, objectives, processes, structures, roles and responsibilities to deal with innovation in the firm, as well as mechanisms to assess and review them.” (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OECD/Eurostat, 2018) </a:t>
            </a:r>
            <a:endParaRPr lang="es-CO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81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867022-D3F1-4DBC-82A2-CCCC2BD8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094" y="2217740"/>
            <a:ext cx="3729036" cy="13948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s-CO" sz="2000" dirty="0"/>
              <a:t>¿Cómo ha evolucionado la investigación según el número de artículos publicados por año?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73CCBDF8-80B0-4A27-AA76-CE7EFD53B3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3" y="1048332"/>
            <a:ext cx="8119860" cy="369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6955ED2-B40E-4E89-8E0F-57F652609297}"/>
              </a:ext>
            </a:extLst>
          </p:cNvPr>
          <p:cNvSpPr txBox="1"/>
          <p:nvPr/>
        </p:nvSpPr>
        <p:spPr>
          <a:xfrm>
            <a:off x="903768" y="5344732"/>
            <a:ext cx="713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+mj-lt"/>
              </a:rPr>
              <a:t>Ecuación de búsqueda: “</a:t>
            </a:r>
            <a:r>
              <a:rPr lang="en-US" dirty="0">
                <a:latin typeface="+mj-lt"/>
              </a:rPr>
              <a:t>Innovation AND management AND Colombia </a:t>
            </a:r>
          </a:p>
        </p:txBody>
      </p:sp>
    </p:spTree>
    <p:extLst>
      <p:ext uri="{BB962C8B-B14F-4D97-AF65-F5344CB8AC3E}">
        <p14:creationId xmlns:p14="http://schemas.microsoft.com/office/powerpoint/2010/main" val="237034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59EAA69-79D9-4743-A68A-38D8F546E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8" y="257577"/>
            <a:ext cx="6106074" cy="631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4D4229-70D0-4768-85E4-165FDA2402CE}"/>
              </a:ext>
            </a:extLst>
          </p:cNvPr>
          <p:cNvSpPr txBox="1"/>
          <p:nvPr/>
        </p:nvSpPr>
        <p:spPr>
          <a:xfrm>
            <a:off x="7804597" y="1519707"/>
            <a:ext cx="34000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latin typeface="+mj-lt"/>
              </a:rPr>
              <a:t>Lecturas de Economía: La revista más reconocida en las publicaciones sobre gestión de la innovación en Economía. </a:t>
            </a:r>
          </a:p>
          <a:p>
            <a:pPr algn="just"/>
            <a:endParaRPr lang="es-CO" dirty="0">
              <a:latin typeface="+mj-lt"/>
            </a:endParaRPr>
          </a:p>
          <a:p>
            <a:pPr algn="just"/>
            <a:r>
              <a:rPr lang="es-CO" b="1" i="1" dirty="0">
                <a:effectLst/>
                <a:latin typeface="Noto Serif" panose="020B0604020202020204" pitchFamily="18" charset="0"/>
              </a:rPr>
              <a:t>Lecturas de Economía,</a:t>
            </a:r>
            <a:r>
              <a:rPr lang="es-CO" b="0" i="0" dirty="0">
                <a:effectLst/>
                <a:latin typeface="Noto Serif" panose="020B0604020202020204" pitchFamily="18" charset="0"/>
              </a:rPr>
              <a:t> es una revista arbitrada de la Universidad de los Andes que publica trabajos que contribuyan a la difusión y el avance de la ciencia económica en Colombia y América Latina desde 1980.</a:t>
            </a:r>
            <a:endParaRPr lang="es-CO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712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7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6D84B5-2B2C-4792-9E7B-71D03071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186" y="1122363"/>
            <a:ext cx="3316463" cy="36000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CO" sz="2500" b="1" u="sng" dirty="0"/>
              <a:t>¿Cuáles son los principales tópicos asociados a la gestión de la innovación en Colombia?</a:t>
            </a:r>
          </a:p>
        </p:txBody>
      </p:sp>
      <p:cxnSp>
        <p:nvCxnSpPr>
          <p:cNvPr id="41" name="Straight Connector 29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1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30D43AF2-90CB-405B-B1E3-1C21E094B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55" y="1149881"/>
            <a:ext cx="7773272" cy="489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78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8E10-4E3F-41C9-BA49-E569A69B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3500" dirty="0"/>
              <a:t>Análisis de redes sobre los temas principales en las investigaciones</a:t>
            </a:r>
          </a:p>
        </p:txBody>
      </p:sp>
      <p:pic>
        <p:nvPicPr>
          <p:cNvPr id="6" name="Picture 5" descr="Chart, diagram, schematic&#10;&#10;Description automatically generated">
            <a:extLst>
              <a:ext uri="{FF2B5EF4-FFF2-40B4-BE49-F238E27FC236}">
                <a16:creationId xmlns:a16="http://schemas.microsoft.com/office/drawing/2014/main" id="{7A99E9FB-28A1-43F6-AE2A-4A42E3DA0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547" y="1645100"/>
            <a:ext cx="7744906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4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A67F175-7C8D-4D75-B0E3-A262080A9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81" y="1871831"/>
            <a:ext cx="1042987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9F8C09-AF3F-4022-B8FC-CCCB7FA9EF2A}"/>
              </a:ext>
            </a:extLst>
          </p:cNvPr>
          <p:cNvSpPr txBox="1"/>
          <p:nvPr/>
        </p:nvSpPr>
        <p:spPr>
          <a:xfrm>
            <a:off x="850569" y="671502"/>
            <a:ext cx="9812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b="1" dirty="0"/>
              <a:t>¿Qué tanto se habla en los artículos sobre </a:t>
            </a:r>
            <a:r>
              <a:rPr lang="en-US" b="1" dirty="0"/>
              <a:t>Innovation management </a:t>
            </a:r>
            <a:r>
              <a:rPr lang="es-CO" b="1" dirty="0"/>
              <a:t>en Colombia y qué tópicos son los más relevantes?</a:t>
            </a:r>
          </a:p>
          <a:p>
            <a:pPr algn="just"/>
            <a:r>
              <a:rPr lang="es-CO" b="1" dirty="0"/>
              <a:t>¿Qué vacíos hay en la investigación y cuáles pueden ser propuestas de políticas y estrategias públicas para fomentar la gestión de la innovación en el país?</a:t>
            </a:r>
          </a:p>
        </p:txBody>
      </p:sp>
    </p:spTree>
    <p:extLst>
      <p:ext uri="{BB962C8B-B14F-4D97-AF65-F5344CB8AC3E}">
        <p14:creationId xmlns:p14="http://schemas.microsoft.com/office/powerpoint/2010/main" val="354496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C828-2809-4233-BF18-70C688E7E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OECD/Eurostat (2018), </a:t>
            </a:r>
            <a:r>
              <a:rPr lang="en-US" sz="15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Oslo Manual 2018: Guidelines for Collecting, Reporting and Using Data on Innovation, 4th Edition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The Measurement of Scientific, Technological and Innovation Activities, OECD Publishing, Paris/Eurostat, Luxembourg,</a:t>
            </a:r>
            <a:endParaRPr lang="es-CO" sz="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CCCAD-BF22-4831-9A5B-F97414434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sz="4000" dirty="0"/>
              <a:t>Referencias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31C6A-2011-42AC-99EB-DF213CCC920C}"/>
              </a:ext>
            </a:extLst>
          </p:cNvPr>
          <p:cNvSpPr txBox="1"/>
          <p:nvPr/>
        </p:nvSpPr>
        <p:spPr>
          <a:xfrm>
            <a:off x="3142307" y="1648496"/>
            <a:ext cx="59073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000" dirty="0"/>
              <a:t>¡MUCHAS GRACIAS POR SU ATENCIÓN!</a:t>
            </a:r>
          </a:p>
        </p:txBody>
      </p:sp>
    </p:spTree>
    <p:extLst>
      <p:ext uri="{BB962C8B-B14F-4D97-AF65-F5344CB8AC3E}">
        <p14:creationId xmlns:p14="http://schemas.microsoft.com/office/powerpoint/2010/main" val="3487064396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 lines</Template>
  <TotalTime>715</TotalTime>
  <Words>368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Noto Serif</vt:lpstr>
      <vt:lpstr>Times New Roman</vt:lpstr>
      <vt:lpstr>Univers Condensed Light</vt:lpstr>
      <vt:lpstr>Walbaum Display Light</vt:lpstr>
      <vt:lpstr>Wingdings</vt:lpstr>
      <vt:lpstr>AngleLinesVTI</vt:lpstr>
      <vt:lpstr>¿Qué se está investigando sobre la gestión de la innovación en Colombia?</vt:lpstr>
      <vt:lpstr>Metodología</vt:lpstr>
      <vt:lpstr>PowerPoint Presentation</vt:lpstr>
      <vt:lpstr>¿Cómo ha evolucionado la investigación según el número de artículos publicados por año?</vt:lpstr>
      <vt:lpstr>PowerPoint Presentation</vt:lpstr>
      <vt:lpstr>¿Cuáles son los principales tópicos asociados a la gestión de la innovación en Colombia?</vt:lpstr>
      <vt:lpstr>Análisis de redes sobre los temas principales en las investigaciones</vt:lpstr>
      <vt:lpstr>PowerPoint Presentation</vt:lpstr>
      <vt:lpstr>OECD/Eurostat (2018), Oslo Manual 2018: Guidelines for Collecting, Reporting and Using Data on Innovation, 4th Edition, The Measurement of Scientific, Technological and Innovation Activities, OECD Publishing, Paris/Eurostat, Luxembourg,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se está investigando sobre la gestión de la innovación en Colombia?</dc:title>
  <dc:creator>Sergio Daniel Sánchez Pulido</dc:creator>
  <cp:lastModifiedBy>Sergio Daniel Sánchez Pulido</cp:lastModifiedBy>
  <cp:revision>2</cp:revision>
  <dcterms:created xsi:type="dcterms:W3CDTF">2021-11-21T18:33:28Z</dcterms:created>
  <dcterms:modified xsi:type="dcterms:W3CDTF">2021-11-22T06:28:36Z</dcterms:modified>
</cp:coreProperties>
</file>