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Average"/>
      <p:regular r:id="rId14"/>
    </p:embeddedFont>
    <p:embeddedFont>
      <p:font typeface="Oswald"/>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D9402642-C980-49C6-879C-20C571953DC8}">
  <a:tblStyle styleId="{D9402642-C980-49C6-879C-20C571953DC8}"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swald-regular.fntdata"/><Relationship Id="rId14" Type="http://schemas.openxmlformats.org/officeDocument/2006/relationships/font" Target="fonts/Average-regular.fntdata"/><Relationship Id="rId16"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grpSp>
        <p:nvGrpSpPr>
          <p:cNvPr id="10" name="Shape 10"/>
          <p:cNvGrpSpPr/>
          <p:nvPr/>
        </p:nvGrpSpPr>
        <p:grpSpPr>
          <a:xfrm>
            <a:off x="4350278" y="2855377"/>
            <a:ext cx="443588" cy="105632"/>
            <a:chOff x="4137525" y="2915950"/>
            <a:chExt cx="869099" cy="206999"/>
          </a:xfrm>
        </p:grpSpPr>
        <p:sp>
          <p:nvSpPr>
            <p:cNvPr id="11" name="Shape 11"/>
            <p:cNvSpPr/>
            <p:nvPr/>
          </p:nvSpPr>
          <p:spPr>
            <a:xfrm>
              <a:off x="4468575" y="2915950"/>
              <a:ext cx="206999" cy="206999"/>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4799625" y="2915950"/>
              <a:ext cx="206999" cy="206999"/>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4137525" y="2915950"/>
              <a:ext cx="206999" cy="206999"/>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14" name="Shape 14"/>
          <p:cNvSpPr txBox="1"/>
          <p:nvPr>
            <p:ph type="ctrTitle"/>
          </p:nvPr>
        </p:nvSpPr>
        <p:spPr>
          <a:xfrm>
            <a:off x="671257" y="990800"/>
            <a:ext cx="7801500" cy="1730099"/>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5" name="Shape 15"/>
          <p:cNvSpPr txBox="1"/>
          <p:nvPr>
            <p:ph idx="1" type="subTitle"/>
          </p:nvPr>
        </p:nvSpPr>
        <p:spPr>
          <a:xfrm>
            <a:off x="671250" y="3174875"/>
            <a:ext cx="7801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16" name="Shape 16"/>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599" cy="18906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51" name="Shape 51"/>
          <p:cNvSpPr txBox="1"/>
          <p:nvPr>
            <p:ph idx="1" type="body"/>
          </p:nvPr>
        </p:nvSpPr>
        <p:spPr>
          <a:xfrm>
            <a:off x="311700" y="3228425"/>
            <a:ext cx="8520599"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199" cy="8610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9" name="Shape 19"/>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8520599"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7999"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8" name="Shape 38"/>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0"/>
            <a:ext cx="4572000" cy="5143499"/>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2" name="Shape 42"/>
          <p:cNvSpPr txBox="1"/>
          <p:nvPr>
            <p:ph type="title"/>
          </p:nvPr>
        </p:nvSpPr>
        <p:spPr>
          <a:xfrm>
            <a:off x="265500" y="1081400"/>
            <a:ext cx="4045199" cy="1710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3" name="Shape 43"/>
          <p:cNvSpPr txBox="1"/>
          <p:nvPr>
            <p:ph idx="1" type="subTitle"/>
          </p:nvPr>
        </p:nvSpPr>
        <p:spPr>
          <a:xfrm>
            <a:off x="265500" y="2845200"/>
            <a:ext cx="4045199" cy="1345500"/>
          </a:xfrm>
          <a:prstGeom prst="rect">
            <a:avLst/>
          </a:prstGeom>
        </p:spPr>
        <p:txBody>
          <a:bodyPr anchorCtr="0" anchor="t" bIns="91425" lIns="91425" rIns="91425" tIns="91425"/>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p:txBody>
      </p:sp>
      <p:sp>
        <p:nvSpPr>
          <p:cNvPr id="44" name="Shape 44"/>
          <p:cNvSpPr txBox="1"/>
          <p:nvPr>
            <p:ph idx="2" type="body"/>
          </p:nvPr>
        </p:nvSpPr>
        <p:spPr>
          <a:xfrm>
            <a:off x="4939500" y="724200"/>
            <a:ext cx="3837000" cy="3695099"/>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5" name="Shape 45"/>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572699"/>
          </a:xfrm>
          <a:prstGeom prst="rect">
            <a:avLst/>
          </a:prstGeom>
          <a:noFill/>
          <a:ln>
            <a:noFill/>
          </a:ln>
        </p:spPr>
        <p:txBody>
          <a:bodyPr anchorCtr="0" anchor="t" bIns="91425" lIns="91425" rIns="91425" tIns="91425"/>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3.png"/><Relationship Id="rId4" Type="http://schemas.openxmlformats.org/officeDocument/2006/relationships/image" Target="../media/image01.png"/><Relationship Id="rId9" Type="http://schemas.openxmlformats.org/officeDocument/2006/relationships/image" Target="../media/image07.png"/><Relationship Id="rId5" Type="http://schemas.openxmlformats.org/officeDocument/2006/relationships/image" Target="../media/image10.png"/><Relationship Id="rId6" Type="http://schemas.openxmlformats.org/officeDocument/2006/relationships/image" Target="../media/image04.png"/><Relationship Id="rId7" Type="http://schemas.openxmlformats.org/officeDocument/2006/relationships/image" Target="../media/image08.png"/><Relationship Id="rId8" Type="http://schemas.openxmlformats.org/officeDocument/2006/relationships/image" Target="../media/image0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5.png"/><Relationship Id="rId4" Type="http://schemas.openxmlformats.org/officeDocument/2006/relationships/image" Target="../media/image00.png"/><Relationship Id="rId5" Type="http://schemas.openxmlformats.org/officeDocument/2006/relationships/image" Target="../media/image14.png"/><Relationship Id="rId6" Type="http://schemas.openxmlformats.org/officeDocument/2006/relationships/image" Target="../media/image09.png"/><Relationship Id="rId7" Type="http://schemas.openxmlformats.org/officeDocument/2006/relationships/image" Target="../media/image11.png"/><Relationship Id="rId8"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384953"/>
        </a:solidFill>
      </p:bgPr>
    </p:bg>
    <p:spTree>
      <p:nvGrpSpPr>
        <p:cNvPr id="58" name="Shape 58"/>
        <p:cNvGrpSpPr/>
        <p:nvPr/>
      </p:nvGrpSpPr>
      <p:grpSpPr>
        <a:xfrm>
          <a:off x="0" y="0"/>
          <a:ext cx="0" cy="0"/>
          <a:chOff x="0" y="0"/>
          <a:chExt cx="0" cy="0"/>
        </a:xfrm>
      </p:grpSpPr>
      <p:sp>
        <p:nvSpPr>
          <p:cNvPr id="59" name="Shape 59"/>
          <p:cNvSpPr/>
          <p:nvPr/>
        </p:nvSpPr>
        <p:spPr>
          <a:xfrm>
            <a:off x="671250" y="1187250"/>
            <a:ext cx="7801500" cy="1453499"/>
          </a:xfrm>
          <a:prstGeom prst="roundRect">
            <a:avLst>
              <a:gd fmla="val 16667" name="adj"/>
            </a:avLst>
          </a:prstGeom>
          <a:solidFill>
            <a:srgbClr val="20124D"/>
          </a:solidFill>
          <a:ln>
            <a:noFill/>
          </a:ln>
        </p:spPr>
        <p:txBody>
          <a:bodyPr anchorCtr="0" anchor="ctr" bIns="91425" lIns="91425" rIns="91425" tIns="91425">
            <a:noAutofit/>
          </a:bodyPr>
          <a:lstStyle/>
          <a:p>
            <a:pPr lvl="0">
              <a:spcBef>
                <a:spcPts val="0"/>
              </a:spcBef>
              <a:buNone/>
            </a:pPr>
            <a:r>
              <a:t/>
            </a:r>
            <a:endParaRPr/>
          </a:p>
        </p:txBody>
      </p:sp>
      <p:sp>
        <p:nvSpPr>
          <p:cNvPr id="60" name="Shape 60"/>
          <p:cNvSpPr txBox="1"/>
          <p:nvPr>
            <p:ph type="ctrTitle"/>
          </p:nvPr>
        </p:nvSpPr>
        <p:spPr>
          <a:xfrm>
            <a:off x="671250" y="1187300"/>
            <a:ext cx="7801500" cy="1453499"/>
          </a:xfrm>
          <a:prstGeom prst="rect">
            <a:avLst/>
          </a:prstGeom>
        </p:spPr>
        <p:txBody>
          <a:bodyPr anchorCtr="0" anchor="b" bIns="91425" lIns="91425" rIns="91425" tIns="91425">
            <a:noAutofit/>
          </a:bodyPr>
          <a:lstStyle/>
          <a:p>
            <a:pPr lvl="0" rtl="0">
              <a:spcBef>
                <a:spcPts val="0"/>
              </a:spcBef>
              <a:buNone/>
            </a:pPr>
            <a:r>
              <a:rPr lang="en">
                <a:solidFill>
                  <a:srgbClr val="FFFFFF"/>
                </a:solidFill>
              </a:rPr>
              <a:t>Visual Recognition </a:t>
            </a:r>
          </a:p>
          <a:p>
            <a:pPr lvl="0">
              <a:spcBef>
                <a:spcPts val="0"/>
              </a:spcBef>
              <a:buNone/>
            </a:pPr>
            <a:r>
              <a:rPr lang="en" sz="3000">
                <a:solidFill>
                  <a:srgbClr val="FFFFFF"/>
                </a:solidFill>
              </a:rPr>
              <a:t>Week 1</a:t>
            </a:r>
          </a:p>
        </p:txBody>
      </p:sp>
      <p:sp>
        <p:nvSpPr>
          <p:cNvPr id="61" name="Shape 61"/>
          <p:cNvSpPr txBox="1"/>
          <p:nvPr>
            <p:ph idx="1" type="subTitle"/>
          </p:nvPr>
        </p:nvSpPr>
        <p:spPr>
          <a:xfrm>
            <a:off x="671250" y="3075848"/>
            <a:ext cx="7801500" cy="2107499"/>
          </a:xfrm>
          <a:prstGeom prst="rect">
            <a:avLst/>
          </a:prstGeom>
        </p:spPr>
        <p:txBody>
          <a:bodyPr anchorCtr="0" anchor="t" bIns="91425" lIns="91425" rIns="91425" tIns="91425">
            <a:noAutofit/>
          </a:bodyPr>
          <a:lstStyle/>
          <a:p>
            <a:pPr lvl="0" rtl="0">
              <a:spcBef>
                <a:spcPts val="0"/>
              </a:spcBef>
              <a:buNone/>
            </a:pPr>
            <a:r>
              <a:rPr b="1" lang="en" sz="2300">
                <a:solidFill>
                  <a:srgbClr val="FFFFFF"/>
                </a:solidFill>
              </a:rPr>
              <a:t>Team 1</a:t>
            </a:r>
          </a:p>
          <a:p>
            <a:pPr lvl="0" rtl="0">
              <a:spcBef>
                <a:spcPts val="0"/>
              </a:spcBef>
              <a:buNone/>
            </a:pPr>
            <a:r>
              <a:rPr lang="en" sz="1800">
                <a:solidFill>
                  <a:srgbClr val="FFFFFF"/>
                </a:solidFill>
              </a:rPr>
              <a:t>Eric López</a:t>
            </a:r>
          </a:p>
          <a:p>
            <a:pPr lvl="0" rtl="0">
              <a:spcBef>
                <a:spcPts val="0"/>
              </a:spcBef>
              <a:buNone/>
            </a:pPr>
            <a:r>
              <a:rPr lang="en" sz="1800">
                <a:solidFill>
                  <a:srgbClr val="FFFFFF"/>
                </a:solidFill>
              </a:rPr>
              <a:t>Gerard Martí</a:t>
            </a:r>
          </a:p>
          <a:p>
            <a:pPr lvl="0" rtl="0">
              <a:spcBef>
                <a:spcPts val="0"/>
              </a:spcBef>
              <a:buNone/>
            </a:pPr>
            <a:r>
              <a:rPr lang="en" sz="1800">
                <a:solidFill>
                  <a:srgbClr val="FFFFFF"/>
                </a:solidFill>
              </a:rPr>
              <a:t>Sergio Sancho</a:t>
            </a:r>
          </a:p>
          <a:p>
            <a:pPr lvl="0" rtl="0">
              <a:spcBef>
                <a:spcPts val="0"/>
              </a:spcBef>
              <a:buNone/>
            </a:pPr>
            <a:r>
              <a:rPr lang="en" sz="1800">
                <a:solidFill>
                  <a:srgbClr val="FFFFFF"/>
                </a:solidFill>
              </a:rPr>
              <a:t>Adriana Fernández</a:t>
            </a:r>
          </a:p>
          <a:p>
            <a:pPr lvl="0" rtl="0">
              <a:spcBef>
                <a:spcPts val="0"/>
              </a:spcBef>
              <a:buNone/>
            </a:pPr>
            <a:r>
              <a:t/>
            </a:r>
            <a:endParaRPr sz="1800">
              <a:solidFill>
                <a:srgbClr val="FFFFFF"/>
              </a:solidFill>
            </a:endParaRPr>
          </a:p>
          <a:p>
            <a:pPr lvl="0">
              <a:spcBef>
                <a:spcPts val="0"/>
              </a:spcBef>
              <a:buNone/>
            </a:pPr>
            <a:r>
              <a:t/>
            </a:r>
            <a:endParaRPr i="1" sz="1200"/>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384953"/>
        </a:solidFill>
      </p:bgPr>
    </p:bg>
    <p:spTree>
      <p:nvGrpSpPr>
        <p:cNvPr id="65" name="Shape 65"/>
        <p:cNvGrpSpPr/>
        <p:nvPr/>
      </p:nvGrpSpPr>
      <p:grpSpPr>
        <a:xfrm>
          <a:off x="0" y="0"/>
          <a:ext cx="0" cy="0"/>
          <a:chOff x="0" y="0"/>
          <a:chExt cx="0" cy="0"/>
        </a:xfrm>
      </p:grpSpPr>
      <p:sp>
        <p:nvSpPr>
          <p:cNvPr id="66" name="Shape 66"/>
          <p:cNvSpPr/>
          <p:nvPr/>
        </p:nvSpPr>
        <p:spPr>
          <a:xfrm>
            <a:off x="344625" y="228600"/>
            <a:ext cx="8264099" cy="511499"/>
          </a:xfrm>
          <a:prstGeom prst="roundRect">
            <a:avLst>
              <a:gd fmla="val 16667" name="adj"/>
            </a:avLst>
          </a:prstGeom>
          <a:solidFill>
            <a:srgbClr val="20124D"/>
          </a:solidFill>
          <a:ln>
            <a:noFill/>
          </a:ln>
        </p:spPr>
        <p:txBody>
          <a:bodyPr anchorCtr="0" anchor="ctr" bIns="91425" lIns="91425" rIns="91425" tIns="91425">
            <a:noAutofit/>
          </a:bodyPr>
          <a:lstStyle/>
          <a:p>
            <a:pPr lvl="0">
              <a:spcBef>
                <a:spcPts val="0"/>
              </a:spcBef>
              <a:buNone/>
            </a:pPr>
            <a:r>
              <a:t/>
            </a:r>
            <a:endParaRPr/>
          </a:p>
        </p:txBody>
      </p:sp>
      <p:sp>
        <p:nvSpPr>
          <p:cNvPr id="67" name="Shape 67"/>
          <p:cNvSpPr txBox="1"/>
          <p:nvPr>
            <p:ph type="title"/>
          </p:nvPr>
        </p:nvSpPr>
        <p:spPr>
          <a:xfrm>
            <a:off x="540300" y="228600"/>
            <a:ext cx="1964399" cy="572699"/>
          </a:xfrm>
          <a:prstGeom prst="rect">
            <a:avLst/>
          </a:prstGeom>
        </p:spPr>
        <p:txBody>
          <a:bodyPr anchorCtr="0" anchor="t" bIns="91425" lIns="91425" rIns="91425" tIns="91425">
            <a:noAutofit/>
          </a:bodyPr>
          <a:lstStyle/>
          <a:p>
            <a:pPr lvl="0">
              <a:spcBef>
                <a:spcPts val="0"/>
              </a:spcBef>
              <a:buNone/>
            </a:pPr>
            <a:r>
              <a:rPr lang="en" sz="2400"/>
              <a:t>Experiments</a:t>
            </a:r>
          </a:p>
        </p:txBody>
      </p:sp>
      <p:sp>
        <p:nvSpPr>
          <p:cNvPr id="68" name="Shape 68"/>
          <p:cNvSpPr txBox="1"/>
          <p:nvPr>
            <p:ph idx="1" type="body"/>
          </p:nvPr>
        </p:nvSpPr>
        <p:spPr>
          <a:xfrm>
            <a:off x="311700" y="1054700"/>
            <a:ext cx="8520599" cy="3567300"/>
          </a:xfrm>
          <a:prstGeom prst="rect">
            <a:avLst/>
          </a:prstGeom>
        </p:spPr>
        <p:txBody>
          <a:bodyPr anchorCtr="0" anchor="t" bIns="91425" lIns="91425" rIns="91425" tIns="91425">
            <a:noAutofit/>
          </a:bodyPr>
          <a:lstStyle/>
          <a:p>
            <a:pPr indent="-228600" lvl="0" marL="457200" rtl="0" algn="just">
              <a:spcBef>
                <a:spcPts val="0"/>
              </a:spcBef>
              <a:buClr>
                <a:srgbClr val="FFFFFF"/>
              </a:buClr>
            </a:pPr>
            <a:r>
              <a:rPr lang="en">
                <a:solidFill>
                  <a:srgbClr val="FFFFFF"/>
                </a:solidFill>
              </a:rPr>
              <a:t>We made the experiments over the original code, adding </a:t>
            </a:r>
            <a:r>
              <a:rPr b="1" lang="en">
                <a:solidFill>
                  <a:srgbClr val="FFFFFF"/>
                </a:solidFill>
              </a:rPr>
              <a:t>whiten() </a:t>
            </a:r>
            <a:r>
              <a:rPr lang="en">
                <a:solidFill>
                  <a:srgbClr val="FFFFFF"/>
                </a:solidFill>
              </a:rPr>
              <a:t>before computing the dictionary and using cross-validation.</a:t>
            </a:r>
          </a:p>
          <a:p>
            <a:pPr indent="-228600" lvl="0" marL="457200" rtl="0" algn="just">
              <a:spcBef>
                <a:spcPts val="0"/>
              </a:spcBef>
              <a:buClr>
                <a:srgbClr val="FFFFFF"/>
              </a:buClr>
            </a:pPr>
            <a:r>
              <a:rPr lang="en">
                <a:solidFill>
                  <a:srgbClr val="FFFFFF"/>
                </a:solidFill>
              </a:rPr>
              <a:t>The testing procedure was:</a:t>
            </a:r>
          </a:p>
          <a:p>
            <a:pPr indent="-228600" lvl="0" marL="914400" rtl="0" algn="just">
              <a:spcBef>
                <a:spcPts val="0"/>
              </a:spcBef>
              <a:buClr>
                <a:srgbClr val="FFFFFF"/>
              </a:buClr>
              <a:buAutoNum type="arabicPeriod"/>
            </a:pPr>
            <a:r>
              <a:rPr lang="en">
                <a:solidFill>
                  <a:srgbClr val="FFFFFF"/>
                </a:solidFill>
              </a:rPr>
              <a:t>Find the best number of samples for the bag of words.</a:t>
            </a:r>
          </a:p>
          <a:p>
            <a:pPr indent="-228600" lvl="0" marL="914400" rtl="0" algn="just">
              <a:spcBef>
                <a:spcPts val="0"/>
              </a:spcBef>
              <a:buClr>
                <a:srgbClr val="FFFFFF"/>
              </a:buClr>
              <a:buAutoNum type="arabicPeriod"/>
            </a:pPr>
            <a:r>
              <a:rPr lang="en">
                <a:solidFill>
                  <a:srgbClr val="FFFFFF"/>
                </a:solidFill>
              </a:rPr>
              <a:t>Try different number of folds for the cross-validation.</a:t>
            </a:r>
          </a:p>
          <a:p>
            <a:pPr indent="-228600" lvl="0" marL="914400" rtl="0" algn="just">
              <a:spcBef>
                <a:spcPts val="0"/>
              </a:spcBef>
              <a:buClr>
                <a:srgbClr val="FFFFFF"/>
              </a:buClr>
              <a:buAutoNum type="arabicPeriod"/>
            </a:pPr>
            <a:r>
              <a:rPr lang="en">
                <a:solidFill>
                  <a:srgbClr val="FFFFFF"/>
                </a:solidFill>
              </a:rPr>
              <a:t>Try HOG and LBP descriptors (computing the SIFT detector).</a:t>
            </a:r>
          </a:p>
          <a:p>
            <a:pPr indent="-228600" lvl="0" marL="914400" rtl="0" algn="just">
              <a:spcBef>
                <a:spcPts val="0"/>
              </a:spcBef>
              <a:buClr>
                <a:srgbClr val="FFFFFF"/>
              </a:buClr>
              <a:buAutoNum type="arabicPeriod"/>
            </a:pPr>
            <a:r>
              <a:rPr lang="en">
                <a:solidFill>
                  <a:srgbClr val="FFFFFF"/>
                </a:solidFill>
              </a:rPr>
              <a:t>Try different SVM kernels with the best result obtained until now.</a:t>
            </a:r>
          </a:p>
          <a:p>
            <a:pPr indent="-228600" lvl="0" marL="914400" rtl="0" algn="just">
              <a:spcBef>
                <a:spcPts val="0"/>
              </a:spcBef>
              <a:buClr>
                <a:srgbClr val="FFFFFF"/>
              </a:buClr>
              <a:buAutoNum type="arabicPeriod"/>
            </a:pPr>
            <a:r>
              <a:rPr lang="en">
                <a:solidFill>
                  <a:srgbClr val="FFFFFF"/>
                </a:solidFill>
              </a:rPr>
              <a:t>Try KNN instead of SVM.</a:t>
            </a:r>
          </a:p>
          <a:p>
            <a:pPr indent="-228600" lvl="0" marL="457200" rtl="0" algn="just">
              <a:spcBef>
                <a:spcPts val="0"/>
              </a:spcBef>
              <a:buClr>
                <a:srgbClr val="FFFFFF"/>
              </a:buClr>
            </a:pPr>
            <a:r>
              <a:rPr lang="en">
                <a:solidFill>
                  <a:srgbClr val="FFFFFF"/>
                </a:solidFill>
              </a:rPr>
              <a:t>We will evaluate the results by using confusion matrix, ROC curve and accuracy.</a:t>
            </a:r>
          </a:p>
        </p:txBody>
      </p:sp>
      <p:sp>
        <p:nvSpPr>
          <p:cNvPr id="69" name="Shape 69"/>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r>
              <a:rPr lang="en"/>
              <a:t>/8</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384953"/>
        </a:solidFill>
      </p:bgPr>
    </p:bg>
    <p:spTree>
      <p:nvGrpSpPr>
        <p:cNvPr id="73" name="Shape 73"/>
        <p:cNvGrpSpPr/>
        <p:nvPr/>
      </p:nvGrpSpPr>
      <p:grpSpPr>
        <a:xfrm>
          <a:off x="0" y="0"/>
          <a:ext cx="0" cy="0"/>
          <a:chOff x="0" y="0"/>
          <a:chExt cx="0" cy="0"/>
        </a:xfrm>
      </p:grpSpPr>
      <p:sp>
        <p:nvSpPr>
          <p:cNvPr id="74" name="Shape 74"/>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r>
              <a:rPr lang="en"/>
              <a:t>/8</a:t>
            </a:r>
          </a:p>
        </p:txBody>
      </p:sp>
      <p:sp>
        <p:nvSpPr>
          <p:cNvPr id="75" name="Shape 75"/>
          <p:cNvSpPr txBox="1"/>
          <p:nvPr>
            <p:ph type="title"/>
          </p:nvPr>
        </p:nvSpPr>
        <p:spPr>
          <a:xfrm>
            <a:off x="87750" y="2193450"/>
            <a:ext cx="4973099" cy="290099"/>
          </a:xfrm>
          <a:prstGeom prst="rect">
            <a:avLst/>
          </a:prstGeom>
        </p:spPr>
        <p:txBody>
          <a:bodyPr anchorCtr="0" anchor="t" bIns="91425" lIns="91425" rIns="91425" tIns="91425">
            <a:noAutofit/>
          </a:bodyPr>
          <a:lstStyle/>
          <a:p>
            <a:pPr lvl="0" rtl="0">
              <a:spcBef>
                <a:spcPts val="0"/>
              </a:spcBef>
              <a:buNone/>
            </a:pPr>
            <a:r>
              <a:rPr lang="en" sz="1400">
                <a:solidFill>
                  <a:srgbClr val="F3F3F3"/>
                </a:solidFill>
                <a:latin typeface="Average"/>
                <a:ea typeface="Average"/>
                <a:cs typeface="Average"/>
                <a:sym typeface="Average"/>
              </a:rPr>
              <a:t>Cross-validation (LinearSVM, SIFT, 50000 samples):</a:t>
            </a:r>
          </a:p>
          <a:p>
            <a:pPr lvl="0" rtl="0">
              <a:spcBef>
                <a:spcPts val="0"/>
              </a:spcBef>
              <a:buNone/>
            </a:pPr>
            <a:r>
              <a:t/>
            </a:r>
            <a:endParaRPr sz="1400">
              <a:solidFill>
                <a:srgbClr val="F3F3F3"/>
              </a:solidFill>
            </a:endParaRPr>
          </a:p>
        </p:txBody>
      </p:sp>
      <p:graphicFrame>
        <p:nvGraphicFramePr>
          <p:cNvPr id="76" name="Shape 76"/>
          <p:cNvGraphicFramePr/>
          <p:nvPr/>
        </p:nvGraphicFramePr>
        <p:xfrm>
          <a:off x="166962" y="1316850"/>
          <a:ext cx="3000000" cy="3000000"/>
        </p:xfrm>
        <a:graphic>
          <a:graphicData uri="http://schemas.openxmlformats.org/drawingml/2006/table">
            <a:tbl>
              <a:tblPr>
                <a:noFill/>
                <a:tableStyleId>{D9402642-C980-49C6-879C-20C571953DC8}</a:tableStyleId>
              </a:tblPr>
              <a:tblGrid>
                <a:gridCol w="1078600"/>
                <a:gridCol w="745600"/>
                <a:gridCol w="745600"/>
                <a:gridCol w="812150"/>
                <a:gridCol w="823700"/>
                <a:gridCol w="852975"/>
                <a:gridCol w="787800"/>
                <a:gridCol w="822350"/>
                <a:gridCol w="816800"/>
                <a:gridCol w="978225"/>
              </a:tblGrid>
              <a:tr h="342375">
                <a:tc>
                  <a:txBody>
                    <a:bodyPr>
                      <a:noAutofit/>
                    </a:bodyPr>
                    <a:lstStyle/>
                    <a:p>
                      <a:pPr lvl="0" algn="ctr">
                        <a:spcBef>
                          <a:spcPts val="0"/>
                        </a:spcBef>
                        <a:buNone/>
                      </a:pPr>
                      <a:r>
                        <a:rPr b="1" lang="en" sz="1200">
                          <a:solidFill>
                            <a:srgbClr val="F3F3F3"/>
                          </a:solidFill>
                          <a:latin typeface="Average"/>
                          <a:ea typeface="Average"/>
                          <a:cs typeface="Average"/>
                          <a:sym typeface="Average"/>
                        </a:rPr>
                        <a:t>N</a:t>
                      </a:r>
                      <a:r>
                        <a:rPr b="1" lang="en" sz="1200">
                          <a:solidFill>
                            <a:srgbClr val="F3F3F3"/>
                          </a:solidFill>
                          <a:latin typeface="Average"/>
                          <a:ea typeface="Average"/>
                          <a:cs typeface="Average"/>
                          <a:sym typeface="Average"/>
                        </a:rPr>
                        <a:t>º samples</a:t>
                      </a:r>
                    </a:p>
                  </a:txBody>
                  <a:tcPr marT="91425" marB="91425" marR="91425" marL="91425"/>
                </a:tc>
                <a:tc>
                  <a:txBody>
                    <a:bodyPr>
                      <a:noAutofit/>
                    </a:bodyPr>
                    <a:lstStyle/>
                    <a:p>
                      <a:pPr lvl="0" algn="ctr">
                        <a:spcBef>
                          <a:spcPts val="0"/>
                        </a:spcBef>
                        <a:buNone/>
                      </a:pPr>
                      <a:r>
                        <a:rPr lang="en" sz="1200">
                          <a:solidFill>
                            <a:srgbClr val="F3F3F3"/>
                          </a:solidFill>
                          <a:latin typeface="Average"/>
                          <a:ea typeface="Average"/>
                          <a:cs typeface="Average"/>
                          <a:sym typeface="Average"/>
                        </a:rPr>
                        <a:t>1000</a:t>
                      </a:r>
                    </a:p>
                  </a:txBody>
                  <a:tcPr marT="91425" marB="91425" marR="91425" marL="91425"/>
                </a:tc>
                <a:tc>
                  <a:txBody>
                    <a:bodyPr>
                      <a:noAutofit/>
                    </a:bodyPr>
                    <a:lstStyle/>
                    <a:p>
                      <a:pPr lvl="0" algn="ctr">
                        <a:spcBef>
                          <a:spcPts val="0"/>
                        </a:spcBef>
                        <a:buNone/>
                      </a:pPr>
                      <a:r>
                        <a:rPr lang="en" sz="1200">
                          <a:solidFill>
                            <a:srgbClr val="F3F3F3"/>
                          </a:solidFill>
                          <a:latin typeface="Average"/>
                          <a:ea typeface="Average"/>
                          <a:cs typeface="Average"/>
                          <a:sym typeface="Average"/>
                        </a:rPr>
                        <a:t>5000</a:t>
                      </a:r>
                    </a:p>
                  </a:txBody>
                  <a:tcPr marT="91425" marB="91425" marR="91425" marL="91425"/>
                </a:tc>
                <a:tc>
                  <a:txBody>
                    <a:bodyPr>
                      <a:noAutofit/>
                    </a:bodyPr>
                    <a:lstStyle/>
                    <a:p>
                      <a:pPr lvl="0" algn="ctr">
                        <a:spcBef>
                          <a:spcPts val="0"/>
                        </a:spcBef>
                        <a:buNone/>
                      </a:pPr>
                      <a:r>
                        <a:rPr lang="en" sz="1200">
                          <a:solidFill>
                            <a:srgbClr val="F3F3F3"/>
                          </a:solidFill>
                          <a:latin typeface="Average"/>
                          <a:ea typeface="Average"/>
                          <a:cs typeface="Average"/>
                          <a:sym typeface="Average"/>
                        </a:rPr>
                        <a:t>10000</a:t>
                      </a:r>
                    </a:p>
                  </a:txBody>
                  <a:tcPr marT="91425" marB="91425" marR="91425" marL="91425"/>
                </a:tc>
                <a:tc>
                  <a:txBody>
                    <a:bodyPr>
                      <a:noAutofit/>
                    </a:bodyPr>
                    <a:lstStyle/>
                    <a:p>
                      <a:pPr lvl="0" algn="ctr">
                        <a:spcBef>
                          <a:spcPts val="0"/>
                        </a:spcBef>
                        <a:buNone/>
                      </a:pPr>
                      <a:r>
                        <a:rPr lang="en" sz="1200">
                          <a:solidFill>
                            <a:srgbClr val="F3F3F3"/>
                          </a:solidFill>
                          <a:latin typeface="Average"/>
                          <a:ea typeface="Average"/>
                          <a:cs typeface="Average"/>
                          <a:sym typeface="Average"/>
                        </a:rPr>
                        <a:t>20000</a:t>
                      </a:r>
                    </a:p>
                  </a:txBody>
                  <a:tcPr marT="91425" marB="91425" marR="91425" marL="91425"/>
                </a:tc>
                <a:tc>
                  <a:txBody>
                    <a:bodyPr>
                      <a:noAutofit/>
                    </a:bodyPr>
                    <a:lstStyle/>
                    <a:p>
                      <a:pPr lvl="0" algn="ctr">
                        <a:spcBef>
                          <a:spcPts val="0"/>
                        </a:spcBef>
                        <a:buNone/>
                      </a:pPr>
                      <a:r>
                        <a:rPr lang="en" sz="1200">
                          <a:solidFill>
                            <a:srgbClr val="F3F3F3"/>
                          </a:solidFill>
                          <a:latin typeface="Average"/>
                          <a:ea typeface="Average"/>
                          <a:cs typeface="Average"/>
                          <a:sym typeface="Average"/>
                        </a:rPr>
                        <a:t>30000</a:t>
                      </a:r>
                    </a:p>
                  </a:txBody>
                  <a:tcPr marT="91425" marB="91425" marR="91425" marL="91425"/>
                </a:tc>
                <a:tc>
                  <a:txBody>
                    <a:bodyPr>
                      <a:noAutofit/>
                    </a:bodyPr>
                    <a:lstStyle/>
                    <a:p>
                      <a:pPr lvl="0" algn="ctr">
                        <a:spcBef>
                          <a:spcPts val="0"/>
                        </a:spcBef>
                        <a:buNone/>
                      </a:pPr>
                      <a:r>
                        <a:rPr lang="en" sz="1200">
                          <a:solidFill>
                            <a:srgbClr val="F3F3F3"/>
                          </a:solidFill>
                          <a:latin typeface="Average"/>
                          <a:ea typeface="Average"/>
                          <a:cs typeface="Average"/>
                          <a:sym typeface="Average"/>
                        </a:rPr>
                        <a:t>40000</a:t>
                      </a:r>
                    </a:p>
                  </a:txBody>
                  <a:tcPr marT="91425" marB="91425" marR="91425" marL="91425"/>
                </a:tc>
                <a:tc>
                  <a:txBody>
                    <a:bodyPr>
                      <a:noAutofit/>
                    </a:bodyPr>
                    <a:lstStyle/>
                    <a:p>
                      <a:pPr lvl="0" algn="ctr">
                        <a:spcBef>
                          <a:spcPts val="0"/>
                        </a:spcBef>
                        <a:buNone/>
                      </a:pPr>
                      <a:r>
                        <a:rPr b="1" lang="en" sz="1200">
                          <a:solidFill>
                            <a:srgbClr val="F3F3F3"/>
                          </a:solidFill>
                          <a:latin typeface="Average"/>
                          <a:ea typeface="Average"/>
                          <a:cs typeface="Average"/>
                          <a:sym typeface="Average"/>
                        </a:rPr>
                        <a:t>50000</a:t>
                      </a:r>
                    </a:p>
                  </a:txBody>
                  <a:tcPr marT="91425" marB="91425" marR="91425" marL="91425"/>
                </a:tc>
                <a:tc>
                  <a:txBody>
                    <a:bodyPr>
                      <a:noAutofit/>
                    </a:bodyPr>
                    <a:lstStyle/>
                    <a:p>
                      <a:pPr lvl="0" algn="ctr">
                        <a:spcBef>
                          <a:spcPts val="0"/>
                        </a:spcBef>
                        <a:buNone/>
                      </a:pPr>
                      <a:r>
                        <a:rPr lang="en" sz="1200">
                          <a:solidFill>
                            <a:srgbClr val="F3F3F3"/>
                          </a:solidFill>
                          <a:latin typeface="Average"/>
                          <a:ea typeface="Average"/>
                          <a:cs typeface="Average"/>
                          <a:sym typeface="Average"/>
                        </a:rPr>
                        <a:t>60000</a:t>
                      </a:r>
                    </a:p>
                  </a:txBody>
                  <a:tcPr marT="91425" marB="91425" marR="91425" marL="91425"/>
                </a:tc>
                <a:tc>
                  <a:txBody>
                    <a:bodyPr>
                      <a:noAutofit/>
                    </a:bodyPr>
                    <a:lstStyle/>
                    <a:p>
                      <a:pPr lvl="0" rtl="0" algn="ctr">
                        <a:spcBef>
                          <a:spcPts val="0"/>
                        </a:spcBef>
                        <a:buNone/>
                      </a:pPr>
                      <a:r>
                        <a:rPr lang="en" sz="1200">
                          <a:solidFill>
                            <a:srgbClr val="F3F3F3"/>
                          </a:solidFill>
                          <a:latin typeface="Average"/>
                          <a:ea typeface="Average"/>
                          <a:cs typeface="Average"/>
                          <a:sym typeface="Average"/>
                        </a:rPr>
                        <a:t>100000</a:t>
                      </a:r>
                    </a:p>
                  </a:txBody>
                  <a:tcPr marT="91425" marB="91425" marR="91425" marL="91425"/>
                </a:tc>
              </a:tr>
              <a:tr h="190000">
                <a:tc>
                  <a:txBody>
                    <a:bodyPr>
                      <a:noAutofit/>
                    </a:bodyPr>
                    <a:lstStyle/>
                    <a:p>
                      <a:pPr lvl="0" algn="ctr">
                        <a:spcBef>
                          <a:spcPts val="0"/>
                        </a:spcBef>
                        <a:buNone/>
                      </a:pPr>
                      <a:r>
                        <a:rPr b="1" lang="en" sz="1200">
                          <a:solidFill>
                            <a:srgbClr val="F3F3F3"/>
                          </a:solidFill>
                          <a:latin typeface="Average"/>
                          <a:ea typeface="Average"/>
                          <a:cs typeface="Average"/>
                          <a:sym typeface="Average"/>
                        </a:rPr>
                        <a:t>Accuracy</a:t>
                      </a:r>
                    </a:p>
                  </a:txBody>
                  <a:tcPr marT="91425" marB="91425" marR="91425" marL="91425"/>
                </a:tc>
                <a:tc>
                  <a:txBody>
                    <a:bodyPr>
                      <a:noAutofit/>
                    </a:bodyPr>
                    <a:lstStyle/>
                    <a:p>
                      <a:pPr lvl="0" algn="ctr">
                        <a:spcBef>
                          <a:spcPts val="0"/>
                        </a:spcBef>
                        <a:buNone/>
                      </a:pPr>
                      <a:r>
                        <a:rPr lang="en" sz="1200">
                          <a:solidFill>
                            <a:srgbClr val="F3F3F3"/>
                          </a:solidFill>
                          <a:latin typeface="Average"/>
                          <a:ea typeface="Average"/>
                          <a:cs typeface="Average"/>
                          <a:sym typeface="Average"/>
                        </a:rPr>
                        <a:t>0.607</a:t>
                      </a:r>
                    </a:p>
                  </a:txBody>
                  <a:tcPr marT="91425" marB="91425" marR="91425" marL="91425"/>
                </a:tc>
                <a:tc>
                  <a:txBody>
                    <a:bodyPr>
                      <a:noAutofit/>
                    </a:bodyPr>
                    <a:lstStyle/>
                    <a:p>
                      <a:pPr lvl="0" algn="ctr">
                        <a:spcBef>
                          <a:spcPts val="0"/>
                        </a:spcBef>
                        <a:buNone/>
                      </a:pPr>
                      <a:r>
                        <a:rPr lang="en" sz="1200">
                          <a:solidFill>
                            <a:srgbClr val="F3F3F3"/>
                          </a:solidFill>
                          <a:latin typeface="Average"/>
                          <a:ea typeface="Average"/>
                          <a:cs typeface="Average"/>
                          <a:sym typeface="Average"/>
                        </a:rPr>
                        <a:t>0.638</a:t>
                      </a:r>
                    </a:p>
                  </a:txBody>
                  <a:tcPr marT="91425" marB="91425" marR="91425" marL="91425"/>
                </a:tc>
                <a:tc>
                  <a:txBody>
                    <a:bodyPr>
                      <a:noAutofit/>
                    </a:bodyPr>
                    <a:lstStyle/>
                    <a:p>
                      <a:pPr lvl="0" algn="ctr">
                        <a:spcBef>
                          <a:spcPts val="0"/>
                        </a:spcBef>
                        <a:buNone/>
                      </a:pPr>
                      <a:r>
                        <a:rPr lang="en" sz="1200">
                          <a:solidFill>
                            <a:srgbClr val="F3F3F3"/>
                          </a:solidFill>
                          <a:latin typeface="Average"/>
                          <a:ea typeface="Average"/>
                          <a:cs typeface="Average"/>
                          <a:sym typeface="Average"/>
                        </a:rPr>
                        <a:t>0.614</a:t>
                      </a:r>
                    </a:p>
                  </a:txBody>
                  <a:tcPr marT="91425" marB="91425" marR="91425" marL="91425"/>
                </a:tc>
                <a:tc>
                  <a:txBody>
                    <a:bodyPr>
                      <a:noAutofit/>
                    </a:bodyPr>
                    <a:lstStyle/>
                    <a:p>
                      <a:pPr lvl="0" algn="ctr">
                        <a:spcBef>
                          <a:spcPts val="0"/>
                        </a:spcBef>
                        <a:buNone/>
                      </a:pPr>
                      <a:r>
                        <a:rPr lang="en" sz="1200">
                          <a:solidFill>
                            <a:srgbClr val="F3F3F3"/>
                          </a:solidFill>
                          <a:latin typeface="Average"/>
                          <a:ea typeface="Average"/>
                          <a:cs typeface="Average"/>
                          <a:sym typeface="Average"/>
                        </a:rPr>
                        <a:t>0.603</a:t>
                      </a:r>
                    </a:p>
                  </a:txBody>
                  <a:tcPr marT="91425" marB="91425" marR="91425" marL="91425"/>
                </a:tc>
                <a:tc>
                  <a:txBody>
                    <a:bodyPr>
                      <a:noAutofit/>
                    </a:bodyPr>
                    <a:lstStyle/>
                    <a:p>
                      <a:pPr lvl="0" algn="ctr">
                        <a:spcBef>
                          <a:spcPts val="0"/>
                        </a:spcBef>
                        <a:buNone/>
                      </a:pPr>
                      <a:r>
                        <a:rPr lang="en" sz="1200">
                          <a:solidFill>
                            <a:srgbClr val="F3F3F3"/>
                          </a:solidFill>
                          <a:latin typeface="Average"/>
                          <a:ea typeface="Average"/>
                          <a:cs typeface="Average"/>
                          <a:sym typeface="Average"/>
                        </a:rPr>
                        <a:t>0.620</a:t>
                      </a:r>
                    </a:p>
                  </a:txBody>
                  <a:tcPr marT="91425" marB="91425" marR="91425" marL="91425"/>
                </a:tc>
                <a:tc>
                  <a:txBody>
                    <a:bodyPr>
                      <a:noAutofit/>
                    </a:bodyPr>
                    <a:lstStyle/>
                    <a:p>
                      <a:pPr lvl="0" algn="ctr">
                        <a:spcBef>
                          <a:spcPts val="0"/>
                        </a:spcBef>
                        <a:buNone/>
                      </a:pPr>
                      <a:r>
                        <a:rPr lang="en" sz="1200">
                          <a:solidFill>
                            <a:srgbClr val="F3F3F3"/>
                          </a:solidFill>
                          <a:latin typeface="Average"/>
                          <a:ea typeface="Average"/>
                          <a:cs typeface="Average"/>
                          <a:sym typeface="Average"/>
                        </a:rPr>
                        <a:t> 0.638</a:t>
                      </a:r>
                    </a:p>
                  </a:txBody>
                  <a:tcPr marT="91425" marB="91425" marR="91425" marL="91425"/>
                </a:tc>
                <a:tc>
                  <a:txBody>
                    <a:bodyPr>
                      <a:noAutofit/>
                    </a:bodyPr>
                    <a:lstStyle/>
                    <a:p>
                      <a:pPr lvl="0" algn="ctr">
                        <a:spcBef>
                          <a:spcPts val="0"/>
                        </a:spcBef>
                        <a:buNone/>
                      </a:pPr>
                      <a:r>
                        <a:rPr b="1" lang="en" sz="1200">
                          <a:solidFill>
                            <a:srgbClr val="F3F3F3"/>
                          </a:solidFill>
                          <a:latin typeface="Average"/>
                          <a:ea typeface="Average"/>
                          <a:cs typeface="Average"/>
                          <a:sym typeface="Average"/>
                        </a:rPr>
                        <a:t>0.640</a:t>
                      </a:r>
                    </a:p>
                  </a:txBody>
                  <a:tcPr marT="91425" marB="91425" marR="91425" marL="91425"/>
                </a:tc>
                <a:tc>
                  <a:txBody>
                    <a:bodyPr>
                      <a:noAutofit/>
                    </a:bodyPr>
                    <a:lstStyle/>
                    <a:p>
                      <a:pPr lvl="0" algn="ctr">
                        <a:spcBef>
                          <a:spcPts val="0"/>
                        </a:spcBef>
                        <a:buNone/>
                      </a:pPr>
                      <a:r>
                        <a:rPr lang="en" sz="1200">
                          <a:solidFill>
                            <a:srgbClr val="F3F3F3"/>
                          </a:solidFill>
                          <a:latin typeface="Average"/>
                          <a:ea typeface="Average"/>
                          <a:cs typeface="Average"/>
                          <a:sym typeface="Average"/>
                        </a:rPr>
                        <a:t>0.638</a:t>
                      </a:r>
                    </a:p>
                  </a:txBody>
                  <a:tcPr marT="91425" marB="91425" marR="91425" marL="91425"/>
                </a:tc>
                <a:tc>
                  <a:txBody>
                    <a:bodyPr>
                      <a:noAutofit/>
                    </a:bodyPr>
                    <a:lstStyle/>
                    <a:p>
                      <a:pPr lvl="0" algn="ctr">
                        <a:spcBef>
                          <a:spcPts val="0"/>
                        </a:spcBef>
                        <a:buNone/>
                      </a:pPr>
                      <a:r>
                        <a:rPr lang="en" sz="1200">
                          <a:solidFill>
                            <a:srgbClr val="F3F3F3"/>
                          </a:solidFill>
                          <a:latin typeface="Average"/>
                          <a:ea typeface="Average"/>
                          <a:cs typeface="Average"/>
                          <a:sym typeface="Average"/>
                        </a:rPr>
                        <a:t>0.629</a:t>
                      </a:r>
                    </a:p>
                  </a:txBody>
                  <a:tcPr marT="91425" marB="91425" marR="91425" marL="91425"/>
                </a:tc>
              </a:tr>
            </a:tbl>
          </a:graphicData>
        </a:graphic>
      </p:graphicFrame>
      <p:graphicFrame>
        <p:nvGraphicFramePr>
          <p:cNvPr id="77" name="Shape 77"/>
          <p:cNvGraphicFramePr/>
          <p:nvPr/>
        </p:nvGraphicFramePr>
        <p:xfrm>
          <a:off x="166962" y="2712800"/>
          <a:ext cx="3000000" cy="3000000"/>
        </p:xfrm>
        <a:graphic>
          <a:graphicData uri="http://schemas.openxmlformats.org/drawingml/2006/table">
            <a:tbl>
              <a:tblPr>
                <a:noFill/>
                <a:tableStyleId>{D9402642-C980-49C6-879C-20C571953DC8}</a:tableStyleId>
              </a:tblPr>
              <a:tblGrid>
                <a:gridCol w="972450"/>
                <a:gridCol w="733525"/>
                <a:gridCol w="610850"/>
                <a:gridCol w="732175"/>
                <a:gridCol w="742600"/>
                <a:gridCol w="769000"/>
              </a:tblGrid>
              <a:tr h="342375">
                <a:tc>
                  <a:txBody>
                    <a:bodyPr>
                      <a:noAutofit/>
                    </a:bodyPr>
                    <a:lstStyle/>
                    <a:p>
                      <a:pPr lvl="0" rtl="0" algn="ctr">
                        <a:spcBef>
                          <a:spcPts val="0"/>
                        </a:spcBef>
                        <a:buNone/>
                      </a:pPr>
                      <a:r>
                        <a:rPr b="1" lang="en" sz="1200">
                          <a:solidFill>
                            <a:srgbClr val="F3F3F3"/>
                          </a:solidFill>
                          <a:latin typeface="Average"/>
                          <a:ea typeface="Average"/>
                          <a:cs typeface="Average"/>
                          <a:sym typeface="Average"/>
                        </a:rPr>
                        <a:t>Nº folds</a:t>
                      </a:r>
                    </a:p>
                  </a:txBody>
                  <a:tcPr marT="91425" marB="91425" marR="91425" marL="91425"/>
                </a:tc>
                <a:tc>
                  <a:txBody>
                    <a:bodyPr>
                      <a:noAutofit/>
                    </a:bodyPr>
                    <a:lstStyle/>
                    <a:p>
                      <a:pPr lvl="0" rtl="0" algn="ctr">
                        <a:spcBef>
                          <a:spcPts val="0"/>
                        </a:spcBef>
                        <a:buNone/>
                      </a:pPr>
                      <a:r>
                        <a:rPr lang="en" sz="1200">
                          <a:solidFill>
                            <a:srgbClr val="F3F3F3"/>
                          </a:solidFill>
                          <a:latin typeface="Average"/>
                          <a:ea typeface="Average"/>
                          <a:cs typeface="Average"/>
                          <a:sym typeface="Average"/>
                        </a:rPr>
                        <a:t>2</a:t>
                      </a:r>
                    </a:p>
                  </a:txBody>
                  <a:tcPr marT="91425" marB="91425" marR="91425" marL="91425"/>
                </a:tc>
                <a:tc>
                  <a:txBody>
                    <a:bodyPr>
                      <a:noAutofit/>
                    </a:bodyPr>
                    <a:lstStyle/>
                    <a:p>
                      <a:pPr lvl="0" rtl="0" algn="ctr">
                        <a:spcBef>
                          <a:spcPts val="0"/>
                        </a:spcBef>
                        <a:buNone/>
                      </a:pPr>
                      <a:r>
                        <a:rPr lang="en" sz="1200">
                          <a:solidFill>
                            <a:srgbClr val="F3F3F3"/>
                          </a:solidFill>
                          <a:latin typeface="Average"/>
                          <a:ea typeface="Average"/>
                          <a:cs typeface="Average"/>
                          <a:sym typeface="Average"/>
                        </a:rPr>
                        <a:t>4</a:t>
                      </a:r>
                    </a:p>
                  </a:txBody>
                  <a:tcPr marT="91425" marB="91425" marR="91425" marL="91425"/>
                </a:tc>
                <a:tc>
                  <a:txBody>
                    <a:bodyPr>
                      <a:noAutofit/>
                    </a:bodyPr>
                    <a:lstStyle/>
                    <a:p>
                      <a:pPr lvl="0" rtl="0" algn="ctr">
                        <a:spcBef>
                          <a:spcPts val="0"/>
                        </a:spcBef>
                        <a:buNone/>
                      </a:pPr>
                      <a:r>
                        <a:rPr lang="en" sz="1200">
                          <a:solidFill>
                            <a:srgbClr val="F3F3F3"/>
                          </a:solidFill>
                          <a:latin typeface="Average"/>
                          <a:ea typeface="Average"/>
                          <a:cs typeface="Average"/>
                          <a:sym typeface="Average"/>
                        </a:rPr>
                        <a:t>6</a:t>
                      </a:r>
                    </a:p>
                  </a:txBody>
                  <a:tcPr marT="91425" marB="91425" marR="91425" marL="91425"/>
                </a:tc>
                <a:tc>
                  <a:txBody>
                    <a:bodyPr>
                      <a:noAutofit/>
                    </a:bodyPr>
                    <a:lstStyle/>
                    <a:p>
                      <a:pPr lvl="0" rtl="0" algn="ctr">
                        <a:spcBef>
                          <a:spcPts val="0"/>
                        </a:spcBef>
                        <a:buNone/>
                      </a:pPr>
                      <a:r>
                        <a:rPr lang="en" sz="1200">
                          <a:solidFill>
                            <a:srgbClr val="F3F3F3"/>
                          </a:solidFill>
                          <a:latin typeface="Average"/>
                          <a:ea typeface="Average"/>
                          <a:cs typeface="Average"/>
                          <a:sym typeface="Average"/>
                        </a:rPr>
                        <a:t>8</a:t>
                      </a:r>
                    </a:p>
                  </a:txBody>
                  <a:tcPr marT="91425" marB="91425" marR="91425" marL="91425"/>
                </a:tc>
                <a:tc>
                  <a:txBody>
                    <a:bodyPr>
                      <a:noAutofit/>
                    </a:bodyPr>
                    <a:lstStyle/>
                    <a:p>
                      <a:pPr lvl="0" rtl="0" algn="ctr">
                        <a:spcBef>
                          <a:spcPts val="0"/>
                        </a:spcBef>
                        <a:buNone/>
                      </a:pPr>
                      <a:r>
                        <a:rPr lang="en" sz="1200">
                          <a:solidFill>
                            <a:srgbClr val="F3F3F3"/>
                          </a:solidFill>
                          <a:latin typeface="Average"/>
                          <a:ea typeface="Average"/>
                          <a:cs typeface="Average"/>
                          <a:sym typeface="Average"/>
                        </a:rPr>
                        <a:t>10</a:t>
                      </a:r>
                    </a:p>
                  </a:txBody>
                  <a:tcPr marT="91425" marB="91425" marR="91425" marL="91425"/>
                </a:tc>
              </a:tr>
              <a:tr h="190000">
                <a:tc>
                  <a:txBody>
                    <a:bodyPr>
                      <a:noAutofit/>
                    </a:bodyPr>
                    <a:lstStyle/>
                    <a:p>
                      <a:pPr lvl="0" rtl="0" algn="ctr">
                        <a:spcBef>
                          <a:spcPts val="0"/>
                        </a:spcBef>
                        <a:buNone/>
                      </a:pPr>
                      <a:r>
                        <a:rPr b="1" lang="en" sz="1200">
                          <a:solidFill>
                            <a:srgbClr val="F3F3F3"/>
                          </a:solidFill>
                          <a:latin typeface="Average"/>
                          <a:ea typeface="Average"/>
                          <a:cs typeface="Average"/>
                          <a:sym typeface="Average"/>
                        </a:rPr>
                        <a:t>Accuracy</a:t>
                      </a:r>
                    </a:p>
                  </a:txBody>
                  <a:tcPr marT="91425" marB="91425" marR="91425" marL="91425"/>
                </a:tc>
                <a:tc>
                  <a:txBody>
                    <a:bodyPr>
                      <a:noAutofit/>
                    </a:bodyPr>
                    <a:lstStyle/>
                    <a:p>
                      <a:pPr lvl="0" rtl="0" algn="ctr">
                        <a:spcBef>
                          <a:spcPts val="0"/>
                        </a:spcBef>
                        <a:buNone/>
                      </a:pPr>
                      <a:r>
                        <a:rPr lang="en" sz="1200">
                          <a:solidFill>
                            <a:srgbClr val="F3F3F3"/>
                          </a:solidFill>
                          <a:latin typeface="Average"/>
                          <a:ea typeface="Average"/>
                          <a:cs typeface="Average"/>
                          <a:sym typeface="Average"/>
                        </a:rPr>
                        <a:t>0.6307</a:t>
                      </a:r>
                    </a:p>
                  </a:txBody>
                  <a:tcPr marT="91425" marB="91425" marR="91425" marL="91425"/>
                </a:tc>
                <a:tc>
                  <a:txBody>
                    <a:bodyPr>
                      <a:noAutofit/>
                    </a:bodyPr>
                    <a:lstStyle/>
                    <a:p>
                      <a:pPr lvl="0" rtl="0" algn="ctr">
                        <a:spcBef>
                          <a:spcPts val="0"/>
                        </a:spcBef>
                        <a:buNone/>
                      </a:pPr>
                      <a:r>
                        <a:rPr lang="en" sz="1200">
                          <a:solidFill>
                            <a:srgbClr val="F3F3F3"/>
                          </a:solidFill>
                          <a:latin typeface="Average"/>
                          <a:ea typeface="Average"/>
                          <a:cs typeface="Average"/>
                          <a:sym typeface="Average"/>
                        </a:rPr>
                        <a:t>0.613</a:t>
                      </a:r>
                    </a:p>
                  </a:txBody>
                  <a:tcPr marT="91425" marB="91425" marR="91425" marL="91425"/>
                </a:tc>
                <a:tc>
                  <a:txBody>
                    <a:bodyPr>
                      <a:noAutofit/>
                    </a:bodyPr>
                    <a:lstStyle/>
                    <a:p>
                      <a:pPr lvl="0" rtl="0" algn="ctr">
                        <a:spcBef>
                          <a:spcPts val="0"/>
                        </a:spcBef>
                        <a:buNone/>
                      </a:pPr>
                      <a:r>
                        <a:rPr lang="en" sz="1200">
                          <a:solidFill>
                            <a:srgbClr val="F3F3F3"/>
                          </a:solidFill>
                          <a:latin typeface="Average"/>
                          <a:ea typeface="Average"/>
                          <a:cs typeface="Average"/>
                          <a:sym typeface="Average"/>
                        </a:rPr>
                        <a:t>0.638</a:t>
                      </a:r>
                    </a:p>
                  </a:txBody>
                  <a:tcPr marT="91425" marB="91425" marR="91425" marL="91425"/>
                </a:tc>
                <a:tc>
                  <a:txBody>
                    <a:bodyPr>
                      <a:noAutofit/>
                    </a:bodyPr>
                    <a:lstStyle/>
                    <a:p>
                      <a:pPr lvl="0" rtl="0" algn="ctr">
                        <a:spcBef>
                          <a:spcPts val="0"/>
                        </a:spcBef>
                        <a:buNone/>
                      </a:pPr>
                      <a:r>
                        <a:rPr lang="en" sz="1200">
                          <a:solidFill>
                            <a:srgbClr val="F3F3F3"/>
                          </a:solidFill>
                          <a:latin typeface="Average"/>
                          <a:ea typeface="Average"/>
                          <a:cs typeface="Average"/>
                          <a:sym typeface="Average"/>
                        </a:rPr>
                        <a:t>0.624</a:t>
                      </a:r>
                    </a:p>
                  </a:txBody>
                  <a:tcPr marT="91425" marB="91425" marR="91425" marL="91425"/>
                </a:tc>
                <a:tc>
                  <a:txBody>
                    <a:bodyPr>
                      <a:noAutofit/>
                    </a:bodyPr>
                    <a:lstStyle/>
                    <a:p>
                      <a:pPr lvl="0" rtl="0" algn="ctr">
                        <a:spcBef>
                          <a:spcPts val="0"/>
                        </a:spcBef>
                        <a:buNone/>
                      </a:pPr>
                      <a:r>
                        <a:rPr lang="en" sz="1200">
                          <a:solidFill>
                            <a:srgbClr val="F3F3F3"/>
                          </a:solidFill>
                          <a:latin typeface="Average"/>
                          <a:ea typeface="Average"/>
                          <a:cs typeface="Average"/>
                          <a:sym typeface="Average"/>
                        </a:rPr>
                        <a:t> 0.636</a:t>
                      </a:r>
                    </a:p>
                  </a:txBody>
                  <a:tcPr marT="91425" marB="91425" marR="91425" marL="91425"/>
                </a:tc>
              </a:tr>
            </a:tbl>
          </a:graphicData>
        </a:graphic>
      </p:graphicFrame>
      <p:sp>
        <p:nvSpPr>
          <p:cNvPr id="78" name="Shape 78"/>
          <p:cNvSpPr txBox="1"/>
          <p:nvPr>
            <p:ph type="title"/>
          </p:nvPr>
        </p:nvSpPr>
        <p:spPr>
          <a:xfrm>
            <a:off x="87750" y="882250"/>
            <a:ext cx="7431899" cy="290099"/>
          </a:xfrm>
          <a:prstGeom prst="rect">
            <a:avLst/>
          </a:prstGeom>
        </p:spPr>
        <p:txBody>
          <a:bodyPr anchorCtr="0" anchor="t" bIns="91425" lIns="91425" rIns="91425" tIns="91425">
            <a:noAutofit/>
          </a:bodyPr>
          <a:lstStyle/>
          <a:p>
            <a:pPr lvl="0" rtl="0">
              <a:spcBef>
                <a:spcPts val="0"/>
              </a:spcBef>
              <a:buNone/>
            </a:pPr>
            <a:r>
              <a:rPr lang="en" sz="1400">
                <a:solidFill>
                  <a:srgbClr val="F3F3F3"/>
                </a:solidFill>
                <a:latin typeface="Average"/>
                <a:ea typeface="Average"/>
                <a:cs typeface="Average"/>
                <a:sym typeface="Average"/>
              </a:rPr>
              <a:t>Number of samples: (Test with Linear SVM, SIFT) </a:t>
            </a:r>
          </a:p>
        </p:txBody>
      </p:sp>
      <p:pic>
        <p:nvPicPr>
          <p:cNvPr id="79" name="Shape 79"/>
          <p:cNvPicPr preferRelativeResize="0"/>
          <p:nvPr/>
        </p:nvPicPr>
        <p:blipFill>
          <a:blip r:embed="rId3">
            <a:alphaModFix/>
          </a:blip>
          <a:stretch>
            <a:fillRect/>
          </a:stretch>
        </p:blipFill>
        <p:spPr>
          <a:xfrm>
            <a:off x="5489186" y="2169425"/>
            <a:ext cx="2823438" cy="2251124"/>
          </a:xfrm>
          <a:prstGeom prst="rect">
            <a:avLst/>
          </a:prstGeom>
          <a:noFill/>
          <a:ln cap="flat" cmpd="sng" w="19050">
            <a:solidFill>
              <a:schemeClr val="dk2"/>
            </a:solidFill>
            <a:prstDash val="solid"/>
            <a:round/>
            <a:headEnd len="med" w="med" type="none"/>
            <a:tailEnd len="med" w="med" type="none"/>
          </a:ln>
        </p:spPr>
      </p:pic>
      <p:sp>
        <p:nvSpPr>
          <p:cNvPr id="80" name="Shape 80"/>
          <p:cNvSpPr txBox="1"/>
          <p:nvPr>
            <p:ph type="title"/>
          </p:nvPr>
        </p:nvSpPr>
        <p:spPr>
          <a:xfrm>
            <a:off x="5613550" y="4433700"/>
            <a:ext cx="2699099" cy="290099"/>
          </a:xfrm>
          <a:prstGeom prst="rect">
            <a:avLst/>
          </a:prstGeom>
        </p:spPr>
        <p:txBody>
          <a:bodyPr anchorCtr="0" anchor="t" bIns="91425" lIns="91425" rIns="91425" tIns="91425">
            <a:noAutofit/>
          </a:bodyPr>
          <a:lstStyle/>
          <a:p>
            <a:pPr lvl="0" rtl="0">
              <a:spcBef>
                <a:spcPts val="0"/>
              </a:spcBef>
              <a:buNone/>
            </a:pPr>
            <a:r>
              <a:rPr lang="en" sz="1200">
                <a:latin typeface="Average"/>
                <a:ea typeface="Average"/>
                <a:cs typeface="Average"/>
                <a:sym typeface="Average"/>
              </a:rPr>
              <a:t>Confusion matrix for 50000 samples, and 5 fold cross-validation</a:t>
            </a:r>
          </a:p>
          <a:p>
            <a:pPr lvl="0" rtl="0">
              <a:spcBef>
                <a:spcPts val="0"/>
              </a:spcBef>
              <a:buNone/>
            </a:pPr>
            <a:r>
              <a:t/>
            </a:r>
            <a:endParaRPr sz="2400"/>
          </a:p>
        </p:txBody>
      </p:sp>
      <p:sp>
        <p:nvSpPr>
          <p:cNvPr id="81" name="Shape 81"/>
          <p:cNvSpPr/>
          <p:nvPr/>
        </p:nvSpPr>
        <p:spPr>
          <a:xfrm>
            <a:off x="344625" y="228600"/>
            <a:ext cx="8264099" cy="511499"/>
          </a:xfrm>
          <a:prstGeom prst="roundRect">
            <a:avLst>
              <a:gd fmla="val 16667" name="adj"/>
            </a:avLst>
          </a:prstGeom>
          <a:solidFill>
            <a:srgbClr val="20124D"/>
          </a:solidFill>
          <a:ln>
            <a:noFill/>
          </a:ln>
        </p:spPr>
        <p:txBody>
          <a:bodyPr anchorCtr="0" anchor="ctr" bIns="91425" lIns="91425" rIns="91425" tIns="91425">
            <a:noAutofit/>
          </a:bodyPr>
          <a:lstStyle/>
          <a:p>
            <a:pPr lvl="0">
              <a:spcBef>
                <a:spcPts val="0"/>
              </a:spcBef>
              <a:buNone/>
            </a:pPr>
            <a:r>
              <a:t/>
            </a:r>
            <a:endParaRPr/>
          </a:p>
        </p:txBody>
      </p:sp>
      <p:sp>
        <p:nvSpPr>
          <p:cNvPr id="82" name="Shape 82"/>
          <p:cNvSpPr txBox="1"/>
          <p:nvPr>
            <p:ph type="title"/>
          </p:nvPr>
        </p:nvSpPr>
        <p:spPr>
          <a:xfrm>
            <a:off x="540300" y="228600"/>
            <a:ext cx="1964399" cy="572699"/>
          </a:xfrm>
          <a:prstGeom prst="rect">
            <a:avLst/>
          </a:prstGeom>
        </p:spPr>
        <p:txBody>
          <a:bodyPr anchorCtr="0" anchor="t" bIns="91425" lIns="91425" rIns="91425" tIns="91425">
            <a:noAutofit/>
          </a:bodyPr>
          <a:lstStyle/>
          <a:p>
            <a:pPr lvl="0" rtl="0">
              <a:spcBef>
                <a:spcPts val="0"/>
              </a:spcBef>
              <a:buNone/>
            </a:pPr>
            <a:r>
              <a:rPr lang="en" sz="2400"/>
              <a:t>Results I</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384953"/>
        </a:solidFill>
      </p:bgPr>
    </p:bg>
    <p:spTree>
      <p:nvGrpSpPr>
        <p:cNvPr id="86" name="Shape 86"/>
        <p:cNvGrpSpPr/>
        <p:nvPr/>
      </p:nvGrpSpPr>
      <p:grpSpPr>
        <a:xfrm>
          <a:off x="0" y="0"/>
          <a:ext cx="0" cy="0"/>
          <a:chOff x="0" y="0"/>
          <a:chExt cx="0" cy="0"/>
        </a:xfrm>
      </p:grpSpPr>
      <p:sp>
        <p:nvSpPr>
          <p:cNvPr id="87" name="Shape 87"/>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r>
              <a:rPr lang="en"/>
              <a:t>/8</a:t>
            </a:r>
          </a:p>
        </p:txBody>
      </p:sp>
      <p:sp>
        <p:nvSpPr>
          <p:cNvPr id="88" name="Shape 88"/>
          <p:cNvSpPr/>
          <p:nvPr/>
        </p:nvSpPr>
        <p:spPr>
          <a:xfrm>
            <a:off x="344625" y="228600"/>
            <a:ext cx="8264099" cy="511499"/>
          </a:xfrm>
          <a:prstGeom prst="roundRect">
            <a:avLst>
              <a:gd fmla="val 16667" name="adj"/>
            </a:avLst>
          </a:prstGeom>
          <a:solidFill>
            <a:srgbClr val="20124D"/>
          </a:solidFill>
          <a:ln>
            <a:noFill/>
          </a:ln>
        </p:spPr>
        <p:txBody>
          <a:bodyPr anchorCtr="0" anchor="ctr" bIns="91425" lIns="91425" rIns="91425" tIns="91425">
            <a:noAutofit/>
          </a:bodyPr>
          <a:lstStyle/>
          <a:p>
            <a:pPr lvl="0">
              <a:spcBef>
                <a:spcPts val="0"/>
              </a:spcBef>
              <a:buNone/>
            </a:pPr>
            <a:r>
              <a:t/>
            </a:r>
            <a:endParaRPr/>
          </a:p>
        </p:txBody>
      </p:sp>
      <p:sp>
        <p:nvSpPr>
          <p:cNvPr id="89" name="Shape 89"/>
          <p:cNvSpPr txBox="1"/>
          <p:nvPr>
            <p:ph type="title"/>
          </p:nvPr>
        </p:nvSpPr>
        <p:spPr>
          <a:xfrm>
            <a:off x="540300" y="228600"/>
            <a:ext cx="1964399" cy="572699"/>
          </a:xfrm>
          <a:prstGeom prst="rect">
            <a:avLst/>
          </a:prstGeom>
        </p:spPr>
        <p:txBody>
          <a:bodyPr anchorCtr="0" anchor="t" bIns="91425" lIns="91425" rIns="91425" tIns="91425">
            <a:noAutofit/>
          </a:bodyPr>
          <a:lstStyle/>
          <a:p>
            <a:pPr lvl="0" rtl="0">
              <a:spcBef>
                <a:spcPts val="0"/>
              </a:spcBef>
              <a:buNone/>
            </a:pPr>
            <a:r>
              <a:rPr lang="en" sz="2400"/>
              <a:t>Results II</a:t>
            </a:r>
          </a:p>
        </p:txBody>
      </p:sp>
      <p:sp>
        <p:nvSpPr>
          <p:cNvPr id="90" name="Shape 90"/>
          <p:cNvSpPr txBox="1"/>
          <p:nvPr/>
        </p:nvSpPr>
        <p:spPr>
          <a:xfrm>
            <a:off x="414375" y="1122375"/>
            <a:ext cx="7944899" cy="3143699"/>
          </a:xfrm>
          <a:prstGeom prst="rect">
            <a:avLst/>
          </a:prstGeom>
          <a:noFill/>
          <a:ln>
            <a:noFill/>
          </a:ln>
        </p:spPr>
        <p:txBody>
          <a:bodyPr anchorCtr="0" anchor="t" bIns="91425" lIns="91425" rIns="91425" tIns="91425">
            <a:noAutofit/>
          </a:bodyPr>
          <a:lstStyle/>
          <a:p>
            <a:pPr lvl="0" rtl="0" algn="just">
              <a:spcBef>
                <a:spcPts val="0"/>
              </a:spcBef>
              <a:buNone/>
            </a:pPr>
            <a:r>
              <a:rPr lang="en">
                <a:solidFill>
                  <a:srgbClr val="FFFFFF"/>
                </a:solidFill>
                <a:latin typeface="Average"/>
                <a:ea typeface="Average"/>
                <a:cs typeface="Average"/>
                <a:sym typeface="Average"/>
              </a:rPr>
              <a:t>In our experiments, we tried to describe the points detected by SIFT using LBP and HOG descriptors. To apply this descriptors, we decided to fix a window (16x16) centered on each keypoint. </a:t>
            </a:r>
          </a:p>
          <a:p>
            <a:pPr lvl="0" rtl="0" algn="just">
              <a:spcBef>
                <a:spcPts val="0"/>
              </a:spcBef>
              <a:buNone/>
            </a:pPr>
            <a:r>
              <a:t/>
            </a:r>
            <a:endParaRPr>
              <a:solidFill>
                <a:srgbClr val="FFFFFF"/>
              </a:solidFill>
              <a:latin typeface="Average"/>
              <a:ea typeface="Average"/>
              <a:cs typeface="Average"/>
              <a:sym typeface="Average"/>
            </a:endParaRPr>
          </a:p>
          <a:p>
            <a:pPr lvl="0" algn="just">
              <a:spcBef>
                <a:spcPts val="0"/>
              </a:spcBef>
              <a:buNone/>
            </a:pPr>
            <a:r>
              <a:rPr lang="en">
                <a:solidFill>
                  <a:srgbClr val="FFFFFF"/>
                </a:solidFill>
                <a:latin typeface="Average"/>
                <a:ea typeface="Average"/>
                <a:cs typeface="Average"/>
                <a:sym typeface="Average"/>
              </a:rPr>
              <a:t>To classify, our system implements SVM and KNN techniques. We decided to use KNN in order to look for the best descriptor because it was faster, assuming that the best descriptor will be the best for all classifiers.</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384953"/>
        </a:solidFill>
      </p:bgPr>
    </p:bg>
    <p:spTree>
      <p:nvGrpSpPr>
        <p:cNvPr id="94" name="Shape 94"/>
        <p:cNvGrpSpPr/>
        <p:nvPr/>
      </p:nvGrpSpPr>
      <p:grpSpPr>
        <a:xfrm>
          <a:off x="0" y="0"/>
          <a:ext cx="0" cy="0"/>
          <a:chOff x="0" y="0"/>
          <a:chExt cx="0" cy="0"/>
        </a:xfrm>
      </p:grpSpPr>
      <p:sp>
        <p:nvSpPr>
          <p:cNvPr id="95" name="Shape 95"/>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r>
              <a:rPr lang="en"/>
              <a:t>/8</a:t>
            </a:r>
          </a:p>
        </p:txBody>
      </p:sp>
      <p:sp>
        <p:nvSpPr>
          <p:cNvPr id="96" name="Shape 96"/>
          <p:cNvSpPr txBox="1"/>
          <p:nvPr>
            <p:ph type="title"/>
          </p:nvPr>
        </p:nvSpPr>
        <p:spPr>
          <a:xfrm>
            <a:off x="344625" y="740100"/>
            <a:ext cx="4893899" cy="290099"/>
          </a:xfrm>
          <a:prstGeom prst="rect">
            <a:avLst/>
          </a:prstGeom>
        </p:spPr>
        <p:txBody>
          <a:bodyPr anchorCtr="0" anchor="t" bIns="91425" lIns="91425" rIns="91425" tIns="91425">
            <a:noAutofit/>
          </a:bodyPr>
          <a:lstStyle/>
          <a:p>
            <a:pPr lvl="0" rtl="0">
              <a:spcBef>
                <a:spcPts val="0"/>
              </a:spcBef>
              <a:buNone/>
            </a:pPr>
            <a:r>
              <a:rPr lang="en" sz="1400">
                <a:solidFill>
                  <a:srgbClr val="F3F3F3"/>
                </a:solidFill>
                <a:latin typeface="Average"/>
                <a:ea typeface="Average"/>
                <a:cs typeface="Average"/>
                <a:sym typeface="Average"/>
              </a:rPr>
              <a:t>HOG (64x64 cell, 2x2 block) </a:t>
            </a:r>
          </a:p>
        </p:txBody>
      </p:sp>
      <p:sp>
        <p:nvSpPr>
          <p:cNvPr id="97" name="Shape 97"/>
          <p:cNvSpPr/>
          <p:nvPr/>
        </p:nvSpPr>
        <p:spPr>
          <a:xfrm>
            <a:off x="344625" y="228600"/>
            <a:ext cx="8264099" cy="511499"/>
          </a:xfrm>
          <a:prstGeom prst="roundRect">
            <a:avLst>
              <a:gd fmla="val 16667" name="adj"/>
            </a:avLst>
          </a:prstGeom>
          <a:solidFill>
            <a:srgbClr val="20124D"/>
          </a:solidFill>
          <a:ln>
            <a:noFill/>
          </a:ln>
        </p:spPr>
        <p:txBody>
          <a:bodyPr anchorCtr="0" anchor="ctr" bIns="91425" lIns="91425" rIns="91425" tIns="91425">
            <a:noAutofit/>
          </a:bodyPr>
          <a:lstStyle/>
          <a:p>
            <a:pPr lvl="0">
              <a:spcBef>
                <a:spcPts val="0"/>
              </a:spcBef>
              <a:buNone/>
            </a:pPr>
            <a:r>
              <a:t/>
            </a:r>
            <a:endParaRPr/>
          </a:p>
        </p:txBody>
      </p:sp>
      <p:sp>
        <p:nvSpPr>
          <p:cNvPr id="98" name="Shape 98"/>
          <p:cNvSpPr txBox="1"/>
          <p:nvPr>
            <p:ph type="title"/>
          </p:nvPr>
        </p:nvSpPr>
        <p:spPr>
          <a:xfrm>
            <a:off x="540300" y="183100"/>
            <a:ext cx="1964399" cy="572699"/>
          </a:xfrm>
          <a:prstGeom prst="rect">
            <a:avLst/>
          </a:prstGeom>
        </p:spPr>
        <p:txBody>
          <a:bodyPr anchorCtr="0" anchor="t" bIns="91425" lIns="91425" rIns="91425" tIns="91425">
            <a:noAutofit/>
          </a:bodyPr>
          <a:lstStyle/>
          <a:p>
            <a:pPr lvl="0" rtl="0">
              <a:spcBef>
                <a:spcPts val="0"/>
              </a:spcBef>
              <a:buNone/>
            </a:pPr>
            <a:r>
              <a:rPr lang="en" sz="2400"/>
              <a:t>Results III</a:t>
            </a:r>
          </a:p>
        </p:txBody>
      </p:sp>
      <p:sp>
        <p:nvSpPr>
          <p:cNvPr id="99" name="Shape 99"/>
          <p:cNvSpPr txBox="1"/>
          <p:nvPr/>
        </p:nvSpPr>
        <p:spPr>
          <a:xfrm>
            <a:off x="6525850" y="862500"/>
            <a:ext cx="1964399" cy="290099"/>
          </a:xfrm>
          <a:prstGeom prst="rect">
            <a:avLst/>
          </a:prstGeom>
          <a:noFill/>
          <a:ln>
            <a:noFill/>
          </a:ln>
        </p:spPr>
        <p:txBody>
          <a:bodyPr anchorCtr="0" anchor="ctr" bIns="91425" lIns="91425" rIns="91425" tIns="91425">
            <a:noAutofit/>
          </a:bodyPr>
          <a:lstStyle/>
          <a:p>
            <a:pPr lvl="0" rtl="0">
              <a:spcBef>
                <a:spcPts val="0"/>
              </a:spcBef>
              <a:buNone/>
            </a:pPr>
            <a:r>
              <a:rPr lang="en">
                <a:solidFill>
                  <a:srgbClr val="F3F3F3"/>
                </a:solidFill>
                <a:latin typeface="Average"/>
                <a:ea typeface="Average"/>
                <a:cs typeface="Average"/>
                <a:sym typeface="Average"/>
              </a:rPr>
              <a:t>LBP (64x64 blocks)</a:t>
            </a:r>
          </a:p>
        </p:txBody>
      </p:sp>
      <p:pic>
        <p:nvPicPr>
          <p:cNvPr id="100" name="Shape 100"/>
          <p:cNvPicPr preferRelativeResize="0"/>
          <p:nvPr/>
        </p:nvPicPr>
        <p:blipFill>
          <a:blip r:embed="rId3">
            <a:alphaModFix/>
          </a:blip>
          <a:stretch>
            <a:fillRect/>
          </a:stretch>
        </p:blipFill>
        <p:spPr>
          <a:xfrm>
            <a:off x="357762" y="3268050"/>
            <a:ext cx="2329474" cy="1747094"/>
          </a:xfrm>
          <a:prstGeom prst="rect">
            <a:avLst/>
          </a:prstGeom>
          <a:noFill/>
          <a:ln>
            <a:noFill/>
          </a:ln>
        </p:spPr>
      </p:pic>
      <p:pic>
        <p:nvPicPr>
          <p:cNvPr id="101" name="Shape 101"/>
          <p:cNvPicPr preferRelativeResize="0"/>
          <p:nvPr/>
        </p:nvPicPr>
        <p:blipFill>
          <a:blip r:embed="rId4">
            <a:alphaModFix/>
          </a:blip>
          <a:stretch>
            <a:fillRect/>
          </a:stretch>
        </p:blipFill>
        <p:spPr>
          <a:xfrm>
            <a:off x="3178163" y="3268050"/>
            <a:ext cx="2329476" cy="1747094"/>
          </a:xfrm>
          <a:prstGeom prst="rect">
            <a:avLst/>
          </a:prstGeom>
          <a:noFill/>
          <a:ln>
            <a:noFill/>
          </a:ln>
        </p:spPr>
      </p:pic>
      <p:pic>
        <p:nvPicPr>
          <p:cNvPr id="102" name="Shape 102"/>
          <p:cNvPicPr preferRelativeResize="0"/>
          <p:nvPr/>
        </p:nvPicPr>
        <p:blipFill>
          <a:blip r:embed="rId5">
            <a:alphaModFix/>
          </a:blip>
          <a:stretch>
            <a:fillRect/>
          </a:stretch>
        </p:blipFill>
        <p:spPr>
          <a:xfrm>
            <a:off x="3178175" y="1414225"/>
            <a:ext cx="2329459" cy="1747099"/>
          </a:xfrm>
          <a:prstGeom prst="rect">
            <a:avLst/>
          </a:prstGeom>
          <a:noFill/>
          <a:ln>
            <a:noFill/>
          </a:ln>
        </p:spPr>
      </p:pic>
      <p:pic>
        <p:nvPicPr>
          <p:cNvPr id="103" name="Shape 103"/>
          <p:cNvPicPr preferRelativeResize="0"/>
          <p:nvPr/>
        </p:nvPicPr>
        <p:blipFill>
          <a:blip r:embed="rId6">
            <a:alphaModFix/>
          </a:blip>
          <a:stretch>
            <a:fillRect/>
          </a:stretch>
        </p:blipFill>
        <p:spPr>
          <a:xfrm>
            <a:off x="357762" y="1414225"/>
            <a:ext cx="2329476" cy="1747099"/>
          </a:xfrm>
          <a:prstGeom prst="rect">
            <a:avLst/>
          </a:prstGeom>
          <a:noFill/>
          <a:ln>
            <a:noFill/>
          </a:ln>
        </p:spPr>
      </p:pic>
      <p:sp>
        <p:nvSpPr>
          <p:cNvPr id="104" name="Shape 104"/>
          <p:cNvSpPr txBox="1"/>
          <p:nvPr>
            <p:ph type="title"/>
          </p:nvPr>
        </p:nvSpPr>
        <p:spPr>
          <a:xfrm>
            <a:off x="357750" y="1077162"/>
            <a:ext cx="2329499" cy="290099"/>
          </a:xfrm>
          <a:prstGeom prst="rect">
            <a:avLst/>
          </a:prstGeom>
        </p:spPr>
        <p:txBody>
          <a:bodyPr anchorCtr="0" anchor="t" bIns="91425" lIns="91425" rIns="91425" tIns="91425">
            <a:noAutofit/>
          </a:bodyPr>
          <a:lstStyle/>
          <a:p>
            <a:pPr lvl="0" rtl="0" algn="ctr">
              <a:spcBef>
                <a:spcPts val="0"/>
              </a:spcBef>
              <a:buNone/>
            </a:pPr>
            <a:r>
              <a:rPr lang="en" sz="1400">
                <a:solidFill>
                  <a:srgbClr val="F3F3F3"/>
                </a:solidFill>
                <a:latin typeface="Average"/>
                <a:ea typeface="Average"/>
                <a:cs typeface="Average"/>
                <a:sym typeface="Average"/>
              </a:rPr>
              <a:t>RBF Kernel. Acc: 0.578</a:t>
            </a:r>
          </a:p>
        </p:txBody>
      </p:sp>
      <p:sp>
        <p:nvSpPr>
          <p:cNvPr id="105" name="Shape 105"/>
          <p:cNvSpPr txBox="1"/>
          <p:nvPr>
            <p:ph type="title"/>
          </p:nvPr>
        </p:nvSpPr>
        <p:spPr>
          <a:xfrm>
            <a:off x="3178150" y="1077162"/>
            <a:ext cx="2329499" cy="290099"/>
          </a:xfrm>
          <a:prstGeom prst="rect">
            <a:avLst/>
          </a:prstGeom>
        </p:spPr>
        <p:txBody>
          <a:bodyPr anchorCtr="0" anchor="t" bIns="91425" lIns="91425" rIns="91425" tIns="91425">
            <a:noAutofit/>
          </a:bodyPr>
          <a:lstStyle/>
          <a:p>
            <a:pPr lvl="0" rtl="0" algn="ctr">
              <a:spcBef>
                <a:spcPts val="0"/>
              </a:spcBef>
              <a:buNone/>
            </a:pPr>
            <a:r>
              <a:rPr lang="en" sz="1400">
                <a:solidFill>
                  <a:srgbClr val="F3F3F3"/>
                </a:solidFill>
                <a:latin typeface="Average"/>
                <a:ea typeface="Average"/>
                <a:cs typeface="Average"/>
                <a:sym typeface="Average"/>
              </a:rPr>
              <a:t>Linear Kernel. Acc: 0.5712</a:t>
            </a:r>
          </a:p>
        </p:txBody>
      </p:sp>
      <p:pic>
        <p:nvPicPr>
          <p:cNvPr id="106" name="Shape 106"/>
          <p:cNvPicPr preferRelativeResize="0"/>
          <p:nvPr/>
        </p:nvPicPr>
        <p:blipFill>
          <a:blip r:embed="rId7">
            <a:alphaModFix/>
          </a:blip>
          <a:stretch>
            <a:fillRect/>
          </a:stretch>
        </p:blipFill>
        <p:spPr>
          <a:xfrm>
            <a:off x="357775" y="1414225"/>
            <a:ext cx="2329499" cy="1747124"/>
          </a:xfrm>
          <a:prstGeom prst="rect">
            <a:avLst/>
          </a:prstGeom>
          <a:noFill/>
          <a:ln>
            <a:noFill/>
          </a:ln>
        </p:spPr>
      </p:pic>
      <p:pic>
        <p:nvPicPr>
          <p:cNvPr id="107" name="Shape 107"/>
          <p:cNvPicPr preferRelativeResize="0"/>
          <p:nvPr/>
        </p:nvPicPr>
        <p:blipFill>
          <a:blip r:embed="rId8">
            <a:alphaModFix/>
          </a:blip>
          <a:stretch>
            <a:fillRect/>
          </a:stretch>
        </p:blipFill>
        <p:spPr>
          <a:xfrm>
            <a:off x="6385150" y="3268050"/>
            <a:ext cx="2329450" cy="1747099"/>
          </a:xfrm>
          <a:prstGeom prst="rect">
            <a:avLst/>
          </a:prstGeom>
          <a:noFill/>
          <a:ln>
            <a:noFill/>
          </a:ln>
        </p:spPr>
      </p:pic>
      <p:pic>
        <p:nvPicPr>
          <p:cNvPr id="108" name="Shape 108"/>
          <p:cNvPicPr preferRelativeResize="0"/>
          <p:nvPr/>
        </p:nvPicPr>
        <p:blipFill>
          <a:blip r:embed="rId9">
            <a:alphaModFix/>
          </a:blip>
          <a:stretch>
            <a:fillRect/>
          </a:stretch>
        </p:blipFill>
        <p:spPr>
          <a:xfrm>
            <a:off x="6385150" y="1414250"/>
            <a:ext cx="2329450" cy="1747087"/>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384953"/>
        </a:solidFill>
      </p:bgPr>
    </p:bg>
    <p:spTree>
      <p:nvGrpSpPr>
        <p:cNvPr id="112" name="Shape 112"/>
        <p:cNvGrpSpPr/>
        <p:nvPr/>
      </p:nvGrpSpPr>
      <p:grpSpPr>
        <a:xfrm>
          <a:off x="0" y="0"/>
          <a:ext cx="0" cy="0"/>
          <a:chOff x="0" y="0"/>
          <a:chExt cx="0" cy="0"/>
        </a:xfrm>
      </p:grpSpPr>
      <p:sp>
        <p:nvSpPr>
          <p:cNvPr id="113" name="Shape 113"/>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r>
              <a:rPr lang="en"/>
              <a:t>/8</a:t>
            </a:r>
          </a:p>
        </p:txBody>
      </p:sp>
      <p:sp>
        <p:nvSpPr>
          <p:cNvPr id="114" name="Shape 114"/>
          <p:cNvSpPr txBox="1"/>
          <p:nvPr>
            <p:ph type="title"/>
          </p:nvPr>
        </p:nvSpPr>
        <p:spPr>
          <a:xfrm>
            <a:off x="262175" y="725100"/>
            <a:ext cx="4229699" cy="290099"/>
          </a:xfrm>
          <a:prstGeom prst="rect">
            <a:avLst/>
          </a:prstGeom>
        </p:spPr>
        <p:txBody>
          <a:bodyPr anchorCtr="0" anchor="t" bIns="91425" lIns="91425" rIns="91425" tIns="91425">
            <a:noAutofit/>
          </a:bodyPr>
          <a:lstStyle/>
          <a:p>
            <a:pPr lvl="0" rtl="0">
              <a:spcBef>
                <a:spcPts val="0"/>
              </a:spcBef>
              <a:buNone/>
            </a:pPr>
            <a:r>
              <a:rPr lang="en" sz="1200">
                <a:latin typeface="Average"/>
                <a:ea typeface="Average"/>
                <a:cs typeface="Average"/>
                <a:sym typeface="Average"/>
              </a:rPr>
              <a:t>Different Kernels for SVM (SIFT, 50000 samples):</a:t>
            </a:r>
          </a:p>
          <a:p>
            <a:pPr lvl="0" rtl="0">
              <a:spcBef>
                <a:spcPts val="0"/>
              </a:spcBef>
              <a:buNone/>
            </a:pPr>
            <a:r>
              <a:t/>
            </a:r>
            <a:endParaRPr sz="1000"/>
          </a:p>
          <a:p>
            <a:pPr lvl="0" rtl="0">
              <a:spcBef>
                <a:spcPts val="0"/>
              </a:spcBef>
              <a:buNone/>
            </a:pPr>
            <a:r>
              <a:t/>
            </a:r>
            <a:endParaRPr sz="2400"/>
          </a:p>
        </p:txBody>
      </p:sp>
      <p:pic>
        <p:nvPicPr>
          <p:cNvPr id="115" name="Shape 115"/>
          <p:cNvPicPr preferRelativeResize="0"/>
          <p:nvPr/>
        </p:nvPicPr>
        <p:blipFill>
          <a:blip r:embed="rId3">
            <a:alphaModFix/>
          </a:blip>
          <a:stretch>
            <a:fillRect/>
          </a:stretch>
        </p:blipFill>
        <p:spPr>
          <a:xfrm>
            <a:off x="3256500" y="1278009"/>
            <a:ext cx="2239425" cy="1679550"/>
          </a:xfrm>
          <a:prstGeom prst="rect">
            <a:avLst/>
          </a:prstGeom>
          <a:noFill/>
          <a:ln>
            <a:noFill/>
          </a:ln>
        </p:spPr>
      </p:pic>
      <p:pic>
        <p:nvPicPr>
          <p:cNvPr id="116" name="Shape 116"/>
          <p:cNvPicPr preferRelativeResize="0"/>
          <p:nvPr/>
        </p:nvPicPr>
        <p:blipFill>
          <a:blip r:embed="rId4">
            <a:alphaModFix/>
          </a:blip>
          <a:stretch>
            <a:fillRect/>
          </a:stretch>
        </p:blipFill>
        <p:spPr>
          <a:xfrm>
            <a:off x="6250825" y="1277987"/>
            <a:ext cx="2239425" cy="1679567"/>
          </a:xfrm>
          <a:prstGeom prst="rect">
            <a:avLst/>
          </a:prstGeom>
          <a:noFill/>
          <a:ln>
            <a:noFill/>
          </a:ln>
        </p:spPr>
      </p:pic>
      <p:pic>
        <p:nvPicPr>
          <p:cNvPr id="117" name="Shape 117"/>
          <p:cNvPicPr preferRelativeResize="0"/>
          <p:nvPr/>
        </p:nvPicPr>
        <p:blipFill>
          <a:blip r:embed="rId5">
            <a:alphaModFix/>
          </a:blip>
          <a:stretch>
            <a:fillRect/>
          </a:stretch>
        </p:blipFill>
        <p:spPr>
          <a:xfrm>
            <a:off x="262175" y="1277989"/>
            <a:ext cx="2239423" cy="1679572"/>
          </a:xfrm>
          <a:prstGeom prst="rect">
            <a:avLst/>
          </a:prstGeom>
          <a:noFill/>
          <a:ln>
            <a:noFill/>
          </a:ln>
        </p:spPr>
      </p:pic>
      <p:sp>
        <p:nvSpPr>
          <p:cNvPr id="118" name="Shape 118"/>
          <p:cNvSpPr txBox="1"/>
          <p:nvPr>
            <p:ph type="title"/>
          </p:nvPr>
        </p:nvSpPr>
        <p:spPr>
          <a:xfrm>
            <a:off x="1048450" y="963450"/>
            <a:ext cx="548699" cy="290099"/>
          </a:xfrm>
          <a:prstGeom prst="rect">
            <a:avLst/>
          </a:prstGeom>
        </p:spPr>
        <p:txBody>
          <a:bodyPr anchorCtr="0" anchor="t" bIns="91425" lIns="91425" rIns="91425" tIns="91425">
            <a:noAutofit/>
          </a:bodyPr>
          <a:lstStyle/>
          <a:p>
            <a:pPr lvl="0" rtl="0">
              <a:spcBef>
                <a:spcPts val="0"/>
              </a:spcBef>
              <a:buNone/>
            </a:pPr>
            <a:r>
              <a:rPr lang="en" sz="1000"/>
              <a:t>Linear</a:t>
            </a:r>
          </a:p>
          <a:p>
            <a:pPr lvl="0" rtl="0">
              <a:spcBef>
                <a:spcPts val="0"/>
              </a:spcBef>
              <a:buNone/>
            </a:pPr>
            <a:r>
              <a:t/>
            </a:r>
            <a:endParaRPr sz="1000"/>
          </a:p>
          <a:p>
            <a:pPr lvl="0" rtl="0">
              <a:spcBef>
                <a:spcPts val="0"/>
              </a:spcBef>
              <a:buNone/>
            </a:pPr>
            <a:r>
              <a:t/>
            </a:r>
            <a:endParaRPr sz="2400"/>
          </a:p>
        </p:txBody>
      </p:sp>
      <p:sp>
        <p:nvSpPr>
          <p:cNvPr id="119" name="Shape 119"/>
          <p:cNvSpPr txBox="1"/>
          <p:nvPr>
            <p:ph type="title"/>
          </p:nvPr>
        </p:nvSpPr>
        <p:spPr>
          <a:xfrm>
            <a:off x="4207512" y="987900"/>
            <a:ext cx="548699" cy="290099"/>
          </a:xfrm>
          <a:prstGeom prst="rect">
            <a:avLst/>
          </a:prstGeom>
        </p:spPr>
        <p:txBody>
          <a:bodyPr anchorCtr="0" anchor="t" bIns="91425" lIns="91425" rIns="91425" tIns="91425">
            <a:noAutofit/>
          </a:bodyPr>
          <a:lstStyle/>
          <a:p>
            <a:pPr lvl="0" rtl="0">
              <a:spcBef>
                <a:spcPts val="0"/>
              </a:spcBef>
              <a:buNone/>
            </a:pPr>
            <a:r>
              <a:rPr lang="en" sz="1000"/>
              <a:t>RBF</a:t>
            </a:r>
          </a:p>
          <a:p>
            <a:pPr lvl="0" rtl="0">
              <a:spcBef>
                <a:spcPts val="0"/>
              </a:spcBef>
              <a:buNone/>
            </a:pPr>
            <a:r>
              <a:t/>
            </a:r>
            <a:endParaRPr sz="1000"/>
          </a:p>
          <a:p>
            <a:pPr lvl="0" rtl="0">
              <a:spcBef>
                <a:spcPts val="0"/>
              </a:spcBef>
              <a:buNone/>
            </a:pPr>
            <a:r>
              <a:t/>
            </a:r>
            <a:endParaRPr sz="2400"/>
          </a:p>
        </p:txBody>
      </p:sp>
      <p:sp>
        <p:nvSpPr>
          <p:cNvPr id="120" name="Shape 120"/>
          <p:cNvSpPr txBox="1"/>
          <p:nvPr>
            <p:ph type="title"/>
          </p:nvPr>
        </p:nvSpPr>
        <p:spPr>
          <a:xfrm>
            <a:off x="7096175" y="987900"/>
            <a:ext cx="648899" cy="290099"/>
          </a:xfrm>
          <a:prstGeom prst="rect">
            <a:avLst/>
          </a:prstGeom>
        </p:spPr>
        <p:txBody>
          <a:bodyPr anchorCtr="0" anchor="t" bIns="91425" lIns="91425" rIns="91425" tIns="91425">
            <a:noAutofit/>
          </a:bodyPr>
          <a:lstStyle/>
          <a:p>
            <a:pPr lvl="0" rtl="0">
              <a:spcBef>
                <a:spcPts val="0"/>
              </a:spcBef>
              <a:buNone/>
            </a:pPr>
            <a:r>
              <a:rPr lang="en" sz="1000"/>
              <a:t>Sigmoid</a:t>
            </a:r>
          </a:p>
          <a:p>
            <a:pPr lvl="0" rtl="0">
              <a:spcBef>
                <a:spcPts val="0"/>
              </a:spcBef>
              <a:buNone/>
            </a:pPr>
            <a:r>
              <a:t/>
            </a:r>
            <a:endParaRPr sz="1000"/>
          </a:p>
          <a:p>
            <a:pPr lvl="0" rtl="0">
              <a:spcBef>
                <a:spcPts val="0"/>
              </a:spcBef>
              <a:buNone/>
            </a:pPr>
            <a:r>
              <a:t/>
            </a:r>
            <a:endParaRPr sz="2400"/>
          </a:p>
        </p:txBody>
      </p:sp>
      <p:pic>
        <p:nvPicPr>
          <p:cNvPr id="121" name="Shape 121"/>
          <p:cNvPicPr preferRelativeResize="0"/>
          <p:nvPr/>
        </p:nvPicPr>
        <p:blipFill>
          <a:blip r:embed="rId6">
            <a:alphaModFix/>
          </a:blip>
          <a:stretch>
            <a:fillRect/>
          </a:stretch>
        </p:blipFill>
        <p:spPr>
          <a:xfrm>
            <a:off x="262175" y="3077631"/>
            <a:ext cx="2239425" cy="1679569"/>
          </a:xfrm>
          <a:prstGeom prst="rect">
            <a:avLst/>
          </a:prstGeom>
          <a:noFill/>
          <a:ln>
            <a:noFill/>
          </a:ln>
        </p:spPr>
      </p:pic>
      <p:sp>
        <p:nvSpPr>
          <p:cNvPr id="122" name="Shape 122"/>
          <p:cNvSpPr txBox="1"/>
          <p:nvPr>
            <p:ph type="title"/>
          </p:nvPr>
        </p:nvSpPr>
        <p:spPr>
          <a:xfrm>
            <a:off x="692450" y="4732750"/>
            <a:ext cx="997799" cy="290099"/>
          </a:xfrm>
          <a:prstGeom prst="rect">
            <a:avLst/>
          </a:prstGeom>
        </p:spPr>
        <p:txBody>
          <a:bodyPr anchorCtr="0" anchor="t" bIns="91425" lIns="91425" rIns="91425" tIns="91425">
            <a:noAutofit/>
          </a:bodyPr>
          <a:lstStyle/>
          <a:p>
            <a:pPr lvl="0" rtl="0">
              <a:spcBef>
                <a:spcPts val="0"/>
              </a:spcBef>
              <a:buNone/>
            </a:pPr>
            <a:r>
              <a:rPr lang="en" sz="1000"/>
              <a:t>Acc:  0.64064</a:t>
            </a:r>
          </a:p>
          <a:p>
            <a:pPr lvl="0" rtl="0">
              <a:spcBef>
                <a:spcPts val="0"/>
              </a:spcBef>
              <a:buNone/>
            </a:pPr>
            <a:r>
              <a:t/>
            </a:r>
            <a:endParaRPr sz="1000"/>
          </a:p>
          <a:p>
            <a:pPr lvl="0" rtl="0">
              <a:spcBef>
                <a:spcPts val="0"/>
              </a:spcBef>
              <a:buNone/>
            </a:pPr>
            <a:r>
              <a:t/>
            </a:r>
            <a:endParaRPr sz="2400"/>
          </a:p>
        </p:txBody>
      </p:sp>
      <p:pic>
        <p:nvPicPr>
          <p:cNvPr id="123" name="Shape 123"/>
          <p:cNvPicPr preferRelativeResize="0"/>
          <p:nvPr/>
        </p:nvPicPr>
        <p:blipFill>
          <a:blip r:embed="rId7">
            <a:alphaModFix/>
          </a:blip>
          <a:stretch>
            <a:fillRect/>
          </a:stretch>
        </p:blipFill>
        <p:spPr>
          <a:xfrm>
            <a:off x="3256499" y="3077630"/>
            <a:ext cx="2239423" cy="1679557"/>
          </a:xfrm>
          <a:prstGeom prst="rect">
            <a:avLst/>
          </a:prstGeom>
          <a:noFill/>
          <a:ln>
            <a:noFill/>
          </a:ln>
        </p:spPr>
      </p:pic>
      <p:pic>
        <p:nvPicPr>
          <p:cNvPr id="124" name="Shape 124"/>
          <p:cNvPicPr preferRelativeResize="0"/>
          <p:nvPr/>
        </p:nvPicPr>
        <p:blipFill>
          <a:blip r:embed="rId8">
            <a:alphaModFix/>
          </a:blip>
          <a:stretch>
            <a:fillRect/>
          </a:stretch>
        </p:blipFill>
        <p:spPr>
          <a:xfrm>
            <a:off x="6250812" y="3077631"/>
            <a:ext cx="2239423" cy="1679569"/>
          </a:xfrm>
          <a:prstGeom prst="rect">
            <a:avLst/>
          </a:prstGeom>
          <a:noFill/>
          <a:ln>
            <a:noFill/>
          </a:ln>
        </p:spPr>
      </p:pic>
      <p:sp>
        <p:nvSpPr>
          <p:cNvPr id="125" name="Shape 125"/>
          <p:cNvSpPr txBox="1"/>
          <p:nvPr>
            <p:ph type="title"/>
          </p:nvPr>
        </p:nvSpPr>
        <p:spPr>
          <a:xfrm>
            <a:off x="3877312" y="4732750"/>
            <a:ext cx="997799" cy="290099"/>
          </a:xfrm>
          <a:prstGeom prst="rect">
            <a:avLst/>
          </a:prstGeom>
        </p:spPr>
        <p:txBody>
          <a:bodyPr anchorCtr="0" anchor="t" bIns="91425" lIns="91425" rIns="91425" tIns="91425">
            <a:noAutofit/>
          </a:bodyPr>
          <a:lstStyle/>
          <a:p>
            <a:pPr lvl="0" rtl="0">
              <a:spcBef>
                <a:spcPts val="0"/>
              </a:spcBef>
              <a:buNone/>
            </a:pPr>
            <a:r>
              <a:rPr lang="en" sz="1000"/>
              <a:t>Acc: 0.5315 </a:t>
            </a:r>
          </a:p>
          <a:p>
            <a:pPr lvl="0" rtl="0">
              <a:spcBef>
                <a:spcPts val="0"/>
              </a:spcBef>
              <a:buNone/>
            </a:pPr>
            <a:r>
              <a:t/>
            </a:r>
            <a:endParaRPr sz="1000"/>
          </a:p>
          <a:p>
            <a:pPr lvl="0" rtl="0">
              <a:spcBef>
                <a:spcPts val="0"/>
              </a:spcBef>
              <a:buNone/>
            </a:pPr>
            <a:r>
              <a:t/>
            </a:r>
            <a:endParaRPr sz="2400"/>
          </a:p>
        </p:txBody>
      </p:sp>
      <p:sp>
        <p:nvSpPr>
          <p:cNvPr id="126" name="Shape 126"/>
          <p:cNvSpPr txBox="1"/>
          <p:nvPr>
            <p:ph type="title"/>
          </p:nvPr>
        </p:nvSpPr>
        <p:spPr>
          <a:xfrm>
            <a:off x="6921712" y="4732750"/>
            <a:ext cx="997799" cy="290099"/>
          </a:xfrm>
          <a:prstGeom prst="rect">
            <a:avLst/>
          </a:prstGeom>
        </p:spPr>
        <p:txBody>
          <a:bodyPr anchorCtr="0" anchor="t" bIns="91425" lIns="91425" rIns="91425" tIns="91425">
            <a:noAutofit/>
          </a:bodyPr>
          <a:lstStyle/>
          <a:p>
            <a:pPr lvl="0" rtl="0">
              <a:spcBef>
                <a:spcPts val="0"/>
              </a:spcBef>
              <a:buNone/>
            </a:pPr>
            <a:r>
              <a:rPr lang="en" sz="1000"/>
              <a:t>Acc:  0.1462</a:t>
            </a:r>
          </a:p>
          <a:p>
            <a:pPr lvl="0" rtl="0">
              <a:spcBef>
                <a:spcPts val="0"/>
              </a:spcBef>
              <a:buNone/>
            </a:pPr>
            <a:r>
              <a:t/>
            </a:r>
            <a:endParaRPr sz="1000"/>
          </a:p>
          <a:p>
            <a:pPr lvl="0" rtl="0">
              <a:spcBef>
                <a:spcPts val="0"/>
              </a:spcBef>
              <a:buNone/>
            </a:pPr>
            <a:r>
              <a:t/>
            </a:r>
            <a:endParaRPr sz="2400"/>
          </a:p>
        </p:txBody>
      </p:sp>
      <p:sp>
        <p:nvSpPr>
          <p:cNvPr id="127" name="Shape 127"/>
          <p:cNvSpPr/>
          <p:nvPr/>
        </p:nvSpPr>
        <p:spPr>
          <a:xfrm>
            <a:off x="344625" y="228600"/>
            <a:ext cx="8264099" cy="511499"/>
          </a:xfrm>
          <a:prstGeom prst="roundRect">
            <a:avLst>
              <a:gd fmla="val 16667" name="adj"/>
            </a:avLst>
          </a:prstGeom>
          <a:solidFill>
            <a:srgbClr val="20124D"/>
          </a:solidFill>
          <a:ln>
            <a:noFill/>
          </a:ln>
        </p:spPr>
        <p:txBody>
          <a:bodyPr anchorCtr="0" anchor="ctr" bIns="91425" lIns="91425" rIns="91425" tIns="91425">
            <a:noAutofit/>
          </a:bodyPr>
          <a:lstStyle/>
          <a:p>
            <a:pPr lvl="0">
              <a:spcBef>
                <a:spcPts val="0"/>
              </a:spcBef>
              <a:buNone/>
            </a:pPr>
            <a:r>
              <a:t/>
            </a:r>
            <a:endParaRPr/>
          </a:p>
        </p:txBody>
      </p:sp>
      <p:sp>
        <p:nvSpPr>
          <p:cNvPr id="128" name="Shape 128"/>
          <p:cNvSpPr txBox="1"/>
          <p:nvPr>
            <p:ph type="title"/>
          </p:nvPr>
        </p:nvSpPr>
        <p:spPr>
          <a:xfrm>
            <a:off x="540300" y="228600"/>
            <a:ext cx="1964399" cy="572699"/>
          </a:xfrm>
          <a:prstGeom prst="rect">
            <a:avLst/>
          </a:prstGeom>
        </p:spPr>
        <p:txBody>
          <a:bodyPr anchorCtr="0" anchor="t" bIns="91425" lIns="91425" rIns="91425" tIns="91425">
            <a:noAutofit/>
          </a:bodyPr>
          <a:lstStyle/>
          <a:p>
            <a:pPr lvl="0" rtl="0">
              <a:spcBef>
                <a:spcPts val="0"/>
              </a:spcBef>
              <a:buNone/>
            </a:pPr>
            <a:r>
              <a:rPr lang="en" sz="2400"/>
              <a:t>Results IV</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384953"/>
        </a:solidFill>
      </p:bgPr>
    </p:bg>
    <p:spTree>
      <p:nvGrpSpPr>
        <p:cNvPr id="132" name="Shape 132"/>
        <p:cNvGrpSpPr/>
        <p:nvPr/>
      </p:nvGrpSpPr>
      <p:grpSpPr>
        <a:xfrm>
          <a:off x="0" y="0"/>
          <a:ext cx="0" cy="0"/>
          <a:chOff x="0" y="0"/>
          <a:chExt cx="0" cy="0"/>
        </a:xfrm>
      </p:grpSpPr>
      <p:sp>
        <p:nvSpPr>
          <p:cNvPr id="133" name="Shape 133"/>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r>
              <a:rPr lang="en"/>
              <a:t>/8</a:t>
            </a:r>
          </a:p>
        </p:txBody>
      </p:sp>
      <p:pic>
        <p:nvPicPr>
          <p:cNvPr id="134" name="Shape 134"/>
          <p:cNvPicPr preferRelativeResize="0"/>
          <p:nvPr/>
        </p:nvPicPr>
        <p:blipFill>
          <a:blip r:embed="rId3">
            <a:alphaModFix/>
          </a:blip>
          <a:stretch>
            <a:fillRect/>
          </a:stretch>
        </p:blipFill>
        <p:spPr>
          <a:xfrm>
            <a:off x="4022275" y="1134900"/>
            <a:ext cx="4586449" cy="3422650"/>
          </a:xfrm>
          <a:prstGeom prst="rect">
            <a:avLst/>
          </a:prstGeom>
          <a:noFill/>
          <a:ln>
            <a:noFill/>
          </a:ln>
        </p:spPr>
      </p:pic>
      <p:sp>
        <p:nvSpPr>
          <p:cNvPr id="135" name="Shape 135"/>
          <p:cNvSpPr/>
          <p:nvPr/>
        </p:nvSpPr>
        <p:spPr>
          <a:xfrm>
            <a:off x="344625" y="228600"/>
            <a:ext cx="8264099" cy="511499"/>
          </a:xfrm>
          <a:prstGeom prst="roundRect">
            <a:avLst>
              <a:gd fmla="val 16667" name="adj"/>
            </a:avLst>
          </a:prstGeom>
          <a:solidFill>
            <a:srgbClr val="20124D"/>
          </a:solidFill>
          <a:ln>
            <a:noFill/>
          </a:ln>
        </p:spPr>
        <p:txBody>
          <a:bodyPr anchorCtr="0" anchor="ctr" bIns="91425" lIns="91425" rIns="91425" tIns="91425">
            <a:noAutofit/>
          </a:bodyPr>
          <a:lstStyle/>
          <a:p>
            <a:pPr lvl="0">
              <a:spcBef>
                <a:spcPts val="0"/>
              </a:spcBef>
              <a:buNone/>
            </a:pPr>
            <a:r>
              <a:t/>
            </a:r>
            <a:endParaRPr/>
          </a:p>
        </p:txBody>
      </p:sp>
      <p:sp>
        <p:nvSpPr>
          <p:cNvPr id="136" name="Shape 136"/>
          <p:cNvSpPr txBox="1"/>
          <p:nvPr>
            <p:ph type="title"/>
          </p:nvPr>
        </p:nvSpPr>
        <p:spPr>
          <a:xfrm>
            <a:off x="540300" y="228600"/>
            <a:ext cx="1964399" cy="572699"/>
          </a:xfrm>
          <a:prstGeom prst="rect">
            <a:avLst/>
          </a:prstGeom>
        </p:spPr>
        <p:txBody>
          <a:bodyPr anchorCtr="0" anchor="t" bIns="91425" lIns="91425" rIns="91425" tIns="91425">
            <a:noAutofit/>
          </a:bodyPr>
          <a:lstStyle/>
          <a:p>
            <a:pPr lvl="0" rtl="0">
              <a:spcBef>
                <a:spcPts val="0"/>
              </a:spcBef>
              <a:buNone/>
            </a:pPr>
            <a:r>
              <a:rPr lang="en" sz="2400"/>
              <a:t>Results V</a:t>
            </a:r>
          </a:p>
        </p:txBody>
      </p:sp>
      <p:sp>
        <p:nvSpPr>
          <p:cNvPr id="137" name="Shape 137"/>
          <p:cNvSpPr txBox="1"/>
          <p:nvPr/>
        </p:nvSpPr>
        <p:spPr>
          <a:xfrm>
            <a:off x="375125" y="1197425"/>
            <a:ext cx="3313799" cy="3360000"/>
          </a:xfrm>
          <a:prstGeom prst="rect">
            <a:avLst/>
          </a:prstGeom>
          <a:noFill/>
          <a:ln>
            <a:noFill/>
          </a:ln>
        </p:spPr>
        <p:txBody>
          <a:bodyPr anchorCtr="0" anchor="t" bIns="91425" lIns="91425" rIns="91425" tIns="91425">
            <a:noAutofit/>
          </a:bodyPr>
          <a:lstStyle/>
          <a:p>
            <a:pPr lvl="0" algn="just">
              <a:spcBef>
                <a:spcPts val="0"/>
              </a:spcBef>
              <a:buNone/>
            </a:pPr>
            <a:r>
              <a:rPr lang="en">
                <a:solidFill>
                  <a:srgbClr val="FFFFFF"/>
                </a:solidFill>
                <a:latin typeface="Average"/>
                <a:ea typeface="Average"/>
                <a:cs typeface="Average"/>
                <a:sym typeface="Average"/>
              </a:rPr>
              <a:t>We performed an exhaustive search for the best parameter K of the KNN algorithm. We used SIFT descriptor and detector. As shown in the picture, the best accuracy was 0.485 obtained with K = 61.  </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384953"/>
        </a:solidFill>
      </p:bgPr>
    </p:bg>
    <p:spTree>
      <p:nvGrpSpPr>
        <p:cNvPr id="141" name="Shape 141"/>
        <p:cNvGrpSpPr/>
        <p:nvPr/>
      </p:nvGrpSpPr>
      <p:grpSpPr>
        <a:xfrm>
          <a:off x="0" y="0"/>
          <a:ext cx="0" cy="0"/>
          <a:chOff x="0" y="0"/>
          <a:chExt cx="0" cy="0"/>
        </a:xfrm>
      </p:grpSpPr>
      <p:sp>
        <p:nvSpPr>
          <p:cNvPr id="142" name="Shape 142"/>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buClr>
                <a:srgbClr val="FFFFFF"/>
              </a:buClr>
            </a:pPr>
            <a:r>
              <a:rPr lang="en">
                <a:solidFill>
                  <a:srgbClr val="FFFFFF"/>
                </a:solidFill>
              </a:rPr>
              <a:t>A number of samples big enough provides us with the best results, but if the number of samples is too big it can hinder the performance.</a:t>
            </a:r>
          </a:p>
          <a:p>
            <a:pPr indent="-228600" lvl="0" marL="457200" rtl="0">
              <a:spcBef>
                <a:spcPts val="0"/>
              </a:spcBef>
              <a:buClr>
                <a:srgbClr val="FFFFFF"/>
              </a:buClr>
            </a:pPr>
            <a:r>
              <a:rPr lang="en">
                <a:solidFill>
                  <a:srgbClr val="FFFFFF"/>
                </a:solidFill>
              </a:rPr>
              <a:t>Changing the number of folds in the cross validation does not seem to affect the performance of the system.</a:t>
            </a:r>
          </a:p>
          <a:p>
            <a:pPr indent="-228600" lvl="0" marL="457200" rtl="0">
              <a:spcBef>
                <a:spcPts val="0"/>
              </a:spcBef>
              <a:buClr>
                <a:srgbClr val="FFFFFF"/>
              </a:buClr>
            </a:pPr>
            <a:r>
              <a:rPr lang="en">
                <a:solidFill>
                  <a:srgbClr val="FFFFFF"/>
                </a:solidFill>
              </a:rPr>
              <a:t>Linear Kernel provides better results for this problem than either RBF or sigmoid kernel, for the same parameters. </a:t>
            </a:r>
          </a:p>
          <a:p>
            <a:pPr indent="-228600" lvl="0" marL="457200" rtl="0">
              <a:spcBef>
                <a:spcPts val="0"/>
              </a:spcBef>
              <a:buClr>
                <a:srgbClr val="FFFFFF"/>
              </a:buClr>
            </a:pPr>
            <a:r>
              <a:rPr lang="en">
                <a:solidFill>
                  <a:srgbClr val="FFFFFF"/>
                </a:solidFill>
              </a:rPr>
              <a:t>KNN classifier performance is worse than linear and RBF SVM.</a:t>
            </a:r>
          </a:p>
          <a:p>
            <a:pPr indent="-228600" lvl="0" marL="457200" rtl="0">
              <a:spcBef>
                <a:spcPts val="0"/>
              </a:spcBef>
              <a:buClr>
                <a:srgbClr val="FFFFFF"/>
              </a:buClr>
            </a:pPr>
            <a:r>
              <a:rPr lang="en">
                <a:solidFill>
                  <a:srgbClr val="FFFFFF"/>
                </a:solidFill>
              </a:rPr>
              <a:t>SIFT descriptor is more accurate for this specific problem than LBP (which also has a lot higher computation time) and HOG.</a:t>
            </a:r>
          </a:p>
        </p:txBody>
      </p:sp>
      <p:sp>
        <p:nvSpPr>
          <p:cNvPr id="143" name="Shape 143"/>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r>
              <a:rPr lang="en"/>
              <a:t>/8</a:t>
            </a:r>
          </a:p>
        </p:txBody>
      </p:sp>
      <p:sp>
        <p:nvSpPr>
          <p:cNvPr id="144" name="Shape 144"/>
          <p:cNvSpPr/>
          <p:nvPr/>
        </p:nvSpPr>
        <p:spPr>
          <a:xfrm>
            <a:off x="344625" y="228600"/>
            <a:ext cx="8264099" cy="511499"/>
          </a:xfrm>
          <a:prstGeom prst="roundRect">
            <a:avLst>
              <a:gd fmla="val 16667" name="adj"/>
            </a:avLst>
          </a:prstGeom>
          <a:solidFill>
            <a:srgbClr val="20124D"/>
          </a:solidFill>
          <a:ln>
            <a:noFill/>
          </a:ln>
        </p:spPr>
        <p:txBody>
          <a:bodyPr anchorCtr="0" anchor="ctr" bIns="91425" lIns="91425" rIns="91425" tIns="91425">
            <a:noAutofit/>
          </a:bodyPr>
          <a:lstStyle/>
          <a:p>
            <a:pPr lvl="0">
              <a:spcBef>
                <a:spcPts val="0"/>
              </a:spcBef>
              <a:buNone/>
            </a:pPr>
            <a:r>
              <a:t/>
            </a:r>
            <a:endParaRPr/>
          </a:p>
        </p:txBody>
      </p:sp>
      <p:sp>
        <p:nvSpPr>
          <p:cNvPr id="145" name="Shape 145"/>
          <p:cNvSpPr txBox="1"/>
          <p:nvPr>
            <p:ph type="title"/>
          </p:nvPr>
        </p:nvSpPr>
        <p:spPr>
          <a:xfrm>
            <a:off x="540300" y="228600"/>
            <a:ext cx="1964399" cy="572699"/>
          </a:xfrm>
          <a:prstGeom prst="rect">
            <a:avLst/>
          </a:prstGeom>
        </p:spPr>
        <p:txBody>
          <a:bodyPr anchorCtr="0" anchor="t" bIns="91425" lIns="91425" rIns="91425" tIns="91425">
            <a:noAutofit/>
          </a:bodyPr>
          <a:lstStyle/>
          <a:p>
            <a:pPr lvl="0" rtl="0">
              <a:spcBef>
                <a:spcPts val="0"/>
              </a:spcBef>
              <a:buNone/>
            </a:pPr>
            <a:r>
              <a:rPr lang="en" sz="2400"/>
              <a:t>Conclusions</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