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44"/>
  </p:notesMasterIdLst>
  <p:handoutMasterIdLst>
    <p:handoutMasterId r:id="rId45"/>
  </p:handoutMasterIdLst>
  <p:sldIdLst>
    <p:sldId id="257" r:id="rId5"/>
    <p:sldId id="389" r:id="rId6"/>
    <p:sldId id="392" r:id="rId7"/>
    <p:sldId id="393" r:id="rId8"/>
    <p:sldId id="397" r:id="rId9"/>
    <p:sldId id="398" r:id="rId10"/>
    <p:sldId id="399" r:id="rId11"/>
    <p:sldId id="400" r:id="rId12"/>
    <p:sldId id="436" r:id="rId13"/>
    <p:sldId id="440" r:id="rId14"/>
    <p:sldId id="439" r:id="rId15"/>
    <p:sldId id="401" r:id="rId16"/>
    <p:sldId id="402" r:id="rId17"/>
    <p:sldId id="421" r:id="rId18"/>
    <p:sldId id="403" r:id="rId19"/>
    <p:sldId id="404" r:id="rId20"/>
    <p:sldId id="422" r:id="rId21"/>
    <p:sldId id="405" r:id="rId22"/>
    <p:sldId id="423" r:id="rId23"/>
    <p:sldId id="406" r:id="rId24"/>
    <p:sldId id="424" r:id="rId25"/>
    <p:sldId id="407" r:id="rId26"/>
    <p:sldId id="408" r:id="rId27"/>
    <p:sldId id="425" r:id="rId28"/>
    <p:sldId id="426" r:id="rId29"/>
    <p:sldId id="409" r:id="rId30"/>
    <p:sldId id="433" r:id="rId31"/>
    <p:sldId id="434" r:id="rId32"/>
    <p:sldId id="435" r:id="rId33"/>
    <p:sldId id="432" r:id="rId34"/>
    <p:sldId id="410" r:id="rId35"/>
    <p:sldId id="429" r:id="rId36"/>
    <p:sldId id="430" r:id="rId37"/>
    <p:sldId id="427" r:id="rId38"/>
    <p:sldId id="272" r:id="rId39"/>
    <p:sldId id="438" r:id="rId40"/>
    <p:sldId id="431" r:id="rId41"/>
    <p:sldId id="417" r:id="rId42"/>
    <p:sldId id="418" r:id="rId4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2700"/>
    <a:srgbClr val="FFCC66"/>
    <a:srgbClr val="993300"/>
    <a:srgbClr val="CC6600"/>
    <a:srgbClr val="CCECF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9954" autoAdjust="0"/>
  </p:normalViewPr>
  <p:slideViewPr>
    <p:cSldViewPr snapToGrid="0">
      <p:cViewPr varScale="1">
        <p:scale>
          <a:sx n="93" d="100"/>
          <a:sy n="93" d="100"/>
        </p:scale>
        <p:origin x="1158" y="90"/>
      </p:cViewPr>
      <p:guideLst>
        <p:guide pos="3840"/>
        <p:guide orient="horz" pos="2160"/>
      </p:guideLst>
    </p:cSldViewPr>
  </p:slideViewPr>
  <p:outlineViewPr>
    <p:cViewPr>
      <p:scale>
        <a:sx n="33" d="100"/>
        <a:sy n="33" d="100"/>
      </p:scale>
      <p:origin x="0" y="-2709"/>
    </p:cViewPr>
  </p:outlineViewPr>
  <p:notesTextViewPr>
    <p:cViewPr>
      <p:scale>
        <a:sx n="75" d="100"/>
        <a:sy n="75" d="100"/>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rtlCol="0"/>
        <a:lstStyle/>
        <a:p>
          <a:pPr rtl="0"/>
          <a:endParaRPr lang="en-GB"/>
        </a:p>
      </dgm:t>
    </dgm:pt>
    <dgm:pt modelId="{4259F840-24E7-476F-9F30-482E46395856}">
      <dgm:prSet phldrT="[Text]" custT="1"/>
      <dgm:spPr>
        <a:solidFill>
          <a:schemeClr val="accent1"/>
        </a:solidFill>
      </dgm:spPr>
      <dgm:t>
        <a:bodyPr rtlCol="0"/>
        <a:lstStyle/>
        <a:p>
          <a:pPr rtl="0"/>
          <a:r>
            <a:rPr lang="en-GB" sz="1800" dirty="0">
              <a:latin typeface="Arial" panose="020B0604020202020204" pitchFamily="34" charset="0"/>
              <a:cs typeface="Arial" panose="020B0604020202020204" pitchFamily="34" charset="0"/>
            </a:rPr>
            <a:t>Design</a:t>
          </a:r>
        </a:p>
      </dgm:t>
    </dgm:pt>
    <dgm:pt modelId="{FCE8068D-7E50-4749-A8D0-ADEDAC5637B3}" type="parTrans" cxnId="{42EE41D1-3C16-4937-BB38-B076896C09A0}">
      <dgm:prSet/>
      <dgm:spPr/>
      <dgm:t>
        <a:bodyPr rtlCol="0"/>
        <a:lstStyle/>
        <a:p>
          <a:pPr rtl="0"/>
          <a:endParaRPr lang="en-GB" sz="1800">
            <a:latin typeface="+mn-lt"/>
          </a:endParaRPr>
        </a:p>
      </dgm:t>
    </dgm:pt>
    <dgm:pt modelId="{DCC444A4-F20A-48F5-A61E-47BFFF185A57}" type="sibTrans" cxnId="{42EE41D1-3C16-4937-BB38-B076896C09A0}">
      <dgm:prSet/>
      <dgm:spPr/>
      <dgm:t>
        <a:bodyPr rtlCol="0"/>
        <a:lstStyle/>
        <a:p>
          <a:pPr rtl="0"/>
          <a:endParaRPr lang="en-GB" sz="1800">
            <a:latin typeface="+mn-lt"/>
          </a:endParaRPr>
        </a:p>
      </dgm:t>
    </dgm:pt>
    <dgm:pt modelId="{B54C8F6C-BE1E-4EAB-B7A0-48DE01FFAA36}">
      <dgm:prSet phldrT="[Text]" custT="1"/>
      <dgm:spPr/>
      <dgm:t>
        <a:bodyPr rtlCol="0"/>
        <a:lstStyle/>
        <a:p>
          <a:pPr rtl="0">
            <a:buFont typeface="Symbol" panose="05050102010706020507" pitchFamily="18" charset="2"/>
            <a:buChar char=""/>
          </a:pPr>
          <a:r>
            <a:rPr lang="en-US" sz="1800" kern="1200" dirty="0">
              <a:solidFill>
                <a:schemeClr val="tx1">
                  <a:alpha val="60000"/>
                </a:schemeClr>
              </a:solidFill>
              <a:latin typeface="Arial" panose="020B0604020202020204" pitchFamily="34" charset="0"/>
              <a:ea typeface="+mn-ea"/>
              <a:cs typeface="Arial" panose="020B0604020202020204" pitchFamily="34" charset="0"/>
            </a:rPr>
            <a:t>Week 1: technical blueprint with architecture, API contracts, security planning, and technology decisions validated through stakeholder review.</a:t>
          </a:r>
          <a:endParaRPr lang="en-GB" sz="1800" kern="1200" dirty="0">
            <a:solidFill>
              <a:schemeClr val="tx1">
                <a:alpha val="60000"/>
              </a:schemeClr>
            </a:solidFill>
            <a:latin typeface="Arial" panose="020B0604020202020204" pitchFamily="34" charset="0"/>
            <a:ea typeface="+mn-ea"/>
            <a:cs typeface="Arial" panose="020B0604020202020204" pitchFamily="34" charset="0"/>
          </a:endParaRPr>
        </a:p>
      </dgm:t>
    </dgm:pt>
    <dgm:pt modelId="{8DE7CD45-B7C0-432E-B819-6A7D97E31315}" type="parTrans" cxnId="{770CA1CC-3DDD-451E-AE83-A71CA570260C}">
      <dgm:prSet/>
      <dgm:spPr/>
      <dgm:t>
        <a:bodyPr rtlCol="0"/>
        <a:lstStyle/>
        <a:p>
          <a:pPr rtl="0"/>
          <a:endParaRPr lang="en-GB" sz="1800">
            <a:latin typeface="+mn-lt"/>
          </a:endParaRPr>
        </a:p>
      </dgm:t>
    </dgm:pt>
    <dgm:pt modelId="{C33B8BEF-A818-4A2F-A99A-E2B29895E184}" type="sibTrans" cxnId="{770CA1CC-3DDD-451E-AE83-A71CA570260C}">
      <dgm:prSet/>
      <dgm:spPr/>
      <dgm:t>
        <a:bodyPr rtlCol="0"/>
        <a:lstStyle/>
        <a:p>
          <a:pPr rtl="0"/>
          <a:endParaRPr lang="en-GB" sz="1800">
            <a:latin typeface="+mn-lt"/>
          </a:endParaRPr>
        </a:p>
      </dgm:t>
    </dgm:pt>
    <dgm:pt modelId="{E4033A39-DCC4-4038-9562-AEDDBBB37A99}">
      <dgm:prSet phldrT="[Text]" custT="1"/>
      <dgm:spPr>
        <a:solidFill>
          <a:schemeClr val="accent1">
            <a:lumMod val="50000"/>
          </a:schemeClr>
        </a:solidFill>
      </dgm:spPr>
      <dgm:t>
        <a:bodyPr rtlCol="0"/>
        <a:lstStyle/>
        <a:p>
          <a:pPr rtl="0"/>
          <a:r>
            <a:rPr lang="en-GB" sz="1800" dirty="0">
              <a:latin typeface="Arial" panose="020B0604020202020204" pitchFamily="34" charset="0"/>
              <a:cs typeface="Arial" panose="020B0604020202020204" pitchFamily="34" charset="0"/>
            </a:rPr>
            <a:t>Foundation</a:t>
          </a:r>
        </a:p>
      </dgm:t>
    </dgm:pt>
    <dgm:pt modelId="{048EEAE6-78BA-4B00-B7BB-9C22DBB1E8F4}" type="parTrans" cxnId="{32EF2862-2950-4DF8-BEA8-CD19460CCA31}">
      <dgm:prSet/>
      <dgm:spPr/>
      <dgm:t>
        <a:bodyPr rtlCol="0"/>
        <a:lstStyle/>
        <a:p>
          <a:pPr rtl="0"/>
          <a:endParaRPr lang="en-GB" sz="1800">
            <a:latin typeface="+mn-lt"/>
          </a:endParaRPr>
        </a:p>
      </dgm:t>
    </dgm:pt>
    <dgm:pt modelId="{80AB0E5B-0C58-465D-A545-5B21133D2849}" type="sibTrans" cxnId="{32EF2862-2950-4DF8-BEA8-CD19460CCA31}">
      <dgm:prSet/>
      <dgm:spPr/>
      <dgm:t>
        <a:bodyPr rtlCol="0"/>
        <a:lstStyle/>
        <a:p>
          <a:pPr rtl="0"/>
          <a:endParaRPr lang="en-GB" sz="1800">
            <a:latin typeface="+mn-lt"/>
          </a:endParaRPr>
        </a:p>
      </dgm:t>
    </dgm:pt>
    <dgm:pt modelId="{A4C0B4E4-70AD-4901-9E3F-7EA25DD6DAA1}">
      <dgm:prSet phldrT="[Text]" custT="1"/>
      <dgm:spPr/>
      <dgm:t>
        <a:bodyPr rtlCol="0"/>
        <a:lstStyle/>
        <a:p>
          <a:pPr marL="0" lvl="0" indent="0" algn="ctr" defTabSz="800100" rtl="0">
            <a:lnSpc>
              <a:spcPct val="90000"/>
            </a:lnSpc>
            <a:spcBef>
              <a:spcPct val="0"/>
            </a:spcBef>
            <a:spcAft>
              <a:spcPct val="35000"/>
            </a:spcAft>
            <a:buFont typeface="Symbol" panose="05050102010706020507" pitchFamily="18" charset="2"/>
            <a:buNone/>
          </a:pPr>
          <a:r>
            <a:rPr lang="en-US" sz="18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including environments, pipelines, project structure, and core components to enable efficient development.</a:t>
          </a:r>
          <a:endParaRPr lang="en-GB" sz="1800" kern="1200" dirty="0">
            <a:solidFill>
              <a:prstClr val="white">
                <a:alpha val="60000"/>
              </a:prstClr>
            </a:solidFill>
            <a:latin typeface="Arial" panose="020B0604020202020204" pitchFamily="34" charset="0"/>
            <a:ea typeface="+mn-ea"/>
            <a:cs typeface="Arial" panose="020B0604020202020204" pitchFamily="34" charset="0"/>
          </a:endParaRPr>
        </a:p>
      </dgm:t>
    </dgm:pt>
    <dgm:pt modelId="{701D9033-BAD3-4299-933F-A47AFDC2ECD0}" type="parTrans" cxnId="{5E74CB62-E52E-4CEE-8AA1-9812BFC0D67E}">
      <dgm:prSet/>
      <dgm:spPr/>
      <dgm:t>
        <a:bodyPr rtlCol="0"/>
        <a:lstStyle/>
        <a:p>
          <a:pPr rtl="0"/>
          <a:endParaRPr lang="en-GB" sz="1800">
            <a:latin typeface="+mn-lt"/>
          </a:endParaRPr>
        </a:p>
      </dgm:t>
    </dgm:pt>
    <dgm:pt modelId="{657DB10D-2517-48AA-B970-6D815DBD4123}" type="sibTrans" cxnId="{5E74CB62-E52E-4CEE-8AA1-9812BFC0D67E}">
      <dgm:prSet/>
      <dgm:spPr/>
      <dgm:t>
        <a:bodyPr rtlCol="0"/>
        <a:lstStyle/>
        <a:p>
          <a:pPr rtl="0"/>
          <a:endParaRPr lang="en-GB" sz="1800">
            <a:latin typeface="+mn-lt"/>
          </a:endParaRPr>
        </a:p>
      </dgm:t>
    </dgm:pt>
    <dgm:pt modelId="{87BF7896-20EA-4E8F-B6F4-A34EC5C9CB50}">
      <dgm:prSet phldrT="[Text]" custT="1"/>
      <dgm:spPr>
        <a:solidFill>
          <a:srgbClr val="762700"/>
        </a:solidFill>
      </dgm:spPr>
      <dgm:t>
        <a:bodyPr rtlCol="0"/>
        <a:lstStyle/>
        <a:p>
          <a:pPr rtl="0"/>
          <a:r>
            <a:rPr lang="en-GB" sz="1800" dirty="0">
              <a:latin typeface="Arial" panose="020B0604020202020204" pitchFamily="34" charset="0"/>
              <a:cs typeface="Arial" panose="020B0604020202020204" pitchFamily="34" charset="0"/>
            </a:rPr>
            <a:t>Integration</a:t>
          </a:r>
        </a:p>
      </dgm:t>
    </dgm:pt>
    <dgm:pt modelId="{05E47BA5-F724-4AEE-9B5B-401F18E028E6}" type="parTrans" cxnId="{92330C11-C197-4512-BDA4-8D8A69AF7D1C}">
      <dgm:prSet/>
      <dgm:spPr/>
      <dgm:t>
        <a:bodyPr rtlCol="0"/>
        <a:lstStyle/>
        <a:p>
          <a:pPr rtl="0"/>
          <a:endParaRPr lang="en-GB" sz="1800">
            <a:latin typeface="+mn-lt"/>
          </a:endParaRPr>
        </a:p>
      </dgm:t>
    </dgm:pt>
    <dgm:pt modelId="{D63CE73E-35DE-48C3-8753-7648BC953C0D}" type="sibTrans" cxnId="{92330C11-C197-4512-BDA4-8D8A69AF7D1C}">
      <dgm:prSet/>
      <dgm:spPr/>
      <dgm:t>
        <a:bodyPr rtlCol="0"/>
        <a:lstStyle/>
        <a:p>
          <a:pPr rtl="0"/>
          <a:endParaRPr lang="en-GB" sz="1800">
            <a:latin typeface="+mn-lt"/>
          </a:endParaRPr>
        </a:p>
      </dgm:t>
    </dgm:pt>
    <dgm:pt modelId="{43CBB0A2-9D75-4264-8A30-3E8974B40658}">
      <dgm:prSet phldrT="[Text]" custT="1"/>
      <dgm:spPr/>
      <dgm:t>
        <a:bodyPr rtlCol="0"/>
        <a:lstStyle/>
        <a:p>
          <a:pPr rtl="0">
            <a:buFont typeface="Symbol" panose="05050102010706020507" pitchFamily="18" charset="2"/>
            <a:buChar char=""/>
          </a:pPr>
          <a:r>
            <a:rPr lang="en-US" sz="18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1800" kern="1200" dirty="0">
            <a:solidFill>
              <a:prstClr val="white">
                <a:alpha val="60000"/>
              </a:prstClr>
            </a:solidFill>
            <a:latin typeface="Arial" panose="020B0604020202020204" pitchFamily="34" charset="0"/>
            <a:ea typeface="+mn-ea"/>
            <a:cs typeface="Arial" panose="020B0604020202020204" pitchFamily="34" charset="0"/>
          </a:endParaRPr>
        </a:p>
      </dgm:t>
    </dgm:pt>
    <dgm:pt modelId="{F806E590-5F8E-48A1-96AC-9E738290D2ED}" type="parTrans" cxnId="{4D2DF581-8128-4440-9E51-29109DC6ED52}">
      <dgm:prSet/>
      <dgm:spPr/>
      <dgm:t>
        <a:bodyPr rtlCol="0"/>
        <a:lstStyle/>
        <a:p>
          <a:pPr rtl="0"/>
          <a:endParaRPr lang="en-GB" sz="1800">
            <a:latin typeface="+mn-lt"/>
          </a:endParaRPr>
        </a:p>
      </dgm:t>
    </dgm:pt>
    <dgm:pt modelId="{20F77EFB-335C-4BC3-AD95-8421EDF343E6}" type="sibTrans" cxnId="{4D2DF581-8128-4440-9E51-29109DC6ED52}">
      <dgm:prSet/>
      <dgm:spPr/>
      <dgm:t>
        <a:bodyPr rtlCol="0"/>
        <a:lstStyle/>
        <a:p>
          <a:pPr rtl="0"/>
          <a:endParaRPr lang="en-GB" sz="1800">
            <a:latin typeface="+mn-lt"/>
          </a:endParaRPr>
        </a:p>
      </dgm:t>
    </dgm:pt>
    <dgm:pt modelId="{3DE6FF16-CA4D-4D34-ABEB-8BE6A40B5E52}">
      <dgm:prSet phldrT="[Text]" custT="1"/>
      <dgm:spPr>
        <a:solidFill>
          <a:srgbClr val="CC66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Hardening</a:t>
          </a:r>
        </a:p>
      </dgm:t>
    </dgm:pt>
    <dgm:pt modelId="{DA9CCCCB-8206-4757-82C8-F885E9D238B5}" type="parTrans" cxnId="{636DE8C5-F706-4BA5-855F-85FD2239E2BE}">
      <dgm:prSet/>
      <dgm:spPr/>
      <dgm:t>
        <a:bodyPr rtlCol="0"/>
        <a:lstStyle/>
        <a:p>
          <a:pPr rtl="0"/>
          <a:endParaRPr lang="en-GB" sz="1800"/>
        </a:p>
      </dgm:t>
    </dgm:pt>
    <dgm:pt modelId="{986162A7-6F89-4679-B40E-33A17DA21B73}" type="sibTrans" cxnId="{636DE8C5-F706-4BA5-855F-85FD2239E2BE}">
      <dgm:prSet/>
      <dgm:spPr/>
      <dgm:t>
        <a:bodyPr rtlCol="0"/>
        <a:lstStyle/>
        <a:p>
          <a:pPr rtl="0"/>
          <a:endParaRPr lang="en-GB" sz="1800"/>
        </a:p>
      </dgm:t>
    </dgm:pt>
    <dgm:pt modelId="{AC76BE15-3E8A-498B-91BD-CF772C26B6F1}">
      <dgm:prSet phldrT="[Text]" custT="1"/>
      <dgm:spPr>
        <a:solidFill>
          <a:srgbClr val="FFC000"/>
        </a:solidFill>
      </dgm:spPr>
      <dgm:t>
        <a:bodyPr rtlCol="0"/>
        <a:lstStyle/>
        <a:p>
          <a:pPr rtl="0">
            <a:buFont typeface="Symbol" panose="05050102010706020507" pitchFamily="18" charset="2"/>
            <a:buChar char=""/>
          </a:pPr>
          <a:r>
            <a:rPr lang="en-GB" sz="1800" dirty="0">
              <a:latin typeface="Arial" panose="020B0604020202020204" pitchFamily="34" charset="0"/>
              <a:cs typeface="Arial" panose="020B0604020202020204" pitchFamily="34" charset="0"/>
            </a:rPr>
            <a:t>Readiness</a:t>
          </a:r>
        </a:p>
      </dgm:t>
    </dgm:pt>
    <dgm:pt modelId="{00CCB400-064A-4EF5-9806-9534D9AC69AD}" type="parTrans" cxnId="{140A4778-8248-44DE-B78A-23C578A77D7E}">
      <dgm:prSet/>
      <dgm:spPr/>
      <dgm:t>
        <a:bodyPr rtlCol="0"/>
        <a:lstStyle/>
        <a:p>
          <a:pPr rtl="0"/>
          <a:endParaRPr lang="en-GB" sz="1800"/>
        </a:p>
      </dgm:t>
    </dgm:pt>
    <dgm:pt modelId="{662A3D6E-7238-444F-BC0B-C7A4321261DB}" type="sibTrans" cxnId="{140A4778-8248-44DE-B78A-23C578A77D7E}">
      <dgm:prSet/>
      <dgm:spPr/>
      <dgm:t>
        <a:bodyPr rtlCol="0"/>
        <a:lstStyle/>
        <a:p>
          <a:pPr rtl="0"/>
          <a:endParaRPr lang="en-GB" sz="1800"/>
        </a:p>
      </dgm:t>
    </dgm:pt>
    <dgm:pt modelId="{73820394-2159-4075-9E6F-217263B07F8B}">
      <dgm:prSet phldrT="[Text]" custT="1"/>
      <dgm:spPr/>
      <dgm:t>
        <a:bodyPr rtlCol="0"/>
        <a:lstStyle/>
        <a:p>
          <a:pPr marL="0" lvl="0" indent="0" algn="ctr" defTabSz="800100" rtl="0">
            <a:lnSpc>
              <a:spcPct val="90000"/>
            </a:lnSpc>
            <a:spcBef>
              <a:spcPct val="0"/>
            </a:spcBef>
            <a:spcAft>
              <a:spcPct val="35000"/>
            </a:spcAft>
            <a:buFont typeface="Symbol" panose="05050102010706020507" pitchFamily="18" charset="2"/>
            <a:buNone/>
          </a:pPr>
          <a:r>
            <a:rPr lang="en-US" sz="18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1800" kern="1200" dirty="0">
            <a:solidFill>
              <a:prstClr val="white">
                <a:alpha val="60000"/>
              </a:prstClr>
            </a:solidFill>
            <a:latin typeface="Arial" panose="020B0604020202020204" pitchFamily="34" charset="0"/>
            <a:ea typeface="+mn-ea"/>
            <a:cs typeface="Arial" panose="020B0604020202020204" pitchFamily="34" charset="0"/>
          </a:endParaRPr>
        </a:p>
      </dgm:t>
    </dgm:pt>
    <dgm:pt modelId="{A861A835-3A0D-4B09-8870-87D7FDC7B27F}" type="parTrans" cxnId="{19CF03A0-47BE-4ABD-A62C-A27E16D6C5A3}">
      <dgm:prSet/>
      <dgm:spPr/>
      <dgm:t>
        <a:bodyPr rtlCol="0"/>
        <a:lstStyle/>
        <a:p>
          <a:pPr rtl="0"/>
          <a:endParaRPr lang="en-GB" sz="1800"/>
        </a:p>
      </dgm:t>
    </dgm:pt>
    <dgm:pt modelId="{D383A36B-470D-499F-AE13-85A6B2495524}" type="sibTrans" cxnId="{19CF03A0-47BE-4ABD-A62C-A27E16D6C5A3}">
      <dgm:prSet/>
      <dgm:spPr/>
      <dgm:t>
        <a:bodyPr rtlCol="0"/>
        <a:lstStyle/>
        <a:p>
          <a:pPr rtl="0"/>
          <a:endParaRPr lang="en-GB" sz="1800"/>
        </a:p>
      </dgm:t>
    </dgm:pt>
    <dgm:pt modelId="{C032D242-8D23-4EEC-A10A-7B0691E5A409}">
      <dgm:prSet phldrT="[Text]" custT="1"/>
      <dgm:spPr/>
      <dgm:t>
        <a:bodyPr rtlCol="0"/>
        <a:lstStyle/>
        <a:p>
          <a:pPr marL="0" lvl="0" indent="0" algn="ctr" defTabSz="800100" rtl="0">
            <a:lnSpc>
              <a:spcPct val="90000"/>
            </a:lnSpc>
            <a:spcBef>
              <a:spcPct val="0"/>
            </a:spcBef>
            <a:spcAft>
              <a:spcPct val="35000"/>
            </a:spcAft>
            <a:buFont typeface="Symbol" panose="05050102010706020507" pitchFamily="18" charset="2"/>
            <a:buNone/>
          </a:pPr>
          <a:r>
            <a:rPr lang="en-US" sz="18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1800" kern="1200" dirty="0">
            <a:solidFill>
              <a:prstClr val="white">
                <a:alpha val="60000"/>
              </a:prstClr>
            </a:solidFill>
            <a:latin typeface="Arial" panose="020B0604020202020204" pitchFamily="34" charset="0"/>
            <a:ea typeface="+mn-ea"/>
            <a:cs typeface="Arial" panose="020B0604020202020204" pitchFamily="34" charset="0"/>
          </a:endParaRPr>
        </a:p>
      </dgm:t>
    </dgm:pt>
    <dgm:pt modelId="{167DA838-BF1F-42A4-81E8-806F40795A14}" type="parTrans" cxnId="{D9403C73-FB83-47D6-85AE-067D49ED63F2}">
      <dgm:prSet/>
      <dgm:spPr/>
      <dgm:t>
        <a:bodyPr rtlCol="0"/>
        <a:lstStyle/>
        <a:p>
          <a:pPr rtl="0"/>
          <a:endParaRPr lang="en-GB" sz="1800"/>
        </a:p>
      </dgm:t>
    </dgm:pt>
    <dgm:pt modelId="{7EFA60CA-572D-434D-B452-A4ACBAEB4D2C}" type="sibTrans" cxnId="{D9403C73-FB83-47D6-85AE-067D49ED63F2}">
      <dgm:prSet/>
      <dgm:spPr/>
      <dgm:t>
        <a:bodyPr rtlCol="0"/>
        <a:lstStyle/>
        <a:p>
          <a:pPr rtl="0"/>
          <a:endParaRPr lang="en-GB"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a:solidFill>
          <a:schemeClr val="tx1"/>
        </a:solidFill>
        <a:ln>
          <a:prstDash val="solid"/>
        </a:ln>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a:solidFill>
          <a:schemeClr val="tx1"/>
        </a:solidFill>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a:solidFill>
          <a:schemeClr val="tx1"/>
        </a:solidFill>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a:solidFill>
          <a:schemeClr val="tx1"/>
        </a:solidFill>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a:solidFill>
          <a:schemeClr val="tx1"/>
        </a:solidFill>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1"/>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Design</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US" sz="1800" kern="1200" dirty="0">
              <a:solidFill>
                <a:schemeClr val="tx1">
                  <a:alpha val="60000"/>
                </a:schemeClr>
              </a:solidFill>
              <a:latin typeface="Arial" panose="020B0604020202020204" pitchFamily="34" charset="0"/>
              <a:ea typeface="+mn-ea"/>
              <a:cs typeface="Arial" panose="020B0604020202020204" pitchFamily="34" charset="0"/>
            </a:rPr>
            <a:t>Week 1: technical blueprint with architecture, API contracts, security planning, and technology decisions validated through stakeholder review.</a:t>
          </a:r>
          <a:endParaRPr lang="en-GB" sz="1800" kern="1200" dirty="0">
            <a:solidFill>
              <a:schemeClr val="tx1">
                <a:alpha val="60000"/>
              </a:schemeClr>
            </a:solidFill>
            <a:latin typeface="Arial" panose="020B0604020202020204" pitchFamily="34" charset="0"/>
            <a:ea typeface="+mn-ea"/>
            <a:cs typeface="Arial" panose="020B0604020202020204" pitchFamily="34" charset="0"/>
          </a:endParaRP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tx1"/>
        </a:solidFill>
        <a:ln w="12700" cap="flat" cmpd="sng" algn="ctr">
          <a:solidFill>
            <a:scrgbClr r="0" g="0" b="0"/>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1">
            <a:lumMod val="5000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Foundation</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US" sz="1800" kern="1200" dirty="0">
              <a:solidFill>
                <a:prstClr val="white">
                  <a:alpha val="60000"/>
                </a:prstClr>
              </a:solidFill>
              <a:latin typeface="Arial" panose="020B0604020202020204" pitchFamily="34" charset="0"/>
              <a:ea typeface="+mn-ea"/>
              <a:cs typeface="Arial" panose="020B0604020202020204" pitchFamily="34" charset="0"/>
            </a:rPr>
            <a:t>Weeks 2-3: technical infrastructure including environments, pipelines, project structure, and core components to enable efficient development.</a:t>
          </a:r>
          <a:endParaRPr lang="en-GB" sz="18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rgbClr val="762700"/>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None/>
          </a:pPr>
          <a:r>
            <a:rPr lang="en-GB" sz="1800" kern="1200" dirty="0">
              <a:latin typeface="Arial" panose="020B0604020202020204" pitchFamily="34" charset="0"/>
              <a:cs typeface="Arial" panose="020B0604020202020204" pitchFamily="34" charset="0"/>
            </a:rPr>
            <a:t>Integration</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US" sz="1800" kern="1200" dirty="0">
              <a:solidFill>
                <a:prstClr val="white">
                  <a:alpha val="60000"/>
                </a:prstClr>
              </a:solidFill>
              <a:latin typeface="Arial" panose="020B0604020202020204" pitchFamily="34" charset="0"/>
              <a:ea typeface="+mn-ea"/>
              <a:cs typeface="Arial" panose="020B0604020202020204" pitchFamily="34" charset="0"/>
            </a:rPr>
            <a:t>Weeks 4-5: complete functionality through parallel development and testing, connecting all components including provider integration.</a:t>
          </a:r>
          <a:endParaRPr lang="en-GB" sz="18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rgbClr val="CC6600"/>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Hardening</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rtlCol="0" anchor="t"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US" sz="1800" kern="1200" dirty="0">
              <a:solidFill>
                <a:prstClr val="white">
                  <a:alpha val="60000"/>
                </a:prstClr>
              </a:solidFill>
              <a:latin typeface="Arial" panose="020B0604020202020204" pitchFamily="34" charset="0"/>
              <a:ea typeface="+mn-ea"/>
              <a:cs typeface="Arial" panose="020B0604020202020204" pitchFamily="34" charset="0"/>
            </a:rPr>
            <a:t>Week 6: system quality validation through testing, optimization, and documentation to ensure production readiness.</a:t>
          </a:r>
          <a:endParaRPr lang="en-GB" sz="18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rgbClr val="FFC000"/>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rtlCol="0" anchor="ctr"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GB" sz="1800" kern="1200" dirty="0">
              <a:latin typeface="Arial" panose="020B0604020202020204" pitchFamily="34" charset="0"/>
              <a:cs typeface="Arial" panose="020B0604020202020204" pitchFamily="34" charset="0"/>
            </a:rPr>
            <a:t>Readiness</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rtlCol="0" anchor="b" anchorCtr="1">
          <a:noAutofit/>
        </a:bodyPr>
        <a:lstStyle/>
        <a:p>
          <a:pPr marL="0" lvl="0" indent="0" algn="ctr" defTabSz="800100" rtl="0">
            <a:lnSpc>
              <a:spcPct val="90000"/>
            </a:lnSpc>
            <a:spcBef>
              <a:spcPct val="0"/>
            </a:spcBef>
            <a:spcAft>
              <a:spcPct val="35000"/>
            </a:spcAft>
            <a:buFont typeface="Symbol" panose="05050102010706020507" pitchFamily="18" charset="2"/>
            <a:buNone/>
          </a:pPr>
          <a:r>
            <a:rPr lang="en-US" sz="1800" kern="1200" dirty="0">
              <a:solidFill>
                <a:prstClr val="white">
                  <a:alpha val="60000"/>
                </a:prstClr>
              </a:solidFill>
              <a:latin typeface="Arial" panose="020B0604020202020204" pitchFamily="34" charset="0"/>
              <a:ea typeface="+mn-ea"/>
              <a:cs typeface="Arial" panose="020B0604020202020204" pitchFamily="34" charset="0"/>
            </a:rPr>
            <a:t>Week 7: deploy to production with monitoring, controlled rollout, and post-deployment verification.</a:t>
          </a:r>
          <a:endParaRPr lang="en-GB" sz="1800" kern="1200" dirty="0">
            <a:solidFill>
              <a:prstClr val="white">
                <a:alpha val="60000"/>
              </a:prstClr>
            </a:solidFill>
            <a:latin typeface="Arial" panose="020B0604020202020204" pitchFamily="34" charset="0"/>
            <a:ea typeface="+mn-ea"/>
            <a:cs typeface="Arial" panose="020B0604020202020204" pitchFamily="34" charset="0"/>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BE77BE8-C92C-4478-BEC0-BA685856F54D}" type="datetime1">
              <a:rPr lang="en-GB" smtClean="0"/>
              <a:t>13/05/2025</a:t>
            </a:fld>
            <a:endParaRPr lang="en-GB"/>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n-GB" smtClean="0"/>
              <a:t>‹#›</a:t>
            </a:fld>
            <a:endParaRPr lang="en-GB"/>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95629-D1D6-472E-AD8D-B841B09640C4}" type="datetime1">
              <a:rPr lang="en-GB" smtClean="0"/>
              <a:t>13/05/2025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n-GB" smtClean="0"/>
              <a:t>‹#›</a:t>
            </a:fld>
            <a:endParaRPr lang="en-GB"/>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1983A999-5E0E-42CA-8400-604AE921FF7C}" type="slidenum">
              <a:rPr lang="en-GB" smtClean="0"/>
              <a:t>1</a:t>
            </a:fld>
            <a:endParaRPr lang="en-GB"/>
          </a:p>
        </p:txBody>
      </p:sp>
      <p:sp>
        <p:nvSpPr>
          <p:cNvPr id="5" name="Date Placeholder 4">
            <a:extLst>
              <a:ext uri="{FF2B5EF4-FFF2-40B4-BE49-F238E27FC236}">
                <a16:creationId xmlns:a16="http://schemas.microsoft.com/office/drawing/2014/main" id="{7B638BEA-13B4-4493-97CD-5DE130591975}"/>
              </a:ext>
            </a:extLst>
          </p:cNvPr>
          <p:cNvSpPr>
            <a:spLocks noGrp="1"/>
          </p:cNvSpPr>
          <p:nvPr>
            <p:ph type="dt" idx="1"/>
          </p:nvPr>
        </p:nvSpPr>
        <p:spPr/>
        <p:txBody>
          <a:bodyPr/>
          <a:lstStyle/>
          <a:p>
            <a:pPr rtl="0"/>
            <a:fld id="{1A5657D3-E8CC-402E-9DD0-BFC4FEBDA829}" type="datetime1">
              <a:rPr lang="en-GB" smtClean="0"/>
              <a:t>13/05/2025</a:t>
            </a:fld>
            <a:endParaRPr lang="en-GB"/>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9E74C-1E7F-9FEE-E142-3C662994A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D43B8-ACC2-7EB2-5AAE-A852791ECE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A12570-4CA6-3AE8-88D1-3CC483C6A2F7}"/>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BBBC83E6-DFFC-00DD-ED92-1942084A3E0D}"/>
              </a:ext>
            </a:extLst>
          </p:cNvPr>
          <p:cNvSpPr>
            <a:spLocks noGrp="1"/>
          </p:cNvSpPr>
          <p:nvPr>
            <p:ph type="sldNum" sz="quarter" idx="5"/>
          </p:nvPr>
        </p:nvSpPr>
        <p:spPr/>
        <p:txBody>
          <a:bodyPr rtlCol="0"/>
          <a:lstStyle/>
          <a:p>
            <a:pPr rtl="0"/>
            <a:fld id="{1983A999-5E0E-42CA-8400-604AE921FF7C}" type="slidenum">
              <a:rPr lang="en-GB" smtClean="0"/>
              <a:t>10</a:t>
            </a:fld>
            <a:endParaRPr lang="en-GB"/>
          </a:p>
        </p:txBody>
      </p:sp>
      <p:sp>
        <p:nvSpPr>
          <p:cNvPr id="5" name="Date Placeholder 4">
            <a:extLst>
              <a:ext uri="{FF2B5EF4-FFF2-40B4-BE49-F238E27FC236}">
                <a16:creationId xmlns:a16="http://schemas.microsoft.com/office/drawing/2014/main" id="{87421934-39C0-14B9-5233-4269372CCB82}"/>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594536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E3375-9D5A-FCDF-8EBA-72FD9A7650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E58FC-7928-256A-09C6-3DC7B98BC1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17D19-9777-BB59-DDE2-6F8D6834B5CA}"/>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DD4E4330-368E-F83C-7FDF-95DE7E345467}"/>
              </a:ext>
            </a:extLst>
          </p:cNvPr>
          <p:cNvSpPr>
            <a:spLocks noGrp="1"/>
          </p:cNvSpPr>
          <p:nvPr>
            <p:ph type="sldNum" sz="quarter" idx="5"/>
          </p:nvPr>
        </p:nvSpPr>
        <p:spPr/>
        <p:txBody>
          <a:bodyPr rtlCol="0"/>
          <a:lstStyle/>
          <a:p>
            <a:pPr rtl="0"/>
            <a:fld id="{1983A999-5E0E-42CA-8400-604AE921FF7C}" type="slidenum">
              <a:rPr lang="en-GB" smtClean="0"/>
              <a:t>11</a:t>
            </a:fld>
            <a:endParaRPr lang="en-GB"/>
          </a:p>
        </p:txBody>
      </p:sp>
      <p:sp>
        <p:nvSpPr>
          <p:cNvPr id="5" name="Date Placeholder 4">
            <a:extLst>
              <a:ext uri="{FF2B5EF4-FFF2-40B4-BE49-F238E27FC236}">
                <a16:creationId xmlns:a16="http://schemas.microsoft.com/office/drawing/2014/main" id="{5B4746DE-EF39-6218-BFDB-EE8DB117A253}"/>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4031147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7AE8E-62F6-D415-EA9A-BFA5E6F58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F8B80-10F2-37A7-8E13-5880E25E6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F2413-714D-35C7-7758-446C6CED89BB}"/>
              </a:ext>
            </a:extLst>
          </p:cNvPr>
          <p:cNvSpPr>
            <a:spLocks noGrp="1"/>
          </p:cNvSpPr>
          <p:nvPr>
            <p:ph type="body" idx="1"/>
          </p:nvPr>
        </p:nvSpPr>
        <p:spPr/>
        <p:txBody>
          <a:bodyPr rtlCol="0"/>
          <a:lstStyle/>
          <a:p>
            <a:pPr rtl="0"/>
            <a:r>
              <a:rPr lang="en-US" dirty="0"/>
              <a:t>- Technology selection criteria:</a:t>
            </a:r>
          </a:p>
          <a:p>
            <a:pPr rtl="0"/>
            <a:r>
              <a:rPr lang="en-US" dirty="0"/>
              <a:t>  * Security capabilities</a:t>
            </a:r>
          </a:p>
          <a:p>
            <a:pPr rtl="0"/>
            <a:r>
              <a:rPr lang="en-US" dirty="0"/>
              <a:t>  * Performance characteristics</a:t>
            </a:r>
          </a:p>
          <a:p>
            <a:pPr rtl="0"/>
            <a:r>
              <a:rPr lang="en-US" dirty="0"/>
              <a:t>  * Community support</a:t>
            </a:r>
          </a:p>
          <a:p>
            <a:pPr rtl="0"/>
            <a:r>
              <a:rPr lang="en-US" dirty="0"/>
              <a:t>  * Team expertise alignment</a:t>
            </a:r>
          </a:p>
          <a:p>
            <a:pPr rtl="0"/>
            <a:r>
              <a:rPr lang="en-US" dirty="0"/>
              <a:t>  * Future roadmap and longevity</a:t>
            </a:r>
          </a:p>
          <a:p>
            <a:pPr rtl="0"/>
            <a:r>
              <a:rPr lang="en-US" dirty="0"/>
              <a:t>- Stack components chosen to work together seamlessly</a:t>
            </a:r>
          </a:p>
          <a:p>
            <a:pPr rtl="0"/>
            <a:r>
              <a:rPr lang="en-US" dirty="0"/>
              <a:t>- All technologies have active development and strong community support</a:t>
            </a:r>
          </a:p>
          <a:p>
            <a:pPr rtl="0"/>
            <a:r>
              <a:rPr lang="en-US" dirty="0"/>
              <a:t>- Balance between proven stability and modern capabilities</a:t>
            </a:r>
            <a:endParaRPr lang="en-GB" dirty="0"/>
          </a:p>
        </p:txBody>
      </p:sp>
      <p:sp>
        <p:nvSpPr>
          <p:cNvPr id="4" name="Slide Number Placeholder 3">
            <a:extLst>
              <a:ext uri="{FF2B5EF4-FFF2-40B4-BE49-F238E27FC236}">
                <a16:creationId xmlns:a16="http://schemas.microsoft.com/office/drawing/2014/main" id="{30731A38-21DA-76CF-9100-E74DE17E6032}"/>
              </a:ext>
            </a:extLst>
          </p:cNvPr>
          <p:cNvSpPr>
            <a:spLocks noGrp="1"/>
          </p:cNvSpPr>
          <p:nvPr>
            <p:ph type="sldNum" sz="quarter" idx="5"/>
          </p:nvPr>
        </p:nvSpPr>
        <p:spPr/>
        <p:txBody>
          <a:bodyPr rtlCol="0"/>
          <a:lstStyle/>
          <a:p>
            <a:pPr rtl="0"/>
            <a:fld id="{1983A999-5E0E-42CA-8400-604AE921FF7C}" type="slidenum">
              <a:rPr lang="en-GB" smtClean="0"/>
              <a:t>12</a:t>
            </a:fld>
            <a:endParaRPr lang="en-GB"/>
          </a:p>
        </p:txBody>
      </p:sp>
      <p:sp>
        <p:nvSpPr>
          <p:cNvPr id="5" name="Date Placeholder 4">
            <a:extLst>
              <a:ext uri="{FF2B5EF4-FFF2-40B4-BE49-F238E27FC236}">
                <a16:creationId xmlns:a16="http://schemas.microsoft.com/office/drawing/2014/main" id="{A55C8B06-AF70-76FF-419C-1625D5441B9D}"/>
              </a:ext>
            </a:extLst>
          </p:cNvPr>
          <p:cNvSpPr>
            <a:spLocks noGrp="1"/>
          </p:cNvSpPr>
          <p:nvPr>
            <p:ph type="dt" idx="1"/>
          </p:nvPr>
        </p:nvSpPr>
        <p:spPr/>
        <p:txBody>
          <a:bodyPr/>
          <a:lstStyle/>
          <a:p>
            <a:pPr rtl="0"/>
            <a:fld id="{8307B592-45D3-43FD-9CAB-CF71C4EA4E88}" type="datetime1">
              <a:rPr lang="en-GB" smtClean="0"/>
              <a:t>13/05/2025</a:t>
            </a:fld>
            <a:endParaRPr lang="en-GB"/>
          </a:p>
        </p:txBody>
      </p:sp>
    </p:spTree>
    <p:extLst>
      <p:ext uri="{BB962C8B-B14F-4D97-AF65-F5344CB8AC3E}">
        <p14:creationId xmlns:p14="http://schemas.microsoft.com/office/powerpoint/2010/main" val="1325869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52BF-1142-E61B-2AEA-FD0478CF7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CED89-5B8C-38B8-7259-D83A74EB0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9A8731-FCB0-4F33-8447-2DE27059C9C5}"/>
              </a:ext>
            </a:extLst>
          </p:cNvPr>
          <p:cNvSpPr>
            <a:spLocks noGrp="1"/>
          </p:cNvSpPr>
          <p:nvPr>
            <p:ph type="body" idx="1"/>
          </p:nvPr>
        </p:nvSpPr>
        <p:spPr/>
        <p:txBody>
          <a:bodyPr rtlCol="0"/>
          <a:lstStyle/>
          <a:p>
            <a:pPr rtl="0"/>
            <a:r>
              <a:rPr lang="en-US" dirty="0"/>
              <a:t>Java 17:</a:t>
            </a:r>
          </a:p>
          <a:p>
            <a:pPr rtl="0"/>
            <a:r>
              <a:rPr lang="en-US" dirty="0"/>
              <a:t>  - Highlight how Java 17's modern features improve code quality and readability</a:t>
            </a:r>
          </a:p>
          <a:p>
            <a:pPr rtl="0"/>
            <a:r>
              <a:rPr lang="en-US" dirty="0"/>
              <a:t>  - Mention that using LTS version ensures long-term support and stability</a:t>
            </a:r>
          </a:p>
          <a:p>
            <a:pPr rtl="0"/>
            <a:r>
              <a:rPr lang="en-US" dirty="0"/>
              <a:t>  - Point out that language improvements like records simplify data models</a:t>
            </a:r>
          </a:p>
          <a:p>
            <a:pPr rtl="0"/>
            <a:r>
              <a:rPr lang="en-US" dirty="0"/>
              <a:t>  - Note that this version supports running in containers with improved resource awareness</a:t>
            </a:r>
          </a:p>
          <a:p>
            <a:pPr rtl="0"/>
            <a:endParaRPr lang="en-US" dirty="0"/>
          </a:p>
          <a:p>
            <a:pPr rtl="0"/>
            <a:r>
              <a:rPr lang="en-US" dirty="0"/>
              <a:t>Spring Boot 3.2:</a:t>
            </a:r>
          </a:p>
          <a:p>
            <a:pPr rtl="0"/>
            <a:r>
              <a:rPr lang="en-US" dirty="0"/>
              <a:t>  - Emphasize how Spring Boot accelerates development with auto-configuration</a:t>
            </a:r>
          </a:p>
          <a:p>
            <a:pPr rtl="0"/>
            <a:r>
              <a:rPr lang="en-US" dirty="0"/>
              <a:t>  - Mention the extensive ecosystem of starters for different functionalities</a:t>
            </a:r>
          </a:p>
          <a:p>
            <a:pPr rtl="0"/>
            <a:r>
              <a:rPr lang="en-US" dirty="0"/>
              <a:t>  - Highlight production-ready features like health checks and metrics</a:t>
            </a:r>
          </a:p>
          <a:p>
            <a:pPr rtl="0"/>
            <a:r>
              <a:rPr lang="en-US" dirty="0"/>
              <a:t>  - Note the seamless integration with other technologies in our stack</a:t>
            </a:r>
          </a:p>
          <a:p>
            <a:pPr rtl="0"/>
            <a:endParaRPr lang="en-US" dirty="0"/>
          </a:p>
          <a:p>
            <a:pPr rtl="0"/>
            <a:r>
              <a:rPr lang="en-US" dirty="0"/>
              <a:t>OpenAPI 3.0:</a:t>
            </a:r>
          </a:p>
          <a:p>
            <a:pPr rtl="0"/>
            <a:r>
              <a:rPr lang="en-US" dirty="0"/>
              <a:t>  - Explain how documentation is generated directly from code, ensuring it stays updated</a:t>
            </a:r>
          </a:p>
          <a:p>
            <a:pPr rtl="0"/>
            <a:r>
              <a:rPr lang="en-US" dirty="0"/>
              <a:t>  - Highlight the business value of having interactive documentation for API consumers</a:t>
            </a:r>
          </a:p>
          <a:p>
            <a:pPr rtl="0"/>
            <a:r>
              <a:rPr lang="en-US" dirty="0"/>
              <a:t>  - Mention that it enables automatic client generation in multiple languages</a:t>
            </a:r>
          </a:p>
          <a:p>
            <a:pPr rtl="0"/>
            <a:r>
              <a:rPr lang="en-US" dirty="0"/>
              <a:t>  - Note how it simplifies testing and onboarding for new developers</a:t>
            </a:r>
          </a:p>
          <a:p>
            <a:pPr rtl="0"/>
            <a:endParaRPr lang="en-US" dirty="0"/>
          </a:p>
          <a:p>
            <a:pPr rtl="0"/>
            <a:r>
              <a:rPr lang="en-US" dirty="0"/>
              <a:t>Gradle:</a:t>
            </a:r>
          </a:p>
          <a:p>
            <a:pPr rtl="0"/>
            <a:r>
              <a:rPr lang="en-US" dirty="0"/>
              <a:t>  - Describe how Gradle's performance features speed up the build process</a:t>
            </a:r>
          </a:p>
          <a:p>
            <a:pPr rtl="0"/>
            <a:r>
              <a:rPr lang="en-US" dirty="0"/>
              <a:t>  - Mention the declarative approach to dependency management</a:t>
            </a:r>
          </a:p>
          <a:p>
            <a:pPr rtl="0"/>
            <a:r>
              <a:rPr lang="en-US" dirty="0"/>
              <a:t>  - Highlight the flexibility for customizing builds and creating plugins</a:t>
            </a:r>
          </a:p>
          <a:p>
            <a:pPr rtl="0"/>
            <a:r>
              <a:rPr lang="en-US" dirty="0"/>
              <a:t>  - Note the excellent support for multi-module projects if we scale</a:t>
            </a:r>
          </a:p>
          <a:p>
            <a:pPr rtl="0"/>
            <a:endParaRPr lang="en-US" dirty="0"/>
          </a:p>
          <a:p>
            <a:pPr rtl="0"/>
            <a:r>
              <a:rPr lang="en-US" dirty="0"/>
              <a:t>Docker:</a:t>
            </a:r>
          </a:p>
          <a:p>
            <a:pPr rtl="0"/>
            <a:r>
              <a:rPr lang="en-US" dirty="0"/>
              <a:t>  - Emphasize how Docker ensures consistency across development, testing, and production</a:t>
            </a:r>
          </a:p>
          <a:p>
            <a:pPr rtl="0"/>
            <a:r>
              <a:rPr lang="en-US" dirty="0"/>
              <a:t>  - Describe the security benefits of container isolation</a:t>
            </a:r>
          </a:p>
          <a:p>
            <a:pPr rtl="0"/>
            <a:r>
              <a:rPr lang="en-US" dirty="0"/>
              <a:t>  - Mention how multi-stage builds optimize the container size and security</a:t>
            </a:r>
          </a:p>
          <a:p>
            <a:pPr rtl="0"/>
            <a:r>
              <a:rPr lang="en-US" dirty="0"/>
              <a:t>  - Highlight the portability across cloud providers and environments</a:t>
            </a:r>
          </a:p>
          <a:p>
            <a:pPr rtl="0"/>
            <a:endParaRPr lang="en-US" dirty="0"/>
          </a:p>
          <a:p>
            <a:pPr rtl="0"/>
            <a:r>
              <a:rPr lang="en-US" dirty="0"/>
              <a:t>Web Layer:</a:t>
            </a:r>
          </a:p>
          <a:p>
            <a:pPr rtl="0"/>
            <a:r>
              <a:rPr lang="en-US" dirty="0"/>
              <a:t>  - Explain how Spring MVC simplifies RESTful API development</a:t>
            </a:r>
          </a:p>
          <a:p>
            <a:pPr rtl="0"/>
            <a:r>
              <a:rPr lang="en-US" dirty="0"/>
              <a:t>  - Highlight the robust validation framework for ensuring data quality</a:t>
            </a:r>
          </a:p>
          <a:p>
            <a:pPr rtl="0"/>
            <a:r>
              <a:rPr lang="en-US" dirty="0"/>
              <a:t>  - Mention the flexible content negotiation for supporting different formats</a:t>
            </a:r>
          </a:p>
          <a:p>
            <a:pPr rtl="0"/>
            <a:r>
              <a:rPr lang="en-US" dirty="0"/>
              <a:t>  - Note the comprehensive exception handling for consistent error responses</a:t>
            </a:r>
          </a:p>
          <a:p>
            <a:pPr rtl="0"/>
            <a:endParaRPr lang="en-US" dirty="0"/>
          </a:p>
          <a:p>
            <a:pPr rtl="0"/>
            <a:r>
              <a:rPr lang="en-US" dirty="0"/>
              <a:t>Testing Framework:</a:t>
            </a:r>
          </a:p>
          <a:p>
            <a:pPr rtl="0"/>
            <a:r>
              <a:rPr lang="en-US" dirty="0"/>
              <a:t>  - Emphasize the importance of comprehensive testing for quality assurance</a:t>
            </a:r>
          </a:p>
          <a:p>
            <a:pPr rtl="0"/>
            <a:r>
              <a:rPr lang="en-US" dirty="0"/>
              <a:t>  - Describe how JUnit 5 and Mockito enable thorough unit testing</a:t>
            </a:r>
          </a:p>
          <a:p>
            <a:pPr rtl="0"/>
            <a:r>
              <a:rPr lang="en-US" dirty="0"/>
              <a:t>  - Highlight </a:t>
            </a:r>
            <a:r>
              <a:rPr lang="en-US" dirty="0" err="1"/>
              <a:t>TestContainers</a:t>
            </a:r>
            <a:r>
              <a:rPr lang="en-US" dirty="0"/>
              <a:t> for realistic integration testing with actual databases</a:t>
            </a:r>
          </a:p>
          <a:p>
            <a:pPr rtl="0"/>
            <a:r>
              <a:rPr lang="en-US" dirty="0"/>
              <a:t>  - Mention the role of testing in continuous integration pipeline</a:t>
            </a:r>
          </a:p>
        </p:txBody>
      </p:sp>
      <p:sp>
        <p:nvSpPr>
          <p:cNvPr id="4" name="Slide Number Placeholder 3">
            <a:extLst>
              <a:ext uri="{FF2B5EF4-FFF2-40B4-BE49-F238E27FC236}">
                <a16:creationId xmlns:a16="http://schemas.microsoft.com/office/drawing/2014/main" id="{3A425CFA-5691-C3DD-2F09-6FF75143DA83}"/>
              </a:ext>
            </a:extLst>
          </p:cNvPr>
          <p:cNvSpPr>
            <a:spLocks noGrp="1"/>
          </p:cNvSpPr>
          <p:nvPr>
            <p:ph type="sldNum" sz="quarter" idx="5"/>
          </p:nvPr>
        </p:nvSpPr>
        <p:spPr/>
        <p:txBody>
          <a:bodyPr rtlCol="0"/>
          <a:lstStyle/>
          <a:p>
            <a:pPr rtl="0"/>
            <a:fld id="{1983A999-5E0E-42CA-8400-604AE921FF7C}" type="slidenum">
              <a:rPr lang="en-GB" smtClean="0"/>
              <a:t>13</a:t>
            </a:fld>
            <a:endParaRPr lang="en-GB"/>
          </a:p>
        </p:txBody>
      </p:sp>
      <p:sp>
        <p:nvSpPr>
          <p:cNvPr id="5" name="Date Placeholder 4">
            <a:extLst>
              <a:ext uri="{FF2B5EF4-FFF2-40B4-BE49-F238E27FC236}">
                <a16:creationId xmlns:a16="http://schemas.microsoft.com/office/drawing/2014/main" id="{E092FD00-CDEB-E817-C39E-31A4F91CD8F8}"/>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2708442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3D19-C40E-227E-3BDE-75F31A837F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597EB-AB99-C64C-BEA5-9FBD7E97F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7A306-ED74-7E76-CF7F-965D461CC85C}"/>
              </a:ext>
            </a:extLst>
          </p:cNvPr>
          <p:cNvSpPr>
            <a:spLocks noGrp="1"/>
          </p:cNvSpPr>
          <p:nvPr>
            <p:ph type="body" idx="1"/>
          </p:nvPr>
        </p:nvSpPr>
        <p:spPr/>
        <p:txBody>
          <a:bodyPr rtlCol="0"/>
          <a:lstStyle/>
          <a:p>
            <a:pPr rtl="0"/>
            <a:r>
              <a:rPr lang="en-US" dirty="0"/>
              <a:t>MongoDB:</a:t>
            </a:r>
          </a:p>
          <a:p>
            <a:pPr rtl="0"/>
            <a:r>
              <a:rPr lang="en-US" dirty="0"/>
              <a:t>  - Explain how MongoDB's document model is ideal for audit logs with varying data</a:t>
            </a:r>
          </a:p>
          <a:p>
            <a:pPr rtl="0"/>
            <a:r>
              <a:rPr lang="en-US" dirty="0"/>
              <a:t>  - Highlight the high write throughput for handling many verification requests</a:t>
            </a:r>
          </a:p>
          <a:p>
            <a:pPr rtl="0"/>
            <a:r>
              <a:rPr lang="en-US" dirty="0"/>
              <a:t>  - Mention the schema flexibility for adapting to changing requirements</a:t>
            </a:r>
          </a:p>
          <a:p>
            <a:pPr rtl="0"/>
            <a:r>
              <a:rPr lang="en-US" dirty="0"/>
              <a:t>  - Note the built-in replication and sharding for scaling if needed</a:t>
            </a:r>
          </a:p>
          <a:p>
            <a:pPr rtl="0"/>
            <a:endParaRPr lang="en-US" dirty="0"/>
          </a:p>
          <a:p>
            <a:pPr rtl="0"/>
            <a:r>
              <a:rPr lang="en-US" dirty="0"/>
              <a:t>Redis:</a:t>
            </a:r>
          </a:p>
          <a:p>
            <a:pPr rtl="0"/>
            <a:r>
              <a:rPr lang="en-US" dirty="0"/>
              <a:t>  - Describe Redis's dual role in both caching and rate limiting</a:t>
            </a:r>
          </a:p>
          <a:p>
            <a:pPr rtl="0"/>
            <a:r>
              <a:rPr lang="en-US" dirty="0"/>
              <a:t>  - Emphasize the performance benefits of in-memory operations</a:t>
            </a:r>
          </a:p>
          <a:p>
            <a:pPr rtl="0"/>
            <a:r>
              <a:rPr lang="en-US" dirty="0"/>
              <a:t>  - Highlight how it enables distributed rate limiting across multiple instances</a:t>
            </a:r>
          </a:p>
          <a:p>
            <a:pPr rtl="0"/>
            <a:r>
              <a:rPr lang="en-US" dirty="0"/>
              <a:t>  - Mention the data structure variety that makes it versatile for different needs</a:t>
            </a:r>
          </a:p>
          <a:p>
            <a:pPr rtl="0"/>
            <a:endParaRPr lang="en-US" dirty="0"/>
          </a:p>
          <a:p>
            <a:pPr rtl="0"/>
            <a:r>
              <a:rPr lang="en-US" dirty="0"/>
              <a:t>OAuth 2.0 / JWT:</a:t>
            </a:r>
          </a:p>
          <a:p>
            <a:pPr rtl="0"/>
            <a:r>
              <a:rPr lang="en-US" dirty="0"/>
              <a:t>  - Explain how OAuth provides secure, standardized authentication</a:t>
            </a:r>
          </a:p>
          <a:p>
            <a:pPr rtl="0"/>
            <a:r>
              <a:rPr lang="en-US" dirty="0"/>
              <a:t>  - Highlight JWT's benefits for stateless authentication in microservices</a:t>
            </a:r>
          </a:p>
          <a:p>
            <a:pPr rtl="0"/>
            <a:r>
              <a:rPr lang="en-US" dirty="0"/>
              <a:t>  - Describe the role-based security model for fine-grained access control</a:t>
            </a:r>
          </a:p>
          <a:p>
            <a:pPr rtl="0"/>
            <a:r>
              <a:rPr lang="en-US" dirty="0"/>
              <a:t>  - Mention the industry-standard nature ensuring broad compatibility</a:t>
            </a:r>
          </a:p>
          <a:p>
            <a:pPr rtl="0"/>
            <a:endParaRPr lang="en-US" dirty="0"/>
          </a:p>
          <a:p>
            <a:pPr rtl="0"/>
            <a:r>
              <a:rPr lang="en-US" dirty="0"/>
              <a:t>Micrometer with Prometheus:</a:t>
            </a:r>
          </a:p>
          <a:p>
            <a:pPr rtl="0"/>
            <a:r>
              <a:rPr lang="en-US" dirty="0"/>
              <a:t>  - Emphasize how Micrometer provides a vendor-neutral approach to metrics</a:t>
            </a:r>
          </a:p>
          <a:p>
            <a:pPr rtl="0"/>
            <a:r>
              <a:rPr lang="en-US" dirty="0"/>
              <a:t>  - Describe the dimensional metrics that enable detailed analysis</a:t>
            </a:r>
          </a:p>
          <a:p>
            <a:pPr rtl="0"/>
            <a:r>
              <a:rPr lang="en-US" dirty="0"/>
              <a:t>  - Highlight both technical and business metrics for comprehensive monitoring</a:t>
            </a:r>
          </a:p>
          <a:p>
            <a:pPr rtl="0"/>
            <a:r>
              <a:rPr lang="en-US" dirty="0"/>
              <a:t>  - Note the integration with alerting systems for proactive issue detection</a:t>
            </a:r>
          </a:p>
          <a:p>
            <a:pPr rtl="0"/>
            <a:endParaRPr lang="en-US" dirty="0"/>
          </a:p>
          <a:p>
            <a:pPr rtl="0"/>
            <a:r>
              <a:rPr lang="en-US" dirty="0" err="1"/>
              <a:t>Logback</a:t>
            </a:r>
            <a:r>
              <a:rPr lang="en-US" dirty="0"/>
              <a:t> with ELK Stack:</a:t>
            </a:r>
          </a:p>
          <a:p>
            <a:pPr rtl="0"/>
            <a:r>
              <a:rPr lang="en-US" dirty="0"/>
              <a:t>  - Explain how structured logging improves troubleshooting capabilities</a:t>
            </a:r>
          </a:p>
          <a:p>
            <a:pPr rtl="0"/>
            <a:r>
              <a:rPr lang="en-US" dirty="0"/>
              <a:t>  - Describe the centralized log management benefits for operations</a:t>
            </a:r>
          </a:p>
          <a:p>
            <a:pPr rtl="0"/>
            <a:r>
              <a:rPr lang="en-US" dirty="0"/>
              <a:t>  - Highlight the powerful search and analysis features of Elasticsearch</a:t>
            </a:r>
          </a:p>
          <a:p>
            <a:pPr rtl="0"/>
            <a:r>
              <a:rPr lang="en-US" dirty="0"/>
              <a:t>  - Mention compliance benefits of comprehensive logging</a:t>
            </a:r>
          </a:p>
          <a:p>
            <a:pPr rtl="0"/>
            <a:endParaRPr lang="en-US" dirty="0"/>
          </a:p>
          <a:p>
            <a:pPr rtl="0"/>
            <a:r>
              <a:rPr lang="en-US" dirty="0"/>
              <a:t>Grafana:</a:t>
            </a:r>
          </a:p>
          <a:p>
            <a:pPr rtl="0"/>
            <a:r>
              <a:rPr lang="en-US" dirty="0"/>
              <a:t>  - Emphasize Grafana's powerful visualization capabilities for metrics</a:t>
            </a:r>
          </a:p>
          <a:p>
            <a:pPr rtl="0"/>
            <a:r>
              <a:rPr lang="en-US" dirty="0"/>
              <a:t>  - Describe the customizable dashboards for different stakeholders</a:t>
            </a:r>
          </a:p>
          <a:p>
            <a:pPr rtl="0"/>
            <a:r>
              <a:rPr lang="en-US" dirty="0"/>
              <a:t>  - Highlight the alerting system for proactive monitoring</a:t>
            </a:r>
          </a:p>
          <a:p>
            <a:pPr rtl="0"/>
            <a:r>
              <a:rPr lang="en-US" dirty="0"/>
              <a:t>  - Note the ability to combine multiple data sources in a single view</a:t>
            </a:r>
          </a:p>
          <a:p>
            <a:pPr rtl="0"/>
            <a:endParaRPr lang="en-US" dirty="0"/>
          </a:p>
          <a:p>
            <a:pPr rtl="0"/>
            <a:r>
              <a:rPr lang="en-US" dirty="0"/>
              <a:t>Spring Security:</a:t>
            </a:r>
          </a:p>
          <a:p>
            <a:pPr rtl="0"/>
            <a:r>
              <a:rPr lang="en-US" dirty="0"/>
              <a:t>  - Explain how Spring Security provides comprehensive protection</a:t>
            </a:r>
          </a:p>
          <a:p>
            <a:pPr rtl="0"/>
            <a:r>
              <a:rPr lang="en-US" dirty="0"/>
              <a:t>  - Highlight the defense-in-depth approach with multiple security layers</a:t>
            </a:r>
          </a:p>
          <a:p>
            <a:pPr rtl="0"/>
            <a:r>
              <a:rPr lang="en-US" dirty="0"/>
              <a:t>  - Describe protections against common web vulnerabilities</a:t>
            </a:r>
          </a:p>
          <a:p>
            <a:pPr rtl="0"/>
            <a:r>
              <a:rPr lang="en-US" dirty="0"/>
              <a:t>  - Mention the integration with OAuth and JWT for authentication</a:t>
            </a:r>
          </a:p>
          <a:p>
            <a:pPr rtl="0"/>
            <a:endParaRPr lang="en-US" dirty="0"/>
          </a:p>
          <a:p>
            <a:pPr rtl="0"/>
            <a:r>
              <a:rPr lang="en-US" dirty="0"/>
              <a:t>Rate Limiting:</a:t>
            </a:r>
          </a:p>
          <a:p>
            <a:pPr rtl="0"/>
            <a:r>
              <a:rPr lang="en-US" dirty="0"/>
              <a:t>  - Emphasize how rate limiting protects against abuse and DoS</a:t>
            </a:r>
          </a:p>
          <a:p>
            <a:pPr rtl="0"/>
            <a:r>
              <a:rPr lang="en-US" dirty="0"/>
              <a:t>  - Describe the token bucket algorithm for fair request processing</a:t>
            </a:r>
          </a:p>
          <a:p>
            <a:pPr rtl="0"/>
            <a:r>
              <a:rPr lang="en-US" dirty="0"/>
              <a:t>  - Highlight the Redis integration for distributed rate limiting</a:t>
            </a:r>
          </a:p>
          <a:p>
            <a:pPr rtl="0"/>
            <a:r>
              <a:rPr lang="en-US" dirty="0"/>
              <a:t>  - Note the configurable policies for different clients or endpoints</a:t>
            </a:r>
          </a:p>
        </p:txBody>
      </p:sp>
      <p:sp>
        <p:nvSpPr>
          <p:cNvPr id="4" name="Slide Number Placeholder 3">
            <a:extLst>
              <a:ext uri="{FF2B5EF4-FFF2-40B4-BE49-F238E27FC236}">
                <a16:creationId xmlns:a16="http://schemas.microsoft.com/office/drawing/2014/main" id="{51E2779D-35E5-CE79-73D1-F75C33590AF5}"/>
              </a:ext>
            </a:extLst>
          </p:cNvPr>
          <p:cNvSpPr>
            <a:spLocks noGrp="1"/>
          </p:cNvSpPr>
          <p:nvPr>
            <p:ph type="sldNum" sz="quarter" idx="5"/>
          </p:nvPr>
        </p:nvSpPr>
        <p:spPr/>
        <p:txBody>
          <a:bodyPr rtlCol="0"/>
          <a:lstStyle/>
          <a:p>
            <a:pPr rtl="0"/>
            <a:fld id="{1983A999-5E0E-42CA-8400-604AE921FF7C}" type="slidenum">
              <a:rPr lang="en-GB" smtClean="0"/>
              <a:t>14</a:t>
            </a:fld>
            <a:endParaRPr lang="en-GB"/>
          </a:p>
        </p:txBody>
      </p:sp>
      <p:sp>
        <p:nvSpPr>
          <p:cNvPr id="5" name="Date Placeholder 4">
            <a:extLst>
              <a:ext uri="{FF2B5EF4-FFF2-40B4-BE49-F238E27FC236}">
                <a16:creationId xmlns:a16="http://schemas.microsoft.com/office/drawing/2014/main" id="{2676E896-4E91-6AB0-0354-30D43618023E}"/>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2704897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2AEEA-FBCC-C430-4A71-579CCFE1C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356ADD-24AB-BEE8-91EE-25327EF7A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998DE-1D37-28D4-9D61-0D92D75C246B}"/>
              </a:ext>
            </a:extLst>
          </p:cNvPr>
          <p:cNvSpPr>
            <a:spLocks noGrp="1"/>
          </p:cNvSpPr>
          <p:nvPr>
            <p:ph type="body" idx="1"/>
          </p:nvPr>
        </p:nvSpPr>
        <p:spPr/>
        <p:txBody>
          <a:bodyPr rtlCol="0"/>
          <a:lstStyle/>
          <a:p>
            <a:pPr rtl="0"/>
            <a:r>
              <a:rPr lang="en-GB" dirty="0"/>
              <a:t>- API designed following REST principles and CAMARA specifications</a:t>
            </a:r>
          </a:p>
          <a:p>
            <a:pPr rtl="0"/>
            <a:r>
              <a:rPr lang="en-GB" dirty="0"/>
              <a:t>- JSON payloads with consistent structure</a:t>
            </a:r>
          </a:p>
          <a:p>
            <a:pPr rtl="0"/>
            <a:r>
              <a:rPr lang="en-GB" dirty="0"/>
              <a:t>- Comprehensive error handling with appropriate HTTP status codes</a:t>
            </a:r>
          </a:p>
          <a:p>
            <a:pPr rtl="0"/>
            <a:r>
              <a:rPr lang="en-GB" dirty="0"/>
              <a:t>- Idempotent operations where appropriate</a:t>
            </a:r>
          </a:p>
          <a:p>
            <a:pPr rtl="0"/>
            <a:r>
              <a:rPr lang="en-GB" dirty="0"/>
              <a:t>- Self-documenting with OpenAPI annotations</a:t>
            </a:r>
          </a:p>
          <a:p>
            <a:pPr rtl="0"/>
            <a:r>
              <a:rPr lang="en-GB" dirty="0"/>
              <a:t>- Versioning strategy for future compatibility</a:t>
            </a:r>
          </a:p>
        </p:txBody>
      </p:sp>
      <p:sp>
        <p:nvSpPr>
          <p:cNvPr id="4" name="Slide Number Placeholder 3">
            <a:extLst>
              <a:ext uri="{FF2B5EF4-FFF2-40B4-BE49-F238E27FC236}">
                <a16:creationId xmlns:a16="http://schemas.microsoft.com/office/drawing/2014/main" id="{C327828D-17D9-9F1E-10CF-230CA7C27873}"/>
              </a:ext>
            </a:extLst>
          </p:cNvPr>
          <p:cNvSpPr>
            <a:spLocks noGrp="1"/>
          </p:cNvSpPr>
          <p:nvPr>
            <p:ph type="sldNum" sz="quarter" idx="5"/>
          </p:nvPr>
        </p:nvSpPr>
        <p:spPr/>
        <p:txBody>
          <a:bodyPr rtlCol="0"/>
          <a:lstStyle/>
          <a:p>
            <a:pPr rtl="0"/>
            <a:fld id="{1983A999-5E0E-42CA-8400-604AE921FF7C}" type="slidenum">
              <a:rPr lang="en-GB" smtClean="0"/>
              <a:t>15</a:t>
            </a:fld>
            <a:endParaRPr lang="en-GB"/>
          </a:p>
        </p:txBody>
      </p:sp>
      <p:sp>
        <p:nvSpPr>
          <p:cNvPr id="5" name="Date Placeholder 4">
            <a:extLst>
              <a:ext uri="{FF2B5EF4-FFF2-40B4-BE49-F238E27FC236}">
                <a16:creationId xmlns:a16="http://schemas.microsoft.com/office/drawing/2014/main" id="{C830B042-1AFB-0952-B253-B48BD2868062}"/>
              </a:ext>
            </a:extLst>
          </p:cNvPr>
          <p:cNvSpPr>
            <a:spLocks noGrp="1"/>
          </p:cNvSpPr>
          <p:nvPr>
            <p:ph type="dt" idx="1"/>
          </p:nvPr>
        </p:nvSpPr>
        <p:spPr/>
        <p:txBody>
          <a:bodyPr/>
          <a:lstStyle/>
          <a:p>
            <a:pPr rtl="0"/>
            <a:fld id="{8307B592-45D3-43FD-9CAB-CF71C4EA4E88}" type="datetime1">
              <a:rPr lang="en-GB" smtClean="0"/>
              <a:t>13/05/2025</a:t>
            </a:fld>
            <a:endParaRPr lang="en-GB"/>
          </a:p>
        </p:txBody>
      </p:sp>
    </p:spTree>
    <p:extLst>
      <p:ext uri="{BB962C8B-B14F-4D97-AF65-F5344CB8AC3E}">
        <p14:creationId xmlns:p14="http://schemas.microsoft.com/office/powerpoint/2010/main" val="1050677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A9316-17C5-EE56-E254-53580ECC5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0128F-CC84-0560-445B-03201171C7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7F145F-DD19-AF4A-D7AB-01A4B28EC56F}"/>
              </a:ext>
            </a:extLst>
          </p:cNvPr>
          <p:cNvSpPr>
            <a:spLocks noGrp="1"/>
          </p:cNvSpPr>
          <p:nvPr>
            <p:ph type="body" idx="1"/>
          </p:nvPr>
        </p:nvSpPr>
        <p:spPr/>
        <p:txBody>
          <a:bodyPr rtlCol="0"/>
          <a:lstStyle/>
          <a:p>
            <a:pPr rtl="0"/>
            <a:r>
              <a:rPr lang="en-GB" dirty="0"/>
              <a:t>- Purpose: Validates if provided phone number matches user's device</a:t>
            </a:r>
          </a:p>
          <a:p>
            <a:pPr rtl="0"/>
            <a:r>
              <a:rPr lang="en-GB" dirty="0"/>
              <a:t>- Request:</a:t>
            </a:r>
          </a:p>
          <a:p>
            <a:pPr rtl="0"/>
            <a:r>
              <a:rPr lang="en-GB" dirty="0"/>
              <a:t>  * </a:t>
            </a:r>
            <a:r>
              <a:rPr lang="en-GB" dirty="0" err="1"/>
              <a:t>phoneNumber</a:t>
            </a:r>
            <a:r>
              <a:rPr lang="en-GB" dirty="0"/>
              <a:t>: E.164 format (e.g., "+34698765432")</a:t>
            </a:r>
          </a:p>
          <a:p>
            <a:pPr rtl="0"/>
            <a:r>
              <a:rPr lang="en-GB" dirty="0"/>
              <a:t>  * </a:t>
            </a:r>
            <a:r>
              <a:rPr lang="en-GB" dirty="0" err="1"/>
              <a:t>correlationId</a:t>
            </a:r>
            <a:r>
              <a:rPr lang="en-GB" dirty="0"/>
              <a:t>: Client-provided tracking ID</a:t>
            </a:r>
          </a:p>
          <a:p>
            <a:pPr rtl="0"/>
            <a:r>
              <a:rPr lang="en-GB" dirty="0"/>
              <a:t>- Response:</a:t>
            </a:r>
          </a:p>
          <a:p>
            <a:pPr rtl="0"/>
            <a:r>
              <a:rPr lang="en-GB" dirty="0"/>
              <a:t>  * </a:t>
            </a:r>
            <a:r>
              <a:rPr lang="en-GB" dirty="0" err="1"/>
              <a:t>verificationId</a:t>
            </a:r>
            <a:r>
              <a:rPr lang="en-GB" dirty="0"/>
              <a:t>: Unique verification reference</a:t>
            </a:r>
          </a:p>
          <a:p>
            <a:pPr rtl="0"/>
            <a:r>
              <a:rPr lang="en-GB" dirty="0"/>
              <a:t>  * status: MATCH, MISMATCH, or ERROR</a:t>
            </a:r>
          </a:p>
          <a:p>
            <a:pPr rtl="0"/>
            <a:r>
              <a:rPr lang="en-GB" dirty="0"/>
              <a:t>  * </a:t>
            </a:r>
            <a:r>
              <a:rPr lang="en-GB" dirty="0" err="1"/>
              <a:t>verificationTime</a:t>
            </a:r>
            <a:r>
              <a:rPr lang="en-GB" dirty="0"/>
              <a:t>: ISO-8601 timestamp</a:t>
            </a:r>
          </a:p>
          <a:p>
            <a:pPr rtl="0"/>
            <a:r>
              <a:rPr lang="en-GB" dirty="0"/>
              <a:t>- Implementation details:</a:t>
            </a:r>
          </a:p>
          <a:p>
            <a:pPr rtl="0"/>
            <a:r>
              <a:rPr lang="en-GB" dirty="0"/>
              <a:t>  * Validates phone number format</a:t>
            </a:r>
          </a:p>
          <a:p>
            <a:pPr rtl="0"/>
            <a:r>
              <a:rPr lang="en-GB" dirty="0"/>
              <a:t>  * Authenticates caller</a:t>
            </a:r>
          </a:p>
          <a:p>
            <a:pPr rtl="0"/>
            <a:r>
              <a:rPr lang="en-GB" dirty="0"/>
              <a:t>  * Communicates with telecom provider API</a:t>
            </a:r>
          </a:p>
          <a:p>
            <a:pPr rtl="0"/>
            <a:r>
              <a:rPr lang="en-GB" dirty="0"/>
              <a:t>  * Logs verification attempt</a:t>
            </a:r>
          </a:p>
          <a:p>
            <a:pPr rtl="0"/>
            <a:r>
              <a:rPr lang="en-GB" dirty="0"/>
              <a:t>  * Returns result with minimal latency (&lt;500ms)</a:t>
            </a:r>
          </a:p>
        </p:txBody>
      </p:sp>
      <p:sp>
        <p:nvSpPr>
          <p:cNvPr id="4" name="Slide Number Placeholder 3">
            <a:extLst>
              <a:ext uri="{FF2B5EF4-FFF2-40B4-BE49-F238E27FC236}">
                <a16:creationId xmlns:a16="http://schemas.microsoft.com/office/drawing/2014/main" id="{17F8800B-8FF1-ACE4-2B2D-73C3D855B1F0}"/>
              </a:ext>
            </a:extLst>
          </p:cNvPr>
          <p:cNvSpPr>
            <a:spLocks noGrp="1"/>
          </p:cNvSpPr>
          <p:nvPr>
            <p:ph type="sldNum" sz="quarter" idx="5"/>
          </p:nvPr>
        </p:nvSpPr>
        <p:spPr/>
        <p:txBody>
          <a:bodyPr rtlCol="0"/>
          <a:lstStyle/>
          <a:p>
            <a:pPr rtl="0"/>
            <a:fld id="{1983A999-5E0E-42CA-8400-604AE921FF7C}" type="slidenum">
              <a:rPr lang="en-GB" smtClean="0"/>
              <a:t>16</a:t>
            </a:fld>
            <a:endParaRPr lang="en-GB"/>
          </a:p>
        </p:txBody>
      </p:sp>
      <p:sp>
        <p:nvSpPr>
          <p:cNvPr id="5" name="Date Placeholder 4">
            <a:extLst>
              <a:ext uri="{FF2B5EF4-FFF2-40B4-BE49-F238E27FC236}">
                <a16:creationId xmlns:a16="http://schemas.microsoft.com/office/drawing/2014/main" id="{DCF6A3C2-9C29-5C61-ADB3-5D6D7BB5B3D4}"/>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2137592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6B0AE-6E9C-1C80-71C3-0D0CE8F4A8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9BC295-6969-FD86-AE4A-B3748A737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9242-B60F-8177-2C1F-879648980C0D}"/>
              </a:ext>
            </a:extLst>
          </p:cNvPr>
          <p:cNvSpPr>
            <a:spLocks noGrp="1"/>
          </p:cNvSpPr>
          <p:nvPr>
            <p:ph type="body" idx="1"/>
          </p:nvPr>
        </p:nvSpPr>
        <p:spPr/>
        <p:txBody>
          <a:bodyPr rtlCol="0"/>
          <a:lstStyle/>
          <a:p>
            <a:pPr rtl="0"/>
            <a:r>
              <a:rPr lang="en-GB" dirty="0"/>
              <a:t>- Purpose: Retrieves phone number from user's current device</a:t>
            </a:r>
          </a:p>
          <a:p>
            <a:pPr rtl="0"/>
            <a:r>
              <a:rPr lang="en-GB" dirty="0"/>
              <a:t>- No request body required - user identity from authentication</a:t>
            </a:r>
          </a:p>
          <a:p>
            <a:pPr rtl="0"/>
            <a:r>
              <a:rPr lang="en-GB" dirty="0"/>
              <a:t>- Response:</a:t>
            </a:r>
          </a:p>
          <a:p>
            <a:pPr rtl="0"/>
            <a:r>
              <a:rPr lang="en-GB" dirty="0"/>
              <a:t>  * </a:t>
            </a:r>
            <a:r>
              <a:rPr lang="en-GB" dirty="0" err="1"/>
              <a:t>phoneNumber</a:t>
            </a:r>
            <a:r>
              <a:rPr lang="en-GB" dirty="0"/>
              <a:t>: Device phone number in E.164 format</a:t>
            </a:r>
          </a:p>
          <a:p>
            <a:pPr rtl="0"/>
            <a:r>
              <a:rPr lang="en-GB" dirty="0"/>
              <a:t>  * </a:t>
            </a:r>
            <a:r>
              <a:rPr lang="en-GB" dirty="0" err="1"/>
              <a:t>retrievalTime</a:t>
            </a:r>
            <a:r>
              <a:rPr lang="en-GB" dirty="0"/>
              <a:t>: ISO-8601 timestamp</a:t>
            </a:r>
          </a:p>
          <a:p>
            <a:pPr rtl="0"/>
            <a:r>
              <a:rPr lang="en-GB" dirty="0"/>
              <a:t>- Implementation details:</a:t>
            </a:r>
          </a:p>
          <a:p>
            <a:pPr rtl="0"/>
            <a:r>
              <a:rPr lang="en-GB" dirty="0"/>
              <a:t>  * Stronger authentication requirements</a:t>
            </a:r>
          </a:p>
          <a:p>
            <a:pPr rtl="0"/>
            <a:r>
              <a:rPr lang="en-GB" dirty="0"/>
              <a:t>  * Direct communication with telecom network</a:t>
            </a:r>
          </a:p>
          <a:p>
            <a:pPr rtl="0"/>
            <a:r>
              <a:rPr lang="en-GB" dirty="0"/>
              <a:t>  * Proper error handling for unavailable numbers</a:t>
            </a:r>
          </a:p>
          <a:p>
            <a:pPr rtl="0"/>
            <a:r>
              <a:rPr lang="en-GB" dirty="0"/>
              <a:t>  * Used for form pre-filling and streamlined verification</a:t>
            </a:r>
          </a:p>
        </p:txBody>
      </p:sp>
      <p:sp>
        <p:nvSpPr>
          <p:cNvPr id="4" name="Slide Number Placeholder 3">
            <a:extLst>
              <a:ext uri="{FF2B5EF4-FFF2-40B4-BE49-F238E27FC236}">
                <a16:creationId xmlns:a16="http://schemas.microsoft.com/office/drawing/2014/main" id="{107AC113-CEDF-A0D4-8892-5E1AB2B2DE79}"/>
              </a:ext>
            </a:extLst>
          </p:cNvPr>
          <p:cNvSpPr>
            <a:spLocks noGrp="1"/>
          </p:cNvSpPr>
          <p:nvPr>
            <p:ph type="sldNum" sz="quarter" idx="5"/>
          </p:nvPr>
        </p:nvSpPr>
        <p:spPr/>
        <p:txBody>
          <a:bodyPr rtlCol="0"/>
          <a:lstStyle/>
          <a:p>
            <a:pPr rtl="0"/>
            <a:fld id="{1983A999-5E0E-42CA-8400-604AE921FF7C}" type="slidenum">
              <a:rPr lang="en-GB" smtClean="0"/>
              <a:t>17</a:t>
            </a:fld>
            <a:endParaRPr lang="en-GB"/>
          </a:p>
        </p:txBody>
      </p:sp>
      <p:sp>
        <p:nvSpPr>
          <p:cNvPr id="5" name="Date Placeholder 4">
            <a:extLst>
              <a:ext uri="{FF2B5EF4-FFF2-40B4-BE49-F238E27FC236}">
                <a16:creationId xmlns:a16="http://schemas.microsoft.com/office/drawing/2014/main" id="{BEC7FE61-2FA3-891F-CC8D-5E565A135A7F}"/>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4162869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CC913-7D5E-4D6D-E756-75DFD6BE5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945628-DAF7-6888-9AAD-5614BA3DE2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C32FA4-3E72-1475-DC88-679DEF643AD7}"/>
              </a:ext>
            </a:extLst>
          </p:cNvPr>
          <p:cNvSpPr>
            <a:spLocks noGrp="1"/>
          </p:cNvSpPr>
          <p:nvPr>
            <p:ph type="body" idx="1"/>
          </p:nvPr>
        </p:nvSpPr>
        <p:spPr/>
        <p:txBody>
          <a:bodyPr rtlCol="0"/>
          <a:lstStyle/>
          <a:p>
            <a:pPr rtl="0"/>
            <a:r>
              <a:rPr lang="en-US" dirty="0"/>
              <a:t>- Security integrated throughout design, not as an afterthought</a:t>
            </a:r>
          </a:p>
          <a:p>
            <a:pPr rtl="0"/>
            <a:r>
              <a:rPr lang="en-US" dirty="0"/>
              <a:t>- Defense in depth strategy with multiple protection layers</a:t>
            </a:r>
          </a:p>
          <a:p>
            <a:pPr rtl="0"/>
            <a:r>
              <a:rPr lang="en-US" dirty="0"/>
              <a:t>- Compliance with GDPR, PCI-DSS, and telecom regulations</a:t>
            </a:r>
          </a:p>
          <a:p>
            <a:pPr rtl="0"/>
            <a:r>
              <a:rPr lang="en-US" dirty="0"/>
              <a:t>- Regular security testing and vulnerability scanning</a:t>
            </a:r>
          </a:p>
          <a:p>
            <a:pPr rtl="0"/>
            <a:r>
              <a:rPr lang="en-US" dirty="0"/>
              <a:t>- Privacy by design principles throughout implementation</a:t>
            </a:r>
          </a:p>
          <a:p>
            <a:pPr rtl="0"/>
            <a:r>
              <a:rPr lang="en-US" dirty="0"/>
              <a:t>- Least privilege principle in all components</a:t>
            </a:r>
            <a:endParaRPr lang="en-GB" dirty="0"/>
          </a:p>
        </p:txBody>
      </p:sp>
      <p:sp>
        <p:nvSpPr>
          <p:cNvPr id="4" name="Slide Number Placeholder 3">
            <a:extLst>
              <a:ext uri="{FF2B5EF4-FFF2-40B4-BE49-F238E27FC236}">
                <a16:creationId xmlns:a16="http://schemas.microsoft.com/office/drawing/2014/main" id="{C865E273-D8C6-14A6-F026-2342E58CD214}"/>
              </a:ext>
            </a:extLst>
          </p:cNvPr>
          <p:cNvSpPr>
            <a:spLocks noGrp="1"/>
          </p:cNvSpPr>
          <p:nvPr>
            <p:ph type="sldNum" sz="quarter" idx="5"/>
          </p:nvPr>
        </p:nvSpPr>
        <p:spPr/>
        <p:txBody>
          <a:bodyPr rtlCol="0"/>
          <a:lstStyle/>
          <a:p>
            <a:pPr rtl="0"/>
            <a:fld id="{1983A999-5E0E-42CA-8400-604AE921FF7C}" type="slidenum">
              <a:rPr lang="en-GB" smtClean="0"/>
              <a:t>18</a:t>
            </a:fld>
            <a:endParaRPr lang="en-GB"/>
          </a:p>
        </p:txBody>
      </p:sp>
      <p:sp>
        <p:nvSpPr>
          <p:cNvPr id="5" name="Date Placeholder 4">
            <a:extLst>
              <a:ext uri="{FF2B5EF4-FFF2-40B4-BE49-F238E27FC236}">
                <a16:creationId xmlns:a16="http://schemas.microsoft.com/office/drawing/2014/main" id="{FA59A132-1CAC-9285-164E-3E92149FD61E}"/>
              </a:ext>
            </a:extLst>
          </p:cNvPr>
          <p:cNvSpPr>
            <a:spLocks noGrp="1"/>
          </p:cNvSpPr>
          <p:nvPr>
            <p:ph type="dt" idx="1"/>
          </p:nvPr>
        </p:nvSpPr>
        <p:spPr/>
        <p:txBody>
          <a:bodyPr/>
          <a:lstStyle/>
          <a:p>
            <a:pPr rtl="0"/>
            <a:fld id="{8307B592-45D3-43FD-9CAB-CF71C4EA4E88}" type="datetime1">
              <a:rPr lang="en-GB" smtClean="0"/>
              <a:t>13/05/2025</a:t>
            </a:fld>
            <a:endParaRPr lang="en-GB"/>
          </a:p>
        </p:txBody>
      </p:sp>
    </p:spTree>
    <p:extLst>
      <p:ext uri="{BB962C8B-B14F-4D97-AF65-F5344CB8AC3E}">
        <p14:creationId xmlns:p14="http://schemas.microsoft.com/office/powerpoint/2010/main" val="1754529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C421-5BD9-42B7-E9F9-C7070F42F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3789F-DDC8-E803-D8E1-A32F2BEE2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F7579B-C0D6-3678-3EE5-E88E3009BB37}"/>
              </a:ext>
            </a:extLst>
          </p:cNvPr>
          <p:cNvSpPr>
            <a:spLocks noGrp="1"/>
          </p:cNvSpPr>
          <p:nvPr>
            <p:ph type="body" idx="1"/>
          </p:nvPr>
        </p:nvSpPr>
        <p:spPr/>
        <p:txBody>
          <a:bodyPr rtlCol="0"/>
          <a:lstStyle/>
          <a:p>
            <a:pPr rtl="0"/>
            <a:r>
              <a:rPr lang="en-US" dirty="0"/>
              <a:t>- OAuth 2.0/JWT implementation:</a:t>
            </a:r>
          </a:p>
          <a:p>
            <a:pPr rtl="0"/>
            <a:r>
              <a:rPr lang="en-US" dirty="0"/>
              <a:t>  * Stateless token-based authentication</a:t>
            </a:r>
          </a:p>
          <a:p>
            <a:pPr rtl="0"/>
            <a:r>
              <a:rPr lang="en-US" dirty="0"/>
              <a:t>  * Digital signature verification</a:t>
            </a:r>
          </a:p>
          <a:p>
            <a:pPr rtl="0"/>
            <a:r>
              <a:rPr lang="en-US" dirty="0"/>
              <a:t>  * Expiration and refresh mechanisms</a:t>
            </a:r>
          </a:p>
          <a:p>
            <a:pPr rtl="0"/>
            <a:r>
              <a:rPr lang="en-US" dirty="0"/>
              <a:t>- Role-based access control:</a:t>
            </a:r>
          </a:p>
          <a:p>
            <a:pPr rtl="0"/>
            <a:r>
              <a:rPr lang="en-US" dirty="0"/>
              <a:t>  * Fine-grained permissions by operation</a:t>
            </a:r>
          </a:p>
          <a:p>
            <a:pPr rtl="0"/>
            <a:r>
              <a:rPr lang="en-US" dirty="0"/>
              <a:t>  * Principle of least privilege</a:t>
            </a:r>
          </a:p>
          <a:p>
            <a:pPr rtl="0"/>
            <a:r>
              <a:rPr lang="en-US" dirty="0"/>
              <a:t>- API keys for service-to-service communication:</a:t>
            </a:r>
          </a:p>
          <a:p>
            <a:pPr rtl="0"/>
            <a:r>
              <a:rPr lang="en-US" dirty="0"/>
              <a:t>  * Secure key storage and rotation</a:t>
            </a:r>
          </a:p>
          <a:p>
            <a:pPr rtl="0"/>
            <a:r>
              <a:rPr lang="en-US" dirty="0"/>
              <a:t>  * Usage tracking and auditing</a:t>
            </a:r>
          </a:p>
          <a:p>
            <a:pPr rtl="0"/>
            <a:r>
              <a:rPr lang="en-US" dirty="0"/>
              <a:t>- Rate limiting implementation:</a:t>
            </a:r>
          </a:p>
          <a:p>
            <a:pPr rtl="0"/>
            <a:r>
              <a:rPr lang="en-US" dirty="0"/>
              <a:t>  * Per-client and global limits</a:t>
            </a:r>
          </a:p>
          <a:p>
            <a:pPr rtl="0"/>
            <a:r>
              <a:rPr lang="en-US" dirty="0"/>
              <a:t>  * Graduated response to excessive requests</a:t>
            </a:r>
          </a:p>
          <a:p>
            <a:pPr rtl="0"/>
            <a:r>
              <a:rPr lang="en-US" dirty="0"/>
              <a:t>  * Configurable thresholds by operation</a:t>
            </a:r>
            <a:endParaRPr lang="en-GB" dirty="0"/>
          </a:p>
        </p:txBody>
      </p:sp>
      <p:sp>
        <p:nvSpPr>
          <p:cNvPr id="4" name="Slide Number Placeholder 3">
            <a:extLst>
              <a:ext uri="{FF2B5EF4-FFF2-40B4-BE49-F238E27FC236}">
                <a16:creationId xmlns:a16="http://schemas.microsoft.com/office/drawing/2014/main" id="{C7BC8A78-616B-7180-003F-47B7F1C8F112}"/>
              </a:ext>
            </a:extLst>
          </p:cNvPr>
          <p:cNvSpPr>
            <a:spLocks noGrp="1"/>
          </p:cNvSpPr>
          <p:nvPr>
            <p:ph type="sldNum" sz="quarter" idx="5"/>
          </p:nvPr>
        </p:nvSpPr>
        <p:spPr/>
        <p:txBody>
          <a:bodyPr rtlCol="0"/>
          <a:lstStyle/>
          <a:p>
            <a:pPr rtl="0"/>
            <a:fld id="{1983A999-5E0E-42CA-8400-604AE921FF7C}" type="slidenum">
              <a:rPr lang="en-GB" smtClean="0"/>
              <a:t>19</a:t>
            </a:fld>
            <a:endParaRPr lang="en-GB"/>
          </a:p>
        </p:txBody>
      </p:sp>
      <p:sp>
        <p:nvSpPr>
          <p:cNvPr id="5" name="Date Placeholder 4">
            <a:extLst>
              <a:ext uri="{FF2B5EF4-FFF2-40B4-BE49-F238E27FC236}">
                <a16:creationId xmlns:a16="http://schemas.microsoft.com/office/drawing/2014/main" id="{B88638CD-7268-6BFC-4605-BF58F32AE987}"/>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24433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Date Placeholder 3"/>
          <p:cNvSpPr>
            <a:spLocks noGrp="1"/>
          </p:cNvSpPr>
          <p:nvPr>
            <p:ph type="dt" idx="1"/>
          </p:nvPr>
        </p:nvSpPr>
        <p:spPr/>
        <p:txBody>
          <a:bodyPr/>
          <a:lstStyle/>
          <a:p>
            <a:pPr rtl="0"/>
            <a:fld id="{BF695629-D1D6-472E-AD8D-B841B09640C4}" type="datetime1">
              <a:rPr lang="en-GB" smtClean="0"/>
              <a:t>13/05/2025</a:t>
            </a:fld>
            <a:endParaRPr lang="en-GB"/>
          </a:p>
        </p:txBody>
      </p:sp>
      <p:sp>
        <p:nvSpPr>
          <p:cNvPr id="5" name="Slide Number Placeholder 4"/>
          <p:cNvSpPr>
            <a:spLocks noGrp="1"/>
          </p:cNvSpPr>
          <p:nvPr>
            <p:ph type="sldNum" sz="quarter" idx="5"/>
          </p:nvPr>
        </p:nvSpPr>
        <p:spPr/>
        <p:txBody>
          <a:bodyPr/>
          <a:lstStyle/>
          <a:p>
            <a:pPr rtl="0"/>
            <a:fld id="{E7CCE34D-CFF1-4FFE-815B-D050E7ED2DFD}" type="slidenum">
              <a:rPr lang="en-GB" smtClean="0"/>
              <a:t>2</a:t>
            </a:fld>
            <a:endParaRPr lang="en-GB"/>
          </a:p>
        </p:txBody>
      </p:sp>
    </p:spTree>
    <p:extLst>
      <p:ext uri="{BB962C8B-B14F-4D97-AF65-F5344CB8AC3E}">
        <p14:creationId xmlns:p14="http://schemas.microsoft.com/office/powerpoint/2010/main" val="23002859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F5242-5A54-555C-FED0-E8F78EF02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FA3F1A-C7A7-823A-DCE1-9FC5E7D75D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9812E8-F2BE-1C7E-6D03-822FCB48E673}"/>
              </a:ext>
            </a:extLst>
          </p:cNvPr>
          <p:cNvSpPr>
            <a:spLocks noGrp="1"/>
          </p:cNvSpPr>
          <p:nvPr>
            <p:ph type="body" idx="1"/>
          </p:nvPr>
        </p:nvSpPr>
        <p:spPr/>
        <p:txBody>
          <a:bodyPr rtlCol="0"/>
          <a:lstStyle/>
          <a:p>
            <a:pPr rtl="0"/>
            <a:r>
              <a:rPr lang="en-US" dirty="0"/>
              <a:t>- TLS/SSL encryption:</a:t>
            </a:r>
          </a:p>
          <a:p>
            <a:pPr rtl="0"/>
            <a:r>
              <a:rPr lang="en-US" dirty="0"/>
              <a:t>  * Minimum TLS 1.2 with strong ciphers</a:t>
            </a:r>
          </a:p>
          <a:p>
            <a:pPr rtl="0"/>
            <a:r>
              <a:rPr lang="en-US" dirty="0"/>
              <a:t>  * Perfect forward secrecy</a:t>
            </a:r>
          </a:p>
          <a:p>
            <a:pPr rtl="0"/>
            <a:r>
              <a:rPr lang="en-US" dirty="0"/>
              <a:t>  * Certificate validation</a:t>
            </a:r>
          </a:p>
          <a:p>
            <a:pPr rtl="0"/>
            <a:r>
              <a:rPr lang="en-US" dirty="0"/>
              <a:t>- Phone number protection:</a:t>
            </a:r>
          </a:p>
          <a:p>
            <a:pPr rtl="0"/>
            <a:r>
              <a:rPr lang="en-US" dirty="0"/>
              <a:t>  * SHA-256 hashing with salt before storage</a:t>
            </a:r>
          </a:p>
          <a:p>
            <a:pPr rtl="0"/>
            <a:r>
              <a:rPr lang="en-US" dirty="0"/>
              <a:t>  * Tokenization for reference</a:t>
            </a:r>
          </a:p>
          <a:p>
            <a:pPr rtl="0"/>
            <a:r>
              <a:rPr lang="en-US" dirty="0"/>
              <a:t>  * Memory clearing after use</a:t>
            </a:r>
          </a:p>
          <a:p>
            <a:pPr rtl="0"/>
            <a:r>
              <a:rPr lang="en-US" dirty="0"/>
              <a:t>- Zero retention policy:</a:t>
            </a:r>
          </a:p>
          <a:p>
            <a:pPr rtl="0"/>
            <a:r>
              <a:rPr lang="en-US" dirty="0"/>
              <a:t>  * Data kept only as long as necessary</a:t>
            </a:r>
          </a:p>
          <a:p>
            <a:pPr rtl="0"/>
            <a:r>
              <a:rPr lang="en-US" dirty="0"/>
              <a:t>  * Automatic purging mechanisms</a:t>
            </a:r>
          </a:p>
          <a:p>
            <a:pPr rtl="0"/>
            <a:r>
              <a:rPr lang="en-US" dirty="0"/>
              <a:t>  * Audit logs with minimal PII</a:t>
            </a:r>
          </a:p>
          <a:p>
            <a:pPr rtl="0"/>
            <a:r>
              <a:rPr lang="en-US" dirty="0"/>
              <a:t>- GDPR compliance features:</a:t>
            </a:r>
          </a:p>
          <a:p>
            <a:pPr rtl="0"/>
            <a:r>
              <a:rPr lang="en-US" dirty="0"/>
              <a:t>  * Right to be forgotten mechanisms</a:t>
            </a:r>
          </a:p>
          <a:p>
            <a:pPr rtl="0"/>
            <a:r>
              <a:rPr lang="en-US" dirty="0"/>
              <a:t>  * Data portability support</a:t>
            </a:r>
          </a:p>
          <a:p>
            <a:pPr rtl="0"/>
            <a:r>
              <a:rPr lang="en-US" dirty="0"/>
              <a:t>  * Consent tracking where applicable</a:t>
            </a:r>
            <a:endParaRPr lang="en-GB" dirty="0"/>
          </a:p>
        </p:txBody>
      </p:sp>
      <p:sp>
        <p:nvSpPr>
          <p:cNvPr id="4" name="Slide Number Placeholder 3">
            <a:extLst>
              <a:ext uri="{FF2B5EF4-FFF2-40B4-BE49-F238E27FC236}">
                <a16:creationId xmlns:a16="http://schemas.microsoft.com/office/drawing/2014/main" id="{B910C63C-197A-7616-ED9A-07B0F67ACB24}"/>
              </a:ext>
            </a:extLst>
          </p:cNvPr>
          <p:cNvSpPr>
            <a:spLocks noGrp="1"/>
          </p:cNvSpPr>
          <p:nvPr>
            <p:ph type="sldNum" sz="quarter" idx="5"/>
          </p:nvPr>
        </p:nvSpPr>
        <p:spPr/>
        <p:txBody>
          <a:bodyPr rtlCol="0"/>
          <a:lstStyle/>
          <a:p>
            <a:pPr rtl="0"/>
            <a:fld id="{1983A999-5E0E-42CA-8400-604AE921FF7C}" type="slidenum">
              <a:rPr lang="en-GB" smtClean="0"/>
              <a:t>20</a:t>
            </a:fld>
            <a:endParaRPr lang="en-GB"/>
          </a:p>
        </p:txBody>
      </p:sp>
      <p:sp>
        <p:nvSpPr>
          <p:cNvPr id="5" name="Date Placeholder 4">
            <a:extLst>
              <a:ext uri="{FF2B5EF4-FFF2-40B4-BE49-F238E27FC236}">
                <a16:creationId xmlns:a16="http://schemas.microsoft.com/office/drawing/2014/main" id="{968F8299-0D56-6F5C-50A9-0F85E5C4A413}"/>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2617501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BECCE-24AE-635D-E057-81B2EE57C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AAFE2-6AB2-CB35-D6FD-04A5AF54E6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CE983-AC24-EB7F-3C54-5F0D11E8A368}"/>
              </a:ext>
            </a:extLst>
          </p:cNvPr>
          <p:cNvSpPr>
            <a:spLocks noGrp="1"/>
          </p:cNvSpPr>
          <p:nvPr>
            <p:ph type="body" idx="1"/>
          </p:nvPr>
        </p:nvSpPr>
        <p:spPr/>
        <p:txBody>
          <a:bodyPr rtlCol="0"/>
          <a:lstStyle/>
          <a:p>
            <a:pPr rtl="0"/>
            <a:r>
              <a:rPr lang="en-GB" dirty="0"/>
              <a:t>- Input validation:</a:t>
            </a:r>
          </a:p>
          <a:p>
            <a:pPr rtl="0"/>
            <a:r>
              <a:rPr lang="en-GB" dirty="0"/>
              <a:t>  * Strong parameter validation</a:t>
            </a:r>
          </a:p>
          <a:p>
            <a:pPr rtl="0"/>
            <a:r>
              <a:rPr lang="en-GB" dirty="0"/>
              <a:t>  * Content type verification</a:t>
            </a:r>
          </a:p>
          <a:p>
            <a:pPr rtl="0"/>
            <a:r>
              <a:rPr lang="en-GB" dirty="0"/>
              <a:t>  * Size limits on all inputs</a:t>
            </a:r>
          </a:p>
          <a:p>
            <a:pPr rtl="0"/>
            <a:r>
              <a:rPr lang="en-GB" dirty="0"/>
              <a:t>- Protection against common attacks:</a:t>
            </a:r>
          </a:p>
          <a:p>
            <a:pPr rtl="0"/>
            <a:r>
              <a:rPr lang="en-GB" dirty="0"/>
              <a:t>  * XSS protection via content security policy</a:t>
            </a:r>
          </a:p>
          <a:p>
            <a:pPr rtl="0"/>
            <a:r>
              <a:rPr lang="en-GB" dirty="0"/>
              <a:t>  * CSRF prevention with tokens</a:t>
            </a:r>
          </a:p>
          <a:p>
            <a:pPr rtl="0"/>
            <a:r>
              <a:rPr lang="en-GB" dirty="0"/>
              <a:t>  * SQL injection prevention via prepared statements</a:t>
            </a:r>
          </a:p>
          <a:p>
            <a:pPr rtl="0"/>
            <a:r>
              <a:rPr lang="en-GB" dirty="0"/>
              <a:t>- Security monitoring:</a:t>
            </a:r>
          </a:p>
          <a:p>
            <a:pPr rtl="0"/>
            <a:r>
              <a:rPr lang="en-GB" dirty="0"/>
              <a:t>  * Failed authentication tracking</a:t>
            </a:r>
          </a:p>
          <a:p>
            <a:pPr rtl="0"/>
            <a:r>
              <a:rPr lang="en-GB" dirty="0"/>
              <a:t>  * Suspicious pattern detection</a:t>
            </a:r>
          </a:p>
          <a:p>
            <a:pPr rtl="0"/>
            <a:r>
              <a:rPr lang="en-GB" dirty="0"/>
              <a:t>  * Real-time alerts for potential breaches</a:t>
            </a:r>
          </a:p>
          <a:p>
            <a:pPr rtl="0"/>
            <a:r>
              <a:rPr lang="en-GB" dirty="0"/>
              <a:t>- Resilience features:</a:t>
            </a:r>
          </a:p>
          <a:p>
            <a:pPr rtl="0"/>
            <a:r>
              <a:rPr lang="en-GB" dirty="0"/>
              <a:t>  * Circuit breakers to prevent cascade failures</a:t>
            </a:r>
          </a:p>
          <a:p>
            <a:pPr rtl="0"/>
            <a:r>
              <a:rPr lang="en-GB" dirty="0"/>
              <a:t>  * Timeout management for external calls</a:t>
            </a:r>
          </a:p>
          <a:p>
            <a:pPr rtl="0"/>
            <a:r>
              <a:rPr lang="en-GB" dirty="0"/>
              <a:t>  * Graceful degradation mechanisms</a:t>
            </a:r>
          </a:p>
        </p:txBody>
      </p:sp>
      <p:sp>
        <p:nvSpPr>
          <p:cNvPr id="4" name="Slide Number Placeholder 3">
            <a:extLst>
              <a:ext uri="{FF2B5EF4-FFF2-40B4-BE49-F238E27FC236}">
                <a16:creationId xmlns:a16="http://schemas.microsoft.com/office/drawing/2014/main" id="{1A851A20-0BC9-44CC-A280-CE706084DC20}"/>
              </a:ext>
            </a:extLst>
          </p:cNvPr>
          <p:cNvSpPr>
            <a:spLocks noGrp="1"/>
          </p:cNvSpPr>
          <p:nvPr>
            <p:ph type="sldNum" sz="quarter" idx="5"/>
          </p:nvPr>
        </p:nvSpPr>
        <p:spPr/>
        <p:txBody>
          <a:bodyPr rtlCol="0"/>
          <a:lstStyle/>
          <a:p>
            <a:pPr rtl="0"/>
            <a:fld id="{1983A999-5E0E-42CA-8400-604AE921FF7C}" type="slidenum">
              <a:rPr lang="en-GB" smtClean="0"/>
              <a:t>21</a:t>
            </a:fld>
            <a:endParaRPr lang="en-GB"/>
          </a:p>
        </p:txBody>
      </p:sp>
      <p:sp>
        <p:nvSpPr>
          <p:cNvPr id="5" name="Date Placeholder 4">
            <a:extLst>
              <a:ext uri="{FF2B5EF4-FFF2-40B4-BE49-F238E27FC236}">
                <a16:creationId xmlns:a16="http://schemas.microsoft.com/office/drawing/2014/main" id="{EBFC8CBE-5BC6-36A5-8A25-945095C46C0D}"/>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1733403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0FA1E-C5B9-B278-CA5D-C306E03DB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AB892-310B-8706-267F-D22370D52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2EE9BC-532D-35A5-242D-BF2B1210F19E}"/>
              </a:ext>
            </a:extLst>
          </p:cNvPr>
          <p:cNvSpPr>
            <a:spLocks noGrp="1"/>
          </p:cNvSpPr>
          <p:nvPr>
            <p:ph type="body" idx="1"/>
          </p:nvPr>
        </p:nvSpPr>
        <p:spPr/>
        <p:txBody>
          <a:bodyPr rtlCol="0"/>
          <a:lstStyle/>
          <a:p>
            <a:pPr rtl="0"/>
            <a:r>
              <a:rPr lang="en-US" dirty="0"/>
              <a:t>- Three pillars of observability implemented:</a:t>
            </a:r>
          </a:p>
          <a:p>
            <a:pPr rtl="0"/>
            <a:r>
              <a:rPr lang="en-US" dirty="0"/>
              <a:t>  * Logging: What happened and why</a:t>
            </a:r>
          </a:p>
          <a:p>
            <a:pPr rtl="0"/>
            <a:r>
              <a:rPr lang="en-US" dirty="0"/>
              <a:t>  * Metrics: System and business performance</a:t>
            </a:r>
          </a:p>
          <a:p>
            <a:pPr rtl="0"/>
            <a:r>
              <a:rPr lang="en-US" dirty="0"/>
              <a:t>  * Tracing: Request flows and dependencies</a:t>
            </a:r>
          </a:p>
          <a:p>
            <a:pPr rtl="0"/>
            <a:r>
              <a:rPr lang="en-US" dirty="0"/>
              <a:t>- Business value of observability:</a:t>
            </a:r>
          </a:p>
          <a:p>
            <a:pPr rtl="0"/>
            <a:r>
              <a:rPr lang="en-US" dirty="0"/>
              <a:t>  * Faster incident resolution (MTTR reduction)</a:t>
            </a:r>
          </a:p>
          <a:p>
            <a:pPr rtl="0"/>
            <a:r>
              <a:rPr lang="en-US" dirty="0"/>
              <a:t>  * Proactive issue detection</a:t>
            </a:r>
          </a:p>
          <a:p>
            <a:pPr rtl="0"/>
            <a:r>
              <a:rPr lang="en-US" dirty="0"/>
              <a:t>  * Capacity planning insights</a:t>
            </a:r>
          </a:p>
          <a:p>
            <a:pPr rtl="0"/>
            <a:r>
              <a:rPr lang="en-US" dirty="0"/>
              <a:t>  * Business usage patterns</a:t>
            </a:r>
          </a:p>
          <a:p>
            <a:pPr rtl="0"/>
            <a:r>
              <a:rPr lang="en-US" dirty="0"/>
              <a:t>- Implementation across all service layers</a:t>
            </a:r>
            <a:endParaRPr lang="en-GB" dirty="0"/>
          </a:p>
        </p:txBody>
      </p:sp>
      <p:sp>
        <p:nvSpPr>
          <p:cNvPr id="4" name="Slide Number Placeholder 3">
            <a:extLst>
              <a:ext uri="{FF2B5EF4-FFF2-40B4-BE49-F238E27FC236}">
                <a16:creationId xmlns:a16="http://schemas.microsoft.com/office/drawing/2014/main" id="{9A0DA1F3-6702-B21A-D2C2-C77E561FC49D}"/>
              </a:ext>
            </a:extLst>
          </p:cNvPr>
          <p:cNvSpPr>
            <a:spLocks noGrp="1"/>
          </p:cNvSpPr>
          <p:nvPr>
            <p:ph type="sldNum" sz="quarter" idx="5"/>
          </p:nvPr>
        </p:nvSpPr>
        <p:spPr/>
        <p:txBody>
          <a:bodyPr rtlCol="0"/>
          <a:lstStyle/>
          <a:p>
            <a:pPr rtl="0"/>
            <a:fld id="{1983A999-5E0E-42CA-8400-604AE921FF7C}" type="slidenum">
              <a:rPr lang="en-GB" smtClean="0"/>
              <a:t>22</a:t>
            </a:fld>
            <a:endParaRPr lang="en-GB"/>
          </a:p>
        </p:txBody>
      </p:sp>
      <p:sp>
        <p:nvSpPr>
          <p:cNvPr id="5" name="Date Placeholder 4">
            <a:extLst>
              <a:ext uri="{FF2B5EF4-FFF2-40B4-BE49-F238E27FC236}">
                <a16:creationId xmlns:a16="http://schemas.microsoft.com/office/drawing/2014/main" id="{81171B45-E39F-88D2-F0C6-B4C18B899BB2}"/>
              </a:ext>
            </a:extLst>
          </p:cNvPr>
          <p:cNvSpPr>
            <a:spLocks noGrp="1"/>
          </p:cNvSpPr>
          <p:nvPr>
            <p:ph type="dt" idx="1"/>
          </p:nvPr>
        </p:nvSpPr>
        <p:spPr/>
        <p:txBody>
          <a:bodyPr/>
          <a:lstStyle/>
          <a:p>
            <a:pPr rtl="0"/>
            <a:fld id="{8307B592-45D3-43FD-9CAB-CF71C4EA4E88}" type="datetime1">
              <a:rPr lang="en-GB" smtClean="0"/>
              <a:t>13/05/2025</a:t>
            </a:fld>
            <a:endParaRPr lang="en-GB"/>
          </a:p>
        </p:txBody>
      </p:sp>
    </p:spTree>
    <p:extLst>
      <p:ext uri="{BB962C8B-B14F-4D97-AF65-F5344CB8AC3E}">
        <p14:creationId xmlns:p14="http://schemas.microsoft.com/office/powerpoint/2010/main" val="2217403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B9EBC-B0B4-1CF7-4A78-8E4BCC02D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DD1BB3-F7DA-FDFC-3B2B-4F039726DB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3A528B-DAE5-6B2B-A61A-247C60ECB387}"/>
              </a:ext>
            </a:extLst>
          </p:cNvPr>
          <p:cNvSpPr>
            <a:spLocks noGrp="1"/>
          </p:cNvSpPr>
          <p:nvPr>
            <p:ph type="body" idx="1"/>
          </p:nvPr>
        </p:nvSpPr>
        <p:spPr/>
        <p:txBody>
          <a:bodyPr rtlCol="0"/>
          <a:lstStyle/>
          <a:p>
            <a:pPr rtl="0"/>
            <a:r>
              <a:rPr lang="en-GB" dirty="0"/>
              <a:t>- Structured JSON logging:</a:t>
            </a:r>
          </a:p>
          <a:p>
            <a:pPr rtl="0"/>
            <a:r>
              <a:rPr lang="en-GB" dirty="0"/>
              <a:t>  * Machine-</a:t>
            </a:r>
            <a:r>
              <a:rPr lang="en-GB" dirty="0" err="1"/>
              <a:t>parseable</a:t>
            </a:r>
            <a:r>
              <a:rPr lang="en-GB" dirty="0"/>
              <a:t> format</a:t>
            </a:r>
          </a:p>
          <a:p>
            <a:pPr rtl="0"/>
            <a:r>
              <a:rPr lang="en-GB" dirty="0"/>
              <a:t>  * Consistent field naming</a:t>
            </a:r>
          </a:p>
          <a:p>
            <a:pPr rtl="0"/>
            <a:r>
              <a:rPr lang="en-GB" dirty="0"/>
              <a:t>  * Searchable and indexable</a:t>
            </a:r>
          </a:p>
          <a:p>
            <a:pPr rtl="0"/>
            <a:r>
              <a:rPr lang="en-GB" dirty="0"/>
              <a:t>- Correlation IDs:</a:t>
            </a:r>
          </a:p>
          <a:p>
            <a:pPr rtl="0"/>
            <a:r>
              <a:rPr lang="en-GB" dirty="0"/>
              <a:t>  * Unique identifier per request</a:t>
            </a:r>
          </a:p>
          <a:p>
            <a:pPr rtl="0"/>
            <a:r>
              <a:rPr lang="en-GB" dirty="0"/>
              <a:t>  * Maintained across service boundaries</a:t>
            </a:r>
          </a:p>
          <a:p>
            <a:pPr rtl="0"/>
            <a:r>
              <a:rPr lang="en-GB" dirty="0"/>
              <a:t>  * Enables end-to-end request tracking</a:t>
            </a:r>
          </a:p>
          <a:p>
            <a:pPr rtl="0"/>
            <a:r>
              <a:rPr lang="en-GB" dirty="0"/>
              <a:t>- Log levels implementation:</a:t>
            </a:r>
          </a:p>
          <a:p>
            <a:pPr rtl="0"/>
            <a:r>
              <a:rPr lang="en-GB" dirty="0"/>
              <a:t>  * ERROR: Exceptional events requiring action</a:t>
            </a:r>
          </a:p>
          <a:p>
            <a:pPr rtl="0"/>
            <a:r>
              <a:rPr lang="en-GB" dirty="0"/>
              <a:t>  * WARN: Potential issues to monitor</a:t>
            </a:r>
          </a:p>
          <a:p>
            <a:pPr rtl="0"/>
            <a:r>
              <a:rPr lang="en-GB" dirty="0"/>
              <a:t>  * INFO: Normal operational events</a:t>
            </a:r>
          </a:p>
          <a:p>
            <a:pPr rtl="0"/>
            <a:r>
              <a:rPr lang="en-GB" dirty="0"/>
              <a:t>  * DEBUG: Detailed information for troubleshooting</a:t>
            </a:r>
          </a:p>
          <a:p>
            <a:pPr rtl="0"/>
            <a:r>
              <a:rPr lang="en-GB" dirty="0"/>
              <a:t>- PII protection:</a:t>
            </a:r>
          </a:p>
          <a:p>
            <a:pPr rtl="0"/>
            <a:r>
              <a:rPr lang="en-GB" dirty="0"/>
              <a:t>  * Phone numbers masked in logs</a:t>
            </a:r>
          </a:p>
          <a:p>
            <a:pPr rtl="0"/>
            <a:r>
              <a:rPr lang="en-GB" dirty="0"/>
              <a:t>  * Sensitive data redaction</a:t>
            </a:r>
          </a:p>
          <a:p>
            <a:pPr rtl="0"/>
            <a:r>
              <a:rPr lang="en-GB" dirty="0"/>
              <a:t>  * Compliance with privacy regulations</a:t>
            </a:r>
          </a:p>
        </p:txBody>
      </p:sp>
      <p:sp>
        <p:nvSpPr>
          <p:cNvPr id="4" name="Slide Number Placeholder 3">
            <a:extLst>
              <a:ext uri="{FF2B5EF4-FFF2-40B4-BE49-F238E27FC236}">
                <a16:creationId xmlns:a16="http://schemas.microsoft.com/office/drawing/2014/main" id="{8F67BE88-9756-4C46-2947-ECE5E3523BE1}"/>
              </a:ext>
            </a:extLst>
          </p:cNvPr>
          <p:cNvSpPr>
            <a:spLocks noGrp="1"/>
          </p:cNvSpPr>
          <p:nvPr>
            <p:ph type="sldNum" sz="quarter" idx="5"/>
          </p:nvPr>
        </p:nvSpPr>
        <p:spPr/>
        <p:txBody>
          <a:bodyPr rtlCol="0"/>
          <a:lstStyle/>
          <a:p>
            <a:pPr rtl="0"/>
            <a:fld id="{1983A999-5E0E-42CA-8400-604AE921FF7C}" type="slidenum">
              <a:rPr lang="en-GB" smtClean="0"/>
              <a:t>23</a:t>
            </a:fld>
            <a:endParaRPr lang="en-GB"/>
          </a:p>
        </p:txBody>
      </p:sp>
      <p:sp>
        <p:nvSpPr>
          <p:cNvPr id="5" name="Date Placeholder 4">
            <a:extLst>
              <a:ext uri="{FF2B5EF4-FFF2-40B4-BE49-F238E27FC236}">
                <a16:creationId xmlns:a16="http://schemas.microsoft.com/office/drawing/2014/main" id="{4436270F-2CD1-F5B9-6905-925D2560E364}"/>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8413726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61A65-5EC4-9274-A09C-517951A3DE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7C920-BFB0-1F53-ADDB-D306A808F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840A4-9638-9ECA-89AB-9CFB122FCBB3}"/>
              </a:ext>
            </a:extLst>
          </p:cNvPr>
          <p:cNvSpPr>
            <a:spLocks noGrp="1"/>
          </p:cNvSpPr>
          <p:nvPr>
            <p:ph type="body" idx="1"/>
          </p:nvPr>
        </p:nvSpPr>
        <p:spPr/>
        <p:txBody>
          <a:bodyPr rtlCol="0"/>
          <a:lstStyle/>
          <a:p>
            <a:pPr rtl="0"/>
            <a:r>
              <a:rPr lang="en-GB" dirty="0"/>
              <a:t>- Request metrics:</a:t>
            </a:r>
          </a:p>
          <a:p>
            <a:pPr rtl="0"/>
            <a:r>
              <a:rPr lang="en-GB" dirty="0"/>
              <a:t>  * Count by endpoint and status</a:t>
            </a:r>
          </a:p>
          <a:p>
            <a:pPr rtl="0"/>
            <a:r>
              <a:rPr lang="en-GB" dirty="0"/>
              <a:t>  * Latency percentiles (p50, p95, p99)</a:t>
            </a:r>
          </a:p>
          <a:p>
            <a:pPr rtl="0"/>
            <a:r>
              <a:rPr lang="en-GB" dirty="0"/>
              <a:t>  * Error rates and types</a:t>
            </a:r>
          </a:p>
          <a:p>
            <a:pPr rtl="0"/>
            <a:r>
              <a:rPr lang="en-GB" dirty="0"/>
              <a:t>- System metrics:</a:t>
            </a:r>
          </a:p>
          <a:p>
            <a:pPr rtl="0"/>
            <a:r>
              <a:rPr lang="en-GB" dirty="0"/>
              <a:t>  * CPU, memory, disk utilization</a:t>
            </a:r>
          </a:p>
          <a:p>
            <a:pPr rtl="0"/>
            <a:r>
              <a:rPr lang="en-GB" dirty="0"/>
              <a:t>  * Garbage collection statistics</a:t>
            </a:r>
          </a:p>
          <a:p>
            <a:pPr rtl="0"/>
            <a:r>
              <a:rPr lang="en-GB" dirty="0"/>
              <a:t>  * Thread pool utilization</a:t>
            </a:r>
          </a:p>
          <a:p>
            <a:pPr rtl="0"/>
            <a:r>
              <a:rPr lang="en-GB" dirty="0"/>
              <a:t>- Business metrics:</a:t>
            </a:r>
          </a:p>
          <a:p>
            <a:pPr rtl="0"/>
            <a:r>
              <a:rPr lang="en-GB" dirty="0"/>
              <a:t>  * Verification success/failure rates</a:t>
            </a:r>
          </a:p>
          <a:p>
            <a:pPr rtl="0"/>
            <a:r>
              <a:rPr lang="en-GB" dirty="0"/>
              <a:t>  * Response time from telecom providers</a:t>
            </a:r>
          </a:p>
          <a:p>
            <a:pPr rtl="0"/>
            <a:r>
              <a:rPr lang="en-GB" dirty="0"/>
              <a:t>  * Usage patterns by client</a:t>
            </a:r>
          </a:p>
          <a:p>
            <a:pPr rtl="0"/>
            <a:r>
              <a:rPr lang="en-GB" dirty="0"/>
              <a:t>- Implementation details:</a:t>
            </a:r>
          </a:p>
          <a:p>
            <a:pPr rtl="0"/>
            <a:r>
              <a:rPr lang="en-GB" dirty="0"/>
              <a:t>  * </a:t>
            </a:r>
            <a:r>
              <a:rPr lang="en-GB" dirty="0" err="1"/>
              <a:t>Micrometer</a:t>
            </a:r>
            <a:r>
              <a:rPr lang="en-GB" dirty="0"/>
              <a:t> for collection</a:t>
            </a:r>
          </a:p>
          <a:p>
            <a:pPr rtl="0"/>
            <a:r>
              <a:rPr lang="en-GB" dirty="0"/>
              <a:t>  * Prometheus compatible format</a:t>
            </a:r>
          </a:p>
          <a:p>
            <a:pPr rtl="0"/>
            <a:r>
              <a:rPr lang="en-GB" dirty="0"/>
              <a:t>  * Custom metrics for business KPIs</a:t>
            </a:r>
          </a:p>
        </p:txBody>
      </p:sp>
      <p:sp>
        <p:nvSpPr>
          <p:cNvPr id="4" name="Slide Number Placeholder 3">
            <a:extLst>
              <a:ext uri="{FF2B5EF4-FFF2-40B4-BE49-F238E27FC236}">
                <a16:creationId xmlns:a16="http://schemas.microsoft.com/office/drawing/2014/main" id="{0AC0D294-0C62-3ECB-E9E3-FEBAE7709D36}"/>
              </a:ext>
            </a:extLst>
          </p:cNvPr>
          <p:cNvSpPr>
            <a:spLocks noGrp="1"/>
          </p:cNvSpPr>
          <p:nvPr>
            <p:ph type="sldNum" sz="quarter" idx="5"/>
          </p:nvPr>
        </p:nvSpPr>
        <p:spPr/>
        <p:txBody>
          <a:bodyPr rtlCol="0"/>
          <a:lstStyle/>
          <a:p>
            <a:pPr rtl="0"/>
            <a:fld id="{1983A999-5E0E-42CA-8400-604AE921FF7C}" type="slidenum">
              <a:rPr lang="en-GB" smtClean="0"/>
              <a:t>24</a:t>
            </a:fld>
            <a:endParaRPr lang="en-GB"/>
          </a:p>
        </p:txBody>
      </p:sp>
      <p:sp>
        <p:nvSpPr>
          <p:cNvPr id="5" name="Date Placeholder 4">
            <a:extLst>
              <a:ext uri="{FF2B5EF4-FFF2-40B4-BE49-F238E27FC236}">
                <a16:creationId xmlns:a16="http://schemas.microsoft.com/office/drawing/2014/main" id="{D8D1F10B-0D22-ECF1-6399-6B752C857276}"/>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29717374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A3B22-0BEA-C7C2-4EBF-1BACEABDA8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9E271C-2643-F5FE-4ED7-41F3AE9BB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6898E3-0185-198C-5427-DDD23F038261}"/>
              </a:ext>
            </a:extLst>
          </p:cNvPr>
          <p:cNvSpPr>
            <a:spLocks noGrp="1"/>
          </p:cNvSpPr>
          <p:nvPr>
            <p:ph type="body" idx="1"/>
          </p:nvPr>
        </p:nvSpPr>
        <p:spPr/>
        <p:txBody>
          <a:bodyPr rtlCol="0"/>
          <a:lstStyle/>
          <a:p>
            <a:pPr rtl="0"/>
            <a:r>
              <a:rPr lang="en-GB" dirty="0"/>
              <a:t>- Grafana dashboards:</a:t>
            </a:r>
          </a:p>
          <a:p>
            <a:pPr rtl="0"/>
            <a:r>
              <a:rPr lang="en-GB" dirty="0"/>
              <a:t>  * System overview dashboard</a:t>
            </a:r>
          </a:p>
          <a:p>
            <a:pPr rtl="0"/>
            <a:r>
              <a:rPr lang="en-GB" dirty="0"/>
              <a:t>  * API performance dashboard</a:t>
            </a:r>
          </a:p>
          <a:p>
            <a:pPr rtl="0"/>
            <a:r>
              <a:rPr lang="en-GB" dirty="0"/>
              <a:t>  * Business metrics dashboard</a:t>
            </a:r>
          </a:p>
          <a:p>
            <a:pPr rtl="0"/>
            <a:r>
              <a:rPr lang="en-GB" dirty="0"/>
              <a:t>  * Custom dashboards for different stakeholders</a:t>
            </a:r>
          </a:p>
          <a:p>
            <a:pPr rtl="0"/>
            <a:r>
              <a:rPr lang="en-GB" dirty="0"/>
              <a:t>- Alerting configuration:</a:t>
            </a:r>
          </a:p>
          <a:p>
            <a:pPr rtl="0"/>
            <a:r>
              <a:rPr lang="en-GB" dirty="0"/>
              <a:t>  * Response time degradation</a:t>
            </a:r>
          </a:p>
          <a:p>
            <a:pPr rtl="0"/>
            <a:r>
              <a:rPr lang="en-GB" dirty="0"/>
              <a:t>  * Error rate spikes</a:t>
            </a:r>
          </a:p>
          <a:p>
            <a:pPr rtl="0"/>
            <a:r>
              <a:rPr lang="en-GB" dirty="0"/>
              <a:t>  * Unusual traffic patterns</a:t>
            </a:r>
          </a:p>
          <a:p>
            <a:pPr rtl="0"/>
            <a:r>
              <a:rPr lang="en-GB" dirty="0"/>
              <a:t>  * Resource utilization thresholds</a:t>
            </a:r>
          </a:p>
          <a:p>
            <a:pPr rtl="0"/>
            <a:r>
              <a:rPr lang="en-GB" dirty="0"/>
              <a:t>- On-call processes:</a:t>
            </a:r>
          </a:p>
          <a:p>
            <a:pPr rtl="0"/>
            <a:r>
              <a:rPr lang="en-GB" dirty="0"/>
              <a:t>  * Escalation policies</a:t>
            </a:r>
          </a:p>
          <a:p>
            <a:pPr rtl="0"/>
            <a:r>
              <a:rPr lang="en-GB" dirty="0"/>
              <a:t>  * Severity-based routing</a:t>
            </a:r>
          </a:p>
          <a:p>
            <a:pPr rtl="0"/>
            <a:r>
              <a:rPr lang="en-GB" dirty="0"/>
              <a:t>  * Runbook integration</a:t>
            </a:r>
          </a:p>
          <a:p>
            <a:pPr rtl="0"/>
            <a:r>
              <a:rPr lang="en-GB" dirty="0"/>
              <a:t>- Operational benefits:</a:t>
            </a:r>
          </a:p>
          <a:p>
            <a:pPr rtl="0"/>
            <a:r>
              <a:rPr lang="en-GB" dirty="0"/>
              <a:t>  * Real-time visibility</a:t>
            </a:r>
          </a:p>
          <a:p>
            <a:pPr rtl="0"/>
            <a:r>
              <a:rPr lang="en-GB" dirty="0"/>
              <a:t>  * Historical trend analysis</a:t>
            </a:r>
          </a:p>
          <a:p>
            <a:pPr rtl="0"/>
            <a:r>
              <a:rPr lang="en-GB" dirty="0"/>
              <a:t>  * Capacity planning insights</a:t>
            </a:r>
          </a:p>
        </p:txBody>
      </p:sp>
      <p:sp>
        <p:nvSpPr>
          <p:cNvPr id="4" name="Slide Number Placeholder 3">
            <a:extLst>
              <a:ext uri="{FF2B5EF4-FFF2-40B4-BE49-F238E27FC236}">
                <a16:creationId xmlns:a16="http://schemas.microsoft.com/office/drawing/2014/main" id="{98077136-1CD4-6824-9E9F-060221D76B46}"/>
              </a:ext>
            </a:extLst>
          </p:cNvPr>
          <p:cNvSpPr>
            <a:spLocks noGrp="1"/>
          </p:cNvSpPr>
          <p:nvPr>
            <p:ph type="sldNum" sz="quarter" idx="5"/>
          </p:nvPr>
        </p:nvSpPr>
        <p:spPr/>
        <p:txBody>
          <a:bodyPr rtlCol="0"/>
          <a:lstStyle/>
          <a:p>
            <a:pPr rtl="0"/>
            <a:fld id="{1983A999-5E0E-42CA-8400-604AE921FF7C}" type="slidenum">
              <a:rPr lang="en-GB" smtClean="0"/>
              <a:t>25</a:t>
            </a:fld>
            <a:endParaRPr lang="en-GB"/>
          </a:p>
        </p:txBody>
      </p:sp>
      <p:sp>
        <p:nvSpPr>
          <p:cNvPr id="5" name="Date Placeholder 4">
            <a:extLst>
              <a:ext uri="{FF2B5EF4-FFF2-40B4-BE49-F238E27FC236}">
                <a16:creationId xmlns:a16="http://schemas.microsoft.com/office/drawing/2014/main" id="{4D6A5330-67FF-C89B-CB36-974EA0B667DE}"/>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12279387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7118A-19C2-8B8F-9E29-97334273A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4339D-BADB-52E1-7054-4490E66908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C9AF6-DCAA-C820-209B-2E5901462A0E}"/>
              </a:ext>
            </a:extLst>
          </p:cNvPr>
          <p:cNvSpPr>
            <a:spLocks noGrp="1"/>
          </p:cNvSpPr>
          <p:nvPr>
            <p:ph type="body" idx="1"/>
          </p:nvPr>
        </p:nvSpPr>
        <p:spPr/>
        <p:txBody>
          <a:bodyPr rtlCol="0"/>
          <a:lstStyle/>
          <a:p>
            <a:pPr rtl="0"/>
            <a:r>
              <a:rPr lang="en-US" dirty="0"/>
              <a:t>- Modern deployment approach:</a:t>
            </a:r>
          </a:p>
          <a:p>
            <a:pPr rtl="0"/>
            <a:r>
              <a:rPr lang="en-US" dirty="0"/>
              <a:t>  * Fully automated CI/CD pipeline</a:t>
            </a:r>
          </a:p>
          <a:p>
            <a:pPr rtl="0"/>
            <a:r>
              <a:rPr lang="en-US" dirty="0"/>
              <a:t>  * Containerization for consistency</a:t>
            </a:r>
          </a:p>
          <a:p>
            <a:pPr rtl="0"/>
            <a:r>
              <a:rPr lang="en-US" dirty="0"/>
              <a:t>  * Cloud-native design principles</a:t>
            </a:r>
          </a:p>
          <a:p>
            <a:pPr rtl="0"/>
            <a:r>
              <a:rPr lang="en-US" dirty="0"/>
              <a:t>- Business benefits:</a:t>
            </a:r>
          </a:p>
          <a:p>
            <a:pPr rtl="0"/>
            <a:r>
              <a:rPr lang="en-US" dirty="0"/>
              <a:t>  * Reduced time-to-market for new features</a:t>
            </a:r>
          </a:p>
          <a:p>
            <a:pPr rtl="0"/>
            <a:r>
              <a:rPr lang="en-US" dirty="0"/>
              <a:t>  * Higher system reliability and uptime</a:t>
            </a:r>
          </a:p>
          <a:p>
            <a:pPr rtl="0"/>
            <a:r>
              <a:rPr lang="en-US" dirty="0"/>
              <a:t>  * Lower operational overhead</a:t>
            </a:r>
          </a:p>
          <a:p>
            <a:pPr rtl="0"/>
            <a:r>
              <a:rPr lang="en-US" dirty="0"/>
              <a:t>  * Consistent environments across stages</a:t>
            </a:r>
            <a:endParaRPr lang="en-GB" dirty="0"/>
          </a:p>
        </p:txBody>
      </p:sp>
      <p:sp>
        <p:nvSpPr>
          <p:cNvPr id="4" name="Slide Number Placeholder 3">
            <a:extLst>
              <a:ext uri="{FF2B5EF4-FFF2-40B4-BE49-F238E27FC236}">
                <a16:creationId xmlns:a16="http://schemas.microsoft.com/office/drawing/2014/main" id="{BB0F9FEC-7C1A-FAC0-F980-8C4D1088AF1D}"/>
              </a:ext>
            </a:extLst>
          </p:cNvPr>
          <p:cNvSpPr>
            <a:spLocks noGrp="1"/>
          </p:cNvSpPr>
          <p:nvPr>
            <p:ph type="sldNum" sz="quarter" idx="5"/>
          </p:nvPr>
        </p:nvSpPr>
        <p:spPr/>
        <p:txBody>
          <a:bodyPr rtlCol="0"/>
          <a:lstStyle/>
          <a:p>
            <a:pPr rtl="0"/>
            <a:fld id="{1983A999-5E0E-42CA-8400-604AE921FF7C}" type="slidenum">
              <a:rPr lang="en-GB" smtClean="0"/>
              <a:t>26</a:t>
            </a:fld>
            <a:endParaRPr lang="en-GB"/>
          </a:p>
        </p:txBody>
      </p:sp>
      <p:sp>
        <p:nvSpPr>
          <p:cNvPr id="5" name="Date Placeholder 4">
            <a:extLst>
              <a:ext uri="{FF2B5EF4-FFF2-40B4-BE49-F238E27FC236}">
                <a16:creationId xmlns:a16="http://schemas.microsoft.com/office/drawing/2014/main" id="{B872C5CB-2EA2-0EF1-1156-3753789EDB85}"/>
              </a:ext>
            </a:extLst>
          </p:cNvPr>
          <p:cNvSpPr>
            <a:spLocks noGrp="1"/>
          </p:cNvSpPr>
          <p:nvPr>
            <p:ph type="dt" idx="1"/>
          </p:nvPr>
        </p:nvSpPr>
        <p:spPr/>
        <p:txBody>
          <a:bodyPr/>
          <a:lstStyle/>
          <a:p>
            <a:pPr rtl="0"/>
            <a:fld id="{8307B592-45D3-43FD-9CAB-CF71C4EA4E88}" type="datetime1">
              <a:rPr lang="en-GB" smtClean="0"/>
              <a:t>13/05/2025</a:t>
            </a:fld>
            <a:endParaRPr lang="en-GB"/>
          </a:p>
        </p:txBody>
      </p:sp>
    </p:spTree>
    <p:extLst>
      <p:ext uri="{BB962C8B-B14F-4D97-AF65-F5344CB8AC3E}">
        <p14:creationId xmlns:p14="http://schemas.microsoft.com/office/powerpoint/2010/main" val="2458136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F19C3-B7CC-3A33-5A25-222391F8A1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E3245-E333-E6B7-9531-10B8651586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F1801D-7E5C-7F6B-A3FD-0476E3E3B681}"/>
              </a:ext>
            </a:extLst>
          </p:cNvPr>
          <p:cNvSpPr>
            <a:spLocks noGrp="1"/>
          </p:cNvSpPr>
          <p:nvPr>
            <p:ph type="body" idx="1"/>
          </p:nvPr>
        </p:nvSpPr>
        <p:spPr/>
        <p:txBody>
          <a:bodyPr rtlCol="0"/>
          <a:lstStyle/>
          <a:p>
            <a:pPr rtl="0"/>
            <a:r>
              <a:rPr lang="en-US" dirty="0"/>
              <a:t>- The layered testing approach ensures quality at all levels:</a:t>
            </a:r>
          </a:p>
          <a:p>
            <a:pPr rtl="0"/>
            <a:r>
              <a:rPr lang="en-US" dirty="0"/>
              <a:t>  * Unit tests verify business logic in isolation</a:t>
            </a:r>
          </a:p>
          <a:p>
            <a:pPr rtl="0"/>
            <a:r>
              <a:rPr lang="en-US" dirty="0"/>
              <a:t>  * Integration tests confirm system components work together</a:t>
            </a:r>
          </a:p>
          <a:p>
            <a:pPr rtl="0"/>
            <a:r>
              <a:rPr lang="en-US" dirty="0"/>
              <a:t>  * Security tests protect against vulnerabilities</a:t>
            </a:r>
          </a:p>
          <a:p>
            <a:pPr rtl="0"/>
            <a:r>
              <a:rPr lang="en-US" dirty="0"/>
              <a:t>Performance tests validate system behavior under load</a:t>
            </a:r>
          </a:p>
          <a:p>
            <a:pPr rtl="0"/>
            <a:r>
              <a:rPr lang="en-US" dirty="0"/>
              <a:t>- The test-driven approach means writing tests before implementation for critical components, ensuring testability is built-in. The 80% code coverage target provides a measurable quality indicator while avoiding diminishing returns from pursuing 100% coverage.</a:t>
            </a:r>
          </a:p>
          <a:p>
            <a:pPr rtl="0"/>
            <a:r>
              <a:rPr lang="en-US" dirty="0"/>
              <a:t>- All tests run automatically in the pipeline, catching issues early when they're less expensive to fix.</a:t>
            </a:r>
            <a:endParaRPr lang="en-GB" dirty="0"/>
          </a:p>
        </p:txBody>
      </p:sp>
      <p:sp>
        <p:nvSpPr>
          <p:cNvPr id="4" name="Slide Number Placeholder 3">
            <a:extLst>
              <a:ext uri="{FF2B5EF4-FFF2-40B4-BE49-F238E27FC236}">
                <a16:creationId xmlns:a16="http://schemas.microsoft.com/office/drawing/2014/main" id="{7160D9CD-D603-6CDF-D7C5-5AC01B51FD51}"/>
              </a:ext>
            </a:extLst>
          </p:cNvPr>
          <p:cNvSpPr>
            <a:spLocks noGrp="1"/>
          </p:cNvSpPr>
          <p:nvPr>
            <p:ph type="sldNum" sz="quarter" idx="5"/>
          </p:nvPr>
        </p:nvSpPr>
        <p:spPr/>
        <p:txBody>
          <a:bodyPr rtlCol="0"/>
          <a:lstStyle/>
          <a:p>
            <a:pPr rtl="0"/>
            <a:fld id="{1983A999-5E0E-42CA-8400-604AE921FF7C}" type="slidenum">
              <a:rPr lang="en-GB" smtClean="0"/>
              <a:t>27</a:t>
            </a:fld>
            <a:endParaRPr lang="en-GB"/>
          </a:p>
        </p:txBody>
      </p:sp>
      <p:sp>
        <p:nvSpPr>
          <p:cNvPr id="5" name="Date Placeholder 4">
            <a:extLst>
              <a:ext uri="{FF2B5EF4-FFF2-40B4-BE49-F238E27FC236}">
                <a16:creationId xmlns:a16="http://schemas.microsoft.com/office/drawing/2014/main" id="{A3E7C843-B23C-2C1A-3F58-0170C7F9BDD9}"/>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36013686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D5D8-6D94-80D4-8758-F56C480D5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8E0DC-1435-AAE6-6FFC-EAEED8FFF2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66EE82-E913-6709-D3D5-305ED78ECB87}"/>
              </a:ext>
            </a:extLst>
          </p:cNvPr>
          <p:cNvSpPr>
            <a:spLocks noGrp="1"/>
          </p:cNvSpPr>
          <p:nvPr>
            <p:ph type="body" idx="1"/>
          </p:nvPr>
        </p:nvSpPr>
        <p:spPr/>
        <p:txBody>
          <a:bodyPr rtlCol="0"/>
          <a:lstStyle/>
          <a:p>
            <a:pPr rtl="0"/>
            <a:r>
              <a:rPr lang="en-US" dirty="0"/>
              <a:t>- The environment progression (Dev → QA → Staging → Pre-Production) enables targeted testing at each stage, with increasing production similarity.</a:t>
            </a:r>
          </a:p>
          <a:p>
            <a:pPr rtl="0"/>
            <a:r>
              <a:rPr lang="en-US" dirty="0"/>
              <a:t>- Automated testing on every commit provides immediate feedback to developers, while scheduled tests (nightly performance, weekly security) catch issues that require longer or more intensive testing.</a:t>
            </a:r>
          </a:p>
          <a:p>
            <a:pPr rtl="0"/>
            <a:r>
              <a:rPr lang="en-US" dirty="0"/>
              <a:t>- Key test scenarios cover all critical paths, with particular attention to verification flows, error handling, and resilience during telecom provider outages.</a:t>
            </a:r>
          </a:p>
          <a:p>
            <a:pPr rtl="0"/>
            <a:r>
              <a:rPr lang="en-US" dirty="0"/>
              <a:t>- Performance benchmarks establish clear expectations: 200ms response time at 100 requests/second baseline load.</a:t>
            </a:r>
            <a:endParaRPr lang="en-GB" dirty="0"/>
          </a:p>
        </p:txBody>
      </p:sp>
      <p:sp>
        <p:nvSpPr>
          <p:cNvPr id="4" name="Slide Number Placeholder 3">
            <a:extLst>
              <a:ext uri="{FF2B5EF4-FFF2-40B4-BE49-F238E27FC236}">
                <a16:creationId xmlns:a16="http://schemas.microsoft.com/office/drawing/2014/main" id="{B6764E6B-8C53-831F-6BBB-629F875212D7}"/>
              </a:ext>
            </a:extLst>
          </p:cNvPr>
          <p:cNvSpPr>
            <a:spLocks noGrp="1"/>
          </p:cNvSpPr>
          <p:nvPr>
            <p:ph type="sldNum" sz="quarter" idx="5"/>
          </p:nvPr>
        </p:nvSpPr>
        <p:spPr/>
        <p:txBody>
          <a:bodyPr rtlCol="0"/>
          <a:lstStyle/>
          <a:p>
            <a:pPr rtl="0"/>
            <a:fld id="{1983A999-5E0E-42CA-8400-604AE921FF7C}" type="slidenum">
              <a:rPr lang="en-GB" smtClean="0"/>
              <a:t>28</a:t>
            </a:fld>
            <a:endParaRPr lang="en-GB"/>
          </a:p>
        </p:txBody>
      </p:sp>
      <p:sp>
        <p:nvSpPr>
          <p:cNvPr id="5" name="Date Placeholder 4">
            <a:extLst>
              <a:ext uri="{FF2B5EF4-FFF2-40B4-BE49-F238E27FC236}">
                <a16:creationId xmlns:a16="http://schemas.microsoft.com/office/drawing/2014/main" id="{ACA2E12E-745D-88FB-2EBF-6A971F9DBBAF}"/>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300817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99746-1DC7-D4B6-5464-B18662638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8810F1-D0BD-C872-AEDF-91FE75678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600BB1-83D2-4F47-52F1-37F73EEB232F}"/>
              </a:ext>
            </a:extLst>
          </p:cNvPr>
          <p:cNvSpPr>
            <a:spLocks noGrp="1"/>
          </p:cNvSpPr>
          <p:nvPr>
            <p:ph type="body" idx="1"/>
          </p:nvPr>
        </p:nvSpPr>
        <p:spPr/>
        <p:txBody>
          <a:bodyPr rtlCol="0"/>
          <a:lstStyle/>
          <a:p>
            <a:pPr rtl="0"/>
            <a:r>
              <a:rPr lang="en-US" dirty="0"/>
              <a:t>- Performance SLAs define the commitments: response times under 200ms for 95% of requests, handling 500+ requests/second during peak periods, and maintaining 99.9% uptime.</a:t>
            </a:r>
          </a:p>
          <a:p>
            <a:pPr rtl="0"/>
            <a:r>
              <a:rPr lang="en-US" dirty="0"/>
              <a:t>- Quality gates in the pipeline prevent defective code from progressing, with metrics tracked across builds to identify trends.</a:t>
            </a:r>
          </a:p>
          <a:p>
            <a:pPr rtl="0"/>
            <a:r>
              <a:rPr lang="en-US" dirty="0"/>
              <a:t>- Synthetic monitoring continually tests the production environment, alerting on any degradation before it impacts users.</a:t>
            </a:r>
          </a:p>
          <a:p>
            <a:pPr rtl="0"/>
            <a:r>
              <a:rPr lang="en-US" dirty="0"/>
              <a:t>- The quality approach is metrics-driven, using test results and production data to guide continuous improvement efforts.</a:t>
            </a:r>
            <a:endParaRPr lang="en-GB" dirty="0"/>
          </a:p>
        </p:txBody>
      </p:sp>
      <p:sp>
        <p:nvSpPr>
          <p:cNvPr id="4" name="Slide Number Placeholder 3">
            <a:extLst>
              <a:ext uri="{FF2B5EF4-FFF2-40B4-BE49-F238E27FC236}">
                <a16:creationId xmlns:a16="http://schemas.microsoft.com/office/drawing/2014/main" id="{FF2390F3-BC4B-FF6E-B615-DDF6295C8D28}"/>
              </a:ext>
            </a:extLst>
          </p:cNvPr>
          <p:cNvSpPr>
            <a:spLocks noGrp="1"/>
          </p:cNvSpPr>
          <p:nvPr>
            <p:ph type="sldNum" sz="quarter" idx="5"/>
          </p:nvPr>
        </p:nvSpPr>
        <p:spPr/>
        <p:txBody>
          <a:bodyPr rtlCol="0"/>
          <a:lstStyle/>
          <a:p>
            <a:pPr rtl="0"/>
            <a:fld id="{1983A999-5E0E-42CA-8400-604AE921FF7C}" type="slidenum">
              <a:rPr lang="en-GB" smtClean="0"/>
              <a:t>29</a:t>
            </a:fld>
            <a:endParaRPr lang="en-GB"/>
          </a:p>
        </p:txBody>
      </p:sp>
      <p:sp>
        <p:nvSpPr>
          <p:cNvPr id="5" name="Date Placeholder 4">
            <a:extLst>
              <a:ext uri="{FF2B5EF4-FFF2-40B4-BE49-F238E27FC236}">
                <a16:creationId xmlns:a16="http://schemas.microsoft.com/office/drawing/2014/main" id="{585EE33A-937B-F350-6E9B-1A3127F72770}"/>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198759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DB2C2-FE0C-48FA-695F-BDB9D07D63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6BB6B-7232-606E-9C84-4A70226840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FD833B-FD2D-CDCD-6884-85826492789C}"/>
              </a:ext>
            </a:extLst>
          </p:cNvPr>
          <p:cNvSpPr>
            <a:spLocks noGrp="1"/>
          </p:cNvSpPr>
          <p:nvPr>
            <p:ph type="body" idx="1"/>
          </p:nvPr>
        </p:nvSpPr>
        <p:spPr/>
        <p:txBody>
          <a:bodyPr rtlCol="0"/>
          <a:lstStyle/>
          <a:p>
            <a:pPr rtl="0"/>
            <a:r>
              <a:rPr lang="en-US" dirty="0"/>
              <a:t>- The presentation covers the design for a Java-based microservice implementing the Number Verification CAMARA API</a:t>
            </a:r>
          </a:p>
          <a:p>
            <a:pPr rtl="0"/>
            <a:r>
              <a:rPr lang="en-US" dirty="0"/>
              <a:t>- I'll address security, observability, monitoring, and deployment considerations</a:t>
            </a:r>
          </a:p>
          <a:p>
            <a:pPr rtl="0"/>
            <a:r>
              <a:rPr lang="en-US" dirty="0"/>
              <a:t>- The approach balances technical excellence with business requirements</a:t>
            </a:r>
          </a:p>
          <a:p>
            <a:pPr rtl="0"/>
            <a:r>
              <a:rPr lang="en-US" dirty="0"/>
              <a:t>- The design follows industry best practices and standards</a:t>
            </a:r>
            <a:endParaRPr lang="en-GB" dirty="0"/>
          </a:p>
        </p:txBody>
      </p:sp>
      <p:sp>
        <p:nvSpPr>
          <p:cNvPr id="4" name="Slide Number Placeholder 3">
            <a:extLst>
              <a:ext uri="{FF2B5EF4-FFF2-40B4-BE49-F238E27FC236}">
                <a16:creationId xmlns:a16="http://schemas.microsoft.com/office/drawing/2014/main" id="{3FAB1E0F-A256-CF53-6A03-15F68C42C8CE}"/>
              </a:ext>
            </a:extLst>
          </p:cNvPr>
          <p:cNvSpPr>
            <a:spLocks noGrp="1"/>
          </p:cNvSpPr>
          <p:nvPr>
            <p:ph type="sldNum" sz="quarter" idx="5"/>
          </p:nvPr>
        </p:nvSpPr>
        <p:spPr/>
        <p:txBody>
          <a:bodyPr rtlCol="0"/>
          <a:lstStyle/>
          <a:p>
            <a:pPr rtl="0"/>
            <a:fld id="{1983A999-5E0E-42CA-8400-604AE921FF7C}" type="slidenum">
              <a:rPr lang="en-GB" smtClean="0"/>
              <a:t>3</a:t>
            </a:fld>
            <a:endParaRPr lang="en-GB"/>
          </a:p>
        </p:txBody>
      </p:sp>
      <p:sp>
        <p:nvSpPr>
          <p:cNvPr id="5" name="Date Placeholder 4">
            <a:extLst>
              <a:ext uri="{FF2B5EF4-FFF2-40B4-BE49-F238E27FC236}">
                <a16:creationId xmlns:a16="http://schemas.microsoft.com/office/drawing/2014/main" id="{3776D870-5AF4-2FD6-E968-AEB11D3F9FCE}"/>
              </a:ext>
            </a:extLst>
          </p:cNvPr>
          <p:cNvSpPr>
            <a:spLocks noGrp="1"/>
          </p:cNvSpPr>
          <p:nvPr>
            <p:ph type="dt" idx="1"/>
          </p:nvPr>
        </p:nvSpPr>
        <p:spPr/>
        <p:txBody>
          <a:bodyPr/>
          <a:lstStyle/>
          <a:p>
            <a:pPr rtl="0"/>
            <a:fld id="{8307B592-45D3-43FD-9CAB-CF71C4EA4E88}" type="datetime1">
              <a:rPr lang="en-GB" smtClean="0"/>
              <a:t>13/05/2025</a:t>
            </a:fld>
            <a:endParaRPr lang="en-GB"/>
          </a:p>
        </p:txBody>
      </p:sp>
    </p:spTree>
    <p:extLst>
      <p:ext uri="{BB962C8B-B14F-4D97-AF65-F5344CB8AC3E}">
        <p14:creationId xmlns:p14="http://schemas.microsoft.com/office/powerpoint/2010/main" val="2602812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F95BC-1971-A2C5-BFD5-0A8B5D670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BB007-54B2-C5BD-D7F0-A66093E35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F3F740-481E-BA95-698D-A40BB8E58732}"/>
              </a:ext>
            </a:extLst>
          </p:cNvPr>
          <p:cNvSpPr>
            <a:spLocks noGrp="1"/>
          </p:cNvSpPr>
          <p:nvPr>
            <p:ph type="body" idx="1"/>
          </p:nvPr>
        </p:nvSpPr>
        <p:spPr/>
        <p:txBody>
          <a:bodyPr rtlCol="0"/>
          <a:lstStyle/>
          <a:p>
            <a:pPr rtl="0"/>
            <a:r>
              <a:rPr lang="en-US" dirty="0"/>
              <a:t>- Modern deployment approach:</a:t>
            </a:r>
          </a:p>
          <a:p>
            <a:pPr rtl="0"/>
            <a:r>
              <a:rPr lang="en-US" dirty="0"/>
              <a:t>  * Fully automated CI/CD pipeline</a:t>
            </a:r>
          </a:p>
          <a:p>
            <a:pPr rtl="0"/>
            <a:r>
              <a:rPr lang="en-US" dirty="0"/>
              <a:t>  * Containerization for consistency</a:t>
            </a:r>
          </a:p>
          <a:p>
            <a:pPr rtl="0"/>
            <a:r>
              <a:rPr lang="en-US" dirty="0"/>
              <a:t>  * Cloud-native design principles</a:t>
            </a:r>
          </a:p>
          <a:p>
            <a:pPr rtl="0"/>
            <a:r>
              <a:rPr lang="en-US" dirty="0"/>
              <a:t>- Business benefits:</a:t>
            </a:r>
          </a:p>
          <a:p>
            <a:pPr rtl="0"/>
            <a:r>
              <a:rPr lang="en-US" dirty="0"/>
              <a:t>  * Reduced time-to-market for new features</a:t>
            </a:r>
          </a:p>
          <a:p>
            <a:pPr rtl="0"/>
            <a:r>
              <a:rPr lang="en-US" dirty="0"/>
              <a:t>  * Higher system reliability and uptime</a:t>
            </a:r>
          </a:p>
          <a:p>
            <a:pPr rtl="0"/>
            <a:r>
              <a:rPr lang="en-US" dirty="0"/>
              <a:t>  * Lower operational overhead</a:t>
            </a:r>
          </a:p>
          <a:p>
            <a:pPr rtl="0"/>
            <a:r>
              <a:rPr lang="en-US" dirty="0"/>
              <a:t>  * Consistent environments across stages</a:t>
            </a:r>
            <a:endParaRPr lang="en-GB" dirty="0"/>
          </a:p>
        </p:txBody>
      </p:sp>
      <p:sp>
        <p:nvSpPr>
          <p:cNvPr id="4" name="Slide Number Placeholder 3">
            <a:extLst>
              <a:ext uri="{FF2B5EF4-FFF2-40B4-BE49-F238E27FC236}">
                <a16:creationId xmlns:a16="http://schemas.microsoft.com/office/drawing/2014/main" id="{6CE362A0-B3CF-6DB9-4DD6-89D450708A9F}"/>
              </a:ext>
            </a:extLst>
          </p:cNvPr>
          <p:cNvSpPr>
            <a:spLocks noGrp="1"/>
          </p:cNvSpPr>
          <p:nvPr>
            <p:ph type="sldNum" sz="quarter" idx="5"/>
          </p:nvPr>
        </p:nvSpPr>
        <p:spPr/>
        <p:txBody>
          <a:bodyPr rtlCol="0"/>
          <a:lstStyle/>
          <a:p>
            <a:pPr rtl="0"/>
            <a:fld id="{1983A999-5E0E-42CA-8400-604AE921FF7C}" type="slidenum">
              <a:rPr lang="en-GB" smtClean="0"/>
              <a:t>30</a:t>
            </a:fld>
            <a:endParaRPr lang="en-GB"/>
          </a:p>
        </p:txBody>
      </p:sp>
      <p:sp>
        <p:nvSpPr>
          <p:cNvPr id="5" name="Date Placeholder 4">
            <a:extLst>
              <a:ext uri="{FF2B5EF4-FFF2-40B4-BE49-F238E27FC236}">
                <a16:creationId xmlns:a16="http://schemas.microsoft.com/office/drawing/2014/main" id="{6D144E4F-8FF8-EA3A-B783-45EEEB33C5E7}"/>
              </a:ext>
            </a:extLst>
          </p:cNvPr>
          <p:cNvSpPr>
            <a:spLocks noGrp="1"/>
          </p:cNvSpPr>
          <p:nvPr>
            <p:ph type="dt" idx="1"/>
          </p:nvPr>
        </p:nvSpPr>
        <p:spPr/>
        <p:txBody>
          <a:bodyPr/>
          <a:lstStyle/>
          <a:p>
            <a:pPr rtl="0"/>
            <a:fld id="{8307B592-45D3-43FD-9CAB-CF71C4EA4E88}" type="datetime1">
              <a:rPr lang="en-GB" smtClean="0"/>
              <a:t>13/05/2025</a:t>
            </a:fld>
            <a:endParaRPr lang="en-GB"/>
          </a:p>
        </p:txBody>
      </p:sp>
    </p:spTree>
    <p:extLst>
      <p:ext uri="{BB962C8B-B14F-4D97-AF65-F5344CB8AC3E}">
        <p14:creationId xmlns:p14="http://schemas.microsoft.com/office/powerpoint/2010/main" val="31469864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F51C0-A061-B5D2-D1D9-069415B03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8C511-CC1E-547E-156E-59C6BE91C4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DB335B-40AA-FB6D-EED3-1CDE43521BA5}"/>
              </a:ext>
            </a:extLst>
          </p:cNvPr>
          <p:cNvSpPr>
            <a:spLocks noGrp="1"/>
          </p:cNvSpPr>
          <p:nvPr>
            <p:ph type="body" idx="1"/>
          </p:nvPr>
        </p:nvSpPr>
        <p:spPr/>
        <p:txBody>
          <a:bodyPr rtlCol="0"/>
          <a:lstStyle/>
          <a:p>
            <a:pPr rtl="0"/>
            <a:r>
              <a:rPr lang="en-US" dirty="0"/>
              <a:t>- Automated testing:</a:t>
            </a:r>
          </a:p>
          <a:p>
            <a:pPr rtl="0"/>
            <a:r>
              <a:rPr lang="en-US" dirty="0"/>
              <a:t>  * Unit tests for business logic</a:t>
            </a:r>
          </a:p>
          <a:p>
            <a:pPr rtl="0"/>
            <a:r>
              <a:rPr lang="en-US" dirty="0"/>
              <a:t>  * Integration tests for API contracts</a:t>
            </a:r>
          </a:p>
          <a:p>
            <a:pPr rtl="0"/>
            <a:r>
              <a:rPr lang="en-US" dirty="0"/>
              <a:t>  * Security and vulnerability scanning</a:t>
            </a:r>
          </a:p>
          <a:p>
            <a:pPr rtl="0"/>
            <a:r>
              <a:rPr lang="en-US" dirty="0"/>
              <a:t>  * Performance regression testing</a:t>
            </a:r>
          </a:p>
          <a:p>
            <a:pPr rtl="0"/>
            <a:r>
              <a:rPr lang="en-US" dirty="0"/>
              <a:t>- Continuous integration:</a:t>
            </a:r>
          </a:p>
          <a:p>
            <a:pPr rtl="0"/>
            <a:r>
              <a:rPr lang="en-US" dirty="0"/>
              <a:t>  * Build on every commit</a:t>
            </a:r>
          </a:p>
          <a:p>
            <a:pPr rtl="0"/>
            <a:r>
              <a:rPr lang="en-US" dirty="0"/>
              <a:t>  * Quality gates for code coverage</a:t>
            </a:r>
          </a:p>
          <a:p>
            <a:pPr rtl="0"/>
            <a:r>
              <a:rPr lang="en-US" dirty="0"/>
              <a:t>  * Static code analysis</a:t>
            </a:r>
          </a:p>
          <a:p>
            <a:pPr rtl="0"/>
            <a:r>
              <a:rPr lang="en-US" dirty="0"/>
              <a:t>- GitHub Actions workflow:</a:t>
            </a:r>
          </a:p>
          <a:p>
            <a:pPr rtl="0"/>
            <a:r>
              <a:rPr lang="en-US" dirty="0"/>
              <a:t>  * Build, test, package, deploy</a:t>
            </a:r>
          </a:p>
          <a:p>
            <a:pPr rtl="0"/>
            <a:r>
              <a:rPr lang="en-US" dirty="0"/>
              <a:t>  * Environment-specific configurations</a:t>
            </a:r>
          </a:p>
          <a:p>
            <a:pPr rtl="0"/>
            <a:r>
              <a:rPr lang="en-US" dirty="0"/>
              <a:t>  * Approval gates for production</a:t>
            </a:r>
          </a:p>
          <a:p>
            <a:pPr rtl="0"/>
            <a:r>
              <a:rPr lang="en-US" dirty="0"/>
              <a:t>- Railway deployment:</a:t>
            </a:r>
          </a:p>
          <a:p>
            <a:pPr rtl="0"/>
            <a:r>
              <a:rPr lang="en-US" dirty="0"/>
              <a:t>  * Simplified cloud deployment</a:t>
            </a:r>
          </a:p>
          <a:p>
            <a:pPr rtl="0"/>
            <a:r>
              <a:rPr lang="en-US" dirty="0"/>
              <a:t>  * Environment variable management</a:t>
            </a:r>
          </a:p>
          <a:p>
            <a:pPr rtl="0"/>
            <a:r>
              <a:rPr lang="en-US" dirty="0"/>
              <a:t>  * Integration with monitoring</a:t>
            </a:r>
            <a:endParaRPr lang="en-GB" dirty="0"/>
          </a:p>
        </p:txBody>
      </p:sp>
      <p:sp>
        <p:nvSpPr>
          <p:cNvPr id="4" name="Slide Number Placeholder 3">
            <a:extLst>
              <a:ext uri="{FF2B5EF4-FFF2-40B4-BE49-F238E27FC236}">
                <a16:creationId xmlns:a16="http://schemas.microsoft.com/office/drawing/2014/main" id="{8DA88883-0B74-31B5-1277-369658D2E9E8}"/>
              </a:ext>
            </a:extLst>
          </p:cNvPr>
          <p:cNvSpPr>
            <a:spLocks noGrp="1"/>
          </p:cNvSpPr>
          <p:nvPr>
            <p:ph type="sldNum" sz="quarter" idx="5"/>
          </p:nvPr>
        </p:nvSpPr>
        <p:spPr/>
        <p:txBody>
          <a:bodyPr rtlCol="0"/>
          <a:lstStyle/>
          <a:p>
            <a:pPr rtl="0"/>
            <a:fld id="{1983A999-5E0E-42CA-8400-604AE921FF7C}" type="slidenum">
              <a:rPr lang="en-GB" smtClean="0"/>
              <a:t>31</a:t>
            </a:fld>
            <a:endParaRPr lang="en-GB"/>
          </a:p>
        </p:txBody>
      </p:sp>
      <p:sp>
        <p:nvSpPr>
          <p:cNvPr id="5" name="Date Placeholder 4">
            <a:extLst>
              <a:ext uri="{FF2B5EF4-FFF2-40B4-BE49-F238E27FC236}">
                <a16:creationId xmlns:a16="http://schemas.microsoft.com/office/drawing/2014/main" id="{87D374D7-E6F8-549A-E224-DA13FAB4C7D8}"/>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17125862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2671B-97A9-B807-EB44-B08B71490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5EF5EC-04B4-7F4B-55AD-813438AA0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84114-9681-AB1D-CE7E-5B245686E77A}"/>
              </a:ext>
            </a:extLst>
          </p:cNvPr>
          <p:cNvSpPr>
            <a:spLocks noGrp="1"/>
          </p:cNvSpPr>
          <p:nvPr>
            <p:ph type="body" idx="1"/>
          </p:nvPr>
        </p:nvSpPr>
        <p:spPr/>
        <p:txBody>
          <a:bodyPr rtlCol="0"/>
          <a:lstStyle/>
          <a:p>
            <a:pPr rtl="0"/>
            <a:r>
              <a:rPr lang="en-GB" dirty="0"/>
              <a:t>- Docker containerization:</a:t>
            </a:r>
          </a:p>
          <a:p>
            <a:pPr rtl="0"/>
            <a:r>
              <a:rPr lang="en-GB" dirty="0"/>
              <a:t>  * Multi-stage build for size optimization</a:t>
            </a:r>
          </a:p>
          <a:p>
            <a:pPr rtl="0"/>
            <a:r>
              <a:rPr lang="en-GB" dirty="0"/>
              <a:t>  * Consistent runtime environments</a:t>
            </a:r>
          </a:p>
          <a:p>
            <a:pPr rtl="0"/>
            <a:r>
              <a:rPr lang="en-GB" dirty="0"/>
              <a:t>  * Security considerations (non-root user, minimal base image)</a:t>
            </a:r>
          </a:p>
          <a:p>
            <a:pPr rtl="0"/>
            <a:r>
              <a:rPr lang="en-GB" dirty="0"/>
              <a:t>- Kubernetes capabilities (future):</a:t>
            </a:r>
          </a:p>
          <a:p>
            <a:pPr rtl="0"/>
            <a:r>
              <a:rPr lang="en-GB" dirty="0"/>
              <a:t>  * Orchestration for multiple instances</a:t>
            </a:r>
          </a:p>
          <a:p>
            <a:pPr rtl="0"/>
            <a:r>
              <a:rPr lang="en-GB" dirty="0"/>
              <a:t>  * Auto-scaling based on load</a:t>
            </a:r>
          </a:p>
          <a:p>
            <a:pPr rtl="0"/>
            <a:r>
              <a:rPr lang="en-GB" dirty="0"/>
              <a:t>  * Self-healing on failures</a:t>
            </a:r>
          </a:p>
          <a:p>
            <a:pPr rtl="0"/>
            <a:r>
              <a:rPr lang="en-GB" dirty="0"/>
              <a:t>- Terraform for infrastructure:</a:t>
            </a:r>
          </a:p>
          <a:p>
            <a:pPr rtl="0"/>
            <a:r>
              <a:rPr lang="en-GB" dirty="0"/>
              <a:t>  * Declarative resource definitions</a:t>
            </a:r>
          </a:p>
          <a:p>
            <a:pPr rtl="0"/>
            <a:r>
              <a:rPr lang="en-GB" dirty="0"/>
              <a:t>  * Version-controlled infrastructure</a:t>
            </a:r>
          </a:p>
          <a:p>
            <a:pPr rtl="0"/>
            <a:r>
              <a:rPr lang="en-GB" dirty="0"/>
              <a:t>  * Environment parity</a:t>
            </a:r>
          </a:p>
          <a:p>
            <a:pPr rtl="0"/>
            <a:r>
              <a:rPr lang="en-GB" dirty="0"/>
              <a:t>- Configuration management:</a:t>
            </a:r>
          </a:p>
          <a:p>
            <a:pPr rtl="0"/>
            <a:r>
              <a:rPr lang="en-GB" dirty="0"/>
              <a:t>  * Externalized configuration</a:t>
            </a:r>
          </a:p>
          <a:p>
            <a:pPr rtl="0"/>
            <a:r>
              <a:rPr lang="en-GB" dirty="0"/>
              <a:t>  * Environment-specific settings</a:t>
            </a:r>
          </a:p>
          <a:p>
            <a:pPr rtl="0"/>
            <a:r>
              <a:rPr lang="en-GB" dirty="0"/>
              <a:t>  * Secret management integration</a:t>
            </a:r>
          </a:p>
        </p:txBody>
      </p:sp>
      <p:sp>
        <p:nvSpPr>
          <p:cNvPr id="4" name="Slide Number Placeholder 3">
            <a:extLst>
              <a:ext uri="{FF2B5EF4-FFF2-40B4-BE49-F238E27FC236}">
                <a16:creationId xmlns:a16="http://schemas.microsoft.com/office/drawing/2014/main" id="{235E6A91-08AF-B8AB-7EAF-8D5B27C97D26}"/>
              </a:ext>
            </a:extLst>
          </p:cNvPr>
          <p:cNvSpPr>
            <a:spLocks noGrp="1"/>
          </p:cNvSpPr>
          <p:nvPr>
            <p:ph type="sldNum" sz="quarter" idx="5"/>
          </p:nvPr>
        </p:nvSpPr>
        <p:spPr/>
        <p:txBody>
          <a:bodyPr rtlCol="0"/>
          <a:lstStyle/>
          <a:p>
            <a:pPr rtl="0"/>
            <a:fld id="{1983A999-5E0E-42CA-8400-604AE921FF7C}" type="slidenum">
              <a:rPr lang="en-GB" smtClean="0"/>
              <a:t>32</a:t>
            </a:fld>
            <a:endParaRPr lang="en-GB"/>
          </a:p>
        </p:txBody>
      </p:sp>
      <p:sp>
        <p:nvSpPr>
          <p:cNvPr id="5" name="Date Placeholder 4">
            <a:extLst>
              <a:ext uri="{FF2B5EF4-FFF2-40B4-BE49-F238E27FC236}">
                <a16:creationId xmlns:a16="http://schemas.microsoft.com/office/drawing/2014/main" id="{2AEB4F0A-E4C4-5640-4884-C4CA0C16F7C0}"/>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37162676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F449E-88DD-128F-7521-3A628452D4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8FC02-F16D-F904-0196-A5F219031B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5F9708-34A0-E107-4EF9-5AD7481EEC0F}"/>
              </a:ext>
            </a:extLst>
          </p:cNvPr>
          <p:cNvSpPr>
            <a:spLocks noGrp="1"/>
          </p:cNvSpPr>
          <p:nvPr>
            <p:ph type="body" idx="1"/>
          </p:nvPr>
        </p:nvSpPr>
        <p:spPr/>
        <p:txBody>
          <a:bodyPr rtlCol="0"/>
          <a:lstStyle/>
          <a:p>
            <a:pPr rtl="0"/>
            <a:r>
              <a:rPr lang="en-GB" dirty="0"/>
              <a:t>- Horizontal scaling implementation:</a:t>
            </a:r>
          </a:p>
          <a:p>
            <a:pPr rtl="0"/>
            <a:r>
              <a:rPr lang="en-GB" dirty="0"/>
              <a:t>  * Stateless design enables easy scaling</a:t>
            </a:r>
          </a:p>
          <a:p>
            <a:pPr rtl="0"/>
            <a:r>
              <a:rPr lang="en-GB" dirty="0"/>
              <a:t>  * Load-balanced multiple instances</a:t>
            </a:r>
          </a:p>
          <a:p>
            <a:pPr rtl="0"/>
            <a:r>
              <a:rPr lang="en-GB" dirty="0"/>
              <a:t>  * Database connection pooling</a:t>
            </a:r>
          </a:p>
          <a:p>
            <a:pPr rtl="0"/>
            <a:r>
              <a:rPr lang="en-GB" dirty="0"/>
              <a:t>- Circuit breaker patterns:</a:t>
            </a:r>
          </a:p>
          <a:p>
            <a:pPr rtl="0"/>
            <a:r>
              <a:rPr lang="en-GB" dirty="0"/>
              <a:t>  * Monitoring of external dependencies</a:t>
            </a:r>
          </a:p>
          <a:p>
            <a:pPr rtl="0"/>
            <a:r>
              <a:rPr lang="en-GB" dirty="0"/>
              <a:t>  * Fallback mechanisms</a:t>
            </a:r>
          </a:p>
          <a:p>
            <a:pPr rtl="0"/>
            <a:r>
              <a:rPr lang="en-GB" dirty="0"/>
              <a:t>  * Failure isolation</a:t>
            </a:r>
          </a:p>
          <a:p>
            <a:pPr rtl="0"/>
            <a:r>
              <a:rPr lang="en-GB" dirty="0"/>
              <a:t>- Retry mechanisms:</a:t>
            </a:r>
          </a:p>
          <a:p>
            <a:pPr rtl="0"/>
            <a:r>
              <a:rPr lang="en-GB" dirty="0"/>
              <a:t>  * Exponential backoff algorithm</a:t>
            </a:r>
          </a:p>
          <a:p>
            <a:pPr rtl="0"/>
            <a:r>
              <a:rPr lang="en-GB" dirty="0"/>
              <a:t>  * Jitter to prevent thundering herd</a:t>
            </a:r>
          </a:p>
          <a:p>
            <a:pPr rtl="0"/>
            <a:r>
              <a:rPr lang="en-GB" dirty="0"/>
              <a:t>  * Configurable retry policies</a:t>
            </a:r>
          </a:p>
          <a:p>
            <a:pPr rtl="0"/>
            <a:r>
              <a:rPr lang="en-GB" dirty="0"/>
              <a:t>- Resilience features:</a:t>
            </a:r>
          </a:p>
          <a:p>
            <a:pPr rtl="0"/>
            <a:r>
              <a:rPr lang="en-GB" dirty="0"/>
              <a:t>  * Graceful degradation under load</a:t>
            </a:r>
          </a:p>
          <a:p>
            <a:pPr rtl="0"/>
            <a:r>
              <a:rPr lang="en-GB" dirty="0"/>
              <a:t>  * Cache utilization for reduced dependency</a:t>
            </a:r>
          </a:p>
          <a:p>
            <a:pPr rtl="0"/>
            <a:r>
              <a:rPr lang="en-GB" dirty="0"/>
              <a:t>  * Bulkhead pattern for resource isolation</a:t>
            </a:r>
          </a:p>
        </p:txBody>
      </p:sp>
      <p:sp>
        <p:nvSpPr>
          <p:cNvPr id="4" name="Slide Number Placeholder 3">
            <a:extLst>
              <a:ext uri="{FF2B5EF4-FFF2-40B4-BE49-F238E27FC236}">
                <a16:creationId xmlns:a16="http://schemas.microsoft.com/office/drawing/2014/main" id="{9815FFF4-F00B-06B6-BBF9-585426BE38C3}"/>
              </a:ext>
            </a:extLst>
          </p:cNvPr>
          <p:cNvSpPr>
            <a:spLocks noGrp="1"/>
          </p:cNvSpPr>
          <p:nvPr>
            <p:ph type="sldNum" sz="quarter" idx="5"/>
          </p:nvPr>
        </p:nvSpPr>
        <p:spPr/>
        <p:txBody>
          <a:bodyPr rtlCol="0"/>
          <a:lstStyle/>
          <a:p>
            <a:pPr rtl="0"/>
            <a:fld id="{1983A999-5E0E-42CA-8400-604AE921FF7C}" type="slidenum">
              <a:rPr lang="en-GB" smtClean="0"/>
              <a:t>33</a:t>
            </a:fld>
            <a:endParaRPr lang="en-GB"/>
          </a:p>
        </p:txBody>
      </p:sp>
      <p:sp>
        <p:nvSpPr>
          <p:cNvPr id="5" name="Date Placeholder 4">
            <a:extLst>
              <a:ext uri="{FF2B5EF4-FFF2-40B4-BE49-F238E27FC236}">
                <a16:creationId xmlns:a16="http://schemas.microsoft.com/office/drawing/2014/main" id="{CA67FC3B-2ADC-A450-8A11-31146A63C84B}"/>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8907871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C2D9C-BD4A-0024-69E3-E1A36B306A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A472B5-D973-1A6B-FEF5-D938A4BA2D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A4C02-CCA8-54AA-29A6-C57ECE04B127}"/>
              </a:ext>
            </a:extLst>
          </p:cNvPr>
          <p:cNvSpPr>
            <a:spLocks noGrp="1"/>
          </p:cNvSpPr>
          <p:nvPr>
            <p:ph type="body" idx="1"/>
          </p:nvPr>
        </p:nvSpPr>
        <p:spPr/>
        <p:txBody>
          <a:bodyPr rtlCol="0"/>
          <a:lstStyle/>
          <a:p>
            <a:pPr rtl="0"/>
            <a:r>
              <a:rPr lang="en-US" dirty="0"/>
              <a:t>- Phased implementation approach:</a:t>
            </a:r>
          </a:p>
          <a:p>
            <a:pPr rtl="0"/>
            <a:r>
              <a:rPr lang="en-US" dirty="0"/>
              <a:t>  * Incremental value delivery</a:t>
            </a:r>
          </a:p>
          <a:p>
            <a:pPr rtl="0"/>
            <a:r>
              <a:rPr lang="en-US" dirty="0"/>
              <a:t>  * Risk management at each phase</a:t>
            </a:r>
          </a:p>
          <a:p>
            <a:pPr rtl="0"/>
            <a:r>
              <a:rPr lang="en-US" dirty="0"/>
              <a:t>  * Regular stakeholder feedback</a:t>
            </a:r>
          </a:p>
          <a:p>
            <a:pPr rtl="0"/>
            <a:r>
              <a:rPr lang="en-US" dirty="0"/>
              <a:t>- Built-in schedule buffers for unknowns</a:t>
            </a:r>
          </a:p>
          <a:p>
            <a:pPr rtl="0"/>
            <a:r>
              <a:rPr lang="en-US" dirty="0"/>
              <a:t>- Key milestones with specific acceptance criteria</a:t>
            </a:r>
          </a:p>
          <a:p>
            <a:pPr rtl="0"/>
            <a:r>
              <a:rPr lang="en-US" dirty="0"/>
              <a:t>- Resource allocation across phases</a:t>
            </a:r>
            <a:endParaRPr lang="en-GB" dirty="0"/>
          </a:p>
        </p:txBody>
      </p:sp>
      <p:sp>
        <p:nvSpPr>
          <p:cNvPr id="4" name="Slide Number Placeholder 3">
            <a:extLst>
              <a:ext uri="{FF2B5EF4-FFF2-40B4-BE49-F238E27FC236}">
                <a16:creationId xmlns:a16="http://schemas.microsoft.com/office/drawing/2014/main" id="{CF62A31D-E1C8-97B9-538D-92FCAFF97807}"/>
              </a:ext>
            </a:extLst>
          </p:cNvPr>
          <p:cNvSpPr>
            <a:spLocks noGrp="1"/>
          </p:cNvSpPr>
          <p:nvPr>
            <p:ph type="sldNum" sz="quarter" idx="5"/>
          </p:nvPr>
        </p:nvSpPr>
        <p:spPr/>
        <p:txBody>
          <a:bodyPr rtlCol="0"/>
          <a:lstStyle/>
          <a:p>
            <a:pPr rtl="0"/>
            <a:fld id="{1983A999-5E0E-42CA-8400-604AE921FF7C}" type="slidenum">
              <a:rPr lang="en-GB" smtClean="0"/>
              <a:t>34</a:t>
            </a:fld>
            <a:endParaRPr lang="en-GB"/>
          </a:p>
        </p:txBody>
      </p:sp>
      <p:sp>
        <p:nvSpPr>
          <p:cNvPr id="5" name="Date Placeholder 4">
            <a:extLst>
              <a:ext uri="{FF2B5EF4-FFF2-40B4-BE49-F238E27FC236}">
                <a16:creationId xmlns:a16="http://schemas.microsoft.com/office/drawing/2014/main" id="{DB40E7CE-54C9-311A-88D1-37CDB70482BC}"/>
              </a:ext>
            </a:extLst>
          </p:cNvPr>
          <p:cNvSpPr>
            <a:spLocks noGrp="1"/>
          </p:cNvSpPr>
          <p:nvPr>
            <p:ph type="dt" idx="1"/>
          </p:nvPr>
        </p:nvSpPr>
        <p:spPr/>
        <p:txBody>
          <a:bodyPr/>
          <a:lstStyle/>
          <a:p>
            <a:pPr rtl="0"/>
            <a:fld id="{8307B592-45D3-43FD-9CAB-CF71C4EA4E88}" type="datetime1">
              <a:rPr lang="en-GB" smtClean="0"/>
              <a:t>13/05/2025</a:t>
            </a:fld>
            <a:endParaRPr lang="en-GB"/>
          </a:p>
        </p:txBody>
      </p:sp>
    </p:spTree>
    <p:extLst>
      <p:ext uri="{BB962C8B-B14F-4D97-AF65-F5344CB8AC3E}">
        <p14:creationId xmlns:p14="http://schemas.microsoft.com/office/powerpoint/2010/main" val="21855792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US" dirty="0"/>
              <a:t>Phase 1: Design (Week 1)</a:t>
            </a:r>
          </a:p>
          <a:p>
            <a:pPr rtl="0"/>
            <a:r>
              <a:rPr lang="en-US" dirty="0"/>
              <a:t>- Technical design and architecture documentation</a:t>
            </a:r>
          </a:p>
          <a:p>
            <a:pPr rtl="0"/>
            <a:r>
              <a:rPr lang="en-US" dirty="0"/>
              <a:t>- API contract definition following CAMARA specifications</a:t>
            </a:r>
          </a:p>
          <a:p>
            <a:pPr rtl="0"/>
            <a:r>
              <a:rPr lang="en-US" dirty="0"/>
              <a:t>- Security architecture and risk mitigation planning</a:t>
            </a:r>
          </a:p>
          <a:p>
            <a:pPr rtl="0"/>
            <a:r>
              <a:rPr lang="en-US" dirty="0"/>
              <a:t>- Technology stack finalization with justification</a:t>
            </a:r>
          </a:p>
          <a:p>
            <a:pPr rtl="0"/>
            <a:r>
              <a:rPr lang="en-US" dirty="0"/>
              <a:t>- Design review milestone with stakeholder sign-off</a:t>
            </a:r>
          </a:p>
          <a:p>
            <a:pPr rtl="0"/>
            <a:r>
              <a:rPr lang="en-US" dirty="0"/>
              <a:t>Phase 2: Foundation (Weeks 2-3)</a:t>
            </a:r>
          </a:p>
          <a:p>
            <a:pPr rtl="0"/>
            <a:r>
              <a:rPr lang="en-US" dirty="0"/>
              <a:t>- Development, testing, and staging environments setup</a:t>
            </a:r>
          </a:p>
          <a:p>
            <a:pPr rtl="0"/>
            <a:r>
              <a:rPr lang="en-US" dirty="0"/>
              <a:t>- CI/CD pipeline configuration with automated testing</a:t>
            </a:r>
          </a:p>
          <a:p>
            <a:pPr rtl="0"/>
            <a:r>
              <a:rPr lang="en-US" dirty="0"/>
              <a:t>- Project scaffolding with layered architecture</a:t>
            </a:r>
          </a:p>
          <a:p>
            <a:pPr rtl="0"/>
            <a:r>
              <a:rPr lang="en-US" dirty="0"/>
              <a:t>- Basic API implementation and Docker configuration</a:t>
            </a:r>
          </a:p>
          <a:p>
            <a:pPr rtl="0"/>
            <a:r>
              <a:rPr lang="en-US" dirty="0"/>
              <a:t>- MongoDB integration for audit logging</a:t>
            </a:r>
          </a:p>
          <a:p>
            <a:pPr rtl="0"/>
            <a:r>
              <a:rPr lang="en-US" dirty="0"/>
              <a:t>- Foundation checkpoint review</a:t>
            </a:r>
          </a:p>
          <a:p>
            <a:pPr rtl="0"/>
            <a:r>
              <a:rPr lang="en-US" dirty="0"/>
              <a:t>Phase 3: Integration (Weeks 4-5)</a:t>
            </a:r>
          </a:p>
          <a:p>
            <a:pPr rtl="0"/>
            <a:r>
              <a:rPr lang="en-US" dirty="0"/>
              <a:t>- Track 1: Development</a:t>
            </a:r>
          </a:p>
          <a:p>
            <a:pPr rtl="0"/>
            <a:r>
              <a:rPr lang="en-US" dirty="0"/>
              <a:t>  * Complete API implementation with validation</a:t>
            </a:r>
          </a:p>
          <a:p>
            <a:pPr rtl="0"/>
            <a:r>
              <a:rPr lang="en-US" dirty="0"/>
              <a:t>  * Security controls integration (authentication, authorization)</a:t>
            </a:r>
          </a:p>
          <a:p>
            <a:pPr rtl="0"/>
            <a:r>
              <a:rPr lang="en-US" dirty="0"/>
              <a:t>  * Telecom provider connectivity (mock → real)</a:t>
            </a:r>
          </a:p>
          <a:p>
            <a:pPr rtl="0"/>
            <a:r>
              <a:rPr lang="en-US" dirty="0"/>
              <a:t>- Track 2: Quality</a:t>
            </a:r>
          </a:p>
          <a:p>
            <a:pPr rtl="0"/>
            <a:r>
              <a:rPr lang="en-US" dirty="0"/>
              <a:t>  * Comprehensive test framework development</a:t>
            </a:r>
          </a:p>
          <a:p>
            <a:pPr rtl="0"/>
            <a:r>
              <a:rPr lang="en-US" dirty="0"/>
              <a:t>  * Observability instrumentation (logging, metrics)</a:t>
            </a:r>
          </a:p>
          <a:p>
            <a:pPr rtl="0"/>
            <a:r>
              <a:rPr lang="en-US" dirty="0"/>
              <a:t>  * Early performance testing</a:t>
            </a:r>
          </a:p>
          <a:p>
            <a:pPr rtl="0"/>
            <a:r>
              <a:rPr lang="en-US" dirty="0"/>
              <a:t>  * Integration milestone review</a:t>
            </a:r>
          </a:p>
          <a:p>
            <a:pPr rtl="0"/>
            <a:r>
              <a:rPr lang="en-US" dirty="0"/>
              <a:t>Phase 4: Hardening (Week 6)</a:t>
            </a:r>
          </a:p>
          <a:p>
            <a:pPr rtl="0"/>
            <a:r>
              <a:rPr lang="en-US" dirty="0"/>
              <a:t>- Performance testing and optimization</a:t>
            </a:r>
          </a:p>
          <a:p>
            <a:pPr rtl="0"/>
            <a:r>
              <a:rPr lang="en-US" dirty="0"/>
              <a:t>- Security testing and vulnerability remediation</a:t>
            </a:r>
          </a:p>
          <a:p>
            <a:pPr rtl="0"/>
            <a:r>
              <a:rPr lang="en-US" dirty="0"/>
              <a:t>- User acceptance testing with stakeholders</a:t>
            </a:r>
          </a:p>
          <a:p>
            <a:pPr rtl="0"/>
            <a:r>
              <a:rPr lang="en-US" dirty="0"/>
              <a:t>- Documentation and knowledge transfer sessions</a:t>
            </a:r>
          </a:p>
          <a:p>
            <a:pPr rtl="0"/>
            <a:r>
              <a:rPr lang="en-US" dirty="0"/>
              <a:t>- Operational runbook development</a:t>
            </a:r>
          </a:p>
          <a:p>
            <a:pPr rtl="0"/>
            <a:r>
              <a:rPr lang="en-US" dirty="0"/>
              <a:t>- Pre-production readiness assessment</a:t>
            </a:r>
          </a:p>
          <a:p>
            <a:pPr rtl="0"/>
            <a:r>
              <a:rPr lang="en-US" dirty="0"/>
              <a:t>Phase 5: Readiness (Week 7)</a:t>
            </a:r>
          </a:p>
          <a:p>
            <a:pPr rtl="0"/>
            <a:r>
              <a:rPr lang="en-US" dirty="0"/>
              <a:t>- Production environment preparation and validation</a:t>
            </a:r>
          </a:p>
          <a:p>
            <a:pPr rtl="0"/>
            <a:r>
              <a:rPr lang="en-US" dirty="0"/>
              <a:t>- Monitoring setup and alerting configuration testing</a:t>
            </a:r>
          </a:p>
          <a:p>
            <a:pPr rtl="0"/>
            <a:r>
              <a:rPr lang="en-US" dirty="0"/>
              <a:t>- Final deployment rehearsal (dry run)</a:t>
            </a:r>
          </a:p>
          <a:p>
            <a:pPr rtl="0"/>
            <a:r>
              <a:rPr lang="en-US" dirty="0"/>
              <a:t>- Production deployment with phased rollout</a:t>
            </a:r>
          </a:p>
          <a:p>
            <a:pPr rtl="0"/>
            <a:r>
              <a:rPr lang="en-US" dirty="0"/>
              <a:t>- Post-deployment verification (3-day </a:t>
            </a:r>
            <a:r>
              <a:rPr lang="en-US" dirty="0" err="1"/>
              <a:t>hypercare</a:t>
            </a:r>
            <a:r>
              <a:rPr lang="en-US" dirty="0"/>
              <a:t>)</a:t>
            </a:r>
          </a:p>
          <a:p>
            <a:pPr rtl="0"/>
            <a:r>
              <a:rPr lang="en-US" dirty="0"/>
              <a:t>- Project closure and lessons learned</a:t>
            </a:r>
            <a:endParaRPr lang="en-GB" dirty="0"/>
          </a:p>
        </p:txBody>
      </p:sp>
      <p:sp>
        <p:nvSpPr>
          <p:cNvPr id="4" name="Slide Number Placeholder 3"/>
          <p:cNvSpPr>
            <a:spLocks noGrp="1"/>
          </p:cNvSpPr>
          <p:nvPr>
            <p:ph type="sldNum" sz="quarter" idx="10"/>
          </p:nvPr>
        </p:nvSpPr>
        <p:spPr/>
        <p:txBody>
          <a:bodyPr rtlCol="0"/>
          <a:lstStyle/>
          <a:p>
            <a:pPr rtl="0"/>
            <a:fld id="{32DC0559-D619-4E56-BF6F-3712370C2150}" type="slidenum">
              <a:rPr lang="en-GB" smtClean="0"/>
              <a:t>35</a:t>
            </a:fld>
            <a:endParaRPr lang="en-GB"/>
          </a:p>
        </p:txBody>
      </p:sp>
      <p:sp>
        <p:nvSpPr>
          <p:cNvPr id="5" name="Date Placeholder 4">
            <a:extLst>
              <a:ext uri="{FF2B5EF4-FFF2-40B4-BE49-F238E27FC236}">
                <a16:creationId xmlns:a16="http://schemas.microsoft.com/office/drawing/2014/main" id="{EEE24CD5-E46F-4F55-8CD9-A59EC2ADFE09}"/>
              </a:ext>
            </a:extLst>
          </p:cNvPr>
          <p:cNvSpPr>
            <a:spLocks noGrp="1"/>
          </p:cNvSpPr>
          <p:nvPr>
            <p:ph type="dt" idx="1"/>
          </p:nvPr>
        </p:nvSpPr>
        <p:spPr/>
        <p:txBody>
          <a:bodyPr/>
          <a:lstStyle/>
          <a:p>
            <a:pPr rtl="0"/>
            <a:fld id="{F72FF6D9-2AE2-456A-9FD7-EB8F37D4F5AE}" type="datetime1">
              <a:rPr lang="en-GB" smtClean="0"/>
              <a:t>13/05/2025</a:t>
            </a:fld>
            <a:endParaRPr lang="en-GB"/>
          </a:p>
        </p:txBody>
      </p:sp>
    </p:spTree>
    <p:extLst>
      <p:ext uri="{BB962C8B-B14F-4D97-AF65-F5344CB8AC3E}">
        <p14:creationId xmlns:p14="http://schemas.microsoft.com/office/powerpoint/2010/main" val="5145412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83A27-5990-4C00-0C03-C983BB0328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80898-F059-0347-AF49-58F2B9753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0AD54-525B-7F3C-388B-48BF1D1C701A}"/>
              </a:ext>
            </a:extLst>
          </p:cNvPr>
          <p:cNvSpPr>
            <a:spLocks noGrp="1"/>
          </p:cNvSpPr>
          <p:nvPr>
            <p:ph type="body" idx="1"/>
          </p:nvPr>
        </p:nvSpPr>
        <p:spPr/>
        <p:txBody>
          <a:bodyPr rtlCol="0"/>
          <a:lstStyle/>
          <a:p>
            <a:pPr rtl="0"/>
            <a:r>
              <a:rPr lang="en-US" dirty="0"/>
              <a:t>Technical Risks</a:t>
            </a:r>
          </a:p>
          <a:p>
            <a:pPr rtl="0"/>
            <a:r>
              <a:rPr lang="en-US" dirty="0"/>
              <a:t>- Telecom API Integration: Potential for undocumented limitations, reliability issues, or API changes</a:t>
            </a:r>
          </a:p>
          <a:p>
            <a:pPr rtl="0"/>
            <a:r>
              <a:rPr lang="en-US" dirty="0"/>
              <a:t>- Performance Bottlenecks: High latency during peak verification volumes</a:t>
            </a:r>
          </a:p>
          <a:p>
            <a:pPr rtl="0"/>
            <a:r>
              <a:rPr lang="en-US" dirty="0"/>
              <a:t>- Security Vulnerabilities: Sensitive phone data exposure or authentication weaknesses</a:t>
            </a:r>
          </a:p>
          <a:p>
            <a:pPr rtl="0"/>
            <a:r>
              <a:rPr lang="en-US" dirty="0"/>
              <a:t>- Resilience Failures: Cascade failures if circuit breakers improperly configured</a:t>
            </a:r>
          </a:p>
          <a:p>
            <a:pPr rtl="0"/>
            <a:r>
              <a:rPr lang="en-US" dirty="0"/>
              <a:t>Implementation Risks</a:t>
            </a:r>
          </a:p>
          <a:p>
            <a:pPr rtl="0"/>
            <a:r>
              <a:rPr lang="en-US" dirty="0"/>
              <a:t>- Dependencies: Delays from external dependencies or library incompatibilities</a:t>
            </a:r>
          </a:p>
          <a:p>
            <a:pPr rtl="0"/>
            <a:r>
              <a:rPr lang="en-US" dirty="0"/>
              <a:t>- Technology Stack: Learning curve with newer Spring Boot 3.2 features</a:t>
            </a:r>
          </a:p>
          <a:p>
            <a:pPr rtl="0"/>
            <a:r>
              <a:rPr lang="en-US" dirty="0"/>
              <a:t>- Testing Complexity: Difficulty simulating telecom provider responses</a:t>
            </a:r>
          </a:p>
          <a:p>
            <a:pPr rtl="0"/>
            <a:r>
              <a:rPr lang="en-US" dirty="0"/>
              <a:t>- Data Storage: MongoDB schema design limitations for complex audit queries</a:t>
            </a:r>
          </a:p>
          <a:p>
            <a:pPr rtl="0"/>
            <a:r>
              <a:rPr lang="en-US" dirty="0"/>
              <a:t>Operational Risks</a:t>
            </a:r>
          </a:p>
          <a:p>
            <a:pPr rtl="0"/>
            <a:r>
              <a:rPr lang="en-US" dirty="0"/>
              <a:t>- Monitoring Gaps: Missing critical alerts for system degradation</a:t>
            </a:r>
          </a:p>
          <a:p>
            <a:pPr rtl="0"/>
            <a:r>
              <a:rPr lang="en-US" dirty="0"/>
              <a:t>- Deployment Issues: Railway platform configuration or deployment failures</a:t>
            </a:r>
          </a:p>
          <a:p>
            <a:pPr rtl="0"/>
            <a:r>
              <a:rPr lang="en-US" dirty="0"/>
              <a:t>- Scaling Challenges: Redis or MongoDB scaling limitations under high load</a:t>
            </a:r>
          </a:p>
          <a:p>
            <a:pPr rtl="0"/>
            <a:r>
              <a:rPr lang="en-US" dirty="0"/>
              <a:t>- Rate Limiting: Improperly configured limits affecting legitimate traffic</a:t>
            </a:r>
          </a:p>
          <a:p>
            <a:pPr rtl="0"/>
            <a:r>
              <a:rPr lang="en-US" dirty="0"/>
              <a:t>Business Risks</a:t>
            </a:r>
          </a:p>
          <a:p>
            <a:pPr rtl="0"/>
            <a:r>
              <a:rPr lang="en-US" dirty="0"/>
              <a:t>- Regulatory Compliance: GDPR or telecommunications regulations affecting implementation</a:t>
            </a:r>
          </a:p>
          <a:p>
            <a:pPr rtl="0"/>
            <a:r>
              <a:rPr lang="en-US" dirty="0"/>
              <a:t>- Security Requirements: Changing security standards requiring redesign</a:t>
            </a:r>
          </a:p>
          <a:p>
            <a:pPr rtl="0"/>
            <a:r>
              <a:rPr lang="en-US" dirty="0"/>
              <a:t>- Cost Management: Unexpected costs from API calls or infrastructure scaling</a:t>
            </a:r>
          </a:p>
          <a:p>
            <a:pPr rtl="0"/>
            <a:r>
              <a:rPr lang="en-US" dirty="0"/>
              <a:t>- Timeline Pressure: Scope expansion compromising quality or security</a:t>
            </a:r>
            <a:endParaRPr lang="en-GB" dirty="0"/>
          </a:p>
        </p:txBody>
      </p:sp>
      <p:sp>
        <p:nvSpPr>
          <p:cNvPr id="4" name="Slide Number Placeholder 3">
            <a:extLst>
              <a:ext uri="{FF2B5EF4-FFF2-40B4-BE49-F238E27FC236}">
                <a16:creationId xmlns:a16="http://schemas.microsoft.com/office/drawing/2014/main" id="{A26B038D-03C7-6335-8F06-D9AE3E4B995C}"/>
              </a:ext>
            </a:extLst>
          </p:cNvPr>
          <p:cNvSpPr>
            <a:spLocks noGrp="1"/>
          </p:cNvSpPr>
          <p:nvPr>
            <p:ph type="sldNum" sz="quarter" idx="5"/>
          </p:nvPr>
        </p:nvSpPr>
        <p:spPr/>
        <p:txBody>
          <a:bodyPr rtlCol="0"/>
          <a:lstStyle/>
          <a:p>
            <a:pPr rtl="0"/>
            <a:fld id="{1983A999-5E0E-42CA-8400-604AE921FF7C}" type="slidenum">
              <a:rPr lang="en-GB" smtClean="0"/>
              <a:t>36</a:t>
            </a:fld>
            <a:endParaRPr lang="en-GB"/>
          </a:p>
        </p:txBody>
      </p:sp>
      <p:sp>
        <p:nvSpPr>
          <p:cNvPr id="5" name="Date Placeholder 4">
            <a:extLst>
              <a:ext uri="{FF2B5EF4-FFF2-40B4-BE49-F238E27FC236}">
                <a16:creationId xmlns:a16="http://schemas.microsoft.com/office/drawing/2014/main" id="{63C35458-57F3-15A1-85F0-54A319E337D2}"/>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3366214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4CB05-8F95-5FD2-3DE7-F5DAC5D7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C6215-EE9F-8B3C-EC1D-51A81BD061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AECA51-36B3-0A7C-E18D-863A75349704}"/>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F91A724A-67E8-E5A5-FF4C-6581C4795F2B}"/>
              </a:ext>
            </a:extLst>
          </p:cNvPr>
          <p:cNvSpPr>
            <a:spLocks noGrp="1"/>
          </p:cNvSpPr>
          <p:nvPr>
            <p:ph type="sldNum" sz="quarter" idx="5"/>
          </p:nvPr>
        </p:nvSpPr>
        <p:spPr/>
        <p:txBody>
          <a:bodyPr rtlCol="0"/>
          <a:lstStyle/>
          <a:p>
            <a:pPr rtl="0"/>
            <a:fld id="{1983A999-5E0E-42CA-8400-604AE921FF7C}" type="slidenum">
              <a:rPr lang="en-GB" smtClean="0"/>
              <a:t>37</a:t>
            </a:fld>
            <a:endParaRPr lang="en-GB"/>
          </a:p>
        </p:txBody>
      </p:sp>
      <p:sp>
        <p:nvSpPr>
          <p:cNvPr id="5" name="Date Placeholder 4">
            <a:extLst>
              <a:ext uri="{FF2B5EF4-FFF2-40B4-BE49-F238E27FC236}">
                <a16:creationId xmlns:a16="http://schemas.microsoft.com/office/drawing/2014/main" id="{82344B21-C060-F2E8-A8B3-BEE244284445}"/>
              </a:ext>
            </a:extLst>
          </p:cNvPr>
          <p:cNvSpPr>
            <a:spLocks noGrp="1"/>
          </p:cNvSpPr>
          <p:nvPr>
            <p:ph type="dt" idx="1"/>
          </p:nvPr>
        </p:nvSpPr>
        <p:spPr/>
        <p:txBody>
          <a:bodyPr/>
          <a:lstStyle/>
          <a:p>
            <a:pPr rtl="0"/>
            <a:fld id="{8307B592-45D3-43FD-9CAB-CF71C4EA4E88}" type="datetime1">
              <a:rPr lang="en-GB" smtClean="0"/>
              <a:t>13/05/2025</a:t>
            </a:fld>
            <a:endParaRPr lang="en-GB"/>
          </a:p>
        </p:txBody>
      </p:sp>
    </p:spTree>
    <p:extLst>
      <p:ext uri="{BB962C8B-B14F-4D97-AF65-F5344CB8AC3E}">
        <p14:creationId xmlns:p14="http://schemas.microsoft.com/office/powerpoint/2010/main" val="23626137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9E5DE-32B2-8B7B-3057-61F3D42C9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86A804-9845-176F-C20D-FEEF5D6995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B5AEC-3F72-298B-BF01-6CB95323BDD5}"/>
              </a:ext>
            </a:extLst>
          </p:cNvPr>
          <p:cNvSpPr>
            <a:spLocks noGrp="1"/>
          </p:cNvSpPr>
          <p:nvPr>
            <p:ph type="body" idx="1"/>
          </p:nvPr>
        </p:nvSpPr>
        <p:spPr/>
        <p:txBody>
          <a:bodyPr rtlCol="0"/>
          <a:lstStyle/>
          <a:p>
            <a:pPr rtl="0"/>
            <a:endParaRPr lang="en-GB" dirty="0"/>
          </a:p>
        </p:txBody>
      </p:sp>
      <p:sp>
        <p:nvSpPr>
          <p:cNvPr id="4" name="Slide Number Placeholder 3">
            <a:extLst>
              <a:ext uri="{FF2B5EF4-FFF2-40B4-BE49-F238E27FC236}">
                <a16:creationId xmlns:a16="http://schemas.microsoft.com/office/drawing/2014/main" id="{6950088C-1376-B5BF-95BC-4DFEDD8BA9AD}"/>
              </a:ext>
            </a:extLst>
          </p:cNvPr>
          <p:cNvSpPr>
            <a:spLocks noGrp="1"/>
          </p:cNvSpPr>
          <p:nvPr>
            <p:ph type="sldNum" sz="quarter" idx="5"/>
          </p:nvPr>
        </p:nvSpPr>
        <p:spPr/>
        <p:txBody>
          <a:bodyPr rtlCol="0"/>
          <a:lstStyle/>
          <a:p>
            <a:pPr rtl="0"/>
            <a:fld id="{1983A999-5E0E-42CA-8400-604AE921FF7C}" type="slidenum">
              <a:rPr lang="en-GB" smtClean="0"/>
              <a:t>38</a:t>
            </a:fld>
            <a:endParaRPr lang="en-GB"/>
          </a:p>
        </p:txBody>
      </p:sp>
      <p:sp>
        <p:nvSpPr>
          <p:cNvPr id="5" name="Date Placeholder 4">
            <a:extLst>
              <a:ext uri="{FF2B5EF4-FFF2-40B4-BE49-F238E27FC236}">
                <a16:creationId xmlns:a16="http://schemas.microsoft.com/office/drawing/2014/main" id="{73EAC221-26FE-E43A-A1EF-91A2F5F935E0}"/>
              </a:ext>
            </a:extLst>
          </p:cNvPr>
          <p:cNvSpPr>
            <a:spLocks noGrp="1"/>
          </p:cNvSpPr>
          <p:nvPr>
            <p:ph type="dt" idx="1"/>
          </p:nvPr>
        </p:nvSpPr>
        <p:spPr/>
        <p:txBody>
          <a:bodyPr/>
          <a:lstStyle/>
          <a:p>
            <a:pPr rtl="0"/>
            <a:fld id="{1A5657D3-E8CC-402E-9DD0-BFC4FEBDA829}" type="datetime1">
              <a:rPr lang="en-GB" smtClean="0"/>
              <a:t>13/05/2025</a:t>
            </a:fld>
            <a:endParaRPr lang="en-GB"/>
          </a:p>
        </p:txBody>
      </p:sp>
    </p:spTree>
    <p:extLst>
      <p:ext uri="{BB962C8B-B14F-4D97-AF65-F5344CB8AC3E}">
        <p14:creationId xmlns:p14="http://schemas.microsoft.com/office/powerpoint/2010/main" val="3411393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D14A1-E592-5B6D-8716-96F395527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66BAC-A6ED-8827-B370-53F591C8A7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71C10A-FD50-1ADA-5254-6D7ABEC5E9EF}"/>
              </a:ext>
            </a:extLst>
          </p:cNvPr>
          <p:cNvSpPr>
            <a:spLocks noGrp="1"/>
          </p:cNvSpPr>
          <p:nvPr>
            <p:ph type="body" idx="1"/>
          </p:nvPr>
        </p:nvSpPr>
        <p:spPr/>
        <p:txBody>
          <a:bodyPr rtlCol="0"/>
          <a:lstStyle/>
          <a:p>
            <a:pPr rtl="0"/>
            <a:r>
              <a:rPr lang="en-US" dirty="0"/>
              <a:t>- Digital identity verification is essential in modern applications due to rising fraud</a:t>
            </a:r>
          </a:p>
          <a:p>
            <a:pPr rtl="0"/>
            <a:r>
              <a:rPr lang="en-US" dirty="0"/>
              <a:t>- Statistics: Phone verification can reduce account takeover fraud by 60-80%</a:t>
            </a:r>
          </a:p>
          <a:p>
            <a:pPr rtl="0"/>
            <a:r>
              <a:rPr lang="en-US" dirty="0"/>
              <a:t>- Phone number verification provides a secure yet low-friction authentication layer</a:t>
            </a:r>
          </a:p>
          <a:p>
            <a:pPr rtl="0"/>
            <a:r>
              <a:rPr lang="en-US" dirty="0"/>
              <a:t>- Use case example: Banking applications use this to verify transactions are coming from the customer's actual device</a:t>
            </a:r>
          </a:p>
          <a:p>
            <a:pPr rtl="0"/>
            <a:r>
              <a:rPr lang="en-US" dirty="0"/>
              <a:t>- This approach balances security and user experience better than many alternatives</a:t>
            </a:r>
            <a:endParaRPr lang="en-GB" dirty="0"/>
          </a:p>
        </p:txBody>
      </p:sp>
      <p:sp>
        <p:nvSpPr>
          <p:cNvPr id="4" name="Slide Number Placeholder 3">
            <a:extLst>
              <a:ext uri="{FF2B5EF4-FFF2-40B4-BE49-F238E27FC236}">
                <a16:creationId xmlns:a16="http://schemas.microsoft.com/office/drawing/2014/main" id="{54BE92DD-F059-B44F-7688-DEFEDCB2CE61}"/>
              </a:ext>
            </a:extLst>
          </p:cNvPr>
          <p:cNvSpPr>
            <a:spLocks noGrp="1"/>
          </p:cNvSpPr>
          <p:nvPr>
            <p:ph type="sldNum" sz="quarter" idx="5"/>
          </p:nvPr>
        </p:nvSpPr>
        <p:spPr/>
        <p:txBody>
          <a:bodyPr rtlCol="0"/>
          <a:lstStyle/>
          <a:p>
            <a:pPr rtl="0"/>
            <a:fld id="{1983A999-5E0E-42CA-8400-604AE921FF7C}" type="slidenum">
              <a:rPr lang="en-GB" smtClean="0"/>
              <a:t>4</a:t>
            </a:fld>
            <a:endParaRPr lang="en-GB"/>
          </a:p>
        </p:txBody>
      </p:sp>
      <p:sp>
        <p:nvSpPr>
          <p:cNvPr id="5" name="Date Placeholder 4">
            <a:extLst>
              <a:ext uri="{FF2B5EF4-FFF2-40B4-BE49-F238E27FC236}">
                <a16:creationId xmlns:a16="http://schemas.microsoft.com/office/drawing/2014/main" id="{DBAB28C5-7815-1352-1F4A-F717838E49BE}"/>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218227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61F4F-C032-B3A5-3DB9-DE846DE1C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BF9CE5-7D08-E66B-8E2E-CD34B0DC01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0B764E-2EB7-31B1-3A34-3F05291AF038}"/>
              </a:ext>
            </a:extLst>
          </p:cNvPr>
          <p:cNvSpPr>
            <a:spLocks noGrp="1"/>
          </p:cNvSpPr>
          <p:nvPr>
            <p:ph type="body" idx="1"/>
          </p:nvPr>
        </p:nvSpPr>
        <p:spPr/>
        <p:txBody>
          <a:bodyPr rtlCol="0"/>
          <a:lstStyle/>
          <a:p>
            <a:pPr rtl="0"/>
            <a:r>
              <a:rPr lang="en-US" dirty="0"/>
              <a:t>- Two key API endpoints form the core functionality:</a:t>
            </a:r>
          </a:p>
          <a:p>
            <a:pPr rtl="0"/>
            <a:r>
              <a:rPr lang="en-US" dirty="0"/>
              <a:t>  * POST /verify - Validates a phone number against the device</a:t>
            </a:r>
          </a:p>
          <a:p>
            <a:pPr rtl="0"/>
            <a:r>
              <a:rPr lang="en-US" dirty="0"/>
              <a:t>  * GET /device-phone-number - Retrieves device's phone number</a:t>
            </a:r>
          </a:p>
          <a:p>
            <a:pPr rtl="0"/>
            <a:r>
              <a:rPr lang="en-US" dirty="0"/>
              <a:t>- Security is paramount given the sensitive nature of phone numbers</a:t>
            </a:r>
          </a:p>
          <a:p>
            <a:pPr rtl="0"/>
            <a:r>
              <a:rPr lang="en-US" dirty="0"/>
              <a:t>- Comprehensive observability required for monitoring and business insights</a:t>
            </a:r>
          </a:p>
          <a:p>
            <a:pPr rtl="0"/>
            <a:r>
              <a:rPr lang="en-US" dirty="0"/>
              <a:t>- Solution must deploy as a standalone microservice for easy integration</a:t>
            </a:r>
          </a:p>
          <a:p>
            <a:pPr rtl="0"/>
            <a:r>
              <a:rPr lang="en-US" dirty="0"/>
              <a:t>- Design must adhere to CAMARA API specifications</a:t>
            </a:r>
            <a:endParaRPr lang="en-GB" dirty="0"/>
          </a:p>
        </p:txBody>
      </p:sp>
      <p:sp>
        <p:nvSpPr>
          <p:cNvPr id="4" name="Slide Number Placeholder 3">
            <a:extLst>
              <a:ext uri="{FF2B5EF4-FFF2-40B4-BE49-F238E27FC236}">
                <a16:creationId xmlns:a16="http://schemas.microsoft.com/office/drawing/2014/main" id="{657F7497-6254-226F-CFC3-A888798E5F18}"/>
              </a:ext>
            </a:extLst>
          </p:cNvPr>
          <p:cNvSpPr>
            <a:spLocks noGrp="1"/>
          </p:cNvSpPr>
          <p:nvPr>
            <p:ph type="sldNum" sz="quarter" idx="5"/>
          </p:nvPr>
        </p:nvSpPr>
        <p:spPr/>
        <p:txBody>
          <a:bodyPr rtlCol="0"/>
          <a:lstStyle/>
          <a:p>
            <a:pPr rtl="0"/>
            <a:fld id="{1983A999-5E0E-42CA-8400-604AE921FF7C}" type="slidenum">
              <a:rPr lang="en-GB" smtClean="0"/>
              <a:t>5</a:t>
            </a:fld>
            <a:endParaRPr lang="en-GB"/>
          </a:p>
        </p:txBody>
      </p:sp>
      <p:sp>
        <p:nvSpPr>
          <p:cNvPr id="5" name="Date Placeholder 4">
            <a:extLst>
              <a:ext uri="{FF2B5EF4-FFF2-40B4-BE49-F238E27FC236}">
                <a16:creationId xmlns:a16="http://schemas.microsoft.com/office/drawing/2014/main" id="{6EC39CC1-2F71-D085-C947-2579AF6BB21E}"/>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3213297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B045D-2B06-6793-F14D-B0AF4890A4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D35B3-DCC5-345A-3699-7E82462C69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8669F2-60AE-967C-EAD6-B3407B0FE2A7}"/>
              </a:ext>
            </a:extLst>
          </p:cNvPr>
          <p:cNvSpPr>
            <a:spLocks noGrp="1"/>
          </p:cNvSpPr>
          <p:nvPr>
            <p:ph type="body" idx="1"/>
          </p:nvPr>
        </p:nvSpPr>
        <p:spPr/>
        <p:txBody>
          <a:bodyPr rtlCol="0"/>
          <a:lstStyle/>
          <a:p>
            <a:pPr rtl="0"/>
            <a:r>
              <a:rPr lang="en-US" dirty="0"/>
              <a:t>- Architecture follows clean separation of concerns</a:t>
            </a:r>
          </a:p>
          <a:p>
            <a:pPr rtl="0"/>
            <a:r>
              <a:rPr lang="en-US" dirty="0"/>
              <a:t>- Design principles:</a:t>
            </a:r>
          </a:p>
          <a:p>
            <a:pPr rtl="0"/>
            <a:r>
              <a:rPr lang="en-US" dirty="0"/>
              <a:t>  * Security-first approach</a:t>
            </a:r>
          </a:p>
          <a:p>
            <a:pPr rtl="0"/>
            <a:r>
              <a:rPr lang="en-US" dirty="0"/>
              <a:t>  * Observability at all levels</a:t>
            </a:r>
          </a:p>
          <a:p>
            <a:pPr rtl="0"/>
            <a:r>
              <a:rPr lang="en-US" dirty="0"/>
              <a:t>  * Scalability from day one</a:t>
            </a:r>
          </a:p>
          <a:p>
            <a:pPr rtl="0"/>
            <a:r>
              <a:rPr lang="en-US" dirty="0"/>
              <a:t>- Layered architecture enables independent testing and maintenance</a:t>
            </a:r>
          </a:p>
          <a:p>
            <a:pPr rtl="0"/>
            <a:r>
              <a:rPr lang="en-US" dirty="0"/>
              <a:t>- RESTful API design with JSON payloads</a:t>
            </a:r>
          </a:p>
          <a:p>
            <a:pPr rtl="0"/>
            <a:r>
              <a:rPr lang="en-US" dirty="0"/>
              <a:t>- Stateless architecture for horizontal scaling</a:t>
            </a:r>
            <a:endParaRPr lang="en-GB" dirty="0"/>
          </a:p>
        </p:txBody>
      </p:sp>
      <p:sp>
        <p:nvSpPr>
          <p:cNvPr id="4" name="Slide Number Placeholder 3">
            <a:extLst>
              <a:ext uri="{FF2B5EF4-FFF2-40B4-BE49-F238E27FC236}">
                <a16:creationId xmlns:a16="http://schemas.microsoft.com/office/drawing/2014/main" id="{A6C1F124-D281-0C90-E41B-135EB370FAAE}"/>
              </a:ext>
            </a:extLst>
          </p:cNvPr>
          <p:cNvSpPr>
            <a:spLocks noGrp="1"/>
          </p:cNvSpPr>
          <p:nvPr>
            <p:ph type="sldNum" sz="quarter" idx="5"/>
          </p:nvPr>
        </p:nvSpPr>
        <p:spPr/>
        <p:txBody>
          <a:bodyPr rtlCol="0"/>
          <a:lstStyle/>
          <a:p>
            <a:pPr rtl="0"/>
            <a:fld id="{1983A999-5E0E-42CA-8400-604AE921FF7C}" type="slidenum">
              <a:rPr lang="en-GB" smtClean="0"/>
              <a:t>6</a:t>
            </a:fld>
            <a:endParaRPr lang="en-GB"/>
          </a:p>
        </p:txBody>
      </p:sp>
      <p:sp>
        <p:nvSpPr>
          <p:cNvPr id="5" name="Date Placeholder 4">
            <a:extLst>
              <a:ext uri="{FF2B5EF4-FFF2-40B4-BE49-F238E27FC236}">
                <a16:creationId xmlns:a16="http://schemas.microsoft.com/office/drawing/2014/main" id="{52033E08-D572-B472-DCF1-50C0BAB03683}"/>
              </a:ext>
            </a:extLst>
          </p:cNvPr>
          <p:cNvSpPr>
            <a:spLocks noGrp="1"/>
          </p:cNvSpPr>
          <p:nvPr>
            <p:ph type="dt" idx="1"/>
          </p:nvPr>
        </p:nvSpPr>
        <p:spPr/>
        <p:txBody>
          <a:bodyPr/>
          <a:lstStyle/>
          <a:p>
            <a:pPr rtl="0"/>
            <a:fld id="{8307B592-45D3-43FD-9CAB-CF71C4EA4E88}" type="datetime1">
              <a:rPr lang="en-GB" smtClean="0"/>
              <a:t>13/05/2025</a:t>
            </a:fld>
            <a:endParaRPr lang="en-GB"/>
          </a:p>
        </p:txBody>
      </p:sp>
    </p:spTree>
    <p:extLst>
      <p:ext uri="{BB962C8B-B14F-4D97-AF65-F5344CB8AC3E}">
        <p14:creationId xmlns:p14="http://schemas.microsoft.com/office/powerpoint/2010/main" val="57398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7F8E4-52E4-01E5-862B-75646DEA33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593BB4-E8FB-31F9-61F7-A494C64DB0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40B8C9-F7AA-E579-CD76-4FBAE8FC079D}"/>
              </a:ext>
            </a:extLst>
          </p:cNvPr>
          <p:cNvSpPr>
            <a:spLocks noGrp="1"/>
          </p:cNvSpPr>
          <p:nvPr>
            <p:ph type="body" idx="1"/>
          </p:nvPr>
        </p:nvSpPr>
        <p:spPr/>
        <p:txBody>
          <a:bodyPr rtlCol="0"/>
          <a:lstStyle/>
          <a:p>
            <a:pPr rtl="0"/>
            <a:r>
              <a:rPr lang="en-GB" dirty="0"/>
              <a:t>- Three main system components:</a:t>
            </a:r>
          </a:p>
          <a:p>
            <a:pPr rtl="0"/>
            <a:r>
              <a:rPr lang="en-GB" dirty="0"/>
              <a:t>  * Client applications consuming the API</a:t>
            </a:r>
          </a:p>
          <a:p>
            <a:pPr rtl="0"/>
            <a:r>
              <a:rPr lang="en-GB" dirty="0"/>
              <a:t>  * Number Verification microservice (the solution)</a:t>
            </a:r>
          </a:p>
          <a:p>
            <a:pPr rtl="0"/>
            <a:r>
              <a:rPr lang="en-GB" dirty="0"/>
              <a:t>  * Telecom provider API (network capabilities)</a:t>
            </a:r>
          </a:p>
          <a:p>
            <a:pPr rtl="0"/>
            <a:r>
              <a:rPr lang="en-GB" dirty="0"/>
              <a:t>- The microservice acts as a secure bridge between clients and telecom networks</a:t>
            </a:r>
          </a:p>
          <a:p>
            <a:pPr rtl="0"/>
            <a:r>
              <a:rPr lang="en-GB" dirty="0"/>
              <a:t>- MongoDB stores audit logs for compliance and troubleshooting</a:t>
            </a:r>
          </a:p>
          <a:p>
            <a:pPr rtl="0"/>
            <a:r>
              <a:rPr lang="en-GB" dirty="0"/>
              <a:t>- Prometheus/Grafana provide comprehensive monitoring capabilities</a:t>
            </a:r>
          </a:p>
          <a:p>
            <a:pPr rtl="0"/>
            <a:r>
              <a:rPr lang="en-GB" dirty="0"/>
              <a:t>- All communication secured with TLS encryption</a:t>
            </a:r>
          </a:p>
        </p:txBody>
      </p:sp>
      <p:sp>
        <p:nvSpPr>
          <p:cNvPr id="4" name="Slide Number Placeholder 3">
            <a:extLst>
              <a:ext uri="{FF2B5EF4-FFF2-40B4-BE49-F238E27FC236}">
                <a16:creationId xmlns:a16="http://schemas.microsoft.com/office/drawing/2014/main" id="{CE71AB2C-B6F5-2CC0-4630-B08F9A00994E}"/>
              </a:ext>
            </a:extLst>
          </p:cNvPr>
          <p:cNvSpPr>
            <a:spLocks noGrp="1"/>
          </p:cNvSpPr>
          <p:nvPr>
            <p:ph type="sldNum" sz="quarter" idx="5"/>
          </p:nvPr>
        </p:nvSpPr>
        <p:spPr/>
        <p:txBody>
          <a:bodyPr rtlCol="0"/>
          <a:lstStyle/>
          <a:p>
            <a:pPr rtl="0"/>
            <a:fld id="{1983A999-5E0E-42CA-8400-604AE921FF7C}" type="slidenum">
              <a:rPr lang="en-GB" smtClean="0"/>
              <a:t>7</a:t>
            </a:fld>
            <a:endParaRPr lang="en-GB"/>
          </a:p>
        </p:txBody>
      </p:sp>
      <p:sp>
        <p:nvSpPr>
          <p:cNvPr id="5" name="Date Placeholder 4">
            <a:extLst>
              <a:ext uri="{FF2B5EF4-FFF2-40B4-BE49-F238E27FC236}">
                <a16:creationId xmlns:a16="http://schemas.microsoft.com/office/drawing/2014/main" id="{DE91543E-167B-369F-4316-DA11F484C38F}"/>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3183377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55259-5F30-D472-FC05-5CA9909708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53803-9F5F-1781-5317-B8E83AD42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DE507-848D-27D4-8428-61FE2D3C7102}"/>
              </a:ext>
            </a:extLst>
          </p:cNvPr>
          <p:cNvSpPr>
            <a:spLocks noGrp="1"/>
          </p:cNvSpPr>
          <p:nvPr>
            <p:ph type="body" idx="1"/>
          </p:nvPr>
        </p:nvSpPr>
        <p:spPr/>
        <p:txBody>
          <a:bodyPr rtlCol="0"/>
          <a:lstStyle/>
          <a:p>
            <a:pPr rtl="0"/>
            <a:r>
              <a:rPr lang="en-GB" dirty="0"/>
              <a:t>- API Layer:</a:t>
            </a:r>
          </a:p>
          <a:p>
            <a:pPr rtl="0"/>
            <a:r>
              <a:rPr lang="en-GB" dirty="0"/>
              <a:t>  * REST controllers handling HTTP requests/responses</a:t>
            </a:r>
          </a:p>
          <a:p>
            <a:pPr rtl="0"/>
            <a:r>
              <a:rPr lang="en-GB" dirty="0"/>
              <a:t>  * Input validation and content negotiation</a:t>
            </a:r>
          </a:p>
          <a:p>
            <a:pPr rtl="0"/>
            <a:r>
              <a:rPr lang="en-GB" dirty="0"/>
              <a:t>  * Error handling and status code mapping</a:t>
            </a:r>
          </a:p>
          <a:p>
            <a:pPr rtl="0"/>
            <a:r>
              <a:rPr lang="en-GB" dirty="0"/>
              <a:t>- Service Layer:</a:t>
            </a:r>
          </a:p>
          <a:p>
            <a:pPr rtl="0"/>
            <a:r>
              <a:rPr lang="en-GB" dirty="0"/>
              <a:t>  * Core business logic implementation</a:t>
            </a:r>
          </a:p>
          <a:p>
            <a:pPr rtl="0"/>
            <a:r>
              <a:rPr lang="en-GB" dirty="0"/>
              <a:t>  * Coordination between components</a:t>
            </a:r>
          </a:p>
          <a:p>
            <a:pPr rtl="0"/>
            <a:r>
              <a:rPr lang="en-GB" dirty="0"/>
              <a:t>  * Transaction management</a:t>
            </a:r>
          </a:p>
          <a:p>
            <a:pPr rtl="0"/>
            <a:r>
              <a:rPr lang="en-GB" dirty="0"/>
              <a:t>- Integration Layer:</a:t>
            </a:r>
          </a:p>
          <a:p>
            <a:pPr rtl="0"/>
            <a:r>
              <a:rPr lang="en-GB" dirty="0"/>
              <a:t>  * Communication with telecom provider APIs</a:t>
            </a:r>
          </a:p>
          <a:p>
            <a:pPr rtl="0"/>
            <a:r>
              <a:rPr lang="en-GB" dirty="0"/>
              <a:t>  * Resilience patterns (circuit breakers, retries)</a:t>
            </a:r>
          </a:p>
          <a:p>
            <a:pPr rtl="0"/>
            <a:r>
              <a:rPr lang="en-GB" dirty="0"/>
              <a:t>  * Response transformation</a:t>
            </a:r>
          </a:p>
          <a:p>
            <a:pPr rtl="0"/>
            <a:r>
              <a:rPr lang="en-GB" dirty="0"/>
              <a:t>- Persistence Layer:</a:t>
            </a:r>
          </a:p>
          <a:p>
            <a:pPr rtl="0"/>
            <a:r>
              <a:rPr lang="en-GB" dirty="0"/>
              <a:t>  * Audit logging and transaction records</a:t>
            </a:r>
          </a:p>
          <a:p>
            <a:pPr rtl="0"/>
            <a:r>
              <a:rPr lang="en-GB" dirty="0"/>
              <a:t>  * Data access patterns</a:t>
            </a:r>
          </a:p>
          <a:p>
            <a:pPr rtl="0"/>
            <a:r>
              <a:rPr lang="en-GB" dirty="0"/>
              <a:t>- Security Layer:</a:t>
            </a:r>
          </a:p>
          <a:p>
            <a:pPr rtl="0"/>
            <a:r>
              <a:rPr lang="en-GB" dirty="0"/>
              <a:t>  * Authentication, authorization, encryption</a:t>
            </a:r>
          </a:p>
        </p:txBody>
      </p:sp>
      <p:sp>
        <p:nvSpPr>
          <p:cNvPr id="4" name="Slide Number Placeholder 3">
            <a:extLst>
              <a:ext uri="{FF2B5EF4-FFF2-40B4-BE49-F238E27FC236}">
                <a16:creationId xmlns:a16="http://schemas.microsoft.com/office/drawing/2014/main" id="{67CB3332-931D-5AB8-D7F2-AD820EC0C8A5}"/>
              </a:ext>
            </a:extLst>
          </p:cNvPr>
          <p:cNvSpPr>
            <a:spLocks noGrp="1"/>
          </p:cNvSpPr>
          <p:nvPr>
            <p:ph type="sldNum" sz="quarter" idx="5"/>
          </p:nvPr>
        </p:nvSpPr>
        <p:spPr/>
        <p:txBody>
          <a:bodyPr rtlCol="0"/>
          <a:lstStyle/>
          <a:p>
            <a:pPr rtl="0"/>
            <a:fld id="{1983A999-5E0E-42CA-8400-604AE921FF7C}" type="slidenum">
              <a:rPr lang="en-GB" smtClean="0"/>
              <a:t>8</a:t>
            </a:fld>
            <a:endParaRPr lang="en-GB"/>
          </a:p>
        </p:txBody>
      </p:sp>
      <p:sp>
        <p:nvSpPr>
          <p:cNvPr id="5" name="Date Placeholder 4">
            <a:extLst>
              <a:ext uri="{FF2B5EF4-FFF2-40B4-BE49-F238E27FC236}">
                <a16:creationId xmlns:a16="http://schemas.microsoft.com/office/drawing/2014/main" id="{6856416F-4B6D-EC54-3BA1-9A3EDFA8E730}"/>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107572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92731-370C-142E-3943-7FEDEE218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C3C16D-C723-92A5-3B56-DB695D5EF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837EC-4C1E-4278-D63C-B3152C7F0923}"/>
              </a:ext>
            </a:extLst>
          </p:cNvPr>
          <p:cNvSpPr>
            <a:spLocks noGrp="1"/>
          </p:cNvSpPr>
          <p:nvPr>
            <p:ph type="body" idx="1"/>
          </p:nvPr>
        </p:nvSpPr>
        <p:spPr/>
        <p:txBody>
          <a:bodyPr rtlCol="0"/>
          <a:lstStyle/>
          <a:p>
            <a:pPr rtl="0"/>
            <a:r>
              <a:rPr lang="en-GB" dirty="0"/>
              <a:t>- Three main system components:</a:t>
            </a:r>
          </a:p>
          <a:p>
            <a:pPr rtl="0"/>
            <a:r>
              <a:rPr lang="en-GB" dirty="0"/>
              <a:t>  * Client applications consuming the API</a:t>
            </a:r>
          </a:p>
          <a:p>
            <a:pPr rtl="0"/>
            <a:r>
              <a:rPr lang="en-GB" dirty="0"/>
              <a:t>  * Number Verification microservice (the solution)</a:t>
            </a:r>
          </a:p>
          <a:p>
            <a:pPr rtl="0"/>
            <a:r>
              <a:rPr lang="en-GB" dirty="0"/>
              <a:t>  * Telecom provider API (network capabilities)</a:t>
            </a:r>
          </a:p>
          <a:p>
            <a:pPr rtl="0"/>
            <a:r>
              <a:rPr lang="en-GB" dirty="0"/>
              <a:t>- The microservice acts as a secure bridge between clients and telecom networks</a:t>
            </a:r>
          </a:p>
          <a:p>
            <a:pPr rtl="0"/>
            <a:r>
              <a:rPr lang="en-GB" dirty="0"/>
              <a:t>- MongoDB stores audit logs for compliance and troubleshooting</a:t>
            </a:r>
          </a:p>
          <a:p>
            <a:pPr rtl="0"/>
            <a:r>
              <a:rPr lang="en-GB" dirty="0"/>
              <a:t>- Prometheus/Grafana provide comprehensive monitoring capabilities</a:t>
            </a:r>
          </a:p>
          <a:p>
            <a:pPr rtl="0"/>
            <a:r>
              <a:rPr lang="en-GB" dirty="0"/>
              <a:t>- All communication secured with TLS encryption</a:t>
            </a:r>
          </a:p>
        </p:txBody>
      </p:sp>
      <p:sp>
        <p:nvSpPr>
          <p:cNvPr id="4" name="Slide Number Placeholder 3">
            <a:extLst>
              <a:ext uri="{FF2B5EF4-FFF2-40B4-BE49-F238E27FC236}">
                <a16:creationId xmlns:a16="http://schemas.microsoft.com/office/drawing/2014/main" id="{A377259C-0826-4996-EFB9-BD5B66A51496}"/>
              </a:ext>
            </a:extLst>
          </p:cNvPr>
          <p:cNvSpPr>
            <a:spLocks noGrp="1"/>
          </p:cNvSpPr>
          <p:nvPr>
            <p:ph type="sldNum" sz="quarter" idx="5"/>
          </p:nvPr>
        </p:nvSpPr>
        <p:spPr/>
        <p:txBody>
          <a:bodyPr rtlCol="0"/>
          <a:lstStyle/>
          <a:p>
            <a:pPr rtl="0"/>
            <a:fld id="{1983A999-5E0E-42CA-8400-604AE921FF7C}" type="slidenum">
              <a:rPr lang="en-GB" smtClean="0"/>
              <a:t>9</a:t>
            </a:fld>
            <a:endParaRPr lang="en-GB"/>
          </a:p>
        </p:txBody>
      </p:sp>
      <p:sp>
        <p:nvSpPr>
          <p:cNvPr id="5" name="Date Placeholder 4">
            <a:extLst>
              <a:ext uri="{FF2B5EF4-FFF2-40B4-BE49-F238E27FC236}">
                <a16:creationId xmlns:a16="http://schemas.microsoft.com/office/drawing/2014/main" id="{36254B03-48FD-08E2-9CF1-BEB68F5FE7F3}"/>
              </a:ext>
            </a:extLst>
          </p:cNvPr>
          <p:cNvSpPr>
            <a:spLocks noGrp="1"/>
          </p:cNvSpPr>
          <p:nvPr>
            <p:ph type="dt" idx="1"/>
          </p:nvPr>
        </p:nvSpPr>
        <p:spPr/>
        <p:txBody>
          <a:bodyPr/>
          <a:lstStyle/>
          <a:p>
            <a:pPr rtl="0"/>
            <a:fld id="{B9FA1D35-9279-4503-AA65-44459462ED41}" type="datetime1">
              <a:rPr lang="en-GB" smtClean="0"/>
              <a:t>13/05/2025</a:t>
            </a:fld>
            <a:endParaRPr lang="en-GB"/>
          </a:p>
        </p:txBody>
      </p:sp>
    </p:spTree>
    <p:extLst>
      <p:ext uri="{BB962C8B-B14F-4D97-AF65-F5344CB8AC3E}">
        <p14:creationId xmlns:p14="http://schemas.microsoft.com/office/powerpoint/2010/main" val="220917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n-GB" sz="480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n-US"/>
              <a:t>Click icon to add picture</a:t>
            </a:r>
            <a:endParaRPr lang="en-GB"/>
          </a:p>
        </p:txBody>
      </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27370"/>
            <a:ext cx="3563936" cy="3520489"/>
          </a:xfrm>
        </p:spPr>
        <p:txBody>
          <a:bodyPr rtlCol="0">
            <a:noAutofit/>
          </a:bodyPr>
          <a:lstStyle>
            <a:lvl1pPr>
              <a:defRPr sz="18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rtl="0"/>
            <a:r>
              <a:rPr lang="en-US" dirty="0"/>
              <a:t>Click to edit Master text styles</a:t>
            </a:r>
          </a:p>
          <a:p>
            <a:pPr lvl="1" rtl="0"/>
            <a:r>
              <a:rPr lang="en-US" dirty="0"/>
              <a:t>Second level</a:t>
            </a:r>
          </a:p>
          <a:p>
            <a:pPr lvl="2" rtl="0"/>
            <a:r>
              <a:rPr lang="en-US" dirty="0"/>
              <a:t>Third level</a:t>
            </a:r>
          </a:p>
          <a:p>
            <a:pPr lvl="3" rtl="0"/>
            <a:r>
              <a:rPr lang="en-US" dirty="0"/>
              <a:t>Fourth level</a:t>
            </a:r>
          </a:p>
          <a:p>
            <a:pPr lvl="4" rtl="0"/>
            <a:r>
              <a:rPr lang="en-US" dirty="0"/>
              <a:t>Fifth level</a:t>
            </a:r>
            <a:endParaRPr lang="en-GB"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GB" sz="20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GB"/>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atin typeface="Arial" panose="020B0604020202020204" pitchFamily="34" charset="0"/>
                <a:cs typeface="Arial" panose="020B0604020202020204" pitchFamily="34" charset="0"/>
              </a:defRPr>
            </a:lvl1pPr>
            <a:lvl2pPr>
              <a:defRPr sz="1700">
                <a:latin typeface="Arial" panose="020B0604020202020204" pitchFamily="34" charset="0"/>
                <a:cs typeface="Arial" panose="020B0604020202020204" pitchFamily="34" charset="0"/>
              </a:defRPr>
            </a:lvl2pPr>
            <a:lvl3pPr>
              <a:defRPr sz="1700">
                <a:latin typeface="Arial" panose="020B0604020202020204" pitchFamily="34" charset="0"/>
                <a:cs typeface="Arial" panose="020B0604020202020204" pitchFamily="34" charset="0"/>
              </a:defRPr>
            </a:lvl3pPr>
            <a:lvl4pPr>
              <a:defRPr sz="1700">
                <a:latin typeface="Arial" panose="020B0604020202020204" pitchFamily="34" charset="0"/>
                <a:cs typeface="Arial" panose="020B0604020202020204" pitchFamily="34" charset="0"/>
              </a:defRPr>
            </a:lvl4pPr>
            <a:lvl5pPr>
              <a:defRPr sz="17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atin typeface="Arial" panose="020B0604020202020204" pitchFamily="34" charset="0"/>
                <a:cs typeface="Arial" panose="020B0604020202020204" pitchFamily="34" charset="0"/>
              </a:defRPr>
            </a:lvl1pPr>
            <a:lvl2pPr>
              <a:buNone/>
              <a:defRPr sz="1900"/>
            </a:lvl2pPr>
            <a:lvl3pPr>
              <a:buNone/>
              <a:defRPr sz="1900"/>
            </a:lvl3pPr>
            <a:lvl4pPr>
              <a:buNone/>
              <a:defRPr sz="1900"/>
            </a:lvl4pPr>
            <a:lvl5pPr>
              <a:buNone/>
              <a:defRPr sz="1900"/>
            </a:lvl5pPr>
          </a:lstStyle>
          <a:p>
            <a:pPr lvl="0" rt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lvl1pPr>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rtlCol="0" anchor="t" anchorCtr="0">
            <a:noAutofit/>
          </a:bodyPr>
          <a:lstStyle>
            <a:lvl1pPr algn="l">
              <a:lnSpc>
                <a:spcPct val="100000"/>
              </a:lnSpc>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rtlCol="0">
            <a:noAutofit/>
          </a:bodyPr>
          <a:lstStyle>
            <a:lvl1pPr marL="0" indent="0" algn="l">
              <a:lnSpc>
                <a:spcPct val="100000"/>
              </a:lnSpc>
              <a:buNone/>
              <a:defRPr sz="2400">
                <a:solidFill>
                  <a:schemeClr val="tx1">
                    <a:alpha val="80000"/>
                  </a:schemeClr>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rtlCol="0">
            <a:noAutofit/>
          </a:bodyPr>
          <a:lstStyle>
            <a:lvl1pPr>
              <a:lnSpc>
                <a:spcPct val="100000"/>
              </a:lnSpc>
              <a:defRPr>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rtlCol="0" anchor="t">
            <a:noAutofit/>
          </a:bodyPr>
          <a:lstStyle>
            <a:lvl1pPr>
              <a:lnSpc>
                <a:spcPct val="100000"/>
              </a:lnSpc>
              <a:defRPr sz="32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rtlCol="0">
            <a:no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rtlCol="0">
            <a:noAutofit/>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n-GB"/>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n-GB" sz="160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n-US"/>
              <a:t>Click to edit Master title style</a:t>
            </a:r>
            <a:endParaRPr lang="en-GB"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n-US"/>
              <a:t>Click icon to add picture</a:t>
            </a:r>
            <a:endParaRPr lang="en-GB"/>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n-US"/>
              <a:t>Click icon to add picture</a:t>
            </a:r>
            <a:endParaRPr lang="en-GB"/>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n-US"/>
              <a:t>Click icon to add picture</a:t>
            </a:r>
            <a:endParaRPr lang="en-GB"/>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n-GB" dirty="0"/>
              <a:t>May 15th, 2025</a:t>
            </a:r>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latin typeface="Arial" panose="020B0604020202020204" pitchFamily="34" charset="0"/>
              <a:cs typeface="Arial" panose="020B0604020202020204" pitchFamily="34" charset="0"/>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atin typeface="Arial" panose="020B0604020202020204" pitchFamily="34" charset="0"/>
                <a:cs typeface="Arial" panose="020B0604020202020204" pitchFamily="34" charset="0"/>
              </a:defRPr>
            </a:lvl1pPr>
          </a:lstStyle>
          <a:p>
            <a:pPr rtl="0"/>
            <a:r>
              <a:rPr lang="en-US">
                <a:solidFill>
                  <a:schemeClr val="tx1">
                    <a:alpha val="60000"/>
                  </a:schemeClr>
                </a:solidFill>
              </a:rPr>
              <a:t>Click to edit Master subtitle style</a:t>
            </a:r>
            <a:endParaRPr lang="en-GB"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GB"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858231"/>
          </a:xfrm>
        </p:spPr>
        <p:txBody>
          <a:bodyPr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atin typeface="Arial" panose="020B0604020202020204" pitchFamily="34" charset="0"/>
                <a:cs typeface="Arial" panose="020B0604020202020204" pitchFamily="34" charset="0"/>
              </a:defRPr>
            </a:lvl1pPr>
          </a:lstStyle>
          <a:p>
            <a:pPr rtl="0"/>
            <a:r>
              <a:rPr lang="en-US"/>
              <a:t>Click to edit Master title style</a:t>
            </a:r>
            <a:endParaRPr lang="en-GB"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atin typeface="Arial" panose="020B0604020202020204" pitchFamily="34" charset="0"/>
                <a:cs typeface="Arial" panose="020B0604020202020204" pitchFamily="34" charset="0"/>
              </a:defRPr>
            </a:lvl1pPr>
            <a:lvl2pPr>
              <a:defRPr sz="2000"/>
            </a:lvl2pPr>
            <a:lvl3pPr>
              <a:defRPr sz="2000"/>
            </a:lvl3pPr>
            <a:lvl4pPr>
              <a:defRPr sz="2000"/>
            </a:lvl4pPr>
            <a:lvl5pPr>
              <a:defRPr sz="2000"/>
            </a:lvl5pPr>
          </a:lstStyle>
          <a:p>
            <a:pPr lvl="0" rt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lvl1pPr>
              <a:defRPr>
                <a:latin typeface="Arial" panose="020B0604020202020204" pitchFamily="34" charset="0"/>
                <a:cs typeface="Arial" panose="020B0604020202020204" pitchFamily="34" charset="0"/>
              </a:defRPr>
            </a:lvl1pPr>
          </a:lstStyle>
          <a:p>
            <a:pPr rtl="0"/>
            <a:r>
              <a:rPr lang="en-GB"/>
              <a:t>Team</a:t>
            </a:r>
          </a:p>
        </p:txBody>
      </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lvl1pPr>
              <a:defRPr>
                <a:latin typeface="Arial" panose="020B0604020202020204" pitchFamily="34" charset="0"/>
                <a:cs typeface="Arial" panose="020B0604020202020204" pitchFamily="34" charset="0"/>
              </a:defRPr>
            </a:lvl1pPr>
          </a:lstStyle>
          <a:p>
            <a:pPr rtl="0"/>
            <a:r>
              <a:rPr lang="en-US"/>
              <a:t>Click icon to add picture</a:t>
            </a:r>
            <a:endParaRPr lang="en-GB"/>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atin typeface="Arial" panose="020B0604020202020204" pitchFamily="34" charset="0"/>
                <a:cs typeface="Arial" panose="020B0604020202020204" pitchFamily="34" charset="0"/>
              </a:defRPr>
            </a:lvl1pPr>
          </a:lstStyle>
          <a:p>
            <a:pPr lvl="0" rtl="0"/>
            <a:r>
              <a:rPr lang="en-GB"/>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atin typeface="Arial" panose="020B0604020202020204" pitchFamily="34" charset="0"/>
                <a:cs typeface="Arial" panose="020B0604020202020204" pitchFamily="34" charset="0"/>
              </a:defRPr>
            </a:lvl1pPr>
          </a:lstStyle>
          <a:p>
            <a:pPr lvl="0" rtl="0"/>
            <a:r>
              <a:rPr lang="en-GB"/>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GB" sz="4800" dirty="0">
                <a:latin typeface="Arial" panose="020B0604020202020204" pitchFamily="34" charset="0"/>
                <a:cs typeface="Arial" panose="020B0604020202020204" pitchFamily="34" charset="0"/>
              </a:defRPr>
            </a:lvl1pPr>
          </a:lstStyle>
          <a:p>
            <a:pPr lvl="0" rtl="0">
              <a:lnSpc>
                <a:spcPct val="100000"/>
              </a:lnSpc>
            </a:pPr>
            <a:r>
              <a:rPr lang="en-US"/>
              <a:t>Click to edit Master title style</a:t>
            </a:r>
            <a:endParaRPr lang="en-GB"/>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GB" sz="1400" b="0" cap="all" spc="200" baseline="0" dirty="0">
                <a:solidFill>
                  <a:schemeClr val="tx1"/>
                </a:solidFill>
                <a:latin typeface="Arial" panose="020B0604020202020204" pitchFamily="34" charset="0"/>
                <a:cs typeface="Arial" panose="020B0604020202020204" pitchFamily="34" charset="0"/>
              </a:defRPr>
            </a:lvl1pPr>
          </a:lstStyle>
          <a:p>
            <a:pPr marL="228600" lvl="0" indent="-228600" rtl="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lvl1pPr>
              <a:defRPr>
                <a:latin typeface="Arial" panose="020B0604020202020204" pitchFamily="34" charset="0"/>
                <a:cs typeface="Arial" panose="020B0604020202020204" pitchFamily="34" charset="0"/>
              </a:defRPr>
            </a:lvl1pPr>
          </a:lstStyle>
          <a:p>
            <a:r>
              <a:rPr lang="en-GB"/>
              <a:t>May 15th, 2025</a:t>
            </a:r>
            <a:endParaRPr lang="en-GB" dirty="0"/>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rtl="0">
              <a:lnSpc>
                <a:spcPct val="100000"/>
              </a:lnSpc>
            </a:pPr>
            <a:r>
              <a:rPr lang="en-US"/>
              <a:t>Click to edit Master title style</a:t>
            </a:r>
            <a:endParaRPr lang="en-GB"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pPr rtl="0"/>
            <a:r>
              <a:rPr lang="en-GB" dirty="0"/>
              <a:t>May 15th, 2025</a:t>
            </a: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GB"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hyperlink" Target="mailto:sergio.saraiva@gmail.co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mailto:sergio.saraiva@gmail.com"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90943F-0713-1274-D987-665A5B5EF7A6}"/>
              </a:ext>
            </a:extLst>
          </p:cNvPr>
          <p:cNvPicPr>
            <a:picLocks noChangeAspect="1"/>
          </p:cNvPicPr>
          <p:nvPr/>
        </p:nvPicPr>
        <p:blipFill>
          <a:blip r:embed="rId3"/>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BC0BBF26-2B47-7C78-A956-443FB710076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50862" y="549275"/>
            <a:ext cx="9571705" cy="2986234"/>
          </a:xfrm>
        </p:spPr>
        <p:txBody>
          <a:bodyPr wrap="square" rtlCol="0" anchor="b" anchorCtr="0">
            <a:normAutofit/>
          </a:bodyPr>
          <a:lstStyle/>
          <a:p>
            <a:pPr rtl="0"/>
            <a:r>
              <a:rPr lang="en-US" sz="4800" dirty="0">
                <a:latin typeface="Arial" panose="020B0604020202020204" pitchFamily="34" charset="0"/>
                <a:cs typeface="Arial" panose="020B0604020202020204" pitchFamily="34" charset="0"/>
              </a:rPr>
              <a:t>Number Verification Microservice</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9A11267-FC52-4990-8D98-010AFABA5544}"/>
              </a:ext>
            </a:extLst>
          </p:cNvPr>
          <p:cNvSpPr>
            <a:spLocks noGrp="1"/>
          </p:cNvSpPr>
          <p:nvPr>
            <p:ph type="subTitle" idx="1"/>
          </p:nvPr>
        </p:nvSpPr>
        <p:spPr>
          <a:xfrm>
            <a:off x="550863" y="3816724"/>
            <a:ext cx="5437187" cy="2265216"/>
          </a:xfrm>
        </p:spPr>
        <p:txBody>
          <a:bodyPr wrap="square" rtlCol="0">
            <a:normAutofit/>
          </a:bodyPr>
          <a:lstStyle/>
          <a:p>
            <a:pPr rtl="0"/>
            <a:r>
              <a:rPr lang="en-GB" dirty="0">
                <a:latin typeface="Arial" panose="020B0604020202020204" pitchFamily="34" charset="0"/>
                <a:cs typeface="Arial" panose="020B0604020202020204" pitchFamily="34" charset="0"/>
              </a:rPr>
              <a:t>Design and Implementation</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5FC4-8B5F-11EE-CFFA-685039FEFC6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F569ADE-4641-14D5-80C4-607071649DE8}"/>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(POST)</a:t>
            </a:r>
            <a:endParaRPr lang="en-GB" dirty="0"/>
          </a:p>
        </p:txBody>
      </p:sp>
      <p:sp>
        <p:nvSpPr>
          <p:cNvPr id="4" name="Date Placeholder 3">
            <a:extLst>
              <a:ext uri="{FF2B5EF4-FFF2-40B4-BE49-F238E27FC236}">
                <a16:creationId xmlns:a16="http://schemas.microsoft.com/office/drawing/2014/main" id="{EC2994DA-D09B-0737-5726-D77B31D9789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9F0FC4F5-C17F-3531-1F13-9525E1207B44}"/>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BD828131-CF4A-AF8A-39AF-D549DE33252E}"/>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D217B59-0115-CD1A-9F61-EF497CA8BFFE}"/>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D23B3928-F820-DA69-0F18-81E44BB8357A}"/>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A9792908-C06F-40EF-2F4B-C70D16D20790}"/>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816B0748-BB17-FAF1-25B4-AFE1A642AE95}"/>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B7C91A85-FA32-DEAE-37D3-BE5A20CA9910}"/>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537D2912-DD67-37E0-0196-351D5013250E}"/>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sp>
        <p:nvSpPr>
          <p:cNvPr id="11" name="Rectangle: Rounded Corners 10">
            <a:extLst>
              <a:ext uri="{FF2B5EF4-FFF2-40B4-BE49-F238E27FC236}">
                <a16:creationId xmlns:a16="http://schemas.microsoft.com/office/drawing/2014/main" id="{5499FB98-F6D6-0E87-A05D-0951A113D6D6}"/>
              </a:ext>
            </a:extLst>
          </p:cNvPr>
          <p:cNvSpPr/>
          <p:nvPr/>
        </p:nvSpPr>
        <p:spPr>
          <a:xfrm>
            <a:off x="9924004" y="1423338"/>
            <a:ext cx="70549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2" name="Rectangle: Rounded Corners 11">
            <a:extLst>
              <a:ext uri="{FF2B5EF4-FFF2-40B4-BE49-F238E27FC236}">
                <a16:creationId xmlns:a16="http://schemas.microsoft.com/office/drawing/2014/main" id="{4C7CAA20-A7E4-4219-60D8-098A56D6FDA8}"/>
              </a:ext>
            </a:extLst>
          </p:cNvPr>
          <p:cNvSpPr/>
          <p:nvPr/>
        </p:nvSpPr>
        <p:spPr>
          <a:xfrm>
            <a:off x="10688797" y="142333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 name="Straight Connector 14">
            <a:extLst>
              <a:ext uri="{FF2B5EF4-FFF2-40B4-BE49-F238E27FC236}">
                <a16:creationId xmlns:a16="http://schemas.microsoft.com/office/drawing/2014/main" id="{BCDB291E-88E0-CB71-46FE-D430FEA63CC0}"/>
              </a:ext>
            </a:extLst>
          </p:cNvPr>
          <p:cNvCxnSpPr>
            <a:cxnSpLocks/>
            <a:stCxn id="10" idx="2"/>
            <a:endCxn id="126" idx="2"/>
          </p:cNvCxnSpPr>
          <p:nvPr/>
        </p:nvCxnSpPr>
        <p:spPr>
          <a:xfrm flipH="1">
            <a:off x="1097580" y="1736336"/>
            <a:ext cx="5947" cy="46531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 name="Straight Connector 15">
            <a:extLst>
              <a:ext uri="{FF2B5EF4-FFF2-40B4-BE49-F238E27FC236}">
                <a16:creationId xmlns:a16="http://schemas.microsoft.com/office/drawing/2014/main" id="{20F5E243-79FE-7A58-A63F-D017A83BBFE3}"/>
              </a:ext>
            </a:extLst>
          </p:cNvPr>
          <p:cNvCxnSpPr>
            <a:cxnSpLocks/>
            <a:stCxn id="31" idx="2"/>
          </p:cNvCxnSpPr>
          <p:nvPr/>
        </p:nvCxnSpPr>
        <p:spPr>
          <a:xfrm>
            <a:off x="2217665" y="1736336"/>
            <a:ext cx="10081"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8376E8E4-EE5D-F244-6B33-DFC0C39D6124}"/>
              </a:ext>
            </a:extLst>
          </p:cNvPr>
          <p:cNvCxnSpPr>
            <a:cxnSpLocks/>
            <a:stCxn id="2" idx="2"/>
          </p:cNvCxnSpPr>
          <p:nvPr/>
        </p:nvCxnSpPr>
        <p:spPr>
          <a:xfrm>
            <a:off x="3475534"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C7C5D988-CA88-EFBD-FFD9-1D6AB044AC70}"/>
              </a:ext>
            </a:extLst>
          </p:cNvPr>
          <p:cNvCxnSpPr>
            <a:cxnSpLocks/>
            <a:stCxn id="3" idx="2"/>
          </p:cNvCxnSpPr>
          <p:nvPr/>
        </p:nvCxnSpPr>
        <p:spPr>
          <a:xfrm flipH="1">
            <a:off x="4733521" y="1736336"/>
            <a:ext cx="15073"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35E1930F-37C3-2850-FA56-7BE8CED7D90E}"/>
              </a:ext>
            </a:extLst>
          </p:cNvPr>
          <p:cNvCxnSpPr>
            <a:cxnSpLocks/>
            <a:stCxn id="5" idx="2"/>
          </p:cNvCxnSpPr>
          <p:nvPr/>
        </p:nvCxnSpPr>
        <p:spPr>
          <a:xfrm>
            <a:off x="5981007" y="1736336"/>
            <a:ext cx="2948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70FE6C29-4F32-7F67-1A9F-22E1C61DD5CE}"/>
              </a:ext>
            </a:extLst>
          </p:cNvPr>
          <p:cNvCxnSpPr>
            <a:cxnSpLocks/>
            <a:stCxn id="6" idx="2"/>
          </p:cNvCxnSpPr>
          <p:nvPr/>
        </p:nvCxnSpPr>
        <p:spPr>
          <a:xfrm>
            <a:off x="7257979" y="1736336"/>
            <a:ext cx="0"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8" name="Straight Connector 27">
            <a:extLst>
              <a:ext uri="{FF2B5EF4-FFF2-40B4-BE49-F238E27FC236}">
                <a16:creationId xmlns:a16="http://schemas.microsoft.com/office/drawing/2014/main" id="{36EEC0C8-3B1E-DADA-C768-AB4131AAEF97}"/>
              </a:ext>
            </a:extLst>
          </p:cNvPr>
          <p:cNvCxnSpPr>
            <a:cxnSpLocks/>
            <a:stCxn id="8" idx="2"/>
          </p:cNvCxnSpPr>
          <p:nvPr/>
        </p:nvCxnSpPr>
        <p:spPr>
          <a:xfrm>
            <a:off x="8373465" y="1736336"/>
            <a:ext cx="61536"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0D81B2AA-BB5E-8D49-3AA7-2E6AE3188D09}"/>
              </a:ext>
            </a:extLst>
          </p:cNvPr>
          <p:cNvCxnSpPr>
            <a:cxnSpLocks/>
            <a:stCxn id="9" idx="2"/>
          </p:cNvCxnSpPr>
          <p:nvPr/>
        </p:nvCxnSpPr>
        <p:spPr>
          <a:xfrm flipH="1">
            <a:off x="9360907" y="1736336"/>
            <a:ext cx="362" cy="466423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37" name="Straight Connector 36">
            <a:extLst>
              <a:ext uri="{FF2B5EF4-FFF2-40B4-BE49-F238E27FC236}">
                <a16:creationId xmlns:a16="http://schemas.microsoft.com/office/drawing/2014/main" id="{B606BAC9-9092-13DF-7405-875B700A0036}"/>
              </a:ext>
            </a:extLst>
          </p:cNvPr>
          <p:cNvCxnSpPr>
            <a:cxnSpLocks/>
            <a:stCxn id="11" idx="2"/>
          </p:cNvCxnSpPr>
          <p:nvPr/>
        </p:nvCxnSpPr>
        <p:spPr>
          <a:xfrm>
            <a:off x="10276750" y="1727346"/>
            <a:ext cx="25075"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43" name="Straight Connector 42">
            <a:extLst>
              <a:ext uri="{FF2B5EF4-FFF2-40B4-BE49-F238E27FC236}">
                <a16:creationId xmlns:a16="http://schemas.microsoft.com/office/drawing/2014/main" id="{FC15A35E-7248-E251-E9E1-60E297CCFE6B}"/>
              </a:ext>
            </a:extLst>
          </p:cNvPr>
          <p:cNvCxnSpPr>
            <a:cxnSpLocks/>
            <a:stCxn id="12" idx="2"/>
          </p:cNvCxnSpPr>
          <p:nvPr/>
        </p:nvCxnSpPr>
        <p:spPr>
          <a:xfrm>
            <a:off x="11192231" y="1727346"/>
            <a:ext cx="33609" cy="4673228"/>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E4C269C0-19C2-4EE7-F8BA-E89A0225DBAB}"/>
              </a:ext>
            </a:extLst>
          </p:cNvPr>
          <p:cNvCxnSpPr>
            <a:cxnSpLocks/>
          </p:cNvCxnSpPr>
          <p:nvPr/>
        </p:nvCxnSpPr>
        <p:spPr>
          <a:xfrm>
            <a:off x="2217473" y="2611954"/>
            <a:ext cx="805908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Arrow Connector 68">
            <a:extLst>
              <a:ext uri="{FF2B5EF4-FFF2-40B4-BE49-F238E27FC236}">
                <a16:creationId xmlns:a16="http://schemas.microsoft.com/office/drawing/2014/main" id="{089DCCCF-C968-F6DC-9F58-344487B22934}"/>
              </a:ext>
            </a:extLst>
          </p:cNvPr>
          <p:cNvCxnSpPr>
            <a:cxnSpLocks/>
          </p:cNvCxnSpPr>
          <p:nvPr/>
        </p:nvCxnSpPr>
        <p:spPr>
          <a:xfrm flipH="1">
            <a:off x="2208394" y="2887957"/>
            <a:ext cx="8059085"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Straight Arrow Connector 72">
            <a:extLst>
              <a:ext uri="{FF2B5EF4-FFF2-40B4-BE49-F238E27FC236}">
                <a16:creationId xmlns:a16="http://schemas.microsoft.com/office/drawing/2014/main" id="{C3FCF078-B5CF-388E-8EB9-2D4F0A8EDF5B}"/>
              </a:ext>
            </a:extLst>
          </p:cNvPr>
          <p:cNvCxnSpPr>
            <a:cxnSpLocks/>
          </p:cNvCxnSpPr>
          <p:nvPr/>
        </p:nvCxnSpPr>
        <p:spPr>
          <a:xfrm>
            <a:off x="2227746" y="3182424"/>
            <a:ext cx="125786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28B5D0E5-378C-B517-E1F5-4B5405860818}"/>
              </a:ext>
            </a:extLst>
          </p:cNvPr>
          <p:cNvSpPr txBox="1"/>
          <p:nvPr/>
        </p:nvSpPr>
        <p:spPr>
          <a:xfrm>
            <a:off x="2217473" y="2334955"/>
            <a:ext cx="149111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3. Check rate limits</a:t>
            </a:r>
          </a:p>
        </p:txBody>
      </p:sp>
      <p:sp>
        <p:nvSpPr>
          <p:cNvPr id="78" name="TextBox 77">
            <a:extLst>
              <a:ext uri="{FF2B5EF4-FFF2-40B4-BE49-F238E27FC236}">
                <a16:creationId xmlns:a16="http://schemas.microsoft.com/office/drawing/2014/main" id="{A96F1BB9-5A0A-F629-3BE8-D44ED4ECFA53}"/>
              </a:ext>
            </a:extLst>
          </p:cNvPr>
          <p:cNvSpPr txBox="1"/>
          <p:nvPr/>
        </p:nvSpPr>
        <p:spPr>
          <a:xfrm>
            <a:off x="2197791" y="2610958"/>
            <a:ext cx="158569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4. Return limit status</a:t>
            </a:r>
          </a:p>
        </p:txBody>
      </p:sp>
      <p:sp>
        <p:nvSpPr>
          <p:cNvPr id="79" name="TextBox 78">
            <a:extLst>
              <a:ext uri="{FF2B5EF4-FFF2-40B4-BE49-F238E27FC236}">
                <a16:creationId xmlns:a16="http://schemas.microsoft.com/office/drawing/2014/main" id="{B8F01F2B-4E20-49A8-8A05-4E043033DA6D}"/>
              </a:ext>
            </a:extLst>
          </p:cNvPr>
          <p:cNvSpPr txBox="1"/>
          <p:nvPr/>
        </p:nvSpPr>
        <p:spPr>
          <a:xfrm>
            <a:off x="2215935" y="2899784"/>
            <a:ext cx="145244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5. Validate request</a:t>
            </a:r>
          </a:p>
        </p:txBody>
      </p:sp>
      <p:cxnSp>
        <p:nvCxnSpPr>
          <p:cNvPr id="81" name="Straight Arrow Connector 80">
            <a:extLst>
              <a:ext uri="{FF2B5EF4-FFF2-40B4-BE49-F238E27FC236}">
                <a16:creationId xmlns:a16="http://schemas.microsoft.com/office/drawing/2014/main" id="{C7EC7BAB-88AA-A4DA-2D5F-0BDBCC580B69}"/>
              </a:ext>
            </a:extLst>
          </p:cNvPr>
          <p:cNvCxnSpPr>
            <a:cxnSpLocks/>
          </p:cNvCxnSpPr>
          <p:nvPr/>
        </p:nvCxnSpPr>
        <p:spPr>
          <a:xfrm>
            <a:off x="3476926" y="3458970"/>
            <a:ext cx="1271668"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3" name="Straight Arrow Connector 82">
            <a:extLst>
              <a:ext uri="{FF2B5EF4-FFF2-40B4-BE49-F238E27FC236}">
                <a16:creationId xmlns:a16="http://schemas.microsoft.com/office/drawing/2014/main" id="{0CEF58AE-45C4-1D2A-39FA-D4BA9D95EFF7}"/>
              </a:ext>
            </a:extLst>
          </p:cNvPr>
          <p:cNvCxnSpPr>
            <a:cxnSpLocks/>
          </p:cNvCxnSpPr>
          <p:nvPr/>
        </p:nvCxnSpPr>
        <p:spPr>
          <a:xfrm>
            <a:off x="4778080" y="3705551"/>
            <a:ext cx="120292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1D336FBA-8A48-D9FF-95E9-EEB63499177D}"/>
              </a:ext>
            </a:extLst>
          </p:cNvPr>
          <p:cNvCxnSpPr>
            <a:cxnSpLocks/>
          </p:cNvCxnSpPr>
          <p:nvPr/>
        </p:nvCxnSpPr>
        <p:spPr>
          <a:xfrm>
            <a:off x="5981007" y="3968183"/>
            <a:ext cx="1247486"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7" name="Straight Arrow Connector 86">
            <a:extLst>
              <a:ext uri="{FF2B5EF4-FFF2-40B4-BE49-F238E27FC236}">
                <a16:creationId xmlns:a16="http://schemas.microsoft.com/office/drawing/2014/main" id="{D5D7B8E7-0F7A-2C17-9773-782B2591BBAD}"/>
              </a:ext>
            </a:extLst>
          </p:cNvPr>
          <p:cNvCxnSpPr>
            <a:cxnSpLocks/>
          </p:cNvCxnSpPr>
          <p:nvPr/>
        </p:nvCxnSpPr>
        <p:spPr>
          <a:xfrm>
            <a:off x="7259325" y="4198709"/>
            <a:ext cx="1114139"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Arrow Connector 87">
            <a:extLst>
              <a:ext uri="{FF2B5EF4-FFF2-40B4-BE49-F238E27FC236}">
                <a16:creationId xmlns:a16="http://schemas.microsoft.com/office/drawing/2014/main" id="{AE5071A4-2D2E-C54C-6697-42245E572A1E}"/>
              </a:ext>
            </a:extLst>
          </p:cNvPr>
          <p:cNvCxnSpPr>
            <a:cxnSpLocks/>
          </p:cNvCxnSpPr>
          <p:nvPr/>
        </p:nvCxnSpPr>
        <p:spPr>
          <a:xfrm flipH="1">
            <a:off x="7257979" y="4496661"/>
            <a:ext cx="1116831"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560DCE5B-3AA4-59F1-125C-0F7155B3167B}"/>
              </a:ext>
            </a:extLst>
          </p:cNvPr>
          <p:cNvCxnSpPr>
            <a:cxnSpLocks/>
          </p:cNvCxnSpPr>
          <p:nvPr/>
        </p:nvCxnSpPr>
        <p:spPr>
          <a:xfrm flipH="1">
            <a:off x="6010493" y="4782625"/>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Arrow Connector 92">
            <a:extLst>
              <a:ext uri="{FF2B5EF4-FFF2-40B4-BE49-F238E27FC236}">
                <a16:creationId xmlns:a16="http://schemas.microsoft.com/office/drawing/2014/main" id="{3FD7EBC8-E814-9872-8004-D13B67FFD057}"/>
              </a:ext>
            </a:extLst>
          </p:cNvPr>
          <p:cNvCxnSpPr>
            <a:cxnSpLocks/>
          </p:cNvCxnSpPr>
          <p:nvPr/>
        </p:nvCxnSpPr>
        <p:spPr>
          <a:xfrm flipH="1">
            <a:off x="4733521" y="5880246"/>
            <a:ext cx="1247486"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a:extLst>
              <a:ext uri="{FF2B5EF4-FFF2-40B4-BE49-F238E27FC236}">
                <a16:creationId xmlns:a16="http://schemas.microsoft.com/office/drawing/2014/main" id="{A67C29B6-04BF-E94B-8905-8BB9FAFADC75}"/>
              </a:ext>
            </a:extLst>
          </p:cNvPr>
          <p:cNvCxnSpPr>
            <a:cxnSpLocks/>
          </p:cNvCxnSpPr>
          <p:nvPr/>
        </p:nvCxnSpPr>
        <p:spPr>
          <a:xfrm flipH="1">
            <a:off x="1102535" y="6126825"/>
            <a:ext cx="36460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6" name="Straight Arrow Connector 95">
            <a:extLst>
              <a:ext uri="{FF2B5EF4-FFF2-40B4-BE49-F238E27FC236}">
                <a16:creationId xmlns:a16="http://schemas.microsoft.com/office/drawing/2014/main" id="{B3DE2FF4-4702-1C34-F00C-17261C7EDE42}"/>
              </a:ext>
            </a:extLst>
          </p:cNvPr>
          <p:cNvCxnSpPr>
            <a:cxnSpLocks/>
          </p:cNvCxnSpPr>
          <p:nvPr/>
        </p:nvCxnSpPr>
        <p:spPr>
          <a:xfrm flipH="1">
            <a:off x="274360" y="6400574"/>
            <a:ext cx="814859" cy="0"/>
          </a:xfrm>
          <a:prstGeom prst="straightConnector1">
            <a:avLst/>
          </a:prstGeom>
          <a:ln w="19050" cap="flat" cmpd="sng" algn="ctr">
            <a:solidFill>
              <a:schemeClr val="tx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Arrow Connector 97">
            <a:extLst>
              <a:ext uri="{FF2B5EF4-FFF2-40B4-BE49-F238E27FC236}">
                <a16:creationId xmlns:a16="http://schemas.microsoft.com/office/drawing/2014/main" id="{932D0317-1EE6-F317-D9DD-7B6CE089181C}"/>
              </a:ext>
            </a:extLst>
          </p:cNvPr>
          <p:cNvCxnSpPr>
            <a:cxnSpLocks/>
          </p:cNvCxnSpPr>
          <p:nvPr/>
        </p:nvCxnSpPr>
        <p:spPr>
          <a:xfrm>
            <a:off x="5981007" y="5055490"/>
            <a:ext cx="4286472"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Arrow Connector 99">
            <a:extLst>
              <a:ext uri="{FF2B5EF4-FFF2-40B4-BE49-F238E27FC236}">
                <a16:creationId xmlns:a16="http://schemas.microsoft.com/office/drawing/2014/main" id="{BE9380E2-940D-F9EE-0CA0-24221BDF3FD5}"/>
              </a:ext>
            </a:extLst>
          </p:cNvPr>
          <p:cNvCxnSpPr>
            <a:cxnSpLocks/>
          </p:cNvCxnSpPr>
          <p:nvPr/>
        </p:nvCxnSpPr>
        <p:spPr>
          <a:xfrm>
            <a:off x="5981007" y="5341454"/>
            <a:ext cx="342029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2" name="Straight Arrow Connector 101">
            <a:extLst>
              <a:ext uri="{FF2B5EF4-FFF2-40B4-BE49-F238E27FC236}">
                <a16:creationId xmlns:a16="http://schemas.microsoft.com/office/drawing/2014/main" id="{BE53C86B-EFF8-011E-178B-EB38C51201DC}"/>
              </a:ext>
            </a:extLst>
          </p:cNvPr>
          <p:cNvCxnSpPr>
            <a:cxnSpLocks/>
          </p:cNvCxnSpPr>
          <p:nvPr/>
        </p:nvCxnSpPr>
        <p:spPr>
          <a:xfrm>
            <a:off x="9355053" y="5625105"/>
            <a:ext cx="1837177"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4" name="TextBox 113">
            <a:extLst>
              <a:ext uri="{FF2B5EF4-FFF2-40B4-BE49-F238E27FC236}">
                <a16:creationId xmlns:a16="http://schemas.microsoft.com/office/drawing/2014/main" id="{4CB4BBC8-31D9-B6B5-E401-4C6FE42F7425}"/>
              </a:ext>
            </a:extLst>
          </p:cNvPr>
          <p:cNvSpPr txBox="1"/>
          <p:nvPr/>
        </p:nvSpPr>
        <p:spPr>
          <a:xfrm>
            <a:off x="3479169" y="3187335"/>
            <a:ext cx="184011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6. Authenticated request</a:t>
            </a:r>
          </a:p>
        </p:txBody>
      </p:sp>
      <p:sp>
        <p:nvSpPr>
          <p:cNvPr id="115" name="TextBox 114">
            <a:extLst>
              <a:ext uri="{FF2B5EF4-FFF2-40B4-BE49-F238E27FC236}">
                <a16:creationId xmlns:a16="http://schemas.microsoft.com/office/drawing/2014/main" id="{85ED4FB4-8AB1-35CE-3958-3EBCF2347472}"/>
              </a:ext>
            </a:extLst>
          </p:cNvPr>
          <p:cNvSpPr txBox="1"/>
          <p:nvPr/>
        </p:nvSpPr>
        <p:spPr>
          <a:xfrm>
            <a:off x="4760683" y="3423083"/>
            <a:ext cx="168668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7. Process verification</a:t>
            </a:r>
          </a:p>
        </p:txBody>
      </p:sp>
      <p:sp>
        <p:nvSpPr>
          <p:cNvPr id="116" name="TextBox 115">
            <a:extLst>
              <a:ext uri="{FF2B5EF4-FFF2-40B4-BE49-F238E27FC236}">
                <a16:creationId xmlns:a16="http://schemas.microsoft.com/office/drawing/2014/main" id="{60A3B5BE-E98B-485E-B72D-5B7073D6D43B}"/>
              </a:ext>
            </a:extLst>
          </p:cNvPr>
          <p:cNvSpPr txBox="1"/>
          <p:nvPr/>
        </p:nvSpPr>
        <p:spPr>
          <a:xfrm>
            <a:off x="5981007" y="3688573"/>
            <a:ext cx="1771191"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8. Verify phone number</a:t>
            </a:r>
          </a:p>
        </p:txBody>
      </p:sp>
      <p:sp>
        <p:nvSpPr>
          <p:cNvPr id="117" name="TextBox 116">
            <a:extLst>
              <a:ext uri="{FF2B5EF4-FFF2-40B4-BE49-F238E27FC236}">
                <a16:creationId xmlns:a16="http://schemas.microsoft.com/office/drawing/2014/main" id="{491C5ED1-DCE2-ADF1-0611-CCA9E1ED8E93}"/>
              </a:ext>
            </a:extLst>
          </p:cNvPr>
          <p:cNvSpPr txBox="1"/>
          <p:nvPr/>
        </p:nvSpPr>
        <p:spPr>
          <a:xfrm>
            <a:off x="7231116" y="3944445"/>
            <a:ext cx="149066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9. Call external API</a:t>
            </a:r>
          </a:p>
        </p:txBody>
      </p:sp>
      <p:sp>
        <p:nvSpPr>
          <p:cNvPr id="118" name="TextBox 117">
            <a:extLst>
              <a:ext uri="{FF2B5EF4-FFF2-40B4-BE49-F238E27FC236}">
                <a16:creationId xmlns:a16="http://schemas.microsoft.com/office/drawing/2014/main" id="{5DDB29BC-B9EC-E82F-125A-19D8714E5293}"/>
              </a:ext>
            </a:extLst>
          </p:cNvPr>
          <p:cNvSpPr txBox="1"/>
          <p:nvPr/>
        </p:nvSpPr>
        <p:spPr>
          <a:xfrm>
            <a:off x="7240195" y="4209103"/>
            <a:ext cx="2095445"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10. Return verification result</a:t>
            </a:r>
          </a:p>
        </p:txBody>
      </p:sp>
      <p:sp>
        <p:nvSpPr>
          <p:cNvPr id="119" name="TextBox 118">
            <a:extLst>
              <a:ext uri="{FF2B5EF4-FFF2-40B4-BE49-F238E27FC236}">
                <a16:creationId xmlns:a16="http://schemas.microsoft.com/office/drawing/2014/main" id="{9B687CC8-99B3-CB4B-1B4C-FFA9D09395E1}"/>
              </a:ext>
            </a:extLst>
          </p:cNvPr>
          <p:cNvSpPr txBox="1"/>
          <p:nvPr/>
        </p:nvSpPr>
        <p:spPr>
          <a:xfrm>
            <a:off x="5995750" y="4488097"/>
            <a:ext cx="1308179"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11. Return result</a:t>
            </a:r>
          </a:p>
        </p:txBody>
      </p:sp>
      <p:sp>
        <p:nvSpPr>
          <p:cNvPr id="120" name="TextBox 119">
            <a:extLst>
              <a:ext uri="{FF2B5EF4-FFF2-40B4-BE49-F238E27FC236}">
                <a16:creationId xmlns:a16="http://schemas.microsoft.com/office/drawing/2014/main" id="{68F2B99F-9480-AD01-2E04-0BF89A864034}"/>
              </a:ext>
            </a:extLst>
          </p:cNvPr>
          <p:cNvSpPr txBox="1"/>
          <p:nvPr/>
        </p:nvSpPr>
        <p:spPr>
          <a:xfrm>
            <a:off x="5981007" y="4785107"/>
            <a:ext cx="225574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12. Cache result (if applicable)</a:t>
            </a:r>
          </a:p>
        </p:txBody>
      </p:sp>
      <p:sp>
        <p:nvSpPr>
          <p:cNvPr id="121" name="TextBox 120">
            <a:extLst>
              <a:ext uri="{FF2B5EF4-FFF2-40B4-BE49-F238E27FC236}">
                <a16:creationId xmlns:a16="http://schemas.microsoft.com/office/drawing/2014/main" id="{5A7495E6-0F36-9C8C-B6BB-8ED7406AAE70}"/>
              </a:ext>
            </a:extLst>
          </p:cNvPr>
          <p:cNvSpPr txBox="1"/>
          <p:nvPr/>
        </p:nvSpPr>
        <p:spPr>
          <a:xfrm>
            <a:off x="5998105" y="5070230"/>
            <a:ext cx="14895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13. Log transaction</a:t>
            </a:r>
          </a:p>
        </p:txBody>
      </p:sp>
      <p:sp>
        <p:nvSpPr>
          <p:cNvPr id="122" name="TextBox 121">
            <a:extLst>
              <a:ext uri="{FF2B5EF4-FFF2-40B4-BE49-F238E27FC236}">
                <a16:creationId xmlns:a16="http://schemas.microsoft.com/office/drawing/2014/main" id="{2FF60B64-879D-5D89-F289-5DBC3D51254D}"/>
              </a:ext>
            </a:extLst>
          </p:cNvPr>
          <p:cNvSpPr txBox="1"/>
          <p:nvPr/>
        </p:nvSpPr>
        <p:spPr>
          <a:xfrm>
            <a:off x="9335589" y="5368464"/>
            <a:ext cx="183095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14. Store verification log</a:t>
            </a:r>
          </a:p>
        </p:txBody>
      </p:sp>
      <p:sp>
        <p:nvSpPr>
          <p:cNvPr id="123" name="TextBox 122">
            <a:extLst>
              <a:ext uri="{FF2B5EF4-FFF2-40B4-BE49-F238E27FC236}">
                <a16:creationId xmlns:a16="http://schemas.microsoft.com/office/drawing/2014/main" id="{5F2C28FA-3AAE-55CF-62CC-4864C867EA69}"/>
              </a:ext>
            </a:extLst>
          </p:cNvPr>
          <p:cNvSpPr txBox="1"/>
          <p:nvPr/>
        </p:nvSpPr>
        <p:spPr>
          <a:xfrm>
            <a:off x="4713544" y="5593585"/>
            <a:ext cx="2069797"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15. Return processed result</a:t>
            </a:r>
          </a:p>
        </p:txBody>
      </p:sp>
      <p:sp>
        <p:nvSpPr>
          <p:cNvPr id="124" name="TextBox 123">
            <a:extLst>
              <a:ext uri="{FF2B5EF4-FFF2-40B4-BE49-F238E27FC236}">
                <a16:creationId xmlns:a16="http://schemas.microsoft.com/office/drawing/2014/main" id="{D3F00DD6-A814-8B18-99F1-E87BA535ED1A}"/>
              </a:ext>
            </a:extLst>
          </p:cNvPr>
          <p:cNvSpPr txBox="1"/>
          <p:nvPr/>
        </p:nvSpPr>
        <p:spPr>
          <a:xfrm>
            <a:off x="1124369" y="5848526"/>
            <a:ext cx="157447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16. Return response</a:t>
            </a:r>
          </a:p>
        </p:txBody>
      </p:sp>
      <p:sp>
        <p:nvSpPr>
          <p:cNvPr id="126" name="TextBox 125">
            <a:extLst>
              <a:ext uri="{FF2B5EF4-FFF2-40B4-BE49-F238E27FC236}">
                <a16:creationId xmlns:a16="http://schemas.microsoft.com/office/drawing/2014/main" id="{7EC8E35C-DE6A-273F-8896-646CD8EDC83A}"/>
              </a:ext>
            </a:extLst>
          </p:cNvPr>
          <p:cNvSpPr txBox="1"/>
          <p:nvPr/>
        </p:nvSpPr>
        <p:spPr>
          <a:xfrm>
            <a:off x="310922" y="6112463"/>
            <a:ext cx="1573316"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17. HTTP Response</a:t>
            </a:r>
          </a:p>
        </p:txBody>
      </p:sp>
      <p:cxnSp>
        <p:nvCxnSpPr>
          <p:cNvPr id="13" name="Straight Arrow Connector 12">
            <a:extLst>
              <a:ext uri="{FF2B5EF4-FFF2-40B4-BE49-F238E27FC236}">
                <a16:creationId xmlns:a16="http://schemas.microsoft.com/office/drawing/2014/main" id="{4D67CA3E-3446-0B76-8999-D4201CB11396}"/>
              </a:ext>
            </a:extLst>
          </p:cNvPr>
          <p:cNvCxnSpPr>
            <a:cxnSpLocks/>
          </p:cNvCxnSpPr>
          <p:nvPr/>
        </p:nvCxnSpPr>
        <p:spPr>
          <a:xfrm>
            <a:off x="331470" y="2050199"/>
            <a:ext cx="76950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AAAD1E6B-CED5-36DB-6108-F034CA8A6F16}"/>
              </a:ext>
            </a:extLst>
          </p:cNvPr>
          <p:cNvSpPr txBox="1"/>
          <p:nvPr/>
        </p:nvSpPr>
        <p:spPr>
          <a:xfrm>
            <a:off x="294908" y="1767559"/>
            <a:ext cx="1363718"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1. HTTP Request</a:t>
            </a:r>
          </a:p>
        </p:txBody>
      </p:sp>
      <p:cxnSp>
        <p:nvCxnSpPr>
          <p:cNvPr id="20" name="Straight Arrow Connector 19">
            <a:extLst>
              <a:ext uri="{FF2B5EF4-FFF2-40B4-BE49-F238E27FC236}">
                <a16:creationId xmlns:a16="http://schemas.microsoft.com/office/drawing/2014/main" id="{2EAA7BFD-3778-70E7-3D3C-C22F4F64282F}"/>
              </a:ext>
            </a:extLst>
          </p:cNvPr>
          <p:cNvCxnSpPr>
            <a:cxnSpLocks/>
          </p:cNvCxnSpPr>
          <p:nvPr/>
        </p:nvCxnSpPr>
        <p:spPr>
          <a:xfrm>
            <a:off x="1121311" y="2325694"/>
            <a:ext cx="110643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F68AB10D-0133-A2CD-0BD3-8577D3C52887}"/>
              </a:ext>
            </a:extLst>
          </p:cNvPr>
          <p:cNvSpPr txBox="1"/>
          <p:nvPr/>
        </p:nvSpPr>
        <p:spPr>
          <a:xfrm>
            <a:off x="1084748" y="2043054"/>
            <a:ext cx="1503369" cy="276999"/>
          </a:xfrm>
          <a:prstGeom prst="rect">
            <a:avLst/>
          </a:prstGeom>
          <a:noFill/>
        </p:spPr>
        <p:txBody>
          <a:bodyPr wrap="square" rtlCol="0">
            <a:spAutoFit/>
          </a:bodyPr>
          <a:lstStyle/>
          <a:p>
            <a:r>
              <a:rPr lang="en-GB" sz="1200" dirty="0">
                <a:latin typeface="Arial" panose="020B0604020202020204" pitchFamily="34" charset="0"/>
                <a:cs typeface="Arial" panose="020B0604020202020204" pitchFamily="34" charset="0"/>
              </a:rPr>
              <a:t>2. Forward request</a:t>
            </a:r>
          </a:p>
        </p:txBody>
      </p:sp>
    </p:spTree>
    <p:extLst>
      <p:ext uri="{BB962C8B-B14F-4D97-AF65-F5344CB8AC3E}">
        <p14:creationId xmlns:p14="http://schemas.microsoft.com/office/powerpoint/2010/main" val="256406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79DA-BD56-BE51-1A05-0D478A2FB5D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93078FB-EB3C-B6CD-FAD0-996ABA0A9C20}"/>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Calling Sequence (logs)</a:t>
            </a:r>
            <a:endParaRPr lang="en-GB" dirty="0"/>
          </a:p>
        </p:txBody>
      </p:sp>
      <p:sp>
        <p:nvSpPr>
          <p:cNvPr id="4" name="Date Placeholder 3">
            <a:extLst>
              <a:ext uri="{FF2B5EF4-FFF2-40B4-BE49-F238E27FC236}">
                <a16:creationId xmlns:a16="http://schemas.microsoft.com/office/drawing/2014/main" id="{5ADF2A3C-3F69-C66D-A4B7-02BAC718CFC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31" name="Rectangle: Rounded Corners 30">
            <a:extLst>
              <a:ext uri="{FF2B5EF4-FFF2-40B4-BE49-F238E27FC236}">
                <a16:creationId xmlns:a16="http://schemas.microsoft.com/office/drawing/2014/main" id="{580A09F2-C057-E581-BF23-26EA17A334C0}"/>
              </a:ext>
            </a:extLst>
          </p:cNvPr>
          <p:cNvSpPr/>
          <p:nvPr/>
        </p:nvSpPr>
        <p:spPr>
          <a:xfrm>
            <a:off x="1650166" y="1209420"/>
            <a:ext cx="113499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Rate Limiting Filter (Redis)</a:t>
            </a:r>
          </a:p>
        </p:txBody>
      </p:sp>
      <p:sp>
        <p:nvSpPr>
          <p:cNvPr id="2" name="Rectangle: Rounded Corners 1">
            <a:extLst>
              <a:ext uri="{FF2B5EF4-FFF2-40B4-BE49-F238E27FC236}">
                <a16:creationId xmlns:a16="http://schemas.microsoft.com/office/drawing/2014/main" id="{54784DCB-73C0-1B8B-DAA0-981EFA52B70A}"/>
              </a:ext>
            </a:extLst>
          </p:cNvPr>
          <p:cNvSpPr/>
          <p:nvPr/>
        </p:nvSpPr>
        <p:spPr>
          <a:xfrm>
            <a:off x="2848331" y="1209420"/>
            <a:ext cx="1254406"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Authentication Filter (OAuth 2.0/JWT)</a:t>
            </a:r>
          </a:p>
        </p:txBody>
      </p:sp>
      <p:sp>
        <p:nvSpPr>
          <p:cNvPr id="3" name="Rectangle: Rounded Corners 2">
            <a:extLst>
              <a:ext uri="{FF2B5EF4-FFF2-40B4-BE49-F238E27FC236}">
                <a16:creationId xmlns:a16="http://schemas.microsoft.com/office/drawing/2014/main" id="{C1D4A692-DCE3-4446-0551-81D46AE3D824}"/>
              </a:ext>
            </a:extLst>
          </p:cNvPr>
          <p:cNvSpPr/>
          <p:nvPr/>
        </p:nvSpPr>
        <p:spPr>
          <a:xfrm>
            <a:off x="4162038"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Controller (Spring MVC)</a:t>
            </a:r>
          </a:p>
        </p:txBody>
      </p:sp>
      <p:sp>
        <p:nvSpPr>
          <p:cNvPr id="5" name="Rectangle: Rounded Corners 4">
            <a:extLst>
              <a:ext uri="{FF2B5EF4-FFF2-40B4-BE49-F238E27FC236}">
                <a16:creationId xmlns:a16="http://schemas.microsoft.com/office/drawing/2014/main" id="{21DDC7F0-88DC-07EA-CF40-B83C5C39CAE0}"/>
              </a:ext>
            </a:extLst>
          </p:cNvPr>
          <p:cNvSpPr/>
          <p:nvPr/>
        </p:nvSpPr>
        <p:spPr>
          <a:xfrm>
            <a:off x="5394451" y="1209420"/>
            <a:ext cx="1173112"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Service (Spring Boot)</a:t>
            </a:r>
          </a:p>
        </p:txBody>
      </p:sp>
      <p:sp>
        <p:nvSpPr>
          <p:cNvPr id="6" name="Rectangle: Rounded Corners 5">
            <a:extLst>
              <a:ext uri="{FF2B5EF4-FFF2-40B4-BE49-F238E27FC236}">
                <a16:creationId xmlns:a16="http://schemas.microsoft.com/office/drawing/2014/main" id="{BBE303BF-3A64-1827-973E-F7968F6CE106}"/>
              </a:ext>
            </a:extLst>
          </p:cNvPr>
          <p:cNvSpPr/>
          <p:nvPr/>
        </p:nvSpPr>
        <p:spPr>
          <a:xfrm>
            <a:off x="6626864" y="1209420"/>
            <a:ext cx="1262230"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Client (</a:t>
            </a:r>
            <a:r>
              <a:rPr lang="en-GB" sz="1200" dirty="0" err="1">
                <a:latin typeface="Arial" panose="020B0604020202020204" pitchFamily="34" charset="0"/>
                <a:cs typeface="Arial" panose="020B0604020202020204" pitchFamily="34" charset="0"/>
              </a:rPr>
              <a:t>WebClient</a:t>
            </a:r>
            <a:r>
              <a:rPr lang="en-GB" sz="1200" dirty="0">
                <a:latin typeface="Arial" panose="020B0604020202020204" pitchFamily="34" charset="0"/>
                <a:cs typeface="Arial" panose="020B0604020202020204" pitchFamily="34" charset="0"/>
              </a:rPr>
              <a:t>)</a:t>
            </a:r>
          </a:p>
        </p:txBody>
      </p:sp>
      <p:sp>
        <p:nvSpPr>
          <p:cNvPr id="8" name="Rectangle: Rounded Corners 7">
            <a:extLst>
              <a:ext uri="{FF2B5EF4-FFF2-40B4-BE49-F238E27FC236}">
                <a16:creationId xmlns:a16="http://schemas.microsoft.com/office/drawing/2014/main" id="{2F71920B-A814-2195-0B9D-0174C16F26EF}"/>
              </a:ext>
            </a:extLst>
          </p:cNvPr>
          <p:cNvSpPr/>
          <p:nvPr/>
        </p:nvSpPr>
        <p:spPr>
          <a:xfrm>
            <a:off x="7948395" y="1209420"/>
            <a:ext cx="850139"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Telecom Provider API</a:t>
            </a:r>
          </a:p>
        </p:txBody>
      </p:sp>
      <p:sp>
        <p:nvSpPr>
          <p:cNvPr id="9" name="Rectangle: Rounded Corners 8">
            <a:extLst>
              <a:ext uri="{FF2B5EF4-FFF2-40B4-BE49-F238E27FC236}">
                <a16:creationId xmlns:a16="http://schemas.microsoft.com/office/drawing/2014/main" id="{8EB97BD9-BE52-226C-6C29-9110C62BA3B4}"/>
              </a:ext>
            </a:extLst>
          </p:cNvPr>
          <p:cNvSpPr/>
          <p:nvPr/>
        </p:nvSpPr>
        <p:spPr>
          <a:xfrm>
            <a:off x="8857835" y="1209420"/>
            <a:ext cx="1006868"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Verification Log Repository</a:t>
            </a:r>
          </a:p>
        </p:txBody>
      </p:sp>
      <p:sp>
        <p:nvSpPr>
          <p:cNvPr id="10" name="Rectangle: Rounded Corners 9">
            <a:extLst>
              <a:ext uri="{FF2B5EF4-FFF2-40B4-BE49-F238E27FC236}">
                <a16:creationId xmlns:a16="http://schemas.microsoft.com/office/drawing/2014/main" id="{DEF5E478-7B7B-2F2A-13C5-D5C2D1A5A19C}"/>
              </a:ext>
            </a:extLst>
          </p:cNvPr>
          <p:cNvSpPr/>
          <p:nvPr/>
        </p:nvSpPr>
        <p:spPr>
          <a:xfrm>
            <a:off x="629225" y="1209420"/>
            <a:ext cx="948603" cy="52691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API Gateway</a:t>
            </a:r>
          </a:p>
        </p:txBody>
      </p:sp>
      <p:cxnSp>
        <p:nvCxnSpPr>
          <p:cNvPr id="16" name="Straight Connector 15">
            <a:extLst>
              <a:ext uri="{FF2B5EF4-FFF2-40B4-BE49-F238E27FC236}">
                <a16:creationId xmlns:a16="http://schemas.microsoft.com/office/drawing/2014/main" id="{78A2C433-ACA2-3C37-B7BC-C7CB09D55C1D}"/>
              </a:ext>
            </a:extLst>
          </p:cNvPr>
          <p:cNvCxnSpPr>
            <a:cxnSpLocks/>
            <a:stCxn id="31" idx="2"/>
          </p:cNvCxnSpPr>
          <p:nvPr/>
        </p:nvCxnSpPr>
        <p:spPr>
          <a:xfrm>
            <a:off x="2217665"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9" name="Straight Connector 18">
            <a:extLst>
              <a:ext uri="{FF2B5EF4-FFF2-40B4-BE49-F238E27FC236}">
                <a16:creationId xmlns:a16="http://schemas.microsoft.com/office/drawing/2014/main" id="{A474C6A0-7793-E900-73C1-D2A6261B9342}"/>
              </a:ext>
            </a:extLst>
          </p:cNvPr>
          <p:cNvCxnSpPr>
            <a:cxnSpLocks/>
            <a:stCxn id="2" idx="2"/>
          </p:cNvCxnSpPr>
          <p:nvPr/>
        </p:nvCxnSpPr>
        <p:spPr>
          <a:xfrm>
            <a:off x="3475534" y="1736336"/>
            <a:ext cx="0"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4B85D9C4-B4F8-CDC0-9960-8300A4BCF7C6}"/>
              </a:ext>
            </a:extLst>
          </p:cNvPr>
          <p:cNvCxnSpPr>
            <a:cxnSpLocks/>
            <a:stCxn id="3" idx="2"/>
          </p:cNvCxnSpPr>
          <p:nvPr/>
        </p:nvCxnSpPr>
        <p:spPr>
          <a:xfrm>
            <a:off x="4748594" y="1736336"/>
            <a:ext cx="12621"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4" name="Straight Connector 23">
            <a:extLst>
              <a:ext uri="{FF2B5EF4-FFF2-40B4-BE49-F238E27FC236}">
                <a16:creationId xmlns:a16="http://schemas.microsoft.com/office/drawing/2014/main" id="{CAF23EBD-DBFC-0DD1-3360-04884A07B7BC}"/>
              </a:ext>
            </a:extLst>
          </p:cNvPr>
          <p:cNvCxnSpPr>
            <a:cxnSpLocks/>
            <a:stCxn id="5" idx="2"/>
          </p:cNvCxnSpPr>
          <p:nvPr/>
        </p:nvCxnSpPr>
        <p:spPr>
          <a:xfrm>
            <a:off x="5981007" y="1736336"/>
            <a:ext cx="25573"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26" name="Straight Connector 25">
            <a:extLst>
              <a:ext uri="{FF2B5EF4-FFF2-40B4-BE49-F238E27FC236}">
                <a16:creationId xmlns:a16="http://schemas.microsoft.com/office/drawing/2014/main" id="{0A7EFCDA-D703-1069-EF3F-1A4217F8BD20}"/>
              </a:ext>
            </a:extLst>
          </p:cNvPr>
          <p:cNvCxnSpPr>
            <a:cxnSpLocks/>
            <a:stCxn id="6" idx="2"/>
          </p:cNvCxnSpPr>
          <p:nvPr/>
        </p:nvCxnSpPr>
        <p:spPr>
          <a:xfrm>
            <a:off x="7257979" y="1736336"/>
            <a:ext cx="27789" cy="1777426"/>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67" name="Straight Arrow Connector 66">
            <a:extLst>
              <a:ext uri="{FF2B5EF4-FFF2-40B4-BE49-F238E27FC236}">
                <a16:creationId xmlns:a16="http://schemas.microsoft.com/office/drawing/2014/main" id="{59B13BB7-68C6-BB21-9111-E6DE1F23AB7D}"/>
              </a:ext>
            </a:extLst>
          </p:cNvPr>
          <p:cNvCxnSpPr>
            <a:cxnSpLocks/>
          </p:cNvCxnSpPr>
          <p:nvPr/>
        </p:nvCxnSpPr>
        <p:spPr>
          <a:xfrm>
            <a:off x="2217473" y="2273448"/>
            <a:ext cx="9314293"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7" name="TextBox 76">
            <a:extLst>
              <a:ext uri="{FF2B5EF4-FFF2-40B4-BE49-F238E27FC236}">
                <a16:creationId xmlns:a16="http://schemas.microsoft.com/office/drawing/2014/main" id="{0FE5A8BD-1AF6-B7CF-12A6-8807BBD47E6A}"/>
              </a:ext>
            </a:extLst>
          </p:cNvPr>
          <p:cNvSpPr txBox="1"/>
          <p:nvPr/>
        </p:nvSpPr>
        <p:spPr>
          <a:xfrm>
            <a:off x="2217473" y="1996449"/>
            <a:ext cx="1507144"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security events</a:t>
            </a:r>
          </a:p>
        </p:txBody>
      </p:sp>
      <p:sp>
        <p:nvSpPr>
          <p:cNvPr id="151" name="Rectangle: Rounded Corners 150">
            <a:extLst>
              <a:ext uri="{FF2B5EF4-FFF2-40B4-BE49-F238E27FC236}">
                <a16:creationId xmlns:a16="http://schemas.microsoft.com/office/drawing/2014/main" id="{9CB03CC6-BBA1-406F-7551-69785B672117}"/>
              </a:ext>
            </a:extLst>
          </p:cNvPr>
          <p:cNvSpPr/>
          <p:nvPr/>
        </p:nvSpPr>
        <p:spPr>
          <a:xfrm>
            <a:off x="11028332" y="1214563"/>
            <a:ext cx="1006143"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Logging</a:t>
            </a:r>
          </a:p>
        </p:txBody>
      </p:sp>
      <p:sp>
        <p:nvSpPr>
          <p:cNvPr id="152" name="Rectangle: Rounded Corners 151">
            <a:extLst>
              <a:ext uri="{FF2B5EF4-FFF2-40B4-BE49-F238E27FC236}">
                <a16:creationId xmlns:a16="http://schemas.microsoft.com/office/drawing/2014/main" id="{07A018C9-7469-934B-19E5-31111DCCA3E8}"/>
              </a:ext>
            </a:extLst>
          </p:cNvPr>
          <p:cNvSpPr/>
          <p:nvPr/>
        </p:nvSpPr>
        <p:spPr>
          <a:xfrm>
            <a:off x="11028332" y="1692441"/>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200" dirty="0">
                <a:latin typeface="Arial" panose="020B0604020202020204" pitchFamily="34" charset="0"/>
                <a:cs typeface="Arial" panose="020B0604020202020204" pitchFamily="34" charset="0"/>
              </a:rPr>
              <a:t>ELK Stack</a:t>
            </a:r>
          </a:p>
        </p:txBody>
      </p:sp>
      <p:sp>
        <p:nvSpPr>
          <p:cNvPr id="153" name="Rectangle: Rounded Corners 152">
            <a:extLst>
              <a:ext uri="{FF2B5EF4-FFF2-40B4-BE49-F238E27FC236}">
                <a16:creationId xmlns:a16="http://schemas.microsoft.com/office/drawing/2014/main" id="{E4BC96FA-65CF-8E0C-05D2-EB2E74246C09}"/>
              </a:ext>
            </a:extLst>
          </p:cNvPr>
          <p:cNvSpPr/>
          <p:nvPr/>
        </p:nvSpPr>
        <p:spPr>
          <a:xfrm>
            <a:off x="9936778" y="1237754"/>
            <a:ext cx="100614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154" name="Rectangle: Rounded Corners 153">
            <a:extLst>
              <a:ext uri="{FF2B5EF4-FFF2-40B4-BE49-F238E27FC236}">
                <a16:creationId xmlns:a16="http://schemas.microsoft.com/office/drawing/2014/main" id="{653E3A87-61A4-E109-E639-3BC5B4E98CCB}"/>
              </a:ext>
            </a:extLst>
          </p:cNvPr>
          <p:cNvSpPr/>
          <p:nvPr/>
        </p:nvSpPr>
        <p:spPr>
          <a:xfrm>
            <a:off x="9936778" y="1547468"/>
            <a:ext cx="1006867"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cxnSp>
        <p:nvCxnSpPr>
          <p:cNvPr id="157" name="Straight Connector 156">
            <a:extLst>
              <a:ext uri="{FF2B5EF4-FFF2-40B4-BE49-F238E27FC236}">
                <a16:creationId xmlns:a16="http://schemas.microsoft.com/office/drawing/2014/main" id="{4C892163-F9FF-EA37-5E84-8A713D7FFF5F}"/>
              </a:ext>
            </a:extLst>
          </p:cNvPr>
          <p:cNvCxnSpPr>
            <a:cxnSpLocks/>
            <a:stCxn id="152" idx="2"/>
          </p:cNvCxnSpPr>
          <p:nvPr/>
        </p:nvCxnSpPr>
        <p:spPr>
          <a:xfrm flipH="1">
            <a:off x="11516649" y="1996449"/>
            <a:ext cx="15117" cy="1517313"/>
          </a:xfrm>
          <a:prstGeom prst="line">
            <a:avLst/>
          </a:prstGeom>
          <a:ln w="38100">
            <a:solidFill>
              <a:schemeClr val="accent6">
                <a:lumMod val="60000"/>
                <a:lumOff val="40000"/>
              </a:schemeClr>
            </a:solidFill>
            <a:prstDash val="sysDash"/>
          </a:ln>
        </p:spPr>
        <p:style>
          <a:lnRef idx="1">
            <a:schemeClr val="accent5"/>
          </a:lnRef>
          <a:fillRef idx="0">
            <a:schemeClr val="accent5"/>
          </a:fillRef>
          <a:effectRef idx="0">
            <a:schemeClr val="accent5"/>
          </a:effectRef>
          <a:fontRef idx="minor">
            <a:schemeClr val="tx1"/>
          </a:fontRef>
        </p:style>
      </p:cxnSp>
      <p:cxnSp>
        <p:nvCxnSpPr>
          <p:cNvPr id="161" name="Straight Arrow Connector 160">
            <a:extLst>
              <a:ext uri="{FF2B5EF4-FFF2-40B4-BE49-F238E27FC236}">
                <a16:creationId xmlns:a16="http://schemas.microsoft.com/office/drawing/2014/main" id="{FF0D3044-37D7-C848-8C5E-E758FA9A476F}"/>
              </a:ext>
            </a:extLst>
          </p:cNvPr>
          <p:cNvCxnSpPr>
            <a:cxnSpLocks/>
          </p:cNvCxnSpPr>
          <p:nvPr/>
        </p:nvCxnSpPr>
        <p:spPr>
          <a:xfrm>
            <a:off x="3475534" y="2550447"/>
            <a:ext cx="806650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2" name="TextBox 161">
            <a:extLst>
              <a:ext uri="{FF2B5EF4-FFF2-40B4-BE49-F238E27FC236}">
                <a16:creationId xmlns:a16="http://schemas.microsoft.com/office/drawing/2014/main" id="{178D04F5-35AE-C0C9-57D9-5230A9604BE4}"/>
              </a:ext>
            </a:extLst>
          </p:cNvPr>
          <p:cNvSpPr txBox="1"/>
          <p:nvPr/>
        </p:nvSpPr>
        <p:spPr>
          <a:xfrm>
            <a:off x="3443732" y="2262713"/>
            <a:ext cx="1436612"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authentication</a:t>
            </a:r>
          </a:p>
        </p:txBody>
      </p:sp>
      <p:cxnSp>
        <p:nvCxnSpPr>
          <p:cNvPr id="164" name="Straight Arrow Connector 163">
            <a:extLst>
              <a:ext uri="{FF2B5EF4-FFF2-40B4-BE49-F238E27FC236}">
                <a16:creationId xmlns:a16="http://schemas.microsoft.com/office/drawing/2014/main" id="{FA68FC25-2D2E-404F-D256-75A21CEA3182}"/>
              </a:ext>
            </a:extLst>
          </p:cNvPr>
          <p:cNvCxnSpPr>
            <a:cxnSpLocks/>
          </p:cNvCxnSpPr>
          <p:nvPr/>
        </p:nvCxnSpPr>
        <p:spPr>
          <a:xfrm>
            <a:off x="4748594" y="2834700"/>
            <a:ext cx="6793445"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5" name="TextBox 164">
            <a:extLst>
              <a:ext uri="{FF2B5EF4-FFF2-40B4-BE49-F238E27FC236}">
                <a16:creationId xmlns:a16="http://schemas.microsoft.com/office/drawing/2014/main" id="{C22344B2-3AD7-2808-4E54-FE430DC8C910}"/>
              </a:ext>
            </a:extLst>
          </p:cNvPr>
          <p:cNvSpPr txBox="1"/>
          <p:nvPr/>
        </p:nvSpPr>
        <p:spPr>
          <a:xfrm>
            <a:off x="4748594" y="2557701"/>
            <a:ext cx="135441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API requests</a:t>
            </a:r>
          </a:p>
        </p:txBody>
      </p:sp>
      <p:cxnSp>
        <p:nvCxnSpPr>
          <p:cNvPr id="167" name="Straight Arrow Connector 166">
            <a:extLst>
              <a:ext uri="{FF2B5EF4-FFF2-40B4-BE49-F238E27FC236}">
                <a16:creationId xmlns:a16="http://schemas.microsoft.com/office/drawing/2014/main" id="{7277E36D-249F-F0DE-E270-2911FDAED96D}"/>
              </a:ext>
            </a:extLst>
          </p:cNvPr>
          <p:cNvCxnSpPr>
            <a:cxnSpLocks/>
          </p:cNvCxnSpPr>
          <p:nvPr/>
        </p:nvCxnSpPr>
        <p:spPr>
          <a:xfrm>
            <a:off x="5995289" y="3111699"/>
            <a:ext cx="5546750" cy="0"/>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TextBox 167">
            <a:extLst>
              <a:ext uri="{FF2B5EF4-FFF2-40B4-BE49-F238E27FC236}">
                <a16:creationId xmlns:a16="http://schemas.microsoft.com/office/drawing/2014/main" id="{E1AE7D4F-8D80-80A7-332F-BB41BBB21798}"/>
              </a:ext>
            </a:extLst>
          </p:cNvPr>
          <p:cNvSpPr txBox="1"/>
          <p:nvPr/>
        </p:nvSpPr>
        <p:spPr>
          <a:xfrm>
            <a:off x="5995289" y="2834700"/>
            <a:ext cx="112082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operation</a:t>
            </a:r>
          </a:p>
        </p:txBody>
      </p:sp>
      <p:cxnSp>
        <p:nvCxnSpPr>
          <p:cNvPr id="173" name="Straight Arrow Connector 172">
            <a:extLst>
              <a:ext uri="{FF2B5EF4-FFF2-40B4-BE49-F238E27FC236}">
                <a16:creationId xmlns:a16="http://schemas.microsoft.com/office/drawing/2014/main" id="{DE9E74C6-DB23-5736-7BC0-A6B56B0F4EBA}"/>
              </a:ext>
            </a:extLst>
          </p:cNvPr>
          <p:cNvCxnSpPr>
            <a:cxnSpLocks/>
          </p:cNvCxnSpPr>
          <p:nvPr/>
        </p:nvCxnSpPr>
        <p:spPr>
          <a:xfrm flipV="1">
            <a:off x="7285768" y="3388698"/>
            <a:ext cx="4256271" cy="40302"/>
          </a:xfrm>
          <a:prstGeom prst="straightConnector1">
            <a:avLst/>
          </a:prstGeom>
          <a:ln w="1905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4" name="TextBox 173">
            <a:extLst>
              <a:ext uri="{FF2B5EF4-FFF2-40B4-BE49-F238E27FC236}">
                <a16:creationId xmlns:a16="http://schemas.microsoft.com/office/drawing/2014/main" id="{2784141E-75D0-0C88-888D-3AAEB9D1F365}"/>
              </a:ext>
            </a:extLst>
          </p:cNvPr>
          <p:cNvSpPr txBox="1"/>
          <p:nvPr/>
        </p:nvSpPr>
        <p:spPr>
          <a:xfrm>
            <a:off x="7257979" y="3111699"/>
            <a:ext cx="1377300" cy="276999"/>
          </a:xfrm>
          <a:prstGeom prst="rect">
            <a:avLst/>
          </a:prstGeom>
          <a:noFill/>
        </p:spPr>
        <p:txBody>
          <a:bodyPr wrap="none" rtlCol="0">
            <a:spAutoFit/>
          </a:bodyPr>
          <a:lstStyle/>
          <a:p>
            <a:r>
              <a:rPr lang="en-GB" sz="1200" dirty="0">
                <a:latin typeface="Arial" panose="020B0604020202020204" pitchFamily="34" charset="0"/>
                <a:cs typeface="Arial" panose="020B0604020202020204" pitchFamily="34" charset="0"/>
              </a:rPr>
              <a:t>Log external calls</a:t>
            </a:r>
          </a:p>
        </p:txBody>
      </p:sp>
    </p:spTree>
    <p:extLst>
      <p:ext uri="{BB962C8B-B14F-4D97-AF65-F5344CB8AC3E}">
        <p14:creationId xmlns:p14="http://schemas.microsoft.com/office/powerpoint/2010/main" val="2404682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8D05-D3F9-00DB-F625-58DC745E59B1}"/>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7F10D05B-DAB6-C158-F744-89DBCE804575}"/>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3. Technology Stack</a:t>
            </a:r>
            <a:endParaRPr lang="en-GB" kern="1200" dirty="0"/>
          </a:p>
        </p:txBody>
      </p:sp>
      <p:pic>
        <p:nvPicPr>
          <p:cNvPr id="6" name="Picture 5">
            <a:extLst>
              <a:ext uri="{FF2B5EF4-FFF2-40B4-BE49-F238E27FC236}">
                <a16:creationId xmlns:a16="http://schemas.microsoft.com/office/drawing/2014/main" id="{C3823D1C-55AB-596C-19ED-6E7870875062}"/>
              </a:ext>
            </a:extLst>
          </p:cNvPr>
          <p:cNvPicPr>
            <a:picLocks noChangeAspect="1"/>
          </p:cNvPicPr>
          <p:nvPr/>
        </p:nvPicPr>
        <p:blipFill>
          <a:blip r:embed="rId3"/>
          <a:srcRect t="19002" b="25932"/>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E12AC98D-F6C7-24D5-A11F-FE9108834903}"/>
              </a:ext>
            </a:extLst>
          </p:cNvPr>
          <p:cNvSpPr>
            <a:spLocks noGrp="1"/>
          </p:cNvSpPr>
          <p:nvPr>
            <p:ph sz="quarter" idx="15"/>
          </p:nvPr>
        </p:nvSpPr>
        <p:spPr>
          <a:xfrm>
            <a:off x="550863" y="5374774"/>
            <a:ext cx="6221412" cy="392363"/>
          </a:xfrm>
        </p:spPr>
        <p:txBody>
          <a:bodyPr vert="horz" wrap="square" lIns="0" tIns="0" rIns="0" bIns="0" rtlCol="0">
            <a:normAutofit/>
          </a:bodyPr>
          <a:lstStyle/>
          <a:p>
            <a:pPr marL="0" indent="0" rtl="0">
              <a:buNone/>
            </a:pPr>
            <a:r>
              <a:rPr lang="en-GB" dirty="0"/>
              <a:t>Core Technologies &amp; Supporting Technologies</a:t>
            </a:r>
          </a:p>
        </p:txBody>
      </p:sp>
      <p:sp>
        <p:nvSpPr>
          <p:cNvPr id="2" name="Date Placeholder 1">
            <a:extLst>
              <a:ext uri="{FF2B5EF4-FFF2-40B4-BE49-F238E27FC236}">
                <a16:creationId xmlns:a16="http://schemas.microsoft.com/office/drawing/2014/main" id="{57962F41-7DDD-002F-9A5E-081142ED24E6}"/>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955152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9C01E-FCAE-8237-A88C-56BFBE057F9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7D2AF63-E7E3-EEA5-2257-F515586875A6}"/>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Core Technologies</a:t>
            </a:r>
            <a:endParaRPr lang="en-GB" dirty="0"/>
          </a:p>
        </p:txBody>
      </p:sp>
      <p:sp>
        <p:nvSpPr>
          <p:cNvPr id="10" name="Content Placeholder 9">
            <a:extLst>
              <a:ext uri="{FF2B5EF4-FFF2-40B4-BE49-F238E27FC236}">
                <a16:creationId xmlns:a16="http://schemas.microsoft.com/office/drawing/2014/main" id="{67EC5FFD-614F-F8EC-5E96-E279658E2DB4}"/>
              </a:ext>
            </a:extLst>
          </p:cNvPr>
          <p:cNvSpPr>
            <a:spLocks noGrp="1"/>
          </p:cNvSpPr>
          <p:nvPr>
            <p:ph sz="half" idx="2"/>
          </p:nvPr>
        </p:nvSpPr>
        <p:spPr>
          <a:xfrm>
            <a:off x="550863" y="1475875"/>
            <a:ext cx="11097550" cy="4467052"/>
          </a:xfrm>
        </p:spPr>
        <p:txBody>
          <a:bodyPr rtlCol="0"/>
          <a:lstStyle/>
          <a:p>
            <a:pPr rtl="0"/>
            <a:r>
              <a:rPr lang="en-GB" dirty="0"/>
              <a:t>Language: Java 17 </a:t>
            </a:r>
            <a:r>
              <a:rPr lang="en-GB" sz="1400" dirty="0"/>
              <a:t>(all components, including verification service, controllers, repositories, clients, filters)</a:t>
            </a:r>
          </a:p>
          <a:p>
            <a:pPr rtl="0"/>
            <a:r>
              <a:rPr lang="en-GB" dirty="0"/>
              <a:t>Framework: Spring Boot 3.2 </a:t>
            </a:r>
            <a:r>
              <a:rPr lang="en-GB" sz="1400" dirty="0"/>
              <a:t>(application bootstrap, dependency injection, auto-configuration, environment setup)</a:t>
            </a:r>
          </a:p>
          <a:p>
            <a:pPr rtl="0"/>
            <a:r>
              <a:rPr lang="en-GB" dirty="0"/>
              <a:t>API Documentation: OpenAPI 3.0 </a:t>
            </a:r>
            <a:r>
              <a:rPr lang="en-GB" sz="1400" dirty="0"/>
              <a:t>(Swagger) (verification controller, API models, endpoint definitions)</a:t>
            </a:r>
          </a:p>
          <a:p>
            <a:pPr rtl="0"/>
            <a:r>
              <a:rPr lang="en-GB" dirty="0"/>
              <a:t>Build Tool: Gradle 8.x </a:t>
            </a:r>
            <a:r>
              <a:rPr lang="en-GB" sz="1400" dirty="0"/>
              <a:t>(project build configuration, dependency management, test execution, docker image creation)</a:t>
            </a:r>
          </a:p>
          <a:p>
            <a:pPr rtl="0"/>
            <a:r>
              <a:rPr lang="en-GB" dirty="0"/>
              <a:t>Container: Docker </a:t>
            </a:r>
            <a:r>
              <a:rPr lang="en-GB" sz="1400" dirty="0"/>
              <a:t>(application packaging, environment configuration, deployment unit)</a:t>
            </a:r>
          </a:p>
          <a:p>
            <a:pPr rtl="0"/>
            <a:r>
              <a:rPr lang="en-GB" dirty="0"/>
              <a:t>Web Layer: Spring MVC </a:t>
            </a:r>
            <a:r>
              <a:rPr lang="en-GB" sz="1400" dirty="0"/>
              <a:t>(verification controller, request mapping, exception handling, content negotiation)</a:t>
            </a:r>
          </a:p>
          <a:p>
            <a:pPr rtl="0"/>
            <a:r>
              <a:rPr lang="en-GB" dirty="0"/>
              <a:t>Testing Framework: JUnit 5 + Mockito </a:t>
            </a:r>
            <a:r>
              <a:rPr lang="en-GB" sz="1400" dirty="0"/>
              <a:t>(unit tests for services, integration tests for controllers, mocks for external dependencies)</a:t>
            </a:r>
            <a:endParaRPr lang="en-GB" dirty="0"/>
          </a:p>
        </p:txBody>
      </p:sp>
      <p:sp>
        <p:nvSpPr>
          <p:cNvPr id="4" name="Date Placeholder 3">
            <a:extLst>
              <a:ext uri="{FF2B5EF4-FFF2-40B4-BE49-F238E27FC236}">
                <a16:creationId xmlns:a16="http://schemas.microsoft.com/office/drawing/2014/main" id="{7834D8E6-40B6-9C3F-C0E3-1D3D2DF08B2A}"/>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696785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B0217-665D-7315-13BC-1A721C4E3C9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BD046BE-0170-5047-A370-5C3166EB2568}"/>
              </a:ext>
            </a:extLst>
          </p:cNvPr>
          <p:cNvSpPr>
            <a:spLocks noGrp="1"/>
          </p:cNvSpPr>
          <p:nvPr>
            <p:ph type="title"/>
          </p:nvPr>
        </p:nvSpPr>
        <p:spPr>
          <a:xfrm>
            <a:off x="550862" y="549275"/>
            <a:ext cx="11097551" cy="719589"/>
          </a:xfrm>
        </p:spPr>
        <p:txBody>
          <a:bodyPr rtlCol="0">
            <a:normAutofit/>
          </a:bodyPr>
          <a:lstStyle/>
          <a:p>
            <a:pPr rtl="0"/>
            <a:r>
              <a:rPr lang="en-GB" dirty="0"/>
              <a:t>Technology Stack </a:t>
            </a:r>
            <a:r>
              <a:rPr lang="en-GB" sz="2800" dirty="0"/>
              <a:t>– Supporting Technologies</a:t>
            </a:r>
            <a:endParaRPr lang="en-GB" dirty="0"/>
          </a:p>
        </p:txBody>
      </p:sp>
      <p:sp>
        <p:nvSpPr>
          <p:cNvPr id="10" name="Content Placeholder 9">
            <a:extLst>
              <a:ext uri="{FF2B5EF4-FFF2-40B4-BE49-F238E27FC236}">
                <a16:creationId xmlns:a16="http://schemas.microsoft.com/office/drawing/2014/main" id="{D6E1A70C-5E80-9802-ECE1-68F709C5B237}"/>
              </a:ext>
            </a:extLst>
          </p:cNvPr>
          <p:cNvSpPr>
            <a:spLocks noGrp="1"/>
          </p:cNvSpPr>
          <p:nvPr>
            <p:ph sz="half" idx="2"/>
          </p:nvPr>
        </p:nvSpPr>
        <p:spPr>
          <a:xfrm>
            <a:off x="550863" y="1475875"/>
            <a:ext cx="11097550" cy="4467052"/>
          </a:xfrm>
        </p:spPr>
        <p:txBody>
          <a:bodyPr rtlCol="0"/>
          <a:lstStyle/>
          <a:p>
            <a:pPr rtl="0"/>
            <a:r>
              <a:rPr lang="en-GB" dirty="0"/>
              <a:t>Database: MongoDB 6.0 </a:t>
            </a:r>
            <a:r>
              <a:rPr lang="en-GB" sz="1400" dirty="0"/>
              <a:t>(verification log repository, verification log entity, audit storage)</a:t>
            </a:r>
          </a:p>
          <a:p>
            <a:pPr rtl="0"/>
            <a:r>
              <a:rPr lang="en-GB" dirty="0"/>
              <a:t>Cache: Redis 7.0 </a:t>
            </a:r>
            <a:r>
              <a:rPr lang="en-GB" sz="1400" dirty="0"/>
              <a:t>(rate limiting filter, verification result caching in service layer)</a:t>
            </a:r>
          </a:p>
          <a:p>
            <a:pPr rtl="0"/>
            <a:r>
              <a:rPr lang="en-GB" dirty="0"/>
              <a:t>Authentication: OAuth 2.0 / JWT </a:t>
            </a:r>
            <a:r>
              <a:rPr lang="en-GB" sz="1400" dirty="0"/>
              <a:t>(authentication filter, security configuration, token validation)</a:t>
            </a:r>
          </a:p>
          <a:p>
            <a:pPr rtl="0"/>
            <a:r>
              <a:rPr lang="en-GB" dirty="0"/>
              <a:t>Metrics: </a:t>
            </a:r>
            <a:r>
              <a:rPr lang="en-GB" dirty="0" err="1"/>
              <a:t>Micrometer</a:t>
            </a:r>
            <a:r>
              <a:rPr lang="en-GB" dirty="0"/>
              <a:t> + Prometheus </a:t>
            </a:r>
            <a:r>
              <a:rPr lang="en-GB" sz="1400" dirty="0"/>
              <a:t>(metrics collection in controllers, services, clients, performance monitoring)</a:t>
            </a:r>
          </a:p>
          <a:p>
            <a:pPr rtl="0"/>
            <a:r>
              <a:rPr lang="en-GB" dirty="0"/>
              <a:t>Logging: </a:t>
            </a:r>
            <a:r>
              <a:rPr lang="en-GB" dirty="0" err="1"/>
              <a:t>Logback</a:t>
            </a:r>
            <a:r>
              <a:rPr lang="en-GB" dirty="0"/>
              <a:t> + ELK Stack </a:t>
            </a:r>
            <a:r>
              <a:rPr lang="en-GB" sz="1400" dirty="0"/>
              <a:t>(logging across all components, centralized log aggregation)</a:t>
            </a:r>
          </a:p>
          <a:p>
            <a:pPr rtl="0"/>
            <a:r>
              <a:rPr lang="en-GB" dirty="0"/>
              <a:t>Monitoring: Grafana </a:t>
            </a:r>
            <a:r>
              <a:rPr lang="en-GB" sz="1400" dirty="0"/>
              <a:t>(visualization of metrics, dashboard creation, alerting configuration)</a:t>
            </a:r>
          </a:p>
          <a:p>
            <a:pPr rtl="0"/>
            <a:r>
              <a:rPr lang="en-GB" dirty="0"/>
              <a:t>Security: Spring Security 6.x </a:t>
            </a:r>
            <a:r>
              <a:rPr lang="en-GB" sz="1400" dirty="0"/>
              <a:t>(security filter chain, authentication, authorization, CSRF protection)</a:t>
            </a:r>
          </a:p>
          <a:p>
            <a:pPr rtl="0"/>
            <a:r>
              <a:rPr lang="en-GB" dirty="0"/>
              <a:t>Rate Limiting: Bucket4j </a:t>
            </a:r>
            <a:r>
              <a:rPr lang="en-GB" sz="1400" dirty="0"/>
              <a:t>(rate limiting filter implementation, request throttling)</a:t>
            </a:r>
            <a:endParaRPr lang="en-GB" dirty="0"/>
          </a:p>
        </p:txBody>
      </p:sp>
      <p:sp>
        <p:nvSpPr>
          <p:cNvPr id="4" name="Date Placeholder 3">
            <a:extLst>
              <a:ext uri="{FF2B5EF4-FFF2-40B4-BE49-F238E27FC236}">
                <a16:creationId xmlns:a16="http://schemas.microsoft.com/office/drawing/2014/main" id="{A4606AA0-CAFA-E356-3F0F-C93C8787377B}"/>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581737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D2182-65B7-A342-BE84-C5E8B8ED76A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505ED2F0-A889-612B-BEDB-66485F2F1ADE}"/>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4. API Implementation</a:t>
            </a:r>
            <a:endParaRPr lang="en-GB" kern="1200" dirty="0"/>
          </a:p>
        </p:txBody>
      </p:sp>
      <p:pic>
        <p:nvPicPr>
          <p:cNvPr id="6" name="Picture 5">
            <a:extLst>
              <a:ext uri="{FF2B5EF4-FFF2-40B4-BE49-F238E27FC236}">
                <a16:creationId xmlns:a16="http://schemas.microsoft.com/office/drawing/2014/main" id="{8EEBA8D6-183A-4B6B-4FE7-78B2AC0A6AB8}"/>
              </a:ext>
            </a:extLst>
          </p:cNvPr>
          <p:cNvPicPr>
            <a:picLocks noChangeAspect="1"/>
          </p:cNvPicPr>
          <p:nvPr/>
        </p:nvPicPr>
        <p:blipFill>
          <a:blip r:embed="rId3"/>
          <a:srcRect t="19002" b="25932"/>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96CE9348-9032-B855-9053-F1E84806A7E4}"/>
              </a:ext>
            </a:extLst>
          </p:cNvPr>
          <p:cNvSpPr>
            <a:spLocks noGrp="1"/>
          </p:cNvSpPr>
          <p:nvPr>
            <p:ph sz="quarter" idx="15"/>
          </p:nvPr>
        </p:nvSpPr>
        <p:spPr>
          <a:xfrm>
            <a:off x="550863" y="5374774"/>
            <a:ext cx="6221412" cy="392363"/>
          </a:xfrm>
        </p:spPr>
        <p:txBody>
          <a:bodyPr vert="horz" wrap="square" lIns="0" tIns="0" rIns="0" bIns="0" rtlCol="0">
            <a:normAutofit/>
          </a:bodyPr>
          <a:lstStyle/>
          <a:p>
            <a:pPr marL="0" indent="0" rtl="0">
              <a:buNone/>
            </a:pPr>
            <a:r>
              <a:rPr lang="en-GB" sz="2000" dirty="0"/>
              <a:t>POST /verify &amp; GET /device-phone-number</a:t>
            </a:r>
            <a:endParaRPr lang="en-GB" dirty="0"/>
          </a:p>
        </p:txBody>
      </p:sp>
      <p:sp>
        <p:nvSpPr>
          <p:cNvPr id="2" name="Date Placeholder 1">
            <a:extLst>
              <a:ext uri="{FF2B5EF4-FFF2-40B4-BE49-F238E27FC236}">
                <a16:creationId xmlns:a16="http://schemas.microsoft.com/office/drawing/2014/main" id="{47D7A28D-93A4-B780-7927-977D7B1C2BCE}"/>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665986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74A0F-44B5-58ED-7F91-823111E28AE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F28BAB8-0623-431A-4604-A74D9904431F}"/>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POST /verify</a:t>
            </a:r>
            <a:endParaRPr lang="en-GB" dirty="0"/>
          </a:p>
        </p:txBody>
      </p:sp>
      <p:sp>
        <p:nvSpPr>
          <p:cNvPr id="10" name="Content Placeholder 9">
            <a:extLst>
              <a:ext uri="{FF2B5EF4-FFF2-40B4-BE49-F238E27FC236}">
                <a16:creationId xmlns:a16="http://schemas.microsoft.com/office/drawing/2014/main" id="{F8674022-7BF1-A6F2-89F0-400205E3D4E8}"/>
              </a:ext>
            </a:extLst>
          </p:cNvPr>
          <p:cNvSpPr>
            <a:spLocks noGrp="1"/>
          </p:cNvSpPr>
          <p:nvPr>
            <p:ph sz="half" idx="2"/>
          </p:nvPr>
        </p:nvSpPr>
        <p:spPr>
          <a:xfrm>
            <a:off x="550863" y="1475875"/>
            <a:ext cx="11097550" cy="4467052"/>
          </a:xfrm>
        </p:spPr>
        <p:txBody>
          <a:bodyPr rtlCol="0"/>
          <a:lstStyle/>
          <a:p>
            <a:pPr marL="0" indent="0">
              <a:buNone/>
            </a:pPr>
            <a:r>
              <a:rPr lang="en-GB" dirty="0"/>
              <a:t>Validate if provided phone number matches user's device</a:t>
            </a:r>
          </a:p>
          <a:p>
            <a:pPr marL="0" indent="0" rtl="0">
              <a:buNone/>
            </a:pPr>
            <a:r>
              <a:rPr lang="en-GB" dirty="0"/>
              <a:t>Request: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phoneNumber</a:t>
            </a:r>
            <a:r>
              <a:rPr lang="en-GB" sz="1800" dirty="0">
                <a:solidFill>
                  <a:srgbClr val="00B050">
                    <a:alpha val="60000"/>
                  </a:srgbClr>
                </a:solidFill>
                <a:latin typeface="Consolas" panose="020B0609020204030204" pitchFamily="49" charset="0"/>
              </a:rPr>
              <a:t>": "+12345678901",</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correlationId</a:t>
            </a:r>
            <a:r>
              <a:rPr lang="en-GB" sz="1800" dirty="0">
                <a:solidFill>
                  <a:srgbClr val="00B050">
                    <a:alpha val="60000"/>
                  </a:srgbClr>
                </a:solidFill>
                <a:latin typeface="Consolas" panose="020B0609020204030204" pitchFamily="49" charset="0"/>
              </a:rPr>
              <a:t>": "abc-123-def-456"</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rtl="0">
              <a:buNone/>
            </a:pPr>
            <a:r>
              <a:rPr lang="en-GB" dirty="0"/>
              <a:t>Response:</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verificationId</a:t>
            </a:r>
            <a:r>
              <a:rPr lang="en-GB" sz="1800" dirty="0">
                <a:solidFill>
                  <a:srgbClr val="00B050">
                    <a:alpha val="60000"/>
                  </a:srgbClr>
                </a:solidFill>
                <a:latin typeface="Consolas" panose="020B0609020204030204" pitchFamily="49" charset="0"/>
              </a:rPr>
              <a:t>": "ver-12345",</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"status": "MATCH",</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  "</a:t>
            </a:r>
            <a:r>
              <a:rPr lang="en-GB" sz="1800" dirty="0" err="1">
                <a:solidFill>
                  <a:srgbClr val="00B050">
                    <a:alpha val="60000"/>
                  </a:srgbClr>
                </a:solidFill>
                <a:latin typeface="Consolas" panose="020B0609020204030204" pitchFamily="49" charset="0"/>
              </a:rPr>
              <a:t>verificationTime</a:t>
            </a:r>
            <a:r>
              <a:rPr lang="en-GB" sz="1800" dirty="0">
                <a:solidFill>
                  <a:srgbClr val="00B050">
                    <a:alpha val="60000"/>
                  </a:srgbClr>
                </a:solidFill>
                <a:latin typeface="Consolas" panose="020B0609020204030204" pitchFamily="49" charset="0"/>
              </a:rPr>
              <a:t>": "2025-05-15T08:10:56Z"</a:t>
            </a:r>
          </a:p>
          <a:p>
            <a:pPr marL="0" indent="0">
              <a:lnSpc>
                <a:spcPct val="100000"/>
              </a:lnSpc>
              <a:spcBef>
                <a:spcPts val="0"/>
              </a:spcBef>
              <a:spcAft>
                <a:spcPts val="0"/>
              </a:spcAft>
              <a:buNone/>
            </a:pPr>
            <a:r>
              <a:rPr lang="en-GB" sz="1800" dirty="0">
                <a:solidFill>
                  <a:srgbClr val="00B050">
                    <a:alpha val="60000"/>
                  </a:srgbClr>
                </a:solidFill>
                <a:latin typeface="Consolas" panose="020B0609020204030204" pitchFamily="49" charset="0"/>
              </a:rPr>
              <a:t>}</a:t>
            </a:r>
          </a:p>
        </p:txBody>
      </p:sp>
      <p:sp>
        <p:nvSpPr>
          <p:cNvPr id="4" name="Date Placeholder 3">
            <a:extLst>
              <a:ext uri="{FF2B5EF4-FFF2-40B4-BE49-F238E27FC236}">
                <a16:creationId xmlns:a16="http://schemas.microsoft.com/office/drawing/2014/main" id="{74437536-32E9-4506-A680-B57DC52D0AD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202978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2DD4B-3ECE-8B8C-98AD-D2AE2C65D6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C151F01-917A-98D4-1A20-A38775014E5E}"/>
              </a:ext>
            </a:extLst>
          </p:cNvPr>
          <p:cNvSpPr>
            <a:spLocks noGrp="1"/>
          </p:cNvSpPr>
          <p:nvPr>
            <p:ph type="title"/>
          </p:nvPr>
        </p:nvSpPr>
        <p:spPr>
          <a:xfrm>
            <a:off x="550862" y="549275"/>
            <a:ext cx="11097551" cy="719589"/>
          </a:xfrm>
        </p:spPr>
        <p:txBody>
          <a:bodyPr rtlCol="0">
            <a:normAutofit/>
          </a:bodyPr>
          <a:lstStyle/>
          <a:p>
            <a:pPr rtl="0"/>
            <a:r>
              <a:rPr lang="en-GB" dirty="0"/>
              <a:t>API Implementation </a:t>
            </a:r>
            <a:r>
              <a:rPr lang="en-GB" sz="2800" dirty="0"/>
              <a:t>– GET /device-phone-number</a:t>
            </a:r>
            <a:endParaRPr lang="en-GB" dirty="0"/>
          </a:p>
        </p:txBody>
      </p:sp>
      <p:sp>
        <p:nvSpPr>
          <p:cNvPr id="10" name="Content Placeholder 9">
            <a:extLst>
              <a:ext uri="{FF2B5EF4-FFF2-40B4-BE49-F238E27FC236}">
                <a16:creationId xmlns:a16="http://schemas.microsoft.com/office/drawing/2014/main" id="{32F99F83-1C22-F517-CFCF-31729BF38ECC}"/>
              </a:ext>
            </a:extLst>
          </p:cNvPr>
          <p:cNvSpPr>
            <a:spLocks noGrp="1"/>
          </p:cNvSpPr>
          <p:nvPr>
            <p:ph sz="half" idx="2"/>
          </p:nvPr>
        </p:nvSpPr>
        <p:spPr>
          <a:xfrm>
            <a:off x="550863" y="1475875"/>
            <a:ext cx="11097550" cy="4467052"/>
          </a:xfrm>
        </p:spPr>
        <p:txBody>
          <a:bodyPr rtlCol="0"/>
          <a:lstStyle/>
          <a:p>
            <a:pPr marL="0" indent="0" rtl="0">
              <a:buNone/>
            </a:pPr>
            <a:r>
              <a:rPr lang="en-US" dirty="0"/>
              <a:t>Retrieve phone number associated with user's device</a:t>
            </a:r>
          </a:p>
          <a:p>
            <a:pPr marL="0" indent="0" rtl="0">
              <a:buNone/>
            </a:pPr>
            <a:r>
              <a:rPr lang="en-US" dirty="0"/>
              <a:t>Response:</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  "</a:t>
            </a:r>
            <a:r>
              <a:rPr lang="en-US" sz="1800" dirty="0" err="1">
                <a:solidFill>
                  <a:srgbClr val="00B050">
                    <a:alpha val="60000"/>
                  </a:srgbClr>
                </a:solidFill>
                <a:latin typeface="Consolas" panose="020B0609020204030204" pitchFamily="49" charset="0"/>
              </a:rPr>
              <a:t>phoneNumber</a:t>
            </a:r>
            <a:r>
              <a:rPr lang="en-US" sz="1800" dirty="0">
                <a:solidFill>
                  <a:srgbClr val="00B050">
                    <a:alpha val="60000"/>
                  </a:srgbClr>
                </a:solidFill>
                <a:latin typeface="Consolas" panose="020B0609020204030204" pitchFamily="49" charset="0"/>
              </a:rPr>
              <a:t>": "+34698765432",</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  "</a:t>
            </a:r>
            <a:r>
              <a:rPr lang="en-US" sz="1800" dirty="0" err="1">
                <a:solidFill>
                  <a:srgbClr val="00B050">
                    <a:alpha val="60000"/>
                  </a:srgbClr>
                </a:solidFill>
                <a:latin typeface="Consolas" panose="020B0609020204030204" pitchFamily="49" charset="0"/>
              </a:rPr>
              <a:t>retrievalTime</a:t>
            </a:r>
            <a:r>
              <a:rPr lang="en-US" sz="1800" dirty="0">
                <a:solidFill>
                  <a:srgbClr val="00B050">
                    <a:alpha val="60000"/>
                  </a:srgbClr>
                </a:solidFill>
                <a:latin typeface="Consolas" panose="020B0609020204030204" pitchFamily="49" charset="0"/>
              </a:rPr>
              <a:t>": "2023-06-30T12:34:56Z"</a:t>
            </a:r>
          </a:p>
          <a:p>
            <a:pPr marL="0" indent="0">
              <a:lnSpc>
                <a:spcPct val="100000"/>
              </a:lnSpc>
              <a:spcBef>
                <a:spcPts val="0"/>
              </a:spcBef>
              <a:spcAft>
                <a:spcPts val="0"/>
              </a:spcAft>
              <a:buNone/>
            </a:pPr>
            <a:r>
              <a:rPr lang="en-US" sz="1800" dirty="0">
                <a:solidFill>
                  <a:srgbClr val="00B050">
                    <a:alpha val="60000"/>
                  </a:srgbClr>
                </a:solidFill>
                <a:latin typeface="Consolas" panose="020B0609020204030204" pitchFamily="49" charset="0"/>
              </a:rPr>
              <a:t>}</a:t>
            </a:r>
            <a:endParaRPr lang="en-GB" sz="1800" dirty="0">
              <a:solidFill>
                <a:srgbClr val="00B050">
                  <a:alpha val="60000"/>
                </a:srgbClr>
              </a:solidFill>
              <a:latin typeface="Consolas" panose="020B0609020204030204" pitchFamily="49" charset="0"/>
            </a:endParaRPr>
          </a:p>
        </p:txBody>
      </p:sp>
      <p:sp>
        <p:nvSpPr>
          <p:cNvPr id="4" name="Date Placeholder 3">
            <a:extLst>
              <a:ext uri="{FF2B5EF4-FFF2-40B4-BE49-F238E27FC236}">
                <a16:creationId xmlns:a16="http://schemas.microsoft.com/office/drawing/2014/main" id="{10F41C31-38F3-AD30-3FAC-EE2BFD7A592C}"/>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477735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82ACC-9299-A9FB-858C-0376A812C608}"/>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0575D334-EA64-2B12-0900-671A3B52DDBF}"/>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5. Security</a:t>
            </a:r>
            <a:endParaRPr lang="en-GB" kern="1200" dirty="0"/>
          </a:p>
        </p:txBody>
      </p:sp>
      <p:pic>
        <p:nvPicPr>
          <p:cNvPr id="6" name="Picture 5">
            <a:extLst>
              <a:ext uri="{FF2B5EF4-FFF2-40B4-BE49-F238E27FC236}">
                <a16:creationId xmlns:a16="http://schemas.microsoft.com/office/drawing/2014/main" id="{7DD91DC4-9E84-7A5D-391B-83CC559AC758}"/>
              </a:ext>
            </a:extLst>
          </p:cNvPr>
          <p:cNvPicPr>
            <a:picLocks noChangeAspect="1"/>
          </p:cNvPicPr>
          <p:nvPr/>
        </p:nvPicPr>
        <p:blipFill>
          <a:blip r:embed="rId3"/>
          <a:srcRect t="19002" b="25932"/>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B450BC70-093D-AA52-A66A-0CA3678E35AB}"/>
              </a:ext>
            </a:extLst>
          </p:cNvPr>
          <p:cNvSpPr>
            <a:spLocks noGrp="1"/>
          </p:cNvSpPr>
          <p:nvPr>
            <p:ph sz="quarter" idx="15"/>
          </p:nvPr>
        </p:nvSpPr>
        <p:spPr>
          <a:xfrm>
            <a:off x="550862" y="5374774"/>
            <a:ext cx="8440737" cy="392363"/>
          </a:xfrm>
        </p:spPr>
        <p:txBody>
          <a:bodyPr vert="horz" wrap="square" lIns="0" tIns="0" rIns="0" bIns="0" rtlCol="0">
            <a:normAutofit/>
          </a:bodyPr>
          <a:lstStyle/>
          <a:p>
            <a:pPr marL="0" indent="0" rtl="0">
              <a:buNone/>
            </a:pPr>
            <a:r>
              <a:rPr lang="en-GB" dirty="0"/>
              <a:t>Authentication &amp; Authorization, Data Protection &amp; Threat Mitigation</a:t>
            </a:r>
          </a:p>
        </p:txBody>
      </p:sp>
      <p:sp>
        <p:nvSpPr>
          <p:cNvPr id="2" name="Date Placeholder 1">
            <a:extLst>
              <a:ext uri="{FF2B5EF4-FFF2-40B4-BE49-F238E27FC236}">
                <a16:creationId xmlns:a16="http://schemas.microsoft.com/office/drawing/2014/main" id="{B899EBA7-C6B8-CB82-FB01-C598760E84A4}"/>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356080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76F4-45B6-1B6C-B967-5D023E9E5EA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03A1B84-A06C-131D-AE8D-C760303F8901}"/>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Authentication &amp; Authorization</a:t>
            </a:r>
            <a:endParaRPr lang="en-GB" dirty="0"/>
          </a:p>
        </p:txBody>
      </p:sp>
      <p:sp>
        <p:nvSpPr>
          <p:cNvPr id="10" name="Content Placeholder 9">
            <a:extLst>
              <a:ext uri="{FF2B5EF4-FFF2-40B4-BE49-F238E27FC236}">
                <a16:creationId xmlns:a16="http://schemas.microsoft.com/office/drawing/2014/main" id="{3EF1C672-949E-4314-7A8B-E4C01F968F52}"/>
              </a:ext>
            </a:extLst>
          </p:cNvPr>
          <p:cNvSpPr>
            <a:spLocks noGrp="1"/>
          </p:cNvSpPr>
          <p:nvPr>
            <p:ph sz="half" idx="2"/>
          </p:nvPr>
        </p:nvSpPr>
        <p:spPr>
          <a:xfrm>
            <a:off x="550863" y="1475875"/>
            <a:ext cx="11097550" cy="4467052"/>
          </a:xfrm>
        </p:spPr>
        <p:txBody>
          <a:bodyPr rtlCol="0"/>
          <a:lstStyle/>
          <a:p>
            <a:pPr rtl="0"/>
            <a:r>
              <a:rPr lang="en-US" dirty="0"/>
              <a:t>Client authentication via API keys or OAuth 2.0</a:t>
            </a:r>
          </a:p>
          <a:p>
            <a:pPr rtl="0"/>
            <a:r>
              <a:rPr lang="en-US" dirty="0"/>
              <a:t>Role-based access control for different API operations</a:t>
            </a:r>
          </a:p>
          <a:p>
            <a:pPr rtl="0"/>
            <a:r>
              <a:rPr lang="en-US" dirty="0"/>
              <a:t>Rate limiting to prevent abuse</a:t>
            </a:r>
            <a:endParaRPr lang="en-GB" dirty="0"/>
          </a:p>
        </p:txBody>
      </p:sp>
      <p:sp>
        <p:nvSpPr>
          <p:cNvPr id="4" name="Date Placeholder 3">
            <a:extLst>
              <a:ext uri="{FF2B5EF4-FFF2-40B4-BE49-F238E27FC236}">
                <a16:creationId xmlns:a16="http://schemas.microsoft.com/office/drawing/2014/main" id="{29A61AC2-43AD-35F6-CE3A-9003BFBC669E}"/>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58418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680995"/>
          </a:xfrm>
        </p:spPr>
        <p:txBody>
          <a:bodyPr rtlCol="0"/>
          <a:lstStyle/>
          <a:p>
            <a:pPr rtl="0"/>
            <a:r>
              <a:rPr lang="en-GB" dirty="0">
                <a:latin typeface="Arial" panose="020B0604020202020204" pitchFamily="34" charset="0"/>
                <a:cs typeface="Arial" panose="020B0604020202020204" pitchFamily="34" charset="0"/>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475874"/>
            <a:ext cx="4021137" cy="4785735"/>
          </a:xfrm>
        </p:spPr>
        <p:txBody>
          <a:bodyPr rtlCol="0"/>
          <a:lstStyle/>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Overview</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Architecture &amp; Design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Technology Stack</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API Implementation</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Security</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Observability &amp; Monitoring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Testing</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Deployment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Management</a:t>
            </a:r>
          </a:p>
          <a:p>
            <a:pPr marL="457200" indent="-457200" rtl="0">
              <a:spcBef>
                <a:spcPts val="600"/>
              </a:spcBef>
              <a:spcAft>
                <a:spcPts val="600"/>
              </a:spcAft>
              <a:buFont typeface="+mj-lt"/>
              <a:buAutoNum type="arabicPeriod"/>
            </a:pPr>
            <a:r>
              <a:rPr lang="en-GB" dirty="0">
                <a:latin typeface="Arial" panose="020B0604020202020204" pitchFamily="34" charset="0"/>
                <a:cs typeface="Arial" panose="020B0604020202020204" pitchFamily="34" charset="0"/>
              </a:rPr>
              <a:t>Q&amp;A</a:t>
            </a:r>
          </a:p>
        </p:txBody>
      </p:sp>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rtlCol="0"/>
          <a:lstStyle/>
          <a:p>
            <a:pPr rtl="0"/>
            <a:r>
              <a:rPr lang="en-GB" dirty="0">
                <a:latin typeface="Arial" panose="020B0604020202020204" pitchFamily="34" charset="0"/>
                <a:cs typeface="Arial" panose="020B0604020202020204" pitchFamily="34" charset="0"/>
              </a:rPr>
              <a:t>May 15th, 2025</a:t>
            </a:r>
          </a:p>
        </p:txBody>
      </p:sp>
      <p:pic>
        <p:nvPicPr>
          <p:cNvPr id="16" name="Picture Placeholder 15">
            <a:extLst>
              <a:ext uri="{FF2B5EF4-FFF2-40B4-BE49-F238E27FC236}">
                <a16:creationId xmlns:a16="http://schemas.microsoft.com/office/drawing/2014/main" id="{DB3C6C89-39C8-09B4-50DA-2A4EF0321417}"/>
              </a:ext>
            </a:extLst>
          </p:cNvPr>
          <p:cNvPicPr>
            <a:picLocks noGrp="1" noChangeAspect="1"/>
          </p:cNvPicPr>
          <p:nvPr>
            <p:ph type="pic" sz="quarter" idx="13"/>
          </p:nvPr>
        </p:nvPicPr>
        <p:blipFill>
          <a:blip r:embed="rId4"/>
          <a:srcRect l="21837" r="21837"/>
          <a:stretch/>
        </p:blipFill>
        <p:spPr>
          <a:xfrm>
            <a:off x="5208588" y="1597025"/>
            <a:ext cx="3449637" cy="34480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Placeholder 19" descr="Data Points Digital background">
            <a:extLst>
              <a:ext uri="{FF2B5EF4-FFF2-40B4-BE49-F238E27FC236}">
                <a16:creationId xmlns:a16="http://schemas.microsoft.com/office/drawing/2014/main" id="{BC5B7AE2-AE88-F75E-FE3A-97218CBADCB7}"/>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9597" b="9597"/>
          <a:stretch/>
        </p:blipFill>
        <p:spPr>
          <a:xfrm>
            <a:off x="8918575" y="596900"/>
            <a:ext cx="2263775" cy="2263775"/>
          </a:xfrm>
        </p:spPr>
      </p:pic>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03AD8-60F0-D973-3597-B2CC37F5978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F407FDF-3028-78B6-7D36-4F9630A8908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Data Protection</a:t>
            </a:r>
            <a:endParaRPr lang="en-GB" dirty="0"/>
          </a:p>
        </p:txBody>
      </p:sp>
      <p:sp>
        <p:nvSpPr>
          <p:cNvPr id="10" name="Content Placeholder 9">
            <a:extLst>
              <a:ext uri="{FF2B5EF4-FFF2-40B4-BE49-F238E27FC236}">
                <a16:creationId xmlns:a16="http://schemas.microsoft.com/office/drawing/2014/main" id="{90208DEF-8C6D-76B1-D1D0-62CC00EDA62A}"/>
              </a:ext>
            </a:extLst>
          </p:cNvPr>
          <p:cNvSpPr>
            <a:spLocks noGrp="1"/>
          </p:cNvSpPr>
          <p:nvPr>
            <p:ph sz="half" idx="2"/>
          </p:nvPr>
        </p:nvSpPr>
        <p:spPr>
          <a:xfrm>
            <a:off x="550863" y="1475875"/>
            <a:ext cx="11097550" cy="4467052"/>
          </a:xfrm>
        </p:spPr>
        <p:txBody>
          <a:bodyPr rtlCol="0"/>
          <a:lstStyle/>
          <a:p>
            <a:pPr rtl="0"/>
            <a:r>
              <a:rPr lang="en-US" dirty="0"/>
              <a:t>TLS/SSL encryption for all communications</a:t>
            </a:r>
          </a:p>
          <a:p>
            <a:pPr rtl="0"/>
            <a:r>
              <a:rPr lang="en-US" dirty="0"/>
              <a:t>Phone number hashing/tokenization for storage</a:t>
            </a:r>
          </a:p>
          <a:p>
            <a:pPr rtl="0"/>
            <a:r>
              <a:rPr lang="en-US" dirty="0"/>
              <a:t>Zero retention policy for sensitive data</a:t>
            </a:r>
          </a:p>
          <a:p>
            <a:pPr rtl="0"/>
            <a:r>
              <a:rPr lang="en-US" dirty="0"/>
              <a:t>GDPR compliance measures</a:t>
            </a:r>
            <a:endParaRPr lang="en-GB" dirty="0"/>
          </a:p>
        </p:txBody>
      </p:sp>
      <p:sp>
        <p:nvSpPr>
          <p:cNvPr id="4" name="Date Placeholder 3">
            <a:extLst>
              <a:ext uri="{FF2B5EF4-FFF2-40B4-BE49-F238E27FC236}">
                <a16:creationId xmlns:a16="http://schemas.microsoft.com/office/drawing/2014/main" id="{BFA146D3-D971-EF10-CF7C-C191BF2B82A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130852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79F82-CE78-F923-CDC6-D87E0A19BE1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638D296-5232-D46F-CFBD-75DEF7D03C9C}"/>
              </a:ext>
            </a:extLst>
          </p:cNvPr>
          <p:cNvSpPr>
            <a:spLocks noGrp="1"/>
          </p:cNvSpPr>
          <p:nvPr>
            <p:ph type="title"/>
          </p:nvPr>
        </p:nvSpPr>
        <p:spPr>
          <a:xfrm>
            <a:off x="550862" y="549275"/>
            <a:ext cx="11097551" cy="719589"/>
          </a:xfrm>
        </p:spPr>
        <p:txBody>
          <a:bodyPr rtlCol="0">
            <a:normAutofit/>
          </a:bodyPr>
          <a:lstStyle/>
          <a:p>
            <a:pPr rtl="0"/>
            <a:r>
              <a:rPr lang="en-GB" dirty="0"/>
              <a:t>Security </a:t>
            </a:r>
            <a:r>
              <a:rPr lang="en-GB" sz="2800" dirty="0"/>
              <a:t>– Threat Mitigation</a:t>
            </a:r>
            <a:endParaRPr lang="en-GB" dirty="0"/>
          </a:p>
        </p:txBody>
      </p:sp>
      <p:sp>
        <p:nvSpPr>
          <p:cNvPr id="10" name="Content Placeholder 9">
            <a:extLst>
              <a:ext uri="{FF2B5EF4-FFF2-40B4-BE49-F238E27FC236}">
                <a16:creationId xmlns:a16="http://schemas.microsoft.com/office/drawing/2014/main" id="{67CD8123-D115-0D45-1CDD-6A9A4CFFD5F1}"/>
              </a:ext>
            </a:extLst>
          </p:cNvPr>
          <p:cNvSpPr>
            <a:spLocks noGrp="1"/>
          </p:cNvSpPr>
          <p:nvPr>
            <p:ph sz="half" idx="2"/>
          </p:nvPr>
        </p:nvSpPr>
        <p:spPr>
          <a:xfrm>
            <a:off x="550863" y="1475875"/>
            <a:ext cx="11097550" cy="4467052"/>
          </a:xfrm>
        </p:spPr>
        <p:txBody>
          <a:bodyPr rtlCol="0"/>
          <a:lstStyle/>
          <a:p>
            <a:pPr rtl="0"/>
            <a:r>
              <a:rPr lang="en-US" dirty="0"/>
              <a:t>Input validation and sanitization</a:t>
            </a:r>
          </a:p>
          <a:p>
            <a:pPr rtl="0"/>
            <a:r>
              <a:rPr lang="en-US" dirty="0"/>
              <a:t>Protection against common attacks (SQL injection, XSS, CSRF)</a:t>
            </a:r>
          </a:p>
          <a:p>
            <a:pPr rtl="0"/>
            <a:r>
              <a:rPr lang="en-US" dirty="0"/>
              <a:t>Regular security scanning and penetration testing</a:t>
            </a:r>
            <a:endParaRPr lang="en-GB" dirty="0"/>
          </a:p>
        </p:txBody>
      </p:sp>
      <p:sp>
        <p:nvSpPr>
          <p:cNvPr id="4" name="Date Placeholder 3">
            <a:extLst>
              <a:ext uri="{FF2B5EF4-FFF2-40B4-BE49-F238E27FC236}">
                <a16:creationId xmlns:a16="http://schemas.microsoft.com/office/drawing/2014/main" id="{8880DD16-B946-E0E9-7B16-0507C16301B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221068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C5A54-C6BD-33AB-26A0-84BE3CD5227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63447A1D-8A74-473B-B806-A44D9842DE4C}"/>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b="0" i="0" dirty="0">
                <a:solidFill>
                  <a:srgbClr val="FAF9F5"/>
                </a:solidFill>
                <a:effectLst/>
                <a:latin typeface="ui-monospace"/>
              </a:rPr>
              <a:t>6. Observability &amp; Monitoring</a:t>
            </a:r>
            <a:endParaRPr lang="en-GB" kern="1200" dirty="0"/>
          </a:p>
        </p:txBody>
      </p:sp>
      <p:pic>
        <p:nvPicPr>
          <p:cNvPr id="6" name="Picture 5">
            <a:extLst>
              <a:ext uri="{FF2B5EF4-FFF2-40B4-BE49-F238E27FC236}">
                <a16:creationId xmlns:a16="http://schemas.microsoft.com/office/drawing/2014/main" id="{2B2E1FB5-1833-8CD5-0967-B06DF2207823}"/>
              </a:ext>
            </a:extLst>
          </p:cNvPr>
          <p:cNvPicPr>
            <a:picLocks noChangeAspect="1"/>
          </p:cNvPicPr>
          <p:nvPr/>
        </p:nvPicPr>
        <p:blipFill>
          <a:blip r:embed="rId3"/>
          <a:srcRect t="19002" b="25932"/>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74C768BB-090D-4178-309A-D17D865FDAF9}"/>
              </a:ext>
            </a:extLst>
          </p:cNvPr>
          <p:cNvSpPr>
            <a:spLocks noGrp="1"/>
          </p:cNvSpPr>
          <p:nvPr>
            <p:ph sz="quarter" idx="15"/>
          </p:nvPr>
        </p:nvSpPr>
        <p:spPr>
          <a:xfrm>
            <a:off x="550863" y="5374774"/>
            <a:ext cx="7486232" cy="392363"/>
          </a:xfrm>
        </p:spPr>
        <p:txBody>
          <a:bodyPr vert="horz" wrap="square" lIns="0" tIns="0" rIns="0" bIns="0" rtlCol="0">
            <a:normAutofit/>
          </a:bodyPr>
          <a:lstStyle/>
          <a:p>
            <a:pPr marL="0" indent="0" rtl="0">
              <a:buNone/>
            </a:pPr>
            <a:r>
              <a:rPr lang="en-US" b="0" i="0" dirty="0">
                <a:solidFill>
                  <a:srgbClr val="FAF9F5"/>
                </a:solidFill>
                <a:effectLst/>
                <a:latin typeface="ui-monospace"/>
              </a:rPr>
              <a:t>Logging Strategy, Metrics Collection &amp; Alerting &amp; Dashboards</a:t>
            </a:r>
            <a:endParaRPr lang="en-GB" dirty="0"/>
          </a:p>
        </p:txBody>
      </p:sp>
      <p:sp>
        <p:nvSpPr>
          <p:cNvPr id="2" name="Date Placeholder 1">
            <a:extLst>
              <a:ext uri="{FF2B5EF4-FFF2-40B4-BE49-F238E27FC236}">
                <a16:creationId xmlns:a16="http://schemas.microsoft.com/office/drawing/2014/main" id="{619A8F70-8F9D-E553-2B28-A1588C2E38A2}"/>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93286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6FBC6-CD74-AF32-5518-513CCF0E7E4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7B742FD-E107-1AD5-6ED1-C9714610CC22}"/>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Logging Strategy</a:t>
            </a:r>
            <a:endParaRPr lang="en-GB" dirty="0"/>
          </a:p>
        </p:txBody>
      </p:sp>
      <p:sp>
        <p:nvSpPr>
          <p:cNvPr id="10" name="Content Placeholder 9">
            <a:extLst>
              <a:ext uri="{FF2B5EF4-FFF2-40B4-BE49-F238E27FC236}">
                <a16:creationId xmlns:a16="http://schemas.microsoft.com/office/drawing/2014/main" id="{7683A678-54FE-4AEF-2034-6C351477A840}"/>
              </a:ext>
            </a:extLst>
          </p:cNvPr>
          <p:cNvSpPr>
            <a:spLocks noGrp="1"/>
          </p:cNvSpPr>
          <p:nvPr>
            <p:ph sz="half" idx="2"/>
          </p:nvPr>
        </p:nvSpPr>
        <p:spPr>
          <a:xfrm>
            <a:off x="550863" y="1475875"/>
            <a:ext cx="11097550" cy="4467052"/>
          </a:xfrm>
        </p:spPr>
        <p:txBody>
          <a:bodyPr rtlCol="0"/>
          <a:lstStyle/>
          <a:p>
            <a:pPr rtl="0"/>
            <a:r>
              <a:rPr lang="en-GB" dirty="0"/>
              <a:t>Structured JSON logging</a:t>
            </a:r>
          </a:p>
          <a:p>
            <a:pPr rtl="0"/>
            <a:r>
              <a:rPr lang="en-GB" dirty="0"/>
              <a:t>Correlation IDs across service boundaries</a:t>
            </a:r>
          </a:p>
          <a:p>
            <a:pPr rtl="0"/>
            <a:r>
              <a:rPr lang="en-GB" dirty="0"/>
              <a:t>Log levels (DEBUG, INFO, WARN, ERROR)</a:t>
            </a:r>
          </a:p>
          <a:p>
            <a:pPr rtl="0"/>
            <a:r>
              <a:rPr lang="en-GB" dirty="0"/>
              <a:t>PII redaction for compliance</a:t>
            </a:r>
          </a:p>
        </p:txBody>
      </p:sp>
      <p:sp>
        <p:nvSpPr>
          <p:cNvPr id="4" name="Date Placeholder 3">
            <a:extLst>
              <a:ext uri="{FF2B5EF4-FFF2-40B4-BE49-F238E27FC236}">
                <a16:creationId xmlns:a16="http://schemas.microsoft.com/office/drawing/2014/main" id="{6D9CF8AD-F09B-0792-277C-FC2C250EF98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96245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462BD-F321-E1DF-1CD6-19174C59707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B4F7075-184B-3499-DCA6-34374300ADB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Metrics Collection</a:t>
            </a:r>
            <a:endParaRPr lang="en-GB" dirty="0"/>
          </a:p>
        </p:txBody>
      </p:sp>
      <p:sp>
        <p:nvSpPr>
          <p:cNvPr id="10" name="Content Placeholder 9">
            <a:extLst>
              <a:ext uri="{FF2B5EF4-FFF2-40B4-BE49-F238E27FC236}">
                <a16:creationId xmlns:a16="http://schemas.microsoft.com/office/drawing/2014/main" id="{008027B9-564B-E6FD-AD98-277C985F3E1D}"/>
              </a:ext>
            </a:extLst>
          </p:cNvPr>
          <p:cNvSpPr>
            <a:spLocks noGrp="1"/>
          </p:cNvSpPr>
          <p:nvPr>
            <p:ph sz="half" idx="2"/>
          </p:nvPr>
        </p:nvSpPr>
        <p:spPr>
          <a:xfrm>
            <a:off x="550863" y="1475875"/>
            <a:ext cx="11097550" cy="4467052"/>
          </a:xfrm>
        </p:spPr>
        <p:txBody>
          <a:bodyPr rtlCol="0"/>
          <a:lstStyle/>
          <a:p>
            <a:pPr rtl="0"/>
            <a:r>
              <a:rPr lang="en-US" dirty="0"/>
              <a:t>Request count, latency, and error rates</a:t>
            </a:r>
          </a:p>
          <a:p>
            <a:pPr rtl="0"/>
            <a:r>
              <a:rPr lang="en-US" dirty="0"/>
              <a:t>System metrics (CPU, memory, disk)</a:t>
            </a:r>
          </a:p>
          <a:p>
            <a:pPr rtl="0"/>
            <a:r>
              <a:rPr lang="en-US" dirty="0"/>
              <a:t>Business metrics (verification success rate)</a:t>
            </a:r>
            <a:endParaRPr lang="en-GB" dirty="0"/>
          </a:p>
        </p:txBody>
      </p:sp>
      <p:sp>
        <p:nvSpPr>
          <p:cNvPr id="4" name="Date Placeholder 3">
            <a:extLst>
              <a:ext uri="{FF2B5EF4-FFF2-40B4-BE49-F238E27FC236}">
                <a16:creationId xmlns:a16="http://schemas.microsoft.com/office/drawing/2014/main" id="{F8B65B07-0573-5241-FE96-E04C90A58188}"/>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449146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19CC3-F2A8-9ECA-BFA0-1E625E8506D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2F5558B-FD63-67D9-972F-68400ECC9D8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Observability &amp; Monitoring </a:t>
            </a:r>
            <a:r>
              <a:rPr lang="en-GB" sz="2800" dirty="0"/>
              <a:t>– Alerting &amp; Dashboards</a:t>
            </a:r>
            <a:endParaRPr lang="en-GB" dirty="0"/>
          </a:p>
        </p:txBody>
      </p:sp>
      <p:sp>
        <p:nvSpPr>
          <p:cNvPr id="10" name="Content Placeholder 9">
            <a:extLst>
              <a:ext uri="{FF2B5EF4-FFF2-40B4-BE49-F238E27FC236}">
                <a16:creationId xmlns:a16="http://schemas.microsoft.com/office/drawing/2014/main" id="{47739D56-19FD-9819-F2C4-1F5F7E7C2896}"/>
              </a:ext>
            </a:extLst>
          </p:cNvPr>
          <p:cNvSpPr>
            <a:spLocks noGrp="1"/>
          </p:cNvSpPr>
          <p:nvPr>
            <p:ph sz="half" idx="2"/>
          </p:nvPr>
        </p:nvSpPr>
        <p:spPr>
          <a:xfrm>
            <a:off x="550863" y="1475875"/>
            <a:ext cx="11097550" cy="4467052"/>
          </a:xfrm>
        </p:spPr>
        <p:txBody>
          <a:bodyPr rtlCol="0"/>
          <a:lstStyle/>
          <a:p>
            <a:pPr rtl="0"/>
            <a:r>
              <a:rPr lang="en-US" dirty="0"/>
              <a:t>Grafana dashboards for visualization</a:t>
            </a:r>
          </a:p>
          <a:p>
            <a:pPr rtl="0"/>
            <a:r>
              <a:rPr lang="en-US" dirty="0"/>
              <a:t>Alerting thresholds for critical metrics</a:t>
            </a:r>
          </a:p>
          <a:p>
            <a:pPr rtl="0"/>
            <a:r>
              <a:rPr lang="en-US" dirty="0"/>
              <a:t>On-call rotation and escalation policies</a:t>
            </a:r>
            <a:endParaRPr lang="en-GB" dirty="0"/>
          </a:p>
        </p:txBody>
      </p:sp>
      <p:sp>
        <p:nvSpPr>
          <p:cNvPr id="4" name="Date Placeholder 3">
            <a:extLst>
              <a:ext uri="{FF2B5EF4-FFF2-40B4-BE49-F238E27FC236}">
                <a16:creationId xmlns:a16="http://schemas.microsoft.com/office/drawing/2014/main" id="{1387B604-D50A-ADB4-757C-E1E4C83A3897}"/>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54316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13E0B-F16D-2262-4423-6B48A087652F}"/>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E14DF57-978B-5317-0172-36817A5ECDF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7. Testing</a:t>
            </a:r>
            <a:endParaRPr lang="en-GB" kern="1200" dirty="0"/>
          </a:p>
        </p:txBody>
      </p:sp>
      <p:pic>
        <p:nvPicPr>
          <p:cNvPr id="6" name="Picture 5">
            <a:extLst>
              <a:ext uri="{FF2B5EF4-FFF2-40B4-BE49-F238E27FC236}">
                <a16:creationId xmlns:a16="http://schemas.microsoft.com/office/drawing/2014/main" id="{E397D314-394A-DD8B-0325-E5ED619E1F1F}"/>
              </a:ext>
            </a:extLst>
          </p:cNvPr>
          <p:cNvPicPr>
            <a:picLocks noChangeAspect="1"/>
          </p:cNvPicPr>
          <p:nvPr/>
        </p:nvPicPr>
        <p:blipFill>
          <a:blip r:embed="rId3"/>
          <a:srcRect t="19002" b="25932"/>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7E1916C-076A-6133-67F6-287C3A639B2B}"/>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Testing Strategy, Processes &amp; Metrics</a:t>
            </a:r>
          </a:p>
        </p:txBody>
      </p:sp>
      <p:sp>
        <p:nvSpPr>
          <p:cNvPr id="2" name="Date Placeholder 1">
            <a:extLst>
              <a:ext uri="{FF2B5EF4-FFF2-40B4-BE49-F238E27FC236}">
                <a16:creationId xmlns:a16="http://schemas.microsoft.com/office/drawing/2014/main" id="{E9A16BB0-8687-A4A1-0C9A-6B127A75C469}"/>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56509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D5F5A-D410-206D-923F-186A638054F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A72573-3CFD-5C26-9428-3A80EB5FBB3E}"/>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Testing Strategy</a:t>
            </a:r>
            <a:endParaRPr lang="en-GB" dirty="0"/>
          </a:p>
        </p:txBody>
      </p:sp>
      <p:sp>
        <p:nvSpPr>
          <p:cNvPr id="10" name="Content Placeholder 9">
            <a:extLst>
              <a:ext uri="{FF2B5EF4-FFF2-40B4-BE49-F238E27FC236}">
                <a16:creationId xmlns:a16="http://schemas.microsoft.com/office/drawing/2014/main" id="{DFD2451B-A4E0-512A-3C35-0DE05AF165FC}"/>
              </a:ext>
            </a:extLst>
          </p:cNvPr>
          <p:cNvSpPr>
            <a:spLocks noGrp="1"/>
          </p:cNvSpPr>
          <p:nvPr>
            <p:ph sz="half" idx="2"/>
          </p:nvPr>
        </p:nvSpPr>
        <p:spPr>
          <a:xfrm>
            <a:off x="550863" y="1475875"/>
            <a:ext cx="11097550" cy="4467052"/>
          </a:xfrm>
        </p:spPr>
        <p:txBody>
          <a:bodyPr rtlCol="0"/>
          <a:lstStyle/>
          <a:p>
            <a:pPr rtl="0"/>
            <a:r>
              <a:rPr lang="en-US" dirty="0"/>
              <a:t>Grafana dashboards for visualization</a:t>
            </a:r>
          </a:p>
          <a:p>
            <a:pPr rtl="0"/>
            <a:r>
              <a:rPr lang="en-US" dirty="0"/>
              <a:t>Alerting thresholds for critical metrics</a:t>
            </a:r>
          </a:p>
          <a:p>
            <a:pPr rtl="0"/>
            <a:r>
              <a:rPr lang="en-US" dirty="0"/>
              <a:t>On-call rotation and escalation policies</a:t>
            </a:r>
            <a:endParaRPr lang="en-GB" dirty="0"/>
          </a:p>
        </p:txBody>
      </p:sp>
      <p:sp>
        <p:nvSpPr>
          <p:cNvPr id="4" name="Date Placeholder 3">
            <a:extLst>
              <a:ext uri="{FF2B5EF4-FFF2-40B4-BE49-F238E27FC236}">
                <a16:creationId xmlns:a16="http://schemas.microsoft.com/office/drawing/2014/main" id="{91FD8422-B1CD-5BF4-2BE0-7078C1C682A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837113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FCD57-45E2-0BBC-4FB2-4E8E8E3847D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3205D68-E7C3-B8D9-68CF-E93FAA91111D}"/>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Processes</a:t>
            </a:r>
            <a:endParaRPr lang="en-GB" dirty="0"/>
          </a:p>
        </p:txBody>
      </p:sp>
      <p:sp>
        <p:nvSpPr>
          <p:cNvPr id="10" name="Content Placeholder 9">
            <a:extLst>
              <a:ext uri="{FF2B5EF4-FFF2-40B4-BE49-F238E27FC236}">
                <a16:creationId xmlns:a16="http://schemas.microsoft.com/office/drawing/2014/main" id="{329DDEE4-C9E5-0529-0A94-03FB67BB6951}"/>
              </a:ext>
            </a:extLst>
          </p:cNvPr>
          <p:cNvSpPr>
            <a:spLocks noGrp="1"/>
          </p:cNvSpPr>
          <p:nvPr>
            <p:ph sz="half" idx="2"/>
          </p:nvPr>
        </p:nvSpPr>
        <p:spPr>
          <a:xfrm>
            <a:off x="550863" y="1475875"/>
            <a:ext cx="11097550" cy="4467052"/>
          </a:xfrm>
        </p:spPr>
        <p:txBody>
          <a:bodyPr rtlCol="0"/>
          <a:lstStyle/>
          <a:p>
            <a:pPr rtl="0"/>
            <a:r>
              <a:rPr lang="en-US" dirty="0"/>
              <a:t>Dev → QA → Staging → Pre-Production</a:t>
            </a:r>
          </a:p>
          <a:p>
            <a:pPr rtl="0"/>
            <a:r>
              <a:rPr lang="en-US" dirty="0"/>
              <a:t>Automated tests on every commit</a:t>
            </a:r>
          </a:p>
          <a:p>
            <a:pPr rtl="0"/>
            <a:r>
              <a:rPr lang="en-US" dirty="0"/>
              <a:t>Nightly performance testing</a:t>
            </a:r>
          </a:p>
          <a:p>
            <a:pPr rtl="0"/>
            <a:r>
              <a:rPr lang="en-US" dirty="0"/>
              <a:t>Weekly security scans</a:t>
            </a:r>
            <a:endParaRPr lang="en-GB" dirty="0"/>
          </a:p>
        </p:txBody>
      </p:sp>
      <p:sp>
        <p:nvSpPr>
          <p:cNvPr id="4" name="Date Placeholder 3">
            <a:extLst>
              <a:ext uri="{FF2B5EF4-FFF2-40B4-BE49-F238E27FC236}">
                <a16:creationId xmlns:a16="http://schemas.microsoft.com/office/drawing/2014/main" id="{CAA41BE3-6193-E6C7-F3FB-E9C1B0D2A0E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0252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AB927-3B43-CF2E-A0DA-CD830EF9465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E2CA94B-7D9A-6592-233D-5ED76C8B090B}"/>
              </a:ext>
            </a:extLst>
          </p:cNvPr>
          <p:cNvSpPr>
            <a:spLocks noGrp="1"/>
          </p:cNvSpPr>
          <p:nvPr>
            <p:ph type="title"/>
          </p:nvPr>
        </p:nvSpPr>
        <p:spPr>
          <a:xfrm>
            <a:off x="550862" y="549275"/>
            <a:ext cx="11097551" cy="719589"/>
          </a:xfrm>
        </p:spPr>
        <p:txBody>
          <a:bodyPr rtlCol="0">
            <a:normAutofit/>
          </a:bodyPr>
          <a:lstStyle/>
          <a:p>
            <a:pPr rtl="0"/>
            <a:r>
              <a:rPr lang="en-GB" b="0" i="0" dirty="0">
                <a:solidFill>
                  <a:srgbClr val="FAF9F5"/>
                </a:solidFill>
                <a:effectLst/>
                <a:latin typeface="ui-monospace"/>
              </a:rPr>
              <a:t>Testing </a:t>
            </a:r>
            <a:r>
              <a:rPr lang="en-GB" sz="2800" dirty="0"/>
              <a:t>– Metrics</a:t>
            </a:r>
            <a:endParaRPr lang="en-GB" dirty="0"/>
          </a:p>
        </p:txBody>
      </p:sp>
      <p:sp>
        <p:nvSpPr>
          <p:cNvPr id="10" name="Content Placeholder 9">
            <a:extLst>
              <a:ext uri="{FF2B5EF4-FFF2-40B4-BE49-F238E27FC236}">
                <a16:creationId xmlns:a16="http://schemas.microsoft.com/office/drawing/2014/main" id="{64DDCA33-381B-E3D8-1A3F-C9E2843E7E12}"/>
              </a:ext>
            </a:extLst>
          </p:cNvPr>
          <p:cNvSpPr>
            <a:spLocks noGrp="1"/>
          </p:cNvSpPr>
          <p:nvPr>
            <p:ph sz="half" idx="2"/>
          </p:nvPr>
        </p:nvSpPr>
        <p:spPr>
          <a:xfrm>
            <a:off x="550863" y="1475875"/>
            <a:ext cx="11097550" cy="4467052"/>
          </a:xfrm>
        </p:spPr>
        <p:txBody>
          <a:bodyPr rtlCol="0"/>
          <a:lstStyle/>
          <a:p>
            <a:pPr rtl="0"/>
            <a:r>
              <a:rPr lang="en-US" dirty="0"/>
              <a:t>Response time: &lt;200ms (p95) under normal load</a:t>
            </a:r>
          </a:p>
          <a:p>
            <a:pPr rtl="0"/>
            <a:r>
              <a:rPr lang="en-US" dirty="0"/>
              <a:t>Throughput: 500+ requests/second peak handling</a:t>
            </a:r>
          </a:p>
          <a:p>
            <a:pPr rtl="0"/>
            <a:r>
              <a:rPr lang="en-US" dirty="0"/>
              <a:t>Availability: 99.9% uptime target</a:t>
            </a:r>
            <a:endParaRPr lang="en-GB" dirty="0"/>
          </a:p>
        </p:txBody>
      </p:sp>
      <p:sp>
        <p:nvSpPr>
          <p:cNvPr id="4" name="Date Placeholder 3">
            <a:extLst>
              <a:ext uri="{FF2B5EF4-FFF2-40B4-BE49-F238E27FC236}">
                <a16:creationId xmlns:a16="http://schemas.microsoft.com/office/drawing/2014/main" id="{DD0F5694-682D-B703-BC6D-0D7F70A95FE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166181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B4F19-1877-FD09-7068-91511B5EB905}"/>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A6AA2856-FA44-2C96-0AF0-9BA73B0C4764}"/>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1. Overview</a:t>
            </a:r>
            <a:endParaRPr lang="en-GB" kern="1200" dirty="0"/>
          </a:p>
        </p:txBody>
      </p:sp>
      <p:pic>
        <p:nvPicPr>
          <p:cNvPr id="6" name="Picture 5">
            <a:extLst>
              <a:ext uri="{FF2B5EF4-FFF2-40B4-BE49-F238E27FC236}">
                <a16:creationId xmlns:a16="http://schemas.microsoft.com/office/drawing/2014/main" id="{871F0858-C4C7-F664-EE06-8BB6B872E61C}"/>
              </a:ext>
            </a:extLst>
          </p:cNvPr>
          <p:cNvPicPr>
            <a:picLocks noChangeAspect="1"/>
          </p:cNvPicPr>
          <p:nvPr/>
        </p:nvPicPr>
        <p:blipFill>
          <a:blip r:embed="rId3"/>
          <a:srcRect t="19002" b="25932"/>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F4CC5D31-FCF3-1603-87F1-DB48D2BBCEE9}"/>
              </a:ext>
            </a:extLst>
          </p:cNvPr>
          <p:cNvSpPr>
            <a:spLocks noGrp="1"/>
          </p:cNvSpPr>
          <p:nvPr>
            <p:ph sz="quarter" idx="15"/>
          </p:nvPr>
        </p:nvSpPr>
        <p:spPr>
          <a:xfrm>
            <a:off x="550863" y="5374774"/>
            <a:ext cx="6221412" cy="392363"/>
          </a:xfrm>
        </p:spPr>
        <p:txBody>
          <a:bodyPr vert="horz" wrap="square" lIns="0" tIns="0" rIns="0" bIns="0" rtlCol="0">
            <a:normAutofit/>
          </a:bodyPr>
          <a:lstStyle/>
          <a:p>
            <a:pPr marL="0" indent="0" rtl="0">
              <a:buNone/>
            </a:pPr>
            <a:r>
              <a:rPr lang="en-GB" dirty="0"/>
              <a:t>Business Context &amp; Requirements</a:t>
            </a:r>
          </a:p>
        </p:txBody>
      </p:sp>
      <p:sp>
        <p:nvSpPr>
          <p:cNvPr id="2" name="Date Placeholder 1">
            <a:extLst>
              <a:ext uri="{FF2B5EF4-FFF2-40B4-BE49-F238E27FC236}">
                <a16:creationId xmlns:a16="http://schemas.microsoft.com/office/drawing/2014/main" id="{774EF2C8-C819-809F-1AF3-5E28C9FEAC4A}"/>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941247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4FE1A-C88F-A1A2-AF41-9C00F313E03D}"/>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93D02505-3A98-B926-9149-EF846884DA19}"/>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8. Deployment</a:t>
            </a:r>
            <a:endParaRPr lang="en-GB" kern="1200" dirty="0"/>
          </a:p>
        </p:txBody>
      </p:sp>
      <p:pic>
        <p:nvPicPr>
          <p:cNvPr id="6" name="Picture 5">
            <a:extLst>
              <a:ext uri="{FF2B5EF4-FFF2-40B4-BE49-F238E27FC236}">
                <a16:creationId xmlns:a16="http://schemas.microsoft.com/office/drawing/2014/main" id="{3FBE5F91-9B2B-3D4F-352A-F0AD7148C923}"/>
              </a:ext>
            </a:extLst>
          </p:cNvPr>
          <p:cNvPicPr>
            <a:picLocks noChangeAspect="1"/>
          </p:cNvPicPr>
          <p:nvPr/>
        </p:nvPicPr>
        <p:blipFill>
          <a:blip r:embed="rId3"/>
          <a:srcRect t="19002" b="25932"/>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D47ED12E-9A73-3C2A-A03F-7D3B36CC0423}"/>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CI/CD Pipeline, Infrastructure as Code, Scaling &amp; Resilience</a:t>
            </a:r>
          </a:p>
        </p:txBody>
      </p:sp>
      <p:sp>
        <p:nvSpPr>
          <p:cNvPr id="2" name="Date Placeholder 1">
            <a:extLst>
              <a:ext uri="{FF2B5EF4-FFF2-40B4-BE49-F238E27FC236}">
                <a16:creationId xmlns:a16="http://schemas.microsoft.com/office/drawing/2014/main" id="{5390B63D-180E-0395-9663-8A0421DFE0BF}"/>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482756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A271A-CFE1-CDDB-ADE4-E389580C4E6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1E2A92D-3BB7-041C-483B-CE8938578CC6}"/>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CI/CD Pipeline</a:t>
            </a:r>
            <a:endParaRPr lang="en-GB" dirty="0"/>
          </a:p>
        </p:txBody>
      </p:sp>
      <p:sp>
        <p:nvSpPr>
          <p:cNvPr id="10" name="Content Placeholder 9">
            <a:extLst>
              <a:ext uri="{FF2B5EF4-FFF2-40B4-BE49-F238E27FC236}">
                <a16:creationId xmlns:a16="http://schemas.microsoft.com/office/drawing/2014/main" id="{5618486F-E800-F4BD-8F62-A6E969CA37A9}"/>
              </a:ext>
            </a:extLst>
          </p:cNvPr>
          <p:cNvSpPr>
            <a:spLocks noGrp="1"/>
          </p:cNvSpPr>
          <p:nvPr>
            <p:ph sz="half" idx="2"/>
          </p:nvPr>
        </p:nvSpPr>
        <p:spPr>
          <a:xfrm>
            <a:off x="550863" y="1475875"/>
            <a:ext cx="11097550" cy="4467052"/>
          </a:xfrm>
        </p:spPr>
        <p:txBody>
          <a:bodyPr rtlCol="0"/>
          <a:lstStyle/>
          <a:p>
            <a:pPr rtl="0"/>
            <a:r>
              <a:rPr lang="en-US" dirty="0"/>
              <a:t>Automated testing (unit, integration, contract)</a:t>
            </a:r>
          </a:p>
          <a:p>
            <a:pPr rtl="0"/>
            <a:r>
              <a:rPr lang="en-US" dirty="0"/>
              <a:t>Continuous integration with GitHub Actions</a:t>
            </a:r>
          </a:p>
          <a:p>
            <a:pPr rtl="0"/>
            <a:r>
              <a:rPr lang="en-US" dirty="0"/>
              <a:t>Automated deployment to Railway</a:t>
            </a:r>
            <a:endParaRPr lang="en-GB" dirty="0"/>
          </a:p>
        </p:txBody>
      </p:sp>
      <p:sp>
        <p:nvSpPr>
          <p:cNvPr id="4" name="Date Placeholder 3">
            <a:extLst>
              <a:ext uri="{FF2B5EF4-FFF2-40B4-BE49-F238E27FC236}">
                <a16:creationId xmlns:a16="http://schemas.microsoft.com/office/drawing/2014/main" id="{34A8160B-EABF-AAB4-96CD-64B6B61874E6}"/>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338067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B6E07-5DBF-B39E-9CEB-864D3484D9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ABABE7A-CDC9-6CD1-034A-410020151E7B}"/>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Infrastructure as Code</a:t>
            </a:r>
            <a:endParaRPr lang="en-GB" dirty="0"/>
          </a:p>
        </p:txBody>
      </p:sp>
      <p:sp>
        <p:nvSpPr>
          <p:cNvPr id="10" name="Content Placeholder 9">
            <a:extLst>
              <a:ext uri="{FF2B5EF4-FFF2-40B4-BE49-F238E27FC236}">
                <a16:creationId xmlns:a16="http://schemas.microsoft.com/office/drawing/2014/main" id="{FF8BCEB5-08DD-52C5-D9D3-629EAADB94D5}"/>
              </a:ext>
            </a:extLst>
          </p:cNvPr>
          <p:cNvSpPr>
            <a:spLocks noGrp="1"/>
          </p:cNvSpPr>
          <p:nvPr>
            <p:ph sz="half" idx="2"/>
          </p:nvPr>
        </p:nvSpPr>
        <p:spPr>
          <a:xfrm>
            <a:off x="550863" y="1475875"/>
            <a:ext cx="11097550" cy="4467052"/>
          </a:xfrm>
        </p:spPr>
        <p:txBody>
          <a:bodyPr rtlCol="0"/>
          <a:lstStyle/>
          <a:p>
            <a:pPr rtl="0"/>
            <a:r>
              <a:rPr lang="en-US" dirty="0"/>
              <a:t>Docker containerization</a:t>
            </a:r>
          </a:p>
          <a:p>
            <a:pPr rtl="0"/>
            <a:r>
              <a:rPr lang="en-US" dirty="0"/>
              <a:t>Kubernetes for orchestration (future scaling)</a:t>
            </a:r>
          </a:p>
          <a:p>
            <a:pPr rtl="0"/>
            <a:r>
              <a:rPr lang="en-US" dirty="0"/>
              <a:t>Terraform for infrastructure provisioning</a:t>
            </a:r>
            <a:endParaRPr lang="en-GB" dirty="0"/>
          </a:p>
        </p:txBody>
      </p:sp>
      <p:sp>
        <p:nvSpPr>
          <p:cNvPr id="4" name="Date Placeholder 3">
            <a:extLst>
              <a:ext uri="{FF2B5EF4-FFF2-40B4-BE49-F238E27FC236}">
                <a16:creationId xmlns:a16="http://schemas.microsoft.com/office/drawing/2014/main" id="{4C1FC6F5-0E14-E06C-30CB-DD0BDFD58015}"/>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285070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BB760-CD44-AA91-E77B-6E51D21A0FD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49E537B-127D-F3EC-15DA-AA1B5CB381FA}"/>
              </a:ext>
            </a:extLst>
          </p:cNvPr>
          <p:cNvSpPr>
            <a:spLocks noGrp="1"/>
          </p:cNvSpPr>
          <p:nvPr>
            <p:ph type="title"/>
          </p:nvPr>
        </p:nvSpPr>
        <p:spPr>
          <a:xfrm>
            <a:off x="550862" y="549275"/>
            <a:ext cx="11097551" cy="719589"/>
          </a:xfrm>
        </p:spPr>
        <p:txBody>
          <a:bodyPr rtlCol="0">
            <a:normAutofit/>
          </a:bodyPr>
          <a:lstStyle/>
          <a:p>
            <a:pPr rtl="0"/>
            <a:r>
              <a:rPr lang="en-GB" dirty="0"/>
              <a:t>Deployment </a:t>
            </a:r>
            <a:r>
              <a:rPr lang="en-GB" sz="2800" dirty="0"/>
              <a:t>– Scaling &amp; Resilience</a:t>
            </a:r>
            <a:endParaRPr lang="en-GB" dirty="0"/>
          </a:p>
        </p:txBody>
      </p:sp>
      <p:sp>
        <p:nvSpPr>
          <p:cNvPr id="10" name="Content Placeholder 9">
            <a:extLst>
              <a:ext uri="{FF2B5EF4-FFF2-40B4-BE49-F238E27FC236}">
                <a16:creationId xmlns:a16="http://schemas.microsoft.com/office/drawing/2014/main" id="{BB19C9FD-AF01-232F-07CC-948853FC1C76}"/>
              </a:ext>
            </a:extLst>
          </p:cNvPr>
          <p:cNvSpPr>
            <a:spLocks noGrp="1"/>
          </p:cNvSpPr>
          <p:nvPr>
            <p:ph sz="half" idx="2"/>
          </p:nvPr>
        </p:nvSpPr>
        <p:spPr>
          <a:xfrm>
            <a:off x="550863" y="1475875"/>
            <a:ext cx="11097550" cy="4467052"/>
          </a:xfrm>
        </p:spPr>
        <p:txBody>
          <a:bodyPr rtlCol="0"/>
          <a:lstStyle/>
          <a:p>
            <a:pPr rtl="0"/>
            <a:r>
              <a:rPr lang="en-US" dirty="0"/>
              <a:t>Horizontal scaling capabilities</a:t>
            </a:r>
          </a:p>
          <a:p>
            <a:pPr rtl="0"/>
            <a:r>
              <a:rPr lang="en-US" dirty="0"/>
              <a:t>Circuit breakers for external dependencies</a:t>
            </a:r>
          </a:p>
          <a:p>
            <a:pPr rtl="0"/>
            <a:r>
              <a:rPr lang="en-US" dirty="0"/>
              <a:t>Retry mechanisms with exponential backoff</a:t>
            </a:r>
            <a:endParaRPr lang="en-GB" dirty="0"/>
          </a:p>
        </p:txBody>
      </p:sp>
      <p:sp>
        <p:nvSpPr>
          <p:cNvPr id="4" name="Date Placeholder 3">
            <a:extLst>
              <a:ext uri="{FF2B5EF4-FFF2-40B4-BE49-F238E27FC236}">
                <a16:creationId xmlns:a16="http://schemas.microsoft.com/office/drawing/2014/main" id="{BAE3A69E-74A2-E06F-DA03-D9DB69B60FCC}"/>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008088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72687-DECD-C11E-88BC-A62B89E6817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F48A6662-4617-F55E-DC71-A32B46E16D27}"/>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9. Management</a:t>
            </a:r>
            <a:endParaRPr lang="en-GB" kern="1200" dirty="0"/>
          </a:p>
        </p:txBody>
      </p:sp>
      <p:pic>
        <p:nvPicPr>
          <p:cNvPr id="6" name="Picture 5">
            <a:extLst>
              <a:ext uri="{FF2B5EF4-FFF2-40B4-BE49-F238E27FC236}">
                <a16:creationId xmlns:a16="http://schemas.microsoft.com/office/drawing/2014/main" id="{FCC8EDB9-DA0E-1262-6091-BD265ADDC498}"/>
              </a:ext>
            </a:extLst>
          </p:cNvPr>
          <p:cNvPicPr>
            <a:picLocks noChangeAspect="1"/>
          </p:cNvPicPr>
          <p:nvPr/>
        </p:nvPicPr>
        <p:blipFill>
          <a:blip r:embed="rId3"/>
          <a:srcRect t="19002" b="25932"/>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8E87A75E-A9C0-A820-0CC3-40CB9E2918F5}"/>
              </a:ext>
            </a:extLst>
          </p:cNvPr>
          <p:cNvSpPr>
            <a:spLocks noGrp="1"/>
          </p:cNvSpPr>
          <p:nvPr>
            <p:ph sz="quarter" idx="15"/>
          </p:nvPr>
        </p:nvSpPr>
        <p:spPr>
          <a:xfrm>
            <a:off x="550862" y="5374774"/>
            <a:ext cx="7847179" cy="392363"/>
          </a:xfrm>
        </p:spPr>
        <p:txBody>
          <a:bodyPr vert="horz" wrap="square" lIns="0" tIns="0" rIns="0" bIns="0" rtlCol="0">
            <a:normAutofit/>
          </a:bodyPr>
          <a:lstStyle/>
          <a:p>
            <a:pPr marL="0" indent="0" rtl="0">
              <a:buNone/>
            </a:pPr>
            <a:r>
              <a:rPr lang="en-GB" dirty="0"/>
              <a:t>Schedule and Tasks, Risks</a:t>
            </a:r>
          </a:p>
        </p:txBody>
      </p:sp>
      <p:sp>
        <p:nvSpPr>
          <p:cNvPr id="2" name="Date Placeholder 1">
            <a:extLst>
              <a:ext uri="{FF2B5EF4-FFF2-40B4-BE49-F238E27FC236}">
                <a16:creationId xmlns:a16="http://schemas.microsoft.com/office/drawing/2014/main" id="{F2179225-1499-76EF-17CA-FCBAE7B206E5}"/>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11390732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716817"/>
          </a:xfrm>
        </p:spPr>
        <p:txBody>
          <a:bodyPr rtlCol="0"/>
          <a:lstStyle/>
          <a:p>
            <a:pPr rtl="0"/>
            <a:r>
              <a:rPr lang="en-GB" dirty="0"/>
              <a:t>Management </a:t>
            </a:r>
            <a:r>
              <a:rPr lang="en-GB" sz="2800" dirty="0"/>
              <a:t>– Schedule and Tasks</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1877930151"/>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6246300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8FF5B-08DD-89A7-CFD3-8084847C93D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5959A86D-28F0-4A02-6C73-4609C19AA4AE}"/>
              </a:ext>
            </a:extLst>
          </p:cNvPr>
          <p:cNvSpPr>
            <a:spLocks noGrp="1"/>
          </p:cNvSpPr>
          <p:nvPr>
            <p:ph type="title"/>
          </p:nvPr>
        </p:nvSpPr>
        <p:spPr>
          <a:xfrm>
            <a:off x="550862" y="549275"/>
            <a:ext cx="11097551" cy="719589"/>
          </a:xfrm>
        </p:spPr>
        <p:txBody>
          <a:bodyPr rtlCol="0">
            <a:normAutofit/>
          </a:bodyPr>
          <a:lstStyle/>
          <a:p>
            <a:pPr rtl="0"/>
            <a:r>
              <a:rPr lang="en-GB" dirty="0"/>
              <a:t>Management </a:t>
            </a:r>
            <a:r>
              <a:rPr lang="en-GB" sz="2800" dirty="0"/>
              <a:t>– Risks</a:t>
            </a:r>
            <a:endParaRPr lang="en-GB" dirty="0"/>
          </a:p>
        </p:txBody>
      </p:sp>
      <p:sp>
        <p:nvSpPr>
          <p:cNvPr id="10" name="Content Placeholder 9">
            <a:extLst>
              <a:ext uri="{FF2B5EF4-FFF2-40B4-BE49-F238E27FC236}">
                <a16:creationId xmlns:a16="http://schemas.microsoft.com/office/drawing/2014/main" id="{97533CEC-373D-733D-E20F-BA32D85BAB22}"/>
              </a:ext>
            </a:extLst>
          </p:cNvPr>
          <p:cNvSpPr>
            <a:spLocks noGrp="1"/>
          </p:cNvSpPr>
          <p:nvPr>
            <p:ph sz="half" idx="2"/>
          </p:nvPr>
        </p:nvSpPr>
        <p:spPr>
          <a:xfrm>
            <a:off x="550863" y="1475875"/>
            <a:ext cx="5545137" cy="4467052"/>
          </a:xfrm>
        </p:spPr>
        <p:txBody>
          <a:bodyPr rtlCol="0"/>
          <a:lstStyle/>
          <a:p>
            <a:pPr rtl="0"/>
            <a:r>
              <a:rPr lang="en-GB" dirty="0"/>
              <a:t>High Impact, High Likelihood</a:t>
            </a:r>
          </a:p>
          <a:p>
            <a:pPr lvl="1"/>
            <a:r>
              <a:rPr lang="en-GB" dirty="0"/>
              <a:t>Telecom API Integration</a:t>
            </a:r>
          </a:p>
          <a:p>
            <a:pPr lvl="1"/>
            <a:r>
              <a:rPr lang="en-GB" dirty="0"/>
              <a:t>Security Vulnerabilities</a:t>
            </a:r>
          </a:p>
          <a:p>
            <a:pPr rtl="0"/>
            <a:r>
              <a:rPr lang="en-GB" dirty="0"/>
              <a:t>High Impact, Medium Likelihood</a:t>
            </a:r>
          </a:p>
          <a:p>
            <a:pPr lvl="1"/>
            <a:r>
              <a:rPr lang="en-GB" dirty="0"/>
              <a:t>Performance Bottlenecks</a:t>
            </a:r>
          </a:p>
          <a:p>
            <a:pPr lvl="1"/>
            <a:r>
              <a:rPr lang="en-GB" dirty="0"/>
              <a:t>Regulatory Compliance</a:t>
            </a:r>
          </a:p>
          <a:p>
            <a:pPr lvl="1"/>
            <a:r>
              <a:rPr lang="en-GB" dirty="0"/>
              <a:t>Timeline Pressure</a:t>
            </a:r>
          </a:p>
          <a:p>
            <a:r>
              <a:rPr lang="en-US" dirty="0"/>
              <a:t>Low Impact, High Likelihood</a:t>
            </a:r>
          </a:p>
          <a:p>
            <a:pPr lvl="1"/>
            <a:r>
              <a:rPr lang="en-US" dirty="0"/>
              <a:t>Scaling Challenges</a:t>
            </a:r>
            <a:endParaRPr lang="en-GB" dirty="0"/>
          </a:p>
        </p:txBody>
      </p:sp>
      <p:sp>
        <p:nvSpPr>
          <p:cNvPr id="4" name="Date Placeholder 3">
            <a:extLst>
              <a:ext uri="{FF2B5EF4-FFF2-40B4-BE49-F238E27FC236}">
                <a16:creationId xmlns:a16="http://schemas.microsoft.com/office/drawing/2014/main" id="{7F3285BF-CF86-D92A-94EA-B4BC565E9F12}"/>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Content Placeholder 9">
            <a:extLst>
              <a:ext uri="{FF2B5EF4-FFF2-40B4-BE49-F238E27FC236}">
                <a16:creationId xmlns:a16="http://schemas.microsoft.com/office/drawing/2014/main" id="{5E1DB788-9070-C105-7149-11C8D2B3D424}"/>
              </a:ext>
            </a:extLst>
          </p:cNvPr>
          <p:cNvSpPr txBox="1">
            <a:spLocks/>
          </p:cNvSpPr>
          <p:nvPr/>
        </p:nvSpPr>
        <p:spPr>
          <a:xfrm>
            <a:off x="6096000" y="1475875"/>
            <a:ext cx="5545137" cy="4467052"/>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GB" dirty="0"/>
              <a:t>High Impact, Low Likelihood</a:t>
            </a:r>
          </a:p>
          <a:p>
            <a:pPr lvl="1"/>
            <a:r>
              <a:rPr lang="en-GB" dirty="0"/>
              <a:t>Resilience Failures</a:t>
            </a:r>
          </a:p>
          <a:p>
            <a:pPr lvl="1"/>
            <a:r>
              <a:rPr lang="en-GB" dirty="0"/>
              <a:t>Deployment Issues</a:t>
            </a:r>
          </a:p>
          <a:p>
            <a:r>
              <a:rPr lang="en-US" dirty="0"/>
              <a:t>Medium Impact, Medium Likelihood</a:t>
            </a:r>
          </a:p>
          <a:p>
            <a:pPr lvl="1"/>
            <a:r>
              <a:rPr lang="en-US" dirty="0"/>
              <a:t>Technology Stack</a:t>
            </a:r>
          </a:p>
          <a:p>
            <a:pPr lvl="1"/>
            <a:r>
              <a:rPr lang="en-US" dirty="0"/>
              <a:t>Monitoring Gaps</a:t>
            </a:r>
          </a:p>
          <a:p>
            <a:pPr lvl="1"/>
            <a:r>
              <a:rPr lang="en-US" dirty="0"/>
              <a:t>Cost Management</a:t>
            </a:r>
          </a:p>
          <a:p>
            <a:r>
              <a:rPr lang="en-US" dirty="0"/>
              <a:t>Low Impact, Medium Likelihood</a:t>
            </a:r>
          </a:p>
          <a:p>
            <a:pPr lvl="1"/>
            <a:r>
              <a:rPr lang="en-US" dirty="0"/>
              <a:t>Security Requirements</a:t>
            </a:r>
          </a:p>
        </p:txBody>
      </p:sp>
    </p:spTree>
    <p:extLst>
      <p:ext uri="{BB962C8B-B14F-4D97-AF65-F5344CB8AC3E}">
        <p14:creationId xmlns:p14="http://schemas.microsoft.com/office/powerpoint/2010/main" val="3536716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AAF9A-48B0-F865-8E12-BA6B573E1616}"/>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2DB1BC36-0040-01E0-C917-76004FE69CBA}"/>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algn="ctr" rtl="0"/>
            <a:r>
              <a:rPr lang="en-GB" dirty="0"/>
              <a:t>Q&amp;A</a:t>
            </a:r>
            <a:endParaRPr lang="en-GB" kern="1200" dirty="0"/>
          </a:p>
        </p:txBody>
      </p:sp>
      <p:pic>
        <p:nvPicPr>
          <p:cNvPr id="6" name="Picture 5">
            <a:extLst>
              <a:ext uri="{FF2B5EF4-FFF2-40B4-BE49-F238E27FC236}">
                <a16:creationId xmlns:a16="http://schemas.microsoft.com/office/drawing/2014/main" id="{768B2254-762F-505C-8231-11E99935BB4A}"/>
              </a:ext>
            </a:extLst>
          </p:cNvPr>
          <p:cNvPicPr>
            <a:picLocks noChangeAspect="1"/>
          </p:cNvPicPr>
          <p:nvPr/>
        </p:nvPicPr>
        <p:blipFill>
          <a:blip r:embed="rId3"/>
          <a:srcRect t="19002" b="25932"/>
          <a:stretch/>
        </p:blipFill>
        <p:spPr>
          <a:xfrm>
            <a:off x="20" y="10"/>
            <a:ext cx="12191980" cy="3776462"/>
          </a:xfrm>
          <a:prstGeom prst="rect">
            <a:avLst/>
          </a:prstGeom>
          <a:noFill/>
        </p:spPr>
      </p:pic>
      <p:sp>
        <p:nvSpPr>
          <p:cNvPr id="2" name="Date Placeholder 1">
            <a:extLst>
              <a:ext uri="{FF2B5EF4-FFF2-40B4-BE49-F238E27FC236}">
                <a16:creationId xmlns:a16="http://schemas.microsoft.com/office/drawing/2014/main" id="{E992D863-2AC8-1623-0CED-0888253F289B}"/>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3402872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D5B74-1224-2E21-FD93-E51A184E6C6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EF686F5-E92A-13A1-2156-EC0D33A5BB0A}"/>
              </a:ext>
            </a:extLst>
          </p:cNvPr>
          <p:cNvPicPr>
            <a:picLocks noChangeAspect="1"/>
          </p:cNvPicPr>
          <p:nvPr/>
        </p:nvPicPr>
        <p:blipFill>
          <a:blip r:embed="rId3"/>
          <a:srcRect/>
          <a:stretch/>
        </p:blipFill>
        <p:spPr>
          <a:xfrm>
            <a:off x="20" y="10"/>
            <a:ext cx="12191980" cy="6857990"/>
          </a:xfrm>
          <a:prstGeom prst="rect">
            <a:avLst/>
          </a:prstGeom>
          <a:noFill/>
        </p:spPr>
      </p:pic>
      <p:sp>
        <p:nvSpPr>
          <p:cNvPr id="12" name="Date Placeholder 2">
            <a:extLst>
              <a:ext uri="{FF2B5EF4-FFF2-40B4-BE49-F238E27FC236}">
                <a16:creationId xmlns:a16="http://schemas.microsoft.com/office/drawing/2014/main" id="{290AB483-6F66-0D78-1894-3B5BD1DB487F}"/>
              </a:ext>
            </a:extLst>
          </p:cNvPr>
          <p:cNvSpPr>
            <a:spLocks noGrp="1"/>
          </p:cNvSpPr>
          <p:nvPr>
            <p:ph type="dt" sz="half" idx="10"/>
          </p:nvPr>
        </p:nvSpPr>
        <p:spPr>
          <a:xfrm>
            <a:off x="550863" y="6507212"/>
            <a:ext cx="2628900" cy="153888"/>
          </a:xfrm>
        </p:spPr>
        <p:txBody>
          <a:bodyPr/>
          <a:lstStyle/>
          <a:p>
            <a:pPr rtl="0">
              <a:spcAft>
                <a:spcPts val="600"/>
              </a:spcAft>
            </a:pPr>
            <a:r>
              <a:rPr lang="en-GB" dirty="0">
                <a:latin typeface="Arial" panose="020B0604020202020204" pitchFamily="34" charset="0"/>
                <a:cs typeface="Arial" panose="020B0604020202020204" pitchFamily="34" charset="0"/>
              </a:rPr>
              <a:t>May 15</a:t>
            </a:r>
            <a:r>
              <a:rPr lang="en-GB" baseline="30000" dirty="0">
                <a:latin typeface="Arial" panose="020B0604020202020204" pitchFamily="34" charset="0"/>
                <a:cs typeface="Arial" panose="020B0604020202020204" pitchFamily="34" charset="0"/>
              </a:rPr>
              <a:t>th</a:t>
            </a:r>
            <a:r>
              <a:rPr lang="en-GB" dirty="0">
                <a:latin typeface="Arial" panose="020B0604020202020204" pitchFamily="34" charset="0"/>
                <a:cs typeface="Arial" panose="020B0604020202020204" pitchFamily="34" charset="0"/>
              </a:rPr>
              <a:t>, 2025</a:t>
            </a:r>
          </a:p>
        </p:txBody>
      </p:sp>
      <p:sp>
        <p:nvSpPr>
          <p:cNvPr id="2" name="Title 1">
            <a:extLst>
              <a:ext uri="{FF2B5EF4-FFF2-40B4-BE49-F238E27FC236}">
                <a16:creationId xmlns:a16="http://schemas.microsoft.com/office/drawing/2014/main" id="{AFA7F23E-7C1C-69BE-840D-64EA19224ED1}"/>
              </a:ext>
            </a:extLst>
          </p:cNvPr>
          <p:cNvSpPr>
            <a:spLocks noGrp="1"/>
          </p:cNvSpPr>
          <p:nvPr>
            <p:ph type="ctrTitle"/>
          </p:nvPr>
        </p:nvSpPr>
        <p:spPr>
          <a:xfrm>
            <a:off x="550862" y="549275"/>
            <a:ext cx="11007475" cy="2986234"/>
          </a:xfrm>
        </p:spPr>
        <p:txBody>
          <a:bodyPr wrap="square" rtlCol="0" anchor="b" anchorCtr="0">
            <a:normAutofit/>
          </a:bodyPr>
          <a:lstStyle/>
          <a:p>
            <a:pPr algn="ctr" rtl="0"/>
            <a:r>
              <a:rPr lang="en-US" sz="4800" dirty="0">
                <a:latin typeface="Arial" panose="020B0604020202020204" pitchFamily="34" charset="0"/>
                <a:cs typeface="Arial" panose="020B0604020202020204" pitchFamily="34" charset="0"/>
              </a:rPr>
              <a:t>Thank You</a:t>
            </a:r>
            <a:endParaRPr lang="en-GB"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B534012-BE10-A76E-7671-45FF8514AE63}"/>
              </a:ext>
            </a:extLst>
          </p:cNvPr>
          <p:cNvSpPr>
            <a:spLocks noGrp="1"/>
          </p:cNvSpPr>
          <p:nvPr>
            <p:ph type="subTitle" idx="1"/>
          </p:nvPr>
        </p:nvSpPr>
        <p:spPr>
          <a:xfrm>
            <a:off x="550863" y="3816724"/>
            <a:ext cx="11090274" cy="2265216"/>
          </a:xfrm>
        </p:spPr>
        <p:txBody>
          <a:bodyPr wrap="square" rtlCol="0">
            <a:normAutofit/>
          </a:bodyPr>
          <a:lstStyle/>
          <a:p>
            <a:pPr algn="ctr" rtl="0"/>
            <a:r>
              <a:rPr lang="en-GB" dirty="0">
                <a:solidFill>
                  <a:schemeClr val="tx1">
                    <a:lumMod val="75000"/>
                  </a:schemeClr>
                </a:solidFill>
                <a:latin typeface="Arial" panose="020B0604020202020204" pitchFamily="34" charset="0"/>
                <a:cs typeface="Arial" panose="020B0604020202020204" pitchFamily="34" charset="0"/>
              </a:rPr>
              <a:t>Sergio Saraiva</a:t>
            </a:r>
          </a:p>
          <a:p>
            <a:pPr algn="ctr" rtl="0"/>
            <a:r>
              <a:rPr lang="en-GB" dirty="0">
                <a:solidFill>
                  <a:schemeClr val="tx1">
                    <a:lumMod val="75000"/>
                  </a:schemeClr>
                </a:solidFill>
                <a:hlinkClick r:id="rId4">
                  <a:extLst>
                    <a:ext uri="{A12FA001-AC4F-418D-AE19-62706E023703}">
                      <ahyp:hlinkClr xmlns:ahyp="http://schemas.microsoft.com/office/drawing/2018/hyperlinkcolor" val="tx"/>
                    </a:ext>
                  </a:extLst>
                </a:hlinkClick>
              </a:rPr>
              <a:t>sergio.saraiva@gmail.com</a:t>
            </a:r>
            <a:endParaRPr lang="en-GB" dirty="0">
              <a:solidFill>
                <a:schemeClr val="tx1">
                  <a:lumMod val="75000"/>
                </a:schemeClr>
              </a:solidFill>
            </a:endParaRPr>
          </a:p>
        </p:txBody>
      </p:sp>
    </p:spTree>
    <p:extLst>
      <p:ext uri="{BB962C8B-B14F-4D97-AF65-F5344CB8AC3E}">
        <p14:creationId xmlns:p14="http://schemas.microsoft.com/office/powerpoint/2010/main" val="2443321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48CB5-241D-9AFC-82E7-139729B538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0A676A-049D-BAED-35B6-ADBC96F62BC4}"/>
              </a:ext>
            </a:extLst>
          </p:cNvPr>
          <p:cNvSpPr>
            <a:spLocks noGrp="1"/>
          </p:cNvSpPr>
          <p:nvPr>
            <p:ph type="title"/>
          </p:nvPr>
        </p:nvSpPr>
        <p:spPr>
          <a:xfrm>
            <a:off x="550863" y="2860675"/>
            <a:ext cx="3565524" cy="680995"/>
          </a:xfrm>
        </p:spPr>
        <p:txBody>
          <a:bodyPr rtlCol="0"/>
          <a:lstStyle/>
          <a:p>
            <a:pPr rtl="0"/>
            <a:r>
              <a:rPr lang="en-GB" dirty="0">
                <a:latin typeface="Arial" panose="020B0604020202020204" pitchFamily="34" charset="0"/>
                <a:cs typeface="Arial" panose="020B0604020202020204" pitchFamily="34" charset="0"/>
              </a:rPr>
              <a:t>Thank you</a:t>
            </a:r>
          </a:p>
        </p:txBody>
      </p:sp>
      <p:sp>
        <p:nvSpPr>
          <p:cNvPr id="3" name="Content Placeholder 2">
            <a:extLst>
              <a:ext uri="{FF2B5EF4-FFF2-40B4-BE49-F238E27FC236}">
                <a16:creationId xmlns:a16="http://schemas.microsoft.com/office/drawing/2014/main" id="{CAFA7B92-0E6A-F51D-BC54-A7248550EAEE}"/>
              </a:ext>
            </a:extLst>
          </p:cNvPr>
          <p:cNvSpPr>
            <a:spLocks noGrp="1"/>
          </p:cNvSpPr>
          <p:nvPr>
            <p:ph idx="1"/>
          </p:nvPr>
        </p:nvSpPr>
        <p:spPr>
          <a:xfrm>
            <a:off x="550863" y="3946358"/>
            <a:ext cx="4021137" cy="2315251"/>
          </a:xfrm>
        </p:spPr>
        <p:txBody>
          <a:bodyPr rtlCol="0"/>
          <a:lstStyle/>
          <a:p>
            <a:pPr rtl="0"/>
            <a:r>
              <a:rPr lang="en-GB" dirty="0">
                <a:solidFill>
                  <a:schemeClr val="tx1">
                    <a:lumMod val="75000"/>
                  </a:schemeClr>
                </a:solidFill>
                <a:latin typeface="Arial" panose="020B0604020202020204" pitchFamily="34" charset="0"/>
                <a:cs typeface="Arial" panose="020B0604020202020204" pitchFamily="34" charset="0"/>
              </a:rPr>
              <a:t>Sergio Saraiva</a:t>
            </a:r>
          </a:p>
          <a:p>
            <a:pPr rtl="0"/>
            <a:r>
              <a:rPr lang="en-GB" dirty="0">
                <a:solidFill>
                  <a:schemeClr val="tx1">
                    <a:lumMod val="75000"/>
                  </a:schemeClr>
                </a:solidFill>
                <a:hlinkClick r:id="rId2">
                  <a:extLst>
                    <a:ext uri="{A12FA001-AC4F-418D-AE19-62706E023703}">
                      <ahyp:hlinkClr xmlns:ahyp="http://schemas.microsoft.com/office/drawing/2018/hyperlinkcolor" val="tx"/>
                    </a:ext>
                  </a:extLst>
                </a:hlinkClick>
              </a:rPr>
              <a:t>sergio.saraiva@gmail.com</a:t>
            </a:r>
            <a:endParaRPr lang="en-GB" dirty="0">
              <a:solidFill>
                <a:schemeClr val="tx1">
                  <a:lumMod val="75000"/>
                </a:schemeClr>
              </a:solidFill>
            </a:endParaRPr>
          </a:p>
        </p:txBody>
      </p:sp>
      <p:pic>
        <p:nvPicPr>
          <p:cNvPr id="12" name="Picture Placeholder 11" descr="Data Background">
            <a:extLst>
              <a:ext uri="{FF2B5EF4-FFF2-40B4-BE49-F238E27FC236}">
                <a16:creationId xmlns:a16="http://schemas.microsoft.com/office/drawing/2014/main" id="{54A70690-7C32-F776-44E9-94DE9943DD8A}"/>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1D4C8A52-3467-9462-38C1-6A878BAD6B8A}"/>
              </a:ext>
            </a:extLst>
          </p:cNvPr>
          <p:cNvSpPr>
            <a:spLocks noGrp="1"/>
          </p:cNvSpPr>
          <p:nvPr>
            <p:ph type="dt" sz="half" idx="10"/>
          </p:nvPr>
        </p:nvSpPr>
        <p:spPr>
          <a:xfrm>
            <a:off x="550863" y="6507212"/>
            <a:ext cx="2628900" cy="153888"/>
          </a:xfrm>
        </p:spPr>
        <p:txBody>
          <a:bodyPr rtlCol="0"/>
          <a:lstStyle/>
          <a:p>
            <a:pPr rtl="0"/>
            <a:r>
              <a:rPr lang="en-GB" dirty="0">
                <a:latin typeface="Arial" panose="020B0604020202020204" pitchFamily="34" charset="0"/>
                <a:cs typeface="Arial" panose="020B0604020202020204" pitchFamily="34" charset="0"/>
              </a:rPr>
              <a:t>May 15th, 2025</a:t>
            </a:r>
          </a:p>
        </p:txBody>
      </p:sp>
      <p:pic>
        <p:nvPicPr>
          <p:cNvPr id="16" name="Picture Placeholder 15">
            <a:extLst>
              <a:ext uri="{FF2B5EF4-FFF2-40B4-BE49-F238E27FC236}">
                <a16:creationId xmlns:a16="http://schemas.microsoft.com/office/drawing/2014/main" id="{BCAC66FB-23D7-AD31-8A52-A1A4A21F6733}"/>
              </a:ext>
            </a:extLst>
          </p:cNvPr>
          <p:cNvPicPr>
            <a:picLocks noGrp="1" noChangeAspect="1"/>
          </p:cNvPicPr>
          <p:nvPr>
            <p:ph type="pic" sz="quarter" idx="13"/>
          </p:nvPr>
        </p:nvPicPr>
        <p:blipFill>
          <a:blip r:embed="rId4"/>
          <a:srcRect l="21837" r="21837"/>
          <a:stretch/>
        </p:blipFill>
        <p:spPr>
          <a:xfrm>
            <a:off x="5208588" y="1597025"/>
            <a:ext cx="3449637" cy="34480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Picture Placeholder 19" descr="Data Points Digital background">
            <a:extLst>
              <a:ext uri="{FF2B5EF4-FFF2-40B4-BE49-F238E27FC236}">
                <a16:creationId xmlns:a16="http://schemas.microsoft.com/office/drawing/2014/main" id="{07AC17CF-B896-0754-A92F-283B58E4C28E}"/>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val="0"/>
              </a:ext>
            </a:extLst>
          </a:blip>
          <a:srcRect t="9597" b="9597"/>
          <a:stretch/>
        </p:blipFill>
        <p:spPr>
          <a:xfrm>
            <a:off x="8918575" y="596900"/>
            <a:ext cx="2263775" cy="2263775"/>
          </a:xfrm>
        </p:spPr>
      </p:pic>
    </p:spTree>
    <p:extLst>
      <p:ext uri="{BB962C8B-B14F-4D97-AF65-F5344CB8AC3E}">
        <p14:creationId xmlns:p14="http://schemas.microsoft.com/office/powerpoint/2010/main" val="162181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8C1F7-DAA9-5B21-882F-67E422568C6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E3C520-4AF6-F7A2-418B-E36A611FA2AC}"/>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Business Context</a:t>
            </a:r>
            <a:endParaRPr lang="en-GB" dirty="0"/>
          </a:p>
        </p:txBody>
      </p:sp>
      <p:sp>
        <p:nvSpPr>
          <p:cNvPr id="10" name="Content Placeholder 9">
            <a:extLst>
              <a:ext uri="{FF2B5EF4-FFF2-40B4-BE49-F238E27FC236}">
                <a16:creationId xmlns:a16="http://schemas.microsoft.com/office/drawing/2014/main" id="{8213EBB2-998B-2C64-275A-C9C4A66DA755}"/>
              </a:ext>
            </a:extLst>
          </p:cNvPr>
          <p:cNvSpPr>
            <a:spLocks noGrp="1"/>
          </p:cNvSpPr>
          <p:nvPr>
            <p:ph sz="half" idx="2"/>
          </p:nvPr>
        </p:nvSpPr>
        <p:spPr>
          <a:xfrm>
            <a:off x="550863" y="1475875"/>
            <a:ext cx="11097550" cy="4467052"/>
          </a:xfrm>
        </p:spPr>
        <p:txBody>
          <a:bodyPr rtlCol="0"/>
          <a:lstStyle/>
          <a:p>
            <a:pPr rtl="0"/>
            <a:r>
              <a:rPr lang="en-GB" dirty="0"/>
              <a:t>Digital identity verification is critical for modern applications</a:t>
            </a:r>
          </a:p>
          <a:p>
            <a:pPr rtl="0"/>
            <a:r>
              <a:rPr lang="en-GB" dirty="0"/>
              <a:t>Phone number verification provides a secure authentication layer</a:t>
            </a:r>
          </a:p>
          <a:p>
            <a:pPr rtl="0"/>
            <a:r>
              <a:rPr lang="en-GB" dirty="0"/>
              <a:t>Reduces fraud and ensures legitimate user access</a:t>
            </a:r>
          </a:p>
          <a:p>
            <a:pPr rtl="0"/>
            <a:r>
              <a:rPr lang="en-GB" dirty="0"/>
              <a:t>Seamless integration with existing user journeys</a:t>
            </a:r>
          </a:p>
        </p:txBody>
      </p:sp>
      <p:sp>
        <p:nvSpPr>
          <p:cNvPr id="4" name="Date Placeholder 3">
            <a:extLst>
              <a:ext uri="{FF2B5EF4-FFF2-40B4-BE49-F238E27FC236}">
                <a16:creationId xmlns:a16="http://schemas.microsoft.com/office/drawing/2014/main" id="{5BCAC5D1-6A99-CB68-36DC-AB0F6CDACD8F}"/>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2828514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CDD4F-847B-C0A3-E3C5-D52A0E3B60D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166BA5E-A59D-6991-365F-E38EDDC2C547}"/>
              </a:ext>
            </a:extLst>
          </p:cNvPr>
          <p:cNvSpPr>
            <a:spLocks noGrp="1"/>
          </p:cNvSpPr>
          <p:nvPr>
            <p:ph type="title"/>
          </p:nvPr>
        </p:nvSpPr>
        <p:spPr>
          <a:xfrm>
            <a:off x="550862" y="549275"/>
            <a:ext cx="11097551" cy="719589"/>
          </a:xfrm>
        </p:spPr>
        <p:txBody>
          <a:bodyPr rtlCol="0">
            <a:normAutofit/>
          </a:bodyPr>
          <a:lstStyle/>
          <a:p>
            <a:pPr rtl="0"/>
            <a:r>
              <a:rPr lang="en-GB" dirty="0"/>
              <a:t>Overview </a:t>
            </a:r>
            <a:r>
              <a:rPr lang="en-GB" sz="2800" dirty="0"/>
              <a:t>– Requirements</a:t>
            </a:r>
            <a:endParaRPr lang="en-GB" dirty="0"/>
          </a:p>
        </p:txBody>
      </p:sp>
      <p:sp>
        <p:nvSpPr>
          <p:cNvPr id="10" name="Content Placeholder 9">
            <a:extLst>
              <a:ext uri="{FF2B5EF4-FFF2-40B4-BE49-F238E27FC236}">
                <a16:creationId xmlns:a16="http://schemas.microsoft.com/office/drawing/2014/main" id="{486B940F-EEDB-8F6E-8A77-405530C98280}"/>
              </a:ext>
            </a:extLst>
          </p:cNvPr>
          <p:cNvSpPr>
            <a:spLocks noGrp="1"/>
          </p:cNvSpPr>
          <p:nvPr>
            <p:ph sz="half" idx="2"/>
          </p:nvPr>
        </p:nvSpPr>
        <p:spPr>
          <a:xfrm>
            <a:off x="550863" y="1475875"/>
            <a:ext cx="11097550" cy="4467052"/>
          </a:xfrm>
        </p:spPr>
        <p:txBody>
          <a:bodyPr rtlCol="0"/>
          <a:lstStyle/>
          <a:p>
            <a:pPr rtl="0"/>
            <a:r>
              <a:rPr lang="en-GB" dirty="0"/>
              <a:t>Implement Number Verification CAMARA API</a:t>
            </a:r>
          </a:p>
          <a:p>
            <a:pPr rtl="0"/>
            <a:r>
              <a:rPr lang="en-GB" dirty="0"/>
              <a:t>Two key endpoints:</a:t>
            </a:r>
          </a:p>
          <a:p>
            <a:pPr lvl="1"/>
            <a:r>
              <a:rPr lang="en-GB" dirty="0"/>
              <a:t>POST /verify (validate user's phone number)</a:t>
            </a:r>
          </a:p>
          <a:p>
            <a:pPr lvl="1"/>
            <a:r>
              <a:rPr lang="en-GB" dirty="0"/>
              <a:t>GET /device-phone-number (retrieve phone number from device)</a:t>
            </a:r>
          </a:p>
          <a:p>
            <a:pPr rtl="0"/>
            <a:r>
              <a:rPr lang="en-GB" dirty="0"/>
              <a:t>Focus on security, logging, observability, and monitoring</a:t>
            </a:r>
          </a:p>
          <a:p>
            <a:pPr rtl="0"/>
            <a:r>
              <a:rPr lang="en-GB" dirty="0"/>
              <a:t>Deployable microservice architecture</a:t>
            </a:r>
          </a:p>
        </p:txBody>
      </p:sp>
      <p:sp>
        <p:nvSpPr>
          <p:cNvPr id="4" name="Date Placeholder 3">
            <a:extLst>
              <a:ext uri="{FF2B5EF4-FFF2-40B4-BE49-F238E27FC236}">
                <a16:creationId xmlns:a16="http://schemas.microsoft.com/office/drawing/2014/main" id="{F1FB2720-3912-5EB7-582D-63BF480E8774}"/>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1742657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AD0FF-887F-76D0-563D-7ADC38244C1B}"/>
            </a:ext>
          </a:extLst>
        </p:cNvPr>
        <p:cNvGrpSpPr/>
        <p:nvPr/>
      </p:nvGrpSpPr>
      <p:grpSpPr>
        <a:xfrm>
          <a:off x="0" y="0"/>
          <a:ext cx="0" cy="0"/>
          <a:chOff x="0" y="0"/>
          <a:chExt cx="0" cy="0"/>
        </a:xfrm>
      </p:grpSpPr>
      <p:sp>
        <p:nvSpPr>
          <p:cNvPr id="15" name="Title 14">
            <a:extLst>
              <a:ext uri="{FF2B5EF4-FFF2-40B4-BE49-F238E27FC236}">
                <a16:creationId xmlns:a16="http://schemas.microsoft.com/office/drawing/2014/main" id="{3C72CFAC-DD33-CE33-DCEE-574FDDF57E98}"/>
              </a:ext>
            </a:extLst>
          </p:cNvPr>
          <p:cNvSpPr>
            <a:spLocks noGrp="1"/>
          </p:cNvSpPr>
          <p:nvPr>
            <p:ph type="title"/>
          </p:nvPr>
        </p:nvSpPr>
        <p:spPr>
          <a:xfrm>
            <a:off x="550863" y="4508500"/>
            <a:ext cx="10951326" cy="713205"/>
          </a:xfrm>
        </p:spPr>
        <p:txBody>
          <a:bodyPr vert="horz" wrap="square" lIns="0" tIns="0" rIns="0" bIns="0" rtlCol="0" anchor="t" anchorCtr="0">
            <a:normAutofit/>
          </a:bodyPr>
          <a:lstStyle/>
          <a:p>
            <a:pPr rtl="0"/>
            <a:r>
              <a:rPr lang="en-GB" dirty="0"/>
              <a:t>2. Architecture &amp; Design</a:t>
            </a:r>
            <a:endParaRPr lang="en-GB" kern="1200" dirty="0"/>
          </a:p>
        </p:txBody>
      </p:sp>
      <p:pic>
        <p:nvPicPr>
          <p:cNvPr id="6" name="Picture 5">
            <a:extLst>
              <a:ext uri="{FF2B5EF4-FFF2-40B4-BE49-F238E27FC236}">
                <a16:creationId xmlns:a16="http://schemas.microsoft.com/office/drawing/2014/main" id="{2E5105C4-FFE9-919E-F8BA-421A91A2A64B}"/>
              </a:ext>
            </a:extLst>
          </p:cNvPr>
          <p:cNvPicPr>
            <a:picLocks noChangeAspect="1"/>
          </p:cNvPicPr>
          <p:nvPr/>
        </p:nvPicPr>
        <p:blipFill>
          <a:blip r:embed="rId3"/>
          <a:srcRect t="19002" b="25932"/>
          <a:stretch/>
        </p:blipFill>
        <p:spPr>
          <a:xfrm>
            <a:off x="20" y="10"/>
            <a:ext cx="12191980" cy="3776462"/>
          </a:xfrm>
          <a:prstGeom prst="rect">
            <a:avLst/>
          </a:prstGeom>
          <a:noFill/>
        </p:spPr>
      </p:pic>
      <p:sp>
        <p:nvSpPr>
          <p:cNvPr id="16" name="Subtitle 15">
            <a:extLst>
              <a:ext uri="{FF2B5EF4-FFF2-40B4-BE49-F238E27FC236}">
                <a16:creationId xmlns:a16="http://schemas.microsoft.com/office/drawing/2014/main" id="{47908FBD-7969-15C0-2FA9-3C1D105007F5}"/>
              </a:ext>
            </a:extLst>
          </p:cNvPr>
          <p:cNvSpPr>
            <a:spLocks noGrp="1"/>
          </p:cNvSpPr>
          <p:nvPr>
            <p:ph sz="quarter" idx="15"/>
          </p:nvPr>
        </p:nvSpPr>
        <p:spPr>
          <a:xfrm>
            <a:off x="550863" y="5374774"/>
            <a:ext cx="9456166" cy="392363"/>
          </a:xfrm>
        </p:spPr>
        <p:txBody>
          <a:bodyPr vert="horz" wrap="square" lIns="0" tIns="0" rIns="0" bIns="0" rtlCol="0">
            <a:normAutofit/>
          </a:bodyPr>
          <a:lstStyle/>
          <a:p>
            <a:pPr marL="0" indent="0" rtl="0">
              <a:buNone/>
            </a:pPr>
            <a:r>
              <a:rPr lang="en-GB" dirty="0"/>
              <a:t>High Level Architecture, Components Breakdown, Calling Sequence</a:t>
            </a:r>
          </a:p>
        </p:txBody>
      </p:sp>
      <p:sp>
        <p:nvSpPr>
          <p:cNvPr id="2" name="Date Placeholder 1">
            <a:extLst>
              <a:ext uri="{FF2B5EF4-FFF2-40B4-BE49-F238E27FC236}">
                <a16:creationId xmlns:a16="http://schemas.microsoft.com/office/drawing/2014/main" id="{1AE3BC45-4AC1-DFCC-0965-BBF080BDB071}"/>
              </a:ext>
            </a:extLst>
          </p:cNvPr>
          <p:cNvSpPr>
            <a:spLocks noGrp="1"/>
          </p:cNvSpPr>
          <p:nvPr>
            <p:ph type="dt" sz="half" idx="10"/>
          </p:nvPr>
        </p:nvSpPr>
        <p:spPr>
          <a:xfrm>
            <a:off x="550863" y="6507212"/>
            <a:ext cx="2628900" cy="153888"/>
          </a:xfrm>
        </p:spPr>
        <p:txBody>
          <a:bodyPr wrap="square" rtlCol="0" anchor="ctr">
            <a:normAutofit/>
          </a:bodyPr>
          <a:lstStyle/>
          <a:p>
            <a:pPr rtl="0">
              <a:spcAft>
                <a:spcPts val="600"/>
              </a:spcAft>
            </a:pPr>
            <a:r>
              <a:rPr lang="en-GB"/>
              <a:t>May 15th, 2025</a:t>
            </a:r>
          </a:p>
        </p:txBody>
      </p:sp>
    </p:spTree>
    <p:extLst>
      <p:ext uri="{BB962C8B-B14F-4D97-AF65-F5344CB8AC3E}">
        <p14:creationId xmlns:p14="http://schemas.microsoft.com/office/powerpoint/2010/main" val="274260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FBCBA-59A4-A0BE-F080-5FD9ED2769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1802C0E-B152-8225-5E70-0C240D5F3DE3}"/>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High Level Architecture</a:t>
            </a:r>
            <a:endParaRPr lang="en-GB" dirty="0"/>
          </a:p>
        </p:txBody>
      </p:sp>
      <p:sp>
        <p:nvSpPr>
          <p:cNvPr id="4" name="Date Placeholder 3">
            <a:extLst>
              <a:ext uri="{FF2B5EF4-FFF2-40B4-BE49-F238E27FC236}">
                <a16:creationId xmlns:a16="http://schemas.microsoft.com/office/drawing/2014/main" id="{72899809-17E6-B360-50B0-9D74CCCC4C01}"/>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 name="Rectangle: Rounded Corners 1">
            <a:extLst>
              <a:ext uri="{FF2B5EF4-FFF2-40B4-BE49-F238E27FC236}">
                <a16:creationId xmlns:a16="http://schemas.microsoft.com/office/drawing/2014/main" id="{BA7C2870-03E2-2A67-3B59-0495606152F3}"/>
              </a:ext>
            </a:extLst>
          </p:cNvPr>
          <p:cNvSpPr/>
          <p:nvPr/>
        </p:nvSpPr>
        <p:spPr>
          <a:xfrm>
            <a:off x="1107194" y="1845323"/>
            <a:ext cx="1718200" cy="3620529"/>
          </a:xfrm>
          <a:prstGeom prst="roundRect">
            <a:avLst/>
          </a:prstGeom>
          <a:solidFill>
            <a:srgbClr val="CCECFF"/>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dirty="0">
                <a:latin typeface="Arial" panose="020B0604020202020204" pitchFamily="34" charset="0"/>
                <a:cs typeface="Arial" panose="020B0604020202020204" pitchFamily="34" charset="0"/>
              </a:rPr>
              <a:t>Client Application</a:t>
            </a:r>
          </a:p>
        </p:txBody>
      </p:sp>
      <p:sp>
        <p:nvSpPr>
          <p:cNvPr id="3" name="Rectangle: Rounded Corners 2">
            <a:extLst>
              <a:ext uri="{FF2B5EF4-FFF2-40B4-BE49-F238E27FC236}">
                <a16:creationId xmlns:a16="http://schemas.microsoft.com/office/drawing/2014/main" id="{6578FB9C-3956-9752-FA54-E7E3B84FE013}"/>
              </a:ext>
            </a:extLst>
          </p:cNvPr>
          <p:cNvSpPr/>
          <p:nvPr/>
        </p:nvSpPr>
        <p:spPr>
          <a:xfrm>
            <a:off x="3179762" y="1845323"/>
            <a:ext cx="5861495" cy="3620529"/>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dirty="0">
                <a:latin typeface="Arial" panose="020B0604020202020204" pitchFamily="34" charset="0"/>
                <a:cs typeface="Arial" panose="020B0604020202020204" pitchFamily="34" charset="0"/>
              </a:rPr>
              <a:t>Number Verification Microservice</a:t>
            </a:r>
          </a:p>
        </p:txBody>
      </p:sp>
      <p:sp>
        <p:nvSpPr>
          <p:cNvPr id="5" name="Rectangle: Rounded Corners 4">
            <a:extLst>
              <a:ext uri="{FF2B5EF4-FFF2-40B4-BE49-F238E27FC236}">
                <a16:creationId xmlns:a16="http://schemas.microsoft.com/office/drawing/2014/main" id="{6F314613-9AA3-9E58-711D-4197E670F392}"/>
              </a:ext>
            </a:extLst>
          </p:cNvPr>
          <p:cNvSpPr/>
          <p:nvPr/>
        </p:nvSpPr>
        <p:spPr>
          <a:xfrm>
            <a:off x="9366606" y="1850829"/>
            <a:ext cx="1718201" cy="3615023"/>
          </a:xfrm>
          <a:prstGeom prst="roundRect">
            <a:avLst/>
          </a:prstGeom>
          <a:solidFill>
            <a:srgbClr val="92D05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600" dirty="0">
                <a:latin typeface="Arial" panose="020B0604020202020204" pitchFamily="34" charset="0"/>
                <a:cs typeface="Arial" panose="020B0604020202020204" pitchFamily="34" charset="0"/>
              </a:rPr>
              <a:t>External Telecom API</a:t>
            </a:r>
          </a:p>
          <a:p>
            <a:pPr algn="ctr"/>
            <a:r>
              <a:rPr lang="en-GB" sz="1600" dirty="0">
                <a:latin typeface="Arial" panose="020B0604020202020204" pitchFamily="34" charset="0"/>
                <a:cs typeface="Arial" panose="020B0604020202020204" pitchFamily="34" charset="0"/>
              </a:rPr>
              <a:t>(Network Provider)</a:t>
            </a:r>
          </a:p>
        </p:txBody>
      </p:sp>
      <p:cxnSp>
        <p:nvCxnSpPr>
          <p:cNvPr id="12" name="Straight Connector 11">
            <a:extLst>
              <a:ext uri="{FF2B5EF4-FFF2-40B4-BE49-F238E27FC236}">
                <a16:creationId xmlns:a16="http://schemas.microsoft.com/office/drawing/2014/main" id="{83806B64-959A-C410-3223-500E535464BE}"/>
              </a:ext>
            </a:extLst>
          </p:cNvPr>
          <p:cNvCxnSpPr>
            <a:cxnSpLocks/>
            <a:stCxn id="3" idx="1"/>
            <a:endCxn id="2" idx="3"/>
          </p:cNvCxnSpPr>
          <p:nvPr/>
        </p:nvCxnSpPr>
        <p:spPr>
          <a:xfrm flipH="1">
            <a:off x="2825394" y="3655588"/>
            <a:ext cx="354368"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3FD518A8-34C2-18BD-6641-19F47BCEE61C}"/>
              </a:ext>
            </a:extLst>
          </p:cNvPr>
          <p:cNvCxnSpPr>
            <a:cxnSpLocks/>
          </p:cNvCxnSpPr>
          <p:nvPr/>
        </p:nvCxnSpPr>
        <p:spPr>
          <a:xfrm flipH="1" flipV="1">
            <a:off x="9041257" y="3824770"/>
            <a:ext cx="325349" cy="2753"/>
          </a:xfrm>
          <a:prstGeom prst="line">
            <a:avLst/>
          </a:prstGeom>
        </p:spPr>
        <p:style>
          <a:lnRef idx="3">
            <a:schemeClr val="accent5"/>
          </a:lnRef>
          <a:fillRef idx="0">
            <a:schemeClr val="accent5"/>
          </a:fillRef>
          <a:effectRef idx="2">
            <a:schemeClr val="accent5"/>
          </a:effectRef>
          <a:fontRef idx="minor">
            <a:schemeClr val="tx1"/>
          </a:fontRef>
        </p:style>
      </p:cxnSp>
      <p:sp>
        <p:nvSpPr>
          <p:cNvPr id="28" name="Rectangle 27">
            <a:extLst>
              <a:ext uri="{FF2B5EF4-FFF2-40B4-BE49-F238E27FC236}">
                <a16:creationId xmlns:a16="http://schemas.microsoft.com/office/drawing/2014/main" id="{288947E6-9E54-288C-8AF0-FB0D3D4D43FB}"/>
              </a:ext>
            </a:extLst>
          </p:cNvPr>
          <p:cNvSpPr/>
          <p:nvPr/>
        </p:nvSpPr>
        <p:spPr>
          <a:xfrm>
            <a:off x="3583519" y="3940706"/>
            <a:ext cx="1540747"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API Layer</a:t>
            </a:r>
          </a:p>
        </p:txBody>
      </p:sp>
      <p:sp>
        <p:nvSpPr>
          <p:cNvPr id="29" name="Rectangle 28">
            <a:extLst>
              <a:ext uri="{FF2B5EF4-FFF2-40B4-BE49-F238E27FC236}">
                <a16:creationId xmlns:a16="http://schemas.microsoft.com/office/drawing/2014/main" id="{58565188-C01B-A3AE-B7A0-8B074542BD98}"/>
              </a:ext>
            </a:extLst>
          </p:cNvPr>
          <p:cNvSpPr/>
          <p:nvPr/>
        </p:nvSpPr>
        <p:spPr>
          <a:xfrm>
            <a:off x="5224213" y="3940706"/>
            <a:ext cx="1540746"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Service Layer</a:t>
            </a:r>
          </a:p>
        </p:txBody>
      </p:sp>
      <p:sp>
        <p:nvSpPr>
          <p:cNvPr id="30" name="Rectangle 29">
            <a:extLst>
              <a:ext uri="{FF2B5EF4-FFF2-40B4-BE49-F238E27FC236}">
                <a16:creationId xmlns:a16="http://schemas.microsoft.com/office/drawing/2014/main" id="{358DE773-50F6-7F7F-09B3-CCAE5FFBB986}"/>
              </a:ext>
            </a:extLst>
          </p:cNvPr>
          <p:cNvSpPr/>
          <p:nvPr/>
        </p:nvSpPr>
        <p:spPr>
          <a:xfrm>
            <a:off x="6862251" y="3940707"/>
            <a:ext cx="1746230"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Integration Layer</a:t>
            </a:r>
          </a:p>
        </p:txBody>
      </p:sp>
      <p:sp>
        <p:nvSpPr>
          <p:cNvPr id="31" name="Rectangle 30">
            <a:extLst>
              <a:ext uri="{FF2B5EF4-FFF2-40B4-BE49-F238E27FC236}">
                <a16:creationId xmlns:a16="http://schemas.microsoft.com/office/drawing/2014/main" id="{4DEA44EA-7204-E7DD-E996-0A9435A2A79B}"/>
              </a:ext>
            </a:extLst>
          </p:cNvPr>
          <p:cNvSpPr/>
          <p:nvPr/>
        </p:nvSpPr>
        <p:spPr>
          <a:xfrm>
            <a:off x="3583519" y="4552362"/>
            <a:ext cx="3178784" cy="488668"/>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Persistence Layer</a:t>
            </a:r>
          </a:p>
        </p:txBody>
      </p:sp>
      <p:sp>
        <p:nvSpPr>
          <p:cNvPr id="32" name="Rectangle 31">
            <a:extLst>
              <a:ext uri="{FF2B5EF4-FFF2-40B4-BE49-F238E27FC236}">
                <a16:creationId xmlns:a16="http://schemas.microsoft.com/office/drawing/2014/main" id="{FC56B84E-D326-C8E9-231F-D02F18146651}"/>
              </a:ext>
            </a:extLst>
          </p:cNvPr>
          <p:cNvSpPr/>
          <p:nvPr/>
        </p:nvSpPr>
        <p:spPr>
          <a:xfrm>
            <a:off x="3583519" y="3341486"/>
            <a:ext cx="5024962" cy="483282"/>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Security Layer</a:t>
            </a:r>
          </a:p>
        </p:txBody>
      </p:sp>
      <p:sp>
        <p:nvSpPr>
          <p:cNvPr id="33" name="Rectangle 32">
            <a:extLst>
              <a:ext uri="{FF2B5EF4-FFF2-40B4-BE49-F238E27FC236}">
                <a16:creationId xmlns:a16="http://schemas.microsoft.com/office/drawing/2014/main" id="{3DB802C1-12B7-6C76-39AD-8BE3B786D830}"/>
              </a:ext>
            </a:extLst>
          </p:cNvPr>
          <p:cNvSpPr/>
          <p:nvPr/>
        </p:nvSpPr>
        <p:spPr>
          <a:xfrm>
            <a:off x="3583519" y="2735046"/>
            <a:ext cx="5024962" cy="483281"/>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Cross-Cutting Concerns</a:t>
            </a:r>
          </a:p>
        </p:txBody>
      </p:sp>
      <p:sp>
        <p:nvSpPr>
          <p:cNvPr id="34" name="Rectangle 33">
            <a:extLst>
              <a:ext uri="{FF2B5EF4-FFF2-40B4-BE49-F238E27FC236}">
                <a16:creationId xmlns:a16="http://schemas.microsoft.com/office/drawing/2014/main" id="{7589F031-8818-1FB7-4CED-5C285C208C17}"/>
              </a:ext>
            </a:extLst>
          </p:cNvPr>
          <p:cNvSpPr/>
          <p:nvPr/>
        </p:nvSpPr>
        <p:spPr>
          <a:xfrm>
            <a:off x="6862251" y="4545312"/>
            <a:ext cx="1746230" cy="488667"/>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Configuration Layer</a:t>
            </a:r>
          </a:p>
        </p:txBody>
      </p:sp>
    </p:spTree>
    <p:extLst>
      <p:ext uri="{BB962C8B-B14F-4D97-AF65-F5344CB8AC3E}">
        <p14:creationId xmlns:p14="http://schemas.microsoft.com/office/powerpoint/2010/main" val="299467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168C7-EFBE-652E-A210-356D5B14198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CF31821-0BC6-1551-4F52-EEECEA9A1C04}"/>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Breakdown</a:t>
            </a:r>
            <a:endParaRPr lang="en-GB" dirty="0"/>
          </a:p>
        </p:txBody>
      </p:sp>
      <p:sp>
        <p:nvSpPr>
          <p:cNvPr id="10" name="Content Placeholder 9">
            <a:extLst>
              <a:ext uri="{FF2B5EF4-FFF2-40B4-BE49-F238E27FC236}">
                <a16:creationId xmlns:a16="http://schemas.microsoft.com/office/drawing/2014/main" id="{97C99C16-3D3A-2D8B-2C9E-CA84DDDF632A}"/>
              </a:ext>
            </a:extLst>
          </p:cNvPr>
          <p:cNvSpPr>
            <a:spLocks noGrp="1"/>
          </p:cNvSpPr>
          <p:nvPr>
            <p:ph sz="half" idx="2"/>
          </p:nvPr>
        </p:nvSpPr>
        <p:spPr>
          <a:xfrm>
            <a:off x="550863" y="1475875"/>
            <a:ext cx="11097550" cy="4467052"/>
          </a:xfrm>
        </p:spPr>
        <p:txBody>
          <a:bodyPr rtlCol="0"/>
          <a:lstStyle/>
          <a:p>
            <a:pPr rtl="0"/>
            <a:r>
              <a:rPr lang="en-US" dirty="0"/>
              <a:t>API Layer: REST controllers, request handling, validation</a:t>
            </a:r>
          </a:p>
          <a:p>
            <a:pPr rtl="0"/>
            <a:r>
              <a:rPr lang="en-US" dirty="0"/>
              <a:t>Service Layer: Business logic, data transformation, coordination</a:t>
            </a:r>
          </a:p>
          <a:p>
            <a:pPr rtl="0"/>
            <a:r>
              <a:rPr lang="en-US" dirty="0"/>
              <a:t>Integration Layer: Telecom API communication, resilience</a:t>
            </a:r>
          </a:p>
          <a:p>
            <a:pPr rtl="0"/>
            <a:r>
              <a:rPr lang="en-US" dirty="0"/>
              <a:t>Persistence Layer: Logging, audit trails, data access</a:t>
            </a:r>
          </a:p>
          <a:p>
            <a:pPr rtl="0"/>
            <a:r>
              <a:rPr lang="en-US" dirty="0"/>
              <a:t>Configuration Layer: Properties, environment settings</a:t>
            </a:r>
          </a:p>
          <a:p>
            <a:pPr rtl="0"/>
            <a:r>
              <a:rPr lang="en-US" dirty="0"/>
              <a:t>Security Layer: Authentication, authorization, rate limiting</a:t>
            </a:r>
          </a:p>
          <a:p>
            <a:pPr rtl="0"/>
            <a:r>
              <a:rPr lang="en-US" dirty="0"/>
              <a:t>Cross-Cutting Concerns: Logging, metrics, common utilities</a:t>
            </a:r>
            <a:endParaRPr lang="en-GB" dirty="0"/>
          </a:p>
        </p:txBody>
      </p:sp>
      <p:sp>
        <p:nvSpPr>
          <p:cNvPr id="4" name="Date Placeholder 3">
            <a:extLst>
              <a:ext uri="{FF2B5EF4-FFF2-40B4-BE49-F238E27FC236}">
                <a16:creationId xmlns:a16="http://schemas.microsoft.com/office/drawing/2014/main" id="{8A765642-D798-A2BF-F7C7-7F73CEF835FA}"/>
              </a:ext>
            </a:extLst>
          </p:cNvPr>
          <p:cNvSpPr>
            <a:spLocks noGrp="1"/>
          </p:cNvSpPr>
          <p:nvPr>
            <p:ph type="dt" sz="half" idx="10"/>
          </p:nvPr>
        </p:nvSpPr>
        <p:spPr>
          <a:xfrm>
            <a:off x="550863" y="6507212"/>
            <a:ext cx="2628900" cy="153888"/>
          </a:xfrm>
        </p:spPr>
        <p:txBody>
          <a:bodyPr rtlCol="0"/>
          <a:lstStyle/>
          <a:p>
            <a:pPr rtl="0"/>
            <a:r>
              <a:rPr lang="en-GB" dirty="0"/>
              <a:t>May 15th, 2025</a:t>
            </a:r>
          </a:p>
        </p:txBody>
      </p:sp>
    </p:spTree>
    <p:extLst>
      <p:ext uri="{BB962C8B-B14F-4D97-AF65-F5344CB8AC3E}">
        <p14:creationId xmlns:p14="http://schemas.microsoft.com/office/powerpoint/2010/main" val="425655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A9455-476B-38D9-CA02-C46BFEF9B5F7}"/>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1BAA109-7A1E-E95D-BF9A-D666852CD94E}"/>
              </a:ext>
            </a:extLst>
          </p:cNvPr>
          <p:cNvSpPr>
            <a:spLocks noGrp="1"/>
          </p:cNvSpPr>
          <p:nvPr>
            <p:ph type="title"/>
          </p:nvPr>
        </p:nvSpPr>
        <p:spPr>
          <a:xfrm>
            <a:off x="550862" y="549275"/>
            <a:ext cx="11097551" cy="719589"/>
          </a:xfrm>
        </p:spPr>
        <p:txBody>
          <a:bodyPr rtlCol="0">
            <a:normAutofit/>
          </a:bodyPr>
          <a:lstStyle/>
          <a:p>
            <a:pPr rtl="0"/>
            <a:r>
              <a:rPr lang="en-GB" dirty="0"/>
              <a:t>Architecture &amp; Design </a:t>
            </a:r>
            <a:r>
              <a:rPr lang="en-GB" sz="2800" dirty="0"/>
              <a:t>– Components Architecture</a:t>
            </a:r>
            <a:endParaRPr lang="en-GB" dirty="0"/>
          </a:p>
        </p:txBody>
      </p:sp>
      <p:sp>
        <p:nvSpPr>
          <p:cNvPr id="4" name="Date Placeholder 3">
            <a:extLst>
              <a:ext uri="{FF2B5EF4-FFF2-40B4-BE49-F238E27FC236}">
                <a16:creationId xmlns:a16="http://schemas.microsoft.com/office/drawing/2014/main" id="{D5E1892C-D814-9844-5606-4A686F136D80}"/>
              </a:ext>
            </a:extLst>
          </p:cNvPr>
          <p:cNvSpPr>
            <a:spLocks noGrp="1"/>
          </p:cNvSpPr>
          <p:nvPr>
            <p:ph type="dt" sz="half" idx="10"/>
          </p:nvPr>
        </p:nvSpPr>
        <p:spPr>
          <a:xfrm>
            <a:off x="550863" y="6507212"/>
            <a:ext cx="2628900" cy="153888"/>
          </a:xfrm>
        </p:spPr>
        <p:txBody>
          <a:bodyPr rtlCol="0"/>
          <a:lstStyle/>
          <a:p>
            <a:pPr rtl="0"/>
            <a:r>
              <a:rPr lang="en-GB" dirty="0"/>
              <a:t>May 15th, 2025</a:t>
            </a:r>
          </a:p>
        </p:txBody>
      </p:sp>
      <p:sp>
        <p:nvSpPr>
          <p:cNvPr id="29" name="Rectangle 28">
            <a:extLst>
              <a:ext uri="{FF2B5EF4-FFF2-40B4-BE49-F238E27FC236}">
                <a16:creationId xmlns:a16="http://schemas.microsoft.com/office/drawing/2014/main" id="{8B2832B7-1F13-D250-9AFC-71D380FB4FCE}"/>
              </a:ext>
            </a:extLst>
          </p:cNvPr>
          <p:cNvSpPr/>
          <p:nvPr/>
        </p:nvSpPr>
        <p:spPr>
          <a:xfrm>
            <a:off x="2467778" y="2902359"/>
            <a:ext cx="7089782" cy="1062005"/>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Security Layer</a:t>
            </a:r>
          </a:p>
        </p:txBody>
      </p:sp>
      <p:sp>
        <p:nvSpPr>
          <p:cNvPr id="30" name="Rectangle: Rounded Corners 29">
            <a:extLst>
              <a:ext uri="{FF2B5EF4-FFF2-40B4-BE49-F238E27FC236}">
                <a16:creationId xmlns:a16="http://schemas.microsoft.com/office/drawing/2014/main" id="{8BB1374C-DCE4-BC17-665A-231A97ED76CB}"/>
              </a:ext>
            </a:extLst>
          </p:cNvPr>
          <p:cNvSpPr/>
          <p:nvPr/>
        </p:nvSpPr>
        <p:spPr>
          <a:xfrm>
            <a:off x="3864942" y="3273040"/>
            <a:ext cx="2098824" cy="55355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Authentication Filter (OAuth 2.0/JWT)</a:t>
            </a:r>
          </a:p>
        </p:txBody>
      </p:sp>
      <p:sp>
        <p:nvSpPr>
          <p:cNvPr id="31" name="Rectangle: Rounded Corners 30">
            <a:extLst>
              <a:ext uri="{FF2B5EF4-FFF2-40B4-BE49-F238E27FC236}">
                <a16:creationId xmlns:a16="http://schemas.microsoft.com/office/drawing/2014/main" id="{CF333BED-3ED7-A5C0-1558-234B505E731F}"/>
              </a:ext>
            </a:extLst>
          </p:cNvPr>
          <p:cNvSpPr/>
          <p:nvPr/>
        </p:nvSpPr>
        <p:spPr>
          <a:xfrm>
            <a:off x="6096000" y="3278807"/>
            <a:ext cx="2099753" cy="54557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Rate Limiting Filter (Redis)</a:t>
            </a:r>
          </a:p>
        </p:txBody>
      </p:sp>
      <p:sp>
        <p:nvSpPr>
          <p:cNvPr id="33" name="Rectangle 32">
            <a:extLst>
              <a:ext uri="{FF2B5EF4-FFF2-40B4-BE49-F238E27FC236}">
                <a16:creationId xmlns:a16="http://schemas.microsoft.com/office/drawing/2014/main" id="{B1C426F9-CF9B-D8B2-C468-8E14CE587B43}"/>
              </a:ext>
            </a:extLst>
          </p:cNvPr>
          <p:cNvSpPr/>
          <p:nvPr/>
        </p:nvSpPr>
        <p:spPr>
          <a:xfrm>
            <a:off x="2467778" y="4175674"/>
            <a:ext cx="2291490"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API Layer</a:t>
            </a:r>
          </a:p>
        </p:txBody>
      </p:sp>
      <p:sp>
        <p:nvSpPr>
          <p:cNvPr id="34" name="Rectangle: Rounded Corners 33">
            <a:extLst>
              <a:ext uri="{FF2B5EF4-FFF2-40B4-BE49-F238E27FC236}">
                <a16:creationId xmlns:a16="http://schemas.microsoft.com/office/drawing/2014/main" id="{500A9799-B8AD-57C7-CBDE-C0A8D9275FDA}"/>
              </a:ext>
            </a:extLst>
          </p:cNvPr>
          <p:cNvSpPr/>
          <p:nvPr/>
        </p:nvSpPr>
        <p:spPr>
          <a:xfrm>
            <a:off x="2547927" y="4553255"/>
            <a:ext cx="209882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Controller (Spring MVC)</a:t>
            </a:r>
          </a:p>
        </p:txBody>
      </p:sp>
      <p:sp>
        <p:nvSpPr>
          <p:cNvPr id="39" name="Rectangle 38">
            <a:extLst>
              <a:ext uri="{FF2B5EF4-FFF2-40B4-BE49-F238E27FC236}">
                <a16:creationId xmlns:a16="http://schemas.microsoft.com/office/drawing/2014/main" id="{771DCE5E-BDAA-7A5E-FC14-4F67F786BEB9}"/>
              </a:ext>
            </a:extLst>
          </p:cNvPr>
          <p:cNvSpPr/>
          <p:nvPr/>
        </p:nvSpPr>
        <p:spPr>
          <a:xfrm>
            <a:off x="4870908" y="4175675"/>
            <a:ext cx="2291489"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Service Layer</a:t>
            </a:r>
          </a:p>
        </p:txBody>
      </p:sp>
      <p:sp>
        <p:nvSpPr>
          <p:cNvPr id="40" name="Rectangle: Rounded Corners 39">
            <a:extLst>
              <a:ext uri="{FF2B5EF4-FFF2-40B4-BE49-F238E27FC236}">
                <a16:creationId xmlns:a16="http://schemas.microsoft.com/office/drawing/2014/main" id="{EE094BB2-1516-EDCF-4FEE-E027354CF8DA}"/>
              </a:ext>
            </a:extLst>
          </p:cNvPr>
          <p:cNvSpPr/>
          <p:nvPr/>
        </p:nvSpPr>
        <p:spPr>
          <a:xfrm>
            <a:off x="4975714" y="4553255"/>
            <a:ext cx="2073394" cy="527028"/>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Service (Spring Boot)</a:t>
            </a:r>
          </a:p>
        </p:txBody>
      </p:sp>
      <p:sp>
        <p:nvSpPr>
          <p:cNvPr id="41" name="Rectangle 40">
            <a:extLst>
              <a:ext uri="{FF2B5EF4-FFF2-40B4-BE49-F238E27FC236}">
                <a16:creationId xmlns:a16="http://schemas.microsoft.com/office/drawing/2014/main" id="{1F906A87-D932-F5A6-5D67-830B2D140CBC}"/>
              </a:ext>
            </a:extLst>
          </p:cNvPr>
          <p:cNvSpPr/>
          <p:nvPr/>
        </p:nvSpPr>
        <p:spPr>
          <a:xfrm>
            <a:off x="2467778" y="5424531"/>
            <a:ext cx="4690590"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Persistence Layer</a:t>
            </a:r>
          </a:p>
        </p:txBody>
      </p:sp>
      <p:sp>
        <p:nvSpPr>
          <p:cNvPr id="42" name="Rectangle: Rounded Corners 41">
            <a:extLst>
              <a:ext uri="{FF2B5EF4-FFF2-40B4-BE49-F238E27FC236}">
                <a16:creationId xmlns:a16="http://schemas.microsoft.com/office/drawing/2014/main" id="{C27A0240-62BB-C0E5-7797-FC4332A95881}"/>
              </a:ext>
            </a:extLst>
          </p:cNvPr>
          <p:cNvSpPr/>
          <p:nvPr/>
        </p:nvSpPr>
        <p:spPr>
          <a:xfrm>
            <a:off x="2543898" y="5775270"/>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Repository</a:t>
            </a:r>
          </a:p>
        </p:txBody>
      </p:sp>
      <p:sp>
        <p:nvSpPr>
          <p:cNvPr id="44" name="Rectangle 43">
            <a:extLst>
              <a:ext uri="{FF2B5EF4-FFF2-40B4-BE49-F238E27FC236}">
                <a16:creationId xmlns:a16="http://schemas.microsoft.com/office/drawing/2014/main" id="{CEE3ED8A-CE81-5D7C-4ECB-16EFC883A99A}"/>
              </a:ext>
            </a:extLst>
          </p:cNvPr>
          <p:cNvSpPr/>
          <p:nvPr/>
        </p:nvSpPr>
        <p:spPr>
          <a:xfrm>
            <a:off x="7268026" y="4175675"/>
            <a:ext cx="2291488" cy="1004021"/>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Integration Layer</a:t>
            </a:r>
          </a:p>
        </p:txBody>
      </p:sp>
      <p:sp>
        <p:nvSpPr>
          <p:cNvPr id="45" name="Rectangle: Rounded Corners 44">
            <a:extLst>
              <a:ext uri="{FF2B5EF4-FFF2-40B4-BE49-F238E27FC236}">
                <a16:creationId xmlns:a16="http://schemas.microsoft.com/office/drawing/2014/main" id="{FD2FA0F8-E0ED-2996-C682-8B86E9544EE8}"/>
              </a:ext>
            </a:extLst>
          </p:cNvPr>
          <p:cNvSpPr/>
          <p:nvPr/>
        </p:nvSpPr>
        <p:spPr>
          <a:xfrm>
            <a:off x="7484471" y="4553255"/>
            <a:ext cx="1856125" cy="52991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Telecom Provider Client (</a:t>
            </a:r>
            <a:r>
              <a:rPr lang="en-GB" sz="1400" dirty="0" err="1">
                <a:latin typeface="Arial" panose="020B0604020202020204" pitchFamily="34" charset="0"/>
                <a:cs typeface="Arial" panose="020B0604020202020204" pitchFamily="34" charset="0"/>
              </a:rPr>
              <a:t>WebClient</a:t>
            </a:r>
            <a:r>
              <a:rPr lang="en-GB" sz="1400" dirty="0">
                <a:latin typeface="Arial" panose="020B0604020202020204" pitchFamily="34" charset="0"/>
                <a:cs typeface="Arial" panose="020B0604020202020204" pitchFamily="34" charset="0"/>
              </a:rPr>
              <a:t>)</a:t>
            </a:r>
          </a:p>
        </p:txBody>
      </p:sp>
      <p:sp>
        <p:nvSpPr>
          <p:cNvPr id="46" name="Rectangle 45">
            <a:extLst>
              <a:ext uri="{FF2B5EF4-FFF2-40B4-BE49-F238E27FC236}">
                <a16:creationId xmlns:a16="http://schemas.microsoft.com/office/drawing/2014/main" id="{4077F984-78D6-0CA6-E082-5DD792444819}"/>
              </a:ext>
            </a:extLst>
          </p:cNvPr>
          <p:cNvSpPr/>
          <p:nvPr/>
        </p:nvSpPr>
        <p:spPr>
          <a:xfrm>
            <a:off x="7261978" y="5424531"/>
            <a:ext cx="2291488" cy="1100264"/>
          </a:xfrm>
          <a:prstGeom prst="rect">
            <a:avLst/>
          </a:prstGeom>
          <a:solidFill>
            <a:schemeClr val="accent5"/>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Configuration Layer</a:t>
            </a:r>
          </a:p>
        </p:txBody>
      </p:sp>
      <p:sp>
        <p:nvSpPr>
          <p:cNvPr id="47" name="Rectangle: Rounded Corners 46">
            <a:extLst>
              <a:ext uri="{FF2B5EF4-FFF2-40B4-BE49-F238E27FC236}">
                <a16:creationId xmlns:a16="http://schemas.microsoft.com/office/drawing/2014/main" id="{D4B9A52D-897E-54C0-7C01-C8E630EB2BEE}"/>
              </a:ext>
            </a:extLst>
          </p:cNvPr>
          <p:cNvSpPr/>
          <p:nvPr/>
        </p:nvSpPr>
        <p:spPr>
          <a:xfrm>
            <a:off x="7340813" y="5775268"/>
            <a:ext cx="2101138" cy="556067"/>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Provider Properties (Spring Properties)</a:t>
            </a:r>
          </a:p>
        </p:txBody>
      </p:sp>
      <p:sp>
        <p:nvSpPr>
          <p:cNvPr id="48" name="Rectangle 47">
            <a:extLst>
              <a:ext uri="{FF2B5EF4-FFF2-40B4-BE49-F238E27FC236}">
                <a16:creationId xmlns:a16="http://schemas.microsoft.com/office/drawing/2014/main" id="{21DAF22D-005C-71F7-617F-B1F780028472}"/>
              </a:ext>
            </a:extLst>
          </p:cNvPr>
          <p:cNvSpPr/>
          <p:nvPr/>
        </p:nvSpPr>
        <p:spPr>
          <a:xfrm>
            <a:off x="2467778" y="1530746"/>
            <a:ext cx="7089782" cy="1145046"/>
          </a:xfrm>
          <a:prstGeom prst="rect">
            <a:avLst/>
          </a:prstGeom>
          <a:solidFill>
            <a:schemeClr val="bg2">
              <a:lumMod val="50000"/>
              <a:lumOff val="50000"/>
            </a:schemeClr>
          </a:solidFill>
        </p:spPr>
        <p:style>
          <a:lnRef idx="1">
            <a:schemeClr val="accent5"/>
          </a:lnRef>
          <a:fillRef idx="2">
            <a:schemeClr val="accent5"/>
          </a:fillRef>
          <a:effectRef idx="1">
            <a:schemeClr val="accent5"/>
          </a:effectRef>
          <a:fontRef idx="minor">
            <a:schemeClr val="dk1"/>
          </a:fontRef>
        </p:style>
        <p:txBody>
          <a:bodyPr rtlCol="0" anchor="t"/>
          <a:lstStyle/>
          <a:p>
            <a:pPr algn="ctr"/>
            <a:r>
              <a:rPr lang="en-GB" sz="1600" dirty="0">
                <a:latin typeface="Arial" panose="020B0604020202020204" pitchFamily="34" charset="0"/>
                <a:cs typeface="Arial" panose="020B0604020202020204" pitchFamily="34" charset="0"/>
              </a:rPr>
              <a:t>Cross-Cutting Concerns</a:t>
            </a:r>
          </a:p>
        </p:txBody>
      </p:sp>
      <p:sp>
        <p:nvSpPr>
          <p:cNvPr id="49" name="Rectangle: Rounded Corners 48">
            <a:extLst>
              <a:ext uri="{FF2B5EF4-FFF2-40B4-BE49-F238E27FC236}">
                <a16:creationId xmlns:a16="http://schemas.microsoft.com/office/drawing/2014/main" id="{B650E5B7-FB81-D0AD-8E2B-8BDAFF5661DC}"/>
              </a:ext>
            </a:extLst>
          </p:cNvPr>
          <p:cNvSpPr/>
          <p:nvPr/>
        </p:nvSpPr>
        <p:spPr>
          <a:xfrm>
            <a:off x="4323653" y="1942758"/>
            <a:ext cx="1640114" cy="585384"/>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Exception Handling</a:t>
            </a:r>
          </a:p>
        </p:txBody>
      </p:sp>
      <p:sp>
        <p:nvSpPr>
          <p:cNvPr id="50" name="Rectangle: Rounded Corners 49">
            <a:extLst>
              <a:ext uri="{FF2B5EF4-FFF2-40B4-BE49-F238E27FC236}">
                <a16:creationId xmlns:a16="http://schemas.microsoft.com/office/drawing/2014/main" id="{7409C0E8-D522-4805-370A-AC6C9CCBBED1}"/>
              </a:ext>
            </a:extLst>
          </p:cNvPr>
          <p:cNvSpPr/>
          <p:nvPr/>
        </p:nvSpPr>
        <p:spPr>
          <a:xfrm>
            <a:off x="7819642" y="1957602"/>
            <a:ext cx="1622309"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Logging</a:t>
            </a:r>
          </a:p>
        </p:txBody>
      </p:sp>
      <p:sp>
        <p:nvSpPr>
          <p:cNvPr id="51" name="Rectangle: Rounded Corners 50">
            <a:extLst>
              <a:ext uri="{FF2B5EF4-FFF2-40B4-BE49-F238E27FC236}">
                <a16:creationId xmlns:a16="http://schemas.microsoft.com/office/drawing/2014/main" id="{72444167-D003-B281-CF0A-50CDCDE93412}"/>
              </a:ext>
            </a:extLst>
          </p:cNvPr>
          <p:cNvSpPr/>
          <p:nvPr/>
        </p:nvSpPr>
        <p:spPr>
          <a:xfrm>
            <a:off x="6096000" y="1948030"/>
            <a:ext cx="1608033" cy="585385"/>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Metrics Collector</a:t>
            </a:r>
          </a:p>
        </p:txBody>
      </p:sp>
      <p:sp>
        <p:nvSpPr>
          <p:cNvPr id="52" name="Rectangle: Rounded Corners 51">
            <a:extLst>
              <a:ext uri="{FF2B5EF4-FFF2-40B4-BE49-F238E27FC236}">
                <a16:creationId xmlns:a16="http://schemas.microsoft.com/office/drawing/2014/main" id="{FA4438FF-084C-8FD3-3B75-44BA47D70461}"/>
              </a:ext>
            </a:extLst>
          </p:cNvPr>
          <p:cNvSpPr/>
          <p:nvPr/>
        </p:nvSpPr>
        <p:spPr>
          <a:xfrm>
            <a:off x="2589193" y="1942055"/>
            <a:ext cx="1613045" cy="566350"/>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Phone Number Utilities</a:t>
            </a:r>
          </a:p>
        </p:txBody>
      </p:sp>
      <p:sp>
        <p:nvSpPr>
          <p:cNvPr id="57" name="Rectangle: Rounded Corners 56">
            <a:extLst>
              <a:ext uri="{FF2B5EF4-FFF2-40B4-BE49-F238E27FC236}">
                <a16:creationId xmlns:a16="http://schemas.microsoft.com/office/drawing/2014/main" id="{99A0D453-BFEF-C783-1A17-A9DA67FC243F}"/>
              </a:ext>
            </a:extLst>
          </p:cNvPr>
          <p:cNvSpPr/>
          <p:nvPr/>
        </p:nvSpPr>
        <p:spPr>
          <a:xfrm>
            <a:off x="6106617" y="243651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Prometheus/ Grafana</a:t>
            </a:r>
          </a:p>
        </p:txBody>
      </p:sp>
      <p:sp>
        <p:nvSpPr>
          <p:cNvPr id="60" name="Rectangle: Rounded Corners 59">
            <a:extLst>
              <a:ext uri="{FF2B5EF4-FFF2-40B4-BE49-F238E27FC236}">
                <a16:creationId xmlns:a16="http://schemas.microsoft.com/office/drawing/2014/main" id="{87281356-05E2-D808-CA22-6FE172E1F708}"/>
              </a:ext>
            </a:extLst>
          </p:cNvPr>
          <p:cNvSpPr/>
          <p:nvPr/>
        </p:nvSpPr>
        <p:spPr>
          <a:xfrm>
            <a:off x="4971685" y="5775268"/>
            <a:ext cx="2098824" cy="556066"/>
          </a:xfrm>
          <a:prstGeom prst="roundRect">
            <a:avLst/>
          </a:prstGeom>
          <a:solidFill>
            <a:schemeClr val="tx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Verification Log Entity</a:t>
            </a:r>
          </a:p>
        </p:txBody>
      </p:sp>
      <p:sp>
        <p:nvSpPr>
          <p:cNvPr id="62" name="Rectangle: Rounded Corners 61">
            <a:extLst>
              <a:ext uri="{FF2B5EF4-FFF2-40B4-BE49-F238E27FC236}">
                <a16:creationId xmlns:a16="http://schemas.microsoft.com/office/drawing/2014/main" id="{B16DC1A0-64A3-E4F3-DEFB-20BCC118D592}"/>
              </a:ext>
            </a:extLst>
          </p:cNvPr>
          <p:cNvSpPr/>
          <p:nvPr/>
        </p:nvSpPr>
        <p:spPr>
          <a:xfrm>
            <a:off x="4971685" y="62737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MongoDB</a:t>
            </a:r>
          </a:p>
        </p:txBody>
      </p:sp>
      <p:sp>
        <p:nvSpPr>
          <p:cNvPr id="63" name="Rectangle: Rounded Corners 62">
            <a:extLst>
              <a:ext uri="{FF2B5EF4-FFF2-40B4-BE49-F238E27FC236}">
                <a16:creationId xmlns:a16="http://schemas.microsoft.com/office/drawing/2014/main" id="{4774F063-9FD0-9C7A-78D1-867C3BEED618}"/>
              </a:ext>
            </a:extLst>
          </p:cNvPr>
          <p:cNvSpPr/>
          <p:nvPr/>
        </p:nvSpPr>
        <p:spPr>
          <a:xfrm>
            <a:off x="6096000" y="3761841"/>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
        <p:nvSpPr>
          <p:cNvPr id="64" name="Rectangle: Rounded Corners 63">
            <a:extLst>
              <a:ext uri="{FF2B5EF4-FFF2-40B4-BE49-F238E27FC236}">
                <a16:creationId xmlns:a16="http://schemas.microsoft.com/office/drawing/2014/main" id="{B4D5C6D6-7188-911E-CE3E-95BEAF12C74A}"/>
              </a:ext>
            </a:extLst>
          </p:cNvPr>
          <p:cNvSpPr/>
          <p:nvPr/>
        </p:nvSpPr>
        <p:spPr>
          <a:xfrm>
            <a:off x="7818606" y="2435480"/>
            <a:ext cx="1598452"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ELK Stack</a:t>
            </a:r>
          </a:p>
        </p:txBody>
      </p:sp>
      <p:sp>
        <p:nvSpPr>
          <p:cNvPr id="65" name="Rectangle: Rounded Corners 64">
            <a:extLst>
              <a:ext uri="{FF2B5EF4-FFF2-40B4-BE49-F238E27FC236}">
                <a16:creationId xmlns:a16="http://schemas.microsoft.com/office/drawing/2014/main" id="{03A31119-B4FC-3544-6538-9C99BF2DD561}"/>
              </a:ext>
            </a:extLst>
          </p:cNvPr>
          <p:cNvSpPr/>
          <p:nvPr/>
        </p:nvSpPr>
        <p:spPr>
          <a:xfrm>
            <a:off x="4971685" y="5017916"/>
            <a:ext cx="2098823" cy="304008"/>
          </a:xfrm>
          <a:prstGeom prst="roundRect">
            <a:avLst/>
          </a:prstGeom>
          <a:solidFill>
            <a:srgbClr val="FFCC66"/>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1400" dirty="0">
                <a:latin typeface="Arial" panose="020B0604020202020204" pitchFamily="34" charset="0"/>
                <a:cs typeface="Arial" panose="020B0604020202020204" pitchFamily="34" charset="0"/>
              </a:rPr>
              <a:t>Redis</a:t>
            </a:r>
          </a:p>
        </p:txBody>
      </p:sp>
    </p:spTree>
    <p:extLst>
      <p:ext uri="{BB962C8B-B14F-4D97-AF65-F5344CB8AC3E}">
        <p14:creationId xmlns:p14="http://schemas.microsoft.com/office/powerpoint/2010/main" val="3347983822"/>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24.tgt.Office_50301378_TF33713516_Win32_OJ112196127" id="{EDFFA481-CE53-4409-8D36-2ECF03B6BBD6}" vid="{001D13DB-0C6A-47B8-A3F5-ADC4851DB2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{C1EBA895-0789-473D-A4C0-A8BF8C19A0E9}tf33713516_win32</Template>
  <TotalTime>597</TotalTime>
  <Words>4890</Words>
  <Application>Microsoft Office PowerPoint</Application>
  <PresentationFormat>Widescreen</PresentationFormat>
  <Paragraphs>817</Paragraphs>
  <Slides>39</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Consolas</vt:lpstr>
      <vt:lpstr>Gill Sans MT</vt:lpstr>
      <vt:lpstr>Symbol</vt:lpstr>
      <vt:lpstr>ui-monospace</vt:lpstr>
      <vt:lpstr>Walbaum Display</vt:lpstr>
      <vt:lpstr>3DFloatVTI</vt:lpstr>
      <vt:lpstr>Number Verification Microservice</vt:lpstr>
      <vt:lpstr>Agenda</vt:lpstr>
      <vt:lpstr>1. Overview</vt:lpstr>
      <vt:lpstr>Overview – Business Context</vt:lpstr>
      <vt:lpstr>Overview – Requirements</vt:lpstr>
      <vt:lpstr>2. Architecture &amp; Design</vt:lpstr>
      <vt:lpstr>Architecture &amp; Design – High Level Architecture</vt:lpstr>
      <vt:lpstr>Architecture &amp; Design – Components Breakdown</vt:lpstr>
      <vt:lpstr>Architecture &amp; Design – Components Architecture</vt:lpstr>
      <vt:lpstr>Architecture &amp; Design – Calling Sequence (POST)</vt:lpstr>
      <vt:lpstr>Architecture &amp; Design – Calling Sequence (logs)</vt:lpstr>
      <vt:lpstr>3. Technology Stack</vt:lpstr>
      <vt:lpstr>Technology Stack – Core Technologies</vt:lpstr>
      <vt:lpstr>Technology Stack – Supporting Technologies</vt:lpstr>
      <vt:lpstr>4. API Implementation</vt:lpstr>
      <vt:lpstr>API Implementation – POST /verify</vt:lpstr>
      <vt:lpstr>API Implementation – GET /device-phone-number</vt:lpstr>
      <vt:lpstr>5. Security</vt:lpstr>
      <vt:lpstr>Security – Authentication &amp; Authorization</vt:lpstr>
      <vt:lpstr>Security – Data Protection</vt:lpstr>
      <vt:lpstr>Security – Threat Mitigation</vt:lpstr>
      <vt:lpstr>6. Observability &amp; Monitoring</vt:lpstr>
      <vt:lpstr>Observability &amp; Monitoring – Logging Strategy</vt:lpstr>
      <vt:lpstr>Observability &amp; Monitoring – Metrics Collection</vt:lpstr>
      <vt:lpstr>Observability &amp; Monitoring – Alerting &amp; Dashboards</vt:lpstr>
      <vt:lpstr>7. Testing</vt:lpstr>
      <vt:lpstr>Testing – Testing Strategy</vt:lpstr>
      <vt:lpstr>Testing – Processes</vt:lpstr>
      <vt:lpstr>Testing – Metrics</vt:lpstr>
      <vt:lpstr>8. Deployment</vt:lpstr>
      <vt:lpstr>Deployment – CI/CD Pipeline</vt:lpstr>
      <vt:lpstr>Deployment – Infrastructure as Code</vt:lpstr>
      <vt:lpstr>Deployment – Scaling &amp; Resilience</vt:lpstr>
      <vt:lpstr>9. Management</vt:lpstr>
      <vt:lpstr>Management – Schedule and Tasks</vt:lpstr>
      <vt:lpstr>Management – Risks</vt:lpstr>
      <vt:lpstr>Q&amp;A</vt:lpstr>
      <vt:lpstr>Thank You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Sergio Saraiva</dc:creator>
  <cp:lastModifiedBy>Sergio Saraiva</cp:lastModifiedBy>
  <cp:revision>19</cp:revision>
  <dcterms:created xsi:type="dcterms:W3CDTF">2025-05-12T14:38:24Z</dcterms:created>
  <dcterms:modified xsi:type="dcterms:W3CDTF">2025-05-13T09:12:08Z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