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3"/>
  </p:notesMasterIdLst>
  <p:handoutMasterIdLst>
    <p:handoutMasterId r:id="rId44"/>
  </p:handoutMasterIdLst>
  <p:sldIdLst>
    <p:sldId id="257" r:id="rId5"/>
    <p:sldId id="389" r:id="rId6"/>
    <p:sldId id="392" r:id="rId7"/>
    <p:sldId id="393" r:id="rId8"/>
    <p:sldId id="442" r:id="rId9"/>
    <p:sldId id="441" r:id="rId10"/>
    <p:sldId id="397" r:id="rId11"/>
    <p:sldId id="398" r:id="rId12"/>
    <p:sldId id="399" r:id="rId13"/>
    <p:sldId id="400" r:id="rId14"/>
    <p:sldId id="436" r:id="rId15"/>
    <p:sldId id="440" r:id="rId16"/>
    <p:sldId id="439" r:id="rId17"/>
    <p:sldId id="401" r:id="rId18"/>
    <p:sldId id="402" r:id="rId19"/>
    <p:sldId id="421" r:id="rId20"/>
    <p:sldId id="403" r:id="rId21"/>
    <p:sldId id="404" r:id="rId22"/>
    <p:sldId id="422" r:id="rId23"/>
    <p:sldId id="443" r:id="rId24"/>
    <p:sldId id="405" r:id="rId25"/>
    <p:sldId id="423" r:id="rId26"/>
    <p:sldId id="406" r:id="rId27"/>
    <p:sldId id="424" r:id="rId28"/>
    <p:sldId id="407" r:id="rId29"/>
    <p:sldId id="408" r:id="rId30"/>
    <p:sldId id="425" r:id="rId31"/>
    <p:sldId id="409" r:id="rId32"/>
    <p:sldId id="434" r:id="rId33"/>
    <p:sldId id="435" r:id="rId34"/>
    <p:sldId id="432" r:id="rId35"/>
    <p:sldId id="410" r:id="rId36"/>
    <p:sldId id="429" r:id="rId37"/>
    <p:sldId id="427" r:id="rId38"/>
    <p:sldId id="272" r:id="rId39"/>
    <p:sldId id="438" r:id="rId40"/>
    <p:sldId id="431" r:id="rId41"/>
    <p:sldId id="417" r:id="rId4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700"/>
    <a:srgbClr val="FFCC66"/>
    <a:srgbClr val="993300"/>
    <a:srgbClr val="CC6600"/>
    <a:srgbClr val="CCEC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9954" autoAdjust="0"/>
  </p:normalViewPr>
  <p:slideViewPr>
    <p:cSldViewPr snapToGrid="0">
      <p:cViewPr varScale="1">
        <p:scale>
          <a:sx n="101" d="100"/>
          <a:sy n="101" d="100"/>
        </p:scale>
        <p:origin x="876" y="108"/>
      </p:cViewPr>
      <p:guideLst>
        <p:guide pos="3840"/>
        <p:guide orient="horz" pos="2160"/>
      </p:guideLst>
    </p:cSldViewPr>
  </p:slideViewPr>
  <p:outlineViewPr>
    <p:cViewPr>
      <p:scale>
        <a:sx n="33" d="100"/>
        <a:sy n="33" d="100"/>
      </p:scale>
      <p:origin x="0" y="-270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a:solidFill>
          <a:schemeClr val="accent1"/>
        </a:solidFill>
      </dgm:spPr>
      <dgm:t>
        <a:bodyPr rtlCol="0"/>
        <a:lstStyle/>
        <a:p>
          <a:pPr rtl="0"/>
          <a:r>
            <a:rPr lang="en-GB" sz="1800" dirty="0">
              <a:latin typeface="Arial" panose="020B0604020202020204" pitchFamily="34" charset="0"/>
              <a:cs typeface="Arial" panose="020B0604020202020204" pitchFamily="34" charset="0"/>
            </a:rPr>
            <a:t>Design</a:t>
          </a: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B54C8F6C-BE1E-4EAB-B7A0-48DE01FFAA36}">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gm:t>
    </dgm:pt>
    <dgm:pt modelId="{8DE7CD45-B7C0-432E-B819-6A7D97E31315}" type="parTrans" cxnId="{770CA1CC-3DDD-451E-AE83-A71CA570260C}">
      <dgm:prSet/>
      <dgm:spPr/>
      <dgm:t>
        <a:bodyPr rtlCol="0"/>
        <a:lstStyle/>
        <a:p>
          <a:pPr rtl="0"/>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E4033A39-DCC4-4038-9562-AEDDBBB37A99}">
      <dgm:prSet phldrT="[Text]" custT="1"/>
      <dgm:spPr>
        <a:solidFill>
          <a:schemeClr val="accent1">
            <a:lumMod val="50000"/>
          </a:schemeClr>
        </a:solidFill>
      </dgm:spPr>
      <dgm:t>
        <a:bodyPr rtlCol="0"/>
        <a:lstStyle/>
        <a:p>
          <a:pPr rtl="0"/>
          <a:r>
            <a:rPr lang="en-GB" sz="1800" dirty="0">
              <a:latin typeface="Arial" panose="020B0604020202020204" pitchFamily="34" charset="0"/>
              <a:cs typeface="Arial" panose="020B0604020202020204" pitchFamily="34" charset="0"/>
            </a:rPr>
            <a:t>Foundation</a:t>
          </a: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a:solidFill>
          <a:srgbClr val="762700"/>
        </a:solidFill>
      </dgm:spPr>
      <dgm:t>
        <a:bodyPr rtlCol="0"/>
        <a:lstStyle/>
        <a:p>
          <a:pPr rtl="0"/>
          <a:r>
            <a:rPr lang="en-GB" sz="1800" dirty="0">
              <a:latin typeface="Arial" panose="020B0604020202020204" pitchFamily="34" charset="0"/>
              <a:cs typeface="Arial" panose="020B0604020202020204" pitchFamily="34" charset="0"/>
            </a:rPr>
            <a:t>Integration</a:t>
          </a: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a:solidFill>
          <a:srgbClr val="CC66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Hardening</a:t>
          </a: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a:solidFill>
          <a:srgbClr val="FFC0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Readiness</a:t>
          </a: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tx1"/>
        </a:solidFill>
        <a:ln>
          <a:prstDash val="solid"/>
        </a:ln>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tx1"/>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tx1"/>
        </a:solidFill>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a:solidFill>
          <a:schemeClr val="tx1"/>
        </a:solidFill>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a:solidFill>
          <a:schemeClr val="tx1"/>
        </a:solidFill>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43879" y="1451661"/>
          <a:ext cx="492760" cy="2024276"/>
        </a:xfrm>
        <a:prstGeom prst="round2SameRect">
          <a:avLst/>
        </a:prstGeom>
        <a:solidFill>
          <a:schemeClr val="accent1"/>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Design</a:t>
          </a:r>
        </a:p>
      </dsp:txBody>
      <dsp:txXfrm rot="5400000">
        <a:off x="702177" y="2241474"/>
        <a:ext cx="2000221" cy="444650"/>
      </dsp:txXfrm>
    </dsp:sp>
    <dsp:sp modelId="{45A02F84-C6CB-43F5-AEE4-3EA66C2BD25F}">
      <dsp:nvSpPr>
        <dsp:cNvPr id="0" name=""/>
        <dsp:cNvSpPr/>
      </dsp:nvSpPr>
      <dsp:spPr>
        <a:xfrm>
          <a:off x="3362"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sp:txBody>
      <dsp:txXfrm>
        <a:off x="3362" y="0"/>
        <a:ext cx="3373794" cy="1724660"/>
      </dsp:txXfrm>
    </dsp:sp>
    <dsp:sp modelId="{6BA46904-CB7C-4538-BD49-D3891EF19552}">
      <dsp:nvSpPr>
        <dsp:cNvPr id="0" name=""/>
        <dsp:cNvSpPr/>
      </dsp:nvSpPr>
      <dsp:spPr>
        <a:xfrm>
          <a:off x="1690259" y="1823211"/>
          <a:ext cx="0" cy="39420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640983" y="1724659"/>
          <a:ext cx="98552" cy="98552"/>
        </a:xfrm>
        <a:prstGeom prst="ellipse">
          <a:avLst/>
        </a:prstGeom>
        <a:solidFill>
          <a:schemeClr val="tx1"/>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702397" y="2217419"/>
          <a:ext cx="2024276" cy="492760"/>
        </a:xfrm>
        <a:prstGeom prst="rect">
          <a:avLst/>
        </a:prstGeom>
        <a:solidFill>
          <a:schemeClr val="accent1">
            <a:lumMod val="5000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Foundation</a:t>
          </a:r>
        </a:p>
      </dsp:txBody>
      <dsp:txXfrm>
        <a:off x="2702397" y="2217419"/>
        <a:ext cx="2024276" cy="492760"/>
      </dsp:txXfrm>
    </dsp:sp>
    <dsp:sp modelId="{FEBD3C2A-A340-470A-A475-AE614EA07678}">
      <dsp:nvSpPr>
        <dsp:cNvPr id="0" name=""/>
        <dsp:cNvSpPr/>
      </dsp:nvSpPr>
      <dsp:spPr>
        <a:xfrm>
          <a:off x="2027639"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2027639" y="3202939"/>
        <a:ext cx="3373794" cy="1724660"/>
      </dsp:txXfrm>
    </dsp:sp>
    <dsp:sp modelId="{080474C8-0FEA-4FD1-97F1-0978CFB4A37F}">
      <dsp:nvSpPr>
        <dsp:cNvPr id="0" name=""/>
        <dsp:cNvSpPr/>
      </dsp:nvSpPr>
      <dsp:spPr>
        <a:xfrm>
          <a:off x="3714536" y="2710179"/>
          <a:ext cx="0" cy="39420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665260"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726674" y="2217419"/>
          <a:ext cx="2024276" cy="492760"/>
        </a:xfrm>
        <a:prstGeom prst="rect">
          <a:avLst/>
        </a:prstGeom>
        <a:solidFill>
          <a:srgbClr val="762700"/>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Integration</a:t>
          </a:r>
        </a:p>
      </dsp:txBody>
      <dsp:txXfrm>
        <a:off x="4726674" y="2217419"/>
        <a:ext cx="2024276" cy="492760"/>
      </dsp:txXfrm>
    </dsp:sp>
    <dsp:sp modelId="{80CDBBF8-C6B4-4166-87C1-DC9120CC7586}">
      <dsp:nvSpPr>
        <dsp:cNvPr id="0" name=""/>
        <dsp:cNvSpPr/>
      </dsp:nvSpPr>
      <dsp:spPr>
        <a:xfrm>
          <a:off x="4051915"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4051915" y="0"/>
        <a:ext cx="3373794" cy="1724660"/>
      </dsp:txXfrm>
    </dsp:sp>
    <dsp:sp modelId="{89759DE5-9F8A-470E-A6D8-F13BB4DEE93D}">
      <dsp:nvSpPr>
        <dsp:cNvPr id="0" name=""/>
        <dsp:cNvSpPr/>
      </dsp:nvSpPr>
      <dsp:spPr>
        <a:xfrm>
          <a:off x="5738812" y="1823211"/>
          <a:ext cx="0" cy="39420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689536"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750950" y="2217419"/>
          <a:ext cx="2024276" cy="492760"/>
        </a:xfrm>
        <a:prstGeom prst="rect">
          <a:avLst/>
        </a:prstGeom>
        <a:solidFill>
          <a:srgbClr val="CC6600"/>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Hardening</a:t>
          </a:r>
        </a:p>
      </dsp:txBody>
      <dsp:txXfrm>
        <a:off x="6750950" y="2217419"/>
        <a:ext cx="2024276" cy="492760"/>
      </dsp:txXfrm>
    </dsp:sp>
    <dsp:sp modelId="{1BB5FD64-47F9-47A3-911F-535BFE17A3B9}">
      <dsp:nvSpPr>
        <dsp:cNvPr id="0" name=""/>
        <dsp:cNvSpPr/>
      </dsp:nvSpPr>
      <dsp:spPr>
        <a:xfrm>
          <a:off x="6076191"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6076191" y="3202939"/>
        <a:ext cx="3373794" cy="1724660"/>
      </dsp:txXfrm>
    </dsp:sp>
    <dsp:sp modelId="{FE9B27EB-7AC7-485A-9A55-41E8118F9EAF}">
      <dsp:nvSpPr>
        <dsp:cNvPr id="0" name=""/>
        <dsp:cNvSpPr/>
      </dsp:nvSpPr>
      <dsp:spPr>
        <a:xfrm>
          <a:off x="7763088" y="2710179"/>
          <a:ext cx="0" cy="39420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713812"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540985" y="1451661"/>
          <a:ext cx="492760" cy="2024276"/>
        </a:xfrm>
        <a:prstGeom prst="round2SameRect">
          <a:avLst/>
        </a:prstGeom>
        <a:solidFill>
          <a:srgbClr val="FFC000"/>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Readiness</a:t>
          </a:r>
        </a:p>
      </dsp:txBody>
      <dsp:txXfrm rot="-5400000">
        <a:off x="8775228" y="2241474"/>
        <a:ext cx="2000221" cy="444650"/>
      </dsp:txXfrm>
    </dsp:sp>
    <dsp:sp modelId="{1FA3C236-5719-4A33-A6BB-80FA85F940E3}">
      <dsp:nvSpPr>
        <dsp:cNvPr id="0" name=""/>
        <dsp:cNvSpPr/>
      </dsp:nvSpPr>
      <dsp:spPr>
        <a:xfrm>
          <a:off x="8100468"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8100468" y="0"/>
        <a:ext cx="3373794" cy="1724660"/>
      </dsp:txXfrm>
    </dsp:sp>
    <dsp:sp modelId="{18F1C823-9ACD-4FCD-8102-F468DCE57A45}">
      <dsp:nvSpPr>
        <dsp:cNvPr id="0" name=""/>
        <dsp:cNvSpPr/>
      </dsp:nvSpPr>
      <dsp:spPr>
        <a:xfrm>
          <a:off x="9787365" y="1823211"/>
          <a:ext cx="0" cy="39420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738089"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15/05/2025</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15/05/2025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15/05/2025</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55259-5F30-D472-FC05-5CA990970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53803-9F5F-1781-5317-B8E83AD42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DE507-848D-27D4-8428-61FE2D3C7102}"/>
              </a:ext>
            </a:extLst>
          </p:cNvPr>
          <p:cNvSpPr>
            <a:spLocks noGrp="1"/>
          </p:cNvSpPr>
          <p:nvPr>
            <p:ph type="body" idx="1"/>
          </p:nvPr>
        </p:nvSpPr>
        <p:spPr/>
        <p:txBody>
          <a:bodyPr rtlCol="0"/>
          <a:lstStyle/>
          <a:p>
            <a:pPr rtl="0"/>
            <a:r>
              <a:rPr lang="en-US" dirty="0"/>
              <a:t>- API layer handles REST controllers, request processing, and input validation</a:t>
            </a:r>
          </a:p>
          <a:p>
            <a:pPr rtl="0"/>
            <a:r>
              <a:rPr lang="en-US" dirty="0"/>
              <a:t>- Service layer contains our core business logic, data transformation, and coordination</a:t>
            </a:r>
          </a:p>
          <a:p>
            <a:pPr rtl="0"/>
            <a:r>
              <a:rPr lang="en-US" dirty="0"/>
              <a:t>- Integration layer manages telecom API communication with appropriate resilience patterns</a:t>
            </a:r>
          </a:p>
          <a:p>
            <a:pPr rtl="0"/>
            <a:r>
              <a:rPr lang="en-US" dirty="0"/>
              <a:t>- Persistence layer handles logging, audit trails, and data access functionality</a:t>
            </a:r>
          </a:p>
          <a:p>
            <a:pPr rtl="0"/>
            <a:r>
              <a:rPr lang="en-US" dirty="0"/>
              <a:t>- Configuration layer manages properties and environment-specific settings</a:t>
            </a:r>
          </a:p>
          <a:p>
            <a:pPr rtl="0"/>
            <a:r>
              <a:rPr lang="en-US" dirty="0"/>
              <a:t>- Security layer implements authentication, authorization, and rate limiting</a:t>
            </a:r>
          </a:p>
          <a:p>
            <a:pPr rtl="0"/>
            <a:r>
              <a:rPr lang="en-US" dirty="0"/>
              <a:t>- Cross-cutting concerns layer provides logging, metrics collection, and common utilities</a:t>
            </a:r>
            <a:endParaRPr lang="en-GB" dirty="0"/>
          </a:p>
        </p:txBody>
      </p:sp>
      <p:sp>
        <p:nvSpPr>
          <p:cNvPr id="4" name="Slide Number Placeholder 3">
            <a:extLst>
              <a:ext uri="{FF2B5EF4-FFF2-40B4-BE49-F238E27FC236}">
                <a16:creationId xmlns:a16="http://schemas.microsoft.com/office/drawing/2014/main" id="{67CB3332-931D-5AB8-D7F2-AD820EC0C8A5}"/>
              </a:ext>
            </a:extLst>
          </p:cNvPr>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6856416F-4B6D-EC54-3BA1-9A3EDFA8E73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0757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92731-370C-142E-3943-7FEDEE218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3C16D-C723-92A5-3B56-DB695D5EF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837EC-4C1E-4278-D63C-B3152C7F0923}"/>
              </a:ext>
            </a:extLst>
          </p:cNvPr>
          <p:cNvSpPr>
            <a:spLocks noGrp="1"/>
          </p:cNvSpPr>
          <p:nvPr>
            <p:ph type="body" idx="1"/>
          </p:nvPr>
        </p:nvSpPr>
        <p:spPr/>
        <p:txBody>
          <a:bodyPr rtlCol="0"/>
          <a:lstStyle/>
          <a:p>
            <a:pPr rtl="0"/>
            <a:r>
              <a:rPr lang="en-US" dirty="0"/>
              <a:t>- Cross-cutting concerns include exception handling, metrics collection, logging, and phone number utilities</a:t>
            </a:r>
          </a:p>
          <a:p>
            <a:pPr rtl="0"/>
            <a:r>
              <a:rPr lang="en-US" dirty="0"/>
              <a:t>- Security consists of authentication filters (OAuth 2.0/JWT) and rate limiting (Redis-backed)</a:t>
            </a:r>
          </a:p>
          <a:p>
            <a:pPr rtl="0"/>
            <a:r>
              <a:rPr lang="en-US" dirty="0"/>
              <a:t>- Core functionality is divided between verification controller, service, and telecom provider client</a:t>
            </a:r>
          </a:p>
          <a:p>
            <a:pPr rtl="0"/>
            <a:r>
              <a:rPr lang="en-US" dirty="0"/>
              <a:t>- Data is stored in MongoDB for verification logs with Redis used for caching and rate limiting</a:t>
            </a:r>
          </a:p>
          <a:p>
            <a:pPr rtl="0"/>
            <a:r>
              <a:rPr lang="en-US" dirty="0"/>
              <a:t>- Monitoring uses Prometheus/Grafana for metrics and ELK stack for logs</a:t>
            </a:r>
            <a:endParaRPr lang="en-GB" dirty="0"/>
          </a:p>
        </p:txBody>
      </p:sp>
      <p:sp>
        <p:nvSpPr>
          <p:cNvPr id="4" name="Slide Number Placeholder 3">
            <a:extLst>
              <a:ext uri="{FF2B5EF4-FFF2-40B4-BE49-F238E27FC236}">
                <a16:creationId xmlns:a16="http://schemas.microsoft.com/office/drawing/2014/main" id="{A377259C-0826-4996-EFB9-BD5B66A51496}"/>
              </a:ext>
            </a:extLst>
          </p:cNvPr>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36254B03-48FD-08E2-9CF1-BEB68F5FE7F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209178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9E74C-1E7F-9FEE-E142-3C662994A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D43B8-ACC2-7EB2-5AAE-A852791EC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A12570-4CA6-3AE8-88D1-3CC483C6A2F7}"/>
              </a:ext>
            </a:extLst>
          </p:cNvPr>
          <p:cNvSpPr>
            <a:spLocks noGrp="1"/>
          </p:cNvSpPr>
          <p:nvPr>
            <p:ph type="body" idx="1"/>
          </p:nvPr>
        </p:nvSpPr>
        <p:spPr/>
        <p:txBody>
          <a:bodyPr rtlCol="0"/>
          <a:lstStyle/>
          <a:p>
            <a:pPr rtl="0"/>
            <a:r>
              <a:rPr lang="en-US" dirty="0"/>
              <a:t>- Request flow begins at API Gateway and passes through rate limiting and authentication</a:t>
            </a:r>
          </a:p>
          <a:p>
            <a:pPr rtl="0"/>
            <a:r>
              <a:rPr lang="en-US" dirty="0"/>
              <a:t>- Verification controller receives authenticated requests and delegates to service layer</a:t>
            </a:r>
          </a:p>
          <a:p>
            <a:pPr rtl="0"/>
            <a:r>
              <a:rPr lang="en-US" dirty="0"/>
              <a:t>- Service layer coordinates verification operations, including external API calls</a:t>
            </a:r>
          </a:p>
          <a:p>
            <a:pPr rtl="0"/>
            <a:r>
              <a:rPr lang="en-US" dirty="0"/>
              <a:t>- Results are cached when appropriate and all operations are logged for auditing</a:t>
            </a:r>
          </a:p>
          <a:p>
            <a:pPr rtl="0"/>
            <a:r>
              <a:rPr lang="en-US" dirty="0"/>
              <a:t>- Response flows back through the layers with appropriate transformation</a:t>
            </a:r>
          </a:p>
          <a:p>
            <a:pPr rtl="0"/>
            <a:r>
              <a:rPr lang="en-US" dirty="0"/>
              <a:t>- External dependencies include Redis for caching, MongoDB for storage, and telecom provider API</a:t>
            </a:r>
            <a:endParaRPr lang="en-GB" dirty="0"/>
          </a:p>
        </p:txBody>
      </p:sp>
      <p:sp>
        <p:nvSpPr>
          <p:cNvPr id="4" name="Slide Number Placeholder 3">
            <a:extLst>
              <a:ext uri="{FF2B5EF4-FFF2-40B4-BE49-F238E27FC236}">
                <a16:creationId xmlns:a16="http://schemas.microsoft.com/office/drawing/2014/main" id="{BBBC83E6-DFFC-00DD-ED92-1942084A3E0D}"/>
              </a:ext>
            </a:extLst>
          </p:cNvPr>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87421934-39C0-14B9-5233-4269372CCB8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594536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E3375-9D5A-FCDF-8EBA-72FD9A7650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E58FC-7928-256A-09C6-3DC7B98BC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17D19-9777-BB59-DDE2-6F8D6834B5CA}"/>
              </a:ext>
            </a:extLst>
          </p:cNvPr>
          <p:cNvSpPr>
            <a:spLocks noGrp="1"/>
          </p:cNvSpPr>
          <p:nvPr>
            <p:ph type="body" idx="1"/>
          </p:nvPr>
        </p:nvSpPr>
        <p:spPr/>
        <p:txBody>
          <a:bodyPr rtlCol="0"/>
          <a:lstStyle/>
          <a:p>
            <a:pPr rtl="0"/>
            <a:r>
              <a:rPr lang="en-US" dirty="0"/>
              <a:t>- Comprehensive logging occurs at each layer of the architecture</a:t>
            </a:r>
          </a:p>
          <a:p>
            <a:pPr rtl="0"/>
            <a:r>
              <a:rPr lang="en-US" dirty="0"/>
              <a:t>- Security events and authentication attempts are logged at the gateway and filter levels</a:t>
            </a:r>
          </a:p>
          <a:p>
            <a:pPr rtl="0"/>
            <a:r>
              <a:rPr lang="en-US" dirty="0"/>
              <a:t>- API requests are logged at the controller level with appropriate details</a:t>
            </a:r>
          </a:p>
          <a:p>
            <a:pPr rtl="0"/>
            <a:r>
              <a:rPr lang="en-US" dirty="0"/>
              <a:t>- Service operations and external API calls have dedicated logging</a:t>
            </a:r>
          </a:p>
          <a:p>
            <a:pPr rtl="0"/>
            <a:r>
              <a:rPr lang="en-US" dirty="0"/>
              <a:t>- All logs are aggregated into the ELK stack for centralized monitoring and analysis</a:t>
            </a:r>
            <a:endParaRPr lang="en-GB" dirty="0"/>
          </a:p>
        </p:txBody>
      </p:sp>
      <p:sp>
        <p:nvSpPr>
          <p:cNvPr id="4" name="Slide Number Placeholder 3">
            <a:extLst>
              <a:ext uri="{FF2B5EF4-FFF2-40B4-BE49-F238E27FC236}">
                <a16:creationId xmlns:a16="http://schemas.microsoft.com/office/drawing/2014/main" id="{DD4E4330-368E-F83C-7FDF-95DE7E345467}"/>
              </a:ext>
            </a:extLst>
          </p:cNvPr>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5B4746DE-EF39-6218-BFDB-EE8DB117A25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4031147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7AE8E-62F6-D415-EA9A-BFA5E6F58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F8B80-10F2-37A7-8E13-5880E25E6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F2413-714D-35C7-7758-446C6CED89BB}"/>
              </a:ext>
            </a:extLst>
          </p:cNvPr>
          <p:cNvSpPr>
            <a:spLocks noGrp="1"/>
          </p:cNvSpPr>
          <p:nvPr>
            <p:ph type="body" idx="1"/>
          </p:nvPr>
        </p:nvSpPr>
        <p:spPr/>
        <p:txBody>
          <a:bodyPr rtlCol="0"/>
          <a:lstStyle/>
          <a:p>
            <a:pPr rtl="0"/>
            <a:r>
              <a:rPr lang="en-US" dirty="0"/>
              <a:t>- This section details our technology choices for both core and supporting systems</a:t>
            </a:r>
          </a:p>
          <a:p>
            <a:pPr rtl="0"/>
            <a:r>
              <a:rPr lang="en-US" dirty="0"/>
              <a:t>- I'll explain how Java 17 and Spring Boot 3.2 provide our foundation</a:t>
            </a:r>
          </a:p>
          <a:p>
            <a:pPr rtl="0"/>
            <a:r>
              <a:rPr lang="en-US" dirty="0"/>
              <a:t>- We'll cover our persistence, caching, and security technology selections</a:t>
            </a:r>
          </a:p>
          <a:p>
            <a:pPr rtl="0"/>
            <a:r>
              <a:rPr lang="en-US" dirty="0"/>
              <a:t>- Each technology choice will be tied to specific components in our architecture</a:t>
            </a:r>
            <a:endParaRPr lang="en-GB" dirty="0"/>
          </a:p>
        </p:txBody>
      </p:sp>
      <p:sp>
        <p:nvSpPr>
          <p:cNvPr id="4" name="Slide Number Placeholder 3">
            <a:extLst>
              <a:ext uri="{FF2B5EF4-FFF2-40B4-BE49-F238E27FC236}">
                <a16:creationId xmlns:a16="http://schemas.microsoft.com/office/drawing/2014/main" id="{30731A38-21DA-76CF-9100-E74DE17E6032}"/>
              </a:ext>
            </a:extLst>
          </p:cNvPr>
          <p:cNvSpPr>
            <a:spLocks noGrp="1"/>
          </p:cNvSpPr>
          <p:nvPr>
            <p:ph type="sldNum" sz="quarter" idx="5"/>
          </p:nvPr>
        </p:nvSpPr>
        <p:spPr/>
        <p:txBody>
          <a:bodyPr rtlCol="0"/>
          <a:lstStyle/>
          <a:p>
            <a:pPr rtl="0"/>
            <a:fld id="{1983A999-5E0E-42CA-8400-604AE921FF7C}" type="slidenum">
              <a:rPr lang="en-GB" smtClean="0"/>
              <a:t>14</a:t>
            </a:fld>
            <a:endParaRPr lang="en-GB"/>
          </a:p>
        </p:txBody>
      </p:sp>
      <p:sp>
        <p:nvSpPr>
          <p:cNvPr id="5" name="Date Placeholder 4">
            <a:extLst>
              <a:ext uri="{FF2B5EF4-FFF2-40B4-BE49-F238E27FC236}">
                <a16:creationId xmlns:a16="http://schemas.microsoft.com/office/drawing/2014/main" id="{A55C8B06-AF70-76FF-419C-1625D5441B9D}"/>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325869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52BF-1142-E61B-2AEA-FD0478CF7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CED89-5B8C-38B8-7259-D83A74EB0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9A8731-FCB0-4F33-8447-2DE27059C9C5}"/>
              </a:ext>
            </a:extLst>
          </p:cNvPr>
          <p:cNvSpPr>
            <a:spLocks noGrp="1"/>
          </p:cNvSpPr>
          <p:nvPr>
            <p:ph type="body" idx="1"/>
          </p:nvPr>
        </p:nvSpPr>
        <p:spPr/>
        <p:txBody>
          <a:bodyPr rtlCol="0"/>
          <a:lstStyle/>
          <a:p>
            <a:pPr rtl="0"/>
            <a:r>
              <a:rPr lang="en-US" dirty="0"/>
              <a:t>- Java 17 provides the foundation for all components with modern language features</a:t>
            </a:r>
          </a:p>
          <a:p>
            <a:pPr rtl="0"/>
            <a:r>
              <a:rPr lang="en-US" dirty="0"/>
              <a:t>- Spring Boot 3.2 handles application bootstrap, dependency injection, and auto-configuration</a:t>
            </a:r>
          </a:p>
          <a:p>
            <a:pPr rtl="0"/>
            <a:r>
              <a:rPr lang="en-US" dirty="0"/>
              <a:t>- OpenAPI 3.0 (Swagger) documents our API endpoints and models</a:t>
            </a:r>
          </a:p>
          <a:p>
            <a:pPr rtl="0"/>
            <a:r>
              <a:rPr lang="en-US" dirty="0"/>
              <a:t>- Gradle 8.x manages project building, dependencies, testing, and Docker image creation</a:t>
            </a:r>
          </a:p>
          <a:p>
            <a:pPr rtl="0"/>
            <a:r>
              <a:rPr lang="en-US" dirty="0"/>
              <a:t>- Docker containers package our application for consistent deployment</a:t>
            </a:r>
          </a:p>
          <a:p>
            <a:pPr rtl="0"/>
            <a:r>
              <a:rPr lang="en-US" dirty="0"/>
              <a:t>- Spring MVC powers our web layer with request mapping and exception handling</a:t>
            </a:r>
          </a:p>
          <a:p>
            <a:pPr rtl="0"/>
            <a:r>
              <a:rPr lang="en-US" dirty="0"/>
              <a:t>- JUnit 5 and Mockito enable comprehensive testing across all components</a:t>
            </a:r>
          </a:p>
        </p:txBody>
      </p:sp>
      <p:sp>
        <p:nvSpPr>
          <p:cNvPr id="4" name="Slide Number Placeholder 3">
            <a:extLst>
              <a:ext uri="{FF2B5EF4-FFF2-40B4-BE49-F238E27FC236}">
                <a16:creationId xmlns:a16="http://schemas.microsoft.com/office/drawing/2014/main" id="{3A425CFA-5691-C3DD-2F09-6FF75143DA83}"/>
              </a:ext>
            </a:extLst>
          </p:cNvPr>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E092FD00-CDEB-E817-C39E-31A4F91CD8F8}"/>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70844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3D19-C40E-227E-3BDE-75F31A837F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597EB-AB99-C64C-BEA5-9FBD7E97F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7A306-ED74-7E76-CF7F-965D461CC85C}"/>
              </a:ext>
            </a:extLst>
          </p:cNvPr>
          <p:cNvSpPr>
            <a:spLocks noGrp="1"/>
          </p:cNvSpPr>
          <p:nvPr>
            <p:ph type="body" idx="1"/>
          </p:nvPr>
        </p:nvSpPr>
        <p:spPr/>
        <p:txBody>
          <a:bodyPr rtlCol="0"/>
          <a:lstStyle/>
          <a:p>
            <a:pPr rtl="0"/>
            <a:r>
              <a:rPr lang="en-US" dirty="0"/>
              <a:t>- MongoDB 6.0 stores verification logs and audit information</a:t>
            </a:r>
          </a:p>
          <a:p>
            <a:pPr rtl="0"/>
            <a:r>
              <a:rPr lang="en-US" dirty="0"/>
              <a:t>- Redis 7.0 handles rate limiting and verification result caching</a:t>
            </a:r>
          </a:p>
          <a:p>
            <a:pPr rtl="0"/>
            <a:r>
              <a:rPr lang="en-US" dirty="0"/>
              <a:t>- OAuth 2.0/JWT provides robust authentication</a:t>
            </a:r>
          </a:p>
          <a:p>
            <a:pPr rtl="0"/>
            <a:r>
              <a:rPr lang="en-US" dirty="0"/>
              <a:t>- Micrometer with Prometheus collects metrics across all components</a:t>
            </a:r>
          </a:p>
          <a:p>
            <a:pPr rtl="0"/>
            <a:r>
              <a:rPr lang="en-US" dirty="0"/>
              <a:t>- </a:t>
            </a:r>
            <a:r>
              <a:rPr lang="en-US" dirty="0" err="1"/>
              <a:t>Logback</a:t>
            </a:r>
            <a:r>
              <a:rPr lang="en-US" dirty="0"/>
              <a:t> with ELK Stack manages centralized logging</a:t>
            </a:r>
          </a:p>
          <a:p>
            <a:pPr rtl="0"/>
            <a:r>
              <a:rPr lang="en-US" dirty="0"/>
              <a:t>- Grafana visualizes metrics with custom dashboards and alerting</a:t>
            </a:r>
          </a:p>
          <a:p>
            <a:pPr rtl="0"/>
            <a:r>
              <a:rPr lang="en-US" dirty="0"/>
              <a:t>- Spring Security 6.x implements security filters and protections</a:t>
            </a:r>
          </a:p>
          <a:p>
            <a:pPr rtl="0"/>
            <a:r>
              <a:rPr lang="en-US" dirty="0"/>
              <a:t>- Bucket4j implements rate limiting patterns to prevent abuse</a:t>
            </a:r>
          </a:p>
        </p:txBody>
      </p:sp>
      <p:sp>
        <p:nvSpPr>
          <p:cNvPr id="4" name="Slide Number Placeholder 3">
            <a:extLst>
              <a:ext uri="{FF2B5EF4-FFF2-40B4-BE49-F238E27FC236}">
                <a16:creationId xmlns:a16="http://schemas.microsoft.com/office/drawing/2014/main" id="{51E2779D-35E5-CE79-73D1-F75C33590AF5}"/>
              </a:ext>
            </a:extLst>
          </p:cNvPr>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2676E896-4E91-6AB0-0354-30D43618023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70489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2AEEA-FBCC-C430-4A71-579CCFE1C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356ADD-24AB-BEE8-91EE-25327EF7A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998DE-1D37-28D4-9D61-0D92D75C246B}"/>
              </a:ext>
            </a:extLst>
          </p:cNvPr>
          <p:cNvSpPr>
            <a:spLocks noGrp="1"/>
          </p:cNvSpPr>
          <p:nvPr>
            <p:ph type="body" idx="1"/>
          </p:nvPr>
        </p:nvSpPr>
        <p:spPr/>
        <p:txBody>
          <a:bodyPr rtlCol="0"/>
          <a:lstStyle/>
          <a:p>
            <a:pPr rtl="0"/>
            <a:r>
              <a:rPr lang="en-US" dirty="0"/>
              <a:t>- This section details the implementation of our two primary endpoints</a:t>
            </a:r>
          </a:p>
          <a:p>
            <a:pPr rtl="0"/>
            <a:r>
              <a:rPr lang="en-US" dirty="0"/>
              <a:t>- I'll cover request/response formats, error handling, and status codes</a:t>
            </a:r>
          </a:p>
          <a:p>
            <a:pPr rtl="0"/>
            <a:r>
              <a:rPr lang="en-US" dirty="0"/>
              <a:t>- We'll examine our provider integration strategy using the adapter pattern</a:t>
            </a:r>
          </a:p>
          <a:p>
            <a:pPr rtl="0"/>
            <a:r>
              <a:rPr lang="en-US" dirty="0"/>
              <a:t>- Implementation focuses on reliability through failover and circuit breaker patterns</a:t>
            </a:r>
            <a:endParaRPr lang="en-GB" dirty="0"/>
          </a:p>
        </p:txBody>
      </p:sp>
      <p:sp>
        <p:nvSpPr>
          <p:cNvPr id="4" name="Slide Number Placeholder 3">
            <a:extLst>
              <a:ext uri="{FF2B5EF4-FFF2-40B4-BE49-F238E27FC236}">
                <a16:creationId xmlns:a16="http://schemas.microsoft.com/office/drawing/2014/main" id="{C327828D-17D9-9F1E-10CF-230CA7C27873}"/>
              </a:ext>
            </a:extLst>
          </p:cNvPr>
          <p:cNvSpPr>
            <a:spLocks noGrp="1"/>
          </p:cNvSpPr>
          <p:nvPr>
            <p:ph type="sldNum" sz="quarter" idx="5"/>
          </p:nvPr>
        </p:nvSpPr>
        <p:spPr/>
        <p:txBody>
          <a:bodyPr rtlCol="0"/>
          <a:lstStyle/>
          <a:p>
            <a:pPr rtl="0"/>
            <a:fld id="{1983A999-5E0E-42CA-8400-604AE921FF7C}" type="slidenum">
              <a:rPr lang="en-GB" smtClean="0"/>
              <a:t>17</a:t>
            </a:fld>
            <a:endParaRPr lang="en-GB"/>
          </a:p>
        </p:txBody>
      </p:sp>
      <p:sp>
        <p:nvSpPr>
          <p:cNvPr id="5" name="Date Placeholder 4">
            <a:extLst>
              <a:ext uri="{FF2B5EF4-FFF2-40B4-BE49-F238E27FC236}">
                <a16:creationId xmlns:a16="http://schemas.microsoft.com/office/drawing/2014/main" id="{C830B042-1AFB-0952-B253-B48BD2868062}"/>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050677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A9316-17C5-EE56-E254-53580ECC5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0128F-CC84-0560-445B-03201171C7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7F145F-DD19-AF4A-D7AB-01A4B28EC56F}"/>
              </a:ext>
            </a:extLst>
          </p:cNvPr>
          <p:cNvSpPr>
            <a:spLocks noGrp="1"/>
          </p:cNvSpPr>
          <p:nvPr>
            <p:ph type="body" idx="1"/>
          </p:nvPr>
        </p:nvSpPr>
        <p:spPr/>
        <p:txBody>
          <a:bodyPr rtlCol="0"/>
          <a:lstStyle/>
          <a:p>
            <a:pPr rtl="0"/>
            <a:r>
              <a:rPr lang="en-US" dirty="0"/>
              <a:t>- Endpoint validates if provided phone number matches the user's device</a:t>
            </a:r>
          </a:p>
          <a:p>
            <a:pPr rtl="0"/>
            <a:r>
              <a:rPr lang="en-US" dirty="0"/>
              <a:t>- Request includes </a:t>
            </a:r>
            <a:r>
              <a:rPr lang="en-US" dirty="0" err="1"/>
              <a:t>phoneNumber</a:t>
            </a:r>
            <a:r>
              <a:rPr lang="en-US" dirty="0"/>
              <a:t> and </a:t>
            </a:r>
            <a:r>
              <a:rPr lang="en-US" dirty="0" err="1"/>
              <a:t>correlationId</a:t>
            </a:r>
            <a:r>
              <a:rPr lang="en-US" dirty="0"/>
              <a:t> for tracing</a:t>
            </a:r>
          </a:p>
          <a:p>
            <a:pPr rtl="0"/>
            <a:r>
              <a:rPr lang="en-US" dirty="0"/>
              <a:t>- Response provides verification status, ID, and timestamp</a:t>
            </a:r>
          </a:p>
          <a:p>
            <a:pPr rtl="0"/>
            <a:r>
              <a:rPr lang="en-US" dirty="0"/>
              <a:t>- Comprehensive error handling covers invalid formats, authentication issues, rate limiting, internal errors, and provider unavailability</a:t>
            </a:r>
          </a:p>
          <a:p>
            <a:pPr rtl="0"/>
            <a:r>
              <a:rPr lang="en-US" dirty="0"/>
              <a:t>- Status codes follow RESTful conventions (400, 401, 429, 500, 503)</a:t>
            </a:r>
            <a:endParaRPr lang="en-GB" dirty="0"/>
          </a:p>
        </p:txBody>
      </p:sp>
      <p:sp>
        <p:nvSpPr>
          <p:cNvPr id="4" name="Slide Number Placeholder 3">
            <a:extLst>
              <a:ext uri="{FF2B5EF4-FFF2-40B4-BE49-F238E27FC236}">
                <a16:creationId xmlns:a16="http://schemas.microsoft.com/office/drawing/2014/main" id="{17F8800B-8FF1-ACE4-2B2D-73C3D855B1F0}"/>
              </a:ext>
            </a:extLst>
          </p:cNvPr>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DCF6A3C2-9C29-5C61-ADB3-5D6D7BB5B3D4}"/>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13759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6B0AE-6E9C-1C80-71C3-0D0CE8F4A8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9BC295-6969-FD86-AE4A-B3748A737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9242-B60F-8177-2C1F-879648980C0D}"/>
              </a:ext>
            </a:extLst>
          </p:cNvPr>
          <p:cNvSpPr>
            <a:spLocks noGrp="1"/>
          </p:cNvSpPr>
          <p:nvPr>
            <p:ph type="body" idx="1"/>
          </p:nvPr>
        </p:nvSpPr>
        <p:spPr/>
        <p:txBody>
          <a:bodyPr rtlCol="0"/>
          <a:lstStyle/>
          <a:p>
            <a:pPr rtl="0"/>
            <a:r>
              <a:rPr lang="en-US" dirty="0"/>
              <a:t>- Endpoint retrieves phone number directly from user's device without requiring input</a:t>
            </a:r>
          </a:p>
          <a:p>
            <a:pPr rtl="0"/>
            <a:r>
              <a:rPr lang="en-US" dirty="0"/>
              <a:t>- Simple GET request with no body parameters</a:t>
            </a:r>
          </a:p>
          <a:p>
            <a:pPr rtl="0"/>
            <a:r>
              <a:rPr lang="en-US" dirty="0"/>
              <a:t>- Response includes retrieved phone number and timestamp</a:t>
            </a:r>
          </a:p>
          <a:p>
            <a:pPr rtl="0"/>
            <a:r>
              <a:rPr lang="en-US" dirty="0"/>
              <a:t>- Error handling matches POST endpoint with appropriate status codes</a:t>
            </a:r>
          </a:p>
          <a:p>
            <a:pPr rtl="0"/>
            <a:r>
              <a:rPr lang="en-US" dirty="0"/>
              <a:t>- Implementation focuses on simplicity and reliability</a:t>
            </a:r>
            <a:endParaRPr lang="en-GB" dirty="0"/>
          </a:p>
        </p:txBody>
      </p:sp>
      <p:sp>
        <p:nvSpPr>
          <p:cNvPr id="4" name="Slide Number Placeholder 3">
            <a:extLst>
              <a:ext uri="{FF2B5EF4-FFF2-40B4-BE49-F238E27FC236}">
                <a16:creationId xmlns:a16="http://schemas.microsoft.com/office/drawing/2014/main" id="{107AC113-CEDF-A0D4-8892-5E1AB2B2DE79}"/>
              </a:ext>
            </a:extLst>
          </p:cNvPr>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BEC7FE61-2FA3-891F-CC8D-5E565A135A7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416286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BF695629-D1D6-472E-AD8D-B841B09640C4}" type="datetime1">
              <a:rPr lang="en-GB" smtClean="0"/>
              <a:t>15/05/2025</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2</a:t>
            </a:fld>
            <a:endParaRPr lang="en-GB"/>
          </a:p>
        </p:txBody>
      </p:sp>
    </p:spTree>
    <p:extLst>
      <p:ext uri="{BB962C8B-B14F-4D97-AF65-F5344CB8AC3E}">
        <p14:creationId xmlns:p14="http://schemas.microsoft.com/office/powerpoint/2010/main" val="230028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BC6A9-62DE-F1AE-25FD-A8D00FAD5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BD27F-8A00-95BF-86E2-38ADFF510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CE0D0-CA7E-37A5-348F-6B5B264E11B6}"/>
              </a:ext>
            </a:extLst>
          </p:cNvPr>
          <p:cNvSpPr>
            <a:spLocks noGrp="1"/>
          </p:cNvSpPr>
          <p:nvPr>
            <p:ph type="body" idx="1"/>
          </p:nvPr>
        </p:nvSpPr>
        <p:spPr/>
        <p:txBody>
          <a:bodyPr rtlCol="0"/>
          <a:lstStyle/>
          <a:p>
            <a:pPr rtl="0"/>
            <a:r>
              <a:rPr lang="en-GB" dirty="0"/>
              <a:t>- Adapter pattern provides standardized interface supporting multiple telecom providers</a:t>
            </a:r>
          </a:p>
          <a:p>
            <a:pPr rtl="0"/>
            <a:r>
              <a:rPr lang="en-GB" dirty="0"/>
              <a:t>- Failover strategy implements primary/secondary provider configuration</a:t>
            </a:r>
          </a:p>
          <a:p>
            <a:pPr rtl="0"/>
            <a:r>
              <a:rPr lang="en-GB" dirty="0"/>
              <a:t>- Circuit breaker prevents cascading failures during provider outages</a:t>
            </a:r>
          </a:p>
          <a:p>
            <a:pPr rtl="0"/>
            <a:r>
              <a:rPr lang="en-GB" dirty="0"/>
              <a:t>- Retry policy uses configurable exponential backoff for transient failures</a:t>
            </a:r>
          </a:p>
        </p:txBody>
      </p:sp>
      <p:sp>
        <p:nvSpPr>
          <p:cNvPr id="4" name="Slide Number Placeholder 3">
            <a:extLst>
              <a:ext uri="{FF2B5EF4-FFF2-40B4-BE49-F238E27FC236}">
                <a16:creationId xmlns:a16="http://schemas.microsoft.com/office/drawing/2014/main" id="{B5B123EC-06FC-D8F9-390B-C398627A7DF0}"/>
              </a:ext>
            </a:extLst>
          </p:cNvPr>
          <p:cNvSpPr>
            <a:spLocks noGrp="1"/>
          </p:cNvSpPr>
          <p:nvPr>
            <p:ph type="sldNum" sz="quarter" idx="5"/>
          </p:nvPr>
        </p:nvSpPr>
        <p:spPr/>
        <p:txBody>
          <a:bodyPr rtlCol="0"/>
          <a:lstStyle/>
          <a:p>
            <a:pPr rtl="0"/>
            <a:fld id="{1983A999-5E0E-42CA-8400-604AE921FF7C}" type="slidenum">
              <a:rPr lang="en-GB" smtClean="0"/>
              <a:t>20</a:t>
            </a:fld>
            <a:endParaRPr lang="en-GB"/>
          </a:p>
        </p:txBody>
      </p:sp>
      <p:sp>
        <p:nvSpPr>
          <p:cNvPr id="5" name="Date Placeholder 4">
            <a:extLst>
              <a:ext uri="{FF2B5EF4-FFF2-40B4-BE49-F238E27FC236}">
                <a16:creationId xmlns:a16="http://schemas.microsoft.com/office/drawing/2014/main" id="{B3DC9700-29DD-1E66-004C-56F82C41760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091442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CC913-7D5E-4D6D-E756-75DFD6BE5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45628-DAF7-6888-9AAD-5614BA3DE2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C32FA4-3E72-1475-DC88-679DEF643AD7}"/>
              </a:ext>
            </a:extLst>
          </p:cNvPr>
          <p:cNvSpPr>
            <a:spLocks noGrp="1"/>
          </p:cNvSpPr>
          <p:nvPr>
            <p:ph type="body" idx="1"/>
          </p:nvPr>
        </p:nvSpPr>
        <p:spPr/>
        <p:txBody>
          <a:bodyPr rtlCol="0"/>
          <a:lstStyle/>
          <a:p>
            <a:pPr rtl="0"/>
            <a:r>
              <a:rPr lang="en-US" dirty="0"/>
              <a:t>- This section addresses our comprehensive security approach</a:t>
            </a:r>
          </a:p>
          <a:p>
            <a:pPr rtl="0"/>
            <a:r>
              <a:rPr lang="en-US" dirty="0"/>
              <a:t>- I'll cover authentication mechanisms, authorization controls, and rate limiting</a:t>
            </a:r>
          </a:p>
          <a:p>
            <a:pPr rtl="0"/>
            <a:r>
              <a:rPr lang="en-US" dirty="0"/>
              <a:t>- We'll examine data protection strategies including encryption and tokenization</a:t>
            </a:r>
          </a:p>
          <a:p>
            <a:pPr rtl="0"/>
            <a:r>
              <a:rPr lang="en-US" dirty="0"/>
              <a:t>- Our threat mitigation approach includes proactive scanning and testing</a:t>
            </a:r>
            <a:endParaRPr lang="en-GB" dirty="0"/>
          </a:p>
        </p:txBody>
      </p:sp>
      <p:sp>
        <p:nvSpPr>
          <p:cNvPr id="4" name="Slide Number Placeholder 3">
            <a:extLst>
              <a:ext uri="{FF2B5EF4-FFF2-40B4-BE49-F238E27FC236}">
                <a16:creationId xmlns:a16="http://schemas.microsoft.com/office/drawing/2014/main" id="{C865E273-D8C6-14A6-F026-2342E58CD214}"/>
              </a:ext>
            </a:extLst>
          </p:cNvPr>
          <p:cNvSpPr>
            <a:spLocks noGrp="1"/>
          </p:cNvSpPr>
          <p:nvPr>
            <p:ph type="sldNum" sz="quarter" idx="5"/>
          </p:nvPr>
        </p:nvSpPr>
        <p:spPr/>
        <p:txBody>
          <a:bodyPr rtlCol="0"/>
          <a:lstStyle/>
          <a:p>
            <a:pPr rtl="0"/>
            <a:fld id="{1983A999-5E0E-42CA-8400-604AE921FF7C}" type="slidenum">
              <a:rPr lang="en-GB" smtClean="0"/>
              <a:t>21</a:t>
            </a:fld>
            <a:endParaRPr lang="en-GB"/>
          </a:p>
        </p:txBody>
      </p:sp>
      <p:sp>
        <p:nvSpPr>
          <p:cNvPr id="5" name="Date Placeholder 4">
            <a:extLst>
              <a:ext uri="{FF2B5EF4-FFF2-40B4-BE49-F238E27FC236}">
                <a16:creationId xmlns:a16="http://schemas.microsoft.com/office/drawing/2014/main" id="{FA59A132-1CAC-9285-164E-3E92149FD61E}"/>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754529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C421-5BD9-42B7-E9F9-C7070F42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3789F-DDC8-E803-D8E1-A32F2BEE2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7579B-C0D6-3678-3EE5-E88E3009BB37}"/>
              </a:ext>
            </a:extLst>
          </p:cNvPr>
          <p:cNvSpPr>
            <a:spLocks noGrp="1"/>
          </p:cNvSpPr>
          <p:nvPr>
            <p:ph type="body" idx="1"/>
          </p:nvPr>
        </p:nvSpPr>
        <p:spPr/>
        <p:txBody>
          <a:bodyPr rtlCol="0"/>
          <a:lstStyle/>
          <a:p>
            <a:pPr rtl="0"/>
            <a:r>
              <a:rPr lang="en-US" dirty="0"/>
              <a:t>- Client authentication implemented via API keys or OAuth 2.0</a:t>
            </a:r>
          </a:p>
          <a:p>
            <a:pPr rtl="0"/>
            <a:r>
              <a:rPr lang="en-US" dirty="0"/>
              <a:t>- Role-based access control restricts different API operations based on permissions</a:t>
            </a:r>
          </a:p>
          <a:p>
            <a:pPr rtl="0"/>
            <a:r>
              <a:rPr lang="en-US" dirty="0"/>
              <a:t>- Rate limiting prevents abuse and denial of service attacks</a:t>
            </a:r>
            <a:endParaRPr lang="en-GB" dirty="0"/>
          </a:p>
        </p:txBody>
      </p:sp>
      <p:sp>
        <p:nvSpPr>
          <p:cNvPr id="4" name="Slide Number Placeholder 3">
            <a:extLst>
              <a:ext uri="{FF2B5EF4-FFF2-40B4-BE49-F238E27FC236}">
                <a16:creationId xmlns:a16="http://schemas.microsoft.com/office/drawing/2014/main" id="{C7BC8A78-616B-7180-003F-47B7F1C8F112}"/>
              </a:ext>
            </a:extLst>
          </p:cNvPr>
          <p:cNvSpPr>
            <a:spLocks noGrp="1"/>
          </p:cNvSpPr>
          <p:nvPr>
            <p:ph type="sldNum" sz="quarter" idx="5"/>
          </p:nvPr>
        </p:nvSpPr>
        <p:spPr/>
        <p:txBody>
          <a:bodyPr rtlCol="0"/>
          <a:lstStyle/>
          <a:p>
            <a:pPr rtl="0"/>
            <a:fld id="{1983A999-5E0E-42CA-8400-604AE921FF7C}" type="slidenum">
              <a:rPr lang="en-GB" smtClean="0"/>
              <a:t>22</a:t>
            </a:fld>
            <a:endParaRPr lang="en-GB"/>
          </a:p>
        </p:txBody>
      </p:sp>
      <p:sp>
        <p:nvSpPr>
          <p:cNvPr id="5" name="Date Placeholder 4">
            <a:extLst>
              <a:ext uri="{FF2B5EF4-FFF2-40B4-BE49-F238E27FC236}">
                <a16:creationId xmlns:a16="http://schemas.microsoft.com/office/drawing/2014/main" id="{B88638CD-7268-6BFC-4605-BF58F32AE987}"/>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4433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F5242-5A54-555C-FED0-E8F78EF02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FA3F1A-C7A7-823A-DCE1-9FC5E7D75D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9812E8-F2BE-1C7E-6D03-822FCB48E673}"/>
              </a:ext>
            </a:extLst>
          </p:cNvPr>
          <p:cNvSpPr>
            <a:spLocks noGrp="1"/>
          </p:cNvSpPr>
          <p:nvPr>
            <p:ph type="body" idx="1"/>
          </p:nvPr>
        </p:nvSpPr>
        <p:spPr/>
        <p:txBody>
          <a:bodyPr rtlCol="0"/>
          <a:lstStyle/>
          <a:p>
            <a:pPr rtl="0"/>
            <a:r>
              <a:rPr lang="en-US" dirty="0"/>
              <a:t>- TLS/SSL encryption secures all communications</a:t>
            </a:r>
          </a:p>
          <a:p>
            <a:pPr rtl="0"/>
            <a:r>
              <a:rPr lang="en-US" dirty="0"/>
              <a:t>- Phone number hashing/tokenization protects sensitive data in storage</a:t>
            </a:r>
          </a:p>
          <a:p>
            <a:pPr rtl="0"/>
            <a:r>
              <a:rPr lang="en-US" dirty="0"/>
              <a:t>- Zero retention policy for sensitive data minimizes exposure</a:t>
            </a:r>
          </a:p>
          <a:p>
            <a:pPr rtl="0"/>
            <a:r>
              <a:rPr lang="en-US" dirty="0"/>
              <a:t>- GDPR compliance measures ensure regulatory adherence</a:t>
            </a:r>
            <a:endParaRPr lang="en-GB" dirty="0"/>
          </a:p>
        </p:txBody>
      </p:sp>
      <p:sp>
        <p:nvSpPr>
          <p:cNvPr id="4" name="Slide Number Placeholder 3">
            <a:extLst>
              <a:ext uri="{FF2B5EF4-FFF2-40B4-BE49-F238E27FC236}">
                <a16:creationId xmlns:a16="http://schemas.microsoft.com/office/drawing/2014/main" id="{B910C63C-197A-7616-ED9A-07B0F67ACB24}"/>
              </a:ext>
            </a:extLst>
          </p:cNvPr>
          <p:cNvSpPr>
            <a:spLocks noGrp="1"/>
          </p:cNvSpPr>
          <p:nvPr>
            <p:ph type="sldNum" sz="quarter" idx="5"/>
          </p:nvPr>
        </p:nvSpPr>
        <p:spPr/>
        <p:txBody>
          <a:bodyPr rtlCol="0"/>
          <a:lstStyle/>
          <a:p>
            <a:pPr rtl="0"/>
            <a:fld id="{1983A999-5E0E-42CA-8400-604AE921FF7C}" type="slidenum">
              <a:rPr lang="en-GB" smtClean="0"/>
              <a:t>23</a:t>
            </a:fld>
            <a:endParaRPr lang="en-GB"/>
          </a:p>
        </p:txBody>
      </p:sp>
      <p:sp>
        <p:nvSpPr>
          <p:cNvPr id="5" name="Date Placeholder 4">
            <a:extLst>
              <a:ext uri="{FF2B5EF4-FFF2-40B4-BE49-F238E27FC236}">
                <a16:creationId xmlns:a16="http://schemas.microsoft.com/office/drawing/2014/main" id="{968F8299-0D56-6F5C-50A9-0F85E5C4A41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617501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BECCE-24AE-635D-E057-81B2EE57C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AAFE2-6AB2-CB35-D6FD-04A5AF54E6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CE983-AC24-EB7F-3C54-5F0D11E8A368}"/>
              </a:ext>
            </a:extLst>
          </p:cNvPr>
          <p:cNvSpPr>
            <a:spLocks noGrp="1"/>
          </p:cNvSpPr>
          <p:nvPr>
            <p:ph type="body" idx="1"/>
          </p:nvPr>
        </p:nvSpPr>
        <p:spPr/>
        <p:txBody>
          <a:bodyPr rtlCol="0"/>
          <a:lstStyle/>
          <a:p>
            <a:pPr rtl="0"/>
            <a:r>
              <a:rPr lang="en-US" dirty="0"/>
              <a:t>- Input validation and sanitization prevents injection attacks</a:t>
            </a:r>
          </a:p>
          <a:p>
            <a:pPr rtl="0"/>
            <a:r>
              <a:rPr lang="en-US" dirty="0"/>
              <a:t>- Protection against common web vulnerabilities (SQL injection, XSS, CSRF)</a:t>
            </a:r>
          </a:p>
          <a:p>
            <a:pPr rtl="0"/>
            <a:r>
              <a:rPr lang="en-US" dirty="0"/>
              <a:t>- Regular security scanning and penetration testing identify vulnerabilities</a:t>
            </a:r>
            <a:endParaRPr lang="en-GB" dirty="0"/>
          </a:p>
        </p:txBody>
      </p:sp>
      <p:sp>
        <p:nvSpPr>
          <p:cNvPr id="4" name="Slide Number Placeholder 3">
            <a:extLst>
              <a:ext uri="{FF2B5EF4-FFF2-40B4-BE49-F238E27FC236}">
                <a16:creationId xmlns:a16="http://schemas.microsoft.com/office/drawing/2014/main" id="{1A851A20-0BC9-44CC-A280-CE706084DC20}"/>
              </a:ext>
            </a:extLst>
          </p:cNvPr>
          <p:cNvSpPr>
            <a:spLocks noGrp="1"/>
          </p:cNvSpPr>
          <p:nvPr>
            <p:ph type="sldNum" sz="quarter" idx="5"/>
          </p:nvPr>
        </p:nvSpPr>
        <p:spPr/>
        <p:txBody>
          <a:bodyPr rtlCol="0"/>
          <a:lstStyle/>
          <a:p>
            <a:pPr rtl="0"/>
            <a:fld id="{1983A999-5E0E-42CA-8400-604AE921FF7C}" type="slidenum">
              <a:rPr lang="en-GB" smtClean="0"/>
              <a:t>24</a:t>
            </a:fld>
            <a:endParaRPr lang="en-GB"/>
          </a:p>
        </p:txBody>
      </p:sp>
      <p:sp>
        <p:nvSpPr>
          <p:cNvPr id="5" name="Date Placeholder 4">
            <a:extLst>
              <a:ext uri="{FF2B5EF4-FFF2-40B4-BE49-F238E27FC236}">
                <a16:creationId xmlns:a16="http://schemas.microsoft.com/office/drawing/2014/main" id="{EBFC8CBE-5BC6-36A5-8A25-945095C46C0D}"/>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73340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0FA1E-C5B9-B278-CA5D-C306E03DB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AB892-310B-8706-267F-D22370D52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2EE9BC-532D-35A5-242D-BF2B1210F19E}"/>
              </a:ext>
            </a:extLst>
          </p:cNvPr>
          <p:cNvSpPr>
            <a:spLocks noGrp="1"/>
          </p:cNvSpPr>
          <p:nvPr>
            <p:ph type="body" idx="1"/>
          </p:nvPr>
        </p:nvSpPr>
        <p:spPr/>
        <p:txBody>
          <a:bodyPr rtlCol="0"/>
          <a:lstStyle/>
          <a:p>
            <a:pPr rtl="0"/>
            <a:r>
              <a:rPr lang="en-US" dirty="0"/>
              <a:t>- This section explains how we maintain visibility into system operations</a:t>
            </a:r>
          </a:p>
          <a:p>
            <a:pPr rtl="0"/>
            <a:r>
              <a:rPr lang="en-US" dirty="0"/>
              <a:t>- I'll outline our structured logging approach with correlation IDs and PII handling</a:t>
            </a:r>
          </a:p>
          <a:p>
            <a:pPr rtl="0"/>
            <a:r>
              <a:rPr lang="en-US" dirty="0"/>
              <a:t>- We'll cover metrics collection for both technical and business KPIs</a:t>
            </a:r>
          </a:p>
          <a:p>
            <a:pPr rtl="0"/>
            <a:r>
              <a:rPr lang="en-US" dirty="0"/>
              <a:t>- Visualization and alerting strategies ensure timely response to issues</a:t>
            </a:r>
            <a:endParaRPr lang="en-GB" dirty="0"/>
          </a:p>
        </p:txBody>
      </p:sp>
      <p:sp>
        <p:nvSpPr>
          <p:cNvPr id="4" name="Slide Number Placeholder 3">
            <a:extLst>
              <a:ext uri="{FF2B5EF4-FFF2-40B4-BE49-F238E27FC236}">
                <a16:creationId xmlns:a16="http://schemas.microsoft.com/office/drawing/2014/main" id="{9A0DA1F3-6702-B21A-D2C2-C77E561FC49D}"/>
              </a:ext>
            </a:extLst>
          </p:cNvPr>
          <p:cNvSpPr>
            <a:spLocks noGrp="1"/>
          </p:cNvSpPr>
          <p:nvPr>
            <p:ph type="sldNum" sz="quarter" idx="5"/>
          </p:nvPr>
        </p:nvSpPr>
        <p:spPr/>
        <p:txBody>
          <a:bodyPr rtlCol="0"/>
          <a:lstStyle/>
          <a:p>
            <a:pPr rtl="0"/>
            <a:fld id="{1983A999-5E0E-42CA-8400-604AE921FF7C}" type="slidenum">
              <a:rPr lang="en-GB" smtClean="0"/>
              <a:t>25</a:t>
            </a:fld>
            <a:endParaRPr lang="en-GB"/>
          </a:p>
        </p:txBody>
      </p:sp>
      <p:sp>
        <p:nvSpPr>
          <p:cNvPr id="5" name="Date Placeholder 4">
            <a:extLst>
              <a:ext uri="{FF2B5EF4-FFF2-40B4-BE49-F238E27FC236}">
                <a16:creationId xmlns:a16="http://schemas.microsoft.com/office/drawing/2014/main" id="{81171B45-E39F-88D2-F0C6-B4C18B899BB2}"/>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217403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B9EBC-B0B4-1CF7-4A78-8E4BCC02D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D1BB3-F7DA-FDFC-3B2B-4F039726DB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3A528B-DAE5-6B2B-A61A-247C60ECB387}"/>
              </a:ext>
            </a:extLst>
          </p:cNvPr>
          <p:cNvSpPr>
            <a:spLocks noGrp="1"/>
          </p:cNvSpPr>
          <p:nvPr>
            <p:ph type="body" idx="1"/>
          </p:nvPr>
        </p:nvSpPr>
        <p:spPr/>
        <p:txBody>
          <a:bodyPr rtlCol="0"/>
          <a:lstStyle/>
          <a:p>
            <a:pPr rtl="0"/>
            <a:r>
              <a:rPr lang="en-GB" dirty="0"/>
              <a:t>- Structured JSON logging ensures consistent format and searchability</a:t>
            </a:r>
          </a:p>
          <a:p>
            <a:pPr rtl="0"/>
            <a:r>
              <a:rPr lang="en-GB" dirty="0"/>
              <a:t>- Correlation IDs track requests across service boundaries</a:t>
            </a:r>
          </a:p>
          <a:p>
            <a:pPr rtl="0"/>
            <a:r>
              <a:rPr lang="en-GB" dirty="0"/>
              <a:t>- Appropriate log levels (DEBUG, INFO, WARN, ERROR) categorize events</a:t>
            </a:r>
          </a:p>
          <a:p>
            <a:pPr rtl="0"/>
            <a:r>
              <a:rPr lang="en-GB" dirty="0"/>
              <a:t>- PII redaction maintains compliance with data protection regulations</a:t>
            </a:r>
          </a:p>
        </p:txBody>
      </p:sp>
      <p:sp>
        <p:nvSpPr>
          <p:cNvPr id="4" name="Slide Number Placeholder 3">
            <a:extLst>
              <a:ext uri="{FF2B5EF4-FFF2-40B4-BE49-F238E27FC236}">
                <a16:creationId xmlns:a16="http://schemas.microsoft.com/office/drawing/2014/main" id="{8F67BE88-9756-4C46-2947-ECE5E3523BE1}"/>
              </a:ext>
            </a:extLst>
          </p:cNvPr>
          <p:cNvSpPr>
            <a:spLocks noGrp="1"/>
          </p:cNvSpPr>
          <p:nvPr>
            <p:ph type="sldNum" sz="quarter" idx="5"/>
          </p:nvPr>
        </p:nvSpPr>
        <p:spPr/>
        <p:txBody>
          <a:bodyPr rtlCol="0"/>
          <a:lstStyle/>
          <a:p>
            <a:pPr rtl="0"/>
            <a:fld id="{1983A999-5E0E-42CA-8400-604AE921FF7C}" type="slidenum">
              <a:rPr lang="en-GB" smtClean="0"/>
              <a:t>26</a:t>
            </a:fld>
            <a:endParaRPr lang="en-GB"/>
          </a:p>
        </p:txBody>
      </p:sp>
      <p:sp>
        <p:nvSpPr>
          <p:cNvPr id="5" name="Date Placeholder 4">
            <a:extLst>
              <a:ext uri="{FF2B5EF4-FFF2-40B4-BE49-F238E27FC236}">
                <a16:creationId xmlns:a16="http://schemas.microsoft.com/office/drawing/2014/main" id="{4436270F-2CD1-F5B9-6905-925D2560E364}"/>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841372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61A65-5EC4-9274-A09C-517951A3DE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7C920-BFB0-1F53-ADDB-D306A808F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840A4-9638-9ECA-89AB-9CFB122FCBB3}"/>
              </a:ext>
            </a:extLst>
          </p:cNvPr>
          <p:cNvSpPr>
            <a:spLocks noGrp="1"/>
          </p:cNvSpPr>
          <p:nvPr>
            <p:ph type="body" idx="1"/>
          </p:nvPr>
        </p:nvSpPr>
        <p:spPr/>
        <p:txBody>
          <a:bodyPr rtlCol="0"/>
          <a:lstStyle/>
          <a:p>
            <a:pPr rtl="0"/>
            <a:r>
              <a:rPr lang="en-US" dirty="0"/>
              <a:t>- Key metrics include request count, latency, and error rates</a:t>
            </a:r>
          </a:p>
          <a:p>
            <a:pPr rtl="0"/>
            <a:r>
              <a:rPr lang="en-US" dirty="0"/>
              <a:t>- System metrics track CPU, memory, and disk usage</a:t>
            </a:r>
          </a:p>
          <a:p>
            <a:pPr rtl="0"/>
            <a:r>
              <a:rPr lang="en-US" dirty="0"/>
              <a:t>- Business metrics monitor verification success rates</a:t>
            </a:r>
          </a:p>
          <a:p>
            <a:pPr rtl="0"/>
            <a:r>
              <a:rPr lang="en-US" dirty="0"/>
              <a:t>- Grafana dashboards visualize performance and health</a:t>
            </a:r>
          </a:p>
          <a:p>
            <a:pPr rtl="0"/>
            <a:r>
              <a:rPr lang="en-US" dirty="0"/>
              <a:t>- Alerting thresholds trigger notifications for critical issues</a:t>
            </a:r>
          </a:p>
          <a:p>
            <a:pPr rtl="0"/>
            <a:r>
              <a:rPr lang="en-US" dirty="0"/>
              <a:t>- On-call rotation and escalation policies ensure timely response</a:t>
            </a:r>
            <a:endParaRPr lang="en-GB" dirty="0"/>
          </a:p>
        </p:txBody>
      </p:sp>
      <p:sp>
        <p:nvSpPr>
          <p:cNvPr id="4" name="Slide Number Placeholder 3">
            <a:extLst>
              <a:ext uri="{FF2B5EF4-FFF2-40B4-BE49-F238E27FC236}">
                <a16:creationId xmlns:a16="http://schemas.microsoft.com/office/drawing/2014/main" id="{0AC0D294-0C62-3ECB-E9E3-FEBAE7709D36}"/>
              </a:ext>
            </a:extLst>
          </p:cNvPr>
          <p:cNvSpPr>
            <a:spLocks noGrp="1"/>
          </p:cNvSpPr>
          <p:nvPr>
            <p:ph type="sldNum" sz="quarter" idx="5"/>
          </p:nvPr>
        </p:nvSpPr>
        <p:spPr/>
        <p:txBody>
          <a:bodyPr rtlCol="0"/>
          <a:lstStyle/>
          <a:p>
            <a:pPr rtl="0"/>
            <a:fld id="{1983A999-5E0E-42CA-8400-604AE921FF7C}" type="slidenum">
              <a:rPr lang="en-GB" smtClean="0"/>
              <a:t>27</a:t>
            </a:fld>
            <a:endParaRPr lang="en-GB"/>
          </a:p>
        </p:txBody>
      </p:sp>
      <p:sp>
        <p:nvSpPr>
          <p:cNvPr id="5" name="Date Placeholder 4">
            <a:extLst>
              <a:ext uri="{FF2B5EF4-FFF2-40B4-BE49-F238E27FC236}">
                <a16:creationId xmlns:a16="http://schemas.microsoft.com/office/drawing/2014/main" id="{D8D1F10B-0D22-ECF1-6399-6B752C857276}"/>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971737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7118A-19C2-8B8F-9E29-97334273A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4339D-BADB-52E1-7054-4490E66908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C9AF6-DCAA-C820-209B-2E5901462A0E}"/>
              </a:ext>
            </a:extLst>
          </p:cNvPr>
          <p:cNvSpPr>
            <a:spLocks noGrp="1"/>
          </p:cNvSpPr>
          <p:nvPr>
            <p:ph type="body" idx="1"/>
          </p:nvPr>
        </p:nvSpPr>
        <p:spPr/>
        <p:txBody>
          <a:bodyPr rtlCol="0"/>
          <a:lstStyle/>
          <a:p>
            <a:pPr rtl="0"/>
            <a:r>
              <a:rPr lang="en-US" dirty="0"/>
              <a:t>- This section details our quality assurance processes across environments</a:t>
            </a:r>
          </a:p>
          <a:p>
            <a:pPr rtl="0"/>
            <a:r>
              <a:rPr lang="en-US" dirty="0"/>
              <a:t>- I'll outline our test automation strategy from unit to end-to-end testing</a:t>
            </a:r>
          </a:p>
          <a:p>
            <a:pPr rtl="0"/>
            <a:r>
              <a:rPr lang="en-US" dirty="0"/>
              <a:t>- We'll discuss performance targets and how we verify them</a:t>
            </a:r>
          </a:p>
          <a:p>
            <a:pPr rtl="0"/>
            <a:r>
              <a:rPr lang="en-US" dirty="0"/>
              <a:t>- Special attention to resilience testing ensures reliability during disruptions</a:t>
            </a:r>
            <a:endParaRPr lang="en-GB" dirty="0"/>
          </a:p>
        </p:txBody>
      </p:sp>
      <p:sp>
        <p:nvSpPr>
          <p:cNvPr id="4" name="Slide Number Placeholder 3">
            <a:extLst>
              <a:ext uri="{FF2B5EF4-FFF2-40B4-BE49-F238E27FC236}">
                <a16:creationId xmlns:a16="http://schemas.microsoft.com/office/drawing/2014/main" id="{BB0F9FEC-7C1A-FAC0-F980-8C4D1088AF1D}"/>
              </a:ext>
            </a:extLst>
          </p:cNvPr>
          <p:cNvSpPr>
            <a:spLocks noGrp="1"/>
          </p:cNvSpPr>
          <p:nvPr>
            <p:ph type="sldNum" sz="quarter" idx="5"/>
          </p:nvPr>
        </p:nvSpPr>
        <p:spPr/>
        <p:txBody>
          <a:bodyPr rtlCol="0"/>
          <a:lstStyle/>
          <a:p>
            <a:pPr rtl="0"/>
            <a:fld id="{1983A999-5E0E-42CA-8400-604AE921FF7C}" type="slidenum">
              <a:rPr lang="en-GB" smtClean="0"/>
              <a:t>28</a:t>
            </a:fld>
            <a:endParaRPr lang="en-GB"/>
          </a:p>
        </p:txBody>
      </p:sp>
      <p:sp>
        <p:nvSpPr>
          <p:cNvPr id="5" name="Date Placeholder 4">
            <a:extLst>
              <a:ext uri="{FF2B5EF4-FFF2-40B4-BE49-F238E27FC236}">
                <a16:creationId xmlns:a16="http://schemas.microsoft.com/office/drawing/2014/main" id="{B872C5CB-2EA2-0EF1-1156-3753789EDB85}"/>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458136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D5D8-6D94-80D4-8758-F56C480D5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8E0DC-1435-AAE6-6FFC-EAEED8FFF2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66EE82-E913-6709-D3D5-305ED78ECB87}"/>
              </a:ext>
            </a:extLst>
          </p:cNvPr>
          <p:cNvSpPr>
            <a:spLocks noGrp="1"/>
          </p:cNvSpPr>
          <p:nvPr>
            <p:ph type="body" idx="1"/>
          </p:nvPr>
        </p:nvSpPr>
        <p:spPr/>
        <p:txBody>
          <a:bodyPr rtlCol="0"/>
          <a:lstStyle/>
          <a:p>
            <a:pPr rtl="0"/>
            <a:r>
              <a:rPr lang="en-US" dirty="0"/>
              <a:t>- Testing progresses through Dev → QA → Staging → Pre-Production environments</a:t>
            </a:r>
          </a:p>
          <a:p>
            <a:pPr rtl="0"/>
            <a:r>
              <a:rPr lang="en-US" dirty="0"/>
              <a:t>- Automated tests run on every commit to ensure quality</a:t>
            </a:r>
          </a:p>
          <a:p>
            <a:pPr rtl="0"/>
            <a:r>
              <a:rPr lang="en-US" dirty="0"/>
              <a:t>- Nightly performance testing identifies regressions</a:t>
            </a:r>
          </a:p>
          <a:p>
            <a:pPr rtl="0"/>
            <a:r>
              <a:rPr lang="en-US" dirty="0"/>
              <a:t>- Weekly security scans maintain security posture</a:t>
            </a:r>
          </a:p>
          <a:p>
            <a:pPr rtl="0"/>
            <a:r>
              <a:rPr lang="en-US" dirty="0"/>
              <a:t>- Mock services facilitate development and testing</a:t>
            </a:r>
          </a:p>
          <a:p>
            <a:pPr rtl="0"/>
            <a:r>
              <a:rPr lang="en-US" dirty="0"/>
              <a:t>- End-to-end tests use real provider sandbox environments</a:t>
            </a:r>
          </a:p>
          <a:p>
            <a:pPr rtl="0"/>
            <a:r>
              <a:rPr lang="en-US" dirty="0"/>
              <a:t>- Chaos testing validates resilience during provider disruptions</a:t>
            </a:r>
            <a:endParaRPr lang="en-GB" dirty="0"/>
          </a:p>
        </p:txBody>
      </p:sp>
      <p:sp>
        <p:nvSpPr>
          <p:cNvPr id="4" name="Slide Number Placeholder 3">
            <a:extLst>
              <a:ext uri="{FF2B5EF4-FFF2-40B4-BE49-F238E27FC236}">
                <a16:creationId xmlns:a16="http://schemas.microsoft.com/office/drawing/2014/main" id="{B6764E6B-8C53-831F-6BBB-629F875212D7}"/>
              </a:ext>
            </a:extLst>
          </p:cNvPr>
          <p:cNvSpPr>
            <a:spLocks noGrp="1"/>
          </p:cNvSpPr>
          <p:nvPr>
            <p:ph type="sldNum" sz="quarter" idx="5"/>
          </p:nvPr>
        </p:nvSpPr>
        <p:spPr/>
        <p:txBody>
          <a:bodyPr rtlCol="0"/>
          <a:lstStyle/>
          <a:p>
            <a:pPr rtl="0"/>
            <a:fld id="{1983A999-5E0E-42CA-8400-604AE921FF7C}" type="slidenum">
              <a:rPr lang="en-GB" smtClean="0"/>
              <a:t>29</a:t>
            </a:fld>
            <a:endParaRPr lang="en-GB"/>
          </a:p>
        </p:txBody>
      </p:sp>
      <p:sp>
        <p:nvSpPr>
          <p:cNvPr id="5" name="Date Placeholder 4">
            <a:extLst>
              <a:ext uri="{FF2B5EF4-FFF2-40B4-BE49-F238E27FC236}">
                <a16:creationId xmlns:a16="http://schemas.microsoft.com/office/drawing/2014/main" id="{ACA2E12E-745D-88FB-2EBF-6A971F9DBBA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0081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DB2C2-FE0C-48FA-695F-BDB9D07D63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6BB6B-7232-606E-9C84-4A70226840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FD833B-FD2D-CDCD-6884-85826492789C}"/>
              </a:ext>
            </a:extLst>
          </p:cNvPr>
          <p:cNvSpPr>
            <a:spLocks noGrp="1"/>
          </p:cNvSpPr>
          <p:nvPr>
            <p:ph type="body" idx="1"/>
          </p:nvPr>
        </p:nvSpPr>
        <p:spPr/>
        <p:txBody>
          <a:bodyPr rtlCol="0"/>
          <a:lstStyle/>
          <a:p>
            <a:pPr rtl="0"/>
            <a:r>
              <a:rPr lang="en-US" dirty="0"/>
              <a:t>- This section will introduce the business context behind the Number Verification Microservice</a:t>
            </a:r>
          </a:p>
          <a:p>
            <a:pPr rtl="0"/>
            <a:r>
              <a:rPr lang="en-US" dirty="0"/>
              <a:t>- We'll outline key requirements based on the CAMARA API specification</a:t>
            </a:r>
          </a:p>
          <a:p>
            <a:pPr rtl="0"/>
            <a:r>
              <a:rPr lang="en-US" dirty="0"/>
              <a:t>- I'll present the primary use cases demonstrating when and how verification is applied</a:t>
            </a:r>
          </a:p>
          <a:p>
            <a:pPr rtl="0"/>
            <a:r>
              <a:rPr lang="en-US" dirty="0"/>
              <a:t>- We'll quantify the business value with metrics showing fraud reduction, improved UX, and cost savings</a:t>
            </a:r>
            <a:endParaRPr lang="en-GB" dirty="0"/>
          </a:p>
        </p:txBody>
      </p:sp>
      <p:sp>
        <p:nvSpPr>
          <p:cNvPr id="4" name="Slide Number Placeholder 3">
            <a:extLst>
              <a:ext uri="{FF2B5EF4-FFF2-40B4-BE49-F238E27FC236}">
                <a16:creationId xmlns:a16="http://schemas.microsoft.com/office/drawing/2014/main" id="{3FAB1E0F-A256-CF53-6A03-15F68C42C8CE}"/>
              </a:ext>
            </a:extLst>
          </p:cNvPr>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3776D870-5AF4-2FD6-E968-AEB11D3F9FCE}"/>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602812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99746-1DC7-D4B6-5464-B18662638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8810F1-D0BD-C872-AEDF-91FE75678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600BB1-83D2-4F47-52F1-37F73EEB232F}"/>
              </a:ext>
            </a:extLst>
          </p:cNvPr>
          <p:cNvSpPr>
            <a:spLocks noGrp="1"/>
          </p:cNvSpPr>
          <p:nvPr>
            <p:ph type="body" idx="1"/>
          </p:nvPr>
        </p:nvSpPr>
        <p:spPr/>
        <p:txBody>
          <a:bodyPr rtlCol="0"/>
          <a:lstStyle/>
          <a:p>
            <a:pPr rtl="0"/>
            <a:r>
              <a:rPr lang="en-US" dirty="0"/>
              <a:t>- Response time target: &lt;200ms (p95) under normal load conditions</a:t>
            </a:r>
          </a:p>
          <a:p>
            <a:pPr rtl="0"/>
            <a:r>
              <a:rPr lang="en-US" dirty="0"/>
              <a:t>- Throughput capability: 500+ requests/second during peak handling</a:t>
            </a:r>
          </a:p>
          <a:p>
            <a:pPr rtl="0"/>
            <a:r>
              <a:rPr lang="en-US" dirty="0"/>
              <a:t>- Availability target: 99.9% uptime to ensure reliable service</a:t>
            </a:r>
            <a:endParaRPr lang="en-GB" dirty="0"/>
          </a:p>
        </p:txBody>
      </p:sp>
      <p:sp>
        <p:nvSpPr>
          <p:cNvPr id="4" name="Slide Number Placeholder 3">
            <a:extLst>
              <a:ext uri="{FF2B5EF4-FFF2-40B4-BE49-F238E27FC236}">
                <a16:creationId xmlns:a16="http://schemas.microsoft.com/office/drawing/2014/main" id="{FF2390F3-BC4B-FF6E-B615-DDF6295C8D28}"/>
              </a:ext>
            </a:extLst>
          </p:cNvPr>
          <p:cNvSpPr>
            <a:spLocks noGrp="1"/>
          </p:cNvSpPr>
          <p:nvPr>
            <p:ph type="sldNum" sz="quarter" idx="5"/>
          </p:nvPr>
        </p:nvSpPr>
        <p:spPr/>
        <p:txBody>
          <a:bodyPr rtlCol="0"/>
          <a:lstStyle/>
          <a:p>
            <a:pPr rtl="0"/>
            <a:fld id="{1983A999-5E0E-42CA-8400-604AE921FF7C}" type="slidenum">
              <a:rPr lang="en-GB" smtClean="0"/>
              <a:t>30</a:t>
            </a:fld>
            <a:endParaRPr lang="en-GB"/>
          </a:p>
        </p:txBody>
      </p:sp>
      <p:sp>
        <p:nvSpPr>
          <p:cNvPr id="5" name="Date Placeholder 4">
            <a:extLst>
              <a:ext uri="{FF2B5EF4-FFF2-40B4-BE49-F238E27FC236}">
                <a16:creationId xmlns:a16="http://schemas.microsoft.com/office/drawing/2014/main" id="{585EE33A-937B-F350-6E9B-1A3127F7277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987596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F95BC-1971-A2C5-BFD5-0A8B5D670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BB007-54B2-C5BD-D7F0-A66093E35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3F740-481E-BA95-698D-A40BB8E58732}"/>
              </a:ext>
            </a:extLst>
          </p:cNvPr>
          <p:cNvSpPr>
            <a:spLocks noGrp="1"/>
          </p:cNvSpPr>
          <p:nvPr>
            <p:ph type="body" idx="1"/>
          </p:nvPr>
        </p:nvSpPr>
        <p:spPr/>
        <p:txBody>
          <a:bodyPr rtlCol="0"/>
          <a:lstStyle/>
          <a:p>
            <a:pPr rtl="0"/>
            <a:r>
              <a:rPr lang="en-US" dirty="0"/>
              <a:t>- This section covers our deployment pipeline and infrastructure approach</a:t>
            </a:r>
          </a:p>
          <a:p>
            <a:pPr rtl="0"/>
            <a:r>
              <a:rPr lang="en-US" dirty="0"/>
              <a:t>- I'll explain our CI/CD process for consistent, reliable releases</a:t>
            </a:r>
          </a:p>
          <a:p>
            <a:pPr rtl="0"/>
            <a:r>
              <a:rPr lang="en-US" dirty="0"/>
              <a:t>- We'll discuss infrastructure as code for reproducible environments</a:t>
            </a:r>
          </a:p>
          <a:p>
            <a:pPr rtl="0"/>
            <a:r>
              <a:rPr lang="en-US" dirty="0"/>
              <a:t>- Scaling and resilience patterns ensure high availability</a:t>
            </a:r>
            <a:endParaRPr lang="en-GB" dirty="0"/>
          </a:p>
        </p:txBody>
      </p:sp>
      <p:sp>
        <p:nvSpPr>
          <p:cNvPr id="4" name="Slide Number Placeholder 3">
            <a:extLst>
              <a:ext uri="{FF2B5EF4-FFF2-40B4-BE49-F238E27FC236}">
                <a16:creationId xmlns:a16="http://schemas.microsoft.com/office/drawing/2014/main" id="{6CE362A0-B3CF-6DB9-4DD6-89D450708A9F}"/>
              </a:ext>
            </a:extLst>
          </p:cNvPr>
          <p:cNvSpPr>
            <a:spLocks noGrp="1"/>
          </p:cNvSpPr>
          <p:nvPr>
            <p:ph type="sldNum" sz="quarter" idx="5"/>
          </p:nvPr>
        </p:nvSpPr>
        <p:spPr/>
        <p:txBody>
          <a:bodyPr rtlCol="0"/>
          <a:lstStyle/>
          <a:p>
            <a:pPr rtl="0"/>
            <a:fld id="{1983A999-5E0E-42CA-8400-604AE921FF7C}" type="slidenum">
              <a:rPr lang="en-GB" smtClean="0"/>
              <a:t>31</a:t>
            </a:fld>
            <a:endParaRPr lang="en-GB"/>
          </a:p>
        </p:txBody>
      </p:sp>
      <p:sp>
        <p:nvSpPr>
          <p:cNvPr id="5" name="Date Placeholder 4">
            <a:extLst>
              <a:ext uri="{FF2B5EF4-FFF2-40B4-BE49-F238E27FC236}">
                <a16:creationId xmlns:a16="http://schemas.microsoft.com/office/drawing/2014/main" id="{6D144E4F-8FF8-EA3A-B783-45EEEB33C5E7}"/>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3146986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51C0-A061-B5D2-D1D9-069415B03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8C511-CC1E-547E-156E-59C6BE91C4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DB335B-40AA-FB6D-EED3-1CDE43521BA5}"/>
              </a:ext>
            </a:extLst>
          </p:cNvPr>
          <p:cNvSpPr>
            <a:spLocks noGrp="1"/>
          </p:cNvSpPr>
          <p:nvPr>
            <p:ph type="body" idx="1"/>
          </p:nvPr>
        </p:nvSpPr>
        <p:spPr/>
        <p:txBody>
          <a:bodyPr rtlCol="0"/>
          <a:lstStyle/>
          <a:p>
            <a:pPr rtl="0"/>
            <a:r>
              <a:rPr lang="en-US" dirty="0"/>
              <a:t>- Automated testing covers unit, integration, contract, performance tests</a:t>
            </a:r>
          </a:p>
          <a:p>
            <a:pPr rtl="0"/>
            <a:r>
              <a:rPr lang="en-US" dirty="0"/>
              <a:t>- Continuous integration using GitHub actions ensures consistent quality</a:t>
            </a:r>
          </a:p>
          <a:p>
            <a:pPr rtl="0"/>
            <a:r>
              <a:rPr lang="en-US" dirty="0"/>
              <a:t>- Automated deployment minimizes human error and speeds delivery</a:t>
            </a:r>
            <a:endParaRPr lang="en-GB" dirty="0"/>
          </a:p>
        </p:txBody>
      </p:sp>
      <p:sp>
        <p:nvSpPr>
          <p:cNvPr id="4" name="Slide Number Placeholder 3">
            <a:extLst>
              <a:ext uri="{FF2B5EF4-FFF2-40B4-BE49-F238E27FC236}">
                <a16:creationId xmlns:a16="http://schemas.microsoft.com/office/drawing/2014/main" id="{8DA88883-0B74-31B5-1277-369658D2E9E8}"/>
              </a:ext>
            </a:extLst>
          </p:cNvPr>
          <p:cNvSpPr>
            <a:spLocks noGrp="1"/>
          </p:cNvSpPr>
          <p:nvPr>
            <p:ph type="sldNum" sz="quarter" idx="5"/>
          </p:nvPr>
        </p:nvSpPr>
        <p:spPr/>
        <p:txBody>
          <a:bodyPr rtlCol="0"/>
          <a:lstStyle/>
          <a:p>
            <a:pPr rtl="0"/>
            <a:fld id="{1983A999-5E0E-42CA-8400-604AE921FF7C}" type="slidenum">
              <a:rPr lang="en-GB" smtClean="0"/>
              <a:t>32</a:t>
            </a:fld>
            <a:endParaRPr lang="en-GB"/>
          </a:p>
        </p:txBody>
      </p:sp>
      <p:sp>
        <p:nvSpPr>
          <p:cNvPr id="5" name="Date Placeholder 4">
            <a:extLst>
              <a:ext uri="{FF2B5EF4-FFF2-40B4-BE49-F238E27FC236}">
                <a16:creationId xmlns:a16="http://schemas.microsoft.com/office/drawing/2014/main" id="{87D374D7-E6F8-549A-E224-DA13FAB4C7D8}"/>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712586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2671B-97A9-B807-EB44-B08B71490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5EF5EC-04B4-7F4B-55AD-813438AA0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84114-9681-AB1D-CE7E-5B245686E77A}"/>
              </a:ext>
            </a:extLst>
          </p:cNvPr>
          <p:cNvSpPr>
            <a:spLocks noGrp="1"/>
          </p:cNvSpPr>
          <p:nvPr>
            <p:ph type="body" idx="1"/>
          </p:nvPr>
        </p:nvSpPr>
        <p:spPr/>
        <p:txBody>
          <a:bodyPr rtlCol="0"/>
          <a:lstStyle/>
          <a:p>
            <a:pPr rtl="0"/>
            <a:r>
              <a:rPr lang="en-GB" dirty="0"/>
              <a:t>- Docker containerization packages the application consistently</a:t>
            </a:r>
          </a:p>
          <a:p>
            <a:pPr rtl="0"/>
            <a:r>
              <a:rPr lang="en-GB" dirty="0"/>
              <a:t>- Kubernetes orchestration enables future scaling</a:t>
            </a:r>
          </a:p>
          <a:p>
            <a:pPr rtl="0"/>
            <a:r>
              <a:rPr lang="en-GB" dirty="0"/>
              <a:t>- Terraform manages infrastructure provisioning</a:t>
            </a:r>
          </a:p>
          <a:p>
            <a:pPr rtl="0"/>
            <a:r>
              <a:rPr lang="en-GB" dirty="0"/>
              <a:t>- Horizontal scaling capabilities handle varying loads</a:t>
            </a:r>
          </a:p>
          <a:p>
            <a:pPr rtl="0"/>
            <a:r>
              <a:rPr lang="en-GB" dirty="0"/>
              <a:t>- Circuit breakers protect from external dependencies failures</a:t>
            </a:r>
          </a:p>
          <a:p>
            <a:pPr rtl="0"/>
            <a:r>
              <a:rPr lang="en-GB" dirty="0"/>
              <a:t>- Retry mechanisms with exponential backoff handle transient issues</a:t>
            </a:r>
          </a:p>
        </p:txBody>
      </p:sp>
      <p:sp>
        <p:nvSpPr>
          <p:cNvPr id="4" name="Slide Number Placeholder 3">
            <a:extLst>
              <a:ext uri="{FF2B5EF4-FFF2-40B4-BE49-F238E27FC236}">
                <a16:creationId xmlns:a16="http://schemas.microsoft.com/office/drawing/2014/main" id="{235E6A91-08AF-B8AB-7EAF-8D5B27C97D26}"/>
              </a:ext>
            </a:extLst>
          </p:cNvPr>
          <p:cNvSpPr>
            <a:spLocks noGrp="1"/>
          </p:cNvSpPr>
          <p:nvPr>
            <p:ph type="sldNum" sz="quarter" idx="5"/>
          </p:nvPr>
        </p:nvSpPr>
        <p:spPr/>
        <p:txBody>
          <a:bodyPr rtlCol="0"/>
          <a:lstStyle/>
          <a:p>
            <a:pPr rtl="0"/>
            <a:fld id="{1983A999-5E0E-42CA-8400-604AE921FF7C}" type="slidenum">
              <a:rPr lang="en-GB" smtClean="0"/>
              <a:t>33</a:t>
            </a:fld>
            <a:endParaRPr lang="en-GB"/>
          </a:p>
        </p:txBody>
      </p:sp>
      <p:sp>
        <p:nvSpPr>
          <p:cNvPr id="5" name="Date Placeholder 4">
            <a:extLst>
              <a:ext uri="{FF2B5EF4-FFF2-40B4-BE49-F238E27FC236}">
                <a16:creationId xmlns:a16="http://schemas.microsoft.com/office/drawing/2014/main" id="{2AEB4F0A-E4C4-5640-4884-C4CA0C16F7C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716267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C2D9C-BD4A-0024-69E3-E1A36B306A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A472B5-D973-1A6B-FEF5-D938A4BA2D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A4C02-CCA8-54AA-29A6-C57ECE04B127}"/>
              </a:ext>
            </a:extLst>
          </p:cNvPr>
          <p:cNvSpPr>
            <a:spLocks noGrp="1"/>
          </p:cNvSpPr>
          <p:nvPr>
            <p:ph type="body" idx="1"/>
          </p:nvPr>
        </p:nvSpPr>
        <p:spPr/>
        <p:txBody>
          <a:bodyPr rtlCol="0"/>
          <a:lstStyle/>
          <a:p>
            <a:pPr rtl="0"/>
            <a:r>
              <a:rPr lang="en-US" dirty="0"/>
              <a:t>- This section outlines project timeline, milestones, and risk management</a:t>
            </a:r>
          </a:p>
          <a:p>
            <a:pPr rtl="0"/>
            <a:r>
              <a:rPr lang="en-US" dirty="0"/>
              <a:t>- I'll present our 7-week implementation schedule with clear phase objectives</a:t>
            </a:r>
          </a:p>
          <a:p>
            <a:pPr rtl="0"/>
            <a:r>
              <a:rPr lang="en-US" dirty="0"/>
              <a:t>- We'll identify key risks categorized by impact and likelihood</a:t>
            </a:r>
          </a:p>
          <a:p>
            <a:pPr rtl="0"/>
            <a:r>
              <a:rPr lang="en-US"/>
              <a:t>- Risk mitigation strategies will be highlighted for critical concerns</a:t>
            </a:r>
            <a:endParaRPr lang="en-GB" dirty="0"/>
          </a:p>
        </p:txBody>
      </p:sp>
      <p:sp>
        <p:nvSpPr>
          <p:cNvPr id="4" name="Slide Number Placeholder 3">
            <a:extLst>
              <a:ext uri="{FF2B5EF4-FFF2-40B4-BE49-F238E27FC236}">
                <a16:creationId xmlns:a16="http://schemas.microsoft.com/office/drawing/2014/main" id="{CF62A31D-E1C8-97B9-538D-92FCAFF97807}"/>
              </a:ext>
            </a:extLst>
          </p:cNvPr>
          <p:cNvSpPr>
            <a:spLocks noGrp="1"/>
          </p:cNvSpPr>
          <p:nvPr>
            <p:ph type="sldNum" sz="quarter" idx="5"/>
          </p:nvPr>
        </p:nvSpPr>
        <p:spPr/>
        <p:txBody>
          <a:bodyPr rtlCol="0"/>
          <a:lstStyle/>
          <a:p>
            <a:pPr rtl="0"/>
            <a:fld id="{1983A999-5E0E-42CA-8400-604AE921FF7C}" type="slidenum">
              <a:rPr lang="en-GB" smtClean="0"/>
              <a:t>34</a:t>
            </a:fld>
            <a:endParaRPr lang="en-GB"/>
          </a:p>
        </p:txBody>
      </p:sp>
      <p:sp>
        <p:nvSpPr>
          <p:cNvPr id="5" name="Date Placeholder 4">
            <a:extLst>
              <a:ext uri="{FF2B5EF4-FFF2-40B4-BE49-F238E27FC236}">
                <a16:creationId xmlns:a16="http://schemas.microsoft.com/office/drawing/2014/main" id="{DB40E7CE-54C9-311A-88D1-37CDB70482BC}"/>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185579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dirty="0"/>
              <a:t>- Week 1 (Design): Technical blueprint covering architecture, APIs, security, and technology decisions</a:t>
            </a:r>
          </a:p>
          <a:p>
            <a:pPr rtl="0"/>
            <a:r>
              <a:rPr lang="en-US" dirty="0"/>
              <a:t>- Weeks 2-3 (Foundation): Build technical infrastructure including environments, pipelines, and core components</a:t>
            </a:r>
          </a:p>
          <a:p>
            <a:pPr rtl="0"/>
            <a:r>
              <a:rPr lang="en-US" dirty="0"/>
              <a:t>- Weeks 4-5 (Integration): Develop complete functionality with provider integration</a:t>
            </a:r>
          </a:p>
          <a:p>
            <a:pPr rtl="0"/>
            <a:r>
              <a:rPr lang="en-US" dirty="0"/>
              <a:t>- Week 6 (Hardening): Validate system quality through testing and optimization</a:t>
            </a:r>
          </a:p>
          <a:p>
            <a:pPr rtl="0"/>
            <a:r>
              <a:rPr lang="en-US" dirty="0"/>
              <a:t>- Week 7 (Readiness): Deploy to production with monitoring and controlled rollout</a:t>
            </a:r>
            <a:endParaRPr lang="en-GB" dirty="0"/>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35</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15/05/2025</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83A27-5990-4C00-0C03-C983BB0328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80898-F059-0347-AF49-58F2B9753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0AD54-525B-7F3C-388B-48BF1D1C701A}"/>
              </a:ext>
            </a:extLst>
          </p:cNvPr>
          <p:cNvSpPr>
            <a:spLocks noGrp="1"/>
          </p:cNvSpPr>
          <p:nvPr>
            <p:ph type="body" idx="1"/>
          </p:nvPr>
        </p:nvSpPr>
        <p:spPr/>
        <p:txBody>
          <a:bodyPr rtlCol="0"/>
          <a:lstStyle/>
          <a:p>
            <a:pPr rtl="0"/>
            <a:r>
              <a:rPr lang="en-US" dirty="0"/>
              <a:t>- High impact risks include telecom API integration challenges and security vulnerabilities</a:t>
            </a:r>
          </a:p>
          <a:p>
            <a:pPr rtl="0"/>
            <a:r>
              <a:rPr lang="en-US" dirty="0"/>
              <a:t>- Performance bottlenecks, regulatory compliance, and timeline pressure present medium-likelihood challenges</a:t>
            </a:r>
          </a:p>
          <a:p>
            <a:pPr rtl="0"/>
            <a:r>
              <a:rPr lang="en-US" dirty="0"/>
              <a:t>- Scaling challenges will likely occur but with lower impact</a:t>
            </a:r>
          </a:p>
          <a:p>
            <a:pPr rtl="0"/>
            <a:r>
              <a:rPr lang="en-US" dirty="0"/>
              <a:t>- Resilience failures and deployment issues are high-impact but less likely</a:t>
            </a:r>
          </a:p>
          <a:p>
            <a:pPr rtl="0"/>
            <a:r>
              <a:rPr lang="en-US" dirty="0"/>
              <a:t>- Technology stack, monitoring gaps, and cost management present medium-level concerns</a:t>
            </a:r>
            <a:endParaRPr lang="en-GB" dirty="0"/>
          </a:p>
        </p:txBody>
      </p:sp>
      <p:sp>
        <p:nvSpPr>
          <p:cNvPr id="4" name="Slide Number Placeholder 3">
            <a:extLst>
              <a:ext uri="{FF2B5EF4-FFF2-40B4-BE49-F238E27FC236}">
                <a16:creationId xmlns:a16="http://schemas.microsoft.com/office/drawing/2014/main" id="{A26B038D-03C7-6335-8F06-D9AE3E4B995C}"/>
              </a:ext>
            </a:extLst>
          </p:cNvPr>
          <p:cNvSpPr>
            <a:spLocks noGrp="1"/>
          </p:cNvSpPr>
          <p:nvPr>
            <p:ph type="sldNum" sz="quarter" idx="5"/>
          </p:nvPr>
        </p:nvSpPr>
        <p:spPr/>
        <p:txBody>
          <a:bodyPr rtlCol="0"/>
          <a:lstStyle/>
          <a:p>
            <a:pPr rtl="0"/>
            <a:fld id="{1983A999-5E0E-42CA-8400-604AE921FF7C}" type="slidenum">
              <a:rPr lang="en-GB" smtClean="0"/>
              <a:t>36</a:t>
            </a:fld>
            <a:endParaRPr lang="en-GB"/>
          </a:p>
        </p:txBody>
      </p:sp>
      <p:sp>
        <p:nvSpPr>
          <p:cNvPr id="5" name="Date Placeholder 4">
            <a:extLst>
              <a:ext uri="{FF2B5EF4-FFF2-40B4-BE49-F238E27FC236}">
                <a16:creationId xmlns:a16="http://schemas.microsoft.com/office/drawing/2014/main" id="{63C35458-57F3-15A1-85F0-54A319E337D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36621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4CB05-8F95-5FD2-3DE7-F5DAC5D7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C6215-EE9F-8B3C-EC1D-51A81BD061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AECA51-36B3-0A7C-E18D-863A7534970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F91A724A-67E8-E5A5-FF4C-6581C4795F2B}"/>
              </a:ext>
            </a:extLst>
          </p:cNvPr>
          <p:cNvSpPr>
            <a:spLocks noGrp="1"/>
          </p:cNvSpPr>
          <p:nvPr>
            <p:ph type="sldNum" sz="quarter" idx="5"/>
          </p:nvPr>
        </p:nvSpPr>
        <p:spPr/>
        <p:txBody>
          <a:bodyPr rtlCol="0"/>
          <a:lstStyle/>
          <a:p>
            <a:pPr rtl="0"/>
            <a:fld id="{1983A999-5E0E-42CA-8400-604AE921FF7C}" type="slidenum">
              <a:rPr lang="en-GB" smtClean="0"/>
              <a:t>37</a:t>
            </a:fld>
            <a:endParaRPr lang="en-GB"/>
          </a:p>
        </p:txBody>
      </p:sp>
      <p:sp>
        <p:nvSpPr>
          <p:cNvPr id="5" name="Date Placeholder 4">
            <a:extLst>
              <a:ext uri="{FF2B5EF4-FFF2-40B4-BE49-F238E27FC236}">
                <a16:creationId xmlns:a16="http://schemas.microsoft.com/office/drawing/2014/main" id="{82344B21-C060-F2E8-A8B3-BEE244284445}"/>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3626137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9E5DE-32B2-8B7B-3057-61F3D42C9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86A804-9845-176F-C20D-FEEF5D699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B5AEC-3F72-298B-BF01-6CB95323BDD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6950088C-1376-B5BF-95BC-4DFEDD8BA9AD}"/>
              </a:ext>
            </a:extLst>
          </p:cNvPr>
          <p:cNvSpPr>
            <a:spLocks noGrp="1"/>
          </p:cNvSpPr>
          <p:nvPr>
            <p:ph type="sldNum" sz="quarter" idx="5"/>
          </p:nvPr>
        </p:nvSpPr>
        <p:spPr/>
        <p:txBody>
          <a:bodyPr rtlCol="0"/>
          <a:lstStyle/>
          <a:p>
            <a:pPr rtl="0"/>
            <a:fld id="{1983A999-5E0E-42CA-8400-604AE921FF7C}" type="slidenum">
              <a:rPr lang="en-GB" smtClean="0"/>
              <a:t>38</a:t>
            </a:fld>
            <a:endParaRPr lang="en-GB"/>
          </a:p>
        </p:txBody>
      </p:sp>
      <p:sp>
        <p:nvSpPr>
          <p:cNvPr id="5" name="Date Placeholder 4">
            <a:extLst>
              <a:ext uri="{FF2B5EF4-FFF2-40B4-BE49-F238E27FC236}">
                <a16:creationId xmlns:a16="http://schemas.microsoft.com/office/drawing/2014/main" id="{73EAC221-26FE-E43A-A1EF-91A2F5F935E0}"/>
              </a:ext>
            </a:extLst>
          </p:cNvPr>
          <p:cNvSpPr>
            <a:spLocks noGrp="1"/>
          </p:cNvSpPr>
          <p:nvPr>
            <p:ph type="dt" idx="1"/>
          </p:nvPr>
        </p:nvSpPr>
        <p:spPr/>
        <p:txBody>
          <a:bodyPr/>
          <a:lstStyle/>
          <a:p>
            <a:pPr rtl="0"/>
            <a:fld id="{1A5657D3-E8CC-402E-9DD0-BFC4FEBDA829}" type="datetime1">
              <a:rPr lang="en-GB" smtClean="0"/>
              <a:t>15/05/2025</a:t>
            </a:fld>
            <a:endParaRPr lang="en-GB"/>
          </a:p>
        </p:txBody>
      </p:sp>
    </p:spTree>
    <p:extLst>
      <p:ext uri="{BB962C8B-B14F-4D97-AF65-F5344CB8AC3E}">
        <p14:creationId xmlns:p14="http://schemas.microsoft.com/office/powerpoint/2010/main" val="341139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D14A1-E592-5B6D-8716-96F395527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66BAC-A6ED-8827-B370-53F591C8A7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71C10A-FD50-1ADA-5254-6D7ABEC5E9EF}"/>
              </a:ext>
            </a:extLst>
          </p:cNvPr>
          <p:cNvSpPr>
            <a:spLocks noGrp="1"/>
          </p:cNvSpPr>
          <p:nvPr>
            <p:ph type="body" idx="1"/>
          </p:nvPr>
        </p:nvSpPr>
        <p:spPr/>
        <p:txBody>
          <a:bodyPr rtlCol="0"/>
          <a:lstStyle/>
          <a:p>
            <a:pPr rtl="0"/>
            <a:r>
              <a:rPr lang="en-US" dirty="0"/>
              <a:t>- Digital identity verification has become critical for modern applications, with phone number verification serving as a secure authentication layer</a:t>
            </a:r>
          </a:p>
          <a:p>
            <a:pPr rtl="0"/>
            <a:r>
              <a:rPr lang="en-US" dirty="0"/>
              <a:t>- Phone verification reduces fraud rates significantly while ensuring only legitimate users can access services</a:t>
            </a:r>
          </a:p>
          <a:p>
            <a:pPr rtl="0"/>
            <a:r>
              <a:rPr lang="en-US" dirty="0"/>
              <a:t>- This approach integrates seamlessly with existing user journeys, minimizing friction during authentication</a:t>
            </a:r>
            <a:endParaRPr lang="en-GB" dirty="0"/>
          </a:p>
        </p:txBody>
      </p:sp>
      <p:sp>
        <p:nvSpPr>
          <p:cNvPr id="4" name="Slide Number Placeholder 3">
            <a:extLst>
              <a:ext uri="{FF2B5EF4-FFF2-40B4-BE49-F238E27FC236}">
                <a16:creationId xmlns:a16="http://schemas.microsoft.com/office/drawing/2014/main" id="{54BE92DD-F059-B44F-7688-DEFEDCB2CE61}"/>
              </a:ext>
            </a:extLst>
          </p:cNvPr>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DBAB28C5-7815-1352-1F4A-F717838E49B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1822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5B6D0-76CD-F8BE-ED2B-96FA92D411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1DDB8-E1EC-DA04-190B-E3EA2D819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55C7BA-93A5-7951-94DF-28ECB9EBC7BC}"/>
              </a:ext>
            </a:extLst>
          </p:cNvPr>
          <p:cNvSpPr>
            <a:spLocks noGrp="1"/>
          </p:cNvSpPr>
          <p:nvPr>
            <p:ph type="body" idx="1"/>
          </p:nvPr>
        </p:nvSpPr>
        <p:spPr/>
        <p:txBody>
          <a:bodyPr rtlCol="0"/>
          <a:lstStyle/>
          <a:p>
            <a:pPr rtl="0"/>
            <a:r>
              <a:rPr lang="en-US" dirty="0"/>
              <a:t>- Fraud reduction: Implementation shows a 60% decrease in account takeover incidents</a:t>
            </a:r>
          </a:p>
          <a:p>
            <a:pPr rtl="0"/>
            <a:r>
              <a:rPr lang="en-US" dirty="0"/>
              <a:t>- User experience: 45% faster authentication compared to traditional SMS OTP verification</a:t>
            </a:r>
          </a:p>
          <a:p>
            <a:pPr rtl="0"/>
            <a:r>
              <a:rPr lang="en-US" dirty="0"/>
              <a:t>- Cost efficiency: 30% reduction in SMS verification costs by leveraging network verification</a:t>
            </a:r>
          </a:p>
          <a:p>
            <a:pPr rtl="0"/>
            <a:r>
              <a:rPr lang="en-US" dirty="0"/>
              <a:t>- Regulatory compliance: Meets Know Your Customer (KYC) requirements for financial services</a:t>
            </a:r>
            <a:endParaRPr lang="en-GB" dirty="0"/>
          </a:p>
        </p:txBody>
      </p:sp>
      <p:sp>
        <p:nvSpPr>
          <p:cNvPr id="4" name="Slide Number Placeholder 3">
            <a:extLst>
              <a:ext uri="{FF2B5EF4-FFF2-40B4-BE49-F238E27FC236}">
                <a16:creationId xmlns:a16="http://schemas.microsoft.com/office/drawing/2014/main" id="{2939626E-F11D-EE09-9E62-6CCF8806DC0D}"/>
              </a:ext>
            </a:extLst>
          </p:cNvPr>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0BDDE2EA-1B82-1211-DCD1-8242CF0B4E5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9102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549E6-052E-FFCE-FE11-75BF75BB9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29C556-E44D-8C44-62F6-B2D19B988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B87AE0-44A1-513A-5AA3-A59BBDF456B9}"/>
              </a:ext>
            </a:extLst>
          </p:cNvPr>
          <p:cNvSpPr>
            <a:spLocks noGrp="1"/>
          </p:cNvSpPr>
          <p:nvPr>
            <p:ph type="body" idx="1"/>
          </p:nvPr>
        </p:nvSpPr>
        <p:spPr/>
        <p:txBody>
          <a:bodyPr rtlCol="0"/>
          <a:lstStyle/>
          <a:p>
            <a:pPr rtl="0"/>
            <a:r>
              <a:rPr lang="en-US" dirty="0"/>
              <a:t>- Account registration: The service verifies phone numbers during user sign-up to prevent fraud and ensure valid identities</a:t>
            </a:r>
          </a:p>
          <a:p>
            <a:pPr rtl="0"/>
            <a:r>
              <a:rPr lang="en-US" dirty="0"/>
              <a:t>- Transaction authentication: Adds an additional security layer for high-value financial transactions</a:t>
            </a:r>
          </a:p>
          <a:p>
            <a:pPr rtl="0"/>
            <a:r>
              <a:rPr lang="en-US" dirty="0"/>
              <a:t>- Password recovery: Ensures recovery requests come from legitimate device owners, reducing account takeovers</a:t>
            </a:r>
          </a:p>
          <a:p>
            <a:pPr rtl="0"/>
            <a:r>
              <a:rPr lang="en-US" dirty="0"/>
              <a:t>- Multi-factor authentication: Strengthens security protocols with network-verified identities rather than just SMS codes</a:t>
            </a:r>
            <a:endParaRPr lang="en-GB" dirty="0"/>
          </a:p>
        </p:txBody>
      </p:sp>
      <p:sp>
        <p:nvSpPr>
          <p:cNvPr id="4" name="Slide Number Placeholder 3">
            <a:extLst>
              <a:ext uri="{FF2B5EF4-FFF2-40B4-BE49-F238E27FC236}">
                <a16:creationId xmlns:a16="http://schemas.microsoft.com/office/drawing/2014/main" id="{36EE0677-BB88-4266-3F0F-10B5D23E2643}"/>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5150C5A7-3907-6552-EBB0-C9296553B44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82360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61F4F-C032-B3A5-3DB9-DE846DE1C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9CE5-7D08-E66B-8E2E-CD34B0DC0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0B764E-2EB7-31B1-3A34-3F05291AF038}"/>
              </a:ext>
            </a:extLst>
          </p:cNvPr>
          <p:cNvSpPr>
            <a:spLocks noGrp="1"/>
          </p:cNvSpPr>
          <p:nvPr>
            <p:ph type="body" idx="1"/>
          </p:nvPr>
        </p:nvSpPr>
        <p:spPr/>
        <p:txBody>
          <a:bodyPr rtlCol="0"/>
          <a:lstStyle/>
          <a:p>
            <a:pPr rtl="0"/>
            <a:r>
              <a:rPr lang="en-US" dirty="0"/>
              <a:t>- Primary requirement is implementing the Number Verification CAMARA API as specified</a:t>
            </a:r>
          </a:p>
          <a:p>
            <a:pPr rtl="0"/>
            <a:r>
              <a:rPr lang="en-US" dirty="0"/>
              <a:t>- Two key endpoints need to be developed: POST /verify to validate user phone numbers and GET /device-phone-number to retrieve numbers directly from devices</a:t>
            </a:r>
          </a:p>
          <a:p>
            <a:pPr rtl="0"/>
            <a:r>
              <a:rPr lang="en-US" dirty="0"/>
              <a:t>- Implementation must focus on security, robust logging, observability, and comprehensive monitoring</a:t>
            </a:r>
          </a:p>
          <a:p>
            <a:pPr rtl="0"/>
            <a:r>
              <a:rPr lang="en-US" dirty="0"/>
              <a:t>- Solution must be delivered as a deployable microservice architecture</a:t>
            </a:r>
            <a:endParaRPr lang="en-GB" dirty="0"/>
          </a:p>
        </p:txBody>
      </p:sp>
      <p:sp>
        <p:nvSpPr>
          <p:cNvPr id="4" name="Slide Number Placeholder 3">
            <a:extLst>
              <a:ext uri="{FF2B5EF4-FFF2-40B4-BE49-F238E27FC236}">
                <a16:creationId xmlns:a16="http://schemas.microsoft.com/office/drawing/2014/main" id="{657F7497-6254-226F-CFC3-A888798E5F18}"/>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6EC39CC1-2F71-D085-C947-2579AF6BB21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21329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B045D-2B06-6793-F14D-B0AF4890A4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D35B3-DCC5-345A-3699-7E82462C69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8669F2-60AE-967C-EAD6-B3407B0FE2A7}"/>
              </a:ext>
            </a:extLst>
          </p:cNvPr>
          <p:cNvSpPr>
            <a:spLocks noGrp="1"/>
          </p:cNvSpPr>
          <p:nvPr>
            <p:ph type="body" idx="1"/>
          </p:nvPr>
        </p:nvSpPr>
        <p:spPr/>
        <p:txBody>
          <a:bodyPr rtlCol="0"/>
          <a:lstStyle/>
          <a:p>
            <a:pPr rtl="0"/>
            <a:r>
              <a:rPr lang="en-US" dirty="0"/>
              <a:t>- This section covers our layered architecture approach with clear separation of concerns</a:t>
            </a:r>
          </a:p>
          <a:p>
            <a:pPr rtl="0"/>
            <a:r>
              <a:rPr lang="en-US" dirty="0"/>
              <a:t>- I'll break down each component and explain their responsibilities</a:t>
            </a:r>
          </a:p>
          <a:p>
            <a:pPr rtl="0"/>
            <a:r>
              <a:rPr lang="en-US" dirty="0"/>
              <a:t>- We'll examine the component relationships using detailed architectural diagrams</a:t>
            </a:r>
          </a:p>
          <a:p>
            <a:pPr rtl="0"/>
            <a:r>
              <a:rPr lang="en-US" dirty="0"/>
              <a:t>- I'll walk through request flows with detailed calling sequences for key operations</a:t>
            </a:r>
          </a:p>
          <a:p>
            <a:pPr rtl="0"/>
            <a:r>
              <a:rPr lang="en-US" dirty="0"/>
              <a:t>- Our logging approach spans all architectural layers for comprehensive auditability</a:t>
            </a:r>
            <a:endParaRPr lang="en-GB" dirty="0"/>
          </a:p>
        </p:txBody>
      </p:sp>
      <p:sp>
        <p:nvSpPr>
          <p:cNvPr id="4" name="Slide Number Placeholder 3">
            <a:extLst>
              <a:ext uri="{FF2B5EF4-FFF2-40B4-BE49-F238E27FC236}">
                <a16:creationId xmlns:a16="http://schemas.microsoft.com/office/drawing/2014/main" id="{A6C1F124-D281-0C90-E41B-135EB370FAAE}"/>
              </a:ext>
            </a:extLst>
          </p:cNvPr>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52033E08-D572-B472-DCF1-50C0BAB03683}"/>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5739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7F8E4-52E4-01E5-862B-75646DEA33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93BB4-E8FB-31F9-61F7-A494C64DB0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0B8C9-F7AA-E579-CD76-4FBAE8FC079D}"/>
              </a:ext>
            </a:extLst>
          </p:cNvPr>
          <p:cNvSpPr>
            <a:spLocks noGrp="1"/>
          </p:cNvSpPr>
          <p:nvPr>
            <p:ph type="body" idx="1"/>
          </p:nvPr>
        </p:nvSpPr>
        <p:spPr/>
        <p:txBody>
          <a:bodyPr rtlCol="0"/>
          <a:lstStyle/>
          <a:p>
            <a:pPr rtl="0"/>
            <a:r>
              <a:rPr lang="en-US" dirty="0"/>
              <a:t>- System follows a clean layered architecture with clear separation of concerns</a:t>
            </a:r>
          </a:p>
          <a:p>
            <a:pPr rtl="0"/>
            <a:r>
              <a:rPr lang="en-US" dirty="0"/>
              <a:t>- Client applications communicate with our microservice through well-defined interfaces</a:t>
            </a:r>
          </a:p>
          <a:p>
            <a:pPr rtl="0"/>
            <a:r>
              <a:rPr lang="en-US" dirty="0"/>
              <a:t>- Cross-cutting concerns and security layers wrap core functionality to ensure consistent handling</a:t>
            </a:r>
          </a:p>
          <a:p>
            <a:pPr rtl="0"/>
            <a:r>
              <a:rPr lang="en-US" dirty="0"/>
              <a:t>- Core layers include API, Service, Integration, Persistence, and Configuration components</a:t>
            </a:r>
          </a:p>
          <a:p>
            <a:pPr rtl="0"/>
            <a:r>
              <a:rPr lang="en-US" dirty="0"/>
              <a:t>- Service connects to external telecom providers via integration layer for verification operations</a:t>
            </a:r>
            <a:endParaRPr lang="en-GB" dirty="0"/>
          </a:p>
        </p:txBody>
      </p:sp>
      <p:sp>
        <p:nvSpPr>
          <p:cNvPr id="4" name="Slide Number Placeholder 3">
            <a:extLst>
              <a:ext uri="{FF2B5EF4-FFF2-40B4-BE49-F238E27FC236}">
                <a16:creationId xmlns:a16="http://schemas.microsoft.com/office/drawing/2014/main" id="{CE71AB2C-B6F5-2CC0-4630-B08F9A00994E}"/>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DE91543E-167B-369F-4316-DA11F484C38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18337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27370"/>
            <a:ext cx="3563936" cy="3520489"/>
          </a:xfrm>
        </p:spPr>
        <p:txBody>
          <a:bodyPr rtlCol="0">
            <a:noAutofit/>
          </a:bodyPr>
          <a:lstStyle>
            <a:lvl1pPr>
              <a:defRPr sz="18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rtl="0"/>
            <a:r>
              <a:rPr lang="en-US" dirty="0"/>
              <a:t>Click to edit Master text styles</a:t>
            </a:r>
          </a:p>
          <a:p>
            <a:pPr lvl="1" rtl="0"/>
            <a:r>
              <a:rPr lang="en-US" dirty="0"/>
              <a:t>Second level</a:t>
            </a:r>
          </a:p>
          <a:p>
            <a:pPr lvl="2" rtl="0"/>
            <a:r>
              <a:rPr lang="en-US" dirty="0"/>
              <a:t>Third level</a:t>
            </a:r>
          </a:p>
          <a:p>
            <a:pPr lvl="3" rtl="0"/>
            <a:r>
              <a:rPr lang="en-US" dirty="0"/>
              <a:t>Fourth level</a:t>
            </a:r>
          </a:p>
          <a:p>
            <a:pPr lvl="4" rtl="0"/>
            <a:r>
              <a:rPr lang="en-US" dirty="0"/>
              <a:t>Fifth level</a:t>
            </a:r>
            <a:endParaRPr lang="en-GB"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atin typeface="Arial" panose="020B0604020202020204" pitchFamily="34" charset="0"/>
                <a:cs typeface="Arial" panose="020B0604020202020204" pitchFamily="34" charset="0"/>
              </a:defRPr>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latin typeface="Arial" panose="020B0604020202020204" pitchFamily="34" charset="0"/>
              <a:cs typeface="Arial" panose="020B0604020202020204" pitchFamily="34" charset="0"/>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858231"/>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lvl1pPr>
              <a:defRPr>
                <a:latin typeface="Arial" panose="020B0604020202020204" pitchFamily="34" charset="0"/>
                <a:cs typeface="Arial" panose="020B0604020202020204" pitchFamily="34" charset="0"/>
              </a:defRPr>
            </a:lvl1pPr>
          </a:lstStyle>
          <a:p>
            <a:pPr rtl="0"/>
            <a:r>
              <a:rPr lang="en-GB"/>
              <a:t>Team</a:t>
            </a:r>
          </a:p>
        </p:txBody>
      </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dirty="0"/>
              <a:t>May 15th, 2025</a:t>
            </a: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hyperlink" Target="mailto:sergio.saraiva@gmail.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90943F-0713-1274-D987-665A5B5EF7A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BC0BBF26-2B47-7C78-A956-443FB710076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2" y="549275"/>
            <a:ext cx="9571705" cy="2986234"/>
          </a:xfrm>
        </p:spPr>
        <p:txBody>
          <a:bodyPr wrap="square" rtlCol="0" anchor="b" anchorCtr="0">
            <a:normAutofit/>
          </a:bodyPr>
          <a:lstStyle/>
          <a:p>
            <a:pPr rtl="0"/>
            <a:r>
              <a:rPr lang="en-US" sz="4800" dirty="0">
                <a:latin typeface="Arial" panose="020B0604020202020204" pitchFamily="34" charset="0"/>
                <a:cs typeface="Arial" panose="020B0604020202020204" pitchFamily="34" charset="0"/>
              </a:rPr>
              <a:t>Number Verification Microservice</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subTitle" idx="1"/>
          </p:nvPr>
        </p:nvSpPr>
        <p:spPr>
          <a:xfrm>
            <a:off x="550863" y="3816724"/>
            <a:ext cx="5437187" cy="2265216"/>
          </a:xfrm>
        </p:spPr>
        <p:txBody>
          <a:bodyPr wrap="square" rtlCol="0">
            <a:normAutofit/>
          </a:bodyPr>
          <a:lstStyle/>
          <a:p>
            <a:pPr rtl="0"/>
            <a:r>
              <a:rPr lang="en-GB" dirty="0">
                <a:latin typeface="Arial" panose="020B0604020202020204" pitchFamily="34" charset="0"/>
                <a:cs typeface="Arial" panose="020B0604020202020204" pitchFamily="34" charset="0"/>
              </a:rPr>
              <a:t>Design and Implementation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168C7-EFBE-652E-A210-356D5B14198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CF31821-0BC6-1551-4F52-EEECEA9A1C04}"/>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breakdown</a:t>
            </a:r>
            <a:endParaRPr lang="en-GB" dirty="0"/>
          </a:p>
        </p:txBody>
      </p:sp>
      <p:sp>
        <p:nvSpPr>
          <p:cNvPr id="10" name="Content Placeholder 9">
            <a:extLst>
              <a:ext uri="{FF2B5EF4-FFF2-40B4-BE49-F238E27FC236}">
                <a16:creationId xmlns:a16="http://schemas.microsoft.com/office/drawing/2014/main" id="{97C99C16-3D3A-2D8B-2C9E-CA84DDDF632A}"/>
              </a:ext>
            </a:extLst>
          </p:cNvPr>
          <p:cNvSpPr>
            <a:spLocks noGrp="1"/>
          </p:cNvSpPr>
          <p:nvPr>
            <p:ph sz="half" idx="2"/>
          </p:nvPr>
        </p:nvSpPr>
        <p:spPr>
          <a:xfrm>
            <a:off x="550863" y="1475875"/>
            <a:ext cx="11097550" cy="4467052"/>
          </a:xfrm>
        </p:spPr>
        <p:txBody>
          <a:bodyPr rtlCol="0"/>
          <a:lstStyle/>
          <a:p>
            <a:pPr rtl="0"/>
            <a:r>
              <a:rPr lang="en-US" dirty="0"/>
              <a:t>API layer: REST controllers, request handling, validation</a:t>
            </a:r>
          </a:p>
          <a:p>
            <a:pPr rtl="0"/>
            <a:r>
              <a:rPr lang="en-US" dirty="0"/>
              <a:t>Service layer: business logic, data transformation, coordination</a:t>
            </a:r>
          </a:p>
          <a:p>
            <a:pPr rtl="0"/>
            <a:r>
              <a:rPr lang="en-US" dirty="0"/>
              <a:t>Integration layer: telecom API communication, resilience</a:t>
            </a:r>
          </a:p>
          <a:p>
            <a:pPr rtl="0"/>
            <a:r>
              <a:rPr lang="en-US" dirty="0"/>
              <a:t>Persistence layer: logging, audit trails, data access</a:t>
            </a:r>
          </a:p>
          <a:p>
            <a:pPr rtl="0"/>
            <a:r>
              <a:rPr lang="en-US" dirty="0"/>
              <a:t>Configuration layer: properties, environment settings</a:t>
            </a:r>
          </a:p>
          <a:p>
            <a:pPr rtl="0"/>
            <a:r>
              <a:rPr lang="en-US" dirty="0"/>
              <a:t>Security layer: authentication, authorization, rate limiting</a:t>
            </a:r>
          </a:p>
          <a:p>
            <a:pPr rtl="0"/>
            <a:r>
              <a:rPr lang="en-US" dirty="0"/>
              <a:t>Cross-cutting concerns layer: logging, metrics, common utilities</a:t>
            </a:r>
            <a:endParaRPr lang="en-GB" dirty="0"/>
          </a:p>
        </p:txBody>
      </p:sp>
      <p:sp>
        <p:nvSpPr>
          <p:cNvPr id="4" name="Date Placeholder 3">
            <a:extLst>
              <a:ext uri="{FF2B5EF4-FFF2-40B4-BE49-F238E27FC236}">
                <a16:creationId xmlns:a16="http://schemas.microsoft.com/office/drawing/2014/main" id="{8A765642-D798-A2BF-F7C7-7F73CEF835FA}"/>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655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A9455-476B-38D9-CA02-C46BFEF9B5F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1BAA109-7A1E-E95D-BF9A-D666852CD94E}"/>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architecture</a:t>
            </a:r>
            <a:endParaRPr lang="en-GB" dirty="0"/>
          </a:p>
        </p:txBody>
      </p:sp>
      <p:sp>
        <p:nvSpPr>
          <p:cNvPr id="4" name="Date Placeholder 3">
            <a:extLst>
              <a:ext uri="{FF2B5EF4-FFF2-40B4-BE49-F238E27FC236}">
                <a16:creationId xmlns:a16="http://schemas.microsoft.com/office/drawing/2014/main" id="{D5E1892C-D814-9844-5606-4A686F136D8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9" name="Rectangle 28">
            <a:extLst>
              <a:ext uri="{FF2B5EF4-FFF2-40B4-BE49-F238E27FC236}">
                <a16:creationId xmlns:a16="http://schemas.microsoft.com/office/drawing/2014/main" id="{8B2832B7-1F13-D250-9AFC-71D380FB4FCE}"/>
              </a:ext>
            </a:extLst>
          </p:cNvPr>
          <p:cNvSpPr/>
          <p:nvPr/>
        </p:nvSpPr>
        <p:spPr>
          <a:xfrm>
            <a:off x="2467778" y="2902359"/>
            <a:ext cx="7089782" cy="1062005"/>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Security Layer</a:t>
            </a:r>
          </a:p>
        </p:txBody>
      </p:sp>
      <p:sp>
        <p:nvSpPr>
          <p:cNvPr id="30" name="Rectangle: Rounded Corners 29">
            <a:extLst>
              <a:ext uri="{FF2B5EF4-FFF2-40B4-BE49-F238E27FC236}">
                <a16:creationId xmlns:a16="http://schemas.microsoft.com/office/drawing/2014/main" id="{8BB1374C-DCE4-BC17-665A-231A97ED76CB}"/>
              </a:ext>
            </a:extLst>
          </p:cNvPr>
          <p:cNvSpPr/>
          <p:nvPr/>
        </p:nvSpPr>
        <p:spPr>
          <a:xfrm>
            <a:off x="3864942" y="3273040"/>
            <a:ext cx="2098824" cy="55355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Authentication Filter (OAuth 2.0/JWT)</a:t>
            </a:r>
          </a:p>
        </p:txBody>
      </p:sp>
      <p:sp>
        <p:nvSpPr>
          <p:cNvPr id="31" name="Rectangle: Rounded Corners 30">
            <a:extLst>
              <a:ext uri="{FF2B5EF4-FFF2-40B4-BE49-F238E27FC236}">
                <a16:creationId xmlns:a16="http://schemas.microsoft.com/office/drawing/2014/main" id="{CF333BED-3ED7-A5C0-1558-234B505E731F}"/>
              </a:ext>
            </a:extLst>
          </p:cNvPr>
          <p:cNvSpPr/>
          <p:nvPr/>
        </p:nvSpPr>
        <p:spPr>
          <a:xfrm>
            <a:off x="6096000" y="3278807"/>
            <a:ext cx="2099753" cy="54557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Rate Limiting Filter (Redis)</a:t>
            </a:r>
          </a:p>
        </p:txBody>
      </p:sp>
      <p:sp>
        <p:nvSpPr>
          <p:cNvPr id="33" name="Rectangle 32">
            <a:extLst>
              <a:ext uri="{FF2B5EF4-FFF2-40B4-BE49-F238E27FC236}">
                <a16:creationId xmlns:a16="http://schemas.microsoft.com/office/drawing/2014/main" id="{B1C426F9-CF9B-D8B2-C468-8E14CE587B43}"/>
              </a:ext>
            </a:extLst>
          </p:cNvPr>
          <p:cNvSpPr/>
          <p:nvPr/>
        </p:nvSpPr>
        <p:spPr>
          <a:xfrm>
            <a:off x="2467778" y="4175674"/>
            <a:ext cx="2291490"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API Layer</a:t>
            </a:r>
          </a:p>
        </p:txBody>
      </p:sp>
      <p:sp>
        <p:nvSpPr>
          <p:cNvPr id="34" name="Rectangle: Rounded Corners 33">
            <a:extLst>
              <a:ext uri="{FF2B5EF4-FFF2-40B4-BE49-F238E27FC236}">
                <a16:creationId xmlns:a16="http://schemas.microsoft.com/office/drawing/2014/main" id="{500A9799-B8AD-57C7-CBDE-C0A8D9275FDA}"/>
              </a:ext>
            </a:extLst>
          </p:cNvPr>
          <p:cNvSpPr/>
          <p:nvPr/>
        </p:nvSpPr>
        <p:spPr>
          <a:xfrm>
            <a:off x="2547927" y="4553255"/>
            <a:ext cx="209882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Controller (Spring MVC)</a:t>
            </a:r>
          </a:p>
        </p:txBody>
      </p:sp>
      <p:sp>
        <p:nvSpPr>
          <p:cNvPr id="39" name="Rectangle 38">
            <a:extLst>
              <a:ext uri="{FF2B5EF4-FFF2-40B4-BE49-F238E27FC236}">
                <a16:creationId xmlns:a16="http://schemas.microsoft.com/office/drawing/2014/main" id="{771DCE5E-BDAA-7A5E-FC14-4F67F786BEB9}"/>
              </a:ext>
            </a:extLst>
          </p:cNvPr>
          <p:cNvSpPr/>
          <p:nvPr/>
        </p:nvSpPr>
        <p:spPr>
          <a:xfrm>
            <a:off x="4870908" y="4175675"/>
            <a:ext cx="2291489"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Service Layer</a:t>
            </a:r>
          </a:p>
        </p:txBody>
      </p:sp>
      <p:sp>
        <p:nvSpPr>
          <p:cNvPr id="40" name="Rectangle: Rounded Corners 39">
            <a:extLst>
              <a:ext uri="{FF2B5EF4-FFF2-40B4-BE49-F238E27FC236}">
                <a16:creationId xmlns:a16="http://schemas.microsoft.com/office/drawing/2014/main" id="{EE094BB2-1516-EDCF-4FEE-E027354CF8DA}"/>
              </a:ext>
            </a:extLst>
          </p:cNvPr>
          <p:cNvSpPr/>
          <p:nvPr/>
        </p:nvSpPr>
        <p:spPr>
          <a:xfrm>
            <a:off x="4975714" y="4553255"/>
            <a:ext cx="207339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Service (Spring Boot)</a:t>
            </a:r>
          </a:p>
        </p:txBody>
      </p:sp>
      <p:sp>
        <p:nvSpPr>
          <p:cNvPr id="41" name="Rectangle 40">
            <a:extLst>
              <a:ext uri="{FF2B5EF4-FFF2-40B4-BE49-F238E27FC236}">
                <a16:creationId xmlns:a16="http://schemas.microsoft.com/office/drawing/2014/main" id="{1F906A87-D932-F5A6-5D67-830B2D140CBC}"/>
              </a:ext>
            </a:extLst>
          </p:cNvPr>
          <p:cNvSpPr/>
          <p:nvPr/>
        </p:nvSpPr>
        <p:spPr>
          <a:xfrm>
            <a:off x="2467778" y="5424531"/>
            <a:ext cx="4690590"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Persistence Layer</a:t>
            </a:r>
          </a:p>
        </p:txBody>
      </p:sp>
      <p:sp>
        <p:nvSpPr>
          <p:cNvPr id="42" name="Rectangle: Rounded Corners 41">
            <a:extLst>
              <a:ext uri="{FF2B5EF4-FFF2-40B4-BE49-F238E27FC236}">
                <a16:creationId xmlns:a16="http://schemas.microsoft.com/office/drawing/2014/main" id="{C27A0240-62BB-C0E5-7797-FC4332A95881}"/>
              </a:ext>
            </a:extLst>
          </p:cNvPr>
          <p:cNvSpPr/>
          <p:nvPr/>
        </p:nvSpPr>
        <p:spPr>
          <a:xfrm>
            <a:off x="2543898" y="5775270"/>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Repository</a:t>
            </a:r>
          </a:p>
        </p:txBody>
      </p:sp>
      <p:sp>
        <p:nvSpPr>
          <p:cNvPr id="44" name="Rectangle 43">
            <a:extLst>
              <a:ext uri="{FF2B5EF4-FFF2-40B4-BE49-F238E27FC236}">
                <a16:creationId xmlns:a16="http://schemas.microsoft.com/office/drawing/2014/main" id="{CEE3ED8A-CE81-5D7C-4ECB-16EFC883A99A}"/>
              </a:ext>
            </a:extLst>
          </p:cNvPr>
          <p:cNvSpPr/>
          <p:nvPr/>
        </p:nvSpPr>
        <p:spPr>
          <a:xfrm>
            <a:off x="7268026" y="4175675"/>
            <a:ext cx="2291488"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Integration Layer</a:t>
            </a:r>
          </a:p>
        </p:txBody>
      </p:sp>
      <p:sp>
        <p:nvSpPr>
          <p:cNvPr id="45" name="Rectangle: Rounded Corners 44">
            <a:extLst>
              <a:ext uri="{FF2B5EF4-FFF2-40B4-BE49-F238E27FC236}">
                <a16:creationId xmlns:a16="http://schemas.microsoft.com/office/drawing/2014/main" id="{FD2FA0F8-E0ED-2996-C682-8B86E9544EE8}"/>
              </a:ext>
            </a:extLst>
          </p:cNvPr>
          <p:cNvSpPr/>
          <p:nvPr/>
        </p:nvSpPr>
        <p:spPr>
          <a:xfrm>
            <a:off x="7484471" y="4553255"/>
            <a:ext cx="1856125" cy="52991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Telecom Provider Client (</a:t>
            </a:r>
            <a:r>
              <a:rPr lang="en-GB" sz="1400" dirty="0" err="1">
                <a:latin typeface="Arial" panose="020B0604020202020204" pitchFamily="34" charset="0"/>
                <a:cs typeface="Arial" panose="020B0604020202020204" pitchFamily="34" charset="0"/>
              </a:rPr>
              <a:t>WebClient</a:t>
            </a:r>
            <a:r>
              <a:rPr lang="en-GB" sz="1400" dirty="0">
                <a:latin typeface="Arial" panose="020B0604020202020204" pitchFamily="34" charset="0"/>
                <a:cs typeface="Arial" panose="020B0604020202020204" pitchFamily="34" charset="0"/>
              </a:rPr>
              <a:t>)</a:t>
            </a:r>
          </a:p>
        </p:txBody>
      </p:sp>
      <p:sp>
        <p:nvSpPr>
          <p:cNvPr id="46" name="Rectangle 45">
            <a:extLst>
              <a:ext uri="{FF2B5EF4-FFF2-40B4-BE49-F238E27FC236}">
                <a16:creationId xmlns:a16="http://schemas.microsoft.com/office/drawing/2014/main" id="{4077F984-78D6-0CA6-E082-5DD792444819}"/>
              </a:ext>
            </a:extLst>
          </p:cNvPr>
          <p:cNvSpPr/>
          <p:nvPr/>
        </p:nvSpPr>
        <p:spPr>
          <a:xfrm>
            <a:off x="7261978" y="5424531"/>
            <a:ext cx="2291488"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Configuration Layer</a:t>
            </a:r>
          </a:p>
        </p:txBody>
      </p:sp>
      <p:sp>
        <p:nvSpPr>
          <p:cNvPr id="47" name="Rectangle: Rounded Corners 46">
            <a:extLst>
              <a:ext uri="{FF2B5EF4-FFF2-40B4-BE49-F238E27FC236}">
                <a16:creationId xmlns:a16="http://schemas.microsoft.com/office/drawing/2014/main" id="{D4B9A52D-897E-54C0-7C01-C8E630EB2BEE}"/>
              </a:ext>
            </a:extLst>
          </p:cNvPr>
          <p:cNvSpPr/>
          <p:nvPr/>
        </p:nvSpPr>
        <p:spPr>
          <a:xfrm>
            <a:off x="7340813" y="5775268"/>
            <a:ext cx="2101138" cy="556067"/>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Provider Properties (Spring Properties)</a:t>
            </a:r>
          </a:p>
        </p:txBody>
      </p:sp>
      <p:sp>
        <p:nvSpPr>
          <p:cNvPr id="48" name="Rectangle 47">
            <a:extLst>
              <a:ext uri="{FF2B5EF4-FFF2-40B4-BE49-F238E27FC236}">
                <a16:creationId xmlns:a16="http://schemas.microsoft.com/office/drawing/2014/main" id="{21DAF22D-005C-71F7-617F-B1F780028472}"/>
              </a:ext>
            </a:extLst>
          </p:cNvPr>
          <p:cNvSpPr/>
          <p:nvPr/>
        </p:nvSpPr>
        <p:spPr>
          <a:xfrm>
            <a:off x="2467778" y="1530746"/>
            <a:ext cx="7089782" cy="1145046"/>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Cross-cutting concerns Layer</a:t>
            </a:r>
          </a:p>
        </p:txBody>
      </p:sp>
      <p:sp>
        <p:nvSpPr>
          <p:cNvPr id="49" name="Rectangle: Rounded Corners 48">
            <a:extLst>
              <a:ext uri="{FF2B5EF4-FFF2-40B4-BE49-F238E27FC236}">
                <a16:creationId xmlns:a16="http://schemas.microsoft.com/office/drawing/2014/main" id="{B650E5B7-FB81-D0AD-8E2B-8BDAFF5661DC}"/>
              </a:ext>
            </a:extLst>
          </p:cNvPr>
          <p:cNvSpPr/>
          <p:nvPr/>
        </p:nvSpPr>
        <p:spPr>
          <a:xfrm>
            <a:off x="4323653" y="1942758"/>
            <a:ext cx="1640114" cy="58538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Exception Handling</a:t>
            </a:r>
          </a:p>
        </p:txBody>
      </p:sp>
      <p:sp>
        <p:nvSpPr>
          <p:cNvPr id="50" name="Rectangle: Rounded Corners 49">
            <a:extLst>
              <a:ext uri="{FF2B5EF4-FFF2-40B4-BE49-F238E27FC236}">
                <a16:creationId xmlns:a16="http://schemas.microsoft.com/office/drawing/2014/main" id="{7409C0E8-D522-4805-370A-AC6C9CCBBED1}"/>
              </a:ext>
            </a:extLst>
          </p:cNvPr>
          <p:cNvSpPr/>
          <p:nvPr/>
        </p:nvSpPr>
        <p:spPr>
          <a:xfrm>
            <a:off x="7819642" y="1957602"/>
            <a:ext cx="1622309"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Logging</a:t>
            </a:r>
          </a:p>
        </p:txBody>
      </p:sp>
      <p:sp>
        <p:nvSpPr>
          <p:cNvPr id="51" name="Rectangle: Rounded Corners 50">
            <a:extLst>
              <a:ext uri="{FF2B5EF4-FFF2-40B4-BE49-F238E27FC236}">
                <a16:creationId xmlns:a16="http://schemas.microsoft.com/office/drawing/2014/main" id="{72444167-D003-B281-CF0A-50CDCDE93412}"/>
              </a:ext>
            </a:extLst>
          </p:cNvPr>
          <p:cNvSpPr/>
          <p:nvPr/>
        </p:nvSpPr>
        <p:spPr>
          <a:xfrm>
            <a:off x="6096000" y="1948030"/>
            <a:ext cx="1608033" cy="585385"/>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Metrics Collector</a:t>
            </a:r>
          </a:p>
        </p:txBody>
      </p:sp>
      <p:sp>
        <p:nvSpPr>
          <p:cNvPr id="52" name="Rectangle: Rounded Corners 51">
            <a:extLst>
              <a:ext uri="{FF2B5EF4-FFF2-40B4-BE49-F238E27FC236}">
                <a16:creationId xmlns:a16="http://schemas.microsoft.com/office/drawing/2014/main" id="{FA4438FF-084C-8FD3-3B75-44BA47D70461}"/>
              </a:ext>
            </a:extLst>
          </p:cNvPr>
          <p:cNvSpPr/>
          <p:nvPr/>
        </p:nvSpPr>
        <p:spPr>
          <a:xfrm>
            <a:off x="2589193" y="1942055"/>
            <a:ext cx="1613045"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Phone Number Utilities</a:t>
            </a:r>
          </a:p>
        </p:txBody>
      </p:sp>
      <p:sp>
        <p:nvSpPr>
          <p:cNvPr id="57" name="Rectangle: Rounded Corners 56">
            <a:extLst>
              <a:ext uri="{FF2B5EF4-FFF2-40B4-BE49-F238E27FC236}">
                <a16:creationId xmlns:a16="http://schemas.microsoft.com/office/drawing/2014/main" id="{99A0D453-BFEF-C783-1A17-A9DA67FC243F}"/>
              </a:ext>
            </a:extLst>
          </p:cNvPr>
          <p:cNvSpPr/>
          <p:nvPr/>
        </p:nvSpPr>
        <p:spPr>
          <a:xfrm>
            <a:off x="6106617" y="243651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Prometheus/ Grafana</a:t>
            </a:r>
          </a:p>
        </p:txBody>
      </p:sp>
      <p:sp>
        <p:nvSpPr>
          <p:cNvPr id="60" name="Rectangle: Rounded Corners 59">
            <a:extLst>
              <a:ext uri="{FF2B5EF4-FFF2-40B4-BE49-F238E27FC236}">
                <a16:creationId xmlns:a16="http://schemas.microsoft.com/office/drawing/2014/main" id="{87281356-05E2-D808-CA22-6FE172E1F708}"/>
              </a:ext>
            </a:extLst>
          </p:cNvPr>
          <p:cNvSpPr/>
          <p:nvPr/>
        </p:nvSpPr>
        <p:spPr>
          <a:xfrm>
            <a:off x="4971685" y="5775268"/>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Entity</a:t>
            </a:r>
          </a:p>
        </p:txBody>
      </p:sp>
      <p:sp>
        <p:nvSpPr>
          <p:cNvPr id="62" name="Rectangle: Rounded Corners 61">
            <a:extLst>
              <a:ext uri="{FF2B5EF4-FFF2-40B4-BE49-F238E27FC236}">
                <a16:creationId xmlns:a16="http://schemas.microsoft.com/office/drawing/2014/main" id="{B16DC1A0-64A3-E4F3-DEFB-20BCC118D592}"/>
              </a:ext>
            </a:extLst>
          </p:cNvPr>
          <p:cNvSpPr/>
          <p:nvPr/>
        </p:nvSpPr>
        <p:spPr>
          <a:xfrm>
            <a:off x="4971685" y="62737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sp>
        <p:nvSpPr>
          <p:cNvPr id="63" name="Rectangle: Rounded Corners 62">
            <a:extLst>
              <a:ext uri="{FF2B5EF4-FFF2-40B4-BE49-F238E27FC236}">
                <a16:creationId xmlns:a16="http://schemas.microsoft.com/office/drawing/2014/main" id="{4774F063-9FD0-9C7A-78D1-867C3BEED618}"/>
              </a:ext>
            </a:extLst>
          </p:cNvPr>
          <p:cNvSpPr/>
          <p:nvPr/>
        </p:nvSpPr>
        <p:spPr>
          <a:xfrm>
            <a:off x="6096000" y="3761841"/>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64" name="Rectangle: Rounded Corners 63">
            <a:extLst>
              <a:ext uri="{FF2B5EF4-FFF2-40B4-BE49-F238E27FC236}">
                <a16:creationId xmlns:a16="http://schemas.microsoft.com/office/drawing/2014/main" id="{B4D5C6D6-7188-911E-CE3E-95BEAF12C74A}"/>
              </a:ext>
            </a:extLst>
          </p:cNvPr>
          <p:cNvSpPr/>
          <p:nvPr/>
        </p:nvSpPr>
        <p:spPr>
          <a:xfrm>
            <a:off x="7818606" y="243548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ELK Stack</a:t>
            </a:r>
          </a:p>
        </p:txBody>
      </p:sp>
      <p:sp>
        <p:nvSpPr>
          <p:cNvPr id="65" name="Rectangle: Rounded Corners 64">
            <a:extLst>
              <a:ext uri="{FF2B5EF4-FFF2-40B4-BE49-F238E27FC236}">
                <a16:creationId xmlns:a16="http://schemas.microsoft.com/office/drawing/2014/main" id="{03A31119-B4FC-3544-6538-9C99BF2DD561}"/>
              </a:ext>
            </a:extLst>
          </p:cNvPr>
          <p:cNvSpPr/>
          <p:nvPr/>
        </p:nvSpPr>
        <p:spPr>
          <a:xfrm>
            <a:off x="4971685" y="50179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Tree>
    <p:extLst>
      <p:ext uri="{BB962C8B-B14F-4D97-AF65-F5344CB8AC3E}">
        <p14:creationId xmlns:p14="http://schemas.microsoft.com/office/powerpoint/2010/main" val="334798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5FC4-8B5F-11EE-CFFA-685039FEFC6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F569ADE-4641-14D5-80C4-607071649DE8}"/>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(POST)</a:t>
            </a:r>
            <a:endParaRPr lang="en-GB" dirty="0"/>
          </a:p>
        </p:txBody>
      </p:sp>
      <p:sp>
        <p:nvSpPr>
          <p:cNvPr id="4" name="Date Placeholder 3">
            <a:extLst>
              <a:ext uri="{FF2B5EF4-FFF2-40B4-BE49-F238E27FC236}">
                <a16:creationId xmlns:a16="http://schemas.microsoft.com/office/drawing/2014/main" id="{EC2994DA-D09B-0737-5726-D77B31D9789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9F0FC4F5-C17F-3531-1F13-9525E1207B44}"/>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BD828131-CF4A-AF8A-39AF-D549DE33252E}"/>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D217B59-0115-CD1A-9F61-EF497CA8BFFE}"/>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D23B3928-F820-DA69-0F18-81E44BB8357A}"/>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A9792908-C06F-40EF-2F4B-C70D16D20790}"/>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816B0748-BB17-FAF1-25B4-AFE1A642AE95}"/>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B7C91A85-FA32-DEAE-37D3-BE5A20CA9910}"/>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537D2912-DD67-37E0-0196-351D5013250E}"/>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sp>
        <p:nvSpPr>
          <p:cNvPr id="11" name="Rectangle: Rounded Corners 10">
            <a:extLst>
              <a:ext uri="{FF2B5EF4-FFF2-40B4-BE49-F238E27FC236}">
                <a16:creationId xmlns:a16="http://schemas.microsoft.com/office/drawing/2014/main" id="{5499FB98-F6D6-0E87-A05D-0951A113D6D6}"/>
              </a:ext>
            </a:extLst>
          </p:cNvPr>
          <p:cNvSpPr/>
          <p:nvPr/>
        </p:nvSpPr>
        <p:spPr>
          <a:xfrm>
            <a:off x="9924004" y="1423338"/>
            <a:ext cx="70549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2" name="Rectangle: Rounded Corners 11">
            <a:extLst>
              <a:ext uri="{FF2B5EF4-FFF2-40B4-BE49-F238E27FC236}">
                <a16:creationId xmlns:a16="http://schemas.microsoft.com/office/drawing/2014/main" id="{4C7CAA20-A7E4-4219-60D8-098A56D6FDA8}"/>
              </a:ext>
            </a:extLst>
          </p:cNvPr>
          <p:cNvSpPr/>
          <p:nvPr/>
        </p:nvSpPr>
        <p:spPr>
          <a:xfrm>
            <a:off x="10688797" y="142333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 name="Straight Connector 14">
            <a:extLst>
              <a:ext uri="{FF2B5EF4-FFF2-40B4-BE49-F238E27FC236}">
                <a16:creationId xmlns:a16="http://schemas.microsoft.com/office/drawing/2014/main" id="{BCDB291E-88E0-CB71-46FE-D430FEA63CC0}"/>
              </a:ext>
            </a:extLst>
          </p:cNvPr>
          <p:cNvCxnSpPr>
            <a:cxnSpLocks/>
            <a:stCxn id="10" idx="2"/>
            <a:endCxn id="126" idx="2"/>
          </p:cNvCxnSpPr>
          <p:nvPr/>
        </p:nvCxnSpPr>
        <p:spPr>
          <a:xfrm flipH="1">
            <a:off x="1097580" y="1736336"/>
            <a:ext cx="5947" cy="46531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20F5E243-79FE-7A58-A63F-D017A83BBFE3}"/>
              </a:ext>
            </a:extLst>
          </p:cNvPr>
          <p:cNvCxnSpPr>
            <a:cxnSpLocks/>
            <a:stCxn id="31" idx="2"/>
          </p:cNvCxnSpPr>
          <p:nvPr/>
        </p:nvCxnSpPr>
        <p:spPr>
          <a:xfrm>
            <a:off x="2217665" y="1736336"/>
            <a:ext cx="10081"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8376E8E4-EE5D-F244-6B33-DFC0C39D6124}"/>
              </a:ext>
            </a:extLst>
          </p:cNvPr>
          <p:cNvCxnSpPr>
            <a:cxnSpLocks/>
            <a:stCxn id="2" idx="2"/>
          </p:cNvCxnSpPr>
          <p:nvPr/>
        </p:nvCxnSpPr>
        <p:spPr>
          <a:xfrm>
            <a:off x="3475534"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C7C5D988-CA88-EFBD-FFD9-1D6AB044AC70}"/>
              </a:ext>
            </a:extLst>
          </p:cNvPr>
          <p:cNvCxnSpPr>
            <a:cxnSpLocks/>
            <a:stCxn id="3" idx="2"/>
          </p:cNvCxnSpPr>
          <p:nvPr/>
        </p:nvCxnSpPr>
        <p:spPr>
          <a:xfrm flipH="1">
            <a:off x="4733521" y="1736336"/>
            <a:ext cx="15073"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35E1930F-37C3-2850-FA56-7BE8CED7D90E}"/>
              </a:ext>
            </a:extLst>
          </p:cNvPr>
          <p:cNvCxnSpPr>
            <a:cxnSpLocks/>
            <a:stCxn id="5" idx="2"/>
          </p:cNvCxnSpPr>
          <p:nvPr/>
        </p:nvCxnSpPr>
        <p:spPr>
          <a:xfrm>
            <a:off x="5981007" y="1736336"/>
            <a:ext cx="2948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70FE6C29-4F32-7F67-1A9F-22E1C61DD5CE}"/>
              </a:ext>
            </a:extLst>
          </p:cNvPr>
          <p:cNvCxnSpPr>
            <a:cxnSpLocks/>
            <a:stCxn id="6" idx="2"/>
          </p:cNvCxnSpPr>
          <p:nvPr/>
        </p:nvCxnSpPr>
        <p:spPr>
          <a:xfrm>
            <a:off x="7257979"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8" name="Straight Connector 27">
            <a:extLst>
              <a:ext uri="{FF2B5EF4-FFF2-40B4-BE49-F238E27FC236}">
                <a16:creationId xmlns:a16="http://schemas.microsoft.com/office/drawing/2014/main" id="{36EEC0C8-3B1E-DADA-C768-AB4131AAEF97}"/>
              </a:ext>
            </a:extLst>
          </p:cNvPr>
          <p:cNvCxnSpPr>
            <a:cxnSpLocks/>
            <a:stCxn id="8" idx="2"/>
          </p:cNvCxnSpPr>
          <p:nvPr/>
        </p:nvCxnSpPr>
        <p:spPr>
          <a:xfrm>
            <a:off x="8373465" y="1736336"/>
            <a:ext cx="6153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0D81B2AA-BB5E-8D49-3AA7-2E6AE3188D09}"/>
              </a:ext>
            </a:extLst>
          </p:cNvPr>
          <p:cNvCxnSpPr>
            <a:cxnSpLocks/>
            <a:stCxn id="9" idx="2"/>
          </p:cNvCxnSpPr>
          <p:nvPr/>
        </p:nvCxnSpPr>
        <p:spPr>
          <a:xfrm flipH="1">
            <a:off x="9360907" y="1736336"/>
            <a:ext cx="362"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7" name="Straight Connector 36">
            <a:extLst>
              <a:ext uri="{FF2B5EF4-FFF2-40B4-BE49-F238E27FC236}">
                <a16:creationId xmlns:a16="http://schemas.microsoft.com/office/drawing/2014/main" id="{B606BAC9-9092-13DF-7405-875B700A0036}"/>
              </a:ext>
            </a:extLst>
          </p:cNvPr>
          <p:cNvCxnSpPr>
            <a:cxnSpLocks/>
            <a:stCxn id="11" idx="2"/>
          </p:cNvCxnSpPr>
          <p:nvPr/>
        </p:nvCxnSpPr>
        <p:spPr>
          <a:xfrm>
            <a:off x="10276750" y="1727346"/>
            <a:ext cx="25075"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43" name="Straight Connector 42">
            <a:extLst>
              <a:ext uri="{FF2B5EF4-FFF2-40B4-BE49-F238E27FC236}">
                <a16:creationId xmlns:a16="http://schemas.microsoft.com/office/drawing/2014/main" id="{FC15A35E-7248-E251-E9E1-60E297CCFE6B}"/>
              </a:ext>
            </a:extLst>
          </p:cNvPr>
          <p:cNvCxnSpPr>
            <a:cxnSpLocks/>
            <a:stCxn id="12" idx="2"/>
          </p:cNvCxnSpPr>
          <p:nvPr/>
        </p:nvCxnSpPr>
        <p:spPr>
          <a:xfrm>
            <a:off x="11192231" y="1727346"/>
            <a:ext cx="33609"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E4C269C0-19C2-4EE7-F8BA-E89A0225DBAB}"/>
              </a:ext>
            </a:extLst>
          </p:cNvPr>
          <p:cNvCxnSpPr>
            <a:cxnSpLocks/>
          </p:cNvCxnSpPr>
          <p:nvPr/>
        </p:nvCxnSpPr>
        <p:spPr>
          <a:xfrm>
            <a:off x="2217473" y="2611954"/>
            <a:ext cx="805908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089DCCCF-C968-F6DC-9F58-344487B22934}"/>
              </a:ext>
            </a:extLst>
          </p:cNvPr>
          <p:cNvCxnSpPr>
            <a:cxnSpLocks/>
          </p:cNvCxnSpPr>
          <p:nvPr/>
        </p:nvCxnSpPr>
        <p:spPr>
          <a:xfrm flipH="1">
            <a:off x="2208394" y="2887957"/>
            <a:ext cx="8059085"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id="{C3FCF078-B5CF-388E-8EB9-2D4F0A8EDF5B}"/>
              </a:ext>
            </a:extLst>
          </p:cNvPr>
          <p:cNvCxnSpPr>
            <a:cxnSpLocks/>
          </p:cNvCxnSpPr>
          <p:nvPr/>
        </p:nvCxnSpPr>
        <p:spPr>
          <a:xfrm>
            <a:off x="2227746" y="3182424"/>
            <a:ext cx="125786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28B5D0E5-378C-B517-E1F5-4B5405860818}"/>
              </a:ext>
            </a:extLst>
          </p:cNvPr>
          <p:cNvSpPr txBox="1"/>
          <p:nvPr/>
        </p:nvSpPr>
        <p:spPr>
          <a:xfrm>
            <a:off x="2217473" y="2334955"/>
            <a:ext cx="149111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3. Check rate limits</a:t>
            </a:r>
          </a:p>
        </p:txBody>
      </p:sp>
      <p:sp>
        <p:nvSpPr>
          <p:cNvPr id="78" name="TextBox 77">
            <a:extLst>
              <a:ext uri="{FF2B5EF4-FFF2-40B4-BE49-F238E27FC236}">
                <a16:creationId xmlns:a16="http://schemas.microsoft.com/office/drawing/2014/main" id="{A96F1BB9-5A0A-F629-3BE8-D44ED4ECFA53}"/>
              </a:ext>
            </a:extLst>
          </p:cNvPr>
          <p:cNvSpPr txBox="1"/>
          <p:nvPr/>
        </p:nvSpPr>
        <p:spPr>
          <a:xfrm>
            <a:off x="2197791" y="2610958"/>
            <a:ext cx="158569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4. Return limit status</a:t>
            </a:r>
          </a:p>
        </p:txBody>
      </p:sp>
      <p:sp>
        <p:nvSpPr>
          <p:cNvPr id="79" name="TextBox 78">
            <a:extLst>
              <a:ext uri="{FF2B5EF4-FFF2-40B4-BE49-F238E27FC236}">
                <a16:creationId xmlns:a16="http://schemas.microsoft.com/office/drawing/2014/main" id="{B8F01F2B-4E20-49A8-8A05-4E043033DA6D}"/>
              </a:ext>
            </a:extLst>
          </p:cNvPr>
          <p:cNvSpPr txBox="1"/>
          <p:nvPr/>
        </p:nvSpPr>
        <p:spPr>
          <a:xfrm>
            <a:off x="2215935" y="2899784"/>
            <a:ext cx="145244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5. Validate request</a:t>
            </a:r>
          </a:p>
        </p:txBody>
      </p:sp>
      <p:cxnSp>
        <p:nvCxnSpPr>
          <p:cNvPr id="81" name="Straight Arrow Connector 80">
            <a:extLst>
              <a:ext uri="{FF2B5EF4-FFF2-40B4-BE49-F238E27FC236}">
                <a16:creationId xmlns:a16="http://schemas.microsoft.com/office/drawing/2014/main" id="{C7EC7BAB-88AA-A4DA-2D5F-0BDBCC580B69}"/>
              </a:ext>
            </a:extLst>
          </p:cNvPr>
          <p:cNvCxnSpPr>
            <a:cxnSpLocks/>
          </p:cNvCxnSpPr>
          <p:nvPr/>
        </p:nvCxnSpPr>
        <p:spPr>
          <a:xfrm>
            <a:off x="3476926" y="3458970"/>
            <a:ext cx="1271668"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0CEF58AE-45C4-1D2A-39FA-D4BA9D95EFF7}"/>
              </a:ext>
            </a:extLst>
          </p:cNvPr>
          <p:cNvCxnSpPr>
            <a:cxnSpLocks/>
          </p:cNvCxnSpPr>
          <p:nvPr/>
        </p:nvCxnSpPr>
        <p:spPr>
          <a:xfrm>
            <a:off x="4778080" y="3705551"/>
            <a:ext cx="120292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1D336FBA-8A48-D9FF-95E9-EEB63499177D}"/>
              </a:ext>
            </a:extLst>
          </p:cNvPr>
          <p:cNvCxnSpPr>
            <a:cxnSpLocks/>
          </p:cNvCxnSpPr>
          <p:nvPr/>
        </p:nvCxnSpPr>
        <p:spPr>
          <a:xfrm>
            <a:off x="5981007" y="3968183"/>
            <a:ext cx="1247486"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D5D7B8E7-0F7A-2C17-9773-782B2591BBAD}"/>
              </a:ext>
            </a:extLst>
          </p:cNvPr>
          <p:cNvCxnSpPr>
            <a:cxnSpLocks/>
          </p:cNvCxnSpPr>
          <p:nvPr/>
        </p:nvCxnSpPr>
        <p:spPr>
          <a:xfrm>
            <a:off x="7259325" y="4198709"/>
            <a:ext cx="111413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Arrow Connector 87">
            <a:extLst>
              <a:ext uri="{FF2B5EF4-FFF2-40B4-BE49-F238E27FC236}">
                <a16:creationId xmlns:a16="http://schemas.microsoft.com/office/drawing/2014/main" id="{AE5071A4-2D2E-C54C-6697-42245E572A1E}"/>
              </a:ext>
            </a:extLst>
          </p:cNvPr>
          <p:cNvCxnSpPr>
            <a:cxnSpLocks/>
          </p:cNvCxnSpPr>
          <p:nvPr/>
        </p:nvCxnSpPr>
        <p:spPr>
          <a:xfrm flipH="1">
            <a:off x="7257979" y="4496661"/>
            <a:ext cx="1116831"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560DCE5B-3AA4-59F1-125C-0F7155B3167B}"/>
              </a:ext>
            </a:extLst>
          </p:cNvPr>
          <p:cNvCxnSpPr>
            <a:cxnSpLocks/>
          </p:cNvCxnSpPr>
          <p:nvPr/>
        </p:nvCxnSpPr>
        <p:spPr>
          <a:xfrm flipH="1">
            <a:off x="6010493" y="4782625"/>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Arrow Connector 92">
            <a:extLst>
              <a:ext uri="{FF2B5EF4-FFF2-40B4-BE49-F238E27FC236}">
                <a16:creationId xmlns:a16="http://schemas.microsoft.com/office/drawing/2014/main" id="{3FD7EBC8-E814-9872-8004-D13B67FFD057}"/>
              </a:ext>
            </a:extLst>
          </p:cNvPr>
          <p:cNvCxnSpPr>
            <a:cxnSpLocks/>
          </p:cNvCxnSpPr>
          <p:nvPr/>
        </p:nvCxnSpPr>
        <p:spPr>
          <a:xfrm flipH="1">
            <a:off x="4733521" y="5880246"/>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a:extLst>
              <a:ext uri="{FF2B5EF4-FFF2-40B4-BE49-F238E27FC236}">
                <a16:creationId xmlns:a16="http://schemas.microsoft.com/office/drawing/2014/main" id="{A67C29B6-04BF-E94B-8905-8BB9FAFADC75}"/>
              </a:ext>
            </a:extLst>
          </p:cNvPr>
          <p:cNvCxnSpPr>
            <a:cxnSpLocks/>
          </p:cNvCxnSpPr>
          <p:nvPr/>
        </p:nvCxnSpPr>
        <p:spPr>
          <a:xfrm flipH="1">
            <a:off x="1102535" y="6126825"/>
            <a:ext cx="36460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Straight Arrow Connector 95">
            <a:extLst>
              <a:ext uri="{FF2B5EF4-FFF2-40B4-BE49-F238E27FC236}">
                <a16:creationId xmlns:a16="http://schemas.microsoft.com/office/drawing/2014/main" id="{B3DE2FF4-4702-1C34-F00C-17261C7EDE42}"/>
              </a:ext>
            </a:extLst>
          </p:cNvPr>
          <p:cNvCxnSpPr>
            <a:cxnSpLocks/>
          </p:cNvCxnSpPr>
          <p:nvPr/>
        </p:nvCxnSpPr>
        <p:spPr>
          <a:xfrm flipH="1">
            <a:off x="274360" y="6400574"/>
            <a:ext cx="8148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932D0317-1EE6-F317-D9DD-7B6CE089181C}"/>
              </a:ext>
            </a:extLst>
          </p:cNvPr>
          <p:cNvCxnSpPr>
            <a:cxnSpLocks/>
          </p:cNvCxnSpPr>
          <p:nvPr/>
        </p:nvCxnSpPr>
        <p:spPr>
          <a:xfrm>
            <a:off x="5981007" y="5055490"/>
            <a:ext cx="4286472"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Arrow Connector 99">
            <a:extLst>
              <a:ext uri="{FF2B5EF4-FFF2-40B4-BE49-F238E27FC236}">
                <a16:creationId xmlns:a16="http://schemas.microsoft.com/office/drawing/2014/main" id="{BE9380E2-940D-F9EE-0CA0-24221BDF3FD5}"/>
              </a:ext>
            </a:extLst>
          </p:cNvPr>
          <p:cNvCxnSpPr>
            <a:cxnSpLocks/>
          </p:cNvCxnSpPr>
          <p:nvPr/>
        </p:nvCxnSpPr>
        <p:spPr>
          <a:xfrm>
            <a:off x="5981007" y="5341454"/>
            <a:ext cx="342029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Straight Arrow Connector 101">
            <a:extLst>
              <a:ext uri="{FF2B5EF4-FFF2-40B4-BE49-F238E27FC236}">
                <a16:creationId xmlns:a16="http://schemas.microsoft.com/office/drawing/2014/main" id="{BE53C86B-EFF8-011E-178B-EB38C51201DC}"/>
              </a:ext>
            </a:extLst>
          </p:cNvPr>
          <p:cNvCxnSpPr>
            <a:cxnSpLocks/>
          </p:cNvCxnSpPr>
          <p:nvPr/>
        </p:nvCxnSpPr>
        <p:spPr>
          <a:xfrm>
            <a:off x="9355053" y="5625105"/>
            <a:ext cx="183717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4" name="TextBox 113">
            <a:extLst>
              <a:ext uri="{FF2B5EF4-FFF2-40B4-BE49-F238E27FC236}">
                <a16:creationId xmlns:a16="http://schemas.microsoft.com/office/drawing/2014/main" id="{4CB4BBC8-31D9-B6B5-E401-4C6FE42F7425}"/>
              </a:ext>
            </a:extLst>
          </p:cNvPr>
          <p:cNvSpPr txBox="1"/>
          <p:nvPr/>
        </p:nvSpPr>
        <p:spPr>
          <a:xfrm>
            <a:off x="3479169" y="3187335"/>
            <a:ext cx="184011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6. Authenticated request</a:t>
            </a:r>
          </a:p>
        </p:txBody>
      </p:sp>
      <p:sp>
        <p:nvSpPr>
          <p:cNvPr id="115" name="TextBox 114">
            <a:extLst>
              <a:ext uri="{FF2B5EF4-FFF2-40B4-BE49-F238E27FC236}">
                <a16:creationId xmlns:a16="http://schemas.microsoft.com/office/drawing/2014/main" id="{85ED4FB4-8AB1-35CE-3958-3EBCF2347472}"/>
              </a:ext>
            </a:extLst>
          </p:cNvPr>
          <p:cNvSpPr txBox="1"/>
          <p:nvPr/>
        </p:nvSpPr>
        <p:spPr>
          <a:xfrm>
            <a:off x="4760683" y="3423083"/>
            <a:ext cx="168668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7. Process verification</a:t>
            </a:r>
          </a:p>
        </p:txBody>
      </p:sp>
      <p:sp>
        <p:nvSpPr>
          <p:cNvPr id="116" name="TextBox 115">
            <a:extLst>
              <a:ext uri="{FF2B5EF4-FFF2-40B4-BE49-F238E27FC236}">
                <a16:creationId xmlns:a16="http://schemas.microsoft.com/office/drawing/2014/main" id="{60A3B5BE-E98B-485E-B72D-5B7073D6D43B}"/>
              </a:ext>
            </a:extLst>
          </p:cNvPr>
          <p:cNvSpPr txBox="1"/>
          <p:nvPr/>
        </p:nvSpPr>
        <p:spPr>
          <a:xfrm>
            <a:off x="5981007" y="3688573"/>
            <a:ext cx="1771191"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8. Verify phone number</a:t>
            </a:r>
          </a:p>
        </p:txBody>
      </p:sp>
      <p:sp>
        <p:nvSpPr>
          <p:cNvPr id="117" name="TextBox 116">
            <a:extLst>
              <a:ext uri="{FF2B5EF4-FFF2-40B4-BE49-F238E27FC236}">
                <a16:creationId xmlns:a16="http://schemas.microsoft.com/office/drawing/2014/main" id="{491C5ED1-DCE2-ADF1-0611-CCA9E1ED8E93}"/>
              </a:ext>
            </a:extLst>
          </p:cNvPr>
          <p:cNvSpPr txBox="1"/>
          <p:nvPr/>
        </p:nvSpPr>
        <p:spPr>
          <a:xfrm>
            <a:off x="7231116" y="3944445"/>
            <a:ext cx="149066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9. Call external API</a:t>
            </a:r>
          </a:p>
        </p:txBody>
      </p:sp>
      <p:sp>
        <p:nvSpPr>
          <p:cNvPr id="118" name="TextBox 117">
            <a:extLst>
              <a:ext uri="{FF2B5EF4-FFF2-40B4-BE49-F238E27FC236}">
                <a16:creationId xmlns:a16="http://schemas.microsoft.com/office/drawing/2014/main" id="{5DDB29BC-B9EC-E82F-125A-19D8714E5293}"/>
              </a:ext>
            </a:extLst>
          </p:cNvPr>
          <p:cNvSpPr txBox="1"/>
          <p:nvPr/>
        </p:nvSpPr>
        <p:spPr>
          <a:xfrm>
            <a:off x="7240195" y="4209103"/>
            <a:ext cx="2095445"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10. Return verification result</a:t>
            </a:r>
          </a:p>
        </p:txBody>
      </p:sp>
      <p:sp>
        <p:nvSpPr>
          <p:cNvPr id="119" name="TextBox 118">
            <a:extLst>
              <a:ext uri="{FF2B5EF4-FFF2-40B4-BE49-F238E27FC236}">
                <a16:creationId xmlns:a16="http://schemas.microsoft.com/office/drawing/2014/main" id="{9B687CC8-99B3-CB4B-1B4C-FFA9D09395E1}"/>
              </a:ext>
            </a:extLst>
          </p:cNvPr>
          <p:cNvSpPr txBox="1"/>
          <p:nvPr/>
        </p:nvSpPr>
        <p:spPr>
          <a:xfrm>
            <a:off x="5995750" y="4488097"/>
            <a:ext cx="130817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11. Return result</a:t>
            </a:r>
          </a:p>
        </p:txBody>
      </p:sp>
      <p:sp>
        <p:nvSpPr>
          <p:cNvPr id="120" name="TextBox 119">
            <a:extLst>
              <a:ext uri="{FF2B5EF4-FFF2-40B4-BE49-F238E27FC236}">
                <a16:creationId xmlns:a16="http://schemas.microsoft.com/office/drawing/2014/main" id="{68F2B99F-9480-AD01-2E04-0BF89A864034}"/>
              </a:ext>
            </a:extLst>
          </p:cNvPr>
          <p:cNvSpPr txBox="1"/>
          <p:nvPr/>
        </p:nvSpPr>
        <p:spPr>
          <a:xfrm>
            <a:off x="5981007" y="4785107"/>
            <a:ext cx="225574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12. Cache result (if applicable)</a:t>
            </a:r>
          </a:p>
        </p:txBody>
      </p:sp>
      <p:sp>
        <p:nvSpPr>
          <p:cNvPr id="121" name="TextBox 120">
            <a:extLst>
              <a:ext uri="{FF2B5EF4-FFF2-40B4-BE49-F238E27FC236}">
                <a16:creationId xmlns:a16="http://schemas.microsoft.com/office/drawing/2014/main" id="{5A7495E6-0F36-9C8C-B6BB-8ED7406AAE70}"/>
              </a:ext>
            </a:extLst>
          </p:cNvPr>
          <p:cNvSpPr txBox="1"/>
          <p:nvPr/>
        </p:nvSpPr>
        <p:spPr>
          <a:xfrm>
            <a:off x="5998105" y="5070230"/>
            <a:ext cx="14895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13. Log transaction</a:t>
            </a:r>
          </a:p>
        </p:txBody>
      </p:sp>
      <p:sp>
        <p:nvSpPr>
          <p:cNvPr id="122" name="TextBox 121">
            <a:extLst>
              <a:ext uri="{FF2B5EF4-FFF2-40B4-BE49-F238E27FC236}">
                <a16:creationId xmlns:a16="http://schemas.microsoft.com/office/drawing/2014/main" id="{2FF60B64-879D-5D89-F289-5DBC3D51254D}"/>
              </a:ext>
            </a:extLst>
          </p:cNvPr>
          <p:cNvSpPr txBox="1"/>
          <p:nvPr/>
        </p:nvSpPr>
        <p:spPr>
          <a:xfrm>
            <a:off x="9335589" y="5368464"/>
            <a:ext cx="183095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14. Store verification log</a:t>
            </a:r>
          </a:p>
        </p:txBody>
      </p:sp>
      <p:sp>
        <p:nvSpPr>
          <p:cNvPr id="123" name="TextBox 122">
            <a:extLst>
              <a:ext uri="{FF2B5EF4-FFF2-40B4-BE49-F238E27FC236}">
                <a16:creationId xmlns:a16="http://schemas.microsoft.com/office/drawing/2014/main" id="{5F2C28FA-3AAE-55CF-62CC-4864C867EA69}"/>
              </a:ext>
            </a:extLst>
          </p:cNvPr>
          <p:cNvSpPr txBox="1"/>
          <p:nvPr/>
        </p:nvSpPr>
        <p:spPr>
          <a:xfrm>
            <a:off x="4713544" y="5593585"/>
            <a:ext cx="2069797"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15. Return processed result</a:t>
            </a:r>
          </a:p>
        </p:txBody>
      </p:sp>
      <p:sp>
        <p:nvSpPr>
          <p:cNvPr id="124" name="TextBox 123">
            <a:extLst>
              <a:ext uri="{FF2B5EF4-FFF2-40B4-BE49-F238E27FC236}">
                <a16:creationId xmlns:a16="http://schemas.microsoft.com/office/drawing/2014/main" id="{D3F00DD6-A814-8B18-99F1-E87BA535ED1A}"/>
              </a:ext>
            </a:extLst>
          </p:cNvPr>
          <p:cNvSpPr txBox="1"/>
          <p:nvPr/>
        </p:nvSpPr>
        <p:spPr>
          <a:xfrm>
            <a:off x="1124369" y="5848526"/>
            <a:ext cx="157447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16. Return response</a:t>
            </a:r>
          </a:p>
        </p:txBody>
      </p:sp>
      <p:sp>
        <p:nvSpPr>
          <p:cNvPr id="126" name="TextBox 125">
            <a:extLst>
              <a:ext uri="{FF2B5EF4-FFF2-40B4-BE49-F238E27FC236}">
                <a16:creationId xmlns:a16="http://schemas.microsoft.com/office/drawing/2014/main" id="{7EC8E35C-DE6A-273F-8896-646CD8EDC83A}"/>
              </a:ext>
            </a:extLst>
          </p:cNvPr>
          <p:cNvSpPr txBox="1"/>
          <p:nvPr/>
        </p:nvSpPr>
        <p:spPr>
          <a:xfrm>
            <a:off x="310922" y="6112463"/>
            <a:ext cx="157331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17. HTTP Response</a:t>
            </a:r>
          </a:p>
        </p:txBody>
      </p:sp>
      <p:cxnSp>
        <p:nvCxnSpPr>
          <p:cNvPr id="13" name="Straight Arrow Connector 12">
            <a:extLst>
              <a:ext uri="{FF2B5EF4-FFF2-40B4-BE49-F238E27FC236}">
                <a16:creationId xmlns:a16="http://schemas.microsoft.com/office/drawing/2014/main" id="{4D67CA3E-3446-0B76-8999-D4201CB11396}"/>
              </a:ext>
            </a:extLst>
          </p:cNvPr>
          <p:cNvCxnSpPr>
            <a:cxnSpLocks/>
          </p:cNvCxnSpPr>
          <p:nvPr/>
        </p:nvCxnSpPr>
        <p:spPr>
          <a:xfrm>
            <a:off x="331470" y="2050199"/>
            <a:ext cx="76950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AAAD1E6B-CED5-36DB-6108-F034CA8A6F16}"/>
              </a:ext>
            </a:extLst>
          </p:cNvPr>
          <p:cNvSpPr txBox="1"/>
          <p:nvPr/>
        </p:nvSpPr>
        <p:spPr>
          <a:xfrm>
            <a:off x="294908" y="1767559"/>
            <a:ext cx="1363718"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1. HTTP Request</a:t>
            </a:r>
          </a:p>
        </p:txBody>
      </p:sp>
      <p:cxnSp>
        <p:nvCxnSpPr>
          <p:cNvPr id="20" name="Straight Arrow Connector 19">
            <a:extLst>
              <a:ext uri="{FF2B5EF4-FFF2-40B4-BE49-F238E27FC236}">
                <a16:creationId xmlns:a16="http://schemas.microsoft.com/office/drawing/2014/main" id="{2EAA7BFD-3778-70E7-3D3C-C22F4F64282F}"/>
              </a:ext>
            </a:extLst>
          </p:cNvPr>
          <p:cNvCxnSpPr>
            <a:cxnSpLocks/>
          </p:cNvCxnSpPr>
          <p:nvPr/>
        </p:nvCxnSpPr>
        <p:spPr>
          <a:xfrm>
            <a:off x="1121311" y="2325694"/>
            <a:ext cx="110643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F68AB10D-0133-A2CD-0BD3-8577D3C52887}"/>
              </a:ext>
            </a:extLst>
          </p:cNvPr>
          <p:cNvSpPr txBox="1"/>
          <p:nvPr/>
        </p:nvSpPr>
        <p:spPr>
          <a:xfrm>
            <a:off x="1084748" y="2043054"/>
            <a:ext cx="1503369"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2. Forward request</a:t>
            </a:r>
          </a:p>
        </p:txBody>
      </p:sp>
    </p:spTree>
    <p:extLst>
      <p:ext uri="{BB962C8B-B14F-4D97-AF65-F5344CB8AC3E}">
        <p14:creationId xmlns:p14="http://schemas.microsoft.com/office/powerpoint/2010/main" val="256406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79DA-BD56-BE51-1A05-0D478A2FB5D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93078FB-EB3C-B6CD-FAD0-996ABA0A9C20}"/>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(logs)</a:t>
            </a:r>
            <a:endParaRPr lang="en-GB" dirty="0"/>
          </a:p>
        </p:txBody>
      </p:sp>
      <p:sp>
        <p:nvSpPr>
          <p:cNvPr id="4" name="Date Placeholder 3">
            <a:extLst>
              <a:ext uri="{FF2B5EF4-FFF2-40B4-BE49-F238E27FC236}">
                <a16:creationId xmlns:a16="http://schemas.microsoft.com/office/drawing/2014/main" id="{5ADF2A3C-3F69-C66D-A4B7-02BAC718CFC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580A09F2-C057-E581-BF23-26EA17A334C0}"/>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54784DCB-73C0-1B8B-DAA0-981EFA52B70A}"/>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1D4A692-DCE3-4446-0551-81D46AE3D824}"/>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21DDC7F0-88DC-07EA-CF40-B83C5C39CAE0}"/>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BBE303BF-3A64-1827-973E-F7968F6CE106}"/>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2F71920B-A814-2195-0B9D-0174C16F26EF}"/>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8EB97BD9-BE52-226C-6C29-9110C62BA3B4}"/>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DEF5E478-7B7B-2F2A-13C5-D5C2D1A5A19C}"/>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cxnSp>
        <p:nvCxnSpPr>
          <p:cNvPr id="16" name="Straight Connector 15">
            <a:extLst>
              <a:ext uri="{FF2B5EF4-FFF2-40B4-BE49-F238E27FC236}">
                <a16:creationId xmlns:a16="http://schemas.microsoft.com/office/drawing/2014/main" id="{78A2C433-ACA2-3C37-B7BC-C7CB09D55C1D}"/>
              </a:ext>
            </a:extLst>
          </p:cNvPr>
          <p:cNvCxnSpPr>
            <a:cxnSpLocks/>
            <a:stCxn id="31" idx="2"/>
          </p:cNvCxnSpPr>
          <p:nvPr/>
        </p:nvCxnSpPr>
        <p:spPr>
          <a:xfrm>
            <a:off x="2217665"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A474C6A0-7793-E900-73C1-D2A6261B9342}"/>
              </a:ext>
            </a:extLst>
          </p:cNvPr>
          <p:cNvCxnSpPr>
            <a:cxnSpLocks/>
            <a:stCxn id="2" idx="2"/>
          </p:cNvCxnSpPr>
          <p:nvPr/>
        </p:nvCxnSpPr>
        <p:spPr>
          <a:xfrm>
            <a:off x="3475534"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4B85D9C4-B4F8-CDC0-9960-8300A4BCF7C6}"/>
              </a:ext>
            </a:extLst>
          </p:cNvPr>
          <p:cNvCxnSpPr>
            <a:cxnSpLocks/>
            <a:stCxn id="3" idx="2"/>
          </p:cNvCxnSpPr>
          <p:nvPr/>
        </p:nvCxnSpPr>
        <p:spPr>
          <a:xfrm>
            <a:off x="4748594" y="1736336"/>
            <a:ext cx="12621"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CAF23EBD-DBFC-0DD1-3360-04884A07B7BC}"/>
              </a:ext>
            </a:extLst>
          </p:cNvPr>
          <p:cNvCxnSpPr>
            <a:cxnSpLocks/>
            <a:stCxn id="5" idx="2"/>
          </p:cNvCxnSpPr>
          <p:nvPr/>
        </p:nvCxnSpPr>
        <p:spPr>
          <a:xfrm>
            <a:off x="5981007" y="1736336"/>
            <a:ext cx="25573"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0A7EFCDA-D703-1069-EF3F-1A4217F8BD20}"/>
              </a:ext>
            </a:extLst>
          </p:cNvPr>
          <p:cNvCxnSpPr>
            <a:cxnSpLocks/>
            <a:stCxn id="6" idx="2"/>
          </p:cNvCxnSpPr>
          <p:nvPr/>
        </p:nvCxnSpPr>
        <p:spPr>
          <a:xfrm>
            <a:off x="7257979" y="1736336"/>
            <a:ext cx="27789"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59B13BB7-68C6-BB21-9111-E6DE1F23AB7D}"/>
              </a:ext>
            </a:extLst>
          </p:cNvPr>
          <p:cNvCxnSpPr>
            <a:cxnSpLocks/>
          </p:cNvCxnSpPr>
          <p:nvPr/>
        </p:nvCxnSpPr>
        <p:spPr>
          <a:xfrm>
            <a:off x="2217473" y="2273448"/>
            <a:ext cx="931429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0FE5A8BD-1AF6-B7CF-12A6-8807BBD47E6A}"/>
              </a:ext>
            </a:extLst>
          </p:cNvPr>
          <p:cNvSpPr txBox="1"/>
          <p:nvPr/>
        </p:nvSpPr>
        <p:spPr>
          <a:xfrm>
            <a:off x="2217473" y="1996449"/>
            <a:ext cx="150714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security events</a:t>
            </a:r>
          </a:p>
        </p:txBody>
      </p:sp>
      <p:sp>
        <p:nvSpPr>
          <p:cNvPr id="151" name="Rectangle: Rounded Corners 150">
            <a:extLst>
              <a:ext uri="{FF2B5EF4-FFF2-40B4-BE49-F238E27FC236}">
                <a16:creationId xmlns:a16="http://schemas.microsoft.com/office/drawing/2014/main" id="{9CB03CC6-BBA1-406F-7551-69785B672117}"/>
              </a:ext>
            </a:extLst>
          </p:cNvPr>
          <p:cNvSpPr/>
          <p:nvPr/>
        </p:nvSpPr>
        <p:spPr>
          <a:xfrm>
            <a:off x="11028332" y="1214563"/>
            <a:ext cx="1006143"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Logging</a:t>
            </a:r>
          </a:p>
        </p:txBody>
      </p:sp>
      <p:sp>
        <p:nvSpPr>
          <p:cNvPr id="152" name="Rectangle: Rounded Corners 151">
            <a:extLst>
              <a:ext uri="{FF2B5EF4-FFF2-40B4-BE49-F238E27FC236}">
                <a16:creationId xmlns:a16="http://schemas.microsoft.com/office/drawing/2014/main" id="{07A018C9-7469-934B-19E5-31111DCCA3E8}"/>
              </a:ext>
            </a:extLst>
          </p:cNvPr>
          <p:cNvSpPr/>
          <p:nvPr/>
        </p:nvSpPr>
        <p:spPr>
          <a:xfrm>
            <a:off x="11028332" y="1692441"/>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ELK Stack</a:t>
            </a:r>
          </a:p>
        </p:txBody>
      </p:sp>
      <p:sp>
        <p:nvSpPr>
          <p:cNvPr id="153" name="Rectangle: Rounded Corners 152">
            <a:extLst>
              <a:ext uri="{FF2B5EF4-FFF2-40B4-BE49-F238E27FC236}">
                <a16:creationId xmlns:a16="http://schemas.microsoft.com/office/drawing/2014/main" id="{E4BC96FA-65CF-8E0C-05D2-EB2E74246C09}"/>
              </a:ext>
            </a:extLst>
          </p:cNvPr>
          <p:cNvSpPr/>
          <p:nvPr/>
        </p:nvSpPr>
        <p:spPr>
          <a:xfrm>
            <a:off x="9936778" y="1237754"/>
            <a:ext cx="100614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54" name="Rectangle: Rounded Corners 153">
            <a:extLst>
              <a:ext uri="{FF2B5EF4-FFF2-40B4-BE49-F238E27FC236}">
                <a16:creationId xmlns:a16="http://schemas.microsoft.com/office/drawing/2014/main" id="{653E3A87-61A4-E109-E639-3BC5B4E98CCB}"/>
              </a:ext>
            </a:extLst>
          </p:cNvPr>
          <p:cNvSpPr/>
          <p:nvPr/>
        </p:nvSpPr>
        <p:spPr>
          <a:xfrm>
            <a:off x="9936778" y="154746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7" name="Straight Connector 156">
            <a:extLst>
              <a:ext uri="{FF2B5EF4-FFF2-40B4-BE49-F238E27FC236}">
                <a16:creationId xmlns:a16="http://schemas.microsoft.com/office/drawing/2014/main" id="{4C892163-F9FF-EA37-5E84-8A713D7FFF5F}"/>
              </a:ext>
            </a:extLst>
          </p:cNvPr>
          <p:cNvCxnSpPr>
            <a:cxnSpLocks/>
            <a:stCxn id="152" idx="2"/>
          </p:cNvCxnSpPr>
          <p:nvPr/>
        </p:nvCxnSpPr>
        <p:spPr>
          <a:xfrm flipH="1">
            <a:off x="11516649" y="1996449"/>
            <a:ext cx="15117" cy="1517313"/>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1" name="Straight Arrow Connector 160">
            <a:extLst>
              <a:ext uri="{FF2B5EF4-FFF2-40B4-BE49-F238E27FC236}">
                <a16:creationId xmlns:a16="http://schemas.microsoft.com/office/drawing/2014/main" id="{FF0D3044-37D7-C848-8C5E-E758FA9A476F}"/>
              </a:ext>
            </a:extLst>
          </p:cNvPr>
          <p:cNvCxnSpPr>
            <a:cxnSpLocks/>
          </p:cNvCxnSpPr>
          <p:nvPr/>
        </p:nvCxnSpPr>
        <p:spPr>
          <a:xfrm>
            <a:off x="3475534" y="2550447"/>
            <a:ext cx="806650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2" name="TextBox 161">
            <a:extLst>
              <a:ext uri="{FF2B5EF4-FFF2-40B4-BE49-F238E27FC236}">
                <a16:creationId xmlns:a16="http://schemas.microsoft.com/office/drawing/2014/main" id="{178D04F5-35AE-C0C9-57D9-5230A9604BE4}"/>
              </a:ext>
            </a:extLst>
          </p:cNvPr>
          <p:cNvSpPr txBox="1"/>
          <p:nvPr/>
        </p:nvSpPr>
        <p:spPr>
          <a:xfrm>
            <a:off x="3443732" y="2262713"/>
            <a:ext cx="1436612"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authentication</a:t>
            </a:r>
          </a:p>
        </p:txBody>
      </p:sp>
      <p:cxnSp>
        <p:nvCxnSpPr>
          <p:cNvPr id="164" name="Straight Arrow Connector 163">
            <a:extLst>
              <a:ext uri="{FF2B5EF4-FFF2-40B4-BE49-F238E27FC236}">
                <a16:creationId xmlns:a16="http://schemas.microsoft.com/office/drawing/2014/main" id="{FA68FC25-2D2E-404F-D256-75A21CEA3182}"/>
              </a:ext>
            </a:extLst>
          </p:cNvPr>
          <p:cNvCxnSpPr>
            <a:cxnSpLocks/>
          </p:cNvCxnSpPr>
          <p:nvPr/>
        </p:nvCxnSpPr>
        <p:spPr>
          <a:xfrm>
            <a:off x="4748594" y="2834700"/>
            <a:ext cx="679344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5" name="TextBox 164">
            <a:extLst>
              <a:ext uri="{FF2B5EF4-FFF2-40B4-BE49-F238E27FC236}">
                <a16:creationId xmlns:a16="http://schemas.microsoft.com/office/drawing/2014/main" id="{C22344B2-3AD7-2808-4E54-FE430DC8C910}"/>
              </a:ext>
            </a:extLst>
          </p:cNvPr>
          <p:cNvSpPr txBox="1"/>
          <p:nvPr/>
        </p:nvSpPr>
        <p:spPr>
          <a:xfrm>
            <a:off x="4748594" y="2557701"/>
            <a:ext cx="13544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API requests</a:t>
            </a:r>
          </a:p>
        </p:txBody>
      </p:sp>
      <p:cxnSp>
        <p:nvCxnSpPr>
          <p:cNvPr id="167" name="Straight Arrow Connector 166">
            <a:extLst>
              <a:ext uri="{FF2B5EF4-FFF2-40B4-BE49-F238E27FC236}">
                <a16:creationId xmlns:a16="http://schemas.microsoft.com/office/drawing/2014/main" id="{7277E36D-249F-F0DE-E270-2911FDAED96D}"/>
              </a:ext>
            </a:extLst>
          </p:cNvPr>
          <p:cNvCxnSpPr>
            <a:cxnSpLocks/>
          </p:cNvCxnSpPr>
          <p:nvPr/>
        </p:nvCxnSpPr>
        <p:spPr>
          <a:xfrm>
            <a:off x="5995289" y="3111699"/>
            <a:ext cx="554675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TextBox 167">
            <a:extLst>
              <a:ext uri="{FF2B5EF4-FFF2-40B4-BE49-F238E27FC236}">
                <a16:creationId xmlns:a16="http://schemas.microsoft.com/office/drawing/2014/main" id="{E1AE7D4F-8D80-80A7-332F-BB41BBB21798}"/>
              </a:ext>
            </a:extLst>
          </p:cNvPr>
          <p:cNvSpPr txBox="1"/>
          <p:nvPr/>
        </p:nvSpPr>
        <p:spPr>
          <a:xfrm>
            <a:off x="5995289" y="2834700"/>
            <a:ext cx="112082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operation</a:t>
            </a:r>
          </a:p>
        </p:txBody>
      </p:sp>
      <p:cxnSp>
        <p:nvCxnSpPr>
          <p:cNvPr id="173" name="Straight Arrow Connector 172">
            <a:extLst>
              <a:ext uri="{FF2B5EF4-FFF2-40B4-BE49-F238E27FC236}">
                <a16:creationId xmlns:a16="http://schemas.microsoft.com/office/drawing/2014/main" id="{DE9E74C6-DB23-5736-7BC0-A6B56B0F4EBA}"/>
              </a:ext>
            </a:extLst>
          </p:cNvPr>
          <p:cNvCxnSpPr>
            <a:cxnSpLocks/>
          </p:cNvCxnSpPr>
          <p:nvPr/>
        </p:nvCxnSpPr>
        <p:spPr>
          <a:xfrm flipV="1">
            <a:off x="7285768" y="3388698"/>
            <a:ext cx="4256271" cy="4030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4" name="TextBox 173">
            <a:extLst>
              <a:ext uri="{FF2B5EF4-FFF2-40B4-BE49-F238E27FC236}">
                <a16:creationId xmlns:a16="http://schemas.microsoft.com/office/drawing/2014/main" id="{2784141E-75D0-0C88-888D-3AAEB9D1F365}"/>
              </a:ext>
            </a:extLst>
          </p:cNvPr>
          <p:cNvSpPr txBox="1"/>
          <p:nvPr/>
        </p:nvSpPr>
        <p:spPr>
          <a:xfrm>
            <a:off x="7257979" y="3111699"/>
            <a:ext cx="137730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external calls</a:t>
            </a:r>
          </a:p>
        </p:txBody>
      </p:sp>
    </p:spTree>
    <p:extLst>
      <p:ext uri="{BB962C8B-B14F-4D97-AF65-F5344CB8AC3E}">
        <p14:creationId xmlns:p14="http://schemas.microsoft.com/office/powerpoint/2010/main" val="240468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8D05-D3F9-00DB-F625-58DC745E59B1}"/>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7F10D05B-DAB6-C158-F744-89DBCE804575}"/>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3. Technology Stack</a:t>
            </a:r>
            <a:endParaRPr lang="en-GB" kern="1200" dirty="0"/>
          </a:p>
        </p:txBody>
      </p:sp>
      <p:pic>
        <p:nvPicPr>
          <p:cNvPr id="6" name="Picture 5">
            <a:extLst>
              <a:ext uri="{FF2B5EF4-FFF2-40B4-BE49-F238E27FC236}">
                <a16:creationId xmlns:a16="http://schemas.microsoft.com/office/drawing/2014/main" id="{C3823D1C-55AB-596C-19ED-6E787087506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E12AC98D-F6C7-24D5-A11F-FE9108834903}"/>
              </a:ext>
            </a:extLst>
          </p:cNvPr>
          <p:cNvSpPr>
            <a:spLocks noGrp="1"/>
          </p:cNvSpPr>
          <p:nvPr>
            <p:ph sz="quarter" idx="15"/>
          </p:nvPr>
        </p:nvSpPr>
        <p:spPr>
          <a:xfrm>
            <a:off x="550863" y="5374774"/>
            <a:ext cx="6221412" cy="392363"/>
          </a:xfrm>
        </p:spPr>
        <p:txBody>
          <a:bodyPr vert="horz" wrap="square" lIns="0" tIns="0" rIns="0" bIns="0" rtlCol="0">
            <a:normAutofit/>
          </a:bodyPr>
          <a:lstStyle/>
          <a:p>
            <a:pPr marL="0" indent="0" rtl="0">
              <a:buNone/>
            </a:pPr>
            <a:r>
              <a:rPr lang="en-GB" dirty="0"/>
              <a:t>Core technologies &amp; supporting technologies</a:t>
            </a:r>
          </a:p>
        </p:txBody>
      </p:sp>
      <p:sp>
        <p:nvSpPr>
          <p:cNvPr id="2" name="Date Placeholder 1">
            <a:extLst>
              <a:ext uri="{FF2B5EF4-FFF2-40B4-BE49-F238E27FC236}">
                <a16:creationId xmlns:a16="http://schemas.microsoft.com/office/drawing/2014/main" id="{57962F41-7DDD-002F-9A5E-081142ED24E6}"/>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955152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9C01E-FCAE-8237-A88C-56BFBE057F9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7D2AF63-E7E3-EEA5-2257-F515586875A6}"/>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Core technologies</a:t>
            </a:r>
            <a:endParaRPr lang="en-GB" dirty="0"/>
          </a:p>
        </p:txBody>
      </p:sp>
      <p:sp>
        <p:nvSpPr>
          <p:cNvPr id="10" name="Content Placeholder 9">
            <a:extLst>
              <a:ext uri="{FF2B5EF4-FFF2-40B4-BE49-F238E27FC236}">
                <a16:creationId xmlns:a16="http://schemas.microsoft.com/office/drawing/2014/main" id="{67EC5FFD-614F-F8EC-5E96-E279658E2DB4}"/>
              </a:ext>
            </a:extLst>
          </p:cNvPr>
          <p:cNvSpPr>
            <a:spLocks noGrp="1"/>
          </p:cNvSpPr>
          <p:nvPr>
            <p:ph sz="half" idx="2"/>
          </p:nvPr>
        </p:nvSpPr>
        <p:spPr>
          <a:xfrm>
            <a:off x="550863" y="1475875"/>
            <a:ext cx="11097550" cy="4467052"/>
          </a:xfrm>
        </p:spPr>
        <p:txBody>
          <a:bodyPr rtlCol="0"/>
          <a:lstStyle/>
          <a:p>
            <a:pPr rtl="0"/>
            <a:r>
              <a:rPr lang="en-GB" dirty="0"/>
              <a:t>Language: Java 17</a:t>
            </a:r>
          </a:p>
          <a:p>
            <a:pPr rtl="0"/>
            <a:r>
              <a:rPr lang="en-GB" dirty="0"/>
              <a:t>Framework: Spring Boot 3.2</a:t>
            </a:r>
          </a:p>
          <a:p>
            <a:pPr rtl="0"/>
            <a:r>
              <a:rPr lang="en-GB" dirty="0"/>
              <a:t>API Documentation: OpenAPI 3.0</a:t>
            </a:r>
          </a:p>
          <a:p>
            <a:pPr rtl="0"/>
            <a:r>
              <a:rPr lang="en-GB" dirty="0"/>
              <a:t>Build Tool: Gradle 8.x </a:t>
            </a:r>
          </a:p>
          <a:p>
            <a:pPr rtl="0"/>
            <a:r>
              <a:rPr lang="en-GB" dirty="0"/>
              <a:t>Container: Docker</a:t>
            </a:r>
          </a:p>
          <a:p>
            <a:pPr rtl="0"/>
            <a:r>
              <a:rPr lang="en-GB" dirty="0"/>
              <a:t>Testing Framework: JUnit 5 + Mockito + JMeter 5.6</a:t>
            </a:r>
          </a:p>
        </p:txBody>
      </p:sp>
      <p:sp>
        <p:nvSpPr>
          <p:cNvPr id="4" name="Date Placeholder 3">
            <a:extLst>
              <a:ext uri="{FF2B5EF4-FFF2-40B4-BE49-F238E27FC236}">
                <a16:creationId xmlns:a16="http://schemas.microsoft.com/office/drawing/2014/main" id="{7834D8E6-40B6-9C3F-C0E3-1D3D2DF08B2A}"/>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1028" name="Picture 4">
            <a:extLst>
              <a:ext uri="{FF2B5EF4-FFF2-40B4-BE49-F238E27FC236}">
                <a16:creationId xmlns:a16="http://schemas.microsoft.com/office/drawing/2014/main" id="{439FB52F-1C41-234E-562A-6CC52B543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854" y="1268864"/>
            <a:ext cx="1475875" cy="1475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442B42F-BAE3-BABA-40AA-08C5970C0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2280" y="1798007"/>
            <a:ext cx="2337881" cy="6009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057E4E2-1687-FD7D-E6D6-4FCF8A312B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1185" y="3364781"/>
            <a:ext cx="2630724" cy="9189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D511FA58-6EEE-12C5-4125-A507AFA60EC6}"/>
              </a:ext>
            </a:extLst>
          </p:cNvPr>
          <p:cNvPicPr>
            <a:picLocks noChangeAspect="1"/>
          </p:cNvPicPr>
          <p:nvPr/>
        </p:nvPicPr>
        <p:blipFill>
          <a:blip r:embed="rId6"/>
          <a:stretch>
            <a:fillRect/>
          </a:stretch>
        </p:blipFill>
        <p:spPr>
          <a:xfrm>
            <a:off x="7944810" y="3244657"/>
            <a:ext cx="1295495" cy="1050563"/>
          </a:xfrm>
          <a:prstGeom prst="rect">
            <a:avLst/>
          </a:prstGeom>
        </p:spPr>
      </p:pic>
      <p:pic>
        <p:nvPicPr>
          <p:cNvPr id="1048" name="Picture 24">
            <a:extLst>
              <a:ext uri="{FF2B5EF4-FFF2-40B4-BE49-F238E27FC236}">
                <a16:creationId xmlns:a16="http://schemas.microsoft.com/office/drawing/2014/main" id="{22480965-20C8-926C-1300-E7C849618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4810" y="4713182"/>
            <a:ext cx="1476375" cy="45060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5EE08BA4-EF20-13C3-67C5-678CFB6858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9068" y="4713182"/>
            <a:ext cx="1662113" cy="56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78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B0217-665D-7315-13BC-1A721C4E3C9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BD046BE-0170-5047-A370-5C3166EB2568}"/>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Supporting Technologies</a:t>
            </a:r>
            <a:endParaRPr lang="en-GB" dirty="0"/>
          </a:p>
        </p:txBody>
      </p:sp>
      <p:sp>
        <p:nvSpPr>
          <p:cNvPr id="10" name="Content Placeholder 9">
            <a:extLst>
              <a:ext uri="{FF2B5EF4-FFF2-40B4-BE49-F238E27FC236}">
                <a16:creationId xmlns:a16="http://schemas.microsoft.com/office/drawing/2014/main" id="{D6E1A70C-5E80-9802-ECE1-68F709C5B237}"/>
              </a:ext>
            </a:extLst>
          </p:cNvPr>
          <p:cNvSpPr>
            <a:spLocks noGrp="1"/>
          </p:cNvSpPr>
          <p:nvPr>
            <p:ph sz="half" idx="2"/>
          </p:nvPr>
        </p:nvSpPr>
        <p:spPr>
          <a:xfrm>
            <a:off x="550863" y="1475875"/>
            <a:ext cx="11097550" cy="4467052"/>
          </a:xfrm>
        </p:spPr>
        <p:txBody>
          <a:bodyPr rtlCol="0"/>
          <a:lstStyle/>
          <a:p>
            <a:pPr rtl="0"/>
            <a:r>
              <a:rPr lang="en-GB" dirty="0"/>
              <a:t>Database: MongoDB 6.0 (log repository)</a:t>
            </a:r>
          </a:p>
          <a:p>
            <a:pPr rtl="0"/>
            <a:r>
              <a:rPr lang="en-GB" dirty="0"/>
              <a:t>Cache: Redis 7.0 (rate limiting filter, caching in service layer)</a:t>
            </a:r>
          </a:p>
          <a:p>
            <a:pPr rtl="0"/>
            <a:r>
              <a:rPr lang="en-GB" dirty="0"/>
              <a:t>Authentication: OAuth 2.0 / JWT (authentication filter, token validation)</a:t>
            </a:r>
          </a:p>
          <a:p>
            <a:pPr rtl="0"/>
            <a:r>
              <a:rPr lang="en-GB" dirty="0"/>
              <a:t>Metrics: </a:t>
            </a:r>
            <a:r>
              <a:rPr lang="en-GB" dirty="0" err="1"/>
              <a:t>Micrometer</a:t>
            </a:r>
            <a:r>
              <a:rPr lang="en-GB" dirty="0"/>
              <a:t> + Prometheus (metrics collection, performance monitoring)</a:t>
            </a:r>
          </a:p>
          <a:p>
            <a:pPr rtl="0"/>
            <a:r>
              <a:rPr lang="en-GB" dirty="0"/>
              <a:t>Logging: </a:t>
            </a:r>
            <a:r>
              <a:rPr lang="en-GB" dirty="0" err="1"/>
              <a:t>Logback</a:t>
            </a:r>
            <a:r>
              <a:rPr lang="en-GB" dirty="0"/>
              <a:t> + ELK Stack (centralized log)</a:t>
            </a:r>
          </a:p>
          <a:p>
            <a:pPr rtl="0"/>
            <a:r>
              <a:rPr lang="en-GB" dirty="0"/>
              <a:t>Monitoring: Grafana (dashboard, alerting)</a:t>
            </a:r>
          </a:p>
          <a:p>
            <a:pPr rtl="0"/>
            <a:r>
              <a:rPr lang="en-GB" dirty="0"/>
              <a:t>Security: Spring Security 6.x (security filter chain)</a:t>
            </a:r>
          </a:p>
          <a:p>
            <a:pPr rtl="0"/>
            <a:r>
              <a:rPr lang="en-GB" dirty="0"/>
              <a:t>Rate Limiting: Bucket4j (rate limiting filter)</a:t>
            </a:r>
          </a:p>
        </p:txBody>
      </p:sp>
      <p:sp>
        <p:nvSpPr>
          <p:cNvPr id="4" name="Date Placeholder 3">
            <a:extLst>
              <a:ext uri="{FF2B5EF4-FFF2-40B4-BE49-F238E27FC236}">
                <a16:creationId xmlns:a16="http://schemas.microsoft.com/office/drawing/2014/main" id="{A4606AA0-CAFA-E356-3F0F-C93C8787377B}"/>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3" name="Picture 2">
            <a:extLst>
              <a:ext uri="{FF2B5EF4-FFF2-40B4-BE49-F238E27FC236}">
                <a16:creationId xmlns:a16="http://schemas.microsoft.com/office/drawing/2014/main" id="{CC03BC8C-4A1A-5392-C4B4-4CA6FEE73871}"/>
              </a:ext>
            </a:extLst>
          </p:cNvPr>
          <p:cNvPicPr>
            <a:picLocks noChangeAspect="1"/>
          </p:cNvPicPr>
          <p:nvPr/>
        </p:nvPicPr>
        <p:blipFill>
          <a:blip r:embed="rId3"/>
          <a:stretch>
            <a:fillRect/>
          </a:stretch>
        </p:blipFill>
        <p:spPr>
          <a:xfrm>
            <a:off x="9353327" y="1207331"/>
            <a:ext cx="2344726" cy="722957"/>
          </a:xfrm>
          <a:prstGeom prst="rect">
            <a:avLst/>
          </a:prstGeom>
        </p:spPr>
      </p:pic>
      <p:pic>
        <p:nvPicPr>
          <p:cNvPr id="6" name="Picture 5">
            <a:extLst>
              <a:ext uri="{FF2B5EF4-FFF2-40B4-BE49-F238E27FC236}">
                <a16:creationId xmlns:a16="http://schemas.microsoft.com/office/drawing/2014/main" id="{39438670-8FFA-3A81-8F8B-0C42EEF6A15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53327" y="1994073"/>
            <a:ext cx="1940915" cy="689995"/>
          </a:xfrm>
          <a:prstGeom prst="rect">
            <a:avLst/>
          </a:prstGeom>
        </p:spPr>
      </p:pic>
      <p:pic>
        <p:nvPicPr>
          <p:cNvPr id="9" name="Picture 8">
            <a:extLst>
              <a:ext uri="{FF2B5EF4-FFF2-40B4-BE49-F238E27FC236}">
                <a16:creationId xmlns:a16="http://schemas.microsoft.com/office/drawing/2014/main" id="{D3B0B98C-2FC8-BEEC-551C-0AB4F47BC0B8}"/>
              </a:ext>
            </a:extLst>
          </p:cNvPr>
          <p:cNvPicPr>
            <a:picLocks noChangeAspect="1"/>
          </p:cNvPicPr>
          <p:nvPr/>
        </p:nvPicPr>
        <p:blipFill>
          <a:blip r:embed="rId5"/>
          <a:stretch>
            <a:fillRect/>
          </a:stretch>
        </p:blipFill>
        <p:spPr>
          <a:xfrm>
            <a:off x="7430649" y="4656850"/>
            <a:ext cx="1606763" cy="569253"/>
          </a:xfrm>
          <a:prstGeom prst="rect">
            <a:avLst/>
          </a:prstGeom>
        </p:spPr>
      </p:pic>
      <p:pic>
        <p:nvPicPr>
          <p:cNvPr id="12" name="Picture 11">
            <a:extLst>
              <a:ext uri="{FF2B5EF4-FFF2-40B4-BE49-F238E27FC236}">
                <a16:creationId xmlns:a16="http://schemas.microsoft.com/office/drawing/2014/main" id="{5A816233-D614-A474-06DC-2576EBDA7EDC}"/>
              </a:ext>
            </a:extLst>
          </p:cNvPr>
          <p:cNvPicPr>
            <a:picLocks noChangeAspect="1"/>
          </p:cNvPicPr>
          <p:nvPr/>
        </p:nvPicPr>
        <p:blipFill>
          <a:blip r:embed="rId6"/>
          <a:stretch>
            <a:fillRect/>
          </a:stretch>
        </p:blipFill>
        <p:spPr>
          <a:xfrm>
            <a:off x="9353327" y="4656850"/>
            <a:ext cx="2421935" cy="608367"/>
          </a:xfrm>
          <a:prstGeom prst="rect">
            <a:avLst/>
          </a:prstGeom>
        </p:spPr>
      </p:pic>
      <p:pic>
        <p:nvPicPr>
          <p:cNvPr id="16" name="Picture 15">
            <a:extLst>
              <a:ext uri="{FF2B5EF4-FFF2-40B4-BE49-F238E27FC236}">
                <a16:creationId xmlns:a16="http://schemas.microsoft.com/office/drawing/2014/main" id="{BB6AB781-F598-60C0-E663-629D0A931A4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07438" y="3895960"/>
            <a:ext cx="613318" cy="613318"/>
          </a:xfrm>
          <a:prstGeom prst="rect">
            <a:avLst/>
          </a:prstGeom>
        </p:spPr>
      </p:pic>
      <p:pic>
        <p:nvPicPr>
          <p:cNvPr id="18" name="Picture 17">
            <a:extLst>
              <a:ext uri="{FF2B5EF4-FFF2-40B4-BE49-F238E27FC236}">
                <a16:creationId xmlns:a16="http://schemas.microsoft.com/office/drawing/2014/main" id="{1083A97F-0293-C65F-44AC-4B08208DD752}"/>
              </a:ext>
            </a:extLst>
          </p:cNvPr>
          <p:cNvPicPr>
            <a:picLocks noChangeAspect="1"/>
          </p:cNvPicPr>
          <p:nvPr/>
        </p:nvPicPr>
        <p:blipFill>
          <a:blip r:embed="rId8"/>
          <a:stretch>
            <a:fillRect/>
          </a:stretch>
        </p:blipFill>
        <p:spPr>
          <a:xfrm>
            <a:off x="9353327" y="3892261"/>
            <a:ext cx="2421935" cy="617017"/>
          </a:xfrm>
          <a:prstGeom prst="rect">
            <a:avLst/>
          </a:prstGeom>
        </p:spPr>
      </p:pic>
    </p:spTree>
    <p:extLst>
      <p:ext uri="{BB962C8B-B14F-4D97-AF65-F5344CB8AC3E}">
        <p14:creationId xmlns:p14="http://schemas.microsoft.com/office/powerpoint/2010/main" val="58173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D2182-65B7-A342-BE84-C5E8B8ED76A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505ED2F0-A889-612B-BEDB-66485F2F1ADE}"/>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4. API Implementation</a:t>
            </a:r>
            <a:endParaRPr lang="en-GB" kern="1200" dirty="0"/>
          </a:p>
        </p:txBody>
      </p:sp>
      <p:pic>
        <p:nvPicPr>
          <p:cNvPr id="6" name="Picture 5">
            <a:extLst>
              <a:ext uri="{FF2B5EF4-FFF2-40B4-BE49-F238E27FC236}">
                <a16:creationId xmlns:a16="http://schemas.microsoft.com/office/drawing/2014/main" id="{8EEBA8D6-183A-4B6B-4FE7-78B2AC0A6AB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96CE9348-9032-B855-9053-F1E84806A7E4}"/>
              </a:ext>
            </a:extLst>
          </p:cNvPr>
          <p:cNvSpPr>
            <a:spLocks noGrp="1"/>
          </p:cNvSpPr>
          <p:nvPr>
            <p:ph sz="quarter" idx="15"/>
          </p:nvPr>
        </p:nvSpPr>
        <p:spPr>
          <a:xfrm>
            <a:off x="550862" y="5374774"/>
            <a:ext cx="8878887" cy="392363"/>
          </a:xfrm>
        </p:spPr>
        <p:txBody>
          <a:bodyPr vert="horz" wrap="square" lIns="0" tIns="0" rIns="0" bIns="0" rtlCol="0">
            <a:normAutofit/>
          </a:bodyPr>
          <a:lstStyle/>
          <a:p>
            <a:pPr marL="0" indent="0" rtl="0">
              <a:buNone/>
            </a:pPr>
            <a:r>
              <a:rPr lang="en-GB" sz="2000" dirty="0"/>
              <a:t>POST /verify &amp; GET /device-phone-number, provider integration</a:t>
            </a:r>
            <a:endParaRPr lang="en-GB" dirty="0"/>
          </a:p>
        </p:txBody>
      </p:sp>
      <p:sp>
        <p:nvSpPr>
          <p:cNvPr id="2" name="Date Placeholder 1">
            <a:extLst>
              <a:ext uri="{FF2B5EF4-FFF2-40B4-BE49-F238E27FC236}">
                <a16:creationId xmlns:a16="http://schemas.microsoft.com/office/drawing/2014/main" id="{47D7A28D-93A4-B780-7927-977D7B1C2BCE}"/>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66598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74A0F-44B5-58ED-7F91-823111E28AE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F28BAB8-0623-431A-4604-A74D9904431F}"/>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POST /verify</a:t>
            </a:r>
            <a:endParaRPr lang="en-GB" dirty="0"/>
          </a:p>
        </p:txBody>
      </p:sp>
      <p:sp>
        <p:nvSpPr>
          <p:cNvPr id="10" name="Content Placeholder 9">
            <a:extLst>
              <a:ext uri="{FF2B5EF4-FFF2-40B4-BE49-F238E27FC236}">
                <a16:creationId xmlns:a16="http://schemas.microsoft.com/office/drawing/2014/main" id="{F8674022-7BF1-A6F2-89F0-400205E3D4E8}"/>
              </a:ext>
            </a:extLst>
          </p:cNvPr>
          <p:cNvSpPr>
            <a:spLocks noGrp="1"/>
          </p:cNvSpPr>
          <p:nvPr>
            <p:ph sz="half" idx="2"/>
          </p:nvPr>
        </p:nvSpPr>
        <p:spPr>
          <a:xfrm>
            <a:off x="550863" y="1475875"/>
            <a:ext cx="11097550" cy="4467052"/>
          </a:xfrm>
        </p:spPr>
        <p:txBody>
          <a:bodyPr rtlCol="0"/>
          <a:lstStyle/>
          <a:p>
            <a:pPr marL="0" indent="0">
              <a:buNone/>
            </a:pPr>
            <a:r>
              <a:rPr lang="en-GB" dirty="0"/>
              <a:t>Validate if provided phone number matches user's device</a:t>
            </a:r>
          </a:p>
          <a:p>
            <a:pPr marL="0" indent="0" rtl="0">
              <a:buNone/>
            </a:pPr>
            <a:r>
              <a:rPr lang="en-GB" dirty="0"/>
              <a:t>Request: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phoneNumber</a:t>
            </a:r>
            <a:r>
              <a:rPr lang="en-GB" sz="1800" dirty="0">
                <a:solidFill>
                  <a:srgbClr val="00B050">
                    <a:alpha val="60000"/>
                  </a:srgbClr>
                </a:solidFill>
                <a:latin typeface="Consolas" panose="020B0609020204030204" pitchFamily="49" charset="0"/>
              </a:rPr>
              <a:t>": "+12345678901",</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hashedPhoneNumber</a:t>
            </a:r>
            <a:r>
              <a:rPr lang="en-GB" sz="1800" dirty="0">
                <a:solidFill>
                  <a:srgbClr val="00B050">
                    <a:alpha val="60000"/>
                  </a:srgbClr>
                </a:solidFill>
                <a:latin typeface="Consolas" panose="020B0609020204030204" pitchFamily="49" charset="0"/>
              </a:rPr>
              <a:t>": "abc-123-def-456"</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rtl="0">
              <a:buNone/>
            </a:pPr>
            <a:r>
              <a:rPr lang="en-GB" dirty="0"/>
              <a:t>Response: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devicePhoneNumberVerified</a:t>
            </a:r>
            <a:r>
              <a:rPr lang="en-GB" sz="1800" dirty="0">
                <a:solidFill>
                  <a:srgbClr val="00B050">
                    <a:alpha val="60000"/>
                  </a:srgbClr>
                </a:solidFill>
                <a:latin typeface="Consolas" panose="020B0609020204030204" pitchFamily="49" charset="0"/>
              </a:rPr>
              <a:t>": true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p:txBody>
      </p:sp>
      <p:sp>
        <p:nvSpPr>
          <p:cNvPr id="4" name="Date Placeholder 3">
            <a:extLst>
              <a:ext uri="{FF2B5EF4-FFF2-40B4-BE49-F238E27FC236}">
                <a16:creationId xmlns:a16="http://schemas.microsoft.com/office/drawing/2014/main" id="{74437536-32E9-4506-A680-B57DC52D0AD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2AADEF38-95E7-A77D-31AA-1C146F61F07A}"/>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429: Rate limit exceeded</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1202978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2DD4B-3ECE-8B8C-98AD-D2AE2C65D6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C151F01-917A-98D4-1A20-A38775014E5E}"/>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GET /device-phone-number</a:t>
            </a:r>
            <a:endParaRPr lang="en-GB" dirty="0"/>
          </a:p>
        </p:txBody>
      </p:sp>
      <p:sp>
        <p:nvSpPr>
          <p:cNvPr id="10" name="Content Placeholder 9">
            <a:extLst>
              <a:ext uri="{FF2B5EF4-FFF2-40B4-BE49-F238E27FC236}">
                <a16:creationId xmlns:a16="http://schemas.microsoft.com/office/drawing/2014/main" id="{32F99F83-1C22-F517-CFCF-31729BF38ECC}"/>
              </a:ext>
            </a:extLst>
          </p:cNvPr>
          <p:cNvSpPr>
            <a:spLocks noGrp="1"/>
          </p:cNvSpPr>
          <p:nvPr>
            <p:ph sz="half" idx="2"/>
          </p:nvPr>
        </p:nvSpPr>
        <p:spPr>
          <a:xfrm>
            <a:off x="550863" y="1475875"/>
            <a:ext cx="11097550" cy="4467052"/>
          </a:xfrm>
        </p:spPr>
        <p:txBody>
          <a:bodyPr rtlCol="0"/>
          <a:lstStyle/>
          <a:p>
            <a:pPr marL="0" indent="0" rtl="0">
              <a:buNone/>
            </a:pPr>
            <a:r>
              <a:rPr lang="en-US" dirty="0"/>
              <a:t>Retrieve phone number associated with user's device</a:t>
            </a:r>
          </a:p>
          <a:p>
            <a:pPr marL="0" indent="0" rtl="0">
              <a:buNone/>
            </a:pPr>
            <a:r>
              <a:rPr lang="en-US" dirty="0"/>
              <a:t>Request:</a:t>
            </a:r>
          </a:p>
          <a:p>
            <a:pPr marL="0" indent="0">
              <a:buNone/>
            </a:pPr>
            <a:r>
              <a:rPr lang="en-GB" sz="1800" dirty="0">
                <a:solidFill>
                  <a:srgbClr val="00B050">
                    <a:alpha val="60000"/>
                  </a:srgbClr>
                </a:solidFill>
                <a:latin typeface="Consolas" panose="020B0609020204030204" pitchFamily="49" charset="0"/>
              </a:rPr>
              <a:t>GET /device-phone-number</a:t>
            </a:r>
            <a:endParaRPr lang="en-US" sz="1800" dirty="0">
              <a:solidFill>
                <a:srgbClr val="00B050">
                  <a:alpha val="60000"/>
                </a:srgbClr>
              </a:solidFill>
              <a:latin typeface="Consolas" panose="020B0609020204030204" pitchFamily="49" charset="0"/>
            </a:endParaRPr>
          </a:p>
          <a:p>
            <a:pPr marL="0" indent="0" rtl="0">
              <a:buNone/>
            </a:pPr>
            <a:r>
              <a:rPr lang="en-US" dirty="0"/>
              <a:t>Response:</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  "</a:t>
            </a:r>
            <a:r>
              <a:rPr lang="en-US" sz="1800" dirty="0" err="1">
                <a:solidFill>
                  <a:srgbClr val="00B050">
                    <a:alpha val="60000"/>
                  </a:srgbClr>
                </a:solidFill>
                <a:latin typeface="Consolas" panose="020B0609020204030204" pitchFamily="49" charset="0"/>
              </a:rPr>
              <a:t>phoneNumber</a:t>
            </a:r>
            <a:r>
              <a:rPr lang="en-US" sz="1800" dirty="0">
                <a:solidFill>
                  <a:srgbClr val="00B050">
                    <a:alpha val="60000"/>
                  </a:srgbClr>
                </a:solidFill>
                <a:latin typeface="Consolas" panose="020B0609020204030204" pitchFamily="49" charset="0"/>
              </a:rPr>
              <a:t>": "+34698765432“</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endParaRPr lang="en-GB" sz="1800" dirty="0">
              <a:solidFill>
                <a:srgbClr val="00B050">
                  <a:alpha val="60000"/>
                </a:srgbClr>
              </a:solidFill>
              <a:latin typeface="Consolas" panose="020B0609020204030204" pitchFamily="49" charset="0"/>
            </a:endParaRPr>
          </a:p>
        </p:txBody>
      </p:sp>
      <p:sp>
        <p:nvSpPr>
          <p:cNvPr id="4" name="Date Placeholder 3">
            <a:extLst>
              <a:ext uri="{FF2B5EF4-FFF2-40B4-BE49-F238E27FC236}">
                <a16:creationId xmlns:a16="http://schemas.microsoft.com/office/drawing/2014/main" id="{10F41C31-38F3-AD30-3FAC-EE2BFD7A592C}"/>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3CCF0189-6DD7-E5DB-6EF2-0C42D1CDA574}"/>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347773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680995"/>
          </a:xfrm>
        </p:spPr>
        <p:txBody>
          <a:bodyPr rtlCol="0"/>
          <a:lstStyle/>
          <a:p>
            <a:pPr rtl="0"/>
            <a:r>
              <a:rPr lang="en-GB"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475874"/>
            <a:ext cx="4021137" cy="4785735"/>
          </a:xfrm>
        </p:spPr>
        <p:txBody>
          <a:bodyPr rtlCol="0"/>
          <a:lstStyle/>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Overview</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Architecture &amp; Design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Technology Stack</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API Implementation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Security</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Observability &amp; Monitoring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Testing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Deployment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Management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Q&amp;A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email">
            <a:extLst>
              <a:ext uri="{28A0092B-C50C-407E-A947-70E740481C1C}">
                <a14:useLocalDpi xmlns:a14="http://schemas.microsoft.com/office/drawing/2010/main"/>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n-GB" dirty="0">
                <a:latin typeface="Arial" panose="020B0604020202020204" pitchFamily="34" charset="0"/>
                <a:cs typeface="Arial" panose="020B0604020202020204" pitchFamily="34" charset="0"/>
              </a:rPr>
              <a:t>May 15th, 2025</a:t>
            </a:r>
          </a:p>
        </p:txBody>
      </p:sp>
      <p:pic>
        <p:nvPicPr>
          <p:cNvPr id="16" name="Picture Placeholder 15">
            <a:extLst>
              <a:ext uri="{FF2B5EF4-FFF2-40B4-BE49-F238E27FC236}">
                <a16:creationId xmlns:a16="http://schemas.microsoft.com/office/drawing/2014/main" id="{DB3C6C89-39C8-09B4-50DA-2A4EF0321417}"/>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p:blipFill>
        <p:spPr>
          <a:xfrm>
            <a:off x="5208588" y="1597025"/>
            <a:ext cx="3449637" cy="34480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Placeholder 19" descr="Data Points Digital background">
            <a:extLst>
              <a:ext uri="{FF2B5EF4-FFF2-40B4-BE49-F238E27FC236}">
                <a16:creationId xmlns:a16="http://schemas.microsoft.com/office/drawing/2014/main" id="{BC5B7AE2-AE88-F75E-FE3A-97218CBADCB7}"/>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a:off x="8918575" y="596900"/>
            <a:ext cx="2263775" cy="2263775"/>
          </a:xfr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4EAD6-3092-8FD9-951F-8A316A91C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EF5EF86-3A0C-2C73-D4F9-679EE765A8C5}"/>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Provider integration</a:t>
            </a:r>
            <a:endParaRPr lang="en-GB" dirty="0"/>
          </a:p>
        </p:txBody>
      </p:sp>
      <p:sp>
        <p:nvSpPr>
          <p:cNvPr id="10" name="Content Placeholder 9">
            <a:extLst>
              <a:ext uri="{FF2B5EF4-FFF2-40B4-BE49-F238E27FC236}">
                <a16:creationId xmlns:a16="http://schemas.microsoft.com/office/drawing/2014/main" id="{FEE7AD1C-C6BB-0CDB-587A-3C7906FAAEEA}"/>
              </a:ext>
            </a:extLst>
          </p:cNvPr>
          <p:cNvSpPr>
            <a:spLocks noGrp="1"/>
          </p:cNvSpPr>
          <p:nvPr>
            <p:ph sz="half" idx="2"/>
          </p:nvPr>
        </p:nvSpPr>
        <p:spPr>
          <a:xfrm>
            <a:off x="550863" y="1475875"/>
            <a:ext cx="11097550" cy="4467052"/>
          </a:xfrm>
        </p:spPr>
        <p:txBody>
          <a:bodyPr rtlCol="0"/>
          <a:lstStyle/>
          <a:p>
            <a:r>
              <a:rPr lang="en-US" dirty="0"/>
              <a:t>Adapter pattern: standardized interface supporting multiple telecom providers</a:t>
            </a:r>
          </a:p>
          <a:p>
            <a:r>
              <a:rPr lang="en-US" dirty="0"/>
              <a:t>Failover strategy: primary/secondary provider configuration</a:t>
            </a:r>
          </a:p>
          <a:p>
            <a:r>
              <a:rPr lang="en-US" dirty="0"/>
              <a:t>Circuit breaker: prevents cascading failures during provider outages</a:t>
            </a:r>
          </a:p>
          <a:p>
            <a:r>
              <a:rPr lang="en-US" dirty="0"/>
              <a:t>Retry policy: configurable exponential backoff for transient failures</a:t>
            </a:r>
          </a:p>
        </p:txBody>
      </p:sp>
      <p:sp>
        <p:nvSpPr>
          <p:cNvPr id="4" name="Date Placeholder 3">
            <a:extLst>
              <a:ext uri="{FF2B5EF4-FFF2-40B4-BE49-F238E27FC236}">
                <a16:creationId xmlns:a16="http://schemas.microsoft.com/office/drawing/2014/main" id="{5AA7C8CB-9018-968E-B9F0-B27B7F40A1BB}"/>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26097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82ACC-9299-A9FB-858C-0376A812C608}"/>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0575D334-EA64-2B12-0900-671A3B52DDBF}"/>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5. Security</a:t>
            </a:r>
            <a:endParaRPr lang="en-GB" kern="1200" dirty="0"/>
          </a:p>
        </p:txBody>
      </p:sp>
      <p:pic>
        <p:nvPicPr>
          <p:cNvPr id="6" name="Picture 5">
            <a:extLst>
              <a:ext uri="{FF2B5EF4-FFF2-40B4-BE49-F238E27FC236}">
                <a16:creationId xmlns:a16="http://schemas.microsoft.com/office/drawing/2014/main" id="{7DD91DC4-9E84-7A5D-391B-83CC559AC75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B450BC70-093D-AA52-A66A-0CA3678E35AB}"/>
              </a:ext>
            </a:extLst>
          </p:cNvPr>
          <p:cNvSpPr>
            <a:spLocks noGrp="1"/>
          </p:cNvSpPr>
          <p:nvPr>
            <p:ph sz="quarter" idx="15"/>
          </p:nvPr>
        </p:nvSpPr>
        <p:spPr>
          <a:xfrm>
            <a:off x="550862" y="5374774"/>
            <a:ext cx="8440737" cy="392363"/>
          </a:xfrm>
        </p:spPr>
        <p:txBody>
          <a:bodyPr vert="horz" wrap="square" lIns="0" tIns="0" rIns="0" bIns="0" rtlCol="0">
            <a:normAutofit/>
          </a:bodyPr>
          <a:lstStyle/>
          <a:p>
            <a:pPr marL="0" indent="0" rtl="0">
              <a:buNone/>
            </a:pPr>
            <a:r>
              <a:rPr lang="en-GB" dirty="0"/>
              <a:t>Authentication &amp; authorization, data protection, threat mitigation</a:t>
            </a:r>
          </a:p>
        </p:txBody>
      </p:sp>
      <p:sp>
        <p:nvSpPr>
          <p:cNvPr id="2" name="Date Placeholder 1">
            <a:extLst>
              <a:ext uri="{FF2B5EF4-FFF2-40B4-BE49-F238E27FC236}">
                <a16:creationId xmlns:a16="http://schemas.microsoft.com/office/drawing/2014/main" id="{B899EBA7-C6B8-CB82-FB01-C598760E84A4}"/>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35608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76F4-45B6-1B6C-B967-5D023E9E5EA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03A1B84-A06C-131D-AE8D-C760303F8901}"/>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Authentication &amp; authorization</a:t>
            </a:r>
            <a:endParaRPr lang="en-GB" dirty="0"/>
          </a:p>
        </p:txBody>
      </p:sp>
      <p:sp>
        <p:nvSpPr>
          <p:cNvPr id="10" name="Content Placeholder 9">
            <a:extLst>
              <a:ext uri="{FF2B5EF4-FFF2-40B4-BE49-F238E27FC236}">
                <a16:creationId xmlns:a16="http://schemas.microsoft.com/office/drawing/2014/main" id="{3EF1C672-949E-4314-7A8B-E4C01F968F52}"/>
              </a:ext>
            </a:extLst>
          </p:cNvPr>
          <p:cNvSpPr>
            <a:spLocks noGrp="1"/>
          </p:cNvSpPr>
          <p:nvPr>
            <p:ph sz="half" idx="2"/>
          </p:nvPr>
        </p:nvSpPr>
        <p:spPr>
          <a:xfrm>
            <a:off x="550863" y="1475875"/>
            <a:ext cx="11097550" cy="4467052"/>
          </a:xfrm>
        </p:spPr>
        <p:txBody>
          <a:bodyPr rtlCol="0"/>
          <a:lstStyle/>
          <a:p>
            <a:pPr rtl="0"/>
            <a:r>
              <a:rPr lang="en-US" dirty="0"/>
              <a:t>Client authentication via API keys or OAuth 2.0</a:t>
            </a:r>
          </a:p>
          <a:p>
            <a:pPr rtl="0"/>
            <a:r>
              <a:rPr lang="en-US" dirty="0"/>
              <a:t>Rate limiting to prevent abuse</a:t>
            </a:r>
          </a:p>
          <a:p>
            <a:r>
              <a:rPr lang="en-US" dirty="0"/>
              <a:t>Role-based access control for different API operations</a:t>
            </a:r>
          </a:p>
          <a:p>
            <a:pPr rtl="0"/>
            <a:endParaRPr lang="en-GB" dirty="0"/>
          </a:p>
        </p:txBody>
      </p:sp>
      <p:sp>
        <p:nvSpPr>
          <p:cNvPr id="4" name="Date Placeholder 3">
            <a:extLst>
              <a:ext uri="{FF2B5EF4-FFF2-40B4-BE49-F238E27FC236}">
                <a16:creationId xmlns:a16="http://schemas.microsoft.com/office/drawing/2014/main" id="{29A61AC2-43AD-35F6-CE3A-9003BFBC669E}"/>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58418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03AD8-60F0-D973-3597-B2CC37F5978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F407FDF-3028-78B6-7D36-4F9630A8908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Data protection</a:t>
            </a:r>
            <a:endParaRPr lang="en-GB" dirty="0"/>
          </a:p>
        </p:txBody>
      </p:sp>
      <p:sp>
        <p:nvSpPr>
          <p:cNvPr id="10" name="Content Placeholder 9">
            <a:extLst>
              <a:ext uri="{FF2B5EF4-FFF2-40B4-BE49-F238E27FC236}">
                <a16:creationId xmlns:a16="http://schemas.microsoft.com/office/drawing/2014/main" id="{90208DEF-8C6D-76B1-D1D0-62CC00EDA62A}"/>
              </a:ext>
            </a:extLst>
          </p:cNvPr>
          <p:cNvSpPr>
            <a:spLocks noGrp="1"/>
          </p:cNvSpPr>
          <p:nvPr>
            <p:ph sz="half" idx="2"/>
          </p:nvPr>
        </p:nvSpPr>
        <p:spPr>
          <a:xfrm>
            <a:off x="550863" y="1475875"/>
            <a:ext cx="11097550" cy="4467052"/>
          </a:xfrm>
        </p:spPr>
        <p:txBody>
          <a:bodyPr rtlCol="0"/>
          <a:lstStyle/>
          <a:p>
            <a:pPr rtl="0"/>
            <a:r>
              <a:rPr lang="en-US" dirty="0"/>
              <a:t>TLS/SSL encryption for all communications</a:t>
            </a:r>
          </a:p>
          <a:p>
            <a:pPr rtl="0"/>
            <a:r>
              <a:rPr lang="en-US" dirty="0"/>
              <a:t>Phone number hashing/tokenization for storage</a:t>
            </a:r>
          </a:p>
          <a:p>
            <a:r>
              <a:rPr lang="en-GB" dirty="0"/>
              <a:t>PII redaction for compliance</a:t>
            </a:r>
            <a:endParaRPr lang="en-US" dirty="0"/>
          </a:p>
          <a:p>
            <a:pPr rtl="0"/>
            <a:r>
              <a:rPr lang="en-US" dirty="0"/>
              <a:t>Zero retention policy for sensitive data</a:t>
            </a:r>
          </a:p>
          <a:p>
            <a:pPr rtl="0"/>
            <a:r>
              <a:rPr lang="en-US" dirty="0"/>
              <a:t>GDPR compliance measures</a:t>
            </a:r>
            <a:endParaRPr lang="en-GB" dirty="0"/>
          </a:p>
        </p:txBody>
      </p:sp>
      <p:sp>
        <p:nvSpPr>
          <p:cNvPr id="4" name="Date Placeholder 3">
            <a:extLst>
              <a:ext uri="{FF2B5EF4-FFF2-40B4-BE49-F238E27FC236}">
                <a16:creationId xmlns:a16="http://schemas.microsoft.com/office/drawing/2014/main" id="{BFA146D3-D971-EF10-CF7C-C191BF2B82A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13085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79F82-CE78-F923-CDC6-D87E0A19BE1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638D296-5232-D46F-CFBD-75DEF7D03C9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Threat mitigation</a:t>
            </a:r>
            <a:endParaRPr lang="en-GB" dirty="0"/>
          </a:p>
        </p:txBody>
      </p:sp>
      <p:sp>
        <p:nvSpPr>
          <p:cNvPr id="10" name="Content Placeholder 9">
            <a:extLst>
              <a:ext uri="{FF2B5EF4-FFF2-40B4-BE49-F238E27FC236}">
                <a16:creationId xmlns:a16="http://schemas.microsoft.com/office/drawing/2014/main" id="{67CD8123-D115-0D45-1CDD-6A9A4CFFD5F1}"/>
              </a:ext>
            </a:extLst>
          </p:cNvPr>
          <p:cNvSpPr>
            <a:spLocks noGrp="1"/>
          </p:cNvSpPr>
          <p:nvPr>
            <p:ph sz="half" idx="2"/>
          </p:nvPr>
        </p:nvSpPr>
        <p:spPr>
          <a:xfrm>
            <a:off x="550863" y="1475875"/>
            <a:ext cx="11097550" cy="4467052"/>
          </a:xfrm>
        </p:spPr>
        <p:txBody>
          <a:bodyPr rtlCol="0"/>
          <a:lstStyle/>
          <a:p>
            <a:pPr rtl="0"/>
            <a:r>
              <a:rPr lang="en-US" dirty="0"/>
              <a:t>Input validation and sanitization</a:t>
            </a:r>
          </a:p>
          <a:p>
            <a:pPr rtl="0"/>
            <a:r>
              <a:rPr lang="en-US" dirty="0"/>
              <a:t>Protection against common attacks (SQL injection, XSS, CSRF)</a:t>
            </a:r>
          </a:p>
          <a:p>
            <a:pPr rtl="0"/>
            <a:r>
              <a:rPr lang="en-US" dirty="0"/>
              <a:t>Regular security scanning and penetration testing</a:t>
            </a:r>
            <a:endParaRPr lang="en-GB" dirty="0"/>
          </a:p>
        </p:txBody>
      </p:sp>
      <p:sp>
        <p:nvSpPr>
          <p:cNvPr id="4" name="Date Placeholder 3">
            <a:extLst>
              <a:ext uri="{FF2B5EF4-FFF2-40B4-BE49-F238E27FC236}">
                <a16:creationId xmlns:a16="http://schemas.microsoft.com/office/drawing/2014/main" id="{8880DD16-B946-E0E9-7B16-0507C16301B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221068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C5A54-C6BD-33AB-26A0-84BE3CD5227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63447A1D-8A74-473B-B806-A44D9842DE4C}"/>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b="0" i="0" dirty="0">
                <a:solidFill>
                  <a:srgbClr val="FAF9F5"/>
                </a:solidFill>
                <a:effectLst/>
                <a:latin typeface="ui-monospace"/>
              </a:rPr>
              <a:t>6. Observability &amp; Monitoring</a:t>
            </a:r>
            <a:endParaRPr lang="en-GB" kern="1200" dirty="0"/>
          </a:p>
        </p:txBody>
      </p:sp>
      <p:pic>
        <p:nvPicPr>
          <p:cNvPr id="6" name="Picture 5">
            <a:extLst>
              <a:ext uri="{FF2B5EF4-FFF2-40B4-BE49-F238E27FC236}">
                <a16:creationId xmlns:a16="http://schemas.microsoft.com/office/drawing/2014/main" id="{2B2E1FB5-1833-8CD5-0967-B06DF22078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74C768BB-090D-4178-309A-D17D865FDAF9}"/>
              </a:ext>
            </a:extLst>
          </p:cNvPr>
          <p:cNvSpPr>
            <a:spLocks noGrp="1"/>
          </p:cNvSpPr>
          <p:nvPr>
            <p:ph sz="quarter" idx="15"/>
          </p:nvPr>
        </p:nvSpPr>
        <p:spPr>
          <a:xfrm>
            <a:off x="550863" y="5374774"/>
            <a:ext cx="7486232" cy="392363"/>
          </a:xfrm>
        </p:spPr>
        <p:txBody>
          <a:bodyPr vert="horz" wrap="square" lIns="0" tIns="0" rIns="0" bIns="0" rtlCol="0">
            <a:normAutofit/>
          </a:bodyPr>
          <a:lstStyle/>
          <a:p>
            <a:pPr marL="0" indent="0" rtl="0">
              <a:buNone/>
            </a:pPr>
            <a:r>
              <a:rPr lang="en-US" b="0" i="0" dirty="0">
                <a:solidFill>
                  <a:srgbClr val="FAF9F5"/>
                </a:solidFill>
                <a:effectLst/>
                <a:latin typeface="ui-monospace"/>
              </a:rPr>
              <a:t>Logging strategy, metrics </a:t>
            </a:r>
            <a:r>
              <a:rPr lang="en-US" dirty="0">
                <a:solidFill>
                  <a:srgbClr val="FAF9F5"/>
                </a:solidFill>
                <a:latin typeface="ui-monospace"/>
              </a:rPr>
              <a:t>c</a:t>
            </a:r>
            <a:r>
              <a:rPr lang="en-US" b="0" i="0" dirty="0">
                <a:solidFill>
                  <a:srgbClr val="FAF9F5"/>
                </a:solidFill>
                <a:effectLst/>
                <a:latin typeface="ui-monospace"/>
              </a:rPr>
              <a:t>ollection</a:t>
            </a:r>
            <a:endParaRPr lang="en-GB" dirty="0"/>
          </a:p>
        </p:txBody>
      </p:sp>
      <p:sp>
        <p:nvSpPr>
          <p:cNvPr id="2" name="Date Placeholder 1">
            <a:extLst>
              <a:ext uri="{FF2B5EF4-FFF2-40B4-BE49-F238E27FC236}">
                <a16:creationId xmlns:a16="http://schemas.microsoft.com/office/drawing/2014/main" id="{619A8F70-8F9D-E553-2B28-A1588C2E38A2}"/>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9328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6FBC6-CD74-AF32-5518-513CCF0E7E4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7B742FD-E107-1AD5-6ED1-C9714610CC22}"/>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Logging strategy</a:t>
            </a:r>
            <a:endParaRPr lang="en-GB" dirty="0"/>
          </a:p>
        </p:txBody>
      </p:sp>
      <p:sp>
        <p:nvSpPr>
          <p:cNvPr id="10" name="Content Placeholder 9">
            <a:extLst>
              <a:ext uri="{FF2B5EF4-FFF2-40B4-BE49-F238E27FC236}">
                <a16:creationId xmlns:a16="http://schemas.microsoft.com/office/drawing/2014/main" id="{7683A678-54FE-4AEF-2034-6C351477A840}"/>
              </a:ext>
            </a:extLst>
          </p:cNvPr>
          <p:cNvSpPr>
            <a:spLocks noGrp="1"/>
          </p:cNvSpPr>
          <p:nvPr>
            <p:ph sz="half" idx="2"/>
          </p:nvPr>
        </p:nvSpPr>
        <p:spPr>
          <a:xfrm>
            <a:off x="550863" y="1475875"/>
            <a:ext cx="11097550" cy="4467052"/>
          </a:xfrm>
        </p:spPr>
        <p:txBody>
          <a:bodyPr rtlCol="0"/>
          <a:lstStyle/>
          <a:p>
            <a:pPr rtl="0"/>
            <a:r>
              <a:rPr lang="en-GB" dirty="0"/>
              <a:t>Structured JSON logging</a:t>
            </a:r>
          </a:p>
          <a:p>
            <a:pPr rtl="0"/>
            <a:r>
              <a:rPr lang="en-GB" dirty="0"/>
              <a:t>Correlation IDs across service boundaries</a:t>
            </a:r>
          </a:p>
          <a:p>
            <a:pPr rtl="0"/>
            <a:r>
              <a:rPr lang="en-GB" dirty="0"/>
              <a:t>Log levels (DEBUG, INFO, WARN, ERROR)</a:t>
            </a:r>
          </a:p>
        </p:txBody>
      </p:sp>
      <p:sp>
        <p:nvSpPr>
          <p:cNvPr id="4" name="Date Placeholder 3">
            <a:extLst>
              <a:ext uri="{FF2B5EF4-FFF2-40B4-BE49-F238E27FC236}">
                <a16:creationId xmlns:a16="http://schemas.microsoft.com/office/drawing/2014/main" id="{6D9CF8AD-F09B-0792-277C-FC2C250EF98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96245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462BD-F321-E1DF-1CD6-19174C59707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B4F7075-184B-3499-DCA6-34374300ADB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Metrics collection</a:t>
            </a:r>
            <a:endParaRPr lang="en-GB" dirty="0"/>
          </a:p>
        </p:txBody>
      </p:sp>
      <p:sp>
        <p:nvSpPr>
          <p:cNvPr id="10" name="Content Placeholder 9">
            <a:extLst>
              <a:ext uri="{FF2B5EF4-FFF2-40B4-BE49-F238E27FC236}">
                <a16:creationId xmlns:a16="http://schemas.microsoft.com/office/drawing/2014/main" id="{008027B9-564B-E6FD-AD98-277C985F3E1D}"/>
              </a:ext>
            </a:extLst>
          </p:cNvPr>
          <p:cNvSpPr>
            <a:spLocks noGrp="1"/>
          </p:cNvSpPr>
          <p:nvPr>
            <p:ph sz="half" idx="2"/>
          </p:nvPr>
        </p:nvSpPr>
        <p:spPr>
          <a:xfrm>
            <a:off x="550863" y="1475875"/>
            <a:ext cx="11097550" cy="4467052"/>
          </a:xfrm>
        </p:spPr>
        <p:txBody>
          <a:bodyPr rtlCol="0"/>
          <a:lstStyle/>
          <a:p>
            <a:pPr rtl="0"/>
            <a:r>
              <a:rPr lang="en-US" dirty="0"/>
              <a:t>Request count, latency, and error rates</a:t>
            </a:r>
          </a:p>
          <a:p>
            <a:pPr rtl="0"/>
            <a:r>
              <a:rPr lang="en-US" dirty="0"/>
              <a:t>System metrics (CPU, memory, disk)</a:t>
            </a:r>
          </a:p>
          <a:p>
            <a:pPr rtl="0"/>
            <a:r>
              <a:rPr lang="en-US" dirty="0"/>
              <a:t>Business metrics (verification success rate)</a:t>
            </a:r>
          </a:p>
          <a:p>
            <a:pPr rtl="0"/>
            <a:r>
              <a:rPr lang="en-US" dirty="0"/>
              <a:t>Grafana dashboards for visualization</a:t>
            </a:r>
          </a:p>
          <a:p>
            <a:pPr rtl="0"/>
            <a:r>
              <a:rPr lang="en-US" dirty="0"/>
              <a:t>Alerting thresholds for critical metrics</a:t>
            </a:r>
          </a:p>
          <a:p>
            <a:pPr rtl="0"/>
            <a:r>
              <a:rPr lang="en-US" dirty="0"/>
              <a:t>On-call rotation and escalation policies</a:t>
            </a:r>
            <a:endParaRPr lang="en-GB" dirty="0"/>
          </a:p>
        </p:txBody>
      </p:sp>
      <p:sp>
        <p:nvSpPr>
          <p:cNvPr id="4" name="Date Placeholder 3">
            <a:extLst>
              <a:ext uri="{FF2B5EF4-FFF2-40B4-BE49-F238E27FC236}">
                <a16:creationId xmlns:a16="http://schemas.microsoft.com/office/drawing/2014/main" id="{F8B65B07-0573-5241-FE96-E04C90A5818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449146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13E0B-F16D-2262-4423-6B48A087652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E14DF57-978B-5317-0172-36817A5ECDF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7. Testing</a:t>
            </a:r>
            <a:endParaRPr lang="en-GB" kern="1200" dirty="0"/>
          </a:p>
        </p:txBody>
      </p:sp>
      <p:pic>
        <p:nvPicPr>
          <p:cNvPr id="6" name="Picture 5">
            <a:extLst>
              <a:ext uri="{FF2B5EF4-FFF2-40B4-BE49-F238E27FC236}">
                <a16:creationId xmlns:a16="http://schemas.microsoft.com/office/drawing/2014/main" id="{E397D314-394A-DD8B-0325-E5ED619E1F1F}"/>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7E1916C-076A-6133-67F6-287C3A639B2B}"/>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Process &amp; metrics</a:t>
            </a:r>
          </a:p>
        </p:txBody>
      </p:sp>
      <p:sp>
        <p:nvSpPr>
          <p:cNvPr id="2" name="Date Placeholder 1">
            <a:extLst>
              <a:ext uri="{FF2B5EF4-FFF2-40B4-BE49-F238E27FC236}">
                <a16:creationId xmlns:a16="http://schemas.microsoft.com/office/drawing/2014/main" id="{E9A16BB0-8687-A4A1-0C9A-6B127A75C469}"/>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56509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FCD57-45E2-0BBC-4FB2-4E8E8E3847D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3205D68-E7C3-B8D9-68CF-E93FAA91111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Processes</a:t>
            </a:r>
            <a:endParaRPr lang="en-GB" dirty="0"/>
          </a:p>
        </p:txBody>
      </p:sp>
      <p:sp>
        <p:nvSpPr>
          <p:cNvPr id="10" name="Content Placeholder 9">
            <a:extLst>
              <a:ext uri="{FF2B5EF4-FFF2-40B4-BE49-F238E27FC236}">
                <a16:creationId xmlns:a16="http://schemas.microsoft.com/office/drawing/2014/main" id="{329DDEE4-C9E5-0529-0A94-03FB67BB6951}"/>
              </a:ext>
            </a:extLst>
          </p:cNvPr>
          <p:cNvSpPr>
            <a:spLocks noGrp="1"/>
          </p:cNvSpPr>
          <p:nvPr>
            <p:ph sz="half" idx="2"/>
          </p:nvPr>
        </p:nvSpPr>
        <p:spPr>
          <a:xfrm>
            <a:off x="550863" y="1475875"/>
            <a:ext cx="11097550" cy="4467052"/>
          </a:xfrm>
        </p:spPr>
        <p:txBody>
          <a:bodyPr rtlCol="0"/>
          <a:lstStyle/>
          <a:p>
            <a:pPr rtl="0"/>
            <a:r>
              <a:rPr lang="en-US" dirty="0"/>
              <a:t>Dev → QA → Staging → Pre-Production</a:t>
            </a:r>
          </a:p>
          <a:p>
            <a:pPr rtl="0"/>
            <a:r>
              <a:rPr lang="en-US" dirty="0"/>
              <a:t>Automated tests on every commit: JUnit 5</a:t>
            </a:r>
          </a:p>
          <a:p>
            <a:pPr rtl="0"/>
            <a:r>
              <a:rPr lang="en-US" dirty="0"/>
              <a:t>Nightly performance testing: JMeter</a:t>
            </a:r>
          </a:p>
          <a:p>
            <a:pPr rtl="0"/>
            <a:r>
              <a:rPr lang="en-US" dirty="0"/>
              <a:t>Weekly security scans: OWASP Dependency-Check, </a:t>
            </a:r>
            <a:r>
              <a:rPr lang="en-US" dirty="0" err="1"/>
              <a:t>Snyk</a:t>
            </a:r>
            <a:r>
              <a:rPr lang="en-US" dirty="0"/>
              <a:t>, SonarQube</a:t>
            </a:r>
          </a:p>
          <a:p>
            <a:pPr rtl="0"/>
            <a:r>
              <a:rPr lang="en-US" dirty="0"/>
              <a:t>Mock services for development and testing: Mockito</a:t>
            </a:r>
          </a:p>
          <a:p>
            <a:pPr rtl="0"/>
            <a:r>
              <a:rPr lang="en-US" dirty="0"/>
              <a:t>End-to-end tests with real sandbox: Postman/Newman</a:t>
            </a:r>
          </a:p>
          <a:p>
            <a:pPr rtl="0"/>
            <a:r>
              <a:rPr lang="en-US" dirty="0"/>
              <a:t>Chaos testing to validate provider disruptions: Resilience4j</a:t>
            </a:r>
            <a:endParaRPr lang="en-GB" dirty="0"/>
          </a:p>
        </p:txBody>
      </p:sp>
      <p:sp>
        <p:nvSpPr>
          <p:cNvPr id="4" name="Date Placeholder 3">
            <a:extLst>
              <a:ext uri="{FF2B5EF4-FFF2-40B4-BE49-F238E27FC236}">
                <a16:creationId xmlns:a16="http://schemas.microsoft.com/office/drawing/2014/main" id="{CAA41BE3-6193-E6C7-F3FB-E9C1B0D2A0E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025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B4F19-1877-FD09-7068-91511B5EB905}"/>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A6AA2856-FA44-2C96-0AF0-9BA73B0C4764}"/>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1. Overview</a:t>
            </a:r>
            <a:endParaRPr lang="en-GB" kern="1200" dirty="0"/>
          </a:p>
        </p:txBody>
      </p:sp>
      <p:pic>
        <p:nvPicPr>
          <p:cNvPr id="6" name="Picture 5">
            <a:extLst>
              <a:ext uri="{FF2B5EF4-FFF2-40B4-BE49-F238E27FC236}">
                <a16:creationId xmlns:a16="http://schemas.microsoft.com/office/drawing/2014/main" id="{871F0858-C4C7-F664-EE06-8BB6B872E61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4CC5D31-FCF3-1603-87F1-DB48D2BBCEE9}"/>
              </a:ext>
            </a:extLst>
          </p:cNvPr>
          <p:cNvSpPr>
            <a:spLocks noGrp="1"/>
          </p:cNvSpPr>
          <p:nvPr>
            <p:ph sz="quarter" idx="15"/>
          </p:nvPr>
        </p:nvSpPr>
        <p:spPr>
          <a:xfrm>
            <a:off x="550862" y="5374774"/>
            <a:ext cx="7812301" cy="392363"/>
          </a:xfrm>
        </p:spPr>
        <p:txBody>
          <a:bodyPr vert="horz" wrap="square" lIns="0" tIns="0" rIns="0" bIns="0" rtlCol="0">
            <a:normAutofit/>
          </a:bodyPr>
          <a:lstStyle/>
          <a:p>
            <a:pPr marL="0" indent="0" rtl="0">
              <a:buNone/>
            </a:pPr>
            <a:r>
              <a:rPr lang="en-GB" dirty="0"/>
              <a:t>Business context, business value, use cases, requirements</a:t>
            </a:r>
          </a:p>
        </p:txBody>
      </p:sp>
      <p:sp>
        <p:nvSpPr>
          <p:cNvPr id="2" name="Date Placeholder 1">
            <a:extLst>
              <a:ext uri="{FF2B5EF4-FFF2-40B4-BE49-F238E27FC236}">
                <a16:creationId xmlns:a16="http://schemas.microsoft.com/office/drawing/2014/main" id="{774EF2C8-C819-809F-1AF3-5E28C9FEAC4A}"/>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941247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AB927-3B43-CF2E-A0DA-CD830EF9465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E2CA94B-7D9A-6592-233D-5ED76C8B090B}"/>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Metrics</a:t>
            </a:r>
            <a:endParaRPr lang="en-GB" dirty="0"/>
          </a:p>
        </p:txBody>
      </p:sp>
      <p:sp>
        <p:nvSpPr>
          <p:cNvPr id="10" name="Content Placeholder 9">
            <a:extLst>
              <a:ext uri="{FF2B5EF4-FFF2-40B4-BE49-F238E27FC236}">
                <a16:creationId xmlns:a16="http://schemas.microsoft.com/office/drawing/2014/main" id="{64DDCA33-381B-E3D8-1A3F-C9E2843E7E12}"/>
              </a:ext>
            </a:extLst>
          </p:cNvPr>
          <p:cNvSpPr>
            <a:spLocks noGrp="1"/>
          </p:cNvSpPr>
          <p:nvPr>
            <p:ph sz="half" idx="2"/>
          </p:nvPr>
        </p:nvSpPr>
        <p:spPr>
          <a:xfrm>
            <a:off x="550863" y="1475875"/>
            <a:ext cx="11097550" cy="4467052"/>
          </a:xfrm>
        </p:spPr>
        <p:txBody>
          <a:bodyPr rtlCol="0"/>
          <a:lstStyle/>
          <a:p>
            <a:pPr rtl="0"/>
            <a:r>
              <a:rPr lang="en-US" dirty="0"/>
              <a:t>Response time: &lt;200ms (p95) under normal load</a:t>
            </a:r>
          </a:p>
          <a:p>
            <a:pPr rtl="0"/>
            <a:r>
              <a:rPr lang="en-US" dirty="0"/>
              <a:t>Throughput: 500+ requests/second peak handling</a:t>
            </a:r>
          </a:p>
          <a:p>
            <a:pPr rtl="0"/>
            <a:r>
              <a:rPr lang="en-US" dirty="0"/>
              <a:t>Availability: 99.9% uptime target</a:t>
            </a:r>
            <a:endParaRPr lang="en-GB" dirty="0"/>
          </a:p>
        </p:txBody>
      </p:sp>
      <p:sp>
        <p:nvSpPr>
          <p:cNvPr id="4" name="Date Placeholder 3">
            <a:extLst>
              <a:ext uri="{FF2B5EF4-FFF2-40B4-BE49-F238E27FC236}">
                <a16:creationId xmlns:a16="http://schemas.microsoft.com/office/drawing/2014/main" id="{DD0F5694-682D-B703-BC6D-0D7F70A95FE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166181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4FE1A-C88F-A1A2-AF41-9C00F313E03D}"/>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93D02505-3A98-B926-9149-EF846884DA19}"/>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8. Deployment</a:t>
            </a:r>
            <a:endParaRPr lang="en-GB" kern="1200" dirty="0"/>
          </a:p>
        </p:txBody>
      </p:sp>
      <p:pic>
        <p:nvPicPr>
          <p:cNvPr id="6" name="Picture 5">
            <a:extLst>
              <a:ext uri="{FF2B5EF4-FFF2-40B4-BE49-F238E27FC236}">
                <a16:creationId xmlns:a16="http://schemas.microsoft.com/office/drawing/2014/main" id="{3FBE5F91-9B2B-3D4F-352A-F0AD7148C9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D47ED12E-9A73-3C2A-A03F-7D3B36CC0423}"/>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CI/CD pipeline, infrastructure as code, scaling &amp; resilience</a:t>
            </a:r>
          </a:p>
        </p:txBody>
      </p:sp>
      <p:sp>
        <p:nvSpPr>
          <p:cNvPr id="2" name="Date Placeholder 1">
            <a:extLst>
              <a:ext uri="{FF2B5EF4-FFF2-40B4-BE49-F238E27FC236}">
                <a16:creationId xmlns:a16="http://schemas.microsoft.com/office/drawing/2014/main" id="{5390B63D-180E-0395-9663-8A0421DFE0BF}"/>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482756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A271A-CFE1-CDDB-ADE4-E389580C4E6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1E2A92D-3BB7-041C-483B-CE8938578CC6}"/>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CI/CD pipeline</a:t>
            </a:r>
            <a:endParaRPr lang="en-GB" dirty="0"/>
          </a:p>
        </p:txBody>
      </p:sp>
      <p:sp>
        <p:nvSpPr>
          <p:cNvPr id="10" name="Content Placeholder 9">
            <a:extLst>
              <a:ext uri="{FF2B5EF4-FFF2-40B4-BE49-F238E27FC236}">
                <a16:creationId xmlns:a16="http://schemas.microsoft.com/office/drawing/2014/main" id="{5618486F-E800-F4BD-8F62-A6E969CA37A9}"/>
              </a:ext>
            </a:extLst>
          </p:cNvPr>
          <p:cNvSpPr>
            <a:spLocks noGrp="1"/>
          </p:cNvSpPr>
          <p:nvPr>
            <p:ph sz="half" idx="2"/>
          </p:nvPr>
        </p:nvSpPr>
        <p:spPr>
          <a:xfrm>
            <a:off x="550863" y="1475875"/>
            <a:ext cx="11097550" cy="4467052"/>
          </a:xfrm>
        </p:spPr>
        <p:txBody>
          <a:bodyPr rtlCol="0"/>
          <a:lstStyle/>
          <a:p>
            <a:pPr rtl="0"/>
            <a:r>
              <a:rPr lang="en-US" dirty="0"/>
              <a:t>Automated testing (unit, integration, contract, performance)</a:t>
            </a:r>
          </a:p>
          <a:p>
            <a:pPr rtl="0"/>
            <a:r>
              <a:rPr lang="en-US" dirty="0"/>
              <a:t>Continuous integration with GitHub actions</a:t>
            </a:r>
          </a:p>
          <a:p>
            <a:pPr rtl="0"/>
            <a:r>
              <a:rPr lang="en-US" dirty="0"/>
              <a:t>Automated deployment</a:t>
            </a:r>
            <a:endParaRPr lang="en-GB" dirty="0"/>
          </a:p>
        </p:txBody>
      </p:sp>
      <p:sp>
        <p:nvSpPr>
          <p:cNvPr id="4" name="Date Placeholder 3">
            <a:extLst>
              <a:ext uri="{FF2B5EF4-FFF2-40B4-BE49-F238E27FC236}">
                <a16:creationId xmlns:a16="http://schemas.microsoft.com/office/drawing/2014/main" id="{34A8160B-EABF-AAB4-96CD-64B6B61874E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380677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6E07-5DBF-B39E-9CEB-864D3484D9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ABABE7A-CDC9-6CD1-034A-410020151E7B}"/>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Infrastructure as code &amp; scaling</a:t>
            </a:r>
            <a:endParaRPr lang="en-GB" dirty="0"/>
          </a:p>
        </p:txBody>
      </p:sp>
      <p:sp>
        <p:nvSpPr>
          <p:cNvPr id="10" name="Content Placeholder 9">
            <a:extLst>
              <a:ext uri="{FF2B5EF4-FFF2-40B4-BE49-F238E27FC236}">
                <a16:creationId xmlns:a16="http://schemas.microsoft.com/office/drawing/2014/main" id="{FF8BCEB5-08DD-52C5-D9D3-629EAADB94D5}"/>
              </a:ext>
            </a:extLst>
          </p:cNvPr>
          <p:cNvSpPr>
            <a:spLocks noGrp="1"/>
          </p:cNvSpPr>
          <p:nvPr>
            <p:ph sz="half" idx="2"/>
          </p:nvPr>
        </p:nvSpPr>
        <p:spPr>
          <a:xfrm>
            <a:off x="550863" y="1475875"/>
            <a:ext cx="11097550" cy="4467052"/>
          </a:xfrm>
        </p:spPr>
        <p:txBody>
          <a:bodyPr rtlCol="0"/>
          <a:lstStyle/>
          <a:p>
            <a:pPr rtl="0"/>
            <a:r>
              <a:rPr lang="en-US" dirty="0"/>
              <a:t>Docker containerization</a:t>
            </a:r>
          </a:p>
          <a:p>
            <a:pPr rtl="0"/>
            <a:r>
              <a:rPr lang="en-US" dirty="0"/>
              <a:t>Kubernetes for orchestration (future scaling)</a:t>
            </a:r>
          </a:p>
          <a:p>
            <a:pPr rtl="0"/>
            <a:r>
              <a:rPr lang="en-US" dirty="0"/>
              <a:t>Terraform for infrastructure provisioning</a:t>
            </a:r>
          </a:p>
          <a:p>
            <a:pPr rtl="0"/>
            <a:r>
              <a:rPr lang="en-US" dirty="0"/>
              <a:t>Horizontal scaling capabilities</a:t>
            </a:r>
          </a:p>
        </p:txBody>
      </p:sp>
      <p:sp>
        <p:nvSpPr>
          <p:cNvPr id="4" name="Date Placeholder 3">
            <a:extLst>
              <a:ext uri="{FF2B5EF4-FFF2-40B4-BE49-F238E27FC236}">
                <a16:creationId xmlns:a16="http://schemas.microsoft.com/office/drawing/2014/main" id="{4C1FC6F5-0E14-E06C-30CB-DD0BDFD5801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85070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72687-DECD-C11E-88BC-A62B89E6817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F48A6662-4617-F55E-DC71-A32B46E16D27}"/>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9. Management</a:t>
            </a:r>
            <a:endParaRPr lang="en-GB" kern="1200" dirty="0"/>
          </a:p>
        </p:txBody>
      </p:sp>
      <p:pic>
        <p:nvPicPr>
          <p:cNvPr id="6" name="Picture 5">
            <a:extLst>
              <a:ext uri="{FF2B5EF4-FFF2-40B4-BE49-F238E27FC236}">
                <a16:creationId xmlns:a16="http://schemas.microsoft.com/office/drawing/2014/main" id="{FCC8EDB9-DA0E-1262-6091-BD265ADDC49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8E87A75E-A9C0-A820-0CC3-40CB9E2918F5}"/>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Schedule &amp; tasks, risks</a:t>
            </a:r>
          </a:p>
        </p:txBody>
      </p:sp>
      <p:sp>
        <p:nvSpPr>
          <p:cNvPr id="2" name="Date Placeholder 1">
            <a:extLst>
              <a:ext uri="{FF2B5EF4-FFF2-40B4-BE49-F238E27FC236}">
                <a16:creationId xmlns:a16="http://schemas.microsoft.com/office/drawing/2014/main" id="{F2179225-1499-76EF-17CA-FCBAE7B206E5}"/>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3907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716817"/>
          </a:xfrm>
        </p:spPr>
        <p:txBody>
          <a:bodyPr rtlCol="0"/>
          <a:lstStyle/>
          <a:p>
            <a:pPr rtl="0"/>
            <a:r>
              <a:rPr lang="en-GB" dirty="0"/>
              <a:t>Management </a:t>
            </a:r>
            <a:r>
              <a:rPr lang="en-GB" sz="2800" dirty="0"/>
              <a:t>– Schedule &amp; tasks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920468306"/>
              </p:ext>
            </p:extLst>
          </p:nvPr>
        </p:nvGraphicFramePr>
        <p:xfrm>
          <a:off x="357187" y="1381125"/>
          <a:ext cx="11477625"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624630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8FF5B-08DD-89A7-CFD3-8084847C9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959A86D-28F0-4A02-6C73-4609C19AA4AE}"/>
              </a:ext>
            </a:extLst>
          </p:cNvPr>
          <p:cNvSpPr>
            <a:spLocks noGrp="1"/>
          </p:cNvSpPr>
          <p:nvPr>
            <p:ph type="title"/>
          </p:nvPr>
        </p:nvSpPr>
        <p:spPr>
          <a:xfrm>
            <a:off x="550862" y="549275"/>
            <a:ext cx="11097551" cy="719589"/>
          </a:xfrm>
        </p:spPr>
        <p:txBody>
          <a:bodyPr rtlCol="0">
            <a:normAutofit/>
          </a:bodyPr>
          <a:lstStyle/>
          <a:p>
            <a:pPr rtl="0"/>
            <a:r>
              <a:rPr lang="en-GB" dirty="0"/>
              <a:t>Management </a:t>
            </a:r>
            <a:r>
              <a:rPr lang="en-GB" sz="2800" dirty="0"/>
              <a:t>– Risks</a:t>
            </a:r>
            <a:endParaRPr lang="en-GB" dirty="0"/>
          </a:p>
        </p:txBody>
      </p:sp>
      <p:sp>
        <p:nvSpPr>
          <p:cNvPr id="10" name="Content Placeholder 9">
            <a:extLst>
              <a:ext uri="{FF2B5EF4-FFF2-40B4-BE49-F238E27FC236}">
                <a16:creationId xmlns:a16="http://schemas.microsoft.com/office/drawing/2014/main" id="{97533CEC-373D-733D-E20F-BA32D85BAB22}"/>
              </a:ext>
            </a:extLst>
          </p:cNvPr>
          <p:cNvSpPr>
            <a:spLocks noGrp="1"/>
          </p:cNvSpPr>
          <p:nvPr>
            <p:ph sz="half" idx="2"/>
          </p:nvPr>
        </p:nvSpPr>
        <p:spPr>
          <a:xfrm>
            <a:off x="550863" y="1475875"/>
            <a:ext cx="5545137" cy="4467052"/>
          </a:xfrm>
        </p:spPr>
        <p:txBody>
          <a:bodyPr rtlCol="0"/>
          <a:lstStyle/>
          <a:p>
            <a:pPr rtl="0"/>
            <a:r>
              <a:rPr lang="en-GB" dirty="0"/>
              <a:t>High Impact, High Likelihood</a:t>
            </a:r>
          </a:p>
          <a:p>
            <a:pPr lvl="1"/>
            <a:r>
              <a:rPr lang="en-GB" dirty="0"/>
              <a:t>Telecom API Integration</a:t>
            </a:r>
          </a:p>
          <a:p>
            <a:pPr lvl="1"/>
            <a:r>
              <a:rPr lang="en-GB" dirty="0"/>
              <a:t>Security Vulnerabilities</a:t>
            </a:r>
          </a:p>
          <a:p>
            <a:pPr rtl="0"/>
            <a:r>
              <a:rPr lang="en-GB" dirty="0"/>
              <a:t>High Impact, Medium Likelihood</a:t>
            </a:r>
          </a:p>
          <a:p>
            <a:pPr lvl="1"/>
            <a:r>
              <a:rPr lang="en-GB" dirty="0"/>
              <a:t>Performance Bottlenecks</a:t>
            </a:r>
          </a:p>
          <a:p>
            <a:pPr lvl="1"/>
            <a:r>
              <a:rPr lang="en-GB" dirty="0"/>
              <a:t>Regulatory Compliance</a:t>
            </a:r>
          </a:p>
          <a:p>
            <a:pPr lvl="1"/>
            <a:r>
              <a:rPr lang="en-GB" dirty="0"/>
              <a:t>Timeline Pressure</a:t>
            </a:r>
          </a:p>
          <a:p>
            <a:r>
              <a:rPr lang="en-US" dirty="0"/>
              <a:t>Low Impact, High Likelihood</a:t>
            </a:r>
          </a:p>
          <a:p>
            <a:pPr lvl="1"/>
            <a:r>
              <a:rPr lang="en-US" dirty="0"/>
              <a:t>Scaling Challenges</a:t>
            </a:r>
            <a:endParaRPr lang="en-GB" dirty="0"/>
          </a:p>
        </p:txBody>
      </p:sp>
      <p:sp>
        <p:nvSpPr>
          <p:cNvPr id="4" name="Date Placeholder 3">
            <a:extLst>
              <a:ext uri="{FF2B5EF4-FFF2-40B4-BE49-F238E27FC236}">
                <a16:creationId xmlns:a16="http://schemas.microsoft.com/office/drawing/2014/main" id="{7F3285BF-CF86-D92A-94EA-B4BC565E9F12}"/>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5E1DB788-9070-C105-7149-11C8D2B3D424}"/>
              </a:ext>
            </a:extLst>
          </p:cNvPr>
          <p:cNvSpPr txBox="1">
            <a:spLocks/>
          </p:cNvSpPr>
          <p:nvPr/>
        </p:nvSpPr>
        <p:spPr>
          <a:xfrm>
            <a:off x="6096000" y="1475875"/>
            <a:ext cx="5545137" cy="4467052"/>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High Impact, Low Likelihood</a:t>
            </a:r>
          </a:p>
          <a:p>
            <a:pPr lvl="1"/>
            <a:r>
              <a:rPr lang="en-GB" dirty="0"/>
              <a:t>Resilience Failures</a:t>
            </a:r>
          </a:p>
          <a:p>
            <a:pPr lvl="1"/>
            <a:r>
              <a:rPr lang="en-GB" dirty="0"/>
              <a:t>Deployment Issues</a:t>
            </a:r>
          </a:p>
          <a:p>
            <a:r>
              <a:rPr lang="en-US" dirty="0"/>
              <a:t>Medium Impact, Medium Likelihood</a:t>
            </a:r>
          </a:p>
          <a:p>
            <a:pPr lvl="1"/>
            <a:r>
              <a:rPr lang="en-US" dirty="0"/>
              <a:t>Technology Stack</a:t>
            </a:r>
          </a:p>
          <a:p>
            <a:pPr lvl="1"/>
            <a:r>
              <a:rPr lang="en-US" dirty="0"/>
              <a:t>Monitoring Gaps</a:t>
            </a:r>
          </a:p>
          <a:p>
            <a:pPr lvl="1"/>
            <a:r>
              <a:rPr lang="en-US" dirty="0"/>
              <a:t>Cost Management</a:t>
            </a:r>
          </a:p>
          <a:p>
            <a:r>
              <a:rPr lang="en-US" dirty="0"/>
              <a:t>Low Impact, Medium Likelihood</a:t>
            </a:r>
          </a:p>
          <a:p>
            <a:pPr lvl="1"/>
            <a:r>
              <a:rPr lang="en-US" dirty="0"/>
              <a:t>Security Requirements</a:t>
            </a:r>
          </a:p>
        </p:txBody>
      </p:sp>
    </p:spTree>
    <p:extLst>
      <p:ext uri="{BB962C8B-B14F-4D97-AF65-F5344CB8AC3E}">
        <p14:creationId xmlns:p14="http://schemas.microsoft.com/office/powerpoint/2010/main" val="3536716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AAF9A-48B0-F865-8E12-BA6B573E161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DB1BC36-0040-01E0-C917-76004FE69CB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algn="ctr" rtl="0"/>
            <a:r>
              <a:rPr lang="en-GB" dirty="0"/>
              <a:t>Q&amp;A</a:t>
            </a:r>
            <a:endParaRPr lang="en-GB" kern="1200" dirty="0"/>
          </a:p>
        </p:txBody>
      </p:sp>
      <p:pic>
        <p:nvPicPr>
          <p:cNvPr id="6" name="Picture 5">
            <a:extLst>
              <a:ext uri="{FF2B5EF4-FFF2-40B4-BE49-F238E27FC236}">
                <a16:creationId xmlns:a16="http://schemas.microsoft.com/office/drawing/2014/main" id="{768B2254-762F-505C-8231-11E99935BB4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2" name="Date Placeholder 1">
            <a:extLst>
              <a:ext uri="{FF2B5EF4-FFF2-40B4-BE49-F238E27FC236}">
                <a16:creationId xmlns:a16="http://schemas.microsoft.com/office/drawing/2014/main" id="{E992D863-2AC8-1623-0CED-0888253F289B}"/>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402872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D5B74-1224-2E21-FD93-E51A184E6C6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EF686F5-E92A-13A1-2156-EC0D33A5BB0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290AB483-6F66-0D78-1894-3B5BD1DB487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AFA7F23E-7C1C-69BE-840D-64EA19224ED1}"/>
              </a:ext>
            </a:extLst>
          </p:cNvPr>
          <p:cNvSpPr>
            <a:spLocks noGrp="1"/>
          </p:cNvSpPr>
          <p:nvPr>
            <p:ph type="ctrTitle"/>
          </p:nvPr>
        </p:nvSpPr>
        <p:spPr>
          <a:xfrm>
            <a:off x="550862" y="549275"/>
            <a:ext cx="11007475" cy="2986234"/>
          </a:xfrm>
        </p:spPr>
        <p:txBody>
          <a:bodyPr wrap="square" rtlCol="0" anchor="b" anchorCtr="0">
            <a:normAutofit/>
          </a:bodyPr>
          <a:lstStyle/>
          <a:p>
            <a:pPr algn="ctr" rtl="0"/>
            <a:r>
              <a:rPr lang="en-US" sz="4800" dirty="0">
                <a:latin typeface="Arial" panose="020B0604020202020204" pitchFamily="34" charset="0"/>
                <a:cs typeface="Arial" panose="020B0604020202020204" pitchFamily="34" charset="0"/>
              </a:rPr>
              <a:t>Thank You</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B534012-BE10-A76E-7671-45FF8514AE63}"/>
              </a:ext>
            </a:extLst>
          </p:cNvPr>
          <p:cNvSpPr>
            <a:spLocks noGrp="1"/>
          </p:cNvSpPr>
          <p:nvPr>
            <p:ph type="subTitle" idx="1"/>
          </p:nvPr>
        </p:nvSpPr>
        <p:spPr>
          <a:xfrm>
            <a:off x="550863" y="3816724"/>
            <a:ext cx="11090274" cy="2265216"/>
          </a:xfrm>
        </p:spPr>
        <p:txBody>
          <a:bodyPr wrap="square" rtlCol="0">
            <a:normAutofit/>
          </a:bodyPr>
          <a:lstStyle/>
          <a:p>
            <a:pPr algn="ctr" rtl="0"/>
            <a:r>
              <a:rPr lang="en-GB" dirty="0">
                <a:solidFill>
                  <a:schemeClr val="tx1">
                    <a:lumMod val="75000"/>
                  </a:schemeClr>
                </a:solidFill>
                <a:latin typeface="Arial" panose="020B0604020202020204" pitchFamily="34" charset="0"/>
                <a:cs typeface="Arial" panose="020B0604020202020204" pitchFamily="34" charset="0"/>
              </a:rPr>
              <a:t>Sergio Saraiva</a:t>
            </a:r>
          </a:p>
          <a:p>
            <a:pPr algn="ctr" rtl="0"/>
            <a:r>
              <a:rPr lang="en-GB" dirty="0">
                <a:solidFill>
                  <a:schemeClr val="tx1">
                    <a:lumMod val="75000"/>
                  </a:schemeClr>
                </a:solidFill>
                <a:hlinkClick r:id="rId4">
                  <a:extLst>
                    <a:ext uri="{A12FA001-AC4F-418D-AE19-62706E023703}">
                      <ahyp:hlinkClr xmlns:ahyp="http://schemas.microsoft.com/office/drawing/2018/hyperlinkcolor" val="tx"/>
                    </a:ext>
                  </a:extLst>
                </a:hlinkClick>
              </a:rPr>
              <a:t>sergio.saraiva@gmail.com</a:t>
            </a:r>
            <a:endParaRPr lang="en-GB" dirty="0">
              <a:solidFill>
                <a:schemeClr val="tx1">
                  <a:lumMod val="75000"/>
                </a:schemeClr>
              </a:solidFill>
            </a:endParaRPr>
          </a:p>
        </p:txBody>
      </p:sp>
    </p:spTree>
    <p:extLst>
      <p:ext uri="{BB962C8B-B14F-4D97-AF65-F5344CB8AC3E}">
        <p14:creationId xmlns:p14="http://schemas.microsoft.com/office/powerpoint/2010/main" val="244332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8C1F7-DAA9-5B21-882F-67E422568C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E3C520-4AF6-F7A2-418B-E36A611FA2AC}"/>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context</a:t>
            </a:r>
            <a:endParaRPr lang="en-GB" dirty="0"/>
          </a:p>
        </p:txBody>
      </p:sp>
      <p:sp>
        <p:nvSpPr>
          <p:cNvPr id="10" name="Content Placeholder 9">
            <a:extLst>
              <a:ext uri="{FF2B5EF4-FFF2-40B4-BE49-F238E27FC236}">
                <a16:creationId xmlns:a16="http://schemas.microsoft.com/office/drawing/2014/main" id="{8213EBB2-998B-2C64-275A-C9C4A66DA755}"/>
              </a:ext>
            </a:extLst>
          </p:cNvPr>
          <p:cNvSpPr>
            <a:spLocks noGrp="1"/>
          </p:cNvSpPr>
          <p:nvPr>
            <p:ph sz="half" idx="2"/>
          </p:nvPr>
        </p:nvSpPr>
        <p:spPr>
          <a:xfrm>
            <a:off x="550863" y="1475875"/>
            <a:ext cx="11097550" cy="4467052"/>
          </a:xfrm>
        </p:spPr>
        <p:txBody>
          <a:bodyPr rtlCol="0"/>
          <a:lstStyle/>
          <a:p>
            <a:pPr rtl="0"/>
            <a:r>
              <a:rPr lang="en-GB" dirty="0"/>
              <a:t>Digital identity verification is critical for modern applications</a:t>
            </a:r>
          </a:p>
          <a:p>
            <a:pPr rtl="0"/>
            <a:r>
              <a:rPr lang="en-GB" dirty="0"/>
              <a:t>Phone number verification provides a secure authentication layer</a:t>
            </a:r>
          </a:p>
          <a:p>
            <a:pPr rtl="0"/>
            <a:r>
              <a:rPr lang="en-GB" dirty="0"/>
              <a:t>Reduces fraud and ensures legitimate user access</a:t>
            </a:r>
          </a:p>
          <a:p>
            <a:pPr rtl="0"/>
            <a:r>
              <a:rPr lang="en-GB" dirty="0"/>
              <a:t>Seamless integration with existing user journeys</a:t>
            </a:r>
          </a:p>
        </p:txBody>
      </p:sp>
      <p:sp>
        <p:nvSpPr>
          <p:cNvPr id="4" name="Date Placeholder 3">
            <a:extLst>
              <a:ext uri="{FF2B5EF4-FFF2-40B4-BE49-F238E27FC236}">
                <a16:creationId xmlns:a16="http://schemas.microsoft.com/office/drawing/2014/main" id="{5BCAC5D1-6A99-CB68-36DC-AB0F6CDACD8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8285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D036C-3519-448F-8D24-7C39FB7EA80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ACA123F-D1EF-DB37-CA17-2DE5809173DD}"/>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value</a:t>
            </a:r>
            <a:endParaRPr lang="en-GB" dirty="0"/>
          </a:p>
        </p:txBody>
      </p:sp>
      <p:sp>
        <p:nvSpPr>
          <p:cNvPr id="10" name="Content Placeholder 9">
            <a:extLst>
              <a:ext uri="{FF2B5EF4-FFF2-40B4-BE49-F238E27FC236}">
                <a16:creationId xmlns:a16="http://schemas.microsoft.com/office/drawing/2014/main" id="{57ECB544-EABF-CA7D-9C03-8CCC632F937D}"/>
              </a:ext>
            </a:extLst>
          </p:cNvPr>
          <p:cNvSpPr>
            <a:spLocks noGrp="1"/>
          </p:cNvSpPr>
          <p:nvPr>
            <p:ph sz="half" idx="2"/>
          </p:nvPr>
        </p:nvSpPr>
        <p:spPr>
          <a:xfrm>
            <a:off x="550863" y="1475875"/>
            <a:ext cx="11097550" cy="4467052"/>
          </a:xfrm>
        </p:spPr>
        <p:txBody>
          <a:bodyPr rtlCol="0"/>
          <a:lstStyle/>
          <a:p>
            <a:pPr rtl="0"/>
            <a:r>
              <a:rPr lang="en-US" dirty="0"/>
              <a:t>Reduced Fraud: 60% decrease in account takeovers</a:t>
            </a:r>
          </a:p>
          <a:p>
            <a:pPr rtl="0"/>
            <a:r>
              <a:rPr lang="en-US" dirty="0"/>
              <a:t>Improved UX: 45% faster authentication vs. traditional SMS OTP</a:t>
            </a:r>
          </a:p>
          <a:p>
            <a:pPr rtl="0"/>
            <a:r>
              <a:rPr lang="en-US" dirty="0"/>
              <a:t>Cost efficiency: 30% reduction in SMS verification costs</a:t>
            </a:r>
          </a:p>
          <a:p>
            <a:pPr rtl="0"/>
            <a:r>
              <a:rPr lang="en-US" dirty="0"/>
              <a:t>Regulatory compliance: meets KYC requirements for financial services</a:t>
            </a:r>
            <a:endParaRPr lang="en-GB" dirty="0"/>
          </a:p>
        </p:txBody>
      </p:sp>
      <p:sp>
        <p:nvSpPr>
          <p:cNvPr id="4" name="Date Placeholder 3">
            <a:extLst>
              <a:ext uri="{FF2B5EF4-FFF2-40B4-BE49-F238E27FC236}">
                <a16:creationId xmlns:a16="http://schemas.microsoft.com/office/drawing/2014/main" id="{151EBEEA-3671-291C-A164-096FDFD669C3}"/>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1348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7C8E6-E1B7-2EC1-6861-3F593E28D88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6D6620C-195A-F9C7-0153-AC5E6D8A2DD9}"/>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Use cases</a:t>
            </a:r>
            <a:endParaRPr lang="en-GB" dirty="0"/>
          </a:p>
        </p:txBody>
      </p:sp>
      <p:sp>
        <p:nvSpPr>
          <p:cNvPr id="10" name="Content Placeholder 9">
            <a:extLst>
              <a:ext uri="{FF2B5EF4-FFF2-40B4-BE49-F238E27FC236}">
                <a16:creationId xmlns:a16="http://schemas.microsoft.com/office/drawing/2014/main" id="{8FD8710E-A1DE-DC96-F900-ACE3F622CB80}"/>
              </a:ext>
            </a:extLst>
          </p:cNvPr>
          <p:cNvSpPr>
            <a:spLocks noGrp="1"/>
          </p:cNvSpPr>
          <p:nvPr>
            <p:ph sz="half" idx="2"/>
          </p:nvPr>
        </p:nvSpPr>
        <p:spPr>
          <a:xfrm>
            <a:off x="550863" y="1475875"/>
            <a:ext cx="11097550" cy="4467052"/>
          </a:xfrm>
        </p:spPr>
        <p:txBody>
          <a:bodyPr rtlCol="0"/>
          <a:lstStyle/>
          <a:p>
            <a:pPr rtl="0"/>
            <a:r>
              <a:rPr lang="en-US" dirty="0"/>
              <a:t>Account registration: verify phone numbers during sign-up to prevent fraud</a:t>
            </a:r>
          </a:p>
          <a:p>
            <a:pPr rtl="0"/>
            <a:r>
              <a:rPr lang="en-US" dirty="0"/>
              <a:t>Transaction authentication: add security layer for high-value transactions</a:t>
            </a:r>
          </a:p>
          <a:p>
            <a:pPr rtl="0"/>
            <a:r>
              <a:rPr lang="en-US" dirty="0"/>
              <a:t>Multi-factor authentication: strengthen security with network-verified identities</a:t>
            </a:r>
          </a:p>
          <a:p>
            <a:r>
              <a:rPr lang="en-US" dirty="0"/>
              <a:t>Password recovery: ensure recovery requests come from legitimate device owners</a:t>
            </a:r>
          </a:p>
          <a:p>
            <a:pPr rtl="0"/>
            <a:endParaRPr lang="en-GB" dirty="0"/>
          </a:p>
        </p:txBody>
      </p:sp>
      <p:sp>
        <p:nvSpPr>
          <p:cNvPr id="4" name="Date Placeholder 3">
            <a:extLst>
              <a:ext uri="{FF2B5EF4-FFF2-40B4-BE49-F238E27FC236}">
                <a16:creationId xmlns:a16="http://schemas.microsoft.com/office/drawing/2014/main" id="{609D0E5B-00D7-7BED-AD50-3ED93FC1C89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92684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CDD4F-847B-C0A3-E3C5-D52A0E3B60D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166BA5E-A59D-6991-365F-E38EDDC2C547}"/>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Requirements</a:t>
            </a:r>
            <a:endParaRPr lang="en-GB" dirty="0"/>
          </a:p>
        </p:txBody>
      </p:sp>
      <p:sp>
        <p:nvSpPr>
          <p:cNvPr id="10" name="Content Placeholder 9">
            <a:extLst>
              <a:ext uri="{FF2B5EF4-FFF2-40B4-BE49-F238E27FC236}">
                <a16:creationId xmlns:a16="http://schemas.microsoft.com/office/drawing/2014/main" id="{486B940F-EEDB-8F6E-8A77-405530C98280}"/>
              </a:ext>
            </a:extLst>
          </p:cNvPr>
          <p:cNvSpPr>
            <a:spLocks noGrp="1"/>
          </p:cNvSpPr>
          <p:nvPr>
            <p:ph sz="half" idx="2"/>
          </p:nvPr>
        </p:nvSpPr>
        <p:spPr>
          <a:xfrm>
            <a:off x="550863" y="1475875"/>
            <a:ext cx="11097550" cy="4467052"/>
          </a:xfrm>
        </p:spPr>
        <p:txBody>
          <a:bodyPr rtlCol="0"/>
          <a:lstStyle/>
          <a:p>
            <a:pPr rtl="0"/>
            <a:r>
              <a:rPr lang="en-GB" dirty="0"/>
              <a:t>Implement Number Verification CAMARA API</a:t>
            </a:r>
          </a:p>
          <a:p>
            <a:pPr rtl="0"/>
            <a:r>
              <a:rPr lang="en-GB" dirty="0"/>
              <a:t>Two key endpoints:</a:t>
            </a:r>
          </a:p>
          <a:p>
            <a:pPr lvl="1"/>
            <a:r>
              <a:rPr lang="en-GB" dirty="0"/>
              <a:t>POST /verify (validate user's phone number)</a:t>
            </a:r>
          </a:p>
          <a:p>
            <a:pPr lvl="1"/>
            <a:r>
              <a:rPr lang="en-GB" dirty="0"/>
              <a:t>GET /device-phone-number (retrieve phone number from device)</a:t>
            </a:r>
          </a:p>
          <a:p>
            <a:pPr rtl="0"/>
            <a:r>
              <a:rPr lang="en-GB" dirty="0"/>
              <a:t>Focus on security, logging, observability, and monitoring</a:t>
            </a:r>
          </a:p>
          <a:p>
            <a:pPr rtl="0"/>
            <a:r>
              <a:rPr lang="en-GB" dirty="0"/>
              <a:t>Deployable microservice architecture</a:t>
            </a:r>
          </a:p>
        </p:txBody>
      </p:sp>
      <p:sp>
        <p:nvSpPr>
          <p:cNvPr id="4" name="Date Placeholder 3">
            <a:extLst>
              <a:ext uri="{FF2B5EF4-FFF2-40B4-BE49-F238E27FC236}">
                <a16:creationId xmlns:a16="http://schemas.microsoft.com/office/drawing/2014/main" id="{F1FB2720-3912-5EB7-582D-63BF480E877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74265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D0FF-887F-76D0-563D-7ADC38244C1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3C72CFAC-DD33-CE33-DCEE-574FDDF57E98}"/>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2. Architecture &amp; Design</a:t>
            </a:r>
            <a:endParaRPr lang="en-GB" kern="1200" dirty="0"/>
          </a:p>
        </p:txBody>
      </p:sp>
      <p:pic>
        <p:nvPicPr>
          <p:cNvPr id="6" name="Picture 5">
            <a:extLst>
              <a:ext uri="{FF2B5EF4-FFF2-40B4-BE49-F238E27FC236}">
                <a16:creationId xmlns:a16="http://schemas.microsoft.com/office/drawing/2014/main" id="{2E5105C4-FFE9-919E-F8BA-421A91A2A64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47908FBD-7969-15C0-2FA9-3C1D105007F5}"/>
              </a:ext>
            </a:extLst>
          </p:cNvPr>
          <p:cNvSpPr>
            <a:spLocks noGrp="1"/>
          </p:cNvSpPr>
          <p:nvPr>
            <p:ph sz="quarter" idx="15"/>
          </p:nvPr>
        </p:nvSpPr>
        <p:spPr>
          <a:xfrm>
            <a:off x="550863" y="5374774"/>
            <a:ext cx="9456166" cy="392363"/>
          </a:xfrm>
        </p:spPr>
        <p:txBody>
          <a:bodyPr vert="horz" wrap="square" lIns="0" tIns="0" rIns="0" bIns="0" rtlCol="0">
            <a:normAutofit/>
          </a:bodyPr>
          <a:lstStyle/>
          <a:p>
            <a:pPr marL="0" indent="0" rtl="0">
              <a:buNone/>
            </a:pPr>
            <a:r>
              <a:rPr lang="en-GB" dirty="0"/>
              <a:t>High-level architecture, components breakdown, calling sequence</a:t>
            </a:r>
          </a:p>
        </p:txBody>
      </p:sp>
      <p:sp>
        <p:nvSpPr>
          <p:cNvPr id="2" name="Date Placeholder 1">
            <a:extLst>
              <a:ext uri="{FF2B5EF4-FFF2-40B4-BE49-F238E27FC236}">
                <a16:creationId xmlns:a16="http://schemas.microsoft.com/office/drawing/2014/main" id="{1AE3BC45-4AC1-DFCC-0965-BBF080BDB071}"/>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74260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FBCBA-59A4-A0BE-F080-5FD9ED2769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1802C0E-B152-8225-5E70-0C240D5F3DE3}"/>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High-level architecture</a:t>
            </a:r>
            <a:endParaRPr lang="en-GB" dirty="0"/>
          </a:p>
        </p:txBody>
      </p:sp>
      <p:sp>
        <p:nvSpPr>
          <p:cNvPr id="4" name="Date Placeholder 3">
            <a:extLst>
              <a:ext uri="{FF2B5EF4-FFF2-40B4-BE49-F238E27FC236}">
                <a16:creationId xmlns:a16="http://schemas.microsoft.com/office/drawing/2014/main" id="{72899809-17E6-B360-50B0-9D74CCCC4C01}"/>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Rectangle: Rounded Corners 1">
            <a:extLst>
              <a:ext uri="{FF2B5EF4-FFF2-40B4-BE49-F238E27FC236}">
                <a16:creationId xmlns:a16="http://schemas.microsoft.com/office/drawing/2014/main" id="{BA7C2870-03E2-2A67-3B59-0495606152F3}"/>
              </a:ext>
            </a:extLst>
          </p:cNvPr>
          <p:cNvSpPr/>
          <p:nvPr/>
        </p:nvSpPr>
        <p:spPr>
          <a:xfrm>
            <a:off x="1107194" y="1845323"/>
            <a:ext cx="1718200" cy="3620529"/>
          </a:xfrm>
          <a:prstGeom prst="roundRect">
            <a:avLst/>
          </a:prstGeom>
          <a:solidFill>
            <a:srgbClr val="CCECFF"/>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Client Application</a:t>
            </a:r>
          </a:p>
        </p:txBody>
      </p:sp>
      <p:sp>
        <p:nvSpPr>
          <p:cNvPr id="3" name="Rectangle: Rounded Corners 2">
            <a:extLst>
              <a:ext uri="{FF2B5EF4-FFF2-40B4-BE49-F238E27FC236}">
                <a16:creationId xmlns:a16="http://schemas.microsoft.com/office/drawing/2014/main" id="{6578FB9C-3956-9752-FA54-E7E3B84FE013}"/>
              </a:ext>
            </a:extLst>
          </p:cNvPr>
          <p:cNvSpPr/>
          <p:nvPr/>
        </p:nvSpPr>
        <p:spPr>
          <a:xfrm>
            <a:off x="3179762" y="1845323"/>
            <a:ext cx="5861495" cy="3620529"/>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dirty="0">
                <a:latin typeface="Arial" panose="020B0604020202020204" pitchFamily="34" charset="0"/>
                <a:cs typeface="Arial" panose="020B0604020202020204" pitchFamily="34" charset="0"/>
              </a:rPr>
              <a:t>Number Verification Microservice</a:t>
            </a:r>
          </a:p>
        </p:txBody>
      </p:sp>
      <p:sp>
        <p:nvSpPr>
          <p:cNvPr id="5" name="Rectangle: Rounded Corners 4">
            <a:extLst>
              <a:ext uri="{FF2B5EF4-FFF2-40B4-BE49-F238E27FC236}">
                <a16:creationId xmlns:a16="http://schemas.microsoft.com/office/drawing/2014/main" id="{6F314613-9AA3-9E58-711D-4197E670F392}"/>
              </a:ext>
            </a:extLst>
          </p:cNvPr>
          <p:cNvSpPr/>
          <p:nvPr/>
        </p:nvSpPr>
        <p:spPr>
          <a:xfrm>
            <a:off x="9366606" y="1850829"/>
            <a:ext cx="1718201" cy="3615023"/>
          </a:xfrm>
          <a:prstGeom prst="roundRect">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latin typeface="Arial" panose="020B0604020202020204" pitchFamily="34" charset="0"/>
                <a:cs typeface="Arial" panose="020B0604020202020204" pitchFamily="34" charset="0"/>
              </a:rPr>
              <a:t>External Telecom API</a:t>
            </a:r>
          </a:p>
          <a:p>
            <a:pPr algn="ctr"/>
            <a:r>
              <a:rPr lang="en-GB" sz="1600" dirty="0">
                <a:latin typeface="Arial" panose="020B0604020202020204" pitchFamily="34" charset="0"/>
                <a:cs typeface="Arial" panose="020B0604020202020204" pitchFamily="34" charset="0"/>
              </a:rPr>
              <a:t>(Network Provider)</a:t>
            </a:r>
          </a:p>
        </p:txBody>
      </p:sp>
      <p:cxnSp>
        <p:nvCxnSpPr>
          <p:cNvPr id="12" name="Straight Connector 11">
            <a:extLst>
              <a:ext uri="{FF2B5EF4-FFF2-40B4-BE49-F238E27FC236}">
                <a16:creationId xmlns:a16="http://schemas.microsoft.com/office/drawing/2014/main" id="{83806B64-959A-C410-3223-500E535464BE}"/>
              </a:ext>
            </a:extLst>
          </p:cNvPr>
          <p:cNvCxnSpPr>
            <a:cxnSpLocks/>
            <a:stCxn id="3" idx="1"/>
            <a:endCxn id="2" idx="3"/>
          </p:cNvCxnSpPr>
          <p:nvPr/>
        </p:nvCxnSpPr>
        <p:spPr>
          <a:xfrm flipH="1">
            <a:off x="2825394" y="3655588"/>
            <a:ext cx="3543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3FD518A8-34C2-18BD-6641-19F47BCEE61C}"/>
              </a:ext>
            </a:extLst>
          </p:cNvPr>
          <p:cNvCxnSpPr>
            <a:cxnSpLocks/>
          </p:cNvCxnSpPr>
          <p:nvPr/>
        </p:nvCxnSpPr>
        <p:spPr>
          <a:xfrm flipH="1" flipV="1">
            <a:off x="9041257" y="3824770"/>
            <a:ext cx="325349" cy="2753"/>
          </a:xfrm>
          <a:prstGeom prst="line">
            <a:avLst/>
          </a:prstGeom>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288947E6-9E54-288C-8AF0-FB0D3D4D43FB}"/>
              </a:ext>
            </a:extLst>
          </p:cNvPr>
          <p:cNvSpPr/>
          <p:nvPr/>
        </p:nvSpPr>
        <p:spPr>
          <a:xfrm>
            <a:off x="3583519" y="3940706"/>
            <a:ext cx="1540747"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API Layer</a:t>
            </a:r>
          </a:p>
        </p:txBody>
      </p:sp>
      <p:sp>
        <p:nvSpPr>
          <p:cNvPr id="29" name="Rectangle 28">
            <a:extLst>
              <a:ext uri="{FF2B5EF4-FFF2-40B4-BE49-F238E27FC236}">
                <a16:creationId xmlns:a16="http://schemas.microsoft.com/office/drawing/2014/main" id="{58565188-C01B-A3AE-B7A0-8B074542BD98}"/>
              </a:ext>
            </a:extLst>
          </p:cNvPr>
          <p:cNvSpPr/>
          <p:nvPr/>
        </p:nvSpPr>
        <p:spPr>
          <a:xfrm>
            <a:off x="5224213" y="3940706"/>
            <a:ext cx="1540746"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Service Layer</a:t>
            </a:r>
          </a:p>
        </p:txBody>
      </p:sp>
      <p:sp>
        <p:nvSpPr>
          <p:cNvPr id="30" name="Rectangle 29">
            <a:extLst>
              <a:ext uri="{FF2B5EF4-FFF2-40B4-BE49-F238E27FC236}">
                <a16:creationId xmlns:a16="http://schemas.microsoft.com/office/drawing/2014/main" id="{358DE773-50F6-7F7F-09B3-CCAE5FFBB986}"/>
              </a:ext>
            </a:extLst>
          </p:cNvPr>
          <p:cNvSpPr/>
          <p:nvPr/>
        </p:nvSpPr>
        <p:spPr>
          <a:xfrm>
            <a:off x="6862251" y="3940707"/>
            <a:ext cx="1746230"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Integration Layer</a:t>
            </a:r>
          </a:p>
        </p:txBody>
      </p:sp>
      <p:sp>
        <p:nvSpPr>
          <p:cNvPr id="31" name="Rectangle 30">
            <a:extLst>
              <a:ext uri="{FF2B5EF4-FFF2-40B4-BE49-F238E27FC236}">
                <a16:creationId xmlns:a16="http://schemas.microsoft.com/office/drawing/2014/main" id="{4DEA44EA-7204-E7DD-E996-0A9435A2A79B}"/>
              </a:ext>
            </a:extLst>
          </p:cNvPr>
          <p:cNvSpPr/>
          <p:nvPr/>
        </p:nvSpPr>
        <p:spPr>
          <a:xfrm>
            <a:off x="3583519" y="4552362"/>
            <a:ext cx="3178784"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Persistence Layer</a:t>
            </a:r>
          </a:p>
        </p:txBody>
      </p:sp>
      <p:sp>
        <p:nvSpPr>
          <p:cNvPr id="32" name="Rectangle 31">
            <a:extLst>
              <a:ext uri="{FF2B5EF4-FFF2-40B4-BE49-F238E27FC236}">
                <a16:creationId xmlns:a16="http://schemas.microsoft.com/office/drawing/2014/main" id="{FC56B84E-D326-C8E9-231F-D02F18146651}"/>
              </a:ext>
            </a:extLst>
          </p:cNvPr>
          <p:cNvSpPr/>
          <p:nvPr/>
        </p:nvSpPr>
        <p:spPr>
          <a:xfrm>
            <a:off x="3583519" y="3341486"/>
            <a:ext cx="5024962" cy="483282"/>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Security Layer</a:t>
            </a:r>
          </a:p>
        </p:txBody>
      </p:sp>
      <p:sp>
        <p:nvSpPr>
          <p:cNvPr id="33" name="Rectangle 32">
            <a:extLst>
              <a:ext uri="{FF2B5EF4-FFF2-40B4-BE49-F238E27FC236}">
                <a16:creationId xmlns:a16="http://schemas.microsoft.com/office/drawing/2014/main" id="{3DB802C1-12B7-6C76-39AD-8BE3B786D830}"/>
              </a:ext>
            </a:extLst>
          </p:cNvPr>
          <p:cNvSpPr/>
          <p:nvPr/>
        </p:nvSpPr>
        <p:spPr>
          <a:xfrm>
            <a:off x="3583519" y="2735046"/>
            <a:ext cx="5024962" cy="483281"/>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Cross-Cutting Concerns Layer</a:t>
            </a:r>
          </a:p>
        </p:txBody>
      </p:sp>
      <p:sp>
        <p:nvSpPr>
          <p:cNvPr id="34" name="Rectangle 33">
            <a:extLst>
              <a:ext uri="{FF2B5EF4-FFF2-40B4-BE49-F238E27FC236}">
                <a16:creationId xmlns:a16="http://schemas.microsoft.com/office/drawing/2014/main" id="{7589F031-8818-1FB7-4CED-5C285C208C17}"/>
              </a:ext>
            </a:extLst>
          </p:cNvPr>
          <p:cNvSpPr/>
          <p:nvPr/>
        </p:nvSpPr>
        <p:spPr>
          <a:xfrm>
            <a:off x="6862251" y="4545312"/>
            <a:ext cx="1746230" cy="488667"/>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Configuration Layer</a:t>
            </a:r>
          </a:p>
        </p:txBody>
      </p:sp>
    </p:spTree>
    <p:extLst>
      <p:ext uri="{BB962C8B-B14F-4D97-AF65-F5344CB8AC3E}">
        <p14:creationId xmlns:p14="http://schemas.microsoft.com/office/powerpoint/2010/main" val="299467524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230e9df3-be65-4c73-a93b-d1236ebd677e"/>
    <ds:schemaRef ds:uri="16c05727-aa75-4e4a-9b5f-8a80a1165891"/>
    <ds:schemaRef ds:uri="http://schemas.microsoft.com/office/infopath/2007/PartnerControls"/>
    <ds:schemaRef ds:uri="http://purl.org/dc/terms/"/>
    <ds:schemaRef ds:uri="http://www.w3.org/XML/1998/namespace"/>
    <ds:schemaRef ds:uri="http://purl.org/dc/elements/1.1/"/>
    <ds:schemaRef ds:uri="71af3243-3dd4-4a8d-8c0d-dd76da1f02a5"/>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{C1EBA895-0789-473D-A4C0-A8BF8C19A0E9}tf33713516_win32</Template>
  <TotalTime>754</TotalTime>
  <Words>3468</Words>
  <Application>Microsoft Office PowerPoint</Application>
  <PresentationFormat>Widescreen</PresentationFormat>
  <Paragraphs>547</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Consolas</vt:lpstr>
      <vt:lpstr>Gill Sans MT</vt:lpstr>
      <vt:lpstr>Symbol</vt:lpstr>
      <vt:lpstr>ui-monospace</vt:lpstr>
      <vt:lpstr>Walbaum Display</vt:lpstr>
      <vt:lpstr>3DFloatVTI</vt:lpstr>
      <vt:lpstr>Number Verification Microservice</vt:lpstr>
      <vt:lpstr>Agenda</vt:lpstr>
      <vt:lpstr>1. Overview</vt:lpstr>
      <vt:lpstr>Overview – Business context</vt:lpstr>
      <vt:lpstr>Overview – Business value</vt:lpstr>
      <vt:lpstr>Overview – Use cases</vt:lpstr>
      <vt:lpstr>Overview – Requirements</vt:lpstr>
      <vt:lpstr>2. Architecture &amp; Design</vt:lpstr>
      <vt:lpstr>Architecture &amp; Design – High-level architecture</vt:lpstr>
      <vt:lpstr>Architecture &amp; Design – Components breakdown</vt:lpstr>
      <vt:lpstr>Architecture &amp; Design – Components architecture</vt:lpstr>
      <vt:lpstr>Architecture &amp; Design – Calling sequence (POST)</vt:lpstr>
      <vt:lpstr>Architecture &amp; Design – Calling sequence (logs)</vt:lpstr>
      <vt:lpstr>3. Technology Stack</vt:lpstr>
      <vt:lpstr>Technology Stack – Core technologies</vt:lpstr>
      <vt:lpstr>Technology Stack – Supporting Technologies</vt:lpstr>
      <vt:lpstr>4. API Implementation</vt:lpstr>
      <vt:lpstr>API Implementation – POST /verify</vt:lpstr>
      <vt:lpstr>API Implementation – GET /device-phone-number</vt:lpstr>
      <vt:lpstr>API Implementation – Provider integration</vt:lpstr>
      <vt:lpstr>5. Security</vt:lpstr>
      <vt:lpstr>Security – Authentication &amp; authorization</vt:lpstr>
      <vt:lpstr>Security – Data protection</vt:lpstr>
      <vt:lpstr>Security – Threat mitigation</vt:lpstr>
      <vt:lpstr>6. Observability &amp; Monitoring</vt:lpstr>
      <vt:lpstr>Observability &amp; Monitoring – Logging strategy</vt:lpstr>
      <vt:lpstr>Observability &amp; Monitoring – Metrics collection</vt:lpstr>
      <vt:lpstr>7. Testing</vt:lpstr>
      <vt:lpstr>Testing – Processes</vt:lpstr>
      <vt:lpstr>Testing – Metrics</vt:lpstr>
      <vt:lpstr>8. Deployment</vt:lpstr>
      <vt:lpstr>Deployment – CI/CD pipeline</vt:lpstr>
      <vt:lpstr>Deployment – Infrastructure as code &amp; scaling</vt:lpstr>
      <vt:lpstr>9. Management</vt:lpstr>
      <vt:lpstr>Management – Schedule &amp; tasks</vt:lpstr>
      <vt:lpstr>Management – Risks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Saraiva</dc:creator>
  <cp:lastModifiedBy>Sergio Saraiva</cp:lastModifiedBy>
  <cp:revision>108</cp:revision>
  <dcterms:created xsi:type="dcterms:W3CDTF">2025-05-12T14:38:24Z</dcterms:created>
  <dcterms:modified xsi:type="dcterms:W3CDTF">2025-05-15T10:26:58Z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