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2"/>
  </p:notesMasterIdLst>
  <p:handoutMasterIdLst>
    <p:handoutMasterId r:id="rId43"/>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25" r:id="rId30"/>
    <p:sldId id="409" r:id="rId31"/>
    <p:sldId id="434" r:id="rId32"/>
    <p:sldId id="435" r:id="rId33"/>
    <p:sldId id="432" r:id="rId34"/>
    <p:sldId id="410" r:id="rId35"/>
    <p:sldId id="429" r:id="rId36"/>
    <p:sldId id="427" r:id="rId37"/>
    <p:sldId id="272" r:id="rId38"/>
    <p:sldId id="438" r:id="rId39"/>
    <p:sldId id="431" r:id="rId40"/>
    <p:sldId id="417" r:id="rId4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15/05/2025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15/05/2025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OpenID Connect (OIDC) implementation on top of OAuth 2.0 for CAMARA compliance</a:t>
            </a:r>
          </a:p>
          <a:p>
            <a:pPr rtl="0"/>
            <a:r>
              <a:rPr lang="en-US" dirty="0"/>
              <a:t>- Purpose-based authorization to ensure GDPR compliance for user data access</a:t>
            </a:r>
          </a:p>
          <a:p>
            <a:pPr rtl="0"/>
            <a:r>
              <a:rPr lang="en-US" dirty="0"/>
              <a:t>- Consent capture mechanism for both frontend (Authorization Code flow) and backend (CIBA flow)</a:t>
            </a:r>
          </a:p>
          <a:p>
            <a:pPr rtl="0"/>
            <a:r>
              <a:rPr lang="en-US" dirty="0"/>
              <a:t>- Channel Partner integration for operator routing and token management</a:t>
            </a:r>
          </a:p>
          <a:p>
            <a:pPr rtl="0"/>
            <a:r>
              <a:rPr lang="en-US" dirty="0"/>
              <a:t>- JWT validation with proper signature verification and scope checking</a:t>
            </a:r>
          </a:p>
          <a:p>
            <a:pPr rtl="0"/>
            <a:r>
              <a:rPr lang="en-US" dirty="0"/>
              <a:t>- Circuit breaker pattern for authentication services to maintain availability</a:t>
            </a:r>
          </a:p>
          <a:p>
            <a:pPr rtl="0"/>
            <a:r>
              <a:rPr lang="en-US" dirty="0"/>
              <a:t>- Secure token storage with proper encryption at rest</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marL="0" indent="0" rtl="0">
              <a:buFontTx/>
              <a:buNone/>
            </a:pPr>
            <a:r>
              <a:rPr lang="en-US" dirty="0"/>
              <a:t>- On-call rotation and escalation policies ensure timely response</a:t>
            </a:r>
          </a:p>
          <a:p>
            <a:pPr rtl="0"/>
            <a:r>
              <a:rPr lang="en-GB" dirty="0"/>
              <a:t>- Structured JSON logging ensures consistent format and searchability</a:t>
            </a:r>
          </a:p>
          <a:p>
            <a:pPr rtl="0"/>
            <a:r>
              <a:rPr lang="en-GB" dirty="0"/>
              <a:t>- Appropriate log levels (DEBUG, INFO, WARN, ERROR) categorize events</a:t>
            </a:r>
          </a:p>
          <a:p>
            <a:pPr marL="0" indent="0" rtl="0">
              <a:buFontTx/>
              <a:buNone/>
            </a:pP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34</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15/05/2025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35</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15/05/2025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Multi-factor authentication: Strengthens security protocols with network-verified identities rather than just SMS codes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Password recovery: Ensures recovery requests come from legitimate device owners, reducing account takeovers</a:t>
            </a:r>
          </a:p>
          <a:p>
            <a:pPr rtl="0"/>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15/05/2025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15/05/2025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b="1" dirty="0"/>
              <a:t>API layer: </a:t>
            </a:r>
            <a:r>
              <a:rPr lang="en-US" dirty="0"/>
              <a:t>REST controllers, request handling, validation</a:t>
            </a:r>
          </a:p>
          <a:p>
            <a:pPr rtl="0"/>
            <a:r>
              <a:rPr lang="en-US" b="1" dirty="0"/>
              <a:t>Service layer: </a:t>
            </a:r>
            <a:r>
              <a:rPr lang="en-US" dirty="0"/>
              <a:t>business logic, data transformation, coordination</a:t>
            </a:r>
          </a:p>
          <a:p>
            <a:pPr rtl="0"/>
            <a:r>
              <a:rPr lang="en-US" b="1" dirty="0"/>
              <a:t>Integration layer: </a:t>
            </a:r>
            <a:r>
              <a:rPr lang="en-US" dirty="0"/>
              <a:t>telecom API communication, resilience</a:t>
            </a:r>
          </a:p>
          <a:p>
            <a:pPr rtl="0"/>
            <a:r>
              <a:rPr lang="en-US" b="1" dirty="0"/>
              <a:t>Persistence layer: </a:t>
            </a:r>
            <a:r>
              <a:rPr lang="en-US" dirty="0"/>
              <a:t>logging, audit trails, data access</a:t>
            </a:r>
          </a:p>
          <a:p>
            <a:pPr rtl="0"/>
            <a:r>
              <a:rPr lang="en-US" b="1" dirty="0"/>
              <a:t>Configuration layer: </a:t>
            </a:r>
            <a:r>
              <a:rPr lang="en-US" dirty="0"/>
              <a:t>properties, environment settings</a:t>
            </a:r>
          </a:p>
          <a:p>
            <a:pPr rtl="0"/>
            <a:r>
              <a:rPr lang="en-US" b="1" dirty="0"/>
              <a:t>Security layer: </a:t>
            </a:r>
            <a:r>
              <a:rPr lang="en-US" dirty="0"/>
              <a:t>authentication, authorization, rate limiting</a:t>
            </a:r>
          </a:p>
          <a:p>
            <a:pPr rtl="0"/>
            <a:r>
              <a:rPr lang="en-US" b="1" dirty="0"/>
              <a:t>Cross-cutting concerns layer: </a:t>
            </a:r>
            <a:r>
              <a:rPr lang="en-US" dirty="0"/>
              <a:t>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b="1" dirty="0"/>
              <a:t>Language: </a:t>
            </a:r>
            <a:r>
              <a:rPr lang="en-GB" dirty="0"/>
              <a:t>Java 17</a:t>
            </a:r>
          </a:p>
          <a:p>
            <a:pPr rtl="0"/>
            <a:r>
              <a:rPr lang="en-GB" b="1" dirty="0"/>
              <a:t>Framework: </a:t>
            </a:r>
            <a:r>
              <a:rPr lang="en-GB" dirty="0"/>
              <a:t>Spring Boot 3.2</a:t>
            </a:r>
          </a:p>
          <a:p>
            <a:pPr rtl="0"/>
            <a:r>
              <a:rPr lang="en-GB" b="1" dirty="0"/>
              <a:t>API Documentation: </a:t>
            </a:r>
            <a:r>
              <a:rPr lang="en-GB" dirty="0"/>
              <a:t>OpenAPI 3.0</a:t>
            </a:r>
          </a:p>
          <a:p>
            <a:pPr rtl="0"/>
            <a:r>
              <a:rPr lang="en-GB" b="1" dirty="0"/>
              <a:t>Build Tool: </a:t>
            </a:r>
            <a:r>
              <a:rPr lang="en-GB" dirty="0"/>
              <a:t>Gradle 8.x </a:t>
            </a:r>
          </a:p>
          <a:p>
            <a:pPr rtl="0"/>
            <a:r>
              <a:rPr lang="en-GB" b="1" dirty="0"/>
              <a:t>Container: </a:t>
            </a:r>
            <a:r>
              <a:rPr lang="en-GB" dirty="0"/>
              <a:t>Docker</a:t>
            </a:r>
          </a:p>
          <a:p>
            <a:pPr rtl="0"/>
            <a:r>
              <a:rPr lang="en-GB" b="1" dirty="0"/>
              <a:t>Testing Framework: </a:t>
            </a:r>
            <a:r>
              <a:rPr lang="en-GB" dirty="0"/>
              <a:t>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b="1" dirty="0"/>
              <a:t>Database: </a:t>
            </a:r>
            <a:r>
              <a:rPr lang="en-GB" dirty="0"/>
              <a:t>MongoDB 6.0 (log repository)</a:t>
            </a:r>
          </a:p>
          <a:p>
            <a:pPr rtl="0"/>
            <a:r>
              <a:rPr lang="en-GB" b="1" dirty="0"/>
              <a:t>Cache: </a:t>
            </a:r>
            <a:r>
              <a:rPr lang="en-GB" dirty="0"/>
              <a:t>Redis 7.0 (rate limiting filter, caching in service layer)</a:t>
            </a:r>
          </a:p>
          <a:p>
            <a:pPr rtl="0"/>
            <a:r>
              <a:rPr lang="en-GB" b="1" dirty="0"/>
              <a:t>Authentication: </a:t>
            </a:r>
            <a:r>
              <a:rPr lang="en-GB" dirty="0"/>
              <a:t>OAuth 2.0 / JWT (authentication filter, token validation)</a:t>
            </a:r>
          </a:p>
          <a:p>
            <a:pPr rtl="0"/>
            <a:r>
              <a:rPr lang="en-GB" b="1" dirty="0"/>
              <a:t>Metrics: </a:t>
            </a:r>
            <a:r>
              <a:rPr lang="en-GB" dirty="0" err="1"/>
              <a:t>Micrometer</a:t>
            </a:r>
            <a:r>
              <a:rPr lang="en-GB" dirty="0"/>
              <a:t> + Prometheus (metrics collection, performance monitoring)</a:t>
            </a:r>
          </a:p>
          <a:p>
            <a:pPr rtl="0"/>
            <a:r>
              <a:rPr lang="en-GB" b="1" dirty="0"/>
              <a:t>Logging: </a:t>
            </a:r>
            <a:r>
              <a:rPr lang="en-GB" dirty="0" err="1"/>
              <a:t>Logback</a:t>
            </a:r>
            <a:r>
              <a:rPr lang="en-GB" dirty="0"/>
              <a:t> + ELK Stack (centralized log)</a:t>
            </a:r>
          </a:p>
          <a:p>
            <a:pPr rtl="0"/>
            <a:r>
              <a:rPr lang="en-GB" b="1" dirty="0"/>
              <a:t>Monitoring: </a:t>
            </a:r>
            <a:r>
              <a:rPr lang="en-GB" dirty="0"/>
              <a:t>Grafana (dashboard, alerting)</a:t>
            </a:r>
          </a:p>
          <a:p>
            <a:pPr rtl="0"/>
            <a:r>
              <a:rPr lang="en-GB" b="1" dirty="0"/>
              <a:t>Security: </a:t>
            </a:r>
            <a:r>
              <a:rPr lang="en-GB" dirty="0"/>
              <a:t>Spring Security 6.x (security filter chain)</a:t>
            </a:r>
          </a:p>
          <a:p>
            <a:pPr rtl="0"/>
            <a:r>
              <a:rPr lang="en-GB" b="1" dirty="0"/>
              <a:t>Rate Limiting: </a:t>
            </a:r>
            <a:r>
              <a:rPr lang="en-GB" dirty="0"/>
              <a:t>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hashedPhoneNumber</a:t>
            </a:r>
            <a:r>
              <a:rPr lang="en-GB" sz="1800" dirty="0">
                <a:solidFill>
                  <a:srgbClr val="00B050">
                    <a:alpha val="60000"/>
                  </a:srgbClr>
                </a:solidFill>
                <a:latin typeface="Consolas" panose="020B0609020204030204" pitchFamily="49" charset="0"/>
              </a:rPr>
              <a:t>": "a hash value"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devicePhoneNumberVerified</a:t>
            </a:r>
            <a:r>
              <a:rPr lang="en-GB" sz="1800" dirty="0">
                <a:solidFill>
                  <a:srgbClr val="00B050">
                    <a:alpha val="60000"/>
                  </a:srgbClr>
                </a:solidFill>
                <a:latin typeface="Consolas" panose="020B0609020204030204" pitchFamily="49" charset="0"/>
              </a:rPr>
              <a:t>": true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b="1" dirty="0"/>
              <a:t>Adapter pattern: </a:t>
            </a:r>
            <a:r>
              <a:rPr lang="en-US" dirty="0"/>
              <a:t>standardized interface supporting multiple telecom providers</a:t>
            </a:r>
          </a:p>
          <a:p>
            <a:r>
              <a:rPr lang="en-US" b="1" dirty="0"/>
              <a:t>Failover strategy: </a:t>
            </a:r>
            <a:r>
              <a:rPr lang="en-US" dirty="0"/>
              <a:t>primary/secondary provider configuration</a:t>
            </a:r>
          </a:p>
          <a:p>
            <a:r>
              <a:rPr lang="en-US" b="1" dirty="0"/>
              <a:t>Circuit breaker: </a:t>
            </a:r>
            <a:r>
              <a:rPr lang="en-US" dirty="0"/>
              <a:t>prevents cascading failures during provider outages</a:t>
            </a:r>
          </a:p>
          <a:p>
            <a:r>
              <a:rPr lang="en-US" b="1" dirty="0"/>
              <a:t>Retry policy: </a:t>
            </a:r>
            <a:r>
              <a:rPr lang="en-US" dirty="0"/>
              <a:t>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 with OpenID Connect</a:t>
            </a:r>
          </a:p>
          <a:p>
            <a:pPr rtl="0"/>
            <a:r>
              <a:rPr lang="en-US" dirty="0"/>
              <a:t>Role-based access control restricts API based on granted permissions</a:t>
            </a:r>
          </a:p>
          <a:p>
            <a:pPr rtl="0"/>
            <a:r>
              <a:rPr lang="en-US" dirty="0"/>
              <a:t>Rate limiting prevents abuse with configurable thresholds by client and endpoint</a:t>
            </a:r>
          </a:p>
          <a:p>
            <a:pPr rtl="0"/>
            <a:r>
              <a:rPr lang="en-US" dirty="0"/>
              <a:t>Purpose-based authorization ensures GDPR compliance</a:t>
            </a:r>
          </a:p>
          <a:p>
            <a:r>
              <a:rPr lang="en-US" dirty="0"/>
              <a:t>Consent capture mechanisms support both frontend and backend flows</a:t>
            </a:r>
          </a:p>
          <a:p>
            <a:r>
              <a:rPr lang="en-US" dirty="0"/>
              <a:t>An external identity provider like </a:t>
            </a:r>
            <a:r>
              <a:rPr lang="en-US" dirty="0" err="1"/>
              <a:t>KeyClock</a:t>
            </a:r>
            <a:r>
              <a:rPr lang="en-US" dirty="0"/>
              <a:t> will be needed</a:t>
            </a:r>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a:t>
            </a:r>
          </a:p>
          <a:p>
            <a:pPr lvl="1"/>
            <a:r>
              <a:rPr lang="en-US" dirty="0"/>
              <a:t>SQL injection, cross-site scripting (XSS), cross-site request forgery (CSRF)</a:t>
            </a:r>
          </a:p>
          <a:p>
            <a:pPr rtl="0"/>
            <a:r>
              <a:rPr lang="en-US" dirty="0"/>
              <a:t>Regular security scanning and penetration testing (static and dynamic)</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a:t>
            </a:r>
            <a:r>
              <a:rPr lang="en-US" dirty="0">
                <a:solidFill>
                  <a:srgbClr val="FAF9F5"/>
                </a:solidFill>
                <a:latin typeface="ui-monospace"/>
              </a:rPr>
              <a:t>&amp;</a:t>
            </a:r>
            <a:r>
              <a:rPr lang="en-US" b="0" i="0" dirty="0">
                <a:solidFill>
                  <a:srgbClr val="FAF9F5"/>
                </a:solidFill>
                <a:effectLst/>
                <a:latin typeface="ui-monospace"/>
              </a:rPr>
              <a:t> metrics</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&amp; metrics</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GB" dirty="0"/>
              <a:t>JSON logging with an internal correlation ID</a:t>
            </a:r>
          </a:p>
          <a:p>
            <a:pPr rtl="0"/>
            <a:r>
              <a:rPr lang="en-GB" dirty="0"/>
              <a:t>Log levels (DEBUG, INFO, WARN, ERROR)</a:t>
            </a:r>
            <a:endParaRPr lang="en-US" dirty="0"/>
          </a:p>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 metrics and Kibana for logs</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b="1" dirty="0"/>
              <a:t>Response time: </a:t>
            </a:r>
            <a:r>
              <a:rPr lang="en-US" dirty="0"/>
              <a:t>&lt;200ms (p95) under normal load</a:t>
            </a:r>
          </a:p>
          <a:p>
            <a:pPr rtl="0"/>
            <a:r>
              <a:rPr lang="en-US" b="1" dirty="0"/>
              <a:t>Throughput: </a:t>
            </a:r>
            <a:r>
              <a:rPr lang="en-US" dirty="0"/>
              <a:t>500+ requests/second peak handling</a:t>
            </a:r>
          </a:p>
          <a:p>
            <a:pPr rtl="0"/>
            <a:r>
              <a:rPr lang="en-US" b="1" dirty="0"/>
              <a:t>Availability: </a:t>
            </a:r>
            <a:r>
              <a:rPr lang="en-US" dirty="0"/>
              <a:t>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Terraform for infrastructure provisioning</a:t>
            </a:r>
          </a:p>
          <a:p>
            <a:pPr rtl="0"/>
            <a:r>
              <a:rPr lang="en-US" dirty="0"/>
              <a:t>Horizontal scaling capabilities</a:t>
            </a:r>
          </a:p>
          <a:p>
            <a:r>
              <a:rPr lang="en-US" dirty="0"/>
              <a:t>Kubernetes for orchestration (future scaling)</a:t>
            </a:r>
          </a:p>
          <a:p>
            <a:pPr marL="0" indent="0" rtl="0">
              <a:buNone/>
            </a:pPr>
            <a:endParaRPr lang="en-US" dirty="0"/>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b="1" dirty="0"/>
              <a:t>Reduced Fraud: </a:t>
            </a:r>
            <a:r>
              <a:rPr lang="en-US" dirty="0"/>
              <a:t>60% decrease in account takeovers</a:t>
            </a:r>
          </a:p>
          <a:p>
            <a:pPr rtl="0"/>
            <a:r>
              <a:rPr lang="en-US" b="1" dirty="0"/>
              <a:t>Improved UX: </a:t>
            </a:r>
            <a:r>
              <a:rPr lang="en-US" dirty="0"/>
              <a:t>45% faster authentication vs. traditional SMS OTP</a:t>
            </a:r>
          </a:p>
          <a:p>
            <a:pPr rtl="0"/>
            <a:r>
              <a:rPr lang="en-US" b="1" dirty="0"/>
              <a:t>Cost efficiency: </a:t>
            </a:r>
            <a:r>
              <a:rPr lang="en-US" dirty="0"/>
              <a:t>30% reduction in SMS verification costs</a:t>
            </a:r>
          </a:p>
          <a:p>
            <a:pPr rtl="0"/>
            <a:r>
              <a:rPr lang="en-US" b="1" dirty="0"/>
              <a:t>Regulatory compliance: </a:t>
            </a:r>
            <a:r>
              <a:rPr lang="en-US" dirty="0"/>
              <a:t>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b="1" dirty="0"/>
              <a:t>Account registration: </a:t>
            </a:r>
            <a:r>
              <a:rPr lang="en-US" dirty="0"/>
              <a:t>verify phone numbers during sign-up to prevent fraud</a:t>
            </a:r>
          </a:p>
          <a:p>
            <a:pPr rtl="0"/>
            <a:r>
              <a:rPr lang="en-US" b="1" dirty="0"/>
              <a:t>Transaction authentication: </a:t>
            </a:r>
            <a:r>
              <a:rPr lang="en-US" dirty="0"/>
              <a:t>add security layer for high-value transactions</a:t>
            </a:r>
          </a:p>
          <a:p>
            <a:pPr rtl="0"/>
            <a:r>
              <a:rPr lang="en-US" b="1" dirty="0"/>
              <a:t>Multi-factor authentication: </a:t>
            </a:r>
            <a:r>
              <a:rPr lang="en-US" dirty="0"/>
              <a:t>strengthen security with network-verified identities</a:t>
            </a:r>
          </a:p>
          <a:p>
            <a:r>
              <a:rPr lang="en-US" b="1" dirty="0"/>
              <a:t>Password recovery: </a:t>
            </a:r>
            <a:r>
              <a:rPr lang="en-US" dirty="0"/>
              <a:t>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infopath/2007/PartnerControls"/>
    <ds:schemaRef ds:uri="http://purl.org/dc/terms/"/>
    <ds:schemaRef ds:uri="http://purl.org/dc/elements/1.1/"/>
    <ds:schemaRef ds:uri="http://purl.org/dc/dcmitype/"/>
    <ds:schemaRef ds:uri="http://schemas.microsoft.com/office/2006/metadata/properties"/>
    <ds:schemaRef ds:uri="71af3243-3dd4-4a8d-8c0d-dd76da1f02a5"/>
    <ds:schemaRef ds:uri="230e9df3-be65-4c73-a93b-d1236ebd677e"/>
    <ds:schemaRef ds:uri="http://schemas.microsoft.com/office/2006/documentManagement/types"/>
    <ds:schemaRef ds:uri="http://schemas.microsoft.com/sharepoint/v3"/>
    <ds:schemaRef ds:uri="16c05727-aa75-4e4a-9b5f-8a80a1165891"/>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841</TotalTime>
  <Words>3541</Words>
  <Application>Microsoft Office PowerPoint</Application>
  <PresentationFormat>Widescreen</PresentationFormat>
  <Paragraphs>548</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&amp; metrics</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121</cp:revision>
  <dcterms:created xsi:type="dcterms:W3CDTF">2025-05-12T14:38:24Z</dcterms:created>
  <dcterms:modified xsi:type="dcterms:W3CDTF">2025-05-15T12:58:06Z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