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3"/>
  </p:notesMasterIdLst>
  <p:handoutMasterIdLst>
    <p:handoutMasterId r:id="rId44"/>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08" r:id="rId30"/>
    <p:sldId id="425" r:id="rId31"/>
    <p:sldId id="409" r:id="rId32"/>
    <p:sldId id="434" r:id="rId33"/>
    <p:sldId id="435" r:id="rId34"/>
    <p:sldId id="432" r:id="rId35"/>
    <p:sldId id="410" r:id="rId36"/>
    <p:sldId id="429" r:id="rId37"/>
    <p:sldId id="427" r:id="rId38"/>
    <p:sldId id="272" r:id="rId39"/>
    <p:sldId id="438" r:id="rId40"/>
    <p:sldId id="431" r:id="rId41"/>
    <p:sldId id="417" r:id="rId4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15/05/2025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Client authentication implemented via API keys or OAuth 2.0</a:t>
            </a:r>
          </a:p>
          <a:p>
            <a:pPr rtl="0"/>
            <a:r>
              <a:rPr lang="en-US" dirty="0"/>
              <a:t>- Role-based access control restricts different API operations based on permissions</a:t>
            </a:r>
          </a:p>
          <a:p>
            <a:pPr rtl="0"/>
            <a:r>
              <a:rPr lang="en-US" dirty="0"/>
              <a:t>- Rate limiting prevents abuse and denial of service attacks</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9EBC-B0B4-1CF7-4A78-8E4BCC02D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D1BB3-F7DA-FDFC-3B2B-4F039726DB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A528B-DAE5-6B2B-A61A-247C60ECB387}"/>
              </a:ext>
            </a:extLst>
          </p:cNvPr>
          <p:cNvSpPr>
            <a:spLocks noGrp="1"/>
          </p:cNvSpPr>
          <p:nvPr>
            <p:ph type="body" idx="1"/>
          </p:nvPr>
        </p:nvSpPr>
        <p:spPr/>
        <p:txBody>
          <a:bodyPr rtlCol="0"/>
          <a:lstStyle/>
          <a:p>
            <a:pPr rtl="0"/>
            <a:r>
              <a:rPr lang="en-GB" dirty="0"/>
              <a:t>- Structured JSON logging ensures consistent format and searchability</a:t>
            </a:r>
          </a:p>
          <a:p>
            <a:pPr rtl="0"/>
            <a:r>
              <a:rPr lang="en-GB" dirty="0"/>
              <a:t>- Correlation IDs track requests across service boundaries</a:t>
            </a:r>
          </a:p>
          <a:p>
            <a:pPr rtl="0"/>
            <a:r>
              <a:rPr lang="en-GB" dirty="0"/>
              <a:t>- Appropriate log levels (DEBUG, INFO, WARN, ERROR) categorize events</a:t>
            </a:r>
          </a:p>
          <a:p>
            <a:pPr rtl="0"/>
            <a:r>
              <a:rPr lang="en-GB" dirty="0"/>
              <a:t>- PII redaction maintains compliance with data protection regulations</a:t>
            </a:r>
          </a:p>
        </p:txBody>
      </p:sp>
      <p:sp>
        <p:nvSpPr>
          <p:cNvPr id="4" name="Slide Number Placeholder 3">
            <a:extLst>
              <a:ext uri="{FF2B5EF4-FFF2-40B4-BE49-F238E27FC236}">
                <a16:creationId xmlns:a16="http://schemas.microsoft.com/office/drawing/2014/main" id="{8F67BE88-9756-4C46-2947-ECE5E3523BE1}"/>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4436270F-2CD1-F5B9-6905-925D2560E36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84137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rtl="0"/>
            <a:r>
              <a:rPr lang="en-US" dirty="0"/>
              <a:t>- On-call rotation and escalation policies ensure timely response</a:t>
            </a: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GitHub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Password recovery: Ensures recovery requests come from legitimate device owners, reducing account takeovers</a:t>
            </a:r>
          </a:p>
          <a:p>
            <a:pPr rtl="0"/>
            <a:r>
              <a:rPr lang="en-US" dirty="0"/>
              <a:t>- Multi-factor authentication: Strengthens security protocols with network-verified identities rather than just SMS codes</a:t>
            </a:r>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layer: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a:t>
            </a:r>
          </a:p>
          <a:p>
            <a:pPr rtl="0"/>
            <a:r>
              <a:rPr lang="en-GB" dirty="0"/>
              <a:t>Framework: Spring Boot 3.2</a:t>
            </a:r>
          </a:p>
          <a:p>
            <a:pPr rtl="0"/>
            <a:r>
              <a:rPr lang="en-GB" dirty="0"/>
              <a:t>API Documentation: OpenAPI 3.0</a:t>
            </a:r>
          </a:p>
          <a:p>
            <a:pPr rtl="0"/>
            <a:r>
              <a:rPr lang="en-GB" dirty="0"/>
              <a:t>Build Tool: Gradle 8.x </a:t>
            </a:r>
          </a:p>
          <a:p>
            <a:pPr rtl="0"/>
            <a:r>
              <a:rPr lang="en-GB" dirty="0"/>
              <a:t>Container: Docker</a:t>
            </a:r>
          </a:p>
          <a:p>
            <a:pPr rtl="0"/>
            <a:r>
              <a:rPr lang="en-GB" dirty="0"/>
              <a:t>Testing Framework: 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(log repository)</a:t>
            </a:r>
          </a:p>
          <a:p>
            <a:pPr rtl="0"/>
            <a:r>
              <a:rPr lang="en-GB" dirty="0"/>
              <a:t>Cache: Redis 7.0 (rate limiting filter, caching in service layer)</a:t>
            </a:r>
          </a:p>
          <a:p>
            <a:pPr rtl="0"/>
            <a:r>
              <a:rPr lang="en-GB" dirty="0"/>
              <a:t>Authentication: OAuth 2.0 / JWT (authentication filter, token validation)</a:t>
            </a:r>
          </a:p>
          <a:p>
            <a:pPr rtl="0"/>
            <a:r>
              <a:rPr lang="en-GB" dirty="0"/>
              <a:t>Metrics: </a:t>
            </a:r>
            <a:r>
              <a:rPr lang="en-GB" dirty="0" err="1"/>
              <a:t>Micrometer</a:t>
            </a:r>
            <a:r>
              <a:rPr lang="en-GB" dirty="0"/>
              <a:t> + Prometheus (metrics collection, performance monitoring)</a:t>
            </a:r>
          </a:p>
          <a:p>
            <a:pPr rtl="0"/>
            <a:r>
              <a:rPr lang="en-GB" dirty="0"/>
              <a:t>Logging: </a:t>
            </a:r>
            <a:r>
              <a:rPr lang="en-GB" dirty="0" err="1"/>
              <a:t>Logback</a:t>
            </a:r>
            <a:r>
              <a:rPr lang="en-GB" dirty="0"/>
              <a:t> + ELK Stack (centralized log)</a:t>
            </a:r>
          </a:p>
          <a:p>
            <a:pPr rtl="0"/>
            <a:r>
              <a:rPr lang="en-GB" dirty="0"/>
              <a:t>Monitoring: Grafana (dashboard, alerting)</a:t>
            </a:r>
          </a:p>
          <a:p>
            <a:pPr rtl="0"/>
            <a:r>
              <a:rPr lang="en-GB" dirty="0"/>
              <a:t>Security: Spring Security 6.x (security filter chain)</a:t>
            </a:r>
          </a:p>
          <a:p>
            <a:pPr rtl="0"/>
            <a:r>
              <a:rPr lang="en-GB" dirty="0"/>
              <a:t>Rate Limiting: 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hashedPhoneNumber</a:t>
            </a:r>
            <a:r>
              <a:rPr lang="en-GB" sz="1800" dirty="0">
                <a:solidFill>
                  <a:srgbClr val="00B050">
                    <a:alpha val="60000"/>
                  </a:srgbClr>
                </a:solidFill>
                <a:latin typeface="Consolas" panose="020B0609020204030204" pitchFamily="49" charset="0"/>
              </a:rPr>
              <a:t>": "a hash value"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devicePhoneNumberVerified</a:t>
            </a:r>
            <a:r>
              <a:rPr lang="en-GB" sz="1800" dirty="0">
                <a:solidFill>
                  <a:srgbClr val="00B050">
                    <a:alpha val="60000"/>
                  </a:srgbClr>
                </a:solidFill>
                <a:latin typeface="Consolas" panose="020B0609020204030204" pitchFamily="49" charset="0"/>
              </a:rPr>
              <a:t>": true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dirty="0"/>
              <a:t>Adapter pattern: standardized interface supporting multiple telecom providers</a:t>
            </a:r>
          </a:p>
          <a:p>
            <a:r>
              <a:rPr lang="en-US" dirty="0"/>
              <a:t>Failover strategy: primary/secondary provider configuration</a:t>
            </a:r>
          </a:p>
          <a:p>
            <a:r>
              <a:rPr lang="en-US" dirty="0"/>
              <a:t>Circuit breaker: prevents cascading failures during provider outages</a:t>
            </a:r>
          </a:p>
          <a:p>
            <a:r>
              <a:rPr lang="en-US" dirty="0"/>
              <a:t>Retry policy: 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a:t>
            </a:r>
          </a:p>
          <a:p>
            <a:pPr rtl="0"/>
            <a:r>
              <a:rPr lang="en-US" dirty="0"/>
              <a:t>Rate limiting to prevent abuse</a:t>
            </a:r>
          </a:p>
          <a:p>
            <a:r>
              <a:rPr lang="en-US" dirty="0"/>
              <a:t>Role-based access control for different API operations</a:t>
            </a:r>
          </a:p>
          <a:p>
            <a:pPr rtl="0"/>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 (SQL injection, XSS, CSRF)</a:t>
            </a:r>
          </a:p>
          <a:p>
            <a:pPr rtl="0"/>
            <a:r>
              <a:rPr lang="en-US" dirty="0"/>
              <a:t>Regular security scanning and penetration testing</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strategy, metrics </a:t>
            </a:r>
            <a:r>
              <a:rPr lang="en-US" dirty="0">
                <a:solidFill>
                  <a:srgbClr val="FAF9F5"/>
                </a:solidFill>
                <a:latin typeface="ui-monospace"/>
              </a:rPr>
              <a:t>c</a:t>
            </a:r>
            <a:r>
              <a:rPr lang="en-US" b="0" i="0" dirty="0">
                <a:solidFill>
                  <a:srgbClr val="FAF9F5"/>
                </a:solidFill>
                <a:effectLst/>
                <a:latin typeface="ui-monospace"/>
              </a:rPr>
              <a:t>ollection</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FBC6-CD74-AF32-5518-513CCF0E7E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B742FD-E107-1AD5-6ED1-C9714610CC22}"/>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strategy</a:t>
            </a:r>
            <a:endParaRPr lang="en-GB" dirty="0"/>
          </a:p>
        </p:txBody>
      </p:sp>
      <p:sp>
        <p:nvSpPr>
          <p:cNvPr id="10" name="Content Placeholder 9">
            <a:extLst>
              <a:ext uri="{FF2B5EF4-FFF2-40B4-BE49-F238E27FC236}">
                <a16:creationId xmlns:a16="http://schemas.microsoft.com/office/drawing/2014/main" id="{7683A678-54FE-4AEF-2034-6C351477A840}"/>
              </a:ext>
            </a:extLst>
          </p:cNvPr>
          <p:cNvSpPr>
            <a:spLocks noGrp="1"/>
          </p:cNvSpPr>
          <p:nvPr>
            <p:ph sz="half" idx="2"/>
          </p:nvPr>
        </p:nvSpPr>
        <p:spPr>
          <a:xfrm>
            <a:off x="550863" y="1475875"/>
            <a:ext cx="11097550" cy="4467052"/>
          </a:xfrm>
        </p:spPr>
        <p:txBody>
          <a:bodyPr rtlCol="0"/>
          <a:lstStyle/>
          <a:p>
            <a:pPr rtl="0"/>
            <a:r>
              <a:rPr lang="en-GB" dirty="0"/>
              <a:t>Structured JSON logging</a:t>
            </a:r>
          </a:p>
          <a:p>
            <a:pPr rtl="0"/>
            <a:r>
              <a:rPr lang="en-GB" dirty="0"/>
              <a:t>Correlation IDs across service boundaries</a:t>
            </a:r>
          </a:p>
          <a:p>
            <a:pPr rtl="0"/>
            <a:r>
              <a:rPr lang="en-GB" dirty="0"/>
              <a:t>Log levels (DEBUG, INFO, WARN, ERROR)</a:t>
            </a:r>
          </a:p>
        </p:txBody>
      </p:sp>
      <p:sp>
        <p:nvSpPr>
          <p:cNvPr id="4" name="Date Placeholder 3">
            <a:extLst>
              <a:ext uri="{FF2B5EF4-FFF2-40B4-BE49-F238E27FC236}">
                <a16:creationId xmlns:a16="http://schemas.microsoft.com/office/drawing/2014/main" id="{6D9CF8AD-F09B-0792-277C-FC2C250EF98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624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Metrics collection</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GitHub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p>
          <a:p>
            <a:pPr rtl="0"/>
            <a:r>
              <a:rPr lang="en-US" dirty="0"/>
              <a:t>Horizontal scaling capabilities</a:t>
            </a:r>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dirty="0"/>
              <a:t>Reduced Fraud: 60% decrease in account takeovers</a:t>
            </a:r>
          </a:p>
          <a:p>
            <a:pPr rtl="0"/>
            <a:r>
              <a:rPr lang="en-US" dirty="0"/>
              <a:t>Improved UX: 45% faster authentication vs. traditional SMS OTP</a:t>
            </a:r>
          </a:p>
          <a:p>
            <a:pPr rtl="0"/>
            <a:r>
              <a:rPr lang="en-US" dirty="0"/>
              <a:t>Cost efficiency: 30% reduction in SMS verification costs</a:t>
            </a:r>
          </a:p>
          <a:p>
            <a:pPr rtl="0"/>
            <a:r>
              <a:rPr lang="en-US" dirty="0"/>
              <a:t>Regulatory compliance: 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dirty="0"/>
              <a:t>Account registration: verify phone numbers during sign-up to prevent fraud</a:t>
            </a:r>
          </a:p>
          <a:p>
            <a:pPr rtl="0"/>
            <a:r>
              <a:rPr lang="en-US" dirty="0"/>
              <a:t>Transaction authentication: add security layer for high-value transactions</a:t>
            </a:r>
          </a:p>
          <a:p>
            <a:pPr rtl="0"/>
            <a:r>
              <a:rPr lang="en-US" dirty="0"/>
              <a:t>Multi-factor authentication: strengthen security with network-verified identities</a:t>
            </a:r>
          </a:p>
          <a:p>
            <a:r>
              <a:rPr lang="en-US" dirty="0"/>
              <a:t>Password recovery: 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230e9df3-be65-4c73-a93b-d1236ebd677e"/>
    <ds:schemaRef ds:uri="16c05727-aa75-4e4a-9b5f-8a80a1165891"/>
    <ds:schemaRef ds:uri="http://schemas.microsoft.com/office/infopath/2007/PartnerControls"/>
    <ds:schemaRef ds:uri="http://purl.org/dc/terms/"/>
    <ds:schemaRef ds:uri="http://www.w3.org/XML/1998/namespace"/>
    <ds:schemaRef ds:uri="http://purl.org/dc/elements/1.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792</TotalTime>
  <Words>3470</Words>
  <Application>Microsoft Office PowerPoint</Application>
  <PresentationFormat>Widescreen</PresentationFormat>
  <Paragraphs>547</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strategy</vt:lpstr>
      <vt:lpstr>Observability &amp; Monitoring – Metrics collection</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109</cp:revision>
  <dcterms:created xsi:type="dcterms:W3CDTF">2025-05-12T14:38:24Z</dcterms:created>
  <dcterms:modified xsi:type="dcterms:W3CDTF">2025-05-15T11:04:44Z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