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49ab1da19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49ab1da19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49ab1da19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49ab1da1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49ab1da19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49ab1da19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49ab1da19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49ab1da19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49ab1da19_5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49ab1da19_5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49ab1da19_4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49ab1da19_4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49ab1da19_5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49ab1da19_5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49ab1da19_5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49ab1da19_5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4868616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4868616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4bd6dc8c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4bd6dc8c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48686160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48686160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48686160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48686160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48686160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48686160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49ab1da1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49ab1da1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49ab1da1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49ab1da1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486861604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486861604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486861604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486861604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486861604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486861604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2e0fa44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2e0fa44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486861604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486861604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49ab1da19_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49ab1da19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48686160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48686160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-30300" y="183950"/>
            <a:ext cx="9204600" cy="444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 sz="6600"/>
              <a:t>Timers (ATMega 328p)</a:t>
            </a:r>
            <a:endParaRPr b="1" sz="6600"/>
          </a:p>
          <a:p>
            <a:pPr indent="0" lvl="0" marL="411480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/>
              <a:t>Timer 0, 1 e 2</a:t>
            </a:r>
            <a:endParaRPr/>
          </a:p>
          <a:p>
            <a:pPr indent="0" lvl="0" marL="411480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pt-BR"/>
              <a:t>Watchdog Timer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700" y="2260650"/>
            <a:ext cx="3064550" cy="22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011225" y="4503650"/>
            <a:ext cx="19455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Microcontrolador ATMega328p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96175" y="431575"/>
            <a:ext cx="3954900" cy="8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2700">
                <a:solidFill>
                  <a:srgbClr val="000000"/>
                </a:solidFill>
              </a:rPr>
              <a:t>Registrador TCCR1B</a:t>
            </a:r>
            <a:endParaRPr b="1" sz="2700">
              <a:solidFill>
                <a:srgbClr val="000000"/>
              </a:solidFill>
            </a:endParaRPr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850" y="1794525"/>
            <a:ext cx="7402051" cy="136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655075" y="332525"/>
            <a:ext cx="65259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2700">
                <a:solidFill>
                  <a:srgbClr val="000000"/>
                </a:solidFill>
              </a:rPr>
              <a:t>Configuração para modo não-PWM</a:t>
            </a:r>
            <a:endParaRPr b="1" sz="2700">
              <a:solidFill>
                <a:srgbClr val="000000"/>
              </a:solidFill>
            </a:endParaRPr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075" y="1543050"/>
            <a:ext cx="7569751" cy="227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541575" y="396200"/>
            <a:ext cx="6643500" cy="6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2700">
                <a:solidFill>
                  <a:srgbClr val="000000"/>
                </a:solidFill>
              </a:rPr>
              <a:t>Configuração para modo PWM rápido</a:t>
            </a:r>
            <a:endParaRPr b="1" sz="2700">
              <a:solidFill>
                <a:srgbClr val="000000"/>
              </a:solidFill>
            </a:endParaRPr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87" y="1477250"/>
            <a:ext cx="8060825" cy="29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622625" y="134425"/>
            <a:ext cx="8051400" cy="1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2700">
                <a:solidFill>
                  <a:srgbClr val="000000"/>
                </a:solidFill>
              </a:rPr>
              <a:t>Configuração para modo PWM com correção de fase e frequência</a:t>
            </a:r>
            <a:endParaRPr b="1" sz="2700">
              <a:solidFill>
                <a:srgbClr val="000000"/>
              </a:solidFill>
            </a:endParaRPr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225" y="1077275"/>
            <a:ext cx="8087561" cy="33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1329900" y="275925"/>
            <a:ext cx="6484200" cy="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2700">
                <a:solidFill>
                  <a:srgbClr val="000000"/>
                </a:solidFill>
              </a:rPr>
              <a:t>Configuração para seleção de clock</a:t>
            </a:r>
            <a:endParaRPr b="1" sz="2700">
              <a:solidFill>
                <a:srgbClr val="000000"/>
              </a:solidFill>
            </a:endParaRPr>
          </a:p>
        </p:txBody>
      </p:sp>
      <p:pic>
        <p:nvPicPr>
          <p:cNvPr id="133" name="Google Shape;1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425" y="1209675"/>
            <a:ext cx="6915150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581700" y="0"/>
            <a:ext cx="7980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>
                <a:solidFill>
                  <a:srgbClr val="000000"/>
                </a:solidFill>
              </a:rPr>
              <a:t>Especificações</a:t>
            </a:r>
            <a:endParaRPr b="1" sz="2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400"/>
              <a:t>Bit 7 - ICNC1: Input Capture Noise Canceler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/>
              <a:t>Bit para habilitar filtro de ruído no pino de captura ICP1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400"/>
              <a:t>Bit 6 - ICES1: Input Capture Edge Select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/>
              <a:t>Seleciona qual borda no pino de entrada (ICP1) será usada para disparar evento de captura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400"/>
              <a:t>Bit 5 - Reserved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/>
              <a:t>Bit reservado, deve ser escrito zero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400"/>
              <a:t>Bit 4:3 - WGM13:2: Waveform Generation Mode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/>
              <a:t>Demonstrado anteriormente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400"/>
              <a:t>Bit 2:0 - CS12:0: Clock Select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/>
              <a:t>Bits para seleção de clock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idx="1" type="body"/>
          </p:nvPr>
        </p:nvSpPr>
        <p:spPr>
          <a:xfrm>
            <a:off x="100650" y="191025"/>
            <a:ext cx="8942700" cy="44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>
                <a:solidFill>
                  <a:srgbClr val="000000"/>
                </a:solidFill>
              </a:rPr>
              <a:t>Outros registradores para funcionamento do TIMER1:</a:t>
            </a:r>
            <a:endParaRPr b="1" sz="2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500"/>
              <a:t>TCNT1H and TCNT1L - Timer/Counter1:</a:t>
            </a:r>
            <a:r>
              <a:rPr lang="pt-BR" sz="1500"/>
              <a:t> 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/>
              <a:t>Registradores de armazenamento de contagem do timer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500"/>
              <a:t>OCR1AH and OCR1AL - Output Compare Register 1A / </a:t>
            </a:r>
            <a:r>
              <a:rPr b="1" lang="pt-BR" sz="1500"/>
              <a:t>OCR1BH and OCR1BL - Output Compare Register 1B: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/>
              <a:t>Registradores para comparação de contagem com o TCNT1. A igualdade pode gerar uma interrupção ou gera uma saída de onda nos pinos OC1A e OC1B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idx="1" type="body"/>
          </p:nvPr>
        </p:nvSpPr>
        <p:spPr>
          <a:xfrm>
            <a:off x="346025" y="300625"/>
            <a:ext cx="7320000" cy="44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500"/>
              <a:t>ICR1H and ICR1L - Input Capture Register 1: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/>
              <a:t>Registradores para armazenamento de captura quando um evento ocorrer no pino ICP1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500"/>
              <a:t>TIMSK1 - Timer/Counter1 Interrupt Mask Register: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/>
              <a:t>Registrador para habilitar as interrupções disponíveis no TIMER1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500"/>
              <a:t>TIFR1 - Timer/Counter1 Interrupt Flag Register:</a:t>
            </a:r>
            <a:endParaRPr b="1"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500"/>
              <a:t>Registrador para flags de interrupções</a:t>
            </a:r>
            <a:endParaRPr sz="1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/>
          <p:nvPr>
            <p:ph type="title"/>
          </p:nvPr>
        </p:nvSpPr>
        <p:spPr>
          <a:xfrm>
            <a:off x="658500" y="487825"/>
            <a:ext cx="3324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>
                <a:solidFill>
                  <a:srgbClr val="000000"/>
                </a:solidFill>
              </a:rPr>
              <a:t>Watchdog Timer</a:t>
            </a:r>
            <a:endParaRPr b="1" sz="2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0"/>
          <p:cNvSpPr txBox="1"/>
          <p:nvPr>
            <p:ph idx="1" type="body"/>
          </p:nvPr>
        </p:nvSpPr>
        <p:spPr>
          <a:xfrm>
            <a:off x="496150" y="1212300"/>
            <a:ext cx="7688700" cy="27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pt-BR" sz="1700"/>
              <a:t>Ti</a:t>
            </a:r>
            <a:r>
              <a:rPr lang="pt-BR" sz="1700">
                <a:latin typeface="Arial"/>
                <a:ea typeface="Arial"/>
                <a:cs typeface="Arial"/>
                <a:sym typeface="Arial"/>
              </a:rPr>
              <a:t>mer independente do microcontrolador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pt-BR" sz="1700">
                <a:latin typeface="Arial"/>
                <a:ea typeface="Arial"/>
                <a:cs typeface="Arial"/>
                <a:sym typeface="Arial"/>
              </a:rPr>
              <a:t> É mais utilizado para causar interrupções e </a:t>
            </a:r>
            <a:r>
              <a:rPr lang="pt-BR" sz="1700"/>
              <a:t>resets</a:t>
            </a:r>
            <a:r>
              <a:rPr lang="pt-BR" sz="1700">
                <a:latin typeface="Arial"/>
                <a:ea typeface="Arial"/>
                <a:cs typeface="Arial"/>
                <a:sym typeface="Arial"/>
              </a:rPr>
              <a:t> em programas, caso haja erro.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pt-BR" sz="1700">
                <a:latin typeface="Arial"/>
                <a:ea typeface="Arial"/>
                <a:cs typeface="Arial"/>
                <a:sym typeface="Arial"/>
              </a:rPr>
              <a:t>Ele, basicamente, provoca um reset, caso não haja nenhum comando </a:t>
            </a:r>
            <a:r>
              <a:rPr lang="pt-BR" sz="1700"/>
              <a:t>CWD</a:t>
            </a:r>
            <a:r>
              <a:rPr lang="pt-BR" sz="1700">
                <a:latin typeface="Arial"/>
                <a:ea typeface="Arial"/>
                <a:cs typeface="Arial"/>
                <a:sym typeface="Arial"/>
              </a:rPr>
              <a:t> (Clear WatchDog) antes do tempo estipulado para ele.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700">
                <a:latin typeface="Arial"/>
                <a:ea typeface="Arial"/>
                <a:cs typeface="Arial"/>
                <a:sym typeface="Arial"/>
              </a:rPr>
              <a:t>Exemplo: um código elaborado e trava em determinado ponto, impedindo que o comando cwd seja executado, provocando um reset no </a:t>
            </a:r>
            <a:r>
              <a:rPr lang="pt-BR" sz="1700"/>
              <a:t>microcontrolador</a:t>
            </a:r>
            <a:r>
              <a:rPr lang="pt-BR" sz="1700">
                <a:latin typeface="Arial"/>
                <a:ea typeface="Arial"/>
                <a:cs typeface="Arial"/>
                <a:sym typeface="Arial"/>
              </a:rPr>
              <a:t> (feito pelo Watchdog Timer).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type="title"/>
          </p:nvPr>
        </p:nvSpPr>
        <p:spPr>
          <a:xfrm>
            <a:off x="495650" y="437950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>
                <a:solidFill>
                  <a:srgbClr val="000000"/>
                </a:solidFill>
              </a:rPr>
              <a:t>Registrador Watchdog</a:t>
            </a:r>
            <a:endParaRPr b="1" sz="2600">
              <a:solidFill>
                <a:srgbClr val="000000"/>
              </a:solidFill>
            </a:endParaRPr>
          </a:p>
        </p:txBody>
      </p:sp>
      <p:sp>
        <p:nvSpPr>
          <p:cNvPr id="160" name="Google Shape;160;p31"/>
          <p:cNvSpPr txBox="1"/>
          <p:nvPr>
            <p:ph idx="1" type="body"/>
          </p:nvPr>
        </p:nvSpPr>
        <p:spPr>
          <a:xfrm>
            <a:off x="311700" y="4153000"/>
            <a:ext cx="8520600" cy="4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825" y="1468000"/>
            <a:ext cx="6288351" cy="114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4450" y="2960413"/>
            <a:ext cx="6315075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793125" y="64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/>
              <a:t>Timers </a:t>
            </a:r>
            <a:r>
              <a:rPr b="1" lang="pt-BR" sz="2700">
                <a:solidFill>
                  <a:srgbClr val="111111"/>
                </a:solidFill>
              </a:rPr>
              <a:t>n</a:t>
            </a:r>
            <a:r>
              <a:rPr b="1" lang="pt-BR" sz="2700">
                <a:solidFill>
                  <a:srgbClr val="111111"/>
                </a:solidFill>
              </a:rPr>
              <a:t>o ATmega328 </a:t>
            </a:r>
            <a:endParaRPr b="1" sz="270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1037900" y="1354850"/>
            <a:ext cx="7688700" cy="31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Servem para: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SzPts val="2100"/>
              <a:buFont typeface="Arial"/>
              <a:buChar char="-"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Temporização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-"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Contagem de eventos externos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-"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pt-BR" sz="2100">
                <a:latin typeface="Arial"/>
                <a:ea typeface="Arial"/>
                <a:cs typeface="Arial"/>
                <a:sym typeface="Arial"/>
              </a:rPr>
              <a:t>eração de sinais PWM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-"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Interrupções Periódicas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-"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Medida de intervalos de pulsos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Exemplo de funções: delay(), millis(), micros(), tone(), analogWrite()</a:t>
            </a:r>
            <a:endParaRPr sz="19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type="title"/>
          </p:nvPr>
        </p:nvSpPr>
        <p:spPr>
          <a:xfrm>
            <a:off x="903975" y="463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>
                <a:solidFill>
                  <a:srgbClr val="000000"/>
                </a:solidFill>
              </a:rPr>
              <a:t>Configuração de tempo</a:t>
            </a:r>
            <a:endParaRPr b="1" sz="2700">
              <a:solidFill>
                <a:srgbClr val="000000"/>
              </a:solidFill>
            </a:endParaRPr>
          </a:p>
        </p:txBody>
      </p:sp>
      <p:sp>
        <p:nvSpPr>
          <p:cNvPr id="168" name="Google Shape;168;p32"/>
          <p:cNvSpPr txBox="1"/>
          <p:nvPr>
            <p:ph idx="1" type="body"/>
          </p:nvPr>
        </p:nvSpPr>
        <p:spPr>
          <a:xfrm>
            <a:off x="1040325" y="1090275"/>
            <a:ext cx="7416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Arial"/>
                <a:ea typeface="Arial"/>
                <a:cs typeface="Arial"/>
                <a:sym typeface="Arial"/>
              </a:rPr>
              <a:t>Pode ser configurado de 16ms até 8s.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69" name="Google Shape;1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325" y="1675375"/>
            <a:ext cx="7592299" cy="284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649875" y="782175"/>
            <a:ext cx="3057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>
                <a:solidFill>
                  <a:srgbClr val="000000"/>
                </a:solidFill>
              </a:rPr>
              <a:t>Aplicações</a:t>
            </a:r>
            <a:endParaRPr b="1" sz="2700">
              <a:solidFill>
                <a:srgbClr val="000000"/>
              </a:solidFill>
            </a:endParaRPr>
          </a:p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685225" y="1568375"/>
            <a:ext cx="7688700" cy="28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utilizado para: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pt-BR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Interrupções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pt-BR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Reset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pt-BR" sz="2100">
                <a:solidFill>
                  <a:srgbClr val="000000"/>
                </a:solidFill>
              </a:rPr>
              <a:t>Interrupção e Reset</a:t>
            </a:r>
            <a:endParaRPr sz="21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727650" y="754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>
                <a:solidFill>
                  <a:srgbClr val="000000"/>
                </a:solidFill>
              </a:rPr>
              <a:t>Interrupções</a:t>
            </a:r>
            <a:endParaRPr b="1" sz="2700">
              <a:solidFill>
                <a:srgbClr val="000000"/>
              </a:solidFill>
            </a:endParaRPr>
          </a:p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810125" y="1339275"/>
            <a:ext cx="7688700" cy="3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O programa em execução em um controlador é normalmente executado em sequência, instrução por instrução. Uma interrupção é um evento externo que interrompe o programa em execução e executa uma rotina especial de serviço de interrupção.</a:t>
            </a:r>
            <a:endParaRPr sz="1600">
              <a:solidFill>
                <a:srgbClr val="0A0A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rPr lang="pt-BR" sz="1600">
                <a:solidFill>
                  <a:srgbClr val="0A0A0A"/>
                </a:solidFill>
                <a:latin typeface="Roboto"/>
                <a:ea typeface="Roboto"/>
                <a:cs typeface="Roboto"/>
                <a:sym typeface="Roboto"/>
              </a:rPr>
              <a:t>-Uma das mais comuns é a interrupção do cronômetro</a:t>
            </a:r>
            <a:endParaRPr sz="1600">
              <a:solidFill>
                <a:srgbClr val="0A0A0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727650" y="620650"/>
            <a:ext cx="7688700" cy="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pt-BR" sz="2700">
                <a:solidFill>
                  <a:srgbClr val="0A0A0A"/>
                </a:solidFill>
              </a:rPr>
              <a:t>Interrupções do cronômetro</a:t>
            </a:r>
            <a:endParaRPr b="1" sz="3800"/>
          </a:p>
        </p:txBody>
      </p:sp>
      <p:sp>
        <p:nvSpPr>
          <p:cNvPr id="187" name="Google Shape;187;p35"/>
          <p:cNvSpPr txBox="1"/>
          <p:nvPr>
            <p:ph idx="1" type="body"/>
          </p:nvPr>
        </p:nvSpPr>
        <p:spPr>
          <a:xfrm>
            <a:off x="727650" y="1366200"/>
            <a:ext cx="7688700" cy="3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100"/>
              </a:spcBef>
              <a:spcAft>
                <a:spcPts val="0"/>
              </a:spcAft>
              <a:buClr>
                <a:srgbClr val="0A0A0A"/>
              </a:buClr>
              <a:buSzPts val="1800"/>
              <a:buChar char="-"/>
            </a:pPr>
            <a:r>
              <a:rPr lang="pt-BR" sz="150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Estouro do cronômetro: </a:t>
            </a:r>
            <a:br>
              <a:rPr lang="pt-BR" sz="150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50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Ocorre quando o cronômetro setado atinge seu valor limite.</a:t>
            </a:r>
            <a:br>
              <a:rPr lang="pt-BR" sz="150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rgbClr val="0A0A0A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800"/>
              <a:buChar char="-"/>
            </a:pPr>
            <a:r>
              <a:rPr lang="pt-BR" sz="150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Resultado de comparação de correspondência:</a:t>
            </a:r>
            <a:br>
              <a:rPr lang="pt-BR" sz="150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50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Ocorre quando o valor de saída é correspondente com o valor setado </a:t>
            </a:r>
            <a:r>
              <a:rPr lang="pt-BR" sz="1500">
                <a:solidFill>
                  <a:srgbClr val="0A0A0A"/>
                </a:solidFill>
              </a:rPr>
              <a:t>como valor limite no cronômetro</a:t>
            </a:r>
            <a:r>
              <a:rPr lang="pt-BR" sz="150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 para a interrupção.</a:t>
            </a:r>
            <a:br>
              <a:rPr lang="pt-BR" sz="150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rgbClr val="0A0A0A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800"/>
              <a:buChar char="-"/>
            </a:pPr>
            <a:r>
              <a:rPr lang="pt-BR" sz="150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Captura de entrada de temporizador:</a:t>
            </a:r>
            <a:br>
              <a:rPr lang="pt-BR" sz="150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50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  <a:t>Ocorre quando um erro faz com que seja interrompido a captura de entrada do temporizador.</a:t>
            </a:r>
            <a:br>
              <a:rPr lang="pt-BR" sz="145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pt-BR" sz="1450">
                <a:solidFill>
                  <a:srgbClr val="0A0A0A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>
              <a:solidFill>
                <a:srgbClr val="0A0A0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727650" y="726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Timer0</a:t>
            </a:r>
            <a:endParaRPr b="1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-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Temporizador de 8 bits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-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Duas unidades de comparação independente (OCR0A e OCR0B)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-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Gerador de frequência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-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PWM variável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-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Três fontes de interrupção independente (OCF0B, OCF0A, TOV0)</a:t>
            </a:r>
            <a:br>
              <a:rPr lang="pt-BR" sz="2000">
                <a:latin typeface="Arial"/>
                <a:ea typeface="Arial"/>
                <a:cs typeface="Arial"/>
                <a:sym typeface="Arial"/>
              </a:rPr>
            </a:br>
            <a:br>
              <a:rPr lang="pt-BR" sz="2000">
                <a:latin typeface="Arial"/>
                <a:ea typeface="Arial"/>
                <a:cs typeface="Arial"/>
                <a:sym typeface="Arial"/>
              </a:rPr>
            </a:br>
            <a:r>
              <a:rPr lang="pt-BR" sz="2000">
                <a:latin typeface="Arial"/>
                <a:ea typeface="Arial"/>
                <a:cs typeface="Arial"/>
                <a:sym typeface="Arial"/>
              </a:rPr>
              <a:t>Exemplo de funções: delay(); millis(); micros();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727650" y="726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/>
              <a:t>Timer1</a:t>
            </a:r>
            <a:endParaRPr b="1" sz="270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727650" y="1404625"/>
            <a:ext cx="6941700" cy="12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-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Temporizador de 16 bits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-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Biblioteca Servo no Arduino Uno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599225" y="671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/>
              <a:t>Timer 2</a:t>
            </a:r>
            <a:endParaRPr b="1" sz="2700"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599225" y="1412025"/>
            <a:ext cx="5174100" cy="15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-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Temporizador de 8 bits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-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Função: tone();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467100" y="689850"/>
            <a:ext cx="8209800" cy="3763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>
                <a:solidFill>
                  <a:srgbClr val="000000"/>
                </a:solidFill>
              </a:rPr>
              <a:t>Rotinas mais importantes do Timer1</a:t>
            </a:r>
            <a:endParaRPr b="1" sz="27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initialize (período)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setPeriod (período)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pwm (pino,dever,período)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attach (função, período)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setPwmDuty (pin, duty)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detachInterrupt()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disablePwm (pin)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read()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685800" y="0"/>
            <a:ext cx="4457100" cy="6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2700">
                <a:solidFill>
                  <a:srgbClr val="000000"/>
                </a:solidFill>
              </a:rPr>
              <a:t>Representação Timer1</a:t>
            </a:r>
            <a:endParaRPr b="1" sz="2700">
              <a:solidFill>
                <a:srgbClr val="000000"/>
              </a:solidFill>
            </a:endParaRPr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775" y="674425"/>
            <a:ext cx="5229200" cy="441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502325" y="212250"/>
            <a:ext cx="7110300" cy="8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>
                <a:solidFill>
                  <a:srgbClr val="000000"/>
                </a:solidFill>
              </a:rPr>
              <a:t>Modos de funcionamento do TIMER1</a:t>
            </a:r>
            <a:endParaRPr b="1" sz="2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			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138" y="871525"/>
            <a:ext cx="5959726" cy="395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287075" y="275925"/>
            <a:ext cx="6801900" cy="23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>
                <a:solidFill>
                  <a:srgbClr val="000000"/>
                </a:solidFill>
              </a:rPr>
              <a:t>Registrador TCCR1A</a:t>
            </a:r>
            <a:endParaRPr b="1" sz="2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rgbClr val="111111"/>
                </a:solidFill>
                <a:highlight>
                  <a:srgbClr val="FFFFFF"/>
                </a:highlight>
              </a:rPr>
              <a:t>COM1A1:0 e COM1B1:0 controlam os pinos de Output</a:t>
            </a:r>
            <a:endParaRPr sz="1800"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25" y="1962274"/>
            <a:ext cx="8796301" cy="163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