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4691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9" name="Shape 9"/>
          <p:cNvCxnSpPr/>
          <p:nvPr/>
        </p:nvCxnSpPr>
        <p:spPr>
          <a:xfrm>
            <a:off y="4662139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ITLE_AND_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4" name="Shape 14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ITLE_AND_TWO_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9" name="Shape 19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_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5" name="Shape 25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1pPr>
            <a:lvl2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4pPr>
            <a:lvl5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7pPr>
            <a:lvl8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58752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30" name="Shape 30"/>
          <p:cNvCxnSpPr/>
          <p:nvPr/>
        </p:nvCxnSpPr>
        <p:spPr>
          <a:xfrm>
            <a:off y="5845828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Heatmap ZAP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pt-BR"/>
              <a:t>Heatmap de imóveis do ZAP com Google Maps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Tecnologias utilizadas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600200" x="457200"/>
            <a:ext cy="4967700" cx="2826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pt-BR"/>
              <a:t>Linguagens: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Python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HTML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GeoJSON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Javascript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SQL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y="1600200" x="5334000"/>
            <a:ext cy="4967700" cx="3424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pt-BR"/>
              <a:t>Ferramentas: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IPython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Notepad++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Google Chrome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SQLite Express Personal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jQuery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Visão Geral da Captura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48" name="Shape 48"/>
          <p:cNvSpPr/>
          <p:nvPr/>
        </p:nvSpPr>
        <p:spPr>
          <a:xfrm>
            <a:off y="4676025" x="3696150"/>
            <a:ext cy="850199" cx="955500"/>
          </a:xfrm>
          <a:prstGeom prst="can">
            <a:avLst>
              <a:gd fmla="val 25000" name="adj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pt-BR"/>
              <a:t>sqlite</a:t>
            </a:r>
          </a:p>
        </p:txBody>
      </p:sp>
      <p:sp>
        <p:nvSpPr>
          <p:cNvPr id="49" name="Shape 49"/>
          <p:cNvSpPr/>
          <p:nvPr/>
        </p:nvSpPr>
        <p:spPr>
          <a:xfrm>
            <a:off y="3354850" x="2898650"/>
            <a:ext cy="590399" cx="990599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pt-BR"/>
              <a:t>capturar minificha</a:t>
            </a:r>
          </a:p>
        </p:txBody>
      </p:sp>
      <p:cxnSp>
        <p:nvCxnSpPr>
          <p:cNvPr id="50" name="Shape 50"/>
          <p:cNvCxnSpPr>
            <a:stCxn id="51" idx="1"/>
            <a:endCxn id="49" idx="0"/>
          </p:cNvCxnSpPr>
          <p:nvPr/>
        </p:nvCxnSpPr>
        <p:spPr>
          <a:xfrm>
            <a:off y="2623066" x="3393944"/>
            <a:ext cy="731783" cx="5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grpSp>
        <p:nvGrpSpPr>
          <p:cNvPr id="52" name="Shape 52"/>
          <p:cNvGrpSpPr/>
          <p:nvPr/>
        </p:nvGrpSpPr>
        <p:grpSpPr>
          <a:xfrm>
            <a:off y="2420350" x="1531000"/>
            <a:ext cy="2520299" cx="1032900"/>
            <a:chOff y="1277350" x="1226200"/>
            <a:chExt cy="2520299" cx="1032900"/>
          </a:xfrm>
        </p:grpSpPr>
        <p:sp>
          <p:nvSpPr>
            <p:cNvPr id="53" name="Shape 53"/>
            <p:cNvSpPr txBox="1"/>
            <p:nvPr/>
          </p:nvSpPr>
          <p:spPr>
            <a:xfrm>
              <a:off y="1476850" x="1226200"/>
              <a:ext cy="2320799" cx="1032900"/>
            </a:xfrm>
            <a:prstGeom prst="rect">
              <a:avLst/>
            </a:prstGeom>
          </p:spPr>
          <p:txBody>
            <a:bodyPr bIns="91425" rIns="91425" lIns="91425" tIns="91425" anchor="t" anchorCtr="0">
              <a:noAutofit/>
            </a:bodyPr>
            <a:lstStyle/>
            <a:p>
              <a:pPr algn="l" rtl="0" lvl="0">
                <a:buNone/>
              </a:pPr>
              <a:r>
                <a:rPr lang="pt-BR"/>
                <a:t>preço</a:t>
              </a:r>
            </a:p>
            <a:p>
              <a:pPr algn="l" rtl="0" lvl="0">
                <a:buNone/>
              </a:pPr>
              <a:r>
                <a:rPr lang="pt-BR"/>
                <a:t>área</a:t>
              </a:r>
            </a:p>
            <a:p>
              <a:pPr algn="l" rtl="0" lvl="0">
                <a:buNone/>
              </a:pPr>
              <a:r>
                <a:rPr lang="pt-BR"/>
                <a:t>quartos</a:t>
              </a:r>
            </a:p>
            <a:p>
              <a:pPr algn="l" rtl="0" lvl="0">
                <a:buNone/>
              </a:pPr>
              <a:r>
                <a:rPr lang="pt-BR"/>
                <a:t>suítes</a:t>
              </a:r>
            </a:p>
            <a:p>
              <a:pPr algn="l" rtl="0" lvl="0">
                <a:buNone/>
              </a:pPr>
              <a:r>
                <a:rPr lang="pt-BR"/>
                <a:t>vagas</a:t>
              </a:r>
            </a:p>
            <a:p>
              <a:pPr algn="l" rtl="0" lvl="0">
                <a:buNone/>
              </a:pPr>
              <a:r>
                <a:rPr lang="pt-BR"/>
                <a:t>rua</a:t>
              </a:r>
            </a:p>
            <a:p>
              <a:pPr algn="l" rtl="0" lvl="0">
                <a:buNone/>
              </a:pPr>
              <a:r>
                <a:rPr lang="pt-BR"/>
                <a:t>bairro</a:t>
              </a:r>
            </a:p>
            <a:p>
              <a:pPr algn="l" rtl="0" lvl="0">
                <a:buNone/>
              </a:pPr>
              <a:r>
                <a:rPr lang="pt-BR"/>
                <a:t>data public.</a:t>
              </a:r>
            </a:p>
            <a:p>
              <a:pPr algn="l" rtl="0" lvl="0">
                <a:buNone/>
              </a:pPr>
              <a:r>
                <a:rPr lang="pt-BR"/>
                <a:t>url</a:t>
              </a:r>
            </a:p>
            <a:p>
              <a:r>
                <a:t/>
              </a:r>
            </a:p>
          </p:txBody>
        </p:sp>
        <p:sp>
          <p:nvSpPr>
            <p:cNvPr id="54" name="Shape 54"/>
            <p:cNvSpPr/>
            <p:nvPr/>
          </p:nvSpPr>
          <p:spPr>
            <a:xfrm>
              <a:off y="1277350" x="1719050"/>
              <a:ext cy="2459400" cx="4497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sp>
        <p:nvSpPr>
          <p:cNvPr id="55" name="Shape 55"/>
          <p:cNvSpPr/>
          <p:nvPr/>
        </p:nvSpPr>
        <p:spPr>
          <a:xfrm>
            <a:off y="5954725" x="3678600"/>
            <a:ext cy="590399" cx="990599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pt-BR"/>
              <a:t>geolocalizar ruas</a:t>
            </a:r>
          </a:p>
        </p:txBody>
      </p:sp>
      <p:sp>
        <p:nvSpPr>
          <p:cNvPr id="56" name="Shape 56"/>
          <p:cNvSpPr/>
          <p:nvPr/>
        </p:nvSpPr>
        <p:spPr>
          <a:xfrm>
            <a:off y="3959150" x="3429100"/>
            <a:ext cy="1039950" cx="267000"/>
          </a:xfrm>
          <a:custGeom>
            <a:pathLst>
              <a:path w="10680" extrusionOk="0" h="41598">
                <a:moveTo>
                  <a:pt y="0" x="0"/>
                </a:moveTo>
                <a:lnTo>
                  <a:pt y="41316" x="0"/>
                </a:lnTo>
                <a:lnTo>
                  <a:pt y="41598" x="1068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57" name="Shape 57"/>
          <p:cNvSpPr/>
          <p:nvPr/>
        </p:nvSpPr>
        <p:spPr>
          <a:xfrm>
            <a:off y="1823050" x="4152850"/>
            <a:ext cy="2838750" cx="1032930"/>
          </a:xfrm>
          <a:custGeom>
            <a:pathLst>
              <a:path w="44408" extrusionOk="0" h="113550">
                <a:moveTo>
                  <a:pt y="60710" x="44127"/>
                </a:moveTo>
                <a:lnTo>
                  <a:pt y="281" x="44408"/>
                </a:lnTo>
                <a:lnTo>
                  <a:pt y="0" x="0"/>
                </a:lnTo>
                <a:lnTo>
                  <a:pt y="113550" x="843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58" name="Shape 58"/>
          <p:cNvSpPr/>
          <p:nvPr/>
        </p:nvSpPr>
        <p:spPr>
          <a:xfrm>
            <a:off y="3945250" x="4651650"/>
            <a:ext cy="1111996" cx="558830"/>
          </a:xfrm>
          <a:custGeom>
            <a:pathLst>
              <a:path w="21080" extrusionOk="0" h="43565">
                <a:moveTo>
                  <a:pt y="43565" x="0"/>
                </a:moveTo>
                <a:lnTo>
                  <a:pt y="43003" x="21080"/>
                </a:lnTo>
                <a:lnTo>
                  <a:pt y="0" x="2108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51" name="Shape 51"/>
          <p:cNvSpPr/>
          <p:nvPr/>
        </p:nvSpPr>
        <p:spPr>
          <a:xfrm>
            <a:off y="1682525" x="2452400"/>
            <a:ext cy="941544" cx="1883088"/>
          </a:xfrm>
          <a:prstGeom prst="cloud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pt-BR"/>
              <a:t>ZAP</a:t>
            </a:r>
          </a:p>
        </p:txBody>
      </p:sp>
      <p:sp>
        <p:nvSpPr>
          <p:cNvPr id="59" name="Shape 59"/>
          <p:cNvSpPr/>
          <p:nvPr/>
        </p:nvSpPr>
        <p:spPr>
          <a:xfrm>
            <a:off y="3112475" x="5800825"/>
            <a:ext cy="1039799" cx="372299"/>
          </a:xfrm>
          <a:prstGeom prst="leftBrace">
            <a:avLst>
              <a:gd fmla="val 8333" name="adj1"/>
              <a:gd fmla="val 50000" name="adj2"/>
            </a:avLst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0" name="Shape 60"/>
          <p:cNvSpPr txBox="1"/>
          <p:nvPr/>
        </p:nvSpPr>
        <p:spPr>
          <a:xfrm>
            <a:off y="3136925" x="6080325"/>
            <a:ext cy="990900" cx="1100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buNone/>
            </a:pPr>
            <a:r>
              <a:rPr lang="pt-BR"/>
              <a:t>lat/lng</a:t>
            </a:r>
          </a:p>
          <a:p>
            <a:pPr algn="l" rtl="0" lvl="0">
              <a:buNone/>
            </a:pPr>
            <a:r>
              <a:rPr lang="pt-BR"/>
              <a:t>condo</a:t>
            </a:r>
          </a:p>
          <a:p>
            <a:pPr algn="l" rtl="0" lvl="0">
              <a:buNone/>
            </a:pPr>
            <a:r>
              <a:rPr lang="pt-BR"/>
              <a:t>descrição</a:t>
            </a:r>
          </a:p>
        </p:txBody>
      </p:sp>
      <p:sp>
        <p:nvSpPr>
          <p:cNvPr id="61" name="Shape 61"/>
          <p:cNvSpPr/>
          <p:nvPr/>
        </p:nvSpPr>
        <p:spPr>
          <a:xfrm>
            <a:off y="3368903" x="4706769"/>
            <a:ext cy="590399" cx="990599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pt-BR"/>
              <a:t>capturar detalhes</a:t>
            </a:r>
          </a:p>
        </p:txBody>
      </p:sp>
      <p:sp>
        <p:nvSpPr>
          <p:cNvPr id="62" name="Shape 62"/>
          <p:cNvSpPr/>
          <p:nvPr/>
        </p:nvSpPr>
        <p:spPr>
          <a:xfrm>
            <a:off y="5364475" x="3415050"/>
            <a:ext cy="878325" cx="266966"/>
          </a:xfrm>
          <a:custGeom>
            <a:pathLst>
              <a:path w="69704" extrusionOk="0" h="35133">
                <a:moveTo>
                  <a:pt y="0" x="69423"/>
                </a:moveTo>
                <a:lnTo>
                  <a:pt y="281" x="843"/>
                </a:lnTo>
                <a:lnTo>
                  <a:pt y="35133" x="0"/>
                </a:lnTo>
                <a:lnTo>
                  <a:pt y="34852" x="69704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63" name="Shape 63"/>
          <p:cNvSpPr/>
          <p:nvPr/>
        </p:nvSpPr>
        <p:spPr>
          <a:xfrm rot="10800000">
            <a:off y="5364462" x="4671725"/>
            <a:ext cy="878325" cx="266966"/>
          </a:xfrm>
          <a:custGeom>
            <a:pathLst>
              <a:path w="69704" extrusionOk="0" h="35133">
                <a:moveTo>
                  <a:pt y="0" x="69423"/>
                </a:moveTo>
                <a:lnTo>
                  <a:pt y="281" x="843"/>
                </a:lnTo>
                <a:lnTo>
                  <a:pt y="35133" x="0"/>
                </a:lnTo>
                <a:lnTo>
                  <a:pt y="34852" x="69704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Snippets: Captura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0000"/>
              </a:lnSpc>
              <a:spcAft>
                <a:spcPts val="60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sz="1200" lang="pt-BR" i="1">
                <a:solidFill>
                  <a:srgbClr val="669933"/>
                </a:solidFill>
                <a:latin typeface="Courier New"/>
                <a:ea typeface="Courier New"/>
                <a:cs typeface="Courier New"/>
                <a:sym typeface="Courier New"/>
              </a:rPr>
              <a:t># MAIN.</a:t>
            </a:r>
            <a:r>
              <a:rPr sz="1200" lang="pt-BR" i="1">
                <a:solidFill>
                  <a:srgbClr val="669933"/>
                </a:solidFill>
                <a:latin typeface="Courier New"/>
                <a:ea typeface="Courier New"/>
                <a:cs typeface="Courier New"/>
                <a:sym typeface="Courier New"/>
              </a:rPr>
              <a:t># 1.a página de apartamentos do ZAP Imóveis na cidade do Rio de Janeiro.</a:t>
            </a:r>
            <a:r>
              <a:rPr sz="1200" lang="pt-BR" i="1">
                <a:solidFill>
                  <a:srgbClr val="669933"/>
                </a:solidFill>
                <a:latin typeface="Courier New"/>
                <a:ea typeface="Courier New"/>
                <a:cs typeface="Courier New"/>
                <a:sym typeface="Courier New"/>
              </a:rPr>
              <a:t>#url = 'http://www.zap.com.br/imoveis/rio-de-janeiro+rio-de-janeiro/apartamento-padrao/venda/'</a:t>
            </a:r>
            <a:br>
              <a:rPr sz="1200" lang="pt-BR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200"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pages =  select_pages(</a:t>
            </a:r>
            <a:r>
              <a:rPr b="1" sz="1200" lang="pt-BR">
                <a:solidFill>
                  <a:srgbClr val="CC9933"/>
                </a:solidFill>
                <a:latin typeface="Courier New"/>
                <a:ea typeface="Courier New"/>
                <a:cs typeface="Courier New"/>
                <a:sym typeface="Courier New"/>
              </a:rPr>
              <a:t>' where visited == \'None\''</a:t>
            </a: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sz="1200" lang="pt-BR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lang="pt-BR">
                <a:solidFill>
                  <a:srgbClr val="00AAAA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(pages)&gt;0:</a:t>
            </a:r>
            <a:br>
              <a:rPr sz="1200"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sz="1200" lang="pt-BR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 page </a:t>
            </a:r>
            <a:r>
              <a:rPr sz="1200" lang="pt-BR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 pages:</a:t>
            </a:r>
            <a:br>
              <a:rPr sz="1200"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        t = dt.datetime.now()</a:t>
            </a:r>
            <a:br>
              <a:rPr sz="1200"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sz="1200" lang="pt-BR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sz="1200" lang="pt-BR">
                <a:solidFill>
                  <a:srgbClr val="CC9933"/>
                </a:solidFill>
                <a:latin typeface="Courier New"/>
                <a:ea typeface="Courier New"/>
                <a:cs typeface="Courier New"/>
                <a:sym typeface="Courier New"/>
              </a:rPr>
              <a:t>'Parsing page '</a:t>
            </a: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 + page.url)</a:t>
            </a:r>
            <a:br>
              <a:rPr sz="1200"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        new_homes, new_pages =  parse_page(page)</a:t>
            </a:r>
            <a:br>
              <a:rPr sz="1200"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        clock(t,</a:t>
            </a:r>
            <a:r>
              <a:rPr b="1" sz="1200" lang="pt-BR">
                <a:solidFill>
                  <a:srgbClr val="CC9933"/>
                </a:solidFill>
                <a:latin typeface="Courier New"/>
                <a:ea typeface="Courier New"/>
                <a:cs typeface="Courier New"/>
                <a:sym typeface="Courier New"/>
              </a:rPr>
              <a:t>'Page parsed: '</a:t>
            </a: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 + page.url)</a:t>
            </a:r>
            <a:br>
              <a:rPr sz="1200"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        mark_page_as_visited(page)    </a:t>
            </a:r>
            <a:br>
              <a:rPr sz="1200"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        save_homes(new_homes)</a:t>
            </a:r>
            <a:br>
              <a:rPr sz="1200"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        save_pages(new_pages)</a:t>
            </a:r>
            <a:br>
              <a:rPr sz="1200"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br>
              <a:rPr sz="1200"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    pages =  select_pages(</a:t>
            </a:r>
            <a:r>
              <a:rPr b="1" sz="1200" lang="pt-BR">
                <a:solidFill>
                  <a:srgbClr val="CC9933"/>
                </a:solidFill>
                <a:latin typeface="Courier New"/>
                <a:ea typeface="Courier New"/>
                <a:cs typeface="Courier New"/>
                <a:sym typeface="Courier New"/>
              </a:rPr>
              <a:t>' where visited == \'None\''</a:t>
            </a: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)    </a:t>
            </a:r>
            <a:br>
              <a:rPr sz="1200"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sz="1200" lang="pt-BR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sz="1200" lang="pt-BR">
                <a:solidFill>
                  <a:srgbClr val="CC9933"/>
                </a:solidFill>
                <a:latin typeface="Courier New"/>
                <a:ea typeface="Courier New"/>
                <a:cs typeface="Courier New"/>
                <a:sym typeface="Courier New"/>
              </a:rPr>
              <a:t>'Crawling finished.'</a:t>
            </a: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Snippets: Captura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
</a:t>
            </a:r>
            <a:r>
              <a:rPr sz="1200" lang="pt-BR">
                <a:solidFill>
                  <a:srgbClr val="1C02FF"/>
                </a:solidFill>
                <a:latin typeface="Courier New"/>
                <a:ea typeface="Courier New"/>
                <a:cs typeface="Courier New"/>
                <a:sym typeface="Courier New"/>
              </a:rPr>
              <a:t>&lt;a </a:t>
            </a:r>
            <a:r>
              <a:rPr sz="1200" lang="pt-BR" i="1">
                <a:solidFill>
                  <a:srgbClr val="1C02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200" lang="pt-BR">
                <a:solidFill>
                  <a:srgbClr val="1C02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1200" lang="pt-BR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"valorOferta"</a:t>
            </a:r>
            <a:r>
              <a:rPr sz="1200" lang="pt-BR">
                <a:solidFill>
                  <a:srgbClr val="1C02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lang="pt-BR" i="1">
                <a:solidFill>
                  <a:srgbClr val="1C02FF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sz="1200" lang="pt-BR">
                <a:solidFill>
                  <a:srgbClr val="1C02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1200" lang="pt-BR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"http://www.zap..."</a:t>
            </a:r>
            <a:r>
              <a:rPr sz="1200" lang="pt-BR">
                <a:solidFill>
                  <a:srgbClr val="1C02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lang="pt-BR" i="1">
                <a:solidFill>
                  <a:srgbClr val="1C02FF"/>
                </a:solidFill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sz="1200" lang="pt-BR">
                <a:solidFill>
                  <a:srgbClr val="1C02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1200" lang="pt-BR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"rastrea..."</a:t>
            </a:r>
            <a:r>
              <a:rPr sz="1200" lang="pt-BR">
                <a:solidFill>
                  <a:srgbClr val="1C02FF"/>
                </a:solidFill>
                <a:latin typeface="Courier New"/>
                <a:ea typeface="Courier New"/>
                <a:cs typeface="Courier New"/>
                <a:sym typeface="Courier New"/>
              </a:rPr>
              <a:t>&gt;&lt;sup&gt;</a:t>
            </a: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R$ </a:t>
            </a:r>
            <a:r>
              <a:rPr sz="1200" lang="pt-BR">
                <a:solidFill>
                  <a:srgbClr val="1C02FF"/>
                </a:solidFill>
                <a:latin typeface="Courier New"/>
                <a:ea typeface="Courier New"/>
                <a:cs typeface="Courier New"/>
                <a:sym typeface="Courier New"/>
              </a:rPr>
              <a:t>&lt;/sup&gt;</a:t>
            </a: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800.000</a:t>
            </a:r>
            <a:r>
              <a:rPr sz="1200" lang="pt-BR">
                <a:solidFill>
                  <a:srgbClr val="1C02FF"/>
                </a:solidFill>
                <a:latin typeface="Courier New"/>
                <a:ea typeface="Courier New"/>
                <a:cs typeface="Courier New"/>
                <a:sym typeface="Courier New"/>
              </a:rPr>
              <a:t>&lt;/a&gt;&lt;br /&gt;</a:t>
            </a:r>
          </a:p>
          <a:p>
            <a:pPr rtl="0" lvl="0">
              <a:lnSpc>
                <a:spcPct val="110000"/>
              </a:lnSpc>
              <a:spcAft>
                <a:spcPts val="60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sz="1200" lang="pt-BR" i="1">
                <a:solidFill>
                  <a:srgbClr val="669933"/>
                </a:solidFill>
                <a:latin typeface="Courier New"/>
                <a:ea typeface="Courier New"/>
                <a:cs typeface="Courier New"/>
                <a:sym typeface="Courier New"/>
              </a:rPr>
              <a:t># Price.</a:t>
            </a:r>
            <a:br>
              <a:rPr sz="1200"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home.price = div.find(</a:t>
            </a:r>
            <a:r>
              <a:rPr b="1" sz="1200" lang="pt-BR">
                <a:solidFill>
                  <a:srgbClr val="CC9933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, class_=</a:t>
            </a:r>
            <a:r>
              <a:rPr b="1" sz="1200" lang="pt-BR">
                <a:solidFill>
                  <a:srgbClr val="CC9933"/>
                </a:solidFill>
                <a:latin typeface="Courier New"/>
                <a:ea typeface="Courier New"/>
                <a:cs typeface="Courier New"/>
                <a:sym typeface="Courier New"/>
              </a:rPr>
              <a:t>'valorOferta'</a:t>
            </a: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).contents[IDX_PRICE]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Produtos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Base de dados do ZAP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Aprendizado de consumo de HTML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Aprendizado de geolocalização com GMaps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Análise da base de dados com Pandas: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pt-BR"/>
              <a:t>plots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pt-BR"/>
              <a:t>m² dos bairros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Heatmap Google Maps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pt-BR"/>
              <a:t>aglomeração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pt-BR"/>
              <a:t>R$/m²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pt-BR"/>
              <a:t>Markers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Análise de vendas com Árvore de Decisão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Coletânea de links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Oportunidades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Mapas temático com: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pt-BR"/>
              <a:t>Quantum GIS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pt-BR"/>
              <a:t>d3js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pt-BR"/>
              <a:t>Google Maps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Acompanhar vendas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Alterar shapefile em Python (pyshp)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pt-BR"/>
              <a:t>“This is the end</a:t>
            </a:r>
          </a:p>
          <a:p>
            <a:pPr>
              <a:buNone/>
            </a:pPr>
            <a:r>
              <a:rPr lang="pt-BR"/>
              <a:t>Beautiful friend”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