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aaf9f57e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aaf9f57e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aaf9f57e8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aaf9f57e8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ac659e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ac659e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aaf9f57e8_5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aaf9f57e8_5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aaf9f57e8_3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5aaf9f57e8_3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aaf9f57e8_5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5aaf9f57e8_5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aaf9f57e8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aaf9f57e8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aaf9f57e8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aaf9f57e8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aaf9f57e8_3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aaf9f57e8_3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aaf9f57e8_3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aaf9f57e8_3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aaf9f57e8_5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aaf9f57e8_5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aaf9f57e8_5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aaf9f57e8_5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aaf9f57e8_5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aaf9f57e8_5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aaf9f57e8_5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aaf9f57e8_5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252625" y="4074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114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Sérgio Florido</a:t>
            </a:r>
            <a:endParaRPr/>
          </a:p>
          <a:p>
            <a:pPr indent="0" lvl="0" marL="4114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Carlos Silva</a:t>
            </a:r>
            <a:endParaRPr/>
          </a:p>
          <a:p>
            <a:pPr indent="0" lvl="0" marL="4114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Mariana Sousa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551200" y="3445000"/>
            <a:ext cx="23127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July 2023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13"/>
          <p:cNvSpPr txBox="1"/>
          <p:nvPr>
            <p:ph type="ctrTitle"/>
          </p:nvPr>
        </p:nvSpPr>
        <p:spPr>
          <a:xfrm>
            <a:off x="252625" y="557550"/>
            <a:ext cx="87732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100"/>
              <a:t>Competitive Landscape</a:t>
            </a:r>
            <a:endParaRPr sz="5100"/>
          </a:p>
        </p:txBody>
      </p: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311700" y="2097875"/>
            <a:ext cx="8520600" cy="1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Analytics Consulting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ctrTitle"/>
          </p:nvPr>
        </p:nvSpPr>
        <p:spPr>
          <a:xfrm>
            <a:off x="169225" y="214450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IronHack Course’s Satisfaction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450" y="1498100"/>
            <a:ext cx="5205525" cy="28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>
            <p:ph idx="1" type="subTitle"/>
          </p:nvPr>
        </p:nvSpPr>
        <p:spPr>
          <a:xfrm>
            <a:off x="346050" y="1498100"/>
            <a:ext cx="33204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PT" sz="2100">
                <a:latin typeface="Arial"/>
                <a:ea typeface="Arial"/>
                <a:cs typeface="Arial"/>
                <a:sym typeface="Arial"/>
              </a:rPr>
              <a:t>The happier IronHackers are from WebDev;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Font typeface="Arial"/>
              <a:buChar char="●"/>
            </a:pPr>
            <a:r>
              <a:rPr lang="pt-PT" sz="2100">
                <a:latin typeface="Arial"/>
                <a:ea typeface="Arial"/>
                <a:cs typeface="Arial"/>
                <a:sym typeface="Arial"/>
              </a:rPr>
              <a:t>The Cyber Security program needs improvement.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3"/>
          <p:cNvGrpSpPr/>
          <p:nvPr/>
        </p:nvGrpSpPr>
        <p:grpSpPr>
          <a:xfrm>
            <a:off x="2455754" y="1427790"/>
            <a:ext cx="6644297" cy="3678284"/>
            <a:chOff x="143600" y="480650"/>
            <a:chExt cx="7852851" cy="4536051"/>
          </a:xfrm>
        </p:grpSpPr>
        <p:pic>
          <p:nvPicPr>
            <p:cNvPr id="346" name="Google Shape;34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600" y="480650"/>
              <a:ext cx="7852851" cy="4536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4729" y="1304062"/>
              <a:ext cx="775403" cy="657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45189" y="2693528"/>
              <a:ext cx="804061" cy="68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0320" y="1054356"/>
              <a:ext cx="804061" cy="682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3"/>
            <p:cNvSpPr/>
            <p:nvPr/>
          </p:nvSpPr>
          <p:spPr>
            <a:xfrm>
              <a:off x="3576496" y="2144170"/>
              <a:ext cx="495000" cy="502200"/>
            </a:xfrm>
            <a:prstGeom prst="flowChartSummingJunction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022302" y="1561769"/>
              <a:ext cx="495000" cy="502200"/>
            </a:xfrm>
            <a:prstGeom prst="flowChartSummingJunction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282588" y="3125135"/>
              <a:ext cx="495000" cy="502200"/>
            </a:xfrm>
            <a:prstGeom prst="flowChartSummingJunction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3"/>
          <p:cNvSpPr txBox="1"/>
          <p:nvPr>
            <p:ph type="ctrTitle"/>
          </p:nvPr>
        </p:nvSpPr>
        <p:spPr>
          <a:xfrm>
            <a:off x="169225" y="47400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Locations</a:t>
            </a:r>
            <a:endParaRPr/>
          </a:p>
        </p:txBody>
      </p:sp>
      <p:sp>
        <p:nvSpPr>
          <p:cNvPr id="354" name="Google Shape;354;p23"/>
          <p:cNvSpPr txBox="1"/>
          <p:nvPr>
            <p:ph idx="1" type="subTitle"/>
          </p:nvPr>
        </p:nvSpPr>
        <p:spPr>
          <a:xfrm>
            <a:off x="-108275" y="1498100"/>
            <a:ext cx="26082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PT" sz="1900">
                <a:latin typeface="Arial"/>
                <a:ea typeface="Arial"/>
                <a:cs typeface="Arial"/>
                <a:sym typeface="Arial"/>
              </a:rPr>
              <a:t>The IronHack offer is focused on certain continents;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Font typeface="Arial"/>
              <a:buChar char="●"/>
            </a:pPr>
            <a:r>
              <a:rPr lang="pt-PT" sz="1900">
                <a:latin typeface="Arial"/>
                <a:ea typeface="Arial"/>
                <a:cs typeface="Arial"/>
                <a:sym typeface="Arial"/>
              </a:rPr>
              <a:t>Could expand to new locations.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ctrTitle"/>
          </p:nvPr>
        </p:nvSpPr>
        <p:spPr>
          <a:xfrm>
            <a:off x="311700" y="144850"/>
            <a:ext cx="8520600" cy="1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Report</a:t>
            </a:r>
            <a:endParaRPr/>
          </a:p>
        </p:txBody>
      </p:sp>
      <p:sp>
        <p:nvSpPr>
          <p:cNvPr id="360" name="Google Shape;360;p24"/>
          <p:cNvSpPr txBox="1"/>
          <p:nvPr>
            <p:ph idx="1" type="subTitle"/>
          </p:nvPr>
        </p:nvSpPr>
        <p:spPr>
          <a:xfrm>
            <a:off x="311700" y="108272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147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2700" u="sng"/>
              <a:t>How is Ironhack doing compared to other schools?</a:t>
            </a:r>
            <a:endParaRPr sz="2700" u="sng"/>
          </a:p>
          <a:p>
            <a:pPr indent="-361473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PT" sz="2700"/>
              <a:t>Second Best rated school</a:t>
            </a:r>
            <a:endParaRPr sz="2700"/>
          </a:p>
          <a:p>
            <a:pPr indent="-36147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2700" u="sng"/>
              <a:t>Strengthens?</a:t>
            </a:r>
            <a:endParaRPr sz="2700" u="sng"/>
          </a:p>
          <a:p>
            <a:pPr indent="-361473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PT" sz="2700"/>
              <a:t>Job Support Service</a:t>
            </a:r>
            <a:endParaRPr sz="2700"/>
          </a:p>
          <a:p>
            <a:pPr indent="-36147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2700" u="sng"/>
              <a:t>Weaknesses?</a:t>
            </a:r>
            <a:endParaRPr sz="2700" u="sng"/>
          </a:p>
          <a:p>
            <a:pPr indent="-361473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PT" sz="2700"/>
              <a:t>Curriculum</a:t>
            </a:r>
            <a:endParaRPr sz="2700"/>
          </a:p>
          <a:p>
            <a:pPr indent="-361473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PT" sz="2700"/>
              <a:t>Few courses</a:t>
            </a:r>
            <a:endParaRPr sz="2700"/>
          </a:p>
          <a:p>
            <a:pPr indent="-36147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2700" u="sng"/>
              <a:t>Possible improvements?</a:t>
            </a:r>
            <a:endParaRPr sz="2700" u="sng"/>
          </a:p>
          <a:p>
            <a:pPr indent="-361473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PT" sz="2700"/>
              <a:t>Expand to new continents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ctrTitle"/>
          </p:nvPr>
        </p:nvSpPr>
        <p:spPr>
          <a:xfrm>
            <a:off x="169225" y="214450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Limitations</a:t>
            </a:r>
            <a:endParaRPr/>
          </a:p>
        </p:txBody>
      </p:sp>
      <p:sp>
        <p:nvSpPr>
          <p:cNvPr id="366" name="Google Shape;366;p25"/>
          <p:cNvSpPr txBox="1"/>
          <p:nvPr>
            <p:ph idx="1" type="subTitle"/>
          </p:nvPr>
        </p:nvSpPr>
        <p:spPr>
          <a:xfrm>
            <a:off x="620100" y="1498100"/>
            <a:ext cx="75693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pt-PT" sz="2100">
                <a:latin typeface="Arial"/>
                <a:ea typeface="Arial"/>
                <a:cs typeface="Arial"/>
                <a:sym typeface="Arial"/>
              </a:rPr>
              <a:t>Small amount of data from the databases we imported;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Font typeface="Arial"/>
              <a:buChar char="●"/>
            </a:pPr>
            <a:r>
              <a:rPr lang="pt-PT" sz="2100">
                <a:latin typeface="Arial"/>
                <a:ea typeface="Arial"/>
                <a:cs typeface="Arial"/>
                <a:sym typeface="Arial"/>
              </a:rPr>
              <a:t>Database with a lot of useless data.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ctrTitle"/>
          </p:nvPr>
        </p:nvSpPr>
        <p:spPr>
          <a:xfrm>
            <a:off x="169225" y="214450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Difficulties </a:t>
            </a:r>
            <a:endParaRPr/>
          </a:p>
        </p:txBody>
      </p:sp>
      <p:sp>
        <p:nvSpPr>
          <p:cNvPr id="372" name="Google Shape;372;p26"/>
          <p:cNvSpPr txBox="1"/>
          <p:nvPr>
            <p:ph idx="1" type="subTitle"/>
          </p:nvPr>
        </p:nvSpPr>
        <p:spPr>
          <a:xfrm>
            <a:off x="620100" y="1421900"/>
            <a:ext cx="75693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pt-PT" sz="2100">
                <a:latin typeface="Arial"/>
                <a:ea typeface="Arial"/>
                <a:cs typeface="Arial"/>
                <a:sym typeface="Arial"/>
              </a:rPr>
              <a:t>Clean the data: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pt-PT" sz="2100">
                <a:latin typeface="Arial"/>
                <a:ea typeface="Arial"/>
                <a:cs typeface="Arial"/>
                <a:sym typeface="Arial"/>
              </a:rPr>
              <a:t>Remove columns to be able to import;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pt-PT" sz="2100">
                <a:latin typeface="Arial"/>
                <a:ea typeface="Arial"/>
                <a:cs typeface="Arial"/>
                <a:sym typeface="Arial"/>
              </a:rPr>
              <a:t>Repeat the importation to change column’s names (.);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pt-PT" sz="2100">
                <a:latin typeface="Arial"/>
                <a:ea typeface="Arial"/>
                <a:cs typeface="Arial"/>
                <a:sym typeface="Arial"/>
              </a:rPr>
              <a:t>Find Primary Keys.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ctrTitle"/>
          </p:nvPr>
        </p:nvSpPr>
        <p:spPr>
          <a:xfrm>
            <a:off x="818850" y="1051100"/>
            <a:ext cx="8455500" cy="15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000"/>
              <a:t>Thank you!!</a:t>
            </a:r>
            <a:endParaRPr sz="5000"/>
          </a:p>
        </p:txBody>
      </p:sp>
      <p:sp>
        <p:nvSpPr>
          <p:cNvPr id="378" name="Google Shape;378;p27"/>
          <p:cNvSpPr txBox="1"/>
          <p:nvPr>
            <p:ph idx="1" type="subTitle"/>
          </p:nvPr>
        </p:nvSpPr>
        <p:spPr>
          <a:xfrm>
            <a:off x="236225" y="3543425"/>
            <a:ext cx="85371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114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/>
              <a:t>Carlos Silva</a:t>
            </a:r>
            <a:endParaRPr sz="2100"/>
          </a:p>
          <a:p>
            <a:pPr indent="0" lvl="0" marL="4114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/>
              <a:t>Mariana Sous</a:t>
            </a:r>
            <a:r>
              <a:rPr lang="pt-PT" sz="2100"/>
              <a:t>a</a:t>
            </a:r>
            <a:endParaRPr/>
          </a:p>
          <a:p>
            <a:pPr indent="0" lvl="0" marL="4114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/>
              <a:t>Sérgio Flórido</a:t>
            </a:r>
            <a:endParaRPr sz="2100"/>
          </a:p>
          <a:p>
            <a:pPr indent="0" lvl="0" marL="41148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"/>
          <p:cNvSpPr txBox="1"/>
          <p:nvPr>
            <p:ph idx="1" type="subTitle"/>
          </p:nvPr>
        </p:nvSpPr>
        <p:spPr>
          <a:xfrm>
            <a:off x="-3239525" y="1991225"/>
            <a:ext cx="62553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/>
              <a:t>Data Analytics</a:t>
            </a:r>
            <a:endParaRPr sz="21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/>
              <a:t>Full-time</a:t>
            </a:r>
            <a:endParaRPr sz="21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/>
              <a:t>July 2023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311700" y="744575"/>
            <a:ext cx="8520600" cy="1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Report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311700" y="2118200"/>
            <a:ext cx="8520600" cy="26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PT" sz="2700"/>
              <a:t>How is Ironhack doing compared to other schools?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PT" sz="2700"/>
              <a:t>Strengthens</a:t>
            </a:r>
            <a:r>
              <a:rPr lang="pt-PT" sz="2700"/>
              <a:t>?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PT" sz="2700"/>
              <a:t>Weaknesses?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PT" sz="2700"/>
              <a:t>Possible improvements?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284575" y="508850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Method</a:t>
            </a: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344250" y="1566350"/>
            <a:ext cx="7254300" cy="28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PT" sz="2100"/>
              <a:t>Databases to collect data from the 5 schools in analyses;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PT" sz="2100"/>
              <a:t>Data cleaning with </a:t>
            </a:r>
            <a:r>
              <a:rPr lang="pt-PT" sz="2100"/>
              <a:t>python</a:t>
            </a:r>
            <a:r>
              <a:rPr lang="pt-PT" sz="2100"/>
              <a:t>: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PT" sz="2100"/>
              <a:t>Select specific columns;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PT" sz="2100"/>
              <a:t>Change columns names;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PT" sz="2100"/>
              <a:t>Data analyses in SQL.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625" y="178800"/>
            <a:ext cx="5746825" cy="48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>
            <p:ph type="ctrTitle"/>
          </p:nvPr>
        </p:nvSpPr>
        <p:spPr>
          <a:xfrm>
            <a:off x="284575" y="508850"/>
            <a:ext cx="3544200" cy="24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Database Relationship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169225" y="214450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Population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50" y="1406775"/>
            <a:ext cx="5258376" cy="27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346050" y="1498100"/>
            <a:ext cx="33204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100"/>
              <a:buChar char="●"/>
            </a:pPr>
            <a:r>
              <a:rPr lang="pt-PT" sz="2100"/>
              <a:t>Of all clients over 20% chose IronHack; 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ctrTitle"/>
          </p:nvPr>
        </p:nvSpPr>
        <p:spPr>
          <a:xfrm>
            <a:off x="274725" y="293575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General View</a:t>
            </a:r>
            <a:endParaRPr/>
          </a:p>
        </p:txBody>
      </p:sp>
      <p:sp>
        <p:nvSpPr>
          <p:cNvPr id="311" name="Google Shape;311;p18"/>
          <p:cNvSpPr txBox="1"/>
          <p:nvPr>
            <p:ph idx="1" type="subTitle"/>
          </p:nvPr>
        </p:nvSpPr>
        <p:spPr>
          <a:xfrm>
            <a:off x="206700" y="1517775"/>
            <a:ext cx="33204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PT" sz="2100"/>
              <a:t>Well classified by the public;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pt-PT" sz="2100"/>
              <a:t>Ironhack has positive feedback;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pt-PT" sz="2100"/>
              <a:t>2nd best.</a:t>
            </a:r>
            <a:endParaRPr sz="21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625" y="1517775"/>
            <a:ext cx="5312100" cy="32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274725" y="369775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How is the Job Support Service?</a:t>
            </a:r>
            <a:endParaRPr/>
          </a:p>
        </p:txBody>
      </p:sp>
      <p:sp>
        <p:nvSpPr>
          <p:cNvPr id="318" name="Google Shape;318;p19"/>
          <p:cNvSpPr txBox="1"/>
          <p:nvPr>
            <p:ph idx="1" type="subTitle"/>
          </p:nvPr>
        </p:nvSpPr>
        <p:spPr>
          <a:xfrm>
            <a:off x="206700" y="1517775"/>
            <a:ext cx="33204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100"/>
              <a:buChar char="●"/>
            </a:pPr>
            <a:r>
              <a:rPr lang="pt-PT" sz="2100"/>
              <a:t>IronHack has the best classification </a:t>
            </a:r>
            <a:r>
              <a:rPr lang="pt-PT" sz="2100"/>
              <a:t>amongst</a:t>
            </a:r>
            <a:r>
              <a:rPr lang="pt-PT" sz="2100"/>
              <a:t> schools.</a:t>
            </a:r>
            <a:endParaRPr sz="21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250" y="1517775"/>
            <a:ext cx="5750151" cy="3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ctrTitle"/>
          </p:nvPr>
        </p:nvSpPr>
        <p:spPr>
          <a:xfrm>
            <a:off x="257125" y="144100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about the Curriculum?</a:t>
            </a:r>
            <a:endParaRPr/>
          </a:p>
        </p:txBody>
      </p:sp>
      <p:sp>
        <p:nvSpPr>
          <p:cNvPr id="325" name="Google Shape;325;p20"/>
          <p:cNvSpPr txBox="1"/>
          <p:nvPr>
            <p:ph idx="1" type="subTitle"/>
          </p:nvPr>
        </p:nvSpPr>
        <p:spPr>
          <a:xfrm>
            <a:off x="206700" y="1517775"/>
            <a:ext cx="33204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100"/>
              <a:buChar char="●"/>
            </a:pPr>
            <a:r>
              <a:rPr lang="pt-PT" sz="2100"/>
              <a:t>There is room for improvement.</a:t>
            </a:r>
            <a:endParaRPr sz="2100"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425" y="1271950"/>
            <a:ext cx="5638800" cy="33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ctrTitle"/>
          </p:nvPr>
        </p:nvSpPr>
        <p:spPr>
          <a:xfrm>
            <a:off x="284575" y="508850"/>
            <a:ext cx="84555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IronHack’s Courses vs other schools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subTitle"/>
          </p:nvPr>
        </p:nvSpPr>
        <p:spPr>
          <a:xfrm>
            <a:off x="346050" y="1498100"/>
            <a:ext cx="33204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100"/>
              <a:buChar char="●"/>
            </a:pPr>
            <a:r>
              <a:rPr lang="pt-PT" sz="2100"/>
              <a:t>IronHack offers less variety of courses when compared to other schools.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450" y="1377475"/>
            <a:ext cx="5120175" cy="34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