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401" r:id="rId3"/>
    <p:sldId id="257" r:id="rId4"/>
    <p:sldId id="258" r:id="rId5"/>
    <p:sldId id="353" r:id="rId6"/>
    <p:sldId id="357" r:id="rId7"/>
    <p:sldId id="354" r:id="rId8"/>
    <p:sldId id="355" r:id="rId9"/>
    <p:sldId id="356" r:id="rId10"/>
    <p:sldId id="358" r:id="rId11"/>
    <p:sldId id="359" r:id="rId12"/>
    <p:sldId id="361" r:id="rId13"/>
    <p:sldId id="360" r:id="rId14"/>
    <p:sldId id="363" r:id="rId15"/>
    <p:sldId id="362" r:id="rId16"/>
    <p:sldId id="406" r:id="rId17"/>
    <p:sldId id="407" r:id="rId18"/>
    <p:sldId id="405" r:id="rId19"/>
    <p:sldId id="404" r:id="rId20"/>
    <p:sldId id="408" r:id="rId21"/>
    <p:sldId id="409" r:id="rId22"/>
    <p:sldId id="365" r:id="rId23"/>
    <p:sldId id="367" r:id="rId24"/>
    <p:sldId id="369" r:id="rId25"/>
    <p:sldId id="416" r:id="rId26"/>
    <p:sldId id="418" r:id="rId27"/>
    <p:sldId id="415" r:id="rId28"/>
    <p:sldId id="417" r:id="rId29"/>
    <p:sldId id="431" r:id="rId30"/>
    <p:sldId id="450" r:id="rId31"/>
    <p:sldId id="420" r:id="rId32"/>
    <p:sldId id="422" r:id="rId33"/>
    <p:sldId id="424" r:id="rId34"/>
    <p:sldId id="423" r:id="rId35"/>
    <p:sldId id="426" r:id="rId36"/>
    <p:sldId id="425" r:id="rId37"/>
    <p:sldId id="427" r:id="rId38"/>
    <p:sldId id="428" r:id="rId39"/>
    <p:sldId id="429" r:id="rId40"/>
    <p:sldId id="430" r:id="rId41"/>
    <p:sldId id="270" r:id="rId42"/>
    <p:sldId id="271" r:id="rId43"/>
    <p:sldId id="402" r:id="rId44"/>
    <p:sldId id="273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1" autoAdjust="0"/>
    <p:restoredTop sz="80719" autoAdjust="0"/>
  </p:normalViewPr>
  <p:slideViewPr>
    <p:cSldViewPr snapToGrid="0">
      <p:cViewPr varScale="1">
        <p:scale>
          <a:sx n="129" d="100"/>
          <a:sy n="129" d="100"/>
        </p:scale>
        <p:origin x="52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D3FD9-0D7C-4198-84D6-BA035131E8C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96F72-3034-4B95-AAC9-A1BD4A83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data points which meet their constraints exactly, </a:t>
            </a:r>
            <a:r>
              <a:rPr lang="en-US" dirty="0" err="1"/>
              <a:t>dist</a:t>
            </a:r>
            <a:r>
              <a:rPr lang="en-US" dirty="0"/>
              <a:t> (</a:t>
            </a:r>
            <a:r>
              <a:rPr lang="en-US" dirty="0" err="1"/>
              <a:t>xn</a:t>
            </a:r>
            <a:r>
              <a:rPr lang="en-US" dirty="0"/>
              <a:t>, g). These data points sit on the boundary of the cushion and play an important role. They are support vectors. In a sense, the support vectors are ‘supporting’ the cushion and preventing it from expanding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6F72-3034-4B95-AAC9-A1BD4A83966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bigger data sets, manually solving the optimization problem in the bottom as we just did is </a:t>
            </a:r>
            <a:r>
              <a:rPr lang="en-US" b="1" dirty="0"/>
              <a:t>no longer feasible</a:t>
            </a:r>
            <a:r>
              <a:rPr lang="en-US" dirty="0"/>
              <a:t>. The good news is that the bottom belongs to a </a:t>
            </a:r>
            <a:r>
              <a:rPr lang="en-US" b="1" dirty="0"/>
              <a:t>well-studied family of optimization problems </a:t>
            </a:r>
            <a:r>
              <a:rPr lang="en-US" dirty="0"/>
              <a:t>known as </a:t>
            </a:r>
            <a:r>
              <a:rPr lang="en-US" dirty="0" err="1"/>
              <a:t>qp</a:t>
            </a:r>
            <a:r>
              <a:rPr lang="en-US" dirty="0"/>
              <a:t>. </a:t>
            </a:r>
          </a:p>
          <a:p>
            <a:r>
              <a:rPr lang="en-US" dirty="0"/>
              <a:t>Whenever </a:t>
            </a:r>
            <a:r>
              <a:rPr lang="en-US" b="1" dirty="0"/>
              <a:t>you minimize a convex quadratic function, subject to linear inequality constraints</a:t>
            </a:r>
            <a:r>
              <a:rPr lang="en-US" dirty="0"/>
              <a:t>, you can use </a:t>
            </a:r>
            <a:r>
              <a:rPr lang="en-US" dirty="0" err="1"/>
              <a:t>qp</a:t>
            </a:r>
            <a:r>
              <a:rPr lang="en-US" dirty="0"/>
              <a:t>. </a:t>
            </a:r>
          </a:p>
          <a:p>
            <a:r>
              <a:rPr lang="en-US" b="1" dirty="0"/>
              <a:t>QP is such a well studied area that excellent, publicly available solvers exist for many numerical computation platforms. We will not need to know how to solve a QP problem, we will only need to know how to take any given problem and convert it into a standard form which is then input to a QP-solver. We begin by describing the standard form of a QP problem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6F72-3034-4B95-AAC9-A1BD4A83966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9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EB1E-5E31-4CD5-BC55-9CEFBD5B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C6F70-FB59-4A5E-8DE2-5F3BB301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4540C-3E8A-4536-91B7-5F05FF21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43B6-8D72-4DB8-908E-9224AFF4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EFF0-9EE0-4B27-8DAE-ABD2DAEE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FC5C-010B-46F0-8176-4811A029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D216-4098-4994-93A6-92907537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E1C0-4BCB-4C6A-81E7-C48FEFDD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493D-1C3A-4CAD-A08E-A85F3981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7F84-BAB8-449A-9ED7-F8368E26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99CEE-C6A1-4D5B-B194-F69AB4DBD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2ACEF-1F4D-4A81-97AD-466AC613A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5584-B989-42FC-BBF0-8A07594E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A460-788E-4F49-B104-907D9477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5330-B70A-4125-B0ED-05FFA03A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B4B4-2E28-4571-B0D0-2AB707D0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06C5-4A4F-44A1-8147-4CCB3D13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1E54-B7ED-465A-801D-0265BF0F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AF6B-D593-43F7-BAD8-B23B6390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EE59-D3A3-4CE7-9416-9EFB6C2C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C27-7627-4B75-9063-088471A6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AE510-3F6F-455D-8C2C-DBE86A4C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940D-91C6-4E2F-9533-2EDB630F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2A24-DDB2-4C66-ADAA-0E7737E3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3879-8F91-49EA-8143-8DB5CA2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B33A-0FB0-4CCB-87C0-B21CF47D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EA35-B3EE-4AF5-A3BE-16E7B1AFD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C0E6-96D4-4E62-93A2-F5A820331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FD853-ABF9-4633-879C-A0E92752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0546-95B5-45F8-97FC-878CCEC3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1DD8-B8E6-433F-8E2C-1150885B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4ACF-EFBF-4B54-AD4B-5418EA49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1B7D-E531-4FEA-830A-B9F73B96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AC139-D7ED-42EB-89F8-384B62568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F47F1-355B-42BD-8916-7E630503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6DF08-7A47-46B1-9AB7-ED1A291BD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02D73-97C7-482E-B122-0F5BF0EE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4A603-6140-4FC8-93A6-8CFAD27D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96225-BF64-4CB2-8D20-0A67CDAA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9BBD-15C5-4FE5-925C-763F2BB0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2063C-DD30-460C-9D36-588D11E5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50BE6-8E67-4BAB-88AC-A8F5D17C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153B-3AAC-46D9-A574-B225E4A7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C6AA8-9379-4476-AA92-67839B56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3B174-4F59-465C-983E-7E12EB2A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1A202-A886-426E-ABC2-28228E6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4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E472-420E-43B8-8966-2762ACD6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D5D0-9330-489D-8594-0F20CDE9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1EF6-052A-4C29-A434-B2BA6C3A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B2D01-5C8B-410C-8480-6D3AA9FE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4262D-3BF5-4642-918C-007194B5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A7DE-A66B-491C-B856-25CFF805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6A5B-2E98-452E-A9B0-1FF9DF3D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EB087-59C6-406A-B2CF-61717DC93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1A2D1-856B-4167-BCC9-C5E3E231E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7221-9825-4FF9-92C0-A7E4DF15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F1C72-E305-44B2-A12D-0518B3AC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646E8-C828-45D4-9E0A-1E135A6A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EEDBF-B563-4214-B983-0B5292FE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AE6D-9291-4F1D-AC43-FB290DEA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4F08-51A1-470D-8509-7E401CF45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9DBA8-63EB-4838-B788-78BCF4BEA57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7DCE9-0207-42C7-8930-880974496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5A41-8F33-4FE6-85A3-B110772E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ED463-5F99-42B0-AFBF-7CF83B23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4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4" Type="http://schemas.openxmlformats.org/officeDocument/2006/relationships/image" Target="../media/image270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12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4" Type="http://schemas.openxmlformats.org/officeDocument/2006/relationships/image" Target="../media/image270.png"/><Relationship Id="rId9" Type="http://schemas.openxmlformats.org/officeDocument/2006/relationships/image" Target="../media/image35.png"/><Relationship Id="rId1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12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7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270.png"/><Relationship Id="rId9" Type="http://schemas.openxmlformats.org/officeDocument/2006/relationships/image" Target="../media/image35.png"/><Relationship Id="rId1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4" Type="http://schemas.openxmlformats.org/officeDocument/2006/relationships/image" Target="../media/image270.png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4" Type="http://schemas.openxmlformats.org/officeDocument/2006/relationships/image" Target="../media/image270.png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270.png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12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47.png"/><Relationship Id="rId5" Type="http://schemas.openxmlformats.org/officeDocument/2006/relationships/image" Target="../media/image45.png"/><Relationship Id="rId10" Type="http://schemas.openxmlformats.org/officeDocument/2006/relationships/image" Target="../media/image46.png"/><Relationship Id="rId4" Type="http://schemas.openxmlformats.org/officeDocument/2006/relationships/image" Target="../media/image270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60.png"/><Relationship Id="rId4" Type="http://schemas.openxmlformats.org/officeDocument/2006/relationships/image" Target="../media/image270.png"/><Relationship Id="rId9" Type="http://schemas.openxmlformats.org/officeDocument/2006/relationships/image" Target="../media/image4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D338-D25F-4861-84D4-10C3724E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6976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Support Vector Machines (SVM)</a:t>
            </a:r>
            <a:br>
              <a:rPr lang="en-US" altLang="zh-CN" dirty="0"/>
            </a:br>
            <a:r>
              <a:rPr lang="en-US" altLang="zh-CN" sz="4400" b="1" dirty="0"/>
              <a:t>Maximizing the Margin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54C7C-648F-4EEE-99F2-9CA4C901B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Wenlu Zhang</a:t>
            </a:r>
          </a:p>
          <a:p>
            <a:r>
              <a:rPr lang="en-US" dirty="0"/>
              <a:t>CECS@CSULB</a:t>
            </a:r>
          </a:p>
        </p:txBody>
      </p:sp>
    </p:spTree>
    <p:extLst>
      <p:ext uri="{BB962C8B-B14F-4D97-AF65-F5344CB8AC3E}">
        <p14:creationId xmlns:p14="http://schemas.microsoft.com/office/powerpoint/2010/main" val="332816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3422249" y="367380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363067" y="410817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301443" y="460362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976136" y="418535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491196" y="426377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979310" y="269042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3199843" y="2350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959748" y="4593695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570867" y="31897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3806072" y="377410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2182510" y="3300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2736736" y="315089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2610950" y="23962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4283660" y="326779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822136" y="348462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3768259" y="4004365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1585343" y="1886873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2251087" y="2027450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1245400" y="299576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3074318" y="206317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73817" y="33001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576054" y="1866288"/>
                <a:ext cx="3468898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54" y="1866288"/>
                <a:ext cx="3468898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838200" y="2350087"/>
            <a:ext cx="4304071" cy="20705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01990" y="3247873"/>
            <a:ext cx="561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Margin</a:t>
            </a:r>
            <a:r>
              <a:rPr lang="en-US" sz="2400" dirty="0"/>
              <a:t>: the width that the boundary could be increased by before hitting a data point</a:t>
            </a:r>
          </a:p>
        </p:txBody>
      </p:sp>
      <p:sp>
        <p:nvSpPr>
          <p:cNvPr id="3" name="Rectangle 2"/>
          <p:cNvSpPr/>
          <p:nvPr/>
        </p:nvSpPr>
        <p:spPr>
          <a:xfrm rot="20086845">
            <a:off x="528889" y="3273298"/>
            <a:ext cx="4916129" cy="20106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9115640">
            <a:off x="5214572" y="2176247"/>
            <a:ext cx="103863" cy="2511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11504" y="1978212"/>
            <a:ext cx="706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Margin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405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957" y="1278194"/>
            <a:ext cx="3844522" cy="31222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41" y="1690688"/>
            <a:ext cx="4195755" cy="26055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61973" y="2608492"/>
            <a:ext cx="498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49017" y="4400457"/>
            <a:ext cx="6454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maximum margin linear classifier</a:t>
            </a:r>
            <a:r>
              <a:rPr lang="en-US" sz="2400" dirty="0"/>
              <a:t>: the linear classifier with the maximum margin</a:t>
            </a:r>
          </a:p>
        </p:txBody>
      </p:sp>
      <p:sp>
        <p:nvSpPr>
          <p:cNvPr id="70" name="文字方塊 66"/>
          <p:cNvSpPr txBox="1"/>
          <p:nvPr/>
        </p:nvSpPr>
        <p:spPr>
          <a:xfrm>
            <a:off x="5264728" y="5518316"/>
            <a:ext cx="660545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The simplest kind of SVM (called Linear SVM)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079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9123768" y="393977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064586" y="437413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9002962" y="486958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677655" y="445131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192715" y="452973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680829" y="295638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8901362" y="2616048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61267" y="485965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272386" y="345568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507591" y="404006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7884029" y="35660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8438255" y="3416853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312469" y="26621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9985179" y="353375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9523655" y="375059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9469778" y="4270326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7286862" y="2152834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7952606" y="229341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6946919" y="32617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8775837" y="232913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7375336" y="3566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946919" y="1858788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19036292">
            <a:off x="6243937" y="3306675"/>
            <a:ext cx="5193144" cy="59058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/>
          <p:cNvSpPr/>
          <p:nvPr/>
        </p:nvSpPr>
        <p:spPr>
          <a:xfrm>
            <a:off x="8367844" y="3349953"/>
            <a:ext cx="309811" cy="309596"/>
          </a:xfrm>
          <a:prstGeom prst="donut">
            <a:avLst>
              <a:gd name="adj" fmla="val 1013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Donut 52"/>
          <p:cNvSpPr/>
          <p:nvPr/>
        </p:nvSpPr>
        <p:spPr>
          <a:xfrm>
            <a:off x="9179630" y="3365544"/>
            <a:ext cx="309811" cy="309596"/>
          </a:xfrm>
          <a:prstGeom prst="donut">
            <a:avLst>
              <a:gd name="adj" fmla="val 1013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4012" y="1498139"/>
            <a:ext cx="499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Support Vectors</a:t>
            </a:r>
            <a:r>
              <a:rPr lang="en-US" sz="2400" dirty="0"/>
              <a:t>: the data points that the margin pushes up against </a:t>
            </a:r>
          </a:p>
        </p:txBody>
      </p:sp>
    </p:spTree>
    <p:extLst>
      <p:ext uri="{BB962C8B-B14F-4D97-AF65-F5344CB8AC3E}">
        <p14:creationId xmlns:p14="http://schemas.microsoft.com/office/powerpoint/2010/main" val="117223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68" name="文字方塊 15"/>
          <p:cNvSpPr txBox="1"/>
          <p:nvPr/>
        </p:nvSpPr>
        <p:spPr>
          <a:xfrm>
            <a:off x="947466" y="2403479"/>
            <a:ext cx="5147534" cy="2862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Intuitively this feels safest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we’ve made a small error in the location of the boundary, this gives us least chance of causing a misclassification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model is immune to removal of any non-support-vector data points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Empirically it works well.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4012" y="1498139"/>
            <a:ext cx="499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Support Vectors</a:t>
            </a:r>
            <a:r>
              <a:rPr lang="en-US" sz="2400" dirty="0"/>
              <a:t>: the data points that the margin pushes up against 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9123768" y="393977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9064586" y="437413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9002962" y="486958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8677655" y="445131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8192715" y="452973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lus 43"/>
          <p:cNvSpPr/>
          <p:nvPr/>
        </p:nvSpPr>
        <p:spPr>
          <a:xfrm>
            <a:off x="7680829" y="295638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lus 44"/>
          <p:cNvSpPr/>
          <p:nvPr/>
        </p:nvSpPr>
        <p:spPr>
          <a:xfrm>
            <a:off x="8901362" y="2616048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661267" y="485965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9272386" y="345568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9507591" y="404006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us 50"/>
          <p:cNvSpPr/>
          <p:nvPr/>
        </p:nvSpPr>
        <p:spPr>
          <a:xfrm>
            <a:off x="7884029" y="35660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8438255" y="3416853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8312469" y="26621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9985179" y="353375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9523655" y="375059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9469778" y="4270326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7286862" y="2152834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Plus 58"/>
          <p:cNvSpPr/>
          <p:nvPr/>
        </p:nvSpPr>
        <p:spPr>
          <a:xfrm>
            <a:off x="7952606" y="229341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lus 59"/>
          <p:cNvSpPr/>
          <p:nvPr/>
        </p:nvSpPr>
        <p:spPr>
          <a:xfrm>
            <a:off x="6946919" y="32617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60"/>
          <p:cNvSpPr/>
          <p:nvPr/>
        </p:nvSpPr>
        <p:spPr>
          <a:xfrm>
            <a:off x="8775837" y="232913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7375336" y="3566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946919" y="1858788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19036292">
            <a:off x="6243937" y="3306675"/>
            <a:ext cx="5193144" cy="59058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nut 64"/>
          <p:cNvSpPr/>
          <p:nvPr/>
        </p:nvSpPr>
        <p:spPr>
          <a:xfrm>
            <a:off x="8367844" y="3349953"/>
            <a:ext cx="309811" cy="309596"/>
          </a:xfrm>
          <a:prstGeom prst="donut">
            <a:avLst>
              <a:gd name="adj" fmla="val 1013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Donut 66"/>
          <p:cNvSpPr/>
          <p:nvPr/>
        </p:nvSpPr>
        <p:spPr>
          <a:xfrm>
            <a:off x="9179630" y="3365544"/>
            <a:ext cx="309811" cy="309596"/>
          </a:xfrm>
          <a:prstGeom prst="donut">
            <a:avLst>
              <a:gd name="adj" fmla="val 1013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5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9123768" y="393977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064586" y="437413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9002962" y="486958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677655" y="445131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192715" y="452973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680829" y="295638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8901362" y="2616048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61267" y="485965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272386" y="345568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507591" y="404006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7884029" y="35660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8438255" y="3416853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312469" y="26621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9985179" y="353375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9523655" y="375059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9469778" y="4270326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7286862" y="2152834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7952606" y="229341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6946919" y="32617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8775837" y="232913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7375336" y="3566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946919" y="1858788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19036292">
            <a:off x="6249038" y="3328928"/>
            <a:ext cx="5193144" cy="557117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57533" y="1833362"/>
                <a:ext cx="4980559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distance</a:t>
                </a:r>
                <a:r>
                  <a:rPr lang="en-US" sz="2400" dirty="0"/>
                  <a:t> expression for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to a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33" y="1833362"/>
                <a:ext cx="4980559" cy="862608"/>
              </a:xfrm>
              <a:prstGeom prst="rect">
                <a:avLst/>
              </a:prstGeom>
              <a:blipFill>
                <a:blip r:embed="rId4"/>
                <a:stretch>
                  <a:fillRect l="-1714" t="-5674" r="-612" b="-14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13" idx="0"/>
          </p:cNvCxnSpPr>
          <p:nvPr/>
        </p:nvCxnSpPr>
        <p:spPr>
          <a:xfrm>
            <a:off x="7857095" y="3053365"/>
            <a:ext cx="784360" cy="8265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68896" y="2768743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896" y="2768743"/>
                <a:ext cx="623312" cy="412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17964" y="5301008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64" y="5301008"/>
                <a:ext cx="15061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6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9123768" y="393977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064586" y="437413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9002962" y="486958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677655" y="445131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192715" y="452973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680829" y="295638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8901362" y="2616048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61267" y="485965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272386" y="345568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507591" y="404006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7884029" y="35660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8438255" y="3416853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312469" y="26621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9985179" y="353375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9523655" y="375059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9469778" y="4270326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7286862" y="2152834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7952606" y="229341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6946919" y="32617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8775837" y="232913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7375336" y="3566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946919" y="1858788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19036292">
            <a:off x="6252164" y="3327704"/>
            <a:ext cx="5193144" cy="566333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57533" y="1833362"/>
                <a:ext cx="4980559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distance</a:t>
                </a:r>
                <a:r>
                  <a:rPr lang="en-US" sz="2400" dirty="0"/>
                  <a:t> expression for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to a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33" y="1833362"/>
                <a:ext cx="4980559" cy="862608"/>
              </a:xfrm>
              <a:prstGeom prst="rect">
                <a:avLst/>
              </a:prstGeom>
              <a:blipFill>
                <a:blip r:embed="rId4"/>
                <a:stretch>
                  <a:fillRect l="-1714" t="-5674" r="-612" b="-14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13" idx="0"/>
          </p:cNvCxnSpPr>
          <p:nvPr/>
        </p:nvCxnSpPr>
        <p:spPr>
          <a:xfrm>
            <a:off x="7857095" y="3053365"/>
            <a:ext cx="784360" cy="8265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68896" y="2768743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896" y="2768743"/>
                <a:ext cx="623312" cy="412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17964" y="5301008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64" y="5301008"/>
                <a:ext cx="15061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04046" y="2783269"/>
                <a:ext cx="2687531" cy="777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046" y="2783269"/>
                <a:ext cx="2687531" cy="777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8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Expression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66"/>
          <a:stretch/>
        </p:blipFill>
        <p:spPr>
          <a:xfrm>
            <a:off x="1219200" y="2473887"/>
            <a:ext cx="2760251" cy="2657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9450" y="3859263"/>
            <a:ext cx="109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523254" y="4621488"/>
            <a:ext cx="456196" cy="419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1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Expression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66"/>
          <a:stretch/>
        </p:blipFill>
        <p:spPr>
          <a:xfrm>
            <a:off x="1219200" y="2473887"/>
            <a:ext cx="2760251" cy="2657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9450" y="3859263"/>
            <a:ext cx="109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920921" y="4621488"/>
            <a:ext cx="2602333" cy="219527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23254" y="4621488"/>
            <a:ext cx="456196" cy="419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44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Expression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66"/>
          <a:stretch/>
        </p:blipFill>
        <p:spPr>
          <a:xfrm>
            <a:off x="1219200" y="2473887"/>
            <a:ext cx="2760251" cy="2657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9450" y="3859263"/>
            <a:ext cx="109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50542" y="2723368"/>
                <a:ext cx="773417" cy="614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42" y="2723368"/>
                <a:ext cx="773417" cy="614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920921" y="4621488"/>
            <a:ext cx="2602333" cy="219527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838632" y="3348000"/>
            <a:ext cx="1684623" cy="1693308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23254" y="4621488"/>
            <a:ext cx="456196" cy="419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70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Expression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66"/>
          <a:stretch/>
        </p:blipFill>
        <p:spPr>
          <a:xfrm>
            <a:off x="1219200" y="2473887"/>
            <a:ext cx="2760251" cy="2657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9450" y="3859263"/>
            <a:ext cx="109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50542" y="2723368"/>
                <a:ext cx="773417" cy="614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42" y="2723368"/>
                <a:ext cx="773417" cy="614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920921" y="4621488"/>
            <a:ext cx="2602333" cy="219527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838632" y="3348000"/>
            <a:ext cx="1684623" cy="1693308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23254" y="4621488"/>
            <a:ext cx="456196" cy="419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446442" y="2266438"/>
                <a:ext cx="3231077" cy="793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442" y="2266438"/>
                <a:ext cx="3231077" cy="793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70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SVM was inspired from Statistical Learning theory</a:t>
            </a:r>
          </a:p>
          <a:p>
            <a:endParaRPr lang="en-US" sz="2400" dirty="0"/>
          </a:p>
          <a:p>
            <a:r>
              <a:rPr lang="en-US" sz="2400" dirty="0"/>
              <a:t>SVM was first introduced in 1992</a:t>
            </a:r>
          </a:p>
          <a:p>
            <a:pPr lvl="1"/>
            <a:r>
              <a:rPr lang="en-US" sz="2000" dirty="0" err="1"/>
              <a:t>Boser</a:t>
            </a:r>
            <a:r>
              <a:rPr lang="en-US" sz="2000" dirty="0"/>
              <a:t>, Bernhard E., Isabelle M. </a:t>
            </a:r>
            <a:r>
              <a:rPr lang="en-US" sz="2000" dirty="0" err="1"/>
              <a:t>Guyon</a:t>
            </a:r>
            <a:r>
              <a:rPr lang="en-US" sz="2000" dirty="0"/>
              <a:t>, and Vladimir N. </a:t>
            </a:r>
            <a:r>
              <a:rPr lang="en-US" sz="2000" dirty="0" err="1"/>
              <a:t>Vapnik</a:t>
            </a:r>
            <a:r>
              <a:rPr lang="en-US" sz="2000" dirty="0"/>
              <a:t>. "A training algorithm for optimal margin classifiers." In </a:t>
            </a:r>
            <a:r>
              <a:rPr lang="en-US" sz="2000" i="1" dirty="0"/>
              <a:t>Proceedings of the fifth annual workshop on Computational learning theory</a:t>
            </a:r>
            <a:r>
              <a:rPr lang="en-US" sz="2000" dirty="0"/>
              <a:t>, pp. 144-152. ACM, 1992.</a:t>
            </a:r>
          </a:p>
          <a:p>
            <a:pPr lvl="1"/>
            <a:endParaRPr lang="en-US" sz="2400" dirty="0"/>
          </a:p>
          <a:p>
            <a:r>
              <a:rPr lang="en-US" sz="2400" dirty="0"/>
              <a:t>SVM becomes popular because of its success in handwritten digit recognition</a:t>
            </a:r>
          </a:p>
          <a:p>
            <a:pPr lvl="1"/>
            <a:r>
              <a:rPr lang="en-US" sz="2000" dirty="0" err="1"/>
              <a:t>Bottou</a:t>
            </a:r>
            <a:r>
              <a:rPr lang="en-US" sz="2000" dirty="0"/>
              <a:t>, Léon, Corinna Cortes, John S. </a:t>
            </a:r>
            <a:r>
              <a:rPr lang="en-US" sz="2000" dirty="0" err="1"/>
              <a:t>Denker</a:t>
            </a:r>
            <a:r>
              <a:rPr lang="en-US" sz="2000" dirty="0"/>
              <a:t>, Harris Drucker, Isabelle </a:t>
            </a:r>
            <a:r>
              <a:rPr lang="en-US" sz="2000" dirty="0" err="1"/>
              <a:t>Guyon</a:t>
            </a:r>
            <a:r>
              <a:rPr lang="en-US" sz="2000" dirty="0"/>
              <a:t>, Lawrence D. </a:t>
            </a:r>
            <a:r>
              <a:rPr lang="en-US" sz="2000" dirty="0" err="1"/>
              <a:t>Jackel</a:t>
            </a:r>
            <a:r>
              <a:rPr lang="en-US" sz="2000" dirty="0"/>
              <a:t>, Yann </a:t>
            </a:r>
            <a:r>
              <a:rPr lang="en-US" sz="2000" dirty="0" err="1"/>
              <a:t>LeCun</a:t>
            </a:r>
            <a:r>
              <a:rPr lang="en-US" sz="2000" dirty="0"/>
              <a:t> et al. "Comparison of classifier methods: a case study in handwritten digit recognition." In </a:t>
            </a:r>
            <a:r>
              <a:rPr lang="en-US" sz="2000" i="1" dirty="0"/>
              <a:t>Pattern Recognition, 1994. Vol. 2-Conference B: Computer Vision &amp; Image Processing., Proceedings of the 12th IAPR International. Conference on</a:t>
            </a:r>
            <a:r>
              <a:rPr lang="en-US" sz="2000" dirty="0"/>
              <a:t>, vol. 2, pp. 77-82. IEEE, 1994.</a:t>
            </a:r>
          </a:p>
        </p:txBody>
      </p:sp>
    </p:spTree>
    <p:extLst>
      <p:ext uri="{BB962C8B-B14F-4D97-AF65-F5344CB8AC3E}">
        <p14:creationId xmlns:p14="http://schemas.microsoft.com/office/powerpoint/2010/main" val="1663541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Expression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66"/>
          <a:stretch/>
        </p:blipFill>
        <p:spPr>
          <a:xfrm>
            <a:off x="1219200" y="2473887"/>
            <a:ext cx="2760251" cy="2657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9450" y="3859263"/>
            <a:ext cx="109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50542" y="2723368"/>
                <a:ext cx="773417" cy="614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42" y="2723368"/>
                <a:ext cx="773417" cy="614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920921" y="4621488"/>
            <a:ext cx="2602333" cy="219527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838632" y="3348000"/>
            <a:ext cx="1684623" cy="1693308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23254" y="4621488"/>
            <a:ext cx="456196" cy="419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446442" y="2266438"/>
                <a:ext cx="3231077" cy="793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442" y="2266438"/>
                <a:ext cx="3231077" cy="793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292314" y="3230756"/>
                <a:ext cx="2175211" cy="80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14" y="3230756"/>
                <a:ext cx="2175211" cy="800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1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Expression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66"/>
          <a:stretch/>
        </p:blipFill>
        <p:spPr>
          <a:xfrm>
            <a:off x="1219200" y="2473887"/>
            <a:ext cx="2760251" cy="2657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9450" y="3859263"/>
            <a:ext cx="109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50542" y="2723368"/>
                <a:ext cx="773417" cy="614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42" y="2723368"/>
                <a:ext cx="773417" cy="614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920921" y="4621488"/>
            <a:ext cx="2602333" cy="219527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838632" y="3348000"/>
            <a:ext cx="1684623" cy="1693308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23254" y="4621488"/>
            <a:ext cx="456196" cy="419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446442" y="2266438"/>
                <a:ext cx="3231077" cy="793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442" y="2266438"/>
                <a:ext cx="3231077" cy="793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292314" y="3230756"/>
                <a:ext cx="2175211" cy="80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14" y="3230756"/>
                <a:ext cx="2175211" cy="800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292314" y="4185842"/>
                <a:ext cx="2039533" cy="80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14" y="4185842"/>
                <a:ext cx="2039533" cy="8003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74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Expression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66"/>
          <a:stretch/>
        </p:blipFill>
        <p:spPr>
          <a:xfrm>
            <a:off x="1219200" y="2473887"/>
            <a:ext cx="2760251" cy="2657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9450" y="3859263"/>
            <a:ext cx="109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51" y="3145188"/>
                <a:ext cx="1670073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50542" y="2723368"/>
                <a:ext cx="773417" cy="614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42" y="2723368"/>
                <a:ext cx="773417" cy="614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920921" y="4621488"/>
            <a:ext cx="2602333" cy="219527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838632" y="3348000"/>
            <a:ext cx="1684623" cy="1693308"/>
          </a:xfrm>
          <a:prstGeom prst="straightConnector1">
            <a:avLst/>
          </a:prstGeom>
          <a:ln w="25400">
            <a:solidFill>
              <a:srgbClr val="00B05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23254" y="4621488"/>
            <a:ext cx="456196" cy="419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58" y="4259373"/>
                <a:ext cx="396262" cy="4001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39" y="4699530"/>
                <a:ext cx="623312" cy="4129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178">
                <a:off x="1774481" y="4779722"/>
                <a:ext cx="1083566" cy="412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446442" y="2266438"/>
                <a:ext cx="3231077" cy="793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442" y="2266438"/>
                <a:ext cx="3231077" cy="793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292314" y="3230756"/>
                <a:ext cx="2175211" cy="80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14" y="3230756"/>
                <a:ext cx="2175211" cy="800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292314" y="4185842"/>
                <a:ext cx="2039533" cy="80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14" y="4185842"/>
                <a:ext cx="2039533" cy="8003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292314" y="5140928"/>
                <a:ext cx="1847172" cy="80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14" y="5140928"/>
                <a:ext cx="1847172" cy="8003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022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9123768" y="393977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064586" y="437413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9002962" y="486958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677655" y="445131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192715" y="452973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680829" y="295638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8901362" y="2616048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61267" y="485965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507591" y="404006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7884029" y="35660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312469" y="26621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9985179" y="353375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9523655" y="375059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9469778" y="4270326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7286862" y="2152834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7952606" y="229341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6946919" y="32617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8775837" y="232913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7375336" y="3566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946919" y="1858788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19036292">
            <a:off x="6246655" y="3397467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57533" y="1833362"/>
                <a:ext cx="4980559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distance</a:t>
                </a:r>
                <a:r>
                  <a:rPr lang="en-US" sz="2400" dirty="0"/>
                  <a:t> expression for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to a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33" y="1833362"/>
                <a:ext cx="4980559" cy="862608"/>
              </a:xfrm>
              <a:prstGeom prst="rect">
                <a:avLst/>
              </a:prstGeom>
              <a:blipFill>
                <a:blip r:embed="rId4"/>
                <a:stretch>
                  <a:fillRect l="-1714" t="-5674" r="-612" b="-14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13" idx="0"/>
          </p:cNvCxnSpPr>
          <p:nvPr/>
        </p:nvCxnSpPr>
        <p:spPr>
          <a:xfrm>
            <a:off x="7857095" y="3053365"/>
            <a:ext cx="784360" cy="8265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68896" y="2768743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896" y="2768743"/>
                <a:ext cx="623312" cy="412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17964" y="5301008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64" y="5301008"/>
                <a:ext cx="15061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04046" y="2783269"/>
                <a:ext cx="2687531" cy="777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046" y="2783269"/>
                <a:ext cx="2687531" cy="777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Connector 38"/>
          <p:cNvSpPr/>
          <p:nvPr/>
        </p:nvSpPr>
        <p:spPr>
          <a:xfrm>
            <a:off x="9164229" y="343602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39"/>
          <p:cNvSpPr/>
          <p:nvPr/>
        </p:nvSpPr>
        <p:spPr>
          <a:xfrm>
            <a:off x="8457919" y="3436517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9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9123768" y="393977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064586" y="437413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9002962" y="486958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677655" y="445131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192715" y="452973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680829" y="295638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8901362" y="2616048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61267" y="485965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507591" y="404006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7884029" y="35660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8312469" y="26621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9985179" y="353375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9523655" y="375059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9469778" y="4270326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7286862" y="2152834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7952606" y="229341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6946919" y="32617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8775837" y="232913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7375336" y="3566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946919" y="1858788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19036292">
            <a:off x="6246655" y="3397467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57533" y="1833362"/>
                <a:ext cx="4980559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distance</a:t>
                </a:r>
                <a:r>
                  <a:rPr lang="en-US" sz="2400" dirty="0"/>
                  <a:t> expression for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to a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33" y="1833362"/>
                <a:ext cx="4980559" cy="862608"/>
              </a:xfrm>
              <a:prstGeom prst="rect">
                <a:avLst/>
              </a:prstGeom>
              <a:blipFill>
                <a:blip r:embed="rId4"/>
                <a:stretch>
                  <a:fillRect l="-1714" t="-5674" r="-612" b="-14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13" idx="0"/>
          </p:cNvCxnSpPr>
          <p:nvPr/>
        </p:nvCxnSpPr>
        <p:spPr>
          <a:xfrm>
            <a:off x="7857095" y="3053365"/>
            <a:ext cx="784360" cy="8265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68896" y="2768743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896" y="2768743"/>
                <a:ext cx="623312" cy="412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17964" y="5301008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64" y="5301008"/>
                <a:ext cx="15061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04046" y="2783269"/>
                <a:ext cx="2687531" cy="777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046" y="2783269"/>
                <a:ext cx="2687531" cy="777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911481" y="3618761"/>
            <a:ext cx="5220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Margin</a:t>
            </a:r>
            <a:r>
              <a:rPr lang="en-US" sz="2000" dirty="0"/>
              <a:t>: the width that the boundary could be increased by before hitting a data</a:t>
            </a:r>
            <a:r>
              <a:rPr lang="zh-CN" altLang="en-US" sz="2000" dirty="0"/>
              <a:t> </a:t>
            </a:r>
            <a:r>
              <a:rPr lang="en-US" sz="2000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427833" y="4471843"/>
                <a:ext cx="3359574" cy="555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𝑚𝑎𝑟𝑔𝑖𝑛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≡2∗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33" y="4471843"/>
                <a:ext cx="3359574" cy="555793"/>
              </a:xfrm>
              <a:prstGeom prst="rect">
                <a:avLst/>
              </a:prstGeom>
              <a:blipFill>
                <a:blip r:embed="rId8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Connector 38"/>
          <p:cNvSpPr/>
          <p:nvPr/>
        </p:nvSpPr>
        <p:spPr>
          <a:xfrm>
            <a:off x="9164229" y="343602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39"/>
          <p:cNvSpPr/>
          <p:nvPr/>
        </p:nvSpPr>
        <p:spPr>
          <a:xfrm>
            <a:off x="8457919" y="3436517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1811" y="5081562"/>
                <a:ext cx="2655855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11" y="5081562"/>
                <a:ext cx="2655855" cy="709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7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/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713536" y="1993726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13272" y="3532405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9" idx="0"/>
          </p:cNvCxnSpPr>
          <p:nvPr/>
        </p:nvCxnSpPr>
        <p:spPr>
          <a:xfrm>
            <a:off x="8623712" y="3188303"/>
            <a:ext cx="784360" cy="8265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A maximum margin classifier</a:t>
            </a:r>
          </a:p>
          <a:p>
            <a:pPr marL="800100" lvl="1" indent="-342900"/>
            <a:r>
              <a:rPr lang="en-US" sz="2000" dirty="0"/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713536" y="1993726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13272" y="3532405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9" idx="0"/>
          </p:cNvCxnSpPr>
          <p:nvPr/>
        </p:nvCxnSpPr>
        <p:spPr>
          <a:xfrm>
            <a:off x="8623712" y="3188303"/>
            <a:ext cx="784360" cy="8265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747390" cy="709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747390" cy="709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3491345" y="3091321"/>
            <a:ext cx="3444047" cy="983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8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A maximum margin classifier</a:t>
            </a:r>
          </a:p>
          <a:p>
            <a:pPr marL="800100" lvl="1" indent="-342900"/>
            <a:r>
              <a:rPr lang="en-US" sz="2000" dirty="0"/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713536" y="1993726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13272" y="3532405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9" idx="0"/>
          </p:cNvCxnSpPr>
          <p:nvPr/>
        </p:nvCxnSpPr>
        <p:spPr>
          <a:xfrm>
            <a:off x="8623712" y="3188303"/>
            <a:ext cx="784360" cy="8265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747390" cy="709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747390" cy="709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271360" y="5807986"/>
                <a:ext cx="3238050" cy="760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𝑚𝑎𝑟𝑔𝑖𝑛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60" y="5807986"/>
                <a:ext cx="3238050" cy="760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3491345" y="3091321"/>
            <a:ext cx="3444047" cy="983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3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A maximum margin classifier</a:t>
            </a:r>
          </a:p>
          <a:p>
            <a:pPr marL="800100" lvl="1" indent="-342900"/>
            <a:r>
              <a:rPr lang="en-US" sz="2000" dirty="0"/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713536" y="1993726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13272" y="3532405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9" idx="0"/>
          </p:cNvCxnSpPr>
          <p:nvPr/>
        </p:nvCxnSpPr>
        <p:spPr>
          <a:xfrm>
            <a:off x="8623712" y="3188303"/>
            <a:ext cx="784360" cy="8265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271360" y="5807986"/>
                <a:ext cx="3238050" cy="760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𝑚𝑎𝑟𝑔𝑖𝑛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60" y="5807986"/>
                <a:ext cx="3238050" cy="760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696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713536" y="1993726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13272" y="3532405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9" idx="0"/>
          </p:cNvCxnSpPr>
          <p:nvPr/>
        </p:nvCxnSpPr>
        <p:spPr>
          <a:xfrm>
            <a:off x="8623712" y="3188303"/>
            <a:ext cx="784360" cy="8265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271360" y="5807986"/>
                <a:ext cx="3238050" cy="760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𝑚𝑎𝑟𝑔𝑖𝑛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60" y="5807986"/>
                <a:ext cx="3238050" cy="760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9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988E-E70A-4855-9625-E06B7189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Models VS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B977-E649-48D6-A65D-A50CD35D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models are powerful.</a:t>
            </a:r>
          </a:p>
          <a:p>
            <a:r>
              <a:rPr lang="en-US" dirty="0"/>
              <a:t>Nonlinear transform are increasing expressive power.</a:t>
            </a:r>
          </a:p>
          <a:p>
            <a:r>
              <a:rPr lang="en-US" dirty="0"/>
              <a:t>Increasing power has a price: </a:t>
            </a:r>
            <a:r>
              <a:rPr lang="en-US" dirty="0">
                <a:solidFill>
                  <a:srgbClr val="FF0000"/>
                </a:solidFill>
              </a:rPr>
              <a:t>overfitting and computation time.</a:t>
            </a:r>
          </a:p>
          <a:p>
            <a:r>
              <a:rPr lang="en-US" dirty="0"/>
              <a:t>Can we get the expressive power without paying the price? Yes!</a:t>
            </a:r>
          </a:p>
          <a:p>
            <a:r>
              <a:rPr lang="en-US" dirty="0"/>
              <a:t>SVM-Support Vector Machine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713536" y="1993726"/>
            <a:ext cx="3818213" cy="3519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13272" y="3532405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9" idx="0"/>
          </p:cNvCxnSpPr>
          <p:nvPr/>
        </p:nvCxnSpPr>
        <p:spPr>
          <a:xfrm>
            <a:off x="8623712" y="3188303"/>
            <a:ext cx="784360" cy="8265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13" y="2903681"/>
                <a:ext cx="623312" cy="412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81" y="5435946"/>
                <a:ext cx="15061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271360" y="5807986"/>
                <a:ext cx="3238050" cy="760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𝑚𝑎𝑟𝑔𝑖𝑛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60" y="5807986"/>
                <a:ext cx="3238050" cy="760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444153" y="2011290"/>
            <a:ext cx="1592826" cy="448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NimbusSanL-Bold"/>
              </a:rPr>
              <a:t>Hard 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2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517444" y="1766770"/>
            <a:ext cx="4260492" cy="39276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93997" y="3460996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7584581" y="1847013"/>
            <a:ext cx="4390984" cy="40425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77745" y="1592514"/>
            <a:ext cx="4273955" cy="39045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272910" y="5752680"/>
            <a:ext cx="223189" cy="4242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80334" y="5694344"/>
            <a:ext cx="261619" cy="3463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80302" y="5385255"/>
            <a:ext cx="479181" cy="1974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8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517444" y="1766770"/>
            <a:ext cx="4260492" cy="39276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93997" y="3460996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7584581" y="1847013"/>
            <a:ext cx="4390984" cy="40425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77745" y="1592514"/>
            <a:ext cx="4273955" cy="39045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272910" y="5752680"/>
            <a:ext cx="223189" cy="4242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80334" y="5694344"/>
            <a:ext cx="261619" cy="3463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80302" y="5385255"/>
            <a:ext cx="479181" cy="1974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96972" y="5438308"/>
            <a:ext cx="1675938" cy="504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15923" y="5992343"/>
            <a:ext cx="1543368" cy="504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4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517444" y="1766770"/>
            <a:ext cx="4260492" cy="39276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93997" y="3460996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7584581" y="1847013"/>
            <a:ext cx="4390984" cy="40425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77745" y="1592514"/>
            <a:ext cx="4273955" cy="39045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272910" y="5752680"/>
            <a:ext cx="223189" cy="4242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80334" y="5694344"/>
            <a:ext cx="261619" cy="3463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80302" y="5385255"/>
            <a:ext cx="479181" cy="1974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931637" y="1806445"/>
                <a:ext cx="1359090" cy="31156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637" y="1806445"/>
                <a:ext cx="1359090" cy="311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201561" y="5005129"/>
                <a:ext cx="1224438" cy="31156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561" y="5005129"/>
                <a:ext cx="1224438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848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517444" y="1766770"/>
            <a:ext cx="4260492" cy="39276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93997" y="3460996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7584581" y="1847013"/>
            <a:ext cx="4390984" cy="40425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77745" y="1592514"/>
            <a:ext cx="4273955" cy="39045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272910" y="5752680"/>
            <a:ext cx="223189" cy="4242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80334" y="5694344"/>
            <a:ext cx="261619" cy="3463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80302" y="5385255"/>
            <a:ext cx="479181" cy="1974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81565" y="4049250"/>
                <a:ext cx="223503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For a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65" y="4049250"/>
                <a:ext cx="2235035" cy="380810"/>
              </a:xfrm>
              <a:prstGeom prst="rect">
                <a:avLst/>
              </a:prstGeom>
              <a:blipFill>
                <a:blip r:embed="rId8"/>
                <a:stretch>
                  <a:fillRect l="-2180" t="-4762" r="-13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340442" y="4460502"/>
                <a:ext cx="24480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its target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42" y="4460502"/>
                <a:ext cx="2448042" cy="380810"/>
              </a:xfrm>
              <a:prstGeom prst="rect">
                <a:avLst/>
              </a:prstGeom>
              <a:blipFill>
                <a:blip r:embed="rId9"/>
                <a:stretch>
                  <a:fillRect l="-1746" t="-6452" r="-124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88484" y="4460502"/>
                <a:ext cx="172752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84" y="4460502"/>
                <a:ext cx="1727524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340442" y="4980668"/>
                <a:ext cx="2621167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its target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42" y="4980668"/>
                <a:ext cx="2621167" cy="380810"/>
              </a:xfrm>
              <a:prstGeom prst="rect">
                <a:avLst/>
              </a:prstGeom>
              <a:blipFill>
                <a:blip r:embed="rId11"/>
                <a:stretch>
                  <a:fillRect l="-1628" t="-4762" r="-93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788484" y="4980668"/>
                <a:ext cx="19006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84" y="4980668"/>
                <a:ext cx="19006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931637" y="1806445"/>
                <a:ext cx="1359090" cy="31156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637" y="1806445"/>
                <a:ext cx="1359090" cy="311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201561" y="5005129"/>
                <a:ext cx="1224438" cy="31156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561" y="5005129"/>
                <a:ext cx="1224438" cy="3115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71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517444" y="1766770"/>
            <a:ext cx="4260492" cy="39276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93997" y="3460996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7584581" y="1847013"/>
            <a:ext cx="4390984" cy="40425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77745" y="1592514"/>
            <a:ext cx="4273955" cy="39045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272910" y="5752680"/>
            <a:ext cx="223189" cy="4242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80334" y="5694344"/>
            <a:ext cx="261619" cy="3463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80302" y="5385255"/>
            <a:ext cx="479181" cy="1974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81565" y="4049250"/>
                <a:ext cx="223503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For a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65" y="4049250"/>
                <a:ext cx="2235035" cy="380810"/>
              </a:xfrm>
              <a:prstGeom prst="rect">
                <a:avLst/>
              </a:prstGeom>
              <a:blipFill>
                <a:blip r:embed="rId8"/>
                <a:stretch>
                  <a:fillRect l="-2180" t="-4762" r="-13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340442" y="4460502"/>
                <a:ext cx="24480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its target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42" y="4460502"/>
                <a:ext cx="2448042" cy="380810"/>
              </a:xfrm>
              <a:prstGeom prst="rect">
                <a:avLst/>
              </a:prstGeom>
              <a:blipFill>
                <a:blip r:embed="rId9"/>
                <a:stretch>
                  <a:fillRect l="-1746" t="-6452" r="-124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88484" y="4460502"/>
                <a:ext cx="172752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84" y="4460502"/>
                <a:ext cx="1727524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340442" y="4980668"/>
                <a:ext cx="2621167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its target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42" y="4980668"/>
                <a:ext cx="2621167" cy="380810"/>
              </a:xfrm>
              <a:prstGeom prst="rect">
                <a:avLst/>
              </a:prstGeom>
              <a:blipFill>
                <a:blip r:embed="rId11"/>
                <a:stretch>
                  <a:fillRect l="-1628" t="-4762" r="-93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788484" y="4980668"/>
                <a:ext cx="19006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84" y="4980668"/>
                <a:ext cx="19006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931637" y="1806445"/>
                <a:ext cx="1359090" cy="31156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637" y="1806445"/>
                <a:ext cx="1359090" cy="311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201561" y="5005129"/>
                <a:ext cx="1224438" cy="31156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561" y="5005129"/>
                <a:ext cx="1224438" cy="3115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964248" y="5886213"/>
                <a:ext cx="230274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48" y="5886213"/>
                <a:ext cx="2302746" cy="4049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82595" y="549820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 we want</a:t>
            </a:r>
          </a:p>
        </p:txBody>
      </p:sp>
    </p:spTree>
    <p:extLst>
      <p:ext uri="{BB962C8B-B14F-4D97-AF65-F5344CB8AC3E}">
        <p14:creationId xmlns:p14="http://schemas.microsoft.com/office/powerpoint/2010/main" val="2430838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/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517444" y="1766770"/>
            <a:ext cx="4260492" cy="39276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93997" y="3460996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7584581" y="1847013"/>
            <a:ext cx="4390984" cy="40425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77745" y="1592514"/>
            <a:ext cx="4273955" cy="39045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272910" y="5752680"/>
            <a:ext cx="223189" cy="4242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80334" y="5694344"/>
            <a:ext cx="261619" cy="3463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80302" y="5385255"/>
            <a:ext cx="479181" cy="1974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03066" y="4044336"/>
                <a:ext cx="266983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66" y="4044336"/>
                <a:ext cx="2669833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423292" y="4057743"/>
                <a:ext cx="579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92" y="4057743"/>
                <a:ext cx="5797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796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/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517444" y="1766770"/>
            <a:ext cx="4260492" cy="39276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93997" y="3460996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4399859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7584581" y="1847013"/>
            <a:ext cx="4390984" cy="40425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77745" y="1592514"/>
            <a:ext cx="4273955" cy="39045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272910" y="5752680"/>
            <a:ext cx="223189" cy="4242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80334" y="5694344"/>
            <a:ext cx="261619" cy="3463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80302" y="5385255"/>
            <a:ext cx="479181" cy="1974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03066" y="4044336"/>
                <a:ext cx="266983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66" y="4044336"/>
                <a:ext cx="2669833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423292" y="4057743"/>
                <a:ext cx="579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92" y="4057743"/>
                <a:ext cx="5797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119741" y="585817"/>
                <a:ext cx="259724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𝒎𝒊𝒏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41" y="585817"/>
                <a:ext cx="2597249" cy="7092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389775" y="624839"/>
                <a:ext cx="1299202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775" y="624839"/>
                <a:ext cx="1299202" cy="6580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/>
          <p:cNvSpPr/>
          <p:nvPr/>
        </p:nvSpPr>
        <p:spPr>
          <a:xfrm>
            <a:off x="8764608" y="848473"/>
            <a:ext cx="411615" cy="31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6000" y="452284"/>
            <a:ext cx="4655796" cy="103238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07468" y="3043657"/>
            <a:ext cx="2410904" cy="82461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322658" y="1571830"/>
            <a:ext cx="899124" cy="151903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94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/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517444" y="1766770"/>
            <a:ext cx="4260492" cy="39276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93997" y="3460996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32117" y="3111551"/>
                <a:ext cx="3173753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𝑚𝑎𝑟𝑔𝑖𝑛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17" y="3111551"/>
                <a:ext cx="3173753" cy="658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7584581" y="1847013"/>
            <a:ext cx="4390984" cy="40425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77745" y="1592514"/>
            <a:ext cx="4273955" cy="39045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272910" y="5752680"/>
            <a:ext cx="223189" cy="4242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80334" y="5694344"/>
            <a:ext cx="261619" cy="3463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80302" y="5385255"/>
            <a:ext cx="479181" cy="1974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03066" y="4044336"/>
                <a:ext cx="266983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66" y="4044336"/>
                <a:ext cx="2669833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423292" y="4057743"/>
                <a:ext cx="579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92" y="4057743"/>
                <a:ext cx="5797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119741" y="585817"/>
                <a:ext cx="259724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𝒎𝒊𝒏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41" y="585817"/>
                <a:ext cx="2597249" cy="7092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389775" y="624839"/>
                <a:ext cx="1299202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775" y="624839"/>
                <a:ext cx="1299202" cy="6580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/>
          <p:cNvSpPr/>
          <p:nvPr/>
        </p:nvSpPr>
        <p:spPr>
          <a:xfrm>
            <a:off x="8764608" y="848473"/>
            <a:ext cx="411615" cy="31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6000" y="452284"/>
            <a:ext cx="4655796" cy="103238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2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/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/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517444" y="1766770"/>
            <a:ext cx="4260492" cy="39276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93997" y="3460996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81020" y="3396662"/>
                <a:ext cx="1425327" cy="620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020" y="3396662"/>
                <a:ext cx="1425327" cy="620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7584581" y="1847013"/>
            <a:ext cx="4390984" cy="40425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77745" y="1592514"/>
            <a:ext cx="4273955" cy="39045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272910" y="5752680"/>
            <a:ext cx="223189" cy="4242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80334" y="5694344"/>
            <a:ext cx="261619" cy="3463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80302" y="5385255"/>
            <a:ext cx="479181" cy="1974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03066" y="4044336"/>
                <a:ext cx="266983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66" y="4044336"/>
                <a:ext cx="2669833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423292" y="4057743"/>
                <a:ext cx="579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92" y="4057743"/>
                <a:ext cx="5797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029220" y="537754"/>
                <a:ext cx="2597249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𝒎𝒊𝒏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20" y="537754"/>
                <a:ext cx="2597249" cy="7092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8299254" y="576776"/>
                <a:ext cx="1299202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54" y="576776"/>
                <a:ext cx="1299202" cy="6580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/>
          <p:cNvSpPr/>
          <p:nvPr/>
        </p:nvSpPr>
        <p:spPr>
          <a:xfrm>
            <a:off x="7674087" y="800410"/>
            <a:ext cx="411615" cy="31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05478" y="404221"/>
            <a:ext cx="6482887" cy="103238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0075821" y="601448"/>
                <a:ext cx="1488356" cy="620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li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lim>
                      </m:limLow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821" y="601448"/>
                <a:ext cx="1488356" cy="6208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/>
          <p:cNvSpPr/>
          <p:nvPr/>
        </p:nvSpPr>
        <p:spPr>
          <a:xfrm>
            <a:off x="9667979" y="789251"/>
            <a:ext cx="411615" cy="31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EF5B-2633-484D-8FB1-B74CE092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5BD9-FEA6-4622-9038-3455C4F7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uses a ‘safety cushion’ when separating the data;</a:t>
            </a:r>
          </a:p>
          <a:p>
            <a:r>
              <a:rPr lang="en-US" dirty="0"/>
              <a:t>As a result, SVM is more robust to noise;</a:t>
            </a:r>
          </a:p>
          <a:p>
            <a:r>
              <a:rPr lang="en-US" dirty="0"/>
              <a:t>This helps combat overfitting.</a:t>
            </a:r>
          </a:p>
        </p:txBody>
      </p:sp>
    </p:spTree>
    <p:extLst>
      <p:ext uri="{BB962C8B-B14F-4D97-AF65-F5344CB8AC3E}">
        <p14:creationId xmlns:p14="http://schemas.microsoft.com/office/powerpoint/2010/main" val="996737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423292" y="3285284"/>
            <a:ext cx="3738643" cy="1300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342900" indent="-342900"/>
            <a:r>
              <a:rPr lang="en-US" sz="2000" b="1" dirty="0">
                <a:solidFill>
                  <a:srgbClr val="C00000"/>
                </a:solidFill>
              </a:rPr>
              <a:t>Linear SVM</a:t>
            </a:r>
          </a:p>
          <a:p>
            <a:pPr marL="800100" lvl="1" indent="-342900"/>
            <a:r>
              <a:rPr lang="en-US" sz="2000" dirty="0"/>
              <a:t>A maximum margin classifier</a:t>
            </a:r>
          </a:p>
          <a:p>
            <a:pPr marL="800100" lvl="1" indent="-342900"/>
            <a:r>
              <a:rPr lang="en-US" sz="2000" dirty="0"/>
              <a:t>Preventing data points from falling into the margin</a:t>
            </a:r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9890385" y="407470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831203" y="450907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769579" y="50045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444272" y="458625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959332" y="466467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447446" y="3091321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9667979" y="275098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9427884" y="4994594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274208" y="4175000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650646" y="370102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9079086" y="2797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751796" y="366869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0290272" y="388552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10236395" y="4405264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8053479" y="2287772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us 18"/>
          <p:cNvSpPr/>
          <p:nvPr/>
        </p:nvSpPr>
        <p:spPr>
          <a:xfrm>
            <a:off x="8719223" y="2428349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7713536" y="339666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9542454" y="2464074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8141953" y="37010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517444" y="1766770"/>
            <a:ext cx="4260492" cy="39276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9036292">
            <a:off x="7093997" y="3460996"/>
            <a:ext cx="5193144" cy="4148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2474"/>
                <a:ext cx="1506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/>
          <p:cNvSpPr/>
          <p:nvPr/>
        </p:nvSpPr>
        <p:spPr>
          <a:xfrm>
            <a:off x="9930846" y="357096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9224536" y="3571455"/>
            <a:ext cx="203200" cy="193963"/>
          </a:xfrm>
          <a:prstGeom prst="mathPlus">
            <a:avLst>
              <a:gd name="adj1" fmla="val 3112"/>
            </a:avLst>
          </a:prstGeom>
          <a:solidFill>
            <a:srgbClr val="92D05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81020" y="3396662"/>
                <a:ext cx="1485150" cy="620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lim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lim>
                      </m:limLow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020" y="3396662"/>
                <a:ext cx="1485150" cy="620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7584581" y="1847013"/>
            <a:ext cx="4390984" cy="404251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77745" y="1592514"/>
            <a:ext cx="4273955" cy="390457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2" y="6059548"/>
                <a:ext cx="15104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72" y="5520192"/>
                <a:ext cx="1722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272910" y="5752680"/>
            <a:ext cx="223189" cy="4242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880334" y="5694344"/>
            <a:ext cx="261619" cy="3463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80302" y="5385255"/>
            <a:ext cx="479181" cy="1974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03066" y="4044336"/>
                <a:ext cx="266983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m:rPr>
                              <m:nor/>
                            </m:rPr>
                            <a:rPr lang="en-U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66" y="4044336"/>
                <a:ext cx="2669833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423292" y="4057743"/>
                <a:ext cx="579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92" y="4057743"/>
                <a:ext cx="5797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713179" y="4562012"/>
            <a:ext cx="2721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constrained minimization</a:t>
            </a:r>
          </a:p>
        </p:txBody>
      </p:sp>
    </p:spTree>
    <p:extLst>
      <p:ext uri="{BB962C8B-B14F-4D97-AF65-F5344CB8AC3E}">
        <p14:creationId xmlns:p14="http://schemas.microsoft.com/office/powerpoint/2010/main" val="416134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181825-2A05-45A3-9510-C22E18EF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0"/>
            <a:ext cx="1092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33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F86BE3-4F64-430E-9FB8-9933DE7A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03187"/>
            <a:ext cx="1133856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5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F79034-7BD7-443C-A98B-D019278E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0"/>
            <a:ext cx="11553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6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42965A-DB27-497F-BAF8-66A3AA4A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0"/>
            <a:ext cx="10688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79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BBBB2A-497E-4D96-A807-EA9F8B44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85" y="0"/>
            <a:ext cx="9439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9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3422249" y="367380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363067" y="410817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301443" y="460362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976136" y="418535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491196" y="426377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979310" y="269042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3199843" y="2350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959748" y="4593695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570867" y="31897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3806072" y="377410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2182510" y="3300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2736736" y="315089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2610950" y="23962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4283660" y="326779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822136" y="348462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3768259" y="4004365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1585343" y="1886873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2251087" y="2027450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1245400" y="299576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3074318" y="206317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73817" y="33001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3422249" y="367380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363067" y="410817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301443" y="460362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976136" y="418535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491196" y="426377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979310" y="269042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3199843" y="2350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959748" y="4593695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570867" y="31897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3806072" y="377410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2182510" y="3300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2736736" y="315089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2610950" y="23962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4283660" y="326779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822136" y="348462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3768259" y="4004365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1585343" y="1886873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2251087" y="2027450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1245400" y="299576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3074318" y="206317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73817" y="33001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6054" y="3220290"/>
            <a:ext cx="453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would you classify this data?</a:t>
            </a:r>
          </a:p>
        </p:txBody>
      </p:sp>
    </p:spTree>
    <p:extLst>
      <p:ext uri="{BB962C8B-B14F-4D97-AF65-F5344CB8AC3E}">
        <p14:creationId xmlns:p14="http://schemas.microsoft.com/office/powerpoint/2010/main" val="13734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3422249" y="367380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363067" y="410817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301443" y="460362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976136" y="418535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491196" y="426377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979310" y="269042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3199843" y="2350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959748" y="4593695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570867" y="31897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3806072" y="377410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2182510" y="3300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2736736" y="315089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2610950" y="23962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4283660" y="326779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822136" y="348462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3768259" y="4004365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1585343" y="1886873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2251087" y="2027450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1245400" y="299576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3074318" y="206317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73817" y="33001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673817" y="1918558"/>
            <a:ext cx="2739153" cy="300740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576054" y="1866288"/>
                <a:ext cx="3468898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54" y="1866288"/>
                <a:ext cx="3468898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4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3422249" y="367380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363067" y="410817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301443" y="460362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976136" y="418535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491196" y="426377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979310" y="269042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3199843" y="2350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959748" y="4593695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570867" y="31897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3806072" y="377410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2182510" y="3300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2736736" y="315089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2610950" y="23962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4283660" y="326779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822136" y="348462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3768259" y="4004365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1585343" y="1886873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2251087" y="2027450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1245400" y="299576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3074318" y="206317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73817" y="33001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071716" y="2063176"/>
            <a:ext cx="3755923" cy="242033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576054" y="1866288"/>
                <a:ext cx="3468898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54" y="1866288"/>
                <a:ext cx="3468898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01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4000" dirty="0"/>
          </a:p>
        </p:txBody>
      </p:sp>
      <p:sp>
        <p:nvSpPr>
          <p:cNvPr id="6" name="Flowchart: Connector 5"/>
          <p:cNvSpPr/>
          <p:nvPr/>
        </p:nvSpPr>
        <p:spPr>
          <a:xfrm>
            <a:off x="3422249" y="367380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363067" y="410817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301443" y="4603627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976136" y="4185353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491196" y="4263772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979310" y="269042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3199843" y="2350087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959748" y="4593695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570867" y="3189726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3806072" y="3774101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2182510" y="330012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2736736" y="3150892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2610950" y="23962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4283660" y="3267798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822136" y="3484629"/>
            <a:ext cx="129310" cy="129310"/>
          </a:xfrm>
          <a:prstGeom prst="flowChartConnec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ute cat pictur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0"/>
          <a:stretch/>
        </p:blipFill>
        <p:spPr bwMode="auto">
          <a:xfrm>
            <a:off x="3768259" y="4004365"/>
            <a:ext cx="452582" cy="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cute d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559"/>
          <a:stretch/>
        </p:blipFill>
        <p:spPr bwMode="auto">
          <a:xfrm>
            <a:off x="1585343" y="1886873"/>
            <a:ext cx="380148" cy="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40"/>
          <p:cNvSpPr/>
          <p:nvPr/>
        </p:nvSpPr>
        <p:spPr>
          <a:xfrm>
            <a:off x="2251087" y="2027450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1245400" y="2995763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3074318" y="2063175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73817" y="3300126"/>
            <a:ext cx="203200" cy="193963"/>
          </a:xfrm>
          <a:prstGeom prst="mathPlus">
            <a:avLst>
              <a:gd name="adj1" fmla="val 3112"/>
            </a:avLst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576054" y="1866288"/>
                <a:ext cx="3468898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54" y="1866288"/>
                <a:ext cx="3468898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1585343" y="1514168"/>
            <a:ext cx="2455715" cy="387391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68594" y="2595388"/>
            <a:ext cx="4542503" cy="153353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45400" y="1690688"/>
            <a:ext cx="3493748" cy="350074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43897" y="2221414"/>
            <a:ext cx="4149213" cy="237228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91381" y="1886874"/>
            <a:ext cx="3854245" cy="30194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76054" y="3220290"/>
            <a:ext cx="407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of these would be fine 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65902" y="4437449"/>
            <a:ext cx="407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But, which one is the best?</a:t>
            </a:r>
          </a:p>
        </p:txBody>
      </p:sp>
    </p:spTree>
    <p:extLst>
      <p:ext uri="{BB962C8B-B14F-4D97-AF65-F5344CB8AC3E}">
        <p14:creationId xmlns:p14="http://schemas.microsoft.com/office/powerpoint/2010/main" val="111143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1498</Words>
  <Application>Microsoft Macintosh PowerPoint</Application>
  <PresentationFormat>Widescreen</PresentationFormat>
  <Paragraphs>294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等线</vt:lpstr>
      <vt:lpstr>等线 Light</vt:lpstr>
      <vt:lpstr>NimbusSanL-Bold</vt:lpstr>
      <vt:lpstr>新細明體</vt:lpstr>
      <vt:lpstr>Arial</vt:lpstr>
      <vt:lpstr>Calibri</vt:lpstr>
      <vt:lpstr>Calibri Light</vt:lpstr>
      <vt:lpstr>Cambria Math</vt:lpstr>
      <vt:lpstr>Office Theme</vt:lpstr>
      <vt:lpstr>Support Vector Machines (SVM) Maximizing the Margin</vt:lpstr>
      <vt:lpstr>SVM</vt:lpstr>
      <vt:lpstr>Linear Models VS SVM</vt:lpstr>
      <vt:lpstr>SVM</vt:lpstr>
      <vt:lpstr>Linear Classifier</vt:lpstr>
      <vt:lpstr>Linear Classifier</vt:lpstr>
      <vt:lpstr>Linear Classifier</vt:lpstr>
      <vt:lpstr>Linear Classifier</vt:lpstr>
      <vt:lpstr>Linear Classifier</vt:lpstr>
      <vt:lpstr>Linear Classifier</vt:lpstr>
      <vt:lpstr>SVM</vt:lpstr>
      <vt:lpstr>SVM</vt:lpstr>
      <vt:lpstr>SVM</vt:lpstr>
      <vt:lpstr>SVM</vt:lpstr>
      <vt:lpstr>SVM</vt:lpstr>
      <vt:lpstr>Distance Expression</vt:lpstr>
      <vt:lpstr>Distance Expression</vt:lpstr>
      <vt:lpstr>Distance Expression</vt:lpstr>
      <vt:lpstr>Distance Expression</vt:lpstr>
      <vt:lpstr>Distance Expression</vt:lpstr>
      <vt:lpstr>Distance Expression</vt:lpstr>
      <vt:lpstr>Distance Expression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SVM: Maximizing the Margin</dc:title>
  <dc:creator>Max Zhang</dc:creator>
  <cp:lastModifiedBy>Wenlu Zhang</cp:lastModifiedBy>
  <cp:revision>44</cp:revision>
  <dcterms:created xsi:type="dcterms:W3CDTF">2018-11-29T21:26:18Z</dcterms:created>
  <dcterms:modified xsi:type="dcterms:W3CDTF">2020-02-26T04:08:21Z</dcterms:modified>
</cp:coreProperties>
</file>