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9" r:id="rId2"/>
    <p:sldId id="266" r:id="rId3"/>
    <p:sldId id="258" r:id="rId4"/>
    <p:sldId id="256" r:id="rId5"/>
    <p:sldId id="260" r:id="rId6"/>
    <p:sldId id="262" r:id="rId7"/>
    <p:sldId id="283" r:id="rId8"/>
    <p:sldId id="257" r:id="rId9"/>
    <p:sldId id="286" r:id="rId10"/>
    <p:sldId id="292" r:id="rId11"/>
    <p:sldId id="261" r:id="rId12"/>
    <p:sldId id="287" r:id="rId13"/>
    <p:sldId id="284" r:id="rId14"/>
    <p:sldId id="285" r:id="rId15"/>
    <p:sldId id="288" r:id="rId16"/>
    <p:sldId id="289" r:id="rId17"/>
    <p:sldId id="290" r:id="rId18"/>
    <p:sldId id="291" r:id="rId19"/>
    <p:sldId id="271" r:id="rId20"/>
    <p:sldId id="273" r:id="rId21"/>
    <p:sldId id="294" r:id="rId22"/>
    <p:sldId id="295" r:id="rId23"/>
    <p:sldId id="296" r:id="rId24"/>
    <p:sldId id="297" r:id="rId25"/>
    <p:sldId id="298" r:id="rId26"/>
    <p:sldId id="299" r:id="rId27"/>
    <p:sldId id="278" r:id="rId28"/>
  </p:sldIdLst>
  <p:sldSz cx="9144000" cy="5143500" type="screen16x9"/>
  <p:notesSz cx="6858000" cy="9144000"/>
  <p:embeddedFontLst>
    <p:embeddedFont>
      <p:font typeface="Mistral" panose="03090702030407020403" pitchFamily="66" charset="0"/>
      <p:regular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Montserrat Light" panose="020B0604020202020204" charset="0"/>
      <p:regular r:id="rId35"/>
      <p:bold r:id="rId36"/>
      <p:italic r:id="rId37"/>
      <p:boldItalic r:id="rId38"/>
    </p:embeddedFont>
    <p:embeddedFont>
      <p:font typeface="Montserrat ExtraBold" panose="020B0604020202020204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00"/>
    <a:srgbClr val="E8062F"/>
    <a:srgbClr val="FDD1D1"/>
    <a:srgbClr val="FBABAB"/>
    <a:srgbClr val="F64646"/>
    <a:srgbClr val="FFC800"/>
    <a:srgbClr val="A6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02207-B9F0-436D-BA57-9F75B179FD9B}">
  <a:tblStyle styleId="{0C902207-B9F0-436D-BA57-9F75B179FD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A61C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64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BF-4B2E-9352-1B970CC78C1A}"/>
              </c:ext>
            </c:extLst>
          </c:dPt>
          <c:dPt>
            <c:idx val="1"/>
            <c:invertIfNegative val="0"/>
            <c:bubble3D val="0"/>
            <c:spPr>
              <a:solidFill>
                <a:srgbClr val="FFC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BF-4B2E-9352-1B970CC78C1A}"/>
              </c:ext>
            </c:extLst>
          </c:dPt>
          <c:dPt>
            <c:idx val="2"/>
            <c:invertIfNegative val="0"/>
            <c:bubble3D val="0"/>
            <c:spPr>
              <a:solidFill>
                <a:srgbClr val="FDD1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3BF-4B2E-9352-1B970CC78C1A}"/>
              </c:ext>
            </c:extLst>
          </c:dPt>
          <c:dPt>
            <c:idx val="3"/>
            <c:invertIfNegative val="0"/>
            <c:bubble3D val="0"/>
            <c:spPr>
              <a:solidFill>
                <a:srgbClr val="FFA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3BF-4B2E-9352-1B970CC78C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Ballador de colla de sardana esportiva</c:v>
                </c:pt>
                <c:pt idx="1">
                  <c:v>Ballador d'aplec</c:v>
                </c:pt>
                <c:pt idx="2">
                  <c:v>Aprenent</c:v>
                </c:pt>
                <c:pt idx="3">
                  <c:v>Músic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74</c:v>
                </c:pt>
                <c:pt idx="1">
                  <c:v>113</c:v>
                </c:pt>
                <c:pt idx="2">
                  <c:v>16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F-4B2E-9352-1B970CC78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88029296"/>
        <c:axId val="1288023472"/>
      </c:barChart>
      <c:catAx>
        <c:axId val="12880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3472"/>
        <c:crosses val="autoZero"/>
        <c:auto val="1"/>
        <c:lblAlgn val="ctr"/>
        <c:lblOffset val="100"/>
        <c:noMultiLvlLbl val="0"/>
      </c:catAx>
      <c:valAx>
        <c:axId val="12880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646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31-4F03-A320-632C42023623}"/>
              </c:ext>
            </c:extLst>
          </c:dPt>
          <c:dPt>
            <c:idx val="1"/>
            <c:invertIfNegative val="0"/>
            <c:bubble3D val="0"/>
            <c:spPr>
              <a:solidFill>
                <a:srgbClr val="FFA4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031-4F03-A320-632C420236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121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1-4F03-A320-632C42023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90217648"/>
        <c:axId val="1290225968"/>
      </c:barChart>
      <c:catAx>
        <c:axId val="129021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25968"/>
        <c:crosses val="autoZero"/>
        <c:auto val="1"/>
        <c:lblAlgn val="ctr"/>
        <c:lblOffset val="100"/>
        <c:noMultiLvlLbl val="0"/>
      </c:catAx>
      <c:valAx>
        <c:axId val="12902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1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646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1E-4B78-96AC-E3FCCB3BA103}"/>
              </c:ext>
            </c:extLst>
          </c:dPt>
          <c:dPt>
            <c:idx val="1"/>
            <c:invertIfNegative val="0"/>
            <c:bubble3D val="0"/>
            <c:spPr>
              <a:solidFill>
                <a:srgbClr val="FFA4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1E-4B78-96AC-E3FCCB3BA1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118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1E-4B78-96AC-E3FCCB3BA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90217648"/>
        <c:axId val="1290225968"/>
      </c:barChart>
      <c:catAx>
        <c:axId val="129021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25968"/>
        <c:crosses val="autoZero"/>
        <c:auto val="1"/>
        <c:lblAlgn val="ctr"/>
        <c:lblOffset val="100"/>
        <c:noMultiLvlLbl val="0"/>
      </c:catAx>
      <c:valAx>
        <c:axId val="12902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9021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FDD1D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64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65-48C0-97C2-7296C96B0DED}"/>
              </c:ext>
            </c:extLst>
          </c:dPt>
          <c:dPt>
            <c:idx val="2"/>
            <c:invertIfNegative val="0"/>
            <c:bubble3D val="0"/>
            <c:spPr>
              <a:solidFill>
                <a:srgbClr val="FFA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765-48C0-97C2-7296C96B0D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No se han planteado aprender</c:v>
                </c:pt>
                <c:pt idx="1">
                  <c:v>Les parece difícil</c:v>
                </c:pt>
                <c:pt idx="2">
                  <c:v>Estan aprendiendo o quieren aprender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55</c:v>
                </c:pt>
                <c:pt idx="1">
                  <c:v>20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5-48C0-97C2-7296C96B0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427180768"/>
        <c:axId val="1427181600"/>
      </c:barChart>
      <c:catAx>
        <c:axId val="142718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27181600"/>
        <c:crosses val="autoZero"/>
        <c:auto val="1"/>
        <c:lblAlgn val="ctr"/>
        <c:lblOffset val="100"/>
        <c:noMultiLvlLbl val="0"/>
      </c:catAx>
      <c:valAx>
        <c:axId val="142718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2718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D1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79-46B5-BECF-BA604333A8C0}"/>
              </c:ext>
            </c:extLst>
          </c:dPt>
          <c:dPt>
            <c:idx val="1"/>
            <c:invertIfNegative val="0"/>
            <c:bubble3D val="0"/>
            <c:spPr>
              <a:solidFill>
                <a:srgbClr val="F64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79-46B5-BECF-BA604333A8C0}"/>
              </c:ext>
            </c:extLst>
          </c:dPt>
          <c:dPt>
            <c:idx val="2"/>
            <c:invertIfNegative val="0"/>
            <c:bubble3D val="0"/>
            <c:spPr>
              <a:solidFill>
                <a:srgbClr val="FFA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79-46B5-BECF-BA604333A8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Sí</c:v>
                </c:pt>
                <c:pt idx="1">
                  <c:v>No</c:v>
                </c:pt>
                <c:pt idx="2">
                  <c:v>Con condiciones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86</c:v>
                </c:pt>
                <c:pt idx="1">
                  <c:v>127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6B5-BECF-BA604333A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288029296"/>
        <c:axId val="1288023472"/>
      </c:barChart>
      <c:catAx>
        <c:axId val="12880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3472"/>
        <c:crosses val="autoZero"/>
        <c:auto val="1"/>
        <c:lblAlgn val="ctr"/>
        <c:lblOffset val="100"/>
        <c:noMultiLvlLbl val="0"/>
      </c:catAx>
      <c:valAx>
        <c:axId val="12880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802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1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4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07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43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94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780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864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0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407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3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8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14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279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67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84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32493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SardAppren</a:t>
            </a:r>
            <a:endParaRPr dirty="0"/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685800" y="2655424"/>
            <a:ext cx="300445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000" dirty="0" smtClean="0">
                <a:latin typeface="Mistral" panose="03090702030407020403" pitchFamily="66" charset="0"/>
              </a:rPr>
              <a:t>Balla com sempre, aprèn com mai</a:t>
            </a:r>
            <a:endParaRPr lang="ca-ES" sz="2000" dirty="0">
              <a:latin typeface="Mistral" panose="03090702030407020403" pitchFamily="66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427621" y="3616349"/>
            <a:ext cx="19062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a-ES" dirty="0" smtClean="0">
                <a:solidFill>
                  <a:schemeClr val="tx2">
                    <a:lumMod val="50000"/>
                  </a:schemeClr>
                </a:solidFill>
              </a:rPr>
              <a:t>Mario </a:t>
            </a:r>
            <a:r>
              <a:rPr lang="ca-ES" dirty="0" err="1" smtClean="0">
                <a:solidFill>
                  <a:schemeClr val="tx2">
                    <a:lumMod val="50000"/>
                  </a:schemeClr>
                </a:solidFill>
              </a:rPr>
              <a:t>Albo</a:t>
            </a:r>
            <a:endParaRPr lang="ca-E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ca-ES" dirty="0" smtClean="0">
                <a:solidFill>
                  <a:schemeClr val="tx2">
                    <a:lumMod val="50000"/>
                  </a:schemeClr>
                </a:solidFill>
              </a:rPr>
              <a:t>Alejandro Domínguez</a:t>
            </a:r>
          </a:p>
          <a:p>
            <a:pPr>
              <a:lnSpc>
                <a:spcPct val="150000"/>
              </a:lnSpc>
            </a:pPr>
            <a:r>
              <a:rPr lang="ca-ES" dirty="0" smtClean="0">
                <a:solidFill>
                  <a:schemeClr val="tx2">
                    <a:lumMod val="50000"/>
                  </a:schemeClr>
                </a:solidFill>
              </a:rPr>
              <a:t>Sergio Paredes</a:t>
            </a:r>
          </a:p>
          <a:p>
            <a:pPr>
              <a:lnSpc>
                <a:spcPct val="150000"/>
              </a:lnSpc>
            </a:pPr>
            <a:r>
              <a:rPr lang="ca-ES" dirty="0" smtClean="0">
                <a:solidFill>
                  <a:schemeClr val="tx2">
                    <a:lumMod val="50000"/>
                  </a:schemeClr>
                </a:solidFill>
              </a:rPr>
              <a:t>Gisela </a:t>
            </a:r>
            <a:r>
              <a:rPr lang="ca-ES" dirty="0" err="1" smtClean="0">
                <a:solidFill>
                  <a:schemeClr val="tx2">
                    <a:lumMod val="50000"/>
                  </a:schemeClr>
                </a:solidFill>
              </a:rPr>
              <a:t>Ruzafa</a:t>
            </a:r>
            <a:endParaRPr lang="ca-E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24" y="279680"/>
            <a:ext cx="5629275" cy="2647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3" y="1436914"/>
            <a:ext cx="4555912" cy="3493466"/>
          </a:xfrm>
          <a:prstGeom prst="rect">
            <a:avLst/>
          </a:prstGeom>
        </p:spPr>
      </p:pic>
      <p:pic>
        <p:nvPicPr>
          <p:cNvPr id="9" name="Picture 2" descr="Resultado de imagen de faceboo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14" y="3174374"/>
            <a:ext cx="1054723" cy="105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twit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04" y="107650"/>
            <a:ext cx="1082520" cy="10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¿En qué perfil encajas?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7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84466"/>
              </p:ext>
            </p:extLst>
          </p:nvPr>
        </p:nvGraphicFramePr>
        <p:xfrm>
          <a:off x="1320025" y="1618167"/>
          <a:ext cx="6455700" cy="3131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81642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smtClean="0">
                <a:solidFill>
                  <a:srgbClr val="FFA400"/>
                </a:solidFill>
              </a:rPr>
              <a:t>Saben contar y repartir</a:t>
            </a:r>
            <a:endParaRPr sz="4400" dirty="0">
              <a:solidFill>
                <a:srgbClr val="FFA400"/>
              </a:solidFill>
            </a:endParaRPr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¿Es molesto contar y repartir?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6" name="Marcador de contenido 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1912303"/>
              </p:ext>
            </p:extLst>
          </p:nvPr>
        </p:nvGraphicFramePr>
        <p:xfrm>
          <a:off x="2341250" y="1645558"/>
          <a:ext cx="4413250" cy="318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571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¿Prefieres que lo haga un dispositivo?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8" name="Marcador de conteni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567457"/>
              </p:ext>
            </p:extLst>
          </p:nvPr>
        </p:nvGraphicFramePr>
        <p:xfrm>
          <a:off x="2341250" y="1645558"/>
          <a:ext cx="4413250" cy="318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24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ctrTitle" idx="4294967295"/>
          </p:nvPr>
        </p:nvSpPr>
        <p:spPr>
          <a:xfrm>
            <a:off x="685799" y="1278550"/>
            <a:ext cx="951955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smtClean="0">
                <a:solidFill>
                  <a:srgbClr val="FFA400"/>
                </a:solidFill>
              </a:rPr>
              <a:t>No saben contar y repartir</a:t>
            </a:r>
            <a:endParaRPr sz="4400" dirty="0">
              <a:solidFill>
                <a:srgbClr val="FFA400"/>
              </a:solidFill>
            </a:endParaRPr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¿Por qué no saben?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476934"/>
              </p:ext>
            </p:extLst>
          </p:nvPr>
        </p:nvGraphicFramePr>
        <p:xfrm>
          <a:off x="1240970" y="1616529"/>
          <a:ext cx="6745579" cy="3330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9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ctrTitle" idx="4294967295"/>
          </p:nvPr>
        </p:nvSpPr>
        <p:spPr>
          <a:xfrm>
            <a:off x="685799" y="1278550"/>
            <a:ext cx="951955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smtClean="0">
                <a:solidFill>
                  <a:srgbClr val="FFA400"/>
                </a:solidFill>
              </a:rPr>
              <a:t>Opinión general</a:t>
            </a:r>
            <a:endParaRPr sz="4400" dirty="0">
              <a:solidFill>
                <a:srgbClr val="FFA400"/>
              </a:solidFill>
            </a:endParaRPr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¿A favor de la solución propuesta?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5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13762"/>
              </p:ext>
            </p:extLst>
          </p:nvPr>
        </p:nvGraphicFramePr>
        <p:xfrm>
          <a:off x="1118507" y="1534625"/>
          <a:ext cx="6773636" cy="3376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77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354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A400"/>
                </a:solidFill>
              </a:rPr>
              <a:t>Redesign</a:t>
            </a:r>
            <a:endParaRPr sz="9600" dirty="0">
              <a:solidFill>
                <a:srgbClr val="FFA400"/>
              </a:solidFill>
            </a:endParaRPr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306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Ni el reto ni la solución resuelven las necesidades</a:t>
            </a:r>
            <a:endParaRPr dirty="0"/>
          </a:p>
        </p:txBody>
      </p:sp>
      <p:sp>
        <p:nvSpPr>
          <p:cNvPr id="770" name="Google Shape;77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990;p39"/>
          <p:cNvSpPr/>
          <p:nvPr/>
        </p:nvSpPr>
        <p:spPr>
          <a:xfrm>
            <a:off x="6226372" y="2830195"/>
            <a:ext cx="1611342" cy="154609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DD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Nuestro proceso</a:t>
            </a:r>
            <a:endParaRPr dirty="0"/>
          </a:p>
        </p:txBody>
      </p:sp>
      <p:sp>
        <p:nvSpPr>
          <p:cNvPr id="787" name="Google Shape;78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name="adj" fmla="val 50000"/>
            </a:avLst>
          </a:pr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Verificar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31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name="adj" fmla="val 50000"/>
            </a:avLst>
          </a:prstGeom>
          <a:solidFill>
            <a:srgbClr val="F6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Empatizar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31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Diseñar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03" y="2201675"/>
            <a:ext cx="1440000" cy="14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0" y="2201675"/>
            <a:ext cx="1440000" cy="14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7" y="220167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 txBox="1">
            <a:spLocks noGrp="1"/>
          </p:cNvSpPr>
          <p:nvPr>
            <p:ph type="ctrTitle" idx="4294967295"/>
          </p:nvPr>
        </p:nvSpPr>
        <p:spPr>
          <a:xfrm>
            <a:off x="685800" y="495600"/>
            <a:ext cx="5622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C800"/>
                </a:solidFill>
              </a:rPr>
              <a:t>Nuevo reto</a:t>
            </a:r>
            <a:endParaRPr sz="3600" dirty="0">
              <a:solidFill>
                <a:srgbClr val="FFC800"/>
              </a:solidFill>
            </a:endParaRPr>
          </a:p>
        </p:txBody>
      </p:sp>
      <p:sp>
        <p:nvSpPr>
          <p:cNvPr id="776" name="Google Shape;776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106508"/>
            <a:ext cx="5622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Facilitar el aprendizaje</a:t>
            </a:r>
            <a:endParaRPr sz="2400" dirty="0"/>
          </a:p>
        </p:txBody>
      </p:sp>
      <p:sp>
        <p:nvSpPr>
          <p:cNvPr id="777" name="Google Shape;777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124494"/>
            <a:ext cx="5622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64646"/>
                </a:solidFill>
              </a:rPr>
              <a:t>Nuevo plan</a:t>
            </a:r>
            <a:endParaRPr sz="3600" dirty="0">
              <a:solidFill>
                <a:srgbClr val="F64646"/>
              </a:solidFill>
            </a:endParaRPr>
          </a:p>
        </p:txBody>
      </p:sp>
      <p:sp>
        <p:nvSpPr>
          <p:cNvPr id="778" name="Google Shape;778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735401"/>
            <a:ext cx="5622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SardAppren</a:t>
            </a:r>
            <a:endParaRPr sz="2400" dirty="0"/>
          </a:p>
        </p:txBody>
      </p:sp>
      <p:sp>
        <p:nvSpPr>
          <p:cNvPr id="779" name="Google Shape;779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810047"/>
            <a:ext cx="5622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A400"/>
                </a:solidFill>
              </a:rPr>
              <a:t>Nueva solución</a:t>
            </a:r>
            <a:endParaRPr sz="3600" dirty="0">
              <a:solidFill>
                <a:srgbClr val="FFA400"/>
              </a:solidFill>
            </a:endParaRPr>
          </a:p>
        </p:txBody>
      </p:sp>
      <p:sp>
        <p:nvSpPr>
          <p:cNvPr id="780" name="Google Shape;780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5"/>
            <a:ext cx="5622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Al alcance de todos</a:t>
            </a:r>
            <a:endParaRPr sz="2400" dirty="0"/>
          </a:p>
        </p:txBody>
      </p:sp>
      <p:sp>
        <p:nvSpPr>
          <p:cNvPr id="781" name="Google Shape;78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99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smtClean="0"/>
              <a:t>Idear una aplicación para aprender a contar y repartir</a:t>
            </a:r>
            <a:endParaRPr lang="es-ES"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6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694213" y="577641"/>
            <a:ext cx="3624943" cy="2312516"/>
          </a:xfrm>
          <a:prstGeom prst="rect">
            <a:avLst/>
          </a:prstGeom>
          <a:solidFill>
            <a:srgbClr val="FFA400"/>
          </a:solidFill>
          <a:ln>
            <a:solidFill>
              <a:srgbClr val="FFA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Rectángulo 3"/>
          <p:cNvSpPr/>
          <p:nvPr/>
        </p:nvSpPr>
        <p:spPr>
          <a:xfrm>
            <a:off x="576269" y="1134962"/>
            <a:ext cx="1656000" cy="2960471"/>
          </a:xfrm>
          <a:prstGeom prst="rect">
            <a:avLst/>
          </a:prstGeom>
          <a:solidFill>
            <a:srgbClr val="FFA400"/>
          </a:solidFill>
          <a:ln>
            <a:solidFill>
              <a:srgbClr val="FFA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5" name="Google Shape;81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816" name="Google Shape;816;p33"/>
          <p:cNvGrpSpPr/>
          <p:nvPr/>
        </p:nvGrpSpPr>
        <p:grpSpPr>
          <a:xfrm>
            <a:off x="527513" y="801095"/>
            <a:ext cx="1751184" cy="3632304"/>
            <a:chOff x="2547150" y="238125"/>
            <a:chExt cx="2525675" cy="5238750"/>
          </a:xfrm>
        </p:grpSpPr>
        <p:sp>
          <p:nvSpPr>
            <p:cNvPr id="817" name="Google Shape;817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837;p35"/>
          <p:cNvSpPr/>
          <p:nvPr/>
        </p:nvSpPr>
        <p:spPr>
          <a:xfrm>
            <a:off x="2517217" y="409209"/>
            <a:ext cx="3973390" cy="30933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68;p29"/>
          <p:cNvSpPr txBox="1">
            <a:spLocks/>
          </p:cNvSpPr>
          <p:nvPr/>
        </p:nvSpPr>
        <p:spPr>
          <a:xfrm>
            <a:off x="1820557" y="3624848"/>
            <a:ext cx="5366709" cy="80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" sz="3600" dirty="0" smtClean="0">
                <a:solidFill>
                  <a:srgbClr val="E8062F"/>
                </a:solidFill>
              </a:rPr>
              <a:t>Aplicación</a:t>
            </a:r>
            <a:endParaRPr lang="en" sz="3600" dirty="0">
              <a:solidFill>
                <a:srgbClr val="E8062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5" y="921565"/>
            <a:ext cx="3033032" cy="16956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1" y="1992085"/>
            <a:ext cx="1497899" cy="83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3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Reto tecnológico</a:t>
            </a:r>
            <a:endParaRPr dirty="0"/>
          </a:p>
        </p:txBody>
      </p:sp>
      <p:sp>
        <p:nvSpPr>
          <p:cNvPr id="706" name="Google Shape;706;p23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 smtClean="0"/>
              <a:t>User eXperience</a:t>
            </a:r>
          </a:p>
          <a:p>
            <a:pPr marL="342900" indent="-342900"/>
            <a:r>
              <a:rPr lang="en" dirty="0" smtClean="0"/>
              <a:t>Adaptativa</a:t>
            </a:r>
            <a:endParaRPr lang="en" dirty="0"/>
          </a:p>
          <a:p>
            <a:pPr marL="342900" indent="-342900"/>
            <a:r>
              <a:rPr lang="en" dirty="0" smtClean="0"/>
              <a:t>Gamificación</a:t>
            </a:r>
          </a:p>
        </p:txBody>
      </p:sp>
      <p:pic>
        <p:nvPicPr>
          <p:cNvPr id="707" name="Google Shape;707;p23"/>
          <p:cNvPicPr preferRelativeResize="0"/>
          <p:nvPr/>
        </p:nvPicPr>
        <p:blipFill rotWithShape="1">
          <a:blip r:embed="rId3">
            <a:alphaModFix/>
          </a:blip>
          <a:srcRect l="17135" t="11418" r="17135" b="-4174"/>
          <a:stretch/>
        </p:blipFill>
        <p:spPr>
          <a:xfrm rot="5400000">
            <a:off x="5398925" y="758200"/>
            <a:ext cx="3855300" cy="362700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708" name="Google Shape;708;p23"/>
          <p:cNvSpPr txBox="1">
            <a:spLocks noGrp="1"/>
          </p:cNvSpPr>
          <p:nvPr>
            <p:ph type="sldNum" idx="12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09" name="Google Shape;709;p23"/>
          <p:cNvSpPr txBox="1">
            <a:spLocks noGrp="1"/>
          </p:cNvSpPr>
          <p:nvPr>
            <p:ph type="sldNum" idx="4294967295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/>
          <p:cNvSpPr/>
          <p:nvPr/>
        </p:nvSpPr>
        <p:spPr>
          <a:xfrm>
            <a:off x="749350" y="749550"/>
            <a:ext cx="7702391" cy="366924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6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Trabajo similar</a:t>
            </a:r>
            <a:endParaRPr dirty="0"/>
          </a:p>
        </p:txBody>
      </p:sp>
      <p:sp>
        <p:nvSpPr>
          <p:cNvPr id="757" name="Google Shape;75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60" name="Google Shape;760;p28"/>
          <p:cNvSpPr/>
          <p:nvPr/>
        </p:nvSpPr>
        <p:spPr>
          <a:xfrm rot="10800000">
            <a:off x="3996418" y="1671442"/>
            <a:ext cx="136800" cy="118500"/>
          </a:xfrm>
          <a:prstGeom prst="triangle">
            <a:avLst>
              <a:gd name="adj" fmla="val 50000"/>
            </a:avLst>
          </a:prstGeom>
          <a:solidFill>
            <a:srgbClr val="FFC800"/>
          </a:solidFill>
          <a:ln w="28575" cap="flat" cmpd="sng">
            <a:solidFill>
              <a:srgbClr val="FFA4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8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Monetización</a:t>
            </a:r>
            <a:endParaRPr dirty="0"/>
          </a:p>
        </p:txBody>
      </p:sp>
      <p:sp>
        <p:nvSpPr>
          <p:cNvPr id="728" name="Google Shape;72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3009152" y="1090417"/>
            <a:ext cx="3115500" cy="23958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30" name="Google Shape;730;p26"/>
          <p:cNvSpPr txBox="1"/>
          <p:nvPr/>
        </p:nvSpPr>
        <p:spPr>
          <a:xfrm>
            <a:off x="3702149" y="2369688"/>
            <a:ext cx="17304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SardAppren</a:t>
            </a:r>
            <a:endParaRPr sz="12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731" name="Google Shape;731;p26"/>
          <p:cNvGrpSpPr/>
          <p:nvPr/>
        </p:nvGrpSpPr>
        <p:grpSpPr>
          <a:xfrm>
            <a:off x="3520714" y="3123697"/>
            <a:ext cx="2936413" cy="945747"/>
            <a:chOff x="3698064" y="3159725"/>
            <a:chExt cx="2449869" cy="789043"/>
          </a:xfrm>
        </p:grpSpPr>
        <p:sp>
          <p:nvSpPr>
            <p:cNvPr id="732" name="Google Shape;732;p2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3" name="Google Shape;733;p2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Desbloqueo de funcionalidades</a:t>
              </a:r>
              <a:endParaRPr sz="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FFA400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35" name="Google Shape;735;p26"/>
          <p:cNvGrpSpPr/>
          <p:nvPr/>
        </p:nvGrpSpPr>
        <p:grpSpPr>
          <a:xfrm>
            <a:off x="2723728" y="1165167"/>
            <a:ext cx="1497761" cy="2636339"/>
            <a:chOff x="3033133" y="1525710"/>
            <a:chExt cx="1249592" cy="2199515"/>
          </a:xfrm>
        </p:grpSpPr>
        <p:sp>
          <p:nvSpPr>
            <p:cNvPr id="736" name="Google Shape;736;p2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7" name="Google Shape;737;p2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Suscripción a eventos</a:t>
              </a:r>
              <a:endParaRPr sz="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FFC800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39" name="Google Shape;739;p26"/>
          <p:cNvGrpSpPr/>
          <p:nvPr/>
        </p:nvGrpSpPr>
        <p:grpSpPr>
          <a:xfrm>
            <a:off x="4228660" y="772493"/>
            <a:ext cx="2118446" cy="2231791"/>
            <a:chOff x="4288708" y="1198100"/>
            <a:chExt cx="1767434" cy="1861998"/>
          </a:xfrm>
        </p:grpSpPr>
        <p:sp>
          <p:nvSpPr>
            <p:cNvPr id="740" name="Google Shape;740;p2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F64646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2" name="Google Shape;742;p26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Anuncios relacionados</a:t>
              </a:r>
              <a:endParaRPr sz="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6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64646"/>
                </a:solidFill>
              </a:rPr>
              <a:t>Gracias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 smtClean="0">
                <a:latin typeface="Montserrat"/>
                <a:ea typeface="Montserrat"/>
                <a:cs typeface="Montserrat"/>
                <a:sym typeface="Montserrat"/>
              </a:rPr>
              <a:t>¿Preguntas? ¿Sugerencias?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¡</a:t>
            </a:r>
            <a:r>
              <a:rPr lang="es-ES" sz="1800" dirty="0" smtClean="0"/>
              <a:t>Adelante!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6180364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 smtClean="0">
                <a:solidFill>
                  <a:srgbClr val="F64646"/>
                </a:solidFill>
              </a:rPr>
              <a:t>Problemática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799" y="2109249"/>
            <a:ext cx="5396593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 smtClean="0"/>
              <a:t>Dificultad para formar</a:t>
            </a:r>
            <a:r>
              <a:rPr lang="es-ES" dirty="0"/>
              <a:t> </a:t>
            </a:r>
            <a:r>
              <a:rPr lang="es-ES" i="1" dirty="0" err="1" smtClean="0"/>
              <a:t>rotllanes</a:t>
            </a:r>
            <a:r>
              <a:rPr lang="es-ES" dirty="0"/>
              <a:t> si </a:t>
            </a:r>
            <a:r>
              <a:rPr lang="es-ES" dirty="0" smtClean="0"/>
              <a:t>nadie sabe contar ni repartir.</a:t>
            </a:r>
            <a:endParaRPr lang="ca-ES"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Reto propuesto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smtClean="0"/>
              <a:t>Idear un sistema tecnológico que reconozca el ritmo / compás de la sardana y indicar los pasos a los sardanistas</a:t>
            </a:r>
            <a:endParaRPr lang="es-ES"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3795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A400"/>
                </a:solidFill>
              </a:rPr>
              <a:t>Propuesta inicial</a:t>
            </a:r>
            <a:endParaRPr sz="4800" dirty="0">
              <a:solidFill>
                <a:srgbClr val="FFA400"/>
              </a:solidFill>
            </a:endParaRPr>
          </a:p>
        </p:txBody>
      </p:sp>
      <p:sp>
        <p:nvSpPr>
          <p:cNvPr id="669" name="Google Shape;66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3795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 smtClean="0"/>
              <a:t>SardaBot</a:t>
            </a:r>
            <a:endParaRPr sz="1800" b="1" dirty="0"/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14" y="628649"/>
            <a:ext cx="3347358" cy="3347358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6188529" y="1575707"/>
            <a:ext cx="1428750" cy="1428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Elipse 20"/>
          <p:cNvSpPr/>
          <p:nvPr/>
        </p:nvSpPr>
        <p:spPr>
          <a:xfrm>
            <a:off x="5645110" y="1723975"/>
            <a:ext cx="1428750" cy="1428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29" y="1824718"/>
            <a:ext cx="930728" cy="930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Usuarios</a:t>
            </a:r>
            <a:endParaRPr dirty="0"/>
          </a:p>
        </p:txBody>
      </p:sp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53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Aprendiz</a:t>
            </a:r>
            <a:endParaRPr dirty="0"/>
          </a:p>
        </p:txBody>
      </p:sp>
      <p:sp>
        <p:nvSpPr>
          <p:cNvPr id="698" name="Google Shape;698;p22"/>
          <p:cNvSpPr txBox="1">
            <a:spLocks noGrp="1"/>
          </p:cNvSpPr>
          <p:nvPr>
            <p:ph type="body" idx="2"/>
          </p:nvPr>
        </p:nvSpPr>
        <p:spPr>
          <a:xfrm>
            <a:off x="1320025" y="3367633"/>
            <a:ext cx="3268304" cy="983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 dirty="0" smtClean="0"/>
              <a:t>Ballador d’aplec</a:t>
            </a:r>
            <a:endParaRPr i="1" dirty="0"/>
          </a:p>
        </p:txBody>
      </p:sp>
      <p:sp>
        <p:nvSpPr>
          <p:cNvPr id="699" name="Google Shape;699;p22"/>
          <p:cNvSpPr txBox="1">
            <a:spLocks noGrp="1"/>
          </p:cNvSpPr>
          <p:nvPr>
            <p:ph type="body" idx="3"/>
          </p:nvPr>
        </p:nvSpPr>
        <p:spPr>
          <a:xfrm>
            <a:off x="4720632" y="3367633"/>
            <a:ext cx="2929306" cy="117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Músico</a:t>
            </a:r>
            <a:endParaRPr dirty="0"/>
          </a:p>
        </p:txBody>
      </p:sp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699;p22"/>
          <p:cNvSpPr txBox="1">
            <a:spLocks/>
          </p:cNvSpPr>
          <p:nvPr/>
        </p:nvSpPr>
        <p:spPr>
          <a:xfrm>
            <a:off x="4729976" y="1768050"/>
            <a:ext cx="2929306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Montserrat Light"/>
              <a:buChar char="◂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Montserrat Light"/>
              <a:buChar char="◂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Montserrat Light"/>
              <a:buChar char="◂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Montserrat Light"/>
              <a:buChar char="◂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i="1" dirty="0" err="1" smtClean="0"/>
              <a:t>Ballador</a:t>
            </a:r>
            <a:r>
              <a:rPr lang="es-ES" i="1" dirty="0" smtClean="0"/>
              <a:t> de colla de sardana </a:t>
            </a:r>
            <a:r>
              <a:rPr lang="es-ES" i="1" dirty="0" err="1" smtClean="0"/>
              <a:t>esportiva</a:t>
            </a:r>
            <a:endParaRPr lang="es-ES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30" y="1970382"/>
            <a:ext cx="807318" cy="8073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97" y="1971300"/>
            <a:ext cx="806400" cy="806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07" y="3367633"/>
            <a:ext cx="806400" cy="806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92" y="3367633"/>
            <a:ext cx="806400" cy="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Necesidades</a:t>
            </a:r>
            <a:endParaRPr dirty="0"/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 smtClean="0"/>
              <a:t>Encuesta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Segmentación del público objetivo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Identificación de necesidades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Validación de la solución propuesta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200" dirty="0"/>
          </a:p>
          <a:p>
            <a:pPr marL="0" lvl="0" indent="0">
              <a:buNone/>
            </a:pPr>
            <a:r>
              <a:rPr lang="es-ES" sz="1200" b="1" dirty="0"/>
              <a:t>Reuniones</a:t>
            </a:r>
            <a:endParaRPr lang="es-ES" sz="1200" dirty="0"/>
          </a:p>
          <a:p>
            <a:pPr marL="0" lvl="0" indent="0">
              <a:buNone/>
            </a:pPr>
            <a:r>
              <a:rPr lang="es-ES" sz="1200" dirty="0"/>
              <a:t>Análisis de la problemática</a:t>
            </a:r>
          </a:p>
          <a:p>
            <a:pPr marL="0" lvl="0" indent="0">
              <a:buNone/>
            </a:pPr>
            <a:r>
              <a:rPr lang="es-ES" sz="1200" dirty="0"/>
              <a:t>Inmersión </a:t>
            </a:r>
            <a:r>
              <a:rPr lang="es-ES" sz="1200" dirty="0" smtClean="0"/>
              <a:t>contextual</a:t>
            </a:r>
            <a:endParaRPr lang="es-ES" sz="1200" dirty="0"/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21" y="2058193"/>
            <a:ext cx="1869254" cy="1869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Encuesta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218</Words>
  <Application>Microsoft Office PowerPoint</Application>
  <PresentationFormat>Presentación en pantalla (16:9)</PresentationFormat>
  <Paragraphs>89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Mistral</vt:lpstr>
      <vt:lpstr>Montserrat</vt:lpstr>
      <vt:lpstr>Montserrat Light</vt:lpstr>
      <vt:lpstr>Montserrat ExtraBold</vt:lpstr>
      <vt:lpstr>Wart template</vt:lpstr>
      <vt:lpstr>SardAppren</vt:lpstr>
      <vt:lpstr>Presentación de PowerPoint</vt:lpstr>
      <vt:lpstr>Problemática</vt:lpstr>
      <vt:lpstr>Reto propuesto</vt:lpstr>
      <vt:lpstr>Presentación de PowerPoint</vt:lpstr>
      <vt:lpstr>Propuesta inicial</vt:lpstr>
      <vt:lpstr>Usuarios</vt:lpstr>
      <vt:lpstr>Necesidades</vt:lpstr>
      <vt:lpstr>Encuesta</vt:lpstr>
      <vt:lpstr>Presentación de PowerPoint</vt:lpstr>
      <vt:lpstr>¿En qué perfil encajas?</vt:lpstr>
      <vt:lpstr>Saben contar y repartir</vt:lpstr>
      <vt:lpstr>¿Es molesto contar y repartir?</vt:lpstr>
      <vt:lpstr>¿Prefieres que lo haga un dispositivo?</vt:lpstr>
      <vt:lpstr>No saben contar y repartir</vt:lpstr>
      <vt:lpstr>¿Por qué no saben?</vt:lpstr>
      <vt:lpstr>Opinión general</vt:lpstr>
      <vt:lpstr>¿A favor de la solución propuesta?</vt:lpstr>
      <vt:lpstr>Redesign</vt:lpstr>
      <vt:lpstr>Nuestro proceso</vt:lpstr>
      <vt:lpstr>Nuevo reto</vt:lpstr>
      <vt:lpstr>Presentación de PowerPoint</vt:lpstr>
      <vt:lpstr>Presentación de PowerPoint</vt:lpstr>
      <vt:lpstr>Reto tecnológico</vt:lpstr>
      <vt:lpstr>Trabajo similar</vt:lpstr>
      <vt:lpstr>Monetización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1SardAppren</dc:title>
  <dc:creator>Sergio</dc:creator>
  <cp:lastModifiedBy>Sergio</cp:lastModifiedBy>
  <cp:revision>28</cp:revision>
  <dcterms:modified xsi:type="dcterms:W3CDTF">2019-03-26T15:05:12Z</dcterms:modified>
</cp:coreProperties>
</file>