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rgiu Braniste" initials="SB" lastIdx="1" clrIdx="0">
    <p:extLst>
      <p:ext uri="{19B8F6BF-5375-455C-9EA6-DF929625EA0E}">
        <p15:presenceInfo xmlns:p15="http://schemas.microsoft.com/office/powerpoint/2012/main" userId="14ceff59bcb405e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12T18:12:09.098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Editați stilurile de text coordonator
Al doilea nivel
Al treilea nivel
Al patrulea nivel
Al cincilea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o-RO"/>
              <a:t>Editați stilurile de text coordonator
Al doilea nivel
Al treilea nivel
Al patrulea nivel
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Editați stilurile de text coordonator
Al doilea nivel
Al treilea nivel
Al patrulea nivel
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
Al doilea nivel
Al treilea nivel
Al patrulea nivel
Al cincilea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12/10/18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Editați stilurile de text coordonator
Al doilea nivel
Al treilea nivel
Al patrulea nivel
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Editați stilurile de text coordonator
Al doilea nivel
Al treilea nivel
Al patrulea nivel
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
Al doilea nivel
Al treilea nivel
Al patrulea nivel
Al cincilea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Editați stilurile de text coordonator
Al doilea nivel
Al treilea nivel
Al patrulea nivel
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
Al doilea nivel
Al treilea nivel
Al patrulea nivel
Al cincilea nivel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Editați stilurile de text coordonator
Al doilea nivel
Al treilea nivel
Al patrulea nivel
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Editați stilurile de text coordonator
Al doilea nivel
Al treilea nivel
Al patrulea nivel
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
Al doilea nivel
Al treilea nivel
Al patrulea nivel
Al cincilea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
Al doilea nivel
Al treilea nivel
Al patrulea nivel
Al cincilea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12/10/18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Editați stilurile de text coordonator
Al doilea nivel
Al treilea nivel
Al patrulea nivel
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CF79060-ECF1-8A4A-BCC1-744D20D8D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" y="1432222"/>
            <a:ext cx="10070592" cy="3067373"/>
          </a:xfrm>
        </p:spPr>
        <p:txBody>
          <a:bodyPr/>
          <a:lstStyle/>
          <a:p>
            <a:r>
              <a:rPr lang="ro-RO" dirty="0"/>
              <a:t>Tipul de date articol (record)</a:t>
            </a:r>
            <a:endParaRPr lang="ro-MD" dirty="0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D74E2DB0-B236-F946-8DBE-4E11DBB66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62994" y="4414857"/>
            <a:ext cx="7891272" cy="1150124"/>
          </a:xfrm>
        </p:spPr>
        <p:txBody>
          <a:bodyPr>
            <a:normAutofit fontScale="55000" lnSpcReduction="20000"/>
          </a:bodyPr>
          <a:lstStyle/>
          <a:p>
            <a:r>
              <a:rPr lang="ro-RO" dirty="0"/>
              <a:t>Braniste Sergiu</a:t>
            </a:r>
          </a:p>
          <a:p>
            <a:r>
              <a:rPr lang="ro-RO" dirty="0"/>
              <a:t>clasa a-X-a ,,C”</a:t>
            </a:r>
          </a:p>
          <a:p>
            <a:r>
              <a:rPr lang="ro-RO" dirty="0"/>
              <a:t>Profesor Maria Gutu</a:t>
            </a:r>
          </a:p>
          <a:p>
            <a:r>
              <a:rPr lang="ro-RO" dirty="0"/>
              <a:t>Chisinau 2018</a:t>
            </a:r>
            <a:endParaRPr lang="ro-MD" dirty="0"/>
          </a:p>
        </p:txBody>
      </p:sp>
    </p:spTree>
    <p:extLst>
      <p:ext uri="{BB962C8B-B14F-4D97-AF65-F5344CB8AC3E}">
        <p14:creationId xmlns:p14="http://schemas.microsoft.com/office/powerpoint/2010/main" val="1793556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820DDA0-90EE-7E47-9065-99B8A66C2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686486"/>
            <a:ext cx="10058400" cy="5485714"/>
          </a:xfrm>
        </p:spPr>
        <p:txBody>
          <a:bodyPr>
            <a:normAutofit lnSpcReduction="10000"/>
          </a:bodyPr>
          <a:lstStyle/>
          <a:p>
            <a:r>
              <a:rPr lang="ro-RO" dirty="0"/>
              <a:t>Mulțimea de valori ale unui tip de date  </a:t>
            </a:r>
            <a:r>
              <a:rPr lang="ro-RO" b="1" i="1" dirty="0"/>
              <a:t>record </a:t>
            </a:r>
            <a:r>
              <a:rPr lang="ro-RO" dirty="0"/>
              <a:t>este constituită din articole (înregistrări). Articolele la rîndul lor sunt formate din componente, ce sunt numite </a:t>
            </a:r>
            <a:r>
              <a:rPr lang="ro-RO" b="1" i="1" dirty="0"/>
              <a:t>cîmpuri.</a:t>
            </a:r>
            <a:r>
              <a:rPr lang="ro-RO" dirty="0"/>
              <a:t> Spre deosebire de componentele unui tablou, cîmpurile pot fi de diferite tipuri. Fiecare cîmp are un nume ( identificator de cîmp ).   </a:t>
            </a:r>
          </a:p>
          <a:p>
            <a:r>
              <a:rPr lang="ro-RO" dirty="0"/>
              <a:t>   Un tip de date </a:t>
            </a:r>
            <a:r>
              <a:rPr lang="ro-RO" i="1" dirty="0"/>
              <a:t>articol </a:t>
            </a:r>
            <a:r>
              <a:rPr lang="ro-RO" dirty="0"/>
              <a:t>se definește printr-o structură de forma</a:t>
            </a:r>
          </a:p>
          <a:p>
            <a:pPr marL="0" indent="0">
              <a:buNone/>
            </a:pPr>
            <a:r>
              <a:rPr lang="ro-RO" dirty="0"/>
              <a:t>        </a:t>
            </a:r>
            <a:r>
              <a:rPr lang="ro-RO" b="1" dirty="0"/>
              <a:t>type </a:t>
            </a:r>
            <a:r>
              <a:rPr lang="ro-RO" dirty="0"/>
              <a:t>&lt;Nume tip&gt;= </a:t>
            </a:r>
            <a:r>
              <a:rPr lang="ro-RO" b="1" dirty="0"/>
              <a:t>record</a:t>
            </a:r>
            <a:endParaRPr lang="ro-RO" dirty="0"/>
          </a:p>
          <a:p>
            <a:pPr marL="0" indent="0">
              <a:buNone/>
            </a:pPr>
            <a:r>
              <a:rPr lang="ro-RO" dirty="0"/>
              <a:t>                                                  &lt;Nume cîmp 1&gt;: T1;</a:t>
            </a:r>
          </a:p>
          <a:p>
            <a:pPr marL="0" indent="0">
              <a:buNone/>
            </a:pPr>
            <a:r>
              <a:rPr lang="ro-RO" dirty="0"/>
              <a:t>                                                  &lt;Nume cîmp 2&gt;: T2;</a:t>
            </a:r>
          </a:p>
          <a:p>
            <a:pPr marL="0" indent="0">
              <a:buNone/>
            </a:pPr>
            <a:r>
              <a:rPr lang="ro-RO" dirty="0"/>
              <a:t>                                                    ...</a:t>
            </a:r>
          </a:p>
          <a:p>
            <a:pPr marL="0" indent="0">
              <a:buNone/>
            </a:pPr>
            <a:r>
              <a:rPr lang="ro-RO" dirty="0"/>
              <a:t>                                                  &lt;Nume cîmp n&gt;: Tn;</a:t>
            </a:r>
          </a:p>
          <a:p>
            <a:pPr marL="0" indent="0">
              <a:buNone/>
            </a:pPr>
            <a:r>
              <a:rPr lang="ro-RO" dirty="0"/>
              <a:t>                                             end;</a:t>
            </a:r>
          </a:p>
          <a:p>
            <a:pPr marL="0" indent="0">
              <a:buNone/>
            </a:pPr>
            <a:r>
              <a:rPr lang="ro-RO" dirty="0"/>
              <a:t>  T1; T2 ... Tn specifica tipul cîmpurilor respective. Tipul unui nume de cîmp este arbitrar, astfel un cîmp poate să fie la rîndul lui tot de tip </a:t>
            </a:r>
            <a:r>
              <a:rPr lang="ro-RO" i="1" dirty="0"/>
              <a:t>articol. </a:t>
            </a:r>
            <a:r>
              <a:rPr lang="ro-RO" dirty="0"/>
              <a:t>Prin urmare se pot defini tipuri imbricate.</a:t>
            </a:r>
          </a:p>
          <a:p>
            <a:pPr marL="0" indent="0">
              <a:buNone/>
            </a:pPr>
            <a:r>
              <a:rPr lang="ro-RO" dirty="0"/>
              <a:t>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018507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5A90D0C-8825-3247-ACAB-B10EDE044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720811"/>
            <a:ext cx="10058400" cy="54513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r>
              <a:rPr lang="ro-RO" dirty="0"/>
              <a:t>      </a:t>
            </a:r>
          </a:p>
          <a:p>
            <a:pPr marL="0" indent="0">
              <a:buNone/>
            </a:pPr>
            <a:r>
              <a:rPr lang="ro-RO" dirty="0"/>
              <a:t>Exemple:                                                       2) </a:t>
            </a:r>
            <a:r>
              <a:rPr lang="ro-RO" b="1" dirty="0"/>
              <a:t>type </a:t>
            </a:r>
            <a:r>
              <a:rPr lang="ro-RO" dirty="0"/>
              <a:t>Punct = </a:t>
            </a:r>
            <a:r>
              <a:rPr lang="ro-RO" b="1" dirty="0"/>
              <a:t>record</a:t>
            </a:r>
            <a:endParaRPr lang="ro-RO" dirty="0"/>
          </a:p>
          <a:p>
            <a:pPr marL="0" indent="0">
              <a:buNone/>
            </a:pPr>
            <a:r>
              <a:rPr lang="ro-RO" dirty="0"/>
              <a:t> 1) </a:t>
            </a:r>
            <a:r>
              <a:rPr lang="ro-RO" b="1" dirty="0"/>
              <a:t>type</a:t>
            </a:r>
            <a:r>
              <a:rPr lang="ro-RO" dirty="0"/>
              <a:t> Elev = </a:t>
            </a:r>
            <a:r>
              <a:rPr lang="ro-RO" b="1" dirty="0"/>
              <a:t>record                                              </a:t>
            </a:r>
            <a:r>
              <a:rPr lang="ro-RO" dirty="0"/>
              <a:t>x: real;   {coordonata x}</a:t>
            </a:r>
          </a:p>
          <a:p>
            <a:pPr marL="0" indent="0">
              <a:buNone/>
            </a:pPr>
            <a:r>
              <a:rPr lang="ro-RO" dirty="0"/>
              <a:t>                             Nume  : </a:t>
            </a:r>
            <a:r>
              <a:rPr lang="ro-RO" b="1" dirty="0"/>
              <a:t>string;                              </a:t>
            </a:r>
            <a:r>
              <a:rPr lang="ro-RO" dirty="0"/>
              <a:t>y: real;   {coordonata y}</a:t>
            </a:r>
            <a:r>
              <a:rPr lang="ro-RO" b="1" dirty="0"/>
              <a:t>                               </a:t>
            </a:r>
          </a:p>
          <a:p>
            <a:pPr marL="0" indent="0">
              <a:buNone/>
            </a:pPr>
            <a:r>
              <a:rPr lang="ro-RO" b="1" dirty="0"/>
              <a:t>                             </a:t>
            </a:r>
            <a:r>
              <a:rPr lang="ro-RO" dirty="0"/>
              <a:t>Prenume : </a:t>
            </a:r>
            <a:r>
              <a:rPr lang="ro-RO" b="1" dirty="0"/>
              <a:t>string;</a:t>
            </a:r>
            <a:r>
              <a:rPr lang="ro-RO" dirty="0"/>
              <a:t>                     </a:t>
            </a:r>
            <a:r>
              <a:rPr lang="ro-RO" b="1" dirty="0"/>
              <a:t>end;</a:t>
            </a:r>
          </a:p>
          <a:p>
            <a:pPr marL="0" indent="0">
              <a:buNone/>
            </a:pPr>
            <a:r>
              <a:rPr lang="ro-RO" b="1" dirty="0"/>
              <a:t>                             </a:t>
            </a:r>
            <a:r>
              <a:rPr lang="ro-RO" dirty="0"/>
              <a:t>NotaMedie : real;                </a:t>
            </a:r>
            <a:r>
              <a:rPr lang="ro-RO" b="1" dirty="0"/>
              <a:t>var </a:t>
            </a:r>
            <a:r>
              <a:rPr lang="ro-RO" dirty="0"/>
              <a:t>P1, P2  :  Punct;</a:t>
            </a:r>
          </a:p>
          <a:p>
            <a:pPr marL="0" indent="0">
              <a:buNone/>
            </a:pPr>
            <a:r>
              <a:rPr lang="ro-RO" b="1" dirty="0"/>
              <a:t>       end;                                                         </a:t>
            </a:r>
            <a:r>
              <a:rPr lang="ro-RO" dirty="0"/>
              <a:t>3) </a:t>
            </a:r>
            <a:r>
              <a:rPr lang="ro-RO" b="1" dirty="0"/>
              <a:t>type</a:t>
            </a:r>
            <a:r>
              <a:rPr lang="ro-RO" dirty="0"/>
              <a:t> Triunghi = </a:t>
            </a:r>
            <a:r>
              <a:rPr lang="ro-RO" b="1" dirty="0"/>
              <a:t>record</a:t>
            </a:r>
          </a:p>
          <a:p>
            <a:pPr marL="0" indent="0">
              <a:buNone/>
            </a:pPr>
            <a:r>
              <a:rPr lang="ro-RO" b="1" dirty="0"/>
              <a:t>       var</a:t>
            </a:r>
            <a:r>
              <a:rPr lang="ro-RO" dirty="0"/>
              <a:t> E1, E2 : Elev;                                                A : Punct;  { virful A}</a:t>
            </a:r>
          </a:p>
          <a:p>
            <a:pPr marL="0" indent="0">
              <a:buNone/>
            </a:pPr>
            <a:r>
              <a:rPr lang="ro-RO" dirty="0"/>
              <a:t>                                                                                       B : Punct;   { virful B}</a:t>
            </a:r>
          </a:p>
          <a:p>
            <a:pPr marL="0" indent="0">
              <a:buNone/>
            </a:pPr>
            <a:r>
              <a:rPr lang="ro-RO" dirty="0"/>
              <a:t>                                                                                       C : Punct;   { virful C}</a:t>
            </a:r>
          </a:p>
          <a:p>
            <a:pPr marL="0" indent="0">
              <a:buNone/>
            </a:pPr>
            <a:r>
              <a:rPr lang="ro-RO" dirty="0"/>
              <a:t>                                                                              </a:t>
            </a:r>
            <a:r>
              <a:rPr lang="ro-RO" b="1" dirty="0"/>
              <a:t>end;</a:t>
            </a:r>
          </a:p>
          <a:p>
            <a:pPr marL="0" indent="0">
              <a:buNone/>
            </a:pPr>
            <a:r>
              <a:rPr lang="ro-RO" b="1" dirty="0"/>
              <a:t>                                                                              var</a:t>
            </a:r>
            <a:r>
              <a:rPr lang="ro-RO" dirty="0"/>
              <a:t> T1, T2, T3 : Triunghi;</a:t>
            </a:r>
          </a:p>
        </p:txBody>
      </p:sp>
    </p:spTree>
    <p:extLst>
      <p:ext uri="{BB962C8B-B14F-4D97-AF65-F5344CB8AC3E}">
        <p14:creationId xmlns:p14="http://schemas.microsoft.com/office/powerpoint/2010/main" val="1358751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60E8AF7E-DC18-2D44-A07B-FAB2D8E8B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961082"/>
            <a:ext cx="10058400" cy="5451389"/>
          </a:xfrm>
        </p:spPr>
        <p:txBody>
          <a:bodyPr/>
          <a:lstStyle/>
          <a:p>
            <a:pPr marL="0" indent="0">
              <a:buNone/>
            </a:pPr>
            <a:r>
              <a:rPr lang="ro-RO" dirty="0"/>
              <a:t>  Structura datelor din exemplele în studiu este prezentată în figura  1.4.</a:t>
            </a:r>
          </a:p>
          <a:p>
            <a:pPr marL="0" indent="0">
              <a:buNone/>
            </a:pPr>
            <a:r>
              <a:rPr lang="ro-RO" dirty="0"/>
              <a:t>  Fiind date două variabile de tip </a:t>
            </a:r>
            <a:r>
              <a:rPr lang="ro-RO" i="1" dirty="0"/>
              <a:t>articol </a:t>
            </a:r>
            <a:r>
              <a:rPr lang="ro-RO" dirty="0"/>
              <a:t>de același tip, numele variabilelor pot apărea într-o instrucțiune de atribuire. Această atribuire înseamnă copierea tuturor campurilor din membru drept membru stâng. De exemplu, pentru tipurile de date și variabilele declarate mai sus instrucțiunile</a:t>
            </a:r>
            <a:r>
              <a:rPr lang="ro-MD" dirty="0"/>
              <a:t> </a:t>
            </a:r>
            <a:endParaRPr lang="ro-RO" dirty="0"/>
          </a:p>
          <a:p>
            <a:pPr marL="0" indent="0">
              <a:buNone/>
            </a:pPr>
            <a:r>
              <a:rPr lang="ro-RO" dirty="0"/>
              <a:t>  E1 := E2;</a:t>
            </a:r>
          </a:p>
          <a:p>
            <a:pPr marL="0" indent="0">
              <a:buNone/>
            </a:pPr>
            <a:r>
              <a:rPr lang="ro-RO" dirty="0"/>
              <a:t>  T2 := T3;</a:t>
            </a:r>
          </a:p>
          <a:p>
            <a:pPr marL="0" indent="0">
              <a:buNone/>
            </a:pPr>
            <a:r>
              <a:rPr lang="ro-RO" dirty="0"/>
              <a:t>  P2 := P1;</a:t>
            </a:r>
          </a:p>
          <a:p>
            <a:pPr marL="0" indent="0">
              <a:buNone/>
            </a:pPr>
            <a:r>
              <a:rPr lang="ro-RO" dirty="0"/>
              <a:t>    sînt corecte.</a:t>
            </a:r>
          </a:p>
          <a:p>
            <a:pPr marL="0" indent="0">
              <a:buNone/>
            </a:pPr>
            <a:r>
              <a:rPr lang="ro-RO" dirty="0"/>
              <a:t> Fiecare componentă a unei variabile de tip </a:t>
            </a:r>
            <a:r>
              <a:rPr lang="ro-RO" b="1" dirty="0"/>
              <a:t>record </a:t>
            </a:r>
            <a:r>
              <a:rPr lang="ro-RO" dirty="0"/>
              <a:t>poate fi specificată explicit, prin numele variabile și denumirile de câmpuri, separate prin puncte.</a:t>
            </a:r>
            <a:endParaRPr lang="ro-MD" dirty="0"/>
          </a:p>
        </p:txBody>
      </p:sp>
    </p:spTree>
    <p:extLst>
      <p:ext uri="{BB962C8B-B14F-4D97-AF65-F5344CB8AC3E}">
        <p14:creationId xmlns:p14="http://schemas.microsoft.com/office/powerpoint/2010/main" val="698182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48C0200-C8AD-9440-A9E2-E9DBB4784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8919" y="668981"/>
            <a:ext cx="9130271" cy="55200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o-RO" dirty="0"/>
              <a:t>    </a:t>
            </a:r>
          </a:p>
          <a:p>
            <a:pPr marL="0" indent="0">
              <a:buNone/>
            </a:pPr>
            <a:r>
              <a:rPr lang="ro-RO" dirty="0"/>
              <a:t>      </a:t>
            </a:r>
            <a:r>
              <a:rPr lang="ro-RO" i="1" dirty="0"/>
              <a:t>Exemple:</a:t>
            </a:r>
          </a:p>
          <a:p>
            <a:pPr marL="0" indent="0">
              <a:buNone/>
            </a:pPr>
            <a:r>
              <a:rPr lang="ro-RO" i="1" dirty="0"/>
              <a:t> 1)   E1. Nume, E1. Prenume, E1. NotaMedie;</a:t>
            </a:r>
          </a:p>
          <a:p>
            <a:pPr marL="0" indent="0">
              <a:buNone/>
            </a:pPr>
            <a:r>
              <a:rPr lang="ro-RO" i="1" dirty="0"/>
              <a:t> 2)   E2. Nume, E2. Prenume, E2.  NotaMedie;</a:t>
            </a:r>
          </a:p>
          <a:p>
            <a:pPr marL="0" indent="0">
              <a:buNone/>
            </a:pPr>
            <a:r>
              <a:rPr lang="ro-RO" i="1" dirty="0"/>
              <a:t>       </a:t>
            </a:r>
          </a:p>
          <a:p>
            <a:pPr marL="0" indent="0">
              <a:buNone/>
            </a:pPr>
            <a:r>
              <a:rPr lang="ro-RO" i="1" dirty="0"/>
              <a:t>        </a:t>
            </a:r>
            <a:r>
              <a:rPr lang="ro-RO" b="1" i="1" dirty="0"/>
              <a:t>Elev</a:t>
            </a:r>
          </a:p>
          <a:p>
            <a:pPr marL="0" indent="0">
              <a:buNone/>
            </a:pPr>
            <a:r>
              <a:rPr lang="ro-RO" i="1" dirty="0"/>
              <a:t> </a:t>
            </a:r>
            <a:r>
              <a:rPr lang="ro-RO" dirty="0"/>
              <a:t>       Nume             Prenume            Nota medie</a:t>
            </a:r>
          </a:p>
          <a:p>
            <a:pPr marL="0" indent="0">
              <a:buNone/>
            </a:pPr>
            <a:r>
              <a:rPr lang="ro-RO" i="1" dirty="0"/>
              <a:t>       </a:t>
            </a:r>
            <a:r>
              <a:rPr lang="ro-RO" dirty="0"/>
              <a:t>   string              string                    real</a:t>
            </a:r>
          </a:p>
          <a:p>
            <a:pPr marL="0" indent="0">
              <a:buNone/>
            </a:pPr>
            <a:endParaRPr lang="ro-RO" i="1" dirty="0"/>
          </a:p>
          <a:p>
            <a:pPr marL="0" indent="0">
              <a:buNone/>
            </a:pPr>
            <a:r>
              <a:rPr lang="ro-RO" i="1" dirty="0"/>
              <a:t>        </a:t>
            </a:r>
            <a:r>
              <a:rPr lang="ro-RO" b="1" i="1" dirty="0"/>
              <a:t>Punct</a:t>
            </a:r>
          </a:p>
          <a:p>
            <a:pPr marL="0" indent="0">
              <a:buNone/>
            </a:pPr>
            <a:r>
              <a:rPr lang="ro-RO" dirty="0"/>
              <a:t>                x         y</a:t>
            </a:r>
          </a:p>
          <a:p>
            <a:pPr marL="0" indent="0">
              <a:buNone/>
            </a:pPr>
            <a:r>
              <a:rPr lang="ro-RO" dirty="0"/>
              <a:t>              real    real</a:t>
            </a:r>
          </a:p>
          <a:p>
            <a:pPr marL="0" indent="0">
              <a:buNone/>
            </a:pPr>
            <a:r>
              <a:rPr lang="ro-RO" dirty="0"/>
              <a:t>        </a:t>
            </a:r>
          </a:p>
          <a:p>
            <a:pPr marL="0" indent="0">
              <a:buNone/>
            </a:pPr>
            <a:r>
              <a:rPr lang="ro-RO" dirty="0"/>
              <a:t>       </a:t>
            </a:r>
            <a:r>
              <a:rPr lang="ro-RO" b="1" i="1" dirty="0"/>
              <a:t>Triunghi</a:t>
            </a:r>
            <a:endParaRPr lang="ro-RO" dirty="0"/>
          </a:p>
          <a:p>
            <a:pPr marL="0" indent="0">
              <a:buNone/>
            </a:pPr>
            <a:r>
              <a:rPr lang="ro-RO" dirty="0"/>
              <a:t>                A               B               C</a:t>
            </a:r>
          </a:p>
          <a:p>
            <a:pPr marL="0" indent="0">
              <a:buNone/>
            </a:pPr>
            <a:r>
              <a:rPr lang="ro-RO" dirty="0"/>
              <a:t>           Punct           Punct        Punct</a:t>
            </a:r>
          </a:p>
          <a:p>
            <a:pPr marL="0" indent="0">
              <a:buNone/>
            </a:pPr>
            <a:r>
              <a:rPr lang="ro-RO" dirty="0"/>
              <a:t>      </a:t>
            </a:r>
          </a:p>
          <a:p>
            <a:pPr marL="0" indent="0">
              <a:buNone/>
            </a:pPr>
            <a:r>
              <a:rPr lang="ro-RO" dirty="0"/>
              <a:t>  </a:t>
            </a:r>
            <a:r>
              <a:rPr lang="ro-RO" i="1" dirty="0"/>
              <a:t>Fig 1.4  Structura datelor de tip </a:t>
            </a:r>
            <a:r>
              <a:rPr lang="ro-RO" b="1" i="1" dirty="0"/>
              <a:t> Elev, Punct, și Triunghi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68653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6972E25-EF0F-684D-B170-4AA3CEBC0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682" y="514865"/>
            <a:ext cx="10058400" cy="5108146"/>
          </a:xfrm>
        </p:spPr>
        <p:txBody>
          <a:bodyPr/>
          <a:lstStyle/>
          <a:p>
            <a:pPr marL="457200" indent="-457200">
              <a:buAutoNum type="arabicParenR" startAt="3"/>
            </a:pPr>
            <a:r>
              <a:rPr lang="ro-RO" dirty="0"/>
              <a:t>P1. x,   P1. y,   P2.x,   P2. y;</a:t>
            </a:r>
          </a:p>
          <a:p>
            <a:pPr marL="457200" indent="-457200">
              <a:buAutoNum type="arabicParenR" startAt="3"/>
            </a:pPr>
            <a:r>
              <a:rPr lang="ro-RO" dirty="0"/>
              <a:t>T1. A,   T1. B,  T1. C,  T2. B,  T2. C;</a:t>
            </a:r>
          </a:p>
          <a:p>
            <a:pPr marL="457200" indent="-457200">
              <a:buAutoNum type="arabicParenR" startAt="3"/>
            </a:pPr>
            <a:r>
              <a:rPr lang="ro-RO" dirty="0"/>
              <a:t>T1.A.x,   T1.A.y,   T2.B.x,   T2.B.y.</a:t>
            </a:r>
          </a:p>
          <a:p>
            <a:pPr marL="0" indent="0">
              <a:buNone/>
            </a:pPr>
            <a:r>
              <a:rPr lang="ro-RO" dirty="0"/>
              <a:t>     Evident, componenta E1.Nume este de tip </a:t>
            </a:r>
            <a:r>
              <a:rPr lang="ro-RO" b="1" dirty="0"/>
              <a:t>string;</a:t>
            </a:r>
            <a:r>
              <a:rPr lang="ro-RO" dirty="0"/>
              <a:t> componenta P1.x este de tip </a:t>
            </a:r>
            <a:r>
              <a:rPr lang="ro-RO" i="1" dirty="0"/>
              <a:t>real</a:t>
            </a:r>
            <a:r>
              <a:rPr lang="ro-RO" dirty="0"/>
              <a:t>; componenta T1.A este de tip </a:t>
            </a:r>
            <a:r>
              <a:rPr lang="ro-RO" i="1" dirty="0"/>
              <a:t>Punct</a:t>
            </a:r>
            <a:r>
              <a:rPr lang="ro-RO" dirty="0"/>
              <a:t>; componenta T1.A.x  este de tip </a:t>
            </a:r>
            <a:r>
              <a:rPr lang="ro-RO" i="1" dirty="0"/>
              <a:t>real </a:t>
            </a:r>
            <a:r>
              <a:rPr lang="ro-RO" dirty="0"/>
              <a:t>ș.a.m.d.</a:t>
            </a:r>
          </a:p>
          <a:p>
            <a:pPr marL="0" indent="0">
              <a:buNone/>
            </a:pPr>
            <a:r>
              <a:rPr lang="ro-RO" dirty="0"/>
              <a:t>     Asupra componentelor datelor de tip </a:t>
            </a:r>
            <a:r>
              <a:rPr lang="ro-RO" i="1" dirty="0"/>
              <a:t>articol</a:t>
            </a:r>
            <a:r>
              <a:rPr lang="ro-RO" dirty="0"/>
              <a:t> se pot efectua toate operațiile admise de tipul cîmpului respectiv. Programul ce urmează compară notele medii a doi elevi și afișează pe ecran numele și prenumele elevului cu nota medie</a:t>
            </a:r>
            <a:r>
              <a:rPr lang="ro-MD" dirty="0"/>
              <a:t>  </a:t>
            </a:r>
            <a:r>
              <a:rPr lang="ro-RO" dirty="0"/>
              <a:t>mai bună. </a:t>
            </a:r>
          </a:p>
          <a:p>
            <a:pPr marL="0" indent="0">
              <a:buNone/>
            </a:pPr>
            <a:r>
              <a:rPr lang="ro-RO" dirty="0"/>
              <a:t>     Orice tip de date </a:t>
            </a:r>
            <a:r>
              <a:rPr lang="ro-RO" b="1" dirty="0"/>
              <a:t>record </a:t>
            </a:r>
            <a:r>
              <a:rPr lang="ro-RO" dirty="0"/>
              <a:t>poate servi ca tip de bază pentru formarea altor tipuri structurate.</a:t>
            </a:r>
          </a:p>
          <a:p>
            <a:pPr marL="0" indent="0">
              <a:buNone/>
            </a:pPr>
            <a:r>
              <a:rPr lang="ro-RO" dirty="0"/>
              <a:t>   </a:t>
            </a:r>
            <a:r>
              <a:rPr lang="ro-RO" b="1" dirty="0"/>
              <a:t>type</a:t>
            </a:r>
            <a:r>
              <a:rPr lang="ro-RO" dirty="0"/>
              <a:t>  ListaElevilor = array [1..40]  </a:t>
            </a:r>
            <a:r>
              <a:rPr lang="ro-RO" b="1" dirty="0"/>
              <a:t>of  </a:t>
            </a:r>
            <a:r>
              <a:rPr lang="ro-RO" dirty="0"/>
              <a:t>Elev;</a:t>
            </a:r>
          </a:p>
          <a:p>
            <a:pPr marL="0" indent="0">
              <a:buNone/>
            </a:pPr>
            <a:r>
              <a:rPr lang="ro-RO" dirty="0"/>
              <a:t>   </a:t>
            </a:r>
            <a:r>
              <a:rPr lang="ro-RO" b="1" dirty="0"/>
              <a:t>var </a:t>
            </a:r>
            <a:r>
              <a:rPr lang="ro-RO" dirty="0"/>
              <a:t> LE : ListaElevilor;</a:t>
            </a:r>
          </a:p>
        </p:txBody>
      </p:sp>
    </p:spTree>
    <p:extLst>
      <p:ext uri="{BB962C8B-B14F-4D97-AF65-F5344CB8AC3E}">
        <p14:creationId xmlns:p14="http://schemas.microsoft.com/office/powerpoint/2010/main" val="2928397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AF347CB-5C45-9943-B238-830C2400B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686486"/>
            <a:ext cx="10058400" cy="548571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o-RO" i="1" dirty="0"/>
              <a:t>Exemplu de problema:</a:t>
            </a:r>
            <a:endParaRPr lang="ro-RO" dirty="0"/>
          </a:p>
          <a:p>
            <a:pPr marL="0" indent="0">
              <a:buNone/>
            </a:pPr>
            <a:r>
              <a:rPr lang="ro-RO" i="1" dirty="0"/>
              <a:t>  </a:t>
            </a:r>
            <a:r>
              <a:rPr lang="ro-RO" dirty="0"/>
              <a:t>Program  P1; </a:t>
            </a:r>
          </a:p>
          <a:p>
            <a:pPr marL="0" indent="0">
              <a:buNone/>
            </a:pPr>
            <a:r>
              <a:rPr lang="ro-RO" i="1" dirty="0"/>
              <a:t>   </a:t>
            </a:r>
            <a:r>
              <a:rPr lang="ro-RO" b="1" dirty="0"/>
              <a:t>type </a:t>
            </a:r>
            <a:endParaRPr lang="ro-RO" dirty="0"/>
          </a:p>
          <a:p>
            <a:pPr marL="0" indent="0">
              <a:buNone/>
            </a:pPr>
            <a:r>
              <a:rPr lang="ro-RO" i="1" dirty="0"/>
              <a:t>          </a:t>
            </a:r>
            <a:r>
              <a:rPr lang="ro-RO" dirty="0"/>
              <a:t>student = </a:t>
            </a:r>
            <a:r>
              <a:rPr lang="ro-RO" b="1" dirty="0"/>
              <a:t>record</a:t>
            </a:r>
            <a:endParaRPr lang="ro-RO" dirty="0"/>
          </a:p>
          <a:p>
            <a:pPr marL="0" indent="0">
              <a:buNone/>
            </a:pPr>
            <a:r>
              <a:rPr lang="ro-RO" i="1" dirty="0"/>
              <a:t>     </a:t>
            </a:r>
            <a:r>
              <a:rPr lang="ro-RO" dirty="0"/>
              <a:t>                       NP : </a:t>
            </a:r>
            <a:r>
              <a:rPr lang="ro-RO" b="1" dirty="0"/>
              <a:t>string </a:t>
            </a:r>
            <a:r>
              <a:rPr lang="ro-RO" dirty="0"/>
              <a:t>[20];</a:t>
            </a:r>
          </a:p>
          <a:p>
            <a:pPr marL="0" indent="0">
              <a:buNone/>
            </a:pPr>
            <a:r>
              <a:rPr lang="ro-RO" dirty="0"/>
              <a:t>                            AN : </a:t>
            </a:r>
            <a:r>
              <a:rPr lang="ro-RO" b="1" dirty="0"/>
              <a:t>integer</a:t>
            </a:r>
            <a:r>
              <a:rPr lang="ro-RO" dirty="0"/>
              <a:t>;</a:t>
            </a:r>
          </a:p>
          <a:p>
            <a:pPr marL="0" indent="0">
              <a:buNone/>
            </a:pPr>
            <a:r>
              <a:rPr lang="ro-RO" dirty="0"/>
              <a:t>                            NM : </a:t>
            </a:r>
            <a:r>
              <a:rPr lang="ro-RO" i="1" dirty="0"/>
              <a:t>real</a:t>
            </a:r>
            <a:r>
              <a:rPr lang="ro-RO" dirty="0"/>
              <a:t>;</a:t>
            </a:r>
          </a:p>
          <a:p>
            <a:pPr marL="0" indent="0">
              <a:buNone/>
            </a:pPr>
            <a:r>
              <a:rPr lang="ro-RO" dirty="0"/>
              <a:t>    </a:t>
            </a:r>
            <a:r>
              <a:rPr lang="ro-RO" b="1" dirty="0"/>
              <a:t>end;</a:t>
            </a:r>
            <a:endParaRPr lang="ro-RO" dirty="0"/>
          </a:p>
          <a:p>
            <a:pPr marL="0" indent="0">
              <a:buNone/>
            </a:pPr>
            <a:r>
              <a:rPr lang="ro-RO" dirty="0"/>
              <a:t>       </a:t>
            </a:r>
            <a:r>
              <a:rPr lang="ro-RO" b="1" dirty="0"/>
              <a:t>var</a:t>
            </a:r>
            <a:r>
              <a:rPr lang="ro-RO" dirty="0"/>
              <a:t>   a : student;</a:t>
            </a:r>
          </a:p>
          <a:p>
            <a:pPr marL="0" indent="0">
              <a:buNone/>
            </a:pPr>
            <a:r>
              <a:rPr lang="ro-RO" dirty="0"/>
              <a:t>    </a:t>
            </a:r>
            <a:r>
              <a:rPr lang="ro-RO" b="1" dirty="0"/>
              <a:t>begin</a:t>
            </a:r>
          </a:p>
          <a:p>
            <a:pPr marL="0" indent="0">
              <a:buNone/>
            </a:pPr>
            <a:r>
              <a:rPr lang="ro-RO" b="1" dirty="0"/>
              <a:t>             </a:t>
            </a:r>
            <a:r>
              <a:rPr lang="ro-RO" dirty="0"/>
              <a:t>    a. np: = ‘ Moraru Iurie’;</a:t>
            </a:r>
          </a:p>
          <a:p>
            <a:pPr marL="0" indent="0">
              <a:buNone/>
            </a:pPr>
            <a:r>
              <a:rPr lang="ro-RO" dirty="0"/>
              <a:t>                 a. an: = 1986;</a:t>
            </a:r>
          </a:p>
          <a:p>
            <a:pPr marL="0" indent="0">
              <a:buNone/>
            </a:pPr>
            <a:r>
              <a:rPr lang="ro-RO" dirty="0"/>
              <a:t>                 a. nm: = 8,6;</a:t>
            </a:r>
          </a:p>
          <a:p>
            <a:pPr marL="0" indent="0">
              <a:buNone/>
            </a:pPr>
            <a:r>
              <a:rPr lang="ro-RO" dirty="0"/>
              <a:t>    writeln(‘ Studentul: ‘, a.np);</a:t>
            </a:r>
          </a:p>
          <a:p>
            <a:pPr marL="0" indent="0">
              <a:buNone/>
            </a:pPr>
            <a:r>
              <a:rPr lang="ro-RO" dirty="0"/>
              <a:t>    writeln(‘ Anul nasterii: ‘, a.an: 5);</a:t>
            </a:r>
          </a:p>
          <a:p>
            <a:pPr marL="0" indent="0">
              <a:buNone/>
            </a:pPr>
            <a:r>
              <a:rPr lang="ro-RO" dirty="0"/>
              <a:t>    writeln(‘ Are nota medie:’, a.nm: 5:2);</a:t>
            </a:r>
          </a:p>
          <a:p>
            <a:pPr marL="0" indent="0">
              <a:buNone/>
            </a:pPr>
            <a:r>
              <a:rPr lang="ro-RO" dirty="0"/>
              <a:t>    readln;</a:t>
            </a:r>
          </a:p>
          <a:p>
            <a:pPr marL="0" indent="0">
              <a:buNone/>
            </a:pPr>
            <a:r>
              <a:rPr lang="ro-RO" dirty="0"/>
              <a:t>    end.</a:t>
            </a:r>
          </a:p>
        </p:txBody>
      </p:sp>
    </p:spTree>
    <p:extLst>
      <p:ext uri="{BB962C8B-B14F-4D97-AF65-F5344CB8AC3E}">
        <p14:creationId xmlns:p14="http://schemas.microsoft.com/office/powerpoint/2010/main" val="1296494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E28A7D2-5C6F-0A45-877F-4FB7E6E30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930" y="1819656"/>
            <a:ext cx="10058400" cy="1609344"/>
          </a:xfrm>
        </p:spPr>
        <p:txBody>
          <a:bodyPr/>
          <a:lstStyle/>
          <a:p>
            <a:r>
              <a:rPr lang="ro-RO" dirty="0">
                <a:solidFill>
                  <a:srgbClr val="00B0F0"/>
                </a:solidFill>
              </a:rPr>
              <a:t>Vă multumesc pentru atentie !</a:t>
            </a:r>
            <a:endParaRPr lang="ro-MD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4584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 lemn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Ecran lat</PresentationFormat>
  <Slides>8</Slides>
  <Notes>0</Notes>
  <HiddenSlides>0</HiddenSlide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8</vt:i4>
      </vt:variant>
    </vt:vector>
  </HeadingPairs>
  <TitlesOfParts>
    <vt:vector size="9" baseType="lpstr">
      <vt:lpstr>Tip lemn</vt:lpstr>
      <vt:lpstr>Tipul de date articol (record)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Vă multumesc pentru atentie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Tipul de date articol (record)</dc:title>
  <dc:creator>Sergiu Braniste</dc:creator>
  <cp:lastModifiedBy>Sergiu Braniste</cp:lastModifiedBy>
  <cp:revision>7</cp:revision>
  <dcterms:created xsi:type="dcterms:W3CDTF">2018-11-12T15:49:14Z</dcterms:created>
  <dcterms:modified xsi:type="dcterms:W3CDTF">2018-12-10T07:48:06Z</dcterms:modified>
</cp:coreProperties>
</file>