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79" r:id="rId7"/>
    <p:sldId id="259" r:id="rId8"/>
    <p:sldId id="280" r:id="rId9"/>
    <p:sldId id="270" r:id="rId10"/>
    <p:sldId id="273" r:id="rId11"/>
    <p:sldId id="283" r:id="rId12"/>
    <p:sldId id="271" r:id="rId13"/>
    <p:sldId id="274" r:id="rId14"/>
    <p:sldId id="278" r:id="rId15"/>
    <p:sldId id="287" r:id="rId16"/>
    <p:sldId id="284" r:id="rId17"/>
    <p:sldId id="285" r:id="rId18"/>
    <p:sldId id="286" r:id="rId19"/>
    <p:sldId id="272" r:id="rId20"/>
    <p:sldId id="277" r:id="rId21"/>
    <p:sldId id="288" r:id="rId22"/>
    <p:sldId id="260" r:id="rId23"/>
    <p:sldId id="261" r:id="rId24"/>
    <p:sldId id="275" r:id="rId25"/>
    <p:sldId id="269" r:id="rId26"/>
    <p:sldId id="276" r:id="rId27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07" autoAdjust="0"/>
    <p:restoredTop sz="93925" autoAdjust="0"/>
  </p:normalViewPr>
  <p:slideViewPr>
    <p:cSldViewPr>
      <p:cViewPr varScale="1">
        <p:scale>
          <a:sx n="69" d="100"/>
          <a:sy n="69" d="100"/>
        </p:scale>
        <p:origin x="177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5D9A-E34F-45AF-8D51-72F67B9DD597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2AF-0573-4F47-8910-4355270F79E7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5D9A-E34F-45AF-8D51-72F67B9DD597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2AF-0573-4F47-8910-4355270F79E7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5D9A-E34F-45AF-8D51-72F67B9DD597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2AF-0573-4F47-8910-4355270F79E7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5D9A-E34F-45AF-8D51-72F67B9DD597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2AF-0573-4F47-8910-4355270F79E7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5D9A-E34F-45AF-8D51-72F67B9DD597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2AF-0573-4F47-8910-4355270F79E7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5D9A-E34F-45AF-8D51-72F67B9DD597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2AF-0573-4F47-8910-4355270F79E7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5D9A-E34F-45AF-8D51-72F67B9DD597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2AF-0573-4F47-8910-4355270F79E7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5D9A-E34F-45AF-8D51-72F67B9DD597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2AF-0573-4F47-8910-4355270F79E7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5D9A-E34F-45AF-8D51-72F67B9DD597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2AF-0573-4F47-8910-4355270F79E7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5D9A-E34F-45AF-8D51-72F67B9DD597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2AF-0573-4F47-8910-4355270F79E7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37EC5D9A-E34F-45AF-8D51-72F67B9DD597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5E6402AF-0573-4F47-8910-4355270F79E7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7EC5D9A-E34F-45AF-8D51-72F67B9DD597}" type="datetimeFigureOut">
              <a:rPr lang="ro-RO" smtClean="0"/>
              <a:pPr/>
              <a:t>31.01.2021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E6402AF-0573-4F47-8910-4355270F79E7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Personal\Cursuri\APOO\CarteAPOO\Carti\Selectie2015\_Applying%20UML%20and%20Patterns%20An%20Introduction%20to%20Object-Oriented%20Analysis%20and%20Design%20and%20Iterative%20Development,%20Third%20Edition.chm::/0131489062/ch25lev1sec4.html" TargetMode="External"/><Relationship Id="rId2" Type="http://schemas.openxmlformats.org/officeDocument/2006/relationships/hyperlink" Target="mk:@MSITStore:D:\Personal\Cursuri\APOO\CarteAPOO\Carti\Selectie2015\_Applying%20UML%20and%20Patterns%20An%20Introduction%20to%20Object-Oriented%20Analysis%20and%20Design%20and%20Iterative%20Development,%20Third%20Edition.chm::/0131489062/ch20lev1sec9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ublib.boulder.ibm.com/infocenter/rsdvhelp/v6r0m1/index.jsp" TargetMode="External"/><Relationship Id="rId2" Type="http://schemas.openxmlformats.org/officeDocument/2006/relationships/hyperlink" Target="http://www.ibm.com/developerworks/rational/library/280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dd409465.aspx" TargetMode="External"/><Relationship Id="rId5" Type="http://schemas.openxmlformats.org/officeDocument/2006/relationships/hyperlink" Target="http://www.techit.ro/tutorial_uml_3.php" TargetMode="External"/><Relationship Id="rId4" Type="http://schemas.openxmlformats.org/officeDocument/2006/relationships/hyperlink" Target="http://www.uml-diagrams.org/activity-diagrams-example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1704228"/>
            <a:ext cx="7772400" cy="2224838"/>
          </a:xfrm>
        </p:spPr>
        <p:txBody>
          <a:bodyPr/>
          <a:lstStyle/>
          <a:p>
            <a:pPr algn="ctr"/>
            <a:r>
              <a:rPr lang="en-US" dirty="0" smtClean="0"/>
              <a:t>Cap. 2 </a:t>
            </a:r>
            <a:br>
              <a:rPr lang="en-US" dirty="0" smtClean="0"/>
            </a:br>
            <a:r>
              <a:rPr lang="en-US" dirty="0" err="1" smtClean="0"/>
              <a:t>Modelarea</a:t>
            </a:r>
            <a:r>
              <a:rPr lang="en-US" dirty="0" smtClean="0"/>
              <a:t> </a:t>
            </a:r>
            <a:r>
              <a:rPr lang="en-US" dirty="0" err="1" smtClean="0"/>
              <a:t>functionala</a:t>
            </a:r>
            <a:r>
              <a:rPr lang="en-US" dirty="0" smtClean="0"/>
              <a:t>. </a:t>
            </a:r>
            <a:r>
              <a:rPr lang="ro-RO" dirty="0" smtClean="0"/>
              <a:t>Diagram</a:t>
            </a:r>
            <a:r>
              <a:rPr lang="en-US" dirty="0" smtClean="0"/>
              <a:t>a</a:t>
            </a:r>
            <a:r>
              <a:rPr lang="ro-RO" dirty="0" smtClean="0"/>
              <a:t> </a:t>
            </a:r>
            <a:r>
              <a:rPr lang="ro-RO" dirty="0"/>
              <a:t>de activităţi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75048" y="548680"/>
            <a:ext cx="856895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 smtClean="0"/>
              <a:t> reprezentarea </a:t>
            </a:r>
            <a:r>
              <a:rPr lang="ro-RO" sz="2000" dirty="0"/>
              <a:t>activităţilor </a:t>
            </a:r>
            <a:r>
              <a:rPr lang="ro-RO" sz="2000" dirty="0" smtClean="0"/>
              <a:t>concurente (paralele)</a:t>
            </a:r>
            <a:endParaRPr lang="ro-RO" sz="2000" dirty="0"/>
          </a:p>
          <a:p>
            <a:pPr lvl="1">
              <a:lnSpc>
                <a:spcPct val="150000"/>
              </a:lnSpc>
              <a:buFont typeface="Wingdings" pitchFamily="2" charset="2"/>
              <a:buChar char="v"/>
              <a:tabLst>
                <a:tab pos="457200" algn="l"/>
              </a:tabLst>
            </a:pPr>
            <a:r>
              <a:rPr lang="ro-RO" sz="2000" dirty="0"/>
              <a:t> se face cu ajutorul conectorilor de bifurcare (FORK) sau joncţiune (JOIN)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  <a:tabLst>
                <a:tab pos="457200" algn="l"/>
              </a:tabLst>
            </a:pPr>
            <a:r>
              <a:rPr lang="ro-RO" sz="2000" dirty="0"/>
              <a:t> conectorul de bifurcare arată crearea mai multor fire de execuţie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  <a:tabLst>
                <a:tab pos="457200" algn="l"/>
              </a:tabLst>
            </a:pPr>
            <a:r>
              <a:rPr lang="ro-RO" sz="2000" dirty="0"/>
              <a:t> conectorul de joncţiune arată că un fir de execuţie aşteaptă pe celelalte să îşi termine acţiunile pentru a putea continua prelucrarea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  <a:tabLst>
                <a:tab pos="457200" algn="l"/>
              </a:tabLst>
            </a:pPr>
            <a:r>
              <a:rPr lang="ro-RO" sz="2000" dirty="0"/>
              <a:t> această facilitate poate fi utilizată şi atunci când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2000" dirty="0"/>
              <a:t> ordinea de execuţie a activităţilor nu este </a:t>
            </a:r>
            <a:r>
              <a:rPr lang="ro-RO" sz="2000" dirty="0" smtClean="0"/>
              <a:t>importantă</a:t>
            </a:r>
            <a:endParaRPr lang="ro-RO" sz="20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8416" y="66328"/>
            <a:ext cx="7185992" cy="554360"/>
          </a:xfrm>
        </p:spPr>
        <p:txBody>
          <a:bodyPr/>
          <a:lstStyle/>
          <a:p>
            <a:r>
              <a:rPr lang="ro-RO" sz="3200" dirty="0" smtClean="0"/>
              <a:t>Reprezentarea fluxului de control</a:t>
            </a:r>
            <a:endParaRPr lang="ro-RO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933056"/>
            <a:ext cx="338137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75048" y="3789040"/>
            <a:ext cx="478904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lvl="2">
              <a:lnSpc>
                <a:spcPct val="1500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2000" dirty="0" smtClean="0"/>
              <a:t> activităţile sunt realizate în paralel de persoane diferite (in cazul modelării afacerii)</a:t>
            </a:r>
            <a:r>
              <a:rPr lang="en-US" sz="2000" dirty="0" smtClean="0"/>
              <a:t> </a:t>
            </a:r>
            <a:endParaRPr lang="ro-RO" sz="200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2000" dirty="0" smtClean="0"/>
              <a:t> </a:t>
            </a:r>
            <a:r>
              <a:rPr lang="ro-RO" sz="2000" dirty="0"/>
              <a:t>activităţile reprezintă procese executate în paralel (aplicaţii client/server distribuite</a:t>
            </a:r>
            <a:r>
              <a:rPr lang="ro-RO" sz="2000" dirty="0" smtClean="0"/>
              <a:t>)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03002" y="88558"/>
            <a:ext cx="7155212" cy="554360"/>
          </a:xfrm>
        </p:spPr>
        <p:txBody>
          <a:bodyPr/>
          <a:lstStyle/>
          <a:p>
            <a:r>
              <a:rPr lang="ro-RO" sz="3200" dirty="0" smtClean="0"/>
              <a:t>Reprezentarea fluxului de </a:t>
            </a:r>
            <a:r>
              <a:rPr lang="en-US" sz="3200" dirty="0" err="1" smtClean="0"/>
              <a:t>obiect</a:t>
            </a:r>
            <a:r>
              <a:rPr lang="ro-RO" sz="3200" dirty="0" smtClean="0"/>
              <a:t>e</a:t>
            </a:r>
            <a:endParaRPr lang="ro-RO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5085184"/>
            <a:ext cx="493091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3203" y="3429000"/>
            <a:ext cx="482140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9552" y="581487"/>
            <a:ext cx="828092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/>
              <a:t> </a:t>
            </a:r>
            <a:r>
              <a:rPr lang="ro-RO" sz="2000" dirty="0" smtClean="0"/>
              <a:t>evidenţiază fluxurile dintre activităţi/acţiuni şi obiectele sau datele afectate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 smtClean="0"/>
              <a:t> activităţile acţionează asupra obiectelor/datelor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 smtClean="0"/>
              <a:t> pot fi evidenţiate şi locurile de stocare a datelor (</a:t>
            </a:r>
            <a:r>
              <a:rPr lang="en-US" sz="2000" dirty="0" smtClean="0"/>
              <a:t>&lt;&lt;</a:t>
            </a:r>
            <a:r>
              <a:rPr lang="en-US" sz="2000" dirty="0" err="1" smtClean="0"/>
              <a:t>datastore</a:t>
            </a:r>
            <a:r>
              <a:rPr lang="en-US" sz="2000" dirty="0" smtClean="0"/>
              <a:t>&gt;&gt;)</a:t>
            </a:r>
            <a:endParaRPr lang="ro-RO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 smtClean="0"/>
              <a:t> când un obiect apare de mai multe ori se recomandă includerea stării acestuia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 smtClean="0"/>
              <a:t> trebuie avută în vedere concordanţa cu diagrama de stări</a:t>
            </a: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359289" y="4593322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 smtClean="0"/>
              <a:t>Două modalităţi de reprezentare</a:t>
            </a:r>
            <a:endParaRPr lang="en-US" sz="2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1124744"/>
            <a:ext cx="1368152" cy="10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mk:@MSITStore:D:\Personal\Cursuri\APOO\CarteAPOO\Carti\Selectie2015\_Applying%20UML%20and%20Patterns%20An%20Introduction%20to%20Object-Oriented%20Analysis%20and%20Design%20and%20Iterative%20Development,%20Third%20Edition.chm::/0131489062/images/0131489062/graphics/28fig06.gif;380137"/>
          <p:cNvSpPr>
            <a:spLocks noChangeAspect="1" noChangeArrowheads="1"/>
          </p:cNvSpPr>
          <p:nvPr/>
        </p:nvSpPr>
        <p:spPr bwMode="auto">
          <a:xfrm>
            <a:off x="31750" y="-14288"/>
            <a:ext cx="4762500" cy="36957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152356"/>
            <a:ext cx="5715040" cy="4424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00034" y="857232"/>
            <a:ext cx="8501122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RO" dirty="0" smtClean="0"/>
              <a:t>Semnalele (s</a:t>
            </a:r>
            <a:r>
              <a:rPr lang="en-US" dirty="0" err="1" smtClean="0"/>
              <a:t>ignals</a:t>
            </a:r>
            <a:r>
              <a:rPr lang="ro-RO" dirty="0" smtClean="0"/>
              <a:t>) sunt utile pentru a modela evenimentele (cum ar fi cele legate de factorul timp) care </a:t>
            </a:r>
            <a:r>
              <a:rPr lang="ro-RO" b="1" i="1" dirty="0" smtClean="0"/>
              <a:t>declanșează</a:t>
            </a:r>
            <a:r>
              <a:rPr lang="ro-RO" dirty="0" smtClean="0"/>
              <a:t>  sau </a:t>
            </a:r>
            <a:r>
              <a:rPr lang="ro-RO" b="1" i="1" dirty="0" smtClean="0"/>
              <a:t>întrerupe</a:t>
            </a:r>
            <a:r>
              <a:rPr lang="ro-RO" dirty="0" smtClean="0"/>
              <a:t> o activitate/acțiune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03002" y="88558"/>
            <a:ext cx="7155212" cy="554360"/>
          </a:xfrm>
        </p:spPr>
        <p:txBody>
          <a:bodyPr/>
          <a:lstStyle/>
          <a:p>
            <a:r>
              <a:rPr lang="ro-RO" sz="3200" dirty="0" smtClean="0"/>
              <a:t>Reprezentarea evenimentelor</a:t>
            </a:r>
            <a:endParaRPr lang="ro-RO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776864" cy="554360"/>
          </a:xfrm>
        </p:spPr>
        <p:txBody>
          <a:bodyPr/>
          <a:lstStyle/>
          <a:p>
            <a:r>
              <a:rPr lang="ro-RO" sz="3200" dirty="0" smtClean="0"/>
              <a:t>Activităţi structurate </a:t>
            </a:r>
            <a:r>
              <a:rPr lang="ro-RO" sz="2000" dirty="0" smtClean="0"/>
              <a:t>(structured activity)</a:t>
            </a:r>
            <a:endParaRPr lang="ro-RO" sz="2000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7544" y="389856"/>
            <a:ext cx="8424936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/>
              <a:t> </a:t>
            </a:r>
            <a:r>
              <a:rPr lang="ro-RO" sz="2000" dirty="0" smtClean="0"/>
              <a:t>permite crearea unui grup logic de activităţi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 smtClean="0"/>
              <a:t> la invocarea unei activităţi structurate, execuţia acţiunilor din interior nu începe până la primirea tuturor datelor de intrare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 smtClean="0"/>
              <a:t> finalizarea unei activităţi structurate are loc doar atunci când execuţia tuturor acţiunilor interne este finalizată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 smtClean="0"/>
              <a:t> tipuri de activităţi structurate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2000" dirty="0" smtClean="0"/>
              <a:t> Loop – denotă execuţia repetată a unui grup de acţiuni; reprezintă o structură WHILE sau FOR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2000" dirty="0" smtClean="0"/>
              <a:t> Conditional – denotă execuţia unui grup de acţiuni sau altul, în funcţie de o condiţie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4581827"/>
            <a:ext cx="1368152" cy="2163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4869159"/>
            <a:ext cx="1341115" cy="1770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4653136"/>
            <a:ext cx="2448272" cy="2063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776864" cy="554360"/>
          </a:xfrm>
        </p:spPr>
        <p:txBody>
          <a:bodyPr/>
          <a:lstStyle/>
          <a:p>
            <a:r>
              <a:rPr lang="ro-RO" sz="3200" dirty="0" smtClean="0"/>
              <a:t>Activităţi structurate </a:t>
            </a:r>
            <a:r>
              <a:rPr lang="ro-RO" sz="2000" dirty="0" smtClean="0"/>
              <a:t>(structured activity)</a:t>
            </a:r>
            <a:endParaRPr lang="ro-RO" sz="2000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7544" y="404664"/>
            <a:ext cx="842493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 smtClean="0"/>
              <a:t> </a:t>
            </a:r>
            <a:r>
              <a:rPr lang="ro-RO" sz="2000" b="1" dirty="0" smtClean="0"/>
              <a:t>expansion region</a:t>
            </a:r>
            <a:r>
              <a:rPr lang="ro-RO" sz="2000" dirty="0" smtClean="0"/>
              <a:t> – un tip de activitate structurată care presupune execuţia de mai multe ori a acţiunilor interne, pentru fiecare element din colecţia elementelor de intrare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2000" dirty="0" smtClean="0"/>
              <a:t> parallel – elementele colecţiei de intrare pot fi prelucrate în acelaşi timp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2000" dirty="0" smtClean="0"/>
              <a:t> iterative – elementele colecţiei de intrare trebuie prelucrate succesiv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2000" dirty="0" smtClean="0"/>
              <a:t> stream – intrarea şi ieşirea apar sub formă de şir</a:t>
            </a:r>
            <a:endParaRPr 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4516800"/>
            <a:ext cx="4176464" cy="216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776864" cy="554360"/>
          </a:xfrm>
        </p:spPr>
        <p:txBody>
          <a:bodyPr/>
          <a:lstStyle/>
          <a:p>
            <a:r>
              <a:rPr lang="ro-RO" sz="3200" dirty="0" smtClean="0"/>
              <a:t>Activităţi structurate </a:t>
            </a:r>
            <a:r>
              <a:rPr lang="ro-RO" sz="2000" dirty="0" smtClean="0"/>
              <a:t>(structured activity)</a:t>
            </a:r>
            <a:endParaRPr lang="ro-RO" sz="2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9552" y="836712"/>
            <a:ext cx="8424936" cy="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b="1" dirty="0" smtClean="0"/>
              <a:t> interruptible region</a:t>
            </a:r>
            <a:r>
              <a:rPr lang="ro-RO" sz="2000" dirty="0" smtClean="0"/>
              <a:t> – se reprezintă un grup de acţiuni a cărei execuţie va fi întreruptă la apariţia unui anumit eveniment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779" y="2060848"/>
            <a:ext cx="767874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51520" y="764704"/>
            <a:ext cx="4896544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 smtClean="0"/>
              <a:t> evidenţiază persoanele/grupurile de persoane responsabile cu îndeplinirea activităţilor din sistem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 smtClean="0"/>
              <a:t> partiţiile </a:t>
            </a:r>
            <a:r>
              <a:rPr lang="ro-RO" sz="2000" dirty="0"/>
              <a:t>pot evidenţia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/>
              <a:t> rolurile (utilizatorii) implicate în realizarea fiecărei activităţi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/>
              <a:t> gruparea activităţilor executate de acelaşi obiect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/>
              <a:t> apartenenţa activităţilor la cazurile de utilizare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 smtClean="0"/>
              <a:t> pot fi orizontale sau verticale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 smtClean="0"/>
              <a:t> includerea partiţiilor este opţională</a:t>
            </a:r>
            <a:endParaRPr lang="ro-RO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99592" y="66328"/>
            <a:ext cx="7488832" cy="554360"/>
          </a:xfrm>
        </p:spPr>
        <p:txBody>
          <a:bodyPr/>
          <a:lstStyle/>
          <a:p>
            <a:r>
              <a:rPr lang="ro-RO" sz="3200" dirty="0" smtClean="0"/>
              <a:t>Includerea partiţiilor (swimlanes)</a:t>
            </a:r>
            <a:endParaRPr lang="ro-RO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124744"/>
            <a:ext cx="4176464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75656" y="44624"/>
            <a:ext cx="6408712" cy="554360"/>
          </a:xfrm>
        </p:spPr>
        <p:txBody>
          <a:bodyPr/>
          <a:lstStyle/>
          <a:p>
            <a:r>
              <a:rPr lang="en-US" sz="3200" dirty="0" err="1" smtClean="0"/>
              <a:t>Principalele</a:t>
            </a:r>
            <a:r>
              <a:rPr lang="en-US" sz="3200" dirty="0" smtClean="0"/>
              <a:t> </a:t>
            </a:r>
            <a:r>
              <a:rPr lang="en-US" sz="3200" dirty="0" err="1" smtClean="0"/>
              <a:t>elemente</a:t>
            </a:r>
            <a:r>
              <a:rPr lang="en-US" sz="3200" dirty="0" smtClean="0"/>
              <a:t> ale DA</a:t>
            </a:r>
            <a:endParaRPr lang="ro-RO" sz="3200" dirty="0"/>
          </a:p>
        </p:txBody>
      </p:sp>
      <p:pic>
        <p:nvPicPr>
          <p:cNvPr id="5" name="Picture 4" descr="t_activityDiagrams_fig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500" y="620688"/>
            <a:ext cx="5715000" cy="61626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1357298"/>
            <a:ext cx="878684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o-RO" sz="2000" dirty="0" smtClean="0"/>
              <a:t>1. Crearea DA se justifică în cazul proceselor complexe, altfel descrierea narativă a cazurilor de utilizare poate fi suficientă</a:t>
            </a:r>
          </a:p>
          <a:p>
            <a:pPr lvl="0">
              <a:lnSpc>
                <a:spcPct val="150000"/>
              </a:lnSpc>
            </a:pPr>
            <a:r>
              <a:rPr lang="ro-RO" sz="2000" dirty="0" smtClean="0"/>
              <a:t>2. La modelarea proceselor afacerii se recomandă construirea mai multor DA organizate ierarhic;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 smtClean="0"/>
              <a:t>diagrama de ”nivel 0” trebuie sa fie foarte simplă și va include doar activități înalt-abstractizate;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 smtClean="0"/>
              <a:t>detaliile pot fi adăugate în diagramele de ”nivel 1”, ”nivel 2”, ...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ro-RO" sz="2000" dirty="0" smtClean="0"/>
              <a:t>3. Într-o DA se va folosi un nivel de abstractizare uniform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 smtClean="0"/>
              <a:t>Contra-exemplu: activitățile</a:t>
            </a:r>
            <a:r>
              <a:rPr lang="en-US" sz="2000" dirty="0" smtClean="0"/>
              <a:t> "</a:t>
            </a:r>
            <a:r>
              <a:rPr lang="en-US" sz="2000" u="sng" dirty="0" smtClean="0">
                <a:hlinkClick r:id="rId2" action="ppaction://hlinkfile"/>
              </a:rPr>
              <a:t>Deliver Order</a:t>
            </a:r>
            <a:r>
              <a:rPr lang="en-US" sz="2000" dirty="0" smtClean="0"/>
              <a:t>" </a:t>
            </a:r>
            <a:r>
              <a:rPr lang="ro-RO" sz="2000" dirty="0" smtClean="0"/>
              <a:t> și</a:t>
            </a:r>
            <a:r>
              <a:rPr lang="en-US" sz="2000" dirty="0" smtClean="0"/>
              <a:t> "</a:t>
            </a:r>
            <a:r>
              <a:rPr lang="en-US" sz="2000" u="sng" dirty="0" smtClean="0">
                <a:hlinkClick r:id="rId3" action="ppaction://hlinkfile"/>
              </a:rPr>
              <a:t>Calculate Tax</a:t>
            </a:r>
            <a:r>
              <a:rPr lang="en-US" sz="2000" dirty="0" smtClean="0"/>
              <a:t>" </a:t>
            </a:r>
            <a:r>
              <a:rPr lang="ro-RO" sz="2000" dirty="0" smtClean="0"/>
              <a:t> nu ar trebui să se regăsească în aceeași diagramă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159996"/>
            <a:ext cx="6596806" cy="554360"/>
          </a:xfrm>
        </p:spPr>
        <p:txBody>
          <a:bodyPr/>
          <a:lstStyle/>
          <a:p>
            <a:r>
              <a:rPr lang="ro-RO" sz="3200" dirty="0" smtClean="0"/>
              <a:t>Recomandări de construire a </a:t>
            </a:r>
            <a:r>
              <a:rPr lang="en-US" sz="3200" dirty="0" smtClean="0"/>
              <a:t>DA</a:t>
            </a:r>
            <a:endParaRPr lang="ro-RO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928670"/>
          </a:xfrm>
        </p:spPr>
        <p:txBody>
          <a:bodyPr/>
          <a:lstStyle/>
          <a:p>
            <a:pPr algn="ctr"/>
            <a:r>
              <a:rPr lang="ro-RO" sz="3200" dirty="0" smtClean="0"/>
              <a:t>Diagrama de activităţi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o-RO" sz="3200" dirty="0" smtClean="0"/>
              <a:t>în procesul de admitere</a:t>
            </a:r>
            <a:endParaRPr lang="ro-RO" sz="3200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142984"/>
            <a:ext cx="6613051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0344"/>
            <a:ext cx="2721496" cy="554360"/>
          </a:xfrm>
        </p:spPr>
        <p:txBody>
          <a:bodyPr/>
          <a:lstStyle/>
          <a:p>
            <a:r>
              <a:rPr lang="en-US" sz="3200" dirty="0" err="1" smtClean="0"/>
              <a:t>Introducere</a:t>
            </a:r>
            <a:endParaRPr lang="ro-R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08112"/>
            <a:ext cx="8568952" cy="5707036"/>
          </a:xfrm>
        </p:spPr>
        <p:txBody>
          <a:bodyPr>
            <a:noAutofit/>
          </a:bodyPr>
          <a:lstStyle/>
          <a:p>
            <a:pPr marL="582930" lvl="0" indent="-514350">
              <a:lnSpc>
                <a:spcPct val="150000"/>
              </a:lnSpc>
              <a:buNone/>
            </a:pPr>
            <a:r>
              <a:rPr lang="en-US" sz="2000" dirty="0" err="1" smtClean="0"/>
              <a:t>Scop</a:t>
            </a:r>
            <a:r>
              <a:rPr lang="en-US" sz="2000" dirty="0" smtClean="0"/>
              <a:t>:</a:t>
            </a:r>
          </a:p>
          <a:p>
            <a:pPr marL="582930" indent="-514350"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 err="1" smtClean="0"/>
              <a:t>permite</a:t>
            </a:r>
            <a:r>
              <a:rPr lang="en-US" sz="2000" dirty="0" smtClean="0"/>
              <a:t> </a:t>
            </a:r>
            <a:r>
              <a:rPr lang="en-US" sz="2000" dirty="0" err="1" smtClean="0"/>
              <a:t>descrierea</a:t>
            </a:r>
            <a:r>
              <a:rPr lang="en-US" sz="2000" dirty="0" smtClean="0"/>
              <a:t> </a:t>
            </a:r>
            <a:r>
              <a:rPr lang="en-US" sz="2000" dirty="0" err="1" smtClean="0"/>
              <a:t>comportamentului</a:t>
            </a:r>
            <a:r>
              <a:rPr lang="en-US" sz="2000" dirty="0" smtClean="0"/>
              <a:t> </a:t>
            </a:r>
            <a:r>
              <a:rPr lang="en-US" sz="2000" dirty="0" err="1" smtClean="0"/>
              <a:t>unui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ro-RO" sz="2000" dirty="0" smtClean="0"/>
              <a:t>, din perspectiva modelarii proceselor afacerii, a fluxurilor de lucru (workflow) sau a algoritmilor complecși</a:t>
            </a:r>
            <a:endParaRPr lang="en-US" sz="2000" dirty="0" smtClean="0"/>
          </a:p>
          <a:p>
            <a:pPr marL="582930" indent="-514350">
              <a:lnSpc>
                <a:spcPct val="150000"/>
              </a:lnSpc>
            </a:pPr>
            <a:r>
              <a:rPr lang="en-US" sz="2000" dirty="0" smtClean="0"/>
              <a:t> pun </a:t>
            </a:r>
            <a:r>
              <a:rPr lang="ro-RO" sz="2000" dirty="0" smtClean="0"/>
              <a:t>în evidenţă activităţile şi acţiunile derulate în sistem</a:t>
            </a:r>
            <a:endParaRPr lang="en-US" sz="2000" dirty="0" smtClean="0"/>
          </a:p>
          <a:p>
            <a:pPr marL="582930" indent="-514350"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echivalentul</a:t>
            </a:r>
            <a:r>
              <a:rPr lang="en-US" sz="2000" dirty="0" smtClean="0"/>
              <a:t> </a:t>
            </a:r>
            <a:r>
              <a:rPr lang="en-US" sz="2000" dirty="0" err="1" smtClean="0"/>
              <a:t>orientat-obiect</a:t>
            </a:r>
            <a:r>
              <a:rPr lang="en-US" sz="2000" dirty="0" smtClean="0"/>
              <a:t> al </a:t>
            </a:r>
            <a:r>
              <a:rPr lang="en-US" sz="2000" dirty="0" err="1" smtClean="0"/>
              <a:t>diagramelor</a:t>
            </a:r>
            <a:r>
              <a:rPr lang="en-US" sz="2000" dirty="0" smtClean="0"/>
              <a:t> </a:t>
            </a:r>
            <a:r>
              <a:rPr lang="en-US" sz="2000" dirty="0" err="1" smtClean="0"/>
              <a:t>fluxurilor</a:t>
            </a:r>
            <a:r>
              <a:rPr lang="en-US" sz="2000" dirty="0" smtClean="0"/>
              <a:t> de date</a:t>
            </a:r>
            <a:endParaRPr lang="ro-RO" sz="2000" dirty="0" smtClean="0"/>
          </a:p>
          <a:p>
            <a:pPr marL="582930" indent="-514350">
              <a:lnSpc>
                <a:spcPct val="150000"/>
              </a:lnSpc>
            </a:pPr>
            <a:r>
              <a:rPr lang="ro-RO" sz="2000" dirty="0" smtClean="0"/>
              <a:t>Sunt utile mai ales pentru analişti (business modelers)</a:t>
            </a:r>
          </a:p>
          <a:p>
            <a:pPr marL="582930" indent="-514350">
              <a:lnSpc>
                <a:spcPct val="150000"/>
              </a:lnSpc>
            </a:pPr>
            <a:r>
              <a:rPr lang="ro-RO" sz="2000" dirty="0" smtClean="0"/>
              <a:t>2 tipuri de fluxuri</a:t>
            </a:r>
          </a:p>
          <a:p>
            <a:pPr marL="912114" lvl="1" indent="-514350">
              <a:lnSpc>
                <a:spcPct val="150000"/>
              </a:lnSpc>
            </a:pPr>
            <a:r>
              <a:rPr lang="ro-RO" sz="2000" dirty="0" smtClean="0"/>
              <a:t>de control – secvenţa de execuţie a activităţilor şi acţiunilor</a:t>
            </a:r>
          </a:p>
          <a:p>
            <a:pPr marL="912114" lvl="1" indent="-514350">
              <a:lnSpc>
                <a:spcPct val="150000"/>
              </a:lnSpc>
            </a:pPr>
            <a:r>
              <a:rPr lang="ro-RO" sz="2000" dirty="0" smtClean="0"/>
              <a:t>de obiecte/date – reflectă fluxurile dintre activităţi/acţiuni şi obiectele afectate</a:t>
            </a:r>
            <a:endParaRPr lang="ro-RO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dirty="0" smtClean="0"/>
              <a:t>Diagram</a:t>
            </a:r>
            <a:r>
              <a:rPr lang="en-US" sz="3200" dirty="0" smtClean="0"/>
              <a:t>e</a:t>
            </a:r>
            <a:r>
              <a:rPr lang="ro-RO" sz="3200" dirty="0" smtClean="0"/>
              <a:t> de activităţi în aplicaţii de import şi export de date</a:t>
            </a:r>
            <a:endParaRPr lang="ro-RO" sz="32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714488"/>
            <a:ext cx="292895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1714488"/>
            <a:ext cx="364333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0"/>
            <a:ext cx="51371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08104" y="512064"/>
            <a:ext cx="3528392" cy="2124848"/>
          </a:xfrm>
        </p:spPr>
        <p:txBody>
          <a:bodyPr/>
          <a:lstStyle/>
          <a:p>
            <a:r>
              <a:rPr lang="ro-RO" sz="3200" dirty="0" smtClean="0"/>
              <a:t>Diagram</a:t>
            </a:r>
            <a:r>
              <a:rPr lang="en-US" sz="3200" dirty="0" smtClean="0"/>
              <a:t>e</a:t>
            </a:r>
            <a:r>
              <a:rPr lang="ro-RO" sz="3200" dirty="0" smtClean="0"/>
              <a:t> de activităţi pentru procesul Primire comenzi</a:t>
            </a:r>
            <a:endParaRPr lang="ro-RO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40672"/>
          </a:xfrm>
        </p:spPr>
        <p:txBody>
          <a:bodyPr/>
          <a:lstStyle/>
          <a:p>
            <a:r>
              <a:rPr lang="en-US" sz="3200" dirty="0" err="1" smtClean="0"/>
              <a:t>Modelarea</a:t>
            </a:r>
            <a:r>
              <a:rPr lang="en-US" sz="3200" dirty="0" smtClean="0"/>
              <a:t> </a:t>
            </a:r>
            <a:r>
              <a:rPr lang="en-US" sz="3200" dirty="0" err="1" smtClean="0"/>
              <a:t>proceselor</a:t>
            </a:r>
            <a:endParaRPr lang="ro-R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28736"/>
            <a:ext cx="7772400" cy="4952592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Studiul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continua cu:</a:t>
            </a:r>
          </a:p>
          <a:p>
            <a:pPr lvl="1"/>
            <a:r>
              <a:rPr lang="en-US" dirty="0" smtClean="0"/>
              <a:t>BPMN (Business Process Model and Notation)</a:t>
            </a:r>
          </a:p>
          <a:p>
            <a:pPr lvl="1"/>
            <a:r>
              <a:rPr lang="en-US" dirty="0" smtClean="0"/>
              <a:t>BPEL (</a:t>
            </a:r>
            <a:r>
              <a:rPr lang="ro-RO" b="1" dirty="0" smtClean="0"/>
              <a:t>Business Process Execution Language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jBPM</a:t>
            </a:r>
            <a:r>
              <a:rPr lang="en-US" dirty="0" smtClean="0"/>
              <a:t> un open-source workflow engine </a:t>
            </a:r>
            <a:r>
              <a:rPr lang="en-US" dirty="0" err="1" smtClean="0"/>
              <a:t>scris</a:t>
            </a:r>
            <a:r>
              <a:rPr lang="en-US" dirty="0" smtClean="0"/>
              <a:t> in Java</a:t>
            </a:r>
          </a:p>
          <a:p>
            <a:pPr lvl="1"/>
            <a:r>
              <a:rPr lang="ro-RO" b="1" i="1" dirty="0" smtClean="0"/>
              <a:t>Activiti</a:t>
            </a:r>
            <a:r>
              <a:rPr lang="en-US" dirty="0" smtClean="0"/>
              <a:t>  - </a:t>
            </a:r>
            <a:r>
              <a:rPr lang="en-US" dirty="0" err="1" smtClean="0"/>
              <a:t>concurent</a:t>
            </a:r>
            <a:r>
              <a:rPr lang="en-US" dirty="0" smtClean="0"/>
              <a:t> al </a:t>
            </a:r>
            <a:r>
              <a:rPr lang="en-US" dirty="0" err="1" smtClean="0"/>
              <a:t>jBPM</a:t>
            </a:r>
            <a:endParaRPr lang="ro-RO" dirty="0" smtClean="0"/>
          </a:p>
          <a:p>
            <a:pPr lvl="1"/>
            <a:endParaRPr lang="en-US" dirty="0" smtClean="0"/>
          </a:p>
          <a:p>
            <a:r>
              <a:rPr lang="ro-RO" b="1" dirty="0" smtClean="0"/>
              <a:t>Activiti</a:t>
            </a:r>
            <a:r>
              <a:rPr lang="en-US" dirty="0" smtClean="0"/>
              <a:t>,  un </a:t>
            </a:r>
            <a:r>
              <a:rPr lang="en-US" dirty="0" err="1" smtClean="0"/>
              <a:t>grup</a:t>
            </a:r>
            <a:r>
              <a:rPr lang="en-US" dirty="0" smtClean="0"/>
              <a:t> de </a:t>
            </a:r>
            <a:r>
              <a:rPr lang="en-US" dirty="0" err="1" smtClean="0"/>
              <a:t>aplicatii</a:t>
            </a:r>
            <a:r>
              <a:rPr lang="en-US" sz="2500" dirty="0" smtClean="0"/>
              <a:t> </a:t>
            </a:r>
            <a:r>
              <a:rPr lang="en-US" sz="2500" dirty="0" err="1" smtClean="0"/>
              <a:t>interconectate</a:t>
            </a:r>
            <a:r>
              <a:rPr lang="en-US" sz="2500" dirty="0" smtClean="0"/>
              <a:t> </a:t>
            </a:r>
            <a:r>
              <a:rPr lang="en-US" sz="2500" dirty="0" err="1" smtClean="0"/>
              <a:t>destinate</a:t>
            </a:r>
            <a:r>
              <a:rPr lang="en-US" sz="2500" dirty="0" smtClean="0"/>
              <a:t> </a:t>
            </a:r>
            <a:r>
              <a:rPr lang="en-US" sz="2500" dirty="0" err="1" smtClean="0"/>
              <a:t>gestiunii</a:t>
            </a:r>
            <a:r>
              <a:rPr lang="en-US" sz="2500" dirty="0" smtClean="0"/>
              <a:t> </a:t>
            </a:r>
            <a:r>
              <a:rPr lang="en-US" sz="2500" dirty="0" err="1" smtClean="0"/>
              <a:t>fluxurilor</a:t>
            </a:r>
            <a:r>
              <a:rPr lang="en-US" sz="2500" dirty="0" smtClean="0"/>
              <a:t> de </a:t>
            </a:r>
            <a:r>
              <a:rPr lang="en-US" sz="2500" dirty="0" err="1" smtClean="0"/>
              <a:t>activitati</a:t>
            </a:r>
            <a:r>
              <a:rPr lang="en-US" sz="2500" dirty="0" smtClean="0"/>
              <a:t>:</a:t>
            </a:r>
          </a:p>
          <a:p>
            <a:pPr lvl="1"/>
            <a:r>
              <a:rPr lang="en-US" sz="2500" dirty="0" smtClean="0"/>
              <a:t>Modeler = web-based workflow builder</a:t>
            </a:r>
          </a:p>
          <a:p>
            <a:pPr lvl="1"/>
            <a:r>
              <a:rPr lang="en-US" sz="2500" dirty="0" smtClean="0"/>
              <a:t>Designer = Eclipse plug-in </a:t>
            </a:r>
            <a:r>
              <a:rPr lang="en-US" sz="2500" dirty="0" err="1" smtClean="0"/>
              <a:t>pentru</a:t>
            </a:r>
            <a:r>
              <a:rPr lang="en-US" sz="2500" dirty="0" smtClean="0"/>
              <a:t> </a:t>
            </a:r>
            <a:r>
              <a:rPr lang="en-US" sz="2500" dirty="0" err="1" smtClean="0"/>
              <a:t>descrierea</a:t>
            </a:r>
            <a:r>
              <a:rPr lang="en-US" sz="2500" dirty="0" smtClean="0"/>
              <a:t> </a:t>
            </a:r>
            <a:r>
              <a:rPr lang="en-US" sz="2500" dirty="0" err="1" smtClean="0"/>
              <a:t>fluxurilor</a:t>
            </a:r>
            <a:r>
              <a:rPr lang="en-US" sz="2500" dirty="0" smtClean="0"/>
              <a:t> de </a:t>
            </a:r>
            <a:r>
              <a:rPr lang="en-US" sz="2500" dirty="0" err="1" smtClean="0"/>
              <a:t>activitati</a:t>
            </a:r>
            <a:endParaRPr lang="en-US" sz="2500" dirty="0" smtClean="0"/>
          </a:p>
          <a:p>
            <a:pPr lvl="1"/>
            <a:r>
              <a:rPr lang="en-US" sz="2500" dirty="0" smtClean="0"/>
              <a:t>Engine = </a:t>
            </a:r>
            <a:r>
              <a:rPr lang="en-US" sz="2500" dirty="0" err="1" smtClean="0"/>
              <a:t>nucleul</a:t>
            </a:r>
            <a:r>
              <a:rPr lang="en-US" sz="2500" dirty="0" smtClean="0"/>
              <a:t> de </a:t>
            </a:r>
            <a:r>
              <a:rPr lang="en-US" sz="2500" dirty="0" err="1" smtClean="0"/>
              <a:t>prelucrare</a:t>
            </a:r>
            <a:r>
              <a:rPr lang="en-US" sz="2500" dirty="0" smtClean="0"/>
              <a:t> a </a:t>
            </a:r>
            <a:r>
              <a:rPr lang="en-US" sz="2500" dirty="0" err="1" smtClean="0"/>
              <a:t>fluxurilor</a:t>
            </a:r>
            <a:r>
              <a:rPr lang="en-US" sz="2500" dirty="0" smtClean="0"/>
              <a:t> de </a:t>
            </a:r>
            <a:r>
              <a:rPr lang="en-US" sz="2500" dirty="0" err="1" smtClean="0"/>
              <a:t>activitati</a:t>
            </a:r>
            <a:endParaRPr lang="en-US" sz="2500" dirty="0" smtClean="0"/>
          </a:p>
          <a:p>
            <a:pPr lvl="1"/>
            <a:r>
              <a:rPr lang="en-US" sz="2500" dirty="0" smtClean="0"/>
              <a:t>Explorer = o </a:t>
            </a:r>
            <a:r>
              <a:rPr lang="en-US" sz="2500" dirty="0" err="1" smtClean="0"/>
              <a:t>aplicatie</a:t>
            </a:r>
            <a:r>
              <a:rPr lang="en-US" sz="2500" dirty="0" smtClean="0"/>
              <a:t> web </a:t>
            </a:r>
            <a:r>
              <a:rPr lang="en-US" sz="2500" dirty="0" err="1" smtClean="0"/>
              <a:t>pentru</a:t>
            </a:r>
            <a:r>
              <a:rPr lang="en-US" sz="2500" dirty="0" smtClean="0"/>
              <a:t> </a:t>
            </a:r>
            <a:r>
              <a:rPr lang="en-US" sz="2500" dirty="0" err="1" smtClean="0"/>
              <a:t>utilizarea</a:t>
            </a:r>
            <a:r>
              <a:rPr lang="en-US" sz="2500" dirty="0" smtClean="0"/>
              <a:t> </a:t>
            </a:r>
            <a:r>
              <a:rPr lang="en-US" sz="2500" dirty="0" err="1" smtClean="0"/>
              <a:t>proceselor</a:t>
            </a:r>
            <a:r>
              <a:rPr lang="en-US" sz="2500" dirty="0" smtClean="0"/>
              <a:t>, </a:t>
            </a:r>
            <a:r>
              <a:rPr lang="en-US" sz="2500" dirty="0" err="1" smtClean="0"/>
              <a:t>inceperea</a:t>
            </a:r>
            <a:r>
              <a:rPr lang="en-US" sz="2500" dirty="0" smtClean="0"/>
              <a:t> </a:t>
            </a:r>
            <a:r>
              <a:rPr lang="en-US" sz="2500" dirty="0" err="1" smtClean="0"/>
              <a:t>unor</a:t>
            </a:r>
            <a:r>
              <a:rPr lang="en-US" sz="2500" dirty="0" smtClean="0"/>
              <a:t> </a:t>
            </a:r>
            <a:r>
              <a:rPr lang="en-US" sz="2500" dirty="0" err="1" smtClean="0"/>
              <a:t>noi</a:t>
            </a:r>
            <a:r>
              <a:rPr lang="en-US" sz="2500" dirty="0" smtClean="0"/>
              <a:t> </a:t>
            </a:r>
            <a:r>
              <a:rPr lang="en-US" sz="2500" dirty="0" err="1" smtClean="0"/>
              <a:t>procese</a:t>
            </a:r>
            <a:r>
              <a:rPr lang="en-US" sz="2500" dirty="0" smtClean="0"/>
              <a:t> </a:t>
            </a:r>
            <a:r>
              <a:rPr lang="en-US" sz="2500" dirty="0" err="1" smtClean="0"/>
              <a:t>si</a:t>
            </a:r>
            <a:r>
              <a:rPr lang="en-US" sz="2500" dirty="0" smtClean="0"/>
              <a:t> </a:t>
            </a:r>
            <a:r>
              <a:rPr lang="en-US" sz="2500" dirty="0" err="1" smtClean="0"/>
              <a:t>supravegherea</a:t>
            </a:r>
            <a:r>
              <a:rPr lang="en-US" sz="2500" dirty="0" smtClean="0"/>
              <a:t> </a:t>
            </a:r>
            <a:r>
              <a:rPr lang="en-US" sz="2500" dirty="0" err="1" smtClean="0"/>
              <a:t>acestora</a:t>
            </a:r>
            <a:endParaRPr lang="en-US" sz="2500" dirty="0" smtClean="0"/>
          </a:p>
          <a:p>
            <a:pPr lvl="1"/>
            <a:r>
              <a:rPr lang="en-US" sz="2500" dirty="0" smtClean="0"/>
              <a:t>Cycle = o </a:t>
            </a:r>
            <a:r>
              <a:rPr lang="en-US" sz="2500" dirty="0" err="1" smtClean="0"/>
              <a:t>aplicatie</a:t>
            </a:r>
            <a:r>
              <a:rPr lang="en-US" sz="2500" dirty="0" smtClean="0"/>
              <a:t> web </a:t>
            </a:r>
            <a:r>
              <a:rPr lang="en-US" sz="2500" dirty="0" err="1" smtClean="0"/>
              <a:t>pentru</a:t>
            </a:r>
            <a:r>
              <a:rPr lang="en-US" sz="2500" dirty="0" smtClean="0"/>
              <a:t> </a:t>
            </a:r>
            <a:r>
              <a:rPr lang="en-US" sz="2500" dirty="0" err="1" smtClean="0"/>
              <a:t>colaborarea</a:t>
            </a:r>
            <a:r>
              <a:rPr lang="en-US" sz="2500" dirty="0" smtClean="0"/>
              <a:t> </a:t>
            </a:r>
            <a:r>
              <a:rPr lang="en-US" sz="2500" dirty="0" err="1" smtClean="0"/>
              <a:t>dintre</a:t>
            </a:r>
            <a:r>
              <a:rPr lang="en-US" sz="2500" dirty="0" smtClean="0"/>
              <a:t> </a:t>
            </a:r>
            <a:r>
              <a:rPr lang="en-US" sz="2500" dirty="0" err="1" smtClean="0"/>
              <a:t>utilizatori</a:t>
            </a:r>
            <a:r>
              <a:rPr lang="en-US" sz="2500" dirty="0" smtClean="0"/>
              <a:t> </a:t>
            </a:r>
            <a:r>
              <a:rPr lang="en-US" sz="2500" dirty="0" err="1" smtClean="0"/>
              <a:t>si</a:t>
            </a:r>
            <a:r>
              <a:rPr lang="en-US" sz="2500" dirty="0" smtClean="0"/>
              <a:t> </a:t>
            </a:r>
            <a:r>
              <a:rPr lang="en-US" sz="2500" dirty="0" err="1" smtClean="0"/>
              <a:t>programatori</a:t>
            </a:r>
            <a:endParaRPr lang="en-US" sz="2500" dirty="0" smtClean="0"/>
          </a:p>
          <a:p>
            <a:endParaRPr lang="en-US" dirty="0" smtClean="0"/>
          </a:p>
          <a:p>
            <a:r>
              <a:rPr lang="ro-RO" b="1" dirty="0" smtClean="0"/>
              <a:t>Windows Workflow Foundation</a:t>
            </a:r>
            <a:endParaRPr lang="ro-RO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816" y="260648"/>
            <a:ext cx="2649488" cy="684688"/>
          </a:xfrm>
        </p:spPr>
        <p:txBody>
          <a:bodyPr/>
          <a:lstStyle/>
          <a:p>
            <a:r>
              <a:rPr lang="en-US" sz="3200" dirty="0" err="1" smtClean="0"/>
              <a:t>Webografie</a:t>
            </a:r>
            <a:endParaRPr lang="ro-RO" sz="3200" dirty="0"/>
          </a:p>
        </p:txBody>
      </p:sp>
      <p:sp>
        <p:nvSpPr>
          <p:cNvPr id="4" name="Rectangle 3"/>
          <p:cNvSpPr/>
          <p:nvPr/>
        </p:nvSpPr>
        <p:spPr>
          <a:xfrm>
            <a:off x="467544" y="1084674"/>
            <a:ext cx="84249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000" dirty="0" smtClean="0">
                <a:hlinkClick r:id="rId2"/>
              </a:rPr>
              <a:t> </a:t>
            </a:r>
            <a:r>
              <a:rPr lang="ro-RO" sz="2000" dirty="0" smtClean="0">
                <a:hlinkClick r:id="rId2"/>
              </a:rPr>
              <a:t>http://www.ibm.com/developerworks/rational/library/2802.html#footnotes</a:t>
            </a:r>
            <a:endParaRPr lang="ro-RO" sz="2000" dirty="0" smtClean="0"/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ro-RO" sz="2000" dirty="0" smtClean="0"/>
              <a:t> </a:t>
            </a:r>
            <a:r>
              <a:rPr lang="ro-RO" sz="2000" dirty="0" smtClean="0">
                <a:hlinkClick r:id="rId3"/>
              </a:rPr>
              <a:t>http://publib.boulder.ibm.com/infocenter/rsdvhelp/v6r0m1/index.jsp</a:t>
            </a:r>
            <a:r>
              <a:rPr lang="ro-RO" sz="2000" dirty="0" smtClean="0"/>
              <a:t>? topic=%2Fcom.ibm.xtools.modeler.doc%2Ftopics%2Fcactd.html</a:t>
            </a:r>
            <a:endParaRPr lang="en-US" sz="2000" dirty="0" smtClean="0"/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000" dirty="0" smtClean="0"/>
              <a:t> </a:t>
            </a:r>
            <a:r>
              <a:rPr lang="ro-RO" sz="2000" dirty="0" smtClean="0">
                <a:hlinkClick r:id="rId4"/>
              </a:rPr>
              <a:t>http://www.uml-diagrams.org/activity-diagrams-examples.html</a:t>
            </a:r>
            <a:endParaRPr lang="en-US" sz="2000" dirty="0" smtClean="0"/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000" dirty="0" smtClean="0"/>
              <a:t> </a:t>
            </a:r>
            <a:r>
              <a:rPr lang="ro-RO" sz="2000" dirty="0" smtClean="0">
                <a:hlinkClick r:id="rId5"/>
              </a:rPr>
              <a:t>http://www.techit.ro/tutorial_uml_3.php</a:t>
            </a:r>
            <a:endParaRPr lang="en-US" sz="2000" dirty="0" smtClean="0"/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000" dirty="0" smtClean="0"/>
              <a:t> </a:t>
            </a:r>
            <a:r>
              <a:rPr lang="en-US" sz="2000" dirty="0" smtClean="0">
                <a:hlinkClick r:id="rId6"/>
              </a:rPr>
              <a:t>http://msdn.microsoft.com/en-us/library/dd409465.aspx</a:t>
            </a:r>
            <a:endParaRPr lang="en-US" sz="2000" dirty="0" smtClean="0"/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endParaRPr lang="ro-RO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10344"/>
            <a:ext cx="2721496" cy="554360"/>
          </a:xfrm>
        </p:spPr>
        <p:txBody>
          <a:bodyPr/>
          <a:lstStyle/>
          <a:p>
            <a:r>
              <a:rPr lang="en-US" sz="3200" dirty="0" err="1" smtClean="0"/>
              <a:t>Introducere</a:t>
            </a:r>
            <a:endParaRPr lang="ro-RO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080120"/>
            <a:ext cx="8568952" cy="4581128"/>
          </a:xfrm>
        </p:spPr>
        <p:txBody>
          <a:bodyPr>
            <a:noAutofit/>
          </a:bodyPr>
          <a:lstStyle/>
          <a:p>
            <a:pPr marL="582930" lvl="0" indent="-514350">
              <a:lnSpc>
                <a:spcPct val="150000"/>
              </a:lnSpc>
              <a:buNone/>
            </a:pPr>
            <a:r>
              <a:rPr lang="en-US" sz="2000" dirty="0" smtClean="0"/>
              <a:t>C</a:t>
            </a:r>
            <a:r>
              <a:rPr lang="ro-RO" sz="2000" dirty="0" smtClean="0"/>
              <a:t>ând se utilizează DA?</a:t>
            </a:r>
          </a:p>
          <a:p>
            <a:pPr marL="58293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 smtClean="0"/>
              <a:t> pentru descrierea logicii</a:t>
            </a:r>
            <a:endParaRPr lang="en-US" sz="2000" dirty="0" smtClean="0"/>
          </a:p>
          <a:p>
            <a:pPr marL="912114" lvl="1" indent="-514350">
              <a:lnSpc>
                <a:spcPct val="150000"/>
              </a:lnSpc>
              <a:buFont typeface="+mj-lt"/>
              <a:buAutoNum type="arabicPeriod"/>
            </a:pPr>
            <a:r>
              <a:rPr lang="ro-RO" sz="2000" dirty="0" smtClean="0"/>
              <a:t>unuia sau mai multor cazuri de utilizare</a:t>
            </a:r>
            <a:r>
              <a:rPr lang="en-US" sz="2000" dirty="0" smtClean="0"/>
              <a:t> – o </a:t>
            </a:r>
            <a:r>
              <a:rPr lang="en-US" sz="2000" dirty="0" err="1" smtClean="0"/>
              <a:t>func</a:t>
            </a:r>
            <a:r>
              <a:rPr lang="ro-RO" sz="2000" dirty="0" smtClean="0"/>
              <a:t>ționalitate a sistemului</a:t>
            </a:r>
          </a:p>
          <a:p>
            <a:pPr marL="912114" lvl="1" indent="-514350">
              <a:lnSpc>
                <a:spcPct val="150000"/>
              </a:lnSpc>
              <a:buFont typeface="+mj-lt"/>
              <a:buAutoNum type="arabicPeriod"/>
            </a:pPr>
            <a:r>
              <a:rPr lang="ro-RO" sz="2000" dirty="0" smtClean="0"/>
              <a:t>unui scenari</a:t>
            </a:r>
            <a:r>
              <a:rPr lang="en-US" sz="2000" dirty="0" smtClean="0"/>
              <a:t>u</a:t>
            </a:r>
            <a:r>
              <a:rPr lang="ro-RO" sz="2000" dirty="0" smtClean="0"/>
              <a:t> de lucru dintr-un caz de utilizare;</a:t>
            </a:r>
          </a:p>
          <a:p>
            <a:pPr marL="912114" lvl="1" indent="-514350">
              <a:lnSpc>
                <a:spcPct val="150000"/>
              </a:lnSpc>
              <a:buFont typeface="+mj-lt"/>
              <a:buAutoNum type="arabicPeriod"/>
            </a:pPr>
            <a:r>
              <a:rPr lang="ro-RO" sz="2000" dirty="0" smtClean="0"/>
              <a:t>unei operaţii/metode complexe (extinde semantica schemelor logice);</a:t>
            </a:r>
          </a:p>
          <a:p>
            <a:pPr marL="912114" lvl="1" indent="-514350">
              <a:lnSpc>
                <a:spcPct val="150000"/>
              </a:lnSpc>
              <a:buFont typeface="+mj-lt"/>
              <a:buAutoNum type="arabicPeriod"/>
            </a:pPr>
            <a:r>
              <a:rPr lang="ro-RO" sz="2000" dirty="0" smtClean="0"/>
              <a:t>unui proces al afacerii - descrierea fluxurilor de lucru </a:t>
            </a:r>
            <a:endParaRPr lang="en-US" sz="2000" dirty="0" smtClean="0"/>
          </a:p>
          <a:p>
            <a:pPr marL="912114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 </a:t>
            </a:r>
            <a:r>
              <a:rPr lang="ro-RO" sz="2000" dirty="0" smtClean="0"/>
              <a:t>unui sistem întreg - evidenţierea</a:t>
            </a:r>
            <a:r>
              <a:rPr lang="en-US" sz="2000" dirty="0" smtClean="0"/>
              <a:t> de </a:t>
            </a:r>
            <a:r>
              <a:rPr lang="en-US" sz="2000" dirty="0" err="1" smtClean="0"/>
              <a:t>ansamblu</a:t>
            </a:r>
            <a:r>
              <a:rPr lang="en-US" sz="2000" dirty="0" smtClean="0"/>
              <a:t> a </a:t>
            </a:r>
            <a:r>
              <a:rPr lang="en-US" sz="2000" dirty="0" err="1" smtClean="0"/>
              <a:t>functionalitatii</a:t>
            </a:r>
            <a:r>
              <a:rPr lang="en-US" sz="2000" dirty="0" smtClean="0"/>
              <a:t> </a:t>
            </a:r>
            <a:r>
              <a:rPr lang="en-US" sz="2000" dirty="0" err="1" smtClean="0"/>
              <a:t>sistemului</a:t>
            </a:r>
            <a:endParaRPr lang="ro-RO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7544" y="836712"/>
          <a:ext cx="8429685" cy="5357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1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r>
                        <a:rPr lang="ro-RO" sz="1100" b="1" dirty="0">
                          <a:latin typeface="Times New Roman"/>
                          <a:ea typeface="Times New Roman"/>
                          <a:cs typeface="Times New Roman"/>
                        </a:rPr>
                        <a:t>Element</a:t>
                      </a:r>
                      <a:endParaRPr lang="ro-RO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r>
                        <a:rPr lang="ro-RO" sz="1100" b="1" dirty="0">
                          <a:latin typeface="Times New Roman"/>
                          <a:ea typeface="Times New Roman"/>
                          <a:cs typeface="Times New Roman"/>
                        </a:rPr>
                        <a:t>Reprezentare grafică</a:t>
                      </a:r>
                      <a:endParaRPr lang="ro-RO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r>
                        <a:rPr lang="ro-RO" sz="1100" b="1" dirty="0">
                          <a:latin typeface="Times New Roman"/>
                          <a:ea typeface="Times New Roman"/>
                          <a:cs typeface="Times New Roman"/>
                        </a:rPr>
                        <a:t>Descriere</a:t>
                      </a:r>
                      <a:endParaRPr lang="ro-RO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r>
                        <a:rPr lang="ro-RO" sz="1100">
                          <a:latin typeface="Times New Roman"/>
                          <a:ea typeface="Times New Roman"/>
                          <a:cs typeface="Times New Roman"/>
                        </a:rPr>
                        <a:t>nod iniţial</a:t>
                      </a:r>
                      <a:endParaRPr lang="ro-RO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29000" algn="l"/>
                        </a:tabLst>
                        <a:defRPr/>
                      </a:pPr>
                      <a:endParaRPr lang="ro-RO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r>
                        <a:rPr lang="ro-RO" sz="1100">
                          <a:latin typeface="Times New Roman"/>
                          <a:ea typeface="Times New Roman"/>
                          <a:cs typeface="Times New Roman"/>
                        </a:rPr>
                        <a:t>locul din care începe fluxul de activităţi</a:t>
                      </a:r>
                      <a:endParaRPr lang="ro-RO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r>
                        <a:rPr lang="ro-RO" sz="1100" dirty="0">
                          <a:latin typeface="Times New Roman"/>
                          <a:ea typeface="Times New Roman"/>
                          <a:cs typeface="Times New Roman"/>
                        </a:rPr>
                        <a:t>nod </a:t>
                      </a:r>
                      <a:r>
                        <a:rPr lang="ro-RO" sz="1100" dirty="0" smtClean="0">
                          <a:latin typeface="Times New Roman"/>
                          <a:ea typeface="Times New Roman"/>
                          <a:cs typeface="Times New Roman"/>
                        </a:rPr>
                        <a:t>final</a:t>
                      </a:r>
                      <a:r>
                        <a:rPr lang="en-US" sz="1100" dirty="0" smtClean="0">
                          <a:latin typeface="Times New Roman"/>
                          <a:ea typeface="Times New Roman"/>
                          <a:cs typeface="Times New Roman"/>
                        </a:rPr>
                        <a:t> al </a:t>
                      </a:r>
                      <a:r>
                        <a:rPr lang="en-US" sz="11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activit</a:t>
                      </a:r>
                      <a:r>
                        <a:rPr lang="ro-RO" sz="1100" dirty="0" smtClean="0">
                          <a:latin typeface="Times New Roman"/>
                          <a:ea typeface="Times New Roman"/>
                          <a:cs typeface="Times New Roman"/>
                        </a:rPr>
                        <a:t>ăţilor</a:t>
                      </a:r>
                      <a:endParaRPr lang="ro-RO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endParaRPr lang="ro-RO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r>
                        <a:rPr lang="ro-RO" sz="1100" dirty="0">
                          <a:latin typeface="Times New Roman"/>
                          <a:ea typeface="Times New Roman"/>
                          <a:cs typeface="Times New Roman"/>
                        </a:rPr>
                        <a:t>locul în care se </a:t>
                      </a:r>
                      <a:r>
                        <a:rPr lang="ro-RO" sz="1100" dirty="0" smtClean="0">
                          <a:latin typeface="Times New Roman"/>
                          <a:ea typeface="Times New Roman"/>
                          <a:cs typeface="Times New Roman"/>
                        </a:rPr>
                        <a:t>termină tot fluxul </a:t>
                      </a:r>
                      <a:r>
                        <a:rPr lang="ro-RO" sz="1100" dirty="0">
                          <a:latin typeface="Times New Roman"/>
                          <a:ea typeface="Times New Roman"/>
                          <a:cs typeface="Times New Roman"/>
                        </a:rPr>
                        <a:t>de </a:t>
                      </a:r>
                      <a:r>
                        <a:rPr lang="ro-RO" sz="1100" dirty="0" smtClean="0">
                          <a:latin typeface="Times New Roman"/>
                          <a:ea typeface="Times New Roman"/>
                          <a:cs typeface="Times New Roman"/>
                        </a:rPr>
                        <a:t>activităţi din diagrama</a:t>
                      </a:r>
                      <a:endParaRPr lang="ro-RO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r>
                        <a:rPr lang="ro-RO" sz="1100">
                          <a:latin typeface="Times New Roman"/>
                          <a:ea typeface="Times New Roman"/>
                          <a:cs typeface="Times New Roman"/>
                        </a:rPr>
                        <a:t>Flux</a:t>
                      </a:r>
                      <a:endParaRPr lang="ro-RO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endParaRPr lang="ro-RO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r>
                        <a:rPr lang="ro-RO" sz="1100" dirty="0">
                          <a:latin typeface="Times New Roman"/>
                          <a:ea typeface="Times New Roman"/>
                          <a:cs typeface="Times New Roman"/>
                        </a:rPr>
                        <a:t>Un conector care arată ordinea de execuţie a celorlaltor elemente</a:t>
                      </a:r>
                      <a:endParaRPr lang="ro-RO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0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r>
                        <a:rPr lang="ro-RO" sz="1100">
                          <a:latin typeface="Times New Roman"/>
                          <a:ea typeface="Times New Roman"/>
                          <a:cs typeface="Times New Roman"/>
                        </a:rPr>
                        <a:t>Acţiune</a:t>
                      </a:r>
                      <a:endParaRPr lang="ro-RO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29000" algn="l"/>
                        </a:tabLst>
                        <a:defRPr/>
                      </a:pPr>
                      <a:endParaRPr lang="ro-RO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r>
                        <a:rPr lang="ro-RO" sz="1100">
                          <a:latin typeface="Times New Roman"/>
                          <a:ea typeface="Times New Roman"/>
                          <a:cs typeface="Times New Roman"/>
                        </a:rPr>
                        <a:t>Un pas dintr-o activitate, ce poate eventual să fie definit mai în detaliu cu ajutorul altei diagrame de activităţi.</a:t>
                      </a:r>
                      <a:endParaRPr lang="ro-RO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7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r>
                        <a:rPr lang="ro-RO" sz="1100">
                          <a:latin typeface="Times New Roman"/>
                          <a:ea typeface="Times New Roman"/>
                          <a:cs typeface="Times New Roman"/>
                        </a:rPr>
                        <a:t>nod de decizie</a:t>
                      </a:r>
                      <a:endParaRPr lang="ro-RO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endParaRPr lang="ro-RO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r>
                        <a:rPr lang="ro-RO" sz="1100" dirty="0">
                          <a:latin typeface="Times New Roman"/>
                          <a:ea typeface="Times New Roman"/>
                          <a:cs typeface="Times New Roman"/>
                        </a:rPr>
                        <a:t>Blocul de decizie ce poate avea un flux de intrare şi două sau mai multe fluxuri de ieşire. Pot fi folosite atât pentru crearea structurilor alternative simple/generalizate, cât şi pentru crearea structurilor repetitive condiţionate anterior/posterior</a:t>
                      </a:r>
                      <a:endParaRPr lang="ro-RO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1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r>
                        <a:rPr lang="ro-RO" sz="1100">
                          <a:latin typeface="Times New Roman"/>
                          <a:ea typeface="Times New Roman"/>
                          <a:cs typeface="Times New Roman"/>
                        </a:rPr>
                        <a:t>Rol</a:t>
                      </a:r>
                      <a:endParaRPr lang="ro-RO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r>
                        <a:rPr lang="ro-RO" sz="1100" dirty="0">
                          <a:latin typeface="Times New Roman"/>
                          <a:ea typeface="Times New Roman"/>
                          <a:cs typeface="Times New Roman"/>
                        </a:rPr>
                        <a:t>[text]</a:t>
                      </a:r>
                      <a:endParaRPr lang="ro-RO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r>
                        <a:rPr lang="ro-RO" sz="1100" dirty="0">
                          <a:latin typeface="Times New Roman"/>
                          <a:ea typeface="Times New Roman"/>
                          <a:cs typeface="Times New Roman"/>
                        </a:rPr>
                        <a:t>O condiţie ce trebuie îndeplinită pentru a se continua execuţia pe un anumit flux. Se ataşează de obicei fluxurilor de ieşire din blocurile de decizie.</a:t>
                      </a:r>
                      <a:endParaRPr lang="ro-RO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r>
                        <a:rPr lang="ro-RO" sz="1100">
                          <a:latin typeface="Times New Roman"/>
                          <a:ea typeface="Times New Roman"/>
                          <a:cs typeface="Times New Roman"/>
                        </a:rPr>
                        <a:t>nod de unire</a:t>
                      </a:r>
                      <a:endParaRPr lang="ro-RO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endParaRPr lang="ro-RO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r>
                        <a:rPr lang="ro-RO" sz="1100">
                          <a:latin typeface="Times New Roman"/>
                          <a:ea typeface="Times New Roman"/>
                          <a:cs typeface="Times New Roman"/>
                        </a:rPr>
                        <a:t>Bloc de unire a fluxurilor de ieşire din nodurile de decizie.</a:t>
                      </a:r>
                      <a:endParaRPr lang="ro-RO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7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r>
                        <a:rPr lang="ro-RO" sz="1100">
                          <a:latin typeface="Times New Roman"/>
                          <a:ea typeface="Times New Roman"/>
                          <a:cs typeface="Times New Roman"/>
                        </a:rPr>
                        <a:t>nod de bifurcare</a:t>
                      </a:r>
                      <a:endParaRPr lang="ro-RO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endParaRPr lang="ro-RO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r>
                        <a:rPr lang="ro-RO" sz="1100">
                          <a:latin typeface="Times New Roman"/>
                          <a:ea typeface="Times New Roman"/>
                          <a:cs typeface="Times New Roman"/>
                        </a:rPr>
                        <a:t>Bloc de creare a mai multor fire de execuţie concurente.</a:t>
                      </a:r>
                      <a:endParaRPr lang="ro-RO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7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r>
                        <a:rPr lang="ro-RO" sz="1100">
                          <a:latin typeface="Times New Roman"/>
                          <a:ea typeface="Times New Roman"/>
                          <a:cs typeface="Times New Roman"/>
                        </a:rPr>
                        <a:t>nod de joncţiune</a:t>
                      </a:r>
                      <a:endParaRPr lang="ro-RO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endParaRPr lang="ro-RO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r>
                        <a:rPr lang="ro-RO" sz="1100" dirty="0">
                          <a:latin typeface="Times New Roman"/>
                          <a:ea typeface="Times New Roman"/>
                          <a:cs typeface="Times New Roman"/>
                        </a:rPr>
                        <a:t>Bloc de unire a mai multor fire de execuţie.</a:t>
                      </a:r>
                      <a:endParaRPr lang="ro-RO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7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r>
                        <a:rPr lang="ro-RO" sz="1100">
                          <a:latin typeface="Times New Roman"/>
                          <a:ea typeface="Times New Roman"/>
                          <a:cs typeface="Times New Roman"/>
                        </a:rPr>
                        <a:t>nod obiect</a:t>
                      </a:r>
                      <a:endParaRPr lang="ro-RO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endParaRPr lang="ro-RO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r>
                        <a:rPr lang="ro-RO" sz="1100" dirty="0">
                          <a:latin typeface="Times New Roman"/>
                          <a:ea typeface="Times New Roman"/>
                          <a:cs typeface="Times New Roman"/>
                        </a:rPr>
                        <a:t>Grup de date transmise pe un flux.</a:t>
                      </a:r>
                      <a:endParaRPr lang="ro-RO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21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r>
                        <a:rPr lang="ro-RO" sz="1100" dirty="0">
                          <a:latin typeface="Times New Roman"/>
                          <a:ea typeface="Times New Roman"/>
                          <a:cs typeface="Times New Roman"/>
                        </a:rPr>
                        <a:t>linii de </a:t>
                      </a:r>
                      <a:r>
                        <a:rPr lang="ro-RO" sz="1100" dirty="0" smtClean="0">
                          <a:latin typeface="Times New Roman"/>
                          <a:ea typeface="Times New Roman"/>
                          <a:cs typeface="Times New Roman"/>
                        </a:rPr>
                        <a:t>departajare (swimlane)</a:t>
                      </a:r>
                      <a:endParaRPr lang="ro-RO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endParaRPr lang="ro-RO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0" algn="l"/>
                        </a:tabLst>
                      </a:pPr>
                      <a:r>
                        <a:rPr lang="ro-RO" sz="1100" dirty="0">
                          <a:latin typeface="Times New Roman"/>
                          <a:ea typeface="Times New Roman"/>
                          <a:cs typeface="Times New Roman"/>
                        </a:rPr>
                        <a:t>Element de grupare a acţiunilor în funcţie de persoanele / grupurile de persoane responsabile de îndeplinirea acestora.</a:t>
                      </a:r>
                      <a:r>
                        <a:rPr lang="ro-RO" sz="1200" dirty="0">
                          <a:latin typeface="Times New Roman"/>
                          <a:ea typeface="Times New Roman"/>
                          <a:cs typeface="Times New Roman"/>
                        </a:rPr>
                        <a:t> F</a:t>
                      </a:r>
                      <a:r>
                        <a:rPr lang="ro-RO" sz="1100" dirty="0">
                          <a:latin typeface="Times New Roman"/>
                          <a:ea typeface="Times New Roman"/>
                          <a:cs typeface="Times New Roman"/>
                        </a:rPr>
                        <a:t>iecare activitate este alocată unui anumit grup de activităţi (unei partiţii create de liniile de departajare), fără ca poziţiile relative ale activităţilor să aibă o semnificaţie, fluxurile fiind libere să traverseze partiţiile la care nu se referă.</a:t>
                      </a:r>
                      <a:endParaRPr lang="ro-RO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2000232" y="5450924"/>
            <a:ext cx="774700" cy="7143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grpSp>
        <p:nvGrpSpPr>
          <p:cNvPr id="15" name="Group 14"/>
          <p:cNvGrpSpPr/>
          <p:nvPr/>
        </p:nvGrpSpPr>
        <p:grpSpPr>
          <a:xfrm>
            <a:off x="2000232" y="1309892"/>
            <a:ext cx="785818" cy="4032448"/>
            <a:chOff x="2000232" y="1157804"/>
            <a:chExt cx="785818" cy="4032448"/>
          </a:xfrm>
        </p:grpSpPr>
        <p:sp>
          <p:nvSpPr>
            <p:cNvPr id="25601" name="AutoShape 1"/>
            <p:cNvSpPr>
              <a:spLocks noChangeArrowheads="1"/>
            </p:cNvSpPr>
            <p:nvPr/>
          </p:nvSpPr>
          <p:spPr bwMode="auto">
            <a:xfrm>
              <a:off x="2046274" y="2229374"/>
              <a:ext cx="596900" cy="23653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o-RO"/>
            </a:p>
          </p:txBody>
        </p:sp>
        <p:sp>
          <p:nvSpPr>
            <p:cNvPr id="25602" name="AutoShape 2"/>
            <p:cNvSpPr>
              <a:spLocks noChangeArrowheads="1"/>
            </p:cNvSpPr>
            <p:nvPr/>
          </p:nvSpPr>
          <p:spPr bwMode="auto">
            <a:xfrm>
              <a:off x="2325672" y="1157804"/>
              <a:ext cx="103188" cy="115888"/>
            </a:xfrm>
            <a:prstGeom prst="flowChartConnector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o-RO"/>
            </a:p>
          </p:txBody>
        </p:sp>
        <p:pic>
          <p:nvPicPr>
            <p:cNvPr id="9" name="Picture 8"/>
            <p:cNvPicPr/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2222358" y="1514994"/>
              <a:ext cx="206502" cy="191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603" name="AutoShape 3"/>
            <p:cNvCxnSpPr>
              <a:cxnSpLocks noChangeShapeType="1"/>
            </p:cNvCxnSpPr>
            <p:nvPr/>
          </p:nvCxnSpPr>
          <p:spPr bwMode="auto">
            <a:xfrm>
              <a:off x="2139937" y="1943622"/>
              <a:ext cx="50323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5604" name="AutoShape 4"/>
            <p:cNvSpPr>
              <a:spLocks noChangeArrowheads="1"/>
            </p:cNvSpPr>
            <p:nvPr/>
          </p:nvSpPr>
          <p:spPr bwMode="auto">
            <a:xfrm>
              <a:off x="2214546" y="2729440"/>
              <a:ext cx="285752" cy="35719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o-RO"/>
            </a:p>
          </p:txBody>
        </p:sp>
        <p:sp>
          <p:nvSpPr>
            <p:cNvPr id="25605" name="AutoShape 5"/>
            <p:cNvSpPr>
              <a:spLocks noChangeArrowheads="1"/>
            </p:cNvSpPr>
            <p:nvPr/>
          </p:nvSpPr>
          <p:spPr bwMode="auto">
            <a:xfrm>
              <a:off x="2217722" y="3658134"/>
              <a:ext cx="139700" cy="1524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o-RO"/>
            </a:p>
          </p:txBody>
        </p:sp>
        <p:cxnSp>
          <p:nvCxnSpPr>
            <p:cNvPr id="25606" name="AutoShape 6"/>
            <p:cNvCxnSpPr>
              <a:cxnSpLocks noChangeShapeType="1"/>
            </p:cNvCxnSpPr>
            <p:nvPr/>
          </p:nvCxnSpPr>
          <p:spPr bwMode="auto">
            <a:xfrm>
              <a:off x="2066911" y="4158200"/>
              <a:ext cx="504825" cy="0"/>
            </a:xfrm>
            <a:prstGeom prst="straightConnector1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5607" name="AutoShape 7"/>
            <p:cNvCxnSpPr>
              <a:cxnSpLocks noChangeShapeType="1"/>
            </p:cNvCxnSpPr>
            <p:nvPr/>
          </p:nvCxnSpPr>
          <p:spPr bwMode="auto">
            <a:xfrm>
              <a:off x="2071670" y="4515390"/>
              <a:ext cx="504825" cy="0"/>
            </a:xfrm>
            <a:prstGeom prst="straightConnector1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2011350" y="4794794"/>
              <a:ext cx="774700" cy="2921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o-RO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000232" y="5190252"/>
              <a:ext cx="7858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4400" y="210344"/>
            <a:ext cx="3153544" cy="554360"/>
          </a:xfrm>
        </p:spPr>
        <p:txBody>
          <a:bodyPr/>
          <a:lstStyle/>
          <a:p>
            <a:r>
              <a:rPr lang="ro-RO" sz="3200" dirty="0" smtClean="0"/>
              <a:t>Elementele DA</a:t>
            </a:r>
            <a:endParaRPr lang="ro-RO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6309320"/>
            <a:ext cx="2571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395536" y="623731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 smtClean="0"/>
              <a:t>Nodul final al fluxului</a:t>
            </a:r>
          </a:p>
          <a:p>
            <a:r>
              <a:rPr lang="ro-RO" sz="1200" dirty="0" smtClean="0"/>
              <a:t>(Final flow node)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915816" y="623731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 smtClean="0"/>
              <a:t>Denotă sfârşitul fluxului de control respectiv, nu al tuturor fluxurilor de control din diagrama respectivă</a:t>
            </a:r>
            <a:r>
              <a:rPr lang="en-US" sz="1200" dirty="0" smtClean="0"/>
              <a:t> (</a:t>
            </a:r>
            <a:r>
              <a:rPr lang="ro-RO" sz="1200" dirty="0" smtClean="0"/>
              <a:t>nu are efect asupra altor fluxuri de control din diagramă).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rol-nodes-overvi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924944"/>
            <a:ext cx="8362213" cy="288032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344816" cy="554360"/>
          </a:xfrm>
        </p:spPr>
        <p:txBody>
          <a:bodyPr/>
          <a:lstStyle/>
          <a:p>
            <a:r>
              <a:rPr lang="ro-RO" sz="3200" dirty="0" smtClean="0"/>
              <a:t>Exemplu abstract de diagramă de activităţi</a:t>
            </a:r>
            <a:endParaRPr lang="ro-RO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57158" y="573603"/>
            <a:ext cx="8715436" cy="621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ts val="32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/>
              <a:t> o activitate reprezintă realizarea unei operaţiuni din </a:t>
            </a:r>
            <a:r>
              <a:rPr lang="ro-RO" sz="2000" dirty="0" smtClean="0"/>
              <a:t>cadrul unui flux de activități</a:t>
            </a:r>
            <a:endParaRPr lang="ro-RO" sz="2000" dirty="0"/>
          </a:p>
          <a:p>
            <a:pPr lvl="3">
              <a:lnSpc>
                <a:spcPts val="32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2000" dirty="0"/>
              <a:t> </a:t>
            </a:r>
            <a:r>
              <a:rPr lang="ro-RO" sz="2000" dirty="0" smtClean="0"/>
              <a:t>paşii unui caz de utilizare</a:t>
            </a:r>
          </a:p>
          <a:p>
            <a:pPr lvl="3">
              <a:lnSpc>
                <a:spcPts val="32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2000" dirty="0" smtClean="0"/>
              <a:t> procese ale afacerii sau etape ale acestora</a:t>
            </a:r>
          </a:p>
          <a:p>
            <a:pPr lvl="3">
              <a:lnSpc>
                <a:spcPts val="32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2000" dirty="0" smtClean="0"/>
              <a:t> paşii algoritmului de implementare a unei operaţiuni</a:t>
            </a:r>
            <a:endParaRPr lang="en-US" sz="2000" dirty="0" smtClean="0"/>
          </a:p>
          <a:p>
            <a:pPr lvl="3">
              <a:lnSpc>
                <a:spcPts val="32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en-US" sz="2000" dirty="0" smtClean="0"/>
              <a:t> </a:t>
            </a:r>
            <a:r>
              <a:rPr lang="en-US" sz="2000" dirty="0" err="1" smtClean="0"/>
              <a:t>numele</a:t>
            </a:r>
            <a:r>
              <a:rPr lang="en-US" sz="2000" dirty="0" smtClean="0"/>
              <a:t> </a:t>
            </a:r>
            <a:r>
              <a:rPr lang="en-US" sz="2000" dirty="0" err="1" smtClean="0"/>
              <a:t>trebuie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inceapa</a:t>
            </a:r>
            <a:r>
              <a:rPr lang="en-US" sz="2000" dirty="0" smtClean="0"/>
              <a:t> cu verb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se </a:t>
            </a:r>
            <a:r>
              <a:rPr lang="en-US" sz="2000" dirty="0" err="1" smtClean="0"/>
              <a:t>termine</a:t>
            </a:r>
            <a:r>
              <a:rPr lang="en-US" sz="2000" dirty="0" smtClean="0"/>
              <a:t> cu </a:t>
            </a:r>
            <a:r>
              <a:rPr lang="en-US" sz="2000" dirty="0" err="1" smtClean="0"/>
              <a:t>substantiv</a:t>
            </a:r>
            <a:endParaRPr lang="ro-RO" sz="2000" dirty="0" smtClean="0"/>
          </a:p>
          <a:p>
            <a:pPr lvl="3">
              <a:lnSpc>
                <a:spcPts val="32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2000" dirty="0" smtClean="0"/>
              <a:t>exemple</a:t>
            </a:r>
            <a:r>
              <a:rPr lang="ro-RO" sz="2000" dirty="0"/>
              <a:t>: verificare sold client, calcul medie ECTS, calcul amortizare lunară, actualizare stoc</a:t>
            </a:r>
          </a:p>
          <a:p>
            <a:pPr>
              <a:lnSpc>
                <a:spcPts val="32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/>
              <a:t> activităţile pot fi descompuse în </a:t>
            </a:r>
            <a:r>
              <a:rPr lang="ro-RO" sz="2000" dirty="0" smtClean="0"/>
              <a:t>alte activităţi sau acţiuni</a:t>
            </a:r>
          </a:p>
          <a:p>
            <a:pPr lvl="3">
              <a:lnSpc>
                <a:spcPts val="32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2000" dirty="0" smtClean="0"/>
              <a:t> acţiunea reprezintă un pas dintr-o activitate</a:t>
            </a:r>
          </a:p>
          <a:p>
            <a:pPr lvl="3">
              <a:lnSpc>
                <a:spcPts val="32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2000" dirty="0" smtClean="0"/>
              <a:t> acţiunile nu mai pot fi descompuse</a:t>
            </a:r>
          </a:p>
          <a:p>
            <a:pPr lvl="3">
              <a:lnSpc>
                <a:spcPts val="32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2000" dirty="0" smtClean="0"/>
              <a:t> exemple de acţiuni: modificarea valorii unui câmp, transmiterea sau primirea unui semnal de notificare</a:t>
            </a:r>
            <a:endParaRPr lang="ro-RO" sz="2000" dirty="0"/>
          </a:p>
          <a:p>
            <a:pPr>
              <a:lnSpc>
                <a:spcPts val="32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/>
              <a:t> o activitate poate </a:t>
            </a:r>
            <a:r>
              <a:rPr lang="ro-RO" sz="2000" dirty="0" smtClean="0"/>
              <a:t>fi implementată de o metodă sau </a:t>
            </a:r>
            <a:r>
              <a:rPr lang="ro-RO" sz="2000" dirty="0"/>
              <a:t>descompusă în 2 sau mai multe </a:t>
            </a:r>
            <a:r>
              <a:rPr lang="ro-RO" sz="2000" dirty="0" smtClean="0"/>
              <a:t>metode </a:t>
            </a:r>
            <a:r>
              <a:rPr lang="ro-RO" sz="2000" dirty="0"/>
              <a:t>implementate de clase</a:t>
            </a:r>
            <a:r>
              <a:rPr lang="en-US" sz="2000" dirty="0"/>
              <a:t> </a:t>
            </a:r>
            <a:r>
              <a:rPr lang="ro-RO" sz="2000" dirty="0" smtClean="0"/>
              <a:t>diferite</a:t>
            </a:r>
            <a:endParaRPr lang="ro-RO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66328"/>
            <a:ext cx="8712968" cy="554360"/>
          </a:xfrm>
        </p:spPr>
        <p:txBody>
          <a:bodyPr/>
          <a:lstStyle/>
          <a:p>
            <a:r>
              <a:rPr lang="ro-RO" sz="3000" dirty="0" smtClean="0"/>
              <a:t>Reprezentarea activităţilor şi a acţiunilor</a:t>
            </a:r>
            <a:endParaRPr lang="ro-RO"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210344"/>
            <a:ext cx="8712968" cy="554360"/>
          </a:xfrm>
        </p:spPr>
        <p:txBody>
          <a:bodyPr/>
          <a:lstStyle/>
          <a:p>
            <a:r>
              <a:rPr lang="ro-RO" sz="3000" dirty="0" smtClean="0"/>
              <a:t>Reprezentarea activităţilor şi a acţiunilor</a:t>
            </a:r>
            <a:endParaRPr lang="ro-RO" sz="3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052736"/>
            <a:ext cx="2902049" cy="3822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96856" y="4077072"/>
            <a:ext cx="4030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 smtClean="0"/>
              <a:t>Includerea acţiunilor într-o activitate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352602" y="5085184"/>
            <a:ext cx="3611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 smtClean="0"/>
              <a:t>Ataşarea restricţiilor unei acţiuni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65734"/>
            <a:ext cx="5361681" cy="241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712968" cy="554360"/>
          </a:xfrm>
        </p:spPr>
        <p:txBody>
          <a:bodyPr/>
          <a:lstStyle/>
          <a:p>
            <a:r>
              <a:rPr lang="ro-RO" sz="3000" dirty="0" smtClean="0"/>
              <a:t>Reprezentarea activităţilor şi a acţiunilor</a:t>
            </a:r>
            <a:endParaRPr lang="ro-RO" sz="3000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23528" y="834816"/>
            <a:ext cx="8568630" cy="5978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ts val="27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/>
              <a:t> </a:t>
            </a:r>
            <a:r>
              <a:rPr lang="ro-RO" sz="2000" b="1" dirty="0" smtClean="0"/>
              <a:t>object action</a:t>
            </a:r>
            <a:r>
              <a:rPr lang="ro-RO" sz="2000" dirty="0" smtClean="0"/>
              <a:t> – diferite acţiuni efectuate asupra obiectelor</a:t>
            </a:r>
            <a:endParaRPr lang="ro-RO" sz="2000" dirty="0"/>
          </a:p>
          <a:p>
            <a:pPr lvl="3">
              <a:lnSpc>
                <a:spcPts val="27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2000" dirty="0"/>
              <a:t> </a:t>
            </a:r>
            <a:r>
              <a:rPr lang="ro-RO" sz="2000" dirty="0" smtClean="0"/>
              <a:t>ex: crearea unui obiect, distrugerea, testarea identităţii unui obiect, citirea sau modificarea valorilor atributelor</a:t>
            </a:r>
            <a:endParaRPr lang="ro-RO" sz="2000" dirty="0"/>
          </a:p>
          <a:p>
            <a:pPr>
              <a:lnSpc>
                <a:spcPts val="27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/>
              <a:t> </a:t>
            </a:r>
            <a:r>
              <a:rPr lang="ro-RO" sz="2000" b="1" dirty="0" smtClean="0"/>
              <a:t>variable action</a:t>
            </a:r>
            <a:r>
              <a:rPr lang="ro-RO" sz="2000" dirty="0" smtClean="0"/>
              <a:t> – include operaţiuni cu variabile de memorie</a:t>
            </a:r>
          </a:p>
          <a:p>
            <a:pPr lvl="3">
              <a:lnSpc>
                <a:spcPts val="27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2000" dirty="0" smtClean="0"/>
              <a:t> ex: citire sau scriere valoare, iniţializare etc.</a:t>
            </a:r>
            <a:endParaRPr lang="ro-RO" sz="2000" dirty="0"/>
          </a:p>
          <a:p>
            <a:pPr>
              <a:lnSpc>
                <a:spcPts val="27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/>
              <a:t> </a:t>
            </a:r>
            <a:r>
              <a:rPr lang="ro-RO" sz="2000" b="1" dirty="0" smtClean="0"/>
              <a:t>invocation action</a:t>
            </a:r>
          </a:p>
          <a:p>
            <a:pPr lvl="3">
              <a:lnSpc>
                <a:spcPts val="27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ro-RO" sz="2000" dirty="0" smtClean="0"/>
              <a:t> send signal – se reprezintă crearea unui semnal şi transmiterea acestuia mai departe, fie către o altă activitate</a:t>
            </a:r>
          </a:p>
          <a:p>
            <a:pPr lvl="3">
              <a:lnSpc>
                <a:spcPts val="2700"/>
              </a:lnSpc>
              <a:tabLst>
                <a:tab pos="457200" algn="l"/>
              </a:tabLst>
            </a:pPr>
            <a:endParaRPr lang="ro-RO" sz="2000" dirty="0" smtClean="0"/>
          </a:p>
          <a:p>
            <a:pPr lvl="3">
              <a:lnSpc>
                <a:spcPts val="2700"/>
              </a:lnSpc>
              <a:tabLst>
                <a:tab pos="457200" algn="l"/>
              </a:tabLst>
            </a:pPr>
            <a:endParaRPr lang="ro-RO" sz="2000" dirty="0" smtClean="0"/>
          </a:p>
          <a:p>
            <a:pPr>
              <a:lnSpc>
                <a:spcPts val="27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 smtClean="0"/>
              <a:t> </a:t>
            </a:r>
            <a:r>
              <a:rPr lang="ro-RO" sz="2000" b="1" dirty="0" smtClean="0"/>
              <a:t>event action</a:t>
            </a:r>
          </a:p>
          <a:p>
            <a:pPr lvl="3">
              <a:lnSpc>
                <a:spcPts val="27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 smtClean="0"/>
              <a:t> accept event – reprezintă o acţiune care aşteaptă apariţia unui anumit eveniment</a:t>
            </a:r>
          </a:p>
          <a:p>
            <a:pPr lvl="3">
              <a:lnSpc>
                <a:spcPts val="2700"/>
              </a:lnSpc>
              <a:buFont typeface="Wingdings" pitchFamily="2" charset="2"/>
              <a:buChar char="Ø"/>
              <a:tabLst>
                <a:tab pos="457200" algn="l"/>
              </a:tabLst>
            </a:pPr>
            <a:endParaRPr lang="ro-RO" sz="2000" dirty="0" smtClean="0"/>
          </a:p>
          <a:p>
            <a:pPr lvl="3">
              <a:lnSpc>
                <a:spcPts val="2700"/>
              </a:lnSpc>
              <a:buFont typeface="Wingdings" pitchFamily="2" charset="2"/>
              <a:buChar char="Ø"/>
              <a:tabLst>
                <a:tab pos="457200" algn="l"/>
              </a:tabLst>
            </a:pPr>
            <a:endParaRPr lang="ro-RO" sz="2000" dirty="0" smtClean="0"/>
          </a:p>
          <a:p>
            <a:pPr lvl="3">
              <a:lnSpc>
                <a:spcPts val="27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 smtClean="0"/>
              <a:t> accept time event</a:t>
            </a:r>
          </a:p>
          <a:p>
            <a:pPr lvl="3">
              <a:lnSpc>
                <a:spcPts val="2700"/>
              </a:lnSpc>
              <a:tabLst>
                <a:tab pos="457200" algn="l"/>
              </a:tabLst>
            </a:pPr>
            <a:endParaRPr lang="ro-RO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27424" y="548680"/>
            <a:ext cx="1962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Tipuri</a:t>
            </a:r>
            <a:r>
              <a:rPr lang="en-US" sz="2000" b="1" dirty="0" smtClean="0"/>
              <a:t> de ac</a:t>
            </a:r>
            <a:r>
              <a:rPr lang="ro-RO" sz="2000" b="1" dirty="0" smtClean="0"/>
              <a:t>ţiuni</a:t>
            </a:r>
            <a:endParaRPr 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687688"/>
            <a:ext cx="24288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5157192"/>
            <a:ext cx="24003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6093296"/>
            <a:ext cx="23717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9552" y="448211"/>
            <a:ext cx="835342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/>
              <a:t> </a:t>
            </a:r>
            <a:r>
              <a:rPr lang="ro-RO" sz="2000" dirty="0" smtClean="0"/>
              <a:t>tranziţiile între activităţi formează fluxul de control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 smtClean="0"/>
              <a:t> trebuie </a:t>
            </a:r>
            <a:r>
              <a:rPr lang="ro-RO" sz="2000" dirty="0"/>
              <a:t>redat controlul </a:t>
            </a:r>
            <a:r>
              <a:rPr lang="ro-RO" sz="2000" i="1" dirty="0"/>
              <a:t>secvenţial</a:t>
            </a:r>
            <a:r>
              <a:rPr lang="ro-RO" sz="2000" dirty="0"/>
              <a:t> şi cel </a:t>
            </a:r>
            <a:r>
              <a:rPr lang="ro-RO" sz="2000" i="1" dirty="0"/>
              <a:t>concurent</a:t>
            </a:r>
            <a:r>
              <a:rPr lang="ro-RO" sz="2000" dirty="0"/>
              <a:t> al activităţilor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 smtClean="0"/>
              <a:t> </a:t>
            </a:r>
            <a:r>
              <a:rPr lang="ro-RO" sz="2000" b="1" dirty="0" smtClean="0"/>
              <a:t>controlul secvenţial</a:t>
            </a:r>
            <a:r>
              <a:rPr lang="ro-RO" sz="2000" dirty="0" smtClean="0"/>
              <a:t>  - execuţia unei activităţi începe atunci când: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 smtClean="0"/>
              <a:t> este finalizată activitatea precedentă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 smtClean="0"/>
              <a:t> este primit un semnal ce reprezintă un eveniment extern care declanşează execuţia activităţii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 smtClean="0"/>
              <a:t>reprezentarea </a:t>
            </a:r>
            <a:r>
              <a:rPr lang="ro-RO" sz="2000" dirty="0"/>
              <a:t>punctelor de decizie - în două moduri: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/>
              <a:t> folosirea simbolului romb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ro-RO" sz="2000" dirty="0"/>
              <a:t> specificarea condiţiilor direct pe fiecare dintre fluxurile de control care porneşte dintr-o activitate</a:t>
            </a:r>
            <a:r>
              <a:rPr lang="ro-RO" sz="2000" dirty="0" smtClean="0"/>
              <a:t>.</a:t>
            </a:r>
            <a:endParaRPr lang="en-US" sz="20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8416" y="66328"/>
            <a:ext cx="7185992" cy="554360"/>
          </a:xfrm>
        </p:spPr>
        <p:txBody>
          <a:bodyPr/>
          <a:lstStyle/>
          <a:p>
            <a:r>
              <a:rPr lang="ro-RO" sz="3200" dirty="0" smtClean="0"/>
              <a:t>Reprezentarea fluxului de control</a:t>
            </a:r>
            <a:endParaRPr lang="ro-RO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085184"/>
            <a:ext cx="4182707" cy="1733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2240" y="5118298"/>
            <a:ext cx="4616264" cy="162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B49B3854D68488818EDCED21205E0" ma:contentTypeVersion="1" ma:contentTypeDescription="Create a new document." ma:contentTypeScope="" ma:versionID="19df96f823e8dadd7a2d85cd399a856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BDAD76-FA24-4060-8BA0-D573641AE0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2BF788-C66A-40BF-8A25-8E99449DD68D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BD6FF3D-1173-4DE0-BCF3-981985B24B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1428</TotalTime>
  <Words>1386</Words>
  <Application>Microsoft Office PowerPoint</Application>
  <PresentationFormat>On-screen Show (4:3)</PresentationFormat>
  <Paragraphs>160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Consolas</vt:lpstr>
      <vt:lpstr>Corbel</vt:lpstr>
      <vt:lpstr>Times New Roman</vt:lpstr>
      <vt:lpstr>Wingdings</vt:lpstr>
      <vt:lpstr>Wingdings 2</vt:lpstr>
      <vt:lpstr>Wingdings 3</vt:lpstr>
      <vt:lpstr>Metro</vt:lpstr>
      <vt:lpstr>Cap. 2  Modelarea functionala. Diagrama de activităţi</vt:lpstr>
      <vt:lpstr>Introducere</vt:lpstr>
      <vt:lpstr>Introducere</vt:lpstr>
      <vt:lpstr>Elementele DA</vt:lpstr>
      <vt:lpstr>Exemplu abstract de diagramă de activităţi</vt:lpstr>
      <vt:lpstr>Reprezentarea activităţilor şi a acţiunilor</vt:lpstr>
      <vt:lpstr>Reprezentarea activităţilor şi a acţiunilor</vt:lpstr>
      <vt:lpstr>Reprezentarea activităţilor şi a acţiunilor</vt:lpstr>
      <vt:lpstr>Reprezentarea fluxului de control</vt:lpstr>
      <vt:lpstr>Reprezentarea fluxului de control</vt:lpstr>
      <vt:lpstr>Reprezentarea fluxului de obiecte</vt:lpstr>
      <vt:lpstr>Reprezentarea evenimentelor</vt:lpstr>
      <vt:lpstr>Activităţi structurate (structured activity)</vt:lpstr>
      <vt:lpstr>Activităţi structurate (structured activity)</vt:lpstr>
      <vt:lpstr>Activităţi structurate (structured activity)</vt:lpstr>
      <vt:lpstr>Includerea partiţiilor (swimlanes)</vt:lpstr>
      <vt:lpstr>Principalele elemente ale DA</vt:lpstr>
      <vt:lpstr>Recomandări de construire a DA</vt:lpstr>
      <vt:lpstr>Diagrama de activităţi  în procesul de admitere</vt:lpstr>
      <vt:lpstr>Diagrame de activităţi în aplicaţii de import şi export de date</vt:lpstr>
      <vt:lpstr>Diagrame de activităţi pentru procesul Primire comenzi</vt:lpstr>
      <vt:lpstr>Modelarea proceselor</vt:lpstr>
      <vt:lpstr>Webografie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Diagramele de activităţi</dc:title>
  <dc:creator>Florin</dc:creator>
  <cp:lastModifiedBy>Sergiu Ghimp</cp:lastModifiedBy>
  <cp:revision>147</cp:revision>
  <dcterms:created xsi:type="dcterms:W3CDTF">2009-10-29T10:43:58Z</dcterms:created>
  <dcterms:modified xsi:type="dcterms:W3CDTF">2021-01-31T19:58:21Z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0x010100096B49B3854D68488818EDCED21205E0</vt:lpwstr>
  </property>
</Properties>
</file>