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5"/>
  </p:notesMasterIdLst>
  <p:sldIdLst>
    <p:sldId id="256" r:id="rId5"/>
    <p:sldId id="285" r:id="rId6"/>
    <p:sldId id="257" r:id="rId7"/>
    <p:sldId id="258" r:id="rId8"/>
    <p:sldId id="259" r:id="rId9"/>
    <p:sldId id="267" r:id="rId10"/>
    <p:sldId id="260" r:id="rId11"/>
    <p:sldId id="279" r:id="rId12"/>
    <p:sldId id="268" r:id="rId13"/>
    <p:sldId id="261" r:id="rId14"/>
    <p:sldId id="280" r:id="rId15"/>
    <p:sldId id="287" r:id="rId16"/>
    <p:sldId id="262" r:id="rId17"/>
    <p:sldId id="269" r:id="rId18"/>
    <p:sldId id="263" r:id="rId19"/>
    <p:sldId id="283" r:id="rId20"/>
    <p:sldId id="270" r:id="rId21"/>
    <p:sldId id="275" r:id="rId22"/>
    <p:sldId id="271" r:id="rId23"/>
    <p:sldId id="276" r:id="rId24"/>
    <p:sldId id="281" r:id="rId25"/>
    <p:sldId id="282" r:id="rId26"/>
    <p:sldId id="286" r:id="rId27"/>
    <p:sldId id="284" r:id="rId28"/>
    <p:sldId id="288" r:id="rId29"/>
    <p:sldId id="264" r:id="rId30"/>
    <p:sldId id="272" r:id="rId31"/>
    <p:sldId id="273" r:id="rId32"/>
    <p:sldId id="278" r:id="rId33"/>
    <p:sldId id="274" r:id="rId34"/>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12" autoAdjust="0"/>
  </p:normalViewPr>
  <p:slideViewPr>
    <p:cSldViewPr>
      <p:cViewPr varScale="1">
        <p:scale>
          <a:sx n="62" d="100"/>
          <a:sy n="62" d="100"/>
        </p:scale>
        <p:origin x="162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D99516-800E-4B58-AFA6-07FCE1AB82A7}" type="datetimeFigureOut">
              <a:rPr lang="en-US" smtClean="0"/>
              <a:pPr/>
              <a:t>1/31/2021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5DAE1E-9647-4651-807A-C5D1C84CC4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Care </a:t>
            </a:r>
            <a:r>
              <a:rPr lang="en-US" dirty="0" err="1" smtClean="0"/>
              <a:t>sunt</a:t>
            </a:r>
            <a:r>
              <a:rPr lang="en-US" dirty="0" smtClean="0"/>
              <a:t> </a:t>
            </a:r>
            <a:r>
              <a:rPr lang="en-US" dirty="0" err="1" smtClean="0"/>
              <a:t>primele</a:t>
            </a:r>
            <a:r>
              <a:rPr lang="en-US" dirty="0" smtClean="0"/>
              <a:t> </a:t>
            </a:r>
            <a:r>
              <a:rPr lang="en-US" dirty="0" err="1" smtClean="0"/>
              <a:t>activitati</a:t>
            </a:r>
            <a:r>
              <a:rPr lang="en-US" dirty="0" smtClean="0"/>
              <a:t> in </a:t>
            </a:r>
            <a:r>
              <a:rPr lang="en-US" dirty="0" err="1" smtClean="0"/>
              <a:t>dezvoltarea</a:t>
            </a:r>
            <a:r>
              <a:rPr lang="en-US" dirty="0" smtClean="0"/>
              <a:t> </a:t>
            </a:r>
            <a:r>
              <a:rPr lang="en-US" dirty="0" err="1" smtClean="0"/>
              <a:t>unei</a:t>
            </a:r>
            <a:r>
              <a:rPr lang="en-US" dirty="0" smtClean="0"/>
              <a:t> </a:t>
            </a:r>
            <a:r>
              <a:rPr lang="en-US" dirty="0" err="1" smtClean="0"/>
              <a:t>aplicatii</a:t>
            </a:r>
            <a:r>
              <a:rPr lang="en-US" dirty="0" smtClean="0"/>
              <a:t>? </a:t>
            </a:r>
            <a:r>
              <a:rPr lang="en-US" dirty="0" err="1" smtClean="0"/>
              <a:t>Identificarea</a:t>
            </a:r>
            <a:r>
              <a:rPr lang="en-US" dirty="0" smtClean="0"/>
              <a:t> </a:t>
            </a:r>
            <a:r>
              <a:rPr lang="en-US" dirty="0" err="1" smtClean="0"/>
              <a:t>categoriilor</a:t>
            </a:r>
            <a:r>
              <a:rPr lang="en-US" dirty="0" smtClean="0"/>
              <a:t> de </a:t>
            </a:r>
            <a:r>
              <a:rPr lang="en-US" dirty="0" err="1" smtClean="0"/>
              <a:t>utilizatori</a:t>
            </a:r>
            <a:r>
              <a:rPr lang="en-US" dirty="0" smtClean="0"/>
              <a:t>, </a:t>
            </a:r>
            <a:r>
              <a:rPr lang="en-US" dirty="0" err="1" smtClean="0"/>
              <a:t>definirea</a:t>
            </a:r>
            <a:r>
              <a:rPr lang="en-US" dirty="0" smtClean="0"/>
              <a:t> </a:t>
            </a:r>
            <a:r>
              <a:rPr lang="en-US" dirty="0" err="1" smtClean="0"/>
              <a:t>cerintelor</a:t>
            </a:r>
            <a:r>
              <a:rPr lang="en-US" dirty="0" smtClean="0"/>
              <a:t> </a:t>
            </a:r>
            <a:r>
              <a:rPr lang="en-US" dirty="0" err="1" smtClean="0"/>
              <a:t>fiecarei</a:t>
            </a:r>
            <a:r>
              <a:rPr lang="en-US" dirty="0" smtClean="0"/>
              <a:t> </a:t>
            </a:r>
            <a:r>
              <a:rPr lang="en-US" dirty="0" err="1" smtClean="0"/>
              <a:t>categorii</a:t>
            </a:r>
            <a:r>
              <a:rPr lang="en-US" dirty="0" smtClean="0"/>
              <a:t> </a:t>
            </a:r>
            <a:r>
              <a:rPr lang="en-US" dirty="0" err="1" smtClean="0"/>
              <a:t>si</a:t>
            </a:r>
            <a:r>
              <a:rPr lang="en-US" dirty="0" smtClean="0"/>
              <a:t> </a:t>
            </a:r>
            <a:r>
              <a:rPr lang="en-US" dirty="0" err="1" smtClean="0"/>
              <a:t>armonizarea</a:t>
            </a:r>
            <a:r>
              <a:rPr lang="en-US" dirty="0" smtClean="0"/>
              <a:t> </a:t>
            </a:r>
            <a:r>
              <a:rPr lang="en-US" dirty="0" err="1" smtClean="0"/>
              <a:t>cerintelor</a:t>
            </a:r>
            <a:r>
              <a:rPr lang="en-US" dirty="0" smtClean="0"/>
              <a:t>.</a:t>
            </a:r>
          </a:p>
        </p:txBody>
      </p:sp>
      <p:sp>
        <p:nvSpPr>
          <p:cNvPr id="4" name="Slide Number Placeholder 3"/>
          <p:cNvSpPr>
            <a:spLocks noGrp="1"/>
          </p:cNvSpPr>
          <p:nvPr>
            <p:ph type="sldNum" sz="quarter" idx="10"/>
          </p:nvPr>
        </p:nvSpPr>
        <p:spPr/>
        <p:txBody>
          <a:bodyPr/>
          <a:lstStyle/>
          <a:p>
            <a:fld id="{295DAE1E-9647-4651-807A-C5D1C84CC4A8}"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ro-RO" dirty="0" smtClean="0"/>
              <a:t>Comentarii!</a:t>
            </a:r>
          </a:p>
          <a:p>
            <a:pPr>
              <a:lnSpc>
                <a:spcPct val="90000"/>
              </a:lnSpc>
            </a:pPr>
            <a:r>
              <a:rPr lang="ro-RO" dirty="0" smtClean="0"/>
              <a:t>Se observă că acţiunea </a:t>
            </a:r>
            <a:r>
              <a:rPr lang="ro-RO" i="1" dirty="0" smtClean="0"/>
              <a:t>Verificare limită credit</a:t>
            </a:r>
            <a:r>
              <a:rPr lang="ro-RO" dirty="0" smtClean="0"/>
              <a:t> a fost reţinută ca un CU distinct pe considerentul reutilizării lui în mai multe CU, respectiv </a:t>
            </a:r>
            <a:r>
              <a:rPr lang="ro-RO" i="1" dirty="0" smtClean="0"/>
              <a:t>Înregistrare comandă nouă</a:t>
            </a:r>
            <a:r>
              <a:rPr lang="ro-RO" dirty="0" smtClean="0"/>
              <a:t>, </a:t>
            </a:r>
            <a:r>
              <a:rPr lang="ro-RO" i="1" dirty="0" smtClean="0"/>
              <a:t>Modificare date comandă</a:t>
            </a:r>
            <a:r>
              <a:rPr lang="ro-RO" dirty="0" smtClean="0"/>
              <a:t> şi pachetul </a:t>
            </a:r>
            <a:r>
              <a:rPr lang="ro-RO" i="1" dirty="0" smtClean="0"/>
              <a:t>Livrare</a:t>
            </a:r>
            <a:r>
              <a:rPr lang="ro-RO" dirty="0" smtClean="0"/>
              <a:t>. De asemenea, activitatea </a:t>
            </a:r>
            <a:r>
              <a:rPr lang="ro-RO" i="1" dirty="0" smtClean="0"/>
              <a:t>Mărire limită de credit</a:t>
            </a:r>
            <a:r>
              <a:rPr lang="ro-RO" dirty="0" smtClean="0"/>
              <a:t> a fost considerat</a:t>
            </a:r>
            <a:r>
              <a:rPr lang="en-US" dirty="0" smtClean="0"/>
              <a:t>a</a:t>
            </a:r>
            <a:r>
              <a:rPr lang="ro-RO" dirty="0" smtClean="0"/>
              <a:t> ca un CU distinct care extinde cele două cazuri de bază, </a:t>
            </a:r>
            <a:r>
              <a:rPr lang="ro-RO" i="1" dirty="0" smtClean="0"/>
              <a:t>Înregistrare comandă nouă</a:t>
            </a:r>
            <a:r>
              <a:rPr lang="ro-RO" dirty="0" smtClean="0"/>
              <a:t> şi </a:t>
            </a:r>
            <a:r>
              <a:rPr lang="ro-RO" i="1" dirty="0" smtClean="0"/>
              <a:t>Modificare date comandă</a:t>
            </a:r>
            <a:r>
              <a:rPr lang="ro-RO" dirty="0" smtClean="0"/>
              <a:t>. Aceasta a fost alegerea analistului, el gândind această situaţie ca una de excepţie pe care a dorit să o evidenţieze în DCU, mai ales că intervine un alt rol (Managerul financiar). Mai mult, această funcţionalitate poate apare şi independent de cele 2 cazuri de care este legată – se doreşte mărirea limitei de creditare pentru unii clienţi. Aceeaşi discuţie pentru </a:t>
            </a:r>
            <a:r>
              <a:rPr lang="ro-RO" i="1" dirty="0" smtClean="0"/>
              <a:t>Adăugare client nou</a:t>
            </a:r>
            <a:r>
              <a:rPr lang="ro-RO" dirty="0" smtClean="0"/>
              <a:t>.</a:t>
            </a:r>
          </a:p>
          <a:p>
            <a:pPr>
              <a:lnSpc>
                <a:spcPct val="90000"/>
              </a:lnSpc>
            </a:pPr>
            <a:endParaRPr lang="ro-RO" dirty="0" smtClean="0"/>
          </a:p>
          <a:p>
            <a:pPr>
              <a:lnSpc>
                <a:spcPct val="90000"/>
              </a:lnSpc>
            </a:pPr>
            <a:r>
              <a:rPr lang="ro-RO" dirty="0" smtClean="0"/>
              <a:t>Pachetul </a:t>
            </a:r>
            <a:r>
              <a:rPr lang="ro-RO" i="1" dirty="0" smtClean="0"/>
              <a:t>Livrare</a:t>
            </a:r>
            <a:r>
              <a:rPr lang="ro-RO" dirty="0" smtClean="0"/>
              <a:t>, inclus în DA, a fost considerată o funcţionalitate prea complexă pentru a fi reprezentată ca un singur caz de utilizare. Modelarea ei implică un set de DCU, reunite întrun pachet.</a:t>
            </a:r>
          </a:p>
          <a:p>
            <a:pPr>
              <a:lnSpc>
                <a:spcPct val="90000"/>
              </a:lnSpc>
            </a:pPr>
            <a:endParaRPr lang="ro-RO" dirty="0" smtClean="0"/>
          </a:p>
          <a:p>
            <a:pPr>
              <a:lnSpc>
                <a:spcPct val="90000"/>
              </a:lnSpc>
            </a:pPr>
            <a:r>
              <a:rPr lang="ro-RO" dirty="0" smtClean="0"/>
              <a:t>Relaţia dintre </a:t>
            </a:r>
            <a:r>
              <a:rPr lang="ro-RO" i="1" dirty="0" smtClean="0"/>
              <a:t>Obţinere stare comandă </a:t>
            </a:r>
            <a:r>
              <a:rPr lang="ro-RO" dirty="0" smtClean="0"/>
              <a:t>şi CU de bază </a:t>
            </a:r>
            <a:r>
              <a:rPr lang="ro-RO" i="1" dirty="0" smtClean="0"/>
              <a:t>Anulare comandă</a:t>
            </a:r>
            <a:r>
              <a:rPr lang="ro-RO" dirty="0" smtClean="0"/>
              <a:t> a fost considerată ca extensie şi nu ca o incluziune deoarece </a:t>
            </a:r>
            <a:r>
              <a:rPr lang="ro-RO" i="1" dirty="0" smtClean="0"/>
              <a:t>Obţinere stare comandă</a:t>
            </a:r>
            <a:r>
              <a:rPr lang="ro-RO" dirty="0" smtClean="0"/>
              <a:t> poate exista şi de sine-stătător, atunci când se răspunde solicitării de informaţii din partea clientului cu privire la situaţia comenzii sale.</a:t>
            </a:r>
            <a:endParaRPr lang="en-US" dirty="0"/>
          </a:p>
        </p:txBody>
      </p:sp>
      <p:sp>
        <p:nvSpPr>
          <p:cNvPr id="4" name="Slide Number Placeholder 3"/>
          <p:cNvSpPr>
            <a:spLocks noGrp="1"/>
          </p:cNvSpPr>
          <p:nvPr>
            <p:ph type="sldNum" sz="quarter" idx="10"/>
          </p:nvPr>
        </p:nvSpPr>
        <p:spPr/>
        <p:txBody>
          <a:bodyPr/>
          <a:lstStyle/>
          <a:p>
            <a:fld id="{295DAE1E-9647-4651-807A-C5D1C84CC4A8}" type="slidenum">
              <a:rPr lang="en-US" smtClean="0"/>
              <a:pPr/>
              <a:t>27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fapt</a:t>
            </a:r>
            <a:r>
              <a:rPr lang="en-US" dirty="0" smtClean="0"/>
              <a:t>, </a:t>
            </a:r>
            <a:r>
              <a:rPr lang="en-US" dirty="0" err="1" smtClean="0"/>
              <a:t>principalul</a:t>
            </a:r>
            <a:r>
              <a:rPr lang="en-US" dirty="0" smtClean="0"/>
              <a:t> </a:t>
            </a:r>
            <a:r>
              <a:rPr lang="en-US" dirty="0" err="1" smtClean="0"/>
              <a:t>scop</a:t>
            </a:r>
            <a:r>
              <a:rPr lang="en-US" dirty="0" smtClean="0"/>
              <a:t> al DCU nu </a:t>
            </a:r>
            <a:r>
              <a:rPr lang="en-US" dirty="0" err="1" smtClean="0"/>
              <a:t>este</a:t>
            </a:r>
            <a:r>
              <a:rPr lang="en-US" dirty="0" smtClean="0"/>
              <a:t> </a:t>
            </a:r>
            <a:r>
              <a:rPr lang="en-US" dirty="0" err="1" smtClean="0"/>
              <a:t>acela</a:t>
            </a:r>
            <a:r>
              <a:rPr lang="en-US" dirty="0" smtClean="0"/>
              <a:t> de a </a:t>
            </a:r>
            <a:r>
              <a:rPr lang="en-US" dirty="0" err="1" smtClean="0"/>
              <a:t>reda</a:t>
            </a:r>
            <a:r>
              <a:rPr lang="en-US" dirty="0" smtClean="0"/>
              <a:t> in mod </a:t>
            </a:r>
            <a:r>
              <a:rPr lang="en-US" dirty="0" err="1" smtClean="0"/>
              <a:t>detaliat</a:t>
            </a:r>
            <a:r>
              <a:rPr lang="en-US" dirty="0" smtClean="0"/>
              <a:t> </a:t>
            </a:r>
            <a:r>
              <a:rPr lang="en-US" dirty="0" err="1" smtClean="0"/>
              <a:t>cerintele</a:t>
            </a:r>
            <a:r>
              <a:rPr lang="en-US" dirty="0" smtClean="0"/>
              <a:t> </a:t>
            </a:r>
            <a:r>
              <a:rPr lang="en-US" dirty="0" err="1" smtClean="0"/>
              <a:t>functionale</a:t>
            </a:r>
            <a:r>
              <a:rPr lang="en-US" dirty="0" smtClean="0"/>
              <a:t>, </a:t>
            </a:r>
            <a:r>
              <a:rPr lang="en-US" dirty="0" err="1" smtClean="0"/>
              <a:t>ci</a:t>
            </a:r>
            <a:r>
              <a:rPr lang="en-US" dirty="0" smtClean="0"/>
              <a:t> de a </a:t>
            </a:r>
            <a:r>
              <a:rPr lang="en-US" dirty="0" err="1" smtClean="0"/>
              <a:t>reprezenta</a:t>
            </a:r>
            <a:r>
              <a:rPr lang="en-US" dirty="0" smtClean="0"/>
              <a:t> </a:t>
            </a:r>
            <a:r>
              <a:rPr lang="en-US" dirty="0" err="1" smtClean="0"/>
              <a:t>aceste</a:t>
            </a:r>
            <a:r>
              <a:rPr lang="en-US" dirty="0" smtClean="0"/>
              <a:t> </a:t>
            </a:r>
            <a:r>
              <a:rPr lang="en-US" dirty="0" err="1" smtClean="0"/>
              <a:t>cerinte</a:t>
            </a:r>
            <a:r>
              <a:rPr lang="en-US" dirty="0" smtClean="0"/>
              <a:t> care </a:t>
            </a:r>
            <a:r>
              <a:rPr lang="en-US" dirty="0" err="1" smtClean="0"/>
              <a:t>vor</a:t>
            </a:r>
            <a:r>
              <a:rPr lang="en-US" dirty="0" smtClean="0"/>
              <a:t> </a:t>
            </a:r>
            <a:r>
              <a:rPr lang="en-US" dirty="0" err="1" smtClean="0"/>
              <a:t>sta</a:t>
            </a:r>
            <a:r>
              <a:rPr lang="en-US" dirty="0" smtClean="0"/>
              <a:t> ulterior la </a:t>
            </a:r>
            <a:r>
              <a:rPr lang="en-US" dirty="0" err="1" smtClean="0"/>
              <a:t>baza</a:t>
            </a:r>
            <a:r>
              <a:rPr lang="en-US" dirty="0" smtClean="0"/>
              <a:t> </a:t>
            </a:r>
            <a:r>
              <a:rPr lang="en-US" dirty="0" err="1" smtClean="0"/>
              <a:t>tuturor</a:t>
            </a:r>
            <a:r>
              <a:rPr lang="en-US" baseline="0" dirty="0" smtClean="0"/>
              <a:t> </a:t>
            </a:r>
            <a:r>
              <a:rPr lang="en-US" baseline="0" dirty="0" err="1" smtClean="0"/>
              <a:t>activitatilor</a:t>
            </a:r>
            <a:r>
              <a:rPr lang="en-US" baseline="0" dirty="0" smtClean="0"/>
              <a:t> de </a:t>
            </a:r>
            <a:r>
              <a:rPr lang="en-US" baseline="0" dirty="0" err="1" smtClean="0"/>
              <a:t>proiectare</a:t>
            </a:r>
            <a:r>
              <a:rPr lang="en-US" baseline="0" dirty="0" smtClean="0"/>
              <a:t> </a:t>
            </a:r>
            <a:r>
              <a:rPr lang="en-US" baseline="0" dirty="0" err="1" smtClean="0"/>
              <a:t>si</a:t>
            </a:r>
            <a:r>
              <a:rPr lang="en-US" baseline="0" dirty="0" smtClean="0"/>
              <a:t> </a:t>
            </a:r>
            <a:r>
              <a:rPr lang="en-US" baseline="0" dirty="0" err="1" smtClean="0"/>
              <a:t>implementare</a:t>
            </a:r>
            <a:r>
              <a:rPr lang="en-US" baseline="0" dirty="0" smtClean="0"/>
              <a:t>.</a:t>
            </a:r>
            <a:endParaRPr lang="en-US" dirty="0" smtClean="0"/>
          </a:p>
          <a:p>
            <a:r>
              <a:rPr lang="en-US" dirty="0" err="1" smtClean="0"/>
              <a:t>Exemple</a:t>
            </a:r>
            <a:r>
              <a:rPr lang="en-US" dirty="0" smtClean="0"/>
              <a:t> </a:t>
            </a:r>
            <a:r>
              <a:rPr lang="en-US" dirty="0" err="1" smtClean="0"/>
              <a:t>pentru</a:t>
            </a:r>
            <a:r>
              <a:rPr lang="en-US" dirty="0" smtClean="0"/>
              <a:t> </a:t>
            </a:r>
            <a:r>
              <a:rPr lang="en-US" dirty="0" err="1" smtClean="0"/>
              <a:t>ultima</a:t>
            </a:r>
            <a:r>
              <a:rPr lang="en-US" baseline="0" dirty="0" smtClean="0"/>
              <a:t> </a:t>
            </a:r>
            <a:r>
              <a:rPr lang="en-US" baseline="0" dirty="0" err="1" smtClean="0"/>
              <a:t>idee</a:t>
            </a:r>
            <a:r>
              <a:rPr lang="en-US" baseline="0" dirty="0" smtClean="0"/>
              <a:t>:</a:t>
            </a:r>
          </a:p>
          <a:p>
            <a:r>
              <a:rPr lang="en-US" baseline="0" dirty="0" smtClean="0"/>
              <a:t> - </a:t>
            </a:r>
            <a:r>
              <a:rPr lang="en-US" baseline="0" dirty="0" err="1" smtClean="0"/>
              <a:t>diagrama</a:t>
            </a:r>
            <a:r>
              <a:rPr lang="en-US" baseline="0" dirty="0" smtClean="0"/>
              <a:t> de </a:t>
            </a:r>
            <a:r>
              <a:rPr lang="en-US" baseline="0" dirty="0" err="1" smtClean="0"/>
              <a:t>activitati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construita</a:t>
            </a:r>
            <a:r>
              <a:rPr lang="en-US" baseline="0" dirty="0" smtClean="0"/>
              <a:t> </a:t>
            </a:r>
            <a:r>
              <a:rPr lang="en-US" baseline="0" dirty="0" err="1" smtClean="0"/>
              <a:t>pentru</a:t>
            </a:r>
            <a:r>
              <a:rPr lang="en-US" baseline="0" dirty="0" smtClean="0"/>
              <a:t> </a:t>
            </a:r>
            <a:r>
              <a:rPr lang="en-US" baseline="0" dirty="0" err="1" smtClean="0"/>
              <a:t>redarea</a:t>
            </a:r>
            <a:r>
              <a:rPr lang="en-US" baseline="0" dirty="0" smtClean="0"/>
              <a:t> </a:t>
            </a:r>
            <a:r>
              <a:rPr lang="en-US" baseline="0" dirty="0" err="1" smtClean="0"/>
              <a:t>logicii</a:t>
            </a:r>
            <a:r>
              <a:rPr lang="en-US" baseline="0" dirty="0" smtClean="0"/>
              <a:t> </a:t>
            </a:r>
            <a:r>
              <a:rPr lang="en-US" baseline="0" dirty="0" err="1" smtClean="0"/>
              <a:t>unui</a:t>
            </a:r>
            <a:r>
              <a:rPr lang="en-US" baseline="0" dirty="0" smtClean="0"/>
              <a:t> </a:t>
            </a:r>
            <a:r>
              <a:rPr lang="en-US" baseline="0" dirty="0" err="1" smtClean="0"/>
              <a:t>caz</a:t>
            </a:r>
            <a:r>
              <a:rPr lang="en-US" baseline="0" dirty="0" smtClean="0"/>
              <a:t> de </a:t>
            </a:r>
            <a:r>
              <a:rPr lang="en-US" baseline="0" dirty="0" err="1" smtClean="0"/>
              <a:t>utilizare</a:t>
            </a:r>
            <a:endParaRPr lang="en-US" baseline="0" dirty="0" smtClean="0"/>
          </a:p>
          <a:p>
            <a:r>
              <a:rPr lang="en-US" baseline="0" dirty="0" smtClean="0"/>
              <a:t> - </a:t>
            </a:r>
            <a:r>
              <a:rPr lang="en-US" baseline="0" dirty="0" err="1" smtClean="0"/>
              <a:t>diagrama</a:t>
            </a:r>
            <a:r>
              <a:rPr lang="en-US" baseline="0" dirty="0" smtClean="0"/>
              <a:t> de </a:t>
            </a:r>
            <a:r>
              <a:rPr lang="en-US" baseline="0" dirty="0" err="1" smtClean="0"/>
              <a:t>clase</a:t>
            </a:r>
            <a:r>
              <a:rPr lang="en-US" baseline="0" dirty="0" smtClean="0"/>
              <a:t> </a:t>
            </a:r>
            <a:r>
              <a:rPr lang="en-US" baseline="0" dirty="0" err="1" smtClean="0"/>
              <a:t>reda</a:t>
            </a:r>
            <a:r>
              <a:rPr lang="en-US" baseline="0" dirty="0" smtClean="0"/>
              <a:t> </a:t>
            </a:r>
            <a:r>
              <a:rPr lang="en-US" baseline="0" dirty="0" err="1" smtClean="0"/>
              <a:t>clasele</a:t>
            </a:r>
            <a:r>
              <a:rPr lang="en-US" baseline="0" dirty="0" smtClean="0"/>
              <a:t> de </a:t>
            </a:r>
            <a:r>
              <a:rPr lang="en-US" baseline="0" dirty="0" err="1" smtClean="0"/>
              <a:t>obiecte</a:t>
            </a:r>
            <a:r>
              <a:rPr lang="en-US" baseline="0" dirty="0" smtClean="0"/>
              <a:t> </a:t>
            </a:r>
            <a:r>
              <a:rPr lang="en-US" baseline="0" dirty="0" err="1" smtClean="0"/>
              <a:t>necesare</a:t>
            </a:r>
            <a:r>
              <a:rPr lang="en-US" baseline="0" dirty="0" smtClean="0"/>
              <a:t> </a:t>
            </a:r>
            <a:r>
              <a:rPr lang="en-US" baseline="0" dirty="0" err="1" smtClean="0"/>
              <a:t>pentru</a:t>
            </a:r>
            <a:r>
              <a:rPr lang="en-US" baseline="0" dirty="0" smtClean="0"/>
              <a:t> </a:t>
            </a:r>
            <a:r>
              <a:rPr lang="en-US" baseline="0" dirty="0" err="1" smtClean="0"/>
              <a:t>implementarea</a:t>
            </a:r>
            <a:r>
              <a:rPr lang="en-US" baseline="0" dirty="0" smtClean="0"/>
              <a:t> </a:t>
            </a:r>
            <a:r>
              <a:rPr lang="en-US" baseline="0" dirty="0" err="1" smtClean="0"/>
              <a:t>fiecarui</a:t>
            </a:r>
            <a:r>
              <a:rPr lang="en-US" baseline="0" dirty="0" smtClean="0"/>
              <a:t> </a:t>
            </a:r>
            <a:r>
              <a:rPr lang="en-US" baseline="0" dirty="0" err="1" smtClean="0"/>
              <a:t>cazu</a:t>
            </a:r>
            <a:r>
              <a:rPr lang="en-US" baseline="0" dirty="0" smtClean="0"/>
              <a:t> de </a:t>
            </a:r>
            <a:r>
              <a:rPr lang="en-US" baseline="0" dirty="0" err="1" smtClean="0"/>
              <a:t>utilizare</a:t>
            </a:r>
            <a:endParaRPr lang="en-US" baseline="0" dirty="0" smtClean="0"/>
          </a:p>
          <a:p>
            <a:r>
              <a:rPr lang="en-US" baseline="0" dirty="0" smtClean="0"/>
              <a:t> - </a:t>
            </a:r>
            <a:r>
              <a:rPr lang="en-US" baseline="0" dirty="0" err="1" smtClean="0"/>
              <a:t>diagrama</a:t>
            </a:r>
            <a:r>
              <a:rPr lang="en-US" baseline="0" dirty="0" smtClean="0"/>
              <a:t> de </a:t>
            </a:r>
            <a:r>
              <a:rPr lang="en-US" baseline="0" dirty="0" err="1" smtClean="0"/>
              <a:t>secvente</a:t>
            </a:r>
            <a:r>
              <a:rPr lang="en-US" baseline="0" dirty="0" smtClean="0"/>
              <a:t> </a:t>
            </a:r>
            <a:r>
              <a:rPr lang="en-US" baseline="0" dirty="0" err="1" smtClean="0"/>
              <a:t>descrie</a:t>
            </a:r>
            <a:r>
              <a:rPr lang="en-US" baseline="0" dirty="0" smtClean="0"/>
              <a:t> </a:t>
            </a:r>
            <a:r>
              <a:rPr lang="en-US" baseline="0" dirty="0" err="1" smtClean="0"/>
              <a:t>interactiunile</a:t>
            </a:r>
            <a:r>
              <a:rPr lang="en-US" baseline="0" dirty="0" smtClean="0"/>
              <a:t> </a:t>
            </a:r>
            <a:r>
              <a:rPr lang="en-US" baseline="0" dirty="0" err="1" smtClean="0"/>
              <a:t>intre</a:t>
            </a:r>
            <a:r>
              <a:rPr lang="en-US" baseline="0" dirty="0" smtClean="0"/>
              <a:t> </a:t>
            </a:r>
            <a:r>
              <a:rPr lang="en-US" baseline="0" dirty="0" err="1" smtClean="0"/>
              <a:t>obiecte</a:t>
            </a:r>
            <a:r>
              <a:rPr lang="en-US" baseline="0" dirty="0" smtClean="0"/>
              <a:t> </a:t>
            </a:r>
            <a:r>
              <a:rPr lang="en-US" baseline="0" dirty="0" err="1" smtClean="0"/>
              <a:t>necesare</a:t>
            </a:r>
            <a:r>
              <a:rPr lang="en-US" baseline="0" dirty="0" smtClean="0"/>
              <a:t> </a:t>
            </a:r>
            <a:r>
              <a:rPr lang="en-US" baseline="0" dirty="0" err="1" smtClean="0"/>
              <a:t>pentru</a:t>
            </a:r>
            <a:r>
              <a:rPr lang="en-US" baseline="0" dirty="0" smtClean="0"/>
              <a:t> </a:t>
            </a:r>
            <a:r>
              <a:rPr lang="en-US" baseline="0" dirty="0" err="1" smtClean="0"/>
              <a:t>implementarea</a:t>
            </a:r>
            <a:r>
              <a:rPr lang="en-US" baseline="0" dirty="0" smtClean="0"/>
              <a:t> </a:t>
            </a:r>
            <a:r>
              <a:rPr lang="en-US" baseline="0" dirty="0" err="1" smtClean="0"/>
              <a:t>unui</a:t>
            </a:r>
            <a:r>
              <a:rPr lang="en-US" baseline="0" dirty="0" smtClean="0"/>
              <a:t> </a:t>
            </a:r>
            <a:r>
              <a:rPr lang="en-US" baseline="0" dirty="0" err="1" smtClean="0"/>
              <a:t>caz</a:t>
            </a:r>
            <a:r>
              <a:rPr lang="en-US" baseline="0" dirty="0" smtClean="0"/>
              <a:t> de </a:t>
            </a:r>
            <a:r>
              <a:rPr lang="en-US" baseline="0" dirty="0" err="1" smtClean="0"/>
              <a:t>utilizare</a:t>
            </a:r>
            <a:endParaRPr lang="en-US" baseline="0" dirty="0" smtClean="0"/>
          </a:p>
          <a:p>
            <a:r>
              <a:rPr lang="en-US" baseline="0" dirty="0" smtClean="0"/>
              <a:t> - </a:t>
            </a:r>
            <a:r>
              <a:rPr lang="en-US" baseline="0" dirty="0" err="1" smtClean="0"/>
              <a:t>diagrama</a:t>
            </a:r>
            <a:r>
              <a:rPr lang="en-US" baseline="0" dirty="0" smtClean="0"/>
              <a:t> de </a:t>
            </a:r>
            <a:r>
              <a:rPr lang="en-US" baseline="0" dirty="0" err="1" smtClean="0"/>
              <a:t>pachete</a:t>
            </a:r>
            <a:r>
              <a:rPr lang="en-US" baseline="0" dirty="0" smtClean="0"/>
              <a:t> </a:t>
            </a:r>
            <a:r>
              <a:rPr lang="en-US" baseline="0" dirty="0" err="1" smtClean="0"/>
              <a:t>poate</a:t>
            </a:r>
            <a:r>
              <a:rPr lang="en-US" baseline="0" dirty="0" smtClean="0"/>
              <a:t> </a:t>
            </a:r>
            <a:r>
              <a:rPr lang="en-US" baseline="0" dirty="0" err="1" smtClean="0"/>
              <a:t>reda</a:t>
            </a:r>
            <a:r>
              <a:rPr lang="en-US" baseline="0" dirty="0" smtClean="0"/>
              <a:t> </a:t>
            </a:r>
            <a:r>
              <a:rPr lang="en-US" baseline="0" dirty="0" err="1" smtClean="0"/>
              <a:t>principalele</a:t>
            </a:r>
            <a:r>
              <a:rPr lang="en-US" baseline="0" dirty="0" smtClean="0"/>
              <a:t> </a:t>
            </a:r>
            <a:r>
              <a:rPr lang="en-US" baseline="0" dirty="0" err="1" smtClean="0"/>
              <a:t>functionalitati</a:t>
            </a:r>
            <a:r>
              <a:rPr lang="en-US" baseline="0" dirty="0" smtClean="0"/>
              <a:t> ale </a:t>
            </a:r>
            <a:r>
              <a:rPr lang="en-US" baseline="0" dirty="0" err="1" smtClean="0"/>
              <a:t>aplicatiei</a:t>
            </a:r>
            <a:r>
              <a:rPr lang="en-US" baseline="0" dirty="0" smtClean="0"/>
              <a:t>, </a:t>
            </a:r>
            <a:r>
              <a:rPr lang="en-US" baseline="0" dirty="0" err="1" smtClean="0"/>
              <a:t>fiecare</a:t>
            </a:r>
            <a:r>
              <a:rPr lang="en-US" baseline="0" dirty="0" smtClean="0"/>
              <a:t> </a:t>
            </a:r>
            <a:r>
              <a:rPr lang="en-US" baseline="0" dirty="0" err="1" smtClean="0"/>
              <a:t>functionalitate</a:t>
            </a:r>
            <a:r>
              <a:rPr lang="en-US" baseline="0" dirty="0" smtClean="0"/>
              <a:t> </a:t>
            </a:r>
            <a:r>
              <a:rPr lang="en-US" baseline="0" dirty="0" err="1" smtClean="0"/>
              <a:t>fiind</a:t>
            </a:r>
            <a:r>
              <a:rPr lang="en-US" baseline="0" dirty="0" smtClean="0"/>
              <a:t> </a:t>
            </a:r>
            <a:r>
              <a:rPr lang="en-US" baseline="0" dirty="0" err="1" smtClean="0"/>
              <a:t>constituita</a:t>
            </a:r>
            <a:r>
              <a:rPr lang="en-US" baseline="0" dirty="0" smtClean="0"/>
              <a:t> </a:t>
            </a:r>
            <a:r>
              <a:rPr lang="en-US" baseline="0" dirty="0" err="1" smtClean="0"/>
              <a:t>prin</a:t>
            </a:r>
            <a:r>
              <a:rPr lang="en-US" baseline="0" dirty="0" smtClean="0"/>
              <a:t> </a:t>
            </a:r>
            <a:r>
              <a:rPr lang="en-US" baseline="0" dirty="0" err="1" smtClean="0"/>
              <a:t>gruparea</a:t>
            </a:r>
            <a:r>
              <a:rPr lang="en-US" baseline="0" dirty="0" smtClean="0"/>
              <a:t> </a:t>
            </a:r>
            <a:r>
              <a:rPr lang="en-US" baseline="0" dirty="0" err="1" smtClean="0"/>
              <a:t>mai</a:t>
            </a:r>
            <a:r>
              <a:rPr lang="en-US" baseline="0" dirty="0" smtClean="0"/>
              <a:t> </a:t>
            </a:r>
            <a:r>
              <a:rPr lang="en-US" baseline="0" dirty="0" err="1" smtClean="0"/>
              <a:t>multor</a:t>
            </a:r>
            <a:r>
              <a:rPr lang="en-US" baseline="0" dirty="0" smtClean="0"/>
              <a:t> </a:t>
            </a:r>
            <a:r>
              <a:rPr lang="en-US" baseline="0" dirty="0" err="1" smtClean="0"/>
              <a:t>cazuri</a:t>
            </a:r>
            <a:r>
              <a:rPr lang="en-US" baseline="0" dirty="0" smtClean="0"/>
              <a:t> de </a:t>
            </a:r>
            <a:r>
              <a:rPr lang="en-US" baseline="0" dirty="0" err="1" smtClean="0"/>
              <a:t>utilizare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95DAE1E-9647-4651-807A-C5D1C84CC4A8}"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Exemplu</a:t>
            </a:r>
            <a:r>
              <a:rPr lang="en-US" dirty="0" smtClean="0"/>
              <a:t> </a:t>
            </a:r>
            <a:r>
              <a:rPr lang="en-US" dirty="0" err="1" smtClean="0"/>
              <a:t>pentru</a:t>
            </a:r>
            <a:r>
              <a:rPr lang="en-US" dirty="0" smtClean="0"/>
              <a:t> </a:t>
            </a:r>
            <a:r>
              <a:rPr lang="en-US" dirty="0" err="1" smtClean="0"/>
              <a:t>gestiunea</a:t>
            </a:r>
            <a:r>
              <a:rPr lang="en-US" dirty="0" smtClean="0"/>
              <a:t> </a:t>
            </a:r>
            <a:r>
              <a:rPr lang="en-US" dirty="0" err="1" smtClean="0"/>
              <a:t>scolaritatii</a:t>
            </a:r>
            <a:r>
              <a:rPr lang="en-US" dirty="0" smtClean="0"/>
              <a:t> </a:t>
            </a:r>
            <a:r>
              <a:rPr lang="en-US" dirty="0" err="1" smtClean="0"/>
              <a:t>studentilor</a:t>
            </a:r>
            <a:r>
              <a:rPr lang="en-US" dirty="0" smtClean="0"/>
              <a:t>: Student, </a:t>
            </a:r>
            <a:r>
              <a:rPr lang="en-US" dirty="0" err="1" smtClean="0"/>
              <a:t>Profesor</a:t>
            </a:r>
            <a:r>
              <a:rPr lang="en-US" dirty="0" smtClean="0"/>
              <a:t>, </a:t>
            </a:r>
            <a:r>
              <a:rPr lang="en-US" dirty="0" err="1" smtClean="0"/>
              <a:t>Sef</a:t>
            </a:r>
            <a:r>
              <a:rPr lang="en-US" dirty="0" smtClean="0"/>
              <a:t> </a:t>
            </a:r>
            <a:r>
              <a:rPr lang="en-US" dirty="0" err="1" smtClean="0"/>
              <a:t>departament</a:t>
            </a:r>
            <a:r>
              <a:rPr lang="en-US" dirty="0" smtClean="0"/>
              <a:t>, </a:t>
            </a:r>
            <a:r>
              <a:rPr lang="en-US" dirty="0" err="1" smtClean="0"/>
              <a:t>Decan</a:t>
            </a:r>
            <a:r>
              <a:rPr lang="en-US" dirty="0" smtClean="0"/>
              <a:t>, </a:t>
            </a:r>
            <a:r>
              <a:rPr lang="en-US" dirty="0" err="1" smtClean="0"/>
              <a:t>Secretar</a:t>
            </a:r>
            <a:r>
              <a:rPr lang="en-US" dirty="0" smtClean="0"/>
              <a:t>, Operator date, Administrator </a:t>
            </a:r>
            <a:r>
              <a:rPr lang="en-US" dirty="0" err="1" smtClean="0"/>
              <a:t>sistem</a:t>
            </a:r>
            <a:endParaRPr lang="ro-RO" dirty="0" smtClean="0"/>
          </a:p>
          <a:p>
            <a:r>
              <a:rPr lang="en-US" dirty="0" err="1" smtClean="0"/>
              <a:t>Exemplu</a:t>
            </a:r>
            <a:r>
              <a:rPr lang="en-US" dirty="0" smtClean="0"/>
              <a:t> </a:t>
            </a:r>
            <a:r>
              <a:rPr lang="en-US" dirty="0" err="1" smtClean="0"/>
              <a:t>pentru</a:t>
            </a:r>
            <a:r>
              <a:rPr lang="en-US" dirty="0" smtClean="0"/>
              <a:t> </a:t>
            </a:r>
            <a:r>
              <a:rPr lang="en-US" dirty="0" err="1" smtClean="0"/>
              <a:t>gestiunea</a:t>
            </a:r>
            <a:r>
              <a:rPr lang="en-US" dirty="0" smtClean="0"/>
              <a:t> </a:t>
            </a:r>
            <a:r>
              <a:rPr lang="ro-RO" dirty="0" smtClean="0"/>
              <a:t>bibliotecii: Client, Bibliotecar, Manager fond carte, Responsabil legitimatii, Manager general</a:t>
            </a:r>
            <a:endParaRPr lang="en-US" dirty="0" smtClean="0"/>
          </a:p>
          <a:p>
            <a:endParaRPr lang="en-US" dirty="0"/>
          </a:p>
        </p:txBody>
      </p:sp>
      <p:sp>
        <p:nvSpPr>
          <p:cNvPr id="4" name="Slide Number Placeholder 3"/>
          <p:cNvSpPr>
            <a:spLocks noGrp="1"/>
          </p:cNvSpPr>
          <p:nvPr>
            <p:ph type="sldNum" sz="quarter" idx="10"/>
          </p:nvPr>
        </p:nvSpPr>
        <p:spPr/>
        <p:txBody>
          <a:bodyPr/>
          <a:lstStyle/>
          <a:p>
            <a:fld id="{295DAE1E-9647-4651-807A-C5D1C84CC4A8}"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Exemple:	Gestiunea şcolarităţii studenţilor – transfer student, inregistrare rezultat examen, înregistrare evaluare semestru, generare catalog note, obţinere situaţie student, obţinere lista medii pe specializări</a:t>
            </a:r>
          </a:p>
          <a:p>
            <a:r>
              <a:rPr lang="ro-RO" dirty="0" smtClean="0"/>
              <a:t>		Management bibliotecă – imprumut carte, restituire carte, eliberare legitimaţie, anulare legitimaţie, cautare carte etc.</a:t>
            </a:r>
          </a:p>
          <a:p>
            <a:r>
              <a:rPr lang="ro-RO" dirty="0" smtClean="0"/>
              <a:t>Scenarii CU: Restituire carte	- S principal: RC in termen</a:t>
            </a:r>
          </a:p>
          <a:p>
            <a:r>
              <a:rPr lang="ro-RO" dirty="0" smtClean="0"/>
              <a:t>					- S alternativ: RC cu termen depăşit</a:t>
            </a:r>
          </a:p>
          <a:p>
            <a:r>
              <a:rPr lang="ro-RO" dirty="0" smtClean="0"/>
              <a:t>					- S de excepţie: RC deteriorată</a:t>
            </a:r>
            <a:endParaRPr lang="en-US" dirty="0" smtClean="0"/>
          </a:p>
        </p:txBody>
      </p:sp>
      <p:sp>
        <p:nvSpPr>
          <p:cNvPr id="4" name="Slide Number Placeholder 3"/>
          <p:cNvSpPr>
            <a:spLocks noGrp="1"/>
          </p:cNvSpPr>
          <p:nvPr>
            <p:ph type="sldNum" sz="quarter" idx="10"/>
          </p:nvPr>
        </p:nvSpPr>
        <p:spPr/>
        <p:txBody>
          <a:bodyPr/>
          <a:lstStyle/>
          <a:p>
            <a:fld id="{295DAE1E-9647-4651-807A-C5D1C84CC4A8}"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Demers </a:t>
            </a:r>
            <a:r>
              <a:rPr lang="en-US" dirty="0" err="1" smtClean="0"/>
              <a:t>pentru</a:t>
            </a:r>
            <a:r>
              <a:rPr lang="en-US" dirty="0" smtClean="0"/>
              <a:t> </a:t>
            </a:r>
            <a:r>
              <a:rPr lang="en-US" dirty="0" err="1" smtClean="0"/>
              <a:t>identificarea</a:t>
            </a:r>
            <a:r>
              <a:rPr lang="en-US" dirty="0" smtClean="0"/>
              <a:t> </a:t>
            </a:r>
            <a:r>
              <a:rPr lang="en-US" dirty="0" err="1" smtClean="0"/>
              <a:t>cazurilor</a:t>
            </a:r>
            <a:r>
              <a:rPr lang="en-US" dirty="0" smtClean="0"/>
              <a:t> de </a:t>
            </a:r>
            <a:r>
              <a:rPr lang="en-US" dirty="0" err="1" smtClean="0"/>
              <a:t>utilizare</a:t>
            </a:r>
            <a:r>
              <a:rPr lang="en-US" dirty="0" smtClean="0"/>
              <a:t>:</a:t>
            </a:r>
          </a:p>
          <a:p>
            <a:pPr marL="228600" indent="-228600">
              <a:buAutoNum type="arabicPeriod"/>
            </a:pPr>
            <a:r>
              <a:rPr lang="en-US" dirty="0" err="1" smtClean="0"/>
              <a:t>Identificarea</a:t>
            </a:r>
            <a:r>
              <a:rPr lang="en-US" dirty="0" smtClean="0"/>
              <a:t> </a:t>
            </a:r>
            <a:r>
              <a:rPr lang="en-US" dirty="0" err="1" smtClean="0"/>
              <a:t>actorilor</a:t>
            </a:r>
            <a:r>
              <a:rPr lang="en-US" dirty="0" smtClean="0"/>
              <a:t> </a:t>
            </a:r>
            <a:r>
              <a:rPr lang="en-US" dirty="0" err="1" smtClean="0"/>
              <a:t>si</a:t>
            </a:r>
            <a:r>
              <a:rPr lang="en-US" dirty="0" smtClean="0"/>
              <a:t> a </a:t>
            </a:r>
            <a:r>
              <a:rPr lang="en-US" dirty="0" err="1" smtClean="0"/>
              <a:t>nevoilor</a:t>
            </a:r>
            <a:r>
              <a:rPr lang="en-US" dirty="0" smtClean="0"/>
              <a:t>/</a:t>
            </a:r>
            <a:r>
              <a:rPr lang="en-US" dirty="0" err="1" smtClean="0"/>
              <a:t>sarcinilor</a:t>
            </a:r>
            <a:r>
              <a:rPr lang="en-US" dirty="0" smtClean="0"/>
              <a:t> </a:t>
            </a:r>
            <a:r>
              <a:rPr lang="en-US" dirty="0" err="1" smtClean="0"/>
              <a:t>acestora</a:t>
            </a:r>
            <a:r>
              <a:rPr lang="en-US" dirty="0" smtClean="0"/>
              <a:t> </a:t>
            </a:r>
            <a:r>
              <a:rPr lang="en-US" dirty="0" err="1" smtClean="0"/>
              <a:t>pe</a:t>
            </a:r>
            <a:r>
              <a:rPr lang="en-US" baseline="0" dirty="0" smtClean="0"/>
              <a:t> care le pot </a:t>
            </a:r>
            <a:r>
              <a:rPr lang="en-US" baseline="0" dirty="0" err="1" smtClean="0"/>
              <a:t>indeplini</a:t>
            </a:r>
            <a:r>
              <a:rPr lang="en-US" baseline="0" dirty="0" smtClean="0"/>
              <a:t> cu </a:t>
            </a:r>
            <a:r>
              <a:rPr lang="en-US" baseline="0" dirty="0" err="1" smtClean="0"/>
              <a:t>ajutorul</a:t>
            </a:r>
            <a:r>
              <a:rPr lang="en-US" baseline="0" dirty="0" smtClean="0"/>
              <a:t> </a:t>
            </a:r>
            <a:r>
              <a:rPr lang="en-US" baseline="0" dirty="0" err="1" smtClean="0"/>
              <a:t>aplicatiei</a:t>
            </a:r>
            <a:r>
              <a:rPr lang="en-US" baseline="0" dirty="0" smtClean="0"/>
              <a:t>. </a:t>
            </a:r>
            <a:r>
              <a:rPr lang="en-US" baseline="0" dirty="0" err="1" smtClean="0"/>
              <a:t>Rezultatul</a:t>
            </a:r>
            <a:r>
              <a:rPr lang="en-US" baseline="0" dirty="0" smtClean="0"/>
              <a:t> </a:t>
            </a:r>
            <a:r>
              <a:rPr lang="en-US" baseline="0" dirty="0" err="1" smtClean="0"/>
              <a:t>consta</a:t>
            </a:r>
            <a:r>
              <a:rPr lang="en-US" baseline="0" dirty="0" smtClean="0"/>
              <a:t> </a:t>
            </a:r>
            <a:r>
              <a:rPr lang="en-US" baseline="0" dirty="0" err="1" smtClean="0"/>
              <a:t>intr</a:t>
            </a:r>
            <a:r>
              <a:rPr lang="en-US" baseline="0" dirty="0" smtClean="0"/>
              <a:t>-o </a:t>
            </a:r>
            <a:r>
              <a:rPr lang="en-US" baseline="0" dirty="0" err="1" smtClean="0"/>
              <a:t>lista</a:t>
            </a:r>
            <a:r>
              <a:rPr lang="en-US" baseline="0" dirty="0" smtClean="0"/>
              <a:t> a </a:t>
            </a:r>
            <a:r>
              <a:rPr lang="en-US" baseline="0" dirty="0" err="1" smtClean="0"/>
              <a:t>cazurilor</a:t>
            </a:r>
            <a:r>
              <a:rPr lang="en-US" baseline="0" dirty="0" smtClean="0"/>
              <a:t> de </a:t>
            </a:r>
            <a:r>
              <a:rPr lang="en-US" baseline="0" dirty="0" err="1" smtClean="0"/>
              <a:t>utilizare</a:t>
            </a:r>
            <a:r>
              <a:rPr lang="en-US" baseline="0" dirty="0" smtClean="0"/>
              <a:t> </a:t>
            </a:r>
            <a:r>
              <a:rPr lang="en-US" baseline="0" dirty="0" err="1" smtClean="0"/>
              <a:t>si</a:t>
            </a:r>
            <a:r>
              <a:rPr lang="en-US" baseline="0" dirty="0" smtClean="0"/>
              <a:t> se </a:t>
            </a:r>
            <a:r>
              <a:rPr lang="en-US" baseline="0" dirty="0" err="1" smtClean="0"/>
              <a:t>poate</a:t>
            </a:r>
            <a:r>
              <a:rPr lang="en-US" baseline="0" dirty="0" smtClean="0"/>
              <a:t> </a:t>
            </a:r>
            <a:r>
              <a:rPr lang="en-US" baseline="0" dirty="0" err="1" smtClean="0"/>
              <a:t>construi</a:t>
            </a:r>
            <a:r>
              <a:rPr lang="en-US" baseline="0" dirty="0" smtClean="0"/>
              <a:t> o prima forma a </a:t>
            </a:r>
            <a:r>
              <a:rPr lang="en-US" baseline="0" dirty="0" err="1" smtClean="0"/>
              <a:t>diagramei</a:t>
            </a:r>
            <a:r>
              <a:rPr lang="en-US" baseline="0" dirty="0" smtClean="0"/>
              <a:t>.</a:t>
            </a:r>
          </a:p>
          <a:p>
            <a:pPr marL="228600" indent="-228600">
              <a:buAutoNum type="arabicPeriod"/>
            </a:pPr>
            <a:r>
              <a:rPr lang="en-US" baseline="0" dirty="0" err="1" smtClean="0"/>
              <a:t>Descrierea</a:t>
            </a:r>
            <a:r>
              <a:rPr lang="en-US" baseline="0" dirty="0" smtClean="0"/>
              <a:t> </a:t>
            </a:r>
            <a:r>
              <a:rPr lang="en-US" baseline="0" dirty="0" err="1" smtClean="0"/>
              <a:t>scenariului</a:t>
            </a:r>
            <a:r>
              <a:rPr lang="en-US" baseline="0" dirty="0" smtClean="0"/>
              <a:t> principal.</a:t>
            </a:r>
          </a:p>
          <a:p>
            <a:pPr marL="228600" indent="-228600">
              <a:buAutoNum type="arabicPeriod"/>
            </a:pPr>
            <a:r>
              <a:rPr lang="en-US" baseline="0" dirty="0" err="1" smtClean="0"/>
              <a:t>Identificarea</a:t>
            </a:r>
            <a:r>
              <a:rPr lang="en-US" baseline="0" dirty="0" smtClean="0"/>
              <a:t> </a:t>
            </a:r>
            <a:r>
              <a:rPr lang="en-US" baseline="0" dirty="0" err="1" smtClean="0"/>
              <a:t>scenariilor</a:t>
            </a:r>
            <a:r>
              <a:rPr lang="en-US" baseline="0" dirty="0" smtClean="0"/>
              <a:t> alternative </a:t>
            </a:r>
            <a:r>
              <a:rPr lang="en-US" baseline="0" dirty="0" err="1" smtClean="0"/>
              <a:t>si</a:t>
            </a:r>
            <a:r>
              <a:rPr lang="en-US" baseline="0" dirty="0" smtClean="0"/>
              <a:t> de </a:t>
            </a:r>
            <a:r>
              <a:rPr lang="en-US" baseline="0" dirty="0" err="1" smtClean="0"/>
              <a:t>exceptie</a:t>
            </a:r>
            <a:r>
              <a:rPr lang="en-US" baseline="0" dirty="0" smtClean="0"/>
              <a:t>.</a:t>
            </a:r>
          </a:p>
          <a:p>
            <a:pPr marL="228600" indent="-228600">
              <a:buAutoNum type="arabicPeriod"/>
            </a:pPr>
            <a:r>
              <a:rPr lang="en-US" baseline="0" dirty="0" err="1" smtClean="0"/>
              <a:t>Descrierea</a:t>
            </a:r>
            <a:r>
              <a:rPr lang="en-US" baseline="0" dirty="0" smtClean="0"/>
              <a:t> </a:t>
            </a:r>
            <a:r>
              <a:rPr lang="en-US" baseline="0" dirty="0" err="1" smtClean="0"/>
              <a:t>scenariilor</a:t>
            </a:r>
            <a:r>
              <a:rPr lang="en-US" baseline="0" dirty="0" smtClean="0"/>
              <a:t> alternative </a:t>
            </a:r>
            <a:r>
              <a:rPr lang="en-US" baseline="0" dirty="0" err="1" smtClean="0"/>
              <a:t>si</a:t>
            </a:r>
            <a:r>
              <a:rPr lang="en-US" baseline="0" dirty="0" smtClean="0"/>
              <a:t> de </a:t>
            </a:r>
            <a:r>
              <a:rPr lang="en-US" baseline="0" dirty="0" err="1" smtClean="0"/>
              <a:t>exceptie</a:t>
            </a:r>
            <a:r>
              <a:rPr lang="en-US" baseline="0" dirty="0" smtClean="0"/>
              <a:t>, </a:t>
            </a:r>
            <a:r>
              <a:rPr lang="en-US" baseline="0" dirty="0" err="1" smtClean="0"/>
              <a:t>iar</a:t>
            </a:r>
            <a:r>
              <a:rPr lang="en-US" baseline="0" dirty="0" smtClean="0"/>
              <a:t> </a:t>
            </a:r>
            <a:r>
              <a:rPr lang="en-US" baseline="0" dirty="0" err="1" smtClean="0"/>
              <a:t>pentru</a:t>
            </a:r>
            <a:r>
              <a:rPr lang="en-US" baseline="0" dirty="0" smtClean="0"/>
              <a:t> </a:t>
            </a:r>
            <a:r>
              <a:rPr lang="en-US" baseline="0" dirty="0" err="1" smtClean="0"/>
              <a:t>cele</a:t>
            </a:r>
            <a:r>
              <a:rPr lang="en-US" baseline="0" dirty="0" smtClean="0"/>
              <a:t> </a:t>
            </a:r>
            <a:r>
              <a:rPr lang="en-US" baseline="0" dirty="0" err="1" smtClean="0"/>
              <a:t>complexe</a:t>
            </a:r>
            <a:r>
              <a:rPr lang="en-US" baseline="0" dirty="0" smtClean="0"/>
              <a:t> se </a:t>
            </a:r>
            <a:r>
              <a:rPr lang="en-US" baseline="0" dirty="0" err="1" smtClean="0"/>
              <a:t>creaza</a:t>
            </a:r>
            <a:r>
              <a:rPr lang="en-US" baseline="0" dirty="0" smtClean="0"/>
              <a:t> un </a:t>
            </a:r>
            <a:r>
              <a:rPr lang="en-US" baseline="0" dirty="0" err="1" smtClean="0"/>
              <a:t>caz</a:t>
            </a:r>
            <a:r>
              <a:rPr lang="en-US" baseline="0" dirty="0" smtClean="0"/>
              <a:t> de </a:t>
            </a:r>
            <a:r>
              <a:rPr lang="en-US" baseline="0" dirty="0" err="1" smtClean="0"/>
              <a:t>utilizare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95DAE1E-9647-4651-807A-C5D1C84CC4A8}"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Exemple pt elementele descrierii CU: 	Obiective - Înregistrarea unei comenzi noi şi rezervarea stocurilor dacă ele nu sunt disponibile, Aflarea stării unei cărţi şi efectuarea împrumutului, Înregistrarea notelor la examenele din sesiune;</a:t>
            </a:r>
          </a:p>
          <a:p>
            <a:r>
              <a:rPr lang="ro-RO" dirty="0" smtClean="0"/>
              <a:t>						Precondiţii: Inreg plată – există o factură recepţionată înregistrată+</a:t>
            </a:r>
            <a:r>
              <a:rPr lang="en-US" dirty="0" err="1" smtClean="0"/>
              <a:t>factura</a:t>
            </a:r>
            <a:r>
              <a:rPr lang="en-US" dirty="0" smtClean="0"/>
              <a:t> nu a </a:t>
            </a:r>
            <a:r>
              <a:rPr lang="en-US" dirty="0" err="1" smtClean="0"/>
              <a:t>fost</a:t>
            </a:r>
            <a:r>
              <a:rPr lang="en-US" dirty="0" smtClean="0"/>
              <a:t> </a:t>
            </a:r>
            <a:r>
              <a:rPr lang="en-US" dirty="0" err="1" smtClean="0"/>
              <a:t>achitata</a:t>
            </a:r>
            <a:r>
              <a:rPr lang="en-US" dirty="0" smtClean="0"/>
              <a:t> anterior</a:t>
            </a:r>
            <a:r>
              <a:rPr lang="ro-RO" dirty="0" smtClean="0"/>
              <a:t>; Înregistrare împrumut carte – clientul are legitimaţie validă;</a:t>
            </a:r>
          </a:p>
          <a:p>
            <a:r>
              <a:rPr lang="ro-RO" dirty="0" smtClean="0"/>
              <a:t>						Postcondiţii (înregistrare</a:t>
            </a:r>
            <a:r>
              <a:rPr lang="en-US" dirty="0" smtClean="0"/>
              <a:t>a</a:t>
            </a:r>
            <a:r>
              <a:rPr lang="ro-RO" dirty="0" smtClean="0"/>
              <a:t> plat</a:t>
            </a:r>
            <a:r>
              <a:rPr lang="en-US" dirty="0" smtClean="0"/>
              <a:t>ii</a:t>
            </a:r>
            <a:r>
              <a:rPr lang="ro-RO" dirty="0" smtClean="0"/>
              <a:t> + disponibilul banesc este actualizat + soldul partenerului este actualizat).</a:t>
            </a:r>
            <a:endParaRPr lang="en-US" dirty="0" smtClean="0"/>
          </a:p>
          <a:p>
            <a:endParaRPr lang="en-US" dirty="0" smtClean="0"/>
          </a:p>
          <a:p>
            <a:r>
              <a:rPr lang="en-US" sz="1200" kern="1200" dirty="0" smtClean="0">
                <a:solidFill>
                  <a:schemeClr val="tx1"/>
                </a:solidFill>
                <a:latin typeface="+mn-lt"/>
                <a:ea typeface="+mn-ea"/>
                <a:cs typeface="+mn-cs"/>
              </a:rPr>
              <a:t>W</a:t>
            </a:r>
            <a:r>
              <a:rPr lang="ro-RO" sz="1200" kern="1200" dirty="0" smtClean="0">
                <a:solidFill>
                  <a:schemeClr val="tx1"/>
                </a:solidFill>
                <a:latin typeface="+mn-lt"/>
                <a:ea typeface="+mn-ea"/>
                <a:cs typeface="+mn-cs"/>
              </a:rPr>
              <a:t>rite each individual step in the form subject–verb–direct object and, optionally, preposition–indirect object. This form has become known as SVDPI sentences. This form of sentence has proved to be useful in identifying classes and operations (see Chapter 5). For example, in Figure 4-13, the first step in the normal flow of events, the Patient contacts the office regarding an appointment, suggests the possibility of three classes of objects: Patient, Office, and Appointment. This approach simplifies the process of identifying the classes in the structural model (see Chapter 5). SVDPI sentences cannot be used for all steps, but they should be used whenever possible.</a:t>
            </a:r>
            <a:endParaRPr lang="en-US" dirty="0"/>
          </a:p>
        </p:txBody>
      </p:sp>
      <p:sp>
        <p:nvSpPr>
          <p:cNvPr id="4" name="Slide Number Placeholder 3"/>
          <p:cNvSpPr>
            <a:spLocks noGrp="1"/>
          </p:cNvSpPr>
          <p:nvPr>
            <p:ph type="sldNum" sz="quarter" idx="10"/>
          </p:nvPr>
        </p:nvSpPr>
        <p:spPr/>
        <p:txBody>
          <a:bodyPr/>
          <a:lstStyle/>
          <a:p>
            <a:fld id="{295DAE1E-9647-4651-807A-C5D1C84CC4A8}"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295DAE1E-9647-4651-807A-C5D1C84CC4A8}"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5DAE1E-9647-4651-807A-C5D1C84CC4A8}"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Alte</a:t>
            </a:r>
            <a:r>
              <a:rPr lang="en-US" dirty="0" smtClean="0"/>
              <a:t> </a:t>
            </a:r>
            <a:r>
              <a:rPr lang="en-US" dirty="0" err="1" smtClean="0"/>
              <a:t>exemple</a:t>
            </a:r>
            <a:r>
              <a:rPr lang="en-US" dirty="0" smtClean="0"/>
              <a:t>: 1. </a:t>
            </a:r>
            <a:r>
              <a:rPr lang="en-US" dirty="0" err="1" smtClean="0"/>
              <a:t>Extinderea</a:t>
            </a:r>
            <a:r>
              <a:rPr lang="en-US" dirty="0" smtClean="0"/>
              <a:t> CU </a:t>
            </a:r>
            <a:r>
              <a:rPr lang="en-US" dirty="0" err="1" smtClean="0"/>
              <a:t>Inregistrare</a:t>
            </a:r>
            <a:r>
              <a:rPr lang="en-US" dirty="0" smtClean="0"/>
              <a:t> </a:t>
            </a:r>
            <a:r>
              <a:rPr lang="en-US" dirty="0" err="1" smtClean="0"/>
              <a:t>comanda</a:t>
            </a:r>
            <a:r>
              <a:rPr lang="en-US" dirty="0" smtClean="0"/>
              <a:t> de </a:t>
            </a:r>
            <a:r>
              <a:rPr lang="en-US" dirty="0" err="1" smtClean="0"/>
              <a:t>catre</a:t>
            </a:r>
            <a:r>
              <a:rPr lang="en-US" dirty="0" smtClean="0"/>
              <a:t> CU </a:t>
            </a:r>
            <a:r>
              <a:rPr lang="en-US" dirty="0" err="1" smtClean="0"/>
              <a:t>MarireLimitaCredit</a:t>
            </a:r>
            <a:r>
              <a:rPr lang="en-US" dirty="0" smtClean="0"/>
              <a:t>.</a:t>
            </a:r>
            <a:endParaRPr lang="en-US" dirty="0"/>
          </a:p>
        </p:txBody>
      </p:sp>
      <p:sp>
        <p:nvSpPr>
          <p:cNvPr id="4" name="Slide Number Placeholder 3"/>
          <p:cNvSpPr>
            <a:spLocks noGrp="1"/>
          </p:cNvSpPr>
          <p:nvPr>
            <p:ph type="sldNum" sz="quarter" idx="10"/>
          </p:nvPr>
        </p:nvSpPr>
        <p:spPr/>
        <p:txBody>
          <a:bodyPr/>
          <a:lstStyle/>
          <a:p>
            <a:fld id="{295DAE1E-9647-4651-807A-C5D1C84CC4A8}"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Alte</a:t>
            </a:r>
            <a:r>
              <a:rPr lang="en-US" dirty="0" smtClean="0"/>
              <a:t> </a:t>
            </a:r>
            <a:r>
              <a:rPr lang="en-US" dirty="0" err="1" smtClean="0"/>
              <a:t>exemple</a:t>
            </a:r>
            <a:r>
              <a:rPr lang="en-US" dirty="0" smtClean="0"/>
              <a:t>: </a:t>
            </a:r>
            <a:r>
              <a:rPr lang="en-US" dirty="0" err="1" smtClean="0"/>
              <a:t>CalculValoareAmortizareLunara</a:t>
            </a:r>
            <a:r>
              <a:rPr lang="en-US" dirty="0" smtClean="0"/>
              <a:t> </a:t>
            </a:r>
            <a:r>
              <a:rPr lang="en-US" dirty="0" err="1" smtClean="0"/>
              <a:t>este</a:t>
            </a:r>
            <a:r>
              <a:rPr lang="en-US" dirty="0" smtClean="0"/>
              <a:t> </a:t>
            </a:r>
            <a:r>
              <a:rPr lang="en-US" dirty="0" err="1" smtClean="0"/>
              <a:t>inclus</a:t>
            </a:r>
            <a:r>
              <a:rPr lang="en-US" dirty="0" smtClean="0"/>
              <a:t> in </a:t>
            </a:r>
            <a:r>
              <a:rPr lang="en-US" dirty="0" err="1" smtClean="0"/>
              <a:t>DareInFolosinta</a:t>
            </a:r>
            <a:r>
              <a:rPr lang="en-US" dirty="0" smtClean="0"/>
              <a:t>;</a:t>
            </a:r>
            <a:r>
              <a:rPr lang="en-US" baseline="0" dirty="0" smtClean="0"/>
              <a:t> </a:t>
            </a:r>
            <a:r>
              <a:rPr lang="en-US" baseline="0" dirty="0" err="1" smtClean="0"/>
              <a:t>ReevaluareImobilizare</a:t>
            </a:r>
            <a:r>
              <a:rPr lang="en-US" baseline="0" dirty="0" smtClean="0"/>
              <a:t>; </a:t>
            </a:r>
            <a:r>
              <a:rPr lang="en-US" baseline="0" dirty="0" err="1" smtClean="0"/>
              <a:t>ReparatieCapitala</a:t>
            </a:r>
            <a:r>
              <a:rPr lang="en-US" baseline="0" dirty="0" smtClean="0"/>
              <a:t>.</a:t>
            </a:r>
          </a:p>
          <a:p>
            <a:r>
              <a:rPr lang="en-US" baseline="0" dirty="0" err="1" smtClean="0"/>
              <a:t>ActualizareSoldClient</a:t>
            </a:r>
            <a:r>
              <a:rPr lang="en-US" baseline="0" dirty="0" smtClean="0"/>
              <a:t> </a:t>
            </a:r>
            <a:r>
              <a:rPr lang="en-US" baseline="0" dirty="0" err="1" smtClean="0"/>
              <a:t>este</a:t>
            </a:r>
            <a:r>
              <a:rPr lang="en-US" baseline="0" dirty="0" smtClean="0"/>
              <a:t> </a:t>
            </a:r>
            <a:r>
              <a:rPr lang="en-US" baseline="0" dirty="0" err="1" smtClean="0"/>
              <a:t>inclus</a:t>
            </a:r>
            <a:r>
              <a:rPr lang="en-US" baseline="0" dirty="0" smtClean="0"/>
              <a:t> in </a:t>
            </a:r>
            <a:r>
              <a:rPr lang="en-US" baseline="0" dirty="0" err="1" smtClean="0"/>
              <a:t>Livrare</a:t>
            </a:r>
            <a:r>
              <a:rPr lang="en-US" baseline="0" dirty="0" smtClean="0"/>
              <a:t>, </a:t>
            </a:r>
            <a:r>
              <a:rPr lang="en-US" baseline="0" dirty="0" err="1" smtClean="0"/>
              <a:t>Incasare</a:t>
            </a:r>
            <a:r>
              <a:rPr lang="en-US" baseline="0" dirty="0" smtClean="0"/>
              <a:t>, </a:t>
            </a:r>
            <a:r>
              <a:rPr lang="en-US" baseline="0" dirty="0" err="1" smtClean="0"/>
              <a:t>ReturMarfa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95DAE1E-9647-4651-807A-C5D1C84CC4A8}"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056C95EF-CD29-400C-9282-9AD9C26DA075}" type="datetimeFigureOut">
              <a:rPr lang="ro-RO" smtClean="0"/>
              <a:pPr/>
              <a:t>31.01.2021</a:t>
            </a:fld>
            <a:endParaRPr lang="ro-RO"/>
          </a:p>
        </p:txBody>
      </p:sp>
      <p:sp>
        <p:nvSpPr>
          <p:cNvPr id="17" name="Footer Placeholder 16"/>
          <p:cNvSpPr>
            <a:spLocks noGrp="1"/>
          </p:cNvSpPr>
          <p:nvPr>
            <p:ph type="ftr" sz="quarter" idx="11"/>
          </p:nvPr>
        </p:nvSpPr>
        <p:spPr/>
        <p:txBody>
          <a:bodyPr/>
          <a:lstStyle/>
          <a:p>
            <a:endParaRPr lang="ro-RO"/>
          </a:p>
        </p:txBody>
      </p:sp>
      <p:sp>
        <p:nvSpPr>
          <p:cNvPr id="29" name="Slide Number Placeholder 28"/>
          <p:cNvSpPr>
            <a:spLocks noGrp="1"/>
          </p:cNvSpPr>
          <p:nvPr>
            <p:ph type="sldNum" sz="quarter" idx="12"/>
          </p:nvPr>
        </p:nvSpPr>
        <p:spPr/>
        <p:txBody>
          <a:bodyPr/>
          <a:lstStyle/>
          <a:p>
            <a:fld id="{0E9C4523-C3A2-4F1C-99D7-63B1C48402BB}" type="slidenum">
              <a:rPr lang="ro-RO" smtClean="0"/>
              <a:pPr/>
              <a:t>‹#›</a:t>
            </a:fld>
            <a:endParaRPr lang="ro-RO"/>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6C95EF-CD29-400C-9282-9AD9C26DA075}"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E9C4523-C3A2-4F1C-99D7-63B1C48402BB}" type="slidenum">
              <a:rPr lang="ro-RO" smtClean="0"/>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6C95EF-CD29-400C-9282-9AD9C26DA075}"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E9C4523-C3A2-4F1C-99D7-63B1C48402BB}" type="slidenum">
              <a:rPr lang="ro-RO" smtClean="0"/>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6C95EF-CD29-400C-9282-9AD9C26DA075}"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E9C4523-C3A2-4F1C-99D7-63B1C48402BB}" type="slidenum">
              <a:rPr lang="ro-RO" smtClean="0"/>
              <a:pPr/>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56C95EF-CD29-400C-9282-9AD9C26DA075}"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E9C4523-C3A2-4F1C-99D7-63B1C48402BB}" type="slidenum">
              <a:rPr lang="ro-RO" smtClean="0"/>
              <a:pPr/>
              <a:t>‹#›</a:t>
            </a:fld>
            <a:endParaRPr lang="ro-RO"/>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6C95EF-CD29-400C-9282-9AD9C26DA075}" type="datetimeFigureOut">
              <a:rPr lang="ro-RO" smtClean="0"/>
              <a:pPr/>
              <a:t>31.01.2021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0E9C4523-C3A2-4F1C-99D7-63B1C48402BB}" type="slidenum">
              <a:rPr lang="ro-RO" smtClean="0"/>
              <a:pPr/>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56C95EF-CD29-400C-9282-9AD9C26DA075}" type="datetimeFigureOut">
              <a:rPr lang="ro-RO" smtClean="0"/>
              <a:pPr/>
              <a:t>31.01.2021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0E9C4523-C3A2-4F1C-99D7-63B1C48402BB}" type="slidenum">
              <a:rPr lang="ro-RO" smtClean="0"/>
              <a:pPr/>
              <a:t>‹#›</a:t>
            </a:fld>
            <a:endParaRPr lang="ro-RO"/>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56C95EF-CD29-400C-9282-9AD9C26DA075}" type="datetimeFigureOut">
              <a:rPr lang="ro-RO" smtClean="0"/>
              <a:pPr/>
              <a:t>31.01.2021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0E9C4523-C3A2-4F1C-99D7-63B1C48402BB}" type="slidenum">
              <a:rPr lang="ro-RO" smtClean="0"/>
              <a:pPr/>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C95EF-CD29-400C-9282-9AD9C26DA075}" type="datetimeFigureOut">
              <a:rPr lang="ro-RO" smtClean="0"/>
              <a:pPr/>
              <a:t>31.01.2021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0E9C4523-C3A2-4F1C-99D7-63B1C48402BB}" type="slidenum">
              <a:rPr lang="ro-RO" smtClean="0"/>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6C95EF-CD29-400C-9282-9AD9C26DA075}" type="datetimeFigureOut">
              <a:rPr lang="ro-RO" smtClean="0"/>
              <a:pPr/>
              <a:t>31.01.2021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0E9C4523-C3A2-4F1C-99D7-63B1C48402BB}" type="slidenum">
              <a:rPr lang="ro-RO" smtClean="0"/>
              <a:pPr/>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056C95EF-CD29-400C-9282-9AD9C26DA075}" type="datetimeFigureOut">
              <a:rPr lang="ro-RO" smtClean="0"/>
              <a:pPr/>
              <a:t>31.01.2021</a:t>
            </a:fld>
            <a:endParaRPr lang="ro-RO"/>
          </a:p>
        </p:txBody>
      </p:sp>
      <p:sp>
        <p:nvSpPr>
          <p:cNvPr id="6" name="Footer Placeholder 5"/>
          <p:cNvSpPr>
            <a:spLocks noGrp="1"/>
          </p:cNvSpPr>
          <p:nvPr>
            <p:ph type="ftr" sz="quarter" idx="11"/>
          </p:nvPr>
        </p:nvSpPr>
        <p:spPr>
          <a:xfrm>
            <a:off x="914400" y="55499"/>
            <a:ext cx="5562600" cy="365125"/>
          </a:xfrm>
        </p:spPr>
        <p:txBody>
          <a:bodyPr/>
          <a:lstStyle/>
          <a:p>
            <a:endParaRPr lang="ro-RO"/>
          </a:p>
        </p:txBody>
      </p:sp>
      <p:sp>
        <p:nvSpPr>
          <p:cNvPr id="7" name="Slide Number Placeholder 6"/>
          <p:cNvSpPr>
            <a:spLocks noGrp="1"/>
          </p:cNvSpPr>
          <p:nvPr>
            <p:ph type="sldNum" sz="quarter" idx="12"/>
          </p:nvPr>
        </p:nvSpPr>
        <p:spPr>
          <a:xfrm>
            <a:off x="8610600" y="55499"/>
            <a:ext cx="457200" cy="365125"/>
          </a:xfrm>
        </p:spPr>
        <p:txBody>
          <a:bodyPr/>
          <a:lstStyle/>
          <a:p>
            <a:fld id="{0E9C4523-C3A2-4F1C-99D7-63B1C48402BB}" type="slidenum">
              <a:rPr lang="ro-RO" smtClean="0"/>
              <a:pPr/>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056C95EF-CD29-400C-9282-9AD9C26DA075}" type="datetimeFigureOut">
              <a:rPr lang="ro-RO" smtClean="0"/>
              <a:pPr/>
              <a:t>31.01.2021</a:t>
            </a:fld>
            <a:endParaRPr lang="ro-RO"/>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ro-RO"/>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E9C4523-C3A2-4F1C-99D7-63B1C48402BB}" type="slidenum">
              <a:rPr lang="ro-RO" smtClean="0"/>
              <a:pPr/>
              <a:t>‹#›</a:t>
            </a:fld>
            <a:endParaRPr lang="ro-RO"/>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agilemodeling.com/essays/useCaseReuse.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1500174"/>
            <a:ext cx="7772400" cy="2571768"/>
          </a:xfrm>
        </p:spPr>
        <p:txBody>
          <a:bodyPr/>
          <a:lstStyle/>
          <a:p>
            <a:pPr algn="ctr"/>
            <a:r>
              <a:rPr lang="en-US" b="1" dirty="0" smtClean="0"/>
              <a:t>Cap. 2 </a:t>
            </a:r>
            <a:br>
              <a:rPr lang="en-US" b="1" dirty="0" smtClean="0"/>
            </a:br>
            <a:r>
              <a:rPr lang="en-US" b="1" dirty="0" err="1" smtClean="0"/>
              <a:t>Modelarea</a:t>
            </a:r>
            <a:r>
              <a:rPr lang="en-US" b="1" dirty="0" smtClean="0"/>
              <a:t> </a:t>
            </a:r>
            <a:r>
              <a:rPr lang="en-US" b="1" dirty="0" err="1" smtClean="0"/>
              <a:t>functionala</a:t>
            </a:r>
            <a:r>
              <a:rPr lang="en-US" b="1" dirty="0" smtClean="0"/>
              <a:t>.</a:t>
            </a:r>
            <a:br>
              <a:rPr lang="en-US" b="1" dirty="0" smtClean="0"/>
            </a:br>
            <a:r>
              <a:rPr lang="ro-RO" b="1" dirty="0" smtClean="0"/>
              <a:t>Diagramele </a:t>
            </a:r>
            <a:r>
              <a:rPr lang="ro-RO" b="1" dirty="0"/>
              <a:t>cazurilor de </a:t>
            </a:r>
            <a:r>
              <a:rPr lang="ro-RO" b="1" dirty="0" smtClean="0"/>
              <a:t>utilizare</a:t>
            </a:r>
            <a:endParaRPr lang="ro-R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572560" cy="765868"/>
          </a:xfrm>
        </p:spPr>
        <p:txBody>
          <a:bodyPr/>
          <a:lstStyle/>
          <a:p>
            <a:r>
              <a:rPr lang="ro-RO" sz="3200" dirty="0" smtClean="0"/>
              <a:t>C</a:t>
            </a:r>
            <a:r>
              <a:rPr lang="en-US" sz="3200" dirty="0" err="1" smtClean="0"/>
              <a:t>azuri</a:t>
            </a:r>
            <a:r>
              <a:rPr lang="en-US" sz="3200" dirty="0" smtClean="0"/>
              <a:t> de </a:t>
            </a:r>
            <a:r>
              <a:rPr lang="en-US" sz="3200" dirty="0" err="1" smtClean="0"/>
              <a:t>utilizare</a:t>
            </a:r>
            <a:r>
              <a:rPr lang="ro-RO" sz="3200" dirty="0" smtClean="0"/>
              <a:t>. </a:t>
            </a:r>
            <a:r>
              <a:rPr lang="en-US" sz="3200" dirty="0" err="1" smtClean="0"/>
              <a:t>Identificare</a:t>
            </a:r>
            <a:endParaRPr lang="ro-RO" sz="3200" dirty="0"/>
          </a:p>
        </p:txBody>
      </p:sp>
      <p:sp>
        <p:nvSpPr>
          <p:cNvPr id="3" name="Content Placeholder 2"/>
          <p:cNvSpPr>
            <a:spLocks noGrp="1"/>
          </p:cNvSpPr>
          <p:nvPr>
            <p:ph idx="1"/>
          </p:nvPr>
        </p:nvSpPr>
        <p:spPr>
          <a:xfrm>
            <a:off x="428596" y="1571612"/>
            <a:ext cx="8715404" cy="4305660"/>
          </a:xfrm>
        </p:spPr>
        <p:txBody>
          <a:bodyPr>
            <a:normAutofit/>
          </a:bodyPr>
          <a:lstStyle/>
          <a:p>
            <a:pPr lvl="0">
              <a:lnSpc>
                <a:spcPct val="150000"/>
              </a:lnSpc>
            </a:pPr>
            <a:r>
              <a:rPr lang="ro-RO" sz="2000" dirty="0" smtClean="0"/>
              <a:t>Ce </a:t>
            </a:r>
            <a:r>
              <a:rPr lang="ro-RO" sz="2000" b="1" dirty="0" smtClean="0"/>
              <a:t>funcţionalităţi</a:t>
            </a:r>
            <a:r>
              <a:rPr lang="ro-RO" sz="2000" dirty="0" smtClean="0"/>
              <a:t> ale sistemului va trebui să acceseze actorul? </a:t>
            </a:r>
          </a:p>
          <a:p>
            <a:pPr lvl="0">
              <a:lnSpc>
                <a:spcPct val="150000"/>
              </a:lnSpc>
            </a:pPr>
            <a:r>
              <a:rPr lang="ro-RO" sz="2000" dirty="0" smtClean="0"/>
              <a:t>Actorul trebuie să citească şi/sau să actualizeze anumite </a:t>
            </a:r>
            <a:r>
              <a:rPr lang="ro-RO" sz="2000" b="1" dirty="0" smtClean="0"/>
              <a:t>date</a:t>
            </a:r>
            <a:r>
              <a:rPr lang="ro-RO" sz="2000" dirty="0" smtClean="0"/>
              <a:t> din sistem?</a:t>
            </a:r>
          </a:p>
          <a:p>
            <a:pPr lvl="0">
              <a:lnSpc>
                <a:spcPct val="150000"/>
              </a:lnSpc>
            </a:pPr>
            <a:r>
              <a:rPr lang="ro-RO" sz="2000" dirty="0" smtClean="0"/>
              <a:t>Sunt </a:t>
            </a:r>
            <a:r>
              <a:rPr lang="ro-RO" sz="2000" b="1" dirty="0" smtClean="0"/>
              <a:t>evenimente</a:t>
            </a:r>
            <a:r>
              <a:rPr lang="ro-RO" sz="2000" dirty="0" smtClean="0"/>
              <a:t> din sistem ce trebuie aduse la cunoştinţă actorului? </a:t>
            </a:r>
          </a:p>
          <a:p>
            <a:pPr>
              <a:lnSpc>
                <a:spcPct val="150000"/>
              </a:lnSpc>
            </a:pPr>
            <a:r>
              <a:rPr lang="ro-RO" sz="2000" dirty="0" smtClean="0"/>
              <a:t>Poate actorul să-şi uşureze munca sau să lucreze mai eficient folosind </a:t>
            </a:r>
            <a:r>
              <a:rPr lang="ro-RO" sz="2000" b="1" dirty="0" smtClean="0"/>
              <a:t>noi funcţionalităţi</a:t>
            </a:r>
            <a:r>
              <a:rPr lang="en-US" sz="2000" dirty="0" smtClean="0"/>
              <a:t>?</a:t>
            </a:r>
            <a:endParaRPr lang="ro-RO" sz="2000" dirty="0" smtClean="0"/>
          </a:p>
          <a:p>
            <a:pPr>
              <a:lnSpc>
                <a:spcPct val="150000"/>
              </a:lnSpc>
            </a:pPr>
            <a:r>
              <a:rPr lang="ro-RO" sz="2000" dirty="0" smtClean="0"/>
              <a:t>Se poate începe cu modelarea proceselor afacerii şi apoi se continuă cu extragerea cazurilor de utilizare din aceste modele</a:t>
            </a:r>
          </a:p>
          <a:p>
            <a:pPr lvl="1">
              <a:lnSpc>
                <a:spcPct val="150000"/>
              </a:lnSpc>
              <a:buFont typeface="Wingdings" pitchFamily="2" charset="2"/>
              <a:buChar char="Ø"/>
            </a:pPr>
            <a:r>
              <a:rPr lang="ro-RO" sz="2000" dirty="0" smtClean="0"/>
              <a:t> modelul procesului poate fi construit cu ajutorul diagramelor de activităţi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571480"/>
            <a:ext cx="8501122" cy="6247864"/>
          </a:xfrm>
          <a:prstGeom prst="rect">
            <a:avLst/>
          </a:prstGeom>
        </p:spPr>
        <p:txBody>
          <a:bodyPr wrap="square">
            <a:spAutoFit/>
          </a:bodyPr>
          <a:lstStyle/>
          <a:p>
            <a:pPr>
              <a:lnSpc>
                <a:spcPts val="3200"/>
              </a:lnSpc>
              <a:buFont typeface="Wingdings" pitchFamily="2" charset="2"/>
              <a:buChar char="q"/>
            </a:pPr>
            <a:r>
              <a:rPr lang="ro-RO" sz="2000" dirty="0" smtClean="0"/>
              <a:t> </a:t>
            </a:r>
            <a:r>
              <a:rPr lang="en-US" sz="2000" dirty="0" err="1" smtClean="0"/>
              <a:t>identificarea</a:t>
            </a:r>
            <a:r>
              <a:rPr lang="en-US" sz="2000" dirty="0" smtClean="0"/>
              <a:t> CU </a:t>
            </a:r>
            <a:r>
              <a:rPr lang="en-US" sz="2000" dirty="0" err="1" smtClean="0"/>
              <a:t>este</a:t>
            </a:r>
            <a:r>
              <a:rPr lang="en-US" sz="2000" dirty="0" smtClean="0"/>
              <a:t> un </a:t>
            </a:r>
            <a:r>
              <a:rPr lang="en-US" sz="2000" dirty="0" err="1" smtClean="0"/>
              <a:t>proces</a:t>
            </a:r>
            <a:r>
              <a:rPr lang="en-US" sz="2000" dirty="0" smtClean="0"/>
              <a:t> </a:t>
            </a:r>
            <a:r>
              <a:rPr lang="en-US" sz="2000" dirty="0" err="1" smtClean="0"/>
              <a:t>iterativ</a:t>
            </a:r>
            <a:r>
              <a:rPr lang="en-US" sz="2000" dirty="0" smtClean="0"/>
              <a:t> – </a:t>
            </a:r>
            <a:r>
              <a:rPr lang="en-US" sz="2000" dirty="0" err="1" smtClean="0"/>
              <a:t>utilizatorul</a:t>
            </a:r>
            <a:r>
              <a:rPr lang="en-US" sz="2000" dirty="0" smtClean="0"/>
              <a:t>/</a:t>
            </a:r>
            <a:r>
              <a:rPr lang="en-US" sz="2000" dirty="0" err="1" smtClean="0"/>
              <a:t>clientul</a:t>
            </a:r>
            <a:r>
              <a:rPr lang="en-US" sz="2000" dirty="0" smtClean="0"/>
              <a:t> se </a:t>
            </a:r>
            <a:r>
              <a:rPr lang="en-US" sz="2000" dirty="0" err="1" smtClean="0"/>
              <a:t>poate</a:t>
            </a:r>
            <a:r>
              <a:rPr lang="en-US" sz="2000" dirty="0" smtClean="0"/>
              <a:t> </a:t>
            </a:r>
            <a:r>
              <a:rPr lang="en-US" sz="2000" dirty="0" err="1" smtClean="0"/>
              <a:t>razgandi</a:t>
            </a:r>
            <a:r>
              <a:rPr lang="en-US" sz="2000" dirty="0" smtClean="0"/>
              <a:t>!</a:t>
            </a:r>
          </a:p>
          <a:p>
            <a:pPr>
              <a:lnSpc>
                <a:spcPts val="3200"/>
              </a:lnSpc>
              <a:buFont typeface="Wingdings" pitchFamily="2" charset="2"/>
              <a:buChar char="q"/>
            </a:pPr>
            <a:r>
              <a:rPr lang="en-US" sz="2000" dirty="0" smtClean="0"/>
              <a:t> </a:t>
            </a:r>
            <a:r>
              <a:rPr lang="ro-RO" sz="2000" dirty="0" smtClean="0"/>
              <a:t>definirea CU la un nivel uniform de granularitate</a:t>
            </a:r>
            <a:endParaRPr lang="en-US" sz="2000" dirty="0" smtClean="0"/>
          </a:p>
          <a:p>
            <a:pPr>
              <a:lnSpc>
                <a:spcPts val="3200"/>
              </a:lnSpc>
              <a:buFont typeface="Wingdings" pitchFamily="2" charset="2"/>
              <a:buChar char="q"/>
            </a:pPr>
            <a:r>
              <a:rPr lang="en-US" sz="2000" dirty="0" smtClean="0"/>
              <a:t> </a:t>
            </a:r>
            <a:r>
              <a:rPr lang="en-US" sz="2000" dirty="0" err="1" smtClean="0"/>
              <a:t>dimensiunea</a:t>
            </a:r>
            <a:r>
              <a:rPr lang="en-US" sz="2000" dirty="0" smtClean="0"/>
              <a:t> </a:t>
            </a:r>
            <a:r>
              <a:rPr lang="en-US" sz="2000" dirty="0" err="1" smtClean="0"/>
              <a:t>unui</a:t>
            </a:r>
            <a:r>
              <a:rPr lang="en-US" sz="2000" dirty="0" smtClean="0"/>
              <a:t> CU </a:t>
            </a:r>
            <a:r>
              <a:rPr lang="en-US" sz="2000" dirty="0" err="1" smtClean="0"/>
              <a:t>este</a:t>
            </a:r>
            <a:r>
              <a:rPr lang="en-US" sz="2000" dirty="0" smtClean="0"/>
              <a:t> un </a:t>
            </a:r>
            <a:r>
              <a:rPr lang="en-US" sz="2000" dirty="0" err="1" smtClean="0"/>
              <a:t>subiect</a:t>
            </a:r>
            <a:r>
              <a:rPr lang="en-US" sz="2000" dirty="0" smtClean="0"/>
              <a:t> </a:t>
            </a:r>
            <a:r>
              <a:rPr lang="en-US" sz="2000" dirty="0" err="1" smtClean="0"/>
              <a:t>controversat</a:t>
            </a:r>
            <a:r>
              <a:rPr lang="en-US" sz="2000" dirty="0" smtClean="0"/>
              <a:t> - </a:t>
            </a:r>
            <a:r>
              <a:rPr lang="en-US" sz="2000" dirty="0" err="1" smtClean="0"/>
              <a:t>opinii</a:t>
            </a:r>
            <a:endParaRPr lang="en-US" sz="2000" dirty="0" smtClean="0"/>
          </a:p>
          <a:p>
            <a:pPr lvl="1">
              <a:lnSpc>
                <a:spcPts val="3200"/>
              </a:lnSpc>
              <a:buFont typeface="Wingdings" pitchFamily="2" charset="2"/>
              <a:buChar char="Ø"/>
            </a:pPr>
            <a:r>
              <a:rPr lang="en-US" sz="2000" dirty="0" smtClean="0"/>
              <a:t> CU </a:t>
            </a:r>
            <a:r>
              <a:rPr lang="en-US" sz="2000" dirty="0" err="1" smtClean="0"/>
              <a:t>sa</a:t>
            </a:r>
            <a:r>
              <a:rPr lang="en-US" sz="2000" dirty="0" smtClean="0"/>
              <a:t> </a:t>
            </a:r>
            <a:r>
              <a:rPr lang="en-US" sz="2000" dirty="0" err="1" smtClean="0"/>
              <a:t>contina</a:t>
            </a:r>
            <a:r>
              <a:rPr lang="en-US" sz="2000" dirty="0" smtClean="0"/>
              <a:t> 10 – 15 </a:t>
            </a:r>
            <a:r>
              <a:rPr lang="en-US" sz="2000" dirty="0" err="1" smtClean="0"/>
              <a:t>pasi</a:t>
            </a:r>
            <a:r>
              <a:rPr lang="en-US" sz="2000" dirty="0" smtClean="0"/>
              <a:t>!</a:t>
            </a:r>
          </a:p>
          <a:p>
            <a:pPr lvl="1">
              <a:lnSpc>
                <a:spcPts val="3200"/>
              </a:lnSpc>
              <a:buFont typeface="Wingdings" pitchFamily="2" charset="2"/>
              <a:buChar char="Ø"/>
            </a:pPr>
            <a:r>
              <a:rPr lang="en-US" sz="2000" dirty="0" smtClean="0"/>
              <a:t> CU </a:t>
            </a:r>
            <a:r>
              <a:rPr lang="en-US" sz="2000" dirty="0" err="1" smtClean="0"/>
              <a:t>sa</a:t>
            </a:r>
            <a:r>
              <a:rPr lang="en-US" sz="2000" dirty="0" smtClean="0"/>
              <a:t> </a:t>
            </a:r>
            <a:r>
              <a:rPr lang="en-US" sz="2000" dirty="0" err="1" smtClean="0"/>
              <a:t>poata</a:t>
            </a:r>
            <a:r>
              <a:rPr lang="en-US" sz="2000" dirty="0" smtClean="0"/>
              <a:t> </a:t>
            </a:r>
            <a:r>
              <a:rPr lang="en-US" sz="2000" dirty="0" err="1" smtClean="0"/>
              <a:t>fi</a:t>
            </a:r>
            <a:r>
              <a:rPr lang="en-US" sz="2000" dirty="0" smtClean="0"/>
              <a:t> </a:t>
            </a:r>
            <a:r>
              <a:rPr lang="en-US" sz="2000" dirty="0" err="1" smtClean="0"/>
              <a:t>descris</a:t>
            </a:r>
            <a:r>
              <a:rPr lang="en-US" sz="2000" dirty="0" smtClean="0"/>
              <a:t> </a:t>
            </a:r>
            <a:r>
              <a:rPr lang="en-US" sz="2000" dirty="0" err="1" smtClean="0"/>
              <a:t>pe</a:t>
            </a:r>
            <a:r>
              <a:rPr lang="en-US" sz="2000" dirty="0" smtClean="0"/>
              <a:t> 1 </a:t>
            </a:r>
            <a:r>
              <a:rPr lang="en-US" sz="2000" dirty="0" err="1" smtClean="0"/>
              <a:t>pagina</a:t>
            </a:r>
            <a:r>
              <a:rPr lang="en-US" sz="2000" dirty="0" smtClean="0"/>
              <a:t> Word!</a:t>
            </a:r>
          </a:p>
          <a:p>
            <a:pPr lvl="1">
              <a:lnSpc>
                <a:spcPts val="3200"/>
              </a:lnSpc>
              <a:buFont typeface="Wingdings" pitchFamily="2" charset="2"/>
              <a:buChar char="Ø"/>
            </a:pPr>
            <a:r>
              <a:rPr lang="en-US" sz="2000" dirty="0" smtClean="0"/>
              <a:t> </a:t>
            </a:r>
            <a:r>
              <a:rPr lang="ro-RO" sz="2000" dirty="0" smtClean="0"/>
              <a:t>dacă un CU are un singur scenariu, atunci ar putea fi prea „fin”</a:t>
            </a:r>
          </a:p>
          <a:p>
            <a:pPr>
              <a:lnSpc>
                <a:spcPts val="3200"/>
              </a:lnSpc>
              <a:buFont typeface="Wingdings" pitchFamily="2" charset="2"/>
              <a:buChar char="q"/>
            </a:pPr>
            <a:r>
              <a:rPr lang="ro-RO" sz="2000" dirty="0" smtClean="0"/>
              <a:t> </a:t>
            </a:r>
            <a:r>
              <a:rPr lang="en-US" sz="2000" dirty="0" err="1" smtClean="0"/>
              <a:t>criterii</a:t>
            </a:r>
            <a:r>
              <a:rPr lang="en-US" sz="2000" dirty="0" smtClean="0"/>
              <a:t> </a:t>
            </a:r>
            <a:r>
              <a:rPr lang="en-US" sz="2000" dirty="0" err="1" smtClean="0"/>
              <a:t>pentru</a:t>
            </a:r>
            <a:r>
              <a:rPr lang="en-US" sz="2000" dirty="0" smtClean="0"/>
              <a:t> </a:t>
            </a:r>
            <a:r>
              <a:rPr lang="en-US" sz="2000" dirty="0" err="1" smtClean="0"/>
              <a:t>determinarea</a:t>
            </a:r>
            <a:r>
              <a:rPr lang="en-US" sz="2000" dirty="0" smtClean="0"/>
              <a:t> </a:t>
            </a:r>
            <a:r>
              <a:rPr lang="en-US" sz="2000" dirty="0" err="1" smtClean="0"/>
              <a:t>dimensiunii</a:t>
            </a:r>
            <a:r>
              <a:rPr lang="en-US" sz="2000" dirty="0" smtClean="0"/>
              <a:t> </a:t>
            </a:r>
            <a:r>
              <a:rPr lang="en-US" sz="2000" dirty="0" err="1" smtClean="0"/>
              <a:t>potrivite</a:t>
            </a:r>
            <a:r>
              <a:rPr lang="en-US" sz="2000" dirty="0" smtClean="0"/>
              <a:t> a CU</a:t>
            </a:r>
            <a:endParaRPr lang="ro-RO" sz="2000" dirty="0" smtClean="0"/>
          </a:p>
          <a:p>
            <a:pPr lvl="1">
              <a:lnSpc>
                <a:spcPts val="3200"/>
              </a:lnSpc>
              <a:buFont typeface="Wingdings" pitchFamily="2" charset="2"/>
              <a:buChar char="Ø"/>
            </a:pPr>
            <a:r>
              <a:rPr lang="ro-RO" sz="2000" dirty="0" smtClean="0"/>
              <a:t> o funcţionalitate realizată de o singură persoană, într-un singur loc, la un moment dat (one </a:t>
            </a:r>
            <a:r>
              <a:rPr lang="ro-RO" sz="2000" dirty="0" smtClean="0">
                <a:solidFill>
                  <a:srgbClr val="FF0000"/>
                </a:solidFill>
              </a:rPr>
              <a:t>person</a:t>
            </a:r>
            <a:r>
              <a:rPr lang="en-US" sz="2000" dirty="0" smtClean="0">
                <a:solidFill>
                  <a:srgbClr val="FF0000"/>
                </a:solidFill>
              </a:rPr>
              <a:t>/role</a:t>
            </a:r>
            <a:r>
              <a:rPr lang="ro-RO" sz="2000" dirty="0" smtClean="0"/>
              <a:t>, one place, one time)</a:t>
            </a:r>
          </a:p>
          <a:p>
            <a:pPr lvl="1">
              <a:lnSpc>
                <a:spcPts val="3200"/>
              </a:lnSpc>
              <a:buFont typeface="Wingdings" pitchFamily="2" charset="2"/>
              <a:buChar char="Ø"/>
            </a:pPr>
            <a:r>
              <a:rPr lang="ro-RO" sz="2000" dirty="0" smtClean="0"/>
              <a:t> la final, datele vor fi într-o stare de consistenţă</a:t>
            </a:r>
          </a:p>
          <a:p>
            <a:pPr lvl="1">
              <a:lnSpc>
                <a:spcPts val="3200"/>
              </a:lnSpc>
              <a:buFont typeface="Wingdings" pitchFamily="2" charset="2"/>
              <a:buChar char="Ø"/>
            </a:pPr>
            <a:r>
              <a:rPr lang="ro-RO" sz="2000" dirty="0" smtClean="0"/>
              <a:t> furnizează o anumită “valoare” (business value</a:t>
            </a:r>
            <a:r>
              <a:rPr lang="en-US" sz="2000" dirty="0" smtClean="0"/>
              <a:t>)</a:t>
            </a:r>
          </a:p>
          <a:p>
            <a:pPr>
              <a:lnSpc>
                <a:spcPts val="3200"/>
              </a:lnSpc>
              <a:buFont typeface="Wingdings" pitchFamily="2" charset="2"/>
              <a:buChar char="q"/>
            </a:pPr>
            <a:r>
              <a:rPr lang="en-US" sz="2000" dirty="0" smtClean="0"/>
              <a:t> </a:t>
            </a:r>
            <a:r>
              <a:rPr lang="en-US" sz="2000" dirty="0" err="1" smtClean="0"/>
              <a:t>dimensiunea</a:t>
            </a:r>
            <a:r>
              <a:rPr lang="en-US" sz="2000" dirty="0" smtClean="0"/>
              <a:t> CU </a:t>
            </a:r>
            <a:r>
              <a:rPr lang="en-US" sz="2000" dirty="0" err="1" smtClean="0"/>
              <a:t>este</a:t>
            </a:r>
            <a:r>
              <a:rPr lang="en-US" sz="2000" dirty="0" smtClean="0"/>
              <a:t> </a:t>
            </a:r>
            <a:r>
              <a:rPr lang="en-US" sz="2000" dirty="0" err="1" smtClean="0"/>
              <a:t>alegerea</a:t>
            </a:r>
            <a:r>
              <a:rPr lang="en-US" sz="2000" dirty="0" smtClean="0"/>
              <a:t> </a:t>
            </a:r>
            <a:r>
              <a:rPr lang="en-US" sz="2000" dirty="0" err="1" smtClean="0"/>
              <a:t>analistului</a:t>
            </a:r>
            <a:r>
              <a:rPr lang="en-US" sz="2000" dirty="0" smtClean="0"/>
              <a:t> </a:t>
            </a:r>
          </a:p>
          <a:p>
            <a:pPr lvl="1">
              <a:lnSpc>
                <a:spcPts val="3200"/>
              </a:lnSpc>
              <a:buFont typeface="Wingdings" pitchFamily="2" charset="2"/>
              <a:buChar char="Ø"/>
            </a:pPr>
            <a:r>
              <a:rPr lang="en-US" sz="2000" dirty="0" smtClean="0"/>
              <a:t>el </a:t>
            </a:r>
            <a:r>
              <a:rPr lang="en-US" sz="2000" dirty="0" err="1" smtClean="0"/>
              <a:t>poate</a:t>
            </a:r>
            <a:r>
              <a:rPr lang="en-US" sz="2000" dirty="0" smtClean="0"/>
              <a:t> </a:t>
            </a:r>
            <a:r>
              <a:rPr lang="en-US" sz="2000" dirty="0" err="1" smtClean="0"/>
              <a:t>opta</a:t>
            </a:r>
            <a:r>
              <a:rPr lang="en-US" sz="2000" dirty="0" smtClean="0"/>
              <a:t> </a:t>
            </a:r>
            <a:r>
              <a:rPr lang="en-US" sz="2000" dirty="0" err="1" smtClean="0"/>
              <a:t>pentru</a:t>
            </a:r>
            <a:r>
              <a:rPr lang="en-US" sz="2000" dirty="0" smtClean="0"/>
              <a:t> o DCU </a:t>
            </a:r>
            <a:r>
              <a:rPr lang="en-US" sz="2000" dirty="0" err="1" smtClean="0"/>
              <a:t>simpla</a:t>
            </a:r>
            <a:r>
              <a:rPr lang="en-US" sz="2000" dirty="0" smtClean="0"/>
              <a:t>, cu </a:t>
            </a:r>
            <a:r>
              <a:rPr lang="en-US" sz="2000" dirty="0" err="1" smtClean="0"/>
              <a:t>CU</a:t>
            </a:r>
            <a:r>
              <a:rPr lang="en-US" sz="2000" dirty="0" smtClean="0"/>
              <a:t> </a:t>
            </a:r>
            <a:r>
              <a:rPr lang="en-US" sz="2000" dirty="0" err="1" smtClean="0"/>
              <a:t>complexe</a:t>
            </a:r>
            <a:r>
              <a:rPr lang="en-US" sz="2000" dirty="0" smtClean="0"/>
              <a:t>, </a:t>
            </a:r>
            <a:r>
              <a:rPr lang="en-US" sz="2000" dirty="0" err="1" smtClean="0"/>
              <a:t>sau</a:t>
            </a:r>
            <a:r>
              <a:rPr lang="en-US" sz="2000" dirty="0" smtClean="0"/>
              <a:t> o DCU </a:t>
            </a:r>
            <a:r>
              <a:rPr lang="en-US" sz="2000" dirty="0" err="1" smtClean="0"/>
              <a:t>complexa</a:t>
            </a:r>
            <a:r>
              <a:rPr lang="en-US" sz="2000" dirty="0" smtClean="0"/>
              <a:t>, cu </a:t>
            </a:r>
            <a:r>
              <a:rPr lang="en-US" sz="2000" dirty="0" err="1" smtClean="0"/>
              <a:t>CU</a:t>
            </a:r>
            <a:r>
              <a:rPr lang="en-US" sz="2000" dirty="0" smtClean="0"/>
              <a:t> simple</a:t>
            </a:r>
          </a:p>
        </p:txBody>
      </p:sp>
      <p:sp>
        <p:nvSpPr>
          <p:cNvPr id="5" name="Title 1"/>
          <p:cNvSpPr>
            <a:spLocks noGrp="1"/>
          </p:cNvSpPr>
          <p:nvPr>
            <p:ph type="title"/>
          </p:nvPr>
        </p:nvSpPr>
        <p:spPr>
          <a:xfrm>
            <a:off x="428596" y="19926"/>
            <a:ext cx="8572560" cy="765868"/>
          </a:xfrm>
        </p:spPr>
        <p:txBody>
          <a:bodyPr/>
          <a:lstStyle/>
          <a:p>
            <a:r>
              <a:rPr lang="ro-RO" sz="3200" dirty="0" smtClean="0"/>
              <a:t>C</a:t>
            </a:r>
            <a:r>
              <a:rPr lang="en-US" sz="3200" dirty="0" err="1" smtClean="0"/>
              <a:t>azuri</a:t>
            </a:r>
            <a:r>
              <a:rPr lang="en-US" sz="3200" dirty="0" smtClean="0"/>
              <a:t> de </a:t>
            </a:r>
            <a:r>
              <a:rPr lang="en-US" sz="3200" dirty="0" err="1" smtClean="0"/>
              <a:t>utilizare</a:t>
            </a:r>
            <a:r>
              <a:rPr lang="ro-RO" sz="3200" dirty="0" smtClean="0"/>
              <a:t>. </a:t>
            </a:r>
            <a:r>
              <a:rPr lang="en-US" sz="3200" dirty="0" err="1" smtClean="0"/>
              <a:t>Identificare</a:t>
            </a:r>
            <a:endParaRPr lang="ro-RO"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srcRect/>
          <a:stretch>
            <a:fillRect/>
          </a:stretch>
        </p:blipFill>
        <p:spPr bwMode="auto">
          <a:xfrm>
            <a:off x="1928794" y="1214422"/>
            <a:ext cx="4489509" cy="1928826"/>
          </a:xfrm>
          <a:prstGeom prst="rect">
            <a:avLst/>
          </a:prstGeom>
          <a:noFill/>
          <a:ln w="9525">
            <a:noFill/>
            <a:miter lim="800000"/>
            <a:headEnd/>
            <a:tailEnd/>
          </a:ln>
          <a:effectLst/>
        </p:spPr>
      </p:pic>
      <p:sp>
        <p:nvSpPr>
          <p:cNvPr id="5" name="Rectangle 4"/>
          <p:cNvSpPr/>
          <p:nvPr/>
        </p:nvSpPr>
        <p:spPr>
          <a:xfrm>
            <a:off x="500034" y="654209"/>
            <a:ext cx="8501122" cy="1015663"/>
          </a:xfrm>
          <a:prstGeom prst="rect">
            <a:avLst/>
          </a:prstGeom>
        </p:spPr>
        <p:txBody>
          <a:bodyPr wrap="square">
            <a:spAutoFit/>
          </a:bodyPr>
          <a:lstStyle/>
          <a:p>
            <a:pPr>
              <a:lnSpc>
                <a:spcPct val="150000"/>
              </a:lnSpc>
              <a:buFont typeface="Wingdings" pitchFamily="2" charset="2"/>
              <a:buChar char="q"/>
            </a:pPr>
            <a:r>
              <a:rPr lang="en-US" sz="2000" dirty="0" smtClean="0"/>
              <a:t> Cockburn </a:t>
            </a:r>
            <a:r>
              <a:rPr lang="en-US" sz="2000" dirty="0" err="1" smtClean="0"/>
              <a:t>propune</a:t>
            </a:r>
            <a:r>
              <a:rPr lang="en-US" sz="2000" dirty="0" smtClean="0"/>
              <a:t> </a:t>
            </a:r>
            <a:r>
              <a:rPr lang="en-US" sz="2000" dirty="0" err="1" smtClean="0"/>
              <a:t>mai</a:t>
            </a:r>
            <a:r>
              <a:rPr lang="en-US" sz="2000" dirty="0" smtClean="0"/>
              <a:t> </a:t>
            </a:r>
            <a:r>
              <a:rPr lang="en-US" sz="2000" dirty="0" err="1" smtClean="0"/>
              <a:t>multe</a:t>
            </a:r>
            <a:r>
              <a:rPr lang="en-US" sz="2000" dirty="0" smtClean="0"/>
              <a:t> </a:t>
            </a:r>
            <a:r>
              <a:rPr lang="en-US" sz="2000" dirty="0" err="1" smtClean="0"/>
              <a:t>niveluri</a:t>
            </a:r>
            <a:r>
              <a:rPr lang="en-US" sz="2000" dirty="0" smtClean="0"/>
              <a:t> </a:t>
            </a:r>
            <a:r>
              <a:rPr lang="en-US" sz="2000" dirty="0" err="1" smtClean="0"/>
              <a:t>pentru</a:t>
            </a:r>
            <a:r>
              <a:rPr lang="en-US" sz="2000" dirty="0" smtClean="0"/>
              <a:t> </a:t>
            </a:r>
            <a:r>
              <a:rPr lang="en-US" sz="2000" dirty="0" err="1" smtClean="0"/>
              <a:t>identificarea</a:t>
            </a:r>
            <a:r>
              <a:rPr lang="en-US" sz="2000" dirty="0" smtClean="0"/>
              <a:t> CU: (wikipedia.org)</a:t>
            </a:r>
          </a:p>
          <a:p>
            <a:pPr lvl="1">
              <a:lnSpc>
                <a:spcPct val="150000"/>
              </a:lnSpc>
              <a:buFont typeface="Wingdings" pitchFamily="2" charset="2"/>
              <a:buChar char="Ø"/>
            </a:pPr>
            <a:endParaRPr lang="en-US" sz="2000" dirty="0" smtClean="0"/>
          </a:p>
        </p:txBody>
      </p:sp>
      <p:sp>
        <p:nvSpPr>
          <p:cNvPr id="6" name="Title 1"/>
          <p:cNvSpPr>
            <a:spLocks noGrp="1"/>
          </p:cNvSpPr>
          <p:nvPr>
            <p:ph type="title"/>
          </p:nvPr>
        </p:nvSpPr>
        <p:spPr>
          <a:xfrm>
            <a:off x="428596" y="91364"/>
            <a:ext cx="8572560" cy="765868"/>
          </a:xfrm>
        </p:spPr>
        <p:txBody>
          <a:bodyPr/>
          <a:lstStyle/>
          <a:p>
            <a:r>
              <a:rPr lang="ro-RO" sz="3200" dirty="0" smtClean="0"/>
              <a:t>C</a:t>
            </a:r>
            <a:r>
              <a:rPr lang="en-US" sz="3200" dirty="0" err="1" smtClean="0"/>
              <a:t>azuri</a:t>
            </a:r>
            <a:r>
              <a:rPr lang="en-US" sz="3200" dirty="0" smtClean="0"/>
              <a:t> de </a:t>
            </a:r>
            <a:r>
              <a:rPr lang="en-US" sz="3200" dirty="0" err="1" smtClean="0"/>
              <a:t>utilizare</a:t>
            </a:r>
            <a:r>
              <a:rPr lang="ro-RO" sz="3200" dirty="0" smtClean="0"/>
              <a:t>. </a:t>
            </a:r>
            <a:r>
              <a:rPr lang="en-US" sz="3200" dirty="0" err="1" smtClean="0"/>
              <a:t>Identificare</a:t>
            </a:r>
            <a:endParaRPr lang="ro-RO" sz="3200" dirty="0"/>
          </a:p>
        </p:txBody>
      </p:sp>
      <p:pic>
        <p:nvPicPr>
          <p:cNvPr id="49156" name="Picture 4"/>
          <p:cNvPicPr>
            <a:picLocks noChangeAspect="1" noChangeArrowheads="1"/>
          </p:cNvPicPr>
          <p:nvPr/>
        </p:nvPicPr>
        <p:blipFill>
          <a:blip r:embed="rId3"/>
          <a:srcRect/>
          <a:stretch>
            <a:fillRect/>
          </a:stretch>
        </p:blipFill>
        <p:spPr bwMode="auto">
          <a:xfrm>
            <a:off x="1071538" y="3429000"/>
            <a:ext cx="6352135" cy="321999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65714"/>
            <a:ext cx="7772400" cy="720080"/>
          </a:xfrm>
        </p:spPr>
        <p:txBody>
          <a:bodyPr/>
          <a:lstStyle/>
          <a:p>
            <a:r>
              <a:rPr lang="ro-RO" sz="3200" dirty="0" smtClean="0"/>
              <a:t>Cazuri de utilizare. Descrierea</a:t>
            </a:r>
            <a:endParaRPr lang="ro-RO" sz="3200" dirty="0"/>
          </a:p>
        </p:txBody>
      </p:sp>
      <p:sp>
        <p:nvSpPr>
          <p:cNvPr id="3" name="Content Placeholder 2"/>
          <p:cNvSpPr>
            <a:spLocks noGrp="1"/>
          </p:cNvSpPr>
          <p:nvPr>
            <p:ph idx="1"/>
          </p:nvPr>
        </p:nvSpPr>
        <p:spPr>
          <a:xfrm>
            <a:off x="500034" y="500042"/>
            <a:ext cx="8429684" cy="6286544"/>
          </a:xfrm>
        </p:spPr>
        <p:txBody>
          <a:bodyPr>
            <a:noAutofit/>
          </a:bodyPr>
          <a:lstStyle/>
          <a:p>
            <a:pPr lvl="0">
              <a:lnSpc>
                <a:spcPts val="2400"/>
              </a:lnSpc>
              <a:buFont typeface="Wingdings" pitchFamily="2" charset="2"/>
              <a:buChar char="Ø"/>
            </a:pPr>
            <a:r>
              <a:rPr lang="ro-RO" sz="1800" dirty="0" smtClean="0"/>
              <a:t> folosind diagramele de activităţi pentru fiecare CU sau scenariu</a:t>
            </a:r>
          </a:p>
          <a:p>
            <a:pPr lvl="0">
              <a:lnSpc>
                <a:spcPts val="2400"/>
              </a:lnSpc>
              <a:buFont typeface="Wingdings" pitchFamily="2" charset="2"/>
              <a:buChar char="Ø"/>
            </a:pPr>
            <a:r>
              <a:rPr lang="ro-RO" sz="1800" dirty="0" smtClean="0"/>
              <a:t> folosind diagramele de secvenţă</a:t>
            </a:r>
          </a:p>
          <a:p>
            <a:pPr lvl="0">
              <a:lnSpc>
                <a:spcPts val="2400"/>
              </a:lnSpc>
              <a:buFont typeface="Wingdings" pitchFamily="2" charset="2"/>
              <a:buChar char="Ø"/>
            </a:pPr>
            <a:r>
              <a:rPr lang="ro-RO" sz="1800" dirty="0" smtClean="0"/>
              <a:t> narativ, folosind un şablon (template)</a:t>
            </a:r>
          </a:p>
          <a:p>
            <a:pPr lvl="3">
              <a:buFont typeface="Wingdings" pitchFamily="2" charset="2"/>
              <a:buChar char="ü"/>
              <a:tabLst>
                <a:tab pos="266700" algn="l"/>
              </a:tabLst>
            </a:pPr>
            <a:r>
              <a:rPr lang="ro-RO" sz="1800" dirty="0" smtClean="0"/>
              <a:t>numele CU</a:t>
            </a:r>
          </a:p>
          <a:p>
            <a:pPr lvl="3">
              <a:buFont typeface="Wingdings" pitchFamily="2" charset="2"/>
              <a:buChar char="ü"/>
              <a:tabLst>
                <a:tab pos="266700" algn="l"/>
              </a:tabLst>
            </a:pPr>
            <a:r>
              <a:rPr lang="ro-RO" sz="1800" dirty="0" smtClean="0"/>
              <a:t> obiectivele urmărite</a:t>
            </a:r>
            <a:endParaRPr lang="en-US" sz="1800" dirty="0" smtClean="0"/>
          </a:p>
          <a:p>
            <a:pPr lvl="3">
              <a:buFont typeface="Wingdings" pitchFamily="2" charset="2"/>
              <a:buChar char="ü"/>
              <a:tabLst>
                <a:tab pos="266700" algn="l"/>
              </a:tabLst>
            </a:pPr>
            <a:r>
              <a:rPr lang="en-US" sz="1800" dirty="0" smtClean="0"/>
              <a:t> </a:t>
            </a:r>
            <a:r>
              <a:rPr lang="en-US" sz="1800" dirty="0" err="1" smtClean="0">
                <a:solidFill>
                  <a:srgbClr val="FFFF00"/>
                </a:solidFill>
              </a:rPr>
              <a:t>evenimentul</a:t>
            </a:r>
            <a:r>
              <a:rPr lang="en-US" sz="1800" dirty="0" smtClean="0">
                <a:solidFill>
                  <a:srgbClr val="FFFF00"/>
                </a:solidFill>
              </a:rPr>
              <a:t> </a:t>
            </a:r>
            <a:r>
              <a:rPr lang="en-US" sz="1800" dirty="0" err="1" smtClean="0">
                <a:solidFill>
                  <a:srgbClr val="FFFF00"/>
                </a:solidFill>
              </a:rPr>
              <a:t>declansator</a:t>
            </a:r>
            <a:endParaRPr lang="ro-RO" sz="1800" dirty="0" smtClean="0">
              <a:solidFill>
                <a:srgbClr val="FFFF00"/>
              </a:solidFill>
            </a:endParaRPr>
          </a:p>
          <a:p>
            <a:pPr lvl="3">
              <a:buFont typeface="Wingdings" pitchFamily="2" charset="2"/>
              <a:buChar char="ü"/>
              <a:tabLst>
                <a:tab pos="266700" algn="l"/>
              </a:tabLst>
            </a:pPr>
            <a:r>
              <a:rPr lang="ro-RO" sz="1800" dirty="0" smtClean="0"/>
              <a:t> actorul(ii) care iniţiază interacţiunea</a:t>
            </a:r>
          </a:p>
          <a:p>
            <a:pPr lvl="3">
              <a:buFont typeface="Wingdings" pitchFamily="2" charset="2"/>
              <a:buChar char="ü"/>
              <a:tabLst>
                <a:tab pos="266700" algn="l"/>
              </a:tabLst>
            </a:pPr>
            <a:r>
              <a:rPr lang="ro-RO" sz="1800" dirty="0" smtClean="0"/>
              <a:t> condiţiile anterioare realizării (pre-condiţii)</a:t>
            </a:r>
            <a:endParaRPr lang="en-US" sz="1800" dirty="0" smtClean="0"/>
          </a:p>
          <a:p>
            <a:pPr lvl="4">
              <a:buFont typeface="Wingdings" pitchFamily="2" charset="2"/>
              <a:buChar char="§"/>
              <a:tabLst>
                <a:tab pos="266700" algn="l"/>
              </a:tabLst>
            </a:pPr>
            <a:r>
              <a:rPr lang="en-US" sz="1800" dirty="0" smtClean="0"/>
              <a:t> </a:t>
            </a:r>
            <a:r>
              <a:rPr lang="en-US" sz="1800" dirty="0" err="1" smtClean="0"/>
              <a:t>trebuie</a:t>
            </a:r>
            <a:r>
              <a:rPr lang="en-US" sz="1800" dirty="0" smtClean="0"/>
              <a:t> </a:t>
            </a:r>
            <a:r>
              <a:rPr lang="en-US" sz="1800" dirty="0" err="1" smtClean="0"/>
              <a:t>sa</a:t>
            </a:r>
            <a:r>
              <a:rPr lang="en-US" sz="1800" dirty="0" smtClean="0"/>
              <a:t> fie </a:t>
            </a:r>
            <a:r>
              <a:rPr lang="en-US" sz="1800" dirty="0" err="1" smtClean="0"/>
              <a:t>adevarate</a:t>
            </a:r>
            <a:r>
              <a:rPr lang="en-US" sz="1800" dirty="0" smtClean="0"/>
              <a:t> </a:t>
            </a:r>
            <a:r>
              <a:rPr lang="ro-RO" sz="1800" dirty="0" smtClean="0"/>
              <a:t>î</a:t>
            </a:r>
            <a:r>
              <a:rPr lang="en-US" sz="1800" dirty="0" err="1" smtClean="0"/>
              <a:t>nainte</a:t>
            </a:r>
            <a:r>
              <a:rPr lang="en-US" sz="1800" dirty="0" smtClean="0"/>
              <a:t> de </a:t>
            </a:r>
            <a:r>
              <a:rPr lang="ro-RO" sz="1800" dirty="0" smtClean="0"/>
              <a:t>î</a:t>
            </a:r>
            <a:r>
              <a:rPr lang="en-US" sz="1800" dirty="0" err="1" smtClean="0"/>
              <a:t>nceperea</a:t>
            </a:r>
            <a:r>
              <a:rPr lang="en-US" sz="1800" dirty="0" smtClean="0"/>
              <a:t> </a:t>
            </a:r>
            <a:r>
              <a:rPr lang="en-US" sz="1800" dirty="0" err="1" smtClean="0"/>
              <a:t>scenariului</a:t>
            </a:r>
            <a:endParaRPr lang="en-US" sz="1800" dirty="0" smtClean="0"/>
          </a:p>
          <a:p>
            <a:pPr lvl="4">
              <a:buFont typeface="Wingdings" pitchFamily="2" charset="2"/>
              <a:buChar char="§"/>
              <a:tabLst>
                <a:tab pos="266700" algn="l"/>
              </a:tabLst>
            </a:pPr>
            <a:r>
              <a:rPr lang="en-US" sz="1800" dirty="0" smtClean="0"/>
              <a:t> </a:t>
            </a:r>
            <a:r>
              <a:rPr lang="en-US" sz="1800" dirty="0" err="1" smtClean="0"/>
              <a:t>aceste</a:t>
            </a:r>
            <a:r>
              <a:rPr lang="en-US" sz="1800" dirty="0" smtClean="0"/>
              <a:t> </a:t>
            </a:r>
            <a:r>
              <a:rPr lang="en-US" sz="1800" dirty="0" err="1" smtClean="0"/>
              <a:t>conditii</a:t>
            </a:r>
            <a:r>
              <a:rPr lang="en-US" sz="1800" dirty="0" smtClean="0"/>
              <a:t> nu </a:t>
            </a:r>
            <a:r>
              <a:rPr lang="en-US" sz="1800" dirty="0" err="1" smtClean="0"/>
              <a:t>sunt</a:t>
            </a:r>
            <a:r>
              <a:rPr lang="en-US" sz="1800" dirty="0" smtClean="0"/>
              <a:t> testate </a:t>
            </a:r>
            <a:r>
              <a:rPr lang="en-US" sz="1800" dirty="0" err="1" smtClean="0"/>
              <a:t>pe</a:t>
            </a:r>
            <a:r>
              <a:rPr lang="en-US" sz="1800" dirty="0" smtClean="0"/>
              <a:t> </a:t>
            </a:r>
            <a:r>
              <a:rPr lang="en-US" sz="1800" dirty="0" err="1" smtClean="0"/>
              <a:t>parcursul</a:t>
            </a:r>
            <a:r>
              <a:rPr lang="en-US" sz="1800" dirty="0" smtClean="0"/>
              <a:t> </a:t>
            </a:r>
            <a:r>
              <a:rPr lang="en-US" sz="1800" dirty="0" err="1" smtClean="0"/>
              <a:t>scenariului</a:t>
            </a:r>
            <a:endParaRPr lang="en-US" sz="1800" dirty="0" smtClean="0"/>
          </a:p>
          <a:p>
            <a:pPr lvl="3">
              <a:buFont typeface="Wingdings" pitchFamily="2" charset="2"/>
              <a:buChar char="ü"/>
              <a:tabLst>
                <a:tab pos="266700" algn="l"/>
              </a:tabLst>
            </a:pPr>
            <a:r>
              <a:rPr lang="en-US" sz="1800" dirty="0" smtClean="0"/>
              <a:t> </a:t>
            </a:r>
            <a:r>
              <a:rPr lang="ro-RO" sz="1800" dirty="0" smtClean="0"/>
              <a:t> rezumatul</a:t>
            </a:r>
          </a:p>
          <a:p>
            <a:pPr lvl="3">
              <a:buFont typeface="Wingdings" pitchFamily="2" charset="2"/>
              <a:buChar char="ü"/>
              <a:tabLst>
                <a:tab pos="266700" algn="l"/>
              </a:tabLst>
            </a:pPr>
            <a:r>
              <a:rPr lang="ro-RO" sz="1800" dirty="0" smtClean="0"/>
              <a:t> lista scenariilor posibile</a:t>
            </a:r>
          </a:p>
          <a:p>
            <a:pPr lvl="3">
              <a:buFont typeface="Wingdings" pitchFamily="2" charset="2"/>
              <a:buChar char="ü"/>
              <a:tabLst>
                <a:tab pos="266700" algn="l"/>
              </a:tabLst>
            </a:pPr>
            <a:r>
              <a:rPr lang="ro-RO" sz="1800" dirty="0" smtClean="0"/>
              <a:t> </a:t>
            </a:r>
            <a:r>
              <a:rPr lang="en-US" sz="1800" dirty="0" smtClean="0"/>
              <a:t>p</a:t>
            </a:r>
            <a:r>
              <a:rPr lang="ro-RO" sz="1800" dirty="0" smtClean="0"/>
              <a:t>aşii pentru fiecare scenariu - se urmăreasc doar interacţiunile cu utilizatorul</a:t>
            </a:r>
          </a:p>
          <a:p>
            <a:pPr lvl="3">
              <a:buFont typeface="Wingdings" pitchFamily="2" charset="2"/>
              <a:buChar char="ü"/>
              <a:tabLst>
                <a:tab pos="266700" algn="l"/>
              </a:tabLst>
            </a:pPr>
            <a:r>
              <a:rPr lang="ro-RO" sz="1800" dirty="0" smtClean="0"/>
              <a:t> </a:t>
            </a:r>
            <a:r>
              <a:rPr lang="en-US" sz="1800" dirty="0" err="1" smtClean="0"/>
              <a:t>conditiile</a:t>
            </a:r>
            <a:r>
              <a:rPr lang="en-US" sz="1800" dirty="0" smtClean="0"/>
              <a:t> de </a:t>
            </a:r>
            <a:r>
              <a:rPr lang="en-US" sz="1800" dirty="0" err="1" smtClean="0"/>
              <a:t>garantare</a:t>
            </a:r>
            <a:r>
              <a:rPr lang="en-US" sz="1800" dirty="0" smtClean="0"/>
              <a:t> a </a:t>
            </a:r>
            <a:r>
              <a:rPr lang="en-US" sz="1800" dirty="0" err="1" smtClean="0"/>
              <a:t>succesului</a:t>
            </a:r>
            <a:r>
              <a:rPr lang="ro-RO" sz="1800" dirty="0" smtClean="0"/>
              <a:t> (post-condiţii)</a:t>
            </a:r>
          </a:p>
          <a:p>
            <a:pPr lvl="3">
              <a:buFont typeface="Wingdings" pitchFamily="2" charset="2"/>
              <a:buChar char="ü"/>
              <a:tabLst>
                <a:tab pos="266700" algn="l"/>
              </a:tabLst>
            </a:pPr>
            <a:r>
              <a:rPr lang="ro-RO" sz="1800" dirty="0" smtClean="0"/>
              <a:t> actorul care beneficiază de rezultatele CU</a:t>
            </a:r>
            <a:endParaRPr lang="en-US" sz="1800" dirty="0" smtClean="0"/>
          </a:p>
          <a:p>
            <a:pPr lvl="3">
              <a:buFont typeface="Wingdings" pitchFamily="2" charset="2"/>
              <a:buChar char="ü"/>
              <a:tabLst>
                <a:tab pos="266700" algn="l"/>
              </a:tabLst>
            </a:pPr>
            <a:r>
              <a:rPr lang="en-US" sz="1800" dirty="0" err="1" smtClean="0"/>
              <a:t>cerinte</a:t>
            </a:r>
            <a:r>
              <a:rPr lang="en-US" sz="1800" dirty="0" smtClean="0"/>
              <a:t> </a:t>
            </a:r>
            <a:r>
              <a:rPr lang="en-US" sz="1800" dirty="0" err="1" smtClean="0"/>
              <a:t>nefunctionale</a:t>
            </a:r>
            <a:endParaRPr lang="en-US" sz="1800" dirty="0" smtClean="0"/>
          </a:p>
          <a:p>
            <a:pPr lvl="3">
              <a:buFont typeface="Wingdings" pitchFamily="2" charset="2"/>
              <a:buChar char="ü"/>
              <a:tabLst>
                <a:tab pos="266700" algn="l"/>
              </a:tabLst>
            </a:pPr>
            <a:r>
              <a:rPr lang="en-US" sz="1800" dirty="0" smtClean="0"/>
              <a:t> </a:t>
            </a:r>
            <a:r>
              <a:rPr lang="en-US" sz="1800" dirty="0" err="1" smtClean="0"/>
              <a:t>pasii</a:t>
            </a:r>
            <a:r>
              <a:rPr lang="en-US" sz="1800" dirty="0" smtClean="0"/>
              <a:t> pot </a:t>
            </a:r>
            <a:r>
              <a:rPr lang="en-US" sz="1800" dirty="0" err="1" smtClean="0"/>
              <a:t>fi</a:t>
            </a:r>
            <a:r>
              <a:rPr lang="en-US" sz="1800" dirty="0" smtClean="0"/>
              <a:t> </a:t>
            </a:r>
            <a:r>
              <a:rPr lang="en-US" sz="1800" dirty="0" err="1" smtClean="0"/>
              <a:t>descrisi</a:t>
            </a:r>
            <a:r>
              <a:rPr lang="en-US" sz="1800" dirty="0" smtClean="0"/>
              <a:t> </a:t>
            </a:r>
            <a:r>
              <a:rPr lang="en-US" sz="1800" dirty="0" err="1" smtClean="0"/>
              <a:t>folosind</a:t>
            </a:r>
            <a:r>
              <a:rPr lang="en-US" sz="1800" dirty="0" smtClean="0"/>
              <a:t> </a:t>
            </a:r>
            <a:r>
              <a:rPr lang="en-US" sz="1800" dirty="0" err="1" smtClean="0"/>
              <a:t>propozitii</a:t>
            </a:r>
            <a:r>
              <a:rPr lang="en-US" sz="1800" dirty="0" smtClean="0"/>
              <a:t> SVDPI (</a:t>
            </a:r>
            <a:r>
              <a:rPr lang="en-US" sz="1800" b="1" i="1" dirty="0" err="1" smtClean="0"/>
              <a:t>S</a:t>
            </a:r>
            <a:r>
              <a:rPr lang="en-US" sz="1800" dirty="0" err="1" smtClean="0"/>
              <a:t>ubiect</a:t>
            </a:r>
            <a:r>
              <a:rPr lang="en-US" sz="1800" dirty="0" smtClean="0"/>
              <a:t> + </a:t>
            </a:r>
            <a:r>
              <a:rPr lang="en-US" sz="1800" b="1" i="1" dirty="0" smtClean="0"/>
              <a:t>V</a:t>
            </a:r>
            <a:r>
              <a:rPr lang="en-US" sz="1800" dirty="0" smtClean="0"/>
              <a:t>erb + complement/</a:t>
            </a:r>
            <a:r>
              <a:rPr lang="en-US" sz="1800" dirty="0" err="1" smtClean="0"/>
              <a:t>obiect</a:t>
            </a:r>
            <a:r>
              <a:rPr lang="en-US" sz="1800" dirty="0" smtClean="0"/>
              <a:t> </a:t>
            </a:r>
            <a:r>
              <a:rPr lang="en-US" sz="1800" b="1" i="1" dirty="0" smtClean="0"/>
              <a:t>D</a:t>
            </a:r>
            <a:r>
              <a:rPr lang="en-US" sz="1800" dirty="0" smtClean="0"/>
              <a:t>irect + </a:t>
            </a:r>
            <a:r>
              <a:rPr lang="en-US" sz="1800" dirty="0" err="1" smtClean="0"/>
              <a:t>Prepozitie</a:t>
            </a:r>
            <a:r>
              <a:rPr lang="en-US" sz="1800" dirty="0" smtClean="0"/>
              <a:t> + complement/</a:t>
            </a:r>
            <a:r>
              <a:rPr lang="en-US" sz="1800" dirty="0" err="1" smtClean="0"/>
              <a:t>obiect</a:t>
            </a:r>
            <a:r>
              <a:rPr lang="en-US" sz="1800" dirty="0" smtClean="0"/>
              <a:t> </a:t>
            </a:r>
            <a:r>
              <a:rPr lang="en-US" sz="1800" b="1" i="1" dirty="0" smtClean="0"/>
              <a:t>I</a:t>
            </a:r>
            <a:r>
              <a:rPr lang="en-US" sz="1800" dirty="0" smtClean="0"/>
              <a:t>ndirect</a:t>
            </a:r>
            <a:endParaRPr lang="ro-RO" sz="1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1600" y="44624"/>
            <a:ext cx="7772400" cy="720080"/>
          </a:xfrm>
        </p:spPr>
        <p:txBody>
          <a:bodyPr/>
          <a:lstStyle/>
          <a:p>
            <a:r>
              <a:rPr lang="ro-RO" sz="3200" dirty="0" smtClean="0"/>
              <a:t>Cazuri de utilizare. Descrierea</a:t>
            </a:r>
            <a:endParaRPr lang="ro-RO" sz="3200" dirty="0"/>
          </a:p>
        </p:txBody>
      </p:sp>
      <p:sp>
        <p:nvSpPr>
          <p:cNvPr id="5" name="Rectangle 6"/>
          <p:cNvSpPr>
            <a:spLocks noChangeArrowheads="1"/>
          </p:cNvSpPr>
          <p:nvPr/>
        </p:nvSpPr>
        <p:spPr bwMode="auto">
          <a:xfrm>
            <a:off x="539552" y="718362"/>
            <a:ext cx="8424937" cy="5853910"/>
          </a:xfrm>
          <a:prstGeom prst="rect">
            <a:avLst/>
          </a:prstGeom>
          <a:noFill/>
          <a:ln w="9525">
            <a:noFill/>
            <a:miter lim="800000"/>
            <a:headEnd/>
            <a:tailEnd/>
          </a:ln>
          <a:effectLst/>
        </p:spPr>
        <p:txBody>
          <a:bodyPr wrap="square" anchor="ctr">
            <a:spAutoFit/>
          </a:bodyPr>
          <a:lstStyle/>
          <a:p>
            <a:pPr indent="457200">
              <a:lnSpc>
                <a:spcPct val="130000"/>
              </a:lnSpc>
            </a:pPr>
            <a:r>
              <a:rPr lang="ro-RO" sz="1600" b="1" dirty="0"/>
              <a:t>Nume</a:t>
            </a:r>
            <a:r>
              <a:rPr lang="ro-RO" sz="1600" dirty="0"/>
              <a:t>: </a:t>
            </a:r>
            <a:r>
              <a:rPr lang="en-US" sz="1600" dirty="0" smtClean="0"/>
              <a:t>	</a:t>
            </a:r>
            <a:r>
              <a:rPr lang="ro-RO" sz="1600" dirty="0" smtClean="0"/>
              <a:t>Inregistrare </a:t>
            </a:r>
            <a:r>
              <a:rPr lang="ro-RO" sz="1600" dirty="0"/>
              <a:t>comandă client</a:t>
            </a:r>
            <a:endParaRPr lang="en-US" sz="1600" dirty="0"/>
          </a:p>
          <a:p>
            <a:pPr indent="457200">
              <a:lnSpc>
                <a:spcPct val="130000"/>
              </a:lnSpc>
            </a:pPr>
            <a:r>
              <a:rPr lang="ro-RO" sz="1600" b="1" dirty="0"/>
              <a:t>Obiective</a:t>
            </a:r>
            <a:r>
              <a:rPr lang="ro-RO" sz="1600" dirty="0"/>
              <a:t>: </a:t>
            </a:r>
            <a:r>
              <a:rPr lang="en-US" sz="1600" dirty="0" smtClean="0"/>
              <a:t>	</a:t>
            </a:r>
            <a:r>
              <a:rPr lang="ro-RO" sz="1600" dirty="0" smtClean="0"/>
              <a:t>Înregistrarea </a:t>
            </a:r>
            <a:r>
              <a:rPr lang="ro-RO" sz="1600" dirty="0"/>
              <a:t>comenzilor lansate de clienţi, verificarea condiţiilor de livrare şi </a:t>
            </a:r>
            <a:r>
              <a:rPr lang="en-US" sz="1600" dirty="0" smtClean="0"/>
              <a:t>		</a:t>
            </a:r>
            <a:r>
              <a:rPr lang="ro-RO" sz="1600" dirty="0" smtClean="0"/>
              <a:t>rezervarea </a:t>
            </a:r>
            <a:r>
              <a:rPr lang="ro-RO" sz="1600" dirty="0"/>
              <a:t>cantităţilor </a:t>
            </a:r>
            <a:r>
              <a:rPr lang="ro-RO" sz="1600" dirty="0" smtClean="0"/>
              <a:t>necesare</a:t>
            </a:r>
            <a:endParaRPr lang="ro-RO" sz="1600" dirty="0"/>
          </a:p>
          <a:p>
            <a:pPr indent="457200">
              <a:lnSpc>
                <a:spcPct val="130000"/>
              </a:lnSpc>
            </a:pPr>
            <a:r>
              <a:rPr lang="ro-RO" sz="1600" b="1" dirty="0"/>
              <a:t>Descriere sintetică</a:t>
            </a:r>
            <a:r>
              <a:rPr lang="ro-RO" sz="1600" dirty="0"/>
              <a:t>: Acest CU este iniţiat atunci când o comandă este înaintată direct de </a:t>
            </a:r>
            <a:r>
              <a:rPr lang="en-US" sz="1600" dirty="0" smtClean="0"/>
              <a:t>			</a:t>
            </a:r>
            <a:r>
              <a:rPr lang="ro-RO" sz="1600" dirty="0" smtClean="0"/>
              <a:t>către </a:t>
            </a:r>
            <a:r>
              <a:rPr lang="ro-RO" sz="1600" dirty="0"/>
              <a:t>client sau prin intermediul unui agent comercial. El se finalizează când </a:t>
            </a:r>
            <a:r>
              <a:rPr lang="en-US" sz="1600" dirty="0" smtClean="0"/>
              <a:t>			</a:t>
            </a:r>
            <a:r>
              <a:rPr lang="ro-RO" sz="1600" dirty="0" smtClean="0"/>
              <a:t>cel </a:t>
            </a:r>
            <a:r>
              <a:rPr lang="ro-RO" sz="1600" dirty="0"/>
              <a:t>care a iniţiat comanda completează toate datele şi efectuează </a:t>
            </a:r>
            <a:r>
              <a:rPr lang="en-US" sz="1600" dirty="0" smtClean="0"/>
              <a:t>			</a:t>
            </a:r>
            <a:r>
              <a:rPr lang="ro-RO" sz="1600" dirty="0" smtClean="0"/>
              <a:t>înregistrarea</a:t>
            </a:r>
            <a:r>
              <a:rPr lang="ro-RO" sz="1600" dirty="0"/>
              <a:t>.</a:t>
            </a:r>
            <a:endParaRPr lang="en-US" sz="1600" dirty="0"/>
          </a:p>
          <a:p>
            <a:pPr indent="457200">
              <a:lnSpc>
                <a:spcPct val="130000"/>
              </a:lnSpc>
            </a:pPr>
            <a:r>
              <a:rPr lang="ro-RO" sz="1600" b="1" dirty="0"/>
              <a:t>Actorii:</a:t>
            </a:r>
            <a:r>
              <a:rPr lang="ro-RO" sz="1600" dirty="0"/>
              <a:t> </a:t>
            </a:r>
            <a:r>
              <a:rPr lang="en-US" sz="1600" dirty="0" smtClean="0"/>
              <a:t>	</a:t>
            </a:r>
            <a:r>
              <a:rPr lang="ro-RO" sz="1600" dirty="0" smtClean="0"/>
              <a:t>Client</a:t>
            </a:r>
            <a:r>
              <a:rPr lang="ro-RO" sz="1600" dirty="0"/>
              <a:t>, Agent comercial</a:t>
            </a:r>
            <a:endParaRPr lang="en-US" sz="1600" dirty="0"/>
          </a:p>
          <a:p>
            <a:pPr indent="457200">
              <a:lnSpc>
                <a:spcPct val="130000"/>
              </a:lnSpc>
            </a:pPr>
            <a:r>
              <a:rPr lang="ro-RO" sz="1600" b="1" dirty="0"/>
              <a:t>Pre-condiţii:</a:t>
            </a:r>
            <a:r>
              <a:rPr lang="ro-RO" sz="1600" dirty="0"/>
              <a:t>   </a:t>
            </a:r>
            <a:r>
              <a:rPr lang="en-US" sz="1600" dirty="0" smtClean="0"/>
              <a:t>	</a:t>
            </a:r>
            <a:r>
              <a:rPr lang="ro-RO" sz="1600" dirty="0" smtClean="0"/>
              <a:t>Clientul </a:t>
            </a:r>
            <a:r>
              <a:rPr lang="ro-RO" sz="1600" dirty="0"/>
              <a:t>sau agentul sunt </a:t>
            </a:r>
            <a:r>
              <a:rPr lang="ro-RO" sz="1600" dirty="0" smtClean="0"/>
              <a:t> înregistraţi în </a:t>
            </a:r>
            <a:r>
              <a:rPr lang="ro-RO" sz="1600" dirty="0"/>
              <a:t>sistem </a:t>
            </a:r>
            <a:endParaRPr lang="en-US" sz="1600" dirty="0"/>
          </a:p>
          <a:p>
            <a:pPr indent="457200">
              <a:lnSpc>
                <a:spcPct val="130000"/>
              </a:lnSpc>
            </a:pPr>
            <a:r>
              <a:rPr lang="ro-RO" sz="1600" b="1" dirty="0"/>
              <a:t>Post-condiţii:</a:t>
            </a:r>
            <a:r>
              <a:rPr lang="ro-RO" sz="1600" dirty="0"/>
              <a:t> </a:t>
            </a:r>
            <a:r>
              <a:rPr lang="ro-RO" sz="1600" dirty="0" smtClean="0"/>
              <a:t> </a:t>
            </a:r>
            <a:r>
              <a:rPr lang="en-US" sz="1600" dirty="0" smtClean="0"/>
              <a:t>	</a:t>
            </a:r>
            <a:r>
              <a:rPr lang="ro-RO" sz="1600" dirty="0" smtClean="0"/>
              <a:t>Comanda </a:t>
            </a:r>
            <a:r>
              <a:rPr lang="ro-RO" sz="1600" dirty="0"/>
              <a:t>este înregistrată </a:t>
            </a:r>
            <a:r>
              <a:rPr lang="ro-RO" sz="1600" dirty="0">
                <a:solidFill>
                  <a:srgbClr val="FF0000"/>
                </a:solidFill>
              </a:rPr>
              <a:t>în baza de date</a:t>
            </a:r>
            <a:endParaRPr lang="en-US" sz="1600" dirty="0">
              <a:solidFill>
                <a:srgbClr val="FF0000"/>
              </a:solidFill>
            </a:endParaRPr>
          </a:p>
          <a:p>
            <a:pPr indent="457200">
              <a:lnSpc>
                <a:spcPct val="130000"/>
              </a:lnSpc>
            </a:pPr>
            <a:r>
              <a:rPr lang="ro-RO" sz="1600" dirty="0"/>
              <a:t>	       </a:t>
            </a:r>
            <a:r>
              <a:rPr lang="en-US" sz="1600" dirty="0"/>
              <a:t>	</a:t>
            </a:r>
            <a:r>
              <a:rPr lang="ro-RO" sz="1600" dirty="0"/>
              <a:t>Cantităţile necesare sunt rezervate</a:t>
            </a:r>
            <a:endParaRPr lang="en-US" sz="1600" dirty="0"/>
          </a:p>
          <a:p>
            <a:pPr indent="457200">
              <a:lnSpc>
                <a:spcPct val="130000"/>
              </a:lnSpc>
            </a:pPr>
            <a:r>
              <a:rPr lang="ro-RO" sz="1600" b="1" dirty="0"/>
              <a:t>Scenariul principal:</a:t>
            </a:r>
            <a:r>
              <a:rPr lang="ro-RO" sz="1600" dirty="0"/>
              <a:t> Înregistrare comandă client existent fără depăşirea limitei de 		</a:t>
            </a:r>
            <a:r>
              <a:rPr lang="en-US" sz="1600" dirty="0" smtClean="0"/>
              <a:t>	</a:t>
            </a:r>
            <a:r>
              <a:rPr lang="ro-RO" sz="1600" dirty="0"/>
              <a:t>	  creditare</a:t>
            </a:r>
            <a:endParaRPr lang="en-US" sz="1600" dirty="0"/>
          </a:p>
          <a:p>
            <a:pPr indent="457200">
              <a:lnSpc>
                <a:spcPct val="130000"/>
              </a:lnSpc>
            </a:pPr>
            <a:r>
              <a:rPr lang="ro-RO" sz="1600" b="1" dirty="0"/>
              <a:t>Scenarii alternative: </a:t>
            </a:r>
            <a:r>
              <a:rPr lang="ro-RO" sz="1600" dirty="0"/>
              <a:t>Înregistrare comandă client existent cu mărirea limitei de creditare,</a:t>
            </a:r>
            <a:endParaRPr lang="en-US" sz="1600" dirty="0"/>
          </a:p>
          <a:p>
            <a:pPr indent="457200">
              <a:lnSpc>
                <a:spcPct val="130000"/>
              </a:lnSpc>
            </a:pPr>
            <a:r>
              <a:rPr lang="ro-RO" sz="1600" dirty="0"/>
              <a:t>		   Înregistrare comandă client nou</a:t>
            </a:r>
            <a:endParaRPr lang="en-US" sz="1600" dirty="0"/>
          </a:p>
          <a:p>
            <a:pPr indent="457200">
              <a:lnSpc>
                <a:spcPct val="130000"/>
              </a:lnSpc>
            </a:pPr>
            <a:r>
              <a:rPr lang="ro-RO" sz="1600" b="1" dirty="0" smtClean="0"/>
              <a:t>Scenarii </a:t>
            </a:r>
            <a:r>
              <a:rPr lang="ro-RO" sz="1600" b="1" dirty="0"/>
              <a:t>excepţie</a:t>
            </a:r>
            <a:r>
              <a:rPr lang="ro-RO" sz="1600" b="1" dirty="0" smtClean="0"/>
              <a:t>:</a:t>
            </a:r>
            <a:r>
              <a:rPr lang="ro-RO" sz="1600" dirty="0" smtClean="0"/>
              <a:t> </a:t>
            </a:r>
            <a:r>
              <a:rPr lang="ro-RO" sz="1600" dirty="0"/>
              <a:t>Înregistrare comandă </a:t>
            </a:r>
            <a:r>
              <a:rPr lang="en-US" sz="1600" dirty="0" err="1" smtClean="0"/>
              <a:t>neacceptata</a:t>
            </a:r>
            <a:r>
              <a:rPr lang="en-US" sz="1600" dirty="0" smtClean="0"/>
              <a:t> </a:t>
            </a:r>
            <a:r>
              <a:rPr lang="en-US" sz="1600" dirty="0" err="1" smtClean="0"/>
              <a:t>deoarece</a:t>
            </a:r>
            <a:r>
              <a:rPr lang="en-US" sz="1600" dirty="0" smtClean="0"/>
              <a:t> nu s-a</a:t>
            </a:r>
            <a:r>
              <a:rPr lang="ro-RO" sz="1600" dirty="0" smtClean="0"/>
              <a:t> aproba</a:t>
            </a:r>
            <a:r>
              <a:rPr lang="en-US" sz="1600" dirty="0" smtClean="0"/>
              <a:t>t</a:t>
            </a:r>
            <a:r>
              <a:rPr lang="ro-RO" sz="1600" dirty="0" smtClean="0"/>
              <a:t> mărir</a:t>
            </a:r>
            <a:r>
              <a:rPr lang="en-US" sz="1600" dirty="0" smtClean="0"/>
              <a:t>ea</a:t>
            </a:r>
            <a:r>
              <a:rPr lang="ro-RO" sz="1600" dirty="0" smtClean="0"/>
              <a:t> </a:t>
            </a:r>
            <a:r>
              <a:rPr lang="ro-RO" sz="1600" dirty="0"/>
              <a:t>limitei de </a:t>
            </a:r>
            <a:r>
              <a:rPr lang="ro-RO" sz="1600" dirty="0" smtClean="0"/>
              <a:t>creditare</a:t>
            </a:r>
            <a:endParaRPr lang="en-US" sz="1600" dirty="0"/>
          </a:p>
          <a:p>
            <a:pPr indent="457200">
              <a:lnSpc>
                <a:spcPct val="130000"/>
              </a:lnSpc>
            </a:pPr>
            <a:r>
              <a:rPr lang="ro-RO" sz="1600" b="1" dirty="0"/>
              <a:t>Paşii scenariului principal</a:t>
            </a:r>
            <a:r>
              <a:rPr lang="ro-RO" sz="1600" b="1" dirty="0" smtClean="0"/>
              <a:t>: (vezi descrierea scenariilor interfeţelor utilizator (anul 3, PSI)</a:t>
            </a:r>
            <a:endParaRPr lang="ro-RO" sz="16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88640"/>
            <a:ext cx="2649488" cy="684688"/>
          </a:xfrm>
        </p:spPr>
        <p:txBody>
          <a:bodyPr/>
          <a:lstStyle/>
          <a:p>
            <a:r>
              <a:rPr lang="ro-RO" sz="3200" b="1" dirty="0" smtClean="0"/>
              <a:t>Relaţiile </a:t>
            </a:r>
            <a:endParaRPr lang="ro-RO" sz="3200" dirty="0"/>
          </a:p>
        </p:txBody>
      </p:sp>
      <p:sp>
        <p:nvSpPr>
          <p:cNvPr id="3" name="Content Placeholder 2"/>
          <p:cNvSpPr>
            <a:spLocks noGrp="1"/>
          </p:cNvSpPr>
          <p:nvPr>
            <p:ph idx="1"/>
          </p:nvPr>
        </p:nvSpPr>
        <p:spPr>
          <a:xfrm>
            <a:off x="827584" y="1196752"/>
            <a:ext cx="7772400" cy="4572000"/>
          </a:xfrm>
        </p:spPr>
        <p:txBody>
          <a:bodyPr>
            <a:normAutofit/>
          </a:bodyPr>
          <a:lstStyle/>
          <a:p>
            <a:pPr>
              <a:lnSpc>
                <a:spcPct val="150000"/>
              </a:lnSpc>
              <a:buFont typeface="Wingdings" pitchFamily="2" charset="2"/>
              <a:buChar char="q"/>
            </a:pPr>
            <a:r>
              <a:rPr lang="ro-RO" sz="2000" b="1" dirty="0" smtClean="0"/>
              <a:t>Relaţiile dintre actori şi cazurile de utilizare</a:t>
            </a:r>
          </a:p>
          <a:p>
            <a:pPr lvl="1">
              <a:lnSpc>
                <a:spcPct val="150000"/>
              </a:lnSpc>
              <a:buFont typeface="Wingdings" pitchFamily="2" charset="2"/>
              <a:buChar char="ü"/>
            </a:pPr>
            <a:r>
              <a:rPr lang="ro-RO" sz="2000" dirty="0" smtClean="0"/>
              <a:t>relaţii de comunicare (stereotipuri de asocieri)</a:t>
            </a:r>
            <a:r>
              <a:rPr lang="en-US" sz="2000" dirty="0" smtClean="0"/>
              <a:t>.</a:t>
            </a:r>
            <a:endParaRPr lang="ro-RO" sz="2000" dirty="0" smtClean="0"/>
          </a:p>
          <a:p>
            <a:pPr>
              <a:lnSpc>
                <a:spcPct val="150000"/>
              </a:lnSpc>
              <a:buFont typeface="Wingdings" pitchFamily="2" charset="2"/>
              <a:buChar char="q"/>
            </a:pPr>
            <a:r>
              <a:rPr lang="ro-RO" sz="2000" b="1" dirty="0" smtClean="0"/>
              <a:t>Relaţiile între actori</a:t>
            </a:r>
          </a:p>
          <a:p>
            <a:pPr lvl="1">
              <a:lnSpc>
                <a:spcPct val="150000"/>
              </a:lnSpc>
              <a:buFont typeface="Wingdings" pitchFamily="2" charset="2"/>
              <a:buChar char="ü"/>
            </a:pPr>
            <a:r>
              <a:rPr lang="ro-RO" sz="2000" dirty="0" smtClean="0"/>
              <a:t>relaţii de generalizare.</a:t>
            </a:r>
          </a:p>
          <a:p>
            <a:pPr>
              <a:lnSpc>
                <a:spcPct val="150000"/>
              </a:lnSpc>
              <a:buFont typeface="Wingdings" pitchFamily="2" charset="2"/>
              <a:buChar char="q"/>
            </a:pPr>
            <a:r>
              <a:rPr lang="ro-RO" sz="2000" b="1" dirty="0" smtClean="0"/>
              <a:t>Relaţiile între cazurile de utilizare</a:t>
            </a:r>
          </a:p>
          <a:p>
            <a:pPr lvl="1">
              <a:lnSpc>
                <a:spcPct val="150000"/>
              </a:lnSpc>
              <a:buFont typeface="Wingdings" pitchFamily="2" charset="2"/>
              <a:buChar char="ü"/>
            </a:pPr>
            <a:r>
              <a:rPr lang="ro-RO" sz="2000" dirty="0" smtClean="0"/>
              <a:t>Generalizare,</a:t>
            </a:r>
          </a:p>
          <a:p>
            <a:pPr lvl="1">
              <a:lnSpc>
                <a:spcPct val="150000"/>
              </a:lnSpc>
              <a:buFont typeface="Wingdings" pitchFamily="2" charset="2"/>
              <a:buChar char="ü"/>
            </a:pPr>
            <a:r>
              <a:rPr lang="ro-RO" sz="2000" dirty="0" smtClean="0"/>
              <a:t>extensie</a:t>
            </a:r>
          </a:p>
          <a:p>
            <a:pPr lvl="1">
              <a:lnSpc>
                <a:spcPct val="150000"/>
              </a:lnSpc>
              <a:buFont typeface="Wingdings" pitchFamily="2" charset="2"/>
              <a:buChar char="ü"/>
            </a:pPr>
            <a:r>
              <a:rPr lang="ro-RO" sz="2000" dirty="0" smtClean="0"/>
              <a:t>incluziune </a:t>
            </a:r>
            <a:endParaRPr lang="ro-RO"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188640"/>
            <a:ext cx="2721496" cy="612680"/>
          </a:xfrm>
        </p:spPr>
        <p:txBody>
          <a:bodyPr/>
          <a:lstStyle/>
          <a:p>
            <a:r>
              <a:rPr lang="ro-RO" sz="3200" b="1" dirty="0" smtClean="0"/>
              <a:t>Relaţiile </a:t>
            </a:r>
            <a:endParaRPr lang="ro-RO" sz="3200" dirty="0"/>
          </a:p>
        </p:txBody>
      </p:sp>
      <p:sp>
        <p:nvSpPr>
          <p:cNvPr id="5" name="Rectangle 6"/>
          <p:cNvSpPr>
            <a:spLocks noChangeArrowheads="1"/>
          </p:cNvSpPr>
          <p:nvPr/>
        </p:nvSpPr>
        <p:spPr bwMode="auto">
          <a:xfrm>
            <a:off x="251520" y="1021373"/>
            <a:ext cx="8784976" cy="3631763"/>
          </a:xfrm>
          <a:prstGeom prst="rect">
            <a:avLst/>
          </a:prstGeom>
          <a:noFill/>
          <a:ln w="9525">
            <a:noFill/>
            <a:miter lim="800000"/>
            <a:headEnd/>
            <a:tailEnd/>
          </a:ln>
          <a:effectLst/>
        </p:spPr>
        <p:txBody>
          <a:bodyPr wrap="square" anchor="ctr">
            <a:spAutoFit/>
          </a:bodyPr>
          <a:lstStyle/>
          <a:p>
            <a:pPr>
              <a:lnSpc>
                <a:spcPct val="150000"/>
              </a:lnSpc>
              <a:tabLst>
                <a:tab pos="685800" algn="l"/>
              </a:tabLst>
            </a:pPr>
            <a:r>
              <a:rPr lang="ro-RO" sz="2000" b="1" dirty="0"/>
              <a:t>Relaţii între </a:t>
            </a:r>
            <a:r>
              <a:rPr lang="en-US" sz="2000" b="1" dirty="0" err="1" smtClean="0"/>
              <a:t>actori</a:t>
            </a:r>
            <a:r>
              <a:rPr lang="en-US" sz="2000" b="1" dirty="0" smtClean="0"/>
              <a:t> </a:t>
            </a:r>
            <a:r>
              <a:rPr lang="en-US" sz="2000" b="1" dirty="0" err="1" smtClean="0"/>
              <a:t>si</a:t>
            </a:r>
            <a:r>
              <a:rPr lang="en-US" sz="2000" b="1" dirty="0" smtClean="0"/>
              <a:t> </a:t>
            </a:r>
            <a:r>
              <a:rPr lang="ro-RO" sz="2000" b="1" dirty="0" smtClean="0"/>
              <a:t>cazurile de utilizare</a:t>
            </a:r>
            <a:r>
              <a:rPr lang="ro-RO" sz="2000" dirty="0" smtClean="0"/>
              <a:t> </a:t>
            </a:r>
            <a:endParaRPr lang="ro-RO" sz="2000" dirty="0"/>
          </a:p>
          <a:p>
            <a:pPr lvl="1">
              <a:lnSpc>
                <a:spcPct val="150000"/>
              </a:lnSpc>
              <a:buFont typeface="Wingdings" pitchFamily="2" charset="2"/>
              <a:buChar char="Ø"/>
              <a:tabLst>
                <a:tab pos="685800" algn="l"/>
              </a:tabLst>
            </a:pPr>
            <a:r>
              <a:rPr lang="en-US" sz="2000" dirty="0" smtClean="0"/>
              <a:t> </a:t>
            </a:r>
            <a:r>
              <a:rPr lang="en-US" sz="2000" dirty="0" err="1" smtClean="0"/>
              <a:t>este</a:t>
            </a:r>
            <a:r>
              <a:rPr lang="en-US" sz="2000" dirty="0" smtClean="0"/>
              <a:t> o </a:t>
            </a:r>
            <a:r>
              <a:rPr lang="en-US" sz="2000" dirty="0" err="1" smtClean="0"/>
              <a:t>rela</a:t>
            </a:r>
            <a:r>
              <a:rPr lang="ro-RO" sz="2000" dirty="0" smtClean="0"/>
              <a:t>ţ</a:t>
            </a:r>
            <a:r>
              <a:rPr lang="en-US" sz="2000" dirty="0" err="1" smtClean="0"/>
              <a:t>ie</a:t>
            </a:r>
            <a:r>
              <a:rPr lang="ro-RO" sz="2000" dirty="0" smtClean="0"/>
              <a:t> de </a:t>
            </a:r>
            <a:r>
              <a:rPr lang="en-US" sz="2000" dirty="0" err="1" smtClean="0"/>
              <a:t>asociere</a:t>
            </a:r>
            <a:endParaRPr lang="ro-RO" sz="2000" dirty="0"/>
          </a:p>
          <a:p>
            <a:pPr lvl="1">
              <a:lnSpc>
                <a:spcPct val="150000"/>
              </a:lnSpc>
              <a:buFont typeface="Wingdings" pitchFamily="2" charset="2"/>
              <a:buChar char="Ø"/>
              <a:tabLst>
                <a:tab pos="685800" algn="l"/>
              </a:tabLst>
            </a:pPr>
            <a:r>
              <a:rPr lang="ro-RO" sz="2000" dirty="0"/>
              <a:t> </a:t>
            </a:r>
            <a:r>
              <a:rPr lang="en-US" sz="2000" dirty="0" err="1" smtClean="0"/>
              <a:t>asocierea</a:t>
            </a:r>
            <a:r>
              <a:rPr lang="en-US" sz="2000" dirty="0" smtClean="0"/>
              <a:t> </a:t>
            </a:r>
            <a:r>
              <a:rPr lang="en-US" sz="2000" dirty="0" err="1" smtClean="0"/>
              <a:t>arata</a:t>
            </a:r>
            <a:r>
              <a:rPr lang="en-US" sz="2000" dirty="0" smtClean="0"/>
              <a:t> ca </a:t>
            </a:r>
            <a:r>
              <a:rPr lang="en-US" sz="2000" dirty="0" err="1" smtClean="0"/>
              <a:t>actorul</a:t>
            </a:r>
            <a:r>
              <a:rPr lang="en-US" sz="2000" dirty="0" smtClean="0"/>
              <a:t> </a:t>
            </a:r>
            <a:r>
              <a:rPr lang="en-US" sz="2000" dirty="0" err="1" smtClean="0"/>
              <a:t>participa</a:t>
            </a:r>
            <a:r>
              <a:rPr lang="en-US" sz="2000" dirty="0" smtClean="0"/>
              <a:t> </a:t>
            </a:r>
            <a:r>
              <a:rPr lang="en-US" sz="2000" dirty="0" err="1" smtClean="0"/>
              <a:t>si</a:t>
            </a:r>
            <a:r>
              <a:rPr lang="en-US" sz="2000" dirty="0" smtClean="0"/>
              <a:t>/</a:t>
            </a:r>
            <a:r>
              <a:rPr lang="en-US" sz="2000" dirty="0" err="1" smtClean="0"/>
              <a:t>sau</a:t>
            </a:r>
            <a:r>
              <a:rPr lang="en-US" sz="2000" dirty="0" smtClean="0"/>
              <a:t> </a:t>
            </a:r>
            <a:r>
              <a:rPr lang="en-US" sz="2000" dirty="0" err="1" smtClean="0"/>
              <a:t>comunica</a:t>
            </a:r>
            <a:r>
              <a:rPr lang="en-US" sz="2000" dirty="0" smtClean="0"/>
              <a:t> cu </a:t>
            </a:r>
            <a:r>
              <a:rPr lang="en-US" sz="2000" dirty="0" err="1" smtClean="0"/>
              <a:t>sistemul</a:t>
            </a:r>
            <a:r>
              <a:rPr lang="en-US" sz="2000" dirty="0" smtClean="0"/>
              <a:t> </a:t>
            </a:r>
            <a:r>
              <a:rPr lang="en-US" sz="2000" dirty="0" err="1" smtClean="0"/>
              <a:t>pentru</a:t>
            </a:r>
            <a:r>
              <a:rPr lang="en-US" sz="2000" dirty="0" smtClean="0"/>
              <a:t> </a:t>
            </a:r>
            <a:r>
              <a:rPr lang="en-US" sz="2000" dirty="0" err="1" smtClean="0"/>
              <a:t>realizarea</a:t>
            </a:r>
            <a:r>
              <a:rPr lang="en-US" sz="2000" dirty="0" smtClean="0"/>
              <a:t> </a:t>
            </a:r>
            <a:r>
              <a:rPr lang="en-US" sz="2000" dirty="0" err="1" smtClean="0"/>
              <a:t>cazului</a:t>
            </a:r>
            <a:r>
              <a:rPr lang="en-US" sz="2000" dirty="0" smtClean="0"/>
              <a:t> de </a:t>
            </a:r>
            <a:r>
              <a:rPr lang="en-US" sz="2000" dirty="0" err="1" smtClean="0"/>
              <a:t>utilizare</a:t>
            </a:r>
            <a:r>
              <a:rPr lang="en-US" sz="2000" dirty="0" smtClean="0"/>
              <a:t> </a:t>
            </a:r>
            <a:r>
              <a:rPr lang="en-US" sz="2000" dirty="0" err="1" smtClean="0"/>
              <a:t>respectiv</a:t>
            </a:r>
            <a:endParaRPr lang="ro-RO" sz="2000" dirty="0" smtClean="0"/>
          </a:p>
          <a:p>
            <a:pPr lvl="1">
              <a:lnSpc>
                <a:spcPct val="150000"/>
              </a:lnSpc>
              <a:buFont typeface="Wingdings" pitchFamily="2" charset="2"/>
              <a:buChar char="Ø"/>
              <a:tabLst>
                <a:tab pos="685800" algn="l"/>
              </a:tabLst>
            </a:pPr>
            <a:r>
              <a:rPr lang="ro-RO" sz="2000" dirty="0" smtClean="0"/>
              <a:t> </a:t>
            </a:r>
            <a:r>
              <a:rPr lang="en-US" sz="2000" dirty="0" err="1" smtClean="0"/>
              <a:t>relatia</a:t>
            </a:r>
            <a:r>
              <a:rPr lang="en-US" sz="2000" dirty="0" smtClean="0"/>
              <a:t> </a:t>
            </a:r>
            <a:r>
              <a:rPr lang="en-US" sz="2000" dirty="0" err="1" smtClean="0"/>
              <a:t>poate</a:t>
            </a:r>
            <a:r>
              <a:rPr lang="en-US" sz="2000" dirty="0" smtClean="0"/>
              <a:t> </a:t>
            </a:r>
            <a:r>
              <a:rPr lang="en-US" sz="2000" dirty="0" err="1" smtClean="0"/>
              <a:t>fi</a:t>
            </a:r>
            <a:r>
              <a:rPr lang="en-US" sz="2000" dirty="0" smtClean="0"/>
              <a:t> </a:t>
            </a:r>
            <a:r>
              <a:rPr lang="en-US" sz="2000" dirty="0" err="1" smtClean="0"/>
              <a:t>descrisa</a:t>
            </a:r>
            <a:r>
              <a:rPr lang="en-US" sz="2000" dirty="0" smtClean="0"/>
              <a:t> </a:t>
            </a:r>
            <a:r>
              <a:rPr lang="en-US" sz="2000" dirty="0" err="1" smtClean="0"/>
              <a:t>prin</a:t>
            </a:r>
            <a:r>
              <a:rPr lang="ro-RO" sz="2000" dirty="0" smtClean="0"/>
              <a:t>:</a:t>
            </a:r>
          </a:p>
          <a:p>
            <a:pPr lvl="2">
              <a:buFont typeface="Wingdings" pitchFamily="2" charset="2"/>
              <a:buChar char="ü"/>
              <a:tabLst>
                <a:tab pos="685800" algn="l"/>
              </a:tabLst>
            </a:pPr>
            <a:r>
              <a:rPr lang="ro-RO" sz="2000" dirty="0" smtClean="0"/>
              <a:t> </a:t>
            </a:r>
            <a:r>
              <a:rPr lang="en-US" sz="2000" dirty="0" err="1" smtClean="0"/>
              <a:t>multiplicitate</a:t>
            </a:r>
            <a:r>
              <a:rPr lang="en-US" sz="2000" dirty="0" smtClean="0"/>
              <a:t> – </a:t>
            </a:r>
          </a:p>
          <a:p>
            <a:pPr lvl="2">
              <a:buFont typeface="Wingdings" pitchFamily="2" charset="2"/>
              <a:buChar char="ü"/>
              <a:tabLst>
                <a:tab pos="685800" algn="l"/>
              </a:tabLst>
            </a:pPr>
            <a:r>
              <a:rPr lang="ro-RO" sz="2000" dirty="0" smtClean="0"/>
              <a:t> </a:t>
            </a:r>
            <a:r>
              <a:rPr lang="en-US" sz="2000" dirty="0" err="1" smtClean="0"/>
              <a:t>directia</a:t>
            </a:r>
            <a:r>
              <a:rPr lang="en-US" sz="2000" dirty="0" smtClean="0"/>
              <a:t> – </a:t>
            </a:r>
            <a:r>
              <a:rPr lang="en-US" sz="2000" dirty="0" err="1" smtClean="0"/>
              <a:t>indica</a:t>
            </a:r>
            <a:r>
              <a:rPr lang="en-US" sz="2000" dirty="0" smtClean="0"/>
              <a:t> cine </a:t>
            </a:r>
            <a:r>
              <a:rPr lang="en-US" sz="2000" dirty="0" err="1" smtClean="0"/>
              <a:t>initiaza</a:t>
            </a:r>
            <a:r>
              <a:rPr lang="en-US" sz="2000" dirty="0" smtClean="0"/>
              <a:t> </a:t>
            </a:r>
            <a:r>
              <a:rPr lang="en-US" sz="2000" dirty="0" err="1" smtClean="0"/>
              <a:t>comunicarea</a:t>
            </a:r>
            <a:r>
              <a:rPr lang="en-US" sz="2000" dirty="0" smtClean="0"/>
              <a:t>, NU </a:t>
            </a:r>
            <a:r>
              <a:rPr lang="en-US" sz="2000" dirty="0" err="1" smtClean="0"/>
              <a:t>indica</a:t>
            </a:r>
            <a:r>
              <a:rPr lang="en-US" sz="2000" dirty="0" smtClean="0"/>
              <a:t> </a:t>
            </a:r>
            <a:r>
              <a:rPr lang="en-US" sz="2000" dirty="0" err="1" smtClean="0"/>
              <a:t>fluxul</a:t>
            </a:r>
            <a:r>
              <a:rPr lang="en-US" sz="2000" dirty="0" smtClean="0"/>
              <a:t> de </a:t>
            </a:r>
            <a:r>
              <a:rPr lang="en-US" sz="2000" dirty="0" err="1" smtClean="0"/>
              <a:t>informatii</a:t>
            </a:r>
            <a:endParaRPr lang="en-US" sz="2000" dirty="0" smtClean="0"/>
          </a:p>
          <a:p>
            <a:pPr lvl="2">
              <a:buFont typeface="Wingdings" pitchFamily="2" charset="2"/>
              <a:buChar char="ü"/>
              <a:tabLst>
                <a:tab pos="685800" algn="l"/>
              </a:tabLst>
            </a:pPr>
            <a:r>
              <a:rPr lang="en-US" sz="2000" dirty="0" smtClean="0"/>
              <a:t> </a:t>
            </a:r>
            <a:r>
              <a:rPr lang="en-US" sz="2000" dirty="0" err="1" smtClean="0"/>
              <a:t>etichete</a:t>
            </a:r>
            <a:r>
              <a:rPr lang="en-US" sz="2000" dirty="0" smtClean="0"/>
              <a:t> – nu se </a:t>
            </a:r>
            <a:r>
              <a:rPr lang="en-US" sz="2000" dirty="0" err="1" smtClean="0"/>
              <a:t>recomanda</a:t>
            </a:r>
            <a:r>
              <a:rPr lang="en-US" sz="2000" dirty="0" smtClean="0"/>
              <a:t> a </a:t>
            </a:r>
            <a:r>
              <a:rPr lang="en-US" sz="2000" dirty="0" err="1" smtClean="0"/>
              <a:t>fi</a:t>
            </a:r>
            <a:r>
              <a:rPr lang="en-US" sz="2000" dirty="0" smtClean="0"/>
              <a:t> </a:t>
            </a:r>
            <a:r>
              <a:rPr lang="en-US" sz="2000" dirty="0" err="1" smtClean="0"/>
              <a:t>folosite</a:t>
            </a:r>
            <a:r>
              <a:rPr lang="en-US" sz="2000" dirty="0" smtClean="0"/>
              <a:t>!</a:t>
            </a:r>
            <a:endParaRPr lang="ro-RO"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31640" y="188640"/>
            <a:ext cx="2649488" cy="684688"/>
          </a:xfrm>
        </p:spPr>
        <p:txBody>
          <a:bodyPr/>
          <a:lstStyle/>
          <a:p>
            <a:r>
              <a:rPr lang="ro-RO" sz="3200" b="1" dirty="0" smtClean="0"/>
              <a:t>Relaţiile </a:t>
            </a:r>
            <a:endParaRPr lang="ro-RO" sz="3200" dirty="0"/>
          </a:p>
        </p:txBody>
      </p:sp>
      <p:sp>
        <p:nvSpPr>
          <p:cNvPr id="5" name="Rectangle 6"/>
          <p:cNvSpPr>
            <a:spLocks noChangeArrowheads="1"/>
          </p:cNvSpPr>
          <p:nvPr/>
        </p:nvSpPr>
        <p:spPr bwMode="auto">
          <a:xfrm>
            <a:off x="611559" y="955170"/>
            <a:ext cx="8281615" cy="5324535"/>
          </a:xfrm>
          <a:prstGeom prst="rect">
            <a:avLst/>
          </a:prstGeom>
          <a:noFill/>
          <a:ln w="9525">
            <a:noFill/>
            <a:miter lim="800000"/>
            <a:headEnd/>
            <a:tailEnd/>
          </a:ln>
          <a:effectLst/>
        </p:spPr>
        <p:txBody>
          <a:bodyPr wrap="square" anchor="ctr">
            <a:spAutoFit/>
          </a:bodyPr>
          <a:lstStyle/>
          <a:p>
            <a:pPr>
              <a:lnSpc>
                <a:spcPct val="150000"/>
              </a:lnSpc>
              <a:tabLst>
                <a:tab pos="685800" algn="l"/>
              </a:tabLst>
            </a:pPr>
            <a:r>
              <a:rPr lang="ro-RO" sz="2000" b="1" dirty="0"/>
              <a:t>Relaţii între </a:t>
            </a:r>
            <a:r>
              <a:rPr lang="ro-RO" sz="2000" b="1" dirty="0" smtClean="0"/>
              <a:t>cazurile de utilizare</a:t>
            </a:r>
            <a:r>
              <a:rPr lang="ro-RO" sz="2000" dirty="0" smtClean="0"/>
              <a:t> </a:t>
            </a:r>
            <a:endParaRPr lang="ro-RO" sz="2000" dirty="0"/>
          </a:p>
          <a:p>
            <a:pPr>
              <a:lnSpc>
                <a:spcPct val="150000"/>
              </a:lnSpc>
              <a:tabLst>
                <a:tab pos="685800" algn="l"/>
              </a:tabLst>
            </a:pPr>
            <a:r>
              <a:rPr lang="ro-RO" sz="2000" i="1" dirty="0"/>
              <a:t>1. Extensia</a:t>
            </a:r>
          </a:p>
          <a:p>
            <a:pPr lvl="1">
              <a:lnSpc>
                <a:spcPct val="150000"/>
              </a:lnSpc>
              <a:buFont typeface="Wingdings" pitchFamily="2" charset="2"/>
              <a:buChar char="Ø"/>
              <a:tabLst>
                <a:tab pos="685800" algn="l"/>
              </a:tabLst>
            </a:pPr>
            <a:r>
              <a:rPr lang="ro-RO" sz="2000" dirty="0"/>
              <a:t> </a:t>
            </a:r>
            <a:r>
              <a:rPr lang="en-US" sz="2000" dirty="0" err="1" smtClean="0"/>
              <a:t>este</a:t>
            </a:r>
            <a:r>
              <a:rPr lang="en-US" sz="2000" dirty="0" smtClean="0"/>
              <a:t> o </a:t>
            </a:r>
            <a:r>
              <a:rPr lang="en-US" sz="2000" dirty="0" err="1" smtClean="0"/>
              <a:t>rela</a:t>
            </a:r>
            <a:r>
              <a:rPr lang="ro-RO" sz="2000" dirty="0" smtClean="0"/>
              <a:t>ţ</a:t>
            </a:r>
            <a:r>
              <a:rPr lang="en-US" sz="2000" dirty="0" err="1" smtClean="0"/>
              <a:t>ie</a:t>
            </a:r>
            <a:r>
              <a:rPr lang="ro-RO" sz="2000" dirty="0" smtClean="0"/>
              <a:t> de generalizare care</a:t>
            </a:r>
            <a:r>
              <a:rPr lang="en-US" sz="2000" dirty="0" smtClean="0"/>
              <a:t> </a:t>
            </a:r>
            <a:r>
              <a:rPr lang="ro-RO" sz="2000" dirty="0" smtClean="0"/>
              <a:t>arată </a:t>
            </a:r>
            <a:r>
              <a:rPr lang="ro-RO" sz="2000" dirty="0"/>
              <a:t>că un CU adaugă anumiţi paşi </a:t>
            </a:r>
            <a:r>
              <a:rPr lang="ro-RO" sz="2000" dirty="0" smtClean="0"/>
              <a:t>(activităţi) la </a:t>
            </a:r>
            <a:r>
              <a:rPr lang="ro-RO" sz="2000" dirty="0"/>
              <a:t>un alt CU</a:t>
            </a:r>
          </a:p>
          <a:p>
            <a:pPr lvl="1">
              <a:lnSpc>
                <a:spcPct val="150000"/>
              </a:lnSpc>
              <a:buFont typeface="Wingdings" pitchFamily="2" charset="2"/>
              <a:buChar char="Ø"/>
              <a:tabLst>
                <a:tab pos="685800" algn="l"/>
              </a:tabLst>
            </a:pPr>
            <a:r>
              <a:rPr lang="ro-RO" sz="2000" dirty="0"/>
              <a:t> are loc într-un anumit punct din CU extins - punct de extensie </a:t>
            </a:r>
            <a:r>
              <a:rPr lang="ro-RO" sz="2000" dirty="0" smtClean="0"/>
              <a:t>– </a:t>
            </a:r>
            <a:r>
              <a:rPr lang="en-US" sz="2000" dirty="0" err="1" smtClean="0"/>
              <a:t>poate</a:t>
            </a:r>
            <a:r>
              <a:rPr lang="en-US" sz="2000" dirty="0" smtClean="0"/>
              <a:t> </a:t>
            </a:r>
            <a:r>
              <a:rPr lang="en-US" sz="2000" dirty="0" err="1" smtClean="0"/>
              <a:t>fi</a:t>
            </a:r>
            <a:r>
              <a:rPr lang="en-US" sz="2000" dirty="0" smtClean="0"/>
              <a:t> </a:t>
            </a:r>
            <a:r>
              <a:rPr lang="ro-RO" sz="2000" dirty="0" smtClean="0"/>
              <a:t>evidenţiat </a:t>
            </a:r>
            <a:r>
              <a:rPr lang="ro-RO" sz="2000" dirty="0"/>
              <a:t>în </a:t>
            </a:r>
            <a:r>
              <a:rPr lang="ro-RO" sz="2000" dirty="0" smtClean="0"/>
              <a:t>DCU</a:t>
            </a:r>
          </a:p>
          <a:p>
            <a:pPr lvl="1">
              <a:lnSpc>
                <a:spcPct val="150000"/>
              </a:lnSpc>
              <a:buFont typeface="Wingdings" pitchFamily="2" charset="2"/>
              <a:buChar char="Ø"/>
              <a:tabLst>
                <a:tab pos="685800" algn="l"/>
              </a:tabLst>
            </a:pPr>
            <a:r>
              <a:rPr lang="ro-RO" sz="2000" dirty="0" smtClean="0"/>
              <a:t> arată că un CU continuă secvenţa de activităţi a CU de bază atunci când:</a:t>
            </a:r>
          </a:p>
          <a:p>
            <a:pPr lvl="2">
              <a:buFont typeface="Wingdings" pitchFamily="2" charset="2"/>
              <a:buChar char="ü"/>
              <a:tabLst>
                <a:tab pos="685800" algn="l"/>
              </a:tabLst>
            </a:pPr>
            <a:r>
              <a:rPr lang="ro-RO" sz="2000" dirty="0" smtClean="0"/>
              <a:t> se ajunge la punctul de extensie în CU de bază şi</a:t>
            </a:r>
          </a:p>
          <a:p>
            <a:pPr lvl="2">
              <a:buFont typeface="Wingdings" pitchFamily="2" charset="2"/>
              <a:buChar char="ü"/>
              <a:tabLst>
                <a:tab pos="685800" algn="l"/>
              </a:tabLst>
            </a:pPr>
            <a:r>
              <a:rPr lang="ro-RO" sz="2000" dirty="0" smtClean="0"/>
              <a:t> este îndeplinită condiţia de extensie</a:t>
            </a:r>
          </a:p>
          <a:p>
            <a:pPr lvl="1">
              <a:lnSpc>
                <a:spcPct val="150000"/>
              </a:lnSpc>
              <a:buFont typeface="Wingdings" pitchFamily="2" charset="2"/>
              <a:buChar char="Ø"/>
              <a:tabLst>
                <a:tab pos="685800" algn="l"/>
              </a:tabLst>
            </a:pPr>
            <a:r>
              <a:rPr lang="ro-RO" sz="2000" dirty="0" smtClean="0"/>
              <a:t> se </a:t>
            </a:r>
            <a:r>
              <a:rPr lang="ro-RO" sz="2000" dirty="0"/>
              <a:t>reprezintă printr-o linie de dependenţă căreia i se ataşează stereotipul </a:t>
            </a:r>
            <a:r>
              <a:rPr lang="ro-RO" sz="2000" i="1" dirty="0" smtClean="0"/>
              <a:t>Extend</a:t>
            </a:r>
            <a:endParaRPr lang="ro-RO" sz="2000" dirty="0"/>
          </a:p>
        </p:txBody>
      </p:sp>
      <p:grpSp>
        <p:nvGrpSpPr>
          <p:cNvPr id="9" name="Group 8"/>
          <p:cNvGrpSpPr/>
          <p:nvPr/>
        </p:nvGrpSpPr>
        <p:grpSpPr>
          <a:xfrm>
            <a:off x="3491880" y="5877272"/>
            <a:ext cx="1728192" cy="338554"/>
            <a:chOff x="5652120" y="-27384"/>
            <a:chExt cx="1728192" cy="338554"/>
          </a:xfrm>
        </p:grpSpPr>
        <p:cxnSp>
          <p:nvCxnSpPr>
            <p:cNvPr id="7" name="Straight Arrow Connector 6"/>
            <p:cNvCxnSpPr/>
            <p:nvPr/>
          </p:nvCxnSpPr>
          <p:spPr>
            <a:xfrm>
              <a:off x="5652120" y="260648"/>
              <a:ext cx="1728192"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96136" y="-27384"/>
              <a:ext cx="1196161" cy="338554"/>
            </a:xfrm>
            <a:prstGeom prst="rect">
              <a:avLst/>
            </a:prstGeom>
            <a:noFill/>
          </p:spPr>
          <p:txBody>
            <a:bodyPr wrap="none" rtlCol="0">
              <a:spAutoFit/>
            </a:bodyPr>
            <a:lstStyle/>
            <a:p>
              <a:r>
                <a:rPr lang="en-US" sz="1600" dirty="0" smtClean="0"/>
                <a:t>&lt;&lt;extend&gt;&gt;</a:t>
              </a:r>
              <a:endParaRPr lang="en-US" sz="1600" dirty="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611560" y="571480"/>
            <a:ext cx="8281615" cy="6247864"/>
          </a:xfrm>
          <a:prstGeom prst="rect">
            <a:avLst/>
          </a:prstGeom>
          <a:noFill/>
          <a:ln w="9525">
            <a:noFill/>
            <a:miter lim="800000"/>
            <a:headEnd/>
            <a:tailEnd/>
          </a:ln>
          <a:effectLst/>
        </p:spPr>
        <p:txBody>
          <a:bodyPr wrap="square" anchor="ctr">
            <a:spAutoFit/>
          </a:bodyPr>
          <a:lstStyle/>
          <a:p>
            <a:pPr>
              <a:lnSpc>
                <a:spcPct val="150000"/>
              </a:lnSpc>
              <a:tabLst>
                <a:tab pos="685800" algn="l"/>
              </a:tabLst>
            </a:pPr>
            <a:r>
              <a:rPr lang="ro-RO" sz="2000" b="1" dirty="0"/>
              <a:t>Relaţii între </a:t>
            </a:r>
            <a:r>
              <a:rPr lang="ro-RO" sz="2000" b="1" dirty="0" smtClean="0"/>
              <a:t>cazurile de utilizare</a:t>
            </a:r>
            <a:r>
              <a:rPr lang="ro-RO" sz="2000" dirty="0" smtClean="0"/>
              <a:t> </a:t>
            </a:r>
            <a:endParaRPr lang="ro-RO" sz="2000" dirty="0"/>
          </a:p>
          <a:p>
            <a:pPr marL="457200" indent="-457200">
              <a:lnSpc>
                <a:spcPct val="150000"/>
              </a:lnSpc>
              <a:buAutoNum type="arabicPeriod"/>
              <a:tabLst>
                <a:tab pos="685800" algn="l"/>
              </a:tabLst>
            </a:pPr>
            <a:r>
              <a:rPr lang="ro-RO" sz="2000" i="1" dirty="0" smtClean="0"/>
              <a:t>Extensia</a:t>
            </a:r>
            <a:endParaRPr lang="ro-RO" sz="2000" i="1" dirty="0"/>
          </a:p>
          <a:p>
            <a:pPr marL="914400" lvl="1" indent="-457200">
              <a:lnSpc>
                <a:spcPct val="150000"/>
              </a:lnSpc>
              <a:buFont typeface="Wingdings" pitchFamily="2" charset="2"/>
              <a:buChar char="Ø"/>
              <a:tabLst>
                <a:tab pos="685800" algn="l"/>
              </a:tabLst>
            </a:pPr>
            <a:r>
              <a:rPr lang="ro-RO" sz="2000" dirty="0" smtClean="0"/>
              <a:t>se </a:t>
            </a:r>
            <a:r>
              <a:rPr lang="ro-RO" sz="2000" dirty="0"/>
              <a:t>foloseşte pentru scoaterea în evidenţă a scenariilor alternative sau de </a:t>
            </a:r>
            <a:r>
              <a:rPr lang="ro-RO" sz="2000" dirty="0" smtClean="0"/>
              <a:t>excepţie</a:t>
            </a:r>
          </a:p>
          <a:p>
            <a:pPr lvl="1">
              <a:lnSpc>
                <a:spcPct val="150000"/>
              </a:lnSpc>
              <a:buFont typeface="Wingdings" pitchFamily="2" charset="2"/>
              <a:buChar char="Ø"/>
              <a:tabLst>
                <a:tab pos="685800" algn="l"/>
              </a:tabLst>
            </a:pPr>
            <a:r>
              <a:rPr lang="ro-RO" sz="2000" dirty="0" smtClean="0"/>
              <a:t> se recomandă utilizarea atunci când logica alternativei la scenariul principal este de o complexitate asemănătoare cu scenariul principal</a:t>
            </a:r>
          </a:p>
          <a:p>
            <a:pPr lvl="1">
              <a:lnSpc>
                <a:spcPct val="150000"/>
              </a:lnSpc>
              <a:buFont typeface="Wingdings" pitchFamily="2" charset="2"/>
              <a:buChar char="Ø"/>
              <a:tabLst>
                <a:tab pos="685800" algn="l"/>
              </a:tabLst>
            </a:pPr>
            <a:r>
              <a:rPr lang="ro-RO" sz="2000" dirty="0" smtClean="0"/>
              <a:t> se poate folosi pentru gestionarea evenimentelor asincrone (ex. În orice moment al executarii cazului de utilizare poate fi initiata operatiunea de căutare)</a:t>
            </a:r>
            <a:endParaRPr lang="ro-RO" sz="2000" dirty="0"/>
          </a:p>
          <a:p>
            <a:pPr lvl="1">
              <a:lnSpc>
                <a:spcPct val="150000"/>
              </a:lnSpc>
              <a:buFont typeface="Wingdings" pitchFamily="2" charset="2"/>
              <a:buChar char="Ø"/>
              <a:tabLst>
                <a:tab pos="685800" algn="l"/>
              </a:tabLst>
            </a:pPr>
            <a:r>
              <a:rPr lang="ro-RO" sz="2000" dirty="0"/>
              <a:t> exemplu: </a:t>
            </a:r>
            <a:r>
              <a:rPr lang="ro-RO" sz="2000" i="1" dirty="0" smtClean="0"/>
              <a:t>Adăugare client</a:t>
            </a:r>
            <a:r>
              <a:rPr lang="ro-RO" sz="2000" dirty="0" smtClean="0"/>
              <a:t> extinde </a:t>
            </a:r>
            <a:r>
              <a:rPr lang="ro-RO" sz="2000" i="1" dirty="0" smtClean="0"/>
              <a:t>Înregistrare comandă</a:t>
            </a:r>
            <a:r>
              <a:rPr lang="ro-RO" sz="2000" dirty="0" smtClean="0"/>
              <a:t> </a:t>
            </a:r>
          </a:p>
          <a:p>
            <a:pPr lvl="1">
              <a:buFont typeface="Wingdings" pitchFamily="2" charset="2"/>
              <a:buChar char="Ø"/>
              <a:tabLst>
                <a:tab pos="685800" algn="l"/>
              </a:tabLst>
            </a:pPr>
            <a:r>
              <a:rPr lang="ro-RO" sz="2000" dirty="0" smtClean="0"/>
              <a:t> evidenţiere în descrierea cazului de utilizare</a:t>
            </a:r>
          </a:p>
          <a:p>
            <a:pPr lvl="1">
              <a:tabLst>
                <a:tab pos="685800" algn="l"/>
              </a:tabLst>
            </a:pPr>
            <a:r>
              <a:rPr lang="ro-RO" sz="2000" dirty="0" smtClean="0"/>
              <a:t>	....</a:t>
            </a:r>
          </a:p>
          <a:p>
            <a:pPr lvl="1">
              <a:tabLst>
                <a:tab pos="685800" algn="l"/>
              </a:tabLst>
            </a:pPr>
            <a:r>
              <a:rPr lang="ro-RO" sz="2000" dirty="0" smtClean="0"/>
              <a:t>	Verificare stare client.</a:t>
            </a:r>
            <a:r>
              <a:rPr lang="en-US" sz="2000" dirty="0" smtClean="0"/>
              <a:t> [</a:t>
            </a:r>
            <a:r>
              <a:rPr lang="ro-RO" sz="2000" dirty="0" smtClean="0"/>
              <a:t>Punct de extensie: CU22 Adăugare client (Client inexistent)</a:t>
            </a:r>
            <a:r>
              <a:rPr lang="en-US" sz="2000" dirty="0" smtClean="0"/>
              <a:t>]</a:t>
            </a:r>
            <a:endParaRPr lang="ro-RO" sz="2000" dirty="0" smtClean="0"/>
          </a:p>
          <a:p>
            <a:pPr lvl="1">
              <a:tabLst>
                <a:tab pos="685800" algn="l"/>
              </a:tabLst>
            </a:pPr>
            <a:r>
              <a:rPr lang="ro-RO" sz="2000" dirty="0" smtClean="0"/>
              <a:t>	....</a:t>
            </a:r>
          </a:p>
        </p:txBody>
      </p:sp>
      <p:sp>
        <p:nvSpPr>
          <p:cNvPr id="5" name="Title 1"/>
          <p:cNvSpPr>
            <a:spLocks noGrp="1"/>
          </p:cNvSpPr>
          <p:nvPr>
            <p:ph type="title"/>
          </p:nvPr>
        </p:nvSpPr>
        <p:spPr>
          <a:xfrm>
            <a:off x="1331640" y="71414"/>
            <a:ext cx="2649488" cy="684688"/>
          </a:xfrm>
        </p:spPr>
        <p:txBody>
          <a:bodyPr/>
          <a:lstStyle/>
          <a:p>
            <a:r>
              <a:rPr lang="ro-RO" sz="3200" b="1" dirty="0" smtClean="0"/>
              <a:t>Relaţiile </a:t>
            </a:r>
            <a:endParaRPr lang="ro-RO"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1600" y="44624"/>
            <a:ext cx="2649488" cy="684688"/>
          </a:xfrm>
        </p:spPr>
        <p:txBody>
          <a:bodyPr/>
          <a:lstStyle/>
          <a:p>
            <a:r>
              <a:rPr lang="ro-RO" sz="3200" b="1" dirty="0" smtClean="0"/>
              <a:t>Relaţiile </a:t>
            </a:r>
            <a:endParaRPr lang="ro-RO" sz="3200" dirty="0"/>
          </a:p>
        </p:txBody>
      </p:sp>
      <p:sp>
        <p:nvSpPr>
          <p:cNvPr id="5" name="Rectangle 6"/>
          <p:cNvSpPr>
            <a:spLocks noChangeArrowheads="1"/>
          </p:cNvSpPr>
          <p:nvPr/>
        </p:nvSpPr>
        <p:spPr bwMode="auto">
          <a:xfrm>
            <a:off x="395536" y="836713"/>
            <a:ext cx="8676456" cy="5632311"/>
          </a:xfrm>
          <a:prstGeom prst="rect">
            <a:avLst/>
          </a:prstGeom>
          <a:noFill/>
          <a:ln w="9525">
            <a:noFill/>
            <a:miter lim="800000"/>
            <a:headEnd/>
            <a:tailEnd/>
          </a:ln>
          <a:effectLst/>
        </p:spPr>
        <p:txBody>
          <a:bodyPr wrap="square" anchor="ctr">
            <a:spAutoFit/>
          </a:bodyPr>
          <a:lstStyle/>
          <a:p>
            <a:pPr>
              <a:tabLst>
                <a:tab pos="685800" algn="l"/>
              </a:tabLst>
            </a:pPr>
            <a:r>
              <a:rPr lang="ro-RO" sz="2000" b="1" dirty="0"/>
              <a:t>Relaţii între </a:t>
            </a:r>
            <a:r>
              <a:rPr lang="ro-RO" sz="2000" b="1" dirty="0" smtClean="0"/>
              <a:t>cazurile de utilizare</a:t>
            </a:r>
            <a:r>
              <a:rPr lang="ro-RO" sz="2000" dirty="0" smtClean="0"/>
              <a:t> </a:t>
            </a:r>
          </a:p>
          <a:p>
            <a:pPr>
              <a:tabLst>
                <a:tab pos="685800" algn="l"/>
              </a:tabLst>
            </a:pPr>
            <a:endParaRPr lang="ro-RO" sz="2000" dirty="0"/>
          </a:p>
          <a:p>
            <a:pPr>
              <a:tabLst>
                <a:tab pos="685800" algn="l"/>
              </a:tabLst>
            </a:pPr>
            <a:r>
              <a:rPr lang="ro-RO" sz="2000" i="1" dirty="0"/>
              <a:t>2. Incluziunea</a:t>
            </a:r>
            <a:endParaRPr lang="ro-RO" sz="2000" b="1" dirty="0"/>
          </a:p>
          <a:p>
            <a:pPr lvl="1">
              <a:lnSpc>
                <a:spcPct val="150000"/>
              </a:lnSpc>
              <a:buFont typeface="Wingdings" pitchFamily="2" charset="2"/>
              <a:buChar char="Ø"/>
              <a:tabLst>
                <a:tab pos="685800" algn="l"/>
              </a:tabLst>
            </a:pPr>
            <a:r>
              <a:rPr lang="ro-RO" sz="2000" dirty="0"/>
              <a:t> </a:t>
            </a:r>
            <a:r>
              <a:rPr lang="ro-RO" sz="2000" dirty="0" smtClean="0"/>
              <a:t>este o relaţie de generalizare care denotă că un CU include comportamentul descris de un alt CU</a:t>
            </a:r>
          </a:p>
          <a:p>
            <a:pPr lvl="1">
              <a:lnSpc>
                <a:spcPct val="150000"/>
              </a:lnSpc>
              <a:buFont typeface="Wingdings" pitchFamily="2" charset="2"/>
              <a:buChar char="Ø"/>
              <a:tabLst>
                <a:tab pos="685800" algn="l"/>
              </a:tabLst>
            </a:pPr>
            <a:r>
              <a:rPr lang="ro-RO" sz="2000" dirty="0" smtClean="0"/>
              <a:t> presupune </a:t>
            </a:r>
            <a:r>
              <a:rPr lang="ro-RO" sz="2000" dirty="0"/>
              <a:t>identificarea  şi gruparea unor paşi comuni mai multor CU într-un CU </a:t>
            </a:r>
            <a:r>
              <a:rPr lang="ro-RO" sz="2000" dirty="0" smtClean="0"/>
              <a:t>separat</a:t>
            </a:r>
          </a:p>
          <a:p>
            <a:pPr lvl="1">
              <a:lnSpc>
                <a:spcPct val="150000"/>
              </a:lnSpc>
              <a:buFont typeface="Wingdings" pitchFamily="2" charset="2"/>
              <a:buChar char="Ø"/>
              <a:tabLst>
                <a:tab pos="685800" algn="l"/>
              </a:tabLst>
            </a:pPr>
            <a:r>
              <a:rPr lang="ro-RO" sz="2000" dirty="0" smtClean="0"/>
              <a:t> astfel de CU sunt identificate prin analiza detaliilor (paşilor) CU de bază</a:t>
            </a:r>
            <a:endParaRPr lang="ro-RO" sz="2000" dirty="0"/>
          </a:p>
          <a:p>
            <a:pPr lvl="1">
              <a:lnSpc>
                <a:spcPct val="150000"/>
              </a:lnSpc>
              <a:buFont typeface="Wingdings" pitchFamily="2" charset="2"/>
              <a:buChar char="Ø"/>
              <a:tabLst>
                <a:tab pos="685800" algn="l"/>
              </a:tabLst>
            </a:pPr>
            <a:r>
              <a:rPr lang="ro-RO" sz="2000" dirty="0"/>
              <a:t> se are în vedere reutilizarea</a:t>
            </a:r>
          </a:p>
          <a:p>
            <a:pPr lvl="1">
              <a:lnSpc>
                <a:spcPct val="150000"/>
              </a:lnSpc>
              <a:buFont typeface="Wingdings" pitchFamily="2" charset="2"/>
              <a:buChar char="Ø"/>
              <a:tabLst>
                <a:tab pos="685800" algn="l"/>
              </a:tabLst>
            </a:pPr>
            <a:r>
              <a:rPr lang="ro-RO" sz="2000" dirty="0"/>
              <a:t> </a:t>
            </a:r>
            <a:r>
              <a:rPr lang="ro-RO" sz="2000" dirty="0" smtClean="0"/>
              <a:t>este ca şi apelarea unei funcţii sau invocarea unei operaţii - un CU invocă un altul</a:t>
            </a:r>
          </a:p>
          <a:p>
            <a:pPr lvl="1">
              <a:lnSpc>
                <a:spcPct val="150000"/>
              </a:lnSpc>
              <a:buFont typeface="Wingdings" pitchFamily="2" charset="2"/>
              <a:buChar char="Ø"/>
              <a:tabLst>
                <a:tab pos="685800" algn="l"/>
              </a:tabLst>
            </a:pPr>
            <a:r>
              <a:rPr lang="ro-RO" sz="2000" dirty="0" smtClean="0"/>
              <a:t>  se </a:t>
            </a:r>
            <a:r>
              <a:rPr lang="ro-RO" sz="2000" dirty="0"/>
              <a:t>reprezintă printr-o linie de dependenţă căreia i se ataşează stereotipul </a:t>
            </a:r>
            <a:r>
              <a:rPr lang="ro-RO" sz="2000" i="1" dirty="0" smtClean="0"/>
              <a:t>Include</a:t>
            </a:r>
            <a:endParaRPr lang="ro-RO" sz="2000" i="1" dirty="0"/>
          </a:p>
        </p:txBody>
      </p:sp>
      <p:grpSp>
        <p:nvGrpSpPr>
          <p:cNvPr id="6" name="Group 5"/>
          <p:cNvGrpSpPr/>
          <p:nvPr/>
        </p:nvGrpSpPr>
        <p:grpSpPr>
          <a:xfrm>
            <a:off x="1907704" y="6237312"/>
            <a:ext cx="1728192" cy="338554"/>
            <a:chOff x="5652120" y="-27384"/>
            <a:chExt cx="1728192" cy="338554"/>
          </a:xfrm>
        </p:grpSpPr>
        <p:cxnSp>
          <p:nvCxnSpPr>
            <p:cNvPr id="7" name="Straight Arrow Connector 6"/>
            <p:cNvCxnSpPr/>
            <p:nvPr/>
          </p:nvCxnSpPr>
          <p:spPr>
            <a:xfrm>
              <a:off x="5652120" y="260648"/>
              <a:ext cx="1728192"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96136" y="-27384"/>
              <a:ext cx="1221809" cy="338554"/>
            </a:xfrm>
            <a:prstGeom prst="rect">
              <a:avLst/>
            </a:prstGeom>
            <a:noFill/>
          </p:spPr>
          <p:txBody>
            <a:bodyPr wrap="none" rtlCol="0">
              <a:spAutoFit/>
            </a:bodyPr>
            <a:lstStyle/>
            <a:p>
              <a:r>
                <a:rPr lang="en-US" sz="1600" dirty="0" smtClean="0"/>
                <a:t>&lt;&lt;</a:t>
              </a:r>
              <a:r>
                <a:rPr lang="ro-RO" sz="1600" dirty="0" smtClean="0"/>
                <a:t>include</a:t>
              </a:r>
              <a:r>
                <a:rPr lang="en-US" sz="1600" dirty="0" smtClean="0"/>
                <a:t>&gt;&gt;</a:t>
              </a:r>
              <a:endParaRPr lang="en-US" sz="1600"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6312"/>
            <a:ext cx="7772400" cy="559482"/>
          </a:xfrm>
        </p:spPr>
        <p:txBody>
          <a:bodyPr/>
          <a:lstStyle/>
          <a:p>
            <a:r>
              <a:rPr lang="en-US" sz="3200" b="1" dirty="0" smtClean="0"/>
              <a:t>2.1 </a:t>
            </a:r>
            <a:r>
              <a:rPr lang="en-US" sz="3200" b="1" dirty="0" err="1" smtClean="0"/>
              <a:t>Modelarea</a:t>
            </a:r>
            <a:r>
              <a:rPr lang="en-US" sz="3200" b="1" dirty="0" smtClean="0"/>
              <a:t> </a:t>
            </a:r>
            <a:r>
              <a:rPr lang="en-US" sz="3200" b="1" dirty="0" err="1" smtClean="0"/>
              <a:t>functionala</a:t>
            </a:r>
            <a:r>
              <a:rPr lang="en-US" sz="3200" b="1" dirty="0" smtClean="0"/>
              <a:t> in UML</a:t>
            </a:r>
            <a:endParaRPr lang="en-US" sz="3200" b="1" dirty="0"/>
          </a:p>
        </p:txBody>
      </p:sp>
      <p:sp>
        <p:nvSpPr>
          <p:cNvPr id="4" name="Content Placeholder 2"/>
          <p:cNvSpPr>
            <a:spLocks noGrp="1"/>
          </p:cNvSpPr>
          <p:nvPr>
            <p:ph idx="1"/>
          </p:nvPr>
        </p:nvSpPr>
        <p:spPr>
          <a:xfrm>
            <a:off x="642910" y="1214422"/>
            <a:ext cx="8286808" cy="2500330"/>
          </a:xfrm>
        </p:spPr>
        <p:txBody>
          <a:bodyPr>
            <a:normAutofit/>
          </a:bodyPr>
          <a:lstStyle/>
          <a:p>
            <a:r>
              <a:rPr lang="en-US" sz="2000" dirty="0" err="1" smtClean="0"/>
              <a:t>Presupune</a:t>
            </a:r>
            <a:r>
              <a:rPr lang="en-US" sz="2000" dirty="0" smtClean="0"/>
              <a:t> </a:t>
            </a:r>
            <a:r>
              <a:rPr lang="en-US" sz="2000" dirty="0" err="1" smtClean="0"/>
              <a:t>structurarea</a:t>
            </a:r>
            <a:r>
              <a:rPr lang="en-US" sz="2000" dirty="0" smtClean="0"/>
              <a:t> </a:t>
            </a:r>
            <a:r>
              <a:rPr lang="en-US" sz="2000" dirty="0" err="1" smtClean="0"/>
              <a:t>functionalitatii</a:t>
            </a:r>
            <a:r>
              <a:rPr lang="en-US" sz="2000" dirty="0" smtClean="0"/>
              <a:t> </a:t>
            </a:r>
            <a:r>
              <a:rPr lang="en-US" sz="2000" dirty="0" err="1" smtClean="0"/>
              <a:t>sistemului</a:t>
            </a:r>
            <a:r>
              <a:rPr lang="en-US" sz="2000" dirty="0" smtClean="0"/>
              <a:t>, </a:t>
            </a:r>
            <a:r>
              <a:rPr lang="en-US" sz="2000" dirty="0" err="1" smtClean="0"/>
              <a:t>adica</a:t>
            </a:r>
            <a:r>
              <a:rPr lang="en-US" sz="2000" dirty="0" smtClean="0"/>
              <a:t> </a:t>
            </a:r>
            <a:r>
              <a:rPr lang="en-US" sz="2000" dirty="0" err="1" smtClean="0"/>
              <a:t>descrierea</a:t>
            </a:r>
            <a:r>
              <a:rPr lang="en-US" sz="2000" dirty="0" smtClean="0"/>
              <a:t> </a:t>
            </a:r>
            <a:r>
              <a:rPr lang="en-US" sz="2000" dirty="0" err="1" smtClean="0"/>
              <a:t>cerintelor</a:t>
            </a:r>
            <a:r>
              <a:rPr lang="en-US" sz="2000" dirty="0" smtClean="0"/>
              <a:t> </a:t>
            </a:r>
            <a:r>
              <a:rPr lang="en-US" sz="2000" dirty="0" err="1" smtClean="0"/>
              <a:t>functionale</a:t>
            </a:r>
            <a:endParaRPr lang="en-US" sz="2000" dirty="0" smtClean="0"/>
          </a:p>
          <a:p>
            <a:pPr lvl="0" fontAlgn="base" hangingPunct="0"/>
            <a:r>
              <a:rPr lang="en-US" sz="2000" dirty="0" smtClean="0"/>
              <a:t>In UML </a:t>
            </a:r>
            <a:r>
              <a:rPr lang="en-US" sz="2000" dirty="0" err="1" smtClean="0"/>
              <a:t>exista</a:t>
            </a:r>
            <a:r>
              <a:rPr lang="en-US" sz="2000" dirty="0" smtClean="0"/>
              <a:t> 2 </a:t>
            </a:r>
            <a:r>
              <a:rPr lang="en-US" sz="2000" dirty="0" err="1" smtClean="0"/>
              <a:t>tipuri</a:t>
            </a:r>
            <a:r>
              <a:rPr lang="en-US" sz="2000" dirty="0" smtClean="0"/>
              <a:t> de </a:t>
            </a:r>
            <a:r>
              <a:rPr lang="en-US" sz="2000" dirty="0" err="1" smtClean="0"/>
              <a:t>modele</a:t>
            </a:r>
            <a:r>
              <a:rPr lang="en-US" sz="2000" dirty="0" smtClean="0"/>
              <a:t>/</a:t>
            </a:r>
            <a:r>
              <a:rPr lang="en-US" sz="2000" dirty="0" err="1" smtClean="0"/>
              <a:t>diagrame</a:t>
            </a:r>
            <a:r>
              <a:rPr lang="en-US" sz="2000" dirty="0" smtClean="0"/>
              <a:t>: </a:t>
            </a:r>
          </a:p>
          <a:p>
            <a:pPr lvl="1" fontAlgn="base" hangingPunct="0"/>
            <a:r>
              <a:rPr lang="en-US" sz="2000" b="1" i="1" dirty="0" err="1" smtClean="0"/>
              <a:t>Diagrama</a:t>
            </a:r>
            <a:r>
              <a:rPr lang="en-US" sz="2000" b="1" i="1" dirty="0" smtClean="0"/>
              <a:t> </a:t>
            </a:r>
            <a:r>
              <a:rPr lang="en-US" sz="2000" b="1" i="1" dirty="0" err="1" smtClean="0"/>
              <a:t>cazurilor</a:t>
            </a:r>
            <a:r>
              <a:rPr lang="en-US" sz="2000" b="1" i="1" dirty="0" smtClean="0"/>
              <a:t> de </a:t>
            </a:r>
            <a:r>
              <a:rPr lang="en-US" sz="2000" b="1" i="1" dirty="0" err="1" smtClean="0"/>
              <a:t>utilizare</a:t>
            </a:r>
            <a:r>
              <a:rPr lang="en-US" sz="2000" b="1" i="1" dirty="0" smtClean="0"/>
              <a:t> </a:t>
            </a:r>
            <a:r>
              <a:rPr lang="en-US" sz="2000" dirty="0" smtClean="0"/>
              <a:t>– </a:t>
            </a:r>
            <a:r>
              <a:rPr lang="en-US" sz="2000" dirty="0" err="1" smtClean="0"/>
              <a:t>descrie</a:t>
            </a:r>
            <a:r>
              <a:rPr lang="en-US" sz="2000" dirty="0" smtClean="0"/>
              <a:t> </a:t>
            </a:r>
            <a:r>
              <a:rPr lang="en-US" sz="2000" dirty="0" err="1" smtClean="0"/>
              <a:t>functiunile</a:t>
            </a:r>
            <a:r>
              <a:rPr lang="en-US" sz="2000" dirty="0" smtClean="0"/>
              <a:t> </a:t>
            </a:r>
            <a:r>
              <a:rPr lang="en-US" sz="2000" dirty="0" err="1" smtClean="0"/>
              <a:t>principale</a:t>
            </a:r>
            <a:r>
              <a:rPr lang="en-US" sz="2000" dirty="0" smtClean="0"/>
              <a:t> ale </a:t>
            </a:r>
            <a:r>
              <a:rPr lang="en-US" sz="2000" dirty="0" err="1" smtClean="0"/>
              <a:t>sistemului</a:t>
            </a:r>
            <a:r>
              <a:rPr lang="en-US" sz="2000" dirty="0" smtClean="0"/>
              <a:t> informational</a:t>
            </a:r>
            <a:endParaRPr lang="ro-RO" sz="2000" dirty="0" smtClean="0"/>
          </a:p>
          <a:p>
            <a:pPr lvl="1" fontAlgn="base" hangingPunct="0"/>
            <a:r>
              <a:rPr lang="en-US" sz="2000" b="1" i="1" dirty="0" err="1" smtClean="0"/>
              <a:t>Diagrama</a:t>
            </a:r>
            <a:r>
              <a:rPr lang="en-US" sz="2000" b="1" i="1" dirty="0" smtClean="0"/>
              <a:t> de </a:t>
            </a:r>
            <a:r>
              <a:rPr lang="en-US" sz="2000" b="1" i="1" dirty="0" err="1" smtClean="0"/>
              <a:t>activitati</a:t>
            </a:r>
            <a:r>
              <a:rPr lang="en-US" sz="2000" dirty="0" smtClean="0"/>
              <a:t> – </a:t>
            </a:r>
            <a:r>
              <a:rPr lang="en-US" sz="2000" dirty="0" err="1" smtClean="0"/>
              <a:t>descrie</a:t>
            </a:r>
            <a:r>
              <a:rPr lang="en-US" sz="2000" dirty="0" smtClean="0"/>
              <a:t> </a:t>
            </a:r>
            <a:r>
              <a:rPr lang="en-US" sz="2000" dirty="0" err="1" smtClean="0"/>
              <a:t>logica</a:t>
            </a:r>
            <a:r>
              <a:rPr lang="en-US" sz="2000" dirty="0" smtClean="0"/>
              <a:t> </a:t>
            </a:r>
            <a:r>
              <a:rPr lang="en-US" sz="2000" dirty="0" err="1" smtClean="0"/>
              <a:t>proceselor</a:t>
            </a:r>
            <a:r>
              <a:rPr lang="en-US" sz="2000" dirty="0" smtClean="0"/>
              <a:t> </a:t>
            </a:r>
            <a:r>
              <a:rPr lang="en-US" sz="2000" dirty="0" err="1" smtClean="0"/>
              <a:t>economice</a:t>
            </a:r>
            <a:r>
              <a:rPr lang="en-US" sz="2000" dirty="0" smtClean="0"/>
              <a:t> ale </a:t>
            </a:r>
            <a:r>
              <a:rPr lang="en-US" sz="2000" dirty="0" err="1" smtClean="0"/>
              <a:t>sistemului</a:t>
            </a:r>
            <a:endParaRPr lang="ro-RO" sz="20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1600" y="-24"/>
            <a:ext cx="2649488" cy="684688"/>
          </a:xfrm>
        </p:spPr>
        <p:txBody>
          <a:bodyPr/>
          <a:lstStyle/>
          <a:p>
            <a:r>
              <a:rPr lang="ro-RO" sz="3200" b="1" dirty="0" smtClean="0"/>
              <a:t>Relaţiile </a:t>
            </a:r>
            <a:endParaRPr lang="ro-RO" sz="3200" dirty="0"/>
          </a:p>
        </p:txBody>
      </p:sp>
      <p:sp>
        <p:nvSpPr>
          <p:cNvPr id="6" name="Rectangle 6"/>
          <p:cNvSpPr>
            <a:spLocks noChangeArrowheads="1"/>
          </p:cNvSpPr>
          <p:nvPr/>
        </p:nvSpPr>
        <p:spPr bwMode="auto">
          <a:xfrm>
            <a:off x="323528" y="648049"/>
            <a:ext cx="8748464" cy="5632311"/>
          </a:xfrm>
          <a:prstGeom prst="rect">
            <a:avLst/>
          </a:prstGeom>
          <a:noFill/>
          <a:ln w="9525">
            <a:noFill/>
            <a:miter lim="800000"/>
            <a:headEnd/>
            <a:tailEnd/>
          </a:ln>
          <a:effectLst/>
        </p:spPr>
        <p:txBody>
          <a:bodyPr wrap="square" anchor="ctr">
            <a:spAutoFit/>
          </a:bodyPr>
          <a:lstStyle/>
          <a:p>
            <a:pPr>
              <a:lnSpc>
                <a:spcPct val="150000"/>
              </a:lnSpc>
              <a:tabLst>
                <a:tab pos="685800" algn="l"/>
              </a:tabLst>
            </a:pPr>
            <a:r>
              <a:rPr lang="ro-RO" sz="2000" b="1" dirty="0"/>
              <a:t>Relaţii între </a:t>
            </a:r>
            <a:r>
              <a:rPr lang="ro-RO" sz="2000" b="1" dirty="0" smtClean="0"/>
              <a:t>cazurile de utilizare</a:t>
            </a:r>
            <a:r>
              <a:rPr lang="ro-RO" sz="2000" dirty="0" smtClean="0"/>
              <a:t> </a:t>
            </a:r>
          </a:p>
          <a:p>
            <a:pPr>
              <a:lnSpc>
                <a:spcPct val="150000"/>
              </a:lnSpc>
              <a:tabLst>
                <a:tab pos="685800" algn="l"/>
              </a:tabLst>
            </a:pPr>
            <a:endParaRPr lang="ro-RO" sz="2000" dirty="0"/>
          </a:p>
          <a:p>
            <a:pPr>
              <a:lnSpc>
                <a:spcPct val="150000"/>
              </a:lnSpc>
              <a:tabLst>
                <a:tab pos="685800" algn="l"/>
              </a:tabLst>
            </a:pPr>
            <a:r>
              <a:rPr lang="ro-RO" sz="2000" i="1" dirty="0"/>
              <a:t>2. Incluziunea</a:t>
            </a:r>
            <a:endParaRPr lang="ro-RO" sz="2000" b="1" dirty="0"/>
          </a:p>
          <a:p>
            <a:pPr lvl="1">
              <a:lnSpc>
                <a:spcPct val="150000"/>
              </a:lnSpc>
              <a:buFont typeface="Wingdings" pitchFamily="2" charset="2"/>
              <a:buChar char="Ø"/>
              <a:tabLst>
                <a:tab pos="685800" algn="l"/>
              </a:tabLst>
            </a:pPr>
            <a:r>
              <a:rPr lang="ro-RO" sz="2000" dirty="0" smtClean="0"/>
              <a:t> exemple:  </a:t>
            </a:r>
            <a:r>
              <a:rPr lang="ro-RO" sz="2000" dirty="0"/>
              <a:t>- Înregistrare comandă nouă + Modificare comandă; Verificare </a:t>
            </a:r>
            <a:r>
              <a:rPr lang="ro-RO" sz="2000" dirty="0" smtClean="0"/>
              <a:t>			limită </a:t>
            </a:r>
            <a:r>
              <a:rPr lang="ro-RO" sz="2000" dirty="0"/>
              <a:t>credit</a:t>
            </a:r>
          </a:p>
          <a:p>
            <a:pPr>
              <a:lnSpc>
                <a:spcPct val="150000"/>
              </a:lnSpc>
              <a:buFont typeface="Wingdings" pitchFamily="2" charset="2"/>
              <a:buNone/>
              <a:tabLst>
                <a:tab pos="685800" algn="l"/>
              </a:tabLst>
            </a:pPr>
            <a:r>
              <a:rPr lang="ro-RO" sz="2000" dirty="0"/>
              <a:t>	            </a:t>
            </a:r>
            <a:r>
              <a:rPr lang="ro-RO" sz="2000" dirty="0" smtClean="0"/>
              <a:t>        - </a:t>
            </a:r>
            <a:r>
              <a:rPr lang="ro-RO" sz="2000" dirty="0"/>
              <a:t>mai multe CU solicită furnizarea unei parole</a:t>
            </a:r>
            <a:endParaRPr lang="en-US" sz="2000" dirty="0"/>
          </a:p>
          <a:p>
            <a:pPr>
              <a:lnSpc>
                <a:spcPct val="150000"/>
              </a:lnSpc>
              <a:tabLst>
                <a:tab pos="685800" algn="l"/>
              </a:tabLst>
            </a:pPr>
            <a:endParaRPr lang="ro-RO" sz="2000" i="1" dirty="0"/>
          </a:p>
          <a:p>
            <a:pPr>
              <a:lnSpc>
                <a:spcPct val="150000"/>
              </a:lnSpc>
              <a:tabLst>
                <a:tab pos="685800" algn="l"/>
              </a:tabLst>
            </a:pPr>
            <a:r>
              <a:rPr lang="ro-RO" sz="2000" i="1" dirty="0"/>
              <a:t>3. Generalizarea</a:t>
            </a:r>
          </a:p>
          <a:p>
            <a:pPr lvl="1">
              <a:lnSpc>
                <a:spcPct val="150000"/>
              </a:lnSpc>
              <a:buFont typeface="Wingdings" pitchFamily="2" charset="2"/>
              <a:buChar char="Ø"/>
              <a:tabLst>
                <a:tab pos="685800" algn="l"/>
              </a:tabLst>
            </a:pPr>
            <a:r>
              <a:rPr lang="ro-RO" sz="2000" dirty="0"/>
              <a:t> arată că un CU moşteneşte comportamentul unui alt CU, adaugând propriul comportament</a:t>
            </a:r>
          </a:p>
          <a:p>
            <a:pPr lvl="1">
              <a:lnSpc>
                <a:spcPct val="150000"/>
              </a:lnSpc>
              <a:buFont typeface="Wingdings" pitchFamily="2" charset="2"/>
              <a:buChar char="Ø"/>
              <a:tabLst>
                <a:tab pos="685800" algn="l"/>
              </a:tabLst>
            </a:pPr>
            <a:r>
              <a:rPr lang="ro-RO" sz="2000" dirty="0"/>
              <a:t> se poate folosi extensia sau </a:t>
            </a:r>
            <a:r>
              <a:rPr lang="ro-RO" sz="2000" dirty="0" smtClean="0"/>
              <a:t>incluziunea</a:t>
            </a:r>
            <a:r>
              <a:rPr lang="en-US" sz="2000" dirty="0" smtClean="0"/>
              <a:t>!!!!</a:t>
            </a:r>
            <a:endParaRPr lang="ro-RO" sz="2000" dirty="0" smtClean="0"/>
          </a:p>
          <a:p>
            <a:pPr lvl="1">
              <a:lnSpc>
                <a:spcPct val="150000"/>
              </a:lnSpc>
              <a:buFont typeface="Wingdings" pitchFamily="2" charset="2"/>
              <a:buChar char="Ø"/>
              <a:tabLst>
                <a:tab pos="685800" algn="l"/>
              </a:tabLst>
            </a:pPr>
            <a:r>
              <a:rPr lang="ro-RO" sz="2000" dirty="0" smtClean="0"/>
              <a:t> nu prea se foloseşte în practică!!!!</a:t>
            </a:r>
            <a:endParaRPr lang="ro-RO"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1600" y="29668"/>
            <a:ext cx="2649488" cy="684688"/>
          </a:xfrm>
        </p:spPr>
        <p:txBody>
          <a:bodyPr/>
          <a:lstStyle/>
          <a:p>
            <a:r>
              <a:rPr lang="ro-RO" sz="3200" b="1" dirty="0" smtClean="0"/>
              <a:t>Relaţiile </a:t>
            </a:r>
            <a:endParaRPr lang="ro-RO" sz="3200" dirty="0"/>
          </a:p>
        </p:txBody>
      </p:sp>
      <p:sp>
        <p:nvSpPr>
          <p:cNvPr id="5" name="Rectangle 6"/>
          <p:cNvSpPr>
            <a:spLocks noChangeArrowheads="1"/>
          </p:cNvSpPr>
          <p:nvPr/>
        </p:nvSpPr>
        <p:spPr bwMode="auto">
          <a:xfrm>
            <a:off x="395536" y="692610"/>
            <a:ext cx="8748464" cy="6093976"/>
          </a:xfrm>
          <a:prstGeom prst="rect">
            <a:avLst/>
          </a:prstGeom>
          <a:noFill/>
          <a:ln w="9525">
            <a:noFill/>
            <a:miter lim="800000"/>
            <a:headEnd/>
            <a:tailEnd/>
          </a:ln>
          <a:effectLst/>
        </p:spPr>
        <p:txBody>
          <a:bodyPr wrap="square" anchor="ctr">
            <a:spAutoFit/>
          </a:bodyPr>
          <a:lstStyle/>
          <a:p>
            <a:pPr>
              <a:lnSpc>
                <a:spcPct val="150000"/>
              </a:lnSpc>
              <a:tabLst>
                <a:tab pos="685800" algn="l"/>
              </a:tabLst>
            </a:pPr>
            <a:r>
              <a:rPr lang="ro-RO" sz="2000" b="1" dirty="0" smtClean="0"/>
              <a:t>Relaţiile de incluziune şi extensie pot fi identificate numai după descrierea cazurilor de utilizare concrete</a:t>
            </a:r>
          </a:p>
          <a:p>
            <a:pPr>
              <a:lnSpc>
                <a:spcPct val="150000"/>
              </a:lnSpc>
              <a:tabLst>
                <a:tab pos="685800" algn="l"/>
              </a:tabLst>
            </a:pPr>
            <a:r>
              <a:rPr lang="ro-RO" sz="2000" dirty="0" smtClean="0"/>
              <a:t>Când se utilizează incluziunea?</a:t>
            </a:r>
          </a:p>
          <a:p>
            <a:pPr lvl="1">
              <a:lnSpc>
                <a:spcPct val="150000"/>
              </a:lnSpc>
              <a:buFont typeface="Wingdings" pitchFamily="2" charset="2"/>
              <a:buChar char="ü"/>
              <a:tabLst>
                <a:tab pos="685800" algn="l"/>
              </a:tabLst>
            </a:pPr>
            <a:r>
              <a:rPr lang="ro-RO" sz="2000" dirty="0" smtClean="0"/>
              <a:t> se identifică o secvenţă de paşi comună mai multor cazuri de utilizare</a:t>
            </a:r>
            <a:endParaRPr lang="en-US" sz="2000" dirty="0" smtClean="0"/>
          </a:p>
          <a:p>
            <a:pPr lvl="1">
              <a:lnSpc>
                <a:spcPct val="150000"/>
              </a:lnSpc>
              <a:buFont typeface="Wingdings" pitchFamily="2" charset="2"/>
              <a:buChar char="ü"/>
              <a:tabLst>
                <a:tab pos="685800" algn="l"/>
              </a:tabLst>
            </a:pPr>
            <a:r>
              <a:rPr lang="en-US" sz="2000" dirty="0" smtClean="0"/>
              <a:t> se </a:t>
            </a:r>
            <a:r>
              <a:rPr lang="en-US" sz="2000" dirty="0" err="1" smtClean="0"/>
              <a:t>dore</a:t>
            </a:r>
            <a:r>
              <a:rPr lang="ro-RO" sz="2000" dirty="0" smtClean="0"/>
              <a:t>ște descompunerea unui CU prea complex pentru a fi înțeles</a:t>
            </a:r>
          </a:p>
          <a:p>
            <a:pPr>
              <a:lnSpc>
                <a:spcPct val="150000"/>
              </a:lnSpc>
              <a:tabLst>
                <a:tab pos="685800" algn="l"/>
              </a:tabLst>
            </a:pPr>
            <a:r>
              <a:rPr lang="ro-RO" sz="2000" dirty="0" smtClean="0"/>
              <a:t>Când se utilizează extensia?</a:t>
            </a:r>
          </a:p>
          <a:p>
            <a:pPr lvl="1">
              <a:lnSpc>
                <a:spcPct val="150000"/>
              </a:lnSpc>
              <a:buFont typeface="Wingdings" pitchFamily="2" charset="2"/>
              <a:buChar char="ü"/>
              <a:tabLst>
                <a:tab pos="685800" algn="l"/>
              </a:tabLst>
            </a:pPr>
            <a:r>
              <a:rPr lang="ro-RO" sz="2000" dirty="0" smtClean="0"/>
              <a:t> un caz de utilizare, cu toate scenariile alternative şi excepţie, este prea complex</a:t>
            </a:r>
          </a:p>
          <a:p>
            <a:pPr lvl="1">
              <a:lnSpc>
                <a:spcPct val="150000"/>
              </a:lnSpc>
              <a:buFont typeface="Wingdings" pitchFamily="2" charset="2"/>
              <a:buChar char="ü"/>
              <a:tabLst>
                <a:tab pos="685800" algn="l"/>
              </a:tabLst>
            </a:pPr>
            <a:r>
              <a:rPr lang="ro-RO" sz="2000" dirty="0" smtClean="0"/>
              <a:t> nu se doreşte modificarea unui caz de utilizare concret – ele este în sistemul existent şi se doreşte adăugarea unei noi funcţionalităţi</a:t>
            </a:r>
          </a:p>
          <a:p>
            <a:pPr lvl="1">
              <a:lnSpc>
                <a:spcPct val="150000"/>
              </a:lnSpc>
              <a:buFont typeface="Wingdings" pitchFamily="2" charset="2"/>
              <a:buChar char="ü"/>
              <a:tabLst>
                <a:tab pos="685800" algn="l"/>
              </a:tabLst>
            </a:pPr>
            <a:r>
              <a:rPr lang="ro-RO" sz="2000" dirty="0" smtClean="0"/>
              <a:t> se doreşte implementarea parţială a unui caz de utilizare într-o iteraţie (increment) – un scenariu alternativ va fi implementat ulterior, într-o altă iteraţie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3568" y="188640"/>
            <a:ext cx="7992888" cy="684688"/>
          </a:xfrm>
        </p:spPr>
        <p:txBody>
          <a:bodyPr/>
          <a:lstStyle/>
          <a:p>
            <a:r>
              <a:rPr lang="ro-RO" sz="3200" b="1" dirty="0" smtClean="0"/>
              <a:t>Întrebări care caută un răspuns!!!!! </a:t>
            </a:r>
            <a:endParaRPr lang="ro-RO" sz="3200" dirty="0"/>
          </a:p>
        </p:txBody>
      </p:sp>
      <p:sp>
        <p:nvSpPr>
          <p:cNvPr id="5" name="Rectangle 6"/>
          <p:cNvSpPr>
            <a:spLocks noChangeArrowheads="1"/>
          </p:cNvSpPr>
          <p:nvPr/>
        </p:nvSpPr>
        <p:spPr bwMode="auto">
          <a:xfrm>
            <a:off x="467544" y="1484784"/>
            <a:ext cx="8496944" cy="2862322"/>
          </a:xfrm>
          <a:prstGeom prst="rect">
            <a:avLst/>
          </a:prstGeom>
          <a:noFill/>
          <a:ln w="9525">
            <a:noFill/>
            <a:miter lim="800000"/>
            <a:headEnd/>
            <a:tailEnd/>
          </a:ln>
          <a:effectLst/>
        </p:spPr>
        <p:txBody>
          <a:bodyPr wrap="square" anchor="ctr">
            <a:spAutoFit/>
          </a:bodyPr>
          <a:lstStyle/>
          <a:p>
            <a:pPr>
              <a:lnSpc>
                <a:spcPct val="150000"/>
              </a:lnSpc>
              <a:tabLst>
                <a:tab pos="685800" algn="l"/>
              </a:tabLst>
            </a:pPr>
            <a:r>
              <a:rPr lang="ro-RO" sz="2000" b="1" dirty="0" smtClean="0"/>
              <a:t>1. Sunt cazurile de utilizare abstracte de sine-stătătoare?!</a:t>
            </a:r>
          </a:p>
          <a:p>
            <a:pPr>
              <a:lnSpc>
                <a:spcPct val="150000"/>
              </a:lnSpc>
              <a:tabLst>
                <a:tab pos="685800" algn="l"/>
              </a:tabLst>
            </a:pPr>
            <a:r>
              <a:rPr lang="ro-RO" sz="2000" b="1" dirty="0" smtClean="0"/>
              <a:t>2. Pot fi asociate cazurile de utilizare abstracte cu actorii?!</a:t>
            </a:r>
          </a:p>
          <a:p>
            <a:pPr>
              <a:lnSpc>
                <a:spcPct val="150000"/>
              </a:lnSpc>
              <a:tabLst>
                <a:tab pos="685800" algn="l"/>
              </a:tabLst>
            </a:pPr>
            <a:r>
              <a:rPr lang="ro-RO" sz="2000" b="1" dirty="0" smtClean="0"/>
              <a:t>3. Câte diagrame ale cazurilor de utilizare ar trebui construite pentru un sistem?!</a:t>
            </a:r>
          </a:p>
          <a:p>
            <a:pPr>
              <a:lnSpc>
                <a:spcPct val="150000"/>
              </a:lnSpc>
              <a:tabLst>
                <a:tab pos="685800" algn="l"/>
              </a:tabLst>
            </a:pPr>
            <a:r>
              <a:rPr lang="ro-RO" sz="2000" b="1" dirty="0" smtClean="0"/>
              <a:t>4. Base vs addition use cases?</a:t>
            </a:r>
          </a:p>
          <a:p>
            <a:pPr>
              <a:lnSpc>
                <a:spcPct val="150000"/>
              </a:lnSpc>
              <a:tabLst>
                <a:tab pos="685800" algn="l"/>
              </a:tabLst>
            </a:pPr>
            <a:r>
              <a:rPr lang="ro-RO" sz="2000" b="1" dirty="0" smtClean="0"/>
              <a:t>5. Concrete vs abstract use cases?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1414"/>
            <a:ext cx="7772400" cy="714380"/>
          </a:xfrm>
        </p:spPr>
        <p:txBody>
          <a:bodyPr/>
          <a:lstStyle/>
          <a:p>
            <a:r>
              <a:rPr lang="en-US" sz="3200" dirty="0" err="1" smtClean="0"/>
              <a:t>Exemplu</a:t>
            </a:r>
            <a:r>
              <a:rPr lang="en-US" sz="3200" dirty="0" smtClean="0"/>
              <a:t> de DCU</a:t>
            </a:r>
            <a:endParaRPr lang="en-US" sz="3200" dirty="0"/>
          </a:p>
        </p:txBody>
      </p:sp>
      <p:pic>
        <p:nvPicPr>
          <p:cNvPr id="48130" name="Picture 2"/>
          <p:cNvPicPr>
            <a:picLocks noChangeAspect="1" noChangeArrowheads="1"/>
          </p:cNvPicPr>
          <p:nvPr/>
        </p:nvPicPr>
        <p:blipFill>
          <a:blip r:embed="rId2"/>
          <a:srcRect/>
          <a:stretch>
            <a:fillRect/>
          </a:stretch>
        </p:blipFill>
        <p:spPr bwMode="auto">
          <a:xfrm>
            <a:off x="2000232" y="1684603"/>
            <a:ext cx="5072098" cy="5092716"/>
          </a:xfrm>
          <a:prstGeom prst="rect">
            <a:avLst/>
          </a:prstGeom>
          <a:noFill/>
          <a:ln w="9525">
            <a:noFill/>
            <a:miter lim="800000"/>
            <a:headEnd/>
            <a:tailEnd/>
          </a:ln>
          <a:effectLst/>
        </p:spPr>
      </p:pic>
      <p:sp>
        <p:nvSpPr>
          <p:cNvPr id="5" name="Content Placeholder 2"/>
          <p:cNvSpPr>
            <a:spLocks noGrp="1"/>
          </p:cNvSpPr>
          <p:nvPr>
            <p:ph idx="1"/>
          </p:nvPr>
        </p:nvSpPr>
        <p:spPr>
          <a:xfrm>
            <a:off x="428596" y="571480"/>
            <a:ext cx="8501122" cy="1000132"/>
          </a:xfrm>
        </p:spPr>
        <p:txBody>
          <a:bodyPr>
            <a:normAutofit lnSpcReduction="10000"/>
          </a:bodyPr>
          <a:lstStyle/>
          <a:p>
            <a:pPr>
              <a:lnSpc>
                <a:spcPct val="150000"/>
              </a:lnSpc>
            </a:pPr>
            <a:r>
              <a:rPr lang="en-US" sz="2000" dirty="0" err="1" smtClean="0"/>
              <a:t>Descrie</a:t>
            </a:r>
            <a:r>
              <a:rPr lang="en-US" sz="2000" dirty="0" smtClean="0"/>
              <a:t> </a:t>
            </a:r>
            <a:r>
              <a:rPr lang="en-US" sz="2000" dirty="0" err="1" smtClean="0"/>
              <a:t>functiunile</a:t>
            </a:r>
            <a:r>
              <a:rPr lang="en-US" sz="2000" dirty="0" smtClean="0"/>
              <a:t> </a:t>
            </a:r>
            <a:r>
              <a:rPr lang="en-US" sz="2000" dirty="0" err="1" smtClean="0"/>
              <a:t>principale</a:t>
            </a:r>
            <a:r>
              <a:rPr lang="en-US" sz="2000" dirty="0" smtClean="0"/>
              <a:t> ale </a:t>
            </a:r>
            <a:r>
              <a:rPr lang="en-US" sz="2000" dirty="0" err="1" smtClean="0"/>
              <a:t>sistemului</a:t>
            </a:r>
            <a:r>
              <a:rPr lang="en-US" sz="2000" dirty="0" smtClean="0"/>
              <a:t> (un restaurant) </a:t>
            </a:r>
            <a:r>
              <a:rPr lang="en-US" sz="2000" dirty="0" err="1" smtClean="0"/>
              <a:t>si</a:t>
            </a:r>
            <a:r>
              <a:rPr lang="en-US" sz="2000" dirty="0" smtClean="0"/>
              <a:t> </a:t>
            </a:r>
            <a:r>
              <a:rPr lang="en-US" sz="2000" dirty="0" err="1" smtClean="0"/>
              <a:t>interactiunile</a:t>
            </a:r>
            <a:r>
              <a:rPr lang="en-US" sz="2000" dirty="0" smtClean="0"/>
              <a:t> </a:t>
            </a:r>
            <a:r>
              <a:rPr lang="en-US" sz="2000" dirty="0" err="1" smtClean="0"/>
              <a:t>acestuia</a:t>
            </a:r>
            <a:r>
              <a:rPr lang="en-US" sz="2000" dirty="0" smtClean="0"/>
              <a:t> cu </a:t>
            </a:r>
            <a:r>
              <a:rPr lang="en-US" sz="2000" dirty="0" err="1" smtClean="0"/>
              <a:t>actorii</a:t>
            </a:r>
            <a:r>
              <a:rPr lang="en-US" sz="2000" dirty="0" smtClean="0"/>
              <a:t> </a:t>
            </a:r>
            <a:r>
              <a:rPr lang="en-US" sz="2000" dirty="0" err="1" smtClean="0"/>
              <a:t>principali</a:t>
            </a:r>
            <a:r>
              <a:rPr lang="en-US" sz="2000" dirty="0" smtClean="0"/>
              <a:t> (</a:t>
            </a:r>
            <a:r>
              <a:rPr lang="en-US" sz="2000" dirty="0" err="1" smtClean="0"/>
              <a:t>preluat</a:t>
            </a:r>
            <a:r>
              <a:rPr lang="en-US" sz="2000" dirty="0" smtClean="0"/>
              <a:t> wikipedia.org)  </a:t>
            </a:r>
            <a:endParaRPr lang="ro-RO" sz="2000" dirty="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4032"/>
            <a:ext cx="3729608" cy="684688"/>
          </a:xfrm>
        </p:spPr>
        <p:txBody>
          <a:bodyPr/>
          <a:lstStyle/>
          <a:p>
            <a:r>
              <a:rPr lang="en-US" dirty="0" err="1" smtClean="0"/>
              <a:t>Exercitiu</a:t>
            </a:r>
            <a:endParaRPr lang="en-US" dirty="0"/>
          </a:p>
        </p:txBody>
      </p:sp>
      <p:pic>
        <p:nvPicPr>
          <p:cNvPr id="40962" name="Picture 2"/>
          <p:cNvPicPr>
            <a:picLocks noChangeAspect="1" noChangeArrowheads="1"/>
          </p:cNvPicPr>
          <p:nvPr/>
        </p:nvPicPr>
        <p:blipFill>
          <a:blip r:embed="rId2" cstate="print"/>
          <a:srcRect/>
          <a:stretch>
            <a:fillRect/>
          </a:stretch>
        </p:blipFill>
        <p:spPr bwMode="auto">
          <a:xfrm>
            <a:off x="406846" y="2676103"/>
            <a:ext cx="8629650" cy="3705225"/>
          </a:xfrm>
          <a:prstGeom prst="rect">
            <a:avLst/>
          </a:prstGeom>
          <a:noFill/>
          <a:ln w="9525">
            <a:noFill/>
            <a:miter lim="800000"/>
            <a:headEnd/>
            <a:tailEnd/>
          </a:ln>
        </p:spPr>
      </p:pic>
      <p:sp>
        <p:nvSpPr>
          <p:cNvPr id="5" name="TextBox 4"/>
          <p:cNvSpPr txBox="1"/>
          <p:nvPr/>
        </p:nvSpPr>
        <p:spPr>
          <a:xfrm>
            <a:off x="418181" y="980728"/>
            <a:ext cx="8330283" cy="1200329"/>
          </a:xfrm>
          <a:prstGeom prst="rect">
            <a:avLst/>
          </a:prstGeom>
          <a:noFill/>
        </p:spPr>
        <p:txBody>
          <a:bodyPr wrap="square" rtlCol="0">
            <a:spAutoFit/>
          </a:bodyPr>
          <a:lstStyle/>
          <a:p>
            <a:r>
              <a:rPr lang="en-US" dirty="0" err="1" smtClean="0">
                <a:latin typeface="Arial" pitchFamily="34" charset="0"/>
                <a:cs typeface="Arial" pitchFamily="34" charset="0"/>
              </a:rPr>
              <a:t>Intr</a:t>
            </a:r>
            <a:r>
              <a:rPr lang="en-US" dirty="0" smtClean="0">
                <a:latin typeface="Arial" pitchFamily="34" charset="0"/>
                <a:cs typeface="Arial" pitchFamily="34" charset="0"/>
              </a:rPr>
              <a:t>-o </a:t>
            </a:r>
            <a:r>
              <a:rPr lang="en-US" dirty="0" err="1" smtClean="0">
                <a:latin typeface="Arial" pitchFamily="34" charset="0"/>
                <a:cs typeface="Arial" pitchFamily="34" charset="0"/>
              </a:rPr>
              <a:t>biblioteca</a:t>
            </a:r>
            <a:r>
              <a:rPr lang="en-US" dirty="0" smtClean="0">
                <a:latin typeface="Arial" pitchFamily="34" charset="0"/>
                <a:cs typeface="Arial" pitchFamily="34" charset="0"/>
              </a:rPr>
              <a:t>, </a:t>
            </a:r>
            <a:r>
              <a:rPr lang="en-US" dirty="0" err="1" smtClean="0">
                <a:latin typeface="Arial" pitchFamily="34" charset="0"/>
                <a:cs typeface="Arial" pitchFamily="34" charset="0"/>
              </a:rPr>
              <a:t>cititorii</a:t>
            </a:r>
            <a:r>
              <a:rPr lang="en-US" dirty="0" smtClean="0">
                <a:latin typeface="Arial" pitchFamily="34" charset="0"/>
                <a:cs typeface="Arial" pitchFamily="34" charset="0"/>
              </a:rPr>
              <a:t> </a:t>
            </a:r>
            <a:r>
              <a:rPr lang="en-US" dirty="0" err="1" smtClean="0">
                <a:latin typeface="Arial" pitchFamily="34" charset="0"/>
                <a:cs typeface="Arial" pitchFamily="34" charset="0"/>
              </a:rPr>
              <a:t>imprumuta</a:t>
            </a:r>
            <a:r>
              <a:rPr lang="en-US" dirty="0" smtClean="0">
                <a:latin typeface="Arial" pitchFamily="34" charset="0"/>
                <a:cs typeface="Arial" pitchFamily="34" charset="0"/>
              </a:rPr>
              <a:t> </a:t>
            </a:r>
            <a:r>
              <a:rPr lang="en-US" dirty="0" err="1" smtClean="0">
                <a:latin typeface="Arial" pitchFamily="34" charset="0"/>
                <a:cs typeface="Arial" pitchFamily="34" charset="0"/>
              </a:rPr>
              <a:t>carti</a:t>
            </a:r>
            <a:r>
              <a:rPr lang="en-US" dirty="0" smtClean="0">
                <a:latin typeface="Arial" pitchFamily="34" charset="0"/>
                <a:cs typeface="Arial" pitchFamily="34" charset="0"/>
              </a:rPr>
              <a:t> </a:t>
            </a:r>
            <a:r>
              <a:rPr lang="en-US" dirty="0" err="1" smtClean="0">
                <a:latin typeface="Arial" pitchFamily="34" charset="0"/>
                <a:cs typeface="Arial" pitchFamily="34" charset="0"/>
              </a:rPr>
              <a:t>iar</a:t>
            </a:r>
            <a:r>
              <a:rPr lang="en-US" dirty="0" smtClean="0">
                <a:latin typeface="Arial" pitchFamily="34" charset="0"/>
                <a:cs typeface="Arial" pitchFamily="34" charset="0"/>
              </a:rPr>
              <a:t> </a:t>
            </a:r>
            <a:r>
              <a:rPr lang="en-US" dirty="0" err="1" smtClean="0">
                <a:latin typeface="Arial" pitchFamily="34" charset="0"/>
                <a:cs typeface="Arial" pitchFamily="34" charset="0"/>
              </a:rPr>
              <a:t>functionarii</a:t>
            </a:r>
            <a:r>
              <a:rPr lang="en-US" dirty="0" smtClean="0">
                <a:latin typeface="Arial" pitchFamily="34" charset="0"/>
                <a:cs typeface="Arial" pitchFamily="34" charset="0"/>
              </a:rPr>
              <a:t> </a:t>
            </a:r>
            <a:r>
              <a:rPr lang="en-US" dirty="0" err="1" smtClean="0">
                <a:latin typeface="Arial" pitchFamily="34" charset="0"/>
                <a:cs typeface="Arial" pitchFamily="34" charset="0"/>
              </a:rPr>
              <a:t>dau</a:t>
            </a:r>
            <a:r>
              <a:rPr lang="en-US" dirty="0" smtClean="0">
                <a:latin typeface="Arial" pitchFamily="34" charset="0"/>
                <a:cs typeface="Arial" pitchFamily="34" charset="0"/>
              </a:rPr>
              <a:t> </a:t>
            </a:r>
            <a:r>
              <a:rPr lang="en-US" dirty="0" err="1" smtClean="0">
                <a:latin typeface="Arial" pitchFamily="34" charset="0"/>
                <a:cs typeface="Arial" pitchFamily="34" charset="0"/>
              </a:rPr>
              <a:t>carti</a:t>
            </a:r>
            <a:r>
              <a:rPr lang="en-US" dirty="0" smtClean="0">
                <a:latin typeface="Arial" pitchFamily="34" charset="0"/>
                <a:cs typeface="Arial" pitchFamily="34" charset="0"/>
              </a:rPr>
              <a:t> cu </a:t>
            </a:r>
            <a:r>
              <a:rPr lang="en-US" dirty="0" err="1" smtClean="0">
                <a:latin typeface="Arial" pitchFamily="34" charset="0"/>
                <a:cs typeface="Arial" pitchFamily="34" charset="0"/>
              </a:rPr>
              <a:t>imprumut</a:t>
            </a:r>
            <a:r>
              <a:rPr lang="en-US" dirty="0" smtClean="0">
                <a:latin typeface="Arial" pitchFamily="34" charset="0"/>
                <a:cs typeface="Arial" pitchFamily="34" charset="0"/>
              </a:rPr>
              <a:t>. </a:t>
            </a:r>
            <a:r>
              <a:rPr lang="en-US" dirty="0" err="1" smtClean="0">
                <a:latin typeface="Arial" pitchFamily="34" charset="0"/>
                <a:cs typeface="Arial" pitchFamily="34" charset="0"/>
              </a:rPr>
              <a:t>Ambele</a:t>
            </a:r>
            <a:r>
              <a:rPr lang="en-US" dirty="0" smtClean="0">
                <a:latin typeface="Arial" pitchFamily="34" charset="0"/>
                <a:cs typeface="Arial" pitchFamily="34" charset="0"/>
              </a:rPr>
              <a:t> </a:t>
            </a:r>
            <a:r>
              <a:rPr lang="en-US" dirty="0" err="1" smtClean="0">
                <a:latin typeface="Arial" pitchFamily="34" charset="0"/>
                <a:cs typeface="Arial" pitchFamily="34" charset="0"/>
              </a:rPr>
              <a:t>operatii</a:t>
            </a:r>
            <a:r>
              <a:rPr lang="en-US" dirty="0" smtClean="0">
                <a:latin typeface="Arial" pitchFamily="34" charset="0"/>
                <a:cs typeface="Arial" pitchFamily="34" charset="0"/>
              </a:rPr>
              <a:t> </a:t>
            </a:r>
            <a:r>
              <a:rPr lang="en-US" dirty="0" err="1" smtClean="0">
                <a:latin typeface="Arial" pitchFamily="34" charset="0"/>
                <a:cs typeface="Arial" pitchFamily="34" charset="0"/>
              </a:rPr>
              <a:t>necesita</a:t>
            </a:r>
            <a:r>
              <a:rPr lang="en-US" dirty="0" smtClean="0">
                <a:latin typeface="Arial" pitchFamily="34" charset="0"/>
                <a:cs typeface="Arial" pitchFamily="34" charset="0"/>
              </a:rPr>
              <a:t> </a:t>
            </a:r>
            <a:r>
              <a:rPr lang="en-US" dirty="0" err="1" smtClean="0">
                <a:latin typeface="Arial" pitchFamily="34" charset="0"/>
                <a:cs typeface="Arial" pitchFamily="34" charset="0"/>
              </a:rPr>
              <a:t>furnizarea</a:t>
            </a:r>
            <a:r>
              <a:rPr lang="en-US" dirty="0" smtClean="0">
                <a:latin typeface="Arial" pitchFamily="34" charset="0"/>
                <a:cs typeface="Arial" pitchFamily="34" charset="0"/>
              </a:rPr>
              <a:t> </a:t>
            </a:r>
            <a:r>
              <a:rPr lang="en-US" dirty="0" err="1" smtClean="0">
                <a:latin typeface="Arial" pitchFamily="34" charset="0"/>
                <a:cs typeface="Arial" pitchFamily="34" charset="0"/>
              </a:rPr>
              <a:t>unui</a:t>
            </a:r>
            <a:r>
              <a:rPr lang="en-US" dirty="0" smtClean="0">
                <a:latin typeface="Arial" pitchFamily="34" charset="0"/>
                <a:cs typeface="Arial" pitchFamily="34" charset="0"/>
              </a:rPr>
              <a:t> </a:t>
            </a:r>
            <a:r>
              <a:rPr lang="en-US" dirty="0" err="1" smtClean="0">
                <a:latin typeface="Arial" pitchFamily="34" charset="0"/>
                <a:cs typeface="Arial" pitchFamily="34" charset="0"/>
              </a:rPr>
              <a:t>nume</a:t>
            </a:r>
            <a:r>
              <a:rPr lang="en-US" dirty="0" smtClean="0">
                <a:latin typeface="Arial" pitchFamily="34" charset="0"/>
                <a:cs typeface="Arial" pitchFamily="34" charset="0"/>
              </a:rPr>
              <a:t> </a:t>
            </a:r>
            <a:r>
              <a:rPr lang="en-US" dirty="0" err="1" smtClean="0">
                <a:latin typeface="Arial" pitchFamily="34" charset="0"/>
                <a:cs typeface="Arial" pitchFamily="34" charset="0"/>
              </a:rPr>
              <a:t>si</a:t>
            </a:r>
            <a:r>
              <a:rPr lang="en-US" dirty="0" smtClean="0">
                <a:latin typeface="Arial" pitchFamily="34" charset="0"/>
                <a:cs typeface="Arial" pitchFamily="34" charset="0"/>
              </a:rPr>
              <a:t> parole </a:t>
            </a:r>
            <a:r>
              <a:rPr lang="en-US" dirty="0" err="1" smtClean="0">
                <a:latin typeface="Arial" pitchFamily="34" charset="0"/>
                <a:cs typeface="Arial" pitchFamily="34" charset="0"/>
              </a:rPr>
              <a:t>valide</a:t>
            </a:r>
            <a:r>
              <a:rPr lang="en-US" dirty="0" smtClean="0">
                <a:latin typeface="Arial" pitchFamily="34" charset="0"/>
                <a:cs typeface="Arial" pitchFamily="34" charset="0"/>
              </a:rPr>
              <a:t> </a:t>
            </a:r>
            <a:r>
              <a:rPr lang="en-US" dirty="0" err="1" smtClean="0">
                <a:latin typeface="Arial" pitchFamily="34" charset="0"/>
                <a:cs typeface="Arial" pitchFamily="34" charset="0"/>
              </a:rPr>
              <a:t>pentru</a:t>
            </a:r>
            <a:r>
              <a:rPr lang="en-US" dirty="0" smtClean="0">
                <a:latin typeface="Arial" pitchFamily="34" charset="0"/>
                <a:cs typeface="Arial" pitchFamily="34" charset="0"/>
              </a:rPr>
              <a:t> </a:t>
            </a:r>
            <a:r>
              <a:rPr lang="en-US" dirty="0" err="1" smtClean="0">
                <a:latin typeface="Arial" pitchFamily="34" charset="0"/>
                <a:cs typeface="Arial" pitchFamily="34" charset="0"/>
              </a:rPr>
              <a:t>accesul</a:t>
            </a:r>
            <a:r>
              <a:rPr lang="en-US" dirty="0" smtClean="0">
                <a:latin typeface="Arial" pitchFamily="34" charset="0"/>
                <a:cs typeface="Arial" pitchFamily="34" charset="0"/>
              </a:rPr>
              <a:t> in </a:t>
            </a:r>
            <a:r>
              <a:rPr lang="en-US" dirty="0" err="1" smtClean="0">
                <a:latin typeface="Arial" pitchFamily="34" charset="0"/>
                <a:cs typeface="Arial" pitchFamily="34" charset="0"/>
              </a:rPr>
              <a:t>sistem</a:t>
            </a:r>
            <a:r>
              <a:rPr lang="en-US" dirty="0" smtClean="0">
                <a:latin typeface="Arial" pitchFamily="34" charset="0"/>
                <a:cs typeface="Arial" pitchFamily="34" charset="0"/>
              </a:rPr>
              <a:t>.</a:t>
            </a:r>
          </a:p>
          <a:p>
            <a:r>
              <a:rPr lang="en-US" dirty="0" smtClean="0">
                <a:latin typeface="Arial" pitchFamily="34" charset="0"/>
                <a:cs typeface="Arial" pitchFamily="34" charset="0"/>
              </a:rPr>
              <a:t>Care </a:t>
            </a:r>
            <a:r>
              <a:rPr lang="en-US" dirty="0" err="1" smtClean="0">
                <a:latin typeface="Arial" pitchFamily="34" charset="0"/>
                <a:cs typeface="Arial" pitchFamily="34" charset="0"/>
              </a:rPr>
              <a:t>dintre</a:t>
            </a:r>
            <a:r>
              <a:rPr lang="en-US" dirty="0" smtClean="0">
                <a:latin typeface="Arial" pitchFamily="34" charset="0"/>
                <a:cs typeface="Arial" pitchFamily="34" charset="0"/>
              </a:rPr>
              <a:t> </a:t>
            </a:r>
            <a:r>
              <a:rPr lang="en-US" dirty="0" err="1" smtClean="0">
                <a:latin typeface="Arial" pitchFamily="34" charset="0"/>
                <a:cs typeface="Arial" pitchFamily="34" charset="0"/>
              </a:rPr>
              <a:t>cele</a:t>
            </a:r>
            <a:r>
              <a:rPr lang="en-US" dirty="0" smtClean="0">
                <a:latin typeface="Arial" pitchFamily="34" charset="0"/>
                <a:cs typeface="Arial" pitchFamily="34" charset="0"/>
              </a:rPr>
              <a:t> 3 </a:t>
            </a:r>
            <a:r>
              <a:rPr lang="en-US" dirty="0" err="1" smtClean="0">
                <a:latin typeface="Arial" pitchFamily="34" charset="0"/>
                <a:cs typeface="Arial" pitchFamily="34" charset="0"/>
              </a:rPr>
              <a:t>variante</a:t>
            </a:r>
            <a:r>
              <a:rPr lang="en-US" dirty="0" smtClean="0">
                <a:latin typeface="Arial" pitchFamily="34" charset="0"/>
                <a:cs typeface="Arial" pitchFamily="34" charset="0"/>
              </a:rPr>
              <a:t> </a:t>
            </a:r>
            <a:r>
              <a:rPr lang="en-US" dirty="0" err="1" smtClean="0">
                <a:latin typeface="Arial" pitchFamily="34" charset="0"/>
                <a:cs typeface="Arial" pitchFamily="34" charset="0"/>
              </a:rPr>
              <a:t>este</a:t>
            </a:r>
            <a:r>
              <a:rPr lang="en-US" dirty="0" smtClean="0">
                <a:latin typeface="Arial" pitchFamily="34" charset="0"/>
                <a:cs typeface="Arial" pitchFamily="34" charset="0"/>
              </a:rPr>
              <a:t> </a:t>
            </a:r>
            <a:r>
              <a:rPr lang="en-US" dirty="0" err="1" smtClean="0">
                <a:latin typeface="Arial" pitchFamily="34" charset="0"/>
                <a:cs typeface="Arial" pitchFamily="34" charset="0"/>
              </a:rPr>
              <a:t>cea</a:t>
            </a:r>
            <a:r>
              <a:rPr lang="en-US" dirty="0" smtClean="0">
                <a:latin typeface="Arial" pitchFamily="34" charset="0"/>
                <a:cs typeface="Arial" pitchFamily="34" charset="0"/>
              </a:rPr>
              <a:t> </a:t>
            </a:r>
            <a:r>
              <a:rPr lang="en-US" dirty="0" err="1" smtClean="0">
                <a:latin typeface="Arial" pitchFamily="34" charset="0"/>
                <a:cs typeface="Arial" pitchFamily="34" charset="0"/>
              </a:rPr>
              <a:t>corecta</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srcRect/>
          <a:stretch>
            <a:fillRect/>
          </a:stretch>
        </p:blipFill>
        <p:spPr bwMode="auto">
          <a:xfrm>
            <a:off x="709613" y="1000108"/>
            <a:ext cx="7005659" cy="5787659"/>
          </a:xfrm>
          <a:prstGeom prst="rect">
            <a:avLst/>
          </a:prstGeom>
          <a:noFill/>
          <a:ln w="9525">
            <a:noFill/>
            <a:miter lim="800000"/>
            <a:headEnd/>
            <a:tailEnd/>
          </a:ln>
          <a:effectLst/>
        </p:spPr>
      </p:pic>
      <p:sp>
        <p:nvSpPr>
          <p:cNvPr id="5" name="Title 1"/>
          <p:cNvSpPr>
            <a:spLocks noGrp="1"/>
          </p:cNvSpPr>
          <p:nvPr>
            <p:ph type="title"/>
          </p:nvPr>
        </p:nvSpPr>
        <p:spPr>
          <a:xfrm>
            <a:off x="914400" y="29668"/>
            <a:ext cx="3729608" cy="684688"/>
          </a:xfrm>
        </p:spPr>
        <p:txBody>
          <a:bodyPr/>
          <a:lstStyle/>
          <a:p>
            <a:r>
              <a:rPr lang="en-US" dirty="0" err="1" smtClean="0"/>
              <a:t>Exercitiu</a:t>
            </a:r>
            <a:endParaRPr lang="en-US" dirty="0"/>
          </a:p>
        </p:txBody>
      </p:sp>
      <p:sp>
        <p:nvSpPr>
          <p:cNvPr id="6" name="TextBox 5"/>
          <p:cNvSpPr txBox="1"/>
          <p:nvPr/>
        </p:nvSpPr>
        <p:spPr>
          <a:xfrm>
            <a:off x="500034" y="571480"/>
            <a:ext cx="8330283" cy="369332"/>
          </a:xfrm>
          <a:prstGeom prst="rect">
            <a:avLst/>
          </a:prstGeom>
          <a:noFill/>
        </p:spPr>
        <p:txBody>
          <a:bodyPr wrap="square" rtlCol="0">
            <a:spAutoFit/>
          </a:bodyPr>
          <a:lstStyle/>
          <a:p>
            <a:r>
              <a:rPr lang="ro-RO" dirty="0" smtClean="0">
                <a:latin typeface="Arial" pitchFamily="34" charset="0"/>
                <a:cs typeface="Arial" pitchFamily="34" charset="0"/>
              </a:rPr>
              <a:t>Ar putea fi conceputa altfel DCU din figura de mai jos?</a:t>
            </a:r>
            <a:endParaRPr lang="en-US"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715404" cy="914400"/>
          </a:xfrm>
        </p:spPr>
        <p:txBody>
          <a:bodyPr/>
          <a:lstStyle/>
          <a:p>
            <a:r>
              <a:rPr lang="en-US" sz="3200" dirty="0" err="1" smtClean="0"/>
              <a:t>Exemplul</a:t>
            </a:r>
            <a:r>
              <a:rPr lang="ro-RO" sz="3200" dirty="0" smtClean="0"/>
              <a:t> 1</a:t>
            </a:r>
            <a:r>
              <a:rPr lang="en-US" sz="3200" dirty="0" smtClean="0"/>
              <a:t> – </a:t>
            </a:r>
            <a:r>
              <a:rPr lang="en-US" sz="3200" dirty="0" err="1" smtClean="0"/>
              <a:t>evidenta</a:t>
            </a:r>
            <a:r>
              <a:rPr lang="en-US" sz="3200" dirty="0" smtClean="0"/>
              <a:t> </a:t>
            </a:r>
            <a:r>
              <a:rPr lang="en-US" sz="3200" dirty="0" err="1" smtClean="0"/>
              <a:t>comenzilor</a:t>
            </a:r>
            <a:endParaRPr lang="ro-RO" sz="3200" dirty="0"/>
          </a:p>
        </p:txBody>
      </p:sp>
      <p:pic>
        <p:nvPicPr>
          <p:cNvPr id="4" name="Picture 3"/>
          <p:cNvPicPr/>
          <p:nvPr/>
        </p:nvPicPr>
        <p:blipFill>
          <a:blip r:embed="rId2" cstate="print"/>
          <a:srcRect/>
          <a:stretch>
            <a:fillRect/>
          </a:stretch>
        </p:blipFill>
        <p:spPr bwMode="auto">
          <a:xfrm>
            <a:off x="964704" y="1071546"/>
            <a:ext cx="5500726" cy="5500726"/>
          </a:xfrm>
          <a:prstGeom prst="rect">
            <a:avLst/>
          </a:prstGeom>
          <a:noFill/>
          <a:ln w="9525">
            <a:noFill/>
            <a:miter lim="800000"/>
            <a:headEnd/>
            <a:tailEnd/>
          </a:ln>
        </p:spPr>
      </p:pic>
      <p:sp>
        <p:nvSpPr>
          <p:cNvPr id="5" name="Rectangle 4"/>
          <p:cNvSpPr/>
          <p:nvPr/>
        </p:nvSpPr>
        <p:spPr>
          <a:xfrm>
            <a:off x="2555776" y="908720"/>
            <a:ext cx="2664296" cy="5832648"/>
          </a:xfrm>
          <a:prstGeom prst="rect">
            <a:avLst/>
          </a:prstGeom>
          <a:gradFill flip="none" rotWithShape="1">
            <a:gsLst>
              <a:gs pos="50000">
                <a:schemeClr val="accent1">
                  <a:tint val="66000"/>
                  <a:satMod val="160000"/>
                  <a:alpha val="25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660232" y="1556792"/>
            <a:ext cx="2369448" cy="646331"/>
          </a:xfrm>
          <a:prstGeom prst="rect">
            <a:avLst/>
          </a:prstGeom>
          <a:noFill/>
        </p:spPr>
        <p:txBody>
          <a:bodyPr wrap="square" rtlCol="0">
            <a:spAutoFit/>
          </a:bodyPr>
          <a:lstStyle/>
          <a:p>
            <a:r>
              <a:rPr lang="en-US" dirty="0" smtClean="0"/>
              <a:t>Se </a:t>
            </a:r>
            <a:r>
              <a:rPr lang="en-US" dirty="0" err="1" smtClean="0"/>
              <a:t>poate</a:t>
            </a:r>
            <a:r>
              <a:rPr lang="en-US" dirty="0" smtClean="0"/>
              <a:t> </a:t>
            </a:r>
            <a:r>
              <a:rPr lang="en-US" dirty="0" err="1" smtClean="0"/>
              <a:t>evidentia</a:t>
            </a:r>
            <a:r>
              <a:rPr lang="en-US" dirty="0" smtClean="0"/>
              <a:t> </a:t>
            </a:r>
            <a:r>
              <a:rPr lang="en-US" dirty="0" err="1" smtClean="0"/>
              <a:t>granita</a:t>
            </a:r>
            <a:r>
              <a:rPr lang="en-US" dirty="0" smtClean="0"/>
              <a:t> </a:t>
            </a:r>
            <a:r>
              <a:rPr lang="en-US" dirty="0" err="1" smtClean="0"/>
              <a:t>sistemului</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alphaModFix amt="59000"/>
            <a:lum/>
          </a:blip>
          <a:srcRect/>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716628" y="44624"/>
            <a:ext cx="7887820" cy="693860"/>
          </a:xfrm>
        </p:spPr>
        <p:txBody>
          <a:bodyPr/>
          <a:lstStyle/>
          <a:p>
            <a:r>
              <a:rPr lang="en-US" sz="3200" dirty="0" err="1" smtClean="0">
                <a:solidFill>
                  <a:schemeClr val="accent6">
                    <a:lumMod val="50000"/>
                  </a:schemeClr>
                </a:solidFill>
              </a:rPr>
              <a:t>Exemplul</a:t>
            </a:r>
            <a:r>
              <a:rPr lang="ro-RO" sz="3200" dirty="0" smtClean="0">
                <a:solidFill>
                  <a:schemeClr val="accent6">
                    <a:lumMod val="50000"/>
                  </a:schemeClr>
                </a:solidFill>
              </a:rPr>
              <a:t> </a:t>
            </a:r>
            <a:r>
              <a:rPr lang="en-US" sz="3200" dirty="0" smtClean="0">
                <a:solidFill>
                  <a:schemeClr val="accent6">
                    <a:lumMod val="50000"/>
                  </a:schemeClr>
                </a:solidFill>
              </a:rPr>
              <a:t>2 – </a:t>
            </a:r>
            <a:r>
              <a:rPr lang="en-US" sz="3200" dirty="0" err="1" smtClean="0">
                <a:solidFill>
                  <a:schemeClr val="accent6">
                    <a:lumMod val="50000"/>
                  </a:schemeClr>
                </a:solidFill>
              </a:rPr>
              <a:t>evidenta</a:t>
            </a:r>
            <a:r>
              <a:rPr lang="en-US" sz="3200" dirty="0" smtClean="0">
                <a:solidFill>
                  <a:schemeClr val="accent6">
                    <a:lumMod val="50000"/>
                  </a:schemeClr>
                </a:solidFill>
              </a:rPr>
              <a:t> </a:t>
            </a:r>
            <a:r>
              <a:rPr lang="en-US" sz="3200" dirty="0" err="1" smtClean="0">
                <a:solidFill>
                  <a:schemeClr val="accent6">
                    <a:lumMod val="50000"/>
                  </a:schemeClr>
                </a:solidFill>
              </a:rPr>
              <a:t>comenzilor</a:t>
            </a:r>
            <a:endParaRPr lang="ro-RO" sz="3200" dirty="0">
              <a:solidFill>
                <a:schemeClr val="accent6">
                  <a:lumMod val="50000"/>
                </a:schemeClr>
              </a:solidFill>
            </a:endParaRPr>
          </a:p>
        </p:txBody>
      </p:sp>
      <p:graphicFrame>
        <p:nvGraphicFramePr>
          <p:cNvPr id="23554" name="Object 2"/>
          <p:cNvGraphicFramePr>
            <a:graphicFrameLocks noChangeAspect="1"/>
          </p:cNvGraphicFramePr>
          <p:nvPr/>
        </p:nvGraphicFramePr>
        <p:xfrm>
          <a:off x="827089" y="642918"/>
          <a:ext cx="7201295" cy="6068748"/>
        </p:xfrm>
        <a:graphic>
          <a:graphicData uri="http://schemas.openxmlformats.org/presentationml/2006/ole">
            <mc:AlternateContent xmlns:mc="http://schemas.openxmlformats.org/markup-compatibility/2006">
              <mc:Choice xmlns:v="urn:schemas-microsoft-com:vml" Requires="v">
                <p:oleObj spid="_x0000_s23555" r:id="rId5" imgW="5912307" imgH="4984740" progId="">
                  <p:embed/>
                </p:oleObj>
              </mc:Choice>
              <mc:Fallback>
                <p:oleObj r:id="rId5" imgW="5912307" imgH="498474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9" y="642918"/>
                        <a:ext cx="7201295" cy="60687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1560" y="260648"/>
            <a:ext cx="8424936" cy="1008112"/>
          </a:xfrm>
        </p:spPr>
        <p:txBody>
          <a:bodyPr/>
          <a:lstStyle/>
          <a:p>
            <a:pPr algn="ctr"/>
            <a:r>
              <a:rPr lang="ro-RO" sz="3200" b="1" dirty="0" smtClean="0"/>
              <a:t>R</a:t>
            </a:r>
            <a:r>
              <a:rPr lang="en-US" sz="3200" b="1" dirty="0" err="1" smtClean="0"/>
              <a:t>eutilizare</a:t>
            </a:r>
            <a:r>
              <a:rPr lang="en-US" sz="3200" b="1" dirty="0" smtClean="0"/>
              <a:t> </a:t>
            </a:r>
            <a:r>
              <a:rPr lang="ro-RO" sz="3200" b="1" dirty="0" smtClean="0"/>
              <a:t>în modelul</a:t>
            </a:r>
            <a:br>
              <a:rPr lang="ro-RO" sz="3200" b="1" dirty="0" smtClean="0"/>
            </a:br>
            <a:r>
              <a:rPr lang="ro-RO" sz="3200" b="1" dirty="0" smtClean="0"/>
              <a:t>cazurilor de utilizare </a:t>
            </a:r>
            <a:endParaRPr lang="ro-RO" sz="3200" dirty="0"/>
          </a:p>
        </p:txBody>
      </p:sp>
      <p:sp>
        <p:nvSpPr>
          <p:cNvPr id="5" name="Content Placeholder 2"/>
          <p:cNvSpPr>
            <a:spLocks noGrp="1"/>
          </p:cNvSpPr>
          <p:nvPr>
            <p:ph idx="1"/>
          </p:nvPr>
        </p:nvSpPr>
        <p:spPr>
          <a:xfrm>
            <a:off x="827584" y="1772816"/>
            <a:ext cx="7772400" cy="3312368"/>
          </a:xfrm>
        </p:spPr>
        <p:txBody>
          <a:bodyPr>
            <a:normAutofit/>
          </a:bodyPr>
          <a:lstStyle/>
          <a:p>
            <a:pPr>
              <a:lnSpc>
                <a:spcPct val="150000"/>
              </a:lnSpc>
              <a:buNone/>
            </a:pPr>
            <a:r>
              <a:rPr lang="ro-RO" sz="2000" b="1" dirty="0" smtClean="0"/>
              <a:t>Potenţialul de reutilizare poate fi modelat prin intermediul a 4 relaţii de generalizare</a:t>
            </a:r>
          </a:p>
          <a:p>
            <a:pPr lvl="1">
              <a:lnSpc>
                <a:spcPct val="150000"/>
              </a:lnSpc>
              <a:buFont typeface="Wingdings" pitchFamily="2" charset="2"/>
              <a:buChar char="ü"/>
            </a:pPr>
            <a:r>
              <a:rPr lang="ro-RO" sz="2000" dirty="0" smtClean="0"/>
              <a:t> dependenţe de extensie între cazurile de utilizare</a:t>
            </a:r>
          </a:p>
          <a:p>
            <a:pPr lvl="1">
              <a:lnSpc>
                <a:spcPct val="150000"/>
              </a:lnSpc>
              <a:buFont typeface="Wingdings" pitchFamily="2" charset="2"/>
              <a:buChar char="ü"/>
            </a:pPr>
            <a:r>
              <a:rPr lang="ro-RO" sz="2000" dirty="0" smtClean="0"/>
              <a:t> dependenţe de incluziune între cazurile de utilizare</a:t>
            </a:r>
          </a:p>
          <a:p>
            <a:pPr lvl="1">
              <a:lnSpc>
                <a:spcPct val="150000"/>
              </a:lnSpc>
              <a:buFont typeface="Wingdings" pitchFamily="2" charset="2"/>
              <a:buChar char="ü"/>
            </a:pPr>
            <a:r>
              <a:rPr lang="ro-RO" sz="2000" dirty="0" smtClean="0"/>
              <a:t> moştenire între cazurile de utilizare</a:t>
            </a:r>
          </a:p>
          <a:p>
            <a:pPr lvl="1">
              <a:lnSpc>
                <a:spcPct val="150000"/>
              </a:lnSpc>
              <a:buFont typeface="Wingdings" pitchFamily="2" charset="2"/>
              <a:buChar char="ü"/>
            </a:pPr>
            <a:r>
              <a:rPr lang="ro-RO" sz="2000" dirty="0" smtClean="0"/>
              <a:t> moştenire între actori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179263" y="1419780"/>
            <a:ext cx="8785225" cy="5201424"/>
          </a:xfrm>
          <a:prstGeom prst="rect">
            <a:avLst/>
          </a:prstGeom>
          <a:noFill/>
          <a:ln w="9525">
            <a:noFill/>
            <a:miter lim="800000"/>
            <a:headEnd/>
            <a:tailEnd/>
          </a:ln>
        </p:spPr>
        <p:txBody>
          <a:bodyPr anchor="ctr">
            <a:spAutoFit/>
          </a:bodyPr>
          <a:lstStyle/>
          <a:p>
            <a:pPr lvl="1">
              <a:lnSpc>
                <a:spcPts val="2400"/>
              </a:lnSpc>
              <a:spcAft>
                <a:spcPct val="70000"/>
              </a:spcAft>
            </a:pPr>
            <a:r>
              <a:rPr lang="en-US" sz="2000" dirty="0" err="1" smtClean="0"/>
              <a:t>Cazurile</a:t>
            </a:r>
            <a:r>
              <a:rPr lang="en-US" sz="2000" dirty="0" smtClean="0"/>
              <a:t> de </a:t>
            </a:r>
            <a:r>
              <a:rPr lang="en-US" sz="2000" dirty="0" err="1" smtClean="0"/>
              <a:t>utilizare</a:t>
            </a:r>
            <a:r>
              <a:rPr lang="en-US" sz="2000" dirty="0" smtClean="0"/>
              <a:t> </a:t>
            </a:r>
            <a:r>
              <a:rPr lang="en-US" sz="2000" dirty="0" err="1" smtClean="0"/>
              <a:t>stau</a:t>
            </a:r>
            <a:r>
              <a:rPr lang="en-US" sz="2000" dirty="0" smtClean="0"/>
              <a:t> la </a:t>
            </a:r>
            <a:r>
              <a:rPr lang="en-US" sz="2000" dirty="0" err="1" smtClean="0"/>
              <a:t>baza</a:t>
            </a:r>
            <a:r>
              <a:rPr lang="en-US" sz="2000" dirty="0" smtClean="0"/>
              <a:t> </a:t>
            </a:r>
            <a:r>
              <a:rPr lang="en-US" sz="2000" dirty="0" err="1" smtClean="0"/>
              <a:t>proiectarii</a:t>
            </a:r>
            <a:r>
              <a:rPr lang="en-US" sz="2000" dirty="0" smtClean="0"/>
              <a:t> </a:t>
            </a:r>
            <a:r>
              <a:rPr lang="en-US" sz="2000" dirty="0" err="1" smtClean="0"/>
              <a:t>si</a:t>
            </a:r>
            <a:r>
              <a:rPr lang="en-US" sz="2000" dirty="0" smtClean="0"/>
              <a:t> </a:t>
            </a:r>
            <a:r>
              <a:rPr lang="en-US" sz="2000" dirty="0" err="1" smtClean="0"/>
              <a:t>implementarii</a:t>
            </a:r>
            <a:r>
              <a:rPr lang="en-US" sz="2000" dirty="0" smtClean="0"/>
              <a:t> </a:t>
            </a:r>
            <a:r>
              <a:rPr lang="en-US" sz="2000" dirty="0" err="1" smtClean="0"/>
              <a:t>sistemului</a:t>
            </a:r>
            <a:r>
              <a:rPr lang="en-US" sz="2000" dirty="0" smtClean="0"/>
              <a:t>:</a:t>
            </a:r>
          </a:p>
          <a:p>
            <a:pPr lvl="1">
              <a:lnSpc>
                <a:spcPts val="2400"/>
              </a:lnSpc>
              <a:spcAft>
                <a:spcPct val="70000"/>
              </a:spcAft>
              <a:buFont typeface="Wingdings" pitchFamily="2" charset="2"/>
              <a:buChar char="Ø"/>
            </a:pPr>
            <a:r>
              <a:rPr lang="en-US" sz="2000" dirty="0" smtClean="0"/>
              <a:t> </a:t>
            </a:r>
            <a:r>
              <a:rPr lang="ro-RO" sz="2000" dirty="0" smtClean="0"/>
              <a:t>permit </a:t>
            </a:r>
            <a:r>
              <a:rPr lang="ro-RO" sz="2000" dirty="0"/>
              <a:t>definirea ariei de întindere a sistemului</a:t>
            </a:r>
          </a:p>
          <a:p>
            <a:pPr lvl="1">
              <a:lnSpc>
                <a:spcPts val="2400"/>
              </a:lnSpc>
              <a:spcAft>
                <a:spcPct val="70000"/>
              </a:spcAft>
              <a:buFont typeface="Wingdings" pitchFamily="2" charset="2"/>
              <a:buChar char="Ø"/>
            </a:pPr>
            <a:r>
              <a:rPr lang="ro-RO" sz="2000" dirty="0"/>
              <a:t> sunt utile în planificarea proiectului – numărul CU indică dimensiunea proiectului şi permite măsurarea progreselor proiectului</a:t>
            </a:r>
          </a:p>
          <a:p>
            <a:pPr lvl="1">
              <a:lnSpc>
                <a:spcPts val="2400"/>
              </a:lnSpc>
              <a:spcAft>
                <a:spcPct val="70000"/>
              </a:spcAft>
              <a:buFont typeface="Wingdings" pitchFamily="2" charset="2"/>
              <a:buChar char="Ø"/>
            </a:pPr>
            <a:r>
              <a:rPr lang="ro-RO" sz="2000" dirty="0"/>
              <a:t> instrument bun de comunicare – </a:t>
            </a:r>
            <a:r>
              <a:rPr lang="ro-RO" sz="2000" dirty="0" smtClean="0"/>
              <a:t>utilizatorii, analiştii, proiectanţii, testerii</a:t>
            </a:r>
            <a:endParaRPr lang="ro-RO" sz="2000" dirty="0"/>
          </a:p>
          <a:p>
            <a:pPr lvl="1">
              <a:lnSpc>
                <a:spcPts val="2400"/>
              </a:lnSpc>
              <a:spcAft>
                <a:spcPct val="70000"/>
              </a:spcAft>
              <a:buFont typeface="Wingdings" pitchFamily="2" charset="2"/>
              <a:buChar char="Ø"/>
            </a:pPr>
            <a:r>
              <a:rPr lang="ro-RO" sz="2000" dirty="0"/>
              <a:t> pot sta la baza încheierii contractului</a:t>
            </a:r>
          </a:p>
          <a:p>
            <a:pPr lvl="1">
              <a:lnSpc>
                <a:spcPts val="2400"/>
              </a:lnSpc>
              <a:spcAft>
                <a:spcPct val="70000"/>
              </a:spcAft>
              <a:buFont typeface="Wingdings" pitchFamily="2" charset="2"/>
              <a:buChar char="Ø"/>
            </a:pPr>
            <a:r>
              <a:rPr lang="ro-RO" sz="2000" dirty="0"/>
              <a:t> facilitează proiectarea interfeţelor utilizator</a:t>
            </a:r>
          </a:p>
          <a:p>
            <a:pPr lvl="1">
              <a:lnSpc>
                <a:spcPts val="2400"/>
              </a:lnSpc>
              <a:spcAft>
                <a:spcPct val="70000"/>
              </a:spcAft>
              <a:buFont typeface="Wingdings" pitchFamily="2" charset="2"/>
              <a:buChar char="Ø"/>
            </a:pPr>
            <a:r>
              <a:rPr lang="ro-RO" sz="2000" dirty="0"/>
              <a:t> stau la baza definirii cazurilor de test</a:t>
            </a:r>
          </a:p>
          <a:p>
            <a:pPr lvl="1">
              <a:lnSpc>
                <a:spcPts val="2400"/>
              </a:lnSpc>
              <a:spcAft>
                <a:spcPct val="70000"/>
              </a:spcAft>
              <a:buFont typeface="Wingdings" pitchFamily="2" charset="2"/>
              <a:buChar char="Ø"/>
            </a:pPr>
            <a:r>
              <a:rPr lang="ro-RO" sz="2000" dirty="0"/>
              <a:t> sunt utile la elaborarea documentaţiei </a:t>
            </a:r>
            <a:r>
              <a:rPr lang="ro-RO" sz="2000" dirty="0" smtClean="0"/>
              <a:t>utilizatorului</a:t>
            </a:r>
            <a:endParaRPr lang="en-US" sz="2000" dirty="0" smtClean="0"/>
          </a:p>
          <a:p>
            <a:pPr lvl="1">
              <a:lnSpc>
                <a:spcPts val="2400"/>
              </a:lnSpc>
              <a:spcAft>
                <a:spcPct val="70000"/>
              </a:spcAft>
              <a:buFont typeface="Wingdings" pitchFamily="2" charset="2"/>
              <a:buChar char="Ø"/>
            </a:pPr>
            <a:r>
              <a:rPr lang="en-US" sz="2000" dirty="0" smtClean="0"/>
              <a:t> </a:t>
            </a:r>
            <a:r>
              <a:rPr lang="en-US" sz="2000" dirty="0" err="1" smtClean="0"/>
              <a:t>celelalte</a:t>
            </a:r>
            <a:r>
              <a:rPr lang="en-US" sz="2000" dirty="0" smtClean="0"/>
              <a:t> </a:t>
            </a:r>
            <a:r>
              <a:rPr lang="en-US" sz="2000" dirty="0" err="1" smtClean="0"/>
              <a:t>tipuri</a:t>
            </a:r>
            <a:r>
              <a:rPr lang="en-US" sz="2000" dirty="0" smtClean="0"/>
              <a:t> de </a:t>
            </a:r>
            <a:r>
              <a:rPr lang="en-US" sz="2000" dirty="0" err="1" smtClean="0"/>
              <a:t>diagrame</a:t>
            </a:r>
            <a:r>
              <a:rPr lang="en-US" sz="2000" dirty="0" smtClean="0"/>
              <a:t> UML </a:t>
            </a:r>
            <a:r>
              <a:rPr lang="en-US" sz="2000" dirty="0" err="1" smtClean="0"/>
              <a:t>sunt</a:t>
            </a:r>
            <a:r>
              <a:rPr lang="en-US" sz="2000" dirty="0" smtClean="0"/>
              <a:t> </a:t>
            </a:r>
            <a:r>
              <a:rPr lang="en-US" sz="2000" dirty="0" err="1" smtClean="0"/>
              <a:t>construite</a:t>
            </a:r>
            <a:r>
              <a:rPr lang="en-US" sz="2000" dirty="0" smtClean="0"/>
              <a:t> in </a:t>
            </a:r>
            <a:r>
              <a:rPr lang="en-US" sz="2000" dirty="0" err="1" smtClean="0"/>
              <a:t>jurul</a:t>
            </a:r>
            <a:r>
              <a:rPr lang="en-US" sz="2000" dirty="0" smtClean="0"/>
              <a:t> </a:t>
            </a:r>
            <a:r>
              <a:rPr lang="en-US" sz="2000" dirty="0" err="1" smtClean="0"/>
              <a:t>cazurilor</a:t>
            </a:r>
            <a:r>
              <a:rPr lang="en-US" sz="2000" dirty="0" smtClean="0"/>
              <a:t> de </a:t>
            </a:r>
            <a:r>
              <a:rPr lang="en-US" sz="2000" dirty="0" err="1" smtClean="0"/>
              <a:t>utilizare</a:t>
            </a:r>
            <a:r>
              <a:rPr lang="en-US" sz="2000" dirty="0" smtClean="0"/>
              <a:t> – </a:t>
            </a:r>
            <a:r>
              <a:rPr lang="en-US" sz="2000" dirty="0" err="1" smtClean="0"/>
              <a:t>ele</a:t>
            </a:r>
            <a:r>
              <a:rPr lang="en-US" sz="2000" dirty="0" smtClean="0"/>
              <a:t> </a:t>
            </a:r>
            <a:r>
              <a:rPr lang="en-US" sz="2000" dirty="0" err="1" smtClean="0"/>
              <a:t>prezinta</a:t>
            </a:r>
            <a:r>
              <a:rPr lang="en-US" sz="2000" dirty="0" smtClean="0"/>
              <a:t> </a:t>
            </a:r>
            <a:r>
              <a:rPr lang="en-US" sz="2000" dirty="0" err="1" smtClean="0"/>
              <a:t>functionalitatile</a:t>
            </a:r>
            <a:r>
              <a:rPr lang="en-US" sz="2000" dirty="0" smtClean="0"/>
              <a:t> </a:t>
            </a:r>
            <a:r>
              <a:rPr lang="en-US" sz="2000" dirty="0" err="1" smtClean="0"/>
              <a:t>sistemului</a:t>
            </a:r>
            <a:r>
              <a:rPr lang="en-US" sz="2000" dirty="0" smtClean="0"/>
              <a:t> sin perspective </a:t>
            </a:r>
            <a:r>
              <a:rPr lang="en-US" sz="2000" dirty="0" err="1" smtClean="0"/>
              <a:t>diferite</a:t>
            </a:r>
            <a:endParaRPr lang="en-US" sz="2000" dirty="0"/>
          </a:p>
        </p:txBody>
      </p:sp>
      <p:sp>
        <p:nvSpPr>
          <p:cNvPr id="5" name="Rectangle 4"/>
          <p:cNvSpPr/>
          <p:nvPr/>
        </p:nvSpPr>
        <p:spPr>
          <a:xfrm>
            <a:off x="755576" y="188640"/>
            <a:ext cx="8136904" cy="1077218"/>
          </a:xfrm>
          <a:prstGeom prst="rect">
            <a:avLst/>
          </a:prstGeom>
        </p:spPr>
        <p:txBody>
          <a:bodyPr wrap="square">
            <a:spAutoFit/>
          </a:bodyPr>
          <a:lstStyle/>
          <a:p>
            <a:pPr algn="ctr"/>
            <a:r>
              <a:rPr lang="ro-RO" sz="3200" b="1" dirty="0" smtClean="0"/>
              <a:t>Avantajele dezvoltării orientate pe</a:t>
            </a:r>
          </a:p>
          <a:p>
            <a:pPr algn="ctr"/>
            <a:r>
              <a:rPr lang="ro-RO" sz="3200" b="1" dirty="0" smtClean="0"/>
              <a:t>cazurile de utilizare</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60648"/>
            <a:ext cx="8320438" cy="668022"/>
          </a:xfrm>
        </p:spPr>
        <p:txBody>
          <a:bodyPr/>
          <a:lstStyle/>
          <a:p>
            <a:r>
              <a:rPr lang="en-US" sz="3200" b="1" dirty="0" smtClean="0"/>
              <a:t>2.2</a:t>
            </a:r>
            <a:r>
              <a:rPr lang="ro-RO" sz="3200" b="1" dirty="0" smtClean="0"/>
              <a:t>. Diagramele cazurilor de utilizare</a:t>
            </a:r>
            <a:endParaRPr lang="ro-RO" sz="3200" dirty="0"/>
          </a:p>
        </p:txBody>
      </p:sp>
      <p:sp>
        <p:nvSpPr>
          <p:cNvPr id="3" name="Content Placeholder 2"/>
          <p:cNvSpPr>
            <a:spLocks noGrp="1"/>
          </p:cNvSpPr>
          <p:nvPr>
            <p:ph idx="1"/>
          </p:nvPr>
        </p:nvSpPr>
        <p:spPr>
          <a:xfrm>
            <a:off x="914400" y="1783560"/>
            <a:ext cx="7772400" cy="4381744"/>
          </a:xfrm>
        </p:spPr>
        <p:txBody>
          <a:bodyPr>
            <a:normAutofit/>
          </a:bodyPr>
          <a:lstStyle/>
          <a:p>
            <a:r>
              <a:rPr lang="ro-RO" sz="2000" dirty="0" smtClean="0"/>
              <a:t>Descriu cerinţele funcţionale ale sistemului - comportamentul sistemului</a:t>
            </a:r>
            <a:r>
              <a:rPr lang="en-US" sz="2000" dirty="0" smtClean="0"/>
              <a:t> din </a:t>
            </a:r>
            <a:r>
              <a:rPr lang="en-US" sz="2000" dirty="0" err="1" smtClean="0"/>
              <a:t>perspectiva</a:t>
            </a:r>
            <a:r>
              <a:rPr lang="en-US" sz="2000" dirty="0" smtClean="0"/>
              <a:t> </a:t>
            </a:r>
            <a:r>
              <a:rPr lang="en-US" sz="2000" dirty="0" err="1" smtClean="0"/>
              <a:t>func</a:t>
            </a:r>
            <a:r>
              <a:rPr lang="ro-RO" sz="2000" dirty="0" smtClean="0"/>
              <a:t>ţionalităţii</a:t>
            </a:r>
            <a:endParaRPr lang="en-US" sz="2000" dirty="0" smtClean="0"/>
          </a:p>
          <a:p>
            <a:r>
              <a:rPr lang="ro-RO" sz="2000" dirty="0" smtClean="0"/>
              <a:t>Accentul este pus pe </a:t>
            </a:r>
            <a:r>
              <a:rPr lang="ro-RO" sz="2000" i="1" dirty="0" smtClean="0"/>
              <a:t>CE</a:t>
            </a:r>
            <a:r>
              <a:rPr lang="ro-RO" sz="2000" dirty="0" smtClean="0"/>
              <a:t>, nu </a:t>
            </a:r>
            <a:r>
              <a:rPr lang="ro-RO" sz="2000" i="1" dirty="0" smtClean="0"/>
              <a:t>CUM</a:t>
            </a:r>
            <a:r>
              <a:rPr lang="ro-RO" sz="2000" dirty="0" smtClean="0"/>
              <a:t>!</a:t>
            </a:r>
            <a:endParaRPr lang="en-US" sz="2000" dirty="0" smtClean="0"/>
          </a:p>
          <a:p>
            <a:r>
              <a:rPr lang="en-US" sz="2000" dirty="0" smtClean="0"/>
              <a:t> There is nothing object-oriented about use cases!!!</a:t>
            </a:r>
          </a:p>
          <a:p>
            <a:pPr lvl="0" fontAlgn="base" hangingPunct="0"/>
            <a:r>
              <a:rPr lang="ro-RO" sz="2000" dirty="0" smtClean="0"/>
              <a:t>Conţin</a:t>
            </a:r>
            <a:r>
              <a:rPr lang="en-US" sz="2000" dirty="0" smtClean="0"/>
              <a:t>: </a:t>
            </a:r>
          </a:p>
          <a:p>
            <a:pPr lvl="1" fontAlgn="base" hangingPunct="0"/>
            <a:r>
              <a:rPr lang="ro-RO" sz="2000" dirty="0" smtClean="0"/>
              <a:t>actori</a:t>
            </a:r>
          </a:p>
          <a:p>
            <a:pPr lvl="1" fontAlgn="base" hangingPunct="0"/>
            <a:r>
              <a:rPr lang="ro-RO" sz="2000" dirty="0" smtClean="0"/>
              <a:t>cazuri de utilizare</a:t>
            </a:r>
          </a:p>
          <a:p>
            <a:pPr lvl="1" fontAlgn="base" hangingPunct="0"/>
            <a:r>
              <a:rPr lang="en-US" sz="2000" dirty="0" smtClean="0"/>
              <a:t>r</a:t>
            </a:r>
            <a:r>
              <a:rPr lang="ro-RO" sz="2000" dirty="0" smtClean="0"/>
              <a:t>elaţii</a:t>
            </a:r>
            <a:r>
              <a:rPr lang="en-US" sz="2000" dirty="0" smtClean="0"/>
              <a:t>:</a:t>
            </a:r>
          </a:p>
          <a:p>
            <a:pPr lvl="2" fontAlgn="base" hangingPunct="0"/>
            <a:r>
              <a:rPr lang="ro-RO" sz="2000" dirty="0" smtClean="0"/>
              <a:t>între actori şi cazuri de utilizare</a:t>
            </a:r>
          </a:p>
          <a:p>
            <a:pPr lvl="2" fontAlgn="base" hangingPunct="0"/>
            <a:r>
              <a:rPr lang="ro-RO" sz="2000" dirty="0" smtClean="0"/>
              <a:t>între cazurile de utilizare</a:t>
            </a:r>
          </a:p>
          <a:p>
            <a:pPr lvl="2" fontAlgn="base" hangingPunct="0"/>
            <a:r>
              <a:rPr lang="ro-RO" sz="2000" dirty="0" smtClean="0"/>
              <a:t>între actori</a:t>
            </a:r>
          </a:p>
        </p:txBody>
      </p:sp>
      <p:pic>
        <p:nvPicPr>
          <p:cNvPr id="1027" name="Picture 3"/>
          <p:cNvPicPr>
            <a:picLocks noChangeAspect="1" noChangeArrowheads="1"/>
          </p:cNvPicPr>
          <p:nvPr/>
        </p:nvPicPr>
        <p:blipFill>
          <a:blip r:embed="rId3" cstate="print"/>
          <a:srcRect/>
          <a:stretch>
            <a:fillRect/>
          </a:stretch>
        </p:blipFill>
        <p:spPr bwMode="auto">
          <a:xfrm>
            <a:off x="6000760" y="3286124"/>
            <a:ext cx="2962275" cy="230505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1560" y="260648"/>
            <a:ext cx="8424936" cy="648072"/>
          </a:xfrm>
        </p:spPr>
        <p:txBody>
          <a:bodyPr/>
          <a:lstStyle/>
          <a:p>
            <a:pPr algn="ctr"/>
            <a:r>
              <a:rPr lang="ro-RO" sz="3200" b="1" dirty="0" smtClean="0"/>
              <a:t>Webografie</a:t>
            </a:r>
            <a:endParaRPr lang="ro-RO" sz="3200" dirty="0"/>
          </a:p>
        </p:txBody>
      </p:sp>
      <p:sp>
        <p:nvSpPr>
          <p:cNvPr id="5" name="Content Placeholder 2"/>
          <p:cNvSpPr>
            <a:spLocks noGrp="1"/>
          </p:cNvSpPr>
          <p:nvPr>
            <p:ph idx="1"/>
          </p:nvPr>
        </p:nvSpPr>
        <p:spPr>
          <a:xfrm>
            <a:off x="395536" y="1772816"/>
            <a:ext cx="8568952" cy="3312368"/>
          </a:xfrm>
        </p:spPr>
        <p:txBody>
          <a:bodyPr>
            <a:normAutofit/>
          </a:bodyPr>
          <a:lstStyle/>
          <a:p>
            <a:pPr>
              <a:lnSpc>
                <a:spcPct val="150000"/>
              </a:lnSpc>
              <a:buNone/>
            </a:pPr>
            <a:endParaRPr lang="ro-RO" sz="2000" dirty="0" smtClean="0"/>
          </a:p>
          <a:p>
            <a:pPr lvl="1">
              <a:lnSpc>
                <a:spcPct val="150000"/>
              </a:lnSpc>
              <a:buFont typeface="Wingdings" pitchFamily="2" charset="2"/>
              <a:buChar char="ü"/>
            </a:pPr>
            <a:r>
              <a:rPr lang="ro-RO" sz="2000" dirty="0" smtClean="0"/>
              <a:t> http://www.agilemodeling.com/artifacts/systemUseCase.htm</a:t>
            </a:r>
          </a:p>
          <a:p>
            <a:pPr lvl="1">
              <a:lnSpc>
                <a:spcPct val="150000"/>
              </a:lnSpc>
              <a:buFont typeface="Wingdings" pitchFamily="2" charset="2"/>
              <a:buChar char="ü"/>
            </a:pPr>
            <a:r>
              <a:rPr lang="ro-RO" sz="2000" dirty="0" smtClean="0">
                <a:solidFill>
                  <a:srgbClr val="FF0000"/>
                </a:solidFill>
              </a:rPr>
              <a:t> </a:t>
            </a:r>
            <a:r>
              <a:rPr lang="ro-RO" sz="2000" dirty="0" smtClean="0">
                <a:solidFill>
                  <a:srgbClr val="FF0000"/>
                </a:solidFill>
                <a:hlinkClick r:id="rId2"/>
              </a:rPr>
              <a:t>http://www.agilemodeling.com/essays/useCaseReuse.htm</a:t>
            </a:r>
            <a:endParaRPr lang="ro-RO" sz="2000" dirty="0" smtClean="0">
              <a:solidFill>
                <a:srgbClr val="FF0000"/>
              </a:solidFill>
            </a:endParaRPr>
          </a:p>
          <a:p>
            <a:pPr lvl="1">
              <a:lnSpc>
                <a:spcPct val="150000"/>
              </a:lnSpc>
              <a:buFont typeface="Wingdings" pitchFamily="2" charset="2"/>
              <a:buChar char="ü"/>
            </a:pPr>
            <a:r>
              <a:rPr lang="ro-RO" sz="2000" dirty="0" smtClean="0"/>
              <a:t>http://www.karonaconsulting.com/downloads/UseCases_IncludesAndExtends.pdf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84688"/>
          </a:xfrm>
        </p:spPr>
        <p:txBody>
          <a:bodyPr/>
          <a:lstStyle/>
          <a:p>
            <a:r>
              <a:rPr lang="en-US" sz="3200" dirty="0" err="1" smtClean="0"/>
              <a:t>Diferente</a:t>
            </a:r>
            <a:r>
              <a:rPr lang="en-US" sz="3200" dirty="0" smtClean="0"/>
              <a:t> </a:t>
            </a:r>
            <a:r>
              <a:rPr lang="en-US" sz="3200" dirty="0" err="1" smtClean="0"/>
              <a:t>semantice</a:t>
            </a:r>
            <a:r>
              <a:rPr lang="en-US" sz="3200" dirty="0" smtClean="0"/>
              <a:t> </a:t>
            </a:r>
            <a:r>
              <a:rPr lang="en-US" sz="3200" dirty="0" err="1" smtClean="0"/>
              <a:t>fata</a:t>
            </a:r>
            <a:r>
              <a:rPr lang="en-US" sz="3200" dirty="0" smtClean="0"/>
              <a:t> de DFD</a:t>
            </a:r>
            <a:endParaRPr lang="ro-RO" sz="3200" dirty="0"/>
          </a:p>
        </p:txBody>
      </p:sp>
      <p:sp>
        <p:nvSpPr>
          <p:cNvPr id="3" name="Content Placeholder 2"/>
          <p:cNvSpPr>
            <a:spLocks noGrp="1"/>
          </p:cNvSpPr>
          <p:nvPr>
            <p:ph idx="1"/>
          </p:nvPr>
        </p:nvSpPr>
        <p:spPr>
          <a:xfrm>
            <a:off x="914400" y="1783560"/>
            <a:ext cx="7772400" cy="3359952"/>
          </a:xfrm>
        </p:spPr>
        <p:txBody>
          <a:bodyPr>
            <a:normAutofit fontScale="92500" lnSpcReduction="20000"/>
          </a:bodyPr>
          <a:lstStyle/>
          <a:p>
            <a:pPr>
              <a:lnSpc>
                <a:spcPct val="150000"/>
              </a:lnSpc>
            </a:pPr>
            <a:r>
              <a:rPr lang="en-US" sz="2000" dirty="0" err="1" smtClean="0"/>
              <a:t>Contine</a:t>
            </a:r>
            <a:r>
              <a:rPr lang="en-US" sz="2000" dirty="0" smtClean="0"/>
              <a:t> </a:t>
            </a:r>
            <a:r>
              <a:rPr lang="en-US" sz="2000" dirty="0" err="1" smtClean="0"/>
              <a:t>relatii</a:t>
            </a:r>
            <a:r>
              <a:rPr lang="en-US" sz="2000" dirty="0" smtClean="0"/>
              <a:t> OO (</a:t>
            </a:r>
            <a:r>
              <a:rPr lang="en-US" sz="2000" dirty="0" err="1" smtClean="0"/>
              <a:t>inclusiv</a:t>
            </a:r>
            <a:r>
              <a:rPr lang="en-US" sz="2000" dirty="0" smtClean="0"/>
              <a:t> </a:t>
            </a:r>
            <a:r>
              <a:rPr lang="en-US" sz="2000" dirty="0" err="1" smtClean="0"/>
              <a:t>între</a:t>
            </a:r>
            <a:r>
              <a:rPr lang="en-US" sz="2000" dirty="0" smtClean="0"/>
              <a:t> </a:t>
            </a:r>
            <a:r>
              <a:rPr lang="en-US" sz="2000" dirty="0" err="1" smtClean="0"/>
              <a:t>actori</a:t>
            </a:r>
            <a:r>
              <a:rPr lang="en-US" sz="2000" dirty="0" smtClean="0"/>
              <a:t>)</a:t>
            </a:r>
          </a:p>
          <a:p>
            <a:pPr>
              <a:lnSpc>
                <a:spcPct val="150000"/>
              </a:lnSpc>
            </a:pPr>
            <a:r>
              <a:rPr lang="en-US" sz="2000" dirty="0" err="1" smtClean="0"/>
              <a:t>Creata</a:t>
            </a:r>
            <a:r>
              <a:rPr lang="en-US" sz="2000" dirty="0" smtClean="0"/>
              <a:t> </a:t>
            </a:r>
            <a:r>
              <a:rPr lang="ro-RO" sz="2000" dirty="0" smtClean="0"/>
              <a:t>din punctul de vedere al utilizatorilor</a:t>
            </a:r>
            <a:endParaRPr lang="en-US" sz="2000" dirty="0" smtClean="0"/>
          </a:p>
          <a:p>
            <a:pPr>
              <a:lnSpc>
                <a:spcPct val="150000"/>
              </a:lnSpc>
            </a:pPr>
            <a:r>
              <a:rPr lang="en-US" sz="2000" dirty="0" err="1" smtClean="0"/>
              <a:t>Poate</a:t>
            </a:r>
            <a:r>
              <a:rPr lang="en-US" sz="2000" dirty="0" smtClean="0"/>
              <a:t> </a:t>
            </a:r>
            <a:r>
              <a:rPr lang="en-US" sz="2000" dirty="0" err="1" smtClean="0"/>
              <a:t>fi</a:t>
            </a:r>
            <a:r>
              <a:rPr lang="en-US" sz="2000" dirty="0" smtClean="0"/>
              <a:t> </a:t>
            </a:r>
            <a:r>
              <a:rPr lang="en-US" sz="2000" dirty="0" err="1" smtClean="0"/>
              <a:t>creata</a:t>
            </a:r>
            <a:r>
              <a:rPr lang="en-US" sz="2000" dirty="0" smtClean="0"/>
              <a:t> </a:t>
            </a:r>
            <a:r>
              <a:rPr lang="en-US" sz="2000" dirty="0" err="1" smtClean="0"/>
              <a:t>impreuna</a:t>
            </a:r>
            <a:r>
              <a:rPr lang="en-US" sz="2000" dirty="0" smtClean="0"/>
              <a:t> cu </a:t>
            </a:r>
            <a:r>
              <a:rPr lang="en-US" sz="2000" dirty="0" err="1" smtClean="0"/>
              <a:t>utilizatorii</a:t>
            </a:r>
            <a:endParaRPr lang="en-US" sz="2000" dirty="0" smtClean="0"/>
          </a:p>
          <a:p>
            <a:pPr>
              <a:lnSpc>
                <a:spcPct val="150000"/>
              </a:lnSpc>
            </a:pPr>
            <a:r>
              <a:rPr lang="en-US" sz="2000" dirty="0" err="1" smtClean="0"/>
              <a:t>Datele</a:t>
            </a:r>
            <a:r>
              <a:rPr lang="en-US" sz="2000" dirty="0" smtClean="0"/>
              <a:t> nu </a:t>
            </a:r>
            <a:r>
              <a:rPr lang="en-US" sz="2000" dirty="0" err="1" smtClean="0"/>
              <a:t>sunt</a:t>
            </a:r>
            <a:r>
              <a:rPr lang="en-US" sz="2000" dirty="0" smtClean="0"/>
              <a:t> separate de </a:t>
            </a:r>
            <a:r>
              <a:rPr lang="en-US" sz="2000" dirty="0" err="1" smtClean="0"/>
              <a:t>functionalitati</a:t>
            </a:r>
            <a:endParaRPr lang="en-US" sz="2000" dirty="0" smtClean="0"/>
          </a:p>
          <a:p>
            <a:pPr>
              <a:lnSpc>
                <a:spcPct val="150000"/>
              </a:lnSpc>
            </a:pPr>
            <a:r>
              <a:rPr lang="en-US" sz="2000" dirty="0" err="1" smtClean="0"/>
              <a:t>Cazurile</a:t>
            </a:r>
            <a:r>
              <a:rPr lang="en-US" sz="2000" dirty="0" smtClean="0"/>
              <a:t> de </a:t>
            </a:r>
            <a:r>
              <a:rPr lang="en-US" sz="2000" dirty="0" err="1" smtClean="0"/>
              <a:t>utilizare</a:t>
            </a:r>
            <a:r>
              <a:rPr lang="en-US" sz="2000" dirty="0" smtClean="0"/>
              <a:t> nu se </a:t>
            </a:r>
            <a:r>
              <a:rPr lang="en-US" sz="2000" dirty="0" err="1" smtClean="0"/>
              <a:t>detaliaza</a:t>
            </a:r>
            <a:r>
              <a:rPr lang="en-US" sz="2000" dirty="0" smtClean="0"/>
              <a:t> cu </a:t>
            </a:r>
            <a:r>
              <a:rPr lang="en-US" sz="2000" dirty="0" err="1" smtClean="0"/>
              <a:t>alte</a:t>
            </a:r>
            <a:r>
              <a:rPr lang="en-US" sz="2000" dirty="0" smtClean="0"/>
              <a:t> </a:t>
            </a:r>
            <a:r>
              <a:rPr lang="en-US" sz="2000" dirty="0" err="1" smtClean="0"/>
              <a:t>diagrame</a:t>
            </a:r>
            <a:r>
              <a:rPr lang="en-US" sz="2000" dirty="0" smtClean="0"/>
              <a:t> ale </a:t>
            </a:r>
            <a:r>
              <a:rPr lang="en-US" sz="2000" dirty="0" err="1" smtClean="0"/>
              <a:t>cazurilor</a:t>
            </a:r>
            <a:r>
              <a:rPr lang="en-US" sz="2000" dirty="0" smtClean="0"/>
              <a:t> de </a:t>
            </a:r>
            <a:r>
              <a:rPr lang="en-US" sz="2000" dirty="0" err="1" smtClean="0"/>
              <a:t>utilizare</a:t>
            </a:r>
            <a:endParaRPr lang="en-US" sz="2000" dirty="0" smtClean="0"/>
          </a:p>
          <a:p>
            <a:pPr>
              <a:lnSpc>
                <a:spcPct val="150000"/>
              </a:lnSpc>
            </a:pPr>
            <a:r>
              <a:rPr lang="en-US" sz="2000" dirty="0" smtClean="0">
                <a:solidFill>
                  <a:srgbClr val="FF0000"/>
                </a:solidFill>
              </a:rPr>
              <a:t>NU REDA FLUXURILE </a:t>
            </a:r>
            <a:r>
              <a:rPr lang="en-US" sz="2000" dirty="0" err="1" smtClean="0">
                <a:solidFill>
                  <a:srgbClr val="FF0000"/>
                </a:solidFill>
              </a:rPr>
              <a:t>informationale</a:t>
            </a:r>
            <a:r>
              <a:rPr lang="en-US" sz="2000" dirty="0" smtClean="0">
                <a:solidFill>
                  <a:srgbClr val="FF0000"/>
                </a:solidFill>
              </a:rPr>
              <a:t>!!!</a:t>
            </a:r>
          </a:p>
          <a:p>
            <a:endParaRPr lang="ro-RO"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1414"/>
            <a:ext cx="7772400" cy="914400"/>
          </a:xfrm>
        </p:spPr>
        <p:txBody>
          <a:bodyPr/>
          <a:lstStyle/>
          <a:p>
            <a:r>
              <a:rPr lang="en-US" dirty="0" err="1" smtClean="0"/>
              <a:t>Actori</a:t>
            </a:r>
            <a:r>
              <a:rPr lang="ro-RO" dirty="0" smtClean="0"/>
              <a:t>. Definire</a:t>
            </a:r>
            <a:endParaRPr lang="ro-RO" dirty="0"/>
          </a:p>
        </p:txBody>
      </p:sp>
      <p:sp>
        <p:nvSpPr>
          <p:cNvPr id="3" name="Content Placeholder 2"/>
          <p:cNvSpPr>
            <a:spLocks noGrp="1"/>
          </p:cNvSpPr>
          <p:nvPr>
            <p:ph idx="1"/>
          </p:nvPr>
        </p:nvSpPr>
        <p:spPr>
          <a:xfrm>
            <a:off x="500034" y="928670"/>
            <a:ext cx="8501122" cy="5308642"/>
          </a:xfrm>
        </p:spPr>
        <p:txBody>
          <a:bodyPr>
            <a:normAutofit fontScale="92500" lnSpcReduction="20000"/>
          </a:bodyPr>
          <a:lstStyle/>
          <a:p>
            <a:pPr>
              <a:lnSpc>
                <a:spcPct val="150000"/>
              </a:lnSpc>
            </a:pPr>
            <a:r>
              <a:rPr lang="en-US" sz="2000" dirty="0" smtClean="0"/>
              <a:t>UML – “specific</a:t>
            </a:r>
            <a:r>
              <a:rPr lang="ro-RO" sz="2000" dirty="0" smtClean="0"/>
              <a:t>ă un rol jucat de utilizator sau orice alt sistem care interacţionează cu sistemul în cauză”</a:t>
            </a:r>
            <a:endParaRPr lang="en-US" sz="2000" dirty="0" smtClean="0"/>
          </a:p>
          <a:p>
            <a:pPr>
              <a:lnSpc>
                <a:spcPct val="150000"/>
              </a:lnSpc>
            </a:pPr>
            <a:r>
              <a:rPr lang="ro-RO" sz="2000" dirty="0" smtClean="0"/>
              <a:t>nu sunt parte a sistemului, reprezintă orice element care interacţionează cu sistemul</a:t>
            </a:r>
            <a:endParaRPr lang="en-US" sz="2000" dirty="0" smtClean="0"/>
          </a:p>
          <a:p>
            <a:pPr>
              <a:lnSpc>
                <a:spcPct val="150000"/>
              </a:lnSpc>
            </a:pPr>
            <a:r>
              <a:rPr lang="en-US" sz="2000" dirty="0" err="1" smtClean="0"/>
              <a:t>sunt</a:t>
            </a:r>
            <a:r>
              <a:rPr lang="en-US" sz="2000" dirty="0" smtClean="0"/>
              <a:t> </a:t>
            </a:r>
            <a:r>
              <a:rPr lang="en-US" sz="2000" dirty="0" err="1" smtClean="0"/>
              <a:t>doar</a:t>
            </a:r>
            <a:r>
              <a:rPr lang="en-US" sz="2000" dirty="0" smtClean="0"/>
              <a:t> </a:t>
            </a:r>
            <a:r>
              <a:rPr lang="ro-RO" sz="2000" dirty="0" smtClean="0"/>
              <a:t>generator</a:t>
            </a:r>
            <a:r>
              <a:rPr lang="en-US" sz="2000" dirty="0" err="1" smtClean="0"/>
              <a:t>i</a:t>
            </a:r>
            <a:r>
              <a:rPr lang="ro-RO" sz="2000" dirty="0" smtClean="0"/>
              <a:t> de evenimente</a:t>
            </a:r>
            <a:endParaRPr lang="en-US" sz="2000" dirty="0" smtClean="0"/>
          </a:p>
          <a:p>
            <a:pPr>
              <a:lnSpc>
                <a:spcPct val="150000"/>
              </a:lnSpc>
            </a:pPr>
            <a:r>
              <a:rPr lang="ro-RO" sz="2000" dirty="0" smtClean="0"/>
              <a:t>reprezintă o clasă şi nu o instanţă – categorie de utilizatori</a:t>
            </a:r>
          </a:p>
          <a:p>
            <a:pPr>
              <a:lnSpc>
                <a:spcPct val="150000"/>
              </a:lnSpc>
            </a:pPr>
            <a:r>
              <a:rPr lang="ro-RO" sz="2000" dirty="0" smtClean="0"/>
              <a:t>nu este o persoană – ea poate avea mai multe roluri</a:t>
            </a:r>
          </a:p>
          <a:p>
            <a:pPr>
              <a:lnSpc>
                <a:spcPct val="150000"/>
              </a:lnSpc>
            </a:pPr>
            <a:r>
              <a:rPr lang="ro-RO" sz="2000" dirty="0" smtClean="0"/>
              <a:t> actorii pot fi </a:t>
            </a:r>
            <a:r>
              <a:rPr lang="ro-RO" sz="2000" i="1" dirty="0" smtClean="0"/>
              <a:t>human</a:t>
            </a:r>
            <a:r>
              <a:rPr lang="ro-RO" sz="2000" dirty="0" smtClean="0"/>
              <a:t> sau </a:t>
            </a:r>
            <a:r>
              <a:rPr lang="ro-RO" sz="2000" i="1" dirty="0" smtClean="0"/>
              <a:t>non-human</a:t>
            </a:r>
          </a:p>
          <a:p>
            <a:pPr>
              <a:lnSpc>
                <a:spcPct val="150000"/>
              </a:lnSpc>
            </a:pPr>
            <a:r>
              <a:rPr lang="ro-RO" sz="2000" i="1" dirty="0" smtClean="0"/>
              <a:t> </a:t>
            </a:r>
            <a:r>
              <a:rPr lang="ro-RO" sz="2000" dirty="0" smtClean="0"/>
              <a:t>Exemplu: Sistemul de gestiunea clienţilor</a:t>
            </a:r>
          </a:p>
          <a:p>
            <a:pPr lvl="1">
              <a:lnSpc>
                <a:spcPct val="150000"/>
              </a:lnSpc>
            </a:pPr>
            <a:r>
              <a:rPr lang="ro-RO" sz="2000" dirty="0" smtClean="0"/>
              <a:t>Client, Agent comercial, Personal desfacere, Contabil, Manager, Gestionar, Sistem gestiunea stocurilor, Sistem gestiunea trezoreriei, Sistem gestiunea producţiei</a:t>
            </a:r>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14400" y="71414"/>
            <a:ext cx="7772400" cy="914400"/>
          </a:xfrm>
        </p:spPr>
        <p:txBody>
          <a:bodyPr/>
          <a:lstStyle/>
          <a:p>
            <a:r>
              <a:rPr lang="en-US" dirty="0" err="1" smtClean="0"/>
              <a:t>Actori</a:t>
            </a:r>
            <a:r>
              <a:rPr lang="ro-RO" dirty="0" smtClean="0"/>
              <a:t>. Identificare</a:t>
            </a:r>
            <a:endParaRPr lang="ro-RO" dirty="0"/>
          </a:p>
        </p:txBody>
      </p:sp>
      <p:sp>
        <p:nvSpPr>
          <p:cNvPr id="6" name="Content Placeholder 2"/>
          <p:cNvSpPr>
            <a:spLocks noGrp="1"/>
          </p:cNvSpPr>
          <p:nvPr>
            <p:ph idx="1"/>
          </p:nvPr>
        </p:nvSpPr>
        <p:spPr>
          <a:xfrm>
            <a:off x="500034" y="928670"/>
            <a:ext cx="8501122" cy="4804586"/>
          </a:xfrm>
        </p:spPr>
        <p:txBody>
          <a:bodyPr>
            <a:normAutofit/>
          </a:bodyPr>
          <a:lstStyle/>
          <a:p>
            <a:pPr>
              <a:lnSpc>
                <a:spcPct val="150000"/>
              </a:lnSpc>
            </a:pPr>
            <a:r>
              <a:rPr lang="ro-RO" sz="2000" dirty="0" smtClean="0"/>
              <a:t>întrebări </a:t>
            </a:r>
            <a:r>
              <a:rPr lang="en-US" sz="2000" dirty="0" err="1" smtClean="0"/>
              <a:t>ce</a:t>
            </a:r>
            <a:r>
              <a:rPr lang="en-US" sz="2000" dirty="0" smtClean="0"/>
              <a:t> </a:t>
            </a:r>
            <a:r>
              <a:rPr lang="ro-RO" sz="2000" dirty="0" smtClean="0"/>
              <a:t>ar putea ajuta la identificarea actorilor</a:t>
            </a:r>
            <a:r>
              <a:rPr lang="en-US" sz="2000" dirty="0" smtClean="0"/>
              <a:t>:</a:t>
            </a:r>
            <a:r>
              <a:rPr lang="ro-RO" sz="2000" dirty="0" smtClean="0"/>
              <a:t> </a:t>
            </a:r>
            <a:endParaRPr lang="en-US" sz="2000" dirty="0" smtClean="0"/>
          </a:p>
          <a:p>
            <a:pPr lvl="1" fontAlgn="base" hangingPunct="0">
              <a:lnSpc>
                <a:spcPct val="150000"/>
              </a:lnSpc>
            </a:pPr>
            <a:r>
              <a:rPr lang="ro-RO" sz="2000" dirty="0" smtClean="0"/>
              <a:t>Ce intrări/ieşiri sunt necesare în sistem? De unde vin acestea şi unde merg?</a:t>
            </a:r>
          </a:p>
          <a:p>
            <a:pPr lvl="1" fontAlgn="base" hangingPunct="0">
              <a:lnSpc>
                <a:spcPct val="150000"/>
              </a:lnSpc>
            </a:pPr>
            <a:r>
              <a:rPr lang="ro-RO" sz="2000" dirty="0" smtClean="0"/>
              <a:t>Cine este interesat de o anumită cerinţă?</a:t>
            </a:r>
          </a:p>
          <a:p>
            <a:pPr lvl="1" fontAlgn="base" hangingPunct="0">
              <a:lnSpc>
                <a:spcPct val="150000"/>
              </a:lnSpc>
            </a:pPr>
            <a:r>
              <a:rPr lang="ro-RO" sz="2000" dirty="0" smtClean="0"/>
              <a:t>Unde ar trebui folosit sistemul?</a:t>
            </a:r>
          </a:p>
          <a:p>
            <a:pPr lvl="1" fontAlgn="base" hangingPunct="0">
              <a:lnSpc>
                <a:spcPct val="150000"/>
              </a:lnSpc>
            </a:pPr>
            <a:r>
              <a:rPr lang="ro-RO" sz="2000" dirty="0" smtClean="0"/>
              <a:t>Cine va beneficia de pe urma sistemului?</a:t>
            </a:r>
          </a:p>
          <a:p>
            <a:pPr lvl="1" fontAlgn="base" hangingPunct="0">
              <a:lnSpc>
                <a:spcPct val="150000"/>
              </a:lnSpc>
            </a:pPr>
            <a:r>
              <a:rPr lang="ro-RO" sz="2000" dirty="0" smtClean="0"/>
              <a:t>Cine va furniza sistemului date, cine le va folosi şi cine le va şterge?</a:t>
            </a:r>
          </a:p>
          <a:p>
            <a:pPr lvl="1" fontAlgn="base" hangingPunct="0">
              <a:lnSpc>
                <a:spcPct val="150000"/>
              </a:lnSpc>
            </a:pPr>
            <a:r>
              <a:rPr lang="ro-RO" sz="2000" dirty="0" smtClean="0"/>
              <a:t>Cine va administra şi întreţine sistemul?</a:t>
            </a:r>
          </a:p>
          <a:p>
            <a:pPr lvl="1" fontAlgn="base" hangingPunct="0">
              <a:lnSpc>
                <a:spcPct val="150000"/>
              </a:lnSpc>
            </a:pPr>
            <a:r>
              <a:rPr lang="ro-RO" sz="2000" dirty="0" smtClean="0"/>
              <a:t>Cu ce alte sisteme externe va interacţiona?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1414"/>
            <a:ext cx="7772400" cy="914400"/>
          </a:xfrm>
        </p:spPr>
        <p:txBody>
          <a:bodyPr/>
          <a:lstStyle/>
          <a:p>
            <a:r>
              <a:rPr lang="en-US" sz="3200" dirty="0" err="1" smtClean="0"/>
              <a:t>Cazuri</a:t>
            </a:r>
            <a:r>
              <a:rPr lang="en-US" sz="3200" dirty="0" smtClean="0"/>
              <a:t> de </a:t>
            </a:r>
            <a:r>
              <a:rPr lang="en-US" sz="3200" dirty="0" err="1" smtClean="0"/>
              <a:t>utilizare</a:t>
            </a:r>
            <a:r>
              <a:rPr lang="ro-RO" sz="3200" dirty="0" smtClean="0"/>
              <a:t>. Definire</a:t>
            </a:r>
            <a:endParaRPr lang="ro-RO" sz="3200" dirty="0"/>
          </a:p>
        </p:txBody>
      </p:sp>
      <p:sp>
        <p:nvSpPr>
          <p:cNvPr id="3" name="Content Placeholder 2"/>
          <p:cNvSpPr>
            <a:spLocks noGrp="1"/>
          </p:cNvSpPr>
          <p:nvPr>
            <p:ph idx="1"/>
          </p:nvPr>
        </p:nvSpPr>
        <p:spPr>
          <a:xfrm>
            <a:off x="500034" y="857232"/>
            <a:ext cx="8501122" cy="5884136"/>
          </a:xfrm>
        </p:spPr>
        <p:txBody>
          <a:bodyPr>
            <a:normAutofit lnSpcReduction="10000"/>
          </a:bodyPr>
          <a:lstStyle/>
          <a:p>
            <a:pPr>
              <a:lnSpc>
                <a:spcPct val="150000"/>
              </a:lnSpc>
            </a:pPr>
            <a:r>
              <a:rPr lang="en-US" sz="2000" dirty="0" smtClean="0"/>
              <a:t>UML: </a:t>
            </a:r>
            <a:r>
              <a:rPr lang="ro-RO" sz="2000" dirty="0" smtClean="0"/>
              <a:t>“un set de acţiuni pe care sistemul le realizează pentru a furniza un rezultat care are o valoare pentru unul sau mai mulţi actori sau beneficiari ai sistemului”</a:t>
            </a:r>
            <a:endParaRPr lang="en-US" sz="2000" dirty="0" smtClean="0"/>
          </a:p>
          <a:p>
            <a:pPr>
              <a:lnSpc>
                <a:spcPct val="150000"/>
              </a:lnSpc>
            </a:pPr>
            <a:r>
              <a:rPr lang="ro-RO" sz="2000" dirty="0" smtClean="0"/>
              <a:t>O unitate distinctă de interacţiune între utilizator (uman sau nu) şi sistem </a:t>
            </a:r>
            <a:endParaRPr lang="en-US" sz="2000" dirty="0" smtClean="0"/>
          </a:p>
          <a:p>
            <a:pPr>
              <a:lnSpc>
                <a:spcPct val="150000"/>
              </a:lnSpc>
            </a:pPr>
            <a:r>
              <a:rPr lang="ro-RO" sz="2000" dirty="0" smtClean="0"/>
              <a:t>surprinde o anumită funcţionalitate a sistemului din perspectiva utilizatorului</a:t>
            </a:r>
            <a:endParaRPr lang="en-US" sz="2000" dirty="0" smtClean="0"/>
          </a:p>
          <a:p>
            <a:pPr>
              <a:lnSpc>
                <a:spcPct val="150000"/>
              </a:lnSpc>
            </a:pPr>
            <a:r>
              <a:rPr lang="ro-RO" sz="2000" dirty="0" smtClean="0"/>
              <a:t>este o clasă nu o instanţă</a:t>
            </a:r>
          </a:p>
          <a:p>
            <a:pPr>
              <a:lnSpc>
                <a:spcPct val="150000"/>
              </a:lnSpc>
            </a:pPr>
            <a:r>
              <a:rPr lang="ro-RO" sz="2000" dirty="0" smtClean="0"/>
              <a:t>Pot fi de 2 tipuri:</a:t>
            </a:r>
          </a:p>
          <a:p>
            <a:pPr lvl="1">
              <a:lnSpc>
                <a:spcPct val="150000"/>
              </a:lnSpc>
              <a:buFont typeface="Wingdings" pitchFamily="2" charset="2"/>
              <a:buChar char="Ø"/>
            </a:pPr>
            <a:r>
              <a:rPr lang="ro-RO" sz="2000" dirty="0" smtClean="0">
                <a:solidFill>
                  <a:schemeClr val="tx2"/>
                </a:solidFill>
              </a:rPr>
              <a:t>Concrete (Primary) - o funcţionalitate identificată ca cerinţă a utilizatorilor</a:t>
            </a:r>
          </a:p>
          <a:p>
            <a:pPr lvl="1">
              <a:lnSpc>
                <a:spcPct val="150000"/>
              </a:lnSpc>
              <a:buFont typeface="Wingdings" pitchFamily="2" charset="2"/>
              <a:buChar char="Ø"/>
            </a:pPr>
            <a:r>
              <a:rPr lang="ro-RO" sz="2000" dirty="0" smtClean="0">
                <a:solidFill>
                  <a:schemeClr val="tx2"/>
                </a:solidFill>
              </a:rPr>
              <a:t>abstracte (Secondary) –</a:t>
            </a:r>
            <a:r>
              <a:rPr lang="en-US" sz="2000" dirty="0" smtClean="0">
                <a:solidFill>
                  <a:schemeClr val="tx2"/>
                </a:solidFill>
              </a:rPr>
              <a:t> </a:t>
            </a:r>
            <a:r>
              <a:rPr lang="ro-RO" sz="2000" dirty="0" smtClean="0">
                <a:solidFill>
                  <a:schemeClr val="tx2"/>
                </a:solidFill>
              </a:rPr>
              <a:t>rezultă în urma rafinării DCU; nefolosite direct de actori; apar în relaţii de incluziune sau extensie</a:t>
            </a:r>
            <a:endParaRPr lang="ro-RO" sz="2000"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0" y="71414"/>
            <a:ext cx="7772400" cy="914400"/>
          </a:xfrm>
        </p:spPr>
        <p:txBody>
          <a:bodyPr/>
          <a:lstStyle/>
          <a:p>
            <a:r>
              <a:rPr lang="en-US" sz="3200" dirty="0" err="1" smtClean="0"/>
              <a:t>Cazuri</a:t>
            </a:r>
            <a:r>
              <a:rPr lang="en-US" sz="3200" dirty="0" smtClean="0"/>
              <a:t> de </a:t>
            </a:r>
            <a:r>
              <a:rPr lang="en-US" sz="3200" dirty="0" err="1" smtClean="0"/>
              <a:t>utilizare</a:t>
            </a:r>
            <a:r>
              <a:rPr lang="ro-RO" sz="3200" dirty="0" smtClean="0"/>
              <a:t>. Definire</a:t>
            </a:r>
            <a:endParaRPr lang="ro-RO" sz="3200" dirty="0"/>
          </a:p>
        </p:txBody>
      </p:sp>
      <p:sp>
        <p:nvSpPr>
          <p:cNvPr id="7" name="Content Placeholder 2"/>
          <p:cNvSpPr>
            <a:spLocks noGrp="1"/>
          </p:cNvSpPr>
          <p:nvPr>
            <p:ph idx="1"/>
          </p:nvPr>
        </p:nvSpPr>
        <p:spPr>
          <a:xfrm>
            <a:off x="285720" y="854382"/>
            <a:ext cx="8715436" cy="5646452"/>
          </a:xfrm>
        </p:spPr>
        <p:txBody>
          <a:bodyPr>
            <a:noAutofit/>
          </a:bodyPr>
          <a:lstStyle/>
          <a:p>
            <a:pPr>
              <a:lnSpc>
                <a:spcPts val="2700"/>
              </a:lnSpc>
            </a:pPr>
            <a:r>
              <a:rPr lang="ro-RO" sz="1800" dirty="0" smtClean="0"/>
              <a:t>reprezintă o colecţie de scenarii în legătură cu utilizarea sistemului</a:t>
            </a:r>
          </a:p>
          <a:p>
            <a:pPr>
              <a:lnSpc>
                <a:spcPts val="2700"/>
              </a:lnSpc>
            </a:pPr>
            <a:r>
              <a:rPr lang="ro-RO" sz="1800" dirty="0" smtClean="0"/>
              <a:t> fiecare scenariu descrie o secvenţă de acţiuni executate în vederea realizării unei sarcini de lucru date</a:t>
            </a:r>
          </a:p>
          <a:p>
            <a:pPr>
              <a:lnSpc>
                <a:spcPts val="2700"/>
              </a:lnSpc>
            </a:pPr>
            <a:r>
              <a:rPr lang="ro-RO" sz="1800" dirty="0" smtClean="0"/>
              <a:t> trei categorii de scenarii:</a:t>
            </a:r>
          </a:p>
          <a:p>
            <a:pPr lvl="1">
              <a:lnSpc>
                <a:spcPts val="2700"/>
              </a:lnSpc>
              <a:buFont typeface="Wingdings" pitchFamily="2" charset="2"/>
              <a:buChar char="Ø"/>
            </a:pPr>
            <a:r>
              <a:rPr lang="ro-RO" sz="1800" b="1" dirty="0" smtClean="0">
                <a:solidFill>
                  <a:srgbClr val="FFFF00"/>
                </a:solidFill>
              </a:rPr>
              <a:t>principal</a:t>
            </a:r>
            <a:r>
              <a:rPr lang="ro-RO" sz="1800" dirty="0" smtClean="0"/>
              <a:t> (“happy day scenario”) – reprezintă scenariul principal de lucru care finalizează cazul de utilizare cu succes</a:t>
            </a:r>
          </a:p>
          <a:p>
            <a:pPr lvl="2">
              <a:lnSpc>
                <a:spcPts val="2700"/>
              </a:lnSpc>
              <a:buFont typeface="Wingdings" pitchFamily="2" charset="2"/>
              <a:buChar char="ü"/>
            </a:pPr>
            <a:r>
              <a:rPr lang="ro-RO" sz="1800" dirty="0" smtClean="0"/>
              <a:t> descrie secvenţa de paşi cea mai comună de realizare a cazului de utilizare </a:t>
            </a:r>
          </a:p>
          <a:p>
            <a:pPr lvl="2">
              <a:lnSpc>
                <a:spcPts val="2700"/>
              </a:lnSpc>
              <a:buFont typeface="Wingdings" pitchFamily="2" charset="2"/>
              <a:buChar char="ü"/>
            </a:pPr>
            <a:r>
              <a:rPr lang="ro-RO" sz="1800" dirty="0" smtClean="0"/>
              <a:t>relevă esenţa lucrurilor</a:t>
            </a:r>
          </a:p>
          <a:p>
            <a:pPr lvl="2">
              <a:lnSpc>
                <a:spcPts val="2700"/>
              </a:lnSpc>
              <a:buFont typeface="Wingdings" pitchFamily="2" charset="2"/>
              <a:buChar char="ü"/>
            </a:pPr>
            <a:r>
              <a:rPr lang="ro-RO" sz="1800" dirty="0" smtClean="0"/>
              <a:t> este util în înţelegerea uşoară a scopului cazului de utilizare</a:t>
            </a:r>
          </a:p>
          <a:p>
            <a:pPr lvl="1">
              <a:lnSpc>
                <a:spcPts val="2700"/>
              </a:lnSpc>
              <a:buFont typeface="Wingdings" pitchFamily="2" charset="2"/>
              <a:buChar char="Ø"/>
            </a:pPr>
            <a:r>
              <a:rPr lang="ro-RO" sz="1800" b="1" dirty="0" smtClean="0">
                <a:solidFill>
                  <a:srgbClr val="FFFF00"/>
                </a:solidFill>
              </a:rPr>
              <a:t>alternative</a:t>
            </a:r>
            <a:r>
              <a:rPr lang="ro-RO" sz="1800" dirty="0" smtClean="0"/>
              <a:t> – descrie o secvenţă de paşi, alta decât în scenariul principal, dar care are ca rezultat finalizarea cu succes a cazului de utilizare</a:t>
            </a:r>
          </a:p>
          <a:p>
            <a:pPr lvl="1">
              <a:lnSpc>
                <a:spcPts val="2700"/>
              </a:lnSpc>
              <a:buFont typeface="Wingdings" pitchFamily="2" charset="2"/>
              <a:buChar char="Ø"/>
            </a:pPr>
            <a:r>
              <a:rPr lang="ro-RO" sz="1800" b="1" dirty="0" smtClean="0">
                <a:solidFill>
                  <a:srgbClr val="FFFF00"/>
                </a:solidFill>
              </a:rPr>
              <a:t>de excepţie </a:t>
            </a:r>
            <a:r>
              <a:rPr lang="ro-RO" sz="1800" dirty="0" smtClean="0"/>
              <a:t>– descrie o secvenţă de paşi care nu duce la finalizarea cu succes a CU</a:t>
            </a:r>
          </a:p>
          <a:p>
            <a:pPr lvl="2">
              <a:lnSpc>
                <a:spcPts val="2700"/>
              </a:lnSpc>
              <a:buFont typeface="Wingdings" pitchFamily="2" charset="2"/>
              <a:buChar char="ü"/>
            </a:pPr>
            <a:r>
              <a:rPr lang="ro-RO" sz="1800" dirty="0" smtClean="0"/>
              <a:t> reprezintă o cale nedorită de utilizator</a:t>
            </a:r>
          </a:p>
          <a:p>
            <a:pPr lvl="2">
              <a:lnSpc>
                <a:spcPts val="2700"/>
              </a:lnSpc>
              <a:buFont typeface="Wingdings" pitchFamily="2" charset="2"/>
              <a:buChar char="ü"/>
            </a:pPr>
            <a:r>
              <a:rPr lang="ro-RO" sz="1800" dirty="0" smtClean="0"/>
              <a:t> surprinde situaţiile în care sistemul eşuează sau generează erori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282352"/>
            <a:ext cx="7772400" cy="914400"/>
          </a:xfrm>
        </p:spPr>
        <p:txBody>
          <a:bodyPr/>
          <a:lstStyle/>
          <a:p>
            <a:r>
              <a:rPr lang="en-US" sz="3200" dirty="0" err="1" smtClean="0"/>
              <a:t>Cazuri</a:t>
            </a:r>
            <a:r>
              <a:rPr lang="en-US" sz="3200" dirty="0" smtClean="0"/>
              <a:t> de </a:t>
            </a:r>
            <a:r>
              <a:rPr lang="en-US" sz="3200" dirty="0" err="1" smtClean="0"/>
              <a:t>utilizare</a:t>
            </a:r>
            <a:r>
              <a:rPr lang="ro-RO" sz="3200" dirty="0" smtClean="0"/>
              <a:t>. Exemple</a:t>
            </a:r>
            <a:endParaRPr lang="ro-RO" sz="3200" dirty="0"/>
          </a:p>
        </p:txBody>
      </p:sp>
      <p:sp>
        <p:nvSpPr>
          <p:cNvPr id="7" name="Rectangle 8"/>
          <p:cNvSpPr>
            <a:spLocks noChangeArrowheads="1"/>
          </p:cNvSpPr>
          <p:nvPr/>
        </p:nvSpPr>
        <p:spPr bwMode="auto">
          <a:xfrm>
            <a:off x="467866" y="1226949"/>
            <a:ext cx="8496622" cy="5016758"/>
          </a:xfrm>
          <a:prstGeom prst="rect">
            <a:avLst/>
          </a:prstGeom>
          <a:noFill/>
          <a:ln w="9525">
            <a:noFill/>
            <a:miter lim="800000"/>
            <a:headEnd/>
            <a:tailEnd/>
          </a:ln>
          <a:effectLst/>
        </p:spPr>
        <p:txBody>
          <a:bodyPr wrap="square" anchor="ctr">
            <a:spAutoFit/>
          </a:bodyPr>
          <a:lstStyle/>
          <a:p>
            <a:pPr indent="457200">
              <a:lnSpc>
                <a:spcPct val="160000"/>
              </a:lnSpc>
            </a:pPr>
            <a:r>
              <a:rPr lang="ro-RO" sz="2000" b="1" dirty="0"/>
              <a:t>Exemplu CU: Înregistrare comandă client</a:t>
            </a:r>
          </a:p>
          <a:p>
            <a:pPr indent="457200">
              <a:lnSpc>
                <a:spcPct val="160000"/>
              </a:lnSpc>
              <a:buFont typeface="Wingdings" pitchFamily="2" charset="2"/>
              <a:buChar char="Ø"/>
            </a:pPr>
            <a:r>
              <a:rPr lang="ro-RO" sz="2000" b="1" dirty="0" smtClean="0"/>
              <a:t>Scenariul </a:t>
            </a:r>
            <a:r>
              <a:rPr lang="ro-RO" sz="2000" b="1" dirty="0"/>
              <a:t>principal:</a:t>
            </a:r>
            <a:r>
              <a:rPr lang="ro-RO" sz="2000" dirty="0"/>
              <a:t> 	</a:t>
            </a:r>
            <a:endParaRPr lang="ro-RO" sz="2000" dirty="0" smtClean="0"/>
          </a:p>
          <a:p>
            <a:pPr lvl="1" indent="457200">
              <a:lnSpc>
                <a:spcPct val="160000"/>
              </a:lnSpc>
              <a:buFont typeface="Wingdings" pitchFamily="2" charset="2"/>
              <a:buChar char="ü"/>
            </a:pPr>
            <a:r>
              <a:rPr lang="ro-RO" sz="2000" dirty="0" smtClean="0"/>
              <a:t>Înregistrare </a:t>
            </a:r>
            <a:r>
              <a:rPr lang="ro-RO" sz="2000" dirty="0"/>
              <a:t>comandă client existent fără depăşirea </a:t>
            </a:r>
            <a:r>
              <a:rPr lang="ro-RO" sz="2000" dirty="0" smtClean="0"/>
              <a:t>limitei </a:t>
            </a:r>
            <a:r>
              <a:rPr lang="ro-RO" sz="2000" dirty="0"/>
              <a:t>de creditare</a:t>
            </a:r>
            <a:endParaRPr lang="en-US" sz="2000" dirty="0"/>
          </a:p>
          <a:p>
            <a:pPr indent="457200">
              <a:lnSpc>
                <a:spcPct val="160000"/>
              </a:lnSpc>
              <a:buFont typeface="Wingdings" pitchFamily="2" charset="2"/>
              <a:buChar char="Ø"/>
            </a:pPr>
            <a:r>
              <a:rPr lang="ro-RO" sz="2000" b="1" dirty="0"/>
              <a:t>Scenarii alternative:</a:t>
            </a:r>
            <a:r>
              <a:rPr lang="ro-RO" sz="2000" dirty="0"/>
              <a:t>	</a:t>
            </a:r>
            <a:endParaRPr lang="ro-RO" sz="2000" dirty="0" smtClean="0"/>
          </a:p>
          <a:p>
            <a:pPr lvl="1" indent="457200">
              <a:lnSpc>
                <a:spcPct val="160000"/>
              </a:lnSpc>
              <a:buFont typeface="Wingdings" pitchFamily="2" charset="2"/>
              <a:buChar char="ü"/>
            </a:pPr>
            <a:r>
              <a:rPr lang="ro-RO" sz="2000" dirty="0" smtClean="0"/>
              <a:t>Înregistrare </a:t>
            </a:r>
            <a:r>
              <a:rPr lang="ro-RO" sz="2000" dirty="0"/>
              <a:t>comandă client existent cu mărirea </a:t>
            </a:r>
            <a:r>
              <a:rPr lang="ro-RO" sz="2000" dirty="0" smtClean="0"/>
              <a:t>limitei de </a:t>
            </a:r>
            <a:r>
              <a:rPr lang="ro-RO" sz="2000" dirty="0"/>
              <a:t>creditare,</a:t>
            </a:r>
            <a:endParaRPr lang="en-US" sz="2000" dirty="0"/>
          </a:p>
          <a:p>
            <a:pPr lvl="1" indent="457200">
              <a:lnSpc>
                <a:spcPct val="160000"/>
              </a:lnSpc>
              <a:buFont typeface="Wingdings" pitchFamily="2" charset="2"/>
              <a:buChar char="ü"/>
            </a:pPr>
            <a:r>
              <a:rPr lang="ro-RO" sz="2000" dirty="0" smtClean="0"/>
              <a:t>Înregistrare </a:t>
            </a:r>
            <a:r>
              <a:rPr lang="ro-RO" sz="2000" dirty="0"/>
              <a:t>comandă client nou</a:t>
            </a:r>
            <a:endParaRPr lang="en-US" sz="2000" dirty="0"/>
          </a:p>
          <a:p>
            <a:pPr indent="457200">
              <a:lnSpc>
                <a:spcPct val="160000"/>
              </a:lnSpc>
              <a:buFont typeface="Wingdings" pitchFamily="2" charset="2"/>
              <a:buChar char="Ø"/>
            </a:pPr>
            <a:r>
              <a:rPr lang="ro-RO" sz="2000" b="1" dirty="0" smtClean="0"/>
              <a:t>Scenarii </a:t>
            </a:r>
            <a:r>
              <a:rPr lang="ro-RO" sz="2000" b="1" dirty="0"/>
              <a:t>excepţie:</a:t>
            </a:r>
            <a:r>
              <a:rPr lang="ro-RO" sz="2000" dirty="0"/>
              <a:t> 	</a:t>
            </a:r>
            <a:endParaRPr lang="ro-RO" sz="2000" dirty="0" smtClean="0"/>
          </a:p>
          <a:p>
            <a:pPr lvl="1" indent="457200">
              <a:lnSpc>
                <a:spcPct val="160000"/>
              </a:lnSpc>
              <a:buFont typeface="Wingdings" pitchFamily="2" charset="2"/>
              <a:buChar char="ü"/>
            </a:pPr>
            <a:r>
              <a:rPr lang="ro-RO" sz="2000" dirty="0" smtClean="0"/>
              <a:t>Înregistrare </a:t>
            </a:r>
            <a:r>
              <a:rPr lang="ro-RO" sz="2000" dirty="0"/>
              <a:t>comandă cu livrare ulterioară</a:t>
            </a:r>
            <a:endParaRPr lang="en-US" sz="2000" dirty="0"/>
          </a:p>
          <a:p>
            <a:pPr lvl="1" indent="457200">
              <a:lnSpc>
                <a:spcPct val="160000"/>
              </a:lnSpc>
              <a:buFont typeface="Wingdings" pitchFamily="2" charset="2"/>
              <a:buChar char="ü"/>
            </a:pPr>
            <a:r>
              <a:rPr lang="ro-RO" sz="2000" dirty="0" smtClean="0"/>
              <a:t>Înregistrare </a:t>
            </a:r>
            <a:r>
              <a:rPr lang="ro-RO" sz="2000" dirty="0"/>
              <a:t>comandă client existent </a:t>
            </a:r>
            <a:r>
              <a:rPr lang="en-US" sz="2000" dirty="0" err="1" smtClean="0"/>
              <a:t>fara</a:t>
            </a:r>
            <a:r>
              <a:rPr lang="en-US" sz="2000" dirty="0" smtClean="0"/>
              <a:t> </a:t>
            </a:r>
            <a:r>
              <a:rPr lang="ro-RO" sz="2000" dirty="0" smtClean="0"/>
              <a:t>aprobarea măririi </a:t>
            </a:r>
            <a:r>
              <a:rPr lang="ro-RO" sz="2000" dirty="0"/>
              <a:t>limitei de creditare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6B49B3854D68488818EDCED21205E0" ma:contentTypeVersion="1" ma:contentTypeDescription="Create a new document." ma:contentTypeScope="" ma:versionID="19df96f823e8dadd7a2d85cd399a856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2DAE4B-36C0-4423-B5D9-E4652183F17E}">
  <ds:schemaRefs>
    <ds:schemaRef ds:uri="http://purl.org/dc/elements/1.1/"/>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schemas.microsoft.com/office/2006/documentManagement/types"/>
    <ds:schemaRef ds:uri="http://schemas.microsoft.com/sharepoint/v3"/>
    <ds:schemaRef ds:uri="http://www.w3.org/XML/1998/namespace"/>
    <ds:schemaRef ds:uri="http://purl.org/dc/terms/"/>
  </ds:schemaRefs>
</ds:datastoreItem>
</file>

<file path=customXml/itemProps2.xml><?xml version="1.0" encoding="utf-8"?>
<ds:datastoreItem xmlns:ds="http://schemas.openxmlformats.org/officeDocument/2006/customXml" ds:itemID="{6B780557-83B6-47FF-B39C-EF240B3F2F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955AF0-0B67-4FF3-BE2F-43DA9DEFEC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Template>
  <TotalTime>2324</TotalTime>
  <Words>2340</Words>
  <Application>Microsoft Office PowerPoint</Application>
  <PresentationFormat>On-screen Show (4:3)</PresentationFormat>
  <Paragraphs>276</Paragraphs>
  <Slides>30</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30</vt:i4>
      </vt:variant>
    </vt:vector>
  </HeadingPairs>
  <TitlesOfParts>
    <vt:vector size="38" baseType="lpstr">
      <vt:lpstr>Arial</vt:lpstr>
      <vt:lpstr>Calibri</vt:lpstr>
      <vt:lpstr>Consolas</vt:lpstr>
      <vt:lpstr>Corbel</vt:lpstr>
      <vt:lpstr>Wingdings</vt:lpstr>
      <vt:lpstr>Wingdings 2</vt:lpstr>
      <vt:lpstr>Wingdings 3</vt:lpstr>
      <vt:lpstr>Metro</vt:lpstr>
      <vt:lpstr>Cap. 2  Modelarea functionala. Diagramele cazurilor de utilizare</vt:lpstr>
      <vt:lpstr>2.1 Modelarea functionala in UML</vt:lpstr>
      <vt:lpstr>2.2. Diagramele cazurilor de utilizare</vt:lpstr>
      <vt:lpstr>Diferente semantice fata de DFD</vt:lpstr>
      <vt:lpstr>Actori. Definire</vt:lpstr>
      <vt:lpstr>Actori. Identificare</vt:lpstr>
      <vt:lpstr>Cazuri de utilizare. Definire</vt:lpstr>
      <vt:lpstr>Cazuri de utilizare. Definire</vt:lpstr>
      <vt:lpstr>Cazuri de utilizare. Exemple</vt:lpstr>
      <vt:lpstr>Cazuri de utilizare. Identificare</vt:lpstr>
      <vt:lpstr>Cazuri de utilizare. Identificare</vt:lpstr>
      <vt:lpstr>Cazuri de utilizare. Identificare</vt:lpstr>
      <vt:lpstr>Cazuri de utilizare. Descrierea</vt:lpstr>
      <vt:lpstr>Cazuri de utilizare. Descrierea</vt:lpstr>
      <vt:lpstr>Relaţiile </vt:lpstr>
      <vt:lpstr>Relaţiile </vt:lpstr>
      <vt:lpstr>Relaţiile </vt:lpstr>
      <vt:lpstr>Relaţiile </vt:lpstr>
      <vt:lpstr>Relaţiile </vt:lpstr>
      <vt:lpstr>Relaţiile </vt:lpstr>
      <vt:lpstr>Relaţiile </vt:lpstr>
      <vt:lpstr>Întrebări care caută un răspuns!!!!! </vt:lpstr>
      <vt:lpstr>Exemplu de DCU</vt:lpstr>
      <vt:lpstr>Exercitiu</vt:lpstr>
      <vt:lpstr>Exercitiu</vt:lpstr>
      <vt:lpstr>Exemplul 1 – evidenta comenzilor</vt:lpstr>
      <vt:lpstr>Exemplul 2 – evidenta comenzilor</vt:lpstr>
      <vt:lpstr>Reutilizare în modelul cazurilor de utilizare </vt:lpstr>
      <vt:lpstr>PowerPoint Presentation</vt:lpstr>
      <vt:lpstr>Webografie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Diagramele cazurilor de utilizare</dc:title>
  <dc:creator>Florin</dc:creator>
  <cp:lastModifiedBy>Sergiu Ghimp</cp:lastModifiedBy>
  <cp:revision>200</cp:revision>
  <dcterms:created xsi:type="dcterms:W3CDTF">2009-10-15T06:16:13Z</dcterms:created>
  <dcterms:modified xsi:type="dcterms:W3CDTF">2021-01-31T19:59:12Z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0x010100096B49B3854D68488818EDCED21205E0</vt:lpwstr>
  </property>
</Properties>
</file>