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60" r:id="rId6"/>
    <p:sldId id="281" r:id="rId7"/>
    <p:sldId id="282" r:id="rId8"/>
    <p:sldId id="288" r:id="rId9"/>
    <p:sldId id="286" r:id="rId10"/>
    <p:sldId id="287" r:id="rId11"/>
    <p:sldId id="259" r:id="rId12"/>
    <p:sldId id="276" r:id="rId13"/>
    <p:sldId id="279" r:id="rId14"/>
    <p:sldId id="284" r:id="rId15"/>
    <p:sldId id="285" r:id="rId16"/>
    <p:sldId id="289" r:id="rId17"/>
    <p:sldId id="290" r:id="rId18"/>
    <p:sldId id="278" r:id="rId19"/>
    <p:sldId id="283" r:id="rId20"/>
    <p:sldId id="257" r:id="rId21"/>
    <p:sldId id="258" r:id="rId22"/>
    <p:sldId id="263" r:id="rId23"/>
    <p:sldId id="280" r:id="rId24"/>
    <p:sldId id="277" r:id="rId25"/>
    <p:sldId id="264" r:id="rId26"/>
    <p:sldId id="265" r:id="rId27"/>
    <p:sldId id="266" r:id="rId28"/>
    <p:sldId id="268" r:id="rId29"/>
    <p:sldId id="270" r:id="rId30"/>
    <p:sldId id="271" r:id="rId31"/>
    <p:sldId id="272" r:id="rId32"/>
    <p:sldId id="273" r:id="rId33"/>
    <p:sldId id="275" r:id="rId3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8" autoAdjust="0"/>
    <p:restoredTop sz="80221" autoAdjust="0"/>
  </p:normalViewPr>
  <p:slideViewPr>
    <p:cSldViewPr>
      <p:cViewPr varScale="1">
        <p:scale>
          <a:sx n="59" d="100"/>
          <a:sy n="59" d="100"/>
        </p:scale>
        <p:origin x="18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48667-1EF3-486A-AF39-26D2116B3071}"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1FEAC-5C2B-4F67-87DC-41C8871256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4C1FEAC-5C2B-4F67-87DC-41C8871256B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goal of the analyst is to discover the key objects contained in the problem domain and to build a structural model. Object-oriented modeling allows the analyst to reduce the semantic gap between the underlying problem domain and the evolving structural model.</a:t>
            </a:r>
          </a:p>
          <a:p>
            <a:r>
              <a:rPr lang="en-US" sz="1200" kern="1200" dirty="0" smtClean="0">
                <a:solidFill>
                  <a:schemeClr val="tx1"/>
                </a:solidFill>
                <a:latin typeface="+mn-lt"/>
                <a:ea typeface="+mn-ea"/>
                <a:cs typeface="+mn-cs"/>
              </a:rPr>
              <a:t> (Dennis 164)</a:t>
            </a:r>
          </a:p>
        </p:txBody>
      </p:sp>
      <p:sp>
        <p:nvSpPr>
          <p:cNvPr id="4" name="Slide Number Placeholder 3"/>
          <p:cNvSpPr>
            <a:spLocks noGrp="1"/>
          </p:cNvSpPr>
          <p:nvPr>
            <p:ph type="sldNum" sz="quarter" idx="10"/>
          </p:nvPr>
        </p:nvSpPr>
        <p:spPr/>
        <p:txBody>
          <a:bodyPr/>
          <a:lstStyle/>
          <a:p>
            <a:fld id="{B4C1FEAC-5C2B-4F67-87DC-41C8871256B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4C1FEAC-5C2B-4F67-87DC-41C8871256B4}"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C1FEAC-5C2B-4F67-87DC-41C8871256B4}"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C1FEAC-5C2B-4F67-87DC-41C8871256B4}"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C1FEAC-5C2B-4F67-87DC-41C8871256B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E33882B0-D7D6-4A3D-9E1F-54AE5225BE5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33882B0-D7D6-4A3D-9E1F-54AE5225BE5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33882B0-D7D6-4A3D-9E1F-54AE5225BE5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BD355A-11B6-46FA-ACD1-40DC8C859C52}"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33882B0-D7D6-4A3D-9E1F-54AE5225BE5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9EBD355A-11B6-46FA-ACD1-40DC8C859C52}"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E33882B0-D7D6-4A3D-9E1F-54AE5225BE5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EBD355A-11B6-46FA-ACD1-40DC8C859C52}"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33882B0-D7D6-4A3D-9E1F-54AE5225BE5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evshed.com/c/a/Practices/Class-Relationships/3/" TargetMode="External"/><Relationship Id="rId2" Type="http://schemas.openxmlformats.org/officeDocument/2006/relationships/hyperlink" Target="http://www.uml.org.cn/umlapplication/pdf/crcmodel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emf"/><Relationship Id="rId4" Type="http://schemas.openxmlformats.org/officeDocument/2006/relationships/image" Target="../media/image4.png"/><Relationship Id="rId9"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756" y="1928802"/>
            <a:ext cx="5760640" cy="2223128"/>
          </a:xfrm>
        </p:spPr>
        <p:txBody>
          <a:bodyPr/>
          <a:lstStyle/>
          <a:p>
            <a:pPr algn="ctr"/>
            <a:r>
              <a:rPr lang="en-US" b="1" dirty="0" smtClean="0"/>
              <a:t>Cap. 3</a:t>
            </a:r>
            <a:br>
              <a:rPr lang="en-US" b="1" dirty="0" smtClean="0"/>
            </a:br>
            <a:r>
              <a:rPr lang="en-US" b="1" dirty="0" smtClean="0"/>
              <a:t>Structural Modeling</a:t>
            </a:r>
            <a:br>
              <a:rPr lang="en-US" b="1" dirty="0" smtClean="0"/>
            </a:br>
            <a:r>
              <a:rPr lang="en-US" dirty="0" smtClean="0"/>
              <a:t>(</a:t>
            </a:r>
            <a:r>
              <a:rPr lang="en-US" dirty="0" err="1" smtClean="0"/>
              <a:t>diagrama</a:t>
            </a:r>
            <a:r>
              <a:rPr lang="en-US" dirty="0" smtClean="0"/>
              <a:t> de </a:t>
            </a:r>
            <a:r>
              <a:rPr lang="en-US" dirty="0" err="1" smtClean="0"/>
              <a:t>clase</a:t>
            </a:r>
            <a:r>
              <a:rPr lang="en-US" dirty="0" smtClean="0"/>
              <a:t>)</a:t>
            </a:r>
            <a:endParaRPr lang="ro-R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agilemodeling.com/images/models/crcCardStudent.jpg"/>
          <p:cNvPicPr>
            <a:picLocks noChangeAspect="1" noChangeArrowheads="1"/>
          </p:cNvPicPr>
          <p:nvPr/>
        </p:nvPicPr>
        <p:blipFill>
          <a:blip r:embed="rId2" cstate="print"/>
          <a:srcRect/>
          <a:stretch>
            <a:fillRect/>
          </a:stretch>
        </p:blipFill>
        <p:spPr bwMode="auto">
          <a:xfrm>
            <a:off x="2723542" y="4429132"/>
            <a:ext cx="3978264" cy="2278353"/>
          </a:xfrm>
          <a:prstGeom prst="rect">
            <a:avLst/>
          </a:prstGeom>
          <a:noFill/>
        </p:spPr>
      </p:pic>
      <p:sp>
        <p:nvSpPr>
          <p:cNvPr id="7" name="Content Placeholder 2"/>
          <p:cNvSpPr txBox="1">
            <a:spLocks/>
          </p:cNvSpPr>
          <p:nvPr/>
        </p:nvSpPr>
        <p:spPr>
          <a:xfrm>
            <a:off x="571472" y="785794"/>
            <a:ext cx="8001056" cy="3456384"/>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ro-RO" sz="2000" dirty="0" smtClean="0"/>
              <a:t>clasa Student are ca responsabilitate înregistrarea unui student la un seminar (Enroll in a seminar)</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ro-RO" sz="2000" dirty="0" smtClean="0"/>
              <a:t>are nevoie să ştie câte locuri sunt disponibile la un curs şi apoi să fie înregistrat</a:t>
            </a:r>
            <a:endParaRPr kumimoji="0" lang="ro-RO" sz="2000" b="0" i="0"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pentru a-şi</a:t>
            </a:r>
            <a:r>
              <a:rPr kumimoji="0" lang="ro-RO" sz="2000" b="0" i="0" u="none" strike="noStrike" kern="1200" cap="none" spc="0" normalizeH="0" noProof="0" dirty="0" smtClean="0">
                <a:ln>
                  <a:noFill/>
                </a:ln>
                <a:solidFill>
                  <a:schemeClr val="tx1"/>
                </a:solidFill>
                <a:effectLst/>
                <a:uLnTx/>
                <a:uFillTx/>
                <a:latin typeface="+mn-lt"/>
                <a:ea typeface="+mn-ea"/>
                <a:cs typeface="+mn-cs"/>
              </a:rPr>
              <a:t> îndeplini responsabilitatea, Student:</a:t>
            </a:r>
          </a:p>
          <a:p>
            <a:pPr marL="1325880" lvl="2" indent="-342900">
              <a:spcBef>
                <a:spcPts val="700"/>
              </a:spcBef>
              <a:buClr>
                <a:schemeClr val="tx2"/>
              </a:buClr>
              <a:buSzPct val="95000"/>
              <a:buFont typeface="Wingdings" pitchFamily="2" charset="2"/>
              <a:buChar char="ü"/>
            </a:pPr>
            <a:r>
              <a:rPr lang="ro-RO" sz="2000" dirty="0" smtClean="0"/>
              <a:t>are nevoie să ştie dacă mai sunt locuri la seminarul respectiv</a:t>
            </a:r>
          </a:p>
          <a:p>
            <a:pPr marL="1325880" lvl="2" indent="-342900">
              <a:spcBef>
                <a:spcPts val="700"/>
              </a:spcBef>
              <a:buClr>
                <a:schemeClr val="tx2"/>
              </a:buClr>
              <a:buSzPct val="95000"/>
              <a:buFont typeface="Wingdings" pitchFamily="2" charset="2"/>
              <a:buChar char="ü"/>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dacă da, să adauge studentul în lista seminarului</a:t>
            </a:r>
            <a:endParaRPr lang="ro-RO" sz="2000" dirty="0" smtClean="0"/>
          </a:p>
          <a:p>
            <a:pPr marL="411480" indent="-342900">
              <a:spcBef>
                <a:spcPts val="700"/>
              </a:spcBef>
              <a:buClr>
                <a:schemeClr val="tx2"/>
              </a:buClr>
              <a:buSzPct val="95000"/>
              <a:buFont typeface="Wingdings" pitchFamily="2" charset="2"/>
              <a:buChar char="Ø"/>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în concluzie, clasa Student are nevoie de interacţiunea cu clasa Seminar, care va fi inclusă în zona destinată colaboratorilor</a:t>
            </a:r>
          </a:p>
        </p:txBody>
      </p:sp>
      <p:sp>
        <p:nvSpPr>
          <p:cNvPr id="10" name="Title 1"/>
          <p:cNvSpPr>
            <a:spLocks noGrp="1"/>
          </p:cNvSpPr>
          <p:nvPr>
            <p:ph type="title"/>
          </p:nvPr>
        </p:nvSpPr>
        <p:spPr>
          <a:xfrm>
            <a:off x="611560" y="66328"/>
            <a:ext cx="8075240" cy="648028"/>
          </a:xfrm>
        </p:spPr>
        <p:txBody>
          <a:bodyPr/>
          <a:lstStyle/>
          <a:p>
            <a:r>
              <a:rPr lang="en-US" sz="3200" dirty="0" smtClean="0"/>
              <a:t>3. C</a:t>
            </a:r>
            <a:r>
              <a:rPr lang="ro-RO" sz="3200" dirty="0" smtClean="0"/>
              <a:t>ardu</a:t>
            </a:r>
            <a:r>
              <a:rPr lang="en-US" sz="3200" dirty="0" smtClean="0"/>
              <a:t>r</a:t>
            </a:r>
            <a:r>
              <a:rPr lang="ro-RO" sz="3200" dirty="0" smtClean="0"/>
              <a:t>i CRC. Exemplu</a:t>
            </a:r>
            <a:r>
              <a:rPr lang="en-US" sz="3200" dirty="0" smtClean="0"/>
              <a:t>l 1</a:t>
            </a:r>
            <a:endParaRPr lang="ro-RO"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42942" y="857232"/>
            <a:ext cx="2786050" cy="928694"/>
          </a:xfrm>
        </p:spPr>
        <p:txBody>
          <a:bodyPr>
            <a:noAutofit/>
          </a:bodyPr>
          <a:lstStyle/>
          <a:p>
            <a:pPr>
              <a:buNone/>
            </a:pPr>
            <a:r>
              <a:rPr lang="en-US" sz="2000" dirty="0" smtClean="0"/>
              <a:t>Un format </a:t>
            </a:r>
            <a:r>
              <a:rPr lang="en-US" sz="2000" dirty="0" err="1" smtClean="0"/>
              <a:t>extins</a:t>
            </a:r>
            <a:r>
              <a:rPr lang="en-US" sz="2000" dirty="0" smtClean="0"/>
              <a:t> al </a:t>
            </a:r>
            <a:r>
              <a:rPr lang="en-US" sz="2000" dirty="0" err="1" smtClean="0"/>
              <a:t>cardului</a:t>
            </a:r>
            <a:r>
              <a:rPr lang="en-US" sz="2000" dirty="0" smtClean="0"/>
              <a:t> CRC</a:t>
            </a:r>
          </a:p>
        </p:txBody>
      </p:sp>
      <p:sp>
        <p:nvSpPr>
          <p:cNvPr id="7" name="Title 1"/>
          <p:cNvSpPr>
            <a:spLocks noGrp="1"/>
          </p:cNvSpPr>
          <p:nvPr>
            <p:ph type="title"/>
          </p:nvPr>
        </p:nvSpPr>
        <p:spPr>
          <a:xfrm>
            <a:off x="611560" y="66328"/>
            <a:ext cx="8075240" cy="576590"/>
          </a:xfrm>
        </p:spPr>
        <p:txBody>
          <a:bodyPr/>
          <a:lstStyle/>
          <a:p>
            <a:r>
              <a:rPr lang="en-US" sz="3200" dirty="0" smtClean="0"/>
              <a:t>3. C</a:t>
            </a:r>
            <a:r>
              <a:rPr lang="ro-RO" sz="3200" dirty="0" smtClean="0"/>
              <a:t>ardu</a:t>
            </a:r>
            <a:r>
              <a:rPr lang="en-US" sz="3200" dirty="0" smtClean="0"/>
              <a:t>r</a:t>
            </a:r>
            <a:r>
              <a:rPr lang="ro-RO" sz="3200" dirty="0" smtClean="0"/>
              <a:t>i CRC</a:t>
            </a:r>
            <a:r>
              <a:rPr lang="en-US" sz="3200" dirty="0" smtClean="0"/>
              <a:t>. </a:t>
            </a:r>
            <a:r>
              <a:rPr lang="en-US" sz="3200" dirty="0" err="1" smtClean="0"/>
              <a:t>Exemplu</a:t>
            </a:r>
            <a:r>
              <a:rPr lang="en-US" sz="3200" dirty="0" smtClean="0"/>
              <a:t> 2</a:t>
            </a:r>
            <a:endParaRPr lang="ro-RO" sz="3200" dirty="0"/>
          </a:p>
        </p:txBody>
      </p:sp>
      <p:pic>
        <p:nvPicPr>
          <p:cNvPr id="2050" name="Picture 2"/>
          <p:cNvPicPr>
            <a:picLocks noChangeAspect="1" noChangeArrowheads="1"/>
          </p:cNvPicPr>
          <p:nvPr/>
        </p:nvPicPr>
        <p:blipFill>
          <a:blip r:embed="rId2"/>
          <a:srcRect/>
          <a:stretch>
            <a:fillRect/>
          </a:stretch>
        </p:blipFill>
        <p:spPr bwMode="auto">
          <a:xfrm>
            <a:off x="3643306" y="571480"/>
            <a:ext cx="5409375" cy="624365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7158" y="137766"/>
            <a:ext cx="8429684" cy="576590"/>
          </a:xfrm>
        </p:spPr>
        <p:txBody>
          <a:bodyPr/>
          <a:lstStyle/>
          <a:p>
            <a:r>
              <a:rPr lang="en-US" sz="3200" dirty="0" smtClean="0"/>
              <a:t>3. C</a:t>
            </a:r>
            <a:r>
              <a:rPr lang="ro-RO" sz="3200" dirty="0" smtClean="0"/>
              <a:t>ardu</a:t>
            </a:r>
            <a:r>
              <a:rPr lang="en-US" sz="3200" dirty="0" smtClean="0"/>
              <a:t>r</a:t>
            </a:r>
            <a:r>
              <a:rPr lang="ro-RO" sz="3200" dirty="0" smtClean="0"/>
              <a:t>i CRC</a:t>
            </a:r>
            <a:r>
              <a:rPr lang="en-US" sz="3200" dirty="0" smtClean="0"/>
              <a:t>. Role playing</a:t>
            </a:r>
            <a:endParaRPr lang="ro-RO" sz="3200" dirty="0"/>
          </a:p>
        </p:txBody>
      </p:sp>
      <p:sp>
        <p:nvSpPr>
          <p:cNvPr id="5" name="Content Placeholder 2"/>
          <p:cNvSpPr txBox="1">
            <a:spLocks/>
          </p:cNvSpPr>
          <p:nvPr/>
        </p:nvSpPr>
        <p:spPr>
          <a:xfrm>
            <a:off x="500034" y="857232"/>
            <a:ext cx="8429684" cy="3929090"/>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en-US" sz="2000" dirty="0" err="1" smtClean="0"/>
              <a:t>Cardurile</a:t>
            </a:r>
            <a:r>
              <a:rPr lang="en-US" sz="2000" dirty="0" smtClean="0"/>
              <a:t> CRC pot </a:t>
            </a:r>
            <a:r>
              <a:rPr lang="en-US" sz="2000" dirty="0" err="1" smtClean="0"/>
              <a:t>fi</a:t>
            </a:r>
            <a:r>
              <a:rPr lang="en-US" sz="2000" dirty="0" smtClean="0"/>
              <a:t> </a:t>
            </a:r>
            <a:r>
              <a:rPr lang="en-US" sz="2000" dirty="0" err="1" smtClean="0"/>
              <a:t>utilizate</a:t>
            </a:r>
            <a:r>
              <a:rPr lang="en-US" sz="2000" dirty="0" smtClean="0"/>
              <a:t> in </a:t>
            </a:r>
            <a:r>
              <a:rPr lang="en-US" sz="2000" dirty="0" err="1" smtClean="0"/>
              <a:t>simulari</a:t>
            </a:r>
            <a:r>
              <a:rPr lang="en-US" sz="2000" dirty="0" smtClean="0"/>
              <a:t> role-playing</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en-US" sz="2000" dirty="0" err="1" smtClean="0"/>
              <a:t>Aceste</a:t>
            </a:r>
            <a:r>
              <a:rPr lang="en-US" sz="2000" dirty="0" smtClean="0"/>
              <a:t> </a:t>
            </a:r>
            <a:r>
              <a:rPr lang="en-US" sz="2000" dirty="0" err="1" smtClean="0"/>
              <a:t>simulari</a:t>
            </a:r>
            <a:r>
              <a:rPr lang="en-US" sz="2000" dirty="0" smtClean="0"/>
              <a:t> </a:t>
            </a:r>
            <a:r>
              <a:rPr lang="en-US" sz="2000" dirty="0" err="1" smtClean="0"/>
              <a:t>sunt</a:t>
            </a:r>
            <a:r>
              <a:rPr lang="en-US" sz="2000" dirty="0" smtClean="0"/>
              <a:t> utile in </a:t>
            </a:r>
            <a:r>
              <a:rPr lang="en-US" sz="2000" dirty="0" err="1" smtClean="0"/>
              <a:t>verificarea</a:t>
            </a:r>
            <a:r>
              <a:rPr lang="en-US" sz="2000" dirty="0" smtClean="0"/>
              <a:t> </a:t>
            </a:r>
            <a:r>
              <a:rPr lang="en-US" sz="2000" dirty="0" err="1" smtClean="0"/>
              <a:t>claritatii</a:t>
            </a:r>
            <a:r>
              <a:rPr lang="en-US" sz="2000" dirty="0" smtClean="0"/>
              <a:t> </a:t>
            </a:r>
            <a:r>
              <a:rPr lang="en-US" sz="2000" dirty="0" err="1" smtClean="0"/>
              <a:t>si</a:t>
            </a:r>
            <a:r>
              <a:rPr lang="en-US" sz="2000" dirty="0" smtClean="0"/>
              <a:t> </a:t>
            </a:r>
            <a:r>
              <a:rPr lang="en-US" sz="2000" dirty="0" err="1" smtClean="0"/>
              <a:t>completitudinii</a:t>
            </a:r>
            <a:r>
              <a:rPr lang="en-US" sz="2000" dirty="0" smtClean="0"/>
              <a:t> </a:t>
            </a:r>
            <a:r>
              <a:rPr lang="en-US" sz="2000" dirty="0" err="1" smtClean="0"/>
              <a:t>elementelor</a:t>
            </a:r>
            <a:r>
              <a:rPr lang="en-US" sz="2000" dirty="0" smtClean="0"/>
              <a:t> din </a:t>
            </a:r>
            <a:r>
              <a:rPr lang="en-US" sz="2000" dirty="0" err="1" smtClean="0"/>
              <a:t>modelul</a:t>
            </a:r>
            <a:r>
              <a:rPr lang="en-US" sz="2000" dirty="0" smtClean="0"/>
              <a:t> structural</a:t>
            </a:r>
          </a:p>
          <a:p>
            <a:pPr marL="1325880" lvl="2" indent="-342900">
              <a:spcBef>
                <a:spcPts val="700"/>
              </a:spcBef>
              <a:buClr>
                <a:schemeClr val="tx2"/>
              </a:buClr>
              <a:buSzPct val="95000"/>
              <a:buFont typeface="Wingdings" pitchFamily="2" charset="2"/>
              <a:buChar char="ü"/>
              <a:defRPr/>
            </a:pPr>
            <a:r>
              <a:rPr lang="en-US" sz="2000" dirty="0" smtClean="0"/>
              <a:t>Pot </a:t>
            </a:r>
            <a:r>
              <a:rPr lang="en-US" sz="2000" dirty="0" err="1" smtClean="0"/>
              <a:t>fi</a:t>
            </a:r>
            <a:r>
              <a:rPr lang="en-US" sz="2000" dirty="0" smtClean="0"/>
              <a:t> </a:t>
            </a:r>
            <a:r>
              <a:rPr lang="en-US" sz="2000" dirty="0" err="1" smtClean="0"/>
              <a:t>descoperite</a:t>
            </a:r>
            <a:r>
              <a:rPr lang="en-US" sz="2000" dirty="0" smtClean="0"/>
              <a:t> </a:t>
            </a:r>
            <a:r>
              <a:rPr lang="en-US" sz="2000" dirty="0" err="1" smtClean="0"/>
              <a:t>clase</a:t>
            </a:r>
            <a:r>
              <a:rPr lang="en-US" sz="2000" dirty="0" smtClean="0"/>
              <a:t>, </a:t>
            </a:r>
            <a:r>
              <a:rPr lang="en-US" sz="2000" dirty="0" err="1" smtClean="0"/>
              <a:t>atribute</a:t>
            </a:r>
            <a:r>
              <a:rPr lang="en-US" sz="2000" dirty="0" smtClean="0"/>
              <a:t>, </a:t>
            </a:r>
            <a:r>
              <a:rPr lang="en-US" sz="2000" dirty="0" err="1" smtClean="0"/>
              <a:t>operatii</a:t>
            </a:r>
            <a:r>
              <a:rPr lang="en-US" sz="2000" dirty="0" smtClean="0"/>
              <a:t> </a:t>
            </a:r>
            <a:r>
              <a:rPr lang="en-US" sz="2000" dirty="0" err="1" smtClean="0"/>
              <a:t>sau</a:t>
            </a:r>
            <a:r>
              <a:rPr lang="en-US" sz="2000" dirty="0" smtClean="0"/>
              <a:t> </a:t>
            </a:r>
            <a:r>
              <a:rPr lang="en-US" sz="2000" dirty="0" err="1" smtClean="0"/>
              <a:t>relatii</a:t>
            </a:r>
            <a:r>
              <a:rPr lang="en-US" sz="2000" dirty="0" smtClean="0"/>
              <a:t> </a:t>
            </a:r>
            <a:r>
              <a:rPr lang="en-US" sz="2000" dirty="0" err="1" smtClean="0"/>
              <a:t>omise</a:t>
            </a:r>
            <a:endParaRPr lang="ro-RO" sz="2000" dirty="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Simularile</a:t>
            </a:r>
            <a:r>
              <a:rPr kumimoji="0" lang="en-US" sz="2000" b="0" i="0" u="none" strike="noStrike" kern="1200" cap="none" spc="0" normalizeH="0" noProof="0" dirty="0" smtClean="0">
                <a:ln>
                  <a:noFill/>
                </a:ln>
                <a:solidFill>
                  <a:schemeClr val="tx1"/>
                </a:solidFill>
                <a:effectLst/>
                <a:uLnTx/>
                <a:uFillTx/>
                <a:latin typeface="+mn-lt"/>
                <a:ea typeface="+mn-ea"/>
                <a:cs typeface="+mn-cs"/>
              </a:rPr>
              <a:t> role-playing </a:t>
            </a:r>
            <a:r>
              <a:rPr kumimoji="0" lang="en-US" sz="2000" b="0" i="0" u="none" strike="noStrike" kern="1200" cap="none" spc="0" normalizeH="0" noProof="0" dirty="0" err="1" smtClean="0">
                <a:ln>
                  <a:noFill/>
                </a:ln>
                <a:solidFill>
                  <a:schemeClr val="tx1"/>
                </a:solidFill>
                <a:effectLst/>
                <a:uLnTx/>
                <a:uFillTx/>
                <a:latin typeface="+mn-lt"/>
                <a:ea typeface="+mn-ea"/>
                <a:cs typeface="+mn-cs"/>
              </a:rPr>
              <a:t>presupun</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smtClean="0">
                <a:ln>
                  <a:noFill/>
                </a:ln>
                <a:solidFill>
                  <a:schemeClr val="tx1"/>
                </a:solidFill>
                <a:effectLst/>
                <a:uLnTx/>
                <a:uFillTx/>
                <a:latin typeface="+mn-lt"/>
                <a:ea typeface="+mn-ea"/>
                <a:cs typeface="+mn-cs"/>
              </a:rPr>
              <a:t>parcurgerea</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smtClean="0">
                <a:ln>
                  <a:noFill/>
                </a:ln>
                <a:solidFill>
                  <a:schemeClr val="tx1"/>
                </a:solidFill>
                <a:effectLst/>
                <a:uLnTx/>
                <a:uFillTx/>
                <a:latin typeface="+mn-lt"/>
                <a:ea typeface="+mn-ea"/>
                <a:cs typeface="+mn-cs"/>
              </a:rPr>
              <a:t>urmatorilor</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smtClean="0">
                <a:ln>
                  <a:noFill/>
                </a:ln>
                <a:solidFill>
                  <a:schemeClr val="tx1"/>
                </a:solidFill>
                <a:effectLst/>
                <a:uLnTx/>
                <a:uFillTx/>
                <a:latin typeface="+mn-lt"/>
                <a:ea typeface="+mn-ea"/>
                <a:cs typeface="+mn-cs"/>
              </a:rPr>
              <a:t>pasi</a:t>
            </a:r>
            <a:endParaRPr kumimoji="0" lang="ro-RO" sz="2000" b="0" i="0" u="none" strike="noStrike" kern="1200" cap="none" spc="0" normalizeH="0" noProof="0" dirty="0" smtClean="0">
              <a:ln>
                <a:noFill/>
              </a:ln>
              <a:solidFill>
                <a:schemeClr val="tx1"/>
              </a:solidFill>
              <a:effectLst/>
              <a:uLnTx/>
              <a:uFillTx/>
              <a:latin typeface="+mn-lt"/>
              <a:ea typeface="+mn-ea"/>
              <a:cs typeface="+mn-cs"/>
            </a:endParaRPr>
          </a:p>
          <a:p>
            <a:pPr marL="1325880" lvl="2" indent="-342900">
              <a:spcBef>
                <a:spcPts val="700"/>
              </a:spcBef>
              <a:buClr>
                <a:schemeClr val="tx2"/>
              </a:buClr>
              <a:buSzPct val="95000"/>
              <a:buFont typeface="Wingdings" pitchFamily="2" charset="2"/>
              <a:buChar char="ü"/>
            </a:pPr>
            <a:r>
              <a:rPr lang="en-US" sz="2000" dirty="0" err="1" smtClean="0"/>
              <a:t>Alegerea</a:t>
            </a:r>
            <a:r>
              <a:rPr lang="en-US" sz="2000" dirty="0" smtClean="0"/>
              <a:t> </a:t>
            </a:r>
            <a:r>
              <a:rPr lang="en-US" sz="2000" dirty="0" err="1" smtClean="0"/>
              <a:t>scenariului</a:t>
            </a:r>
            <a:r>
              <a:rPr lang="en-US" sz="2000" dirty="0" smtClean="0"/>
              <a:t> de </a:t>
            </a:r>
            <a:r>
              <a:rPr lang="en-US" sz="2000" dirty="0" err="1" smtClean="0"/>
              <a:t>simulat</a:t>
            </a:r>
            <a:r>
              <a:rPr lang="en-US" sz="2000" dirty="0" smtClean="0"/>
              <a:t> </a:t>
            </a:r>
            <a:r>
              <a:rPr lang="en-US" sz="2000" dirty="0" err="1" smtClean="0"/>
              <a:t>pe</a:t>
            </a:r>
            <a:r>
              <a:rPr lang="en-US" sz="2000" dirty="0" smtClean="0"/>
              <a:t> </a:t>
            </a:r>
            <a:r>
              <a:rPr lang="en-US" sz="2000" dirty="0" err="1" smtClean="0"/>
              <a:t>baza</a:t>
            </a:r>
            <a:r>
              <a:rPr lang="en-US" sz="2000" dirty="0" smtClean="0"/>
              <a:t> </a:t>
            </a:r>
            <a:r>
              <a:rPr lang="en-US" sz="2000" dirty="0" err="1" smtClean="0"/>
              <a:t>descrierilor</a:t>
            </a:r>
            <a:r>
              <a:rPr lang="en-US" sz="2000" dirty="0" smtClean="0"/>
              <a:t> </a:t>
            </a:r>
            <a:r>
              <a:rPr lang="en-US" sz="2000" dirty="0" err="1" smtClean="0"/>
              <a:t>detaliate</a:t>
            </a:r>
            <a:r>
              <a:rPr lang="en-US" sz="2000" dirty="0" smtClean="0"/>
              <a:t> a </a:t>
            </a:r>
            <a:r>
              <a:rPr lang="en-US" sz="2000" dirty="0" err="1" smtClean="0"/>
              <a:t>cazurilor</a:t>
            </a:r>
            <a:r>
              <a:rPr lang="en-US" sz="2000" dirty="0" smtClean="0"/>
              <a:t> de </a:t>
            </a:r>
            <a:r>
              <a:rPr lang="en-US" sz="2000" dirty="0" err="1" smtClean="0"/>
              <a:t>utilizare</a:t>
            </a:r>
            <a:r>
              <a:rPr lang="en-US" sz="2000" dirty="0" smtClean="0"/>
              <a:t> </a:t>
            </a:r>
            <a:r>
              <a:rPr lang="en-US" sz="2000" dirty="0" err="1" smtClean="0"/>
              <a:t>sau</a:t>
            </a:r>
            <a:r>
              <a:rPr lang="en-US" sz="2000" dirty="0" smtClean="0"/>
              <a:t> a </a:t>
            </a:r>
            <a:r>
              <a:rPr lang="en-US" sz="2000" dirty="0" err="1" smtClean="0"/>
              <a:t>diagramelor</a:t>
            </a:r>
            <a:r>
              <a:rPr lang="en-US" sz="2000" dirty="0" smtClean="0"/>
              <a:t> de </a:t>
            </a:r>
            <a:r>
              <a:rPr lang="en-US" sz="2000" dirty="0" err="1" smtClean="0"/>
              <a:t>activitati</a:t>
            </a:r>
            <a:endParaRPr lang="ro-RO" sz="2000" dirty="0" smtClean="0"/>
          </a:p>
          <a:p>
            <a:pPr marL="1325880" lvl="2" indent="-342900">
              <a:spcBef>
                <a:spcPts val="700"/>
              </a:spcBef>
              <a:buClr>
                <a:schemeClr val="tx2"/>
              </a:buClr>
              <a:buSzPct val="95000"/>
              <a:buFont typeface="Wingdings" pitchFamily="2" charset="2"/>
              <a:buChar char="ü"/>
            </a:pPr>
            <a:r>
              <a:rPr lang="en-US" sz="2000" dirty="0" err="1" smtClean="0"/>
              <a:t>Identificarea</a:t>
            </a:r>
            <a:r>
              <a:rPr lang="en-US" sz="2000" dirty="0" smtClean="0"/>
              <a:t> </a:t>
            </a:r>
            <a:r>
              <a:rPr lang="en-US" sz="2000" dirty="0" err="1" smtClean="0"/>
              <a:t>rolurilor</a:t>
            </a:r>
            <a:r>
              <a:rPr lang="en-US" sz="2000" dirty="0" smtClean="0"/>
              <a:t> </a:t>
            </a:r>
            <a:r>
              <a:rPr lang="en-US" sz="2000" dirty="0" err="1" smtClean="0"/>
              <a:t>relevante</a:t>
            </a:r>
            <a:r>
              <a:rPr lang="en-US" sz="2000" dirty="0" smtClean="0"/>
              <a:t> – un actor </a:t>
            </a:r>
            <a:r>
              <a:rPr lang="en-US" sz="2000" dirty="0" err="1" smtClean="0"/>
              <a:t>sau</a:t>
            </a:r>
            <a:r>
              <a:rPr lang="en-US" sz="2000" dirty="0" smtClean="0"/>
              <a:t> un </a:t>
            </a:r>
            <a:r>
              <a:rPr lang="en-US" sz="2000" dirty="0" err="1" smtClean="0"/>
              <a:t>obiect</a:t>
            </a:r>
            <a:r>
              <a:rPr lang="en-US" sz="2000" dirty="0" smtClean="0"/>
              <a:t> (card CRC)</a:t>
            </a:r>
          </a:p>
          <a:p>
            <a:pPr marL="1325880" lvl="2" indent="-342900">
              <a:spcBef>
                <a:spcPts val="700"/>
              </a:spcBef>
              <a:buClr>
                <a:schemeClr val="tx2"/>
              </a:buClr>
              <a:buSzPct val="95000"/>
              <a:buFont typeface="Wingdings" pitchFamily="2" charset="2"/>
              <a:buChar char="ü"/>
            </a:pPr>
            <a:r>
              <a:rPr lang="en-US" sz="2000" dirty="0" err="1" smtClean="0"/>
              <a:t>Efectuarea</a:t>
            </a:r>
            <a:r>
              <a:rPr lang="en-US" sz="2000" dirty="0" smtClean="0"/>
              <a:t> </a:t>
            </a:r>
            <a:r>
              <a:rPr lang="en-US" sz="2000" dirty="0" err="1" smtClean="0"/>
              <a:t>simularii</a:t>
            </a:r>
            <a:r>
              <a:rPr lang="en-US" sz="2000" dirty="0" smtClean="0"/>
              <a:t> – </a:t>
            </a:r>
            <a:r>
              <a:rPr lang="en-US" sz="2000" dirty="0" err="1" smtClean="0"/>
              <a:t>fiecare</a:t>
            </a:r>
            <a:r>
              <a:rPr lang="en-US" sz="2000" dirty="0" smtClean="0"/>
              <a:t> </a:t>
            </a:r>
            <a:r>
              <a:rPr lang="en-US" sz="2000" dirty="0" err="1" smtClean="0"/>
              <a:t>membru</a:t>
            </a:r>
            <a:r>
              <a:rPr lang="en-US" sz="2000" dirty="0" smtClean="0"/>
              <a:t> al </a:t>
            </a:r>
            <a:r>
              <a:rPr lang="en-US" sz="2000" dirty="0" err="1" smtClean="0"/>
              <a:t>echipei</a:t>
            </a:r>
            <a:r>
              <a:rPr lang="en-US" sz="2000" dirty="0" smtClean="0"/>
              <a:t> </a:t>
            </a:r>
            <a:r>
              <a:rPr lang="en-US" sz="2000" dirty="0" err="1" smtClean="0"/>
              <a:t>va</a:t>
            </a:r>
            <a:r>
              <a:rPr lang="en-US" sz="2000" dirty="0" smtClean="0"/>
              <a:t> </a:t>
            </a:r>
            <a:r>
              <a:rPr lang="en-US" sz="2000" dirty="0" err="1" smtClean="0"/>
              <a:t>juca</a:t>
            </a:r>
            <a:r>
              <a:rPr lang="en-US" sz="2000" dirty="0" smtClean="0"/>
              <a:t> </a:t>
            </a:r>
            <a:r>
              <a:rPr lang="en-US" sz="2000" dirty="0" err="1" smtClean="0"/>
              <a:t>unul</a:t>
            </a:r>
            <a:r>
              <a:rPr lang="en-US" sz="2000" dirty="0" smtClean="0"/>
              <a:t> din </a:t>
            </a:r>
            <a:r>
              <a:rPr lang="en-US" sz="2000" dirty="0" err="1" smtClean="0"/>
              <a:t>rolurile</a:t>
            </a:r>
            <a:r>
              <a:rPr lang="en-US" sz="2000" dirty="0" smtClean="0"/>
              <a:t> </a:t>
            </a:r>
            <a:r>
              <a:rPr lang="en-US" sz="2000" dirty="0" err="1" smtClean="0"/>
              <a:t>stabilite</a:t>
            </a:r>
            <a:r>
              <a:rPr lang="en-US" sz="2000" dirty="0" smtClean="0"/>
              <a:t> anterior</a:t>
            </a:r>
            <a:endParaRPr lang="ro-RO"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7158" y="137766"/>
            <a:ext cx="8072494" cy="576590"/>
          </a:xfrm>
        </p:spPr>
        <p:txBody>
          <a:bodyPr/>
          <a:lstStyle/>
          <a:p>
            <a:r>
              <a:rPr lang="en-US" sz="3200" dirty="0" smtClean="0"/>
              <a:t>4. </a:t>
            </a:r>
            <a:r>
              <a:rPr lang="en-US" sz="3200" dirty="0" err="1" smtClean="0"/>
              <a:t>Diagrama</a:t>
            </a:r>
            <a:r>
              <a:rPr lang="en-US" sz="3200" dirty="0" smtClean="0"/>
              <a:t> de </a:t>
            </a:r>
            <a:r>
              <a:rPr lang="en-US" sz="3200" dirty="0" err="1" smtClean="0"/>
              <a:t>obiecte</a:t>
            </a:r>
            <a:endParaRPr lang="ro-RO" sz="3200" dirty="0"/>
          </a:p>
        </p:txBody>
      </p:sp>
      <p:sp>
        <p:nvSpPr>
          <p:cNvPr id="5" name="TextBox 4"/>
          <p:cNvSpPr txBox="1"/>
          <p:nvPr/>
        </p:nvSpPr>
        <p:spPr>
          <a:xfrm>
            <a:off x="500034" y="1285860"/>
            <a:ext cx="8358214" cy="2814617"/>
          </a:xfrm>
          <a:prstGeom prst="rect">
            <a:avLst/>
          </a:prstGeom>
          <a:noFill/>
        </p:spPr>
        <p:txBody>
          <a:bodyPr wrap="square" rtlCol="0">
            <a:spAutoFit/>
          </a:bodyPr>
          <a:lstStyle/>
          <a:p>
            <a:pPr>
              <a:lnSpc>
                <a:spcPct val="150000"/>
              </a:lnSpc>
              <a:buFont typeface="Wingdings" pitchFamily="2" charset="2"/>
              <a:buChar char="Ø"/>
            </a:pPr>
            <a:r>
              <a:rPr lang="en-US" sz="2000" dirty="0" smtClean="0"/>
              <a:t>  </a:t>
            </a:r>
            <a:r>
              <a:rPr lang="en-US" sz="2000" dirty="0" err="1" smtClean="0"/>
              <a:t>reprezinta</a:t>
            </a:r>
            <a:r>
              <a:rPr lang="en-US" sz="2000" dirty="0" smtClean="0"/>
              <a:t> o </a:t>
            </a:r>
            <a:r>
              <a:rPr lang="en-US" sz="2000" dirty="0" err="1" smtClean="0"/>
              <a:t>instantiere</a:t>
            </a:r>
            <a:r>
              <a:rPr lang="en-US" sz="2000" dirty="0" smtClean="0"/>
              <a:t> a </a:t>
            </a:r>
            <a:r>
              <a:rPr lang="en-US" sz="2000" dirty="0" err="1" smtClean="0"/>
              <a:t>tuturor</a:t>
            </a:r>
            <a:r>
              <a:rPr lang="en-US" sz="2000" dirty="0" smtClean="0"/>
              <a:t> </a:t>
            </a:r>
            <a:r>
              <a:rPr lang="en-US" sz="2000" dirty="0" err="1" smtClean="0"/>
              <a:t>elementelor</a:t>
            </a:r>
            <a:r>
              <a:rPr lang="en-US" sz="2000" dirty="0" smtClean="0"/>
              <a:t> </a:t>
            </a:r>
            <a:r>
              <a:rPr lang="en-US" sz="2000" dirty="0" err="1" smtClean="0"/>
              <a:t>unei</a:t>
            </a:r>
            <a:r>
              <a:rPr lang="en-US" sz="2000" dirty="0" smtClean="0"/>
              <a:t> </a:t>
            </a:r>
            <a:r>
              <a:rPr lang="en-US" sz="2000" dirty="0" err="1" smtClean="0"/>
              <a:t>diagrame</a:t>
            </a:r>
            <a:r>
              <a:rPr lang="en-US" sz="2000" dirty="0" smtClean="0"/>
              <a:t> de </a:t>
            </a:r>
            <a:r>
              <a:rPr lang="en-US" sz="2000" dirty="0" err="1" smtClean="0"/>
              <a:t>clase</a:t>
            </a:r>
            <a:endParaRPr lang="en-US" sz="2000" dirty="0" smtClean="0"/>
          </a:p>
          <a:p>
            <a:pPr>
              <a:lnSpc>
                <a:spcPct val="150000"/>
              </a:lnSpc>
              <a:buFont typeface="Wingdings" pitchFamily="2" charset="2"/>
              <a:buChar char="Ø"/>
            </a:pPr>
            <a:r>
              <a:rPr lang="en-US" sz="2000" dirty="0" smtClean="0"/>
              <a:t> </a:t>
            </a:r>
            <a:r>
              <a:rPr lang="en-US" sz="2000" dirty="0" err="1" smtClean="0"/>
              <a:t>Sunt</a:t>
            </a:r>
            <a:r>
              <a:rPr lang="en-US" sz="2000" dirty="0" smtClean="0"/>
              <a:t> </a:t>
            </a:r>
            <a:r>
              <a:rPr lang="en-US" sz="2000" dirty="0" err="1" smtClean="0"/>
              <a:t>mai</a:t>
            </a:r>
            <a:r>
              <a:rPr lang="en-US" sz="2000" dirty="0" smtClean="0"/>
              <a:t> </a:t>
            </a:r>
            <a:r>
              <a:rPr lang="en-US" sz="2000" dirty="0" err="1" smtClean="0"/>
              <a:t>lesne</a:t>
            </a:r>
            <a:r>
              <a:rPr lang="en-US" sz="2000" dirty="0" smtClean="0"/>
              <a:t> de </a:t>
            </a:r>
            <a:r>
              <a:rPr lang="en-US" sz="2000" dirty="0" err="1" smtClean="0"/>
              <a:t>inteles</a:t>
            </a:r>
            <a:r>
              <a:rPr lang="en-US" sz="2000" dirty="0" smtClean="0"/>
              <a:t> </a:t>
            </a:r>
            <a:r>
              <a:rPr lang="en-US" sz="2000" dirty="0" err="1" smtClean="0"/>
              <a:t>decat</a:t>
            </a:r>
            <a:r>
              <a:rPr lang="en-US" sz="2000" dirty="0" smtClean="0"/>
              <a:t> </a:t>
            </a:r>
            <a:r>
              <a:rPr lang="en-US" sz="2000" dirty="0" err="1" smtClean="0"/>
              <a:t>diagramele</a:t>
            </a:r>
            <a:r>
              <a:rPr lang="en-US" sz="2000" dirty="0" smtClean="0"/>
              <a:t> de </a:t>
            </a:r>
            <a:r>
              <a:rPr lang="en-US" sz="2000" dirty="0" err="1" smtClean="0"/>
              <a:t>clase</a:t>
            </a:r>
            <a:r>
              <a:rPr lang="en-US" sz="2000" dirty="0" smtClean="0"/>
              <a:t> </a:t>
            </a:r>
            <a:r>
              <a:rPr lang="en-US" sz="2000" dirty="0" err="1" smtClean="0"/>
              <a:t>fiindca</a:t>
            </a:r>
            <a:r>
              <a:rPr lang="en-US" sz="2000" dirty="0" smtClean="0"/>
              <a:t> </a:t>
            </a:r>
            <a:r>
              <a:rPr lang="en-US" sz="2000" dirty="0" err="1" smtClean="0"/>
              <a:t>este</a:t>
            </a:r>
            <a:r>
              <a:rPr lang="en-US" sz="2000" dirty="0" smtClean="0"/>
              <a:t> </a:t>
            </a:r>
            <a:r>
              <a:rPr lang="en-US" sz="2000" dirty="0" err="1" smtClean="0"/>
              <a:t>mai</a:t>
            </a:r>
            <a:r>
              <a:rPr lang="en-US" sz="2000" dirty="0" smtClean="0"/>
              <a:t> </a:t>
            </a:r>
            <a:r>
              <a:rPr lang="en-US" sz="2000" dirty="0" err="1" smtClean="0"/>
              <a:t>usor</a:t>
            </a:r>
            <a:r>
              <a:rPr lang="en-US" sz="2000" dirty="0" smtClean="0"/>
              <a:t>  </a:t>
            </a:r>
            <a:r>
              <a:rPr lang="en-US" sz="2000" dirty="0" err="1" smtClean="0"/>
              <a:t>sa</a:t>
            </a:r>
            <a:r>
              <a:rPr lang="en-US" sz="2000" dirty="0" smtClean="0"/>
              <a:t> </a:t>
            </a:r>
            <a:r>
              <a:rPr lang="en-US" sz="2000" dirty="0" err="1" smtClean="0"/>
              <a:t>gandesti</a:t>
            </a:r>
            <a:r>
              <a:rPr lang="en-US" sz="2000" dirty="0" smtClean="0"/>
              <a:t> in </a:t>
            </a:r>
            <a:r>
              <a:rPr lang="en-US" sz="2000" dirty="0" err="1" smtClean="0"/>
              <a:t>termenii</a:t>
            </a:r>
            <a:r>
              <a:rPr lang="en-US" sz="2000" dirty="0" smtClean="0"/>
              <a:t> </a:t>
            </a:r>
            <a:r>
              <a:rPr lang="en-US" sz="2000" dirty="0" err="1" smtClean="0"/>
              <a:t>unor</a:t>
            </a:r>
            <a:r>
              <a:rPr lang="en-US" sz="2000" dirty="0" smtClean="0"/>
              <a:t> </a:t>
            </a:r>
            <a:r>
              <a:rPr lang="en-US" sz="2000" dirty="0" err="1" smtClean="0"/>
              <a:t>obiecte</a:t>
            </a:r>
            <a:r>
              <a:rPr lang="en-US" sz="2000" dirty="0" smtClean="0"/>
              <a:t> concrete (</a:t>
            </a:r>
            <a:r>
              <a:rPr lang="en-US" sz="2000" dirty="0" err="1" smtClean="0"/>
              <a:t>instante</a:t>
            </a:r>
            <a:r>
              <a:rPr lang="en-US" sz="2000" dirty="0" smtClean="0"/>
              <a:t> ale </a:t>
            </a:r>
            <a:r>
              <a:rPr lang="en-US" sz="2000" dirty="0" err="1" smtClean="0"/>
              <a:t>claselor</a:t>
            </a:r>
            <a:r>
              <a:rPr lang="en-US" sz="2000" dirty="0" smtClean="0"/>
              <a:t>) </a:t>
            </a:r>
            <a:r>
              <a:rPr lang="en-US" sz="2000" dirty="0" err="1" smtClean="0"/>
              <a:t>decat</a:t>
            </a:r>
            <a:r>
              <a:rPr lang="en-US" sz="2000" dirty="0" smtClean="0"/>
              <a:t> al </a:t>
            </a:r>
            <a:r>
              <a:rPr lang="en-US" sz="2000" dirty="0" err="1" smtClean="0"/>
              <a:t>unor</a:t>
            </a:r>
            <a:r>
              <a:rPr lang="en-US" sz="2000" dirty="0" smtClean="0"/>
              <a:t> </a:t>
            </a:r>
            <a:r>
              <a:rPr lang="en-US" sz="2000" dirty="0" err="1" smtClean="0"/>
              <a:t>abstractiuni</a:t>
            </a:r>
            <a:r>
              <a:rPr lang="en-US" sz="2000" dirty="0" smtClean="0"/>
              <a:t> (</a:t>
            </a:r>
            <a:r>
              <a:rPr lang="en-US" sz="2000" dirty="0" err="1" smtClean="0"/>
              <a:t>clase</a:t>
            </a:r>
            <a:r>
              <a:rPr lang="en-US" sz="2000" dirty="0" smtClean="0"/>
              <a:t>)</a:t>
            </a:r>
          </a:p>
          <a:p>
            <a:pPr>
              <a:lnSpc>
                <a:spcPct val="150000"/>
              </a:lnSpc>
              <a:buFont typeface="Wingdings" pitchFamily="2" charset="2"/>
              <a:buChar char="Ø"/>
            </a:pPr>
            <a:r>
              <a:rPr lang="en-US" sz="2000" dirty="0" smtClean="0"/>
              <a:t>  pot </a:t>
            </a:r>
            <a:r>
              <a:rPr lang="en-US" sz="2000" dirty="0" err="1" smtClean="0"/>
              <a:t>fi</a:t>
            </a:r>
            <a:r>
              <a:rPr lang="en-US" sz="2000" dirty="0" smtClean="0"/>
              <a:t> utile in </a:t>
            </a:r>
            <a:r>
              <a:rPr lang="en-US" sz="2000" dirty="0" err="1" smtClean="0"/>
              <a:t>descoperirea</a:t>
            </a:r>
            <a:r>
              <a:rPr lang="en-US" sz="2000" dirty="0" smtClean="0"/>
              <a:t> </a:t>
            </a:r>
            <a:r>
              <a:rPr lang="en-US" sz="2000" dirty="0" err="1" smtClean="0"/>
              <a:t>unor</a:t>
            </a:r>
            <a:r>
              <a:rPr lang="en-US" sz="2000" dirty="0" smtClean="0"/>
              <a:t> </a:t>
            </a:r>
            <a:r>
              <a:rPr lang="en-US" sz="2000" dirty="0" err="1" smtClean="0"/>
              <a:t>atribute</a:t>
            </a:r>
            <a:r>
              <a:rPr lang="en-US" sz="2000" dirty="0" smtClean="0"/>
              <a:t> </a:t>
            </a:r>
            <a:r>
              <a:rPr lang="en-US" sz="2000" dirty="0" err="1" smtClean="0"/>
              <a:t>sau</a:t>
            </a:r>
            <a:r>
              <a:rPr lang="en-US" sz="2000" dirty="0" smtClean="0"/>
              <a:t> </a:t>
            </a:r>
            <a:r>
              <a:rPr lang="en-US" sz="2000" dirty="0" err="1" smtClean="0"/>
              <a:t>relatii</a:t>
            </a:r>
            <a:r>
              <a:rPr lang="en-US" sz="2000" dirty="0" smtClean="0"/>
              <a:t> </a:t>
            </a:r>
            <a:r>
              <a:rPr lang="en-US" sz="2000" dirty="0" err="1" smtClean="0"/>
              <a:t>noi</a:t>
            </a:r>
            <a:r>
              <a:rPr lang="en-US" sz="2000" dirty="0" smtClean="0"/>
              <a:t>, </a:t>
            </a:r>
            <a:r>
              <a:rPr lang="en-US" sz="2000" dirty="0" err="1" smtClean="0"/>
              <a:t>depistarea</a:t>
            </a:r>
            <a:r>
              <a:rPr lang="en-US" sz="2000" dirty="0" smtClean="0"/>
              <a:t> </a:t>
            </a:r>
            <a:r>
              <a:rPr lang="en-US" sz="2000" dirty="0" err="1" smtClean="0"/>
              <a:t>unor</a:t>
            </a:r>
            <a:r>
              <a:rPr lang="en-US" sz="2000" dirty="0" smtClean="0"/>
              <a:t> </a:t>
            </a:r>
            <a:r>
              <a:rPr lang="en-US" sz="2000" dirty="0" err="1" smtClean="0"/>
              <a:t>greseli</a:t>
            </a:r>
            <a:r>
              <a:rPr lang="en-US" sz="2000" dirty="0" smtClean="0"/>
              <a:t> de </a:t>
            </a:r>
            <a:r>
              <a:rPr lang="en-US" sz="2000" dirty="0" err="1" smtClean="0"/>
              <a:t>modelare</a:t>
            </a:r>
            <a:r>
              <a:rPr lang="en-US" sz="2000" dirty="0" smtClean="0"/>
              <a:t>/</a:t>
            </a:r>
            <a:r>
              <a:rPr lang="en-US" sz="2000" dirty="0" err="1" smtClean="0"/>
              <a:t>proiectare</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rcRect l="32532" t="16633" r="7532" b="10822"/>
          <a:stretch>
            <a:fillRect/>
          </a:stretch>
        </p:blipFill>
        <p:spPr bwMode="auto">
          <a:xfrm>
            <a:off x="500034" y="714356"/>
            <a:ext cx="8072494" cy="6000792"/>
          </a:xfrm>
          <a:prstGeom prst="rect">
            <a:avLst/>
          </a:prstGeom>
          <a:noFill/>
          <a:ln w="9525">
            <a:noFill/>
            <a:miter lim="800000"/>
            <a:headEnd/>
            <a:tailEnd/>
          </a:ln>
        </p:spPr>
      </p:pic>
      <p:sp>
        <p:nvSpPr>
          <p:cNvPr id="5" name="Title 1"/>
          <p:cNvSpPr>
            <a:spLocks noGrp="1"/>
          </p:cNvSpPr>
          <p:nvPr>
            <p:ph type="title"/>
          </p:nvPr>
        </p:nvSpPr>
        <p:spPr>
          <a:xfrm>
            <a:off x="500034" y="71414"/>
            <a:ext cx="8072494" cy="576590"/>
          </a:xfrm>
        </p:spPr>
        <p:txBody>
          <a:bodyPr/>
          <a:lstStyle/>
          <a:p>
            <a:r>
              <a:rPr lang="en-US" sz="3200" dirty="0" smtClean="0"/>
              <a:t>4. </a:t>
            </a:r>
            <a:r>
              <a:rPr lang="en-US" sz="3200" dirty="0" err="1" smtClean="0"/>
              <a:t>Diagrama</a:t>
            </a:r>
            <a:r>
              <a:rPr lang="en-US" sz="3200" dirty="0" smtClean="0"/>
              <a:t> de </a:t>
            </a:r>
            <a:r>
              <a:rPr lang="en-US" sz="3200" dirty="0" err="1" smtClean="0"/>
              <a:t>obiecte</a:t>
            </a:r>
            <a:endParaRPr lang="ro-RO"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11560" y="1214422"/>
            <a:ext cx="8352928" cy="4071966"/>
          </a:xfrm>
        </p:spPr>
        <p:txBody>
          <a:bodyPr>
            <a:normAutofit/>
          </a:bodyPr>
          <a:lstStyle/>
          <a:p>
            <a:pPr>
              <a:buFont typeface="Wingdings" pitchFamily="2" charset="2"/>
              <a:buChar char="Ø"/>
            </a:pPr>
            <a:r>
              <a:rPr lang="ro-RO" sz="2000" dirty="0" smtClean="0"/>
              <a:t>Identificarea claselor începe cu </a:t>
            </a:r>
            <a:endParaRPr lang="en-US" sz="2000" dirty="0" smtClean="0"/>
          </a:p>
          <a:p>
            <a:pPr lvl="1">
              <a:buFont typeface="Wingdings" pitchFamily="2" charset="2"/>
              <a:buChar char=""/>
            </a:pPr>
            <a:r>
              <a:rPr lang="ro-RO" sz="2000" dirty="0" smtClean="0"/>
              <a:t>studierea vocabularului specific domeniul respectiv</a:t>
            </a:r>
            <a:endParaRPr lang="en-US" sz="2000" dirty="0" smtClean="0"/>
          </a:p>
          <a:p>
            <a:pPr lvl="1">
              <a:buFont typeface="Wingdings" pitchFamily="2" charset="2"/>
              <a:buChar char=""/>
            </a:pPr>
            <a:r>
              <a:rPr lang="en-US" sz="2000" dirty="0" err="1" smtClean="0"/>
              <a:t>studierea</a:t>
            </a:r>
            <a:r>
              <a:rPr lang="en-US" sz="2000" dirty="0" smtClean="0"/>
              <a:t> </a:t>
            </a:r>
            <a:r>
              <a:rPr lang="en-US" sz="2000" dirty="0" err="1" smtClean="0"/>
              <a:t>regulilor</a:t>
            </a:r>
            <a:r>
              <a:rPr lang="en-US" sz="2000" dirty="0" smtClean="0"/>
              <a:t> </a:t>
            </a:r>
            <a:r>
              <a:rPr lang="en-US" sz="2000" dirty="0" err="1" smtClean="0"/>
              <a:t>afacerii</a:t>
            </a:r>
            <a:r>
              <a:rPr lang="en-US" sz="2000" dirty="0" smtClean="0"/>
              <a:t> (a </a:t>
            </a:r>
            <a:r>
              <a:rPr lang="en-US" sz="2000" dirty="0" err="1" smtClean="0"/>
              <a:t>proceselor</a:t>
            </a:r>
            <a:r>
              <a:rPr lang="en-US" sz="2000" dirty="0" smtClean="0"/>
              <a:t> </a:t>
            </a:r>
            <a:r>
              <a:rPr lang="en-US" sz="2000" dirty="0" err="1" smtClean="0"/>
              <a:t>afacerii</a:t>
            </a:r>
            <a:r>
              <a:rPr lang="en-US" sz="2000" dirty="0" smtClean="0"/>
              <a:t>)</a:t>
            </a:r>
          </a:p>
          <a:p>
            <a:pPr lvl="1">
              <a:buFont typeface="Wingdings" pitchFamily="2" charset="2"/>
              <a:buChar char=""/>
            </a:pPr>
            <a:r>
              <a:rPr lang="en-US" sz="2000" dirty="0" err="1" smtClean="0"/>
              <a:t>Analiza</a:t>
            </a:r>
            <a:r>
              <a:rPr lang="en-US" sz="2000" dirty="0" smtClean="0"/>
              <a:t> </a:t>
            </a:r>
            <a:r>
              <a:rPr lang="en-US" sz="2000" dirty="0" err="1" smtClean="0"/>
              <a:t>descrierii</a:t>
            </a:r>
            <a:r>
              <a:rPr lang="en-US" sz="2000" dirty="0" smtClean="0"/>
              <a:t> </a:t>
            </a:r>
            <a:r>
              <a:rPr lang="en-US" sz="2000" dirty="0" err="1" smtClean="0"/>
              <a:t>detaliate</a:t>
            </a:r>
            <a:r>
              <a:rPr lang="en-US" sz="2000" dirty="0" smtClean="0"/>
              <a:t> a </a:t>
            </a:r>
            <a:r>
              <a:rPr lang="en-US" sz="2000" dirty="0" err="1" smtClean="0"/>
              <a:t>cazurilor</a:t>
            </a:r>
            <a:r>
              <a:rPr lang="en-US" sz="2000" dirty="0" smtClean="0"/>
              <a:t> de </a:t>
            </a:r>
            <a:r>
              <a:rPr lang="en-US" sz="2000" dirty="0" err="1" smtClean="0"/>
              <a:t>utilizare</a:t>
            </a:r>
            <a:endParaRPr lang="en-US" sz="2000" dirty="0" smtClean="0"/>
          </a:p>
          <a:p>
            <a:pPr>
              <a:buFont typeface="Wingdings" pitchFamily="2" charset="2"/>
              <a:buChar char="Ø"/>
            </a:pPr>
            <a:r>
              <a:rPr lang="en-US" sz="2000" dirty="0" smtClean="0"/>
              <a:t>Pot </a:t>
            </a:r>
            <a:r>
              <a:rPr lang="en-US" sz="2000" dirty="0" err="1" smtClean="0"/>
              <a:t>fi</a:t>
            </a:r>
            <a:r>
              <a:rPr lang="en-US" sz="2000" dirty="0" smtClean="0"/>
              <a:t> </a:t>
            </a:r>
            <a:r>
              <a:rPr lang="en-US" sz="2000" dirty="0" err="1" smtClean="0"/>
              <a:t>utilizate</a:t>
            </a:r>
            <a:r>
              <a:rPr lang="en-US" sz="2000" dirty="0" smtClean="0"/>
              <a:t> 4 </a:t>
            </a:r>
            <a:r>
              <a:rPr lang="en-US" sz="2000" dirty="0" err="1" smtClean="0"/>
              <a:t>metode</a:t>
            </a:r>
            <a:r>
              <a:rPr lang="en-US" sz="2000" dirty="0" smtClean="0"/>
              <a:t> de </a:t>
            </a:r>
            <a:r>
              <a:rPr lang="en-US" sz="2000" dirty="0" err="1" smtClean="0"/>
              <a:t>identificare</a:t>
            </a:r>
            <a:r>
              <a:rPr lang="en-US" sz="2000" dirty="0" smtClean="0"/>
              <a:t> a </a:t>
            </a:r>
            <a:r>
              <a:rPr lang="en-US" sz="2000" dirty="0" err="1" smtClean="0"/>
              <a:t>obiectelor</a:t>
            </a:r>
            <a:r>
              <a:rPr lang="en-US" sz="2000" dirty="0" smtClean="0"/>
              <a:t> </a:t>
            </a:r>
            <a:r>
              <a:rPr lang="en-US" sz="2000" dirty="0" err="1" smtClean="0"/>
              <a:t>si</a:t>
            </a:r>
            <a:r>
              <a:rPr lang="en-US" sz="2000" dirty="0" smtClean="0"/>
              <a:t> </a:t>
            </a:r>
            <a:r>
              <a:rPr lang="en-US" sz="2000" dirty="0" err="1" smtClean="0"/>
              <a:t>relatiilor</a:t>
            </a:r>
            <a:endParaRPr lang="en-US" sz="2000" dirty="0" smtClean="0"/>
          </a:p>
          <a:p>
            <a:pPr lvl="1">
              <a:buFont typeface="Wingdings" pitchFamily="2" charset="2"/>
              <a:buChar char=""/>
            </a:pPr>
            <a:r>
              <a:rPr lang="en-US" sz="2000" dirty="0" err="1" smtClean="0"/>
              <a:t>Analiza</a:t>
            </a:r>
            <a:r>
              <a:rPr lang="en-US" sz="2000" dirty="0" smtClean="0"/>
              <a:t> de text (textual analysis) – </a:t>
            </a:r>
            <a:r>
              <a:rPr lang="en-US" sz="2000" dirty="0" err="1" smtClean="0"/>
              <a:t>presupune</a:t>
            </a:r>
            <a:r>
              <a:rPr lang="en-US" sz="2000" dirty="0" smtClean="0"/>
              <a:t> </a:t>
            </a:r>
            <a:r>
              <a:rPr lang="en-US" sz="2000" dirty="0" err="1" smtClean="0"/>
              <a:t>identificarea</a:t>
            </a:r>
            <a:r>
              <a:rPr lang="en-US" sz="2000" dirty="0" smtClean="0"/>
              <a:t> </a:t>
            </a:r>
            <a:r>
              <a:rPr lang="en-US" sz="2000" dirty="0" err="1" smtClean="0"/>
              <a:t>si</a:t>
            </a:r>
            <a:r>
              <a:rPr lang="en-US" sz="2000" dirty="0" smtClean="0"/>
              <a:t> </a:t>
            </a:r>
            <a:r>
              <a:rPr lang="en-US" sz="2000" dirty="0" err="1" smtClean="0"/>
              <a:t>analiza</a:t>
            </a:r>
            <a:r>
              <a:rPr lang="en-US" sz="2000" dirty="0" smtClean="0"/>
              <a:t> </a:t>
            </a:r>
            <a:r>
              <a:rPr lang="en-US" sz="2000" dirty="0" err="1" smtClean="0"/>
              <a:t>substantivelor</a:t>
            </a:r>
            <a:r>
              <a:rPr lang="en-US" sz="2000" dirty="0" smtClean="0"/>
              <a:t> </a:t>
            </a:r>
            <a:r>
              <a:rPr lang="en-US" sz="2000" dirty="0" err="1" smtClean="0"/>
              <a:t>si</a:t>
            </a:r>
            <a:r>
              <a:rPr lang="en-US" sz="2000" dirty="0" smtClean="0"/>
              <a:t> a </a:t>
            </a:r>
            <a:r>
              <a:rPr lang="en-US" sz="2000" dirty="0" err="1" smtClean="0"/>
              <a:t>verbelor</a:t>
            </a:r>
            <a:endParaRPr lang="en-US" sz="2000" dirty="0" smtClean="0"/>
          </a:p>
          <a:p>
            <a:pPr lvl="1">
              <a:buFont typeface="Wingdings" pitchFamily="2" charset="2"/>
              <a:buChar char=""/>
            </a:pPr>
            <a:r>
              <a:rPr lang="en-US" sz="2000" dirty="0" smtClean="0"/>
              <a:t> Brainstorming</a:t>
            </a:r>
          </a:p>
          <a:p>
            <a:pPr lvl="1">
              <a:buFont typeface="Wingdings" pitchFamily="2" charset="2"/>
              <a:buChar char=""/>
            </a:pPr>
            <a:r>
              <a:rPr lang="en-US" sz="2000" dirty="0" err="1" smtClean="0"/>
              <a:t>Lista</a:t>
            </a:r>
            <a:r>
              <a:rPr lang="en-US" sz="2000" dirty="0" smtClean="0"/>
              <a:t> </a:t>
            </a:r>
            <a:r>
              <a:rPr lang="en-US" sz="2000" dirty="0" err="1" smtClean="0"/>
              <a:t>obiectelor</a:t>
            </a:r>
            <a:r>
              <a:rPr lang="en-US" sz="2000" dirty="0" smtClean="0"/>
              <a:t> </a:t>
            </a:r>
            <a:r>
              <a:rPr lang="en-US" sz="2000" dirty="0" err="1" smtClean="0"/>
              <a:t>comune</a:t>
            </a:r>
            <a:r>
              <a:rPr lang="en-US" sz="2000" dirty="0" smtClean="0"/>
              <a:t> – se </a:t>
            </a:r>
            <a:r>
              <a:rPr lang="en-US" sz="2000" dirty="0" err="1" smtClean="0"/>
              <a:t>iau</a:t>
            </a:r>
            <a:r>
              <a:rPr lang="en-US" sz="2000" dirty="0" smtClean="0"/>
              <a:t> in </a:t>
            </a:r>
            <a:r>
              <a:rPr lang="en-US" sz="2000" dirty="0" err="1" smtClean="0"/>
              <a:t>considerare</a:t>
            </a:r>
            <a:r>
              <a:rPr lang="en-US" sz="2000" dirty="0" smtClean="0"/>
              <a:t> 4 </a:t>
            </a:r>
            <a:r>
              <a:rPr lang="en-US" sz="2000" dirty="0" err="1" smtClean="0"/>
              <a:t>categorii</a:t>
            </a:r>
            <a:r>
              <a:rPr lang="en-US" sz="2000" dirty="0" smtClean="0"/>
              <a:t>: </a:t>
            </a:r>
            <a:r>
              <a:rPr lang="en-US" sz="2000" dirty="0" err="1" smtClean="0"/>
              <a:t>evenimente</a:t>
            </a:r>
            <a:r>
              <a:rPr lang="en-US" sz="2000" dirty="0" smtClean="0"/>
              <a:t>, </a:t>
            </a:r>
            <a:r>
              <a:rPr lang="en-US" sz="2000" dirty="0" err="1" smtClean="0"/>
              <a:t>tranzactii</a:t>
            </a:r>
            <a:r>
              <a:rPr lang="en-US" sz="2000" dirty="0" smtClean="0"/>
              <a:t>, </a:t>
            </a:r>
            <a:r>
              <a:rPr lang="en-US" sz="2000" dirty="0" err="1" smtClean="0"/>
              <a:t>lucruri</a:t>
            </a:r>
            <a:r>
              <a:rPr lang="en-US" sz="2000" dirty="0" smtClean="0"/>
              <a:t>/</a:t>
            </a:r>
            <a:r>
              <a:rPr lang="en-US" sz="2000" dirty="0" err="1" smtClean="0"/>
              <a:t>resurse</a:t>
            </a:r>
            <a:r>
              <a:rPr lang="en-US" sz="2000" dirty="0" smtClean="0"/>
              <a:t> </a:t>
            </a:r>
            <a:r>
              <a:rPr lang="en-US" sz="2000" dirty="0" err="1" smtClean="0"/>
              <a:t>fizice</a:t>
            </a:r>
            <a:r>
              <a:rPr lang="en-US" sz="2000" dirty="0" smtClean="0"/>
              <a:t> </a:t>
            </a:r>
            <a:r>
              <a:rPr lang="en-US" sz="2000" dirty="0" err="1" smtClean="0"/>
              <a:t>sau</a:t>
            </a:r>
            <a:r>
              <a:rPr lang="en-US" sz="2000" dirty="0" smtClean="0"/>
              <a:t> </a:t>
            </a:r>
            <a:r>
              <a:rPr lang="en-US" sz="2000" dirty="0" err="1" smtClean="0"/>
              <a:t>tangibile</a:t>
            </a:r>
            <a:r>
              <a:rPr lang="en-US" sz="2000" dirty="0" smtClean="0"/>
              <a:t>, </a:t>
            </a:r>
            <a:r>
              <a:rPr lang="en-US" sz="2000" dirty="0" err="1" smtClean="0"/>
              <a:t>actori</a:t>
            </a:r>
            <a:r>
              <a:rPr lang="en-US" sz="2000" dirty="0" smtClean="0"/>
              <a:t>/</a:t>
            </a:r>
            <a:r>
              <a:rPr lang="en-US" sz="2000" dirty="0" err="1" smtClean="0"/>
              <a:t>roluri</a:t>
            </a:r>
            <a:endParaRPr lang="en-US" sz="2000" dirty="0" smtClean="0"/>
          </a:p>
          <a:p>
            <a:pPr lvl="1">
              <a:buFont typeface="Wingdings" pitchFamily="2" charset="2"/>
              <a:buChar char=""/>
            </a:pPr>
            <a:r>
              <a:rPr lang="en-US" sz="2000" dirty="0" err="1" smtClean="0"/>
              <a:t>Utilizarea</a:t>
            </a:r>
            <a:r>
              <a:rPr lang="en-US" sz="2000" dirty="0" smtClean="0"/>
              <a:t> </a:t>
            </a:r>
            <a:r>
              <a:rPr lang="en-US" sz="2000" dirty="0" err="1" smtClean="0"/>
              <a:t>unor</a:t>
            </a:r>
            <a:r>
              <a:rPr lang="en-US" sz="2000" dirty="0" smtClean="0"/>
              <a:t> </a:t>
            </a:r>
            <a:r>
              <a:rPr lang="en-US" sz="2000" dirty="0" err="1" smtClean="0"/>
              <a:t>sabloane</a:t>
            </a:r>
            <a:r>
              <a:rPr lang="en-US" sz="2000" dirty="0" smtClean="0"/>
              <a:t> (business pattern)</a:t>
            </a:r>
          </a:p>
        </p:txBody>
      </p:sp>
      <p:sp>
        <p:nvSpPr>
          <p:cNvPr id="5" name="Title 1"/>
          <p:cNvSpPr>
            <a:spLocks noGrp="1"/>
          </p:cNvSpPr>
          <p:nvPr>
            <p:ph type="title"/>
          </p:nvPr>
        </p:nvSpPr>
        <p:spPr>
          <a:xfrm>
            <a:off x="357158" y="188640"/>
            <a:ext cx="8535322" cy="648072"/>
          </a:xfrm>
        </p:spPr>
        <p:txBody>
          <a:bodyPr/>
          <a:lstStyle/>
          <a:p>
            <a:pPr algn="ctr"/>
            <a:r>
              <a:rPr lang="en-US" sz="3200" dirty="0" smtClean="0"/>
              <a:t>5. </a:t>
            </a:r>
            <a:r>
              <a:rPr lang="en-US" sz="3200" dirty="0" err="1" smtClean="0"/>
              <a:t>Identificarea</a:t>
            </a:r>
            <a:r>
              <a:rPr lang="en-US" sz="3200" dirty="0" smtClean="0"/>
              <a:t> </a:t>
            </a:r>
            <a:r>
              <a:rPr lang="en-US" sz="3200" dirty="0" err="1" smtClean="0"/>
              <a:t>claselor</a:t>
            </a:r>
            <a:r>
              <a:rPr lang="en-US" sz="3200" dirty="0" smtClean="0"/>
              <a:t> </a:t>
            </a:r>
            <a:r>
              <a:rPr lang="ro-RO" sz="3200" dirty="0" smtClean="0"/>
              <a:t>şi relaţiilor</a:t>
            </a:r>
            <a:endParaRPr lang="ro-RO"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188640"/>
            <a:ext cx="8463884" cy="648072"/>
          </a:xfrm>
        </p:spPr>
        <p:txBody>
          <a:bodyPr/>
          <a:lstStyle/>
          <a:p>
            <a:pPr algn="ctr"/>
            <a:r>
              <a:rPr lang="en-US" sz="3200" dirty="0" smtClean="0"/>
              <a:t>5. </a:t>
            </a:r>
            <a:r>
              <a:rPr lang="en-US" sz="3200" dirty="0" err="1" smtClean="0"/>
              <a:t>Identificarea</a:t>
            </a:r>
            <a:r>
              <a:rPr lang="en-US" sz="3200" dirty="0" smtClean="0"/>
              <a:t> </a:t>
            </a:r>
            <a:r>
              <a:rPr lang="en-US" sz="3200" dirty="0" err="1" smtClean="0"/>
              <a:t>claselor</a:t>
            </a:r>
            <a:r>
              <a:rPr lang="en-US" sz="3200" dirty="0" smtClean="0"/>
              <a:t> </a:t>
            </a:r>
            <a:r>
              <a:rPr lang="ro-RO" sz="3200" dirty="0" smtClean="0"/>
              <a:t>şi relaţiilor</a:t>
            </a:r>
            <a:endParaRPr lang="ro-RO" sz="3200" dirty="0"/>
          </a:p>
        </p:txBody>
      </p:sp>
      <p:sp>
        <p:nvSpPr>
          <p:cNvPr id="5" name="TextBox 4"/>
          <p:cNvSpPr txBox="1"/>
          <p:nvPr/>
        </p:nvSpPr>
        <p:spPr>
          <a:xfrm>
            <a:off x="928662" y="714356"/>
            <a:ext cx="4574714" cy="400110"/>
          </a:xfrm>
          <a:prstGeom prst="rect">
            <a:avLst/>
          </a:prstGeom>
          <a:noFill/>
        </p:spPr>
        <p:txBody>
          <a:bodyPr wrap="none" rtlCol="0">
            <a:spAutoFit/>
          </a:bodyPr>
          <a:lstStyle/>
          <a:p>
            <a:r>
              <a:rPr lang="en-US" sz="2000" b="1" dirty="0" err="1" smtClean="0"/>
              <a:t>Exemple</a:t>
            </a:r>
            <a:r>
              <a:rPr lang="en-US" sz="2000" b="1" dirty="0" smtClean="0"/>
              <a:t> de </a:t>
            </a:r>
            <a:r>
              <a:rPr lang="en-US" sz="2000" b="1" dirty="0" err="1" smtClean="0"/>
              <a:t>sabloane</a:t>
            </a:r>
            <a:r>
              <a:rPr lang="en-US" sz="2000" b="1" dirty="0" smtClean="0"/>
              <a:t> (business </a:t>
            </a:r>
            <a:r>
              <a:rPr lang="en-US" sz="2000" b="1" dirty="0" err="1" smtClean="0"/>
              <a:t>paterns</a:t>
            </a:r>
            <a:r>
              <a:rPr lang="en-US" sz="2000" b="1" dirty="0" smtClean="0"/>
              <a:t>)</a:t>
            </a:r>
            <a:endParaRPr lang="en-US" sz="2000" b="1" dirty="0"/>
          </a:p>
        </p:txBody>
      </p:sp>
      <p:pic>
        <p:nvPicPr>
          <p:cNvPr id="1026" name="Picture 2"/>
          <p:cNvPicPr>
            <a:picLocks noChangeAspect="1" noChangeArrowheads="1"/>
          </p:cNvPicPr>
          <p:nvPr/>
        </p:nvPicPr>
        <p:blipFill>
          <a:blip r:embed="rId2"/>
          <a:srcRect/>
          <a:stretch>
            <a:fillRect/>
          </a:stretch>
        </p:blipFill>
        <p:spPr bwMode="auto">
          <a:xfrm>
            <a:off x="457130" y="1500174"/>
            <a:ext cx="5257878" cy="364333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67222" y="2071678"/>
            <a:ext cx="2757704" cy="227171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142984"/>
            <a:ext cx="8858280" cy="507092"/>
          </a:xfrm>
        </p:spPr>
        <p:txBody>
          <a:bodyPr/>
          <a:lstStyle/>
          <a:p>
            <a:r>
              <a:rPr lang="ro-RO" sz="2000" dirty="0" smtClean="0">
                <a:solidFill>
                  <a:schemeClr val="tx1"/>
                </a:solidFill>
              </a:rPr>
              <a:t>Reguli ale afacerii în sistem</a:t>
            </a:r>
            <a:r>
              <a:rPr lang="en-US" sz="2000" dirty="0" err="1" smtClean="0">
                <a:solidFill>
                  <a:schemeClr val="tx1"/>
                </a:solidFill>
              </a:rPr>
              <a:t>ul</a:t>
            </a:r>
            <a:r>
              <a:rPr lang="ro-RO" sz="2000" dirty="0" smtClean="0">
                <a:solidFill>
                  <a:schemeClr val="tx1"/>
                </a:solidFill>
              </a:rPr>
              <a:t> de gestiune a comenzilor clienţilor</a:t>
            </a:r>
            <a:endParaRPr lang="ro-RO" sz="2000" dirty="0">
              <a:solidFill>
                <a:schemeClr val="tx1"/>
              </a:solidFill>
            </a:endParaRPr>
          </a:p>
        </p:txBody>
      </p:sp>
      <p:graphicFrame>
        <p:nvGraphicFramePr>
          <p:cNvPr id="4" name="Content Placeholder 3"/>
          <p:cNvGraphicFramePr>
            <a:graphicFrameLocks noGrp="1"/>
          </p:cNvGraphicFramePr>
          <p:nvPr>
            <p:ph idx="1"/>
          </p:nvPr>
        </p:nvGraphicFramePr>
        <p:xfrm>
          <a:off x="500034" y="1954453"/>
          <a:ext cx="8429683" cy="3546249"/>
        </p:xfrm>
        <a:graphic>
          <a:graphicData uri="http://schemas.openxmlformats.org/drawingml/2006/table">
            <a:tbl>
              <a:tblPr>
                <a:tableStyleId>{775DCB02-9BB8-47FD-8907-85C794F793BA}</a:tableStyleId>
              </a:tblPr>
              <a:tblGrid>
                <a:gridCol w="4526989">
                  <a:extLst>
                    <a:ext uri="{9D8B030D-6E8A-4147-A177-3AD203B41FA5}">
                      <a16:colId xmlns:a16="http://schemas.microsoft.com/office/drawing/2014/main" val="20000"/>
                    </a:ext>
                  </a:extLst>
                </a:gridCol>
                <a:gridCol w="1702630">
                  <a:extLst>
                    <a:ext uri="{9D8B030D-6E8A-4147-A177-3AD203B41FA5}">
                      <a16:colId xmlns:a16="http://schemas.microsoft.com/office/drawing/2014/main" val="20001"/>
                    </a:ext>
                  </a:extLst>
                </a:gridCol>
                <a:gridCol w="2200064">
                  <a:extLst>
                    <a:ext uri="{9D8B030D-6E8A-4147-A177-3AD203B41FA5}">
                      <a16:colId xmlns:a16="http://schemas.microsoft.com/office/drawing/2014/main" val="20002"/>
                    </a:ext>
                  </a:extLst>
                </a:gridCol>
              </a:tblGrid>
              <a:tr h="554695">
                <a:tc>
                  <a:txBody>
                    <a:bodyPr/>
                    <a:lstStyle/>
                    <a:p>
                      <a:pPr algn="ctr" hangingPunct="0">
                        <a:spcAft>
                          <a:spcPts val="0"/>
                        </a:spcAft>
                      </a:pPr>
                      <a:r>
                        <a:rPr lang="en-US" sz="1600" dirty="0" err="1"/>
                        <a:t>Reguli</a:t>
                      </a:r>
                      <a:r>
                        <a:rPr lang="en-US" sz="1600" dirty="0"/>
                        <a:t> ale </a:t>
                      </a:r>
                      <a:r>
                        <a:rPr lang="en-US" sz="1600" dirty="0" err="1"/>
                        <a:t>afacerii</a:t>
                      </a:r>
                      <a:endParaRPr lang="ro-RO" sz="1600" dirty="0">
                        <a:latin typeface="Times New Roman"/>
                        <a:ea typeface="Times New Roman"/>
                        <a:cs typeface="Times New Roman"/>
                      </a:endParaRPr>
                    </a:p>
                  </a:txBody>
                  <a:tcPr marL="68580" marR="68580" marT="0" marB="0"/>
                </a:tc>
                <a:tc>
                  <a:txBody>
                    <a:bodyPr/>
                    <a:lstStyle/>
                    <a:p>
                      <a:pPr algn="ctr" hangingPunct="0">
                        <a:spcAft>
                          <a:spcPts val="0"/>
                        </a:spcAft>
                      </a:pPr>
                      <a:r>
                        <a:rPr lang="en-US" sz="1600" dirty="0" err="1"/>
                        <a:t>Clase</a:t>
                      </a:r>
                      <a:r>
                        <a:rPr lang="en-US" sz="1600" dirty="0"/>
                        <a:t> </a:t>
                      </a:r>
                      <a:r>
                        <a:rPr lang="en-US" sz="1600" dirty="0" err="1"/>
                        <a:t>identificate</a:t>
                      </a:r>
                      <a:endParaRPr lang="ro-RO" sz="1600" dirty="0">
                        <a:latin typeface="Times New Roman"/>
                        <a:ea typeface="Times New Roman"/>
                        <a:cs typeface="Times New Roman"/>
                      </a:endParaRPr>
                    </a:p>
                  </a:txBody>
                  <a:tcPr marL="68580" marR="68580" marT="0" marB="0"/>
                </a:tc>
                <a:tc>
                  <a:txBody>
                    <a:bodyPr/>
                    <a:lstStyle/>
                    <a:p>
                      <a:pPr algn="ctr" hangingPunct="0">
                        <a:spcAft>
                          <a:spcPts val="0"/>
                        </a:spcAft>
                      </a:pPr>
                      <a:r>
                        <a:rPr lang="en-US" sz="1600" dirty="0" err="1"/>
                        <a:t>Relaţii</a:t>
                      </a:r>
                      <a:r>
                        <a:rPr lang="en-US" sz="1600" dirty="0"/>
                        <a:t> </a:t>
                      </a:r>
                      <a:r>
                        <a:rPr lang="en-US" sz="1600" dirty="0" err="1"/>
                        <a:t>identificate</a:t>
                      </a:r>
                      <a:endParaRPr lang="ro-RO" sz="16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554695">
                <a:tc>
                  <a:txBody>
                    <a:bodyPr/>
                    <a:lstStyle/>
                    <a:p>
                      <a:pPr algn="just" hangingPunct="0">
                        <a:spcAft>
                          <a:spcPts val="0"/>
                        </a:spcAft>
                      </a:pPr>
                      <a:r>
                        <a:rPr lang="en-US" sz="1600" dirty="0" err="1"/>
                        <a:t>Clienţi</a:t>
                      </a:r>
                      <a:r>
                        <a:rPr lang="en-US" sz="1600" dirty="0"/>
                        <a:t> pot </a:t>
                      </a:r>
                      <a:r>
                        <a:rPr lang="en-US" sz="1600" dirty="0" err="1"/>
                        <a:t>fi</a:t>
                      </a:r>
                      <a:r>
                        <a:rPr lang="en-US" sz="1600" dirty="0"/>
                        <a:t> </a:t>
                      </a:r>
                      <a:r>
                        <a:rPr lang="en-US" sz="1600" dirty="0" err="1"/>
                        <a:t>anumite</a:t>
                      </a:r>
                      <a:r>
                        <a:rPr lang="en-US" sz="1600" dirty="0"/>
                        <a:t> </a:t>
                      </a:r>
                      <a:r>
                        <a:rPr lang="en-US" sz="1600" dirty="0" err="1" smtClean="0"/>
                        <a:t>persoane</a:t>
                      </a:r>
                      <a:r>
                        <a:rPr lang="en-US" sz="1600" dirty="0" smtClean="0"/>
                        <a:t>, </a:t>
                      </a:r>
                      <a:r>
                        <a:rPr lang="en-US" sz="1600" dirty="0" err="1" smtClean="0"/>
                        <a:t>fizice</a:t>
                      </a:r>
                      <a:r>
                        <a:rPr lang="en-US" sz="1600" dirty="0" smtClean="0"/>
                        <a:t> </a:t>
                      </a:r>
                      <a:r>
                        <a:rPr lang="en-US" sz="1600" dirty="0" err="1"/>
                        <a:t>sau</a:t>
                      </a:r>
                      <a:r>
                        <a:rPr lang="en-US" sz="1600" dirty="0"/>
                        <a:t> </a:t>
                      </a:r>
                      <a:r>
                        <a:rPr lang="en-US" sz="1600" dirty="0" err="1" smtClean="0"/>
                        <a:t>juridice</a:t>
                      </a:r>
                      <a:r>
                        <a:rPr lang="en-US" sz="1600" dirty="0" smtClean="0"/>
                        <a:t>.</a:t>
                      </a:r>
                      <a:endParaRPr lang="ro-RO" sz="1600" dirty="0">
                        <a:latin typeface="Times New Roman"/>
                        <a:ea typeface="Times New Roman"/>
                        <a:cs typeface="Times New Roman"/>
                      </a:endParaRPr>
                    </a:p>
                  </a:txBody>
                  <a:tcPr marL="68580" marR="68580" marT="0" marB="0"/>
                </a:tc>
                <a:tc>
                  <a:txBody>
                    <a:bodyPr/>
                    <a:lstStyle/>
                    <a:p>
                      <a:pPr algn="just" hangingPunct="0">
                        <a:spcAft>
                          <a:spcPts val="0"/>
                        </a:spcAft>
                      </a:pPr>
                      <a:r>
                        <a:rPr lang="en-US" sz="1600"/>
                        <a:t>Persoane</a:t>
                      </a:r>
                      <a:endParaRPr lang="ro-RO" sz="1600"/>
                    </a:p>
                    <a:p>
                      <a:pPr algn="just" hangingPunct="0">
                        <a:spcAft>
                          <a:spcPts val="0"/>
                        </a:spcAft>
                      </a:pPr>
                      <a:r>
                        <a:rPr lang="en-US" sz="1600"/>
                        <a:t>Clienţi</a:t>
                      </a:r>
                      <a:endParaRPr lang="ro-RO" sz="1600">
                        <a:latin typeface="Times New Roman"/>
                        <a:ea typeface="Times New Roman"/>
                        <a:cs typeface="Times New Roman"/>
                      </a:endParaRPr>
                    </a:p>
                  </a:txBody>
                  <a:tcPr marL="68580" marR="68580" marT="0" marB="0"/>
                </a:tc>
                <a:tc>
                  <a:txBody>
                    <a:bodyPr/>
                    <a:lstStyle/>
                    <a:p>
                      <a:pPr algn="l" hangingPunct="0">
                        <a:spcAft>
                          <a:spcPts val="0"/>
                        </a:spcAft>
                      </a:pPr>
                      <a:r>
                        <a:rPr lang="en-US" sz="1600"/>
                        <a:t>Generalizare</a:t>
                      </a:r>
                      <a:endParaRPr lang="ro-RO" sz="160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554695">
                <a:tc>
                  <a:txBody>
                    <a:bodyPr/>
                    <a:lstStyle/>
                    <a:p>
                      <a:pPr algn="just" hangingPunct="0">
                        <a:spcAft>
                          <a:spcPts val="0"/>
                        </a:spcAft>
                      </a:pPr>
                      <a:r>
                        <a:rPr lang="pt-BR" sz="1600" dirty="0"/>
                        <a:t>Un tip de tranzacţie este comanda</a:t>
                      </a:r>
                      <a:endParaRPr lang="ro-RO" sz="1600" dirty="0">
                        <a:latin typeface="Times New Roman"/>
                        <a:ea typeface="Times New Roman"/>
                        <a:cs typeface="Times New Roman"/>
                      </a:endParaRPr>
                    </a:p>
                  </a:txBody>
                  <a:tcPr marL="68580" marR="68580" marT="0" marB="0"/>
                </a:tc>
                <a:tc>
                  <a:txBody>
                    <a:bodyPr/>
                    <a:lstStyle/>
                    <a:p>
                      <a:pPr algn="just" hangingPunct="0">
                        <a:spcAft>
                          <a:spcPts val="0"/>
                        </a:spcAft>
                      </a:pPr>
                      <a:r>
                        <a:rPr lang="en-US" sz="1600" dirty="0" err="1"/>
                        <a:t>Tranzacţie</a:t>
                      </a:r>
                      <a:endParaRPr lang="ro-RO" sz="1600" dirty="0"/>
                    </a:p>
                    <a:p>
                      <a:pPr algn="just" hangingPunct="0">
                        <a:spcAft>
                          <a:spcPts val="0"/>
                        </a:spcAft>
                      </a:pPr>
                      <a:r>
                        <a:rPr lang="en-US" sz="1600" dirty="0" err="1"/>
                        <a:t>Comandă</a:t>
                      </a:r>
                      <a:endParaRPr lang="ro-RO" sz="1600" dirty="0">
                        <a:latin typeface="Times New Roman"/>
                        <a:ea typeface="Times New Roman"/>
                        <a:cs typeface="Times New Roman"/>
                      </a:endParaRPr>
                    </a:p>
                  </a:txBody>
                  <a:tcPr marL="68580" marR="68580" marT="0" marB="0"/>
                </a:tc>
                <a:tc>
                  <a:txBody>
                    <a:bodyPr/>
                    <a:lstStyle/>
                    <a:p>
                      <a:pPr algn="l" hangingPunct="0">
                        <a:spcAft>
                          <a:spcPts val="0"/>
                        </a:spcAft>
                      </a:pPr>
                      <a:r>
                        <a:rPr lang="en-US" sz="1600" dirty="0" err="1"/>
                        <a:t>Generalizare</a:t>
                      </a:r>
                      <a:endParaRPr lang="ro-RO" sz="16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1050122">
                <a:tc>
                  <a:txBody>
                    <a:bodyPr/>
                    <a:lstStyle/>
                    <a:p>
                      <a:pPr algn="just" hangingPunct="0">
                        <a:spcAft>
                          <a:spcPts val="0"/>
                        </a:spcAft>
                      </a:pPr>
                      <a:r>
                        <a:rPr lang="pt-BR" sz="1600" dirty="0"/>
                        <a:t>O comandă conţine </a:t>
                      </a:r>
                      <a:r>
                        <a:rPr lang="pt-BR" sz="1600" dirty="0" smtClean="0"/>
                        <a:t>una </a:t>
                      </a:r>
                      <a:r>
                        <a:rPr lang="pt-BR" sz="1600" dirty="0"/>
                        <a:t>sau mai multe </a:t>
                      </a:r>
                      <a:r>
                        <a:rPr lang="pt-BR" sz="1600" dirty="0" smtClean="0"/>
                        <a:t>linii, </a:t>
                      </a:r>
                      <a:r>
                        <a:rPr lang="pt-BR" sz="1600" dirty="0"/>
                        <a:t>iar datele despre produsele conţinute într-o anumită </a:t>
                      </a:r>
                      <a:r>
                        <a:rPr lang="pt-BR" sz="1600" dirty="0" smtClean="0"/>
                        <a:t>linie </a:t>
                      </a:r>
                      <a:r>
                        <a:rPr lang="pt-BR" sz="1600" dirty="0"/>
                        <a:t>nu pot avea o existenţă mai scurtă sau mai lungă decât a comenzii din care fac parte</a:t>
                      </a:r>
                      <a:endParaRPr lang="ro-RO" sz="1600" dirty="0">
                        <a:latin typeface="Times New Roman"/>
                        <a:ea typeface="Times New Roman"/>
                        <a:cs typeface="Times New Roman"/>
                      </a:endParaRPr>
                    </a:p>
                  </a:txBody>
                  <a:tcPr marL="68580" marR="68580" marT="0" marB="0"/>
                </a:tc>
                <a:tc>
                  <a:txBody>
                    <a:bodyPr/>
                    <a:lstStyle/>
                    <a:p>
                      <a:pPr algn="just" hangingPunct="0">
                        <a:spcAft>
                          <a:spcPts val="0"/>
                        </a:spcAft>
                      </a:pPr>
                      <a:r>
                        <a:rPr lang="en-US" sz="1600" dirty="0" err="1"/>
                        <a:t>Comandă</a:t>
                      </a:r>
                      <a:endParaRPr lang="ro-RO" sz="1600" dirty="0"/>
                    </a:p>
                    <a:p>
                      <a:pPr algn="just" hangingPunct="0">
                        <a:spcAft>
                          <a:spcPts val="0"/>
                        </a:spcAft>
                      </a:pPr>
                      <a:r>
                        <a:rPr lang="en-US" sz="1600" dirty="0" err="1" smtClean="0"/>
                        <a:t>Linie_Comanda</a:t>
                      </a:r>
                      <a:endParaRPr lang="ro-RO" sz="1600" dirty="0">
                        <a:latin typeface="Times New Roman"/>
                        <a:ea typeface="Times New Roman"/>
                        <a:cs typeface="Times New Roman"/>
                      </a:endParaRPr>
                    </a:p>
                  </a:txBody>
                  <a:tcPr marL="68580" marR="68580" marT="0" marB="0"/>
                </a:tc>
                <a:tc>
                  <a:txBody>
                    <a:bodyPr/>
                    <a:lstStyle/>
                    <a:p>
                      <a:pPr algn="l" hangingPunct="0">
                        <a:spcAft>
                          <a:spcPts val="0"/>
                        </a:spcAft>
                      </a:pPr>
                      <a:r>
                        <a:rPr lang="en-US" sz="1600" dirty="0" err="1"/>
                        <a:t>Agregare</a:t>
                      </a:r>
                      <a:r>
                        <a:rPr lang="en-US" sz="1600" dirty="0"/>
                        <a:t> </a:t>
                      </a:r>
                      <a:r>
                        <a:rPr lang="en-US" sz="1600" dirty="0" err="1" smtClean="0"/>
                        <a:t>compozită</a:t>
                      </a:r>
                      <a:endParaRPr lang="ro-RO" sz="16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832042">
                <a:tc>
                  <a:txBody>
                    <a:bodyPr/>
                    <a:lstStyle/>
                    <a:p>
                      <a:pPr algn="just" hangingPunct="0">
                        <a:spcAft>
                          <a:spcPts val="0"/>
                        </a:spcAft>
                      </a:pPr>
                      <a:r>
                        <a:rPr lang="en-US" sz="1600" dirty="0" err="1"/>
                        <a:t>Despre</a:t>
                      </a:r>
                      <a:r>
                        <a:rPr lang="en-US" sz="1600" dirty="0"/>
                        <a:t> </a:t>
                      </a:r>
                      <a:r>
                        <a:rPr lang="en-US" sz="1600" dirty="0" err="1"/>
                        <a:t>fiecare</a:t>
                      </a:r>
                      <a:r>
                        <a:rPr lang="en-US" sz="1600" dirty="0"/>
                        <a:t> </a:t>
                      </a:r>
                      <a:r>
                        <a:rPr lang="en-US" sz="1600" dirty="0" err="1"/>
                        <a:t>produs</a:t>
                      </a:r>
                      <a:r>
                        <a:rPr lang="en-US" sz="1600" dirty="0"/>
                        <a:t> </a:t>
                      </a:r>
                      <a:r>
                        <a:rPr lang="en-US" sz="1600" dirty="0" err="1"/>
                        <a:t>conţinut</a:t>
                      </a:r>
                      <a:r>
                        <a:rPr lang="en-US" sz="1600" dirty="0"/>
                        <a:t> </a:t>
                      </a:r>
                      <a:r>
                        <a:rPr lang="en-US" sz="1600" dirty="0" err="1"/>
                        <a:t>într</a:t>
                      </a:r>
                      <a:r>
                        <a:rPr lang="en-US" sz="1600" dirty="0"/>
                        <a:t>-o </a:t>
                      </a:r>
                      <a:r>
                        <a:rPr lang="en-US" sz="1600" dirty="0" err="1" smtClean="0"/>
                        <a:t>linie</a:t>
                      </a:r>
                      <a:r>
                        <a:rPr lang="en-US" sz="1600" dirty="0" smtClean="0"/>
                        <a:t> de </a:t>
                      </a:r>
                      <a:r>
                        <a:rPr lang="en-US" sz="1600" dirty="0" err="1" smtClean="0"/>
                        <a:t>comandă</a:t>
                      </a:r>
                      <a:r>
                        <a:rPr lang="en-US" sz="1600" dirty="0" smtClean="0"/>
                        <a:t> </a:t>
                      </a:r>
                      <a:r>
                        <a:rPr lang="en-US" sz="1600" dirty="0" err="1"/>
                        <a:t>trebuie</a:t>
                      </a:r>
                      <a:r>
                        <a:rPr lang="en-US" sz="1600" dirty="0"/>
                        <a:t> </a:t>
                      </a:r>
                      <a:r>
                        <a:rPr lang="en-US" sz="1600" dirty="0" err="1"/>
                        <a:t>memorate</a:t>
                      </a:r>
                      <a:r>
                        <a:rPr lang="en-US" sz="1600" dirty="0"/>
                        <a:t> </a:t>
                      </a:r>
                      <a:r>
                        <a:rPr lang="en-US" sz="1600" dirty="0" err="1"/>
                        <a:t>anumite</a:t>
                      </a:r>
                      <a:r>
                        <a:rPr lang="en-US" sz="1600" dirty="0"/>
                        <a:t> </a:t>
                      </a:r>
                      <a:r>
                        <a:rPr lang="en-US" sz="1600" dirty="0" smtClean="0"/>
                        <a:t>date </a:t>
                      </a:r>
                      <a:r>
                        <a:rPr lang="en-US" sz="1600" dirty="0" err="1" smtClean="0"/>
                        <a:t>specifice</a:t>
                      </a:r>
                      <a:r>
                        <a:rPr lang="en-US" sz="1600" dirty="0" smtClean="0"/>
                        <a:t>: </a:t>
                      </a:r>
                      <a:r>
                        <a:rPr lang="en-US" sz="1600" dirty="0" err="1" smtClean="0"/>
                        <a:t>cantitate</a:t>
                      </a:r>
                      <a:r>
                        <a:rPr lang="en-US" sz="1600" dirty="0" smtClean="0"/>
                        <a:t>, pret.</a:t>
                      </a:r>
                      <a:endParaRPr lang="ro-RO" sz="1600" dirty="0">
                        <a:latin typeface="Times New Roman"/>
                        <a:ea typeface="Times New Roman"/>
                        <a:cs typeface="Times New Roman"/>
                      </a:endParaRPr>
                    </a:p>
                  </a:txBody>
                  <a:tcPr marL="68580" marR="68580" marT="0" marB="0"/>
                </a:tc>
                <a:tc>
                  <a:txBody>
                    <a:bodyPr/>
                    <a:lstStyle/>
                    <a:p>
                      <a:pPr algn="just" hangingPunct="0">
                        <a:spcAft>
                          <a:spcPts val="0"/>
                        </a:spcAft>
                      </a:pPr>
                      <a:r>
                        <a:rPr lang="en-US" sz="1600" dirty="0" err="1" smtClean="0"/>
                        <a:t>Linie_Comanda</a:t>
                      </a:r>
                      <a:endParaRPr lang="en-US" sz="1600" dirty="0" smtClean="0"/>
                    </a:p>
                    <a:p>
                      <a:pPr algn="just" hangingPunct="0">
                        <a:spcAft>
                          <a:spcPts val="0"/>
                        </a:spcAft>
                      </a:pPr>
                      <a:r>
                        <a:rPr lang="en-US" sz="1600" dirty="0" err="1" smtClean="0"/>
                        <a:t>Produs</a:t>
                      </a:r>
                      <a:endParaRPr lang="ro-RO" sz="1600" dirty="0">
                        <a:latin typeface="Times New Roman"/>
                        <a:ea typeface="Times New Roman"/>
                        <a:cs typeface="Times New Roman"/>
                      </a:endParaRPr>
                    </a:p>
                  </a:txBody>
                  <a:tcPr marL="68580" marR="68580" marT="0" marB="0"/>
                </a:tc>
                <a:tc>
                  <a:txBody>
                    <a:bodyPr/>
                    <a:lstStyle/>
                    <a:p>
                      <a:pPr algn="l" hangingPunct="0">
                        <a:spcAft>
                          <a:spcPts val="0"/>
                        </a:spcAft>
                      </a:pPr>
                      <a:r>
                        <a:rPr lang="en-US" sz="1600" dirty="0" err="1" smtClean="0"/>
                        <a:t>Agregare</a:t>
                      </a:r>
                      <a:r>
                        <a:rPr lang="en-US" sz="1600" dirty="0" smtClean="0"/>
                        <a:t> </a:t>
                      </a:r>
                      <a:r>
                        <a:rPr lang="en-US" sz="1600" dirty="0" err="1" smtClean="0"/>
                        <a:t>partajată</a:t>
                      </a:r>
                      <a:endParaRPr lang="ro-RO" sz="16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6" name="Title 1"/>
          <p:cNvSpPr txBox="1">
            <a:spLocks/>
          </p:cNvSpPr>
          <p:nvPr/>
        </p:nvSpPr>
        <p:spPr>
          <a:xfrm>
            <a:off x="357158" y="44624"/>
            <a:ext cx="8643998" cy="1008112"/>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 Exemplu</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ro-RO"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pic>
        <p:nvPicPr>
          <p:cNvPr id="23555" name="Picture 3"/>
          <p:cNvPicPr>
            <a:picLocks noChangeAspect="1" noChangeArrowheads="1"/>
          </p:cNvPicPr>
          <p:nvPr/>
        </p:nvPicPr>
        <p:blipFill>
          <a:blip r:embed="rId2" cstate="print"/>
          <a:srcRect/>
          <a:stretch>
            <a:fillRect/>
          </a:stretch>
        </p:blipFill>
        <p:spPr bwMode="auto">
          <a:xfrm>
            <a:off x="928661" y="1785926"/>
            <a:ext cx="7573815" cy="3714776"/>
          </a:xfrm>
          <a:prstGeom prst="rect">
            <a:avLst/>
          </a:prstGeom>
          <a:noFill/>
          <a:ln w="9525">
            <a:noFill/>
            <a:miter lim="800000"/>
            <a:headEnd/>
            <a:tailEnd/>
          </a:ln>
        </p:spPr>
      </p:pic>
      <p:sp>
        <p:nvSpPr>
          <p:cNvPr id="8" name="Title 1"/>
          <p:cNvSpPr txBox="1">
            <a:spLocks/>
          </p:cNvSpPr>
          <p:nvPr/>
        </p:nvSpPr>
        <p:spPr>
          <a:xfrm>
            <a:off x="285720" y="44624"/>
            <a:ext cx="8715436" cy="1008112"/>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 Exemplu</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9" name="TextBox 8"/>
          <p:cNvSpPr txBox="1"/>
          <p:nvPr/>
        </p:nvSpPr>
        <p:spPr>
          <a:xfrm>
            <a:off x="1259632" y="1268760"/>
            <a:ext cx="2228302" cy="400110"/>
          </a:xfrm>
          <a:prstGeom prst="rect">
            <a:avLst/>
          </a:prstGeom>
          <a:noFill/>
        </p:spPr>
        <p:txBody>
          <a:bodyPr wrap="none" rtlCol="0">
            <a:spAutoFit/>
          </a:bodyPr>
          <a:lstStyle/>
          <a:p>
            <a:r>
              <a:rPr lang="ro-RO" sz="2000" b="1" dirty="0" smtClean="0"/>
              <a:t>Rezultatul analizei</a:t>
            </a: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40" y="642918"/>
            <a:ext cx="5569158" cy="500066"/>
          </a:xfrm>
        </p:spPr>
        <p:txBody>
          <a:bodyPr/>
          <a:lstStyle/>
          <a:p>
            <a:r>
              <a:rPr lang="ro-RO" sz="2000" dirty="0" smtClean="0"/>
              <a:t>Identificarea </a:t>
            </a:r>
            <a:r>
              <a:rPr lang="ro-RO" sz="2000" b="1" dirty="0" smtClean="0"/>
              <a:t>dependenţelor dintre clase</a:t>
            </a:r>
            <a:r>
              <a:rPr lang="ro-RO" sz="2000" dirty="0" smtClean="0"/>
              <a:t/>
            </a:r>
            <a:br>
              <a:rPr lang="ro-RO" sz="2000" dirty="0" smtClean="0"/>
            </a:br>
            <a:r>
              <a:rPr lang="ro-RO" sz="2000" dirty="0" smtClean="0"/>
              <a:t/>
            </a:r>
            <a:br>
              <a:rPr lang="ro-RO" sz="2000" dirty="0" smtClean="0"/>
            </a:br>
            <a:endParaRPr lang="ro-RO" sz="2000" dirty="0"/>
          </a:p>
        </p:txBody>
      </p:sp>
      <p:sp>
        <p:nvSpPr>
          <p:cNvPr id="3" name="Content Placeholder 2"/>
          <p:cNvSpPr>
            <a:spLocks noGrp="1"/>
          </p:cNvSpPr>
          <p:nvPr>
            <p:ph idx="1"/>
          </p:nvPr>
        </p:nvSpPr>
        <p:spPr>
          <a:xfrm>
            <a:off x="395536" y="980728"/>
            <a:ext cx="8640960" cy="5616624"/>
          </a:xfrm>
        </p:spPr>
        <p:txBody>
          <a:bodyPr>
            <a:noAutofit/>
          </a:bodyPr>
          <a:lstStyle/>
          <a:p>
            <a:pPr>
              <a:lnSpc>
                <a:spcPct val="150000"/>
              </a:lnSpc>
              <a:buNone/>
            </a:pPr>
            <a:r>
              <a:rPr lang="ro-RO" sz="2000" dirty="0" smtClean="0"/>
              <a:t>Relaţia de dependenţă între clase:</a:t>
            </a:r>
          </a:p>
          <a:p>
            <a:pPr>
              <a:lnSpc>
                <a:spcPct val="150000"/>
              </a:lnSpc>
            </a:pPr>
            <a:r>
              <a:rPr lang="ro-RO" sz="2000" dirty="0" smtClean="0"/>
              <a:t>o formă mai slabă de relaţie care arată că o clasă depinde de alta deoarece o utilizează la un moment dat</a:t>
            </a:r>
          </a:p>
          <a:p>
            <a:pPr>
              <a:lnSpc>
                <a:spcPct val="150000"/>
              </a:lnSpc>
            </a:pPr>
            <a:r>
              <a:rPr lang="ro-RO" sz="2000" dirty="0" smtClean="0"/>
              <a:t>mai este numită şi relaţia “supplier – client”, în care:</a:t>
            </a:r>
          </a:p>
          <a:p>
            <a:pPr lvl="1">
              <a:lnSpc>
                <a:spcPct val="150000"/>
              </a:lnSpc>
              <a:buFont typeface="Wingdings" pitchFamily="2" charset="2"/>
              <a:buChar char="Ø"/>
            </a:pPr>
            <a:r>
              <a:rPr lang="ro-RO" sz="2000" dirty="0" smtClean="0"/>
              <a:t>“supplier” oferă ceva clientului</a:t>
            </a:r>
          </a:p>
          <a:p>
            <a:pPr lvl="1">
              <a:lnSpc>
                <a:spcPct val="150000"/>
              </a:lnSpc>
              <a:buFont typeface="Wingdings" pitchFamily="2" charset="2"/>
              <a:buChar char="Ø"/>
            </a:pPr>
            <a:r>
              <a:rPr lang="ro-RO" sz="2000" dirty="0" smtClean="0"/>
              <a:t>“client” foloseşte acel ceva pentru a-şi îndeplini responsabilităţile</a:t>
            </a:r>
          </a:p>
          <a:p>
            <a:pPr lvl="1">
              <a:lnSpc>
                <a:spcPct val="150000"/>
              </a:lnSpc>
              <a:buFont typeface="Wingdings" pitchFamily="2" charset="2"/>
              <a:buChar char="Ø"/>
            </a:pPr>
            <a:r>
              <a:rPr lang="ro-RO" sz="2000" dirty="0" smtClean="0"/>
              <a:t>modificarea in “supplier” poate atrage modificări în “client”</a:t>
            </a:r>
          </a:p>
          <a:p>
            <a:pPr>
              <a:lnSpc>
                <a:spcPct val="150000"/>
              </a:lnSpc>
            </a:pPr>
            <a:r>
              <a:rPr lang="ro-RO" sz="2000" dirty="0" smtClean="0"/>
              <a:t>Relaţia de dependenţă între clase reprezintă o legătura cu un nivel de abstractizare mai mare decât relaţia de asociere</a:t>
            </a:r>
          </a:p>
          <a:p>
            <a:pPr>
              <a:lnSpc>
                <a:spcPct val="150000"/>
              </a:lnSpc>
            </a:pPr>
            <a:r>
              <a:rPr lang="ro-RO" sz="2000" dirty="0" smtClean="0"/>
              <a:t>Diferă de relaţia de asociere, în care dependenţa se manifestă prin faptul că un atribut al clasei dependente este de tipul clasei independente</a:t>
            </a:r>
            <a:endParaRPr lang="en-US" sz="2000" dirty="0" smtClean="0"/>
          </a:p>
          <a:p>
            <a:pPr>
              <a:lnSpc>
                <a:spcPct val="150000"/>
              </a:lnSpc>
              <a:buNone/>
            </a:pPr>
            <a:endParaRPr lang="ro-RO" sz="2000" dirty="0"/>
          </a:p>
        </p:txBody>
      </p:sp>
      <p:sp>
        <p:nvSpPr>
          <p:cNvPr id="4"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801004" cy="648072"/>
          </a:xfrm>
        </p:spPr>
        <p:txBody>
          <a:bodyPr/>
          <a:lstStyle/>
          <a:p>
            <a:r>
              <a:rPr lang="en-US" sz="3200" dirty="0" smtClean="0"/>
              <a:t>1. </a:t>
            </a:r>
            <a:r>
              <a:rPr lang="en-US" sz="3200" dirty="0" err="1" smtClean="0"/>
              <a:t>Modelul</a:t>
            </a:r>
            <a:r>
              <a:rPr lang="en-US" sz="3200" dirty="0" smtClean="0"/>
              <a:t> structural -  </a:t>
            </a:r>
            <a:r>
              <a:rPr lang="en-US" sz="3200" dirty="0" err="1" smtClean="0"/>
              <a:t>Introducere</a:t>
            </a:r>
            <a:endParaRPr lang="ro-RO" sz="3200" dirty="0"/>
          </a:p>
        </p:txBody>
      </p:sp>
      <p:sp>
        <p:nvSpPr>
          <p:cNvPr id="3" name="Content Placeholder 2"/>
          <p:cNvSpPr>
            <a:spLocks noGrp="1"/>
          </p:cNvSpPr>
          <p:nvPr>
            <p:ph idx="1"/>
          </p:nvPr>
        </p:nvSpPr>
        <p:spPr>
          <a:xfrm>
            <a:off x="428596" y="857232"/>
            <a:ext cx="8572560" cy="3643338"/>
          </a:xfrm>
        </p:spPr>
        <p:txBody>
          <a:bodyPr>
            <a:noAutofit/>
          </a:bodyPr>
          <a:lstStyle/>
          <a:p>
            <a:pPr>
              <a:buFont typeface="Wingdings" pitchFamily="2" charset="2"/>
              <a:buChar char="Ø"/>
            </a:pPr>
            <a:r>
              <a:rPr lang="en-US" sz="2000" dirty="0" err="1" smtClean="0"/>
              <a:t>Reprezinta</a:t>
            </a:r>
            <a:r>
              <a:rPr lang="en-US" sz="2000" dirty="0" smtClean="0"/>
              <a:t> </a:t>
            </a:r>
            <a:r>
              <a:rPr lang="en-US" sz="2000" dirty="0" err="1" smtClean="0"/>
              <a:t>structura</a:t>
            </a:r>
            <a:r>
              <a:rPr lang="en-US" sz="2000" dirty="0" smtClean="0"/>
              <a:t> </a:t>
            </a:r>
            <a:r>
              <a:rPr lang="en-US" sz="2000" dirty="0" err="1" smtClean="0"/>
              <a:t>aplicatiei</a:t>
            </a:r>
            <a:r>
              <a:rPr lang="en-US" sz="2000" dirty="0" smtClean="0"/>
              <a:t>, </a:t>
            </a:r>
            <a:r>
              <a:rPr lang="en-US" sz="2000" dirty="0" err="1" smtClean="0"/>
              <a:t>adica</a:t>
            </a:r>
            <a:r>
              <a:rPr lang="en-US" sz="2000" dirty="0" smtClean="0"/>
              <a:t> </a:t>
            </a:r>
            <a:r>
              <a:rPr lang="en-US" sz="2000" dirty="0" err="1" smtClean="0"/>
              <a:t>obiectele</a:t>
            </a:r>
            <a:r>
              <a:rPr lang="en-US" sz="2000" dirty="0" smtClean="0"/>
              <a:t>/</a:t>
            </a:r>
            <a:r>
              <a:rPr lang="en-US" sz="2000" dirty="0" err="1" smtClean="0"/>
              <a:t>clasele</a:t>
            </a:r>
            <a:r>
              <a:rPr lang="en-US" sz="2000" dirty="0" smtClean="0"/>
              <a:t> din </a:t>
            </a:r>
            <a:r>
              <a:rPr lang="en-US" sz="2000" dirty="0" err="1" smtClean="0"/>
              <a:t>aplicatie</a:t>
            </a:r>
            <a:r>
              <a:rPr lang="en-US" sz="2000" dirty="0" smtClean="0"/>
              <a:t> </a:t>
            </a:r>
            <a:r>
              <a:rPr lang="en-US" sz="2000" dirty="0" err="1" smtClean="0"/>
              <a:t>si</a:t>
            </a:r>
            <a:r>
              <a:rPr lang="en-US" sz="2000" dirty="0" smtClean="0"/>
              <a:t> </a:t>
            </a:r>
            <a:r>
              <a:rPr lang="en-US" sz="2000" dirty="0" err="1" smtClean="0"/>
              <a:t>relatiile</a:t>
            </a:r>
            <a:r>
              <a:rPr lang="en-US" sz="2000" dirty="0" smtClean="0"/>
              <a:t> </a:t>
            </a:r>
            <a:r>
              <a:rPr lang="en-US" sz="2000" dirty="0" err="1" smtClean="0"/>
              <a:t>dintre</a:t>
            </a:r>
            <a:r>
              <a:rPr lang="en-US" sz="2000" dirty="0" smtClean="0"/>
              <a:t> </a:t>
            </a:r>
            <a:r>
              <a:rPr lang="en-US" sz="2000" dirty="0" err="1" smtClean="0"/>
              <a:t>acestea</a:t>
            </a:r>
            <a:endParaRPr lang="en-US" sz="2000" dirty="0" smtClean="0"/>
          </a:p>
          <a:p>
            <a:pPr lvl="1">
              <a:buFont typeface="Wingdings" pitchFamily="2" charset="2"/>
              <a:buChar char=""/>
            </a:pPr>
            <a:r>
              <a:rPr lang="en-US" sz="2000" dirty="0" err="1" smtClean="0"/>
              <a:t>clase</a:t>
            </a:r>
            <a:r>
              <a:rPr lang="en-US" sz="2000" dirty="0" smtClean="0"/>
              <a:t> de </a:t>
            </a:r>
            <a:r>
              <a:rPr lang="en-US" sz="2000" dirty="0" err="1" smtClean="0"/>
              <a:t>obiecte</a:t>
            </a:r>
            <a:r>
              <a:rPr lang="en-US" sz="2000" dirty="0" smtClean="0"/>
              <a:t> cu </a:t>
            </a:r>
            <a:r>
              <a:rPr lang="en-US" sz="2000" dirty="0" err="1" smtClean="0"/>
              <a:t>atribute</a:t>
            </a:r>
            <a:r>
              <a:rPr lang="en-US" sz="2000" dirty="0" smtClean="0"/>
              <a:t> </a:t>
            </a:r>
            <a:r>
              <a:rPr lang="en-US" sz="2000" dirty="0" err="1" smtClean="0"/>
              <a:t>si</a:t>
            </a:r>
            <a:r>
              <a:rPr lang="en-US" sz="2000" dirty="0" smtClean="0"/>
              <a:t> </a:t>
            </a:r>
            <a:r>
              <a:rPr lang="en-US" sz="2000" dirty="0" err="1" smtClean="0"/>
              <a:t>metode</a:t>
            </a:r>
            <a:endParaRPr lang="en-US" sz="2000" dirty="0" smtClean="0"/>
          </a:p>
          <a:p>
            <a:pPr lvl="1">
              <a:buFont typeface="Wingdings" pitchFamily="2" charset="2"/>
              <a:buChar char=""/>
            </a:pPr>
            <a:r>
              <a:rPr lang="en-US" sz="2000" dirty="0" err="1" smtClean="0"/>
              <a:t>Relatii</a:t>
            </a:r>
            <a:r>
              <a:rPr lang="en-US" sz="2000" dirty="0" smtClean="0"/>
              <a:t> de </a:t>
            </a:r>
            <a:r>
              <a:rPr lang="en-US" sz="2000" dirty="0" err="1" smtClean="0"/>
              <a:t>asociere</a:t>
            </a:r>
            <a:r>
              <a:rPr lang="en-US" sz="2000" dirty="0" smtClean="0"/>
              <a:t>, </a:t>
            </a:r>
            <a:r>
              <a:rPr lang="en-US" sz="2000" dirty="0" err="1" smtClean="0"/>
              <a:t>agregare</a:t>
            </a:r>
            <a:r>
              <a:rPr lang="en-US" sz="2000" dirty="0" smtClean="0"/>
              <a:t>, </a:t>
            </a:r>
            <a:r>
              <a:rPr lang="en-US" sz="2000" dirty="0" err="1" smtClean="0"/>
              <a:t>mostenire</a:t>
            </a:r>
            <a:r>
              <a:rPr lang="en-US" sz="2000" dirty="0" smtClean="0"/>
              <a:t>, </a:t>
            </a:r>
            <a:r>
              <a:rPr lang="en-US" sz="2000" dirty="0" err="1" smtClean="0"/>
              <a:t>dependenta</a:t>
            </a:r>
            <a:endParaRPr lang="en-US" sz="2000" dirty="0" smtClean="0"/>
          </a:p>
          <a:p>
            <a:pPr>
              <a:buFont typeface="Wingdings" pitchFamily="2" charset="2"/>
              <a:buChar char="Ø"/>
            </a:pPr>
            <a:r>
              <a:rPr lang="en-US" sz="2000" dirty="0" smtClean="0"/>
              <a:t>Este </a:t>
            </a:r>
            <a:r>
              <a:rPr lang="en-US" sz="2000" dirty="0" err="1" smtClean="0"/>
              <a:t>creat</a:t>
            </a:r>
            <a:r>
              <a:rPr lang="en-US" sz="2000" dirty="0" smtClean="0"/>
              <a:t> </a:t>
            </a:r>
            <a:r>
              <a:rPr lang="en-US" sz="2000" dirty="0" err="1" smtClean="0"/>
              <a:t>pe</a:t>
            </a:r>
            <a:r>
              <a:rPr lang="en-US" sz="2000" dirty="0" smtClean="0"/>
              <a:t> </a:t>
            </a:r>
            <a:r>
              <a:rPr lang="en-US" sz="2000" dirty="0" err="1" smtClean="0"/>
              <a:t>baza</a:t>
            </a:r>
            <a:endParaRPr lang="en-US" sz="2000" dirty="0" smtClean="0"/>
          </a:p>
          <a:p>
            <a:pPr lvl="1">
              <a:buClr>
                <a:srgbClr val="00B0F0"/>
              </a:buClr>
              <a:buFont typeface="Wingdings" pitchFamily="2" charset="2"/>
              <a:buChar char="§"/>
            </a:pPr>
            <a:r>
              <a:rPr lang="en-US" sz="2000" dirty="0" err="1" smtClean="0"/>
              <a:t>modelului</a:t>
            </a:r>
            <a:r>
              <a:rPr lang="en-US" sz="2000" dirty="0" smtClean="0"/>
              <a:t> functional al </a:t>
            </a:r>
            <a:r>
              <a:rPr lang="en-US" sz="2000" dirty="0" err="1" smtClean="0"/>
              <a:t>sistemului</a:t>
            </a:r>
            <a:r>
              <a:rPr lang="en-US" sz="2000" dirty="0" smtClean="0"/>
              <a:t> </a:t>
            </a:r>
            <a:r>
              <a:rPr lang="en-US" sz="2000" dirty="0" err="1" smtClean="0"/>
              <a:t>dezvoltat</a:t>
            </a:r>
            <a:r>
              <a:rPr lang="en-US" sz="2000" dirty="0" smtClean="0"/>
              <a:t> anterior</a:t>
            </a:r>
          </a:p>
          <a:p>
            <a:pPr lvl="2">
              <a:buFont typeface="Wingdings" pitchFamily="2" charset="2"/>
              <a:buChar char=""/>
            </a:pPr>
            <a:r>
              <a:rPr lang="en-US" sz="2000" dirty="0" err="1" smtClean="0"/>
              <a:t>Diagrama</a:t>
            </a:r>
            <a:r>
              <a:rPr lang="en-US" sz="2000" dirty="0" smtClean="0"/>
              <a:t> </a:t>
            </a:r>
            <a:r>
              <a:rPr lang="en-US" sz="2000" dirty="0" err="1" smtClean="0"/>
              <a:t>cazurilor</a:t>
            </a:r>
            <a:r>
              <a:rPr lang="en-US" sz="2000" dirty="0" smtClean="0"/>
              <a:t> de </a:t>
            </a:r>
            <a:r>
              <a:rPr lang="en-US" sz="2000" dirty="0" err="1" smtClean="0"/>
              <a:t>utilizare</a:t>
            </a:r>
            <a:endParaRPr lang="en-US" sz="2000" dirty="0" smtClean="0"/>
          </a:p>
          <a:p>
            <a:pPr lvl="2">
              <a:buFont typeface="Wingdings" pitchFamily="2" charset="2"/>
              <a:buChar char=""/>
            </a:pPr>
            <a:r>
              <a:rPr lang="en-US" sz="2000" dirty="0" err="1" smtClean="0"/>
              <a:t>Diagrama</a:t>
            </a:r>
            <a:r>
              <a:rPr lang="en-US" sz="2000" dirty="0" smtClean="0"/>
              <a:t> de </a:t>
            </a:r>
            <a:r>
              <a:rPr lang="en-US" sz="2000" dirty="0" err="1" smtClean="0"/>
              <a:t>activitati</a:t>
            </a:r>
            <a:endParaRPr lang="en-US" sz="2000" dirty="0" smtClean="0"/>
          </a:p>
          <a:p>
            <a:pPr lvl="1">
              <a:buClr>
                <a:srgbClr val="00B0F0"/>
              </a:buClr>
              <a:buFont typeface="Wingdings" pitchFamily="2" charset="2"/>
              <a:buChar char="§"/>
            </a:pPr>
            <a:r>
              <a:rPr lang="en-US" sz="2000" dirty="0" err="1" smtClean="0"/>
              <a:t>arhitectura</a:t>
            </a:r>
            <a:r>
              <a:rPr lang="en-US" sz="2000" dirty="0" smtClean="0"/>
              <a:t> </a:t>
            </a:r>
            <a:r>
              <a:rPr lang="en-US" sz="2000" dirty="0" err="1" smtClean="0"/>
              <a:t>logica</a:t>
            </a:r>
            <a:r>
              <a:rPr lang="en-US" sz="2000" dirty="0" smtClean="0"/>
              <a:t> a </a:t>
            </a:r>
            <a:r>
              <a:rPr lang="en-US" sz="2000" dirty="0" err="1" smtClean="0"/>
              <a:t>aplicatiei</a:t>
            </a: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03040" y="980728"/>
            <a:ext cx="8640960" cy="5400600"/>
          </a:xfrm>
        </p:spPr>
        <p:txBody>
          <a:bodyPr>
            <a:noAutofit/>
          </a:bodyPr>
          <a:lstStyle/>
          <a:p>
            <a:pPr>
              <a:lnSpc>
                <a:spcPct val="150000"/>
              </a:lnSpc>
              <a:buNone/>
            </a:pPr>
            <a:r>
              <a:rPr lang="ro-RO" sz="2000" dirty="0" smtClean="0"/>
              <a:t>Relaţia de dependenţă între clase:</a:t>
            </a:r>
          </a:p>
          <a:p>
            <a:pPr>
              <a:lnSpc>
                <a:spcPct val="150000"/>
              </a:lnSpc>
            </a:pPr>
            <a:r>
              <a:rPr lang="ro-RO" sz="2000" dirty="0" smtClean="0"/>
              <a:t>apare atunci când clasa “client” realizează una dintre următoarele funcţii:</a:t>
            </a:r>
          </a:p>
          <a:p>
            <a:pPr lvl="1">
              <a:lnSpc>
                <a:spcPct val="150000"/>
              </a:lnSpc>
              <a:buFont typeface="Wingdings" pitchFamily="2" charset="2"/>
              <a:buChar char="Ø"/>
            </a:pPr>
            <a:r>
              <a:rPr lang="ro-RO" sz="2000" dirty="0" smtClean="0"/>
              <a:t>utilizează temporar clasa “supplier” care a fost definită global</a:t>
            </a:r>
          </a:p>
          <a:p>
            <a:pPr lvl="1">
              <a:lnSpc>
                <a:spcPct val="150000"/>
              </a:lnSpc>
              <a:buFont typeface="Wingdings" pitchFamily="2" charset="2"/>
              <a:buChar char="Ø"/>
            </a:pPr>
            <a:r>
              <a:rPr lang="ro-RO" sz="2000" dirty="0" smtClean="0"/>
              <a:t>utilizează temporar clasa “supplier” ca parametru în una dintre metodele sale</a:t>
            </a:r>
          </a:p>
          <a:p>
            <a:pPr lvl="1">
              <a:lnSpc>
                <a:spcPct val="150000"/>
              </a:lnSpc>
              <a:buFont typeface="Wingdings" pitchFamily="2" charset="2"/>
              <a:buChar char="Ø"/>
            </a:pPr>
            <a:r>
              <a:rPr lang="ro-RO" sz="2000" dirty="0" smtClean="0"/>
              <a:t>utilizează temporar clasa “supplier” ca variabilă locală în una dintre metodele sale</a:t>
            </a:r>
          </a:p>
          <a:p>
            <a:pPr lvl="1">
              <a:lnSpc>
                <a:spcPct val="150000"/>
              </a:lnSpc>
              <a:buFont typeface="Wingdings" pitchFamily="2" charset="2"/>
              <a:buChar char="Ø"/>
            </a:pPr>
            <a:r>
              <a:rPr lang="ro-RO" sz="2000" dirty="0" smtClean="0"/>
              <a:t>trimite un mesaj către clasa “supplier”</a:t>
            </a:r>
          </a:p>
          <a:p>
            <a:pPr>
              <a:lnSpc>
                <a:spcPct val="150000"/>
              </a:lnSpc>
            </a:pPr>
            <a:r>
              <a:rPr lang="ro-RO" sz="2000" dirty="0" smtClean="0"/>
              <a:t>când clasa folosită se modifică, operaţia celeilalte clase poate fi afectată, deoarece poate avea de a face cu o interfaţă (API) sau comportament diferit. </a:t>
            </a:r>
            <a:endParaRPr lang="en-US" sz="2000" dirty="0" smtClean="0"/>
          </a:p>
        </p:txBody>
      </p:sp>
      <p:sp>
        <p:nvSpPr>
          <p:cNvPr id="7" name="Title 1"/>
          <p:cNvSpPr>
            <a:spLocks noGrp="1"/>
          </p:cNvSpPr>
          <p:nvPr>
            <p:ph type="title"/>
          </p:nvPr>
        </p:nvSpPr>
        <p:spPr>
          <a:xfrm>
            <a:off x="503040" y="642918"/>
            <a:ext cx="5569158" cy="500066"/>
          </a:xfrm>
        </p:spPr>
        <p:txBody>
          <a:bodyPr/>
          <a:lstStyle/>
          <a:p>
            <a:r>
              <a:rPr lang="ro-RO" sz="2000" dirty="0" smtClean="0"/>
              <a:t>Identificarea </a:t>
            </a:r>
            <a:r>
              <a:rPr lang="ro-RO" sz="2000" b="1" dirty="0" smtClean="0"/>
              <a:t>dependenţelor dintre clase</a:t>
            </a:r>
            <a:r>
              <a:rPr lang="ro-RO" sz="2000" dirty="0" smtClean="0"/>
              <a:t/>
            </a:r>
            <a:br>
              <a:rPr lang="ro-RO" sz="2000" dirty="0" smtClean="0"/>
            </a:br>
            <a:r>
              <a:rPr lang="ro-RO" sz="2000" dirty="0" smtClean="0"/>
              <a:t/>
            </a:r>
            <a:br>
              <a:rPr lang="ro-RO" sz="2000" dirty="0" smtClean="0"/>
            </a:br>
            <a:endParaRPr lang="ro-RO" sz="2000" dirty="0"/>
          </a:p>
        </p:txBody>
      </p:sp>
      <p:sp>
        <p:nvSpPr>
          <p:cNvPr id="8"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images.devshed.com/ds/stories/Class%20Relationships/image%2016.jpg"/>
          <p:cNvPicPr>
            <a:picLocks noChangeAspect="1" noChangeArrowheads="1"/>
          </p:cNvPicPr>
          <p:nvPr/>
        </p:nvPicPr>
        <p:blipFill>
          <a:blip r:embed="rId3" cstate="print"/>
          <a:srcRect/>
          <a:stretch>
            <a:fillRect/>
          </a:stretch>
        </p:blipFill>
        <p:spPr bwMode="auto">
          <a:xfrm>
            <a:off x="1785918" y="1500174"/>
            <a:ext cx="4874884" cy="1392826"/>
          </a:xfrm>
          <a:prstGeom prst="rect">
            <a:avLst/>
          </a:prstGeom>
          <a:noFill/>
        </p:spPr>
      </p:pic>
      <p:sp>
        <p:nvSpPr>
          <p:cNvPr id="8" name="Content Placeholder 2"/>
          <p:cNvSpPr>
            <a:spLocks noGrp="1"/>
          </p:cNvSpPr>
          <p:nvPr>
            <p:ph idx="1"/>
          </p:nvPr>
        </p:nvSpPr>
        <p:spPr>
          <a:xfrm>
            <a:off x="785786" y="3071810"/>
            <a:ext cx="7772400" cy="1944216"/>
          </a:xfrm>
        </p:spPr>
        <p:txBody>
          <a:bodyPr>
            <a:normAutofit/>
          </a:bodyPr>
          <a:lstStyle/>
          <a:p>
            <a:r>
              <a:rPr lang="ro-RO" sz="2000" dirty="0" smtClean="0"/>
              <a:t>dependenţa apare datorită utilizării clasei BOOK drept parametru într-o operaţie a clasei ORDER</a:t>
            </a:r>
          </a:p>
          <a:p>
            <a:r>
              <a:rPr lang="ro-RO" sz="2000" dirty="0" smtClean="0"/>
              <a:t>săgeata arată spre clasa independentă</a:t>
            </a:r>
            <a:endParaRPr lang="en-US" sz="2000" dirty="0" smtClean="0"/>
          </a:p>
          <a:p>
            <a:r>
              <a:rPr lang="ro-RO" sz="2000" dirty="0" smtClean="0"/>
              <a:t>relaţia arată că  o modificare în clasa BOOK ar putea determina o modificare în clasa ORDER</a:t>
            </a:r>
            <a:endParaRPr lang="en-US" sz="2000" dirty="0" smtClean="0"/>
          </a:p>
        </p:txBody>
      </p:sp>
      <p:sp>
        <p:nvSpPr>
          <p:cNvPr id="7" name="Title 1"/>
          <p:cNvSpPr>
            <a:spLocks noGrp="1"/>
          </p:cNvSpPr>
          <p:nvPr>
            <p:ph type="title"/>
          </p:nvPr>
        </p:nvSpPr>
        <p:spPr>
          <a:xfrm>
            <a:off x="503040" y="642918"/>
            <a:ext cx="7426546" cy="500066"/>
          </a:xfrm>
        </p:spPr>
        <p:txBody>
          <a:bodyPr/>
          <a:lstStyle/>
          <a:p>
            <a:r>
              <a:rPr lang="ro-RO" sz="2000" dirty="0" smtClean="0"/>
              <a:t>Identificarea </a:t>
            </a:r>
            <a:r>
              <a:rPr lang="ro-RO" sz="2000" b="1" dirty="0" smtClean="0"/>
              <a:t>dependenţelor dintre clase</a:t>
            </a:r>
            <a:r>
              <a:rPr lang="en-US" sz="2000" b="1" dirty="0" smtClean="0"/>
              <a:t> - </a:t>
            </a:r>
            <a:r>
              <a:rPr lang="en-US" sz="2000" b="1" dirty="0" err="1" smtClean="0"/>
              <a:t>exemplu</a:t>
            </a:r>
            <a:r>
              <a:rPr lang="ro-RO" sz="2000" dirty="0" smtClean="0"/>
              <a:t/>
            </a:r>
            <a:br>
              <a:rPr lang="ro-RO" sz="2000" dirty="0" smtClean="0"/>
            </a:br>
            <a:r>
              <a:rPr lang="ro-RO" sz="2000" dirty="0" smtClean="0"/>
              <a:t/>
            </a:r>
            <a:br>
              <a:rPr lang="ro-RO" sz="2000" dirty="0" smtClean="0"/>
            </a:br>
            <a:endParaRPr lang="ro-RO" sz="2000" dirty="0"/>
          </a:p>
        </p:txBody>
      </p:sp>
      <p:sp>
        <p:nvSpPr>
          <p:cNvPr id="9"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08" y="1465888"/>
            <a:ext cx="7772400" cy="468664"/>
          </a:xfrm>
        </p:spPr>
        <p:txBody>
          <a:bodyPr/>
          <a:lstStyle/>
          <a:p>
            <a:r>
              <a:rPr lang="en-US" sz="2400" b="1" dirty="0" err="1" smtClean="0">
                <a:solidFill>
                  <a:schemeClr val="tx1"/>
                </a:solidFill>
              </a:rPr>
              <a:t>Vizibilitatea</a:t>
            </a:r>
            <a:r>
              <a:rPr lang="en-US" sz="2400" b="1" dirty="0" smtClean="0">
                <a:solidFill>
                  <a:schemeClr val="tx1"/>
                </a:solidFill>
              </a:rPr>
              <a:t> </a:t>
            </a:r>
            <a:r>
              <a:rPr lang="en-US" sz="2400" b="1" dirty="0" err="1" smtClean="0">
                <a:solidFill>
                  <a:schemeClr val="tx1"/>
                </a:solidFill>
              </a:rPr>
              <a:t>obiectului</a:t>
            </a:r>
            <a:r>
              <a:rPr lang="en-US" sz="2400" b="1" dirty="0" smtClean="0">
                <a:solidFill>
                  <a:schemeClr val="tx1"/>
                </a:solidFill>
              </a:rPr>
              <a:t> </a:t>
            </a:r>
            <a:r>
              <a:rPr lang="en-US" sz="2400" b="1" dirty="0" err="1" smtClean="0">
                <a:solidFill>
                  <a:schemeClr val="tx1"/>
                </a:solidFill>
              </a:rPr>
              <a:t>folosit</a:t>
            </a:r>
            <a:endParaRPr lang="ro-RO" sz="2400" b="1" dirty="0">
              <a:solidFill>
                <a:schemeClr val="tx1"/>
              </a:solidFill>
            </a:endParaRPr>
          </a:p>
        </p:txBody>
      </p:sp>
      <p:sp>
        <p:nvSpPr>
          <p:cNvPr id="3" name="Content Placeholder 2"/>
          <p:cNvSpPr>
            <a:spLocks noGrp="1"/>
          </p:cNvSpPr>
          <p:nvPr>
            <p:ph idx="1"/>
          </p:nvPr>
        </p:nvSpPr>
        <p:spPr>
          <a:xfrm>
            <a:off x="642910" y="2057912"/>
            <a:ext cx="7772400" cy="3085600"/>
          </a:xfrm>
        </p:spPr>
        <p:txBody>
          <a:bodyPr>
            <a:normAutofit/>
          </a:bodyPr>
          <a:lstStyle/>
          <a:p>
            <a:pPr>
              <a:lnSpc>
                <a:spcPct val="150000"/>
              </a:lnSpc>
            </a:pPr>
            <a:r>
              <a:rPr lang="ro-RO" sz="2000" dirty="0" smtClean="0"/>
              <a:t>Obiectul folosit trebuie să fie în una din următoarele situaţii pentru a se şti de existenţa sa:</a:t>
            </a:r>
          </a:p>
          <a:p>
            <a:pPr lvl="1">
              <a:lnSpc>
                <a:spcPct val="150000"/>
              </a:lnSpc>
            </a:pPr>
            <a:r>
              <a:rPr lang="ro-RO" sz="2000" dirty="0" smtClean="0"/>
              <a:t>să fie </a:t>
            </a:r>
            <a:r>
              <a:rPr lang="en-US" sz="2000" dirty="0" smtClean="0"/>
              <a:t>global </a:t>
            </a:r>
            <a:r>
              <a:rPr lang="ro-RO" sz="2000" dirty="0" smtClean="0"/>
              <a:t>sau instanţiat dintr-o clasă „prieten”;</a:t>
            </a:r>
          </a:p>
          <a:p>
            <a:pPr lvl="1">
              <a:lnSpc>
                <a:spcPct val="150000"/>
              </a:lnSpc>
            </a:pPr>
            <a:r>
              <a:rPr lang="ro-RO" sz="2000" dirty="0" smtClean="0"/>
              <a:t>să fie o variabilă locală în cadrul operaţiei;</a:t>
            </a:r>
          </a:p>
          <a:p>
            <a:pPr lvl="1">
              <a:lnSpc>
                <a:spcPct val="150000"/>
              </a:lnSpc>
            </a:pPr>
            <a:r>
              <a:rPr lang="ro-RO" sz="2000" dirty="0" smtClean="0"/>
              <a:t>să fie un parametru al operaţiei (parametru de intrare sau de ieşire);</a:t>
            </a:r>
          </a:p>
          <a:p>
            <a:pPr>
              <a:lnSpc>
                <a:spcPct val="150000"/>
              </a:lnSpc>
            </a:pPr>
            <a:endParaRPr lang="ro-RO" sz="2000" dirty="0"/>
          </a:p>
        </p:txBody>
      </p:sp>
      <p:sp>
        <p:nvSpPr>
          <p:cNvPr id="6" name="Title 1"/>
          <p:cNvSpPr txBox="1">
            <a:spLocks/>
          </p:cNvSpPr>
          <p:nvPr/>
        </p:nvSpPr>
        <p:spPr>
          <a:xfrm>
            <a:off x="503040" y="642918"/>
            <a:ext cx="5569158"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Identificarea </a:t>
            </a:r>
            <a:r>
              <a:rPr kumimoji="0" lang="ro-RO" sz="2000" b="1" i="0" u="none" strike="noStrike" kern="1200" cap="none" spc="-100" normalizeH="0" baseline="0" noProof="0" smtClean="0">
                <a:ln>
                  <a:noFill/>
                </a:ln>
                <a:solidFill>
                  <a:schemeClr val="tx2">
                    <a:satMod val="200000"/>
                  </a:schemeClr>
                </a:solidFill>
                <a:effectLst/>
                <a:uLnTx/>
                <a:uFillTx/>
                <a:latin typeface="+mj-lt"/>
                <a:ea typeface="+mj-ea"/>
                <a:cs typeface="+mj-cs"/>
              </a:rPr>
              <a:t>dependenţelor dintre clase</a:t>
            </a: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endParaRPr kumimoji="0" lang="ro-RO"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7"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071546"/>
            <a:ext cx="8215370" cy="2797568"/>
          </a:xfrm>
        </p:spPr>
        <p:txBody>
          <a:bodyPr>
            <a:normAutofit/>
          </a:bodyPr>
          <a:lstStyle/>
          <a:p>
            <a:pPr>
              <a:lnSpc>
                <a:spcPct val="150000"/>
              </a:lnSpc>
            </a:pPr>
            <a:r>
              <a:rPr lang="ro-RO" sz="2000" dirty="0" smtClean="0"/>
              <a:t>nu se face prin studierea argumentelor operaţiilor</a:t>
            </a:r>
            <a:r>
              <a:rPr lang="en-US" sz="2000" dirty="0" smtClean="0"/>
              <a:t>,</a:t>
            </a:r>
          </a:p>
          <a:p>
            <a:pPr>
              <a:lnSpc>
                <a:spcPct val="150000"/>
              </a:lnSpc>
            </a:pPr>
            <a:r>
              <a:rPr lang="ro-RO" sz="2000" dirty="0" smtClean="0"/>
              <a:t>ci prin studierea domeniului problemei, ce conţine pe lângă vocabular şi un set de propoziţii adevărate. </a:t>
            </a:r>
            <a:endParaRPr lang="en-US" sz="2000" dirty="0" smtClean="0"/>
          </a:p>
          <a:p>
            <a:pPr>
              <a:lnSpc>
                <a:spcPct val="150000"/>
              </a:lnSpc>
            </a:pPr>
            <a:r>
              <a:rPr lang="ro-RO" sz="2000" dirty="0" smtClean="0"/>
              <a:t>Nu orice propoziţie adevărată care conţine verbele „a depinde” sau „a utiliza”, duc la apariţia unei relaţii de dependenţă. </a:t>
            </a:r>
            <a:endParaRPr lang="en-US" sz="2000" dirty="0" smtClean="0"/>
          </a:p>
        </p:txBody>
      </p:sp>
      <p:sp>
        <p:nvSpPr>
          <p:cNvPr id="5" name="Title 1"/>
          <p:cNvSpPr>
            <a:spLocks noGrp="1"/>
          </p:cNvSpPr>
          <p:nvPr>
            <p:ph type="title"/>
          </p:nvPr>
        </p:nvSpPr>
        <p:spPr>
          <a:xfrm>
            <a:off x="503040" y="642918"/>
            <a:ext cx="5569158" cy="500066"/>
          </a:xfrm>
        </p:spPr>
        <p:txBody>
          <a:bodyPr/>
          <a:lstStyle/>
          <a:p>
            <a:r>
              <a:rPr lang="ro-RO" sz="2000" dirty="0" smtClean="0"/>
              <a:t>Identificarea </a:t>
            </a:r>
            <a:r>
              <a:rPr lang="ro-RO" sz="2000" b="1" dirty="0" smtClean="0"/>
              <a:t>dependenţelor dintre clase</a:t>
            </a:r>
            <a:r>
              <a:rPr lang="ro-RO" sz="2000" dirty="0" smtClean="0"/>
              <a:t/>
            </a:r>
            <a:br>
              <a:rPr lang="ro-RO" sz="2000" dirty="0" smtClean="0"/>
            </a:br>
            <a:r>
              <a:rPr lang="ro-RO" sz="2000" dirty="0" smtClean="0"/>
              <a:t/>
            </a:r>
            <a:br>
              <a:rPr lang="ro-RO" sz="2000" dirty="0" smtClean="0"/>
            </a:br>
            <a:endParaRPr lang="ro-RO" sz="2000" dirty="0"/>
          </a:p>
        </p:txBody>
      </p:sp>
      <p:sp>
        <p:nvSpPr>
          <p:cNvPr id="6"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86484"/>
            <a:ext cx="8043890" cy="852134"/>
          </a:xfrm>
        </p:spPr>
        <p:txBody>
          <a:bodyPr/>
          <a:lstStyle/>
          <a:p>
            <a:r>
              <a:rPr lang="ro-RO" sz="2400" b="1" dirty="0" smtClean="0">
                <a:solidFill>
                  <a:schemeClr val="tx1"/>
                </a:solidFill>
              </a:rPr>
              <a:t>„contabilizarea unei tranzacţii economice depinde de tipul acesteia”</a:t>
            </a:r>
            <a:endParaRPr lang="ro-RO" sz="2400" b="1" dirty="0">
              <a:solidFill>
                <a:schemeClr val="tx1"/>
              </a:solidFill>
            </a:endParaRPr>
          </a:p>
        </p:txBody>
      </p:sp>
      <p:sp>
        <p:nvSpPr>
          <p:cNvPr id="3" name="Content Placeholder 2"/>
          <p:cNvSpPr>
            <a:spLocks noGrp="1"/>
          </p:cNvSpPr>
          <p:nvPr>
            <p:ph idx="1"/>
          </p:nvPr>
        </p:nvSpPr>
        <p:spPr>
          <a:xfrm>
            <a:off x="642910" y="2193378"/>
            <a:ext cx="8043890" cy="4021704"/>
          </a:xfrm>
        </p:spPr>
        <p:txBody>
          <a:bodyPr>
            <a:normAutofit/>
          </a:bodyPr>
          <a:lstStyle/>
          <a:p>
            <a:pPr>
              <a:lnSpc>
                <a:spcPct val="150000"/>
              </a:lnSpc>
            </a:pPr>
            <a:r>
              <a:rPr lang="ro-RO" sz="2000" dirty="0" smtClean="0"/>
              <a:t>propoziţia nu face referire la două obiecte, ci la un obiect („tranzacţia economică”) şi la o operaţie a aceluiaşi obiect („contabilizare”). Această propoziţie ne ajută să descoperim </a:t>
            </a:r>
            <a:r>
              <a:rPr lang="ro-RO" sz="2000" b="1" dirty="0" smtClean="0"/>
              <a:t>polimorfismul</a:t>
            </a:r>
            <a:r>
              <a:rPr lang="ro-RO" sz="2000" dirty="0" smtClean="0"/>
              <a:t> operaţiei „contabilizare”.</a:t>
            </a:r>
          </a:p>
          <a:p>
            <a:pPr>
              <a:lnSpc>
                <a:spcPct val="150000"/>
              </a:lnSpc>
            </a:pPr>
            <a:r>
              <a:rPr lang="ro-RO" sz="2000" dirty="0" smtClean="0"/>
              <a:t>Dacă în cadrul operaţiei „contabilizare” al obiectului de tip „tranzacţie economică” descoperim că vom avea nevoie de obiectele globale „Cartea Mare” sau „Registrul Jurnal”, atunci putem vorbi de două relaţii de dependenţă.</a:t>
            </a:r>
          </a:p>
          <a:p>
            <a:pPr>
              <a:lnSpc>
                <a:spcPct val="150000"/>
              </a:lnSpc>
            </a:pPr>
            <a:endParaRPr lang="ro-RO" sz="2000" dirty="0"/>
          </a:p>
        </p:txBody>
      </p:sp>
      <p:sp>
        <p:nvSpPr>
          <p:cNvPr id="5" name="Title 1"/>
          <p:cNvSpPr txBox="1">
            <a:spLocks/>
          </p:cNvSpPr>
          <p:nvPr/>
        </p:nvSpPr>
        <p:spPr>
          <a:xfrm>
            <a:off x="503040" y="642918"/>
            <a:ext cx="5569158"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Identificarea </a:t>
            </a:r>
            <a:r>
              <a:rPr kumimoji="0" lang="ro-RO" sz="2000" b="1" i="0" u="none" strike="noStrike" kern="1200" cap="none" spc="-100" normalizeH="0" baseline="0" noProof="0" smtClean="0">
                <a:ln>
                  <a:noFill/>
                </a:ln>
                <a:solidFill>
                  <a:schemeClr val="tx2">
                    <a:satMod val="200000"/>
                  </a:schemeClr>
                </a:solidFill>
                <a:effectLst/>
                <a:uLnTx/>
                <a:uFillTx/>
                <a:latin typeface="+mj-lt"/>
                <a:ea typeface="+mj-ea"/>
                <a:cs typeface="+mj-cs"/>
              </a:rPr>
              <a:t>dependenţelor dintre clase</a:t>
            </a: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endParaRPr kumimoji="0" lang="ro-RO"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6"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566" y="1000108"/>
            <a:ext cx="7772400" cy="2149496"/>
          </a:xfrm>
        </p:spPr>
        <p:txBody>
          <a:bodyPr>
            <a:normAutofit/>
          </a:bodyPr>
          <a:lstStyle/>
          <a:p>
            <a:pPr>
              <a:lnSpc>
                <a:spcPct val="150000"/>
              </a:lnSpc>
            </a:pPr>
            <a:r>
              <a:rPr lang="ro-RO" sz="2000" dirty="0" smtClean="0"/>
              <a:t>Identificarea relaţiilor de generalizare poate pleca de la:</a:t>
            </a:r>
          </a:p>
          <a:p>
            <a:pPr lvl="1">
              <a:lnSpc>
                <a:spcPct val="150000"/>
              </a:lnSpc>
            </a:pPr>
            <a:r>
              <a:rPr lang="ro-RO" sz="2000" dirty="0" smtClean="0"/>
              <a:t>identificarea claselor care au atribute şi/sau operaţii comune;</a:t>
            </a:r>
          </a:p>
          <a:p>
            <a:pPr lvl="1">
              <a:lnSpc>
                <a:spcPct val="150000"/>
              </a:lnSpc>
            </a:pPr>
            <a:r>
              <a:rPr lang="ro-RO" sz="2000" dirty="0" smtClean="0"/>
              <a:t>identificarea în modelul domeniului a propoziţiilor adevărate ce conţin aproximativ expresia „este un tip de”.</a:t>
            </a:r>
          </a:p>
          <a:p>
            <a:pPr>
              <a:lnSpc>
                <a:spcPct val="150000"/>
              </a:lnSpc>
            </a:pPr>
            <a:endParaRPr lang="ro-RO" sz="2000" dirty="0"/>
          </a:p>
        </p:txBody>
      </p:sp>
      <p:sp>
        <p:nvSpPr>
          <p:cNvPr id="5" name="Title 1"/>
          <p:cNvSpPr>
            <a:spLocks noGrp="1"/>
          </p:cNvSpPr>
          <p:nvPr>
            <p:ph type="title"/>
          </p:nvPr>
        </p:nvSpPr>
        <p:spPr>
          <a:xfrm>
            <a:off x="503040" y="642918"/>
            <a:ext cx="5569158" cy="500066"/>
          </a:xfrm>
        </p:spPr>
        <p:txBody>
          <a:bodyPr/>
          <a:lstStyle/>
          <a:p>
            <a:r>
              <a:rPr lang="ro-RO" sz="2000" dirty="0" smtClean="0"/>
              <a:t>Identificarea </a:t>
            </a:r>
            <a:r>
              <a:rPr lang="en-US" sz="2000" b="1" dirty="0" err="1" smtClean="0"/>
              <a:t>relatiilor</a:t>
            </a:r>
            <a:r>
              <a:rPr lang="en-US" sz="2000" b="1" dirty="0" smtClean="0"/>
              <a:t> de </a:t>
            </a:r>
            <a:r>
              <a:rPr lang="en-US" sz="2000" b="1" dirty="0" err="1" smtClean="0"/>
              <a:t>generalizare</a:t>
            </a:r>
            <a:r>
              <a:rPr lang="ro-RO" sz="2000" dirty="0" smtClean="0"/>
              <a:t/>
            </a:r>
            <a:br>
              <a:rPr lang="ro-RO" sz="2000" dirty="0" smtClean="0"/>
            </a:br>
            <a:r>
              <a:rPr lang="ro-RO" sz="2000" dirty="0" smtClean="0"/>
              <a:t/>
            </a:r>
            <a:br>
              <a:rPr lang="ro-RO" sz="2000" dirty="0" smtClean="0"/>
            </a:br>
            <a:endParaRPr lang="ro-RO" sz="2000" dirty="0"/>
          </a:p>
        </p:txBody>
      </p:sp>
      <p:sp>
        <p:nvSpPr>
          <p:cNvPr id="6"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83560"/>
            <a:ext cx="7772400" cy="3589656"/>
          </a:xfrm>
        </p:spPr>
        <p:txBody>
          <a:bodyPr>
            <a:normAutofit/>
          </a:bodyPr>
          <a:lstStyle/>
          <a:p>
            <a:pPr>
              <a:lnSpc>
                <a:spcPct val="150000"/>
              </a:lnSpc>
            </a:pPr>
            <a:r>
              <a:rPr lang="ro-RO" sz="2000" dirty="0" smtClean="0"/>
              <a:t>ştiind un obiect dintr-o clasă putem identifica zero, unul sau mai multe obiecte corespondente, instanţe ale unei alte clase.</a:t>
            </a:r>
            <a:endParaRPr lang="en-US" sz="2000" dirty="0" smtClean="0"/>
          </a:p>
          <a:p>
            <a:pPr>
              <a:lnSpc>
                <a:spcPct val="150000"/>
              </a:lnSpc>
            </a:pPr>
            <a:r>
              <a:rPr lang="ro-RO" sz="2000" dirty="0" smtClean="0"/>
              <a:t>se concretizează în </a:t>
            </a:r>
            <a:r>
              <a:rPr lang="ro-RO" sz="2000" u="sng" dirty="0" smtClean="0"/>
              <a:t>atribute</a:t>
            </a:r>
            <a:r>
              <a:rPr lang="ro-RO" sz="2000" dirty="0" smtClean="0"/>
              <a:t> ale anumitor clase ce sunt ele însele obiecte, prin urmare au ca tip de dată o clasă</a:t>
            </a:r>
            <a:endParaRPr lang="en-US" sz="2000" dirty="0" smtClean="0"/>
          </a:p>
          <a:p>
            <a:pPr>
              <a:lnSpc>
                <a:spcPct val="150000"/>
              </a:lnSpc>
            </a:pPr>
            <a:r>
              <a:rPr lang="ro-RO" sz="2000" dirty="0" smtClean="0"/>
              <a:t>nu se descoperă studiind tipurile de dată ale atributelor, ci sunt relaţii descoperite de obicei la crearea modelului domeniului prin propoziţiile adevărate d</a:t>
            </a:r>
            <a:r>
              <a:rPr lang="en-US" sz="2000" dirty="0" err="1" smtClean="0"/>
              <a:t>espre</a:t>
            </a:r>
            <a:r>
              <a:rPr lang="ro-RO" sz="2000" dirty="0" smtClean="0"/>
              <a:t> obiecte</a:t>
            </a:r>
            <a:endParaRPr lang="en-US" sz="2000" dirty="0" smtClean="0"/>
          </a:p>
          <a:p>
            <a:pPr>
              <a:lnSpc>
                <a:spcPct val="150000"/>
              </a:lnSpc>
            </a:pPr>
            <a:endParaRPr lang="ro-RO" sz="2000" dirty="0"/>
          </a:p>
        </p:txBody>
      </p:sp>
      <p:sp>
        <p:nvSpPr>
          <p:cNvPr id="5" name="Title 1"/>
          <p:cNvSpPr>
            <a:spLocks noGrp="1"/>
          </p:cNvSpPr>
          <p:nvPr>
            <p:ph type="title"/>
          </p:nvPr>
        </p:nvSpPr>
        <p:spPr>
          <a:xfrm>
            <a:off x="503040" y="642918"/>
            <a:ext cx="5569158" cy="500066"/>
          </a:xfrm>
        </p:spPr>
        <p:txBody>
          <a:bodyPr/>
          <a:lstStyle/>
          <a:p>
            <a:r>
              <a:rPr lang="ro-RO" sz="2000" dirty="0" smtClean="0"/>
              <a:t>Identificarea </a:t>
            </a:r>
            <a:r>
              <a:rPr lang="en-US" sz="2000" b="1" dirty="0" err="1" smtClean="0"/>
              <a:t>relatiilor</a:t>
            </a:r>
            <a:r>
              <a:rPr lang="en-US" sz="2000" b="1" dirty="0" smtClean="0"/>
              <a:t> de </a:t>
            </a:r>
            <a:r>
              <a:rPr lang="en-US" sz="2000" b="1" dirty="0" err="1" smtClean="0"/>
              <a:t>asociere</a:t>
            </a:r>
            <a:r>
              <a:rPr lang="ro-RO" sz="2000" dirty="0" smtClean="0"/>
              <a:t/>
            </a:r>
            <a:br>
              <a:rPr lang="ro-RO" sz="2000" dirty="0" smtClean="0"/>
            </a:br>
            <a:r>
              <a:rPr lang="ro-RO" sz="2000" dirty="0" smtClean="0"/>
              <a:t/>
            </a:r>
            <a:br>
              <a:rPr lang="ro-RO" sz="2000" dirty="0" smtClean="0"/>
            </a:br>
            <a:endParaRPr lang="ro-RO" sz="2000" dirty="0"/>
          </a:p>
        </p:txBody>
      </p:sp>
      <p:sp>
        <p:nvSpPr>
          <p:cNvPr id="6"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ro-RO" sz="2000" dirty="0" smtClean="0"/>
              <a:t>propoziţiile adevărate</a:t>
            </a:r>
            <a:r>
              <a:rPr lang="en-US" sz="2000" dirty="0" smtClean="0"/>
              <a:t> </a:t>
            </a:r>
            <a:r>
              <a:rPr lang="en-US" sz="2000" dirty="0" err="1" smtClean="0"/>
              <a:t>sunt</a:t>
            </a:r>
            <a:r>
              <a:rPr lang="en-US" sz="2000" dirty="0" smtClean="0"/>
              <a:t> </a:t>
            </a:r>
            <a:r>
              <a:rPr lang="ro-RO" sz="2000" dirty="0" smtClean="0"/>
              <a:t>asemănătoare cu propoziţiile ce descriu cardinalitatea relaţiilor dintr-o diagramă entitate-relaţie:</a:t>
            </a:r>
          </a:p>
          <a:p>
            <a:pPr lvl="1">
              <a:lnSpc>
                <a:spcPct val="150000"/>
              </a:lnSpc>
            </a:pPr>
            <a:r>
              <a:rPr lang="ro-RO" sz="2000" dirty="0" smtClean="0"/>
              <a:t>„Un document corespunde unui singur partener şi un partener corespunde zero sau mai multor documente”;</a:t>
            </a:r>
          </a:p>
          <a:p>
            <a:pPr lvl="1">
              <a:lnSpc>
                <a:spcPct val="150000"/>
              </a:lnSpc>
            </a:pPr>
            <a:r>
              <a:rPr lang="ro-RO" sz="2000" dirty="0" smtClean="0"/>
              <a:t>„Un document conţine unul sau mai multe produse şi un produs este conţinut în zero sau mai multe documente”;</a:t>
            </a:r>
          </a:p>
          <a:p>
            <a:pPr lvl="1">
              <a:lnSpc>
                <a:spcPct val="150000"/>
              </a:lnSpc>
            </a:pPr>
            <a:r>
              <a:rPr lang="ro-RO" sz="2000" dirty="0" smtClean="0"/>
              <a:t>„Un produs se găseşte în stocul a zero sau mai multe gestiuni şi o gestiune are pe stoc zero sau mai multe produse”.</a:t>
            </a:r>
          </a:p>
          <a:p>
            <a:pPr>
              <a:lnSpc>
                <a:spcPct val="150000"/>
              </a:lnSpc>
            </a:pPr>
            <a:endParaRPr lang="ro-RO" sz="2000" dirty="0"/>
          </a:p>
        </p:txBody>
      </p:sp>
      <p:sp>
        <p:nvSpPr>
          <p:cNvPr id="5" name="Title 1"/>
          <p:cNvSpPr>
            <a:spLocks noGrp="1"/>
          </p:cNvSpPr>
          <p:nvPr>
            <p:ph type="title"/>
          </p:nvPr>
        </p:nvSpPr>
        <p:spPr>
          <a:xfrm>
            <a:off x="503040" y="642918"/>
            <a:ext cx="5569158" cy="500066"/>
          </a:xfrm>
        </p:spPr>
        <p:txBody>
          <a:bodyPr/>
          <a:lstStyle/>
          <a:p>
            <a:r>
              <a:rPr lang="ro-RO" sz="2000" dirty="0" smtClean="0"/>
              <a:t>Identificarea </a:t>
            </a:r>
            <a:r>
              <a:rPr lang="en-US" sz="2000" b="1" dirty="0" err="1" smtClean="0"/>
              <a:t>relatiilor</a:t>
            </a:r>
            <a:r>
              <a:rPr lang="en-US" sz="2000" b="1" dirty="0" smtClean="0"/>
              <a:t> de </a:t>
            </a:r>
            <a:r>
              <a:rPr lang="en-US" sz="2000" b="1" dirty="0" err="1" smtClean="0"/>
              <a:t>asociere</a:t>
            </a:r>
            <a:r>
              <a:rPr lang="ro-RO" sz="2000" dirty="0" smtClean="0"/>
              <a:t/>
            </a:r>
            <a:br>
              <a:rPr lang="ro-RO" sz="2000" dirty="0" smtClean="0"/>
            </a:br>
            <a:r>
              <a:rPr lang="ro-RO" sz="2000" dirty="0" smtClean="0"/>
              <a:t/>
            </a:r>
            <a:br>
              <a:rPr lang="ro-RO" sz="2000" dirty="0" smtClean="0"/>
            </a:br>
            <a:endParaRPr lang="ro-RO" sz="2000" dirty="0"/>
          </a:p>
        </p:txBody>
      </p:sp>
      <p:sp>
        <p:nvSpPr>
          <p:cNvPr id="6"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1224"/>
            <a:ext cx="6948264" cy="540672"/>
          </a:xfrm>
        </p:spPr>
        <p:txBody>
          <a:bodyPr/>
          <a:lstStyle/>
          <a:p>
            <a:r>
              <a:rPr lang="en-US" sz="2400" dirty="0" smtClean="0">
                <a:solidFill>
                  <a:schemeClr val="tx1"/>
                </a:solidFill>
              </a:rPr>
              <a:t>E</a:t>
            </a:r>
            <a:r>
              <a:rPr lang="ro-RO" sz="2400" dirty="0" smtClean="0">
                <a:solidFill>
                  <a:schemeClr val="tx1"/>
                </a:solidFill>
              </a:rPr>
              <a:t>xemplu cu clas</a:t>
            </a:r>
            <a:r>
              <a:rPr lang="en-US" sz="2400" dirty="0" err="1" smtClean="0">
                <a:solidFill>
                  <a:schemeClr val="tx1"/>
                </a:solidFill>
              </a:rPr>
              <a:t>ele</a:t>
            </a:r>
            <a:r>
              <a:rPr lang="ro-RO" sz="2400" dirty="0" smtClean="0">
                <a:solidFill>
                  <a:schemeClr val="tx1"/>
                </a:solidFill>
              </a:rPr>
              <a:t> „Document” şi „Partener”</a:t>
            </a:r>
            <a:endParaRPr lang="ro-RO" sz="2400" dirty="0">
              <a:solidFill>
                <a:schemeClr val="tx1"/>
              </a:solidFill>
            </a:endParaRPr>
          </a:p>
        </p:txBody>
      </p:sp>
      <p:sp>
        <p:nvSpPr>
          <p:cNvPr id="3" name="Content Placeholder 2"/>
          <p:cNvSpPr>
            <a:spLocks noGrp="1"/>
          </p:cNvSpPr>
          <p:nvPr>
            <p:ph idx="1"/>
          </p:nvPr>
        </p:nvSpPr>
        <p:spPr>
          <a:xfrm>
            <a:off x="871566" y="2147020"/>
            <a:ext cx="7772400" cy="3996624"/>
          </a:xfrm>
        </p:spPr>
        <p:txBody>
          <a:bodyPr>
            <a:normAutofit/>
          </a:bodyPr>
          <a:lstStyle/>
          <a:p>
            <a:r>
              <a:rPr lang="ro-RO" sz="2000" dirty="0" smtClean="0"/>
              <a:t>în cadrul unei operaţii a unui obiect „document” putem avea nevoie de acces la anumite metode de citire a atributelor obiectului „partener” corespunzător (cum ar fi soldul curent şi limita de credit)</a:t>
            </a:r>
          </a:p>
          <a:p>
            <a:r>
              <a:rPr lang="en-US" sz="2000" dirty="0" smtClean="0"/>
              <a:t>a</a:t>
            </a:r>
            <a:r>
              <a:rPr lang="ro-RO" sz="2000" dirty="0" smtClean="0"/>
              <a:t>cest lucru ne arată una din direcţiile asocierii dintre clasa „Document” şi clasa „Partener”. Până acum asocierea este unidirecţională, şi se va concretiza într-un atribut de tip „Partener” în cadrul clasei „Document” (denumit în acest exemplu „partener_coresp</a:t>
            </a:r>
            <a:r>
              <a:rPr lang="en-US" sz="2000" dirty="0" err="1" smtClean="0"/>
              <a:t>ondent</a:t>
            </a:r>
            <a:r>
              <a:rPr lang="ro-RO" sz="2000" dirty="0" smtClean="0"/>
              <a:t>”).</a:t>
            </a:r>
            <a:endParaRPr lang="en-US" sz="2000" dirty="0" smtClean="0"/>
          </a:p>
          <a:p>
            <a:r>
              <a:rPr lang="ro-RO" sz="2000" dirty="0" smtClean="0"/>
              <a:t>Relaţia dă posibilitatea programatorului să scrie în oricare operaţie a clasei „Document” expresiile </a:t>
            </a:r>
            <a:r>
              <a:rPr lang="ro-RO" sz="2000" i="1" dirty="0" smtClean="0"/>
              <a:t>partener_coresp</a:t>
            </a:r>
            <a:r>
              <a:rPr lang="en-US" sz="2000" i="1" dirty="0" err="1" smtClean="0"/>
              <a:t>ondent</a:t>
            </a:r>
            <a:r>
              <a:rPr lang="ro-RO" sz="2000" i="1" dirty="0" smtClean="0"/>
              <a:t>.</a:t>
            </a:r>
            <a:r>
              <a:rPr lang="en-US" sz="2000" i="1" dirty="0" err="1" smtClean="0"/>
              <a:t>getS</a:t>
            </a:r>
            <a:r>
              <a:rPr lang="ro-RO" sz="2000" i="1" dirty="0" smtClean="0"/>
              <a:t>old_curent</a:t>
            </a:r>
            <a:r>
              <a:rPr lang="ro-RO" sz="2000" dirty="0" smtClean="0"/>
              <a:t>. </a:t>
            </a:r>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4" name="Picture 3"/>
          <p:cNvPicPr/>
          <p:nvPr/>
        </p:nvPicPr>
        <p:blipFill>
          <a:blip r:embed="rId2" cstate="print"/>
          <a:srcRect/>
          <a:stretch>
            <a:fillRect/>
          </a:stretch>
        </p:blipFill>
        <p:spPr bwMode="auto">
          <a:xfrm>
            <a:off x="1763688" y="5517232"/>
            <a:ext cx="4143404" cy="1000132"/>
          </a:xfrm>
          <a:prstGeom prst="rect">
            <a:avLst/>
          </a:prstGeom>
          <a:noFill/>
          <a:ln w="9525">
            <a:noFill/>
            <a:miter lim="800000"/>
            <a:headEnd/>
            <a:tailEnd/>
          </a:ln>
        </p:spPr>
      </p:pic>
      <p:sp>
        <p:nvSpPr>
          <p:cNvPr id="6" name="Title 1"/>
          <p:cNvSpPr txBox="1">
            <a:spLocks/>
          </p:cNvSpPr>
          <p:nvPr/>
        </p:nvSpPr>
        <p:spPr>
          <a:xfrm>
            <a:off x="460206" y="1714488"/>
            <a:ext cx="5569158"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Identificarea </a:t>
            </a:r>
            <a:r>
              <a:rPr kumimoji="0" lang="en-US" sz="2000" b="1" i="0" u="none" strike="noStrike" kern="1200" cap="none" spc="-100" normalizeH="0" baseline="0" noProof="0" smtClean="0">
                <a:ln>
                  <a:noFill/>
                </a:ln>
                <a:solidFill>
                  <a:schemeClr val="tx2">
                    <a:satMod val="200000"/>
                  </a:schemeClr>
                </a:solidFill>
                <a:effectLst/>
                <a:uLnTx/>
                <a:uFillTx/>
                <a:latin typeface="+mj-lt"/>
                <a:ea typeface="+mj-ea"/>
                <a:cs typeface="+mj-cs"/>
              </a:rPr>
              <a:t>relatiilor de asociere</a:t>
            </a: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endParaRPr kumimoji="0" lang="ro-RO"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8" name="Title 1"/>
          <p:cNvSpPr txBox="1">
            <a:spLocks/>
          </p:cNvSpPr>
          <p:nvPr/>
        </p:nvSpPr>
        <p:spPr>
          <a:xfrm>
            <a:off x="503040" y="642918"/>
            <a:ext cx="5569158"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Identificarea </a:t>
            </a:r>
            <a:r>
              <a:rPr kumimoji="0" lang="en-US" sz="2000" b="1" i="0" u="none" strike="noStrike" kern="1200" cap="none" spc="-100" normalizeH="0" baseline="0" noProof="0" smtClean="0">
                <a:ln>
                  <a:noFill/>
                </a:ln>
                <a:solidFill>
                  <a:schemeClr val="tx2">
                    <a:satMod val="200000"/>
                  </a:schemeClr>
                </a:solidFill>
                <a:effectLst/>
                <a:uLnTx/>
                <a:uFillTx/>
                <a:latin typeface="+mj-lt"/>
                <a:ea typeface="+mj-ea"/>
                <a:cs typeface="+mj-cs"/>
              </a:rPr>
              <a:t>relatiilor de asociere</a:t>
            </a: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endParaRPr kumimoji="0" lang="ro-RO"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9"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73354"/>
            <a:ext cx="8015318" cy="4355976"/>
          </a:xfrm>
        </p:spPr>
        <p:txBody>
          <a:bodyPr>
            <a:normAutofit/>
          </a:bodyPr>
          <a:lstStyle/>
          <a:p>
            <a:pPr>
              <a:lnSpc>
                <a:spcPct val="150000"/>
              </a:lnSpc>
            </a:pPr>
            <a:r>
              <a:rPr lang="ro-RO" sz="2000" dirty="0" smtClean="0"/>
              <a:t>Dacă în diagramele de interacţiune obiectele „partener” transmit mesaje obiectelor „document” asocierea se va concretiza într-o colecţie de obiecte „document” pe care o conţine fiecare obiect „partener”.</a:t>
            </a: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r>
              <a:rPr lang="ro-RO" sz="2000" dirty="0" smtClean="0"/>
              <a:t>Dacă apelarea de mesaje se face în ambele direcţii atunci vorbim de o asociere bidirecţională. </a:t>
            </a:r>
          </a:p>
        </p:txBody>
      </p:sp>
      <p:pic>
        <p:nvPicPr>
          <p:cNvPr id="4" name="Picture 3"/>
          <p:cNvPicPr/>
          <p:nvPr/>
        </p:nvPicPr>
        <p:blipFill>
          <a:blip r:embed="rId2" cstate="print"/>
          <a:srcRect/>
          <a:stretch>
            <a:fillRect/>
          </a:stretch>
        </p:blipFill>
        <p:spPr bwMode="auto">
          <a:xfrm>
            <a:off x="4716016" y="3212976"/>
            <a:ext cx="3571900" cy="92869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60032" y="5373216"/>
            <a:ext cx="3571900" cy="714380"/>
          </a:xfrm>
          <a:prstGeom prst="rect">
            <a:avLst/>
          </a:prstGeom>
          <a:noFill/>
          <a:ln w="9525">
            <a:noFill/>
            <a:miter lim="800000"/>
            <a:headEnd/>
            <a:tailEnd/>
          </a:ln>
        </p:spPr>
      </p:pic>
      <p:sp>
        <p:nvSpPr>
          <p:cNvPr id="7" name="Title 1"/>
          <p:cNvSpPr>
            <a:spLocks noGrp="1"/>
          </p:cNvSpPr>
          <p:nvPr>
            <p:ph type="title"/>
          </p:nvPr>
        </p:nvSpPr>
        <p:spPr>
          <a:xfrm>
            <a:off x="611560" y="1156146"/>
            <a:ext cx="6948264" cy="540672"/>
          </a:xfrm>
        </p:spPr>
        <p:txBody>
          <a:bodyPr/>
          <a:lstStyle/>
          <a:p>
            <a:r>
              <a:rPr lang="en-US" sz="2400" dirty="0" smtClean="0">
                <a:solidFill>
                  <a:schemeClr val="tx1"/>
                </a:solidFill>
              </a:rPr>
              <a:t>E</a:t>
            </a:r>
            <a:r>
              <a:rPr lang="ro-RO" sz="2400" dirty="0" smtClean="0">
                <a:solidFill>
                  <a:schemeClr val="tx1"/>
                </a:solidFill>
              </a:rPr>
              <a:t>xemplu cu clas</a:t>
            </a:r>
            <a:r>
              <a:rPr lang="en-US" sz="2400" dirty="0" err="1" smtClean="0">
                <a:solidFill>
                  <a:schemeClr val="tx1"/>
                </a:solidFill>
              </a:rPr>
              <a:t>ele</a:t>
            </a:r>
            <a:r>
              <a:rPr lang="ro-RO" sz="2400" dirty="0" smtClean="0">
                <a:solidFill>
                  <a:schemeClr val="tx1"/>
                </a:solidFill>
              </a:rPr>
              <a:t> „Document” şi „Partener”</a:t>
            </a:r>
            <a:endParaRPr lang="ro-RO" sz="2400" dirty="0">
              <a:solidFill>
                <a:schemeClr val="tx1"/>
              </a:solidFill>
            </a:endParaRPr>
          </a:p>
        </p:txBody>
      </p:sp>
      <p:sp>
        <p:nvSpPr>
          <p:cNvPr id="9" name="Title 1"/>
          <p:cNvSpPr txBox="1">
            <a:spLocks/>
          </p:cNvSpPr>
          <p:nvPr/>
        </p:nvSpPr>
        <p:spPr>
          <a:xfrm>
            <a:off x="503040" y="642918"/>
            <a:ext cx="5569158"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Identificarea </a:t>
            </a:r>
            <a:r>
              <a:rPr kumimoji="0" lang="en-US" sz="2000" b="1" i="0" u="none" strike="noStrike" kern="1200" cap="none" spc="-100" normalizeH="0" baseline="0" noProof="0" smtClean="0">
                <a:ln>
                  <a:noFill/>
                </a:ln>
                <a:solidFill>
                  <a:schemeClr val="tx2">
                    <a:satMod val="200000"/>
                  </a:schemeClr>
                </a:solidFill>
                <a:effectLst/>
                <a:uLnTx/>
                <a:uFillTx/>
                <a:latin typeface="+mj-lt"/>
                <a:ea typeface="+mj-ea"/>
                <a:cs typeface="+mj-cs"/>
              </a:rPr>
              <a:t>relatiilor de asociere</a:t>
            </a: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t/>
            </a:r>
            <a:br>
              <a:rPr kumimoji="0" lang="ro-RO" sz="2000" b="0" i="0" u="none" strike="noStrike" kern="1200" cap="none" spc="-100" normalizeH="0" baseline="0" noProof="0" smtClean="0">
                <a:ln>
                  <a:noFill/>
                </a:ln>
                <a:solidFill>
                  <a:schemeClr val="tx2">
                    <a:satMod val="200000"/>
                  </a:schemeClr>
                </a:solidFill>
                <a:effectLst/>
                <a:uLnTx/>
                <a:uFillTx/>
                <a:latin typeface="+mj-lt"/>
                <a:ea typeface="+mj-ea"/>
                <a:cs typeface="+mj-cs"/>
              </a:rPr>
            </a:br>
            <a:endParaRPr kumimoji="0" lang="ro-RO"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10" name="Title 1"/>
          <p:cNvSpPr txBox="1">
            <a:spLocks/>
          </p:cNvSpPr>
          <p:nvPr/>
        </p:nvSpPr>
        <p:spPr>
          <a:xfrm>
            <a:off x="285720" y="44624"/>
            <a:ext cx="8715436" cy="598294"/>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5</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a:t>
            </a:r>
            <a:r>
              <a:rPr kumimoji="0" lang="en-US" sz="3200" b="0" i="0" u="none" strike="noStrike" kern="1200" cap="none" spc="-100" normalizeH="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Identificarea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claselor</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ro-RO"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şi relaţiilor.</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28596" y="857232"/>
            <a:ext cx="8572560" cy="4214842"/>
          </a:xfrm>
        </p:spPr>
        <p:txBody>
          <a:bodyPr>
            <a:noAutofit/>
          </a:bodyPr>
          <a:lstStyle/>
          <a:p>
            <a:pPr>
              <a:buFont typeface="Wingdings" pitchFamily="2" charset="2"/>
              <a:buChar char="Ø"/>
            </a:pPr>
            <a:r>
              <a:rPr lang="en-US" sz="2000" dirty="0" err="1" smtClean="0"/>
              <a:t>Modelul</a:t>
            </a:r>
            <a:r>
              <a:rPr lang="en-US" sz="2000" dirty="0" smtClean="0"/>
              <a:t> structural </a:t>
            </a:r>
            <a:r>
              <a:rPr lang="en-US" sz="2000" dirty="0" err="1" smtClean="0"/>
              <a:t>este</a:t>
            </a:r>
            <a:r>
              <a:rPr lang="en-US" sz="2000" dirty="0" smtClean="0"/>
              <a:t> </a:t>
            </a:r>
            <a:r>
              <a:rPr lang="en-US" sz="2000" dirty="0" err="1" smtClean="0"/>
              <a:t>dezvoltat</a:t>
            </a:r>
            <a:r>
              <a:rPr lang="en-US" sz="2000" dirty="0" smtClean="0"/>
              <a:t> </a:t>
            </a:r>
            <a:r>
              <a:rPr lang="en-US" sz="2000" dirty="0" err="1" smtClean="0"/>
              <a:t>printr</a:t>
            </a:r>
            <a:r>
              <a:rPr lang="en-US" sz="2000" dirty="0" smtClean="0"/>
              <a:t>-un </a:t>
            </a:r>
            <a:r>
              <a:rPr lang="en-US" sz="2000" dirty="0" err="1" smtClean="0"/>
              <a:t>proces</a:t>
            </a:r>
            <a:r>
              <a:rPr lang="en-US" sz="2000" dirty="0" smtClean="0"/>
              <a:t> </a:t>
            </a:r>
            <a:r>
              <a:rPr lang="en-US" sz="2000" dirty="0" err="1" smtClean="0"/>
              <a:t>iterativ</a:t>
            </a:r>
            <a:r>
              <a:rPr lang="en-US" sz="2000" dirty="0" smtClean="0"/>
              <a:t>, </a:t>
            </a:r>
            <a:r>
              <a:rPr lang="en-US" sz="2000" dirty="0" err="1" smtClean="0"/>
              <a:t>prin</a:t>
            </a:r>
            <a:r>
              <a:rPr lang="en-US" sz="2000" dirty="0" smtClean="0"/>
              <a:t> </a:t>
            </a:r>
            <a:r>
              <a:rPr lang="en-US" sz="2000" dirty="0" err="1" smtClean="0"/>
              <a:t>rafinari</a:t>
            </a:r>
            <a:r>
              <a:rPr lang="en-US" sz="2000" dirty="0" smtClean="0"/>
              <a:t>/</a:t>
            </a:r>
            <a:r>
              <a:rPr lang="en-US" sz="2000" dirty="0" err="1" smtClean="0"/>
              <a:t>detalieri</a:t>
            </a:r>
            <a:r>
              <a:rPr lang="en-US" sz="2000" dirty="0" smtClean="0"/>
              <a:t> </a:t>
            </a:r>
            <a:r>
              <a:rPr lang="en-US" sz="2000" dirty="0" err="1" smtClean="0"/>
              <a:t>succesive</a:t>
            </a:r>
            <a:endParaRPr lang="en-US" sz="2000" dirty="0" smtClean="0"/>
          </a:p>
          <a:p>
            <a:pPr lvl="1">
              <a:buFont typeface="Wingdings" pitchFamily="2" charset="2"/>
              <a:buChar char=""/>
            </a:pPr>
            <a:r>
              <a:rPr lang="ro-RO" sz="2000" dirty="0" smtClean="0"/>
              <a:t>Forma iniţială a </a:t>
            </a:r>
            <a:r>
              <a:rPr lang="en-US" sz="2000" dirty="0" err="1" smtClean="0"/>
              <a:t>modelului</a:t>
            </a:r>
            <a:r>
              <a:rPr lang="en-US" sz="2000" dirty="0" smtClean="0"/>
              <a:t> structural </a:t>
            </a:r>
            <a:r>
              <a:rPr lang="en-US" sz="2000" dirty="0" err="1" smtClean="0"/>
              <a:t>este</a:t>
            </a:r>
            <a:r>
              <a:rPr lang="ro-RO" sz="2000" dirty="0" smtClean="0"/>
              <a:t> </a:t>
            </a:r>
            <a:r>
              <a:rPr lang="en-US" sz="2000" dirty="0" err="1" smtClean="0"/>
              <a:t>una</a:t>
            </a:r>
            <a:r>
              <a:rPr lang="ro-RO" sz="2000" dirty="0" smtClean="0"/>
              <a:t> simplă</a:t>
            </a:r>
            <a:r>
              <a:rPr lang="en-US" sz="2000" dirty="0" smtClean="0"/>
              <a:t>, </a:t>
            </a:r>
            <a:r>
              <a:rPr lang="en-US" sz="2000" b="1" dirty="0" err="1" smtClean="0">
                <a:solidFill>
                  <a:schemeClr val="accent4">
                    <a:lumMod val="40000"/>
                    <a:lumOff val="60000"/>
                  </a:schemeClr>
                </a:solidFill>
              </a:rPr>
              <a:t>conceptuala</a:t>
            </a:r>
            <a:endParaRPr lang="en-US" sz="2000" b="1" dirty="0" smtClean="0">
              <a:solidFill>
                <a:schemeClr val="accent4">
                  <a:lumMod val="40000"/>
                  <a:lumOff val="60000"/>
                </a:schemeClr>
              </a:solidFill>
            </a:endParaRPr>
          </a:p>
          <a:p>
            <a:pPr lvl="2"/>
            <a:r>
              <a:rPr lang="en-US" sz="2000" dirty="0" err="1" smtClean="0"/>
              <a:t>Reflecta</a:t>
            </a:r>
            <a:r>
              <a:rPr lang="en-US" sz="2000" dirty="0" smtClean="0"/>
              <a:t> </a:t>
            </a:r>
            <a:r>
              <a:rPr lang="en-US" sz="2000" dirty="0" err="1" smtClean="0"/>
              <a:t>doar</a:t>
            </a:r>
            <a:r>
              <a:rPr lang="en-US" sz="2000" dirty="0" smtClean="0"/>
              <a:t> </a:t>
            </a:r>
            <a:r>
              <a:rPr lang="en-US" sz="2000" dirty="0" err="1" smtClean="0"/>
              <a:t>conceptele</a:t>
            </a:r>
            <a:r>
              <a:rPr lang="en-US" sz="2000" dirty="0" smtClean="0"/>
              <a:t> de business din </a:t>
            </a:r>
            <a:r>
              <a:rPr lang="en-US" sz="2000" dirty="0" err="1" smtClean="0"/>
              <a:t>domeniul</a:t>
            </a:r>
            <a:r>
              <a:rPr lang="en-US" sz="2000" dirty="0" smtClean="0"/>
              <a:t> functional </a:t>
            </a:r>
            <a:r>
              <a:rPr lang="en-US" sz="2000" dirty="0" err="1" smtClean="0"/>
              <a:t>relevante</a:t>
            </a:r>
            <a:r>
              <a:rPr lang="en-US" sz="2000" dirty="0" smtClean="0"/>
              <a:t> </a:t>
            </a:r>
            <a:r>
              <a:rPr lang="en-US" sz="2000" dirty="0" err="1" smtClean="0"/>
              <a:t>pentru</a:t>
            </a:r>
            <a:r>
              <a:rPr lang="en-US" sz="2000" dirty="0" smtClean="0"/>
              <a:t> </a:t>
            </a:r>
            <a:r>
              <a:rPr lang="en-US" sz="2000" dirty="0" err="1" smtClean="0"/>
              <a:t>dezvoltarea</a:t>
            </a:r>
            <a:r>
              <a:rPr lang="en-US" sz="2000" dirty="0" smtClean="0"/>
              <a:t> </a:t>
            </a:r>
            <a:r>
              <a:rPr lang="en-US" sz="2000" dirty="0" err="1" smtClean="0"/>
              <a:t>sistemului</a:t>
            </a:r>
            <a:r>
              <a:rPr lang="en-US" sz="2000" dirty="0" smtClean="0"/>
              <a:t> (</a:t>
            </a:r>
            <a:r>
              <a:rPr lang="en-US" sz="2000" dirty="0" smtClean="0">
                <a:solidFill>
                  <a:schemeClr val="accent4">
                    <a:lumMod val="40000"/>
                    <a:lumOff val="60000"/>
                  </a:schemeClr>
                </a:solidFill>
              </a:rPr>
              <a:t>domain classes</a:t>
            </a:r>
            <a:r>
              <a:rPr lang="en-US" sz="2000" dirty="0" smtClean="0"/>
              <a:t>) </a:t>
            </a:r>
            <a:r>
              <a:rPr lang="en-US" sz="2000" dirty="0" err="1" smtClean="0"/>
              <a:t>si</a:t>
            </a:r>
            <a:r>
              <a:rPr lang="en-US" sz="2000" dirty="0" smtClean="0"/>
              <a:t> </a:t>
            </a:r>
            <a:r>
              <a:rPr lang="en-US" sz="2000" dirty="0" err="1" smtClean="0"/>
              <a:t>relatiile</a:t>
            </a:r>
            <a:r>
              <a:rPr lang="en-US" sz="2000" dirty="0" smtClean="0"/>
              <a:t> </a:t>
            </a:r>
            <a:r>
              <a:rPr lang="en-US" sz="2000" dirty="0" err="1" smtClean="0"/>
              <a:t>dintre</a:t>
            </a:r>
            <a:r>
              <a:rPr lang="en-US" sz="2000" dirty="0" smtClean="0"/>
              <a:t> </a:t>
            </a:r>
            <a:r>
              <a:rPr lang="en-US" sz="2000" dirty="0" err="1" smtClean="0"/>
              <a:t>acestea</a:t>
            </a:r>
            <a:r>
              <a:rPr lang="en-US" sz="2000" dirty="0" smtClean="0"/>
              <a:t> </a:t>
            </a:r>
            <a:r>
              <a:rPr lang="en-US" sz="2000" dirty="0" smtClean="0">
                <a:solidFill>
                  <a:schemeClr val="accent4">
                    <a:lumMod val="40000"/>
                    <a:lumOff val="60000"/>
                  </a:schemeClr>
                </a:solidFill>
              </a:rPr>
              <a:t>(</a:t>
            </a:r>
            <a:r>
              <a:rPr lang="en-US" sz="2000" dirty="0" err="1" smtClean="0">
                <a:solidFill>
                  <a:schemeClr val="accent4">
                    <a:lumMod val="40000"/>
                    <a:lumOff val="60000"/>
                  </a:schemeClr>
                </a:solidFill>
              </a:rPr>
              <a:t>asocieri</a:t>
            </a:r>
            <a:r>
              <a:rPr lang="en-US" sz="2000" dirty="0" smtClean="0"/>
              <a:t>)</a:t>
            </a:r>
          </a:p>
          <a:p>
            <a:pPr lvl="2"/>
            <a:r>
              <a:rPr lang="en-US" sz="2000" dirty="0" err="1" smtClean="0"/>
              <a:t>Exemple</a:t>
            </a:r>
            <a:r>
              <a:rPr lang="en-US" sz="2000" dirty="0" smtClean="0"/>
              <a:t> de </a:t>
            </a:r>
            <a:r>
              <a:rPr lang="en-US" sz="2000" dirty="0" err="1" smtClean="0"/>
              <a:t>clase</a:t>
            </a:r>
            <a:r>
              <a:rPr lang="en-US" sz="2000" dirty="0" smtClean="0"/>
              <a:t>: Client, </a:t>
            </a:r>
            <a:r>
              <a:rPr lang="en-US" sz="2000" dirty="0" err="1" smtClean="0"/>
              <a:t>Factura</a:t>
            </a:r>
            <a:r>
              <a:rPr lang="en-US" sz="2000" dirty="0" smtClean="0"/>
              <a:t>, Plata, </a:t>
            </a:r>
            <a:r>
              <a:rPr lang="en-US" sz="2000" dirty="0" err="1" smtClean="0"/>
              <a:t>Produs</a:t>
            </a:r>
            <a:endParaRPr lang="en-US" sz="2000" dirty="0" smtClean="0"/>
          </a:p>
          <a:p>
            <a:pPr lvl="2"/>
            <a:r>
              <a:rPr lang="en-US" sz="2000" dirty="0" err="1" smtClean="0"/>
              <a:t>Sunt</a:t>
            </a:r>
            <a:r>
              <a:rPr lang="en-US" sz="2000" dirty="0" smtClean="0"/>
              <a:t> </a:t>
            </a:r>
            <a:r>
              <a:rPr lang="en-US" sz="2000" dirty="0" err="1" smtClean="0"/>
              <a:t>luate</a:t>
            </a:r>
            <a:r>
              <a:rPr lang="en-US" sz="2000" dirty="0" smtClean="0"/>
              <a:t> in </a:t>
            </a:r>
            <a:r>
              <a:rPr lang="en-US" sz="2000" dirty="0" err="1" smtClean="0"/>
              <a:t>considerare</a:t>
            </a:r>
            <a:r>
              <a:rPr lang="en-US" sz="2000" dirty="0" smtClean="0"/>
              <a:t> </a:t>
            </a:r>
            <a:r>
              <a:rPr lang="en-US" sz="2000" dirty="0" err="1" smtClean="0"/>
              <a:t>doar</a:t>
            </a:r>
            <a:r>
              <a:rPr lang="en-US" sz="2000" dirty="0" smtClean="0"/>
              <a:t> </a:t>
            </a:r>
            <a:r>
              <a:rPr lang="en-US" sz="2000" dirty="0" err="1" smtClean="0"/>
              <a:t>relatiile</a:t>
            </a:r>
            <a:r>
              <a:rPr lang="en-US" sz="2000" dirty="0" smtClean="0"/>
              <a:t> de </a:t>
            </a:r>
            <a:r>
              <a:rPr lang="en-US" sz="2000" dirty="0" err="1" smtClean="0"/>
              <a:t>asociere</a:t>
            </a:r>
            <a:r>
              <a:rPr lang="en-US" sz="2000" dirty="0" smtClean="0"/>
              <a:t> </a:t>
            </a:r>
            <a:r>
              <a:rPr lang="en-US" sz="2000" dirty="0" err="1" smtClean="0"/>
              <a:t>si</a:t>
            </a:r>
            <a:r>
              <a:rPr lang="en-US" sz="2000" dirty="0" smtClean="0"/>
              <a:t> </a:t>
            </a:r>
            <a:r>
              <a:rPr lang="en-US" sz="2000" dirty="0" err="1" smtClean="0"/>
              <a:t>descrierea</a:t>
            </a:r>
            <a:r>
              <a:rPr lang="en-US" sz="2000" dirty="0" smtClean="0"/>
              <a:t> </a:t>
            </a:r>
            <a:r>
              <a:rPr lang="en-US" sz="2000" dirty="0" err="1" smtClean="0"/>
              <a:t>multiplicitatii</a:t>
            </a:r>
            <a:r>
              <a:rPr lang="en-US" sz="2000" dirty="0" smtClean="0"/>
              <a:t>/</a:t>
            </a:r>
            <a:r>
              <a:rPr lang="en-US" sz="2000" dirty="0" err="1" smtClean="0"/>
              <a:t>cardinalitatii</a:t>
            </a:r>
            <a:r>
              <a:rPr lang="en-US" sz="2000" dirty="0" smtClean="0"/>
              <a:t> </a:t>
            </a:r>
            <a:r>
              <a:rPr lang="en-US" sz="2000" dirty="0" err="1" smtClean="0"/>
              <a:t>lor</a:t>
            </a:r>
            <a:endParaRPr lang="en-US" sz="2000" dirty="0" smtClean="0"/>
          </a:p>
          <a:p>
            <a:pPr lvl="2"/>
            <a:r>
              <a:rPr lang="en-US" sz="2000" dirty="0" err="1" smtClean="0"/>
              <a:t>Exemple</a:t>
            </a:r>
            <a:r>
              <a:rPr lang="en-US" sz="2000" dirty="0" smtClean="0"/>
              <a:t> de </a:t>
            </a:r>
            <a:r>
              <a:rPr lang="en-US" sz="2000" dirty="0" err="1" smtClean="0"/>
              <a:t>relatii</a:t>
            </a:r>
            <a:r>
              <a:rPr lang="en-US" sz="2000" dirty="0" smtClean="0"/>
              <a:t>: Client – </a:t>
            </a:r>
            <a:r>
              <a:rPr lang="en-US" sz="2000" dirty="0" err="1" smtClean="0"/>
              <a:t>Factura</a:t>
            </a:r>
            <a:r>
              <a:rPr lang="en-US" sz="2000" dirty="0" smtClean="0"/>
              <a:t>, </a:t>
            </a:r>
            <a:r>
              <a:rPr lang="en-US" sz="2000" dirty="0" err="1" smtClean="0"/>
              <a:t>Factura</a:t>
            </a:r>
            <a:r>
              <a:rPr lang="en-US" sz="2000" dirty="0" smtClean="0"/>
              <a:t> – </a:t>
            </a:r>
            <a:r>
              <a:rPr lang="en-US" sz="2000" dirty="0" err="1" smtClean="0"/>
              <a:t>Produs</a:t>
            </a:r>
            <a:r>
              <a:rPr lang="en-US" sz="2000" dirty="0" smtClean="0"/>
              <a:t>, </a:t>
            </a:r>
            <a:r>
              <a:rPr lang="en-US" sz="2000" dirty="0" err="1" smtClean="0"/>
              <a:t>Factura</a:t>
            </a:r>
            <a:r>
              <a:rPr lang="en-US" sz="2000" dirty="0" smtClean="0"/>
              <a:t> – Plata</a:t>
            </a:r>
          </a:p>
          <a:p>
            <a:pPr lvl="2"/>
            <a:r>
              <a:rPr lang="en-US" sz="2000" dirty="0" err="1" smtClean="0"/>
              <a:t>Modelul</a:t>
            </a:r>
            <a:r>
              <a:rPr lang="en-US" sz="2000" dirty="0" smtClean="0"/>
              <a:t> structural conceptual </a:t>
            </a:r>
            <a:r>
              <a:rPr lang="en-US" sz="2000" dirty="0" err="1" smtClean="0"/>
              <a:t>reprezinta</a:t>
            </a:r>
            <a:r>
              <a:rPr lang="en-US" sz="2000" dirty="0" smtClean="0"/>
              <a:t> </a:t>
            </a:r>
            <a:r>
              <a:rPr lang="en-US" sz="2000" dirty="0" err="1" smtClean="0"/>
              <a:t>vocabularul</a:t>
            </a:r>
            <a:r>
              <a:rPr lang="en-US" sz="2000" dirty="0" smtClean="0"/>
              <a:t> care </a:t>
            </a:r>
            <a:r>
              <a:rPr lang="en-US" sz="2000" dirty="0" err="1" smtClean="0"/>
              <a:t>sta</a:t>
            </a:r>
            <a:r>
              <a:rPr lang="en-US" sz="2000" dirty="0" smtClean="0"/>
              <a:t> la </a:t>
            </a:r>
            <a:r>
              <a:rPr lang="en-US" sz="2000" dirty="0" err="1" smtClean="0"/>
              <a:t>baza</a:t>
            </a:r>
            <a:r>
              <a:rPr lang="en-US" sz="2000" dirty="0" smtClean="0"/>
              <a:t> </a:t>
            </a:r>
            <a:r>
              <a:rPr lang="en-US" sz="2000" dirty="0" err="1" smtClean="0"/>
              <a:t>comunicarii</a:t>
            </a:r>
            <a:r>
              <a:rPr lang="en-US" sz="2000" dirty="0" smtClean="0"/>
              <a:t> </a:t>
            </a:r>
            <a:r>
              <a:rPr lang="en-US" sz="2000" dirty="0" err="1" smtClean="0"/>
              <a:t>eficace</a:t>
            </a:r>
            <a:r>
              <a:rPr lang="en-US" sz="2000" dirty="0" smtClean="0"/>
              <a:t> </a:t>
            </a:r>
            <a:r>
              <a:rPr lang="en-US" sz="2000" dirty="0" err="1" smtClean="0"/>
              <a:t>intre</a:t>
            </a:r>
            <a:r>
              <a:rPr lang="en-US" sz="2000" dirty="0" smtClean="0"/>
              <a:t> </a:t>
            </a:r>
            <a:r>
              <a:rPr lang="en-US" sz="2000" dirty="0" err="1" smtClean="0"/>
              <a:t>analisti</a:t>
            </a:r>
            <a:r>
              <a:rPr lang="en-US" sz="2000" dirty="0" smtClean="0"/>
              <a:t> </a:t>
            </a:r>
            <a:r>
              <a:rPr lang="en-US" sz="2000" dirty="0" err="1" smtClean="0"/>
              <a:t>si</a:t>
            </a:r>
            <a:r>
              <a:rPr lang="en-US" sz="2000" dirty="0" smtClean="0"/>
              <a:t> </a:t>
            </a:r>
            <a:r>
              <a:rPr lang="en-US" sz="2000" dirty="0" err="1" smtClean="0"/>
              <a:t>utilizatori</a:t>
            </a:r>
            <a:endParaRPr lang="en-US" sz="2000" dirty="0" smtClean="0"/>
          </a:p>
        </p:txBody>
      </p:sp>
      <p:sp>
        <p:nvSpPr>
          <p:cNvPr id="5" name="Title 1"/>
          <p:cNvSpPr>
            <a:spLocks noGrp="1"/>
          </p:cNvSpPr>
          <p:nvPr>
            <p:ph type="title"/>
          </p:nvPr>
        </p:nvSpPr>
        <p:spPr>
          <a:xfrm>
            <a:off x="914400" y="188640"/>
            <a:ext cx="7872442" cy="648072"/>
          </a:xfrm>
        </p:spPr>
        <p:txBody>
          <a:bodyPr/>
          <a:lstStyle/>
          <a:p>
            <a:r>
              <a:rPr lang="en-US" sz="3200" dirty="0" smtClean="0"/>
              <a:t>1. </a:t>
            </a:r>
            <a:r>
              <a:rPr lang="en-US" sz="3200" dirty="0" err="1" smtClean="0"/>
              <a:t>Modelul</a:t>
            </a:r>
            <a:r>
              <a:rPr lang="en-US" sz="3200" dirty="0" smtClean="0"/>
              <a:t> structural -  </a:t>
            </a:r>
            <a:r>
              <a:rPr lang="en-US" sz="3200" dirty="0" err="1" smtClean="0"/>
              <a:t>Introducere</a:t>
            </a:r>
            <a:endParaRPr lang="ro-RO"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Webografie</a:t>
            </a:r>
            <a:endParaRPr lang="en-US" dirty="0"/>
          </a:p>
        </p:txBody>
      </p:sp>
      <p:sp>
        <p:nvSpPr>
          <p:cNvPr id="4" name="Rectangle 3"/>
          <p:cNvSpPr/>
          <p:nvPr/>
        </p:nvSpPr>
        <p:spPr>
          <a:xfrm>
            <a:off x="467544" y="1556792"/>
            <a:ext cx="8496944" cy="1323439"/>
          </a:xfrm>
          <a:prstGeom prst="rect">
            <a:avLst/>
          </a:prstGeom>
        </p:spPr>
        <p:txBody>
          <a:bodyPr wrap="square">
            <a:spAutoFit/>
          </a:bodyPr>
          <a:lstStyle/>
          <a:p>
            <a:pPr>
              <a:lnSpc>
                <a:spcPct val="200000"/>
              </a:lnSpc>
            </a:pPr>
            <a:r>
              <a:rPr lang="en-US" sz="2000" dirty="0" smtClean="0">
                <a:hlinkClick r:id="rId2"/>
              </a:rPr>
              <a:t>http://www.uml.org.cn/umlapplication/pdf/crcmodeling.pdf</a:t>
            </a:r>
            <a:endParaRPr lang="ro-RO" sz="2000" dirty="0" smtClean="0"/>
          </a:p>
          <a:p>
            <a:pPr>
              <a:lnSpc>
                <a:spcPct val="200000"/>
              </a:lnSpc>
            </a:pPr>
            <a:r>
              <a:rPr lang="en-US" sz="2000" dirty="0" smtClean="0">
                <a:hlinkClick r:id="rId3"/>
              </a:rPr>
              <a:t>http://www.devshed.com/c/a/Practices/Class-Relationships/3/</a:t>
            </a:r>
            <a:endParaRPr lang="ro-RO"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28596" y="857232"/>
            <a:ext cx="8572560" cy="4429156"/>
          </a:xfrm>
        </p:spPr>
        <p:txBody>
          <a:bodyPr>
            <a:noAutofit/>
          </a:bodyPr>
          <a:lstStyle/>
          <a:p>
            <a:pPr lvl="1">
              <a:buFont typeface="Wingdings" pitchFamily="2" charset="2"/>
              <a:buChar char=""/>
            </a:pPr>
            <a:r>
              <a:rPr lang="en-US" sz="2000" dirty="0" err="1" smtClean="0"/>
              <a:t>Modelul</a:t>
            </a:r>
            <a:r>
              <a:rPr lang="en-US" sz="2000" dirty="0" smtClean="0"/>
              <a:t> structural </a:t>
            </a:r>
            <a:r>
              <a:rPr lang="en-US" sz="2000" dirty="0" err="1" smtClean="0"/>
              <a:t>evolueaza</a:t>
            </a:r>
            <a:r>
              <a:rPr lang="en-US" sz="2000" dirty="0" smtClean="0"/>
              <a:t> </a:t>
            </a:r>
            <a:r>
              <a:rPr lang="en-US" sz="2000" dirty="0" err="1" smtClean="0"/>
              <a:t>pe</a:t>
            </a:r>
            <a:r>
              <a:rPr lang="en-US" sz="2000" dirty="0" smtClean="0"/>
              <a:t> </a:t>
            </a:r>
            <a:r>
              <a:rPr lang="en-US" sz="2000" dirty="0" err="1" smtClean="0"/>
              <a:t>masura</a:t>
            </a:r>
            <a:r>
              <a:rPr lang="en-US" sz="2000" dirty="0" smtClean="0"/>
              <a:t> </a:t>
            </a:r>
            <a:r>
              <a:rPr lang="en-US" sz="2000" dirty="0" err="1" smtClean="0"/>
              <a:t>ce</a:t>
            </a:r>
            <a:r>
              <a:rPr lang="en-US" sz="2000" dirty="0" smtClean="0"/>
              <a:t> se </a:t>
            </a:r>
            <a:r>
              <a:rPr lang="en-US" sz="2000" dirty="0" err="1" smtClean="0"/>
              <a:t>avanseaza</a:t>
            </a:r>
            <a:r>
              <a:rPr lang="en-US" sz="2000" dirty="0" smtClean="0"/>
              <a:t> in </a:t>
            </a:r>
            <a:r>
              <a:rPr lang="en-US" sz="2000" dirty="0" err="1" smtClean="0"/>
              <a:t>dezvoltarea</a:t>
            </a:r>
            <a:r>
              <a:rPr lang="en-US" sz="2000" dirty="0" smtClean="0"/>
              <a:t> </a:t>
            </a:r>
            <a:r>
              <a:rPr lang="en-US" sz="2000" dirty="0" err="1" smtClean="0"/>
              <a:t>sistemului</a:t>
            </a:r>
            <a:endParaRPr lang="en-US" sz="2000" dirty="0" smtClean="0"/>
          </a:p>
          <a:p>
            <a:pPr lvl="2"/>
            <a:r>
              <a:rPr lang="en-US" sz="2000" dirty="0" smtClean="0"/>
              <a:t>El </a:t>
            </a:r>
            <a:r>
              <a:rPr lang="en-US" sz="2000" dirty="0" err="1" smtClean="0"/>
              <a:t>devine</a:t>
            </a:r>
            <a:r>
              <a:rPr lang="en-US" sz="2000" dirty="0" smtClean="0"/>
              <a:t> din </a:t>
            </a:r>
            <a:r>
              <a:rPr lang="en-US" sz="2000" dirty="0" err="1" smtClean="0"/>
              <a:t>ce</a:t>
            </a:r>
            <a:r>
              <a:rPr lang="en-US" sz="2000" dirty="0" smtClean="0"/>
              <a:t> in </a:t>
            </a:r>
            <a:r>
              <a:rPr lang="en-US" sz="2000" dirty="0" err="1" smtClean="0"/>
              <a:t>ce</a:t>
            </a:r>
            <a:r>
              <a:rPr lang="en-US" sz="2000" dirty="0" smtClean="0"/>
              <a:t> </a:t>
            </a:r>
            <a:r>
              <a:rPr lang="en-US" sz="2000" dirty="0" err="1" smtClean="0"/>
              <a:t>mai</a:t>
            </a:r>
            <a:r>
              <a:rPr lang="en-US" sz="2000" dirty="0" smtClean="0"/>
              <a:t> </a:t>
            </a:r>
            <a:r>
              <a:rPr lang="en-US" sz="2000" dirty="0" err="1" smtClean="0"/>
              <a:t>detaliat</a:t>
            </a:r>
            <a:r>
              <a:rPr lang="en-US" sz="2000" dirty="0" smtClean="0"/>
              <a:t> </a:t>
            </a:r>
            <a:r>
              <a:rPr lang="en-US" sz="2000" dirty="0" err="1" smtClean="0"/>
              <a:t>si</a:t>
            </a:r>
            <a:r>
              <a:rPr lang="en-US" sz="2000" dirty="0" smtClean="0"/>
              <a:t> </a:t>
            </a:r>
            <a:r>
              <a:rPr lang="en-US" sz="2000" dirty="0" err="1" smtClean="0"/>
              <a:t>mai</a:t>
            </a:r>
            <a:r>
              <a:rPr lang="en-US" sz="2000" dirty="0" smtClean="0"/>
              <a:t> </a:t>
            </a:r>
            <a:r>
              <a:rPr lang="en-US" sz="2000" dirty="0" err="1" smtClean="0"/>
              <a:t>putin</a:t>
            </a:r>
            <a:r>
              <a:rPr lang="en-US" sz="2000" dirty="0" smtClean="0"/>
              <a:t> conceptual</a:t>
            </a:r>
          </a:p>
          <a:p>
            <a:pPr lvl="2"/>
            <a:r>
              <a:rPr lang="en-US" sz="2000" dirty="0" smtClean="0"/>
              <a:t>Se </a:t>
            </a:r>
            <a:r>
              <a:rPr lang="en-US" sz="2000" dirty="0" err="1" smtClean="0"/>
              <a:t>adauga</a:t>
            </a:r>
            <a:r>
              <a:rPr lang="en-US" sz="2000" dirty="0" smtClean="0"/>
              <a:t> </a:t>
            </a:r>
            <a:r>
              <a:rPr lang="en-US" sz="2000" dirty="0" err="1" smtClean="0"/>
              <a:t>noi</a:t>
            </a:r>
            <a:r>
              <a:rPr lang="en-US" sz="2000" dirty="0" smtClean="0"/>
              <a:t> </a:t>
            </a:r>
            <a:r>
              <a:rPr lang="en-US" sz="2000" dirty="0" err="1" smtClean="0"/>
              <a:t>clase</a:t>
            </a:r>
            <a:r>
              <a:rPr lang="en-US" sz="2000" dirty="0" smtClean="0"/>
              <a:t> cu </a:t>
            </a:r>
            <a:r>
              <a:rPr lang="en-US" sz="2000" dirty="0" err="1" smtClean="0"/>
              <a:t>roluri</a:t>
            </a:r>
            <a:r>
              <a:rPr lang="en-US" sz="2000" dirty="0" smtClean="0"/>
              <a:t> </a:t>
            </a:r>
            <a:r>
              <a:rPr lang="en-US" sz="2000" dirty="0" err="1" smtClean="0"/>
              <a:t>specifice</a:t>
            </a:r>
            <a:r>
              <a:rPr lang="en-US" sz="2000" dirty="0" smtClean="0"/>
              <a:t>, conform </a:t>
            </a:r>
            <a:r>
              <a:rPr lang="en-US" sz="2000" dirty="0" err="1" smtClean="0"/>
              <a:t>arhitecturii</a:t>
            </a:r>
            <a:r>
              <a:rPr lang="en-US" sz="2000" dirty="0" smtClean="0"/>
              <a:t> </a:t>
            </a:r>
            <a:r>
              <a:rPr lang="en-US" sz="2000" dirty="0" err="1" smtClean="0"/>
              <a:t>logice</a:t>
            </a:r>
            <a:r>
              <a:rPr lang="en-US" sz="2000" dirty="0" smtClean="0"/>
              <a:t> – controller, repository, service etc.</a:t>
            </a:r>
          </a:p>
          <a:p>
            <a:pPr lvl="2"/>
            <a:r>
              <a:rPr lang="en-US" sz="2000" dirty="0" smtClean="0"/>
              <a:t>Se </a:t>
            </a:r>
            <a:r>
              <a:rPr lang="en-US" sz="2000" dirty="0" err="1" smtClean="0"/>
              <a:t>introduc</a:t>
            </a:r>
            <a:r>
              <a:rPr lang="en-US" sz="2000" dirty="0" smtClean="0"/>
              <a:t> </a:t>
            </a:r>
            <a:r>
              <a:rPr lang="en-US" sz="2000" dirty="0" err="1" smtClean="0"/>
              <a:t>relatiile</a:t>
            </a:r>
            <a:r>
              <a:rPr lang="en-US" sz="2000" dirty="0" smtClean="0"/>
              <a:t> de </a:t>
            </a:r>
            <a:r>
              <a:rPr lang="en-US" sz="2000" dirty="0" err="1" smtClean="0"/>
              <a:t>mostenire</a:t>
            </a:r>
            <a:r>
              <a:rPr lang="en-US" sz="2000" dirty="0" smtClean="0"/>
              <a:t>, </a:t>
            </a:r>
            <a:r>
              <a:rPr lang="en-US" sz="2000" dirty="0" err="1" smtClean="0"/>
              <a:t>agregare</a:t>
            </a:r>
            <a:r>
              <a:rPr lang="en-US" sz="2000" dirty="0" smtClean="0"/>
              <a:t>, </a:t>
            </a:r>
            <a:r>
              <a:rPr lang="en-US" sz="2000" dirty="0" err="1" smtClean="0"/>
              <a:t>dependenta</a:t>
            </a:r>
            <a:r>
              <a:rPr lang="en-US" sz="2000" dirty="0" smtClean="0"/>
              <a:t>, </a:t>
            </a:r>
            <a:r>
              <a:rPr lang="en-US" sz="2000" dirty="0" err="1" smtClean="0"/>
              <a:t>navigabilitate</a:t>
            </a:r>
            <a:r>
              <a:rPr lang="en-US" sz="2000" dirty="0" smtClean="0"/>
              <a:t>, etc</a:t>
            </a:r>
          </a:p>
          <a:p>
            <a:pPr lvl="2"/>
            <a:r>
              <a:rPr lang="en-US" sz="2000" dirty="0" smtClean="0"/>
              <a:t>Se </a:t>
            </a:r>
            <a:r>
              <a:rPr lang="en-US" sz="2000" dirty="0" err="1" smtClean="0"/>
              <a:t>aplica</a:t>
            </a:r>
            <a:r>
              <a:rPr lang="en-US" sz="2000" dirty="0" smtClean="0"/>
              <a:t> </a:t>
            </a:r>
            <a:r>
              <a:rPr lang="en-US" sz="2000" dirty="0" err="1" smtClean="0"/>
              <a:t>sabloanele</a:t>
            </a:r>
            <a:r>
              <a:rPr lang="en-US" sz="2000" dirty="0" smtClean="0"/>
              <a:t> de </a:t>
            </a:r>
            <a:r>
              <a:rPr lang="en-US" sz="2000" dirty="0" err="1" smtClean="0"/>
              <a:t>proiectare</a:t>
            </a:r>
            <a:endParaRPr lang="en-US" sz="2000" dirty="0" smtClean="0"/>
          </a:p>
          <a:p>
            <a:pPr>
              <a:buFont typeface="Wingdings" pitchFamily="2" charset="2"/>
              <a:buChar char="Ø"/>
            </a:pPr>
            <a:r>
              <a:rPr lang="en-US" sz="2000" dirty="0" err="1" smtClean="0"/>
              <a:t>Modelul</a:t>
            </a:r>
            <a:r>
              <a:rPr lang="en-US" sz="2000" dirty="0" smtClean="0"/>
              <a:t> structural </a:t>
            </a:r>
            <a:r>
              <a:rPr lang="en-US" sz="2000" dirty="0" err="1" smtClean="0"/>
              <a:t>poate</a:t>
            </a:r>
            <a:r>
              <a:rPr lang="en-US" sz="2000" dirty="0" smtClean="0"/>
              <a:t> </a:t>
            </a:r>
            <a:r>
              <a:rPr lang="en-US" sz="2000" dirty="0" err="1" smtClean="0"/>
              <a:t>fi</a:t>
            </a:r>
            <a:r>
              <a:rPr lang="en-US" sz="2000" dirty="0" smtClean="0"/>
              <a:t> </a:t>
            </a:r>
            <a:r>
              <a:rPr lang="en-US" sz="2000" dirty="0" err="1" smtClean="0"/>
              <a:t>redat</a:t>
            </a:r>
            <a:r>
              <a:rPr lang="en-US" sz="2000" dirty="0" smtClean="0"/>
              <a:t> </a:t>
            </a:r>
            <a:r>
              <a:rPr lang="en-US" sz="2000" dirty="0" err="1" smtClean="0"/>
              <a:t>prin</a:t>
            </a:r>
            <a:endParaRPr lang="en-US" sz="2000" dirty="0" smtClean="0"/>
          </a:p>
          <a:p>
            <a:pPr lvl="1">
              <a:buFont typeface="Wingdings" pitchFamily="2" charset="2"/>
              <a:buChar char=""/>
            </a:pPr>
            <a:r>
              <a:rPr lang="en-US" sz="2000" dirty="0" err="1" smtClean="0"/>
              <a:t>Diagrama</a:t>
            </a:r>
            <a:r>
              <a:rPr lang="en-US" sz="2000" dirty="0" smtClean="0"/>
              <a:t> de </a:t>
            </a:r>
            <a:r>
              <a:rPr lang="en-US" sz="2000" dirty="0" err="1" smtClean="0"/>
              <a:t>clase</a:t>
            </a:r>
            <a:endParaRPr lang="en-US" sz="2000" dirty="0" smtClean="0"/>
          </a:p>
          <a:p>
            <a:pPr lvl="1">
              <a:buFont typeface="Wingdings" pitchFamily="2" charset="2"/>
              <a:buChar char=""/>
            </a:pPr>
            <a:r>
              <a:rPr lang="en-US" sz="2000" dirty="0" err="1" smtClean="0"/>
              <a:t>Cardurile</a:t>
            </a:r>
            <a:r>
              <a:rPr lang="en-US" sz="2000" dirty="0" smtClean="0"/>
              <a:t>  CRC (Class-Responsibility-Collaboration)</a:t>
            </a:r>
          </a:p>
          <a:p>
            <a:pPr lvl="1">
              <a:buFont typeface="Wingdings" pitchFamily="2" charset="2"/>
              <a:buChar char=""/>
            </a:pPr>
            <a:r>
              <a:rPr lang="en-US" sz="2000" dirty="0" err="1" smtClean="0"/>
              <a:t>Diagrama</a:t>
            </a:r>
            <a:r>
              <a:rPr lang="en-US" sz="2000" dirty="0" smtClean="0"/>
              <a:t> de </a:t>
            </a:r>
            <a:r>
              <a:rPr lang="en-US" sz="2000" dirty="0" err="1" smtClean="0"/>
              <a:t>obiecte</a:t>
            </a:r>
            <a:endParaRPr lang="en-US" sz="2000" dirty="0" smtClean="0"/>
          </a:p>
        </p:txBody>
      </p:sp>
      <p:sp>
        <p:nvSpPr>
          <p:cNvPr id="7" name="Title 1"/>
          <p:cNvSpPr>
            <a:spLocks noGrp="1"/>
          </p:cNvSpPr>
          <p:nvPr>
            <p:ph type="title"/>
          </p:nvPr>
        </p:nvSpPr>
        <p:spPr>
          <a:xfrm>
            <a:off x="914400" y="188640"/>
            <a:ext cx="8015318" cy="648072"/>
          </a:xfrm>
        </p:spPr>
        <p:txBody>
          <a:bodyPr/>
          <a:lstStyle/>
          <a:p>
            <a:r>
              <a:rPr lang="en-US" sz="3200" dirty="0" smtClean="0"/>
              <a:t>1. </a:t>
            </a:r>
            <a:r>
              <a:rPr lang="en-US" sz="3200" dirty="0" err="1" smtClean="0"/>
              <a:t>Modelul</a:t>
            </a:r>
            <a:r>
              <a:rPr lang="en-US" sz="3200" dirty="0" smtClean="0"/>
              <a:t> structural -  </a:t>
            </a:r>
            <a:r>
              <a:rPr lang="en-US" sz="3200" dirty="0" err="1" smtClean="0"/>
              <a:t>Introducere</a:t>
            </a:r>
            <a:endParaRPr lang="ro-RO"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4"/>
          <a:srcRect l="72627" t="22345" r="19116" b="70240"/>
          <a:stretch>
            <a:fillRect/>
          </a:stretch>
        </p:blipFill>
        <p:spPr bwMode="auto">
          <a:xfrm>
            <a:off x="1142998" y="752459"/>
            <a:ext cx="1643074" cy="1104906"/>
          </a:xfrm>
          <a:prstGeom prst="rect">
            <a:avLst/>
          </a:prstGeom>
          <a:noFill/>
          <a:ln w="9525">
            <a:noFill/>
            <a:miter lim="800000"/>
            <a:headEnd/>
            <a:tailEnd/>
          </a:ln>
        </p:spPr>
      </p:pic>
      <p:sp>
        <p:nvSpPr>
          <p:cNvPr id="5" name="Title 1"/>
          <p:cNvSpPr txBox="1">
            <a:spLocks/>
          </p:cNvSpPr>
          <p:nvPr/>
        </p:nvSpPr>
        <p:spPr>
          <a:xfrm>
            <a:off x="285720" y="71414"/>
            <a:ext cx="8786874" cy="576064"/>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spc="-100" dirty="0" smtClean="0">
                <a:solidFill>
                  <a:schemeClr val="tx2">
                    <a:satMod val="200000"/>
                  </a:schemeClr>
                </a:solidFill>
                <a:latin typeface="+mj-lt"/>
                <a:ea typeface="+mj-ea"/>
                <a:cs typeface="+mj-cs"/>
              </a:rPr>
              <a:t>2</a:t>
            </a:r>
            <a:r>
              <a:rPr kumimoji="0" lang="en-US" sz="30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0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Diagrama</a:t>
            </a:r>
            <a:r>
              <a:rPr kumimoji="0" lang="en-US" sz="3000" b="0" i="0" u="none" strike="noStrike" kern="1200" cap="none" spc="-100" normalizeH="0" baseline="0" noProof="0" dirty="0" smtClean="0">
                <a:ln>
                  <a:noFill/>
                </a:ln>
                <a:solidFill>
                  <a:schemeClr val="tx2">
                    <a:satMod val="200000"/>
                  </a:schemeClr>
                </a:solidFill>
                <a:effectLst/>
                <a:uLnTx/>
                <a:uFillTx/>
                <a:latin typeface="+mj-lt"/>
                <a:ea typeface="+mj-ea"/>
                <a:cs typeface="+mj-cs"/>
              </a:rPr>
              <a:t> de </a:t>
            </a:r>
            <a:r>
              <a:rPr kumimoji="0" lang="en-US" sz="30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a:t>
            </a:r>
            <a:r>
              <a:rPr kumimoji="0" lang="en-US" sz="30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lang="en-US" sz="3000" spc="-100" dirty="0" err="1" smtClean="0">
                <a:solidFill>
                  <a:schemeClr val="tx2">
                    <a:satMod val="200000"/>
                  </a:schemeClr>
                </a:solidFill>
                <a:latin typeface="+mj-lt"/>
                <a:ea typeface="+mj-ea"/>
                <a:cs typeface="+mj-cs"/>
              </a:rPr>
              <a:t>Elementele</a:t>
            </a:r>
            <a:r>
              <a:rPr lang="en-US" sz="3000" spc="-100" dirty="0" smtClean="0">
                <a:solidFill>
                  <a:schemeClr val="tx2">
                    <a:satMod val="200000"/>
                  </a:schemeClr>
                </a:solidFill>
                <a:latin typeface="+mj-lt"/>
                <a:ea typeface="+mj-ea"/>
                <a:cs typeface="+mj-cs"/>
              </a:rPr>
              <a:t> </a:t>
            </a:r>
            <a:r>
              <a:rPr lang="en-US" sz="3000" spc="-100" dirty="0" err="1" smtClean="0">
                <a:solidFill>
                  <a:schemeClr val="tx2">
                    <a:satMod val="200000"/>
                  </a:schemeClr>
                </a:solidFill>
                <a:latin typeface="+mj-lt"/>
                <a:ea typeface="+mj-ea"/>
                <a:cs typeface="+mj-cs"/>
              </a:rPr>
              <a:t>principale</a:t>
            </a:r>
            <a:endParaRPr kumimoji="0" lang="ro-RO" sz="3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pic>
        <p:nvPicPr>
          <p:cNvPr id="6" name="Picture 5"/>
          <p:cNvPicPr/>
          <p:nvPr/>
        </p:nvPicPr>
        <p:blipFill>
          <a:blip r:embed="rId5" cstate="print"/>
          <a:srcRect/>
          <a:stretch>
            <a:fillRect/>
          </a:stretch>
        </p:blipFill>
        <p:spPr bwMode="auto">
          <a:xfrm>
            <a:off x="1142998" y="4967301"/>
            <a:ext cx="3000374" cy="423058"/>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1142998" y="4252921"/>
          <a:ext cx="2928936" cy="376237"/>
        </p:xfrm>
        <a:graphic>
          <a:graphicData uri="http://schemas.openxmlformats.org/presentationml/2006/ole">
            <mc:AlternateContent xmlns:mc="http://schemas.openxmlformats.org/markup-compatibility/2006">
              <mc:Choice xmlns:v="urn:schemas-microsoft-com:vml" Requires="v">
                <p:oleObj spid="_x0000_s1028" r:id="rId6" imgW="914705" imgH="153010" progId="">
                  <p:embed/>
                </p:oleObj>
              </mc:Choice>
              <mc:Fallback>
                <p:oleObj r:id="rId6" imgW="914705" imgH="15301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998" y="4252921"/>
                        <a:ext cx="2928936" cy="376237"/>
                      </a:xfrm>
                      <a:prstGeom prst="rect">
                        <a:avLst/>
                      </a:prstGeom>
                      <a:solidFill>
                        <a:srgbClr val="CCFFFF"/>
                      </a:solidFill>
                    </p:spPr>
                  </p:pic>
                </p:oleObj>
              </mc:Fallback>
            </mc:AlternateContent>
          </a:graphicData>
        </a:graphic>
      </p:graphicFrame>
      <p:graphicFrame>
        <p:nvGraphicFramePr>
          <p:cNvPr id="1027" name="Object 3"/>
          <p:cNvGraphicFramePr>
            <a:graphicFrameLocks noChangeAspect="1"/>
          </p:cNvGraphicFramePr>
          <p:nvPr/>
        </p:nvGraphicFramePr>
        <p:xfrm>
          <a:off x="1142998" y="5610243"/>
          <a:ext cx="3000374" cy="390525"/>
        </p:xfrm>
        <a:graphic>
          <a:graphicData uri="http://schemas.openxmlformats.org/presentationml/2006/ole">
            <mc:AlternateContent xmlns:mc="http://schemas.openxmlformats.org/markup-compatibility/2006">
              <mc:Choice xmlns:v="urn:schemas-microsoft-com:vml" Requires="v">
                <p:oleObj spid="_x0000_s1029" r:id="rId8" imgW="928421" imgH="124968" progId="">
                  <p:embed/>
                </p:oleObj>
              </mc:Choice>
              <mc:Fallback>
                <p:oleObj r:id="rId8" imgW="928421" imgH="124968"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2998" y="5610243"/>
                        <a:ext cx="3000374" cy="390525"/>
                      </a:xfrm>
                      <a:prstGeom prst="rect">
                        <a:avLst/>
                      </a:prstGeom>
                      <a:solidFill>
                        <a:srgbClr val="CCFFFF"/>
                      </a:solidFill>
                    </p:spPr>
                  </p:pic>
                </p:oleObj>
              </mc:Fallback>
            </mc:AlternateContent>
          </a:graphicData>
        </a:graphic>
      </p:graphicFrame>
      <p:pic>
        <p:nvPicPr>
          <p:cNvPr id="9" name="Picture 8"/>
          <p:cNvPicPr/>
          <p:nvPr/>
        </p:nvPicPr>
        <p:blipFill>
          <a:blip r:embed="rId4"/>
          <a:srcRect l="69792" t="61262" r="15945" b="34234"/>
          <a:stretch>
            <a:fillRect/>
          </a:stretch>
        </p:blipFill>
        <p:spPr bwMode="auto">
          <a:xfrm>
            <a:off x="1142998" y="2038343"/>
            <a:ext cx="2928958" cy="642941"/>
          </a:xfrm>
          <a:prstGeom prst="rect">
            <a:avLst/>
          </a:prstGeom>
          <a:noFill/>
          <a:ln w="9525">
            <a:noFill/>
            <a:miter lim="800000"/>
            <a:headEnd/>
            <a:tailEnd/>
          </a:ln>
        </p:spPr>
      </p:pic>
      <p:pic>
        <p:nvPicPr>
          <p:cNvPr id="10" name="Picture 9"/>
          <p:cNvPicPr/>
          <p:nvPr/>
        </p:nvPicPr>
        <p:blipFill>
          <a:blip r:embed="rId4"/>
          <a:srcRect l="69792" t="78079" r="15945" b="17917"/>
          <a:stretch>
            <a:fillRect/>
          </a:stretch>
        </p:blipFill>
        <p:spPr bwMode="auto">
          <a:xfrm>
            <a:off x="1142998" y="2895599"/>
            <a:ext cx="2928958" cy="500066"/>
          </a:xfrm>
          <a:prstGeom prst="rect">
            <a:avLst/>
          </a:prstGeom>
          <a:noFill/>
          <a:ln w="9525">
            <a:noFill/>
            <a:miter lim="800000"/>
            <a:headEnd/>
            <a:tailEnd/>
          </a:ln>
        </p:spPr>
      </p:pic>
      <p:pic>
        <p:nvPicPr>
          <p:cNvPr id="11" name="Picture 10"/>
          <p:cNvPicPr/>
          <p:nvPr/>
        </p:nvPicPr>
        <p:blipFill>
          <a:blip r:embed="rId4"/>
          <a:srcRect l="69792" t="86187" r="15945" b="10510"/>
          <a:stretch>
            <a:fillRect/>
          </a:stretch>
        </p:blipFill>
        <p:spPr bwMode="auto">
          <a:xfrm>
            <a:off x="1142976" y="3500438"/>
            <a:ext cx="2928958" cy="571504"/>
          </a:xfrm>
          <a:prstGeom prst="rect">
            <a:avLst/>
          </a:prstGeom>
          <a:noFill/>
          <a:ln w="9525">
            <a:noFill/>
            <a:miter lim="800000"/>
            <a:headEnd/>
            <a:tailEnd/>
          </a:ln>
        </p:spPr>
      </p:pic>
      <p:sp>
        <p:nvSpPr>
          <p:cNvPr id="12" name="TextBox 11"/>
          <p:cNvSpPr txBox="1"/>
          <p:nvPr/>
        </p:nvSpPr>
        <p:spPr>
          <a:xfrm>
            <a:off x="3000364" y="1071546"/>
            <a:ext cx="1795684" cy="369332"/>
          </a:xfrm>
          <a:prstGeom prst="rect">
            <a:avLst/>
          </a:prstGeom>
          <a:noFill/>
        </p:spPr>
        <p:txBody>
          <a:bodyPr wrap="none" rtlCol="0">
            <a:spAutoFit/>
          </a:bodyPr>
          <a:lstStyle/>
          <a:p>
            <a:r>
              <a:rPr lang="en-US" b="1" dirty="0" err="1" smtClean="0"/>
              <a:t>Clasa</a:t>
            </a:r>
            <a:r>
              <a:rPr lang="en-US" b="1" dirty="0" smtClean="0"/>
              <a:t> de </a:t>
            </a:r>
            <a:r>
              <a:rPr lang="en-US" b="1" dirty="0" err="1" smtClean="0"/>
              <a:t>obiecte</a:t>
            </a:r>
            <a:endParaRPr lang="en-US" b="1" dirty="0" smtClean="0"/>
          </a:p>
        </p:txBody>
      </p:sp>
      <p:sp>
        <p:nvSpPr>
          <p:cNvPr id="13" name="TextBox 12"/>
          <p:cNvSpPr txBox="1"/>
          <p:nvPr/>
        </p:nvSpPr>
        <p:spPr>
          <a:xfrm>
            <a:off x="4286248" y="2143116"/>
            <a:ext cx="2047676"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asociere</a:t>
            </a:r>
            <a:endParaRPr lang="en-US" b="1" dirty="0" smtClean="0"/>
          </a:p>
        </p:txBody>
      </p:sp>
      <p:sp>
        <p:nvSpPr>
          <p:cNvPr id="15" name="TextBox 14"/>
          <p:cNvSpPr txBox="1"/>
          <p:nvPr/>
        </p:nvSpPr>
        <p:spPr>
          <a:xfrm>
            <a:off x="4357686" y="2928934"/>
            <a:ext cx="2115003"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agregare</a:t>
            </a:r>
            <a:endParaRPr lang="en-US" b="1" dirty="0" smtClean="0"/>
          </a:p>
        </p:txBody>
      </p:sp>
      <p:sp>
        <p:nvSpPr>
          <p:cNvPr id="16" name="TextBox 15"/>
          <p:cNvSpPr txBox="1"/>
          <p:nvPr/>
        </p:nvSpPr>
        <p:spPr>
          <a:xfrm>
            <a:off x="4357686" y="3571876"/>
            <a:ext cx="2337819"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compozitie</a:t>
            </a:r>
            <a:endParaRPr lang="en-US" b="1" dirty="0" smtClean="0"/>
          </a:p>
        </p:txBody>
      </p:sp>
      <p:sp>
        <p:nvSpPr>
          <p:cNvPr id="17" name="TextBox 16"/>
          <p:cNvSpPr txBox="1"/>
          <p:nvPr/>
        </p:nvSpPr>
        <p:spPr>
          <a:xfrm>
            <a:off x="4357686" y="4214818"/>
            <a:ext cx="2458045"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generalizare</a:t>
            </a:r>
            <a:endParaRPr lang="en-US" b="1" dirty="0" smtClean="0"/>
          </a:p>
        </p:txBody>
      </p:sp>
      <p:sp>
        <p:nvSpPr>
          <p:cNvPr id="18" name="TextBox 17"/>
          <p:cNvSpPr txBox="1"/>
          <p:nvPr/>
        </p:nvSpPr>
        <p:spPr>
          <a:xfrm>
            <a:off x="4357686" y="4929198"/>
            <a:ext cx="2084545"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realizare</a:t>
            </a:r>
            <a:endParaRPr lang="en-US" b="1" dirty="0" smtClean="0"/>
          </a:p>
        </p:txBody>
      </p:sp>
      <p:sp>
        <p:nvSpPr>
          <p:cNvPr id="19" name="TextBox 18"/>
          <p:cNvSpPr txBox="1"/>
          <p:nvPr/>
        </p:nvSpPr>
        <p:spPr>
          <a:xfrm>
            <a:off x="4357686" y="5572140"/>
            <a:ext cx="2429191" cy="369332"/>
          </a:xfrm>
          <a:prstGeom prst="rect">
            <a:avLst/>
          </a:prstGeom>
          <a:noFill/>
        </p:spPr>
        <p:txBody>
          <a:bodyPr wrap="none" rtlCol="0">
            <a:spAutoFit/>
          </a:bodyPr>
          <a:lstStyle/>
          <a:p>
            <a:r>
              <a:rPr lang="en-US" b="1" dirty="0" err="1" smtClean="0"/>
              <a:t>Relatie</a:t>
            </a:r>
            <a:r>
              <a:rPr lang="en-US" b="1" dirty="0" smtClean="0"/>
              <a:t> de </a:t>
            </a:r>
            <a:r>
              <a:rPr lang="en-US" b="1" dirty="0" err="1" smtClean="0"/>
              <a:t>dependenta</a:t>
            </a:r>
            <a:endParaRPr lang="en-US" b="1" dirty="0" smtClean="0"/>
          </a:p>
        </p:txBody>
      </p:sp>
      <p:sp>
        <p:nvSpPr>
          <p:cNvPr id="20" name="TextBox 19"/>
          <p:cNvSpPr txBox="1"/>
          <p:nvPr/>
        </p:nvSpPr>
        <p:spPr>
          <a:xfrm>
            <a:off x="785786" y="6215082"/>
            <a:ext cx="7518661" cy="400110"/>
          </a:xfrm>
          <a:prstGeom prst="rect">
            <a:avLst/>
          </a:prstGeom>
          <a:noFill/>
        </p:spPr>
        <p:txBody>
          <a:bodyPr wrap="none" rtlCol="0">
            <a:spAutoFit/>
          </a:bodyPr>
          <a:lstStyle/>
          <a:p>
            <a:r>
              <a:rPr lang="en-US" sz="2000" b="1" dirty="0" err="1" smtClean="0">
                <a:solidFill>
                  <a:srgbClr val="00B0F0"/>
                </a:solidFill>
              </a:rPr>
              <a:t>Vezi</a:t>
            </a:r>
            <a:r>
              <a:rPr lang="en-US" sz="2000" b="1" dirty="0" smtClean="0">
                <a:solidFill>
                  <a:srgbClr val="00B0F0"/>
                </a:solidFill>
              </a:rPr>
              <a:t> </a:t>
            </a:r>
            <a:r>
              <a:rPr lang="en-US" sz="2000" b="1" dirty="0" err="1" smtClean="0">
                <a:solidFill>
                  <a:srgbClr val="00B0F0"/>
                </a:solidFill>
              </a:rPr>
              <a:t>detalii</a:t>
            </a:r>
            <a:r>
              <a:rPr lang="en-US" sz="2000" b="1" dirty="0" smtClean="0">
                <a:solidFill>
                  <a:srgbClr val="00B0F0"/>
                </a:solidFill>
              </a:rPr>
              <a:t> </a:t>
            </a:r>
            <a:r>
              <a:rPr lang="en-US" sz="2000" b="1" dirty="0" err="1" smtClean="0">
                <a:solidFill>
                  <a:srgbClr val="00B0F0"/>
                </a:solidFill>
              </a:rPr>
              <a:t>si</a:t>
            </a:r>
            <a:r>
              <a:rPr lang="en-US" sz="2000" b="1" dirty="0" smtClean="0">
                <a:solidFill>
                  <a:srgbClr val="00B0F0"/>
                </a:solidFill>
              </a:rPr>
              <a:t> </a:t>
            </a:r>
            <a:r>
              <a:rPr lang="en-US" sz="2000" b="1" dirty="0" err="1" smtClean="0">
                <a:solidFill>
                  <a:srgbClr val="00B0F0"/>
                </a:solidFill>
              </a:rPr>
              <a:t>exemple</a:t>
            </a:r>
            <a:r>
              <a:rPr lang="en-US" sz="2000" b="1" dirty="0" smtClean="0">
                <a:solidFill>
                  <a:srgbClr val="00B0F0"/>
                </a:solidFill>
              </a:rPr>
              <a:t> de </a:t>
            </a:r>
            <a:r>
              <a:rPr lang="en-US" sz="2000" b="1" dirty="0" err="1" smtClean="0">
                <a:solidFill>
                  <a:srgbClr val="00B0F0"/>
                </a:solidFill>
              </a:rPr>
              <a:t>relatii</a:t>
            </a:r>
            <a:r>
              <a:rPr lang="en-US" sz="2000" b="1" dirty="0" smtClean="0">
                <a:solidFill>
                  <a:srgbClr val="00B0F0"/>
                </a:solidFill>
              </a:rPr>
              <a:t> in </a:t>
            </a:r>
            <a:r>
              <a:rPr lang="en-US" sz="2000" b="1" dirty="0" err="1" smtClean="0">
                <a:solidFill>
                  <a:srgbClr val="00B0F0"/>
                </a:solidFill>
              </a:rPr>
              <a:t>suportul</a:t>
            </a:r>
            <a:r>
              <a:rPr lang="en-US" sz="2000" b="1" dirty="0" smtClean="0">
                <a:solidFill>
                  <a:srgbClr val="00B0F0"/>
                </a:solidFill>
              </a:rPr>
              <a:t> de curs </a:t>
            </a:r>
            <a:r>
              <a:rPr lang="en-US" sz="2000" b="1" dirty="0" err="1" smtClean="0">
                <a:solidFill>
                  <a:srgbClr val="00B0F0"/>
                </a:solidFill>
              </a:rPr>
              <a:t>si</a:t>
            </a:r>
            <a:r>
              <a:rPr lang="en-US" sz="2000" b="1" dirty="0" smtClean="0">
                <a:solidFill>
                  <a:srgbClr val="00B0F0"/>
                </a:solidFill>
              </a:rPr>
              <a:t> PPT (cap. 1 )!!!</a:t>
            </a:r>
            <a:endParaRPr lang="en-US" sz="2000" b="1"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00100" y="1428736"/>
            <a:ext cx="7172325" cy="5238750"/>
          </a:xfrm>
          <a:prstGeom prst="rect">
            <a:avLst/>
          </a:prstGeom>
          <a:noFill/>
          <a:ln w="9525">
            <a:noFill/>
            <a:miter lim="800000"/>
            <a:headEnd/>
            <a:tailEnd/>
          </a:ln>
          <a:effectLst/>
        </p:spPr>
      </p:pic>
      <p:sp>
        <p:nvSpPr>
          <p:cNvPr id="5" name="Title 1"/>
          <p:cNvSpPr txBox="1">
            <a:spLocks/>
          </p:cNvSpPr>
          <p:nvPr/>
        </p:nvSpPr>
        <p:spPr>
          <a:xfrm>
            <a:off x="1357290" y="285728"/>
            <a:ext cx="6929486" cy="576064"/>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2</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Diagrama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de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lang="en-US" sz="3200" spc="-100" dirty="0" err="1" smtClean="0">
                <a:solidFill>
                  <a:schemeClr val="tx2">
                    <a:satMod val="200000"/>
                  </a:schemeClr>
                </a:solidFill>
                <a:latin typeface="+mj-lt"/>
                <a:ea typeface="+mj-ea"/>
                <a:cs typeface="+mj-cs"/>
              </a:rPr>
              <a:t>Exemplu</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rot="5400000">
            <a:off x="1552581" y="-789224"/>
            <a:ext cx="6215105" cy="8936513"/>
          </a:xfrm>
          <a:prstGeom prst="rect">
            <a:avLst/>
          </a:prstGeom>
          <a:noFill/>
          <a:ln w="9525">
            <a:noFill/>
            <a:miter lim="800000"/>
            <a:headEnd/>
            <a:tailEnd/>
          </a:ln>
          <a:effectLst/>
        </p:spPr>
      </p:pic>
      <p:sp>
        <p:nvSpPr>
          <p:cNvPr id="5" name="Title 1"/>
          <p:cNvSpPr txBox="1">
            <a:spLocks/>
          </p:cNvSpPr>
          <p:nvPr/>
        </p:nvSpPr>
        <p:spPr>
          <a:xfrm>
            <a:off x="943004" y="71414"/>
            <a:ext cx="7772400" cy="50006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solidFill>
                  <a:schemeClr val="tx2">
                    <a:satMod val="200000"/>
                  </a:schemeClr>
                </a:solidFill>
                <a:latin typeface="+mj-lt"/>
                <a:ea typeface="+mj-ea"/>
                <a:cs typeface="+mj-cs"/>
              </a:rPr>
              <a:t>2</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Diagrama</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de </a:t>
            </a:r>
            <a:r>
              <a:rPr kumimoji="0" lang="en-US" sz="32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clase</a:t>
            </a:r>
            <a:r>
              <a:rPr kumimoji="0" lang="en-US" sz="32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lang="en-US" sz="3200" spc="-100" dirty="0" err="1" smtClean="0">
                <a:solidFill>
                  <a:schemeClr val="tx2">
                    <a:satMod val="200000"/>
                  </a:schemeClr>
                </a:solidFill>
                <a:latin typeface="+mj-lt"/>
                <a:ea typeface="+mj-ea"/>
                <a:cs typeface="+mj-cs"/>
              </a:rPr>
              <a:t>Exemplu</a:t>
            </a:r>
            <a:endParaRPr kumimoji="0" lang="ro-RO" sz="32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852"/>
            <a:ext cx="7772400" cy="714380"/>
          </a:xfrm>
        </p:spPr>
        <p:txBody>
          <a:bodyPr/>
          <a:lstStyle/>
          <a:p>
            <a:r>
              <a:rPr lang="en-US" sz="3200" dirty="0" smtClean="0"/>
              <a:t>3. </a:t>
            </a:r>
            <a:r>
              <a:rPr lang="en-US" sz="3200" dirty="0" err="1" smtClean="0"/>
              <a:t>Cardurile</a:t>
            </a:r>
            <a:r>
              <a:rPr lang="en-US" sz="3200" dirty="0" smtClean="0"/>
              <a:t> CRC. </a:t>
            </a:r>
            <a:r>
              <a:rPr lang="en-US" sz="3200" dirty="0" err="1" smtClean="0"/>
              <a:t>Elemente</a:t>
            </a:r>
            <a:r>
              <a:rPr lang="en-US" sz="3200" dirty="0" smtClean="0"/>
              <a:t> de </a:t>
            </a:r>
            <a:r>
              <a:rPr lang="en-US" sz="3200" dirty="0" err="1" smtClean="0"/>
              <a:t>baza</a:t>
            </a:r>
            <a:endParaRPr lang="ro-RO" sz="3200" dirty="0"/>
          </a:p>
        </p:txBody>
      </p:sp>
      <p:sp>
        <p:nvSpPr>
          <p:cNvPr id="3" name="Content Placeholder 2"/>
          <p:cNvSpPr>
            <a:spLocks noGrp="1"/>
          </p:cNvSpPr>
          <p:nvPr>
            <p:ph idx="1"/>
          </p:nvPr>
        </p:nvSpPr>
        <p:spPr>
          <a:xfrm>
            <a:off x="914400" y="980728"/>
            <a:ext cx="7772400" cy="5662982"/>
          </a:xfrm>
        </p:spPr>
        <p:txBody>
          <a:bodyPr>
            <a:noAutofit/>
          </a:bodyPr>
          <a:lstStyle/>
          <a:p>
            <a:r>
              <a:rPr lang="ro-RO" sz="2000" dirty="0" smtClean="0"/>
              <a:t>Descrierea unei clase poate să înceapă cu </a:t>
            </a:r>
            <a:r>
              <a:rPr lang="ro-RO" sz="2000" u="sng" dirty="0" smtClean="0"/>
              <a:t>specificarea responsabilităţilor</a:t>
            </a:r>
            <a:r>
              <a:rPr lang="ro-RO" sz="2000" dirty="0" smtClean="0"/>
              <a:t> acesteia (aşa cum sugerează chiar principalii autori ai UML Grady Booch, James Rumbaugh şi Ivar Jacobson în „The UML User Guide”)</a:t>
            </a:r>
            <a:endParaRPr lang="en-US" sz="2000" dirty="0" smtClean="0"/>
          </a:p>
          <a:p>
            <a:r>
              <a:rPr lang="ro-RO" sz="2000" dirty="0" smtClean="0"/>
              <a:t> responsabilitatea este ceva ce o clasă:</a:t>
            </a:r>
          </a:p>
          <a:p>
            <a:pPr lvl="1">
              <a:buFont typeface="Wingdings" pitchFamily="2" charset="2"/>
              <a:buChar char="Ø"/>
            </a:pPr>
            <a:r>
              <a:rPr lang="ro-RO" sz="2000" b="1" dirty="0" smtClean="0"/>
              <a:t>ştie</a:t>
            </a:r>
            <a:r>
              <a:rPr lang="ro-RO" sz="2000" dirty="0" smtClean="0"/>
              <a:t> – valorile atribute</a:t>
            </a:r>
            <a:r>
              <a:rPr lang="en-US" sz="2000" dirty="0" smtClean="0"/>
              <a:t>l</a:t>
            </a:r>
            <a:r>
              <a:rPr lang="ro-RO" sz="2000" dirty="0" smtClean="0"/>
              <a:t>or</a:t>
            </a:r>
          </a:p>
          <a:p>
            <a:pPr lvl="1">
              <a:buFont typeface="Wingdings" pitchFamily="2" charset="2"/>
              <a:buChar char="Ø"/>
            </a:pPr>
            <a:r>
              <a:rPr lang="ro-RO" sz="2000" b="1" dirty="0" smtClean="0"/>
              <a:t>face</a:t>
            </a:r>
            <a:r>
              <a:rPr lang="ro-RO" sz="2000" dirty="0" smtClean="0"/>
              <a:t> – operaţii</a:t>
            </a:r>
            <a:r>
              <a:rPr lang="en-US" sz="2000" dirty="0" smtClean="0"/>
              <a:t>le</a:t>
            </a:r>
            <a:r>
              <a:rPr lang="ro-RO" sz="2000" dirty="0" smtClean="0"/>
              <a:t>, precum modificarea valorii atributelor, calcule economice</a:t>
            </a:r>
            <a:r>
              <a:rPr lang="en-US" sz="2000" dirty="0" smtClean="0"/>
              <a:t>, etc.</a:t>
            </a:r>
          </a:p>
          <a:p>
            <a:r>
              <a:rPr lang="ro-RO" sz="2000" dirty="0" smtClean="0"/>
              <a:t>colaborator – o altă clasă</a:t>
            </a:r>
            <a:r>
              <a:rPr lang="en-US" sz="2000" dirty="0" smtClean="0"/>
              <a:t>/</a:t>
            </a:r>
            <a:r>
              <a:rPr lang="en-US" sz="2000" dirty="0" err="1" smtClean="0"/>
              <a:t>obiect</a:t>
            </a:r>
            <a:r>
              <a:rPr lang="ro-RO" sz="2000" dirty="0" smtClean="0"/>
              <a:t> cu care interacţionează clasa</a:t>
            </a:r>
            <a:r>
              <a:rPr lang="en-US" sz="2000" dirty="0" smtClean="0"/>
              <a:t>/</a:t>
            </a:r>
            <a:r>
              <a:rPr lang="en-US" sz="2000" dirty="0" err="1" smtClean="0"/>
              <a:t>obiectul</a:t>
            </a:r>
            <a:r>
              <a:rPr lang="ro-RO" sz="2000" dirty="0" smtClean="0"/>
              <a:t> analizată  în vederea îndeplinirii responsabilităţilor sale</a:t>
            </a:r>
          </a:p>
          <a:p>
            <a:r>
              <a:rPr lang="ro-RO" sz="2000" dirty="0" smtClean="0"/>
              <a:t>colaborarea poate avea forma:</a:t>
            </a:r>
          </a:p>
          <a:p>
            <a:pPr lvl="1">
              <a:buFont typeface="Wingdings" pitchFamily="2" charset="2"/>
              <a:buChar char="Ø"/>
            </a:pPr>
            <a:r>
              <a:rPr lang="ro-RO" sz="2000" dirty="0" smtClean="0"/>
              <a:t>solicitarea unei informaţii</a:t>
            </a:r>
          </a:p>
          <a:p>
            <a:pPr lvl="1">
              <a:buFont typeface="Wingdings" pitchFamily="2" charset="2"/>
              <a:buChar char="Ø"/>
            </a:pPr>
            <a:r>
              <a:rPr lang="ro-RO" sz="2000" dirty="0" smtClean="0"/>
              <a:t>solicitarea de </a:t>
            </a:r>
            <a:r>
              <a:rPr lang="en-US" sz="2000" dirty="0" smtClean="0"/>
              <a:t>r</a:t>
            </a:r>
            <a:r>
              <a:rPr lang="ro-RO" sz="2000" dirty="0" smtClean="0"/>
              <a:t>ealizare</a:t>
            </a:r>
            <a:r>
              <a:rPr lang="en-US" sz="2000" dirty="0" smtClean="0"/>
              <a:t> </a:t>
            </a:r>
            <a:r>
              <a:rPr lang="ro-RO" sz="2000" dirty="0" smtClean="0"/>
              <a:t>a unei sarcini</a:t>
            </a:r>
          </a:p>
          <a:p>
            <a:r>
              <a:rPr lang="en-US" sz="2000" dirty="0" smtClean="0"/>
              <a:t>C</a:t>
            </a:r>
            <a:r>
              <a:rPr lang="ro-RO" sz="2000" dirty="0" smtClean="0"/>
              <a:t>lasele trebuie să fie nici prea mari şi nici prea mici, fiecare având o singură responsabilitate mai importantă. </a:t>
            </a:r>
            <a:endParaRPr lang="ro-RO"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51520" y="761284"/>
            <a:ext cx="8784976" cy="3096344"/>
          </a:xfrm>
        </p:spPr>
        <p:txBody>
          <a:bodyPr>
            <a:noAutofit/>
          </a:bodyPr>
          <a:lstStyle/>
          <a:p>
            <a:pPr>
              <a:buNone/>
            </a:pPr>
            <a:r>
              <a:rPr lang="en-US" sz="2000" dirty="0" err="1" smtClean="0"/>
              <a:t>Cardurile</a:t>
            </a:r>
            <a:r>
              <a:rPr lang="en-US" sz="2000" dirty="0" smtClean="0"/>
              <a:t> CRC pot </a:t>
            </a:r>
            <a:r>
              <a:rPr lang="en-US" sz="2000" dirty="0" err="1" smtClean="0"/>
              <a:t>fi</a:t>
            </a:r>
            <a:r>
              <a:rPr lang="en-US" sz="2000" dirty="0" smtClean="0"/>
              <a:t> o </a:t>
            </a:r>
            <a:r>
              <a:rPr lang="en-US" sz="2000" dirty="0" err="1" smtClean="0"/>
              <a:t>alternativa</a:t>
            </a:r>
            <a:r>
              <a:rPr lang="en-US" sz="2000" dirty="0" smtClean="0"/>
              <a:t> la </a:t>
            </a:r>
            <a:r>
              <a:rPr lang="en-US" sz="2000" dirty="0" err="1" smtClean="0"/>
              <a:t>diagrama</a:t>
            </a:r>
            <a:r>
              <a:rPr lang="en-US" sz="2000" dirty="0" smtClean="0"/>
              <a:t> de </a:t>
            </a:r>
            <a:r>
              <a:rPr lang="en-US" sz="2000" dirty="0" err="1" smtClean="0"/>
              <a:t>clase</a:t>
            </a:r>
            <a:endParaRPr lang="en-US" sz="2000" dirty="0" smtClean="0"/>
          </a:p>
          <a:p>
            <a:pPr>
              <a:buNone/>
            </a:pPr>
            <a:r>
              <a:rPr lang="ro-RO" sz="2000" dirty="0" smtClean="0"/>
              <a:t>Un card CRC (Class Responsability Colaborator) permite reprezentarea:</a:t>
            </a:r>
          </a:p>
          <a:p>
            <a:pPr lvl="1">
              <a:buFont typeface="Wingdings" pitchFamily="2" charset="2"/>
              <a:buChar char="ü"/>
            </a:pPr>
            <a:r>
              <a:rPr lang="ro-RO" sz="2000" dirty="0" smtClean="0"/>
              <a:t>Unei clase de obiecte</a:t>
            </a:r>
          </a:p>
          <a:p>
            <a:pPr lvl="1">
              <a:buFont typeface="Wingdings" pitchFamily="2" charset="2"/>
              <a:buChar char="ü"/>
            </a:pPr>
            <a:r>
              <a:rPr lang="ro-RO" sz="2000" dirty="0" smtClean="0"/>
              <a:t>A responsabilităţilor ei</a:t>
            </a:r>
          </a:p>
          <a:p>
            <a:pPr lvl="1">
              <a:buFont typeface="Wingdings" pitchFamily="2" charset="2"/>
              <a:buChar char="ü"/>
            </a:pPr>
            <a:r>
              <a:rPr lang="ro-RO" sz="2000" dirty="0" smtClean="0"/>
              <a:t>A interacţiunilor</a:t>
            </a:r>
            <a:r>
              <a:rPr lang="en-US" sz="2000" dirty="0" smtClean="0"/>
              <a:t>/</a:t>
            </a:r>
            <a:r>
              <a:rPr lang="en-US" sz="2000" dirty="0" err="1" smtClean="0"/>
              <a:t>colaborarilor</a:t>
            </a:r>
            <a:r>
              <a:rPr lang="ro-RO" sz="2000" dirty="0" smtClean="0"/>
              <a:t> ei</a:t>
            </a:r>
          </a:p>
          <a:p>
            <a:pPr>
              <a:buNone/>
            </a:pPr>
            <a:r>
              <a:rPr lang="en-US" sz="2000" dirty="0" err="1" smtClean="0"/>
              <a:t>Crearea</a:t>
            </a:r>
            <a:r>
              <a:rPr lang="en-US" sz="2000" dirty="0" smtClean="0"/>
              <a:t> </a:t>
            </a:r>
            <a:r>
              <a:rPr lang="ro-RO" sz="2000" dirty="0" smtClean="0"/>
              <a:t>unui card CRC </a:t>
            </a:r>
            <a:r>
              <a:rPr lang="en-US" sz="2000" dirty="0" err="1" smtClean="0"/>
              <a:t>presupune</a:t>
            </a:r>
            <a:r>
              <a:rPr lang="en-US" sz="2000" dirty="0" smtClean="0"/>
              <a:t> </a:t>
            </a:r>
            <a:r>
              <a:rPr lang="en-US" sz="2000" dirty="0" err="1" smtClean="0"/>
              <a:t>parcurgerea</a:t>
            </a:r>
            <a:r>
              <a:rPr lang="en-US" sz="2000" dirty="0" smtClean="0"/>
              <a:t> </a:t>
            </a:r>
            <a:r>
              <a:rPr lang="en-US" sz="2000" dirty="0" err="1" smtClean="0"/>
              <a:t>iterativ</a:t>
            </a:r>
            <a:r>
              <a:rPr lang="ro-RO" sz="2000" dirty="0" smtClean="0"/>
              <a:t>ă a următorilor paşi:</a:t>
            </a:r>
            <a:endParaRPr lang="en-US" sz="2000" dirty="0" smtClean="0"/>
          </a:p>
          <a:p>
            <a:r>
              <a:rPr lang="ro-RO" sz="2000" dirty="0" smtClean="0"/>
              <a:t>Identificarea claselor</a:t>
            </a:r>
          </a:p>
          <a:p>
            <a:r>
              <a:rPr lang="ro-RO" sz="2000" dirty="0" smtClean="0"/>
              <a:t> Identificarea responsabilităţilor – orice o clasă ştie sau face</a:t>
            </a:r>
            <a:r>
              <a:rPr lang="en-US" sz="2000" dirty="0" smtClean="0"/>
              <a:t> </a:t>
            </a:r>
            <a:r>
              <a:rPr lang="en-US" sz="2000" dirty="0" err="1" smtClean="0"/>
              <a:t>ceva</a:t>
            </a:r>
            <a:endParaRPr lang="ro-RO" sz="2000" dirty="0" smtClean="0"/>
          </a:p>
          <a:p>
            <a:r>
              <a:rPr lang="ro-RO" sz="2000" dirty="0" smtClean="0"/>
              <a:t> Definirea colaboratorilor</a:t>
            </a:r>
            <a:endParaRPr lang="en-US" sz="2000" dirty="0" smtClean="0"/>
          </a:p>
        </p:txBody>
      </p:sp>
      <p:sp>
        <p:nvSpPr>
          <p:cNvPr id="7" name="Content Placeholder 2"/>
          <p:cNvSpPr txBox="1">
            <a:spLocks/>
          </p:cNvSpPr>
          <p:nvPr/>
        </p:nvSpPr>
        <p:spPr>
          <a:xfrm>
            <a:off x="971600" y="4221088"/>
            <a:ext cx="4824536" cy="2520280"/>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sunt necesari atunci când o clasă nu are suficiente informaţii pentru a îndeplini o responsabilitate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lang="ro-RO" sz="2000" dirty="0" smtClean="0"/>
              <a:t> este o altă clasă care poate oferi funcţionalitatea lipsă</a:t>
            </a:r>
            <a:endParaRPr kumimoji="0" lang="ro-RO" sz="2000" b="0" i="0"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itchFamily="2" charset="2"/>
              <a:buChar char="Ø"/>
              <a:tabLst/>
              <a:defRPr/>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definirea se face pentru fiecare responsabilitate în parte</a:t>
            </a:r>
          </a:p>
        </p:txBody>
      </p:sp>
      <p:sp>
        <p:nvSpPr>
          <p:cNvPr id="8" name="Title 1"/>
          <p:cNvSpPr>
            <a:spLocks noGrp="1"/>
          </p:cNvSpPr>
          <p:nvPr>
            <p:ph type="title"/>
          </p:nvPr>
        </p:nvSpPr>
        <p:spPr>
          <a:xfrm>
            <a:off x="611560" y="66328"/>
            <a:ext cx="8075240" cy="576590"/>
          </a:xfrm>
        </p:spPr>
        <p:txBody>
          <a:bodyPr/>
          <a:lstStyle/>
          <a:p>
            <a:r>
              <a:rPr lang="en-US" sz="3200" dirty="0" smtClean="0"/>
              <a:t>3. C</a:t>
            </a:r>
            <a:r>
              <a:rPr lang="ro-RO" sz="3200" dirty="0" smtClean="0"/>
              <a:t>ardu</a:t>
            </a:r>
            <a:r>
              <a:rPr lang="en-US" sz="3200" dirty="0" smtClean="0"/>
              <a:t>r</a:t>
            </a:r>
            <a:r>
              <a:rPr lang="ro-RO" sz="3200" dirty="0" smtClean="0"/>
              <a:t>i CRC</a:t>
            </a:r>
            <a:r>
              <a:rPr lang="en-US" sz="3200" dirty="0" smtClean="0"/>
              <a:t>. </a:t>
            </a:r>
            <a:r>
              <a:rPr lang="en-US" sz="3200" dirty="0" err="1" smtClean="0"/>
              <a:t>Elemente</a:t>
            </a:r>
            <a:r>
              <a:rPr lang="en-US" sz="3200" dirty="0" smtClean="0"/>
              <a:t> de </a:t>
            </a:r>
            <a:r>
              <a:rPr lang="en-US" sz="3200" dirty="0" err="1" smtClean="0"/>
              <a:t>baza</a:t>
            </a:r>
            <a:endParaRPr lang="ro-RO" sz="3200" dirty="0"/>
          </a:p>
        </p:txBody>
      </p:sp>
      <p:pic>
        <p:nvPicPr>
          <p:cNvPr id="9" name="Picture 8" descr="http://www.agilemodeling.com/images/models/crcCardLayout.jpg"/>
          <p:cNvPicPr/>
          <p:nvPr/>
        </p:nvPicPr>
        <p:blipFill>
          <a:blip r:embed="rId2" cstate="print"/>
          <a:srcRect/>
          <a:stretch>
            <a:fillRect/>
          </a:stretch>
        </p:blipFill>
        <p:spPr bwMode="auto">
          <a:xfrm>
            <a:off x="5898579" y="4725144"/>
            <a:ext cx="3209925" cy="18383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41BEAD-E650-4A63-9237-C137CD517FE6}">
  <ds:schemaRefs>
    <ds:schemaRef ds:uri="http://purl.org/dc/elements/1.1/"/>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1CA6C74D-F5AA-4DEF-8911-2169DAA01794}">
  <ds:schemaRefs>
    <ds:schemaRef ds:uri="http://schemas.microsoft.com/sharepoint/v3/contenttype/forms"/>
  </ds:schemaRefs>
</ds:datastoreItem>
</file>

<file path=customXml/itemProps3.xml><?xml version="1.0" encoding="utf-8"?>
<ds:datastoreItem xmlns:ds="http://schemas.openxmlformats.org/officeDocument/2006/customXml" ds:itemID="{A8222B7D-24F8-4C41-9929-F1D9E9BBC0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Template>
  <TotalTime>12419</TotalTime>
  <Words>2011</Words>
  <Application>Microsoft Office PowerPoint</Application>
  <PresentationFormat>On-screen Show (4:3)</PresentationFormat>
  <Paragraphs>205</Paragraphs>
  <Slides>30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8" baseType="lpstr">
      <vt:lpstr>Calibri</vt:lpstr>
      <vt:lpstr>Consolas</vt:lpstr>
      <vt:lpstr>Corbel</vt:lpstr>
      <vt:lpstr>Times New Roman</vt:lpstr>
      <vt:lpstr>Wingdings</vt:lpstr>
      <vt:lpstr>Wingdings 2</vt:lpstr>
      <vt:lpstr>Wingdings 3</vt:lpstr>
      <vt:lpstr>Metro</vt:lpstr>
      <vt:lpstr>Cap. 3 Structural Modeling (diagrama de clase)</vt:lpstr>
      <vt:lpstr>1. Modelul structural -  Introducere</vt:lpstr>
      <vt:lpstr>1. Modelul structural -  Introducere</vt:lpstr>
      <vt:lpstr>1. Modelul structural -  Introducere</vt:lpstr>
      <vt:lpstr>PowerPoint Presentation</vt:lpstr>
      <vt:lpstr>PowerPoint Presentation</vt:lpstr>
      <vt:lpstr>PowerPoint Presentation</vt:lpstr>
      <vt:lpstr>3. Cardurile CRC. Elemente de baza</vt:lpstr>
      <vt:lpstr>3. Carduri CRC. Elemente de baza</vt:lpstr>
      <vt:lpstr>3. Carduri CRC. Exemplul 1</vt:lpstr>
      <vt:lpstr>3. Carduri CRC. Exemplu 2</vt:lpstr>
      <vt:lpstr>3. Carduri CRC. Role playing</vt:lpstr>
      <vt:lpstr>4. Diagrama de obiecte</vt:lpstr>
      <vt:lpstr>4. Diagrama de obiecte</vt:lpstr>
      <vt:lpstr>5. Identificarea claselor şi relaţiilor</vt:lpstr>
      <vt:lpstr>5. Identificarea claselor şi relaţiilor</vt:lpstr>
      <vt:lpstr>Reguli ale afacerii în sistemul de gestiune a comenzilor clienţilor</vt:lpstr>
      <vt:lpstr>PowerPoint Presentation</vt:lpstr>
      <vt:lpstr>Identificarea dependenţelor dintre clase  </vt:lpstr>
      <vt:lpstr>Identificarea dependenţelor dintre clase  </vt:lpstr>
      <vt:lpstr>Identificarea dependenţelor dintre clase - exemplu  </vt:lpstr>
      <vt:lpstr>Vizibilitatea obiectului folosit</vt:lpstr>
      <vt:lpstr>Identificarea dependenţelor dintre clase  </vt:lpstr>
      <vt:lpstr>„contabilizarea unei tranzacţii economice depinde de tipul acesteia”</vt:lpstr>
      <vt:lpstr>Identificarea relatiilor de generalizare  </vt:lpstr>
      <vt:lpstr>Identificarea relatiilor de asociere  </vt:lpstr>
      <vt:lpstr>Identificarea relatiilor de asociere  </vt:lpstr>
      <vt:lpstr>Exemplu cu clasele „Document” şi „Partener”</vt:lpstr>
      <vt:lpstr>Exemplu cu clasele „Document” şi „Partener”</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clase</dc:title>
  <dc:creator>Florin</dc:creator>
  <cp:lastModifiedBy>Sergiu Ghimp</cp:lastModifiedBy>
  <cp:revision>220</cp:revision>
  <dcterms:created xsi:type="dcterms:W3CDTF">2009-10-31T21:13:54Z</dcterms:created>
  <dcterms:modified xsi:type="dcterms:W3CDTF">2021-01-31T20:08:03Z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