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58" r:id="rId7"/>
    <p:sldId id="271" r:id="rId8"/>
    <p:sldId id="259" r:id="rId9"/>
    <p:sldId id="260" r:id="rId10"/>
    <p:sldId id="272" r:id="rId11"/>
    <p:sldId id="273" r:id="rId12"/>
    <p:sldId id="268" r:id="rId13"/>
    <p:sldId id="275" r:id="rId14"/>
    <p:sldId id="265" r:id="rId15"/>
    <p:sldId id="269" r:id="rId16"/>
    <p:sldId id="270" r:id="rId17"/>
    <p:sldId id="261" r:id="rId18"/>
    <p:sldId id="262" r:id="rId19"/>
    <p:sldId id="274" r:id="rId20"/>
    <p:sldId id="266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4" r:id="rId31"/>
    <p:sldId id="285" r:id="rId32"/>
    <p:sldId id="289" r:id="rId33"/>
    <p:sldId id="286" r:id="rId34"/>
    <p:sldId id="287" r:id="rId35"/>
    <p:sldId id="267" r:id="rId36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FC-EFF2-46A8-B147-E36DE89323E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4ED2-F891-4978-90C9-57843CB129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C6DD6-8F07-4373-8113-A4BCA100BB5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 </a:t>
            </a:r>
            <a:r>
              <a:rPr lang="en-US" dirty="0" err="1" smtClean="0"/>
              <a:t>exemplu</a:t>
            </a:r>
            <a:r>
              <a:rPr lang="en-US" dirty="0" smtClean="0"/>
              <a:t>: Student – </a:t>
            </a:r>
            <a:r>
              <a:rPr lang="en-US" dirty="0" err="1" smtClean="0"/>
              <a:t>Bursier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Nebursier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4ED2-F891-4978-90C9-57843CB129C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EBD355A-11B6-46FA-ACD1-40DC8C859C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33882B0-D7D6-4A3D-9E1F-54AE5225BE5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artifacts/stateMachineDiagram.htm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ml-diagrams.org/state-machine-diagrams-examples.html" TargetMode="External"/><Relationship Id="rId3" Type="http://schemas.openxmlformats.org/officeDocument/2006/relationships/hyperlink" Target="http://www.sparxsystems.com.au/resources/uml2_tutorial/uml2_sequencediagram.html" TargetMode="External"/><Relationship Id="rId7" Type="http://schemas.openxmlformats.org/officeDocument/2006/relationships/hyperlink" Target="http://www.pathfindermda.com/wp-content/themes/pathfinder/downloads/implementing_state_charts.pdf" TargetMode="External"/><Relationship Id="rId2" Type="http://schemas.openxmlformats.org/officeDocument/2006/relationships/hyperlink" Target="http://www.ibm.com/developerworks/rational/library/31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gilemodeling.com/artifacts/stateMachineDiagram.htm" TargetMode="External"/><Relationship Id="rId5" Type="http://schemas.openxmlformats.org/officeDocument/2006/relationships/hyperlink" Target="http://msdn.microsoft.com/en-us/library/dd409389.aspx" TargetMode="External"/><Relationship Id="rId4" Type="http://schemas.openxmlformats.org/officeDocument/2006/relationships/hyperlink" Target="http://www.agilemodeling.com/artifacts/sequenceDiagram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357430"/>
            <a:ext cx="7772400" cy="1436170"/>
          </a:xfrm>
        </p:spPr>
        <p:txBody>
          <a:bodyPr/>
          <a:lstStyle/>
          <a:p>
            <a:pPr algn="ctr"/>
            <a:r>
              <a:rPr lang="en-US" dirty="0" smtClean="0"/>
              <a:t>Behavioral modeling</a:t>
            </a:r>
            <a:br>
              <a:rPr lang="en-US" dirty="0" smtClean="0"/>
            </a:br>
            <a:r>
              <a:rPr lang="ro-RO" dirty="0" smtClean="0"/>
              <a:t>Diagramele de interacţiune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2910" y="45194"/>
            <a:ext cx="8358246" cy="454848"/>
          </a:xfrm>
        </p:spPr>
        <p:txBody>
          <a:bodyPr/>
          <a:lstStyle/>
          <a:p>
            <a:pPr algn="ctr"/>
            <a:r>
              <a:rPr lang="en-US" sz="2400" dirty="0" smtClean="0"/>
              <a:t>2. </a:t>
            </a:r>
            <a:r>
              <a:rPr lang="vi-VN" sz="2400" dirty="0" smtClean="0"/>
              <a:t>Diagramele de secvenţă</a:t>
            </a:r>
            <a:r>
              <a:rPr lang="ro-RO" sz="2400" dirty="0" smtClean="0"/>
              <a:t> Reprezentarea polimorfismului</a:t>
            </a:r>
            <a:endParaRPr lang="ro-RO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410364"/>
            <a:ext cx="8572560" cy="946934"/>
          </a:xfrm>
        </p:spPr>
        <p:txBody>
          <a:bodyPr>
            <a:noAutofit/>
          </a:bodyPr>
          <a:lstStyle/>
          <a:p>
            <a:pPr lvl="0"/>
            <a:r>
              <a:rPr lang="ro-RO" sz="1800" dirty="0" smtClean="0"/>
              <a:t>Se creeaza mai multe diagrame de secvență</a:t>
            </a:r>
          </a:p>
          <a:p>
            <a:pPr lvl="1"/>
            <a:r>
              <a:rPr lang="ro-RO" sz="1800" dirty="0" smtClean="0"/>
              <a:t>o diagramă arată mesajul polimorfic către obiectul superclasă sau interfață</a:t>
            </a:r>
          </a:p>
          <a:p>
            <a:pPr lvl="1"/>
            <a:r>
              <a:rPr lang="ro-RO" sz="1800" dirty="0" smtClean="0"/>
              <a:t>câte o diagramă pentru fiecare manifestare a polimorfismului</a:t>
            </a:r>
            <a:endParaRPr lang="en-US" sz="1800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821" y="1357298"/>
            <a:ext cx="6365137" cy="547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6864" cy="576064"/>
          </a:xfrm>
        </p:spPr>
        <p:txBody>
          <a:bodyPr/>
          <a:lstStyle/>
          <a:p>
            <a:pPr algn="ctr"/>
            <a:r>
              <a:rPr lang="en-US" sz="2800" dirty="0" smtClean="0"/>
              <a:t>2. </a:t>
            </a:r>
            <a:r>
              <a:rPr lang="ro-RO" sz="2800" dirty="0" smtClean="0"/>
              <a:t>Diagramele de secvenţă. Recomandări.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24744"/>
            <a:ext cx="8501122" cy="43097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o-RO" sz="1900" dirty="0" smtClean="0"/>
              <a:t>o diagramă de secvenţă </a:t>
            </a:r>
            <a:r>
              <a:rPr lang="en-US" sz="1900" dirty="0" err="1" smtClean="0"/>
              <a:t>poate</a:t>
            </a:r>
            <a:r>
              <a:rPr lang="en-US" sz="1900" dirty="0" smtClean="0"/>
              <a:t> </a:t>
            </a:r>
            <a:r>
              <a:rPr lang="en-US" sz="1900" dirty="0" err="1" smtClean="0"/>
              <a:t>fi</a:t>
            </a:r>
            <a:r>
              <a:rPr lang="en-US" sz="1900" dirty="0" smtClean="0"/>
              <a:t> </a:t>
            </a:r>
            <a:r>
              <a:rPr lang="en-US" sz="1900" dirty="0" err="1" smtClean="0"/>
              <a:t>construita</a:t>
            </a:r>
            <a:r>
              <a:rPr lang="en-US" sz="1900" dirty="0" smtClean="0"/>
              <a:t> </a:t>
            </a:r>
            <a:r>
              <a:rPr lang="ro-RO" sz="1900" dirty="0" smtClean="0"/>
              <a:t>pentru</a:t>
            </a:r>
            <a:r>
              <a:rPr lang="en-US" sz="19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dirty="0" err="1" smtClean="0"/>
              <a:t>scenariu</a:t>
            </a:r>
            <a:r>
              <a:rPr lang="en-US" sz="1900" dirty="0" smtClean="0"/>
              <a:t> al </a:t>
            </a:r>
            <a:r>
              <a:rPr lang="en-US" sz="1900" dirty="0" err="1" smtClean="0"/>
              <a:t>unui</a:t>
            </a:r>
            <a:r>
              <a:rPr lang="en-US" sz="1900" dirty="0" smtClean="0"/>
              <a:t> </a:t>
            </a:r>
            <a:r>
              <a:rPr lang="en-US" sz="1900" dirty="0" err="1" smtClean="0"/>
              <a:t>caz</a:t>
            </a:r>
            <a:r>
              <a:rPr lang="en-US" sz="1900" dirty="0" smtClean="0"/>
              <a:t> de </a:t>
            </a:r>
            <a:r>
              <a:rPr lang="en-US" sz="1900" dirty="0" err="1" smtClean="0"/>
              <a:t>utilizare</a:t>
            </a:r>
            <a:r>
              <a:rPr lang="en-US" sz="1900" dirty="0" smtClean="0"/>
              <a:t> – se </a:t>
            </a:r>
            <a:r>
              <a:rPr lang="en-US" sz="1900" dirty="0" err="1" smtClean="0"/>
              <a:t>recomanda</a:t>
            </a:r>
            <a:r>
              <a:rPr lang="en-US" sz="1900" dirty="0" smtClean="0"/>
              <a:t> in </a:t>
            </a:r>
            <a:r>
              <a:rPr lang="en-US" sz="1900" dirty="0" err="1" smtClean="0"/>
              <a:t>majoritatea</a:t>
            </a:r>
            <a:r>
              <a:rPr lang="en-US" sz="1900" dirty="0" smtClean="0"/>
              <a:t> </a:t>
            </a:r>
            <a:r>
              <a:rPr lang="en-US" sz="1900" dirty="0" err="1" smtClean="0"/>
              <a:t>situatiilor</a:t>
            </a:r>
            <a:endParaRPr lang="en-US" sz="1900" dirty="0" smtClean="0"/>
          </a:p>
          <a:p>
            <a:pPr lvl="2">
              <a:buFont typeface="Wingdings" pitchFamily="2" charset="2"/>
              <a:buChar char="ü"/>
            </a:pPr>
            <a:r>
              <a:rPr lang="en-US" sz="1900" dirty="0" err="1" smtClean="0"/>
              <a:t>Permite</a:t>
            </a:r>
            <a:r>
              <a:rPr lang="en-US" sz="1900" dirty="0" smtClean="0"/>
              <a:t> o </a:t>
            </a:r>
            <a:r>
              <a:rPr lang="en-US" sz="1900" dirty="0" err="1" smtClean="0"/>
              <a:t>mai</a:t>
            </a:r>
            <a:r>
              <a:rPr lang="en-US" sz="1900" dirty="0" smtClean="0"/>
              <a:t> </a:t>
            </a:r>
            <a:r>
              <a:rPr lang="en-US" sz="1900" dirty="0" err="1" smtClean="0"/>
              <a:t>buna</a:t>
            </a:r>
            <a:r>
              <a:rPr lang="en-US" sz="1900" dirty="0" smtClean="0"/>
              <a:t> </a:t>
            </a:r>
            <a:r>
              <a:rPr lang="en-US" sz="1900" dirty="0" err="1" smtClean="0"/>
              <a:t>intelegere</a:t>
            </a:r>
            <a:r>
              <a:rPr lang="en-US" sz="1900" dirty="0" smtClean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o </a:t>
            </a:r>
            <a:r>
              <a:rPr lang="en-US" sz="1900" dirty="0" err="1" smtClean="0"/>
              <a:t>interpretare</a:t>
            </a:r>
            <a:r>
              <a:rPr lang="en-US" sz="1900" dirty="0" smtClean="0"/>
              <a:t> </a:t>
            </a:r>
            <a:r>
              <a:rPr lang="en-US" sz="1900" dirty="0" err="1" smtClean="0"/>
              <a:t>mai</a:t>
            </a:r>
            <a:r>
              <a:rPr lang="en-US" sz="1900" dirty="0" smtClean="0"/>
              <a:t> </a:t>
            </a:r>
            <a:r>
              <a:rPr lang="en-US" sz="1900" dirty="0" err="1" smtClean="0"/>
              <a:t>usoara</a:t>
            </a:r>
            <a:endParaRPr lang="en-US" sz="1900" dirty="0" smtClean="0"/>
          </a:p>
          <a:p>
            <a:pPr lvl="2">
              <a:buFont typeface="Wingdings" pitchFamily="2" charset="2"/>
              <a:buChar char="ü"/>
            </a:pPr>
            <a:r>
              <a:rPr lang="en-US" sz="1900" dirty="0" smtClean="0"/>
              <a:t>Are </a:t>
            </a:r>
            <a:r>
              <a:rPr lang="en-US" sz="1900" dirty="0" err="1" smtClean="0"/>
              <a:t>dezavantajul</a:t>
            </a:r>
            <a:r>
              <a:rPr lang="en-US" sz="1900" dirty="0" smtClean="0"/>
              <a:t> </a:t>
            </a:r>
            <a:r>
              <a:rPr lang="en-US" sz="1900" dirty="0" err="1" smtClean="0"/>
              <a:t>modelarii</a:t>
            </a:r>
            <a:r>
              <a:rPr lang="en-US" sz="1900" dirty="0" smtClean="0"/>
              <a:t> </a:t>
            </a:r>
            <a:r>
              <a:rPr lang="en-US" sz="1900" dirty="0" err="1" smtClean="0"/>
              <a:t>redundante</a:t>
            </a:r>
            <a:r>
              <a:rPr lang="en-US" sz="1900" dirty="0" smtClean="0"/>
              <a:t> a </a:t>
            </a:r>
            <a:r>
              <a:rPr lang="en-US" sz="1900" dirty="0" err="1" smtClean="0"/>
              <a:t>pasilor</a:t>
            </a:r>
            <a:r>
              <a:rPr lang="en-US" sz="1900" dirty="0" smtClean="0"/>
              <a:t> </a:t>
            </a:r>
            <a:r>
              <a:rPr lang="en-US" sz="1900" dirty="0" err="1" smtClean="0"/>
              <a:t>comuni</a:t>
            </a:r>
            <a:r>
              <a:rPr lang="en-US" sz="1900" dirty="0" smtClean="0"/>
              <a:t> </a:t>
            </a:r>
            <a:r>
              <a:rPr lang="en-US" sz="1900" dirty="0" err="1" smtClean="0"/>
              <a:t>mai</a:t>
            </a:r>
            <a:r>
              <a:rPr lang="en-US" sz="1900" dirty="0" smtClean="0"/>
              <a:t> </a:t>
            </a:r>
            <a:r>
              <a:rPr lang="en-US" sz="1900" dirty="0" err="1" smtClean="0"/>
              <a:t>multor</a:t>
            </a:r>
            <a:r>
              <a:rPr lang="en-US" sz="1900" dirty="0" smtClean="0"/>
              <a:t> </a:t>
            </a:r>
            <a:r>
              <a:rPr lang="en-US" sz="1900" dirty="0" err="1" smtClean="0"/>
              <a:t>scenarii</a:t>
            </a:r>
            <a:endParaRPr lang="en-US" sz="1900" dirty="0" smtClean="0"/>
          </a:p>
          <a:p>
            <a:pPr lvl="1">
              <a:buFont typeface="Wingdings" pitchFamily="2" charset="2"/>
              <a:buChar char="Ø"/>
            </a:pPr>
            <a:r>
              <a:rPr lang="ro-RO" sz="1900" dirty="0" smtClean="0"/>
              <a:t>fiecare caz de utilizare</a:t>
            </a:r>
            <a:r>
              <a:rPr lang="en-US" sz="1900" dirty="0" smtClean="0"/>
              <a:t> – </a:t>
            </a:r>
            <a:r>
              <a:rPr lang="en-US" sz="1900" dirty="0" err="1" smtClean="0"/>
              <a:t>rareori</a:t>
            </a:r>
            <a:r>
              <a:rPr lang="en-US" sz="1900" dirty="0" smtClean="0"/>
              <a:t> </a:t>
            </a:r>
            <a:r>
              <a:rPr lang="en-US" sz="1900" dirty="0" err="1" smtClean="0"/>
              <a:t>recomandata</a:t>
            </a:r>
            <a:endParaRPr lang="en-US" sz="1900" dirty="0" smtClean="0"/>
          </a:p>
          <a:p>
            <a:pPr lvl="2">
              <a:buFont typeface="Wingdings" pitchFamily="2" charset="2"/>
              <a:buChar char="ü"/>
            </a:pPr>
            <a:r>
              <a:rPr lang="en-US" sz="1900" dirty="0" err="1" smtClean="0"/>
              <a:t>Poate</a:t>
            </a:r>
            <a:r>
              <a:rPr lang="en-US" sz="1900" dirty="0" smtClean="0"/>
              <a:t> </a:t>
            </a:r>
            <a:r>
              <a:rPr lang="en-US" sz="1900" dirty="0" err="1" smtClean="0"/>
              <a:t>fi</a:t>
            </a:r>
            <a:r>
              <a:rPr lang="en-US" sz="1900" dirty="0" smtClean="0"/>
              <a:t> </a:t>
            </a:r>
            <a:r>
              <a:rPr lang="en-US" sz="1900" dirty="0" err="1" smtClean="0"/>
              <a:t>prea</a:t>
            </a:r>
            <a:r>
              <a:rPr lang="en-US" sz="1900" dirty="0" smtClean="0"/>
              <a:t> </a:t>
            </a:r>
            <a:r>
              <a:rPr lang="en-US" sz="1900" dirty="0" err="1" smtClean="0"/>
              <a:t>complexa</a:t>
            </a:r>
            <a:r>
              <a:rPr lang="en-US" sz="1900" dirty="0" smtClean="0"/>
              <a:t> – face </a:t>
            </a:r>
            <a:r>
              <a:rPr lang="en-US" sz="1900" dirty="0" err="1" smtClean="0"/>
              <a:t>dificila</a:t>
            </a:r>
            <a:r>
              <a:rPr lang="en-US" sz="1900" dirty="0" smtClean="0"/>
              <a:t> </a:t>
            </a:r>
            <a:r>
              <a:rPr lang="en-US" sz="1900" dirty="0" err="1" smtClean="0"/>
              <a:t>interpretarea</a:t>
            </a:r>
            <a:r>
              <a:rPr lang="en-US" sz="1900" dirty="0" smtClean="0"/>
              <a:t> </a:t>
            </a:r>
            <a:r>
              <a:rPr lang="en-US" sz="1900" dirty="0" err="1" smtClean="0"/>
              <a:t>ei</a:t>
            </a:r>
            <a:r>
              <a:rPr lang="en-US" sz="1900" dirty="0" smtClean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</a:t>
            </a:r>
            <a:r>
              <a:rPr lang="en-US" sz="1900" dirty="0" err="1" smtClean="0"/>
              <a:t>intelegerea</a:t>
            </a:r>
            <a:endParaRPr lang="en-US" sz="1900" dirty="0" smtClean="0"/>
          </a:p>
          <a:p>
            <a:pPr lvl="0"/>
            <a:r>
              <a:rPr lang="ro-RO" sz="1900" dirty="0" smtClean="0"/>
              <a:t>greutăţile în începerea unei diagrame de secvenţă pot fi explicate şi printr-o alegere incorectă a cazurilor de utilizare şi o analiză incompletă a sistemului;</a:t>
            </a:r>
            <a:endParaRPr lang="en-US" sz="1900" dirty="0" smtClean="0"/>
          </a:p>
          <a:p>
            <a:pPr lvl="0"/>
            <a:r>
              <a:rPr lang="ro-RO" sz="1900" dirty="0" smtClean="0"/>
              <a:t>diagramele de secvenţă nu trebuie să rămână cu un nivel mare de abstractizare deoarece ele vor fi folosite în mod direct în etapa de implementare;</a:t>
            </a:r>
            <a:endParaRPr lang="en-US" sz="1900" dirty="0" smtClean="0"/>
          </a:p>
          <a:p>
            <a:pPr lvl="0"/>
            <a:r>
              <a:rPr lang="ro-RO" sz="1900" dirty="0" smtClean="0"/>
              <a:t>accentul nu trebuie pus pe metodele GET şi SET, ci pe metodele specifice domeniului respectiv;</a:t>
            </a:r>
            <a:endParaRPr lang="en-US" sz="1900" dirty="0" smtClean="0"/>
          </a:p>
          <a:p>
            <a:pPr lvl="0"/>
            <a:r>
              <a:rPr lang="ro-RO" sz="1900" dirty="0" smtClean="0"/>
              <a:t>o atenţie deosebită trebuie pusă pe direcţia săgeţilor mesajelor, cu alte cuvinte trebuie identificat bine ce obiect este activ în fiecare </a:t>
            </a:r>
            <a:r>
              <a:rPr lang="ro-RO" sz="2000" dirty="0" smtClean="0"/>
              <a:t>moment.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6864" cy="576064"/>
          </a:xfrm>
        </p:spPr>
        <p:txBody>
          <a:bodyPr/>
          <a:lstStyle/>
          <a:p>
            <a:pPr algn="ctr"/>
            <a:r>
              <a:rPr lang="en-US" sz="2800" dirty="0" smtClean="0"/>
              <a:t>2. </a:t>
            </a:r>
            <a:r>
              <a:rPr lang="ro-RO" sz="2800" dirty="0" smtClean="0"/>
              <a:t>Diagramele de secvență. Alte utilizări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288032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ro-RO" sz="2000" b="1" dirty="0" smtClean="0"/>
              <a:t>Diagrama de secvenţă la nivelul sistemului (SSD</a:t>
            </a:r>
            <a:r>
              <a:rPr lang="en-US" sz="2000" b="1" dirty="0" smtClean="0"/>
              <a:t> – System Sequence Diagram</a:t>
            </a:r>
            <a:r>
              <a:rPr lang="ro-RO" sz="2000" b="1" dirty="0" smtClean="0"/>
              <a:t>):</a:t>
            </a:r>
            <a:endParaRPr lang="en-US" sz="2000" b="1" dirty="0" smtClean="0"/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este construită pentru un scenariu al unui caz de utilizare;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evidențiază evenimentele generate de actori în interacțiunea lor cu sistemul,ordinea  evenimentelor și răspunsurile sistemului;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sistemul este tratat ca o cutie neagră – accentul este pus pe </a:t>
            </a:r>
            <a:r>
              <a:rPr lang="ro-RO" sz="2000" b="1" i="1" dirty="0" smtClean="0"/>
              <a:t>CE</a:t>
            </a:r>
            <a:r>
              <a:rPr lang="ro-RO" sz="2000" dirty="0" smtClean="0"/>
              <a:t> face sistemul, fără a ne interesa </a:t>
            </a:r>
            <a:r>
              <a:rPr lang="ro-RO" sz="2000" b="1" i="1" dirty="0" smtClean="0"/>
              <a:t>CUM</a:t>
            </a:r>
            <a:r>
              <a:rPr lang="ro-RO" sz="2000" dirty="0" smtClean="0"/>
              <a:t> face el;</a:t>
            </a:r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se recomandă construirea unei SSD pentru scenariul principal al fiecărui caz de utilizare și pentru scenariile alternative și de excepție mai complexe</a:t>
            </a:r>
            <a:endParaRPr lang="en-US" sz="2000" dirty="0" smtClean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55568"/>
            <a:ext cx="6104720" cy="358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6864" cy="576064"/>
          </a:xfrm>
        </p:spPr>
        <p:txBody>
          <a:bodyPr/>
          <a:lstStyle/>
          <a:p>
            <a:pPr algn="ctr"/>
            <a:r>
              <a:rPr lang="en-US" sz="2800" dirty="0" smtClean="0"/>
              <a:t>2. </a:t>
            </a:r>
            <a:r>
              <a:rPr lang="ro-RO" sz="2800" dirty="0" smtClean="0"/>
              <a:t>Diagramele de secvență. Alte utilizări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216594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ro-RO" sz="2000" b="1" dirty="0" smtClean="0"/>
              <a:t>Combinarea diagramelor de secvenţă (Interaction Overview Diagram - IOD):</a:t>
            </a:r>
            <a:endParaRPr lang="en-US" sz="2000" b="1" dirty="0" smtClean="0"/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Oferă o imagine de ansamblu a modului în care mai multe DS se leagă prin prisma fluxului logic al procesului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Sunt create cu ajutorul a 2 cadre (frame):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ro-RO" sz="1800" dirty="0" smtClean="0"/>
              <a:t>Cadrul conține diagrama de secvente – este etichetat cu ”</a:t>
            </a:r>
            <a:r>
              <a:rPr lang="ro-RO" sz="1800" b="1" dirty="0" smtClean="0"/>
              <a:t>sd”</a:t>
            </a:r>
            <a:r>
              <a:rPr lang="ro-RO" sz="1800" dirty="0" smtClean="0"/>
              <a:t> și un nume</a:t>
            </a:r>
          </a:p>
          <a:p>
            <a:pPr lvl="2">
              <a:buFont typeface="Wingdings" pitchFamily="2" charset="2"/>
              <a:buChar char="ü"/>
            </a:pPr>
            <a:r>
              <a:rPr lang="ro-RO" sz="1800" dirty="0" smtClean="0"/>
              <a:t>Cadrul referință, care face trimitere la o alta diagramă – etichetat c</a:t>
            </a:r>
            <a:r>
              <a:rPr lang="en-US" sz="1800" dirty="0" smtClean="0"/>
              <a:t>u</a:t>
            </a:r>
            <a:r>
              <a:rPr lang="ro-RO" sz="1800" dirty="0" smtClean="0"/>
              <a:t> ”</a:t>
            </a:r>
            <a:r>
              <a:rPr lang="ro-RO" sz="1800" b="1" dirty="0" smtClean="0"/>
              <a:t>ref”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6858048" cy="407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5379510" cy="540672"/>
          </a:xfrm>
        </p:spPr>
        <p:txBody>
          <a:bodyPr/>
          <a:lstStyle/>
          <a:p>
            <a:r>
              <a:rPr lang="en-US" sz="2800" b="1" dirty="0" smtClean="0"/>
              <a:t>3. </a:t>
            </a:r>
            <a:r>
              <a:rPr lang="ro-RO" sz="2800" b="1" dirty="0" smtClean="0"/>
              <a:t>Diagramele de comunicare</a:t>
            </a:r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712968" cy="2736304"/>
          </a:xfrm>
        </p:spPr>
        <p:txBody>
          <a:bodyPr>
            <a:normAutofit/>
          </a:bodyPr>
          <a:lstStyle/>
          <a:p>
            <a:r>
              <a:rPr lang="ro-RO" sz="2000" dirty="0" smtClean="0"/>
              <a:t>se ia în considerare spaţiul</a:t>
            </a:r>
            <a:r>
              <a:rPr lang="en-US" sz="2000" dirty="0" smtClean="0"/>
              <a:t> </a:t>
            </a:r>
            <a:r>
              <a:rPr lang="ro-RO" sz="2000" dirty="0" smtClean="0"/>
              <a:t>şi </a:t>
            </a:r>
            <a:r>
              <a:rPr lang="en-US" sz="2000" dirty="0" smtClean="0"/>
              <a:t>nu </a:t>
            </a:r>
            <a:r>
              <a:rPr lang="en-US" sz="2000" dirty="0" err="1" smtClean="0"/>
              <a:t>factorul</a:t>
            </a:r>
            <a:r>
              <a:rPr lang="en-US" sz="2000" dirty="0" smtClean="0"/>
              <a:t> </a:t>
            </a:r>
            <a:r>
              <a:rPr lang="en-US" sz="2000" dirty="0" err="1" smtClean="0"/>
              <a:t>timp</a:t>
            </a:r>
            <a:endParaRPr lang="ro-RO" sz="2000" dirty="0" smtClean="0"/>
          </a:p>
          <a:p>
            <a:r>
              <a:rPr lang="ro-RO" sz="2000" dirty="0" smtClean="0"/>
              <a:t>arată în mod explicit legăturile între obiecte </a:t>
            </a:r>
          </a:p>
          <a:p>
            <a:pPr lvl="1"/>
            <a:r>
              <a:rPr lang="ro-RO" sz="2000" dirty="0" smtClean="0"/>
              <a:t>sugerează o formă de navigare și vizibilitate între obiecte</a:t>
            </a:r>
          </a:p>
          <a:p>
            <a:pPr lvl="1"/>
            <a:r>
              <a:rPr lang="ro-RO" sz="2000" dirty="0" smtClean="0"/>
              <a:t>sugerează o asociere navigabilă între obiecte/clase</a:t>
            </a:r>
            <a:endParaRPr lang="en-US" sz="2000" dirty="0" smtClean="0"/>
          </a:p>
          <a:p>
            <a:r>
              <a:rPr lang="ro-RO" sz="2000" dirty="0" smtClean="0"/>
              <a:t>mesajele condiționale sunt evidențiate prin [</a:t>
            </a:r>
            <a:r>
              <a:rPr lang="ro-RO" sz="2000" i="1" dirty="0" smtClean="0"/>
              <a:t>expresie_logica</a:t>
            </a:r>
            <a:r>
              <a:rPr lang="ro-RO" sz="2000" dirty="0" smtClean="0"/>
              <a:t>] atasata mesajului</a:t>
            </a:r>
            <a:endParaRPr lang="en-US" sz="2000" dirty="0" smtClean="0"/>
          </a:p>
          <a:p>
            <a:r>
              <a:rPr lang="ro-RO" sz="2000" dirty="0" smtClean="0"/>
              <a:t>este obligatorie numerotarea mesajelor pentru a se indica secvenţa acestora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5201587" cy="169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28532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941168"/>
            <a:ext cx="5606507" cy="175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5450948" cy="540672"/>
          </a:xfrm>
        </p:spPr>
        <p:txBody>
          <a:bodyPr/>
          <a:lstStyle/>
          <a:p>
            <a:r>
              <a:rPr lang="en-US" sz="2800" b="1" dirty="0" smtClean="0"/>
              <a:t>3. </a:t>
            </a:r>
            <a:r>
              <a:rPr lang="ro-RO" sz="2800" b="1" dirty="0" smtClean="0"/>
              <a:t>Diagramele de comunicare</a:t>
            </a:r>
            <a:endParaRPr lang="ro-RO" sz="2800" dirty="0"/>
          </a:p>
        </p:txBody>
      </p:sp>
      <p:sp>
        <p:nvSpPr>
          <p:cNvPr id="10" name="Rectangle 9"/>
          <p:cNvSpPr/>
          <p:nvPr/>
        </p:nvSpPr>
        <p:spPr>
          <a:xfrm>
            <a:off x="251520" y="692696"/>
            <a:ext cx="8820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ro-RO" sz="2000" dirty="0" smtClean="0"/>
              <a:t>Mesajele alternative sunt evidentiate prin atasarea unei litere la numarul de secventa al mesajului – 1.a, 1.b ...</a:t>
            </a:r>
          </a:p>
          <a:p>
            <a:pPr lvl="1">
              <a:buFont typeface="Wingdings" pitchFamily="2" charset="2"/>
              <a:buChar char="ü"/>
            </a:pPr>
            <a:r>
              <a:rPr lang="ro-RO" sz="2000" dirty="0" smtClean="0"/>
              <a:t>Mesajele iterative sunt evidentiate prin atasarea “*” la numarul de ordine al mesajului</a:t>
            </a:r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4480" y="116632"/>
            <a:ext cx="6215106" cy="1097790"/>
          </a:xfrm>
        </p:spPr>
        <p:txBody>
          <a:bodyPr/>
          <a:lstStyle/>
          <a:p>
            <a:pPr algn="ctr"/>
            <a:r>
              <a:rPr lang="en-US" sz="2800" b="1" dirty="0" smtClean="0"/>
              <a:t>3. </a:t>
            </a:r>
            <a:r>
              <a:rPr lang="ro-RO" sz="2800" b="1" dirty="0" smtClean="0"/>
              <a:t>Diagrama de comunicare (DC)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diagrama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secven</a:t>
            </a:r>
            <a:r>
              <a:rPr lang="ro-RO" sz="2800" b="1" dirty="0" smtClean="0"/>
              <a:t>țe (DS)</a:t>
            </a:r>
            <a:endParaRPr lang="ro-RO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712968" cy="2736304"/>
          </a:xfrm>
        </p:spPr>
        <p:txBody>
          <a:bodyPr>
            <a:normAutofit/>
          </a:bodyPr>
          <a:lstStyle/>
          <a:p>
            <a:r>
              <a:rPr lang="ro-RO" sz="2000" dirty="0" smtClean="0"/>
              <a:t>Alegerea tipului de diagramă depinde de preferințele fiecăruia</a:t>
            </a:r>
          </a:p>
          <a:p>
            <a:r>
              <a:rPr lang="ro-RO" sz="2000" dirty="0" smtClean="0"/>
              <a:t>DS este mai ”generoasă” dpdv al notației și semanticii</a:t>
            </a:r>
          </a:p>
          <a:p>
            <a:pPr lvl="1"/>
            <a:r>
              <a:rPr lang="ro-RO" sz="2000" dirty="0" smtClean="0"/>
              <a:t>Instrumentele UML îi acordă o importanță mai mare</a:t>
            </a:r>
          </a:p>
          <a:p>
            <a:r>
              <a:rPr lang="ro-RO" sz="2000" dirty="0" smtClean="0"/>
              <a:t>DS sunt mai potrivite pentru a urmări secvența fluxurilor de mesaje prin citirea de sus în jos</a:t>
            </a:r>
            <a:endParaRPr lang="en-US" sz="2000" dirty="0" smtClean="0"/>
          </a:p>
          <a:p>
            <a:r>
              <a:rPr lang="ro-RO" sz="2000" dirty="0" smtClean="0"/>
              <a:t>DC permit utilizarea mai eficientă a spațiului pentru construirea diagramelor</a:t>
            </a:r>
          </a:p>
          <a:p>
            <a:pPr lvl="1"/>
            <a:r>
              <a:rPr lang="ro-RO" sz="2000" dirty="0" smtClean="0"/>
              <a:t>Sunt recomandate la aplicarea ”UML as a scetch”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36104"/>
          </a:xfrm>
        </p:spPr>
        <p:txBody>
          <a:bodyPr/>
          <a:lstStyle/>
          <a:p>
            <a:pPr algn="ctr"/>
            <a:r>
              <a:rPr lang="en-US" sz="2800" dirty="0" smtClean="0"/>
              <a:t>4. </a:t>
            </a:r>
            <a:r>
              <a:rPr lang="ro-RO" sz="2800" dirty="0" smtClean="0"/>
              <a:t>Legăturile diagramelor de interactiune cu alte diagrame UML</a:t>
            </a:r>
            <a:endParaRPr lang="en-US" sz="28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95536" y="1124252"/>
            <a:ext cx="8568952" cy="531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diagrama cazurilor de utilizare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DS </a:t>
            </a:r>
            <a:r>
              <a:rPr lang="ro-RO" sz="2000" dirty="0" smtClean="0"/>
              <a:t>poate fi </a:t>
            </a:r>
            <a:r>
              <a:rPr lang="ro-RO" sz="2000" dirty="0"/>
              <a:t>întocmită pentru fiecare CU sau doar pentru un scenariu al unui CU.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diagrama claselor de obiecte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obiectele incluse în DS au corespondent în clasele din DCO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interacţiunile din DS privesc metodele implementate în DCO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diagrama de activităţi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activările unui obiect reprezintă punctele de legătură cu DST şi DA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diagrama de stări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nu se poate construi DS dacă anterior nu sunt create DCU şi DCO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80920" cy="72008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Introducere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12" y="813342"/>
            <a:ext cx="8496944" cy="45444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o-RO" sz="1800" dirty="0" smtClean="0"/>
              <a:t>Titulaturi întâlnite: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dirty="0" smtClean="0"/>
              <a:t>State machine diagram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dirty="0" smtClean="0"/>
              <a:t>State chart diagram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dirty="0" smtClean="0"/>
              <a:t>State diagram</a:t>
            </a:r>
          </a:p>
          <a:p>
            <a:pPr>
              <a:lnSpc>
                <a:spcPct val="150000"/>
              </a:lnSpc>
            </a:pPr>
            <a:r>
              <a:rPr lang="ro-RO" sz="1800" dirty="0" smtClean="0"/>
              <a:t>Diagrama de stări prezintă: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b="1" dirty="0" smtClean="0"/>
              <a:t>stăril</a:t>
            </a:r>
            <a:r>
              <a:rPr lang="en-US" sz="1800" dirty="0" smtClean="0"/>
              <a:t>e</a:t>
            </a:r>
            <a:r>
              <a:rPr lang="ro-RO" sz="1800" dirty="0" smtClean="0"/>
              <a:t> prin care trec</a:t>
            </a:r>
            <a:r>
              <a:rPr lang="en-US" sz="1800" dirty="0" smtClean="0"/>
              <a:t>e</a:t>
            </a:r>
            <a:r>
              <a:rPr lang="ro-RO" sz="1800" dirty="0" smtClean="0"/>
              <a:t> </a:t>
            </a:r>
            <a:r>
              <a:rPr lang="en-US" sz="1800" dirty="0" smtClean="0"/>
              <a:t>un </a:t>
            </a:r>
            <a:r>
              <a:rPr lang="en-US" sz="1800" dirty="0" err="1" smtClean="0"/>
              <a:t>anumit</a:t>
            </a:r>
            <a:r>
              <a:rPr lang="ro-RO" sz="1800" dirty="0" smtClean="0"/>
              <a:t> tip de obiecte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b="1" dirty="0" smtClean="0"/>
              <a:t>tranzițiile</a:t>
            </a:r>
            <a:r>
              <a:rPr lang="ro-RO" sz="1800" dirty="0" smtClean="0"/>
              <a:t> între stări</a:t>
            </a:r>
            <a:endParaRPr lang="en-US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b="1" dirty="0" smtClean="0"/>
              <a:t>evenimentele</a:t>
            </a:r>
            <a:r>
              <a:rPr lang="ro-RO" sz="1800" dirty="0" smtClean="0"/>
              <a:t> care determină tranziţiile de la o stare la alta</a:t>
            </a:r>
            <a:endParaRPr lang="en-US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1800" b="1" dirty="0" smtClean="0"/>
              <a:t>acţiunile</a:t>
            </a:r>
            <a:r>
              <a:rPr lang="ro-RO" sz="1800" dirty="0" smtClean="0"/>
              <a:t> ataşate stărilor sau tranziţiilor între stări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429132"/>
            <a:ext cx="7872442" cy="767008"/>
          </a:xfrm>
        </p:spPr>
        <p:txBody>
          <a:bodyPr/>
          <a:lstStyle/>
          <a:p>
            <a:r>
              <a:rPr lang="ro-RO" sz="18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Elementele componente ale unei diagrame a stărilor de tranziţie seamănă cu cele ale unei diagrame de activităţi:</a:t>
            </a:r>
            <a:endParaRPr lang="ro-RO" sz="18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90" y="5202980"/>
            <a:ext cx="7772400" cy="15836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1800" dirty="0" smtClean="0">
                <a:latin typeface="Arial" pitchFamily="34" charset="0"/>
                <a:cs typeface="Arial" pitchFamily="34" charset="0"/>
              </a:rPr>
              <a:t>tranziţii (reprezentate grafic asemănător cu fluxurile)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o-RO" sz="1800" dirty="0" smtClean="0">
                <a:latin typeface="Arial" pitchFamily="34" charset="0"/>
                <a:cs typeface="Arial" pitchFamily="34" charset="0"/>
              </a:rPr>
              <a:t>stări (reprezentate grafic asemănător cu acţiunile)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o-RO" sz="1800" dirty="0" smtClean="0">
                <a:latin typeface="Arial" pitchFamily="34" charset="0"/>
                <a:cs typeface="Arial" pitchFamily="34" charset="0"/>
              </a:rPr>
              <a:t>noduri iniţiale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finale</a:t>
            </a:r>
          </a:p>
          <a:p>
            <a:pPr>
              <a:buFont typeface="Wingdings" pitchFamily="2" charset="2"/>
              <a:buChar char="Ø"/>
            </a:pPr>
            <a:r>
              <a:rPr lang="ro-RO" sz="1800" dirty="0" smtClean="0">
                <a:latin typeface="Arial" pitchFamily="34" charset="0"/>
                <a:cs typeface="Arial" pitchFamily="34" charset="0"/>
              </a:rPr>
              <a:t>noduri de decizie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o-RO" sz="1800" dirty="0" smtClean="0">
                <a:latin typeface="Arial" pitchFamily="34" charset="0"/>
                <a:cs typeface="Arial" pitchFamily="34" charset="0"/>
              </a:rPr>
              <a:t>noduri de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bifurcare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(Fork)/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jon</a:t>
            </a:r>
            <a:r>
              <a:rPr lang="ro-RO" sz="1800" dirty="0" smtClean="0">
                <a:latin typeface="Arial" pitchFamily="34" charset="0"/>
                <a:cs typeface="Arial" pitchFamily="34" charset="0"/>
              </a:rPr>
              <a:t>ţi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(Join)</a:t>
            </a:r>
            <a:endParaRPr lang="ro-RO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813342"/>
            <a:ext cx="8676456" cy="3544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Exist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ă 2 categorii de obiecte</a:t>
            </a:r>
            <a:r>
              <a:rPr kumimoji="0" lang="ro-RO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d.p.d.v. al comportamentului:</a:t>
            </a:r>
          </a:p>
          <a:p>
            <a:pPr marL="8686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r>
              <a:rPr kumimoji="0" lang="ro-RO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State-independent object</a:t>
            </a:r>
            <a:r>
              <a:rPr kumimoji="0" lang="ro-RO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– obiectul răspunde</a:t>
            </a:r>
            <a:r>
              <a:rPr kumimoji="0" lang="ro-RO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în același fel pentru fiecare eveniment/mesaj primit</a:t>
            </a:r>
          </a:p>
          <a:p>
            <a:pPr marL="1325880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§"/>
            </a:pPr>
            <a:r>
              <a:rPr lang="ro-RO" baseline="0" dirty="0" smtClean="0">
                <a:latin typeface="Arial" pitchFamily="34" charset="0"/>
                <a:cs typeface="Arial" pitchFamily="34" charset="0"/>
              </a:rPr>
              <a:t>Un obiect poate fi state-independent relativ la un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 mesaj</a:t>
            </a:r>
            <a:endParaRPr kumimoji="0" lang="ro-RO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686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r>
              <a:rPr lang="ro-RO" b="1" dirty="0" smtClean="0">
                <a:latin typeface="Arial" pitchFamily="34" charset="0"/>
                <a:cs typeface="Arial" pitchFamily="34" charset="0"/>
              </a:rPr>
              <a:t>State-dependent object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– reacționează în mod diferit, în funcție de starea în care se află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DS se întocmește doar pentru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obiectele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complexe: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 căror comportament diferă de la o stare la alta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Exemplu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-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starile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comportamentul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unui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obiect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de tip U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șa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Contraexemplu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–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obiectul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Student și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atributul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Nume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16632"/>
            <a:ext cx="8280920" cy="72008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kumimoji="0" lang="en-US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Diagrama</a:t>
            </a:r>
            <a:r>
              <a:rPr kumimoji="0" lang="en-US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stari</a:t>
            </a:r>
            <a:r>
              <a:rPr kumimoji="0" lang="en-US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ro-RO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Introducere</a:t>
            </a:r>
            <a:endParaRPr kumimoji="0" lang="ro-RO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7722"/>
            <a:ext cx="8572560" cy="648072"/>
          </a:xfrm>
        </p:spPr>
        <p:txBody>
          <a:bodyPr/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Modelarea</a:t>
            </a:r>
            <a:r>
              <a:rPr lang="en-US" sz="3200" dirty="0" smtClean="0"/>
              <a:t> </a:t>
            </a:r>
            <a:r>
              <a:rPr lang="en-US" sz="3200" dirty="0" err="1" smtClean="0"/>
              <a:t>comportamentului</a:t>
            </a:r>
            <a:r>
              <a:rPr lang="en-US" sz="3200" dirty="0" smtClean="0"/>
              <a:t>. </a:t>
            </a:r>
            <a:r>
              <a:rPr lang="en-US" sz="3200" dirty="0" err="1" smtClean="0"/>
              <a:t>Definire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358246" cy="578645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descrie</a:t>
            </a:r>
            <a:r>
              <a:rPr lang="en-US" sz="1800" dirty="0" smtClean="0"/>
              <a:t> </a:t>
            </a:r>
            <a:r>
              <a:rPr lang="en-US" sz="1800" dirty="0" err="1" smtClean="0"/>
              <a:t>logica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interna</a:t>
            </a:r>
            <a:r>
              <a:rPr lang="en-US" sz="1800" dirty="0" smtClean="0"/>
              <a:t> a </a:t>
            </a:r>
            <a:r>
              <a:rPr lang="en-US" sz="1800" dirty="0" err="1" smtClean="0"/>
              <a:t>proceselor</a:t>
            </a:r>
            <a:r>
              <a:rPr lang="en-US" sz="1800" dirty="0" smtClean="0"/>
              <a:t> din </a:t>
            </a:r>
            <a:r>
              <a:rPr lang="en-US" sz="1800" dirty="0" err="1" smtClean="0"/>
              <a:t>sistemul</a:t>
            </a:r>
            <a:r>
              <a:rPr lang="en-US" sz="1800" dirty="0" smtClean="0"/>
              <a:t> informational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altfel</a:t>
            </a:r>
            <a:r>
              <a:rPr lang="en-US" sz="1800" dirty="0" smtClean="0"/>
              <a:t> </a:t>
            </a:r>
            <a:r>
              <a:rPr lang="en-US" sz="1800" dirty="0" err="1" smtClean="0"/>
              <a:t>spus</a:t>
            </a:r>
            <a:r>
              <a:rPr lang="en-US" sz="1800" dirty="0" smtClean="0"/>
              <a:t>, se </a:t>
            </a:r>
            <a:r>
              <a:rPr lang="ro-RO" sz="1800" dirty="0" smtClean="0"/>
              <a:t>modelează aspectele dinamice ale sistemului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spre</a:t>
            </a:r>
            <a:r>
              <a:rPr lang="en-US" sz="1800" dirty="0" smtClean="0"/>
              <a:t> </a:t>
            </a:r>
            <a:r>
              <a:rPr lang="en-US" sz="1800" dirty="0" err="1" smtClean="0"/>
              <a:t>deosebire</a:t>
            </a:r>
            <a:r>
              <a:rPr lang="en-US" sz="1800" dirty="0" smtClean="0"/>
              <a:t> de </a:t>
            </a:r>
            <a:r>
              <a:rPr lang="en-US" sz="1800" dirty="0" err="1" smtClean="0"/>
              <a:t>modelarea</a:t>
            </a:r>
            <a:r>
              <a:rPr lang="en-US" sz="1800" dirty="0" smtClean="0"/>
              <a:t> </a:t>
            </a:r>
            <a:r>
              <a:rPr lang="en-US" sz="1800" dirty="0" err="1" smtClean="0"/>
              <a:t>comportamentului</a:t>
            </a:r>
            <a:r>
              <a:rPr lang="en-US" sz="1800" dirty="0" smtClean="0"/>
              <a:t>,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/>
              <a:t>modelarea</a:t>
            </a:r>
            <a:r>
              <a:rPr lang="en-US" sz="1800" dirty="0" smtClean="0"/>
              <a:t> </a:t>
            </a:r>
            <a:r>
              <a:rPr lang="en-US" sz="1800" dirty="0" err="1" smtClean="0"/>
              <a:t>functionala</a:t>
            </a:r>
            <a:r>
              <a:rPr lang="en-US" sz="1800" dirty="0" smtClean="0"/>
              <a:t> </a:t>
            </a:r>
            <a:r>
              <a:rPr lang="en-US" sz="1800" dirty="0" err="1" smtClean="0"/>
              <a:t>descrie</a:t>
            </a:r>
            <a:r>
              <a:rPr lang="en-US" sz="1800" dirty="0" smtClean="0"/>
              <a:t> </a:t>
            </a:r>
            <a:r>
              <a:rPr lang="en-US" sz="1800" dirty="0" err="1" smtClean="0"/>
              <a:t>comportamentul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extern</a:t>
            </a:r>
            <a:r>
              <a:rPr lang="en-US" sz="1800" dirty="0" smtClean="0"/>
              <a:t> al </a:t>
            </a:r>
            <a:r>
              <a:rPr lang="en-US" sz="1800" dirty="0" err="1" smtClean="0"/>
              <a:t>sistemului</a:t>
            </a:r>
            <a:r>
              <a:rPr lang="en-US" sz="1800" dirty="0" smtClean="0"/>
              <a:t>, </a:t>
            </a:r>
            <a:r>
              <a:rPr lang="en-US" sz="1800" dirty="0" err="1" smtClean="0"/>
              <a:t>adica</a:t>
            </a:r>
            <a:r>
              <a:rPr lang="en-US" sz="1800" dirty="0" smtClean="0"/>
              <a:t> din </a:t>
            </a:r>
            <a:r>
              <a:rPr lang="en-US" sz="1800" dirty="0" err="1" smtClean="0"/>
              <a:t>perspectiva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utilizatorului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/>
              <a:t>modelarea</a:t>
            </a:r>
            <a:r>
              <a:rPr lang="en-US" sz="1800" dirty="0" smtClean="0"/>
              <a:t> </a:t>
            </a:r>
            <a:r>
              <a:rPr lang="en-US" sz="1800" dirty="0" err="1" smtClean="0"/>
              <a:t>structurala</a:t>
            </a:r>
            <a:r>
              <a:rPr lang="en-US" sz="1800" dirty="0" smtClean="0"/>
              <a:t> </a:t>
            </a:r>
            <a:r>
              <a:rPr lang="en-US" sz="1800" dirty="0" err="1" smtClean="0"/>
              <a:t>descrie</a:t>
            </a:r>
            <a:r>
              <a:rPr lang="en-US" sz="1800" dirty="0" smtClean="0"/>
              <a:t> </a:t>
            </a:r>
            <a:r>
              <a:rPr lang="en-US" sz="1800" dirty="0" err="1" smtClean="0"/>
              <a:t>structura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interna</a:t>
            </a:r>
            <a:r>
              <a:rPr lang="en-US" sz="1800" dirty="0" smtClean="0"/>
              <a:t> (</a:t>
            </a:r>
            <a:r>
              <a:rPr lang="en-US" sz="1800" dirty="0" err="1" smtClean="0"/>
              <a:t>statica</a:t>
            </a:r>
            <a:r>
              <a:rPr lang="en-US" sz="1800" dirty="0" smtClean="0"/>
              <a:t>) a </a:t>
            </a:r>
            <a:r>
              <a:rPr lang="en-US" sz="1800" dirty="0" err="1" smtClean="0"/>
              <a:t>sistemului</a:t>
            </a:r>
            <a:r>
              <a:rPr lang="en-US" sz="1800" dirty="0" smtClean="0"/>
              <a:t>, </a:t>
            </a:r>
            <a:r>
              <a:rPr lang="en-US" sz="1800" dirty="0" err="1" smtClean="0"/>
              <a:t>adica</a:t>
            </a:r>
            <a:r>
              <a:rPr lang="en-US" sz="1800" dirty="0" smtClean="0"/>
              <a:t> </a:t>
            </a:r>
            <a:r>
              <a:rPr lang="en-US" sz="1800" dirty="0" err="1" smtClean="0"/>
              <a:t>structura</a:t>
            </a:r>
            <a:r>
              <a:rPr lang="en-US" sz="1800" dirty="0" smtClean="0"/>
              <a:t> </a:t>
            </a:r>
            <a:r>
              <a:rPr lang="en-US" sz="1800" dirty="0" err="1" smtClean="0"/>
              <a:t>claselor</a:t>
            </a:r>
            <a:r>
              <a:rPr lang="en-US" sz="1800" dirty="0" smtClean="0"/>
              <a:t> care </a:t>
            </a:r>
            <a:r>
              <a:rPr lang="en-US" sz="1800" dirty="0" err="1" smtClean="0"/>
              <a:t>implementeaza</a:t>
            </a:r>
            <a:r>
              <a:rPr lang="en-US" sz="1800" dirty="0" smtClean="0"/>
              <a:t> </a:t>
            </a:r>
            <a:r>
              <a:rPr lang="en-US" sz="1800" dirty="0" err="1" smtClean="0"/>
              <a:t>functionalitatile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se </a:t>
            </a:r>
            <a:r>
              <a:rPr lang="en-US" sz="1800" dirty="0" err="1" smtClean="0"/>
              <a:t>utilizeaza</a:t>
            </a:r>
            <a:r>
              <a:rPr lang="en-US" sz="1800" dirty="0" smtClean="0"/>
              <a:t> </a:t>
            </a:r>
            <a:r>
              <a:rPr lang="en-US" sz="1800" dirty="0" err="1" smtClean="0"/>
              <a:t>trei</a:t>
            </a:r>
            <a:r>
              <a:rPr lang="ro-RO" sz="1800" dirty="0" smtClean="0"/>
              <a:t> tipuri de diagrame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/>
              <a:t>diagrame</a:t>
            </a:r>
            <a:r>
              <a:rPr lang="en-US" sz="1800" dirty="0" smtClean="0"/>
              <a:t> de </a:t>
            </a:r>
            <a:r>
              <a:rPr lang="en-US" sz="1800" dirty="0" err="1" smtClean="0"/>
              <a:t>interactiune</a:t>
            </a:r>
            <a:r>
              <a:rPr lang="en-US" sz="1800" dirty="0" smtClean="0"/>
              <a:t> </a:t>
            </a:r>
            <a:r>
              <a:rPr lang="en-US" sz="1800" b="1" dirty="0" smtClean="0"/>
              <a:t>- </a:t>
            </a:r>
            <a:r>
              <a:rPr lang="ro-RO" sz="1800" dirty="0" smtClean="0"/>
              <a:t>arată </a:t>
            </a:r>
            <a:r>
              <a:rPr lang="ro-RO" sz="1800" b="1" dirty="0" smtClean="0"/>
              <a:t>cum</a:t>
            </a:r>
            <a:r>
              <a:rPr lang="ro-RO" sz="1800" dirty="0" smtClean="0"/>
              <a:t> </a:t>
            </a:r>
            <a:r>
              <a:rPr lang="en-US" sz="1800" dirty="0" smtClean="0"/>
              <a:t>interaction</a:t>
            </a:r>
            <a:r>
              <a:rPr lang="ro-RO" sz="1800" dirty="0" smtClean="0"/>
              <a:t>ează obiectele prin transmiterea de mesaje pentru a satisface cerinţele functionale ale sistemului</a:t>
            </a:r>
            <a:endParaRPr lang="en-US" sz="1800" b="1" dirty="0" smtClean="0"/>
          </a:p>
          <a:p>
            <a:pPr lvl="2">
              <a:buFont typeface="Wingdings" pitchFamily="2" charset="2"/>
              <a:buChar char="q"/>
            </a:pPr>
            <a:r>
              <a:rPr lang="ro-RO" sz="1800" b="1" dirty="0" smtClean="0"/>
              <a:t>diagrame de secvenţă </a:t>
            </a:r>
            <a:r>
              <a:rPr lang="ro-RO" sz="1800" dirty="0" smtClean="0"/>
              <a:t>– evidenţiază succesiunea în timp a mesajelor</a:t>
            </a:r>
            <a:endParaRPr lang="en-US" sz="1800" dirty="0" smtClean="0"/>
          </a:p>
          <a:p>
            <a:pPr lvl="2">
              <a:buFont typeface="Wingdings" pitchFamily="2" charset="2"/>
              <a:buChar char="q"/>
            </a:pPr>
            <a:r>
              <a:rPr lang="ro-RO" sz="1800" b="1" dirty="0" smtClean="0"/>
              <a:t>diagrame de comunicare </a:t>
            </a:r>
            <a:r>
              <a:rPr lang="ro-RO" sz="1800" dirty="0" smtClean="0"/>
              <a:t>(diagrame de colaborare) – evidenţiază legăturile dintre clasele de obiecte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b="1" dirty="0" err="1" smtClean="0"/>
              <a:t>Diagrama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stari</a:t>
            </a:r>
            <a:r>
              <a:rPr lang="en-US" sz="1800" b="1" dirty="0" smtClean="0"/>
              <a:t> (state machine diagram)</a:t>
            </a:r>
            <a:r>
              <a:rPr lang="en-US" sz="1800" dirty="0" smtClean="0"/>
              <a:t>– </a:t>
            </a:r>
            <a:r>
              <a:rPr lang="en-US" sz="1800" dirty="0" err="1" smtClean="0"/>
              <a:t>evidentiaza</a:t>
            </a:r>
            <a:r>
              <a:rPr lang="en-US" sz="1800" dirty="0" smtClean="0"/>
              <a:t> </a:t>
            </a:r>
            <a:r>
              <a:rPr lang="en-US" sz="1800" dirty="0" err="1" smtClean="0"/>
              <a:t>starile</a:t>
            </a:r>
            <a:r>
              <a:rPr lang="en-US" sz="1800" dirty="0" smtClean="0"/>
              <a:t> </a:t>
            </a:r>
            <a:r>
              <a:rPr lang="en-US" sz="1800" dirty="0" err="1" smtClean="0"/>
              <a:t>unui</a:t>
            </a:r>
            <a:r>
              <a:rPr lang="en-US" sz="1800" dirty="0" smtClean="0"/>
              <a:t> </a:t>
            </a:r>
            <a:r>
              <a:rPr lang="en-US" sz="1800" dirty="0" err="1" smtClean="0"/>
              <a:t>obiect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comportamentul</a:t>
            </a:r>
            <a:r>
              <a:rPr lang="en-US" sz="1800" dirty="0" smtClean="0"/>
              <a:t> </a:t>
            </a:r>
            <a:r>
              <a:rPr lang="en-US" sz="1800" dirty="0" err="1" smtClean="0"/>
              <a:t>diferit</a:t>
            </a:r>
            <a:r>
              <a:rPr lang="en-US" sz="1800" dirty="0" smtClean="0"/>
              <a:t> al </a:t>
            </a:r>
            <a:r>
              <a:rPr lang="en-US" sz="1800" dirty="0" err="1" smtClean="0"/>
              <a:t>acestuia</a:t>
            </a:r>
            <a:r>
              <a:rPr lang="en-US" sz="1800" dirty="0" smtClean="0"/>
              <a:t> in </a:t>
            </a:r>
            <a:r>
              <a:rPr lang="en-US" sz="1800" dirty="0" err="1" smtClean="0"/>
              <a:t>functie</a:t>
            </a:r>
            <a:r>
              <a:rPr lang="en-US" sz="1800" dirty="0" smtClean="0"/>
              <a:t> de </a:t>
            </a:r>
            <a:r>
              <a:rPr lang="en-US" sz="1800" dirty="0" err="1" smtClean="0"/>
              <a:t>starile</a:t>
            </a:r>
            <a:r>
              <a:rPr lang="en-US" sz="1800" dirty="0" smtClean="0"/>
              <a:t> </a:t>
            </a:r>
            <a:r>
              <a:rPr lang="en-US" sz="1800" dirty="0" err="1" smtClean="0"/>
              <a:t>lui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err="1" smtClean="0"/>
              <a:t>Modelarea</a:t>
            </a:r>
            <a:r>
              <a:rPr lang="en-US" sz="1800" dirty="0" smtClean="0"/>
              <a:t> </a:t>
            </a:r>
            <a:r>
              <a:rPr lang="en-US" sz="1800" dirty="0" err="1" smtClean="0"/>
              <a:t>comportamentului</a:t>
            </a:r>
            <a:r>
              <a:rPr lang="en-US" sz="1800" dirty="0" smtClean="0"/>
              <a:t> se </a:t>
            </a:r>
            <a:r>
              <a:rPr lang="en-US" sz="1800" dirty="0" err="1" smtClean="0"/>
              <a:t>desfasoara</a:t>
            </a:r>
            <a:r>
              <a:rPr lang="en-US" sz="1800" dirty="0" smtClean="0"/>
              <a:t> </a:t>
            </a:r>
            <a:r>
              <a:rPr lang="en-US" sz="1800" dirty="0" err="1" smtClean="0"/>
              <a:t>iterativ</a:t>
            </a:r>
            <a:r>
              <a:rPr lang="en-US" sz="1800" dirty="0" smtClean="0"/>
              <a:t> - </a:t>
            </a:r>
            <a:r>
              <a:rPr lang="en-US" sz="1800" dirty="0" err="1" smtClean="0"/>
              <a:t>poate</a:t>
            </a:r>
            <a:r>
              <a:rPr lang="en-US" sz="1800" dirty="0" smtClean="0"/>
              <a:t> </a:t>
            </a:r>
            <a:r>
              <a:rPr lang="en-US" sz="1800" dirty="0" err="1" smtClean="0"/>
              <a:t>presupune</a:t>
            </a:r>
            <a:r>
              <a:rPr lang="en-US" sz="1800" dirty="0" smtClean="0"/>
              <a:t> </a:t>
            </a:r>
            <a:r>
              <a:rPr lang="en-US" sz="1800" dirty="0" err="1" smtClean="0"/>
              <a:t>reveniri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la </a:t>
            </a:r>
            <a:r>
              <a:rPr lang="en-US" sz="1800" dirty="0" err="1" smtClean="0"/>
              <a:t>modelele</a:t>
            </a:r>
            <a:r>
              <a:rPr lang="en-US" sz="1800" dirty="0" smtClean="0"/>
              <a:t> functional </a:t>
            </a:r>
            <a:r>
              <a:rPr lang="en-US" sz="1800" dirty="0" err="1" smtClean="0"/>
              <a:t>si</a:t>
            </a:r>
            <a:r>
              <a:rPr lang="en-US" sz="1800" dirty="0" smtClean="0"/>
              <a:t> structural,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completarea</a:t>
            </a:r>
            <a:r>
              <a:rPr lang="en-US" sz="1800" dirty="0" smtClean="0"/>
              <a:t> </a:t>
            </a:r>
            <a:r>
              <a:rPr lang="en-US" sz="1800" dirty="0" err="1" smtClean="0"/>
              <a:t>acestora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err="1" smtClean="0"/>
              <a:t>Modelul</a:t>
            </a:r>
            <a:r>
              <a:rPr lang="en-US" sz="1800" dirty="0" smtClean="0"/>
              <a:t> </a:t>
            </a:r>
            <a:r>
              <a:rPr lang="en-US" sz="1800" dirty="0" err="1" smtClean="0"/>
              <a:t>comportamental</a:t>
            </a:r>
            <a:r>
              <a:rPr lang="en-US" sz="1800" dirty="0" smtClean="0"/>
              <a:t> </a:t>
            </a:r>
            <a:r>
              <a:rPr lang="en-US" sz="1800" dirty="0" err="1" smtClean="0"/>
              <a:t>depinde</a:t>
            </a:r>
            <a:r>
              <a:rPr lang="en-US" sz="1800" dirty="0" smtClean="0"/>
              <a:t> de </a:t>
            </a:r>
            <a:r>
              <a:rPr lang="en-US" sz="1800" dirty="0" err="1" smtClean="0"/>
              <a:t>celelalte</a:t>
            </a:r>
            <a:r>
              <a:rPr lang="en-US" sz="1800" dirty="0" smtClean="0"/>
              <a:t> </a:t>
            </a:r>
            <a:r>
              <a:rPr lang="en-US" sz="1800" dirty="0" err="1" smtClean="0"/>
              <a:t>doua</a:t>
            </a:r>
            <a:r>
              <a:rPr lang="en-US" sz="1800" dirty="0" smtClean="0"/>
              <a:t> – functional </a:t>
            </a:r>
            <a:r>
              <a:rPr lang="en-US" sz="1800" dirty="0" err="1" smtClean="0"/>
              <a:t>si</a:t>
            </a:r>
            <a:r>
              <a:rPr lang="en-US" sz="1800" dirty="0" smtClean="0"/>
              <a:t> structural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Stări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77308"/>
            <a:ext cx="7128792" cy="5523526"/>
          </a:xfrm>
        </p:spPr>
        <p:txBody>
          <a:bodyPr>
            <a:noAutofit/>
          </a:bodyPr>
          <a:lstStyle/>
          <a:p>
            <a:r>
              <a:rPr lang="ro-RO" sz="1800" dirty="0" smtClean="0"/>
              <a:t>O </a:t>
            </a:r>
            <a:r>
              <a:rPr lang="ro-RO" sz="1800" b="1" dirty="0" smtClean="0"/>
              <a:t>stare</a:t>
            </a:r>
            <a:r>
              <a:rPr lang="ro-RO" sz="1800" dirty="0" smtClean="0"/>
              <a:t> este caracterizată de valorile proprietăţilor unui obiect şi de mulţimea mesajelor care pot fi acceptate de către acest obiect la un moment dat.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1800" dirty="0" smtClean="0"/>
              <a:t>Exemplu 1 - </a:t>
            </a:r>
            <a:r>
              <a:rPr lang="ro-RO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stările unei imobilizări corporale </a:t>
            </a:r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depozitat</a:t>
            </a:r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in funcţiune</a:t>
            </a:r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</a:t>
            </a:r>
            <a:r>
              <a:rPr lang="en-US" sz="1800" dirty="0" smtClean="0"/>
              <a:t>in </a:t>
            </a:r>
            <a:r>
              <a:rPr lang="ro-RO" sz="1800" dirty="0" smtClean="0"/>
              <a:t>conservare</a:t>
            </a:r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amortizat </a:t>
            </a:r>
            <a:r>
              <a:rPr lang="en-US" sz="1800" dirty="0" smtClean="0"/>
              <a:t>–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c</a:t>
            </a:r>
            <a:r>
              <a:rPr lang="ro-RO" sz="1800" dirty="0" smtClean="0"/>
              <a:t>â</a:t>
            </a:r>
            <a:r>
              <a:rPr lang="en-US" sz="1800" dirty="0" err="1" smtClean="0"/>
              <a:t>nd</a:t>
            </a:r>
            <a:r>
              <a:rPr lang="en-US" sz="1800" dirty="0" smtClean="0"/>
              <a:t> </a:t>
            </a:r>
            <a:r>
              <a:rPr lang="en-US" sz="1800" dirty="0" err="1" smtClean="0"/>
              <a:t>ValoareAmortizata</a:t>
            </a:r>
            <a:r>
              <a:rPr lang="en-US" sz="1800" dirty="0" smtClean="0"/>
              <a:t> = </a:t>
            </a:r>
            <a:r>
              <a:rPr lang="en-US" sz="1800" dirty="0" err="1" smtClean="0"/>
              <a:t>ValoareInventar</a:t>
            </a:r>
            <a:endParaRPr lang="ro-RO" sz="1800" dirty="0" smtClean="0"/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casat</a:t>
            </a:r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un obiect aflat în starea CASAT nu poate primi mesajele  Vânzare, ÎnregistrareAmortizareLunară, Casare</a:t>
            </a:r>
          </a:p>
          <a:p>
            <a:pPr lvl="3">
              <a:lnSpc>
                <a:spcPct val="11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1800" dirty="0" smtClean="0"/>
              <a:t> un obiect poate primi mesajul ÎnregistrareAmortizareLunară doar dacă se află în starea in funcţiune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1800" dirty="0" smtClean="0"/>
              <a:t>Exemplu 2 – </a:t>
            </a:r>
            <a:r>
              <a:rPr lang="ro-RO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stările entităţii student 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628393"/>
            <a:ext cx="2232248" cy="273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7544" y="505411"/>
            <a:ext cx="8424167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ro-RO" sz="2000" dirty="0" smtClean="0"/>
              <a:t> Starea </a:t>
            </a:r>
            <a:r>
              <a:rPr lang="ro-RO" sz="2000" dirty="0"/>
              <a:t>unui obiect este reprezentată prin </a:t>
            </a:r>
            <a:r>
              <a:rPr lang="ro-RO" sz="2000" dirty="0" smtClean="0"/>
              <a:t>simbolul</a:t>
            </a:r>
            <a:r>
              <a:rPr lang="en-US" sz="2000" dirty="0" smtClean="0"/>
              <a:t>: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ro-RO" sz="2000" dirty="0" smtClean="0"/>
              <a:t> În </a:t>
            </a:r>
            <a:r>
              <a:rPr lang="ro-RO" sz="2000" dirty="0"/>
              <a:t>simbolul unei stări pot fi incluse elementele: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numele stării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variabilele de stare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acţiunile interne – trei categorii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de intrare </a:t>
            </a:r>
            <a:r>
              <a:rPr lang="ro-RO" sz="2000" dirty="0" smtClean="0"/>
              <a:t> (Entry) – executată imediat după intrarea în starea respectivă</a:t>
            </a:r>
            <a:endParaRPr lang="ro-RO" sz="2000" dirty="0"/>
          </a:p>
          <a:p>
            <a:pPr lvl="3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de ieşire </a:t>
            </a:r>
            <a:r>
              <a:rPr lang="ro-RO" sz="2000" dirty="0" smtClean="0"/>
              <a:t> (Exit) – executată înainte de ieşirea  din starea respectivă</a:t>
            </a:r>
            <a:endParaRPr lang="ro-RO" sz="2000" dirty="0"/>
          </a:p>
          <a:p>
            <a:pPr lvl="3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derulate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parcursul</a:t>
            </a:r>
            <a:r>
              <a:rPr lang="ro-RO" sz="2000" dirty="0" smtClean="0"/>
              <a:t> stării – Do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dirty="0" smtClean="0"/>
              <a:t> </a:t>
            </a:r>
            <a:r>
              <a:rPr lang="en-US" sz="2000" dirty="0" err="1" smtClean="0"/>
              <a:t>exemplu</a:t>
            </a:r>
            <a:r>
              <a:rPr lang="en-US" sz="2000" dirty="0" smtClean="0"/>
              <a:t> de stare – </a:t>
            </a:r>
            <a:r>
              <a:rPr lang="en-US" sz="2000" dirty="0" err="1" smtClean="0"/>
              <a:t>obiectul</a:t>
            </a:r>
            <a:r>
              <a:rPr lang="en-US" sz="2000" dirty="0" smtClean="0"/>
              <a:t> de tip </a:t>
            </a:r>
            <a:r>
              <a:rPr lang="en-US" sz="2000" dirty="0" err="1" smtClean="0"/>
              <a:t>Imobilizare</a:t>
            </a:r>
            <a:endParaRPr lang="ro-RO" sz="2000" dirty="0"/>
          </a:p>
        </p:txBody>
      </p:sp>
      <p:grpSp>
        <p:nvGrpSpPr>
          <p:cNvPr id="2" name="Group 13"/>
          <p:cNvGrpSpPr/>
          <p:nvPr/>
        </p:nvGrpSpPr>
        <p:grpSpPr>
          <a:xfrm>
            <a:off x="6732240" y="908720"/>
            <a:ext cx="1944688" cy="1152525"/>
            <a:chOff x="2771775" y="1844675"/>
            <a:chExt cx="1944688" cy="1152525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771775" y="1844675"/>
              <a:ext cx="1944688" cy="1152525"/>
            </a:xfrm>
            <a:prstGeom prst="roundRect">
              <a:avLst>
                <a:gd name="adj" fmla="val 16667"/>
              </a:avLst>
            </a:prstGeom>
            <a:solidFill>
              <a:srgbClr val="E7F4F5"/>
            </a:solidFill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800350" y="1863725"/>
              <a:ext cx="1871663" cy="1104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Aft>
                  <a:spcPct val="70000"/>
                </a:spcAft>
              </a:pPr>
              <a:r>
                <a:rPr lang="ro-RO" sz="1400" dirty="0">
                  <a:solidFill>
                    <a:srgbClr val="0070C0"/>
                  </a:solidFill>
                </a:rPr>
                <a:t>Denumire stare</a:t>
              </a:r>
            </a:p>
            <a:p>
              <a:r>
                <a:rPr lang="ro-RO" sz="1400" dirty="0">
                  <a:solidFill>
                    <a:srgbClr val="0070C0"/>
                  </a:solidFill>
                </a:rPr>
                <a:t>Entry / acţiune</a:t>
              </a:r>
            </a:p>
            <a:p>
              <a:r>
                <a:rPr lang="ro-RO" sz="1400" dirty="0">
                  <a:solidFill>
                    <a:srgbClr val="0070C0"/>
                  </a:solidFill>
                </a:rPr>
                <a:t>Do : acţiune</a:t>
              </a:r>
            </a:p>
            <a:p>
              <a:r>
                <a:rPr lang="ro-RO" sz="1400" dirty="0">
                  <a:solidFill>
                    <a:srgbClr val="0070C0"/>
                  </a:solidFill>
                </a:rPr>
                <a:t>Exit / acţiune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771775" y="2205038"/>
              <a:ext cx="1944688" cy="0"/>
            </a:xfrm>
            <a:prstGeom prst="line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772400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Stări</a:t>
            </a:r>
            <a:endParaRPr lang="ro-RO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5517232"/>
            <a:ext cx="294454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Tranziții</a:t>
            </a:r>
            <a:endParaRPr lang="ro-RO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568952" cy="5096038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ro-RO" sz="1800" b="1" dirty="0" smtClean="0"/>
              <a:t>Tranziţia</a:t>
            </a:r>
            <a:r>
              <a:rPr lang="ro-RO" sz="1800" dirty="0" smtClean="0"/>
              <a:t> de la o stare la alta a unui obiect este determinată de apariția unui </a:t>
            </a:r>
            <a:r>
              <a:rPr lang="ro-RO" sz="1800" b="1" dirty="0" smtClean="0"/>
              <a:t>eveniment (declanșator)</a:t>
            </a:r>
            <a:endParaRPr lang="ro-RO" sz="1800" dirty="0" smtClean="0"/>
          </a:p>
          <a:p>
            <a:pPr>
              <a:lnSpc>
                <a:spcPts val="3000"/>
              </a:lnSpc>
            </a:pPr>
            <a:r>
              <a:rPr lang="ro-RO" sz="1800" dirty="0" smtClean="0"/>
              <a:t>Unei tranziții între stări îi pot fi asociate: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Ø"/>
            </a:pPr>
            <a:r>
              <a:rPr lang="ro-RO" sz="1800" dirty="0" smtClean="0"/>
              <a:t>Eveniment declanșator (trigger)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Ø"/>
            </a:pPr>
            <a:r>
              <a:rPr lang="ro-RO" sz="1800" dirty="0" smtClean="0"/>
              <a:t>Condiție (guard condition) – o expresie logică, care trebuie să aibă valoarea adevărat pentru ca tranziția să fie realizată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Ø"/>
            </a:pPr>
            <a:r>
              <a:rPr lang="ro-RO" sz="1800" dirty="0" smtClean="0"/>
              <a:t>Acțiune (effect) – operațiunea care va fi invocată imediat asupra obiectului ca urmare a tranziției între cele două stări</a:t>
            </a:r>
          </a:p>
          <a:p>
            <a:pPr lvl="2">
              <a:lnSpc>
                <a:spcPts val="3000"/>
              </a:lnSpc>
              <a:buFont typeface="Wingdings" pitchFamily="2" charset="2"/>
              <a:buChar char="ü"/>
            </a:pPr>
            <a:r>
              <a:rPr lang="ro-RO" sz="1800" dirty="0" smtClean="0"/>
              <a:t> are semantică similară cu acțiunea internă de tip Entry sau Exit</a:t>
            </a:r>
          </a:p>
          <a:p>
            <a:pPr lvl="2">
              <a:lnSpc>
                <a:spcPts val="3000"/>
              </a:lnSpc>
              <a:buFont typeface="Wingdings" pitchFamily="2" charset="2"/>
              <a:buChar char="ü"/>
            </a:pPr>
            <a:r>
              <a:rPr lang="ro-RO" sz="1800" dirty="0" smtClean="0"/>
              <a:t> dacă există mai multe tranziții de intrare/ieșire într-o/dintr-o stare care au asociată acceași acțiune, acțiunea va fi reprezentată ca internă Entry/Exit</a:t>
            </a:r>
          </a:p>
          <a:p>
            <a:pPr>
              <a:lnSpc>
                <a:spcPts val="3000"/>
              </a:lnSpc>
              <a:buFont typeface="Wingdings" pitchFamily="2" charset="2"/>
              <a:buChar char="§"/>
            </a:pPr>
            <a:r>
              <a:rPr lang="ro-RO" sz="1800" dirty="0" smtClean="0"/>
              <a:t>Notația UML pentru reprezentarea unei </a:t>
            </a:r>
            <a:r>
              <a:rPr lang="en-US" sz="1800" dirty="0" err="1" smtClean="0"/>
              <a:t>tranziti</a:t>
            </a:r>
            <a:r>
              <a:rPr lang="ro-RO" sz="1800" dirty="0" smtClean="0"/>
              <a:t>i</a:t>
            </a:r>
            <a:endParaRPr lang="en-US" sz="1800" dirty="0" smtClean="0"/>
          </a:p>
        </p:txBody>
      </p:sp>
      <p:pic>
        <p:nvPicPr>
          <p:cNvPr id="8194" name="Picture 2" descr="http://www.sparxsystems.com.au/images/screenshots/uml2_tutorial/sm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462196"/>
            <a:ext cx="5112568" cy="1351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568952" cy="64807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ro-RO" sz="2000" b="1" dirty="0" smtClean="0"/>
              <a:t>Exemple de tranziții:</a:t>
            </a:r>
            <a:endParaRPr lang="ro-RO" sz="2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Tranziții</a:t>
            </a:r>
            <a:endParaRPr lang="ro-RO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59520"/>
            <a:ext cx="723353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1727472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Obiectul</a:t>
            </a:r>
            <a:r>
              <a:rPr lang="en-US" dirty="0" smtClean="0"/>
              <a:t> de tip </a:t>
            </a:r>
            <a:r>
              <a:rPr lang="en-US" dirty="0" err="1" smtClean="0"/>
              <a:t>MijlocFix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463776"/>
            <a:ext cx="7318798" cy="98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59632" y="3959720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Obiectul</a:t>
            </a:r>
            <a:r>
              <a:rPr lang="en-US" dirty="0" smtClean="0"/>
              <a:t> de tip </a:t>
            </a:r>
            <a:r>
              <a:rPr lang="en-US" dirty="0" err="1" smtClean="0"/>
              <a:t>ComandaClient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568952" cy="5400600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ro-RO" sz="2000" dirty="0" smtClean="0"/>
              <a:t>tipuri de evenimente declanşatoare a unei tranziţii între stări:</a:t>
            </a:r>
            <a:endParaRPr lang="en-US" sz="2000" dirty="0" smtClean="0"/>
          </a:p>
          <a:p>
            <a:pPr lvl="1">
              <a:lnSpc>
                <a:spcPts val="3000"/>
              </a:lnSpc>
              <a:buFont typeface="Wingdings" pitchFamily="2" charset="2"/>
              <a:buChar char="Ø"/>
              <a:tabLst>
                <a:tab pos="914400" algn="l"/>
              </a:tabLst>
            </a:pPr>
            <a:r>
              <a:rPr lang="ro-RO" sz="2000" b="1" dirty="0" smtClean="0"/>
              <a:t>de timp</a:t>
            </a:r>
            <a:r>
              <a:rPr lang="ro-RO" sz="2000" dirty="0" smtClean="0"/>
              <a:t> – după un anumit interval de timp se declanşează tranziţia – AFTER</a:t>
            </a:r>
          </a:p>
          <a:p>
            <a:pPr lvl="2">
              <a:lnSpc>
                <a:spcPts val="3000"/>
              </a:lnSpc>
              <a:buFont typeface="Wingdings" pitchFamily="2" charset="2"/>
              <a:buChar char="ü"/>
              <a:tabLst>
                <a:tab pos="914400" algn="l"/>
              </a:tabLst>
            </a:pPr>
            <a:r>
              <a:rPr lang="ro-RO" sz="2000" dirty="0" smtClean="0"/>
              <a:t> exemplu: după 30 de zile de la livrare, factura devine </a:t>
            </a:r>
            <a:r>
              <a:rPr lang="ro-RO" sz="2000" i="1" dirty="0" smtClean="0"/>
              <a:t>scadentă</a:t>
            </a:r>
            <a:endParaRPr lang="en-US" sz="2000" dirty="0" smtClean="0"/>
          </a:p>
          <a:p>
            <a:pPr lvl="1">
              <a:lnSpc>
                <a:spcPts val="3000"/>
              </a:lnSpc>
              <a:buFont typeface="Wingdings" pitchFamily="2" charset="2"/>
              <a:buChar char="Ø"/>
              <a:tabLst>
                <a:tab pos="914400" algn="l"/>
              </a:tabLst>
            </a:pPr>
            <a:r>
              <a:rPr lang="ro-RO" sz="2000" i="1" dirty="0" smtClean="0"/>
              <a:t> </a:t>
            </a:r>
            <a:r>
              <a:rPr lang="ro-RO" sz="2000" b="1" dirty="0" smtClean="0"/>
              <a:t>de schimbare</a:t>
            </a:r>
            <a:r>
              <a:rPr lang="ro-RO" sz="2000" dirty="0" smtClean="0"/>
              <a:t> - apar ca urmare a modificării valorii unui atribut -  WHEN</a:t>
            </a:r>
          </a:p>
          <a:p>
            <a:pPr lvl="2">
              <a:lnSpc>
                <a:spcPts val="3000"/>
              </a:lnSpc>
              <a:buFont typeface="Wingdings" pitchFamily="2" charset="2"/>
              <a:buChar char="ü"/>
              <a:tabLst>
                <a:tab pos="914400" algn="l"/>
              </a:tabLst>
            </a:pPr>
            <a:r>
              <a:rPr lang="ro-RO" sz="2000" dirty="0" smtClean="0"/>
              <a:t> exemplu: la actualizarea valorii plătite, dacă ValoareFactura=ValoareAchitata, atunci factura ajunge în starea </a:t>
            </a:r>
            <a:r>
              <a:rPr lang="ro-RO" sz="2000" i="1" dirty="0" smtClean="0"/>
              <a:t>achitată</a:t>
            </a:r>
            <a:endParaRPr lang="en-US" sz="2000" i="1" dirty="0" smtClean="0"/>
          </a:p>
          <a:p>
            <a:pPr lvl="1">
              <a:lnSpc>
                <a:spcPts val="3000"/>
              </a:lnSpc>
              <a:buFont typeface="Wingdings" pitchFamily="2" charset="2"/>
              <a:buChar char="Ø"/>
              <a:tabLst>
                <a:tab pos="914400" algn="l"/>
              </a:tabLst>
            </a:pPr>
            <a:r>
              <a:rPr lang="ro-RO" sz="2000" b="1" dirty="0" smtClean="0"/>
              <a:t> semnal (signal)</a:t>
            </a:r>
            <a:r>
              <a:rPr lang="ro-RO" sz="2000" dirty="0" smtClean="0"/>
              <a:t> – ca urmare a unui mesaj primit din partea altui obiect.</a:t>
            </a:r>
          </a:p>
          <a:p>
            <a:pPr lvl="2">
              <a:lnSpc>
                <a:spcPts val="3000"/>
              </a:lnSpc>
              <a:buFont typeface="Wingdings" pitchFamily="2" charset="2"/>
              <a:buChar char="ü"/>
              <a:tabLst>
                <a:tab pos="914400" algn="l"/>
              </a:tabLst>
            </a:pPr>
            <a:r>
              <a:rPr lang="ro-RO" sz="2000" dirty="0" smtClean="0"/>
              <a:t> exemplu: crearea facturii presupune ca obiectul LIVRARE să transmită un mesaj-semnal obiectului COMANDA prin care aceasta va trece în starea </a:t>
            </a:r>
            <a:r>
              <a:rPr lang="ro-RO" sz="2000" i="1" dirty="0" smtClean="0"/>
              <a:t>Onorată</a:t>
            </a:r>
            <a:endParaRPr lang="ro-RO" sz="2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Tranziții</a:t>
            </a:r>
            <a:endParaRPr lang="ro-RO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3888432"/>
          </a:xfrm>
        </p:spPr>
        <p:txBody>
          <a:bodyPr>
            <a:noAutofit/>
          </a:bodyPr>
          <a:lstStyle/>
          <a:p>
            <a:r>
              <a:rPr lang="ro-RO" sz="2000" dirty="0" smtClean="0"/>
              <a:t>tranziţia poate avea ca şi condiţie (guard condition) o expresie logică</a:t>
            </a:r>
            <a:endParaRPr lang="en-US" sz="2000" dirty="0" smtClean="0"/>
          </a:p>
          <a:p>
            <a:r>
              <a:rPr lang="ro-RO" sz="2000" dirty="0" smtClean="0"/>
              <a:t> Exemple de condiții de tranziție:</a:t>
            </a:r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 trecerea </a:t>
            </a:r>
            <a:r>
              <a:rPr lang="ro-RO" sz="2000" b="1" dirty="0" smtClean="0"/>
              <a:t>Comenzii</a:t>
            </a:r>
            <a:r>
              <a:rPr lang="ro-RO" sz="2000" dirty="0" smtClean="0"/>
              <a:t> din starea </a:t>
            </a:r>
            <a:r>
              <a:rPr lang="ro-RO" sz="2000" i="1" dirty="0" smtClean="0"/>
              <a:t>Primită</a:t>
            </a:r>
            <a:r>
              <a:rPr lang="ro-RO" sz="2000" dirty="0" smtClean="0"/>
              <a:t> în starea </a:t>
            </a:r>
            <a:r>
              <a:rPr lang="ro-RO" sz="2000" i="1" dirty="0" smtClean="0"/>
              <a:t>Aprobată</a:t>
            </a:r>
          </a:p>
          <a:p>
            <a:pPr lvl="2">
              <a:buFont typeface="Wingdings" pitchFamily="2" charset="2"/>
              <a:buChar char="ü"/>
            </a:pPr>
            <a:r>
              <a:rPr lang="ro-RO" sz="1800" dirty="0" smtClean="0"/>
              <a:t> guard condition: </a:t>
            </a:r>
            <a:r>
              <a:rPr lang="en-US" sz="1800" dirty="0" smtClean="0"/>
              <a:t>[</a:t>
            </a:r>
            <a:r>
              <a:rPr lang="ro-RO" sz="1800" dirty="0" smtClean="0"/>
              <a:t>Sold+ValoareComanda </a:t>
            </a:r>
            <a:r>
              <a:rPr lang="en-US" sz="1800" dirty="0" smtClean="0"/>
              <a:t>&lt;= </a:t>
            </a:r>
            <a:r>
              <a:rPr lang="en-US" sz="1800" dirty="0" err="1" smtClean="0"/>
              <a:t>LimitaCredit</a:t>
            </a:r>
            <a:r>
              <a:rPr lang="en-US" sz="1800" dirty="0" smtClean="0"/>
              <a:t>]</a:t>
            </a:r>
            <a:endParaRPr lang="ro-RO" sz="1800" dirty="0" smtClean="0"/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 Trecerea </a:t>
            </a:r>
            <a:r>
              <a:rPr lang="ro-RO" sz="2000" b="1" dirty="0" smtClean="0"/>
              <a:t>Facturii</a:t>
            </a:r>
            <a:r>
              <a:rPr lang="ro-RO" sz="2000" dirty="0" smtClean="0"/>
              <a:t> în starea </a:t>
            </a:r>
            <a:r>
              <a:rPr lang="ro-RO" sz="2000" i="1" dirty="0" smtClean="0"/>
              <a:t>Achitată</a:t>
            </a:r>
          </a:p>
          <a:p>
            <a:pPr lvl="2">
              <a:buFont typeface="Wingdings" pitchFamily="2" charset="2"/>
              <a:buChar char="ü"/>
            </a:pPr>
            <a:r>
              <a:rPr lang="ro-RO" sz="1800" dirty="0" smtClean="0"/>
              <a:t> guard condition: </a:t>
            </a:r>
            <a:r>
              <a:rPr lang="en-US" sz="1800" dirty="0" smtClean="0"/>
              <a:t>[</a:t>
            </a:r>
            <a:r>
              <a:rPr lang="ro-RO" sz="1800" dirty="0" smtClean="0"/>
              <a:t>ValoareFactura </a:t>
            </a:r>
            <a:r>
              <a:rPr lang="en-US" sz="1800" dirty="0" smtClean="0"/>
              <a:t>= </a:t>
            </a:r>
            <a:r>
              <a:rPr lang="ro-RO" sz="1800" dirty="0" smtClean="0"/>
              <a:t>ValoareAchitata</a:t>
            </a:r>
            <a:r>
              <a:rPr lang="en-US" sz="1800" dirty="0" smtClean="0"/>
              <a:t>]</a:t>
            </a:r>
            <a:endParaRPr lang="ro-RO" sz="1800" dirty="0" smtClean="0"/>
          </a:p>
          <a:p>
            <a:pPr>
              <a:buFont typeface="Wingdings" pitchFamily="2" charset="2"/>
              <a:buChar char="ü"/>
            </a:pPr>
            <a:r>
              <a:rPr lang="ro-RO" sz="2000" dirty="0" smtClean="0"/>
              <a:t>Condiția poate fi descrisă:</a:t>
            </a:r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informal – text liber – mai ales in faza de analiză</a:t>
            </a:r>
          </a:p>
          <a:p>
            <a:pPr lvl="1">
              <a:buFont typeface="Wingdings" pitchFamily="2" charset="2"/>
              <a:buChar char="Ø"/>
            </a:pPr>
            <a:r>
              <a:rPr lang="ro-RO" sz="2000" dirty="0" smtClean="0"/>
              <a:t>formal – un limbaj de programare sau OCL – pentru generarea automată a codului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Tranziții</a:t>
            </a:r>
            <a:endParaRPr lang="ro-RO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680292"/>
            <a:ext cx="6286544" cy="614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44624"/>
            <a:ext cx="8643998" cy="693860"/>
          </a:xfrm>
        </p:spPr>
        <p:txBody>
          <a:bodyPr/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en-US" sz="3200" dirty="0" err="1" smtClean="0"/>
              <a:t>Stari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subclase</a:t>
            </a:r>
            <a:endParaRPr lang="ro-RO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071546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Uneori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en-US" dirty="0" err="1" smtClean="0"/>
              <a:t>confuzie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starile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subclasele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din care </a:t>
            </a:r>
            <a:r>
              <a:rPr lang="en-US" dirty="0" err="1" smtClean="0"/>
              <a:t>provine</a:t>
            </a:r>
            <a:r>
              <a:rPr lang="en-US" dirty="0" smtClean="0"/>
              <a:t> </a:t>
            </a:r>
            <a:r>
              <a:rPr lang="en-US" dirty="0" err="1" smtClean="0"/>
              <a:t>obiectul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88640"/>
            <a:ext cx="7929618" cy="684688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en-US" sz="3200" dirty="0" err="1" smtClean="0"/>
              <a:t>Exemplul</a:t>
            </a:r>
            <a:r>
              <a:rPr lang="ro-RO" sz="3200" dirty="0" smtClean="0"/>
              <a:t> 1</a:t>
            </a:r>
            <a:endParaRPr lang="ro-RO" sz="3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gilemodeling.com/images/models/stateMachineSeminarRegistr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40344" cy="306494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728" y="188640"/>
            <a:ext cx="7072362" cy="684688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en-US" sz="3200" dirty="0" err="1" smtClean="0"/>
              <a:t>Exemplul</a:t>
            </a:r>
            <a:r>
              <a:rPr lang="ro-RO" sz="3200" dirty="0" smtClean="0"/>
              <a:t> 2</a:t>
            </a:r>
            <a:endParaRPr lang="ro-RO" sz="3200" dirty="0"/>
          </a:p>
        </p:txBody>
      </p:sp>
      <p:sp>
        <p:nvSpPr>
          <p:cNvPr id="4" name="Rectangle 3"/>
          <p:cNvSpPr/>
          <p:nvPr/>
        </p:nvSpPr>
        <p:spPr>
          <a:xfrm>
            <a:off x="1331640" y="558924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Vezi comentarii la </a:t>
            </a:r>
            <a:r>
              <a:rPr lang="en-US" dirty="0" smtClean="0">
                <a:hlinkClick r:id="rId3"/>
              </a:rPr>
              <a:t>http://www.agilemodeling.com/artifacts/stateMachineDiagram.htm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4038"/>
            <a:ext cx="77724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4414" y="188640"/>
            <a:ext cx="7072362" cy="684688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en-US" sz="3200" dirty="0" err="1" smtClean="0"/>
              <a:t>Exemplul</a:t>
            </a:r>
            <a:r>
              <a:rPr lang="ro-RO" sz="3200" dirty="0" smtClean="0"/>
              <a:t> </a:t>
            </a:r>
            <a:r>
              <a:rPr lang="en-US" sz="3200" dirty="0" smtClean="0"/>
              <a:t>3</a:t>
            </a:r>
            <a:endParaRPr lang="ro-RO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492" y="102246"/>
            <a:ext cx="4446838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572528" cy="5652238"/>
          </a:xfrm>
        </p:spPr>
        <p:txBody>
          <a:bodyPr>
            <a:normAutofit/>
          </a:bodyPr>
          <a:lstStyle/>
          <a:p>
            <a:pPr lvl="0" fontAlgn="base" hangingPunct="0">
              <a:lnSpc>
                <a:spcPct val="150000"/>
              </a:lnSpc>
              <a:buNone/>
            </a:pPr>
            <a:r>
              <a:rPr lang="ro-RO" sz="2000" b="1" dirty="0" smtClean="0"/>
              <a:t>Elementele componente principale:</a:t>
            </a:r>
          </a:p>
          <a:p>
            <a:pPr lvl="0" fontAlgn="base" hangingPunct="0">
              <a:lnSpc>
                <a:spcPct val="150000"/>
              </a:lnSpc>
            </a:pPr>
            <a:r>
              <a:rPr lang="ro-RO" sz="2000" b="1" i="1" dirty="0" smtClean="0"/>
              <a:t>Obiecte</a:t>
            </a:r>
            <a:r>
              <a:rPr lang="en-US" sz="2000" i="1" dirty="0" smtClean="0"/>
              <a:t> - </a:t>
            </a:r>
            <a:r>
              <a:rPr lang="ro-RO" sz="2000" dirty="0" smtClean="0"/>
              <a:t>se reprezintă prin dreptunghiuri, plasate orizontal, în partea de sus a diagramei, în care sunt scrise numele acestora.</a:t>
            </a:r>
          </a:p>
          <a:p>
            <a:pPr lvl="0" fontAlgn="base" hangingPunct="0">
              <a:lnSpc>
                <a:spcPct val="150000"/>
              </a:lnSpc>
            </a:pPr>
            <a:r>
              <a:rPr lang="en-US" sz="2000" b="1" i="1" dirty="0" smtClean="0"/>
              <a:t>L</a:t>
            </a:r>
            <a:r>
              <a:rPr lang="ro-RO" sz="2000" b="1" i="1" dirty="0" smtClean="0"/>
              <a:t>iniile de viaţă</a:t>
            </a:r>
            <a:r>
              <a:rPr lang="ro-RO" sz="2000" dirty="0" smtClean="0"/>
              <a:t> </a:t>
            </a:r>
            <a:r>
              <a:rPr lang="en-US" sz="2000" dirty="0" smtClean="0"/>
              <a:t>= </a:t>
            </a:r>
            <a:r>
              <a:rPr lang="ro-RO" sz="2000" dirty="0" smtClean="0"/>
              <a:t>duratele de existenţă a obiectelor. Ele se reprezintă cu un dreptunghi ataşat unor linii verticale punctate ce vin de la fiecare obiect.</a:t>
            </a:r>
          </a:p>
          <a:p>
            <a:pPr lvl="0" fontAlgn="base" hangingPunct="0">
              <a:lnSpc>
                <a:spcPct val="150000"/>
              </a:lnSpc>
            </a:pPr>
            <a:r>
              <a:rPr lang="en-US" sz="2000" i="1" dirty="0" smtClean="0"/>
              <a:t>M</a:t>
            </a:r>
            <a:r>
              <a:rPr lang="ro-RO" sz="2000" i="1" dirty="0" smtClean="0"/>
              <a:t>esajele</a:t>
            </a:r>
            <a:r>
              <a:rPr lang="ro-RO" sz="2000" dirty="0" smtClean="0"/>
              <a:t> </a:t>
            </a:r>
            <a:r>
              <a:rPr lang="en-US" sz="2000" dirty="0" smtClean="0"/>
              <a:t>=</a:t>
            </a:r>
            <a:r>
              <a:rPr lang="ro-RO" sz="2000" dirty="0" smtClean="0"/>
              <a:t> elementele de comunicare dintre obiecte</a:t>
            </a:r>
            <a:r>
              <a:rPr lang="en-US" sz="2000" dirty="0" smtClean="0"/>
              <a:t>. </a:t>
            </a:r>
            <a:r>
              <a:rPr lang="en-US" sz="2000" dirty="0" err="1" smtClean="0"/>
              <a:t>Ele</a:t>
            </a:r>
            <a:r>
              <a:rPr lang="ro-RO" sz="2000" dirty="0" smtClean="0"/>
              <a:t> se reprezintă prin linii cu săgeţi ce unesc liniile de viaţă ale obiectelor.</a:t>
            </a:r>
          </a:p>
          <a:p>
            <a:pPr lvl="1" fontAlgn="base" hangingPunct="0">
              <a:lnSpc>
                <a:spcPct val="150000"/>
              </a:lnSpc>
            </a:pPr>
            <a:r>
              <a:rPr lang="ro-RO" sz="2000" dirty="0" smtClean="0"/>
              <a:t>Mesajele pot fi însoţite de </a:t>
            </a:r>
            <a:r>
              <a:rPr lang="ro-RO" sz="2000" b="1" dirty="0" smtClean="0"/>
              <a:t>condiţii</a:t>
            </a:r>
            <a:r>
              <a:rPr lang="ro-RO" sz="2000" dirty="0" smtClean="0"/>
              <a:t>, pentru transmiterea sau nu a unui mesaj şi de parametri</a:t>
            </a:r>
          </a:p>
          <a:p>
            <a:pPr lvl="1" fontAlgn="base" hangingPunct="0">
              <a:lnSpc>
                <a:spcPct val="150000"/>
              </a:lnSpc>
            </a:pPr>
            <a:r>
              <a:rPr lang="ro-RO" sz="2000" dirty="0" smtClean="0"/>
              <a:t>Se poate reprezenta un mesaj transmis de un obiect către el însuși</a:t>
            </a:r>
          </a:p>
          <a:p>
            <a:pPr lvl="1" fontAlgn="base" hangingPunct="0">
              <a:lnSpc>
                <a:spcPct val="150000"/>
              </a:lnSpc>
            </a:pPr>
            <a:r>
              <a:rPr lang="ro-RO" sz="2000" dirty="0" smtClean="0"/>
              <a:t>Mesajele de răspuns pot fi redate printr-o linie întreruptă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85708"/>
            <a:ext cx="7572428" cy="700086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Alte exemple</a:t>
            </a:r>
            <a:br>
              <a:rPr lang="ro-RO" sz="3200" dirty="0" smtClean="0"/>
            </a:b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71546"/>
            <a:ext cx="7772400" cy="3002762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/>
              <a:t>A</a:t>
            </a:r>
            <a:r>
              <a:rPr lang="ro-RO" sz="2000" dirty="0" smtClean="0"/>
              <a:t>chiziţie – plecând de la referate de necesitate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F</a:t>
            </a:r>
            <a:r>
              <a:rPr lang="ro-RO" sz="2000" dirty="0" smtClean="0"/>
              <a:t>actură (neincasata, incasata total, incasata partial, neacceptata la plata, stornata)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P</a:t>
            </a:r>
            <a:r>
              <a:rPr lang="ro-RO" sz="2000" dirty="0" smtClean="0"/>
              <a:t>rodus finit (în curs de producţie, depus la magazie fără CTC, returnat în secţie de producţie</a:t>
            </a:r>
            <a:r>
              <a:rPr lang="en-US" sz="2000" dirty="0" smtClean="0"/>
              <a:t>,</a:t>
            </a:r>
            <a:r>
              <a:rPr lang="ro-RO" sz="2000" dirty="0" smtClean="0"/>
              <a:t> rebut, depus la magazie cu CTC, la raft, vândut, retur)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2892"/>
            <a:ext cx="7772400" cy="991530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stari</a:t>
            </a:r>
            <a:r>
              <a:rPr lang="en-US" sz="3200" dirty="0" smtClean="0"/>
              <a:t>. </a:t>
            </a:r>
            <a:r>
              <a:rPr lang="ro-RO" sz="3200" dirty="0" smtClean="0"/>
              <a:t>Legăturile cu alte diagrame UML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5800"/>
            <a:ext cx="7772400" cy="1717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sz="2000" dirty="0" smtClean="0"/>
              <a:t>Diagrama de activităţi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Diagrama de clase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Diagrama de secvenţe</a:t>
            </a: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Webografie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1644"/>
            <a:ext cx="7772400" cy="4857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http://www.ibm.com/developerworks/rational/library/3101.html</a:t>
            </a:r>
            <a:endParaRPr lang="ro-RO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>
                <a:hlinkClick r:id="rId3"/>
              </a:rPr>
              <a:t>http://www.sparxsystems.com.au/resources/uml2_tutorial/uml2_sequencediagram.html</a:t>
            </a:r>
            <a:endParaRPr lang="ro-RO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>
                <a:hlinkClick r:id="rId4"/>
              </a:rPr>
              <a:t>http://www.agilemodeling.com/artifacts/sequenceDiagram.htm</a:t>
            </a:r>
            <a:endParaRPr lang="ro-RO" sz="1800" dirty="0" smtClean="0"/>
          </a:p>
          <a:p>
            <a:pPr>
              <a:lnSpc>
                <a:spcPct val="150000"/>
              </a:lnSpc>
            </a:pPr>
            <a:r>
              <a:rPr lang="ro-RO" sz="1800" dirty="0" smtClean="0">
                <a:hlinkClick r:id="rId5"/>
              </a:rPr>
              <a:t>http://msdn.microsoft.com/en-us/library/dd409389.aspx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>
                <a:hlinkClick r:id="rId6"/>
              </a:rPr>
              <a:t>http://www.agilemodeling.com/artifacts/stateMachineDiagram.htm</a:t>
            </a:r>
            <a:endParaRPr lang="ro-RO" sz="1800" dirty="0" smtClean="0"/>
          </a:p>
          <a:p>
            <a:pPr>
              <a:lnSpc>
                <a:spcPct val="150000"/>
              </a:lnSpc>
            </a:pPr>
            <a:r>
              <a:rPr lang="ro-RO" sz="1800" dirty="0" smtClean="0">
                <a:hlinkClick r:id="rId7"/>
              </a:rPr>
              <a:t>http://www.pathfindermda.com/wp-content/themes/pathfinder/downloads/implementing_state_charts.pdf</a:t>
            </a:r>
            <a:endParaRPr lang="ro-RO" sz="1800" dirty="0" smtClean="0"/>
          </a:p>
          <a:p>
            <a:pPr>
              <a:lnSpc>
                <a:spcPct val="150000"/>
              </a:lnSpc>
            </a:pPr>
            <a:r>
              <a:rPr lang="ro-RO" sz="1800" dirty="0" smtClean="0">
                <a:hlinkClick r:id="rId8"/>
              </a:rPr>
              <a:t>http://www.uml-diagrams.org/state-machine-diagrams-examples.html#water-phase-diagram</a:t>
            </a:r>
            <a:endParaRPr lang="ro-RO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052736"/>
            <a:ext cx="4612353" cy="216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3714752"/>
            <a:ext cx="2664296" cy="232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152024"/>
            <a:ext cx="8786842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r>
              <a:rPr lang="ro-RO" sz="2800" dirty="0" smtClean="0"/>
              <a:t>. Exemplu si interpretare</a:t>
            </a:r>
            <a:endParaRPr lang="ro-RO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6712"/>
            <a:ext cx="7772400" cy="2808312"/>
          </a:xfrm>
        </p:spPr>
        <p:txBody>
          <a:bodyPr>
            <a:normAutofit/>
          </a:bodyPr>
          <a:lstStyle/>
          <a:p>
            <a:r>
              <a:rPr lang="ro-RO" sz="2000" dirty="0" smtClean="0"/>
              <a:t>Mesajele pot fi clasificate şi descrise astfel:</a:t>
            </a:r>
          </a:p>
          <a:p>
            <a:pPr lvl="1" fontAlgn="base" hangingPunct="0"/>
            <a:r>
              <a:rPr lang="ro-RO" sz="2000" b="1" i="1" dirty="0" smtClean="0"/>
              <a:t>mesaje sincrone</a:t>
            </a:r>
            <a:r>
              <a:rPr lang="ro-RO" sz="2000" dirty="0" smtClean="0"/>
              <a:t>: mesaje după care se aşteaptă terminarea completă a prelucrării indicate de mesaj, prin furnizarea sau nu a unui răspuns;</a:t>
            </a:r>
          </a:p>
          <a:p>
            <a:pPr lvl="1" fontAlgn="base" hangingPunct="0"/>
            <a:r>
              <a:rPr lang="ro-RO" sz="2000" b="1" i="1" dirty="0" smtClean="0"/>
              <a:t>mesaje asincrone</a:t>
            </a:r>
            <a:r>
              <a:rPr lang="ro-RO" sz="2000" dirty="0" smtClean="0"/>
              <a:t>: mesaje care indică faptul că se poate iniţia o nouă prelucrare, chiar dacă nu s-a finalizat cea curentă.</a:t>
            </a:r>
          </a:p>
          <a:p>
            <a:pPr lvl="1"/>
            <a:r>
              <a:rPr lang="ro-RO" sz="2000" b="1" i="1" dirty="0" smtClean="0"/>
              <a:t>mesaje simple</a:t>
            </a:r>
            <a:r>
              <a:rPr lang="ro-RO" sz="2000" dirty="0" smtClean="0"/>
              <a:t>: mesaje pentru care nu se specifică proprietatea de sincronizare.</a:t>
            </a:r>
            <a:endParaRPr lang="ro-RO" sz="2000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467544" y="1467114"/>
          <a:ext cx="9906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r:id="rId3" imgW="735553" imgH="96561" progId="">
                  <p:embed/>
                </p:oleObj>
              </mc:Choice>
              <mc:Fallback>
                <p:oleObj r:id="rId3" imgW="735553" imgH="96561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67114"/>
                        <a:ext cx="990600" cy="171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467544" y="2475226"/>
          <a:ext cx="990600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r:id="rId5" imgW="733720" imgH="93269" progId="">
                  <p:embed/>
                </p:oleObj>
              </mc:Choice>
              <mc:Fallback>
                <p:oleObj r:id="rId5" imgW="733720" imgH="9326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75226"/>
                        <a:ext cx="990600" cy="133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39552" y="3123298"/>
          <a:ext cx="942975" cy="21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r:id="rId7" imgW="733720" imgH="122164" progId="">
                  <p:embed/>
                </p:oleObj>
              </mc:Choice>
              <mc:Fallback>
                <p:oleObj r:id="rId7" imgW="733720" imgH="12216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123298"/>
                        <a:ext cx="942975" cy="2143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5522386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26065"/>
            <a:ext cx="5760640" cy="569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6666534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r>
              <a:rPr lang="ro-RO" sz="2800" dirty="0" smtClean="0"/>
              <a:t>. Exemplu 1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4375388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endParaRPr lang="ro-RO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1512168"/>
          </a:xfrm>
        </p:spPr>
        <p:txBody>
          <a:bodyPr>
            <a:normAutofit/>
          </a:bodyPr>
          <a:lstStyle/>
          <a:p>
            <a:pPr lvl="0"/>
            <a:r>
              <a:rPr lang="ro-RO" sz="2000" b="1" dirty="0" smtClean="0"/>
              <a:t>Frame</a:t>
            </a:r>
            <a:r>
              <a:rPr lang="ro-RO" sz="2000" dirty="0" smtClean="0"/>
              <a:t> – se utilizeaza pentru reprezentarea structurilor de control alternative sau repetitive</a:t>
            </a:r>
            <a:endParaRPr lang="en-US" sz="2000" dirty="0" smtClean="0"/>
          </a:p>
          <a:p>
            <a:pPr lvl="1"/>
            <a:r>
              <a:rPr lang="ro-RO" sz="2000" dirty="0" smtClean="0"/>
              <a:t>Se specifica un operator/eticheta si o expresie logica</a:t>
            </a:r>
            <a:endParaRPr lang="en-US" sz="2000" dirty="0" smtClean="0"/>
          </a:p>
          <a:p>
            <a:pPr lvl="0"/>
            <a:r>
              <a:rPr lang="ro-RO" sz="2000" dirty="0" smtClean="0"/>
              <a:t>Cei mai utilizati operatori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1" y="2276872"/>
          <a:ext cx="8208912" cy="2975495"/>
        </p:xfrm>
        <a:graphic>
          <a:graphicData uri="http://schemas.openxmlformats.org/drawingml/2006/table">
            <a:tbl>
              <a:tblPr/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Frame Operator</a:t>
                      </a:r>
                      <a:endParaRPr lang="ro-RO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Meaning</a:t>
                      </a:r>
                      <a:endParaRPr lang="ro-RO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alt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Alternative fragment for mutual exclusion conditional logic expressed in the guards.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loop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Loop fragment while guard is true. Can also write loop(n) to indicate looping n times. There is discussion that the specification will be enhanced to define a FOR loop, such as loop(</a:t>
                      </a:r>
                      <a:r>
                        <a:rPr lang="en-US" sz="1600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1, 10)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</a:t>
                      </a:r>
                      <a:endParaRPr lang="ro-RO" sz="160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Optional fragment that executes if guard is true.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Parallel fragments that execute in parallel.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region</a:t>
                      </a:r>
                      <a:endParaRPr lang="ro-RO" sz="160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Critical region within which only one thread can run.</a:t>
                      </a:r>
                      <a:endParaRPr lang="ro-RO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679262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4303950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endParaRPr lang="ro-RO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43204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o-RO" sz="2000" dirty="0" smtClean="0"/>
              <a:t>Exemplu de utilizare a frame-urilor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a typical UML sequence dia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60739"/>
            <a:ext cx="6840760" cy="6152637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4414" y="116632"/>
            <a:ext cx="6669954" cy="540672"/>
          </a:xfrm>
        </p:spPr>
        <p:txBody>
          <a:bodyPr/>
          <a:lstStyle/>
          <a:p>
            <a:r>
              <a:rPr lang="en-US" sz="2800" dirty="0" smtClean="0"/>
              <a:t>2. </a:t>
            </a:r>
            <a:r>
              <a:rPr lang="vi-VN" sz="2800" dirty="0" smtClean="0"/>
              <a:t>Diagramele de secvenţă</a:t>
            </a:r>
            <a:r>
              <a:rPr lang="ro-RO" sz="2800" dirty="0" smtClean="0"/>
              <a:t>. Exemplu 2</a:t>
            </a:r>
            <a:endParaRPr lang="ro-RO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58D22-BBD6-409B-9A4F-ADDF92AB4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419480-F512-4948-85B5-9A8E7BDE680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48EC33-98A2-4640-A0A7-5935BB19F7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1880</TotalTime>
  <Words>2058</Words>
  <Application>Microsoft Office PowerPoint</Application>
  <PresentationFormat>On-screen Show (4:3)</PresentationFormat>
  <Paragraphs>207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Corbel</vt:lpstr>
      <vt:lpstr>Tahoma</vt:lpstr>
      <vt:lpstr>Times New Roman</vt:lpstr>
      <vt:lpstr>Wingdings</vt:lpstr>
      <vt:lpstr>Wingdings 2</vt:lpstr>
      <vt:lpstr>Wingdings 3</vt:lpstr>
      <vt:lpstr>Metro</vt:lpstr>
      <vt:lpstr>Behavioral modeling Diagramele de interacţiune</vt:lpstr>
      <vt:lpstr>1. Modelarea comportamentului. Definire</vt:lpstr>
      <vt:lpstr>2. Diagramele de secvenţă</vt:lpstr>
      <vt:lpstr>2. Diagramele de secvenţă. Exemplu si interpretare</vt:lpstr>
      <vt:lpstr>2. Diagramele de secvenţă</vt:lpstr>
      <vt:lpstr>2. Diagramele de secvenţă. Exemplu 1</vt:lpstr>
      <vt:lpstr>2. Diagramele de secvenţă</vt:lpstr>
      <vt:lpstr>2. Diagramele de secvenţă</vt:lpstr>
      <vt:lpstr>2. Diagramele de secvenţă. Exemplu 2</vt:lpstr>
      <vt:lpstr>2. Diagramele de secvenţă Reprezentarea polimorfismului</vt:lpstr>
      <vt:lpstr>2. Diagramele de secvenţă. Recomandări.</vt:lpstr>
      <vt:lpstr>2. Diagramele de secvență. Alte utilizări</vt:lpstr>
      <vt:lpstr>2. Diagramele de secvență. Alte utilizări</vt:lpstr>
      <vt:lpstr>3. Diagramele de comunicare</vt:lpstr>
      <vt:lpstr>3. Diagramele de comunicare</vt:lpstr>
      <vt:lpstr>3. Diagrama de comunicare (DC) vs diagrama de secvențe (DS)</vt:lpstr>
      <vt:lpstr>4. Legăturile diagramelor de interactiune cu alte diagrame UML</vt:lpstr>
      <vt:lpstr>5. Diagrama de stari. Introducere</vt:lpstr>
      <vt:lpstr>Elementele componente ale unei diagrame a stărilor de tranziţie seamănă cu cele ale unei diagrame de activităţi:</vt:lpstr>
      <vt:lpstr>5. Diagrama de stari. Stări</vt:lpstr>
      <vt:lpstr>5. Diagrama de stari. Stări</vt:lpstr>
      <vt:lpstr>5. Diagrama de stari. Tranziții</vt:lpstr>
      <vt:lpstr>5. Diagrama de stari. Tranziții</vt:lpstr>
      <vt:lpstr>5. Diagrama de stari. Tranziții</vt:lpstr>
      <vt:lpstr>5. Diagrama de stari. Tranziții</vt:lpstr>
      <vt:lpstr>5. Diagrama de stari. Stari vs subclase</vt:lpstr>
      <vt:lpstr>5. Diagrama de stari. Exemplul 1</vt:lpstr>
      <vt:lpstr>5. Diagrama de stari. Exemplul 2</vt:lpstr>
      <vt:lpstr>5. Diagrama de stari. Exemplul 3</vt:lpstr>
      <vt:lpstr>5. Diagrama de stari. Alte exemple </vt:lpstr>
      <vt:lpstr>5. Diagrama de stari. Legăturile cu alte diagrame UML</vt:lpstr>
      <vt:lpstr>Webografie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Diagramele de clase</dc:title>
  <dc:creator>Florin</dc:creator>
  <cp:lastModifiedBy>Sergiu Ghimp</cp:lastModifiedBy>
  <cp:revision>190</cp:revision>
  <dcterms:created xsi:type="dcterms:W3CDTF">2009-10-31T21:13:54Z</dcterms:created>
  <dcterms:modified xsi:type="dcterms:W3CDTF">2021-01-31T20:09:06Z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