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25"/>
  </p:notesMasterIdLst>
  <p:sldIdLst>
    <p:sldId id="256" r:id="rId5"/>
    <p:sldId id="257" r:id="rId6"/>
    <p:sldId id="290" r:id="rId7"/>
    <p:sldId id="291" r:id="rId8"/>
    <p:sldId id="284" r:id="rId9"/>
    <p:sldId id="285" r:id="rId10"/>
    <p:sldId id="286" r:id="rId11"/>
    <p:sldId id="287" r:id="rId12"/>
    <p:sldId id="297" r:id="rId13"/>
    <p:sldId id="288" r:id="rId14"/>
    <p:sldId id="294" r:id="rId15"/>
    <p:sldId id="295" r:id="rId16"/>
    <p:sldId id="296" r:id="rId17"/>
    <p:sldId id="289" r:id="rId18"/>
    <p:sldId id="298" r:id="rId19"/>
    <p:sldId id="299" r:id="rId20"/>
    <p:sldId id="300" r:id="rId21"/>
    <p:sldId id="301" r:id="rId22"/>
    <p:sldId id="302" r:id="rId23"/>
    <p:sldId id="303" r:id="rId24"/>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86" autoAdjust="0"/>
    <p:restoredTop sz="90036" autoAdjust="0"/>
  </p:normalViewPr>
  <p:slideViewPr>
    <p:cSldViewPr>
      <p:cViewPr varScale="1">
        <p:scale>
          <a:sx n="66" d="100"/>
          <a:sy n="66" d="100"/>
        </p:scale>
        <p:origin x="145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437269-9A78-4B2E-877C-6B2D51EA5F14}" type="datetimeFigureOut">
              <a:rPr lang="en-US" smtClean="0"/>
              <a:pPr/>
              <a:t>1/31/2021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CC0729-D7CC-4A79-8A96-59996FDB4D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C0729-D7CC-4A79-8A96-59996FDB4D63}"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C0729-D7CC-4A79-8A96-59996FDB4D63}"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Foundation.</a:t>
            </a:r>
            <a:r>
              <a:rPr lang="en-US" dirty="0" smtClean="0"/>
              <a:t> </a:t>
            </a:r>
            <a:r>
              <a:rPr lang="en-US" sz="1200" kern="1200" dirty="0" smtClean="0">
                <a:solidFill>
                  <a:schemeClr val="tx1"/>
                </a:solidFill>
                <a:latin typeface="+mn-lt"/>
                <a:ea typeface="+mn-ea"/>
                <a:cs typeface="+mn-cs"/>
              </a:rPr>
              <a:t>It contains classes that are necessary for any object-oriented application to exist. They include classes that represent fundamental data types (e.g., integers, real numbers, characters, strings), classes that represent fundamental data structures, sometimes referred to as container classes (e.g., lists, trees, graphs, sets, stacks, queues), and classes that represent useful abstractions, sometimes referred to as utility classes (e.g., date, time, money). These classes are rarely, if ever, </a:t>
            </a:r>
            <a:r>
              <a:rPr lang="en-US" sz="1200" kern="1200" dirty="0" err="1" smtClean="0">
                <a:solidFill>
                  <a:schemeClr val="tx1"/>
                </a:solidFill>
                <a:latin typeface="+mn-lt"/>
                <a:ea typeface="+mn-ea"/>
                <a:cs typeface="+mn-cs"/>
              </a:rPr>
              <a:t>modi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fied</a:t>
            </a:r>
            <a:r>
              <a:rPr lang="en-US" sz="1200" kern="1200" dirty="0" smtClean="0">
                <a:solidFill>
                  <a:schemeClr val="tx1"/>
                </a:solidFill>
                <a:latin typeface="+mn-lt"/>
                <a:ea typeface="+mn-ea"/>
                <a:cs typeface="+mn-cs"/>
              </a:rPr>
              <a:t> by a developer. They are simply used. Today, the classes found on this layer are typically included with the object-oriented development environments.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Data Management.</a:t>
            </a:r>
            <a:r>
              <a:rPr lang="en-US" dirty="0" smtClean="0"/>
              <a:t> </a:t>
            </a:r>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datamanagement</a:t>
            </a:r>
            <a:r>
              <a:rPr lang="en-US" sz="1200" kern="1200" dirty="0" smtClean="0">
                <a:solidFill>
                  <a:schemeClr val="tx1"/>
                </a:solidFill>
                <a:latin typeface="+mn-lt"/>
                <a:ea typeface="+mn-ea"/>
                <a:cs typeface="+mn-cs"/>
              </a:rPr>
              <a:t> layer addresses the issues involving the persistence of the objects contained in the system. The types of classes that appear in this layer deal with how objects can be stored and retrieved. The classes contained in this layer are called the Data Access and Manipulation (DAM) classes. The DAM classes allow the problem domain classes to be independent of the storage used and, hence, increase the portability of the evolving system. Some of the issues related to this layer include choice of the storage format and optimization. There is a plethora of different options in which to choose to store objects. These include sequential files, random access files, relational databases, object/relational databases, object-oriented databases, and </a:t>
            </a:r>
            <a:r>
              <a:rPr lang="en-US" sz="1200" kern="1200" dirty="0" err="1" smtClean="0">
                <a:solidFill>
                  <a:schemeClr val="tx1"/>
                </a:solidFill>
                <a:latin typeface="+mn-lt"/>
                <a:ea typeface="+mn-ea"/>
                <a:cs typeface="+mn-cs"/>
              </a:rPr>
              <a:t>NoSQL</a:t>
            </a:r>
            <a:r>
              <a:rPr lang="en-US" sz="1200" kern="1200" dirty="0" smtClean="0">
                <a:solidFill>
                  <a:schemeClr val="tx1"/>
                </a:solidFill>
                <a:latin typeface="+mn-lt"/>
                <a:ea typeface="+mn-ea"/>
                <a:cs typeface="+mn-cs"/>
              </a:rPr>
              <a:t> data stores.</a:t>
            </a:r>
          </a:p>
          <a:p>
            <a:r>
              <a:rPr lang="en-US" sz="1200" b="1" kern="1200" dirty="0" smtClean="0">
                <a:solidFill>
                  <a:schemeClr val="tx1"/>
                </a:solidFill>
                <a:latin typeface="+mn-lt"/>
                <a:ea typeface="+mn-ea"/>
                <a:cs typeface="+mn-cs"/>
              </a:rPr>
              <a:t>Human–Computer Interaction</a:t>
            </a:r>
            <a:r>
              <a:rPr lang="en-US" sz="1200" kern="1200" dirty="0" smtClean="0">
                <a:solidFill>
                  <a:schemeClr val="tx1"/>
                </a:solidFill>
                <a:latin typeface="+mn-lt"/>
                <a:ea typeface="+mn-ea"/>
                <a:cs typeface="+mn-cs"/>
              </a:rPr>
              <a:t>. The human–computer interaction layer contains classes </a:t>
            </a:r>
            <a:r>
              <a:rPr lang="en-US" sz="1200" kern="1200" dirty="0" err="1" smtClean="0">
                <a:solidFill>
                  <a:schemeClr val="tx1"/>
                </a:solidFill>
                <a:latin typeface="+mn-lt"/>
                <a:ea typeface="+mn-ea"/>
                <a:cs typeface="+mn-cs"/>
              </a:rPr>
              <a:t>asso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ciated</a:t>
            </a:r>
            <a:r>
              <a:rPr lang="en-US" sz="1200" kern="1200" dirty="0" smtClean="0">
                <a:solidFill>
                  <a:schemeClr val="tx1"/>
                </a:solidFill>
                <a:latin typeface="+mn-lt"/>
                <a:ea typeface="+mn-ea"/>
                <a:cs typeface="+mn-cs"/>
              </a:rPr>
              <a:t> with the View and Controller idea from Smalltalk. The primary purpose of this layer is to keep the specific user-interface implementation separate from the problem domain classes. This increases the portability of the evolving system. Typical classes found on this layer include classes that can be used to represent buttons, windows, text fields, scroll bars, check boxes, drop-down lists, and many other classes that represent user-interface elements.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Physical Architecture</a:t>
            </a:r>
            <a:r>
              <a:rPr lang="en-US" sz="1200" kern="1200" dirty="0" smtClean="0">
                <a:solidFill>
                  <a:schemeClr val="tx1"/>
                </a:solidFill>
                <a:latin typeface="+mn-lt"/>
                <a:ea typeface="+mn-ea"/>
                <a:cs typeface="+mn-cs"/>
              </a:rPr>
              <a:t>. The physical architecture layer addresses how the software will exe- cute on specific computers and networks. This layer includes classes that deal with </a:t>
            </a:r>
            <a:r>
              <a:rPr lang="en-US" sz="1200" kern="1200" dirty="0" err="1" smtClean="0">
                <a:solidFill>
                  <a:schemeClr val="tx1"/>
                </a:solidFill>
                <a:latin typeface="+mn-lt"/>
                <a:ea typeface="+mn-ea"/>
                <a:cs typeface="+mn-cs"/>
              </a:rPr>
              <a:t>commu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nication</a:t>
            </a:r>
            <a:r>
              <a:rPr lang="en-US" sz="1200" kern="1200" dirty="0" smtClean="0">
                <a:solidFill>
                  <a:schemeClr val="tx1"/>
                </a:solidFill>
                <a:latin typeface="+mn-lt"/>
                <a:ea typeface="+mn-ea"/>
                <a:cs typeface="+mn-cs"/>
              </a:rPr>
              <a:t> between the software and the computer’s operating system and the network. For example, classes that address how to interact with the various ports on a specific computer are included in this layer.</a:t>
            </a:r>
          </a:p>
          <a:p>
            <a:endParaRPr lang="en-US" dirty="0" smtClean="0"/>
          </a:p>
        </p:txBody>
      </p:sp>
      <p:sp>
        <p:nvSpPr>
          <p:cNvPr id="4" name="Slide Number Placeholder 3"/>
          <p:cNvSpPr>
            <a:spLocks noGrp="1"/>
          </p:cNvSpPr>
          <p:nvPr>
            <p:ph type="sldNum" sz="quarter" idx="10"/>
          </p:nvPr>
        </p:nvSpPr>
        <p:spPr/>
        <p:txBody>
          <a:bodyPr/>
          <a:lstStyle/>
          <a:p>
            <a:fld id="{86CC0729-D7CC-4A79-8A96-59996FDB4D63}"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C0729-D7CC-4A79-8A96-59996FDB4D63}"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Figure 1 portrays the dependencies among the different layers (foundation, problem domain, data management, human–computer interaction, and physical architecture). For example, if a change occurs in the problem domain layer, it most likely will cause changes to occur in the human–computer interaction, physical architecture, and data management layers. Notice that these layers point to the problem domain layer and therefore are dependent on it. However, the reverse is not true.15 Also note that all layers are dependent upon the foundation layer. This is due to the contents of the foundation layer being the fundamental classes from which all other classes will be built. Consequently, any changes made to this layer could have </a:t>
            </a:r>
            <a:r>
              <a:rPr lang="en-US" sz="1200" kern="1200" dirty="0" err="1" smtClean="0">
                <a:solidFill>
                  <a:schemeClr val="tx1"/>
                </a:solidFill>
                <a:latin typeface="+mn-lt"/>
                <a:ea typeface="+mn-ea"/>
                <a:cs typeface="+mn-cs"/>
              </a:rPr>
              <a:t>ramificabitons</a:t>
            </a:r>
            <a:r>
              <a:rPr lang="en-US" sz="1200" kern="1200" dirty="0" smtClean="0">
                <a:solidFill>
                  <a:schemeClr val="tx1"/>
                </a:solidFill>
                <a:latin typeface="+mn-lt"/>
                <a:ea typeface="+mn-ea"/>
                <a:cs typeface="+mn-cs"/>
              </a:rPr>
              <a:t> to all other layers.</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 simple package diagram, based on the appointment system example from the </a:t>
            </a:r>
            <a:r>
              <a:rPr lang="en-US" sz="1200" kern="1200" dirty="0" err="1" smtClean="0">
                <a:solidFill>
                  <a:schemeClr val="tx1"/>
                </a:solidFill>
                <a:latin typeface="+mn-lt"/>
                <a:ea typeface="+mn-ea"/>
                <a:cs typeface="+mn-cs"/>
              </a:rPr>
              <a:t>previ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ous</a:t>
            </a:r>
            <a:r>
              <a:rPr lang="en-US" sz="1200" kern="1200" dirty="0" smtClean="0">
                <a:solidFill>
                  <a:schemeClr val="tx1"/>
                </a:solidFill>
                <a:latin typeface="+mn-lt"/>
                <a:ea typeface="+mn-ea"/>
                <a:cs typeface="+mn-cs"/>
              </a:rPr>
              <a:t> chapters, is shown in Figure 2. This diagram portrays only a very small portion of the entire system. In this case, we see that the Patient UI, Patient-DAM, and Patient Table classes depend on the Patient class. Furthermore, the Patient-DAM class depends on the Patient Table class. The same can be seen with the classes dealing with the actual appointments. By isolating the Problem Domain classes (such as the Patient and Appt classes) from the actual object- persistence classes (such as the Patient Table and Appt Table classes) through the use of the intermediate Data Management classes (Patient-DAM and Appt-DAM classes), we isolate the Problem Domain classes from the actual storage medium. This greatly simplifies the main- </a:t>
            </a:r>
            <a:r>
              <a:rPr lang="en-US" sz="1200" kern="1200" dirty="0" err="1" smtClean="0">
                <a:solidFill>
                  <a:schemeClr val="tx1"/>
                </a:solidFill>
                <a:latin typeface="+mn-lt"/>
                <a:ea typeface="+mn-ea"/>
                <a:cs typeface="+mn-cs"/>
              </a:rPr>
              <a:t>tenance</a:t>
            </a:r>
            <a:r>
              <a:rPr lang="en-US" sz="1200" kern="1200" dirty="0" smtClean="0">
                <a:solidFill>
                  <a:schemeClr val="tx1"/>
                </a:solidFill>
                <a:latin typeface="+mn-lt"/>
                <a:ea typeface="+mn-ea"/>
                <a:cs typeface="+mn-cs"/>
              </a:rPr>
              <a:t> and increases the reusability of the Problem Domain classes.</a:t>
            </a:r>
          </a:p>
        </p:txBody>
      </p:sp>
      <p:sp>
        <p:nvSpPr>
          <p:cNvPr id="4" name="Slide Number Placeholder 3"/>
          <p:cNvSpPr>
            <a:spLocks noGrp="1"/>
          </p:cNvSpPr>
          <p:nvPr>
            <p:ph type="sldNum" sz="quarter" idx="10"/>
          </p:nvPr>
        </p:nvSpPr>
        <p:spPr/>
        <p:txBody>
          <a:bodyPr/>
          <a:lstStyle/>
          <a:p>
            <a:fld id="{86CC0729-D7CC-4A79-8A96-59996FDB4D63}"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Figure 1 portrays five packages in the PD Layer: Account </a:t>
            </a:r>
            <a:r>
              <a:rPr lang="en-US" sz="1200" kern="1200" dirty="0" err="1" smtClean="0">
                <a:solidFill>
                  <a:schemeClr val="tx1"/>
                </a:solidFill>
                <a:latin typeface="+mn-lt"/>
                <a:ea typeface="+mn-ea"/>
                <a:cs typeface="+mn-cs"/>
              </a:rPr>
              <a:t>Pkg</a:t>
            </a:r>
            <a:r>
              <a:rPr lang="en-US" sz="1200" kern="1200" dirty="0" smtClean="0">
                <a:solidFill>
                  <a:schemeClr val="tx1"/>
                </a:solidFill>
                <a:latin typeface="+mn-lt"/>
                <a:ea typeface="+mn-ea"/>
                <a:cs typeface="+mn-cs"/>
              </a:rPr>
              <a:t>, Participant </a:t>
            </a:r>
            <a:r>
              <a:rPr lang="en-US" sz="1200" kern="1200" dirty="0" err="1" smtClean="0">
                <a:solidFill>
                  <a:schemeClr val="tx1"/>
                </a:solidFill>
                <a:latin typeface="+mn-lt"/>
                <a:ea typeface="+mn-ea"/>
                <a:cs typeface="+mn-cs"/>
              </a:rPr>
              <a:t>Pkg</a:t>
            </a:r>
            <a:r>
              <a:rPr lang="en-US" sz="1200" kern="1200" dirty="0" smtClean="0">
                <a:solidFill>
                  <a:schemeClr val="tx1"/>
                </a:solidFill>
                <a:latin typeface="+mn-lt"/>
                <a:ea typeface="+mn-ea"/>
                <a:cs typeface="+mn-cs"/>
              </a:rPr>
              <a:t>, Patient </a:t>
            </a:r>
            <a:r>
              <a:rPr lang="en-US" sz="1200" kern="1200" dirty="0" err="1" smtClean="0">
                <a:solidFill>
                  <a:schemeClr val="tx1"/>
                </a:solidFill>
                <a:latin typeface="+mn-lt"/>
                <a:ea typeface="+mn-ea"/>
                <a:cs typeface="+mn-cs"/>
              </a:rPr>
              <a:t>Pkg</a:t>
            </a:r>
            <a:r>
              <a:rPr lang="en-US" sz="1200" kern="1200" dirty="0" smtClean="0">
                <a:solidFill>
                  <a:schemeClr val="tx1"/>
                </a:solidFill>
                <a:latin typeface="+mn-lt"/>
                <a:ea typeface="+mn-ea"/>
                <a:cs typeface="+mn-cs"/>
              </a:rPr>
              <a:t>, Appointment </a:t>
            </a:r>
            <a:r>
              <a:rPr lang="en-US" sz="1200" kern="1200" dirty="0" err="1" smtClean="0">
                <a:solidFill>
                  <a:schemeClr val="tx1"/>
                </a:solidFill>
                <a:latin typeface="+mn-lt"/>
                <a:ea typeface="+mn-ea"/>
                <a:cs typeface="+mn-cs"/>
              </a:rPr>
              <a:t>Pkg</a:t>
            </a:r>
            <a:r>
              <a:rPr lang="en-US" sz="1200" kern="1200" dirty="0" smtClean="0">
                <a:solidFill>
                  <a:schemeClr val="tx1"/>
                </a:solidFill>
                <a:latin typeface="+mn-lt"/>
                <a:ea typeface="+mn-ea"/>
                <a:cs typeface="+mn-cs"/>
              </a:rPr>
              <a:t>, and Treatment Pkg. We identify the dependency relationships among the packages by reviewing the relationships that cross the boundaries of the packages to uncover potential dependencies. In the appointment system, we see association relationships that connect the Account </a:t>
            </a:r>
            <a:r>
              <a:rPr lang="en-US" sz="1200" kern="1200" dirty="0" err="1" smtClean="0">
                <a:solidFill>
                  <a:schemeClr val="tx1"/>
                </a:solidFill>
                <a:latin typeface="+mn-lt"/>
                <a:ea typeface="+mn-ea"/>
                <a:cs typeface="+mn-cs"/>
              </a:rPr>
              <a:t>Pkg</a:t>
            </a:r>
            <a:r>
              <a:rPr lang="en-US" sz="1200" kern="1200" dirty="0" smtClean="0">
                <a:solidFill>
                  <a:schemeClr val="tx1"/>
                </a:solidFill>
                <a:latin typeface="+mn-lt"/>
                <a:ea typeface="+mn-ea"/>
                <a:cs typeface="+mn-cs"/>
              </a:rPr>
              <a:t> with the Appointment </a:t>
            </a:r>
            <a:r>
              <a:rPr lang="en-US" sz="1200" kern="1200" dirty="0" err="1" smtClean="0">
                <a:solidFill>
                  <a:schemeClr val="tx1"/>
                </a:solidFill>
                <a:latin typeface="+mn-lt"/>
                <a:ea typeface="+mn-ea"/>
                <a:cs typeface="+mn-cs"/>
              </a:rPr>
              <a:t>Pkg</a:t>
            </a:r>
            <a:r>
              <a:rPr lang="en-US" sz="1200" kern="1200" dirty="0" smtClean="0">
                <a:solidFill>
                  <a:schemeClr val="tx1"/>
                </a:solidFill>
                <a:latin typeface="+mn-lt"/>
                <a:ea typeface="+mn-ea"/>
                <a:cs typeface="+mn-cs"/>
              </a:rPr>
              <a:t> (via the associations between the Entry class and the Appointment class), the Participant </a:t>
            </a:r>
            <a:r>
              <a:rPr lang="en-US" sz="1200" kern="1200" dirty="0" err="1" smtClean="0">
                <a:solidFill>
                  <a:schemeClr val="tx1"/>
                </a:solidFill>
                <a:latin typeface="+mn-lt"/>
                <a:ea typeface="+mn-ea"/>
                <a:cs typeface="+mn-cs"/>
              </a:rPr>
              <a:t>Pkg</a:t>
            </a:r>
            <a:r>
              <a:rPr lang="en-US" sz="1200" kern="1200" dirty="0" smtClean="0">
                <a:solidFill>
                  <a:schemeClr val="tx1"/>
                </a:solidFill>
                <a:latin typeface="+mn-lt"/>
                <a:ea typeface="+mn-ea"/>
                <a:cs typeface="+mn-cs"/>
              </a:rPr>
              <a:t> with the Appointment </a:t>
            </a:r>
            <a:r>
              <a:rPr lang="en-US" sz="1200" kern="1200" dirty="0" err="1" smtClean="0">
                <a:solidFill>
                  <a:schemeClr val="tx1"/>
                </a:solidFill>
                <a:latin typeface="+mn-lt"/>
                <a:ea typeface="+mn-ea"/>
                <a:cs typeface="+mn-cs"/>
              </a:rPr>
              <a:t>Pkg</a:t>
            </a:r>
            <a:r>
              <a:rPr lang="en-US" sz="1200" kern="1200" dirty="0" smtClean="0">
                <a:solidFill>
                  <a:schemeClr val="tx1"/>
                </a:solidFill>
                <a:latin typeface="+mn-lt"/>
                <a:ea typeface="+mn-ea"/>
                <a:cs typeface="+mn-cs"/>
              </a:rPr>
              <a:t> (via the association between the Doctor class and the Appointment class), the Patient </a:t>
            </a:r>
            <a:r>
              <a:rPr lang="en-US" sz="1200" kern="1200" dirty="0" err="1" smtClean="0">
                <a:solidFill>
                  <a:schemeClr val="tx1"/>
                </a:solidFill>
                <a:latin typeface="+mn-lt"/>
                <a:ea typeface="+mn-ea"/>
                <a:cs typeface="+mn-cs"/>
              </a:rPr>
              <a:t>Pkg</a:t>
            </a:r>
            <a:r>
              <a:rPr lang="en-US" sz="1200" kern="1200" dirty="0" smtClean="0">
                <a:solidFill>
                  <a:schemeClr val="tx1"/>
                </a:solidFill>
                <a:latin typeface="+mn-lt"/>
                <a:ea typeface="+mn-ea"/>
                <a:cs typeface="+mn-cs"/>
              </a:rPr>
              <a:t>, which is contained within the Participant </a:t>
            </a:r>
            <a:r>
              <a:rPr lang="en-US" sz="1200" kern="1200" dirty="0" err="1" smtClean="0">
                <a:solidFill>
                  <a:schemeClr val="tx1"/>
                </a:solidFill>
                <a:latin typeface="+mn-lt"/>
                <a:ea typeface="+mn-ea"/>
                <a:cs typeface="+mn-cs"/>
              </a:rPr>
              <a:t>Pkg</a:t>
            </a:r>
            <a:r>
              <a:rPr lang="en-US" sz="1200" kern="1200" dirty="0" smtClean="0">
                <a:solidFill>
                  <a:schemeClr val="tx1"/>
                </a:solidFill>
                <a:latin typeface="+mn-lt"/>
                <a:ea typeface="+mn-ea"/>
                <a:cs typeface="+mn-cs"/>
              </a:rPr>
              <a:t>, with the Appointment </a:t>
            </a:r>
            <a:r>
              <a:rPr lang="en-US" sz="1200" kern="1200" dirty="0" err="1" smtClean="0">
                <a:solidFill>
                  <a:schemeClr val="tx1"/>
                </a:solidFill>
                <a:latin typeface="+mn-lt"/>
                <a:ea typeface="+mn-ea"/>
                <a:cs typeface="+mn-cs"/>
              </a:rPr>
              <a:t>Pkg</a:t>
            </a:r>
            <a:r>
              <a:rPr lang="en-US" sz="1200" kern="1200" dirty="0" smtClean="0">
                <a:solidFill>
                  <a:schemeClr val="tx1"/>
                </a:solidFill>
                <a:latin typeface="+mn-lt"/>
                <a:ea typeface="+mn-ea"/>
                <a:cs typeface="+mn-cs"/>
              </a:rPr>
              <a:t> (via the association between the Patient and Appointment classes), and the Patient </a:t>
            </a:r>
            <a:r>
              <a:rPr lang="en-US" sz="1200" kern="1200" dirty="0" err="1" smtClean="0">
                <a:solidFill>
                  <a:schemeClr val="tx1"/>
                </a:solidFill>
                <a:latin typeface="+mn-lt"/>
                <a:ea typeface="+mn-ea"/>
                <a:cs typeface="+mn-cs"/>
              </a:rPr>
              <a:t>Pkg</a:t>
            </a:r>
            <a:r>
              <a:rPr lang="en-US" sz="1200" kern="1200" dirty="0" smtClean="0">
                <a:solidFill>
                  <a:schemeClr val="tx1"/>
                </a:solidFill>
                <a:latin typeface="+mn-lt"/>
                <a:ea typeface="+mn-ea"/>
                <a:cs typeface="+mn-cs"/>
              </a:rPr>
              <a:t> with the Treatment </a:t>
            </a:r>
            <a:r>
              <a:rPr lang="en-US" sz="1200" kern="1200" dirty="0" err="1" smtClean="0">
                <a:solidFill>
                  <a:schemeClr val="tx1"/>
                </a:solidFill>
                <a:latin typeface="+mn-lt"/>
                <a:ea typeface="+mn-ea"/>
                <a:cs typeface="+mn-cs"/>
              </a:rPr>
              <a:t>Pkg</a:t>
            </a:r>
            <a:r>
              <a:rPr lang="en-US" sz="1200" kern="1200" dirty="0" smtClean="0">
                <a:solidFill>
                  <a:schemeClr val="tx1"/>
                </a:solidFill>
                <a:latin typeface="+mn-lt"/>
                <a:ea typeface="+mn-ea"/>
                <a:cs typeface="+mn-cs"/>
              </a:rPr>
              <a:t> (via the association between the Patient and Symptom classes).</a:t>
            </a:r>
            <a:endParaRPr lang="en-US" dirty="0"/>
          </a:p>
        </p:txBody>
      </p:sp>
      <p:sp>
        <p:nvSpPr>
          <p:cNvPr id="4" name="Slide Number Placeholder 3"/>
          <p:cNvSpPr>
            <a:spLocks noGrp="1"/>
          </p:cNvSpPr>
          <p:nvPr>
            <p:ph type="sldNum" sz="quarter" idx="10"/>
          </p:nvPr>
        </p:nvSpPr>
        <p:spPr/>
        <p:txBody>
          <a:bodyPr/>
          <a:lstStyle/>
          <a:p>
            <a:fld id="{86CC0729-D7CC-4A79-8A96-59996FDB4D63}"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To increase the understandability of the dependency relationships among the different packages, a pure package diagram that shows only the dependency relationships among the packages can be created.</a:t>
            </a:r>
            <a:endParaRPr lang="en-US" dirty="0"/>
          </a:p>
        </p:txBody>
      </p:sp>
      <p:sp>
        <p:nvSpPr>
          <p:cNvPr id="4" name="Slide Number Placeholder 3"/>
          <p:cNvSpPr>
            <a:spLocks noGrp="1"/>
          </p:cNvSpPr>
          <p:nvPr>
            <p:ph type="sldNum" sz="quarter" idx="10"/>
          </p:nvPr>
        </p:nvSpPr>
        <p:spPr/>
        <p:txBody>
          <a:bodyPr/>
          <a:lstStyle/>
          <a:p>
            <a:fld id="{86CC0729-D7CC-4A79-8A96-59996FDB4D63}"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CC0729-D7CC-4A79-8A96-59996FDB4D63}"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4FE37B7-08C5-4760-9C63-C4A08B4568F3}" type="datetimeFigureOut">
              <a:rPr lang="ro-RO" smtClean="0"/>
              <a:pPr/>
              <a:t>31.01.2021</a:t>
            </a:fld>
            <a:endParaRPr lang="ro-RO"/>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ro-RO"/>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077DE36-7374-41B4-A53E-3F214E9E5244}" type="slidenum">
              <a:rPr lang="ro-RO" smtClean="0"/>
              <a:pPr/>
              <a:t>‹#›</a:t>
            </a:fld>
            <a:endParaRPr lang="ro-R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FE37B7-08C5-4760-9C63-C4A08B4568F3}"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077DE36-7374-41B4-A53E-3F214E9E5244}" type="slidenum">
              <a:rPr lang="ro-RO" smtClean="0"/>
              <a:pPr/>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FE37B7-08C5-4760-9C63-C4A08B4568F3}"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077DE36-7374-41B4-A53E-3F214E9E5244}" type="slidenum">
              <a:rPr lang="ro-RO" smtClean="0"/>
              <a:pPr/>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FE37B7-08C5-4760-9C63-C4A08B4568F3}"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077DE36-7374-41B4-A53E-3F214E9E5244}" type="slidenum">
              <a:rPr lang="ro-RO" smtClean="0"/>
              <a:pPr/>
              <a:t>‹#›</a:t>
            </a:fld>
            <a:endParaRPr lang="ro-RO"/>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4FE37B7-08C5-4760-9C63-C4A08B4568F3}"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077DE36-7374-41B4-A53E-3F214E9E5244}" type="slidenum">
              <a:rPr lang="ro-RO" smtClean="0"/>
              <a:pPr/>
              <a:t>‹#›</a:t>
            </a:fld>
            <a:endParaRPr lang="ro-RO"/>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FE37B7-08C5-4760-9C63-C4A08B4568F3}" type="datetimeFigureOut">
              <a:rPr lang="ro-RO" smtClean="0"/>
              <a:pPr/>
              <a:t>31.01.2021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E077DE36-7374-41B4-A53E-3F214E9E5244}" type="slidenum">
              <a:rPr lang="ro-RO" smtClean="0"/>
              <a:pPr/>
              <a:t>‹#›</a:t>
            </a:fld>
            <a:endParaRPr lang="ro-RO"/>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4FE37B7-08C5-4760-9C63-C4A08B4568F3}" type="datetimeFigureOut">
              <a:rPr lang="ro-RO" smtClean="0"/>
              <a:pPr/>
              <a:t>31.01.2021</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E077DE36-7374-41B4-A53E-3F214E9E5244}" type="slidenum">
              <a:rPr lang="ro-RO" smtClean="0"/>
              <a:pPr/>
              <a:t>‹#›</a:t>
            </a:fld>
            <a:endParaRPr lang="ro-RO"/>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4FE37B7-08C5-4760-9C63-C4A08B4568F3}" type="datetimeFigureOut">
              <a:rPr lang="ro-RO" smtClean="0"/>
              <a:pPr/>
              <a:t>31.01.2021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E077DE36-7374-41B4-A53E-3F214E9E5244}" type="slidenum">
              <a:rPr lang="ro-RO" smtClean="0"/>
              <a:pPr/>
              <a:t>‹#›</a:t>
            </a:fld>
            <a:endParaRPr lang="ro-RO"/>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E37B7-08C5-4760-9C63-C4A08B4568F3}" type="datetimeFigureOut">
              <a:rPr lang="ro-RO" smtClean="0"/>
              <a:pPr/>
              <a:t>31.01.2021</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E077DE36-7374-41B4-A53E-3F214E9E5244}" type="slidenum">
              <a:rPr lang="ro-RO" smtClean="0"/>
              <a:pPr/>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4FE37B7-08C5-4760-9C63-C4A08B4568F3}" type="datetimeFigureOut">
              <a:rPr lang="ro-RO" smtClean="0"/>
              <a:pPr/>
              <a:t>31.01.2021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E077DE36-7374-41B4-A53E-3F214E9E5244}" type="slidenum">
              <a:rPr lang="ro-RO" smtClean="0"/>
              <a:pPr/>
              <a:t>‹#›</a:t>
            </a:fld>
            <a:endParaRPr lang="ro-R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4FE37B7-08C5-4760-9C63-C4A08B4568F3}" type="datetimeFigureOut">
              <a:rPr lang="ro-RO" smtClean="0"/>
              <a:pPr/>
              <a:t>31.01.2021</a:t>
            </a:fld>
            <a:endParaRPr lang="ro-RO"/>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o-RO"/>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077DE36-7374-41B4-A53E-3F214E9E5244}" type="slidenum">
              <a:rPr lang="ro-RO" smtClean="0"/>
              <a:pPr/>
              <a:t>‹#›</a:t>
            </a:fld>
            <a:endParaRPr lang="ro-RO"/>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4FE37B7-08C5-4760-9C63-C4A08B4568F3}" type="datetimeFigureOut">
              <a:rPr lang="ro-RO" smtClean="0"/>
              <a:pPr/>
              <a:t>31.01.2021</a:t>
            </a:fld>
            <a:endParaRPr lang="ro-RO"/>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o-RO"/>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077DE36-7374-41B4-A53E-3F214E9E5244}" type="slidenum">
              <a:rPr lang="ro-RO" smtClean="0"/>
              <a:pPr/>
              <a:t>‹#›</a:t>
            </a:fld>
            <a:endParaRPr lang="ro-RO"/>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www.ibm.com/developerworks/rational/library/3101.html" TargetMode="External"/><Relationship Id="rId3" Type="http://schemas.openxmlformats.org/officeDocument/2006/relationships/hyperlink" Target="https://msdn.microsoft.com/en-us/library/ee658109.aspx" TargetMode="External"/><Relationship Id="rId7" Type="http://schemas.openxmlformats.org/officeDocument/2006/relationships/hyperlink" Target="http://techbeacon.com/top-5-software-architecture-patterns-how-make-right-choice" TargetMode="External"/><Relationship Id="rId2" Type="http://schemas.openxmlformats.org/officeDocument/2006/relationships/hyperlink" Target="http://www.slideshare.net/kindblad/layered-software-architecture" TargetMode="External"/><Relationship Id="rId1" Type="http://schemas.openxmlformats.org/officeDocument/2006/relationships/slideLayout" Target="../slideLayouts/slideLayout2.xml"/><Relationship Id="rId6" Type="http://schemas.openxmlformats.org/officeDocument/2006/relationships/hyperlink" Target="https://msdn.microsoft.com/en-us/library/ee658117.aspx" TargetMode="External"/><Relationship Id="rId5" Type="http://schemas.openxmlformats.org/officeDocument/2006/relationships/hyperlink" Target="https://en.wikipedia.org/wiki/Architectural_pattern" TargetMode="External"/><Relationship Id="rId4" Type="http://schemas.openxmlformats.org/officeDocument/2006/relationships/hyperlink" Target="https://en.m.wikipedia.org/wiki/Multitier_architecture" TargetMode="External"/><Relationship Id="rId9" Type="http://schemas.openxmlformats.org/officeDocument/2006/relationships/hyperlink" Target="http://msdn.microsoft.com/en-us/library/dd409389.asp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8690" y="775307"/>
            <a:ext cx="7772400" cy="3010883"/>
          </a:xfrm>
        </p:spPr>
        <p:txBody>
          <a:bodyPr>
            <a:normAutofit fontScale="90000"/>
          </a:bodyPr>
          <a:lstStyle/>
          <a:p>
            <a:r>
              <a:rPr lang="en-US" b="1" dirty="0" smtClean="0"/>
              <a:t/>
            </a:r>
            <a:br>
              <a:rPr lang="en-US" b="1" dirty="0" smtClean="0"/>
            </a:br>
            <a:r>
              <a:rPr lang="en-US" dirty="0" smtClean="0"/>
              <a:t/>
            </a:r>
            <a:br>
              <a:rPr lang="en-US" dirty="0" smtClean="0"/>
            </a:br>
            <a:r>
              <a:rPr lang="en-US" dirty="0" smtClean="0"/>
              <a:t>Cap. 5 </a:t>
            </a:r>
            <a:br>
              <a:rPr lang="en-US" dirty="0" smtClean="0"/>
            </a:br>
            <a:r>
              <a:rPr lang="ro-RO" b="1" dirty="0" smtClean="0"/>
              <a:t>D</a:t>
            </a:r>
            <a:r>
              <a:rPr lang="en-US" b="1" dirty="0" err="1" smtClean="0"/>
              <a:t>iagram</a:t>
            </a:r>
            <a:r>
              <a:rPr lang="ro-RO" b="1" dirty="0" smtClean="0"/>
              <a:t>a</a:t>
            </a:r>
            <a:r>
              <a:rPr lang="en-US" b="1" dirty="0" smtClean="0"/>
              <a:t> de </a:t>
            </a:r>
            <a:r>
              <a:rPr lang="en-US" b="1" dirty="0" err="1" smtClean="0"/>
              <a:t>pachete</a:t>
            </a:r>
            <a:r>
              <a:rPr lang="en-US" b="1" dirty="0" smtClean="0"/>
              <a:t> </a:t>
            </a:r>
            <a:r>
              <a:rPr lang="en-US" b="1" dirty="0" err="1" smtClean="0"/>
              <a:t>si</a:t>
            </a:r>
            <a:r>
              <a:rPr lang="en-US" b="1" dirty="0" smtClean="0"/>
              <a:t> </a:t>
            </a:r>
            <a:r>
              <a:rPr lang="en-US" b="1" dirty="0" err="1" smtClean="0"/>
              <a:t>arhitectura</a:t>
            </a:r>
            <a:r>
              <a:rPr lang="en-US" b="1" dirty="0" smtClean="0"/>
              <a:t> logic</a:t>
            </a:r>
            <a:r>
              <a:rPr lang="ro-RO" b="1" dirty="0" smtClean="0"/>
              <a:t>ă a programelor</a:t>
            </a:r>
            <a:endParaRPr lang="ro-R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14282" y="571480"/>
            <a:ext cx="8715436" cy="4429156"/>
          </a:xfrm>
        </p:spPr>
        <p:txBody>
          <a:bodyPr>
            <a:noAutofit/>
          </a:bodyPr>
          <a:lstStyle/>
          <a:p>
            <a:pPr>
              <a:lnSpc>
                <a:spcPct val="150000"/>
              </a:lnSpc>
              <a:buFont typeface="Wingdings" pitchFamily="2" charset="2"/>
              <a:buChar char="Ø"/>
            </a:pPr>
            <a:r>
              <a:rPr lang="ro-RO" sz="1800" dirty="0" smtClean="0"/>
              <a:t>Diagrama de pachete arată și </a:t>
            </a:r>
            <a:r>
              <a:rPr lang="ro-RO" sz="1800" b="1" dirty="0" smtClean="0"/>
              <a:t>relațiile de dependență </a:t>
            </a:r>
            <a:r>
              <a:rPr lang="ro-RO" sz="1800" dirty="0" smtClean="0"/>
              <a:t>între pachete</a:t>
            </a:r>
          </a:p>
          <a:p>
            <a:pPr lvl="1">
              <a:lnSpc>
                <a:spcPct val="150000"/>
              </a:lnSpc>
              <a:buFont typeface="Wingdings" pitchFamily="2" charset="2"/>
              <a:buChar char="v"/>
            </a:pPr>
            <a:r>
              <a:rPr lang="ro-RO" sz="1800" dirty="0" smtClean="0"/>
              <a:t>Elementele din pachetul dependent sunt cuplate la/au cunoștință de/au habar de elementele din pachetul țintă</a:t>
            </a:r>
            <a:endParaRPr lang="en-US" sz="1800" dirty="0" smtClean="0"/>
          </a:p>
          <a:p>
            <a:pPr>
              <a:lnSpc>
                <a:spcPct val="150000"/>
              </a:lnSpc>
              <a:buFont typeface="Wingdings" pitchFamily="2" charset="2"/>
              <a:buChar char="Ø"/>
            </a:pPr>
            <a:r>
              <a:rPr lang="en-US" sz="1800" dirty="0" smtClean="0"/>
              <a:t>R</a:t>
            </a:r>
            <a:r>
              <a:rPr lang="ro-RO" sz="1800" b="1" dirty="0" smtClean="0"/>
              <a:t>elațiile de dependență </a:t>
            </a:r>
            <a:r>
              <a:rPr lang="en-US" sz="1800" dirty="0" err="1" smtClean="0"/>
              <a:t>apar</a:t>
            </a:r>
            <a:r>
              <a:rPr lang="en-US" sz="1800" dirty="0" smtClean="0"/>
              <a:t> </a:t>
            </a:r>
            <a:r>
              <a:rPr lang="en-US" sz="1800" dirty="0" err="1" smtClean="0"/>
              <a:t>atunci</a:t>
            </a:r>
            <a:r>
              <a:rPr lang="en-US" sz="1800" dirty="0" smtClean="0"/>
              <a:t> </a:t>
            </a:r>
            <a:r>
              <a:rPr lang="en-US" sz="1800" dirty="0" err="1" smtClean="0"/>
              <a:t>cand</a:t>
            </a:r>
            <a:r>
              <a:rPr lang="en-US" sz="1800" dirty="0" smtClean="0"/>
              <a:t> </a:t>
            </a:r>
            <a:r>
              <a:rPr lang="en-US" sz="1800" dirty="0" err="1" smtClean="0"/>
              <a:t>exista</a:t>
            </a:r>
            <a:r>
              <a:rPr lang="en-US" sz="1800" dirty="0" smtClean="0"/>
              <a:t> </a:t>
            </a:r>
            <a:r>
              <a:rPr lang="en-US" sz="1800" dirty="0" err="1" smtClean="0"/>
              <a:t>relatii</a:t>
            </a:r>
            <a:r>
              <a:rPr lang="en-US" sz="1800" dirty="0" smtClean="0"/>
              <a:t> </a:t>
            </a:r>
            <a:r>
              <a:rPr lang="en-US" sz="1800" dirty="0" err="1" smtClean="0"/>
              <a:t>intre</a:t>
            </a:r>
            <a:r>
              <a:rPr lang="en-US" sz="1800" dirty="0" smtClean="0"/>
              <a:t> </a:t>
            </a:r>
            <a:r>
              <a:rPr lang="en-US" sz="1800" dirty="0" err="1" smtClean="0"/>
              <a:t>clase</a:t>
            </a:r>
            <a:r>
              <a:rPr lang="en-US" sz="1800" dirty="0" smtClean="0"/>
              <a:t> din </a:t>
            </a:r>
            <a:r>
              <a:rPr lang="en-US" sz="1800" dirty="0" err="1" smtClean="0"/>
              <a:t>pachete</a:t>
            </a:r>
            <a:r>
              <a:rPr lang="en-US" sz="1800" dirty="0" smtClean="0"/>
              <a:t> </a:t>
            </a:r>
            <a:r>
              <a:rPr lang="en-US" sz="1800" dirty="0" err="1" smtClean="0"/>
              <a:t>diferite</a:t>
            </a:r>
            <a:endParaRPr lang="en-US" sz="1800" dirty="0" smtClean="0"/>
          </a:p>
          <a:p>
            <a:pPr lvl="1">
              <a:lnSpc>
                <a:spcPct val="150000"/>
              </a:lnSpc>
              <a:buFont typeface="Wingdings" pitchFamily="2" charset="2"/>
              <a:buChar char="v"/>
            </a:pPr>
            <a:r>
              <a:rPr lang="en-US" sz="1800" dirty="0" err="1" smtClean="0"/>
              <a:t>Relatii</a:t>
            </a:r>
            <a:r>
              <a:rPr lang="en-US" sz="1800" dirty="0" smtClean="0"/>
              <a:t> de </a:t>
            </a:r>
            <a:r>
              <a:rPr lang="en-US" sz="1800" dirty="0" err="1" smtClean="0"/>
              <a:t>asociere</a:t>
            </a:r>
            <a:endParaRPr lang="en-US" sz="1800" dirty="0" smtClean="0"/>
          </a:p>
          <a:p>
            <a:pPr lvl="1">
              <a:lnSpc>
                <a:spcPct val="150000"/>
              </a:lnSpc>
              <a:buFont typeface="Wingdings" pitchFamily="2" charset="2"/>
              <a:buChar char="v"/>
            </a:pPr>
            <a:r>
              <a:rPr lang="en-US" sz="1800" dirty="0" err="1" smtClean="0"/>
              <a:t>Relatii</a:t>
            </a:r>
            <a:r>
              <a:rPr lang="en-US" sz="1800" dirty="0" smtClean="0"/>
              <a:t> de </a:t>
            </a:r>
            <a:r>
              <a:rPr lang="en-US" sz="1800" dirty="0" err="1" smtClean="0"/>
              <a:t>dependenta</a:t>
            </a:r>
            <a:r>
              <a:rPr lang="en-US" sz="1800" dirty="0" smtClean="0"/>
              <a:t> </a:t>
            </a:r>
            <a:r>
              <a:rPr lang="en-US" sz="1800" dirty="0" err="1" smtClean="0"/>
              <a:t>intre</a:t>
            </a:r>
            <a:r>
              <a:rPr lang="en-US" sz="1800" dirty="0" smtClean="0"/>
              <a:t> </a:t>
            </a:r>
            <a:r>
              <a:rPr lang="en-US" sz="1800" dirty="0" err="1" smtClean="0"/>
              <a:t>clase</a:t>
            </a:r>
            <a:endParaRPr lang="en-US" sz="1800" dirty="0" smtClean="0"/>
          </a:p>
          <a:p>
            <a:pPr lvl="1">
              <a:lnSpc>
                <a:spcPct val="150000"/>
              </a:lnSpc>
              <a:buFont typeface="Wingdings" pitchFamily="2" charset="2"/>
              <a:buChar char="v"/>
            </a:pPr>
            <a:r>
              <a:rPr lang="en-US" sz="1800" dirty="0" err="1" smtClean="0"/>
              <a:t>Relatii</a:t>
            </a:r>
            <a:r>
              <a:rPr lang="en-US" sz="1800" dirty="0" smtClean="0"/>
              <a:t> de </a:t>
            </a:r>
            <a:r>
              <a:rPr lang="en-US" sz="1800" dirty="0" err="1" smtClean="0"/>
              <a:t>colaborare</a:t>
            </a:r>
            <a:r>
              <a:rPr lang="en-US" sz="1800" dirty="0" smtClean="0"/>
              <a:t>, </a:t>
            </a:r>
            <a:r>
              <a:rPr lang="en-US" sz="1800" dirty="0" err="1" smtClean="0"/>
              <a:t>adica</a:t>
            </a:r>
            <a:r>
              <a:rPr lang="en-US" sz="1800" dirty="0" smtClean="0"/>
              <a:t> </a:t>
            </a:r>
            <a:r>
              <a:rPr lang="en-US" sz="1800" dirty="0" err="1" smtClean="0"/>
              <a:t>obiecte</a:t>
            </a:r>
            <a:r>
              <a:rPr lang="en-US" sz="1800" dirty="0" smtClean="0"/>
              <a:t> din </a:t>
            </a:r>
            <a:r>
              <a:rPr lang="en-US" sz="1800" dirty="0" err="1" smtClean="0"/>
              <a:t>cele</a:t>
            </a:r>
            <a:r>
              <a:rPr lang="en-US" sz="1800" dirty="0" smtClean="0"/>
              <a:t> 2 </a:t>
            </a:r>
            <a:r>
              <a:rPr lang="en-US" sz="1800" dirty="0" err="1" smtClean="0"/>
              <a:t>clase</a:t>
            </a:r>
            <a:r>
              <a:rPr lang="en-US" sz="1800" dirty="0" smtClean="0"/>
              <a:t> </a:t>
            </a:r>
            <a:r>
              <a:rPr lang="en-US" sz="1800" dirty="0" err="1" smtClean="0"/>
              <a:t>isi</a:t>
            </a:r>
            <a:r>
              <a:rPr lang="en-US" sz="1800" dirty="0" smtClean="0"/>
              <a:t> transmit </a:t>
            </a:r>
            <a:r>
              <a:rPr lang="en-US" sz="1800" dirty="0" err="1" smtClean="0"/>
              <a:t>mesaje</a:t>
            </a:r>
            <a:endParaRPr lang="en-US" sz="1800" dirty="0" smtClean="0"/>
          </a:p>
          <a:p>
            <a:pPr>
              <a:lnSpc>
                <a:spcPct val="150000"/>
              </a:lnSpc>
              <a:buFont typeface="Wingdings" pitchFamily="2" charset="2"/>
              <a:buChar char="Ø"/>
            </a:pPr>
            <a:r>
              <a:rPr lang="en-US" sz="1800" dirty="0" err="1" smtClean="0"/>
              <a:t>Clasele</a:t>
            </a:r>
            <a:r>
              <a:rPr lang="en-US" sz="1800" dirty="0" smtClean="0"/>
              <a:t> din </a:t>
            </a:r>
            <a:r>
              <a:rPr lang="en-US" sz="1800" dirty="0" err="1" smtClean="0"/>
              <a:t>aceeasi</a:t>
            </a:r>
            <a:r>
              <a:rPr lang="en-US" sz="1800" dirty="0" smtClean="0"/>
              <a:t> </a:t>
            </a:r>
            <a:r>
              <a:rPr lang="en-US" sz="1800" dirty="0" err="1" smtClean="0"/>
              <a:t>ierarhie</a:t>
            </a:r>
            <a:r>
              <a:rPr lang="en-US" sz="1800" dirty="0" smtClean="0"/>
              <a:t> de </a:t>
            </a:r>
            <a:r>
              <a:rPr lang="en-US" sz="1800" dirty="0" err="1" smtClean="0"/>
              <a:t>mostenire</a:t>
            </a:r>
            <a:r>
              <a:rPr lang="en-US" sz="1800" dirty="0" smtClean="0"/>
              <a:t> </a:t>
            </a:r>
            <a:r>
              <a:rPr lang="en-US" sz="1800" dirty="0" err="1" smtClean="0"/>
              <a:t>sau</a:t>
            </a:r>
            <a:r>
              <a:rPr lang="en-US" sz="1800" dirty="0" smtClean="0"/>
              <a:t> </a:t>
            </a:r>
            <a:r>
              <a:rPr lang="en-US" sz="1800" dirty="0" err="1" smtClean="0"/>
              <a:t>aflate</a:t>
            </a:r>
            <a:r>
              <a:rPr lang="en-US" sz="1800" dirty="0" smtClean="0"/>
              <a:t> in </a:t>
            </a:r>
            <a:r>
              <a:rPr lang="en-US" sz="1800" dirty="0" err="1" smtClean="0"/>
              <a:t>relatii</a:t>
            </a:r>
            <a:r>
              <a:rPr lang="en-US" sz="1800" dirty="0" smtClean="0"/>
              <a:t> de </a:t>
            </a:r>
            <a:r>
              <a:rPr lang="en-US" sz="1800" dirty="0" err="1" smtClean="0"/>
              <a:t>agregare</a:t>
            </a:r>
            <a:r>
              <a:rPr lang="en-US" sz="1800" dirty="0" smtClean="0"/>
              <a:t> se include in </a:t>
            </a:r>
            <a:r>
              <a:rPr lang="en-US" sz="1800" dirty="0" err="1" smtClean="0"/>
              <a:t>acelasi</a:t>
            </a:r>
            <a:r>
              <a:rPr lang="en-US" sz="1800" dirty="0" smtClean="0"/>
              <a:t> </a:t>
            </a:r>
            <a:r>
              <a:rPr lang="en-US" sz="1800" dirty="0" err="1" smtClean="0"/>
              <a:t>pachet</a:t>
            </a:r>
            <a:endParaRPr lang="ro-RO" sz="1800" dirty="0" smtClean="0"/>
          </a:p>
        </p:txBody>
      </p:sp>
      <p:sp>
        <p:nvSpPr>
          <p:cNvPr id="5" name="TextBox 4"/>
          <p:cNvSpPr txBox="1"/>
          <p:nvPr/>
        </p:nvSpPr>
        <p:spPr>
          <a:xfrm>
            <a:off x="1214414" y="119698"/>
            <a:ext cx="4338047" cy="523220"/>
          </a:xfrm>
          <a:prstGeom prst="rect">
            <a:avLst/>
          </a:prstGeom>
          <a:noFill/>
        </p:spPr>
        <p:txBody>
          <a:bodyPr wrap="none" rtlCol="0">
            <a:spAutoFit/>
          </a:bodyPr>
          <a:lstStyle/>
          <a:p>
            <a:r>
              <a:rPr lang="en-US" sz="2800" dirty="0" smtClean="0"/>
              <a:t>2</a:t>
            </a:r>
            <a:r>
              <a:rPr lang="ro-RO" sz="2800" dirty="0" smtClean="0"/>
              <a:t>. Diagrama de pachete</a:t>
            </a:r>
            <a:endParaRPr lang="en-US" sz="2800" dirty="0"/>
          </a:p>
        </p:txBody>
      </p:sp>
      <p:pic>
        <p:nvPicPr>
          <p:cNvPr id="59394" name="Picture 2"/>
          <p:cNvPicPr>
            <a:picLocks noChangeAspect="1" noChangeArrowheads="1"/>
          </p:cNvPicPr>
          <p:nvPr/>
        </p:nvPicPr>
        <p:blipFill>
          <a:blip r:embed="rId2"/>
          <a:srcRect/>
          <a:stretch>
            <a:fillRect/>
          </a:stretch>
        </p:blipFill>
        <p:spPr bwMode="auto">
          <a:xfrm>
            <a:off x="4938735" y="4929198"/>
            <a:ext cx="3276603" cy="184308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285720" y="1428736"/>
            <a:ext cx="4146703" cy="3671890"/>
          </a:xfrm>
          <a:prstGeom prst="rect">
            <a:avLst/>
          </a:prstGeom>
          <a:noFill/>
          <a:ln w="9525">
            <a:noFill/>
            <a:miter lim="800000"/>
            <a:headEnd/>
            <a:tailEnd/>
          </a:ln>
          <a:effectLst/>
        </p:spPr>
      </p:pic>
      <p:sp>
        <p:nvSpPr>
          <p:cNvPr id="6" name="TextBox 5"/>
          <p:cNvSpPr txBox="1"/>
          <p:nvPr/>
        </p:nvSpPr>
        <p:spPr>
          <a:xfrm>
            <a:off x="0" y="119698"/>
            <a:ext cx="9144000" cy="523220"/>
          </a:xfrm>
          <a:prstGeom prst="rect">
            <a:avLst/>
          </a:prstGeom>
          <a:noFill/>
        </p:spPr>
        <p:txBody>
          <a:bodyPr wrap="square" rtlCol="0">
            <a:spAutoFit/>
          </a:bodyPr>
          <a:lstStyle/>
          <a:p>
            <a:r>
              <a:rPr lang="en-US" sz="2800" dirty="0" smtClean="0"/>
              <a:t>2</a:t>
            </a:r>
            <a:r>
              <a:rPr lang="ro-RO" sz="2800" dirty="0" smtClean="0"/>
              <a:t>. Diagrama de pachete</a:t>
            </a:r>
            <a:r>
              <a:rPr lang="en-US" sz="2800" dirty="0" smtClean="0"/>
              <a:t>. </a:t>
            </a:r>
            <a:r>
              <a:rPr lang="en-US" sz="2800" dirty="0" err="1" smtClean="0"/>
              <a:t>Redarea</a:t>
            </a:r>
            <a:r>
              <a:rPr lang="en-US" sz="2800" dirty="0" smtClean="0"/>
              <a:t> </a:t>
            </a:r>
            <a:r>
              <a:rPr lang="en-US" sz="2800" dirty="0" err="1" smtClean="0"/>
              <a:t>arhitecturii</a:t>
            </a:r>
            <a:r>
              <a:rPr lang="en-US" sz="2800" dirty="0" smtClean="0"/>
              <a:t> </a:t>
            </a:r>
            <a:r>
              <a:rPr lang="en-US" sz="2800" dirty="0" err="1" smtClean="0"/>
              <a:t>logice</a:t>
            </a:r>
            <a:endParaRPr lang="en-US" sz="2800" dirty="0"/>
          </a:p>
        </p:txBody>
      </p:sp>
      <p:pic>
        <p:nvPicPr>
          <p:cNvPr id="2051" name="Picture 3"/>
          <p:cNvPicPr>
            <a:picLocks noChangeAspect="1" noChangeArrowheads="1"/>
          </p:cNvPicPr>
          <p:nvPr/>
        </p:nvPicPr>
        <p:blipFill>
          <a:blip r:embed="rId4"/>
          <a:srcRect/>
          <a:stretch>
            <a:fillRect/>
          </a:stretch>
        </p:blipFill>
        <p:spPr bwMode="auto">
          <a:xfrm>
            <a:off x="5715008" y="478273"/>
            <a:ext cx="3000396" cy="6308313"/>
          </a:xfrm>
          <a:prstGeom prst="rect">
            <a:avLst/>
          </a:prstGeom>
          <a:noFill/>
          <a:ln w="9525">
            <a:noFill/>
            <a:miter lim="800000"/>
            <a:headEnd/>
            <a:tailEnd/>
          </a:ln>
          <a:effectLst/>
        </p:spPr>
      </p:pic>
      <p:sp>
        <p:nvSpPr>
          <p:cNvPr id="9" name="TextBox 8"/>
          <p:cNvSpPr txBox="1"/>
          <p:nvPr/>
        </p:nvSpPr>
        <p:spPr>
          <a:xfrm>
            <a:off x="1571604" y="5357826"/>
            <a:ext cx="1104790" cy="369332"/>
          </a:xfrm>
          <a:prstGeom prst="rect">
            <a:avLst/>
          </a:prstGeom>
          <a:noFill/>
        </p:spPr>
        <p:txBody>
          <a:bodyPr wrap="none" rtlCol="0">
            <a:spAutoFit/>
          </a:bodyPr>
          <a:lstStyle/>
          <a:p>
            <a:r>
              <a:rPr lang="en-US" dirty="0" smtClean="0"/>
              <a:t>Figure 1</a:t>
            </a:r>
            <a:endParaRPr lang="en-US" dirty="0"/>
          </a:p>
        </p:txBody>
      </p:sp>
      <p:sp>
        <p:nvSpPr>
          <p:cNvPr id="10" name="TextBox 9"/>
          <p:cNvSpPr txBox="1"/>
          <p:nvPr/>
        </p:nvSpPr>
        <p:spPr>
          <a:xfrm>
            <a:off x="4357686" y="5786454"/>
            <a:ext cx="1104790" cy="369332"/>
          </a:xfrm>
          <a:prstGeom prst="rect">
            <a:avLst/>
          </a:prstGeom>
          <a:noFill/>
        </p:spPr>
        <p:txBody>
          <a:bodyPr wrap="none" rtlCol="0">
            <a:spAutoFit/>
          </a:bodyPr>
          <a:lstStyle/>
          <a:p>
            <a:r>
              <a:rPr lang="en-US" dirty="0" smtClean="0"/>
              <a:t>Figure 2</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628" y="119698"/>
            <a:ext cx="7858148" cy="523220"/>
          </a:xfrm>
          <a:prstGeom prst="rect">
            <a:avLst/>
          </a:prstGeom>
          <a:noFill/>
        </p:spPr>
        <p:txBody>
          <a:bodyPr wrap="square" rtlCol="0">
            <a:spAutoFit/>
          </a:bodyPr>
          <a:lstStyle/>
          <a:p>
            <a:r>
              <a:rPr lang="en-US" sz="2800" dirty="0" smtClean="0"/>
              <a:t>2</a:t>
            </a:r>
            <a:r>
              <a:rPr lang="ro-RO" sz="2800" dirty="0" smtClean="0"/>
              <a:t>. Diagrama de pachete</a:t>
            </a:r>
            <a:r>
              <a:rPr lang="en-US" sz="2800" dirty="0" smtClean="0"/>
              <a:t>. </a:t>
            </a:r>
            <a:r>
              <a:rPr lang="en-US" sz="2800" dirty="0" err="1" smtClean="0"/>
              <a:t>Redarea</a:t>
            </a:r>
            <a:r>
              <a:rPr lang="en-US" sz="2800" dirty="0" smtClean="0"/>
              <a:t> </a:t>
            </a:r>
            <a:r>
              <a:rPr lang="en-US" sz="2800" dirty="0" err="1" smtClean="0"/>
              <a:t>partitiilor</a:t>
            </a:r>
            <a:endParaRPr lang="en-US" sz="2800" dirty="0"/>
          </a:p>
        </p:txBody>
      </p:sp>
      <p:pic>
        <p:nvPicPr>
          <p:cNvPr id="3074" name="Picture 2"/>
          <p:cNvPicPr>
            <a:picLocks noChangeAspect="1" noChangeArrowheads="1"/>
          </p:cNvPicPr>
          <p:nvPr/>
        </p:nvPicPr>
        <p:blipFill>
          <a:blip r:embed="rId3"/>
          <a:srcRect/>
          <a:stretch>
            <a:fillRect/>
          </a:stretch>
        </p:blipFill>
        <p:spPr bwMode="auto">
          <a:xfrm rot="5400000">
            <a:off x="1556701" y="-243740"/>
            <a:ext cx="6330848" cy="787267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1852617" y="1500174"/>
            <a:ext cx="5005399" cy="4367317"/>
          </a:xfrm>
          <a:prstGeom prst="rect">
            <a:avLst/>
          </a:prstGeom>
          <a:noFill/>
          <a:ln w="9525">
            <a:noFill/>
            <a:miter lim="800000"/>
            <a:headEnd/>
            <a:tailEnd/>
          </a:ln>
          <a:effectLst/>
        </p:spPr>
      </p:pic>
      <p:sp>
        <p:nvSpPr>
          <p:cNvPr id="5" name="TextBox 4"/>
          <p:cNvSpPr txBox="1"/>
          <p:nvPr/>
        </p:nvSpPr>
        <p:spPr>
          <a:xfrm>
            <a:off x="428628" y="119698"/>
            <a:ext cx="7858148" cy="523220"/>
          </a:xfrm>
          <a:prstGeom prst="rect">
            <a:avLst/>
          </a:prstGeom>
          <a:noFill/>
        </p:spPr>
        <p:txBody>
          <a:bodyPr wrap="square" rtlCol="0">
            <a:spAutoFit/>
          </a:bodyPr>
          <a:lstStyle/>
          <a:p>
            <a:r>
              <a:rPr lang="en-US" sz="2800" dirty="0" smtClean="0"/>
              <a:t>2</a:t>
            </a:r>
            <a:r>
              <a:rPr lang="ro-RO" sz="2800" dirty="0" smtClean="0"/>
              <a:t>. Diagrama de pachete</a:t>
            </a:r>
            <a:r>
              <a:rPr lang="en-US" sz="2800" dirty="0" smtClean="0"/>
              <a:t>. </a:t>
            </a:r>
            <a:r>
              <a:rPr lang="en-US" sz="2800" dirty="0" err="1" smtClean="0"/>
              <a:t>Redarea</a:t>
            </a:r>
            <a:r>
              <a:rPr lang="en-US" sz="2800" dirty="0" smtClean="0"/>
              <a:t> </a:t>
            </a:r>
            <a:r>
              <a:rPr lang="en-US" sz="2800" dirty="0" err="1" smtClean="0"/>
              <a:t>partitiilor</a:t>
            </a:r>
            <a:endParaRPr lang="en-US" sz="2800" dirty="0"/>
          </a:p>
        </p:txBody>
      </p:sp>
      <p:sp>
        <p:nvSpPr>
          <p:cNvPr id="6" name="TextBox 5"/>
          <p:cNvSpPr txBox="1"/>
          <p:nvPr/>
        </p:nvSpPr>
        <p:spPr>
          <a:xfrm>
            <a:off x="71406" y="710967"/>
            <a:ext cx="8929750" cy="646331"/>
          </a:xfrm>
          <a:prstGeom prst="rect">
            <a:avLst/>
          </a:prstGeom>
          <a:noFill/>
        </p:spPr>
        <p:txBody>
          <a:bodyPr wrap="square" rtlCol="0">
            <a:spAutoFit/>
          </a:bodyPr>
          <a:lstStyle/>
          <a:p>
            <a:r>
              <a:rPr lang="en-US" dirty="0" err="1" smtClean="0"/>
              <a:t>Redarea</a:t>
            </a:r>
            <a:r>
              <a:rPr lang="en-US" dirty="0" smtClean="0"/>
              <a:t> de </a:t>
            </a:r>
            <a:r>
              <a:rPr lang="en-US" dirty="0" err="1" smtClean="0"/>
              <a:t>ansamblu</a:t>
            </a:r>
            <a:r>
              <a:rPr lang="en-US" dirty="0" smtClean="0"/>
              <a:t>/</a:t>
            </a:r>
            <a:r>
              <a:rPr lang="en-US" dirty="0" err="1" smtClean="0"/>
              <a:t>simplificata</a:t>
            </a:r>
            <a:r>
              <a:rPr lang="en-US" dirty="0" smtClean="0"/>
              <a:t> (overview) a </a:t>
            </a:r>
            <a:r>
              <a:rPr lang="en-US" dirty="0" err="1" smtClean="0"/>
              <a:t>diagramei</a:t>
            </a:r>
            <a:r>
              <a:rPr lang="en-US" dirty="0" smtClean="0"/>
              <a:t> de </a:t>
            </a:r>
            <a:r>
              <a:rPr lang="en-US" dirty="0" err="1" smtClean="0"/>
              <a:t>pachete</a:t>
            </a:r>
            <a:r>
              <a:rPr lang="en-US" dirty="0" smtClean="0"/>
              <a:t> </a:t>
            </a:r>
            <a:r>
              <a:rPr lang="en-US" dirty="0" err="1" smtClean="0"/>
              <a:t>prezentata</a:t>
            </a:r>
            <a:r>
              <a:rPr lang="en-US" dirty="0" smtClean="0"/>
              <a:t> in slide-</a:t>
            </a:r>
            <a:r>
              <a:rPr lang="en-US" dirty="0" err="1" smtClean="0"/>
              <a:t>ul</a:t>
            </a:r>
            <a:r>
              <a:rPr lang="en-US" dirty="0" smtClean="0"/>
              <a:t> anterior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0522" y="119698"/>
            <a:ext cx="7624816" cy="523220"/>
          </a:xfrm>
          <a:prstGeom prst="rect">
            <a:avLst/>
          </a:prstGeom>
          <a:noFill/>
        </p:spPr>
        <p:txBody>
          <a:bodyPr wrap="square" rtlCol="0">
            <a:spAutoFit/>
          </a:bodyPr>
          <a:lstStyle/>
          <a:p>
            <a:r>
              <a:rPr lang="en-US" sz="2800" dirty="0" smtClean="0"/>
              <a:t>2</a:t>
            </a:r>
            <a:r>
              <a:rPr lang="ro-RO" sz="2800" dirty="0" smtClean="0"/>
              <a:t>. Diagrama de pachete</a:t>
            </a:r>
            <a:r>
              <a:rPr lang="en-US" sz="2800" dirty="0" smtClean="0"/>
              <a:t>. </a:t>
            </a:r>
            <a:r>
              <a:rPr lang="en-US" sz="2800" dirty="0" err="1" smtClean="0"/>
              <a:t>Redarea</a:t>
            </a:r>
            <a:r>
              <a:rPr lang="en-US" sz="2800" dirty="0" smtClean="0"/>
              <a:t> </a:t>
            </a:r>
            <a:r>
              <a:rPr lang="en-US" sz="2800" dirty="0" err="1" smtClean="0"/>
              <a:t>integrata</a:t>
            </a:r>
            <a:endParaRPr lang="en-US" sz="2800" dirty="0"/>
          </a:p>
        </p:txBody>
      </p:sp>
      <p:pic>
        <p:nvPicPr>
          <p:cNvPr id="60418" name="Picture 2"/>
          <p:cNvPicPr>
            <a:picLocks noChangeAspect="1" noChangeArrowheads="1"/>
          </p:cNvPicPr>
          <p:nvPr/>
        </p:nvPicPr>
        <p:blipFill>
          <a:blip r:embed="rId3"/>
          <a:srcRect/>
          <a:stretch>
            <a:fillRect/>
          </a:stretch>
        </p:blipFill>
        <p:spPr bwMode="auto">
          <a:xfrm>
            <a:off x="2214546" y="1811504"/>
            <a:ext cx="4714908" cy="4336875"/>
          </a:xfrm>
          <a:prstGeom prst="rect">
            <a:avLst/>
          </a:prstGeom>
          <a:noFill/>
          <a:ln w="9525">
            <a:noFill/>
            <a:miter lim="800000"/>
            <a:headEnd/>
            <a:tailEnd/>
          </a:ln>
          <a:effectLst/>
        </p:spPr>
      </p:pic>
      <p:sp>
        <p:nvSpPr>
          <p:cNvPr id="8" name="TextBox 7"/>
          <p:cNvSpPr txBox="1"/>
          <p:nvPr/>
        </p:nvSpPr>
        <p:spPr>
          <a:xfrm>
            <a:off x="214282" y="853843"/>
            <a:ext cx="8715437" cy="923330"/>
          </a:xfrm>
          <a:prstGeom prst="rect">
            <a:avLst/>
          </a:prstGeom>
          <a:noFill/>
        </p:spPr>
        <p:txBody>
          <a:bodyPr wrap="square" rtlCol="0">
            <a:spAutoFit/>
          </a:bodyPr>
          <a:lstStyle/>
          <a:p>
            <a:r>
              <a:rPr lang="en-US" dirty="0" smtClean="0"/>
              <a:t>In </a:t>
            </a:r>
            <a:r>
              <a:rPr lang="en-US" dirty="0" err="1" smtClean="0"/>
              <a:t>aceeasi</a:t>
            </a:r>
            <a:r>
              <a:rPr lang="en-US" dirty="0" smtClean="0"/>
              <a:t> </a:t>
            </a:r>
            <a:r>
              <a:rPr lang="en-US" dirty="0" err="1" smtClean="0"/>
              <a:t>diagrama</a:t>
            </a:r>
            <a:r>
              <a:rPr lang="en-US" dirty="0" smtClean="0"/>
              <a:t> de </a:t>
            </a:r>
            <a:r>
              <a:rPr lang="en-US" dirty="0" err="1" smtClean="0"/>
              <a:t>pachete</a:t>
            </a:r>
            <a:r>
              <a:rPr lang="en-US" dirty="0" smtClean="0"/>
              <a:t> pot </a:t>
            </a:r>
            <a:r>
              <a:rPr lang="en-US" dirty="0" err="1" smtClean="0"/>
              <a:t>fi</a:t>
            </a:r>
            <a:r>
              <a:rPr lang="en-US" dirty="0" smtClean="0"/>
              <a:t> </a:t>
            </a:r>
            <a:r>
              <a:rPr lang="en-US" dirty="0" err="1" smtClean="0"/>
              <a:t>redate</a:t>
            </a:r>
            <a:r>
              <a:rPr lang="en-US" dirty="0" smtClean="0"/>
              <a:t> </a:t>
            </a:r>
            <a:r>
              <a:rPr lang="en-US" dirty="0" err="1" smtClean="0"/>
              <a:t>atat</a:t>
            </a:r>
            <a:r>
              <a:rPr lang="en-US" dirty="0" smtClean="0"/>
              <a:t> </a:t>
            </a:r>
            <a:r>
              <a:rPr lang="en-US" dirty="0" err="1" smtClean="0"/>
              <a:t>straturile</a:t>
            </a:r>
            <a:r>
              <a:rPr lang="en-US" dirty="0" smtClean="0"/>
              <a:t> </a:t>
            </a:r>
            <a:r>
              <a:rPr lang="en-US" dirty="0" err="1" smtClean="0"/>
              <a:t>aplicatiei</a:t>
            </a:r>
            <a:r>
              <a:rPr lang="en-US" dirty="0" smtClean="0"/>
              <a:t> cat </a:t>
            </a:r>
            <a:r>
              <a:rPr lang="en-US" dirty="0" err="1" smtClean="0"/>
              <a:t>si</a:t>
            </a:r>
            <a:r>
              <a:rPr lang="en-US" dirty="0" smtClean="0"/>
              <a:t> </a:t>
            </a:r>
            <a:r>
              <a:rPr lang="en-US" dirty="0" err="1" smtClean="0"/>
              <a:t>componentele</a:t>
            </a:r>
            <a:r>
              <a:rPr lang="en-US" dirty="0" smtClean="0"/>
              <a:t> (</a:t>
            </a:r>
            <a:r>
              <a:rPr lang="en-US" dirty="0" err="1" smtClean="0"/>
              <a:t>vezi</a:t>
            </a:r>
            <a:r>
              <a:rPr lang="en-US" dirty="0" smtClean="0"/>
              <a:t> </a:t>
            </a:r>
            <a:r>
              <a:rPr lang="en-US" dirty="0" err="1" smtClean="0"/>
              <a:t>pachetul</a:t>
            </a:r>
            <a:r>
              <a:rPr lang="en-US" dirty="0" smtClean="0"/>
              <a:t> Technical Services) </a:t>
            </a:r>
            <a:r>
              <a:rPr lang="en-US" dirty="0" err="1" smtClean="0"/>
              <a:t>sau</a:t>
            </a:r>
            <a:r>
              <a:rPr lang="en-US" dirty="0" smtClean="0"/>
              <a:t> </a:t>
            </a:r>
            <a:r>
              <a:rPr lang="en-US" dirty="0" err="1" smtClean="0"/>
              <a:t>partitiile</a:t>
            </a:r>
            <a:r>
              <a:rPr lang="en-US" dirty="0" smtClean="0"/>
              <a:t> (</a:t>
            </a:r>
            <a:r>
              <a:rPr lang="en-US" dirty="0" err="1" smtClean="0"/>
              <a:t>vezi</a:t>
            </a:r>
            <a:r>
              <a:rPr lang="en-US" dirty="0" smtClean="0"/>
              <a:t> </a:t>
            </a:r>
            <a:r>
              <a:rPr lang="en-US" dirty="0" err="1" smtClean="0"/>
              <a:t>pachetul</a:t>
            </a:r>
            <a:r>
              <a:rPr lang="en-US" dirty="0" smtClean="0"/>
              <a:t> Domain)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7342" y="66328"/>
            <a:ext cx="5586426" cy="576590"/>
          </a:xfrm>
        </p:spPr>
        <p:txBody>
          <a:bodyPr>
            <a:normAutofit fontScale="90000"/>
          </a:bodyPr>
          <a:lstStyle/>
          <a:p>
            <a:r>
              <a:rPr lang="en-US" sz="3200" b="1" dirty="0" smtClean="0"/>
              <a:t>3. </a:t>
            </a:r>
            <a:r>
              <a:rPr lang="ro-RO" sz="3200" b="1" dirty="0" smtClean="0"/>
              <a:t>Diagrama de componente</a:t>
            </a:r>
            <a:endParaRPr lang="ro-RO" sz="3200" dirty="0"/>
          </a:p>
        </p:txBody>
      </p:sp>
      <p:sp>
        <p:nvSpPr>
          <p:cNvPr id="3" name="Content Placeholder 2"/>
          <p:cNvSpPr>
            <a:spLocks noGrp="1"/>
          </p:cNvSpPr>
          <p:nvPr>
            <p:ph idx="1"/>
          </p:nvPr>
        </p:nvSpPr>
        <p:spPr>
          <a:xfrm>
            <a:off x="285720" y="622398"/>
            <a:ext cx="8820472" cy="4235362"/>
          </a:xfrm>
        </p:spPr>
        <p:txBody>
          <a:bodyPr>
            <a:noAutofit/>
          </a:bodyPr>
          <a:lstStyle/>
          <a:p>
            <a:r>
              <a:rPr lang="ro-RO" sz="1800" dirty="0" smtClean="0"/>
              <a:t>descrie arhitectura </a:t>
            </a:r>
            <a:r>
              <a:rPr lang="en-US" sz="1800" dirty="0" err="1" smtClean="0"/>
              <a:t>logica</a:t>
            </a:r>
            <a:r>
              <a:rPr lang="en-US" sz="1800" dirty="0" smtClean="0"/>
              <a:t> a </a:t>
            </a:r>
            <a:r>
              <a:rPr lang="en-US" sz="1800" dirty="0" err="1" smtClean="0"/>
              <a:t>aplicatiei</a:t>
            </a:r>
            <a:r>
              <a:rPr lang="ro-RO" sz="1800" dirty="0" smtClean="0"/>
              <a:t>, prin prezentarea</a:t>
            </a:r>
          </a:p>
          <a:p>
            <a:pPr lvl="1"/>
            <a:r>
              <a:rPr lang="ro-RO" sz="1800" b="1" dirty="0" smtClean="0"/>
              <a:t>componentelor</a:t>
            </a:r>
            <a:r>
              <a:rPr lang="ro-RO" sz="1800" dirty="0" smtClean="0"/>
              <a:t>  şi</a:t>
            </a:r>
            <a:r>
              <a:rPr lang="en-US" sz="1800" dirty="0" smtClean="0"/>
              <a:t> a</a:t>
            </a:r>
            <a:endParaRPr lang="ro-RO" sz="1800" dirty="0" smtClean="0"/>
          </a:p>
          <a:p>
            <a:pPr lvl="1"/>
            <a:r>
              <a:rPr lang="en-US" sz="1800" b="1" dirty="0" smtClean="0"/>
              <a:t>r</a:t>
            </a:r>
            <a:r>
              <a:rPr lang="ro-RO" sz="1800" b="1" dirty="0" smtClean="0"/>
              <a:t>elațiil</a:t>
            </a:r>
            <a:r>
              <a:rPr lang="en-US" sz="1800" b="1" dirty="0" smtClean="0"/>
              <a:t>or de</a:t>
            </a:r>
            <a:r>
              <a:rPr lang="ro-RO" sz="1800" b="1" dirty="0" smtClean="0"/>
              <a:t> dependenţă</a:t>
            </a:r>
            <a:r>
              <a:rPr lang="ro-RO" sz="1800" dirty="0" smtClean="0"/>
              <a:t> dintre componente </a:t>
            </a:r>
            <a:endParaRPr lang="en-US" sz="1800" dirty="0" smtClean="0"/>
          </a:p>
          <a:p>
            <a:r>
              <a:rPr lang="ro-RO" sz="1800" dirty="0" smtClean="0"/>
              <a:t>O componentă </a:t>
            </a:r>
            <a:r>
              <a:rPr lang="en-US" sz="1800" dirty="0" smtClean="0"/>
              <a:t>= </a:t>
            </a:r>
            <a:r>
              <a:rPr lang="ro-RO" sz="1800" dirty="0" smtClean="0"/>
              <a:t>o noțiune vagă în UML, sinonimă cu o clasă</a:t>
            </a:r>
          </a:p>
          <a:p>
            <a:pPr lvl="1"/>
            <a:r>
              <a:rPr lang="ro-RO" sz="1800" dirty="0" smtClean="0"/>
              <a:t>O clasă în UML poate reprezenta un sistem, subsistem sau clasă de obiecte</a:t>
            </a:r>
          </a:p>
          <a:p>
            <a:r>
              <a:rPr lang="ro-RO" sz="1800" dirty="0" smtClean="0"/>
              <a:t>Definirea componentei in standardul UML</a:t>
            </a:r>
          </a:p>
          <a:p>
            <a:pPr lvl="1"/>
            <a:r>
              <a:rPr lang="ro-RO" sz="1800" dirty="0" smtClean="0"/>
              <a:t>Reprezintă o parte modulară a sistemului care încapsulează conținutul său și care este înlocuibilă în mediul său</a:t>
            </a:r>
          </a:p>
          <a:p>
            <a:pPr lvl="1"/>
            <a:r>
              <a:rPr lang="ro-RO" sz="1800" dirty="0" smtClean="0"/>
              <a:t>Definește comportamentul în termenii interfeței furnizate și a interfetei cerute</a:t>
            </a:r>
          </a:p>
          <a:p>
            <a:pPr lvl="1"/>
            <a:r>
              <a:rPr lang="ro-RO" sz="1800" dirty="0" smtClean="0"/>
              <a:t>Tinde să fie de sine-stătătoare – nu există dependențe de alte componente sau sînt reduse (cu excepția bibliotecilor)</a:t>
            </a:r>
          </a:p>
        </p:txBody>
      </p:sp>
      <p:sp>
        <p:nvSpPr>
          <p:cNvPr id="706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o-RO"/>
          </a:p>
        </p:txBody>
      </p:sp>
      <p:pic>
        <p:nvPicPr>
          <p:cNvPr id="86017" name="Picture 1"/>
          <p:cNvPicPr>
            <a:picLocks noChangeAspect="1" noChangeArrowheads="1"/>
          </p:cNvPicPr>
          <p:nvPr/>
        </p:nvPicPr>
        <p:blipFill>
          <a:blip r:embed="rId2"/>
          <a:srcRect/>
          <a:stretch>
            <a:fillRect/>
          </a:stretch>
        </p:blipFill>
        <p:spPr bwMode="auto">
          <a:xfrm>
            <a:off x="928662" y="4786322"/>
            <a:ext cx="7721048" cy="18764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duotone>
              <a:schemeClr val="accent4">
                <a:shade val="45000"/>
                <a:satMod val="135000"/>
              </a:schemeClr>
              <a:prstClr val="white"/>
            </a:duotone>
          </a:blip>
          <a:srcRect/>
          <a:stretch>
            <a:fillRect/>
          </a:stretch>
        </p:blipFill>
        <p:spPr bwMode="auto">
          <a:xfrm>
            <a:off x="1232324" y="858918"/>
            <a:ext cx="6411510" cy="5832593"/>
          </a:xfrm>
          <a:prstGeom prst="rect">
            <a:avLst/>
          </a:prstGeom>
          <a:noFill/>
          <a:ln w="9525">
            <a:noFill/>
            <a:miter lim="800000"/>
            <a:headEnd/>
            <a:tailEnd/>
          </a:ln>
          <a:effectLst/>
        </p:spPr>
      </p:pic>
      <p:sp>
        <p:nvSpPr>
          <p:cNvPr id="5" name="Title 1"/>
          <p:cNvSpPr>
            <a:spLocks noGrp="1"/>
          </p:cNvSpPr>
          <p:nvPr>
            <p:ph type="title"/>
          </p:nvPr>
        </p:nvSpPr>
        <p:spPr>
          <a:xfrm>
            <a:off x="500034" y="66328"/>
            <a:ext cx="7858180" cy="576590"/>
          </a:xfrm>
        </p:spPr>
        <p:txBody>
          <a:bodyPr>
            <a:normAutofit fontScale="90000"/>
          </a:bodyPr>
          <a:lstStyle/>
          <a:p>
            <a:r>
              <a:rPr lang="en-US" sz="3200" b="1" dirty="0" smtClean="0"/>
              <a:t>3. </a:t>
            </a:r>
            <a:r>
              <a:rPr lang="ro-RO" sz="3200" b="1" dirty="0" smtClean="0"/>
              <a:t>Diagrama de componente</a:t>
            </a:r>
            <a:r>
              <a:rPr lang="en-US" sz="3200" b="1" dirty="0" smtClean="0"/>
              <a:t>. </a:t>
            </a:r>
            <a:r>
              <a:rPr lang="en-US" sz="3200" b="1" dirty="0" err="1" smtClean="0"/>
              <a:t>Exemplul</a:t>
            </a:r>
            <a:r>
              <a:rPr lang="en-US" sz="3200" b="1" dirty="0" smtClean="0"/>
              <a:t> 1</a:t>
            </a:r>
            <a:endParaRPr lang="ro-RO"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hitectura de referinta"/>
          <p:cNvPicPr>
            <a:picLocks noChangeAspect="1" noChangeArrowheads="1"/>
          </p:cNvPicPr>
          <p:nvPr/>
        </p:nvPicPr>
        <p:blipFill>
          <a:blip r:embed="rId2"/>
          <a:srcRect/>
          <a:stretch>
            <a:fillRect/>
          </a:stretch>
        </p:blipFill>
        <p:spPr bwMode="auto">
          <a:xfrm>
            <a:off x="1149275" y="642918"/>
            <a:ext cx="6844757" cy="6215082"/>
          </a:xfrm>
          <a:prstGeom prst="rect">
            <a:avLst/>
          </a:prstGeom>
          <a:noFill/>
          <a:ln w="9525">
            <a:noFill/>
            <a:miter lim="800000"/>
            <a:headEnd/>
            <a:tailEnd/>
          </a:ln>
        </p:spPr>
      </p:pic>
      <p:sp>
        <p:nvSpPr>
          <p:cNvPr id="6" name="Title 1"/>
          <p:cNvSpPr>
            <a:spLocks noGrp="1"/>
          </p:cNvSpPr>
          <p:nvPr>
            <p:ph type="title"/>
          </p:nvPr>
        </p:nvSpPr>
        <p:spPr>
          <a:xfrm>
            <a:off x="500034" y="66328"/>
            <a:ext cx="7858180" cy="576590"/>
          </a:xfrm>
        </p:spPr>
        <p:txBody>
          <a:bodyPr>
            <a:normAutofit fontScale="90000"/>
          </a:bodyPr>
          <a:lstStyle/>
          <a:p>
            <a:r>
              <a:rPr lang="en-US" sz="3200" b="1" dirty="0" smtClean="0"/>
              <a:t>3. </a:t>
            </a:r>
            <a:r>
              <a:rPr lang="ro-RO" sz="3200" b="1" dirty="0" smtClean="0"/>
              <a:t>Diagrama de componente</a:t>
            </a:r>
            <a:r>
              <a:rPr lang="en-US" sz="3200" b="1" dirty="0" smtClean="0"/>
              <a:t>. </a:t>
            </a:r>
            <a:r>
              <a:rPr lang="en-US" sz="3200" b="1" dirty="0" err="1" smtClean="0"/>
              <a:t>Exemplul</a:t>
            </a:r>
            <a:r>
              <a:rPr lang="en-US" sz="3200" b="1" dirty="0" smtClean="0"/>
              <a:t> 2</a:t>
            </a:r>
            <a:endParaRPr lang="ro-RO"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188640"/>
            <a:ext cx="8034116" cy="668592"/>
          </a:xfrm>
        </p:spPr>
        <p:txBody>
          <a:bodyPr>
            <a:normAutofit fontScale="90000"/>
          </a:bodyPr>
          <a:lstStyle/>
          <a:p>
            <a:r>
              <a:rPr lang="en-US" sz="3200" b="1" dirty="0" smtClean="0"/>
              <a:t>4. D</a:t>
            </a:r>
            <a:r>
              <a:rPr lang="ro-RO" sz="3200" b="1" dirty="0" smtClean="0"/>
              <a:t>iagramele de </a:t>
            </a:r>
            <a:r>
              <a:rPr lang="en-US" sz="3200" b="1" dirty="0" err="1" smtClean="0"/>
              <a:t>amplasare</a:t>
            </a:r>
            <a:r>
              <a:rPr lang="en-US" sz="3200" b="1" dirty="0" smtClean="0"/>
              <a:t> (Deployment)</a:t>
            </a:r>
            <a:endParaRPr lang="ro-RO" sz="3200" dirty="0"/>
          </a:p>
        </p:txBody>
      </p:sp>
      <p:sp>
        <p:nvSpPr>
          <p:cNvPr id="3" name="Content Placeholder 2"/>
          <p:cNvSpPr>
            <a:spLocks noGrp="1"/>
          </p:cNvSpPr>
          <p:nvPr>
            <p:ph idx="1"/>
          </p:nvPr>
        </p:nvSpPr>
        <p:spPr>
          <a:xfrm>
            <a:off x="142844" y="857232"/>
            <a:ext cx="8858312" cy="5929330"/>
          </a:xfrm>
        </p:spPr>
        <p:txBody>
          <a:bodyPr>
            <a:noAutofit/>
          </a:bodyPr>
          <a:lstStyle/>
          <a:p>
            <a:pPr>
              <a:lnSpc>
                <a:spcPct val="150000"/>
              </a:lnSpc>
            </a:pPr>
            <a:r>
              <a:rPr lang="en-US" sz="2000" dirty="0" err="1" smtClean="0"/>
              <a:t>Arat</a:t>
            </a:r>
            <a:r>
              <a:rPr lang="ro-RO" sz="2000" dirty="0" smtClean="0"/>
              <a:t>ă amplasarea elementelor aplicației pe nodurile </a:t>
            </a:r>
            <a:r>
              <a:rPr lang="ro-RO" sz="2000" b="1" i="1" dirty="0" smtClean="0"/>
              <a:t>arhitecturii fizice</a:t>
            </a:r>
            <a:endParaRPr lang="en-US" sz="2000" b="1" i="1" dirty="0" smtClean="0"/>
          </a:p>
          <a:p>
            <a:pPr>
              <a:lnSpc>
                <a:spcPct val="150000"/>
              </a:lnSpc>
            </a:pPr>
            <a:r>
              <a:rPr lang="ro-RO" sz="2000" dirty="0" smtClean="0"/>
              <a:t>Elementele principale ale diagramei:</a:t>
            </a:r>
          </a:p>
          <a:p>
            <a:pPr lvl="1">
              <a:lnSpc>
                <a:spcPct val="150000"/>
              </a:lnSpc>
              <a:buFont typeface="Wingdings" pitchFamily="2" charset="2"/>
              <a:buChar char="Ø"/>
            </a:pPr>
            <a:r>
              <a:rPr lang="ro-RO" sz="2000" b="1" dirty="0" smtClean="0"/>
              <a:t>Noduri</a:t>
            </a:r>
            <a:r>
              <a:rPr lang="ro-RO" sz="2000" dirty="0" smtClean="0"/>
              <a:t>, care sunt de 2 tipuri:</a:t>
            </a:r>
          </a:p>
          <a:p>
            <a:pPr lvl="2">
              <a:lnSpc>
                <a:spcPct val="150000"/>
              </a:lnSpc>
            </a:pPr>
            <a:r>
              <a:rPr lang="ro-RO" sz="2000" dirty="0" smtClean="0"/>
              <a:t>Echipamente – calculator sau telefon mobil</a:t>
            </a:r>
          </a:p>
          <a:p>
            <a:pPr lvl="2">
              <a:lnSpc>
                <a:spcPct val="150000"/>
              </a:lnSpc>
            </a:pPr>
            <a:r>
              <a:rPr lang="ro-RO" sz="2000" dirty="0" smtClean="0"/>
              <a:t>Mediu</a:t>
            </a:r>
            <a:r>
              <a:rPr lang="en-US" sz="2000" dirty="0" smtClean="0"/>
              <a:t>l</a:t>
            </a:r>
            <a:r>
              <a:rPr lang="ro-RO" sz="2000" dirty="0" smtClean="0"/>
              <a:t> de execuție a</a:t>
            </a:r>
            <a:r>
              <a:rPr lang="en-US" sz="2000" dirty="0" smtClean="0"/>
              <a:t>l</a:t>
            </a:r>
            <a:r>
              <a:rPr lang="ro-RO" sz="2000" dirty="0" smtClean="0"/>
              <a:t> aplicației – o resursă software care este rezidentă pe un echipament și care oferă servicii de găzduire și execuție a elementelor </a:t>
            </a:r>
            <a:r>
              <a:rPr lang="en-US" sz="2000" dirty="0" err="1" smtClean="0"/>
              <a:t>aplicatiei</a:t>
            </a:r>
            <a:endParaRPr lang="ro-RO" sz="2000" dirty="0" smtClean="0"/>
          </a:p>
          <a:p>
            <a:pPr lvl="3">
              <a:lnSpc>
                <a:spcPct val="150000"/>
              </a:lnSpc>
            </a:pPr>
            <a:r>
              <a:rPr lang="ro-RO" sz="2000" dirty="0" smtClean="0"/>
              <a:t>sistem de operare, mașină virtuală, SGBD, procesee/workflow engine</a:t>
            </a:r>
          </a:p>
          <a:p>
            <a:pPr lvl="1">
              <a:lnSpc>
                <a:spcPct val="150000"/>
              </a:lnSpc>
              <a:buFont typeface="Wingdings" pitchFamily="2" charset="2"/>
              <a:buChar char="Ø"/>
            </a:pPr>
            <a:r>
              <a:rPr lang="ro-RO" sz="2000" b="1" dirty="0" smtClean="0"/>
              <a:t>Legături</a:t>
            </a:r>
            <a:r>
              <a:rPr lang="ro-RO" sz="2000" dirty="0" smtClean="0"/>
              <a:t> între noduri – de regulă conexiuni de rețea</a:t>
            </a:r>
          </a:p>
          <a:p>
            <a:pPr lvl="2">
              <a:lnSpc>
                <a:spcPct val="150000"/>
              </a:lnSpc>
            </a:pPr>
            <a:r>
              <a:rPr lang="ro-RO" sz="2000" dirty="0" smtClean="0"/>
              <a:t>Pot fi etichetate cu protocolul de comunicare folosit</a:t>
            </a:r>
            <a:endParaRPr lang="ro-RO" sz="2000" dirty="0"/>
          </a:p>
        </p:txBody>
      </p:sp>
      <p:sp>
        <p:nvSpPr>
          <p:cNvPr id="696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o-RO"/>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14348" y="188640"/>
            <a:ext cx="8034116" cy="668592"/>
          </a:xfrm>
        </p:spPr>
        <p:txBody>
          <a:bodyPr>
            <a:normAutofit fontScale="90000"/>
          </a:bodyPr>
          <a:lstStyle/>
          <a:p>
            <a:r>
              <a:rPr lang="en-US" sz="3200" b="1" dirty="0" smtClean="0"/>
              <a:t>4. D</a:t>
            </a:r>
            <a:r>
              <a:rPr lang="ro-RO" sz="3200" b="1" dirty="0" smtClean="0"/>
              <a:t>iagramele de </a:t>
            </a:r>
            <a:r>
              <a:rPr lang="en-US" sz="3200" b="1" dirty="0" err="1" smtClean="0"/>
              <a:t>amplasare</a:t>
            </a:r>
            <a:r>
              <a:rPr lang="en-US" sz="3200" b="1" dirty="0" smtClean="0"/>
              <a:t> (Deployment)</a:t>
            </a:r>
            <a:endParaRPr lang="ro-RO" sz="3200" dirty="0"/>
          </a:p>
        </p:txBody>
      </p:sp>
      <p:pic>
        <p:nvPicPr>
          <p:cNvPr id="88066" name="Picture 2"/>
          <p:cNvPicPr>
            <a:picLocks noChangeAspect="1" noChangeArrowheads="1"/>
          </p:cNvPicPr>
          <p:nvPr/>
        </p:nvPicPr>
        <p:blipFill>
          <a:blip r:embed="rId2"/>
          <a:srcRect/>
          <a:stretch>
            <a:fillRect/>
          </a:stretch>
        </p:blipFill>
        <p:spPr bwMode="auto">
          <a:xfrm>
            <a:off x="782927" y="1071546"/>
            <a:ext cx="7787151" cy="542928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642918"/>
            <a:ext cx="8715436" cy="6215082"/>
          </a:xfrm>
        </p:spPr>
        <p:txBody>
          <a:bodyPr>
            <a:noAutofit/>
          </a:bodyPr>
          <a:lstStyle/>
          <a:p>
            <a:pPr>
              <a:lnSpc>
                <a:spcPct val="150000"/>
              </a:lnSpc>
            </a:pPr>
            <a:r>
              <a:rPr lang="ro-RO" sz="1800" b="1" dirty="0" smtClean="0"/>
              <a:t>Arhitectura unui program </a:t>
            </a:r>
            <a:r>
              <a:rPr lang="ro-RO" sz="1800" dirty="0" smtClean="0"/>
              <a:t>face referire la</a:t>
            </a:r>
          </a:p>
          <a:p>
            <a:pPr lvl="1">
              <a:lnSpc>
                <a:spcPct val="150000"/>
              </a:lnSpc>
              <a:buFont typeface="Wingdings" pitchFamily="2" charset="2"/>
              <a:buChar char="v"/>
            </a:pPr>
            <a:r>
              <a:rPr lang="ro-RO" sz="1800" dirty="0" smtClean="0"/>
              <a:t>Componentele/straturile acestuia</a:t>
            </a:r>
          </a:p>
          <a:p>
            <a:pPr lvl="1">
              <a:lnSpc>
                <a:spcPct val="150000"/>
              </a:lnSpc>
              <a:buFont typeface="Wingdings" pitchFamily="2" charset="2"/>
              <a:buChar char="v"/>
            </a:pPr>
            <a:r>
              <a:rPr lang="ro-RO" sz="1800" dirty="0" smtClean="0"/>
              <a:t>Proprietățile componentelor vizibile din exterior, inclusiv funcțiile/responsabilitățile</a:t>
            </a:r>
          </a:p>
          <a:p>
            <a:pPr lvl="1">
              <a:lnSpc>
                <a:spcPct val="150000"/>
              </a:lnSpc>
              <a:buFont typeface="Wingdings" pitchFamily="2" charset="2"/>
              <a:buChar char="v"/>
            </a:pPr>
            <a:r>
              <a:rPr lang="ro-RO" sz="1800" dirty="0" smtClean="0"/>
              <a:t>Relațiile dintre componente</a:t>
            </a:r>
          </a:p>
          <a:p>
            <a:pPr>
              <a:lnSpc>
                <a:spcPct val="150000"/>
              </a:lnSpc>
            </a:pPr>
            <a:r>
              <a:rPr lang="ro-RO" sz="1800" b="1" dirty="0" smtClean="0"/>
              <a:t>Arhitectura logică </a:t>
            </a:r>
            <a:r>
              <a:rPr lang="ro-RO" sz="1800" dirty="0" smtClean="0"/>
              <a:t>- organizarea de ansamblu a claselor din program în pachete/spatii de nume, subsisteme și straturi</a:t>
            </a:r>
          </a:p>
          <a:p>
            <a:pPr>
              <a:lnSpc>
                <a:spcPct val="150000"/>
              </a:lnSpc>
            </a:pPr>
            <a:r>
              <a:rPr lang="ro-RO" sz="1800" dirty="0" smtClean="0"/>
              <a:t>Arhitectuta logică se diferențiază de arhitectura fizică</a:t>
            </a:r>
            <a:endParaRPr lang="en-US" sz="1800" dirty="0" smtClean="0"/>
          </a:p>
          <a:p>
            <a:pPr lvl="1">
              <a:lnSpc>
                <a:spcPct val="150000"/>
              </a:lnSpc>
              <a:buFont typeface="Wingdings" pitchFamily="2" charset="2"/>
              <a:buChar char="v"/>
            </a:pPr>
            <a:r>
              <a:rPr lang="ro-RO" sz="1800" dirty="0" smtClean="0"/>
              <a:t>Nu reflectă deciziile privind sistemele de operare sau rețeaua de calculatoare</a:t>
            </a:r>
          </a:p>
          <a:p>
            <a:pPr lvl="1">
              <a:lnSpc>
                <a:spcPct val="150000"/>
              </a:lnSpc>
              <a:buFont typeface="Wingdings" pitchFamily="2" charset="2"/>
              <a:buChar char="v"/>
            </a:pPr>
            <a:r>
              <a:rPr lang="ro-RO" sz="1800" dirty="0" smtClean="0"/>
              <a:t>Arhitectura logică este redată prin diagrama de pachete sau diagrama de componente</a:t>
            </a:r>
          </a:p>
          <a:p>
            <a:pPr lvl="1">
              <a:lnSpc>
                <a:spcPct val="150000"/>
              </a:lnSpc>
              <a:buFont typeface="Wingdings" pitchFamily="2" charset="2"/>
              <a:buChar char="v"/>
            </a:pPr>
            <a:r>
              <a:rPr lang="ro-RO" sz="1800" dirty="0" smtClean="0"/>
              <a:t>Arhitectura fizică este reprezentată prin diagrama de implementare (deployment diagram)</a:t>
            </a:r>
          </a:p>
        </p:txBody>
      </p:sp>
      <p:sp>
        <p:nvSpPr>
          <p:cNvPr id="5" name="TextBox 4"/>
          <p:cNvSpPr txBox="1"/>
          <p:nvPr/>
        </p:nvSpPr>
        <p:spPr>
          <a:xfrm>
            <a:off x="785786" y="119698"/>
            <a:ext cx="7944804" cy="523220"/>
          </a:xfrm>
          <a:prstGeom prst="rect">
            <a:avLst/>
          </a:prstGeom>
          <a:noFill/>
        </p:spPr>
        <p:txBody>
          <a:bodyPr wrap="none" rtlCol="0">
            <a:spAutoFit/>
          </a:bodyPr>
          <a:lstStyle/>
          <a:p>
            <a:r>
              <a:rPr lang="en-US" sz="2800" dirty="0" smtClean="0"/>
              <a:t>1</a:t>
            </a:r>
            <a:r>
              <a:rPr lang="ro-RO" sz="2800" dirty="0" smtClean="0"/>
              <a:t>. Arhitectura logică a programelor</a:t>
            </a:r>
            <a:r>
              <a:rPr lang="en-US" sz="2800" dirty="0" smtClean="0"/>
              <a:t>. </a:t>
            </a:r>
            <a:r>
              <a:rPr lang="en-US" sz="2800" dirty="0" err="1" smtClean="0"/>
              <a:t>Definire</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Webografie</a:t>
            </a:r>
            <a:endParaRPr lang="en-US" dirty="0"/>
          </a:p>
        </p:txBody>
      </p:sp>
      <p:sp>
        <p:nvSpPr>
          <p:cNvPr id="3" name="Content Placeholder 2"/>
          <p:cNvSpPr>
            <a:spLocks noGrp="1"/>
          </p:cNvSpPr>
          <p:nvPr>
            <p:ph idx="1"/>
          </p:nvPr>
        </p:nvSpPr>
        <p:spPr>
          <a:xfrm>
            <a:off x="285720" y="1714488"/>
            <a:ext cx="8715436" cy="3000396"/>
          </a:xfrm>
        </p:spPr>
        <p:txBody>
          <a:bodyPr>
            <a:normAutofit/>
          </a:bodyPr>
          <a:lstStyle/>
          <a:p>
            <a:r>
              <a:rPr lang="en-US" sz="1800" dirty="0" smtClean="0">
                <a:solidFill>
                  <a:srgbClr val="FFFF00"/>
                </a:solidFill>
                <a:hlinkClick r:id="rId2"/>
              </a:rPr>
              <a:t>http://www.slideshare.net/kindblad/layered-software-architecture</a:t>
            </a:r>
            <a:endParaRPr lang="en-US" sz="1800" dirty="0" smtClean="0">
              <a:solidFill>
                <a:srgbClr val="FFFF00"/>
              </a:solidFill>
            </a:endParaRPr>
          </a:p>
          <a:p>
            <a:r>
              <a:rPr lang="en-US" sz="1800" dirty="0" smtClean="0">
                <a:hlinkClick r:id="rId3"/>
              </a:rPr>
              <a:t>https://msdn.microsoft.com/en-us/library/ee658109.aspx</a:t>
            </a:r>
            <a:endParaRPr lang="en-US" sz="1800" dirty="0" smtClean="0"/>
          </a:p>
          <a:p>
            <a:r>
              <a:rPr lang="en-US" sz="1800" dirty="0" smtClean="0">
                <a:hlinkClick r:id="rId4"/>
              </a:rPr>
              <a:t>https://en.m.wikipedia.org/wiki/Multitier_architecture</a:t>
            </a:r>
            <a:endParaRPr lang="en-US" sz="1800" dirty="0" smtClean="0"/>
          </a:p>
          <a:p>
            <a:r>
              <a:rPr lang="en-US" sz="1800" dirty="0" smtClean="0">
                <a:hlinkClick r:id="rId5"/>
              </a:rPr>
              <a:t>https://en.wikipedia.org/wiki/Architectural_pattern</a:t>
            </a:r>
            <a:endParaRPr lang="en-US" sz="1800" dirty="0" smtClean="0"/>
          </a:p>
          <a:p>
            <a:r>
              <a:rPr lang="en-US" sz="1800" dirty="0" smtClean="0">
                <a:hlinkClick r:id="rId6"/>
              </a:rPr>
              <a:t>https://msdn.microsoft.com/en-us/library/ee658117.aspx</a:t>
            </a:r>
            <a:endParaRPr lang="en-US" sz="1800" dirty="0" smtClean="0"/>
          </a:p>
          <a:p>
            <a:r>
              <a:rPr lang="en-US" sz="1800" dirty="0" smtClean="0">
                <a:hlinkClick r:id="rId7"/>
              </a:rPr>
              <a:t>http://techbeacon.com/top-5-software-architecture-patterns-how-make-right-choice</a:t>
            </a:r>
            <a:endParaRPr lang="en-US" sz="1800" dirty="0" smtClean="0">
              <a:hlinkClick r:id="rId8"/>
            </a:endParaRPr>
          </a:p>
          <a:p>
            <a:r>
              <a:rPr lang="en-US" sz="1800" dirty="0" smtClean="0">
                <a:hlinkClick r:id="rId8"/>
              </a:rPr>
              <a:t>http://www.ibm.com/developerworks/rational/library/3101.html</a:t>
            </a:r>
            <a:endParaRPr lang="ro-RO" sz="1800" dirty="0" smtClean="0"/>
          </a:p>
          <a:p>
            <a:r>
              <a:rPr lang="ro-RO" sz="1800" dirty="0" smtClean="0">
                <a:hlinkClick r:id="rId9"/>
              </a:rPr>
              <a:t>http://msdn.microsoft.com/en-us/library/dd409389.aspx</a:t>
            </a:r>
            <a:endParaRPr lang="ro-RO" sz="1800" dirty="0" smtClean="0"/>
          </a:p>
          <a:p>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14282" y="642918"/>
            <a:ext cx="8715436" cy="3071834"/>
          </a:xfrm>
        </p:spPr>
        <p:txBody>
          <a:bodyPr>
            <a:noAutofit/>
          </a:bodyPr>
          <a:lstStyle/>
          <a:p>
            <a:pPr>
              <a:lnSpc>
                <a:spcPct val="150000"/>
              </a:lnSpc>
            </a:pPr>
            <a:r>
              <a:rPr lang="en-US" sz="1800" dirty="0" err="1" smtClean="0"/>
              <a:t>Una</a:t>
            </a:r>
            <a:r>
              <a:rPr lang="en-US" sz="1800" dirty="0" smtClean="0"/>
              <a:t> </a:t>
            </a:r>
            <a:r>
              <a:rPr lang="en-US" sz="1800" dirty="0" err="1" smtClean="0"/>
              <a:t>dintre</a:t>
            </a:r>
            <a:r>
              <a:rPr lang="en-US" sz="1800" dirty="0" smtClean="0"/>
              <a:t> </a:t>
            </a:r>
            <a:r>
              <a:rPr lang="en-US" sz="1800" dirty="0" err="1" smtClean="0"/>
              <a:t>primele</a:t>
            </a:r>
            <a:r>
              <a:rPr lang="en-US" sz="1800" dirty="0" smtClean="0"/>
              <a:t> </a:t>
            </a:r>
            <a:r>
              <a:rPr lang="en-US" sz="1800" dirty="0" err="1" smtClean="0"/>
              <a:t>activitati</a:t>
            </a:r>
            <a:r>
              <a:rPr lang="en-US" sz="1800" dirty="0" smtClean="0"/>
              <a:t> de </a:t>
            </a:r>
            <a:r>
              <a:rPr lang="en-US" sz="1800" dirty="0" err="1" smtClean="0"/>
              <a:t>proiectare</a:t>
            </a:r>
            <a:r>
              <a:rPr lang="en-US" sz="1800" dirty="0" smtClean="0"/>
              <a:t> </a:t>
            </a:r>
            <a:r>
              <a:rPr lang="en-US" sz="1800" dirty="0" err="1" smtClean="0"/>
              <a:t>priveste</a:t>
            </a:r>
            <a:r>
              <a:rPr lang="en-US" sz="1800" dirty="0" smtClean="0"/>
              <a:t> </a:t>
            </a:r>
            <a:r>
              <a:rPr lang="en-US" sz="1800" dirty="0" err="1" smtClean="0"/>
              <a:t>arhitectura</a:t>
            </a:r>
            <a:r>
              <a:rPr lang="en-US" sz="1800" dirty="0" smtClean="0"/>
              <a:t> </a:t>
            </a:r>
            <a:r>
              <a:rPr lang="en-US" sz="1800" dirty="0" err="1" smtClean="0"/>
              <a:t>logica</a:t>
            </a:r>
            <a:endParaRPr lang="ro-RO" sz="1800" dirty="0" smtClean="0"/>
          </a:p>
          <a:p>
            <a:pPr lvl="1">
              <a:lnSpc>
                <a:spcPct val="150000"/>
              </a:lnSpc>
              <a:buFont typeface="Wingdings" pitchFamily="2" charset="2"/>
              <a:buChar char="v"/>
            </a:pPr>
            <a:r>
              <a:rPr lang="en-US" sz="1800" dirty="0" smtClean="0"/>
              <a:t>In </a:t>
            </a:r>
            <a:r>
              <a:rPr lang="en-US" sz="1800" dirty="0" err="1" smtClean="0"/>
              <a:t>faza</a:t>
            </a:r>
            <a:r>
              <a:rPr lang="en-US" sz="1800" dirty="0" smtClean="0"/>
              <a:t> de </a:t>
            </a:r>
            <a:r>
              <a:rPr lang="en-US" sz="1800" dirty="0" err="1" smtClean="0"/>
              <a:t>analiza</a:t>
            </a:r>
            <a:r>
              <a:rPr lang="en-US" sz="1800" dirty="0" smtClean="0"/>
              <a:t> </a:t>
            </a:r>
            <a:r>
              <a:rPr lang="en-US" sz="1800" dirty="0" err="1" smtClean="0"/>
              <a:t>atentia</a:t>
            </a:r>
            <a:r>
              <a:rPr lang="en-US" sz="1800" dirty="0" smtClean="0"/>
              <a:t> </a:t>
            </a:r>
            <a:r>
              <a:rPr lang="en-US" sz="1800" dirty="0" err="1" smtClean="0"/>
              <a:t>este</a:t>
            </a:r>
            <a:r>
              <a:rPr lang="en-US" sz="1800" dirty="0" smtClean="0"/>
              <a:t> </a:t>
            </a:r>
            <a:r>
              <a:rPr lang="en-US" sz="1800" dirty="0" err="1" smtClean="0"/>
              <a:t>indreptata</a:t>
            </a:r>
            <a:r>
              <a:rPr lang="en-US" sz="1800" dirty="0" smtClean="0"/>
              <a:t> </a:t>
            </a:r>
            <a:r>
              <a:rPr lang="en-US" sz="1800" dirty="0" err="1" smtClean="0"/>
              <a:t>spre</a:t>
            </a:r>
            <a:r>
              <a:rPr lang="en-US" sz="1800" dirty="0" smtClean="0"/>
              <a:t> </a:t>
            </a:r>
            <a:r>
              <a:rPr lang="en-US" sz="1800" dirty="0" err="1" smtClean="0"/>
              <a:t>domeniul</a:t>
            </a:r>
            <a:r>
              <a:rPr lang="en-US" sz="1800" dirty="0" smtClean="0"/>
              <a:t> </a:t>
            </a:r>
            <a:r>
              <a:rPr lang="en-US" sz="1800" dirty="0" err="1" smtClean="0"/>
              <a:t>problemei</a:t>
            </a:r>
            <a:endParaRPr lang="en-US" sz="1800" dirty="0" smtClean="0"/>
          </a:p>
          <a:p>
            <a:pPr lvl="1">
              <a:lnSpc>
                <a:spcPct val="150000"/>
              </a:lnSpc>
              <a:buFont typeface="Wingdings" pitchFamily="2" charset="2"/>
              <a:buChar char="v"/>
            </a:pPr>
            <a:r>
              <a:rPr lang="en-US" sz="1800" dirty="0" err="1" smtClean="0"/>
              <a:t>Elementele</a:t>
            </a:r>
            <a:r>
              <a:rPr lang="en-US" sz="1800" dirty="0" smtClean="0"/>
              <a:t> </a:t>
            </a:r>
            <a:r>
              <a:rPr lang="en-US" sz="1800" dirty="0" err="1" smtClean="0"/>
              <a:t>ignorate</a:t>
            </a:r>
            <a:r>
              <a:rPr lang="en-US" sz="1800" dirty="0" smtClean="0"/>
              <a:t> in </a:t>
            </a:r>
            <a:r>
              <a:rPr lang="en-US" sz="1800" dirty="0" err="1" smtClean="0"/>
              <a:t>analiza</a:t>
            </a:r>
            <a:r>
              <a:rPr lang="en-US" sz="1800" dirty="0" smtClean="0"/>
              <a:t> </a:t>
            </a:r>
            <a:r>
              <a:rPr lang="en-US" sz="1800" dirty="0" err="1" smtClean="0"/>
              <a:t>sunt</a:t>
            </a:r>
            <a:r>
              <a:rPr lang="en-US" sz="1800" dirty="0" smtClean="0"/>
              <a:t> </a:t>
            </a:r>
            <a:r>
              <a:rPr lang="en-US" sz="1800" dirty="0" err="1" smtClean="0"/>
              <a:t>luate</a:t>
            </a:r>
            <a:r>
              <a:rPr lang="en-US" sz="1800" dirty="0" smtClean="0"/>
              <a:t> in </a:t>
            </a:r>
            <a:r>
              <a:rPr lang="en-US" sz="1800" dirty="0" err="1" smtClean="0"/>
              <a:t>considerare</a:t>
            </a:r>
            <a:r>
              <a:rPr lang="en-US" sz="1800" dirty="0" smtClean="0"/>
              <a:t> la </a:t>
            </a:r>
            <a:r>
              <a:rPr lang="en-US" sz="1800" dirty="0" err="1" smtClean="0"/>
              <a:t>proiectare</a:t>
            </a:r>
            <a:r>
              <a:rPr lang="en-US" sz="1800" dirty="0" smtClean="0"/>
              <a:t> – </a:t>
            </a:r>
            <a:r>
              <a:rPr lang="en-US" sz="1800" dirty="0" err="1" smtClean="0"/>
              <a:t>interfata</a:t>
            </a:r>
            <a:r>
              <a:rPr lang="en-US" sz="1800" dirty="0" smtClean="0"/>
              <a:t> </a:t>
            </a:r>
            <a:r>
              <a:rPr lang="en-US" sz="1800" dirty="0" err="1" smtClean="0"/>
              <a:t>utilizator</a:t>
            </a:r>
            <a:r>
              <a:rPr lang="en-US" sz="1800" dirty="0" smtClean="0"/>
              <a:t>, </a:t>
            </a:r>
            <a:r>
              <a:rPr lang="en-US" sz="1800" dirty="0" err="1" smtClean="0"/>
              <a:t>managementul</a:t>
            </a:r>
            <a:r>
              <a:rPr lang="en-US" sz="1800" dirty="0" smtClean="0"/>
              <a:t> </a:t>
            </a:r>
            <a:r>
              <a:rPr lang="en-US" sz="1800" dirty="0" err="1" smtClean="0"/>
              <a:t>datelor</a:t>
            </a:r>
            <a:r>
              <a:rPr lang="en-US" sz="1800" dirty="0" smtClean="0"/>
              <a:t>, </a:t>
            </a:r>
            <a:r>
              <a:rPr lang="en-US" sz="1800" dirty="0" err="1" smtClean="0"/>
              <a:t>serviciile</a:t>
            </a:r>
            <a:r>
              <a:rPr lang="en-US" sz="1800" dirty="0" smtClean="0"/>
              <a:t> </a:t>
            </a:r>
            <a:r>
              <a:rPr lang="en-US" sz="1800" dirty="0" err="1" smtClean="0"/>
              <a:t>existente</a:t>
            </a:r>
            <a:r>
              <a:rPr lang="en-US" sz="1800" dirty="0" smtClean="0"/>
              <a:t> etc</a:t>
            </a:r>
            <a:endParaRPr lang="ro-RO" sz="1800" dirty="0" smtClean="0"/>
          </a:p>
          <a:p>
            <a:pPr lvl="1">
              <a:lnSpc>
                <a:spcPct val="150000"/>
              </a:lnSpc>
              <a:buFont typeface="Wingdings" pitchFamily="2" charset="2"/>
              <a:buChar char="v"/>
            </a:pPr>
            <a:r>
              <a:rPr lang="en-US" sz="1800" dirty="0" err="1" smtClean="0"/>
              <a:t>Conceperea</a:t>
            </a:r>
            <a:r>
              <a:rPr lang="en-US" sz="1800" dirty="0" smtClean="0"/>
              <a:t> </a:t>
            </a:r>
            <a:r>
              <a:rPr lang="en-US" sz="1800" dirty="0" err="1" smtClean="0"/>
              <a:t>arhitecturii</a:t>
            </a:r>
            <a:r>
              <a:rPr lang="en-US" sz="1800" dirty="0" smtClean="0"/>
              <a:t> </a:t>
            </a:r>
            <a:r>
              <a:rPr lang="en-US" sz="1800" dirty="0" err="1" smtClean="0"/>
              <a:t>logice</a:t>
            </a:r>
            <a:r>
              <a:rPr lang="en-US" sz="1800" dirty="0" smtClean="0"/>
              <a:t> </a:t>
            </a:r>
            <a:r>
              <a:rPr lang="en-US" sz="1800" dirty="0" err="1" smtClean="0"/>
              <a:t>presupune</a:t>
            </a:r>
            <a:r>
              <a:rPr lang="en-US" sz="1800" dirty="0" smtClean="0"/>
              <a:t> </a:t>
            </a:r>
            <a:r>
              <a:rPr lang="en-US" sz="1800" dirty="0" err="1" smtClean="0"/>
              <a:t>adaugarea</a:t>
            </a:r>
            <a:r>
              <a:rPr lang="en-US" sz="1800" dirty="0" smtClean="0"/>
              <a:t> de </a:t>
            </a:r>
            <a:r>
              <a:rPr lang="en-US" sz="1800" dirty="0" err="1" smtClean="0"/>
              <a:t>straturi</a:t>
            </a:r>
            <a:r>
              <a:rPr lang="en-US" sz="1800" dirty="0" smtClean="0"/>
              <a:t> (layers) </a:t>
            </a:r>
            <a:r>
              <a:rPr lang="en-US" sz="1800" dirty="0" err="1" smtClean="0"/>
              <a:t>pentru</a:t>
            </a:r>
            <a:r>
              <a:rPr lang="en-US" sz="1800" dirty="0" smtClean="0"/>
              <a:t> </a:t>
            </a:r>
            <a:r>
              <a:rPr lang="en-US" sz="1800" dirty="0" err="1" smtClean="0"/>
              <a:t>fiecare</a:t>
            </a:r>
            <a:r>
              <a:rPr lang="en-US" sz="1800" dirty="0" smtClean="0"/>
              <a:t> </a:t>
            </a:r>
            <a:r>
              <a:rPr lang="en-US" sz="1800" dirty="0" err="1" smtClean="0"/>
              <a:t>categorie</a:t>
            </a:r>
            <a:r>
              <a:rPr lang="en-US" sz="1800" dirty="0" smtClean="0"/>
              <a:t> de </a:t>
            </a:r>
            <a:r>
              <a:rPr lang="en-US" sz="1800" dirty="0" err="1" smtClean="0"/>
              <a:t>elemente</a:t>
            </a:r>
            <a:r>
              <a:rPr lang="en-US" sz="1800" dirty="0" smtClean="0"/>
              <a:t> ale </a:t>
            </a:r>
            <a:r>
              <a:rPr lang="en-US" sz="1800" dirty="0" err="1" smtClean="0"/>
              <a:t>aplicatiei</a:t>
            </a:r>
            <a:r>
              <a:rPr lang="en-US" sz="1800" dirty="0" smtClean="0"/>
              <a:t> - </a:t>
            </a:r>
            <a:r>
              <a:rPr lang="en-US" sz="1800" dirty="0" err="1" smtClean="0"/>
              <a:t>domeniul</a:t>
            </a:r>
            <a:r>
              <a:rPr lang="en-US" sz="1800" dirty="0" smtClean="0"/>
              <a:t> </a:t>
            </a:r>
            <a:r>
              <a:rPr lang="en-US" sz="1800" dirty="0" err="1" smtClean="0"/>
              <a:t>problemei</a:t>
            </a:r>
            <a:r>
              <a:rPr lang="en-US" sz="1800" dirty="0" smtClean="0"/>
              <a:t>, </a:t>
            </a:r>
            <a:r>
              <a:rPr lang="en-US" sz="1800" dirty="0" err="1" smtClean="0"/>
              <a:t>interfata</a:t>
            </a:r>
            <a:r>
              <a:rPr lang="en-US" sz="1800" dirty="0" smtClean="0"/>
              <a:t> </a:t>
            </a:r>
            <a:r>
              <a:rPr lang="en-US" sz="1800" dirty="0" err="1" smtClean="0"/>
              <a:t>utilizator</a:t>
            </a:r>
            <a:r>
              <a:rPr lang="en-US" sz="1800" dirty="0" smtClean="0"/>
              <a:t>, </a:t>
            </a:r>
            <a:r>
              <a:rPr lang="en-US" sz="1800" dirty="0" err="1" smtClean="0"/>
              <a:t>managementul</a:t>
            </a:r>
            <a:r>
              <a:rPr lang="en-US" sz="1800" dirty="0" smtClean="0"/>
              <a:t> </a:t>
            </a:r>
            <a:r>
              <a:rPr lang="en-US" sz="1800" dirty="0" err="1" smtClean="0"/>
              <a:t>datelor</a:t>
            </a:r>
            <a:endParaRPr lang="ro-RO" sz="1800" dirty="0" smtClean="0"/>
          </a:p>
        </p:txBody>
      </p:sp>
      <p:sp>
        <p:nvSpPr>
          <p:cNvPr id="5" name="TextBox 4"/>
          <p:cNvSpPr txBox="1"/>
          <p:nvPr/>
        </p:nvSpPr>
        <p:spPr>
          <a:xfrm>
            <a:off x="785786" y="119698"/>
            <a:ext cx="7944804" cy="523220"/>
          </a:xfrm>
          <a:prstGeom prst="rect">
            <a:avLst/>
          </a:prstGeom>
          <a:noFill/>
        </p:spPr>
        <p:txBody>
          <a:bodyPr wrap="none" rtlCol="0">
            <a:spAutoFit/>
          </a:bodyPr>
          <a:lstStyle/>
          <a:p>
            <a:r>
              <a:rPr lang="en-US" sz="2800" dirty="0" smtClean="0"/>
              <a:t>1</a:t>
            </a:r>
            <a:r>
              <a:rPr lang="ro-RO" sz="2800" dirty="0" smtClean="0"/>
              <a:t>. Arhitectura logică a programelor</a:t>
            </a:r>
            <a:r>
              <a:rPr lang="en-US" sz="2800" dirty="0" smtClean="0"/>
              <a:t>. </a:t>
            </a:r>
            <a:r>
              <a:rPr lang="en-US" sz="2800" dirty="0" err="1" smtClean="0"/>
              <a:t>Definire</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0209" y="119698"/>
            <a:ext cx="8408071" cy="523220"/>
          </a:xfrm>
          <a:prstGeom prst="rect">
            <a:avLst/>
          </a:prstGeom>
          <a:noFill/>
        </p:spPr>
        <p:txBody>
          <a:bodyPr wrap="none" rtlCol="0">
            <a:spAutoFit/>
          </a:bodyPr>
          <a:lstStyle/>
          <a:p>
            <a:r>
              <a:rPr lang="en-US" sz="2800" dirty="0" smtClean="0"/>
              <a:t>1</a:t>
            </a:r>
            <a:r>
              <a:rPr lang="ro-RO" sz="2800" dirty="0" smtClean="0"/>
              <a:t>. Arhitectura logică a programelor</a:t>
            </a:r>
            <a:r>
              <a:rPr lang="en-US" sz="2800" dirty="0" smtClean="0"/>
              <a:t>. </a:t>
            </a:r>
            <a:r>
              <a:rPr lang="en-US" sz="2800" dirty="0" err="1" smtClean="0"/>
              <a:t>Exemplu</a:t>
            </a:r>
            <a:r>
              <a:rPr lang="en-US" sz="2800" dirty="0" smtClean="0"/>
              <a:t> 1</a:t>
            </a:r>
            <a:endParaRPr lang="en-US" sz="2800" dirty="0"/>
          </a:p>
        </p:txBody>
      </p:sp>
      <p:sp>
        <p:nvSpPr>
          <p:cNvPr id="6" name="Content Placeholder 2"/>
          <p:cNvSpPr>
            <a:spLocks noGrp="1"/>
          </p:cNvSpPr>
          <p:nvPr>
            <p:ph idx="1"/>
          </p:nvPr>
        </p:nvSpPr>
        <p:spPr>
          <a:xfrm>
            <a:off x="214282" y="785794"/>
            <a:ext cx="8715436" cy="5357850"/>
          </a:xfrm>
        </p:spPr>
        <p:txBody>
          <a:bodyPr>
            <a:noAutofit/>
          </a:bodyPr>
          <a:lstStyle/>
          <a:p>
            <a:pPr>
              <a:lnSpc>
                <a:spcPct val="150000"/>
              </a:lnSpc>
            </a:pPr>
            <a:r>
              <a:rPr lang="en-US" sz="1800" dirty="0" err="1" smtClean="0"/>
              <a:t>Straturile</a:t>
            </a:r>
            <a:r>
              <a:rPr lang="en-US" sz="1800" dirty="0" smtClean="0"/>
              <a:t> </a:t>
            </a:r>
            <a:r>
              <a:rPr lang="en-US" sz="1800" dirty="0" err="1" smtClean="0"/>
              <a:t>aplicatiei</a:t>
            </a:r>
            <a:endParaRPr lang="ro-RO" sz="1800" dirty="0" smtClean="0"/>
          </a:p>
          <a:p>
            <a:pPr lvl="1">
              <a:lnSpc>
                <a:spcPct val="150000"/>
              </a:lnSpc>
              <a:buFont typeface="Wingdings" pitchFamily="2" charset="2"/>
              <a:buChar char="v"/>
            </a:pPr>
            <a:r>
              <a:rPr lang="en-US" sz="1800" b="1" dirty="0" smtClean="0"/>
              <a:t>Foundation</a:t>
            </a:r>
            <a:r>
              <a:rPr lang="en-US" sz="1800" dirty="0" smtClean="0"/>
              <a:t> – </a:t>
            </a:r>
            <a:r>
              <a:rPr lang="en-US" sz="1800" dirty="0" err="1" smtClean="0"/>
              <a:t>contine</a:t>
            </a:r>
            <a:r>
              <a:rPr lang="en-US" sz="1800" dirty="0" smtClean="0"/>
              <a:t> </a:t>
            </a:r>
            <a:r>
              <a:rPr lang="en-US" sz="1800" dirty="0" err="1" smtClean="0"/>
              <a:t>clasele</a:t>
            </a:r>
            <a:r>
              <a:rPr lang="en-US" sz="1800" dirty="0" smtClean="0"/>
              <a:t> </a:t>
            </a:r>
            <a:r>
              <a:rPr lang="en-US" sz="1800" dirty="0" err="1" smtClean="0"/>
              <a:t>necesare</a:t>
            </a:r>
            <a:r>
              <a:rPr lang="en-US" sz="1800" dirty="0" smtClean="0"/>
              <a:t> </a:t>
            </a:r>
            <a:r>
              <a:rPr lang="en-US" sz="1800" dirty="0" err="1" smtClean="0"/>
              <a:t>oricarei</a:t>
            </a:r>
            <a:r>
              <a:rPr lang="en-US" sz="1800" dirty="0" smtClean="0"/>
              <a:t> </a:t>
            </a:r>
            <a:r>
              <a:rPr lang="en-US" sz="1800" dirty="0" err="1" smtClean="0"/>
              <a:t>aplicatii</a:t>
            </a:r>
            <a:r>
              <a:rPr lang="en-US" sz="1800" dirty="0" smtClean="0"/>
              <a:t> OO – Date, Enumeration, Lists</a:t>
            </a:r>
          </a:p>
          <a:p>
            <a:pPr lvl="1">
              <a:lnSpc>
                <a:spcPct val="150000"/>
              </a:lnSpc>
              <a:buFont typeface="Wingdings" pitchFamily="2" charset="2"/>
              <a:buChar char="v"/>
            </a:pPr>
            <a:r>
              <a:rPr lang="en-US" sz="1800" b="1" dirty="0" smtClean="0"/>
              <a:t>Problem Domain </a:t>
            </a:r>
            <a:r>
              <a:rPr lang="en-US" sz="1800" dirty="0" smtClean="0"/>
              <a:t>– include </a:t>
            </a:r>
            <a:r>
              <a:rPr lang="en-US" sz="1800" dirty="0" err="1" smtClean="0"/>
              <a:t>clasele</a:t>
            </a:r>
            <a:r>
              <a:rPr lang="en-US" sz="1800" dirty="0" smtClean="0"/>
              <a:t> </a:t>
            </a:r>
            <a:r>
              <a:rPr lang="en-US" sz="1800" dirty="0" err="1" smtClean="0"/>
              <a:t>specifice</a:t>
            </a:r>
            <a:r>
              <a:rPr lang="en-US" sz="1800" dirty="0" smtClean="0"/>
              <a:t> </a:t>
            </a:r>
            <a:r>
              <a:rPr lang="en-US" sz="1800" dirty="0" err="1" smtClean="0"/>
              <a:t>domeniului</a:t>
            </a:r>
            <a:r>
              <a:rPr lang="en-US" sz="1800" dirty="0" smtClean="0"/>
              <a:t> </a:t>
            </a:r>
            <a:r>
              <a:rPr lang="en-US" sz="1800" dirty="0" err="1" smtClean="0"/>
              <a:t>problemei</a:t>
            </a:r>
            <a:r>
              <a:rPr lang="en-US" sz="1800" dirty="0" smtClean="0"/>
              <a:t> – Client, </a:t>
            </a:r>
            <a:r>
              <a:rPr lang="en-US" sz="1800" dirty="0" err="1" smtClean="0"/>
              <a:t>Produs</a:t>
            </a:r>
            <a:endParaRPr lang="ro-RO" sz="1800" dirty="0" smtClean="0"/>
          </a:p>
          <a:p>
            <a:pPr lvl="1">
              <a:lnSpc>
                <a:spcPct val="150000"/>
              </a:lnSpc>
              <a:buFont typeface="Wingdings" pitchFamily="2" charset="2"/>
              <a:buChar char="v"/>
            </a:pPr>
            <a:r>
              <a:rPr lang="en-US" sz="1800" b="1" dirty="0" smtClean="0"/>
              <a:t>Data Management </a:t>
            </a:r>
            <a:r>
              <a:rPr lang="en-US" sz="1800" dirty="0" smtClean="0"/>
              <a:t>– include </a:t>
            </a:r>
            <a:r>
              <a:rPr lang="en-US" sz="1800" dirty="0" err="1" smtClean="0"/>
              <a:t>clasele</a:t>
            </a:r>
            <a:r>
              <a:rPr lang="en-US" sz="1800" dirty="0" smtClean="0"/>
              <a:t> care </a:t>
            </a:r>
            <a:r>
              <a:rPr lang="en-US" sz="1800" dirty="0" err="1" smtClean="0"/>
              <a:t>gestioneaza</a:t>
            </a:r>
            <a:r>
              <a:rPr lang="en-US" sz="1800" dirty="0" smtClean="0"/>
              <a:t> </a:t>
            </a:r>
            <a:r>
              <a:rPr lang="en-US" sz="1800" dirty="0" err="1" smtClean="0"/>
              <a:t>accesul</a:t>
            </a:r>
            <a:r>
              <a:rPr lang="en-US" sz="1800" dirty="0" smtClean="0"/>
              <a:t> la date in </a:t>
            </a:r>
            <a:r>
              <a:rPr lang="en-US" sz="1800" dirty="0" err="1" smtClean="0"/>
              <a:t>functie</a:t>
            </a:r>
            <a:r>
              <a:rPr lang="en-US" sz="1800" dirty="0" smtClean="0"/>
              <a:t> de </a:t>
            </a:r>
            <a:r>
              <a:rPr lang="en-US" sz="1800" dirty="0" err="1" smtClean="0"/>
              <a:t>modelul</a:t>
            </a:r>
            <a:r>
              <a:rPr lang="en-US" sz="1800" dirty="0" smtClean="0"/>
              <a:t> de </a:t>
            </a:r>
            <a:r>
              <a:rPr lang="en-US" sz="1800" dirty="0" err="1" smtClean="0"/>
              <a:t>persistenta</a:t>
            </a:r>
            <a:r>
              <a:rPr lang="en-US" sz="1800" dirty="0" smtClean="0"/>
              <a:t> </a:t>
            </a:r>
            <a:r>
              <a:rPr lang="en-US" sz="1800" dirty="0" err="1" smtClean="0"/>
              <a:t>adoptat</a:t>
            </a:r>
            <a:endParaRPr lang="en-US" sz="1800" dirty="0" smtClean="0"/>
          </a:p>
          <a:p>
            <a:pPr lvl="1">
              <a:lnSpc>
                <a:spcPct val="150000"/>
              </a:lnSpc>
              <a:buFont typeface="Wingdings" pitchFamily="2" charset="2"/>
              <a:buChar char="v"/>
            </a:pPr>
            <a:r>
              <a:rPr lang="en-US" sz="1800" b="1" dirty="0" smtClean="0"/>
              <a:t>Human-Computer Interaction </a:t>
            </a:r>
            <a:r>
              <a:rPr lang="en-US" sz="1800" dirty="0" smtClean="0"/>
              <a:t>– include </a:t>
            </a:r>
            <a:r>
              <a:rPr lang="en-US" sz="1800" dirty="0" err="1" smtClean="0"/>
              <a:t>clasele</a:t>
            </a:r>
            <a:r>
              <a:rPr lang="en-US" sz="1800" dirty="0" smtClean="0"/>
              <a:t> care </a:t>
            </a:r>
            <a:r>
              <a:rPr lang="en-US" sz="1800" dirty="0" err="1" smtClean="0"/>
              <a:t>gestioneaza</a:t>
            </a:r>
            <a:r>
              <a:rPr lang="en-US" sz="1800" dirty="0" smtClean="0"/>
              <a:t> </a:t>
            </a:r>
            <a:r>
              <a:rPr lang="en-US" sz="1800" dirty="0" err="1" smtClean="0"/>
              <a:t>modul</a:t>
            </a:r>
            <a:r>
              <a:rPr lang="en-US" sz="1800" dirty="0" smtClean="0"/>
              <a:t> de </a:t>
            </a:r>
            <a:r>
              <a:rPr lang="en-US" sz="1800" dirty="0" err="1" smtClean="0"/>
              <a:t>prezentare</a:t>
            </a:r>
            <a:r>
              <a:rPr lang="en-US" sz="1800" dirty="0" smtClean="0"/>
              <a:t> a </a:t>
            </a:r>
            <a:r>
              <a:rPr lang="en-US" sz="1800" dirty="0" err="1" smtClean="0"/>
              <a:t>datelor</a:t>
            </a:r>
            <a:r>
              <a:rPr lang="en-US" sz="1800" dirty="0" smtClean="0"/>
              <a:t>, </a:t>
            </a:r>
            <a:r>
              <a:rPr lang="en-US" sz="1800" dirty="0" err="1" smtClean="0"/>
              <a:t>precum</a:t>
            </a:r>
            <a:r>
              <a:rPr lang="en-US" sz="1800" dirty="0" smtClean="0"/>
              <a:t> View </a:t>
            </a:r>
            <a:r>
              <a:rPr lang="en-US" sz="1800" dirty="0" err="1" smtClean="0"/>
              <a:t>sau</a:t>
            </a:r>
            <a:r>
              <a:rPr lang="en-US" sz="1800" dirty="0" smtClean="0"/>
              <a:t> Controller</a:t>
            </a:r>
          </a:p>
          <a:p>
            <a:pPr lvl="1">
              <a:lnSpc>
                <a:spcPct val="150000"/>
              </a:lnSpc>
              <a:buFont typeface="Wingdings" pitchFamily="2" charset="2"/>
              <a:buChar char="v"/>
            </a:pPr>
            <a:r>
              <a:rPr lang="en-US" sz="1800" b="1" dirty="0" smtClean="0"/>
              <a:t>Physical Architecture </a:t>
            </a:r>
            <a:r>
              <a:rPr lang="en-US" sz="1800" dirty="0" smtClean="0"/>
              <a:t>– </a:t>
            </a:r>
            <a:r>
              <a:rPr lang="en-US" sz="1800" dirty="0" err="1" smtClean="0"/>
              <a:t>contine</a:t>
            </a:r>
            <a:r>
              <a:rPr lang="en-US" sz="1800" dirty="0" smtClean="0"/>
              <a:t> </a:t>
            </a:r>
            <a:r>
              <a:rPr lang="en-US" sz="1800" dirty="0" err="1" smtClean="0"/>
              <a:t>clasele</a:t>
            </a:r>
            <a:r>
              <a:rPr lang="en-US" sz="1800" dirty="0" smtClean="0"/>
              <a:t> care </a:t>
            </a:r>
            <a:r>
              <a:rPr lang="en-US" sz="1800" dirty="0" err="1" smtClean="0"/>
              <a:t>gestioneaza</a:t>
            </a:r>
            <a:r>
              <a:rPr lang="en-US" sz="1800" dirty="0" smtClean="0"/>
              <a:t> </a:t>
            </a:r>
            <a:r>
              <a:rPr lang="en-US" sz="1800" dirty="0" err="1" smtClean="0"/>
              <a:t>comunicarea</a:t>
            </a:r>
            <a:r>
              <a:rPr lang="en-US" sz="1800" dirty="0" smtClean="0"/>
              <a:t> </a:t>
            </a:r>
            <a:r>
              <a:rPr lang="en-US" sz="1800" dirty="0" err="1" smtClean="0"/>
              <a:t>intre</a:t>
            </a:r>
            <a:r>
              <a:rPr lang="en-US" sz="1800" dirty="0" smtClean="0"/>
              <a:t> </a:t>
            </a:r>
            <a:r>
              <a:rPr lang="en-US" sz="1800" dirty="0" err="1" smtClean="0"/>
              <a:t>aplicatie</a:t>
            </a:r>
            <a:r>
              <a:rPr lang="en-US" sz="1800" dirty="0" smtClean="0"/>
              <a:t> </a:t>
            </a:r>
            <a:r>
              <a:rPr lang="en-US" sz="1800" dirty="0" err="1" smtClean="0"/>
              <a:t>si</a:t>
            </a:r>
            <a:r>
              <a:rPr lang="en-US" sz="1800" dirty="0" smtClean="0"/>
              <a:t> </a:t>
            </a:r>
            <a:r>
              <a:rPr lang="en-US" sz="1800" dirty="0" err="1" smtClean="0"/>
              <a:t>sistemul</a:t>
            </a:r>
            <a:r>
              <a:rPr lang="en-US" sz="1800" dirty="0" smtClean="0"/>
              <a:t> de </a:t>
            </a:r>
            <a:r>
              <a:rPr lang="en-US" sz="1800" dirty="0" err="1" smtClean="0"/>
              <a:t>operare</a:t>
            </a:r>
            <a:r>
              <a:rPr lang="en-US" sz="1800" dirty="0" smtClean="0"/>
              <a:t> </a:t>
            </a:r>
            <a:r>
              <a:rPr lang="en-US" sz="1800" dirty="0" err="1" smtClean="0"/>
              <a:t>si</a:t>
            </a:r>
            <a:r>
              <a:rPr lang="en-US" sz="1800" dirty="0" smtClean="0"/>
              <a:t> </a:t>
            </a:r>
            <a:r>
              <a:rPr lang="en-US" sz="1800" dirty="0" err="1" smtClean="0"/>
              <a:t>reteaua</a:t>
            </a:r>
            <a:r>
              <a:rPr lang="en-US" sz="1800" dirty="0" smtClean="0"/>
              <a:t> – </a:t>
            </a:r>
            <a:r>
              <a:rPr lang="en-US" sz="1800" dirty="0" err="1" smtClean="0"/>
              <a:t>ServerSocket</a:t>
            </a:r>
            <a:r>
              <a:rPr lang="en-US" sz="1800" dirty="0" smtClean="0"/>
              <a:t>, </a:t>
            </a:r>
            <a:r>
              <a:rPr lang="en-US" sz="1800" dirty="0" err="1" smtClean="0"/>
              <a:t>URLConnection</a:t>
            </a:r>
            <a:endParaRPr lang="ro-RO" sz="1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3"/>
          <a:srcRect/>
          <a:stretch>
            <a:fillRect/>
          </a:stretch>
        </p:blipFill>
        <p:spPr bwMode="auto">
          <a:xfrm>
            <a:off x="817465" y="500043"/>
            <a:ext cx="7264182" cy="6357958"/>
          </a:xfrm>
          <a:prstGeom prst="rect">
            <a:avLst/>
          </a:prstGeom>
          <a:noFill/>
          <a:ln w="9525">
            <a:noFill/>
            <a:miter lim="800000"/>
            <a:headEnd/>
            <a:tailEnd/>
          </a:ln>
          <a:effectLst/>
        </p:spPr>
      </p:pic>
      <p:sp>
        <p:nvSpPr>
          <p:cNvPr id="7" name="TextBox 6"/>
          <p:cNvSpPr txBox="1"/>
          <p:nvPr/>
        </p:nvSpPr>
        <p:spPr>
          <a:xfrm>
            <a:off x="571472" y="48260"/>
            <a:ext cx="8408071" cy="523220"/>
          </a:xfrm>
          <a:prstGeom prst="rect">
            <a:avLst/>
          </a:prstGeom>
          <a:noFill/>
        </p:spPr>
        <p:txBody>
          <a:bodyPr wrap="none" rtlCol="0">
            <a:spAutoFit/>
          </a:bodyPr>
          <a:lstStyle/>
          <a:p>
            <a:r>
              <a:rPr lang="en-US" sz="2800" dirty="0" smtClean="0"/>
              <a:t>1</a:t>
            </a:r>
            <a:r>
              <a:rPr lang="ro-RO" sz="2800" dirty="0" smtClean="0"/>
              <a:t>. Arhitectura logică a programelor</a:t>
            </a:r>
            <a:r>
              <a:rPr lang="en-US" sz="2800" dirty="0" smtClean="0"/>
              <a:t>. </a:t>
            </a:r>
            <a:r>
              <a:rPr lang="en-US" sz="2800" dirty="0" err="1" smtClean="0"/>
              <a:t>Exemplu</a:t>
            </a:r>
            <a:r>
              <a:rPr lang="en-US" sz="2800" dirty="0" smtClean="0"/>
              <a:t> 2</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14282" y="1000108"/>
            <a:ext cx="8715436" cy="5813244"/>
          </a:xfrm>
        </p:spPr>
        <p:txBody>
          <a:bodyPr>
            <a:noAutofit/>
          </a:bodyPr>
          <a:lstStyle/>
          <a:p>
            <a:pPr>
              <a:lnSpc>
                <a:spcPct val="150000"/>
              </a:lnSpc>
            </a:pPr>
            <a:r>
              <a:rPr lang="ro-RO" sz="1800" b="1" dirty="0" smtClean="0"/>
              <a:t>Responsabilitățile obiectelor dintr-un strat trebuie să fie strâns legate între ele și să nu fie combinate cu responsabilități ale altor straturi:</a:t>
            </a:r>
          </a:p>
          <a:p>
            <a:pPr lvl="1">
              <a:lnSpc>
                <a:spcPct val="150000"/>
              </a:lnSpc>
              <a:buFont typeface="Wingdings" pitchFamily="2" charset="2"/>
              <a:buChar char="v"/>
            </a:pPr>
            <a:r>
              <a:rPr lang="ro-RO" sz="1800" dirty="0" smtClean="0"/>
              <a:t>Responsabilități ale stratului UI – afișarea datelor, captarea evenimentelor</a:t>
            </a:r>
          </a:p>
          <a:p>
            <a:pPr lvl="1">
              <a:lnSpc>
                <a:spcPct val="150000"/>
              </a:lnSpc>
              <a:buFont typeface="Wingdings" pitchFamily="2" charset="2"/>
              <a:buChar char="v"/>
            </a:pPr>
            <a:r>
              <a:rPr lang="ro-RO" sz="1800" dirty="0" smtClean="0"/>
              <a:t>Responsabilități ale stratului logica aplicației – calculul TVA, a impozitului pe venit, a amortizării</a:t>
            </a:r>
          </a:p>
          <a:p>
            <a:pPr lvl="1">
              <a:lnSpc>
                <a:spcPct val="150000"/>
              </a:lnSpc>
              <a:buFont typeface="Wingdings" pitchFamily="2" charset="2"/>
              <a:buChar char="v"/>
            </a:pPr>
            <a:r>
              <a:rPr lang="ro-RO" sz="1800" dirty="0" smtClean="0"/>
              <a:t>Aceste responsabilități nu trebuie combinate</a:t>
            </a:r>
          </a:p>
          <a:p>
            <a:pPr>
              <a:lnSpc>
                <a:spcPct val="150000"/>
              </a:lnSpc>
            </a:pPr>
            <a:r>
              <a:rPr lang="ro-RO" sz="1800" b="1" dirty="0" smtClean="0"/>
              <a:t>Obiectele non-UI să nu fie conectate/cuplate la obiectele UI </a:t>
            </a:r>
            <a:r>
              <a:rPr lang="ro-RO" sz="1800" dirty="0" smtClean="0"/>
              <a:t>– obiectele non-UI să nu aibă cunoștință/habar în mod direct de obiectele UI – obiectele non-UI să nu trimită mesaje către obiecte UI</a:t>
            </a:r>
          </a:p>
          <a:p>
            <a:pPr lvl="1">
              <a:lnSpc>
                <a:spcPct val="150000"/>
              </a:lnSpc>
              <a:buFont typeface="Wingdings" pitchFamily="2" charset="2"/>
              <a:buChar char="v"/>
            </a:pPr>
            <a:r>
              <a:rPr lang="ro-RO" sz="1800" dirty="0" smtClean="0"/>
              <a:t>Ex: obiectul Factura să nu aibă o referință către un obiect Java Swing pentru a trimite un mesaj</a:t>
            </a:r>
          </a:p>
          <a:p>
            <a:pPr lvl="1">
              <a:lnSpc>
                <a:spcPct val="150000"/>
              </a:lnSpc>
              <a:buFont typeface="Wingdings" pitchFamily="2" charset="2"/>
              <a:buChar char="v"/>
            </a:pPr>
            <a:r>
              <a:rPr lang="ro-RO" sz="1800" dirty="0" smtClean="0"/>
              <a:t> Șablonul Observer permite o relaxare a acestui principiu</a:t>
            </a:r>
          </a:p>
        </p:txBody>
      </p:sp>
      <p:sp>
        <p:nvSpPr>
          <p:cNvPr id="5" name="TextBox 4"/>
          <p:cNvSpPr txBox="1"/>
          <p:nvPr/>
        </p:nvSpPr>
        <p:spPr>
          <a:xfrm>
            <a:off x="857224" y="119698"/>
            <a:ext cx="7792518" cy="954107"/>
          </a:xfrm>
          <a:prstGeom prst="rect">
            <a:avLst/>
          </a:prstGeom>
          <a:noFill/>
        </p:spPr>
        <p:txBody>
          <a:bodyPr wrap="none" rtlCol="0">
            <a:spAutoFit/>
          </a:bodyPr>
          <a:lstStyle/>
          <a:p>
            <a:pPr marL="514350" indent="-514350"/>
            <a:r>
              <a:rPr lang="en-US" sz="2800" dirty="0" smtClean="0"/>
              <a:t>1</a:t>
            </a:r>
            <a:r>
              <a:rPr lang="ro-RO" sz="2800" dirty="0" smtClean="0"/>
              <a:t>. Arhitectura logică a programelor.</a:t>
            </a:r>
          </a:p>
          <a:p>
            <a:pPr marL="514350" indent="-514350"/>
            <a:r>
              <a:rPr lang="ro-RO" sz="2800" dirty="0" smtClean="0"/>
              <a:t>Principiul separării straturilor Model și View</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14282" y="1428736"/>
            <a:ext cx="8715436" cy="2786082"/>
          </a:xfrm>
        </p:spPr>
        <p:txBody>
          <a:bodyPr>
            <a:noAutofit/>
          </a:bodyPr>
          <a:lstStyle/>
          <a:p>
            <a:pPr>
              <a:lnSpc>
                <a:spcPct val="150000"/>
              </a:lnSpc>
            </a:pPr>
            <a:r>
              <a:rPr lang="ro-RO" sz="1800" b="1" dirty="0" smtClean="0"/>
              <a:t>Motivele separării </a:t>
            </a:r>
            <a:r>
              <a:rPr lang="en-US" sz="1800" b="1" dirty="0" smtClean="0"/>
              <a:t>s</a:t>
            </a:r>
            <a:r>
              <a:rPr lang="ro-RO" sz="1800" b="1" dirty="0" smtClean="0"/>
              <a:t>traturilor Model (Business Logic) și View (UI)</a:t>
            </a:r>
          </a:p>
          <a:p>
            <a:pPr lvl="1">
              <a:lnSpc>
                <a:spcPct val="150000"/>
              </a:lnSpc>
              <a:buFont typeface="Wingdings" pitchFamily="2" charset="2"/>
              <a:buChar char="v"/>
            </a:pPr>
            <a:r>
              <a:rPr lang="ro-RO" sz="1800" dirty="0" smtClean="0"/>
              <a:t>Permite dezvoltarea separata a celor două straturi ale aplicației</a:t>
            </a:r>
          </a:p>
          <a:p>
            <a:pPr lvl="1">
              <a:lnSpc>
                <a:spcPct val="150000"/>
              </a:lnSpc>
              <a:buFont typeface="Wingdings" pitchFamily="2" charset="2"/>
              <a:buChar char="v"/>
            </a:pPr>
            <a:r>
              <a:rPr lang="ro-RO" sz="1800" dirty="0" smtClean="0"/>
              <a:t>Minimizarea impactului modificării cerințelor la nivelul UI asupra logicii aplicației</a:t>
            </a:r>
          </a:p>
          <a:p>
            <a:pPr lvl="1">
              <a:lnSpc>
                <a:spcPct val="150000"/>
              </a:lnSpc>
              <a:buFont typeface="Wingdings" pitchFamily="2" charset="2"/>
              <a:buChar char="v"/>
            </a:pPr>
            <a:r>
              <a:rPr lang="ro-RO" sz="1800" dirty="0" smtClean="0"/>
              <a:t>Permite conectarea unor GUI noi la stratul logica aplicației fără ca acesta din urma să fie afectat</a:t>
            </a:r>
          </a:p>
        </p:txBody>
      </p:sp>
      <p:sp>
        <p:nvSpPr>
          <p:cNvPr id="5" name="TextBox 4"/>
          <p:cNvSpPr txBox="1"/>
          <p:nvPr/>
        </p:nvSpPr>
        <p:spPr>
          <a:xfrm>
            <a:off x="857224" y="119698"/>
            <a:ext cx="7792518" cy="954107"/>
          </a:xfrm>
          <a:prstGeom prst="rect">
            <a:avLst/>
          </a:prstGeom>
          <a:noFill/>
        </p:spPr>
        <p:txBody>
          <a:bodyPr wrap="none" rtlCol="0">
            <a:spAutoFit/>
          </a:bodyPr>
          <a:lstStyle/>
          <a:p>
            <a:pPr marL="514350" indent="-514350"/>
            <a:r>
              <a:rPr lang="en-US" sz="2800" dirty="0" smtClean="0"/>
              <a:t>1</a:t>
            </a:r>
            <a:r>
              <a:rPr lang="ro-RO" sz="2800" dirty="0" smtClean="0"/>
              <a:t>. Arhitectura logică a programelor.</a:t>
            </a:r>
          </a:p>
          <a:p>
            <a:pPr marL="514350" indent="-514350"/>
            <a:r>
              <a:rPr lang="ro-RO" sz="2800" dirty="0" smtClean="0"/>
              <a:t>Principiul separării straturilor Model și View</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14282" y="642918"/>
            <a:ext cx="8715436" cy="5929354"/>
          </a:xfrm>
        </p:spPr>
        <p:txBody>
          <a:bodyPr>
            <a:noAutofit/>
          </a:bodyPr>
          <a:lstStyle/>
          <a:p>
            <a:pPr>
              <a:lnSpc>
                <a:spcPct val="150000"/>
              </a:lnSpc>
              <a:buFont typeface="Wingdings" pitchFamily="2" charset="2"/>
              <a:buChar char="Ø"/>
            </a:pPr>
            <a:r>
              <a:rPr lang="ro-RO" sz="1800" dirty="0" smtClean="0"/>
              <a:t>Diagrama de pachete este o modalitate de grupare a elementelor UML</a:t>
            </a:r>
          </a:p>
          <a:p>
            <a:pPr lvl="1">
              <a:lnSpc>
                <a:spcPct val="150000"/>
              </a:lnSpc>
              <a:buFont typeface="Wingdings" pitchFamily="2" charset="2"/>
              <a:buChar char="v"/>
            </a:pPr>
            <a:r>
              <a:rPr lang="ro-RO" sz="1800" dirty="0" smtClean="0"/>
              <a:t>Un pachet poate include orice element – clase, alte pachete, cazuri de utilizare</a:t>
            </a:r>
          </a:p>
          <a:p>
            <a:pPr lvl="1">
              <a:lnSpc>
                <a:spcPct val="150000"/>
              </a:lnSpc>
              <a:buFont typeface="Wingdings" pitchFamily="2" charset="2"/>
              <a:buChar char="v"/>
            </a:pPr>
            <a:r>
              <a:rPr lang="ro-RO" sz="1800" dirty="0" smtClean="0"/>
              <a:t>Noțiunea de pachet în UML este mai generală decât cea din Java sau name space în .NET</a:t>
            </a:r>
          </a:p>
          <a:p>
            <a:pPr>
              <a:lnSpc>
                <a:spcPct val="150000"/>
              </a:lnSpc>
              <a:buFont typeface="Wingdings" pitchFamily="2" charset="2"/>
              <a:buChar char="Ø"/>
            </a:pPr>
            <a:r>
              <a:rPr lang="ro-RO" sz="1800" dirty="0" smtClean="0"/>
              <a:t>Diagramele de pachete pot fi organizate ierarhic</a:t>
            </a:r>
          </a:p>
          <a:p>
            <a:pPr>
              <a:lnSpc>
                <a:spcPct val="150000"/>
              </a:lnSpc>
              <a:buFont typeface="Wingdings" pitchFamily="2" charset="2"/>
              <a:buChar char="Ø"/>
            </a:pPr>
            <a:r>
              <a:rPr lang="ro-RO" sz="1800" dirty="0" smtClean="0"/>
              <a:t>reprezentarea unui pachet UML</a:t>
            </a:r>
          </a:p>
          <a:p>
            <a:pPr>
              <a:lnSpc>
                <a:spcPct val="150000"/>
              </a:lnSpc>
              <a:buFont typeface="Wingdings" pitchFamily="2" charset="2"/>
              <a:buChar char="Ø"/>
            </a:pPr>
            <a:endParaRPr lang="ro-RO" sz="1800" dirty="0" smtClean="0"/>
          </a:p>
          <a:p>
            <a:pPr>
              <a:lnSpc>
                <a:spcPct val="150000"/>
              </a:lnSpc>
              <a:buFont typeface="Wingdings" pitchFamily="2" charset="2"/>
              <a:buChar char="Ø"/>
            </a:pPr>
            <a:endParaRPr lang="ro-RO" sz="1800" dirty="0" smtClean="0"/>
          </a:p>
          <a:p>
            <a:pPr>
              <a:lnSpc>
                <a:spcPct val="150000"/>
              </a:lnSpc>
              <a:buFont typeface="Wingdings" pitchFamily="2" charset="2"/>
              <a:buChar char="Ø"/>
            </a:pPr>
            <a:endParaRPr lang="ro-RO" sz="1800" dirty="0" smtClean="0"/>
          </a:p>
          <a:p>
            <a:pPr>
              <a:lnSpc>
                <a:spcPct val="150000"/>
              </a:lnSpc>
              <a:buFont typeface="Wingdings" pitchFamily="2" charset="2"/>
              <a:buChar char="Ø"/>
            </a:pPr>
            <a:endParaRPr lang="ro-RO" sz="1800" dirty="0" smtClean="0"/>
          </a:p>
          <a:p>
            <a:pPr>
              <a:lnSpc>
                <a:spcPct val="150000"/>
              </a:lnSpc>
              <a:buFont typeface="Wingdings" pitchFamily="2" charset="2"/>
              <a:buChar char="Ø"/>
            </a:pPr>
            <a:r>
              <a:rPr lang="ro-RO" sz="1800" dirty="0" smtClean="0"/>
              <a:t> un element dintr-un pachet poate fi referit in alt pachet sub forma </a:t>
            </a:r>
            <a:r>
              <a:rPr lang="en-US" sz="1800" dirty="0" smtClean="0"/>
              <a:t> 				</a:t>
            </a:r>
            <a:r>
              <a:rPr lang="ro-RO" sz="1800" b="1" dirty="0" smtClean="0"/>
              <a:t>numePachet::numeElement</a:t>
            </a:r>
          </a:p>
        </p:txBody>
      </p:sp>
      <p:sp>
        <p:nvSpPr>
          <p:cNvPr id="5" name="TextBox 4"/>
          <p:cNvSpPr txBox="1"/>
          <p:nvPr/>
        </p:nvSpPr>
        <p:spPr>
          <a:xfrm>
            <a:off x="1214414" y="119698"/>
            <a:ext cx="4338047" cy="523220"/>
          </a:xfrm>
          <a:prstGeom prst="rect">
            <a:avLst/>
          </a:prstGeom>
          <a:noFill/>
        </p:spPr>
        <p:txBody>
          <a:bodyPr wrap="none" rtlCol="0">
            <a:spAutoFit/>
          </a:bodyPr>
          <a:lstStyle/>
          <a:p>
            <a:r>
              <a:rPr lang="en-US" sz="2800" dirty="0" smtClean="0"/>
              <a:t>2</a:t>
            </a:r>
            <a:r>
              <a:rPr lang="ro-RO" sz="2800" dirty="0" smtClean="0"/>
              <a:t>. Diagrama de pachete</a:t>
            </a:r>
            <a:endParaRPr lang="en-US" sz="2800" dirty="0"/>
          </a:p>
        </p:txBody>
      </p:sp>
      <p:pic>
        <p:nvPicPr>
          <p:cNvPr id="58370" name="Picture 2"/>
          <p:cNvPicPr>
            <a:picLocks noChangeAspect="1" noChangeArrowheads="1"/>
          </p:cNvPicPr>
          <p:nvPr/>
        </p:nvPicPr>
        <p:blipFill>
          <a:blip r:embed="rId2"/>
          <a:srcRect/>
          <a:stretch>
            <a:fillRect/>
          </a:stretch>
        </p:blipFill>
        <p:spPr bwMode="auto">
          <a:xfrm>
            <a:off x="2081222" y="3743340"/>
            <a:ext cx="3848100" cy="1828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4414" y="119698"/>
            <a:ext cx="4338047" cy="523220"/>
          </a:xfrm>
          <a:prstGeom prst="rect">
            <a:avLst/>
          </a:prstGeom>
          <a:noFill/>
        </p:spPr>
        <p:txBody>
          <a:bodyPr wrap="none" rtlCol="0">
            <a:spAutoFit/>
          </a:bodyPr>
          <a:lstStyle/>
          <a:p>
            <a:r>
              <a:rPr lang="en-US" sz="2800" dirty="0" smtClean="0"/>
              <a:t>2</a:t>
            </a:r>
            <a:r>
              <a:rPr lang="ro-RO" sz="2800" dirty="0" smtClean="0"/>
              <a:t>. Diagrama de pachete</a:t>
            </a:r>
            <a:endParaRPr lang="en-US" sz="2800" dirty="0"/>
          </a:p>
        </p:txBody>
      </p:sp>
      <p:sp>
        <p:nvSpPr>
          <p:cNvPr id="5" name="Content Placeholder 2"/>
          <p:cNvSpPr txBox="1">
            <a:spLocks/>
          </p:cNvSpPr>
          <p:nvPr/>
        </p:nvSpPr>
        <p:spPr>
          <a:xfrm>
            <a:off x="71406" y="642918"/>
            <a:ext cx="8929750" cy="5929354"/>
          </a:xfrm>
          <a:prstGeom prst="rect">
            <a:avLst/>
          </a:prstGeom>
        </p:spPr>
        <p:txBody>
          <a:bodyPr vert="horz">
            <a:noAutofit/>
          </a:bodyPr>
          <a:lstStyle/>
          <a:p>
            <a:pPr marL="365760" marR="0" lvl="0" indent="-256032" algn="l" defTabSz="914400" rtl="0" eaLnBrk="1" fontAlgn="auto" latinLnBrk="0" hangingPunct="1">
              <a:lnSpc>
                <a:spcPct val="150000"/>
              </a:lnSpc>
              <a:spcBef>
                <a:spcPts val="400"/>
              </a:spcBef>
              <a:spcAft>
                <a:spcPts val="0"/>
              </a:spcAft>
              <a:buClr>
                <a:schemeClr val="accent1"/>
              </a:buClr>
              <a:buSzPct val="68000"/>
              <a:buFont typeface="Wingdings" pitchFamily="2" charset="2"/>
              <a:buChar char="Ø"/>
              <a:tabLst/>
              <a:defRPr/>
            </a:pPr>
            <a:r>
              <a:rPr kumimoji="0" lang="ro-RO" sz="1800" b="0" i="0" u="none" strike="noStrike" kern="1200" cap="none" spc="0" normalizeH="0" baseline="0" noProof="0" dirty="0" smtClean="0">
                <a:ln>
                  <a:noFill/>
                </a:ln>
                <a:solidFill>
                  <a:schemeClr val="tx1"/>
                </a:solidFill>
                <a:effectLst/>
                <a:uLnTx/>
                <a:uFillTx/>
                <a:latin typeface="+mn-lt"/>
                <a:ea typeface="+mn-ea"/>
                <a:cs typeface="+mn-cs"/>
              </a:rPr>
              <a:t>Diagrama de pachete poate fi utilizată pentru</a:t>
            </a:r>
          </a:p>
          <a:p>
            <a:pPr marL="621792" marR="0" lvl="1" indent="-228600" algn="l" defTabSz="914400" rtl="0" eaLnBrk="1" fontAlgn="auto" latinLnBrk="0" hangingPunct="1">
              <a:lnSpc>
                <a:spcPct val="150000"/>
              </a:lnSpc>
              <a:spcBef>
                <a:spcPts val="324"/>
              </a:spcBef>
              <a:spcAft>
                <a:spcPts val="0"/>
              </a:spcAft>
              <a:buClr>
                <a:schemeClr val="accent1"/>
              </a:buClr>
              <a:buSzTx/>
              <a:buFont typeface="Wingdings" pitchFamily="2" charset="2"/>
              <a:buChar char="v"/>
              <a:tabLst/>
              <a:defRPr/>
            </a:pPr>
            <a:r>
              <a:rPr kumimoji="0" lang="ro-RO" sz="1800" b="0" i="0" u="none" strike="noStrike" kern="1200" cap="none" spc="0" normalizeH="0" baseline="0" noProof="0" dirty="0" smtClean="0">
                <a:ln>
                  <a:noFill/>
                </a:ln>
                <a:solidFill>
                  <a:schemeClr val="tx1"/>
                </a:solidFill>
                <a:effectLst/>
                <a:uLnTx/>
                <a:uFillTx/>
                <a:latin typeface="+mn-lt"/>
                <a:ea typeface="+mn-ea"/>
                <a:cs typeface="+mn-cs"/>
              </a:rPr>
              <a:t>Partiționarea Domain Model</a:t>
            </a:r>
          </a:p>
          <a:p>
            <a:pPr marL="1078992" lvl="2" indent="-228600">
              <a:lnSpc>
                <a:spcPct val="150000"/>
              </a:lnSpc>
              <a:spcBef>
                <a:spcPts val="324"/>
              </a:spcBef>
              <a:buClr>
                <a:schemeClr val="accent1"/>
              </a:buClr>
              <a:buFont typeface="Wingdings" pitchFamily="2" charset="2"/>
              <a:buChar char="§"/>
            </a:pPr>
            <a:r>
              <a:rPr lang="ro-RO" dirty="0" smtClean="0"/>
              <a:t>Modelul domeniului poate fi împărțit în mai multe pachete astfel încât activitățile de analiză să se desfășoare în paralel</a:t>
            </a:r>
            <a:endParaRPr lang="en-US" dirty="0" smtClean="0"/>
          </a:p>
          <a:p>
            <a:pPr marL="1078992" lvl="2" indent="-228600">
              <a:lnSpc>
                <a:spcPct val="150000"/>
              </a:lnSpc>
              <a:spcBef>
                <a:spcPts val="324"/>
              </a:spcBef>
              <a:buClr>
                <a:schemeClr val="accent1"/>
              </a:buClr>
              <a:buFont typeface="Wingdings" pitchFamily="2" charset="2"/>
              <a:buChar char="§"/>
            </a:pPr>
            <a:r>
              <a:rPr lang="en-US" dirty="0" smtClean="0"/>
              <a:t>Pot </a:t>
            </a:r>
            <a:r>
              <a:rPr lang="en-US" dirty="0" err="1" smtClean="0"/>
              <a:t>fi</a:t>
            </a:r>
            <a:r>
              <a:rPr lang="en-US" dirty="0" smtClean="0"/>
              <a:t> </a:t>
            </a:r>
            <a:r>
              <a:rPr lang="en-US" dirty="0" err="1" smtClean="0"/>
              <a:t>grupate</a:t>
            </a:r>
            <a:r>
              <a:rPr lang="en-US" dirty="0" smtClean="0"/>
              <a:t> </a:t>
            </a:r>
            <a:r>
              <a:rPr lang="en-US" dirty="0" err="1" smtClean="0"/>
              <a:t>intr</a:t>
            </a:r>
            <a:r>
              <a:rPr lang="en-US" dirty="0" smtClean="0"/>
              <a:t>-un </a:t>
            </a:r>
            <a:r>
              <a:rPr lang="en-US" dirty="0" err="1" smtClean="0"/>
              <a:t>pachet</a:t>
            </a:r>
            <a:r>
              <a:rPr lang="en-US" dirty="0" smtClean="0"/>
              <a:t> </a:t>
            </a:r>
            <a:r>
              <a:rPr lang="en-US" dirty="0" err="1" smtClean="0"/>
              <a:t>toate</a:t>
            </a:r>
            <a:r>
              <a:rPr lang="en-US" dirty="0" smtClean="0"/>
              <a:t> </a:t>
            </a:r>
            <a:r>
              <a:rPr lang="en-US" dirty="0" err="1" smtClean="0"/>
              <a:t>clasele</a:t>
            </a:r>
            <a:r>
              <a:rPr lang="en-US" dirty="0" smtClean="0"/>
              <a:t> care </a:t>
            </a:r>
            <a:r>
              <a:rPr lang="en-US" dirty="0" err="1" smtClean="0"/>
              <a:t>colaboreaza</a:t>
            </a:r>
            <a:r>
              <a:rPr lang="en-US" dirty="0" smtClean="0"/>
              <a:t> </a:t>
            </a:r>
            <a:r>
              <a:rPr lang="en-US" dirty="0" err="1" smtClean="0"/>
              <a:t>pentru</a:t>
            </a:r>
            <a:r>
              <a:rPr lang="en-US" dirty="0" smtClean="0"/>
              <a:t> </a:t>
            </a:r>
            <a:r>
              <a:rPr lang="en-US" dirty="0" err="1" smtClean="0"/>
              <a:t>furnizarea</a:t>
            </a:r>
            <a:r>
              <a:rPr lang="en-US" dirty="0" smtClean="0"/>
              <a:t> </a:t>
            </a:r>
            <a:r>
              <a:rPr lang="en-US" dirty="0" err="1" smtClean="0"/>
              <a:t>unei</a:t>
            </a:r>
            <a:r>
              <a:rPr lang="en-US" dirty="0" smtClean="0"/>
              <a:t> </a:t>
            </a:r>
            <a:r>
              <a:rPr lang="en-US" dirty="0" err="1" smtClean="0"/>
              <a:t>functionalitati</a:t>
            </a:r>
            <a:r>
              <a:rPr lang="en-US" dirty="0" smtClean="0"/>
              <a:t> </a:t>
            </a:r>
            <a:r>
              <a:rPr lang="en-US" dirty="0" err="1" smtClean="0"/>
              <a:t>principale</a:t>
            </a:r>
            <a:r>
              <a:rPr lang="en-US" dirty="0" smtClean="0"/>
              <a:t> a </a:t>
            </a:r>
            <a:r>
              <a:rPr lang="en-US" dirty="0" err="1" smtClean="0"/>
              <a:t>aplicatiei</a:t>
            </a:r>
            <a:endParaRPr lang="en-US" dirty="0" smtClean="0"/>
          </a:p>
          <a:p>
            <a:pPr marL="1078992" lvl="2" indent="-228600">
              <a:lnSpc>
                <a:spcPct val="150000"/>
              </a:lnSpc>
              <a:spcBef>
                <a:spcPts val="324"/>
              </a:spcBef>
              <a:buClr>
                <a:schemeClr val="accent1"/>
              </a:buClr>
              <a:buFont typeface="Wingdings" pitchFamily="2" charset="2"/>
              <a:buChar char="§"/>
            </a:pPr>
            <a:r>
              <a:rPr lang="en-US" dirty="0" err="1" smtClean="0"/>
              <a:t>Exemplu</a:t>
            </a:r>
            <a:r>
              <a:rPr lang="en-US" dirty="0" smtClean="0"/>
              <a:t> – se </a:t>
            </a:r>
            <a:r>
              <a:rPr lang="en-US" dirty="0" err="1" smtClean="0"/>
              <a:t>creeaza</a:t>
            </a:r>
            <a:r>
              <a:rPr lang="en-US" dirty="0" smtClean="0"/>
              <a:t> </a:t>
            </a:r>
            <a:r>
              <a:rPr lang="en-US" dirty="0" err="1" smtClean="0"/>
              <a:t>cate</a:t>
            </a:r>
            <a:r>
              <a:rPr lang="en-US" dirty="0" smtClean="0"/>
              <a:t> un </a:t>
            </a:r>
            <a:r>
              <a:rPr lang="en-US" dirty="0" err="1" smtClean="0"/>
              <a:t>pachet</a:t>
            </a:r>
            <a:r>
              <a:rPr lang="en-US" dirty="0" smtClean="0"/>
              <a:t> </a:t>
            </a:r>
            <a:r>
              <a:rPr lang="en-US" dirty="0" err="1" smtClean="0"/>
              <a:t>pentru</a:t>
            </a:r>
            <a:r>
              <a:rPr lang="en-US" dirty="0" smtClean="0"/>
              <a:t> </a:t>
            </a:r>
            <a:r>
              <a:rPr lang="en-US" dirty="0" err="1" smtClean="0"/>
              <a:t>functionalitatile</a:t>
            </a:r>
            <a:r>
              <a:rPr lang="en-US" dirty="0" smtClean="0"/>
              <a:t>: </a:t>
            </a:r>
            <a:r>
              <a:rPr lang="en-US" dirty="0" err="1" smtClean="0"/>
              <a:t>Proiecte</a:t>
            </a:r>
            <a:r>
              <a:rPr lang="en-US" dirty="0" smtClean="0"/>
              <a:t>, </a:t>
            </a:r>
            <a:r>
              <a:rPr lang="en-US" dirty="0" err="1" smtClean="0"/>
              <a:t>Sarcini</a:t>
            </a:r>
            <a:r>
              <a:rPr lang="en-US" dirty="0" smtClean="0"/>
              <a:t>, </a:t>
            </a:r>
            <a:r>
              <a:rPr lang="en-US" dirty="0" err="1" smtClean="0"/>
              <a:t>Responsabili</a:t>
            </a:r>
            <a:r>
              <a:rPr lang="en-US" dirty="0" smtClean="0"/>
              <a:t>, </a:t>
            </a:r>
            <a:r>
              <a:rPr lang="en-US" dirty="0" err="1" smtClean="0"/>
              <a:t>Resurse</a:t>
            </a:r>
            <a:r>
              <a:rPr lang="en-US" dirty="0" smtClean="0"/>
              <a:t> </a:t>
            </a:r>
            <a:r>
              <a:rPr lang="en-US" dirty="0" err="1" smtClean="0"/>
              <a:t>materiale</a:t>
            </a:r>
            <a:endParaRPr lang="ro-RO" dirty="0" smtClean="0"/>
          </a:p>
          <a:p>
            <a:pPr marL="621792" marR="0" lvl="1" indent="-228600" algn="l" defTabSz="914400" rtl="0" eaLnBrk="1" fontAlgn="auto" latinLnBrk="0" hangingPunct="1">
              <a:lnSpc>
                <a:spcPct val="150000"/>
              </a:lnSpc>
              <a:spcBef>
                <a:spcPts val="324"/>
              </a:spcBef>
              <a:spcAft>
                <a:spcPts val="0"/>
              </a:spcAft>
              <a:buClr>
                <a:schemeClr val="accent1"/>
              </a:buClr>
              <a:buSzTx/>
              <a:buFont typeface="Wingdings" pitchFamily="2" charset="2"/>
              <a:buChar char="v"/>
              <a:tabLst/>
              <a:defRPr/>
            </a:pPr>
            <a:r>
              <a:rPr lang="ro-RO" dirty="0" smtClean="0"/>
              <a:t>Redarea arhitecturii logice a programului</a:t>
            </a:r>
            <a:endParaRPr lang="en-US" dirty="0" smtClean="0"/>
          </a:p>
          <a:p>
            <a:pPr marL="1078992" lvl="2" indent="-228600">
              <a:lnSpc>
                <a:spcPct val="150000"/>
              </a:lnSpc>
              <a:spcBef>
                <a:spcPts val="324"/>
              </a:spcBef>
              <a:buClr>
                <a:schemeClr val="accent1"/>
              </a:buClr>
              <a:buFont typeface="Wingdings" pitchFamily="2" charset="2"/>
              <a:buChar char="§"/>
              <a:defRPr/>
            </a:pPr>
            <a:r>
              <a:rPr lang="en-US" dirty="0" err="1" smtClean="0"/>
              <a:t>sunt</a:t>
            </a:r>
            <a:r>
              <a:rPr lang="en-US" dirty="0" smtClean="0"/>
              <a:t> </a:t>
            </a:r>
            <a:r>
              <a:rPr lang="en-US" dirty="0" err="1" smtClean="0"/>
              <a:t>grupate</a:t>
            </a:r>
            <a:r>
              <a:rPr lang="en-US" dirty="0" smtClean="0"/>
              <a:t> </a:t>
            </a:r>
            <a:r>
              <a:rPr lang="en-US" dirty="0" err="1" smtClean="0"/>
              <a:t>intr</a:t>
            </a:r>
            <a:r>
              <a:rPr lang="en-US" dirty="0" smtClean="0"/>
              <a:t>-un </a:t>
            </a:r>
            <a:r>
              <a:rPr lang="en-US" dirty="0" err="1" smtClean="0"/>
              <a:t>pachet</a:t>
            </a:r>
            <a:r>
              <a:rPr lang="en-US" dirty="0" smtClean="0"/>
              <a:t> </a:t>
            </a:r>
            <a:r>
              <a:rPr lang="en-US" dirty="0" err="1" smtClean="0"/>
              <a:t>toate</a:t>
            </a:r>
            <a:r>
              <a:rPr lang="en-US" dirty="0" smtClean="0"/>
              <a:t> </a:t>
            </a:r>
            <a:r>
              <a:rPr lang="en-US" dirty="0" err="1" smtClean="0"/>
              <a:t>clasele</a:t>
            </a:r>
            <a:r>
              <a:rPr lang="en-US" dirty="0" smtClean="0"/>
              <a:t> care </a:t>
            </a:r>
            <a:r>
              <a:rPr lang="en-US" dirty="0" err="1" smtClean="0"/>
              <a:t>implementeaza</a:t>
            </a:r>
            <a:r>
              <a:rPr lang="en-US" dirty="0" smtClean="0"/>
              <a:t> un </a:t>
            </a:r>
            <a:r>
              <a:rPr lang="en-US" dirty="0" err="1" smtClean="0"/>
              <a:t>strat</a:t>
            </a:r>
            <a:r>
              <a:rPr lang="en-US" dirty="0" smtClean="0"/>
              <a:t> al </a:t>
            </a:r>
            <a:r>
              <a:rPr lang="en-US" dirty="0" err="1" smtClean="0"/>
              <a:t>arhitecturii</a:t>
            </a:r>
            <a:r>
              <a:rPr lang="en-US" dirty="0" smtClean="0"/>
              <a:t> </a:t>
            </a:r>
            <a:r>
              <a:rPr lang="en-US" dirty="0" err="1" smtClean="0"/>
              <a:t>logice</a:t>
            </a:r>
            <a:endParaRPr lang="en-US" dirty="0" smtClean="0"/>
          </a:p>
          <a:p>
            <a:pPr marL="1078992" lvl="2" indent="-228600">
              <a:lnSpc>
                <a:spcPct val="150000"/>
              </a:lnSpc>
              <a:spcBef>
                <a:spcPts val="324"/>
              </a:spcBef>
              <a:buClr>
                <a:schemeClr val="accent1"/>
              </a:buClr>
              <a:buFont typeface="Wingdings" pitchFamily="2" charset="2"/>
              <a:buChar char="§"/>
              <a:defRPr/>
            </a:pPr>
            <a:r>
              <a:rPr lang="en-US" dirty="0" err="1" smtClean="0"/>
              <a:t>Exemplu</a:t>
            </a:r>
            <a:r>
              <a:rPr lang="en-US" dirty="0" smtClean="0"/>
              <a:t> – se </a:t>
            </a:r>
            <a:r>
              <a:rPr lang="en-US" dirty="0" err="1" smtClean="0"/>
              <a:t>creeaza</a:t>
            </a:r>
            <a:r>
              <a:rPr lang="en-US" dirty="0" smtClean="0"/>
              <a:t> </a:t>
            </a:r>
            <a:r>
              <a:rPr lang="en-US" dirty="0" err="1" smtClean="0"/>
              <a:t>cate</a:t>
            </a:r>
            <a:r>
              <a:rPr lang="en-US" dirty="0" smtClean="0"/>
              <a:t> un </a:t>
            </a:r>
            <a:r>
              <a:rPr lang="en-US" dirty="0" err="1" smtClean="0"/>
              <a:t>pachet</a:t>
            </a:r>
            <a:r>
              <a:rPr lang="en-US" dirty="0" smtClean="0"/>
              <a:t> </a:t>
            </a:r>
            <a:r>
              <a:rPr lang="en-US" dirty="0" err="1" smtClean="0"/>
              <a:t>pentru</a:t>
            </a:r>
            <a:r>
              <a:rPr lang="en-US" dirty="0" smtClean="0"/>
              <a:t> </a:t>
            </a:r>
            <a:r>
              <a:rPr lang="en-US" dirty="0" err="1" smtClean="0"/>
              <a:t>straturile</a:t>
            </a:r>
            <a:r>
              <a:rPr lang="en-US" dirty="0" smtClean="0"/>
              <a:t>: </a:t>
            </a:r>
            <a:r>
              <a:rPr lang="en-US" dirty="0" err="1" smtClean="0"/>
              <a:t>Interfata</a:t>
            </a:r>
            <a:r>
              <a:rPr lang="en-US" dirty="0" smtClean="0"/>
              <a:t> </a:t>
            </a:r>
            <a:r>
              <a:rPr lang="en-US" dirty="0" err="1" smtClean="0"/>
              <a:t>utilizator</a:t>
            </a:r>
            <a:r>
              <a:rPr lang="en-US" dirty="0" smtClean="0"/>
              <a:t>, </a:t>
            </a:r>
            <a:r>
              <a:rPr lang="en-US" dirty="0" err="1" smtClean="0"/>
              <a:t>Logica</a:t>
            </a:r>
            <a:r>
              <a:rPr lang="en-US" dirty="0" smtClean="0"/>
              <a:t> </a:t>
            </a:r>
            <a:r>
              <a:rPr lang="en-US" dirty="0" err="1" smtClean="0"/>
              <a:t>aplicatiei</a:t>
            </a:r>
            <a:r>
              <a:rPr lang="en-US" dirty="0" smtClean="0"/>
              <a:t>, </a:t>
            </a:r>
            <a:r>
              <a:rPr lang="en-US" dirty="0" err="1" smtClean="0"/>
              <a:t>Gestiunea</a:t>
            </a:r>
            <a:r>
              <a:rPr lang="en-US" dirty="0" smtClean="0"/>
              <a:t> </a:t>
            </a:r>
            <a:r>
              <a:rPr lang="en-US" dirty="0" err="1" smtClean="0"/>
              <a:t>datelor</a:t>
            </a:r>
            <a:endParaRPr kumimoji="0" lang="ro-RO"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6B49B3854D68488818EDCED21205E0" ma:contentTypeVersion="1" ma:contentTypeDescription="Create a new document." ma:contentTypeScope="" ma:versionID="19df96f823e8dadd7a2d85cd399a856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53D2F1-A159-4B04-8811-BA39B44504E8}">
  <ds:schemaRefs>
    <ds:schemaRef ds:uri="http://schemas.microsoft.com/office/2006/metadata/properties"/>
    <ds:schemaRef ds:uri="http://www.w3.org/XML/1998/namespace"/>
    <ds:schemaRef ds:uri="http://schemas.microsoft.com/office/2006/documentManagement/types"/>
    <ds:schemaRef ds:uri="http://purl.org/dc/dcmitype/"/>
    <ds:schemaRef ds:uri="http://purl.org/dc/terms/"/>
    <ds:schemaRef ds:uri="http://schemas.openxmlformats.org/package/2006/metadata/core-properties"/>
    <ds:schemaRef ds:uri="http://schemas.microsoft.com/office/infopath/2007/PartnerControls"/>
    <ds:schemaRef ds:uri="http://purl.org/dc/elements/1.1/"/>
    <ds:schemaRef ds:uri="http://schemas.microsoft.com/sharepoint/v3"/>
  </ds:schemaRefs>
</ds:datastoreItem>
</file>

<file path=customXml/itemProps2.xml><?xml version="1.0" encoding="utf-8"?>
<ds:datastoreItem xmlns:ds="http://schemas.openxmlformats.org/officeDocument/2006/customXml" ds:itemID="{043F1242-0413-40DC-AAE3-9FCCE98F8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B1DB98-57B8-45F7-9683-FD2B070ACB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Concourse</Template>
  <TotalTime>2419</TotalTime>
  <Words>1922</Words>
  <Application>Microsoft Office PowerPoint</Application>
  <PresentationFormat>On-screen Show (4:3)</PresentationFormat>
  <Paragraphs>123</Paragraphs>
  <Slides>20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Lucida Sans Unicode</vt:lpstr>
      <vt:lpstr>Verdana</vt:lpstr>
      <vt:lpstr>Wingdings</vt:lpstr>
      <vt:lpstr>Wingdings 2</vt:lpstr>
      <vt:lpstr>Wingdings 3</vt:lpstr>
      <vt:lpstr>Concourse</vt:lpstr>
      <vt:lpstr>  Cap. 5  Diagrama de pachete si arhitectura logică a programelor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Diagrama de componente</vt:lpstr>
      <vt:lpstr>3. Diagrama de componente. Exemplul 1</vt:lpstr>
      <vt:lpstr>3. Diagrama de componente. Exemplul 2</vt:lpstr>
      <vt:lpstr>4. Diagramele de amplasare (Deployment)</vt:lpstr>
      <vt:lpstr>4. Diagramele de amplasare (Deployment)</vt:lpstr>
      <vt:lpstr>Webografie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Concepte UML</dc:title>
  <dc:creator>Florin</dc:creator>
  <cp:lastModifiedBy>Sergiu Ghimp</cp:lastModifiedBy>
  <cp:revision>173</cp:revision>
  <dcterms:created xsi:type="dcterms:W3CDTF">2009-10-08T09:00:38Z</dcterms:created>
  <dcterms:modified xsi:type="dcterms:W3CDTF">2021-01-31T20:11:12Z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0x010100096B49B3854D68488818EDCED21205E0</vt:lpwstr>
  </property>
</Properties>
</file>