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Lst>
  <p:notesMasterIdLst>
    <p:notesMasterId r:id="rId32"/>
  </p:notesMasterIdLst>
  <p:sldIdLst>
    <p:sldId id="256" r:id="rId5"/>
    <p:sldId id="294" r:id="rId6"/>
    <p:sldId id="295" r:id="rId7"/>
    <p:sldId id="296" r:id="rId8"/>
    <p:sldId id="297" r:id="rId9"/>
    <p:sldId id="298" r:id="rId10"/>
    <p:sldId id="299"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73" r:id="rId31"/>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15" autoAdjust="0"/>
  </p:normalViewPr>
  <p:slideViewPr>
    <p:cSldViewPr>
      <p:cViewPr varScale="1">
        <p:scale>
          <a:sx n="61" d="100"/>
          <a:sy n="61" d="100"/>
        </p:scale>
        <p:origin x="16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DA07-DE8E-4169-B2A4-59C47BBD6DC1}"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9C6DD6-8F07-4373-8113-A4BCA100BB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basic intent of the Creator pattern is to find a creator that needs to be connected to the created object in any event. Choosing it as the creator supports low coupling. Cu </a:t>
            </a:r>
            <a:r>
              <a:rPr lang="en-US" dirty="0" err="1" smtClean="0"/>
              <a:t>alte</a:t>
            </a:r>
            <a:r>
              <a:rPr lang="en-US" dirty="0" smtClean="0"/>
              <a:t> </a:t>
            </a:r>
            <a:r>
              <a:rPr lang="en-US" dirty="0" err="1" smtClean="0"/>
              <a:t>cuvinte</a:t>
            </a:r>
            <a:r>
              <a:rPr lang="en-US" dirty="0" smtClean="0"/>
              <a:t>, </a:t>
            </a:r>
            <a:r>
              <a:rPr lang="en-US" dirty="0" err="1" smtClean="0"/>
              <a:t>daca</a:t>
            </a:r>
            <a:r>
              <a:rPr lang="en-US" dirty="0" smtClean="0"/>
              <a:t> </a:t>
            </a:r>
            <a:r>
              <a:rPr lang="en-US" dirty="0" err="1" smtClean="0"/>
              <a:t>deja</a:t>
            </a:r>
            <a:r>
              <a:rPr lang="en-US" baseline="0" dirty="0" smtClean="0"/>
              <a:t> </a:t>
            </a:r>
            <a:r>
              <a:rPr lang="en-US" baseline="0" dirty="0" err="1" smtClean="0"/>
              <a:t>clasa</a:t>
            </a:r>
            <a:r>
              <a:rPr lang="en-US" baseline="0" dirty="0" smtClean="0"/>
              <a:t> A </a:t>
            </a:r>
            <a:r>
              <a:rPr lang="en-US" baseline="0" dirty="0" err="1" smtClean="0"/>
              <a:t>este</a:t>
            </a:r>
            <a:r>
              <a:rPr lang="en-US" baseline="0" dirty="0" smtClean="0"/>
              <a:t> </a:t>
            </a:r>
            <a:r>
              <a:rPr lang="en-US" baseline="0" dirty="0" err="1" smtClean="0"/>
              <a:t>strans</a:t>
            </a:r>
            <a:r>
              <a:rPr lang="en-US" baseline="0" dirty="0" smtClean="0"/>
              <a:t> </a:t>
            </a:r>
            <a:r>
              <a:rPr lang="en-US" baseline="0" dirty="0" err="1" smtClean="0"/>
              <a:t>legata</a:t>
            </a:r>
            <a:r>
              <a:rPr lang="en-US" baseline="0" dirty="0" smtClean="0"/>
              <a:t> de </a:t>
            </a:r>
            <a:r>
              <a:rPr lang="en-US" baseline="0" dirty="0" err="1" smtClean="0"/>
              <a:t>clasa</a:t>
            </a:r>
            <a:r>
              <a:rPr lang="en-US" baseline="0" dirty="0" smtClean="0"/>
              <a:t> B (</a:t>
            </a:r>
            <a:r>
              <a:rPr lang="en-US" baseline="0" dirty="0" err="1" smtClean="0"/>
              <a:t>unul</a:t>
            </a:r>
            <a:r>
              <a:rPr lang="en-US" baseline="0" dirty="0" smtClean="0"/>
              <a:t> </a:t>
            </a:r>
            <a:r>
              <a:rPr lang="en-US" baseline="0" dirty="0" err="1" smtClean="0"/>
              <a:t>dintre</a:t>
            </a:r>
            <a:r>
              <a:rPr lang="en-US" baseline="0" dirty="0" smtClean="0"/>
              <a:t> </a:t>
            </a:r>
            <a:r>
              <a:rPr lang="en-US" baseline="0" dirty="0" err="1" smtClean="0"/>
              <a:t>cele</a:t>
            </a:r>
            <a:r>
              <a:rPr lang="en-US" baseline="0" dirty="0" smtClean="0"/>
              <a:t> 4 motive enumerate in slide), </a:t>
            </a:r>
            <a:r>
              <a:rPr lang="en-US" baseline="0" dirty="0" err="1" smtClean="0"/>
              <a:t>atunci</a:t>
            </a:r>
            <a:r>
              <a:rPr lang="en-US" baseline="0" dirty="0" smtClean="0"/>
              <a:t> de </a:t>
            </a:r>
            <a:r>
              <a:rPr lang="en-US" baseline="0" dirty="0" err="1" smtClean="0"/>
              <a:t>ce</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clasa</a:t>
            </a:r>
            <a:r>
              <a:rPr lang="en-US" baseline="0" dirty="0" smtClean="0"/>
              <a:t> B </a:t>
            </a:r>
            <a:r>
              <a:rPr lang="en-US" baseline="0" dirty="0" err="1" smtClean="0"/>
              <a:t>responsabila</a:t>
            </a:r>
            <a:r>
              <a:rPr lang="en-US" baseline="0" dirty="0" smtClean="0"/>
              <a:t> cu </a:t>
            </a:r>
            <a:r>
              <a:rPr lang="en-US" baseline="0" dirty="0" err="1" smtClean="0"/>
              <a:t>instantierea</a:t>
            </a:r>
            <a:r>
              <a:rPr lang="en-US" baseline="0" dirty="0" smtClean="0"/>
              <a:t> </a:t>
            </a:r>
            <a:r>
              <a:rPr lang="en-US" baseline="0" dirty="0" err="1" smtClean="0"/>
              <a:t>clasei</a:t>
            </a:r>
            <a:r>
              <a:rPr lang="en-US" baseline="0" dirty="0" smtClean="0"/>
              <a:t> A, </a:t>
            </a:r>
            <a:r>
              <a:rPr lang="en-US" baseline="0" dirty="0" err="1" smtClean="0"/>
              <a:t>avand</a:t>
            </a:r>
            <a:r>
              <a:rPr lang="en-US" baseline="0" dirty="0" smtClean="0"/>
              <a:t> in </a:t>
            </a:r>
            <a:r>
              <a:rPr lang="en-US" baseline="0" dirty="0" err="1" smtClean="0"/>
              <a:t>vedere</a:t>
            </a:r>
            <a:r>
              <a:rPr lang="en-US" baseline="0" dirty="0" smtClean="0"/>
              <a:t> ca </a:t>
            </a:r>
            <a:r>
              <a:rPr lang="en-US" baseline="0" dirty="0" err="1" smtClean="0"/>
              <a:t>acest</a:t>
            </a:r>
            <a:r>
              <a:rPr lang="en-US" baseline="0" dirty="0" smtClean="0"/>
              <a:t> </a:t>
            </a:r>
            <a:r>
              <a:rPr lang="en-US" baseline="0" dirty="0" err="1" smtClean="0"/>
              <a:t>fapt</a:t>
            </a:r>
            <a:r>
              <a:rPr lang="en-US" baseline="0" dirty="0" smtClean="0"/>
              <a:t> nu </a:t>
            </a:r>
            <a:r>
              <a:rPr lang="en-US" baseline="0" dirty="0" err="1" smtClean="0"/>
              <a:t>adauga</a:t>
            </a:r>
            <a:r>
              <a:rPr lang="en-US" baseline="0" dirty="0" smtClean="0"/>
              <a:t> un grad de </a:t>
            </a:r>
            <a:r>
              <a:rPr lang="en-US" baseline="0" dirty="0" err="1" smtClean="0"/>
              <a:t>cuplare</a:t>
            </a:r>
            <a:r>
              <a:rPr lang="en-US" baseline="0" dirty="0" smtClean="0"/>
              <a:t> </a:t>
            </a:r>
            <a:r>
              <a:rPr lang="en-US" baseline="0" dirty="0" err="1" smtClean="0"/>
              <a:t>suplimentar</a:t>
            </a:r>
            <a:r>
              <a:rPr lang="en-US" baseline="0" dirty="0" smtClean="0"/>
              <a:t> </a:t>
            </a:r>
            <a:r>
              <a:rPr lang="en-US" baseline="0" dirty="0" err="1" smtClean="0"/>
              <a:t>intre</a:t>
            </a:r>
            <a:r>
              <a:rPr lang="en-US" baseline="0" dirty="0" smtClean="0"/>
              <a:t> </a:t>
            </a:r>
            <a:r>
              <a:rPr lang="en-US" baseline="0" dirty="0" err="1" smtClean="0"/>
              <a:t>cele</a:t>
            </a:r>
            <a:r>
              <a:rPr lang="en-US" baseline="0" dirty="0" smtClean="0"/>
              <a:t> 2 </a:t>
            </a:r>
            <a:r>
              <a:rPr lang="en-US" baseline="0" dirty="0" err="1" smtClean="0"/>
              <a:t>clase</a:t>
            </a:r>
            <a:r>
              <a:rPr lang="en-US" baseline="0" dirty="0" smtClean="0"/>
              <a:t>. </a:t>
            </a:r>
            <a:r>
              <a:rPr lang="en-US" baseline="0" dirty="0" err="1" smtClean="0"/>
              <a:t>Daca</a:t>
            </a:r>
            <a:r>
              <a:rPr lang="en-US" baseline="0" dirty="0" smtClean="0"/>
              <a:t> o a 3-a </a:t>
            </a:r>
            <a:r>
              <a:rPr lang="en-US" baseline="0" dirty="0" err="1" smtClean="0"/>
              <a:t>clasa</a:t>
            </a:r>
            <a:r>
              <a:rPr lang="en-US" baseline="0" dirty="0" smtClean="0"/>
              <a:t>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responsabila</a:t>
            </a:r>
            <a:r>
              <a:rPr lang="en-US" baseline="0" dirty="0" smtClean="0"/>
              <a:t> cu </a:t>
            </a:r>
            <a:r>
              <a:rPr lang="en-US" baseline="0" dirty="0" err="1" smtClean="0"/>
              <a:t>instantierea</a:t>
            </a:r>
            <a:r>
              <a:rPr lang="en-US" baseline="0" dirty="0" smtClean="0"/>
              <a:t> </a:t>
            </a:r>
            <a:r>
              <a:rPr lang="en-US" baseline="0" dirty="0" err="1" smtClean="0"/>
              <a:t>clasei</a:t>
            </a:r>
            <a:r>
              <a:rPr lang="en-US" baseline="0" dirty="0" smtClean="0"/>
              <a:t> A, </a:t>
            </a:r>
            <a:r>
              <a:rPr lang="en-US" baseline="0" dirty="0" err="1" smtClean="0"/>
              <a:t>atunci</a:t>
            </a:r>
            <a:r>
              <a:rPr lang="en-US" baseline="0" dirty="0" smtClean="0"/>
              <a:t> s-</a:t>
            </a:r>
            <a:r>
              <a:rPr lang="en-US" baseline="0" dirty="0" err="1" smtClean="0"/>
              <a:t>ar</a:t>
            </a:r>
            <a:r>
              <a:rPr lang="en-US" baseline="0" dirty="0" smtClean="0"/>
              <a:t> </a:t>
            </a:r>
            <a:r>
              <a:rPr lang="en-US" baseline="0" dirty="0" err="1" smtClean="0"/>
              <a:t>putea</a:t>
            </a:r>
            <a:r>
              <a:rPr lang="en-US" baseline="0" dirty="0" smtClean="0"/>
              <a:t> introduce un </a:t>
            </a:r>
            <a:r>
              <a:rPr lang="en-US" baseline="0" dirty="0" err="1" smtClean="0"/>
              <a:t>nivel</a:t>
            </a:r>
            <a:r>
              <a:rPr lang="en-US" baseline="0" dirty="0" smtClean="0"/>
              <a:t> de </a:t>
            </a:r>
            <a:r>
              <a:rPr lang="en-US" baseline="0" dirty="0" err="1" smtClean="0"/>
              <a:t>cuplare</a:t>
            </a:r>
            <a:r>
              <a:rPr lang="en-US" baseline="0" dirty="0" smtClean="0"/>
              <a:t> </a:t>
            </a:r>
            <a:r>
              <a:rPr lang="en-US" baseline="0" dirty="0" err="1" smtClean="0"/>
              <a:t>suplimentar</a:t>
            </a:r>
            <a:r>
              <a:rPr lang="en-US" baseline="0" dirty="0" smtClean="0"/>
              <a:t> </a:t>
            </a:r>
            <a:r>
              <a:rPr lang="en-US" baseline="0" dirty="0" err="1" smtClean="0"/>
              <a:t>fata</a:t>
            </a:r>
            <a:r>
              <a:rPr lang="en-US" baseline="0" dirty="0" smtClean="0"/>
              <a:t> de </a:t>
            </a:r>
            <a:r>
              <a:rPr lang="en-US" baseline="0" dirty="0" err="1" smtClean="0"/>
              <a:t>cel</a:t>
            </a:r>
            <a:r>
              <a:rPr lang="en-US" baseline="0" dirty="0" smtClean="0"/>
              <a:t> existent </a:t>
            </a:r>
            <a:r>
              <a:rPr lang="en-US" baseline="0" dirty="0" err="1" smtClean="0"/>
              <a:t>intre</a:t>
            </a:r>
            <a:r>
              <a:rPr lang="en-US" baseline="0" dirty="0" smtClean="0"/>
              <a:t> </a:t>
            </a:r>
            <a:r>
              <a:rPr lang="en-US" baseline="0" dirty="0" err="1" smtClean="0"/>
              <a:t>clasele</a:t>
            </a:r>
            <a:r>
              <a:rPr lang="en-US" baseline="0" dirty="0" smtClean="0"/>
              <a:t> C </a:t>
            </a:r>
            <a:r>
              <a:rPr lang="en-US" baseline="0" dirty="0" err="1" smtClean="0"/>
              <a:t>si</a:t>
            </a:r>
            <a:r>
              <a:rPr lang="en-US" baseline="0" dirty="0" smtClean="0"/>
              <a:t> A.</a:t>
            </a:r>
            <a:endParaRPr lang="en-US" dirty="0" smtClean="0"/>
          </a:p>
          <a:p>
            <a:r>
              <a:rPr lang="en-US" dirty="0" err="1" smtClean="0"/>
              <a:t>Exemple</a:t>
            </a:r>
            <a:r>
              <a:rPr lang="en-US" dirty="0" smtClean="0"/>
              <a:t> (</a:t>
            </a:r>
            <a:r>
              <a:rPr lang="en-US" dirty="0" err="1" smtClean="0"/>
              <a:t>cazul</a:t>
            </a:r>
            <a:r>
              <a:rPr lang="en-US" dirty="0" smtClean="0"/>
              <a:t> a):</a:t>
            </a:r>
          </a:p>
          <a:p>
            <a:pPr>
              <a:buFont typeface="Wingdings" pitchFamily="2" charset="2"/>
              <a:buChar char="ü"/>
            </a:pPr>
            <a:r>
              <a:rPr lang="en-US" dirty="0" smtClean="0"/>
              <a:t> </a:t>
            </a:r>
            <a:r>
              <a:rPr lang="en-US" dirty="0" err="1" smtClean="0"/>
              <a:t>Factura</a:t>
            </a:r>
            <a:r>
              <a:rPr lang="en-US" dirty="0" smtClean="0"/>
              <a:t> </a:t>
            </a:r>
            <a:r>
              <a:rPr lang="en-US" dirty="0" err="1" smtClean="0"/>
              <a:t>si</a:t>
            </a:r>
            <a:r>
              <a:rPr lang="en-US" dirty="0" smtClean="0"/>
              <a:t> </a:t>
            </a:r>
            <a:r>
              <a:rPr lang="en-US" dirty="0" err="1" smtClean="0"/>
              <a:t>LinieFactura</a:t>
            </a:r>
            <a:r>
              <a:rPr lang="en-US" dirty="0" smtClean="0"/>
              <a:t>; </a:t>
            </a:r>
            <a:r>
              <a:rPr lang="en-US" dirty="0" err="1" smtClean="0"/>
              <a:t>Produs</a:t>
            </a:r>
            <a:r>
              <a:rPr lang="en-US" dirty="0" smtClean="0"/>
              <a:t> </a:t>
            </a:r>
            <a:r>
              <a:rPr lang="en-US" dirty="0" err="1" smtClean="0"/>
              <a:t>si</a:t>
            </a:r>
            <a:r>
              <a:rPr lang="en-US" dirty="0" smtClean="0"/>
              <a:t> </a:t>
            </a:r>
            <a:r>
              <a:rPr lang="en-US" dirty="0" err="1" smtClean="0"/>
              <a:t>MateriePrima</a:t>
            </a:r>
            <a:r>
              <a:rPr lang="en-US" dirty="0" smtClean="0"/>
              <a:t>;</a:t>
            </a:r>
          </a:p>
          <a:p>
            <a:pPr>
              <a:buFont typeface="Wingdings" pitchFamily="2" charset="2"/>
              <a:buChar char="ü"/>
            </a:pPr>
            <a:r>
              <a:rPr lang="en-US" baseline="0" dirty="0" smtClean="0"/>
              <a:t> Controller </a:t>
            </a:r>
            <a:r>
              <a:rPr lang="en-US" baseline="0" dirty="0" err="1" smtClean="0"/>
              <a:t>si</a:t>
            </a:r>
            <a:r>
              <a:rPr lang="en-US" baseline="0" dirty="0" smtClean="0"/>
              <a:t> </a:t>
            </a:r>
            <a:r>
              <a:rPr lang="en-US" baseline="0" dirty="0" err="1" smtClean="0"/>
              <a:t>clasele</a:t>
            </a:r>
            <a:r>
              <a:rPr lang="en-US" baseline="0" dirty="0" smtClean="0"/>
              <a:t> Entity</a:t>
            </a:r>
          </a:p>
          <a:p>
            <a:pPr>
              <a:buFont typeface="Wingdings" pitchFamily="2" charset="2"/>
              <a:buChar char="ü"/>
            </a:pPr>
            <a:r>
              <a:rPr lang="en-US" baseline="0" dirty="0" smtClean="0"/>
              <a:t> </a:t>
            </a:r>
          </a:p>
          <a:p>
            <a:pPr>
              <a:buFont typeface="Wingdings" pitchFamily="2" charset="2"/>
              <a:buChar char="ü"/>
            </a:pPr>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Diagrama de clase reprezinta o parte a Domain Model. Altfel, relatia dintre Sale si SalesLineItem putea fi reprezentata ca fiind</a:t>
            </a:r>
            <a:r>
              <a:rPr lang="ro-RO" baseline="0" dirty="0" smtClean="0"/>
              <a:t> de compozitie.</a:t>
            </a:r>
            <a:endParaRPr lang="ro-RO"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analiza</a:t>
            </a:r>
            <a:r>
              <a:rPr lang="en-US" baseline="0" dirty="0" smtClean="0"/>
              <a:t> </a:t>
            </a:r>
            <a:r>
              <a:rPr lang="en-US" baseline="0" dirty="0" err="1" smtClean="0"/>
              <a:t>celor</a:t>
            </a:r>
            <a:r>
              <a:rPr lang="en-US" baseline="0" dirty="0" smtClean="0"/>
              <a:t> 2 </a:t>
            </a:r>
            <a:r>
              <a:rPr lang="en-US" baseline="0" dirty="0" err="1" smtClean="0"/>
              <a:t>variante</a:t>
            </a:r>
            <a:r>
              <a:rPr lang="en-US" baseline="0" dirty="0" smtClean="0"/>
              <a:t> de </a:t>
            </a:r>
            <a:r>
              <a:rPr lang="en-US" baseline="0" dirty="0" err="1" smtClean="0"/>
              <a:t>proiectare</a:t>
            </a:r>
            <a:r>
              <a:rPr lang="en-US" baseline="0" dirty="0" smtClean="0"/>
              <a:t> se </a:t>
            </a:r>
            <a:r>
              <a:rPr lang="en-US" baseline="0" dirty="0" err="1" smtClean="0"/>
              <a:t>porneste</a:t>
            </a:r>
            <a:r>
              <a:rPr lang="en-US" baseline="0" dirty="0" smtClean="0"/>
              <a:t> de la </a:t>
            </a:r>
            <a:r>
              <a:rPr lang="en-US" baseline="0" dirty="0" err="1" smtClean="0"/>
              <a:t>premisa</a:t>
            </a:r>
            <a:r>
              <a:rPr lang="en-US" baseline="0" dirty="0" smtClean="0"/>
              <a:t> ca </a:t>
            </a:r>
            <a:r>
              <a:rPr lang="en-US" baseline="0" dirty="0" err="1" smtClean="0"/>
              <a:t>clasele</a:t>
            </a:r>
            <a:r>
              <a:rPr lang="en-US" baseline="0" dirty="0" smtClean="0"/>
              <a:t> Sale </a:t>
            </a:r>
            <a:r>
              <a:rPr lang="en-US" baseline="0" dirty="0" err="1" smtClean="0"/>
              <a:t>si</a:t>
            </a:r>
            <a:r>
              <a:rPr lang="en-US" baseline="0" dirty="0" smtClean="0"/>
              <a:t> Payment </a:t>
            </a:r>
            <a:r>
              <a:rPr lang="en-US" baseline="0" dirty="0" err="1" smtClean="0"/>
              <a:t>sunt</a:t>
            </a:r>
            <a:r>
              <a:rPr lang="en-US" baseline="0" dirty="0" smtClean="0"/>
              <a:t> </a:t>
            </a:r>
            <a:r>
              <a:rPr lang="en-US" baseline="0" dirty="0" err="1" smtClean="0"/>
              <a:t>asociate</a:t>
            </a:r>
            <a:r>
              <a:rPr lang="en-US" baseline="0" dirty="0" smtClean="0"/>
              <a:t>, </a:t>
            </a:r>
            <a:r>
              <a:rPr lang="en-US" baseline="0" dirty="0" err="1" smtClean="0"/>
              <a:t>iar</a:t>
            </a:r>
            <a:r>
              <a:rPr lang="en-US" baseline="0" dirty="0" smtClean="0"/>
              <a:t> </a:t>
            </a:r>
            <a:r>
              <a:rPr lang="en-US" baseline="0" dirty="0" err="1" smtClean="0"/>
              <a:t>clasa</a:t>
            </a:r>
            <a:r>
              <a:rPr lang="en-US" baseline="0" dirty="0" smtClean="0"/>
              <a:t> Sale are un </a:t>
            </a:r>
            <a:r>
              <a:rPr lang="en-US" baseline="0" dirty="0" err="1" smtClean="0"/>
              <a:t>atribut</a:t>
            </a:r>
            <a:r>
              <a:rPr lang="en-US" baseline="0" dirty="0" smtClean="0"/>
              <a:t> de tip Payment. </a:t>
            </a:r>
            <a:r>
              <a:rPr lang="en-US" baseline="0" dirty="0" err="1" smtClean="0"/>
              <a:t>Asadar</a:t>
            </a:r>
            <a:r>
              <a:rPr lang="en-US" baseline="0" dirty="0" smtClean="0"/>
              <a:t>, </a:t>
            </a:r>
            <a:r>
              <a:rPr lang="en-US" baseline="0" dirty="0" err="1" smtClean="0"/>
              <a:t>oricum</a:t>
            </a:r>
            <a:r>
              <a:rPr lang="en-US" baseline="0" dirty="0" smtClean="0"/>
              <a:t>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va</a:t>
            </a:r>
            <a:r>
              <a:rPr lang="en-US" baseline="0" dirty="0" smtClean="0"/>
              <a:t> </a:t>
            </a:r>
            <a:r>
              <a:rPr lang="en-US" baseline="0" dirty="0" err="1" smtClean="0"/>
              <a:t>exista</a:t>
            </a:r>
            <a:r>
              <a:rPr lang="en-US" baseline="0" dirty="0" smtClean="0"/>
              <a:t> o </a:t>
            </a:r>
            <a:r>
              <a:rPr lang="en-US" baseline="0" dirty="0" err="1" smtClean="0"/>
              <a:t>cuplare</a:t>
            </a:r>
            <a:r>
              <a:rPr lang="en-US" baseline="0" dirty="0" smtClean="0"/>
              <a:t> </a:t>
            </a:r>
            <a:r>
              <a:rPr lang="en-US" baseline="0" dirty="0" err="1" smtClean="0"/>
              <a:t>intre</a:t>
            </a:r>
            <a:r>
              <a:rPr lang="en-US" baseline="0" dirty="0" smtClean="0"/>
              <a:t> </a:t>
            </a:r>
            <a:r>
              <a:rPr lang="en-US" baseline="0" dirty="0" err="1" smtClean="0"/>
              <a:t>cele</a:t>
            </a:r>
            <a:r>
              <a:rPr lang="en-US" baseline="0" dirty="0" smtClean="0"/>
              <a:t> 2 </a:t>
            </a:r>
            <a:r>
              <a:rPr lang="en-US" baseline="0" dirty="0" err="1" smtClean="0"/>
              <a:t>clase</a:t>
            </a:r>
            <a:r>
              <a:rPr lang="en-US" baseline="0" dirty="0" smtClean="0"/>
              <a:t>. In </a:t>
            </a:r>
            <a:r>
              <a:rPr lang="en-US" baseline="0" dirty="0" err="1" smtClean="0"/>
              <a:t>acest</a:t>
            </a:r>
            <a:r>
              <a:rPr lang="en-US" baseline="0" dirty="0" smtClean="0"/>
              <a:t> context,</a:t>
            </a:r>
            <a:r>
              <a:rPr lang="en-US" dirty="0" smtClean="0"/>
              <a:t> </a:t>
            </a:r>
            <a:r>
              <a:rPr lang="en-US" dirty="0" err="1" smtClean="0"/>
              <a:t>varianta</a:t>
            </a:r>
            <a:r>
              <a:rPr lang="en-US" dirty="0" smtClean="0"/>
              <a:t> 1 </a:t>
            </a:r>
            <a:r>
              <a:rPr lang="en-US" dirty="0" err="1" smtClean="0"/>
              <a:t>este</a:t>
            </a:r>
            <a:r>
              <a:rPr lang="en-US" dirty="0" smtClean="0"/>
              <a:t> </a:t>
            </a:r>
            <a:r>
              <a:rPr lang="en-US" dirty="0" err="1" smtClean="0"/>
              <a:t>mai</a:t>
            </a:r>
            <a:r>
              <a:rPr lang="en-US" dirty="0" smtClean="0"/>
              <a:t> </a:t>
            </a:r>
            <a:r>
              <a:rPr lang="en-US" dirty="0" err="1" smtClean="0"/>
              <a:t>putin</a:t>
            </a:r>
            <a:r>
              <a:rPr lang="en-US" dirty="0" smtClean="0"/>
              <a:t> </a:t>
            </a:r>
            <a:r>
              <a:rPr lang="en-US" dirty="0" err="1" smtClean="0"/>
              <a:t>buna</a:t>
            </a:r>
            <a:r>
              <a:rPr lang="en-US" dirty="0" smtClean="0"/>
              <a:t> </a:t>
            </a:r>
            <a:r>
              <a:rPr lang="en-US" dirty="0" err="1" smtClean="0"/>
              <a:t>deoarece</a:t>
            </a:r>
            <a:r>
              <a:rPr lang="en-US" dirty="0" smtClean="0"/>
              <a:t> introduce o </a:t>
            </a:r>
            <a:r>
              <a:rPr lang="en-US" dirty="0" err="1" smtClean="0"/>
              <a:t>cuplare</a:t>
            </a:r>
            <a:r>
              <a:rPr lang="en-US" dirty="0" smtClean="0"/>
              <a:t> </a:t>
            </a:r>
            <a:r>
              <a:rPr lang="en-US" dirty="0" err="1" smtClean="0"/>
              <a:t>intre</a:t>
            </a:r>
            <a:r>
              <a:rPr lang="en-US" dirty="0" smtClean="0"/>
              <a:t> </a:t>
            </a:r>
            <a:r>
              <a:rPr lang="en-US" dirty="0" err="1" smtClean="0"/>
              <a:t>clasele</a:t>
            </a:r>
            <a:r>
              <a:rPr lang="en-US" dirty="0" smtClean="0"/>
              <a:t> Register </a:t>
            </a:r>
            <a:r>
              <a:rPr lang="en-US" dirty="0" err="1" smtClean="0"/>
              <a:t>si</a:t>
            </a:r>
            <a:r>
              <a:rPr lang="en-US" dirty="0" smtClean="0"/>
              <a:t> Payment (</a:t>
            </a:r>
            <a:r>
              <a:rPr lang="en-US" dirty="0" err="1" smtClean="0"/>
              <a:t>clasa</a:t>
            </a:r>
            <a:r>
              <a:rPr lang="en-US" dirty="0" smtClean="0"/>
              <a:t> Register </a:t>
            </a:r>
            <a:r>
              <a:rPr lang="en-US" dirty="0" err="1" smtClean="0"/>
              <a:t>trebuie</a:t>
            </a:r>
            <a:r>
              <a:rPr lang="en-US" dirty="0" smtClean="0"/>
              <a:t> </a:t>
            </a:r>
            <a:r>
              <a:rPr lang="en-US" dirty="0" err="1" smtClean="0"/>
              <a:t>sa</a:t>
            </a:r>
            <a:r>
              <a:rPr lang="en-US" dirty="0" smtClean="0"/>
              <a:t> </a:t>
            </a:r>
            <a:r>
              <a:rPr lang="en-US" dirty="0" err="1" smtClean="0"/>
              <a:t>stie</a:t>
            </a:r>
            <a:r>
              <a:rPr lang="en-US" dirty="0" smtClean="0"/>
              <a:t> </a:t>
            </a:r>
            <a:r>
              <a:rPr lang="en-US" dirty="0" err="1" smtClean="0"/>
              <a:t>despre</a:t>
            </a:r>
            <a:r>
              <a:rPr lang="en-US" dirty="0" smtClean="0"/>
              <a:t> </a:t>
            </a:r>
            <a:r>
              <a:rPr lang="en-US" dirty="0" err="1" smtClean="0"/>
              <a:t>clasa</a:t>
            </a:r>
            <a:r>
              <a:rPr lang="en-US" dirty="0" smtClean="0"/>
              <a:t> Payment). In</a:t>
            </a:r>
            <a:r>
              <a:rPr lang="en-US" baseline="0" dirty="0" smtClean="0"/>
              <a:t> </a:t>
            </a:r>
            <a:r>
              <a:rPr lang="en-US" baseline="0" dirty="0" err="1" smtClean="0"/>
              <a:t>varianata</a:t>
            </a:r>
            <a:r>
              <a:rPr lang="en-US" baseline="0" dirty="0" smtClean="0"/>
              <a:t> 2 </a:t>
            </a:r>
            <a:r>
              <a:rPr lang="en-US" baseline="0" dirty="0" err="1" smtClean="0"/>
              <a:t>aceasta</a:t>
            </a:r>
            <a:r>
              <a:rPr lang="en-US" baseline="0" dirty="0" smtClean="0"/>
              <a:t> </a:t>
            </a:r>
            <a:r>
              <a:rPr lang="en-US" baseline="0" dirty="0" err="1" smtClean="0"/>
              <a:t>cuplare</a:t>
            </a:r>
            <a:r>
              <a:rPr lang="en-US" baseline="0" dirty="0" smtClean="0"/>
              <a:t> nu </a:t>
            </a:r>
            <a:r>
              <a:rPr lang="en-US" baseline="0" dirty="0" err="1" smtClean="0"/>
              <a:t>exista</a:t>
            </a:r>
            <a:r>
              <a:rPr lang="en-US" baseline="0" dirty="0" smtClean="0"/>
              <a:t>, </a:t>
            </a:r>
            <a:r>
              <a:rPr lang="en-US" baseline="0" dirty="0" err="1" smtClean="0"/>
              <a:t>fiind</a:t>
            </a:r>
            <a:r>
              <a:rPr lang="en-US" baseline="0" dirty="0" smtClean="0"/>
              <a:t> </a:t>
            </a:r>
            <a:r>
              <a:rPr lang="en-US" baseline="0" dirty="0" err="1" smtClean="0"/>
              <a:t>inlocuita</a:t>
            </a:r>
            <a:r>
              <a:rPr lang="en-US" baseline="0" dirty="0" smtClean="0"/>
              <a:t> cu </a:t>
            </a:r>
            <a:r>
              <a:rPr lang="en-US" baseline="0" dirty="0" err="1" smtClean="0"/>
              <a:t>cea</a:t>
            </a:r>
            <a:r>
              <a:rPr lang="en-US" baseline="0" dirty="0" smtClean="0"/>
              <a:t> </a:t>
            </a:r>
            <a:r>
              <a:rPr lang="en-US" baseline="0" dirty="0" err="1" smtClean="0"/>
              <a:t>dintre</a:t>
            </a:r>
            <a:r>
              <a:rPr lang="en-US" baseline="0" dirty="0" smtClean="0"/>
              <a:t> Sale </a:t>
            </a:r>
            <a:r>
              <a:rPr lang="en-US" baseline="0" dirty="0" err="1" smtClean="0"/>
              <a:t>si</a:t>
            </a:r>
            <a:r>
              <a:rPr lang="en-US" baseline="0" dirty="0" smtClean="0"/>
              <a:t> Payment, care </a:t>
            </a:r>
            <a:r>
              <a:rPr lang="en-US" baseline="0" dirty="0" err="1" smtClean="0"/>
              <a:t>oricum</a:t>
            </a:r>
            <a:r>
              <a:rPr lang="en-US" baseline="0" dirty="0" smtClean="0"/>
              <a:t> </a:t>
            </a:r>
            <a:r>
              <a:rPr lang="en-US" baseline="0" dirty="0" err="1" smtClean="0"/>
              <a:t>exista</a:t>
            </a:r>
            <a:r>
              <a:rPr lang="en-US" baseline="0" dirty="0" smtClean="0"/>
              <a:t> </a:t>
            </a:r>
            <a:r>
              <a:rPr lang="en-US" baseline="0" dirty="0" err="1" smtClean="0"/>
              <a:t>si</a:t>
            </a:r>
            <a:r>
              <a:rPr lang="en-US" baseline="0" dirty="0" smtClean="0"/>
              <a:t> </a:t>
            </a:r>
            <a:r>
              <a:rPr lang="en-US" baseline="0" dirty="0" err="1" smtClean="0"/>
              <a:t>inainte</a:t>
            </a:r>
            <a:r>
              <a:rPr lang="en-US" baseline="0" dirty="0" smtClean="0"/>
              <a:t> de </a:t>
            </a:r>
            <a:r>
              <a:rPr lang="en-US" baseline="0" dirty="0" err="1" smtClean="0"/>
              <a:t>implementarea</a:t>
            </a:r>
            <a:r>
              <a:rPr lang="en-US" baseline="0" dirty="0" smtClean="0"/>
              <a:t> </a:t>
            </a:r>
            <a:r>
              <a:rPr lang="en-US" baseline="0" dirty="0" err="1" smtClean="0"/>
              <a:t>acestei</a:t>
            </a:r>
            <a:r>
              <a:rPr lang="en-US" baseline="0" dirty="0" smtClean="0"/>
              <a:t> </a:t>
            </a:r>
            <a:r>
              <a:rPr lang="en-US" baseline="0" dirty="0" err="1" smtClean="0"/>
              <a:t>functionalitati</a:t>
            </a:r>
            <a:r>
              <a:rPr lang="en-US" baseline="0" dirty="0" smtClean="0"/>
              <a:t>. In </a:t>
            </a:r>
            <a:r>
              <a:rPr lang="en-US" baseline="0" dirty="0" err="1" smtClean="0"/>
              <a:t>aceasta</a:t>
            </a:r>
            <a:r>
              <a:rPr lang="en-US" baseline="0" dirty="0" smtClean="0"/>
              <a:t> </a:t>
            </a:r>
            <a:r>
              <a:rPr lang="en-US" baseline="0" dirty="0" err="1" smtClean="0"/>
              <a:t>varianta</a:t>
            </a:r>
            <a:r>
              <a:rPr lang="en-US" baseline="0" dirty="0" smtClean="0"/>
              <a:t> </a:t>
            </a:r>
            <a:r>
              <a:rPr lang="en-US" baseline="0" dirty="0" err="1" smtClean="0"/>
              <a:t>clasa</a:t>
            </a:r>
            <a:r>
              <a:rPr lang="en-US" baseline="0" dirty="0" smtClean="0"/>
              <a:t> Register nu </a:t>
            </a:r>
            <a:r>
              <a:rPr lang="en-US" baseline="0" dirty="0" err="1" smtClean="0"/>
              <a:t>stie</a:t>
            </a:r>
            <a:r>
              <a:rPr lang="en-US" baseline="0" dirty="0" smtClean="0"/>
              <a:t> </a:t>
            </a:r>
            <a:r>
              <a:rPr lang="en-US" baseline="0" dirty="0" err="1" smtClean="0"/>
              <a:t>nimic</a:t>
            </a:r>
            <a:r>
              <a:rPr lang="en-US" baseline="0" dirty="0" smtClean="0"/>
              <a:t> </a:t>
            </a:r>
            <a:r>
              <a:rPr lang="en-US" baseline="0" dirty="0" err="1" smtClean="0"/>
              <a:t>despre</a:t>
            </a:r>
            <a:r>
              <a:rPr lang="en-US" baseline="0" dirty="0" smtClean="0"/>
              <a:t> </a:t>
            </a:r>
            <a:r>
              <a:rPr lang="en-US" baseline="0" dirty="0" err="1" smtClean="0"/>
              <a:t>clasa</a:t>
            </a:r>
            <a:r>
              <a:rPr lang="en-US" baseline="0" dirty="0" smtClean="0"/>
              <a:t> Payment.</a:t>
            </a:r>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 common observation that if a person takes on too many unrelated responsibilities, especially ones that should properly be delegated to others, then the person is not effective. This is observed in some managers who have not learned how to delegate. These people suffer from low cohesion; they are ready to become "unglued.“</a:t>
            </a:r>
          </a:p>
          <a:p>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Polymorphism implies the presence of abstract </a:t>
            </a:r>
            <a:r>
              <a:rPr lang="en-US" dirty="0" err="1" smtClean="0"/>
              <a:t>superclasses</a:t>
            </a:r>
            <a:r>
              <a:rPr lang="en-US" dirty="0" smtClean="0"/>
              <a:t> or interfaces in most OO languages. When should you consider using an interface? The general answer is to introduce one when you want to support polymorphism without being committed to a particular class hierarchy. If an abstract </a:t>
            </a:r>
            <a:r>
              <a:rPr lang="en-US" dirty="0" err="1" smtClean="0"/>
              <a:t>superclass</a:t>
            </a:r>
            <a:r>
              <a:rPr lang="en-US" dirty="0" smtClean="0"/>
              <a:t> AC is used without an interface, any new polymorphic solution must be a subclass of AC, which is very limiting in single-inheritance languages such as Java and C#. As a rule-of-thumb, if there is a class hierarchy with an abstract </a:t>
            </a:r>
            <a:r>
              <a:rPr lang="en-US" dirty="0" err="1" smtClean="0"/>
              <a:t>superclass</a:t>
            </a:r>
            <a:r>
              <a:rPr lang="en-US" dirty="0" smtClean="0"/>
              <a:t> C1, consider making an interface I1 that corresponds to the public method signatures of C1, and then declare C1 to implement the I1 interface. Then, even if there is no immediate motivation to avoid </a:t>
            </a:r>
            <a:r>
              <a:rPr lang="en-US" dirty="0" err="1" smtClean="0"/>
              <a:t>subclassing</a:t>
            </a:r>
            <a:r>
              <a:rPr lang="en-US" dirty="0" smtClean="0"/>
              <a:t> under C1 for a new polymorphic solution, there is a flexible evolution point for unknown future cases.</a:t>
            </a:r>
          </a:p>
        </p:txBody>
      </p:sp>
      <p:sp>
        <p:nvSpPr>
          <p:cNvPr id="4" name="Slide Number Placeholder 3"/>
          <p:cNvSpPr>
            <a:spLocks noGrp="1"/>
          </p:cNvSpPr>
          <p:nvPr>
            <p:ph type="sldNum" sz="quarter" idx="10"/>
          </p:nvPr>
        </p:nvSpPr>
        <p:spPr/>
        <p:txBody>
          <a:bodyPr/>
          <a:lstStyle/>
          <a:p>
            <a:fld id="{D69C6DD6-8F07-4373-8113-A4BCA100BB52}"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TaxCalculatorAdapter</a:t>
            </a:r>
            <a:endParaRPr lang="en-US" b="1" dirty="0" smtClean="0"/>
          </a:p>
          <a:p>
            <a:r>
              <a:rPr lang="en-US" dirty="0" smtClean="0"/>
              <a:t>These objects act as intermediaries to the external tax calculators. Via polymorphism, they provide a consistent interface to the inner objects and hide the variations in the external APIs. By adding a level of indirection and adding polymorphism, the adapter objects protect the inner design against variations in the external interfaces.</a:t>
            </a:r>
          </a:p>
          <a:p>
            <a:endParaRPr lang="en-US" dirty="0" smtClean="0"/>
          </a:p>
          <a:p>
            <a:r>
              <a:rPr lang="en-US" b="1" dirty="0" err="1" smtClean="0"/>
              <a:t>PersistentStorage</a:t>
            </a:r>
            <a:endParaRPr lang="en-US" b="1" dirty="0" smtClean="0"/>
          </a:p>
          <a:p>
            <a:r>
              <a:rPr lang="en-US" dirty="0" smtClean="0"/>
              <a:t>The Pure Fabrication example of decoupling the Sale from the relational database services through the introduction of a </a:t>
            </a:r>
            <a:r>
              <a:rPr lang="en-US" dirty="0" err="1" smtClean="0"/>
              <a:t>PersistentStorage</a:t>
            </a:r>
            <a:r>
              <a:rPr lang="en-US" dirty="0" smtClean="0"/>
              <a:t> class is also an example of assigning responsibilities to support Indirection. The </a:t>
            </a:r>
            <a:r>
              <a:rPr lang="en-US" dirty="0" err="1" smtClean="0"/>
              <a:t>PersistentStorage</a:t>
            </a:r>
            <a:r>
              <a:rPr lang="en-US" dirty="0" smtClean="0"/>
              <a:t> acts as a intermediary between the Sale and the database.</a:t>
            </a:r>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 </a:t>
            </a:r>
            <a:r>
              <a:rPr lang="en-US" dirty="0" err="1" smtClean="0"/>
              <a:t>exemplu</a:t>
            </a:r>
            <a:r>
              <a:rPr lang="en-US" dirty="0" smtClean="0"/>
              <a:t> </a:t>
            </a:r>
            <a:r>
              <a:rPr lang="en-US" dirty="0" err="1" smtClean="0"/>
              <a:t>mai</a:t>
            </a:r>
            <a:r>
              <a:rPr lang="en-US" dirty="0" smtClean="0"/>
              <a:t> general de </a:t>
            </a:r>
            <a:r>
              <a:rPr lang="en-US" dirty="0" err="1" smtClean="0"/>
              <a:t>aplicare</a:t>
            </a:r>
            <a:r>
              <a:rPr lang="en-US" dirty="0" smtClean="0"/>
              <a:t> a </a:t>
            </a:r>
            <a:r>
              <a:rPr lang="en-US" dirty="0" err="1" smtClean="0"/>
              <a:t>acestui</a:t>
            </a:r>
            <a:r>
              <a:rPr lang="en-US" dirty="0" smtClean="0"/>
              <a:t> </a:t>
            </a:r>
            <a:r>
              <a:rPr lang="en-US" dirty="0" err="1" smtClean="0"/>
              <a:t>principiu</a:t>
            </a:r>
            <a:r>
              <a:rPr lang="en-US" dirty="0" smtClean="0"/>
              <a:t>:</a:t>
            </a:r>
            <a:r>
              <a:rPr lang="en-US" baseline="0" dirty="0" smtClean="0"/>
              <a:t> la </a:t>
            </a:r>
            <a:r>
              <a:rPr lang="en-US" baseline="0" dirty="0" err="1" smtClean="0"/>
              <a:t>proiectarea</a:t>
            </a:r>
            <a:r>
              <a:rPr lang="en-US" baseline="0" dirty="0" smtClean="0"/>
              <a:t> </a:t>
            </a:r>
            <a:r>
              <a:rPr lang="en-US" baseline="0" dirty="0" err="1" smtClean="0"/>
              <a:t>orientata</a:t>
            </a:r>
            <a:r>
              <a:rPr lang="en-US" baseline="0" dirty="0" smtClean="0"/>
              <a:t> </a:t>
            </a:r>
            <a:r>
              <a:rPr lang="en-US" baseline="0" dirty="0" err="1" smtClean="0"/>
              <a:t>pe</a:t>
            </a:r>
            <a:r>
              <a:rPr lang="en-US" baseline="0" dirty="0" smtClean="0"/>
              <a:t> date se </a:t>
            </a:r>
            <a:r>
              <a:rPr lang="en-US" baseline="0" dirty="0" err="1" smtClean="0"/>
              <a:t>poate</a:t>
            </a:r>
            <a:r>
              <a:rPr lang="en-US" baseline="0" dirty="0" smtClean="0"/>
              <a:t> </a:t>
            </a:r>
            <a:r>
              <a:rPr lang="en-US" baseline="0" dirty="0" err="1" smtClean="0"/>
              <a:t>crea</a:t>
            </a:r>
            <a:r>
              <a:rPr lang="en-US" baseline="0" dirty="0" smtClean="0"/>
              <a:t> un </a:t>
            </a:r>
            <a:r>
              <a:rPr lang="en-US" baseline="0" dirty="0" err="1" smtClean="0"/>
              <a:t>strat</a:t>
            </a:r>
            <a:r>
              <a:rPr lang="en-US" baseline="0" dirty="0" smtClean="0"/>
              <a:t> de </a:t>
            </a:r>
            <a:r>
              <a:rPr lang="en-US" baseline="0" dirty="0" err="1" smtClean="0"/>
              <a:t>functionalitati</a:t>
            </a:r>
            <a:r>
              <a:rPr lang="en-US" baseline="0" dirty="0" smtClean="0"/>
              <a:t> care </a:t>
            </a:r>
            <a:r>
              <a:rPr lang="en-US" baseline="0" dirty="0" err="1" smtClean="0"/>
              <a:t>sa</a:t>
            </a:r>
            <a:r>
              <a:rPr lang="en-US" baseline="0" dirty="0" smtClean="0"/>
              <a:t> </a:t>
            </a:r>
            <a:r>
              <a:rPr lang="en-US" baseline="0" dirty="0" err="1" smtClean="0"/>
              <a:t>asigure</a:t>
            </a:r>
            <a:r>
              <a:rPr lang="en-US" baseline="0" dirty="0" smtClean="0"/>
              <a:t> </a:t>
            </a:r>
            <a:r>
              <a:rPr lang="en-US" baseline="0" dirty="0" err="1" smtClean="0"/>
              <a:t>accesul</a:t>
            </a:r>
            <a:r>
              <a:rPr lang="en-US" baseline="0" dirty="0" smtClean="0"/>
              <a:t> la </a:t>
            </a:r>
            <a:r>
              <a:rPr lang="en-US" baseline="0" dirty="0" err="1" smtClean="0"/>
              <a:t>baza</a:t>
            </a:r>
            <a:r>
              <a:rPr lang="en-US" baseline="0" dirty="0" smtClean="0"/>
              <a:t> de date; </a:t>
            </a:r>
            <a:r>
              <a:rPr lang="en-US" baseline="0" dirty="0" err="1" smtClean="0"/>
              <a:t>orice</a:t>
            </a:r>
            <a:r>
              <a:rPr lang="en-US" baseline="0" dirty="0" smtClean="0"/>
              <a:t> </a:t>
            </a:r>
            <a:r>
              <a:rPr lang="en-US" baseline="0" dirty="0" err="1" smtClean="0"/>
              <a:t>modul</a:t>
            </a:r>
            <a:r>
              <a:rPr lang="en-US" baseline="0" dirty="0" smtClean="0"/>
              <a:t> de </a:t>
            </a:r>
            <a:r>
              <a:rPr lang="en-US" baseline="0" dirty="0" err="1" smtClean="0"/>
              <a:t>aplicatie</a:t>
            </a:r>
            <a:r>
              <a:rPr lang="en-US" baseline="0" dirty="0" smtClean="0"/>
              <a:t> nu </a:t>
            </a:r>
            <a:r>
              <a:rPr lang="en-US" baseline="0" dirty="0" err="1" smtClean="0"/>
              <a:t>va</a:t>
            </a:r>
            <a:r>
              <a:rPr lang="en-US" baseline="0" dirty="0" smtClean="0"/>
              <a:t> face </a:t>
            </a:r>
            <a:r>
              <a:rPr lang="en-US" baseline="0" dirty="0" err="1" smtClean="0"/>
              <a:t>accesarea</a:t>
            </a:r>
            <a:r>
              <a:rPr lang="en-US" baseline="0" dirty="0" smtClean="0"/>
              <a:t> </a:t>
            </a:r>
            <a:r>
              <a:rPr lang="en-US" baseline="0" dirty="0" err="1" smtClean="0"/>
              <a:t>directa</a:t>
            </a:r>
            <a:r>
              <a:rPr lang="en-US" baseline="0" dirty="0" smtClean="0"/>
              <a:t> a </a:t>
            </a:r>
            <a:r>
              <a:rPr lang="en-US" baseline="0" dirty="0" err="1" smtClean="0"/>
              <a:t>unui</a:t>
            </a:r>
            <a:r>
              <a:rPr lang="en-US" baseline="0" dirty="0" smtClean="0"/>
              <a:t> camp </a:t>
            </a:r>
            <a:r>
              <a:rPr lang="en-US" baseline="0" dirty="0" err="1" smtClean="0"/>
              <a:t>dintr</a:t>
            </a:r>
            <a:r>
              <a:rPr lang="en-US" baseline="0" dirty="0" smtClean="0"/>
              <a:t>-o </a:t>
            </a:r>
            <a:r>
              <a:rPr lang="en-US" baseline="0" dirty="0" err="1" smtClean="0"/>
              <a:t>tabela</a:t>
            </a:r>
            <a:r>
              <a:rPr lang="en-US" baseline="0" dirty="0" smtClean="0"/>
              <a:t> a BD, </a:t>
            </a:r>
            <a:r>
              <a:rPr lang="en-US" baseline="0" dirty="0" err="1" smtClean="0"/>
              <a:t>ci</a:t>
            </a:r>
            <a:r>
              <a:rPr lang="en-US" baseline="0" dirty="0" smtClean="0"/>
              <a:t> indirect, </a:t>
            </a:r>
            <a:r>
              <a:rPr lang="en-US" baseline="0" dirty="0" err="1" smtClean="0"/>
              <a:t>prin</a:t>
            </a:r>
            <a:r>
              <a:rPr lang="en-US" baseline="0" dirty="0" smtClean="0"/>
              <a:t> </a:t>
            </a:r>
            <a:r>
              <a:rPr lang="en-US" baseline="0" dirty="0" err="1" smtClean="0"/>
              <a:t>intermediul</a:t>
            </a:r>
            <a:r>
              <a:rPr lang="en-US" baseline="0" dirty="0" smtClean="0"/>
              <a:t> </a:t>
            </a:r>
            <a:r>
              <a:rPr lang="en-US" baseline="0" dirty="0" err="1" smtClean="0"/>
              <a:t>unui</a:t>
            </a:r>
            <a:r>
              <a:rPr lang="en-US" baseline="0" dirty="0" smtClean="0"/>
              <a:t> </a:t>
            </a:r>
            <a:r>
              <a:rPr lang="en-US" baseline="0" dirty="0" err="1" smtClean="0"/>
              <a:t>modul</a:t>
            </a:r>
            <a:r>
              <a:rPr lang="en-US" baseline="0" dirty="0" smtClean="0"/>
              <a:t>; </a:t>
            </a:r>
            <a:r>
              <a:rPr lang="en-US" baseline="0" dirty="0" err="1" smtClean="0"/>
              <a:t>orice</a:t>
            </a:r>
            <a:r>
              <a:rPr lang="en-US" baseline="0" dirty="0" smtClean="0"/>
              <a:t> </a:t>
            </a:r>
            <a:r>
              <a:rPr lang="en-US" baseline="0" dirty="0" err="1" smtClean="0"/>
              <a:t>modificare</a:t>
            </a:r>
            <a:r>
              <a:rPr lang="en-US" baseline="0" dirty="0" smtClean="0"/>
              <a:t> in BD se </a:t>
            </a:r>
            <a:r>
              <a:rPr lang="en-US" baseline="0" dirty="0" err="1" smtClean="0"/>
              <a:t>va</a:t>
            </a:r>
            <a:r>
              <a:rPr lang="en-US" baseline="0" dirty="0" smtClean="0"/>
              <a:t> </a:t>
            </a:r>
            <a:r>
              <a:rPr lang="en-US" baseline="0" dirty="0" err="1" smtClean="0"/>
              <a:t>rasfringe</a:t>
            </a:r>
            <a:r>
              <a:rPr lang="en-US" baseline="0" dirty="0" smtClean="0"/>
              <a:t> </a:t>
            </a:r>
            <a:r>
              <a:rPr lang="en-US" baseline="0" dirty="0" err="1" smtClean="0"/>
              <a:t>doar</a:t>
            </a:r>
            <a:r>
              <a:rPr lang="en-US" baseline="0" dirty="0" smtClean="0"/>
              <a:t> </a:t>
            </a:r>
            <a:r>
              <a:rPr lang="en-US" baseline="0" dirty="0" err="1" smtClean="0"/>
              <a:t>asupra</a:t>
            </a:r>
            <a:r>
              <a:rPr lang="en-US" baseline="0" dirty="0" smtClean="0"/>
              <a:t> </a:t>
            </a:r>
            <a:r>
              <a:rPr lang="en-US" baseline="0" dirty="0" err="1" smtClean="0"/>
              <a:t>modulului</a:t>
            </a:r>
            <a:r>
              <a:rPr lang="en-US" baseline="0" dirty="0" smtClean="0"/>
              <a:t> care </a:t>
            </a:r>
            <a:r>
              <a:rPr lang="en-US" baseline="0" dirty="0" err="1" smtClean="0"/>
              <a:t>asigura</a:t>
            </a:r>
            <a:r>
              <a:rPr lang="en-US" baseline="0" dirty="0" smtClean="0"/>
              <a:t> </a:t>
            </a:r>
            <a:r>
              <a:rPr lang="en-US" baseline="0" dirty="0" err="1" smtClean="0"/>
              <a:t>accesul</a:t>
            </a:r>
            <a:r>
              <a:rPr lang="en-US" baseline="0" dirty="0" smtClean="0"/>
              <a:t> la BD, </a:t>
            </a:r>
            <a:r>
              <a:rPr lang="en-US" baseline="0" dirty="0" err="1" smtClean="0"/>
              <a:t>indiferent</a:t>
            </a:r>
            <a:r>
              <a:rPr lang="en-US" baseline="0" dirty="0" smtClean="0"/>
              <a:t> de </a:t>
            </a:r>
            <a:r>
              <a:rPr lang="en-US" baseline="0" dirty="0" err="1" smtClean="0"/>
              <a:t>cate</a:t>
            </a:r>
            <a:r>
              <a:rPr lang="en-US" baseline="0" dirty="0" smtClean="0"/>
              <a:t> </a:t>
            </a:r>
            <a:r>
              <a:rPr lang="en-US" baseline="0" dirty="0" err="1" smtClean="0"/>
              <a:t>locuri</a:t>
            </a:r>
            <a:r>
              <a:rPr lang="en-US" baseline="0" dirty="0" smtClean="0"/>
              <a:t> din </a:t>
            </a:r>
            <a:r>
              <a:rPr lang="en-US" baseline="0" dirty="0" err="1" smtClean="0"/>
              <a:t>aplicatie</a:t>
            </a:r>
            <a:r>
              <a:rPr lang="en-US" baseline="0" dirty="0" smtClean="0"/>
              <a:t> </a:t>
            </a:r>
            <a:r>
              <a:rPr lang="en-US" baseline="0" dirty="0" err="1" smtClean="0"/>
              <a:t>apeleaza</a:t>
            </a:r>
            <a:r>
              <a:rPr lang="en-US" baseline="0" dirty="0" smtClean="0"/>
              <a:t> la </a:t>
            </a:r>
            <a:r>
              <a:rPr lang="en-US" baseline="0" dirty="0" err="1" smtClean="0"/>
              <a:t>acest</a:t>
            </a:r>
            <a:r>
              <a:rPr lang="en-US" baseline="0" dirty="0" smtClean="0"/>
              <a:t> </a:t>
            </a:r>
            <a:r>
              <a:rPr lang="en-US" baseline="0" dirty="0" err="1" smtClean="0"/>
              <a:t>modul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69C6DD6-8F07-4373-8113-A4BCA100BB52}"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5E6402AF-0573-4F47-8910-4355270F79E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6402AF-0573-4F47-8910-4355270F79E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5E6402AF-0573-4F47-8910-4355270F79E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EC5D9A-E34F-45AF-8D51-72F67B9DD597}"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6402AF-0573-4F47-8910-4355270F79E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uml-diagrams.org/state-machine-diagrams-examples.html" TargetMode="External"/><Relationship Id="rId2" Type="http://schemas.openxmlformats.org/officeDocument/2006/relationships/hyperlink" Target="http://www.pathfindermda.com/wp-content/themes/pathfinder/downloads/implementing_state_chart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k:@MSITStore:D:\Personal\Cursuri\APOO\Materiale2015\Selectie2015\_Applying%20UML%20and%20Patterns%20An%20Introduction%20to%20Object-Oriented%20Analysis%20and%20Design%20and%20Iterative%20Development,%20Third%20Edition.chm::/0131489062/gloss0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28802"/>
            <a:ext cx="7772400" cy="2027098"/>
          </a:xfrm>
        </p:spPr>
        <p:txBody>
          <a:bodyPr/>
          <a:lstStyle/>
          <a:p>
            <a:pPr algn="ctr"/>
            <a:r>
              <a:rPr lang="en-US" dirty="0" smtClean="0"/>
              <a:t>Chap. 6</a:t>
            </a:r>
            <a:br>
              <a:rPr lang="en-US" dirty="0" smtClean="0"/>
            </a:br>
            <a:r>
              <a:rPr lang="en-US" dirty="0" smtClean="0"/>
              <a:t>Elements of Object Oriented Design</a:t>
            </a:r>
            <a:br>
              <a:rPr lang="en-US" dirty="0" smtClean="0"/>
            </a:b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srcRect/>
          <a:stretch>
            <a:fillRect/>
          </a:stretch>
        </p:blipFill>
        <p:spPr bwMode="auto">
          <a:xfrm>
            <a:off x="2359656" y="1002427"/>
            <a:ext cx="4032448" cy="2970075"/>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1625107" y="4149080"/>
            <a:ext cx="5899221" cy="1872208"/>
          </a:xfrm>
          <a:prstGeom prst="rect">
            <a:avLst/>
          </a:prstGeom>
          <a:noFill/>
          <a:ln w="9525">
            <a:noFill/>
            <a:miter lim="800000"/>
            <a:headEnd/>
            <a:tailEnd/>
          </a:ln>
        </p:spPr>
      </p:pic>
      <p:sp>
        <p:nvSpPr>
          <p:cNvPr id="6" name="Rectangle 5"/>
          <p:cNvSpPr/>
          <p:nvPr/>
        </p:nvSpPr>
        <p:spPr>
          <a:xfrm>
            <a:off x="467544" y="6095037"/>
            <a:ext cx="8568952" cy="646331"/>
          </a:xfrm>
          <a:prstGeom prst="rect">
            <a:avLst/>
          </a:prstGeom>
        </p:spPr>
        <p:txBody>
          <a:bodyPr wrap="square">
            <a:spAutoFit/>
          </a:bodyPr>
          <a:lstStyle/>
          <a:p>
            <a:r>
              <a:rPr lang="ro-RO" dirty="0" smtClean="0"/>
              <a:t>Atribuirea responsabilitatii de creare se concretizeaza prin definirea metodei </a:t>
            </a:r>
            <a:r>
              <a:rPr lang="en-US" dirty="0" err="1" smtClean="0"/>
              <a:t>makeLineItem</a:t>
            </a:r>
            <a:r>
              <a:rPr lang="en-US" dirty="0" smtClean="0"/>
              <a:t>() in </a:t>
            </a:r>
            <a:r>
              <a:rPr lang="ro-RO" dirty="0" smtClean="0"/>
              <a:t>clasa </a:t>
            </a:r>
            <a:r>
              <a:rPr lang="en-US" dirty="0" smtClean="0"/>
              <a:t>Sale, care </a:t>
            </a:r>
            <a:r>
              <a:rPr lang="en-US" dirty="0" err="1" smtClean="0"/>
              <a:t>va</a:t>
            </a:r>
            <a:r>
              <a:rPr lang="en-US" dirty="0" smtClean="0"/>
              <a:t> </a:t>
            </a:r>
            <a:r>
              <a:rPr lang="en-US" dirty="0" err="1" smtClean="0"/>
              <a:t>invoca</a:t>
            </a:r>
            <a:r>
              <a:rPr lang="en-US" dirty="0" smtClean="0"/>
              <a:t> </a:t>
            </a:r>
            <a:r>
              <a:rPr lang="en-US" dirty="0" err="1" smtClean="0"/>
              <a:t>constructorul</a:t>
            </a:r>
            <a:r>
              <a:rPr lang="en-US" dirty="0" smtClean="0"/>
              <a:t> </a:t>
            </a:r>
            <a:r>
              <a:rPr lang="en-US" dirty="0" err="1" smtClean="0"/>
              <a:t>SalesLineItem</a:t>
            </a:r>
            <a:r>
              <a:rPr lang="en-US" dirty="0" smtClean="0"/>
              <a:t>.</a:t>
            </a:r>
            <a:endParaRPr lang="ro-RO" dirty="0"/>
          </a:p>
        </p:txBody>
      </p:sp>
      <p:sp>
        <p:nvSpPr>
          <p:cNvPr id="7"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1 Creator</a:t>
            </a:r>
            <a:endParaRPr lang="ro-RO" sz="3200" dirty="0"/>
          </a:p>
        </p:txBody>
      </p:sp>
      <p:sp>
        <p:nvSpPr>
          <p:cNvPr id="8" name="Rectangle 7"/>
          <p:cNvSpPr/>
          <p:nvPr/>
        </p:nvSpPr>
        <p:spPr>
          <a:xfrm>
            <a:off x="467544" y="611396"/>
            <a:ext cx="8496944" cy="369332"/>
          </a:xfrm>
          <a:prstGeom prst="rect">
            <a:avLst/>
          </a:prstGeom>
        </p:spPr>
        <p:txBody>
          <a:bodyPr wrap="square">
            <a:spAutoFit/>
          </a:bodyPr>
          <a:lstStyle/>
          <a:p>
            <a:r>
              <a:rPr lang="ro-RO" dirty="0" smtClean="0"/>
              <a:t>Example: relatia “Contains” sugereaza rolul de “creator” al clasei Sales</a:t>
            </a:r>
            <a:endParaRPr lang="ro-R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548680"/>
            <a:ext cx="8064896" cy="646331"/>
          </a:xfrm>
          <a:prstGeom prst="rect">
            <a:avLst/>
          </a:prstGeom>
        </p:spPr>
        <p:txBody>
          <a:bodyPr wrap="square">
            <a:spAutoFit/>
          </a:bodyPr>
          <a:lstStyle/>
          <a:p>
            <a:r>
              <a:rPr lang="en-US" dirty="0" smtClean="0"/>
              <a:t>Problem</a:t>
            </a:r>
            <a:r>
              <a:rPr lang="ro-RO" dirty="0" smtClean="0"/>
              <a:t>:</a:t>
            </a:r>
            <a:endParaRPr lang="en-US" dirty="0" smtClean="0"/>
          </a:p>
          <a:p>
            <a:pPr lvl="1">
              <a:buFont typeface="Wingdings" pitchFamily="2" charset="2"/>
              <a:buChar char="ü"/>
            </a:pPr>
            <a:r>
              <a:rPr lang="ro-RO" dirty="0" smtClean="0"/>
              <a:t> </a:t>
            </a:r>
            <a:r>
              <a:rPr lang="en-US" dirty="0" smtClean="0"/>
              <a:t>What is a general principle of assigning responsibilities to objects?</a:t>
            </a:r>
            <a:endParaRPr lang="en-US" dirty="0"/>
          </a:p>
        </p:txBody>
      </p:sp>
      <p:sp>
        <p:nvSpPr>
          <p:cNvPr id="5" name="Rectangle 1"/>
          <p:cNvSpPr>
            <a:spLocks noChangeArrowheads="1"/>
          </p:cNvSpPr>
          <p:nvPr/>
        </p:nvSpPr>
        <p:spPr bwMode="auto">
          <a:xfrm>
            <a:off x="305772" y="1226076"/>
            <a:ext cx="8820472" cy="13388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ct val="150000"/>
              </a:lnSpc>
              <a:spcBef>
                <a:spcPct val="0"/>
              </a:spcBef>
              <a:spcAft>
                <a:spcPct val="0"/>
              </a:spcAft>
              <a:buFont typeface="Wingdings" pitchFamily="2" charset="2"/>
              <a:buChar char="ü"/>
            </a:pPr>
            <a:r>
              <a:rPr lang="en-US" dirty="0" smtClean="0"/>
              <a:t>Assign a responsibility to the information expert</a:t>
            </a:r>
            <a:r>
              <a:rPr lang="ro-RO" dirty="0" smtClean="0"/>
              <a:t>, </a:t>
            </a:r>
            <a:r>
              <a:rPr lang="en-US" dirty="0" smtClean="0"/>
              <a:t>the class that has the information necessary to fulfill the responsibility</a:t>
            </a:r>
          </a:p>
        </p:txBody>
      </p:sp>
      <p:sp>
        <p:nvSpPr>
          <p:cNvPr id="6" name="Rectangle 5"/>
          <p:cNvSpPr/>
          <p:nvPr/>
        </p:nvSpPr>
        <p:spPr>
          <a:xfrm>
            <a:off x="323528" y="2581730"/>
            <a:ext cx="8676456" cy="923330"/>
          </a:xfrm>
          <a:prstGeom prst="rect">
            <a:avLst/>
          </a:prstGeom>
        </p:spPr>
        <p:txBody>
          <a:bodyPr wrap="square">
            <a:spAutoFit/>
          </a:bodyPr>
          <a:lstStyle/>
          <a:p>
            <a:pPr>
              <a:lnSpc>
                <a:spcPct val="150000"/>
              </a:lnSpc>
            </a:pPr>
            <a:r>
              <a:rPr lang="ro-RO" dirty="0" smtClean="0"/>
              <a:t>Example:</a:t>
            </a:r>
          </a:p>
          <a:p>
            <a:pPr lvl="1">
              <a:lnSpc>
                <a:spcPct val="150000"/>
              </a:lnSpc>
              <a:buFont typeface="Wingdings" pitchFamily="2" charset="2"/>
              <a:buChar char="ü"/>
            </a:pPr>
            <a:r>
              <a:rPr lang="ro-RO" dirty="0" smtClean="0"/>
              <a:t> </a:t>
            </a:r>
            <a:r>
              <a:rPr lang="en-US" dirty="0" smtClean="0"/>
              <a:t>Who should be responsible for knowing the grand total of a sale?</a:t>
            </a:r>
            <a:endParaRPr lang="ro-RO" dirty="0"/>
          </a:p>
        </p:txBody>
      </p:sp>
      <p:sp>
        <p:nvSpPr>
          <p:cNvPr id="8"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2 Information Expert</a:t>
            </a:r>
            <a:endParaRPr lang="ro-RO" sz="3200" dirty="0"/>
          </a:p>
        </p:txBody>
      </p:sp>
      <p:pic>
        <p:nvPicPr>
          <p:cNvPr id="28675" name="Picture 3"/>
          <p:cNvPicPr>
            <a:picLocks noChangeAspect="1" noChangeArrowheads="1"/>
          </p:cNvPicPr>
          <p:nvPr/>
        </p:nvPicPr>
        <p:blipFill>
          <a:blip r:embed="rId2" cstate="print"/>
          <a:srcRect/>
          <a:stretch>
            <a:fillRect/>
          </a:stretch>
        </p:blipFill>
        <p:spPr bwMode="auto">
          <a:xfrm>
            <a:off x="395537" y="3645024"/>
            <a:ext cx="3829516" cy="2808312"/>
          </a:xfrm>
          <a:prstGeom prst="rect">
            <a:avLst/>
          </a:prstGeom>
          <a:noFill/>
          <a:ln w="9525">
            <a:noFill/>
            <a:miter lim="800000"/>
            <a:headEnd/>
            <a:tailEnd/>
          </a:ln>
        </p:spPr>
      </p:pic>
      <p:graphicFrame>
        <p:nvGraphicFramePr>
          <p:cNvPr id="11" name="Table 10"/>
          <p:cNvGraphicFramePr>
            <a:graphicFrameLocks noGrp="1"/>
          </p:cNvGraphicFramePr>
          <p:nvPr/>
        </p:nvGraphicFramePr>
        <p:xfrm>
          <a:off x="4668688" y="4381088"/>
          <a:ext cx="4367808" cy="1280160"/>
        </p:xfrm>
        <a:graphic>
          <a:graphicData uri="http://schemas.openxmlformats.org/drawingml/2006/table">
            <a:tbl>
              <a:tblPr/>
              <a:tblGrid>
                <a:gridCol w="2183904">
                  <a:extLst>
                    <a:ext uri="{9D8B030D-6E8A-4147-A177-3AD203B41FA5}">
                      <a16:colId xmlns:a16="http://schemas.microsoft.com/office/drawing/2014/main" val="20000"/>
                    </a:ext>
                  </a:extLst>
                </a:gridCol>
                <a:gridCol w="2183904">
                  <a:extLst>
                    <a:ext uri="{9D8B030D-6E8A-4147-A177-3AD203B41FA5}">
                      <a16:colId xmlns:a16="http://schemas.microsoft.com/office/drawing/2014/main" val="20001"/>
                    </a:ext>
                  </a:extLst>
                </a:gridCol>
              </a:tblGrid>
              <a:tr h="0">
                <a:tc>
                  <a:txBody>
                    <a:bodyPr/>
                    <a:lstStyle/>
                    <a:p>
                      <a:pPr algn="ctr"/>
                      <a:r>
                        <a:rPr lang="ro-RO" sz="1600" dirty="0">
                          <a:solidFill>
                            <a:schemeClr val="bg2">
                              <a:lumMod val="50000"/>
                            </a:schemeClr>
                          </a:solidFill>
                        </a:rPr>
                        <a:t>Design Class</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rgbClr val="DDDDDD"/>
                    </a:solidFill>
                  </a:tcPr>
                </a:tc>
                <a:tc>
                  <a:txBody>
                    <a:bodyPr/>
                    <a:lstStyle/>
                    <a:p>
                      <a:pPr algn="ctr"/>
                      <a:r>
                        <a:rPr lang="ro-RO" sz="1600" dirty="0">
                          <a:solidFill>
                            <a:schemeClr val="bg2">
                              <a:lumMod val="50000"/>
                            </a:schemeClr>
                          </a:solidFill>
                        </a:rPr>
                        <a:t>Responsibility</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0">
                <a:tc>
                  <a:txBody>
                    <a:bodyPr/>
                    <a:lstStyle/>
                    <a:p>
                      <a:pPr algn="l"/>
                      <a:r>
                        <a:rPr lang="ro-RO" sz="1600" dirty="0"/>
                        <a:t>Sale</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l"/>
                      <a:r>
                        <a:rPr lang="ro-RO" sz="1600" dirty="0"/>
                        <a:t>knows sale total</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r>
                        <a:rPr lang="ro-RO" sz="1600"/>
                        <a:t>SalesLineItem</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l"/>
                      <a:r>
                        <a:rPr lang="ro-RO" sz="1600" dirty="0"/>
                        <a:t>knows line item subtotal</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r>
                        <a:rPr lang="ro-RO" sz="1600" dirty="0"/>
                        <a:t>ProductDescription</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l"/>
                      <a:r>
                        <a:rPr lang="ro-RO" sz="1600" dirty="0"/>
                        <a:t>knows product price</a:t>
                      </a:r>
                    </a:p>
                  </a:txBody>
                  <a:tcPr marL="38100" marR="38100" marT="38100" marB="38100">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398480"/>
            <a:ext cx="8748464" cy="2126864"/>
          </a:xfrm>
          <a:prstGeom prst="rect">
            <a:avLst/>
          </a:prstGeom>
        </p:spPr>
        <p:txBody>
          <a:bodyPr wrap="square">
            <a:spAutoFit/>
          </a:bodyPr>
          <a:lstStyle/>
          <a:p>
            <a:pPr>
              <a:lnSpc>
                <a:spcPct val="150000"/>
              </a:lnSpc>
            </a:pPr>
            <a:r>
              <a:rPr lang="en-US" dirty="0" smtClean="0"/>
              <a:t>Benefits</a:t>
            </a:r>
            <a:r>
              <a:rPr lang="ro-RO" dirty="0" smtClean="0"/>
              <a:t>:</a:t>
            </a:r>
            <a:endParaRPr lang="en-US" dirty="0" smtClean="0"/>
          </a:p>
          <a:p>
            <a:pPr lvl="1">
              <a:lnSpc>
                <a:spcPct val="150000"/>
              </a:lnSpc>
              <a:buFont typeface="Wingdings" pitchFamily="2" charset="2"/>
              <a:buChar char="ü"/>
            </a:pPr>
            <a:r>
              <a:rPr lang="ro-RO" dirty="0" smtClean="0"/>
              <a:t> </a:t>
            </a:r>
            <a:r>
              <a:rPr lang="en-US" dirty="0" smtClean="0"/>
              <a:t>low coupling </a:t>
            </a:r>
            <a:r>
              <a:rPr lang="ro-RO" dirty="0" smtClean="0"/>
              <a:t>- i</a:t>
            </a:r>
            <a:r>
              <a:rPr lang="en-US" dirty="0" err="1" smtClean="0"/>
              <a:t>nformation</a:t>
            </a:r>
            <a:r>
              <a:rPr lang="en-US" dirty="0" smtClean="0"/>
              <a:t> encapsulation is maintained since objects use their own information to fulfill tasks</a:t>
            </a:r>
          </a:p>
          <a:p>
            <a:pPr lvl="1">
              <a:lnSpc>
                <a:spcPct val="150000"/>
              </a:lnSpc>
              <a:buFont typeface="Wingdings" pitchFamily="2" charset="2"/>
              <a:buChar char="ü"/>
            </a:pPr>
            <a:r>
              <a:rPr lang="ro-RO" dirty="0" smtClean="0"/>
              <a:t>high cohesion - b</a:t>
            </a:r>
            <a:r>
              <a:rPr lang="en-US" dirty="0" err="1" smtClean="0"/>
              <a:t>ehavior</a:t>
            </a:r>
            <a:r>
              <a:rPr lang="en-US" dirty="0" smtClean="0"/>
              <a:t> is distributed across the classes that have the required information</a:t>
            </a:r>
          </a:p>
        </p:txBody>
      </p:sp>
      <p:pic>
        <p:nvPicPr>
          <p:cNvPr id="5" name="Picture 2"/>
          <p:cNvPicPr>
            <a:picLocks noChangeAspect="1" noChangeArrowheads="1"/>
          </p:cNvPicPr>
          <p:nvPr/>
        </p:nvPicPr>
        <p:blipFill>
          <a:blip r:embed="rId2" cstate="print"/>
          <a:srcRect/>
          <a:stretch>
            <a:fillRect/>
          </a:stretch>
        </p:blipFill>
        <p:spPr bwMode="auto">
          <a:xfrm>
            <a:off x="1403648" y="980728"/>
            <a:ext cx="6014256" cy="3262486"/>
          </a:xfrm>
          <a:prstGeom prst="rect">
            <a:avLst/>
          </a:prstGeom>
          <a:noFill/>
          <a:ln w="9525">
            <a:noFill/>
            <a:miter lim="800000"/>
            <a:headEnd/>
            <a:tailEnd/>
          </a:ln>
        </p:spPr>
      </p:pic>
      <p:sp>
        <p:nvSpPr>
          <p:cNvPr id="6"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2 Information Expert</a:t>
            </a:r>
            <a:endParaRPr lang="ro-RO"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ro-RO" sz="3200" dirty="0" smtClean="0"/>
              <a:t>3.</a:t>
            </a:r>
            <a:r>
              <a:rPr lang="en-US" sz="3200" dirty="0" smtClean="0"/>
              <a:t>3</a:t>
            </a:r>
            <a:r>
              <a:rPr lang="ro-RO" sz="3200" dirty="0" smtClean="0"/>
              <a:t> Low coupling</a:t>
            </a:r>
            <a:endParaRPr lang="ro-RO" sz="3200" dirty="0"/>
          </a:p>
        </p:txBody>
      </p:sp>
      <p:sp>
        <p:nvSpPr>
          <p:cNvPr id="5" name="Rectangle 4"/>
          <p:cNvSpPr/>
          <p:nvPr/>
        </p:nvSpPr>
        <p:spPr>
          <a:xfrm>
            <a:off x="323528" y="548680"/>
            <a:ext cx="8064896" cy="646331"/>
          </a:xfrm>
          <a:prstGeom prst="rect">
            <a:avLst/>
          </a:prstGeom>
        </p:spPr>
        <p:txBody>
          <a:bodyPr wrap="square">
            <a:spAutoFit/>
          </a:bodyPr>
          <a:lstStyle/>
          <a:p>
            <a:r>
              <a:rPr lang="en-US" dirty="0" smtClean="0"/>
              <a:t>Problem</a:t>
            </a:r>
            <a:r>
              <a:rPr lang="ro-RO" dirty="0" smtClean="0"/>
              <a:t>:</a:t>
            </a:r>
            <a:endParaRPr lang="en-US" dirty="0" smtClean="0"/>
          </a:p>
          <a:p>
            <a:pPr lvl="1">
              <a:buFont typeface="Wingdings" pitchFamily="2" charset="2"/>
              <a:buChar char="ü"/>
            </a:pPr>
            <a:r>
              <a:rPr lang="ro-RO" dirty="0" smtClean="0"/>
              <a:t> </a:t>
            </a:r>
            <a:r>
              <a:rPr lang="en-US" dirty="0" smtClean="0"/>
              <a:t>How to support low dependency, low change impact, and increased reuse?</a:t>
            </a:r>
            <a:endParaRPr lang="en-US" dirty="0"/>
          </a:p>
        </p:txBody>
      </p:sp>
      <p:sp>
        <p:nvSpPr>
          <p:cNvPr id="6" name="Rectangle 1"/>
          <p:cNvSpPr>
            <a:spLocks noChangeArrowheads="1"/>
          </p:cNvSpPr>
          <p:nvPr/>
        </p:nvSpPr>
        <p:spPr bwMode="auto">
          <a:xfrm>
            <a:off x="305772" y="1277411"/>
            <a:ext cx="8820472" cy="39683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a responsibility so that coupling remains low. Use this principle to evaluate alternatives</a:t>
            </a:r>
            <a:endParaRPr lang="ro-RO" dirty="0" smtClean="0"/>
          </a:p>
          <a:p>
            <a:pPr lvl="1" eaLnBrk="0" fontAlgn="base" hangingPunct="0">
              <a:lnSpc>
                <a:spcPts val="2600"/>
              </a:lnSpc>
              <a:spcBef>
                <a:spcPct val="0"/>
              </a:spcBef>
              <a:spcAft>
                <a:spcPct val="0"/>
              </a:spcAft>
              <a:buFont typeface="Wingdings" pitchFamily="2" charset="2"/>
              <a:buChar char="ü"/>
            </a:pPr>
            <a:r>
              <a:rPr kumimoji="0" lang="ro-RO" b="0" i="0" u="none" strike="noStrike" cap="none" normalizeH="0" baseline="0" dirty="0" smtClean="0">
                <a:ln>
                  <a:noFill/>
                </a:ln>
                <a:solidFill>
                  <a:schemeClr val="tx1"/>
                </a:solidFill>
                <a:effectLst/>
                <a:cs typeface="Arial" charset="0"/>
              </a:rPr>
              <a:t> </a:t>
            </a:r>
            <a:r>
              <a:rPr lang="ro-RO" dirty="0" smtClean="0"/>
              <a:t>the</a:t>
            </a:r>
            <a:r>
              <a:rPr lang="en-US" dirty="0" smtClean="0"/>
              <a:t> common forms of coupling from </a:t>
            </a:r>
            <a:r>
              <a:rPr lang="en-US" dirty="0" err="1" smtClean="0"/>
              <a:t>TypeX</a:t>
            </a:r>
            <a:r>
              <a:rPr lang="en-US" dirty="0" smtClean="0"/>
              <a:t> to </a:t>
            </a:r>
            <a:r>
              <a:rPr lang="en-US" dirty="0" err="1" smtClean="0"/>
              <a:t>TypeY</a:t>
            </a:r>
            <a:r>
              <a:rPr lang="en-US" dirty="0" smtClean="0"/>
              <a:t> include the following:</a:t>
            </a:r>
            <a:endParaRPr lang="ro-RO" dirty="0" smtClean="0"/>
          </a:p>
          <a:p>
            <a:pPr lvl="2" eaLnBrk="0" fontAlgn="base" hangingPunct="0">
              <a:lnSpc>
                <a:spcPts val="2600"/>
              </a:lnSpc>
              <a:spcBef>
                <a:spcPct val="0"/>
              </a:spcBef>
              <a:spcAft>
                <a:spcPct val="0"/>
              </a:spcAft>
              <a:buFont typeface="Wingdings" pitchFamily="2" charset="2"/>
              <a:buChar char="ü"/>
            </a:pPr>
            <a:r>
              <a:rPr lang="ro-RO" dirty="0" smtClean="0"/>
              <a:t>  </a:t>
            </a:r>
            <a:r>
              <a:rPr lang="en-US" dirty="0" err="1" smtClean="0"/>
              <a:t>TypeX</a:t>
            </a:r>
            <a:r>
              <a:rPr lang="en-US" dirty="0" smtClean="0"/>
              <a:t> has an attribute that refers to a </a:t>
            </a:r>
            <a:r>
              <a:rPr lang="en-US" dirty="0" err="1" smtClean="0"/>
              <a:t>TypeY</a:t>
            </a:r>
            <a:r>
              <a:rPr lang="en-US" dirty="0" smtClean="0"/>
              <a:t> instance</a:t>
            </a:r>
            <a:endParaRPr lang="ro-RO" dirty="0" smtClean="0"/>
          </a:p>
          <a:p>
            <a:pPr lvl="2" eaLnBrk="0" fontAlgn="base" hangingPunct="0">
              <a:lnSpc>
                <a:spcPts val="2600"/>
              </a:lnSpc>
              <a:spcBef>
                <a:spcPct val="0"/>
              </a:spcBef>
              <a:spcAft>
                <a:spcPct val="0"/>
              </a:spcAft>
              <a:buFont typeface="Wingdings" pitchFamily="2" charset="2"/>
              <a:buChar char="ü"/>
            </a:pPr>
            <a:r>
              <a:rPr lang="ro-RO" dirty="0" smtClean="0"/>
              <a:t> </a:t>
            </a:r>
            <a:r>
              <a:rPr lang="en-US" dirty="0" smtClean="0"/>
              <a:t>A </a:t>
            </a:r>
            <a:r>
              <a:rPr lang="en-US" dirty="0" err="1" smtClean="0"/>
              <a:t>TypeX</a:t>
            </a:r>
            <a:r>
              <a:rPr lang="en-US" dirty="0" smtClean="0"/>
              <a:t> object calls on services of a </a:t>
            </a:r>
            <a:r>
              <a:rPr lang="en-US" dirty="0" err="1" smtClean="0"/>
              <a:t>TypeY</a:t>
            </a:r>
            <a:r>
              <a:rPr lang="en-US" dirty="0" smtClean="0"/>
              <a:t> object</a:t>
            </a:r>
            <a:endParaRPr lang="ro-RO" dirty="0" smtClean="0"/>
          </a:p>
          <a:p>
            <a:pPr lvl="2" eaLnBrk="0" fontAlgn="base" hangingPunct="0">
              <a:lnSpc>
                <a:spcPts val="2600"/>
              </a:lnSpc>
              <a:spcBef>
                <a:spcPct val="0"/>
              </a:spcBef>
              <a:spcAft>
                <a:spcPct val="0"/>
              </a:spcAft>
              <a:buFont typeface="Wingdings" pitchFamily="2" charset="2"/>
              <a:buChar char="ü"/>
            </a:pPr>
            <a:r>
              <a:rPr lang="ro-RO" dirty="0" smtClean="0"/>
              <a:t> </a:t>
            </a:r>
            <a:r>
              <a:rPr lang="en-US" dirty="0" err="1" smtClean="0"/>
              <a:t>TypeX</a:t>
            </a:r>
            <a:r>
              <a:rPr lang="en-US" dirty="0" smtClean="0"/>
              <a:t> has a method that references an instance of </a:t>
            </a:r>
            <a:r>
              <a:rPr lang="en-US" dirty="0" err="1" smtClean="0"/>
              <a:t>TypeY</a:t>
            </a:r>
            <a:r>
              <a:rPr lang="ro-RO" dirty="0" smtClean="0"/>
              <a:t> (</a:t>
            </a:r>
            <a:r>
              <a:rPr lang="en-US" dirty="0" smtClean="0"/>
              <a:t>include a parameter or local variable of type </a:t>
            </a:r>
            <a:r>
              <a:rPr lang="en-US" dirty="0" err="1" smtClean="0"/>
              <a:t>TypeY</a:t>
            </a:r>
            <a:r>
              <a:rPr lang="en-US" dirty="0" smtClean="0"/>
              <a:t>, or the object returned from a message being an instance of </a:t>
            </a:r>
            <a:r>
              <a:rPr lang="en-US" dirty="0" err="1" smtClean="0"/>
              <a:t>TypeY</a:t>
            </a:r>
            <a:r>
              <a:rPr lang="ro-RO" dirty="0" smtClean="0"/>
              <a:t>)</a:t>
            </a:r>
          </a:p>
          <a:p>
            <a:pPr lvl="2" eaLnBrk="0" fontAlgn="base" hangingPunct="0">
              <a:lnSpc>
                <a:spcPts val="2600"/>
              </a:lnSpc>
              <a:spcBef>
                <a:spcPct val="0"/>
              </a:spcBef>
              <a:spcAft>
                <a:spcPct val="0"/>
              </a:spcAft>
              <a:buFont typeface="Wingdings" pitchFamily="2" charset="2"/>
              <a:buChar char="ü"/>
            </a:pPr>
            <a:r>
              <a:rPr lang="ro-RO" dirty="0" smtClean="0"/>
              <a:t> </a:t>
            </a:r>
            <a:r>
              <a:rPr lang="en-US" dirty="0" err="1" smtClean="0"/>
              <a:t>TypeX</a:t>
            </a:r>
            <a:r>
              <a:rPr lang="en-US" dirty="0" smtClean="0"/>
              <a:t> is a direct or indirect subclass of </a:t>
            </a:r>
            <a:r>
              <a:rPr lang="en-US" dirty="0" err="1" smtClean="0"/>
              <a:t>TypeY</a:t>
            </a:r>
            <a:endParaRPr lang="ro-RO" dirty="0" smtClean="0"/>
          </a:p>
          <a:p>
            <a:pPr lvl="2" eaLnBrk="0" fontAlgn="base" hangingPunct="0">
              <a:lnSpc>
                <a:spcPts val="2600"/>
              </a:lnSpc>
              <a:spcBef>
                <a:spcPct val="0"/>
              </a:spcBef>
              <a:spcAft>
                <a:spcPct val="0"/>
              </a:spcAft>
              <a:buFont typeface="Wingdings" pitchFamily="2" charset="2"/>
              <a:buChar char="ü"/>
            </a:pPr>
            <a:r>
              <a:rPr lang="ro-RO" dirty="0" smtClean="0"/>
              <a:t> </a:t>
            </a:r>
            <a:r>
              <a:rPr lang="en-US" dirty="0" err="1" smtClean="0"/>
              <a:t>TypeY</a:t>
            </a:r>
            <a:r>
              <a:rPr lang="en-US" dirty="0" smtClean="0"/>
              <a:t> is an interface, and </a:t>
            </a:r>
            <a:r>
              <a:rPr lang="en-US" dirty="0" err="1" smtClean="0"/>
              <a:t>TypeX</a:t>
            </a:r>
            <a:r>
              <a:rPr lang="en-US" dirty="0" smtClean="0"/>
              <a:t> implements that interface.</a:t>
            </a:r>
          </a:p>
        </p:txBody>
      </p:sp>
      <p:sp>
        <p:nvSpPr>
          <p:cNvPr id="7" name="Rectangle 6"/>
          <p:cNvSpPr/>
          <p:nvPr/>
        </p:nvSpPr>
        <p:spPr>
          <a:xfrm>
            <a:off x="323528" y="5438254"/>
            <a:ext cx="8676456" cy="1231106"/>
          </a:xfrm>
          <a:prstGeom prst="rect">
            <a:avLst/>
          </a:prstGeom>
        </p:spPr>
        <p:txBody>
          <a:bodyPr wrap="square">
            <a:spAutoFit/>
          </a:bodyPr>
          <a:lstStyle/>
          <a:p>
            <a:pPr>
              <a:spcAft>
                <a:spcPts val="1200"/>
              </a:spcAft>
            </a:pPr>
            <a:r>
              <a:rPr lang="ro-RO" dirty="0" smtClean="0"/>
              <a:t>Example:</a:t>
            </a:r>
          </a:p>
          <a:p>
            <a:pPr lvl="1">
              <a:spcAft>
                <a:spcPts val="1200"/>
              </a:spcAft>
              <a:buFont typeface="Wingdings" pitchFamily="2" charset="2"/>
              <a:buChar char="ü"/>
            </a:pPr>
            <a:r>
              <a:rPr lang="ro-RO" dirty="0" smtClean="0"/>
              <a:t> </a:t>
            </a:r>
            <a:r>
              <a:rPr lang="en-US" dirty="0" smtClean="0"/>
              <a:t>Assume we need to create a Payment instance and associate it with the Sale.</a:t>
            </a:r>
            <a:endParaRPr lang="ro-RO" dirty="0" smtClean="0"/>
          </a:p>
          <a:p>
            <a:pPr lvl="1">
              <a:spcAft>
                <a:spcPts val="1200"/>
              </a:spcAft>
              <a:buFont typeface="Wingdings" pitchFamily="2" charset="2"/>
              <a:buChar char="ü"/>
            </a:pPr>
            <a:r>
              <a:rPr lang="ro-RO" dirty="0" smtClean="0"/>
              <a:t>W</a:t>
            </a:r>
            <a:r>
              <a:rPr lang="en-US" dirty="0" smtClean="0"/>
              <a:t>hat class should be responsible for this?</a:t>
            </a:r>
            <a:r>
              <a:rPr lang="ro-RO" dirty="0" smtClean="0"/>
              <a:t> Register, Sale or Payment?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ro-RO" sz="3200" dirty="0" smtClean="0"/>
              <a:t>3.</a:t>
            </a:r>
            <a:r>
              <a:rPr lang="en-US" sz="3200" dirty="0" smtClean="0"/>
              <a:t>3</a:t>
            </a:r>
            <a:r>
              <a:rPr lang="ro-RO" sz="3200" dirty="0" smtClean="0"/>
              <a:t> Low coupling</a:t>
            </a:r>
            <a:endParaRPr lang="ro-RO" sz="3200" dirty="0"/>
          </a:p>
        </p:txBody>
      </p:sp>
      <p:sp>
        <p:nvSpPr>
          <p:cNvPr id="5" name="Rectangle 4"/>
          <p:cNvSpPr/>
          <p:nvPr/>
        </p:nvSpPr>
        <p:spPr>
          <a:xfrm>
            <a:off x="323528" y="4509120"/>
            <a:ext cx="8748464" cy="1338828"/>
          </a:xfrm>
          <a:prstGeom prst="rect">
            <a:avLst/>
          </a:prstGeom>
        </p:spPr>
        <p:txBody>
          <a:bodyPr wrap="square">
            <a:spAutoFit/>
          </a:bodyPr>
          <a:lstStyle/>
          <a:p>
            <a:pPr>
              <a:lnSpc>
                <a:spcPct val="150000"/>
              </a:lnSpc>
            </a:pPr>
            <a:r>
              <a:rPr lang="en-US" dirty="0" smtClean="0"/>
              <a:t>Benefits</a:t>
            </a:r>
            <a:r>
              <a:rPr lang="ro-RO" dirty="0" smtClean="0"/>
              <a:t>:</a:t>
            </a:r>
            <a:endParaRPr lang="en-US" dirty="0" smtClean="0"/>
          </a:p>
          <a:p>
            <a:pPr lvl="1">
              <a:buFont typeface="Wingdings" pitchFamily="2" charset="2"/>
              <a:buChar char="ü"/>
            </a:pPr>
            <a:r>
              <a:rPr lang="en-US" dirty="0" smtClean="0"/>
              <a:t>not affected by changes in other components</a:t>
            </a:r>
          </a:p>
          <a:p>
            <a:pPr lvl="1">
              <a:buFont typeface="Wingdings" pitchFamily="2" charset="2"/>
              <a:buChar char="ü"/>
            </a:pPr>
            <a:r>
              <a:rPr lang="en-US" dirty="0" smtClean="0"/>
              <a:t>simple to understand in isolation</a:t>
            </a:r>
          </a:p>
          <a:p>
            <a:pPr lvl="1">
              <a:buFont typeface="Wingdings" pitchFamily="2" charset="2"/>
              <a:buChar char="ü"/>
            </a:pPr>
            <a:r>
              <a:rPr lang="en-US" dirty="0" smtClean="0"/>
              <a:t>convenient to reuse</a:t>
            </a:r>
          </a:p>
        </p:txBody>
      </p:sp>
      <p:pic>
        <p:nvPicPr>
          <p:cNvPr id="31746" name="Picture 2"/>
          <p:cNvPicPr>
            <a:picLocks noChangeAspect="1" noChangeArrowheads="1"/>
          </p:cNvPicPr>
          <p:nvPr/>
        </p:nvPicPr>
        <p:blipFill>
          <a:blip r:embed="rId3" cstate="print"/>
          <a:srcRect/>
          <a:stretch>
            <a:fillRect/>
          </a:stretch>
        </p:blipFill>
        <p:spPr bwMode="auto">
          <a:xfrm>
            <a:off x="2041524" y="1052736"/>
            <a:ext cx="6346900" cy="1440160"/>
          </a:xfrm>
          <a:prstGeom prst="rect">
            <a:avLst/>
          </a:prstGeom>
          <a:noFill/>
          <a:ln w="9525">
            <a:noFill/>
            <a:miter lim="800000"/>
            <a:headEnd/>
            <a:tailEnd/>
          </a:ln>
        </p:spPr>
      </p:pic>
      <p:pic>
        <p:nvPicPr>
          <p:cNvPr id="31747" name="Picture 3"/>
          <p:cNvPicPr>
            <a:picLocks noChangeAspect="1" noChangeArrowheads="1"/>
          </p:cNvPicPr>
          <p:nvPr/>
        </p:nvPicPr>
        <p:blipFill>
          <a:blip r:embed="rId4" cstate="print"/>
          <a:srcRect/>
          <a:stretch>
            <a:fillRect/>
          </a:stretch>
        </p:blipFill>
        <p:spPr bwMode="auto">
          <a:xfrm>
            <a:off x="2231578" y="2772620"/>
            <a:ext cx="6024164" cy="1693540"/>
          </a:xfrm>
          <a:prstGeom prst="rect">
            <a:avLst/>
          </a:prstGeom>
          <a:noFill/>
          <a:ln w="9525">
            <a:noFill/>
            <a:miter lim="800000"/>
            <a:headEnd/>
            <a:tailEnd/>
          </a:ln>
        </p:spPr>
      </p:pic>
      <p:sp>
        <p:nvSpPr>
          <p:cNvPr id="8" name="TextBox 7"/>
          <p:cNvSpPr txBox="1"/>
          <p:nvPr/>
        </p:nvSpPr>
        <p:spPr>
          <a:xfrm>
            <a:off x="611560" y="1482070"/>
            <a:ext cx="1316386" cy="400110"/>
          </a:xfrm>
          <a:prstGeom prst="rect">
            <a:avLst/>
          </a:prstGeom>
          <a:noFill/>
        </p:spPr>
        <p:txBody>
          <a:bodyPr wrap="none" rtlCol="0">
            <a:spAutoFit/>
          </a:bodyPr>
          <a:lstStyle/>
          <a:p>
            <a:r>
              <a:rPr lang="ro-RO" sz="2000" b="1" dirty="0" smtClean="0"/>
              <a:t>Varianta 1</a:t>
            </a:r>
            <a:endParaRPr lang="ro-RO" sz="2000" b="1" dirty="0"/>
          </a:p>
        </p:txBody>
      </p:sp>
      <p:sp>
        <p:nvSpPr>
          <p:cNvPr id="9" name="TextBox 8"/>
          <p:cNvSpPr txBox="1"/>
          <p:nvPr/>
        </p:nvSpPr>
        <p:spPr>
          <a:xfrm>
            <a:off x="683568" y="3458048"/>
            <a:ext cx="1317990" cy="400110"/>
          </a:xfrm>
          <a:prstGeom prst="rect">
            <a:avLst/>
          </a:prstGeom>
          <a:noFill/>
        </p:spPr>
        <p:txBody>
          <a:bodyPr wrap="none" rtlCol="0">
            <a:spAutoFit/>
          </a:bodyPr>
          <a:lstStyle/>
          <a:p>
            <a:r>
              <a:rPr lang="ro-RO" sz="2000" b="1" dirty="0" smtClean="0"/>
              <a:t>Varianta 2</a:t>
            </a:r>
            <a:endParaRPr lang="ro-RO" sz="2000" b="1" dirty="0"/>
          </a:p>
        </p:txBody>
      </p:sp>
      <p:sp>
        <p:nvSpPr>
          <p:cNvPr id="10" name="TextBox 9"/>
          <p:cNvSpPr txBox="1"/>
          <p:nvPr/>
        </p:nvSpPr>
        <p:spPr>
          <a:xfrm>
            <a:off x="467544" y="692696"/>
            <a:ext cx="4241867" cy="369332"/>
          </a:xfrm>
          <a:prstGeom prst="rect">
            <a:avLst/>
          </a:prstGeom>
          <a:noFill/>
        </p:spPr>
        <p:txBody>
          <a:bodyPr wrap="none" rtlCol="0">
            <a:spAutoFit/>
          </a:bodyPr>
          <a:lstStyle/>
          <a:p>
            <a:r>
              <a:rPr lang="ro-RO" dirty="0" smtClean="0"/>
              <a:t>Care varianta de proiectare este mai buna?</a:t>
            </a:r>
            <a:endParaRPr lang="ro-RO" dirty="0"/>
          </a:p>
        </p:txBody>
      </p:sp>
      <p:sp>
        <p:nvSpPr>
          <p:cNvPr id="11" name="Rectangle 10"/>
          <p:cNvSpPr/>
          <p:nvPr/>
        </p:nvSpPr>
        <p:spPr>
          <a:xfrm>
            <a:off x="395536" y="5751547"/>
            <a:ext cx="8748464" cy="1061829"/>
          </a:xfrm>
          <a:prstGeom prst="rect">
            <a:avLst/>
          </a:prstGeom>
        </p:spPr>
        <p:txBody>
          <a:bodyPr wrap="square">
            <a:spAutoFit/>
          </a:bodyPr>
          <a:lstStyle/>
          <a:p>
            <a:pPr>
              <a:lnSpc>
                <a:spcPct val="150000"/>
              </a:lnSpc>
            </a:pPr>
            <a:r>
              <a:rPr lang="ro-RO" dirty="0" smtClean="0"/>
              <a:t>Atentie:</a:t>
            </a:r>
            <a:endParaRPr lang="en-US" dirty="0" smtClean="0"/>
          </a:p>
          <a:p>
            <a:pPr lvl="1">
              <a:buFont typeface="Wingdings" pitchFamily="2" charset="2"/>
              <a:buChar char="ü"/>
            </a:pPr>
            <a:r>
              <a:rPr lang="ro-RO" dirty="0" smtClean="0"/>
              <a:t>Gradul mare de cuplare nu este o problema in sine, ci cuplarea mare cu parti instabile (cum ar fi interfata utilizator)</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4 Controller</a:t>
            </a:r>
            <a:endParaRPr lang="ro-RO" sz="3200" dirty="0"/>
          </a:p>
        </p:txBody>
      </p:sp>
      <p:sp>
        <p:nvSpPr>
          <p:cNvPr id="5" name="Rectangle 4"/>
          <p:cNvSpPr/>
          <p:nvPr/>
        </p:nvSpPr>
        <p:spPr>
          <a:xfrm>
            <a:off x="323528" y="548680"/>
            <a:ext cx="8064896" cy="1708160"/>
          </a:xfrm>
          <a:prstGeom prst="rect">
            <a:avLst/>
          </a:prstGeom>
        </p:spPr>
        <p:txBody>
          <a:bodyPr wrap="square">
            <a:spAutoFit/>
          </a:bodyPr>
          <a:lstStyle/>
          <a:p>
            <a:r>
              <a:rPr lang="en-US" dirty="0" smtClean="0"/>
              <a:t>Problem</a:t>
            </a:r>
            <a:r>
              <a:rPr lang="ro-RO" dirty="0" smtClean="0"/>
              <a:t>:</a:t>
            </a:r>
            <a:endParaRPr lang="en-US" dirty="0" smtClean="0"/>
          </a:p>
          <a:p>
            <a:pPr lvl="1">
              <a:spcAft>
                <a:spcPts val="1800"/>
              </a:spcAft>
              <a:buFont typeface="Wingdings" pitchFamily="2" charset="2"/>
              <a:buChar char="ü"/>
            </a:pPr>
            <a:r>
              <a:rPr lang="ro-RO" dirty="0" smtClean="0"/>
              <a:t> </a:t>
            </a:r>
            <a:r>
              <a:rPr lang="en-US" dirty="0" smtClean="0"/>
              <a:t>What first object beyond the UI layer receives and coordinates </a:t>
            </a:r>
            <a:r>
              <a:rPr lang="ro-RO" dirty="0" smtClean="0"/>
              <a:t>/controls</a:t>
            </a:r>
            <a:r>
              <a:rPr lang="en-US" dirty="0" smtClean="0"/>
              <a:t> a system operation?</a:t>
            </a:r>
            <a:endParaRPr lang="ro-RO" dirty="0" smtClean="0"/>
          </a:p>
          <a:p>
            <a:pPr lvl="1">
              <a:buFont typeface="Wingdings" pitchFamily="2" charset="2"/>
              <a:buChar char="ü"/>
            </a:pPr>
            <a:r>
              <a:rPr lang="ro-RO" dirty="0" smtClean="0"/>
              <a:t> </a:t>
            </a:r>
            <a:r>
              <a:rPr lang="en-US" dirty="0" smtClean="0"/>
              <a:t>A controller is the first object beyond the UI layer that is responsible for receiving or handling a system operation message</a:t>
            </a:r>
            <a:endParaRPr lang="en-US" dirty="0"/>
          </a:p>
        </p:txBody>
      </p:sp>
      <p:sp>
        <p:nvSpPr>
          <p:cNvPr id="6" name="Rectangle 1"/>
          <p:cNvSpPr>
            <a:spLocks noChangeArrowheads="1"/>
          </p:cNvSpPr>
          <p:nvPr/>
        </p:nvSpPr>
        <p:spPr bwMode="auto">
          <a:xfrm>
            <a:off x="305772" y="2651909"/>
            <a:ext cx="8820472" cy="36574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the responsibility to a class representing one of the following choices::</a:t>
            </a:r>
            <a:endParaRPr lang="ro-RO" dirty="0" smtClean="0"/>
          </a:p>
          <a:p>
            <a:pPr lvl="2" eaLnBrk="0" fontAlgn="base" hangingPunct="0">
              <a:lnSpc>
                <a:spcPts val="2600"/>
              </a:lnSpc>
              <a:spcBef>
                <a:spcPct val="0"/>
              </a:spcBef>
              <a:spcAft>
                <a:spcPct val="0"/>
              </a:spcAft>
              <a:buFont typeface="Wingdings" pitchFamily="2" charset="2"/>
              <a:buChar char="Ø"/>
            </a:pPr>
            <a:r>
              <a:rPr lang="ro-RO" dirty="0" smtClean="0"/>
              <a:t>  Represents the overall "system</a:t>
            </a:r>
          </a:p>
          <a:p>
            <a:pPr lvl="2" eaLnBrk="0" fontAlgn="base" hangingPunct="0">
              <a:lnSpc>
                <a:spcPts val="2600"/>
              </a:lnSpc>
              <a:spcBef>
                <a:spcPct val="0"/>
              </a:spcBef>
              <a:spcAft>
                <a:spcPct val="0"/>
              </a:spcAft>
              <a:buFont typeface="Wingdings" pitchFamily="2" charset="2"/>
              <a:buChar char="Ø"/>
            </a:pPr>
            <a:r>
              <a:rPr lang="ro-RO" dirty="0" smtClean="0"/>
              <a:t> </a:t>
            </a:r>
            <a:r>
              <a:rPr lang="en-US" dirty="0" smtClean="0"/>
              <a:t>Represents a use case scenario within which the system event occurs, often named &lt;</a:t>
            </a:r>
            <a:r>
              <a:rPr lang="en-US" dirty="0" err="1" smtClean="0"/>
              <a:t>UseCaseName</a:t>
            </a:r>
            <a:r>
              <a:rPr lang="en-US" dirty="0" smtClean="0"/>
              <a:t>&gt;Handler, &lt;</a:t>
            </a:r>
            <a:r>
              <a:rPr lang="en-US" dirty="0" err="1" smtClean="0"/>
              <a:t>UseCaseName</a:t>
            </a:r>
            <a:r>
              <a:rPr lang="en-US" dirty="0" smtClean="0"/>
              <a:t>&gt;Coordinator, or &lt;</a:t>
            </a:r>
            <a:r>
              <a:rPr lang="en-US" dirty="0" err="1" smtClean="0"/>
              <a:t>UseCaseName</a:t>
            </a:r>
            <a:r>
              <a:rPr lang="en-US" dirty="0" smtClean="0"/>
              <a:t>&gt;Session </a:t>
            </a:r>
            <a:endParaRPr lang="ro-RO" dirty="0" smtClean="0"/>
          </a:p>
          <a:p>
            <a:pPr lvl="3" eaLnBrk="0" fontAlgn="base" hangingPunct="0">
              <a:lnSpc>
                <a:spcPts val="2600"/>
              </a:lnSpc>
              <a:spcBef>
                <a:spcPct val="0"/>
              </a:spcBef>
              <a:spcAft>
                <a:spcPct val="0"/>
              </a:spcAft>
              <a:buFont typeface="Wingdings" pitchFamily="2" charset="2"/>
              <a:buChar char="§"/>
            </a:pPr>
            <a:r>
              <a:rPr lang="ro-RO" dirty="0" smtClean="0"/>
              <a:t> </a:t>
            </a:r>
            <a:r>
              <a:rPr lang="en-US" dirty="0" smtClean="0"/>
              <a:t>Use the same controller class for all system events in the same use case scenario</a:t>
            </a:r>
            <a:endParaRPr lang="ro-RO" dirty="0" smtClean="0"/>
          </a:p>
          <a:p>
            <a:pPr lvl="1" eaLnBrk="0" fontAlgn="base" hangingPunct="0">
              <a:lnSpc>
                <a:spcPts val="2600"/>
              </a:lnSpc>
              <a:spcBef>
                <a:spcPct val="0"/>
              </a:spcBef>
              <a:spcAft>
                <a:spcPct val="0"/>
              </a:spcAft>
              <a:buFont typeface="Wingdings" pitchFamily="2" charset="2"/>
              <a:buChar char="ü"/>
            </a:pPr>
            <a:r>
              <a:rPr lang="ro-RO" dirty="0" smtClean="0"/>
              <a:t> </a:t>
            </a:r>
            <a:r>
              <a:rPr lang="en-US" dirty="0" smtClean="0"/>
              <a:t>Normally, a controller should delegate to other objects the work that needs to be done; it coordinates or controls the activity. It does not do much work itself</a:t>
            </a:r>
            <a:endParaRPr lang="ro-RO"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4 Controller</a:t>
            </a:r>
            <a:endParaRPr lang="ro-RO" sz="3200" dirty="0"/>
          </a:p>
        </p:txBody>
      </p:sp>
      <p:sp>
        <p:nvSpPr>
          <p:cNvPr id="5" name="Rectangle 4"/>
          <p:cNvSpPr/>
          <p:nvPr/>
        </p:nvSpPr>
        <p:spPr>
          <a:xfrm>
            <a:off x="395536" y="5661248"/>
            <a:ext cx="8748464" cy="1061829"/>
          </a:xfrm>
          <a:prstGeom prst="rect">
            <a:avLst/>
          </a:prstGeom>
        </p:spPr>
        <p:txBody>
          <a:bodyPr wrap="square">
            <a:spAutoFit/>
          </a:bodyPr>
          <a:lstStyle/>
          <a:p>
            <a:pPr>
              <a:lnSpc>
                <a:spcPct val="150000"/>
              </a:lnSpc>
            </a:pPr>
            <a:r>
              <a:rPr lang="en-US" dirty="0" smtClean="0"/>
              <a:t>Benefits</a:t>
            </a:r>
            <a:r>
              <a:rPr lang="ro-RO" dirty="0" smtClean="0"/>
              <a:t>:</a:t>
            </a:r>
            <a:endParaRPr lang="en-US" dirty="0" smtClean="0"/>
          </a:p>
          <a:p>
            <a:pPr lvl="1">
              <a:buFont typeface="Wingdings" pitchFamily="2" charset="2"/>
              <a:buChar char="ü"/>
            </a:pPr>
            <a:r>
              <a:rPr lang="en-US" dirty="0" smtClean="0"/>
              <a:t>Increased potential for reuse and pluggable interfaces</a:t>
            </a:r>
          </a:p>
          <a:p>
            <a:pPr lvl="1">
              <a:buFont typeface="Wingdings" pitchFamily="2" charset="2"/>
              <a:buChar char="ü"/>
            </a:pPr>
            <a:r>
              <a:rPr lang="en-US" dirty="0" smtClean="0"/>
              <a:t>Opportunity to reason about the state of the use case</a:t>
            </a:r>
          </a:p>
        </p:txBody>
      </p:sp>
      <p:pic>
        <p:nvPicPr>
          <p:cNvPr id="32770" name="Picture 2"/>
          <p:cNvPicPr>
            <a:picLocks noChangeAspect="1" noChangeArrowheads="1"/>
          </p:cNvPicPr>
          <p:nvPr/>
        </p:nvPicPr>
        <p:blipFill>
          <a:blip r:embed="rId2" cstate="print"/>
          <a:srcRect/>
          <a:stretch>
            <a:fillRect/>
          </a:stretch>
        </p:blipFill>
        <p:spPr bwMode="auto">
          <a:xfrm>
            <a:off x="85725" y="1340768"/>
            <a:ext cx="4303192" cy="3451075"/>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4513709" y="950590"/>
            <a:ext cx="4594795" cy="4206602"/>
          </a:xfrm>
          <a:prstGeom prst="rect">
            <a:avLst/>
          </a:prstGeom>
          <a:noFill/>
          <a:ln w="9525">
            <a:noFill/>
            <a:miter lim="800000"/>
            <a:headEnd/>
            <a:tailEnd/>
          </a:ln>
        </p:spPr>
      </p:pic>
      <p:sp>
        <p:nvSpPr>
          <p:cNvPr id="8" name="TextBox 7"/>
          <p:cNvSpPr txBox="1"/>
          <p:nvPr/>
        </p:nvSpPr>
        <p:spPr>
          <a:xfrm>
            <a:off x="755576" y="4941168"/>
            <a:ext cx="3187091" cy="369332"/>
          </a:xfrm>
          <a:prstGeom prst="rect">
            <a:avLst/>
          </a:prstGeom>
          <a:noFill/>
        </p:spPr>
        <p:txBody>
          <a:bodyPr wrap="none" rtlCol="0">
            <a:spAutoFit/>
          </a:bodyPr>
          <a:lstStyle/>
          <a:p>
            <a:r>
              <a:rPr lang="ro-RO" b="1" dirty="0" smtClean="0"/>
              <a:t>Varianta de proiectare corecta</a:t>
            </a:r>
          </a:p>
        </p:txBody>
      </p:sp>
      <p:sp>
        <p:nvSpPr>
          <p:cNvPr id="9" name="TextBox 8"/>
          <p:cNvSpPr txBox="1"/>
          <p:nvPr/>
        </p:nvSpPr>
        <p:spPr>
          <a:xfrm>
            <a:off x="5107137" y="5219908"/>
            <a:ext cx="3139001" cy="369332"/>
          </a:xfrm>
          <a:prstGeom prst="rect">
            <a:avLst/>
          </a:prstGeom>
          <a:noFill/>
        </p:spPr>
        <p:txBody>
          <a:bodyPr wrap="none" rtlCol="0">
            <a:spAutoFit/>
          </a:bodyPr>
          <a:lstStyle/>
          <a:p>
            <a:r>
              <a:rPr lang="ro-RO" b="1" dirty="0" smtClean="0"/>
              <a:t>Varianta de proiectare gresita</a:t>
            </a:r>
          </a:p>
        </p:txBody>
      </p:sp>
      <p:sp>
        <p:nvSpPr>
          <p:cNvPr id="10" name="TextBox 9"/>
          <p:cNvSpPr txBox="1"/>
          <p:nvPr/>
        </p:nvSpPr>
        <p:spPr>
          <a:xfrm>
            <a:off x="467544" y="692696"/>
            <a:ext cx="1058110" cy="369332"/>
          </a:xfrm>
          <a:prstGeom prst="rect">
            <a:avLst/>
          </a:prstGeom>
          <a:noFill/>
        </p:spPr>
        <p:txBody>
          <a:bodyPr wrap="none" rtlCol="0">
            <a:spAutoFit/>
          </a:bodyPr>
          <a:lstStyle/>
          <a:p>
            <a:r>
              <a:rPr lang="ro-RO" b="1" dirty="0" smtClean="0"/>
              <a:t>Exemplu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5 High cohesion</a:t>
            </a:r>
            <a:endParaRPr lang="ro-RO" sz="3200" dirty="0"/>
          </a:p>
        </p:txBody>
      </p:sp>
      <p:sp>
        <p:nvSpPr>
          <p:cNvPr id="5" name="Rectangle 4"/>
          <p:cNvSpPr/>
          <p:nvPr/>
        </p:nvSpPr>
        <p:spPr>
          <a:xfrm>
            <a:off x="323528" y="548680"/>
            <a:ext cx="8064896" cy="923330"/>
          </a:xfrm>
          <a:prstGeom prst="rect">
            <a:avLst/>
          </a:prstGeom>
        </p:spPr>
        <p:txBody>
          <a:bodyPr wrap="square">
            <a:spAutoFit/>
          </a:bodyPr>
          <a:lstStyle/>
          <a:p>
            <a:r>
              <a:rPr lang="en-US" dirty="0" smtClean="0"/>
              <a:t>Problem</a:t>
            </a:r>
            <a:r>
              <a:rPr lang="ro-RO" dirty="0" smtClean="0"/>
              <a:t>:</a:t>
            </a:r>
            <a:endParaRPr lang="en-US" dirty="0" smtClean="0"/>
          </a:p>
          <a:p>
            <a:pPr lvl="1">
              <a:spcAft>
                <a:spcPts val="1800"/>
              </a:spcAft>
              <a:buFont typeface="Wingdings" pitchFamily="2" charset="2"/>
              <a:buChar char="ü"/>
            </a:pPr>
            <a:r>
              <a:rPr lang="ro-RO" dirty="0" smtClean="0"/>
              <a:t> </a:t>
            </a:r>
            <a:r>
              <a:rPr lang="en-US" dirty="0" smtClean="0"/>
              <a:t>How to keep objects focused, understandable, and manageable, and as a side effect, support Low Coupling?</a:t>
            </a:r>
          </a:p>
        </p:txBody>
      </p:sp>
      <p:sp>
        <p:nvSpPr>
          <p:cNvPr id="6" name="Rectangle 1"/>
          <p:cNvSpPr>
            <a:spLocks noChangeArrowheads="1"/>
          </p:cNvSpPr>
          <p:nvPr/>
        </p:nvSpPr>
        <p:spPr bwMode="auto">
          <a:xfrm>
            <a:off x="305772" y="1785926"/>
            <a:ext cx="8820472" cy="2887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a responsibility so that cohesion remains high. Use this to evaluate alternatives</a:t>
            </a:r>
          </a:p>
          <a:p>
            <a:pPr lvl="2" eaLnBrk="0" fontAlgn="base" hangingPunct="0">
              <a:lnSpc>
                <a:spcPts val="2600"/>
              </a:lnSpc>
              <a:spcBef>
                <a:spcPct val="0"/>
              </a:spcBef>
              <a:spcAft>
                <a:spcPts val="1800"/>
              </a:spcAft>
              <a:buFont typeface="Wingdings" pitchFamily="2" charset="2"/>
              <a:buChar char="Ø"/>
            </a:pPr>
            <a:r>
              <a:rPr lang="en-US" dirty="0" smtClean="0"/>
              <a:t> cohesion (functional cohesion) is a measure of how strongly related and focused the responsibilities of an element are</a:t>
            </a:r>
          </a:p>
          <a:p>
            <a:pPr lvl="2" eaLnBrk="0" fontAlgn="base" hangingPunct="0">
              <a:lnSpc>
                <a:spcPts val="2600"/>
              </a:lnSpc>
              <a:spcBef>
                <a:spcPct val="0"/>
              </a:spcBef>
              <a:spcAft>
                <a:spcPts val="1800"/>
              </a:spcAft>
              <a:buFont typeface="Wingdings" pitchFamily="2" charset="2"/>
              <a:buChar char="Ø"/>
            </a:pPr>
            <a:r>
              <a:rPr lang="en-US" dirty="0" smtClean="0"/>
              <a:t> a class with high cohesion has a relatively small number of methods, with highly related functionality, and does not do too much work.</a:t>
            </a:r>
            <a:r>
              <a:rPr lang="ro-RO" dirty="0" smtClean="0"/>
              <a:t> </a:t>
            </a:r>
          </a:p>
        </p:txBody>
      </p:sp>
      <p:sp>
        <p:nvSpPr>
          <p:cNvPr id="7" name="Rectangle 6"/>
          <p:cNvSpPr/>
          <p:nvPr/>
        </p:nvSpPr>
        <p:spPr>
          <a:xfrm>
            <a:off x="324130" y="4813569"/>
            <a:ext cx="8748464" cy="1615827"/>
          </a:xfrm>
          <a:prstGeom prst="rect">
            <a:avLst/>
          </a:prstGeom>
        </p:spPr>
        <p:txBody>
          <a:bodyPr wrap="square">
            <a:spAutoFit/>
          </a:bodyPr>
          <a:lstStyle/>
          <a:p>
            <a:pPr>
              <a:lnSpc>
                <a:spcPct val="150000"/>
              </a:lnSpc>
            </a:pPr>
            <a:r>
              <a:rPr lang="en-US" dirty="0" smtClean="0"/>
              <a:t>Benefits</a:t>
            </a:r>
            <a:r>
              <a:rPr lang="ro-RO" dirty="0" smtClean="0"/>
              <a:t>:</a:t>
            </a:r>
            <a:endParaRPr lang="en-US" dirty="0" smtClean="0"/>
          </a:p>
          <a:p>
            <a:pPr lvl="1">
              <a:buFont typeface="Wingdings" pitchFamily="2" charset="2"/>
              <a:buChar char="ü"/>
            </a:pPr>
            <a:r>
              <a:rPr lang="en-US" dirty="0" smtClean="0"/>
              <a:t> Clarity and ease of comprehension of the design is increased.</a:t>
            </a:r>
          </a:p>
          <a:p>
            <a:pPr lvl="1">
              <a:buFont typeface="Wingdings" pitchFamily="2" charset="2"/>
              <a:buChar char="ü"/>
            </a:pPr>
            <a:r>
              <a:rPr lang="en-US" dirty="0" smtClean="0"/>
              <a:t>Maintenance and enhancements are simplified.</a:t>
            </a:r>
          </a:p>
          <a:p>
            <a:pPr lvl="1">
              <a:buFont typeface="Wingdings" pitchFamily="2" charset="2"/>
              <a:buChar char="ü"/>
            </a:pPr>
            <a:r>
              <a:rPr lang="en-US" dirty="0" smtClean="0"/>
              <a:t>Low coupling is often supported.</a:t>
            </a:r>
          </a:p>
          <a:p>
            <a:pPr lvl="1">
              <a:buFont typeface="Wingdings" pitchFamily="2" charset="2"/>
              <a:buChar char="ü"/>
            </a:pPr>
            <a:r>
              <a:rPr lang="en-US" dirty="0" smtClean="0"/>
              <a:t>Reuse of fine-grained, highly related functionality is increased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000232" y="1571612"/>
            <a:ext cx="5258597" cy="227171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785918" y="4572008"/>
            <a:ext cx="5649929" cy="1819277"/>
          </a:xfrm>
          <a:prstGeom prst="rect">
            <a:avLst/>
          </a:prstGeom>
          <a:noFill/>
          <a:ln w="9525">
            <a:noFill/>
            <a:miter lim="800000"/>
            <a:headEnd/>
            <a:tailEnd/>
          </a:ln>
          <a:effectLst/>
        </p:spPr>
      </p:pic>
      <p:sp>
        <p:nvSpPr>
          <p:cNvPr id="5"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5 High cohesion</a:t>
            </a:r>
            <a:endParaRPr lang="ro-RO"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3.6</a:t>
            </a:r>
            <a:r>
              <a:rPr lang="ro-RO" sz="3200" dirty="0" smtClean="0"/>
              <a:t> </a:t>
            </a:r>
            <a:r>
              <a:rPr lang="en-US" sz="3200" dirty="0" err="1" smtClean="0"/>
              <a:t>Polymorfism</a:t>
            </a:r>
            <a:endParaRPr lang="ro-RO" sz="3200" dirty="0"/>
          </a:p>
        </p:txBody>
      </p:sp>
      <p:sp>
        <p:nvSpPr>
          <p:cNvPr id="5" name="Rectangle 4"/>
          <p:cNvSpPr/>
          <p:nvPr/>
        </p:nvSpPr>
        <p:spPr>
          <a:xfrm>
            <a:off x="323528" y="762994"/>
            <a:ext cx="8820472" cy="2462213"/>
          </a:xfrm>
          <a:prstGeom prst="rect">
            <a:avLst/>
          </a:prstGeom>
        </p:spPr>
        <p:txBody>
          <a:bodyPr wrap="square">
            <a:spAutoFit/>
          </a:bodyPr>
          <a:lstStyle/>
          <a:p>
            <a:r>
              <a:rPr lang="en-US" dirty="0" smtClean="0"/>
              <a:t>Problem</a:t>
            </a:r>
            <a:r>
              <a:rPr lang="ro-RO" dirty="0" smtClean="0"/>
              <a:t>:</a:t>
            </a:r>
            <a:endParaRPr lang="en-US" dirty="0" smtClean="0"/>
          </a:p>
          <a:p>
            <a:pPr lvl="1">
              <a:buFont typeface="Wingdings" pitchFamily="2" charset="2"/>
              <a:buChar char="ü"/>
            </a:pPr>
            <a:r>
              <a:rPr lang="ro-RO" dirty="0" smtClean="0"/>
              <a:t> </a:t>
            </a:r>
            <a:r>
              <a:rPr lang="en-US" dirty="0" smtClean="0"/>
              <a:t>How handle alternatives based on type?</a:t>
            </a:r>
          </a:p>
          <a:p>
            <a:pPr lvl="2">
              <a:spcAft>
                <a:spcPts val="1200"/>
              </a:spcAft>
              <a:buFont typeface="Wingdings" pitchFamily="2" charset="2"/>
              <a:buChar char="Ø"/>
            </a:pPr>
            <a:r>
              <a:rPr lang="en-US" dirty="0" smtClean="0"/>
              <a:t> If a program is designed using if-then-else or case statement conditional logic, then if a new variation arises, it requires modification of the case logic, often in many places.</a:t>
            </a:r>
          </a:p>
          <a:p>
            <a:pPr lvl="1">
              <a:buFont typeface="Wingdings" pitchFamily="2" charset="2"/>
              <a:buChar char="ü"/>
            </a:pPr>
            <a:r>
              <a:rPr lang="en-US" dirty="0" smtClean="0"/>
              <a:t> How to create pluggable software components?</a:t>
            </a:r>
          </a:p>
          <a:p>
            <a:pPr lvl="2">
              <a:buFont typeface="Wingdings" pitchFamily="2" charset="2"/>
              <a:buChar char="Ø"/>
            </a:pPr>
            <a:r>
              <a:rPr lang="en-US" dirty="0" smtClean="0"/>
              <a:t> Viewing components in client-server relationships, how can you replace one server component with another, without affecting the client?</a:t>
            </a:r>
          </a:p>
        </p:txBody>
      </p:sp>
      <p:sp>
        <p:nvSpPr>
          <p:cNvPr id="6" name="Rectangle 1"/>
          <p:cNvSpPr>
            <a:spLocks noChangeArrowheads="1"/>
          </p:cNvSpPr>
          <p:nvPr/>
        </p:nvSpPr>
        <p:spPr bwMode="auto">
          <a:xfrm>
            <a:off x="323528" y="3581852"/>
            <a:ext cx="8820472" cy="1990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responsibility for the behavior, using polymorphic operations, to the types for which the behavior varies</a:t>
            </a:r>
            <a:endParaRPr lang="ro-RO" dirty="0" smtClean="0"/>
          </a:p>
          <a:p>
            <a:pPr lvl="1" eaLnBrk="0" fontAlgn="base" hangingPunct="0">
              <a:lnSpc>
                <a:spcPts val="2600"/>
              </a:lnSpc>
              <a:spcBef>
                <a:spcPct val="0"/>
              </a:spcBef>
              <a:spcAft>
                <a:spcPct val="0"/>
              </a:spcAft>
              <a:buFont typeface="Wingdings" pitchFamily="2" charset="2"/>
              <a:buChar char="ü"/>
            </a:pPr>
            <a:r>
              <a:rPr kumimoji="0" lang="ro-RO" b="0" i="0" u="none" strike="noStrike" cap="none" normalizeH="0" baseline="0" dirty="0" smtClean="0">
                <a:ln>
                  <a:noFill/>
                </a:ln>
                <a:solidFill>
                  <a:schemeClr val="tx1"/>
                </a:solidFill>
                <a:effectLst/>
                <a:cs typeface="Arial" charset="0"/>
              </a:rPr>
              <a:t> </a:t>
            </a:r>
            <a:r>
              <a:rPr lang="en-US" dirty="0" smtClean="0"/>
              <a:t>Do not test for the type of an object and use conditional logic to perform varying alternatives based on type</a:t>
            </a:r>
            <a:endParaRPr lang="ro-RO"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44624"/>
            <a:ext cx="8640960" cy="576064"/>
          </a:xfrm>
        </p:spPr>
        <p:txBody>
          <a:bodyPr/>
          <a:lstStyle/>
          <a:p>
            <a:pPr algn="ctr"/>
            <a:r>
              <a:rPr lang="ro-RO" sz="3200" dirty="0" smtClean="0"/>
              <a:t>1. Definire OOD (Object Oriented Design)</a:t>
            </a:r>
            <a:endParaRPr lang="ro-RO" sz="3200" dirty="0"/>
          </a:p>
        </p:txBody>
      </p:sp>
      <p:sp>
        <p:nvSpPr>
          <p:cNvPr id="5" name="Rectangle 4"/>
          <p:cNvSpPr/>
          <p:nvPr/>
        </p:nvSpPr>
        <p:spPr>
          <a:xfrm>
            <a:off x="429166" y="488568"/>
            <a:ext cx="8607330" cy="6324808"/>
          </a:xfrm>
          <a:prstGeom prst="rect">
            <a:avLst/>
          </a:prstGeom>
        </p:spPr>
        <p:txBody>
          <a:bodyPr wrap="square">
            <a:spAutoFit/>
          </a:bodyPr>
          <a:lstStyle/>
          <a:p>
            <a:pPr>
              <a:lnSpc>
                <a:spcPct val="150000"/>
              </a:lnSpc>
              <a:buFont typeface="Wingdings" pitchFamily="2" charset="2"/>
              <a:buChar char="Ø"/>
            </a:pPr>
            <a:r>
              <a:rPr lang="ro-RO" dirty="0" smtClean="0"/>
              <a:t> Rezultatele analizei s-au concretizat in:</a:t>
            </a:r>
          </a:p>
          <a:p>
            <a:pPr lvl="1">
              <a:lnSpc>
                <a:spcPct val="150000"/>
              </a:lnSpc>
              <a:buFont typeface="Wingdings" pitchFamily="2" charset="2"/>
              <a:buChar char="ü"/>
            </a:pPr>
            <a:r>
              <a:rPr lang="ro-RO" dirty="0" smtClean="0"/>
              <a:t> functional model – diagrama cazurilor de utilizare, diagrama de activitati, descrierea detaliata a cazurilor de utilizare</a:t>
            </a:r>
          </a:p>
          <a:p>
            <a:pPr lvl="1">
              <a:lnSpc>
                <a:spcPct val="150000"/>
              </a:lnSpc>
              <a:buFont typeface="Wingdings" pitchFamily="2" charset="2"/>
              <a:buChar char="ü"/>
            </a:pPr>
            <a:r>
              <a:rPr lang="ro-RO" dirty="0" smtClean="0"/>
              <a:t> structural model – diagrama de clase ce include clasele specifice domeniului problemei</a:t>
            </a:r>
          </a:p>
          <a:p>
            <a:pPr lvl="1">
              <a:lnSpc>
                <a:spcPct val="150000"/>
              </a:lnSpc>
              <a:buFont typeface="Wingdings" pitchFamily="2" charset="2"/>
              <a:buChar char="ü"/>
            </a:pPr>
            <a:r>
              <a:rPr lang="ro-RO" dirty="0" smtClean="0"/>
              <a:t> behavioral model – diagrama de stari, diagramele de interactiune</a:t>
            </a:r>
          </a:p>
          <a:p>
            <a:pPr>
              <a:lnSpc>
                <a:spcPct val="150000"/>
              </a:lnSpc>
              <a:buFont typeface="Wingdings" pitchFamily="2" charset="2"/>
              <a:buChar char="Ø"/>
            </a:pPr>
            <a:r>
              <a:rPr lang="ro-RO" dirty="0" smtClean="0"/>
              <a:t> Proiectarea OO presupune rafinarea (detalierea) reultatelor analizei prin includerea unor detalii rezultate in urma activitatilor de proiectare a:</a:t>
            </a:r>
            <a:endParaRPr lang="en-US" dirty="0" smtClean="0"/>
          </a:p>
          <a:p>
            <a:pPr lvl="1">
              <a:lnSpc>
                <a:spcPct val="150000"/>
              </a:lnSpc>
              <a:buFont typeface="Wingdings" pitchFamily="2" charset="2"/>
              <a:buChar char="ü"/>
            </a:pPr>
            <a:r>
              <a:rPr lang="en-US" dirty="0" smtClean="0"/>
              <a:t> </a:t>
            </a:r>
            <a:r>
              <a:rPr lang="ro-RO" dirty="0" smtClean="0"/>
              <a:t>interfetei utilizator</a:t>
            </a:r>
            <a:endParaRPr lang="en-US" dirty="0" smtClean="0"/>
          </a:p>
          <a:p>
            <a:pPr lvl="1">
              <a:lnSpc>
                <a:spcPct val="150000"/>
              </a:lnSpc>
              <a:buFont typeface="Wingdings" pitchFamily="2" charset="2"/>
              <a:buChar char="ü"/>
            </a:pPr>
            <a:r>
              <a:rPr lang="ro-RO" dirty="0" smtClean="0"/>
              <a:t> bazei de date</a:t>
            </a:r>
          </a:p>
          <a:p>
            <a:pPr lvl="1">
              <a:lnSpc>
                <a:spcPct val="150000"/>
              </a:lnSpc>
              <a:buFont typeface="Wingdings" pitchFamily="2" charset="2"/>
              <a:buChar char="ü"/>
            </a:pPr>
            <a:r>
              <a:rPr lang="ro-RO" dirty="0" smtClean="0"/>
              <a:t> arhitecturii logice</a:t>
            </a:r>
          </a:p>
          <a:p>
            <a:pPr>
              <a:lnSpc>
                <a:spcPct val="150000"/>
              </a:lnSpc>
              <a:buFont typeface="Wingdings" pitchFamily="2" charset="2"/>
              <a:buChar char="Ø"/>
            </a:pPr>
            <a:r>
              <a:rPr lang="ro-RO" dirty="0" smtClean="0"/>
              <a:t> ea mai presupune aplicarea unor concepte si principii specifice</a:t>
            </a:r>
          </a:p>
          <a:p>
            <a:pPr lvl="1">
              <a:lnSpc>
                <a:spcPct val="150000"/>
              </a:lnSpc>
              <a:buFont typeface="Wingdings" pitchFamily="2" charset="2"/>
              <a:buChar char="ü"/>
            </a:pPr>
            <a:r>
              <a:rPr lang="ro-RO" dirty="0" smtClean="0"/>
              <a:t>Aplicarea unor criterii de proiectare – cuplarea si coeziunea</a:t>
            </a:r>
          </a:p>
          <a:p>
            <a:pPr lvl="1">
              <a:lnSpc>
                <a:spcPct val="150000"/>
              </a:lnSpc>
              <a:buFont typeface="Wingdings" pitchFamily="2" charset="2"/>
              <a:buChar char="ü"/>
            </a:pPr>
            <a:r>
              <a:rPr lang="ro-RO" dirty="0" smtClean="0"/>
              <a:t> aplicarea unor concepte precum clase abstracte si interfete</a:t>
            </a:r>
          </a:p>
          <a:p>
            <a:pPr lvl="1">
              <a:lnSpc>
                <a:spcPct val="150000"/>
              </a:lnSpc>
              <a:buFont typeface="Wingdings" pitchFamily="2" charset="2"/>
              <a:buChar char="ü"/>
            </a:pPr>
            <a:r>
              <a:rPr lang="ro-RO" dirty="0" smtClean="0"/>
              <a:t> aplicarea design patterns si principii GRASP</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500042"/>
            <a:ext cx="8676456" cy="1708160"/>
          </a:xfrm>
          <a:prstGeom prst="rect">
            <a:avLst/>
          </a:prstGeom>
        </p:spPr>
        <p:txBody>
          <a:bodyPr wrap="square">
            <a:spAutoFit/>
          </a:bodyPr>
          <a:lstStyle/>
          <a:p>
            <a:pPr>
              <a:spcAft>
                <a:spcPts val="600"/>
              </a:spcAft>
            </a:pPr>
            <a:r>
              <a:rPr lang="ro-RO" dirty="0" smtClean="0"/>
              <a:t>Example:</a:t>
            </a:r>
          </a:p>
          <a:p>
            <a:pPr lvl="1">
              <a:spcAft>
                <a:spcPts val="600"/>
              </a:spcAft>
              <a:buFont typeface="Wingdings" pitchFamily="2" charset="2"/>
              <a:buChar char="ü"/>
            </a:pPr>
            <a:r>
              <a:rPr lang="ro-RO" dirty="0" smtClean="0"/>
              <a:t> </a:t>
            </a:r>
            <a:r>
              <a:rPr lang="en-US" dirty="0" smtClean="0"/>
              <a:t>there are multiple external third-party tax calculators that must be supported </a:t>
            </a:r>
            <a:endParaRPr lang="ro-RO" dirty="0" smtClean="0"/>
          </a:p>
          <a:p>
            <a:pPr lvl="1">
              <a:spcAft>
                <a:spcPts val="600"/>
              </a:spcAft>
              <a:buFont typeface="Wingdings" pitchFamily="2" charset="2"/>
              <a:buChar char="ü"/>
            </a:pPr>
            <a:r>
              <a:rPr lang="en-US" dirty="0" smtClean="0"/>
              <a:t> Each tax calculator has a different interface or API</a:t>
            </a:r>
          </a:p>
          <a:p>
            <a:pPr lvl="1">
              <a:spcAft>
                <a:spcPts val="600"/>
              </a:spcAft>
              <a:buFont typeface="Wingdings" pitchFamily="2" charset="2"/>
              <a:buChar char="ü"/>
            </a:pPr>
            <a:r>
              <a:rPr lang="en-US" dirty="0" smtClean="0"/>
              <a:t>one product may support a raw TCP socket protocol, another may offer a SOAP interface, and a third may offer a Java RMI interface</a:t>
            </a:r>
            <a:endParaRPr lang="ro-RO" dirty="0" smtClean="0"/>
          </a:p>
        </p:txBody>
      </p:sp>
      <p:sp>
        <p:nvSpPr>
          <p:cNvPr id="5" name="Title 1"/>
          <p:cNvSpPr>
            <a:spLocks noGrp="1"/>
          </p:cNvSpPr>
          <p:nvPr>
            <p:ph type="title"/>
          </p:nvPr>
        </p:nvSpPr>
        <p:spPr>
          <a:xfrm>
            <a:off x="914400" y="44624"/>
            <a:ext cx="7772400" cy="576064"/>
          </a:xfrm>
        </p:spPr>
        <p:txBody>
          <a:bodyPr/>
          <a:lstStyle/>
          <a:p>
            <a:pPr algn="ctr"/>
            <a:r>
              <a:rPr lang="en-US" sz="3200" dirty="0" smtClean="0"/>
              <a:t>3.6</a:t>
            </a:r>
            <a:r>
              <a:rPr lang="ro-RO" sz="3200" dirty="0" smtClean="0"/>
              <a:t> </a:t>
            </a:r>
            <a:r>
              <a:rPr lang="en-US" sz="3200" dirty="0" err="1" smtClean="0"/>
              <a:t>Polymorfism</a:t>
            </a:r>
            <a:endParaRPr lang="ro-RO" sz="3200" dirty="0"/>
          </a:p>
        </p:txBody>
      </p:sp>
      <p:pic>
        <p:nvPicPr>
          <p:cNvPr id="1026" name="Picture 2"/>
          <p:cNvPicPr>
            <a:picLocks noChangeAspect="1" noChangeArrowheads="1"/>
          </p:cNvPicPr>
          <p:nvPr/>
        </p:nvPicPr>
        <p:blipFill>
          <a:blip r:embed="rId3" cstate="print"/>
          <a:srcRect/>
          <a:stretch>
            <a:fillRect/>
          </a:stretch>
        </p:blipFill>
        <p:spPr bwMode="auto">
          <a:xfrm>
            <a:off x="1643042" y="2269204"/>
            <a:ext cx="6596082" cy="455954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3.6</a:t>
            </a:r>
            <a:r>
              <a:rPr lang="ro-RO" sz="3200" dirty="0" smtClean="0"/>
              <a:t> </a:t>
            </a:r>
            <a:r>
              <a:rPr lang="en-US" sz="3200" dirty="0" err="1" smtClean="0"/>
              <a:t>Polymorfism</a:t>
            </a:r>
            <a:endParaRPr lang="ro-RO" sz="3200" dirty="0"/>
          </a:p>
        </p:txBody>
      </p:sp>
      <p:sp>
        <p:nvSpPr>
          <p:cNvPr id="5" name="Rectangle 4"/>
          <p:cNvSpPr/>
          <p:nvPr/>
        </p:nvSpPr>
        <p:spPr>
          <a:xfrm>
            <a:off x="357158" y="571480"/>
            <a:ext cx="8748464" cy="2862322"/>
          </a:xfrm>
          <a:prstGeom prst="rect">
            <a:avLst/>
          </a:prstGeom>
        </p:spPr>
        <p:txBody>
          <a:bodyPr wrap="square">
            <a:spAutoFit/>
          </a:bodyPr>
          <a:lstStyle/>
          <a:p>
            <a:pPr>
              <a:lnSpc>
                <a:spcPct val="200000"/>
              </a:lnSpc>
            </a:pPr>
            <a:r>
              <a:rPr lang="en-US" dirty="0" smtClean="0"/>
              <a:t>Benefits</a:t>
            </a:r>
            <a:r>
              <a:rPr lang="ro-RO" dirty="0" smtClean="0"/>
              <a:t>:</a:t>
            </a:r>
            <a:endParaRPr lang="en-US" dirty="0" smtClean="0"/>
          </a:p>
          <a:p>
            <a:pPr lvl="1">
              <a:lnSpc>
                <a:spcPct val="200000"/>
              </a:lnSpc>
              <a:buFont typeface="Wingdings" pitchFamily="2" charset="2"/>
              <a:buChar char="ü"/>
            </a:pPr>
            <a:r>
              <a:rPr lang="en-US" dirty="0" smtClean="0"/>
              <a:t> Extensions required for new variations are easy to add - adding a new calculator adapter class with its own polymorphic </a:t>
            </a:r>
            <a:r>
              <a:rPr lang="en-US" dirty="0" err="1" smtClean="0"/>
              <a:t>getTaxes</a:t>
            </a:r>
            <a:r>
              <a:rPr lang="en-US" dirty="0" smtClean="0"/>
              <a:t>() method will have minor impact on the existing design</a:t>
            </a:r>
          </a:p>
          <a:p>
            <a:pPr lvl="1">
              <a:lnSpc>
                <a:spcPct val="200000"/>
              </a:lnSpc>
              <a:buFont typeface="Wingdings" pitchFamily="2" charset="2"/>
              <a:buChar char="ü"/>
            </a:pPr>
            <a:r>
              <a:rPr lang="en-US" dirty="0" smtClean="0"/>
              <a:t>New implementations can be introduced without affecting clients.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3.7</a:t>
            </a:r>
            <a:r>
              <a:rPr lang="ro-RO" sz="3200" dirty="0" smtClean="0"/>
              <a:t> </a:t>
            </a:r>
            <a:r>
              <a:rPr lang="en-US" sz="3200" dirty="0" smtClean="0"/>
              <a:t>Pure fabrication</a:t>
            </a:r>
            <a:endParaRPr lang="ro-RO" sz="3200" dirty="0"/>
          </a:p>
        </p:txBody>
      </p:sp>
      <p:sp>
        <p:nvSpPr>
          <p:cNvPr id="5" name="Rectangle 4"/>
          <p:cNvSpPr/>
          <p:nvPr/>
        </p:nvSpPr>
        <p:spPr>
          <a:xfrm>
            <a:off x="323528" y="762994"/>
            <a:ext cx="8820472" cy="2185214"/>
          </a:xfrm>
          <a:prstGeom prst="rect">
            <a:avLst/>
          </a:prstGeom>
        </p:spPr>
        <p:txBody>
          <a:bodyPr wrap="square">
            <a:spAutoFit/>
          </a:bodyPr>
          <a:lstStyle/>
          <a:p>
            <a:r>
              <a:rPr lang="en-US" dirty="0" smtClean="0"/>
              <a:t>Problem</a:t>
            </a:r>
            <a:r>
              <a:rPr lang="ro-RO" dirty="0" smtClean="0"/>
              <a:t>:</a:t>
            </a:r>
            <a:endParaRPr lang="en-US" dirty="0" smtClean="0"/>
          </a:p>
          <a:p>
            <a:pPr lvl="1">
              <a:spcAft>
                <a:spcPts val="1200"/>
              </a:spcAft>
              <a:buFont typeface="Wingdings" pitchFamily="2" charset="2"/>
              <a:buChar char="ü"/>
            </a:pPr>
            <a:r>
              <a:rPr lang="ro-RO" dirty="0" smtClean="0"/>
              <a:t> </a:t>
            </a:r>
            <a:r>
              <a:rPr lang="en-US" dirty="0" smtClean="0"/>
              <a:t>What object should have the responsibility, when you do not want to violate High Cohesion and Low Coupling, or other goals, but solutions offered by Expert (for example) are not appropriate?</a:t>
            </a:r>
          </a:p>
          <a:p>
            <a:pPr lvl="1">
              <a:buFont typeface="Wingdings" pitchFamily="2" charset="2"/>
              <a:buChar char="ü"/>
            </a:pPr>
            <a:r>
              <a:rPr lang="en-US" dirty="0" smtClean="0"/>
              <a:t> there are many situations in which assigning responsibilities only to domain layer software classes leads to problems in terms of poor cohesion or coupling, or low reuse potential</a:t>
            </a:r>
          </a:p>
        </p:txBody>
      </p:sp>
      <p:sp>
        <p:nvSpPr>
          <p:cNvPr id="6" name="Rectangle 1"/>
          <p:cNvSpPr>
            <a:spLocks noChangeArrowheads="1"/>
          </p:cNvSpPr>
          <p:nvPr/>
        </p:nvSpPr>
        <p:spPr bwMode="auto">
          <a:xfrm>
            <a:off x="323528" y="3000372"/>
            <a:ext cx="8820472" cy="1656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a highly cohesive set of responsibilities to an artificial or convenience class that does not represent a problem domain concept</a:t>
            </a:r>
            <a:endParaRPr lang="ro-RO" dirty="0" smtClean="0"/>
          </a:p>
          <a:p>
            <a:pPr lvl="1" eaLnBrk="0" fontAlgn="base" hangingPunct="0">
              <a:lnSpc>
                <a:spcPts val="2600"/>
              </a:lnSpc>
              <a:spcBef>
                <a:spcPct val="0"/>
              </a:spcBef>
              <a:spcAft>
                <a:spcPct val="0"/>
              </a:spcAft>
              <a:buFont typeface="Wingdings" pitchFamily="2" charset="2"/>
              <a:buChar char="ü"/>
            </a:pPr>
            <a:r>
              <a:rPr kumimoji="0" lang="ro-RO" b="0" i="0" u="none" strike="noStrike" cap="none" normalizeH="0" baseline="0" dirty="0" smtClean="0">
                <a:ln>
                  <a:noFill/>
                </a:ln>
                <a:solidFill>
                  <a:schemeClr val="tx1"/>
                </a:solidFill>
                <a:effectLst/>
                <a:cs typeface="Arial" charset="0"/>
              </a:rPr>
              <a:t> </a:t>
            </a:r>
            <a:r>
              <a:rPr kumimoji="0" lang="en-US" b="0" i="0" u="none" strike="noStrike" cap="none" normalizeH="0" baseline="0" dirty="0" smtClean="0">
                <a:ln>
                  <a:noFill/>
                </a:ln>
                <a:solidFill>
                  <a:schemeClr val="tx1"/>
                </a:solidFill>
                <a:effectLst/>
                <a:cs typeface="Arial" charset="0"/>
              </a:rPr>
              <a:t>s</a:t>
            </a:r>
            <a:r>
              <a:rPr lang="en-US" dirty="0" smtClean="0"/>
              <a:t>uch a class is a fabrication of the imagination</a:t>
            </a:r>
            <a:endParaRPr lang="ro-RO" dirty="0" smtClean="0"/>
          </a:p>
        </p:txBody>
      </p:sp>
      <p:sp>
        <p:nvSpPr>
          <p:cNvPr id="7" name="Rectangle 6"/>
          <p:cNvSpPr/>
          <p:nvPr/>
        </p:nvSpPr>
        <p:spPr>
          <a:xfrm>
            <a:off x="324700" y="4714884"/>
            <a:ext cx="8676456" cy="1985159"/>
          </a:xfrm>
          <a:prstGeom prst="rect">
            <a:avLst/>
          </a:prstGeom>
        </p:spPr>
        <p:txBody>
          <a:bodyPr wrap="square">
            <a:spAutoFit/>
          </a:bodyPr>
          <a:lstStyle/>
          <a:p>
            <a:pPr>
              <a:spcAft>
                <a:spcPts val="600"/>
              </a:spcAft>
            </a:pPr>
            <a:r>
              <a:rPr lang="ro-RO" dirty="0" smtClean="0"/>
              <a:t>Example:</a:t>
            </a:r>
            <a:endParaRPr lang="en-US" dirty="0" smtClean="0"/>
          </a:p>
          <a:p>
            <a:pPr>
              <a:spcAft>
                <a:spcPts val="600"/>
              </a:spcAft>
            </a:pPr>
            <a:r>
              <a:rPr lang="en-US" dirty="0" smtClean="0"/>
              <a:t>Suppose that support is needed to save Sale instances in a relational database.</a:t>
            </a:r>
            <a:endParaRPr lang="ro-RO" dirty="0" smtClean="0"/>
          </a:p>
          <a:p>
            <a:pPr lvl="1">
              <a:spcAft>
                <a:spcPts val="600"/>
              </a:spcAft>
              <a:buFont typeface="Wingdings" pitchFamily="2" charset="2"/>
              <a:buChar char="ü"/>
            </a:pPr>
            <a:r>
              <a:rPr lang="ro-RO" dirty="0" smtClean="0"/>
              <a:t> </a:t>
            </a:r>
            <a:r>
              <a:rPr lang="en-US" dirty="0" smtClean="0"/>
              <a:t>the Sale class has to be coupled to the relational database interface (such as JDBC in Java technologies)</a:t>
            </a:r>
            <a:endParaRPr lang="ro-RO" dirty="0" smtClean="0"/>
          </a:p>
          <a:p>
            <a:pPr lvl="1">
              <a:spcAft>
                <a:spcPts val="600"/>
              </a:spcAft>
              <a:buFont typeface="Wingdings" pitchFamily="2" charset="2"/>
              <a:buChar char="ü"/>
            </a:pPr>
            <a:r>
              <a:rPr lang="en-US" dirty="0" smtClean="0"/>
              <a:t> Placing these responsibilities in the Sale class suggests there is going to be poor reuse or lots of duplication in other classes that do the same thing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4901708"/>
            <a:ext cx="8286808" cy="784830"/>
          </a:xfrm>
          <a:prstGeom prst="rect">
            <a:avLst/>
          </a:prstGeom>
        </p:spPr>
        <p:txBody>
          <a:bodyPr wrap="square">
            <a:spAutoFit/>
          </a:bodyPr>
          <a:lstStyle/>
          <a:p>
            <a:r>
              <a:rPr lang="en-US" dirty="0" smtClean="0"/>
              <a:t>Many existing object-oriented design patterns are examples of Pure Fabrications:</a:t>
            </a:r>
          </a:p>
          <a:p>
            <a:pPr lvl="1">
              <a:lnSpc>
                <a:spcPct val="150000"/>
              </a:lnSpc>
              <a:buFont typeface="Wingdings" pitchFamily="2" charset="2"/>
              <a:buChar char="ü"/>
            </a:pPr>
            <a:r>
              <a:rPr lang="en-US" dirty="0" smtClean="0"/>
              <a:t>Adapter, Strategy, Command etc.</a:t>
            </a:r>
            <a:endParaRPr lang="en-US" dirty="0"/>
          </a:p>
        </p:txBody>
      </p:sp>
      <p:sp>
        <p:nvSpPr>
          <p:cNvPr id="5" name="Title 1"/>
          <p:cNvSpPr>
            <a:spLocks noGrp="1"/>
          </p:cNvSpPr>
          <p:nvPr>
            <p:ph type="title"/>
          </p:nvPr>
        </p:nvSpPr>
        <p:spPr>
          <a:xfrm>
            <a:off x="914400" y="44624"/>
            <a:ext cx="7772400" cy="576064"/>
          </a:xfrm>
        </p:spPr>
        <p:txBody>
          <a:bodyPr/>
          <a:lstStyle/>
          <a:p>
            <a:pPr algn="ctr"/>
            <a:r>
              <a:rPr lang="en-US" sz="3200" dirty="0" smtClean="0"/>
              <a:t>3.7</a:t>
            </a:r>
            <a:r>
              <a:rPr lang="ro-RO" sz="3200" dirty="0" smtClean="0"/>
              <a:t> </a:t>
            </a:r>
            <a:r>
              <a:rPr lang="en-US" sz="3200" dirty="0" smtClean="0"/>
              <a:t>Pure fabrication</a:t>
            </a:r>
            <a:endParaRPr lang="ro-RO" sz="3200" dirty="0"/>
          </a:p>
        </p:txBody>
      </p:sp>
      <p:sp>
        <p:nvSpPr>
          <p:cNvPr id="6" name="Rectangle 5"/>
          <p:cNvSpPr/>
          <p:nvPr/>
        </p:nvSpPr>
        <p:spPr>
          <a:xfrm>
            <a:off x="324700" y="642918"/>
            <a:ext cx="6676192" cy="1277273"/>
          </a:xfrm>
          <a:prstGeom prst="rect">
            <a:avLst/>
          </a:prstGeom>
        </p:spPr>
        <p:txBody>
          <a:bodyPr wrap="square">
            <a:spAutoFit/>
          </a:bodyPr>
          <a:lstStyle/>
          <a:p>
            <a:pPr>
              <a:spcAft>
                <a:spcPts val="600"/>
              </a:spcAft>
            </a:pPr>
            <a:r>
              <a:rPr lang="ro-RO" dirty="0" smtClean="0"/>
              <a:t>Example</a:t>
            </a:r>
            <a:r>
              <a:rPr lang="en-US" dirty="0" smtClean="0"/>
              <a:t> (continued)</a:t>
            </a:r>
            <a:r>
              <a:rPr lang="ro-RO" dirty="0" smtClean="0"/>
              <a:t>:</a:t>
            </a:r>
          </a:p>
          <a:p>
            <a:pPr lvl="1">
              <a:spcAft>
                <a:spcPts val="600"/>
              </a:spcAft>
              <a:buFont typeface="Wingdings" pitchFamily="2" charset="2"/>
              <a:buChar char="ü"/>
            </a:pPr>
            <a:r>
              <a:rPr lang="ro-RO" dirty="0" smtClean="0"/>
              <a:t> </a:t>
            </a:r>
            <a:r>
              <a:rPr lang="en-US" dirty="0" smtClean="0"/>
              <a:t>create a new class that is solely responsible for saving objects in some kind of persistent storage medium, such as a relational database</a:t>
            </a:r>
            <a:endParaRPr lang="ro-RO" dirty="0" smtClean="0"/>
          </a:p>
        </p:txBody>
      </p:sp>
      <p:pic>
        <p:nvPicPr>
          <p:cNvPr id="2050" name="Picture 2"/>
          <p:cNvPicPr>
            <a:picLocks noChangeAspect="1" noChangeArrowheads="1"/>
          </p:cNvPicPr>
          <p:nvPr/>
        </p:nvPicPr>
        <p:blipFill>
          <a:blip r:embed="rId2" cstate="print"/>
          <a:srcRect/>
          <a:stretch>
            <a:fillRect/>
          </a:stretch>
        </p:blipFill>
        <p:spPr bwMode="auto">
          <a:xfrm>
            <a:off x="6929454" y="785794"/>
            <a:ext cx="1914525" cy="1409700"/>
          </a:xfrm>
          <a:prstGeom prst="rect">
            <a:avLst/>
          </a:prstGeom>
          <a:noFill/>
          <a:ln w="9525">
            <a:noFill/>
            <a:miter lim="800000"/>
            <a:headEnd/>
            <a:tailEnd/>
          </a:ln>
          <a:effectLst/>
        </p:spPr>
      </p:pic>
      <p:sp>
        <p:nvSpPr>
          <p:cNvPr id="8" name="Rectangle 7"/>
          <p:cNvSpPr/>
          <p:nvPr/>
        </p:nvSpPr>
        <p:spPr>
          <a:xfrm>
            <a:off x="357158" y="2174638"/>
            <a:ext cx="8715436" cy="2369880"/>
          </a:xfrm>
          <a:prstGeom prst="rect">
            <a:avLst/>
          </a:prstGeom>
        </p:spPr>
        <p:txBody>
          <a:bodyPr wrap="square">
            <a:spAutoFit/>
          </a:bodyPr>
          <a:lstStyle/>
          <a:p>
            <a:pPr>
              <a:spcAft>
                <a:spcPts val="1200"/>
              </a:spcAft>
            </a:pPr>
            <a:r>
              <a:rPr lang="en-US" dirty="0" smtClean="0"/>
              <a:t>Benefits:</a:t>
            </a:r>
          </a:p>
          <a:p>
            <a:pPr>
              <a:spcAft>
                <a:spcPts val="1200"/>
              </a:spcAft>
            </a:pPr>
            <a:r>
              <a:rPr lang="en-US" dirty="0" smtClean="0"/>
              <a:t>This Pure Fabrication solves the following design problems:</a:t>
            </a:r>
          </a:p>
          <a:p>
            <a:pPr lvl="1">
              <a:spcAft>
                <a:spcPts val="1200"/>
              </a:spcAft>
              <a:buFont typeface="Wingdings" pitchFamily="2" charset="2"/>
              <a:buChar char="ü"/>
            </a:pPr>
            <a:r>
              <a:rPr lang="en-US" dirty="0" smtClean="0"/>
              <a:t> the Sale remains well-designed, with high cohesion and low coupling.</a:t>
            </a:r>
          </a:p>
          <a:p>
            <a:pPr lvl="1">
              <a:spcAft>
                <a:spcPts val="1200"/>
              </a:spcAft>
              <a:buFont typeface="Wingdings" pitchFamily="2" charset="2"/>
              <a:buChar char="ü"/>
            </a:pPr>
            <a:r>
              <a:rPr lang="en-US" dirty="0" smtClean="0"/>
              <a:t> the </a:t>
            </a:r>
            <a:r>
              <a:rPr lang="en-US" dirty="0" err="1" smtClean="0"/>
              <a:t>PersistentStorage</a:t>
            </a:r>
            <a:r>
              <a:rPr lang="en-US" dirty="0" smtClean="0"/>
              <a:t> class is itself relatively cohesive, having the sole purpose of storing or inserting objects in a persistent storage medium.</a:t>
            </a:r>
          </a:p>
          <a:p>
            <a:pPr lvl="1">
              <a:spcAft>
                <a:spcPts val="1200"/>
              </a:spcAft>
              <a:buFont typeface="Wingdings" pitchFamily="2" charset="2"/>
              <a:buChar char="ü"/>
            </a:pPr>
            <a:r>
              <a:rPr lang="en-US" dirty="0" smtClean="0"/>
              <a:t> the </a:t>
            </a:r>
            <a:r>
              <a:rPr lang="en-US" dirty="0" err="1" smtClean="0"/>
              <a:t>PersistentStorage</a:t>
            </a:r>
            <a:r>
              <a:rPr lang="en-US" dirty="0" smtClean="0"/>
              <a:t> class is a very generic and reusable object.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3.8</a:t>
            </a:r>
            <a:r>
              <a:rPr lang="ro-RO" sz="3200" dirty="0" smtClean="0"/>
              <a:t> </a:t>
            </a:r>
            <a:r>
              <a:rPr lang="en-US" sz="3200" dirty="0" smtClean="0"/>
              <a:t>Indirection</a:t>
            </a:r>
            <a:endParaRPr lang="ro-RO" sz="3200" dirty="0"/>
          </a:p>
        </p:txBody>
      </p:sp>
      <p:sp>
        <p:nvSpPr>
          <p:cNvPr id="5" name="Rectangle 4"/>
          <p:cNvSpPr/>
          <p:nvPr/>
        </p:nvSpPr>
        <p:spPr>
          <a:xfrm>
            <a:off x="323528" y="440462"/>
            <a:ext cx="8820472" cy="1631216"/>
          </a:xfrm>
          <a:prstGeom prst="rect">
            <a:avLst/>
          </a:prstGeom>
        </p:spPr>
        <p:txBody>
          <a:bodyPr wrap="square">
            <a:spAutoFit/>
          </a:bodyPr>
          <a:lstStyle/>
          <a:p>
            <a:r>
              <a:rPr lang="en-US" dirty="0" smtClean="0"/>
              <a:t>Problem</a:t>
            </a:r>
            <a:r>
              <a:rPr lang="ro-RO" dirty="0" smtClean="0"/>
              <a:t>:</a:t>
            </a:r>
            <a:endParaRPr lang="en-US" dirty="0" smtClean="0"/>
          </a:p>
          <a:p>
            <a:pPr lvl="1">
              <a:spcAft>
                <a:spcPts val="1200"/>
              </a:spcAft>
              <a:buFont typeface="Wingdings" pitchFamily="2" charset="2"/>
              <a:buChar char="ü"/>
            </a:pPr>
            <a:r>
              <a:rPr lang="ro-RO" dirty="0" smtClean="0"/>
              <a:t> </a:t>
            </a:r>
            <a:r>
              <a:rPr lang="en-US" dirty="0" smtClean="0"/>
              <a:t>Where to assign a responsibility, to avoid direct coupling between two (or more) things?</a:t>
            </a:r>
          </a:p>
          <a:p>
            <a:pPr lvl="1">
              <a:spcAft>
                <a:spcPts val="1200"/>
              </a:spcAft>
              <a:buFont typeface="Wingdings" pitchFamily="2" charset="2"/>
              <a:buChar char="ü"/>
            </a:pPr>
            <a:r>
              <a:rPr lang="en-US" dirty="0" smtClean="0"/>
              <a:t>How to de-couple objects so that low coupling is supported and reuse potential remains higher?</a:t>
            </a:r>
          </a:p>
        </p:txBody>
      </p:sp>
      <p:sp>
        <p:nvSpPr>
          <p:cNvPr id="6" name="Rectangle 1"/>
          <p:cNvSpPr>
            <a:spLocks noChangeArrowheads="1"/>
          </p:cNvSpPr>
          <p:nvPr/>
        </p:nvSpPr>
        <p:spPr bwMode="auto">
          <a:xfrm>
            <a:off x="323528" y="1928802"/>
            <a:ext cx="8820472" cy="1656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Assign the responsibility to an intermediate object to mediate between other components or services so that they are not directly coupled</a:t>
            </a:r>
          </a:p>
          <a:p>
            <a:pPr lvl="1" eaLnBrk="0" fontAlgn="base" hangingPunct="0">
              <a:lnSpc>
                <a:spcPts val="2600"/>
              </a:lnSpc>
              <a:spcBef>
                <a:spcPct val="0"/>
              </a:spcBef>
              <a:spcAft>
                <a:spcPts val="1800"/>
              </a:spcAft>
              <a:buFont typeface="Wingdings" pitchFamily="2" charset="2"/>
              <a:buChar char="ü"/>
            </a:pPr>
            <a:r>
              <a:rPr lang="en-US" dirty="0" smtClean="0"/>
              <a:t> Many Indirection intermediaries are Pure Fabrications</a:t>
            </a:r>
            <a:endParaRPr lang="ro-RO" dirty="0" smtClean="0"/>
          </a:p>
        </p:txBody>
      </p:sp>
      <p:sp>
        <p:nvSpPr>
          <p:cNvPr id="7" name="Rectangle 6"/>
          <p:cNvSpPr/>
          <p:nvPr/>
        </p:nvSpPr>
        <p:spPr>
          <a:xfrm>
            <a:off x="324700" y="3571876"/>
            <a:ext cx="3890110" cy="1077218"/>
          </a:xfrm>
          <a:prstGeom prst="rect">
            <a:avLst/>
          </a:prstGeom>
        </p:spPr>
        <p:txBody>
          <a:bodyPr wrap="square">
            <a:spAutoFit/>
          </a:bodyPr>
          <a:lstStyle/>
          <a:p>
            <a:pPr>
              <a:spcAft>
                <a:spcPts val="600"/>
              </a:spcAft>
            </a:pPr>
            <a:r>
              <a:rPr lang="ro-RO" dirty="0" smtClean="0"/>
              <a:t>Example:</a:t>
            </a:r>
          </a:p>
          <a:p>
            <a:pPr lvl="1">
              <a:spcAft>
                <a:spcPts val="600"/>
              </a:spcAft>
              <a:buFont typeface="Wingdings" pitchFamily="2" charset="2"/>
              <a:buChar char="ü"/>
            </a:pPr>
            <a:r>
              <a:rPr lang="ro-RO" dirty="0" smtClean="0"/>
              <a:t> </a:t>
            </a:r>
            <a:r>
              <a:rPr lang="en-US" dirty="0" smtClean="0"/>
              <a:t>the tax calculators problem</a:t>
            </a:r>
            <a:endParaRPr lang="ro-RO" dirty="0" smtClean="0"/>
          </a:p>
          <a:p>
            <a:pPr lvl="1">
              <a:spcAft>
                <a:spcPts val="600"/>
              </a:spcAft>
              <a:buFont typeface="Wingdings" pitchFamily="2" charset="2"/>
              <a:buChar char="ü"/>
            </a:pPr>
            <a:r>
              <a:rPr lang="en-US" dirty="0" smtClean="0"/>
              <a:t> the save Sale instances problem</a:t>
            </a:r>
          </a:p>
        </p:txBody>
      </p:sp>
      <p:pic>
        <p:nvPicPr>
          <p:cNvPr id="8" name="Picture 2"/>
          <p:cNvPicPr>
            <a:picLocks noChangeAspect="1" noChangeArrowheads="1"/>
          </p:cNvPicPr>
          <p:nvPr/>
        </p:nvPicPr>
        <p:blipFill>
          <a:blip r:embed="rId3" cstate="print"/>
          <a:srcRect/>
          <a:stretch>
            <a:fillRect/>
          </a:stretch>
        </p:blipFill>
        <p:spPr bwMode="auto">
          <a:xfrm>
            <a:off x="2722173" y="4643446"/>
            <a:ext cx="6202521" cy="214311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44624"/>
            <a:ext cx="7772400" cy="576064"/>
          </a:xfrm>
        </p:spPr>
        <p:txBody>
          <a:bodyPr/>
          <a:lstStyle/>
          <a:p>
            <a:pPr algn="ctr"/>
            <a:r>
              <a:rPr lang="en-US" sz="3200" dirty="0" smtClean="0"/>
              <a:t>3.9</a:t>
            </a:r>
            <a:r>
              <a:rPr lang="ro-RO" sz="3200" dirty="0" smtClean="0"/>
              <a:t> </a:t>
            </a:r>
            <a:r>
              <a:rPr lang="en-US" sz="3200" dirty="0" smtClean="0"/>
              <a:t>Protected Variations</a:t>
            </a:r>
            <a:endParaRPr lang="ro-RO" sz="3200" dirty="0"/>
          </a:p>
        </p:txBody>
      </p:sp>
      <p:sp>
        <p:nvSpPr>
          <p:cNvPr id="6" name="Rectangle 5"/>
          <p:cNvSpPr/>
          <p:nvPr/>
        </p:nvSpPr>
        <p:spPr>
          <a:xfrm>
            <a:off x="323528" y="762994"/>
            <a:ext cx="8820472" cy="923330"/>
          </a:xfrm>
          <a:prstGeom prst="rect">
            <a:avLst/>
          </a:prstGeom>
        </p:spPr>
        <p:txBody>
          <a:bodyPr wrap="square">
            <a:spAutoFit/>
          </a:bodyPr>
          <a:lstStyle/>
          <a:p>
            <a:r>
              <a:rPr lang="en-US" dirty="0" smtClean="0"/>
              <a:t>Problem</a:t>
            </a:r>
            <a:r>
              <a:rPr lang="ro-RO" dirty="0" smtClean="0"/>
              <a:t>:</a:t>
            </a:r>
            <a:endParaRPr lang="en-US" dirty="0" smtClean="0"/>
          </a:p>
          <a:p>
            <a:pPr lvl="1">
              <a:spcAft>
                <a:spcPts val="1200"/>
              </a:spcAft>
              <a:buFont typeface="Wingdings" pitchFamily="2" charset="2"/>
              <a:buChar char="ü"/>
            </a:pPr>
            <a:r>
              <a:rPr lang="ro-RO" dirty="0" smtClean="0"/>
              <a:t> </a:t>
            </a:r>
            <a:r>
              <a:rPr lang="en-US" dirty="0" smtClean="0"/>
              <a:t>How to design objects, subsystems, and systems so that the variations or instability in these elements does not have an undesirable impact on other elements?</a:t>
            </a:r>
          </a:p>
        </p:txBody>
      </p:sp>
      <p:sp>
        <p:nvSpPr>
          <p:cNvPr id="7" name="Rectangle 1"/>
          <p:cNvSpPr>
            <a:spLocks noChangeArrowheads="1"/>
          </p:cNvSpPr>
          <p:nvPr/>
        </p:nvSpPr>
        <p:spPr bwMode="auto">
          <a:xfrm>
            <a:off x="323528" y="1714488"/>
            <a:ext cx="8820472" cy="1990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ts val="2600"/>
              </a:lnSpc>
              <a:spcBef>
                <a:spcPct val="0"/>
              </a:spcBef>
              <a:spcAft>
                <a:spcPts val="1800"/>
              </a:spcAft>
              <a:buFont typeface="Wingdings" pitchFamily="2" charset="2"/>
              <a:buChar char="ü"/>
            </a:pPr>
            <a:r>
              <a:rPr lang="en-US" dirty="0" smtClean="0"/>
              <a:t> Identify points of predicted variation or instability and assign responsibilities to create a stable interface around them</a:t>
            </a:r>
          </a:p>
          <a:p>
            <a:pPr lvl="1" eaLnBrk="0" fontAlgn="base" hangingPunct="0">
              <a:lnSpc>
                <a:spcPts val="2600"/>
              </a:lnSpc>
              <a:spcBef>
                <a:spcPct val="0"/>
              </a:spcBef>
              <a:spcAft>
                <a:spcPts val="1800"/>
              </a:spcAft>
              <a:buFont typeface="Wingdings" pitchFamily="2" charset="2"/>
              <a:buChar char="ü"/>
            </a:pPr>
            <a:r>
              <a:rPr lang="en-US" dirty="0" smtClean="0"/>
              <a:t> The term "interface" is used in the broadest sense of an access view (not Java interface)</a:t>
            </a:r>
            <a:endParaRPr lang="ro-RO" dirty="0" smtClean="0"/>
          </a:p>
        </p:txBody>
      </p:sp>
      <p:sp>
        <p:nvSpPr>
          <p:cNvPr id="8" name="Rectangle 7"/>
          <p:cNvSpPr/>
          <p:nvPr/>
        </p:nvSpPr>
        <p:spPr>
          <a:xfrm>
            <a:off x="357158" y="3786190"/>
            <a:ext cx="8643998" cy="2693045"/>
          </a:xfrm>
          <a:prstGeom prst="rect">
            <a:avLst/>
          </a:prstGeom>
        </p:spPr>
        <p:txBody>
          <a:bodyPr wrap="square">
            <a:spAutoFit/>
          </a:bodyPr>
          <a:lstStyle/>
          <a:p>
            <a:pPr>
              <a:spcAft>
                <a:spcPts val="600"/>
              </a:spcAft>
            </a:pPr>
            <a:r>
              <a:rPr lang="ro-RO" dirty="0" smtClean="0"/>
              <a:t>Example:</a:t>
            </a:r>
          </a:p>
          <a:p>
            <a:pPr lvl="1">
              <a:spcAft>
                <a:spcPts val="600"/>
              </a:spcAft>
              <a:buFont typeface="Wingdings" pitchFamily="2" charset="2"/>
              <a:buChar char="ü"/>
            </a:pPr>
            <a:r>
              <a:rPr lang="ro-RO" dirty="0" smtClean="0"/>
              <a:t> </a:t>
            </a:r>
            <a:r>
              <a:rPr lang="en-US" dirty="0" smtClean="0"/>
              <a:t>the tax calculators problem</a:t>
            </a:r>
            <a:endParaRPr lang="ro-RO" dirty="0" smtClean="0"/>
          </a:p>
          <a:p>
            <a:pPr lvl="2">
              <a:spcAft>
                <a:spcPts val="600"/>
              </a:spcAft>
              <a:buFont typeface="Wingdings" pitchFamily="2" charset="2"/>
              <a:buChar char="Ø"/>
            </a:pPr>
            <a:r>
              <a:rPr lang="en-US" dirty="0" smtClean="0"/>
              <a:t> The point of instability or variation is the different interfaces or APIs of external tax calculators</a:t>
            </a:r>
          </a:p>
          <a:p>
            <a:pPr lvl="2">
              <a:spcAft>
                <a:spcPts val="600"/>
              </a:spcAft>
              <a:buFont typeface="Wingdings" pitchFamily="2" charset="2"/>
              <a:buChar char="Ø"/>
            </a:pPr>
            <a:r>
              <a:rPr lang="en-US" dirty="0" smtClean="0"/>
              <a:t> the solution - adding a level of indirection, an interface</a:t>
            </a:r>
          </a:p>
          <a:p>
            <a:pPr lvl="2">
              <a:spcAft>
                <a:spcPts val="600"/>
              </a:spcAft>
              <a:buFont typeface="Wingdings" pitchFamily="2" charset="2"/>
              <a:buChar char="Ø"/>
            </a:pPr>
            <a:r>
              <a:rPr lang="en-US" dirty="0" smtClean="0"/>
              <a:t> Internal objects collaborate with a stable interface</a:t>
            </a:r>
          </a:p>
          <a:p>
            <a:pPr lvl="2">
              <a:spcAft>
                <a:spcPts val="600"/>
              </a:spcAft>
              <a:buFont typeface="Wingdings" pitchFamily="2" charset="2"/>
              <a:buChar char="Ø"/>
            </a:pPr>
            <a:r>
              <a:rPr lang="en-US" dirty="0" smtClean="0"/>
              <a:t> the various adapter implementations hide the variations to the external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4624"/>
            <a:ext cx="7772400" cy="576064"/>
          </a:xfrm>
        </p:spPr>
        <p:txBody>
          <a:bodyPr/>
          <a:lstStyle/>
          <a:p>
            <a:pPr algn="ctr"/>
            <a:r>
              <a:rPr lang="en-US" sz="3200" dirty="0" smtClean="0"/>
              <a:t>3.9</a:t>
            </a:r>
            <a:r>
              <a:rPr lang="ro-RO" sz="3200" dirty="0" smtClean="0"/>
              <a:t> </a:t>
            </a:r>
            <a:r>
              <a:rPr lang="en-US" sz="3200" dirty="0" smtClean="0"/>
              <a:t>Protected Variations</a:t>
            </a:r>
            <a:endParaRPr lang="ro-RO" sz="3200" dirty="0"/>
          </a:p>
        </p:txBody>
      </p:sp>
      <p:sp>
        <p:nvSpPr>
          <p:cNvPr id="5" name="Rectangle 4"/>
          <p:cNvSpPr/>
          <p:nvPr/>
        </p:nvSpPr>
        <p:spPr>
          <a:xfrm>
            <a:off x="357158" y="701930"/>
            <a:ext cx="8715436" cy="2477601"/>
          </a:xfrm>
          <a:prstGeom prst="rect">
            <a:avLst/>
          </a:prstGeom>
        </p:spPr>
        <p:txBody>
          <a:bodyPr wrap="square">
            <a:spAutoFit/>
          </a:bodyPr>
          <a:lstStyle/>
          <a:p>
            <a:pPr>
              <a:lnSpc>
                <a:spcPct val="150000"/>
              </a:lnSpc>
              <a:spcAft>
                <a:spcPts val="1200"/>
              </a:spcAft>
            </a:pPr>
            <a:r>
              <a:rPr lang="en-US" dirty="0" smtClean="0"/>
              <a:t>Benefits:</a:t>
            </a:r>
          </a:p>
          <a:p>
            <a:pPr lvl="1">
              <a:lnSpc>
                <a:spcPct val="150000"/>
              </a:lnSpc>
              <a:spcAft>
                <a:spcPts val="1200"/>
              </a:spcAft>
              <a:buFont typeface="Wingdings" pitchFamily="2" charset="2"/>
              <a:buChar char="ü"/>
            </a:pPr>
            <a:r>
              <a:rPr lang="en-US" dirty="0" smtClean="0"/>
              <a:t> Extensions required for new variations are easy to add.</a:t>
            </a:r>
          </a:p>
          <a:p>
            <a:pPr lvl="1">
              <a:lnSpc>
                <a:spcPct val="150000"/>
              </a:lnSpc>
              <a:buFont typeface="Wingdings" pitchFamily="2" charset="2"/>
              <a:buChar char="ü"/>
            </a:pPr>
            <a:r>
              <a:rPr lang="en-US" dirty="0" smtClean="0"/>
              <a:t> New implementations can be introduced without affecting clients.</a:t>
            </a:r>
          </a:p>
          <a:p>
            <a:pPr lvl="1">
              <a:lnSpc>
                <a:spcPct val="150000"/>
              </a:lnSpc>
              <a:buFont typeface="Wingdings" pitchFamily="2" charset="2"/>
              <a:buChar char="ü"/>
            </a:pPr>
            <a:r>
              <a:rPr lang="en-US" dirty="0" smtClean="0"/>
              <a:t> Coupling is lowered.</a:t>
            </a:r>
          </a:p>
          <a:p>
            <a:pPr lvl="1">
              <a:lnSpc>
                <a:spcPct val="150000"/>
              </a:lnSpc>
              <a:buFont typeface="Wingdings" pitchFamily="2" charset="2"/>
              <a:buChar char="ü"/>
            </a:pPr>
            <a:r>
              <a:rPr lang="en-US" dirty="0" smtClean="0"/>
              <a:t> The impact or cost of changes can be lowered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3168352" cy="720080"/>
          </a:xfrm>
        </p:spPr>
        <p:txBody>
          <a:bodyPr/>
          <a:lstStyle/>
          <a:p>
            <a:r>
              <a:rPr lang="ro-RO" dirty="0" smtClean="0"/>
              <a:t>Webografie</a:t>
            </a:r>
            <a:endParaRPr lang="en-US" dirty="0"/>
          </a:p>
        </p:txBody>
      </p:sp>
      <p:sp>
        <p:nvSpPr>
          <p:cNvPr id="3" name="Content Placeholder 2"/>
          <p:cNvSpPr>
            <a:spLocks noGrp="1"/>
          </p:cNvSpPr>
          <p:nvPr>
            <p:ph idx="1"/>
          </p:nvPr>
        </p:nvSpPr>
        <p:spPr>
          <a:xfrm>
            <a:off x="611560" y="1783560"/>
            <a:ext cx="8075240" cy="3589656"/>
          </a:xfrm>
        </p:spPr>
        <p:txBody>
          <a:bodyPr>
            <a:normAutofit fontScale="92500" lnSpcReduction="20000"/>
          </a:bodyPr>
          <a:lstStyle/>
          <a:p>
            <a:pPr>
              <a:lnSpc>
                <a:spcPct val="200000"/>
              </a:lnSpc>
            </a:pPr>
            <a:r>
              <a:rPr lang="en-US" sz="2000" dirty="0" smtClean="0"/>
              <a:t>https://en.wikipedia.org/wiki/Cohesion_(computer_science) </a:t>
            </a:r>
          </a:p>
          <a:p>
            <a:pPr>
              <a:lnSpc>
                <a:spcPct val="200000"/>
              </a:lnSpc>
            </a:pPr>
            <a:r>
              <a:rPr lang="ro-RO" sz="2000" dirty="0" smtClean="0">
                <a:hlinkClick r:id="rId2"/>
              </a:rPr>
              <a:t>https://en.wikipedia.org/wiki/Loose_coupling </a:t>
            </a:r>
            <a:r>
              <a:rPr lang="ro-RO" sz="2000" dirty="0" smtClean="0"/>
              <a:t>http://www.cs.cmu.edu/~aldrich/214/slides/design-grasp.pdf</a:t>
            </a:r>
          </a:p>
          <a:p>
            <a:pPr>
              <a:lnSpc>
                <a:spcPct val="200000"/>
              </a:lnSpc>
            </a:pPr>
            <a:r>
              <a:rPr lang="ro-RO" sz="2000" dirty="0" smtClean="0">
                <a:hlinkClick r:id="rId3"/>
              </a:rPr>
              <a:t>http://www.cvc.uab.es/shared/teach/a21291/temes/object_oriented_design/slides/handouts/GRASP_patterns.pdf </a:t>
            </a:r>
            <a:endParaRPr lang="en-US" sz="2000" dirty="0" smtClean="0">
              <a:hlinkClick r:id="rId3"/>
            </a:endParaRPr>
          </a:p>
          <a:p>
            <a:pPr>
              <a:lnSpc>
                <a:spcPct val="200000"/>
              </a:lnSpc>
            </a:pPr>
            <a:r>
              <a:rPr lang="ro-RO" sz="2000" dirty="0" smtClean="0">
                <a:hlinkClick r:id="rId3"/>
              </a:rPr>
              <a:t>examples.html#water-phase-diagram</a:t>
            </a:r>
            <a:endParaRPr lang="ro-RO"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44624"/>
            <a:ext cx="8640960" cy="576064"/>
          </a:xfrm>
        </p:spPr>
        <p:txBody>
          <a:bodyPr/>
          <a:lstStyle/>
          <a:p>
            <a:pPr algn="ctr"/>
            <a:r>
              <a:rPr lang="ro-RO" sz="3200" dirty="0" smtClean="0"/>
              <a:t>1. Definire OOD (Object Oriented Design)</a:t>
            </a:r>
            <a:endParaRPr lang="ro-RO" sz="3200" dirty="0"/>
          </a:p>
        </p:txBody>
      </p:sp>
      <p:sp>
        <p:nvSpPr>
          <p:cNvPr id="5" name="Rectangle 4"/>
          <p:cNvSpPr/>
          <p:nvPr/>
        </p:nvSpPr>
        <p:spPr>
          <a:xfrm>
            <a:off x="429166" y="836712"/>
            <a:ext cx="8607330" cy="2585323"/>
          </a:xfrm>
          <a:prstGeom prst="rect">
            <a:avLst/>
          </a:prstGeom>
        </p:spPr>
        <p:txBody>
          <a:bodyPr wrap="square">
            <a:spAutoFit/>
          </a:bodyPr>
          <a:lstStyle/>
          <a:p>
            <a:pPr>
              <a:lnSpc>
                <a:spcPct val="150000"/>
              </a:lnSpc>
              <a:buFont typeface="Wingdings" pitchFamily="2" charset="2"/>
              <a:buChar char="Ø"/>
            </a:pPr>
            <a:r>
              <a:rPr lang="ro-RO" dirty="0" smtClean="0"/>
              <a:t> Rezultatele proiectarii OO se vor concretiza in:</a:t>
            </a:r>
          </a:p>
          <a:p>
            <a:pPr lvl="1">
              <a:lnSpc>
                <a:spcPct val="150000"/>
              </a:lnSpc>
              <a:buFont typeface="Wingdings" pitchFamily="2" charset="2"/>
              <a:buChar char="ü"/>
            </a:pPr>
            <a:r>
              <a:rPr lang="ro-RO" dirty="0" smtClean="0"/>
              <a:t> completarea modelului structural prin adaugarea de clase specifice straturilor asplicatiei, proiectarea metodelor din clase, specificarea navigabilitatii relatiilor de asociere</a:t>
            </a:r>
          </a:p>
          <a:p>
            <a:pPr lvl="1">
              <a:lnSpc>
                <a:spcPct val="150000"/>
              </a:lnSpc>
              <a:buFont typeface="Wingdings" pitchFamily="2" charset="2"/>
              <a:buChar char="ü"/>
            </a:pPr>
            <a:r>
              <a:rPr lang="ro-RO" dirty="0" smtClean="0"/>
              <a:t> detalierea modelului comportamental prin rafinarea interactiunilor intre obiecte</a:t>
            </a:r>
          </a:p>
          <a:p>
            <a:pPr>
              <a:lnSpc>
                <a:spcPct val="150000"/>
              </a:lnSpc>
              <a:buFont typeface="Wingdings" pitchFamily="2" charset="2"/>
              <a:buChar char="Ø"/>
            </a:pPr>
            <a:r>
              <a:rPr lang="ro-RO" dirty="0" smtClean="0"/>
              <a:t> Procesul de rafinare (detaliere) in proiectarea OO este iterativ si incremental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44624"/>
            <a:ext cx="8640960" cy="576064"/>
          </a:xfrm>
        </p:spPr>
        <p:txBody>
          <a:bodyPr/>
          <a:lstStyle/>
          <a:p>
            <a:pPr algn="ctr"/>
            <a:r>
              <a:rPr lang="ro-RO" sz="3200" dirty="0" smtClean="0"/>
              <a:t>2. Criterii de calitate in OOD</a:t>
            </a:r>
            <a:endParaRPr lang="ro-RO" sz="3200" dirty="0"/>
          </a:p>
        </p:txBody>
      </p:sp>
      <p:sp>
        <p:nvSpPr>
          <p:cNvPr id="5" name="Rectangle 4"/>
          <p:cNvSpPr/>
          <p:nvPr/>
        </p:nvSpPr>
        <p:spPr>
          <a:xfrm>
            <a:off x="429166" y="788711"/>
            <a:ext cx="8607330" cy="5808641"/>
          </a:xfrm>
          <a:prstGeom prst="rect">
            <a:avLst/>
          </a:prstGeom>
        </p:spPr>
        <p:txBody>
          <a:bodyPr wrap="square">
            <a:spAutoFit/>
          </a:bodyPr>
          <a:lstStyle/>
          <a:p>
            <a:pPr>
              <a:lnSpc>
                <a:spcPts val="2800"/>
              </a:lnSpc>
              <a:buFont typeface="Wingdings" pitchFamily="2" charset="2"/>
              <a:buChar char="Ø"/>
            </a:pPr>
            <a:r>
              <a:rPr lang="ro-RO" dirty="0" smtClean="0"/>
              <a:t> “A good design is one that balances trade-offs to minimize the total cost of the system over its entire lifetime.”</a:t>
            </a:r>
          </a:p>
          <a:p>
            <a:pPr>
              <a:lnSpc>
                <a:spcPts val="2800"/>
              </a:lnSpc>
              <a:buFont typeface="Wingdings" pitchFamily="2" charset="2"/>
              <a:buChar char="Ø"/>
            </a:pPr>
            <a:r>
              <a:rPr lang="ro-RO" dirty="0" smtClean="0"/>
              <a:t> Criteriile de calitate a rezultatelor proiectarii sunt:</a:t>
            </a:r>
          </a:p>
          <a:p>
            <a:pPr lvl="1">
              <a:lnSpc>
                <a:spcPts val="2800"/>
              </a:lnSpc>
              <a:buFont typeface="Wingdings" pitchFamily="2" charset="2"/>
              <a:buChar char="ü"/>
            </a:pPr>
            <a:r>
              <a:rPr lang="ro-RO" dirty="0" smtClean="0"/>
              <a:t> cuplarea – descrie gradul de interconectare (legaturile) dintre module (clase, obiecte si metode)</a:t>
            </a:r>
          </a:p>
          <a:p>
            <a:pPr lvl="2">
              <a:lnSpc>
                <a:spcPts val="2800"/>
              </a:lnSpc>
              <a:buFont typeface="Wingdings" pitchFamily="2" charset="2"/>
              <a:buChar char="§"/>
            </a:pPr>
            <a:r>
              <a:rPr lang="ro-RO" dirty="0" smtClean="0"/>
              <a:t> doua tipuri de cuplare – de interactiune si de mostenire</a:t>
            </a:r>
          </a:p>
          <a:p>
            <a:pPr lvl="1">
              <a:lnSpc>
                <a:spcPts val="2800"/>
              </a:lnSpc>
              <a:buFont typeface="Wingdings" pitchFamily="2" charset="2"/>
              <a:buChar char="ü"/>
            </a:pPr>
            <a:r>
              <a:rPr lang="ro-RO" dirty="0" smtClean="0"/>
              <a:t> coeziunea – masura legaturilor interne dintre componentele unui modul (clase, metode) -  trei tipuri de coeziune:</a:t>
            </a:r>
          </a:p>
          <a:p>
            <a:pPr lvl="2">
              <a:lnSpc>
                <a:spcPts val="2800"/>
              </a:lnSpc>
              <a:buFont typeface="Wingdings" pitchFamily="2" charset="2"/>
              <a:buChar char="§"/>
            </a:pPr>
            <a:r>
              <a:rPr lang="ro-RO" dirty="0" smtClean="0"/>
              <a:t> la nivel de metoda – sa faca/indeplineasca un singur lucru/functie</a:t>
            </a:r>
          </a:p>
          <a:p>
            <a:pPr lvl="2">
              <a:lnSpc>
                <a:spcPts val="2800"/>
              </a:lnSpc>
              <a:buFont typeface="Wingdings" pitchFamily="2" charset="2"/>
              <a:buChar char="§"/>
            </a:pPr>
            <a:r>
              <a:rPr lang="ro-RO" dirty="0" smtClean="0"/>
              <a:t> la nivel de clasa – o clasa sa reprezinte un singur lucru</a:t>
            </a:r>
          </a:p>
          <a:p>
            <a:pPr lvl="2">
              <a:lnSpc>
                <a:spcPts val="2800"/>
              </a:lnSpc>
              <a:buFont typeface="Wingdings" pitchFamily="2" charset="2"/>
              <a:buChar char="§"/>
            </a:pPr>
            <a:r>
              <a:rPr lang="ro-RO" dirty="0" smtClean="0"/>
              <a:t> legata de relatiile de mostenire – sa se bazeze pe semantica de tip “a kind of”</a:t>
            </a:r>
          </a:p>
          <a:p>
            <a:pPr lvl="1">
              <a:lnSpc>
                <a:spcPts val="2800"/>
              </a:lnSpc>
              <a:buFont typeface="Wingdings" pitchFamily="2" charset="2"/>
              <a:buChar char="ü"/>
            </a:pPr>
            <a:r>
              <a:rPr lang="ro-RO" dirty="0" smtClean="0"/>
              <a:t> connascence (co-dependenta) – descrie o relatie foarte stransa intre doua module (clase sau module) – modificarea uneia atrage foarte probabil modificarea celeilalte</a:t>
            </a:r>
          </a:p>
          <a:p>
            <a:pPr lvl="2">
              <a:lnSpc>
                <a:spcPts val="2800"/>
              </a:lnSpc>
              <a:buFont typeface="Wingdings" pitchFamily="2" charset="2"/>
              <a:buChar char="§"/>
            </a:pPr>
            <a:r>
              <a:rPr lang="ro-RO" dirty="0" smtClean="0"/>
              <a:t> este similara coeziunii insa presupune aplicarea unor diferite niveluri de incapsulare</a:t>
            </a:r>
          </a:p>
          <a:p>
            <a:pPr lvl="1">
              <a:lnSpc>
                <a:spcPts val="2800"/>
              </a:lnSpc>
            </a:pPr>
            <a:r>
              <a:rPr lang="ro-RO" dirty="0" smtClean="0"/>
              <a:t>(Vezi detalii privind cuplarea si coeziunea in suportul de curs, cap.8)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44624"/>
            <a:ext cx="8640960" cy="1152128"/>
          </a:xfrm>
        </p:spPr>
        <p:txBody>
          <a:bodyPr/>
          <a:lstStyle/>
          <a:p>
            <a:pPr algn="ctr"/>
            <a:r>
              <a:rPr lang="ro-RO" sz="3200" dirty="0" smtClean="0"/>
              <a:t>2. Criterii de calitate in OOD.</a:t>
            </a:r>
            <a:br>
              <a:rPr lang="ro-RO" sz="3200" dirty="0" smtClean="0"/>
            </a:br>
            <a:r>
              <a:rPr lang="ro-RO" sz="3200" dirty="0" smtClean="0"/>
              <a:t>Tipuri de cuplare de interactiune</a:t>
            </a:r>
            <a:endParaRPr lang="ro-RO" sz="3200" dirty="0"/>
          </a:p>
        </p:txBody>
      </p:sp>
      <p:pic>
        <p:nvPicPr>
          <p:cNvPr id="1026" name="Picture 2"/>
          <p:cNvPicPr>
            <a:picLocks noChangeAspect="1" noChangeArrowheads="1"/>
          </p:cNvPicPr>
          <p:nvPr/>
        </p:nvPicPr>
        <p:blipFill>
          <a:blip r:embed="rId2"/>
          <a:srcRect/>
          <a:stretch>
            <a:fillRect/>
          </a:stretch>
        </p:blipFill>
        <p:spPr bwMode="auto">
          <a:xfrm>
            <a:off x="592886" y="1585913"/>
            <a:ext cx="8122518" cy="495806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44624"/>
            <a:ext cx="8640960" cy="1152128"/>
          </a:xfrm>
        </p:spPr>
        <p:txBody>
          <a:bodyPr/>
          <a:lstStyle/>
          <a:p>
            <a:pPr algn="ctr"/>
            <a:r>
              <a:rPr lang="ro-RO" sz="3200" dirty="0" smtClean="0"/>
              <a:t>2. Criterii de calitate in OOD.</a:t>
            </a:r>
            <a:br>
              <a:rPr lang="ro-RO" sz="3200" dirty="0" smtClean="0"/>
            </a:br>
            <a:r>
              <a:rPr lang="ro-RO" sz="3200" dirty="0" smtClean="0"/>
              <a:t>Tipuri de coeziune la nivel de metoda</a:t>
            </a:r>
            <a:endParaRPr lang="ro-RO" sz="3200" dirty="0"/>
          </a:p>
        </p:txBody>
      </p:sp>
      <p:pic>
        <p:nvPicPr>
          <p:cNvPr id="2050" name="Picture 2"/>
          <p:cNvPicPr>
            <a:picLocks noChangeAspect="1" noChangeArrowheads="1"/>
          </p:cNvPicPr>
          <p:nvPr/>
        </p:nvPicPr>
        <p:blipFill>
          <a:blip r:embed="rId2"/>
          <a:srcRect/>
          <a:stretch>
            <a:fillRect/>
          </a:stretch>
        </p:blipFill>
        <p:spPr bwMode="auto">
          <a:xfrm>
            <a:off x="1534727" y="1136110"/>
            <a:ext cx="6251983" cy="565045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640960" cy="576064"/>
          </a:xfrm>
        </p:spPr>
        <p:txBody>
          <a:bodyPr/>
          <a:lstStyle/>
          <a:p>
            <a:pPr algn="ctr"/>
            <a:r>
              <a:rPr lang="ro-RO" sz="3200" dirty="0" smtClean="0"/>
              <a:t>2. Criterii de calitate in OOD</a:t>
            </a:r>
            <a:endParaRPr lang="ro-RO" sz="3200" dirty="0"/>
          </a:p>
        </p:txBody>
      </p:sp>
      <p:sp>
        <p:nvSpPr>
          <p:cNvPr id="3" name="Rectangle 2"/>
          <p:cNvSpPr/>
          <p:nvPr/>
        </p:nvSpPr>
        <p:spPr>
          <a:xfrm>
            <a:off x="429166" y="788711"/>
            <a:ext cx="8607330" cy="5808641"/>
          </a:xfrm>
          <a:prstGeom prst="rect">
            <a:avLst/>
          </a:prstGeom>
        </p:spPr>
        <p:txBody>
          <a:bodyPr wrap="square">
            <a:spAutoFit/>
          </a:bodyPr>
          <a:lstStyle/>
          <a:p>
            <a:pPr>
              <a:lnSpc>
                <a:spcPts val="2800"/>
              </a:lnSpc>
              <a:buFont typeface="Wingdings" pitchFamily="2" charset="2"/>
              <a:buChar char="Ø"/>
            </a:pPr>
            <a:r>
              <a:rPr lang="ro-RO" dirty="0" smtClean="0"/>
              <a:t> “A good design is one that balances trade-offs to minimize the total cost of the system over its entire lifetime.”</a:t>
            </a:r>
          </a:p>
          <a:p>
            <a:pPr>
              <a:lnSpc>
                <a:spcPts val="2800"/>
              </a:lnSpc>
              <a:buFont typeface="Wingdings" pitchFamily="2" charset="2"/>
              <a:buChar char="Ø"/>
            </a:pPr>
            <a:r>
              <a:rPr lang="ro-RO" dirty="0" smtClean="0"/>
              <a:t> Criteriile de calitate a rezultatelor proiectarii sunt:</a:t>
            </a:r>
          </a:p>
          <a:p>
            <a:pPr lvl="1">
              <a:lnSpc>
                <a:spcPts val="2800"/>
              </a:lnSpc>
              <a:buFont typeface="Wingdings" pitchFamily="2" charset="2"/>
              <a:buChar char="ü"/>
            </a:pPr>
            <a:r>
              <a:rPr lang="ro-RO" dirty="0" smtClean="0"/>
              <a:t> cuplarea – descrie gradul de interconectare (legaturile) dintre module (clase, obiecte si metode)</a:t>
            </a:r>
          </a:p>
          <a:p>
            <a:pPr lvl="2">
              <a:lnSpc>
                <a:spcPts val="2800"/>
              </a:lnSpc>
              <a:buFont typeface="Wingdings" pitchFamily="2" charset="2"/>
              <a:buChar char="§"/>
            </a:pPr>
            <a:r>
              <a:rPr lang="ro-RO" dirty="0" smtClean="0"/>
              <a:t> doua tipuri de cuplare – de interactiune si de mostenire</a:t>
            </a:r>
          </a:p>
          <a:p>
            <a:pPr lvl="1">
              <a:lnSpc>
                <a:spcPts val="2800"/>
              </a:lnSpc>
              <a:buFont typeface="Wingdings" pitchFamily="2" charset="2"/>
              <a:buChar char="ü"/>
            </a:pPr>
            <a:r>
              <a:rPr lang="ro-RO" dirty="0" smtClean="0"/>
              <a:t> coeziunea – masura legaturilor interne dintre componentele unui modul (clase, metode) -  trei tipuri de coeziune:</a:t>
            </a:r>
          </a:p>
          <a:p>
            <a:pPr lvl="2">
              <a:lnSpc>
                <a:spcPts val="2800"/>
              </a:lnSpc>
              <a:buFont typeface="Wingdings" pitchFamily="2" charset="2"/>
              <a:buChar char="§"/>
            </a:pPr>
            <a:r>
              <a:rPr lang="ro-RO" dirty="0" smtClean="0"/>
              <a:t> la nivel de metoda – sa faca/indeplineasca un singur lucru/functie</a:t>
            </a:r>
          </a:p>
          <a:p>
            <a:pPr lvl="2">
              <a:lnSpc>
                <a:spcPts val="2800"/>
              </a:lnSpc>
              <a:buFont typeface="Wingdings" pitchFamily="2" charset="2"/>
              <a:buChar char="§"/>
            </a:pPr>
            <a:r>
              <a:rPr lang="ro-RO" dirty="0" smtClean="0"/>
              <a:t> la nivel de clasa – o clasa sa reprezinte un singur lucru</a:t>
            </a:r>
          </a:p>
          <a:p>
            <a:pPr lvl="2">
              <a:lnSpc>
                <a:spcPts val="2800"/>
              </a:lnSpc>
              <a:buFont typeface="Wingdings" pitchFamily="2" charset="2"/>
              <a:buChar char="§"/>
            </a:pPr>
            <a:r>
              <a:rPr lang="ro-RO" dirty="0" smtClean="0"/>
              <a:t> legata de relatiile de mostenire – sa se bazeze pe semantica de tip “a kind of”</a:t>
            </a:r>
          </a:p>
          <a:p>
            <a:pPr lvl="1">
              <a:lnSpc>
                <a:spcPts val="2800"/>
              </a:lnSpc>
              <a:buFont typeface="Wingdings" pitchFamily="2" charset="2"/>
              <a:buChar char="ü"/>
            </a:pPr>
            <a:r>
              <a:rPr lang="ro-RO" dirty="0" smtClean="0"/>
              <a:t> connascence (co-dependenta) – descrie o relatie foarte stransa intre doua module (clase sau module) – modificarea uneia atrage foarte probabil modificarea celeilalte</a:t>
            </a:r>
          </a:p>
          <a:p>
            <a:pPr lvl="2">
              <a:lnSpc>
                <a:spcPts val="2800"/>
              </a:lnSpc>
              <a:buFont typeface="Wingdings" pitchFamily="2" charset="2"/>
              <a:buChar char="§"/>
            </a:pPr>
            <a:r>
              <a:rPr lang="ro-RO" dirty="0" smtClean="0"/>
              <a:t> este similara coeziunii insa presupune aplicarea unor diferite niveluri de incapsulare</a:t>
            </a:r>
          </a:p>
          <a:p>
            <a:pPr lvl="1">
              <a:lnSpc>
                <a:spcPts val="2800"/>
              </a:lnSpc>
            </a:pPr>
            <a:r>
              <a:rPr lang="ro-RO" dirty="0" smtClean="0"/>
              <a:t>(Vezi detalii privind cuplarea si coeziunea in suportul de curs, cap.8)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914400" y="44624"/>
            <a:ext cx="7772400" cy="576064"/>
          </a:xfrm>
        </p:spPr>
        <p:txBody>
          <a:bodyPr/>
          <a:lstStyle/>
          <a:p>
            <a:pPr algn="ctr"/>
            <a:r>
              <a:rPr lang="en-US" sz="3200" dirty="0" smtClean="0"/>
              <a:t>3. </a:t>
            </a:r>
            <a:r>
              <a:rPr lang="en-US" sz="3200" dirty="0" err="1" smtClean="0"/>
              <a:t>Principii</a:t>
            </a:r>
            <a:r>
              <a:rPr lang="en-US" sz="3200" dirty="0" smtClean="0"/>
              <a:t> GRASP. </a:t>
            </a:r>
            <a:r>
              <a:rPr lang="en-US" sz="3200" dirty="0" err="1" smtClean="0"/>
              <a:t>Introducere</a:t>
            </a:r>
            <a:endParaRPr lang="ro-RO" sz="3200" dirty="0"/>
          </a:p>
        </p:txBody>
      </p:sp>
      <p:sp>
        <p:nvSpPr>
          <p:cNvPr id="4" name="Rectangle 3"/>
          <p:cNvSpPr/>
          <p:nvPr/>
        </p:nvSpPr>
        <p:spPr>
          <a:xfrm>
            <a:off x="428596" y="692696"/>
            <a:ext cx="8676456" cy="923330"/>
          </a:xfrm>
          <a:prstGeom prst="rect">
            <a:avLst/>
          </a:prstGeom>
        </p:spPr>
        <p:txBody>
          <a:bodyPr wrap="square">
            <a:spAutoFit/>
          </a:bodyPr>
          <a:lstStyle/>
          <a:p>
            <a:r>
              <a:rPr lang="en-US" dirty="0" smtClean="0"/>
              <a:t>Most simply, a good </a:t>
            </a:r>
            <a:r>
              <a:rPr lang="en-US" b="1" dirty="0" smtClean="0">
                <a:hlinkClick r:id="rId2" action="ppaction://hlinkfile"/>
              </a:rPr>
              <a:t>pattern</a:t>
            </a:r>
            <a:r>
              <a:rPr lang="en-US" dirty="0" smtClean="0"/>
              <a:t> is a named and well-known problem/solution pair that can be applied in new contexts, with advice on how to apply it in novel situations and discussion of its trade-offs, implementations, variations, and so forth.</a:t>
            </a:r>
            <a:endParaRPr lang="en-US" dirty="0"/>
          </a:p>
        </p:txBody>
      </p:sp>
      <p:sp>
        <p:nvSpPr>
          <p:cNvPr id="5" name="Rectangle 4"/>
          <p:cNvSpPr/>
          <p:nvPr/>
        </p:nvSpPr>
        <p:spPr>
          <a:xfrm>
            <a:off x="428596" y="1772816"/>
            <a:ext cx="8533612" cy="1200329"/>
          </a:xfrm>
          <a:prstGeom prst="rect">
            <a:avLst/>
          </a:prstGeom>
        </p:spPr>
        <p:txBody>
          <a:bodyPr wrap="square">
            <a:spAutoFit/>
          </a:bodyPr>
          <a:lstStyle/>
          <a:p>
            <a:r>
              <a:rPr lang="en-US" dirty="0" smtClean="0"/>
              <a:t>Consequently, the GRASP patterns don't state new ideas; they name and codify widely used basic principles</a:t>
            </a:r>
          </a:p>
          <a:p>
            <a:endParaRPr lang="en-US" dirty="0" smtClean="0"/>
          </a:p>
          <a:p>
            <a:r>
              <a:rPr lang="en-US" dirty="0" smtClean="0"/>
              <a:t>GRASP – General Responsibility Assignment Software Patterns</a:t>
            </a:r>
            <a:endParaRPr lang="ro-RO" dirty="0"/>
          </a:p>
        </p:txBody>
      </p:sp>
      <p:graphicFrame>
        <p:nvGraphicFramePr>
          <p:cNvPr id="9" name="Table 8"/>
          <p:cNvGraphicFramePr>
            <a:graphicFrameLocks noGrp="1"/>
          </p:cNvGraphicFramePr>
          <p:nvPr/>
        </p:nvGraphicFramePr>
        <p:xfrm>
          <a:off x="571472" y="3749050"/>
          <a:ext cx="6096000" cy="110871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l"/>
                      <a:r>
                        <a:rPr lang="ro-RO" dirty="0"/>
                        <a:t>Creator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dirty="0"/>
                        <a:t>Controller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a:t>Pure Fabrication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0"/>
                  </a:ext>
                </a:extLst>
              </a:tr>
              <a:tr h="0">
                <a:tc>
                  <a:txBody>
                    <a:bodyPr/>
                    <a:lstStyle/>
                    <a:p>
                      <a:pPr algn="l"/>
                      <a:r>
                        <a:rPr lang="ro-RO"/>
                        <a:t>Information Expert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a:t>High Cohesion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dirty="0"/>
                        <a:t>Indirection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1"/>
                  </a:ext>
                </a:extLst>
              </a:tr>
              <a:tr h="0">
                <a:tc>
                  <a:txBody>
                    <a:bodyPr/>
                    <a:lstStyle/>
                    <a:p>
                      <a:pPr algn="l"/>
                      <a:r>
                        <a:rPr lang="ro-RO" dirty="0"/>
                        <a:t>Low Coupling</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a:t>Polymorphism</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a:r>
                        <a:rPr lang="ro-RO" dirty="0"/>
                        <a:t>Protected Variations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2"/>
                  </a:ext>
                </a:extLst>
              </a:tr>
            </a:tbl>
          </a:graphicData>
        </a:graphic>
      </p:graphicFrame>
      <p:sp>
        <p:nvSpPr>
          <p:cNvPr id="10" name="Rectangle 9"/>
          <p:cNvSpPr/>
          <p:nvPr/>
        </p:nvSpPr>
        <p:spPr>
          <a:xfrm>
            <a:off x="428596" y="3214686"/>
            <a:ext cx="3197286" cy="369332"/>
          </a:xfrm>
          <a:prstGeom prst="rect">
            <a:avLst/>
          </a:prstGeom>
        </p:spPr>
        <p:txBody>
          <a:bodyPr wrap="none">
            <a:spAutoFit/>
          </a:bodyPr>
          <a:lstStyle/>
          <a:p>
            <a:r>
              <a:rPr lang="en-US" dirty="0" smtClean="0"/>
              <a:t>There are nine GRASP patterns:</a:t>
            </a:r>
            <a:endParaRPr lang="ro-R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548680"/>
            <a:ext cx="8064896" cy="646331"/>
          </a:xfrm>
          <a:prstGeom prst="rect">
            <a:avLst/>
          </a:prstGeom>
        </p:spPr>
        <p:txBody>
          <a:bodyPr wrap="square">
            <a:spAutoFit/>
          </a:bodyPr>
          <a:lstStyle/>
          <a:p>
            <a:r>
              <a:rPr lang="en-US" dirty="0" smtClean="0"/>
              <a:t>Problem</a:t>
            </a:r>
            <a:r>
              <a:rPr lang="ro-RO" dirty="0" smtClean="0"/>
              <a:t>:</a:t>
            </a:r>
            <a:endParaRPr lang="en-US" dirty="0" smtClean="0"/>
          </a:p>
          <a:p>
            <a:pPr lvl="1">
              <a:buFont typeface="Wingdings" pitchFamily="2" charset="2"/>
              <a:buChar char="ü"/>
            </a:pPr>
            <a:r>
              <a:rPr lang="ro-RO" dirty="0" smtClean="0"/>
              <a:t> </a:t>
            </a:r>
            <a:r>
              <a:rPr lang="en-US" dirty="0" smtClean="0"/>
              <a:t>Who should be responsible for creating a new instance of some class?</a:t>
            </a:r>
            <a:endParaRPr lang="en-US" dirty="0"/>
          </a:p>
        </p:txBody>
      </p:sp>
      <p:sp>
        <p:nvSpPr>
          <p:cNvPr id="26625" name="Rectangle 1"/>
          <p:cNvSpPr>
            <a:spLocks noChangeArrowheads="1"/>
          </p:cNvSpPr>
          <p:nvPr/>
        </p:nvSpPr>
        <p:spPr bwMode="auto">
          <a:xfrm>
            <a:off x="305772" y="1196752"/>
            <a:ext cx="8820472"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cs typeface="Arial" charset="0"/>
              </a:rPr>
              <a:t>Solution:</a:t>
            </a:r>
          </a:p>
          <a:p>
            <a:pPr lvl="1" eaLnBrk="0" fontAlgn="base" hangingPunct="0">
              <a:lnSpc>
                <a:spcPct val="150000"/>
              </a:lnSpc>
              <a:spcBef>
                <a:spcPct val="0"/>
              </a:spcBef>
              <a:spcAft>
                <a:spcPct val="0"/>
              </a:spcAft>
              <a:buFont typeface="Wingdings" pitchFamily="2" charset="2"/>
              <a:buChar char="ü"/>
            </a:pPr>
            <a:r>
              <a:rPr kumimoji="0" lang="ro-RO" b="0" i="0" u="none" strike="noStrike" cap="none" normalizeH="0" baseline="0" dirty="0" smtClean="0">
                <a:ln>
                  <a:noFill/>
                </a:ln>
                <a:solidFill>
                  <a:schemeClr val="tx1"/>
                </a:solidFill>
                <a:effectLst/>
                <a:cs typeface="Arial" charset="0"/>
              </a:rPr>
              <a:t>Assign class B the responsibility to create an instance of class A if one of these is true:</a:t>
            </a:r>
          </a:p>
          <a:p>
            <a:pPr marL="1257300" lvl="2" indent="-342900" eaLnBrk="0" fontAlgn="base" hangingPunct="0">
              <a:lnSpc>
                <a:spcPct val="150000"/>
              </a:lnSpc>
              <a:spcBef>
                <a:spcPct val="0"/>
              </a:spcBef>
              <a:spcAft>
                <a:spcPct val="0"/>
              </a:spcAft>
              <a:buFont typeface="+mj-lt"/>
              <a:buAutoNum type="alphaLcParenR"/>
            </a:pPr>
            <a:r>
              <a:rPr kumimoji="0" lang="ro-RO" b="0" i="0" u="none" strike="noStrike" cap="none" normalizeH="0" baseline="0" dirty="0" smtClean="0">
                <a:ln>
                  <a:noFill/>
                </a:ln>
                <a:solidFill>
                  <a:schemeClr val="tx1"/>
                </a:solidFill>
                <a:effectLst/>
                <a:cs typeface="Arial" charset="0"/>
              </a:rPr>
              <a:t> B "contains" or compositely aggregates A</a:t>
            </a:r>
          </a:p>
          <a:p>
            <a:pPr marL="1257300" lvl="2" indent="-342900" eaLnBrk="0" fontAlgn="base" hangingPunct="0">
              <a:lnSpc>
                <a:spcPct val="150000"/>
              </a:lnSpc>
              <a:spcBef>
                <a:spcPct val="0"/>
              </a:spcBef>
              <a:spcAft>
                <a:spcPct val="0"/>
              </a:spcAft>
              <a:buFont typeface="+mj-lt"/>
              <a:buAutoNum type="alphaLcParenR"/>
            </a:pPr>
            <a:r>
              <a:rPr kumimoji="0" lang="ro-RO" b="0" i="0" u="none" strike="noStrike" cap="none" normalizeH="0" baseline="0" dirty="0" smtClean="0">
                <a:ln>
                  <a:noFill/>
                </a:ln>
                <a:solidFill>
                  <a:schemeClr val="tx1"/>
                </a:solidFill>
                <a:effectLst/>
                <a:cs typeface="Arial" charset="0"/>
              </a:rPr>
              <a:t> B records A</a:t>
            </a:r>
          </a:p>
          <a:p>
            <a:pPr marL="1257300" lvl="2" indent="-342900" eaLnBrk="0" fontAlgn="base" hangingPunct="0">
              <a:lnSpc>
                <a:spcPct val="150000"/>
              </a:lnSpc>
              <a:spcBef>
                <a:spcPct val="0"/>
              </a:spcBef>
              <a:spcAft>
                <a:spcPct val="0"/>
              </a:spcAft>
              <a:buFont typeface="+mj-lt"/>
              <a:buAutoNum type="alphaLcParenR"/>
            </a:pPr>
            <a:r>
              <a:rPr kumimoji="0" lang="ro-RO" b="0" i="0" u="none" strike="noStrike" cap="none" normalizeH="0" baseline="0" dirty="0" smtClean="0">
                <a:ln>
                  <a:noFill/>
                </a:ln>
                <a:solidFill>
                  <a:schemeClr val="tx1"/>
                </a:solidFill>
                <a:effectLst/>
                <a:cs typeface="Arial" charset="0"/>
              </a:rPr>
              <a:t> B closely uses A</a:t>
            </a:r>
          </a:p>
          <a:p>
            <a:pPr marL="1257300" lvl="2" indent="-342900" eaLnBrk="0" fontAlgn="base" hangingPunct="0">
              <a:lnSpc>
                <a:spcPct val="150000"/>
              </a:lnSpc>
              <a:spcBef>
                <a:spcPct val="0"/>
              </a:spcBef>
              <a:spcAft>
                <a:spcPct val="0"/>
              </a:spcAft>
              <a:buFont typeface="+mj-lt"/>
              <a:buAutoNum type="alphaLcParenR"/>
            </a:pPr>
            <a:r>
              <a:rPr kumimoji="0" lang="ro-RO" b="0" i="0" u="none" strike="noStrike" cap="none" normalizeH="0" baseline="0" dirty="0" smtClean="0">
                <a:ln>
                  <a:noFill/>
                </a:ln>
                <a:solidFill>
                  <a:schemeClr val="tx1"/>
                </a:solidFill>
                <a:effectLst/>
                <a:cs typeface="Arial" charset="0"/>
              </a:rPr>
              <a:t> B has the initializing data for A that will be passed to A when it is created</a:t>
            </a:r>
          </a:p>
        </p:txBody>
      </p:sp>
      <p:sp>
        <p:nvSpPr>
          <p:cNvPr id="6" name="Rectangle 5"/>
          <p:cNvSpPr/>
          <p:nvPr/>
        </p:nvSpPr>
        <p:spPr>
          <a:xfrm>
            <a:off x="395536" y="5013176"/>
            <a:ext cx="8676456" cy="1754326"/>
          </a:xfrm>
          <a:prstGeom prst="rect">
            <a:avLst/>
          </a:prstGeom>
        </p:spPr>
        <p:txBody>
          <a:bodyPr wrap="square">
            <a:spAutoFit/>
          </a:bodyPr>
          <a:lstStyle/>
          <a:p>
            <a:pPr>
              <a:lnSpc>
                <a:spcPct val="150000"/>
              </a:lnSpc>
            </a:pPr>
            <a:r>
              <a:rPr lang="ro-RO" dirty="0" smtClean="0"/>
              <a:t>Example</a:t>
            </a:r>
            <a:r>
              <a:rPr lang="en-US" dirty="0" smtClean="0"/>
              <a:t> (</a:t>
            </a:r>
            <a:r>
              <a:rPr lang="en-US" dirty="0" err="1" smtClean="0"/>
              <a:t>cazul</a:t>
            </a:r>
            <a:r>
              <a:rPr lang="en-US" dirty="0" smtClean="0"/>
              <a:t> d)</a:t>
            </a:r>
            <a:r>
              <a:rPr lang="ro-RO" dirty="0" smtClean="0"/>
              <a:t>:</a:t>
            </a:r>
          </a:p>
          <a:p>
            <a:pPr lvl="1">
              <a:lnSpc>
                <a:spcPct val="150000"/>
              </a:lnSpc>
              <a:buFont typeface="Wingdings" pitchFamily="2" charset="2"/>
              <a:buChar char="ü"/>
            </a:pPr>
            <a:r>
              <a:rPr lang="ro-RO" dirty="0" smtClean="0"/>
              <a:t> </a:t>
            </a:r>
            <a:r>
              <a:rPr lang="en-US" dirty="0" smtClean="0"/>
              <a:t>assume that a Payment instance, when created, needs to be initialized with the Sale total</a:t>
            </a:r>
            <a:endParaRPr lang="ro-RO" dirty="0" smtClean="0"/>
          </a:p>
          <a:p>
            <a:pPr lvl="1">
              <a:lnSpc>
                <a:spcPct val="150000"/>
              </a:lnSpc>
              <a:buFont typeface="Wingdings" pitchFamily="2" charset="2"/>
              <a:buChar char="ü"/>
            </a:pPr>
            <a:r>
              <a:rPr lang="ro-RO" dirty="0" smtClean="0"/>
              <a:t> s</a:t>
            </a:r>
            <a:r>
              <a:rPr lang="en-US" dirty="0" err="1" smtClean="0"/>
              <a:t>ince</a:t>
            </a:r>
            <a:r>
              <a:rPr lang="en-US" dirty="0" smtClean="0"/>
              <a:t> Sale knows the total, Sale is a candidate creator of the Payment.</a:t>
            </a:r>
            <a:endParaRPr lang="ro-RO" dirty="0"/>
          </a:p>
        </p:txBody>
      </p:sp>
      <p:sp>
        <p:nvSpPr>
          <p:cNvPr id="7" name="Rectangle 6"/>
          <p:cNvSpPr/>
          <p:nvPr/>
        </p:nvSpPr>
        <p:spPr>
          <a:xfrm>
            <a:off x="323528" y="3645300"/>
            <a:ext cx="8748464" cy="1295868"/>
          </a:xfrm>
          <a:prstGeom prst="rect">
            <a:avLst/>
          </a:prstGeom>
        </p:spPr>
        <p:txBody>
          <a:bodyPr wrap="square">
            <a:spAutoFit/>
          </a:bodyPr>
          <a:lstStyle/>
          <a:p>
            <a:pPr>
              <a:lnSpc>
                <a:spcPct val="150000"/>
              </a:lnSpc>
            </a:pPr>
            <a:r>
              <a:rPr lang="en-US" dirty="0" smtClean="0"/>
              <a:t>Benefits</a:t>
            </a:r>
            <a:r>
              <a:rPr lang="ro-RO" dirty="0" smtClean="0"/>
              <a:t>:</a:t>
            </a:r>
            <a:endParaRPr lang="en-US" dirty="0" smtClean="0"/>
          </a:p>
          <a:p>
            <a:pPr lvl="1">
              <a:lnSpc>
                <a:spcPct val="150000"/>
              </a:lnSpc>
              <a:buFont typeface="Wingdings" pitchFamily="2" charset="2"/>
              <a:buChar char="ü"/>
            </a:pPr>
            <a:r>
              <a:rPr lang="ro-RO" dirty="0" smtClean="0"/>
              <a:t> l</a:t>
            </a:r>
            <a:r>
              <a:rPr lang="en-US" dirty="0" err="1" smtClean="0"/>
              <a:t>ow</a:t>
            </a:r>
            <a:r>
              <a:rPr lang="en-US" dirty="0" smtClean="0"/>
              <a:t> coupling is supported, which implies lower maintenance dependencies</a:t>
            </a:r>
            <a:endParaRPr lang="ro-RO" dirty="0" smtClean="0"/>
          </a:p>
          <a:p>
            <a:pPr lvl="1">
              <a:lnSpc>
                <a:spcPct val="150000"/>
              </a:lnSpc>
              <a:buFont typeface="Wingdings" pitchFamily="2" charset="2"/>
              <a:buChar char="ü"/>
            </a:pPr>
            <a:r>
              <a:rPr lang="ro-RO" dirty="0" smtClean="0"/>
              <a:t> </a:t>
            </a:r>
            <a:r>
              <a:rPr lang="en-US" dirty="0" smtClean="0"/>
              <a:t>higher opportunities for reuse</a:t>
            </a:r>
            <a:endParaRPr lang="ro-RO" dirty="0" smtClean="0"/>
          </a:p>
        </p:txBody>
      </p:sp>
      <p:sp>
        <p:nvSpPr>
          <p:cNvPr id="8" name="Title 1"/>
          <p:cNvSpPr>
            <a:spLocks noGrp="1"/>
          </p:cNvSpPr>
          <p:nvPr>
            <p:ph type="title"/>
          </p:nvPr>
        </p:nvSpPr>
        <p:spPr>
          <a:xfrm>
            <a:off x="914400" y="44624"/>
            <a:ext cx="7772400" cy="576064"/>
          </a:xfrm>
        </p:spPr>
        <p:txBody>
          <a:bodyPr/>
          <a:lstStyle/>
          <a:p>
            <a:pPr algn="ctr"/>
            <a:r>
              <a:rPr lang="en-US" sz="3200" dirty="0" smtClean="0"/>
              <a:t>3.</a:t>
            </a:r>
            <a:r>
              <a:rPr lang="ro-RO" sz="3200" dirty="0" smtClean="0"/>
              <a:t>1 Creator</a:t>
            </a:r>
            <a:endParaRPr lang="ro-RO"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808528-7895-4230-AA00-BC605895D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BE6A72-A7C0-4070-AAD5-F1664C2866DA}">
  <ds:schemaRefs>
    <ds:schemaRef ds:uri="http://schemas.microsoft.com/sharepoint/v3"/>
    <ds:schemaRef ds:uri="http://purl.org/dc/terms/"/>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E7BD13DF-29C4-403E-8615-EEA9904353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Template>
  <TotalTime>3239</TotalTime>
  <Words>2938</Words>
  <Application>Microsoft Office PowerPoint</Application>
  <PresentationFormat>On-screen Show (4:3)</PresentationFormat>
  <Paragraphs>247</Paragraphs>
  <Slides>27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Consolas</vt:lpstr>
      <vt:lpstr>Corbel</vt:lpstr>
      <vt:lpstr>Wingdings</vt:lpstr>
      <vt:lpstr>Wingdings 2</vt:lpstr>
      <vt:lpstr>Wingdings 3</vt:lpstr>
      <vt:lpstr>Metro</vt:lpstr>
      <vt:lpstr>Chap. 6 Elements of Object Oriented Design </vt:lpstr>
      <vt:lpstr>1. Definire OOD (Object Oriented Design)</vt:lpstr>
      <vt:lpstr>1. Definire OOD (Object Oriented Design)</vt:lpstr>
      <vt:lpstr>2. Criterii de calitate in OOD</vt:lpstr>
      <vt:lpstr>2. Criterii de calitate in OOD. Tipuri de cuplare de interactiune</vt:lpstr>
      <vt:lpstr>2. Criterii de calitate in OOD. Tipuri de coeziune la nivel de metoda</vt:lpstr>
      <vt:lpstr>2. Criterii de calitate in OOD</vt:lpstr>
      <vt:lpstr>3. Principii GRASP. Introducere</vt:lpstr>
      <vt:lpstr>3.1 Creator</vt:lpstr>
      <vt:lpstr>3.1 Creator</vt:lpstr>
      <vt:lpstr>3.2 Information Expert</vt:lpstr>
      <vt:lpstr>3.2 Information Expert</vt:lpstr>
      <vt:lpstr>3.3 Low coupling</vt:lpstr>
      <vt:lpstr>3.3 Low coupling</vt:lpstr>
      <vt:lpstr>3.4 Controller</vt:lpstr>
      <vt:lpstr>3.4 Controller</vt:lpstr>
      <vt:lpstr>3.5 High cohesion</vt:lpstr>
      <vt:lpstr>3.5 High cohesion</vt:lpstr>
      <vt:lpstr>3.6 Polymorfism</vt:lpstr>
      <vt:lpstr>3.6 Polymorfism</vt:lpstr>
      <vt:lpstr>3.6 Polymorfism</vt:lpstr>
      <vt:lpstr>3.7 Pure fabrication</vt:lpstr>
      <vt:lpstr>3.7 Pure fabrication</vt:lpstr>
      <vt:lpstr>3.8 Indirection</vt:lpstr>
      <vt:lpstr>3.9 Protected Variations</vt:lpstr>
      <vt:lpstr>3.9 Protected Variations</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activităţi</dc:title>
  <dc:creator>Florin</dc:creator>
  <cp:lastModifiedBy>Sergiu Ghimp</cp:lastModifiedBy>
  <cp:revision>253</cp:revision>
  <dcterms:created xsi:type="dcterms:W3CDTF">2009-10-29T10:43:58Z</dcterms:created>
  <dcterms:modified xsi:type="dcterms:W3CDTF">2021-01-31T20:11:40Z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