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44"/>
  </p:notesMasterIdLst>
  <p:sldIdLst>
    <p:sldId id="256" r:id="rId5"/>
    <p:sldId id="330" r:id="rId6"/>
    <p:sldId id="331" r:id="rId7"/>
    <p:sldId id="332" r:id="rId8"/>
    <p:sldId id="333" r:id="rId9"/>
    <p:sldId id="300"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9" r:id="rId27"/>
    <p:sldId id="320" r:id="rId28"/>
    <p:sldId id="321" r:id="rId29"/>
    <p:sldId id="322" r:id="rId30"/>
    <p:sldId id="323" r:id="rId31"/>
    <p:sldId id="324" r:id="rId32"/>
    <p:sldId id="325" r:id="rId33"/>
    <p:sldId id="326" r:id="rId34"/>
    <p:sldId id="327" r:id="rId35"/>
    <p:sldId id="334" r:id="rId36"/>
    <p:sldId id="335" r:id="rId37"/>
    <p:sldId id="336" r:id="rId38"/>
    <p:sldId id="337" r:id="rId39"/>
    <p:sldId id="338" r:id="rId40"/>
    <p:sldId id="339" r:id="rId41"/>
    <p:sldId id="340" r:id="rId42"/>
    <p:sldId id="328" r:id="rId43"/>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71" autoAdjust="0"/>
  </p:normalViewPr>
  <p:slideViewPr>
    <p:cSldViewPr>
      <p:cViewPr varScale="1">
        <p:scale>
          <a:sx n="62" d="100"/>
          <a:sy n="62" d="100"/>
        </p:scale>
        <p:origin x="162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A1327-902F-4A52-910D-D9752E23BC58}" type="datetimeFigureOut">
              <a:rPr lang="en-US" smtClean="0"/>
              <a:pPr/>
              <a:t>1/31/2021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D37CCE-2C0D-454A-AEEC-5ADCF5CA37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not do the following as a solution? When the Sale changes its total, the Sale object sends a message to a window, asking it to refresh its display.</a:t>
            </a:r>
          </a:p>
          <a:p>
            <a:r>
              <a:rPr lang="en-US" dirty="0" smtClean="0"/>
              <a:t>To review, the Model-View Separation principle discourages such solutions. It states that "model" objects (non-UI objects such as a Sale) should not know about view or presentation objects such as a window. It promotes Low Coupling from other layers to the presentation (UI) layer of objects.</a:t>
            </a:r>
          </a:p>
          <a:p>
            <a:r>
              <a:rPr lang="en-US" dirty="0" smtClean="0"/>
              <a:t>A consequence of supporting this low coupling is that it allows the replacement of the view or presentation layer by a new one, or of particular windows by new windows, without impacting the non-UI objects. If model objects do not know about Java Swing objects (for example), then it is possible to unplug a Swing interface, or unplug a particular window, and plug in something else.</a:t>
            </a:r>
          </a:p>
          <a:p>
            <a:endParaRPr lang="en-US" dirty="0" smtClean="0"/>
          </a:p>
          <a:p>
            <a:r>
              <a:rPr lang="en-US" dirty="0" err="1" smtClean="0"/>
              <a:t>Dezavantajele</a:t>
            </a:r>
            <a:r>
              <a:rPr lang="en-US" baseline="0" dirty="0" smtClean="0"/>
              <a:t> </a:t>
            </a:r>
            <a:r>
              <a:rPr lang="en-US" baseline="0" dirty="0" err="1" smtClean="0"/>
              <a:t>solutiei</a:t>
            </a:r>
            <a:r>
              <a:rPr lang="en-US" baseline="0" dirty="0" smtClean="0"/>
              <a:t>:</a:t>
            </a:r>
          </a:p>
          <a:p>
            <a:pPr marL="228600" indent="-228600">
              <a:buAutoNum type="arabicPeriod"/>
            </a:pPr>
            <a:r>
              <a:rPr lang="en-US" baseline="0" dirty="0" err="1" smtClean="0"/>
              <a:t>Dependenta</a:t>
            </a:r>
            <a:r>
              <a:rPr lang="en-US" baseline="0" dirty="0" smtClean="0"/>
              <a:t> mare a </a:t>
            </a:r>
            <a:r>
              <a:rPr lang="en-US" baseline="0" dirty="0" err="1" smtClean="0"/>
              <a:t>clasei</a:t>
            </a:r>
            <a:r>
              <a:rPr lang="en-US" baseline="0" dirty="0" smtClean="0"/>
              <a:t> Sale de </a:t>
            </a:r>
            <a:r>
              <a:rPr lang="en-US" baseline="0" dirty="0" err="1" smtClean="0"/>
              <a:t>nivelul</a:t>
            </a:r>
            <a:r>
              <a:rPr lang="en-US" baseline="0" dirty="0" smtClean="0"/>
              <a:t> de </a:t>
            </a:r>
            <a:r>
              <a:rPr lang="en-US" baseline="0" dirty="0" err="1" smtClean="0"/>
              <a:t>prezentare</a:t>
            </a:r>
            <a:r>
              <a:rPr lang="en-US" baseline="0" dirty="0" smtClean="0"/>
              <a:t> (</a:t>
            </a:r>
            <a:r>
              <a:rPr lang="en-US" baseline="0" dirty="0" err="1" smtClean="0"/>
              <a:t>fereastra</a:t>
            </a:r>
            <a:r>
              <a:rPr lang="en-US" baseline="0" dirty="0" smtClean="0"/>
              <a:t>). </a:t>
            </a:r>
            <a:r>
              <a:rPr lang="en-US" baseline="0" dirty="0" err="1" smtClean="0"/>
              <a:t>Obiectul</a:t>
            </a:r>
            <a:r>
              <a:rPr lang="en-US" baseline="0" dirty="0" smtClean="0"/>
              <a:t> Sale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cunoasca</a:t>
            </a:r>
            <a:r>
              <a:rPr lang="en-US" baseline="0" dirty="0" smtClean="0"/>
              <a:t> </a:t>
            </a:r>
            <a:r>
              <a:rPr lang="en-US" baseline="0" dirty="0" err="1" smtClean="0"/>
              <a:t>referintele</a:t>
            </a:r>
            <a:r>
              <a:rPr lang="en-US" baseline="0" dirty="0" smtClean="0"/>
              <a:t> </a:t>
            </a:r>
            <a:r>
              <a:rPr lang="en-US" baseline="0" dirty="0" err="1" smtClean="0"/>
              <a:t>ferestrei</a:t>
            </a:r>
            <a:r>
              <a:rPr lang="en-US" baseline="0" dirty="0" smtClean="0"/>
              <a:t>, </a:t>
            </a:r>
            <a:r>
              <a:rPr lang="en-US" baseline="0" dirty="0" err="1" smtClean="0"/>
              <a:t>iar</a:t>
            </a:r>
            <a:r>
              <a:rPr lang="en-US" baseline="0" dirty="0" smtClean="0"/>
              <a:t> </a:t>
            </a:r>
            <a:r>
              <a:rPr lang="en-US" baseline="0" dirty="0" err="1" smtClean="0"/>
              <a:t>inlocuirea</a:t>
            </a:r>
            <a:r>
              <a:rPr lang="en-US" baseline="0" dirty="0" smtClean="0"/>
              <a:t> </a:t>
            </a:r>
            <a:r>
              <a:rPr lang="en-US" baseline="0" dirty="0" err="1" smtClean="0"/>
              <a:t>interfei</a:t>
            </a:r>
            <a:r>
              <a:rPr lang="en-US" baseline="0" dirty="0" smtClean="0"/>
              <a:t> </a:t>
            </a:r>
            <a:r>
              <a:rPr lang="en-US" baseline="0" dirty="0" err="1" smtClean="0"/>
              <a:t>utilizator</a:t>
            </a:r>
            <a:r>
              <a:rPr lang="en-US" baseline="0" dirty="0" smtClean="0"/>
              <a:t> </a:t>
            </a:r>
            <a:r>
              <a:rPr lang="en-US" baseline="0" dirty="0" err="1" smtClean="0"/>
              <a:t>determina</a:t>
            </a:r>
            <a:r>
              <a:rPr lang="en-US" baseline="0" dirty="0" smtClean="0"/>
              <a:t> </a:t>
            </a:r>
            <a:r>
              <a:rPr lang="en-US" baseline="0" dirty="0" err="1" smtClean="0"/>
              <a:t>modificari</a:t>
            </a:r>
            <a:r>
              <a:rPr lang="en-US" baseline="0" dirty="0" smtClean="0"/>
              <a:t> </a:t>
            </a:r>
            <a:r>
              <a:rPr lang="en-US" baseline="0" dirty="0" err="1" smtClean="0"/>
              <a:t>si</a:t>
            </a:r>
            <a:r>
              <a:rPr lang="en-US" baseline="0" dirty="0" smtClean="0"/>
              <a:t> in </a:t>
            </a:r>
            <a:r>
              <a:rPr lang="en-US" baseline="0" dirty="0" err="1" smtClean="0"/>
              <a:t>clasa</a:t>
            </a:r>
            <a:r>
              <a:rPr lang="en-US" baseline="0" dirty="0" smtClean="0"/>
              <a:t> Sale.</a:t>
            </a:r>
          </a:p>
          <a:p>
            <a:pPr marL="228600" indent="-228600">
              <a:buAutoNum type="arabicPeriod"/>
            </a:pPr>
            <a:r>
              <a:rPr lang="en-US" baseline="0" dirty="0" err="1" smtClean="0"/>
              <a:t>Obiectul</a:t>
            </a:r>
            <a:r>
              <a:rPr lang="en-US" baseline="0" dirty="0" smtClean="0"/>
              <a:t> Sale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stie</a:t>
            </a:r>
            <a:r>
              <a:rPr lang="en-US" baseline="0" dirty="0" smtClean="0"/>
              <a:t> </a:t>
            </a:r>
            <a:r>
              <a:rPr lang="en-US" baseline="0" dirty="0" err="1" smtClean="0"/>
              <a:t>ce</a:t>
            </a:r>
            <a:r>
              <a:rPr lang="en-US" baseline="0" dirty="0" smtClean="0"/>
              <a:t> are de </a:t>
            </a:r>
            <a:r>
              <a:rPr lang="en-US" baseline="0" dirty="0" err="1" smtClean="0"/>
              <a:t>facut</a:t>
            </a:r>
            <a:r>
              <a:rPr lang="en-US" baseline="0" dirty="0" smtClean="0"/>
              <a:t> </a:t>
            </a:r>
            <a:r>
              <a:rPr lang="en-US" baseline="0" dirty="0" err="1" smtClean="0"/>
              <a:t>obiectul</a:t>
            </a:r>
            <a:r>
              <a:rPr lang="en-US" baseline="0" dirty="0" smtClean="0"/>
              <a:t> </a:t>
            </a:r>
            <a:r>
              <a:rPr lang="en-US" baseline="0" dirty="0" err="1" smtClean="0"/>
              <a:t>destinatar</a:t>
            </a:r>
            <a:r>
              <a:rPr lang="en-US" baseline="0" dirty="0" smtClean="0"/>
              <a:t> </a:t>
            </a:r>
            <a:r>
              <a:rPr lang="en-US" baseline="0" dirty="0" err="1" smtClean="0"/>
              <a:t>si</a:t>
            </a:r>
            <a:r>
              <a:rPr lang="en-US" baseline="0" dirty="0" smtClean="0"/>
              <a:t> </a:t>
            </a:r>
            <a:r>
              <a:rPr lang="en-US" baseline="0" dirty="0" err="1" smtClean="0"/>
              <a:t>sa</a:t>
            </a:r>
            <a:r>
              <a:rPr lang="en-US" baseline="0" dirty="0" smtClean="0"/>
              <a:t>-l </a:t>
            </a:r>
            <a:r>
              <a:rPr lang="en-US" baseline="0" dirty="0" err="1" smtClean="0"/>
              <a:t>instruiasca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major ideas and steps in this example:</a:t>
            </a:r>
          </a:p>
          <a:p>
            <a:r>
              <a:rPr lang="en-US" b="0" dirty="0" smtClean="0"/>
              <a:t>1. An interface is defined; in this case, </a:t>
            </a:r>
            <a:r>
              <a:rPr lang="en-US" b="0" dirty="0" err="1" smtClean="0"/>
              <a:t>PropertyListener</a:t>
            </a:r>
            <a:r>
              <a:rPr lang="en-US" b="0" dirty="0" smtClean="0"/>
              <a:t> with the operation </a:t>
            </a:r>
            <a:r>
              <a:rPr lang="en-US" b="0" dirty="0" err="1" smtClean="0"/>
              <a:t>onPropertyEvent</a:t>
            </a:r>
            <a:r>
              <a:rPr lang="en-US" b="0" dirty="0" smtClean="0"/>
              <a:t>.</a:t>
            </a:r>
          </a:p>
          <a:p>
            <a:r>
              <a:rPr lang="en-US" b="0" dirty="0" smtClean="0"/>
              <a:t>2. Define the window to implement the interface.</a:t>
            </a:r>
          </a:p>
          <a:p>
            <a:r>
              <a:rPr lang="en-US" b="0" dirty="0" smtClean="0"/>
              <a:t>SaleFrame1 will implement the method </a:t>
            </a:r>
            <a:r>
              <a:rPr lang="en-US" b="0" dirty="0" err="1" smtClean="0"/>
              <a:t>onPropertyEvent</a:t>
            </a:r>
            <a:r>
              <a:rPr lang="en-US" b="0" dirty="0" smtClean="0"/>
              <a:t>.</a:t>
            </a:r>
          </a:p>
          <a:p>
            <a:r>
              <a:rPr lang="en-US" b="0" dirty="0" smtClean="0"/>
              <a:t>3. When the SaleFrame1 window is initialized, pass it the Sale instance from which it is displaying the total.</a:t>
            </a:r>
          </a:p>
          <a:p>
            <a:r>
              <a:rPr lang="en-US" b="0" dirty="0" smtClean="0"/>
              <a:t>4. The SaleFrame1 window registers or subscribes to the Sale instance for notification of "property events," via the </a:t>
            </a:r>
            <a:r>
              <a:rPr lang="en-US" b="0" dirty="0" err="1" smtClean="0"/>
              <a:t>addPropertyListener</a:t>
            </a:r>
            <a:r>
              <a:rPr lang="en-US" b="0" dirty="0" smtClean="0"/>
              <a:t> message. That is, when a property (such as total) changes, the window wants to be notified.</a:t>
            </a:r>
          </a:p>
          <a:p>
            <a:r>
              <a:rPr lang="en-US" b="0" dirty="0" smtClean="0"/>
              <a:t>5. Note that the Sale does not know about SaleFrame1 objects; rather, it only knows about objects that implement the </a:t>
            </a:r>
            <a:r>
              <a:rPr lang="en-US" b="0" dirty="0" err="1" smtClean="0"/>
              <a:t>PropertyListener</a:t>
            </a:r>
            <a:r>
              <a:rPr lang="en-US" b="0" dirty="0" smtClean="0"/>
              <a:t> interface. This lowers the coupling of the Sale to the window the coupling is only to an interface, not to a GUI class.</a:t>
            </a:r>
          </a:p>
          <a:p>
            <a:r>
              <a:rPr lang="en-US" b="0" dirty="0" smtClean="0"/>
              <a:t>6. The Sale instance is thus a publisher of "property events." When the total changes, it iterates across all subscribing </a:t>
            </a:r>
            <a:r>
              <a:rPr lang="en-US" b="0" dirty="0" err="1" smtClean="0"/>
              <a:t>PropertyListeners</a:t>
            </a:r>
            <a:r>
              <a:rPr lang="en-US" b="0" dirty="0" smtClean="0"/>
              <a:t>, notifying each.</a:t>
            </a:r>
          </a:p>
          <a:p>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ro-RO" dirty="0" smtClean="0"/>
              <a:t>A se remarca faptul ca cele 2 mici functionalitati diferite (inregistrarea interesului, notificarea abonatilor) sunt redate in diagrame diferite deoarece ele nu sunt legate strans (adica se executa imediat</a:t>
            </a:r>
            <a:r>
              <a:rPr lang="ro-RO" baseline="0" dirty="0" smtClean="0"/>
              <a:t> una dupa cealalta)!!! Nu trebuie reunite in o sin</a:t>
            </a:r>
            <a:r>
              <a:rPr lang="en-US" baseline="0" dirty="0" smtClean="0"/>
              <a:t>g</a:t>
            </a:r>
            <a:r>
              <a:rPr lang="ro-RO" baseline="0" dirty="0" smtClean="0"/>
              <a:t>ura diagrama de secventa.</a:t>
            </a:r>
          </a:p>
          <a:p>
            <a:endParaRPr lang="ro-RO"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SaleFrame1 object is the observer/subscriber/listener. In </a:t>
            </a:r>
            <a:r>
              <a:rPr lang="ro-RO" dirty="0" smtClean="0"/>
              <a:t>the</a:t>
            </a:r>
            <a:r>
              <a:rPr lang="ro-RO" baseline="0" dirty="0" smtClean="0"/>
              <a:t> first figure</a:t>
            </a:r>
            <a:r>
              <a:rPr lang="en-US" dirty="0" smtClean="0"/>
              <a:t>, it subscribes to interest in property events of the Sale, which is a publisher of property events. The Sale adds the object to its list of </a:t>
            </a:r>
            <a:r>
              <a:rPr lang="en-US" dirty="0" err="1" smtClean="0"/>
              <a:t>PropertyListener</a:t>
            </a:r>
            <a:r>
              <a:rPr lang="en-US" dirty="0" smtClean="0"/>
              <a:t> subscribers. Note that the Sale does not know about the SaleFrame1 as a SaleFrame1 object, but only as a </a:t>
            </a:r>
            <a:r>
              <a:rPr lang="en-US" dirty="0" err="1" smtClean="0"/>
              <a:t>PropertyListener</a:t>
            </a:r>
            <a:r>
              <a:rPr lang="en-US" dirty="0" smtClean="0"/>
              <a:t> object; this lowers the coupling from the model up to the view layer.</a:t>
            </a:r>
            <a:endParaRPr lang="ro-RO"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ro-RO"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illustrated in </a:t>
            </a:r>
            <a:r>
              <a:rPr lang="ro-RO" dirty="0" smtClean="0"/>
              <a:t>the seconf figure</a:t>
            </a:r>
            <a:r>
              <a:rPr lang="en-US" dirty="0" smtClean="0"/>
              <a:t>, when the Sale total changes, it iterates across all its registered subscribers, and "publishes an event" by sending the </a:t>
            </a:r>
            <a:r>
              <a:rPr lang="en-US" dirty="0" err="1" smtClean="0"/>
              <a:t>onPropertyEvent</a:t>
            </a:r>
            <a:r>
              <a:rPr lang="en-US" dirty="0" smtClean="0"/>
              <a:t> message to each.</a:t>
            </a:r>
          </a:p>
          <a:p>
            <a:pPr marL="0" marR="0" indent="0" algn="l" defTabSz="914400" rtl="0" eaLnBrk="1" fontAlgn="auto" latinLnBrk="0" hangingPunct="1">
              <a:lnSpc>
                <a:spcPct val="100000"/>
              </a:lnSpc>
              <a:spcBef>
                <a:spcPts val="0"/>
              </a:spcBef>
              <a:spcAft>
                <a:spcPts val="0"/>
              </a:spcAft>
              <a:buClrTx/>
              <a:buSzTx/>
              <a:buFontTx/>
              <a:buNone/>
              <a:tabLst/>
              <a:defRPr/>
            </a:pPr>
            <a:endParaRPr lang="ro-RO"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the approach to handing polymorphic messages in an interaction diagram, in </a:t>
            </a:r>
            <a:r>
              <a:rPr lang="ro-RO" dirty="0" smtClean="0"/>
              <a:t>the</a:t>
            </a:r>
            <a:r>
              <a:rPr lang="ro-RO" baseline="0" dirty="0" smtClean="0"/>
              <a:t> second figure</a:t>
            </a:r>
            <a:r>
              <a:rPr lang="en-US" dirty="0" smtClean="0"/>
              <a:t>. The </a:t>
            </a:r>
            <a:r>
              <a:rPr lang="en-US" dirty="0" err="1" smtClean="0"/>
              <a:t>onPropertyEvent</a:t>
            </a:r>
            <a:r>
              <a:rPr lang="en-US" dirty="0" smtClean="0"/>
              <a:t> message is polymorphic; the specific cases of polymorphic implementation will be shown in other diagrams, as in</a:t>
            </a:r>
            <a:r>
              <a:rPr lang="ro-RO" dirty="0" smtClean="0"/>
              <a:t> the third figure</a:t>
            </a:r>
            <a:r>
              <a:rPr lang="en-US" dirty="0" smtClean="0"/>
              <a:t>.</a:t>
            </a:r>
            <a:endParaRPr lang="ro-RO"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ro-RO"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pattern, there is still some coupling from the model object (the Sale) to the view object (the SaleFrame1). But it is a loose coupling to an interface independent of the presentation layer, the </a:t>
            </a:r>
            <a:r>
              <a:rPr lang="en-US" dirty="0" err="1" smtClean="0"/>
              <a:t>PropertyListener</a:t>
            </a:r>
            <a:r>
              <a:rPr lang="en-US" dirty="0" smtClean="0"/>
              <a:t> interface. And the design does not require any subscriber objects to actually be registered with the publisher (no objects have to be listening). That is, the list of registered </a:t>
            </a:r>
            <a:r>
              <a:rPr lang="en-US" dirty="0" err="1" smtClean="0"/>
              <a:t>PropertyListeners</a:t>
            </a:r>
            <a:r>
              <a:rPr lang="en-US" dirty="0" smtClean="0"/>
              <a:t> in the Sale can be empty. In summary, coupling to a generic interface of objects that do not need to be present, and which can be dynamically added (or removed), supports low coupling. Therefore, Protected Variations with respect to a changing user interface has been achieved through the use of an interface and polymorphism.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sz="1200" kern="1200" dirty="0" smtClean="0">
                <a:solidFill>
                  <a:schemeClr val="tx1"/>
                </a:solidFill>
                <a:latin typeface="+mn-lt"/>
                <a:ea typeface="+mn-ea"/>
                <a:cs typeface="+mn-cs"/>
              </a:rPr>
              <a:t>The most prevalent use of this pattern is for GUI widget event handling, in both Java technologies (AWT and Swing) and in Microsoft's .NET. Each widget is a publisher of GUI-related events, and other objects can subscribe to interest in these. For example, a Swing JButton publishes an "action event" when it is pressed. Another object will register with the button so that when it is pressed, the object is sent a message and can take some action.</a:t>
            </a:r>
          </a:p>
          <a:p>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context object receives requests from the client and delegates them to the strategy object. Usually the </a:t>
            </a:r>
            <a:r>
              <a:rPr lang="en-US" dirty="0" err="1" smtClean="0"/>
              <a:t>ConcreteStrategy</a:t>
            </a:r>
            <a:r>
              <a:rPr lang="en-US" dirty="0" smtClean="0"/>
              <a:t> is created by the client and passed to the context. From this point the clients interacts only with the context.</a:t>
            </a:r>
          </a:p>
          <a:p>
            <a:endParaRPr lang="en-US" dirty="0" smtClean="0"/>
          </a:p>
          <a:p>
            <a:r>
              <a:rPr lang="ro-RO" sz="1200" kern="1200" dirty="0" smtClean="0">
                <a:solidFill>
                  <a:schemeClr val="tx1"/>
                </a:solidFill>
                <a:latin typeface="+mn-lt"/>
                <a:ea typeface="+mn-ea"/>
                <a:cs typeface="+mn-cs"/>
              </a:rPr>
              <a:t>Obiectele de tip context conţin câte un obiect strategy, dar alegerea unei strategii concrete se realizează în funcţie de context.</a:t>
            </a:r>
            <a:endParaRPr lang="en-US" sz="1200" kern="1200" dirty="0" smtClean="0">
              <a:solidFill>
                <a:schemeClr val="tx1"/>
              </a:solidFill>
              <a:latin typeface="+mn-lt"/>
              <a:ea typeface="+mn-ea"/>
              <a:cs typeface="+mn-cs"/>
            </a:endParaRPr>
          </a:p>
          <a:p>
            <a:r>
              <a:rPr lang="ro-RO" sz="1200" kern="1200" dirty="0" smtClean="0">
                <a:solidFill>
                  <a:schemeClr val="tx1"/>
                </a:solidFill>
                <a:latin typeface="+mn-lt"/>
                <a:ea typeface="+mn-ea"/>
                <a:cs typeface="+mn-cs"/>
              </a:rPr>
              <a:t>Conform şablonului strategy </a:t>
            </a:r>
            <a:r>
              <a:rPr lang="ro-RO" sz="1200" b="1" kern="1200" dirty="0" smtClean="0">
                <a:solidFill>
                  <a:schemeClr val="tx1"/>
                </a:solidFill>
                <a:latin typeface="+mn-lt"/>
                <a:ea typeface="+mn-ea"/>
                <a:cs typeface="+mn-cs"/>
              </a:rPr>
              <a:t>comportamentul unei clase nu ar trebui să fie moştenit</a:t>
            </a:r>
            <a:r>
              <a:rPr lang="ro-RO" sz="1200" kern="1200" dirty="0" smtClean="0">
                <a:solidFill>
                  <a:schemeClr val="tx1"/>
                </a:solidFill>
                <a:latin typeface="+mn-lt"/>
                <a:ea typeface="+mn-ea"/>
                <a:cs typeface="+mn-cs"/>
              </a:rPr>
              <a:t>, ci specific contextului în care rulează şi încapsulat utilizând interfeţe.</a:t>
            </a:r>
            <a:endParaRPr lang="ro-RO"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33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34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create multiple </a:t>
            </a:r>
            <a:r>
              <a:rPr lang="en-US" dirty="0" err="1" smtClean="0"/>
              <a:t>SalePricingStrategy</a:t>
            </a:r>
            <a:r>
              <a:rPr lang="en-US" dirty="0" smtClean="0"/>
              <a:t> classes, each with a polymorphic </a:t>
            </a:r>
            <a:r>
              <a:rPr lang="en-US" dirty="0" err="1" smtClean="0"/>
              <a:t>getTotal</a:t>
            </a:r>
            <a:r>
              <a:rPr lang="en-US" dirty="0" smtClean="0"/>
              <a:t> method. Each </a:t>
            </a:r>
            <a:r>
              <a:rPr lang="en-US" dirty="0" err="1" smtClean="0"/>
              <a:t>getTotal</a:t>
            </a:r>
            <a:r>
              <a:rPr lang="en-US" dirty="0" smtClean="0"/>
              <a:t> method takes the Sale object as a parameter, so that the pricing strategy object can find the pre-discount price from the Sale, and then apply the discounting rule. The implementation of each </a:t>
            </a:r>
            <a:r>
              <a:rPr lang="en-US" dirty="0" err="1" smtClean="0"/>
              <a:t>getTotal</a:t>
            </a:r>
            <a:r>
              <a:rPr lang="en-US" dirty="0" smtClean="0"/>
              <a:t> method will be different: </a:t>
            </a:r>
            <a:r>
              <a:rPr lang="en-US" dirty="0" err="1" smtClean="0"/>
              <a:t>PercentDiscountPricingStrategy</a:t>
            </a:r>
            <a:r>
              <a:rPr lang="en-US" dirty="0" smtClean="0"/>
              <a:t> will discount by a percentage, and so 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strategy object is attached to a context object, the object to which it applies the algorithm. In this example, the context object is a Sale. When a </a:t>
            </a:r>
            <a:r>
              <a:rPr lang="en-US" dirty="0" err="1" smtClean="0"/>
              <a:t>getTotal</a:t>
            </a:r>
            <a:r>
              <a:rPr lang="en-US" dirty="0" smtClean="0"/>
              <a:t> message is sent to a Sale, it delegates some of the work to its strategy object. It is not required that the message to the context object and the strategy object have the same name, as in this example (for example, </a:t>
            </a:r>
            <a:r>
              <a:rPr lang="en-US" dirty="0" err="1" smtClean="0"/>
              <a:t>getTotal</a:t>
            </a:r>
            <a:r>
              <a:rPr lang="en-US" dirty="0" smtClean="0"/>
              <a:t> and </a:t>
            </a:r>
            <a:r>
              <a:rPr lang="en-US" dirty="0" err="1" smtClean="0"/>
              <a:t>getTotal</a:t>
            </a:r>
            <a:r>
              <a:rPr lang="en-US" dirty="0" smtClean="0"/>
              <a:t>), but it is common. However, it is common indeed, usually required that the context object pass a reference to itself (this) on to the strategy object, so that the strategy has parameter visibility to the context object, for further collaboration.</a:t>
            </a:r>
          </a:p>
          <a:p>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35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Alte</a:t>
            </a:r>
            <a:r>
              <a:rPr lang="en-US" baseline="0" dirty="0" smtClean="0"/>
              <a:t> </a:t>
            </a:r>
            <a:r>
              <a:rPr lang="en-US" baseline="0" dirty="0" err="1" smtClean="0"/>
              <a:t>dezavantaje</a:t>
            </a:r>
            <a:r>
              <a:rPr lang="en-US" baseline="0" dirty="0" smtClean="0"/>
              <a:t> ale </a:t>
            </a:r>
            <a:r>
              <a:rPr lang="en-US" baseline="0" dirty="0" err="1" smtClean="0"/>
              <a:t>utilizarii</a:t>
            </a:r>
            <a:r>
              <a:rPr lang="en-US" baseline="0" dirty="0" smtClean="0"/>
              <a:t> </a:t>
            </a:r>
            <a:r>
              <a:rPr lang="en-US" baseline="0" dirty="0" err="1" smtClean="0"/>
              <a:t>mostenirii</a:t>
            </a:r>
            <a:r>
              <a:rPr lang="en-US" baseline="0" dirty="0" smtClean="0"/>
              <a:t>:</a:t>
            </a:r>
          </a:p>
          <a:p>
            <a:pPr marL="228600" indent="-228600">
              <a:buAutoNum type="arabicPeriod"/>
            </a:pPr>
            <a:r>
              <a:rPr lang="en-US" baseline="0" dirty="0" err="1" smtClean="0"/>
              <a:t>Ideea</a:t>
            </a:r>
            <a:r>
              <a:rPr lang="en-US" baseline="0" dirty="0" smtClean="0"/>
              <a:t> </a:t>
            </a:r>
            <a:r>
              <a:rPr lang="en-US" baseline="0" dirty="0" err="1" smtClean="0"/>
              <a:t>este</a:t>
            </a:r>
            <a:r>
              <a:rPr lang="en-US" baseline="0" dirty="0" smtClean="0"/>
              <a:t> ca </a:t>
            </a:r>
            <a:r>
              <a:rPr lang="en-US" baseline="0" dirty="0" err="1" smtClean="0"/>
              <a:t>aplicarea</a:t>
            </a:r>
            <a:r>
              <a:rPr lang="en-US" baseline="0" dirty="0" smtClean="0"/>
              <a:t> </a:t>
            </a:r>
            <a:r>
              <a:rPr lang="en-US" baseline="0" dirty="0" err="1" smtClean="0"/>
              <a:t>unui</a:t>
            </a:r>
            <a:r>
              <a:rPr lang="en-US" baseline="0" dirty="0" smtClean="0"/>
              <a:t> </a:t>
            </a:r>
            <a:r>
              <a:rPr lang="en-US" baseline="0" dirty="0" err="1" smtClean="0"/>
              <a:t>algoritm</a:t>
            </a:r>
            <a:r>
              <a:rPr lang="en-US" baseline="0" dirty="0" smtClean="0"/>
              <a:t> </a:t>
            </a:r>
            <a:r>
              <a:rPr lang="en-US" baseline="0" dirty="0" err="1" smtClean="0"/>
              <a:t>sau</a:t>
            </a:r>
            <a:r>
              <a:rPr lang="en-US" baseline="0" dirty="0" smtClean="0"/>
              <a:t> </a:t>
            </a:r>
            <a:r>
              <a:rPr lang="en-US" baseline="0" dirty="0" err="1" smtClean="0"/>
              <a:t>altul</a:t>
            </a:r>
            <a:r>
              <a:rPr lang="en-US" baseline="0" dirty="0" smtClean="0"/>
              <a:t> nu </a:t>
            </a:r>
            <a:r>
              <a:rPr lang="en-US" baseline="0" dirty="0" err="1" smtClean="0"/>
              <a:t>depinde</a:t>
            </a:r>
            <a:r>
              <a:rPr lang="en-US" baseline="0" dirty="0" smtClean="0"/>
              <a:t> de </a:t>
            </a:r>
            <a:r>
              <a:rPr lang="en-US" baseline="0" dirty="0" err="1" smtClean="0"/>
              <a:t>ierarhie</a:t>
            </a:r>
            <a:r>
              <a:rPr lang="en-US" baseline="0" dirty="0" smtClean="0"/>
              <a:t> </a:t>
            </a:r>
            <a:r>
              <a:rPr lang="en-US" baseline="0" dirty="0" err="1" smtClean="0"/>
              <a:t>ci</a:t>
            </a:r>
            <a:r>
              <a:rPr lang="en-US" baseline="0" dirty="0" smtClean="0"/>
              <a:t> de </a:t>
            </a:r>
            <a:r>
              <a:rPr lang="en-US" baseline="0" dirty="0" err="1" smtClean="0"/>
              <a:t>contextul</a:t>
            </a:r>
            <a:r>
              <a:rPr lang="en-US" baseline="0" dirty="0" smtClean="0"/>
              <a:t> din </a:t>
            </a:r>
            <a:r>
              <a:rPr lang="en-US" baseline="0" dirty="0" err="1" smtClean="0"/>
              <a:t>momentul</a:t>
            </a:r>
            <a:r>
              <a:rPr lang="en-US" baseline="0" dirty="0" smtClean="0"/>
              <a:t> </a:t>
            </a:r>
            <a:r>
              <a:rPr lang="en-US" baseline="0" dirty="0" err="1" smtClean="0"/>
              <a:t>executiei</a:t>
            </a:r>
            <a:r>
              <a:rPr lang="en-US" baseline="0" dirty="0" smtClean="0"/>
              <a:t> </a:t>
            </a:r>
            <a:r>
              <a:rPr lang="en-US" baseline="0" dirty="0" err="1" smtClean="0"/>
              <a:t>aplicatiei</a:t>
            </a: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17" name="Footer Placeholder 16"/>
          <p:cNvSpPr>
            <a:spLocks noGrp="1"/>
          </p:cNvSpPr>
          <p:nvPr>
            <p:ph type="ftr" sz="quarter" idx="11"/>
          </p:nvPr>
        </p:nvSpPr>
        <p:spPr/>
        <p:txBody>
          <a:bodyPr/>
          <a:lstStyle/>
          <a:p>
            <a:endParaRPr lang="ro-RO"/>
          </a:p>
        </p:txBody>
      </p:sp>
      <p:sp>
        <p:nvSpPr>
          <p:cNvPr id="29" name="Slide Number Placeholder 28"/>
          <p:cNvSpPr>
            <a:spLocks noGrp="1"/>
          </p:cNvSpPr>
          <p:nvPr>
            <p:ph type="sldNum" sz="quarter" idx="12"/>
          </p:nvPr>
        </p:nvSpPr>
        <p:spPr/>
        <p:txBody>
          <a:bodyPr/>
          <a:lstStyle/>
          <a:p>
            <a:fld id="{5E6402AF-0573-4F47-8910-4355270F79E7}" type="slidenum">
              <a:rPr lang="ro-RO" smtClean="0"/>
              <a:pPr/>
              <a:t>‹#›</a:t>
            </a:fld>
            <a:endParaRPr lang="ro-RO"/>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5E6402AF-0573-4F47-8910-4355270F79E7}" type="slidenum">
              <a:rPr lang="ro-RO" smtClean="0"/>
              <a:pPr/>
              <a:t>‹#›</a:t>
            </a:fld>
            <a:endParaRPr lang="ro-RO"/>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37EC5D9A-E34F-45AF-8D51-72F67B9DD597}" type="datetimeFigureOut">
              <a:rPr lang="ro-RO" smtClean="0"/>
              <a:pPr/>
              <a:t>31.01.2021</a:t>
            </a:fld>
            <a:endParaRPr lang="ro-RO"/>
          </a:p>
        </p:txBody>
      </p:sp>
      <p:sp>
        <p:nvSpPr>
          <p:cNvPr id="6" name="Footer Placeholder 5"/>
          <p:cNvSpPr>
            <a:spLocks noGrp="1"/>
          </p:cNvSpPr>
          <p:nvPr>
            <p:ph type="ftr" sz="quarter" idx="11"/>
          </p:nvPr>
        </p:nvSpPr>
        <p:spPr>
          <a:xfrm>
            <a:off x="914400" y="55499"/>
            <a:ext cx="5562600" cy="365125"/>
          </a:xfrm>
        </p:spPr>
        <p:txBody>
          <a:bodyPr/>
          <a:lstStyle/>
          <a:p>
            <a:endParaRPr lang="ro-RO"/>
          </a:p>
        </p:txBody>
      </p:sp>
      <p:sp>
        <p:nvSpPr>
          <p:cNvPr id="7" name="Slide Number Placeholder 6"/>
          <p:cNvSpPr>
            <a:spLocks noGrp="1"/>
          </p:cNvSpPr>
          <p:nvPr>
            <p:ph type="sldNum" sz="quarter" idx="12"/>
          </p:nvPr>
        </p:nvSpPr>
        <p:spPr>
          <a:xfrm>
            <a:off x="8610600" y="55499"/>
            <a:ext cx="457200" cy="365125"/>
          </a:xfrm>
        </p:spPr>
        <p:txBody>
          <a:bodyPr/>
          <a:lstStyle/>
          <a:p>
            <a:fld id="{5E6402AF-0573-4F47-8910-4355270F79E7}" type="slidenum">
              <a:rPr lang="ro-RO" smtClean="0"/>
              <a:pPr/>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7EC5D9A-E34F-45AF-8D51-72F67B9DD597}" type="datetimeFigureOut">
              <a:rPr lang="ro-RO" smtClean="0"/>
              <a:pPr/>
              <a:t>31.01.2021</a:t>
            </a:fld>
            <a:endParaRPr lang="ro-RO"/>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ro-RO"/>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5E6402AF-0573-4F47-8910-4355270F79E7}" type="slidenum">
              <a:rPr lang="ro-RO" smtClean="0"/>
              <a:pPr/>
              <a:t>‹#›</a:t>
            </a:fld>
            <a:endParaRPr lang="ro-RO"/>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devlake.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ahandsaba.com/nine-anti-patterns-every-programmer-should-be-aware-of-with-examples.html" TargetMode="External"/><Relationship Id="rId3" Type="http://schemas.openxmlformats.org/officeDocument/2006/relationships/hyperlink" Target="http://javapapers.com/category/design-patterns/" TargetMode="External"/><Relationship Id="rId7" Type="http://schemas.openxmlformats.org/officeDocument/2006/relationships/hyperlink" Target="http://www.oodesign.com/" TargetMode="External"/><Relationship Id="rId2" Type="http://schemas.openxmlformats.org/officeDocument/2006/relationships/hyperlink" Target="http://sourcemaking.com/design_patterns" TargetMode="External"/><Relationship Id="rId1" Type="http://schemas.openxmlformats.org/officeDocument/2006/relationships/slideLayout" Target="../slideLayouts/slideLayout2.xml"/><Relationship Id="rId6" Type="http://schemas.openxmlformats.org/officeDocument/2006/relationships/hyperlink" Target="http://www.codeproject.com/Articles/128426/Design-Patterns-Explained-For-Beginners" TargetMode="External"/><Relationship Id="rId5" Type="http://schemas.openxmlformats.org/officeDocument/2006/relationships/hyperlink" Target="http://www.codeproject.com/Articles/430590/Design-Patterns-1-of-3-Creational-Design-Patterns" TargetMode="External"/><Relationship Id="rId10" Type="http://schemas.openxmlformats.org/officeDocument/2006/relationships/hyperlink" Target="https://www.binpress.com/tutorial/the-factory-design-pattern-explained-by-example/142" TargetMode="External"/><Relationship Id="rId4" Type="http://schemas.openxmlformats.org/officeDocument/2006/relationships/hyperlink" Target="http://en.wikipedia.org/wiki/Design_pattern_(computer_science)" TargetMode="External"/><Relationship Id="rId9" Type="http://schemas.openxmlformats.org/officeDocument/2006/relationships/hyperlink" Target="http://www.codeproject.com/Tips/469453/Illustrating-Factory-pattern-with-a-very-basic-ex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93544"/>
            <a:ext cx="7772400" cy="935522"/>
          </a:xfrm>
        </p:spPr>
        <p:txBody>
          <a:bodyPr/>
          <a:lstStyle/>
          <a:p>
            <a:r>
              <a:rPr lang="ro-RO" dirty="0" smtClean="0"/>
              <a:t>Şabloane </a:t>
            </a:r>
            <a:r>
              <a:rPr lang="en-US" dirty="0" smtClean="0"/>
              <a:t>DE </a:t>
            </a:r>
            <a:r>
              <a:rPr lang="ro-RO" dirty="0" smtClean="0"/>
              <a:t>comportament</a:t>
            </a:r>
          </a:p>
        </p:txBody>
      </p:sp>
      <p:sp>
        <p:nvSpPr>
          <p:cNvPr id="3" name="Subtitle 2"/>
          <p:cNvSpPr>
            <a:spLocks noGrp="1"/>
          </p:cNvSpPr>
          <p:nvPr>
            <p:ph type="subTitle" idx="1"/>
          </p:nvPr>
        </p:nvSpPr>
        <p:spPr>
          <a:xfrm>
            <a:off x="914400" y="1484784"/>
            <a:ext cx="7772400" cy="1508760"/>
          </a:xfrm>
        </p:spPr>
        <p:txBody>
          <a:bodyPr/>
          <a:lstStyle/>
          <a:p>
            <a:r>
              <a:rPr lang="en-US" dirty="0" smtClean="0"/>
              <a:t>Cap. 10 Design Patterns</a:t>
            </a:r>
            <a:endParaRPr lang="ro-R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95536" y="908720"/>
            <a:ext cx="8568952" cy="576064"/>
          </a:xfrm>
        </p:spPr>
        <p:txBody>
          <a:bodyPr>
            <a:noAutofit/>
          </a:bodyPr>
          <a:lstStyle/>
          <a:p>
            <a:pPr>
              <a:lnSpc>
                <a:spcPts val="3000"/>
              </a:lnSpc>
            </a:pPr>
            <a:r>
              <a:rPr lang="ro-RO" sz="2000" b="1" dirty="0" smtClean="0"/>
              <a:t>Soluţia – colaborările între obiectele participante</a:t>
            </a:r>
          </a:p>
        </p:txBody>
      </p:sp>
      <p:sp>
        <p:nvSpPr>
          <p:cNvPr id="5" name="Title 1"/>
          <p:cNvSpPr>
            <a:spLocks noGrp="1"/>
          </p:cNvSpPr>
          <p:nvPr>
            <p:ph type="title"/>
          </p:nvPr>
        </p:nvSpPr>
        <p:spPr>
          <a:xfrm>
            <a:off x="899592" y="66328"/>
            <a:ext cx="5458358" cy="626368"/>
          </a:xfrm>
        </p:spPr>
        <p:txBody>
          <a:bodyPr/>
          <a:lstStyle/>
          <a:p>
            <a:r>
              <a:rPr lang="en-US" sz="3200" dirty="0" smtClean="0"/>
              <a:t>1. </a:t>
            </a:r>
            <a:r>
              <a:rPr lang="ro-RO" sz="3200" dirty="0" smtClean="0"/>
              <a:t>Şablon</a:t>
            </a:r>
            <a:r>
              <a:rPr lang="en-US" sz="3200" dirty="0" err="1" smtClean="0"/>
              <a:t>ul</a:t>
            </a:r>
            <a:r>
              <a:rPr lang="en-US" sz="3200" dirty="0" smtClean="0"/>
              <a:t> Observer</a:t>
            </a:r>
            <a:br>
              <a:rPr lang="en-US" sz="3200" dirty="0" smtClean="0"/>
            </a:br>
            <a:endParaRPr lang="ro-RO" sz="3200" dirty="0"/>
          </a:p>
        </p:txBody>
      </p:sp>
      <p:pic>
        <p:nvPicPr>
          <p:cNvPr id="6145" name="Picture 1"/>
          <p:cNvPicPr>
            <a:picLocks noChangeAspect="1" noChangeArrowheads="1"/>
          </p:cNvPicPr>
          <p:nvPr/>
        </p:nvPicPr>
        <p:blipFill>
          <a:blip r:embed="rId2" cstate="print"/>
          <a:srcRect/>
          <a:stretch>
            <a:fillRect/>
          </a:stretch>
        </p:blipFill>
        <p:spPr bwMode="auto">
          <a:xfrm>
            <a:off x="251520" y="1695450"/>
            <a:ext cx="8801100" cy="34671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95536" y="620688"/>
            <a:ext cx="8568952" cy="576064"/>
          </a:xfrm>
        </p:spPr>
        <p:txBody>
          <a:bodyPr>
            <a:noAutofit/>
          </a:bodyPr>
          <a:lstStyle/>
          <a:p>
            <a:pPr>
              <a:lnSpc>
                <a:spcPts val="3000"/>
              </a:lnSpc>
            </a:pPr>
            <a:r>
              <a:rPr lang="ro-RO" sz="2000" b="1" dirty="0" smtClean="0"/>
              <a:t>Implementare</a:t>
            </a:r>
          </a:p>
        </p:txBody>
      </p:sp>
      <p:sp>
        <p:nvSpPr>
          <p:cNvPr id="5" name="Title 1"/>
          <p:cNvSpPr>
            <a:spLocks noGrp="1"/>
          </p:cNvSpPr>
          <p:nvPr>
            <p:ph type="title"/>
          </p:nvPr>
        </p:nvSpPr>
        <p:spPr>
          <a:xfrm>
            <a:off x="899592" y="66328"/>
            <a:ext cx="5029730" cy="626368"/>
          </a:xfrm>
        </p:spPr>
        <p:txBody>
          <a:bodyPr/>
          <a:lstStyle/>
          <a:p>
            <a:r>
              <a:rPr lang="en-US" sz="3200" dirty="0" smtClean="0"/>
              <a:t>1. </a:t>
            </a:r>
            <a:r>
              <a:rPr lang="ro-RO" sz="3200" dirty="0" smtClean="0"/>
              <a:t>Şablon</a:t>
            </a:r>
            <a:r>
              <a:rPr lang="en-US" sz="3200" dirty="0" err="1" smtClean="0"/>
              <a:t>ul</a:t>
            </a:r>
            <a:r>
              <a:rPr lang="en-US" sz="3200" dirty="0" smtClean="0"/>
              <a:t> Observer</a:t>
            </a:r>
            <a:br>
              <a:rPr lang="en-US" sz="3200" dirty="0" smtClean="0"/>
            </a:br>
            <a:endParaRPr lang="ro-RO" sz="3200" dirty="0"/>
          </a:p>
        </p:txBody>
      </p:sp>
      <p:sp>
        <p:nvSpPr>
          <p:cNvPr id="5121" name="Rectangle 1"/>
          <p:cNvSpPr>
            <a:spLocks noChangeArrowheads="1"/>
          </p:cNvSpPr>
          <p:nvPr/>
        </p:nvSpPr>
        <p:spPr bwMode="auto">
          <a:xfrm>
            <a:off x="255946" y="1031533"/>
            <a:ext cx="7916454"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68580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public class Observer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update ()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a:t>
            </a:r>
          </a:p>
          <a:p>
            <a:pPr marL="0" marR="0" lvl="0" indent="685800" algn="l" defTabSz="914400" rtl="0" eaLnBrk="0" fontAlgn="base" latinLnBrk="0" hangingPunct="0">
              <a:lnSpc>
                <a:spcPct val="100000"/>
              </a:lnSpc>
              <a:spcBef>
                <a:spcPct val="0"/>
              </a:spcBef>
              <a:spcAft>
                <a:spcPct val="0"/>
              </a:spcAft>
              <a:buClrTx/>
              <a:buSzTx/>
              <a:buFontTx/>
              <a:buNone/>
              <a:tabLst/>
            </a:pP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public abstract class Subject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private ArrayList&lt;Observer&gt; mObserver</a:t>
            </a:r>
            <a:r>
              <a:rPr kumimoji="0" lang="ro-RO" b="1" i="0" u="none" strike="noStrike" cap="none" normalizeH="0" baseline="0" dirty="0" smtClean="0">
                <a:ln>
                  <a:noFill/>
                </a:ln>
                <a:solidFill>
                  <a:schemeClr val="tx1"/>
                </a:solidFill>
                <a:effectLst/>
                <a:latin typeface="Courier"/>
                <a:ea typeface="Times New Roman" pitchFamily="18" charset="0"/>
                <a:cs typeface="Times New Roman" pitchFamily="18" charset="0"/>
              </a:rPr>
              <a:t> = </a:t>
            </a: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1" i="0" u="none" strike="noStrike" cap="none" normalizeH="0" baseline="0" dirty="0" smtClean="0">
                <a:ln>
                  <a:noFill/>
                </a:ln>
                <a:solidFill>
                  <a:schemeClr val="tx1"/>
                </a:solidFill>
                <a:effectLst/>
                <a:latin typeface="Courier"/>
                <a:ea typeface="Times New Roman" pitchFamily="18" charset="0"/>
                <a:cs typeface="Times New Roman" pitchFamily="18" charset="0"/>
              </a:rPr>
              <a:t>new ArrayList&lt;Observer&gt;()</a:t>
            </a: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attach (Observer o)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1" i="0" u="none" strike="noStrike" cap="none" normalizeH="0" baseline="0" dirty="0" smtClean="0">
                <a:ln>
                  <a:noFill/>
                </a:ln>
                <a:solidFill>
                  <a:schemeClr val="tx1"/>
                </a:solidFill>
                <a:effectLst/>
                <a:latin typeface="Courier"/>
                <a:ea typeface="Times New Roman" pitchFamily="18" charset="0"/>
                <a:cs typeface="Times New Roman" pitchFamily="18" charset="0"/>
              </a:rPr>
              <a:t>        mObserver.add(o);</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detach (Observer o)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1" i="0" u="none" strike="noStrike" cap="none" normalizeH="0" baseline="0" dirty="0" smtClean="0">
                <a:ln>
                  <a:noFill/>
                </a:ln>
                <a:solidFill>
                  <a:schemeClr val="tx1"/>
                </a:solidFill>
                <a:effectLst/>
                <a:latin typeface="Courier"/>
                <a:ea typeface="Times New Roman" pitchFamily="18" charset="0"/>
                <a:cs typeface="Times New Roman" pitchFamily="18" charset="0"/>
              </a:rPr>
              <a:t>        mObserver.remove(o);</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notifyObserver ()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1" i="0" u="none" strike="noStrike" cap="none" normalizeH="0" baseline="0" dirty="0" smtClean="0">
                <a:ln>
                  <a:noFill/>
                </a:ln>
                <a:solidFill>
                  <a:schemeClr val="tx1"/>
                </a:solidFill>
                <a:effectLst/>
                <a:latin typeface="Courier"/>
                <a:ea typeface="Times New Roman" pitchFamily="18" charset="0"/>
                <a:cs typeface="Times New Roman" pitchFamily="18" charset="0"/>
              </a:rPr>
              <a:t>        for (Observer o : mObserver){</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1" i="0" u="none" strike="noStrike" cap="none" normalizeH="0" baseline="0" dirty="0" smtClean="0">
                <a:ln>
                  <a:noFill/>
                </a:ln>
                <a:solidFill>
                  <a:schemeClr val="tx1"/>
                </a:solidFill>
                <a:effectLst/>
                <a:latin typeface="Courier"/>
                <a:ea typeface="Times New Roman" pitchFamily="18" charset="0"/>
                <a:cs typeface="Times New Roman" pitchFamily="18" charset="0"/>
              </a:rPr>
              <a:t>            o.update();</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1"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a:t>
            </a:r>
            <a:endParaRPr kumimoji="0" lang="ro-RO"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95536" y="620688"/>
            <a:ext cx="8568952" cy="576064"/>
          </a:xfrm>
        </p:spPr>
        <p:txBody>
          <a:bodyPr>
            <a:noAutofit/>
          </a:bodyPr>
          <a:lstStyle/>
          <a:p>
            <a:pPr>
              <a:lnSpc>
                <a:spcPts val="3000"/>
              </a:lnSpc>
            </a:pPr>
            <a:r>
              <a:rPr lang="ro-RO" sz="2000" b="1" dirty="0" smtClean="0"/>
              <a:t>Implementare</a:t>
            </a:r>
          </a:p>
        </p:txBody>
      </p:sp>
      <p:sp>
        <p:nvSpPr>
          <p:cNvPr id="5" name="Title 1"/>
          <p:cNvSpPr>
            <a:spLocks noGrp="1"/>
          </p:cNvSpPr>
          <p:nvPr>
            <p:ph type="title"/>
          </p:nvPr>
        </p:nvSpPr>
        <p:spPr>
          <a:xfrm>
            <a:off x="899592" y="66328"/>
            <a:ext cx="5244044" cy="626368"/>
          </a:xfrm>
        </p:spPr>
        <p:txBody>
          <a:bodyPr/>
          <a:lstStyle/>
          <a:p>
            <a:r>
              <a:rPr lang="en-US" sz="3200" dirty="0" smtClean="0"/>
              <a:t>1. </a:t>
            </a:r>
            <a:r>
              <a:rPr lang="ro-RO" sz="3200" dirty="0" smtClean="0"/>
              <a:t>Şablon</a:t>
            </a:r>
            <a:r>
              <a:rPr lang="en-US" sz="3200" dirty="0" err="1" smtClean="0"/>
              <a:t>ul</a:t>
            </a:r>
            <a:r>
              <a:rPr lang="en-US" sz="3200" dirty="0" smtClean="0"/>
              <a:t> Observer</a:t>
            </a:r>
            <a:br>
              <a:rPr lang="en-US" sz="3200" dirty="0" smtClean="0"/>
            </a:br>
            <a:endParaRPr lang="ro-RO" sz="3200" dirty="0"/>
          </a:p>
        </p:txBody>
      </p:sp>
      <p:sp>
        <p:nvSpPr>
          <p:cNvPr id="6" name="Rectangle 1"/>
          <p:cNvSpPr>
            <a:spLocks noChangeArrowheads="1"/>
          </p:cNvSpPr>
          <p:nvPr/>
        </p:nvSpPr>
        <p:spPr bwMode="auto">
          <a:xfrm>
            <a:off x="323528" y="1309844"/>
            <a:ext cx="8568952"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public class ConcreteSubject extends Subject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private String state;</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String getState ()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1" i="0" u="none" strike="noStrike" cap="none" normalizeH="0" baseline="0" dirty="0" smtClean="0">
                <a:ln>
                  <a:noFill/>
                </a:ln>
                <a:solidFill>
                  <a:schemeClr val="tx1"/>
                </a:solidFill>
                <a:effectLst/>
                <a:latin typeface="Courier"/>
                <a:ea typeface="Times New Roman" pitchFamily="18" charset="0"/>
                <a:cs typeface="Times New Roman" pitchFamily="18" charset="0"/>
              </a:rPr>
              <a:t>        return state;</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setState (String val)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1" i="0" u="none" strike="noStrike" cap="none" normalizeH="0" baseline="0" dirty="0" smtClean="0">
                <a:ln>
                  <a:noFill/>
                </a:ln>
                <a:solidFill>
                  <a:schemeClr val="tx1"/>
                </a:solidFill>
                <a:effectLst/>
                <a:latin typeface="Courier"/>
                <a:ea typeface="Times New Roman" pitchFamily="18" charset="0"/>
                <a:cs typeface="Times New Roman" pitchFamily="18" charset="0"/>
              </a:rPr>
              <a:t>        this.state = val;</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1" i="0" u="none" strike="noStrike" cap="none" normalizeH="0" baseline="0" dirty="0" smtClean="0">
                <a:ln>
                  <a:noFill/>
                </a:ln>
                <a:solidFill>
                  <a:schemeClr val="tx1"/>
                </a:solidFill>
                <a:effectLst/>
                <a:latin typeface="Courier"/>
                <a:ea typeface="Times New Roman" pitchFamily="18" charset="0"/>
                <a:cs typeface="Times New Roman" pitchFamily="18" charset="0"/>
              </a:rPr>
              <a:t>        System.out.println("Subiectul " + this.toString() +  " incepe sa isi anunte toti observatorii de schimbarea starii!");</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1" i="0" u="none" strike="noStrike" cap="none" normalizeH="0" baseline="0" dirty="0" smtClean="0">
                <a:ln>
                  <a:noFill/>
                </a:ln>
                <a:solidFill>
                  <a:schemeClr val="tx1"/>
                </a:solidFill>
                <a:effectLst/>
                <a:latin typeface="Courier"/>
                <a:ea typeface="Times New Roman" pitchFamily="18" charset="0"/>
                <a:cs typeface="Times New Roman" pitchFamily="18" charset="0"/>
              </a:rPr>
              <a:t>        this.notifyObserver();</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a:t>
            </a:r>
            <a:endParaRPr kumimoji="0" lang="ro-RO"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95536" y="620688"/>
            <a:ext cx="8568952" cy="576064"/>
          </a:xfrm>
        </p:spPr>
        <p:txBody>
          <a:bodyPr>
            <a:noAutofit/>
          </a:bodyPr>
          <a:lstStyle/>
          <a:p>
            <a:pPr>
              <a:lnSpc>
                <a:spcPts val="3000"/>
              </a:lnSpc>
            </a:pPr>
            <a:r>
              <a:rPr lang="ro-RO" sz="2000" b="1" dirty="0" smtClean="0"/>
              <a:t>Implementare</a:t>
            </a:r>
          </a:p>
        </p:txBody>
      </p:sp>
      <p:sp>
        <p:nvSpPr>
          <p:cNvPr id="5" name="Title 1"/>
          <p:cNvSpPr>
            <a:spLocks noGrp="1"/>
          </p:cNvSpPr>
          <p:nvPr>
            <p:ph type="title"/>
          </p:nvPr>
        </p:nvSpPr>
        <p:spPr>
          <a:xfrm>
            <a:off x="899592" y="66328"/>
            <a:ext cx="4815416" cy="626368"/>
          </a:xfrm>
        </p:spPr>
        <p:txBody>
          <a:bodyPr/>
          <a:lstStyle/>
          <a:p>
            <a:r>
              <a:rPr lang="en-US" sz="3200" dirty="0" smtClean="0"/>
              <a:t>1. </a:t>
            </a:r>
            <a:r>
              <a:rPr lang="ro-RO" sz="3200" dirty="0" smtClean="0"/>
              <a:t>Şablon</a:t>
            </a:r>
            <a:r>
              <a:rPr lang="en-US" sz="3200" dirty="0" err="1" smtClean="0"/>
              <a:t>ul</a:t>
            </a:r>
            <a:r>
              <a:rPr lang="en-US" sz="3200" dirty="0" smtClean="0"/>
              <a:t> Observer</a:t>
            </a:r>
            <a:br>
              <a:rPr lang="en-US" sz="3200" dirty="0" smtClean="0"/>
            </a:br>
            <a:endParaRPr lang="ro-RO" sz="3200" dirty="0"/>
          </a:p>
        </p:txBody>
      </p:sp>
      <p:sp>
        <p:nvSpPr>
          <p:cNvPr id="6" name="Rectangle 1"/>
          <p:cNvSpPr>
            <a:spLocks noChangeArrowheads="1"/>
          </p:cNvSpPr>
          <p:nvPr/>
        </p:nvSpPr>
        <p:spPr bwMode="auto">
          <a:xfrm>
            <a:off x="323528" y="1069286"/>
            <a:ext cx="8712968"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public class ConcreteObserver extends Observer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private ConcreteSubject mConcreteSubject</a:t>
            </a:r>
            <a:r>
              <a:rPr kumimoji="0" lang="ro-RO" b="1" i="0" u="none" strike="noStrike" cap="none" normalizeH="0" baseline="0" dirty="0" smtClean="0">
                <a:ln>
                  <a:noFill/>
                </a:ln>
                <a:solidFill>
                  <a:schemeClr val="tx1"/>
                </a:solidFill>
                <a:effectLst/>
                <a:latin typeface="Courier"/>
                <a:ea typeface="Times New Roman" pitchFamily="18" charset="0"/>
                <a:cs typeface="Times New Roman" pitchFamily="18" charset="0"/>
              </a:rPr>
              <a:t> = new ConcreteSubject()</a:t>
            </a: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update ()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1" i="0" u="none" strike="noStrike" cap="none" normalizeH="0" baseline="0" dirty="0" smtClean="0">
                <a:ln>
                  <a:noFill/>
                </a:ln>
                <a:solidFill>
                  <a:schemeClr val="tx1"/>
                </a:solidFill>
                <a:effectLst/>
                <a:latin typeface="Courier"/>
                <a:ea typeface="Times New Roman" pitchFamily="18" charset="0"/>
                <a:cs typeface="Times New Roman" pitchFamily="18" charset="0"/>
              </a:rPr>
              <a:t>        System.out.println("Observatorul " + this.toString() +  " a fost anuntat de schimbarea starii Subiectului " + mConcreteSubject.toString() +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1" i="0" u="none" strike="noStrike" cap="none" normalizeH="0" baseline="0" dirty="0" smtClean="0">
                <a:ln>
                  <a:noFill/>
                </a:ln>
                <a:solidFill>
                  <a:schemeClr val="tx1"/>
                </a:solidFill>
                <a:effectLst/>
                <a:latin typeface="Courier"/>
                <a:ea typeface="Times New Roman" pitchFamily="18" charset="0"/>
                <a:cs typeface="Times New Roman" pitchFamily="18" charset="0"/>
              </a:rPr>
              <a:t>        System.out.println("Observatorul " + this.toString() +  " citeste noua stare " + mConcreteSubject.getState() +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ConcreteSubject getmConcreateSubject ()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1" i="0" u="none" strike="noStrike" cap="none" normalizeH="0" baseline="0" dirty="0" smtClean="0">
                <a:ln>
                  <a:noFill/>
                </a:ln>
                <a:solidFill>
                  <a:schemeClr val="tx1"/>
                </a:solidFill>
                <a:effectLst/>
                <a:latin typeface="Courier"/>
                <a:ea typeface="Times New Roman" pitchFamily="18" charset="0"/>
                <a:cs typeface="Times New Roman" pitchFamily="18" charset="0"/>
              </a:rPr>
              <a:t>        return mConcreteSubject;</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setmConcreteSubject (ConcreteSubject s)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1" i="0" u="none" strike="noStrike" cap="none" normalizeH="0" baseline="0" dirty="0" smtClean="0">
                <a:ln>
                  <a:noFill/>
                </a:ln>
                <a:solidFill>
                  <a:schemeClr val="tx1"/>
                </a:solidFill>
                <a:effectLst/>
                <a:latin typeface="Courier"/>
                <a:ea typeface="Times New Roman" pitchFamily="18" charset="0"/>
                <a:cs typeface="Times New Roman" pitchFamily="18" charset="0"/>
              </a:rPr>
              <a:t>        mConcreteSubject = s;</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a:t>
            </a:r>
            <a:endParaRPr kumimoji="0" lang="ro-RO"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95536" y="620688"/>
            <a:ext cx="8568952" cy="576064"/>
          </a:xfrm>
        </p:spPr>
        <p:txBody>
          <a:bodyPr>
            <a:noAutofit/>
          </a:bodyPr>
          <a:lstStyle/>
          <a:p>
            <a:pPr>
              <a:lnSpc>
                <a:spcPts val="3000"/>
              </a:lnSpc>
            </a:pPr>
            <a:r>
              <a:rPr lang="ro-RO" sz="2000" b="1" dirty="0" smtClean="0"/>
              <a:t>Implementare</a:t>
            </a:r>
          </a:p>
        </p:txBody>
      </p:sp>
      <p:sp>
        <p:nvSpPr>
          <p:cNvPr id="5" name="Title 1"/>
          <p:cNvSpPr>
            <a:spLocks noGrp="1"/>
          </p:cNvSpPr>
          <p:nvPr>
            <p:ph type="title"/>
          </p:nvPr>
        </p:nvSpPr>
        <p:spPr>
          <a:xfrm>
            <a:off x="899592" y="66328"/>
            <a:ext cx="4815416" cy="626368"/>
          </a:xfrm>
        </p:spPr>
        <p:txBody>
          <a:bodyPr/>
          <a:lstStyle/>
          <a:p>
            <a:r>
              <a:rPr lang="en-US" sz="3200" dirty="0" smtClean="0"/>
              <a:t>1. </a:t>
            </a:r>
            <a:r>
              <a:rPr lang="ro-RO" sz="3200" dirty="0" smtClean="0"/>
              <a:t>Şablon</a:t>
            </a:r>
            <a:r>
              <a:rPr lang="en-US" sz="3200" dirty="0" err="1" smtClean="0"/>
              <a:t>ul</a:t>
            </a:r>
            <a:r>
              <a:rPr lang="en-US" sz="3200" dirty="0" smtClean="0"/>
              <a:t> Observer</a:t>
            </a:r>
            <a:br>
              <a:rPr lang="en-US" sz="3200" dirty="0" smtClean="0"/>
            </a:br>
            <a:endParaRPr lang="ro-RO" sz="3200" dirty="0"/>
          </a:p>
        </p:txBody>
      </p:sp>
      <p:sp>
        <p:nvSpPr>
          <p:cNvPr id="6" name="Rectangle 1"/>
          <p:cNvSpPr>
            <a:spLocks noChangeArrowheads="1"/>
          </p:cNvSpPr>
          <p:nvPr/>
        </p:nvSpPr>
        <p:spPr bwMode="auto">
          <a:xfrm>
            <a:off x="35496" y="1124744"/>
            <a:ext cx="9008984"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685800" algn="l" defTabSz="914400" rtl="0" eaLnBrk="0" fontAlgn="base" latinLnBrk="0" hangingPunct="0">
              <a:lnSpc>
                <a:spcPct val="100000"/>
              </a:lnSpc>
              <a:spcBef>
                <a:spcPct val="0"/>
              </a:spcBef>
              <a:spcAft>
                <a:spcPct val="0"/>
              </a:spcAft>
              <a:buClrTx/>
              <a:buSzTx/>
              <a:buFontTx/>
              <a:buNone/>
              <a:tabLst/>
            </a:pPr>
            <a:r>
              <a:rPr lang="en-US" dirty="0" smtClean="0">
                <a:latin typeface="Calibri" pitchFamily="34" charset="0"/>
                <a:ea typeface="Times New Roman" pitchFamily="18" charset="0"/>
                <a:cs typeface="Times New Roman" pitchFamily="18" charset="0"/>
              </a:rPr>
              <a:t>//</a:t>
            </a:r>
            <a:r>
              <a:rPr lang="ro-RO" dirty="0" smtClean="0">
                <a:latin typeface="Calibri" pitchFamily="34" charset="0"/>
                <a:ea typeface="Times New Roman" pitchFamily="18" charset="0"/>
                <a:cs typeface="Times New Roman" pitchFamily="18" charset="0"/>
              </a:rPr>
              <a:t>Aplicatia client care utilizează şablonul observator:</a:t>
            </a:r>
            <a:endParaRPr lang="ro-RO" dirty="0" smtClean="0">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Subject subj = new ConcreteSubject();</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ConcreteObserver obs1 = new ConcreteObserver();</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ConcreteObserver obs2 = new ConcreteObserver();</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ConcreteObserver obs3 = new ConcreteObserver();</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subj.attach(obs1);</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obs1.setmConcreteSubject(subj);</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subj.attach(obs2);</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obs2.setmConcreteSubject(subj);</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subj.attach(obs3);</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obs3.setmConcreteSubject(subj);</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subj.setState("DE TEST");</a:t>
            </a:r>
            <a:endParaRPr kumimoji="0" lang="ro-RO" b="0" i="0" u="none" strike="noStrike" cap="none" normalizeH="0" baseline="0" dirty="0" smtClean="0">
              <a:ln>
                <a:noFill/>
              </a:ln>
              <a:solidFill>
                <a:schemeClr val="tx1"/>
              </a:solidFill>
              <a:effectLst/>
              <a:latin typeface="Arial" pitchFamily="34" charset="0"/>
            </a:endParaRPr>
          </a:p>
          <a:p>
            <a:pPr marL="0" marR="0" lvl="0" indent="685800" algn="l" defTabSz="914400" rtl="0" eaLnBrk="0" fontAlgn="base" latinLnBrk="0" hangingPunct="0">
              <a:lnSpc>
                <a:spcPct val="100000"/>
              </a:lnSpc>
              <a:spcBef>
                <a:spcPct val="0"/>
              </a:spcBef>
              <a:spcAft>
                <a:spcPct val="0"/>
              </a:spcAft>
              <a:buClrTx/>
              <a:buSzTx/>
              <a:buFontTx/>
              <a:buNone/>
              <a:tabLst/>
            </a:pPr>
            <a:endParaRPr kumimoji="0" lang="ro-RO"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95536" y="980728"/>
            <a:ext cx="8568952" cy="4896544"/>
          </a:xfrm>
        </p:spPr>
        <p:txBody>
          <a:bodyPr>
            <a:normAutofit/>
          </a:bodyPr>
          <a:lstStyle/>
          <a:p>
            <a:pPr>
              <a:lnSpc>
                <a:spcPct val="150000"/>
              </a:lnSpc>
            </a:pPr>
            <a:r>
              <a:rPr lang="ro-RO" sz="2000" dirty="0" smtClean="0"/>
              <a:t>Aplicabilitate</a:t>
            </a:r>
          </a:p>
          <a:p>
            <a:pPr lvl="1">
              <a:lnSpc>
                <a:spcPct val="150000"/>
              </a:lnSpc>
              <a:buFont typeface="Wingdings" pitchFamily="2" charset="2"/>
              <a:buChar char="Ø"/>
            </a:pPr>
            <a:r>
              <a:rPr lang="ro-RO" sz="2000" dirty="0" smtClean="0"/>
              <a:t>În sistemele distribuite – şablonul mai este numit “publish-subscriber”</a:t>
            </a:r>
          </a:p>
          <a:p>
            <a:pPr lvl="1">
              <a:lnSpc>
                <a:spcPct val="150000"/>
              </a:lnSpc>
              <a:buFont typeface="Wingdings" pitchFamily="2" charset="2"/>
              <a:buChar char="Ø"/>
            </a:pPr>
            <a:r>
              <a:rPr lang="ro-RO" sz="2000" dirty="0" smtClean="0"/>
              <a:t> Managementul evenimentelor</a:t>
            </a:r>
          </a:p>
          <a:p>
            <a:pPr lvl="3">
              <a:lnSpc>
                <a:spcPct val="150000"/>
              </a:lnSpc>
              <a:buFont typeface="Wingdings" pitchFamily="2" charset="2"/>
              <a:buChar char="ü"/>
            </a:pPr>
            <a:r>
              <a:rPr lang="ro-RO" sz="2000" dirty="0" smtClean="0"/>
              <a:t> Swing şi .NET îl utilizează pe scară largă</a:t>
            </a:r>
          </a:p>
          <a:p>
            <a:pPr lvl="1">
              <a:lnSpc>
                <a:spcPct val="150000"/>
              </a:lnSpc>
              <a:buFont typeface="Wingdings" pitchFamily="2" charset="2"/>
              <a:buChar char="Ø"/>
            </a:pPr>
            <a:r>
              <a:rPr lang="ro-RO" sz="2000" dirty="0" smtClean="0"/>
              <a:t>În modelul arhitectural MVC - şablonul mai este numit “model-view”</a:t>
            </a:r>
          </a:p>
          <a:p>
            <a:pPr lvl="3">
              <a:lnSpc>
                <a:spcPct val="150000"/>
              </a:lnSpc>
              <a:buFont typeface="Wingdings" pitchFamily="2" charset="2"/>
              <a:buChar char="ü"/>
            </a:pPr>
            <a:r>
              <a:rPr lang="ro-RO" sz="2000" dirty="0" smtClean="0"/>
              <a:t> permite decuplarea Modelului de View</a:t>
            </a:r>
          </a:p>
          <a:p>
            <a:pPr lvl="3">
              <a:lnSpc>
                <a:spcPct val="150000"/>
              </a:lnSpc>
              <a:buFont typeface="Wingdings" pitchFamily="2" charset="2"/>
              <a:buChar char="ü"/>
            </a:pPr>
            <a:r>
              <a:rPr lang="ro-RO" sz="2000" dirty="0" smtClean="0"/>
              <a:t> Model = Subject</a:t>
            </a:r>
          </a:p>
          <a:p>
            <a:pPr lvl="3">
              <a:lnSpc>
                <a:spcPct val="150000"/>
              </a:lnSpc>
              <a:buFont typeface="Wingdings" pitchFamily="2" charset="2"/>
              <a:buChar char="ü"/>
            </a:pPr>
            <a:r>
              <a:rPr lang="ro-RO" sz="2000" dirty="0" smtClean="0"/>
              <a:t>View = Observer</a:t>
            </a:r>
          </a:p>
          <a:p>
            <a:pPr lvl="3">
              <a:lnSpc>
                <a:spcPct val="150000"/>
              </a:lnSpc>
              <a:buFont typeface="Wingdings" pitchFamily="2" charset="2"/>
              <a:buChar char="ü"/>
            </a:pPr>
            <a:r>
              <a:rPr lang="ro-RO" sz="2000" dirty="0" smtClean="0"/>
              <a:t> Controller = oricare obiect care schimbă starea subiectului</a:t>
            </a:r>
            <a:endParaRPr lang="en-US" sz="2000" dirty="0" smtClean="0"/>
          </a:p>
        </p:txBody>
      </p:sp>
      <p:sp>
        <p:nvSpPr>
          <p:cNvPr id="5" name="Title 1"/>
          <p:cNvSpPr>
            <a:spLocks noGrp="1"/>
          </p:cNvSpPr>
          <p:nvPr>
            <p:ph type="title"/>
          </p:nvPr>
        </p:nvSpPr>
        <p:spPr>
          <a:xfrm>
            <a:off x="899592" y="66328"/>
            <a:ext cx="4886854" cy="626368"/>
          </a:xfrm>
        </p:spPr>
        <p:txBody>
          <a:bodyPr/>
          <a:lstStyle/>
          <a:p>
            <a:r>
              <a:rPr lang="en-US" sz="3200" dirty="0" smtClean="0"/>
              <a:t>1. </a:t>
            </a:r>
            <a:r>
              <a:rPr lang="ro-RO" sz="3200" dirty="0" smtClean="0"/>
              <a:t>Şablon</a:t>
            </a:r>
            <a:r>
              <a:rPr lang="en-US" sz="3200" dirty="0" err="1" smtClean="0"/>
              <a:t>ul</a:t>
            </a:r>
            <a:r>
              <a:rPr lang="en-US" sz="3200" dirty="0" smtClean="0"/>
              <a:t> Observer</a:t>
            </a:r>
            <a:br>
              <a:rPr lang="en-US" sz="3200" dirty="0" smtClean="0"/>
            </a:br>
            <a:endParaRPr lang="ro-RO"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23528" y="836712"/>
            <a:ext cx="8568952" cy="5688632"/>
          </a:xfrm>
        </p:spPr>
        <p:txBody>
          <a:bodyPr>
            <a:noAutofit/>
          </a:bodyPr>
          <a:lstStyle/>
          <a:p>
            <a:pPr>
              <a:lnSpc>
                <a:spcPct val="150000"/>
              </a:lnSpc>
            </a:pPr>
            <a:r>
              <a:rPr lang="ro-RO" sz="2000" dirty="0" smtClean="0"/>
              <a:t>Avantaje</a:t>
            </a:r>
          </a:p>
          <a:p>
            <a:pPr lvl="1">
              <a:lnSpc>
                <a:spcPct val="150000"/>
              </a:lnSpc>
              <a:buFont typeface="Wingdings" pitchFamily="2" charset="2"/>
              <a:buChar char="Ø"/>
            </a:pPr>
            <a:r>
              <a:rPr lang="ro-RO" sz="2000" dirty="0" smtClean="0"/>
              <a:t>Cuplare minimă între Subject şi Observer</a:t>
            </a:r>
          </a:p>
          <a:p>
            <a:pPr lvl="3">
              <a:lnSpc>
                <a:spcPct val="150000"/>
              </a:lnSpc>
              <a:buFont typeface="Wingdings" pitchFamily="2" charset="2"/>
              <a:buChar char="ü"/>
            </a:pPr>
            <a:r>
              <a:rPr lang="ro-RO" sz="2000" dirty="0" smtClean="0"/>
              <a:t> Clasele de subiecte şi observatori pot fi reutilizate una fără cealaltă</a:t>
            </a:r>
          </a:p>
          <a:p>
            <a:pPr lvl="3">
              <a:lnSpc>
                <a:spcPct val="150000"/>
              </a:lnSpc>
              <a:buFont typeface="Wingdings" pitchFamily="2" charset="2"/>
              <a:buChar char="ü"/>
            </a:pPr>
            <a:r>
              <a:rPr lang="ro-RO" sz="2000" dirty="0" smtClean="0"/>
              <a:t> pot fi adăugaţi observatori fără modificarea clasei de subiecte</a:t>
            </a:r>
          </a:p>
          <a:p>
            <a:pPr lvl="3">
              <a:lnSpc>
                <a:spcPct val="150000"/>
              </a:lnSpc>
              <a:buFont typeface="Wingdings" pitchFamily="2" charset="2"/>
              <a:buChar char="ü"/>
            </a:pPr>
            <a:r>
              <a:rPr lang="ro-RO" sz="2000" dirty="0" smtClean="0"/>
              <a:t> Subject nu trebuie să cunoască clasa concretă a unui observator de vreme ce acesta implementează interfaţa update</a:t>
            </a:r>
          </a:p>
          <a:p>
            <a:pPr lvl="1">
              <a:lnSpc>
                <a:spcPct val="150000"/>
              </a:lnSpc>
              <a:buFont typeface="Wingdings" pitchFamily="2" charset="2"/>
              <a:buChar char="Ø"/>
            </a:pPr>
            <a:r>
              <a:rPr lang="ro-RO" sz="2000" dirty="0" smtClean="0"/>
              <a:t> Suport pentru difuzarea evenimentelor</a:t>
            </a:r>
          </a:p>
          <a:p>
            <a:pPr lvl="3">
              <a:lnSpc>
                <a:spcPct val="150000"/>
              </a:lnSpc>
              <a:buFont typeface="Wingdings" pitchFamily="2" charset="2"/>
              <a:buChar char="ü"/>
            </a:pPr>
            <a:r>
              <a:rPr lang="ro-RO" sz="2000" dirty="0" smtClean="0"/>
              <a:t> subiectul trimite notificări tuturor obiectelor observator care şi-au manifestat (înregistrat ) interesul</a:t>
            </a:r>
          </a:p>
          <a:p>
            <a:pPr lvl="3">
              <a:lnSpc>
                <a:spcPct val="150000"/>
              </a:lnSpc>
              <a:buFont typeface="Wingdings" pitchFamily="2" charset="2"/>
              <a:buChar char="ü"/>
            </a:pPr>
            <a:r>
              <a:rPr lang="ro-RO" sz="2000" dirty="0" smtClean="0"/>
              <a:t> Observatorii pot fi adăugaţi sau şterşi în orice moment, inclusiv la momentul execuţiei</a:t>
            </a:r>
          </a:p>
        </p:txBody>
      </p:sp>
      <p:sp>
        <p:nvSpPr>
          <p:cNvPr id="5" name="Title 1"/>
          <p:cNvSpPr>
            <a:spLocks noGrp="1"/>
          </p:cNvSpPr>
          <p:nvPr>
            <p:ph type="title"/>
          </p:nvPr>
        </p:nvSpPr>
        <p:spPr>
          <a:xfrm>
            <a:off x="899592" y="66328"/>
            <a:ext cx="5029730" cy="626368"/>
          </a:xfrm>
        </p:spPr>
        <p:txBody>
          <a:bodyPr/>
          <a:lstStyle/>
          <a:p>
            <a:r>
              <a:rPr lang="en-US" sz="3200" dirty="0" smtClean="0"/>
              <a:t>1. </a:t>
            </a:r>
            <a:r>
              <a:rPr lang="ro-RO" sz="3200" dirty="0" smtClean="0"/>
              <a:t>Şablon</a:t>
            </a:r>
            <a:r>
              <a:rPr lang="en-US" sz="3200" dirty="0" err="1" smtClean="0"/>
              <a:t>ul</a:t>
            </a:r>
            <a:r>
              <a:rPr lang="en-US" sz="3200" dirty="0" smtClean="0"/>
              <a:t> Observer</a:t>
            </a:r>
            <a:br>
              <a:rPr lang="en-US" sz="3200" dirty="0" smtClean="0"/>
            </a:br>
            <a:endParaRPr lang="ro-RO"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207151" y="1700808"/>
            <a:ext cx="8829345" cy="4392488"/>
          </a:xfrm>
          <a:prstGeom prst="rect">
            <a:avLst/>
          </a:prstGeom>
          <a:noFill/>
          <a:ln w="9525">
            <a:noFill/>
            <a:miter lim="800000"/>
            <a:headEnd/>
            <a:tailEnd/>
          </a:ln>
        </p:spPr>
      </p:pic>
      <p:sp>
        <p:nvSpPr>
          <p:cNvPr id="5" name="Content Placeholder 2"/>
          <p:cNvSpPr>
            <a:spLocks noGrp="1"/>
          </p:cNvSpPr>
          <p:nvPr>
            <p:ph idx="1"/>
          </p:nvPr>
        </p:nvSpPr>
        <p:spPr>
          <a:xfrm>
            <a:off x="323528" y="548680"/>
            <a:ext cx="8568952" cy="576064"/>
          </a:xfrm>
        </p:spPr>
        <p:txBody>
          <a:bodyPr>
            <a:noAutofit/>
          </a:bodyPr>
          <a:lstStyle/>
          <a:p>
            <a:pPr>
              <a:lnSpc>
                <a:spcPct val="150000"/>
              </a:lnSpc>
            </a:pPr>
            <a:r>
              <a:rPr lang="ro-RO" sz="2000" dirty="0" smtClean="0"/>
              <a:t>Exemplu</a:t>
            </a:r>
          </a:p>
        </p:txBody>
      </p:sp>
      <p:sp>
        <p:nvSpPr>
          <p:cNvPr id="6" name="Title 1"/>
          <p:cNvSpPr>
            <a:spLocks noGrp="1"/>
          </p:cNvSpPr>
          <p:nvPr>
            <p:ph type="title"/>
          </p:nvPr>
        </p:nvSpPr>
        <p:spPr>
          <a:xfrm>
            <a:off x="899592" y="66328"/>
            <a:ext cx="5101168" cy="626368"/>
          </a:xfrm>
        </p:spPr>
        <p:txBody>
          <a:bodyPr/>
          <a:lstStyle/>
          <a:p>
            <a:r>
              <a:rPr lang="en-US" sz="3200" dirty="0" smtClean="0"/>
              <a:t>1. </a:t>
            </a:r>
            <a:r>
              <a:rPr lang="ro-RO" sz="3200" dirty="0" smtClean="0"/>
              <a:t>Şablon</a:t>
            </a:r>
            <a:r>
              <a:rPr lang="en-US" sz="3200" dirty="0" err="1" smtClean="0"/>
              <a:t>ul</a:t>
            </a:r>
            <a:r>
              <a:rPr lang="en-US" sz="3200" dirty="0" smtClean="0"/>
              <a:t> Observer</a:t>
            </a:r>
            <a:br>
              <a:rPr lang="en-US" sz="3200" dirty="0" smtClean="0"/>
            </a:br>
            <a:endParaRPr lang="ro-RO"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a:stretch>
            <a:fillRect/>
          </a:stretch>
        </p:blipFill>
        <p:spPr bwMode="auto">
          <a:xfrm>
            <a:off x="1043608" y="984076"/>
            <a:ext cx="5962650" cy="5829300"/>
          </a:xfrm>
          <a:prstGeom prst="rect">
            <a:avLst/>
          </a:prstGeom>
          <a:noFill/>
          <a:ln w="9525">
            <a:noFill/>
            <a:miter lim="800000"/>
            <a:headEnd/>
            <a:tailEnd/>
          </a:ln>
        </p:spPr>
      </p:pic>
      <p:sp>
        <p:nvSpPr>
          <p:cNvPr id="9" name="Content Placeholder 2"/>
          <p:cNvSpPr>
            <a:spLocks noGrp="1"/>
          </p:cNvSpPr>
          <p:nvPr>
            <p:ph idx="1"/>
          </p:nvPr>
        </p:nvSpPr>
        <p:spPr>
          <a:xfrm>
            <a:off x="323528" y="548680"/>
            <a:ext cx="8568952" cy="576064"/>
          </a:xfrm>
        </p:spPr>
        <p:txBody>
          <a:bodyPr>
            <a:noAutofit/>
          </a:bodyPr>
          <a:lstStyle/>
          <a:p>
            <a:pPr>
              <a:lnSpc>
                <a:spcPct val="150000"/>
              </a:lnSpc>
            </a:pPr>
            <a:r>
              <a:rPr lang="ro-RO" sz="2000" dirty="0" smtClean="0"/>
              <a:t>Exemplu</a:t>
            </a:r>
          </a:p>
        </p:txBody>
      </p:sp>
      <p:sp>
        <p:nvSpPr>
          <p:cNvPr id="10" name="Title 1"/>
          <p:cNvSpPr>
            <a:spLocks noGrp="1"/>
          </p:cNvSpPr>
          <p:nvPr>
            <p:ph type="title"/>
          </p:nvPr>
        </p:nvSpPr>
        <p:spPr>
          <a:xfrm>
            <a:off x="899592" y="66328"/>
            <a:ext cx="5029730" cy="626368"/>
          </a:xfrm>
        </p:spPr>
        <p:txBody>
          <a:bodyPr/>
          <a:lstStyle/>
          <a:p>
            <a:r>
              <a:rPr lang="en-US" sz="3200" dirty="0" smtClean="0"/>
              <a:t>1. </a:t>
            </a:r>
            <a:r>
              <a:rPr lang="ro-RO" sz="3200" dirty="0" smtClean="0"/>
              <a:t>Şablon</a:t>
            </a:r>
            <a:r>
              <a:rPr lang="en-US" sz="3200" dirty="0" err="1" smtClean="0"/>
              <a:t>ul</a:t>
            </a:r>
            <a:r>
              <a:rPr lang="en-US" sz="3200" dirty="0" smtClean="0"/>
              <a:t> Observer</a:t>
            </a:r>
            <a:br>
              <a:rPr lang="en-US" sz="3200" dirty="0" smtClean="0"/>
            </a:br>
            <a:endParaRPr lang="ro-RO"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467544" y="1484784"/>
            <a:ext cx="8143875" cy="5181600"/>
          </a:xfrm>
          <a:prstGeom prst="rect">
            <a:avLst/>
          </a:prstGeom>
          <a:noFill/>
          <a:ln w="9525">
            <a:noFill/>
            <a:miter lim="800000"/>
            <a:headEnd/>
            <a:tailEnd/>
          </a:ln>
        </p:spPr>
      </p:pic>
      <p:sp>
        <p:nvSpPr>
          <p:cNvPr id="5" name="Content Placeholder 2"/>
          <p:cNvSpPr>
            <a:spLocks noGrp="1"/>
          </p:cNvSpPr>
          <p:nvPr>
            <p:ph idx="1"/>
          </p:nvPr>
        </p:nvSpPr>
        <p:spPr>
          <a:xfrm>
            <a:off x="323528" y="548680"/>
            <a:ext cx="8568952" cy="576064"/>
          </a:xfrm>
        </p:spPr>
        <p:txBody>
          <a:bodyPr>
            <a:noAutofit/>
          </a:bodyPr>
          <a:lstStyle/>
          <a:p>
            <a:pPr>
              <a:lnSpc>
                <a:spcPct val="150000"/>
              </a:lnSpc>
            </a:pPr>
            <a:r>
              <a:rPr lang="ro-RO" sz="2000" dirty="0" smtClean="0"/>
              <a:t>Exemplu</a:t>
            </a:r>
          </a:p>
        </p:txBody>
      </p:sp>
      <p:sp>
        <p:nvSpPr>
          <p:cNvPr id="6" name="Title 1"/>
          <p:cNvSpPr>
            <a:spLocks noGrp="1"/>
          </p:cNvSpPr>
          <p:nvPr>
            <p:ph type="title"/>
          </p:nvPr>
        </p:nvSpPr>
        <p:spPr>
          <a:xfrm>
            <a:off x="899592" y="66328"/>
            <a:ext cx="5244044" cy="626368"/>
          </a:xfrm>
        </p:spPr>
        <p:txBody>
          <a:bodyPr/>
          <a:lstStyle/>
          <a:p>
            <a:r>
              <a:rPr lang="en-US" sz="3200" dirty="0" smtClean="0"/>
              <a:t>1. </a:t>
            </a:r>
            <a:r>
              <a:rPr lang="ro-RO" sz="3200" dirty="0" smtClean="0"/>
              <a:t>Şablon</a:t>
            </a:r>
            <a:r>
              <a:rPr lang="en-US" sz="3200" dirty="0" err="1" smtClean="0"/>
              <a:t>ul</a:t>
            </a:r>
            <a:r>
              <a:rPr lang="en-US" sz="3200" dirty="0" smtClean="0"/>
              <a:t> Observer</a:t>
            </a:r>
            <a:br>
              <a:rPr lang="en-US" sz="3200" dirty="0" smtClean="0"/>
            </a:br>
            <a:endParaRPr lang="ro-RO"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Sabloane</a:t>
            </a:r>
            <a:r>
              <a:rPr lang="en-US" dirty="0" smtClean="0"/>
              <a:t> </a:t>
            </a:r>
            <a:r>
              <a:rPr lang="en-US" dirty="0" err="1" smtClean="0"/>
              <a:t>comportamentale</a:t>
            </a:r>
            <a:endParaRPr lang="en-US" dirty="0"/>
          </a:p>
        </p:txBody>
      </p:sp>
      <p:sp>
        <p:nvSpPr>
          <p:cNvPr id="3" name="Content Placeholder 2"/>
          <p:cNvSpPr>
            <a:spLocks noGrp="1"/>
          </p:cNvSpPr>
          <p:nvPr>
            <p:ph idx="1"/>
          </p:nvPr>
        </p:nvSpPr>
        <p:spPr>
          <a:xfrm>
            <a:off x="914400" y="1783560"/>
            <a:ext cx="6800872" cy="2288382"/>
          </a:xfrm>
        </p:spPr>
        <p:txBody>
          <a:bodyPr/>
          <a:lstStyle/>
          <a:p>
            <a:r>
              <a:rPr lang="en-US" dirty="0" smtClean="0"/>
              <a:t>Observer</a:t>
            </a:r>
          </a:p>
          <a:p>
            <a:r>
              <a:rPr lang="en-US" dirty="0" smtClean="0"/>
              <a:t>Chain of responsibility</a:t>
            </a:r>
          </a:p>
          <a:p>
            <a:r>
              <a:rPr lang="en-US" dirty="0" smtClean="0"/>
              <a:t>Strategy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552772" y="1192485"/>
            <a:ext cx="8267700" cy="5476875"/>
          </a:xfrm>
          <a:prstGeom prst="rect">
            <a:avLst/>
          </a:prstGeom>
          <a:noFill/>
          <a:ln w="9525">
            <a:noFill/>
            <a:miter lim="800000"/>
            <a:headEnd/>
            <a:tailEnd/>
          </a:ln>
        </p:spPr>
      </p:pic>
      <p:sp>
        <p:nvSpPr>
          <p:cNvPr id="5" name="Content Placeholder 2"/>
          <p:cNvSpPr>
            <a:spLocks noGrp="1"/>
          </p:cNvSpPr>
          <p:nvPr>
            <p:ph idx="1"/>
          </p:nvPr>
        </p:nvSpPr>
        <p:spPr>
          <a:xfrm>
            <a:off x="323528" y="548680"/>
            <a:ext cx="8568952" cy="576064"/>
          </a:xfrm>
        </p:spPr>
        <p:txBody>
          <a:bodyPr>
            <a:noAutofit/>
          </a:bodyPr>
          <a:lstStyle/>
          <a:p>
            <a:pPr>
              <a:lnSpc>
                <a:spcPct val="150000"/>
              </a:lnSpc>
            </a:pPr>
            <a:r>
              <a:rPr lang="ro-RO" sz="2000" dirty="0" smtClean="0"/>
              <a:t>Exemplu</a:t>
            </a:r>
          </a:p>
        </p:txBody>
      </p:sp>
      <p:sp>
        <p:nvSpPr>
          <p:cNvPr id="6" name="Title 1"/>
          <p:cNvSpPr>
            <a:spLocks noGrp="1"/>
          </p:cNvSpPr>
          <p:nvPr>
            <p:ph type="title"/>
          </p:nvPr>
        </p:nvSpPr>
        <p:spPr>
          <a:xfrm>
            <a:off x="899592" y="66328"/>
            <a:ext cx="5672672" cy="626368"/>
          </a:xfrm>
        </p:spPr>
        <p:txBody>
          <a:bodyPr/>
          <a:lstStyle/>
          <a:p>
            <a:r>
              <a:rPr lang="en-US" sz="3200" dirty="0" smtClean="0"/>
              <a:t>1. </a:t>
            </a:r>
            <a:r>
              <a:rPr lang="ro-RO" sz="3200" dirty="0" smtClean="0"/>
              <a:t>Şablon</a:t>
            </a:r>
            <a:r>
              <a:rPr lang="en-US" sz="3200" dirty="0" err="1" smtClean="0"/>
              <a:t>ul</a:t>
            </a:r>
            <a:r>
              <a:rPr lang="en-US" sz="3200" dirty="0" smtClean="0"/>
              <a:t> Observer</a:t>
            </a:r>
            <a:br>
              <a:rPr lang="en-US" sz="3200" dirty="0" smtClean="0"/>
            </a:br>
            <a:endParaRPr lang="ro-RO"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467544" y="1700808"/>
            <a:ext cx="8324850" cy="4981575"/>
          </a:xfrm>
          <a:prstGeom prst="rect">
            <a:avLst/>
          </a:prstGeom>
          <a:noFill/>
          <a:ln w="9525">
            <a:noFill/>
            <a:miter lim="800000"/>
            <a:headEnd/>
            <a:tailEnd/>
          </a:ln>
        </p:spPr>
      </p:pic>
      <p:sp>
        <p:nvSpPr>
          <p:cNvPr id="5" name="Content Placeholder 2"/>
          <p:cNvSpPr>
            <a:spLocks noGrp="1"/>
          </p:cNvSpPr>
          <p:nvPr>
            <p:ph idx="1"/>
          </p:nvPr>
        </p:nvSpPr>
        <p:spPr>
          <a:xfrm>
            <a:off x="323528" y="548680"/>
            <a:ext cx="8568952" cy="576064"/>
          </a:xfrm>
        </p:spPr>
        <p:txBody>
          <a:bodyPr>
            <a:noAutofit/>
          </a:bodyPr>
          <a:lstStyle/>
          <a:p>
            <a:pPr>
              <a:lnSpc>
                <a:spcPct val="150000"/>
              </a:lnSpc>
            </a:pPr>
            <a:r>
              <a:rPr lang="ro-RO" sz="2000" dirty="0" smtClean="0"/>
              <a:t>Exemplu</a:t>
            </a:r>
          </a:p>
        </p:txBody>
      </p:sp>
      <p:sp>
        <p:nvSpPr>
          <p:cNvPr id="6" name="Title 1"/>
          <p:cNvSpPr>
            <a:spLocks noGrp="1"/>
          </p:cNvSpPr>
          <p:nvPr>
            <p:ph type="title"/>
          </p:nvPr>
        </p:nvSpPr>
        <p:spPr>
          <a:xfrm>
            <a:off x="899592" y="66328"/>
            <a:ext cx="4601102" cy="626368"/>
          </a:xfrm>
        </p:spPr>
        <p:txBody>
          <a:bodyPr/>
          <a:lstStyle/>
          <a:p>
            <a:r>
              <a:rPr lang="en-US" sz="3200" dirty="0" smtClean="0"/>
              <a:t>1. </a:t>
            </a:r>
            <a:r>
              <a:rPr lang="ro-RO" sz="3200" dirty="0" smtClean="0"/>
              <a:t>Şablon</a:t>
            </a:r>
            <a:r>
              <a:rPr lang="en-US" sz="3200" dirty="0" err="1" smtClean="0"/>
              <a:t>ul</a:t>
            </a:r>
            <a:r>
              <a:rPr lang="en-US" sz="3200" dirty="0" smtClean="0"/>
              <a:t> Observer</a:t>
            </a:r>
            <a:br>
              <a:rPr lang="en-US" sz="3200" dirty="0" smtClean="0"/>
            </a:br>
            <a:endParaRPr lang="ro-RO"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1187624" y="1916832"/>
            <a:ext cx="6644796" cy="4530055"/>
          </a:xfrm>
          <a:prstGeom prst="rect">
            <a:avLst/>
          </a:prstGeom>
          <a:noFill/>
          <a:ln w="9525">
            <a:noFill/>
            <a:miter lim="800000"/>
            <a:headEnd/>
            <a:tailEnd/>
          </a:ln>
        </p:spPr>
      </p:pic>
      <p:sp>
        <p:nvSpPr>
          <p:cNvPr id="5" name="Content Placeholder 2"/>
          <p:cNvSpPr>
            <a:spLocks noGrp="1"/>
          </p:cNvSpPr>
          <p:nvPr>
            <p:ph idx="1"/>
          </p:nvPr>
        </p:nvSpPr>
        <p:spPr>
          <a:xfrm>
            <a:off x="323528" y="548680"/>
            <a:ext cx="8568952" cy="576064"/>
          </a:xfrm>
        </p:spPr>
        <p:txBody>
          <a:bodyPr>
            <a:noAutofit/>
          </a:bodyPr>
          <a:lstStyle/>
          <a:p>
            <a:pPr>
              <a:lnSpc>
                <a:spcPct val="150000"/>
              </a:lnSpc>
            </a:pPr>
            <a:r>
              <a:rPr lang="ro-RO" sz="2000" dirty="0" smtClean="0"/>
              <a:t>Exemplu</a:t>
            </a:r>
          </a:p>
        </p:txBody>
      </p:sp>
      <p:sp>
        <p:nvSpPr>
          <p:cNvPr id="6" name="Title 1"/>
          <p:cNvSpPr>
            <a:spLocks noGrp="1"/>
          </p:cNvSpPr>
          <p:nvPr>
            <p:ph type="title"/>
          </p:nvPr>
        </p:nvSpPr>
        <p:spPr>
          <a:xfrm>
            <a:off x="899592" y="66328"/>
            <a:ext cx="4743978" cy="626368"/>
          </a:xfrm>
        </p:spPr>
        <p:txBody>
          <a:bodyPr/>
          <a:lstStyle/>
          <a:p>
            <a:r>
              <a:rPr lang="en-US" sz="3200" dirty="0" smtClean="0"/>
              <a:t>1. </a:t>
            </a:r>
            <a:r>
              <a:rPr lang="ro-RO" sz="3200" dirty="0" smtClean="0"/>
              <a:t>Şablon</a:t>
            </a:r>
            <a:r>
              <a:rPr lang="en-US" sz="3200" dirty="0" err="1" smtClean="0"/>
              <a:t>ul</a:t>
            </a:r>
            <a:r>
              <a:rPr lang="en-US" sz="3200" dirty="0" smtClean="0"/>
              <a:t> Observer</a:t>
            </a:r>
            <a:br>
              <a:rPr lang="en-US" sz="3200" dirty="0" smtClean="0"/>
            </a:br>
            <a:endParaRPr lang="ro-RO"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568952" cy="5949280"/>
          </a:xfrm>
        </p:spPr>
        <p:txBody>
          <a:bodyPr>
            <a:noAutofit/>
          </a:bodyPr>
          <a:lstStyle/>
          <a:p>
            <a:pPr>
              <a:lnSpc>
                <a:spcPct val="150000"/>
              </a:lnSpc>
            </a:pPr>
            <a:r>
              <a:rPr lang="en-US" sz="2000" dirty="0" err="1" smtClean="0"/>
              <a:t>Scopul</a:t>
            </a:r>
            <a:r>
              <a:rPr lang="en-US" sz="2000" dirty="0" smtClean="0"/>
              <a:t> </a:t>
            </a:r>
            <a:r>
              <a:rPr lang="en-US" sz="2000" dirty="0" err="1" smtClean="0"/>
              <a:t>aplic</a:t>
            </a:r>
            <a:r>
              <a:rPr lang="ro-RO" sz="2000" dirty="0" smtClean="0"/>
              <a:t>ării</a:t>
            </a:r>
          </a:p>
          <a:p>
            <a:pPr lvl="1">
              <a:lnSpc>
                <a:spcPct val="150000"/>
              </a:lnSpc>
              <a:buFont typeface="Wingdings" pitchFamily="2" charset="2"/>
              <a:buChar char="Ø"/>
            </a:pPr>
            <a:r>
              <a:rPr lang="en-US" sz="2000" dirty="0" smtClean="0"/>
              <a:t>Se </a:t>
            </a:r>
            <a:r>
              <a:rPr lang="ro-RO" sz="2000" dirty="0" smtClean="0"/>
              <a:t>evită cuplarea directă a expeditorului unei cereri cu un anumit destinatar, folosindu-se în acest sens clase intermediare şi un algoritm  de transmitere a responsabilităţii</a:t>
            </a:r>
          </a:p>
          <a:p>
            <a:pPr>
              <a:lnSpc>
                <a:spcPct val="150000"/>
              </a:lnSpc>
            </a:pPr>
            <a:r>
              <a:rPr lang="ro-RO" sz="2000" dirty="0" smtClean="0"/>
              <a:t>Motivaţia aplicării</a:t>
            </a:r>
            <a:endParaRPr lang="en-US" sz="2000" dirty="0" smtClean="0"/>
          </a:p>
          <a:p>
            <a:pPr lvl="1">
              <a:lnSpc>
                <a:spcPct val="150000"/>
              </a:lnSpc>
              <a:buFont typeface="Wingdings" pitchFamily="2" charset="2"/>
              <a:buChar char="Ø"/>
            </a:pPr>
            <a:r>
              <a:rPr lang="ro-RO" sz="2000" dirty="0" smtClean="0"/>
              <a:t>Există un număr variabil de potenţiali destinatari care pot rezolva cererile expeditorilor</a:t>
            </a:r>
          </a:p>
          <a:p>
            <a:pPr lvl="1">
              <a:lnSpc>
                <a:spcPct val="150000"/>
              </a:lnSpc>
              <a:buFont typeface="Wingdings" pitchFamily="2" charset="2"/>
              <a:buChar char="Ø"/>
            </a:pPr>
            <a:r>
              <a:rPr lang="ro-RO" sz="2000" dirty="0" smtClean="0"/>
              <a:t> nevoia de a procesa eficient cererile fără implementarea algoritmului de alegere a obiectului care va rezolva cererea şi fără asocieri directe între expeditor şi destinatari </a:t>
            </a:r>
          </a:p>
          <a:p>
            <a:pPr lvl="1">
              <a:lnSpc>
                <a:spcPct val="150000"/>
              </a:lnSpc>
              <a:buFont typeface="Wingdings" pitchFamily="2" charset="2"/>
              <a:buChar char="Ø"/>
            </a:pPr>
            <a:r>
              <a:rPr lang="ro-RO" sz="2000" dirty="0" smtClean="0"/>
              <a:t> numărul şi tipul obiectelor care ar putea rezolva cererea nu sunt cunoscute a-priori</a:t>
            </a:r>
          </a:p>
          <a:p>
            <a:pPr>
              <a:lnSpc>
                <a:spcPct val="150000"/>
              </a:lnSpc>
            </a:pPr>
            <a:endParaRPr lang="en-US" sz="2000" dirty="0" smtClean="0"/>
          </a:p>
        </p:txBody>
      </p:sp>
      <p:sp>
        <p:nvSpPr>
          <p:cNvPr id="6" name="Title 1"/>
          <p:cNvSpPr>
            <a:spLocks noGrp="1"/>
          </p:cNvSpPr>
          <p:nvPr>
            <p:ph type="title"/>
          </p:nvPr>
        </p:nvSpPr>
        <p:spPr>
          <a:xfrm>
            <a:off x="899592" y="142852"/>
            <a:ext cx="7815812" cy="626368"/>
          </a:xfrm>
        </p:spPr>
        <p:txBody>
          <a:bodyPr/>
          <a:lstStyle/>
          <a:p>
            <a:r>
              <a:rPr lang="en-US" sz="3200" dirty="0" smtClean="0"/>
              <a:t>2. </a:t>
            </a:r>
            <a:r>
              <a:rPr lang="ro-RO" sz="3200" dirty="0" smtClean="0"/>
              <a:t>Şablon</a:t>
            </a:r>
            <a:r>
              <a:rPr lang="en-US" sz="3200" dirty="0" err="1" smtClean="0"/>
              <a:t>ul</a:t>
            </a:r>
            <a:r>
              <a:rPr lang="en-US" sz="3200" dirty="0" smtClean="0"/>
              <a:t> </a:t>
            </a:r>
            <a:r>
              <a:rPr lang="ro-RO" sz="3200" dirty="0" smtClean="0"/>
              <a:t>Chain of Respons</a:t>
            </a:r>
            <a:r>
              <a:rPr lang="en-US" sz="3200" dirty="0" err="1" smtClean="0"/>
              <a:t>i</a:t>
            </a:r>
            <a:r>
              <a:rPr lang="ro-RO" sz="3200" dirty="0" smtClean="0"/>
              <a:t>bility</a:t>
            </a:r>
            <a:r>
              <a:rPr lang="en-US" sz="3200" dirty="0" smtClean="0"/>
              <a:t/>
            </a:r>
            <a:br>
              <a:rPr lang="en-US" sz="3200" dirty="0" smtClean="0"/>
            </a:br>
            <a:endParaRPr lang="ro-RO"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395536" y="764704"/>
            <a:ext cx="8568952" cy="5616624"/>
          </a:xfrm>
        </p:spPr>
        <p:txBody>
          <a:bodyPr>
            <a:noAutofit/>
          </a:bodyPr>
          <a:lstStyle/>
          <a:p>
            <a:pPr>
              <a:lnSpc>
                <a:spcPts val="3000"/>
              </a:lnSpc>
            </a:pPr>
            <a:r>
              <a:rPr lang="ro-RO" sz="2000" b="1" dirty="0" smtClean="0"/>
              <a:t>Soluţia</a:t>
            </a:r>
          </a:p>
          <a:p>
            <a:pPr lvl="1">
              <a:lnSpc>
                <a:spcPts val="3000"/>
              </a:lnSpc>
              <a:buFont typeface="Wingdings" pitchFamily="2" charset="2"/>
              <a:buChar char="Ø"/>
            </a:pPr>
            <a:r>
              <a:rPr lang="ro-RO" sz="2000" dirty="0" smtClean="0"/>
              <a:t>Clientul trimite cererea unui lanţ de obiecte, fără să ştie care obiect va rezolva cererea sa</a:t>
            </a:r>
          </a:p>
          <a:p>
            <a:pPr lvl="1">
              <a:lnSpc>
                <a:spcPts val="3000"/>
              </a:lnSpc>
              <a:buFont typeface="Wingdings" pitchFamily="2" charset="2"/>
              <a:buChar char="Ø"/>
            </a:pPr>
            <a:r>
              <a:rPr lang="ro-RO" sz="2000" dirty="0" smtClean="0"/>
              <a:t>Obiectele din cadrul lanţului decid singure cine va onora cererea</a:t>
            </a:r>
          </a:p>
          <a:p>
            <a:pPr lvl="1">
              <a:lnSpc>
                <a:spcPts val="3000"/>
              </a:lnSpc>
              <a:buFont typeface="Wingdings" pitchFamily="2" charset="2"/>
              <a:buChar char="Ø"/>
            </a:pPr>
            <a:r>
              <a:rPr lang="ro-RO" sz="2000" dirty="0" smtClean="0"/>
              <a:t>Clientul va ţine o singură referinţă – către obiectul din capul lanţului</a:t>
            </a:r>
          </a:p>
          <a:p>
            <a:pPr lvl="1">
              <a:lnSpc>
                <a:spcPts val="3000"/>
              </a:lnSpc>
              <a:buFont typeface="Wingdings" pitchFamily="2" charset="2"/>
              <a:buChar char="Ø"/>
            </a:pPr>
            <a:r>
              <a:rPr lang="ro-RO" sz="2000" dirty="0" smtClean="0"/>
              <a:t>Fiecare obiect din lanţ va avea o singură referinţă – către obiectul următor din lanţ</a:t>
            </a:r>
          </a:p>
          <a:p>
            <a:pPr lvl="1">
              <a:lnSpc>
                <a:spcPts val="3000"/>
              </a:lnSpc>
              <a:buFont typeface="Wingdings" pitchFamily="2" charset="2"/>
              <a:buChar char="Ø"/>
            </a:pPr>
            <a:r>
              <a:rPr lang="ro-RO" sz="2000" dirty="0" smtClean="0"/>
              <a:t>Fiecare obiect din lanţ va decide singur dacă el poate rezolva cererea primită</a:t>
            </a:r>
          </a:p>
          <a:p>
            <a:pPr lvl="1">
              <a:lnSpc>
                <a:spcPts val="3000"/>
              </a:lnSpc>
              <a:buFont typeface="Wingdings" pitchFamily="2" charset="2"/>
              <a:buChar char="Ø"/>
            </a:pPr>
            <a:r>
              <a:rPr lang="ro-RO" sz="2000" dirty="0" smtClean="0"/>
              <a:t>Daca nu poate onora cererea, obiectul destinatar va înainta cererea către succesorul său din lanţ</a:t>
            </a:r>
          </a:p>
          <a:p>
            <a:pPr lvl="1">
              <a:lnSpc>
                <a:spcPts val="3000"/>
              </a:lnSpc>
              <a:buFont typeface="Wingdings" pitchFamily="2" charset="2"/>
              <a:buChar char="Ø"/>
            </a:pPr>
            <a:r>
              <a:rPr lang="ro-RO" sz="2000" dirty="0" smtClean="0"/>
              <a:t>Există posibilitatea ca nici un obiect din lanţ să poată satisface cererea primită</a:t>
            </a:r>
          </a:p>
        </p:txBody>
      </p:sp>
      <p:sp>
        <p:nvSpPr>
          <p:cNvPr id="5" name="Title 1"/>
          <p:cNvSpPr>
            <a:spLocks noGrp="1"/>
          </p:cNvSpPr>
          <p:nvPr>
            <p:ph type="title"/>
          </p:nvPr>
        </p:nvSpPr>
        <p:spPr>
          <a:xfrm>
            <a:off x="899592" y="138336"/>
            <a:ext cx="7560840" cy="626368"/>
          </a:xfrm>
        </p:spPr>
        <p:txBody>
          <a:bodyPr/>
          <a:lstStyle/>
          <a:p>
            <a:r>
              <a:rPr lang="en-US" sz="3200" dirty="0" smtClean="0"/>
              <a:t>2.</a:t>
            </a:r>
            <a:r>
              <a:rPr lang="ro-RO" sz="3200" dirty="0" smtClean="0"/>
              <a:t>Şablon</a:t>
            </a:r>
            <a:r>
              <a:rPr lang="en-US" sz="3200" dirty="0" err="1" smtClean="0"/>
              <a:t>ul</a:t>
            </a:r>
            <a:r>
              <a:rPr lang="en-US" sz="3200" dirty="0" smtClean="0"/>
              <a:t> </a:t>
            </a:r>
            <a:r>
              <a:rPr lang="ro-RO" sz="3200" dirty="0" smtClean="0"/>
              <a:t>Chain of Responsability</a:t>
            </a:r>
            <a:r>
              <a:rPr lang="en-US" sz="3200" dirty="0" smtClean="0"/>
              <a:t/>
            </a:r>
            <a:br>
              <a:rPr lang="en-US" sz="3200" dirty="0" smtClean="0"/>
            </a:br>
            <a:endParaRPr lang="ro-RO"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99592" y="66328"/>
            <a:ext cx="7560840" cy="626368"/>
          </a:xfrm>
        </p:spPr>
        <p:txBody>
          <a:bodyPr/>
          <a:lstStyle/>
          <a:p>
            <a:r>
              <a:rPr lang="en-US" sz="3200" dirty="0" smtClean="0"/>
              <a:t>2.</a:t>
            </a:r>
            <a:r>
              <a:rPr lang="ro-RO" sz="3200" dirty="0" smtClean="0"/>
              <a:t>Şablon</a:t>
            </a:r>
            <a:r>
              <a:rPr lang="en-US" sz="3200" dirty="0" err="1" smtClean="0"/>
              <a:t>ul</a:t>
            </a:r>
            <a:r>
              <a:rPr lang="en-US" sz="3200" dirty="0" smtClean="0"/>
              <a:t> </a:t>
            </a:r>
            <a:r>
              <a:rPr lang="ro-RO" sz="3200" dirty="0" smtClean="0"/>
              <a:t>Chain of Responsability</a:t>
            </a:r>
            <a:r>
              <a:rPr lang="en-US" sz="3200" dirty="0" smtClean="0"/>
              <a:t/>
            </a:r>
            <a:br>
              <a:rPr lang="en-US" sz="3200" dirty="0" smtClean="0"/>
            </a:br>
            <a:endParaRPr lang="ro-RO" sz="3200" dirty="0"/>
          </a:p>
        </p:txBody>
      </p:sp>
      <p:sp>
        <p:nvSpPr>
          <p:cNvPr id="7" name="Content Placeholder 2"/>
          <p:cNvSpPr>
            <a:spLocks noGrp="1"/>
          </p:cNvSpPr>
          <p:nvPr>
            <p:ph idx="1"/>
          </p:nvPr>
        </p:nvSpPr>
        <p:spPr>
          <a:xfrm>
            <a:off x="35528" y="692696"/>
            <a:ext cx="8965628" cy="736040"/>
          </a:xfrm>
        </p:spPr>
        <p:txBody>
          <a:bodyPr>
            <a:normAutofit/>
          </a:bodyPr>
          <a:lstStyle/>
          <a:p>
            <a:r>
              <a:rPr lang="ro-RO" sz="1800" b="1" dirty="0" smtClean="0"/>
              <a:t>Soluţia - roluri</a:t>
            </a:r>
          </a:p>
          <a:p>
            <a:pPr lvl="1">
              <a:buFont typeface="Wingdings" pitchFamily="2" charset="2"/>
              <a:buChar char="Ø"/>
            </a:pPr>
            <a:r>
              <a:rPr lang="ro-RO" sz="1800" dirty="0" smtClean="0"/>
              <a:t> clasa Handler (abstractă) este părinte pentru toate obiectele care pot rezolva cererile</a:t>
            </a:r>
          </a:p>
        </p:txBody>
      </p:sp>
      <p:sp>
        <p:nvSpPr>
          <p:cNvPr id="14" name="Content Placeholder 2"/>
          <p:cNvSpPr txBox="1">
            <a:spLocks/>
          </p:cNvSpPr>
          <p:nvPr/>
        </p:nvSpPr>
        <p:spPr>
          <a:xfrm>
            <a:off x="43880" y="1371572"/>
            <a:ext cx="9100120" cy="1771676"/>
          </a:xfrm>
          <a:prstGeom prst="rect">
            <a:avLst/>
          </a:prstGeom>
        </p:spPr>
        <p:txBody>
          <a:bodyPr vert="horz">
            <a:normAutofit/>
          </a:bodyPr>
          <a:lstStyle/>
          <a:p>
            <a:pPr marL="740664" marR="0" lvl="1" indent="-285750" algn="l" defTabSz="914400" rtl="0" eaLnBrk="1" fontAlgn="auto" latinLnBrk="0" hangingPunct="1">
              <a:lnSpc>
                <a:spcPct val="100000"/>
              </a:lnSpc>
              <a:spcBef>
                <a:spcPct val="20000"/>
              </a:spcBef>
              <a:spcAft>
                <a:spcPts val="0"/>
              </a:spcAft>
              <a:buClr>
                <a:schemeClr val="accent2"/>
              </a:buClr>
              <a:buSzPct val="90000"/>
              <a:buFont typeface="Wingdings" pitchFamily="2" charset="2"/>
              <a:buChar char="Ø"/>
              <a:tabLst/>
              <a:defRPr/>
            </a:pPr>
            <a:r>
              <a:rPr kumimoji="0" lang="ro-RO" b="0" i="0" u="none" strike="noStrike" kern="1200" cap="none" spc="0" normalizeH="0" baseline="0" noProof="0" dirty="0" smtClean="0">
                <a:ln>
                  <a:noFill/>
                </a:ln>
                <a:solidFill>
                  <a:schemeClr val="tx1"/>
                </a:solidFill>
                <a:effectLst/>
                <a:uLnTx/>
                <a:uFillTx/>
                <a:latin typeface="+mn-lt"/>
                <a:ea typeface="+mn-ea"/>
                <a:cs typeface="+mn-cs"/>
              </a:rPr>
              <a:t> variabila </a:t>
            </a:r>
            <a:r>
              <a:rPr kumimoji="0" lang="ro-RO" b="1" i="1" u="none" strike="noStrike" kern="1200" cap="none" spc="0" normalizeH="0" baseline="0" noProof="0" dirty="0" smtClean="0">
                <a:ln>
                  <a:noFill/>
                </a:ln>
                <a:solidFill>
                  <a:schemeClr val="tx1"/>
                </a:solidFill>
                <a:effectLst/>
                <a:uLnTx/>
                <a:uFillTx/>
                <a:latin typeface="+mn-lt"/>
                <a:ea typeface="+mn-ea"/>
                <a:cs typeface="+mn-cs"/>
              </a:rPr>
              <a:t>nextHandler </a:t>
            </a:r>
            <a:r>
              <a:rPr kumimoji="0" lang="ro-RO" b="0" i="0" u="none" strike="noStrike" kern="1200" cap="none" spc="0" normalizeH="0" baseline="0" noProof="0" dirty="0" smtClean="0">
                <a:ln>
                  <a:noFill/>
                </a:ln>
                <a:solidFill>
                  <a:schemeClr val="tx1"/>
                </a:solidFill>
                <a:effectLst/>
                <a:uLnTx/>
                <a:uFillTx/>
                <a:latin typeface="+mn-lt"/>
                <a:ea typeface="+mn-ea"/>
                <a:cs typeface="+mn-cs"/>
              </a:rPr>
              <a:t>este o referinţă către următorul obiect din lanţ</a:t>
            </a:r>
          </a:p>
          <a:p>
            <a:pPr marL="740664" marR="0" lvl="1" indent="-285750" algn="l" defTabSz="914400" rtl="0" eaLnBrk="1" fontAlgn="auto" latinLnBrk="0" hangingPunct="1">
              <a:lnSpc>
                <a:spcPct val="100000"/>
              </a:lnSpc>
              <a:spcBef>
                <a:spcPct val="20000"/>
              </a:spcBef>
              <a:spcAft>
                <a:spcPts val="0"/>
              </a:spcAft>
              <a:buClr>
                <a:schemeClr val="accent2"/>
              </a:buClr>
              <a:buSzPct val="90000"/>
              <a:buFont typeface="Wingdings" pitchFamily="2" charset="2"/>
              <a:buChar char="Ø"/>
              <a:tabLst/>
              <a:defRPr/>
            </a:pPr>
            <a:r>
              <a:rPr lang="ro-RO" dirty="0" smtClean="0"/>
              <a:t>Metoda </a:t>
            </a:r>
            <a:r>
              <a:rPr lang="ro-RO" b="1" i="1" dirty="0" smtClean="0"/>
              <a:t>ProcessRequest</a:t>
            </a:r>
            <a:r>
              <a:rPr lang="ro-RO" dirty="0" smtClean="0"/>
              <a:t> c</a:t>
            </a:r>
            <a:r>
              <a:rPr lang="en-US" dirty="0" smtClean="0"/>
              <a:t>a</a:t>
            </a:r>
            <a:r>
              <a:rPr lang="ro-RO" dirty="0" smtClean="0"/>
              <a:t>re va fi implementată de toate clasele copil</a:t>
            </a:r>
          </a:p>
          <a:p>
            <a:pPr marL="740664" marR="0" lvl="1" indent="-285750" algn="l" defTabSz="914400" rtl="0" eaLnBrk="1" fontAlgn="auto" latinLnBrk="0" hangingPunct="1">
              <a:lnSpc>
                <a:spcPct val="110000"/>
              </a:lnSpc>
              <a:spcBef>
                <a:spcPct val="20000"/>
              </a:spcBef>
              <a:spcAft>
                <a:spcPts val="0"/>
              </a:spcAft>
              <a:buClr>
                <a:schemeClr val="accent2"/>
              </a:buClr>
              <a:buSzPct val="90000"/>
              <a:buFont typeface="Wingdings" pitchFamily="2" charset="2"/>
              <a:buChar char="Ø"/>
              <a:tabLst/>
              <a:defRPr/>
            </a:pPr>
            <a:r>
              <a:rPr kumimoji="0" lang="ro-RO" b="1" i="1" u="none" strike="noStrike" kern="1200" cap="none" spc="0" normalizeH="0" baseline="0" noProof="0" dirty="0" smtClean="0">
                <a:ln>
                  <a:noFill/>
                </a:ln>
                <a:solidFill>
                  <a:schemeClr val="tx1"/>
                </a:solidFill>
                <a:effectLst/>
                <a:uLnTx/>
                <a:uFillTx/>
                <a:latin typeface="+mn-lt"/>
                <a:ea typeface="+mn-ea"/>
                <a:cs typeface="+mn-cs"/>
              </a:rPr>
              <a:t>ConcreteHandler</a:t>
            </a:r>
            <a:r>
              <a:rPr kumimoji="0" lang="ro-RO" b="0" i="0" u="none" strike="noStrike" kern="1200" cap="none" spc="0" normalizeH="0" baseline="0" noProof="0" dirty="0" smtClean="0">
                <a:ln>
                  <a:noFill/>
                </a:ln>
                <a:solidFill>
                  <a:schemeClr val="tx1"/>
                </a:solidFill>
                <a:effectLst/>
                <a:uLnTx/>
                <a:uFillTx/>
                <a:latin typeface="+mn-lt"/>
                <a:ea typeface="+mn-ea"/>
                <a:cs typeface="+mn-cs"/>
              </a:rPr>
              <a:t> reprezintă clasele care</a:t>
            </a:r>
            <a:r>
              <a:rPr kumimoji="0" lang="ro-RO" b="0" i="0" u="none" strike="noStrike" kern="1200" cap="none" spc="0" normalizeH="0" noProof="0" dirty="0" smtClean="0">
                <a:ln>
                  <a:noFill/>
                </a:ln>
                <a:solidFill>
                  <a:schemeClr val="tx1"/>
                </a:solidFill>
                <a:effectLst/>
                <a:uLnTx/>
                <a:uFillTx/>
                <a:latin typeface="+mn-lt"/>
                <a:ea typeface="+mn-ea"/>
                <a:cs typeface="+mn-cs"/>
              </a:rPr>
              <a:t> vor rezolva efectiv cererile primite</a:t>
            </a:r>
            <a:r>
              <a:rPr lang="ro-RO" dirty="0" smtClean="0"/>
              <a:t>. Metoda ProcessRequest verifică dacă poate rezolva cererea, iar dacă nu o va transmite obiectului următor s.a.m.d.</a:t>
            </a:r>
            <a:endParaRPr kumimoji="0" lang="ro-RO" b="0" i="0" u="none" strike="noStrike" kern="1200" cap="none" spc="0" normalizeH="0" noProof="0" dirty="0" smtClean="0">
              <a:ln>
                <a:noFill/>
              </a:ln>
              <a:solidFill>
                <a:schemeClr val="tx1"/>
              </a:solidFill>
              <a:effectLst/>
              <a:uLnTx/>
              <a:uFillTx/>
              <a:latin typeface="+mn-lt"/>
              <a:ea typeface="+mn-ea"/>
              <a:cs typeface="+mn-cs"/>
            </a:endParaRPr>
          </a:p>
        </p:txBody>
      </p:sp>
      <p:pic>
        <p:nvPicPr>
          <p:cNvPr id="11266" name="Picture 2" descr="hain of Responsability Implementation - UML Class Diagram"/>
          <p:cNvPicPr>
            <a:picLocks noChangeAspect="1" noChangeArrowheads="1"/>
          </p:cNvPicPr>
          <p:nvPr/>
        </p:nvPicPr>
        <p:blipFill>
          <a:blip r:embed="rId2" cstate="print"/>
          <a:srcRect/>
          <a:stretch>
            <a:fillRect/>
          </a:stretch>
        </p:blipFill>
        <p:spPr bwMode="auto">
          <a:xfrm>
            <a:off x="2571736" y="3682512"/>
            <a:ext cx="6505588" cy="3104059"/>
          </a:xfrm>
          <a:prstGeom prst="rect">
            <a:avLst/>
          </a:prstGeom>
          <a:noFill/>
        </p:spPr>
      </p:pic>
      <p:pic>
        <p:nvPicPr>
          <p:cNvPr id="11268" name="Picture 4" descr="Chain of responsibility example"/>
          <p:cNvPicPr>
            <a:picLocks noChangeAspect="1" noChangeArrowheads="1"/>
          </p:cNvPicPr>
          <p:nvPr/>
        </p:nvPicPr>
        <p:blipFill>
          <a:blip r:embed="rId3" cstate="print"/>
          <a:srcRect/>
          <a:stretch>
            <a:fillRect/>
          </a:stretch>
        </p:blipFill>
        <p:spPr bwMode="auto">
          <a:xfrm>
            <a:off x="71406" y="3089285"/>
            <a:ext cx="2357454" cy="3697301"/>
          </a:xfrm>
          <a:prstGeom prst="rect">
            <a:avLst/>
          </a:prstGeom>
          <a:solidFill>
            <a:schemeClr val="accent3">
              <a:lumMod val="20000"/>
              <a:lumOff val="80000"/>
            </a:schemeClr>
          </a:solid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95536" y="476672"/>
            <a:ext cx="8568952" cy="2232248"/>
          </a:xfrm>
        </p:spPr>
        <p:txBody>
          <a:bodyPr>
            <a:noAutofit/>
          </a:bodyPr>
          <a:lstStyle/>
          <a:p>
            <a:pPr>
              <a:lnSpc>
                <a:spcPts val="3000"/>
              </a:lnSpc>
            </a:pPr>
            <a:r>
              <a:rPr lang="ro-RO" sz="2000" b="1" dirty="0" smtClean="0"/>
              <a:t>Exemplu</a:t>
            </a:r>
            <a:r>
              <a:rPr lang="ro-RO" sz="2000" dirty="0" smtClean="0"/>
              <a:t> - aprobarea unui credit bancar</a:t>
            </a:r>
          </a:p>
          <a:p>
            <a:pPr lvl="1">
              <a:lnSpc>
                <a:spcPts val="3000"/>
              </a:lnSpc>
              <a:buFont typeface="Wingdings" pitchFamily="2" charset="2"/>
              <a:buChar char="Ø"/>
            </a:pPr>
            <a:r>
              <a:rPr lang="ro-RO" sz="2000" b="1" dirty="0" smtClean="0"/>
              <a:t>3 niveluri de aprobare a unui credit</a:t>
            </a:r>
          </a:p>
          <a:p>
            <a:pPr lvl="2">
              <a:lnSpc>
                <a:spcPts val="3000"/>
              </a:lnSpc>
              <a:buFont typeface="Wingdings" pitchFamily="2" charset="2"/>
              <a:buChar char="ü"/>
            </a:pPr>
            <a:r>
              <a:rPr lang="ro-RO" sz="2000" dirty="0" smtClean="0"/>
              <a:t>Manager (ofiţer de credite) – până la 100.000</a:t>
            </a:r>
          </a:p>
          <a:p>
            <a:pPr lvl="2">
              <a:lnSpc>
                <a:spcPts val="3000"/>
              </a:lnSpc>
              <a:buFont typeface="Wingdings" pitchFamily="2" charset="2"/>
              <a:buChar char="ü"/>
            </a:pPr>
            <a:r>
              <a:rPr lang="ro-RO" sz="2000" dirty="0" smtClean="0"/>
              <a:t>Director sucursală- între 100.000 şi 250.000</a:t>
            </a:r>
          </a:p>
          <a:p>
            <a:pPr lvl="2">
              <a:lnSpc>
                <a:spcPts val="3000"/>
              </a:lnSpc>
              <a:buFont typeface="Wingdings" pitchFamily="2" charset="2"/>
              <a:buChar char="ü"/>
            </a:pPr>
            <a:r>
              <a:rPr lang="ro-RO" sz="2000" dirty="0" smtClean="0"/>
              <a:t>Vice-preşedinte centrală – peste 250.000</a:t>
            </a:r>
          </a:p>
        </p:txBody>
      </p:sp>
      <p:sp>
        <p:nvSpPr>
          <p:cNvPr id="7" name="Title 1"/>
          <p:cNvSpPr>
            <a:spLocks noGrp="1"/>
          </p:cNvSpPr>
          <p:nvPr>
            <p:ph type="title"/>
          </p:nvPr>
        </p:nvSpPr>
        <p:spPr>
          <a:xfrm>
            <a:off x="899592" y="44624"/>
            <a:ext cx="7560840" cy="626368"/>
          </a:xfrm>
        </p:spPr>
        <p:txBody>
          <a:bodyPr/>
          <a:lstStyle/>
          <a:p>
            <a:r>
              <a:rPr lang="en-US" sz="3200" dirty="0" smtClean="0"/>
              <a:t>2.</a:t>
            </a:r>
            <a:r>
              <a:rPr lang="ro-RO" sz="3200" dirty="0" smtClean="0"/>
              <a:t>Şablon</a:t>
            </a:r>
            <a:r>
              <a:rPr lang="en-US" sz="3200" dirty="0" err="1" smtClean="0"/>
              <a:t>ul</a:t>
            </a:r>
            <a:r>
              <a:rPr lang="en-US" sz="3200" dirty="0" smtClean="0"/>
              <a:t> </a:t>
            </a:r>
            <a:r>
              <a:rPr lang="ro-RO" sz="3200" dirty="0" smtClean="0"/>
              <a:t>Chain of Responsability</a:t>
            </a:r>
            <a:r>
              <a:rPr lang="en-US" sz="3200" dirty="0" smtClean="0"/>
              <a:t/>
            </a:r>
            <a:br>
              <a:rPr lang="en-US" sz="3200" dirty="0" smtClean="0"/>
            </a:br>
            <a:endParaRPr lang="ro-RO" sz="3200" dirty="0"/>
          </a:p>
        </p:txBody>
      </p:sp>
      <p:pic>
        <p:nvPicPr>
          <p:cNvPr id="8" name="Picture 7" descr="http://www.devlake.com/design-patterns/chain-of-responsibility/chain2.PNG"/>
          <p:cNvPicPr/>
          <p:nvPr/>
        </p:nvPicPr>
        <p:blipFill>
          <a:blip r:embed="rId2" cstate="print"/>
          <a:srcRect/>
          <a:stretch>
            <a:fillRect/>
          </a:stretch>
        </p:blipFill>
        <p:spPr bwMode="auto">
          <a:xfrm>
            <a:off x="827584" y="2681089"/>
            <a:ext cx="6417766" cy="413228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95536" y="476672"/>
            <a:ext cx="2736304" cy="576064"/>
          </a:xfrm>
        </p:spPr>
        <p:txBody>
          <a:bodyPr>
            <a:noAutofit/>
          </a:bodyPr>
          <a:lstStyle/>
          <a:p>
            <a:pPr>
              <a:lnSpc>
                <a:spcPts val="3000"/>
              </a:lnSpc>
            </a:pPr>
            <a:r>
              <a:rPr lang="ro-RO" sz="2000" b="1" dirty="0" smtClean="0"/>
              <a:t>Implementare</a:t>
            </a:r>
          </a:p>
        </p:txBody>
      </p:sp>
      <p:sp>
        <p:nvSpPr>
          <p:cNvPr id="12290" name="Rectangle 2"/>
          <p:cNvSpPr>
            <a:spLocks noChangeArrowheads="1"/>
          </p:cNvSpPr>
          <p:nvPr/>
        </p:nvSpPr>
        <p:spPr bwMode="auto">
          <a:xfrm>
            <a:off x="0" y="904066"/>
            <a:ext cx="9144000" cy="5909310"/>
          </a:xfrm>
          <a:prstGeom prst="rect">
            <a:avLst/>
          </a:prstGeom>
          <a:solidFill>
            <a:srgbClr val="FBEDBB"/>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abstract</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class</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LoanApprover</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protected</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LoanApprover nextApprover;</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public</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void</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SetNextApprover(LoanApprover nextApprover)</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this</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.nextApprover = nextApprover;</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public</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abstract</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void</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ApproveLoan(Loan i);</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class</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Manager : LoanApprover</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public</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override</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void</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ApproveLoan(Loan i)</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if</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(i.Amount &lt;= </a:t>
            </a:r>
            <a:r>
              <a:rPr kumimoji="0" lang="ro-RO" b="0" i="0" u="none" strike="noStrike" cap="none" normalizeH="0" baseline="0" dirty="0" smtClean="0">
                <a:ln>
                  <a:noFill/>
                </a:ln>
                <a:solidFill>
                  <a:srgbClr val="000080"/>
                </a:solidFill>
                <a:effectLst/>
                <a:latin typeface="Consolas" pitchFamily="49" charset="0"/>
                <a:ea typeface="Times New Roman" pitchFamily="18" charset="0"/>
                <a:cs typeface="Courier New" pitchFamily="49" charset="0"/>
              </a:rPr>
              <a:t>100000</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Console.WriteLine(</a:t>
            </a:r>
            <a:r>
              <a:rPr kumimoji="0" lang="ro-RO" b="0" i="0" u="none" strike="noStrike" cap="none" normalizeH="0" baseline="0" dirty="0" smtClean="0">
                <a:ln>
                  <a:noFill/>
                </a:ln>
                <a:solidFill>
                  <a:srgbClr val="800080"/>
                </a:solidFill>
                <a:effectLst/>
                <a:latin typeface="Consolas" pitchFamily="49" charset="0"/>
                <a:ea typeface="Times New Roman" pitchFamily="18" charset="0"/>
                <a:cs typeface="Courier New" pitchFamily="49" charset="0"/>
              </a:rPr>
              <a:t>"Loan amount of "</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 i.Amount + </a:t>
            </a:r>
            <a:r>
              <a:rPr kumimoji="0" lang="ro-RO" b="0" i="0" u="none" strike="noStrike" cap="none" normalizeH="0" baseline="0" dirty="0" smtClean="0">
                <a:ln>
                  <a:noFill/>
                </a:ln>
                <a:solidFill>
                  <a:srgbClr val="800080"/>
                </a:solidFill>
                <a:effectLst/>
                <a:latin typeface="Consolas" pitchFamily="49" charset="0"/>
                <a:ea typeface="Times New Roman" pitchFamily="18" charset="0"/>
                <a:cs typeface="Courier New" pitchFamily="49" charset="0"/>
              </a:rPr>
              <a:t>" approved by the Manager"</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else</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nextApprover.ApproveLoan(i);</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endParaRPr kumimoji="0" lang="ro-RO"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ro-RO" b="0" i="0" u="none" strike="noStrike" cap="none" normalizeH="0" baseline="0" dirty="0" smtClean="0">
              <a:ln>
                <a:noFill/>
              </a:ln>
              <a:solidFill>
                <a:schemeClr val="tx1"/>
              </a:solidFill>
              <a:effectLst/>
              <a:latin typeface="Arial" pitchFamily="34" charset="0"/>
            </a:endParaRPr>
          </a:p>
        </p:txBody>
      </p:sp>
      <p:sp>
        <p:nvSpPr>
          <p:cNvPr id="8" name="Title 1"/>
          <p:cNvSpPr>
            <a:spLocks noGrp="1"/>
          </p:cNvSpPr>
          <p:nvPr>
            <p:ph type="title"/>
          </p:nvPr>
        </p:nvSpPr>
        <p:spPr>
          <a:xfrm>
            <a:off x="899592" y="44624"/>
            <a:ext cx="7560840" cy="626368"/>
          </a:xfrm>
        </p:spPr>
        <p:txBody>
          <a:bodyPr/>
          <a:lstStyle/>
          <a:p>
            <a:r>
              <a:rPr lang="en-US" sz="3200" dirty="0" smtClean="0"/>
              <a:t>2.</a:t>
            </a:r>
            <a:r>
              <a:rPr lang="ro-RO" sz="3200" dirty="0" smtClean="0"/>
              <a:t>Şablon</a:t>
            </a:r>
            <a:r>
              <a:rPr lang="en-US" sz="3200" dirty="0" err="1" smtClean="0"/>
              <a:t>ul</a:t>
            </a:r>
            <a:r>
              <a:rPr lang="en-US" sz="3200" dirty="0" smtClean="0"/>
              <a:t> </a:t>
            </a:r>
            <a:r>
              <a:rPr lang="ro-RO" sz="3200" dirty="0" smtClean="0"/>
              <a:t>Chain of Responsability</a:t>
            </a:r>
            <a:r>
              <a:rPr lang="en-US" sz="3200" dirty="0" smtClean="0"/>
              <a:t/>
            </a:r>
            <a:br>
              <a:rPr lang="en-US" sz="3200" dirty="0" smtClean="0"/>
            </a:br>
            <a:endParaRPr lang="ro-RO"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95536" y="620688"/>
            <a:ext cx="2736304" cy="576064"/>
          </a:xfrm>
        </p:spPr>
        <p:txBody>
          <a:bodyPr>
            <a:noAutofit/>
          </a:bodyPr>
          <a:lstStyle/>
          <a:p>
            <a:pPr>
              <a:lnSpc>
                <a:spcPts val="3000"/>
              </a:lnSpc>
            </a:pPr>
            <a:r>
              <a:rPr lang="ro-RO" sz="2000" b="1" dirty="0" smtClean="0"/>
              <a:t>Implementare</a:t>
            </a:r>
          </a:p>
        </p:txBody>
      </p:sp>
      <p:sp>
        <p:nvSpPr>
          <p:cNvPr id="10" name="Title 1"/>
          <p:cNvSpPr>
            <a:spLocks noGrp="1"/>
          </p:cNvSpPr>
          <p:nvPr>
            <p:ph type="title"/>
          </p:nvPr>
        </p:nvSpPr>
        <p:spPr>
          <a:xfrm>
            <a:off x="899592" y="44624"/>
            <a:ext cx="7560840" cy="626368"/>
          </a:xfrm>
        </p:spPr>
        <p:txBody>
          <a:bodyPr/>
          <a:lstStyle/>
          <a:p>
            <a:r>
              <a:rPr lang="en-US" sz="3200" dirty="0" smtClean="0"/>
              <a:t>2.</a:t>
            </a:r>
            <a:r>
              <a:rPr lang="ro-RO" sz="3200" dirty="0" smtClean="0"/>
              <a:t>Şablon</a:t>
            </a:r>
            <a:r>
              <a:rPr lang="en-US" sz="3200" dirty="0" err="1" smtClean="0"/>
              <a:t>ul</a:t>
            </a:r>
            <a:r>
              <a:rPr lang="en-US" sz="3200" dirty="0" smtClean="0"/>
              <a:t> </a:t>
            </a:r>
            <a:r>
              <a:rPr lang="ro-RO" sz="3200" dirty="0" smtClean="0"/>
              <a:t>Chain of Responsability</a:t>
            </a:r>
            <a:r>
              <a:rPr lang="en-US" sz="3200" dirty="0" smtClean="0"/>
              <a:t/>
            </a:r>
            <a:br>
              <a:rPr lang="en-US" sz="3200" dirty="0" smtClean="0"/>
            </a:br>
            <a:endParaRPr lang="ro-RO" sz="3200" dirty="0"/>
          </a:p>
        </p:txBody>
      </p:sp>
      <p:sp>
        <p:nvSpPr>
          <p:cNvPr id="11266" name="Rectangle 2"/>
          <p:cNvSpPr>
            <a:spLocks noChangeArrowheads="1"/>
          </p:cNvSpPr>
          <p:nvPr/>
        </p:nvSpPr>
        <p:spPr bwMode="auto">
          <a:xfrm>
            <a:off x="179512" y="1268760"/>
            <a:ext cx="8964488" cy="5309146"/>
          </a:xfrm>
          <a:prstGeom prst="rect">
            <a:avLst/>
          </a:prstGeom>
          <a:solidFill>
            <a:srgbClr val="FBEDBB"/>
          </a:solid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class</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Director : LoanApprover</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public</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override</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void</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ApproveLoan(Loan i)</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if</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(i.Amount &lt;= </a:t>
            </a:r>
            <a:r>
              <a:rPr kumimoji="0" lang="ro-RO" b="0" i="0" u="none" strike="noStrike" cap="none" normalizeH="0" baseline="0" dirty="0" smtClean="0">
                <a:ln>
                  <a:noFill/>
                </a:ln>
                <a:solidFill>
                  <a:srgbClr val="000080"/>
                </a:solidFill>
                <a:effectLst/>
                <a:latin typeface="Consolas" pitchFamily="49" charset="0"/>
                <a:ea typeface="Times New Roman" pitchFamily="18" charset="0"/>
                <a:cs typeface="Courier New" pitchFamily="49" charset="0"/>
              </a:rPr>
              <a:t>250000</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Console.WriteLine(</a:t>
            </a:r>
            <a:r>
              <a:rPr kumimoji="0" lang="ro-RO" b="0" i="0" u="none" strike="noStrike" cap="none" normalizeH="0" baseline="0" dirty="0" smtClean="0">
                <a:ln>
                  <a:noFill/>
                </a:ln>
                <a:solidFill>
                  <a:srgbClr val="800080"/>
                </a:solidFill>
                <a:effectLst/>
                <a:latin typeface="Consolas" pitchFamily="49" charset="0"/>
                <a:ea typeface="Times New Roman" pitchFamily="18" charset="0"/>
                <a:cs typeface="Courier New" pitchFamily="49" charset="0"/>
              </a:rPr>
              <a:t>"Loan amount of "</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 i.Amount + </a:t>
            </a:r>
            <a:r>
              <a:rPr kumimoji="0" lang="ro-RO" b="0" i="0" u="none" strike="noStrike" cap="none" normalizeH="0" baseline="0" dirty="0" smtClean="0">
                <a:ln>
                  <a:noFill/>
                </a:ln>
                <a:solidFill>
                  <a:srgbClr val="800080"/>
                </a:solidFill>
                <a:effectLst/>
                <a:latin typeface="Consolas" pitchFamily="49" charset="0"/>
                <a:ea typeface="Times New Roman" pitchFamily="18" charset="0"/>
                <a:cs typeface="Courier New" pitchFamily="49" charset="0"/>
              </a:rPr>
              <a:t>" approved by the Director"</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else</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nextApprover.ApproveLoan(i);</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class</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VicePresident : LoanApprover</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public</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override</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FF"/>
                </a:solidFill>
                <a:effectLst/>
                <a:latin typeface="Consolas" pitchFamily="49" charset="0"/>
                <a:ea typeface="Times New Roman" pitchFamily="18" charset="0"/>
                <a:cs typeface="Courier New" pitchFamily="49" charset="0"/>
              </a:rPr>
              <a:t>void</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ApproveLoan(Loan i)</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Console.WriteLine(</a:t>
            </a:r>
            <a:r>
              <a:rPr kumimoji="0" lang="ro-RO" b="0" i="0" u="none" strike="noStrike" cap="none" normalizeH="0" baseline="0" dirty="0" smtClean="0">
                <a:ln>
                  <a:noFill/>
                </a:ln>
                <a:solidFill>
                  <a:srgbClr val="800080"/>
                </a:solidFill>
                <a:effectLst/>
                <a:latin typeface="Consolas" pitchFamily="49" charset="0"/>
                <a:ea typeface="Times New Roman" pitchFamily="18" charset="0"/>
                <a:cs typeface="Courier New" pitchFamily="49" charset="0"/>
              </a:rPr>
              <a:t>"Loan amount of "</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 + i.Amount + </a:t>
            </a:r>
            <a:r>
              <a:rPr kumimoji="0" lang="ro-RO" b="0" i="0" u="none" strike="noStrike" cap="none" normalizeH="0" baseline="0" dirty="0" smtClean="0">
                <a:ln>
                  <a:noFill/>
                </a:ln>
                <a:solidFill>
                  <a:srgbClr val="800080"/>
                </a:solidFill>
                <a:effectLst/>
                <a:latin typeface="Consolas" pitchFamily="49" charset="0"/>
                <a:ea typeface="Times New Roman" pitchFamily="18" charset="0"/>
                <a:cs typeface="Courier New" pitchFamily="49" charset="0"/>
              </a:rPr>
              <a:t>" approved by the Vice President"</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ro-RO" dirty="0" smtClean="0">
                <a:solidFill>
                  <a:srgbClr val="000000"/>
                </a:solidFill>
                <a:latin typeface="Consolas" pitchFamily="49" charset="0"/>
                <a:ea typeface="Times New Roman" pitchFamily="18" charset="0"/>
                <a:cs typeface="Courier New" pitchFamily="49" charset="0"/>
              </a:rPr>
              <a:t>   </a:t>
            </a: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ea typeface="Times New Roman" pitchFamily="18" charset="0"/>
                <a:cs typeface="Courier New" pitchFamily="49" charset="0"/>
              </a:rPr>
              <a:t>}</a:t>
            </a:r>
            <a:endParaRPr kumimoji="0" lang="ro-RO"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95536" y="476672"/>
            <a:ext cx="2736304" cy="576064"/>
          </a:xfrm>
        </p:spPr>
        <p:txBody>
          <a:bodyPr>
            <a:noAutofit/>
          </a:bodyPr>
          <a:lstStyle/>
          <a:p>
            <a:pPr>
              <a:lnSpc>
                <a:spcPts val="3000"/>
              </a:lnSpc>
            </a:pPr>
            <a:r>
              <a:rPr lang="ro-RO" sz="2000" b="1" dirty="0" smtClean="0"/>
              <a:t>Implementare</a:t>
            </a:r>
          </a:p>
        </p:txBody>
      </p:sp>
      <p:sp>
        <p:nvSpPr>
          <p:cNvPr id="10" name="Title 1"/>
          <p:cNvSpPr>
            <a:spLocks noGrp="1"/>
          </p:cNvSpPr>
          <p:nvPr>
            <p:ph type="title"/>
          </p:nvPr>
        </p:nvSpPr>
        <p:spPr>
          <a:xfrm>
            <a:off x="899592" y="44624"/>
            <a:ext cx="7560840" cy="626368"/>
          </a:xfrm>
        </p:spPr>
        <p:txBody>
          <a:bodyPr/>
          <a:lstStyle/>
          <a:p>
            <a:r>
              <a:rPr lang="en-US" sz="3200" dirty="0" smtClean="0"/>
              <a:t>2.</a:t>
            </a:r>
            <a:r>
              <a:rPr lang="ro-RO" sz="3200" dirty="0" smtClean="0"/>
              <a:t>Şablon</a:t>
            </a:r>
            <a:r>
              <a:rPr lang="en-US" sz="3200" dirty="0" err="1" smtClean="0"/>
              <a:t>ul</a:t>
            </a:r>
            <a:r>
              <a:rPr lang="en-US" sz="3200" dirty="0" smtClean="0"/>
              <a:t> </a:t>
            </a:r>
            <a:r>
              <a:rPr lang="ro-RO" sz="3200" dirty="0" smtClean="0"/>
              <a:t>Chain of Responsability</a:t>
            </a:r>
            <a:r>
              <a:rPr lang="en-US" sz="3200" dirty="0" smtClean="0"/>
              <a:t/>
            </a:r>
            <a:br>
              <a:rPr lang="en-US" sz="3200" dirty="0" smtClean="0"/>
            </a:br>
            <a:endParaRPr lang="ro-RO" sz="3200" dirty="0"/>
          </a:p>
        </p:txBody>
      </p:sp>
      <p:sp>
        <p:nvSpPr>
          <p:cNvPr id="10241" name="Rectangle 1"/>
          <p:cNvSpPr>
            <a:spLocks noChangeArrowheads="1"/>
          </p:cNvSpPr>
          <p:nvPr/>
        </p:nvSpPr>
        <p:spPr bwMode="auto">
          <a:xfrm>
            <a:off x="504056" y="1077992"/>
            <a:ext cx="7812360" cy="3647152"/>
          </a:xfrm>
          <a:prstGeom prst="rect">
            <a:avLst/>
          </a:prstGeom>
          <a:solidFill>
            <a:srgbClr val="FBEDBB"/>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FF"/>
                </a:solidFill>
                <a:effectLst/>
                <a:latin typeface="Consolas" pitchFamily="49" charset="0"/>
              </a:rPr>
              <a:t>public</a:t>
            </a:r>
            <a:r>
              <a:rPr kumimoji="0" lang="ro-RO" b="0" i="0" u="none" strike="noStrike" cap="none" normalizeH="0" baseline="0" dirty="0" smtClean="0">
                <a:ln>
                  <a:noFill/>
                </a:ln>
                <a:solidFill>
                  <a:srgbClr val="000000"/>
                </a:solidFill>
                <a:effectLst/>
                <a:latin typeface="Consolas" pitchFamily="49" charset="0"/>
              </a:rPr>
              <a:t> </a:t>
            </a:r>
            <a:r>
              <a:rPr kumimoji="0" lang="ro-RO" b="0" i="0" u="none" strike="noStrike" cap="none" normalizeH="0" baseline="0" dirty="0" smtClean="0">
                <a:ln>
                  <a:noFill/>
                </a:ln>
                <a:solidFill>
                  <a:srgbClr val="0000FF"/>
                </a:solidFill>
                <a:effectLst/>
                <a:latin typeface="Consolas" pitchFamily="49" charset="0"/>
              </a:rPr>
              <a:t>class</a:t>
            </a:r>
            <a:r>
              <a:rPr kumimoji="0" lang="ro-RO" b="0" i="0" u="none" strike="noStrike" cap="none" normalizeH="0" baseline="0" dirty="0" smtClean="0">
                <a:ln>
                  <a:noFill/>
                </a:ln>
                <a:solidFill>
                  <a:srgbClr val="000000"/>
                </a:solidFill>
                <a:effectLst/>
                <a:latin typeface="Consolas" pitchFamily="49" charset="0"/>
              </a:rPr>
              <a:t> Loan</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ro-RO" dirty="0" smtClean="0">
                <a:solidFill>
                  <a:srgbClr val="000000"/>
                </a:solidFill>
                <a:latin typeface="Consolas" pitchFamily="49" charset="0"/>
              </a:rPr>
              <a:t>  </a:t>
            </a:r>
            <a:r>
              <a:rPr kumimoji="0" lang="ro-RO" b="0" i="0" u="none" strike="noStrike" cap="none" normalizeH="0" baseline="0" dirty="0" smtClean="0">
                <a:ln>
                  <a:noFill/>
                </a:ln>
                <a:solidFill>
                  <a:srgbClr val="000000"/>
                </a:solidFill>
                <a:effectLst/>
                <a:latin typeface="Consolas" pitchFamily="49" charset="0"/>
              </a:rPr>
              <a:t> </a:t>
            </a:r>
            <a:r>
              <a:rPr kumimoji="0" lang="ro-RO" b="0" i="0" u="none" strike="noStrike" cap="none" normalizeH="0" baseline="0" dirty="0" smtClean="0">
                <a:ln>
                  <a:noFill/>
                </a:ln>
                <a:solidFill>
                  <a:srgbClr val="0000FF"/>
                </a:solidFill>
                <a:effectLst/>
                <a:latin typeface="Consolas" pitchFamily="49" charset="0"/>
              </a:rPr>
              <a:t>private</a:t>
            </a:r>
            <a:r>
              <a:rPr kumimoji="0" lang="ro-RO" b="0" i="0" u="none" strike="noStrike" cap="none" normalizeH="0" baseline="0" dirty="0" smtClean="0">
                <a:ln>
                  <a:noFill/>
                </a:ln>
                <a:solidFill>
                  <a:srgbClr val="000000"/>
                </a:solidFill>
                <a:effectLst/>
                <a:latin typeface="Consolas" pitchFamily="49" charset="0"/>
              </a:rPr>
              <a:t> </a:t>
            </a:r>
            <a:r>
              <a:rPr kumimoji="0" lang="ro-RO" b="0" i="0" u="none" strike="noStrike" cap="none" normalizeH="0" baseline="0" dirty="0" smtClean="0">
                <a:ln>
                  <a:noFill/>
                </a:ln>
                <a:solidFill>
                  <a:srgbClr val="0000FF"/>
                </a:solidFill>
                <a:effectLst/>
                <a:latin typeface="Consolas" pitchFamily="49" charset="0"/>
              </a:rPr>
              <a:t>int</a:t>
            </a:r>
            <a:r>
              <a:rPr kumimoji="0" lang="ro-RO" b="0" i="0" u="none" strike="noStrike" cap="none" normalizeH="0" baseline="0" dirty="0" smtClean="0">
                <a:ln>
                  <a:noFill/>
                </a:ln>
                <a:solidFill>
                  <a:srgbClr val="000000"/>
                </a:solidFill>
                <a:effectLst/>
                <a:latin typeface="Consolas" pitchFamily="49" charset="0"/>
              </a:rPr>
              <a:t> amount;</a:t>
            </a:r>
          </a:p>
          <a:p>
            <a:pPr marL="0" marR="0" lvl="0" indent="0" algn="l" defTabSz="914400" rtl="0" eaLnBrk="1" fontAlgn="base" latinLnBrk="0" hangingPunct="1">
              <a:lnSpc>
                <a:spcPct val="100000"/>
              </a:lnSpc>
              <a:spcBef>
                <a:spcPct val="0"/>
              </a:spcBef>
              <a:spcAft>
                <a:spcPct val="0"/>
              </a:spcAft>
              <a:buClrTx/>
              <a:buSzTx/>
              <a:buFontTx/>
              <a:buNone/>
              <a:tabLst/>
            </a:pPr>
            <a:r>
              <a:rPr lang="ro-RO" dirty="0" smtClean="0">
                <a:solidFill>
                  <a:srgbClr val="000000"/>
                </a:solidFill>
                <a:latin typeface="Consolas" pitchFamily="49" charset="0"/>
              </a:rPr>
              <a:t>  </a:t>
            </a:r>
            <a:r>
              <a:rPr kumimoji="0" lang="ro-RO" b="0" i="0" u="none" strike="noStrike" cap="none" normalizeH="0" baseline="0" dirty="0" smtClean="0">
                <a:ln>
                  <a:noFill/>
                </a:ln>
                <a:solidFill>
                  <a:srgbClr val="000000"/>
                </a:solidFill>
                <a:effectLst/>
                <a:latin typeface="Consolas" pitchFamily="49" charset="0"/>
              </a:rPr>
              <a:t> </a:t>
            </a:r>
            <a:r>
              <a:rPr kumimoji="0" lang="ro-RO" b="0" i="0" u="none" strike="noStrike" cap="none" normalizeH="0" baseline="0" dirty="0" smtClean="0">
                <a:ln>
                  <a:noFill/>
                </a:ln>
                <a:solidFill>
                  <a:srgbClr val="0000FF"/>
                </a:solidFill>
                <a:effectLst/>
                <a:latin typeface="Consolas" pitchFamily="49" charset="0"/>
              </a:rPr>
              <a:t>public</a:t>
            </a:r>
            <a:r>
              <a:rPr kumimoji="0" lang="ro-RO" b="0" i="0" u="none" strike="noStrike" cap="none" normalizeH="0" baseline="0" dirty="0" smtClean="0">
                <a:ln>
                  <a:noFill/>
                </a:ln>
                <a:solidFill>
                  <a:srgbClr val="000000"/>
                </a:solidFill>
                <a:effectLst/>
                <a:latin typeface="Consolas" pitchFamily="49" charset="0"/>
              </a:rPr>
              <a:t> </a:t>
            </a:r>
            <a:r>
              <a:rPr kumimoji="0" lang="ro-RO" b="0" i="0" u="none" strike="noStrike" cap="none" normalizeH="0" baseline="0" dirty="0" smtClean="0">
                <a:ln>
                  <a:noFill/>
                </a:ln>
                <a:solidFill>
                  <a:srgbClr val="0000FF"/>
                </a:solidFill>
                <a:effectLst/>
                <a:latin typeface="Consolas" pitchFamily="49" charset="0"/>
              </a:rPr>
              <a:t>int</a:t>
            </a:r>
            <a:r>
              <a:rPr kumimoji="0" lang="ro-RO" b="0" i="0" u="none" strike="noStrike" cap="none" normalizeH="0" baseline="0" dirty="0" smtClean="0">
                <a:ln>
                  <a:noFill/>
                </a:ln>
                <a:solidFill>
                  <a:srgbClr val="000000"/>
                </a:solidFill>
                <a:effectLst/>
                <a:latin typeface="Consolas" pitchFamily="49" charset="0"/>
              </a:rPr>
              <a:t> Amount</a:t>
            </a:r>
          </a:p>
          <a:p>
            <a:pPr marL="0" marR="0" lvl="0" indent="0" algn="l" defTabSz="914400" rtl="0" eaLnBrk="1" fontAlgn="base" latinLnBrk="0" hangingPunct="1">
              <a:lnSpc>
                <a:spcPct val="100000"/>
              </a:lnSpc>
              <a:spcBef>
                <a:spcPct val="0"/>
              </a:spcBef>
              <a:spcAft>
                <a:spcPct val="0"/>
              </a:spcAft>
              <a:buClrTx/>
              <a:buSzTx/>
              <a:buFontTx/>
              <a:buNone/>
              <a:tabLst/>
            </a:pPr>
            <a:r>
              <a:rPr lang="ro-RO" dirty="0" smtClean="0">
                <a:solidFill>
                  <a:srgbClr val="000000"/>
                </a:solidFill>
                <a:latin typeface="Consolas" pitchFamily="49" charset="0"/>
              </a:rPr>
              <a:t>  </a:t>
            </a:r>
            <a:r>
              <a:rPr kumimoji="0" lang="ro-RO" b="0" i="0" u="none" strike="noStrike" cap="none" normalizeH="0" baseline="0" dirty="0" smtClean="0">
                <a:ln>
                  <a:noFill/>
                </a:ln>
                <a:solidFill>
                  <a:srgbClr val="000000"/>
                </a:solidFill>
                <a:effectLst/>
                <a:latin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o-RO" dirty="0" smtClean="0">
                <a:solidFill>
                  <a:srgbClr val="000000"/>
                </a:solidFill>
                <a:latin typeface="Consolas" pitchFamily="49" charset="0"/>
              </a:rPr>
              <a:t>	</a:t>
            </a:r>
            <a:r>
              <a:rPr kumimoji="0" lang="ro-RO" b="0" i="0" u="none" strike="noStrike" cap="none" normalizeH="0" baseline="0" dirty="0" smtClean="0">
                <a:ln>
                  <a:noFill/>
                </a:ln>
                <a:solidFill>
                  <a:srgbClr val="0000FF"/>
                </a:solidFill>
                <a:effectLst/>
                <a:latin typeface="Consolas" pitchFamily="49" charset="0"/>
              </a:rPr>
              <a:t>get</a:t>
            </a:r>
            <a:r>
              <a:rPr kumimoji="0" lang="ro-RO" b="0" i="0" u="none" strike="noStrike" cap="none" normalizeH="0" baseline="0" dirty="0" smtClean="0">
                <a:ln>
                  <a:noFill/>
                </a:ln>
                <a:solidFill>
                  <a:srgbClr val="000000"/>
                </a:solidFill>
                <a:effectLst/>
                <a:latin typeface="Consolas" pitchFamily="49" charset="0"/>
              </a:rPr>
              <a:t> { </a:t>
            </a:r>
            <a:r>
              <a:rPr kumimoji="0" lang="ro-RO" b="0" i="0" u="none" strike="noStrike" cap="none" normalizeH="0" baseline="0" dirty="0" smtClean="0">
                <a:ln>
                  <a:noFill/>
                </a:ln>
                <a:solidFill>
                  <a:srgbClr val="0000FF"/>
                </a:solidFill>
                <a:effectLst/>
                <a:latin typeface="Consolas" pitchFamily="49" charset="0"/>
              </a:rPr>
              <a:t>return</a:t>
            </a:r>
            <a:r>
              <a:rPr kumimoji="0" lang="ro-RO" b="0" i="0" u="none" strike="noStrike" cap="none" normalizeH="0" baseline="0" dirty="0" smtClean="0">
                <a:ln>
                  <a:noFill/>
                </a:ln>
                <a:solidFill>
                  <a:srgbClr val="000000"/>
                </a:solidFill>
                <a:effectLst/>
                <a:latin typeface="Consolas" pitchFamily="49" charset="0"/>
              </a:rPr>
              <a:t> amount; }</a:t>
            </a:r>
          </a:p>
          <a:p>
            <a:pPr marL="0" marR="0" lvl="0" indent="0" algn="l" defTabSz="914400" rtl="0" eaLnBrk="1" fontAlgn="base" latinLnBrk="0" hangingPunct="1">
              <a:lnSpc>
                <a:spcPct val="100000"/>
              </a:lnSpc>
              <a:spcBef>
                <a:spcPct val="0"/>
              </a:spcBef>
              <a:spcAft>
                <a:spcPct val="0"/>
              </a:spcAft>
              <a:buClrTx/>
              <a:buSzTx/>
              <a:buFontTx/>
              <a:buNone/>
              <a:tabLst/>
            </a:pPr>
            <a:r>
              <a:rPr lang="ro-RO" dirty="0" smtClean="0">
                <a:solidFill>
                  <a:srgbClr val="000000"/>
                </a:solidFill>
                <a:latin typeface="Consolas" pitchFamily="49" charset="0"/>
              </a:rPr>
              <a:t>  </a:t>
            </a:r>
            <a:r>
              <a:rPr kumimoji="0" lang="ro-RO" b="0" i="0" u="none" strike="noStrike" cap="none" normalizeH="0" baseline="0" dirty="0" smtClean="0">
                <a:ln>
                  <a:noFill/>
                </a:ln>
                <a:solidFill>
                  <a:srgbClr val="000000"/>
                </a:solidFill>
                <a:effectLst/>
                <a:latin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o-RO" dirty="0" smtClean="0">
                <a:solidFill>
                  <a:srgbClr val="000000"/>
                </a:solidFill>
                <a:latin typeface="Consolas" pitchFamily="49" charset="0"/>
              </a:rPr>
              <a:t>  </a:t>
            </a:r>
            <a:r>
              <a:rPr kumimoji="0" lang="ro-RO" b="0" i="0" u="none" strike="noStrike" cap="none" normalizeH="0" baseline="0" dirty="0" smtClean="0">
                <a:ln>
                  <a:noFill/>
                </a:ln>
                <a:solidFill>
                  <a:srgbClr val="000000"/>
                </a:solidFill>
                <a:effectLst/>
                <a:latin typeface="Consolas" pitchFamily="49" charset="0"/>
              </a:rPr>
              <a:t> </a:t>
            </a:r>
            <a:r>
              <a:rPr kumimoji="0" lang="ro-RO" b="0" i="0" u="none" strike="noStrike" cap="none" normalizeH="0" baseline="0" dirty="0" smtClean="0">
                <a:ln>
                  <a:noFill/>
                </a:ln>
                <a:solidFill>
                  <a:srgbClr val="0000FF"/>
                </a:solidFill>
                <a:effectLst/>
                <a:latin typeface="Consolas" pitchFamily="49" charset="0"/>
              </a:rPr>
              <a:t>public</a:t>
            </a:r>
            <a:r>
              <a:rPr kumimoji="0" lang="ro-RO" b="0" i="0" u="none" strike="noStrike" cap="none" normalizeH="0" baseline="0" dirty="0" smtClean="0">
                <a:ln>
                  <a:noFill/>
                </a:ln>
                <a:solidFill>
                  <a:srgbClr val="000000"/>
                </a:solidFill>
                <a:effectLst/>
                <a:latin typeface="Consolas" pitchFamily="49" charset="0"/>
              </a:rPr>
              <a:t> Loan(</a:t>
            </a:r>
            <a:r>
              <a:rPr kumimoji="0" lang="ro-RO" b="0" i="0" u="none" strike="noStrike" cap="none" normalizeH="0" baseline="0" dirty="0" smtClean="0">
                <a:ln>
                  <a:noFill/>
                </a:ln>
                <a:solidFill>
                  <a:srgbClr val="0000FF"/>
                </a:solidFill>
                <a:effectLst/>
                <a:latin typeface="Consolas" pitchFamily="49" charset="0"/>
              </a:rPr>
              <a:t>int</a:t>
            </a:r>
            <a:r>
              <a:rPr kumimoji="0" lang="ro-RO" b="0" i="0" u="none" strike="noStrike" cap="none" normalizeH="0" baseline="0" dirty="0" smtClean="0">
                <a:ln>
                  <a:noFill/>
                </a:ln>
                <a:solidFill>
                  <a:srgbClr val="000000"/>
                </a:solidFill>
                <a:effectLst/>
                <a:latin typeface="Consolas" pitchFamily="49" charset="0"/>
              </a:rPr>
              <a:t> amount)</a:t>
            </a:r>
          </a:p>
          <a:p>
            <a:pPr marL="0" marR="0" lvl="0" indent="0" algn="l" defTabSz="914400" rtl="0" eaLnBrk="1" fontAlgn="base" latinLnBrk="0" hangingPunct="1">
              <a:lnSpc>
                <a:spcPct val="100000"/>
              </a:lnSpc>
              <a:spcBef>
                <a:spcPct val="0"/>
              </a:spcBef>
              <a:spcAft>
                <a:spcPct val="0"/>
              </a:spcAft>
              <a:buClrTx/>
              <a:buSzTx/>
              <a:buFontTx/>
              <a:buNone/>
              <a:tabLst/>
            </a:pPr>
            <a:r>
              <a:rPr lang="ro-RO" dirty="0" smtClean="0">
                <a:solidFill>
                  <a:srgbClr val="000000"/>
                </a:solidFill>
                <a:latin typeface="Consolas" pitchFamily="49" charset="0"/>
              </a:rPr>
              <a:t>   </a:t>
            </a:r>
            <a:r>
              <a:rPr kumimoji="0" lang="ro-RO" b="0" i="0" u="none" strike="noStrike" cap="none" normalizeH="0" baseline="0" dirty="0" smtClean="0">
                <a:ln>
                  <a:noFill/>
                </a:ln>
                <a:solidFill>
                  <a:srgbClr val="000000"/>
                </a:solidFill>
                <a:effectLst/>
                <a:latin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ro-RO" dirty="0" smtClean="0">
                <a:solidFill>
                  <a:srgbClr val="000000"/>
                </a:solidFill>
                <a:latin typeface="Consolas" pitchFamily="49" charset="0"/>
              </a:rPr>
              <a:t>      </a:t>
            </a:r>
            <a:r>
              <a:rPr kumimoji="0" lang="ro-RO" b="0" i="0" u="none" strike="noStrike" cap="none" normalizeH="0" baseline="0" dirty="0" smtClean="0">
                <a:ln>
                  <a:noFill/>
                </a:ln>
                <a:solidFill>
                  <a:srgbClr val="0000FF"/>
                </a:solidFill>
                <a:effectLst/>
                <a:latin typeface="Consolas" pitchFamily="49" charset="0"/>
              </a:rPr>
              <a:t>this</a:t>
            </a:r>
            <a:r>
              <a:rPr kumimoji="0" lang="ro-RO" b="0" i="0" u="none" strike="noStrike" cap="none" normalizeH="0" baseline="0" dirty="0" smtClean="0">
                <a:ln>
                  <a:noFill/>
                </a:ln>
                <a:solidFill>
                  <a:srgbClr val="000000"/>
                </a:solidFill>
                <a:effectLst/>
                <a:latin typeface="Consolas" pitchFamily="49" charset="0"/>
              </a:rPr>
              <a:t>.amount = amount;</a:t>
            </a:r>
          </a:p>
          <a:p>
            <a:pPr marL="0" marR="0" lvl="0" indent="0" algn="l" defTabSz="914400" rtl="0" eaLnBrk="1" fontAlgn="base" latinLnBrk="0" hangingPunct="1">
              <a:lnSpc>
                <a:spcPct val="100000"/>
              </a:lnSpc>
              <a:spcBef>
                <a:spcPct val="0"/>
              </a:spcBef>
              <a:spcAft>
                <a:spcPct val="0"/>
              </a:spcAft>
              <a:buClrTx/>
              <a:buSzTx/>
              <a:buFontTx/>
              <a:buNone/>
              <a:tabLst/>
            </a:pPr>
            <a:r>
              <a:rPr lang="ro-RO" dirty="0" smtClean="0">
                <a:solidFill>
                  <a:srgbClr val="000000"/>
                </a:solidFill>
                <a:latin typeface="Consolas" pitchFamily="49" charset="0"/>
              </a:rPr>
              <a:t>  </a:t>
            </a:r>
            <a:r>
              <a:rPr kumimoji="0" lang="ro-RO" b="0" i="0" u="none" strike="noStrike" cap="none" normalizeH="0" baseline="0" dirty="0" smtClean="0">
                <a:ln>
                  <a:noFill/>
                </a:ln>
                <a:solidFill>
                  <a:srgbClr val="000000"/>
                </a:solidFill>
                <a:effectLst/>
                <a:latin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rPr>
              <a:t>}</a:t>
            </a:r>
            <a:r>
              <a:rPr kumimoji="0" lang="ro-RO" b="0" i="0" u="none" strike="noStrike" cap="none" normalizeH="0" baseline="0" dirty="0" smtClean="0">
                <a:ln>
                  <a:noFill/>
                </a:ln>
                <a:solidFill>
                  <a:schemeClr val="tx1"/>
                </a:solidFill>
                <a:effectLst/>
                <a:latin typeface="Arial" pitchFamily="34" charset="0"/>
              </a:rPr>
              <a:t/>
            </a:r>
            <a:br>
              <a:rPr kumimoji="0" lang="ro-RO" b="0" i="0" u="none" strike="noStrike" cap="none" normalizeH="0" baseline="0" dirty="0" smtClean="0">
                <a:ln>
                  <a:noFill/>
                </a:ln>
                <a:solidFill>
                  <a:schemeClr val="tx1"/>
                </a:solidFill>
                <a:effectLst/>
                <a:latin typeface="Arial" pitchFamily="34" charset="0"/>
              </a:rPr>
            </a:br>
            <a:endParaRPr kumimoji="0" lang="ro-RO"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99592" y="66328"/>
            <a:ext cx="4032448" cy="626368"/>
          </a:xfrm>
        </p:spPr>
        <p:txBody>
          <a:bodyPr/>
          <a:lstStyle/>
          <a:p>
            <a:r>
              <a:rPr lang="en-US" sz="2800" dirty="0" smtClean="0"/>
              <a:t>1. </a:t>
            </a:r>
            <a:r>
              <a:rPr lang="ro-RO" sz="2800" dirty="0" smtClean="0"/>
              <a:t>Şablon</a:t>
            </a:r>
            <a:r>
              <a:rPr lang="en-US" sz="2800" dirty="0" err="1" smtClean="0"/>
              <a:t>ul</a:t>
            </a:r>
            <a:r>
              <a:rPr lang="en-US" sz="2800" dirty="0" smtClean="0"/>
              <a:t> Observer</a:t>
            </a:r>
            <a:br>
              <a:rPr lang="en-US" sz="2800" dirty="0" smtClean="0"/>
            </a:br>
            <a:endParaRPr lang="ro-RO" sz="2800" dirty="0"/>
          </a:p>
        </p:txBody>
      </p:sp>
      <p:pic>
        <p:nvPicPr>
          <p:cNvPr id="1026" name="Picture 2"/>
          <p:cNvPicPr>
            <a:picLocks noChangeAspect="1" noChangeArrowheads="1"/>
          </p:cNvPicPr>
          <p:nvPr/>
        </p:nvPicPr>
        <p:blipFill>
          <a:blip r:embed="rId3" cstate="print"/>
          <a:srcRect/>
          <a:stretch>
            <a:fillRect/>
          </a:stretch>
        </p:blipFill>
        <p:spPr bwMode="auto">
          <a:xfrm>
            <a:off x="1357290" y="3429000"/>
            <a:ext cx="6209943" cy="3190880"/>
          </a:xfrm>
          <a:prstGeom prst="rect">
            <a:avLst/>
          </a:prstGeom>
          <a:noFill/>
          <a:ln w="9525">
            <a:noFill/>
            <a:miter lim="800000"/>
            <a:headEnd/>
            <a:tailEnd/>
          </a:ln>
          <a:effectLst/>
        </p:spPr>
      </p:pic>
      <p:sp>
        <p:nvSpPr>
          <p:cNvPr id="6" name="TextBox 5"/>
          <p:cNvSpPr txBox="1"/>
          <p:nvPr/>
        </p:nvSpPr>
        <p:spPr>
          <a:xfrm>
            <a:off x="428596" y="458009"/>
            <a:ext cx="8501122" cy="2585323"/>
          </a:xfrm>
          <a:prstGeom prst="rect">
            <a:avLst/>
          </a:prstGeom>
          <a:noFill/>
        </p:spPr>
        <p:txBody>
          <a:bodyPr wrap="square" rtlCol="0">
            <a:spAutoFit/>
          </a:bodyPr>
          <a:lstStyle/>
          <a:p>
            <a:pPr>
              <a:lnSpc>
                <a:spcPct val="150000"/>
              </a:lnSpc>
            </a:pPr>
            <a:r>
              <a:rPr lang="en-US" dirty="0" err="1" smtClean="0"/>
              <a:t>Exemplu</a:t>
            </a:r>
            <a:r>
              <a:rPr lang="en-US" dirty="0" smtClean="0"/>
              <a:t>: </a:t>
            </a:r>
          </a:p>
          <a:p>
            <a:pPr lvl="1">
              <a:lnSpc>
                <a:spcPct val="150000"/>
              </a:lnSpc>
              <a:buFont typeface="Wingdings" pitchFamily="2" charset="2"/>
              <a:buChar char="Ø"/>
            </a:pPr>
            <a:r>
              <a:rPr lang="en-US" dirty="0" smtClean="0"/>
              <a:t> Se </a:t>
            </a:r>
            <a:r>
              <a:rPr lang="en-US" dirty="0" err="1" smtClean="0"/>
              <a:t>doreste</a:t>
            </a:r>
            <a:r>
              <a:rPr lang="en-US" dirty="0" smtClean="0"/>
              <a:t> “refresh-</a:t>
            </a:r>
            <a:r>
              <a:rPr lang="en-US" dirty="0" err="1" smtClean="0"/>
              <a:t>uirea</a:t>
            </a:r>
            <a:r>
              <a:rPr lang="en-US" dirty="0" smtClean="0"/>
              <a:t>” </a:t>
            </a:r>
            <a:r>
              <a:rPr lang="en-US" dirty="0" err="1" smtClean="0"/>
              <a:t>ecranului</a:t>
            </a:r>
            <a:r>
              <a:rPr lang="en-US" dirty="0" smtClean="0"/>
              <a:t> </a:t>
            </a:r>
            <a:r>
              <a:rPr lang="en-US" dirty="0" err="1" smtClean="0"/>
              <a:t>atunci</a:t>
            </a:r>
            <a:r>
              <a:rPr lang="en-US" dirty="0" smtClean="0"/>
              <a:t> </a:t>
            </a:r>
            <a:r>
              <a:rPr lang="en-US" dirty="0" err="1" smtClean="0"/>
              <a:t>cand</a:t>
            </a:r>
            <a:r>
              <a:rPr lang="en-US" dirty="0" smtClean="0"/>
              <a:t> se </a:t>
            </a:r>
            <a:r>
              <a:rPr lang="en-US" dirty="0" err="1" smtClean="0"/>
              <a:t>modifica</a:t>
            </a:r>
            <a:r>
              <a:rPr lang="en-US" dirty="0" smtClean="0"/>
              <a:t> </a:t>
            </a:r>
            <a:r>
              <a:rPr lang="en-US" dirty="0" err="1" smtClean="0"/>
              <a:t>valoarea</a:t>
            </a:r>
            <a:r>
              <a:rPr lang="en-US" dirty="0" smtClean="0"/>
              <a:t> </a:t>
            </a:r>
            <a:r>
              <a:rPr lang="en-US" dirty="0" err="1" smtClean="0"/>
              <a:t>totala</a:t>
            </a:r>
            <a:r>
              <a:rPr lang="en-US" dirty="0" smtClean="0"/>
              <a:t> a </a:t>
            </a:r>
            <a:r>
              <a:rPr lang="en-US" dirty="0" err="1" smtClean="0"/>
              <a:t>unei</a:t>
            </a:r>
            <a:r>
              <a:rPr lang="en-US" dirty="0" smtClean="0"/>
              <a:t> </a:t>
            </a:r>
            <a:r>
              <a:rPr lang="en-US" dirty="0" err="1" smtClean="0"/>
              <a:t>vanzari</a:t>
            </a:r>
            <a:endParaRPr lang="en-US" dirty="0" smtClean="0"/>
          </a:p>
          <a:p>
            <a:pPr lvl="1">
              <a:lnSpc>
                <a:spcPct val="150000"/>
              </a:lnSpc>
              <a:buFont typeface="Wingdings" pitchFamily="2" charset="2"/>
              <a:buChar char="Ø"/>
            </a:pPr>
            <a:r>
              <a:rPr lang="en-US" dirty="0" smtClean="0"/>
              <a:t> O </a:t>
            </a:r>
            <a:r>
              <a:rPr lang="en-US" dirty="0" err="1" smtClean="0"/>
              <a:t>solutie</a:t>
            </a:r>
            <a:r>
              <a:rPr lang="en-US" dirty="0" smtClean="0"/>
              <a:t> </a:t>
            </a:r>
            <a:r>
              <a:rPr lang="en-US" dirty="0" err="1" smtClean="0"/>
              <a:t>ar</a:t>
            </a:r>
            <a:r>
              <a:rPr lang="en-US" dirty="0" smtClean="0"/>
              <a:t> </a:t>
            </a:r>
            <a:r>
              <a:rPr lang="en-US" dirty="0" err="1" smtClean="0"/>
              <a:t>fi</a:t>
            </a:r>
            <a:r>
              <a:rPr lang="en-US" dirty="0" smtClean="0"/>
              <a:t> ca </a:t>
            </a:r>
            <a:r>
              <a:rPr lang="en-US" dirty="0" err="1" smtClean="0"/>
              <a:t>obiectul</a:t>
            </a:r>
            <a:r>
              <a:rPr lang="en-US" dirty="0" smtClean="0"/>
              <a:t> Sale </a:t>
            </a:r>
            <a:r>
              <a:rPr lang="en-US" dirty="0" err="1" smtClean="0"/>
              <a:t>sa</a:t>
            </a:r>
            <a:r>
              <a:rPr lang="en-US" dirty="0" smtClean="0"/>
              <a:t> </a:t>
            </a:r>
            <a:r>
              <a:rPr lang="en-US" dirty="0" err="1" smtClean="0"/>
              <a:t>trimita</a:t>
            </a:r>
            <a:r>
              <a:rPr lang="en-US" dirty="0" smtClean="0"/>
              <a:t> un </a:t>
            </a:r>
            <a:r>
              <a:rPr lang="en-US" dirty="0" err="1" smtClean="0"/>
              <a:t>mesaj</a:t>
            </a:r>
            <a:r>
              <a:rPr lang="en-US" dirty="0" smtClean="0"/>
              <a:t> </a:t>
            </a:r>
            <a:r>
              <a:rPr lang="en-US" dirty="0" err="1" smtClean="0"/>
              <a:t>catre</a:t>
            </a:r>
            <a:r>
              <a:rPr lang="en-US" dirty="0" smtClean="0"/>
              <a:t> o </a:t>
            </a:r>
            <a:r>
              <a:rPr lang="en-US" dirty="0" err="1" smtClean="0"/>
              <a:t>fereastra</a:t>
            </a:r>
            <a:r>
              <a:rPr lang="en-US" dirty="0" smtClean="0"/>
              <a:t> (</a:t>
            </a:r>
            <a:r>
              <a:rPr lang="en-US" dirty="0" err="1" smtClean="0"/>
              <a:t>obiect</a:t>
            </a:r>
            <a:r>
              <a:rPr lang="en-US" dirty="0" smtClean="0"/>
              <a:t> de tip View) </a:t>
            </a:r>
            <a:r>
              <a:rPr lang="en-US" dirty="0" err="1" smtClean="0"/>
              <a:t>si</a:t>
            </a:r>
            <a:r>
              <a:rPr lang="en-US" dirty="0" smtClean="0"/>
              <a:t> </a:t>
            </a:r>
            <a:r>
              <a:rPr lang="en-US" dirty="0" err="1" smtClean="0"/>
              <a:t>sa-i</a:t>
            </a:r>
            <a:r>
              <a:rPr lang="en-US" dirty="0" smtClean="0"/>
              <a:t> </a:t>
            </a:r>
            <a:r>
              <a:rPr lang="en-US" dirty="0" err="1" smtClean="0"/>
              <a:t>ceara</a:t>
            </a:r>
            <a:r>
              <a:rPr lang="en-US" dirty="0" smtClean="0"/>
              <a:t> </a:t>
            </a:r>
            <a:r>
              <a:rPr lang="en-US" dirty="0" err="1" smtClean="0"/>
              <a:t>sa</a:t>
            </a:r>
            <a:r>
              <a:rPr lang="en-US" dirty="0" smtClean="0"/>
              <a:t> </a:t>
            </a:r>
            <a:r>
              <a:rPr lang="en-US" dirty="0" err="1" smtClean="0"/>
              <a:t>faca</a:t>
            </a:r>
            <a:r>
              <a:rPr lang="en-US" dirty="0" smtClean="0"/>
              <a:t> refresh!!!!!!</a:t>
            </a:r>
          </a:p>
          <a:p>
            <a:pPr lvl="1">
              <a:lnSpc>
                <a:spcPct val="150000"/>
              </a:lnSpc>
              <a:buFont typeface="Wingdings" pitchFamily="2" charset="2"/>
              <a:buChar char="Ø"/>
            </a:pPr>
            <a:r>
              <a:rPr lang="en-US" dirty="0" smtClean="0"/>
              <a:t> Care </a:t>
            </a:r>
            <a:r>
              <a:rPr lang="en-US" dirty="0" err="1" smtClean="0"/>
              <a:t>sunt</a:t>
            </a:r>
            <a:r>
              <a:rPr lang="en-US" dirty="0" smtClean="0"/>
              <a:t> </a:t>
            </a:r>
            <a:r>
              <a:rPr lang="en-US" dirty="0" err="1" smtClean="0"/>
              <a:t>inconvenientele</a:t>
            </a:r>
            <a:r>
              <a:rPr lang="en-US" dirty="0" smtClean="0"/>
              <a:t> </a:t>
            </a:r>
            <a:r>
              <a:rPr lang="en-US" dirty="0" err="1" smtClean="0"/>
              <a:t>acestei</a:t>
            </a:r>
            <a:r>
              <a:rPr lang="en-US" dirty="0" smtClean="0"/>
              <a:t> </a:t>
            </a:r>
            <a:r>
              <a:rPr lang="en-US" dirty="0" err="1" smtClean="0"/>
              <a:t>solutii</a:t>
            </a: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95536" y="476672"/>
            <a:ext cx="2736304" cy="576064"/>
          </a:xfrm>
        </p:spPr>
        <p:txBody>
          <a:bodyPr>
            <a:noAutofit/>
          </a:bodyPr>
          <a:lstStyle/>
          <a:p>
            <a:pPr>
              <a:lnSpc>
                <a:spcPts val="3000"/>
              </a:lnSpc>
            </a:pPr>
            <a:r>
              <a:rPr lang="ro-RO" sz="2000" b="1" dirty="0" smtClean="0"/>
              <a:t>Implementare</a:t>
            </a:r>
          </a:p>
        </p:txBody>
      </p:sp>
      <p:sp>
        <p:nvSpPr>
          <p:cNvPr id="10" name="Title 1"/>
          <p:cNvSpPr>
            <a:spLocks noGrp="1"/>
          </p:cNvSpPr>
          <p:nvPr>
            <p:ph type="title"/>
          </p:nvPr>
        </p:nvSpPr>
        <p:spPr>
          <a:xfrm>
            <a:off x="899592" y="44624"/>
            <a:ext cx="7560840" cy="626368"/>
          </a:xfrm>
        </p:spPr>
        <p:txBody>
          <a:bodyPr/>
          <a:lstStyle/>
          <a:p>
            <a:r>
              <a:rPr lang="en-US" sz="3200" dirty="0" smtClean="0"/>
              <a:t>2.</a:t>
            </a:r>
            <a:r>
              <a:rPr lang="ro-RO" sz="3200" dirty="0" smtClean="0"/>
              <a:t>Şablon</a:t>
            </a:r>
            <a:r>
              <a:rPr lang="en-US" sz="3200" dirty="0" err="1" smtClean="0"/>
              <a:t>ul</a:t>
            </a:r>
            <a:r>
              <a:rPr lang="en-US" sz="3200" dirty="0" smtClean="0"/>
              <a:t> </a:t>
            </a:r>
            <a:r>
              <a:rPr lang="ro-RO" sz="3200" dirty="0" smtClean="0"/>
              <a:t>Chain of Responsability</a:t>
            </a:r>
            <a:r>
              <a:rPr lang="en-US" sz="3200" dirty="0" smtClean="0"/>
              <a:t/>
            </a:r>
            <a:br>
              <a:rPr lang="en-US" sz="3200" dirty="0" smtClean="0"/>
            </a:br>
            <a:endParaRPr lang="ro-RO" sz="3200" dirty="0"/>
          </a:p>
        </p:txBody>
      </p:sp>
      <p:sp>
        <p:nvSpPr>
          <p:cNvPr id="9217" name="Rectangle 1"/>
          <p:cNvSpPr>
            <a:spLocks noChangeArrowheads="1"/>
          </p:cNvSpPr>
          <p:nvPr/>
        </p:nvSpPr>
        <p:spPr bwMode="auto">
          <a:xfrm>
            <a:off x="0" y="1017017"/>
            <a:ext cx="9144000" cy="3924151"/>
          </a:xfrm>
          <a:prstGeom prst="rect">
            <a:avLst/>
          </a:prstGeom>
          <a:solidFill>
            <a:srgbClr val="FBEDBB"/>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FF"/>
                </a:solidFill>
                <a:effectLst/>
                <a:latin typeface="Consolas" pitchFamily="49" charset="0"/>
              </a:rPr>
              <a:t>class</a:t>
            </a:r>
            <a:r>
              <a:rPr kumimoji="0" lang="ro-RO" b="0" i="0" u="none" strike="noStrike" cap="none" normalizeH="0" baseline="0" dirty="0" smtClean="0">
                <a:ln>
                  <a:noFill/>
                </a:ln>
                <a:solidFill>
                  <a:srgbClr val="000000"/>
                </a:solidFill>
                <a:effectLst/>
                <a:latin typeface="Consolas" pitchFamily="49" charset="0"/>
              </a:rPr>
              <a:t> Program</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ro-RO" dirty="0" smtClean="0">
                <a:solidFill>
                  <a:srgbClr val="000000"/>
                </a:solidFill>
                <a:latin typeface="Consolas" pitchFamily="49" charset="0"/>
              </a:rPr>
              <a:t>  </a:t>
            </a:r>
            <a:r>
              <a:rPr kumimoji="0" lang="ro-RO" b="0" i="0" u="none" strike="noStrike" cap="none" normalizeH="0" baseline="0" dirty="0" smtClean="0">
                <a:ln>
                  <a:noFill/>
                </a:ln>
                <a:solidFill>
                  <a:srgbClr val="0000FF"/>
                </a:solidFill>
                <a:effectLst/>
                <a:latin typeface="Consolas" pitchFamily="49" charset="0"/>
              </a:rPr>
              <a:t>static</a:t>
            </a:r>
            <a:r>
              <a:rPr kumimoji="0" lang="ro-RO" b="0" i="0" u="none" strike="noStrike" cap="none" normalizeH="0" baseline="0" dirty="0" smtClean="0">
                <a:ln>
                  <a:noFill/>
                </a:ln>
                <a:solidFill>
                  <a:srgbClr val="000000"/>
                </a:solidFill>
                <a:effectLst/>
                <a:latin typeface="Consolas" pitchFamily="49" charset="0"/>
              </a:rPr>
              <a:t> </a:t>
            </a:r>
            <a:r>
              <a:rPr kumimoji="0" lang="ro-RO" b="0" i="0" u="none" strike="noStrike" cap="none" normalizeH="0" baseline="0" dirty="0" smtClean="0">
                <a:ln>
                  <a:noFill/>
                </a:ln>
                <a:solidFill>
                  <a:srgbClr val="0000FF"/>
                </a:solidFill>
                <a:effectLst/>
                <a:latin typeface="Consolas" pitchFamily="49" charset="0"/>
              </a:rPr>
              <a:t>void</a:t>
            </a:r>
            <a:r>
              <a:rPr kumimoji="0" lang="ro-RO" b="0" i="0" u="none" strike="noStrike" cap="none" normalizeH="0" baseline="0" dirty="0" smtClean="0">
                <a:ln>
                  <a:noFill/>
                </a:ln>
                <a:solidFill>
                  <a:srgbClr val="000000"/>
                </a:solidFill>
                <a:effectLst/>
                <a:latin typeface="Consolas" pitchFamily="49" charset="0"/>
              </a:rPr>
              <a:t> Main(</a:t>
            </a:r>
            <a:r>
              <a:rPr kumimoji="0" lang="ro-RO" b="0" i="0" u="none" strike="noStrike" cap="none" normalizeH="0" baseline="0" dirty="0" smtClean="0">
                <a:ln>
                  <a:noFill/>
                </a:ln>
                <a:solidFill>
                  <a:srgbClr val="0000FF"/>
                </a:solidFill>
                <a:effectLst/>
                <a:latin typeface="Consolas" pitchFamily="49" charset="0"/>
              </a:rPr>
              <a:t>string</a:t>
            </a:r>
            <a:r>
              <a:rPr kumimoji="0" lang="ro-RO" b="0" i="0" u="none" strike="noStrike" cap="none" normalizeH="0" baseline="0" dirty="0" smtClean="0">
                <a:ln>
                  <a:noFill/>
                </a:ln>
                <a:solidFill>
                  <a:srgbClr val="000000"/>
                </a:solidFill>
                <a:effectLst/>
                <a:latin typeface="Consolas" pitchFamily="49" charset="0"/>
              </a:rPr>
              <a:t>[] args)</a:t>
            </a:r>
          </a:p>
          <a:p>
            <a:pPr marL="0" marR="0" lvl="0" indent="0" algn="l" defTabSz="914400" rtl="0" eaLnBrk="1" fontAlgn="base" latinLnBrk="0" hangingPunct="1">
              <a:lnSpc>
                <a:spcPct val="100000"/>
              </a:lnSpc>
              <a:spcBef>
                <a:spcPct val="0"/>
              </a:spcBef>
              <a:spcAft>
                <a:spcPct val="0"/>
              </a:spcAft>
              <a:buClrTx/>
              <a:buSzTx/>
              <a:buFontTx/>
              <a:buNone/>
              <a:tabLst/>
            </a:pPr>
            <a:r>
              <a:rPr lang="ro-RO" dirty="0" smtClean="0">
                <a:solidFill>
                  <a:srgbClr val="000000"/>
                </a:solidFill>
                <a:latin typeface="Consolas" pitchFamily="49" charset="0"/>
              </a:rPr>
              <a:t>  </a:t>
            </a:r>
            <a:r>
              <a:rPr kumimoji="0" lang="ro-RO" b="0" i="0" u="none" strike="noStrike" cap="none" normalizeH="0" baseline="0" dirty="0" smtClean="0">
                <a:ln>
                  <a:noFill/>
                </a:ln>
                <a:solidFill>
                  <a:srgbClr val="000000"/>
                </a:solidFill>
                <a:effectLst/>
                <a:latin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rPr>
              <a:t>     LoanApprover a = </a:t>
            </a:r>
            <a:r>
              <a:rPr kumimoji="0" lang="ro-RO" b="0" i="0" u="none" strike="noStrike" cap="none" normalizeH="0" baseline="0" dirty="0" smtClean="0">
                <a:ln>
                  <a:noFill/>
                </a:ln>
                <a:solidFill>
                  <a:srgbClr val="0000FF"/>
                </a:solidFill>
                <a:effectLst/>
                <a:latin typeface="Consolas" pitchFamily="49" charset="0"/>
              </a:rPr>
              <a:t>new</a:t>
            </a:r>
            <a:r>
              <a:rPr kumimoji="0" lang="ro-RO" b="0" i="0" u="none" strike="noStrike" cap="none" normalizeH="0" baseline="0" dirty="0" smtClean="0">
                <a:ln>
                  <a:noFill/>
                </a:ln>
                <a:solidFill>
                  <a:srgbClr val="000000"/>
                </a:solidFill>
                <a:effectLst/>
                <a:latin typeface="Consolas" pitchFamily="49" charset="0"/>
              </a:rPr>
              <a:t> Manager();</a:t>
            </a:r>
          </a:p>
          <a:p>
            <a:pPr marL="0" marR="0" lvl="0" indent="0" algn="l" defTabSz="914400" rtl="0" eaLnBrk="1" fontAlgn="base" latinLnBrk="0" hangingPunct="1">
              <a:lnSpc>
                <a:spcPct val="100000"/>
              </a:lnSpc>
              <a:spcBef>
                <a:spcPct val="0"/>
              </a:spcBef>
              <a:spcAft>
                <a:spcPct val="0"/>
              </a:spcAft>
              <a:buClrTx/>
              <a:buSzTx/>
              <a:buFontTx/>
              <a:buNone/>
              <a:tabLst/>
            </a:pPr>
            <a:r>
              <a:rPr lang="ro-RO" dirty="0" smtClean="0">
                <a:solidFill>
                  <a:srgbClr val="000000"/>
                </a:solidFill>
                <a:latin typeface="Consolas" pitchFamily="49" charset="0"/>
              </a:rPr>
              <a:t>     </a:t>
            </a:r>
            <a:r>
              <a:rPr kumimoji="0" lang="ro-RO" b="0" i="0" u="none" strike="noStrike" cap="none" normalizeH="0" baseline="0" dirty="0" smtClean="0">
                <a:ln>
                  <a:noFill/>
                </a:ln>
                <a:solidFill>
                  <a:srgbClr val="000000"/>
                </a:solidFill>
                <a:effectLst/>
                <a:latin typeface="Consolas" pitchFamily="49" charset="0"/>
              </a:rPr>
              <a:t>LoanApprover b = </a:t>
            </a:r>
            <a:r>
              <a:rPr kumimoji="0" lang="ro-RO" b="0" i="0" u="none" strike="noStrike" cap="none" normalizeH="0" baseline="0" dirty="0" smtClean="0">
                <a:ln>
                  <a:noFill/>
                </a:ln>
                <a:solidFill>
                  <a:srgbClr val="0000FF"/>
                </a:solidFill>
                <a:effectLst/>
                <a:latin typeface="Consolas" pitchFamily="49" charset="0"/>
              </a:rPr>
              <a:t>new</a:t>
            </a:r>
            <a:r>
              <a:rPr kumimoji="0" lang="ro-RO" b="0" i="0" u="none" strike="noStrike" cap="none" normalizeH="0" baseline="0" dirty="0" smtClean="0">
                <a:ln>
                  <a:noFill/>
                </a:ln>
                <a:solidFill>
                  <a:srgbClr val="000000"/>
                </a:solidFill>
                <a:effectLst/>
                <a:latin typeface="Consolas" pitchFamily="49" charset="0"/>
              </a:rPr>
              <a:t> Director();</a:t>
            </a:r>
          </a:p>
          <a:p>
            <a:pPr marL="0" marR="0" lvl="0" indent="0" algn="l" defTabSz="914400" rtl="0" eaLnBrk="1" fontAlgn="base" latinLnBrk="0" hangingPunct="1">
              <a:lnSpc>
                <a:spcPct val="100000"/>
              </a:lnSpc>
              <a:spcBef>
                <a:spcPct val="0"/>
              </a:spcBef>
              <a:spcAft>
                <a:spcPct val="0"/>
              </a:spcAft>
              <a:buClrTx/>
              <a:buSzTx/>
              <a:buFontTx/>
              <a:buNone/>
              <a:tabLst/>
            </a:pPr>
            <a:r>
              <a:rPr lang="ro-RO" dirty="0" smtClean="0">
                <a:solidFill>
                  <a:srgbClr val="000000"/>
                </a:solidFill>
                <a:latin typeface="Consolas" pitchFamily="49" charset="0"/>
              </a:rPr>
              <a:t>     </a:t>
            </a:r>
            <a:r>
              <a:rPr kumimoji="0" lang="ro-RO" b="0" i="0" u="none" strike="noStrike" cap="none" normalizeH="0" baseline="0" dirty="0" smtClean="0">
                <a:ln>
                  <a:noFill/>
                </a:ln>
                <a:solidFill>
                  <a:srgbClr val="000000"/>
                </a:solidFill>
                <a:effectLst/>
                <a:latin typeface="Consolas" pitchFamily="49" charset="0"/>
              </a:rPr>
              <a:t>LoanApprover c = </a:t>
            </a:r>
            <a:r>
              <a:rPr kumimoji="0" lang="ro-RO" b="0" i="0" u="none" strike="noStrike" cap="none" normalizeH="0" baseline="0" dirty="0" smtClean="0">
                <a:ln>
                  <a:noFill/>
                </a:ln>
                <a:solidFill>
                  <a:srgbClr val="0000FF"/>
                </a:solidFill>
                <a:effectLst/>
                <a:latin typeface="Consolas" pitchFamily="49" charset="0"/>
              </a:rPr>
              <a:t>new</a:t>
            </a:r>
            <a:r>
              <a:rPr kumimoji="0" lang="ro-RO" b="0" i="0" u="none" strike="noStrike" cap="none" normalizeH="0" baseline="0" dirty="0" smtClean="0">
                <a:ln>
                  <a:noFill/>
                </a:ln>
                <a:solidFill>
                  <a:srgbClr val="000000"/>
                </a:solidFill>
                <a:effectLst/>
                <a:latin typeface="Consolas" pitchFamily="49" charset="0"/>
              </a:rPr>
              <a:t> VicePresident();</a:t>
            </a:r>
          </a:p>
          <a:p>
            <a:pPr marL="0" marR="0" lvl="0" indent="0" algn="l" defTabSz="914400" rtl="0" eaLnBrk="1" fontAlgn="base" latinLnBrk="0" hangingPunct="1">
              <a:lnSpc>
                <a:spcPct val="100000"/>
              </a:lnSpc>
              <a:spcBef>
                <a:spcPct val="0"/>
              </a:spcBef>
              <a:spcAft>
                <a:spcPct val="0"/>
              </a:spcAft>
              <a:buClrTx/>
              <a:buSzTx/>
              <a:buFontTx/>
              <a:buNone/>
              <a:tabLst/>
            </a:pPr>
            <a:r>
              <a:rPr lang="ro-RO" dirty="0" smtClean="0">
                <a:solidFill>
                  <a:srgbClr val="000000"/>
                </a:solidFill>
                <a:latin typeface="Consolas" pitchFamily="49" charset="0"/>
              </a:rPr>
              <a:t>     </a:t>
            </a:r>
            <a:r>
              <a:rPr kumimoji="0" lang="ro-RO" b="0" i="0" u="none" strike="noStrike" cap="none" normalizeH="0" baseline="0" dirty="0" smtClean="0">
                <a:ln>
                  <a:noFill/>
                </a:ln>
                <a:solidFill>
                  <a:srgbClr val="000000"/>
                </a:solidFill>
                <a:effectLst/>
                <a:latin typeface="Consolas" pitchFamily="49" charset="0"/>
              </a:rPr>
              <a:t>a.SetNextApprover(b); b.SetNextApprover(c);</a:t>
            </a:r>
          </a:p>
          <a:p>
            <a:pPr marL="0" marR="0" lvl="0" indent="0" algn="l" defTabSz="914400" rtl="0" eaLnBrk="1" fontAlgn="base" latinLnBrk="0" hangingPunct="1">
              <a:lnSpc>
                <a:spcPct val="100000"/>
              </a:lnSpc>
              <a:spcBef>
                <a:spcPct val="0"/>
              </a:spcBef>
              <a:spcAft>
                <a:spcPct val="0"/>
              </a:spcAft>
              <a:buClrTx/>
              <a:buSzTx/>
              <a:buFontTx/>
              <a:buNone/>
              <a:tabLst/>
            </a:pPr>
            <a:r>
              <a:rPr lang="ro-RO" dirty="0" smtClean="0">
                <a:solidFill>
                  <a:srgbClr val="000000"/>
                </a:solidFill>
                <a:latin typeface="Consolas" pitchFamily="49" charset="0"/>
              </a:rPr>
              <a:t>     </a:t>
            </a:r>
            <a:r>
              <a:rPr kumimoji="0" lang="ro-RO" b="0" i="0" u="none" strike="noStrike" cap="none" normalizeH="0" baseline="0" dirty="0" smtClean="0">
                <a:ln>
                  <a:noFill/>
                </a:ln>
                <a:solidFill>
                  <a:srgbClr val="000000"/>
                </a:solidFill>
                <a:effectLst/>
                <a:latin typeface="Consolas" pitchFamily="49" charset="0"/>
              </a:rPr>
              <a:t>a.ApproveLoan(</a:t>
            </a:r>
            <a:r>
              <a:rPr kumimoji="0" lang="ro-RO" b="0" i="0" u="none" strike="noStrike" cap="none" normalizeH="0" baseline="0" dirty="0" smtClean="0">
                <a:ln>
                  <a:noFill/>
                </a:ln>
                <a:solidFill>
                  <a:srgbClr val="0000FF"/>
                </a:solidFill>
                <a:effectLst/>
                <a:latin typeface="Consolas" pitchFamily="49" charset="0"/>
              </a:rPr>
              <a:t>new</a:t>
            </a:r>
            <a:r>
              <a:rPr kumimoji="0" lang="ro-RO" b="0" i="0" u="none" strike="noStrike" cap="none" normalizeH="0" baseline="0" dirty="0" smtClean="0">
                <a:ln>
                  <a:noFill/>
                </a:ln>
                <a:solidFill>
                  <a:srgbClr val="000000"/>
                </a:solidFill>
                <a:effectLst/>
                <a:latin typeface="Consolas" pitchFamily="49" charset="0"/>
              </a:rPr>
              <a:t> Loan(</a:t>
            </a:r>
            <a:r>
              <a:rPr kumimoji="0" lang="ro-RO" b="0" i="0" u="none" strike="noStrike" cap="none" normalizeH="0" baseline="0" dirty="0" smtClean="0">
                <a:ln>
                  <a:noFill/>
                </a:ln>
                <a:solidFill>
                  <a:srgbClr val="000080"/>
                </a:solidFill>
                <a:effectLst/>
                <a:latin typeface="Consolas" pitchFamily="49" charset="0"/>
              </a:rPr>
              <a:t>50000</a:t>
            </a:r>
            <a:r>
              <a:rPr kumimoji="0" lang="ro-RO" b="0" i="0" u="none" strike="noStrike" cap="none" normalizeH="0" baseline="0" dirty="0" smtClean="0">
                <a:ln>
                  <a:noFill/>
                </a:ln>
                <a:solidFill>
                  <a:srgbClr val="000000"/>
                </a:solidFill>
                <a:effectLst/>
                <a:latin typeface="Consolas" pitchFamily="49" charset="0"/>
              </a:rPr>
              <a:t>));</a:t>
            </a:r>
            <a:r>
              <a:rPr kumimoji="0" lang="ro-RO" sz="1600" b="0" i="0" u="none" strike="noStrike" cap="none" normalizeH="0" baseline="0" dirty="0" smtClean="0">
                <a:ln>
                  <a:noFill/>
                </a:ln>
                <a:solidFill>
                  <a:srgbClr val="000000"/>
                </a:solidFill>
                <a:effectLst/>
                <a:latin typeface="Consolas" pitchFamily="49" charset="0"/>
              </a:rPr>
              <a:t> </a:t>
            </a:r>
            <a:r>
              <a:rPr kumimoji="0" lang="ro-RO" sz="1600" b="0" i="1" u="none" strike="noStrike" cap="none" normalizeH="0" baseline="0" dirty="0" smtClean="0">
                <a:ln>
                  <a:noFill/>
                </a:ln>
                <a:solidFill>
                  <a:srgbClr val="008000"/>
                </a:solidFill>
                <a:effectLst/>
                <a:latin typeface="Consolas" pitchFamily="49" charset="0"/>
              </a:rPr>
              <a:t>//this will be approved by the manager</a:t>
            </a:r>
          </a:p>
          <a:p>
            <a:pPr marL="0" marR="0" lvl="0" indent="0" algn="l" defTabSz="914400" rtl="0" eaLnBrk="1" fontAlgn="base" latinLnBrk="0" hangingPunct="1">
              <a:lnSpc>
                <a:spcPct val="100000"/>
              </a:lnSpc>
              <a:spcBef>
                <a:spcPct val="0"/>
              </a:spcBef>
              <a:spcAft>
                <a:spcPct val="0"/>
              </a:spcAft>
              <a:buClrTx/>
              <a:buSzTx/>
              <a:buFontTx/>
              <a:buNone/>
              <a:tabLst/>
            </a:pPr>
            <a:r>
              <a:rPr lang="ro-RO" sz="1600" i="1" dirty="0" smtClean="0">
                <a:solidFill>
                  <a:srgbClr val="008000"/>
                </a:solidFill>
                <a:latin typeface="Consolas" pitchFamily="49" charset="0"/>
              </a:rPr>
              <a:t>  </a:t>
            </a:r>
            <a:r>
              <a:rPr kumimoji="0" lang="ro-RO" sz="1600" b="0" i="1" u="none" strike="noStrike" cap="none" normalizeH="0" baseline="0" dirty="0" smtClean="0">
                <a:ln>
                  <a:noFill/>
                </a:ln>
                <a:solidFill>
                  <a:srgbClr val="008000"/>
                </a:solidFill>
                <a:effectLst/>
                <a:latin typeface="Consolas" pitchFamily="49" charset="0"/>
              </a:rPr>
              <a:t>   </a:t>
            </a:r>
            <a:r>
              <a:rPr kumimoji="0" lang="ro-RO" b="0" i="0" u="none" strike="noStrike" cap="none" normalizeH="0" baseline="0" dirty="0" smtClean="0">
                <a:ln>
                  <a:noFill/>
                </a:ln>
                <a:solidFill>
                  <a:srgbClr val="000000"/>
                </a:solidFill>
                <a:effectLst/>
                <a:latin typeface="Consolas" pitchFamily="49" charset="0"/>
              </a:rPr>
              <a:t>a.ApproveLoan(</a:t>
            </a:r>
            <a:r>
              <a:rPr kumimoji="0" lang="ro-RO" b="0" i="0" u="none" strike="noStrike" cap="none" normalizeH="0" baseline="0" dirty="0" smtClean="0">
                <a:ln>
                  <a:noFill/>
                </a:ln>
                <a:solidFill>
                  <a:srgbClr val="0000FF"/>
                </a:solidFill>
                <a:effectLst/>
                <a:latin typeface="Consolas" pitchFamily="49" charset="0"/>
              </a:rPr>
              <a:t>new</a:t>
            </a:r>
            <a:r>
              <a:rPr kumimoji="0" lang="ro-RO" b="0" i="0" u="none" strike="noStrike" cap="none" normalizeH="0" baseline="0" dirty="0" smtClean="0">
                <a:ln>
                  <a:noFill/>
                </a:ln>
                <a:solidFill>
                  <a:srgbClr val="000000"/>
                </a:solidFill>
                <a:effectLst/>
                <a:latin typeface="Consolas" pitchFamily="49" charset="0"/>
              </a:rPr>
              <a:t> Loan(</a:t>
            </a:r>
            <a:r>
              <a:rPr kumimoji="0" lang="ro-RO" b="0" i="0" u="none" strike="noStrike" cap="none" normalizeH="0" baseline="0" dirty="0" smtClean="0">
                <a:ln>
                  <a:noFill/>
                </a:ln>
                <a:solidFill>
                  <a:srgbClr val="000080"/>
                </a:solidFill>
                <a:effectLst/>
                <a:latin typeface="Consolas" pitchFamily="49" charset="0"/>
              </a:rPr>
              <a:t>200000</a:t>
            </a:r>
            <a:r>
              <a:rPr kumimoji="0" lang="ro-RO" b="0" i="0" u="none" strike="noStrike" cap="none" normalizeH="0" baseline="0" dirty="0" smtClean="0">
                <a:ln>
                  <a:noFill/>
                </a:ln>
                <a:solidFill>
                  <a:srgbClr val="000000"/>
                </a:solidFill>
                <a:effectLst/>
                <a:latin typeface="Consolas" pitchFamily="49" charset="0"/>
              </a:rPr>
              <a:t>));</a:t>
            </a:r>
            <a:r>
              <a:rPr kumimoji="0" lang="ro-RO" sz="1600" b="0" i="1" u="none" strike="noStrike" cap="none" normalizeH="0" baseline="0" dirty="0" smtClean="0">
                <a:ln>
                  <a:noFill/>
                </a:ln>
                <a:solidFill>
                  <a:srgbClr val="008000"/>
                </a:solidFill>
                <a:effectLst/>
                <a:latin typeface="Consolas" pitchFamily="49" charset="0"/>
              </a:rPr>
              <a:t>//this will be approved by the director</a:t>
            </a:r>
          </a:p>
          <a:p>
            <a:pPr marL="0" marR="0" lvl="0" indent="0" algn="l" defTabSz="914400" rtl="0" eaLnBrk="1" fontAlgn="base" latinLnBrk="0" hangingPunct="1">
              <a:lnSpc>
                <a:spcPct val="100000"/>
              </a:lnSpc>
              <a:spcBef>
                <a:spcPct val="0"/>
              </a:spcBef>
              <a:spcAft>
                <a:spcPct val="0"/>
              </a:spcAft>
              <a:buClrTx/>
              <a:buSzTx/>
              <a:buFontTx/>
              <a:buNone/>
              <a:tabLst/>
            </a:pPr>
            <a:r>
              <a:rPr lang="ro-RO" sz="1600" i="1" dirty="0" smtClean="0">
                <a:solidFill>
                  <a:srgbClr val="008000"/>
                </a:solidFill>
                <a:latin typeface="Consolas" pitchFamily="49" charset="0"/>
              </a:rPr>
              <a:t>    </a:t>
            </a:r>
            <a:r>
              <a:rPr kumimoji="0" lang="ro-RO" b="0" i="1" u="none" strike="noStrike" cap="none" normalizeH="0" baseline="0" dirty="0" smtClean="0">
                <a:ln>
                  <a:noFill/>
                </a:ln>
                <a:solidFill>
                  <a:srgbClr val="008000"/>
                </a:solidFill>
                <a:effectLst/>
                <a:latin typeface="Consolas" pitchFamily="49" charset="0"/>
              </a:rPr>
              <a:t> </a:t>
            </a:r>
            <a:r>
              <a:rPr kumimoji="0" lang="ro-RO" b="0" i="0" u="none" strike="noStrike" cap="none" normalizeH="0" baseline="0" dirty="0" smtClean="0">
                <a:ln>
                  <a:noFill/>
                </a:ln>
                <a:solidFill>
                  <a:srgbClr val="000000"/>
                </a:solidFill>
                <a:effectLst/>
                <a:latin typeface="Consolas" pitchFamily="49" charset="0"/>
              </a:rPr>
              <a:t>a.ApproveLoan(</a:t>
            </a:r>
            <a:r>
              <a:rPr kumimoji="0" lang="ro-RO" b="0" i="0" u="none" strike="noStrike" cap="none" normalizeH="0" baseline="0" dirty="0" smtClean="0">
                <a:ln>
                  <a:noFill/>
                </a:ln>
                <a:solidFill>
                  <a:srgbClr val="0000FF"/>
                </a:solidFill>
                <a:effectLst/>
                <a:latin typeface="Consolas" pitchFamily="49" charset="0"/>
              </a:rPr>
              <a:t>new</a:t>
            </a:r>
            <a:r>
              <a:rPr kumimoji="0" lang="ro-RO" b="0" i="0" u="none" strike="noStrike" cap="none" normalizeH="0" baseline="0" dirty="0" smtClean="0">
                <a:ln>
                  <a:noFill/>
                </a:ln>
                <a:solidFill>
                  <a:srgbClr val="000000"/>
                </a:solidFill>
                <a:effectLst/>
                <a:latin typeface="Consolas" pitchFamily="49" charset="0"/>
              </a:rPr>
              <a:t> Loan(</a:t>
            </a:r>
            <a:r>
              <a:rPr kumimoji="0" lang="ro-RO" b="0" i="0" u="none" strike="noStrike" cap="none" normalizeH="0" baseline="0" dirty="0" smtClean="0">
                <a:ln>
                  <a:noFill/>
                </a:ln>
                <a:solidFill>
                  <a:srgbClr val="000080"/>
                </a:solidFill>
                <a:effectLst/>
                <a:latin typeface="Consolas" pitchFamily="49" charset="0"/>
              </a:rPr>
              <a:t>500000</a:t>
            </a:r>
            <a:r>
              <a:rPr kumimoji="0" lang="ro-RO" b="0" i="0" u="none" strike="noStrike" cap="none" normalizeH="0" baseline="0" dirty="0" smtClean="0">
                <a:ln>
                  <a:noFill/>
                </a:ln>
                <a:solidFill>
                  <a:srgbClr val="000000"/>
                </a:solidFill>
                <a:effectLst/>
                <a:latin typeface="Consolas" pitchFamily="49" charset="0"/>
              </a:rPr>
              <a:t>));</a:t>
            </a:r>
            <a:r>
              <a:rPr kumimoji="0" lang="ro-RO" sz="1500" b="0" i="0" u="none" strike="noStrike" cap="none" normalizeH="0" baseline="0" dirty="0" smtClean="0">
                <a:ln>
                  <a:noFill/>
                </a:ln>
                <a:solidFill>
                  <a:srgbClr val="000000"/>
                </a:solidFill>
                <a:effectLst/>
                <a:latin typeface="Consolas" pitchFamily="49" charset="0"/>
              </a:rPr>
              <a:t> </a:t>
            </a:r>
            <a:r>
              <a:rPr kumimoji="0" lang="ro-RO" sz="1500" b="0" i="1" u="none" strike="noStrike" cap="none" normalizeH="0" baseline="0" dirty="0" smtClean="0">
                <a:ln>
                  <a:noFill/>
                </a:ln>
                <a:solidFill>
                  <a:srgbClr val="008000"/>
                </a:solidFill>
                <a:effectLst/>
                <a:latin typeface="Consolas" pitchFamily="49" charset="0"/>
              </a:rPr>
              <a:t>//this will be approved by the vice pres</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Consolas" pitchFamily="49" charset="0"/>
              </a:rPr>
              <a:t>} </a:t>
            </a:r>
            <a:r>
              <a:rPr kumimoji="0" lang="ro-RO" b="0" i="0" u="none" strike="noStrike" cap="none" normalizeH="0" baseline="0" dirty="0" smtClean="0">
                <a:ln>
                  <a:noFill/>
                </a:ln>
                <a:solidFill>
                  <a:schemeClr val="tx1"/>
                </a:solidFill>
                <a:effectLst/>
                <a:latin typeface="Arial" pitchFamily="34" charset="0"/>
              </a:rPr>
              <a:t/>
            </a:r>
            <a:br>
              <a:rPr kumimoji="0" lang="ro-RO" b="0" i="0" u="none" strike="noStrike" cap="none" normalizeH="0" baseline="0" dirty="0" smtClean="0">
                <a:ln>
                  <a:noFill/>
                </a:ln>
                <a:solidFill>
                  <a:schemeClr val="tx1"/>
                </a:solidFill>
                <a:effectLst/>
                <a:latin typeface="Arial" pitchFamily="34" charset="0"/>
              </a:rPr>
            </a:br>
            <a:endParaRPr kumimoji="0" lang="ro-RO" b="0" i="0" u="none" strike="noStrike" cap="none" normalizeH="0" baseline="0" dirty="0" smtClean="0">
              <a:ln>
                <a:noFill/>
              </a:ln>
              <a:solidFill>
                <a:schemeClr val="tx1"/>
              </a:solidFill>
              <a:effectLst/>
              <a:latin typeface="Arial" pitchFamily="34" charset="0"/>
            </a:endParaRPr>
          </a:p>
        </p:txBody>
      </p:sp>
      <p:pic>
        <p:nvPicPr>
          <p:cNvPr id="9219" name="Picture 3" descr="http://www.devlake.com/design-patterns/chain-of-responsibility/output.png">
            <a:hlinkClick r:id="rId2"/>
          </p:cNvPr>
          <p:cNvPicPr>
            <a:picLocks noChangeAspect="1" noChangeArrowheads="1"/>
          </p:cNvPicPr>
          <p:nvPr/>
        </p:nvPicPr>
        <p:blipFill>
          <a:blip r:embed="rId3" cstate="print"/>
          <a:srcRect/>
          <a:stretch>
            <a:fillRect/>
          </a:stretch>
        </p:blipFill>
        <p:spPr bwMode="auto">
          <a:xfrm>
            <a:off x="467544" y="5373216"/>
            <a:ext cx="8292818" cy="750566"/>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23528" y="764704"/>
            <a:ext cx="8568952" cy="5904656"/>
          </a:xfrm>
        </p:spPr>
        <p:txBody>
          <a:bodyPr>
            <a:noAutofit/>
          </a:bodyPr>
          <a:lstStyle/>
          <a:p>
            <a:pPr>
              <a:lnSpc>
                <a:spcPts val="2700"/>
              </a:lnSpc>
            </a:pPr>
            <a:r>
              <a:rPr lang="ro-RO" sz="2000" dirty="0" smtClean="0"/>
              <a:t>Avantaje</a:t>
            </a:r>
          </a:p>
          <a:p>
            <a:pPr lvl="1">
              <a:lnSpc>
                <a:spcPts val="2700"/>
              </a:lnSpc>
              <a:buFont typeface="Wingdings" pitchFamily="2" charset="2"/>
              <a:buChar char="Ø"/>
            </a:pPr>
            <a:r>
              <a:rPr lang="ro-RO" sz="2000" dirty="0" smtClean="0"/>
              <a:t>expeditorul poate să nu cunoască exact care este destinatarul final al cererii sale, pe el interesându-l doar ca respectiva sarcină să fie îndeplinită (asemănare cu şabloanele proxy şi mediator);</a:t>
            </a:r>
          </a:p>
          <a:p>
            <a:pPr lvl="1">
              <a:lnSpc>
                <a:spcPts val="2700"/>
              </a:lnSpc>
              <a:buFont typeface="Wingdings" pitchFamily="2" charset="2"/>
              <a:buChar char="Ø"/>
            </a:pPr>
            <a:r>
              <a:rPr lang="ro-RO" sz="2000" dirty="0" smtClean="0"/>
              <a:t>clasele intermediare pot alege destinatarii, gestionând eventual şi gradul de solicitare al acestora şi gradul de solicitare a sistemelor de calcul pe care rulează aceştia (asemănare cu şablonul proxy, pentru că şi un proxy poate să aleagă RealSubject în funcţie de gradul de solicitare);</a:t>
            </a:r>
          </a:p>
          <a:p>
            <a:pPr lvl="1">
              <a:lnSpc>
                <a:spcPts val="2700"/>
              </a:lnSpc>
              <a:buFont typeface="Wingdings" pitchFamily="2" charset="2"/>
              <a:buChar char="Ø"/>
            </a:pPr>
            <a:r>
              <a:rPr lang="ro-RO" sz="2000" dirty="0" smtClean="0"/>
              <a:t>o cerere poate fi procesată de mai mulţi destinatari, în acelaşi timp, secvenţial sau respectând chiar anumite fluxuri de cereri (asemănare cu şablonul mediator);</a:t>
            </a:r>
          </a:p>
          <a:p>
            <a:pPr lvl="1">
              <a:lnSpc>
                <a:spcPts val="2700"/>
              </a:lnSpc>
              <a:buFont typeface="Wingdings" pitchFamily="2" charset="2"/>
              <a:buChar char="Ø"/>
            </a:pPr>
            <a:r>
              <a:rPr lang="ro-RO" sz="2000" dirty="0" smtClean="0"/>
              <a:t>clasele intermediare pot realiza log-uri ale cererilor (asemănare cu şabloanele proxy, mediator, observator etc.);</a:t>
            </a:r>
          </a:p>
          <a:p>
            <a:pPr lvl="1">
              <a:lnSpc>
                <a:spcPts val="2700"/>
              </a:lnSpc>
              <a:buFont typeface="Wingdings" pitchFamily="2" charset="2"/>
              <a:buChar char="Ø"/>
            </a:pPr>
            <a:r>
              <a:rPr lang="ro-RO" sz="2000" dirty="0" smtClean="0"/>
              <a:t>lipsa oricărui potenţial destinatar poate fi aflată de către expeditor printr-un mesaj primit de la clasele intermediare (asemănare cu şabloanele proxy şi mediator).</a:t>
            </a:r>
            <a:endParaRPr lang="ro-RO" sz="2000" dirty="0"/>
          </a:p>
        </p:txBody>
      </p:sp>
      <p:sp>
        <p:nvSpPr>
          <p:cNvPr id="8" name="Title 1"/>
          <p:cNvSpPr>
            <a:spLocks noGrp="1"/>
          </p:cNvSpPr>
          <p:nvPr>
            <p:ph type="title"/>
          </p:nvPr>
        </p:nvSpPr>
        <p:spPr>
          <a:xfrm>
            <a:off x="899592" y="44624"/>
            <a:ext cx="7560840" cy="626368"/>
          </a:xfrm>
        </p:spPr>
        <p:txBody>
          <a:bodyPr/>
          <a:lstStyle/>
          <a:p>
            <a:r>
              <a:rPr lang="en-US" sz="3200" dirty="0" smtClean="0"/>
              <a:t>2.</a:t>
            </a:r>
            <a:r>
              <a:rPr lang="ro-RO" sz="3200" dirty="0" smtClean="0"/>
              <a:t>Şablon</a:t>
            </a:r>
            <a:r>
              <a:rPr lang="en-US" sz="3200" dirty="0" err="1" smtClean="0"/>
              <a:t>ul</a:t>
            </a:r>
            <a:r>
              <a:rPr lang="en-US" sz="3200" dirty="0" smtClean="0"/>
              <a:t> </a:t>
            </a:r>
            <a:r>
              <a:rPr lang="ro-RO" sz="3200" dirty="0" smtClean="0"/>
              <a:t>Chain of Responsability</a:t>
            </a:r>
            <a:r>
              <a:rPr lang="en-US" sz="3200" dirty="0" smtClean="0"/>
              <a:t/>
            </a:r>
            <a:br>
              <a:rPr lang="en-US" sz="3200" dirty="0" smtClean="0"/>
            </a:br>
            <a:endParaRPr lang="ro-RO"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23528" y="764704"/>
            <a:ext cx="8568952" cy="5164626"/>
          </a:xfrm>
        </p:spPr>
        <p:txBody>
          <a:bodyPr>
            <a:noAutofit/>
          </a:bodyPr>
          <a:lstStyle/>
          <a:p>
            <a:pPr>
              <a:lnSpc>
                <a:spcPts val="2700"/>
              </a:lnSpc>
            </a:pPr>
            <a:r>
              <a:rPr lang="en-US" sz="2000" dirty="0" err="1" smtClean="0"/>
              <a:t>Deosebirea</a:t>
            </a:r>
            <a:r>
              <a:rPr lang="en-US" sz="2000" dirty="0" smtClean="0"/>
              <a:t> </a:t>
            </a:r>
            <a:r>
              <a:rPr lang="en-US" sz="2000" dirty="0" err="1" smtClean="0"/>
              <a:t>fata</a:t>
            </a:r>
            <a:r>
              <a:rPr lang="en-US" sz="2000" dirty="0" smtClean="0"/>
              <a:t> de </a:t>
            </a:r>
            <a:r>
              <a:rPr lang="en-US" sz="2000" dirty="0" err="1" smtClean="0"/>
              <a:t>sablonul</a:t>
            </a:r>
            <a:r>
              <a:rPr lang="en-US" sz="2000" dirty="0" smtClean="0"/>
              <a:t> Proxy</a:t>
            </a:r>
            <a:endParaRPr lang="ro-RO" sz="2000" dirty="0" smtClean="0"/>
          </a:p>
          <a:p>
            <a:pPr lvl="1">
              <a:lnSpc>
                <a:spcPts val="2700"/>
              </a:lnSpc>
              <a:buFont typeface="Wingdings" pitchFamily="2" charset="2"/>
              <a:buChar char="Ø"/>
            </a:pPr>
            <a:r>
              <a:rPr lang="ro-RO" sz="2000" dirty="0" smtClean="0"/>
              <a:t>un ConcreateHandler din lanţul de responsabilităţi este în acelaşi timp</a:t>
            </a:r>
            <a:endParaRPr lang="en-US" sz="2000" dirty="0" smtClean="0"/>
          </a:p>
          <a:p>
            <a:pPr lvl="2">
              <a:lnSpc>
                <a:spcPts val="2700"/>
              </a:lnSpc>
              <a:buFont typeface="Wingdings" pitchFamily="2" charset="2"/>
              <a:buChar char="ü"/>
            </a:pPr>
            <a:r>
              <a:rPr lang="ro-RO" sz="2000" dirty="0" smtClean="0"/>
              <a:t>un proxy </a:t>
            </a:r>
            <a:r>
              <a:rPr lang="en-US" sz="2000" dirty="0" smtClean="0"/>
              <a:t>- </a:t>
            </a:r>
            <a:r>
              <a:rPr lang="ro-RO" sz="2000" dirty="0" smtClean="0"/>
              <a:t>poate da mai departe </a:t>
            </a:r>
            <a:r>
              <a:rPr lang="en-US" sz="2000" dirty="0" err="1" smtClean="0"/>
              <a:t>cererea</a:t>
            </a:r>
            <a:r>
              <a:rPr lang="en-US" sz="2000" dirty="0" smtClean="0"/>
              <a:t>/</a:t>
            </a:r>
            <a:r>
              <a:rPr lang="ro-RO" sz="2000" dirty="0" smtClean="0"/>
              <a:t>sarcina, dar şi </a:t>
            </a:r>
            <a:endParaRPr lang="en-US" sz="2000" dirty="0" smtClean="0"/>
          </a:p>
          <a:p>
            <a:pPr lvl="2">
              <a:lnSpc>
                <a:spcPts val="2700"/>
              </a:lnSpc>
              <a:buFont typeface="Wingdings" pitchFamily="2" charset="2"/>
              <a:buChar char="ü"/>
            </a:pPr>
            <a:r>
              <a:rPr lang="ro-RO" sz="2000" dirty="0" smtClean="0"/>
              <a:t>un RealSubject </a:t>
            </a:r>
            <a:r>
              <a:rPr lang="en-US" sz="2000" dirty="0" smtClean="0"/>
              <a:t>- </a:t>
            </a:r>
            <a:r>
              <a:rPr lang="ro-RO" sz="2000" dirty="0" smtClean="0"/>
              <a:t>poate executa </a:t>
            </a:r>
            <a:r>
              <a:rPr lang="en-US" sz="2000" dirty="0" err="1" smtClean="0"/>
              <a:t>cererea</a:t>
            </a:r>
            <a:r>
              <a:rPr lang="en-US" sz="2000" dirty="0" smtClean="0"/>
              <a:t>/</a:t>
            </a:r>
            <a:r>
              <a:rPr lang="ro-RO" sz="2000" dirty="0" smtClean="0"/>
              <a:t>sarcina</a:t>
            </a:r>
            <a:endParaRPr lang="en-US" sz="2000" dirty="0" smtClean="0"/>
          </a:p>
          <a:p>
            <a:pPr>
              <a:lnSpc>
                <a:spcPts val="2700"/>
              </a:lnSpc>
              <a:buFont typeface="Wingdings" pitchFamily="2" charset="2"/>
              <a:buChar char="§"/>
            </a:pPr>
            <a:r>
              <a:rPr lang="en-US" sz="2000" dirty="0" smtClean="0"/>
              <a:t>Chain of Responsibility </a:t>
            </a:r>
            <a:r>
              <a:rPr lang="en-US" sz="2000" dirty="0" err="1" smtClean="0"/>
              <a:t>este</a:t>
            </a:r>
            <a:r>
              <a:rPr lang="en-US" sz="2000" dirty="0" smtClean="0"/>
              <a:t> </a:t>
            </a:r>
            <a:r>
              <a:rPr lang="en-US" sz="2000" dirty="0" err="1" smtClean="0"/>
              <a:t>adesea</a:t>
            </a:r>
            <a:r>
              <a:rPr lang="en-US" sz="2000" dirty="0" smtClean="0"/>
              <a:t> </a:t>
            </a:r>
            <a:r>
              <a:rPr lang="en-US" sz="2000" dirty="0" err="1" smtClean="0"/>
              <a:t>aplicat</a:t>
            </a:r>
            <a:r>
              <a:rPr lang="en-US" sz="2000" dirty="0" smtClean="0"/>
              <a:t> in </a:t>
            </a:r>
            <a:r>
              <a:rPr lang="en-US" sz="2000" dirty="0" err="1" smtClean="0"/>
              <a:t>combinatie</a:t>
            </a:r>
            <a:r>
              <a:rPr lang="en-US" sz="2000" dirty="0" smtClean="0"/>
              <a:t> cu </a:t>
            </a:r>
            <a:r>
              <a:rPr lang="en-US" sz="2000" dirty="0" err="1" smtClean="0"/>
              <a:t>sablonul</a:t>
            </a:r>
            <a:r>
              <a:rPr lang="en-US" sz="2000" dirty="0" smtClean="0"/>
              <a:t> Composite</a:t>
            </a:r>
          </a:p>
          <a:p>
            <a:pPr lvl="1">
              <a:lnSpc>
                <a:spcPts val="2700"/>
              </a:lnSpc>
              <a:buFont typeface="Wingdings" pitchFamily="2" charset="2"/>
              <a:buChar char="Ø"/>
            </a:pPr>
            <a:r>
              <a:rPr lang="en-US" sz="2000" dirty="0" smtClean="0"/>
              <a:t>O </a:t>
            </a:r>
            <a:r>
              <a:rPr lang="en-US" sz="2000" dirty="0" err="1" smtClean="0"/>
              <a:t>componenta</a:t>
            </a:r>
            <a:r>
              <a:rPr lang="en-US" sz="2000" dirty="0" smtClean="0"/>
              <a:t> </a:t>
            </a:r>
            <a:r>
              <a:rPr lang="en-US" sz="2000" dirty="0" err="1" smtClean="0"/>
              <a:t>parinte</a:t>
            </a:r>
            <a:r>
              <a:rPr lang="en-US" sz="2000" dirty="0" smtClean="0"/>
              <a:t> </a:t>
            </a:r>
            <a:r>
              <a:rPr lang="en-US" sz="2000" dirty="0" err="1" smtClean="0"/>
              <a:t>poate</a:t>
            </a:r>
            <a:r>
              <a:rPr lang="en-US" sz="2000" dirty="0" smtClean="0"/>
              <a:t> </a:t>
            </a:r>
            <a:r>
              <a:rPr lang="en-US" sz="2000" dirty="0" err="1" smtClean="0"/>
              <a:t>juca</a:t>
            </a:r>
            <a:r>
              <a:rPr lang="en-US" sz="2000" dirty="0" smtClean="0"/>
              <a:t> </a:t>
            </a:r>
            <a:r>
              <a:rPr lang="en-US" sz="2000" dirty="0" err="1" smtClean="0"/>
              <a:t>rolul</a:t>
            </a:r>
            <a:r>
              <a:rPr lang="en-US" sz="2000" dirty="0" smtClean="0"/>
              <a:t> de </a:t>
            </a:r>
            <a:r>
              <a:rPr lang="en-US" sz="2000" dirty="0" err="1" smtClean="0"/>
              <a:t>obiect</a:t>
            </a:r>
            <a:r>
              <a:rPr lang="en-US" sz="2000" dirty="0" smtClean="0"/>
              <a:t> </a:t>
            </a:r>
            <a:r>
              <a:rPr lang="en-US" sz="2000" dirty="0" err="1" smtClean="0"/>
              <a:t>succesor</a:t>
            </a:r>
            <a:endParaRPr lang="en-US" sz="2000" dirty="0" smtClean="0"/>
          </a:p>
          <a:p>
            <a:pPr>
              <a:lnSpc>
                <a:spcPts val="2700"/>
              </a:lnSpc>
              <a:buFont typeface="Wingdings" pitchFamily="2" charset="2"/>
              <a:buChar char="§"/>
            </a:pPr>
            <a:r>
              <a:rPr lang="en-US" sz="2000" dirty="0" smtClean="0"/>
              <a:t> O </a:t>
            </a:r>
            <a:r>
              <a:rPr lang="en-US" sz="2000" dirty="0" err="1" smtClean="0"/>
              <a:t>aplicabilitate</a:t>
            </a:r>
            <a:r>
              <a:rPr lang="en-US" sz="2000" dirty="0" smtClean="0"/>
              <a:t> </a:t>
            </a:r>
            <a:r>
              <a:rPr lang="en-US" sz="2000" dirty="0" err="1" smtClean="0"/>
              <a:t>larga</a:t>
            </a:r>
            <a:r>
              <a:rPr lang="en-US" sz="2000" dirty="0" smtClean="0"/>
              <a:t> a </a:t>
            </a:r>
            <a:r>
              <a:rPr lang="en-US" sz="2000" dirty="0" err="1" smtClean="0"/>
              <a:t>acestui</a:t>
            </a:r>
            <a:r>
              <a:rPr lang="en-US" sz="2000" dirty="0" smtClean="0"/>
              <a:t> </a:t>
            </a:r>
            <a:r>
              <a:rPr lang="en-US" sz="2000" dirty="0" err="1" smtClean="0"/>
              <a:t>sablon</a:t>
            </a:r>
            <a:r>
              <a:rPr lang="en-US" sz="2000" dirty="0" smtClean="0"/>
              <a:t> o </a:t>
            </a:r>
            <a:r>
              <a:rPr lang="en-US" sz="2000" dirty="0" err="1" smtClean="0"/>
              <a:t>intalnim</a:t>
            </a:r>
            <a:r>
              <a:rPr lang="en-US" sz="2000" dirty="0" smtClean="0"/>
              <a:t> in </a:t>
            </a:r>
            <a:r>
              <a:rPr lang="en-US" sz="2000" dirty="0" err="1" smtClean="0"/>
              <a:t>sistemele</a:t>
            </a:r>
            <a:r>
              <a:rPr lang="en-US" sz="2000" dirty="0" smtClean="0"/>
              <a:t> orientate </a:t>
            </a:r>
            <a:r>
              <a:rPr lang="en-US" sz="2000" dirty="0" err="1" smtClean="0"/>
              <a:t>pe</a:t>
            </a:r>
            <a:r>
              <a:rPr lang="en-US" sz="2000" dirty="0" smtClean="0"/>
              <a:t> </a:t>
            </a:r>
            <a:r>
              <a:rPr lang="en-US" sz="2000" dirty="0" err="1" smtClean="0"/>
              <a:t>procese</a:t>
            </a:r>
            <a:endParaRPr lang="en-US" sz="2000" dirty="0" smtClean="0"/>
          </a:p>
          <a:p>
            <a:pPr lvl="1">
              <a:lnSpc>
                <a:spcPts val="2700"/>
              </a:lnSpc>
              <a:buFont typeface="Wingdings" pitchFamily="2" charset="2"/>
              <a:buChar char="Ø"/>
            </a:pPr>
            <a:r>
              <a:rPr lang="en-US" sz="2000" dirty="0" err="1" smtClean="0"/>
              <a:t>Exemple</a:t>
            </a:r>
            <a:r>
              <a:rPr lang="en-US" sz="2000" dirty="0" smtClean="0"/>
              <a:t>: </a:t>
            </a:r>
            <a:r>
              <a:rPr lang="en-US" sz="2000" dirty="0" err="1" smtClean="0"/>
              <a:t>gestiunea</a:t>
            </a:r>
            <a:r>
              <a:rPr lang="en-US" sz="2000" dirty="0" smtClean="0"/>
              <a:t> </a:t>
            </a:r>
            <a:r>
              <a:rPr lang="en-US" sz="2000" dirty="0" err="1" smtClean="0"/>
              <a:t>referatelor</a:t>
            </a:r>
            <a:r>
              <a:rPr lang="en-US" sz="2000" dirty="0" smtClean="0"/>
              <a:t> de </a:t>
            </a:r>
            <a:r>
              <a:rPr lang="en-US" sz="2000" dirty="0" err="1" smtClean="0"/>
              <a:t>necesitate</a:t>
            </a:r>
            <a:r>
              <a:rPr lang="en-US" sz="2000" dirty="0" smtClean="0"/>
              <a:t> (</a:t>
            </a:r>
            <a:r>
              <a:rPr lang="en-US" sz="2000" dirty="0" err="1" smtClean="0"/>
              <a:t>aprovizionare</a:t>
            </a:r>
            <a:r>
              <a:rPr lang="en-US" sz="2000" dirty="0" smtClean="0"/>
              <a:t>) in </a:t>
            </a:r>
            <a:r>
              <a:rPr lang="en-US" sz="2000" dirty="0" err="1" smtClean="0"/>
              <a:t>functie</a:t>
            </a:r>
            <a:r>
              <a:rPr lang="en-US" sz="2000" dirty="0" smtClean="0"/>
              <a:t> de </a:t>
            </a:r>
            <a:r>
              <a:rPr lang="en-US" sz="2000" dirty="0" err="1" smtClean="0"/>
              <a:t>tipul</a:t>
            </a:r>
            <a:r>
              <a:rPr lang="en-US" sz="2000" dirty="0" smtClean="0"/>
              <a:t> </a:t>
            </a:r>
            <a:r>
              <a:rPr lang="en-US" sz="2000" dirty="0" err="1" smtClean="0"/>
              <a:t>materialelor</a:t>
            </a:r>
            <a:r>
              <a:rPr lang="en-US" sz="2000" dirty="0" smtClean="0"/>
              <a:t> </a:t>
            </a:r>
            <a:r>
              <a:rPr lang="en-US" sz="2000" dirty="0" err="1" smtClean="0"/>
              <a:t>si</a:t>
            </a:r>
            <a:r>
              <a:rPr lang="en-US" sz="2000" dirty="0" smtClean="0"/>
              <a:t> </a:t>
            </a:r>
            <a:r>
              <a:rPr lang="en-US" sz="2000" dirty="0" err="1" smtClean="0"/>
              <a:t>valoarea</a:t>
            </a:r>
            <a:r>
              <a:rPr lang="en-US" sz="2000" dirty="0" smtClean="0"/>
              <a:t> </a:t>
            </a:r>
            <a:r>
              <a:rPr lang="en-US" sz="2000" dirty="0" err="1" smtClean="0"/>
              <a:t>referatului</a:t>
            </a:r>
            <a:endParaRPr lang="en-US" sz="2000" dirty="0" smtClean="0"/>
          </a:p>
          <a:p>
            <a:pPr lvl="1">
              <a:lnSpc>
                <a:spcPts val="2700"/>
              </a:lnSpc>
              <a:buFont typeface="Wingdings" pitchFamily="2" charset="2"/>
              <a:buChar char="Ø"/>
            </a:pPr>
            <a:r>
              <a:rPr lang="en-US" sz="2000" dirty="0" err="1" smtClean="0"/>
              <a:t>Gestiunea</a:t>
            </a:r>
            <a:r>
              <a:rPr lang="en-US" sz="2000" dirty="0" smtClean="0"/>
              <a:t> </a:t>
            </a:r>
            <a:r>
              <a:rPr lang="en-US" sz="2000" dirty="0" err="1" smtClean="0"/>
              <a:t>comenzilor</a:t>
            </a:r>
            <a:r>
              <a:rPr lang="en-US" sz="2000" dirty="0" smtClean="0"/>
              <a:t> </a:t>
            </a:r>
            <a:r>
              <a:rPr lang="en-US" sz="2000" dirty="0" err="1" smtClean="0"/>
              <a:t>inregistrate</a:t>
            </a:r>
            <a:r>
              <a:rPr lang="en-US" sz="2000" dirty="0" smtClean="0"/>
              <a:t> on-line de </a:t>
            </a:r>
            <a:r>
              <a:rPr lang="en-US" sz="2000" dirty="0" err="1" smtClean="0"/>
              <a:t>catre</a:t>
            </a:r>
            <a:r>
              <a:rPr lang="en-US" sz="2000" dirty="0" smtClean="0"/>
              <a:t> </a:t>
            </a:r>
            <a:r>
              <a:rPr lang="en-US" sz="2000" dirty="0" err="1" smtClean="0"/>
              <a:t>clienti</a:t>
            </a:r>
            <a:r>
              <a:rPr lang="en-US" sz="2000" dirty="0" smtClean="0"/>
              <a:t> in </a:t>
            </a:r>
            <a:r>
              <a:rPr lang="en-US" sz="2000" dirty="0" err="1" smtClean="0"/>
              <a:t>functie</a:t>
            </a:r>
            <a:r>
              <a:rPr lang="en-US" sz="2000" dirty="0" smtClean="0"/>
              <a:t> de </a:t>
            </a:r>
            <a:r>
              <a:rPr lang="en-US" sz="2000" dirty="0" err="1" smtClean="0"/>
              <a:t>tipul</a:t>
            </a:r>
            <a:r>
              <a:rPr lang="en-US" sz="2000" dirty="0" smtClean="0"/>
              <a:t> </a:t>
            </a:r>
            <a:r>
              <a:rPr lang="en-US" sz="2000" dirty="0" err="1" smtClean="0"/>
              <a:t>clientului</a:t>
            </a:r>
            <a:r>
              <a:rPr lang="en-US" sz="2000" dirty="0" smtClean="0"/>
              <a:t>, </a:t>
            </a:r>
            <a:r>
              <a:rPr lang="en-US" sz="2000" dirty="0" err="1" smtClean="0"/>
              <a:t>valoarea</a:t>
            </a:r>
            <a:r>
              <a:rPr lang="en-US" sz="2000" dirty="0" smtClean="0"/>
              <a:t> </a:t>
            </a:r>
            <a:r>
              <a:rPr lang="en-US" sz="2000" dirty="0" err="1" smtClean="0"/>
              <a:t>comenzii</a:t>
            </a:r>
            <a:r>
              <a:rPr lang="en-US" sz="2000" dirty="0" smtClean="0"/>
              <a:t>, </a:t>
            </a:r>
            <a:r>
              <a:rPr lang="en-US" sz="2000" dirty="0" err="1" smtClean="0"/>
              <a:t>conditiile</a:t>
            </a:r>
            <a:r>
              <a:rPr lang="en-US" sz="2000" dirty="0" smtClean="0"/>
              <a:t> de transport </a:t>
            </a:r>
            <a:r>
              <a:rPr lang="en-US" sz="2000" dirty="0" err="1" smtClean="0"/>
              <a:t>sau</a:t>
            </a:r>
            <a:r>
              <a:rPr lang="en-US" sz="2000" dirty="0" smtClean="0"/>
              <a:t> </a:t>
            </a:r>
            <a:r>
              <a:rPr lang="en-US" sz="2000" dirty="0" err="1" smtClean="0"/>
              <a:t>alti</a:t>
            </a:r>
            <a:r>
              <a:rPr lang="en-US" sz="2000" dirty="0" smtClean="0"/>
              <a:t> </a:t>
            </a:r>
            <a:r>
              <a:rPr lang="en-US" sz="2000" dirty="0" err="1" smtClean="0"/>
              <a:t>factori</a:t>
            </a:r>
            <a:endParaRPr lang="en-US" sz="2000" dirty="0" smtClean="0"/>
          </a:p>
          <a:p>
            <a:pPr lvl="3">
              <a:lnSpc>
                <a:spcPts val="2700"/>
              </a:lnSpc>
              <a:buFont typeface="Wingdings" pitchFamily="2" charset="2"/>
              <a:buChar char="ü"/>
            </a:pPr>
            <a:endParaRPr lang="ro-RO" sz="2000" dirty="0" smtClean="0"/>
          </a:p>
        </p:txBody>
      </p:sp>
      <p:sp>
        <p:nvSpPr>
          <p:cNvPr id="5" name="Title 1"/>
          <p:cNvSpPr>
            <a:spLocks noGrp="1"/>
          </p:cNvSpPr>
          <p:nvPr>
            <p:ph type="title"/>
          </p:nvPr>
        </p:nvSpPr>
        <p:spPr>
          <a:xfrm>
            <a:off x="899592" y="44624"/>
            <a:ext cx="7560840" cy="626368"/>
          </a:xfrm>
        </p:spPr>
        <p:txBody>
          <a:bodyPr/>
          <a:lstStyle/>
          <a:p>
            <a:r>
              <a:rPr lang="en-US" sz="3200" dirty="0" smtClean="0"/>
              <a:t>2.</a:t>
            </a:r>
            <a:r>
              <a:rPr lang="ro-RO" sz="3200" dirty="0" smtClean="0"/>
              <a:t>Şablon</a:t>
            </a:r>
            <a:r>
              <a:rPr lang="en-US" sz="3200" dirty="0" err="1" smtClean="0"/>
              <a:t>ul</a:t>
            </a:r>
            <a:r>
              <a:rPr lang="en-US" sz="3200" dirty="0" smtClean="0"/>
              <a:t> </a:t>
            </a:r>
            <a:r>
              <a:rPr lang="ro-RO" sz="3200" dirty="0" smtClean="0"/>
              <a:t>Chain of Responsability</a:t>
            </a:r>
            <a:r>
              <a:rPr lang="en-US" sz="3200" dirty="0" smtClean="0"/>
              <a:t/>
            </a:r>
            <a:br>
              <a:rPr lang="en-US" sz="3200" dirty="0" smtClean="0"/>
            </a:br>
            <a:endParaRPr lang="ro-RO" sz="3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346022" y="44624"/>
            <a:ext cx="4458226" cy="626368"/>
          </a:xfrm>
        </p:spPr>
        <p:txBody>
          <a:bodyPr/>
          <a:lstStyle/>
          <a:p>
            <a:r>
              <a:rPr lang="ro-RO" sz="3200" dirty="0" smtClean="0"/>
              <a:t>3</a:t>
            </a:r>
            <a:r>
              <a:rPr lang="en-US" sz="3200" dirty="0" smtClean="0"/>
              <a:t>. </a:t>
            </a:r>
            <a:r>
              <a:rPr lang="ro-RO" sz="3200" dirty="0" smtClean="0"/>
              <a:t>Şablon</a:t>
            </a:r>
            <a:r>
              <a:rPr lang="en-US" sz="3200" dirty="0" err="1" smtClean="0"/>
              <a:t>ul</a:t>
            </a:r>
            <a:r>
              <a:rPr lang="en-US" sz="3200" dirty="0" smtClean="0"/>
              <a:t> </a:t>
            </a:r>
            <a:r>
              <a:rPr lang="ro-RO" sz="3200" dirty="0" smtClean="0"/>
              <a:t>Strategy</a:t>
            </a:r>
            <a:r>
              <a:rPr lang="en-US" sz="3200" dirty="0" smtClean="0"/>
              <a:t/>
            </a:r>
            <a:br>
              <a:rPr lang="en-US" sz="3200" dirty="0" smtClean="0"/>
            </a:br>
            <a:endParaRPr lang="ro-RO" sz="3200" dirty="0"/>
          </a:p>
        </p:txBody>
      </p:sp>
      <p:sp>
        <p:nvSpPr>
          <p:cNvPr id="7" name="Content Placeholder 2"/>
          <p:cNvSpPr>
            <a:spLocks noGrp="1"/>
          </p:cNvSpPr>
          <p:nvPr>
            <p:ph idx="1"/>
          </p:nvPr>
        </p:nvSpPr>
        <p:spPr>
          <a:xfrm>
            <a:off x="35496" y="404664"/>
            <a:ext cx="8965090" cy="1368152"/>
          </a:xfrm>
        </p:spPr>
        <p:txBody>
          <a:bodyPr>
            <a:normAutofit/>
          </a:bodyPr>
          <a:lstStyle/>
          <a:p>
            <a:r>
              <a:rPr lang="ro-RO" sz="1800" dirty="0" smtClean="0"/>
              <a:t>Problema</a:t>
            </a:r>
          </a:p>
          <a:p>
            <a:pPr lvl="1">
              <a:buFont typeface="Wingdings" pitchFamily="2" charset="2"/>
              <a:buChar char="Ø"/>
            </a:pPr>
            <a:r>
              <a:rPr lang="ro-RO" sz="1800" dirty="0" smtClean="0"/>
              <a:t>Fiind dat un grup de algoritmi diferiti dar strans legati, cum facem să alegem un anumit algoritm de utilizat în funcţie de un context, în momentul rulării (run-time)</a:t>
            </a:r>
            <a:endParaRPr lang="en-US" sz="1800" dirty="0" smtClean="0"/>
          </a:p>
          <a:p>
            <a:pPr lvl="1">
              <a:buFont typeface="Wingdings" pitchFamily="2" charset="2"/>
              <a:buChar char="Ø"/>
            </a:pPr>
            <a:r>
              <a:rPr lang="ro-RO" sz="1800" dirty="0" smtClean="0"/>
              <a:t>Nu se doreste implementarea algoritmilor si a logicii acestora in client</a:t>
            </a:r>
            <a:endParaRPr lang="en-US" sz="1800" dirty="0" smtClean="0"/>
          </a:p>
        </p:txBody>
      </p:sp>
      <p:sp>
        <p:nvSpPr>
          <p:cNvPr id="8" name="Content Placeholder 2"/>
          <p:cNvSpPr txBox="1">
            <a:spLocks/>
          </p:cNvSpPr>
          <p:nvPr/>
        </p:nvSpPr>
        <p:spPr>
          <a:xfrm>
            <a:off x="1108" y="1772816"/>
            <a:ext cx="8963380" cy="2376264"/>
          </a:xfrm>
          <a:prstGeom prst="rect">
            <a:avLst/>
          </a:prstGeom>
        </p:spPr>
        <p:txBody>
          <a:bodyPr vert="horz">
            <a:no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ro-RO" sz="1800" b="1" i="0" u="none" strike="noStrike" kern="1200" cap="none" spc="0" normalizeH="0" baseline="0" noProof="0" dirty="0" smtClean="0">
                <a:ln>
                  <a:noFill/>
                </a:ln>
                <a:solidFill>
                  <a:schemeClr val="tx1"/>
                </a:solidFill>
                <a:effectLst/>
                <a:uLnTx/>
                <a:uFillTx/>
                <a:latin typeface="+mn-lt"/>
                <a:ea typeface="+mn-ea"/>
                <a:cs typeface="+mn-cs"/>
              </a:rPr>
              <a:t>Soluţia</a:t>
            </a: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740664" marR="0" lvl="1" indent="-285750" algn="l" defTabSz="914400" rtl="0" eaLnBrk="1" fontAlgn="auto" latinLnBrk="0" hangingPunct="1">
              <a:lnSpc>
                <a:spcPct val="100000"/>
              </a:lnSpc>
              <a:spcBef>
                <a:spcPct val="20000"/>
              </a:spcBef>
              <a:spcAft>
                <a:spcPts val="0"/>
              </a:spcAft>
              <a:buClr>
                <a:schemeClr val="accent2"/>
              </a:buClr>
              <a:buSzPct val="90000"/>
              <a:buFont typeface="Wingdings" pitchFamily="2" charset="2"/>
              <a:buChar char="Ø"/>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Se defines</a:t>
            </a:r>
            <a:r>
              <a:rPr kumimoji="0" lang="ro-RO" sz="1800" b="0" i="0" u="none" strike="noStrike" kern="1200" cap="none" spc="0" normalizeH="0" baseline="0" noProof="0" dirty="0" smtClean="0">
                <a:ln>
                  <a:noFill/>
                </a:ln>
                <a:solidFill>
                  <a:schemeClr val="tx1"/>
                </a:solidFill>
                <a:effectLst/>
                <a:uLnTx/>
                <a:uFillTx/>
                <a:latin typeface="+mn-lt"/>
                <a:ea typeface="+mn-ea"/>
                <a:cs typeface="+mn-cs"/>
              </a:rPr>
              <a:t>c</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ro-RO" sz="1800" b="0" i="0" u="none" strike="noStrike" kern="1200" cap="none" spc="0" normalizeH="0" baseline="0" noProof="0" dirty="0" smtClean="0">
                <a:ln>
                  <a:noFill/>
                </a:ln>
                <a:solidFill>
                  <a:schemeClr val="tx1"/>
                </a:solidFill>
                <a:effectLst/>
                <a:uLnTx/>
                <a:uFillTx/>
                <a:latin typeface="+mn-lt"/>
                <a:ea typeface="+mn-ea"/>
                <a:cs typeface="+mn-cs"/>
              </a:rPr>
              <a:t>algoritmii in clase distincte,</a:t>
            </a:r>
            <a:r>
              <a:rPr kumimoji="0" lang="ro-RO" sz="1800" b="0" i="0" u="none" strike="noStrike" kern="1200" cap="none" spc="0" normalizeH="0" noProof="0" dirty="0" smtClean="0">
                <a:ln>
                  <a:noFill/>
                </a:ln>
                <a:solidFill>
                  <a:schemeClr val="tx1"/>
                </a:solidFill>
                <a:effectLst/>
                <a:uLnTx/>
                <a:uFillTx/>
                <a:latin typeface="+mn-lt"/>
                <a:ea typeface="+mn-ea"/>
                <a:cs typeface="+mn-cs"/>
              </a:rPr>
              <a:t> cu o interfata comuna</a:t>
            </a:r>
          </a:p>
          <a:p>
            <a:pPr marL="740664" marR="0" lvl="1" indent="-285750" algn="l" defTabSz="914400" rtl="0" eaLnBrk="1" fontAlgn="auto" latinLnBrk="0" hangingPunct="1">
              <a:lnSpc>
                <a:spcPct val="100000"/>
              </a:lnSpc>
              <a:spcBef>
                <a:spcPct val="20000"/>
              </a:spcBef>
              <a:spcAft>
                <a:spcPts val="0"/>
              </a:spcAft>
              <a:buClr>
                <a:schemeClr val="accent2"/>
              </a:buClr>
              <a:buSzPct val="90000"/>
              <a:buFont typeface="Wingdings" pitchFamily="2" charset="2"/>
              <a:buChar char="Ø"/>
              <a:tabLst/>
              <a:defRPr/>
            </a:pPr>
            <a:r>
              <a:rPr lang="ro-RO" baseline="0" dirty="0" smtClean="0"/>
              <a:t>Roluri:</a:t>
            </a:r>
          </a:p>
          <a:p>
            <a:pPr marL="1197864" lvl="2" indent="-285750">
              <a:spcBef>
                <a:spcPct val="20000"/>
              </a:spcBef>
              <a:buClr>
                <a:schemeClr val="accent2"/>
              </a:buClr>
              <a:buSzPct val="90000"/>
              <a:buFont typeface="Wingdings" pitchFamily="2" charset="2"/>
              <a:buChar char="Ø"/>
            </a:pPr>
            <a:r>
              <a:rPr kumimoji="0" lang="ro-RO" b="0" i="0" u="none" strike="noStrike" kern="1200" cap="none" spc="0" normalizeH="0" noProof="0" dirty="0" smtClean="0">
                <a:ln>
                  <a:noFill/>
                </a:ln>
                <a:solidFill>
                  <a:schemeClr val="tx1"/>
                </a:solidFill>
                <a:effectLst/>
                <a:uLnTx/>
                <a:uFillTx/>
                <a:latin typeface="+mn-lt"/>
                <a:ea typeface="+mn-ea"/>
                <a:cs typeface="+mn-cs"/>
              </a:rPr>
              <a:t> Strategy – defineste o interfata comuna tutror algoritmilor </a:t>
            </a:r>
          </a:p>
          <a:p>
            <a:pPr marL="1197864" lvl="2" indent="-285750">
              <a:spcBef>
                <a:spcPct val="20000"/>
              </a:spcBef>
              <a:buClr>
                <a:schemeClr val="accent2"/>
              </a:buClr>
              <a:buSzPct val="90000"/>
              <a:buFont typeface="Wingdings" pitchFamily="2" charset="2"/>
              <a:buChar char="Ø"/>
            </a:pPr>
            <a:r>
              <a:rPr lang="ro-RO" baseline="0" dirty="0" smtClean="0"/>
              <a:t>ConcreteStrategy – clasa</a:t>
            </a:r>
            <a:r>
              <a:rPr lang="ro-RO" dirty="0" smtClean="0"/>
              <a:t> care implementeaza un algoritm (BehaviorInterface())</a:t>
            </a:r>
          </a:p>
          <a:p>
            <a:pPr marL="1197864" lvl="2" indent="-285750">
              <a:spcBef>
                <a:spcPct val="20000"/>
              </a:spcBef>
              <a:buClr>
                <a:schemeClr val="accent2"/>
              </a:buClr>
              <a:buSzPct val="90000"/>
              <a:buFont typeface="Wingdings" pitchFamily="2" charset="2"/>
              <a:buChar char="Ø"/>
            </a:pPr>
            <a:r>
              <a:rPr kumimoji="0" lang="ro-RO" b="0" i="0" u="none" strike="noStrike" kern="1200" cap="none" spc="0" normalizeH="0" baseline="0" noProof="0" dirty="0" smtClean="0">
                <a:ln>
                  <a:noFill/>
                </a:ln>
                <a:solidFill>
                  <a:schemeClr val="tx1"/>
                </a:solidFill>
                <a:effectLst/>
                <a:uLnTx/>
                <a:uFillTx/>
                <a:latin typeface="+mn-lt"/>
                <a:ea typeface="+mn-ea"/>
                <a:cs typeface="+mn-cs"/>
              </a:rPr>
              <a:t>Context – utilizeaza interfata</a:t>
            </a:r>
            <a:r>
              <a:rPr kumimoji="0" lang="ro-RO" b="0" i="0" u="none" strike="noStrike" kern="1200" cap="none" spc="0" normalizeH="0" noProof="0" dirty="0" smtClean="0">
                <a:ln>
                  <a:noFill/>
                </a:ln>
                <a:solidFill>
                  <a:schemeClr val="tx1"/>
                </a:solidFill>
                <a:effectLst/>
                <a:uLnTx/>
                <a:uFillTx/>
                <a:latin typeface="+mn-lt"/>
                <a:ea typeface="+mn-ea"/>
                <a:cs typeface="+mn-cs"/>
              </a:rPr>
              <a:t> pentru a apela un algoritm implementat de o clasa ConcreteStrategy</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740664" marR="0" lvl="1" indent="-285750" algn="l" defTabSz="914400" rtl="0" eaLnBrk="1" fontAlgn="auto" latinLnBrk="0" hangingPunct="1">
              <a:lnSpc>
                <a:spcPct val="100000"/>
              </a:lnSpc>
              <a:spcBef>
                <a:spcPct val="20000"/>
              </a:spcBef>
              <a:spcAft>
                <a:spcPts val="0"/>
              </a:spcAft>
              <a:buClr>
                <a:schemeClr val="accent2"/>
              </a:buClr>
              <a:buSzPct val="90000"/>
              <a:buFont typeface="Wingdings" pitchFamily="2" charset="2"/>
              <a:buChar char="Ø"/>
              <a:tabLst/>
              <a:defRPr/>
            </a:pPr>
            <a:endParaRPr kumimoji="0" lang="ro-RO" sz="18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9218" name="Picture 2" descr="Strategy Implementation UML Class Diagram"/>
          <p:cNvPicPr>
            <a:picLocks noChangeAspect="1" noChangeArrowheads="1"/>
          </p:cNvPicPr>
          <p:nvPr/>
        </p:nvPicPr>
        <p:blipFill>
          <a:blip r:embed="rId3" cstate="print"/>
          <a:srcRect/>
          <a:stretch>
            <a:fillRect/>
          </a:stretch>
        </p:blipFill>
        <p:spPr bwMode="auto">
          <a:xfrm>
            <a:off x="3457201" y="4077072"/>
            <a:ext cx="5651303" cy="2736304"/>
          </a:xfrm>
          <a:prstGeom prst="rect">
            <a:avLst/>
          </a:prstGeom>
          <a:noFill/>
        </p:spPr>
      </p:pic>
      <p:sp>
        <p:nvSpPr>
          <p:cNvPr id="10" name="Freeform 9"/>
          <p:cNvSpPr/>
          <p:nvPr/>
        </p:nvSpPr>
        <p:spPr>
          <a:xfrm>
            <a:off x="3524943" y="4461468"/>
            <a:ext cx="1503385" cy="383889"/>
          </a:xfrm>
          <a:custGeom>
            <a:avLst/>
            <a:gdLst>
              <a:gd name="connsiteX0" fmla="*/ 424059 w 1503385"/>
              <a:gd name="connsiteY0" fmla="*/ 0 h 383889"/>
              <a:gd name="connsiteX1" fmla="*/ 424059 w 1503385"/>
              <a:gd name="connsiteY1" fmla="*/ 0 h 383889"/>
              <a:gd name="connsiteX2" fmla="*/ 283382 w 1503385"/>
              <a:gd name="connsiteY2" fmla="*/ 20097 h 383889"/>
              <a:gd name="connsiteX3" fmla="*/ 243189 w 1503385"/>
              <a:gd name="connsiteY3" fmla="*/ 40194 h 383889"/>
              <a:gd name="connsiteX4" fmla="*/ 213044 w 1503385"/>
              <a:gd name="connsiteY4" fmla="*/ 50242 h 383889"/>
              <a:gd name="connsiteX5" fmla="*/ 62319 w 1503385"/>
              <a:gd name="connsiteY5" fmla="*/ 100484 h 383889"/>
              <a:gd name="connsiteX6" fmla="*/ 42222 w 1503385"/>
              <a:gd name="connsiteY6" fmla="*/ 130629 h 383889"/>
              <a:gd name="connsiteX7" fmla="*/ 2028 w 1503385"/>
              <a:gd name="connsiteY7" fmla="*/ 150725 h 383889"/>
              <a:gd name="connsiteX8" fmla="*/ 12077 w 1503385"/>
              <a:gd name="connsiteY8" fmla="*/ 200967 h 383889"/>
              <a:gd name="connsiteX9" fmla="*/ 62319 w 1503385"/>
              <a:gd name="connsiteY9" fmla="*/ 211016 h 383889"/>
              <a:gd name="connsiteX10" fmla="*/ 142705 w 1503385"/>
              <a:gd name="connsiteY10" fmla="*/ 231112 h 383889"/>
              <a:gd name="connsiteX11" fmla="*/ 213044 w 1503385"/>
              <a:gd name="connsiteY11" fmla="*/ 251209 h 383889"/>
              <a:gd name="connsiteX12" fmla="*/ 333624 w 1503385"/>
              <a:gd name="connsiteY12" fmla="*/ 271306 h 383889"/>
              <a:gd name="connsiteX13" fmla="*/ 393914 w 1503385"/>
              <a:gd name="connsiteY13" fmla="*/ 291402 h 383889"/>
              <a:gd name="connsiteX14" fmla="*/ 504446 w 1503385"/>
              <a:gd name="connsiteY14" fmla="*/ 301451 h 383889"/>
              <a:gd name="connsiteX15" fmla="*/ 675268 w 1503385"/>
              <a:gd name="connsiteY15" fmla="*/ 331596 h 383889"/>
              <a:gd name="connsiteX16" fmla="*/ 996815 w 1503385"/>
              <a:gd name="connsiteY16" fmla="*/ 351692 h 383889"/>
              <a:gd name="connsiteX17" fmla="*/ 1408798 w 1503385"/>
              <a:gd name="connsiteY17" fmla="*/ 351692 h 383889"/>
              <a:gd name="connsiteX18" fmla="*/ 1469088 w 1503385"/>
              <a:gd name="connsiteY18" fmla="*/ 311499 h 383889"/>
              <a:gd name="connsiteX19" fmla="*/ 1479136 w 1503385"/>
              <a:gd name="connsiteY19" fmla="*/ 170822 h 383889"/>
              <a:gd name="connsiteX20" fmla="*/ 1398749 w 1503385"/>
              <a:gd name="connsiteY20" fmla="*/ 120580 h 383889"/>
              <a:gd name="connsiteX21" fmla="*/ 1368604 w 1503385"/>
              <a:gd name="connsiteY21" fmla="*/ 100484 h 383889"/>
              <a:gd name="connsiteX22" fmla="*/ 1338459 w 1503385"/>
              <a:gd name="connsiteY22" fmla="*/ 90435 h 383889"/>
              <a:gd name="connsiteX23" fmla="*/ 1248024 w 1503385"/>
              <a:gd name="connsiteY23" fmla="*/ 50242 h 383889"/>
              <a:gd name="connsiteX24" fmla="*/ 1117395 w 1503385"/>
              <a:gd name="connsiteY24" fmla="*/ 30145 h 383889"/>
              <a:gd name="connsiteX25" fmla="*/ 1037009 w 1503385"/>
              <a:gd name="connsiteY25" fmla="*/ 40194 h 383889"/>
              <a:gd name="connsiteX26" fmla="*/ 946573 w 1503385"/>
              <a:gd name="connsiteY26" fmla="*/ 50242 h 383889"/>
              <a:gd name="connsiteX27" fmla="*/ 886283 w 1503385"/>
              <a:gd name="connsiteY27" fmla="*/ 60290 h 383889"/>
              <a:gd name="connsiteX28" fmla="*/ 554688 w 1503385"/>
              <a:gd name="connsiteY28" fmla="*/ 50242 h 383889"/>
              <a:gd name="connsiteX29" fmla="*/ 484349 w 1503385"/>
              <a:gd name="connsiteY29" fmla="*/ 30145 h 383889"/>
              <a:gd name="connsiteX30" fmla="*/ 454204 w 1503385"/>
              <a:gd name="connsiteY30" fmla="*/ 10048 h 383889"/>
              <a:gd name="connsiteX31" fmla="*/ 213044 w 1503385"/>
              <a:gd name="connsiteY31" fmla="*/ 10048 h 383889"/>
              <a:gd name="connsiteX32" fmla="*/ 283382 w 1503385"/>
              <a:gd name="connsiteY32" fmla="*/ 0 h 38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03385" h="383889">
                <a:moveTo>
                  <a:pt x="424059" y="0"/>
                </a:moveTo>
                <a:lnTo>
                  <a:pt x="424059" y="0"/>
                </a:lnTo>
                <a:cubicBezTo>
                  <a:pt x="390540" y="3352"/>
                  <a:pt x="323121" y="5195"/>
                  <a:pt x="283382" y="20097"/>
                </a:cubicBezTo>
                <a:cubicBezTo>
                  <a:pt x="269357" y="25357"/>
                  <a:pt x="256957" y="34293"/>
                  <a:pt x="243189" y="40194"/>
                </a:cubicBezTo>
                <a:cubicBezTo>
                  <a:pt x="233454" y="44366"/>
                  <a:pt x="223092" y="46893"/>
                  <a:pt x="213044" y="50242"/>
                </a:cubicBezTo>
                <a:cubicBezTo>
                  <a:pt x="119506" y="112602"/>
                  <a:pt x="293832" y="1265"/>
                  <a:pt x="62319" y="100484"/>
                </a:cubicBezTo>
                <a:cubicBezTo>
                  <a:pt x="51219" y="105241"/>
                  <a:pt x="51500" y="122898"/>
                  <a:pt x="42222" y="130629"/>
                </a:cubicBezTo>
                <a:cubicBezTo>
                  <a:pt x="30714" y="140218"/>
                  <a:pt x="15426" y="144026"/>
                  <a:pt x="2028" y="150725"/>
                </a:cubicBezTo>
                <a:cubicBezTo>
                  <a:pt x="5378" y="167472"/>
                  <a:pt x="0" y="188890"/>
                  <a:pt x="12077" y="200967"/>
                </a:cubicBezTo>
                <a:cubicBezTo>
                  <a:pt x="24154" y="213044"/>
                  <a:pt x="45677" y="207176"/>
                  <a:pt x="62319" y="211016"/>
                </a:cubicBezTo>
                <a:cubicBezTo>
                  <a:pt x="89232" y="217227"/>
                  <a:pt x="116503" y="222377"/>
                  <a:pt x="142705" y="231112"/>
                </a:cubicBezTo>
                <a:cubicBezTo>
                  <a:pt x="168538" y="239723"/>
                  <a:pt x="185279" y="246161"/>
                  <a:pt x="213044" y="251209"/>
                </a:cubicBezTo>
                <a:cubicBezTo>
                  <a:pt x="256193" y="259054"/>
                  <a:pt x="291957" y="259942"/>
                  <a:pt x="333624" y="271306"/>
                </a:cubicBezTo>
                <a:cubicBezTo>
                  <a:pt x="354061" y="276880"/>
                  <a:pt x="373053" y="287721"/>
                  <a:pt x="393914" y="291402"/>
                </a:cubicBezTo>
                <a:cubicBezTo>
                  <a:pt x="430347" y="297831"/>
                  <a:pt x="467602" y="298101"/>
                  <a:pt x="504446" y="301451"/>
                </a:cubicBezTo>
                <a:cubicBezTo>
                  <a:pt x="574699" y="324868"/>
                  <a:pt x="545705" y="317201"/>
                  <a:pt x="675268" y="331596"/>
                </a:cubicBezTo>
                <a:cubicBezTo>
                  <a:pt x="842342" y="350159"/>
                  <a:pt x="735401" y="340327"/>
                  <a:pt x="996815" y="351692"/>
                </a:cubicBezTo>
                <a:cubicBezTo>
                  <a:pt x="1149999" y="382331"/>
                  <a:pt x="1138346" y="383889"/>
                  <a:pt x="1408798" y="351692"/>
                </a:cubicBezTo>
                <a:cubicBezTo>
                  <a:pt x="1432782" y="348837"/>
                  <a:pt x="1469088" y="311499"/>
                  <a:pt x="1469088" y="311499"/>
                </a:cubicBezTo>
                <a:cubicBezTo>
                  <a:pt x="1488644" y="252828"/>
                  <a:pt x="1503385" y="237507"/>
                  <a:pt x="1479136" y="170822"/>
                </a:cubicBezTo>
                <a:cubicBezTo>
                  <a:pt x="1467382" y="138498"/>
                  <a:pt x="1422652" y="132531"/>
                  <a:pt x="1398749" y="120580"/>
                </a:cubicBezTo>
                <a:cubicBezTo>
                  <a:pt x="1387947" y="115179"/>
                  <a:pt x="1379406" y="105885"/>
                  <a:pt x="1368604" y="100484"/>
                </a:cubicBezTo>
                <a:cubicBezTo>
                  <a:pt x="1359130" y="95747"/>
                  <a:pt x="1347933" y="95172"/>
                  <a:pt x="1338459" y="90435"/>
                </a:cubicBezTo>
                <a:cubicBezTo>
                  <a:pt x="1292183" y="67297"/>
                  <a:pt x="1317148" y="58882"/>
                  <a:pt x="1248024" y="50242"/>
                </a:cubicBezTo>
                <a:cubicBezTo>
                  <a:pt x="1150690" y="38076"/>
                  <a:pt x="1194117" y="45490"/>
                  <a:pt x="1117395" y="30145"/>
                </a:cubicBezTo>
                <a:lnTo>
                  <a:pt x="1037009" y="40194"/>
                </a:lnTo>
                <a:cubicBezTo>
                  <a:pt x="1006886" y="43738"/>
                  <a:pt x="976638" y="46234"/>
                  <a:pt x="946573" y="50242"/>
                </a:cubicBezTo>
                <a:cubicBezTo>
                  <a:pt x="926378" y="52935"/>
                  <a:pt x="906380" y="56941"/>
                  <a:pt x="886283" y="60290"/>
                </a:cubicBezTo>
                <a:cubicBezTo>
                  <a:pt x="775751" y="56941"/>
                  <a:pt x="665109" y="56211"/>
                  <a:pt x="554688" y="50242"/>
                </a:cubicBezTo>
                <a:cubicBezTo>
                  <a:pt x="547465" y="49852"/>
                  <a:pt x="494427" y="35184"/>
                  <a:pt x="484349" y="30145"/>
                </a:cubicBezTo>
                <a:cubicBezTo>
                  <a:pt x="473547" y="24744"/>
                  <a:pt x="466248" y="10940"/>
                  <a:pt x="454204" y="10048"/>
                </a:cubicBezTo>
                <a:cubicBezTo>
                  <a:pt x="374037" y="4110"/>
                  <a:pt x="293431" y="10048"/>
                  <a:pt x="213044" y="10048"/>
                </a:cubicBezTo>
                <a:lnTo>
                  <a:pt x="283382" y="0"/>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RO"/>
          </a:p>
        </p:txBody>
      </p:sp>
      <p:sp>
        <p:nvSpPr>
          <p:cNvPr id="11" name="Rectangle 10"/>
          <p:cNvSpPr/>
          <p:nvPr/>
        </p:nvSpPr>
        <p:spPr>
          <a:xfrm>
            <a:off x="1763688" y="4797152"/>
            <a:ext cx="1152128" cy="360040"/>
          </a:xfrm>
          <a:prstGeom prst="rect">
            <a:avLst/>
          </a:prstGeom>
          <a:solidFill>
            <a:schemeClr val="tx1"/>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400" b="1" dirty="0" smtClean="0">
                <a:solidFill>
                  <a:schemeClr val="bg1"/>
                </a:solidFill>
              </a:rPr>
              <a:t>Client</a:t>
            </a:r>
            <a:endParaRPr lang="ro-RO" sz="1400" b="1" dirty="0">
              <a:solidFill>
                <a:schemeClr val="bg1"/>
              </a:solidFill>
            </a:endParaRPr>
          </a:p>
        </p:txBody>
      </p:sp>
      <p:cxnSp>
        <p:nvCxnSpPr>
          <p:cNvPr id="13" name="Straight Arrow Connector 12"/>
          <p:cNvCxnSpPr>
            <a:stCxn id="11" idx="3"/>
          </p:cNvCxnSpPr>
          <p:nvPr/>
        </p:nvCxnSpPr>
        <p:spPr>
          <a:xfrm flipV="1">
            <a:off x="2915816" y="4797152"/>
            <a:ext cx="864096" cy="180020"/>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3647552" y="6149591"/>
            <a:ext cx="5365819" cy="522514"/>
          </a:xfrm>
          <a:custGeom>
            <a:avLst/>
            <a:gdLst>
              <a:gd name="connsiteX0" fmla="*/ 643094 w 5365819"/>
              <a:gd name="connsiteY0" fmla="*/ 20097 h 522514"/>
              <a:gd name="connsiteX1" fmla="*/ 643094 w 5365819"/>
              <a:gd name="connsiteY1" fmla="*/ 20097 h 522514"/>
              <a:gd name="connsiteX2" fmla="*/ 552659 w 5365819"/>
              <a:gd name="connsiteY2" fmla="*/ 10049 h 522514"/>
              <a:gd name="connsiteX3" fmla="*/ 452175 w 5365819"/>
              <a:gd name="connsiteY3" fmla="*/ 20097 h 522514"/>
              <a:gd name="connsiteX4" fmla="*/ 371789 w 5365819"/>
              <a:gd name="connsiteY4" fmla="*/ 40194 h 522514"/>
              <a:gd name="connsiteX5" fmla="*/ 321547 w 5365819"/>
              <a:gd name="connsiteY5" fmla="*/ 50242 h 522514"/>
              <a:gd name="connsiteX6" fmla="*/ 150725 w 5365819"/>
              <a:gd name="connsiteY6" fmla="*/ 70339 h 522514"/>
              <a:gd name="connsiteX7" fmla="*/ 120580 w 5365819"/>
              <a:gd name="connsiteY7" fmla="*/ 90435 h 522514"/>
              <a:gd name="connsiteX8" fmla="*/ 60290 w 5365819"/>
              <a:gd name="connsiteY8" fmla="*/ 140677 h 522514"/>
              <a:gd name="connsiteX9" fmla="*/ 30145 w 5365819"/>
              <a:gd name="connsiteY9" fmla="*/ 211016 h 522514"/>
              <a:gd name="connsiteX10" fmla="*/ 20096 w 5365819"/>
              <a:gd name="connsiteY10" fmla="*/ 241161 h 522514"/>
              <a:gd name="connsiteX11" fmla="*/ 0 w 5365819"/>
              <a:gd name="connsiteY11" fmla="*/ 281354 h 522514"/>
              <a:gd name="connsiteX12" fmla="*/ 10048 w 5365819"/>
              <a:gd name="connsiteY12" fmla="*/ 321547 h 522514"/>
              <a:gd name="connsiteX13" fmla="*/ 50241 w 5365819"/>
              <a:gd name="connsiteY13" fmla="*/ 331596 h 522514"/>
              <a:gd name="connsiteX14" fmla="*/ 150725 w 5365819"/>
              <a:gd name="connsiteY14" fmla="*/ 381838 h 522514"/>
              <a:gd name="connsiteX15" fmla="*/ 261257 w 5365819"/>
              <a:gd name="connsiteY15" fmla="*/ 411983 h 522514"/>
              <a:gd name="connsiteX16" fmla="*/ 301450 w 5365819"/>
              <a:gd name="connsiteY16" fmla="*/ 422031 h 522514"/>
              <a:gd name="connsiteX17" fmla="*/ 381837 w 5365819"/>
              <a:gd name="connsiteY17" fmla="*/ 432079 h 522514"/>
              <a:gd name="connsiteX18" fmla="*/ 462224 w 5365819"/>
              <a:gd name="connsiteY18" fmla="*/ 452176 h 522514"/>
              <a:gd name="connsiteX19" fmla="*/ 522514 w 5365819"/>
              <a:gd name="connsiteY19" fmla="*/ 472273 h 522514"/>
              <a:gd name="connsiteX20" fmla="*/ 572756 w 5365819"/>
              <a:gd name="connsiteY20" fmla="*/ 482321 h 522514"/>
              <a:gd name="connsiteX21" fmla="*/ 693336 w 5365819"/>
              <a:gd name="connsiteY21" fmla="*/ 502418 h 522514"/>
              <a:gd name="connsiteX22" fmla="*/ 1065125 w 5365819"/>
              <a:gd name="connsiteY22" fmla="*/ 512466 h 522514"/>
              <a:gd name="connsiteX23" fmla="*/ 1999622 w 5365819"/>
              <a:gd name="connsiteY23" fmla="*/ 522514 h 522514"/>
              <a:gd name="connsiteX24" fmla="*/ 2672861 w 5365819"/>
              <a:gd name="connsiteY24" fmla="*/ 512466 h 522514"/>
              <a:gd name="connsiteX25" fmla="*/ 2703006 w 5365819"/>
              <a:gd name="connsiteY25" fmla="*/ 502418 h 522514"/>
              <a:gd name="connsiteX26" fmla="*/ 2924070 w 5365819"/>
              <a:gd name="connsiteY26" fmla="*/ 492369 h 522514"/>
              <a:gd name="connsiteX27" fmla="*/ 3697793 w 5365819"/>
              <a:gd name="connsiteY27" fmla="*/ 472273 h 522514"/>
              <a:gd name="connsiteX28" fmla="*/ 3758083 w 5365819"/>
              <a:gd name="connsiteY28" fmla="*/ 462224 h 522514"/>
              <a:gd name="connsiteX29" fmla="*/ 4200211 w 5365819"/>
              <a:gd name="connsiteY29" fmla="*/ 442128 h 522514"/>
              <a:gd name="connsiteX30" fmla="*/ 4933740 w 5365819"/>
              <a:gd name="connsiteY30" fmla="*/ 422031 h 522514"/>
              <a:gd name="connsiteX31" fmla="*/ 4963885 w 5365819"/>
              <a:gd name="connsiteY31" fmla="*/ 411983 h 522514"/>
              <a:gd name="connsiteX32" fmla="*/ 5044272 w 5365819"/>
              <a:gd name="connsiteY32" fmla="*/ 391886 h 522514"/>
              <a:gd name="connsiteX33" fmla="*/ 5074417 w 5365819"/>
              <a:gd name="connsiteY33" fmla="*/ 381838 h 522514"/>
              <a:gd name="connsiteX34" fmla="*/ 5114611 w 5365819"/>
              <a:gd name="connsiteY34" fmla="*/ 371789 h 522514"/>
              <a:gd name="connsiteX35" fmla="*/ 5184949 w 5365819"/>
              <a:gd name="connsiteY35" fmla="*/ 341644 h 522514"/>
              <a:gd name="connsiteX36" fmla="*/ 5245239 w 5365819"/>
              <a:gd name="connsiteY36" fmla="*/ 301451 h 522514"/>
              <a:gd name="connsiteX37" fmla="*/ 5315578 w 5365819"/>
              <a:gd name="connsiteY37" fmla="*/ 251209 h 522514"/>
              <a:gd name="connsiteX38" fmla="*/ 5365819 w 5365819"/>
              <a:gd name="connsiteY38" fmla="*/ 160774 h 522514"/>
              <a:gd name="connsiteX39" fmla="*/ 5325626 w 5365819"/>
              <a:gd name="connsiteY39" fmla="*/ 130629 h 522514"/>
              <a:gd name="connsiteX40" fmla="*/ 5265336 w 5365819"/>
              <a:gd name="connsiteY40" fmla="*/ 110532 h 522514"/>
              <a:gd name="connsiteX41" fmla="*/ 5184949 w 5365819"/>
              <a:gd name="connsiteY41" fmla="*/ 90435 h 522514"/>
              <a:gd name="connsiteX42" fmla="*/ 5144756 w 5365819"/>
              <a:gd name="connsiteY42" fmla="*/ 80387 h 522514"/>
              <a:gd name="connsiteX43" fmla="*/ 5044272 w 5365819"/>
              <a:gd name="connsiteY43" fmla="*/ 70339 h 522514"/>
              <a:gd name="connsiteX44" fmla="*/ 4843305 w 5365819"/>
              <a:gd name="connsiteY44" fmla="*/ 50242 h 522514"/>
              <a:gd name="connsiteX45" fmla="*/ 4752870 w 5365819"/>
              <a:gd name="connsiteY45" fmla="*/ 40194 h 522514"/>
              <a:gd name="connsiteX46" fmla="*/ 3155182 w 5365819"/>
              <a:gd name="connsiteY46" fmla="*/ 30145 h 522514"/>
              <a:gd name="connsiteX47" fmla="*/ 3014505 w 5365819"/>
              <a:gd name="connsiteY47" fmla="*/ 20097 h 522514"/>
              <a:gd name="connsiteX48" fmla="*/ 2311121 w 5365819"/>
              <a:gd name="connsiteY48" fmla="*/ 0 h 522514"/>
              <a:gd name="connsiteX49" fmla="*/ 643094 w 5365819"/>
              <a:gd name="connsiteY49" fmla="*/ 20097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365819" h="522514">
                <a:moveTo>
                  <a:pt x="643094" y="20097"/>
                </a:moveTo>
                <a:lnTo>
                  <a:pt x="643094" y="20097"/>
                </a:lnTo>
                <a:cubicBezTo>
                  <a:pt x="612949" y="16748"/>
                  <a:pt x="582989" y="10049"/>
                  <a:pt x="552659" y="10049"/>
                </a:cubicBezTo>
                <a:cubicBezTo>
                  <a:pt x="518997" y="10049"/>
                  <a:pt x="485379" y="14563"/>
                  <a:pt x="452175" y="20097"/>
                </a:cubicBezTo>
                <a:cubicBezTo>
                  <a:pt x="424931" y="24638"/>
                  <a:pt x="398873" y="34777"/>
                  <a:pt x="371789" y="40194"/>
                </a:cubicBezTo>
                <a:cubicBezTo>
                  <a:pt x="355042" y="43543"/>
                  <a:pt x="338427" y="47645"/>
                  <a:pt x="321547" y="50242"/>
                </a:cubicBezTo>
                <a:cubicBezTo>
                  <a:pt x="285660" y="55763"/>
                  <a:pt x="184214" y="66618"/>
                  <a:pt x="150725" y="70339"/>
                </a:cubicBezTo>
                <a:cubicBezTo>
                  <a:pt x="140677" y="77038"/>
                  <a:pt x="129857" y="82704"/>
                  <a:pt x="120580" y="90435"/>
                </a:cubicBezTo>
                <a:cubicBezTo>
                  <a:pt x="43203" y="154915"/>
                  <a:pt x="135141" y="90776"/>
                  <a:pt x="60290" y="140677"/>
                </a:cubicBezTo>
                <a:cubicBezTo>
                  <a:pt x="36723" y="211372"/>
                  <a:pt x="67395" y="124098"/>
                  <a:pt x="30145" y="211016"/>
                </a:cubicBezTo>
                <a:cubicBezTo>
                  <a:pt x="25973" y="220752"/>
                  <a:pt x="24268" y="231425"/>
                  <a:pt x="20096" y="241161"/>
                </a:cubicBezTo>
                <a:cubicBezTo>
                  <a:pt x="14195" y="254929"/>
                  <a:pt x="6699" y="267956"/>
                  <a:pt x="0" y="281354"/>
                </a:cubicBezTo>
                <a:cubicBezTo>
                  <a:pt x="3349" y="294752"/>
                  <a:pt x="283" y="311782"/>
                  <a:pt x="10048" y="321547"/>
                </a:cubicBezTo>
                <a:cubicBezTo>
                  <a:pt x="19813" y="331312"/>
                  <a:pt x="37889" y="325420"/>
                  <a:pt x="50241" y="331596"/>
                </a:cubicBezTo>
                <a:cubicBezTo>
                  <a:pt x="169876" y="391414"/>
                  <a:pt x="59739" y="359090"/>
                  <a:pt x="150725" y="381838"/>
                </a:cubicBezTo>
                <a:cubicBezTo>
                  <a:pt x="206781" y="419208"/>
                  <a:pt x="161190" y="395305"/>
                  <a:pt x="261257" y="411983"/>
                </a:cubicBezTo>
                <a:cubicBezTo>
                  <a:pt x="274879" y="414253"/>
                  <a:pt x="287828" y="419761"/>
                  <a:pt x="301450" y="422031"/>
                </a:cubicBezTo>
                <a:cubicBezTo>
                  <a:pt x="328087" y="426470"/>
                  <a:pt x="355041" y="428730"/>
                  <a:pt x="381837" y="432079"/>
                </a:cubicBezTo>
                <a:cubicBezTo>
                  <a:pt x="473292" y="462566"/>
                  <a:pt x="328862" y="415805"/>
                  <a:pt x="462224" y="452176"/>
                </a:cubicBezTo>
                <a:cubicBezTo>
                  <a:pt x="482661" y="457750"/>
                  <a:pt x="502077" y="466699"/>
                  <a:pt x="522514" y="472273"/>
                </a:cubicBezTo>
                <a:cubicBezTo>
                  <a:pt x="538991" y="476767"/>
                  <a:pt x="555937" y="479353"/>
                  <a:pt x="572756" y="482321"/>
                </a:cubicBezTo>
                <a:cubicBezTo>
                  <a:pt x="612884" y="489402"/>
                  <a:pt x="652603" y="501317"/>
                  <a:pt x="693336" y="502418"/>
                </a:cubicBezTo>
                <a:lnTo>
                  <a:pt x="1065125" y="512466"/>
                </a:lnTo>
                <a:lnTo>
                  <a:pt x="1999622" y="522514"/>
                </a:lnTo>
                <a:lnTo>
                  <a:pt x="2672861" y="512466"/>
                </a:lnTo>
                <a:cubicBezTo>
                  <a:pt x="2683449" y="512164"/>
                  <a:pt x="2692448" y="503263"/>
                  <a:pt x="2703006" y="502418"/>
                </a:cubicBezTo>
                <a:cubicBezTo>
                  <a:pt x="2776535" y="496536"/>
                  <a:pt x="2850373" y="495505"/>
                  <a:pt x="2924070" y="492369"/>
                </a:cubicBezTo>
                <a:cubicBezTo>
                  <a:pt x="3302753" y="476255"/>
                  <a:pt x="3188340" y="482070"/>
                  <a:pt x="3697793" y="472273"/>
                </a:cubicBezTo>
                <a:cubicBezTo>
                  <a:pt x="3717890" y="468923"/>
                  <a:pt x="3737834" y="464474"/>
                  <a:pt x="3758083" y="462224"/>
                </a:cubicBezTo>
                <a:cubicBezTo>
                  <a:pt x="3906406" y="445743"/>
                  <a:pt x="4048715" y="446862"/>
                  <a:pt x="4200211" y="442128"/>
                </a:cubicBezTo>
                <a:cubicBezTo>
                  <a:pt x="4509032" y="403523"/>
                  <a:pt x="4153803" y="444970"/>
                  <a:pt x="4933740" y="422031"/>
                </a:cubicBezTo>
                <a:cubicBezTo>
                  <a:pt x="4944327" y="421720"/>
                  <a:pt x="4953666" y="414770"/>
                  <a:pt x="4963885" y="411983"/>
                </a:cubicBezTo>
                <a:cubicBezTo>
                  <a:pt x="4990532" y="404716"/>
                  <a:pt x="5018069" y="400620"/>
                  <a:pt x="5044272" y="391886"/>
                </a:cubicBezTo>
                <a:cubicBezTo>
                  <a:pt x="5054320" y="388537"/>
                  <a:pt x="5064233" y="384748"/>
                  <a:pt x="5074417" y="381838"/>
                </a:cubicBezTo>
                <a:cubicBezTo>
                  <a:pt x="5087696" y="378044"/>
                  <a:pt x="5101332" y="375583"/>
                  <a:pt x="5114611" y="371789"/>
                </a:cubicBezTo>
                <a:cubicBezTo>
                  <a:pt x="5141075" y="364228"/>
                  <a:pt x="5160585" y="356262"/>
                  <a:pt x="5184949" y="341644"/>
                </a:cubicBezTo>
                <a:cubicBezTo>
                  <a:pt x="5205660" y="329217"/>
                  <a:pt x="5228160" y="318530"/>
                  <a:pt x="5245239" y="301451"/>
                </a:cubicBezTo>
                <a:cubicBezTo>
                  <a:pt x="5292923" y="253767"/>
                  <a:pt x="5267458" y="267249"/>
                  <a:pt x="5315578" y="251209"/>
                </a:cubicBezTo>
                <a:cubicBezTo>
                  <a:pt x="5361646" y="182106"/>
                  <a:pt x="5348133" y="213833"/>
                  <a:pt x="5365819" y="160774"/>
                </a:cubicBezTo>
                <a:cubicBezTo>
                  <a:pt x="5352421" y="150726"/>
                  <a:pt x="5340605" y="138119"/>
                  <a:pt x="5325626" y="130629"/>
                </a:cubicBezTo>
                <a:cubicBezTo>
                  <a:pt x="5306679" y="121155"/>
                  <a:pt x="5285433" y="117231"/>
                  <a:pt x="5265336" y="110532"/>
                </a:cubicBezTo>
                <a:cubicBezTo>
                  <a:pt x="5211476" y="92579"/>
                  <a:pt x="5257691" y="106600"/>
                  <a:pt x="5184949" y="90435"/>
                </a:cubicBezTo>
                <a:cubicBezTo>
                  <a:pt x="5171468" y="87439"/>
                  <a:pt x="5158427" y="82340"/>
                  <a:pt x="5144756" y="80387"/>
                </a:cubicBezTo>
                <a:cubicBezTo>
                  <a:pt x="5111433" y="75627"/>
                  <a:pt x="5077749" y="73863"/>
                  <a:pt x="5044272" y="70339"/>
                </a:cubicBezTo>
                <a:lnTo>
                  <a:pt x="4843305" y="50242"/>
                </a:lnTo>
                <a:cubicBezTo>
                  <a:pt x="4813125" y="47224"/>
                  <a:pt x="4783198" y="40555"/>
                  <a:pt x="4752870" y="40194"/>
                </a:cubicBezTo>
                <a:lnTo>
                  <a:pt x="3155182" y="30145"/>
                </a:lnTo>
                <a:cubicBezTo>
                  <a:pt x="3108290" y="26796"/>
                  <a:pt x="3061455" y="22505"/>
                  <a:pt x="3014505" y="20097"/>
                </a:cubicBezTo>
                <a:cubicBezTo>
                  <a:pt x="2768679" y="7491"/>
                  <a:pt x="2566390" y="5673"/>
                  <a:pt x="2311121" y="0"/>
                </a:cubicBezTo>
                <a:lnTo>
                  <a:pt x="643094" y="20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Rounded Rectangular Callout 14"/>
          <p:cNvSpPr/>
          <p:nvPr/>
        </p:nvSpPr>
        <p:spPr>
          <a:xfrm>
            <a:off x="2123728" y="5877272"/>
            <a:ext cx="1202432" cy="612648"/>
          </a:xfrm>
          <a:prstGeom prst="wedgeRoundRectCallout">
            <a:avLst>
              <a:gd name="adj1" fmla="val 80283"/>
              <a:gd name="adj2" fmla="val 313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600" b="1" dirty="0" smtClean="0"/>
              <a:t>Algoritmi</a:t>
            </a:r>
            <a:endParaRPr lang="ro-RO" sz="16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46022" y="16550"/>
            <a:ext cx="4458226" cy="626368"/>
          </a:xfrm>
        </p:spPr>
        <p:txBody>
          <a:bodyPr/>
          <a:lstStyle/>
          <a:p>
            <a:r>
              <a:rPr lang="ro-RO" sz="3200" dirty="0" smtClean="0"/>
              <a:t>3</a:t>
            </a:r>
            <a:r>
              <a:rPr lang="en-US" sz="3200" dirty="0" smtClean="0"/>
              <a:t>. </a:t>
            </a:r>
            <a:r>
              <a:rPr lang="ro-RO" sz="2800" dirty="0" smtClean="0"/>
              <a:t>Şablon</a:t>
            </a:r>
            <a:r>
              <a:rPr lang="en-US" sz="3200" dirty="0" err="1" smtClean="0"/>
              <a:t>ul</a:t>
            </a:r>
            <a:r>
              <a:rPr lang="en-US" sz="3200" dirty="0" smtClean="0"/>
              <a:t> </a:t>
            </a:r>
            <a:r>
              <a:rPr lang="ro-RO" sz="3200" dirty="0" smtClean="0"/>
              <a:t>Strategy</a:t>
            </a:r>
            <a:r>
              <a:rPr lang="en-US" sz="3200" dirty="0" smtClean="0"/>
              <a:t/>
            </a:r>
            <a:br>
              <a:rPr lang="en-US" sz="3200" dirty="0" smtClean="0"/>
            </a:br>
            <a:endParaRPr lang="ro-RO" sz="3200" dirty="0"/>
          </a:p>
        </p:txBody>
      </p:sp>
      <p:sp>
        <p:nvSpPr>
          <p:cNvPr id="7" name="Content Placeholder 2"/>
          <p:cNvSpPr>
            <a:spLocks noGrp="1"/>
          </p:cNvSpPr>
          <p:nvPr>
            <p:ph idx="1"/>
          </p:nvPr>
        </p:nvSpPr>
        <p:spPr>
          <a:xfrm>
            <a:off x="36066" y="351466"/>
            <a:ext cx="8965090" cy="720080"/>
          </a:xfrm>
        </p:spPr>
        <p:txBody>
          <a:bodyPr>
            <a:normAutofit/>
          </a:bodyPr>
          <a:lstStyle/>
          <a:p>
            <a:r>
              <a:rPr lang="ro-RO" sz="1800" dirty="0" smtClean="0"/>
              <a:t>Exemplu generic</a:t>
            </a:r>
          </a:p>
          <a:p>
            <a:pPr lvl="1">
              <a:buFont typeface="Wingdings" pitchFamily="2" charset="2"/>
              <a:buChar char="Ø"/>
            </a:pPr>
            <a:r>
              <a:rPr lang="ro-RO" sz="1800" dirty="0" smtClean="0"/>
              <a:t>Alegerea unuia dintre cei 3 algoritmi la momentul rulării (run-time)</a:t>
            </a:r>
            <a:endParaRPr lang="en-US" sz="1800" dirty="0" smtClean="0"/>
          </a:p>
        </p:txBody>
      </p:sp>
      <p:pic>
        <p:nvPicPr>
          <p:cNvPr id="8196" name="Picture 4" descr="Strategy Pattern UML Diagram"/>
          <p:cNvPicPr>
            <a:picLocks noChangeAspect="1" noChangeArrowheads="1"/>
          </p:cNvPicPr>
          <p:nvPr/>
        </p:nvPicPr>
        <p:blipFill>
          <a:blip r:embed="rId3" cstate="print"/>
          <a:srcRect/>
          <a:stretch>
            <a:fillRect/>
          </a:stretch>
        </p:blipFill>
        <p:spPr bwMode="auto">
          <a:xfrm>
            <a:off x="3707904" y="3645024"/>
            <a:ext cx="5334000" cy="3057526"/>
          </a:xfrm>
          <a:prstGeom prst="rect">
            <a:avLst/>
          </a:prstGeom>
          <a:noFill/>
        </p:spPr>
      </p:pic>
      <p:pic>
        <p:nvPicPr>
          <p:cNvPr id="1026" name="Picture 2"/>
          <p:cNvPicPr>
            <a:picLocks noChangeAspect="1" noChangeArrowheads="1"/>
          </p:cNvPicPr>
          <p:nvPr/>
        </p:nvPicPr>
        <p:blipFill>
          <a:blip r:embed="rId4"/>
          <a:srcRect/>
          <a:stretch>
            <a:fillRect/>
          </a:stretch>
        </p:blipFill>
        <p:spPr bwMode="auto">
          <a:xfrm>
            <a:off x="214281" y="1019162"/>
            <a:ext cx="3356087" cy="623888"/>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214282" y="1690682"/>
            <a:ext cx="3225405" cy="1023938"/>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214282" y="2781302"/>
            <a:ext cx="3568378" cy="1004888"/>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142844" y="3857628"/>
            <a:ext cx="3562970" cy="1000132"/>
          </a:xfrm>
          <a:prstGeom prst="rect">
            <a:avLst/>
          </a:prstGeom>
          <a:noFill/>
          <a:ln w="9525">
            <a:noFill/>
            <a:miter lim="800000"/>
            <a:headEnd/>
            <a:tailEnd/>
          </a:ln>
          <a:effectLst/>
        </p:spPr>
      </p:pic>
      <p:pic>
        <p:nvPicPr>
          <p:cNvPr id="1030" name="Picture 6"/>
          <p:cNvPicPr>
            <a:picLocks noChangeAspect="1" noChangeArrowheads="1"/>
          </p:cNvPicPr>
          <p:nvPr/>
        </p:nvPicPr>
        <p:blipFill>
          <a:blip r:embed="rId8"/>
          <a:srcRect/>
          <a:stretch>
            <a:fillRect/>
          </a:stretch>
        </p:blipFill>
        <p:spPr bwMode="auto">
          <a:xfrm>
            <a:off x="142844" y="4929198"/>
            <a:ext cx="3429024" cy="1796644"/>
          </a:xfrm>
          <a:prstGeom prst="rect">
            <a:avLst/>
          </a:prstGeom>
          <a:noFill/>
          <a:ln w="9525">
            <a:noFill/>
            <a:miter lim="800000"/>
            <a:headEnd/>
            <a:tailEnd/>
          </a:ln>
          <a:effectLst/>
        </p:spPr>
      </p:pic>
      <p:pic>
        <p:nvPicPr>
          <p:cNvPr id="1031" name="Picture 7"/>
          <p:cNvPicPr>
            <a:picLocks noChangeAspect="1" noChangeArrowheads="1"/>
          </p:cNvPicPr>
          <p:nvPr/>
        </p:nvPicPr>
        <p:blipFill>
          <a:blip r:embed="rId9"/>
          <a:srcRect/>
          <a:stretch>
            <a:fillRect/>
          </a:stretch>
        </p:blipFill>
        <p:spPr bwMode="auto">
          <a:xfrm>
            <a:off x="3959960" y="1162047"/>
            <a:ext cx="5041196" cy="2052639"/>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346022" y="44624"/>
            <a:ext cx="4458226" cy="626368"/>
          </a:xfrm>
        </p:spPr>
        <p:txBody>
          <a:bodyPr/>
          <a:lstStyle/>
          <a:p>
            <a:r>
              <a:rPr lang="ro-RO" sz="3200" dirty="0" smtClean="0"/>
              <a:t>3</a:t>
            </a:r>
            <a:r>
              <a:rPr lang="en-US" sz="3200" dirty="0" smtClean="0"/>
              <a:t>. </a:t>
            </a:r>
            <a:r>
              <a:rPr lang="ro-RO" sz="3200" dirty="0" smtClean="0"/>
              <a:t>Şablon</a:t>
            </a:r>
            <a:r>
              <a:rPr lang="en-US" sz="3200" dirty="0" err="1" smtClean="0"/>
              <a:t>ul</a:t>
            </a:r>
            <a:r>
              <a:rPr lang="en-US" sz="3200" dirty="0" smtClean="0"/>
              <a:t> </a:t>
            </a:r>
            <a:r>
              <a:rPr lang="ro-RO" sz="3200" dirty="0" smtClean="0"/>
              <a:t>Strategy</a:t>
            </a:r>
            <a:r>
              <a:rPr lang="en-US" sz="3200" dirty="0" smtClean="0"/>
              <a:t/>
            </a:r>
            <a:br>
              <a:rPr lang="en-US" sz="3200" dirty="0" smtClean="0"/>
            </a:br>
            <a:endParaRPr lang="ro-RO" sz="3200" dirty="0"/>
          </a:p>
        </p:txBody>
      </p:sp>
      <p:sp>
        <p:nvSpPr>
          <p:cNvPr id="6" name="Content Placeholder 2"/>
          <p:cNvSpPr>
            <a:spLocks noGrp="1"/>
          </p:cNvSpPr>
          <p:nvPr>
            <p:ph idx="1"/>
          </p:nvPr>
        </p:nvSpPr>
        <p:spPr>
          <a:xfrm>
            <a:off x="35496" y="690416"/>
            <a:ext cx="8965090" cy="3524402"/>
          </a:xfrm>
        </p:spPr>
        <p:txBody>
          <a:bodyPr>
            <a:noAutofit/>
          </a:bodyPr>
          <a:lstStyle/>
          <a:p>
            <a:r>
              <a:rPr lang="en-US" sz="1800" dirty="0" smtClean="0"/>
              <a:t>E</a:t>
            </a:r>
            <a:r>
              <a:rPr lang="ro-RO" sz="1800" dirty="0" smtClean="0"/>
              <a:t>xemplu</a:t>
            </a:r>
            <a:r>
              <a:rPr lang="en-US" sz="1800" dirty="0" smtClean="0"/>
              <a:t>l 2 - </a:t>
            </a:r>
            <a:r>
              <a:rPr lang="en-US" sz="1800" b="1" dirty="0" err="1" smtClean="0"/>
              <a:t>Calcul</a:t>
            </a:r>
            <a:r>
              <a:rPr lang="en-US" sz="1800" b="1" dirty="0" smtClean="0"/>
              <a:t> discount</a:t>
            </a:r>
            <a:endParaRPr lang="ro-RO" sz="1800" b="1" dirty="0" smtClean="0"/>
          </a:p>
          <a:p>
            <a:pPr lvl="1">
              <a:buFont typeface="Wingdings" pitchFamily="2" charset="2"/>
              <a:buChar char="Ø"/>
            </a:pPr>
            <a:r>
              <a:rPr lang="ro-RO" sz="1800" dirty="0" smtClean="0"/>
              <a:t>Se doreste implementarea mai multor algoritmi de aplicare a discount-urilor</a:t>
            </a:r>
            <a:endParaRPr lang="en-US" sz="1800" dirty="0" smtClean="0"/>
          </a:p>
          <a:p>
            <a:pPr lvl="1">
              <a:buFont typeface="Wingdings" pitchFamily="2" charset="2"/>
              <a:buChar char="Ø"/>
            </a:pPr>
            <a:r>
              <a:rPr lang="en-US" sz="1800" dirty="0" err="1" smtClean="0"/>
              <a:t>Modul</a:t>
            </a:r>
            <a:r>
              <a:rPr lang="en-US" sz="1800" dirty="0" smtClean="0"/>
              <a:t> de </a:t>
            </a:r>
            <a:r>
              <a:rPr lang="en-US" sz="1800" dirty="0" err="1" smtClean="0"/>
              <a:t>calcul</a:t>
            </a:r>
            <a:r>
              <a:rPr lang="en-US" sz="1800" dirty="0" smtClean="0"/>
              <a:t> al discount-</a:t>
            </a:r>
            <a:r>
              <a:rPr lang="en-US" sz="1800" dirty="0" err="1" smtClean="0"/>
              <a:t>urilor</a:t>
            </a:r>
            <a:r>
              <a:rPr lang="en-US" sz="1800" dirty="0" smtClean="0"/>
              <a:t> </a:t>
            </a:r>
            <a:r>
              <a:rPr lang="en-US" sz="1800" dirty="0" err="1" smtClean="0"/>
              <a:t>poate</a:t>
            </a:r>
            <a:r>
              <a:rPr lang="en-US" sz="1800" dirty="0" smtClean="0"/>
              <a:t> </a:t>
            </a:r>
            <a:r>
              <a:rPr lang="en-US" sz="1800" dirty="0" err="1" smtClean="0"/>
              <a:t>diferi</a:t>
            </a:r>
            <a:r>
              <a:rPr lang="en-US" sz="1800" dirty="0" smtClean="0"/>
              <a:t> de la o </a:t>
            </a:r>
            <a:r>
              <a:rPr lang="en-US" sz="1800" dirty="0" err="1" smtClean="0"/>
              <a:t>perioada</a:t>
            </a:r>
            <a:r>
              <a:rPr lang="en-US" sz="1800" dirty="0" smtClean="0"/>
              <a:t> la </a:t>
            </a:r>
            <a:r>
              <a:rPr lang="en-US" sz="1800" dirty="0" err="1" smtClean="0"/>
              <a:t>alta</a:t>
            </a:r>
            <a:r>
              <a:rPr lang="en-US" sz="1800" dirty="0" smtClean="0"/>
              <a:t> </a:t>
            </a:r>
            <a:r>
              <a:rPr lang="en-US" sz="1800" dirty="0" err="1" smtClean="0"/>
              <a:t>sau</a:t>
            </a:r>
            <a:r>
              <a:rPr lang="en-US" sz="1800" dirty="0" smtClean="0"/>
              <a:t> </a:t>
            </a:r>
            <a:r>
              <a:rPr lang="en-US" sz="1800" dirty="0" err="1" smtClean="0"/>
              <a:t>poate</a:t>
            </a:r>
            <a:r>
              <a:rPr lang="en-US" sz="1800" dirty="0" smtClean="0"/>
              <a:t> </a:t>
            </a:r>
            <a:r>
              <a:rPr lang="en-US" sz="1800" dirty="0" err="1" smtClean="0"/>
              <a:t>fi</a:t>
            </a:r>
            <a:r>
              <a:rPr lang="en-US" sz="1800" dirty="0" smtClean="0"/>
              <a:t> ales la </a:t>
            </a:r>
            <a:r>
              <a:rPr lang="en-US" sz="1800" dirty="0" err="1" smtClean="0"/>
              <a:t>momentul</a:t>
            </a:r>
            <a:r>
              <a:rPr lang="en-US" sz="1800" dirty="0" smtClean="0"/>
              <a:t> </a:t>
            </a:r>
            <a:r>
              <a:rPr lang="en-US" sz="1800" dirty="0" err="1" smtClean="0"/>
              <a:t>inregistrarii</a:t>
            </a:r>
            <a:r>
              <a:rPr lang="en-US" sz="1800" dirty="0" smtClean="0"/>
              <a:t> </a:t>
            </a:r>
            <a:r>
              <a:rPr lang="en-US" sz="1800" dirty="0" err="1" smtClean="0"/>
              <a:t>vanzarii</a:t>
            </a:r>
            <a:endParaRPr lang="en-US" sz="1800" dirty="0" smtClean="0"/>
          </a:p>
          <a:p>
            <a:pPr>
              <a:buFont typeface="Wingdings" pitchFamily="2" charset="2"/>
              <a:buChar char="§"/>
            </a:pPr>
            <a:r>
              <a:rPr lang="en-US" sz="1800" dirty="0" smtClean="0"/>
              <a:t>Solutia</a:t>
            </a:r>
          </a:p>
          <a:p>
            <a:pPr lvl="1">
              <a:buFont typeface="Wingdings" pitchFamily="2" charset="2"/>
              <a:buChar char="Ø"/>
            </a:pPr>
            <a:r>
              <a:rPr lang="en-US" sz="1800" dirty="0" smtClean="0"/>
              <a:t>Se </a:t>
            </a:r>
            <a:r>
              <a:rPr lang="en-US" sz="1800" dirty="0" err="1" smtClean="0"/>
              <a:t>creeaza</a:t>
            </a:r>
            <a:r>
              <a:rPr lang="en-US" sz="1800" dirty="0" smtClean="0"/>
              <a:t> </a:t>
            </a:r>
            <a:r>
              <a:rPr lang="en-US" sz="1800" dirty="0" err="1" smtClean="0"/>
              <a:t>cate</a:t>
            </a:r>
            <a:r>
              <a:rPr lang="en-US" sz="1800" dirty="0" smtClean="0"/>
              <a:t> o </a:t>
            </a:r>
            <a:r>
              <a:rPr lang="en-US" sz="1800" dirty="0" err="1" smtClean="0"/>
              <a:t>clasa</a:t>
            </a:r>
            <a:r>
              <a:rPr lang="en-US" sz="1800" dirty="0" smtClean="0"/>
              <a:t> </a:t>
            </a:r>
            <a:r>
              <a:rPr lang="en-US" sz="1800" dirty="0" err="1" smtClean="0"/>
              <a:t>pentru</a:t>
            </a:r>
            <a:r>
              <a:rPr lang="en-US" sz="1800" dirty="0" smtClean="0"/>
              <a:t> </a:t>
            </a:r>
            <a:r>
              <a:rPr lang="en-US" sz="1800" dirty="0" err="1" smtClean="0"/>
              <a:t>fiecare</a:t>
            </a:r>
            <a:r>
              <a:rPr lang="en-US" sz="1800" dirty="0" smtClean="0"/>
              <a:t> </a:t>
            </a:r>
            <a:r>
              <a:rPr lang="en-US" sz="1800" dirty="0" err="1" smtClean="0"/>
              <a:t>metoda</a:t>
            </a:r>
            <a:r>
              <a:rPr lang="en-US" sz="1800" dirty="0" smtClean="0"/>
              <a:t> de </a:t>
            </a:r>
            <a:r>
              <a:rPr lang="en-US" sz="1800" dirty="0" err="1" smtClean="0"/>
              <a:t>calcul</a:t>
            </a:r>
            <a:r>
              <a:rPr lang="en-US" sz="1800" dirty="0" smtClean="0"/>
              <a:t>, </a:t>
            </a:r>
            <a:r>
              <a:rPr lang="en-US" sz="1800" dirty="0" err="1" smtClean="0"/>
              <a:t>toate</a:t>
            </a:r>
            <a:r>
              <a:rPr lang="en-US" sz="1800" dirty="0" smtClean="0"/>
              <a:t> </a:t>
            </a:r>
            <a:r>
              <a:rPr lang="en-US" sz="1800" dirty="0" err="1" smtClean="0"/>
              <a:t>implementand</a:t>
            </a:r>
            <a:r>
              <a:rPr lang="en-US" sz="1800" dirty="0" smtClean="0"/>
              <a:t> </a:t>
            </a:r>
            <a:r>
              <a:rPr lang="en-US" sz="1800" dirty="0" err="1" smtClean="0"/>
              <a:t>aceeasi</a:t>
            </a:r>
            <a:r>
              <a:rPr lang="en-US" sz="1800" dirty="0" smtClean="0"/>
              <a:t> </a:t>
            </a:r>
            <a:r>
              <a:rPr lang="en-US" sz="1800" dirty="0" err="1" smtClean="0"/>
              <a:t>interfata</a:t>
            </a:r>
            <a:endParaRPr lang="en-US" sz="1800" dirty="0" smtClean="0"/>
          </a:p>
          <a:p>
            <a:pPr lvl="1">
              <a:buFont typeface="Wingdings" pitchFamily="2" charset="2"/>
              <a:buChar char="Ø"/>
            </a:pPr>
            <a:r>
              <a:rPr lang="en-US" sz="1800" dirty="0" err="1" smtClean="0"/>
              <a:t>Metoda</a:t>
            </a:r>
            <a:r>
              <a:rPr lang="en-US" sz="1800" dirty="0" smtClean="0"/>
              <a:t> </a:t>
            </a:r>
            <a:r>
              <a:rPr lang="en-US" sz="1800" dirty="0" err="1" smtClean="0"/>
              <a:t>polimorfica</a:t>
            </a:r>
            <a:r>
              <a:rPr lang="en-US" sz="1800" dirty="0" smtClean="0"/>
              <a:t> </a:t>
            </a:r>
            <a:r>
              <a:rPr lang="en-US" sz="1800" dirty="0" err="1" smtClean="0"/>
              <a:t>getTotal</a:t>
            </a:r>
            <a:r>
              <a:rPr lang="en-US" sz="1800" dirty="0" smtClean="0"/>
              <a:t>() </a:t>
            </a:r>
            <a:r>
              <a:rPr lang="en-US" sz="1800" dirty="0" err="1" smtClean="0"/>
              <a:t>va</a:t>
            </a:r>
            <a:r>
              <a:rPr lang="en-US" sz="1800" dirty="0" smtClean="0"/>
              <a:t> </a:t>
            </a:r>
            <a:r>
              <a:rPr lang="en-US" sz="1800" dirty="0" err="1" smtClean="0"/>
              <a:t>primi</a:t>
            </a:r>
            <a:r>
              <a:rPr lang="en-US" sz="1800" dirty="0" smtClean="0"/>
              <a:t> ca </a:t>
            </a:r>
            <a:r>
              <a:rPr lang="en-US" sz="1800" dirty="0" err="1" smtClean="0"/>
              <a:t>parametru</a:t>
            </a:r>
            <a:r>
              <a:rPr lang="en-US" sz="1800" dirty="0" smtClean="0"/>
              <a:t> </a:t>
            </a:r>
            <a:r>
              <a:rPr lang="en-US" sz="1800" dirty="0" err="1" smtClean="0"/>
              <a:t>obiectul</a:t>
            </a:r>
            <a:r>
              <a:rPr lang="en-US" sz="1800" dirty="0" smtClean="0"/>
              <a:t> de tip Sale </a:t>
            </a:r>
            <a:r>
              <a:rPr lang="en-US" sz="1800" dirty="0" err="1" smtClean="0"/>
              <a:t>pentru</a:t>
            </a:r>
            <a:r>
              <a:rPr lang="en-US" sz="1800" dirty="0" smtClean="0"/>
              <a:t> a </a:t>
            </a:r>
            <a:r>
              <a:rPr lang="en-US" sz="1800" dirty="0" err="1" smtClean="0"/>
              <a:t>avea</a:t>
            </a:r>
            <a:r>
              <a:rPr lang="en-US" sz="1800" dirty="0" smtClean="0"/>
              <a:t> </a:t>
            </a:r>
            <a:r>
              <a:rPr lang="en-US" sz="1800" dirty="0" err="1" smtClean="0"/>
              <a:t>acces</a:t>
            </a:r>
            <a:r>
              <a:rPr lang="en-US" sz="1800" dirty="0" smtClean="0"/>
              <a:t> la </a:t>
            </a:r>
            <a:r>
              <a:rPr lang="en-US" sz="1800" dirty="0" err="1" smtClean="0"/>
              <a:t>atributele</a:t>
            </a:r>
            <a:r>
              <a:rPr lang="en-US" sz="1800" dirty="0" smtClean="0"/>
              <a:t> </a:t>
            </a:r>
            <a:r>
              <a:rPr lang="en-US" sz="1800" dirty="0" err="1" smtClean="0"/>
              <a:t>acestuia</a:t>
            </a:r>
            <a:r>
              <a:rPr lang="en-US" sz="1800" dirty="0" smtClean="0"/>
              <a:t> </a:t>
            </a:r>
            <a:r>
              <a:rPr lang="en-US" sz="1800" dirty="0" err="1" smtClean="0"/>
              <a:t>necesare</a:t>
            </a:r>
            <a:r>
              <a:rPr lang="en-US" sz="1800" dirty="0" smtClean="0"/>
              <a:t> </a:t>
            </a:r>
            <a:r>
              <a:rPr lang="en-US" sz="1800" dirty="0" err="1" smtClean="0"/>
              <a:t>calculului</a:t>
            </a:r>
            <a:r>
              <a:rPr lang="en-US" sz="1800" dirty="0" smtClean="0"/>
              <a:t> discount-</a:t>
            </a:r>
            <a:r>
              <a:rPr lang="en-US" sz="1800" dirty="0" err="1" smtClean="0"/>
              <a:t>ului</a:t>
            </a:r>
            <a:endParaRPr lang="en-US" sz="1800" dirty="0" smtClean="0"/>
          </a:p>
          <a:p>
            <a:pPr lvl="1">
              <a:buFont typeface="Wingdings" pitchFamily="2" charset="2"/>
              <a:buChar char="Ø"/>
            </a:pPr>
            <a:r>
              <a:rPr lang="en-US" sz="1800" dirty="0" err="1" smtClean="0"/>
              <a:t>Clasa</a:t>
            </a:r>
            <a:r>
              <a:rPr lang="en-US" sz="1800" dirty="0" smtClean="0"/>
              <a:t> cu </a:t>
            </a:r>
            <a:r>
              <a:rPr lang="en-US" sz="1800" dirty="0" err="1" smtClean="0"/>
              <a:t>rol</a:t>
            </a:r>
            <a:r>
              <a:rPr lang="en-US" sz="1800" dirty="0" smtClean="0"/>
              <a:t> de Context </a:t>
            </a:r>
            <a:r>
              <a:rPr lang="en-US" sz="1800" dirty="0" err="1" smtClean="0"/>
              <a:t>va</a:t>
            </a:r>
            <a:r>
              <a:rPr lang="en-US" sz="1800" dirty="0" smtClean="0"/>
              <a:t> </a:t>
            </a:r>
            <a:r>
              <a:rPr lang="en-US" sz="1800" dirty="0" err="1" smtClean="0"/>
              <a:t>fi</a:t>
            </a:r>
            <a:r>
              <a:rPr lang="en-US" sz="1800" dirty="0" smtClean="0"/>
              <a:t> Sale</a:t>
            </a:r>
          </a:p>
          <a:p>
            <a:pPr lvl="1">
              <a:buFont typeface="Wingdings" pitchFamily="2" charset="2"/>
              <a:buChar char="Ø"/>
            </a:pPr>
            <a:r>
              <a:rPr lang="en-US" sz="1800" dirty="0" err="1" smtClean="0"/>
              <a:t>Clasa</a:t>
            </a:r>
            <a:r>
              <a:rPr lang="en-US" sz="1800" dirty="0" smtClean="0"/>
              <a:t> Sale </a:t>
            </a:r>
            <a:r>
              <a:rPr lang="en-US" sz="1800" dirty="0" err="1" smtClean="0"/>
              <a:t>va</a:t>
            </a:r>
            <a:r>
              <a:rPr lang="en-US" sz="1800" dirty="0" smtClean="0"/>
              <a:t> </a:t>
            </a:r>
            <a:r>
              <a:rPr lang="en-US" sz="1800" dirty="0" err="1" smtClean="0"/>
              <a:t>avea</a:t>
            </a:r>
            <a:r>
              <a:rPr lang="en-US" sz="1800" dirty="0" smtClean="0"/>
              <a:t> un </a:t>
            </a:r>
            <a:r>
              <a:rPr lang="en-US" sz="1800" dirty="0" err="1" smtClean="0"/>
              <a:t>atribut</a:t>
            </a:r>
            <a:r>
              <a:rPr lang="en-US" sz="1800" dirty="0" smtClean="0"/>
              <a:t> de </a:t>
            </a:r>
            <a:r>
              <a:rPr lang="en-US" sz="1800" dirty="0" err="1" smtClean="0"/>
              <a:t>tipul</a:t>
            </a:r>
            <a:r>
              <a:rPr lang="en-US" sz="1800" dirty="0" smtClean="0"/>
              <a:t> </a:t>
            </a:r>
            <a:r>
              <a:rPr lang="en-US" sz="1800" dirty="0" err="1" smtClean="0"/>
              <a:t>interfetei</a:t>
            </a:r>
            <a:endParaRPr lang="en-US" sz="1800" dirty="0" smtClean="0"/>
          </a:p>
          <a:p>
            <a:pPr lvl="1">
              <a:buFont typeface="Wingdings" pitchFamily="2" charset="2"/>
              <a:buChar char="Ø"/>
            </a:pPr>
            <a:endParaRPr lang="en-US" sz="1800" dirty="0" smtClean="0"/>
          </a:p>
          <a:p>
            <a:pPr lvl="1">
              <a:buFont typeface="Wingdings" pitchFamily="2" charset="2"/>
              <a:buChar char="Ø"/>
            </a:pPr>
            <a:endParaRPr lang="en-US" sz="1800" dirty="0" smtClean="0"/>
          </a:p>
          <a:p>
            <a:pPr lvl="2">
              <a:buFont typeface="Wingdings" pitchFamily="2" charset="2"/>
              <a:buChar char="Ø"/>
            </a:pPr>
            <a:endParaRPr lang="ro-RO" sz="1800" dirty="0" smtClean="0"/>
          </a:p>
          <a:p>
            <a:pPr lvl="2">
              <a:buFont typeface="Wingdings" pitchFamily="2" charset="2"/>
              <a:buChar char="Ø"/>
            </a:pPr>
            <a:endParaRPr lang="en-US" sz="1800" dirty="0" smtClean="0"/>
          </a:p>
        </p:txBody>
      </p:sp>
      <p:sp>
        <p:nvSpPr>
          <p:cNvPr id="7172" name="AutoShape 4" descr="mk:@MSITStore:D:\Personal\Cursuri\APOO\Materiale2015\Selectie2015\_Applying%20UML%20and%20Patterns%20An%20Introduction%20to%20Object-Oriented%20Analysis%20and%20Design%20and%20Iterative%20Development,%20Third%20Edition.chm::/0131489062/images/0131489062/graphics/26fig09.gif;380137"/>
          <p:cNvSpPr>
            <a:spLocks noChangeAspect="1" noChangeArrowheads="1"/>
          </p:cNvSpPr>
          <p:nvPr/>
        </p:nvSpPr>
        <p:spPr bwMode="auto">
          <a:xfrm>
            <a:off x="63500" y="-136525"/>
            <a:ext cx="4762500" cy="3095625"/>
          </a:xfrm>
          <a:prstGeom prst="rect">
            <a:avLst/>
          </a:prstGeom>
          <a:noFill/>
        </p:spPr>
        <p:txBody>
          <a:bodyPr vert="horz" wrap="square" lIns="91440" tIns="45720" rIns="91440" bIns="45720" numCol="1" anchor="t" anchorCtr="0" compatLnSpc="1">
            <a:prstTxWarp prst="textNoShape">
              <a:avLst/>
            </a:prstTxWarp>
          </a:bodyPr>
          <a:lstStyle/>
          <a:p>
            <a:endParaRPr lang="ro-RO"/>
          </a:p>
        </p:txBody>
      </p:sp>
      <p:sp>
        <p:nvSpPr>
          <p:cNvPr id="7174" name="AutoShape 6" descr="mk:@MSITStore:D:\Personal\Cursuri\APOO\Materiale2015\Selectie2015\_Applying%20UML%20and%20Patterns%20An%20Introduction%20to%20Object-Oriented%20Analysis%20and%20Design%20and%20Iterative%20Development,%20Third%20Edition.chm::/0131489062/images/0131489062/graphics/26fig09.gif;380137"/>
          <p:cNvSpPr>
            <a:spLocks noChangeAspect="1" noChangeArrowheads="1"/>
          </p:cNvSpPr>
          <p:nvPr/>
        </p:nvSpPr>
        <p:spPr bwMode="auto">
          <a:xfrm>
            <a:off x="63500" y="-136525"/>
            <a:ext cx="4762500" cy="3095625"/>
          </a:xfrm>
          <a:prstGeom prst="rect">
            <a:avLst/>
          </a:prstGeom>
          <a:noFill/>
        </p:spPr>
        <p:txBody>
          <a:bodyPr vert="horz" wrap="square" lIns="91440" tIns="45720" rIns="91440" bIns="45720" numCol="1" anchor="t" anchorCtr="0" compatLnSpc="1">
            <a:prstTxWarp prst="textNoShape">
              <a:avLst/>
            </a:prstTxWarp>
          </a:bodyPr>
          <a:lstStyle/>
          <a:p>
            <a:endParaRPr lang="ro-RO"/>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500430" y="71414"/>
            <a:ext cx="5643570" cy="4857784"/>
            <a:chOff x="1785918" y="1142984"/>
            <a:chExt cx="4819650" cy="4000528"/>
          </a:xfrm>
        </p:grpSpPr>
        <p:pic>
          <p:nvPicPr>
            <p:cNvPr id="2050" name="Picture 2"/>
            <p:cNvPicPr>
              <a:picLocks noChangeAspect="1" noChangeArrowheads="1"/>
            </p:cNvPicPr>
            <p:nvPr/>
          </p:nvPicPr>
          <p:blipFill>
            <a:blip r:embed="rId2"/>
            <a:srcRect/>
            <a:stretch>
              <a:fillRect/>
            </a:stretch>
          </p:blipFill>
          <p:spPr bwMode="auto">
            <a:xfrm>
              <a:off x="1785918" y="1142984"/>
              <a:ext cx="4819650" cy="29241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857488" y="3900497"/>
              <a:ext cx="2038350" cy="8858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929190" y="4076712"/>
              <a:ext cx="1647825" cy="1066800"/>
            </a:xfrm>
            <a:prstGeom prst="rect">
              <a:avLst/>
            </a:prstGeom>
            <a:noFill/>
            <a:ln w="9525">
              <a:noFill/>
              <a:miter lim="800000"/>
              <a:headEnd/>
              <a:tailEnd/>
            </a:ln>
            <a:effectLst/>
          </p:spPr>
        </p:pic>
      </p:grpSp>
      <p:pic>
        <p:nvPicPr>
          <p:cNvPr id="7" name="Picture 2"/>
          <p:cNvPicPr>
            <a:picLocks noChangeAspect="1" noChangeArrowheads="1"/>
          </p:cNvPicPr>
          <p:nvPr/>
        </p:nvPicPr>
        <p:blipFill>
          <a:blip r:embed="rId5"/>
          <a:srcRect/>
          <a:stretch>
            <a:fillRect/>
          </a:stretch>
        </p:blipFill>
        <p:spPr bwMode="auto">
          <a:xfrm>
            <a:off x="142844" y="4586308"/>
            <a:ext cx="5772772" cy="2200278"/>
          </a:xfrm>
          <a:prstGeom prst="rect">
            <a:avLst/>
          </a:prstGeom>
          <a:noFill/>
          <a:ln w="9525">
            <a:noFill/>
            <a:miter lim="800000"/>
            <a:headEnd/>
            <a:tailEnd/>
          </a:ln>
          <a:effectLst/>
        </p:spPr>
      </p:pic>
      <p:sp>
        <p:nvSpPr>
          <p:cNvPr id="8" name="Content Placeholder 2"/>
          <p:cNvSpPr>
            <a:spLocks noGrp="1"/>
          </p:cNvSpPr>
          <p:nvPr>
            <p:ph idx="1"/>
          </p:nvPr>
        </p:nvSpPr>
        <p:spPr>
          <a:xfrm>
            <a:off x="214282" y="976168"/>
            <a:ext cx="3214710" cy="1381262"/>
          </a:xfrm>
        </p:spPr>
        <p:txBody>
          <a:bodyPr>
            <a:noAutofit/>
          </a:bodyPr>
          <a:lstStyle/>
          <a:p>
            <a:r>
              <a:rPr lang="en-US" sz="1800" dirty="0" smtClean="0"/>
              <a:t>Solutia (</a:t>
            </a:r>
            <a:r>
              <a:rPr lang="en-US" sz="1800" dirty="0" err="1" smtClean="0"/>
              <a:t>continuare</a:t>
            </a:r>
            <a:r>
              <a:rPr lang="en-US" sz="1800" dirty="0" smtClean="0"/>
              <a:t>)</a:t>
            </a:r>
          </a:p>
          <a:p>
            <a:r>
              <a:rPr lang="en-US" sz="1800" dirty="0" err="1" smtClean="0"/>
              <a:t>Pentru</a:t>
            </a:r>
            <a:r>
              <a:rPr lang="en-US" sz="1800" dirty="0" smtClean="0"/>
              <a:t> </a:t>
            </a:r>
            <a:r>
              <a:rPr lang="en-US" sz="1800" dirty="0" err="1" smtClean="0"/>
              <a:t>crearea</a:t>
            </a:r>
            <a:r>
              <a:rPr lang="en-US" sz="1800" dirty="0" smtClean="0"/>
              <a:t> </a:t>
            </a:r>
            <a:r>
              <a:rPr lang="en-US" sz="1800" dirty="0" err="1" smtClean="0"/>
              <a:t>strategiei</a:t>
            </a:r>
            <a:r>
              <a:rPr lang="en-US" sz="1800" dirty="0" smtClean="0"/>
              <a:t> </a:t>
            </a:r>
            <a:r>
              <a:rPr lang="en-US" sz="1800" dirty="0" err="1" smtClean="0"/>
              <a:t>corespunzatoare</a:t>
            </a:r>
            <a:r>
              <a:rPr lang="en-US" sz="1800" dirty="0" smtClean="0"/>
              <a:t> se </a:t>
            </a:r>
            <a:r>
              <a:rPr lang="en-US" sz="1800" dirty="0" err="1" smtClean="0"/>
              <a:t>poate</a:t>
            </a:r>
            <a:r>
              <a:rPr lang="en-US" sz="1800" dirty="0" smtClean="0"/>
              <a:t> </a:t>
            </a:r>
            <a:r>
              <a:rPr lang="en-US" sz="1800" dirty="0" err="1" smtClean="0"/>
              <a:t>aplica</a:t>
            </a:r>
            <a:r>
              <a:rPr lang="en-US" sz="1800" dirty="0" smtClean="0"/>
              <a:t> </a:t>
            </a:r>
            <a:r>
              <a:rPr lang="en-US" sz="1800" dirty="0" err="1" smtClean="0"/>
              <a:t>sablonul</a:t>
            </a:r>
            <a:r>
              <a:rPr lang="en-US" sz="1800" dirty="0" smtClean="0"/>
              <a:t> Factory</a:t>
            </a:r>
          </a:p>
        </p:txBody>
      </p:sp>
      <p:sp>
        <p:nvSpPr>
          <p:cNvPr id="9" name="Title 1"/>
          <p:cNvSpPr>
            <a:spLocks noGrp="1"/>
          </p:cNvSpPr>
          <p:nvPr>
            <p:ph type="title"/>
          </p:nvPr>
        </p:nvSpPr>
        <p:spPr>
          <a:xfrm>
            <a:off x="42336" y="44624"/>
            <a:ext cx="3815284" cy="626368"/>
          </a:xfrm>
        </p:spPr>
        <p:txBody>
          <a:bodyPr/>
          <a:lstStyle/>
          <a:p>
            <a:r>
              <a:rPr lang="ro-RO" sz="2800" dirty="0" smtClean="0"/>
              <a:t>3</a:t>
            </a:r>
            <a:r>
              <a:rPr lang="en-US" sz="2800" dirty="0" smtClean="0"/>
              <a:t>.</a:t>
            </a:r>
            <a:r>
              <a:rPr lang="ro-RO" sz="2800" dirty="0" smtClean="0"/>
              <a:t>Şablon</a:t>
            </a:r>
            <a:r>
              <a:rPr lang="en-US" sz="2800" dirty="0" err="1" smtClean="0"/>
              <a:t>ul</a:t>
            </a:r>
            <a:r>
              <a:rPr lang="en-US" sz="2800" dirty="0" smtClean="0"/>
              <a:t> </a:t>
            </a:r>
            <a:r>
              <a:rPr lang="ro-RO" sz="2800" dirty="0" smtClean="0"/>
              <a:t>Strategy</a:t>
            </a:r>
            <a:r>
              <a:rPr lang="en-US" sz="2800" dirty="0" smtClean="0"/>
              <a:t/>
            </a:r>
            <a:br>
              <a:rPr lang="en-US" sz="2800" dirty="0" smtClean="0"/>
            </a:br>
            <a:endParaRPr lang="ro-RO"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346022" y="44624"/>
            <a:ext cx="4458226" cy="626368"/>
          </a:xfrm>
        </p:spPr>
        <p:txBody>
          <a:bodyPr/>
          <a:lstStyle/>
          <a:p>
            <a:r>
              <a:rPr lang="ro-RO" sz="3200" dirty="0" smtClean="0"/>
              <a:t>3</a:t>
            </a:r>
            <a:r>
              <a:rPr lang="en-US" sz="3200" dirty="0" smtClean="0"/>
              <a:t>. </a:t>
            </a:r>
            <a:r>
              <a:rPr lang="ro-RO" sz="3200" dirty="0" smtClean="0"/>
              <a:t>Şablon</a:t>
            </a:r>
            <a:r>
              <a:rPr lang="en-US" sz="3200" dirty="0" err="1" smtClean="0"/>
              <a:t>ul</a:t>
            </a:r>
            <a:r>
              <a:rPr lang="en-US" sz="3200" dirty="0" smtClean="0"/>
              <a:t> </a:t>
            </a:r>
            <a:r>
              <a:rPr lang="ro-RO" sz="3200" dirty="0" smtClean="0"/>
              <a:t>Strategy</a:t>
            </a:r>
            <a:r>
              <a:rPr lang="en-US" sz="3200" dirty="0" smtClean="0"/>
              <a:t/>
            </a:r>
            <a:br>
              <a:rPr lang="en-US" sz="3200" dirty="0" smtClean="0"/>
            </a:br>
            <a:endParaRPr lang="ro-RO" sz="3200" dirty="0"/>
          </a:p>
        </p:txBody>
      </p:sp>
      <p:sp>
        <p:nvSpPr>
          <p:cNvPr id="4" name="Content Placeholder 2"/>
          <p:cNvSpPr>
            <a:spLocks noGrp="1"/>
          </p:cNvSpPr>
          <p:nvPr>
            <p:ph idx="1"/>
          </p:nvPr>
        </p:nvSpPr>
        <p:spPr>
          <a:xfrm>
            <a:off x="214282" y="761854"/>
            <a:ext cx="8858312" cy="1738452"/>
          </a:xfrm>
        </p:spPr>
        <p:txBody>
          <a:bodyPr>
            <a:noAutofit/>
          </a:bodyPr>
          <a:lstStyle/>
          <a:p>
            <a:r>
              <a:rPr lang="en-US" sz="2000" dirty="0" smtClean="0"/>
              <a:t>E</a:t>
            </a:r>
            <a:r>
              <a:rPr lang="ro-RO" sz="2000" dirty="0" smtClean="0"/>
              <a:t>xemplu</a:t>
            </a:r>
            <a:r>
              <a:rPr lang="en-US" sz="2000" dirty="0" smtClean="0"/>
              <a:t> 3 - </a:t>
            </a:r>
            <a:r>
              <a:rPr lang="en-US" sz="2000" b="1" dirty="0" err="1" smtClean="0"/>
              <a:t>Calcul</a:t>
            </a:r>
            <a:r>
              <a:rPr lang="en-US" sz="2000" b="1" dirty="0" smtClean="0"/>
              <a:t> </a:t>
            </a:r>
            <a:r>
              <a:rPr lang="en-US" sz="2000" b="1" dirty="0" err="1" smtClean="0"/>
              <a:t>salarii</a:t>
            </a:r>
            <a:endParaRPr lang="ro-RO" sz="2000" b="1" dirty="0" smtClean="0"/>
          </a:p>
          <a:p>
            <a:pPr lvl="1">
              <a:buFont typeface="Wingdings" pitchFamily="2" charset="2"/>
              <a:buChar char="Ø"/>
            </a:pPr>
            <a:r>
              <a:rPr lang="en-US" sz="2000" dirty="0" smtClean="0"/>
              <a:t>La </a:t>
            </a:r>
            <a:r>
              <a:rPr lang="en-US" sz="2000" dirty="0" err="1" smtClean="0"/>
              <a:t>momentul</a:t>
            </a:r>
            <a:r>
              <a:rPr lang="en-US" sz="2000" dirty="0" smtClean="0"/>
              <a:t> actual, in </a:t>
            </a:r>
            <a:r>
              <a:rPr lang="en-US" sz="2000" dirty="0" err="1" smtClean="0"/>
              <a:t>companie</a:t>
            </a:r>
            <a:r>
              <a:rPr lang="en-US" sz="2000" dirty="0" smtClean="0"/>
              <a:t> se </a:t>
            </a:r>
            <a:r>
              <a:rPr lang="en-US" sz="2000" dirty="0" err="1" smtClean="0"/>
              <a:t>folosesc</a:t>
            </a:r>
            <a:r>
              <a:rPr lang="en-US" sz="2000" dirty="0" smtClean="0"/>
              <a:t> 2 </a:t>
            </a:r>
            <a:r>
              <a:rPr lang="en-US" sz="2000" dirty="0" err="1" smtClean="0"/>
              <a:t>metode</a:t>
            </a:r>
            <a:r>
              <a:rPr lang="en-US" sz="2000" dirty="0" smtClean="0"/>
              <a:t> de </a:t>
            </a:r>
            <a:r>
              <a:rPr lang="en-US" sz="2000" dirty="0" err="1" smtClean="0"/>
              <a:t>calcul</a:t>
            </a:r>
            <a:r>
              <a:rPr lang="en-US" sz="2000" dirty="0" smtClean="0"/>
              <a:t>, “in </a:t>
            </a:r>
            <a:r>
              <a:rPr lang="en-US" sz="2000" dirty="0" err="1" smtClean="0"/>
              <a:t>regie</a:t>
            </a:r>
            <a:r>
              <a:rPr lang="en-US" sz="2000" dirty="0" smtClean="0"/>
              <a:t>” </a:t>
            </a:r>
            <a:r>
              <a:rPr lang="en-US" sz="2000" dirty="0" err="1" smtClean="0"/>
              <a:t>si</a:t>
            </a:r>
            <a:r>
              <a:rPr lang="en-US" sz="2000" dirty="0" smtClean="0"/>
              <a:t> “in </a:t>
            </a:r>
            <a:r>
              <a:rPr lang="en-US" sz="2000" dirty="0" err="1" smtClean="0"/>
              <a:t>acord</a:t>
            </a:r>
            <a:r>
              <a:rPr lang="en-US" sz="2000" dirty="0" smtClean="0"/>
              <a:t>”</a:t>
            </a:r>
          </a:p>
          <a:p>
            <a:pPr lvl="1">
              <a:buFont typeface="Wingdings" pitchFamily="2" charset="2"/>
              <a:buChar char="Ø"/>
            </a:pPr>
            <a:r>
              <a:rPr lang="en-US" sz="2000" dirty="0" smtClean="0"/>
              <a:t>Este </a:t>
            </a:r>
            <a:r>
              <a:rPr lang="en-US" sz="2000" dirty="0" err="1" smtClean="0"/>
              <a:t>posibil</a:t>
            </a:r>
            <a:r>
              <a:rPr lang="en-US" sz="2000" dirty="0" smtClean="0"/>
              <a:t> ca in </a:t>
            </a:r>
            <a:r>
              <a:rPr lang="en-US" sz="2000" dirty="0" err="1" smtClean="0"/>
              <a:t>viitor</a:t>
            </a:r>
            <a:r>
              <a:rPr lang="en-US" sz="2000" dirty="0" smtClean="0"/>
              <a:t> </a:t>
            </a:r>
            <a:r>
              <a:rPr lang="en-US" sz="2000" dirty="0" err="1" smtClean="0"/>
              <a:t>sa</a:t>
            </a:r>
            <a:r>
              <a:rPr lang="en-US" sz="2000" dirty="0" smtClean="0"/>
              <a:t> </a:t>
            </a:r>
            <a:r>
              <a:rPr lang="en-US" sz="2000" dirty="0" err="1" smtClean="0"/>
              <a:t>intervina</a:t>
            </a:r>
            <a:r>
              <a:rPr lang="en-US" sz="2000" dirty="0" smtClean="0"/>
              <a:t> o </a:t>
            </a:r>
            <a:r>
              <a:rPr lang="en-US" sz="2000" dirty="0" err="1" smtClean="0"/>
              <a:t>alta</a:t>
            </a:r>
            <a:r>
              <a:rPr lang="en-US" sz="2000" dirty="0" smtClean="0"/>
              <a:t> </a:t>
            </a:r>
            <a:r>
              <a:rPr lang="en-US" sz="2000" dirty="0" err="1" smtClean="0"/>
              <a:t>metoda</a:t>
            </a:r>
            <a:r>
              <a:rPr lang="en-US" sz="2000" dirty="0" smtClean="0"/>
              <a:t> de </a:t>
            </a:r>
            <a:r>
              <a:rPr lang="en-US" sz="2000" dirty="0" err="1" smtClean="0"/>
              <a:t>calcul</a:t>
            </a:r>
            <a:endParaRPr lang="en-US" sz="2000" dirty="0" smtClean="0"/>
          </a:p>
          <a:p>
            <a:pPr>
              <a:buFont typeface="Wingdings" pitchFamily="2" charset="2"/>
              <a:buChar char="§"/>
            </a:pPr>
            <a:r>
              <a:rPr lang="en-US" sz="2000" dirty="0" smtClean="0"/>
              <a:t>Solutia:</a:t>
            </a:r>
          </a:p>
        </p:txBody>
      </p:sp>
      <p:pic>
        <p:nvPicPr>
          <p:cNvPr id="5" name="Picture 4" descr="StrategyDiagram.jpg"/>
          <p:cNvPicPr/>
          <p:nvPr/>
        </p:nvPicPr>
        <p:blipFill>
          <a:blip r:embed="rId2" cstate="print"/>
          <a:stretch>
            <a:fillRect/>
          </a:stretch>
        </p:blipFill>
        <p:spPr>
          <a:xfrm>
            <a:off x="1571604" y="2733689"/>
            <a:ext cx="6143668" cy="348139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346022" y="44624"/>
            <a:ext cx="4458226" cy="626368"/>
          </a:xfrm>
        </p:spPr>
        <p:txBody>
          <a:bodyPr/>
          <a:lstStyle/>
          <a:p>
            <a:r>
              <a:rPr lang="ro-RO" sz="3200" dirty="0" smtClean="0"/>
              <a:t>3</a:t>
            </a:r>
            <a:r>
              <a:rPr lang="en-US" sz="3200" dirty="0" smtClean="0"/>
              <a:t>. </a:t>
            </a:r>
            <a:r>
              <a:rPr lang="ro-RO" sz="3200" dirty="0" smtClean="0"/>
              <a:t>Şablon</a:t>
            </a:r>
            <a:r>
              <a:rPr lang="en-US" sz="3200" dirty="0" err="1" smtClean="0"/>
              <a:t>ul</a:t>
            </a:r>
            <a:r>
              <a:rPr lang="en-US" sz="3200" dirty="0" smtClean="0"/>
              <a:t> </a:t>
            </a:r>
            <a:r>
              <a:rPr lang="ro-RO" sz="3200" dirty="0" smtClean="0"/>
              <a:t>Strategy</a:t>
            </a:r>
            <a:r>
              <a:rPr lang="en-US" sz="3200" dirty="0" smtClean="0"/>
              <a:t/>
            </a:r>
            <a:br>
              <a:rPr lang="en-US" sz="3200" dirty="0" smtClean="0"/>
            </a:br>
            <a:endParaRPr lang="ro-RO" sz="3200" dirty="0"/>
          </a:p>
        </p:txBody>
      </p:sp>
      <p:sp>
        <p:nvSpPr>
          <p:cNvPr id="4" name="Content Placeholder 2"/>
          <p:cNvSpPr>
            <a:spLocks noGrp="1"/>
          </p:cNvSpPr>
          <p:nvPr>
            <p:ph idx="1"/>
          </p:nvPr>
        </p:nvSpPr>
        <p:spPr>
          <a:xfrm>
            <a:off x="214282" y="833292"/>
            <a:ext cx="8858312" cy="5024600"/>
          </a:xfrm>
        </p:spPr>
        <p:txBody>
          <a:bodyPr>
            <a:noAutofit/>
          </a:bodyPr>
          <a:lstStyle/>
          <a:p>
            <a:pPr>
              <a:lnSpc>
                <a:spcPct val="150000"/>
              </a:lnSpc>
            </a:pPr>
            <a:r>
              <a:rPr lang="en-US" sz="2000" dirty="0" smtClean="0"/>
              <a:t>E</a:t>
            </a:r>
            <a:r>
              <a:rPr lang="ro-RO" sz="2000" dirty="0" smtClean="0"/>
              <a:t>xemplu</a:t>
            </a:r>
            <a:r>
              <a:rPr lang="en-US" sz="2000" dirty="0" smtClean="0"/>
              <a:t> 3 - </a:t>
            </a:r>
            <a:r>
              <a:rPr lang="en-US" sz="2000" b="1" dirty="0" err="1" smtClean="0"/>
              <a:t>Calcul</a:t>
            </a:r>
            <a:r>
              <a:rPr lang="en-US" sz="2000" b="1" dirty="0" smtClean="0"/>
              <a:t> </a:t>
            </a:r>
            <a:r>
              <a:rPr lang="en-US" sz="2000" b="1" dirty="0" err="1" smtClean="0"/>
              <a:t>salarii</a:t>
            </a:r>
            <a:endParaRPr lang="ro-RO" sz="2000" b="1" dirty="0" smtClean="0"/>
          </a:p>
          <a:p>
            <a:pPr lvl="1">
              <a:lnSpc>
                <a:spcPct val="150000"/>
              </a:lnSpc>
              <a:buFont typeface="Wingdings" pitchFamily="2" charset="2"/>
              <a:buChar char="Ø"/>
            </a:pPr>
            <a:r>
              <a:rPr lang="en-US" sz="2000" dirty="0" err="1" smtClean="0"/>
              <a:t>Solutiile</a:t>
            </a:r>
            <a:r>
              <a:rPr lang="en-US" sz="2000" dirty="0" smtClean="0"/>
              <a:t> </a:t>
            </a:r>
            <a:r>
              <a:rPr lang="en-US" sz="2000" dirty="0" err="1" smtClean="0"/>
              <a:t>problemei</a:t>
            </a:r>
            <a:r>
              <a:rPr lang="en-US" sz="2000" dirty="0" smtClean="0"/>
              <a:t> </a:t>
            </a:r>
            <a:r>
              <a:rPr lang="en-US" sz="2000" dirty="0" err="1" smtClean="0"/>
              <a:t>fara</a:t>
            </a:r>
            <a:r>
              <a:rPr lang="en-US" sz="2000" dirty="0" smtClean="0"/>
              <a:t> </a:t>
            </a:r>
            <a:r>
              <a:rPr lang="en-US" sz="2000" dirty="0" err="1" smtClean="0"/>
              <a:t>aplicarea</a:t>
            </a:r>
            <a:r>
              <a:rPr lang="en-US" sz="2000" dirty="0" smtClean="0"/>
              <a:t> </a:t>
            </a:r>
            <a:r>
              <a:rPr lang="en-US" sz="2000" dirty="0" err="1" smtClean="0"/>
              <a:t>sablonului</a:t>
            </a:r>
            <a:r>
              <a:rPr lang="en-US" sz="2000" dirty="0" smtClean="0"/>
              <a:t> Strategy</a:t>
            </a:r>
          </a:p>
          <a:p>
            <a:pPr lvl="2">
              <a:lnSpc>
                <a:spcPct val="150000"/>
              </a:lnSpc>
              <a:buFont typeface="Wingdings" pitchFamily="2" charset="2"/>
              <a:buChar char="ü"/>
            </a:pPr>
            <a:r>
              <a:rPr lang="ro-RO" sz="2000" dirty="0" smtClean="0">
                <a:ea typeface="Times New Roman" pitchFamily="18" charset="0"/>
                <a:cs typeface="Times New Roman" pitchFamily="18" charset="0"/>
              </a:rPr>
              <a:t>în metoda CalculSalarBrut am scrie o structură alternativă, în ramurile căreia am include algoritmii specifici fiecărui tip de salarizare</a:t>
            </a:r>
            <a:endParaRPr lang="en-US" sz="2000" dirty="0" smtClean="0">
              <a:ea typeface="Times New Roman" pitchFamily="18" charset="0"/>
              <a:cs typeface="Times New Roman" pitchFamily="18" charset="0"/>
            </a:endParaRPr>
          </a:p>
          <a:p>
            <a:pPr lvl="3">
              <a:lnSpc>
                <a:spcPct val="150000"/>
              </a:lnSpc>
              <a:buFont typeface="Wingdings" pitchFamily="2" charset="2"/>
              <a:buChar char="v"/>
            </a:pPr>
            <a:r>
              <a:rPr lang="ro-RO" sz="1800" dirty="0" smtClean="0">
                <a:ea typeface="Times New Roman" pitchFamily="18" charset="0"/>
                <a:cs typeface="Times New Roman" pitchFamily="18" charset="0"/>
              </a:rPr>
              <a:t>metoda capătă volum</a:t>
            </a:r>
            <a:r>
              <a:rPr lang="en-US" sz="1800" dirty="0" smtClean="0">
                <a:ea typeface="Times New Roman" pitchFamily="18" charset="0"/>
                <a:cs typeface="Times New Roman" pitchFamily="18" charset="0"/>
              </a:rPr>
              <a:t>, </a:t>
            </a:r>
            <a:r>
              <a:rPr lang="en-US" sz="1800" dirty="0" err="1" smtClean="0">
                <a:ea typeface="Times New Roman" pitchFamily="18" charset="0"/>
                <a:cs typeface="Times New Roman" pitchFamily="18" charset="0"/>
              </a:rPr>
              <a:t>iar</a:t>
            </a:r>
            <a:r>
              <a:rPr lang="ro-RO" sz="1800" dirty="0" smtClean="0">
                <a:ea typeface="Times New Roman" pitchFamily="18" charset="0"/>
                <a:cs typeface="Times New Roman" pitchFamily="18" charset="0"/>
              </a:rPr>
              <a:t> împărţirea sarcinilor la mai mulţi programatori devine ciudată când este vorba de o singură metodă</a:t>
            </a:r>
            <a:endParaRPr lang="en-US" sz="1800" dirty="0" smtClean="0">
              <a:ea typeface="Times New Roman" pitchFamily="18" charset="0"/>
              <a:cs typeface="Times New Roman" pitchFamily="18" charset="0"/>
            </a:endParaRPr>
          </a:p>
          <a:p>
            <a:pPr lvl="2">
              <a:lnSpc>
                <a:spcPct val="150000"/>
              </a:lnSpc>
              <a:buFont typeface="Wingdings" pitchFamily="2" charset="2"/>
              <a:buChar char="ü"/>
            </a:pPr>
            <a:r>
              <a:rPr lang="ro-RO" sz="2000" dirty="0" smtClean="0">
                <a:ea typeface="Times New Roman" pitchFamily="18" charset="0"/>
                <a:cs typeface="Times New Roman" pitchFamily="18" charset="0"/>
              </a:rPr>
              <a:t>am crea o ierarhie de angajaţi în funcţie de tipul de salarizare</a:t>
            </a:r>
            <a:endParaRPr lang="en-US" sz="2000" dirty="0" smtClean="0">
              <a:ea typeface="Times New Roman" pitchFamily="18" charset="0"/>
              <a:cs typeface="Times New Roman" pitchFamily="18" charset="0"/>
            </a:endParaRPr>
          </a:p>
          <a:p>
            <a:pPr lvl="3">
              <a:lnSpc>
                <a:spcPct val="150000"/>
              </a:lnSpc>
              <a:buFont typeface="Wingdings" pitchFamily="2" charset="2"/>
              <a:buChar char="v"/>
            </a:pPr>
            <a:r>
              <a:rPr lang="ro-RO" sz="1800" dirty="0" smtClean="0">
                <a:ea typeface="Times New Roman" pitchFamily="18" charset="0"/>
                <a:cs typeface="Times New Roman" pitchFamily="18" charset="0"/>
              </a:rPr>
              <a:t>clasa angajat poate face parte din ierarhii făcute după alte criterii şi folosirea unei ierarhii cu mai multe criterii de specializare ridică probleme de redundanţă a codului</a:t>
            </a:r>
            <a:endParaRPr lang="en-US" sz="18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Webografie</a:t>
            </a:r>
            <a:endParaRPr lang="en-US" dirty="0"/>
          </a:p>
        </p:txBody>
      </p:sp>
      <p:sp>
        <p:nvSpPr>
          <p:cNvPr id="3" name="Content Placeholder 2"/>
          <p:cNvSpPr>
            <a:spLocks noGrp="1"/>
          </p:cNvSpPr>
          <p:nvPr>
            <p:ph idx="1"/>
          </p:nvPr>
        </p:nvSpPr>
        <p:spPr>
          <a:xfrm>
            <a:off x="357158" y="1783560"/>
            <a:ext cx="8643998" cy="4431522"/>
          </a:xfrm>
        </p:spPr>
        <p:txBody>
          <a:bodyPr>
            <a:normAutofit fontScale="85000" lnSpcReduction="10000"/>
          </a:bodyPr>
          <a:lstStyle/>
          <a:p>
            <a:pPr>
              <a:lnSpc>
                <a:spcPct val="150000"/>
              </a:lnSpc>
            </a:pPr>
            <a:r>
              <a:rPr lang="en-US" sz="1800" dirty="0" smtClean="0">
                <a:hlinkClick r:id="rId2"/>
              </a:rPr>
              <a:t>http://sourcemaking.com/design_patterns</a:t>
            </a:r>
            <a:endParaRPr lang="ro-RO" sz="1800" dirty="0" smtClean="0"/>
          </a:p>
          <a:p>
            <a:pPr>
              <a:lnSpc>
                <a:spcPct val="150000"/>
              </a:lnSpc>
            </a:pPr>
            <a:r>
              <a:rPr lang="en-US" sz="1800" dirty="0" smtClean="0">
                <a:hlinkClick r:id="rId3"/>
              </a:rPr>
              <a:t>http://javapapers.com/category/design-patterns/</a:t>
            </a:r>
            <a:endParaRPr lang="ro-RO" sz="1800" dirty="0" smtClean="0"/>
          </a:p>
          <a:p>
            <a:pPr>
              <a:lnSpc>
                <a:spcPct val="150000"/>
              </a:lnSpc>
            </a:pPr>
            <a:r>
              <a:rPr lang="ro-RO" sz="1800" dirty="0" smtClean="0">
                <a:hlinkClick r:id="rId4"/>
              </a:rPr>
              <a:t>http://en.wikipedia.org/wiki/Design_pattern_(computer_science)</a:t>
            </a:r>
            <a:endParaRPr lang="ro-RO" sz="1800" dirty="0" smtClean="0"/>
          </a:p>
          <a:p>
            <a:pPr>
              <a:lnSpc>
                <a:spcPct val="150000"/>
              </a:lnSpc>
            </a:pPr>
            <a:r>
              <a:rPr lang="ro-RO" sz="1800" dirty="0" smtClean="0">
                <a:hlinkClick r:id="rId5"/>
              </a:rPr>
              <a:t>http://www.codeproject.com/Articles/430590/Design-Patterns-1-of-3-Creational-Design-Patterns</a:t>
            </a:r>
            <a:endParaRPr lang="ro-RO" sz="1800" dirty="0" smtClean="0"/>
          </a:p>
          <a:p>
            <a:pPr>
              <a:lnSpc>
                <a:spcPct val="150000"/>
              </a:lnSpc>
            </a:pPr>
            <a:r>
              <a:rPr lang="ro-RO" sz="1800" dirty="0" smtClean="0">
                <a:hlinkClick r:id="rId6"/>
              </a:rPr>
              <a:t>http://www.codeproject.com/Articles/128426/Design-Patterns-Explained-For-Beginners</a:t>
            </a:r>
            <a:endParaRPr lang="ro-RO" sz="1800" dirty="0" smtClean="0"/>
          </a:p>
          <a:p>
            <a:pPr>
              <a:lnSpc>
                <a:spcPct val="150000"/>
              </a:lnSpc>
            </a:pPr>
            <a:r>
              <a:rPr lang="ro-RO" sz="1800" dirty="0" smtClean="0">
                <a:hlinkClick r:id="rId7"/>
              </a:rPr>
              <a:t>http://www.oodesign.com/</a:t>
            </a:r>
            <a:endParaRPr lang="en-US" sz="1800" dirty="0" smtClean="0"/>
          </a:p>
          <a:p>
            <a:pPr>
              <a:lnSpc>
                <a:spcPct val="150000"/>
              </a:lnSpc>
            </a:pPr>
            <a:r>
              <a:rPr lang="ro-RO" sz="1800" dirty="0" smtClean="0">
                <a:hlinkClick r:id="rId8"/>
              </a:rPr>
              <a:t>http://sahandsaba.com/nine-anti-patterns-every-programmer-should-be-aware-of-with-examples.html</a:t>
            </a:r>
            <a:endParaRPr lang="ro-RO" sz="1800" dirty="0" smtClean="0"/>
          </a:p>
          <a:p>
            <a:pPr>
              <a:lnSpc>
                <a:spcPct val="150000"/>
              </a:lnSpc>
            </a:pPr>
            <a:r>
              <a:rPr lang="ro-RO" sz="1800" dirty="0" smtClean="0">
                <a:hlinkClick r:id="rId9"/>
              </a:rPr>
              <a:t>http://www.codeproject.com/Tips/469453/Illustrating-Factory-pattern-with-a-very-basic-exa</a:t>
            </a:r>
            <a:endParaRPr lang="ro-RO" sz="1800" dirty="0" smtClean="0"/>
          </a:p>
          <a:p>
            <a:pPr>
              <a:lnSpc>
                <a:spcPct val="150000"/>
              </a:lnSpc>
            </a:pPr>
            <a:r>
              <a:rPr lang="ro-RO" sz="1800" dirty="0" smtClean="0">
                <a:hlinkClick r:id="rId10"/>
              </a:rPr>
              <a:t>https://www.binpress.com/tutorial/the-factory-design-pattern-explained-by-example/142</a:t>
            </a:r>
            <a:endParaRPr lang="ro-RO" sz="1800" dirty="0" smtClean="0"/>
          </a:p>
          <a:p>
            <a:pPr>
              <a:lnSpc>
                <a:spcPct val="150000"/>
              </a:lnSpc>
            </a:pPr>
            <a:endParaRPr lang="ro-RO"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14678" y="66328"/>
            <a:ext cx="4032448" cy="626368"/>
          </a:xfrm>
        </p:spPr>
        <p:txBody>
          <a:bodyPr/>
          <a:lstStyle/>
          <a:p>
            <a:r>
              <a:rPr lang="en-US" sz="2800" dirty="0" smtClean="0"/>
              <a:t>1. </a:t>
            </a:r>
            <a:r>
              <a:rPr lang="ro-RO" sz="2800" dirty="0" smtClean="0"/>
              <a:t>Şablon</a:t>
            </a:r>
            <a:r>
              <a:rPr lang="en-US" sz="2800" dirty="0" err="1" smtClean="0"/>
              <a:t>ul</a:t>
            </a:r>
            <a:r>
              <a:rPr lang="en-US" sz="2800" dirty="0" smtClean="0"/>
              <a:t> Observer</a:t>
            </a:r>
            <a:br>
              <a:rPr lang="en-US" sz="2800" dirty="0" smtClean="0"/>
            </a:br>
            <a:endParaRPr lang="ro-RO" sz="2800" dirty="0"/>
          </a:p>
        </p:txBody>
      </p:sp>
      <p:sp>
        <p:nvSpPr>
          <p:cNvPr id="5" name="TextBox 4"/>
          <p:cNvSpPr txBox="1"/>
          <p:nvPr/>
        </p:nvSpPr>
        <p:spPr>
          <a:xfrm>
            <a:off x="428596" y="458009"/>
            <a:ext cx="8501122" cy="923330"/>
          </a:xfrm>
          <a:prstGeom prst="rect">
            <a:avLst/>
          </a:prstGeom>
          <a:noFill/>
        </p:spPr>
        <p:txBody>
          <a:bodyPr wrap="square" rtlCol="0">
            <a:spAutoFit/>
          </a:bodyPr>
          <a:lstStyle/>
          <a:p>
            <a:pPr>
              <a:lnSpc>
                <a:spcPct val="150000"/>
              </a:lnSpc>
            </a:pPr>
            <a:r>
              <a:rPr lang="en-US" dirty="0" smtClean="0"/>
              <a:t>Solutia </a:t>
            </a:r>
            <a:r>
              <a:rPr lang="en-US" dirty="0" err="1" smtClean="0"/>
              <a:t>bazata</a:t>
            </a:r>
            <a:r>
              <a:rPr lang="en-US" dirty="0" smtClean="0"/>
              <a:t> </a:t>
            </a:r>
            <a:r>
              <a:rPr lang="en-US" dirty="0" err="1" smtClean="0"/>
              <a:t>pe</a:t>
            </a:r>
            <a:r>
              <a:rPr lang="en-US" dirty="0" smtClean="0"/>
              <a:t> </a:t>
            </a:r>
            <a:r>
              <a:rPr lang="en-US" dirty="0" err="1" smtClean="0"/>
              <a:t>sablonul</a:t>
            </a:r>
            <a:r>
              <a:rPr lang="en-US" dirty="0" smtClean="0"/>
              <a:t> Observer: </a:t>
            </a:r>
          </a:p>
          <a:p>
            <a:pPr lvl="1">
              <a:lnSpc>
                <a:spcPct val="150000"/>
              </a:lnSpc>
              <a:buFont typeface="Wingdings" pitchFamily="2" charset="2"/>
              <a:buChar char="Ø"/>
            </a:pPr>
            <a:r>
              <a:rPr lang="en-US" dirty="0" smtClean="0"/>
              <a:t> </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856600" y="1110395"/>
            <a:ext cx="6930110" cy="567385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423866" y="776279"/>
            <a:ext cx="5571690" cy="1724027"/>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428595" y="2571744"/>
            <a:ext cx="5539551" cy="2071702"/>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cstate="print"/>
          <a:srcRect/>
          <a:stretch>
            <a:fillRect/>
          </a:stretch>
        </p:blipFill>
        <p:spPr bwMode="auto">
          <a:xfrm>
            <a:off x="433392" y="4768015"/>
            <a:ext cx="5995996" cy="2018572"/>
          </a:xfrm>
          <a:prstGeom prst="rect">
            <a:avLst/>
          </a:prstGeom>
          <a:noFill/>
          <a:ln w="9525">
            <a:noFill/>
            <a:miter lim="800000"/>
            <a:headEnd/>
            <a:tailEnd/>
          </a:ln>
          <a:effectLst/>
        </p:spPr>
      </p:pic>
      <p:sp>
        <p:nvSpPr>
          <p:cNvPr id="7" name="Title 1"/>
          <p:cNvSpPr>
            <a:spLocks noGrp="1"/>
          </p:cNvSpPr>
          <p:nvPr>
            <p:ph type="title"/>
          </p:nvPr>
        </p:nvSpPr>
        <p:spPr>
          <a:xfrm>
            <a:off x="3214678" y="16550"/>
            <a:ext cx="4032448" cy="626368"/>
          </a:xfrm>
        </p:spPr>
        <p:txBody>
          <a:bodyPr/>
          <a:lstStyle/>
          <a:p>
            <a:r>
              <a:rPr lang="en-US" sz="2800" dirty="0" smtClean="0"/>
              <a:t>1. </a:t>
            </a:r>
            <a:r>
              <a:rPr lang="ro-RO" sz="2800" dirty="0" smtClean="0"/>
              <a:t>Şablon</a:t>
            </a:r>
            <a:r>
              <a:rPr lang="en-US" sz="2800" dirty="0" err="1" smtClean="0"/>
              <a:t>ul</a:t>
            </a:r>
            <a:r>
              <a:rPr lang="en-US" sz="2800" dirty="0" smtClean="0"/>
              <a:t> Observer</a:t>
            </a:r>
            <a:br>
              <a:rPr lang="en-US" sz="2800" dirty="0" smtClean="0"/>
            </a:br>
            <a:endParaRPr lang="ro-RO" sz="2800" dirty="0"/>
          </a:p>
        </p:txBody>
      </p:sp>
      <p:sp>
        <p:nvSpPr>
          <p:cNvPr id="8" name="TextBox 7"/>
          <p:cNvSpPr txBox="1"/>
          <p:nvPr/>
        </p:nvSpPr>
        <p:spPr>
          <a:xfrm>
            <a:off x="428596" y="357166"/>
            <a:ext cx="8501122" cy="464871"/>
          </a:xfrm>
          <a:prstGeom prst="rect">
            <a:avLst/>
          </a:prstGeom>
          <a:noFill/>
        </p:spPr>
        <p:txBody>
          <a:bodyPr wrap="square" rtlCol="0">
            <a:spAutoFit/>
          </a:bodyPr>
          <a:lstStyle/>
          <a:p>
            <a:pPr>
              <a:lnSpc>
                <a:spcPct val="150000"/>
              </a:lnSpc>
            </a:pPr>
            <a:r>
              <a:rPr lang="en-US" dirty="0" smtClean="0"/>
              <a:t>Solutia </a:t>
            </a:r>
            <a:r>
              <a:rPr lang="en-US" dirty="0" err="1" smtClean="0"/>
              <a:t>bazata</a:t>
            </a:r>
            <a:r>
              <a:rPr lang="en-US" dirty="0" smtClean="0"/>
              <a:t> </a:t>
            </a:r>
            <a:r>
              <a:rPr lang="en-US" dirty="0" err="1" smtClean="0"/>
              <a:t>pe</a:t>
            </a:r>
            <a:r>
              <a:rPr lang="en-US" dirty="0" smtClean="0"/>
              <a:t> </a:t>
            </a:r>
            <a:r>
              <a:rPr lang="en-US" dirty="0" err="1" smtClean="0"/>
              <a:t>sablonul</a:t>
            </a:r>
            <a:r>
              <a:rPr lang="en-US" dirty="0" smtClean="0"/>
              <a:t> Observer: </a:t>
            </a:r>
          </a:p>
        </p:txBody>
      </p:sp>
      <p:sp>
        <p:nvSpPr>
          <p:cNvPr id="9" name="TextBox 8"/>
          <p:cNvSpPr txBox="1"/>
          <p:nvPr/>
        </p:nvSpPr>
        <p:spPr>
          <a:xfrm>
            <a:off x="6025732" y="1071546"/>
            <a:ext cx="2761110" cy="923330"/>
          </a:xfrm>
          <a:prstGeom prst="rect">
            <a:avLst/>
          </a:prstGeom>
          <a:noFill/>
        </p:spPr>
        <p:txBody>
          <a:bodyPr wrap="square" rtlCol="0">
            <a:spAutoFit/>
          </a:bodyPr>
          <a:lstStyle/>
          <a:p>
            <a:r>
              <a:rPr lang="ro-RO" dirty="0" smtClean="0"/>
              <a:t>Inregistrarea abonatilor (subscriber sau observer sau listener) </a:t>
            </a:r>
            <a:endParaRPr lang="en-US" dirty="0"/>
          </a:p>
        </p:txBody>
      </p:sp>
      <p:sp>
        <p:nvSpPr>
          <p:cNvPr id="10" name="TextBox 9"/>
          <p:cNvSpPr txBox="1"/>
          <p:nvPr/>
        </p:nvSpPr>
        <p:spPr>
          <a:xfrm>
            <a:off x="6025732" y="2791422"/>
            <a:ext cx="2761110" cy="1477328"/>
          </a:xfrm>
          <a:prstGeom prst="rect">
            <a:avLst/>
          </a:prstGeom>
          <a:noFill/>
        </p:spPr>
        <p:txBody>
          <a:bodyPr wrap="square" rtlCol="0">
            <a:spAutoFit/>
          </a:bodyPr>
          <a:lstStyle/>
          <a:p>
            <a:r>
              <a:rPr lang="ro-RO" dirty="0" smtClean="0"/>
              <a:t>La modificarea starii obiectului Sale (atributul Total), fiecare obiect abonat va fi notificat prin trimiterea unui mesaj</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6328"/>
            <a:ext cx="4032448" cy="626368"/>
          </a:xfrm>
        </p:spPr>
        <p:txBody>
          <a:bodyPr/>
          <a:lstStyle/>
          <a:p>
            <a:r>
              <a:rPr lang="en-US" sz="2800" dirty="0" smtClean="0"/>
              <a:t>1. </a:t>
            </a:r>
            <a:r>
              <a:rPr lang="ro-RO" sz="2800" dirty="0" smtClean="0"/>
              <a:t>Şablon</a:t>
            </a:r>
            <a:r>
              <a:rPr lang="en-US" sz="2800" dirty="0" err="1" smtClean="0"/>
              <a:t>ul</a:t>
            </a:r>
            <a:r>
              <a:rPr lang="en-US" sz="2800" dirty="0" smtClean="0"/>
              <a:t> Observer</a:t>
            </a:r>
            <a:br>
              <a:rPr lang="en-US" sz="2800" dirty="0" smtClean="0"/>
            </a:br>
            <a:endParaRPr lang="ro-RO" sz="2800" dirty="0"/>
          </a:p>
        </p:txBody>
      </p:sp>
      <p:sp>
        <p:nvSpPr>
          <p:cNvPr id="3" name="Content Placeholder 2"/>
          <p:cNvSpPr>
            <a:spLocks noGrp="1"/>
          </p:cNvSpPr>
          <p:nvPr>
            <p:ph idx="1"/>
          </p:nvPr>
        </p:nvSpPr>
        <p:spPr>
          <a:xfrm>
            <a:off x="395536" y="620688"/>
            <a:ext cx="8568952" cy="2592288"/>
          </a:xfrm>
        </p:spPr>
        <p:txBody>
          <a:bodyPr>
            <a:normAutofit lnSpcReduction="10000"/>
          </a:bodyPr>
          <a:lstStyle/>
          <a:p>
            <a:r>
              <a:rPr lang="ro-RO" sz="2000" dirty="0" smtClean="0"/>
              <a:t>Problema</a:t>
            </a:r>
          </a:p>
          <a:p>
            <a:pPr lvl="1">
              <a:buFont typeface="Wingdings" pitchFamily="2" charset="2"/>
              <a:buChar char="Ø"/>
            </a:pPr>
            <a:r>
              <a:rPr lang="en-US" sz="2000" dirty="0" err="1" smtClean="0"/>
              <a:t>Diferite</a:t>
            </a:r>
            <a:r>
              <a:rPr lang="en-US" sz="2000" dirty="0" smtClean="0"/>
              <a:t> </a:t>
            </a:r>
            <a:r>
              <a:rPr lang="en-US" sz="2000" dirty="0" err="1" smtClean="0"/>
              <a:t>tipuri</a:t>
            </a:r>
            <a:r>
              <a:rPr lang="en-US" sz="2000" dirty="0" smtClean="0"/>
              <a:t> de </a:t>
            </a:r>
            <a:r>
              <a:rPr lang="en-US" sz="2000" dirty="0" err="1" smtClean="0"/>
              <a:t>obiecte</a:t>
            </a:r>
            <a:r>
              <a:rPr lang="en-US" sz="2000" dirty="0" smtClean="0"/>
              <a:t> </a:t>
            </a:r>
            <a:r>
              <a:rPr lang="en-US" sz="2000" dirty="0" err="1" smtClean="0"/>
              <a:t>abonat</a:t>
            </a:r>
            <a:r>
              <a:rPr lang="en-US" sz="2000" dirty="0" smtClean="0"/>
              <a:t> (subscriber) </a:t>
            </a:r>
            <a:r>
              <a:rPr lang="en-US" sz="2000" dirty="0" err="1" smtClean="0"/>
              <a:t>sunt</a:t>
            </a:r>
            <a:r>
              <a:rPr lang="en-US" sz="2000" dirty="0" smtClean="0"/>
              <a:t> </a:t>
            </a:r>
            <a:r>
              <a:rPr lang="en-US" sz="2000" dirty="0" err="1" smtClean="0"/>
              <a:t>interesate</a:t>
            </a:r>
            <a:r>
              <a:rPr lang="en-US" sz="2000" dirty="0" smtClean="0"/>
              <a:t> de </a:t>
            </a:r>
            <a:r>
              <a:rPr lang="en-US" sz="2000" dirty="0" err="1" smtClean="0"/>
              <a:t>schimbarea</a:t>
            </a:r>
            <a:r>
              <a:rPr lang="en-US" sz="2000" dirty="0" smtClean="0"/>
              <a:t> </a:t>
            </a:r>
            <a:r>
              <a:rPr lang="en-US" sz="2000" dirty="0" err="1" smtClean="0"/>
              <a:t>starii</a:t>
            </a:r>
            <a:r>
              <a:rPr lang="en-US" sz="2000" dirty="0" smtClean="0"/>
              <a:t> </a:t>
            </a:r>
            <a:r>
              <a:rPr lang="en-US" sz="2000" dirty="0" err="1" smtClean="0"/>
              <a:t>sau</a:t>
            </a:r>
            <a:r>
              <a:rPr lang="en-US" sz="2000" dirty="0" smtClean="0"/>
              <a:t> de </a:t>
            </a:r>
            <a:r>
              <a:rPr lang="en-US" sz="2000" dirty="0" err="1" smtClean="0"/>
              <a:t>alte</a:t>
            </a:r>
            <a:r>
              <a:rPr lang="en-US" sz="2000" dirty="0" smtClean="0"/>
              <a:t> </a:t>
            </a:r>
            <a:r>
              <a:rPr lang="en-US" sz="2000" dirty="0" err="1" smtClean="0"/>
              <a:t>evenimente</a:t>
            </a:r>
            <a:r>
              <a:rPr lang="en-US" sz="2000" dirty="0" smtClean="0"/>
              <a:t> ale </a:t>
            </a:r>
            <a:r>
              <a:rPr lang="en-US" sz="2000" dirty="0" err="1" smtClean="0"/>
              <a:t>unui</a:t>
            </a:r>
            <a:r>
              <a:rPr lang="en-US" sz="2000" dirty="0" smtClean="0"/>
              <a:t> alt </a:t>
            </a:r>
            <a:r>
              <a:rPr lang="en-US" sz="2000" dirty="0" err="1" smtClean="0"/>
              <a:t>obiect</a:t>
            </a:r>
            <a:r>
              <a:rPr lang="en-US" sz="2000" dirty="0" smtClean="0"/>
              <a:t> de </a:t>
            </a:r>
            <a:r>
              <a:rPr lang="en-US" sz="2000" dirty="0" err="1" smtClean="0"/>
              <a:t>interes</a:t>
            </a:r>
            <a:r>
              <a:rPr lang="en-US" sz="2000" dirty="0" smtClean="0"/>
              <a:t> (publisher);</a:t>
            </a:r>
          </a:p>
          <a:p>
            <a:pPr lvl="1">
              <a:buFont typeface="Wingdings" pitchFamily="2" charset="2"/>
              <a:buChar char="Ø"/>
            </a:pPr>
            <a:r>
              <a:rPr lang="en-US" sz="2000" dirty="0" err="1" smtClean="0"/>
              <a:t>Obiectele</a:t>
            </a:r>
            <a:r>
              <a:rPr lang="en-US" sz="2000" dirty="0" smtClean="0"/>
              <a:t> </a:t>
            </a:r>
            <a:r>
              <a:rPr lang="en-US" sz="2000" dirty="0" err="1" smtClean="0"/>
              <a:t>abonate</a:t>
            </a:r>
            <a:r>
              <a:rPr lang="en-US" sz="2000" dirty="0" smtClean="0"/>
              <a:t> </a:t>
            </a:r>
            <a:r>
              <a:rPr lang="en-US" sz="2000" dirty="0" err="1" smtClean="0"/>
              <a:t>doresc</a:t>
            </a:r>
            <a:r>
              <a:rPr lang="en-US" sz="2000" dirty="0" smtClean="0"/>
              <a:t> </a:t>
            </a:r>
            <a:r>
              <a:rPr lang="en-US" sz="2000" dirty="0" err="1" smtClean="0"/>
              <a:t>sa</a:t>
            </a:r>
            <a:r>
              <a:rPr lang="en-US" sz="2000" dirty="0" smtClean="0"/>
              <a:t> </a:t>
            </a:r>
            <a:r>
              <a:rPr lang="en-US" sz="2000" dirty="0" err="1" smtClean="0"/>
              <a:t>reactioneze</a:t>
            </a:r>
            <a:r>
              <a:rPr lang="en-US" sz="2000" dirty="0" smtClean="0"/>
              <a:t> in </a:t>
            </a:r>
            <a:r>
              <a:rPr lang="en-US" sz="2000" dirty="0" err="1" smtClean="0"/>
              <a:t>modul</a:t>
            </a:r>
            <a:r>
              <a:rPr lang="en-US" sz="2000" dirty="0" smtClean="0"/>
              <a:t> </a:t>
            </a:r>
            <a:r>
              <a:rPr lang="en-US" sz="2000" dirty="0" err="1" smtClean="0"/>
              <a:t>propriu</a:t>
            </a:r>
            <a:r>
              <a:rPr lang="en-US" sz="2000" dirty="0" smtClean="0"/>
              <a:t> (</a:t>
            </a:r>
            <a:r>
              <a:rPr lang="en-US" sz="2000" dirty="0" err="1" smtClean="0"/>
              <a:t>sau</a:t>
            </a:r>
            <a:r>
              <a:rPr lang="en-US" sz="2000" dirty="0" smtClean="0"/>
              <a:t> </a:t>
            </a:r>
            <a:r>
              <a:rPr lang="en-US" sz="2000" dirty="0" err="1" smtClean="0"/>
              <a:t>macar</a:t>
            </a:r>
            <a:r>
              <a:rPr lang="en-US" sz="2000" dirty="0" smtClean="0"/>
              <a:t> </a:t>
            </a:r>
            <a:r>
              <a:rPr lang="en-US" sz="2000" dirty="0" err="1" smtClean="0"/>
              <a:t>sa</a:t>
            </a:r>
            <a:r>
              <a:rPr lang="en-US" sz="2000" dirty="0" smtClean="0"/>
              <a:t> fie </a:t>
            </a:r>
            <a:r>
              <a:rPr lang="en-US" sz="2000" dirty="0" err="1" smtClean="0"/>
              <a:t>informate</a:t>
            </a:r>
            <a:r>
              <a:rPr lang="en-US" sz="2000" dirty="0" smtClean="0"/>
              <a:t>) </a:t>
            </a:r>
            <a:r>
              <a:rPr lang="en-US" sz="2000" dirty="0" err="1" smtClean="0"/>
              <a:t>atunci</a:t>
            </a:r>
            <a:r>
              <a:rPr lang="en-US" sz="2000" dirty="0" smtClean="0"/>
              <a:t> </a:t>
            </a:r>
            <a:r>
              <a:rPr lang="en-US" sz="2000" dirty="0" err="1" smtClean="0"/>
              <a:t>cand</a:t>
            </a:r>
            <a:r>
              <a:rPr lang="en-US" sz="2000" dirty="0" smtClean="0"/>
              <a:t> </a:t>
            </a:r>
            <a:r>
              <a:rPr lang="en-US" sz="2000" dirty="0" err="1" smtClean="0"/>
              <a:t>obiectul</a:t>
            </a:r>
            <a:r>
              <a:rPr lang="en-US" sz="2000" dirty="0" smtClean="0"/>
              <a:t> de </a:t>
            </a:r>
            <a:r>
              <a:rPr lang="en-US" sz="2000" dirty="0" err="1" smtClean="0"/>
              <a:t>interes</a:t>
            </a:r>
            <a:r>
              <a:rPr lang="en-US" sz="2000" dirty="0" smtClean="0"/>
              <a:t> </a:t>
            </a:r>
            <a:r>
              <a:rPr lang="en-US" sz="2000" dirty="0" err="1" smtClean="0"/>
              <a:t>genereaza</a:t>
            </a:r>
            <a:r>
              <a:rPr lang="en-US" sz="2000" dirty="0" smtClean="0"/>
              <a:t> un </a:t>
            </a:r>
            <a:r>
              <a:rPr lang="en-US" sz="2000" dirty="0" err="1" smtClean="0"/>
              <a:t>eveniment</a:t>
            </a:r>
            <a:endParaRPr lang="en-US" sz="2000" dirty="0" smtClean="0"/>
          </a:p>
          <a:p>
            <a:pPr lvl="1">
              <a:buFont typeface="Wingdings" pitchFamily="2" charset="2"/>
              <a:buChar char="Ø"/>
            </a:pPr>
            <a:r>
              <a:rPr lang="en-US" sz="2000" dirty="0" smtClean="0"/>
              <a:t>Se </a:t>
            </a:r>
            <a:r>
              <a:rPr lang="en-US" sz="2000" dirty="0" err="1" smtClean="0"/>
              <a:t>doreste</a:t>
            </a:r>
            <a:r>
              <a:rPr lang="en-US" sz="2000" dirty="0" smtClean="0"/>
              <a:t> o </a:t>
            </a:r>
            <a:r>
              <a:rPr lang="en-US" sz="2000" dirty="0" err="1" smtClean="0"/>
              <a:t>cuplare</a:t>
            </a:r>
            <a:r>
              <a:rPr lang="en-US" sz="2000" dirty="0" smtClean="0"/>
              <a:t> </a:t>
            </a:r>
            <a:r>
              <a:rPr lang="en-US" sz="2000" dirty="0" err="1" smtClean="0"/>
              <a:t>redusa</a:t>
            </a:r>
            <a:r>
              <a:rPr lang="en-US" sz="2000" dirty="0" smtClean="0"/>
              <a:t> </a:t>
            </a:r>
            <a:r>
              <a:rPr lang="en-US" sz="2000" dirty="0" err="1" smtClean="0"/>
              <a:t>intre</a:t>
            </a:r>
            <a:r>
              <a:rPr lang="en-US" sz="2000" dirty="0" smtClean="0"/>
              <a:t> </a:t>
            </a:r>
            <a:r>
              <a:rPr lang="en-US" sz="2000" dirty="0" err="1" smtClean="0"/>
              <a:t>obiectul</a:t>
            </a:r>
            <a:r>
              <a:rPr lang="en-US" sz="2000" dirty="0" smtClean="0"/>
              <a:t> de </a:t>
            </a:r>
            <a:r>
              <a:rPr lang="en-US" sz="2000" dirty="0" err="1" smtClean="0"/>
              <a:t>interes</a:t>
            </a:r>
            <a:r>
              <a:rPr lang="en-US" sz="2000" dirty="0" smtClean="0"/>
              <a:t> </a:t>
            </a:r>
            <a:r>
              <a:rPr lang="en-US" sz="2000" dirty="0" err="1" smtClean="0"/>
              <a:t>si</a:t>
            </a:r>
            <a:r>
              <a:rPr lang="en-US" sz="2000" dirty="0" smtClean="0"/>
              <a:t> </a:t>
            </a:r>
            <a:r>
              <a:rPr lang="en-US" sz="2000" dirty="0" err="1" smtClean="0"/>
              <a:t>obiectele</a:t>
            </a:r>
            <a:r>
              <a:rPr lang="en-US" sz="2000" dirty="0" smtClean="0"/>
              <a:t> </a:t>
            </a:r>
            <a:r>
              <a:rPr lang="en-US" sz="2000" dirty="0" err="1" smtClean="0"/>
              <a:t>abonate</a:t>
            </a:r>
            <a:r>
              <a:rPr lang="en-US" sz="2000" dirty="0" smtClean="0"/>
              <a:t> (</a:t>
            </a:r>
            <a:r>
              <a:rPr lang="en-US" sz="2000" dirty="0" err="1" smtClean="0"/>
              <a:t>adica</a:t>
            </a:r>
            <a:r>
              <a:rPr lang="en-US" sz="2000" dirty="0" smtClean="0"/>
              <a:t> o </a:t>
            </a:r>
            <a:r>
              <a:rPr lang="en-US" sz="2000" dirty="0" err="1" smtClean="0"/>
              <a:t>dependenta</a:t>
            </a:r>
            <a:r>
              <a:rPr lang="en-US" sz="2000" dirty="0" smtClean="0"/>
              <a:t> </a:t>
            </a:r>
            <a:r>
              <a:rPr lang="en-US" sz="2000" dirty="0" err="1" smtClean="0"/>
              <a:t>redusa</a:t>
            </a:r>
            <a:r>
              <a:rPr lang="en-US" sz="2000" dirty="0" smtClean="0"/>
              <a:t> a </a:t>
            </a:r>
            <a:r>
              <a:rPr lang="en-US" sz="2000" dirty="0" err="1" smtClean="0"/>
              <a:t>obiectului</a:t>
            </a:r>
            <a:r>
              <a:rPr lang="en-US" sz="2000" dirty="0" smtClean="0"/>
              <a:t> de </a:t>
            </a:r>
            <a:r>
              <a:rPr lang="en-US" sz="2000" dirty="0" err="1" smtClean="0"/>
              <a:t>interes</a:t>
            </a:r>
            <a:r>
              <a:rPr lang="en-US" sz="2000" dirty="0" smtClean="0"/>
              <a:t> </a:t>
            </a:r>
            <a:r>
              <a:rPr lang="en-US" sz="2000" dirty="0" err="1" smtClean="0"/>
              <a:t>fata</a:t>
            </a:r>
            <a:r>
              <a:rPr lang="en-US" sz="2000" dirty="0" smtClean="0"/>
              <a:t> de </a:t>
            </a:r>
            <a:r>
              <a:rPr lang="en-US" sz="2000" dirty="0" err="1" smtClean="0"/>
              <a:t>cele</a:t>
            </a:r>
            <a:r>
              <a:rPr lang="en-US" sz="2000" dirty="0" smtClean="0"/>
              <a:t> </a:t>
            </a:r>
            <a:r>
              <a:rPr lang="en-US" sz="2000" dirty="0" err="1" smtClean="0"/>
              <a:t>abonat</a:t>
            </a:r>
            <a:r>
              <a:rPr lang="en-US" sz="2000" dirty="0" smtClean="0"/>
              <a:t>)</a:t>
            </a:r>
            <a:endParaRPr lang="ro-RO" sz="2000" dirty="0" smtClean="0"/>
          </a:p>
          <a:p>
            <a:endParaRPr lang="en-US" sz="2000" dirty="0" smtClean="0"/>
          </a:p>
        </p:txBody>
      </p:sp>
      <p:pic>
        <p:nvPicPr>
          <p:cNvPr id="1026" name="Picture 2"/>
          <p:cNvPicPr>
            <a:picLocks noChangeAspect="1" noChangeArrowheads="1"/>
          </p:cNvPicPr>
          <p:nvPr/>
        </p:nvPicPr>
        <p:blipFill>
          <a:blip r:embed="rId2" cstate="print"/>
          <a:srcRect/>
          <a:stretch>
            <a:fillRect/>
          </a:stretch>
        </p:blipFill>
        <p:spPr bwMode="auto">
          <a:xfrm>
            <a:off x="611559" y="3068960"/>
            <a:ext cx="8201331" cy="375399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326072" y="66328"/>
            <a:ext cx="4389068" cy="626368"/>
          </a:xfrm>
        </p:spPr>
        <p:txBody>
          <a:bodyPr/>
          <a:lstStyle/>
          <a:p>
            <a:r>
              <a:rPr lang="en-US" sz="3200" dirty="0" smtClean="0"/>
              <a:t>1. </a:t>
            </a:r>
            <a:r>
              <a:rPr lang="ro-RO" sz="3200" dirty="0" smtClean="0"/>
              <a:t>Şablon</a:t>
            </a:r>
            <a:r>
              <a:rPr lang="en-US" sz="3200" dirty="0" err="1" smtClean="0"/>
              <a:t>ul</a:t>
            </a:r>
            <a:r>
              <a:rPr lang="en-US" sz="3200" dirty="0" smtClean="0"/>
              <a:t> </a:t>
            </a:r>
            <a:r>
              <a:rPr lang="en-US" sz="2800" dirty="0" smtClean="0"/>
              <a:t>Observer</a:t>
            </a:r>
            <a:r>
              <a:rPr lang="en-US" sz="3200" dirty="0" smtClean="0"/>
              <a:t/>
            </a:r>
            <a:br>
              <a:rPr lang="en-US" sz="3200" dirty="0" smtClean="0"/>
            </a:br>
            <a:endParaRPr lang="ro-RO" sz="3200" dirty="0"/>
          </a:p>
        </p:txBody>
      </p:sp>
      <p:sp>
        <p:nvSpPr>
          <p:cNvPr id="7" name="Content Placeholder 2"/>
          <p:cNvSpPr>
            <a:spLocks noGrp="1"/>
          </p:cNvSpPr>
          <p:nvPr>
            <p:ph idx="1"/>
          </p:nvPr>
        </p:nvSpPr>
        <p:spPr>
          <a:xfrm>
            <a:off x="181222" y="478382"/>
            <a:ext cx="8891372" cy="1664734"/>
          </a:xfrm>
        </p:spPr>
        <p:txBody>
          <a:bodyPr>
            <a:noAutofit/>
          </a:bodyPr>
          <a:lstStyle/>
          <a:p>
            <a:r>
              <a:rPr lang="ro-RO" sz="1800" b="1" dirty="0" smtClean="0"/>
              <a:t>Soluţia</a:t>
            </a:r>
            <a:endParaRPr lang="en-US" sz="1800" b="1" dirty="0" smtClean="0"/>
          </a:p>
          <a:p>
            <a:pPr lvl="1">
              <a:buFont typeface="Wingdings" pitchFamily="2" charset="2"/>
              <a:buChar char="Ø"/>
            </a:pPr>
            <a:r>
              <a:rPr lang="en-US" sz="1800" dirty="0" smtClean="0"/>
              <a:t>Se </a:t>
            </a:r>
            <a:r>
              <a:rPr lang="en-US" sz="1800" dirty="0" err="1" smtClean="0"/>
              <a:t>defineste</a:t>
            </a:r>
            <a:r>
              <a:rPr lang="en-US" sz="1800" dirty="0" smtClean="0"/>
              <a:t> o </a:t>
            </a:r>
            <a:r>
              <a:rPr lang="en-US" sz="1800" dirty="0" err="1" smtClean="0"/>
              <a:t>interfata</a:t>
            </a:r>
            <a:r>
              <a:rPr lang="en-US" sz="1800" dirty="0" smtClean="0"/>
              <a:t> </a:t>
            </a:r>
            <a:r>
              <a:rPr lang="en-US" sz="1800" dirty="0" err="1" smtClean="0"/>
              <a:t>abonat</a:t>
            </a:r>
            <a:r>
              <a:rPr lang="en-US" sz="1800" dirty="0" smtClean="0"/>
              <a:t> ("subscriber" or "listener” or “observer”) </a:t>
            </a:r>
            <a:r>
              <a:rPr lang="en-US" sz="1800" dirty="0" err="1" smtClean="0"/>
              <a:t>pe</a:t>
            </a:r>
            <a:r>
              <a:rPr lang="en-US" sz="1800" dirty="0" smtClean="0"/>
              <a:t> care </a:t>
            </a:r>
            <a:r>
              <a:rPr lang="en-US" sz="1800" dirty="0" err="1" smtClean="0"/>
              <a:t>sa</a:t>
            </a:r>
            <a:r>
              <a:rPr lang="en-US" sz="1800" dirty="0" smtClean="0"/>
              <a:t> o </a:t>
            </a:r>
            <a:r>
              <a:rPr lang="en-US" sz="1800" dirty="0" err="1" smtClean="0"/>
              <a:t>implementeze</a:t>
            </a:r>
            <a:r>
              <a:rPr lang="en-US" sz="1800" dirty="0" smtClean="0"/>
              <a:t> </a:t>
            </a:r>
            <a:r>
              <a:rPr lang="en-US" sz="1800" dirty="0" err="1" smtClean="0"/>
              <a:t>toate</a:t>
            </a:r>
            <a:r>
              <a:rPr lang="en-US" sz="1800" dirty="0" smtClean="0"/>
              <a:t> </a:t>
            </a:r>
            <a:r>
              <a:rPr lang="en-US" sz="1800" dirty="0" err="1" smtClean="0"/>
              <a:t>clasele</a:t>
            </a:r>
            <a:r>
              <a:rPr lang="en-US" sz="1800" dirty="0" smtClean="0"/>
              <a:t> </a:t>
            </a:r>
            <a:r>
              <a:rPr lang="en-US" sz="1800" dirty="0" err="1" smtClean="0"/>
              <a:t>abonat</a:t>
            </a:r>
            <a:r>
              <a:rPr lang="en-US" sz="1800" dirty="0" smtClean="0"/>
              <a:t> (“concrete observer”)</a:t>
            </a:r>
          </a:p>
          <a:p>
            <a:pPr lvl="1">
              <a:buFont typeface="Wingdings" pitchFamily="2" charset="2"/>
              <a:buChar char="Ø"/>
            </a:pPr>
            <a:r>
              <a:rPr lang="en-US" sz="1800" dirty="0" err="1" smtClean="0"/>
              <a:t>Obiectul</a:t>
            </a:r>
            <a:r>
              <a:rPr lang="en-US" sz="1800" dirty="0" smtClean="0"/>
              <a:t> de </a:t>
            </a:r>
            <a:r>
              <a:rPr lang="en-US" sz="1800" dirty="0" err="1" smtClean="0"/>
              <a:t>interes</a:t>
            </a:r>
            <a:r>
              <a:rPr lang="en-US" sz="1800" dirty="0" smtClean="0"/>
              <a:t> (“publisher” or “</a:t>
            </a:r>
            <a:r>
              <a:rPr lang="en-US" sz="1800" dirty="0" err="1" smtClean="0"/>
              <a:t>ConcreteSubject</a:t>
            </a:r>
            <a:r>
              <a:rPr lang="en-US" sz="1800" dirty="0" smtClean="0"/>
              <a:t>”) </a:t>
            </a:r>
            <a:r>
              <a:rPr lang="en-US" sz="1800" dirty="0" err="1" smtClean="0"/>
              <a:t>poate</a:t>
            </a:r>
            <a:r>
              <a:rPr lang="en-US" sz="1800" dirty="0" smtClean="0"/>
              <a:t> </a:t>
            </a:r>
            <a:r>
              <a:rPr lang="en-US" sz="1800" dirty="0" err="1" smtClean="0"/>
              <a:t>inregistra</a:t>
            </a:r>
            <a:r>
              <a:rPr lang="en-US" sz="1800" dirty="0" smtClean="0"/>
              <a:t> in mod </a:t>
            </a:r>
            <a:r>
              <a:rPr lang="en-US" sz="1800" dirty="0" err="1" smtClean="0"/>
              <a:t>dinamic</a:t>
            </a:r>
            <a:r>
              <a:rPr lang="en-US" sz="1800" dirty="0" smtClean="0"/>
              <a:t> </a:t>
            </a:r>
            <a:r>
              <a:rPr lang="en-US" sz="1800" dirty="0" err="1" smtClean="0"/>
              <a:t>obiecte</a:t>
            </a:r>
            <a:r>
              <a:rPr lang="en-US" sz="1800" dirty="0" smtClean="0"/>
              <a:t> </a:t>
            </a:r>
            <a:r>
              <a:rPr lang="en-US" sz="1800" dirty="0" err="1" smtClean="0"/>
              <a:t>abonat</a:t>
            </a:r>
            <a:r>
              <a:rPr lang="en-US" sz="1800" dirty="0" smtClean="0"/>
              <a:t> </a:t>
            </a:r>
            <a:r>
              <a:rPr lang="en-US" sz="1800" dirty="0" err="1" smtClean="0"/>
              <a:t>interesate</a:t>
            </a:r>
            <a:r>
              <a:rPr lang="en-US" sz="1800" dirty="0" smtClean="0"/>
              <a:t> de </a:t>
            </a:r>
            <a:r>
              <a:rPr lang="en-US" sz="1800" dirty="0" err="1" smtClean="0"/>
              <a:t>evenimentele</a:t>
            </a:r>
            <a:r>
              <a:rPr lang="en-US" sz="1800" dirty="0" smtClean="0"/>
              <a:t> sale </a:t>
            </a:r>
            <a:r>
              <a:rPr lang="en-US" sz="1800" dirty="0" err="1" smtClean="0"/>
              <a:t>si</a:t>
            </a:r>
            <a:r>
              <a:rPr lang="en-US" sz="1800" dirty="0" smtClean="0"/>
              <a:t> le </a:t>
            </a:r>
            <a:r>
              <a:rPr lang="en-US" sz="1800" dirty="0" err="1" smtClean="0"/>
              <a:t>notifica</a:t>
            </a:r>
            <a:r>
              <a:rPr lang="en-US" sz="1800" dirty="0" smtClean="0"/>
              <a:t> in </a:t>
            </a:r>
            <a:r>
              <a:rPr lang="en-US" sz="1800" dirty="0" err="1" smtClean="0"/>
              <a:t>legatura</a:t>
            </a:r>
            <a:r>
              <a:rPr lang="en-US" sz="1800" dirty="0" smtClean="0"/>
              <a:t> cu </a:t>
            </a:r>
            <a:r>
              <a:rPr lang="en-US" sz="1800" dirty="0" err="1" smtClean="0"/>
              <a:t>evenimentele</a:t>
            </a:r>
            <a:r>
              <a:rPr lang="en-US" sz="1800" dirty="0" smtClean="0"/>
              <a:t> sale</a:t>
            </a:r>
            <a:endParaRPr lang="ro-RO" sz="1800" b="1" dirty="0" smtClean="0"/>
          </a:p>
        </p:txBody>
      </p:sp>
      <p:pic>
        <p:nvPicPr>
          <p:cNvPr id="8" name="Picture 7" descr="ObserverDiagram.jpg"/>
          <p:cNvPicPr/>
          <p:nvPr/>
        </p:nvPicPr>
        <p:blipFill>
          <a:blip r:embed="rId2" cstate="print"/>
          <a:stretch>
            <a:fillRect/>
          </a:stretch>
        </p:blipFill>
        <p:spPr>
          <a:xfrm>
            <a:off x="928662" y="2285992"/>
            <a:ext cx="7643866" cy="45005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99592" y="66328"/>
            <a:ext cx="5029730" cy="626368"/>
          </a:xfrm>
        </p:spPr>
        <p:txBody>
          <a:bodyPr/>
          <a:lstStyle/>
          <a:p>
            <a:r>
              <a:rPr lang="en-US" sz="3200" dirty="0" smtClean="0"/>
              <a:t>1. </a:t>
            </a:r>
            <a:r>
              <a:rPr lang="ro-RO" sz="3200" dirty="0" smtClean="0"/>
              <a:t>Şablon</a:t>
            </a:r>
            <a:r>
              <a:rPr lang="en-US" sz="3200" dirty="0" err="1" smtClean="0"/>
              <a:t>ul</a:t>
            </a:r>
            <a:r>
              <a:rPr lang="en-US" sz="3200" dirty="0" smtClean="0"/>
              <a:t> Observer</a:t>
            </a:r>
            <a:br>
              <a:rPr lang="en-US" sz="3200" dirty="0" smtClean="0"/>
            </a:br>
            <a:endParaRPr lang="ro-RO" sz="3200" dirty="0"/>
          </a:p>
        </p:txBody>
      </p:sp>
      <p:sp>
        <p:nvSpPr>
          <p:cNvPr id="5" name="Content Placeholder 2"/>
          <p:cNvSpPr>
            <a:spLocks noGrp="1"/>
          </p:cNvSpPr>
          <p:nvPr>
            <p:ph idx="1"/>
          </p:nvPr>
        </p:nvSpPr>
        <p:spPr>
          <a:xfrm>
            <a:off x="395536" y="692696"/>
            <a:ext cx="8568952" cy="5976664"/>
          </a:xfrm>
        </p:spPr>
        <p:txBody>
          <a:bodyPr>
            <a:noAutofit/>
          </a:bodyPr>
          <a:lstStyle/>
          <a:p>
            <a:pPr>
              <a:lnSpc>
                <a:spcPts val="3000"/>
              </a:lnSpc>
            </a:pPr>
            <a:r>
              <a:rPr lang="ro-RO" sz="2000" b="1" dirty="0" smtClean="0"/>
              <a:t>Soluţia – roluri</a:t>
            </a:r>
          </a:p>
          <a:p>
            <a:pPr lvl="1">
              <a:lnSpc>
                <a:spcPts val="3000"/>
              </a:lnSpc>
              <a:buFont typeface="Wingdings" pitchFamily="2" charset="2"/>
              <a:buChar char="Ø"/>
            </a:pPr>
            <a:r>
              <a:rPr lang="ro-RO" sz="2000" b="1" dirty="0" smtClean="0"/>
              <a:t>Subject</a:t>
            </a:r>
          </a:p>
          <a:p>
            <a:pPr lvl="2">
              <a:lnSpc>
                <a:spcPts val="3000"/>
              </a:lnSpc>
              <a:buFont typeface="Wingdings" pitchFamily="2" charset="2"/>
              <a:buChar char="ü"/>
            </a:pPr>
            <a:r>
              <a:rPr lang="ro-RO" sz="2000" dirty="0" smtClean="0"/>
              <a:t>Este o clasă abstractă sau o interfaţă</a:t>
            </a:r>
          </a:p>
          <a:p>
            <a:pPr lvl="2">
              <a:lnSpc>
                <a:spcPts val="3000"/>
              </a:lnSpc>
              <a:buFont typeface="Wingdings" pitchFamily="2" charset="2"/>
              <a:buChar char="ü"/>
            </a:pPr>
            <a:r>
              <a:rPr lang="ro-RO" sz="2000" dirty="0" smtClean="0"/>
              <a:t>Conţine o listă privată de observatori</a:t>
            </a:r>
          </a:p>
          <a:p>
            <a:pPr lvl="2">
              <a:lnSpc>
                <a:spcPts val="3000"/>
              </a:lnSpc>
              <a:buFont typeface="Wingdings" pitchFamily="2" charset="2"/>
              <a:buChar char="ü"/>
            </a:pPr>
            <a:r>
              <a:rPr lang="ro-RO" sz="2000" dirty="0" smtClean="0"/>
              <a:t>Oferă o interfaţă pentru adăugarea (Attach), ştergerea (Detach) şi informarea (Notify) obiectelor observator</a:t>
            </a:r>
          </a:p>
          <a:p>
            <a:pPr lvl="1">
              <a:lnSpc>
                <a:spcPts val="3000"/>
              </a:lnSpc>
              <a:spcBef>
                <a:spcPts val="2400"/>
              </a:spcBef>
              <a:buFont typeface="Wingdings" pitchFamily="2" charset="2"/>
              <a:buChar char="Ø"/>
            </a:pPr>
            <a:r>
              <a:rPr lang="ro-RO" sz="2000" b="1" dirty="0" smtClean="0"/>
              <a:t>ConcreteSubject</a:t>
            </a:r>
          </a:p>
          <a:p>
            <a:pPr lvl="2">
              <a:lnSpc>
                <a:spcPts val="3000"/>
              </a:lnSpc>
              <a:buFont typeface="Wingdings" pitchFamily="2" charset="2"/>
              <a:buChar char="ü"/>
            </a:pPr>
            <a:r>
              <a:rPr lang="ro-RO" sz="2000" dirty="0" smtClean="0"/>
              <a:t>Reprezintă obiectul de interes al observatorilor</a:t>
            </a:r>
          </a:p>
          <a:p>
            <a:pPr lvl="2">
              <a:lnSpc>
                <a:spcPts val="3000"/>
              </a:lnSpc>
              <a:buFont typeface="Wingdings" pitchFamily="2" charset="2"/>
              <a:buChar char="ü"/>
            </a:pPr>
            <a:r>
              <a:rPr lang="ro-RO" sz="2000" dirty="0" smtClean="0"/>
              <a:t>Stochează informaţia privind starea care prezintă interes pentru observatori (atributul “state”)</a:t>
            </a:r>
          </a:p>
          <a:p>
            <a:pPr lvl="2">
              <a:lnSpc>
                <a:spcPts val="3000"/>
              </a:lnSpc>
              <a:buFont typeface="Wingdings" pitchFamily="2" charset="2"/>
              <a:buChar char="ü"/>
            </a:pPr>
            <a:r>
              <a:rPr lang="ro-RO" sz="2000" dirty="0" smtClean="0"/>
              <a:t>Notifică observatorii când se schimbă starea sa (invocarea metodei NotifyObserver din clasa părinte)</a:t>
            </a:r>
          </a:p>
          <a:p>
            <a:pPr lvl="2">
              <a:lnSpc>
                <a:spcPts val="3000"/>
              </a:lnSpc>
              <a:buFont typeface="Wingdings" pitchFamily="2" charset="2"/>
              <a:buChar char="ü"/>
            </a:pPr>
            <a:r>
              <a:rPr lang="ro-RO" sz="2000" dirty="0" smtClean="0"/>
              <a:t>Returnează starea sa (metoda getState)</a:t>
            </a:r>
          </a:p>
          <a:p>
            <a:pPr>
              <a:lnSpc>
                <a:spcPts val="3000"/>
              </a:lnSpc>
            </a:pPr>
            <a:endParaRPr lang="ro-RO" sz="2000" dirty="0" smtClean="0"/>
          </a:p>
          <a:p>
            <a:pPr>
              <a:lnSpc>
                <a:spcPts val="3000"/>
              </a:lnSpc>
            </a:pPr>
            <a:endParaRPr lang="ro-RO" sz="2000" b="1"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99592" y="66328"/>
            <a:ext cx="5029730" cy="626368"/>
          </a:xfrm>
        </p:spPr>
        <p:txBody>
          <a:bodyPr/>
          <a:lstStyle/>
          <a:p>
            <a:r>
              <a:rPr lang="en-US" sz="3200" dirty="0" smtClean="0"/>
              <a:t>1. </a:t>
            </a:r>
            <a:r>
              <a:rPr lang="ro-RO" sz="3200" dirty="0" smtClean="0"/>
              <a:t>Şablon</a:t>
            </a:r>
            <a:r>
              <a:rPr lang="en-US" sz="3200" dirty="0" err="1" smtClean="0"/>
              <a:t>ul</a:t>
            </a:r>
            <a:r>
              <a:rPr lang="en-US" sz="3200" dirty="0" smtClean="0"/>
              <a:t> Observer</a:t>
            </a:r>
            <a:br>
              <a:rPr lang="en-US" sz="3200" dirty="0" smtClean="0"/>
            </a:br>
            <a:endParaRPr lang="ro-RO" sz="3200" dirty="0"/>
          </a:p>
        </p:txBody>
      </p:sp>
      <p:sp>
        <p:nvSpPr>
          <p:cNvPr id="5" name="Content Placeholder 2"/>
          <p:cNvSpPr>
            <a:spLocks noGrp="1"/>
          </p:cNvSpPr>
          <p:nvPr>
            <p:ph idx="1"/>
          </p:nvPr>
        </p:nvSpPr>
        <p:spPr>
          <a:xfrm>
            <a:off x="395536" y="908720"/>
            <a:ext cx="8568952" cy="4608512"/>
          </a:xfrm>
        </p:spPr>
        <p:txBody>
          <a:bodyPr>
            <a:noAutofit/>
          </a:bodyPr>
          <a:lstStyle/>
          <a:p>
            <a:pPr>
              <a:lnSpc>
                <a:spcPts val="3000"/>
              </a:lnSpc>
            </a:pPr>
            <a:r>
              <a:rPr lang="ro-RO" sz="2000" b="1" dirty="0" smtClean="0"/>
              <a:t>Soluţia – roluri</a:t>
            </a:r>
          </a:p>
          <a:p>
            <a:pPr lvl="1">
              <a:lnSpc>
                <a:spcPts val="3000"/>
              </a:lnSpc>
              <a:buFont typeface="Wingdings" pitchFamily="2" charset="2"/>
              <a:buChar char="Ø"/>
            </a:pPr>
            <a:r>
              <a:rPr lang="ro-RO" sz="2000" b="1" dirty="0" smtClean="0"/>
              <a:t>Observer</a:t>
            </a:r>
          </a:p>
          <a:p>
            <a:pPr lvl="2">
              <a:lnSpc>
                <a:spcPts val="3000"/>
              </a:lnSpc>
              <a:buFont typeface="Wingdings" pitchFamily="2" charset="2"/>
              <a:buChar char="ü"/>
            </a:pPr>
            <a:r>
              <a:rPr lang="ro-RO" sz="2000" dirty="0" smtClean="0"/>
              <a:t>Defineşte o interfaţă pentru anunţarea tuturor observatorilor asupra modificărilor survenite în subiect (metoda Update)</a:t>
            </a:r>
          </a:p>
          <a:p>
            <a:pPr lvl="1">
              <a:lnSpc>
                <a:spcPts val="3000"/>
              </a:lnSpc>
              <a:spcBef>
                <a:spcPts val="2400"/>
              </a:spcBef>
              <a:buFont typeface="Wingdings" pitchFamily="2" charset="2"/>
              <a:buChar char="Ø"/>
            </a:pPr>
            <a:r>
              <a:rPr lang="ro-RO" sz="2000" b="1" dirty="0" smtClean="0"/>
              <a:t>ConcreteObserver</a:t>
            </a:r>
          </a:p>
          <a:p>
            <a:pPr lvl="2">
              <a:lnSpc>
                <a:spcPts val="3000"/>
              </a:lnSpc>
              <a:buFont typeface="Wingdings" pitchFamily="2" charset="2"/>
              <a:buChar char="ü"/>
            </a:pPr>
            <a:r>
              <a:rPr lang="ro-RO" sz="2000" dirty="0" smtClean="0"/>
              <a:t>Reprezintă obiectele care manifestă interes pentru subiect</a:t>
            </a:r>
          </a:p>
          <a:p>
            <a:pPr lvl="2">
              <a:lnSpc>
                <a:spcPts val="3000"/>
              </a:lnSpc>
              <a:buFont typeface="Wingdings" pitchFamily="2" charset="2"/>
              <a:buChar char="ü"/>
            </a:pPr>
            <a:r>
              <a:rPr lang="ro-RO" sz="2000" dirty="0" smtClean="0"/>
              <a:t>Stochează informaţia privind starea care trebuie să fie consistentă cu cea a subiectului (atributul “ObserverState”)</a:t>
            </a:r>
          </a:p>
          <a:p>
            <a:pPr lvl="2">
              <a:lnSpc>
                <a:spcPts val="3000"/>
              </a:lnSpc>
              <a:buFont typeface="Wingdings" pitchFamily="2" charset="2"/>
              <a:buChar char="ü"/>
            </a:pPr>
            <a:r>
              <a:rPr lang="ro-RO" sz="2000" dirty="0" smtClean="0"/>
              <a:t>Suprascrie metoda Update declarată de Observer – va invoca metoda GetState() a obiectului observat</a:t>
            </a:r>
          </a:p>
          <a:p>
            <a:pPr>
              <a:lnSpc>
                <a:spcPts val="3000"/>
              </a:lnSpc>
            </a:pPr>
            <a:endParaRPr lang="ro-RO" sz="2000" b="1"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6B49B3854D68488818EDCED21205E0" ma:contentTypeVersion="1" ma:contentTypeDescription="Create a new document." ma:contentTypeScope="" ma:versionID="19df96f823e8dadd7a2d85cd399a856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B7A8E2-9D5F-4AB1-B0D7-5E52FEA3EF98}">
  <ds:schemaRefs>
    <ds:schemaRef ds:uri="http://schemas.microsoft.com/sharepoint/v3/contenttype/forms"/>
  </ds:schemaRefs>
</ds:datastoreItem>
</file>

<file path=customXml/itemProps2.xml><?xml version="1.0" encoding="utf-8"?>
<ds:datastoreItem xmlns:ds="http://schemas.openxmlformats.org/officeDocument/2006/customXml" ds:itemID="{78F71DD0-F067-40EC-823F-EDEBA32D1330}">
  <ds:schemaRefs>
    <ds:schemaRef ds:uri="http://www.w3.org/XML/1998/namespace"/>
    <ds:schemaRef ds:uri="http://purl.org/dc/elements/1.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sharepoint/v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E3F34016-9A2C-44E8-B995-754EB10B41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Template>
  <TotalTime>5894</TotalTime>
  <Words>3345</Words>
  <Application>Microsoft Office PowerPoint</Application>
  <PresentationFormat>On-screen Show (4:3)</PresentationFormat>
  <Paragraphs>350</Paragraphs>
  <Slides>39</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Calibri</vt:lpstr>
      <vt:lpstr>Consolas</vt:lpstr>
      <vt:lpstr>Corbel</vt:lpstr>
      <vt:lpstr>Courier</vt:lpstr>
      <vt:lpstr>Courier New</vt:lpstr>
      <vt:lpstr>Times New Roman</vt:lpstr>
      <vt:lpstr>Wingdings</vt:lpstr>
      <vt:lpstr>Wingdings 2</vt:lpstr>
      <vt:lpstr>Wingdings 3</vt:lpstr>
      <vt:lpstr>Metro</vt:lpstr>
      <vt:lpstr>Şabloane DE comportament</vt:lpstr>
      <vt:lpstr>Sabloane comportamentale</vt:lpstr>
      <vt:lpstr>1. Şablonul Observer </vt:lpstr>
      <vt:lpstr>1. Şablonul Observer </vt:lpstr>
      <vt:lpstr>1. Şablonul Observer </vt:lpstr>
      <vt:lpstr>1. Şablonul Observer </vt:lpstr>
      <vt:lpstr>1. Şablonul Observer </vt:lpstr>
      <vt:lpstr>1. Şablonul Observer </vt:lpstr>
      <vt:lpstr>1. Şablonul Observer </vt:lpstr>
      <vt:lpstr>1. Şablonul Observer </vt:lpstr>
      <vt:lpstr>1. Şablonul Observer </vt:lpstr>
      <vt:lpstr>1. Şablonul Observer </vt:lpstr>
      <vt:lpstr>1. Şablonul Observer </vt:lpstr>
      <vt:lpstr>1. Şablonul Observer </vt:lpstr>
      <vt:lpstr>1. Şablonul Observer </vt:lpstr>
      <vt:lpstr>1. Şablonul Observer </vt:lpstr>
      <vt:lpstr>1. Şablonul Observer </vt:lpstr>
      <vt:lpstr>1. Şablonul Observer </vt:lpstr>
      <vt:lpstr>1. Şablonul Observer </vt:lpstr>
      <vt:lpstr>1. Şablonul Observer </vt:lpstr>
      <vt:lpstr>1. Şablonul Observer </vt:lpstr>
      <vt:lpstr>1. Şablonul Observer </vt:lpstr>
      <vt:lpstr>2. Şablonul Chain of Responsibility </vt:lpstr>
      <vt:lpstr>2.Şablonul Chain of Responsability </vt:lpstr>
      <vt:lpstr>2.Şablonul Chain of Responsability </vt:lpstr>
      <vt:lpstr>2.Şablonul Chain of Responsability </vt:lpstr>
      <vt:lpstr>2.Şablonul Chain of Responsability </vt:lpstr>
      <vt:lpstr>2.Şablonul Chain of Responsability </vt:lpstr>
      <vt:lpstr>2.Şablonul Chain of Responsability </vt:lpstr>
      <vt:lpstr>2.Şablonul Chain of Responsability </vt:lpstr>
      <vt:lpstr>2.Şablonul Chain of Responsability </vt:lpstr>
      <vt:lpstr>2.Şablonul Chain of Responsability </vt:lpstr>
      <vt:lpstr>3. Şablonul Strategy </vt:lpstr>
      <vt:lpstr>3. Şablonul Strategy </vt:lpstr>
      <vt:lpstr>3. Şablonul Strategy </vt:lpstr>
      <vt:lpstr>3.Şablonul Strategy </vt:lpstr>
      <vt:lpstr>3. Şablonul Strategy </vt:lpstr>
      <vt:lpstr>3. Şablonul Strategy </vt:lpstr>
      <vt:lpstr>Webografie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Diagramele de activităţi</dc:title>
  <dc:creator>Florin</dc:creator>
  <cp:lastModifiedBy>Sergiu Ghimp</cp:lastModifiedBy>
  <cp:revision>373</cp:revision>
  <dcterms:created xsi:type="dcterms:W3CDTF">2009-10-29T10:43:58Z</dcterms:created>
  <dcterms:modified xsi:type="dcterms:W3CDTF">2021-01-31T20:12:25Z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0x010100096B49B3854D68488818EDCED21205E0</vt:lpwstr>
  </property>
</Properties>
</file>