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1"/>
  </p:notesMasterIdLst>
  <p:sldIdLst>
    <p:sldId id="256" r:id="rId5"/>
    <p:sldId id="257" r:id="rId6"/>
    <p:sldId id="334" r:id="rId7"/>
    <p:sldId id="283" r:id="rId8"/>
    <p:sldId id="282" r:id="rId9"/>
    <p:sldId id="258" r:id="rId10"/>
    <p:sldId id="335" r:id="rId11"/>
    <p:sldId id="336" r:id="rId12"/>
    <p:sldId id="284" r:id="rId13"/>
    <p:sldId id="285" r:id="rId14"/>
    <p:sldId id="263" r:id="rId15"/>
    <p:sldId id="330" r:id="rId16"/>
    <p:sldId id="337" r:id="rId17"/>
    <p:sldId id="338" r:id="rId18"/>
    <p:sldId id="339" r:id="rId19"/>
    <p:sldId id="340" r:id="rId20"/>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35" autoAdjust="0"/>
  </p:normalViewPr>
  <p:slideViewPr>
    <p:cSldViewPr>
      <p:cViewPr varScale="1">
        <p:scale>
          <a:sx n="62" d="100"/>
          <a:sy n="62" d="100"/>
        </p:scale>
        <p:origin x="16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A1327-902F-4A52-910D-D9752E23BC58}"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37CCE-2C0D-454A-AEEC-5ADCF5CA37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Avantajele</a:t>
            </a:r>
            <a:r>
              <a:rPr lang="en-US" dirty="0" smtClean="0"/>
              <a:t> </a:t>
            </a:r>
            <a:r>
              <a:rPr lang="en-US" dirty="0" err="1" smtClean="0"/>
              <a:t>obtinute</a:t>
            </a:r>
            <a:r>
              <a:rPr lang="en-US" dirty="0" smtClean="0"/>
              <a:t>:</a:t>
            </a:r>
          </a:p>
          <a:p>
            <a:pPr marL="228600" indent="-228600">
              <a:buAutoNum type="arabicPeriod"/>
            </a:pPr>
            <a:r>
              <a:rPr lang="en-US" dirty="0" err="1" smtClean="0"/>
              <a:t>Alegerea</a:t>
            </a:r>
            <a:r>
              <a:rPr lang="en-US" dirty="0" smtClean="0"/>
              <a:t> </a:t>
            </a:r>
            <a:r>
              <a:rPr lang="en-US" dirty="0" err="1" smtClean="0"/>
              <a:t>comportamentului</a:t>
            </a:r>
            <a:r>
              <a:rPr lang="en-US" baseline="0" dirty="0" smtClean="0"/>
              <a:t> </a:t>
            </a:r>
            <a:r>
              <a:rPr lang="en-US" baseline="0" dirty="0" err="1" smtClean="0"/>
              <a:t>aplicatiei</a:t>
            </a:r>
            <a:r>
              <a:rPr lang="en-US" baseline="0" dirty="0" smtClean="0"/>
              <a:t> la </a:t>
            </a:r>
            <a:r>
              <a:rPr lang="en-US" baseline="0" dirty="0" err="1" smtClean="0"/>
              <a:t>momentul</a:t>
            </a:r>
            <a:r>
              <a:rPr lang="en-US" baseline="0" dirty="0" smtClean="0"/>
              <a:t> </a:t>
            </a:r>
            <a:r>
              <a:rPr lang="en-US" baseline="0" dirty="0" err="1" smtClean="0"/>
              <a:t>executiei</a:t>
            </a:r>
            <a:r>
              <a:rPr lang="en-US" baseline="0" dirty="0" smtClean="0"/>
              <a:t> (run-time): </a:t>
            </a:r>
            <a:r>
              <a:rPr lang="en-US" baseline="0" dirty="0" err="1" smtClean="0"/>
              <a:t>utilizatorul</a:t>
            </a:r>
            <a:r>
              <a:rPr lang="en-US" baseline="0" dirty="0" smtClean="0"/>
              <a:t> </a:t>
            </a:r>
            <a:r>
              <a:rPr lang="en-US" baseline="0" dirty="0" err="1" smtClean="0"/>
              <a:t>poate</a:t>
            </a:r>
            <a:r>
              <a:rPr lang="en-US" baseline="0" dirty="0" smtClean="0"/>
              <a:t> </a:t>
            </a:r>
            <a:r>
              <a:rPr lang="en-US" baseline="0" dirty="0" err="1" smtClean="0"/>
              <a:t>opta</a:t>
            </a:r>
            <a:r>
              <a:rPr lang="en-US" baseline="0" dirty="0" smtClean="0"/>
              <a:t> </a:t>
            </a:r>
            <a:r>
              <a:rPr lang="en-US" baseline="0" dirty="0" err="1" smtClean="0"/>
              <a:t>pentru</a:t>
            </a:r>
            <a:r>
              <a:rPr lang="en-US" baseline="0" dirty="0" smtClean="0"/>
              <a:t> </a:t>
            </a:r>
            <a:r>
              <a:rPr lang="en-US" baseline="0" dirty="0" err="1" smtClean="0"/>
              <a:t>cautarea</a:t>
            </a:r>
            <a:r>
              <a:rPr lang="en-US" baseline="0" dirty="0" smtClean="0"/>
              <a:t> in BD </a:t>
            </a:r>
            <a:r>
              <a:rPr lang="en-US" baseline="0" dirty="0" err="1" smtClean="0"/>
              <a:t>sau</a:t>
            </a:r>
            <a:r>
              <a:rPr lang="en-US" baseline="0" dirty="0" smtClean="0"/>
              <a:t> in </a:t>
            </a:r>
            <a:r>
              <a:rPr lang="en-US" baseline="0" dirty="0" err="1" smtClean="0"/>
              <a:t>fisierul</a:t>
            </a:r>
            <a:r>
              <a:rPr lang="en-US" baseline="0" dirty="0" smtClean="0"/>
              <a:t> CSV, </a:t>
            </a:r>
            <a:r>
              <a:rPr lang="en-US" baseline="0" dirty="0" err="1" smtClean="0"/>
              <a:t>iar</a:t>
            </a:r>
            <a:r>
              <a:rPr lang="en-US" baseline="0" dirty="0" smtClean="0"/>
              <a:t> </a:t>
            </a:r>
            <a:r>
              <a:rPr lang="en-US" baseline="0" dirty="0" err="1" smtClean="0"/>
              <a:t>aplicatia</a:t>
            </a:r>
            <a:r>
              <a:rPr lang="en-US" baseline="0" dirty="0" smtClean="0"/>
              <a:t> </a:t>
            </a:r>
            <a:r>
              <a:rPr lang="en-US" baseline="0" dirty="0" err="1" smtClean="0"/>
              <a:t>va</a:t>
            </a:r>
            <a:r>
              <a:rPr lang="en-US" baseline="0" dirty="0" smtClean="0"/>
              <a:t> </a:t>
            </a:r>
            <a:r>
              <a:rPr lang="en-US" baseline="0" dirty="0" err="1" smtClean="0"/>
              <a:t>fi</a:t>
            </a:r>
            <a:r>
              <a:rPr lang="en-US" baseline="0" dirty="0" smtClean="0"/>
              <a:t> in </a:t>
            </a:r>
            <a:r>
              <a:rPr lang="en-US" baseline="0" dirty="0" err="1" smtClean="0"/>
              <a:t>masura</a:t>
            </a:r>
            <a:r>
              <a:rPr lang="en-US" baseline="0" dirty="0" smtClean="0"/>
              <a:t> </a:t>
            </a:r>
            <a:r>
              <a:rPr lang="en-US" baseline="0" dirty="0" err="1" smtClean="0"/>
              <a:t>sa</a:t>
            </a:r>
            <a:r>
              <a:rPr lang="en-US" baseline="0" dirty="0" smtClean="0"/>
              <a:t> </a:t>
            </a:r>
            <a:r>
              <a:rPr lang="en-US" baseline="0" dirty="0" err="1" smtClean="0"/>
              <a:t>efectueze</a:t>
            </a:r>
            <a:r>
              <a:rPr lang="en-US" baseline="0" dirty="0" smtClean="0"/>
              <a:t> </a:t>
            </a:r>
            <a:r>
              <a:rPr lang="en-US" baseline="0" dirty="0" err="1" smtClean="0"/>
              <a:t>cautarea</a:t>
            </a:r>
            <a:r>
              <a:rPr lang="en-US" baseline="0" dirty="0" smtClean="0"/>
              <a:t> </a:t>
            </a:r>
            <a:r>
              <a:rPr lang="en-US" baseline="0" dirty="0" err="1" smtClean="0"/>
              <a:t>dorita</a:t>
            </a:r>
            <a:r>
              <a:rPr lang="en-US" baseline="0" dirty="0" smtClean="0"/>
              <a:t> de </a:t>
            </a:r>
            <a:r>
              <a:rPr lang="en-US" baseline="0" dirty="0" err="1" smtClean="0"/>
              <a:t>utilizator</a:t>
            </a:r>
            <a:r>
              <a:rPr lang="en-US" baseline="0" dirty="0" smtClean="0"/>
              <a:t>.</a:t>
            </a:r>
          </a:p>
          <a:p>
            <a:pPr marL="228600" indent="-228600">
              <a:buAutoNum type="arabicPeriod"/>
            </a:pPr>
            <a:r>
              <a:rPr lang="en-US" baseline="0" dirty="0" err="1" smtClean="0"/>
              <a:t>Extensibilitatea</a:t>
            </a:r>
            <a:r>
              <a:rPr lang="en-US" baseline="0" dirty="0" smtClean="0"/>
              <a:t>: se </a:t>
            </a:r>
            <a:r>
              <a:rPr lang="en-US" baseline="0" dirty="0" err="1" smtClean="0"/>
              <a:t>poate</a:t>
            </a:r>
            <a:r>
              <a:rPr lang="en-US" baseline="0" dirty="0" smtClean="0"/>
              <a:t> </a:t>
            </a:r>
            <a:r>
              <a:rPr lang="en-US" baseline="0" dirty="0" err="1" smtClean="0"/>
              <a:t>adauga</a:t>
            </a:r>
            <a:r>
              <a:rPr lang="en-US" baseline="0" dirty="0" smtClean="0"/>
              <a:t> o </a:t>
            </a:r>
            <a:r>
              <a:rPr lang="en-US" baseline="0" dirty="0" err="1" smtClean="0"/>
              <a:t>functionalitate</a:t>
            </a:r>
            <a:r>
              <a:rPr lang="en-US" baseline="0" dirty="0" smtClean="0"/>
              <a:t> </a:t>
            </a:r>
            <a:r>
              <a:rPr lang="en-US" baseline="0" dirty="0" err="1" smtClean="0"/>
              <a:t>noua</a:t>
            </a:r>
            <a:r>
              <a:rPr lang="en-US" baseline="0" dirty="0" smtClean="0"/>
              <a:t> de </a:t>
            </a:r>
            <a:r>
              <a:rPr lang="en-US" baseline="0" dirty="0" err="1" smtClean="0"/>
              <a:t>cautare</a:t>
            </a:r>
            <a:r>
              <a:rPr lang="en-US" baseline="0" dirty="0" smtClean="0"/>
              <a:t> </a:t>
            </a:r>
            <a:r>
              <a:rPr lang="en-US" baseline="0" dirty="0" err="1" smtClean="0"/>
              <a:t>intr</a:t>
            </a:r>
            <a:r>
              <a:rPr lang="en-US" baseline="0" dirty="0" smtClean="0"/>
              <a:t>-un </a:t>
            </a:r>
            <a:r>
              <a:rPr lang="en-US" baseline="0" dirty="0" err="1" smtClean="0"/>
              <a:t>fisier</a:t>
            </a:r>
            <a:r>
              <a:rPr lang="en-US" baseline="0" dirty="0" smtClean="0"/>
              <a:t> XML, </a:t>
            </a:r>
            <a:r>
              <a:rPr lang="en-US" baseline="0" dirty="0" err="1" smtClean="0"/>
              <a:t>fara</a:t>
            </a:r>
            <a:r>
              <a:rPr lang="en-US" baseline="0" dirty="0" smtClean="0"/>
              <a:t> ca </a:t>
            </a:r>
            <a:r>
              <a:rPr lang="en-US" baseline="0" dirty="0" err="1" smtClean="0"/>
              <a:t>aplicatia</a:t>
            </a:r>
            <a:r>
              <a:rPr lang="en-US" baseline="0" dirty="0" smtClean="0"/>
              <a:t> client </a:t>
            </a:r>
            <a:r>
              <a:rPr lang="en-US" baseline="0" dirty="0" err="1" smtClean="0"/>
              <a:t>sa</a:t>
            </a:r>
            <a:r>
              <a:rPr lang="en-US" baseline="0" dirty="0" smtClean="0"/>
              <a:t> fie </a:t>
            </a:r>
            <a:r>
              <a:rPr lang="en-US" baseline="0" dirty="0" err="1" smtClean="0"/>
              <a:t>afectata</a:t>
            </a:r>
            <a:r>
              <a:rPr lang="en-US" baseline="0" dirty="0" smtClean="0"/>
              <a:t>. Se </a:t>
            </a:r>
            <a:r>
              <a:rPr lang="en-US" baseline="0" dirty="0" err="1" smtClean="0"/>
              <a:t>va</a:t>
            </a:r>
            <a:r>
              <a:rPr lang="en-US" baseline="0" dirty="0" smtClean="0"/>
              <a:t> </a:t>
            </a:r>
            <a:r>
              <a:rPr lang="en-US" baseline="0" dirty="0" err="1" smtClean="0"/>
              <a:t>adauga</a:t>
            </a:r>
            <a:r>
              <a:rPr lang="en-US" baseline="0" dirty="0" smtClean="0"/>
              <a:t> o </a:t>
            </a:r>
            <a:r>
              <a:rPr lang="en-US" baseline="0" dirty="0" err="1" smtClean="0"/>
              <a:t>clasa</a:t>
            </a:r>
            <a:r>
              <a:rPr lang="en-US" baseline="0" dirty="0" smtClean="0"/>
              <a:t> </a:t>
            </a:r>
            <a:r>
              <a:rPr lang="en-US" baseline="0" dirty="0" err="1" smtClean="0"/>
              <a:t>noua</a:t>
            </a:r>
            <a:r>
              <a:rPr lang="en-US" baseline="0" dirty="0" smtClean="0"/>
              <a:t> </a:t>
            </a:r>
            <a:r>
              <a:rPr lang="en-US" baseline="0" dirty="0" err="1" smtClean="0"/>
              <a:t>XmlFilePersonStore</a:t>
            </a:r>
            <a:r>
              <a:rPr lang="en-US" baseline="0" dirty="0" smtClean="0"/>
              <a:t> care </a:t>
            </a:r>
            <a:r>
              <a:rPr lang="en-US" baseline="0" dirty="0" err="1" smtClean="0"/>
              <a:t>va</a:t>
            </a:r>
            <a:r>
              <a:rPr lang="en-US" baseline="0" dirty="0" smtClean="0"/>
              <a:t> </a:t>
            </a:r>
            <a:r>
              <a:rPr lang="en-US" baseline="0" dirty="0" err="1" smtClean="0"/>
              <a:t>implementa</a:t>
            </a:r>
            <a:r>
              <a:rPr lang="en-US" baseline="0" dirty="0" smtClean="0"/>
              <a:t> </a:t>
            </a:r>
            <a:r>
              <a:rPr lang="en-US" baseline="0" dirty="0" err="1" smtClean="0"/>
              <a:t>interfata</a:t>
            </a:r>
            <a:r>
              <a:rPr lang="en-US" baseline="0" dirty="0" smtClean="0"/>
              <a:t> </a:t>
            </a:r>
            <a:r>
              <a:rPr lang="en-US" baseline="0" dirty="0" err="1" smtClean="0"/>
              <a:t>PersonStore</a:t>
            </a:r>
            <a:r>
              <a:rPr lang="en-US" baseline="0" dirty="0" smtClean="0"/>
              <a:t> </a:t>
            </a:r>
            <a:r>
              <a:rPr lang="en-US" baseline="0" dirty="0" err="1" smtClean="0"/>
              <a:t>si</a:t>
            </a:r>
            <a:r>
              <a:rPr lang="en-US" baseline="0" dirty="0" smtClean="0"/>
              <a:t> se </a:t>
            </a:r>
            <a:r>
              <a:rPr lang="en-US" baseline="0" dirty="0" err="1" smtClean="0"/>
              <a:t>va</a:t>
            </a:r>
            <a:r>
              <a:rPr lang="en-US" baseline="0" dirty="0" smtClean="0"/>
              <a:t> </a:t>
            </a:r>
            <a:r>
              <a:rPr lang="en-US" baseline="0" dirty="0" err="1" smtClean="0"/>
              <a:t>modifica</a:t>
            </a:r>
            <a:r>
              <a:rPr lang="en-US" baseline="0" dirty="0" smtClean="0"/>
              <a:t> </a:t>
            </a:r>
            <a:r>
              <a:rPr lang="en-US" baseline="0" dirty="0" err="1" smtClean="0"/>
              <a:t>clasa</a:t>
            </a:r>
            <a:r>
              <a:rPr lang="en-US" baseline="0" dirty="0" smtClean="0"/>
              <a:t> </a:t>
            </a:r>
            <a:r>
              <a:rPr lang="en-US" baseline="0" dirty="0" err="1" smtClean="0"/>
              <a:t>PersonStoreFactory</a:t>
            </a:r>
            <a:r>
              <a:rPr lang="en-US" baseline="0" dirty="0" smtClean="0"/>
              <a:t> in </a:t>
            </a:r>
            <a:r>
              <a:rPr lang="en-US" baseline="0" dirty="0" err="1" smtClean="0"/>
              <a:t>sensul</a:t>
            </a:r>
            <a:r>
              <a:rPr lang="en-US" baseline="0" dirty="0" smtClean="0"/>
              <a:t> </a:t>
            </a:r>
            <a:r>
              <a:rPr lang="en-US" baseline="0" dirty="0" err="1" smtClean="0"/>
              <a:t>adaugarii</a:t>
            </a:r>
            <a:r>
              <a:rPr lang="en-US" baseline="0" dirty="0" smtClean="0"/>
              <a:t> </a:t>
            </a:r>
            <a:r>
              <a:rPr lang="en-US" baseline="0" dirty="0" err="1" smtClean="0"/>
              <a:t>unei</a:t>
            </a:r>
            <a:r>
              <a:rPr lang="en-US" baseline="0" dirty="0" smtClean="0"/>
              <a:t> </a:t>
            </a:r>
            <a:r>
              <a:rPr lang="en-US" baseline="0" dirty="0" err="1" smtClean="0"/>
              <a:t>noi</a:t>
            </a:r>
            <a:r>
              <a:rPr lang="en-US" baseline="0" dirty="0" smtClean="0"/>
              <a:t> </a:t>
            </a:r>
            <a:r>
              <a:rPr lang="en-US" baseline="0" dirty="0" err="1" smtClean="0"/>
              <a:t>variante</a:t>
            </a:r>
            <a:r>
              <a:rPr lang="en-US" baseline="0" dirty="0" smtClean="0"/>
              <a:t> de </a:t>
            </a:r>
            <a:r>
              <a:rPr lang="en-US" baseline="0" dirty="0" err="1" smtClean="0"/>
              <a:t>instantiere</a:t>
            </a:r>
            <a:r>
              <a:rPr lang="en-US" baseline="0" dirty="0" smtClean="0"/>
              <a:t>.</a:t>
            </a:r>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Coding against interface means, the client code always holds an Interface object which is supplied by a factory. Any instance returned by the factory would be of type Interface which any factory candidate class must have implemented. This way the client program is not worried about implementation and the interface signature determines what all operations can be done. This can be used to change the behavior of a program at run-time. It also helps you to write far better programs from the maintenance point of view.</a:t>
            </a: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Aceasta</a:t>
            </a:r>
            <a:r>
              <a:rPr lang="en-US" dirty="0" smtClean="0"/>
              <a:t> parte a </a:t>
            </a:r>
            <a:r>
              <a:rPr lang="en-US" dirty="0" err="1" smtClean="0"/>
              <a:t>aplicatiei</a:t>
            </a:r>
            <a:r>
              <a:rPr lang="en-US" dirty="0" smtClean="0"/>
              <a:t> </a:t>
            </a:r>
            <a:r>
              <a:rPr lang="en-US" dirty="0" err="1" smtClean="0"/>
              <a:t>ramane</a:t>
            </a:r>
            <a:r>
              <a:rPr lang="en-US" dirty="0" smtClean="0"/>
              <a:t> </a:t>
            </a:r>
            <a:r>
              <a:rPr lang="en-US" dirty="0" err="1" smtClean="0"/>
              <a:t>nemodificata</a:t>
            </a:r>
            <a:r>
              <a:rPr lang="en-US" dirty="0" smtClean="0"/>
              <a:t>, </a:t>
            </a:r>
            <a:r>
              <a:rPr lang="en-US" dirty="0" err="1" smtClean="0"/>
              <a:t>mai</a:t>
            </a:r>
            <a:r>
              <a:rPr lang="en-US" dirty="0" smtClean="0"/>
              <a:t> ales </a:t>
            </a:r>
            <a:r>
              <a:rPr lang="en-US" dirty="0" err="1" smtClean="0"/>
              <a:t>aplicatia</a:t>
            </a:r>
            <a:r>
              <a:rPr lang="en-US" dirty="0" smtClean="0"/>
              <a:t> client (class Program).</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fapt</a:t>
            </a:r>
            <a:r>
              <a:rPr lang="en-US" dirty="0" smtClean="0"/>
              <a:t>, se </a:t>
            </a:r>
            <a:r>
              <a:rPr lang="en-US" dirty="0" err="1" smtClean="0"/>
              <a:t>utilizeaza</a:t>
            </a:r>
            <a:r>
              <a:rPr lang="en-US" dirty="0" smtClean="0"/>
              <a:t> </a:t>
            </a:r>
            <a:r>
              <a:rPr lang="en-US" dirty="0" err="1" smtClean="0"/>
              <a:t>clase</a:t>
            </a:r>
            <a:r>
              <a:rPr lang="en-US" dirty="0" smtClean="0"/>
              <a:t> de tip Interface </a:t>
            </a:r>
            <a:r>
              <a:rPr lang="en-US" dirty="0" err="1" smtClean="0"/>
              <a:t>pentru</a:t>
            </a:r>
            <a:r>
              <a:rPr lang="en-US" dirty="0" smtClean="0"/>
              <a:t> a </a:t>
            </a:r>
            <a:r>
              <a:rPr lang="en-US" dirty="0" err="1" smtClean="0"/>
              <a:t>implementa</a:t>
            </a:r>
            <a:r>
              <a:rPr lang="en-US" dirty="0" smtClean="0"/>
              <a:t> </a:t>
            </a:r>
            <a:r>
              <a:rPr lang="en-US" dirty="0" err="1" smtClean="0"/>
              <a:t>si</a:t>
            </a:r>
            <a:r>
              <a:rPr lang="en-US" dirty="0" smtClean="0"/>
              <a:t> </a:t>
            </a:r>
            <a:r>
              <a:rPr lang="en-US" dirty="0" err="1" smtClean="0"/>
              <a:t>functii</a:t>
            </a:r>
            <a:r>
              <a:rPr lang="en-US" dirty="0" smtClean="0"/>
              <a:t> </a:t>
            </a:r>
            <a:r>
              <a:rPr lang="en-US" dirty="0" err="1" smtClean="0"/>
              <a:t>polimorfice</a:t>
            </a:r>
            <a:r>
              <a:rPr lang="en-US" dirty="0" smtClean="0"/>
              <a:t>,</a:t>
            </a:r>
            <a:r>
              <a:rPr lang="en-US" baseline="0" dirty="0" smtClean="0"/>
              <a:t> nu </a:t>
            </a:r>
            <a:r>
              <a:rPr lang="en-US" baseline="0" dirty="0" err="1" smtClean="0"/>
              <a:t>doar</a:t>
            </a:r>
            <a:r>
              <a:rPr lang="en-US" baseline="0" dirty="0" smtClean="0"/>
              <a:t> </a:t>
            </a:r>
            <a:r>
              <a:rPr lang="en-US" baseline="0" dirty="0" err="1" smtClean="0"/>
              <a:t>reutilizarea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Well-Described Solutions</a:t>
            </a:r>
            <a:r>
              <a:rPr lang="nl-NL" baseline="0" dirty="0" smtClean="0"/>
              <a:t> – </a:t>
            </a:r>
            <a:r>
              <a:rPr lang="en-US" baseline="0" noProof="0" dirty="0" smtClean="0"/>
              <a:t>Other</a:t>
            </a:r>
            <a:r>
              <a:rPr lang="nl-NL" baseline="0" dirty="0" smtClean="0"/>
              <a:t> </a:t>
            </a:r>
            <a:r>
              <a:rPr lang="en-US" baseline="0" noProof="0" dirty="0" smtClean="0"/>
              <a:t>people</a:t>
            </a:r>
            <a:r>
              <a:rPr lang="nl-NL" baseline="0" dirty="0" smtClean="0"/>
              <a:t> have </a:t>
            </a:r>
            <a:r>
              <a:rPr lang="en-US" baseline="0" noProof="0" dirty="0" smtClean="0"/>
              <a:t>already</a:t>
            </a:r>
            <a:r>
              <a:rPr lang="nl-NL" baseline="0" dirty="0" smtClean="0"/>
              <a:t> </a:t>
            </a:r>
            <a:r>
              <a:rPr lang="en-US" baseline="0" noProof="0" dirty="0" smtClean="0"/>
              <a:t>thought</a:t>
            </a:r>
            <a:r>
              <a:rPr lang="nl-NL" baseline="0" dirty="0" smtClean="0"/>
              <a:t> </a:t>
            </a:r>
            <a:r>
              <a:rPr lang="en-US" baseline="0" noProof="0" dirty="0" smtClean="0"/>
              <a:t>about</a:t>
            </a:r>
            <a:r>
              <a:rPr lang="nl-NL" baseline="0" dirty="0" smtClean="0"/>
              <a:t> </a:t>
            </a:r>
            <a:r>
              <a:rPr lang="en-US" baseline="0" noProof="0" dirty="0" smtClean="0"/>
              <a:t>solutions</a:t>
            </a:r>
            <a:r>
              <a:rPr lang="nl-NL" baseline="0" dirty="0" smtClean="0"/>
              <a:t> </a:t>
            </a:r>
            <a:r>
              <a:rPr lang="en-US" baseline="0" noProof="0" dirty="0" smtClean="0"/>
              <a:t>to</a:t>
            </a:r>
            <a:r>
              <a:rPr lang="nl-NL" baseline="0" dirty="0" smtClean="0"/>
              <a:t> most common </a:t>
            </a:r>
            <a:r>
              <a:rPr lang="en-US" baseline="0" noProof="0" dirty="0" smtClean="0"/>
              <a:t>encountered</a:t>
            </a:r>
            <a:r>
              <a:rPr lang="nl-NL" baseline="0" dirty="0" smtClean="0"/>
              <a:t> </a:t>
            </a:r>
            <a:r>
              <a:rPr lang="en-US" baseline="0" noProof="0" dirty="0" smtClean="0"/>
              <a:t>problems so there is no point in reinventing the wheel.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Shared Vocabulary</a:t>
            </a:r>
            <a:r>
              <a:rPr lang="en-US" baseline="0" dirty="0" smtClean="0"/>
              <a:t> – Just like other professions have a specific vocabulary to communicate with each-other, software developers/architects can use design patterns vocabulary to better understand each-other.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Concise Language – Instead of saying that I have a class that has only one instance at a time you can say I have a singleton.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Stay in Design Mode Longer</a:t>
            </a:r>
            <a:r>
              <a:rPr lang="en-US" baseline="0" dirty="0" smtClean="0"/>
              <a:t> – Since DP give us the core of the solution we can think about pieces fitting together way before writing any actual code.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Encourage Other Developers</a:t>
            </a:r>
            <a:r>
              <a:rPr lang="en-US" baseline="0" dirty="0" smtClean="0"/>
              <a:t> – When some other developers hear us talking about some specific design patterns and how they solved some problems we had, it encourages them to investigate further and apply them as well</a:t>
            </a:r>
            <a:endParaRPr lang="en-US" baseline="0" noProof="0" dirty="0" smtClean="0"/>
          </a:p>
        </p:txBody>
      </p:sp>
      <p:sp>
        <p:nvSpPr>
          <p:cNvPr id="4" name="Slide Number Placeholder 3"/>
          <p:cNvSpPr>
            <a:spLocks noGrp="1"/>
          </p:cNvSpPr>
          <p:nvPr>
            <p:ph type="sldNum" sz="quarter" idx="10"/>
          </p:nvPr>
        </p:nvSpPr>
        <p:spPr/>
        <p:txBody>
          <a:bodyPr/>
          <a:lstStyle/>
          <a:p>
            <a:fld id="{A3D37CCE-2C0D-454A-AEEC-5ADCF5CA374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5E6402AF-0573-4F47-8910-4355270F79E7}"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E6402AF-0573-4F47-8910-4355270F79E7}"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5E6402AF-0573-4F47-8910-4355270F79E7}"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EC5D9A-E34F-45AF-8D51-72F67B9DD597}"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E6402AF-0573-4F47-8910-4355270F79E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zone.com/articles/composition-vs-inherita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de_reuse" TargetMode="External"/><Relationship Id="rId2" Type="http://schemas.openxmlformats.org/officeDocument/2006/relationships/hyperlink" Target="https://en.wikipedia.org/wiki/Polymorphism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Inheritance_(computer_science)" TargetMode="External"/><Relationship Id="rId4" Type="http://schemas.openxmlformats.org/officeDocument/2006/relationships/hyperlink" Target="https://en.wikipedia.org/wiki/Object_composi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uhrig.de/programming-to-an-interfa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2697783/what-does-program-to-interfaces-not-implementations-me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Polymorphism_(computer_science)" TargetMode="External"/><Relationship Id="rId5" Type="http://schemas.openxmlformats.org/officeDocument/2006/relationships/hyperlink" Target="https://en.wikipedia.org/wiki/Interface_(computin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3544"/>
            <a:ext cx="7772400" cy="1149836"/>
          </a:xfrm>
        </p:spPr>
        <p:txBody>
          <a:bodyPr/>
          <a:lstStyle/>
          <a:p>
            <a:pPr algn="ctr"/>
            <a:r>
              <a:rPr lang="en-US" sz="3200" dirty="0" err="1" smtClean="0"/>
              <a:t>Principii</a:t>
            </a:r>
            <a:r>
              <a:rPr lang="en-US" sz="3200" dirty="0" smtClean="0"/>
              <a:t> de </a:t>
            </a:r>
            <a:r>
              <a:rPr lang="en-US" sz="3200" dirty="0" err="1" smtClean="0"/>
              <a:t>baza</a:t>
            </a:r>
            <a:r>
              <a:rPr lang="en-US" sz="3200" dirty="0" smtClean="0"/>
              <a:t> in </a:t>
            </a:r>
            <a:r>
              <a:rPr lang="en-US" sz="3200" dirty="0" err="1" smtClean="0"/>
              <a:t>aplicarea</a:t>
            </a:r>
            <a:r>
              <a:rPr lang="en-US" sz="3200" dirty="0" smtClean="0"/>
              <a:t> </a:t>
            </a:r>
            <a:r>
              <a:rPr lang="en-US" sz="3200" dirty="0" err="1" smtClean="0"/>
              <a:t>sabloanelor</a:t>
            </a:r>
            <a:r>
              <a:rPr lang="en-US" sz="3200" dirty="0" smtClean="0"/>
              <a:t> de </a:t>
            </a:r>
            <a:r>
              <a:rPr lang="en-US" sz="3200" dirty="0" err="1" smtClean="0"/>
              <a:t>proiectare</a:t>
            </a:r>
            <a:endParaRPr lang="ro-RO" sz="3200" dirty="0" smtClean="0"/>
          </a:p>
        </p:txBody>
      </p:sp>
      <p:sp>
        <p:nvSpPr>
          <p:cNvPr id="3" name="Subtitle 2"/>
          <p:cNvSpPr>
            <a:spLocks noGrp="1"/>
          </p:cNvSpPr>
          <p:nvPr>
            <p:ph type="subTitle" idx="1"/>
          </p:nvPr>
        </p:nvSpPr>
        <p:spPr>
          <a:xfrm>
            <a:off x="914400" y="1484784"/>
            <a:ext cx="7772400" cy="1508760"/>
          </a:xfrm>
        </p:spPr>
        <p:txBody>
          <a:bodyPr/>
          <a:lstStyle/>
          <a:p>
            <a:r>
              <a:rPr lang="en-US" dirty="0" smtClean="0"/>
              <a:t>Cap. 7</a:t>
            </a:r>
          </a:p>
          <a:p>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8596" y="928670"/>
            <a:ext cx="8358246" cy="3000821"/>
          </a:xfrm>
          <a:prstGeom prst="rect">
            <a:avLst/>
          </a:prstGeom>
          <a:noFill/>
        </p:spPr>
        <p:txBody>
          <a:bodyPr wrap="square" rtlCol="0">
            <a:spAutoFit/>
          </a:bodyPr>
          <a:lstStyle/>
          <a:p>
            <a:pPr>
              <a:lnSpc>
                <a:spcPct val="150000"/>
              </a:lnSpc>
            </a:pPr>
            <a:r>
              <a:rPr lang="ro-RO" b="1" dirty="0" smtClean="0"/>
              <a:t>Benefits of composition</a:t>
            </a:r>
          </a:p>
          <a:p>
            <a:pPr>
              <a:lnSpc>
                <a:spcPct val="150000"/>
              </a:lnSpc>
              <a:buFont typeface="Wingdings" pitchFamily="2" charset="2"/>
              <a:buChar char="ü"/>
            </a:pPr>
            <a:r>
              <a:rPr lang="ro-RO" dirty="0" smtClean="0"/>
              <a:t> </a:t>
            </a:r>
            <a:r>
              <a:rPr lang="en-US" b="1" dirty="0" smtClean="0"/>
              <a:t>Loosely coupled- </a:t>
            </a:r>
            <a:r>
              <a:rPr lang="ro-RO" b="1" dirty="0" smtClean="0"/>
              <a:t>a</a:t>
            </a:r>
            <a:r>
              <a:rPr lang="en-US" dirty="0" err="1" smtClean="0"/>
              <a:t>ny</a:t>
            </a:r>
            <a:r>
              <a:rPr lang="en-US" dirty="0" smtClean="0"/>
              <a:t> change to Fruit class does not affect to Apple class. Similarly also adding any method with same signature as Fruit class does not make any affect, and the code will compile perfectly.</a:t>
            </a:r>
          </a:p>
          <a:p>
            <a:pPr>
              <a:lnSpc>
                <a:spcPct val="150000"/>
              </a:lnSpc>
              <a:buFont typeface="Wingdings" pitchFamily="2" charset="2"/>
              <a:buChar char="ü"/>
            </a:pPr>
            <a:r>
              <a:rPr lang="ro-RO" dirty="0" smtClean="0"/>
              <a:t> </a:t>
            </a:r>
            <a:r>
              <a:rPr lang="en-US" b="1" dirty="0" smtClean="0"/>
              <a:t>Stronger Encapsulation- </a:t>
            </a:r>
            <a:r>
              <a:rPr lang="ro-RO" b="1" dirty="0" smtClean="0"/>
              <a:t>i</a:t>
            </a:r>
            <a:r>
              <a:rPr lang="en-US" dirty="0" smtClean="0"/>
              <a:t>n composition if we change the return type of peel() in Fruit class, there is no need to change anything in Apple class. Without changing anything also the code will compile perfectly and run as well.</a:t>
            </a:r>
          </a:p>
        </p:txBody>
      </p:sp>
      <p:sp>
        <p:nvSpPr>
          <p:cNvPr id="15" name="Rectangle 14"/>
          <p:cNvSpPr/>
          <p:nvPr/>
        </p:nvSpPr>
        <p:spPr>
          <a:xfrm>
            <a:off x="428596" y="4373970"/>
            <a:ext cx="8501122" cy="2126864"/>
          </a:xfrm>
          <a:prstGeom prst="rect">
            <a:avLst/>
          </a:prstGeom>
        </p:spPr>
        <p:txBody>
          <a:bodyPr wrap="square">
            <a:spAutoFit/>
          </a:bodyPr>
          <a:lstStyle/>
          <a:p>
            <a:pPr>
              <a:lnSpc>
                <a:spcPct val="150000"/>
              </a:lnSpc>
            </a:pPr>
            <a:r>
              <a:rPr lang="en-US" b="1" dirty="0" smtClean="0"/>
              <a:t>Choosing between Composition and Inheritance</a:t>
            </a:r>
            <a:r>
              <a:rPr lang="ro-RO" b="1" dirty="0" smtClean="0"/>
              <a:t>:</a:t>
            </a:r>
            <a:endParaRPr lang="en-US" dirty="0" smtClean="0"/>
          </a:p>
          <a:p>
            <a:pPr>
              <a:lnSpc>
                <a:spcPct val="150000"/>
              </a:lnSpc>
              <a:buFont typeface="Wingdings" pitchFamily="2" charset="2"/>
              <a:buChar char="Ø"/>
            </a:pPr>
            <a:r>
              <a:rPr lang="ro-RO" dirty="0" smtClean="0"/>
              <a:t> </a:t>
            </a:r>
            <a:r>
              <a:rPr lang="en-US" dirty="0" smtClean="0"/>
              <a:t>If the relation between super and subclass is a pure “is a” relationship then better to use Inheritance.</a:t>
            </a:r>
          </a:p>
          <a:p>
            <a:pPr>
              <a:lnSpc>
                <a:spcPct val="150000"/>
              </a:lnSpc>
              <a:buFont typeface="Wingdings" pitchFamily="2" charset="2"/>
              <a:buChar char="Ø"/>
            </a:pPr>
            <a:r>
              <a:rPr lang="ro-RO" dirty="0" smtClean="0"/>
              <a:t> </a:t>
            </a:r>
            <a:r>
              <a:rPr lang="en-US" dirty="0" smtClean="0"/>
              <a:t>If the interface of super class and subclass needs to or will change through the life cycle of application then better to use composition than Inheritance. </a:t>
            </a:r>
            <a:endParaRPr lang="en-US" dirty="0"/>
          </a:p>
        </p:txBody>
      </p:sp>
      <p:sp>
        <p:nvSpPr>
          <p:cNvPr id="5" name="Title 1"/>
          <p:cNvSpPr>
            <a:spLocks noGrp="1"/>
          </p:cNvSpPr>
          <p:nvPr>
            <p:ph type="title"/>
          </p:nvPr>
        </p:nvSpPr>
        <p:spPr>
          <a:xfrm>
            <a:off x="971600" y="66328"/>
            <a:ext cx="7776864" cy="862342"/>
          </a:xfrm>
        </p:spPr>
        <p:txBody>
          <a:bodyPr/>
          <a:lstStyle/>
          <a:p>
            <a:pPr algn="ctr"/>
            <a:r>
              <a:rPr lang="en-US" sz="2400" dirty="0" smtClean="0"/>
              <a:t>1.</a:t>
            </a:r>
            <a:r>
              <a:rPr lang="ro-RO" sz="2400" dirty="0" smtClean="0"/>
              <a:t>3</a:t>
            </a:r>
            <a:r>
              <a:rPr lang="en-US" sz="2400" dirty="0" smtClean="0"/>
              <a:t> </a:t>
            </a:r>
            <a:r>
              <a:rPr lang="ro-RO" sz="2400" dirty="0" smtClean="0"/>
              <a:t>Favor composition over inheritance.</a:t>
            </a:r>
            <a:br>
              <a:rPr lang="ro-RO" sz="2400" dirty="0" smtClean="0"/>
            </a:br>
            <a:r>
              <a:rPr lang="en-US" sz="2000" dirty="0" err="1" smtClean="0"/>
              <a:t>Comparasion</a:t>
            </a:r>
            <a:r>
              <a:rPr lang="en-US" sz="2400" dirty="0" smtClean="0"/>
              <a:t/>
            </a:r>
            <a:br>
              <a:rPr lang="en-US" sz="2400" dirty="0" smtClean="0"/>
            </a:br>
            <a:endParaRPr lang="ro-RO"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857232"/>
            <a:ext cx="8572560" cy="646331"/>
          </a:xfrm>
          <a:prstGeom prst="rect">
            <a:avLst/>
          </a:prstGeom>
        </p:spPr>
        <p:txBody>
          <a:bodyPr wrap="square">
            <a:spAutoFit/>
          </a:bodyPr>
          <a:lstStyle/>
          <a:p>
            <a:r>
              <a:rPr lang="en-US" dirty="0" smtClean="0"/>
              <a:t>For example, take a set of classes </a:t>
            </a:r>
            <a:r>
              <a:rPr lang="en-US" dirty="0" err="1" smtClean="0"/>
              <a:t>DynamicDataSet</a:t>
            </a:r>
            <a:r>
              <a:rPr lang="en-US" dirty="0" smtClean="0"/>
              <a:t> and </a:t>
            </a:r>
            <a:r>
              <a:rPr lang="en-US" dirty="0" err="1" smtClean="0"/>
              <a:t>SnapShotDataSet</a:t>
            </a:r>
            <a:r>
              <a:rPr lang="en-US" dirty="0" smtClean="0"/>
              <a:t> that require a common</a:t>
            </a:r>
            <a:r>
              <a:rPr lang="ro-RO" dirty="0" smtClean="0"/>
              <a:t> </a:t>
            </a:r>
            <a:r>
              <a:rPr lang="en-US" dirty="0" smtClean="0"/>
              <a:t>functionality—say, sorting.</a:t>
            </a:r>
            <a:endParaRPr lang="en-US" dirty="0"/>
          </a:p>
        </p:txBody>
      </p:sp>
      <p:sp>
        <p:nvSpPr>
          <p:cNvPr id="22" name="TextBox 21"/>
          <p:cNvSpPr txBox="1"/>
          <p:nvPr/>
        </p:nvSpPr>
        <p:spPr>
          <a:xfrm>
            <a:off x="571472" y="1571612"/>
            <a:ext cx="5500726" cy="3539430"/>
          </a:xfrm>
          <a:prstGeom prst="rect">
            <a:avLst/>
          </a:prstGeom>
          <a:solidFill>
            <a:schemeClr val="tx1"/>
          </a:solidFill>
        </p:spPr>
        <p:txBody>
          <a:bodyPr wrap="square" rtlCol="0">
            <a:spAutoFit/>
          </a:bodyPr>
          <a:lstStyle/>
          <a:p>
            <a:r>
              <a:rPr lang="en-US" sz="1600" dirty="0" smtClean="0">
                <a:solidFill>
                  <a:srgbClr val="AA5500"/>
                </a:solidFill>
                <a:latin typeface="Courier New"/>
              </a:rPr>
              <a:t>//Sorting.java</a:t>
            </a:r>
            <a:endParaRPr lang="en-US" sz="1600" dirty="0" smtClean="0">
              <a:solidFill>
                <a:srgbClr val="000000"/>
              </a:solidFill>
              <a:latin typeface="Courier New"/>
            </a:endParaRPr>
          </a:p>
          <a:p>
            <a:r>
              <a:rPr lang="en-US" sz="1600" dirty="0" smtClean="0">
                <a:solidFill>
                  <a:srgbClr val="770088"/>
                </a:solidFill>
                <a:latin typeface="Courier New"/>
              </a:rPr>
              <a:t>import</a:t>
            </a:r>
            <a:r>
              <a:rPr lang="en-US" sz="1600" dirty="0" smtClean="0">
                <a:solidFill>
                  <a:srgbClr val="000000"/>
                </a:solidFill>
                <a:latin typeface="Courier New"/>
              </a:rPr>
              <a:t> </a:t>
            </a:r>
            <a:r>
              <a:rPr lang="en-US" sz="1600" dirty="0" err="1" smtClean="0">
                <a:solidFill>
                  <a:srgbClr val="000000"/>
                </a:solidFill>
                <a:latin typeface="Courier New"/>
              </a:rPr>
              <a:t>java.awt.List</a:t>
            </a:r>
            <a:r>
              <a:rPr lang="en-US" sz="1600" dirty="0" smtClean="0">
                <a:solidFill>
                  <a:srgbClr val="000000"/>
                </a:solidFill>
                <a:latin typeface="Courier New"/>
              </a:rPr>
              <a:t>;</a:t>
            </a:r>
          </a:p>
          <a:p>
            <a:r>
              <a:rPr lang="en-US" sz="1600" dirty="0" smtClean="0">
                <a:solidFill>
                  <a:srgbClr val="770088"/>
                </a:solidFill>
                <a:latin typeface="Courier New"/>
              </a:rPr>
              <a:t>public</a:t>
            </a:r>
            <a:r>
              <a:rPr lang="en-US" sz="1600" dirty="0" smtClean="0">
                <a:solidFill>
                  <a:srgbClr val="000000"/>
                </a:solidFill>
                <a:latin typeface="Courier New"/>
              </a:rPr>
              <a:t> </a:t>
            </a:r>
            <a:r>
              <a:rPr lang="en-US" sz="1600" dirty="0" smtClean="0">
                <a:solidFill>
                  <a:srgbClr val="770088"/>
                </a:solidFill>
                <a:latin typeface="Courier New"/>
              </a:rPr>
              <a:t>class</a:t>
            </a:r>
            <a:r>
              <a:rPr lang="en-US" sz="1600" dirty="0" smtClean="0">
                <a:solidFill>
                  <a:srgbClr val="000000"/>
                </a:solidFill>
                <a:latin typeface="Courier New"/>
              </a:rPr>
              <a:t> </a:t>
            </a:r>
            <a:r>
              <a:rPr lang="en-US" sz="1600" dirty="0" smtClean="0">
                <a:solidFill>
                  <a:srgbClr val="0000FF"/>
                </a:solidFill>
                <a:latin typeface="Courier New"/>
              </a:rPr>
              <a:t>Sorting</a:t>
            </a:r>
            <a:r>
              <a:rPr lang="en-US" sz="1600" dirty="0" smtClean="0">
                <a:solidFill>
                  <a:srgbClr val="000000"/>
                </a:solidFill>
                <a:latin typeface="Courier New"/>
              </a:rPr>
              <a:t> {</a:t>
            </a:r>
          </a:p>
          <a:p>
            <a:r>
              <a:rPr lang="en-US" sz="1600" dirty="0" smtClean="0">
                <a:solidFill>
                  <a:srgbClr val="000000"/>
                </a:solidFill>
                <a:latin typeface="Courier New"/>
              </a:rPr>
              <a:t>    </a:t>
            </a:r>
            <a:r>
              <a:rPr lang="en-US" sz="1600" dirty="0" smtClean="0">
                <a:solidFill>
                  <a:srgbClr val="770088"/>
                </a:solidFill>
                <a:latin typeface="Courier New"/>
              </a:rPr>
              <a:t>public</a:t>
            </a:r>
            <a:r>
              <a:rPr lang="en-US" sz="1600" dirty="0" smtClean="0">
                <a:solidFill>
                  <a:srgbClr val="000000"/>
                </a:solidFill>
                <a:latin typeface="Courier New"/>
              </a:rPr>
              <a:t> List sort(List </a:t>
            </a:r>
            <a:r>
              <a:rPr lang="en-US" sz="1600" dirty="0" err="1" smtClean="0">
                <a:solidFill>
                  <a:srgbClr val="000000"/>
                </a:solidFill>
                <a:latin typeface="Courier New"/>
              </a:rPr>
              <a:t>list</a:t>
            </a:r>
            <a:r>
              <a:rPr lang="en-US" sz="1600" dirty="0" smtClean="0">
                <a:solidFill>
                  <a:srgbClr val="000000"/>
                </a:solidFill>
                <a:latin typeface="Courier New"/>
              </a:rPr>
              <a:t>) {</a:t>
            </a:r>
          </a:p>
          <a:p>
            <a:r>
              <a:rPr lang="en-US" sz="1600" dirty="0" smtClean="0">
                <a:solidFill>
                  <a:srgbClr val="000000"/>
                </a:solidFill>
                <a:latin typeface="Courier New"/>
              </a:rPr>
              <a:t>       </a:t>
            </a:r>
            <a:r>
              <a:rPr lang="en-US" sz="1600" dirty="0" smtClean="0">
                <a:solidFill>
                  <a:srgbClr val="AA5500"/>
                </a:solidFill>
                <a:latin typeface="Courier New"/>
              </a:rPr>
              <a:t>// sort implementation</a:t>
            </a:r>
            <a:endParaRPr lang="en-US" sz="1600" dirty="0" smtClean="0">
              <a:solidFill>
                <a:srgbClr val="000000"/>
              </a:solidFill>
              <a:latin typeface="Courier New"/>
            </a:endParaRPr>
          </a:p>
          <a:p>
            <a:r>
              <a:rPr lang="en-US" sz="1600" dirty="0" smtClean="0">
                <a:solidFill>
                  <a:srgbClr val="000000"/>
                </a:solidFill>
                <a:latin typeface="Courier New"/>
              </a:rPr>
              <a:t>       </a:t>
            </a:r>
            <a:r>
              <a:rPr lang="en-US" sz="1600" dirty="0" smtClean="0">
                <a:solidFill>
                  <a:srgbClr val="770088"/>
                </a:solidFill>
                <a:latin typeface="Courier New"/>
              </a:rPr>
              <a:t>return</a:t>
            </a:r>
            <a:r>
              <a:rPr lang="en-US" sz="1600" dirty="0" smtClean="0">
                <a:solidFill>
                  <a:srgbClr val="000000"/>
                </a:solidFill>
                <a:latin typeface="Courier New"/>
              </a:rPr>
              <a:t> list;</a:t>
            </a:r>
          </a:p>
          <a:p>
            <a:r>
              <a:rPr lang="en-US" sz="1600" dirty="0" smtClean="0">
                <a:solidFill>
                  <a:srgbClr val="000000"/>
                </a:solidFill>
                <a:latin typeface="Courier New"/>
              </a:rPr>
              <a:t>    }</a:t>
            </a:r>
          </a:p>
          <a:p>
            <a:r>
              <a:rPr lang="en-US" sz="1600" dirty="0" smtClean="0">
                <a:solidFill>
                  <a:srgbClr val="000000"/>
                </a:solidFill>
                <a:latin typeface="Courier New"/>
              </a:rPr>
              <a:t>}</a:t>
            </a:r>
          </a:p>
          <a:p>
            <a:r>
              <a:rPr lang="en-US" sz="1600" dirty="0" smtClean="0">
                <a:solidFill>
                  <a:srgbClr val="770088"/>
                </a:solidFill>
                <a:latin typeface="Courier New"/>
              </a:rPr>
              <a:t>class</a:t>
            </a:r>
            <a:r>
              <a:rPr lang="en-US" sz="1600" dirty="0" smtClean="0">
                <a:solidFill>
                  <a:srgbClr val="000000"/>
                </a:solidFill>
                <a:latin typeface="Courier New"/>
              </a:rPr>
              <a:t> </a:t>
            </a:r>
            <a:r>
              <a:rPr lang="en-US" sz="1600" dirty="0" err="1" smtClean="0">
                <a:solidFill>
                  <a:srgbClr val="0000FF"/>
                </a:solidFill>
                <a:latin typeface="Courier New"/>
              </a:rPr>
              <a:t>DynamicDataSet</a:t>
            </a:r>
            <a:r>
              <a:rPr lang="en-US" sz="1600" dirty="0" smtClean="0">
                <a:solidFill>
                  <a:srgbClr val="000000"/>
                </a:solidFill>
                <a:latin typeface="Courier New"/>
              </a:rPr>
              <a:t> </a:t>
            </a:r>
            <a:r>
              <a:rPr lang="en-US" sz="1600" dirty="0" smtClean="0">
                <a:solidFill>
                  <a:srgbClr val="770088"/>
                </a:solidFill>
                <a:latin typeface="Courier New"/>
              </a:rPr>
              <a:t>extends</a:t>
            </a:r>
            <a:r>
              <a:rPr lang="en-US" sz="1600" dirty="0" smtClean="0">
                <a:solidFill>
                  <a:srgbClr val="000000"/>
                </a:solidFill>
                <a:latin typeface="Courier New"/>
              </a:rPr>
              <a:t> Sorting {</a:t>
            </a:r>
          </a:p>
          <a:p>
            <a:r>
              <a:rPr lang="en-US" sz="1600" dirty="0" smtClean="0">
                <a:solidFill>
                  <a:srgbClr val="AA5500"/>
                </a:solidFill>
                <a:latin typeface="Courier New"/>
              </a:rPr>
              <a:t>// </a:t>
            </a:r>
            <a:r>
              <a:rPr lang="en-US" sz="1600" dirty="0" err="1" smtClean="0">
                <a:solidFill>
                  <a:srgbClr val="AA5500"/>
                </a:solidFill>
                <a:latin typeface="Courier New"/>
              </a:rPr>
              <a:t>DynamicDataSet</a:t>
            </a:r>
            <a:r>
              <a:rPr lang="en-US" sz="1600" dirty="0" smtClean="0">
                <a:solidFill>
                  <a:srgbClr val="AA5500"/>
                </a:solidFill>
                <a:latin typeface="Courier New"/>
              </a:rPr>
              <a:t> implementation</a:t>
            </a:r>
            <a:endParaRPr lang="en-US" sz="1600" dirty="0" smtClean="0">
              <a:solidFill>
                <a:srgbClr val="000000"/>
              </a:solidFill>
              <a:latin typeface="Courier New"/>
            </a:endParaRPr>
          </a:p>
          <a:p>
            <a:r>
              <a:rPr lang="en-US" sz="1600" dirty="0" smtClean="0">
                <a:solidFill>
                  <a:srgbClr val="000000"/>
                </a:solidFill>
                <a:latin typeface="Courier New"/>
              </a:rPr>
              <a:t>}</a:t>
            </a:r>
          </a:p>
          <a:p>
            <a:r>
              <a:rPr lang="en-US" sz="1600" dirty="0" smtClean="0">
                <a:solidFill>
                  <a:srgbClr val="770088"/>
                </a:solidFill>
                <a:latin typeface="Courier New"/>
              </a:rPr>
              <a:t>class</a:t>
            </a:r>
            <a:r>
              <a:rPr lang="en-US" sz="1600" dirty="0" smtClean="0">
                <a:solidFill>
                  <a:srgbClr val="000000"/>
                </a:solidFill>
                <a:latin typeface="Courier New"/>
              </a:rPr>
              <a:t> </a:t>
            </a:r>
            <a:r>
              <a:rPr lang="en-US" sz="1600" dirty="0" err="1" smtClean="0">
                <a:solidFill>
                  <a:srgbClr val="0000FF"/>
                </a:solidFill>
                <a:latin typeface="Courier New"/>
              </a:rPr>
              <a:t>SnapshotDataSet</a:t>
            </a:r>
            <a:r>
              <a:rPr lang="en-US" sz="1600" dirty="0" smtClean="0">
                <a:solidFill>
                  <a:srgbClr val="000000"/>
                </a:solidFill>
                <a:latin typeface="Courier New"/>
              </a:rPr>
              <a:t> </a:t>
            </a:r>
            <a:r>
              <a:rPr lang="en-US" sz="1600" dirty="0" smtClean="0">
                <a:solidFill>
                  <a:srgbClr val="770088"/>
                </a:solidFill>
                <a:latin typeface="Courier New"/>
              </a:rPr>
              <a:t>extends</a:t>
            </a:r>
            <a:r>
              <a:rPr lang="en-US" sz="1600" dirty="0" smtClean="0">
                <a:solidFill>
                  <a:srgbClr val="000000"/>
                </a:solidFill>
                <a:latin typeface="Courier New"/>
              </a:rPr>
              <a:t> Sorting {</a:t>
            </a:r>
          </a:p>
          <a:p>
            <a:r>
              <a:rPr lang="en-US" sz="1600" dirty="0" smtClean="0">
                <a:solidFill>
                  <a:srgbClr val="AA5500"/>
                </a:solidFill>
                <a:latin typeface="Courier New"/>
              </a:rPr>
              <a:t>// </a:t>
            </a:r>
            <a:r>
              <a:rPr lang="en-US" sz="1600" dirty="0" err="1" smtClean="0">
                <a:solidFill>
                  <a:srgbClr val="AA5500"/>
                </a:solidFill>
                <a:latin typeface="Courier New"/>
              </a:rPr>
              <a:t>SnapshotDataSet</a:t>
            </a:r>
            <a:r>
              <a:rPr lang="en-US" sz="1600" dirty="0" smtClean="0">
                <a:solidFill>
                  <a:srgbClr val="AA5500"/>
                </a:solidFill>
                <a:latin typeface="Courier New"/>
              </a:rPr>
              <a:t> implementation</a:t>
            </a:r>
            <a:endParaRPr lang="en-US" sz="1600" dirty="0" smtClean="0">
              <a:solidFill>
                <a:srgbClr val="000000"/>
              </a:solidFill>
              <a:latin typeface="Courier New"/>
            </a:endParaRPr>
          </a:p>
          <a:p>
            <a:r>
              <a:rPr lang="en-US" sz="1600" dirty="0" smtClean="0">
                <a:solidFill>
                  <a:srgbClr val="000000"/>
                </a:solidFill>
                <a:latin typeface="Courier New"/>
              </a:rPr>
              <a:t>}</a:t>
            </a:r>
          </a:p>
        </p:txBody>
      </p:sp>
      <p:sp>
        <p:nvSpPr>
          <p:cNvPr id="23" name="Rectangle 22"/>
          <p:cNvSpPr/>
          <p:nvPr/>
        </p:nvSpPr>
        <p:spPr>
          <a:xfrm>
            <a:off x="428596" y="5371943"/>
            <a:ext cx="8429684" cy="1200329"/>
          </a:xfrm>
          <a:prstGeom prst="rect">
            <a:avLst/>
          </a:prstGeom>
        </p:spPr>
        <p:txBody>
          <a:bodyPr wrap="square">
            <a:spAutoFit/>
          </a:bodyPr>
          <a:lstStyle/>
          <a:p>
            <a:r>
              <a:rPr lang="ro-RO" dirty="0" smtClean="0"/>
              <a:t>A</a:t>
            </a:r>
            <a:r>
              <a:rPr lang="en-US" dirty="0" smtClean="0"/>
              <a:t> challenging issue: what if one </a:t>
            </a:r>
            <a:r>
              <a:rPr lang="en-US" dirty="0" err="1" smtClean="0"/>
              <a:t>DataSet</a:t>
            </a:r>
            <a:r>
              <a:rPr lang="en-US" dirty="0" smtClean="0"/>
              <a:t> class wants to use one sorting algorithm (say, </a:t>
            </a:r>
            <a:r>
              <a:rPr lang="en-US" dirty="0" err="1" smtClean="0"/>
              <a:t>MergeSort</a:t>
            </a:r>
            <a:r>
              <a:rPr lang="en-US" dirty="0" smtClean="0"/>
              <a:t>) and another data set class wants to use a different sorting algorithm (say, </a:t>
            </a:r>
            <a:r>
              <a:rPr lang="en-US" dirty="0" err="1" smtClean="0"/>
              <a:t>QuickSort</a:t>
            </a:r>
            <a:r>
              <a:rPr lang="en-US" dirty="0" smtClean="0"/>
              <a:t>)? Will you inherit from two classes implementing two different sorting algorithms?</a:t>
            </a:r>
            <a:r>
              <a:rPr lang="ro-RO" dirty="0" smtClean="0"/>
              <a:t> NO!</a:t>
            </a:r>
            <a:endParaRPr lang="en-US" dirty="0"/>
          </a:p>
        </p:txBody>
      </p:sp>
      <p:sp>
        <p:nvSpPr>
          <p:cNvPr id="6" name="Title 1"/>
          <p:cNvSpPr>
            <a:spLocks noGrp="1"/>
          </p:cNvSpPr>
          <p:nvPr>
            <p:ph type="title"/>
          </p:nvPr>
        </p:nvSpPr>
        <p:spPr>
          <a:xfrm>
            <a:off x="971600" y="66328"/>
            <a:ext cx="7776864" cy="862342"/>
          </a:xfrm>
        </p:spPr>
        <p:txBody>
          <a:bodyPr/>
          <a:lstStyle/>
          <a:p>
            <a:pPr algn="ctr"/>
            <a:r>
              <a:rPr lang="en-US" sz="2400" dirty="0" smtClean="0"/>
              <a:t>1.</a:t>
            </a:r>
            <a:r>
              <a:rPr lang="ro-RO" sz="2400" dirty="0" smtClean="0"/>
              <a:t>3</a:t>
            </a:r>
            <a:r>
              <a:rPr lang="en-US" sz="2400" dirty="0" smtClean="0"/>
              <a:t> </a:t>
            </a:r>
            <a:r>
              <a:rPr lang="ro-RO" sz="2400" dirty="0" smtClean="0"/>
              <a:t>Favor composition over inheritance.</a:t>
            </a:r>
            <a:br>
              <a:rPr lang="ro-RO" sz="2400" dirty="0" smtClean="0"/>
            </a:br>
            <a:r>
              <a:rPr lang="en-US" sz="2000" dirty="0" err="1" smtClean="0"/>
              <a:t>Exemplu</a:t>
            </a:r>
            <a:r>
              <a:rPr lang="en-US" sz="2400" dirty="0" smtClean="0"/>
              <a:t/>
            </a:r>
            <a:br>
              <a:rPr lang="en-US" sz="2400" dirty="0" smtClean="0"/>
            </a:br>
            <a:endParaRPr lang="ro-RO"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4282" y="1674390"/>
            <a:ext cx="4339650" cy="4016484"/>
          </a:xfrm>
          <a:prstGeom prst="rect">
            <a:avLst/>
          </a:prstGeom>
          <a:solidFill>
            <a:schemeClr val="tx1"/>
          </a:solidFill>
        </p:spPr>
        <p:txBody>
          <a:bodyPr wrap="none" rtlCol="0">
            <a:spAutoFit/>
          </a:bodyPr>
          <a:lstStyle/>
          <a:p>
            <a:r>
              <a:rPr lang="en-US" sz="1500" dirty="0" smtClean="0">
                <a:solidFill>
                  <a:srgbClr val="AA5500"/>
                </a:solidFill>
                <a:latin typeface="Courier New"/>
              </a:rPr>
              <a:t>//Sorting.java</a:t>
            </a:r>
            <a:endParaRPr lang="en-US" sz="1500" dirty="0" smtClean="0">
              <a:solidFill>
                <a:srgbClr val="000000"/>
              </a:solidFill>
              <a:latin typeface="Courier New"/>
            </a:endParaRPr>
          </a:p>
          <a:p>
            <a:r>
              <a:rPr lang="en-US" sz="1500" dirty="0" smtClean="0">
                <a:solidFill>
                  <a:srgbClr val="770088"/>
                </a:solidFill>
                <a:latin typeface="Courier New"/>
              </a:rPr>
              <a:t>import</a:t>
            </a:r>
            <a:r>
              <a:rPr lang="en-US" sz="1500" dirty="0" smtClean="0">
                <a:solidFill>
                  <a:srgbClr val="000000"/>
                </a:solidFill>
                <a:latin typeface="Courier New"/>
              </a:rPr>
              <a:t> </a:t>
            </a:r>
            <a:r>
              <a:rPr lang="en-US" sz="1500" dirty="0" err="1" smtClean="0">
                <a:solidFill>
                  <a:srgbClr val="000000"/>
                </a:solidFill>
                <a:latin typeface="Courier New"/>
              </a:rPr>
              <a:t>java.awt.List</a:t>
            </a:r>
            <a:r>
              <a:rPr lang="en-US" sz="1500" dirty="0" smtClean="0">
                <a:solidFill>
                  <a:srgbClr val="000000"/>
                </a:solidFill>
                <a:latin typeface="Courier New"/>
              </a:rPr>
              <a:t>;</a:t>
            </a:r>
          </a:p>
          <a:p>
            <a:r>
              <a:rPr lang="en-US" sz="1500" dirty="0" smtClean="0">
                <a:solidFill>
                  <a:srgbClr val="770088"/>
                </a:solidFill>
                <a:latin typeface="Courier New"/>
              </a:rPr>
              <a:t>interface</a:t>
            </a:r>
            <a:r>
              <a:rPr lang="en-US" sz="1500" dirty="0" smtClean="0">
                <a:solidFill>
                  <a:srgbClr val="000000"/>
                </a:solidFill>
                <a:latin typeface="Courier New"/>
              </a:rPr>
              <a:t> </a:t>
            </a:r>
            <a:r>
              <a:rPr lang="en-US" sz="1500" dirty="0" smtClean="0">
                <a:solidFill>
                  <a:srgbClr val="0000FF"/>
                </a:solidFill>
                <a:latin typeface="Courier New"/>
              </a:rPr>
              <a:t>Sorting</a:t>
            </a:r>
            <a:r>
              <a:rPr lang="en-US" sz="1500" dirty="0" smtClean="0">
                <a:solidFill>
                  <a:srgbClr val="000000"/>
                </a:solidFill>
                <a:latin typeface="Courier New"/>
              </a:rPr>
              <a:t> {</a:t>
            </a:r>
          </a:p>
          <a:p>
            <a:r>
              <a:rPr lang="en-US" sz="1500" dirty="0" smtClean="0">
                <a:solidFill>
                  <a:srgbClr val="000000"/>
                </a:solidFill>
                <a:latin typeface="Courier New"/>
              </a:rPr>
              <a:t>    List sort(List </a:t>
            </a:r>
            <a:r>
              <a:rPr lang="en-US" sz="1500" dirty="0" err="1" smtClean="0">
                <a:solidFill>
                  <a:srgbClr val="000000"/>
                </a:solidFill>
                <a:latin typeface="Courier New"/>
              </a:rPr>
              <a:t>list</a:t>
            </a:r>
            <a:r>
              <a:rPr lang="en-US" sz="1500" dirty="0" smtClean="0">
                <a:solidFill>
                  <a:srgbClr val="000000"/>
                </a:solidFill>
                <a:latin typeface="Courier New"/>
              </a:rPr>
              <a:t>);</a:t>
            </a:r>
          </a:p>
          <a:p>
            <a:r>
              <a:rPr lang="en-US" sz="1500" dirty="0" smtClean="0">
                <a:solidFill>
                  <a:srgbClr val="000000"/>
                </a:solidFill>
                <a:latin typeface="Courier New"/>
              </a:rPr>
              <a:t>}</a:t>
            </a:r>
          </a:p>
          <a:p>
            <a:r>
              <a:rPr lang="en-US" sz="1500" dirty="0" smtClean="0">
                <a:solidFill>
                  <a:srgbClr val="770088"/>
                </a:solidFill>
                <a:latin typeface="Courier New"/>
              </a:rPr>
              <a:t>class</a:t>
            </a:r>
            <a:r>
              <a:rPr lang="en-US" sz="1500" dirty="0" smtClean="0">
                <a:solidFill>
                  <a:srgbClr val="000000"/>
                </a:solidFill>
                <a:latin typeface="Courier New"/>
              </a:rPr>
              <a:t> </a:t>
            </a:r>
            <a:r>
              <a:rPr lang="en-US" sz="1500" dirty="0" err="1" smtClean="0">
                <a:solidFill>
                  <a:srgbClr val="0000FF"/>
                </a:solidFill>
                <a:latin typeface="Courier New"/>
              </a:rPr>
              <a:t>MergeSort</a:t>
            </a:r>
            <a:r>
              <a:rPr lang="en-US" sz="1500" dirty="0" smtClean="0">
                <a:solidFill>
                  <a:srgbClr val="000000"/>
                </a:solidFill>
                <a:latin typeface="Courier New"/>
              </a:rPr>
              <a:t> </a:t>
            </a:r>
            <a:r>
              <a:rPr lang="en-US" sz="1500" dirty="0" smtClean="0">
                <a:solidFill>
                  <a:srgbClr val="770088"/>
                </a:solidFill>
                <a:latin typeface="Courier New"/>
              </a:rPr>
              <a:t>implements</a:t>
            </a:r>
            <a:r>
              <a:rPr lang="en-US" sz="1500" dirty="0" smtClean="0">
                <a:solidFill>
                  <a:srgbClr val="000000"/>
                </a:solidFill>
                <a:latin typeface="Courier New"/>
              </a:rPr>
              <a:t> Sorting {</a:t>
            </a:r>
          </a:p>
          <a:p>
            <a:r>
              <a:rPr lang="en-US" sz="1500" dirty="0" smtClean="0">
                <a:solidFill>
                  <a:srgbClr val="000000"/>
                </a:solidFill>
                <a:latin typeface="Courier New"/>
              </a:rPr>
              <a:t>    </a:t>
            </a:r>
            <a:r>
              <a:rPr lang="en-US" sz="1500" dirty="0" smtClean="0">
                <a:solidFill>
                  <a:srgbClr val="770088"/>
                </a:solidFill>
                <a:latin typeface="Courier New"/>
              </a:rPr>
              <a:t>public</a:t>
            </a:r>
            <a:r>
              <a:rPr lang="en-US" sz="1500" dirty="0" smtClean="0">
                <a:solidFill>
                  <a:srgbClr val="000000"/>
                </a:solidFill>
                <a:latin typeface="Courier New"/>
              </a:rPr>
              <a:t> List sort(List </a:t>
            </a:r>
            <a:r>
              <a:rPr lang="en-US" sz="1500" dirty="0" err="1" smtClean="0">
                <a:solidFill>
                  <a:srgbClr val="000000"/>
                </a:solidFill>
                <a:latin typeface="Courier New"/>
              </a:rPr>
              <a:t>list</a:t>
            </a:r>
            <a:r>
              <a:rPr lang="en-US" sz="1500" dirty="0" smtClean="0">
                <a:solidFill>
                  <a:srgbClr val="000000"/>
                </a:solidFill>
                <a:latin typeface="Courier New"/>
              </a:rPr>
              <a:t>) {</a:t>
            </a:r>
          </a:p>
          <a:p>
            <a:r>
              <a:rPr lang="en-US" sz="1500" dirty="0" smtClean="0">
                <a:solidFill>
                  <a:srgbClr val="000000"/>
                </a:solidFill>
                <a:latin typeface="Courier New"/>
              </a:rPr>
              <a:t>        </a:t>
            </a:r>
            <a:r>
              <a:rPr lang="en-US" sz="1500" dirty="0" smtClean="0">
                <a:solidFill>
                  <a:srgbClr val="AA5500"/>
                </a:solidFill>
                <a:latin typeface="Courier New"/>
              </a:rPr>
              <a:t>// sort implementation</a:t>
            </a:r>
            <a:endParaRPr lang="en-US" sz="1500" dirty="0" smtClean="0">
              <a:solidFill>
                <a:srgbClr val="000000"/>
              </a:solidFill>
              <a:latin typeface="Courier New"/>
            </a:endParaRPr>
          </a:p>
          <a:p>
            <a:r>
              <a:rPr lang="en-US" sz="1500" dirty="0" smtClean="0">
                <a:solidFill>
                  <a:srgbClr val="000000"/>
                </a:solidFill>
                <a:latin typeface="Courier New"/>
              </a:rPr>
              <a:t>        </a:t>
            </a:r>
            <a:r>
              <a:rPr lang="en-US" sz="1500" dirty="0" smtClean="0">
                <a:solidFill>
                  <a:srgbClr val="770088"/>
                </a:solidFill>
                <a:latin typeface="Courier New"/>
              </a:rPr>
              <a:t>return</a:t>
            </a:r>
            <a:r>
              <a:rPr lang="en-US" sz="1500" dirty="0" smtClean="0">
                <a:solidFill>
                  <a:srgbClr val="000000"/>
                </a:solidFill>
                <a:latin typeface="Courier New"/>
              </a:rPr>
              <a:t> list;</a:t>
            </a:r>
          </a:p>
          <a:p>
            <a:r>
              <a:rPr lang="en-US" sz="1500" dirty="0" smtClean="0">
                <a:solidFill>
                  <a:srgbClr val="000000"/>
                </a:solidFill>
                <a:latin typeface="Courier New"/>
              </a:rPr>
              <a:t>    }</a:t>
            </a:r>
          </a:p>
          <a:p>
            <a:r>
              <a:rPr lang="en-US" sz="1500" dirty="0" smtClean="0">
                <a:solidFill>
                  <a:srgbClr val="000000"/>
                </a:solidFill>
                <a:latin typeface="Courier New"/>
              </a:rPr>
              <a:t>}</a:t>
            </a:r>
          </a:p>
          <a:p>
            <a:r>
              <a:rPr lang="en-US" sz="1500" dirty="0" smtClean="0">
                <a:solidFill>
                  <a:srgbClr val="770088"/>
                </a:solidFill>
                <a:latin typeface="Courier New"/>
              </a:rPr>
              <a:t>class</a:t>
            </a:r>
            <a:r>
              <a:rPr lang="en-US" sz="1500" dirty="0" smtClean="0">
                <a:solidFill>
                  <a:srgbClr val="000000"/>
                </a:solidFill>
                <a:latin typeface="Courier New"/>
              </a:rPr>
              <a:t> </a:t>
            </a:r>
            <a:r>
              <a:rPr lang="en-US" sz="1500" dirty="0" err="1" smtClean="0">
                <a:solidFill>
                  <a:srgbClr val="0000FF"/>
                </a:solidFill>
                <a:latin typeface="Courier New"/>
              </a:rPr>
              <a:t>QuickSort</a:t>
            </a:r>
            <a:r>
              <a:rPr lang="en-US" sz="1500" dirty="0" smtClean="0">
                <a:solidFill>
                  <a:srgbClr val="000000"/>
                </a:solidFill>
                <a:latin typeface="Courier New"/>
              </a:rPr>
              <a:t> </a:t>
            </a:r>
            <a:r>
              <a:rPr lang="en-US" sz="1500" dirty="0" smtClean="0">
                <a:solidFill>
                  <a:srgbClr val="770088"/>
                </a:solidFill>
                <a:latin typeface="Courier New"/>
              </a:rPr>
              <a:t>implements</a:t>
            </a:r>
            <a:r>
              <a:rPr lang="en-US" sz="1500" dirty="0" smtClean="0">
                <a:solidFill>
                  <a:srgbClr val="000000"/>
                </a:solidFill>
                <a:latin typeface="Courier New"/>
              </a:rPr>
              <a:t> Sorting {</a:t>
            </a:r>
          </a:p>
          <a:p>
            <a:r>
              <a:rPr lang="en-US" sz="1500" dirty="0" smtClean="0">
                <a:solidFill>
                  <a:srgbClr val="000000"/>
                </a:solidFill>
                <a:latin typeface="Courier New"/>
              </a:rPr>
              <a:t>    </a:t>
            </a:r>
            <a:r>
              <a:rPr lang="en-US" sz="1500" dirty="0" smtClean="0">
                <a:solidFill>
                  <a:srgbClr val="770088"/>
                </a:solidFill>
                <a:latin typeface="Courier New"/>
              </a:rPr>
              <a:t>public</a:t>
            </a:r>
            <a:r>
              <a:rPr lang="en-US" sz="1500" dirty="0" smtClean="0">
                <a:solidFill>
                  <a:srgbClr val="000000"/>
                </a:solidFill>
                <a:latin typeface="Courier New"/>
              </a:rPr>
              <a:t> List sort(List </a:t>
            </a:r>
            <a:r>
              <a:rPr lang="en-US" sz="1500" dirty="0" err="1" smtClean="0">
                <a:solidFill>
                  <a:srgbClr val="000000"/>
                </a:solidFill>
                <a:latin typeface="Courier New"/>
              </a:rPr>
              <a:t>list</a:t>
            </a:r>
            <a:r>
              <a:rPr lang="en-US" sz="1500" dirty="0" smtClean="0">
                <a:solidFill>
                  <a:srgbClr val="000000"/>
                </a:solidFill>
                <a:latin typeface="Courier New"/>
              </a:rPr>
              <a:t>) {</a:t>
            </a:r>
          </a:p>
          <a:p>
            <a:r>
              <a:rPr lang="en-US" sz="1500" dirty="0" smtClean="0">
                <a:solidFill>
                  <a:srgbClr val="000000"/>
                </a:solidFill>
                <a:latin typeface="Courier New"/>
              </a:rPr>
              <a:t>       </a:t>
            </a:r>
            <a:r>
              <a:rPr lang="en-US" sz="1500" dirty="0" smtClean="0">
                <a:solidFill>
                  <a:srgbClr val="AA5500"/>
                </a:solidFill>
                <a:latin typeface="Courier New"/>
              </a:rPr>
              <a:t>// sort implementation</a:t>
            </a:r>
            <a:endParaRPr lang="en-US" sz="1500" dirty="0" smtClean="0">
              <a:solidFill>
                <a:srgbClr val="000000"/>
              </a:solidFill>
              <a:latin typeface="Courier New"/>
            </a:endParaRPr>
          </a:p>
          <a:p>
            <a:r>
              <a:rPr lang="en-US" sz="1500" dirty="0" smtClean="0">
                <a:solidFill>
                  <a:srgbClr val="000000"/>
                </a:solidFill>
                <a:latin typeface="Courier New"/>
              </a:rPr>
              <a:t>       </a:t>
            </a:r>
            <a:r>
              <a:rPr lang="en-US" sz="1500" dirty="0" smtClean="0">
                <a:solidFill>
                  <a:srgbClr val="770088"/>
                </a:solidFill>
                <a:latin typeface="Courier New"/>
              </a:rPr>
              <a:t>return</a:t>
            </a:r>
            <a:r>
              <a:rPr lang="en-US" sz="1500" dirty="0" smtClean="0">
                <a:solidFill>
                  <a:srgbClr val="000000"/>
                </a:solidFill>
                <a:latin typeface="Courier New"/>
              </a:rPr>
              <a:t> list;</a:t>
            </a:r>
          </a:p>
          <a:p>
            <a:r>
              <a:rPr lang="en-US" sz="1500" dirty="0" smtClean="0">
                <a:solidFill>
                  <a:srgbClr val="000000"/>
                </a:solidFill>
                <a:latin typeface="Courier New"/>
              </a:rPr>
              <a:t>    }</a:t>
            </a:r>
          </a:p>
          <a:p>
            <a:r>
              <a:rPr lang="en-US" sz="1500" dirty="0" smtClean="0">
                <a:solidFill>
                  <a:srgbClr val="000000"/>
                </a:solidFill>
                <a:latin typeface="Courier New"/>
              </a:rPr>
              <a:t>}</a:t>
            </a:r>
          </a:p>
        </p:txBody>
      </p:sp>
      <p:sp>
        <p:nvSpPr>
          <p:cNvPr id="9" name="TextBox 8"/>
          <p:cNvSpPr txBox="1"/>
          <p:nvPr/>
        </p:nvSpPr>
        <p:spPr>
          <a:xfrm>
            <a:off x="4643438" y="1676649"/>
            <a:ext cx="4455066" cy="3554819"/>
          </a:xfrm>
          <a:prstGeom prst="rect">
            <a:avLst/>
          </a:prstGeom>
          <a:solidFill>
            <a:schemeClr val="tx1"/>
          </a:solidFill>
        </p:spPr>
        <p:txBody>
          <a:bodyPr wrap="none" rtlCol="0">
            <a:spAutoFit/>
          </a:bodyPr>
          <a:lstStyle/>
          <a:p>
            <a:r>
              <a:rPr lang="en-US" sz="1500" dirty="0" smtClean="0">
                <a:solidFill>
                  <a:srgbClr val="770088"/>
                </a:solidFill>
                <a:latin typeface="Courier New"/>
              </a:rPr>
              <a:t>class</a:t>
            </a:r>
            <a:r>
              <a:rPr lang="en-US" sz="1500" dirty="0" smtClean="0">
                <a:solidFill>
                  <a:srgbClr val="000000"/>
                </a:solidFill>
                <a:latin typeface="Courier New"/>
              </a:rPr>
              <a:t> </a:t>
            </a:r>
            <a:r>
              <a:rPr lang="en-US" sz="1500" dirty="0" err="1" smtClean="0">
                <a:solidFill>
                  <a:srgbClr val="0000FF"/>
                </a:solidFill>
                <a:latin typeface="Courier New"/>
              </a:rPr>
              <a:t>DynamicDataSet</a:t>
            </a:r>
            <a:r>
              <a:rPr lang="en-US" sz="1500" dirty="0" smtClean="0">
                <a:solidFill>
                  <a:srgbClr val="000000"/>
                </a:solidFill>
                <a:latin typeface="Courier New"/>
              </a:rPr>
              <a:t> {</a:t>
            </a:r>
          </a:p>
          <a:p>
            <a:r>
              <a:rPr lang="en-US" sz="1500" dirty="0" smtClean="0">
                <a:solidFill>
                  <a:srgbClr val="000000"/>
                </a:solidFill>
                <a:latin typeface="Courier New"/>
              </a:rPr>
              <a:t>    Sorting </a:t>
            </a:r>
            <a:r>
              <a:rPr lang="en-US" sz="1500" dirty="0" err="1" smtClean="0">
                <a:solidFill>
                  <a:srgbClr val="000000"/>
                </a:solidFill>
                <a:latin typeface="Courier New"/>
              </a:rPr>
              <a:t>sorting</a:t>
            </a:r>
            <a:r>
              <a:rPr lang="en-US" sz="1500" dirty="0" smtClean="0">
                <a:solidFill>
                  <a:srgbClr val="000000"/>
                </a:solidFill>
                <a:latin typeface="Courier New"/>
              </a:rPr>
              <a:t>;</a:t>
            </a:r>
          </a:p>
          <a:p>
            <a:r>
              <a:rPr lang="en-US" sz="1500" dirty="0" smtClean="0">
                <a:solidFill>
                  <a:srgbClr val="000000"/>
                </a:solidFill>
                <a:latin typeface="Courier New"/>
              </a:rPr>
              <a:t>    </a:t>
            </a:r>
            <a:r>
              <a:rPr lang="en-US" sz="1500" dirty="0" smtClean="0">
                <a:solidFill>
                  <a:srgbClr val="770088"/>
                </a:solidFill>
                <a:latin typeface="Courier New"/>
              </a:rPr>
              <a:t>public</a:t>
            </a:r>
            <a:r>
              <a:rPr lang="en-US" sz="1500" dirty="0" smtClean="0">
                <a:solidFill>
                  <a:srgbClr val="000000"/>
                </a:solidFill>
                <a:latin typeface="Courier New"/>
              </a:rPr>
              <a:t> </a:t>
            </a:r>
            <a:r>
              <a:rPr lang="en-US" sz="1500" dirty="0" err="1" smtClean="0">
                <a:solidFill>
                  <a:srgbClr val="000000"/>
                </a:solidFill>
                <a:latin typeface="Courier New"/>
              </a:rPr>
              <a:t>DynamicDataSet</a:t>
            </a:r>
            <a:r>
              <a:rPr lang="en-US" sz="1500" dirty="0" smtClean="0">
                <a:solidFill>
                  <a:srgbClr val="000000"/>
                </a:solidFill>
                <a:latin typeface="Courier New"/>
              </a:rPr>
              <a:t>() {</a:t>
            </a:r>
          </a:p>
          <a:p>
            <a:r>
              <a:rPr lang="en-US" sz="1500" dirty="0" smtClean="0">
                <a:solidFill>
                  <a:srgbClr val="000000"/>
                </a:solidFill>
                <a:latin typeface="Courier New"/>
              </a:rPr>
              <a:t>        sorting = </a:t>
            </a:r>
            <a:r>
              <a:rPr lang="en-US" sz="1500" dirty="0" smtClean="0">
                <a:solidFill>
                  <a:srgbClr val="770088"/>
                </a:solidFill>
                <a:latin typeface="Courier New"/>
              </a:rPr>
              <a:t>new</a:t>
            </a:r>
            <a:r>
              <a:rPr lang="en-US" sz="1500" dirty="0" smtClean="0">
                <a:solidFill>
                  <a:srgbClr val="000000"/>
                </a:solidFill>
                <a:latin typeface="Courier New"/>
              </a:rPr>
              <a:t> </a:t>
            </a:r>
            <a:r>
              <a:rPr lang="en-US" sz="1500" dirty="0" err="1" smtClean="0">
                <a:solidFill>
                  <a:srgbClr val="000000"/>
                </a:solidFill>
                <a:latin typeface="Courier New"/>
              </a:rPr>
              <a:t>MergeSort</a:t>
            </a:r>
            <a:r>
              <a:rPr lang="en-US" sz="1500" dirty="0" smtClean="0">
                <a:solidFill>
                  <a:srgbClr val="000000"/>
                </a:solidFill>
                <a:latin typeface="Courier New"/>
              </a:rPr>
              <a:t>();</a:t>
            </a:r>
          </a:p>
          <a:p>
            <a:r>
              <a:rPr lang="en-US" sz="1500" dirty="0" smtClean="0">
                <a:solidFill>
                  <a:srgbClr val="000000"/>
                </a:solidFill>
                <a:latin typeface="Courier New"/>
              </a:rPr>
              <a:t>    }</a:t>
            </a:r>
          </a:p>
          <a:p>
            <a:r>
              <a:rPr lang="en-US" sz="1500" dirty="0" smtClean="0">
                <a:solidFill>
                  <a:srgbClr val="000000"/>
                </a:solidFill>
                <a:latin typeface="Courier New"/>
              </a:rPr>
              <a:t>    </a:t>
            </a:r>
            <a:r>
              <a:rPr lang="en-US" sz="1500" dirty="0" smtClean="0">
                <a:solidFill>
                  <a:srgbClr val="AA5500"/>
                </a:solidFill>
                <a:latin typeface="Courier New"/>
              </a:rPr>
              <a:t>// </a:t>
            </a:r>
            <a:r>
              <a:rPr lang="en-US" sz="1500" dirty="0" err="1" smtClean="0">
                <a:solidFill>
                  <a:srgbClr val="AA5500"/>
                </a:solidFill>
                <a:latin typeface="Courier New"/>
              </a:rPr>
              <a:t>DynamicDataSet</a:t>
            </a:r>
            <a:r>
              <a:rPr lang="en-US" sz="1500" dirty="0" smtClean="0">
                <a:solidFill>
                  <a:srgbClr val="AA5500"/>
                </a:solidFill>
                <a:latin typeface="Courier New"/>
              </a:rPr>
              <a:t> implementation</a:t>
            </a:r>
            <a:endParaRPr lang="en-US" sz="1500" dirty="0" smtClean="0">
              <a:solidFill>
                <a:srgbClr val="000000"/>
              </a:solidFill>
              <a:latin typeface="Courier New"/>
            </a:endParaRPr>
          </a:p>
          <a:p>
            <a:r>
              <a:rPr lang="en-US" sz="1500" dirty="0" smtClean="0">
                <a:solidFill>
                  <a:srgbClr val="000000"/>
                </a:solidFill>
                <a:latin typeface="Courier New"/>
              </a:rPr>
              <a:t>}</a:t>
            </a:r>
          </a:p>
          <a:p>
            <a:r>
              <a:rPr lang="en-US" sz="1500" dirty="0" smtClean="0">
                <a:solidFill>
                  <a:srgbClr val="770088"/>
                </a:solidFill>
                <a:latin typeface="Courier New"/>
              </a:rPr>
              <a:t>class</a:t>
            </a:r>
            <a:r>
              <a:rPr lang="en-US" sz="1500" dirty="0" smtClean="0">
                <a:solidFill>
                  <a:srgbClr val="000000"/>
                </a:solidFill>
                <a:latin typeface="Courier New"/>
              </a:rPr>
              <a:t> </a:t>
            </a:r>
            <a:r>
              <a:rPr lang="en-US" sz="1500" dirty="0" err="1" smtClean="0">
                <a:solidFill>
                  <a:srgbClr val="0000FF"/>
                </a:solidFill>
                <a:latin typeface="Courier New"/>
              </a:rPr>
              <a:t>SnapshotDataSet</a:t>
            </a:r>
            <a:r>
              <a:rPr lang="en-US" sz="1500" dirty="0" smtClean="0">
                <a:solidFill>
                  <a:srgbClr val="000000"/>
                </a:solidFill>
                <a:latin typeface="Courier New"/>
              </a:rPr>
              <a:t> {</a:t>
            </a:r>
          </a:p>
          <a:p>
            <a:r>
              <a:rPr lang="en-US" sz="1500" dirty="0" smtClean="0">
                <a:solidFill>
                  <a:srgbClr val="000000"/>
                </a:solidFill>
                <a:latin typeface="Courier New"/>
              </a:rPr>
              <a:t>    Sorting </a:t>
            </a:r>
            <a:r>
              <a:rPr lang="en-US" sz="1500" dirty="0" err="1" smtClean="0">
                <a:solidFill>
                  <a:srgbClr val="000000"/>
                </a:solidFill>
                <a:latin typeface="Courier New"/>
              </a:rPr>
              <a:t>sorting</a:t>
            </a:r>
            <a:r>
              <a:rPr lang="en-US" sz="1500" dirty="0" smtClean="0">
                <a:solidFill>
                  <a:srgbClr val="000000"/>
                </a:solidFill>
                <a:latin typeface="Courier New"/>
              </a:rPr>
              <a:t>;</a:t>
            </a:r>
          </a:p>
          <a:p>
            <a:r>
              <a:rPr lang="en-US" sz="1500" dirty="0" smtClean="0">
                <a:solidFill>
                  <a:srgbClr val="000000"/>
                </a:solidFill>
                <a:latin typeface="Courier New"/>
              </a:rPr>
              <a:t>    </a:t>
            </a:r>
            <a:r>
              <a:rPr lang="en-US" sz="1500" dirty="0" smtClean="0">
                <a:solidFill>
                  <a:srgbClr val="770088"/>
                </a:solidFill>
                <a:latin typeface="Courier New"/>
              </a:rPr>
              <a:t>public</a:t>
            </a:r>
            <a:r>
              <a:rPr lang="en-US" sz="1500" dirty="0" smtClean="0">
                <a:solidFill>
                  <a:srgbClr val="000000"/>
                </a:solidFill>
                <a:latin typeface="Courier New"/>
              </a:rPr>
              <a:t> </a:t>
            </a:r>
            <a:r>
              <a:rPr lang="en-US" sz="1500" dirty="0" err="1" smtClean="0">
                <a:solidFill>
                  <a:srgbClr val="000000"/>
                </a:solidFill>
                <a:latin typeface="Courier New"/>
              </a:rPr>
              <a:t>SnapshotDataSet</a:t>
            </a:r>
            <a:r>
              <a:rPr lang="en-US" sz="1500" dirty="0" smtClean="0">
                <a:solidFill>
                  <a:srgbClr val="000000"/>
                </a:solidFill>
                <a:latin typeface="Courier New"/>
              </a:rPr>
              <a:t>() {</a:t>
            </a:r>
          </a:p>
          <a:p>
            <a:r>
              <a:rPr lang="en-US" sz="1500" dirty="0" smtClean="0">
                <a:solidFill>
                  <a:srgbClr val="000000"/>
                </a:solidFill>
                <a:latin typeface="Courier New"/>
              </a:rPr>
              <a:t>        sorting = </a:t>
            </a:r>
            <a:r>
              <a:rPr lang="en-US" sz="1500" dirty="0" smtClean="0">
                <a:solidFill>
                  <a:srgbClr val="770088"/>
                </a:solidFill>
                <a:latin typeface="Courier New"/>
              </a:rPr>
              <a:t>new</a:t>
            </a:r>
            <a:r>
              <a:rPr lang="en-US" sz="1500" dirty="0" smtClean="0">
                <a:solidFill>
                  <a:srgbClr val="000000"/>
                </a:solidFill>
                <a:latin typeface="Courier New"/>
              </a:rPr>
              <a:t> </a:t>
            </a:r>
            <a:r>
              <a:rPr lang="en-US" sz="1500" dirty="0" err="1" smtClean="0">
                <a:solidFill>
                  <a:srgbClr val="000000"/>
                </a:solidFill>
                <a:latin typeface="Courier New"/>
              </a:rPr>
              <a:t>QuickSort</a:t>
            </a:r>
            <a:r>
              <a:rPr lang="en-US" sz="1500" dirty="0" smtClean="0">
                <a:solidFill>
                  <a:srgbClr val="000000"/>
                </a:solidFill>
                <a:latin typeface="Courier New"/>
              </a:rPr>
              <a:t>();</a:t>
            </a:r>
          </a:p>
          <a:p>
            <a:r>
              <a:rPr lang="en-US" sz="1500" dirty="0" smtClean="0">
                <a:solidFill>
                  <a:srgbClr val="000000"/>
                </a:solidFill>
                <a:latin typeface="Courier New"/>
              </a:rPr>
              <a:t>    }</a:t>
            </a:r>
          </a:p>
          <a:p>
            <a:r>
              <a:rPr lang="en-US" sz="1500" dirty="0" smtClean="0">
                <a:solidFill>
                  <a:srgbClr val="000000"/>
                </a:solidFill>
                <a:latin typeface="Courier New"/>
              </a:rPr>
              <a:t>    </a:t>
            </a:r>
            <a:r>
              <a:rPr lang="en-US" sz="1500" dirty="0" smtClean="0">
                <a:solidFill>
                  <a:srgbClr val="AA5500"/>
                </a:solidFill>
                <a:latin typeface="Courier New"/>
              </a:rPr>
              <a:t>// </a:t>
            </a:r>
            <a:r>
              <a:rPr lang="en-US" sz="1500" dirty="0" err="1" smtClean="0">
                <a:solidFill>
                  <a:srgbClr val="AA5500"/>
                </a:solidFill>
                <a:latin typeface="Courier New"/>
              </a:rPr>
              <a:t>SnapshotDataSet</a:t>
            </a:r>
            <a:r>
              <a:rPr lang="en-US" sz="1500" dirty="0" smtClean="0">
                <a:solidFill>
                  <a:srgbClr val="AA5500"/>
                </a:solidFill>
                <a:latin typeface="Courier New"/>
              </a:rPr>
              <a:t> implementation</a:t>
            </a:r>
            <a:endParaRPr lang="en-US" sz="1500" dirty="0" smtClean="0">
              <a:solidFill>
                <a:srgbClr val="000000"/>
              </a:solidFill>
              <a:latin typeface="Courier New"/>
            </a:endParaRPr>
          </a:p>
          <a:p>
            <a:r>
              <a:rPr lang="en-US" sz="1500" dirty="0" smtClean="0">
                <a:solidFill>
                  <a:srgbClr val="000000"/>
                </a:solidFill>
                <a:latin typeface="Courier New"/>
              </a:rPr>
              <a:t>}</a:t>
            </a:r>
          </a:p>
          <a:p>
            <a:endParaRPr lang="en-US" sz="1500" dirty="0"/>
          </a:p>
        </p:txBody>
      </p:sp>
      <p:sp>
        <p:nvSpPr>
          <p:cNvPr id="10" name="Rectangle 9"/>
          <p:cNvSpPr/>
          <p:nvPr/>
        </p:nvSpPr>
        <p:spPr>
          <a:xfrm>
            <a:off x="428596" y="925281"/>
            <a:ext cx="8572560" cy="646331"/>
          </a:xfrm>
          <a:prstGeom prst="rect">
            <a:avLst/>
          </a:prstGeom>
        </p:spPr>
        <p:txBody>
          <a:bodyPr wrap="square">
            <a:spAutoFit/>
          </a:bodyPr>
          <a:lstStyle/>
          <a:p>
            <a:r>
              <a:rPr lang="en-US" dirty="0" smtClean="0"/>
              <a:t>In this case it is best to use composition - in other words, use a HAS-A relationship instead of an IS-A relationship.</a:t>
            </a:r>
            <a:endParaRPr lang="en-US" dirty="0"/>
          </a:p>
        </p:txBody>
      </p:sp>
      <p:sp>
        <p:nvSpPr>
          <p:cNvPr id="11" name="TextBox 10"/>
          <p:cNvSpPr txBox="1"/>
          <p:nvPr/>
        </p:nvSpPr>
        <p:spPr>
          <a:xfrm>
            <a:off x="379656" y="5929330"/>
            <a:ext cx="6621236" cy="461665"/>
          </a:xfrm>
          <a:prstGeom prst="rect">
            <a:avLst/>
          </a:prstGeom>
          <a:noFill/>
        </p:spPr>
        <p:txBody>
          <a:bodyPr wrap="none" rtlCol="0">
            <a:spAutoFit/>
          </a:bodyPr>
          <a:lstStyle/>
          <a:p>
            <a:r>
              <a:rPr lang="ro-RO" sz="2400" b="1" dirty="0" smtClean="0"/>
              <a:t>Urmariti cu atentie utilizarea interfetei Sorting!!!</a:t>
            </a:r>
            <a:endParaRPr lang="en-US" sz="2400" b="1" dirty="0"/>
          </a:p>
        </p:txBody>
      </p:sp>
      <p:sp>
        <p:nvSpPr>
          <p:cNvPr id="12" name="TextBox 11"/>
          <p:cNvSpPr txBox="1"/>
          <p:nvPr/>
        </p:nvSpPr>
        <p:spPr>
          <a:xfrm>
            <a:off x="428596" y="6429396"/>
            <a:ext cx="4086375" cy="276999"/>
          </a:xfrm>
          <a:prstGeom prst="rect">
            <a:avLst/>
          </a:prstGeom>
          <a:noFill/>
        </p:spPr>
        <p:txBody>
          <a:bodyPr wrap="none" rtlCol="0">
            <a:spAutoFit/>
          </a:bodyPr>
          <a:lstStyle/>
          <a:p>
            <a:r>
              <a:rPr lang="ro-RO" sz="1200" dirty="0" smtClean="0"/>
              <a:t>Sursa: </a:t>
            </a:r>
            <a:r>
              <a:rPr lang="ro-RO" sz="1200" dirty="0" smtClean="0">
                <a:hlinkClick r:id="rId2"/>
              </a:rPr>
              <a:t>https://dzone.com/articles/composition-vs-inheritance</a:t>
            </a:r>
            <a:r>
              <a:rPr lang="ro-RO" sz="1200" dirty="0" smtClean="0"/>
              <a:t> </a:t>
            </a:r>
            <a:endParaRPr lang="en-US" sz="1200" dirty="0"/>
          </a:p>
        </p:txBody>
      </p:sp>
      <p:sp>
        <p:nvSpPr>
          <p:cNvPr id="14" name="Title 1"/>
          <p:cNvSpPr>
            <a:spLocks noGrp="1"/>
          </p:cNvSpPr>
          <p:nvPr>
            <p:ph type="title"/>
          </p:nvPr>
        </p:nvSpPr>
        <p:spPr>
          <a:xfrm>
            <a:off x="971600" y="66328"/>
            <a:ext cx="7776864" cy="862342"/>
          </a:xfrm>
        </p:spPr>
        <p:txBody>
          <a:bodyPr/>
          <a:lstStyle/>
          <a:p>
            <a:pPr algn="ctr"/>
            <a:r>
              <a:rPr lang="en-US" sz="2400" dirty="0" smtClean="0"/>
              <a:t>1.</a:t>
            </a:r>
            <a:r>
              <a:rPr lang="ro-RO" sz="2400" dirty="0" smtClean="0"/>
              <a:t>3</a:t>
            </a:r>
            <a:r>
              <a:rPr lang="en-US" sz="2400" dirty="0" smtClean="0"/>
              <a:t> </a:t>
            </a:r>
            <a:r>
              <a:rPr lang="ro-RO" sz="2400" dirty="0" smtClean="0"/>
              <a:t>Favor composition over inheritance.</a:t>
            </a:r>
            <a:br>
              <a:rPr lang="ro-RO" sz="2400" dirty="0" smtClean="0"/>
            </a:br>
            <a:r>
              <a:rPr lang="en-US" sz="2000" dirty="0" err="1" smtClean="0"/>
              <a:t>Examplu</a:t>
            </a:r>
            <a:r>
              <a:rPr lang="en-US" sz="2400" dirty="0" smtClean="0"/>
              <a:t/>
            </a:r>
            <a:br>
              <a:rPr lang="en-US" sz="2400" dirty="0" smtClean="0"/>
            </a:br>
            <a:endParaRPr lang="ro-RO"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66328"/>
            <a:ext cx="7776864" cy="626368"/>
          </a:xfrm>
        </p:spPr>
        <p:txBody>
          <a:bodyPr/>
          <a:lstStyle/>
          <a:p>
            <a:r>
              <a:rPr lang="en-US" sz="3200" dirty="0" smtClean="0"/>
              <a:t>1.</a:t>
            </a:r>
            <a:r>
              <a:rPr lang="ro-RO" sz="3200" dirty="0" smtClean="0"/>
              <a:t>Şabloane de proiectare</a:t>
            </a:r>
            <a:r>
              <a:rPr lang="en-US" sz="3200" dirty="0" smtClean="0"/>
              <a:t>. </a:t>
            </a:r>
            <a:r>
              <a:rPr lang="en-US" sz="3200" dirty="0" err="1" smtClean="0"/>
              <a:t>Definire</a:t>
            </a:r>
            <a:endParaRPr lang="ro-RO" sz="3200" dirty="0"/>
          </a:p>
        </p:txBody>
      </p:sp>
      <p:sp>
        <p:nvSpPr>
          <p:cNvPr id="5" name="Content Placeholder 2"/>
          <p:cNvSpPr>
            <a:spLocks noGrp="1"/>
          </p:cNvSpPr>
          <p:nvPr>
            <p:ph idx="1"/>
          </p:nvPr>
        </p:nvSpPr>
        <p:spPr>
          <a:xfrm>
            <a:off x="539552" y="1071546"/>
            <a:ext cx="8424936" cy="4877734"/>
          </a:xfrm>
        </p:spPr>
        <p:txBody>
          <a:bodyPr>
            <a:normAutofit lnSpcReduction="10000"/>
          </a:bodyPr>
          <a:lstStyle/>
          <a:p>
            <a:pPr>
              <a:spcAft>
                <a:spcPts val="1200"/>
              </a:spcAft>
            </a:pPr>
            <a:r>
              <a:rPr lang="en-US" sz="2000" dirty="0" smtClean="0"/>
              <a:t>Each pattern describes </a:t>
            </a:r>
            <a:r>
              <a:rPr lang="en-US" sz="2000" dirty="0" smtClean="0">
                <a:solidFill>
                  <a:srgbClr val="FF0000"/>
                </a:solidFill>
              </a:rPr>
              <a:t>a problem </a:t>
            </a:r>
            <a:r>
              <a:rPr lang="en-US" sz="2000" dirty="0" smtClean="0"/>
              <a:t>that occurs over and over again in our environment, and then describes </a:t>
            </a:r>
            <a:r>
              <a:rPr lang="en-US" sz="2000" dirty="0" smtClean="0">
                <a:solidFill>
                  <a:srgbClr val="00B050"/>
                </a:solidFill>
              </a:rPr>
              <a:t>the core of the solution</a:t>
            </a:r>
            <a:r>
              <a:rPr lang="en-US" sz="2000" dirty="0" smtClean="0"/>
              <a:t> to that problem, in such a way that you can use the solution a million times over, </a:t>
            </a:r>
            <a:r>
              <a:rPr lang="en-US" sz="2000" dirty="0" smtClean="0">
                <a:solidFill>
                  <a:srgbClr val="FFFF00"/>
                </a:solidFill>
              </a:rPr>
              <a:t>without ever doing it the same way twice</a:t>
            </a:r>
            <a:r>
              <a:rPr lang="en-US" sz="2000" dirty="0" smtClean="0">
                <a:solidFill>
                  <a:srgbClr val="002060"/>
                </a:solidFill>
              </a:rPr>
              <a:t>.</a:t>
            </a:r>
            <a:r>
              <a:rPr lang="en-US" sz="2000" dirty="0" smtClean="0"/>
              <a:t>- </a:t>
            </a:r>
            <a:r>
              <a:rPr lang="ro-RO" sz="2000" dirty="0" smtClean="0"/>
              <a:t>GoF </a:t>
            </a:r>
            <a:r>
              <a:rPr lang="ro-RO" sz="1400" dirty="0" smtClean="0"/>
              <a:t>(Gang of Four) - </a:t>
            </a:r>
            <a:r>
              <a:rPr lang="en-US" sz="1400" i="1" dirty="0" smtClean="0"/>
              <a:t>Design Patterns: Elements of Reusable Object-Oriented Software</a:t>
            </a:r>
            <a:r>
              <a:rPr lang="en-US" sz="1400" dirty="0" smtClean="0"/>
              <a:t> by Gamma, Helm, Johnson, and </a:t>
            </a:r>
            <a:r>
              <a:rPr lang="en-US" sz="1400" dirty="0" err="1" smtClean="0"/>
              <a:t>Vlissides</a:t>
            </a:r>
            <a:r>
              <a:rPr lang="en-US" sz="1400" dirty="0" smtClean="0"/>
              <a:t>, 1994)</a:t>
            </a:r>
          </a:p>
          <a:p>
            <a:pPr>
              <a:spcAft>
                <a:spcPts val="1200"/>
              </a:spcAft>
            </a:pPr>
            <a:r>
              <a:rPr lang="ro-RO" sz="2000" dirty="0" smtClean="0"/>
              <a:t>Soluţi</a:t>
            </a:r>
            <a:r>
              <a:rPr lang="en-US" sz="2000" dirty="0" smtClean="0"/>
              <a:t>e general</a:t>
            </a:r>
            <a:r>
              <a:rPr lang="ro-RO" sz="2000" dirty="0" smtClean="0"/>
              <a:t>ă reutilizabilă la o problemă care apare în mod repetat în proiectarea OO a software-ului</a:t>
            </a:r>
            <a:endParaRPr lang="en-US" sz="2000" dirty="0" smtClean="0"/>
          </a:p>
          <a:p>
            <a:pPr>
              <a:spcAft>
                <a:spcPts val="1200"/>
              </a:spcAft>
            </a:pPr>
            <a:r>
              <a:rPr lang="ro-RO" sz="2000" dirty="0" smtClean="0"/>
              <a:t>nu este un element de proiectare aflat într-o formă finală, direct transformabilă în cod</a:t>
            </a:r>
          </a:p>
          <a:p>
            <a:pPr>
              <a:spcAft>
                <a:spcPts val="1200"/>
              </a:spcAft>
            </a:pPr>
            <a:r>
              <a:rPr lang="ro-RO" sz="2000" dirty="0" smtClean="0"/>
              <a:t>Este o descrierea abstractă a modului de rezolvare a unei probleme ce poate fi utilizată în situaţii diverse</a:t>
            </a:r>
          </a:p>
          <a:p>
            <a:pPr>
              <a:spcAft>
                <a:spcPts val="1200"/>
              </a:spcAft>
            </a:pPr>
            <a:r>
              <a:rPr lang="ro-RO" sz="2000" dirty="0" smtClean="0"/>
              <a:t>Este o formalizare a celor mai bune practici în programarea OO pe care programatorul trebuie să le implementeze singur in aplicaţii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66328"/>
            <a:ext cx="7776864" cy="626368"/>
          </a:xfrm>
        </p:spPr>
        <p:txBody>
          <a:bodyPr/>
          <a:lstStyle/>
          <a:p>
            <a:r>
              <a:rPr lang="en-US" sz="3200" dirty="0" smtClean="0"/>
              <a:t>2.</a:t>
            </a:r>
            <a:r>
              <a:rPr lang="ro-RO" sz="3200" dirty="0" smtClean="0"/>
              <a:t>Şabloane de proiectare</a:t>
            </a:r>
            <a:r>
              <a:rPr lang="en-US" sz="3200" dirty="0" smtClean="0"/>
              <a:t>. </a:t>
            </a:r>
            <a:r>
              <a:rPr lang="en-US" sz="3200" dirty="0" err="1" smtClean="0"/>
              <a:t>Definire</a:t>
            </a:r>
            <a:endParaRPr lang="ro-RO" sz="3200" dirty="0"/>
          </a:p>
        </p:txBody>
      </p:sp>
      <p:sp>
        <p:nvSpPr>
          <p:cNvPr id="5" name="Content Placeholder 2"/>
          <p:cNvSpPr>
            <a:spLocks noGrp="1"/>
          </p:cNvSpPr>
          <p:nvPr>
            <p:ph idx="1"/>
          </p:nvPr>
        </p:nvSpPr>
        <p:spPr>
          <a:xfrm>
            <a:off x="428596" y="928670"/>
            <a:ext cx="8643998" cy="5500726"/>
          </a:xfrm>
        </p:spPr>
        <p:txBody>
          <a:bodyPr>
            <a:noAutofit/>
          </a:bodyPr>
          <a:lstStyle/>
          <a:p>
            <a:pPr lvl="0">
              <a:buFont typeface="Wingdings" pitchFamily="2" charset="2"/>
              <a:buChar char="Ø"/>
              <a:defRPr/>
            </a:pPr>
            <a:r>
              <a:rPr lang="en-US" sz="2000" dirty="0" smtClean="0"/>
              <a:t>Why use design pattern</a:t>
            </a:r>
          </a:p>
          <a:p>
            <a:pPr lvl="1">
              <a:buClr>
                <a:schemeClr val="tx2">
                  <a:lumMod val="90000"/>
                </a:schemeClr>
              </a:buClr>
              <a:buFont typeface="Wingdings" pitchFamily="2" charset="2"/>
              <a:buChar char="ü"/>
              <a:defRPr/>
            </a:pPr>
            <a:r>
              <a:rPr lang="en-US" sz="2000" dirty="0" smtClean="0"/>
              <a:t>Well-Described Solutions</a:t>
            </a:r>
          </a:p>
          <a:p>
            <a:pPr lvl="1">
              <a:buClr>
                <a:schemeClr val="tx2">
                  <a:lumMod val="90000"/>
                </a:schemeClr>
              </a:buClr>
              <a:buFont typeface="Wingdings" pitchFamily="2" charset="2"/>
              <a:buChar char="ü"/>
              <a:defRPr/>
            </a:pPr>
            <a:r>
              <a:rPr lang="en-US" sz="2000" dirty="0" smtClean="0"/>
              <a:t>Shared Vocabulary</a:t>
            </a:r>
          </a:p>
          <a:p>
            <a:pPr lvl="1">
              <a:buClr>
                <a:schemeClr val="tx2">
                  <a:lumMod val="90000"/>
                </a:schemeClr>
              </a:buClr>
              <a:buFont typeface="Wingdings" pitchFamily="2" charset="2"/>
              <a:buChar char="ü"/>
              <a:defRPr/>
            </a:pPr>
            <a:r>
              <a:rPr lang="en-US" sz="2000" dirty="0" smtClean="0"/>
              <a:t>Concise Language</a:t>
            </a:r>
          </a:p>
          <a:p>
            <a:pPr lvl="1">
              <a:buClr>
                <a:schemeClr val="tx2">
                  <a:lumMod val="90000"/>
                </a:schemeClr>
              </a:buClr>
              <a:buFont typeface="Wingdings" pitchFamily="2" charset="2"/>
              <a:buChar char="ü"/>
              <a:defRPr/>
            </a:pPr>
            <a:r>
              <a:rPr lang="en-US" sz="2000" dirty="0" smtClean="0"/>
              <a:t>Stay in Design Mode Longer </a:t>
            </a:r>
          </a:p>
          <a:p>
            <a:pPr lvl="1">
              <a:buClr>
                <a:schemeClr val="tx2">
                  <a:lumMod val="90000"/>
                </a:schemeClr>
              </a:buClr>
              <a:buFont typeface="Wingdings" pitchFamily="2" charset="2"/>
              <a:buChar char="ü"/>
              <a:defRPr/>
            </a:pPr>
            <a:r>
              <a:rPr lang="en-US" sz="2000" dirty="0" smtClean="0"/>
              <a:t>Encourage Other Developers</a:t>
            </a:r>
          </a:p>
          <a:p>
            <a:pPr>
              <a:lnSpc>
                <a:spcPct val="150000"/>
              </a:lnSpc>
              <a:buFont typeface="Wingdings" pitchFamily="2" charset="2"/>
              <a:buChar char="Ø"/>
            </a:pPr>
            <a:r>
              <a:rPr lang="ro-RO" sz="2000" dirty="0" smtClean="0"/>
              <a:t>Avantajele aplicării</a:t>
            </a:r>
            <a:r>
              <a:rPr lang="en-US" sz="2000" dirty="0" smtClean="0"/>
              <a:t>:</a:t>
            </a:r>
          </a:p>
          <a:p>
            <a:pPr lvl="1">
              <a:lnSpc>
                <a:spcPct val="150000"/>
              </a:lnSpc>
              <a:buClr>
                <a:schemeClr val="tx2">
                  <a:lumMod val="90000"/>
                </a:schemeClr>
              </a:buClr>
              <a:buFont typeface="Wingdings" pitchFamily="2" charset="2"/>
              <a:buChar char="ü"/>
            </a:pPr>
            <a:r>
              <a:rPr lang="en-US" sz="2000" dirty="0" smtClean="0"/>
              <a:t>c</a:t>
            </a:r>
            <a:r>
              <a:rPr lang="ro-RO" sz="2000" dirty="0" smtClean="0"/>
              <a:t>reşterea calităţii </a:t>
            </a:r>
            <a:r>
              <a:rPr lang="en-US" sz="2000" dirty="0" err="1" smtClean="0"/>
              <a:t>codului</a:t>
            </a:r>
            <a:endParaRPr lang="ro-RO" sz="2000" dirty="0" smtClean="0"/>
          </a:p>
          <a:p>
            <a:pPr lvl="1">
              <a:lnSpc>
                <a:spcPct val="150000"/>
              </a:lnSpc>
              <a:buClr>
                <a:schemeClr val="tx2">
                  <a:lumMod val="90000"/>
                </a:schemeClr>
              </a:buClr>
              <a:buFont typeface="Wingdings" pitchFamily="2" charset="2"/>
              <a:buChar char="ü"/>
            </a:pPr>
            <a:r>
              <a:rPr lang="ro-RO" sz="2000" dirty="0" smtClean="0"/>
              <a:t> </a:t>
            </a:r>
            <a:r>
              <a:rPr lang="en-US" sz="2000" dirty="0" err="1" smtClean="0"/>
              <a:t>facilita</a:t>
            </a:r>
            <a:r>
              <a:rPr lang="ro-RO" sz="2000" dirty="0" smtClean="0"/>
              <a:t>rea</a:t>
            </a:r>
            <a:r>
              <a:rPr lang="en-US" sz="2000" dirty="0" smtClean="0"/>
              <a:t> </a:t>
            </a:r>
            <a:r>
              <a:rPr lang="en-US" sz="2000" dirty="0" err="1" smtClean="0"/>
              <a:t>comunic</a:t>
            </a:r>
            <a:r>
              <a:rPr lang="ro-RO" sz="2000" dirty="0" smtClean="0"/>
              <a:t>ă</a:t>
            </a:r>
            <a:r>
              <a:rPr lang="en-US" sz="2000" dirty="0" smtClean="0"/>
              <a:t>r</a:t>
            </a:r>
            <a:r>
              <a:rPr lang="ro-RO" sz="2000" dirty="0" smtClean="0"/>
              <a:t>ii</a:t>
            </a:r>
            <a:r>
              <a:rPr lang="en-US" sz="2000" dirty="0" smtClean="0"/>
              <a:t> </a:t>
            </a:r>
            <a:r>
              <a:rPr lang="en-US" sz="2000" dirty="0" err="1" smtClean="0"/>
              <a:t>si</a:t>
            </a:r>
            <a:r>
              <a:rPr lang="en-US" sz="2000" dirty="0" smtClean="0"/>
              <a:t> </a:t>
            </a:r>
            <a:r>
              <a:rPr lang="en-US" sz="2000" dirty="0" err="1" smtClean="0"/>
              <a:t>lucrul</a:t>
            </a:r>
            <a:r>
              <a:rPr lang="ro-RO" sz="2000" dirty="0" smtClean="0"/>
              <a:t>ui</a:t>
            </a:r>
            <a:r>
              <a:rPr lang="en-US" sz="2000" dirty="0" smtClean="0"/>
              <a:t> in </a:t>
            </a:r>
            <a:r>
              <a:rPr lang="en-US" sz="2000" dirty="0" err="1" smtClean="0"/>
              <a:t>echip</a:t>
            </a:r>
            <a:r>
              <a:rPr lang="ro-RO" sz="2000" dirty="0" smtClean="0"/>
              <a:t>ă prin</a:t>
            </a:r>
            <a:r>
              <a:rPr lang="en-US" sz="2000" dirty="0" smtClean="0"/>
              <a:t> </a:t>
            </a:r>
            <a:r>
              <a:rPr lang="en-US" sz="2000" dirty="0" err="1" smtClean="0"/>
              <a:t>stabilirea</a:t>
            </a:r>
            <a:r>
              <a:rPr lang="en-US" sz="2000" dirty="0" smtClean="0"/>
              <a:t> </a:t>
            </a:r>
            <a:r>
              <a:rPr lang="en-US" sz="2000" dirty="0" err="1" smtClean="0"/>
              <a:t>unei</a:t>
            </a:r>
            <a:r>
              <a:rPr lang="en-US" sz="2000" dirty="0" smtClean="0"/>
              <a:t> </a:t>
            </a:r>
            <a:r>
              <a:rPr lang="en-US" sz="2000" dirty="0" err="1" smtClean="0"/>
              <a:t>terminologii</a:t>
            </a:r>
            <a:r>
              <a:rPr lang="en-US" sz="2000" dirty="0" smtClean="0"/>
              <a:t> </a:t>
            </a:r>
            <a:r>
              <a:rPr lang="en-US" sz="2000" dirty="0" err="1" smtClean="0"/>
              <a:t>comune</a:t>
            </a:r>
            <a:endParaRPr lang="en-US" sz="2000" dirty="0" smtClean="0"/>
          </a:p>
          <a:p>
            <a:pPr>
              <a:lnSpc>
                <a:spcPct val="150000"/>
              </a:lnSpc>
              <a:buFont typeface="Wingdings" pitchFamily="2" charset="2"/>
              <a:buChar char="Ø"/>
            </a:pPr>
            <a:r>
              <a:rPr lang="ro-RO" sz="2000" dirty="0" smtClean="0"/>
              <a:t>Motivaţia studierii lor</a:t>
            </a:r>
            <a:r>
              <a:rPr lang="en-US" sz="2000" dirty="0" smtClean="0"/>
              <a:t> de </a:t>
            </a:r>
            <a:r>
              <a:rPr lang="en-US" sz="2000" dirty="0" err="1" smtClean="0"/>
              <a:t>catre</a:t>
            </a:r>
            <a:r>
              <a:rPr lang="en-US" sz="2000" dirty="0" smtClean="0"/>
              <a:t> </a:t>
            </a:r>
            <a:r>
              <a:rPr lang="en-US" sz="2000" dirty="0" err="1" smtClean="0"/>
              <a:t>studenti</a:t>
            </a:r>
            <a:endParaRPr lang="ro-RO" sz="2000" dirty="0" smtClean="0"/>
          </a:p>
          <a:p>
            <a:pPr marL="667512" lvl="2" indent="-342900">
              <a:lnSpc>
                <a:spcPct val="150000"/>
              </a:lnSpc>
              <a:spcBef>
                <a:spcPts val="700"/>
              </a:spcBef>
              <a:buClr>
                <a:schemeClr val="tx2"/>
              </a:buClr>
              <a:buSzPct val="95000"/>
              <a:buFont typeface="Wingdings" pitchFamily="2" charset="2"/>
              <a:buChar char="ü"/>
            </a:pPr>
            <a:r>
              <a:rPr lang="en-US" sz="2000" dirty="0" smtClean="0"/>
              <a:t>o </a:t>
            </a:r>
            <a:r>
              <a:rPr lang="en-US" sz="2000" dirty="0" err="1" smtClean="0"/>
              <a:t>mai</a:t>
            </a:r>
            <a:r>
              <a:rPr lang="en-US" sz="2000" dirty="0" smtClean="0"/>
              <a:t> </a:t>
            </a:r>
            <a:r>
              <a:rPr lang="en-US" sz="2000" dirty="0" err="1" smtClean="0"/>
              <a:t>buna</a:t>
            </a:r>
            <a:r>
              <a:rPr lang="en-US" sz="2000" dirty="0" smtClean="0"/>
              <a:t> </a:t>
            </a:r>
            <a:r>
              <a:rPr lang="en-US" sz="2000" dirty="0" err="1" smtClean="0"/>
              <a:t>intelegere</a:t>
            </a:r>
            <a:r>
              <a:rPr lang="en-US" sz="2000" dirty="0" smtClean="0"/>
              <a:t> a </a:t>
            </a:r>
            <a:r>
              <a:rPr lang="en-US" sz="2000" dirty="0" err="1" smtClean="0"/>
              <a:t>conceptelor</a:t>
            </a:r>
            <a:r>
              <a:rPr lang="en-US" sz="2000" dirty="0" smtClean="0"/>
              <a:t> </a:t>
            </a:r>
            <a:r>
              <a:rPr lang="en-US" sz="2000" dirty="0" err="1" smtClean="0"/>
              <a:t>si</a:t>
            </a:r>
            <a:r>
              <a:rPr lang="en-US" sz="2000" dirty="0" smtClean="0"/>
              <a:t> </a:t>
            </a:r>
            <a:r>
              <a:rPr lang="en-US" sz="2000" dirty="0" err="1" smtClean="0"/>
              <a:t>principiilor</a:t>
            </a:r>
            <a:r>
              <a:rPr lang="en-US" sz="2000" dirty="0" smtClean="0"/>
              <a:t> de </a:t>
            </a:r>
            <a:r>
              <a:rPr lang="en-US" sz="2000" dirty="0" err="1" smtClean="0"/>
              <a:t>lucru</a:t>
            </a:r>
            <a:r>
              <a:rPr lang="en-US" sz="2000" dirty="0" smtClean="0"/>
              <a:t> </a:t>
            </a:r>
            <a:r>
              <a:rPr lang="en-US" sz="2000" dirty="0" err="1" smtClean="0"/>
              <a:t>specifice</a:t>
            </a:r>
            <a:r>
              <a:rPr lang="en-US" sz="2000" dirty="0" smtClean="0"/>
              <a:t> APOO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66328"/>
            <a:ext cx="7776864" cy="626368"/>
          </a:xfrm>
        </p:spPr>
        <p:txBody>
          <a:bodyPr/>
          <a:lstStyle/>
          <a:p>
            <a:r>
              <a:rPr lang="en-US" sz="3200" dirty="0" smtClean="0"/>
              <a:t>1.</a:t>
            </a:r>
            <a:r>
              <a:rPr lang="ro-RO" sz="3200" dirty="0" smtClean="0"/>
              <a:t>Şabloane de proiectare</a:t>
            </a:r>
            <a:r>
              <a:rPr lang="en-US" sz="3200" dirty="0" smtClean="0"/>
              <a:t>. </a:t>
            </a:r>
            <a:r>
              <a:rPr lang="en-US" sz="3200" dirty="0" err="1" smtClean="0"/>
              <a:t>Definire</a:t>
            </a:r>
            <a:endParaRPr lang="ro-RO" sz="3200" dirty="0"/>
          </a:p>
        </p:txBody>
      </p:sp>
      <p:sp>
        <p:nvSpPr>
          <p:cNvPr id="5" name="Content Placeholder 2"/>
          <p:cNvSpPr>
            <a:spLocks noGrp="1"/>
          </p:cNvSpPr>
          <p:nvPr>
            <p:ph idx="1"/>
          </p:nvPr>
        </p:nvSpPr>
        <p:spPr>
          <a:xfrm>
            <a:off x="500034" y="840156"/>
            <a:ext cx="8424936" cy="5589240"/>
          </a:xfrm>
        </p:spPr>
        <p:txBody>
          <a:bodyPr>
            <a:noAutofit/>
          </a:bodyPr>
          <a:lstStyle/>
          <a:p>
            <a:pPr>
              <a:lnSpc>
                <a:spcPct val="150000"/>
              </a:lnSpc>
            </a:pPr>
            <a:r>
              <a:rPr lang="ro-RO" sz="2000" dirty="0" smtClean="0"/>
              <a:t>Patru elemente esenţiale</a:t>
            </a:r>
          </a:p>
          <a:p>
            <a:pPr lvl="1">
              <a:lnSpc>
                <a:spcPct val="150000"/>
              </a:lnSpc>
            </a:pPr>
            <a:r>
              <a:rPr lang="ro-RO" sz="2000" b="1" dirty="0" smtClean="0"/>
              <a:t>Numele</a:t>
            </a:r>
            <a:r>
              <a:rPr lang="ro-RO" sz="2000" dirty="0" smtClean="0"/>
              <a:t> şablonului </a:t>
            </a:r>
          </a:p>
          <a:p>
            <a:pPr lvl="1">
              <a:lnSpc>
                <a:spcPct val="150000"/>
              </a:lnSpc>
            </a:pPr>
            <a:r>
              <a:rPr lang="ro-RO" sz="2000" b="1" dirty="0" smtClean="0"/>
              <a:t>Problema</a:t>
            </a:r>
            <a:r>
              <a:rPr lang="ro-RO" sz="2000" dirty="0" smtClean="0"/>
              <a:t> – descrie când trebuie aplicat un şablon şi contextul de aplicare</a:t>
            </a:r>
          </a:p>
          <a:p>
            <a:pPr lvl="3">
              <a:lnSpc>
                <a:spcPct val="150000"/>
              </a:lnSpc>
            </a:pPr>
            <a:r>
              <a:rPr lang="ro-RO" sz="2000" dirty="0" smtClean="0"/>
              <a:t>Exemplu – instanţierea unui singur obiect de către o clasă</a:t>
            </a:r>
          </a:p>
          <a:p>
            <a:pPr lvl="1">
              <a:lnSpc>
                <a:spcPct val="150000"/>
              </a:lnSpc>
            </a:pPr>
            <a:r>
              <a:rPr lang="ro-RO" sz="2000" b="1" dirty="0" smtClean="0"/>
              <a:t>Soluţia</a:t>
            </a:r>
            <a:r>
              <a:rPr lang="ro-RO" sz="2000" dirty="0" smtClean="0"/>
              <a:t> – o descriere abstractă a elementelor proiectării, a relaţiilor dintre ele, a responsabilităţilor şi colaborărilor</a:t>
            </a:r>
          </a:p>
          <a:p>
            <a:pPr lvl="1">
              <a:lnSpc>
                <a:spcPct val="150000"/>
              </a:lnSpc>
            </a:pPr>
            <a:r>
              <a:rPr lang="ro-RO" sz="2000" b="1" dirty="0" smtClean="0"/>
              <a:t>Consecinţele</a:t>
            </a:r>
            <a:r>
              <a:rPr lang="ro-RO" sz="2000" dirty="0" smtClean="0"/>
              <a:t> – descrierea compromisurilor, a costurilor şi avantajelor aplicării şablonului</a:t>
            </a:r>
          </a:p>
          <a:p>
            <a:pPr lvl="3">
              <a:lnSpc>
                <a:spcPct val="150000"/>
              </a:lnSpc>
            </a:pPr>
            <a:r>
              <a:rPr lang="ro-RO" sz="2000" dirty="0" smtClean="0"/>
              <a:t>Exemple de beneficii – extensibilitate, flexibilitate</a:t>
            </a:r>
          </a:p>
          <a:p>
            <a:pPr lvl="3">
              <a:lnSpc>
                <a:spcPct val="150000"/>
              </a:lnSpc>
            </a:pPr>
            <a:r>
              <a:rPr lang="ro-RO" sz="2000" dirty="0" smtClean="0"/>
              <a:t>Exemple de costuri – sporirea complexităţii codului</a:t>
            </a:r>
            <a:endParaRPr 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500174"/>
            <a:ext cx="8115328" cy="4214842"/>
          </a:xfrm>
        </p:spPr>
        <p:txBody>
          <a:bodyPr>
            <a:noAutofit/>
          </a:bodyPr>
          <a:lstStyle/>
          <a:p>
            <a:pPr lvl="1">
              <a:lnSpc>
                <a:spcPct val="150000"/>
              </a:lnSpc>
              <a:buClr>
                <a:schemeClr val="tx2">
                  <a:lumMod val="75000"/>
                </a:schemeClr>
              </a:buClr>
              <a:buFont typeface="Wingdings" pitchFamily="2" charset="2"/>
              <a:buChar char="Ø"/>
            </a:pPr>
            <a:r>
              <a:rPr lang="ro-RO" sz="2000" dirty="0" smtClean="0">
                <a:solidFill>
                  <a:srgbClr val="FFFF00"/>
                </a:solidFill>
              </a:rPr>
              <a:t>şabloane creaţionale</a:t>
            </a:r>
            <a:r>
              <a:rPr lang="en-US" sz="2000" dirty="0" smtClean="0">
                <a:solidFill>
                  <a:srgbClr val="FFFF00"/>
                </a:solidFill>
              </a:rPr>
              <a:t> </a:t>
            </a:r>
            <a:r>
              <a:rPr lang="en-US" sz="2000" dirty="0" smtClean="0"/>
              <a:t>– </a:t>
            </a:r>
            <a:r>
              <a:rPr lang="en-US" sz="2000" dirty="0" err="1" smtClean="0"/>
              <a:t>vizeaza</a:t>
            </a:r>
            <a:r>
              <a:rPr lang="en-US" sz="2000" dirty="0" smtClean="0"/>
              <a:t> </a:t>
            </a:r>
            <a:r>
              <a:rPr lang="en-US" sz="2000" dirty="0" err="1" smtClean="0"/>
              <a:t>mecanismele</a:t>
            </a:r>
            <a:r>
              <a:rPr lang="en-US" sz="2000" dirty="0" smtClean="0"/>
              <a:t> </a:t>
            </a:r>
            <a:r>
              <a:rPr lang="en-US" sz="2000" dirty="0" err="1" smtClean="0"/>
              <a:t>pentru</a:t>
            </a:r>
            <a:r>
              <a:rPr lang="en-US" sz="2000" dirty="0" smtClean="0"/>
              <a:t> </a:t>
            </a:r>
            <a:r>
              <a:rPr lang="en-US" sz="2000" dirty="0" err="1" smtClean="0"/>
              <a:t>controlul</a:t>
            </a:r>
            <a:r>
              <a:rPr lang="en-US" sz="2000" dirty="0" smtClean="0"/>
              <a:t> </a:t>
            </a:r>
            <a:r>
              <a:rPr lang="en-US" sz="2000" dirty="0" err="1" smtClean="0"/>
              <a:t>instantierii</a:t>
            </a:r>
            <a:r>
              <a:rPr lang="en-US" sz="2000" dirty="0" smtClean="0"/>
              <a:t>/</a:t>
            </a:r>
            <a:r>
              <a:rPr lang="en-US" sz="2000" dirty="0" err="1" smtClean="0"/>
              <a:t>crearii</a:t>
            </a:r>
            <a:r>
              <a:rPr lang="en-US" sz="2000" dirty="0" smtClean="0"/>
              <a:t> de </a:t>
            </a:r>
            <a:r>
              <a:rPr lang="en-US" sz="2000" dirty="0" err="1" smtClean="0"/>
              <a:t>obiecte</a:t>
            </a:r>
            <a:endParaRPr lang="en-US" sz="2000" dirty="0" smtClean="0"/>
          </a:p>
          <a:p>
            <a:pPr lvl="2">
              <a:lnSpc>
                <a:spcPct val="150000"/>
              </a:lnSpc>
              <a:buClr>
                <a:schemeClr val="tx2">
                  <a:lumMod val="75000"/>
                </a:schemeClr>
              </a:buClr>
              <a:buFont typeface="Wingdings" pitchFamily="2" charset="2"/>
              <a:buChar char="ü"/>
            </a:pPr>
            <a:r>
              <a:rPr lang="en-US" sz="2000" dirty="0" smtClean="0"/>
              <a:t>Singleton, Factory method</a:t>
            </a:r>
          </a:p>
          <a:p>
            <a:pPr lvl="1">
              <a:lnSpc>
                <a:spcPct val="150000"/>
              </a:lnSpc>
              <a:buClr>
                <a:schemeClr val="tx2">
                  <a:lumMod val="75000"/>
                </a:schemeClr>
              </a:buClr>
              <a:buFont typeface="Wingdings" pitchFamily="2" charset="2"/>
              <a:buChar char="Ø"/>
            </a:pPr>
            <a:r>
              <a:rPr lang="ro-RO" sz="2000" dirty="0" smtClean="0">
                <a:solidFill>
                  <a:srgbClr val="FFFF00"/>
                </a:solidFill>
              </a:rPr>
              <a:t>şabloane structurale</a:t>
            </a:r>
            <a:r>
              <a:rPr lang="en-US" sz="2000" dirty="0" smtClean="0">
                <a:solidFill>
                  <a:srgbClr val="FFFF00"/>
                </a:solidFill>
              </a:rPr>
              <a:t> </a:t>
            </a:r>
            <a:r>
              <a:rPr lang="en-US" sz="2000" dirty="0" smtClean="0"/>
              <a:t>– </a:t>
            </a:r>
            <a:r>
              <a:rPr lang="en-US" sz="2000" dirty="0" err="1" smtClean="0"/>
              <a:t>ofera</a:t>
            </a:r>
            <a:r>
              <a:rPr lang="en-US" sz="2000" dirty="0" smtClean="0"/>
              <a:t> </a:t>
            </a:r>
            <a:r>
              <a:rPr lang="en-US" sz="2000" dirty="0" err="1" smtClean="0"/>
              <a:t>solutii</a:t>
            </a:r>
            <a:r>
              <a:rPr lang="en-US" sz="2000" dirty="0" smtClean="0"/>
              <a:t> simple </a:t>
            </a:r>
            <a:r>
              <a:rPr lang="en-US" sz="2000" dirty="0" err="1" smtClean="0"/>
              <a:t>pentru</a:t>
            </a:r>
            <a:r>
              <a:rPr lang="en-US" sz="2000" dirty="0" smtClean="0"/>
              <a:t> </a:t>
            </a:r>
            <a:r>
              <a:rPr lang="en-US" sz="2000" dirty="0" err="1" smtClean="0"/>
              <a:t>realizarea</a:t>
            </a:r>
            <a:r>
              <a:rPr lang="en-US" sz="2000" dirty="0" smtClean="0"/>
              <a:t> </a:t>
            </a:r>
            <a:r>
              <a:rPr lang="en-US" sz="2000" dirty="0" err="1" smtClean="0"/>
              <a:t>relatiilor</a:t>
            </a:r>
            <a:r>
              <a:rPr lang="en-US" sz="2000" dirty="0" smtClean="0"/>
              <a:t> </a:t>
            </a:r>
            <a:r>
              <a:rPr lang="en-US" sz="2000" dirty="0" err="1" smtClean="0"/>
              <a:t>dintre</a:t>
            </a:r>
            <a:r>
              <a:rPr lang="en-US" sz="2000" dirty="0" smtClean="0"/>
              <a:t> </a:t>
            </a:r>
            <a:r>
              <a:rPr lang="en-US" sz="2000" dirty="0" err="1" smtClean="0"/>
              <a:t>clase</a:t>
            </a:r>
            <a:endParaRPr lang="en-US" sz="2000" dirty="0" smtClean="0"/>
          </a:p>
          <a:p>
            <a:pPr lvl="2">
              <a:lnSpc>
                <a:spcPct val="150000"/>
              </a:lnSpc>
              <a:buClr>
                <a:schemeClr val="tx2">
                  <a:lumMod val="75000"/>
                </a:schemeClr>
              </a:buClr>
              <a:buFont typeface="Wingdings" pitchFamily="2" charset="2"/>
              <a:buChar char="ü"/>
            </a:pPr>
            <a:r>
              <a:rPr lang="en-US" sz="2000" dirty="0" smtClean="0"/>
              <a:t>Adaptor, Composite, Façade, Proxy</a:t>
            </a:r>
          </a:p>
          <a:p>
            <a:pPr lvl="1">
              <a:lnSpc>
                <a:spcPct val="150000"/>
              </a:lnSpc>
              <a:buClr>
                <a:schemeClr val="tx2">
                  <a:lumMod val="75000"/>
                </a:schemeClr>
              </a:buClr>
              <a:buFont typeface="Wingdings" pitchFamily="2" charset="2"/>
              <a:buChar char="Ø"/>
            </a:pPr>
            <a:r>
              <a:rPr lang="ro-RO" sz="2000" dirty="0" smtClean="0">
                <a:solidFill>
                  <a:srgbClr val="FFFF00"/>
                </a:solidFill>
              </a:rPr>
              <a:t>şabloane de comportament</a:t>
            </a:r>
            <a:r>
              <a:rPr lang="en-US" sz="2000" dirty="0" smtClean="0">
                <a:solidFill>
                  <a:srgbClr val="FFFF00"/>
                </a:solidFill>
              </a:rPr>
              <a:t> </a:t>
            </a:r>
            <a:r>
              <a:rPr lang="en-US" sz="2000" dirty="0" smtClean="0"/>
              <a:t>– </a:t>
            </a:r>
            <a:r>
              <a:rPr lang="en-US" sz="2000" dirty="0" err="1" smtClean="0"/>
              <a:t>vizeaza</a:t>
            </a:r>
            <a:r>
              <a:rPr lang="en-US" sz="2000" dirty="0" smtClean="0"/>
              <a:t> </a:t>
            </a:r>
            <a:r>
              <a:rPr lang="en-US" sz="2000" dirty="0" err="1" smtClean="0"/>
              <a:t>comunicarea</a:t>
            </a:r>
            <a:r>
              <a:rPr lang="en-US" sz="2000" dirty="0" smtClean="0"/>
              <a:t> </a:t>
            </a:r>
            <a:r>
              <a:rPr lang="en-US" sz="2000" dirty="0" err="1" smtClean="0"/>
              <a:t>dintre</a:t>
            </a:r>
            <a:r>
              <a:rPr lang="en-US" sz="2000" dirty="0" smtClean="0"/>
              <a:t> </a:t>
            </a:r>
            <a:r>
              <a:rPr lang="en-US" sz="2000" dirty="0" err="1" smtClean="0"/>
              <a:t>obiecte</a:t>
            </a:r>
            <a:endParaRPr lang="en-US" sz="2000" dirty="0" smtClean="0"/>
          </a:p>
          <a:p>
            <a:pPr lvl="2">
              <a:lnSpc>
                <a:spcPct val="150000"/>
              </a:lnSpc>
              <a:buClr>
                <a:schemeClr val="tx2">
                  <a:lumMod val="75000"/>
                </a:schemeClr>
              </a:buClr>
              <a:buFont typeface="Wingdings" pitchFamily="2" charset="2"/>
              <a:buChar char="ü"/>
            </a:pPr>
            <a:r>
              <a:rPr lang="en-US" sz="2000" dirty="0" smtClean="0"/>
              <a:t>Observer, Strategy, Chain of Responsibility</a:t>
            </a:r>
            <a:endParaRPr lang="ro-RO" sz="2000" dirty="0" smtClean="0"/>
          </a:p>
          <a:p>
            <a:pPr>
              <a:lnSpc>
                <a:spcPct val="150000"/>
              </a:lnSpc>
            </a:pPr>
            <a:endParaRPr lang="ro-RO" sz="2000" dirty="0"/>
          </a:p>
        </p:txBody>
      </p:sp>
      <p:sp>
        <p:nvSpPr>
          <p:cNvPr id="5" name="Title 1"/>
          <p:cNvSpPr>
            <a:spLocks noGrp="1"/>
          </p:cNvSpPr>
          <p:nvPr>
            <p:ph type="title"/>
          </p:nvPr>
        </p:nvSpPr>
        <p:spPr>
          <a:xfrm>
            <a:off x="642910" y="87988"/>
            <a:ext cx="8105554" cy="626368"/>
          </a:xfrm>
        </p:spPr>
        <p:txBody>
          <a:bodyPr/>
          <a:lstStyle/>
          <a:p>
            <a:r>
              <a:rPr lang="en-US" sz="3200" dirty="0" smtClean="0"/>
              <a:t>2.</a:t>
            </a:r>
            <a:r>
              <a:rPr lang="ro-RO" sz="3200" dirty="0" smtClean="0"/>
              <a:t>Şabloane de proiectare</a:t>
            </a:r>
            <a:r>
              <a:rPr lang="en-US" sz="3200" dirty="0" smtClean="0"/>
              <a:t>. </a:t>
            </a:r>
            <a:r>
              <a:rPr lang="en-US" sz="3200" dirty="0" err="1" smtClean="0"/>
              <a:t>Clasificare</a:t>
            </a:r>
            <a:endParaRPr lang="ro-RO"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37766"/>
            <a:ext cx="7776864" cy="1076656"/>
          </a:xfrm>
        </p:spPr>
        <p:txBody>
          <a:bodyPr/>
          <a:lstStyle/>
          <a:p>
            <a:pPr algn="ctr"/>
            <a:r>
              <a:rPr lang="en-US" sz="3200" dirty="0" smtClean="0"/>
              <a:t>1.Principii care </a:t>
            </a:r>
            <a:r>
              <a:rPr lang="en-US" sz="3200" dirty="0" err="1" smtClean="0"/>
              <a:t>stau</a:t>
            </a:r>
            <a:r>
              <a:rPr lang="en-US" sz="3200" dirty="0" smtClean="0"/>
              <a:t> la </a:t>
            </a:r>
            <a:r>
              <a:rPr lang="en-US" sz="3200" dirty="0" err="1" smtClean="0"/>
              <a:t>baza</a:t>
            </a:r>
            <a:r>
              <a:rPr lang="en-US" sz="3200" dirty="0" smtClean="0"/>
              <a:t> </a:t>
            </a:r>
            <a:r>
              <a:rPr lang="en-US" sz="3200" dirty="0" err="1" smtClean="0"/>
              <a:t>aplicarii</a:t>
            </a:r>
            <a:r>
              <a:rPr lang="en-US" sz="3200" dirty="0" smtClean="0"/>
              <a:t> </a:t>
            </a:r>
            <a:r>
              <a:rPr lang="en-US" sz="3200" dirty="0" err="1" smtClean="0"/>
              <a:t>sabloanelor</a:t>
            </a:r>
            <a:r>
              <a:rPr lang="en-US" sz="3200" dirty="0" smtClean="0"/>
              <a:t> de </a:t>
            </a:r>
            <a:r>
              <a:rPr lang="en-US" sz="3200" dirty="0" err="1" smtClean="0"/>
              <a:t>proiectare</a:t>
            </a:r>
            <a:endParaRPr lang="ro-RO" sz="3200" dirty="0"/>
          </a:p>
        </p:txBody>
      </p:sp>
      <p:sp>
        <p:nvSpPr>
          <p:cNvPr id="3" name="Content Placeholder 2"/>
          <p:cNvSpPr>
            <a:spLocks noGrp="1"/>
          </p:cNvSpPr>
          <p:nvPr>
            <p:ph idx="1"/>
          </p:nvPr>
        </p:nvSpPr>
        <p:spPr>
          <a:xfrm>
            <a:off x="539552" y="1285860"/>
            <a:ext cx="8424936" cy="5357850"/>
          </a:xfrm>
        </p:spPr>
        <p:txBody>
          <a:bodyPr>
            <a:normAutofit lnSpcReduction="10000"/>
          </a:bodyPr>
          <a:lstStyle/>
          <a:p>
            <a:pPr>
              <a:lnSpc>
                <a:spcPct val="150000"/>
              </a:lnSpc>
              <a:buFont typeface="Wingdings" pitchFamily="2" charset="2"/>
              <a:buChar char="Ø"/>
            </a:pPr>
            <a:r>
              <a:rPr lang="en-US" sz="2000" dirty="0" smtClean="0"/>
              <a:t>Program to an interface not an implementation</a:t>
            </a:r>
          </a:p>
          <a:p>
            <a:pPr lvl="1">
              <a:lnSpc>
                <a:spcPct val="150000"/>
              </a:lnSpc>
              <a:buFont typeface="Wingdings" pitchFamily="2" charset="2"/>
              <a:buChar char="ü"/>
            </a:pPr>
            <a:r>
              <a:rPr lang="en-US" sz="1600" dirty="0" smtClean="0"/>
              <a:t>the application should always use interfaces from other part of the application rather than the concrete implementations;  in other words, the client code should hold an interface object, not a concrete one.</a:t>
            </a:r>
          </a:p>
          <a:p>
            <a:pPr lvl="1">
              <a:lnSpc>
                <a:spcPct val="150000"/>
              </a:lnSpc>
              <a:buFont typeface="Wingdings" pitchFamily="2" charset="2"/>
              <a:buChar char="ü"/>
            </a:pPr>
            <a:r>
              <a:rPr lang="en-US" sz="1600" dirty="0" smtClean="0"/>
              <a:t>“always design based on a contract rather than an implementation”</a:t>
            </a:r>
          </a:p>
          <a:p>
            <a:pPr lvl="1">
              <a:lnSpc>
                <a:spcPct val="150000"/>
              </a:lnSpc>
              <a:buFont typeface="Wingdings" pitchFamily="2" charset="2"/>
              <a:buChar char="ü"/>
            </a:pPr>
            <a:r>
              <a:rPr lang="en-US" sz="1600" dirty="0" smtClean="0"/>
              <a:t>Benefits: </a:t>
            </a:r>
          </a:p>
          <a:p>
            <a:pPr lvl="2">
              <a:lnSpc>
                <a:spcPct val="150000"/>
              </a:lnSpc>
            </a:pPr>
            <a:r>
              <a:rPr lang="en-US" sz="1600" dirty="0" smtClean="0"/>
              <a:t>the behavior of a program could be changed at a run-time</a:t>
            </a:r>
          </a:p>
          <a:p>
            <a:pPr lvl="2">
              <a:lnSpc>
                <a:spcPct val="150000"/>
              </a:lnSpc>
            </a:pPr>
            <a:r>
              <a:rPr lang="en-US" sz="1600" dirty="0" smtClean="0"/>
              <a:t>Better quality of a program – maintainability, extensibility, testability</a:t>
            </a:r>
          </a:p>
          <a:p>
            <a:pPr>
              <a:lnSpc>
                <a:spcPct val="150000"/>
              </a:lnSpc>
              <a:buFont typeface="Wingdings" pitchFamily="2" charset="2"/>
              <a:buChar char="Ø"/>
            </a:pPr>
            <a:r>
              <a:rPr lang="en-US" sz="2000" dirty="0" smtClean="0"/>
              <a:t>Favor object composition over inheritance</a:t>
            </a:r>
            <a:endParaRPr lang="ro-RO" sz="2000" dirty="0" smtClean="0"/>
          </a:p>
          <a:p>
            <a:pPr lvl="1">
              <a:lnSpc>
                <a:spcPct val="150000"/>
              </a:lnSpc>
              <a:buFont typeface="Wingdings" pitchFamily="2" charset="2"/>
              <a:buChar char="ü"/>
            </a:pPr>
            <a:r>
              <a:rPr lang="en-US" sz="1600" dirty="0" smtClean="0"/>
              <a:t>classes should achieve </a:t>
            </a:r>
            <a:r>
              <a:rPr lang="en-US" sz="1600" dirty="0" smtClean="0">
                <a:hlinkClick r:id="rId2" tooltip="Polymorphism (computer science)"/>
              </a:rPr>
              <a:t>polymorphic</a:t>
            </a:r>
            <a:r>
              <a:rPr lang="en-US" sz="1600" dirty="0" smtClean="0"/>
              <a:t> behavior and </a:t>
            </a:r>
            <a:r>
              <a:rPr lang="en-US" sz="1600" dirty="0" smtClean="0">
                <a:hlinkClick r:id="rId3" tooltip="Code reuse"/>
              </a:rPr>
              <a:t>code reuse</a:t>
            </a:r>
            <a:r>
              <a:rPr lang="en-US" sz="1600" dirty="0" smtClean="0"/>
              <a:t> by their </a:t>
            </a:r>
            <a:r>
              <a:rPr lang="en-US" sz="1600" dirty="0" smtClean="0">
                <a:hlinkClick r:id="rId4" tooltip="Object composition"/>
              </a:rPr>
              <a:t>composition</a:t>
            </a:r>
            <a:r>
              <a:rPr lang="en-US" sz="1600" dirty="0" smtClean="0"/>
              <a:t> (by containing instances of other classes that implement the desired functionality) rather than </a:t>
            </a:r>
            <a:r>
              <a:rPr lang="en-US" sz="1600" dirty="0" smtClean="0">
                <a:hlinkClick r:id="rId5" tooltip="Inheritance (computer science)"/>
              </a:rPr>
              <a:t>inheritance</a:t>
            </a:r>
            <a:r>
              <a:rPr lang="en-US" sz="1600" dirty="0" smtClean="0"/>
              <a:t> from a base or parent class.</a:t>
            </a:r>
          </a:p>
          <a:p>
            <a:pPr lvl="1">
              <a:lnSpc>
                <a:spcPct val="150000"/>
              </a:lnSpc>
              <a:buFont typeface="Wingdings" pitchFamily="2" charset="2"/>
              <a:buChar char="ü"/>
            </a:pPr>
            <a:r>
              <a:rPr lang="en-US" sz="1600" dirty="0" smtClean="0"/>
              <a:t>this principle gives the design higher flexibility. </a:t>
            </a:r>
            <a:r>
              <a:rPr lang="en-US" sz="1200" dirty="0" smtClean="0"/>
              <a:t>(wikipedia.org)</a:t>
            </a:r>
            <a:endParaRPr lang="ro-RO" sz="1200" dirty="0" smtClean="0"/>
          </a:p>
          <a:p>
            <a:pPr>
              <a:lnSpc>
                <a:spcPct val="150000"/>
              </a:lnSpc>
            </a:pP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66328"/>
            <a:ext cx="8215370" cy="626368"/>
          </a:xfrm>
        </p:spPr>
        <p:txBody>
          <a:bodyPr/>
          <a:lstStyle/>
          <a:p>
            <a:r>
              <a:rPr lang="en-US" sz="2400" dirty="0" smtClean="0"/>
              <a:t>1.1 Program to an interface, not an implementation</a:t>
            </a:r>
            <a:br>
              <a:rPr lang="en-US" sz="2400" dirty="0" smtClean="0"/>
            </a:br>
            <a:endParaRPr lang="ro-RO" sz="2400" dirty="0"/>
          </a:p>
        </p:txBody>
      </p:sp>
      <p:sp>
        <p:nvSpPr>
          <p:cNvPr id="6" name="Rectangle 5"/>
          <p:cNvSpPr/>
          <p:nvPr/>
        </p:nvSpPr>
        <p:spPr>
          <a:xfrm>
            <a:off x="2786050" y="642918"/>
            <a:ext cx="5857916" cy="3139321"/>
          </a:xfrm>
          <a:prstGeom prst="rect">
            <a:avLst/>
          </a:prstGeom>
        </p:spPr>
        <p:txBody>
          <a:bodyPr wrap="square">
            <a:spAutoFit/>
          </a:bodyPr>
          <a:lstStyle/>
          <a:p>
            <a:pPr fontAlgn="base"/>
            <a:r>
              <a:rPr lang="en-US" dirty="0" smtClean="0"/>
              <a:t>public interface </a:t>
            </a:r>
            <a:r>
              <a:rPr lang="en-US" dirty="0" err="1" smtClean="0"/>
              <a:t>PersonStore</a:t>
            </a:r>
            <a:r>
              <a:rPr lang="en-US" dirty="0" smtClean="0"/>
              <a:t> {</a:t>
            </a:r>
          </a:p>
          <a:p>
            <a:pPr fontAlgn="base"/>
            <a:r>
              <a:rPr lang="en-US" dirty="0" smtClean="0"/>
              <a:t>  Person find(String name);</a:t>
            </a:r>
          </a:p>
          <a:p>
            <a:pPr fontAlgn="base"/>
            <a:r>
              <a:rPr lang="en-US" dirty="0" smtClean="0"/>
              <a:t>}</a:t>
            </a:r>
          </a:p>
          <a:p>
            <a:pPr fontAlgn="base"/>
            <a:r>
              <a:rPr lang="en-US" dirty="0" smtClean="0"/>
              <a:t> </a:t>
            </a:r>
          </a:p>
          <a:p>
            <a:pPr fontAlgn="base"/>
            <a:r>
              <a:rPr lang="en-US" dirty="0" smtClean="0"/>
              <a:t>class </a:t>
            </a:r>
            <a:r>
              <a:rPr lang="en-US" dirty="0" err="1" smtClean="0"/>
              <a:t>DatabasePersonStore</a:t>
            </a:r>
            <a:r>
              <a:rPr lang="en-US" dirty="0" smtClean="0"/>
              <a:t> implements </a:t>
            </a:r>
            <a:r>
              <a:rPr lang="en-US" dirty="0" err="1" smtClean="0"/>
              <a:t>PersonStore</a:t>
            </a:r>
            <a:r>
              <a:rPr lang="en-US" dirty="0" smtClean="0"/>
              <a:t> {</a:t>
            </a:r>
          </a:p>
          <a:p>
            <a:pPr fontAlgn="base"/>
            <a:r>
              <a:rPr lang="en-US" dirty="0" smtClean="0"/>
              <a:t>  ...</a:t>
            </a:r>
          </a:p>
          <a:p>
            <a:pPr fontAlgn="base"/>
            <a:r>
              <a:rPr lang="en-US" dirty="0" smtClean="0"/>
              <a:t>}</a:t>
            </a:r>
          </a:p>
          <a:p>
            <a:pPr fontAlgn="base"/>
            <a:r>
              <a:rPr lang="en-US" dirty="0" smtClean="0"/>
              <a:t> </a:t>
            </a:r>
          </a:p>
          <a:p>
            <a:pPr fontAlgn="base"/>
            <a:r>
              <a:rPr lang="en-US" dirty="0" smtClean="0"/>
              <a:t>class </a:t>
            </a:r>
            <a:r>
              <a:rPr lang="en-US" dirty="0" err="1" smtClean="0"/>
              <a:t>CsvFilePersonStore</a:t>
            </a:r>
            <a:r>
              <a:rPr lang="en-US" dirty="0" smtClean="0"/>
              <a:t> implements </a:t>
            </a:r>
            <a:r>
              <a:rPr lang="en-US" dirty="0" err="1" smtClean="0"/>
              <a:t>PersonStore</a:t>
            </a:r>
            <a:r>
              <a:rPr lang="en-US" dirty="0" smtClean="0"/>
              <a:t> {</a:t>
            </a:r>
          </a:p>
          <a:p>
            <a:pPr fontAlgn="base"/>
            <a:r>
              <a:rPr lang="en-US" dirty="0" smtClean="0"/>
              <a:t>  ...</a:t>
            </a:r>
          </a:p>
          <a:p>
            <a:pPr fontAlgn="base"/>
            <a:r>
              <a:rPr lang="en-US" dirty="0" smtClean="0"/>
              <a:t>}</a:t>
            </a:r>
            <a:endParaRPr lang="en-US" dirty="0"/>
          </a:p>
        </p:txBody>
      </p:sp>
      <p:sp>
        <p:nvSpPr>
          <p:cNvPr id="7" name="Rectangle 6"/>
          <p:cNvSpPr/>
          <p:nvPr/>
        </p:nvSpPr>
        <p:spPr>
          <a:xfrm>
            <a:off x="2714612" y="4714884"/>
            <a:ext cx="6072230" cy="923330"/>
          </a:xfrm>
          <a:prstGeom prst="rect">
            <a:avLst/>
          </a:prstGeom>
        </p:spPr>
        <p:txBody>
          <a:bodyPr wrap="square">
            <a:spAutoFit/>
          </a:bodyPr>
          <a:lstStyle/>
          <a:p>
            <a:pPr fontAlgn="base"/>
            <a:r>
              <a:rPr lang="en-US" dirty="0" err="1" smtClean="0"/>
              <a:t>PersonStore</a:t>
            </a:r>
            <a:r>
              <a:rPr lang="en-US" dirty="0" smtClean="0"/>
              <a:t> store = </a:t>
            </a:r>
            <a:r>
              <a:rPr lang="en-US" dirty="0" err="1" smtClean="0"/>
              <a:t>PersonStoreFactoy.getPersonStore</a:t>
            </a:r>
            <a:r>
              <a:rPr lang="en-US" dirty="0" smtClean="0"/>
              <a:t>();</a:t>
            </a:r>
          </a:p>
          <a:p>
            <a:pPr fontAlgn="base"/>
            <a:r>
              <a:rPr lang="en-US" dirty="0" smtClean="0"/>
              <a:t>Person </a:t>
            </a:r>
            <a:r>
              <a:rPr lang="en-US" dirty="0" err="1" smtClean="0"/>
              <a:t>person</a:t>
            </a:r>
            <a:r>
              <a:rPr lang="en-US" dirty="0" smtClean="0"/>
              <a:t> = </a:t>
            </a:r>
            <a:r>
              <a:rPr lang="en-US" dirty="0" err="1" smtClean="0"/>
              <a:t>store.find</a:t>
            </a:r>
            <a:r>
              <a:rPr lang="en-US" dirty="0" smtClean="0"/>
              <a:t>("Jon Doe");</a:t>
            </a:r>
          </a:p>
          <a:p>
            <a:pPr fontAlgn="base"/>
            <a:r>
              <a:rPr lang="en-US" dirty="0" smtClean="0"/>
              <a:t>...</a:t>
            </a:r>
            <a:endParaRPr lang="en-US" dirty="0"/>
          </a:p>
        </p:txBody>
      </p:sp>
      <p:sp>
        <p:nvSpPr>
          <p:cNvPr id="8" name="Rectangle 7"/>
          <p:cNvSpPr/>
          <p:nvPr/>
        </p:nvSpPr>
        <p:spPr>
          <a:xfrm>
            <a:off x="500034" y="3854239"/>
            <a:ext cx="8429684" cy="646331"/>
          </a:xfrm>
          <a:prstGeom prst="rect">
            <a:avLst/>
          </a:prstGeom>
        </p:spPr>
        <p:txBody>
          <a:bodyPr wrap="square">
            <a:spAutoFit/>
          </a:bodyPr>
          <a:lstStyle/>
          <a:p>
            <a:r>
              <a:rPr lang="en-US" dirty="0" smtClean="0"/>
              <a:t>A consumer/client can use the interface without even knowing about the concrete implementations.</a:t>
            </a:r>
            <a:endParaRPr lang="en-US" dirty="0"/>
          </a:p>
        </p:txBody>
      </p:sp>
      <p:sp>
        <p:nvSpPr>
          <p:cNvPr id="9" name="Title 1"/>
          <p:cNvSpPr txBox="1">
            <a:spLocks/>
          </p:cNvSpPr>
          <p:nvPr/>
        </p:nvSpPr>
        <p:spPr>
          <a:xfrm>
            <a:off x="500034" y="588054"/>
            <a:ext cx="1857388" cy="626368"/>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Exemplul</a:t>
            </a:r>
            <a: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t> 1</a:t>
            </a:r>
            <a:b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br>
            <a:endParaRPr kumimoji="0" lang="ro-RO" sz="24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10" name="Rectangle 9"/>
          <p:cNvSpPr/>
          <p:nvPr/>
        </p:nvSpPr>
        <p:spPr>
          <a:xfrm>
            <a:off x="428596" y="5572140"/>
            <a:ext cx="8429684" cy="923330"/>
          </a:xfrm>
          <a:prstGeom prst="rect">
            <a:avLst/>
          </a:prstGeom>
        </p:spPr>
        <p:txBody>
          <a:bodyPr wrap="square">
            <a:spAutoFit/>
          </a:bodyPr>
          <a:lstStyle/>
          <a:p>
            <a:r>
              <a:rPr lang="en-US" dirty="0" smtClean="0"/>
              <a:t>You should use an interface whenever you have multiple implementations. For example if you use a different persistence in production as in development or if you have an algorithm which is interchangeable.</a:t>
            </a:r>
            <a:endParaRPr lang="en-US" dirty="0"/>
          </a:p>
        </p:txBody>
      </p:sp>
      <p:sp>
        <p:nvSpPr>
          <p:cNvPr id="11" name="Rectangle 10"/>
          <p:cNvSpPr/>
          <p:nvPr/>
        </p:nvSpPr>
        <p:spPr>
          <a:xfrm>
            <a:off x="4714876" y="6429396"/>
            <a:ext cx="4143404" cy="307777"/>
          </a:xfrm>
          <a:prstGeom prst="rect">
            <a:avLst/>
          </a:prstGeom>
        </p:spPr>
        <p:txBody>
          <a:bodyPr wrap="square">
            <a:spAutoFit/>
          </a:bodyPr>
          <a:lstStyle/>
          <a:p>
            <a:r>
              <a:rPr lang="en-US" sz="1400" dirty="0" err="1" smtClean="0">
                <a:solidFill>
                  <a:srgbClr val="FFFF00"/>
                </a:solidFill>
                <a:hlinkClick r:id="rId3"/>
              </a:rPr>
              <a:t>Sursa</a:t>
            </a:r>
            <a:r>
              <a:rPr lang="en-US" sz="1400" dirty="0" smtClean="0">
                <a:solidFill>
                  <a:srgbClr val="FFFF00"/>
                </a:solidFill>
                <a:hlinkClick r:id="rId3"/>
              </a:rPr>
              <a:t>:</a:t>
            </a:r>
            <a:r>
              <a:rPr lang="en-US" sz="1200" dirty="0" smtClean="0">
                <a:hlinkClick r:id="rId3"/>
              </a:rPr>
              <a:t> https://tuhrig.de/programming-to-an-interface/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44" y="992651"/>
            <a:ext cx="4357718" cy="5436745"/>
          </a:xfrm>
          <a:prstGeom prst="rect">
            <a:avLst/>
          </a:prstGeom>
          <a:solidFill>
            <a:schemeClr val="bg2"/>
          </a:solidFill>
        </p:spPr>
        <p:txBody>
          <a:bodyPr wrap="square" rtlCol="0">
            <a:spAutoFit/>
          </a:bodyPr>
          <a:lstStyle/>
          <a:p>
            <a:pPr fontAlgn="base">
              <a:lnSpc>
                <a:spcPts val="1600"/>
              </a:lnSpc>
            </a:pPr>
            <a:r>
              <a:rPr lang="en-US" b="1" dirty="0" smtClean="0"/>
              <a:t>public </a:t>
            </a:r>
            <a:r>
              <a:rPr lang="en-US" b="1" dirty="0" err="1" smtClean="0"/>
              <a:t>enum</a:t>
            </a:r>
            <a:r>
              <a:rPr lang="en-US" b="1" dirty="0" smtClean="0"/>
              <a:t> Language</a:t>
            </a:r>
          </a:p>
          <a:p>
            <a:pPr fontAlgn="base">
              <a:lnSpc>
                <a:spcPts val="1600"/>
              </a:lnSpc>
            </a:pPr>
            <a:r>
              <a:rPr lang="en-US" b="1" dirty="0" smtClean="0"/>
              <a:t>{</a:t>
            </a:r>
          </a:p>
          <a:p>
            <a:pPr fontAlgn="base">
              <a:lnSpc>
                <a:spcPts val="1600"/>
              </a:lnSpc>
            </a:pPr>
            <a:r>
              <a:rPr lang="en-US" b="1" dirty="0" smtClean="0"/>
              <a:t>    English, German, Spanish</a:t>
            </a:r>
          </a:p>
          <a:p>
            <a:pPr fontAlgn="base">
              <a:lnSpc>
                <a:spcPts val="1600"/>
              </a:lnSpc>
            </a:pPr>
            <a:r>
              <a:rPr lang="en-US" b="1" dirty="0" smtClean="0"/>
              <a:t>}</a:t>
            </a:r>
          </a:p>
          <a:p>
            <a:pPr fontAlgn="base">
              <a:lnSpc>
                <a:spcPts val="1600"/>
              </a:lnSpc>
            </a:pPr>
            <a:endParaRPr lang="en-US" b="1" dirty="0" smtClean="0"/>
          </a:p>
          <a:p>
            <a:pPr fontAlgn="base">
              <a:lnSpc>
                <a:spcPts val="1600"/>
              </a:lnSpc>
            </a:pPr>
            <a:endParaRPr lang="en-US" b="1" dirty="0" smtClean="0"/>
          </a:p>
          <a:p>
            <a:pPr fontAlgn="base">
              <a:lnSpc>
                <a:spcPts val="1600"/>
              </a:lnSpc>
            </a:pPr>
            <a:endParaRPr lang="en-US" b="1" dirty="0" smtClean="0"/>
          </a:p>
          <a:p>
            <a:pPr fontAlgn="base">
              <a:lnSpc>
                <a:spcPts val="1600"/>
              </a:lnSpc>
            </a:pPr>
            <a:r>
              <a:rPr lang="en-US" b="1" dirty="0" smtClean="0"/>
              <a:t>public interface </a:t>
            </a:r>
            <a:r>
              <a:rPr lang="en-US" b="1" dirty="0" err="1" smtClean="0"/>
              <a:t>ISpeaker</a:t>
            </a:r>
            <a:endParaRPr lang="en-US" b="1" dirty="0" smtClean="0"/>
          </a:p>
          <a:p>
            <a:pPr fontAlgn="base">
              <a:lnSpc>
                <a:spcPts val="1600"/>
              </a:lnSpc>
            </a:pPr>
            <a:r>
              <a:rPr lang="en-US" b="1" dirty="0" smtClean="0"/>
              <a:t>{</a:t>
            </a:r>
          </a:p>
          <a:p>
            <a:pPr fontAlgn="base">
              <a:lnSpc>
                <a:spcPts val="1600"/>
              </a:lnSpc>
            </a:pPr>
            <a:r>
              <a:rPr lang="en-US" b="1" dirty="0" smtClean="0"/>
              <a:t>    void Speak();</a:t>
            </a:r>
          </a:p>
          <a:p>
            <a:pPr fontAlgn="base">
              <a:lnSpc>
                <a:spcPts val="1600"/>
              </a:lnSpc>
            </a:pPr>
            <a:r>
              <a:rPr lang="en-US" b="1" dirty="0" smtClean="0"/>
              <a:t>}</a:t>
            </a:r>
          </a:p>
          <a:p>
            <a:pPr fontAlgn="base">
              <a:lnSpc>
                <a:spcPts val="1600"/>
              </a:lnSpc>
            </a:pPr>
            <a:endParaRPr lang="en-US" b="1" dirty="0" smtClean="0"/>
          </a:p>
          <a:p>
            <a:pPr fontAlgn="base">
              <a:lnSpc>
                <a:spcPts val="1600"/>
              </a:lnSpc>
            </a:pPr>
            <a:endParaRPr lang="en-US" b="1" dirty="0" smtClean="0"/>
          </a:p>
          <a:p>
            <a:pPr fontAlgn="base">
              <a:lnSpc>
                <a:spcPts val="1600"/>
              </a:lnSpc>
            </a:pPr>
            <a:endParaRPr lang="en-US" b="1" dirty="0" smtClean="0"/>
          </a:p>
          <a:p>
            <a:pPr fontAlgn="base">
              <a:lnSpc>
                <a:spcPts val="1600"/>
              </a:lnSpc>
            </a:pPr>
            <a:r>
              <a:rPr lang="en-US" b="1" dirty="0" smtClean="0"/>
              <a:t>public class </a:t>
            </a:r>
            <a:r>
              <a:rPr lang="en-US" b="1" dirty="0" err="1" smtClean="0"/>
              <a:t>EnglishSpeaker</a:t>
            </a:r>
            <a:r>
              <a:rPr lang="en-US" b="1" dirty="0" smtClean="0"/>
              <a:t> : </a:t>
            </a:r>
            <a:r>
              <a:rPr lang="en-US" b="1" dirty="0" err="1" smtClean="0">
                <a:solidFill>
                  <a:srgbClr val="FFFF00"/>
                </a:solidFill>
              </a:rPr>
              <a:t>ISpeaker</a:t>
            </a:r>
            <a:endParaRPr lang="en-US" b="1" dirty="0" smtClean="0">
              <a:solidFill>
                <a:srgbClr val="FFFF00"/>
              </a:solidFill>
            </a:endParaRPr>
          </a:p>
          <a:p>
            <a:pPr fontAlgn="base">
              <a:lnSpc>
                <a:spcPts val="1600"/>
              </a:lnSpc>
            </a:pPr>
            <a:r>
              <a:rPr lang="en-US" b="1" dirty="0" smtClean="0"/>
              <a:t>{</a:t>
            </a:r>
          </a:p>
          <a:p>
            <a:pPr fontAlgn="base">
              <a:lnSpc>
                <a:spcPts val="1600"/>
              </a:lnSpc>
            </a:pPr>
            <a:r>
              <a:rPr lang="en-US" b="1" dirty="0" smtClean="0"/>
              <a:t>    public </a:t>
            </a:r>
            <a:r>
              <a:rPr lang="en-US" b="1" dirty="0" err="1" smtClean="0"/>
              <a:t>EnglishSpeaker</a:t>
            </a:r>
            <a:r>
              <a:rPr lang="en-US" b="1" dirty="0" smtClean="0"/>
              <a:t>() { }</a:t>
            </a:r>
          </a:p>
          <a:p>
            <a:pPr fontAlgn="base">
              <a:lnSpc>
                <a:spcPts val="1600"/>
              </a:lnSpc>
            </a:pPr>
            <a:r>
              <a:rPr lang="en-US" b="1" dirty="0" smtClean="0"/>
              <a:t>  </a:t>
            </a:r>
          </a:p>
          <a:p>
            <a:pPr fontAlgn="base">
              <a:lnSpc>
                <a:spcPts val="1600"/>
              </a:lnSpc>
            </a:pPr>
            <a:r>
              <a:rPr lang="en-US" b="1" dirty="0" smtClean="0"/>
              <a:t>    public void Speak()</a:t>
            </a:r>
          </a:p>
          <a:p>
            <a:pPr fontAlgn="base">
              <a:lnSpc>
                <a:spcPts val="1600"/>
              </a:lnSpc>
            </a:pPr>
            <a:r>
              <a:rPr lang="en-US" b="1" dirty="0" smtClean="0"/>
              <a:t>    {</a:t>
            </a:r>
          </a:p>
          <a:p>
            <a:pPr fontAlgn="base">
              <a:lnSpc>
                <a:spcPts val="1600"/>
              </a:lnSpc>
            </a:pPr>
            <a:r>
              <a:rPr lang="en-US" b="1" dirty="0" smtClean="0"/>
              <a:t>        </a:t>
            </a:r>
            <a:r>
              <a:rPr lang="en-US" b="1" dirty="0" err="1" smtClean="0"/>
              <a:t>Console.WriteLine</a:t>
            </a:r>
            <a:r>
              <a:rPr lang="en-US" b="1" dirty="0" smtClean="0"/>
              <a:t>("I speak English.");</a:t>
            </a:r>
          </a:p>
          <a:p>
            <a:pPr fontAlgn="base">
              <a:lnSpc>
                <a:spcPts val="1600"/>
              </a:lnSpc>
            </a:pPr>
            <a:r>
              <a:rPr lang="en-US" b="1" dirty="0" smtClean="0"/>
              <a:t>    }</a:t>
            </a:r>
          </a:p>
          <a:p>
            <a:pPr fontAlgn="base">
              <a:lnSpc>
                <a:spcPts val="1600"/>
              </a:lnSpc>
            </a:pPr>
            <a:r>
              <a:rPr lang="en-US" b="1" dirty="0" smtClean="0"/>
              <a:t> </a:t>
            </a:r>
          </a:p>
          <a:p>
            <a:pPr fontAlgn="base">
              <a:lnSpc>
                <a:spcPts val="1600"/>
              </a:lnSpc>
            </a:pPr>
            <a:r>
              <a:rPr lang="en-US" b="1" dirty="0" smtClean="0"/>
              <a:t>}</a:t>
            </a:r>
          </a:p>
          <a:p>
            <a:pPr fontAlgn="base">
              <a:lnSpc>
                <a:spcPts val="1600"/>
              </a:lnSpc>
            </a:pPr>
            <a:r>
              <a:rPr lang="en-US" b="1" dirty="0" smtClean="0"/>
              <a:t> </a:t>
            </a:r>
          </a:p>
          <a:p>
            <a:pPr fontAlgn="base">
              <a:lnSpc>
                <a:spcPts val="1600"/>
              </a:lnSpc>
            </a:pPr>
            <a:r>
              <a:rPr lang="en-US" b="1" dirty="0" smtClean="0"/>
              <a:t> </a:t>
            </a:r>
            <a:endParaRPr lang="en-US" b="1" dirty="0"/>
          </a:p>
        </p:txBody>
      </p:sp>
      <p:sp>
        <p:nvSpPr>
          <p:cNvPr id="8" name="TextBox 7"/>
          <p:cNvSpPr txBox="1"/>
          <p:nvPr/>
        </p:nvSpPr>
        <p:spPr>
          <a:xfrm>
            <a:off x="4643470" y="1000108"/>
            <a:ext cx="4429124" cy="5026376"/>
          </a:xfrm>
          <a:prstGeom prst="rect">
            <a:avLst/>
          </a:prstGeom>
          <a:solidFill>
            <a:schemeClr val="bg2"/>
          </a:solidFill>
        </p:spPr>
        <p:txBody>
          <a:bodyPr wrap="square" rtlCol="0">
            <a:spAutoFit/>
          </a:bodyPr>
          <a:lstStyle/>
          <a:p>
            <a:pPr fontAlgn="base">
              <a:lnSpc>
                <a:spcPts val="1600"/>
              </a:lnSpc>
            </a:pPr>
            <a:r>
              <a:rPr lang="en-US" b="1" dirty="0" smtClean="0"/>
              <a:t> </a:t>
            </a:r>
          </a:p>
          <a:p>
            <a:pPr fontAlgn="base">
              <a:lnSpc>
                <a:spcPts val="1600"/>
              </a:lnSpc>
            </a:pPr>
            <a:r>
              <a:rPr lang="en-US" b="1" dirty="0" smtClean="0"/>
              <a:t>public class </a:t>
            </a:r>
            <a:r>
              <a:rPr lang="en-US" b="1" dirty="0" err="1" smtClean="0"/>
              <a:t>GermanSpeaker</a:t>
            </a:r>
            <a:r>
              <a:rPr lang="en-US" b="1" dirty="0" smtClean="0"/>
              <a:t> : </a:t>
            </a:r>
            <a:r>
              <a:rPr lang="en-US" b="1" dirty="0" err="1" smtClean="0">
                <a:solidFill>
                  <a:srgbClr val="FFFF00"/>
                </a:solidFill>
              </a:rPr>
              <a:t>ISpeaker</a:t>
            </a:r>
            <a:endParaRPr lang="en-US" b="1" dirty="0" smtClean="0">
              <a:solidFill>
                <a:srgbClr val="FFFF00"/>
              </a:solidFill>
            </a:endParaRPr>
          </a:p>
          <a:p>
            <a:pPr fontAlgn="base">
              <a:lnSpc>
                <a:spcPts val="1600"/>
              </a:lnSpc>
            </a:pPr>
            <a:r>
              <a:rPr lang="en-US" b="1" dirty="0" smtClean="0"/>
              <a:t>{</a:t>
            </a:r>
          </a:p>
          <a:p>
            <a:pPr fontAlgn="base">
              <a:lnSpc>
                <a:spcPts val="1600"/>
              </a:lnSpc>
            </a:pPr>
            <a:r>
              <a:rPr lang="en-US" b="1" dirty="0" smtClean="0"/>
              <a:t>    public </a:t>
            </a:r>
            <a:r>
              <a:rPr lang="en-US" b="1" dirty="0" err="1" smtClean="0"/>
              <a:t>GermanSpeaker</a:t>
            </a:r>
            <a:r>
              <a:rPr lang="en-US" b="1" dirty="0" smtClean="0"/>
              <a:t>() { }</a:t>
            </a:r>
          </a:p>
          <a:p>
            <a:pPr fontAlgn="base">
              <a:lnSpc>
                <a:spcPts val="1600"/>
              </a:lnSpc>
            </a:pPr>
            <a:r>
              <a:rPr lang="en-US" b="1" dirty="0" smtClean="0"/>
              <a:t> </a:t>
            </a:r>
          </a:p>
          <a:p>
            <a:pPr fontAlgn="base">
              <a:lnSpc>
                <a:spcPts val="1600"/>
              </a:lnSpc>
            </a:pPr>
            <a:r>
              <a:rPr lang="en-US" b="1" dirty="0" smtClean="0"/>
              <a:t>     </a:t>
            </a:r>
          </a:p>
          <a:p>
            <a:pPr fontAlgn="base">
              <a:lnSpc>
                <a:spcPts val="1600"/>
              </a:lnSpc>
            </a:pPr>
            <a:r>
              <a:rPr lang="en-US" b="1" dirty="0" smtClean="0"/>
              <a:t>    public void Speak()</a:t>
            </a:r>
          </a:p>
          <a:p>
            <a:pPr fontAlgn="base">
              <a:lnSpc>
                <a:spcPts val="1600"/>
              </a:lnSpc>
            </a:pPr>
            <a:r>
              <a:rPr lang="en-US" b="1" dirty="0" smtClean="0"/>
              <a:t>    {</a:t>
            </a:r>
          </a:p>
          <a:p>
            <a:pPr fontAlgn="base">
              <a:lnSpc>
                <a:spcPts val="1600"/>
              </a:lnSpc>
            </a:pPr>
            <a:r>
              <a:rPr lang="en-US" b="1" dirty="0" smtClean="0"/>
              <a:t>        </a:t>
            </a:r>
            <a:r>
              <a:rPr lang="en-US" b="1" dirty="0" err="1" smtClean="0"/>
              <a:t>Console.WriteLine</a:t>
            </a:r>
            <a:r>
              <a:rPr lang="en-US" b="1" dirty="0" smtClean="0"/>
              <a:t>("I speak German.");</a:t>
            </a:r>
          </a:p>
          <a:p>
            <a:pPr fontAlgn="base">
              <a:lnSpc>
                <a:spcPts val="1600"/>
              </a:lnSpc>
            </a:pPr>
            <a:r>
              <a:rPr lang="en-US" b="1" dirty="0" smtClean="0"/>
              <a:t>    }</a:t>
            </a:r>
          </a:p>
          <a:p>
            <a:pPr fontAlgn="base">
              <a:lnSpc>
                <a:spcPts val="1600"/>
              </a:lnSpc>
            </a:pPr>
            <a:r>
              <a:rPr lang="en-US" b="1" dirty="0" smtClean="0"/>
              <a:t> </a:t>
            </a:r>
          </a:p>
          <a:p>
            <a:pPr fontAlgn="base">
              <a:lnSpc>
                <a:spcPts val="1600"/>
              </a:lnSpc>
            </a:pPr>
            <a:r>
              <a:rPr lang="en-US" b="1" dirty="0" smtClean="0"/>
              <a:t>}</a:t>
            </a:r>
          </a:p>
          <a:p>
            <a:pPr fontAlgn="base">
              <a:lnSpc>
                <a:spcPts val="1600"/>
              </a:lnSpc>
            </a:pPr>
            <a:endParaRPr lang="en-US" b="1" dirty="0" smtClean="0"/>
          </a:p>
          <a:p>
            <a:pPr fontAlgn="base">
              <a:lnSpc>
                <a:spcPts val="1600"/>
              </a:lnSpc>
            </a:pPr>
            <a:endParaRPr lang="en-US" b="1" dirty="0" smtClean="0"/>
          </a:p>
          <a:p>
            <a:pPr fontAlgn="base">
              <a:lnSpc>
                <a:spcPts val="1600"/>
              </a:lnSpc>
            </a:pPr>
            <a:r>
              <a:rPr lang="en-US" b="1" dirty="0" smtClean="0"/>
              <a:t>public class </a:t>
            </a:r>
            <a:r>
              <a:rPr lang="en-US" b="1" dirty="0" err="1" smtClean="0"/>
              <a:t>SpanishSpeaker</a:t>
            </a:r>
            <a:r>
              <a:rPr lang="en-US" b="1" dirty="0" smtClean="0"/>
              <a:t> : </a:t>
            </a:r>
            <a:r>
              <a:rPr lang="en-US" b="1" dirty="0" err="1" smtClean="0">
                <a:solidFill>
                  <a:srgbClr val="FFFF00"/>
                </a:solidFill>
              </a:rPr>
              <a:t>ISpeaker</a:t>
            </a:r>
            <a:endParaRPr lang="en-US" b="1" dirty="0" smtClean="0">
              <a:solidFill>
                <a:srgbClr val="FFFF00"/>
              </a:solidFill>
            </a:endParaRPr>
          </a:p>
          <a:p>
            <a:pPr fontAlgn="base">
              <a:lnSpc>
                <a:spcPts val="1600"/>
              </a:lnSpc>
            </a:pPr>
            <a:r>
              <a:rPr lang="en-US" b="1" dirty="0" smtClean="0"/>
              <a:t>{</a:t>
            </a:r>
          </a:p>
          <a:p>
            <a:pPr fontAlgn="base">
              <a:lnSpc>
                <a:spcPts val="1600"/>
              </a:lnSpc>
            </a:pPr>
            <a:r>
              <a:rPr lang="en-US" b="1" dirty="0" smtClean="0"/>
              <a:t>    public </a:t>
            </a:r>
            <a:r>
              <a:rPr lang="en-US" b="1" dirty="0" err="1" smtClean="0"/>
              <a:t>SpanishSpeaker</a:t>
            </a:r>
            <a:r>
              <a:rPr lang="en-US" b="1" dirty="0" smtClean="0"/>
              <a:t>() { }</a:t>
            </a:r>
          </a:p>
          <a:p>
            <a:pPr fontAlgn="base">
              <a:lnSpc>
                <a:spcPts val="1600"/>
              </a:lnSpc>
            </a:pPr>
            <a:r>
              <a:rPr lang="en-US" b="1" dirty="0" smtClean="0"/>
              <a:t> </a:t>
            </a:r>
          </a:p>
          <a:p>
            <a:pPr fontAlgn="base">
              <a:lnSpc>
                <a:spcPts val="1600"/>
              </a:lnSpc>
            </a:pPr>
            <a:r>
              <a:rPr lang="en-US" b="1" dirty="0" smtClean="0"/>
              <a:t>    public void Speak()</a:t>
            </a:r>
          </a:p>
          <a:p>
            <a:pPr fontAlgn="base">
              <a:lnSpc>
                <a:spcPts val="1600"/>
              </a:lnSpc>
            </a:pPr>
            <a:r>
              <a:rPr lang="en-US" b="1" dirty="0" smtClean="0"/>
              <a:t>    {</a:t>
            </a:r>
          </a:p>
          <a:p>
            <a:pPr fontAlgn="base">
              <a:lnSpc>
                <a:spcPts val="1600"/>
              </a:lnSpc>
            </a:pPr>
            <a:r>
              <a:rPr lang="en-US" b="1" dirty="0" smtClean="0"/>
              <a:t>        </a:t>
            </a:r>
            <a:r>
              <a:rPr lang="en-US" b="1" dirty="0" err="1" smtClean="0"/>
              <a:t>Console.WriteLine</a:t>
            </a:r>
            <a:r>
              <a:rPr lang="en-US" b="1" dirty="0" smtClean="0"/>
              <a:t>("I speak Spanish.");</a:t>
            </a:r>
          </a:p>
          <a:p>
            <a:pPr fontAlgn="base">
              <a:lnSpc>
                <a:spcPts val="1600"/>
              </a:lnSpc>
            </a:pPr>
            <a:r>
              <a:rPr lang="en-US" b="1" dirty="0" smtClean="0"/>
              <a:t>    }</a:t>
            </a:r>
          </a:p>
          <a:p>
            <a:pPr fontAlgn="base">
              <a:lnSpc>
                <a:spcPts val="1600"/>
              </a:lnSpc>
            </a:pPr>
            <a:r>
              <a:rPr lang="en-US" b="1" dirty="0" smtClean="0"/>
              <a:t> </a:t>
            </a:r>
          </a:p>
          <a:p>
            <a:pPr fontAlgn="base">
              <a:lnSpc>
                <a:spcPts val="1600"/>
              </a:lnSpc>
            </a:pPr>
            <a:r>
              <a:rPr lang="en-US" b="1" dirty="0" smtClean="0"/>
              <a:t>}</a:t>
            </a:r>
          </a:p>
        </p:txBody>
      </p:sp>
      <p:sp>
        <p:nvSpPr>
          <p:cNvPr id="10" name="Title 1"/>
          <p:cNvSpPr>
            <a:spLocks noGrp="1"/>
          </p:cNvSpPr>
          <p:nvPr>
            <p:ph type="title"/>
          </p:nvPr>
        </p:nvSpPr>
        <p:spPr>
          <a:xfrm>
            <a:off x="571472" y="71414"/>
            <a:ext cx="7958118" cy="626368"/>
          </a:xfrm>
        </p:spPr>
        <p:txBody>
          <a:bodyPr/>
          <a:lstStyle/>
          <a:p>
            <a:r>
              <a:rPr lang="en-US" sz="2400" dirty="0" smtClean="0"/>
              <a:t>1.1 Program to an interface not an implementation</a:t>
            </a:r>
            <a:br>
              <a:rPr lang="en-US" sz="2400" dirty="0" smtClean="0"/>
            </a:br>
            <a:endParaRPr lang="ro-RO" sz="2400" dirty="0"/>
          </a:p>
        </p:txBody>
      </p:sp>
      <p:sp>
        <p:nvSpPr>
          <p:cNvPr id="11" name="Title 1"/>
          <p:cNvSpPr txBox="1">
            <a:spLocks/>
          </p:cNvSpPr>
          <p:nvPr/>
        </p:nvSpPr>
        <p:spPr>
          <a:xfrm>
            <a:off x="6858016" y="500042"/>
            <a:ext cx="2061856" cy="48349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Exemplul</a:t>
            </a:r>
            <a: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t> 2</a:t>
            </a:r>
            <a:endParaRPr kumimoji="0" lang="ro-RO" sz="24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12" name="Rectangle 11"/>
          <p:cNvSpPr/>
          <p:nvPr/>
        </p:nvSpPr>
        <p:spPr>
          <a:xfrm>
            <a:off x="357158" y="6468927"/>
            <a:ext cx="8572560" cy="246221"/>
          </a:xfrm>
          <a:prstGeom prst="rect">
            <a:avLst/>
          </a:prstGeom>
        </p:spPr>
        <p:txBody>
          <a:bodyPr wrap="square">
            <a:spAutoFit/>
          </a:bodyPr>
          <a:lstStyle/>
          <a:p>
            <a:r>
              <a:rPr lang="en-US" sz="1000" dirty="0" err="1" smtClean="0"/>
              <a:t>Exemplu</a:t>
            </a:r>
            <a:r>
              <a:rPr lang="en-US" sz="1000" dirty="0" smtClean="0"/>
              <a:t> </a:t>
            </a:r>
            <a:r>
              <a:rPr lang="en-US" sz="1000" dirty="0" err="1" smtClean="0"/>
              <a:t>preluat</a:t>
            </a:r>
            <a:r>
              <a:rPr lang="en-US" sz="1000" dirty="0" smtClean="0"/>
              <a:t> de la </a:t>
            </a:r>
            <a:r>
              <a:rPr lang="en-US" sz="1000" dirty="0" smtClean="0">
                <a:hlinkClick r:id="rId2"/>
              </a:rPr>
              <a:t>https://stackoverflow.com/questions/2697783/what-does-program-to-interfaces-not-implementations-mean</a:t>
            </a:r>
            <a:r>
              <a:rPr lang="en-US" sz="1000" dirty="0" smtClean="0"/>
              <a:t> </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66328"/>
            <a:ext cx="8215370" cy="626368"/>
          </a:xfrm>
        </p:spPr>
        <p:txBody>
          <a:bodyPr/>
          <a:lstStyle/>
          <a:p>
            <a:r>
              <a:rPr lang="en-US" sz="2400" dirty="0" smtClean="0"/>
              <a:t>1.1 Program to an interface, not an implementation</a:t>
            </a:r>
            <a:br>
              <a:rPr lang="en-US" sz="2400" dirty="0" smtClean="0"/>
            </a:br>
            <a:endParaRPr lang="ro-RO" sz="2400" dirty="0"/>
          </a:p>
        </p:txBody>
      </p:sp>
      <p:sp>
        <p:nvSpPr>
          <p:cNvPr id="7" name="TextBox 6"/>
          <p:cNvSpPr txBox="1"/>
          <p:nvPr/>
        </p:nvSpPr>
        <p:spPr>
          <a:xfrm>
            <a:off x="500034" y="949091"/>
            <a:ext cx="8429684" cy="5837495"/>
          </a:xfrm>
          <a:prstGeom prst="rect">
            <a:avLst/>
          </a:prstGeom>
          <a:solidFill>
            <a:schemeClr val="bg2"/>
          </a:solidFill>
        </p:spPr>
        <p:txBody>
          <a:bodyPr wrap="square" rtlCol="0">
            <a:spAutoFit/>
          </a:bodyPr>
          <a:lstStyle/>
          <a:p>
            <a:pPr fontAlgn="base">
              <a:lnSpc>
                <a:spcPts val="1600"/>
              </a:lnSpc>
            </a:pPr>
            <a:r>
              <a:rPr lang="en-US" b="1" dirty="0" smtClean="0"/>
              <a:t> </a:t>
            </a:r>
          </a:p>
          <a:p>
            <a:pPr fontAlgn="base">
              <a:lnSpc>
                <a:spcPts val="1600"/>
              </a:lnSpc>
            </a:pPr>
            <a:r>
              <a:rPr lang="en-US" b="1" dirty="0" smtClean="0"/>
              <a:t>public class </a:t>
            </a:r>
            <a:r>
              <a:rPr lang="en-US" b="1" dirty="0" err="1" smtClean="0"/>
              <a:t>SpeakerFactory</a:t>
            </a:r>
            <a:endParaRPr lang="en-US" b="1" dirty="0" smtClean="0"/>
          </a:p>
          <a:p>
            <a:pPr fontAlgn="base">
              <a:lnSpc>
                <a:spcPts val="1600"/>
              </a:lnSpc>
            </a:pPr>
            <a:r>
              <a:rPr lang="en-US" b="1" dirty="0" smtClean="0"/>
              <a:t>{</a:t>
            </a:r>
          </a:p>
          <a:p>
            <a:pPr fontAlgn="base">
              <a:lnSpc>
                <a:spcPts val="1600"/>
              </a:lnSpc>
            </a:pPr>
            <a:r>
              <a:rPr lang="en-US" b="1" dirty="0" smtClean="0"/>
              <a:t>    public static </a:t>
            </a:r>
            <a:r>
              <a:rPr lang="en-US" b="1" dirty="0" err="1" smtClean="0"/>
              <a:t>ISpeaker</a:t>
            </a:r>
            <a:r>
              <a:rPr lang="en-US" b="1" dirty="0" smtClean="0"/>
              <a:t> </a:t>
            </a:r>
            <a:r>
              <a:rPr lang="en-US" b="1" dirty="0" err="1" smtClean="0"/>
              <a:t>CreateSpeaker</a:t>
            </a:r>
            <a:r>
              <a:rPr lang="en-US" b="1" dirty="0" smtClean="0"/>
              <a:t>(Language </a:t>
            </a:r>
            <a:r>
              <a:rPr lang="en-US" b="1" dirty="0" err="1" smtClean="0"/>
              <a:t>language</a:t>
            </a:r>
            <a:r>
              <a:rPr lang="en-US" b="1" dirty="0" smtClean="0"/>
              <a:t>)</a:t>
            </a:r>
          </a:p>
          <a:p>
            <a:pPr fontAlgn="base">
              <a:lnSpc>
                <a:spcPts val="1600"/>
              </a:lnSpc>
            </a:pPr>
            <a:r>
              <a:rPr lang="en-US" b="1" dirty="0" smtClean="0"/>
              <a:t>    {</a:t>
            </a:r>
          </a:p>
          <a:p>
            <a:pPr fontAlgn="base">
              <a:lnSpc>
                <a:spcPts val="1600"/>
              </a:lnSpc>
            </a:pPr>
            <a:r>
              <a:rPr lang="en-US" b="1" dirty="0" smtClean="0"/>
              <a:t>        switch (language)</a:t>
            </a:r>
          </a:p>
          <a:p>
            <a:pPr fontAlgn="base">
              <a:lnSpc>
                <a:spcPts val="1600"/>
              </a:lnSpc>
            </a:pPr>
            <a:r>
              <a:rPr lang="en-US" b="1" dirty="0" smtClean="0"/>
              <a:t>        {</a:t>
            </a:r>
          </a:p>
          <a:p>
            <a:pPr fontAlgn="base">
              <a:lnSpc>
                <a:spcPts val="1600"/>
              </a:lnSpc>
            </a:pPr>
            <a:r>
              <a:rPr lang="en-US" b="1" dirty="0" smtClean="0"/>
              <a:t>            case </a:t>
            </a:r>
            <a:r>
              <a:rPr lang="en-US" b="1" dirty="0" err="1" smtClean="0"/>
              <a:t>Language.English</a:t>
            </a:r>
            <a:r>
              <a:rPr lang="en-US" b="1" dirty="0" smtClean="0"/>
              <a:t>:</a:t>
            </a:r>
          </a:p>
          <a:p>
            <a:pPr fontAlgn="base">
              <a:lnSpc>
                <a:spcPts val="1600"/>
              </a:lnSpc>
            </a:pPr>
            <a:r>
              <a:rPr lang="en-US" b="1" dirty="0" smtClean="0"/>
              <a:t>                return new </a:t>
            </a:r>
            <a:r>
              <a:rPr lang="en-US" b="1" dirty="0" err="1" smtClean="0"/>
              <a:t>EnglishSpeaker</a:t>
            </a:r>
            <a:r>
              <a:rPr lang="en-US" b="1" dirty="0" smtClean="0"/>
              <a:t>();</a:t>
            </a:r>
          </a:p>
          <a:p>
            <a:pPr fontAlgn="base">
              <a:lnSpc>
                <a:spcPts val="1600"/>
              </a:lnSpc>
            </a:pPr>
            <a:r>
              <a:rPr lang="en-US" b="1" dirty="0" smtClean="0"/>
              <a:t>            case </a:t>
            </a:r>
            <a:r>
              <a:rPr lang="en-US" b="1" dirty="0" err="1" smtClean="0"/>
              <a:t>Language.German</a:t>
            </a:r>
            <a:r>
              <a:rPr lang="en-US" b="1" dirty="0" smtClean="0"/>
              <a:t>:</a:t>
            </a:r>
          </a:p>
          <a:p>
            <a:pPr fontAlgn="base">
              <a:lnSpc>
                <a:spcPts val="1600"/>
              </a:lnSpc>
            </a:pPr>
            <a:r>
              <a:rPr lang="en-US" b="1" dirty="0" smtClean="0"/>
              <a:t>                return new </a:t>
            </a:r>
            <a:r>
              <a:rPr lang="en-US" b="1" dirty="0" err="1" smtClean="0"/>
              <a:t>GermanSpeaker</a:t>
            </a:r>
            <a:r>
              <a:rPr lang="en-US" b="1" dirty="0" smtClean="0"/>
              <a:t>();</a:t>
            </a:r>
          </a:p>
          <a:p>
            <a:pPr fontAlgn="base">
              <a:lnSpc>
                <a:spcPts val="1600"/>
              </a:lnSpc>
            </a:pPr>
            <a:r>
              <a:rPr lang="en-US" b="1" dirty="0" smtClean="0"/>
              <a:t>            case </a:t>
            </a:r>
            <a:r>
              <a:rPr lang="en-US" b="1" dirty="0" err="1" smtClean="0"/>
              <a:t>Language.Spanish</a:t>
            </a:r>
            <a:r>
              <a:rPr lang="en-US" b="1" dirty="0" smtClean="0"/>
              <a:t>:</a:t>
            </a:r>
          </a:p>
          <a:p>
            <a:pPr fontAlgn="base">
              <a:lnSpc>
                <a:spcPts val="1600"/>
              </a:lnSpc>
            </a:pPr>
            <a:r>
              <a:rPr lang="en-US" b="1" dirty="0" smtClean="0"/>
              <a:t>                return new </a:t>
            </a:r>
            <a:r>
              <a:rPr lang="en-US" b="1" dirty="0" err="1" smtClean="0"/>
              <a:t>SpanishSpeaker</a:t>
            </a:r>
            <a:r>
              <a:rPr lang="en-US" b="1" dirty="0" smtClean="0"/>
              <a:t>();</a:t>
            </a:r>
          </a:p>
          <a:p>
            <a:pPr fontAlgn="base">
              <a:lnSpc>
                <a:spcPts val="1600"/>
              </a:lnSpc>
            </a:pPr>
            <a:r>
              <a:rPr lang="en-US" b="1" dirty="0" smtClean="0"/>
              <a:t>            default:</a:t>
            </a:r>
          </a:p>
          <a:p>
            <a:pPr fontAlgn="base">
              <a:lnSpc>
                <a:spcPts val="1600"/>
              </a:lnSpc>
            </a:pPr>
            <a:r>
              <a:rPr lang="en-US" b="1" dirty="0" smtClean="0"/>
              <a:t>                throw new </a:t>
            </a:r>
            <a:r>
              <a:rPr lang="en-US" b="1" dirty="0" err="1" smtClean="0"/>
              <a:t>ApplicationException</a:t>
            </a:r>
            <a:r>
              <a:rPr lang="en-US" b="1" dirty="0" smtClean="0"/>
              <a:t>("No speaker can speak such language");</a:t>
            </a:r>
          </a:p>
          <a:p>
            <a:pPr fontAlgn="base">
              <a:lnSpc>
                <a:spcPts val="1600"/>
              </a:lnSpc>
            </a:pPr>
            <a:r>
              <a:rPr lang="en-US" b="1" dirty="0" smtClean="0"/>
              <a:t>        }  }   }</a:t>
            </a:r>
          </a:p>
          <a:p>
            <a:pPr fontAlgn="base">
              <a:lnSpc>
                <a:spcPts val="1600"/>
              </a:lnSpc>
            </a:pPr>
            <a:r>
              <a:rPr lang="en-US" b="1" dirty="0" smtClean="0"/>
              <a:t> </a:t>
            </a:r>
          </a:p>
          <a:p>
            <a:pPr fontAlgn="base">
              <a:lnSpc>
                <a:spcPts val="1600"/>
              </a:lnSpc>
            </a:pPr>
            <a:endParaRPr lang="en-US" b="1" dirty="0" smtClean="0"/>
          </a:p>
          <a:p>
            <a:pPr fontAlgn="base">
              <a:lnSpc>
                <a:spcPts val="1600"/>
              </a:lnSpc>
            </a:pPr>
            <a:r>
              <a:rPr lang="en-US" b="1" dirty="0" smtClean="0"/>
              <a:t>class Program</a:t>
            </a:r>
          </a:p>
          <a:p>
            <a:pPr fontAlgn="base">
              <a:lnSpc>
                <a:spcPts val="1600"/>
              </a:lnSpc>
            </a:pPr>
            <a:r>
              <a:rPr lang="en-US" b="1" dirty="0" smtClean="0"/>
              <a:t>{</a:t>
            </a:r>
          </a:p>
          <a:p>
            <a:pPr fontAlgn="base">
              <a:lnSpc>
                <a:spcPts val="1600"/>
              </a:lnSpc>
            </a:pPr>
            <a:r>
              <a:rPr lang="en-US" b="1" dirty="0" smtClean="0"/>
              <a:t>    static void Main()</a:t>
            </a:r>
          </a:p>
          <a:p>
            <a:pPr fontAlgn="base">
              <a:lnSpc>
                <a:spcPts val="1600"/>
              </a:lnSpc>
            </a:pPr>
            <a:r>
              <a:rPr lang="en-US" b="1" dirty="0" smtClean="0"/>
              <a:t>    {   </a:t>
            </a:r>
          </a:p>
          <a:p>
            <a:pPr fontAlgn="base">
              <a:lnSpc>
                <a:spcPts val="1600"/>
              </a:lnSpc>
            </a:pPr>
            <a:r>
              <a:rPr lang="en-US" b="1" dirty="0" smtClean="0"/>
              <a:t>        //This is your client code.</a:t>
            </a:r>
          </a:p>
          <a:p>
            <a:pPr fontAlgn="base">
              <a:lnSpc>
                <a:spcPts val="1600"/>
              </a:lnSpc>
            </a:pPr>
            <a:r>
              <a:rPr lang="en-US" b="1" dirty="0" smtClean="0">
                <a:solidFill>
                  <a:srgbClr val="FFFF00"/>
                </a:solidFill>
              </a:rPr>
              <a:t>        </a:t>
            </a:r>
            <a:r>
              <a:rPr lang="en-US" b="1" dirty="0" err="1" smtClean="0">
                <a:solidFill>
                  <a:srgbClr val="FFFF00"/>
                </a:solidFill>
              </a:rPr>
              <a:t>ISpeaker</a:t>
            </a:r>
            <a:r>
              <a:rPr lang="en-US" b="1" dirty="0" smtClean="0">
                <a:solidFill>
                  <a:srgbClr val="FFFF00"/>
                </a:solidFill>
              </a:rPr>
              <a:t> speaker = </a:t>
            </a:r>
            <a:r>
              <a:rPr lang="en-US" b="1" dirty="0" err="1" smtClean="0">
                <a:solidFill>
                  <a:srgbClr val="FFFF00"/>
                </a:solidFill>
              </a:rPr>
              <a:t>SpeakerFactory.CreateSpeaker</a:t>
            </a:r>
            <a:r>
              <a:rPr lang="en-US" b="1" dirty="0" smtClean="0">
                <a:solidFill>
                  <a:srgbClr val="FFFF00"/>
                </a:solidFill>
              </a:rPr>
              <a:t>(</a:t>
            </a:r>
            <a:r>
              <a:rPr lang="en-US" b="1" dirty="0" err="1" smtClean="0">
                <a:solidFill>
                  <a:srgbClr val="FFFF00"/>
                </a:solidFill>
              </a:rPr>
              <a:t>Language.English</a:t>
            </a:r>
            <a:r>
              <a:rPr lang="en-US" b="1" dirty="0" smtClean="0"/>
              <a:t>);</a:t>
            </a:r>
          </a:p>
          <a:p>
            <a:pPr fontAlgn="base">
              <a:lnSpc>
                <a:spcPts val="1600"/>
              </a:lnSpc>
            </a:pPr>
            <a:r>
              <a:rPr lang="en-US" b="1" dirty="0" smtClean="0"/>
              <a:t>        </a:t>
            </a:r>
            <a:r>
              <a:rPr lang="en-US" b="1" dirty="0" err="1" smtClean="0"/>
              <a:t>speaker.Speak</a:t>
            </a:r>
            <a:r>
              <a:rPr lang="en-US" b="1" dirty="0" smtClean="0"/>
              <a:t>();</a:t>
            </a:r>
          </a:p>
          <a:p>
            <a:pPr fontAlgn="base">
              <a:lnSpc>
                <a:spcPts val="1600"/>
              </a:lnSpc>
            </a:pPr>
            <a:r>
              <a:rPr lang="en-US" b="1" dirty="0" smtClean="0"/>
              <a:t>        </a:t>
            </a:r>
            <a:r>
              <a:rPr lang="en-US" b="1" dirty="0" err="1" smtClean="0"/>
              <a:t>Console.ReadLine</a:t>
            </a:r>
            <a:r>
              <a:rPr lang="en-US" b="1" dirty="0" smtClean="0"/>
              <a:t>();</a:t>
            </a:r>
          </a:p>
          <a:p>
            <a:pPr fontAlgn="base">
              <a:lnSpc>
                <a:spcPts val="1600"/>
              </a:lnSpc>
            </a:pPr>
            <a:r>
              <a:rPr lang="en-US" b="1" dirty="0" smtClean="0"/>
              <a:t>    }</a:t>
            </a:r>
          </a:p>
          <a:p>
            <a:pPr fontAlgn="base">
              <a:lnSpc>
                <a:spcPts val="1600"/>
              </a:lnSpc>
            </a:pPr>
            <a:r>
              <a:rPr lang="en-US" b="1" dirty="0" smtClean="0"/>
              <a:t>}</a:t>
            </a:r>
          </a:p>
        </p:txBody>
      </p:sp>
      <p:sp>
        <p:nvSpPr>
          <p:cNvPr id="8" name="Title 1"/>
          <p:cNvSpPr txBox="1">
            <a:spLocks/>
          </p:cNvSpPr>
          <p:nvPr/>
        </p:nvSpPr>
        <p:spPr>
          <a:xfrm>
            <a:off x="7072330" y="500042"/>
            <a:ext cx="1857388" cy="48349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Exemplul</a:t>
            </a:r>
            <a: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t> 2</a:t>
            </a:r>
            <a:endParaRPr kumimoji="0" lang="ro-RO" sz="24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42910" y="66328"/>
            <a:ext cx="8105554" cy="626368"/>
          </a:xfrm>
        </p:spPr>
        <p:txBody>
          <a:bodyPr/>
          <a:lstStyle/>
          <a:p>
            <a:r>
              <a:rPr lang="en-US" sz="2400" dirty="0" smtClean="0"/>
              <a:t>1.1 Program to an interface not an implementation</a:t>
            </a:r>
            <a:br>
              <a:rPr lang="en-US" sz="2400" dirty="0" smtClean="0"/>
            </a:br>
            <a:endParaRPr lang="ro-RO" sz="2400" dirty="0"/>
          </a:p>
        </p:txBody>
      </p:sp>
      <p:sp>
        <p:nvSpPr>
          <p:cNvPr id="7" name="Title 1"/>
          <p:cNvSpPr txBox="1">
            <a:spLocks/>
          </p:cNvSpPr>
          <p:nvPr/>
        </p:nvSpPr>
        <p:spPr>
          <a:xfrm>
            <a:off x="6929454" y="428604"/>
            <a:ext cx="1918980" cy="48349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Exemplul</a:t>
            </a:r>
            <a: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t> 2</a:t>
            </a:r>
            <a:endParaRPr kumimoji="0" lang="ro-RO" sz="24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8" name="TextBox 7"/>
          <p:cNvSpPr txBox="1"/>
          <p:nvPr/>
        </p:nvSpPr>
        <p:spPr>
          <a:xfrm>
            <a:off x="428596" y="1000108"/>
            <a:ext cx="8429683" cy="3693319"/>
          </a:xfrm>
          <a:prstGeom prst="rect">
            <a:avLst/>
          </a:prstGeom>
          <a:noFill/>
        </p:spPr>
        <p:txBody>
          <a:bodyPr wrap="square" rtlCol="0">
            <a:spAutoFit/>
          </a:bodyPr>
          <a:lstStyle/>
          <a:p>
            <a:pPr fontAlgn="base"/>
            <a:r>
              <a:rPr lang="en-US" dirty="0" smtClean="0"/>
              <a:t>Let suppose we need to add a feature to all Speakers to "Say Hello“.</a:t>
            </a:r>
            <a:r>
              <a:rPr lang="en-US" dirty="0" smtClean="0">
                <a:solidFill>
                  <a:srgbClr val="FF0000"/>
                </a:solidFill>
              </a:rPr>
              <a:t> </a:t>
            </a:r>
            <a:r>
              <a:rPr lang="en-US" dirty="0" smtClean="0"/>
              <a:t>All speakers speak "Hello World“, except </a:t>
            </a:r>
            <a:r>
              <a:rPr lang="en-US" dirty="0" err="1" smtClean="0"/>
              <a:t>SpanishSpeaker</a:t>
            </a:r>
            <a:r>
              <a:rPr lang="en-US" dirty="0" smtClean="0"/>
              <a:t> which cannot Say Hello.</a:t>
            </a:r>
          </a:p>
          <a:p>
            <a:pPr fontAlgn="base"/>
            <a:r>
              <a:rPr lang="en-US" dirty="0" smtClean="0"/>
              <a:t>An abstract Speaker base class has been added. The Speaker abstract class implements </a:t>
            </a:r>
            <a:r>
              <a:rPr lang="en-US" dirty="0" err="1" smtClean="0"/>
              <a:t>ISpeaker</a:t>
            </a:r>
            <a:r>
              <a:rPr lang="en-US" dirty="0" smtClean="0"/>
              <a:t> interface and marks the Speak() as abstract which means that each Speaker implementation is responsible for implementing the Speak method since it varies from Speaker to Speaker. But all speakers say "Hello" unanimously. So in the abstract Speaker class we define a method that says "Hello World" and each Speaker implementation will derive the </a:t>
            </a:r>
            <a:r>
              <a:rPr lang="en-US" dirty="0" err="1" smtClean="0"/>
              <a:t>SayHello</a:t>
            </a:r>
            <a:r>
              <a:rPr lang="en-US" dirty="0" smtClean="0"/>
              <a:t> method. The </a:t>
            </a:r>
            <a:r>
              <a:rPr lang="en-US" dirty="0" err="1" smtClean="0"/>
              <a:t>SayHello</a:t>
            </a:r>
            <a:r>
              <a:rPr lang="en-US" dirty="0" smtClean="0"/>
              <a:t> method for Spanish Speaker is </a:t>
            </a:r>
            <a:r>
              <a:rPr lang="en-US" dirty="0" err="1" smtClean="0"/>
              <a:t>overriden</a:t>
            </a:r>
            <a:r>
              <a:rPr lang="en-US" dirty="0" smtClean="0"/>
              <a:t>.</a:t>
            </a:r>
          </a:p>
          <a:p>
            <a:pPr fontAlgn="base"/>
            <a:endParaRPr lang="en-US" dirty="0" smtClean="0"/>
          </a:p>
          <a:p>
            <a:pPr fontAlgn="base"/>
            <a:r>
              <a:rPr lang="en-US" b="1" dirty="0" smtClean="0">
                <a:solidFill>
                  <a:srgbClr val="FFFF00"/>
                </a:solidFill>
              </a:rPr>
              <a:t>Please note that, we have not made any changes to Interface </a:t>
            </a:r>
            <a:r>
              <a:rPr lang="en-US" b="1" dirty="0" err="1" smtClean="0">
                <a:solidFill>
                  <a:srgbClr val="FFFF00"/>
                </a:solidFill>
              </a:rPr>
              <a:t>ISpeaker</a:t>
            </a:r>
            <a:r>
              <a:rPr lang="en-US" b="1" dirty="0" smtClean="0">
                <a:solidFill>
                  <a:srgbClr val="FFFF00"/>
                </a:solidFill>
              </a:rPr>
              <a:t>. And the client code and </a:t>
            </a:r>
            <a:r>
              <a:rPr lang="en-US" b="1" dirty="0" err="1" smtClean="0">
                <a:solidFill>
                  <a:srgbClr val="FFFF00"/>
                </a:solidFill>
              </a:rPr>
              <a:t>SpeakerFactory</a:t>
            </a:r>
            <a:r>
              <a:rPr lang="en-US" b="1" dirty="0" smtClean="0">
                <a:solidFill>
                  <a:srgbClr val="FFFF00"/>
                </a:solidFill>
              </a:rPr>
              <a:t> also remain unchanged. And this is what we achieve by </a:t>
            </a:r>
            <a:r>
              <a:rPr lang="en-US" b="1" i="1" dirty="0" smtClean="0">
                <a:solidFill>
                  <a:srgbClr val="FFFF00"/>
                </a:solidFill>
              </a:rPr>
              <a:t>Programming to an Interface not an implementation</a:t>
            </a:r>
            <a:r>
              <a:rPr lang="en-US" b="1" dirty="0" smtClean="0">
                <a:solidFill>
                  <a:srgbClr val="FFFF00"/>
                </a:solidFill>
              </a:rPr>
              <a:t>.</a:t>
            </a:r>
            <a:endParaRPr lang="en-US" dirty="0" smtClean="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92651"/>
            <a:ext cx="4572000" cy="5632311"/>
          </a:xfrm>
          <a:prstGeom prst="rect">
            <a:avLst/>
          </a:prstGeom>
          <a:solidFill>
            <a:schemeClr val="bg2"/>
          </a:solidFill>
        </p:spPr>
        <p:txBody>
          <a:bodyPr wrap="square" rtlCol="0">
            <a:spAutoFit/>
          </a:bodyPr>
          <a:lstStyle/>
          <a:p>
            <a:pPr fontAlgn="base">
              <a:lnSpc>
                <a:spcPts val="1800"/>
              </a:lnSpc>
            </a:pPr>
            <a:r>
              <a:rPr lang="en-US" b="1" dirty="0" smtClean="0"/>
              <a:t>public </a:t>
            </a:r>
            <a:r>
              <a:rPr lang="en-US" b="1" dirty="0" err="1" smtClean="0"/>
              <a:t>enum</a:t>
            </a:r>
            <a:r>
              <a:rPr lang="en-US" b="1" dirty="0" smtClean="0"/>
              <a:t> Language</a:t>
            </a:r>
          </a:p>
          <a:p>
            <a:pPr fontAlgn="base">
              <a:lnSpc>
                <a:spcPts val="1800"/>
              </a:lnSpc>
            </a:pPr>
            <a:r>
              <a:rPr lang="en-US" b="1" dirty="0" smtClean="0"/>
              <a:t>{</a:t>
            </a:r>
          </a:p>
          <a:p>
            <a:pPr fontAlgn="base">
              <a:lnSpc>
                <a:spcPts val="1800"/>
              </a:lnSpc>
            </a:pPr>
            <a:r>
              <a:rPr lang="en-US" b="1" dirty="0" smtClean="0"/>
              <a:t>    English, German, Spanish</a:t>
            </a:r>
          </a:p>
          <a:p>
            <a:pPr fontAlgn="base">
              <a:lnSpc>
                <a:spcPts val="1800"/>
              </a:lnSpc>
            </a:pPr>
            <a:r>
              <a:rPr lang="en-US" b="1" dirty="0" smtClean="0"/>
              <a:t>}</a:t>
            </a:r>
          </a:p>
          <a:p>
            <a:pPr fontAlgn="base">
              <a:lnSpc>
                <a:spcPts val="1800"/>
              </a:lnSpc>
            </a:pPr>
            <a:r>
              <a:rPr lang="en-US" b="1" dirty="0" smtClean="0"/>
              <a:t> </a:t>
            </a:r>
          </a:p>
          <a:p>
            <a:pPr fontAlgn="base">
              <a:lnSpc>
                <a:spcPts val="1800"/>
              </a:lnSpc>
            </a:pPr>
            <a:r>
              <a:rPr lang="en-US" b="1" dirty="0" smtClean="0"/>
              <a:t>public class </a:t>
            </a:r>
            <a:r>
              <a:rPr lang="en-US" b="1" dirty="0" err="1" smtClean="0"/>
              <a:t>SpeakerFactory</a:t>
            </a:r>
            <a:endParaRPr lang="en-US" b="1" dirty="0" smtClean="0"/>
          </a:p>
          <a:p>
            <a:pPr fontAlgn="base">
              <a:lnSpc>
                <a:spcPts val="1800"/>
              </a:lnSpc>
            </a:pPr>
            <a:r>
              <a:rPr lang="en-US" b="1" dirty="0" smtClean="0"/>
              <a:t>{</a:t>
            </a:r>
          </a:p>
          <a:p>
            <a:pPr fontAlgn="base">
              <a:lnSpc>
                <a:spcPts val="1800"/>
              </a:lnSpc>
            </a:pPr>
            <a:r>
              <a:rPr lang="en-US" b="1" dirty="0" smtClean="0"/>
              <a:t>    public static </a:t>
            </a:r>
            <a:r>
              <a:rPr lang="en-US" b="1" dirty="0" err="1" smtClean="0"/>
              <a:t>Ispeaker</a:t>
            </a:r>
            <a:r>
              <a:rPr lang="en-US" b="1" dirty="0" smtClean="0"/>
              <a:t> </a:t>
            </a:r>
            <a:r>
              <a:rPr lang="en-US" b="1" dirty="0" err="1" smtClean="0"/>
              <a:t>CreateSpeaker</a:t>
            </a:r>
            <a:r>
              <a:rPr lang="en-US" b="1" dirty="0" smtClean="0"/>
              <a:t> (       	Language </a:t>
            </a:r>
            <a:r>
              <a:rPr lang="en-US" b="1" dirty="0" err="1" smtClean="0"/>
              <a:t>language</a:t>
            </a:r>
            <a:r>
              <a:rPr lang="en-US" b="1" dirty="0" smtClean="0"/>
              <a:t>)</a:t>
            </a:r>
          </a:p>
          <a:p>
            <a:pPr fontAlgn="base">
              <a:lnSpc>
                <a:spcPts val="1800"/>
              </a:lnSpc>
            </a:pPr>
            <a:r>
              <a:rPr lang="en-US" b="1" dirty="0" smtClean="0"/>
              <a:t>    {</a:t>
            </a:r>
          </a:p>
          <a:p>
            <a:pPr fontAlgn="base">
              <a:lnSpc>
                <a:spcPts val="1800"/>
              </a:lnSpc>
            </a:pPr>
            <a:r>
              <a:rPr lang="en-US" b="1" dirty="0" smtClean="0"/>
              <a:t>        switch (language)</a:t>
            </a:r>
          </a:p>
          <a:p>
            <a:pPr fontAlgn="base">
              <a:lnSpc>
                <a:spcPts val="1800"/>
              </a:lnSpc>
            </a:pPr>
            <a:r>
              <a:rPr lang="en-US" b="1" dirty="0" smtClean="0"/>
              <a:t>        {</a:t>
            </a:r>
          </a:p>
          <a:p>
            <a:pPr fontAlgn="base">
              <a:lnSpc>
                <a:spcPts val="1800"/>
              </a:lnSpc>
            </a:pPr>
            <a:r>
              <a:rPr lang="en-US" b="1" dirty="0" smtClean="0"/>
              <a:t>            case </a:t>
            </a:r>
            <a:r>
              <a:rPr lang="en-US" b="1" dirty="0" err="1" smtClean="0"/>
              <a:t>Language.English</a:t>
            </a:r>
            <a:r>
              <a:rPr lang="en-US" b="1" dirty="0" smtClean="0"/>
              <a:t>:</a:t>
            </a:r>
          </a:p>
          <a:p>
            <a:pPr fontAlgn="base">
              <a:lnSpc>
                <a:spcPts val="1800"/>
              </a:lnSpc>
            </a:pPr>
            <a:r>
              <a:rPr lang="en-US" b="1" dirty="0" smtClean="0"/>
              <a:t>                return new </a:t>
            </a:r>
            <a:r>
              <a:rPr lang="en-US" b="1" dirty="0" err="1" smtClean="0"/>
              <a:t>EnglishSpeaker</a:t>
            </a:r>
            <a:r>
              <a:rPr lang="en-US" b="1" dirty="0" smtClean="0"/>
              <a:t>();</a:t>
            </a:r>
          </a:p>
          <a:p>
            <a:pPr fontAlgn="base">
              <a:lnSpc>
                <a:spcPts val="1800"/>
              </a:lnSpc>
            </a:pPr>
            <a:r>
              <a:rPr lang="en-US" b="1" dirty="0" smtClean="0"/>
              <a:t>            case </a:t>
            </a:r>
            <a:r>
              <a:rPr lang="en-US" b="1" dirty="0" err="1" smtClean="0"/>
              <a:t>Language.German</a:t>
            </a:r>
            <a:r>
              <a:rPr lang="en-US" b="1" dirty="0" smtClean="0"/>
              <a:t>:</a:t>
            </a:r>
          </a:p>
          <a:p>
            <a:pPr fontAlgn="base">
              <a:lnSpc>
                <a:spcPts val="1800"/>
              </a:lnSpc>
            </a:pPr>
            <a:r>
              <a:rPr lang="en-US" b="1" dirty="0" smtClean="0"/>
              <a:t>                return new </a:t>
            </a:r>
            <a:r>
              <a:rPr lang="en-US" b="1" dirty="0" err="1" smtClean="0"/>
              <a:t>GermanSpeaker</a:t>
            </a:r>
            <a:r>
              <a:rPr lang="en-US" b="1" dirty="0" smtClean="0"/>
              <a:t>();</a:t>
            </a:r>
          </a:p>
          <a:p>
            <a:pPr fontAlgn="base">
              <a:lnSpc>
                <a:spcPts val="1800"/>
              </a:lnSpc>
            </a:pPr>
            <a:r>
              <a:rPr lang="en-US" b="1" dirty="0" smtClean="0"/>
              <a:t>            case </a:t>
            </a:r>
            <a:r>
              <a:rPr lang="en-US" b="1" dirty="0" err="1" smtClean="0"/>
              <a:t>Language.Spanish</a:t>
            </a:r>
            <a:r>
              <a:rPr lang="en-US" b="1" dirty="0" smtClean="0"/>
              <a:t>:</a:t>
            </a:r>
          </a:p>
          <a:p>
            <a:pPr fontAlgn="base">
              <a:lnSpc>
                <a:spcPts val="1800"/>
              </a:lnSpc>
            </a:pPr>
            <a:r>
              <a:rPr lang="en-US" b="1" dirty="0" smtClean="0"/>
              <a:t>                return new </a:t>
            </a:r>
            <a:r>
              <a:rPr lang="en-US" b="1" dirty="0" err="1" smtClean="0"/>
              <a:t>SpanishSpeaker</a:t>
            </a:r>
            <a:r>
              <a:rPr lang="en-US" b="1" dirty="0" smtClean="0"/>
              <a:t>();</a:t>
            </a:r>
          </a:p>
          <a:p>
            <a:pPr fontAlgn="base">
              <a:lnSpc>
                <a:spcPts val="1800"/>
              </a:lnSpc>
            </a:pPr>
            <a:r>
              <a:rPr lang="en-US" b="1" dirty="0" smtClean="0"/>
              <a:t>            default:</a:t>
            </a:r>
          </a:p>
          <a:p>
            <a:pPr fontAlgn="base">
              <a:lnSpc>
                <a:spcPts val="1800"/>
              </a:lnSpc>
            </a:pPr>
            <a:r>
              <a:rPr lang="en-US" b="1" dirty="0" smtClean="0"/>
              <a:t>                throw new </a:t>
            </a:r>
            <a:r>
              <a:rPr lang="en-US" b="1" dirty="0" err="1" smtClean="0"/>
              <a:t>ApplicationException</a:t>
            </a:r>
            <a:r>
              <a:rPr lang="en-US" b="1" dirty="0" smtClean="0"/>
              <a:t>("No speaker can speak such language");</a:t>
            </a:r>
          </a:p>
          <a:p>
            <a:pPr fontAlgn="base">
              <a:lnSpc>
                <a:spcPts val="1800"/>
              </a:lnSpc>
            </a:pPr>
            <a:r>
              <a:rPr lang="en-US" b="1" dirty="0" smtClean="0"/>
              <a:t>        }</a:t>
            </a:r>
          </a:p>
          <a:p>
            <a:pPr fontAlgn="base">
              <a:lnSpc>
                <a:spcPts val="1800"/>
              </a:lnSpc>
            </a:pPr>
            <a:r>
              <a:rPr lang="en-US" b="1" dirty="0" smtClean="0"/>
              <a:t>    } }</a:t>
            </a:r>
          </a:p>
        </p:txBody>
      </p:sp>
      <p:sp>
        <p:nvSpPr>
          <p:cNvPr id="5" name="TextBox 4"/>
          <p:cNvSpPr txBox="1"/>
          <p:nvPr/>
        </p:nvSpPr>
        <p:spPr>
          <a:xfrm>
            <a:off x="4643470" y="1000108"/>
            <a:ext cx="4429124" cy="3785652"/>
          </a:xfrm>
          <a:prstGeom prst="rect">
            <a:avLst/>
          </a:prstGeom>
          <a:solidFill>
            <a:schemeClr val="bg2"/>
          </a:solidFill>
        </p:spPr>
        <p:txBody>
          <a:bodyPr wrap="square" rtlCol="0">
            <a:spAutoFit/>
          </a:bodyPr>
          <a:lstStyle/>
          <a:p>
            <a:pPr fontAlgn="base">
              <a:lnSpc>
                <a:spcPts val="1800"/>
              </a:lnSpc>
            </a:pPr>
            <a:r>
              <a:rPr lang="en-US" b="1" dirty="0" smtClean="0"/>
              <a:t> </a:t>
            </a:r>
          </a:p>
          <a:p>
            <a:pPr fontAlgn="base">
              <a:lnSpc>
                <a:spcPts val="1800"/>
              </a:lnSpc>
            </a:pPr>
            <a:r>
              <a:rPr lang="en-US" b="1" dirty="0" smtClean="0"/>
              <a:t>class Program</a:t>
            </a:r>
          </a:p>
          <a:p>
            <a:pPr fontAlgn="base">
              <a:lnSpc>
                <a:spcPts val="1800"/>
              </a:lnSpc>
            </a:pPr>
            <a:r>
              <a:rPr lang="en-US" b="1" dirty="0" smtClean="0"/>
              <a:t>{</a:t>
            </a:r>
          </a:p>
          <a:p>
            <a:pPr fontAlgn="base">
              <a:lnSpc>
                <a:spcPts val="1800"/>
              </a:lnSpc>
            </a:pPr>
            <a:r>
              <a:rPr lang="en-US" b="1" dirty="0" smtClean="0"/>
              <a:t>     static void Main()</a:t>
            </a:r>
          </a:p>
          <a:p>
            <a:pPr fontAlgn="base">
              <a:lnSpc>
                <a:spcPts val="1800"/>
              </a:lnSpc>
            </a:pPr>
            <a:r>
              <a:rPr lang="en-US" b="1" dirty="0" smtClean="0"/>
              <a:t>     {    //This is your client code.</a:t>
            </a:r>
          </a:p>
          <a:p>
            <a:pPr fontAlgn="base">
              <a:lnSpc>
                <a:spcPts val="1800"/>
              </a:lnSpc>
            </a:pPr>
            <a:r>
              <a:rPr lang="en-US" b="1" dirty="0" smtClean="0">
                <a:solidFill>
                  <a:srgbClr val="FFFF00"/>
                </a:solidFill>
              </a:rPr>
              <a:t>         </a:t>
            </a:r>
            <a:r>
              <a:rPr lang="en-US" b="1" dirty="0" err="1" smtClean="0">
                <a:solidFill>
                  <a:srgbClr val="FFFF00"/>
                </a:solidFill>
              </a:rPr>
              <a:t>ISpeaker</a:t>
            </a:r>
            <a:r>
              <a:rPr lang="en-US" b="1" dirty="0" smtClean="0">
                <a:solidFill>
                  <a:srgbClr val="FFFF00"/>
                </a:solidFill>
              </a:rPr>
              <a:t> speaker = </a:t>
            </a:r>
            <a:r>
              <a:rPr lang="en-US" b="1" dirty="0" err="1" smtClean="0">
                <a:solidFill>
                  <a:srgbClr val="FFFF00"/>
                </a:solidFill>
              </a:rPr>
              <a:t>SpeakerFactory</a:t>
            </a:r>
            <a:r>
              <a:rPr lang="en-US" b="1" dirty="0" smtClean="0">
                <a:solidFill>
                  <a:srgbClr val="FFFF00"/>
                </a:solidFill>
              </a:rPr>
              <a:t>. </a:t>
            </a:r>
            <a:r>
              <a:rPr lang="en-US" b="1" dirty="0" err="1" smtClean="0">
                <a:solidFill>
                  <a:srgbClr val="FFFF00"/>
                </a:solidFill>
              </a:rPr>
              <a:t>CreateSpeaker</a:t>
            </a:r>
            <a:r>
              <a:rPr lang="en-US" b="1" dirty="0" smtClean="0">
                <a:solidFill>
                  <a:srgbClr val="FFFF00"/>
                </a:solidFill>
              </a:rPr>
              <a:t>(</a:t>
            </a:r>
            <a:r>
              <a:rPr lang="en-US" b="1" dirty="0" err="1" smtClean="0">
                <a:solidFill>
                  <a:srgbClr val="FFFF00"/>
                </a:solidFill>
              </a:rPr>
              <a:t>Language.English</a:t>
            </a:r>
            <a:r>
              <a:rPr lang="en-US" b="1" dirty="0" smtClean="0"/>
              <a:t>);</a:t>
            </a:r>
          </a:p>
          <a:p>
            <a:pPr fontAlgn="base">
              <a:lnSpc>
                <a:spcPts val="1800"/>
              </a:lnSpc>
            </a:pPr>
            <a:r>
              <a:rPr lang="en-US" b="1" dirty="0" smtClean="0"/>
              <a:t>         </a:t>
            </a:r>
            <a:r>
              <a:rPr lang="en-US" b="1" dirty="0" err="1" smtClean="0"/>
              <a:t>speaker.Speak</a:t>
            </a:r>
            <a:r>
              <a:rPr lang="en-US" b="1" dirty="0" smtClean="0"/>
              <a:t>();</a:t>
            </a:r>
          </a:p>
          <a:p>
            <a:pPr fontAlgn="base">
              <a:lnSpc>
                <a:spcPts val="1800"/>
              </a:lnSpc>
            </a:pPr>
            <a:r>
              <a:rPr lang="en-US" b="1" dirty="0" smtClean="0"/>
              <a:t>         </a:t>
            </a:r>
            <a:r>
              <a:rPr lang="en-US" b="1" dirty="0" err="1" smtClean="0"/>
              <a:t>Console.ReadLine</a:t>
            </a:r>
            <a:r>
              <a:rPr lang="en-US" b="1" dirty="0" smtClean="0"/>
              <a:t>();</a:t>
            </a:r>
          </a:p>
          <a:p>
            <a:pPr fontAlgn="base">
              <a:lnSpc>
                <a:spcPts val="1800"/>
              </a:lnSpc>
            </a:pPr>
            <a:r>
              <a:rPr lang="en-US" b="1" dirty="0" smtClean="0"/>
              <a:t>     }</a:t>
            </a:r>
          </a:p>
          <a:p>
            <a:pPr fontAlgn="base">
              <a:lnSpc>
                <a:spcPts val="1800"/>
              </a:lnSpc>
            </a:pPr>
            <a:r>
              <a:rPr lang="en-US" b="1" dirty="0" smtClean="0"/>
              <a:t>}</a:t>
            </a:r>
            <a:endParaRPr lang="ro-RO" b="1" dirty="0" smtClean="0"/>
          </a:p>
          <a:p>
            <a:pPr fontAlgn="base">
              <a:lnSpc>
                <a:spcPts val="1800"/>
              </a:lnSpc>
            </a:pPr>
            <a:endParaRPr lang="en-US" b="1" dirty="0" smtClean="0"/>
          </a:p>
          <a:p>
            <a:pPr fontAlgn="base">
              <a:lnSpc>
                <a:spcPts val="1800"/>
              </a:lnSpc>
            </a:pPr>
            <a:r>
              <a:rPr lang="en-US" b="1" dirty="0" smtClean="0"/>
              <a:t>public interface </a:t>
            </a:r>
            <a:r>
              <a:rPr lang="en-US" b="1" dirty="0" err="1" smtClean="0"/>
              <a:t>ISpeaker</a:t>
            </a:r>
            <a:endParaRPr lang="en-US" b="1" dirty="0" smtClean="0"/>
          </a:p>
          <a:p>
            <a:pPr fontAlgn="base">
              <a:lnSpc>
                <a:spcPts val="1800"/>
              </a:lnSpc>
            </a:pPr>
            <a:r>
              <a:rPr lang="en-US" b="1" dirty="0" smtClean="0"/>
              <a:t>{</a:t>
            </a:r>
          </a:p>
          <a:p>
            <a:pPr fontAlgn="base">
              <a:lnSpc>
                <a:spcPts val="1800"/>
              </a:lnSpc>
            </a:pPr>
            <a:r>
              <a:rPr lang="en-US" b="1" dirty="0" smtClean="0"/>
              <a:t>    void Speak();</a:t>
            </a:r>
          </a:p>
          <a:p>
            <a:pPr fontAlgn="base">
              <a:lnSpc>
                <a:spcPts val="1800"/>
              </a:lnSpc>
            </a:pPr>
            <a:r>
              <a:rPr lang="en-US" b="1" dirty="0" smtClean="0"/>
              <a:t>}</a:t>
            </a:r>
          </a:p>
        </p:txBody>
      </p:sp>
      <p:sp>
        <p:nvSpPr>
          <p:cNvPr id="6" name="Title 1"/>
          <p:cNvSpPr>
            <a:spLocks noGrp="1"/>
          </p:cNvSpPr>
          <p:nvPr>
            <p:ph type="title"/>
          </p:nvPr>
        </p:nvSpPr>
        <p:spPr>
          <a:xfrm>
            <a:off x="500034" y="66328"/>
            <a:ext cx="8248430" cy="626368"/>
          </a:xfrm>
        </p:spPr>
        <p:txBody>
          <a:bodyPr/>
          <a:lstStyle/>
          <a:p>
            <a:r>
              <a:rPr lang="en-US" sz="2400" dirty="0" smtClean="0"/>
              <a:t>1.1 Program to an interface not an implementation</a:t>
            </a:r>
            <a:br>
              <a:rPr lang="en-US" sz="2400" dirty="0" smtClean="0"/>
            </a:br>
            <a:endParaRPr lang="ro-RO" sz="2400" dirty="0"/>
          </a:p>
        </p:txBody>
      </p:sp>
      <p:sp>
        <p:nvSpPr>
          <p:cNvPr id="7" name="Title 1"/>
          <p:cNvSpPr txBox="1">
            <a:spLocks/>
          </p:cNvSpPr>
          <p:nvPr/>
        </p:nvSpPr>
        <p:spPr>
          <a:xfrm>
            <a:off x="6858016" y="500042"/>
            <a:ext cx="2061856" cy="48349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Exemplul</a:t>
            </a:r>
            <a: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t> 2</a:t>
            </a:r>
            <a:endParaRPr kumimoji="0" lang="ro-RO" sz="24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66328"/>
            <a:ext cx="8215370" cy="626368"/>
          </a:xfrm>
        </p:spPr>
        <p:txBody>
          <a:bodyPr/>
          <a:lstStyle/>
          <a:p>
            <a:r>
              <a:rPr lang="en-US" sz="2400" dirty="0" smtClean="0"/>
              <a:t>1.1 Program to an interface, not an implementation</a:t>
            </a:r>
            <a:br>
              <a:rPr lang="en-US" sz="2400" dirty="0" smtClean="0"/>
            </a:br>
            <a:endParaRPr lang="ro-RO" sz="2400" dirty="0"/>
          </a:p>
        </p:txBody>
      </p:sp>
      <p:sp>
        <p:nvSpPr>
          <p:cNvPr id="6" name="Title 1"/>
          <p:cNvSpPr txBox="1">
            <a:spLocks/>
          </p:cNvSpPr>
          <p:nvPr/>
        </p:nvSpPr>
        <p:spPr>
          <a:xfrm>
            <a:off x="7072330" y="500042"/>
            <a:ext cx="1857388" cy="48349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Exemplul</a:t>
            </a:r>
            <a:r>
              <a:rPr kumimoji="0" lang="en-US" sz="2400" b="0" i="0" u="none" strike="noStrike" kern="1200" cap="none" spc="-100" normalizeH="0" baseline="0" noProof="0" dirty="0" smtClean="0">
                <a:ln>
                  <a:noFill/>
                </a:ln>
                <a:solidFill>
                  <a:schemeClr val="tx2">
                    <a:satMod val="200000"/>
                  </a:schemeClr>
                </a:solidFill>
                <a:effectLst/>
                <a:uLnTx/>
                <a:uFillTx/>
                <a:latin typeface="+mj-lt"/>
                <a:ea typeface="+mj-ea"/>
                <a:cs typeface="+mj-cs"/>
              </a:rPr>
              <a:t> 2</a:t>
            </a:r>
            <a:endParaRPr kumimoji="0" lang="ro-RO" sz="24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7" name="TextBox 6"/>
          <p:cNvSpPr txBox="1"/>
          <p:nvPr/>
        </p:nvSpPr>
        <p:spPr>
          <a:xfrm>
            <a:off x="-32" y="1000108"/>
            <a:ext cx="4572000" cy="4478149"/>
          </a:xfrm>
          <a:prstGeom prst="rect">
            <a:avLst/>
          </a:prstGeom>
          <a:solidFill>
            <a:schemeClr val="bg2"/>
          </a:solidFill>
        </p:spPr>
        <p:txBody>
          <a:bodyPr wrap="square" rtlCol="0">
            <a:spAutoFit/>
          </a:bodyPr>
          <a:lstStyle/>
          <a:p>
            <a:pPr>
              <a:lnSpc>
                <a:spcPts val="1800"/>
              </a:lnSpc>
            </a:pPr>
            <a:r>
              <a:rPr lang="en-US" b="1" dirty="0" smtClean="0">
                <a:solidFill>
                  <a:schemeClr val="accent2">
                    <a:lumMod val="40000"/>
                    <a:lumOff val="60000"/>
                  </a:schemeClr>
                </a:solidFill>
              </a:rPr>
              <a:t>public abstract class Speaker : </a:t>
            </a:r>
            <a:r>
              <a:rPr lang="en-US" b="1" dirty="0" err="1" smtClean="0">
                <a:solidFill>
                  <a:schemeClr val="accent2">
                    <a:lumMod val="40000"/>
                    <a:lumOff val="60000"/>
                  </a:schemeClr>
                </a:solidFill>
              </a:rPr>
              <a:t>Ispeaker</a:t>
            </a:r>
            <a:endParaRPr lang="en-US" b="1" dirty="0" smtClean="0">
              <a:solidFill>
                <a:schemeClr val="accent2">
                  <a:lumMod val="40000"/>
                  <a:lumOff val="60000"/>
                </a:schemeClr>
              </a:solidFill>
            </a:endParaRPr>
          </a:p>
          <a:p>
            <a:pPr>
              <a:lnSpc>
                <a:spcPts val="1800"/>
              </a:lnSpc>
            </a:pPr>
            <a:r>
              <a:rPr lang="en-US" b="1" dirty="0" smtClean="0">
                <a:solidFill>
                  <a:schemeClr val="accent2">
                    <a:lumMod val="40000"/>
                    <a:lumOff val="60000"/>
                  </a:schemeClr>
                </a:solidFill>
              </a:rPr>
              <a:t>{ </a:t>
            </a:r>
          </a:p>
          <a:p>
            <a:pPr>
              <a:lnSpc>
                <a:spcPts val="1800"/>
              </a:lnSpc>
            </a:pPr>
            <a:r>
              <a:rPr lang="en-US" b="1" dirty="0" smtClean="0">
                <a:solidFill>
                  <a:schemeClr val="accent2">
                    <a:lumMod val="40000"/>
                    <a:lumOff val="60000"/>
                  </a:schemeClr>
                </a:solidFill>
              </a:rPr>
              <a:t>    public abstract void Speak();</a:t>
            </a:r>
          </a:p>
          <a:p>
            <a:pPr>
              <a:lnSpc>
                <a:spcPts val="1800"/>
              </a:lnSpc>
            </a:pPr>
            <a:r>
              <a:rPr lang="en-US" b="1" dirty="0" smtClean="0">
                <a:solidFill>
                  <a:schemeClr val="accent2">
                    <a:lumMod val="40000"/>
                    <a:lumOff val="60000"/>
                  </a:schemeClr>
                </a:solidFill>
              </a:rPr>
              <a:t>    public virtual void </a:t>
            </a:r>
            <a:r>
              <a:rPr lang="en-US" b="1" dirty="0" err="1" smtClean="0">
                <a:solidFill>
                  <a:schemeClr val="accent2">
                    <a:lumMod val="40000"/>
                    <a:lumOff val="60000"/>
                  </a:schemeClr>
                </a:solidFill>
              </a:rPr>
              <a:t>SayHello</a:t>
            </a:r>
            <a:r>
              <a:rPr lang="en-US" b="1" dirty="0" smtClean="0">
                <a:solidFill>
                  <a:schemeClr val="accent2">
                    <a:lumMod val="40000"/>
                    <a:lumOff val="60000"/>
                  </a:schemeClr>
                </a:solidFill>
              </a:rPr>
              <a:t>() </a:t>
            </a:r>
          </a:p>
          <a:p>
            <a:pPr>
              <a:lnSpc>
                <a:spcPts val="1800"/>
              </a:lnSpc>
            </a:pPr>
            <a:r>
              <a:rPr lang="en-US" b="1" dirty="0" smtClean="0">
                <a:solidFill>
                  <a:schemeClr val="accent2">
                    <a:lumMod val="40000"/>
                    <a:lumOff val="60000"/>
                  </a:schemeClr>
                </a:solidFill>
              </a:rPr>
              <a:t>   {</a:t>
            </a:r>
          </a:p>
          <a:p>
            <a:pPr>
              <a:lnSpc>
                <a:spcPts val="1800"/>
              </a:lnSpc>
            </a:pPr>
            <a:r>
              <a:rPr lang="en-US" b="1" dirty="0" smtClean="0">
                <a:solidFill>
                  <a:schemeClr val="accent2">
                    <a:lumMod val="40000"/>
                    <a:lumOff val="60000"/>
                  </a:schemeClr>
                </a:solidFill>
              </a:rPr>
              <a:t>        </a:t>
            </a:r>
            <a:r>
              <a:rPr lang="en-US" b="1" dirty="0" err="1" smtClean="0">
                <a:solidFill>
                  <a:schemeClr val="accent2">
                    <a:lumMod val="40000"/>
                    <a:lumOff val="60000"/>
                  </a:schemeClr>
                </a:solidFill>
              </a:rPr>
              <a:t>Console.WriteLine</a:t>
            </a:r>
            <a:r>
              <a:rPr lang="en-US" b="1" dirty="0" smtClean="0">
                <a:solidFill>
                  <a:schemeClr val="accent2">
                    <a:lumMod val="40000"/>
                    <a:lumOff val="60000"/>
                  </a:schemeClr>
                </a:solidFill>
              </a:rPr>
              <a:t>("Hello world.");</a:t>
            </a:r>
          </a:p>
          <a:p>
            <a:pPr>
              <a:lnSpc>
                <a:spcPts val="1800"/>
              </a:lnSpc>
            </a:pPr>
            <a:r>
              <a:rPr lang="en-US" b="1" dirty="0" smtClean="0">
                <a:solidFill>
                  <a:schemeClr val="accent2">
                    <a:lumMod val="40000"/>
                    <a:lumOff val="60000"/>
                  </a:schemeClr>
                </a:solidFill>
              </a:rPr>
              <a:t>    }</a:t>
            </a:r>
          </a:p>
          <a:p>
            <a:pPr>
              <a:lnSpc>
                <a:spcPts val="1800"/>
              </a:lnSpc>
            </a:pPr>
            <a:r>
              <a:rPr lang="en-US" b="1" dirty="0" smtClean="0">
                <a:solidFill>
                  <a:schemeClr val="accent2">
                    <a:lumMod val="40000"/>
                    <a:lumOff val="60000"/>
                  </a:schemeClr>
                </a:solidFill>
              </a:rPr>
              <a:t>}</a:t>
            </a:r>
          </a:p>
          <a:p>
            <a:pPr>
              <a:lnSpc>
                <a:spcPts val="1800"/>
              </a:lnSpc>
            </a:pPr>
            <a:endParaRPr lang="en-US" b="1" dirty="0" smtClean="0"/>
          </a:p>
          <a:p>
            <a:pPr>
              <a:lnSpc>
                <a:spcPts val="1800"/>
              </a:lnSpc>
            </a:pPr>
            <a:endParaRPr lang="en-US" b="1" dirty="0" smtClean="0"/>
          </a:p>
          <a:p>
            <a:pPr>
              <a:lnSpc>
                <a:spcPts val="1800"/>
              </a:lnSpc>
            </a:pPr>
            <a:r>
              <a:rPr lang="en-US" b="1" dirty="0" smtClean="0"/>
              <a:t>public class </a:t>
            </a:r>
            <a:r>
              <a:rPr lang="en-US" b="1" dirty="0" err="1" smtClean="0"/>
              <a:t>EnglishSpeaker</a:t>
            </a:r>
            <a:r>
              <a:rPr lang="en-US" b="1" dirty="0" smtClean="0"/>
              <a:t> : Speaker</a:t>
            </a:r>
          </a:p>
          <a:p>
            <a:pPr>
              <a:lnSpc>
                <a:spcPts val="1800"/>
              </a:lnSpc>
            </a:pPr>
            <a:r>
              <a:rPr lang="en-US" b="1" dirty="0" smtClean="0"/>
              <a:t>{</a:t>
            </a:r>
          </a:p>
          <a:p>
            <a:pPr>
              <a:lnSpc>
                <a:spcPts val="1800"/>
              </a:lnSpc>
            </a:pPr>
            <a:r>
              <a:rPr lang="en-US" b="1" dirty="0" smtClean="0"/>
              <a:t>    public </a:t>
            </a:r>
            <a:r>
              <a:rPr lang="en-US" b="1" dirty="0" err="1" smtClean="0"/>
              <a:t>EnglishSpeaker</a:t>
            </a:r>
            <a:r>
              <a:rPr lang="en-US" b="1" dirty="0" smtClean="0"/>
              <a:t>() { } </a:t>
            </a:r>
          </a:p>
          <a:p>
            <a:pPr>
              <a:lnSpc>
                <a:spcPts val="1800"/>
              </a:lnSpc>
            </a:pPr>
            <a:r>
              <a:rPr lang="en-US" b="1" dirty="0" smtClean="0"/>
              <a:t>         public override void Speak()</a:t>
            </a:r>
          </a:p>
          <a:p>
            <a:pPr>
              <a:lnSpc>
                <a:spcPts val="1800"/>
              </a:lnSpc>
            </a:pPr>
            <a:r>
              <a:rPr lang="en-US" b="1" dirty="0" smtClean="0"/>
              <a:t>    {</a:t>
            </a:r>
          </a:p>
          <a:p>
            <a:pPr>
              <a:lnSpc>
                <a:spcPts val="1800"/>
              </a:lnSpc>
            </a:pPr>
            <a:r>
              <a:rPr lang="en-US" b="1" dirty="0" smtClean="0"/>
              <a:t>        </a:t>
            </a:r>
            <a:r>
              <a:rPr lang="en-US" b="1" dirty="0" err="1" smtClean="0"/>
              <a:t>this.SayHello</a:t>
            </a:r>
            <a:r>
              <a:rPr lang="en-US" b="1" dirty="0" smtClean="0"/>
              <a:t>();</a:t>
            </a:r>
          </a:p>
          <a:p>
            <a:pPr>
              <a:lnSpc>
                <a:spcPts val="1800"/>
              </a:lnSpc>
            </a:pPr>
            <a:r>
              <a:rPr lang="en-US" b="1" dirty="0" smtClean="0"/>
              <a:t>        </a:t>
            </a:r>
            <a:r>
              <a:rPr lang="en-US" b="1" dirty="0" err="1" smtClean="0"/>
              <a:t>Console.WriteLine</a:t>
            </a:r>
            <a:r>
              <a:rPr lang="en-US" b="1" dirty="0" smtClean="0"/>
              <a:t>("I speak English.");</a:t>
            </a:r>
          </a:p>
          <a:p>
            <a:pPr>
              <a:lnSpc>
                <a:spcPts val="1800"/>
              </a:lnSpc>
            </a:pPr>
            <a:r>
              <a:rPr lang="en-US" b="1" dirty="0" smtClean="0"/>
              <a:t>    }</a:t>
            </a:r>
          </a:p>
          <a:p>
            <a:pPr>
              <a:lnSpc>
                <a:spcPts val="1800"/>
              </a:lnSpc>
            </a:pPr>
            <a:r>
              <a:rPr lang="en-US" b="1" dirty="0" smtClean="0"/>
              <a:t> }</a:t>
            </a:r>
          </a:p>
        </p:txBody>
      </p:sp>
      <p:sp>
        <p:nvSpPr>
          <p:cNvPr id="8" name="TextBox 7"/>
          <p:cNvSpPr txBox="1"/>
          <p:nvPr/>
        </p:nvSpPr>
        <p:spPr>
          <a:xfrm>
            <a:off x="4643470" y="1000108"/>
            <a:ext cx="4429124" cy="5632311"/>
          </a:xfrm>
          <a:prstGeom prst="rect">
            <a:avLst/>
          </a:prstGeom>
          <a:solidFill>
            <a:schemeClr val="bg2"/>
          </a:solidFill>
        </p:spPr>
        <p:txBody>
          <a:bodyPr wrap="square" rtlCol="0">
            <a:spAutoFit/>
          </a:bodyPr>
          <a:lstStyle/>
          <a:p>
            <a:pPr>
              <a:lnSpc>
                <a:spcPts val="1800"/>
              </a:lnSpc>
            </a:pPr>
            <a:r>
              <a:rPr lang="en-US" b="1" dirty="0" smtClean="0"/>
              <a:t> public class </a:t>
            </a:r>
            <a:r>
              <a:rPr lang="en-US" b="1" dirty="0" err="1" smtClean="0"/>
              <a:t>GermanSpeaker</a:t>
            </a:r>
            <a:r>
              <a:rPr lang="en-US" b="1" dirty="0" smtClean="0"/>
              <a:t> : Speaker</a:t>
            </a:r>
          </a:p>
          <a:p>
            <a:pPr>
              <a:lnSpc>
                <a:spcPts val="1800"/>
              </a:lnSpc>
            </a:pPr>
            <a:r>
              <a:rPr lang="en-US" b="1" dirty="0" smtClean="0"/>
              <a:t>{</a:t>
            </a:r>
          </a:p>
          <a:p>
            <a:pPr>
              <a:lnSpc>
                <a:spcPts val="1800"/>
              </a:lnSpc>
            </a:pPr>
            <a:r>
              <a:rPr lang="en-US" b="1" dirty="0" smtClean="0"/>
              <a:t>    public </a:t>
            </a:r>
            <a:r>
              <a:rPr lang="en-US" b="1" dirty="0" err="1" smtClean="0"/>
              <a:t>GermanSpeaker</a:t>
            </a:r>
            <a:r>
              <a:rPr lang="en-US" b="1" dirty="0" smtClean="0"/>
              <a:t>() { }</a:t>
            </a:r>
          </a:p>
          <a:p>
            <a:pPr>
              <a:lnSpc>
                <a:spcPts val="1800"/>
              </a:lnSpc>
            </a:pPr>
            <a:r>
              <a:rPr lang="en-US" b="1" dirty="0" smtClean="0"/>
              <a:t>      public override void Speak()</a:t>
            </a:r>
          </a:p>
          <a:p>
            <a:pPr>
              <a:lnSpc>
                <a:spcPts val="1800"/>
              </a:lnSpc>
            </a:pPr>
            <a:r>
              <a:rPr lang="en-US" b="1" dirty="0" smtClean="0"/>
              <a:t>    {</a:t>
            </a:r>
          </a:p>
          <a:p>
            <a:pPr>
              <a:lnSpc>
                <a:spcPts val="1800"/>
              </a:lnSpc>
            </a:pPr>
            <a:r>
              <a:rPr lang="en-US" b="1" dirty="0" smtClean="0"/>
              <a:t>        </a:t>
            </a:r>
            <a:r>
              <a:rPr lang="en-US" b="1" dirty="0" err="1" smtClean="0"/>
              <a:t>Console.WriteLine</a:t>
            </a:r>
            <a:r>
              <a:rPr lang="en-US" b="1" dirty="0" smtClean="0"/>
              <a:t>("I speak German.");</a:t>
            </a:r>
          </a:p>
          <a:p>
            <a:pPr>
              <a:lnSpc>
                <a:spcPts val="1800"/>
              </a:lnSpc>
            </a:pPr>
            <a:r>
              <a:rPr lang="en-US" b="1" dirty="0" smtClean="0"/>
              <a:t>        </a:t>
            </a:r>
            <a:r>
              <a:rPr lang="en-US" b="1" dirty="0" err="1" smtClean="0"/>
              <a:t>this.SayHello</a:t>
            </a:r>
            <a:r>
              <a:rPr lang="en-US" b="1" dirty="0" smtClean="0"/>
              <a:t>();</a:t>
            </a:r>
          </a:p>
          <a:p>
            <a:pPr>
              <a:lnSpc>
                <a:spcPts val="1800"/>
              </a:lnSpc>
            </a:pPr>
            <a:r>
              <a:rPr lang="en-US" b="1" dirty="0" smtClean="0"/>
              <a:t>    }</a:t>
            </a:r>
          </a:p>
          <a:p>
            <a:pPr>
              <a:lnSpc>
                <a:spcPts val="1800"/>
              </a:lnSpc>
            </a:pPr>
            <a:r>
              <a:rPr lang="en-US" b="1" dirty="0" smtClean="0"/>
              <a:t> }</a:t>
            </a:r>
          </a:p>
          <a:p>
            <a:pPr fontAlgn="base">
              <a:lnSpc>
                <a:spcPts val="1800"/>
              </a:lnSpc>
            </a:pPr>
            <a:endParaRPr lang="en-US" b="1" dirty="0" smtClean="0"/>
          </a:p>
          <a:p>
            <a:pPr>
              <a:lnSpc>
                <a:spcPts val="1800"/>
              </a:lnSpc>
            </a:pPr>
            <a:r>
              <a:rPr lang="en-US" b="1" dirty="0" smtClean="0"/>
              <a:t> public class </a:t>
            </a:r>
            <a:r>
              <a:rPr lang="en-US" b="1" dirty="0" err="1" smtClean="0"/>
              <a:t>SpanishSpeaker</a:t>
            </a:r>
            <a:r>
              <a:rPr lang="en-US" b="1" dirty="0" smtClean="0"/>
              <a:t> : Speaker</a:t>
            </a:r>
          </a:p>
          <a:p>
            <a:pPr>
              <a:lnSpc>
                <a:spcPts val="1800"/>
              </a:lnSpc>
            </a:pPr>
            <a:r>
              <a:rPr lang="en-US" b="1" dirty="0" smtClean="0"/>
              <a:t>{</a:t>
            </a:r>
          </a:p>
          <a:p>
            <a:pPr>
              <a:lnSpc>
                <a:spcPts val="1800"/>
              </a:lnSpc>
            </a:pPr>
            <a:r>
              <a:rPr lang="en-US" b="1" dirty="0" smtClean="0"/>
              <a:t>    public </a:t>
            </a:r>
            <a:r>
              <a:rPr lang="en-US" b="1" dirty="0" err="1" smtClean="0"/>
              <a:t>SpanishSpeaker</a:t>
            </a:r>
            <a:r>
              <a:rPr lang="en-US" b="1" dirty="0" smtClean="0"/>
              <a:t>() { }</a:t>
            </a:r>
          </a:p>
          <a:p>
            <a:pPr>
              <a:lnSpc>
                <a:spcPts val="1800"/>
              </a:lnSpc>
            </a:pPr>
            <a:r>
              <a:rPr lang="en-US" b="1" dirty="0" smtClean="0"/>
              <a:t>    public override void Speak()</a:t>
            </a:r>
          </a:p>
          <a:p>
            <a:pPr>
              <a:lnSpc>
                <a:spcPts val="1800"/>
              </a:lnSpc>
            </a:pPr>
            <a:r>
              <a:rPr lang="en-US" b="1" dirty="0" smtClean="0"/>
              <a:t>    {</a:t>
            </a:r>
          </a:p>
          <a:p>
            <a:pPr>
              <a:lnSpc>
                <a:spcPts val="1800"/>
              </a:lnSpc>
            </a:pPr>
            <a:r>
              <a:rPr lang="en-US" b="1" dirty="0" smtClean="0"/>
              <a:t>        </a:t>
            </a:r>
            <a:r>
              <a:rPr lang="en-US" b="1" dirty="0" err="1" smtClean="0"/>
              <a:t>Console.WriteLine</a:t>
            </a:r>
            <a:r>
              <a:rPr lang="en-US" b="1" dirty="0" smtClean="0"/>
              <a:t>("I speak Spanish."); </a:t>
            </a:r>
            <a:endParaRPr lang="ro-RO" b="1" dirty="0" smtClean="0"/>
          </a:p>
          <a:p>
            <a:pPr>
              <a:lnSpc>
                <a:spcPts val="1800"/>
              </a:lnSpc>
            </a:pPr>
            <a:r>
              <a:rPr lang="ro-RO" b="1" dirty="0" smtClean="0"/>
              <a:t>        </a:t>
            </a:r>
            <a:r>
              <a:rPr lang="en-US" b="1" dirty="0" err="1" smtClean="0"/>
              <a:t>this.SayHello</a:t>
            </a:r>
            <a:r>
              <a:rPr lang="en-US" b="1" dirty="0" smtClean="0"/>
              <a:t>();</a:t>
            </a:r>
          </a:p>
          <a:p>
            <a:pPr>
              <a:lnSpc>
                <a:spcPts val="1800"/>
              </a:lnSpc>
            </a:pPr>
            <a:r>
              <a:rPr lang="en-US" b="1" dirty="0" smtClean="0"/>
              <a:t>   }</a:t>
            </a:r>
          </a:p>
          <a:p>
            <a:pPr>
              <a:lnSpc>
                <a:spcPts val="1800"/>
              </a:lnSpc>
            </a:pPr>
            <a:r>
              <a:rPr lang="en-US" b="1" dirty="0" smtClean="0"/>
              <a:t> </a:t>
            </a:r>
            <a:r>
              <a:rPr lang="en-US" b="1" dirty="0" smtClean="0">
                <a:solidFill>
                  <a:schemeClr val="accent2">
                    <a:lumMod val="40000"/>
                    <a:lumOff val="60000"/>
                  </a:schemeClr>
                </a:solidFill>
              </a:rPr>
              <a:t>    public override void </a:t>
            </a:r>
            <a:r>
              <a:rPr lang="en-US" b="1" dirty="0" err="1" smtClean="0">
                <a:solidFill>
                  <a:schemeClr val="accent2">
                    <a:lumMod val="40000"/>
                    <a:lumOff val="60000"/>
                  </a:schemeClr>
                </a:solidFill>
              </a:rPr>
              <a:t>SayHello</a:t>
            </a:r>
            <a:r>
              <a:rPr lang="en-US" b="1" dirty="0" smtClean="0">
                <a:solidFill>
                  <a:schemeClr val="accent2">
                    <a:lumMod val="40000"/>
                    <a:lumOff val="60000"/>
                  </a:schemeClr>
                </a:solidFill>
              </a:rPr>
              <a:t>()</a:t>
            </a:r>
          </a:p>
          <a:p>
            <a:pPr>
              <a:lnSpc>
                <a:spcPts val="1800"/>
              </a:lnSpc>
            </a:pPr>
            <a:r>
              <a:rPr lang="en-US" b="1" dirty="0" smtClean="0">
                <a:solidFill>
                  <a:schemeClr val="accent2">
                    <a:lumMod val="40000"/>
                    <a:lumOff val="60000"/>
                  </a:schemeClr>
                </a:solidFill>
              </a:rPr>
              <a:t>    {</a:t>
            </a:r>
          </a:p>
          <a:p>
            <a:pPr>
              <a:lnSpc>
                <a:spcPts val="1800"/>
              </a:lnSpc>
            </a:pPr>
            <a:r>
              <a:rPr lang="en-US" b="1" dirty="0" smtClean="0">
                <a:solidFill>
                  <a:schemeClr val="accent2">
                    <a:lumMod val="40000"/>
                    <a:lumOff val="60000"/>
                  </a:schemeClr>
                </a:solidFill>
              </a:rPr>
              <a:t>        throw new </a:t>
            </a:r>
            <a:r>
              <a:rPr lang="en-US" b="1" dirty="0" err="1" smtClean="0">
                <a:solidFill>
                  <a:schemeClr val="accent2">
                    <a:lumMod val="40000"/>
                    <a:lumOff val="60000"/>
                  </a:schemeClr>
                </a:solidFill>
              </a:rPr>
              <a:t>ApplicationException</a:t>
            </a:r>
            <a:r>
              <a:rPr lang="en-US" b="1" dirty="0" smtClean="0">
                <a:solidFill>
                  <a:schemeClr val="accent2">
                    <a:lumMod val="40000"/>
                    <a:lumOff val="60000"/>
                  </a:schemeClr>
                </a:solidFill>
              </a:rPr>
              <a:t>("I cannot say Hello World.");</a:t>
            </a:r>
          </a:p>
          <a:p>
            <a:pPr>
              <a:lnSpc>
                <a:spcPts val="1800"/>
              </a:lnSpc>
            </a:pPr>
            <a:r>
              <a:rPr lang="en-US" b="1" dirty="0" smtClean="0">
                <a:solidFill>
                  <a:schemeClr val="accent2">
                    <a:lumMod val="40000"/>
                    <a:lumOff val="60000"/>
                  </a:schemeClr>
                </a:solidFill>
              </a:rPr>
              <a:t>    }</a:t>
            </a:r>
          </a:p>
          <a:p>
            <a:pPr>
              <a:lnSpc>
                <a:spcPts val="1800"/>
              </a:lnSpc>
            </a:pPr>
            <a:r>
              <a:rPr lang="en-US" b="1" dirty="0" smtClean="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71488" y="1285860"/>
            <a:ext cx="3929090" cy="2246769"/>
          </a:xfrm>
          <a:prstGeom prst="rect">
            <a:avLst/>
          </a:prstGeom>
        </p:spPr>
        <p:txBody>
          <a:bodyPr wrap="square">
            <a:spAutoFit/>
          </a:bodyPr>
          <a:lstStyle/>
          <a:p>
            <a:r>
              <a:rPr lang="en-US" sz="1400" b="1" dirty="0" smtClean="0"/>
              <a:t>class Fruit {</a:t>
            </a:r>
          </a:p>
          <a:p>
            <a:r>
              <a:rPr lang="en-US" sz="1400" b="1" dirty="0" smtClean="0"/>
              <a:t>      public void peel() {</a:t>
            </a:r>
          </a:p>
          <a:p>
            <a:r>
              <a:rPr lang="en-US" sz="1400" b="1" dirty="0" smtClean="0"/>
              <a:t>             </a:t>
            </a:r>
            <a:r>
              <a:rPr lang="en-US" sz="1400" b="1" dirty="0" err="1" smtClean="0"/>
              <a:t>System.</a:t>
            </a:r>
            <a:r>
              <a:rPr lang="en-US" sz="1400" b="1" i="1" dirty="0" err="1" smtClean="0"/>
              <a:t>out</a:t>
            </a:r>
            <a:r>
              <a:rPr lang="en-US" sz="1400" b="1" dirty="0" err="1" smtClean="0"/>
              <a:t>.println</a:t>
            </a:r>
            <a:r>
              <a:rPr lang="en-US" sz="1400" b="1" dirty="0" smtClean="0"/>
              <a:t>(“Peeling a fruit”);</a:t>
            </a:r>
          </a:p>
          <a:p>
            <a:r>
              <a:rPr lang="en-US" sz="1400" b="1" dirty="0" smtClean="0"/>
              <a:t>      }</a:t>
            </a:r>
          </a:p>
          <a:p>
            <a:r>
              <a:rPr lang="en-US" sz="1400" b="1" dirty="0" smtClean="0"/>
              <a:t>}</a:t>
            </a:r>
          </a:p>
          <a:p>
            <a:r>
              <a:rPr lang="en-US" sz="1400" b="1" dirty="0" smtClean="0"/>
              <a:t>class Apple extends Fruit {</a:t>
            </a:r>
          </a:p>
          <a:p>
            <a:r>
              <a:rPr lang="en-US" sz="1400" b="1" dirty="0" smtClean="0"/>
              <a:t>        public void peel() {</a:t>
            </a:r>
          </a:p>
          <a:p>
            <a:r>
              <a:rPr lang="en-US" sz="1400" b="1" dirty="0" smtClean="0"/>
              <a:t>              </a:t>
            </a:r>
            <a:r>
              <a:rPr lang="en-US" sz="1400" b="1" dirty="0" err="1" smtClean="0"/>
              <a:t>System.</a:t>
            </a:r>
            <a:r>
              <a:rPr lang="en-US" sz="1400" b="1" i="1" dirty="0" err="1" smtClean="0"/>
              <a:t>out</a:t>
            </a:r>
            <a:r>
              <a:rPr lang="en-US" sz="1400" b="1" dirty="0" err="1" smtClean="0"/>
              <a:t>.println</a:t>
            </a:r>
            <a:r>
              <a:rPr lang="en-US" sz="1400" b="1" dirty="0" smtClean="0"/>
              <a:t>(“Peeling an Apple”);</a:t>
            </a:r>
          </a:p>
          <a:p>
            <a:r>
              <a:rPr lang="en-US" sz="1400" b="1" dirty="0" smtClean="0"/>
              <a:t>        }</a:t>
            </a:r>
          </a:p>
          <a:p>
            <a:r>
              <a:rPr lang="en-US" sz="1400" b="1" dirty="0" smtClean="0"/>
              <a:t>}</a:t>
            </a:r>
            <a:endParaRPr lang="en-US" sz="1400" b="1" dirty="0"/>
          </a:p>
        </p:txBody>
      </p:sp>
      <p:pic>
        <p:nvPicPr>
          <p:cNvPr id="66562" name="Picture 2" descr="https://i2.wp.com/www.techjini.com/wp-content/uploads/2016/12/Capture-2.png"/>
          <p:cNvPicPr>
            <a:picLocks noChangeAspect="1" noChangeArrowheads="1"/>
          </p:cNvPicPr>
          <p:nvPr/>
        </p:nvPicPr>
        <p:blipFill>
          <a:blip r:embed="rId3"/>
          <a:srcRect/>
          <a:stretch>
            <a:fillRect/>
          </a:stretch>
        </p:blipFill>
        <p:spPr bwMode="auto">
          <a:xfrm>
            <a:off x="1071538" y="3714752"/>
            <a:ext cx="1276350" cy="1381126"/>
          </a:xfrm>
          <a:prstGeom prst="rect">
            <a:avLst/>
          </a:prstGeom>
          <a:noFill/>
        </p:spPr>
      </p:pic>
      <p:sp>
        <p:nvSpPr>
          <p:cNvPr id="12" name="Rectangle 11"/>
          <p:cNvSpPr/>
          <p:nvPr/>
        </p:nvSpPr>
        <p:spPr>
          <a:xfrm>
            <a:off x="5286396" y="1214422"/>
            <a:ext cx="3000380" cy="2462213"/>
          </a:xfrm>
          <a:prstGeom prst="rect">
            <a:avLst/>
          </a:prstGeom>
        </p:spPr>
        <p:txBody>
          <a:bodyPr wrap="square">
            <a:spAutoFit/>
          </a:bodyPr>
          <a:lstStyle/>
          <a:p>
            <a:r>
              <a:rPr lang="en-US" sz="1400" b="1" dirty="0" smtClean="0"/>
              <a:t>class </a:t>
            </a:r>
            <a:r>
              <a:rPr lang="en-US" sz="1400" dirty="0" smtClean="0"/>
              <a:t>Fruit {</a:t>
            </a:r>
          </a:p>
          <a:p>
            <a:r>
              <a:rPr lang="en-US" sz="1400" b="1" dirty="0" smtClean="0"/>
              <a:t>     public void </a:t>
            </a:r>
            <a:r>
              <a:rPr lang="en-US" sz="1400" dirty="0" smtClean="0"/>
              <a:t>peel() {</a:t>
            </a:r>
          </a:p>
          <a:p>
            <a:r>
              <a:rPr lang="en-US" sz="1400" dirty="0" smtClean="0"/>
              <a:t>       //…</a:t>
            </a:r>
          </a:p>
          <a:p>
            <a:r>
              <a:rPr lang="en-US" sz="1400" dirty="0" smtClean="0"/>
              <a:t>      }</a:t>
            </a:r>
          </a:p>
          <a:p>
            <a:r>
              <a:rPr lang="en-US" sz="1400" dirty="0" smtClean="0"/>
              <a:t>}</a:t>
            </a:r>
          </a:p>
          <a:p>
            <a:r>
              <a:rPr lang="en-US" sz="1400" b="1" dirty="0" smtClean="0"/>
              <a:t>class </a:t>
            </a:r>
            <a:r>
              <a:rPr lang="en-US" sz="1400" dirty="0" smtClean="0"/>
              <a:t>Apple {</a:t>
            </a:r>
          </a:p>
          <a:p>
            <a:r>
              <a:rPr lang="en-US" sz="1400" b="1" dirty="0" smtClean="0"/>
              <a:t>private </a:t>
            </a:r>
            <a:r>
              <a:rPr lang="en-US" sz="1400" dirty="0" smtClean="0"/>
              <a:t>Fruit </a:t>
            </a:r>
            <a:r>
              <a:rPr lang="en-US" sz="1400" b="1" dirty="0" err="1" smtClean="0"/>
              <a:t>fruit</a:t>
            </a:r>
            <a:r>
              <a:rPr lang="en-US" sz="1400" b="1" dirty="0" smtClean="0"/>
              <a:t> </a:t>
            </a:r>
            <a:r>
              <a:rPr lang="en-US" sz="1400" dirty="0" smtClean="0"/>
              <a:t>= </a:t>
            </a:r>
            <a:r>
              <a:rPr lang="en-US" sz="1400" b="1" dirty="0" smtClean="0"/>
              <a:t>new </a:t>
            </a:r>
            <a:r>
              <a:rPr lang="en-US" sz="1400" dirty="0" smtClean="0"/>
              <a:t>Fruit();</a:t>
            </a:r>
          </a:p>
          <a:p>
            <a:r>
              <a:rPr lang="en-US" sz="1400" dirty="0" smtClean="0"/>
              <a:t>       </a:t>
            </a:r>
            <a:r>
              <a:rPr lang="en-US" sz="1400" b="1" dirty="0" smtClean="0"/>
              <a:t>public void </a:t>
            </a:r>
            <a:r>
              <a:rPr lang="en-US" sz="1400" dirty="0" smtClean="0"/>
              <a:t>peel() {</a:t>
            </a:r>
          </a:p>
          <a:p>
            <a:r>
              <a:rPr lang="en-US" sz="1400" dirty="0" smtClean="0"/>
              <a:t>      </a:t>
            </a:r>
            <a:r>
              <a:rPr lang="en-US" sz="1400" b="1" dirty="0" smtClean="0">
                <a:solidFill>
                  <a:srgbClr val="FFFF00"/>
                </a:solidFill>
              </a:rPr>
              <a:t> </a:t>
            </a:r>
            <a:r>
              <a:rPr lang="en-US" sz="1400" b="1" dirty="0" err="1" smtClean="0">
                <a:solidFill>
                  <a:srgbClr val="FFFF00"/>
                </a:solidFill>
              </a:rPr>
              <a:t>fruit.peel</a:t>
            </a:r>
            <a:r>
              <a:rPr lang="en-US" sz="1400" b="1" dirty="0" smtClean="0">
                <a:solidFill>
                  <a:srgbClr val="FFFF00"/>
                </a:solidFill>
              </a:rPr>
              <a:t>();</a:t>
            </a:r>
          </a:p>
          <a:p>
            <a:r>
              <a:rPr lang="en-US" sz="1400" dirty="0" smtClean="0"/>
              <a:t>  }</a:t>
            </a:r>
          </a:p>
          <a:p>
            <a:r>
              <a:rPr lang="en-US" sz="1400" dirty="0" smtClean="0"/>
              <a:t>}</a:t>
            </a:r>
            <a:endParaRPr lang="en-US" sz="1400" dirty="0"/>
          </a:p>
        </p:txBody>
      </p:sp>
      <p:pic>
        <p:nvPicPr>
          <p:cNvPr id="66564" name="Picture 4" descr="https://i1.wp.com/www.techjini.com/wp-content/uploads/2016/12/Capture-1.png"/>
          <p:cNvPicPr>
            <a:picLocks noChangeAspect="1" noChangeArrowheads="1"/>
          </p:cNvPicPr>
          <p:nvPr/>
        </p:nvPicPr>
        <p:blipFill>
          <a:blip r:embed="rId4"/>
          <a:srcRect/>
          <a:stretch>
            <a:fillRect/>
          </a:stretch>
        </p:blipFill>
        <p:spPr bwMode="auto">
          <a:xfrm>
            <a:off x="4643438" y="3714752"/>
            <a:ext cx="3381375" cy="1019176"/>
          </a:xfrm>
          <a:prstGeom prst="rect">
            <a:avLst/>
          </a:prstGeom>
          <a:noFill/>
        </p:spPr>
      </p:pic>
      <p:sp>
        <p:nvSpPr>
          <p:cNvPr id="13" name="TextBox 12"/>
          <p:cNvSpPr txBox="1"/>
          <p:nvPr/>
        </p:nvSpPr>
        <p:spPr>
          <a:xfrm>
            <a:off x="642910" y="857232"/>
            <a:ext cx="3242170" cy="369332"/>
          </a:xfrm>
          <a:prstGeom prst="rect">
            <a:avLst/>
          </a:prstGeom>
          <a:noFill/>
        </p:spPr>
        <p:txBody>
          <a:bodyPr wrap="none" rtlCol="0">
            <a:spAutoFit/>
          </a:bodyPr>
          <a:lstStyle/>
          <a:p>
            <a:r>
              <a:rPr lang="ro-RO" b="1" dirty="0" smtClean="0"/>
              <a:t>Inheritance: An Apple </a:t>
            </a:r>
            <a:r>
              <a:rPr lang="ro-RO" b="1" dirty="0" smtClean="0">
                <a:solidFill>
                  <a:srgbClr val="FF0000"/>
                </a:solidFill>
              </a:rPr>
              <a:t>is-a</a:t>
            </a:r>
            <a:r>
              <a:rPr lang="ro-RO" b="1" dirty="0" smtClean="0"/>
              <a:t> Fruit</a:t>
            </a:r>
            <a:endParaRPr lang="en-US" b="1" dirty="0"/>
          </a:p>
        </p:txBody>
      </p:sp>
      <p:sp>
        <p:nvSpPr>
          <p:cNvPr id="14" name="TextBox 13"/>
          <p:cNvSpPr txBox="1"/>
          <p:nvPr/>
        </p:nvSpPr>
        <p:spPr>
          <a:xfrm>
            <a:off x="4857752" y="857232"/>
            <a:ext cx="3572388" cy="369332"/>
          </a:xfrm>
          <a:prstGeom prst="rect">
            <a:avLst/>
          </a:prstGeom>
          <a:noFill/>
        </p:spPr>
        <p:txBody>
          <a:bodyPr wrap="none" rtlCol="0">
            <a:spAutoFit/>
          </a:bodyPr>
          <a:lstStyle/>
          <a:p>
            <a:r>
              <a:rPr lang="ro-RO" b="1" dirty="0" smtClean="0"/>
              <a:t>Composition: An Apple </a:t>
            </a:r>
            <a:r>
              <a:rPr lang="ro-RO" b="1" dirty="0" smtClean="0">
                <a:solidFill>
                  <a:srgbClr val="FF0000"/>
                </a:solidFill>
              </a:rPr>
              <a:t>has-a</a:t>
            </a:r>
            <a:r>
              <a:rPr lang="ro-RO" b="1" dirty="0" smtClean="0"/>
              <a:t> Fruit</a:t>
            </a:r>
            <a:endParaRPr lang="en-US" b="1" dirty="0"/>
          </a:p>
        </p:txBody>
      </p:sp>
      <p:sp>
        <p:nvSpPr>
          <p:cNvPr id="16" name="Title 1"/>
          <p:cNvSpPr>
            <a:spLocks noGrp="1"/>
          </p:cNvSpPr>
          <p:nvPr>
            <p:ph type="title"/>
          </p:nvPr>
        </p:nvSpPr>
        <p:spPr>
          <a:xfrm>
            <a:off x="785786" y="66328"/>
            <a:ext cx="7962678" cy="862342"/>
          </a:xfrm>
        </p:spPr>
        <p:txBody>
          <a:bodyPr/>
          <a:lstStyle/>
          <a:p>
            <a:pPr algn="ctr"/>
            <a:r>
              <a:rPr lang="en-US" sz="2400" dirty="0" smtClean="0"/>
              <a:t>1.</a:t>
            </a:r>
            <a:r>
              <a:rPr lang="ro-RO" sz="2400" dirty="0" smtClean="0"/>
              <a:t>3</a:t>
            </a:r>
            <a:r>
              <a:rPr lang="en-US" sz="2400" dirty="0" smtClean="0"/>
              <a:t> </a:t>
            </a:r>
            <a:r>
              <a:rPr lang="ro-RO" sz="2400" dirty="0" smtClean="0"/>
              <a:t>Favor composition over inheritance.</a:t>
            </a:r>
            <a:br>
              <a:rPr lang="ro-RO" sz="2400" dirty="0" smtClean="0"/>
            </a:br>
            <a:r>
              <a:rPr lang="ro-RO" sz="2000" dirty="0" smtClean="0"/>
              <a:t>Reuse implementation</a:t>
            </a:r>
            <a:r>
              <a:rPr lang="en-US" sz="2400" dirty="0" smtClean="0"/>
              <a:t/>
            </a:r>
            <a:br>
              <a:rPr lang="en-US" sz="2400" dirty="0" smtClean="0"/>
            </a:br>
            <a:endParaRPr lang="ro-RO" sz="2400" dirty="0"/>
          </a:p>
        </p:txBody>
      </p:sp>
      <p:sp>
        <p:nvSpPr>
          <p:cNvPr id="17" name="Rectangle 16"/>
          <p:cNvSpPr/>
          <p:nvPr/>
        </p:nvSpPr>
        <p:spPr>
          <a:xfrm>
            <a:off x="428596" y="5309258"/>
            <a:ext cx="8501122" cy="1477328"/>
          </a:xfrm>
          <a:prstGeom prst="rect">
            <a:avLst/>
          </a:prstGeom>
        </p:spPr>
        <p:txBody>
          <a:bodyPr wrap="square">
            <a:spAutoFit/>
          </a:bodyPr>
          <a:lstStyle/>
          <a:p>
            <a:r>
              <a:rPr lang="ro-RO" dirty="0" smtClean="0"/>
              <a:t>Note!</a:t>
            </a:r>
          </a:p>
          <a:p>
            <a:r>
              <a:rPr lang="en-US" dirty="0" smtClean="0"/>
              <a:t>An implementation of composition over inheritance typically begins with the creation of various </a:t>
            </a:r>
            <a:r>
              <a:rPr lang="en-US" dirty="0" smtClean="0">
                <a:hlinkClick r:id="rId5" tooltip="Interface (computing)"/>
              </a:rPr>
              <a:t>interfaces</a:t>
            </a:r>
            <a:r>
              <a:rPr lang="en-US" dirty="0" smtClean="0"/>
              <a:t> representing the behaviors that the system must exhibit. The use of interfaces allows this technique to support the </a:t>
            </a:r>
            <a:r>
              <a:rPr lang="en-US" dirty="0" smtClean="0">
                <a:hlinkClick r:id="rId6" tooltip="Polymorphism (computer science)"/>
              </a:rPr>
              <a:t>polymorphic</a:t>
            </a:r>
            <a:r>
              <a:rPr lang="en-US" dirty="0" smtClean="0"/>
              <a:t> behavior that is so valuable in object-oriented programming.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4DDB92-83B4-4BA7-BACF-C5D9C33C4A58}">
  <ds:schemaRef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schemas.microsoft.com/sharepoint/v3"/>
    <ds:schemaRef ds:uri="http://purl.org/dc/terms/"/>
  </ds:schemaRefs>
</ds:datastoreItem>
</file>

<file path=customXml/itemProps2.xml><?xml version="1.0" encoding="utf-8"?>
<ds:datastoreItem xmlns:ds="http://schemas.openxmlformats.org/officeDocument/2006/customXml" ds:itemID="{79B20BF2-5DD9-472B-ABFF-23FDFA5EA26F}">
  <ds:schemaRefs>
    <ds:schemaRef ds:uri="http://schemas.microsoft.com/sharepoint/v3/contenttype/forms"/>
  </ds:schemaRefs>
</ds:datastoreItem>
</file>

<file path=customXml/itemProps3.xml><?xml version="1.0" encoding="utf-8"?>
<ds:datastoreItem xmlns:ds="http://schemas.openxmlformats.org/officeDocument/2006/customXml" ds:itemID="{B4F6A984-D52B-46BA-A070-CBBA9824D3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Template>
  <TotalTime>4249</TotalTime>
  <Words>1505</Words>
  <Application>Microsoft Office PowerPoint</Application>
  <PresentationFormat>On-screen Show (4:3)</PresentationFormat>
  <Paragraphs>341</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Consolas</vt:lpstr>
      <vt:lpstr>Corbel</vt:lpstr>
      <vt:lpstr>Courier New</vt:lpstr>
      <vt:lpstr>Wingdings</vt:lpstr>
      <vt:lpstr>Wingdings 2</vt:lpstr>
      <vt:lpstr>Wingdings 3</vt:lpstr>
      <vt:lpstr>Metro</vt:lpstr>
      <vt:lpstr>Principii de baza in aplicarea sabloanelor de proiectare</vt:lpstr>
      <vt:lpstr>1.Principii care stau la baza aplicarii sabloanelor de proiectare</vt:lpstr>
      <vt:lpstr>1.1 Program to an interface, not an implementation </vt:lpstr>
      <vt:lpstr>1.1 Program to an interface not an implementation </vt:lpstr>
      <vt:lpstr>1.1 Program to an interface, not an implementation </vt:lpstr>
      <vt:lpstr>1.1 Program to an interface not an implementation </vt:lpstr>
      <vt:lpstr>1.1 Program to an interface not an implementation </vt:lpstr>
      <vt:lpstr>1.1 Program to an interface, not an implementation </vt:lpstr>
      <vt:lpstr>1.3 Favor composition over inheritance. Reuse implementation </vt:lpstr>
      <vt:lpstr>1.3 Favor composition over inheritance. Comparasion </vt:lpstr>
      <vt:lpstr>1.3 Favor composition over inheritance. Exemplu </vt:lpstr>
      <vt:lpstr>1.3 Favor composition over inheritance. Examplu </vt:lpstr>
      <vt:lpstr>1.Şabloane de proiectare. Definire</vt:lpstr>
      <vt:lpstr>2.Şabloane de proiectare. Definire</vt:lpstr>
      <vt:lpstr>1.Şabloane de proiectare. Definire</vt:lpstr>
      <vt:lpstr>2.Şabloane de proiectare. Clasificare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de activităţi</dc:title>
  <dc:creator>Florin</dc:creator>
  <cp:lastModifiedBy>Sergiu Ghimp</cp:lastModifiedBy>
  <cp:revision>321</cp:revision>
  <dcterms:created xsi:type="dcterms:W3CDTF">2009-10-29T10:43:58Z</dcterms:created>
  <dcterms:modified xsi:type="dcterms:W3CDTF">2021-01-31T20:13:07Z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