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5"/>
  </p:notesMasterIdLst>
  <p:sldIdLst>
    <p:sldId id="256" r:id="rId5"/>
    <p:sldId id="259" r:id="rId6"/>
    <p:sldId id="260" r:id="rId7"/>
    <p:sldId id="284" r:id="rId8"/>
    <p:sldId id="285" r:id="rId9"/>
    <p:sldId id="263" r:id="rId10"/>
    <p:sldId id="330" r:id="rId11"/>
    <p:sldId id="331" r:id="rId12"/>
    <p:sldId id="332" r:id="rId13"/>
    <p:sldId id="279" r:id="rId14"/>
    <p:sldId id="280" r:id="rId15"/>
    <p:sldId id="270" r:id="rId16"/>
    <p:sldId id="271" r:id="rId17"/>
    <p:sldId id="273" r:id="rId18"/>
    <p:sldId id="274" r:id="rId19"/>
    <p:sldId id="272" r:id="rId20"/>
    <p:sldId id="276" r:id="rId21"/>
    <p:sldId id="277" r:id="rId22"/>
    <p:sldId id="278" r:id="rId23"/>
    <p:sldId id="328" r:id="rId2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49" autoAdjust="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A1327-902F-4A52-910D-D9752E23BC58}"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37CCE-2C0D-454A-AEEC-5ADCF5CA37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 ne </a:t>
            </a:r>
            <a:r>
              <a:rPr lang="en-US" dirty="0" err="1" smtClean="0"/>
              <a:t>imaginam</a:t>
            </a:r>
            <a:r>
              <a:rPr lang="en-US" dirty="0" smtClean="0"/>
              <a:t> ca </a:t>
            </a:r>
            <a:r>
              <a:rPr lang="en-US" dirty="0" err="1" smtClean="0"/>
              <a:t>aceeasi</a:t>
            </a:r>
            <a:r>
              <a:rPr lang="en-US" dirty="0" smtClean="0"/>
              <a:t> </a:t>
            </a:r>
            <a:r>
              <a:rPr lang="en-US" dirty="0" err="1" smtClean="0"/>
              <a:t>problema</a:t>
            </a:r>
            <a:r>
              <a:rPr lang="en-US" dirty="0" smtClean="0"/>
              <a:t> </a:t>
            </a:r>
            <a:r>
              <a:rPr lang="en-US" dirty="0" err="1" smtClean="0"/>
              <a:t>poate</a:t>
            </a:r>
            <a:r>
              <a:rPr lang="en-US" dirty="0" smtClean="0"/>
              <a:t> </a:t>
            </a:r>
            <a:r>
              <a:rPr lang="en-US" dirty="0" err="1" smtClean="0"/>
              <a:t>fi</a:t>
            </a:r>
            <a:r>
              <a:rPr lang="en-US" dirty="0" smtClean="0"/>
              <a:t> </a:t>
            </a:r>
            <a:r>
              <a:rPr lang="en-US" dirty="0" err="1" smtClean="0"/>
              <a:t>intalnita</a:t>
            </a:r>
            <a:r>
              <a:rPr lang="en-US" dirty="0" smtClean="0"/>
              <a:t> in </a:t>
            </a:r>
            <a:r>
              <a:rPr lang="en-US" dirty="0" err="1" smtClean="0"/>
              <a:t>mai</a:t>
            </a:r>
            <a:r>
              <a:rPr lang="en-US" dirty="0" smtClean="0"/>
              <a:t> </a:t>
            </a:r>
            <a:r>
              <a:rPr lang="en-US" dirty="0" err="1" smtClean="0"/>
              <a:t>multe</a:t>
            </a:r>
            <a:r>
              <a:rPr lang="en-US" dirty="0" smtClean="0"/>
              <a:t> </a:t>
            </a:r>
            <a:r>
              <a:rPr lang="en-US" dirty="0" err="1" smtClean="0"/>
              <a:t>locuri</a:t>
            </a:r>
            <a:r>
              <a:rPr lang="en-US" dirty="0" smtClean="0"/>
              <a:t> din </a:t>
            </a:r>
            <a:r>
              <a:rPr lang="en-US" dirty="0" err="1" smtClean="0"/>
              <a:t>aplicatie</a:t>
            </a:r>
            <a:r>
              <a:rPr lang="en-US" dirty="0" smtClean="0"/>
              <a:t>. De </a:t>
            </a:r>
            <a:r>
              <a:rPr lang="en-US" dirty="0" err="1" smtClean="0"/>
              <a:t>exemplu</a:t>
            </a:r>
            <a:r>
              <a:rPr lang="en-US" dirty="0" smtClean="0"/>
              <a:t>, in alt </a:t>
            </a:r>
            <a:r>
              <a:rPr lang="en-US" dirty="0" err="1" smtClean="0"/>
              <a:t>formular</a:t>
            </a:r>
            <a:r>
              <a:rPr lang="en-US" dirty="0" smtClean="0"/>
              <a:t> se </a:t>
            </a:r>
            <a:r>
              <a:rPr lang="en-US" dirty="0" err="1" smtClean="0"/>
              <a:t>alege</a:t>
            </a:r>
            <a:r>
              <a:rPr lang="en-US" dirty="0" smtClean="0"/>
              <a:t> </a:t>
            </a:r>
            <a:r>
              <a:rPr lang="en-US" dirty="0" err="1" smtClean="0"/>
              <a:t>tipul</a:t>
            </a:r>
            <a:r>
              <a:rPr lang="en-US" dirty="0" smtClean="0"/>
              <a:t> de </a:t>
            </a:r>
            <a:r>
              <a:rPr lang="en-US" dirty="0" err="1" smtClean="0"/>
              <a:t>produs</a:t>
            </a:r>
            <a:r>
              <a:rPr lang="en-US" dirty="0" smtClean="0"/>
              <a:t> </a:t>
            </a:r>
            <a:r>
              <a:rPr lang="en-US" dirty="0" err="1" smtClean="0"/>
              <a:t>pentru</a:t>
            </a:r>
            <a:r>
              <a:rPr lang="en-US" dirty="0" smtClean="0"/>
              <a:t> </a:t>
            </a:r>
            <a:r>
              <a:rPr lang="en-US" dirty="0" err="1" smtClean="0"/>
              <a:t>generarea</a:t>
            </a:r>
            <a:r>
              <a:rPr lang="en-US" dirty="0" smtClean="0"/>
              <a:t> </a:t>
            </a:r>
            <a:r>
              <a:rPr lang="en-US" dirty="0" err="1" smtClean="0"/>
              <a:t>raportului</a:t>
            </a:r>
            <a:r>
              <a:rPr lang="en-US" dirty="0" smtClean="0"/>
              <a:t> </a:t>
            </a:r>
            <a:r>
              <a:rPr lang="en-US" dirty="0" err="1" smtClean="0"/>
              <a:t>vanzarilor</a:t>
            </a:r>
            <a:r>
              <a:rPr lang="en-US" dirty="0" smtClean="0"/>
              <a:t>. </a:t>
            </a:r>
            <a:r>
              <a:rPr lang="en-US" dirty="0" err="1" smtClean="0"/>
              <a:t>Deci</a:t>
            </a:r>
            <a:r>
              <a:rPr lang="en-US" dirty="0" smtClean="0"/>
              <a:t>, </a:t>
            </a:r>
            <a:r>
              <a:rPr lang="en-US" dirty="0" err="1" smtClean="0"/>
              <a:t>aparittia</a:t>
            </a:r>
            <a:r>
              <a:rPr lang="en-US" baseline="0" dirty="0" smtClean="0"/>
              <a:t> </a:t>
            </a:r>
            <a:r>
              <a:rPr lang="en-US" baseline="0" dirty="0" err="1" smtClean="0"/>
              <a:t>unui</a:t>
            </a:r>
            <a:r>
              <a:rPr lang="en-US" baseline="0" dirty="0" smtClean="0"/>
              <a:t> tip </a:t>
            </a:r>
            <a:r>
              <a:rPr lang="en-US" baseline="0" dirty="0" err="1" smtClean="0"/>
              <a:t>nou</a:t>
            </a:r>
            <a:r>
              <a:rPr lang="en-US" baseline="0" dirty="0" smtClean="0"/>
              <a:t> de </a:t>
            </a:r>
            <a:r>
              <a:rPr lang="en-US" baseline="0" dirty="0" err="1" smtClean="0"/>
              <a:t>produs</a:t>
            </a:r>
            <a:r>
              <a:rPr lang="en-US" baseline="0" dirty="0" smtClean="0"/>
              <a:t> </a:t>
            </a:r>
            <a:r>
              <a:rPr lang="en-US" baseline="0" dirty="0" err="1" smtClean="0"/>
              <a:t>va</a:t>
            </a:r>
            <a:r>
              <a:rPr lang="en-US" baseline="0" dirty="0" smtClean="0"/>
              <a:t> </a:t>
            </a:r>
            <a:r>
              <a:rPr lang="en-US" baseline="0" dirty="0" err="1" smtClean="0"/>
              <a:t>determina</a:t>
            </a:r>
            <a:r>
              <a:rPr lang="en-US" baseline="0" dirty="0" smtClean="0"/>
              <a:t> </a:t>
            </a:r>
            <a:r>
              <a:rPr lang="en-US" baseline="0" dirty="0" err="1" smtClean="0"/>
              <a:t>efectuarea</a:t>
            </a:r>
            <a:r>
              <a:rPr lang="en-US" baseline="0" dirty="0" smtClean="0"/>
              <a:t> </a:t>
            </a:r>
            <a:r>
              <a:rPr lang="en-US" baseline="0" dirty="0" err="1" smtClean="0"/>
              <a:t>acelorasi</a:t>
            </a:r>
            <a:r>
              <a:rPr lang="en-US" baseline="0" dirty="0" smtClean="0"/>
              <a:t> </a:t>
            </a:r>
            <a:r>
              <a:rPr lang="en-US" baseline="0" dirty="0" err="1" smtClean="0"/>
              <a:t>modificari</a:t>
            </a:r>
            <a:r>
              <a:rPr lang="en-US" baseline="0" dirty="0" smtClean="0"/>
              <a:t> in mode </a:t>
            </a:r>
            <a:r>
              <a:rPr lang="en-US" baseline="0" dirty="0" err="1" smtClean="0"/>
              <a:t>repetat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se </a:t>
            </a:r>
            <a:r>
              <a:rPr lang="en-US" dirty="0" err="1" smtClean="0"/>
              <a:t>retine</a:t>
            </a:r>
            <a:r>
              <a:rPr lang="en-US" dirty="0" smtClean="0"/>
              <a:t> </a:t>
            </a:r>
            <a:r>
              <a:rPr lang="en-US" dirty="0" err="1" smtClean="0"/>
              <a:t>aplicarea</a:t>
            </a:r>
            <a:r>
              <a:rPr lang="en-US" dirty="0" smtClean="0"/>
              <a:t> </a:t>
            </a:r>
            <a:r>
              <a:rPr lang="en-US" dirty="0" err="1" smtClean="0"/>
              <a:t>principiului</a:t>
            </a:r>
            <a:r>
              <a:rPr lang="en-US" dirty="0" smtClean="0"/>
              <a:t> “program to an interface not an implementation”. </a:t>
            </a:r>
            <a:r>
              <a:rPr lang="en-US" dirty="0" err="1" smtClean="0"/>
              <a:t>Indiferent</a:t>
            </a:r>
            <a:r>
              <a:rPr lang="en-US" dirty="0" smtClean="0"/>
              <a:t> de </a:t>
            </a:r>
            <a:r>
              <a:rPr lang="en-US" dirty="0" err="1" smtClean="0"/>
              <a:t>tipul</a:t>
            </a:r>
            <a:r>
              <a:rPr lang="en-US" dirty="0" smtClean="0"/>
              <a:t> de</a:t>
            </a:r>
            <a:r>
              <a:rPr lang="en-US" baseline="0" dirty="0" smtClean="0"/>
              <a:t> PET, Dog </a:t>
            </a:r>
            <a:r>
              <a:rPr lang="en-US" baseline="0" dirty="0" err="1" smtClean="0"/>
              <a:t>sau</a:t>
            </a:r>
            <a:r>
              <a:rPr lang="en-US" baseline="0" dirty="0" smtClean="0"/>
              <a:t> Duck, in </a:t>
            </a:r>
            <a:r>
              <a:rPr lang="en-US" baseline="0" dirty="0" err="1" smtClean="0"/>
              <a:t>aplicatia</a:t>
            </a:r>
            <a:r>
              <a:rPr lang="en-US" baseline="0" dirty="0" smtClean="0"/>
              <a:t> client se </a:t>
            </a:r>
            <a:r>
              <a:rPr lang="en-US" baseline="0" dirty="0" err="1" smtClean="0"/>
              <a:t>va</a:t>
            </a:r>
            <a:r>
              <a:rPr lang="en-US" baseline="0" dirty="0" smtClean="0"/>
              <a:t> face </a:t>
            </a:r>
            <a:r>
              <a:rPr lang="en-US" baseline="0" dirty="0" err="1" smtClean="0"/>
              <a:t>referire</a:t>
            </a:r>
            <a:r>
              <a:rPr lang="en-US" baseline="0" dirty="0" smtClean="0"/>
              <a:t> la </a:t>
            </a:r>
            <a:r>
              <a:rPr lang="en-US" baseline="0" dirty="0" err="1" smtClean="0"/>
              <a:t>obiect</a:t>
            </a:r>
            <a:r>
              <a:rPr lang="en-US" baseline="0" dirty="0" smtClean="0"/>
              <a:t> </a:t>
            </a:r>
            <a:r>
              <a:rPr lang="en-US" baseline="0" dirty="0" err="1" smtClean="0"/>
              <a:t>prin</a:t>
            </a:r>
            <a:r>
              <a:rPr lang="en-US" baseline="0" dirty="0" smtClean="0"/>
              <a:t> Pet </a:t>
            </a:r>
            <a:r>
              <a:rPr lang="en-US" baseline="0" dirty="0" err="1" smtClean="0"/>
              <a:t>ori</a:t>
            </a:r>
            <a:r>
              <a:rPr lang="en-US" baseline="0" dirty="0" smtClean="0"/>
              <a:t> de </a:t>
            </a:r>
            <a:r>
              <a:rPr lang="en-US" baseline="0" dirty="0" err="1" smtClean="0"/>
              <a:t>cate</a:t>
            </a:r>
            <a:r>
              <a:rPr lang="en-US" baseline="0" dirty="0" smtClean="0"/>
              <a:t> </a:t>
            </a:r>
            <a:r>
              <a:rPr lang="en-US" baseline="0" dirty="0" err="1" smtClean="0"/>
              <a:t>ori</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 sz="1200" dirty="0" smtClean="0">
                <a:solidFill>
                  <a:srgbClr val="252525"/>
                </a:solidFill>
                <a:highlight>
                  <a:srgbClr val="FFFFFF"/>
                </a:highlight>
                <a:latin typeface="Arial"/>
                <a:ea typeface="Arial"/>
                <a:cs typeface="Arial"/>
                <a:sym typeface="Arial"/>
              </a:rPr>
              <a:t>Factory method pattern is a creational pattern that uses factory methods to deal with the problem of creating objects without having to specify the exact class of the object that will be created. This is done by creating objects by calling a factory method—either specified in an interface and implemented by child classes, or implemented in a base class and optionally overridden by derived classes—rather than by calling a constructor</a:t>
            </a:r>
            <a:r>
              <a:rPr lang="en-US" sz="1200" dirty="0" smtClean="0">
                <a:solidFill>
                  <a:srgbClr val="252525"/>
                </a:solidFill>
                <a:highlight>
                  <a:srgbClr val="FFFFFF"/>
                </a:highligh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az" sz="1200" dirty="0" smtClean="0">
              <a:solidFill>
                <a:srgbClr val="252525"/>
              </a:solidFill>
              <a:highlight>
                <a:srgbClr val="FFFFFF"/>
              </a:highlight>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A3D37CCE-2C0D-454A-AEEC-5ADCF5CA374E}"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Alte exemple pentru situatia</a:t>
            </a:r>
            <a:r>
              <a:rPr lang="ro-RO" baseline="0" dirty="0" smtClean="0"/>
              <a:t> in care tipul obiectului ce trebuie creat se cunoaste la run-time: 1) O factura poate contine produse livrate sau servicii furnizate; 2) </a:t>
            </a:r>
            <a:endParaRPr lang="ro-RO"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5E6402AF-0573-4F47-8910-4355270F79E7}"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E6402AF-0573-4F47-8910-4355270F79E7}"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5E6402AF-0573-4F47-8910-4355270F79E7}"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EC5D9A-E34F-45AF-8D51-72F67B9DD597}"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E6402AF-0573-4F47-8910-4355270F79E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devlak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devlak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devlake.com/"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ahandsaba.com/nine-anti-patterns-every-programmer-should-be-aware-of-with-examples.html" TargetMode="External"/><Relationship Id="rId3" Type="http://schemas.openxmlformats.org/officeDocument/2006/relationships/hyperlink" Target="http://javapapers.com/category/design-patterns/" TargetMode="External"/><Relationship Id="rId7" Type="http://schemas.openxmlformats.org/officeDocument/2006/relationships/hyperlink" Target="http://www.oodesign.com/" TargetMode="External"/><Relationship Id="rId2" Type="http://schemas.openxmlformats.org/officeDocument/2006/relationships/hyperlink" Target="http://sourcemaking.com/design_patterns" TargetMode="External"/><Relationship Id="rId1" Type="http://schemas.openxmlformats.org/officeDocument/2006/relationships/slideLayout" Target="../slideLayouts/slideLayout2.xml"/><Relationship Id="rId6" Type="http://schemas.openxmlformats.org/officeDocument/2006/relationships/hyperlink" Target="http://www.codeproject.com/Articles/128426/Design-Patterns-Explained-For-Beginners" TargetMode="External"/><Relationship Id="rId11" Type="http://schemas.openxmlformats.org/officeDocument/2006/relationships/hyperlink" Target="http://www.tutorialspoint.com/design_pattern" TargetMode="External"/><Relationship Id="rId5" Type="http://schemas.openxmlformats.org/officeDocument/2006/relationships/hyperlink" Target="http://www.codeproject.com/Articles/430590/Design-Patterns-1-of-3-Creational-Design-Patterns" TargetMode="External"/><Relationship Id="rId10" Type="http://schemas.openxmlformats.org/officeDocument/2006/relationships/hyperlink" Target="https://www.binpress.com/tutorial/the-factory-design-pattern-explained-by-example/142" TargetMode="External"/><Relationship Id="rId4" Type="http://schemas.openxmlformats.org/officeDocument/2006/relationships/hyperlink" Target="http://en.wikipedia.org/wiki/Design_pattern_(computer_science)" TargetMode="External"/><Relationship Id="rId9" Type="http://schemas.openxmlformats.org/officeDocument/2006/relationships/hyperlink" Target="http://www.codeproject.com/Tips/469453/Illustrating-Factory-pattern-with-a-very-basic-ex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3544"/>
            <a:ext cx="7772400" cy="723488"/>
          </a:xfrm>
        </p:spPr>
        <p:txBody>
          <a:bodyPr/>
          <a:lstStyle/>
          <a:p>
            <a:r>
              <a:rPr lang="ro-RO" dirty="0" smtClean="0"/>
              <a:t>Şabloane creationale</a:t>
            </a:r>
          </a:p>
        </p:txBody>
      </p:sp>
      <p:sp>
        <p:nvSpPr>
          <p:cNvPr id="3" name="Subtitle 2"/>
          <p:cNvSpPr>
            <a:spLocks noGrp="1"/>
          </p:cNvSpPr>
          <p:nvPr>
            <p:ph type="subTitle" idx="1"/>
          </p:nvPr>
        </p:nvSpPr>
        <p:spPr>
          <a:xfrm>
            <a:off x="914400" y="1484784"/>
            <a:ext cx="7772400" cy="1508760"/>
          </a:xfrm>
        </p:spPr>
        <p:txBody>
          <a:bodyPr/>
          <a:lstStyle/>
          <a:p>
            <a:r>
              <a:rPr lang="en-US" dirty="0" smtClean="0"/>
              <a:t>Cap. 8 Design Patterns</a:t>
            </a: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66945" y="1573725"/>
            <a:ext cx="7822654" cy="5141423"/>
          </a:xfrm>
          <a:prstGeom prst="rect">
            <a:avLst/>
          </a:prstGeom>
          <a:solidFill>
            <a:srgbClr val="F8FAF2"/>
          </a:solidFill>
          <a:ln w="9525">
            <a:noFill/>
            <a:miter lim="800000"/>
            <a:headEnd/>
            <a:tailEnd/>
          </a:ln>
          <a:effectLst/>
        </p:spPr>
        <p:txBody>
          <a:bodyPr vert="horz" wrap="none" lIns="0" tIns="0" rIns="0" bIns="15393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Arial" pitchFamily="34" charset="0"/>
                <a:cs typeface="Arial" pitchFamily="34" charset="0"/>
              </a:rPr>
              <a:t>//super class that serves as type to be instantiated for factory method pattern</a:t>
            </a:r>
            <a:endParaRPr kumimoji="0" lang="en-US"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Arial" pitchFamily="34" charset="0"/>
                <a:cs typeface="Arial" pitchFamily="34" charset="0"/>
              </a:rPr>
              <a:t>public interface Pet</a:t>
            </a:r>
            <a:r>
              <a:rPr kumimoji="0" lang="en-US" b="0" i="0" u="none" strike="noStrike" cap="none" normalizeH="0" baseline="0" dirty="0" smtClean="0">
                <a:ln>
                  <a:noFill/>
                </a:ln>
                <a:solidFill>
                  <a:srgbClr val="000000"/>
                </a:solidFill>
                <a:effectLst/>
                <a:latin typeface="Arial" pitchFamily="34" charset="0"/>
                <a:cs typeface="Arial" pitchFamily="34" charset="0"/>
              </a:rPr>
              <a:t> </a:t>
            </a:r>
            <a:r>
              <a:rPr kumimoji="0" lang="ro-RO" b="0" i="0" u="none" strike="noStrike" cap="none" normalizeH="0" baseline="0" dirty="0" smtClean="0">
                <a:ln>
                  <a:noFill/>
                </a:ln>
                <a:solidFill>
                  <a:srgbClr val="000000"/>
                </a:solidFill>
                <a:effectLst/>
                <a:latin typeface="Arial" pitchFamily="34" charset="0"/>
                <a:cs typeface="Arial" pitchFamily="34" charset="0"/>
              </a:rPr>
              <a:t>{</a:t>
            </a:r>
            <a:endParaRPr kumimoji="0" lang="en-US"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Arial" pitchFamily="34" charset="0"/>
                <a:cs typeface="Arial" pitchFamily="34" charset="0"/>
              </a:rPr>
              <a:t>public String speak();</a:t>
            </a:r>
            <a:endParaRPr kumimoji="0" lang="en-US"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rgbClr val="000000"/>
                </a:solidFill>
                <a:effectLst/>
                <a:latin typeface="Arial" pitchFamily="34" charset="0"/>
                <a:cs typeface="Arial" pitchFamily="34" charset="0"/>
              </a:rPr>
              <a:t> }</a:t>
            </a:r>
            <a:endParaRPr kumimoji="0" lang="en-US"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solidFill>
                <a:srgbClr val="000000"/>
              </a:solidFill>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//sub class 1 that might get instantiated by a factory method pattern</a:t>
            </a:r>
          </a:p>
          <a:p>
            <a:pPr lvl="0" fontAlgn="base">
              <a:spcBef>
                <a:spcPct val="0"/>
              </a:spcBef>
              <a:spcAft>
                <a:spcPct val="0"/>
              </a:spcAft>
            </a:pPr>
            <a:r>
              <a:rPr lang="en-US" dirty="0" smtClean="0">
                <a:solidFill>
                  <a:schemeClr val="bg1"/>
                </a:solidFill>
                <a:latin typeface="Arial" pitchFamily="34" charset="0"/>
                <a:cs typeface="Arial" pitchFamily="34" charset="0"/>
              </a:rPr>
              <a:t>public class Dog implements Pet { </a:t>
            </a:r>
          </a:p>
          <a:p>
            <a:pPr lvl="0" fontAlgn="base">
              <a:spcBef>
                <a:spcPct val="0"/>
              </a:spcBef>
              <a:spcAft>
                <a:spcPct val="0"/>
              </a:spcAft>
            </a:pPr>
            <a:r>
              <a:rPr lang="en-US" dirty="0" smtClean="0">
                <a:solidFill>
                  <a:schemeClr val="bg1"/>
                </a:solidFill>
                <a:latin typeface="Arial" pitchFamily="34" charset="0"/>
                <a:cs typeface="Arial" pitchFamily="34" charset="0"/>
              </a:rPr>
              <a:t>public String speak() { </a:t>
            </a:r>
          </a:p>
          <a:p>
            <a:pPr lvl="0" fontAlgn="base">
              <a:spcBef>
                <a:spcPct val="0"/>
              </a:spcBef>
              <a:spcAft>
                <a:spcPct val="0"/>
              </a:spcAft>
            </a:pPr>
            <a:r>
              <a:rPr lang="en-US" dirty="0" smtClean="0">
                <a:solidFill>
                  <a:schemeClr val="bg1"/>
                </a:solidFill>
                <a:latin typeface="Arial" pitchFamily="34" charset="0"/>
                <a:cs typeface="Arial" pitchFamily="34" charset="0"/>
              </a:rPr>
              <a:t>	return "Bark </a:t>
            </a:r>
            <a:r>
              <a:rPr lang="en-US" dirty="0" err="1" smtClean="0">
                <a:solidFill>
                  <a:schemeClr val="bg1"/>
                </a:solidFill>
                <a:latin typeface="Arial" pitchFamily="34" charset="0"/>
                <a:cs typeface="Arial" pitchFamily="34" charset="0"/>
              </a:rPr>
              <a:t>bark</a:t>
            </a:r>
            <a:r>
              <a:rPr lang="en-US" dirty="0" smtClean="0">
                <a:solidFill>
                  <a:schemeClr val="bg1"/>
                </a:solidFill>
                <a:latin typeface="Arial" pitchFamily="34" charset="0"/>
                <a:cs typeface="Arial" pitchFamily="34" charset="0"/>
              </a:rPr>
              <a:t>...";</a:t>
            </a:r>
          </a:p>
          <a:p>
            <a:pPr lvl="0" fontAlgn="base">
              <a:spcBef>
                <a:spcPct val="0"/>
              </a:spcBef>
              <a:spcAft>
                <a:spcPct val="0"/>
              </a:spcAft>
            </a:pPr>
            <a:r>
              <a:rPr lang="en-US" dirty="0" smtClean="0">
                <a:solidFill>
                  <a:schemeClr val="bg1"/>
                </a:solidFill>
                <a:latin typeface="Arial" pitchFamily="34" charset="0"/>
                <a:cs typeface="Arial" pitchFamily="34" charset="0"/>
              </a:rPr>
              <a:t>      }</a:t>
            </a:r>
          </a:p>
          <a:p>
            <a:pPr lvl="0" fontAlgn="base">
              <a:spcBef>
                <a:spcPct val="0"/>
              </a:spcBef>
              <a:spcAft>
                <a:spcPct val="0"/>
              </a:spcAft>
            </a:pPr>
            <a:r>
              <a:rPr lang="en-US" dirty="0" smtClean="0">
                <a:solidFill>
                  <a:schemeClr val="bg1"/>
                </a:solidFill>
                <a:latin typeface="Arial" pitchFamily="34" charset="0"/>
                <a:cs typeface="Arial" pitchFamily="34" charset="0"/>
              </a:rPr>
              <a:t> }</a:t>
            </a:r>
          </a:p>
          <a:p>
            <a:pPr lvl="0" fontAlgn="base">
              <a:spcBef>
                <a:spcPct val="0"/>
              </a:spcBef>
              <a:spcAft>
                <a:spcPct val="0"/>
              </a:spcAft>
            </a:pPr>
            <a:endParaRPr kumimoji="0" lang="en-US" b="0" i="0" u="none" strike="noStrike" cap="none" normalizeH="0" baseline="0" dirty="0" smtClean="0">
              <a:ln>
                <a:noFill/>
              </a:ln>
              <a:solidFill>
                <a:schemeClr val="bg1"/>
              </a:solidFill>
              <a:effectLst/>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//sub class 2 that might get instantiated by a factory method pattern</a:t>
            </a:r>
          </a:p>
          <a:p>
            <a:pPr lvl="0" fontAlgn="base">
              <a:spcBef>
                <a:spcPct val="0"/>
              </a:spcBef>
              <a:spcAft>
                <a:spcPct val="0"/>
              </a:spcAft>
            </a:pPr>
            <a:r>
              <a:rPr lang="en-US" dirty="0" smtClean="0">
                <a:solidFill>
                  <a:schemeClr val="bg1"/>
                </a:solidFill>
                <a:latin typeface="Arial" pitchFamily="34" charset="0"/>
                <a:cs typeface="Arial" pitchFamily="34" charset="0"/>
              </a:rPr>
              <a:t>public class Duck implements Pet { </a:t>
            </a:r>
          </a:p>
          <a:p>
            <a:pPr lvl="0" fontAlgn="base">
              <a:spcBef>
                <a:spcPct val="0"/>
              </a:spcBef>
              <a:spcAft>
                <a:spcPct val="0"/>
              </a:spcAft>
            </a:pPr>
            <a:r>
              <a:rPr lang="en-US" dirty="0" smtClean="0">
                <a:solidFill>
                  <a:schemeClr val="bg1"/>
                </a:solidFill>
                <a:latin typeface="Arial" pitchFamily="34" charset="0"/>
                <a:cs typeface="Arial" pitchFamily="34" charset="0"/>
              </a:rPr>
              <a:t>public String speak() { </a:t>
            </a:r>
          </a:p>
          <a:p>
            <a:pPr lvl="0" fontAlgn="base">
              <a:spcBef>
                <a:spcPct val="0"/>
              </a:spcBef>
              <a:spcAft>
                <a:spcPct val="0"/>
              </a:spcAft>
            </a:pPr>
            <a:r>
              <a:rPr lang="en-US" dirty="0" smtClean="0">
                <a:solidFill>
                  <a:schemeClr val="bg1"/>
                </a:solidFill>
                <a:latin typeface="Arial" pitchFamily="34" charset="0"/>
                <a:cs typeface="Arial" pitchFamily="34" charset="0"/>
              </a:rPr>
              <a:t>	return "Quack </a:t>
            </a:r>
            <a:r>
              <a:rPr lang="en-US" dirty="0" err="1" smtClean="0">
                <a:solidFill>
                  <a:schemeClr val="bg1"/>
                </a:solidFill>
                <a:latin typeface="Arial" pitchFamily="34" charset="0"/>
                <a:cs typeface="Arial" pitchFamily="34" charset="0"/>
              </a:rPr>
              <a:t>quack</a:t>
            </a:r>
            <a:r>
              <a:rPr lang="en-US" dirty="0" smtClean="0">
                <a:solidFill>
                  <a:schemeClr val="bg1"/>
                </a:solidFill>
                <a:latin typeface="Arial" pitchFamily="34" charset="0"/>
                <a:cs typeface="Arial" pitchFamily="34" charset="0"/>
              </a:rPr>
              <a:t>..."; </a:t>
            </a:r>
          </a:p>
          <a:p>
            <a:pPr lvl="0" fontAlgn="base">
              <a:spcBef>
                <a:spcPct val="0"/>
              </a:spcBef>
              <a:spcAft>
                <a:spcPct val="0"/>
              </a:spcAft>
            </a:pPr>
            <a:r>
              <a:rPr lang="en-US" dirty="0" smtClean="0">
                <a:solidFill>
                  <a:schemeClr val="bg1"/>
                </a:solidFill>
                <a:latin typeface="Arial" pitchFamily="34" charset="0"/>
                <a:cs typeface="Arial" pitchFamily="34" charset="0"/>
              </a:rPr>
              <a:t>       } </a:t>
            </a:r>
          </a:p>
          <a:p>
            <a:pPr lvl="0" fontAlgn="base">
              <a:spcBef>
                <a:spcPct val="0"/>
              </a:spcBef>
              <a:spcAft>
                <a:spcPct val="0"/>
              </a:spcAft>
            </a:pPr>
            <a:r>
              <a:rPr lang="en-US" dirty="0" smtClean="0">
                <a:solidFill>
                  <a:schemeClr val="bg1"/>
                </a:solidFill>
                <a:latin typeface="Arial" pitchFamily="34" charset="0"/>
                <a:cs typeface="Arial" pitchFamily="34" charset="0"/>
              </a:rPr>
              <a:t>}</a:t>
            </a:r>
          </a:p>
        </p:txBody>
      </p:sp>
      <p:sp>
        <p:nvSpPr>
          <p:cNvPr id="5" name="TextBox 4"/>
          <p:cNvSpPr txBox="1"/>
          <p:nvPr/>
        </p:nvSpPr>
        <p:spPr>
          <a:xfrm>
            <a:off x="428596" y="785794"/>
            <a:ext cx="2632452" cy="461665"/>
          </a:xfrm>
          <a:prstGeom prst="rect">
            <a:avLst/>
          </a:prstGeom>
          <a:noFill/>
        </p:spPr>
        <p:txBody>
          <a:bodyPr wrap="none" rtlCol="0">
            <a:spAutoFit/>
          </a:bodyPr>
          <a:lstStyle/>
          <a:p>
            <a:r>
              <a:rPr lang="en-US" sz="2400" dirty="0" err="1" smtClean="0">
                <a:latin typeface="Arial" pitchFamily="34" charset="0"/>
                <a:cs typeface="Arial" pitchFamily="34" charset="0"/>
              </a:rPr>
              <a:t>Exemplul</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getPet</a:t>
            </a:r>
            <a:r>
              <a:rPr lang="en-US" sz="2400" dirty="0" smtClean="0">
                <a:latin typeface="Arial" pitchFamily="34" charset="0"/>
                <a:cs typeface="Arial" pitchFamily="34" charset="0"/>
              </a:rPr>
              <a:t>()</a:t>
            </a:r>
            <a:endParaRPr lang="ro-RO" sz="2400" dirty="0">
              <a:latin typeface="Arial" pitchFamily="34" charset="0"/>
              <a:cs typeface="Arial" pitchFamily="34" charset="0"/>
            </a:endParaRPr>
          </a:p>
        </p:txBody>
      </p:sp>
      <p:sp>
        <p:nvSpPr>
          <p:cNvPr id="4" name="Title 1"/>
          <p:cNvSpPr>
            <a:spLocks noGrp="1"/>
          </p:cNvSpPr>
          <p:nvPr>
            <p:ph type="title"/>
          </p:nvPr>
        </p:nvSpPr>
        <p:spPr>
          <a:xfrm>
            <a:off x="1214414" y="142852"/>
            <a:ext cx="7500990" cy="576064"/>
          </a:xfrm>
        </p:spPr>
        <p:txBody>
          <a:bodyPr/>
          <a:lstStyle/>
          <a:p>
            <a:r>
              <a:rPr lang="en-US" sz="3200" dirty="0" smtClean="0"/>
              <a:t>2. Factory Method. </a:t>
            </a:r>
            <a:r>
              <a:rPr lang="en-US" sz="3200" dirty="0" err="1" smtClean="0"/>
              <a:t>Exemplul</a:t>
            </a:r>
            <a:r>
              <a:rPr lang="en-US" sz="3200" dirty="0" smtClean="0"/>
              <a:t> 2</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35725" y="1142984"/>
            <a:ext cx="8600771" cy="5695420"/>
          </a:xfrm>
          <a:prstGeom prst="rect">
            <a:avLst/>
          </a:prstGeom>
          <a:solidFill>
            <a:srgbClr val="F8FAF2"/>
          </a:solidFill>
          <a:ln w="9525">
            <a:noFill/>
            <a:miter lim="800000"/>
            <a:headEnd/>
            <a:tailEnd/>
          </a:ln>
          <a:effectLst/>
        </p:spPr>
        <p:txBody>
          <a:bodyPr vert="horz" wrap="square" lIns="0" tIns="0" rIns="0" bIns="153939" numCol="1" anchor="ctr" anchorCtr="0" compatLnSpc="1">
            <a:prstTxWarp prst="textNoShape">
              <a:avLst/>
            </a:prstTxWarp>
            <a:spAutoFit/>
          </a:bodyPr>
          <a:lstStyle/>
          <a:p>
            <a:pPr lvl="0" fontAlgn="base">
              <a:spcBef>
                <a:spcPct val="0"/>
              </a:spcBef>
              <a:spcAft>
                <a:spcPct val="0"/>
              </a:spcAft>
            </a:pPr>
            <a:r>
              <a:rPr lang="ro-RO" dirty="0" smtClean="0">
                <a:solidFill>
                  <a:schemeClr val="bg1"/>
                </a:solidFill>
                <a:latin typeface="Arial" pitchFamily="34" charset="0"/>
                <a:cs typeface="Arial" pitchFamily="34" charset="0"/>
              </a:rPr>
              <a:t>//Factory method pattern implementation that instantiates objects based on logic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ro-RO" dirty="0" smtClean="0">
                <a:solidFill>
                  <a:schemeClr val="bg1"/>
                </a:solidFill>
                <a:latin typeface="Arial" pitchFamily="34" charset="0"/>
                <a:cs typeface="Arial" pitchFamily="34" charset="0"/>
              </a:rPr>
              <a:t>public class PetFactory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ro-RO" dirty="0" smtClean="0">
                <a:solidFill>
                  <a:schemeClr val="bg1"/>
                </a:solidFill>
                <a:latin typeface="Arial" pitchFamily="34" charset="0"/>
                <a:cs typeface="Arial" pitchFamily="34" charset="0"/>
              </a:rPr>
              <a:t>{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ro-RO" dirty="0" smtClean="0">
                <a:solidFill>
                  <a:schemeClr val="bg1"/>
                </a:solidFill>
                <a:latin typeface="Arial" pitchFamily="34" charset="0"/>
                <a:cs typeface="Arial" pitchFamily="34" charset="0"/>
              </a:rPr>
              <a:t>public Pet getPet(String petType) {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	</a:t>
            </a:r>
            <a:r>
              <a:rPr lang="ro-RO" dirty="0" smtClean="0">
                <a:solidFill>
                  <a:schemeClr val="bg1"/>
                </a:solidFill>
                <a:latin typeface="Arial" pitchFamily="34" charset="0"/>
                <a:cs typeface="Arial" pitchFamily="34" charset="0"/>
              </a:rPr>
              <a:t>Pet pet = null; // based on logic factory instantiates an object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	</a:t>
            </a:r>
            <a:r>
              <a:rPr lang="ro-RO" dirty="0" smtClean="0">
                <a:solidFill>
                  <a:schemeClr val="bg1"/>
                </a:solidFill>
                <a:latin typeface="Arial" pitchFamily="34" charset="0"/>
                <a:cs typeface="Arial" pitchFamily="34" charset="0"/>
              </a:rPr>
              <a:t>if ("bark".equals(petType))  pet = new Dog();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	</a:t>
            </a:r>
            <a:r>
              <a:rPr lang="ro-RO" dirty="0" smtClean="0">
                <a:solidFill>
                  <a:schemeClr val="bg1"/>
                </a:solidFill>
                <a:latin typeface="Arial" pitchFamily="34" charset="0"/>
                <a:cs typeface="Arial" pitchFamily="34" charset="0"/>
              </a:rPr>
              <a:t>else if ("quack".equals(petType))  pet = new Duck();</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	</a:t>
            </a:r>
            <a:r>
              <a:rPr lang="ro-RO" dirty="0" smtClean="0">
                <a:solidFill>
                  <a:schemeClr val="bg1"/>
                </a:solidFill>
                <a:latin typeface="Arial" pitchFamily="34" charset="0"/>
                <a:cs typeface="Arial" pitchFamily="34" charset="0"/>
              </a:rPr>
              <a:t>return pet; </a:t>
            </a:r>
            <a:endParaRPr lang="en-US" dirty="0" smtClean="0">
              <a:solidFill>
                <a:schemeClr val="bg1"/>
              </a:solidFill>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 </a:t>
            </a:r>
            <a:r>
              <a:rPr lang="ro-RO" dirty="0" smtClean="0">
                <a:solidFill>
                  <a:schemeClr val="bg1"/>
                </a:solidFill>
                <a:latin typeface="Arial" pitchFamily="34" charset="0"/>
                <a:cs typeface="Arial" pitchFamily="34" charset="0"/>
              </a:rPr>
              <a:t>} }</a:t>
            </a:r>
            <a:endParaRPr lang="en-US" dirty="0" smtClean="0">
              <a:solidFill>
                <a:schemeClr val="bg1"/>
              </a:solidFill>
              <a:latin typeface="Arial" pitchFamily="34" charset="0"/>
              <a:cs typeface="Arial" pitchFamily="34" charset="0"/>
            </a:endParaRPr>
          </a:p>
          <a:p>
            <a:pPr lvl="0" fontAlgn="base">
              <a:spcBef>
                <a:spcPct val="0"/>
              </a:spcBef>
              <a:spcAft>
                <a:spcPct val="0"/>
              </a:spcAft>
            </a:pPr>
            <a:endParaRPr kumimoji="0" lang="en-US" b="0" i="0" u="none" strike="noStrike" cap="none" normalizeH="0" baseline="0" dirty="0" smtClean="0">
              <a:ln>
                <a:noFill/>
              </a:ln>
              <a:solidFill>
                <a:schemeClr val="bg1"/>
              </a:solidFill>
              <a:effectLst/>
              <a:latin typeface="Arial" pitchFamily="34" charset="0"/>
              <a:cs typeface="Arial" pitchFamily="34" charset="0"/>
            </a:endParaRPr>
          </a:p>
          <a:p>
            <a:pPr lvl="0" fontAlgn="base">
              <a:spcBef>
                <a:spcPct val="0"/>
              </a:spcBef>
              <a:spcAft>
                <a:spcPct val="0"/>
              </a:spcAft>
            </a:pPr>
            <a:r>
              <a:rPr lang="en-US" dirty="0" smtClean="0">
                <a:solidFill>
                  <a:schemeClr val="bg1"/>
                </a:solidFill>
                <a:latin typeface="Arial" pitchFamily="34" charset="0"/>
                <a:cs typeface="Arial" pitchFamily="34" charset="0"/>
              </a:rPr>
              <a:t>//using the factory method pattern </a:t>
            </a:r>
          </a:p>
          <a:p>
            <a:pPr lvl="0" fontAlgn="base">
              <a:spcBef>
                <a:spcPct val="0"/>
              </a:spcBef>
              <a:spcAft>
                <a:spcPct val="0"/>
              </a:spcAft>
            </a:pPr>
            <a:r>
              <a:rPr lang="en-US" dirty="0" smtClean="0">
                <a:solidFill>
                  <a:schemeClr val="bg1"/>
                </a:solidFill>
                <a:latin typeface="Arial" pitchFamily="34" charset="0"/>
                <a:cs typeface="Arial" pitchFamily="34" charset="0"/>
              </a:rPr>
              <a:t>public class </a:t>
            </a:r>
            <a:r>
              <a:rPr lang="en-US" dirty="0" err="1" smtClean="0">
                <a:solidFill>
                  <a:schemeClr val="bg1"/>
                </a:solidFill>
                <a:latin typeface="Arial" pitchFamily="34" charset="0"/>
                <a:cs typeface="Arial" pitchFamily="34" charset="0"/>
              </a:rPr>
              <a:t>SampleFactoryMethod</a:t>
            </a:r>
            <a:r>
              <a:rPr lang="en-US" dirty="0" smtClean="0">
                <a:solidFill>
                  <a:schemeClr val="bg1"/>
                </a:solidFill>
                <a:latin typeface="Arial" pitchFamily="34" charset="0"/>
                <a:cs typeface="Arial" pitchFamily="34" charset="0"/>
              </a:rPr>
              <a:t> { </a:t>
            </a:r>
          </a:p>
          <a:p>
            <a:pPr lvl="0" fontAlgn="base">
              <a:spcBef>
                <a:spcPct val="0"/>
              </a:spcBef>
              <a:spcAft>
                <a:spcPct val="0"/>
              </a:spcAft>
            </a:pPr>
            <a:r>
              <a:rPr lang="en-US" dirty="0" smtClean="0">
                <a:solidFill>
                  <a:schemeClr val="bg1"/>
                </a:solidFill>
                <a:latin typeface="Arial" pitchFamily="34" charset="0"/>
                <a:cs typeface="Arial" pitchFamily="34" charset="0"/>
              </a:rPr>
              <a:t>	public static void main(String </a:t>
            </a:r>
            <a:r>
              <a:rPr lang="en-US" dirty="0" err="1" smtClean="0">
                <a:solidFill>
                  <a:schemeClr val="bg1"/>
                </a:solidFill>
                <a:latin typeface="Arial" pitchFamily="34" charset="0"/>
                <a:cs typeface="Arial" pitchFamily="34" charset="0"/>
              </a:rPr>
              <a:t>args</a:t>
            </a:r>
            <a:r>
              <a:rPr lang="en-US" dirty="0" smtClean="0">
                <a:solidFill>
                  <a:schemeClr val="bg1"/>
                </a:solidFill>
                <a:latin typeface="Arial" pitchFamily="34" charset="0"/>
                <a:cs typeface="Arial" pitchFamily="34" charset="0"/>
              </a:rPr>
              <a:t>[]) {</a:t>
            </a:r>
          </a:p>
          <a:p>
            <a:pPr lvl="0" fontAlgn="base">
              <a:spcBef>
                <a:spcPct val="0"/>
              </a:spcBef>
              <a:spcAft>
                <a:spcPct val="0"/>
              </a:spcAft>
            </a:pPr>
            <a:r>
              <a:rPr lang="en-US" dirty="0" smtClean="0">
                <a:solidFill>
                  <a:schemeClr val="bg1"/>
                </a:solidFill>
                <a:latin typeface="Arial" pitchFamily="34" charset="0"/>
                <a:cs typeface="Arial" pitchFamily="34" charset="0"/>
              </a:rPr>
              <a:t>		 //creating the factory </a:t>
            </a:r>
          </a:p>
          <a:p>
            <a:pPr lvl="0" fontAlgn="base">
              <a:spcBef>
                <a:spcPct val="0"/>
              </a:spcBef>
              <a:spcAft>
                <a:spcPct val="0"/>
              </a:spcAft>
            </a:pPr>
            <a:r>
              <a:rPr lang="en-US" dirty="0" smtClean="0">
                <a:solidFill>
                  <a:schemeClr val="bg1"/>
                </a:solidFill>
                <a:latin typeface="Arial" pitchFamily="34" charset="0"/>
                <a:cs typeface="Arial" pitchFamily="34" charset="0"/>
              </a:rPr>
              <a:t>		</a:t>
            </a:r>
            <a:r>
              <a:rPr lang="en-US" dirty="0" err="1" smtClean="0">
                <a:solidFill>
                  <a:schemeClr val="bg1"/>
                </a:solidFill>
                <a:latin typeface="Arial" pitchFamily="34" charset="0"/>
                <a:cs typeface="Arial" pitchFamily="34" charset="0"/>
              </a:rPr>
              <a:t>PetFactory</a:t>
            </a:r>
            <a:r>
              <a:rPr lang="en-US" dirty="0" smtClean="0">
                <a:solidFill>
                  <a:schemeClr val="bg1"/>
                </a:solidFill>
                <a:latin typeface="Arial" pitchFamily="34" charset="0"/>
                <a:cs typeface="Arial" pitchFamily="34" charset="0"/>
              </a:rPr>
              <a:t> </a:t>
            </a:r>
            <a:r>
              <a:rPr lang="en-US" dirty="0" err="1" smtClean="0">
                <a:solidFill>
                  <a:schemeClr val="bg1"/>
                </a:solidFill>
                <a:latin typeface="Arial" pitchFamily="34" charset="0"/>
                <a:cs typeface="Arial" pitchFamily="34" charset="0"/>
              </a:rPr>
              <a:t>petFactory</a:t>
            </a:r>
            <a:r>
              <a:rPr lang="en-US" dirty="0" smtClean="0">
                <a:solidFill>
                  <a:schemeClr val="bg1"/>
                </a:solidFill>
                <a:latin typeface="Arial" pitchFamily="34" charset="0"/>
                <a:cs typeface="Arial" pitchFamily="34" charset="0"/>
              </a:rPr>
              <a:t> = new </a:t>
            </a:r>
            <a:r>
              <a:rPr lang="en-US" dirty="0" err="1" smtClean="0">
                <a:solidFill>
                  <a:schemeClr val="bg1"/>
                </a:solidFill>
                <a:latin typeface="Arial" pitchFamily="34" charset="0"/>
                <a:cs typeface="Arial" pitchFamily="34" charset="0"/>
              </a:rPr>
              <a:t>PetFactory</a:t>
            </a:r>
            <a:r>
              <a:rPr lang="en-US" dirty="0" smtClean="0">
                <a:solidFill>
                  <a:schemeClr val="bg1"/>
                </a:solidFill>
                <a:latin typeface="Arial" pitchFamily="34" charset="0"/>
                <a:cs typeface="Arial" pitchFamily="34" charset="0"/>
              </a:rPr>
              <a:t>();</a:t>
            </a:r>
          </a:p>
          <a:p>
            <a:pPr lvl="0" fontAlgn="base">
              <a:spcBef>
                <a:spcPct val="0"/>
              </a:spcBef>
              <a:spcAft>
                <a:spcPct val="0"/>
              </a:spcAft>
            </a:pPr>
            <a:r>
              <a:rPr lang="en-US" dirty="0" smtClean="0">
                <a:solidFill>
                  <a:schemeClr val="bg1"/>
                </a:solidFill>
                <a:latin typeface="Arial" pitchFamily="34" charset="0"/>
                <a:cs typeface="Arial" pitchFamily="34" charset="0"/>
              </a:rPr>
              <a:t>		 //factory instantiates an object </a:t>
            </a:r>
          </a:p>
          <a:p>
            <a:pPr lvl="0" fontAlgn="base">
              <a:spcBef>
                <a:spcPct val="0"/>
              </a:spcBef>
              <a:spcAft>
                <a:spcPct val="0"/>
              </a:spcAft>
            </a:pPr>
            <a:r>
              <a:rPr lang="en-US" dirty="0" smtClean="0">
                <a:solidFill>
                  <a:schemeClr val="bg1"/>
                </a:solidFill>
                <a:latin typeface="Arial" pitchFamily="34" charset="0"/>
                <a:cs typeface="Arial" pitchFamily="34" charset="0"/>
              </a:rPr>
              <a:t>		Pet </a:t>
            </a:r>
            <a:r>
              <a:rPr lang="en-US" dirty="0" err="1" smtClean="0">
                <a:solidFill>
                  <a:schemeClr val="bg1"/>
                </a:solidFill>
                <a:latin typeface="Arial" pitchFamily="34" charset="0"/>
                <a:cs typeface="Arial" pitchFamily="34" charset="0"/>
              </a:rPr>
              <a:t>pet</a:t>
            </a:r>
            <a:r>
              <a:rPr lang="en-US" dirty="0" smtClean="0">
                <a:solidFill>
                  <a:schemeClr val="bg1"/>
                </a:solidFill>
                <a:latin typeface="Arial" pitchFamily="34" charset="0"/>
                <a:cs typeface="Arial" pitchFamily="34" charset="0"/>
              </a:rPr>
              <a:t> = </a:t>
            </a:r>
            <a:r>
              <a:rPr lang="en-US" dirty="0" err="1" smtClean="0">
                <a:solidFill>
                  <a:schemeClr val="bg1"/>
                </a:solidFill>
                <a:latin typeface="Arial" pitchFamily="34" charset="0"/>
                <a:cs typeface="Arial" pitchFamily="34" charset="0"/>
              </a:rPr>
              <a:t>petFactory.getPet</a:t>
            </a:r>
            <a:r>
              <a:rPr lang="en-US" dirty="0" smtClean="0">
                <a:solidFill>
                  <a:schemeClr val="bg1"/>
                </a:solidFill>
                <a:latin typeface="Arial" pitchFamily="34" charset="0"/>
                <a:cs typeface="Arial" pitchFamily="34" charset="0"/>
              </a:rPr>
              <a:t>("bark"); </a:t>
            </a:r>
          </a:p>
          <a:p>
            <a:pPr lvl="0" fontAlgn="base">
              <a:spcBef>
                <a:spcPct val="0"/>
              </a:spcBef>
              <a:spcAft>
                <a:spcPct val="0"/>
              </a:spcAft>
            </a:pPr>
            <a:r>
              <a:rPr lang="en-US" dirty="0" smtClean="0">
                <a:solidFill>
                  <a:schemeClr val="bg1"/>
                </a:solidFill>
                <a:latin typeface="Arial" pitchFamily="34" charset="0"/>
                <a:cs typeface="Arial" pitchFamily="34" charset="0"/>
              </a:rPr>
              <a:t>		//you don't know which object factory created </a:t>
            </a:r>
          </a:p>
          <a:p>
            <a:pPr lvl="0" fontAlgn="base">
              <a:spcBef>
                <a:spcPct val="0"/>
              </a:spcBef>
              <a:spcAft>
                <a:spcPct val="0"/>
              </a:spcAft>
            </a:pPr>
            <a:r>
              <a:rPr lang="en-US" dirty="0" smtClean="0">
                <a:solidFill>
                  <a:schemeClr val="bg1"/>
                </a:solidFill>
                <a:latin typeface="Arial" pitchFamily="34" charset="0"/>
                <a:cs typeface="Arial" pitchFamily="34" charset="0"/>
              </a:rPr>
              <a:t>		</a:t>
            </a:r>
            <a:r>
              <a:rPr lang="en-US" dirty="0" err="1" smtClean="0">
                <a:solidFill>
                  <a:schemeClr val="bg1"/>
                </a:solidFill>
                <a:latin typeface="Arial" pitchFamily="34" charset="0"/>
                <a:cs typeface="Arial" pitchFamily="34" charset="0"/>
              </a:rPr>
              <a:t>System.out.println</a:t>
            </a:r>
            <a:r>
              <a:rPr lang="en-US" dirty="0" smtClean="0">
                <a:solidFill>
                  <a:schemeClr val="bg1"/>
                </a:solidFill>
                <a:latin typeface="Arial" pitchFamily="34" charset="0"/>
                <a:cs typeface="Arial" pitchFamily="34" charset="0"/>
              </a:rPr>
              <a:t>(</a:t>
            </a:r>
            <a:r>
              <a:rPr lang="en-US" dirty="0" err="1" smtClean="0">
                <a:solidFill>
                  <a:schemeClr val="bg1"/>
                </a:solidFill>
                <a:latin typeface="Arial" pitchFamily="34" charset="0"/>
                <a:cs typeface="Arial" pitchFamily="34" charset="0"/>
              </a:rPr>
              <a:t>pet.speak</a:t>
            </a:r>
            <a:r>
              <a:rPr lang="en-US" dirty="0" smtClean="0">
                <a:solidFill>
                  <a:schemeClr val="bg1"/>
                </a:solidFill>
                <a:latin typeface="Arial" pitchFamily="34" charset="0"/>
                <a:cs typeface="Arial" pitchFamily="34" charset="0"/>
              </a:rPr>
              <a:t>()); </a:t>
            </a:r>
          </a:p>
          <a:p>
            <a:pPr lvl="0" fontAlgn="base">
              <a:spcBef>
                <a:spcPct val="0"/>
              </a:spcBef>
              <a:spcAft>
                <a:spcPct val="0"/>
              </a:spcAft>
            </a:pPr>
            <a:r>
              <a:rPr lang="en-US" dirty="0" smtClean="0">
                <a:solidFill>
                  <a:schemeClr val="bg1"/>
                </a:solidFill>
                <a:latin typeface="Arial" pitchFamily="34" charset="0"/>
                <a:cs typeface="Arial" pitchFamily="34" charset="0"/>
              </a:rPr>
              <a:t>  }  }</a:t>
            </a:r>
            <a:endParaRPr kumimoji="0" lang="ro-RO"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TextBox 2"/>
          <p:cNvSpPr txBox="1"/>
          <p:nvPr/>
        </p:nvSpPr>
        <p:spPr>
          <a:xfrm>
            <a:off x="428596" y="571480"/>
            <a:ext cx="2632452" cy="461665"/>
          </a:xfrm>
          <a:prstGeom prst="rect">
            <a:avLst/>
          </a:prstGeom>
          <a:noFill/>
        </p:spPr>
        <p:txBody>
          <a:bodyPr wrap="none" rtlCol="0">
            <a:spAutoFit/>
          </a:bodyPr>
          <a:lstStyle/>
          <a:p>
            <a:r>
              <a:rPr lang="en-US" sz="2400" dirty="0" err="1" smtClean="0">
                <a:latin typeface="Arial" pitchFamily="34" charset="0"/>
                <a:cs typeface="Arial" pitchFamily="34" charset="0"/>
              </a:rPr>
              <a:t>Exemplul</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getPet</a:t>
            </a:r>
            <a:r>
              <a:rPr lang="en-US" sz="2400" dirty="0" smtClean="0">
                <a:latin typeface="Arial" pitchFamily="34" charset="0"/>
                <a:cs typeface="Arial" pitchFamily="34" charset="0"/>
              </a:rPr>
              <a:t>()</a:t>
            </a:r>
            <a:endParaRPr lang="ro-RO" sz="2400" dirty="0">
              <a:latin typeface="Arial" pitchFamily="34" charset="0"/>
              <a:cs typeface="Arial" pitchFamily="34" charset="0"/>
            </a:endParaRPr>
          </a:p>
        </p:txBody>
      </p:sp>
      <p:sp>
        <p:nvSpPr>
          <p:cNvPr id="5" name="Title 1"/>
          <p:cNvSpPr>
            <a:spLocks noGrp="1"/>
          </p:cNvSpPr>
          <p:nvPr>
            <p:ph type="title"/>
          </p:nvPr>
        </p:nvSpPr>
        <p:spPr>
          <a:xfrm>
            <a:off x="714348" y="38377"/>
            <a:ext cx="8001056" cy="576064"/>
          </a:xfrm>
        </p:spPr>
        <p:txBody>
          <a:bodyPr/>
          <a:lstStyle/>
          <a:p>
            <a:r>
              <a:rPr lang="en-US" sz="3200" dirty="0" smtClean="0"/>
              <a:t>2. Factory Method. </a:t>
            </a:r>
            <a:r>
              <a:rPr lang="en-US" sz="3200" dirty="0" err="1" smtClean="0"/>
              <a:t>Exemplul</a:t>
            </a:r>
            <a:r>
              <a:rPr lang="en-US" sz="3200" dirty="0" smtClean="0"/>
              <a:t> 2</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6632"/>
            <a:ext cx="7743804" cy="576064"/>
          </a:xfrm>
        </p:spPr>
        <p:txBody>
          <a:bodyPr/>
          <a:lstStyle/>
          <a:p>
            <a:r>
              <a:rPr lang="en-US" sz="2800" dirty="0" smtClean="0"/>
              <a:t>2. Factory Method. </a:t>
            </a:r>
            <a:r>
              <a:rPr lang="en-US" sz="2800" dirty="0" err="1" smtClean="0"/>
              <a:t>Elemente</a:t>
            </a:r>
            <a:r>
              <a:rPr lang="en-US" sz="2800" dirty="0" smtClean="0"/>
              <a:t> </a:t>
            </a:r>
            <a:r>
              <a:rPr lang="en-US" sz="2800" dirty="0" err="1" smtClean="0"/>
              <a:t>conceptuale</a:t>
            </a:r>
            <a:endParaRPr lang="en-US" sz="2800" dirty="0"/>
          </a:p>
        </p:txBody>
      </p:sp>
      <p:sp>
        <p:nvSpPr>
          <p:cNvPr id="3" name="Content Placeholder 2"/>
          <p:cNvSpPr>
            <a:spLocks noGrp="1"/>
          </p:cNvSpPr>
          <p:nvPr>
            <p:ph idx="1"/>
          </p:nvPr>
        </p:nvSpPr>
        <p:spPr>
          <a:xfrm>
            <a:off x="395536" y="596772"/>
            <a:ext cx="8640960" cy="6189814"/>
          </a:xfrm>
        </p:spPr>
        <p:txBody>
          <a:bodyPr>
            <a:noAutofit/>
          </a:bodyPr>
          <a:lstStyle/>
          <a:p>
            <a:pPr>
              <a:lnSpc>
                <a:spcPct val="150000"/>
              </a:lnSpc>
            </a:pPr>
            <a:r>
              <a:rPr lang="en-US" sz="2000" b="1" dirty="0" err="1" smtClean="0"/>
              <a:t>Scopul</a:t>
            </a:r>
            <a:r>
              <a:rPr lang="ro-RO" sz="2000" b="1" dirty="0" smtClean="0"/>
              <a:t> aplicării:</a:t>
            </a:r>
            <a:endParaRPr lang="en-US" sz="2000" b="1" dirty="0" smtClean="0"/>
          </a:p>
          <a:p>
            <a:pPr lvl="1">
              <a:spcBef>
                <a:spcPts val="0"/>
              </a:spcBef>
              <a:spcAft>
                <a:spcPts val="1800"/>
              </a:spcAft>
              <a:buFont typeface="Wingdings" pitchFamily="2" charset="2"/>
              <a:buChar char="Ø"/>
            </a:pPr>
            <a:r>
              <a:rPr lang="ro-RO" sz="2000" dirty="0" smtClean="0"/>
              <a:t> logica creării obiectelor nu este expusă parții client a aplicației</a:t>
            </a:r>
          </a:p>
          <a:p>
            <a:pPr lvl="1">
              <a:spcBef>
                <a:spcPts val="0"/>
              </a:spcBef>
              <a:spcAft>
                <a:spcPts val="1800"/>
              </a:spcAft>
              <a:buFont typeface="Wingdings" pitchFamily="2" charset="2"/>
              <a:buChar char="Ø"/>
            </a:pPr>
            <a:r>
              <a:rPr lang="ro-RO" sz="2000" dirty="0" smtClean="0"/>
              <a:t>Referirea la obiectul nou creat se face prin intermediul unei interfețe – clientul va vedea si va interactiona cu un obiect (product) generic</a:t>
            </a:r>
            <a:r>
              <a:rPr lang="en-US" sz="2000" dirty="0" smtClean="0"/>
              <a:t> </a:t>
            </a:r>
            <a:r>
              <a:rPr lang="en-US" sz="1000" dirty="0" smtClean="0"/>
              <a:t>(</a:t>
            </a:r>
            <a:r>
              <a:rPr lang="en-US" sz="1000" dirty="0" err="1" smtClean="0"/>
              <a:t>aplicarea</a:t>
            </a:r>
            <a:r>
              <a:rPr lang="en-US" sz="1000" dirty="0" smtClean="0"/>
              <a:t> </a:t>
            </a:r>
            <a:r>
              <a:rPr lang="en-US" sz="1000" dirty="0" err="1" smtClean="0"/>
              <a:t>principilui</a:t>
            </a:r>
            <a:r>
              <a:rPr lang="en-US" sz="1000" dirty="0" smtClean="0"/>
              <a:t> Program to an interface not an implementation)</a:t>
            </a:r>
            <a:endParaRPr lang="ro-RO" sz="1000" dirty="0" smtClean="0"/>
          </a:p>
          <a:p>
            <a:pPr lvl="1">
              <a:spcBef>
                <a:spcPts val="0"/>
              </a:spcBef>
              <a:spcAft>
                <a:spcPts val="1800"/>
              </a:spcAft>
              <a:buFont typeface="Wingdings" pitchFamily="2" charset="2"/>
              <a:buChar char="Ø"/>
            </a:pPr>
            <a:r>
              <a:rPr lang="ro-RO" sz="2000" dirty="0" smtClean="0"/>
              <a:t>Alegerea tipului de obiect ce va fi creat se face în baza unei logici, la momentul execuţiei (“run-time”)</a:t>
            </a:r>
          </a:p>
          <a:p>
            <a:pPr>
              <a:spcBef>
                <a:spcPts val="0"/>
              </a:spcBef>
              <a:spcAft>
                <a:spcPts val="1800"/>
              </a:spcAft>
            </a:pPr>
            <a:r>
              <a:rPr lang="ro-RO" sz="2000" b="1" dirty="0" smtClean="0"/>
              <a:t>Avantajele aplicării:</a:t>
            </a:r>
          </a:p>
          <a:p>
            <a:pPr lvl="1">
              <a:spcBef>
                <a:spcPts val="0"/>
              </a:spcBef>
              <a:spcAft>
                <a:spcPts val="1800"/>
              </a:spcAft>
              <a:buFont typeface="Wingdings" pitchFamily="2" charset="2"/>
              <a:buChar char="Ø"/>
            </a:pPr>
            <a:r>
              <a:rPr lang="ro-RO" sz="2000" dirty="0" smtClean="0"/>
              <a:t>Se evită implementarea logicii alegerii clasei în partea de client – ar implica o dependenţă mare </a:t>
            </a:r>
          </a:p>
          <a:p>
            <a:pPr lvl="1">
              <a:spcBef>
                <a:spcPts val="0"/>
              </a:spcBef>
              <a:spcAft>
                <a:spcPts val="1800"/>
              </a:spcAft>
              <a:buFont typeface="Wingdings" pitchFamily="2" charset="2"/>
              <a:buChar char="Ø"/>
            </a:pPr>
            <a:r>
              <a:rPr lang="ro-RO" sz="2000" dirty="0" smtClean="0"/>
              <a:t>Codul de pe partea client nu se modifică atunci când</a:t>
            </a:r>
          </a:p>
          <a:p>
            <a:pPr lvl="3">
              <a:spcBef>
                <a:spcPts val="0"/>
              </a:spcBef>
              <a:spcAft>
                <a:spcPts val="1800"/>
              </a:spcAft>
              <a:buFont typeface="Wingdings" pitchFamily="2" charset="2"/>
              <a:buChar char="ü"/>
            </a:pPr>
            <a:r>
              <a:rPr lang="ro-RO" sz="2000" dirty="0" smtClean="0"/>
              <a:t>se schimbă logica alegerii clasei de instanţiat </a:t>
            </a:r>
          </a:p>
          <a:p>
            <a:pPr lvl="3">
              <a:spcBef>
                <a:spcPts val="0"/>
              </a:spcBef>
              <a:spcAft>
                <a:spcPts val="1800"/>
              </a:spcAft>
              <a:buFont typeface="Wingdings" pitchFamily="2" charset="2"/>
              <a:buChar char="ü"/>
            </a:pPr>
            <a:r>
              <a:rPr lang="ro-RO" sz="2000" dirty="0" smtClean="0"/>
              <a:t>se introduce un nou tip de obiect </a:t>
            </a:r>
          </a:p>
          <a:p>
            <a:pPr lvl="1">
              <a:spcBef>
                <a:spcPts val="0"/>
              </a:spcBef>
              <a:spcAft>
                <a:spcPts val="1800"/>
              </a:spcAft>
              <a:buFont typeface="Wingdings" pitchFamily="2" charset="2"/>
              <a:buChar char="Ø"/>
            </a:pPr>
            <a:r>
              <a:rPr lang="ro-RO" sz="2000" dirty="0" smtClean="0"/>
              <a:t>Modificările vor fi localizate într-o singură clasă şi o singură metodă</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95536" y="764704"/>
            <a:ext cx="8640960" cy="2592858"/>
          </a:xfrm>
        </p:spPr>
        <p:txBody>
          <a:bodyPr>
            <a:normAutofit/>
          </a:bodyPr>
          <a:lstStyle/>
          <a:p>
            <a:r>
              <a:rPr lang="ro-RO" sz="1800" dirty="0" smtClean="0"/>
              <a:t>Soluţia generală: se creează arhitectura de mai jos</a:t>
            </a:r>
          </a:p>
          <a:p>
            <a:pPr lvl="1">
              <a:buFont typeface="Wingdings" pitchFamily="2" charset="2"/>
              <a:buChar char="ü"/>
            </a:pPr>
            <a:r>
              <a:rPr lang="ro-RO" sz="1800" dirty="0" smtClean="0"/>
              <a:t>Product – defineşte interfaţa pentru clasele care trebuie instanţiate</a:t>
            </a:r>
          </a:p>
          <a:p>
            <a:pPr lvl="1">
              <a:buFont typeface="Wingdings" pitchFamily="2" charset="2"/>
              <a:buChar char="ü"/>
            </a:pPr>
            <a:r>
              <a:rPr lang="ro-RO" sz="1800" dirty="0" smtClean="0"/>
              <a:t>ConcreteProduct – clasele care trebuie instanţiate şi care vor implementa interfaţa PRODUCT</a:t>
            </a:r>
          </a:p>
          <a:p>
            <a:pPr lvl="1">
              <a:buFont typeface="Wingdings" pitchFamily="2" charset="2"/>
              <a:buChar char="ü"/>
            </a:pPr>
            <a:r>
              <a:rPr lang="ro-RO" sz="1800" dirty="0" smtClean="0"/>
              <a:t>Factory (Creator) – declară metoda FactoryMethod, care va returna un obiect de tip PRODUCT</a:t>
            </a:r>
          </a:p>
          <a:p>
            <a:pPr lvl="1">
              <a:buFont typeface="Wingdings" pitchFamily="2" charset="2"/>
              <a:buChar char="ü"/>
            </a:pPr>
            <a:r>
              <a:rPr lang="ro-RO" sz="1800" dirty="0" smtClean="0"/>
              <a:t>ConcreteFactory (ConcreteCreator) – aleg</a:t>
            </a:r>
            <a:r>
              <a:rPr lang="en-US" sz="1800" dirty="0" smtClean="0"/>
              <a:t>e</a:t>
            </a:r>
            <a:r>
              <a:rPr lang="ro-RO" sz="1800" dirty="0" smtClean="0"/>
              <a:t> clasa ConcreteProduct care va fi instanţiată prin suprascrierea metodei  FactoryMethod</a:t>
            </a:r>
          </a:p>
        </p:txBody>
      </p:sp>
      <p:sp>
        <p:nvSpPr>
          <p:cNvPr id="6" name="Title 1"/>
          <p:cNvSpPr>
            <a:spLocks noGrp="1"/>
          </p:cNvSpPr>
          <p:nvPr>
            <p:ph type="title"/>
          </p:nvPr>
        </p:nvSpPr>
        <p:spPr>
          <a:xfrm>
            <a:off x="571472" y="138292"/>
            <a:ext cx="8143932" cy="576064"/>
          </a:xfrm>
        </p:spPr>
        <p:txBody>
          <a:bodyPr/>
          <a:lstStyle/>
          <a:p>
            <a:r>
              <a:rPr lang="en-US" sz="2800" dirty="0" smtClean="0"/>
              <a:t>2. Factory Method. . </a:t>
            </a:r>
            <a:r>
              <a:rPr lang="en-US" sz="2800" dirty="0" err="1" smtClean="0"/>
              <a:t>Elemente</a:t>
            </a:r>
            <a:r>
              <a:rPr lang="en-US" sz="2800" dirty="0" smtClean="0"/>
              <a:t> </a:t>
            </a:r>
            <a:r>
              <a:rPr lang="en-US" sz="2800" dirty="0" err="1" smtClean="0"/>
              <a:t>conceptuale</a:t>
            </a:r>
            <a:endParaRPr lang="en-US" sz="2800" dirty="0"/>
          </a:p>
        </p:txBody>
      </p:sp>
      <p:pic>
        <p:nvPicPr>
          <p:cNvPr id="7" name="Picture 6"/>
          <p:cNvPicPr/>
          <p:nvPr/>
        </p:nvPicPr>
        <p:blipFill>
          <a:blip r:embed="rId3" cstate="print"/>
          <a:srcRect/>
          <a:stretch>
            <a:fillRect/>
          </a:stretch>
        </p:blipFill>
        <p:spPr bwMode="auto">
          <a:xfrm>
            <a:off x="2411760" y="3573016"/>
            <a:ext cx="4752528" cy="32129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692696"/>
            <a:ext cx="8640960" cy="5736700"/>
          </a:xfrm>
        </p:spPr>
        <p:txBody>
          <a:bodyPr>
            <a:noAutofit/>
          </a:bodyPr>
          <a:lstStyle/>
          <a:p>
            <a:pPr lvl="1">
              <a:lnSpc>
                <a:spcPts val="3000"/>
              </a:lnSpc>
              <a:buFont typeface="Wingdings" pitchFamily="2" charset="2"/>
              <a:buChar char="Ø"/>
            </a:pPr>
            <a:r>
              <a:rPr lang="ro-RO" sz="2000" b="1" dirty="0" smtClean="0"/>
              <a:t>Logica funcţionării:</a:t>
            </a:r>
          </a:p>
          <a:p>
            <a:pPr lvl="2">
              <a:lnSpc>
                <a:spcPts val="3000"/>
              </a:lnSpc>
              <a:buFont typeface="Wingdings" pitchFamily="2" charset="2"/>
              <a:buChar char="ü"/>
            </a:pPr>
            <a:r>
              <a:rPr lang="ro-RO" sz="2000" dirty="0" smtClean="0"/>
              <a:t>atunci când este necesară crearea unui obiect nou de tip PRODUCT, clientul invocă metoda obiectului Factory transmiţând detaliile creării</a:t>
            </a:r>
          </a:p>
          <a:p>
            <a:pPr lvl="2">
              <a:lnSpc>
                <a:spcPts val="3000"/>
              </a:lnSpc>
              <a:buFont typeface="Wingdings" pitchFamily="2" charset="2"/>
              <a:buChar char="ü"/>
            </a:pPr>
            <a:r>
              <a:rPr lang="ro-RO" sz="2000" dirty="0" smtClean="0"/>
              <a:t>Factory transmite detaliile către ConcreteFactory</a:t>
            </a:r>
          </a:p>
          <a:p>
            <a:pPr lvl="2">
              <a:lnSpc>
                <a:spcPts val="3000"/>
              </a:lnSpc>
              <a:buFont typeface="Wingdings" pitchFamily="2" charset="2"/>
              <a:buChar char="ü"/>
            </a:pPr>
            <a:r>
              <a:rPr lang="ro-RO" sz="2000" dirty="0" smtClean="0"/>
              <a:t>ConcreteFactory instanţiază obiectul de tipul necesar conform logicii din metoda FactoryMethod</a:t>
            </a:r>
          </a:p>
          <a:p>
            <a:pPr lvl="2">
              <a:lnSpc>
                <a:spcPts val="3000"/>
              </a:lnSpc>
              <a:buFont typeface="Wingdings" pitchFamily="2" charset="2"/>
              <a:buChar char="ü"/>
            </a:pPr>
            <a:r>
              <a:rPr lang="ro-RO" sz="2000" dirty="0" smtClean="0"/>
              <a:t> FactoryMethod returnează un obiect de tipul superclasei</a:t>
            </a:r>
          </a:p>
          <a:p>
            <a:pPr>
              <a:lnSpc>
                <a:spcPts val="3000"/>
              </a:lnSpc>
              <a:buNone/>
            </a:pPr>
            <a:endParaRPr lang="ro-RO" sz="2000" b="1" dirty="0" smtClean="0"/>
          </a:p>
          <a:p>
            <a:pPr>
              <a:lnSpc>
                <a:spcPts val="3000"/>
              </a:lnSpc>
            </a:pPr>
            <a:r>
              <a:rPr lang="ro-RO" sz="2000" b="1" dirty="0" smtClean="0"/>
              <a:t>Aplicabilitate</a:t>
            </a:r>
            <a:r>
              <a:rPr lang="ro-RO" sz="2000" dirty="0" smtClean="0"/>
              <a:t>:</a:t>
            </a:r>
          </a:p>
          <a:p>
            <a:pPr lvl="1">
              <a:lnSpc>
                <a:spcPts val="3000"/>
              </a:lnSpc>
              <a:buFont typeface="Wingdings" pitchFamily="2" charset="2"/>
              <a:buChar char="Ø"/>
            </a:pPr>
            <a:r>
              <a:rPr lang="ro-RO" sz="2000" dirty="0" smtClean="0"/>
              <a:t>O clasă nu poate anticipa ce tip de obiecte trebuie să creeze până la momentul execuţiei - exemplul cu getCurrencySymbol()</a:t>
            </a:r>
          </a:p>
          <a:p>
            <a:pPr lvl="1">
              <a:lnSpc>
                <a:spcPts val="3000"/>
              </a:lnSpc>
              <a:buFont typeface="Wingdings" pitchFamily="2" charset="2"/>
              <a:buChar char="Ø"/>
            </a:pPr>
            <a:r>
              <a:rPr lang="ro-RO" sz="2000" dirty="0" smtClean="0"/>
              <a:t>O clasă doreşte să lase subclasele să decidă tipul de obiect ce trebuie creat – se aplică în ierarhiile paralele - exemplu cu CreazaOu().</a:t>
            </a:r>
          </a:p>
        </p:txBody>
      </p:sp>
      <p:sp>
        <p:nvSpPr>
          <p:cNvPr id="5" name="Title 1"/>
          <p:cNvSpPr>
            <a:spLocks noGrp="1"/>
          </p:cNvSpPr>
          <p:nvPr>
            <p:ph type="title"/>
          </p:nvPr>
        </p:nvSpPr>
        <p:spPr>
          <a:xfrm>
            <a:off x="971600" y="116632"/>
            <a:ext cx="7886680" cy="576064"/>
          </a:xfrm>
        </p:spPr>
        <p:txBody>
          <a:bodyPr/>
          <a:lstStyle/>
          <a:p>
            <a:r>
              <a:rPr lang="en-US" sz="2800" dirty="0" smtClean="0"/>
              <a:t>2. Factory Method. . </a:t>
            </a:r>
            <a:r>
              <a:rPr lang="en-US" sz="2800" dirty="0" err="1" smtClean="0"/>
              <a:t>Elemente</a:t>
            </a:r>
            <a:r>
              <a:rPr lang="en-US" sz="2800" dirty="0" smtClean="0"/>
              <a:t> </a:t>
            </a:r>
            <a:r>
              <a:rPr lang="en-US" sz="2800" dirty="0" err="1" smtClean="0"/>
              <a:t>conceptuale</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95536" y="764704"/>
            <a:ext cx="8640960" cy="3456384"/>
          </a:xfrm>
        </p:spPr>
        <p:txBody>
          <a:bodyPr>
            <a:noAutofit/>
          </a:bodyPr>
          <a:lstStyle/>
          <a:p>
            <a:r>
              <a:rPr lang="ro-RO" sz="2000" b="1" dirty="0" smtClean="0"/>
              <a:t>Implementare</a:t>
            </a:r>
            <a:r>
              <a:rPr lang="ro-RO" sz="2000" dirty="0" smtClean="0"/>
              <a:t>:</a:t>
            </a:r>
          </a:p>
          <a:p>
            <a:pPr lvl="1">
              <a:buFont typeface="Wingdings" pitchFamily="2" charset="2"/>
              <a:buChar char="Ø"/>
            </a:pPr>
            <a:r>
              <a:rPr lang="ro-RO" sz="2000" dirty="0" smtClean="0"/>
              <a:t>Formularea problemei:</a:t>
            </a:r>
          </a:p>
          <a:p>
            <a:pPr lvl="2">
              <a:buFont typeface="Wingdings" pitchFamily="2" charset="2"/>
              <a:buChar char="ü"/>
            </a:pPr>
            <a:r>
              <a:rPr lang="en-US" sz="2000" dirty="0" smtClean="0"/>
              <a:t>Let’s say you are an online bookstore and people come to your website to buy books. When a customer orders a book, you just have another book distributor send the book directly to the customer. You are a middle man and you don’t stock the books. You have many distributors that you can choose to send the books directly to your customers.</a:t>
            </a:r>
          </a:p>
          <a:p>
            <a:pPr lvl="2">
              <a:buFont typeface="Wingdings" pitchFamily="2" charset="2"/>
              <a:buChar char="ü"/>
            </a:pPr>
            <a:r>
              <a:rPr lang="ro-RO" sz="2000" dirty="0" smtClean="0"/>
              <a:t>Logica alegerii distribuitorului: “</a:t>
            </a:r>
            <a:r>
              <a:rPr lang="en-US" sz="2000" dirty="0" smtClean="0"/>
              <a:t>If the customer is in the east coast, you will use </a:t>
            </a:r>
            <a:r>
              <a:rPr lang="en-US" sz="2000" dirty="0" err="1" smtClean="0"/>
              <a:t>EastCoastDistributor</a:t>
            </a:r>
            <a:r>
              <a:rPr lang="en-US" sz="2000" dirty="0" smtClean="0"/>
              <a:t> </a:t>
            </a:r>
            <a:r>
              <a:rPr lang="ro-RO" sz="2000" dirty="0" smtClean="0"/>
              <a:t>“ s.a.m.d.</a:t>
            </a:r>
          </a:p>
          <a:p>
            <a:pPr lvl="1">
              <a:buFont typeface="Wingdings" pitchFamily="2" charset="2"/>
              <a:buChar char="Ø"/>
            </a:pPr>
            <a:r>
              <a:rPr lang="ro-RO" sz="2000" dirty="0" smtClean="0"/>
              <a:t> Soluţia problemei:</a:t>
            </a:r>
          </a:p>
        </p:txBody>
      </p:sp>
      <p:sp>
        <p:nvSpPr>
          <p:cNvPr id="5" name="Title 1"/>
          <p:cNvSpPr>
            <a:spLocks noGrp="1"/>
          </p:cNvSpPr>
          <p:nvPr>
            <p:ph type="title"/>
          </p:nvPr>
        </p:nvSpPr>
        <p:spPr>
          <a:xfrm>
            <a:off x="1543104" y="116632"/>
            <a:ext cx="5886416" cy="576064"/>
          </a:xfrm>
        </p:spPr>
        <p:txBody>
          <a:bodyPr/>
          <a:lstStyle/>
          <a:p>
            <a:r>
              <a:rPr lang="ro-RO" sz="2800" dirty="0" smtClean="0"/>
              <a:t>2. </a:t>
            </a:r>
            <a:r>
              <a:rPr lang="en-US" sz="2800" dirty="0" smtClean="0"/>
              <a:t>Factory</a:t>
            </a:r>
            <a:r>
              <a:rPr lang="ro-RO" sz="2800" dirty="0" smtClean="0"/>
              <a:t> Method</a:t>
            </a:r>
            <a:r>
              <a:rPr lang="en-US" sz="2800" dirty="0" smtClean="0"/>
              <a:t>. </a:t>
            </a:r>
            <a:r>
              <a:rPr lang="en-US" sz="2800" dirty="0" err="1" smtClean="0"/>
              <a:t>Exemplul</a:t>
            </a:r>
            <a:r>
              <a:rPr lang="en-US" sz="2800" dirty="0" smtClean="0"/>
              <a:t> 3</a:t>
            </a:r>
            <a:endParaRPr lang="en-US" sz="2800" dirty="0"/>
          </a:p>
        </p:txBody>
      </p:sp>
      <p:pic>
        <p:nvPicPr>
          <p:cNvPr id="2050" name="Picture 2" descr="mhtml:file://D:\Personal\Cursuri\APOO\DesignPatterns\Factory%20Method%20Design%20Pattern%20-%20CodeProject.mht!http://www.devlake.com/design-patterns/factory-method/factory1.png">
            <a:hlinkClick r:id="rId2"/>
          </p:cNvPr>
          <p:cNvPicPr>
            <a:picLocks noChangeAspect="1" noChangeArrowheads="1"/>
          </p:cNvPicPr>
          <p:nvPr/>
        </p:nvPicPr>
        <p:blipFill>
          <a:blip r:embed="rId3" cstate="print"/>
          <a:srcRect/>
          <a:stretch>
            <a:fillRect/>
          </a:stretch>
        </p:blipFill>
        <p:spPr bwMode="auto">
          <a:xfrm>
            <a:off x="1123146" y="4221088"/>
            <a:ext cx="6968466" cy="252028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html:file://D:\Personal\Cursuri\APOO\DesignPatterns\Factory%20Method%20Design%20Pattern%20-%20CodeProject.mht!http://www.devlake.com/design-patterns/factory-method/factory2.png">
            <a:hlinkClick r:id="rId2"/>
          </p:cNvPr>
          <p:cNvPicPr>
            <a:picLocks noChangeAspect="1" noChangeArrowheads="1"/>
          </p:cNvPicPr>
          <p:nvPr/>
        </p:nvPicPr>
        <p:blipFill>
          <a:blip r:embed="rId3" cstate="print"/>
          <a:srcRect/>
          <a:stretch>
            <a:fillRect/>
          </a:stretch>
        </p:blipFill>
        <p:spPr bwMode="auto">
          <a:xfrm>
            <a:off x="395536" y="2357430"/>
            <a:ext cx="8657451" cy="2684141"/>
          </a:xfrm>
          <a:prstGeom prst="rect">
            <a:avLst/>
          </a:prstGeom>
          <a:noFill/>
        </p:spPr>
      </p:pic>
      <p:sp>
        <p:nvSpPr>
          <p:cNvPr id="6" name="Content Placeholder 2"/>
          <p:cNvSpPr>
            <a:spLocks noGrp="1"/>
          </p:cNvSpPr>
          <p:nvPr>
            <p:ph idx="1"/>
          </p:nvPr>
        </p:nvSpPr>
        <p:spPr>
          <a:xfrm>
            <a:off x="395536" y="764704"/>
            <a:ext cx="8640960" cy="1664164"/>
          </a:xfrm>
        </p:spPr>
        <p:txBody>
          <a:bodyPr>
            <a:noAutofit/>
          </a:bodyPr>
          <a:lstStyle/>
          <a:p>
            <a:pPr lvl="1">
              <a:buFont typeface="Wingdings" pitchFamily="2" charset="2"/>
              <a:buChar char="Ø"/>
            </a:pPr>
            <a:r>
              <a:rPr lang="ro-RO" sz="2000" dirty="0" smtClean="0"/>
              <a:t>Generalizarea problemei:</a:t>
            </a:r>
          </a:p>
          <a:p>
            <a:pPr lvl="2">
              <a:buFont typeface="Wingdings" pitchFamily="2" charset="2"/>
              <a:buChar char="ü"/>
            </a:pPr>
            <a:r>
              <a:rPr lang="ro-RO" sz="2000" dirty="0" smtClean="0"/>
              <a:t>Se presupune că există mai multe tipuri de bookstore, fiecare cu logica proprie de creare a obiectelor Distributor</a:t>
            </a:r>
            <a:endParaRPr lang="en-US" sz="2000" dirty="0" smtClean="0"/>
          </a:p>
          <a:p>
            <a:pPr lvl="2">
              <a:buFont typeface="Wingdings" pitchFamily="2" charset="2"/>
              <a:buChar char="ü"/>
            </a:pPr>
            <a:r>
              <a:rPr lang="ro-RO" sz="2000" dirty="0" smtClean="0"/>
              <a:t>Soluţia problemei:</a:t>
            </a:r>
          </a:p>
        </p:txBody>
      </p:sp>
      <p:sp>
        <p:nvSpPr>
          <p:cNvPr id="8" name="Title 1"/>
          <p:cNvSpPr>
            <a:spLocks noGrp="1"/>
          </p:cNvSpPr>
          <p:nvPr>
            <p:ph type="title"/>
          </p:nvPr>
        </p:nvSpPr>
        <p:spPr>
          <a:xfrm>
            <a:off x="1543104" y="116632"/>
            <a:ext cx="6029292" cy="576064"/>
          </a:xfrm>
        </p:spPr>
        <p:txBody>
          <a:bodyPr/>
          <a:lstStyle/>
          <a:p>
            <a:r>
              <a:rPr lang="ro-RO" sz="2800" dirty="0" smtClean="0"/>
              <a:t>2. </a:t>
            </a:r>
            <a:r>
              <a:rPr lang="en-US" sz="2800" dirty="0" smtClean="0"/>
              <a:t>Factory</a:t>
            </a:r>
            <a:r>
              <a:rPr lang="ro-RO" sz="2800" dirty="0" smtClean="0"/>
              <a:t> Method</a:t>
            </a:r>
            <a:r>
              <a:rPr lang="en-US" sz="2800" dirty="0" smtClean="0"/>
              <a:t> . </a:t>
            </a:r>
            <a:r>
              <a:rPr lang="en-US" sz="2800" dirty="0" err="1" smtClean="0"/>
              <a:t>Exemplul</a:t>
            </a:r>
            <a:r>
              <a:rPr lang="en-US" sz="2800" dirty="0" smtClean="0"/>
              <a:t> 3</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1187625" y="1314450"/>
            <a:ext cx="7347410" cy="5473574"/>
          </a:xfrm>
          <a:prstGeom prst="rect">
            <a:avLst/>
          </a:prstGeom>
          <a:noFill/>
          <a:ln w="9525">
            <a:noFill/>
            <a:miter lim="800000"/>
            <a:headEnd/>
            <a:tailEnd/>
          </a:ln>
        </p:spPr>
      </p:pic>
      <p:sp>
        <p:nvSpPr>
          <p:cNvPr id="5" name="Title 1"/>
          <p:cNvSpPr>
            <a:spLocks noGrp="1"/>
          </p:cNvSpPr>
          <p:nvPr>
            <p:ph type="title"/>
          </p:nvPr>
        </p:nvSpPr>
        <p:spPr>
          <a:xfrm>
            <a:off x="1214414" y="116632"/>
            <a:ext cx="6929486" cy="576064"/>
          </a:xfrm>
        </p:spPr>
        <p:txBody>
          <a:bodyPr/>
          <a:lstStyle/>
          <a:p>
            <a:r>
              <a:rPr lang="ro-RO" sz="3200" dirty="0" smtClean="0"/>
              <a:t>2. </a:t>
            </a:r>
            <a:r>
              <a:rPr lang="en-US" sz="3200" dirty="0" smtClean="0"/>
              <a:t>Factory</a:t>
            </a:r>
            <a:r>
              <a:rPr lang="ro-RO" sz="3200" dirty="0" smtClean="0"/>
              <a:t> Method</a:t>
            </a:r>
            <a:r>
              <a:rPr lang="en-US" sz="3200" dirty="0" smtClean="0"/>
              <a:t>. </a:t>
            </a:r>
            <a:r>
              <a:rPr lang="en-US" sz="3200" dirty="0" err="1" smtClean="0"/>
              <a:t>Exemplul</a:t>
            </a:r>
            <a:r>
              <a:rPr lang="en-US" sz="3200" dirty="0" smtClean="0"/>
              <a:t> 3</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1547664" y="1271587"/>
            <a:ext cx="6872551" cy="5529779"/>
          </a:xfrm>
          <a:prstGeom prst="rect">
            <a:avLst/>
          </a:prstGeom>
          <a:noFill/>
          <a:ln w="9525">
            <a:noFill/>
            <a:miter lim="800000"/>
            <a:headEnd/>
            <a:tailEnd/>
          </a:ln>
        </p:spPr>
      </p:pic>
      <p:sp>
        <p:nvSpPr>
          <p:cNvPr id="5" name="Title 1"/>
          <p:cNvSpPr>
            <a:spLocks noGrp="1"/>
          </p:cNvSpPr>
          <p:nvPr>
            <p:ph type="title"/>
          </p:nvPr>
        </p:nvSpPr>
        <p:spPr>
          <a:xfrm>
            <a:off x="1142976" y="116632"/>
            <a:ext cx="7243738" cy="576064"/>
          </a:xfrm>
        </p:spPr>
        <p:txBody>
          <a:bodyPr/>
          <a:lstStyle/>
          <a:p>
            <a:r>
              <a:rPr lang="ro-RO" sz="3200" dirty="0" smtClean="0"/>
              <a:t>2. </a:t>
            </a:r>
            <a:r>
              <a:rPr lang="en-US" sz="3200" dirty="0" smtClean="0"/>
              <a:t>Factory</a:t>
            </a:r>
            <a:r>
              <a:rPr lang="ro-RO" sz="3200" dirty="0" smtClean="0"/>
              <a:t> Method</a:t>
            </a:r>
            <a:r>
              <a:rPr lang="en-US" sz="3200" dirty="0" smtClean="0"/>
              <a:t> . </a:t>
            </a:r>
            <a:r>
              <a:rPr lang="en-US" sz="3200" dirty="0" err="1" smtClean="0"/>
              <a:t>Exemplul</a:t>
            </a:r>
            <a:r>
              <a:rPr lang="en-US" sz="3200" dirty="0" smtClean="0"/>
              <a:t> 3</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428596" y="937281"/>
            <a:ext cx="6552728" cy="4388199"/>
          </a:xfrm>
          <a:prstGeom prst="rect">
            <a:avLst/>
          </a:prstGeom>
          <a:noFill/>
          <a:ln w="9525">
            <a:noFill/>
            <a:miter lim="800000"/>
            <a:headEnd/>
            <a:tailEnd/>
          </a:ln>
        </p:spPr>
      </p:pic>
      <p:pic>
        <p:nvPicPr>
          <p:cNvPr id="5" name="Picture 2" descr="mhtml:file://D:\Personal\Cursuri\APOO\DesignPatterns\Factory%20Method%20Design%20Pattern%20-%20CodeProject.mht!http://www.devlake.com/design-patterns/factory-method/output.png">
            <a:hlinkClick r:id="rId3"/>
          </p:cNvPr>
          <p:cNvPicPr>
            <a:picLocks noChangeAspect="1" noChangeArrowheads="1"/>
          </p:cNvPicPr>
          <p:nvPr/>
        </p:nvPicPr>
        <p:blipFill>
          <a:blip r:embed="rId4" cstate="print"/>
          <a:srcRect/>
          <a:stretch>
            <a:fillRect/>
          </a:stretch>
        </p:blipFill>
        <p:spPr bwMode="auto">
          <a:xfrm>
            <a:off x="428597" y="5487131"/>
            <a:ext cx="5256583" cy="1085141"/>
          </a:xfrm>
          <a:prstGeom prst="rect">
            <a:avLst/>
          </a:prstGeom>
          <a:noFill/>
        </p:spPr>
      </p:pic>
      <p:sp>
        <p:nvSpPr>
          <p:cNvPr id="8" name="Title 1"/>
          <p:cNvSpPr>
            <a:spLocks noGrp="1"/>
          </p:cNvSpPr>
          <p:nvPr>
            <p:ph type="title"/>
          </p:nvPr>
        </p:nvSpPr>
        <p:spPr>
          <a:xfrm>
            <a:off x="857224" y="116632"/>
            <a:ext cx="7358114" cy="576064"/>
          </a:xfrm>
        </p:spPr>
        <p:txBody>
          <a:bodyPr/>
          <a:lstStyle/>
          <a:p>
            <a:r>
              <a:rPr lang="ro-RO" sz="3200" dirty="0" smtClean="0"/>
              <a:t>2. </a:t>
            </a:r>
            <a:r>
              <a:rPr lang="en-US" sz="3200" dirty="0" smtClean="0"/>
              <a:t>Factory</a:t>
            </a:r>
            <a:r>
              <a:rPr lang="ro-RO" sz="3200" dirty="0" smtClean="0"/>
              <a:t> Method</a:t>
            </a:r>
            <a:r>
              <a:rPr lang="en-US" sz="3200" dirty="0" smtClean="0"/>
              <a:t> . </a:t>
            </a:r>
            <a:r>
              <a:rPr lang="en-US" sz="3200" dirty="0" err="1" smtClean="0"/>
              <a:t>Exemplul</a:t>
            </a:r>
            <a:r>
              <a:rPr lang="en-US" sz="3200" dirty="0" smtClean="0"/>
              <a:t> 3</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Şabloane creaţionale</a:t>
            </a:r>
            <a:br>
              <a:rPr lang="ro-RO" dirty="0" smtClean="0"/>
            </a:br>
            <a:endParaRPr lang="ro-RO" dirty="0"/>
          </a:p>
        </p:txBody>
      </p:sp>
      <p:sp>
        <p:nvSpPr>
          <p:cNvPr id="3" name="Content Placeholder 2"/>
          <p:cNvSpPr>
            <a:spLocks noGrp="1"/>
          </p:cNvSpPr>
          <p:nvPr>
            <p:ph idx="1"/>
          </p:nvPr>
        </p:nvSpPr>
        <p:spPr>
          <a:xfrm>
            <a:off x="899592" y="1556792"/>
            <a:ext cx="7772400" cy="3229530"/>
          </a:xfrm>
        </p:spPr>
        <p:txBody>
          <a:bodyPr>
            <a:normAutofit/>
          </a:bodyPr>
          <a:lstStyle/>
          <a:p>
            <a:pPr>
              <a:lnSpc>
                <a:spcPct val="150000"/>
              </a:lnSpc>
            </a:pPr>
            <a:r>
              <a:rPr lang="ro-RO" sz="3200" dirty="0" smtClean="0"/>
              <a:t>singleton;</a:t>
            </a:r>
            <a:endParaRPr lang="ro-RO" sz="2800" dirty="0" smtClean="0"/>
          </a:p>
          <a:p>
            <a:pPr>
              <a:lnSpc>
                <a:spcPct val="150000"/>
              </a:lnSpc>
            </a:pPr>
            <a:r>
              <a:rPr lang="ro-RO" sz="3200" dirty="0" smtClean="0"/>
              <a:t>metodă factory;</a:t>
            </a:r>
            <a:endParaRPr lang="ro-RO"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328"/>
            <a:ext cx="7772400" cy="554360"/>
          </a:xfrm>
        </p:spPr>
        <p:txBody>
          <a:bodyPr/>
          <a:lstStyle/>
          <a:p>
            <a:r>
              <a:rPr lang="ro-RO" sz="2800" dirty="0" smtClean="0"/>
              <a:t>Webografie</a:t>
            </a:r>
            <a:endParaRPr lang="en-US" sz="2800" dirty="0"/>
          </a:p>
        </p:txBody>
      </p:sp>
      <p:sp>
        <p:nvSpPr>
          <p:cNvPr id="3" name="Content Placeholder 2"/>
          <p:cNvSpPr>
            <a:spLocks noGrp="1"/>
          </p:cNvSpPr>
          <p:nvPr>
            <p:ph idx="1"/>
          </p:nvPr>
        </p:nvSpPr>
        <p:spPr>
          <a:xfrm>
            <a:off x="914400" y="404664"/>
            <a:ext cx="7772400" cy="6415208"/>
          </a:xfrm>
        </p:spPr>
        <p:txBody>
          <a:bodyPr>
            <a:noAutofit/>
          </a:bodyPr>
          <a:lstStyle/>
          <a:p>
            <a:pPr>
              <a:lnSpc>
                <a:spcPct val="150000"/>
              </a:lnSpc>
            </a:pPr>
            <a:r>
              <a:rPr lang="en-US" sz="1600" dirty="0" smtClean="0">
                <a:hlinkClick r:id="rId2"/>
              </a:rPr>
              <a:t>http://sourcemaking.com/design_patterns</a:t>
            </a:r>
            <a:endParaRPr lang="ro-RO" sz="1600" dirty="0" smtClean="0"/>
          </a:p>
          <a:p>
            <a:pPr>
              <a:lnSpc>
                <a:spcPct val="150000"/>
              </a:lnSpc>
            </a:pPr>
            <a:r>
              <a:rPr lang="en-US" sz="1600" dirty="0" smtClean="0">
                <a:hlinkClick r:id="rId3"/>
              </a:rPr>
              <a:t>http://javapapers.com/category/design-patterns/</a:t>
            </a:r>
            <a:endParaRPr lang="ro-RO" sz="1600" dirty="0" smtClean="0"/>
          </a:p>
          <a:p>
            <a:pPr>
              <a:lnSpc>
                <a:spcPct val="150000"/>
              </a:lnSpc>
            </a:pPr>
            <a:r>
              <a:rPr lang="ro-RO" sz="1600" dirty="0" smtClean="0">
                <a:hlinkClick r:id="rId4"/>
              </a:rPr>
              <a:t>http://en.wikipedia.org/wiki/Design_pattern_(computer_science)</a:t>
            </a:r>
            <a:endParaRPr lang="ro-RO" sz="1600" dirty="0" smtClean="0"/>
          </a:p>
          <a:p>
            <a:pPr>
              <a:lnSpc>
                <a:spcPct val="150000"/>
              </a:lnSpc>
            </a:pPr>
            <a:r>
              <a:rPr lang="ro-RO" sz="1600" dirty="0" smtClean="0">
                <a:hlinkClick r:id="rId5"/>
              </a:rPr>
              <a:t>http://www.codeproject.com/Articles/430590/Design-Patterns-1-of-3-Creational-Design-Patterns</a:t>
            </a:r>
            <a:endParaRPr lang="ro-RO" sz="1600" dirty="0" smtClean="0"/>
          </a:p>
          <a:p>
            <a:pPr>
              <a:lnSpc>
                <a:spcPct val="150000"/>
              </a:lnSpc>
            </a:pPr>
            <a:r>
              <a:rPr lang="ro-RO" sz="1600" dirty="0" smtClean="0">
                <a:hlinkClick r:id="rId6"/>
              </a:rPr>
              <a:t>http://www.codeproject.com/Articles/128426/Design-Patterns-Explained-For-Beginners</a:t>
            </a:r>
            <a:endParaRPr lang="ro-RO" sz="1600" dirty="0" smtClean="0"/>
          </a:p>
          <a:p>
            <a:pPr>
              <a:lnSpc>
                <a:spcPct val="150000"/>
              </a:lnSpc>
            </a:pPr>
            <a:r>
              <a:rPr lang="ro-RO" sz="1600" dirty="0" smtClean="0">
                <a:hlinkClick r:id="rId7"/>
              </a:rPr>
              <a:t>http://www.oodesign.com/</a:t>
            </a:r>
            <a:endParaRPr lang="en-US" sz="1600" dirty="0" smtClean="0"/>
          </a:p>
          <a:p>
            <a:pPr>
              <a:lnSpc>
                <a:spcPct val="150000"/>
              </a:lnSpc>
            </a:pPr>
            <a:r>
              <a:rPr lang="ro-RO" sz="1600" dirty="0" smtClean="0">
                <a:hlinkClick r:id="rId8"/>
              </a:rPr>
              <a:t>http://sahandsaba.com/nine-anti-patterns-every-programmer-should-be-aware-of-with-examples.html</a:t>
            </a:r>
            <a:endParaRPr lang="ro-RO" sz="1600" dirty="0" smtClean="0"/>
          </a:p>
          <a:p>
            <a:pPr>
              <a:lnSpc>
                <a:spcPct val="150000"/>
              </a:lnSpc>
            </a:pPr>
            <a:r>
              <a:rPr lang="ro-RO" sz="1600" dirty="0" smtClean="0">
                <a:hlinkClick r:id="rId9"/>
              </a:rPr>
              <a:t>http://www.codeproject.com/Tips/469453/Illustrating-Factory-pattern-with-a-very-basic-exa</a:t>
            </a:r>
            <a:endParaRPr lang="ro-RO" sz="1600" dirty="0" smtClean="0"/>
          </a:p>
          <a:p>
            <a:pPr>
              <a:lnSpc>
                <a:spcPct val="150000"/>
              </a:lnSpc>
            </a:pPr>
            <a:r>
              <a:rPr lang="ro-RO" sz="1600" dirty="0" smtClean="0">
                <a:hlinkClick r:id="rId10"/>
              </a:rPr>
              <a:t>https://www.binpress.com/tutorial/the-factory-design-pattern-explained-by-example/142</a:t>
            </a:r>
            <a:endParaRPr lang="ro-RO" sz="1600" dirty="0" smtClean="0"/>
          </a:p>
          <a:p>
            <a:pPr>
              <a:lnSpc>
                <a:spcPct val="150000"/>
              </a:lnSpc>
            </a:pPr>
            <a:r>
              <a:rPr lang="ro-RO" sz="1600" dirty="0" smtClean="0">
                <a:hlinkClick r:id="rId11"/>
              </a:rPr>
              <a:t>http://www.tutorialspoint.com/design_pattern</a:t>
            </a:r>
            <a:endParaRPr lang="ro-RO" sz="1600" dirty="0" smtClean="0"/>
          </a:p>
          <a:p>
            <a:pPr>
              <a:lnSpc>
                <a:spcPct val="150000"/>
              </a:lnSpc>
            </a:pPr>
            <a:endParaRPr lang="ro-RO" sz="16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42852"/>
            <a:ext cx="4600532" cy="596584"/>
          </a:xfrm>
        </p:spPr>
        <p:txBody>
          <a:bodyPr/>
          <a:lstStyle/>
          <a:p>
            <a:r>
              <a:rPr lang="en-US" sz="2800" dirty="0" smtClean="0"/>
              <a:t>1. </a:t>
            </a:r>
            <a:r>
              <a:rPr lang="ro-RO" sz="2800" dirty="0" smtClean="0"/>
              <a:t>Şablonul Singleton</a:t>
            </a:r>
            <a:endParaRPr lang="ro-RO" sz="2800" dirty="0"/>
          </a:p>
        </p:txBody>
      </p:sp>
      <p:sp>
        <p:nvSpPr>
          <p:cNvPr id="3" name="Content Placeholder 2"/>
          <p:cNvSpPr>
            <a:spLocks noGrp="1"/>
          </p:cNvSpPr>
          <p:nvPr>
            <p:ph idx="1"/>
          </p:nvPr>
        </p:nvSpPr>
        <p:spPr>
          <a:xfrm>
            <a:off x="357158" y="1214422"/>
            <a:ext cx="8643998" cy="3857652"/>
          </a:xfrm>
        </p:spPr>
        <p:txBody>
          <a:bodyPr>
            <a:normAutofit/>
          </a:bodyPr>
          <a:lstStyle/>
          <a:p>
            <a:pPr>
              <a:spcBef>
                <a:spcPts val="0"/>
              </a:spcBef>
              <a:spcAft>
                <a:spcPts val="1200"/>
              </a:spcAft>
              <a:buNone/>
            </a:pPr>
            <a:r>
              <a:rPr lang="en-US" sz="2000" dirty="0" err="1" smtClean="0"/>
              <a:t>Problema</a:t>
            </a:r>
            <a:r>
              <a:rPr lang="en-US" sz="2000" dirty="0" smtClean="0"/>
              <a:t> – cum </a:t>
            </a:r>
            <a:r>
              <a:rPr lang="en-US" sz="2000" dirty="0" err="1" smtClean="0"/>
              <a:t>poate</a:t>
            </a:r>
            <a:r>
              <a:rPr lang="en-US" sz="2000" dirty="0" smtClean="0"/>
              <a:t> </a:t>
            </a:r>
            <a:r>
              <a:rPr lang="en-US" sz="2000" dirty="0" err="1" smtClean="0"/>
              <a:t>fi</a:t>
            </a:r>
            <a:r>
              <a:rPr lang="en-US" sz="2000" dirty="0" smtClean="0"/>
              <a:t> </a:t>
            </a:r>
            <a:r>
              <a:rPr lang="en-US" sz="2000" dirty="0" err="1" smtClean="0"/>
              <a:t>restrictionata</a:t>
            </a:r>
            <a:r>
              <a:rPr lang="en-US" sz="2000" dirty="0" smtClean="0"/>
              <a:t> o </a:t>
            </a:r>
            <a:r>
              <a:rPr lang="en-US" sz="2000" dirty="0" err="1" smtClean="0"/>
              <a:t>clasa</a:t>
            </a:r>
            <a:r>
              <a:rPr lang="en-US" sz="2000" dirty="0" smtClean="0"/>
              <a:t> la </a:t>
            </a:r>
            <a:r>
              <a:rPr lang="en-US" sz="2000" dirty="0" err="1" smtClean="0"/>
              <a:t>instantierea</a:t>
            </a:r>
            <a:r>
              <a:rPr lang="en-US" sz="2000" dirty="0" smtClean="0"/>
              <a:t> </a:t>
            </a:r>
            <a:r>
              <a:rPr lang="en-US" sz="2000" dirty="0" err="1" smtClean="0"/>
              <a:t>unui</a:t>
            </a:r>
            <a:r>
              <a:rPr lang="en-US" sz="2000" dirty="0" smtClean="0"/>
              <a:t> </a:t>
            </a:r>
            <a:r>
              <a:rPr lang="en-US" sz="2000" dirty="0" err="1" smtClean="0"/>
              <a:t>singur</a:t>
            </a:r>
            <a:r>
              <a:rPr lang="en-US" sz="2000" dirty="0" smtClean="0"/>
              <a:t> </a:t>
            </a:r>
            <a:r>
              <a:rPr lang="en-US" sz="2000" dirty="0" err="1" smtClean="0"/>
              <a:t>obiect</a:t>
            </a:r>
            <a:r>
              <a:rPr lang="en-US" sz="2000" dirty="0" smtClean="0"/>
              <a:t>?</a:t>
            </a:r>
          </a:p>
          <a:p>
            <a:pPr>
              <a:buNone/>
            </a:pPr>
            <a:r>
              <a:rPr lang="en-US" sz="2000" dirty="0" err="1" smtClean="0"/>
              <a:t>Solutie</a:t>
            </a:r>
            <a:r>
              <a:rPr lang="en-US" sz="2000" dirty="0" smtClean="0"/>
              <a:t>:</a:t>
            </a:r>
          </a:p>
          <a:p>
            <a:r>
              <a:rPr lang="en-US" sz="2000" dirty="0" smtClean="0"/>
              <a:t>O </a:t>
            </a:r>
            <a:r>
              <a:rPr lang="ro-RO" sz="2000" dirty="0" smtClean="0"/>
              <a:t>clas</a:t>
            </a:r>
            <a:r>
              <a:rPr lang="en-US" sz="2000" dirty="0" smtClean="0"/>
              <a:t>a</a:t>
            </a:r>
            <a:r>
              <a:rPr lang="ro-RO" sz="2000" dirty="0" smtClean="0"/>
              <a:t> ce conţine o asociere reflexivă (unul din propriile atribute este tot de tipul clasei)</a:t>
            </a:r>
            <a:endParaRPr lang="en-US" sz="2000" dirty="0" smtClean="0"/>
          </a:p>
          <a:p>
            <a:r>
              <a:rPr lang="ro-RO" sz="2000" dirty="0" smtClean="0"/>
              <a:t>atributul ce are chiar tipul clasei este de tip </a:t>
            </a:r>
            <a:r>
              <a:rPr lang="ro-RO" sz="2000" b="1" dirty="0" smtClean="0"/>
              <a:t>static</a:t>
            </a:r>
            <a:endParaRPr lang="en-US" sz="2000" b="1" dirty="0" smtClean="0"/>
          </a:p>
          <a:p>
            <a:r>
              <a:rPr lang="en-US" sz="2000" dirty="0" err="1" smtClean="0"/>
              <a:t>clasa</a:t>
            </a:r>
            <a:r>
              <a:rPr lang="en-US" sz="2000" dirty="0" smtClean="0"/>
              <a:t> are </a:t>
            </a:r>
            <a:r>
              <a:rPr lang="ro-RO" sz="2000" dirty="0" smtClean="0"/>
              <a:t>unui constructor privat</a:t>
            </a:r>
            <a:endParaRPr lang="en-US" sz="2000" dirty="0" smtClean="0"/>
          </a:p>
          <a:p>
            <a:r>
              <a:rPr lang="en-US" sz="2000" dirty="0" err="1" smtClean="0"/>
              <a:t>Clasa</a:t>
            </a:r>
            <a:r>
              <a:rPr lang="en-US" sz="2000" dirty="0" smtClean="0"/>
              <a:t> are </a:t>
            </a:r>
            <a:r>
              <a:rPr lang="en-US" sz="2000" dirty="0" err="1" smtClean="0"/>
              <a:t>si</a:t>
            </a:r>
            <a:r>
              <a:rPr lang="en-US" sz="2000" dirty="0" smtClean="0"/>
              <a:t> o </a:t>
            </a:r>
            <a:r>
              <a:rPr lang="ro-RO" sz="2000" dirty="0" smtClean="0"/>
              <a:t>metodă </a:t>
            </a:r>
            <a:r>
              <a:rPr lang="en-US" sz="2000" dirty="0" smtClean="0"/>
              <a:t>static</a:t>
            </a:r>
            <a:r>
              <a:rPr lang="ro-RO" sz="2000" dirty="0" smtClean="0"/>
              <a:t>ă</a:t>
            </a:r>
            <a:r>
              <a:rPr lang="en-US" sz="2000" dirty="0" smtClean="0"/>
              <a:t> (un </a:t>
            </a:r>
            <a:r>
              <a:rPr lang="en-US" sz="2000" dirty="0" err="1" smtClean="0"/>
              <a:t>fel</a:t>
            </a:r>
            <a:r>
              <a:rPr lang="en-US" sz="2000" dirty="0" smtClean="0"/>
              <a:t> de get) </a:t>
            </a:r>
            <a:r>
              <a:rPr lang="en-US" sz="2000" dirty="0" err="1" smtClean="0"/>
              <a:t>pentru</a:t>
            </a:r>
            <a:r>
              <a:rPr lang="en-US" sz="2000" dirty="0" smtClean="0"/>
              <a:t> </a:t>
            </a:r>
            <a:r>
              <a:rPr lang="en-US" sz="2000" dirty="0" err="1" smtClean="0"/>
              <a:t>returnarea</a:t>
            </a:r>
            <a:r>
              <a:rPr lang="en-US" sz="2000" dirty="0" smtClean="0"/>
              <a:t> </a:t>
            </a:r>
            <a:r>
              <a:rPr lang="ro-RO" sz="2000" dirty="0" smtClean="0"/>
              <a:t>instanţ</a:t>
            </a:r>
            <a:r>
              <a:rPr lang="en-US" sz="2000" dirty="0" err="1" smtClean="0"/>
              <a:t>ei</a:t>
            </a:r>
            <a:r>
              <a:rPr lang="en-US" sz="2000" dirty="0" smtClean="0"/>
              <a:t> </a:t>
            </a:r>
            <a:r>
              <a:rPr lang="en-US" sz="2000" dirty="0" err="1" smtClean="0"/>
              <a:t>unice</a:t>
            </a:r>
            <a:endParaRPr lang="en-US" sz="2000" dirty="0" smtClean="0"/>
          </a:p>
          <a:p>
            <a:r>
              <a:rPr lang="ro-RO" sz="2000" dirty="0" smtClean="0"/>
              <a:t>Această metodă fiind statică poate fi apelată cu sintaxa:</a:t>
            </a:r>
          </a:p>
          <a:p>
            <a:pPr lvl="1"/>
            <a:r>
              <a:rPr lang="ro-RO" sz="2000" dirty="0" smtClean="0"/>
              <a:t>Obiect_returnat = </a:t>
            </a:r>
            <a:r>
              <a:rPr lang="en-US" sz="2000" dirty="0" err="1" smtClean="0"/>
              <a:t>numeC</a:t>
            </a:r>
            <a:r>
              <a:rPr lang="ro-RO" sz="2000" dirty="0" smtClean="0"/>
              <a:t>lasă.metodă_statică();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27584" y="908720"/>
            <a:ext cx="7026464" cy="25922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99591" y="3834761"/>
            <a:ext cx="4836741" cy="2995807"/>
          </a:xfrm>
          <a:prstGeom prst="rect">
            <a:avLst/>
          </a:prstGeom>
          <a:noFill/>
          <a:ln w="9525">
            <a:noFill/>
            <a:miter lim="800000"/>
            <a:headEnd/>
            <a:tailEnd/>
          </a:ln>
        </p:spPr>
      </p:pic>
      <p:sp>
        <p:nvSpPr>
          <p:cNvPr id="7" name="Rectangle 6"/>
          <p:cNvSpPr/>
          <p:nvPr/>
        </p:nvSpPr>
        <p:spPr>
          <a:xfrm>
            <a:off x="755576" y="620688"/>
            <a:ext cx="3943708" cy="369332"/>
          </a:xfrm>
          <a:prstGeom prst="rect">
            <a:avLst/>
          </a:prstGeom>
        </p:spPr>
        <p:txBody>
          <a:bodyPr wrap="none">
            <a:spAutoFit/>
          </a:bodyPr>
          <a:lstStyle/>
          <a:p>
            <a:r>
              <a:rPr lang="ro-RO" b="1" dirty="0" smtClean="0"/>
              <a:t>1. implicit la definirea acestui element</a:t>
            </a:r>
            <a:endParaRPr lang="en-US" b="1" dirty="0"/>
          </a:p>
        </p:txBody>
      </p:sp>
      <p:sp>
        <p:nvSpPr>
          <p:cNvPr id="8" name="Rectangle 7"/>
          <p:cNvSpPr/>
          <p:nvPr/>
        </p:nvSpPr>
        <p:spPr>
          <a:xfrm>
            <a:off x="683568" y="3545584"/>
            <a:ext cx="4929555" cy="369332"/>
          </a:xfrm>
          <a:prstGeom prst="rect">
            <a:avLst/>
          </a:prstGeom>
        </p:spPr>
        <p:txBody>
          <a:bodyPr wrap="none">
            <a:spAutoFit/>
          </a:bodyPr>
          <a:lstStyle/>
          <a:p>
            <a:r>
              <a:rPr lang="ro-RO" b="1" dirty="0" smtClean="0"/>
              <a:t>2. explicit (lazy) în metoda statică getInstance( )</a:t>
            </a:r>
            <a:endParaRPr lang="en-US" b="1" dirty="0"/>
          </a:p>
        </p:txBody>
      </p:sp>
      <p:sp>
        <p:nvSpPr>
          <p:cNvPr id="10" name="Title 1"/>
          <p:cNvSpPr>
            <a:spLocks noGrp="1"/>
          </p:cNvSpPr>
          <p:nvPr>
            <p:ph type="title"/>
          </p:nvPr>
        </p:nvSpPr>
        <p:spPr>
          <a:xfrm>
            <a:off x="971600" y="46334"/>
            <a:ext cx="4600532" cy="596584"/>
          </a:xfrm>
        </p:spPr>
        <p:txBody>
          <a:bodyPr/>
          <a:lstStyle/>
          <a:p>
            <a:r>
              <a:rPr lang="en-US" sz="2800" dirty="0" smtClean="0"/>
              <a:t>1. </a:t>
            </a:r>
            <a:r>
              <a:rPr lang="ro-RO" sz="2800" dirty="0" smtClean="0"/>
              <a:t>Şablonul Singleton</a:t>
            </a:r>
            <a:endParaRPr lang="ro-RO"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500298" y="1000108"/>
            <a:ext cx="3429024"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public static Singleton instance() { </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return uniqueInstance; </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a:t>
            </a:r>
            <a:endParaRPr kumimoji="0" lang="ro-RO" b="0" i="0" u="none" strike="noStrike" cap="none" normalizeH="0" baseline="0" dirty="0" smtClean="0">
              <a:ln>
                <a:noFill/>
              </a:ln>
              <a:solidFill>
                <a:schemeClr val="tx1"/>
              </a:solidFill>
              <a:effectLst/>
            </a:endParaRPr>
          </a:p>
        </p:txBody>
      </p:sp>
      <p:pic>
        <p:nvPicPr>
          <p:cNvPr id="6" name="Picture 5"/>
          <p:cNvPicPr/>
          <p:nvPr/>
        </p:nvPicPr>
        <p:blipFill>
          <a:blip r:embed="rId2" cstate="print"/>
          <a:srcRect/>
          <a:stretch>
            <a:fillRect/>
          </a:stretch>
        </p:blipFill>
        <p:spPr bwMode="auto">
          <a:xfrm>
            <a:off x="5857884" y="642918"/>
            <a:ext cx="3214710" cy="2357454"/>
          </a:xfrm>
          <a:prstGeom prst="rect">
            <a:avLst/>
          </a:prstGeom>
          <a:noFill/>
          <a:ln w="9525">
            <a:noFill/>
            <a:miter lim="800000"/>
            <a:headEnd/>
            <a:tailEnd/>
          </a:ln>
        </p:spPr>
      </p:pic>
      <p:sp>
        <p:nvSpPr>
          <p:cNvPr id="8" name="Title 1"/>
          <p:cNvSpPr txBox="1">
            <a:spLocks/>
          </p:cNvSpPr>
          <p:nvPr/>
        </p:nvSpPr>
        <p:spPr>
          <a:xfrm>
            <a:off x="971600" y="46334"/>
            <a:ext cx="7172300" cy="596584"/>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1. </a:t>
            </a:r>
            <a:r>
              <a:rPr kumimoji="0" lang="ro-RO"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Şablonul Singleton</a:t>
            </a:r>
            <a:r>
              <a:rPr kumimoji="0" lang="en-US"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28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Exemplu</a:t>
            </a:r>
            <a:endParaRPr kumimoji="0" lang="ro-RO" sz="28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10" name="Title 1"/>
          <p:cNvSpPr>
            <a:spLocks noGrp="1"/>
          </p:cNvSpPr>
          <p:nvPr>
            <p:ph type="title"/>
          </p:nvPr>
        </p:nvSpPr>
        <p:spPr>
          <a:xfrm>
            <a:off x="428596" y="2500306"/>
            <a:ext cx="3500462" cy="428628"/>
          </a:xfrm>
        </p:spPr>
        <p:txBody>
          <a:bodyPr/>
          <a:lstStyle/>
          <a:p>
            <a:r>
              <a:rPr lang="en-US" sz="2400" b="1" dirty="0" err="1" smtClean="0"/>
              <a:t>Testarea</a:t>
            </a:r>
            <a:r>
              <a:rPr lang="en-US" sz="2400" b="1" dirty="0" smtClean="0"/>
              <a:t> </a:t>
            </a:r>
            <a:r>
              <a:rPr lang="ro-RO" sz="2400" b="1" dirty="0" smtClean="0"/>
              <a:t>şablonul</a:t>
            </a:r>
            <a:r>
              <a:rPr lang="en-US" sz="2400" b="1" dirty="0" err="1" smtClean="0"/>
              <a:t>ui</a:t>
            </a:r>
            <a:endParaRPr lang="ro-RO" sz="2400" b="1" dirty="0"/>
          </a:p>
        </p:txBody>
      </p:sp>
      <p:sp>
        <p:nvSpPr>
          <p:cNvPr id="11" name="Content Placeholder 2"/>
          <p:cNvSpPr>
            <a:spLocks noGrp="1"/>
          </p:cNvSpPr>
          <p:nvPr>
            <p:ph idx="1"/>
          </p:nvPr>
        </p:nvSpPr>
        <p:spPr>
          <a:xfrm>
            <a:off x="500034" y="2928934"/>
            <a:ext cx="8429684" cy="3214710"/>
          </a:xfrm>
        </p:spPr>
        <p:txBody>
          <a:bodyPr>
            <a:normAutofit/>
          </a:bodyPr>
          <a:lstStyle/>
          <a:p>
            <a:pPr>
              <a:buNone/>
            </a:pPr>
            <a:r>
              <a:rPr lang="ro-RO" sz="2000" dirty="0" smtClean="0"/>
              <a:t>marie = Singleton.instance();</a:t>
            </a:r>
          </a:p>
          <a:p>
            <a:pPr>
              <a:buNone/>
            </a:pPr>
            <a:r>
              <a:rPr lang="ro-RO" sz="2000" dirty="0" smtClean="0"/>
              <a:t>marie.setSingletonData(3);</a:t>
            </a:r>
          </a:p>
          <a:p>
            <a:pPr>
              <a:buNone/>
            </a:pPr>
            <a:r>
              <a:rPr lang="ro-RO" sz="2000" dirty="0" smtClean="0"/>
              <a:t>String s = new Integer(marie.getSingletonData()).toString();</a:t>
            </a:r>
          </a:p>
          <a:p>
            <a:pPr>
              <a:buNone/>
            </a:pPr>
            <a:r>
              <a:rPr lang="ro-RO" sz="2000" dirty="0" smtClean="0"/>
              <a:t>System.out.println("Atributul singletonData primeste valoarea " + s);</a:t>
            </a:r>
          </a:p>
          <a:p>
            <a:pPr>
              <a:buNone/>
            </a:pPr>
            <a:r>
              <a:rPr lang="ro-RO" sz="2000" dirty="0" smtClean="0"/>
              <a:t> </a:t>
            </a:r>
          </a:p>
          <a:p>
            <a:pPr>
              <a:buNone/>
            </a:pPr>
            <a:r>
              <a:rPr lang="ro-RO" sz="2000" dirty="0" smtClean="0"/>
              <a:t>aceeasiMarie = Singleton.instance();</a:t>
            </a:r>
          </a:p>
          <a:p>
            <a:pPr>
              <a:buNone/>
            </a:pPr>
            <a:r>
              <a:rPr lang="ro-RO" sz="2000" dirty="0" smtClean="0"/>
              <a:t>String s = new Integer(aceeasiMarie.getSingletonData()).toString();</a:t>
            </a:r>
          </a:p>
          <a:p>
            <a:pPr>
              <a:buNone/>
            </a:pPr>
            <a:r>
              <a:rPr lang="ro-RO" sz="2000" dirty="0" smtClean="0"/>
              <a:t>System.out.println("Atributul singletonData avea deja valoarea " + s);</a:t>
            </a:r>
          </a:p>
        </p:txBody>
      </p:sp>
      <p:sp>
        <p:nvSpPr>
          <p:cNvPr id="12" name="Title 1"/>
          <p:cNvSpPr txBox="1">
            <a:spLocks/>
          </p:cNvSpPr>
          <p:nvPr/>
        </p:nvSpPr>
        <p:spPr>
          <a:xfrm>
            <a:off x="500034" y="6215082"/>
            <a:ext cx="2071702" cy="428628"/>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100" normalizeH="0" baseline="0" noProof="0" dirty="0" err="1" smtClean="0">
                <a:ln>
                  <a:noFill/>
                </a:ln>
                <a:solidFill>
                  <a:schemeClr val="tx2">
                    <a:satMod val="200000"/>
                  </a:schemeClr>
                </a:solidFill>
                <a:effectLst/>
                <a:uLnTx/>
                <a:uFillTx/>
                <a:latin typeface="+mj-lt"/>
                <a:ea typeface="+mj-ea"/>
                <a:cs typeface="+mj-cs"/>
              </a:rPr>
              <a:t>Rezultatul</a:t>
            </a:r>
            <a:r>
              <a:rPr kumimoji="0" lang="en-US" sz="2000" i="0" u="none" strike="noStrike" kern="1200" cap="none" spc="-100" normalizeH="0" baseline="0" noProof="0" dirty="0" smtClean="0">
                <a:ln>
                  <a:noFill/>
                </a:ln>
                <a:solidFill>
                  <a:schemeClr val="tx2">
                    <a:satMod val="200000"/>
                  </a:schemeClr>
                </a:solidFill>
                <a:effectLst/>
                <a:uLnTx/>
                <a:uFillTx/>
                <a:latin typeface="+mj-lt"/>
                <a:ea typeface="+mj-ea"/>
                <a:cs typeface="+mj-cs"/>
              </a:rPr>
              <a:t>?</a:t>
            </a:r>
            <a:endParaRPr kumimoji="0" lang="ro-RO" sz="200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971600" y="46334"/>
            <a:ext cx="7172300" cy="596584"/>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1. </a:t>
            </a:r>
            <a:r>
              <a:rPr kumimoji="0" lang="ro-RO"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Şablonul Singleton</a:t>
            </a:r>
            <a:r>
              <a:rPr kumimoji="0" lang="en-US" sz="2800" b="0" i="0" u="none" strike="noStrike" kern="1200" cap="none" spc="-100" normalizeH="0" baseline="0" noProof="0" dirty="0" smtClean="0">
                <a:ln>
                  <a:noFill/>
                </a:ln>
                <a:solidFill>
                  <a:schemeClr val="tx2">
                    <a:satMod val="200000"/>
                  </a:schemeClr>
                </a:solidFill>
                <a:effectLst/>
                <a:uLnTx/>
                <a:uFillTx/>
                <a:latin typeface="+mj-lt"/>
                <a:ea typeface="+mj-ea"/>
                <a:cs typeface="+mj-cs"/>
              </a:rPr>
              <a:t>. </a:t>
            </a:r>
            <a:r>
              <a:rPr kumimoji="0" lang="en-US" sz="2800" b="0" i="0" u="none" strike="noStrike" kern="1200" cap="none" spc="-100" normalizeH="0" baseline="0" noProof="0" dirty="0" err="1" smtClean="0">
                <a:ln>
                  <a:noFill/>
                </a:ln>
                <a:solidFill>
                  <a:schemeClr val="tx2">
                    <a:satMod val="200000"/>
                  </a:schemeClr>
                </a:solidFill>
                <a:effectLst/>
                <a:uLnTx/>
                <a:uFillTx/>
                <a:latin typeface="+mj-lt"/>
                <a:ea typeface="+mj-ea"/>
                <a:cs typeface="+mj-cs"/>
              </a:rPr>
              <a:t>Utilizari</a:t>
            </a:r>
            <a:endParaRPr kumimoji="0" lang="ro-RO" sz="28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61441" name="Rectangle 1"/>
          <p:cNvSpPr>
            <a:spLocks noChangeArrowheads="1"/>
          </p:cNvSpPr>
          <p:nvPr/>
        </p:nvSpPr>
        <p:spPr bwMode="auto">
          <a:xfrm>
            <a:off x="428596" y="857232"/>
            <a:ext cx="8572560"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ro-RO" sz="2000" b="0" i="0" u="none" strike="noStrike" cap="none" normalizeH="0" baseline="0" dirty="0" smtClean="0">
                <a:ln>
                  <a:noFill/>
                </a:ln>
                <a:solidFill>
                  <a:schemeClr val="tx1"/>
                </a:solidFill>
                <a:effectLst/>
                <a:ea typeface="Times New Roman" pitchFamily="18" charset="0"/>
                <a:cs typeface="Times New Roman" pitchFamily="18" charset="0"/>
              </a:rPr>
              <a:t>clasa </a:t>
            </a: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U</a:t>
            </a:r>
            <a:r>
              <a:rPr kumimoji="0" lang="ro-RO" sz="2000" b="0" i="0" u="none" strike="noStrike" cap="none" normalizeH="0" baseline="0" dirty="0" smtClean="0">
                <a:ln>
                  <a:noFill/>
                </a:ln>
                <a:solidFill>
                  <a:schemeClr val="tx1"/>
                </a:solidFill>
                <a:effectLst/>
                <a:ea typeface="Times New Roman" pitchFamily="18" charset="0"/>
                <a:cs typeface="Times New Roman" pitchFamily="18" charset="0"/>
              </a:rPr>
              <a:t>ser într-o aplicaţie în care se doreşte gestiunea unitară a drepturilor unui utilizator logat;</a:t>
            </a:r>
            <a:endParaRPr kumimoji="0" lang="en-US" sz="2000"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ea typeface="Times New Roman" pitchFamily="18" charset="0"/>
                <a:cs typeface="Times New Roman" pitchFamily="18" charset="0"/>
              </a:rPr>
              <a:t> </a:t>
            </a:r>
            <a:r>
              <a:rPr kumimoji="0" lang="ro-RO" sz="2000" b="0" i="0" u="none" strike="noStrike" cap="none" normalizeH="0" baseline="0" dirty="0" smtClean="0">
                <a:ln>
                  <a:noFill/>
                </a:ln>
                <a:solidFill>
                  <a:schemeClr val="tx1"/>
                </a:solidFill>
                <a:effectLst/>
                <a:ea typeface="Times New Roman" pitchFamily="18" charset="0"/>
                <a:cs typeface="Times New Roman" pitchFamily="18" charset="0"/>
              </a:rPr>
              <a:t>clasa destinată conexiunii cu baza de date atunci când se doreşte ca aplicaţia să folosească la un moment dat o singură bază de date.</a:t>
            </a:r>
            <a:endParaRPr kumimoji="0" lang="en-US" sz="2000"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sz="2000" dirty="0" smtClean="0">
                <a:cs typeface="Times New Roman" pitchFamily="18" charset="0"/>
              </a:rPr>
              <a:t> in </a:t>
            </a:r>
            <a:r>
              <a:rPr lang="en-US" sz="2000" dirty="0" err="1" smtClean="0">
                <a:cs typeface="Times New Roman" pitchFamily="18" charset="0"/>
              </a:rPr>
              <a:t>multe</a:t>
            </a:r>
            <a:r>
              <a:rPr lang="en-US" sz="2000" dirty="0" smtClean="0">
                <a:cs typeface="Times New Roman" pitchFamily="18" charset="0"/>
              </a:rPr>
              <a:t> </a:t>
            </a:r>
            <a:r>
              <a:rPr lang="en-US" sz="2000" dirty="0" err="1" smtClean="0">
                <a:cs typeface="Times New Roman" pitchFamily="18" charset="0"/>
              </a:rPr>
              <a:t>alte</a:t>
            </a:r>
            <a:r>
              <a:rPr lang="en-US" sz="2000" dirty="0" smtClean="0">
                <a:cs typeface="Times New Roman" pitchFamily="18" charset="0"/>
              </a:rPr>
              <a:t> </a:t>
            </a:r>
            <a:r>
              <a:rPr lang="en-US" sz="2000" dirty="0" err="1" smtClean="0">
                <a:cs typeface="Times New Roman" pitchFamily="18" charset="0"/>
              </a:rPr>
              <a:t>sabloane</a:t>
            </a:r>
            <a:r>
              <a:rPr lang="en-US" sz="2000" dirty="0" smtClean="0">
                <a:cs typeface="Times New Roman" pitchFamily="18" charset="0"/>
              </a:rPr>
              <a:t> de </a:t>
            </a:r>
            <a:r>
              <a:rPr lang="en-US" sz="2000" dirty="0" err="1" smtClean="0">
                <a:cs typeface="Times New Roman" pitchFamily="18" charset="0"/>
              </a:rPr>
              <a:t>proiectare</a:t>
            </a:r>
            <a:r>
              <a:rPr lang="en-US" sz="2000" dirty="0" smtClean="0">
                <a:cs typeface="Times New Roman" pitchFamily="18" charset="0"/>
              </a:rPr>
              <a:t> (de ex. Proxy)</a:t>
            </a:r>
            <a:endParaRPr kumimoji="0" lang="ro-RO" sz="20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57484" y="66854"/>
            <a:ext cx="5529226" cy="576064"/>
          </a:xfrm>
        </p:spPr>
        <p:txBody>
          <a:bodyPr/>
          <a:lstStyle/>
          <a:p>
            <a:r>
              <a:rPr lang="en-US" sz="2800" dirty="0" smtClean="0"/>
              <a:t>2. Factory Method. </a:t>
            </a:r>
            <a:r>
              <a:rPr lang="en-US" sz="2800" dirty="0" err="1" smtClean="0"/>
              <a:t>Exemplul</a:t>
            </a:r>
            <a:r>
              <a:rPr lang="en-US" sz="2800" dirty="0" smtClean="0"/>
              <a:t> 1</a:t>
            </a:r>
            <a:endParaRPr lang="en-US" sz="2800" dirty="0"/>
          </a:p>
        </p:txBody>
      </p:sp>
      <p:sp>
        <p:nvSpPr>
          <p:cNvPr id="5" name="Content Placeholder 2"/>
          <p:cNvSpPr>
            <a:spLocks noGrp="1"/>
          </p:cNvSpPr>
          <p:nvPr>
            <p:ph idx="1"/>
          </p:nvPr>
        </p:nvSpPr>
        <p:spPr>
          <a:xfrm>
            <a:off x="142844" y="453872"/>
            <a:ext cx="8893652" cy="2546500"/>
          </a:xfrm>
        </p:spPr>
        <p:txBody>
          <a:bodyPr>
            <a:noAutofit/>
          </a:bodyPr>
          <a:lstStyle/>
          <a:p>
            <a:pPr>
              <a:lnSpc>
                <a:spcPts val="2800"/>
              </a:lnSpc>
              <a:spcBef>
                <a:spcPts val="0"/>
              </a:spcBef>
            </a:pPr>
            <a:r>
              <a:rPr lang="en-US" sz="1800" b="1" dirty="0" err="1" smtClean="0"/>
              <a:t>Problema</a:t>
            </a:r>
            <a:r>
              <a:rPr lang="ro-RO" sz="1800" b="1" dirty="0" smtClean="0"/>
              <a:t>:</a:t>
            </a:r>
            <a:endParaRPr lang="en-US" sz="1800" b="1" dirty="0" smtClean="0"/>
          </a:p>
          <a:p>
            <a:pPr lvl="1">
              <a:lnSpc>
                <a:spcPts val="2800"/>
              </a:lnSpc>
              <a:spcBef>
                <a:spcPts val="0"/>
              </a:spcBef>
              <a:buFont typeface="Wingdings" pitchFamily="2" charset="2"/>
              <a:buChar char="Ø"/>
            </a:pPr>
            <a:r>
              <a:rPr lang="en-US" sz="1800" dirty="0" smtClean="0"/>
              <a:t>O </a:t>
            </a:r>
            <a:r>
              <a:rPr lang="en-US" sz="1800" dirty="0" err="1" smtClean="0"/>
              <a:t>companie</a:t>
            </a:r>
            <a:r>
              <a:rPr lang="en-US" sz="1800" dirty="0" smtClean="0"/>
              <a:t> </a:t>
            </a:r>
            <a:r>
              <a:rPr lang="en-US" sz="1800" dirty="0" err="1" smtClean="0"/>
              <a:t>vinde</a:t>
            </a:r>
            <a:r>
              <a:rPr lang="en-US" sz="1800" dirty="0" smtClean="0"/>
              <a:t> 2 </a:t>
            </a:r>
            <a:r>
              <a:rPr lang="en-US" sz="1800" dirty="0" err="1" smtClean="0"/>
              <a:t>tipuri</a:t>
            </a:r>
            <a:r>
              <a:rPr lang="en-US" sz="1800" dirty="0" smtClean="0"/>
              <a:t> de </a:t>
            </a:r>
            <a:r>
              <a:rPr lang="en-US" sz="1800" dirty="0" err="1" smtClean="0"/>
              <a:t>produse</a:t>
            </a:r>
            <a:endParaRPr lang="en-US" sz="1800" dirty="0" smtClean="0"/>
          </a:p>
          <a:p>
            <a:pPr lvl="3">
              <a:lnSpc>
                <a:spcPts val="2800"/>
              </a:lnSpc>
              <a:spcBef>
                <a:spcPts val="0"/>
              </a:spcBef>
              <a:buFont typeface="Wingdings" pitchFamily="2" charset="2"/>
              <a:buChar char="Ø"/>
            </a:pPr>
            <a:r>
              <a:rPr lang="en-US" sz="1800" dirty="0" err="1" smtClean="0"/>
              <a:t>vom</a:t>
            </a:r>
            <a:r>
              <a:rPr lang="en-US" sz="1800" dirty="0" smtClean="0"/>
              <a:t> </a:t>
            </a:r>
            <a:r>
              <a:rPr lang="en-US" sz="1800" dirty="0" err="1" smtClean="0"/>
              <a:t>avea</a:t>
            </a:r>
            <a:r>
              <a:rPr lang="en-US" sz="1800" dirty="0" smtClean="0"/>
              <a:t> 2 </a:t>
            </a:r>
            <a:r>
              <a:rPr lang="en-US" sz="1800" dirty="0" err="1" smtClean="0"/>
              <a:t>clase</a:t>
            </a:r>
            <a:r>
              <a:rPr lang="en-US" sz="1800" dirty="0" smtClean="0"/>
              <a:t> – </a:t>
            </a:r>
            <a:r>
              <a:rPr lang="en-US" sz="1800" dirty="0" smtClean="0">
                <a:solidFill>
                  <a:srgbClr val="FF0000"/>
                </a:solidFill>
              </a:rPr>
              <a:t>Car</a:t>
            </a:r>
            <a:r>
              <a:rPr lang="en-US" sz="1800" dirty="0" smtClean="0"/>
              <a:t> </a:t>
            </a:r>
            <a:r>
              <a:rPr lang="en-US" sz="1800" dirty="0" err="1" smtClean="0"/>
              <a:t>si</a:t>
            </a:r>
            <a:r>
              <a:rPr lang="en-US" sz="1800" dirty="0" smtClean="0"/>
              <a:t> </a:t>
            </a:r>
            <a:r>
              <a:rPr lang="en-US" sz="1800" dirty="0" smtClean="0">
                <a:solidFill>
                  <a:srgbClr val="FF0000"/>
                </a:solidFill>
              </a:rPr>
              <a:t>Bike</a:t>
            </a:r>
            <a:r>
              <a:rPr lang="en-US" sz="1800" dirty="0" smtClean="0"/>
              <a:t>, care </a:t>
            </a:r>
            <a:r>
              <a:rPr lang="en-US" sz="1800" dirty="0" err="1" smtClean="0"/>
              <a:t>vor</a:t>
            </a:r>
            <a:r>
              <a:rPr lang="en-US" sz="1800" dirty="0" smtClean="0"/>
              <a:t> </a:t>
            </a:r>
            <a:r>
              <a:rPr lang="en-US" sz="1800" dirty="0" err="1" smtClean="0"/>
              <a:t>implementa</a:t>
            </a:r>
            <a:r>
              <a:rPr lang="en-US" sz="1800" dirty="0" smtClean="0"/>
              <a:t> </a:t>
            </a:r>
            <a:r>
              <a:rPr lang="en-US" sz="1800" dirty="0" err="1" smtClean="0"/>
              <a:t>metoda</a:t>
            </a:r>
            <a:r>
              <a:rPr lang="en-US" sz="1800" dirty="0" smtClean="0"/>
              <a:t> </a:t>
            </a:r>
            <a:r>
              <a:rPr lang="en-US" sz="1800" dirty="0" smtClean="0">
                <a:solidFill>
                  <a:srgbClr val="FF0000"/>
                </a:solidFill>
              </a:rPr>
              <a:t>buy()</a:t>
            </a:r>
            <a:endParaRPr lang="ro-RO" sz="1800" dirty="0" smtClean="0">
              <a:solidFill>
                <a:srgbClr val="FF0000"/>
              </a:solidFill>
            </a:endParaRPr>
          </a:p>
          <a:p>
            <a:pPr lvl="1">
              <a:lnSpc>
                <a:spcPts val="2800"/>
              </a:lnSpc>
              <a:spcBef>
                <a:spcPts val="0"/>
              </a:spcBef>
              <a:buFont typeface="Wingdings" pitchFamily="2" charset="2"/>
              <a:buChar char="Ø"/>
            </a:pPr>
            <a:r>
              <a:rPr lang="en-US" sz="1800" dirty="0" err="1" smtClean="0"/>
              <a:t>Utilizatorul</a:t>
            </a:r>
            <a:r>
              <a:rPr lang="en-US" sz="1800" dirty="0" smtClean="0"/>
              <a:t> </a:t>
            </a:r>
            <a:r>
              <a:rPr lang="en-US" sz="1800" dirty="0" err="1" smtClean="0"/>
              <a:t>aplicatiei</a:t>
            </a:r>
            <a:r>
              <a:rPr lang="en-US" sz="1800" dirty="0" smtClean="0"/>
              <a:t> </a:t>
            </a:r>
            <a:r>
              <a:rPr lang="en-US" sz="1800" dirty="0" err="1" smtClean="0"/>
              <a:t>poate</a:t>
            </a:r>
            <a:r>
              <a:rPr lang="en-US" sz="1800" dirty="0" smtClean="0"/>
              <a:t> </a:t>
            </a:r>
            <a:r>
              <a:rPr lang="en-US" sz="1800" dirty="0" err="1" smtClean="0"/>
              <a:t>alege</a:t>
            </a:r>
            <a:r>
              <a:rPr lang="en-US" sz="1800" dirty="0" smtClean="0"/>
              <a:t> </a:t>
            </a:r>
            <a:r>
              <a:rPr lang="en-US" sz="1800" dirty="0" err="1" smtClean="0"/>
              <a:t>tipul</a:t>
            </a:r>
            <a:r>
              <a:rPr lang="en-US" sz="1800" dirty="0" smtClean="0"/>
              <a:t> de </a:t>
            </a:r>
            <a:r>
              <a:rPr lang="en-US" sz="1800" dirty="0" err="1" smtClean="0"/>
              <a:t>produs</a:t>
            </a:r>
            <a:r>
              <a:rPr lang="en-US" sz="1800" dirty="0" smtClean="0"/>
              <a:t> din </a:t>
            </a:r>
            <a:r>
              <a:rPr lang="en-US" sz="1800" dirty="0" err="1" smtClean="0"/>
              <a:t>formularul</a:t>
            </a:r>
            <a:r>
              <a:rPr lang="en-US" sz="1800" dirty="0" smtClean="0"/>
              <a:t> </a:t>
            </a:r>
            <a:r>
              <a:rPr lang="en-US" sz="1800" dirty="0" err="1" smtClean="0"/>
              <a:t>aplicatiei</a:t>
            </a:r>
            <a:r>
              <a:rPr lang="en-US" sz="1800" dirty="0" smtClean="0"/>
              <a:t> </a:t>
            </a:r>
            <a:r>
              <a:rPr lang="en-US" sz="1800" dirty="0" err="1" smtClean="0"/>
              <a:t>si</a:t>
            </a:r>
            <a:r>
              <a:rPr lang="en-US" sz="1800" dirty="0" smtClean="0"/>
              <a:t>  </a:t>
            </a:r>
            <a:r>
              <a:rPr lang="en-US" sz="1800" dirty="0" err="1" smtClean="0"/>
              <a:t>inregistreaza</a:t>
            </a:r>
            <a:r>
              <a:rPr lang="en-US" sz="1800" dirty="0" smtClean="0"/>
              <a:t> </a:t>
            </a:r>
            <a:r>
              <a:rPr lang="en-US" sz="1800" dirty="0" err="1" smtClean="0"/>
              <a:t>cumpararea</a:t>
            </a:r>
            <a:endParaRPr lang="en-US" sz="1800" dirty="0" smtClean="0"/>
          </a:p>
          <a:p>
            <a:pPr lvl="3">
              <a:lnSpc>
                <a:spcPts val="2800"/>
              </a:lnSpc>
              <a:spcBef>
                <a:spcPts val="0"/>
              </a:spcBef>
              <a:buFont typeface="Wingdings" pitchFamily="2" charset="2"/>
              <a:buChar char="Ø"/>
            </a:pPr>
            <a:r>
              <a:rPr lang="en-US" sz="1800" dirty="0" smtClean="0"/>
              <a:t>In </a:t>
            </a:r>
            <a:r>
              <a:rPr lang="en-US" sz="1800" dirty="0" err="1" smtClean="0"/>
              <a:t>functie</a:t>
            </a:r>
            <a:r>
              <a:rPr lang="en-US" sz="1800" dirty="0" smtClean="0"/>
              <a:t> de </a:t>
            </a:r>
            <a:r>
              <a:rPr lang="en-US" sz="1800" dirty="0" err="1" smtClean="0"/>
              <a:t>alegerea</a:t>
            </a:r>
            <a:r>
              <a:rPr lang="en-US" sz="1800" dirty="0" smtClean="0"/>
              <a:t> </a:t>
            </a:r>
            <a:r>
              <a:rPr lang="en-US" sz="1800" dirty="0" err="1" smtClean="0"/>
              <a:t>utilizatorului</a:t>
            </a:r>
            <a:r>
              <a:rPr lang="en-US" sz="1800" dirty="0" smtClean="0"/>
              <a:t>, </a:t>
            </a:r>
            <a:r>
              <a:rPr lang="en-US" sz="1800" dirty="0" err="1" smtClean="0"/>
              <a:t>aplicatia</a:t>
            </a:r>
            <a:r>
              <a:rPr lang="en-US" sz="1800" dirty="0" smtClean="0"/>
              <a:t> </a:t>
            </a:r>
            <a:r>
              <a:rPr lang="en-US" sz="1800" dirty="0" err="1" smtClean="0"/>
              <a:t>va</a:t>
            </a:r>
            <a:r>
              <a:rPr lang="en-US" sz="1800" dirty="0" smtClean="0"/>
              <a:t> </a:t>
            </a:r>
            <a:r>
              <a:rPr lang="en-US" sz="1800" dirty="0" err="1" smtClean="0"/>
              <a:t>crea</a:t>
            </a:r>
            <a:r>
              <a:rPr lang="en-US" sz="1800" dirty="0" smtClean="0"/>
              <a:t> un </a:t>
            </a:r>
            <a:r>
              <a:rPr lang="en-US" sz="1800" dirty="0" err="1" smtClean="0"/>
              <a:t>obiect</a:t>
            </a:r>
            <a:r>
              <a:rPr lang="en-US" sz="1800" dirty="0" smtClean="0"/>
              <a:t> </a:t>
            </a:r>
            <a:r>
              <a:rPr lang="en-US" sz="1800" dirty="0" smtClean="0">
                <a:solidFill>
                  <a:srgbClr val="FF0000"/>
                </a:solidFill>
              </a:rPr>
              <a:t>Car</a:t>
            </a:r>
            <a:r>
              <a:rPr lang="en-US" sz="1800" dirty="0" smtClean="0"/>
              <a:t> </a:t>
            </a:r>
            <a:r>
              <a:rPr lang="en-US" sz="1800" dirty="0" err="1" smtClean="0"/>
              <a:t>sau</a:t>
            </a:r>
            <a:r>
              <a:rPr lang="en-US" sz="1800" dirty="0" smtClean="0"/>
              <a:t> </a:t>
            </a:r>
            <a:r>
              <a:rPr lang="en-US" sz="1800" dirty="0" smtClean="0">
                <a:solidFill>
                  <a:srgbClr val="FF0000"/>
                </a:solidFill>
              </a:rPr>
              <a:t>Bike</a:t>
            </a:r>
            <a:r>
              <a:rPr lang="en-US" sz="1800" dirty="0" smtClean="0"/>
              <a:t> </a:t>
            </a:r>
            <a:r>
              <a:rPr lang="en-US" sz="1800" dirty="0" err="1" smtClean="0"/>
              <a:t>si</a:t>
            </a:r>
            <a:r>
              <a:rPr lang="en-US" sz="1800" dirty="0" smtClean="0"/>
              <a:t> </a:t>
            </a:r>
            <a:r>
              <a:rPr lang="en-US" sz="1800" dirty="0" err="1" smtClean="0"/>
              <a:t>va</a:t>
            </a:r>
            <a:r>
              <a:rPr lang="en-US" sz="1800" dirty="0" smtClean="0"/>
              <a:t> </a:t>
            </a:r>
            <a:r>
              <a:rPr lang="en-US" sz="1800" dirty="0" err="1" smtClean="0"/>
              <a:t>invoca</a:t>
            </a:r>
            <a:r>
              <a:rPr lang="en-US" sz="1800" dirty="0" smtClean="0"/>
              <a:t> </a:t>
            </a:r>
            <a:r>
              <a:rPr lang="en-US" sz="1800" dirty="0" err="1" smtClean="0"/>
              <a:t>metoda</a:t>
            </a:r>
            <a:r>
              <a:rPr lang="en-US" sz="1800" dirty="0" smtClean="0"/>
              <a:t> </a:t>
            </a:r>
            <a:r>
              <a:rPr lang="en-US" sz="1800" dirty="0" smtClean="0">
                <a:solidFill>
                  <a:srgbClr val="FF0000"/>
                </a:solidFill>
              </a:rPr>
              <a:t>buy()</a:t>
            </a:r>
            <a:endParaRPr lang="ro-RO" sz="1800" dirty="0" smtClean="0">
              <a:solidFill>
                <a:srgbClr val="FF0000"/>
              </a:solidFill>
            </a:endParaRPr>
          </a:p>
          <a:p>
            <a:pPr>
              <a:lnSpc>
                <a:spcPts val="2800"/>
              </a:lnSpc>
              <a:spcBef>
                <a:spcPts val="0"/>
              </a:spcBef>
            </a:pPr>
            <a:r>
              <a:rPr lang="en-US" sz="1800" b="1" dirty="0" smtClean="0"/>
              <a:t>Solutia (</a:t>
            </a:r>
            <a:r>
              <a:rPr lang="en-US" sz="1800" b="1" dirty="0" err="1" smtClean="0">
                <a:solidFill>
                  <a:schemeClr val="accent4">
                    <a:lumMod val="40000"/>
                    <a:lumOff val="60000"/>
                  </a:schemeClr>
                </a:solidFill>
              </a:rPr>
              <a:t>neadecvata</a:t>
            </a:r>
            <a:r>
              <a:rPr lang="en-US" sz="1800" b="1" dirty="0" smtClean="0"/>
              <a:t>) a </a:t>
            </a:r>
            <a:r>
              <a:rPr lang="en-US" sz="1800" b="1" dirty="0" err="1" smtClean="0"/>
              <a:t>problemei</a:t>
            </a:r>
            <a:r>
              <a:rPr lang="ro-RO" sz="1800" b="1" dirty="0" smtClean="0"/>
              <a:t>:</a:t>
            </a:r>
          </a:p>
        </p:txBody>
      </p:sp>
      <p:sp>
        <p:nvSpPr>
          <p:cNvPr id="2049" name="Rectangle 1"/>
          <p:cNvSpPr>
            <a:spLocks noChangeArrowheads="1"/>
          </p:cNvSpPr>
          <p:nvPr/>
        </p:nvSpPr>
        <p:spPr bwMode="auto">
          <a:xfrm>
            <a:off x="142844" y="3339090"/>
            <a:ext cx="4929222" cy="3493264"/>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latin typeface="Consolas" pitchFamily="49" charset="0"/>
                <a:cs typeface="Consolas" pitchFamily="49" charset="0"/>
              </a:rPr>
              <a:t>// </a:t>
            </a:r>
            <a:endParaRPr kumimoji="0" lang="en-US" sz="1400"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latin typeface="Consolas" pitchFamily="49" charset="0"/>
                <a:cs typeface="Consolas" pitchFamily="49" charset="0"/>
              </a:rPr>
              <a:t>// customer enters their choice </a:t>
            </a:r>
            <a:endParaRPr kumimoji="0" lang="en-US" sz="1400"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latin typeface="Consolas" pitchFamily="49" charset="0"/>
                <a:cs typeface="Consolas" pitchFamily="49" charset="0"/>
              </a:rPr>
              <a:t>//</a:t>
            </a:r>
            <a:endParaRPr kumimoji="0" lang="en-US" sz="1400"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If (choice == “Car”)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cs-CZ" sz="1400" i="1" dirty="0" smtClean="0">
                <a:solidFill>
                  <a:srgbClr val="008000"/>
                </a:solidFill>
                <a:latin typeface="Consolas" pitchFamily="49" charset="0"/>
                <a:cs typeface="Consolas" pitchFamily="49" charset="0"/>
              </a:rPr>
              <a:t>    </a:t>
            </a:r>
            <a:r>
              <a:rPr kumimoji="0" lang="cs-CZ" sz="1400" b="0" i="1" u="none" strike="noStrike" cap="none" normalizeH="0" baseline="0" dirty="0" smtClean="0">
                <a:ln>
                  <a:noFill/>
                </a:ln>
                <a:solidFill>
                  <a:srgbClr val="008000"/>
                </a:solidFill>
                <a:effectLst/>
                <a:latin typeface="Consolas" pitchFamily="49" charset="0"/>
                <a:cs typeface="Consolas" pitchFamily="49" charset="0"/>
              </a:rPr>
              <a:t>// call car class and it’s methods </a:t>
            </a:r>
            <a:endParaRPr kumimoji="0" lang="en-US" sz="1400"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Car c =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new</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car();</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c.buy();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If (choice == “bike”)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latin typeface="Consolas" pitchFamily="49" charset="0"/>
                <a:cs typeface="Consolas" pitchFamily="49" charset="0"/>
              </a:rPr>
              <a:t>    // call bike class and it’s methods </a:t>
            </a:r>
            <a:endParaRPr kumimoji="0" lang="en-US" sz="1400" b="0" i="1" u="none" strike="noStrike" cap="none" normalizeH="0" baseline="0" dirty="0" smtClean="0">
              <a:ln>
                <a:noFill/>
              </a:ln>
              <a:solidFill>
                <a:srgbClr val="008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Bike b = </a:t>
            </a:r>
            <a:r>
              <a:rPr kumimoji="0" lang="cs-CZ" sz="1400" b="0" i="0" u="none" strike="noStrike" cap="none" normalizeH="0" baseline="0" dirty="0" smtClean="0">
                <a:ln>
                  <a:noFill/>
                </a:ln>
                <a:solidFill>
                  <a:srgbClr val="0000FF"/>
                </a:solidFill>
                <a:effectLst/>
                <a:latin typeface="Consolas" pitchFamily="49" charset="0"/>
                <a:cs typeface="Consolas" pitchFamily="49" charset="0"/>
              </a:rPr>
              <a:t>new</a:t>
            </a:r>
            <a:r>
              <a:rPr kumimoji="0" lang="cs-CZ" sz="1400" b="0" i="0" u="none" strike="noStrike" cap="none" normalizeH="0" baseline="0" dirty="0" smtClean="0">
                <a:ln>
                  <a:noFill/>
                </a:ln>
                <a:solidFill>
                  <a:srgbClr val="000000"/>
                </a:solidFill>
                <a:effectLst/>
                <a:latin typeface="Consolas" pitchFamily="49" charset="0"/>
                <a:cs typeface="Consolas" pitchFamily="49" charset="0"/>
              </a:rPr>
              <a:t> Bike();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b.buy()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 </a:t>
            </a:r>
            <a:endParaRPr kumimoji="0" lang="en-US" sz="14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latin typeface="Consolas" pitchFamily="49" charset="0"/>
                <a:cs typeface="Consolas" pitchFamily="49" charset="0"/>
              </a:rPr>
              <a:t>...</a:t>
            </a:r>
            <a:r>
              <a:rPr kumimoji="0" lang="cs-CZ"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5072066" y="3214261"/>
            <a:ext cx="4031294" cy="3000821"/>
          </a:xfrm>
          <a:prstGeom prst="rect">
            <a:avLst/>
          </a:prstGeom>
          <a:noFill/>
        </p:spPr>
        <p:txBody>
          <a:bodyPr wrap="square" rtlCol="0">
            <a:spAutoFit/>
          </a:bodyPr>
          <a:lstStyle/>
          <a:p>
            <a:pPr>
              <a:lnSpc>
                <a:spcPct val="150000"/>
              </a:lnSpc>
            </a:pPr>
            <a:r>
              <a:rPr lang="en-US" dirty="0" err="1" smtClean="0"/>
              <a:t>Dezavantajele</a:t>
            </a:r>
            <a:r>
              <a:rPr lang="en-US" dirty="0" smtClean="0"/>
              <a:t> </a:t>
            </a:r>
            <a:r>
              <a:rPr lang="en-US" dirty="0" err="1" smtClean="0"/>
              <a:t>solutiei</a:t>
            </a:r>
            <a:r>
              <a:rPr lang="en-US" dirty="0" smtClean="0"/>
              <a:t>:</a:t>
            </a:r>
          </a:p>
          <a:p>
            <a:pPr lvl="1">
              <a:lnSpc>
                <a:spcPct val="150000"/>
              </a:lnSpc>
              <a:buFont typeface="Wingdings" pitchFamily="2" charset="2"/>
              <a:buChar char="ü"/>
            </a:pPr>
            <a:r>
              <a:rPr lang="en-US" dirty="0" err="1" smtClean="0"/>
              <a:t>Distributia</a:t>
            </a:r>
            <a:r>
              <a:rPr lang="en-US" dirty="0" smtClean="0"/>
              <a:t> </a:t>
            </a:r>
            <a:r>
              <a:rPr lang="en-US" dirty="0" err="1" smtClean="0"/>
              <a:t>ulterioara</a:t>
            </a:r>
            <a:r>
              <a:rPr lang="en-US" dirty="0" smtClean="0"/>
              <a:t> a </a:t>
            </a:r>
            <a:r>
              <a:rPr lang="en-US" dirty="0" err="1" smtClean="0"/>
              <a:t>unui</a:t>
            </a:r>
            <a:r>
              <a:rPr lang="en-US" dirty="0" smtClean="0"/>
              <a:t> al </a:t>
            </a:r>
            <a:r>
              <a:rPr lang="en-US" dirty="0" err="1" smtClean="0"/>
              <a:t>treilea</a:t>
            </a:r>
            <a:r>
              <a:rPr lang="en-US" dirty="0" smtClean="0"/>
              <a:t> tip de </a:t>
            </a:r>
            <a:r>
              <a:rPr lang="en-US" dirty="0" err="1" smtClean="0"/>
              <a:t>produs</a:t>
            </a:r>
            <a:r>
              <a:rPr lang="en-US" dirty="0" smtClean="0"/>
              <a:t> </a:t>
            </a:r>
            <a:r>
              <a:rPr lang="en-US" dirty="0" err="1" smtClean="0"/>
              <a:t>implica</a:t>
            </a:r>
            <a:r>
              <a:rPr lang="en-US" dirty="0" smtClean="0"/>
              <a:t> </a:t>
            </a:r>
            <a:r>
              <a:rPr lang="en-US" dirty="0" err="1" smtClean="0"/>
              <a:t>modificarea</a:t>
            </a:r>
            <a:r>
              <a:rPr lang="en-US" dirty="0" smtClean="0"/>
              <a:t> </a:t>
            </a:r>
            <a:r>
              <a:rPr lang="en-US" dirty="0" err="1" smtClean="0"/>
              <a:t>codului</a:t>
            </a:r>
            <a:r>
              <a:rPr lang="en-US" dirty="0" smtClean="0"/>
              <a:t> </a:t>
            </a:r>
            <a:r>
              <a:rPr lang="en-US" dirty="0" err="1" smtClean="0"/>
              <a:t>aplicatiei</a:t>
            </a:r>
            <a:r>
              <a:rPr lang="en-US" dirty="0" smtClean="0"/>
              <a:t> client</a:t>
            </a:r>
            <a:endParaRPr lang="ro-RO" dirty="0" smtClean="0"/>
          </a:p>
          <a:p>
            <a:pPr lvl="1">
              <a:lnSpc>
                <a:spcPct val="150000"/>
              </a:lnSpc>
              <a:buFont typeface="Wingdings" pitchFamily="2" charset="2"/>
              <a:buChar char="ü"/>
            </a:pPr>
            <a:r>
              <a:rPr lang="ro-RO" dirty="0" smtClean="0"/>
              <a:t>Lipsa securitatii in codul client – se vede existenta celor 2 clase si a metodei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57356" y="66854"/>
            <a:ext cx="5572164" cy="576064"/>
          </a:xfrm>
        </p:spPr>
        <p:txBody>
          <a:bodyPr/>
          <a:lstStyle/>
          <a:p>
            <a:r>
              <a:rPr lang="en-US" sz="2800" dirty="0" smtClean="0"/>
              <a:t>2. Factory Method. </a:t>
            </a:r>
            <a:r>
              <a:rPr lang="en-US" sz="2800" dirty="0" err="1" smtClean="0"/>
              <a:t>Exemplul</a:t>
            </a:r>
            <a:r>
              <a:rPr lang="en-US" sz="2800" dirty="0" smtClean="0"/>
              <a:t> 1</a:t>
            </a:r>
            <a:endParaRPr lang="en-US" sz="2800" dirty="0"/>
          </a:p>
        </p:txBody>
      </p:sp>
      <p:sp>
        <p:nvSpPr>
          <p:cNvPr id="5" name="Content Placeholder 2"/>
          <p:cNvSpPr>
            <a:spLocks noGrp="1"/>
          </p:cNvSpPr>
          <p:nvPr>
            <p:ph idx="1"/>
          </p:nvPr>
        </p:nvSpPr>
        <p:spPr>
          <a:xfrm>
            <a:off x="142844" y="953938"/>
            <a:ext cx="8893652" cy="2689376"/>
          </a:xfrm>
        </p:spPr>
        <p:txBody>
          <a:bodyPr>
            <a:noAutofit/>
          </a:bodyPr>
          <a:lstStyle/>
          <a:p>
            <a:pPr>
              <a:lnSpc>
                <a:spcPts val="2800"/>
              </a:lnSpc>
              <a:spcBef>
                <a:spcPts val="0"/>
              </a:spcBef>
            </a:pPr>
            <a:r>
              <a:rPr lang="ro-RO" sz="2000" b="1" dirty="0" smtClean="0"/>
              <a:t>Soluția bazată pe Factory Method:</a:t>
            </a:r>
            <a:endParaRPr lang="en-US" sz="2000" b="1" dirty="0" smtClean="0"/>
          </a:p>
          <a:p>
            <a:pPr lvl="1">
              <a:lnSpc>
                <a:spcPts val="2800"/>
              </a:lnSpc>
              <a:spcBef>
                <a:spcPts val="0"/>
              </a:spcBef>
              <a:buFont typeface="Wingdings" pitchFamily="2" charset="2"/>
              <a:buChar char="Ø"/>
            </a:pPr>
            <a:r>
              <a:rPr lang="ro-RO" sz="2000" dirty="0" smtClean="0"/>
              <a:t>Crearea unei interfețe pentru definirea metodei </a:t>
            </a:r>
            <a:r>
              <a:rPr lang="en-US" sz="2000" dirty="0" smtClean="0">
                <a:solidFill>
                  <a:srgbClr val="FF0000"/>
                </a:solidFill>
              </a:rPr>
              <a:t>buy()</a:t>
            </a:r>
            <a:r>
              <a:rPr lang="ro-RO" sz="2000" dirty="0" smtClean="0">
                <a:solidFill>
                  <a:schemeClr val="tx1">
                    <a:lumMod val="95000"/>
                  </a:schemeClr>
                </a:solidFill>
              </a:rPr>
              <a:t>, care va fi implementată de cele 2 clase</a:t>
            </a:r>
            <a:r>
              <a:rPr lang="ro-RO" sz="2000" dirty="0" smtClean="0">
                <a:solidFill>
                  <a:srgbClr val="FF0000"/>
                </a:solidFill>
              </a:rPr>
              <a:t> </a:t>
            </a:r>
            <a:r>
              <a:rPr lang="en-US" sz="2000" dirty="0" smtClean="0">
                <a:solidFill>
                  <a:srgbClr val="FF0000"/>
                </a:solidFill>
              </a:rPr>
              <a:t>Car</a:t>
            </a:r>
            <a:r>
              <a:rPr lang="en-US" sz="2000" dirty="0" smtClean="0"/>
              <a:t> </a:t>
            </a:r>
            <a:r>
              <a:rPr lang="en-US" sz="2000" dirty="0" err="1" smtClean="0"/>
              <a:t>si</a:t>
            </a:r>
            <a:r>
              <a:rPr lang="en-US" sz="2000" dirty="0" smtClean="0"/>
              <a:t> </a:t>
            </a:r>
            <a:r>
              <a:rPr lang="en-US" sz="2000" dirty="0" smtClean="0">
                <a:solidFill>
                  <a:srgbClr val="FF0000"/>
                </a:solidFill>
              </a:rPr>
              <a:t>Bike</a:t>
            </a:r>
            <a:endParaRPr lang="en-US" sz="2000" dirty="0" smtClean="0"/>
          </a:p>
          <a:p>
            <a:pPr lvl="1">
              <a:lnSpc>
                <a:spcPts val="2800"/>
              </a:lnSpc>
              <a:spcBef>
                <a:spcPts val="0"/>
              </a:spcBef>
              <a:buFont typeface="Wingdings" pitchFamily="2" charset="2"/>
              <a:buChar char="Ø"/>
            </a:pPr>
            <a:r>
              <a:rPr lang="ro-RO" sz="2000" dirty="0" smtClean="0"/>
              <a:t>Crearea unei clase cu rol de Factory care va avea o metodă cu rolul de a ”fabrica” obiecte </a:t>
            </a:r>
            <a:r>
              <a:rPr lang="en-US" sz="2000" dirty="0" smtClean="0">
                <a:solidFill>
                  <a:srgbClr val="FF0000"/>
                </a:solidFill>
              </a:rPr>
              <a:t>Car</a:t>
            </a:r>
            <a:r>
              <a:rPr lang="en-US" sz="2000" dirty="0" smtClean="0"/>
              <a:t> </a:t>
            </a:r>
            <a:r>
              <a:rPr lang="ro-RO" sz="2000" dirty="0" smtClean="0"/>
              <a:t>sau</a:t>
            </a:r>
            <a:r>
              <a:rPr lang="en-US" sz="2000" dirty="0" smtClean="0"/>
              <a:t> </a:t>
            </a:r>
            <a:r>
              <a:rPr lang="en-US" sz="2000" dirty="0" smtClean="0">
                <a:solidFill>
                  <a:srgbClr val="FF0000"/>
                </a:solidFill>
              </a:rPr>
              <a:t>Bike</a:t>
            </a:r>
            <a:endParaRPr lang="en-US" sz="2000" dirty="0" smtClean="0"/>
          </a:p>
          <a:p>
            <a:pPr lvl="3">
              <a:lnSpc>
                <a:spcPts val="2800"/>
              </a:lnSpc>
              <a:spcBef>
                <a:spcPts val="0"/>
              </a:spcBef>
              <a:buFont typeface="Wingdings" pitchFamily="2" charset="2"/>
              <a:buChar char="Ø"/>
            </a:pPr>
            <a:r>
              <a:rPr lang="ro-RO" sz="2000" dirty="0" smtClean="0"/>
              <a:t>Aceasta clasă va sta între aplicația client și cele 2 clase specifice domeniului</a:t>
            </a:r>
            <a:endParaRPr lang="ro-RO" sz="2000"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596" y="2000240"/>
            <a:ext cx="3000396" cy="4785926"/>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//Business classes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//Car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cs typeface="Consolas" pitchFamily="49" charset="0"/>
              </a:rPr>
              <a:t>public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class</a:t>
            </a:r>
            <a:r>
              <a:rPr kumimoji="0" lang="cs-CZ" sz="1400" b="0" i="0" u="none" strike="noStrike" cap="none" normalizeH="0" baseline="0" dirty="0" smtClean="0">
                <a:ln>
                  <a:noFill/>
                </a:ln>
                <a:solidFill>
                  <a:srgbClr val="000000"/>
                </a:solidFill>
                <a:effectLst/>
                <a:cs typeface="Consolas" pitchFamily="49" charset="0"/>
              </a:rPr>
              <a:t> clsBike:IChoice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808080"/>
                </a:solidFill>
                <a:cs typeface="Consolas" pitchFamily="49" charset="0"/>
              </a:rPr>
              <a:t>    </a:t>
            </a:r>
            <a:r>
              <a:rPr kumimoji="0" lang="cs-CZ" sz="1400" b="0" i="0" u="none" strike="noStrike" cap="none" normalizeH="0" baseline="0" dirty="0" smtClean="0">
                <a:ln>
                  <a:noFill/>
                </a:ln>
                <a:solidFill>
                  <a:srgbClr val="808080"/>
                </a:solidFill>
                <a:effectLst/>
                <a:cs typeface="Consolas" pitchFamily="49" charset="0"/>
              </a:rPr>
              <a:t>#region IChoice Members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cs typeface="Consolas" pitchFamily="49" charset="0"/>
              </a:rPr>
              <a:t>    public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string</a:t>
            </a:r>
            <a:r>
              <a:rPr kumimoji="0" lang="cs-CZ" sz="1400" b="0" i="0" u="none" strike="noStrike" cap="none" normalizeH="0" baseline="0" dirty="0" smtClean="0">
                <a:ln>
                  <a:noFill/>
                </a:ln>
                <a:solidFill>
                  <a:srgbClr val="000000"/>
                </a:solidFill>
                <a:effectLst/>
                <a:cs typeface="Consolas" pitchFamily="49" charset="0"/>
              </a:rPr>
              <a:t> Buy()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FF"/>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return</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800080"/>
                </a:solidFill>
                <a:effectLst/>
                <a:cs typeface="Consolas" pitchFamily="49" charset="0"/>
              </a:rPr>
              <a:t>"You choose Bike"</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808080"/>
                </a:solidFill>
                <a:effectLst/>
                <a:cs typeface="Consolas" pitchFamily="49" charset="0"/>
              </a:rPr>
              <a:t>    #endregion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cs-CZ" sz="1400" dirty="0" smtClean="0">
              <a:solidFill>
                <a:srgbClr val="000000"/>
              </a:solidFill>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//Bike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cs typeface="Consolas" pitchFamily="49" charset="0"/>
              </a:rPr>
              <a:t>public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class</a:t>
            </a:r>
            <a:r>
              <a:rPr kumimoji="0" lang="cs-CZ" sz="1400" b="0" i="0" u="none" strike="noStrike" cap="none" normalizeH="0" baseline="0" dirty="0" smtClean="0">
                <a:ln>
                  <a:noFill/>
                </a:ln>
                <a:solidFill>
                  <a:srgbClr val="000000"/>
                </a:solidFill>
                <a:effectLst/>
                <a:cs typeface="Consolas" pitchFamily="49" charset="0"/>
              </a:rPr>
              <a:t> clsCar:IChoice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808080"/>
                </a:solidFill>
                <a:effectLst/>
                <a:cs typeface="Consolas" pitchFamily="49" charset="0"/>
              </a:rPr>
              <a:t>#region IChoice Members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808080"/>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public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string</a:t>
            </a:r>
            <a:r>
              <a:rPr kumimoji="0" lang="cs-CZ" sz="1400" b="0" i="0" u="none" strike="noStrike" cap="none" normalizeH="0" baseline="0" dirty="0" smtClean="0">
                <a:ln>
                  <a:noFill/>
                </a:ln>
                <a:solidFill>
                  <a:srgbClr val="000000"/>
                </a:solidFill>
                <a:effectLst/>
                <a:cs typeface="Consolas" pitchFamily="49" charset="0"/>
              </a:rPr>
              <a:t> Buy()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return</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800080"/>
                </a:solidFill>
                <a:effectLst/>
                <a:cs typeface="Consolas" pitchFamily="49" charset="0"/>
              </a:rPr>
              <a:t>"You choose Car"</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808080"/>
                </a:solidFill>
                <a:effectLst/>
                <a:cs typeface="Consolas" pitchFamily="49" charset="0"/>
              </a:rPr>
              <a:t>#endregion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a:t>
            </a:r>
            <a:r>
              <a:rPr kumimoji="0" lang="cs-CZ" sz="1400" b="0" i="0" u="none" strike="noStrike" cap="none" normalizeH="0" baseline="0" dirty="0" smtClean="0">
                <a:ln>
                  <a:noFill/>
                </a:ln>
                <a:solidFill>
                  <a:schemeClr val="tx1"/>
                </a:solidFill>
                <a:effectLst/>
                <a:cs typeface="Arial" pitchFamily="34" charset="0"/>
              </a:rPr>
              <a:t> </a:t>
            </a:r>
          </a:p>
        </p:txBody>
      </p:sp>
      <p:sp>
        <p:nvSpPr>
          <p:cNvPr id="5" name="Rectangle 1"/>
          <p:cNvSpPr>
            <a:spLocks noChangeArrowheads="1"/>
          </p:cNvSpPr>
          <p:nvPr/>
        </p:nvSpPr>
        <p:spPr bwMode="auto">
          <a:xfrm>
            <a:off x="428596" y="285728"/>
            <a:ext cx="3000396" cy="1554272"/>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 Interface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cs typeface="Consolas" pitchFamily="49" charset="0"/>
              </a:rPr>
              <a:t>public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interface</a:t>
            </a:r>
            <a:r>
              <a:rPr kumimoji="0" lang="cs-CZ" sz="1400" b="0" i="0" u="none" strike="noStrike" cap="none" normalizeH="0" baseline="0" dirty="0" smtClean="0">
                <a:ln>
                  <a:noFill/>
                </a:ln>
                <a:solidFill>
                  <a:srgbClr val="000000"/>
                </a:solidFill>
                <a:effectLst/>
                <a:cs typeface="Consolas" pitchFamily="49" charset="0"/>
              </a:rPr>
              <a:t> IChoice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cs typeface="Consolas" pitchFamily="49" charset="0"/>
              </a:rPr>
              <a:t>    string</a:t>
            </a:r>
            <a:r>
              <a:rPr kumimoji="0" lang="cs-CZ" sz="1400" b="0" i="0" u="none" strike="noStrike" cap="none" normalizeH="0" baseline="0" dirty="0" smtClean="0">
                <a:ln>
                  <a:noFill/>
                </a:ln>
                <a:solidFill>
                  <a:srgbClr val="000000"/>
                </a:solidFill>
                <a:effectLst/>
                <a:cs typeface="Consolas" pitchFamily="49" charset="0"/>
              </a:rPr>
              <a:t> Buy();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a:t>
            </a:r>
            <a:r>
              <a:rPr kumimoji="0" lang="cs-CZ" sz="1400" b="0" i="0" u="none" strike="noStrike" cap="none" normalizeH="0" baseline="0" dirty="0" smtClean="0">
                <a:ln>
                  <a:noFill/>
                </a:ln>
                <a:solidFill>
                  <a:schemeClr val="tx1"/>
                </a:solidFill>
                <a:effectLst/>
                <a:cs typeface="Arial" pitchFamily="34" charset="0"/>
              </a:rPr>
              <a:t> </a:t>
            </a:r>
          </a:p>
        </p:txBody>
      </p:sp>
      <p:sp>
        <p:nvSpPr>
          <p:cNvPr id="6" name="Rectangle 3"/>
          <p:cNvSpPr>
            <a:spLocks noChangeArrowheads="1"/>
          </p:cNvSpPr>
          <p:nvPr/>
        </p:nvSpPr>
        <p:spPr bwMode="auto">
          <a:xfrm>
            <a:off x="4429124" y="785085"/>
            <a:ext cx="4357718" cy="5001369"/>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 Factory Class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FF"/>
                </a:solidFill>
                <a:effectLst/>
                <a:cs typeface="Consolas" pitchFamily="49" charset="0"/>
              </a:rPr>
              <a:t>public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class</a:t>
            </a:r>
            <a:r>
              <a:rPr kumimoji="0" lang="cs-CZ" sz="1400" b="0" i="0" u="none" strike="noStrike" cap="none" normalizeH="0" baseline="0" dirty="0" smtClean="0">
                <a:ln>
                  <a:noFill/>
                </a:ln>
                <a:solidFill>
                  <a:srgbClr val="000000"/>
                </a:solidFill>
                <a:effectLst/>
                <a:cs typeface="Consolas" pitchFamily="49" charset="0"/>
              </a:rPr>
              <a:t> FactoryChoice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static</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public</a:t>
            </a:r>
            <a:r>
              <a:rPr kumimoji="0" lang="cs-CZ" sz="1400" b="0" i="0" u="none" strike="noStrike" cap="none" normalizeH="0" baseline="0" dirty="0" smtClean="0">
                <a:ln>
                  <a:noFill/>
                </a:ln>
                <a:solidFill>
                  <a:srgbClr val="000000"/>
                </a:solidFill>
                <a:effectLst/>
                <a:cs typeface="Consolas" pitchFamily="49" charset="0"/>
              </a:rPr>
              <a:t> IChoice getChoiceObj(</a:t>
            </a:r>
            <a:r>
              <a:rPr kumimoji="0" lang="cs-CZ" sz="1400" b="0" i="0" u="none" strike="noStrike" cap="none" normalizeH="0" baseline="0" dirty="0" smtClean="0">
                <a:ln>
                  <a:noFill/>
                </a:ln>
                <a:solidFill>
                  <a:srgbClr val="0000FF"/>
                </a:solidFill>
                <a:effectLst/>
                <a:cs typeface="Consolas" pitchFamily="49" charset="0"/>
              </a:rPr>
              <a:t>string</a:t>
            </a:r>
            <a:r>
              <a:rPr kumimoji="0" lang="cs-CZ" sz="1400" b="0" i="0" u="none" strike="noStrike" cap="none" normalizeH="0" baseline="0" dirty="0" smtClean="0">
                <a:ln>
                  <a:noFill/>
                </a:ln>
                <a:solidFill>
                  <a:srgbClr val="000000"/>
                </a:solidFill>
                <a:effectLst/>
                <a:cs typeface="Consolas" pitchFamily="49" charset="0"/>
              </a:rPr>
              <a:t> cChoice)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IChoice objChoice=</a:t>
            </a:r>
            <a:r>
              <a:rPr kumimoji="0" lang="cs-CZ" sz="1400" b="0" i="0" u="none" strike="noStrike" cap="none" normalizeH="0" baseline="0" dirty="0" smtClean="0">
                <a:ln>
                  <a:noFill/>
                </a:ln>
                <a:solidFill>
                  <a:srgbClr val="0000FF"/>
                </a:solidFill>
                <a:effectLst/>
                <a:cs typeface="Consolas" pitchFamily="49" charset="0"/>
              </a:rPr>
              <a:t>null</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if</a:t>
            </a:r>
            <a:r>
              <a:rPr kumimoji="0" lang="cs-CZ" sz="1400" b="0" i="0" u="none" strike="noStrike" cap="none" normalizeH="0" baseline="0" dirty="0" smtClean="0">
                <a:ln>
                  <a:noFill/>
                </a:ln>
                <a:solidFill>
                  <a:srgbClr val="000000"/>
                </a:solidFill>
                <a:effectLst/>
                <a:cs typeface="Consolas" pitchFamily="49" charset="0"/>
              </a:rPr>
              <a:t> (cChoice.ToLower() == </a:t>
            </a:r>
            <a:r>
              <a:rPr kumimoji="0" lang="cs-CZ" sz="1400" b="0" i="0" u="none" strike="noStrike" cap="none" normalizeH="0" baseline="0" dirty="0" smtClean="0">
                <a:ln>
                  <a:noFill/>
                </a:ln>
                <a:solidFill>
                  <a:srgbClr val="800080"/>
                </a:solidFill>
                <a:effectLst/>
                <a:cs typeface="Consolas" pitchFamily="49" charset="0"/>
              </a:rPr>
              <a:t>"car"</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objChoice = </a:t>
            </a:r>
            <a:r>
              <a:rPr kumimoji="0" lang="cs-CZ" sz="1400" b="0" i="0" u="none" strike="noStrike" cap="none" normalizeH="0" baseline="0" dirty="0" smtClean="0">
                <a:ln>
                  <a:noFill/>
                </a:ln>
                <a:solidFill>
                  <a:srgbClr val="0000FF"/>
                </a:solidFill>
                <a:effectLst/>
                <a:cs typeface="Consolas" pitchFamily="49" charset="0"/>
              </a:rPr>
              <a:t>new</a:t>
            </a:r>
            <a:r>
              <a:rPr kumimoji="0" lang="cs-CZ" sz="1400" b="0" i="0" u="none" strike="noStrike" cap="none" normalizeH="0" baseline="0" dirty="0" smtClean="0">
                <a:ln>
                  <a:noFill/>
                </a:ln>
                <a:solidFill>
                  <a:srgbClr val="000000"/>
                </a:solidFill>
                <a:effectLst/>
                <a:cs typeface="Consolas" pitchFamily="49" charset="0"/>
              </a:rPr>
              <a:t> clsCar();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else</a:t>
            </a:r>
            <a:r>
              <a:rPr kumimoji="0" lang="cs-CZ" sz="1400" b="0" i="0" u="none" strike="noStrike" cap="none" normalizeH="0" baseline="0" dirty="0" smtClean="0">
                <a:ln>
                  <a:noFill/>
                </a:ln>
                <a:solidFill>
                  <a:srgbClr val="000000"/>
                </a:solidFill>
                <a:effectLst/>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if</a:t>
            </a:r>
            <a:r>
              <a:rPr kumimoji="0" lang="cs-CZ" sz="1400" b="0" i="0" u="none" strike="noStrike" cap="none" normalizeH="0" baseline="0" dirty="0" smtClean="0">
                <a:ln>
                  <a:noFill/>
                </a:ln>
                <a:solidFill>
                  <a:srgbClr val="000000"/>
                </a:solidFill>
                <a:effectLst/>
                <a:cs typeface="Consolas" pitchFamily="49" charset="0"/>
              </a:rPr>
              <a:t> (cChoice.ToLower() == </a:t>
            </a:r>
            <a:r>
              <a:rPr kumimoji="0" lang="cs-CZ" sz="1400" b="0" i="0" u="none" strike="noStrike" cap="none" normalizeH="0" baseline="0" dirty="0" smtClean="0">
                <a:ln>
                  <a:noFill/>
                </a:ln>
                <a:solidFill>
                  <a:srgbClr val="800080"/>
                </a:solidFill>
                <a:effectLst/>
                <a:cs typeface="Consolas" pitchFamily="49" charset="0"/>
              </a:rPr>
              <a:t>"bike"</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objChoice = </a:t>
            </a:r>
            <a:r>
              <a:rPr kumimoji="0" lang="cs-CZ" sz="1400" b="0" i="0" u="none" strike="noStrike" cap="none" normalizeH="0" baseline="0" dirty="0" smtClean="0">
                <a:ln>
                  <a:noFill/>
                </a:ln>
                <a:solidFill>
                  <a:srgbClr val="0000FF"/>
                </a:solidFill>
                <a:effectLst/>
                <a:cs typeface="Consolas" pitchFamily="49" charset="0"/>
              </a:rPr>
              <a:t>new</a:t>
            </a:r>
            <a:r>
              <a:rPr kumimoji="0" lang="cs-CZ" sz="1400" b="0" i="0" u="none" strike="noStrike" cap="none" normalizeH="0" baseline="0" dirty="0" smtClean="0">
                <a:ln>
                  <a:noFill/>
                </a:ln>
                <a:solidFill>
                  <a:srgbClr val="000000"/>
                </a:solidFill>
                <a:effectLst/>
                <a:cs typeface="Consolas" pitchFamily="49" charset="0"/>
              </a:rPr>
              <a:t> clsBike();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else</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objChoice = </a:t>
            </a:r>
            <a:r>
              <a:rPr kumimoji="0" lang="cs-CZ" sz="1400" b="0" i="0" u="none" strike="noStrike" cap="none" normalizeH="0" baseline="0" dirty="0" smtClean="0">
                <a:ln>
                  <a:noFill/>
                </a:ln>
                <a:solidFill>
                  <a:srgbClr val="0000FF"/>
                </a:solidFill>
                <a:effectLst/>
                <a:cs typeface="Consolas" pitchFamily="49" charset="0"/>
              </a:rPr>
              <a:t>new</a:t>
            </a:r>
            <a:r>
              <a:rPr kumimoji="0" lang="cs-CZ" sz="1400" b="0" i="0" u="none" strike="noStrike" cap="none" normalizeH="0" baseline="0" dirty="0" smtClean="0">
                <a:ln>
                  <a:noFill/>
                </a:ln>
                <a:solidFill>
                  <a:srgbClr val="000000"/>
                </a:solidFill>
                <a:effectLst/>
                <a:cs typeface="Consolas" pitchFamily="49" charset="0"/>
              </a:rPr>
              <a:t> InvalidChoice();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FF"/>
                </a:solidFill>
                <a:effectLst/>
                <a:cs typeface="Consolas" pitchFamily="49" charset="0"/>
              </a:rPr>
              <a:t>return</a:t>
            </a:r>
            <a:r>
              <a:rPr kumimoji="0" lang="cs-CZ" sz="1400" b="0" i="0" u="none" strike="noStrike" cap="none" normalizeH="0" baseline="0" dirty="0" smtClean="0">
                <a:ln>
                  <a:noFill/>
                </a:ln>
                <a:solidFill>
                  <a:srgbClr val="000000"/>
                </a:solidFill>
                <a:effectLst/>
                <a:cs typeface="Consolas" pitchFamily="49" charset="0"/>
              </a:rPr>
              <a:t> objChoice; </a:t>
            </a:r>
          </a:p>
          <a:p>
            <a:pPr marL="0" marR="0" lvl="0" indent="0" algn="l" defTabSz="914400" rtl="0" eaLnBrk="1" fontAlgn="base" latinLnBrk="0" hangingPunct="1">
              <a:lnSpc>
                <a:spcPct val="100000"/>
              </a:lnSpc>
              <a:spcBef>
                <a:spcPct val="0"/>
              </a:spcBef>
              <a:spcAft>
                <a:spcPct val="0"/>
              </a:spcAft>
              <a:buClrTx/>
              <a:buSzTx/>
              <a:buFontTx/>
              <a:buNone/>
              <a:tabLst/>
            </a:pPr>
            <a:r>
              <a:rPr lang="cs-CZ" sz="1400" dirty="0" smtClean="0">
                <a:solidFill>
                  <a:srgbClr val="000000"/>
                </a:solidFill>
                <a:cs typeface="Consolas" pitchFamily="49" charset="0"/>
              </a:rPr>
              <a:t>    </a:t>
            </a:r>
            <a:r>
              <a:rPr kumimoji="0" lang="cs-CZ" sz="14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a:t>
            </a:r>
            <a:r>
              <a:rPr kumimoji="0" lang="cs-CZ" sz="1400" b="0" i="0" u="none" strike="noStrike" cap="none" normalizeH="0" baseline="0" dirty="0" smtClean="0">
                <a:ln>
                  <a:noFill/>
                </a:ln>
                <a:solidFill>
                  <a:schemeClr val="tx1"/>
                </a:solidFill>
                <a:effectLst/>
                <a:cs typeface="Arial" pitchFamily="34" charset="0"/>
              </a:rPr>
              <a:t> </a:t>
            </a:r>
          </a:p>
        </p:txBody>
      </p:sp>
      <p:sp>
        <p:nvSpPr>
          <p:cNvPr id="87041" name="Rectangle 1"/>
          <p:cNvSpPr>
            <a:spLocks noChangeArrowheads="1"/>
          </p:cNvSpPr>
          <p:nvPr/>
        </p:nvSpPr>
        <p:spPr bwMode="auto">
          <a:xfrm>
            <a:off x="3786182" y="5857892"/>
            <a:ext cx="5000660" cy="907941"/>
          </a:xfrm>
          <a:prstGeom prst="rect">
            <a:avLst/>
          </a:prstGeom>
          <a:solidFill>
            <a:srgbClr val="FBEDBB"/>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1" u="none" strike="noStrike" cap="none" normalizeH="0" baseline="0" dirty="0" smtClean="0">
                <a:ln>
                  <a:noFill/>
                </a:ln>
                <a:solidFill>
                  <a:srgbClr val="008000"/>
                </a:solidFill>
                <a:effectLst/>
                <a:cs typeface="Consolas" pitchFamily="49" charset="0"/>
              </a:rPr>
              <a:t>//Client class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IChoice objInvoice;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cs-CZ" sz="1400" b="0" i="0" u="none" strike="noStrike" cap="none" normalizeH="0" baseline="0" dirty="0" smtClean="0">
                <a:ln>
                  <a:noFill/>
                </a:ln>
                <a:solidFill>
                  <a:srgbClr val="000000"/>
                </a:solidFill>
                <a:effectLst/>
                <a:cs typeface="Consolas" pitchFamily="49" charset="0"/>
              </a:rPr>
              <a:t>objInvoice = FactoryChoice.getChoiceObj(txtChoice.Text.Trim()); MessageBox.Show(objInvoice.Buy());</a:t>
            </a:r>
            <a:r>
              <a:rPr kumimoji="0" lang="cs-CZ" sz="1400" b="0" i="0" u="none" strike="noStrike" cap="none" normalizeH="0" baseline="0" dirty="0" smtClean="0">
                <a:ln>
                  <a:noFill/>
                </a:ln>
                <a:solidFill>
                  <a:schemeClr val="tx1"/>
                </a:solidFill>
                <a:effectLst/>
                <a:cs typeface="Arial" pitchFamily="34" charset="0"/>
              </a:rPr>
              <a:t>  </a:t>
            </a:r>
          </a:p>
        </p:txBody>
      </p:sp>
      <p:sp>
        <p:nvSpPr>
          <p:cNvPr id="8" name="Title 1"/>
          <p:cNvSpPr>
            <a:spLocks noGrp="1"/>
          </p:cNvSpPr>
          <p:nvPr>
            <p:ph type="title"/>
          </p:nvPr>
        </p:nvSpPr>
        <p:spPr>
          <a:xfrm>
            <a:off x="3428992" y="66854"/>
            <a:ext cx="5643570" cy="576064"/>
          </a:xfrm>
        </p:spPr>
        <p:txBody>
          <a:bodyPr/>
          <a:lstStyle/>
          <a:p>
            <a:r>
              <a:rPr lang="en-US" sz="2800" dirty="0" smtClean="0"/>
              <a:t>2. Factory Method. </a:t>
            </a:r>
            <a:r>
              <a:rPr lang="en-US" sz="2800" dirty="0" err="1" smtClean="0"/>
              <a:t>Exemplul</a:t>
            </a:r>
            <a:r>
              <a:rPr lang="en-US" sz="2800" dirty="0" smtClean="0"/>
              <a:t> 1</a:t>
            </a:r>
            <a:endParaRPr lang="en-US" sz="2800" dirty="0"/>
          </a:p>
        </p:txBody>
      </p:sp>
      <p:sp>
        <p:nvSpPr>
          <p:cNvPr id="7" name="Oval 6"/>
          <p:cNvSpPr/>
          <p:nvPr/>
        </p:nvSpPr>
        <p:spPr>
          <a:xfrm>
            <a:off x="5500694" y="1857364"/>
            <a:ext cx="64294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7004" y="6051658"/>
            <a:ext cx="64294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4CAB45-E921-4967-9EEC-1A2DFDF4357C}">
  <ds:schemaRefs>
    <ds:schemaRef ds:uri="http://schemas.microsoft.com/office/2006/documentManagement/types"/>
    <ds:schemaRef ds:uri="http://schemas.microsoft.com/office/infopath/2007/PartnerControls"/>
    <ds:schemaRef ds:uri="http://purl.org/dc/dcmitype/"/>
    <ds:schemaRef ds:uri="http://purl.org/dc/terms/"/>
    <ds:schemaRef ds:uri="http://purl.org/dc/elements/1.1/"/>
    <ds:schemaRef ds:uri="http://schemas.microsoft.com/sharepoint/v3"/>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E5AB4F5-98F6-4523-9E2E-A0AABB5887DA}">
  <ds:schemaRefs>
    <ds:schemaRef ds:uri="http://schemas.microsoft.com/sharepoint/v3/contenttype/forms"/>
  </ds:schemaRefs>
</ds:datastoreItem>
</file>

<file path=customXml/itemProps3.xml><?xml version="1.0" encoding="utf-8"?>
<ds:datastoreItem xmlns:ds="http://schemas.openxmlformats.org/officeDocument/2006/customXml" ds:itemID="{5DBB60A0-23DA-497D-91D6-C6EB87ED6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Template>
  <TotalTime>4089</TotalTime>
  <Words>1431</Words>
  <Application>Microsoft Office PowerPoint</Application>
  <PresentationFormat>On-screen Show (4:3)</PresentationFormat>
  <Paragraphs>224</Paragraphs>
  <Slides>20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Corbel</vt:lpstr>
      <vt:lpstr>Times New Roman</vt:lpstr>
      <vt:lpstr>Wingdings</vt:lpstr>
      <vt:lpstr>Wingdings 2</vt:lpstr>
      <vt:lpstr>Wingdings 3</vt:lpstr>
      <vt:lpstr>Metro</vt:lpstr>
      <vt:lpstr>Şabloane creationale</vt:lpstr>
      <vt:lpstr>Şabloane creaţionale </vt:lpstr>
      <vt:lpstr>1. Şablonul Singleton</vt:lpstr>
      <vt:lpstr>1. Şablonul Singleton</vt:lpstr>
      <vt:lpstr>Testarea şablonului</vt:lpstr>
      <vt:lpstr>PowerPoint Presentation</vt:lpstr>
      <vt:lpstr>2. Factory Method. Exemplul 1</vt:lpstr>
      <vt:lpstr>2. Factory Method. Exemplul 1</vt:lpstr>
      <vt:lpstr>2. Factory Method. Exemplul 1</vt:lpstr>
      <vt:lpstr>2. Factory Method. Exemplul 2</vt:lpstr>
      <vt:lpstr>2. Factory Method. Exemplul 2</vt:lpstr>
      <vt:lpstr>2. Factory Method. Elemente conceptuale</vt:lpstr>
      <vt:lpstr>2. Factory Method. . Elemente conceptuale</vt:lpstr>
      <vt:lpstr>2. Factory Method. . Elemente conceptuale</vt:lpstr>
      <vt:lpstr>2. Factory Method. Exemplul 3</vt:lpstr>
      <vt:lpstr>2. Factory Method . Exemplul 3</vt:lpstr>
      <vt:lpstr>2. Factory Method. Exemplul 3</vt:lpstr>
      <vt:lpstr>2. Factory Method . Exemplul 3</vt:lpstr>
      <vt:lpstr>2. Factory Method . Exemplul 3</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de activităţi</dc:title>
  <dc:creator>Florin</dc:creator>
  <cp:lastModifiedBy>Sergiu Ghimp</cp:lastModifiedBy>
  <cp:revision>339</cp:revision>
  <dcterms:created xsi:type="dcterms:W3CDTF">2009-10-29T10:43:58Z</dcterms:created>
  <dcterms:modified xsi:type="dcterms:W3CDTF">2021-01-31T20:13:51Z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