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48"/>
  </p:notesMasterIdLst>
  <p:sldIdLst>
    <p:sldId id="256" r:id="rId5"/>
    <p:sldId id="341" r:id="rId6"/>
    <p:sldId id="267" r:id="rId7"/>
    <p:sldId id="265" r:id="rId8"/>
    <p:sldId id="268" r:id="rId9"/>
    <p:sldId id="269" r:id="rId10"/>
    <p:sldId id="266"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329" r:id="rId25"/>
    <p:sldId id="342" r:id="rId26"/>
    <p:sldId id="333" r:id="rId27"/>
    <p:sldId id="331" r:id="rId28"/>
    <p:sldId id="334" r:id="rId29"/>
    <p:sldId id="332" r:id="rId30"/>
    <p:sldId id="335" r:id="rId31"/>
    <p:sldId id="336" r:id="rId32"/>
    <p:sldId id="337" r:id="rId33"/>
    <p:sldId id="330" r:id="rId34"/>
    <p:sldId id="339" r:id="rId35"/>
    <p:sldId id="338" r:id="rId36"/>
    <p:sldId id="340" r:id="rId37"/>
    <p:sldId id="343" r:id="rId38"/>
    <p:sldId id="344" r:id="rId39"/>
    <p:sldId id="345" r:id="rId40"/>
    <p:sldId id="346" r:id="rId41"/>
    <p:sldId id="347" r:id="rId42"/>
    <p:sldId id="348" r:id="rId43"/>
    <p:sldId id="349" r:id="rId44"/>
    <p:sldId id="350" r:id="rId45"/>
    <p:sldId id="351" r:id="rId46"/>
    <p:sldId id="328" r:id="rId47"/>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72" autoAdjust="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A1327-902F-4A52-910D-D9752E23BC58}"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37CCE-2C0D-454A-AEEC-5ADCF5CA37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Windowing_system"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s://en.wikipedia.org/wiki/Scrollbar" TargetMode="External"/><Relationship Id="rId4" Type="http://schemas.openxmlformats.org/officeDocument/2006/relationships/hyperlink" Target="https://en.wikipedia.org/wiki/Scroll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Solutia </a:t>
            </a:r>
            <a:r>
              <a:rPr lang="en-US" dirty="0" err="1" smtClean="0"/>
              <a:t>este</a:t>
            </a:r>
            <a:r>
              <a:rPr lang="en-US" baseline="0" dirty="0" smtClean="0"/>
              <a:t> </a:t>
            </a:r>
            <a:r>
              <a:rPr lang="en-US" baseline="0" dirty="0" err="1" smtClean="0"/>
              <a:t>similara</a:t>
            </a:r>
            <a:r>
              <a:rPr lang="en-US" baseline="0" dirty="0" smtClean="0"/>
              <a:t> </a:t>
            </a:r>
            <a:r>
              <a:rPr lang="en-US" baseline="0" dirty="0" err="1" smtClean="0"/>
              <a:t>adaptoarelor</a:t>
            </a:r>
            <a:r>
              <a:rPr lang="en-US" baseline="0" dirty="0" smtClean="0"/>
              <a:t> </a:t>
            </a:r>
            <a:r>
              <a:rPr lang="en-US" baseline="0" dirty="0" err="1" smtClean="0"/>
              <a:t>folosite</a:t>
            </a:r>
            <a:r>
              <a:rPr lang="en-US" baseline="0" dirty="0" smtClean="0"/>
              <a:t> la </a:t>
            </a:r>
            <a:r>
              <a:rPr lang="en-US" baseline="0" dirty="0" err="1" smtClean="0"/>
              <a:t>conectarea</a:t>
            </a:r>
            <a:r>
              <a:rPr lang="en-US" baseline="0" dirty="0" smtClean="0"/>
              <a:t> </a:t>
            </a:r>
            <a:r>
              <a:rPr lang="en-US" baseline="0" dirty="0" err="1" smtClean="0"/>
              <a:t>echipamentelor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Alte</a:t>
            </a:r>
            <a:r>
              <a:rPr lang="en-US" dirty="0" smtClean="0"/>
              <a:t> </a:t>
            </a:r>
            <a:r>
              <a:rPr lang="en-US" dirty="0" err="1" smtClean="0"/>
              <a:t>clase</a:t>
            </a:r>
            <a:r>
              <a:rPr lang="en-US" dirty="0" smtClean="0"/>
              <a:t> care </a:t>
            </a:r>
            <a:r>
              <a:rPr lang="en-US" dirty="0" err="1" smtClean="0"/>
              <a:t>intervin</a:t>
            </a:r>
            <a:r>
              <a:rPr lang="en-US" dirty="0" smtClean="0"/>
              <a:t> in </a:t>
            </a:r>
            <a:r>
              <a:rPr lang="en-US" dirty="0" err="1" smtClean="0"/>
              <a:t>contextul</a:t>
            </a:r>
            <a:r>
              <a:rPr lang="en-US" dirty="0" smtClean="0"/>
              <a:t> </a:t>
            </a:r>
            <a:r>
              <a:rPr lang="en-US" dirty="0" err="1" smtClean="0"/>
              <a:t>problemei</a:t>
            </a:r>
            <a:r>
              <a:rPr lang="en-US" dirty="0" smtClean="0"/>
              <a:t>, in </a:t>
            </a:r>
            <a:r>
              <a:rPr lang="en-US" dirty="0" err="1" smtClean="0"/>
              <a:t>afara</a:t>
            </a:r>
            <a:r>
              <a:rPr lang="en-US" dirty="0" smtClean="0"/>
              <a:t> </a:t>
            </a:r>
            <a:r>
              <a:rPr lang="en-US" dirty="0" err="1" smtClean="0"/>
              <a:t>celei</a:t>
            </a:r>
            <a:r>
              <a:rPr lang="en-US" dirty="0" smtClean="0"/>
              <a:t> cu </a:t>
            </a:r>
            <a:r>
              <a:rPr lang="en-US" dirty="0" err="1" smtClean="0"/>
              <a:t>rol</a:t>
            </a:r>
            <a:r>
              <a:rPr lang="en-US" dirty="0" smtClean="0"/>
              <a:t> adaptor:</a:t>
            </a:r>
          </a:p>
          <a:p>
            <a:pPr>
              <a:buFont typeface="Wingdings" pitchFamily="2" charset="2"/>
              <a:buChar char="ü"/>
            </a:pPr>
            <a:r>
              <a:rPr lang="en-US" dirty="0" err="1" smtClean="0"/>
              <a:t>Clasele</a:t>
            </a:r>
            <a:r>
              <a:rPr lang="en-US" dirty="0" smtClean="0"/>
              <a:t> </a:t>
            </a:r>
            <a:r>
              <a:rPr lang="en-US" dirty="0" err="1" smtClean="0"/>
              <a:t>furnizoare</a:t>
            </a:r>
            <a:r>
              <a:rPr lang="en-US" dirty="0" smtClean="0"/>
              <a:t> </a:t>
            </a:r>
            <a:r>
              <a:rPr lang="en-US" dirty="0" err="1" smtClean="0"/>
              <a:t>existente</a:t>
            </a:r>
            <a:r>
              <a:rPr lang="en-US" dirty="0" smtClean="0"/>
              <a:t> care </a:t>
            </a:r>
            <a:r>
              <a:rPr lang="en-US" dirty="0" err="1" smtClean="0"/>
              <a:t>implementeaza</a:t>
            </a:r>
            <a:r>
              <a:rPr lang="en-US" dirty="0" smtClean="0"/>
              <a:t> </a:t>
            </a:r>
            <a:r>
              <a:rPr lang="en-US" dirty="0" err="1" smtClean="0"/>
              <a:t>interfata</a:t>
            </a:r>
            <a:r>
              <a:rPr lang="en-US" dirty="0" smtClean="0"/>
              <a:t> target (nu </a:t>
            </a:r>
            <a:r>
              <a:rPr lang="en-US" dirty="0" err="1" smtClean="0"/>
              <a:t>apar</a:t>
            </a:r>
            <a:r>
              <a:rPr lang="en-US" dirty="0" smtClean="0"/>
              <a:t> in </a:t>
            </a:r>
            <a:r>
              <a:rPr lang="en-US" dirty="0" err="1" smtClean="0"/>
              <a:t>figura</a:t>
            </a:r>
            <a:r>
              <a:rPr lang="en-US" dirty="0" smtClean="0"/>
              <a:t>)</a:t>
            </a:r>
          </a:p>
          <a:p>
            <a:pPr>
              <a:buFont typeface="Wingdings" pitchFamily="2" charset="2"/>
              <a:buChar char="ü"/>
            </a:pPr>
            <a:r>
              <a:rPr lang="en-US" dirty="0" err="1" smtClean="0"/>
              <a:t>Clasa</a:t>
            </a:r>
            <a:r>
              <a:rPr lang="en-US" dirty="0" smtClean="0"/>
              <a:t> </a:t>
            </a:r>
            <a:r>
              <a:rPr lang="en-US" dirty="0" err="1" smtClean="0"/>
              <a:t>furnizoare</a:t>
            </a:r>
            <a:r>
              <a:rPr lang="en-US" dirty="0" smtClean="0"/>
              <a:t> </a:t>
            </a:r>
            <a:r>
              <a:rPr lang="en-US" dirty="0" err="1" smtClean="0"/>
              <a:t>noua</a:t>
            </a:r>
            <a:r>
              <a:rPr lang="en-US" dirty="0" smtClean="0"/>
              <a:t>, </a:t>
            </a:r>
            <a:r>
              <a:rPr lang="en-US" dirty="0" err="1" smtClean="0"/>
              <a:t>pentru</a:t>
            </a:r>
            <a:r>
              <a:rPr lang="en-US" dirty="0" smtClean="0"/>
              <a:t> care se introduce </a:t>
            </a:r>
            <a:r>
              <a:rPr lang="en-US" dirty="0" err="1" smtClean="0"/>
              <a:t>clasa</a:t>
            </a:r>
            <a:r>
              <a:rPr lang="en-US" dirty="0" smtClean="0"/>
              <a:t> cu </a:t>
            </a:r>
            <a:r>
              <a:rPr lang="en-US" dirty="0" err="1" smtClean="0"/>
              <a:t>rol</a:t>
            </a:r>
            <a:r>
              <a:rPr lang="en-US" dirty="0" smtClean="0"/>
              <a:t> de adaptor</a:t>
            </a:r>
          </a:p>
          <a:p>
            <a:pPr>
              <a:buFont typeface="Wingdings" pitchFamily="2" charset="2"/>
              <a:buChar char="ü"/>
            </a:pPr>
            <a:r>
              <a:rPr lang="en-US" dirty="0" err="1" smtClean="0"/>
              <a:t>Clasa</a:t>
            </a:r>
            <a:r>
              <a:rPr lang="en-US" dirty="0" smtClean="0"/>
              <a:t> client, care </a:t>
            </a:r>
            <a:r>
              <a:rPr lang="en-US" dirty="0" err="1" smtClean="0"/>
              <a:t>va</a:t>
            </a:r>
            <a:r>
              <a:rPr lang="en-US" dirty="0" smtClean="0"/>
              <a:t> </a:t>
            </a:r>
            <a:r>
              <a:rPr lang="en-US" dirty="0" err="1" smtClean="0"/>
              <a:t>consuma</a:t>
            </a:r>
            <a:r>
              <a:rPr lang="en-US" dirty="0" smtClean="0"/>
              <a:t> </a:t>
            </a:r>
            <a:r>
              <a:rPr lang="en-US" dirty="0" err="1" smtClean="0"/>
              <a:t>serviciile</a:t>
            </a:r>
            <a:r>
              <a:rPr lang="en-US" dirty="0" smtClean="0"/>
              <a:t> </a:t>
            </a:r>
            <a:r>
              <a:rPr lang="en-US" dirty="0" err="1" smtClean="0"/>
              <a:t>claselor</a:t>
            </a:r>
            <a:r>
              <a:rPr lang="en-US" dirty="0" smtClean="0"/>
              <a:t> </a:t>
            </a:r>
            <a:r>
              <a:rPr lang="en-US" dirty="0" err="1" smtClean="0"/>
              <a:t>furnizor</a:t>
            </a:r>
            <a:r>
              <a:rPr lang="en-US" dirty="0" smtClean="0"/>
              <a:t> </a:t>
            </a:r>
            <a:r>
              <a:rPr lang="en-US" dirty="0" err="1" smtClean="0"/>
              <a:t>initiale</a:t>
            </a:r>
            <a:r>
              <a:rPr lang="en-US" dirty="0" smtClean="0"/>
              <a:t>, </a:t>
            </a:r>
            <a:r>
              <a:rPr lang="en-US" dirty="0" err="1" smtClean="0"/>
              <a:t>prin</a:t>
            </a:r>
            <a:r>
              <a:rPr lang="en-US" dirty="0" smtClean="0"/>
              <a:t> </a:t>
            </a:r>
            <a:r>
              <a:rPr lang="en-US" dirty="0" err="1" smtClean="0"/>
              <a:t>intermediul</a:t>
            </a:r>
            <a:r>
              <a:rPr lang="en-US" dirty="0" smtClean="0"/>
              <a:t> </a:t>
            </a:r>
            <a:r>
              <a:rPr lang="en-US" dirty="0" err="1" smtClean="0"/>
              <a:t>interfetei</a:t>
            </a:r>
            <a:r>
              <a:rPr lang="en-US" dirty="0" smtClean="0"/>
              <a:t> Target, </a:t>
            </a:r>
            <a:r>
              <a:rPr lang="en-US" dirty="0" err="1" smtClean="0"/>
              <a:t>si</a:t>
            </a:r>
            <a:r>
              <a:rPr lang="en-US" dirty="0" smtClean="0"/>
              <a:t> </a:t>
            </a:r>
            <a:r>
              <a:rPr lang="en-US" dirty="0" err="1" smtClean="0"/>
              <a:t>pe</a:t>
            </a:r>
            <a:r>
              <a:rPr lang="en-US" dirty="0" smtClean="0"/>
              <a:t> </a:t>
            </a:r>
            <a:r>
              <a:rPr lang="en-US" dirty="0" err="1" smtClean="0"/>
              <a:t>cele</a:t>
            </a:r>
            <a:r>
              <a:rPr lang="en-US" dirty="0" smtClean="0"/>
              <a:t> ale </a:t>
            </a:r>
            <a:r>
              <a:rPr lang="en-US" dirty="0" err="1" smtClean="0"/>
              <a:t>noului</a:t>
            </a:r>
            <a:r>
              <a:rPr lang="en-US" dirty="0" smtClean="0"/>
              <a:t> </a:t>
            </a:r>
            <a:r>
              <a:rPr lang="en-US" dirty="0" err="1" smtClean="0"/>
              <a:t>furnizor</a:t>
            </a:r>
            <a:r>
              <a:rPr lang="en-US" dirty="0" smtClean="0"/>
              <a:t>, </a:t>
            </a:r>
            <a:r>
              <a:rPr lang="en-US" dirty="0" err="1" smtClean="0"/>
              <a:t>prin</a:t>
            </a:r>
            <a:r>
              <a:rPr lang="en-US" dirty="0" smtClean="0"/>
              <a:t> </a:t>
            </a:r>
            <a:r>
              <a:rPr lang="en-US" dirty="0" err="1" smtClean="0"/>
              <a:t>intermediul</a:t>
            </a:r>
            <a:r>
              <a:rPr lang="en-US" dirty="0" smtClean="0"/>
              <a:t> </a:t>
            </a:r>
            <a:r>
              <a:rPr lang="en-US" dirty="0" err="1" smtClean="0"/>
              <a:t>clasei</a:t>
            </a:r>
            <a:r>
              <a:rPr lang="en-US" dirty="0" smtClean="0"/>
              <a:t> adaptor.</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ro-RO" sz="1200" kern="1200" dirty="0" smtClean="0">
                <a:solidFill>
                  <a:schemeClr val="tx1"/>
                </a:solidFill>
                <a:latin typeface="+mn-lt"/>
                <a:ea typeface="+mn-ea"/>
                <a:cs typeface="+mn-cs"/>
              </a:rPr>
              <a:t>În diagrama de mai sus o clasă Client ştie să folosească doar clase ce implementează interfaţa Target.</a:t>
            </a:r>
            <a:r>
              <a:rPr lang="en-US" sz="1200" kern="1200" dirty="0" smtClean="0">
                <a:solidFill>
                  <a:schemeClr val="tx1"/>
                </a:solidFill>
                <a:latin typeface="+mn-lt"/>
                <a:ea typeface="+mn-ea"/>
                <a:cs typeface="+mn-cs"/>
              </a:rPr>
              <a:t> </a:t>
            </a:r>
            <a:r>
              <a:rPr lang="ro-RO" sz="1200" kern="1200" dirty="0" smtClean="0">
                <a:solidFill>
                  <a:schemeClr val="tx1"/>
                </a:solidFill>
                <a:latin typeface="+mn-lt"/>
                <a:ea typeface="+mn-ea"/>
                <a:cs typeface="+mn-cs"/>
              </a:rPr>
              <a:t>Ce ne facem dacă la un moment dat clasa Client trebuie să folosească </a:t>
            </a:r>
            <a:r>
              <a:rPr lang="ro-RO" sz="1200" b="1" kern="1200" dirty="0" smtClean="0">
                <a:solidFill>
                  <a:schemeClr val="tx1"/>
                </a:solidFill>
                <a:latin typeface="+mn-lt"/>
                <a:ea typeface="+mn-ea"/>
                <a:cs typeface="+mn-cs"/>
              </a:rPr>
              <a:t>şi</a:t>
            </a:r>
            <a:r>
              <a:rPr lang="ro-RO" sz="1200" kern="1200" dirty="0" smtClean="0">
                <a:solidFill>
                  <a:schemeClr val="tx1"/>
                </a:solidFill>
                <a:latin typeface="+mn-lt"/>
                <a:ea typeface="+mn-ea"/>
                <a:cs typeface="+mn-cs"/>
              </a:rPr>
              <a:t> clase care nu au implementată interfaţa Target, dar au aceeaşi funcţionalitate dorită de clasa Client (aşa cum este clasa Furnizor)?</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 </a:t>
            </a:r>
            <a:r>
              <a:rPr lang="en-US" dirty="0" err="1" smtClean="0"/>
              <a:t>poate</a:t>
            </a:r>
            <a:r>
              <a:rPr lang="en-US" dirty="0" smtClean="0"/>
              <a:t> </a:t>
            </a:r>
            <a:r>
              <a:rPr lang="en-US" dirty="0" err="1" smtClean="0"/>
              <a:t>remarca</a:t>
            </a:r>
            <a:r>
              <a:rPr lang="en-US" dirty="0" smtClean="0"/>
              <a:t> </a:t>
            </a:r>
            <a:r>
              <a:rPr lang="en-US" dirty="0" err="1" smtClean="0"/>
              <a:t>diferentele</a:t>
            </a:r>
            <a:r>
              <a:rPr lang="en-US" dirty="0" smtClean="0"/>
              <a:t> </a:t>
            </a:r>
            <a:r>
              <a:rPr lang="en-US" dirty="0" err="1" smtClean="0"/>
              <a:t>dintre</a:t>
            </a:r>
            <a:r>
              <a:rPr lang="en-US" dirty="0" smtClean="0"/>
              <a:t> </a:t>
            </a:r>
            <a:r>
              <a:rPr lang="en-US" dirty="0" err="1" smtClean="0"/>
              <a:t>clasele</a:t>
            </a:r>
            <a:r>
              <a:rPr lang="en-US" dirty="0" smtClean="0"/>
              <a:t> </a:t>
            </a:r>
            <a:r>
              <a:rPr lang="en-US" dirty="0" err="1" smtClean="0"/>
              <a:t>Desfacere</a:t>
            </a:r>
            <a:r>
              <a:rPr lang="en-US" dirty="0" smtClean="0"/>
              <a:t> </a:t>
            </a:r>
            <a:r>
              <a:rPr lang="en-US" dirty="0" err="1" smtClean="0"/>
              <a:t>si</a:t>
            </a:r>
            <a:r>
              <a:rPr lang="en-US" dirty="0" smtClean="0"/>
              <a:t> Sale: in prima, </a:t>
            </a:r>
            <a:r>
              <a:rPr lang="en-US" dirty="0" err="1" smtClean="0"/>
              <a:t>produsul</a:t>
            </a:r>
            <a:r>
              <a:rPr lang="en-US" baseline="0" dirty="0" smtClean="0"/>
              <a:t> </a:t>
            </a:r>
            <a:r>
              <a:rPr lang="en-US" baseline="0" dirty="0" err="1" smtClean="0"/>
              <a:t>vandut</a:t>
            </a:r>
            <a:r>
              <a:rPr lang="en-US" baseline="0" dirty="0" smtClean="0"/>
              <a:t> </a:t>
            </a:r>
            <a:r>
              <a:rPr lang="en-US" baseline="0" dirty="0" err="1" smtClean="0"/>
              <a:t>este</a:t>
            </a:r>
            <a:r>
              <a:rPr lang="en-US" baseline="0" dirty="0" smtClean="0"/>
              <a:t> </a:t>
            </a:r>
            <a:r>
              <a:rPr lang="en-US" baseline="0" dirty="0" err="1" smtClean="0"/>
              <a:t>transmis</a:t>
            </a:r>
            <a:r>
              <a:rPr lang="en-US" baseline="0" dirty="0" smtClean="0"/>
              <a:t> ca </a:t>
            </a:r>
            <a:r>
              <a:rPr lang="en-US" baseline="0" dirty="0" err="1" smtClean="0"/>
              <a:t>parametru</a:t>
            </a:r>
            <a:r>
              <a:rPr lang="en-US" baseline="0" dirty="0" smtClean="0"/>
              <a:t> in </a:t>
            </a:r>
            <a:r>
              <a:rPr lang="en-US" baseline="0" dirty="0" err="1" smtClean="0"/>
              <a:t>metoda</a:t>
            </a:r>
            <a:r>
              <a:rPr lang="en-US" baseline="0" dirty="0" smtClean="0"/>
              <a:t> </a:t>
            </a:r>
            <a:r>
              <a:rPr lang="en-US" baseline="0" dirty="0" err="1" smtClean="0"/>
              <a:t>Vinde</a:t>
            </a:r>
            <a:r>
              <a:rPr lang="en-US" baseline="0" dirty="0" smtClean="0"/>
              <a:t>(), </a:t>
            </a:r>
            <a:r>
              <a:rPr lang="en-US" baseline="0" dirty="0" err="1" smtClean="0"/>
              <a:t>iar</a:t>
            </a:r>
            <a:r>
              <a:rPr lang="en-US" baseline="0" dirty="0" smtClean="0"/>
              <a:t> in </a:t>
            </a:r>
            <a:r>
              <a:rPr lang="en-US" baseline="0" dirty="0" err="1" smtClean="0"/>
              <a:t>cea</a:t>
            </a:r>
            <a:r>
              <a:rPr lang="en-US" baseline="0" dirty="0" smtClean="0"/>
              <a:t> de-a </a:t>
            </a:r>
            <a:r>
              <a:rPr lang="en-US" baseline="0" dirty="0" err="1" smtClean="0"/>
              <a:t>doua</a:t>
            </a:r>
            <a:r>
              <a:rPr lang="en-US" baseline="0" dirty="0" smtClean="0"/>
              <a:t> </a:t>
            </a:r>
            <a:r>
              <a:rPr lang="en-US" baseline="0" dirty="0" err="1" smtClean="0"/>
              <a:t>produsul</a:t>
            </a:r>
            <a:r>
              <a:rPr lang="en-US" baseline="0" dirty="0" smtClean="0"/>
              <a:t> </a:t>
            </a:r>
            <a:r>
              <a:rPr lang="en-US" baseline="0" dirty="0" err="1" smtClean="0"/>
              <a:t>este</a:t>
            </a:r>
            <a:r>
              <a:rPr lang="en-US" baseline="0" dirty="0" smtClean="0"/>
              <a:t> </a:t>
            </a:r>
            <a:r>
              <a:rPr lang="en-US" baseline="0" dirty="0" err="1" smtClean="0"/>
              <a:t>retinut</a:t>
            </a:r>
            <a:r>
              <a:rPr lang="en-US" baseline="0" dirty="0" smtClean="0"/>
              <a:t> ca </a:t>
            </a:r>
            <a:r>
              <a:rPr lang="en-US" baseline="0" dirty="0" err="1" smtClean="0"/>
              <a:t>atribut</a:t>
            </a:r>
            <a:r>
              <a:rPr lang="en-US" baseline="0" dirty="0" smtClean="0"/>
              <a:t> al </a:t>
            </a:r>
            <a:r>
              <a:rPr lang="en-US" baseline="0" dirty="0" err="1" smtClean="0"/>
              <a:t>clasei</a:t>
            </a:r>
            <a:r>
              <a:rPr lang="en-US" baseline="0" dirty="0" smtClean="0"/>
              <a:t> Sale </a:t>
            </a:r>
            <a:r>
              <a:rPr lang="en-US" baseline="0" dirty="0" err="1" smtClean="0"/>
              <a:t>si</a:t>
            </a:r>
            <a:r>
              <a:rPr lang="en-US" baseline="0" dirty="0" smtClean="0"/>
              <a:t> </a:t>
            </a:r>
            <a:r>
              <a:rPr lang="en-US" baseline="0" dirty="0" err="1" smtClean="0"/>
              <a:t>metoda</a:t>
            </a:r>
            <a:r>
              <a:rPr lang="en-US" baseline="0" dirty="0" smtClean="0"/>
              <a:t> Sell() are </a:t>
            </a:r>
            <a:r>
              <a:rPr lang="en-US" baseline="0" dirty="0" err="1" smtClean="0"/>
              <a:t>doar</a:t>
            </a:r>
            <a:r>
              <a:rPr lang="en-US" baseline="0" dirty="0" smtClean="0"/>
              <a:t> </a:t>
            </a:r>
            <a:r>
              <a:rPr lang="en-US" baseline="0" dirty="0" err="1" smtClean="0"/>
              <a:t>parametrul</a:t>
            </a:r>
            <a:r>
              <a:rPr lang="en-US" baseline="0" dirty="0" smtClean="0"/>
              <a:t> Quantity. </a:t>
            </a:r>
            <a:r>
              <a:rPr lang="en-US" baseline="0" dirty="0" err="1" smtClean="0"/>
              <a:t>Deci</a:t>
            </a:r>
            <a:r>
              <a:rPr lang="en-US" baseline="0" dirty="0" smtClean="0"/>
              <a:t>, </a:t>
            </a:r>
            <a:r>
              <a:rPr lang="en-US" baseline="0" dirty="0" err="1" smtClean="0"/>
              <a:t>efortul</a:t>
            </a:r>
            <a:r>
              <a:rPr lang="en-US" baseline="0" dirty="0" smtClean="0"/>
              <a:t> de </a:t>
            </a:r>
            <a:r>
              <a:rPr lang="en-US" baseline="0" dirty="0" err="1" smtClean="0"/>
              <a:t>adaptare</a:t>
            </a:r>
            <a:r>
              <a:rPr lang="en-US" baseline="0" dirty="0" smtClean="0"/>
              <a:t> </a:t>
            </a:r>
            <a:r>
              <a:rPr lang="en-US" baseline="0" dirty="0" err="1" smtClean="0"/>
              <a:t>este</a:t>
            </a:r>
            <a:r>
              <a:rPr lang="en-US" baseline="0" dirty="0" smtClean="0"/>
              <a:t> </a:t>
            </a:r>
            <a:r>
              <a:rPr lang="en-US" baseline="0" dirty="0" err="1" smtClean="0"/>
              <a:t>ceva</a:t>
            </a:r>
            <a:r>
              <a:rPr lang="en-US" baseline="0" dirty="0" smtClean="0"/>
              <a:t> </a:t>
            </a:r>
            <a:r>
              <a:rPr lang="en-US" baseline="0" dirty="0" err="1" smtClean="0"/>
              <a:t>mai</a:t>
            </a:r>
            <a:r>
              <a:rPr lang="en-US" baseline="0" dirty="0" smtClean="0"/>
              <a:t> mare!</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Decizia</a:t>
            </a:r>
            <a:r>
              <a:rPr lang="en-US" dirty="0" smtClean="0"/>
              <a:t> </a:t>
            </a:r>
            <a:r>
              <a:rPr lang="en-US" dirty="0" err="1" smtClean="0"/>
              <a:t>privind</a:t>
            </a:r>
            <a:r>
              <a:rPr lang="en-US" dirty="0" smtClean="0"/>
              <a:t> </a:t>
            </a:r>
            <a:r>
              <a:rPr lang="en-US" dirty="0" err="1" smtClean="0"/>
              <a:t>plasarea</a:t>
            </a:r>
            <a:r>
              <a:rPr lang="en-US" dirty="0" smtClean="0"/>
              <a:t> </a:t>
            </a:r>
            <a:r>
              <a:rPr lang="en-US" dirty="0" err="1" smtClean="0"/>
              <a:t>metodelor</a:t>
            </a:r>
            <a:r>
              <a:rPr lang="en-US" dirty="0" smtClean="0"/>
              <a:t> Add, Remove </a:t>
            </a:r>
            <a:r>
              <a:rPr lang="en-US" dirty="0" err="1" smtClean="0"/>
              <a:t>si</a:t>
            </a:r>
            <a:r>
              <a:rPr lang="en-US" dirty="0" smtClean="0"/>
              <a:t> Get: </a:t>
            </a:r>
            <a:r>
              <a:rPr lang="ro-RO" dirty="0" smtClean="0"/>
              <a:t>daca se doreste ca cele 2 categorii de obiecte (compuse si elementare) sa fie tratate uniform</a:t>
            </a:r>
            <a:r>
              <a:rPr lang="ro-RO" baseline="0" dirty="0" smtClean="0"/>
              <a:t> 100%, atunci cele 3 metode ar trebui declarate in Componenta; in acest caz, cele 3 metode vor fi implementate si in Nod si în Frunza, iar aplicatia client va putea trata identic cele 2 tipuri de obiecte; în schimb, o astfel de abordare va afecta siguranta aplicatiei deoarece aplicatia client va putea invoca metoda Add pentru un obiect elementar, iar aceasta metoda nu are sens pentru un astfel de obiect. Daca se va merge pe varianta implementarii celor 3 </a:t>
            </a:r>
            <a:r>
              <a:rPr lang="en-US" baseline="0" dirty="0" err="1" smtClean="0"/>
              <a:t>metod</a:t>
            </a:r>
            <a:r>
              <a:rPr lang="ro-RO" baseline="0" dirty="0" smtClean="0"/>
              <a:t>e doar în clasa Nod, situaţia anterioara nu mai este posibila, insa cele 2 tipuri de obiecte nu mai pot fi tratate uniform (transparent) 100 %, de vreme ce ele au implementate metode diferite. Oricum, ideea şablonului Composite este de a specifica doar un anumit comportament comun celor 2 tipuri de obiecte.</a:t>
            </a:r>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We're going to create a </a:t>
            </a:r>
            <a:r>
              <a:rPr lang="en-US" sz="1200" b="0" i="1" kern="1200" dirty="0" smtClean="0">
                <a:solidFill>
                  <a:schemeClr val="tx1"/>
                </a:solidFill>
                <a:latin typeface="+mn-lt"/>
                <a:ea typeface="+mn-ea"/>
                <a:cs typeface="+mn-cs"/>
              </a:rPr>
              <a:t>Shape</a:t>
            </a:r>
            <a:r>
              <a:rPr lang="en-US" sz="1200" b="0" i="0" kern="1200" dirty="0" smtClean="0">
                <a:solidFill>
                  <a:schemeClr val="tx1"/>
                </a:solidFill>
                <a:latin typeface="+mn-lt"/>
                <a:ea typeface="+mn-ea"/>
                <a:cs typeface="+mn-cs"/>
              </a:rPr>
              <a:t> interface and concrete classes implementing the </a:t>
            </a:r>
            <a:r>
              <a:rPr lang="en-US" sz="1200" b="0" i="1" kern="1200" dirty="0" smtClean="0">
                <a:solidFill>
                  <a:schemeClr val="tx1"/>
                </a:solidFill>
                <a:latin typeface="+mn-lt"/>
                <a:ea typeface="+mn-ea"/>
                <a:cs typeface="+mn-cs"/>
              </a:rPr>
              <a:t>Shape</a:t>
            </a:r>
            <a:r>
              <a:rPr lang="en-US" sz="1200" b="0" i="0" kern="1200" dirty="0" smtClean="0">
                <a:solidFill>
                  <a:schemeClr val="tx1"/>
                </a:solidFill>
                <a:latin typeface="+mn-lt"/>
                <a:ea typeface="+mn-ea"/>
                <a:cs typeface="+mn-cs"/>
              </a:rPr>
              <a:t> interface. We will then create an abstract decorator class </a:t>
            </a:r>
            <a:r>
              <a:rPr lang="en-US" sz="1200" b="0" i="1" kern="1200" dirty="0" err="1" smtClean="0">
                <a:solidFill>
                  <a:schemeClr val="tx1"/>
                </a:solidFill>
                <a:latin typeface="+mn-lt"/>
                <a:ea typeface="+mn-ea"/>
                <a:cs typeface="+mn-cs"/>
              </a:rPr>
              <a:t>ShapeDecorator</a:t>
            </a:r>
            <a:r>
              <a:rPr lang="en-US" sz="1200" b="0" i="0" kern="1200" dirty="0" smtClean="0">
                <a:solidFill>
                  <a:schemeClr val="tx1"/>
                </a:solidFill>
                <a:latin typeface="+mn-lt"/>
                <a:ea typeface="+mn-ea"/>
                <a:cs typeface="+mn-cs"/>
              </a:rPr>
              <a:t> implementing the </a:t>
            </a:r>
            <a:r>
              <a:rPr lang="en-US" sz="1200" b="0" i="1" kern="1200" dirty="0" smtClean="0">
                <a:solidFill>
                  <a:schemeClr val="tx1"/>
                </a:solidFill>
                <a:latin typeface="+mn-lt"/>
                <a:ea typeface="+mn-ea"/>
                <a:cs typeface="+mn-cs"/>
              </a:rPr>
              <a:t>Shape</a:t>
            </a:r>
            <a:r>
              <a:rPr lang="en-US" sz="1200" b="0" i="0" kern="1200" dirty="0" smtClean="0">
                <a:solidFill>
                  <a:schemeClr val="tx1"/>
                </a:solidFill>
                <a:latin typeface="+mn-lt"/>
                <a:ea typeface="+mn-ea"/>
                <a:cs typeface="+mn-cs"/>
              </a:rPr>
              <a:t> interface and having </a:t>
            </a:r>
            <a:r>
              <a:rPr lang="en-US" sz="1200" b="0" i="1" kern="1200" dirty="0" smtClean="0">
                <a:solidFill>
                  <a:schemeClr val="tx1"/>
                </a:solidFill>
                <a:latin typeface="+mn-lt"/>
                <a:ea typeface="+mn-ea"/>
                <a:cs typeface="+mn-cs"/>
              </a:rPr>
              <a:t>Shape</a:t>
            </a:r>
            <a:r>
              <a:rPr lang="en-US" sz="1200" b="0" i="0" kern="1200" dirty="0" smtClean="0">
                <a:solidFill>
                  <a:schemeClr val="tx1"/>
                </a:solidFill>
                <a:latin typeface="+mn-lt"/>
                <a:ea typeface="+mn-ea"/>
                <a:cs typeface="+mn-cs"/>
              </a:rPr>
              <a:t> object as its instance variable.</a:t>
            </a:r>
          </a:p>
          <a:p>
            <a:r>
              <a:rPr lang="en-US" sz="1200" b="0" i="1" kern="1200" dirty="0" err="1" smtClean="0">
                <a:solidFill>
                  <a:schemeClr val="tx1"/>
                </a:solidFill>
                <a:latin typeface="+mn-lt"/>
                <a:ea typeface="+mn-ea"/>
                <a:cs typeface="+mn-cs"/>
              </a:rPr>
              <a:t>RedShapeDecorator</a:t>
            </a:r>
            <a:r>
              <a:rPr lang="en-US" sz="1200" b="0" i="0" kern="1200" dirty="0" smtClean="0">
                <a:solidFill>
                  <a:schemeClr val="tx1"/>
                </a:solidFill>
                <a:latin typeface="+mn-lt"/>
                <a:ea typeface="+mn-ea"/>
                <a:cs typeface="+mn-cs"/>
              </a:rPr>
              <a:t> is concrete class implementing </a:t>
            </a:r>
            <a:r>
              <a:rPr lang="en-US" sz="1200" b="0" i="1" kern="1200" dirty="0" err="1" smtClean="0">
                <a:solidFill>
                  <a:schemeClr val="tx1"/>
                </a:solidFill>
                <a:latin typeface="+mn-lt"/>
                <a:ea typeface="+mn-ea"/>
                <a:cs typeface="+mn-cs"/>
              </a:rPr>
              <a:t>ShapeDecorator</a:t>
            </a:r>
            <a:r>
              <a:rPr lang="en-US" sz="1200" b="0" i="0" kern="1200" dirty="0" smtClean="0">
                <a:solidFill>
                  <a:schemeClr val="tx1"/>
                </a:solidFill>
                <a:latin typeface="+mn-lt"/>
                <a:ea typeface="+mn-ea"/>
                <a:cs typeface="+mn-cs"/>
              </a:rPr>
              <a:t>.</a:t>
            </a:r>
          </a:p>
          <a:p>
            <a:r>
              <a:rPr lang="en-US" sz="1200" b="0" i="1" kern="1200" dirty="0" err="1" smtClean="0">
                <a:solidFill>
                  <a:schemeClr val="tx1"/>
                </a:solidFill>
                <a:latin typeface="+mn-lt"/>
                <a:ea typeface="+mn-ea"/>
                <a:cs typeface="+mn-cs"/>
              </a:rPr>
              <a:t>DecoratorPatternDemo</a:t>
            </a:r>
            <a:r>
              <a:rPr lang="en-US" sz="1200" b="0" i="0" kern="1200" dirty="0" smtClean="0">
                <a:solidFill>
                  <a:schemeClr val="tx1"/>
                </a:solidFill>
                <a:latin typeface="+mn-lt"/>
                <a:ea typeface="+mn-ea"/>
                <a:cs typeface="+mn-cs"/>
              </a:rPr>
              <a:t>, the demo class will use </a:t>
            </a:r>
            <a:r>
              <a:rPr lang="en-US" sz="1200" b="0" i="1" kern="1200" dirty="0" err="1" smtClean="0">
                <a:solidFill>
                  <a:schemeClr val="tx1"/>
                </a:solidFill>
                <a:latin typeface="+mn-lt"/>
                <a:ea typeface="+mn-ea"/>
                <a:cs typeface="+mn-cs"/>
              </a:rPr>
              <a:t>RedShapeDecorator</a:t>
            </a:r>
            <a:r>
              <a:rPr lang="en-US" sz="1200" b="0" i="0" kern="1200" dirty="0" smtClean="0">
                <a:solidFill>
                  <a:schemeClr val="tx1"/>
                </a:solidFill>
                <a:latin typeface="+mn-lt"/>
                <a:ea typeface="+mn-ea"/>
                <a:cs typeface="+mn-cs"/>
              </a:rPr>
              <a:t> to decorate </a:t>
            </a:r>
            <a:r>
              <a:rPr lang="en-US" sz="1200" b="0" i="1" kern="1200" dirty="0" smtClean="0">
                <a:solidFill>
                  <a:schemeClr val="tx1"/>
                </a:solidFill>
                <a:latin typeface="+mn-lt"/>
                <a:ea typeface="+mn-ea"/>
                <a:cs typeface="+mn-cs"/>
              </a:rPr>
              <a:t>Shape</a:t>
            </a:r>
            <a:r>
              <a:rPr lang="en-US" sz="1200" b="0" i="0" kern="1200" dirty="0" smtClean="0">
                <a:solidFill>
                  <a:schemeClr val="tx1"/>
                </a:solidFill>
                <a:latin typeface="+mn-lt"/>
                <a:ea typeface="+mn-ea"/>
                <a:cs typeface="+mn-cs"/>
              </a:rPr>
              <a:t> objects.</a:t>
            </a: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effectLst/>
                <a:latin typeface="+mn-lt"/>
                <a:ea typeface="+mn-ea"/>
                <a:cs typeface="+mn-cs"/>
              </a:rPr>
              <a:t>As an example, consider a window in a </a:t>
            </a:r>
            <a:r>
              <a:rPr lang="en-US" sz="1200" b="0" i="0" u="none" strike="noStrike" kern="1200" dirty="0" smtClean="0">
                <a:solidFill>
                  <a:schemeClr val="tx1"/>
                </a:solidFill>
                <a:effectLst/>
                <a:latin typeface="+mn-lt"/>
                <a:ea typeface="+mn-ea"/>
                <a:cs typeface="+mn-cs"/>
                <a:hlinkClick r:id="rId3" tooltip="Windowing system"/>
              </a:rPr>
              <a:t>windowing system</a:t>
            </a:r>
            <a:r>
              <a:rPr lang="en-US" sz="1200" b="0" i="0" kern="1200" dirty="0" smtClean="0">
                <a:solidFill>
                  <a:schemeClr val="tx1"/>
                </a:solidFill>
                <a:effectLst/>
                <a:latin typeface="+mn-lt"/>
                <a:ea typeface="+mn-ea"/>
                <a:cs typeface="+mn-cs"/>
              </a:rPr>
              <a:t>. To allow </a:t>
            </a:r>
            <a:r>
              <a:rPr lang="en-US" sz="1200" b="0" i="0" u="none" strike="noStrike" kern="1200" dirty="0" smtClean="0">
                <a:solidFill>
                  <a:schemeClr val="tx1"/>
                </a:solidFill>
                <a:effectLst/>
                <a:latin typeface="+mn-lt"/>
                <a:ea typeface="+mn-ea"/>
                <a:cs typeface="+mn-cs"/>
                <a:hlinkClick r:id="rId4" tooltip="Scrolling"/>
              </a:rPr>
              <a:t>scrolling</a:t>
            </a:r>
            <a:r>
              <a:rPr lang="en-US" sz="1200" b="0" i="0" kern="1200" dirty="0" smtClean="0">
                <a:solidFill>
                  <a:schemeClr val="tx1"/>
                </a:solidFill>
                <a:effectLst/>
                <a:latin typeface="+mn-lt"/>
                <a:ea typeface="+mn-ea"/>
                <a:cs typeface="+mn-cs"/>
              </a:rPr>
              <a:t> of the window's contents, one may wish to add horizontal or vertical </a:t>
            </a:r>
            <a:r>
              <a:rPr lang="en-US" sz="1200" b="0" i="0" u="none" strike="noStrike" kern="1200" dirty="0" smtClean="0">
                <a:solidFill>
                  <a:schemeClr val="tx1"/>
                </a:solidFill>
                <a:effectLst/>
                <a:latin typeface="+mn-lt"/>
                <a:ea typeface="+mn-ea"/>
                <a:cs typeface="+mn-cs"/>
                <a:hlinkClick r:id="rId5" tooltip="Scrollbar"/>
              </a:rPr>
              <a:t>scrollbars</a:t>
            </a:r>
            <a:r>
              <a:rPr lang="en-US" sz="1200" b="0" i="0" kern="1200" dirty="0" smtClean="0">
                <a:solidFill>
                  <a:schemeClr val="tx1"/>
                </a:solidFill>
                <a:effectLst/>
                <a:latin typeface="+mn-lt"/>
                <a:ea typeface="+mn-ea"/>
                <a:cs typeface="+mn-cs"/>
              </a:rPr>
              <a:t> to it, as appropriate. Assume windows are represented by instances of the </a:t>
            </a:r>
            <a:r>
              <a:rPr lang="en-US" sz="1200" b="0" i="1"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interface, and assume this class has no functionality for adding scrollbars. One could create a subclass </a:t>
            </a:r>
            <a:r>
              <a:rPr lang="en-US" sz="1200" b="0" i="1" kern="1200" dirty="0" err="1" smtClean="0">
                <a:solidFill>
                  <a:schemeClr val="tx1"/>
                </a:solidFill>
                <a:effectLst/>
                <a:latin typeface="+mn-lt"/>
                <a:ea typeface="+mn-ea"/>
                <a:cs typeface="+mn-cs"/>
              </a:rPr>
              <a:t>ScrollingWindow</a:t>
            </a:r>
            <a:r>
              <a:rPr lang="en-US" sz="1200" b="0" i="0" kern="1200" dirty="0" smtClean="0">
                <a:solidFill>
                  <a:schemeClr val="tx1"/>
                </a:solidFill>
                <a:effectLst/>
                <a:latin typeface="+mn-lt"/>
                <a:ea typeface="+mn-ea"/>
                <a:cs typeface="+mn-cs"/>
              </a:rPr>
              <a:t> that provides them, or create a </a:t>
            </a:r>
            <a:r>
              <a:rPr lang="en-US" sz="1200" b="0" i="1" kern="1200" dirty="0" err="1" smtClean="0">
                <a:solidFill>
                  <a:schemeClr val="tx1"/>
                </a:solidFill>
                <a:effectLst/>
                <a:latin typeface="+mn-lt"/>
                <a:ea typeface="+mn-ea"/>
                <a:cs typeface="+mn-cs"/>
              </a:rPr>
              <a:t>ScrollingWindowDecorator</a:t>
            </a:r>
            <a:r>
              <a:rPr lang="en-US" sz="1200" b="0" i="0" kern="1200" dirty="0" smtClean="0">
                <a:solidFill>
                  <a:schemeClr val="tx1"/>
                </a:solidFill>
                <a:effectLst/>
                <a:latin typeface="+mn-lt"/>
                <a:ea typeface="+mn-ea"/>
                <a:cs typeface="+mn-cs"/>
              </a:rPr>
              <a:t> that adds this functionality to existing </a:t>
            </a:r>
            <a:r>
              <a:rPr lang="en-US" sz="1200" b="0" i="1"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objects. At this point, either solution would be fine.</a:t>
            </a:r>
          </a:p>
          <a:p>
            <a:r>
              <a:rPr lang="en-US" sz="1200" b="0" i="0" kern="1200" dirty="0" smtClean="0">
                <a:solidFill>
                  <a:schemeClr val="tx1"/>
                </a:solidFill>
                <a:effectLst/>
                <a:latin typeface="+mn-lt"/>
                <a:ea typeface="+mn-ea"/>
                <a:cs typeface="+mn-cs"/>
              </a:rPr>
              <a:t>Now, assume one also desires the ability to add borders to windows. Again, the original </a:t>
            </a:r>
            <a:r>
              <a:rPr lang="en-US" sz="1200" b="0" i="1"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class has no support. The </a:t>
            </a:r>
            <a:r>
              <a:rPr lang="en-US" sz="1200" b="0" i="1" kern="1200" dirty="0" err="1" smtClean="0">
                <a:solidFill>
                  <a:schemeClr val="tx1"/>
                </a:solidFill>
                <a:effectLst/>
                <a:latin typeface="+mn-lt"/>
                <a:ea typeface="+mn-ea"/>
                <a:cs typeface="+mn-cs"/>
              </a:rPr>
              <a:t>ScrollingWindow</a:t>
            </a:r>
            <a:r>
              <a:rPr lang="en-US" sz="1200" b="0" i="0" kern="1200" dirty="0" smtClean="0">
                <a:solidFill>
                  <a:schemeClr val="tx1"/>
                </a:solidFill>
                <a:effectLst/>
                <a:latin typeface="+mn-lt"/>
                <a:ea typeface="+mn-ea"/>
                <a:cs typeface="+mn-cs"/>
              </a:rPr>
              <a:t> subclass now poses a problem, because it has effectively created a new kind of window. If one wishes to add border support to many but not </a:t>
            </a:r>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windows, one must create subclasses </a:t>
            </a:r>
            <a:r>
              <a:rPr lang="en-US" sz="1200" b="0" i="1" kern="1200" dirty="0" err="1" smtClean="0">
                <a:solidFill>
                  <a:schemeClr val="tx1"/>
                </a:solidFill>
                <a:effectLst/>
                <a:latin typeface="+mn-lt"/>
                <a:ea typeface="+mn-ea"/>
                <a:cs typeface="+mn-cs"/>
              </a:rPr>
              <a:t>WindowWithBorder</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ScrollingWindowWithBorder</a:t>
            </a:r>
            <a:r>
              <a:rPr lang="en-US" sz="1200" b="0" i="0" kern="1200" dirty="0" smtClean="0">
                <a:solidFill>
                  <a:schemeClr val="tx1"/>
                </a:solidFill>
                <a:effectLst/>
                <a:latin typeface="+mn-lt"/>
                <a:ea typeface="+mn-ea"/>
                <a:cs typeface="+mn-cs"/>
              </a:rPr>
              <a:t> etc. This problem gets worse with every new feature or window subtype to be added. For the decorator solution, we simply create a new </a:t>
            </a:r>
            <a:r>
              <a:rPr lang="en-US" sz="1200" b="0" i="1" kern="1200" dirty="0" err="1" smtClean="0">
                <a:solidFill>
                  <a:schemeClr val="tx1"/>
                </a:solidFill>
                <a:effectLst/>
                <a:latin typeface="+mn-lt"/>
                <a:ea typeface="+mn-ea"/>
                <a:cs typeface="+mn-cs"/>
              </a:rPr>
              <a:t>BorderedWindowDecorator</a:t>
            </a:r>
            <a:r>
              <a:rPr lang="en-US" sz="1200" b="0" i="0" kern="1200" dirty="0" smtClean="0">
                <a:solidFill>
                  <a:schemeClr val="tx1"/>
                </a:solidFill>
                <a:effectLst/>
                <a:latin typeface="+mn-lt"/>
                <a:ea typeface="+mn-ea"/>
                <a:cs typeface="+mn-cs"/>
              </a:rPr>
              <a:t>—at runtime, we can decorate existing windows with the </a:t>
            </a:r>
            <a:r>
              <a:rPr lang="en-US" sz="1200" b="0" i="1" kern="1200" dirty="0" err="1" smtClean="0">
                <a:solidFill>
                  <a:schemeClr val="tx1"/>
                </a:solidFill>
                <a:effectLst/>
                <a:latin typeface="+mn-lt"/>
                <a:ea typeface="+mn-ea"/>
                <a:cs typeface="+mn-cs"/>
              </a:rPr>
              <a:t>ScrollingWindowDecorator</a:t>
            </a:r>
            <a:r>
              <a:rPr lang="en-US" sz="1200" b="0" i="0" kern="1200" dirty="0" smtClean="0">
                <a:solidFill>
                  <a:schemeClr val="tx1"/>
                </a:solidFill>
                <a:effectLst/>
                <a:latin typeface="+mn-lt"/>
                <a:ea typeface="+mn-ea"/>
                <a:cs typeface="+mn-cs"/>
              </a:rPr>
              <a:t> or the </a:t>
            </a:r>
            <a:r>
              <a:rPr lang="en-US" sz="1200" b="0" i="1" kern="1200" dirty="0" err="1" smtClean="0">
                <a:solidFill>
                  <a:schemeClr val="tx1"/>
                </a:solidFill>
                <a:effectLst/>
                <a:latin typeface="+mn-lt"/>
                <a:ea typeface="+mn-ea"/>
                <a:cs typeface="+mn-cs"/>
              </a:rPr>
              <a:t>BorderedWindowDecorator</a:t>
            </a:r>
            <a:r>
              <a:rPr lang="en-US" sz="1200" b="0" i="0" kern="1200" dirty="0" smtClean="0">
                <a:solidFill>
                  <a:schemeClr val="tx1"/>
                </a:solidFill>
                <a:effectLst/>
                <a:latin typeface="+mn-lt"/>
                <a:ea typeface="+mn-ea"/>
                <a:cs typeface="+mn-cs"/>
              </a:rPr>
              <a:t> or both, as we see fit. Notice that if the functionality needs to be added to all Windows, you could modify the base class and that will do. On the other hand, sometimes (e.g., using external frameworks) it is not possible, legal, or convenient to modify the base class.</a:t>
            </a:r>
          </a:p>
          <a:p>
            <a:r>
              <a:rPr lang="en-US" sz="1200" b="0" i="0" kern="1200" dirty="0" smtClean="0">
                <a:solidFill>
                  <a:schemeClr val="tx1"/>
                </a:solidFill>
                <a:effectLst/>
                <a:latin typeface="+mn-lt"/>
                <a:ea typeface="+mn-ea"/>
                <a:cs typeface="+mn-cs"/>
              </a:rPr>
              <a:t>Note, in the previous example, that the "</a:t>
            </a:r>
            <a:r>
              <a:rPr lang="en-US" sz="1200" b="0" i="0" kern="1200" dirty="0" err="1" smtClean="0">
                <a:solidFill>
                  <a:schemeClr val="tx1"/>
                </a:solidFill>
                <a:effectLst/>
                <a:latin typeface="+mn-lt"/>
                <a:ea typeface="+mn-ea"/>
                <a:cs typeface="+mn-cs"/>
              </a:rPr>
              <a:t>SimpleWindow</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WindowDecorator</a:t>
            </a:r>
            <a:r>
              <a:rPr lang="en-US" sz="1200" b="0" i="0" kern="1200" dirty="0" smtClean="0">
                <a:solidFill>
                  <a:schemeClr val="tx1"/>
                </a:solidFill>
                <a:effectLst/>
                <a:latin typeface="+mn-lt"/>
                <a:ea typeface="+mn-ea"/>
                <a:cs typeface="+mn-cs"/>
              </a:rPr>
              <a:t>" classes implement the "Window" interface, which defines the "draw()" method and the "</a:t>
            </a:r>
            <a:r>
              <a:rPr lang="en-US" sz="1200" b="0" i="0" kern="1200" dirty="0" err="1" smtClean="0">
                <a:solidFill>
                  <a:schemeClr val="tx1"/>
                </a:solidFill>
                <a:effectLst/>
                <a:latin typeface="+mn-lt"/>
                <a:ea typeface="+mn-ea"/>
                <a:cs typeface="+mn-cs"/>
              </a:rPr>
              <a:t>getDescription</a:t>
            </a:r>
            <a:r>
              <a:rPr lang="en-US" sz="1200" b="0" i="0" kern="1200" dirty="0" smtClean="0">
                <a:solidFill>
                  <a:schemeClr val="tx1"/>
                </a:solidFill>
                <a:effectLst/>
                <a:latin typeface="+mn-lt"/>
                <a:ea typeface="+mn-ea"/>
                <a:cs typeface="+mn-cs"/>
              </a:rPr>
              <a:t>()" method, that are required in this scenario, in order to decorate a window control.</a:t>
            </a:r>
          </a:p>
          <a:p>
            <a:endParaRPr lang="en-US" dirty="0"/>
          </a:p>
        </p:txBody>
      </p:sp>
      <p:sp>
        <p:nvSpPr>
          <p:cNvPr id="4" name="Slide Number Placeholder 3"/>
          <p:cNvSpPr>
            <a:spLocks noGrp="1"/>
          </p:cNvSpPr>
          <p:nvPr>
            <p:ph type="sldNum" sz="quarter" idx="10"/>
          </p:nvPr>
        </p:nvSpPr>
        <p:spPr/>
        <p:txBody>
          <a:bodyPr/>
          <a:lstStyle/>
          <a:p>
            <a:fld id="{A3D37CCE-2C0D-454A-AEEC-5ADCF5CA374E}"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17" name="Footer Placeholder 16"/>
          <p:cNvSpPr>
            <a:spLocks noGrp="1"/>
          </p:cNvSpPr>
          <p:nvPr>
            <p:ph type="ftr" sz="quarter" idx="11"/>
          </p:nvPr>
        </p:nvSpPr>
        <p:spPr/>
        <p:txBody>
          <a:bodyPr/>
          <a:lstStyle/>
          <a:p>
            <a:endParaRPr lang="ro-RO"/>
          </a:p>
        </p:txBody>
      </p:sp>
      <p:sp>
        <p:nvSpPr>
          <p:cNvPr id="29" name="Slide Number Placeholder 28"/>
          <p:cNvSpPr>
            <a:spLocks noGrp="1"/>
          </p:cNvSpPr>
          <p:nvPr>
            <p:ph type="sldNum" sz="quarter" idx="12"/>
          </p:nvPr>
        </p:nvSpPr>
        <p:spPr/>
        <p:txBody>
          <a:bodyPr/>
          <a:lstStyle/>
          <a:p>
            <a:fld id="{5E6402AF-0573-4F47-8910-4355270F79E7}" type="slidenum">
              <a:rPr lang="ro-RO" smtClean="0"/>
              <a:pPr/>
              <a:t>‹#›</a:t>
            </a:fld>
            <a:endParaRPr lang="ro-RO"/>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5E6402AF-0573-4F47-8910-4355270F79E7}" type="slidenum">
              <a:rPr lang="ro-RO" smtClean="0"/>
              <a:pPr/>
              <a:t>‹#›</a:t>
            </a:fld>
            <a:endParaRPr lang="ro-RO"/>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5E6402AF-0573-4F47-8910-4355270F79E7}" type="slidenum">
              <a:rPr lang="ro-RO" smtClean="0"/>
              <a:pPr/>
              <a:t>‹#›</a:t>
            </a:fld>
            <a:endParaRPr lang="ro-RO"/>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5E6402AF-0573-4F47-8910-4355270F79E7}"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7EC5D9A-E34F-45AF-8D51-72F67B9DD597}" type="datetimeFigureOut">
              <a:rPr lang="ro-RO" smtClean="0"/>
              <a:pPr/>
              <a:t>31.01.2021</a:t>
            </a:fld>
            <a:endParaRPr lang="ro-RO"/>
          </a:p>
        </p:txBody>
      </p:sp>
      <p:sp>
        <p:nvSpPr>
          <p:cNvPr id="6" name="Footer Placeholder 5"/>
          <p:cNvSpPr>
            <a:spLocks noGrp="1"/>
          </p:cNvSpPr>
          <p:nvPr>
            <p:ph type="ftr" sz="quarter" idx="11"/>
          </p:nvPr>
        </p:nvSpPr>
        <p:spPr>
          <a:xfrm>
            <a:off x="914400" y="55499"/>
            <a:ext cx="5562600" cy="365125"/>
          </a:xfrm>
        </p:spPr>
        <p:txBody>
          <a:bodyPr/>
          <a:lstStyle/>
          <a:p>
            <a:endParaRPr lang="ro-RO"/>
          </a:p>
        </p:txBody>
      </p:sp>
      <p:sp>
        <p:nvSpPr>
          <p:cNvPr id="7" name="Slide Number Placeholder 6"/>
          <p:cNvSpPr>
            <a:spLocks noGrp="1"/>
          </p:cNvSpPr>
          <p:nvPr>
            <p:ph type="sldNum" sz="quarter" idx="12"/>
          </p:nvPr>
        </p:nvSpPr>
        <p:spPr>
          <a:xfrm>
            <a:off x="8610600" y="55499"/>
            <a:ext cx="457200" cy="365125"/>
          </a:xfrm>
        </p:spPr>
        <p:txBody>
          <a:bodyPr/>
          <a:lstStyle/>
          <a:p>
            <a:fld id="{5E6402AF-0573-4F47-8910-4355270F79E7}" type="slidenum">
              <a:rPr lang="ro-RO" smtClean="0"/>
              <a:pPr/>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7EC5D9A-E34F-45AF-8D51-72F67B9DD597}" type="datetimeFigureOut">
              <a:rPr lang="ro-RO" smtClean="0"/>
              <a:pPr/>
              <a:t>31.01.2021</a:t>
            </a:fld>
            <a:endParaRPr lang="ro-RO"/>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o-RO"/>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E6402AF-0573-4F47-8910-4355270F79E7}" type="slidenum">
              <a:rPr lang="ro-RO" smtClean="0"/>
              <a:pPr/>
              <a:t>‹#›</a:t>
            </a:fld>
            <a:endParaRPr lang="ro-RO"/>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ahandsaba.com/nine-anti-patterns-every-programmer-should-be-aware-of-with-examples.html" TargetMode="External"/><Relationship Id="rId3" Type="http://schemas.openxmlformats.org/officeDocument/2006/relationships/hyperlink" Target="http://javapapers.com/category/design-patterns/" TargetMode="External"/><Relationship Id="rId7" Type="http://schemas.openxmlformats.org/officeDocument/2006/relationships/hyperlink" Target="http://www.oodesign.com/" TargetMode="External"/><Relationship Id="rId2" Type="http://schemas.openxmlformats.org/officeDocument/2006/relationships/hyperlink" Target="http://sourcemaking.com/design_patterns" TargetMode="External"/><Relationship Id="rId1" Type="http://schemas.openxmlformats.org/officeDocument/2006/relationships/slideLayout" Target="../slideLayouts/slideLayout2.xml"/><Relationship Id="rId6" Type="http://schemas.openxmlformats.org/officeDocument/2006/relationships/hyperlink" Target="http://www.codeproject.com/Articles/128426/Design-Patterns-Explained-For-Beginners" TargetMode="External"/><Relationship Id="rId5" Type="http://schemas.openxmlformats.org/officeDocument/2006/relationships/hyperlink" Target="http://www.codeproject.com/Articles/430590/Design-Patterns-1-of-3-Creational-Design-Patterns" TargetMode="External"/><Relationship Id="rId10" Type="http://schemas.openxmlformats.org/officeDocument/2006/relationships/hyperlink" Target="https://www.binpress.com/tutorial/the-factory-design-pattern-explained-by-example/142" TargetMode="External"/><Relationship Id="rId4" Type="http://schemas.openxmlformats.org/officeDocument/2006/relationships/hyperlink" Target="http://en.wikipedia.org/wiki/Design_pattern_(computer_science)" TargetMode="External"/><Relationship Id="rId9" Type="http://schemas.openxmlformats.org/officeDocument/2006/relationships/hyperlink" Target="http://www.codeproject.com/Tips/469453/Illustrating-Factory-pattern-with-a-very-basic-ex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93544"/>
            <a:ext cx="7772400" cy="1975104"/>
          </a:xfrm>
        </p:spPr>
        <p:txBody>
          <a:bodyPr/>
          <a:lstStyle/>
          <a:p>
            <a:r>
              <a:rPr lang="ro-RO" dirty="0" smtClean="0"/>
              <a:t>Şabloane Structurale</a:t>
            </a:r>
          </a:p>
        </p:txBody>
      </p:sp>
      <p:sp>
        <p:nvSpPr>
          <p:cNvPr id="3" name="Subtitle 2"/>
          <p:cNvSpPr>
            <a:spLocks noGrp="1"/>
          </p:cNvSpPr>
          <p:nvPr>
            <p:ph type="subTitle" idx="1"/>
          </p:nvPr>
        </p:nvSpPr>
        <p:spPr>
          <a:xfrm>
            <a:off x="914400" y="1484784"/>
            <a:ext cx="7772400" cy="1508760"/>
          </a:xfrm>
        </p:spPr>
        <p:txBody>
          <a:bodyPr/>
          <a:lstStyle/>
          <a:p>
            <a:r>
              <a:rPr lang="en-US" dirty="0" smtClean="0"/>
              <a:t>Cap. 9 Design Patterns</a:t>
            </a: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539552" y="1165492"/>
            <a:ext cx="7308304" cy="13388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Achizitie achizitie = new Achizitie();</a:t>
            </a:r>
            <a:endParaRPr kumimoji="0" lang="en-US"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achizitie.cumpara("12345", 3.14, "furnizor1");</a:t>
            </a:r>
            <a:endParaRPr kumimoji="0" lang="en-US"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latin typeface="Courier"/>
                <a:ea typeface="Times New Roman" pitchFamily="18" charset="0"/>
                <a:cs typeface="Times New Roman" pitchFamily="18" charset="0"/>
              </a:rPr>
              <a:t>achizitie.cumpara("56789", 999., "furnizor2");</a:t>
            </a:r>
            <a:endParaRPr kumimoji="0" lang="ro-RO" b="0" i="0" u="none" strike="noStrike" cap="none" normalizeH="0" baseline="0" dirty="0" smtClean="0">
              <a:ln>
                <a:noFill/>
              </a:ln>
              <a:solidFill>
                <a:schemeClr val="tx1"/>
              </a:solidFill>
              <a:effectLst/>
              <a:latin typeface="Arial" pitchFamily="34" charset="0"/>
            </a:endParaRPr>
          </a:p>
        </p:txBody>
      </p:sp>
      <p:sp>
        <p:nvSpPr>
          <p:cNvPr id="48130" name="Rectangle 2"/>
          <p:cNvSpPr>
            <a:spLocks noChangeArrowheads="1"/>
          </p:cNvSpPr>
          <p:nvPr/>
        </p:nvSpPr>
        <p:spPr bwMode="auto">
          <a:xfrm>
            <a:off x="360040" y="2708920"/>
            <a:ext cx="5580112"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685800" defTabSz="914400" rtl="0" eaLnBrk="1" fontAlgn="base" latinLnBrk="0" hangingPunct="1">
              <a:lnSpc>
                <a:spcPct val="150000"/>
              </a:lnSpc>
              <a:spcBef>
                <a:spcPct val="0"/>
              </a:spcBef>
              <a:spcAft>
                <a:spcPct val="0"/>
              </a:spcAft>
              <a:buClrTx/>
              <a:buSzTx/>
              <a:buFontTx/>
              <a:buNone/>
              <a:tabLst/>
            </a:pPr>
            <a:r>
              <a:rPr kumimoji="0" lang="ro-RO"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Rezultatul afişat este:</a:t>
            </a:r>
            <a:endParaRPr kumimoji="0" lang="ro-RO" sz="2000" b="0" i="0" u="none" strike="noStrike" cap="none" normalizeH="0" baseline="0" dirty="0" smtClean="0">
              <a:ln>
                <a:noFill/>
              </a:ln>
              <a:solidFill>
                <a:schemeClr val="tx1"/>
              </a:solidFill>
              <a:effectLst/>
              <a:latin typeface="Arial" pitchFamily="34" charset="0"/>
            </a:endParaRPr>
          </a:p>
        </p:txBody>
      </p:sp>
      <p:sp>
        <p:nvSpPr>
          <p:cNvPr id="48131" name="Rectangle 3"/>
          <p:cNvSpPr>
            <a:spLocks noChangeArrowheads="1"/>
          </p:cNvSpPr>
          <p:nvPr/>
        </p:nvSpPr>
        <p:spPr bwMode="auto">
          <a:xfrm>
            <a:off x="467544" y="3204265"/>
            <a:ext cx="835292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charset="0"/>
                <a:ea typeface="Times New Roman" pitchFamily="18" charset="0"/>
                <a:cs typeface="Times New Roman" pitchFamily="18" charset="0"/>
              </a:rPr>
              <a:t>Se foloseste clasa Desfacere pentru a cumpara produsul 12345</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charset="0"/>
                <a:ea typeface="Times New Roman" pitchFamily="18" charset="0"/>
                <a:cs typeface="Times New Roman" pitchFamily="18" charset="0"/>
              </a:rPr>
              <a:t>Se foloseste clasa Sale pentru a cumpara produsul 56789</a:t>
            </a:r>
            <a:endParaRPr kumimoji="0" lang="ro-RO" sz="1600" b="0" i="0" u="none" strike="noStrike" cap="none" normalizeH="0" baseline="0" dirty="0" smtClean="0">
              <a:ln>
                <a:noFill/>
              </a:ln>
              <a:solidFill>
                <a:schemeClr val="tx1"/>
              </a:solidFill>
              <a:effectLst/>
              <a:latin typeface="Arial" pitchFamily="34" charset="0"/>
            </a:endParaRPr>
          </a:p>
        </p:txBody>
      </p:sp>
      <p:sp>
        <p:nvSpPr>
          <p:cNvPr id="8" name="Title 1"/>
          <p:cNvSpPr>
            <a:spLocks noGrp="1"/>
          </p:cNvSpPr>
          <p:nvPr>
            <p:ph type="title"/>
          </p:nvPr>
        </p:nvSpPr>
        <p:spPr>
          <a:xfrm>
            <a:off x="2264324" y="71414"/>
            <a:ext cx="4379378" cy="576064"/>
          </a:xfrm>
        </p:spPr>
        <p:txBody>
          <a:bodyPr/>
          <a:lstStyle/>
          <a:p>
            <a:r>
              <a:rPr lang="en-US" sz="3200" dirty="0" smtClean="0"/>
              <a:t>1.1 </a:t>
            </a:r>
            <a:r>
              <a:rPr lang="ro-RO" sz="3200" dirty="0" smtClean="0"/>
              <a:t>Obiect adaptor</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129"/>
                                        </p:tgtEl>
                                        <p:attrNameLst>
                                          <p:attrName>style.visibility</p:attrName>
                                        </p:attrNameLst>
                                      </p:cBhvr>
                                      <p:to>
                                        <p:strVal val="visible"/>
                                      </p:to>
                                    </p:set>
                                    <p:animEffect transition="in" filter="blinds(horizontal)">
                                      <p:cBhvr>
                                        <p:cTn id="7" dur="500"/>
                                        <p:tgtEl>
                                          <p:spTgt spid="4812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8130"/>
                                        </p:tgtEl>
                                        <p:attrNameLst>
                                          <p:attrName>style.visibility</p:attrName>
                                        </p:attrNameLst>
                                      </p:cBhvr>
                                      <p:to>
                                        <p:strVal val="visible"/>
                                      </p:to>
                                    </p:set>
                                    <p:animEffect transition="in" filter="blinds(horizontal)">
                                      <p:cBhvr>
                                        <p:cTn id="11" dur="500"/>
                                        <p:tgtEl>
                                          <p:spTgt spid="4813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8131"/>
                                        </p:tgtEl>
                                        <p:attrNameLst>
                                          <p:attrName>style.visibility</p:attrName>
                                        </p:attrNameLst>
                                      </p:cBhvr>
                                      <p:to>
                                        <p:strVal val="visible"/>
                                      </p:to>
                                    </p:set>
                                    <p:animEffect transition="in" filter="blinds(horizontal)">
                                      <p:cBhvr>
                                        <p:cTn id="16"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9" grpId="0"/>
      <p:bldP spid="48130" grpId="0"/>
      <p:bldP spid="481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5696" y="188640"/>
            <a:ext cx="5688632" cy="576064"/>
          </a:xfrm>
        </p:spPr>
        <p:txBody>
          <a:bodyPr/>
          <a:lstStyle/>
          <a:p>
            <a:r>
              <a:rPr lang="en-US" sz="3200" dirty="0" smtClean="0"/>
              <a:t>1</a:t>
            </a:r>
            <a:r>
              <a:rPr lang="ro-RO" sz="3200" dirty="0" smtClean="0"/>
              <a:t>.</a:t>
            </a:r>
            <a:r>
              <a:rPr lang="en-US" sz="3200" dirty="0" smtClean="0"/>
              <a:t>2</a:t>
            </a:r>
            <a:r>
              <a:rPr lang="ro-RO" sz="3200" dirty="0" smtClean="0"/>
              <a:t> Clasă adaptoare</a:t>
            </a:r>
            <a:endParaRPr lang="en-US" sz="3200" dirty="0"/>
          </a:p>
        </p:txBody>
      </p:sp>
      <p:pic>
        <p:nvPicPr>
          <p:cNvPr id="5" name="Picture 4"/>
          <p:cNvPicPr/>
          <p:nvPr/>
        </p:nvPicPr>
        <p:blipFill>
          <a:blip r:embed="rId2" cstate="print"/>
          <a:srcRect/>
          <a:stretch>
            <a:fillRect/>
          </a:stretch>
        </p:blipFill>
        <p:spPr bwMode="auto">
          <a:xfrm>
            <a:off x="467544" y="2852936"/>
            <a:ext cx="6984775" cy="3973984"/>
          </a:xfrm>
          <a:prstGeom prst="rect">
            <a:avLst/>
          </a:prstGeom>
          <a:noFill/>
          <a:ln w="9525">
            <a:noFill/>
            <a:miter lim="800000"/>
            <a:headEnd/>
            <a:tailEnd/>
          </a:ln>
        </p:spPr>
      </p:pic>
      <p:sp>
        <p:nvSpPr>
          <p:cNvPr id="6" name="Content Placeholder 2"/>
          <p:cNvSpPr>
            <a:spLocks noGrp="1"/>
          </p:cNvSpPr>
          <p:nvPr>
            <p:ph idx="1"/>
          </p:nvPr>
        </p:nvSpPr>
        <p:spPr>
          <a:xfrm>
            <a:off x="251520" y="836712"/>
            <a:ext cx="8820472" cy="1872208"/>
          </a:xfrm>
        </p:spPr>
        <p:txBody>
          <a:bodyPr>
            <a:normAutofit/>
          </a:bodyPr>
          <a:lstStyle/>
          <a:p>
            <a:pPr lvl="1">
              <a:lnSpc>
                <a:spcPts val="3000"/>
              </a:lnSpc>
              <a:buFont typeface="Wingdings" pitchFamily="2" charset="2"/>
              <a:buChar char="Ø"/>
            </a:pPr>
            <a:r>
              <a:rPr lang="ro-RO" sz="2000" dirty="0" smtClean="0"/>
              <a:t>Presupune utilizarea </a:t>
            </a:r>
            <a:r>
              <a:rPr lang="ro-RO" sz="2000" i="1" dirty="0" smtClean="0"/>
              <a:t>unui singur adaptor</a:t>
            </a:r>
            <a:r>
              <a:rPr lang="ro-RO" sz="2000" dirty="0" smtClean="0"/>
              <a:t> pentru mai multe clase Furnizor</a:t>
            </a:r>
          </a:p>
          <a:p>
            <a:pPr lvl="1">
              <a:lnSpc>
                <a:spcPts val="3000"/>
              </a:lnSpc>
              <a:buFont typeface="Wingdings" pitchFamily="2" charset="2"/>
              <a:buChar char="Ø"/>
            </a:pPr>
            <a:r>
              <a:rPr lang="ro-RO" sz="2000" dirty="0" smtClean="0"/>
              <a:t>Clasa adaptor implementează toate interfeţele claselor Furnizor</a:t>
            </a:r>
          </a:p>
          <a:p>
            <a:pPr lvl="1">
              <a:lnSpc>
                <a:spcPts val="3000"/>
              </a:lnSpc>
              <a:buFont typeface="Wingdings" pitchFamily="2" charset="2"/>
              <a:buChar char="Ø"/>
            </a:pPr>
            <a:r>
              <a:rPr lang="ro-RO" sz="2000" dirty="0" smtClean="0"/>
              <a:t>Se poate crea şi un adaptor bidirecţional a două clase/interfeţe</a:t>
            </a:r>
          </a:p>
          <a:p>
            <a:pPr lvl="1">
              <a:lnSpc>
                <a:spcPts val="3000"/>
              </a:lnSpc>
              <a:buFont typeface="Wingdings" pitchFamily="2" charset="2"/>
              <a:buChar char="Ø"/>
            </a:pPr>
            <a:r>
              <a:rPr lang="ro-RO" sz="2000" dirty="0" smtClean="0"/>
              <a:t> presupune folosirea moştenirii multiple</a:t>
            </a:r>
          </a:p>
          <a:p>
            <a:pPr lvl="1">
              <a:lnSpc>
                <a:spcPts val="3000"/>
              </a:lnSpc>
              <a:buFont typeface="Wingdings" pitchFamily="2" charset="2"/>
              <a:buChar char="Ø"/>
            </a:pPr>
            <a:endParaRPr lang="ro-RO"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5093758" cy="576064"/>
          </a:xfrm>
        </p:spPr>
        <p:txBody>
          <a:bodyPr/>
          <a:lstStyle/>
          <a:p>
            <a:r>
              <a:rPr lang="en-US" sz="3200" dirty="0" smtClean="0"/>
              <a:t>2. </a:t>
            </a:r>
            <a:r>
              <a:rPr lang="ro-RO" sz="3200" dirty="0" smtClean="0"/>
              <a:t>Şablonul Composite</a:t>
            </a:r>
            <a:endParaRPr lang="en-US" sz="3200" dirty="0"/>
          </a:p>
        </p:txBody>
      </p:sp>
      <p:sp>
        <p:nvSpPr>
          <p:cNvPr id="3" name="Content Placeholder 2"/>
          <p:cNvSpPr>
            <a:spLocks noGrp="1"/>
          </p:cNvSpPr>
          <p:nvPr>
            <p:ph idx="1"/>
          </p:nvPr>
        </p:nvSpPr>
        <p:spPr>
          <a:xfrm>
            <a:off x="107504" y="1268760"/>
            <a:ext cx="8820472" cy="3888432"/>
          </a:xfrm>
        </p:spPr>
        <p:txBody>
          <a:bodyPr>
            <a:noAutofit/>
          </a:bodyPr>
          <a:lstStyle/>
          <a:p>
            <a:pPr lvl="1">
              <a:lnSpc>
                <a:spcPts val="3000"/>
              </a:lnSpc>
              <a:buFont typeface="Wingdings" pitchFamily="2" charset="2"/>
              <a:buChar char="§"/>
            </a:pPr>
            <a:r>
              <a:rPr lang="ro-RO" sz="2000" dirty="0" smtClean="0"/>
              <a:t>Problema</a:t>
            </a:r>
          </a:p>
          <a:p>
            <a:pPr lvl="2">
              <a:lnSpc>
                <a:spcPts val="3000"/>
              </a:lnSpc>
              <a:buFont typeface="Wingdings" pitchFamily="2" charset="2"/>
              <a:buChar char="Ø"/>
            </a:pPr>
            <a:r>
              <a:rPr lang="ro-RO" sz="2000" dirty="0" smtClean="0"/>
              <a:t> o aplicaţie trebuie să gestioneze o colecţie ierarhică de obiecte elementare şi obiecte compuse</a:t>
            </a:r>
          </a:p>
          <a:p>
            <a:pPr lvl="2">
              <a:lnSpc>
                <a:spcPts val="3000"/>
              </a:lnSpc>
              <a:buFont typeface="Wingdings" pitchFamily="2" charset="2"/>
              <a:buChar char="Ø"/>
            </a:pPr>
            <a:r>
              <a:rPr lang="ro-RO" sz="2000" dirty="0" smtClean="0"/>
              <a:t> un sistem este format din subsisteme, un subsistem din componente, o componentă din componente mai mici s.a.m.d.</a:t>
            </a:r>
          </a:p>
          <a:p>
            <a:pPr lvl="2">
              <a:lnSpc>
                <a:spcPts val="3000"/>
              </a:lnSpc>
              <a:buFont typeface="Wingdings" pitchFamily="2" charset="2"/>
              <a:buChar char="Ø"/>
            </a:pPr>
            <a:r>
              <a:rPr lang="en-US" sz="2000" dirty="0" err="1" smtClean="0"/>
              <a:t>comportamentul</a:t>
            </a:r>
            <a:r>
              <a:rPr lang="en-US" sz="2000" dirty="0" smtClean="0"/>
              <a:t> </a:t>
            </a:r>
            <a:r>
              <a:rPr lang="ro-RO" sz="2000" dirty="0" smtClean="0"/>
              <a:t>unui obiect elementar diferă de ce</a:t>
            </a:r>
            <a:r>
              <a:rPr lang="en-US" sz="2000" dirty="0" smtClean="0"/>
              <a:t>l</a:t>
            </a:r>
            <a:r>
              <a:rPr lang="ro-RO" sz="2000" dirty="0" smtClean="0"/>
              <a:t> a</a:t>
            </a:r>
            <a:r>
              <a:rPr lang="en-US" sz="2000" dirty="0" smtClean="0"/>
              <a:t>l</a:t>
            </a:r>
            <a:r>
              <a:rPr lang="ro-RO" sz="2000" dirty="0" smtClean="0"/>
              <a:t> unui obiect compus</a:t>
            </a:r>
          </a:p>
          <a:p>
            <a:pPr lvl="2">
              <a:lnSpc>
                <a:spcPts val="3000"/>
              </a:lnSpc>
              <a:buFont typeface="Wingdings" pitchFamily="2" charset="2"/>
              <a:buChar char="Ø"/>
            </a:pPr>
            <a:r>
              <a:rPr lang="ro-RO" sz="2000" dirty="0" smtClean="0"/>
              <a:t> interogarea mai întâi a tipului obiectului şi apoi procesarea acestuia în funcţie de tipul său nu este dorită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88640"/>
            <a:ext cx="5688632" cy="576064"/>
          </a:xfrm>
        </p:spPr>
        <p:txBody>
          <a:bodyPr/>
          <a:lstStyle/>
          <a:p>
            <a:r>
              <a:rPr lang="en-US" sz="3200" dirty="0" smtClean="0"/>
              <a:t>2. </a:t>
            </a:r>
            <a:r>
              <a:rPr lang="ro-RO" sz="3200" dirty="0" smtClean="0"/>
              <a:t>Şablonul Composite</a:t>
            </a:r>
            <a:endParaRPr lang="en-US" sz="3200" dirty="0"/>
          </a:p>
        </p:txBody>
      </p:sp>
      <p:sp>
        <p:nvSpPr>
          <p:cNvPr id="3" name="Content Placeholder 2"/>
          <p:cNvSpPr>
            <a:spLocks noGrp="1"/>
          </p:cNvSpPr>
          <p:nvPr>
            <p:ph idx="1"/>
          </p:nvPr>
        </p:nvSpPr>
        <p:spPr>
          <a:xfrm>
            <a:off x="107504" y="1124744"/>
            <a:ext cx="8820472" cy="5040560"/>
          </a:xfrm>
        </p:spPr>
        <p:txBody>
          <a:bodyPr>
            <a:noAutofit/>
          </a:bodyPr>
          <a:lstStyle/>
          <a:p>
            <a:pPr lvl="1">
              <a:lnSpc>
                <a:spcPts val="3000"/>
              </a:lnSpc>
              <a:buFont typeface="Wingdings" pitchFamily="2" charset="2"/>
              <a:buChar char="§"/>
            </a:pPr>
            <a:r>
              <a:rPr lang="ro-RO" sz="2000" b="1" dirty="0" smtClean="0"/>
              <a:t>Scopul aplicării:</a:t>
            </a:r>
          </a:p>
          <a:p>
            <a:pPr lvl="2">
              <a:lnSpc>
                <a:spcPts val="3000"/>
              </a:lnSpc>
              <a:buFont typeface="Wingdings" pitchFamily="2" charset="2"/>
              <a:buChar char="Ø"/>
            </a:pPr>
            <a:r>
              <a:rPr lang="ro-RO" sz="2000" dirty="0" smtClean="0"/>
              <a:t>Compune obiectele într-o structură arborescentă pentru a reprezenta structurile ierarhice de tip “parte-întreg”</a:t>
            </a:r>
          </a:p>
          <a:p>
            <a:pPr lvl="2">
              <a:lnSpc>
                <a:spcPts val="3000"/>
              </a:lnSpc>
              <a:buFont typeface="Wingdings" pitchFamily="2" charset="2"/>
              <a:buChar char="Ø"/>
            </a:pPr>
            <a:r>
              <a:rPr lang="ro-RO" sz="2000" dirty="0" smtClean="0"/>
              <a:t>Permite tratarea unui grup de obiecte ca un singur obiect</a:t>
            </a:r>
          </a:p>
          <a:p>
            <a:pPr lvl="3">
              <a:lnSpc>
                <a:spcPts val="3000"/>
              </a:lnSpc>
              <a:buFont typeface="Wingdings" pitchFamily="2" charset="2"/>
              <a:buChar char="ü"/>
            </a:pPr>
            <a:r>
              <a:rPr lang="ro-RO" sz="2000" dirty="0" smtClean="0"/>
              <a:t> aplicarea unei operaţii specifice elementelor componente pentru un agregat = operaţia va fi lansată pentru toate elementele componente ale agregatului</a:t>
            </a:r>
          </a:p>
          <a:p>
            <a:pPr lvl="2">
              <a:lnSpc>
                <a:spcPts val="3000"/>
              </a:lnSpc>
              <a:buFont typeface="Wingdings" pitchFamily="2" charset="2"/>
              <a:buChar char="Ø"/>
            </a:pPr>
            <a:r>
              <a:rPr lang="ro-RO" sz="2000" dirty="0" smtClean="0"/>
              <a:t> aplicaţia client va accesa ierarhia fără a fi interesată dacă are de-a face cu un obiect-componentă sau un obiect compus</a:t>
            </a:r>
          </a:p>
          <a:p>
            <a:pPr lvl="3">
              <a:lnSpc>
                <a:spcPts val="3000"/>
              </a:lnSpc>
              <a:buFont typeface="Wingdings" pitchFamily="2" charset="2"/>
              <a:buChar char="ü"/>
            </a:pPr>
            <a:r>
              <a:rPr lang="ro-RO" sz="1800" dirty="0" smtClean="0"/>
              <a:t> </a:t>
            </a:r>
            <a:r>
              <a:rPr lang="ro-RO" sz="2000" dirty="0" smtClean="0"/>
              <a:t>aplicaţia client va executa operaţiile unui obiect fără a şti dacă există mai multe obiecte</a:t>
            </a:r>
          </a:p>
          <a:p>
            <a:pPr lvl="2">
              <a:lnSpc>
                <a:spcPts val="3000"/>
              </a:lnSpc>
              <a:buFont typeface="Wingdings" pitchFamily="2" charset="2"/>
              <a:buChar char="Ø"/>
            </a:pPr>
            <a:r>
              <a:rPr lang="ro-RO" sz="2000" dirty="0" smtClean="0"/>
              <a:t> compunere recursivă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44624"/>
            <a:ext cx="5688632" cy="576064"/>
          </a:xfrm>
        </p:spPr>
        <p:txBody>
          <a:bodyPr/>
          <a:lstStyle/>
          <a:p>
            <a:r>
              <a:rPr lang="en-US" sz="3200" dirty="0" smtClean="0"/>
              <a:t>2. </a:t>
            </a:r>
            <a:r>
              <a:rPr lang="ro-RO" sz="3200" dirty="0" smtClean="0"/>
              <a:t>Şablonul Composite</a:t>
            </a:r>
            <a:endParaRPr lang="en-US" sz="3200" dirty="0"/>
          </a:p>
        </p:txBody>
      </p:sp>
      <p:sp>
        <p:nvSpPr>
          <p:cNvPr id="3" name="Content Placeholder 2"/>
          <p:cNvSpPr>
            <a:spLocks noGrp="1"/>
          </p:cNvSpPr>
          <p:nvPr>
            <p:ph idx="1"/>
          </p:nvPr>
        </p:nvSpPr>
        <p:spPr>
          <a:xfrm>
            <a:off x="35496" y="336076"/>
            <a:ext cx="9001000" cy="2664296"/>
          </a:xfrm>
        </p:spPr>
        <p:txBody>
          <a:bodyPr>
            <a:noAutofit/>
          </a:bodyPr>
          <a:lstStyle/>
          <a:p>
            <a:pPr defTabSz="720000">
              <a:lnSpc>
                <a:spcPts val="3000"/>
              </a:lnSpc>
              <a:buFont typeface="Wingdings" pitchFamily="2" charset="2"/>
              <a:buChar char="§"/>
            </a:pPr>
            <a:r>
              <a:rPr lang="ro-RO" sz="2000" b="1" dirty="0" smtClean="0"/>
              <a:t>Soluţia:</a:t>
            </a:r>
          </a:p>
          <a:p>
            <a:pPr lvl="1" defTabSz="720000">
              <a:lnSpc>
                <a:spcPts val="3000"/>
              </a:lnSpc>
              <a:buFont typeface="Wingdings" pitchFamily="2" charset="2"/>
              <a:buChar char="Ø"/>
            </a:pPr>
            <a:r>
              <a:rPr lang="en-US" sz="2000" dirty="0" smtClean="0"/>
              <a:t>Se </a:t>
            </a:r>
            <a:r>
              <a:rPr lang="en-US" sz="2000" dirty="0" err="1" smtClean="0"/>
              <a:t>definesc</a:t>
            </a:r>
            <a:r>
              <a:rPr lang="en-US" sz="2000" dirty="0" smtClean="0"/>
              <a:t> </a:t>
            </a:r>
            <a:r>
              <a:rPr lang="en-US" sz="2000" dirty="0" err="1" smtClean="0"/>
              <a:t>clase</a:t>
            </a:r>
            <a:r>
              <a:rPr lang="en-US" sz="2000" dirty="0" smtClean="0"/>
              <a:t> separate </a:t>
            </a:r>
            <a:r>
              <a:rPr lang="en-US" sz="2000" dirty="0" err="1" smtClean="0"/>
              <a:t>pentru</a:t>
            </a:r>
            <a:r>
              <a:rPr lang="en-US" sz="2000" dirty="0" smtClean="0"/>
              <a:t> </a:t>
            </a:r>
            <a:r>
              <a:rPr lang="en-US" sz="2000" dirty="0" err="1" smtClean="0"/>
              <a:t>cele</a:t>
            </a:r>
            <a:r>
              <a:rPr lang="en-US" sz="2000" dirty="0" smtClean="0"/>
              <a:t> 2 </a:t>
            </a:r>
            <a:r>
              <a:rPr lang="en-US" sz="2000" dirty="0" err="1" smtClean="0"/>
              <a:t>categorii</a:t>
            </a:r>
            <a:r>
              <a:rPr lang="en-US" sz="2000" dirty="0" smtClean="0"/>
              <a:t> de </a:t>
            </a:r>
            <a:r>
              <a:rPr lang="en-US" sz="2000" dirty="0" err="1" smtClean="0"/>
              <a:t>obiecte</a:t>
            </a:r>
            <a:r>
              <a:rPr lang="en-US" sz="2000" dirty="0" smtClean="0"/>
              <a:t> (Nod </a:t>
            </a:r>
            <a:r>
              <a:rPr lang="en-US" sz="2000" dirty="0" err="1" smtClean="0"/>
              <a:t>si</a:t>
            </a:r>
            <a:r>
              <a:rPr lang="en-US" sz="2000" dirty="0" smtClean="0"/>
              <a:t> </a:t>
            </a:r>
            <a:r>
              <a:rPr lang="en-US" sz="2000" dirty="0" err="1" smtClean="0"/>
              <a:t>Frunza</a:t>
            </a:r>
            <a:r>
              <a:rPr lang="en-US" sz="2000" dirty="0" smtClean="0"/>
              <a:t>)</a:t>
            </a:r>
            <a:r>
              <a:rPr lang="ro-RO" sz="2000" dirty="0" smtClean="0"/>
              <a:t> </a:t>
            </a:r>
            <a:endParaRPr lang="en-US" sz="2000" dirty="0" smtClean="0"/>
          </a:p>
          <a:p>
            <a:pPr lvl="1" defTabSz="720000">
              <a:lnSpc>
                <a:spcPts val="3000"/>
              </a:lnSpc>
              <a:buFont typeface="Wingdings" pitchFamily="2" charset="2"/>
              <a:buChar char="Ø"/>
            </a:pPr>
            <a:r>
              <a:rPr lang="ro-RO" sz="2000" dirty="0" smtClean="0"/>
              <a:t>se defineşte o interfaţă (</a:t>
            </a:r>
            <a:r>
              <a:rPr lang="ro-RO" sz="2000" b="1" dirty="0" smtClean="0"/>
              <a:t>COMPONENTA</a:t>
            </a:r>
            <a:r>
              <a:rPr lang="ro-RO" sz="2000" dirty="0" smtClean="0"/>
              <a:t>) care va specifica operaţiile ce vor fi exersate în mod uniform atât pentru obiectele componente, cât şi pentru cele compuse (</a:t>
            </a:r>
            <a:r>
              <a:rPr lang="ro-RO" sz="2000" b="1" dirty="0" smtClean="0"/>
              <a:t>OPERATIE</a:t>
            </a:r>
            <a:r>
              <a:rPr lang="ro-RO" sz="2000" dirty="0" smtClean="0"/>
              <a:t>)</a:t>
            </a:r>
          </a:p>
          <a:p>
            <a:pPr lvl="2" defTabSz="720000">
              <a:lnSpc>
                <a:spcPts val="3000"/>
              </a:lnSpc>
              <a:buFont typeface="Wingdings" pitchFamily="2" charset="2"/>
              <a:buChar char="ü"/>
            </a:pPr>
            <a:r>
              <a:rPr lang="ro-RO" sz="2000" dirty="0" smtClean="0"/>
              <a:t> Exemplu – sistemul de fişiere va defini operaţiile Copy şi Move care vor fi implementate atât de clasa obiectelor fişiere cât şi clasa folderelor</a:t>
            </a:r>
          </a:p>
        </p:txBody>
      </p:sp>
      <p:pic>
        <p:nvPicPr>
          <p:cNvPr id="4" name="Picture 3"/>
          <p:cNvPicPr/>
          <p:nvPr/>
        </p:nvPicPr>
        <p:blipFill>
          <a:blip r:embed="rId3" cstate="print"/>
          <a:srcRect/>
          <a:stretch>
            <a:fillRect/>
          </a:stretch>
        </p:blipFill>
        <p:spPr bwMode="auto">
          <a:xfrm>
            <a:off x="4499992" y="3140969"/>
            <a:ext cx="4612754" cy="3672408"/>
          </a:xfrm>
          <a:prstGeom prst="rect">
            <a:avLst/>
          </a:prstGeom>
          <a:noFill/>
          <a:ln w="9525">
            <a:noFill/>
            <a:miter lim="800000"/>
            <a:headEnd/>
            <a:tailEnd/>
          </a:ln>
        </p:spPr>
      </p:pic>
      <p:sp>
        <p:nvSpPr>
          <p:cNvPr id="5" name="Content Placeholder 2"/>
          <p:cNvSpPr txBox="1">
            <a:spLocks/>
          </p:cNvSpPr>
          <p:nvPr/>
        </p:nvSpPr>
        <p:spPr>
          <a:xfrm>
            <a:off x="107504" y="3140968"/>
            <a:ext cx="4320480" cy="2448272"/>
          </a:xfrm>
          <a:prstGeom prst="rect">
            <a:avLst/>
          </a:prstGeom>
        </p:spPr>
        <p:txBody>
          <a:bodyPr vert="horz">
            <a:noAutofit/>
          </a:bodyPr>
          <a:lstStyle/>
          <a:p>
            <a:pPr marL="539496" lvl="1" indent="-228600">
              <a:lnSpc>
                <a:spcPts val="3000"/>
              </a:lnSpc>
              <a:spcBef>
                <a:spcPct val="20000"/>
              </a:spcBef>
              <a:buClr>
                <a:schemeClr val="accent2"/>
              </a:buClr>
              <a:buFont typeface="Wingdings" pitchFamily="2" charset="2"/>
              <a:buChar char="Ø"/>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 </a:t>
            </a:r>
            <a:r>
              <a:rPr lang="ro-RO" sz="2000" dirty="0" smtClean="0"/>
              <a:t>implementarea interfeţei de către clasa destinată componentelor (</a:t>
            </a:r>
            <a:r>
              <a:rPr lang="ro-RO" sz="2000" b="1" dirty="0" smtClean="0"/>
              <a:t>FRUNZA</a:t>
            </a:r>
            <a:r>
              <a:rPr lang="ro-RO" sz="2000" dirty="0" smtClean="0"/>
              <a:t>) şi clasa destinată obiectelor compuse (</a:t>
            </a:r>
            <a:r>
              <a:rPr lang="ro-RO" sz="2000" b="1" dirty="0" smtClean="0"/>
              <a:t>NOD</a:t>
            </a:r>
            <a:r>
              <a:rPr lang="ro-RO" sz="2000" dirty="0" smtClean="0"/>
              <a:t>) – 2 relaţii de tip “is a”.</a:t>
            </a:r>
          </a:p>
        </p:txBody>
      </p:sp>
      <p:pic>
        <p:nvPicPr>
          <p:cNvPr id="1026" name="Picture 2"/>
          <p:cNvPicPr>
            <a:picLocks noChangeAspect="1" noChangeArrowheads="1"/>
          </p:cNvPicPr>
          <p:nvPr/>
        </p:nvPicPr>
        <p:blipFill>
          <a:blip r:embed="rId4" cstate="print"/>
          <a:srcRect/>
          <a:stretch>
            <a:fillRect/>
          </a:stretch>
        </p:blipFill>
        <p:spPr bwMode="auto">
          <a:xfrm>
            <a:off x="755576" y="5032201"/>
            <a:ext cx="3333750" cy="1781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253494" y="71414"/>
            <a:ext cx="4818836" cy="576064"/>
          </a:xfrm>
        </p:spPr>
        <p:txBody>
          <a:bodyPr/>
          <a:lstStyle/>
          <a:p>
            <a:r>
              <a:rPr lang="en-US" sz="3200" dirty="0" smtClean="0"/>
              <a:t>2. </a:t>
            </a:r>
            <a:r>
              <a:rPr lang="ro-RO" sz="3200" dirty="0" smtClean="0"/>
              <a:t>Şablonul Composite</a:t>
            </a:r>
            <a:endParaRPr lang="en-US" sz="3200" dirty="0"/>
          </a:p>
        </p:txBody>
      </p:sp>
      <p:pic>
        <p:nvPicPr>
          <p:cNvPr id="7" name="Picture 6"/>
          <p:cNvPicPr/>
          <p:nvPr/>
        </p:nvPicPr>
        <p:blipFill>
          <a:blip r:embed="rId3" cstate="print"/>
          <a:srcRect/>
          <a:stretch>
            <a:fillRect/>
          </a:stretch>
        </p:blipFill>
        <p:spPr bwMode="auto">
          <a:xfrm>
            <a:off x="4499992" y="3140969"/>
            <a:ext cx="4612754" cy="3672408"/>
          </a:xfrm>
          <a:prstGeom prst="rect">
            <a:avLst/>
          </a:prstGeom>
          <a:noFill/>
          <a:ln w="9525">
            <a:noFill/>
            <a:miter lim="800000"/>
            <a:headEnd/>
            <a:tailEnd/>
          </a:ln>
        </p:spPr>
      </p:pic>
      <p:sp>
        <p:nvSpPr>
          <p:cNvPr id="8" name="Content Placeholder 2"/>
          <p:cNvSpPr txBox="1">
            <a:spLocks/>
          </p:cNvSpPr>
          <p:nvPr/>
        </p:nvSpPr>
        <p:spPr>
          <a:xfrm>
            <a:off x="109214" y="3643314"/>
            <a:ext cx="4248472" cy="2928958"/>
          </a:xfrm>
          <a:prstGeom prst="rect">
            <a:avLst/>
          </a:prstGeom>
        </p:spPr>
        <p:txBody>
          <a:bodyPr vert="horz">
            <a:noAutofit/>
          </a:bodyPr>
          <a:lstStyle/>
          <a:p>
            <a:pPr marL="1453896" lvl="3" indent="-228600">
              <a:lnSpc>
                <a:spcPts val="2600"/>
              </a:lnSpc>
              <a:spcBef>
                <a:spcPct val="20000"/>
              </a:spcBef>
              <a:buClr>
                <a:schemeClr val="accent2"/>
              </a:buClr>
              <a:buFont typeface="Wingdings" pitchFamily="2" charset="2"/>
              <a:buChar char="ü"/>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 </a:t>
            </a:r>
            <a:r>
              <a:rPr lang="ro-RO" sz="2000" dirty="0" smtClean="0"/>
              <a:t>direct în clasa obiectelor compuse (NOD)</a:t>
            </a:r>
          </a:p>
          <a:p>
            <a:pPr marL="1453896" lvl="3" indent="-228600">
              <a:lnSpc>
                <a:spcPts val="2600"/>
              </a:lnSpc>
              <a:spcBef>
                <a:spcPct val="20000"/>
              </a:spcBef>
              <a:buClr>
                <a:schemeClr val="accent2"/>
              </a:buClr>
              <a:buFont typeface="Wingdings" pitchFamily="2" charset="2"/>
              <a:buChar char="ü"/>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 în clasa abstractă (interfaţă) – Componentă, caz în care vor fi implementate şi de obiectele componente (Frunza)</a:t>
            </a:r>
          </a:p>
        </p:txBody>
      </p:sp>
      <p:sp>
        <p:nvSpPr>
          <p:cNvPr id="9" name="Content Placeholder 2"/>
          <p:cNvSpPr>
            <a:spLocks noGrp="1"/>
          </p:cNvSpPr>
          <p:nvPr>
            <p:ph idx="1"/>
          </p:nvPr>
        </p:nvSpPr>
        <p:spPr>
          <a:xfrm>
            <a:off x="35496" y="214290"/>
            <a:ext cx="9001000" cy="3357586"/>
          </a:xfrm>
        </p:spPr>
        <p:txBody>
          <a:bodyPr>
            <a:noAutofit/>
          </a:bodyPr>
          <a:lstStyle/>
          <a:p>
            <a:pPr lvl="1">
              <a:lnSpc>
                <a:spcPts val="3000"/>
              </a:lnSpc>
              <a:buFont typeface="Wingdings" pitchFamily="2" charset="2"/>
              <a:buChar char="§"/>
            </a:pPr>
            <a:r>
              <a:rPr lang="ro-RO" sz="2000" b="1" dirty="0" smtClean="0"/>
              <a:t>Soluţia:</a:t>
            </a:r>
          </a:p>
          <a:p>
            <a:pPr lvl="2">
              <a:lnSpc>
                <a:spcPts val="3000"/>
              </a:lnSpc>
              <a:buFont typeface="Wingdings" pitchFamily="2" charset="2"/>
              <a:buChar char="Ø"/>
            </a:pPr>
            <a:r>
              <a:rPr lang="ro-RO" sz="2000" dirty="0" smtClean="0"/>
              <a:t> fiecare obiect compus</a:t>
            </a:r>
            <a:r>
              <a:rPr lang="en-US" sz="2000" dirty="0" smtClean="0"/>
              <a:t> (Nod) </a:t>
            </a:r>
            <a:r>
              <a:rPr lang="ro-RO" sz="2000" dirty="0" smtClean="0"/>
              <a:t>este legat de obiectele componentă</a:t>
            </a:r>
            <a:r>
              <a:rPr lang="en-US" sz="2000" dirty="0" smtClean="0"/>
              <a:t> (</a:t>
            </a:r>
            <a:r>
              <a:rPr lang="en-US" sz="2000" dirty="0" err="1" smtClean="0"/>
              <a:t>Frunza</a:t>
            </a:r>
            <a:r>
              <a:rPr lang="en-US" sz="2000" dirty="0" smtClean="0"/>
              <a:t>)</a:t>
            </a:r>
            <a:r>
              <a:rPr lang="ro-RO" sz="2000" dirty="0" smtClean="0"/>
              <a:t>, inclusiv de alte obiecte din aceeaşi clasă, doar prin tipul abstract Componenta (has a)</a:t>
            </a:r>
            <a:r>
              <a:rPr lang="en-US" sz="2000" dirty="0" smtClean="0"/>
              <a:t> – </a:t>
            </a:r>
            <a:r>
              <a:rPr lang="en-US" sz="2000" dirty="0" err="1" smtClean="0"/>
              <a:t>altfel</a:t>
            </a:r>
            <a:r>
              <a:rPr lang="en-US" sz="2000" dirty="0" smtClean="0"/>
              <a:t>, am </a:t>
            </a:r>
            <a:r>
              <a:rPr lang="en-US" sz="2000" dirty="0" err="1" smtClean="0"/>
              <a:t>avea</a:t>
            </a:r>
            <a:r>
              <a:rPr lang="en-US" sz="2000" dirty="0" smtClean="0"/>
              <a:t> 2 </a:t>
            </a:r>
            <a:r>
              <a:rPr lang="en-US" sz="2000" dirty="0" err="1" smtClean="0"/>
              <a:t>relatii</a:t>
            </a:r>
            <a:r>
              <a:rPr lang="en-US" sz="2000" dirty="0" smtClean="0"/>
              <a:t> de </a:t>
            </a:r>
            <a:r>
              <a:rPr lang="en-US" sz="2000" dirty="0" err="1" smtClean="0"/>
              <a:t>agregare</a:t>
            </a:r>
            <a:r>
              <a:rPr lang="en-US" sz="2000" dirty="0" smtClean="0"/>
              <a:t> (Nod-Frunza </a:t>
            </a:r>
            <a:r>
              <a:rPr lang="en-US" sz="2000" dirty="0" err="1" smtClean="0"/>
              <a:t>si</a:t>
            </a:r>
            <a:r>
              <a:rPr lang="en-US" sz="2000" dirty="0" smtClean="0"/>
              <a:t> Nod-Nod)</a:t>
            </a:r>
            <a:endParaRPr lang="ro-RO" sz="2000" dirty="0" smtClean="0"/>
          </a:p>
          <a:p>
            <a:pPr lvl="4">
              <a:lnSpc>
                <a:spcPts val="3000"/>
              </a:lnSpc>
              <a:buFont typeface="Wingdings" pitchFamily="2" charset="2"/>
              <a:buChar char="ü"/>
            </a:pPr>
            <a:r>
              <a:rPr lang="ro-RO" dirty="0" smtClean="0"/>
              <a:t> în clasa Nod se va crea un atribut colecţie de tipul Componentă</a:t>
            </a:r>
          </a:p>
          <a:p>
            <a:pPr lvl="2">
              <a:lnSpc>
                <a:spcPts val="3000"/>
              </a:lnSpc>
              <a:buFont typeface="Wingdings" pitchFamily="2" charset="2"/>
              <a:buChar char="Ø"/>
            </a:pPr>
            <a:r>
              <a:rPr lang="ro-RO" sz="2000" dirty="0" smtClean="0"/>
              <a:t> metodele pentru managementul componentelor (Add, Remove, Get) pot fi definite în 2 moduri: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5696" y="116632"/>
            <a:ext cx="5688632" cy="576064"/>
          </a:xfrm>
        </p:spPr>
        <p:txBody>
          <a:bodyPr/>
          <a:lstStyle/>
          <a:p>
            <a:r>
              <a:rPr lang="en-US" sz="3200" dirty="0" smtClean="0"/>
              <a:t>2. </a:t>
            </a:r>
            <a:r>
              <a:rPr lang="ro-RO" sz="3200" dirty="0" smtClean="0"/>
              <a:t>Şablonul Composite</a:t>
            </a:r>
            <a:endParaRPr lang="en-US" sz="3200" dirty="0"/>
          </a:p>
        </p:txBody>
      </p:sp>
      <p:pic>
        <p:nvPicPr>
          <p:cNvPr id="5" name="Picture 4"/>
          <p:cNvPicPr/>
          <p:nvPr/>
        </p:nvPicPr>
        <p:blipFill>
          <a:blip r:embed="rId2" cstate="print"/>
          <a:srcRect/>
          <a:stretch>
            <a:fillRect/>
          </a:stretch>
        </p:blipFill>
        <p:spPr bwMode="auto">
          <a:xfrm>
            <a:off x="1835696" y="2996952"/>
            <a:ext cx="4612754" cy="3672408"/>
          </a:xfrm>
          <a:prstGeom prst="rect">
            <a:avLst/>
          </a:prstGeom>
          <a:noFill/>
          <a:ln w="9525">
            <a:noFill/>
            <a:miter lim="800000"/>
            <a:headEnd/>
            <a:tailEnd/>
          </a:ln>
        </p:spPr>
      </p:pic>
      <p:sp>
        <p:nvSpPr>
          <p:cNvPr id="6" name="Content Placeholder 2"/>
          <p:cNvSpPr>
            <a:spLocks noGrp="1"/>
          </p:cNvSpPr>
          <p:nvPr>
            <p:ph idx="1"/>
          </p:nvPr>
        </p:nvSpPr>
        <p:spPr>
          <a:xfrm>
            <a:off x="35496" y="764704"/>
            <a:ext cx="8820472" cy="1368152"/>
          </a:xfrm>
        </p:spPr>
        <p:txBody>
          <a:bodyPr>
            <a:noAutofit/>
          </a:bodyPr>
          <a:lstStyle/>
          <a:p>
            <a:pPr lvl="1">
              <a:lnSpc>
                <a:spcPts val="3000"/>
              </a:lnSpc>
              <a:buFont typeface="Wingdings" pitchFamily="2" charset="2"/>
              <a:buChar char="§"/>
            </a:pPr>
            <a:r>
              <a:rPr lang="ro-RO" sz="2000" b="1" dirty="0" smtClean="0"/>
              <a:t>Soluţia:</a:t>
            </a:r>
          </a:p>
          <a:p>
            <a:pPr lvl="2">
              <a:lnSpc>
                <a:spcPts val="3000"/>
              </a:lnSpc>
              <a:buFont typeface="Wingdings" pitchFamily="2" charset="2"/>
              <a:buChar char="Ø"/>
            </a:pPr>
            <a:r>
              <a:rPr lang="ro-RO" sz="2000" dirty="0" smtClean="0"/>
              <a:t> aplicaţia client va manipula obiectele ierarhiei prin intermediul tipului abstract (interfeţei) Componenta</a:t>
            </a:r>
            <a:endParaRPr lang="en-US" sz="2000" dirty="0" smtClean="0"/>
          </a:p>
        </p:txBody>
      </p:sp>
      <p:sp>
        <p:nvSpPr>
          <p:cNvPr id="7" name="Rectangle 6"/>
          <p:cNvSpPr/>
          <p:nvPr/>
        </p:nvSpPr>
        <p:spPr>
          <a:xfrm>
            <a:off x="5724128" y="2348880"/>
            <a:ext cx="165618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Client</a:t>
            </a:r>
            <a:endParaRPr lang="en-US" dirty="0">
              <a:solidFill>
                <a:schemeClr val="bg1"/>
              </a:solidFill>
            </a:endParaRPr>
          </a:p>
        </p:txBody>
      </p:sp>
      <p:cxnSp>
        <p:nvCxnSpPr>
          <p:cNvPr id="9" name="Straight Arrow Connector 8"/>
          <p:cNvCxnSpPr/>
          <p:nvPr/>
        </p:nvCxnSpPr>
        <p:spPr>
          <a:xfrm flipH="1">
            <a:off x="4716016" y="2420888"/>
            <a:ext cx="1008112" cy="576064"/>
          </a:xfrm>
          <a:prstGeom prst="straightConnector1">
            <a:avLst/>
          </a:prstGeom>
          <a:ln>
            <a:solidFill>
              <a:schemeClr val="tx1">
                <a:lumMod val="9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35696" y="116632"/>
            <a:ext cx="5688632" cy="576064"/>
          </a:xfrm>
        </p:spPr>
        <p:txBody>
          <a:bodyPr/>
          <a:lstStyle/>
          <a:p>
            <a:r>
              <a:rPr lang="en-US" sz="3200" dirty="0" smtClean="0"/>
              <a:t>2. </a:t>
            </a:r>
            <a:r>
              <a:rPr lang="ro-RO" sz="3200" dirty="0" smtClean="0"/>
              <a:t>Şablonul Composite</a:t>
            </a:r>
            <a:endParaRPr lang="en-US" sz="3200" dirty="0"/>
          </a:p>
        </p:txBody>
      </p:sp>
      <p:sp>
        <p:nvSpPr>
          <p:cNvPr id="5" name="Content Placeholder 2"/>
          <p:cNvSpPr>
            <a:spLocks noGrp="1"/>
          </p:cNvSpPr>
          <p:nvPr>
            <p:ph idx="1"/>
          </p:nvPr>
        </p:nvSpPr>
        <p:spPr>
          <a:xfrm>
            <a:off x="35496" y="764704"/>
            <a:ext cx="9001000" cy="3096344"/>
          </a:xfrm>
        </p:spPr>
        <p:txBody>
          <a:bodyPr>
            <a:noAutofit/>
          </a:bodyPr>
          <a:lstStyle/>
          <a:p>
            <a:pPr>
              <a:lnSpc>
                <a:spcPts val="3000"/>
              </a:lnSpc>
              <a:buFont typeface="Wingdings" pitchFamily="2" charset="2"/>
              <a:buChar char="§"/>
            </a:pPr>
            <a:r>
              <a:rPr lang="ro-RO" sz="2000" b="1" dirty="0" smtClean="0"/>
              <a:t>Exemplu:</a:t>
            </a:r>
          </a:p>
          <a:p>
            <a:pPr lvl="1">
              <a:lnSpc>
                <a:spcPts val="3000"/>
              </a:lnSpc>
              <a:buFont typeface="Wingdings" pitchFamily="2" charset="2"/>
              <a:buChar char="Ø"/>
            </a:pPr>
            <a:r>
              <a:rPr lang="ro-RO" sz="2000" dirty="0" smtClean="0"/>
              <a:t> ziariştii fac parte din grupul “redacţii”</a:t>
            </a:r>
          </a:p>
          <a:p>
            <a:pPr lvl="1">
              <a:lnSpc>
                <a:spcPts val="3000"/>
              </a:lnSpc>
              <a:buFont typeface="Wingdings" pitchFamily="2" charset="2"/>
              <a:buChar char="Ø"/>
            </a:pPr>
            <a:r>
              <a:rPr lang="ro-RO" sz="2000" dirty="0" smtClean="0"/>
              <a:t> o redacţie face parte din grupul “publicaţii” (ziare, reviste ...)</a:t>
            </a:r>
          </a:p>
          <a:p>
            <a:pPr lvl="1">
              <a:lnSpc>
                <a:spcPts val="3000"/>
              </a:lnSpc>
              <a:buFont typeface="Wingdings" pitchFamily="2" charset="2"/>
              <a:buChar char="Ø"/>
            </a:pPr>
            <a:r>
              <a:rPr lang="ro-RO" sz="2000" dirty="0" smtClean="0"/>
              <a:t> o publicaţie aparţine de grupul “trusturi de presă”</a:t>
            </a:r>
          </a:p>
          <a:p>
            <a:pPr lvl="1">
              <a:lnSpc>
                <a:spcPts val="3000"/>
              </a:lnSpc>
              <a:buFont typeface="Wingdings" pitchFamily="2" charset="2"/>
              <a:buChar char="Ø"/>
            </a:pPr>
            <a:r>
              <a:rPr lang="ro-RO" sz="2000" dirty="0" smtClean="0"/>
              <a:t> se doreşte lansarea unei operaţii specifice unui ziarist (a ataca) la nivelul unui trust fără a apela fiecare ziarist în parte, ci apelând doar operaţia ataca a obiectului trust</a:t>
            </a:r>
          </a:p>
        </p:txBody>
      </p:sp>
      <p:pic>
        <p:nvPicPr>
          <p:cNvPr id="6" name="Picture 5"/>
          <p:cNvPicPr/>
          <p:nvPr/>
        </p:nvPicPr>
        <p:blipFill>
          <a:blip r:embed="rId2" cstate="print"/>
          <a:srcRect/>
          <a:stretch>
            <a:fillRect/>
          </a:stretch>
        </p:blipFill>
        <p:spPr bwMode="auto">
          <a:xfrm>
            <a:off x="5364088" y="3717033"/>
            <a:ext cx="3744416" cy="31409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88032" y="558503"/>
            <a:ext cx="8748464"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interface Componenta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ataca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p>
          <a:p>
            <a:pPr marL="0" marR="0" lvl="0"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Ziarist implements Componenta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ataca ()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System.out.println("Hau hau!");</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p>
          <a:p>
            <a:pPr marL="0" marR="0" lvl="0"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Grup implements Componenta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ArrayList&lt;Componenta&gt; mComponenta = new</a:t>
            </a:r>
          </a:p>
          <a:p>
            <a:pPr marL="0" marR="0" lvl="0" defTabSz="914400" rtl="0" eaLnBrk="0" fontAlgn="base" latinLnBrk="0" hangingPunct="0">
              <a:lnSpc>
                <a:spcPct val="100000"/>
              </a:lnSpc>
              <a:spcBef>
                <a:spcPct val="0"/>
              </a:spcBef>
              <a:spcAft>
                <a:spcPct val="0"/>
              </a:spcAft>
              <a:buClrTx/>
              <a:buSzTx/>
              <a:buFontTx/>
              <a:buNone/>
              <a:tabLst/>
            </a:pPr>
            <a:r>
              <a:rPr lang="ro-RO" sz="1600" dirty="0" smtClean="0">
                <a:latin typeface="Courier"/>
                <a:ea typeface="Times New Roman" pitchFamily="18" charset="0"/>
                <a:cs typeface="Times New Roman" pitchFamily="18" charset="0"/>
              </a:rPr>
              <a:t>       </a:t>
            </a: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ArrayList&lt;Componenta&gt;();</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ataca ()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for (Componenta componenta : mComponenta)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a:t>
            </a:r>
            <a:r>
              <a:rPr kumimoji="0" lang="ro-RO" sz="1600" b="1" i="0" u="none" strike="noStrike" cap="none" normalizeH="0" baseline="0" dirty="0" smtClean="0">
                <a:ln>
                  <a:noFill/>
                </a:ln>
                <a:effectLst/>
                <a:latin typeface="Courier"/>
                <a:ea typeface="Times New Roman" pitchFamily="18" charset="0"/>
                <a:cs typeface="Times New Roman" pitchFamily="18" charset="0"/>
              </a:rPr>
              <a:t>componenta.ataca();</a:t>
            </a:r>
            <a:r>
              <a:rPr kumimoji="0" lang="ro-RO" sz="1600" b="1" i="0" u="none" strike="noStrike" cap="none" normalizeH="0" baseline="0" dirty="0" smtClean="0">
                <a:ln>
                  <a:noFill/>
                </a:ln>
                <a:solidFill>
                  <a:srgbClr val="FF0000"/>
                </a:solidFill>
                <a:effectLst/>
                <a:latin typeface="Courier"/>
                <a:ea typeface="Times New Roman" pitchFamily="18" charset="0"/>
                <a:cs typeface="Times New Roman" pitchFamily="18" charset="0"/>
              </a:rPr>
              <a:t>//nu trebuie testat</a:t>
            </a:r>
            <a:r>
              <a:rPr kumimoji="0" lang="ro-RO" sz="1600" b="1" i="0" u="none" strike="noStrike" cap="none" normalizeH="0" dirty="0" smtClean="0">
                <a:ln>
                  <a:noFill/>
                </a:ln>
                <a:solidFill>
                  <a:srgbClr val="FF0000"/>
                </a:solidFill>
                <a:effectLst/>
                <a:latin typeface="Courier"/>
                <a:ea typeface="Times New Roman" pitchFamily="18" charset="0"/>
                <a:cs typeface="Times New Roman" pitchFamily="18" charset="0"/>
              </a:rPr>
              <a:t> tipul obiectului</a:t>
            </a:r>
            <a:endParaRPr kumimoji="0" lang="en-US" sz="1600" b="0" i="0" u="none" strike="noStrike" cap="none" normalizeH="0" baseline="0" dirty="0" smtClean="0">
              <a:ln>
                <a:noFill/>
              </a:ln>
              <a:solidFill>
                <a:srgbClr val="FF0000"/>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add (Componenta c)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mComponenta.add(c);</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remove (Componenta c)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mComponenta.remove(c);</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sz="1600" b="0" i="0" u="none" strike="noStrike" cap="none" normalizeH="0" baseline="0" dirty="0" smtClean="0">
              <a:ln>
                <a:noFill/>
              </a:ln>
              <a:solidFill>
                <a:schemeClr val="tx1"/>
              </a:solidFill>
              <a:effectLst/>
              <a:latin typeface="Arial" pitchFamily="34" charset="0"/>
            </a:endParaRPr>
          </a:p>
        </p:txBody>
      </p:sp>
      <p:sp>
        <p:nvSpPr>
          <p:cNvPr id="5" name="Title 1"/>
          <p:cNvSpPr>
            <a:spLocks noGrp="1"/>
          </p:cNvSpPr>
          <p:nvPr>
            <p:ph type="title"/>
          </p:nvPr>
        </p:nvSpPr>
        <p:spPr>
          <a:xfrm>
            <a:off x="1403648" y="44624"/>
            <a:ext cx="5311492" cy="576064"/>
          </a:xfrm>
        </p:spPr>
        <p:txBody>
          <a:bodyPr/>
          <a:lstStyle/>
          <a:p>
            <a:r>
              <a:rPr lang="en-US" sz="3200" dirty="0" smtClean="0"/>
              <a:t>2. </a:t>
            </a:r>
            <a:r>
              <a:rPr lang="ro-RO" sz="3200" dirty="0" smtClean="0"/>
              <a:t>Şablonul Composite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539552" y="688042"/>
            <a:ext cx="8028384"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 Aplicaţia client</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ro-RO" b="0" i="0" u="none" strike="noStrike" cap="none" normalizeH="0" baseline="0" dirty="0" smtClean="0">
              <a:ln>
                <a:noFill/>
              </a:ln>
              <a:solidFill>
                <a:schemeClr val="tx1"/>
              </a:solidFill>
              <a:effectLst/>
              <a:ea typeface="Times New Roman" pitchFamily="18"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Grup trust = new Grup();</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Grup ziar = new Grup();</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Grup redactie = new Grup();</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Ziarist popescu = new Ziarist();</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Ziarist ionescu = new Ziarist();</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Ziarist altescu = new Ziarist();</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redactie.add(popescu);</a:t>
            </a:r>
            <a:endParaRPr kumimoji="0" lang="en-US"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ro-RO" b="0" i="0" u="none" strike="noStrike" cap="none" normalizeH="0" baseline="0" dirty="0" smtClean="0">
                <a:ln>
                  <a:noFill/>
                </a:ln>
                <a:solidFill>
                  <a:schemeClr val="tx1"/>
                </a:solidFill>
                <a:effectLst/>
                <a:ea typeface="Times New Roman" pitchFamily="18" charset="0"/>
                <a:cs typeface="Times New Roman" pitchFamily="18" charset="0"/>
              </a:rPr>
              <a:t>redactie.add(ionescu);</a:t>
            </a:r>
            <a:endParaRPr kumimoji="0" lang="en-US" b="0" i="0" u="none" strike="noStrike" cap="none" normalizeH="0" baseline="0" dirty="0" smtClean="0">
              <a:ln>
                <a:noFill/>
              </a:ln>
              <a:solidFill>
                <a:schemeClr val="tx1"/>
              </a:solidFill>
              <a:effectLst/>
              <a:ea typeface="Times New Roman" pitchFamily="18" charset="0"/>
              <a:cs typeface="Times New Roman" pitchFamily="18" charset="0"/>
            </a:endParaRPr>
          </a:p>
          <a:p>
            <a:pPr>
              <a:lnSpc>
                <a:spcPct val="150000"/>
              </a:lnSpc>
            </a:pPr>
            <a:r>
              <a:rPr lang="ro-RO" dirty="0" smtClean="0"/>
              <a:t>redactie.add(altescu);</a:t>
            </a:r>
            <a:endParaRPr lang="en-US" dirty="0" smtClean="0"/>
          </a:p>
          <a:p>
            <a:pPr>
              <a:lnSpc>
                <a:spcPct val="150000"/>
              </a:lnSpc>
            </a:pPr>
            <a:r>
              <a:rPr lang="ro-RO" dirty="0" smtClean="0"/>
              <a:t>ziar.add(redactie);</a:t>
            </a:r>
            <a:endParaRPr lang="en-US" dirty="0" smtClean="0"/>
          </a:p>
          <a:p>
            <a:pPr>
              <a:lnSpc>
                <a:spcPct val="150000"/>
              </a:lnSpc>
            </a:pPr>
            <a:r>
              <a:rPr lang="ro-RO" dirty="0" smtClean="0"/>
              <a:t>trust.add(ziar);</a:t>
            </a:r>
            <a:endParaRPr lang="en-US" dirty="0" smtClean="0"/>
          </a:p>
          <a:p>
            <a:pPr>
              <a:lnSpc>
                <a:spcPct val="150000"/>
              </a:lnSpc>
            </a:pPr>
            <a:r>
              <a:rPr lang="ro-RO" dirty="0" smtClean="0"/>
              <a:t>trust.ataca();</a:t>
            </a:r>
            <a:endParaRPr lang="en-US" dirty="0" smtClean="0"/>
          </a:p>
        </p:txBody>
      </p:sp>
      <p:sp>
        <p:nvSpPr>
          <p:cNvPr id="5" name="Title 1"/>
          <p:cNvSpPr>
            <a:spLocks noGrp="1"/>
          </p:cNvSpPr>
          <p:nvPr>
            <p:ph type="title"/>
          </p:nvPr>
        </p:nvSpPr>
        <p:spPr>
          <a:xfrm>
            <a:off x="1403648" y="116632"/>
            <a:ext cx="4811426" cy="576064"/>
          </a:xfrm>
        </p:spPr>
        <p:txBody>
          <a:bodyPr/>
          <a:lstStyle/>
          <a:p>
            <a:r>
              <a:rPr lang="en-US" sz="3200" dirty="0" smtClean="0"/>
              <a:t>2. </a:t>
            </a:r>
            <a:r>
              <a:rPr lang="ro-RO" sz="3200" dirty="0" smtClean="0"/>
              <a:t>Şablonul Composite</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73796"/>
          </a:xfrm>
        </p:spPr>
        <p:txBody>
          <a:bodyPr/>
          <a:lstStyle/>
          <a:p>
            <a:r>
              <a:rPr lang="en-US" dirty="0" err="1" smtClean="0"/>
              <a:t>Sabloane</a:t>
            </a:r>
            <a:r>
              <a:rPr lang="en-US" dirty="0" smtClean="0"/>
              <a:t> </a:t>
            </a:r>
            <a:r>
              <a:rPr lang="en-US" dirty="0" err="1" smtClean="0"/>
              <a:t>structurale</a:t>
            </a:r>
            <a:endParaRPr lang="en-US" dirty="0"/>
          </a:p>
        </p:txBody>
      </p:sp>
      <p:sp>
        <p:nvSpPr>
          <p:cNvPr id="3" name="Content Placeholder 2"/>
          <p:cNvSpPr>
            <a:spLocks noGrp="1"/>
          </p:cNvSpPr>
          <p:nvPr>
            <p:ph idx="1"/>
          </p:nvPr>
        </p:nvSpPr>
        <p:spPr>
          <a:xfrm>
            <a:off x="914400" y="1783560"/>
            <a:ext cx="7772400" cy="2145506"/>
          </a:xfrm>
        </p:spPr>
        <p:txBody>
          <a:bodyPr>
            <a:normAutofit fontScale="85000" lnSpcReduction="20000"/>
          </a:bodyPr>
          <a:lstStyle/>
          <a:p>
            <a:r>
              <a:rPr lang="en-US" dirty="0" smtClean="0"/>
              <a:t>Adapter</a:t>
            </a:r>
          </a:p>
          <a:p>
            <a:r>
              <a:rPr lang="en-US" dirty="0" smtClean="0"/>
              <a:t>Composite</a:t>
            </a:r>
          </a:p>
          <a:p>
            <a:r>
              <a:rPr lang="en-US" dirty="0" smtClean="0"/>
              <a:t>Façade</a:t>
            </a:r>
          </a:p>
          <a:p>
            <a:r>
              <a:rPr lang="en-US" dirty="0" smtClean="0"/>
              <a:t>Proxy</a:t>
            </a:r>
          </a:p>
          <a:p>
            <a:r>
              <a:rPr lang="en-US" dirty="0" smtClean="0"/>
              <a:t>Decorator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188640"/>
            <a:ext cx="5018330" cy="576064"/>
          </a:xfrm>
        </p:spPr>
        <p:txBody>
          <a:bodyPr/>
          <a:lstStyle/>
          <a:p>
            <a:r>
              <a:rPr lang="en-US" sz="3200" dirty="0" smtClean="0"/>
              <a:t>2. </a:t>
            </a:r>
            <a:r>
              <a:rPr lang="ro-RO" sz="3200" dirty="0" smtClean="0"/>
              <a:t>Şablonul Composite</a:t>
            </a:r>
            <a:endParaRPr lang="en-US" sz="3200" dirty="0"/>
          </a:p>
        </p:txBody>
      </p:sp>
      <p:sp>
        <p:nvSpPr>
          <p:cNvPr id="1025" name="Rectangle 1"/>
          <p:cNvSpPr>
            <a:spLocks noChangeArrowheads="1"/>
          </p:cNvSpPr>
          <p:nvPr/>
        </p:nvSpPr>
        <p:spPr bwMode="auto">
          <a:xfrm>
            <a:off x="395536" y="836712"/>
            <a:ext cx="8568952"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u="none" strike="noStrike" cap="none" dirty="0" err="1" smtClean="0">
                <a:ln>
                  <a:noFill/>
                </a:ln>
                <a:effectLst/>
                <a:latin typeface="Times New Roman" pitchFamily="18" charset="0"/>
                <a:ea typeface="Calibri" pitchFamily="34" charset="0"/>
                <a:cs typeface="Times New Roman" pitchFamily="18" charset="0"/>
              </a:rPr>
              <a:t>Aplicabilitate</a:t>
            </a:r>
            <a:r>
              <a:rPr kumimoji="0" lang="en-US" sz="2000" u="none" strike="noStrike" cap="none" dirty="0" smtClean="0">
                <a:ln>
                  <a:noFill/>
                </a:ln>
                <a:effectLst/>
                <a:latin typeface="Times New Roman" pitchFamily="18" charset="0"/>
                <a:ea typeface="Calibri" pitchFamily="34" charset="0"/>
                <a:cs typeface="Times New Roman" pitchFamily="18" charset="0"/>
              </a:rPr>
              <a:t> – se </a:t>
            </a:r>
            <a:r>
              <a:rPr kumimoji="0" lang="en-US" sz="2000" u="none" strike="noStrike" cap="none" dirty="0" err="1" smtClean="0">
                <a:ln>
                  <a:noFill/>
                </a:ln>
                <a:effectLst/>
                <a:latin typeface="Times New Roman" pitchFamily="18" charset="0"/>
                <a:ea typeface="Calibri" pitchFamily="34" charset="0"/>
                <a:cs typeface="Times New Roman" pitchFamily="18" charset="0"/>
              </a:rPr>
              <a:t>utili</a:t>
            </a:r>
            <a:r>
              <a:rPr kumimoji="0" lang="ro-RO" sz="2000" u="none" strike="noStrike" cap="none" dirty="0" smtClean="0">
                <a:ln>
                  <a:noFill/>
                </a:ln>
                <a:effectLst/>
                <a:latin typeface="Times New Roman" pitchFamily="18" charset="0"/>
                <a:ea typeface="Calibri" pitchFamily="34" charset="0"/>
                <a:cs typeface="Times New Roman" pitchFamily="18" charset="0"/>
              </a:rPr>
              <a:t>zează atunci când:</a:t>
            </a:r>
            <a:endParaRPr kumimoji="0" lang="en-US" sz="2000" u="none" strike="noStrike" cap="none" dirty="0" smtClean="0">
              <a:ln>
                <a:noFill/>
              </a:ln>
              <a:effectLst/>
              <a:latin typeface="Arial" pitchFamily="34" charset="0"/>
            </a:endParaRPr>
          </a:p>
          <a:p>
            <a:pPr lvl="1" eaLnBrk="0" fontAlgn="base" hangingPunct="0">
              <a:lnSpc>
                <a:spcPct val="150000"/>
              </a:lnSpc>
              <a:spcBef>
                <a:spcPct val="0"/>
              </a:spcBef>
              <a:spcAft>
                <a:spcPct val="0"/>
              </a:spcAft>
              <a:buFont typeface="Wingdings" pitchFamily="2" charset="2"/>
              <a:buChar char="Ø"/>
            </a:pPr>
            <a:r>
              <a:rPr kumimoji="0" lang="ro-RO" sz="2000" u="none" strike="noStrike" cap="none" dirty="0" smtClean="0">
                <a:ln>
                  <a:noFill/>
                </a:ln>
                <a:effectLst/>
                <a:latin typeface="Times New Roman" pitchFamily="18" charset="0"/>
                <a:ea typeface="Calibri" pitchFamily="34" charset="0"/>
                <a:cs typeface="Times New Roman" pitchFamily="18" charset="0"/>
              </a:rPr>
              <a:t> se doreşte reprezentarea ierarhiilor de obiecte aflate în relaţie de tip “parte-întreg”</a:t>
            </a:r>
            <a:r>
              <a:rPr kumimoji="0" lang="en-US" sz="2000" u="none" strike="noStrike" cap="none" dirty="0" smtClean="0">
                <a:ln>
                  <a:noFill/>
                </a:ln>
                <a:effectLst/>
                <a:latin typeface="Times New Roman" pitchFamily="18" charset="0"/>
                <a:ea typeface="Calibri" pitchFamily="34" charset="0"/>
                <a:cs typeface="Times New Roman" pitchFamily="18" charset="0"/>
              </a:rPr>
              <a:t>, </a:t>
            </a:r>
            <a:r>
              <a:rPr kumimoji="0" lang="en-US" sz="2000" u="none" strike="noStrike" cap="none" dirty="0" err="1" smtClean="0">
                <a:ln>
                  <a:noFill/>
                </a:ln>
                <a:effectLst/>
                <a:latin typeface="Times New Roman" pitchFamily="18" charset="0"/>
                <a:ea typeface="Calibri" pitchFamily="34" charset="0"/>
                <a:cs typeface="Times New Roman" pitchFamily="18" charset="0"/>
              </a:rPr>
              <a:t>adic</a:t>
            </a:r>
            <a:r>
              <a:rPr lang="ro-RO" sz="2000" dirty="0" smtClean="0">
                <a:latin typeface="Times New Roman" pitchFamily="18" charset="0"/>
                <a:ea typeface="Calibri" pitchFamily="34" charset="0"/>
                <a:cs typeface="Times New Roman" pitchFamily="18" charset="0"/>
              </a:rPr>
              <a:t>ă un obiect compus poate fi format din alte obiecte compuse</a:t>
            </a:r>
            <a:endParaRPr kumimoji="0" lang="ro-RO" sz="2000" u="none" strike="noStrike" cap="none" dirty="0" smtClean="0">
              <a:ln>
                <a:noFill/>
              </a:ln>
              <a:effectLst/>
              <a:latin typeface="Times New Roman" pitchFamily="18" charset="0"/>
              <a:ea typeface="Calibri" pitchFamily="34" charset="0"/>
              <a:cs typeface="Times New Roman" pitchFamily="18" charset="0"/>
            </a:endParaRPr>
          </a:p>
          <a:p>
            <a:pPr lvl="1" eaLnBrk="0" fontAlgn="base" hangingPunct="0">
              <a:lnSpc>
                <a:spcPct val="150000"/>
              </a:lnSpc>
              <a:spcBef>
                <a:spcPct val="0"/>
              </a:spcBef>
              <a:spcAft>
                <a:spcPct val="0"/>
              </a:spcAft>
              <a:buFont typeface="Wingdings" pitchFamily="2" charset="2"/>
              <a:buChar char="Ø"/>
            </a:pPr>
            <a:r>
              <a:rPr lang="ro-RO" sz="2000" dirty="0" smtClean="0">
                <a:latin typeface="Times New Roman" pitchFamily="18" charset="0"/>
                <a:cs typeface="Times New Roman" pitchFamily="18" charset="0"/>
              </a:rPr>
              <a:t> se doreşte ca aplicaţia client să poată ignora diferenţa între obiectele elementare şi obiectele compuse</a:t>
            </a:r>
          </a:p>
          <a:p>
            <a:pPr lvl="1" eaLnBrk="0" fontAlgn="base" hangingPunct="0">
              <a:lnSpc>
                <a:spcPct val="150000"/>
              </a:lnSpc>
              <a:spcBef>
                <a:spcPct val="0"/>
              </a:spcBef>
              <a:spcAft>
                <a:spcPct val="0"/>
              </a:spcAft>
              <a:buFont typeface="Wingdings" pitchFamily="2" charset="2"/>
              <a:buChar char="Ø"/>
            </a:pPr>
            <a:r>
              <a:rPr kumimoji="0" lang="ro-RO" sz="2000" u="none" strike="noStrike" cap="none" dirty="0" smtClean="0">
                <a:ln>
                  <a:noFill/>
                </a:ln>
                <a:effectLst/>
                <a:latin typeface="Times New Roman" pitchFamily="18" charset="0"/>
                <a:cs typeface="Times New Roman" pitchFamily="18" charset="0"/>
              </a:rPr>
              <a:t> aplicaţia client va trata în mod uniform toate obiectele din structura ierarhică</a:t>
            </a:r>
            <a:endParaRPr kumimoji="0" lang="en-US" sz="2000" u="none" strike="noStrike" cap="none" dirty="0" smtClean="0">
              <a:ln>
                <a:noFill/>
              </a:ln>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3</a:t>
            </a:r>
            <a:r>
              <a:rPr lang="en-US" sz="3200" dirty="0" smtClean="0"/>
              <a:t>. </a:t>
            </a:r>
            <a:r>
              <a:rPr lang="ro-RO" sz="3200" dirty="0" smtClean="0"/>
              <a:t>Şablonul </a:t>
            </a:r>
            <a:r>
              <a:rPr lang="en-US" sz="3200" dirty="0" smtClean="0"/>
              <a:t>Facade</a:t>
            </a:r>
            <a:endParaRPr lang="en-US" sz="3200" dirty="0"/>
          </a:p>
        </p:txBody>
      </p:sp>
      <p:sp>
        <p:nvSpPr>
          <p:cNvPr id="6" name="Content Placeholder 2"/>
          <p:cNvSpPr>
            <a:spLocks noGrp="1"/>
          </p:cNvSpPr>
          <p:nvPr>
            <p:ph idx="1"/>
          </p:nvPr>
        </p:nvSpPr>
        <p:spPr>
          <a:xfrm>
            <a:off x="571472" y="1075560"/>
            <a:ext cx="8286808" cy="4139390"/>
          </a:xfrm>
        </p:spPr>
        <p:txBody>
          <a:bodyPr>
            <a:noAutofit/>
          </a:bodyPr>
          <a:lstStyle/>
          <a:p>
            <a:pPr marL="0" lvl="1" indent="0" algn="just">
              <a:lnSpc>
                <a:spcPts val="2800"/>
              </a:lnSpc>
              <a:spcAft>
                <a:spcPts val="1800"/>
              </a:spcAft>
              <a:buFont typeface="Wingdings" pitchFamily="2" charset="2"/>
              <a:buChar char="§"/>
            </a:pPr>
            <a:r>
              <a:rPr lang="ro-RO" sz="2000" dirty="0" smtClean="0"/>
              <a:t> </a:t>
            </a:r>
            <a:r>
              <a:rPr lang="ro-RO" sz="2000" b="1" dirty="0" smtClean="0">
                <a:solidFill>
                  <a:srgbClr val="FFFF00"/>
                </a:solidFill>
              </a:rPr>
              <a:t>Problema</a:t>
            </a:r>
            <a:r>
              <a:rPr lang="ro-RO" sz="2000" dirty="0" smtClean="0"/>
              <a:t> – sa presupunem ca:</a:t>
            </a:r>
          </a:p>
          <a:p>
            <a:pPr marL="288000" lvl="2" indent="0" algn="just">
              <a:lnSpc>
                <a:spcPts val="2800"/>
              </a:lnSpc>
              <a:spcAft>
                <a:spcPts val="1800"/>
              </a:spcAft>
              <a:buFont typeface="Wingdings" pitchFamily="2" charset="2"/>
              <a:buChar char="Ø"/>
            </a:pPr>
            <a:r>
              <a:rPr lang="ro-RO" sz="2000" dirty="0" smtClean="0"/>
              <a:t> functionalitatea unui subsistem complex este furnizata prin intermediul  mai multor interfete (adica clase si metode care trebuie invocate intr-o anumita secventa)</a:t>
            </a:r>
          </a:p>
          <a:p>
            <a:pPr marL="288000" lvl="2" indent="0" algn="just">
              <a:lnSpc>
                <a:spcPts val="2800"/>
              </a:lnSpc>
              <a:spcAft>
                <a:spcPts val="1800"/>
              </a:spcAft>
              <a:buFont typeface="Wingdings" pitchFamily="2" charset="2"/>
              <a:buChar char="Ø"/>
            </a:pPr>
            <a:r>
              <a:rPr lang="ro-RO" sz="2000" dirty="0" smtClean="0"/>
              <a:t> mai multi clienti acceseaza subsistemul (invocarea acelorasi functionalitati ale subsistemului in mai multe parti ale aplicatiei)</a:t>
            </a:r>
          </a:p>
          <a:p>
            <a:pPr marL="288000" lvl="2" indent="0" algn="just">
              <a:lnSpc>
                <a:spcPts val="2800"/>
              </a:lnSpc>
              <a:spcAft>
                <a:spcPts val="1800"/>
              </a:spcAft>
              <a:buFont typeface="Wingdings" pitchFamily="2" charset="2"/>
              <a:buChar char="Ø"/>
            </a:pPr>
            <a:r>
              <a:rPr lang="ro-RO" sz="2000" dirty="0" smtClean="0"/>
              <a:t> un nivel mare de cuplare a clientului la obiectele subsistemului nu este dorita sau implementarea subsistemului se poate modifica</a:t>
            </a:r>
          </a:p>
          <a:p>
            <a:pPr marL="0" lvl="2" indent="0" algn="just">
              <a:lnSpc>
                <a:spcPts val="2800"/>
              </a:lnSpc>
              <a:spcAft>
                <a:spcPts val="1800"/>
              </a:spcAft>
              <a:buFont typeface="Wingdings" pitchFamily="2" charset="2"/>
              <a:buChar char="§"/>
            </a:pPr>
            <a:endParaRPr lang="ro-RO"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3</a:t>
            </a:r>
            <a:r>
              <a:rPr lang="en-US" sz="3200" dirty="0" smtClean="0"/>
              <a:t>. </a:t>
            </a:r>
            <a:r>
              <a:rPr lang="ro-RO" sz="3200" dirty="0" smtClean="0"/>
              <a:t>Şablonul </a:t>
            </a:r>
            <a:r>
              <a:rPr lang="en-US" sz="3200" dirty="0" smtClean="0"/>
              <a:t>Facade</a:t>
            </a:r>
            <a:endParaRPr lang="en-US" sz="3200" dirty="0"/>
          </a:p>
        </p:txBody>
      </p:sp>
      <p:sp>
        <p:nvSpPr>
          <p:cNvPr id="5" name="Content Placeholder 2"/>
          <p:cNvSpPr>
            <a:spLocks noGrp="1"/>
          </p:cNvSpPr>
          <p:nvPr>
            <p:ph idx="1"/>
          </p:nvPr>
        </p:nvSpPr>
        <p:spPr>
          <a:xfrm>
            <a:off x="571472" y="932684"/>
            <a:ext cx="8286808" cy="4782332"/>
          </a:xfrm>
        </p:spPr>
        <p:txBody>
          <a:bodyPr>
            <a:noAutofit/>
          </a:bodyPr>
          <a:lstStyle/>
          <a:p>
            <a:pPr marL="0" lvl="1" indent="0" algn="just">
              <a:lnSpc>
                <a:spcPts val="2800"/>
              </a:lnSpc>
              <a:spcAft>
                <a:spcPts val="1800"/>
              </a:spcAft>
              <a:buFont typeface="Wingdings" pitchFamily="2" charset="2"/>
              <a:buChar char="§"/>
            </a:pPr>
            <a:r>
              <a:rPr lang="en-US" sz="2000" dirty="0" smtClean="0">
                <a:solidFill>
                  <a:srgbClr val="FFFF00"/>
                </a:solidFill>
              </a:rPr>
              <a:t> </a:t>
            </a:r>
            <a:r>
              <a:rPr lang="ro-RO" sz="2000" b="1" dirty="0" smtClean="0">
                <a:solidFill>
                  <a:srgbClr val="FFFF00"/>
                </a:solidFill>
              </a:rPr>
              <a:t>Solutia</a:t>
            </a:r>
            <a:r>
              <a:rPr lang="ro-RO" sz="2000" dirty="0" smtClean="0"/>
              <a:t> – crearea unui obiect dintr-o clasa Facade, care:</a:t>
            </a:r>
          </a:p>
          <a:p>
            <a:pPr marL="288000" lvl="2" indent="0" algn="just">
              <a:lnSpc>
                <a:spcPts val="2800"/>
              </a:lnSpc>
              <a:spcAft>
                <a:spcPts val="1800"/>
              </a:spcAft>
              <a:buFont typeface="Wingdings" pitchFamily="2" charset="2"/>
              <a:buChar char="Ø"/>
            </a:pPr>
            <a:r>
              <a:rPr lang="ro-RO" sz="2000" dirty="0" smtClean="0"/>
              <a:t> furnizeaza o interfata simplificata, unica, pentru tot subsistemul</a:t>
            </a:r>
          </a:p>
          <a:p>
            <a:pPr marL="288000" lvl="2" indent="0" algn="just">
              <a:lnSpc>
                <a:spcPts val="2800"/>
              </a:lnSpc>
              <a:spcAft>
                <a:spcPts val="1800"/>
              </a:spcAft>
              <a:buFont typeface="Wingdings" pitchFamily="2" charset="2"/>
              <a:buChar char="Ø"/>
            </a:pPr>
            <a:r>
              <a:rPr lang="ro-RO" sz="2000" dirty="0" smtClean="0"/>
              <a:t> este responsabil de colaborarea cu obiectele (clasele) subsistemului – are rolul unui controller </a:t>
            </a:r>
            <a:r>
              <a:rPr lang="en-US" sz="2000" dirty="0" err="1" smtClean="0"/>
              <a:t>pe</a:t>
            </a:r>
            <a:r>
              <a:rPr lang="en-US" sz="2000" dirty="0" smtClean="0"/>
              <a:t> post</a:t>
            </a:r>
            <a:r>
              <a:rPr lang="ro-RO" sz="2000" dirty="0" smtClean="0"/>
              <a:t> de calauza (adica invoca metodele subsistemului in functie de nevoile clientului)</a:t>
            </a:r>
          </a:p>
          <a:p>
            <a:pPr marL="288000" lvl="2" indent="0" algn="just">
              <a:lnSpc>
                <a:spcPts val="2800"/>
              </a:lnSpc>
              <a:spcAft>
                <a:spcPts val="1800"/>
              </a:spcAft>
              <a:buFont typeface="Wingdings" pitchFamily="2" charset="2"/>
              <a:buChar char="Ø"/>
            </a:pPr>
            <a:r>
              <a:rPr lang="ro-RO" sz="2000" dirty="0" smtClean="0"/>
              <a:t> defineste un singur punct de acces la serviciile subsistemului</a:t>
            </a:r>
          </a:p>
          <a:p>
            <a:pPr marL="288000" lvl="2" indent="0" algn="just">
              <a:lnSpc>
                <a:spcPts val="2800"/>
              </a:lnSpc>
              <a:spcAft>
                <a:spcPts val="1800"/>
              </a:spcAft>
              <a:buFont typeface="Wingdings" pitchFamily="2" charset="2"/>
              <a:buChar char="Ø"/>
            </a:pPr>
            <a:r>
              <a:rPr lang="ro-RO" sz="2000" dirty="0" smtClean="0"/>
              <a:t> face sistemul mai usor de utilizat</a:t>
            </a:r>
          </a:p>
          <a:p>
            <a:pPr marL="288000" lvl="2" indent="0" algn="just">
              <a:lnSpc>
                <a:spcPts val="2800"/>
              </a:lnSpc>
              <a:spcAft>
                <a:spcPts val="1800"/>
              </a:spcAft>
              <a:buFont typeface="Wingdings" pitchFamily="2" charset="2"/>
              <a:buChar char="Ø"/>
            </a:pPr>
            <a:r>
              <a:rPr lang="ro-RO" sz="2000" dirty="0" smtClean="0"/>
              <a:t> neaplicarea sablonului ar presupune implementarea logicii de invocare a metodelor subsistemului direct in clienti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3</a:t>
            </a:r>
            <a:r>
              <a:rPr lang="en-US" sz="3200" dirty="0" smtClean="0"/>
              <a:t>. </a:t>
            </a:r>
            <a:r>
              <a:rPr lang="ro-RO" sz="3200" dirty="0" smtClean="0"/>
              <a:t>Şablonul </a:t>
            </a:r>
            <a:r>
              <a:rPr lang="en-US" sz="3200" dirty="0" smtClean="0"/>
              <a:t>Facade</a:t>
            </a:r>
            <a:endParaRPr lang="en-US" sz="3200" dirty="0"/>
          </a:p>
        </p:txBody>
      </p:sp>
      <p:sp>
        <p:nvSpPr>
          <p:cNvPr id="5" name="Content Placeholder 2"/>
          <p:cNvSpPr>
            <a:spLocks noGrp="1"/>
          </p:cNvSpPr>
          <p:nvPr>
            <p:ph idx="1"/>
          </p:nvPr>
        </p:nvSpPr>
        <p:spPr>
          <a:xfrm>
            <a:off x="5040560" y="714356"/>
            <a:ext cx="4067944" cy="5760640"/>
          </a:xfrm>
        </p:spPr>
        <p:txBody>
          <a:bodyPr>
            <a:noAutofit/>
          </a:bodyPr>
          <a:lstStyle/>
          <a:p>
            <a:pPr marL="0" lvl="1" indent="0" algn="just">
              <a:lnSpc>
                <a:spcPts val="3000"/>
              </a:lnSpc>
              <a:buNone/>
            </a:pPr>
            <a:r>
              <a:rPr lang="en-US" sz="1800" b="1" dirty="0" smtClean="0">
                <a:solidFill>
                  <a:srgbClr val="FFFF00"/>
                </a:solidFill>
              </a:rPr>
              <a:t>Solutia:</a:t>
            </a:r>
            <a:r>
              <a:rPr lang="ro-RO" sz="1800" b="1" dirty="0" smtClean="0">
                <a:solidFill>
                  <a:srgbClr val="FFFF00"/>
                </a:solidFill>
              </a:rPr>
              <a:t> </a:t>
            </a:r>
            <a:endParaRPr lang="en-US" sz="1800" b="1" dirty="0" smtClean="0">
              <a:solidFill>
                <a:srgbClr val="FFFF00"/>
              </a:solidFill>
            </a:endParaRPr>
          </a:p>
          <a:p>
            <a:pPr marL="0" lvl="1" indent="0" algn="just">
              <a:lnSpc>
                <a:spcPts val="3000"/>
              </a:lnSpc>
              <a:buFont typeface="Wingdings" pitchFamily="2" charset="2"/>
              <a:buChar char="§"/>
            </a:pPr>
            <a:r>
              <a:rPr lang="ro-RO" sz="1800" dirty="0" smtClean="0"/>
              <a:t>Obiectele Client1 si Client2 apeleaza serviciile furnizate de subsistem (Class1, Class2, Class3)</a:t>
            </a:r>
          </a:p>
          <a:p>
            <a:pPr marL="0" lvl="1" indent="0" algn="just">
              <a:lnSpc>
                <a:spcPts val="3000"/>
              </a:lnSpc>
              <a:buFont typeface="Wingdings" pitchFamily="2" charset="2"/>
              <a:buChar char="§"/>
            </a:pPr>
            <a:r>
              <a:rPr lang="ro-RO" sz="1800" dirty="0" smtClean="0"/>
              <a:t> obiectele client nu vor apela direct metodele celor 3 clase, ci metodele obiectului Facade (performAction)</a:t>
            </a:r>
          </a:p>
          <a:p>
            <a:pPr marL="0" lvl="1" indent="0" algn="just">
              <a:lnSpc>
                <a:spcPts val="3000"/>
              </a:lnSpc>
              <a:buFont typeface="Wingdings" pitchFamily="2" charset="2"/>
              <a:buChar char="§"/>
            </a:pPr>
            <a:r>
              <a:rPr lang="ro-RO" sz="1800" dirty="0" smtClean="0"/>
              <a:t> aceste metode implementeaza logica de invocare a serviciilor (metodelor) obiectelor subsistemului</a:t>
            </a:r>
          </a:p>
          <a:p>
            <a:pPr marL="0" lvl="1" indent="0" algn="just">
              <a:lnSpc>
                <a:spcPts val="3000"/>
              </a:lnSpc>
              <a:buFont typeface="Wingdings" pitchFamily="2" charset="2"/>
              <a:buChar char="§"/>
            </a:pPr>
            <a:r>
              <a:rPr lang="ro-RO" sz="1800" dirty="0" smtClean="0"/>
              <a:t> daca se modifica implementarea serviciilor/metodelor subsistemului sau a logicii de invocare a acestora, atunci modificarile se limiteaza doar la clasa Facade, fara a afecta clientii</a:t>
            </a:r>
          </a:p>
        </p:txBody>
      </p:sp>
      <p:pic>
        <p:nvPicPr>
          <p:cNvPr id="6" name="Picture 5" descr="https://cms-assets.tutsplus.com/uploads/users/436/posts/22238/image/facade_design_pattern.jpg"/>
          <p:cNvPicPr/>
          <p:nvPr/>
        </p:nvPicPr>
        <p:blipFill>
          <a:blip r:embed="rId2" cstate="print"/>
          <a:srcRect/>
          <a:stretch>
            <a:fillRect/>
          </a:stretch>
        </p:blipFill>
        <p:spPr bwMode="auto">
          <a:xfrm>
            <a:off x="107504" y="764704"/>
            <a:ext cx="4968552" cy="58326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7776864" cy="576064"/>
          </a:xfrm>
        </p:spPr>
        <p:txBody>
          <a:bodyPr/>
          <a:lstStyle/>
          <a:p>
            <a:r>
              <a:rPr lang="ro-RO" sz="3200" dirty="0" smtClean="0"/>
              <a:t>3</a:t>
            </a:r>
            <a:r>
              <a:rPr lang="en-US" sz="3200" dirty="0" smtClean="0"/>
              <a:t>. </a:t>
            </a:r>
            <a:r>
              <a:rPr lang="ro-RO" sz="3200" dirty="0" smtClean="0"/>
              <a:t>Şablonul </a:t>
            </a:r>
            <a:r>
              <a:rPr lang="en-US" sz="3200" dirty="0" smtClean="0"/>
              <a:t>Facade</a:t>
            </a:r>
            <a:r>
              <a:rPr lang="ro-RO" sz="3200" dirty="0" smtClean="0"/>
              <a:t>. Exemplu generic</a:t>
            </a:r>
            <a:endParaRPr lang="en-US" sz="3200" dirty="0"/>
          </a:p>
        </p:txBody>
      </p:sp>
      <p:sp>
        <p:nvSpPr>
          <p:cNvPr id="5" name="Content Placeholder 2"/>
          <p:cNvSpPr>
            <a:spLocks noGrp="1"/>
          </p:cNvSpPr>
          <p:nvPr>
            <p:ph idx="1"/>
          </p:nvPr>
        </p:nvSpPr>
        <p:spPr>
          <a:xfrm>
            <a:off x="144016" y="404664"/>
            <a:ext cx="8892480" cy="3024336"/>
          </a:xfrm>
        </p:spPr>
        <p:txBody>
          <a:bodyPr>
            <a:noAutofit/>
          </a:bodyPr>
          <a:lstStyle/>
          <a:p>
            <a:pPr marL="0" lvl="1" indent="0" algn="just">
              <a:lnSpc>
                <a:spcPts val="3000"/>
              </a:lnSpc>
              <a:buFont typeface="Wingdings" pitchFamily="2" charset="2"/>
              <a:buChar char="§"/>
            </a:pPr>
            <a:r>
              <a:rPr lang="ro-RO" sz="1800" b="1" dirty="0" smtClean="0"/>
              <a:t> Problema – sa presupunem ca:</a:t>
            </a:r>
          </a:p>
          <a:p>
            <a:pPr marL="288000" lvl="2" indent="0" algn="just">
              <a:lnSpc>
                <a:spcPts val="3000"/>
              </a:lnSpc>
              <a:buFont typeface="Wingdings" pitchFamily="2" charset="2"/>
              <a:buChar char="Ø"/>
            </a:pPr>
            <a:r>
              <a:rPr lang="ro-RO" sz="1800" b="1" dirty="0" smtClean="0"/>
              <a:t> un client are nevoie sa apeleze 4 servicii oferite de sistem, implementate in 4 clase</a:t>
            </a:r>
          </a:p>
          <a:p>
            <a:pPr marL="288000" lvl="2" indent="0" algn="just">
              <a:lnSpc>
                <a:spcPts val="3000"/>
              </a:lnSpc>
              <a:buFont typeface="Wingdings" pitchFamily="2" charset="2"/>
              <a:buChar char="Ø"/>
            </a:pPr>
            <a:r>
              <a:rPr lang="ro-RO" sz="1800" b="1" dirty="0" smtClean="0"/>
              <a:t> cele 4 servicii trebuie invocate intr-o ordine stabilita</a:t>
            </a:r>
          </a:p>
          <a:p>
            <a:pPr marL="0" lvl="2" indent="0" algn="just">
              <a:lnSpc>
                <a:spcPts val="3000"/>
              </a:lnSpc>
              <a:buFont typeface="Wingdings" pitchFamily="2" charset="2"/>
              <a:buChar char="§"/>
            </a:pPr>
            <a:r>
              <a:rPr lang="ro-RO" sz="1800" b="1" dirty="0" smtClean="0"/>
              <a:t> Solutia:</a:t>
            </a:r>
          </a:p>
          <a:p>
            <a:pPr marL="288000" lvl="2" indent="0">
              <a:lnSpc>
                <a:spcPts val="3000"/>
              </a:lnSpc>
              <a:buFont typeface="Wingdings" pitchFamily="2" charset="2"/>
              <a:buChar char="Ø"/>
            </a:pPr>
            <a:r>
              <a:rPr lang="ro-RO" sz="1800" b="1" dirty="0" smtClean="0"/>
              <a:t> se creeaza un obiect de tip Facade</a:t>
            </a:r>
          </a:p>
          <a:p>
            <a:pPr marL="288000" lvl="2" indent="0">
              <a:lnSpc>
                <a:spcPts val="3000"/>
              </a:lnSpc>
              <a:buNone/>
            </a:pPr>
            <a:r>
              <a:rPr lang="ro-RO" sz="1800" b="1" dirty="0" smtClean="0"/>
              <a:t>care are rol de “calauza” prin </a:t>
            </a:r>
          </a:p>
          <a:p>
            <a:pPr marL="288000" lvl="2" indent="0">
              <a:lnSpc>
                <a:spcPts val="3000"/>
              </a:lnSpc>
              <a:buNone/>
            </a:pPr>
            <a:r>
              <a:rPr lang="ro-RO" sz="1800" b="1" dirty="0" smtClean="0"/>
              <a:t>serviciile subsistemului</a:t>
            </a:r>
          </a:p>
        </p:txBody>
      </p:sp>
      <p:pic>
        <p:nvPicPr>
          <p:cNvPr id="6" name="Picture 5" descr="Facade Design Pattern UML"/>
          <p:cNvPicPr/>
          <p:nvPr/>
        </p:nvPicPr>
        <p:blipFill>
          <a:blip r:embed="rId2" cstate="print"/>
          <a:srcRect/>
          <a:stretch>
            <a:fillRect/>
          </a:stretch>
        </p:blipFill>
        <p:spPr bwMode="auto">
          <a:xfrm>
            <a:off x="251520" y="3383632"/>
            <a:ext cx="3744416" cy="3429744"/>
          </a:xfrm>
          <a:prstGeom prst="rect">
            <a:avLst/>
          </a:prstGeom>
          <a:noFill/>
          <a:ln w="9525">
            <a:noFill/>
            <a:miter lim="800000"/>
            <a:headEnd/>
            <a:tailEnd/>
          </a:ln>
        </p:spPr>
      </p:pic>
      <p:sp>
        <p:nvSpPr>
          <p:cNvPr id="7" name="Rectangle 1"/>
          <p:cNvSpPr>
            <a:spLocks noChangeArrowheads="1"/>
          </p:cNvSpPr>
          <p:nvPr/>
        </p:nvSpPr>
        <p:spPr bwMode="auto">
          <a:xfrm>
            <a:off x="4427984" y="1772816"/>
            <a:ext cx="4536504"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class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MethodA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Sample code</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class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MethodB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param</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Sample code</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class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MethodA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param</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Sample code</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class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void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MethodB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param1,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param2)</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Sample code</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ts val="12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en-US" sz="1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7776864" cy="576064"/>
          </a:xfrm>
        </p:spPr>
        <p:txBody>
          <a:bodyPr/>
          <a:lstStyle/>
          <a:p>
            <a:r>
              <a:rPr lang="ro-RO" sz="3200" dirty="0" smtClean="0"/>
              <a:t>3</a:t>
            </a:r>
            <a:r>
              <a:rPr lang="en-US" sz="3200" dirty="0" smtClean="0"/>
              <a:t>. </a:t>
            </a:r>
            <a:r>
              <a:rPr lang="ro-RO" sz="3200" dirty="0" smtClean="0"/>
              <a:t>Şablonul </a:t>
            </a:r>
            <a:r>
              <a:rPr lang="en-US" sz="3200" dirty="0" smtClean="0"/>
              <a:t>Facade</a:t>
            </a:r>
            <a:r>
              <a:rPr lang="ro-RO" sz="3200" dirty="0" smtClean="0"/>
              <a:t>. Exemplu generic</a:t>
            </a:r>
            <a:endParaRPr lang="en-US" sz="3200" dirty="0"/>
          </a:p>
        </p:txBody>
      </p:sp>
      <p:sp>
        <p:nvSpPr>
          <p:cNvPr id="1025" name="Rectangle 1"/>
          <p:cNvSpPr>
            <a:spLocks noChangeArrowheads="1"/>
          </p:cNvSpPr>
          <p:nvPr/>
        </p:nvSpPr>
        <p:spPr bwMode="auto">
          <a:xfrm>
            <a:off x="395536" y="753085"/>
            <a:ext cx="684076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class Facade</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public void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PerformAction</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Class1A c1a = new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Class1B c1b = new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Class2A c2a = new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Class2B c2b = new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ClassB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result1a = c1a.MethodA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result1b = c1b.MethodB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1</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(result1a);</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err="1" smtClean="0">
                <a:ln>
                  <a:noFill/>
                </a:ln>
                <a:effectLst/>
                <a:latin typeface="Courier New" pitchFamily="49" charset="0"/>
                <a:ea typeface="Times New Roman" pitchFamily="18" charset="0"/>
                <a:cs typeface="Courier New" pitchFamily="49" charset="0"/>
              </a:rPr>
              <a:t>int</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 result2a = c2a.MethodA</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(result1a);</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c2b.MethodB</a:t>
            </a:r>
            <a:r>
              <a:rPr kumimoji="0" lang="ro-RO" sz="1400" b="0" i="0" u="none" strike="noStrike" cap="none" normalizeH="0" baseline="0" dirty="0" smtClean="0">
                <a:ln>
                  <a:noFill/>
                </a:ln>
                <a:effectLst/>
                <a:latin typeface="Courier New" pitchFamily="49" charset="0"/>
                <a:ea typeface="Times New Roman" pitchFamily="18" charset="0"/>
                <a:cs typeface="Courier New" pitchFamily="49" charset="0"/>
              </a:rPr>
              <a:t>2</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(result1b, result2a);</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alibri"/>
                <a:ea typeface="Times New Roman" pitchFamily="18" charset="0"/>
                <a:cs typeface="Courier New" pitchFamily="49" charset="0"/>
              </a:rPr>
              <a:t>    </a:t>
            </a: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effectLst/>
                <a:latin typeface="Courier New" pitchFamily="49" charset="0"/>
                <a:ea typeface="Times New Roman" pitchFamily="18" charset="0"/>
                <a:cs typeface="Courier New" pitchFamily="49" charset="0"/>
              </a:rPr>
              <a:t>}</a:t>
            </a:r>
            <a:endParaRPr kumimoji="0" lang="ro-RO" sz="1400" b="0" i="0" u="none" strike="noStrike" cap="none" normalizeH="0" baseline="0" dirty="0" smtClean="0">
              <a:ln>
                <a:noFill/>
              </a:ln>
              <a:effectLst/>
              <a:latin typeface="Arial" pitchFamily="34" charset="0"/>
              <a:cs typeface="Arial" pitchFamily="34" charset="0"/>
            </a:endParaRPr>
          </a:p>
        </p:txBody>
      </p:sp>
      <p:sp>
        <p:nvSpPr>
          <p:cNvPr id="6" name="Content Placeholder 2"/>
          <p:cNvSpPr>
            <a:spLocks noGrp="1"/>
          </p:cNvSpPr>
          <p:nvPr>
            <p:ph idx="1"/>
          </p:nvPr>
        </p:nvSpPr>
        <p:spPr>
          <a:xfrm>
            <a:off x="432048" y="4149080"/>
            <a:ext cx="8172400" cy="648072"/>
          </a:xfrm>
        </p:spPr>
        <p:txBody>
          <a:bodyPr>
            <a:noAutofit/>
          </a:bodyPr>
          <a:lstStyle/>
          <a:p>
            <a:pPr marL="0" lvl="1" indent="0" algn="just">
              <a:lnSpc>
                <a:spcPts val="3000"/>
              </a:lnSpc>
              <a:buFont typeface="Wingdings" pitchFamily="2" charset="2"/>
              <a:buChar char="§"/>
            </a:pPr>
            <a:r>
              <a:rPr lang="ro-RO" sz="1800" b="1" dirty="0" smtClean="0"/>
              <a:t>  obiectul client va invoca metoda PerformAction, nu metodele celor 4 clase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7776864" cy="576064"/>
          </a:xfrm>
        </p:spPr>
        <p:txBody>
          <a:bodyPr/>
          <a:lstStyle/>
          <a:p>
            <a:r>
              <a:rPr lang="ro-RO" sz="3200" dirty="0" smtClean="0"/>
              <a:t>3</a:t>
            </a:r>
            <a:r>
              <a:rPr lang="en-US" sz="3200" dirty="0" smtClean="0"/>
              <a:t>. </a:t>
            </a:r>
            <a:r>
              <a:rPr lang="ro-RO" sz="3200" dirty="0" smtClean="0"/>
              <a:t>Şablonul </a:t>
            </a:r>
            <a:r>
              <a:rPr lang="en-US" sz="3200" dirty="0" smtClean="0"/>
              <a:t>Facade</a:t>
            </a:r>
            <a:r>
              <a:rPr lang="ro-RO" sz="3200" dirty="0" smtClean="0"/>
              <a:t>. Exemplu</a:t>
            </a:r>
            <a:endParaRPr lang="en-US" sz="3200" dirty="0"/>
          </a:p>
        </p:txBody>
      </p:sp>
      <p:sp>
        <p:nvSpPr>
          <p:cNvPr id="3073" name="Rectangle 1"/>
          <p:cNvSpPr>
            <a:spLocks noChangeArrowheads="1"/>
          </p:cNvSpPr>
          <p:nvPr/>
        </p:nvSpPr>
        <p:spPr bwMode="auto">
          <a:xfrm>
            <a:off x="323528" y="616614"/>
            <a:ext cx="5940152"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class Inventory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String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checkInventory</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(String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OrderId</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return "Inventory checked";</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class Payment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String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deductPayment</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(String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orderID</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return "Payment deducted successfully";</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class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OrderFacade</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private Payment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pymt</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 new Payment();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private Inventory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inventry</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 new Inventory();</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void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placeOrder</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(String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orderId</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String step1 =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inventry.checkInventory</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orderId</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String step2 =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pymt.deductPayment</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orderId</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System.out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println</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("Following steps completed:" + step1</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 " &amp; " + step2);</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public class Client {</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public static void main(String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args</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OrderFacade</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orderFacade</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 new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OrderFacade</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orderFacade.placeOrder</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("OR123456");</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en-US" sz="1400" b="0" i="0" u="none" strike="noStrike" cap="none" normalizeH="0" baseline="0" dirty="0" err="1" smtClean="0">
                <a:ln>
                  <a:noFill/>
                </a:ln>
                <a:effectLst/>
                <a:latin typeface="Consolas" pitchFamily="49" charset="0"/>
                <a:ea typeface="Times New Roman" pitchFamily="18" charset="0"/>
                <a:cs typeface="Consolas" pitchFamily="49" charset="0"/>
              </a:rPr>
              <a:t>System.out.println</a:t>
            </a: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("Order processing completed");</a:t>
            </a:r>
            <a:endParaRPr kumimoji="0" lang="ro-RO" sz="1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0" i="0" u="none" strike="noStrike" cap="none" normalizeH="0" baseline="0" dirty="0" smtClean="0">
                <a:ln>
                  <a:noFill/>
                </a:ln>
                <a:effectLst/>
                <a:latin typeface="Consolas" pitchFamily="49" charset="0"/>
                <a:ea typeface="Times New Roman" pitchFamily="18" charset="0"/>
                <a:cs typeface="Consolas" pitchFamily="49" charset="0"/>
              </a:rPr>
              <a:t>  }</a:t>
            </a:r>
            <a:r>
              <a:rPr kumimoji="0" lang="ro-RO" sz="1400" b="0" i="0" u="none" strike="noStrike" cap="none" normalizeH="0" baseline="0" dirty="0" smtClean="0">
                <a:ln>
                  <a:noFill/>
                </a:ln>
                <a:effectLst/>
                <a:latin typeface="Arial" pitchFamily="34" charset="0"/>
                <a:cs typeface="Arial" pitchFamily="34" charset="0"/>
              </a:rPr>
              <a:t> </a:t>
            </a:r>
          </a:p>
        </p:txBody>
      </p:sp>
      <p:sp>
        <p:nvSpPr>
          <p:cNvPr id="8" name="Content Placeholder 2"/>
          <p:cNvSpPr>
            <a:spLocks noGrp="1"/>
          </p:cNvSpPr>
          <p:nvPr>
            <p:ph idx="1"/>
          </p:nvPr>
        </p:nvSpPr>
        <p:spPr>
          <a:xfrm>
            <a:off x="5148064" y="692696"/>
            <a:ext cx="3923928" cy="2088232"/>
          </a:xfrm>
        </p:spPr>
        <p:txBody>
          <a:bodyPr>
            <a:noAutofit/>
          </a:bodyPr>
          <a:lstStyle/>
          <a:p>
            <a:pPr marL="0" lvl="1" indent="0">
              <a:lnSpc>
                <a:spcPts val="3000"/>
              </a:lnSpc>
              <a:buFont typeface="Wingdings" pitchFamily="2" charset="2"/>
              <a:buChar char="§"/>
            </a:pPr>
            <a:r>
              <a:rPr lang="ro-RO" sz="2000" dirty="0" smtClean="0"/>
              <a:t>  sa presupunem ca logica afacerii este implementata in clasele Inventory si Payment (subsistemul)</a:t>
            </a:r>
          </a:p>
          <a:p>
            <a:pPr marL="0" lvl="1" indent="0">
              <a:lnSpc>
                <a:spcPts val="3000"/>
              </a:lnSpc>
              <a:buFont typeface="Wingdings" pitchFamily="2" charset="2"/>
              <a:buChar char="§"/>
            </a:pPr>
            <a:r>
              <a:rPr lang="ro-RO" sz="2000" dirty="0" smtClean="0"/>
              <a:t> se doreste integrarea serviciilor acestui subsistem intr-un site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251520" y="620688"/>
            <a:ext cx="4896544" cy="6174482"/>
          </a:xfrm>
          <a:prstGeom prst="rect">
            <a:avLst/>
          </a:prstGeom>
          <a:noFill/>
          <a:ln w="9525">
            <a:noFill/>
            <a:miter lim="800000"/>
            <a:headEnd/>
            <a:tailEnd/>
          </a:ln>
        </p:spPr>
      </p:pic>
      <p:sp>
        <p:nvSpPr>
          <p:cNvPr id="5" name="Title 1"/>
          <p:cNvSpPr>
            <a:spLocks noGrp="1"/>
          </p:cNvSpPr>
          <p:nvPr>
            <p:ph type="title"/>
          </p:nvPr>
        </p:nvSpPr>
        <p:spPr>
          <a:xfrm>
            <a:off x="971600" y="44624"/>
            <a:ext cx="7776864" cy="576064"/>
          </a:xfrm>
        </p:spPr>
        <p:txBody>
          <a:bodyPr/>
          <a:lstStyle/>
          <a:p>
            <a:r>
              <a:rPr lang="ro-RO" sz="3200" dirty="0" smtClean="0"/>
              <a:t>3</a:t>
            </a:r>
            <a:r>
              <a:rPr lang="en-US" sz="3200" dirty="0" smtClean="0"/>
              <a:t>. </a:t>
            </a:r>
            <a:r>
              <a:rPr lang="ro-RO" sz="3200" dirty="0" smtClean="0"/>
              <a:t>Şablonul </a:t>
            </a:r>
            <a:r>
              <a:rPr lang="en-US" sz="3200" dirty="0" smtClean="0"/>
              <a:t>Facade</a:t>
            </a:r>
            <a:r>
              <a:rPr lang="ro-RO" sz="3200" dirty="0" smtClean="0"/>
              <a:t>. Exemplu</a:t>
            </a:r>
            <a:endParaRPr lang="en-US" sz="3200" dirty="0"/>
          </a:p>
        </p:txBody>
      </p:sp>
      <p:sp>
        <p:nvSpPr>
          <p:cNvPr id="6" name="Rectangle 5"/>
          <p:cNvSpPr/>
          <p:nvPr/>
        </p:nvSpPr>
        <p:spPr>
          <a:xfrm>
            <a:off x="5148064" y="507804"/>
            <a:ext cx="3923928" cy="6305572"/>
          </a:xfrm>
          <a:prstGeom prst="rect">
            <a:avLst/>
          </a:prstGeom>
        </p:spPr>
        <p:txBody>
          <a:bodyPr wrap="square">
            <a:spAutoFit/>
          </a:bodyPr>
          <a:lstStyle/>
          <a:p>
            <a:pPr>
              <a:lnSpc>
                <a:spcPts val="2500"/>
              </a:lnSpc>
              <a:spcAft>
                <a:spcPts val="1800"/>
              </a:spcAft>
              <a:buFont typeface="Wingdings" pitchFamily="2" charset="2"/>
              <a:buChar char="ü"/>
            </a:pPr>
            <a:r>
              <a:rPr lang="ro-RO" dirty="0" smtClean="0"/>
              <a:t>Clientul, cel care crează obiectele de tip tranzacţie (dintr-o interfaţă utilizator) nu trebuie să cunoască detaliile celor 5 clase (clasele de contabilitate şi gestiune), ci doar că o tranzacţie, după ce a fost creată, trebuie transmisă faţadei de tip ContabilitateSiGestiune pentru înregistrarea acesteia în contabilitate şi afectarea gestiunilor corespondente</a:t>
            </a:r>
          </a:p>
          <a:p>
            <a:pPr>
              <a:lnSpc>
                <a:spcPts val="2500"/>
              </a:lnSpc>
              <a:spcAft>
                <a:spcPts val="1800"/>
              </a:spcAft>
              <a:buFont typeface="Wingdings" pitchFamily="2" charset="2"/>
              <a:buChar char="ü"/>
            </a:pPr>
            <a:r>
              <a:rPr lang="ro-RO" dirty="0" smtClean="0"/>
              <a:t> Clientul va invoca metoda Contabilizeaza()</a:t>
            </a:r>
          </a:p>
          <a:p>
            <a:pPr>
              <a:lnSpc>
                <a:spcPts val="2500"/>
              </a:lnSpc>
              <a:spcAft>
                <a:spcPts val="1800"/>
              </a:spcAft>
              <a:buFont typeface="Wingdings" pitchFamily="2" charset="2"/>
              <a:buChar char="ü"/>
            </a:pPr>
            <a:r>
              <a:rPr lang="ro-RO" dirty="0" smtClean="0"/>
              <a:t> Aceasta metoda implementeaza logica de contabilizare a fiecarui tip de tranzactie, adica toată secvenţa de apelări a claselor: RegistruJurnal, CarteaMare, RegistruDeCasa, RegistruDeBanca, Stocuri.</a:t>
            </a:r>
            <a:endParaRPr lang="ro-R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7776864" cy="576064"/>
          </a:xfrm>
        </p:spPr>
        <p:txBody>
          <a:bodyPr/>
          <a:lstStyle/>
          <a:p>
            <a:r>
              <a:rPr lang="ro-RO" sz="3200" dirty="0" smtClean="0"/>
              <a:t>3</a:t>
            </a:r>
            <a:r>
              <a:rPr lang="en-US" sz="3200" dirty="0" smtClean="0"/>
              <a:t>. </a:t>
            </a:r>
            <a:r>
              <a:rPr lang="ro-RO" sz="3200" dirty="0" smtClean="0"/>
              <a:t>Şablonul </a:t>
            </a:r>
            <a:r>
              <a:rPr lang="en-US" sz="3200" dirty="0" smtClean="0"/>
              <a:t>Facade</a:t>
            </a:r>
            <a:r>
              <a:rPr lang="ro-RO" sz="3200" dirty="0" smtClean="0"/>
              <a:t>. Exemplu</a:t>
            </a:r>
            <a:endParaRPr lang="en-US" sz="3200" dirty="0"/>
          </a:p>
        </p:txBody>
      </p:sp>
      <p:sp>
        <p:nvSpPr>
          <p:cNvPr id="44033" name="Rectangle 1"/>
          <p:cNvSpPr>
            <a:spLocks noChangeArrowheads="1"/>
          </p:cNvSpPr>
          <p:nvPr/>
        </p:nvSpPr>
        <p:spPr bwMode="auto">
          <a:xfrm>
            <a:off x="431813" y="2435228"/>
            <a:ext cx="5288627" cy="267765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creaza tranzactia cu datele din GUI/import</a:t>
            </a:r>
            <a:endParaRPr kumimoji="0" lang="ro-RO"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Tranzactie tranzactie = new Tranzactie();</a:t>
            </a:r>
            <a:endParaRPr kumimoji="0" lang="ro-RO"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tranzactie.setSuma(11.);</a:t>
            </a:r>
            <a:endParaRPr kumimoji="0" lang="ro-RO"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tranzactie.setTip("BUY");</a:t>
            </a:r>
            <a:endParaRPr kumimoji="0" lang="ro-RO"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 creaza si se foloseste fatada fără să se cunoască detaliile ei</a:t>
            </a:r>
            <a:endParaRPr kumimoji="0" lang="ro-RO"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ContabilitateSiGestiune fatada = new ContabilitateSiGestiune();</a:t>
            </a:r>
            <a:endParaRPr kumimoji="0" lang="ro-RO"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fatada.setTranzactie(tranzactie);</a:t>
            </a:r>
          </a:p>
          <a:p>
            <a:pPr marL="0" marR="0" lvl="0" indent="0" algn="l" defTabSz="914400" rtl="0" eaLnBrk="0" fontAlgn="base" latinLnBrk="0" hangingPunct="0">
              <a:lnSpc>
                <a:spcPct val="150000"/>
              </a:lnSpc>
              <a:spcBef>
                <a:spcPct val="0"/>
              </a:spcBef>
              <a:spcAft>
                <a:spcPct val="0"/>
              </a:spcAft>
              <a:buClrTx/>
              <a:buSzTx/>
              <a:buFontTx/>
              <a:buNone/>
              <a:tabLst/>
            </a:pPr>
            <a:r>
              <a:rPr kumimoji="0" lang="ro-RO"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fatada.contabilizeaza();</a:t>
            </a:r>
            <a:r>
              <a:rPr kumimoji="0" lang="ro-RO"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Content Placeholder 2"/>
          <p:cNvSpPr>
            <a:spLocks noGrp="1"/>
          </p:cNvSpPr>
          <p:nvPr>
            <p:ph idx="1"/>
          </p:nvPr>
        </p:nvSpPr>
        <p:spPr>
          <a:xfrm>
            <a:off x="395536" y="692696"/>
            <a:ext cx="8172400" cy="1368152"/>
          </a:xfrm>
        </p:spPr>
        <p:txBody>
          <a:bodyPr>
            <a:noAutofit/>
          </a:bodyPr>
          <a:lstStyle/>
          <a:p>
            <a:pPr marL="0" lvl="1" indent="0" algn="just">
              <a:lnSpc>
                <a:spcPts val="3000"/>
              </a:lnSpc>
              <a:buFont typeface="Wingdings" pitchFamily="2" charset="2"/>
              <a:buChar char="§"/>
            </a:pPr>
            <a:r>
              <a:rPr lang="ro-RO" sz="1800" dirty="0" smtClean="0">
                <a:latin typeface="Arial" pitchFamily="34" charset="0"/>
                <a:cs typeface="Arial" pitchFamily="34" charset="0"/>
              </a:rPr>
              <a:t>  implementarea clientului</a:t>
            </a:r>
          </a:p>
          <a:p>
            <a:pPr marL="288000" lvl="1" indent="0">
              <a:lnSpc>
                <a:spcPts val="3000"/>
              </a:lnSpc>
              <a:buFont typeface="Wingdings" pitchFamily="2" charset="2"/>
              <a:buChar char="ü"/>
            </a:pPr>
            <a:r>
              <a:rPr lang="ro-RO" sz="1800" dirty="0" smtClean="0">
                <a:latin typeface="Arial" pitchFamily="34" charset="0"/>
                <a:cs typeface="Arial" pitchFamily="34" charset="0"/>
              </a:rPr>
              <a:t> se poate observa cum clientul nu are habar de cele 5 clase care implementeaza operatiile de contabilizare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71600" y="44624"/>
            <a:ext cx="7776864" cy="576064"/>
          </a:xfrm>
        </p:spPr>
        <p:txBody>
          <a:bodyPr/>
          <a:lstStyle/>
          <a:p>
            <a:r>
              <a:rPr lang="ro-RO" sz="3200" dirty="0" smtClean="0"/>
              <a:t>3</a:t>
            </a:r>
            <a:r>
              <a:rPr lang="en-US" sz="3200" dirty="0" smtClean="0"/>
              <a:t>. </a:t>
            </a:r>
            <a:r>
              <a:rPr lang="ro-RO" sz="3200" dirty="0" smtClean="0"/>
              <a:t>Şablonul </a:t>
            </a:r>
            <a:r>
              <a:rPr lang="en-US" sz="3200" dirty="0" smtClean="0"/>
              <a:t>Facade</a:t>
            </a:r>
            <a:r>
              <a:rPr lang="ro-RO" sz="3200" dirty="0" smtClean="0"/>
              <a:t>. Alte idei</a:t>
            </a:r>
            <a:endParaRPr lang="en-US" sz="3200" dirty="0"/>
          </a:p>
        </p:txBody>
      </p:sp>
      <p:sp>
        <p:nvSpPr>
          <p:cNvPr id="5" name="Content Placeholder 2"/>
          <p:cNvSpPr>
            <a:spLocks noGrp="1"/>
          </p:cNvSpPr>
          <p:nvPr>
            <p:ph idx="1"/>
          </p:nvPr>
        </p:nvSpPr>
        <p:spPr>
          <a:xfrm>
            <a:off x="323528" y="792088"/>
            <a:ext cx="7920880" cy="2636912"/>
          </a:xfrm>
        </p:spPr>
        <p:txBody>
          <a:bodyPr>
            <a:noAutofit/>
          </a:bodyPr>
          <a:lstStyle/>
          <a:p>
            <a:pPr marL="0" lvl="1" indent="0" algn="just">
              <a:lnSpc>
                <a:spcPts val="2800"/>
              </a:lnSpc>
              <a:buFont typeface="Wingdings" pitchFamily="2" charset="2"/>
              <a:buChar char="§"/>
            </a:pPr>
            <a:r>
              <a:rPr lang="ro-RO" sz="1800" dirty="0" smtClean="0"/>
              <a:t> A</a:t>
            </a:r>
            <a:r>
              <a:rPr lang="ro-RO" sz="1800" b="1" dirty="0" smtClean="0"/>
              <a:t>plicabilitate</a:t>
            </a:r>
            <a:r>
              <a:rPr lang="ro-RO" sz="1800" dirty="0" smtClean="0"/>
              <a:t>:</a:t>
            </a:r>
          </a:p>
          <a:p>
            <a:pPr marL="288000" lvl="2" indent="0" algn="just">
              <a:lnSpc>
                <a:spcPts val="2800"/>
              </a:lnSpc>
              <a:buFont typeface="Wingdings" pitchFamily="2" charset="2"/>
              <a:buChar char="Ø"/>
            </a:pPr>
            <a:r>
              <a:rPr lang="ro-RO" sz="1800" dirty="0" smtClean="0"/>
              <a:t> in aplicatiile bazate pe SOA (Service Oriented Architecture)</a:t>
            </a:r>
          </a:p>
          <a:p>
            <a:pPr marL="576000" lvl="2" indent="0" algn="just">
              <a:lnSpc>
                <a:spcPts val="2800"/>
              </a:lnSpc>
              <a:buFont typeface="Wingdings" pitchFamily="2" charset="2"/>
              <a:buChar char="ü"/>
            </a:pPr>
            <a:r>
              <a:rPr lang="ro-RO" sz="1800" dirty="0" smtClean="0"/>
              <a:t> un serviciu Web care ofera clientului acces la mai multe servicii mai mici si care sunt ascunse clientului</a:t>
            </a:r>
          </a:p>
          <a:p>
            <a:pPr marL="0" lvl="2" indent="0" algn="just">
              <a:lnSpc>
                <a:spcPts val="2800"/>
              </a:lnSpc>
              <a:buFont typeface="Wingdings" pitchFamily="2" charset="2"/>
              <a:buChar char="§"/>
            </a:pPr>
            <a:r>
              <a:rPr lang="ro-RO" sz="1800" dirty="0" smtClean="0"/>
              <a:t> in aplicatii trebuie sa fie instantiat un singur obiect de tip Facade</a:t>
            </a:r>
            <a:endParaRPr lang="ro-RO" sz="1800" b="1" dirty="0" smtClean="0"/>
          </a:p>
          <a:p>
            <a:pPr marL="288000" lvl="2" indent="0" algn="just">
              <a:lnSpc>
                <a:spcPts val="2800"/>
              </a:lnSpc>
              <a:buFont typeface="Wingdings" pitchFamily="2" charset="2"/>
              <a:buChar char="Ø"/>
            </a:pPr>
            <a:r>
              <a:rPr lang="ro-RO" sz="1800" dirty="0" smtClean="0"/>
              <a:t> se foloseste impreuna cu sablonul Singleton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707904" y="116632"/>
            <a:ext cx="2435732" cy="576064"/>
          </a:xfrm>
        </p:spPr>
        <p:txBody>
          <a:bodyPr/>
          <a:lstStyle/>
          <a:p>
            <a:r>
              <a:rPr lang="en-US" sz="3200" dirty="0" smtClean="0"/>
              <a:t>1. Adapter</a:t>
            </a:r>
            <a:endParaRPr lang="en-US" sz="3200" dirty="0"/>
          </a:p>
        </p:txBody>
      </p:sp>
      <p:sp>
        <p:nvSpPr>
          <p:cNvPr id="5" name="Content Placeholder 2"/>
          <p:cNvSpPr>
            <a:spLocks noGrp="1"/>
          </p:cNvSpPr>
          <p:nvPr>
            <p:ph idx="1"/>
          </p:nvPr>
        </p:nvSpPr>
        <p:spPr>
          <a:xfrm>
            <a:off x="467544" y="571480"/>
            <a:ext cx="8496944" cy="6215106"/>
          </a:xfrm>
        </p:spPr>
        <p:txBody>
          <a:bodyPr>
            <a:noAutofit/>
          </a:bodyPr>
          <a:lstStyle/>
          <a:p>
            <a:pPr>
              <a:spcAft>
                <a:spcPts val="1200"/>
              </a:spcAft>
            </a:pPr>
            <a:r>
              <a:rPr lang="en-US" sz="1800" b="1" dirty="0" err="1" smtClean="0"/>
              <a:t>Scopul</a:t>
            </a:r>
            <a:r>
              <a:rPr lang="ro-RO" sz="1800" b="1" dirty="0" smtClean="0"/>
              <a:t> aplicării:</a:t>
            </a:r>
            <a:endParaRPr lang="en-US" sz="1800" b="1" dirty="0" smtClean="0"/>
          </a:p>
          <a:p>
            <a:pPr lvl="1">
              <a:spcAft>
                <a:spcPts val="1200"/>
              </a:spcAft>
              <a:buFont typeface="Wingdings" pitchFamily="2" charset="2"/>
              <a:buChar char="Ø"/>
            </a:pPr>
            <a:r>
              <a:rPr lang="ro-RO" sz="1800" dirty="0" smtClean="0"/>
              <a:t> converteşte interfaţa unei clase în interfaţa aşteptată de client</a:t>
            </a:r>
          </a:p>
          <a:p>
            <a:pPr lvl="1">
              <a:spcAft>
                <a:spcPts val="1200"/>
              </a:spcAft>
              <a:buFont typeface="Wingdings" pitchFamily="2" charset="2"/>
              <a:buChar char="Ø"/>
            </a:pPr>
            <a:r>
              <a:rPr lang="ro-RO" sz="1800" dirty="0" smtClean="0"/>
              <a:t>Permite i</a:t>
            </a:r>
            <a:r>
              <a:rPr lang="en-US" sz="1800" dirty="0" err="1" smtClean="0"/>
              <a:t>nterac</a:t>
            </a:r>
            <a:r>
              <a:rPr lang="ro-RO" sz="1800" dirty="0" smtClean="0"/>
              <a:t>ţiunea unor clase cu interfeţe incompatibile</a:t>
            </a:r>
            <a:r>
              <a:rPr lang="en-US" sz="1800" dirty="0" smtClean="0"/>
              <a:t> – se </a:t>
            </a:r>
            <a:r>
              <a:rPr lang="en-US" sz="1800" dirty="0" err="1" smtClean="0"/>
              <a:t>creeaza</a:t>
            </a:r>
            <a:r>
              <a:rPr lang="en-US" sz="1800" dirty="0" smtClean="0"/>
              <a:t> o </a:t>
            </a:r>
            <a:r>
              <a:rPr lang="en-US" sz="1800" dirty="0" err="1" smtClean="0"/>
              <a:t>punte</a:t>
            </a:r>
            <a:endParaRPr lang="ro-RO" sz="1800" dirty="0" smtClean="0"/>
          </a:p>
          <a:p>
            <a:pPr lvl="1">
              <a:spcAft>
                <a:spcPts val="1200"/>
              </a:spcAft>
              <a:buFont typeface="Wingdings" pitchFamily="2" charset="2"/>
              <a:buChar char="Ø"/>
            </a:pPr>
            <a:r>
              <a:rPr lang="ro-RO" sz="1800" dirty="0" smtClean="0"/>
              <a:t> Clasele furnizoare de servicii asigură funcţionalităţile necesare dar nu şi interfaţa  dorită</a:t>
            </a:r>
          </a:p>
          <a:p>
            <a:pPr lvl="1">
              <a:spcAft>
                <a:spcPts val="1200"/>
              </a:spcAft>
              <a:buFont typeface="Wingdings" pitchFamily="2" charset="2"/>
              <a:buChar char="Ø"/>
            </a:pPr>
            <a:r>
              <a:rPr lang="ro-RO" sz="1800" dirty="0" smtClean="0"/>
              <a:t>  Interfeţe incompatibile?</a:t>
            </a:r>
          </a:p>
          <a:p>
            <a:pPr>
              <a:spcAft>
                <a:spcPts val="1200"/>
              </a:spcAft>
            </a:pPr>
            <a:r>
              <a:rPr lang="en-US" sz="1800" b="1" dirty="0" err="1" smtClean="0"/>
              <a:t>Contextul</a:t>
            </a:r>
            <a:r>
              <a:rPr lang="ro-RO" sz="1800" b="1" dirty="0" smtClean="0"/>
              <a:t> aplicării:</a:t>
            </a:r>
          </a:p>
          <a:p>
            <a:pPr lvl="1">
              <a:spcAft>
                <a:spcPts val="1200"/>
              </a:spcAft>
              <a:buFont typeface="Wingdings" pitchFamily="2" charset="2"/>
              <a:buChar char="Ø"/>
            </a:pPr>
            <a:r>
              <a:rPr lang="en-US" sz="1800" dirty="0" err="1" smtClean="0"/>
              <a:t>Exista</a:t>
            </a:r>
            <a:r>
              <a:rPr lang="en-US" sz="1800" dirty="0" smtClean="0"/>
              <a:t> </a:t>
            </a:r>
            <a:r>
              <a:rPr lang="en-US" sz="1800" dirty="0" err="1" smtClean="0"/>
              <a:t>una</a:t>
            </a:r>
            <a:r>
              <a:rPr lang="en-US" sz="1800" dirty="0" smtClean="0"/>
              <a:t> </a:t>
            </a:r>
            <a:r>
              <a:rPr lang="en-US" sz="1800" dirty="0" err="1" smtClean="0"/>
              <a:t>sau</a:t>
            </a:r>
            <a:r>
              <a:rPr lang="en-US" sz="1800" dirty="0" smtClean="0"/>
              <a:t> </a:t>
            </a:r>
            <a:r>
              <a:rPr lang="en-US" sz="1800" dirty="0" err="1" smtClean="0"/>
              <a:t>mai</a:t>
            </a:r>
            <a:r>
              <a:rPr lang="en-US" sz="1800" dirty="0" smtClean="0"/>
              <a:t> </a:t>
            </a:r>
            <a:r>
              <a:rPr lang="en-US" sz="1800" dirty="0" err="1" smtClean="0"/>
              <a:t>multe</a:t>
            </a:r>
            <a:r>
              <a:rPr lang="en-US" sz="1800" dirty="0" smtClean="0"/>
              <a:t> c</a:t>
            </a:r>
            <a:r>
              <a:rPr lang="ro-RO" sz="1800" dirty="0" smtClean="0"/>
              <a:t>lase </a:t>
            </a:r>
            <a:r>
              <a:rPr lang="en-US" sz="1800" dirty="0" err="1" smtClean="0"/>
              <a:t>furnizoare</a:t>
            </a:r>
            <a:r>
              <a:rPr lang="en-US" sz="1800" dirty="0" smtClean="0"/>
              <a:t> de </a:t>
            </a:r>
            <a:r>
              <a:rPr lang="en-US" sz="1800" dirty="0" err="1" smtClean="0"/>
              <a:t>servicii</a:t>
            </a:r>
            <a:r>
              <a:rPr lang="en-US" sz="1800" dirty="0" smtClean="0"/>
              <a:t> care </a:t>
            </a:r>
            <a:r>
              <a:rPr lang="en-US" sz="1800" dirty="0" err="1" smtClean="0"/>
              <a:t>implementeaza</a:t>
            </a:r>
            <a:r>
              <a:rPr lang="en-US" sz="1800" dirty="0" smtClean="0"/>
              <a:t> o </a:t>
            </a:r>
            <a:r>
              <a:rPr lang="en-US" sz="1800" dirty="0" err="1" smtClean="0"/>
              <a:t>interfata</a:t>
            </a:r>
            <a:r>
              <a:rPr lang="ro-RO" sz="1800" dirty="0" smtClean="0"/>
              <a:t> şi nu se doreşte modificarea lor</a:t>
            </a:r>
          </a:p>
          <a:p>
            <a:pPr lvl="1">
              <a:spcAft>
                <a:spcPts val="1200"/>
              </a:spcAft>
              <a:buFont typeface="Wingdings" pitchFamily="2" charset="2"/>
              <a:buChar char="Ø"/>
            </a:pPr>
            <a:r>
              <a:rPr lang="en-US" sz="1800" dirty="0" err="1" smtClean="0"/>
              <a:t>Exista</a:t>
            </a:r>
            <a:r>
              <a:rPr lang="en-US" sz="1800" dirty="0" smtClean="0"/>
              <a:t> o c</a:t>
            </a:r>
            <a:r>
              <a:rPr lang="ro-RO" sz="1800" dirty="0" smtClean="0"/>
              <a:t>lasa client </a:t>
            </a:r>
            <a:r>
              <a:rPr lang="en-US" sz="1800" dirty="0" smtClean="0"/>
              <a:t>care </a:t>
            </a:r>
            <a:r>
              <a:rPr lang="en-US" sz="1800" dirty="0" err="1" smtClean="0"/>
              <a:t>stie</a:t>
            </a:r>
            <a:r>
              <a:rPr lang="en-US" sz="1800" dirty="0" smtClean="0"/>
              <a:t> </a:t>
            </a:r>
            <a:r>
              <a:rPr lang="en-US" sz="1800" dirty="0" err="1" smtClean="0"/>
              <a:t>sa</a:t>
            </a:r>
            <a:r>
              <a:rPr lang="en-US" sz="1800" dirty="0" smtClean="0"/>
              <a:t> </a:t>
            </a:r>
            <a:r>
              <a:rPr lang="en-US" sz="1800" dirty="0" err="1" smtClean="0"/>
              <a:t>interactioneze</a:t>
            </a:r>
            <a:r>
              <a:rPr lang="en-US" sz="1800" dirty="0" smtClean="0"/>
              <a:t> </a:t>
            </a:r>
            <a:r>
              <a:rPr lang="en-US" sz="1800" dirty="0" err="1" smtClean="0"/>
              <a:t>doar</a:t>
            </a:r>
            <a:r>
              <a:rPr lang="en-US" sz="1800" dirty="0" smtClean="0"/>
              <a:t> cu </a:t>
            </a:r>
            <a:r>
              <a:rPr lang="en-US" sz="1800" dirty="0" err="1" smtClean="0"/>
              <a:t>clase</a:t>
            </a:r>
            <a:r>
              <a:rPr lang="en-US" sz="1800" dirty="0" smtClean="0"/>
              <a:t> care </a:t>
            </a:r>
            <a:r>
              <a:rPr lang="en-US" sz="1800" dirty="0" err="1" smtClean="0"/>
              <a:t>implementeaza</a:t>
            </a:r>
            <a:r>
              <a:rPr lang="en-US" sz="1800" dirty="0" smtClean="0"/>
              <a:t> </a:t>
            </a:r>
            <a:r>
              <a:rPr lang="en-US" sz="1800" dirty="0" err="1" smtClean="0"/>
              <a:t>interfata</a:t>
            </a:r>
            <a:r>
              <a:rPr lang="en-US" sz="1800" dirty="0" smtClean="0"/>
              <a:t> de </a:t>
            </a:r>
            <a:r>
              <a:rPr lang="en-US" sz="1800" dirty="0" err="1" smtClean="0"/>
              <a:t>mai</a:t>
            </a:r>
            <a:r>
              <a:rPr lang="en-US" sz="1800" dirty="0" smtClean="0"/>
              <a:t> </a:t>
            </a:r>
            <a:r>
              <a:rPr lang="en-US" sz="1800" dirty="0" err="1" smtClean="0"/>
              <a:t>sus</a:t>
            </a:r>
            <a:endParaRPr lang="ro-RO" sz="1800" dirty="0" smtClean="0"/>
          </a:p>
          <a:p>
            <a:pPr lvl="1">
              <a:spcAft>
                <a:spcPts val="1200"/>
              </a:spcAft>
              <a:buFont typeface="Wingdings" pitchFamily="2" charset="2"/>
              <a:buChar char="Ø"/>
            </a:pPr>
            <a:r>
              <a:rPr lang="ro-RO" sz="1800" dirty="0" smtClean="0"/>
              <a:t> </a:t>
            </a:r>
            <a:r>
              <a:rPr lang="en-US" sz="1800" dirty="0" err="1" smtClean="0"/>
              <a:t>Apare</a:t>
            </a:r>
            <a:r>
              <a:rPr lang="en-US" sz="1800" dirty="0" smtClean="0"/>
              <a:t> o </a:t>
            </a:r>
            <a:r>
              <a:rPr lang="en-US" sz="1800" dirty="0" err="1" smtClean="0"/>
              <a:t>noua</a:t>
            </a:r>
            <a:r>
              <a:rPr lang="en-US" sz="1800" dirty="0" smtClean="0"/>
              <a:t> </a:t>
            </a:r>
            <a:r>
              <a:rPr lang="en-US" sz="1800" dirty="0" err="1" smtClean="0"/>
              <a:t>clasa</a:t>
            </a:r>
            <a:r>
              <a:rPr lang="en-US" sz="1800" dirty="0" smtClean="0"/>
              <a:t> </a:t>
            </a:r>
            <a:r>
              <a:rPr lang="en-US" sz="1800" dirty="0" err="1" smtClean="0"/>
              <a:t>furnizoare</a:t>
            </a:r>
            <a:r>
              <a:rPr lang="en-US" sz="1800" dirty="0" smtClean="0"/>
              <a:t> de </a:t>
            </a:r>
            <a:r>
              <a:rPr lang="en-US" sz="1800" dirty="0" err="1" smtClean="0"/>
              <a:t>servicii</a:t>
            </a:r>
            <a:r>
              <a:rPr lang="en-US" sz="1800" dirty="0" smtClean="0"/>
              <a:t>, cu o </a:t>
            </a:r>
            <a:r>
              <a:rPr lang="en-US" sz="1800" dirty="0" err="1" smtClean="0"/>
              <a:t>interfata</a:t>
            </a:r>
            <a:r>
              <a:rPr lang="en-US" sz="1800" dirty="0" smtClean="0"/>
              <a:t> </a:t>
            </a:r>
            <a:r>
              <a:rPr lang="en-US" sz="1800" dirty="0" err="1" smtClean="0"/>
              <a:t>diferita</a:t>
            </a:r>
            <a:r>
              <a:rPr lang="en-US" sz="1800" dirty="0" smtClean="0"/>
              <a:t> de a </a:t>
            </a:r>
            <a:r>
              <a:rPr lang="en-US" sz="1800" dirty="0" err="1" smtClean="0"/>
              <a:t>celorlalte</a:t>
            </a:r>
            <a:r>
              <a:rPr lang="en-US" sz="1800" dirty="0" smtClean="0"/>
              <a:t> </a:t>
            </a:r>
            <a:r>
              <a:rPr lang="en-US" sz="1800" dirty="0" err="1" smtClean="0"/>
              <a:t>clase</a:t>
            </a:r>
            <a:r>
              <a:rPr lang="en-US" sz="1800" dirty="0" smtClean="0"/>
              <a:t> </a:t>
            </a:r>
            <a:r>
              <a:rPr lang="en-US" sz="1800" dirty="0" err="1" smtClean="0"/>
              <a:t>furnizoare</a:t>
            </a:r>
            <a:r>
              <a:rPr lang="en-US" sz="1800" dirty="0" smtClean="0"/>
              <a:t>, </a:t>
            </a:r>
            <a:r>
              <a:rPr lang="en-US" sz="1800" dirty="0" err="1" smtClean="0"/>
              <a:t>ce</a:t>
            </a:r>
            <a:r>
              <a:rPr lang="en-US" sz="1800" dirty="0" smtClean="0"/>
              <a:t> se </a:t>
            </a:r>
            <a:r>
              <a:rPr lang="en-US" sz="1800" dirty="0" err="1" smtClean="0"/>
              <a:t>doreste</a:t>
            </a:r>
            <a:r>
              <a:rPr lang="en-US" sz="1800" dirty="0" smtClean="0"/>
              <a:t> a </a:t>
            </a:r>
            <a:r>
              <a:rPr lang="en-US" sz="1800" dirty="0" err="1" smtClean="0"/>
              <a:t>fi</a:t>
            </a:r>
            <a:r>
              <a:rPr lang="en-US" sz="1800" dirty="0" smtClean="0"/>
              <a:t> </a:t>
            </a:r>
            <a:r>
              <a:rPr lang="en-US" sz="1800" dirty="0" err="1" smtClean="0"/>
              <a:t>utilizata</a:t>
            </a:r>
            <a:r>
              <a:rPr lang="en-US" sz="1800" dirty="0" smtClean="0"/>
              <a:t> de </a:t>
            </a:r>
            <a:r>
              <a:rPr lang="en-US" sz="1800" dirty="0" err="1" smtClean="0"/>
              <a:t>clasa</a:t>
            </a:r>
            <a:r>
              <a:rPr lang="en-US" sz="1800" dirty="0" smtClean="0"/>
              <a:t> client</a:t>
            </a:r>
          </a:p>
          <a:p>
            <a:pPr>
              <a:spcAft>
                <a:spcPts val="1200"/>
              </a:spcAft>
              <a:buFont typeface="Wingdings" pitchFamily="2" charset="2"/>
              <a:buChar char="§"/>
            </a:pPr>
            <a:r>
              <a:rPr lang="en-US" sz="1800" b="1" dirty="0" smtClean="0"/>
              <a:t>Solutia:</a:t>
            </a:r>
            <a:r>
              <a:rPr lang="en-US" sz="1800" dirty="0" smtClean="0"/>
              <a:t> </a:t>
            </a:r>
            <a:r>
              <a:rPr lang="en-US" sz="1800" dirty="0" err="1" smtClean="0"/>
              <a:t>convertirea</a:t>
            </a:r>
            <a:r>
              <a:rPr lang="en-US" sz="1800" dirty="0" smtClean="0"/>
              <a:t> </a:t>
            </a:r>
            <a:r>
              <a:rPr lang="en-US" sz="1800" dirty="0" err="1" smtClean="0"/>
              <a:t>interfetei</a:t>
            </a:r>
            <a:r>
              <a:rPr lang="en-US" sz="1800" dirty="0" smtClean="0"/>
              <a:t> </a:t>
            </a:r>
            <a:r>
              <a:rPr lang="en-US" sz="1800" dirty="0" err="1" smtClean="0"/>
              <a:t>noii</a:t>
            </a:r>
            <a:r>
              <a:rPr lang="en-US" sz="1800" dirty="0" smtClean="0"/>
              <a:t> </a:t>
            </a:r>
            <a:r>
              <a:rPr lang="en-US" sz="1800" dirty="0" err="1" smtClean="0"/>
              <a:t>clase</a:t>
            </a:r>
            <a:r>
              <a:rPr lang="en-US" sz="1800" dirty="0" smtClean="0"/>
              <a:t> </a:t>
            </a:r>
            <a:r>
              <a:rPr lang="en-US" sz="1800" dirty="0" err="1" smtClean="0"/>
              <a:t>furnizoare</a:t>
            </a:r>
            <a:r>
              <a:rPr lang="en-US" sz="1800" dirty="0" smtClean="0"/>
              <a:t> in </a:t>
            </a:r>
            <a:r>
              <a:rPr lang="en-US" sz="1800" dirty="0" err="1" smtClean="0"/>
              <a:t>interfata</a:t>
            </a:r>
            <a:r>
              <a:rPr lang="en-US" sz="1800" dirty="0" smtClean="0"/>
              <a:t> </a:t>
            </a:r>
            <a:r>
              <a:rPr lang="en-US" sz="1800" dirty="0" err="1" smtClean="0"/>
              <a:t>asteptata</a:t>
            </a:r>
            <a:r>
              <a:rPr lang="en-US" sz="1800" dirty="0" smtClean="0"/>
              <a:t> de client</a:t>
            </a:r>
            <a:endParaRPr lang="ro-RO" sz="1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4</a:t>
            </a:r>
            <a:r>
              <a:rPr lang="en-US" sz="3200" dirty="0" smtClean="0"/>
              <a:t>. </a:t>
            </a:r>
            <a:r>
              <a:rPr lang="ro-RO" sz="3200" dirty="0" smtClean="0"/>
              <a:t>Şablonul </a:t>
            </a:r>
            <a:r>
              <a:rPr lang="en-US" sz="3200" dirty="0" smtClean="0"/>
              <a:t>Proxy</a:t>
            </a:r>
            <a:endParaRPr lang="en-US" sz="3200" dirty="0"/>
          </a:p>
        </p:txBody>
      </p:sp>
      <p:sp>
        <p:nvSpPr>
          <p:cNvPr id="3" name="Content Placeholder 2"/>
          <p:cNvSpPr>
            <a:spLocks noGrp="1"/>
          </p:cNvSpPr>
          <p:nvPr>
            <p:ph idx="1"/>
          </p:nvPr>
        </p:nvSpPr>
        <p:spPr>
          <a:xfrm>
            <a:off x="179512" y="504056"/>
            <a:ext cx="8892480" cy="3573016"/>
          </a:xfrm>
        </p:spPr>
        <p:txBody>
          <a:bodyPr>
            <a:noAutofit/>
          </a:bodyPr>
          <a:lstStyle/>
          <a:p>
            <a:pPr marL="0" lvl="1" indent="0" algn="just">
              <a:lnSpc>
                <a:spcPts val="2800"/>
              </a:lnSpc>
              <a:buFont typeface="Wingdings" pitchFamily="2" charset="2"/>
              <a:buChar char="§"/>
            </a:pPr>
            <a:r>
              <a:rPr lang="ro-RO" sz="1800" dirty="0" smtClean="0"/>
              <a:t> </a:t>
            </a:r>
            <a:r>
              <a:rPr lang="ro-RO" sz="1800" b="1" dirty="0" smtClean="0"/>
              <a:t>Problema</a:t>
            </a:r>
            <a:endParaRPr lang="ro-RO" sz="1800" dirty="0" smtClean="0"/>
          </a:p>
          <a:p>
            <a:pPr marL="288000" lvl="2" indent="0" algn="just">
              <a:lnSpc>
                <a:spcPts val="2800"/>
              </a:lnSpc>
              <a:buFont typeface="Wingdings" pitchFamily="2" charset="2"/>
              <a:buChar char="Ø"/>
            </a:pPr>
            <a:r>
              <a:rPr lang="ro-RO" sz="1800" dirty="0" smtClean="0"/>
              <a:t> accesarea directa a unui obiect (de tip RealSubject) nu este de dorita sau nu este posibila</a:t>
            </a:r>
          </a:p>
          <a:p>
            <a:pPr marL="0" lvl="2" indent="0" algn="just">
              <a:lnSpc>
                <a:spcPts val="2800"/>
              </a:lnSpc>
              <a:buFont typeface="Wingdings" pitchFamily="2" charset="2"/>
              <a:buChar char="§"/>
            </a:pPr>
            <a:r>
              <a:rPr lang="ro-RO" sz="1800" dirty="0" smtClean="0"/>
              <a:t> </a:t>
            </a:r>
            <a:r>
              <a:rPr lang="ro-RO" sz="1800" b="1" dirty="0" smtClean="0"/>
              <a:t>Solutia</a:t>
            </a:r>
          </a:p>
          <a:p>
            <a:pPr marL="288000" lvl="2" indent="0" algn="just">
              <a:lnSpc>
                <a:spcPts val="2800"/>
              </a:lnSpc>
              <a:buFont typeface="Wingdings" pitchFamily="2" charset="2"/>
              <a:buChar char="Ø"/>
            </a:pPr>
            <a:r>
              <a:rPr lang="ro-RO" sz="1800" dirty="0" smtClean="0"/>
              <a:t> se adauga</a:t>
            </a:r>
            <a:r>
              <a:rPr lang="en-US" sz="1800" dirty="0" smtClean="0"/>
              <a:t> </a:t>
            </a:r>
            <a:r>
              <a:rPr lang="ro-RO" sz="1800" dirty="0" smtClean="0"/>
              <a:t>un nivel intermediar prin crearea unui obiect de tip proxy care controleaza accesul la obiectul de tip RealSubject</a:t>
            </a:r>
          </a:p>
          <a:p>
            <a:pPr marL="288000" lvl="2" indent="0" algn="just">
              <a:lnSpc>
                <a:spcPts val="2800"/>
              </a:lnSpc>
              <a:buFont typeface="Wingdings" pitchFamily="2" charset="2"/>
              <a:buChar char="Ø"/>
            </a:pPr>
            <a:r>
              <a:rPr lang="ro-RO" sz="1800" dirty="0" smtClean="0"/>
              <a:t> obiectul proxy si cel de tip RealSubject implementeaza acceasi interfata</a:t>
            </a:r>
          </a:p>
          <a:p>
            <a:pPr marL="288000" lvl="2" indent="0" algn="just">
              <a:lnSpc>
                <a:spcPts val="2800"/>
              </a:lnSpc>
              <a:buFont typeface="Wingdings" pitchFamily="2" charset="2"/>
              <a:buChar char="Ø"/>
            </a:pPr>
            <a:r>
              <a:rPr lang="ro-RO" sz="1800" dirty="0" smtClean="0"/>
              <a:t> in general, un proxy este o resursă (clasă, server etc.) care funcţionează ca o interfaţă pentru altceva si care nu face decât să delege acţiunile mai departe unei alte clase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4</a:t>
            </a:r>
            <a:r>
              <a:rPr lang="en-US" sz="3200" dirty="0" smtClean="0"/>
              <a:t>. </a:t>
            </a:r>
            <a:r>
              <a:rPr lang="ro-RO" sz="3200" dirty="0" smtClean="0"/>
              <a:t>Şablonul </a:t>
            </a:r>
            <a:r>
              <a:rPr lang="en-US" sz="3200" dirty="0" smtClean="0"/>
              <a:t>Proxy</a:t>
            </a:r>
            <a:endParaRPr lang="en-US" sz="3200" dirty="0"/>
          </a:p>
        </p:txBody>
      </p:sp>
      <p:sp>
        <p:nvSpPr>
          <p:cNvPr id="5" name="Content Placeholder 2"/>
          <p:cNvSpPr>
            <a:spLocks noGrp="1"/>
          </p:cNvSpPr>
          <p:nvPr>
            <p:ph idx="1"/>
          </p:nvPr>
        </p:nvSpPr>
        <p:spPr>
          <a:xfrm>
            <a:off x="179512" y="620688"/>
            <a:ext cx="8892480" cy="5760640"/>
          </a:xfrm>
        </p:spPr>
        <p:txBody>
          <a:bodyPr>
            <a:noAutofit/>
          </a:bodyPr>
          <a:lstStyle/>
          <a:p>
            <a:pPr marL="0" lvl="1" indent="0" algn="just">
              <a:lnSpc>
                <a:spcPts val="2800"/>
              </a:lnSpc>
              <a:buFont typeface="Wingdings" pitchFamily="2" charset="2"/>
              <a:buChar char="§"/>
            </a:pPr>
            <a:r>
              <a:rPr lang="ro-RO" sz="1800" b="1" dirty="0" smtClean="0"/>
              <a:t>Solutia – clasele participante:</a:t>
            </a:r>
          </a:p>
          <a:p>
            <a:pPr marL="288000" lvl="2" indent="0" algn="just">
              <a:lnSpc>
                <a:spcPts val="2800"/>
              </a:lnSpc>
              <a:buFont typeface="Wingdings" pitchFamily="2" charset="2"/>
              <a:buChar char="Ø"/>
            </a:pPr>
            <a:r>
              <a:rPr lang="ro-RO" sz="1800" dirty="0" smtClean="0"/>
              <a:t> </a:t>
            </a:r>
            <a:r>
              <a:rPr lang="ro-RO" sz="1800" b="1" dirty="0" smtClean="0"/>
              <a:t>SubjectInterface</a:t>
            </a:r>
            <a:r>
              <a:rPr lang="ro-RO" sz="1800" dirty="0" smtClean="0"/>
              <a:t> – o interfata care specifica serviciile implementate de Real Subject</a:t>
            </a:r>
          </a:p>
          <a:p>
            <a:pPr marL="288000" lvl="2" indent="0" algn="just">
              <a:lnSpc>
                <a:spcPts val="2800"/>
              </a:lnSpc>
              <a:buFont typeface="Wingdings" pitchFamily="2" charset="2"/>
              <a:buChar char="Ø"/>
            </a:pPr>
            <a:r>
              <a:rPr lang="ro-RO" sz="1800" dirty="0" smtClean="0"/>
              <a:t> </a:t>
            </a:r>
            <a:r>
              <a:rPr lang="ro-RO" sz="1800" b="1" dirty="0" smtClean="0"/>
              <a:t>RealSubject</a:t>
            </a:r>
            <a:r>
              <a:rPr lang="ro-RO" sz="1800" dirty="0" smtClean="0"/>
              <a:t> – obiectul real reprezentat prin intermediul obiectului Proxy</a:t>
            </a:r>
          </a:p>
          <a:p>
            <a:pPr marL="288000" lvl="2" indent="0" algn="just">
              <a:lnSpc>
                <a:spcPts val="2800"/>
              </a:lnSpc>
              <a:buFont typeface="Wingdings" pitchFamily="2" charset="2"/>
              <a:buChar char="Ø"/>
            </a:pPr>
            <a:r>
              <a:rPr lang="ro-RO" sz="1800" dirty="0" smtClean="0"/>
              <a:t> </a:t>
            </a:r>
            <a:r>
              <a:rPr lang="ro-RO" sz="1800" b="1" dirty="0" smtClean="0"/>
              <a:t>Proxy</a:t>
            </a:r>
            <a:r>
              <a:rPr lang="ro-RO" sz="1800" dirty="0" smtClean="0"/>
              <a:t>, cu urmatoarele caracteristici:</a:t>
            </a:r>
          </a:p>
          <a:p>
            <a:pPr marL="576000" lvl="2" indent="0" algn="just">
              <a:lnSpc>
                <a:spcPts val="2800"/>
              </a:lnSpc>
              <a:buFont typeface="Wingdings" pitchFamily="2" charset="2"/>
              <a:buChar char="ü"/>
            </a:pPr>
            <a:r>
              <a:rPr lang="ro-RO" sz="1800" dirty="0" smtClean="0"/>
              <a:t> un obiect care implementeaza aceeasi interfata ca si RealSubject (SubjectInterface)</a:t>
            </a:r>
          </a:p>
          <a:p>
            <a:pPr marL="576000" lvl="2" indent="0" algn="just">
              <a:lnSpc>
                <a:spcPts val="2800"/>
              </a:lnSpc>
              <a:buFont typeface="Wingdings" pitchFamily="2" charset="2"/>
              <a:buChar char="ü"/>
            </a:pPr>
            <a:r>
              <a:rPr lang="ro-RO" sz="1800" dirty="0" smtClean="0"/>
              <a:t> are o referinta catre RealSubject care sa-i permita accesul la acesta</a:t>
            </a:r>
          </a:p>
          <a:p>
            <a:pPr marL="576000" lvl="2" indent="0" algn="just">
              <a:lnSpc>
                <a:spcPts val="2800"/>
              </a:lnSpc>
              <a:buFont typeface="Wingdings" pitchFamily="2" charset="2"/>
              <a:buChar char="ü"/>
            </a:pPr>
            <a:r>
              <a:rPr lang="ro-RO" sz="1800" dirty="0" smtClean="0"/>
              <a:t> controleaza accesul la RealSubject si poate fi responsabil pentru crearea sau stergerea acestuia</a:t>
            </a:r>
          </a:p>
          <a:p>
            <a:pPr marL="576000" lvl="2" indent="0" algn="just">
              <a:lnSpc>
                <a:spcPts val="2800"/>
              </a:lnSpc>
              <a:buFont typeface="Wingdings" pitchFamily="2" charset="2"/>
              <a:buChar char="ü"/>
            </a:pPr>
            <a:r>
              <a:rPr lang="ro-RO" sz="1800" dirty="0" smtClean="0"/>
              <a:t> alte responsabilitati, care depind de tipul de proxy</a:t>
            </a:r>
          </a:p>
          <a:p>
            <a:pPr marL="288000" lvl="2" indent="0" algn="just">
              <a:lnSpc>
                <a:spcPts val="2800"/>
              </a:lnSpc>
              <a:buFont typeface="Wingdings" pitchFamily="2" charset="2"/>
              <a:buChar char="Ø"/>
            </a:pPr>
            <a:r>
              <a:rPr lang="ro-RO" sz="1800" dirty="0" smtClean="0"/>
              <a:t> de remarcat aplicarea principiului “coding by interface” in acest sablon</a:t>
            </a:r>
          </a:p>
          <a:p>
            <a:pPr marL="576000" lvl="2" indent="0" algn="just">
              <a:lnSpc>
                <a:spcPts val="2800"/>
              </a:lnSpc>
              <a:buFont typeface="Wingdings" pitchFamily="2" charset="2"/>
              <a:buChar char="ü"/>
            </a:pPr>
            <a:r>
              <a:rPr lang="ro-RO" sz="1800" dirty="0" smtClean="0"/>
              <a:t> interfata pe care o cunoaste clientul este SubjectInterface</a:t>
            </a:r>
          </a:p>
          <a:p>
            <a:pPr marL="576000" lvl="2" indent="0" algn="just">
              <a:lnSpc>
                <a:spcPts val="2800"/>
              </a:lnSpc>
              <a:buFont typeface="Wingdings" pitchFamily="2" charset="2"/>
              <a:buChar char="ü"/>
            </a:pPr>
            <a:r>
              <a:rPr lang="ro-RO" sz="1800" dirty="0" smtClean="0"/>
              <a:t> prezenta obiectului proxy care substuie obiectul RealSubject este transparent pentru client</a:t>
            </a:r>
          </a:p>
          <a:p>
            <a:pPr marL="576000" lvl="2" indent="0" algn="just">
              <a:lnSpc>
                <a:spcPts val="2800"/>
              </a:lnSpc>
              <a:buFont typeface="Wingdings" pitchFamily="2" charset="2"/>
              <a:buChar char="ü"/>
            </a:pPr>
            <a:r>
              <a:rPr lang="ro-RO" sz="1800" dirty="0" smtClean="0"/>
              <a:t> clientul lucreaza cu un obiect de tip SubjectInterface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4</a:t>
            </a:r>
            <a:r>
              <a:rPr lang="en-US" sz="3200" dirty="0" smtClean="0"/>
              <a:t>. </a:t>
            </a:r>
            <a:r>
              <a:rPr lang="ro-RO" sz="3200" dirty="0" smtClean="0"/>
              <a:t>Şablonul </a:t>
            </a:r>
            <a:r>
              <a:rPr lang="en-US" sz="3200" dirty="0" smtClean="0"/>
              <a:t>Proxy</a:t>
            </a:r>
            <a:endParaRPr lang="en-US" sz="3200" dirty="0"/>
          </a:p>
        </p:txBody>
      </p:sp>
      <p:sp>
        <p:nvSpPr>
          <p:cNvPr id="5" name="Content Placeholder 2"/>
          <p:cNvSpPr>
            <a:spLocks noGrp="1"/>
          </p:cNvSpPr>
          <p:nvPr>
            <p:ph idx="1"/>
          </p:nvPr>
        </p:nvSpPr>
        <p:spPr>
          <a:xfrm>
            <a:off x="179512" y="648072"/>
            <a:ext cx="8892480" cy="5877272"/>
          </a:xfrm>
        </p:spPr>
        <p:txBody>
          <a:bodyPr>
            <a:noAutofit/>
          </a:bodyPr>
          <a:lstStyle/>
          <a:p>
            <a:pPr marL="0" lvl="1" indent="0" algn="just">
              <a:lnSpc>
                <a:spcPts val="2800"/>
              </a:lnSpc>
              <a:buFont typeface="Wingdings" pitchFamily="2" charset="2"/>
              <a:buChar char="§"/>
            </a:pPr>
            <a:r>
              <a:rPr lang="ro-RO" sz="1800" dirty="0" smtClean="0"/>
              <a:t> Există patru situaţii în care se recomandă să folosim şablonul Proxy:</a:t>
            </a:r>
          </a:p>
          <a:p>
            <a:pPr marL="288000" lvl="2" indent="0" algn="just">
              <a:lnSpc>
                <a:spcPts val="2800"/>
              </a:lnSpc>
              <a:buFont typeface="Wingdings" pitchFamily="2" charset="2"/>
              <a:buChar char="Ø"/>
            </a:pPr>
            <a:r>
              <a:rPr lang="ro-RO" sz="1800" dirty="0" smtClean="0"/>
              <a:t> </a:t>
            </a:r>
            <a:r>
              <a:rPr lang="ro-RO" sz="1800" b="1" dirty="0" smtClean="0"/>
              <a:t>Virtual proxy</a:t>
            </a:r>
            <a:r>
              <a:rPr lang="ro-RO" sz="1800" dirty="0" smtClean="0"/>
              <a:t> – folosit la crearea unor obiecte “costisitoare”; se creeaza obiecte “light”, iar instantierea lor completa se face doar cand este necesara</a:t>
            </a:r>
          </a:p>
          <a:p>
            <a:pPr marL="612000" lvl="2" indent="0" algn="just">
              <a:lnSpc>
                <a:spcPts val="2800"/>
              </a:lnSpc>
              <a:buFont typeface="Wingdings" pitchFamily="2" charset="2"/>
              <a:buChar char="ü"/>
            </a:pPr>
            <a:r>
              <a:rPr lang="ro-RO" sz="1800" dirty="0" smtClean="0"/>
              <a:t> exemplu – crearea obiectelor de tip Client fara instantierea obiectelor Factura, LinieFactura, etc. asociate)</a:t>
            </a:r>
          </a:p>
          <a:p>
            <a:pPr marL="288000" lvl="2" indent="0" algn="just">
              <a:lnSpc>
                <a:spcPts val="2800"/>
              </a:lnSpc>
              <a:buFont typeface="Wingdings" pitchFamily="2" charset="2"/>
              <a:buChar char="Ø"/>
            </a:pPr>
            <a:r>
              <a:rPr lang="ro-RO" sz="1800" dirty="0" smtClean="0"/>
              <a:t> </a:t>
            </a:r>
            <a:r>
              <a:rPr lang="ro-RO" sz="1800" b="1" dirty="0" smtClean="0"/>
              <a:t>Remote proxy </a:t>
            </a:r>
            <a:r>
              <a:rPr lang="ro-RO" sz="1800" dirty="0" smtClean="0"/>
              <a:t>- asigură o reprezentare locală pentru un obiect rezident “la distanta” (în RPC şi CORBA o astfel de funcţionalitatea o asigură un „stub”)</a:t>
            </a:r>
          </a:p>
          <a:p>
            <a:pPr marL="288000" lvl="2" indent="0" algn="just">
              <a:lnSpc>
                <a:spcPts val="2800"/>
              </a:lnSpc>
              <a:buFont typeface="Wingdings" pitchFamily="2" charset="2"/>
              <a:buChar char="Ø"/>
            </a:pPr>
            <a:r>
              <a:rPr lang="ro-RO" sz="1800" dirty="0" smtClean="0"/>
              <a:t> </a:t>
            </a:r>
            <a:r>
              <a:rPr lang="ro-RO" sz="1800" b="1" dirty="0" smtClean="0"/>
              <a:t>Protective proxy</a:t>
            </a:r>
            <a:r>
              <a:rPr lang="ro-RO" sz="1800" dirty="0" smtClean="0"/>
              <a:t> - clasă de control al accesului la obiecte mai sensibile din punct de vedere al securităţii (obiectul proxy verifică dacă expeditorul are dreptul să transmită mesaje destinatarului)</a:t>
            </a:r>
          </a:p>
          <a:p>
            <a:pPr lvl="0"/>
            <a:r>
              <a:rPr lang="ro-RO" sz="1800" b="1" dirty="0" smtClean="0"/>
              <a:t>Smart proxy</a:t>
            </a:r>
            <a:r>
              <a:rPr lang="ro-RO" sz="1800" dirty="0" smtClean="0"/>
              <a:t> - clasă care nu doar transmite mai departe o operaţie de realizat, ci realizează în plus o serie de acţiuni, cum ar fi:</a:t>
            </a:r>
          </a:p>
          <a:p>
            <a:pPr lvl="1"/>
            <a:r>
              <a:rPr lang="ro-RO" sz="1800" dirty="0" smtClean="0"/>
              <a:t>numără referirile la un anumit obiect;</a:t>
            </a:r>
          </a:p>
          <a:p>
            <a:pPr lvl="1"/>
            <a:r>
              <a:rPr lang="ro-RO" sz="1800" dirty="0" smtClean="0"/>
              <a:t>încarcă obiecte persistente la prima utilizare;</a:t>
            </a:r>
          </a:p>
          <a:p>
            <a:pPr lvl="1"/>
            <a:r>
              <a:rPr lang="ro-RO" sz="1800" dirty="0" smtClean="0"/>
              <a:t>verifică dacă obiectul adevărat este blocat pentru alte accese (asigură prelucrări tranzacţionale şi diferite niveluri de izolare)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39752" y="44624"/>
            <a:ext cx="5018330" cy="576064"/>
          </a:xfrm>
        </p:spPr>
        <p:txBody>
          <a:bodyPr/>
          <a:lstStyle/>
          <a:p>
            <a:r>
              <a:rPr lang="ro-RO" sz="3200" dirty="0" smtClean="0"/>
              <a:t>4</a:t>
            </a:r>
            <a:r>
              <a:rPr lang="en-US" sz="3200" dirty="0" smtClean="0"/>
              <a:t>. </a:t>
            </a:r>
            <a:r>
              <a:rPr lang="ro-RO" sz="3200" dirty="0" smtClean="0"/>
              <a:t>Şablonul </a:t>
            </a:r>
            <a:r>
              <a:rPr lang="en-US" sz="3200" dirty="0" smtClean="0"/>
              <a:t>Proxy</a:t>
            </a:r>
            <a:endParaRPr lang="en-US" sz="3200" dirty="0"/>
          </a:p>
        </p:txBody>
      </p:sp>
      <p:sp>
        <p:nvSpPr>
          <p:cNvPr id="5" name="Content Placeholder 2"/>
          <p:cNvSpPr>
            <a:spLocks noGrp="1"/>
          </p:cNvSpPr>
          <p:nvPr>
            <p:ph idx="1"/>
          </p:nvPr>
        </p:nvSpPr>
        <p:spPr>
          <a:xfrm>
            <a:off x="323528" y="424614"/>
            <a:ext cx="7272808" cy="504056"/>
          </a:xfrm>
        </p:spPr>
        <p:txBody>
          <a:bodyPr>
            <a:noAutofit/>
          </a:bodyPr>
          <a:lstStyle/>
          <a:p>
            <a:pPr marL="0" lvl="1" indent="0" algn="just">
              <a:lnSpc>
                <a:spcPts val="2800"/>
              </a:lnSpc>
              <a:buFont typeface="Wingdings" pitchFamily="2" charset="2"/>
              <a:buChar char="§"/>
            </a:pPr>
            <a:r>
              <a:rPr lang="ro-RO" sz="1800" b="1" dirty="0" smtClean="0"/>
              <a:t>Solutia – structura generala</a:t>
            </a:r>
            <a:endParaRPr lang="ro-RO" sz="1800" dirty="0" smtClean="0">
              <a:solidFill>
                <a:schemeClr val="accent1">
                  <a:lumMod val="60000"/>
                  <a:lumOff val="40000"/>
                </a:schemeClr>
              </a:solidFill>
            </a:endParaRPr>
          </a:p>
        </p:txBody>
      </p:sp>
      <p:pic>
        <p:nvPicPr>
          <p:cNvPr id="6" name="Picture 5" descr="Image title"/>
          <p:cNvPicPr/>
          <p:nvPr/>
        </p:nvPicPr>
        <p:blipFill>
          <a:blip r:embed="rId2" cstate="print"/>
          <a:srcRect/>
          <a:stretch>
            <a:fillRect/>
          </a:stretch>
        </p:blipFill>
        <p:spPr bwMode="auto">
          <a:xfrm>
            <a:off x="428596" y="4357694"/>
            <a:ext cx="5256584" cy="2420888"/>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357158" y="785794"/>
            <a:ext cx="8289442" cy="353400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142852"/>
            <a:ext cx="8091518" cy="777859"/>
          </a:xfrm>
        </p:spPr>
        <p:txBody>
          <a:bodyPr/>
          <a:lstStyle/>
          <a:p>
            <a:r>
              <a:rPr lang="en-US" sz="3200" dirty="0" smtClean="0"/>
              <a:t>5. Decorator</a:t>
            </a:r>
            <a:endParaRPr lang="en-US" sz="3200" dirty="0"/>
          </a:p>
        </p:txBody>
      </p:sp>
      <p:sp>
        <p:nvSpPr>
          <p:cNvPr id="5" name="Content Placeholder 2"/>
          <p:cNvSpPr>
            <a:spLocks noGrp="1"/>
          </p:cNvSpPr>
          <p:nvPr>
            <p:ph idx="1"/>
          </p:nvPr>
        </p:nvSpPr>
        <p:spPr>
          <a:xfrm>
            <a:off x="571472" y="714356"/>
            <a:ext cx="8091518" cy="3571900"/>
          </a:xfrm>
        </p:spPr>
        <p:txBody>
          <a:bodyPr>
            <a:normAutofit/>
          </a:bodyPr>
          <a:lstStyle/>
          <a:p>
            <a:pPr>
              <a:spcAft>
                <a:spcPts val="1800"/>
              </a:spcAft>
            </a:pPr>
            <a:r>
              <a:rPr lang="en-US" sz="2000" dirty="0" smtClean="0">
                <a:latin typeface="Arial" pitchFamily="34" charset="0"/>
                <a:cs typeface="Arial" pitchFamily="34" charset="0"/>
              </a:rPr>
              <a:t>The </a:t>
            </a:r>
            <a:r>
              <a:rPr lang="en-US" sz="2000" dirty="0">
                <a:latin typeface="Arial" pitchFamily="34" charset="0"/>
                <a:cs typeface="Arial" pitchFamily="34" charset="0"/>
              </a:rPr>
              <a:t>decorator pattern is a design pattern that allows behavior to be added to an individual object, dynamically, without affecting the behavior of other objects from the same class</a:t>
            </a:r>
            <a:r>
              <a:rPr lang="en-US" sz="2000" dirty="0" smtClean="0">
                <a:latin typeface="Arial" pitchFamily="34" charset="0"/>
                <a:cs typeface="Arial" pitchFamily="34" charset="0"/>
              </a:rPr>
              <a:t>.</a:t>
            </a:r>
          </a:p>
          <a:p>
            <a:pPr>
              <a:spcAft>
                <a:spcPts val="1800"/>
              </a:spcAft>
            </a:pPr>
            <a:r>
              <a:rPr lang="en-US" sz="2000" dirty="0" smtClean="0">
                <a:latin typeface="Arial" pitchFamily="34" charset="0"/>
                <a:cs typeface="Arial" pitchFamily="34" charset="0"/>
              </a:rPr>
              <a:t>The </a:t>
            </a:r>
            <a:r>
              <a:rPr lang="en-US" sz="2000" b="1" dirty="0" smtClean="0">
                <a:solidFill>
                  <a:srgbClr val="FFFF00"/>
                </a:solidFill>
                <a:latin typeface="Arial" pitchFamily="34" charset="0"/>
                <a:cs typeface="Arial" pitchFamily="34" charset="0"/>
              </a:rPr>
              <a:t>problems</a:t>
            </a:r>
            <a:r>
              <a:rPr lang="en-US" sz="2000" dirty="0" smtClean="0">
                <a:latin typeface="Arial" pitchFamily="34" charset="0"/>
                <a:cs typeface="Arial" pitchFamily="34" charset="0"/>
              </a:rPr>
              <a:t> that it may solve:</a:t>
            </a:r>
          </a:p>
          <a:p>
            <a:pPr lvl="1">
              <a:spcAft>
                <a:spcPts val="1800"/>
              </a:spcAft>
            </a:pPr>
            <a:r>
              <a:rPr lang="en-US" sz="2000" dirty="0">
                <a:latin typeface="Arial" pitchFamily="34" charset="0"/>
                <a:cs typeface="Arial" pitchFamily="34" charset="0"/>
              </a:rPr>
              <a:t>Responsibilities should be added to (and removed from) an object dynamically at </a:t>
            </a:r>
            <a:r>
              <a:rPr lang="en-US" sz="2000" dirty="0" smtClean="0">
                <a:latin typeface="Arial" pitchFamily="34" charset="0"/>
                <a:cs typeface="Arial" pitchFamily="34" charset="0"/>
              </a:rPr>
              <a:t>run-time;</a:t>
            </a:r>
            <a:endParaRPr lang="en-US" sz="2000" dirty="0">
              <a:latin typeface="Arial" pitchFamily="34" charset="0"/>
              <a:cs typeface="Arial" pitchFamily="34" charset="0"/>
            </a:endParaRPr>
          </a:p>
          <a:p>
            <a:pPr lvl="1">
              <a:spcAft>
                <a:spcPts val="1800"/>
              </a:spcAft>
            </a:pPr>
            <a:r>
              <a:rPr lang="en-US" sz="2000" dirty="0">
                <a:latin typeface="Arial" pitchFamily="34" charset="0"/>
                <a:cs typeface="Arial" pitchFamily="34" charset="0"/>
              </a:rPr>
              <a:t>A flexible alternative to </a:t>
            </a:r>
            <a:r>
              <a:rPr lang="en-US" sz="2000" dirty="0" err="1">
                <a:latin typeface="Arial" pitchFamily="34" charset="0"/>
                <a:cs typeface="Arial" pitchFamily="34" charset="0"/>
              </a:rPr>
              <a:t>subclassing</a:t>
            </a:r>
            <a:r>
              <a:rPr lang="en-US" sz="2000" dirty="0">
                <a:latin typeface="Arial" pitchFamily="34" charset="0"/>
                <a:cs typeface="Arial" pitchFamily="34" charset="0"/>
              </a:rPr>
              <a:t> for extending functionality should be provided.</a:t>
            </a:r>
          </a:p>
        </p:txBody>
      </p:sp>
      <p:sp>
        <p:nvSpPr>
          <p:cNvPr id="6" name="Content Placeholder 2"/>
          <p:cNvSpPr txBox="1">
            <a:spLocks/>
          </p:cNvSpPr>
          <p:nvPr/>
        </p:nvSpPr>
        <p:spPr>
          <a:xfrm>
            <a:off x="571472" y="4397369"/>
            <a:ext cx="7805766" cy="2246341"/>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The solution - define Decorator objects that</a:t>
            </a:r>
          </a:p>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implement the interface of the extended (decorated) object (Component) transparently by forwarding all requests to it and</a:t>
            </a:r>
          </a:p>
          <a:p>
            <a:pPr marL="740664" marR="0" lvl="1" indent="-285750" algn="l" defTabSz="914400" rtl="0" eaLnBrk="1" fontAlgn="auto" latinLnBrk="0" hangingPunct="1">
              <a:lnSpc>
                <a:spcPct val="100000"/>
              </a:lnSpc>
              <a:spcBef>
                <a:spcPct val="20000"/>
              </a:spcBef>
              <a:spcAft>
                <a:spcPts val="0"/>
              </a:spcAft>
              <a:buClr>
                <a:schemeClr val="accent2"/>
              </a:buClr>
              <a:buSzPct val="90000"/>
              <a:buFont typeface="Wingdings"/>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perform additional functionality before/after forwarding a request.</a:t>
            </a:r>
            <a:endPar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14678" y="3727009"/>
            <a:ext cx="3929090" cy="3120358"/>
          </a:xfrm>
          <a:prstGeom prst="rect">
            <a:avLst/>
          </a:prstGeom>
        </p:spPr>
      </p:pic>
      <p:sp>
        <p:nvSpPr>
          <p:cNvPr id="5" name="Content Placeholder 2"/>
          <p:cNvSpPr txBox="1">
            <a:spLocks/>
          </p:cNvSpPr>
          <p:nvPr/>
        </p:nvSpPr>
        <p:spPr>
          <a:xfrm>
            <a:off x="371500" y="500042"/>
            <a:ext cx="7772400" cy="328614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None/>
            </a:pPr>
            <a:r>
              <a:rPr lang="en-US" sz="2000" b="1" dirty="0" smtClean="0">
                <a:solidFill>
                  <a:srgbClr val="FFFF00"/>
                </a:solidFill>
                <a:latin typeface="Arial" pitchFamily="34" charset="0"/>
                <a:cs typeface="Arial" pitchFamily="34" charset="0"/>
              </a:rPr>
              <a:t>Solution</a:t>
            </a:r>
            <a:r>
              <a:rPr lang="en-US" sz="2000" b="1" dirty="0" smtClean="0">
                <a:latin typeface="Arial" pitchFamily="34" charset="0"/>
                <a:cs typeface="Arial" pitchFamily="34" charset="0"/>
              </a:rPr>
              <a:t> - Steps</a:t>
            </a:r>
            <a:endParaRPr lang="en-US" sz="2000" b="1" dirty="0">
              <a:latin typeface="Arial" pitchFamily="34" charset="0"/>
              <a:cs typeface="Arial" pitchFamily="34" charset="0"/>
            </a:endParaRPr>
          </a:p>
          <a:p>
            <a:r>
              <a:rPr lang="en-US" sz="2000" dirty="0">
                <a:latin typeface="Arial" pitchFamily="34" charset="0"/>
                <a:cs typeface="Arial" pitchFamily="34" charset="0"/>
              </a:rPr>
              <a:t>Subclass the original Component class into a Decorator class </a:t>
            </a:r>
          </a:p>
          <a:p>
            <a:r>
              <a:rPr lang="en-US" sz="2000" dirty="0">
                <a:latin typeface="Arial" pitchFamily="34" charset="0"/>
                <a:cs typeface="Arial" pitchFamily="34" charset="0"/>
              </a:rPr>
              <a:t>In the Decorator class, add a Component pointer as a field;</a:t>
            </a:r>
          </a:p>
          <a:p>
            <a:r>
              <a:rPr lang="en-US" sz="2000" dirty="0">
                <a:latin typeface="Arial" pitchFamily="34" charset="0"/>
                <a:cs typeface="Arial" pitchFamily="34" charset="0"/>
              </a:rPr>
              <a:t>In the Decorator class, pass a Component to the Decorator constructor to initialize the Component pointer;</a:t>
            </a:r>
          </a:p>
          <a:p>
            <a:r>
              <a:rPr lang="en-US" sz="2000" dirty="0">
                <a:latin typeface="Arial" pitchFamily="34" charset="0"/>
                <a:cs typeface="Arial" pitchFamily="34" charset="0"/>
              </a:rPr>
              <a:t>In the Decorator class, forward all Component methods to the Component pointer; and</a:t>
            </a:r>
          </a:p>
          <a:p>
            <a:r>
              <a:rPr lang="en-US" sz="2000" dirty="0">
                <a:latin typeface="Arial" pitchFamily="34" charset="0"/>
                <a:cs typeface="Arial" pitchFamily="34" charset="0"/>
              </a:rPr>
              <a:t>In the </a:t>
            </a:r>
            <a:r>
              <a:rPr lang="en-US" sz="2000" dirty="0" err="1">
                <a:latin typeface="Arial" pitchFamily="34" charset="0"/>
                <a:cs typeface="Arial" pitchFamily="34" charset="0"/>
              </a:rPr>
              <a:t>ConcreteDecorator</a:t>
            </a:r>
            <a:r>
              <a:rPr lang="en-US" sz="2000" dirty="0">
                <a:latin typeface="Arial" pitchFamily="34" charset="0"/>
                <a:cs typeface="Arial" pitchFamily="34" charset="0"/>
              </a:rPr>
              <a:t> class, override any Component method(s) whose behavior needs to be modified.</a:t>
            </a:r>
          </a:p>
        </p:txBody>
      </p:sp>
      <p:sp>
        <p:nvSpPr>
          <p:cNvPr id="6" name="Title 1"/>
          <p:cNvSpPr>
            <a:spLocks noGrp="1"/>
          </p:cNvSpPr>
          <p:nvPr>
            <p:ph type="title"/>
          </p:nvPr>
        </p:nvSpPr>
        <p:spPr>
          <a:xfrm>
            <a:off x="785786" y="71415"/>
            <a:ext cx="8091518" cy="571504"/>
          </a:xfrm>
        </p:spPr>
        <p:txBody>
          <a:bodyPr/>
          <a:lstStyle/>
          <a:p>
            <a:pPr algn="ctr"/>
            <a:r>
              <a:rPr lang="en-US" sz="3200" dirty="0" smtClean="0"/>
              <a:t>5. Decorator</a:t>
            </a:r>
            <a:endParaRPr 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785794"/>
            <a:ext cx="8143932" cy="1323439"/>
          </a:xfrm>
          <a:prstGeom prst="rect">
            <a:avLst/>
          </a:prstGeom>
        </p:spPr>
        <p:txBody>
          <a:bodyPr wrap="square">
            <a:spAutoFit/>
          </a:bodyPr>
          <a:lstStyle/>
          <a:p>
            <a:r>
              <a:rPr lang="en-US" sz="2000" dirty="0" smtClean="0">
                <a:latin typeface="Arial" pitchFamily="34" charset="0"/>
                <a:cs typeface="Arial" pitchFamily="34" charset="0"/>
              </a:rPr>
              <a:t>In this following example the decorator pattern is used to decorate a shape with some color without alter shape class.</a:t>
            </a:r>
          </a:p>
          <a:p>
            <a:r>
              <a:rPr lang="en-US" sz="2000" dirty="0" err="1" smtClean="0">
                <a:latin typeface="Arial" pitchFamily="34" charset="0"/>
                <a:cs typeface="Arial" pitchFamily="34" charset="0"/>
              </a:rPr>
              <a:t>Noua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functionalitate</a:t>
            </a:r>
            <a:r>
              <a:rPr lang="en-US" sz="2000" dirty="0" smtClean="0">
                <a:latin typeface="Arial" pitchFamily="34" charset="0"/>
                <a:cs typeface="Arial" pitchFamily="34" charset="0"/>
              </a:rPr>
              <a:t> se </a:t>
            </a:r>
            <a:r>
              <a:rPr lang="en-US" sz="2000" dirty="0" err="1" smtClean="0">
                <a:latin typeface="Arial" pitchFamily="34" charset="0"/>
                <a:cs typeface="Arial" pitchFamily="34" charset="0"/>
              </a:rPr>
              <a:t>refera</a:t>
            </a:r>
            <a:r>
              <a:rPr lang="en-US" sz="2000" dirty="0" smtClean="0">
                <a:latin typeface="Arial" pitchFamily="34" charset="0"/>
                <a:cs typeface="Arial" pitchFamily="34" charset="0"/>
              </a:rPr>
              <a:t> la </a:t>
            </a:r>
            <a:r>
              <a:rPr lang="en-US" sz="2000" dirty="0" err="1" smtClean="0">
                <a:latin typeface="Arial" pitchFamily="34" charset="0"/>
                <a:cs typeface="Arial" pitchFamily="34" charset="0"/>
              </a:rPr>
              <a:t>definirea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culorii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liniei</a:t>
            </a:r>
            <a:r>
              <a:rPr lang="en-US" sz="2000" dirty="0" smtClean="0">
                <a:latin typeface="Arial" pitchFamily="34" charset="0"/>
                <a:cs typeface="Arial" pitchFamily="34" charset="0"/>
              </a:rPr>
              <a:t> de </a:t>
            </a:r>
            <a:r>
              <a:rPr lang="en-US" sz="2000" dirty="0" err="1" smtClean="0">
                <a:latin typeface="Arial" pitchFamily="34" charset="0"/>
                <a:cs typeface="Arial" pitchFamily="34" charset="0"/>
              </a:rPr>
              <a:t>contur</a:t>
            </a:r>
            <a:r>
              <a:rPr lang="en-US" sz="2000" dirty="0" smtClean="0">
                <a:latin typeface="Arial" pitchFamily="34" charset="0"/>
                <a:cs typeface="Arial" pitchFamily="34" charset="0"/>
              </a:rPr>
              <a:t> a </a:t>
            </a:r>
            <a:r>
              <a:rPr lang="en-US" sz="2000" dirty="0" err="1" smtClean="0">
                <a:latin typeface="Arial" pitchFamily="34" charset="0"/>
                <a:cs typeface="Arial" pitchFamily="34" charset="0"/>
              </a:rPr>
              <a:t>unei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figuri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metoda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setRedBorder</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5"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1</a:t>
            </a:r>
            <a:endParaRPr lang="en-US" sz="3200" dirty="0"/>
          </a:p>
        </p:txBody>
      </p:sp>
      <p:pic>
        <p:nvPicPr>
          <p:cNvPr id="6" name="Picture 5"/>
          <p:cNvPicPr>
            <a:picLocks noChangeAspect="1"/>
          </p:cNvPicPr>
          <p:nvPr/>
        </p:nvPicPr>
        <p:blipFill>
          <a:blip r:embed="rId3"/>
          <a:stretch>
            <a:fillRect/>
          </a:stretch>
        </p:blipFill>
        <p:spPr>
          <a:xfrm>
            <a:off x="928662" y="2464526"/>
            <a:ext cx="6643734" cy="425062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1</a:t>
            </a:r>
            <a:endParaRPr lang="en-US" sz="3200" dirty="0"/>
          </a:p>
        </p:txBody>
      </p:sp>
      <p:sp>
        <p:nvSpPr>
          <p:cNvPr id="5" name="Content Placeholder 2"/>
          <p:cNvSpPr>
            <a:spLocks noGrp="1"/>
          </p:cNvSpPr>
          <p:nvPr>
            <p:ph idx="1"/>
          </p:nvPr>
        </p:nvSpPr>
        <p:spPr>
          <a:xfrm>
            <a:off x="714348" y="761854"/>
            <a:ext cx="7786742" cy="5810418"/>
          </a:xfrm>
        </p:spPr>
        <p:txBody>
          <a:bodyPr>
            <a:noAutofit/>
          </a:bodyPr>
          <a:lstStyle/>
          <a:p>
            <a:pPr marL="68580" indent="0">
              <a:lnSpc>
                <a:spcPts val="1800"/>
              </a:lnSpc>
              <a:spcBef>
                <a:spcPts val="0"/>
              </a:spcBef>
              <a:buNone/>
            </a:pPr>
            <a:r>
              <a:rPr lang="en-US" sz="1800" dirty="0"/>
              <a:t>Step 1</a:t>
            </a:r>
          </a:p>
          <a:p>
            <a:pPr marL="68580" indent="0">
              <a:lnSpc>
                <a:spcPts val="1800"/>
              </a:lnSpc>
              <a:spcBef>
                <a:spcPts val="0"/>
              </a:spcBef>
              <a:buNone/>
            </a:pPr>
            <a:r>
              <a:rPr lang="en-US" sz="1800" dirty="0"/>
              <a:t>Create an interface.</a:t>
            </a:r>
          </a:p>
          <a:p>
            <a:pPr marL="68580" indent="0">
              <a:lnSpc>
                <a:spcPts val="1800"/>
              </a:lnSpc>
              <a:spcBef>
                <a:spcPts val="0"/>
              </a:spcBef>
              <a:buNone/>
            </a:pPr>
            <a:endParaRPr lang="en-US" sz="1800" dirty="0"/>
          </a:p>
          <a:p>
            <a:pPr marL="68580" indent="0">
              <a:lnSpc>
                <a:spcPts val="1800"/>
              </a:lnSpc>
              <a:spcBef>
                <a:spcPts val="0"/>
              </a:spcBef>
              <a:buNone/>
            </a:pPr>
            <a:r>
              <a:rPr lang="en-US" sz="1800" dirty="0"/>
              <a:t>Shape.java</a:t>
            </a:r>
          </a:p>
          <a:p>
            <a:pPr marL="68580" indent="0">
              <a:lnSpc>
                <a:spcPts val="1800"/>
              </a:lnSpc>
              <a:spcBef>
                <a:spcPts val="0"/>
              </a:spcBef>
              <a:buNone/>
            </a:pPr>
            <a:r>
              <a:rPr lang="en-US" sz="1800" dirty="0"/>
              <a:t>public interface Shape {</a:t>
            </a:r>
          </a:p>
          <a:p>
            <a:pPr marL="68580" indent="0">
              <a:lnSpc>
                <a:spcPts val="1800"/>
              </a:lnSpc>
              <a:spcBef>
                <a:spcPts val="0"/>
              </a:spcBef>
              <a:buNone/>
            </a:pPr>
            <a:r>
              <a:rPr lang="en-US" sz="1800" dirty="0"/>
              <a:t>   void draw();</a:t>
            </a:r>
          </a:p>
          <a:p>
            <a:pPr marL="68580" indent="0">
              <a:lnSpc>
                <a:spcPts val="1800"/>
              </a:lnSpc>
              <a:spcBef>
                <a:spcPts val="0"/>
              </a:spcBef>
              <a:buNone/>
            </a:pPr>
            <a:r>
              <a:rPr lang="en-US" sz="1800" dirty="0"/>
              <a:t>}</a:t>
            </a:r>
          </a:p>
          <a:p>
            <a:pPr marL="68580" indent="0">
              <a:lnSpc>
                <a:spcPts val="1800"/>
              </a:lnSpc>
              <a:spcBef>
                <a:spcPts val="0"/>
              </a:spcBef>
              <a:buNone/>
            </a:pPr>
            <a:endParaRPr lang="en-US" sz="1800" dirty="0"/>
          </a:p>
          <a:p>
            <a:pPr marL="68580" indent="0">
              <a:lnSpc>
                <a:spcPts val="1800"/>
              </a:lnSpc>
              <a:spcBef>
                <a:spcPts val="0"/>
              </a:spcBef>
              <a:buNone/>
            </a:pPr>
            <a:r>
              <a:rPr lang="en-US" sz="1800" dirty="0"/>
              <a:t>Step 2</a:t>
            </a:r>
          </a:p>
          <a:p>
            <a:pPr marL="68580" indent="0">
              <a:lnSpc>
                <a:spcPts val="1800"/>
              </a:lnSpc>
              <a:spcBef>
                <a:spcPts val="0"/>
              </a:spcBef>
              <a:buNone/>
            </a:pPr>
            <a:r>
              <a:rPr lang="en-US" sz="1800" dirty="0"/>
              <a:t>Create concrete classes implementing the same interface.</a:t>
            </a:r>
          </a:p>
          <a:p>
            <a:pPr marL="68580" indent="0">
              <a:lnSpc>
                <a:spcPts val="1800"/>
              </a:lnSpc>
              <a:spcBef>
                <a:spcPts val="0"/>
              </a:spcBef>
              <a:buNone/>
            </a:pPr>
            <a:endParaRPr lang="en-US" sz="1800" dirty="0"/>
          </a:p>
          <a:p>
            <a:pPr marL="68580" indent="0">
              <a:lnSpc>
                <a:spcPts val="1800"/>
              </a:lnSpc>
              <a:spcBef>
                <a:spcPts val="0"/>
              </a:spcBef>
              <a:buNone/>
            </a:pPr>
            <a:r>
              <a:rPr lang="en-US" sz="1800" dirty="0"/>
              <a:t>Rectangle.java</a:t>
            </a:r>
          </a:p>
          <a:p>
            <a:pPr marL="68580" indent="0">
              <a:lnSpc>
                <a:spcPts val="1800"/>
              </a:lnSpc>
              <a:spcBef>
                <a:spcPts val="0"/>
              </a:spcBef>
              <a:buNone/>
            </a:pPr>
            <a:r>
              <a:rPr lang="en-US" sz="1800" dirty="0"/>
              <a:t>public class Rectangle implements Shape {</a:t>
            </a:r>
          </a:p>
          <a:p>
            <a:pPr marL="68580" indent="0">
              <a:lnSpc>
                <a:spcPts val="1800"/>
              </a:lnSpc>
              <a:spcBef>
                <a:spcPts val="0"/>
              </a:spcBef>
              <a:buNone/>
            </a:pPr>
            <a:r>
              <a:rPr lang="en-US" sz="1800" dirty="0"/>
              <a:t>   @Override</a:t>
            </a:r>
          </a:p>
          <a:p>
            <a:pPr marL="68580" indent="0">
              <a:lnSpc>
                <a:spcPts val="1800"/>
              </a:lnSpc>
              <a:spcBef>
                <a:spcPts val="0"/>
              </a:spcBef>
              <a:buNone/>
            </a:pPr>
            <a:r>
              <a:rPr lang="en-US" sz="1800" dirty="0"/>
              <a:t>   public void draw() {</a:t>
            </a:r>
          </a:p>
          <a:p>
            <a:pPr marL="68580" indent="0">
              <a:lnSpc>
                <a:spcPts val="1800"/>
              </a:lnSpc>
              <a:spcBef>
                <a:spcPts val="0"/>
              </a:spcBef>
              <a:buNone/>
            </a:pPr>
            <a:r>
              <a:rPr lang="en-US" sz="1800" dirty="0"/>
              <a:t>      </a:t>
            </a:r>
            <a:r>
              <a:rPr lang="en-US" sz="1800" dirty="0" err="1"/>
              <a:t>System.out.println</a:t>
            </a:r>
            <a:r>
              <a:rPr lang="en-US" sz="1800" dirty="0"/>
              <a:t>("Shape: Rectangle");</a:t>
            </a:r>
          </a:p>
          <a:p>
            <a:pPr marL="68580" indent="0">
              <a:lnSpc>
                <a:spcPts val="1800"/>
              </a:lnSpc>
              <a:spcBef>
                <a:spcPts val="0"/>
              </a:spcBef>
              <a:buNone/>
            </a:pPr>
            <a:r>
              <a:rPr lang="en-US" sz="1800" dirty="0"/>
              <a:t>   }</a:t>
            </a:r>
          </a:p>
          <a:p>
            <a:pPr marL="68580" indent="0">
              <a:lnSpc>
                <a:spcPts val="1800"/>
              </a:lnSpc>
              <a:spcBef>
                <a:spcPts val="0"/>
              </a:spcBef>
              <a:buNone/>
            </a:pPr>
            <a:r>
              <a:rPr lang="en-US" sz="1800" dirty="0"/>
              <a:t>}</a:t>
            </a:r>
          </a:p>
          <a:p>
            <a:pPr marL="68580" indent="0">
              <a:lnSpc>
                <a:spcPts val="1800"/>
              </a:lnSpc>
              <a:spcBef>
                <a:spcPts val="0"/>
              </a:spcBef>
              <a:buNone/>
            </a:pPr>
            <a:r>
              <a:rPr lang="en-US" sz="1800" dirty="0"/>
              <a:t>Circle.java</a:t>
            </a:r>
          </a:p>
          <a:p>
            <a:pPr marL="68580" indent="0">
              <a:lnSpc>
                <a:spcPts val="1800"/>
              </a:lnSpc>
              <a:spcBef>
                <a:spcPts val="0"/>
              </a:spcBef>
              <a:buNone/>
            </a:pPr>
            <a:r>
              <a:rPr lang="en-US" sz="1800" dirty="0"/>
              <a:t>public class Circle implements Shape {</a:t>
            </a:r>
          </a:p>
          <a:p>
            <a:pPr marL="68580" indent="0">
              <a:lnSpc>
                <a:spcPts val="1800"/>
              </a:lnSpc>
              <a:spcBef>
                <a:spcPts val="0"/>
              </a:spcBef>
              <a:buNone/>
            </a:pPr>
            <a:r>
              <a:rPr lang="en-US" sz="1800" dirty="0"/>
              <a:t>   @Override</a:t>
            </a:r>
          </a:p>
          <a:p>
            <a:pPr marL="68580" indent="0">
              <a:lnSpc>
                <a:spcPts val="1800"/>
              </a:lnSpc>
              <a:spcBef>
                <a:spcPts val="0"/>
              </a:spcBef>
              <a:buNone/>
            </a:pPr>
            <a:r>
              <a:rPr lang="en-US" sz="1800" dirty="0"/>
              <a:t>   public void draw() {</a:t>
            </a:r>
          </a:p>
          <a:p>
            <a:pPr marL="68580" indent="0">
              <a:lnSpc>
                <a:spcPts val="1800"/>
              </a:lnSpc>
              <a:spcBef>
                <a:spcPts val="0"/>
              </a:spcBef>
              <a:buNone/>
            </a:pPr>
            <a:r>
              <a:rPr lang="en-US" sz="1800" dirty="0"/>
              <a:t>      </a:t>
            </a:r>
            <a:r>
              <a:rPr lang="en-US" sz="1800" dirty="0" err="1"/>
              <a:t>System.out.println</a:t>
            </a:r>
            <a:r>
              <a:rPr lang="en-US" sz="1800" dirty="0"/>
              <a:t>("Shape: Circle");</a:t>
            </a:r>
          </a:p>
          <a:p>
            <a:pPr marL="68580" indent="0">
              <a:lnSpc>
                <a:spcPts val="1800"/>
              </a:lnSpc>
              <a:spcBef>
                <a:spcPts val="0"/>
              </a:spcBef>
              <a:buNone/>
            </a:pPr>
            <a:r>
              <a:rPr lang="en-US" sz="1800" dirty="0"/>
              <a:t>   }</a:t>
            </a:r>
          </a:p>
          <a:p>
            <a:pPr marL="68580" indent="0">
              <a:lnSpc>
                <a:spcPts val="1800"/>
              </a:lnSpc>
              <a:spcBef>
                <a:spcPts val="0"/>
              </a:spcBef>
              <a:buNone/>
            </a:pPr>
            <a:r>
              <a:rPr lang="en-US" sz="18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2910" y="906964"/>
            <a:ext cx="7877204" cy="5808184"/>
          </a:xfrm>
        </p:spPr>
        <p:txBody>
          <a:bodyPr>
            <a:noAutofit/>
          </a:bodyPr>
          <a:lstStyle/>
          <a:p>
            <a:pPr marL="68580" indent="0">
              <a:buNone/>
            </a:pPr>
            <a:r>
              <a:rPr lang="en-US" sz="1800" dirty="0"/>
              <a:t>Step 3</a:t>
            </a:r>
          </a:p>
          <a:p>
            <a:pPr marL="68580" indent="0">
              <a:buNone/>
            </a:pPr>
            <a:r>
              <a:rPr lang="en-US" sz="1800" dirty="0"/>
              <a:t>Create abstract decorator class implementing the Shape interface.</a:t>
            </a:r>
          </a:p>
          <a:p>
            <a:pPr marL="68580" indent="0">
              <a:buNone/>
            </a:pPr>
            <a:endParaRPr lang="en-US" sz="1800" dirty="0"/>
          </a:p>
          <a:p>
            <a:pPr marL="68580" indent="0">
              <a:buNone/>
            </a:pPr>
            <a:r>
              <a:rPr lang="en-US" sz="1800" dirty="0"/>
              <a:t>ShapeDecorator.java</a:t>
            </a:r>
          </a:p>
          <a:p>
            <a:pPr marL="68580" indent="0">
              <a:buNone/>
            </a:pPr>
            <a:endParaRPr lang="en-US" sz="1800" dirty="0"/>
          </a:p>
          <a:p>
            <a:pPr marL="68580" indent="0">
              <a:buNone/>
            </a:pPr>
            <a:r>
              <a:rPr lang="en-US" sz="1800" dirty="0"/>
              <a:t>public abstract class </a:t>
            </a:r>
            <a:r>
              <a:rPr lang="en-US" sz="1800" dirty="0" err="1"/>
              <a:t>ShapeDecorator</a:t>
            </a:r>
            <a:r>
              <a:rPr lang="en-US" sz="1800" dirty="0"/>
              <a:t> implements Shape {</a:t>
            </a:r>
          </a:p>
          <a:p>
            <a:pPr marL="68580" indent="0">
              <a:buNone/>
            </a:pPr>
            <a:r>
              <a:rPr lang="en-US" sz="1800" dirty="0"/>
              <a:t>   protected Shape </a:t>
            </a:r>
            <a:r>
              <a:rPr lang="en-US" sz="1800" dirty="0" err="1"/>
              <a:t>decoratedShape</a:t>
            </a:r>
            <a:r>
              <a:rPr lang="en-US" sz="1800" dirty="0"/>
              <a:t>;</a:t>
            </a:r>
          </a:p>
          <a:p>
            <a:pPr marL="68580" indent="0">
              <a:buNone/>
            </a:pPr>
            <a:endParaRPr lang="en-US" sz="1800" dirty="0"/>
          </a:p>
          <a:p>
            <a:pPr marL="68580" indent="0">
              <a:buNone/>
            </a:pPr>
            <a:r>
              <a:rPr lang="en-US" sz="1800" dirty="0"/>
              <a:t>   public </a:t>
            </a:r>
            <a:r>
              <a:rPr lang="en-US" sz="1800" dirty="0" err="1"/>
              <a:t>ShapeDecorator</a:t>
            </a:r>
            <a:r>
              <a:rPr lang="en-US" sz="1800" dirty="0"/>
              <a:t>(Shape </a:t>
            </a:r>
            <a:r>
              <a:rPr lang="en-US" sz="1800" dirty="0" err="1"/>
              <a:t>decoratedShape</a:t>
            </a:r>
            <a:r>
              <a:rPr lang="en-US" sz="1800" dirty="0"/>
              <a:t>){</a:t>
            </a:r>
          </a:p>
          <a:p>
            <a:pPr marL="68580" indent="0">
              <a:buNone/>
            </a:pPr>
            <a:r>
              <a:rPr lang="en-US" sz="1800" dirty="0"/>
              <a:t>      </a:t>
            </a:r>
            <a:r>
              <a:rPr lang="en-US" sz="1800" dirty="0" err="1"/>
              <a:t>this.decoratedShape</a:t>
            </a:r>
            <a:r>
              <a:rPr lang="en-US" sz="1800" dirty="0"/>
              <a:t> = </a:t>
            </a:r>
            <a:r>
              <a:rPr lang="en-US" sz="1800" dirty="0" err="1"/>
              <a:t>decoratedShape</a:t>
            </a:r>
            <a:r>
              <a:rPr lang="en-US" sz="1800" dirty="0"/>
              <a:t>;</a:t>
            </a:r>
          </a:p>
          <a:p>
            <a:pPr marL="68580" indent="0">
              <a:buNone/>
            </a:pPr>
            <a:r>
              <a:rPr lang="en-US" sz="1800" dirty="0"/>
              <a:t>   }</a:t>
            </a:r>
          </a:p>
          <a:p>
            <a:pPr marL="68580" indent="0">
              <a:buNone/>
            </a:pPr>
            <a:endParaRPr lang="en-US" sz="1800" dirty="0"/>
          </a:p>
          <a:p>
            <a:pPr marL="68580" indent="0">
              <a:buNone/>
            </a:pPr>
            <a:r>
              <a:rPr lang="en-US" sz="1800" dirty="0"/>
              <a:t>   public void draw(){</a:t>
            </a:r>
          </a:p>
          <a:p>
            <a:pPr marL="68580" indent="0">
              <a:buNone/>
            </a:pPr>
            <a:r>
              <a:rPr lang="en-US" sz="1800" dirty="0"/>
              <a:t>      </a:t>
            </a:r>
            <a:r>
              <a:rPr lang="en-US" sz="1800" dirty="0" err="1"/>
              <a:t>decoratedShape.draw</a:t>
            </a:r>
            <a:r>
              <a:rPr lang="en-US" sz="1800" dirty="0"/>
              <a:t>();</a:t>
            </a:r>
          </a:p>
          <a:p>
            <a:pPr marL="68580" indent="0">
              <a:buNone/>
            </a:pPr>
            <a:r>
              <a:rPr lang="en-US" sz="1800" dirty="0"/>
              <a:t>   }	</a:t>
            </a:r>
          </a:p>
          <a:p>
            <a:pPr marL="68580" indent="0">
              <a:buNone/>
            </a:pPr>
            <a:r>
              <a:rPr lang="en-US" sz="1800" dirty="0"/>
              <a:t>}</a:t>
            </a:r>
          </a:p>
        </p:txBody>
      </p:sp>
      <p:sp>
        <p:nvSpPr>
          <p:cNvPr id="5"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1</a:t>
            </a:r>
            <a:endParaRPr 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28596" y="571480"/>
            <a:ext cx="8358246" cy="6215106"/>
          </a:xfrm>
        </p:spPr>
        <p:txBody>
          <a:bodyPr>
            <a:noAutofit/>
          </a:bodyPr>
          <a:lstStyle/>
          <a:p>
            <a:pPr marL="68580" indent="0">
              <a:lnSpc>
                <a:spcPts val="2000"/>
              </a:lnSpc>
              <a:buNone/>
            </a:pPr>
            <a:r>
              <a:rPr lang="en-US" sz="1800" dirty="0"/>
              <a:t>Step 4</a:t>
            </a:r>
          </a:p>
          <a:p>
            <a:pPr marL="68580" indent="0">
              <a:lnSpc>
                <a:spcPts val="2000"/>
              </a:lnSpc>
              <a:buNone/>
            </a:pPr>
            <a:r>
              <a:rPr lang="en-US" sz="1800" dirty="0"/>
              <a:t>Create concrete decorator class extending the </a:t>
            </a:r>
            <a:r>
              <a:rPr lang="en-US" sz="1800" dirty="0" err="1"/>
              <a:t>ShapeDecorator</a:t>
            </a:r>
            <a:r>
              <a:rPr lang="en-US" sz="1800" dirty="0"/>
              <a:t> class.</a:t>
            </a:r>
          </a:p>
          <a:p>
            <a:pPr marL="68580" indent="0">
              <a:lnSpc>
                <a:spcPts val="2000"/>
              </a:lnSpc>
              <a:buNone/>
            </a:pPr>
            <a:r>
              <a:rPr lang="en-US" sz="1800" dirty="0"/>
              <a:t>RedShapeDecorator.java</a:t>
            </a:r>
          </a:p>
          <a:p>
            <a:pPr marL="68580" indent="0">
              <a:lnSpc>
                <a:spcPts val="2000"/>
              </a:lnSpc>
              <a:buNone/>
            </a:pPr>
            <a:r>
              <a:rPr lang="en-US" sz="1800" dirty="0"/>
              <a:t>public class </a:t>
            </a:r>
            <a:r>
              <a:rPr lang="en-US" sz="1800" dirty="0" err="1"/>
              <a:t>RedShapeDecorator</a:t>
            </a:r>
            <a:r>
              <a:rPr lang="en-US" sz="1800" dirty="0"/>
              <a:t> extends </a:t>
            </a:r>
            <a:r>
              <a:rPr lang="en-US" sz="1800" dirty="0" err="1"/>
              <a:t>ShapeDecorator</a:t>
            </a:r>
            <a:r>
              <a:rPr lang="en-US" sz="1800" dirty="0"/>
              <a:t> {</a:t>
            </a:r>
          </a:p>
          <a:p>
            <a:pPr marL="68580" indent="0">
              <a:lnSpc>
                <a:spcPts val="2000"/>
              </a:lnSpc>
              <a:buNone/>
            </a:pPr>
            <a:r>
              <a:rPr lang="en-US" sz="1800" dirty="0"/>
              <a:t>   public </a:t>
            </a:r>
            <a:r>
              <a:rPr lang="en-US" sz="1800" dirty="0" err="1"/>
              <a:t>RedShapeDecorator</a:t>
            </a:r>
            <a:r>
              <a:rPr lang="en-US" sz="1800" dirty="0"/>
              <a:t>(Shape </a:t>
            </a:r>
            <a:r>
              <a:rPr lang="en-US" sz="1800" dirty="0" err="1"/>
              <a:t>decoratedShape</a:t>
            </a:r>
            <a:r>
              <a:rPr lang="en-US" sz="1800" dirty="0"/>
              <a:t>) {</a:t>
            </a:r>
          </a:p>
          <a:p>
            <a:pPr marL="68580" indent="0">
              <a:lnSpc>
                <a:spcPts val="2000"/>
              </a:lnSpc>
              <a:buNone/>
            </a:pPr>
            <a:r>
              <a:rPr lang="en-US" sz="1800" dirty="0"/>
              <a:t>      super(</a:t>
            </a:r>
            <a:r>
              <a:rPr lang="en-US" sz="1800" dirty="0" err="1"/>
              <a:t>decoratedShape</a:t>
            </a:r>
            <a:r>
              <a:rPr lang="en-US" sz="1800" dirty="0"/>
              <a:t>);		</a:t>
            </a:r>
          </a:p>
          <a:p>
            <a:pPr marL="68580" indent="0">
              <a:lnSpc>
                <a:spcPts val="2000"/>
              </a:lnSpc>
              <a:buNone/>
            </a:pPr>
            <a:r>
              <a:rPr lang="en-US" sz="1800" dirty="0"/>
              <a:t>   }</a:t>
            </a:r>
          </a:p>
          <a:p>
            <a:pPr marL="68580" indent="0">
              <a:lnSpc>
                <a:spcPts val="2000"/>
              </a:lnSpc>
              <a:buNone/>
            </a:pPr>
            <a:endParaRPr lang="en-US" sz="1800" dirty="0"/>
          </a:p>
          <a:p>
            <a:pPr marL="68580" indent="0">
              <a:lnSpc>
                <a:spcPts val="2000"/>
              </a:lnSpc>
              <a:buNone/>
            </a:pPr>
            <a:r>
              <a:rPr lang="en-US" sz="1800" dirty="0"/>
              <a:t>   @Override</a:t>
            </a:r>
          </a:p>
          <a:p>
            <a:pPr marL="68580" indent="0">
              <a:lnSpc>
                <a:spcPts val="2000"/>
              </a:lnSpc>
              <a:buNone/>
            </a:pPr>
            <a:r>
              <a:rPr lang="en-US" sz="1800" dirty="0"/>
              <a:t>   public void draw() {</a:t>
            </a:r>
          </a:p>
          <a:p>
            <a:pPr marL="68580" indent="0">
              <a:lnSpc>
                <a:spcPts val="2000"/>
              </a:lnSpc>
              <a:buNone/>
            </a:pPr>
            <a:r>
              <a:rPr lang="en-US" sz="1800" dirty="0"/>
              <a:t>      </a:t>
            </a:r>
            <a:r>
              <a:rPr lang="en-US" sz="1800" dirty="0" err="1"/>
              <a:t>decoratedShape.draw</a:t>
            </a:r>
            <a:r>
              <a:rPr lang="en-US" sz="1800" dirty="0"/>
              <a:t>();	       </a:t>
            </a:r>
          </a:p>
          <a:p>
            <a:pPr marL="68580" indent="0">
              <a:lnSpc>
                <a:spcPts val="2000"/>
              </a:lnSpc>
              <a:buNone/>
            </a:pPr>
            <a:r>
              <a:rPr lang="en-US" sz="1800" dirty="0"/>
              <a:t>      </a:t>
            </a:r>
            <a:r>
              <a:rPr lang="en-US" sz="1800" dirty="0" err="1"/>
              <a:t>setRedBorder</a:t>
            </a:r>
            <a:r>
              <a:rPr lang="en-US" sz="1800" dirty="0"/>
              <a:t>(</a:t>
            </a:r>
            <a:r>
              <a:rPr lang="en-US" sz="1800" dirty="0" err="1"/>
              <a:t>decoratedShape</a:t>
            </a:r>
            <a:r>
              <a:rPr lang="en-US" sz="1800" dirty="0"/>
              <a:t>);</a:t>
            </a:r>
          </a:p>
          <a:p>
            <a:pPr marL="68580" indent="0">
              <a:lnSpc>
                <a:spcPts val="2000"/>
              </a:lnSpc>
              <a:buNone/>
            </a:pPr>
            <a:r>
              <a:rPr lang="en-US" sz="1800" dirty="0"/>
              <a:t>   }</a:t>
            </a:r>
          </a:p>
          <a:p>
            <a:pPr marL="68580" indent="0">
              <a:lnSpc>
                <a:spcPts val="2000"/>
              </a:lnSpc>
              <a:buNone/>
            </a:pPr>
            <a:endParaRPr lang="en-US" sz="1800" dirty="0"/>
          </a:p>
          <a:p>
            <a:pPr marL="68580" indent="0">
              <a:lnSpc>
                <a:spcPts val="2000"/>
              </a:lnSpc>
              <a:buNone/>
            </a:pPr>
            <a:r>
              <a:rPr lang="en-US" sz="1800" dirty="0"/>
              <a:t>   private void </a:t>
            </a:r>
            <a:r>
              <a:rPr lang="en-US" sz="1800" dirty="0" err="1"/>
              <a:t>setRedBorder</a:t>
            </a:r>
            <a:r>
              <a:rPr lang="en-US" sz="1800" dirty="0"/>
              <a:t>(Shape </a:t>
            </a:r>
            <a:r>
              <a:rPr lang="en-US" sz="1800" dirty="0" err="1"/>
              <a:t>decoratedShape</a:t>
            </a:r>
            <a:r>
              <a:rPr lang="en-US" sz="1800" dirty="0"/>
              <a:t>){</a:t>
            </a:r>
          </a:p>
          <a:p>
            <a:pPr marL="68580" indent="0">
              <a:lnSpc>
                <a:spcPts val="2000"/>
              </a:lnSpc>
              <a:buNone/>
            </a:pPr>
            <a:r>
              <a:rPr lang="en-US" sz="1800" dirty="0"/>
              <a:t>      </a:t>
            </a:r>
            <a:r>
              <a:rPr lang="en-US" sz="1800" dirty="0" err="1"/>
              <a:t>System.out.println</a:t>
            </a:r>
            <a:r>
              <a:rPr lang="en-US" sz="1800" dirty="0"/>
              <a:t>("Border Color: Red");</a:t>
            </a:r>
          </a:p>
          <a:p>
            <a:pPr marL="68580" indent="0">
              <a:lnSpc>
                <a:spcPts val="2000"/>
              </a:lnSpc>
              <a:buNone/>
            </a:pPr>
            <a:r>
              <a:rPr lang="en-US" sz="1800" dirty="0"/>
              <a:t>   }</a:t>
            </a:r>
          </a:p>
          <a:p>
            <a:pPr marL="68580" indent="0">
              <a:lnSpc>
                <a:spcPts val="2000"/>
              </a:lnSpc>
              <a:buNone/>
            </a:pPr>
            <a:r>
              <a:rPr lang="en-US" sz="1800" dirty="0"/>
              <a:t>}</a:t>
            </a:r>
          </a:p>
        </p:txBody>
      </p:sp>
      <p:sp>
        <p:nvSpPr>
          <p:cNvPr id="5"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1</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116632"/>
            <a:ext cx="2578608" cy="576064"/>
          </a:xfrm>
        </p:spPr>
        <p:txBody>
          <a:bodyPr/>
          <a:lstStyle/>
          <a:p>
            <a:r>
              <a:rPr lang="en-US" sz="3200" dirty="0" smtClean="0"/>
              <a:t>1. Adapter</a:t>
            </a:r>
            <a:endParaRPr lang="en-US" sz="3200" dirty="0"/>
          </a:p>
        </p:txBody>
      </p:sp>
      <p:sp>
        <p:nvSpPr>
          <p:cNvPr id="3" name="Content Placeholder 2"/>
          <p:cNvSpPr>
            <a:spLocks noGrp="1"/>
          </p:cNvSpPr>
          <p:nvPr>
            <p:ph idx="1"/>
          </p:nvPr>
        </p:nvSpPr>
        <p:spPr>
          <a:xfrm>
            <a:off x="467544" y="1196752"/>
            <a:ext cx="8496944" cy="4589702"/>
          </a:xfrm>
        </p:spPr>
        <p:txBody>
          <a:bodyPr>
            <a:normAutofit/>
          </a:bodyPr>
          <a:lstStyle/>
          <a:p>
            <a:pPr>
              <a:lnSpc>
                <a:spcPct val="150000"/>
              </a:lnSpc>
            </a:pPr>
            <a:r>
              <a:rPr lang="en-US" sz="1800" b="1" dirty="0" err="1" smtClean="0"/>
              <a:t>Exemplu</a:t>
            </a:r>
            <a:r>
              <a:rPr lang="en-US" sz="1800" b="1" dirty="0" smtClean="0"/>
              <a:t> de </a:t>
            </a:r>
            <a:r>
              <a:rPr lang="en-US" sz="1800" b="1" dirty="0" err="1" smtClean="0"/>
              <a:t>aplicabilitate</a:t>
            </a:r>
            <a:r>
              <a:rPr lang="en-US" sz="1800" b="1" dirty="0" smtClean="0"/>
              <a:t> </a:t>
            </a:r>
            <a:r>
              <a:rPr lang="en-US" sz="1800" b="1" dirty="0" err="1" smtClean="0"/>
              <a:t>generala</a:t>
            </a:r>
            <a:endParaRPr lang="en-US" sz="1800" b="1" dirty="0" smtClean="0"/>
          </a:p>
          <a:p>
            <a:pPr lvl="1">
              <a:lnSpc>
                <a:spcPct val="150000"/>
              </a:lnSpc>
              <a:buFont typeface="Wingdings" pitchFamily="2" charset="2"/>
              <a:buChar char="Ø"/>
            </a:pPr>
            <a:r>
              <a:rPr lang="en-US" sz="1800" b="1" dirty="0" err="1" smtClean="0"/>
              <a:t>Adoptarea</a:t>
            </a:r>
            <a:r>
              <a:rPr lang="en-US" sz="1800" b="1" dirty="0" smtClean="0"/>
              <a:t> </a:t>
            </a:r>
            <a:r>
              <a:rPr lang="en-US" sz="1800" b="1" dirty="0" err="1" smtClean="0"/>
              <a:t>unor</a:t>
            </a:r>
            <a:r>
              <a:rPr lang="en-US" sz="1800" b="1" dirty="0" smtClean="0"/>
              <a:t> </a:t>
            </a:r>
            <a:r>
              <a:rPr lang="en-US" sz="1800" b="1" dirty="0" err="1" smtClean="0"/>
              <a:t>biblioteci</a:t>
            </a:r>
            <a:r>
              <a:rPr lang="en-US" sz="1800" b="1" dirty="0" smtClean="0"/>
              <a:t> de </a:t>
            </a:r>
            <a:r>
              <a:rPr lang="en-US" sz="1800" b="1" dirty="0" err="1" smtClean="0"/>
              <a:t>functii</a:t>
            </a:r>
            <a:r>
              <a:rPr lang="en-US" sz="1800" b="1" dirty="0" smtClean="0"/>
              <a:t> </a:t>
            </a:r>
            <a:r>
              <a:rPr lang="en-US" sz="1800" b="1" dirty="0" err="1" smtClean="0"/>
              <a:t>sau</a:t>
            </a:r>
            <a:r>
              <a:rPr lang="en-US" sz="1800" b="1" dirty="0" smtClean="0"/>
              <a:t> framework-</a:t>
            </a:r>
            <a:r>
              <a:rPr lang="en-US" sz="1800" b="1" dirty="0" err="1" smtClean="0"/>
              <a:t>uri</a:t>
            </a:r>
            <a:r>
              <a:rPr lang="en-US" sz="1800" b="1" dirty="0" smtClean="0"/>
              <a:t> in </a:t>
            </a:r>
            <a:r>
              <a:rPr lang="en-US" sz="1800" b="1" dirty="0" err="1" smtClean="0"/>
              <a:t>dezvoltarea</a:t>
            </a:r>
            <a:r>
              <a:rPr lang="en-US" sz="1800" b="1" dirty="0" smtClean="0"/>
              <a:t> </a:t>
            </a:r>
            <a:r>
              <a:rPr lang="en-US" sz="1800" b="1" dirty="0" err="1" smtClean="0"/>
              <a:t>aplicatiilor</a:t>
            </a:r>
            <a:endParaRPr lang="en-US" sz="1800" b="1" dirty="0" smtClean="0"/>
          </a:p>
          <a:p>
            <a:pPr lvl="1">
              <a:lnSpc>
                <a:spcPct val="150000"/>
              </a:lnSpc>
              <a:buFont typeface="Wingdings" pitchFamily="2" charset="2"/>
              <a:buChar char="Ø"/>
            </a:pPr>
            <a:r>
              <a:rPr lang="en-US" sz="1800" b="1" dirty="0" smtClean="0"/>
              <a:t>Se </a:t>
            </a:r>
            <a:r>
              <a:rPr lang="en-US" sz="1800" b="1" dirty="0" err="1" smtClean="0"/>
              <a:t>utilizeaza</a:t>
            </a:r>
            <a:r>
              <a:rPr lang="en-US" sz="1800" b="1" dirty="0" smtClean="0"/>
              <a:t> </a:t>
            </a:r>
            <a:r>
              <a:rPr lang="en-US" sz="1800" b="1" dirty="0" err="1" smtClean="0"/>
              <a:t>adaptori</a:t>
            </a:r>
            <a:r>
              <a:rPr lang="en-US" sz="1800" b="1" dirty="0" smtClean="0"/>
              <a:t> ca </a:t>
            </a:r>
            <a:r>
              <a:rPr lang="en-US" sz="1800" b="1" dirty="0" err="1" smtClean="0"/>
              <a:t>intermediar</a:t>
            </a:r>
            <a:r>
              <a:rPr lang="en-US" sz="1800" b="1" dirty="0" smtClean="0"/>
              <a:t> </a:t>
            </a:r>
            <a:r>
              <a:rPr lang="en-US" sz="1800" b="1" dirty="0" err="1" smtClean="0"/>
              <a:t>intre</a:t>
            </a:r>
            <a:r>
              <a:rPr lang="en-US" sz="1800" b="1" dirty="0" smtClean="0"/>
              <a:t> </a:t>
            </a:r>
            <a:r>
              <a:rPr lang="en-US" sz="1800" b="1" dirty="0" err="1" smtClean="0"/>
              <a:t>aplicatie</a:t>
            </a:r>
            <a:r>
              <a:rPr lang="en-US" sz="1800" b="1" dirty="0" smtClean="0"/>
              <a:t> </a:t>
            </a:r>
            <a:r>
              <a:rPr lang="en-US" sz="1800" b="1" dirty="0" err="1" smtClean="0"/>
              <a:t>si</a:t>
            </a:r>
            <a:r>
              <a:rPr lang="en-US" sz="1800" b="1" dirty="0" smtClean="0"/>
              <a:t> </a:t>
            </a:r>
            <a:r>
              <a:rPr lang="en-US" sz="1800" b="1" dirty="0" err="1" smtClean="0"/>
              <a:t>biblioteci</a:t>
            </a:r>
            <a:r>
              <a:rPr lang="en-US" sz="1800" b="1" dirty="0" smtClean="0"/>
              <a:t>/framework</a:t>
            </a:r>
          </a:p>
          <a:p>
            <a:pPr lvl="1">
              <a:lnSpc>
                <a:spcPct val="150000"/>
              </a:lnSpc>
              <a:buFont typeface="Wingdings" pitchFamily="2" charset="2"/>
              <a:buChar char="Ø"/>
            </a:pPr>
            <a:r>
              <a:rPr lang="en-US" sz="1800" b="1" dirty="0" err="1" smtClean="0"/>
              <a:t>Daca</a:t>
            </a:r>
            <a:r>
              <a:rPr lang="en-US" sz="1800" b="1" dirty="0" smtClean="0"/>
              <a:t> se </a:t>
            </a:r>
            <a:r>
              <a:rPr lang="en-US" sz="1800" b="1" dirty="0" err="1" smtClean="0"/>
              <a:t>doreste</a:t>
            </a:r>
            <a:r>
              <a:rPr lang="en-US" sz="1800" b="1" dirty="0" smtClean="0"/>
              <a:t> ulterior </a:t>
            </a:r>
            <a:r>
              <a:rPr lang="en-US" sz="1800" b="1" dirty="0" err="1" smtClean="0"/>
              <a:t>utilizarea</a:t>
            </a:r>
            <a:r>
              <a:rPr lang="en-US" sz="1800" b="1" dirty="0" smtClean="0"/>
              <a:t> </a:t>
            </a:r>
            <a:r>
              <a:rPr lang="en-US" sz="1800" b="1" dirty="0" err="1" smtClean="0"/>
              <a:t>altei</a:t>
            </a:r>
            <a:r>
              <a:rPr lang="en-US" sz="1800" b="1" dirty="0" smtClean="0"/>
              <a:t> </a:t>
            </a:r>
            <a:r>
              <a:rPr lang="en-US" sz="1800" b="1" dirty="0" err="1" smtClean="0"/>
              <a:t>biblioteci</a:t>
            </a:r>
            <a:r>
              <a:rPr lang="en-US" sz="1800" b="1" dirty="0" smtClean="0"/>
              <a:t>/framework, se </a:t>
            </a:r>
            <a:r>
              <a:rPr lang="en-US" sz="1800" b="1" dirty="0" err="1" smtClean="0"/>
              <a:t>va</a:t>
            </a:r>
            <a:r>
              <a:rPr lang="en-US" sz="1800" b="1" dirty="0" smtClean="0"/>
              <a:t> </a:t>
            </a:r>
            <a:r>
              <a:rPr lang="en-US" sz="1800" b="1" dirty="0" err="1" smtClean="0"/>
              <a:t>crea</a:t>
            </a:r>
            <a:r>
              <a:rPr lang="en-US" sz="1800" b="1" dirty="0" smtClean="0"/>
              <a:t> un </a:t>
            </a:r>
            <a:r>
              <a:rPr lang="en-US" sz="1800" b="1" dirty="0" err="1" smtClean="0"/>
              <a:t>nou</a:t>
            </a:r>
            <a:r>
              <a:rPr lang="en-US" sz="1800" b="1" dirty="0" smtClean="0"/>
              <a:t> adaptor </a:t>
            </a:r>
            <a:r>
              <a:rPr lang="en-US" sz="1800" b="1" dirty="0" err="1" smtClean="0"/>
              <a:t>fara</a:t>
            </a:r>
            <a:r>
              <a:rPr lang="en-US" sz="1800" b="1" dirty="0" smtClean="0"/>
              <a:t> </a:t>
            </a:r>
            <a:r>
              <a:rPr lang="en-US" sz="1800" b="1" dirty="0" err="1" smtClean="0"/>
              <a:t>sa</a:t>
            </a:r>
            <a:r>
              <a:rPr lang="en-US" sz="1800" b="1" dirty="0" smtClean="0"/>
              <a:t> fie </a:t>
            </a:r>
            <a:r>
              <a:rPr lang="en-US" sz="1800" b="1" dirty="0" err="1" smtClean="0"/>
              <a:t>necesara</a:t>
            </a:r>
            <a:r>
              <a:rPr lang="en-US" sz="1800" b="1" dirty="0" smtClean="0"/>
              <a:t> </a:t>
            </a:r>
            <a:r>
              <a:rPr lang="en-US" sz="1800" b="1" dirty="0" err="1" smtClean="0"/>
              <a:t>modificarea</a:t>
            </a:r>
            <a:r>
              <a:rPr lang="en-US" sz="1800" b="1" dirty="0" smtClean="0"/>
              <a:t> </a:t>
            </a:r>
            <a:r>
              <a:rPr lang="en-US" sz="1800" b="1" dirty="0" err="1" smtClean="0"/>
              <a:t>aplicatiei</a:t>
            </a:r>
            <a:endParaRPr lang="en-US" sz="1800" b="1" dirty="0" smtClean="0"/>
          </a:p>
          <a:p>
            <a:pPr>
              <a:lnSpc>
                <a:spcPct val="150000"/>
              </a:lnSpc>
            </a:pPr>
            <a:r>
              <a:rPr lang="ro-RO" sz="1800" b="1" dirty="0" smtClean="0"/>
              <a:t>Există 2 tipuri de adaptoare:</a:t>
            </a:r>
            <a:endParaRPr lang="en-US" sz="1800" b="1" dirty="0" smtClean="0"/>
          </a:p>
          <a:p>
            <a:pPr lvl="1">
              <a:lnSpc>
                <a:spcPct val="150000"/>
              </a:lnSpc>
              <a:buFont typeface="Wingdings" pitchFamily="2" charset="2"/>
              <a:buChar char="Ø"/>
            </a:pPr>
            <a:r>
              <a:rPr lang="ro-RO" sz="1800" dirty="0" smtClean="0"/>
              <a:t>Obiect adaptor – se creează câte o clasă adaptoare pentru fiecare clasă furnizor</a:t>
            </a:r>
          </a:p>
          <a:p>
            <a:pPr lvl="1">
              <a:lnSpc>
                <a:spcPct val="150000"/>
              </a:lnSpc>
              <a:buFont typeface="Wingdings" pitchFamily="2" charset="2"/>
              <a:buChar char="Ø"/>
            </a:pPr>
            <a:r>
              <a:rPr lang="ro-RO" sz="1800" dirty="0" smtClean="0"/>
              <a:t> Clasă adaptoare – se creează o singură clas</a:t>
            </a:r>
            <a:r>
              <a:rPr lang="en-US" sz="1800" dirty="0" smtClean="0"/>
              <a:t>a</a:t>
            </a:r>
            <a:r>
              <a:rPr lang="ro-RO" sz="1800" dirty="0" smtClean="0"/>
              <a:t> adaptoare pentru toate clasele furnizoare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472" y="905988"/>
            <a:ext cx="7703507" cy="5737722"/>
          </a:xfrm>
        </p:spPr>
        <p:txBody>
          <a:bodyPr>
            <a:noAutofit/>
          </a:bodyPr>
          <a:lstStyle/>
          <a:p>
            <a:pPr marL="68580" indent="0">
              <a:lnSpc>
                <a:spcPts val="1800"/>
              </a:lnSpc>
              <a:buNone/>
            </a:pPr>
            <a:r>
              <a:rPr lang="en-US" sz="1800" dirty="0"/>
              <a:t>Step 5</a:t>
            </a:r>
          </a:p>
          <a:p>
            <a:pPr marL="68580" indent="0">
              <a:lnSpc>
                <a:spcPts val="1800"/>
              </a:lnSpc>
              <a:buNone/>
            </a:pPr>
            <a:r>
              <a:rPr lang="en-US" sz="1800" dirty="0"/>
              <a:t>Use the </a:t>
            </a:r>
            <a:r>
              <a:rPr lang="en-US" sz="1800" dirty="0" err="1"/>
              <a:t>RedShapeDecorator</a:t>
            </a:r>
            <a:r>
              <a:rPr lang="en-US" sz="1800" dirty="0"/>
              <a:t> to decorate Shape objects.</a:t>
            </a:r>
          </a:p>
          <a:p>
            <a:pPr marL="68580" indent="0">
              <a:lnSpc>
                <a:spcPts val="1800"/>
              </a:lnSpc>
              <a:buNone/>
            </a:pPr>
            <a:endParaRPr lang="en-US" sz="1800" dirty="0"/>
          </a:p>
          <a:p>
            <a:pPr marL="68580" indent="0">
              <a:lnSpc>
                <a:spcPts val="1800"/>
              </a:lnSpc>
              <a:buNone/>
            </a:pPr>
            <a:r>
              <a:rPr lang="en-US" sz="1800" dirty="0"/>
              <a:t>DecoratorPatternDemo.java</a:t>
            </a:r>
          </a:p>
          <a:p>
            <a:pPr marL="68580" indent="0">
              <a:lnSpc>
                <a:spcPts val="1800"/>
              </a:lnSpc>
              <a:buNone/>
            </a:pPr>
            <a:r>
              <a:rPr lang="en-US" sz="1800" dirty="0" smtClean="0"/>
              <a:t>public </a:t>
            </a:r>
            <a:r>
              <a:rPr lang="en-US" sz="1800" dirty="0"/>
              <a:t>class </a:t>
            </a:r>
            <a:r>
              <a:rPr lang="en-US" sz="1800" dirty="0" err="1"/>
              <a:t>DecoratorPatternDemo</a:t>
            </a:r>
            <a:r>
              <a:rPr lang="en-US" sz="1800" dirty="0"/>
              <a:t> {</a:t>
            </a:r>
          </a:p>
          <a:p>
            <a:pPr marL="68580" indent="0">
              <a:lnSpc>
                <a:spcPts val="1800"/>
              </a:lnSpc>
              <a:buNone/>
            </a:pPr>
            <a:r>
              <a:rPr lang="en-US" sz="1800" dirty="0"/>
              <a:t>   public static void main(String[] </a:t>
            </a:r>
            <a:r>
              <a:rPr lang="en-US" sz="1800" dirty="0" err="1"/>
              <a:t>args</a:t>
            </a:r>
            <a:r>
              <a:rPr lang="en-US" sz="1800" dirty="0"/>
              <a:t>) {</a:t>
            </a:r>
          </a:p>
          <a:p>
            <a:pPr marL="68580" indent="0">
              <a:lnSpc>
                <a:spcPts val="1800"/>
              </a:lnSpc>
              <a:buNone/>
            </a:pPr>
            <a:endParaRPr lang="en-US" sz="1800" dirty="0"/>
          </a:p>
          <a:p>
            <a:pPr marL="68580" indent="0">
              <a:lnSpc>
                <a:spcPts val="1800"/>
              </a:lnSpc>
              <a:buNone/>
            </a:pPr>
            <a:r>
              <a:rPr lang="en-US" sz="1800" dirty="0"/>
              <a:t>      Shape circle = new Circle();</a:t>
            </a:r>
          </a:p>
          <a:p>
            <a:pPr marL="68580" indent="0">
              <a:lnSpc>
                <a:spcPts val="1800"/>
              </a:lnSpc>
              <a:buNone/>
            </a:pPr>
            <a:r>
              <a:rPr lang="en-US" sz="1800" dirty="0" smtClean="0"/>
              <a:t>      </a:t>
            </a:r>
            <a:r>
              <a:rPr lang="en-US" sz="1800" dirty="0"/>
              <a:t>Shape </a:t>
            </a:r>
            <a:r>
              <a:rPr lang="en-US" sz="1800" dirty="0" err="1"/>
              <a:t>redCircle</a:t>
            </a:r>
            <a:r>
              <a:rPr lang="en-US" sz="1800" dirty="0"/>
              <a:t> = new </a:t>
            </a:r>
            <a:r>
              <a:rPr lang="en-US" sz="1800" dirty="0" err="1"/>
              <a:t>RedShapeDecorator</a:t>
            </a:r>
            <a:r>
              <a:rPr lang="en-US" sz="1800" dirty="0"/>
              <a:t>(new Circle());</a:t>
            </a:r>
          </a:p>
          <a:p>
            <a:pPr marL="68580" indent="0">
              <a:lnSpc>
                <a:spcPts val="1800"/>
              </a:lnSpc>
              <a:buNone/>
            </a:pPr>
            <a:r>
              <a:rPr lang="en-US" sz="1800" dirty="0" smtClean="0"/>
              <a:t>      </a:t>
            </a:r>
            <a:r>
              <a:rPr lang="en-US" sz="1800" dirty="0"/>
              <a:t>Shape </a:t>
            </a:r>
            <a:r>
              <a:rPr lang="en-US" sz="1800" dirty="0" err="1"/>
              <a:t>redRectangle</a:t>
            </a:r>
            <a:r>
              <a:rPr lang="en-US" sz="1800" dirty="0"/>
              <a:t> = new </a:t>
            </a:r>
            <a:r>
              <a:rPr lang="en-US" sz="1800" dirty="0" err="1"/>
              <a:t>RedShapeDecorator</a:t>
            </a:r>
            <a:r>
              <a:rPr lang="en-US" sz="1800" dirty="0"/>
              <a:t>(new Rectangle());</a:t>
            </a:r>
          </a:p>
          <a:p>
            <a:pPr marL="68580" indent="0">
              <a:lnSpc>
                <a:spcPts val="1800"/>
              </a:lnSpc>
              <a:buNone/>
            </a:pPr>
            <a:r>
              <a:rPr lang="en-US" sz="1800" dirty="0"/>
              <a:t>      </a:t>
            </a:r>
            <a:r>
              <a:rPr lang="en-US" sz="1800" dirty="0" err="1"/>
              <a:t>System.out.println</a:t>
            </a:r>
            <a:r>
              <a:rPr lang="en-US" sz="1800" dirty="0"/>
              <a:t>("Circle with normal border");</a:t>
            </a:r>
          </a:p>
          <a:p>
            <a:pPr marL="68580" indent="0">
              <a:lnSpc>
                <a:spcPts val="1800"/>
              </a:lnSpc>
              <a:buNone/>
            </a:pPr>
            <a:r>
              <a:rPr lang="en-US" sz="1800" dirty="0"/>
              <a:t>      </a:t>
            </a:r>
            <a:r>
              <a:rPr lang="en-US" sz="1800" dirty="0" err="1"/>
              <a:t>circle.draw</a:t>
            </a:r>
            <a:r>
              <a:rPr lang="en-US" sz="1800" dirty="0"/>
              <a:t>();</a:t>
            </a:r>
          </a:p>
          <a:p>
            <a:pPr marL="68580" indent="0">
              <a:lnSpc>
                <a:spcPts val="1800"/>
              </a:lnSpc>
              <a:buNone/>
            </a:pPr>
            <a:r>
              <a:rPr lang="en-US" sz="1800" dirty="0" smtClean="0"/>
              <a:t>      </a:t>
            </a:r>
            <a:r>
              <a:rPr lang="en-US" sz="1800" dirty="0" err="1"/>
              <a:t>System.out.println</a:t>
            </a:r>
            <a:r>
              <a:rPr lang="en-US" sz="1800" dirty="0"/>
              <a:t>("\</a:t>
            </a:r>
            <a:r>
              <a:rPr lang="en-US" sz="1800" dirty="0" err="1"/>
              <a:t>nCircle</a:t>
            </a:r>
            <a:r>
              <a:rPr lang="en-US" sz="1800" dirty="0"/>
              <a:t> of red border");</a:t>
            </a:r>
          </a:p>
          <a:p>
            <a:pPr marL="68580" indent="0">
              <a:lnSpc>
                <a:spcPts val="1800"/>
              </a:lnSpc>
              <a:buNone/>
            </a:pPr>
            <a:r>
              <a:rPr lang="en-US" sz="1800" dirty="0"/>
              <a:t>      </a:t>
            </a:r>
            <a:r>
              <a:rPr lang="en-US" sz="1800" dirty="0" err="1"/>
              <a:t>redCircle.draw</a:t>
            </a:r>
            <a:r>
              <a:rPr lang="en-US" sz="1800" dirty="0"/>
              <a:t>();</a:t>
            </a:r>
          </a:p>
          <a:p>
            <a:pPr marL="68580" indent="0">
              <a:lnSpc>
                <a:spcPts val="1800"/>
              </a:lnSpc>
              <a:buNone/>
            </a:pPr>
            <a:r>
              <a:rPr lang="en-US" sz="1800" dirty="0" smtClean="0"/>
              <a:t>      </a:t>
            </a:r>
            <a:r>
              <a:rPr lang="en-US" sz="1800" dirty="0" err="1"/>
              <a:t>System.out.println</a:t>
            </a:r>
            <a:r>
              <a:rPr lang="en-US" sz="1800" dirty="0"/>
              <a:t>("\</a:t>
            </a:r>
            <a:r>
              <a:rPr lang="en-US" sz="1800" dirty="0" err="1"/>
              <a:t>nRectangle</a:t>
            </a:r>
            <a:r>
              <a:rPr lang="en-US" sz="1800" dirty="0"/>
              <a:t> of red border");</a:t>
            </a:r>
          </a:p>
          <a:p>
            <a:pPr marL="68580" indent="0">
              <a:lnSpc>
                <a:spcPts val="1800"/>
              </a:lnSpc>
              <a:buNone/>
            </a:pPr>
            <a:r>
              <a:rPr lang="en-US" sz="1800" dirty="0"/>
              <a:t>      </a:t>
            </a:r>
            <a:r>
              <a:rPr lang="en-US" sz="1800" dirty="0" err="1"/>
              <a:t>redRectangle.draw</a:t>
            </a:r>
            <a:r>
              <a:rPr lang="en-US" sz="1800" dirty="0"/>
              <a:t>();</a:t>
            </a:r>
          </a:p>
          <a:p>
            <a:pPr marL="68580" indent="0">
              <a:lnSpc>
                <a:spcPts val="1800"/>
              </a:lnSpc>
              <a:buNone/>
            </a:pPr>
            <a:r>
              <a:rPr lang="en-US" sz="1800" dirty="0"/>
              <a:t>   }</a:t>
            </a:r>
          </a:p>
          <a:p>
            <a:pPr marL="68580" indent="0">
              <a:lnSpc>
                <a:spcPts val="1800"/>
              </a:lnSpc>
              <a:buNone/>
            </a:pPr>
            <a:r>
              <a:rPr lang="en-US" sz="1800" dirty="0"/>
              <a:t>}</a:t>
            </a:r>
          </a:p>
        </p:txBody>
      </p:sp>
      <p:sp>
        <p:nvSpPr>
          <p:cNvPr id="5"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1</a:t>
            </a:r>
            <a:endParaRPr 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14348" y="1071546"/>
            <a:ext cx="5019684" cy="4746647"/>
          </a:xfrm>
        </p:spPr>
        <p:txBody>
          <a:bodyPr>
            <a:noAutofit/>
          </a:bodyPr>
          <a:lstStyle/>
          <a:p>
            <a:pPr marL="68580" indent="0">
              <a:buNone/>
            </a:pPr>
            <a:r>
              <a:rPr lang="en-US" sz="1800" dirty="0"/>
              <a:t>Step 6</a:t>
            </a:r>
          </a:p>
          <a:p>
            <a:pPr marL="68580" indent="0">
              <a:buNone/>
            </a:pPr>
            <a:r>
              <a:rPr lang="en-US" sz="1800" dirty="0"/>
              <a:t>Verify the output.</a:t>
            </a:r>
          </a:p>
          <a:p>
            <a:pPr marL="68580" indent="0">
              <a:buNone/>
            </a:pPr>
            <a:endParaRPr lang="en-US" sz="1800" dirty="0"/>
          </a:p>
          <a:p>
            <a:pPr marL="68580" indent="0">
              <a:buNone/>
            </a:pPr>
            <a:r>
              <a:rPr lang="en-US" sz="1800" dirty="0"/>
              <a:t>Circle with normal border</a:t>
            </a:r>
          </a:p>
          <a:p>
            <a:pPr marL="68580" indent="0">
              <a:buNone/>
            </a:pPr>
            <a:r>
              <a:rPr lang="en-US" sz="1800" dirty="0"/>
              <a:t>Shape: Circle</a:t>
            </a:r>
          </a:p>
          <a:p>
            <a:pPr marL="68580" indent="0">
              <a:buNone/>
            </a:pPr>
            <a:endParaRPr lang="en-US" sz="1800" dirty="0"/>
          </a:p>
          <a:p>
            <a:pPr marL="68580" indent="0">
              <a:buNone/>
            </a:pPr>
            <a:r>
              <a:rPr lang="en-US" sz="1800" dirty="0"/>
              <a:t>Circle of red border</a:t>
            </a:r>
          </a:p>
          <a:p>
            <a:pPr marL="68580" indent="0">
              <a:buNone/>
            </a:pPr>
            <a:r>
              <a:rPr lang="en-US" sz="1800" dirty="0"/>
              <a:t>Shape: Circle</a:t>
            </a:r>
          </a:p>
          <a:p>
            <a:pPr marL="68580" indent="0">
              <a:buNone/>
            </a:pPr>
            <a:r>
              <a:rPr lang="en-US" sz="1800" dirty="0"/>
              <a:t>Border Color: Red</a:t>
            </a:r>
          </a:p>
          <a:p>
            <a:pPr marL="68580" indent="0">
              <a:buNone/>
            </a:pPr>
            <a:endParaRPr lang="en-US" sz="1800" dirty="0"/>
          </a:p>
          <a:p>
            <a:pPr marL="68580" indent="0">
              <a:buNone/>
            </a:pPr>
            <a:r>
              <a:rPr lang="en-US" sz="1800" dirty="0"/>
              <a:t>Rectangle of red border</a:t>
            </a:r>
          </a:p>
          <a:p>
            <a:pPr marL="68580" indent="0">
              <a:buNone/>
            </a:pPr>
            <a:r>
              <a:rPr lang="en-US" sz="1800" dirty="0"/>
              <a:t>Shape: Rectangle</a:t>
            </a:r>
          </a:p>
          <a:p>
            <a:pPr marL="68580" indent="0">
              <a:buNone/>
            </a:pPr>
            <a:r>
              <a:rPr lang="en-US" sz="1800" dirty="0"/>
              <a:t>Border Color: Red</a:t>
            </a:r>
          </a:p>
        </p:txBody>
      </p:sp>
      <p:sp>
        <p:nvSpPr>
          <p:cNvPr id="5"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1</a:t>
            </a:r>
            <a:endParaRPr 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0033" y="1785926"/>
            <a:ext cx="8539947" cy="3857652"/>
          </a:xfrm>
          <a:prstGeom prst="rect">
            <a:avLst/>
          </a:prstGeom>
        </p:spPr>
      </p:pic>
      <p:sp>
        <p:nvSpPr>
          <p:cNvPr id="5" name="Title 1"/>
          <p:cNvSpPr>
            <a:spLocks noGrp="1"/>
          </p:cNvSpPr>
          <p:nvPr>
            <p:ph type="title"/>
          </p:nvPr>
        </p:nvSpPr>
        <p:spPr>
          <a:xfrm>
            <a:off x="785786" y="71415"/>
            <a:ext cx="8091518" cy="571504"/>
          </a:xfrm>
        </p:spPr>
        <p:txBody>
          <a:bodyPr/>
          <a:lstStyle/>
          <a:p>
            <a:pPr algn="ctr"/>
            <a:r>
              <a:rPr lang="en-US" sz="3200" dirty="0" smtClean="0"/>
              <a:t>5. Decorator. </a:t>
            </a:r>
            <a:r>
              <a:rPr lang="en-US" sz="3200" dirty="0" err="1" smtClean="0"/>
              <a:t>Exemplul</a:t>
            </a:r>
            <a:r>
              <a:rPr lang="en-US" sz="3200" dirty="0" smtClean="0"/>
              <a:t> 2</a:t>
            </a:r>
            <a:endParaRPr lang="en-US" sz="3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Webografie</a:t>
            </a:r>
            <a:endParaRPr lang="en-US" dirty="0"/>
          </a:p>
        </p:txBody>
      </p:sp>
      <p:sp>
        <p:nvSpPr>
          <p:cNvPr id="3" name="Content Placeholder 2"/>
          <p:cNvSpPr>
            <a:spLocks noGrp="1"/>
          </p:cNvSpPr>
          <p:nvPr>
            <p:ph idx="1"/>
          </p:nvPr>
        </p:nvSpPr>
        <p:spPr>
          <a:xfrm>
            <a:off x="914400" y="1783560"/>
            <a:ext cx="7772400" cy="3877688"/>
          </a:xfrm>
        </p:spPr>
        <p:txBody>
          <a:bodyPr>
            <a:normAutofit fontScale="77500" lnSpcReduction="20000"/>
          </a:bodyPr>
          <a:lstStyle/>
          <a:p>
            <a:pPr>
              <a:lnSpc>
                <a:spcPct val="150000"/>
              </a:lnSpc>
            </a:pPr>
            <a:r>
              <a:rPr lang="en-US" sz="1800" dirty="0" smtClean="0">
                <a:hlinkClick r:id="rId2"/>
              </a:rPr>
              <a:t>http://sourcemaking.com/design_patterns</a:t>
            </a:r>
            <a:endParaRPr lang="ro-RO" sz="1800" dirty="0" smtClean="0"/>
          </a:p>
          <a:p>
            <a:pPr>
              <a:lnSpc>
                <a:spcPct val="150000"/>
              </a:lnSpc>
            </a:pPr>
            <a:r>
              <a:rPr lang="en-US" sz="1800" dirty="0" smtClean="0">
                <a:hlinkClick r:id="rId3"/>
              </a:rPr>
              <a:t>http://javapapers.com/category/design-patterns/</a:t>
            </a:r>
            <a:endParaRPr lang="ro-RO" sz="1800" dirty="0" smtClean="0"/>
          </a:p>
          <a:p>
            <a:pPr>
              <a:lnSpc>
                <a:spcPct val="150000"/>
              </a:lnSpc>
            </a:pPr>
            <a:r>
              <a:rPr lang="ro-RO" sz="1800" dirty="0" smtClean="0">
                <a:hlinkClick r:id="rId4"/>
              </a:rPr>
              <a:t>http://en.wikipedia.org/wiki/Design_pattern_(computer_science)</a:t>
            </a:r>
            <a:endParaRPr lang="ro-RO" sz="1800" dirty="0" smtClean="0"/>
          </a:p>
          <a:p>
            <a:pPr>
              <a:lnSpc>
                <a:spcPct val="150000"/>
              </a:lnSpc>
            </a:pPr>
            <a:r>
              <a:rPr lang="ro-RO" sz="1800" dirty="0" smtClean="0">
                <a:hlinkClick r:id="rId5"/>
              </a:rPr>
              <a:t>http://www.codeproject.com/Articles/430590/Design-Patterns-1-of-3-Creational-Design-Patterns</a:t>
            </a:r>
            <a:endParaRPr lang="ro-RO" sz="1800" dirty="0" smtClean="0"/>
          </a:p>
          <a:p>
            <a:pPr>
              <a:lnSpc>
                <a:spcPct val="150000"/>
              </a:lnSpc>
            </a:pPr>
            <a:r>
              <a:rPr lang="ro-RO" sz="1800" dirty="0" smtClean="0">
                <a:hlinkClick r:id="rId6"/>
              </a:rPr>
              <a:t>http://www.codeproject.com/Articles/128426/Design-Patterns-Explained-For-Beginners</a:t>
            </a:r>
            <a:endParaRPr lang="ro-RO" sz="1800" dirty="0" smtClean="0"/>
          </a:p>
          <a:p>
            <a:pPr>
              <a:lnSpc>
                <a:spcPct val="150000"/>
              </a:lnSpc>
            </a:pPr>
            <a:r>
              <a:rPr lang="ro-RO" sz="1800" dirty="0" smtClean="0">
                <a:hlinkClick r:id="rId7"/>
              </a:rPr>
              <a:t>http://www.oodesign.com/</a:t>
            </a:r>
            <a:endParaRPr lang="en-US" sz="1800" dirty="0" smtClean="0"/>
          </a:p>
          <a:p>
            <a:pPr>
              <a:lnSpc>
                <a:spcPct val="150000"/>
              </a:lnSpc>
            </a:pPr>
            <a:r>
              <a:rPr lang="ro-RO" sz="1800" dirty="0" smtClean="0">
                <a:hlinkClick r:id="rId8"/>
              </a:rPr>
              <a:t>http://sahandsaba.com/nine-anti-patterns-every-programmer-should-be-aware-of-with-examples.html</a:t>
            </a:r>
            <a:endParaRPr lang="ro-RO" sz="1800" dirty="0" smtClean="0"/>
          </a:p>
          <a:p>
            <a:pPr>
              <a:lnSpc>
                <a:spcPct val="150000"/>
              </a:lnSpc>
            </a:pPr>
            <a:r>
              <a:rPr lang="ro-RO" sz="1800" dirty="0" smtClean="0">
                <a:hlinkClick r:id="rId9"/>
              </a:rPr>
              <a:t>http://www.codeproject.com/Tips/469453/Illustrating-Factory-pattern-with-a-very-basic-exa</a:t>
            </a:r>
            <a:endParaRPr lang="ro-RO" sz="1800" dirty="0" smtClean="0"/>
          </a:p>
          <a:p>
            <a:pPr>
              <a:lnSpc>
                <a:spcPct val="150000"/>
              </a:lnSpc>
            </a:pPr>
            <a:r>
              <a:rPr lang="ro-RO" sz="1800" dirty="0" smtClean="0">
                <a:hlinkClick r:id="rId10"/>
              </a:rPr>
              <a:t>https://www.binpress.com/tutorial/the-factory-design-pattern-explained-by-example/142</a:t>
            </a:r>
            <a:endParaRPr lang="ro-RO" sz="1800" dirty="0" smtClean="0"/>
          </a:p>
          <a:p>
            <a:pPr>
              <a:lnSpc>
                <a:spcPct val="150000"/>
              </a:lnSpc>
            </a:pPr>
            <a:endParaRPr lang="ro-RO" sz="1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762" y="71414"/>
            <a:ext cx="4379378" cy="576064"/>
          </a:xfrm>
        </p:spPr>
        <p:txBody>
          <a:bodyPr/>
          <a:lstStyle/>
          <a:p>
            <a:r>
              <a:rPr lang="en-US" sz="3200" dirty="0" smtClean="0"/>
              <a:t>1.1 </a:t>
            </a:r>
            <a:r>
              <a:rPr lang="ro-RO" sz="3200" dirty="0" smtClean="0"/>
              <a:t>Obiect adaptor</a:t>
            </a:r>
            <a:endParaRPr lang="en-US" sz="3200" dirty="0"/>
          </a:p>
        </p:txBody>
      </p:sp>
      <p:sp>
        <p:nvSpPr>
          <p:cNvPr id="3" name="Content Placeholder 2"/>
          <p:cNvSpPr>
            <a:spLocks noGrp="1"/>
          </p:cNvSpPr>
          <p:nvPr>
            <p:ph idx="1"/>
          </p:nvPr>
        </p:nvSpPr>
        <p:spPr>
          <a:xfrm>
            <a:off x="179512" y="3650724"/>
            <a:ext cx="8856984" cy="945224"/>
          </a:xfrm>
        </p:spPr>
        <p:txBody>
          <a:bodyPr>
            <a:normAutofit lnSpcReduction="10000"/>
          </a:bodyPr>
          <a:lstStyle/>
          <a:p>
            <a:pPr lvl="1">
              <a:lnSpc>
                <a:spcPct val="150000"/>
              </a:lnSpc>
              <a:buFont typeface="Wingdings" pitchFamily="2" charset="2"/>
              <a:buChar char="Ø"/>
            </a:pPr>
            <a:r>
              <a:rPr lang="ro-RO" sz="2000" dirty="0" smtClean="0"/>
              <a:t>să suprascrie metodele interfeţei Target (request), în aşa fel încât la execuţia acestora să se apeleze metodele instanţei de tip Furnizor (specificRequest).</a:t>
            </a:r>
          </a:p>
        </p:txBody>
      </p:sp>
      <p:pic>
        <p:nvPicPr>
          <p:cNvPr id="4" name="Picture 3"/>
          <p:cNvPicPr/>
          <p:nvPr/>
        </p:nvPicPr>
        <p:blipFill>
          <a:blip r:embed="rId3" cstate="print"/>
          <a:srcRect/>
          <a:stretch>
            <a:fillRect/>
          </a:stretch>
        </p:blipFill>
        <p:spPr bwMode="auto">
          <a:xfrm>
            <a:off x="4211960" y="571480"/>
            <a:ext cx="4896544" cy="3024336"/>
          </a:xfrm>
          <a:prstGeom prst="rect">
            <a:avLst/>
          </a:prstGeom>
          <a:noFill/>
          <a:ln w="9525">
            <a:noFill/>
            <a:miter lim="800000"/>
            <a:headEnd/>
            <a:tailEnd/>
          </a:ln>
        </p:spPr>
      </p:pic>
      <p:sp>
        <p:nvSpPr>
          <p:cNvPr id="5" name="Content Placeholder 2"/>
          <p:cNvSpPr txBox="1">
            <a:spLocks/>
          </p:cNvSpPr>
          <p:nvPr/>
        </p:nvSpPr>
        <p:spPr>
          <a:xfrm>
            <a:off x="179512" y="785794"/>
            <a:ext cx="3960440" cy="3024336"/>
          </a:xfrm>
          <a:prstGeom prst="rect">
            <a:avLst/>
          </a:prstGeom>
        </p:spPr>
        <p:txBody>
          <a:bodyPr vert="horz">
            <a:noAutofit/>
          </a:bodyPr>
          <a:lstStyle/>
          <a:p>
            <a:pPr marL="411480" marR="0" lvl="0" indent="-342900" algn="l" defTabSz="914400" rtl="0" eaLnBrk="1" fontAlgn="auto" latinLnBrk="0" hangingPunct="1">
              <a:lnSpc>
                <a:spcPct val="150000"/>
              </a:lnSpc>
              <a:spcBef>
                <a:spcPts val="700"/>
              </a:spcBef>
              <a:spcAft>
                <a:spcPts val="0"/>
              </a:spcAft>
              <a:buClr>
                <a:schemeClr val="tx2"/>
              </a:buClr>
              <a:buSzPct val="95000"/>
              <a:buFont typeface="Wingdings"/>
              <a:buChar char=""/>
              <a:tabLst/>
              <a:defRPr/>
            </a:pPr>
            <a:r>
              <a:rPr kumimoji="0" lang="ro-RO" sz="2000" b="1" i="0" u="none" strike="noStrike" kern="1200" cap="none" spc="0" normalizeH="0" baseline="0" noProof="0" dirty="0" smtClean="0">
                <a:ln>
                  <a:noFill/>
                </a:ln>
                <a:solidFill>
                  <a:schemeClr val="tx1"/>
                </a:solidFill>
                <a:effectLst/>
                <a:uLnTx/>
                <a:uFillTx/>
                <a:latin typeface="+mn-lt"/>
                <a:ea typeface="+mn-ea"/>
                <a:cs typeface="+mn-cs"/>
              </a:rPr>
              <a:t>Soluţia – se creează o clasă ADAPTER care:</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740664" marR="0" lvl="1" indent="-285750" algn="l" defTabSz="914400" rtl="0" eaLnBrk="1" fontAlgn="auto" latinLnBrk="0" hangingPunct="1">
              <a:lnSpc>
                <a:spcPct val="150000"/>
              </a:lnSpc>
              <a:spcBef>
                <a:spcPct val="20000"/>
              </a:spcBef>
              <a:spcAft>
                <a:spcPts val="0"/>
              </a:spcAft>
              <a:buClr>
                <a:schemeClr val="accent2"/>
              </a:buClr>
              <a:buSzPct val="90000"/>
              <a:buFont typeface="Wingdings" pitchFamily="2" charset="2"/>
              <a:buChar char="Ø"/>
              <a:tabLst/>
              <a:defRPr/>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să conţină un atribut de tipul clasei de adaptat (Furnizor);</a:t>
            </a:r>
          </a:p>
          <a:p>
            <a:pPr marL="740664" marR="0" lvl="1" indent="-285750" algn="l" defTabSz="914400" rtl="0" eaLnBrk="1" fontAlgn="auto" latinLnBrk="0" hangingPunct="1">
              <a:lnSpc>
                <a:spcPct val="150000"/>
              </a:lnSpc>
              <a:spcBef>
                <a:spcPct val="20000"/>
              </a:spcBef>
              <a:spcAft>
                <a:spcPts val="0"/>
              </a:spcAft>
              <a:buClr>
                <a:schemeClr val="accent2"/>
              </a:buClr>
              <a:buSzPct val="90000"/>
              <a:buFont typeface="Wingdings" pitchFamily="2" charset="2"/>
              <a:buChar char="Ø"/>
              <a:tabLst/>
              <a:defRPr/>
            </a:pPr>
            <a:r>
              <a:rPr kumimoji="0" lang="ro-RO" sz="2000" b="0" i="0" u="none" strike="noStrike" kern="1200" cap="none" spc="0" normalizeH="0" baseline="0" noProof="0" dirty="0" smtClean="0">
                <a:ln>
                  <a:noFill/>
                </a:ln>
                <a:solidFill>
                  <a:schemeClr val="tx1"/>
                </a:solidFill>
                <a:effectLst/>
                <a:uLnTx/>
                <a:uFillTx/>
                <a:latin typeface="+mn-lt"/>
                <a:ea typeface="+mn-ea"/>
                <a:cs typeface="+mn-cs"/>
              </a:rPr>
              <a:t> să implementeze interfaţa Target;</a:t>
            </a:r>
          </a:p>
        </p:txBody>
      </p:sp>
      <p:sp>
        <p:nvSpPr>
          <p:cNvPr id="4097" name="Rectangle 1"/>
          <p:cNvSpPr>
            <a:spLocks noChangeArrowheads="1"/>
          </p:cNvSpPr>
          <p:nvPr/>
        </p:nvSpPr>
        <p:spPr bwMode="auto">
          <a:xfrm>
            <a:off x="3097070" y="4524510"/>
            <a:ext cx="583264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void request ()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furnizor.specificRequest();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ro-RO" sz="1600" b="0" i="0" u="none" strike="noStrike" cap="none" normalizeH="0" baseline="0" dirty="0" smtClean="0">
              <a:ln>
                <a:noFill/>
              </a:ln>
              <a:solidFill>
                <a:schemeClr val="tx1"/>
              </a:solidFill>
              <a:effectLst/>
              <a:latin typeface="Arial" pitchFamily="34" charset="0"/>
            </a:endParaRPr>
          </a:p>
        </p:txBody>
      </p:sp>
      <p:sp>
        <p:nvSpPr>
          <p:cNvPr id="8" name="TextBox 7"/>
          <p:cNvSpPr txBox="1"/>
          <p:nvPr/>
        </p:nvSpPr>
        <p:spPr>
          <a:xfrm>
            <a:off x="295274" y="5457782"/>
            <a:ext cx="6705618" cy="400110"/>
          </a:xfrm>
          <a:prstGeom prst="rect">
            <a:avLst/>
          </a:prstGeom>
          <a:noFill/>
        </p:spPr>
        <p:txBody>
          <a:bodyPr wrap="none" rtlCol="0">
            <a:spAutoFit/>
          </a:bodyPr>
          <a:lstStyle/>
          <a:p>
            <a:pPr>
              <a:buFont typeface="Wingdings" pitchFamily="2" charset="2"/>
              <a:buChar char="§"/>
            </a:pPr>
            <a:r>
              <a:rPr lang="en-US" sz="2000" dirty="0" smtClean="0"/>
              <a:t> </a:t>
            </a:r>
            <a:r>
              <a:rPr lang="en-US" sz="2000" dirty="0" err="1" smtClean="0"/>
              <a:t>Atentie</a:t>
            </a:r>
            <a:r>
              <a:rPr lang="en-US" sz="2000" dirty="0" smtClean="0"/>
              <a:t> la </a:t>
            </a:r>
            <a:r>
              <a:rPr lang="en-US" sz="2000" dirty="0" err="1" smtClean="0"/>
              <a:t>celelalte</a:t>
            </a:r>
            <a:r>
              <a:rPr lang="en-US" sz="2000" dirty="0" smtClean="0"/>
              <a:t> </a:t>
            </a:r>
            <a:r>
              <a:rPr lang="en-US" sz="2000" dirty="0" err="1" smtClean="0"/>
              <a:t>clase</a:t>
            </a:r>
            <a:r>
              <a:rPr lang="en-US" sz="2000" dirty="0" smtClean="0"/>
              <a:t> care </a:t>
            </a:r>
            <a:r>
              <a:rPr lang="en-US" sz="2000" dirty="0" err="1" smtClean="0"/>
              <a:t>exista</a:t>
            </a:r>
            <a:r>
              <a:rPr lang="en-US" sz="2000" dirty="0" smtClean="0"/>
              <a:t> in </a:t>
            </a:r>
            <a:r>
              <a:rPr lang="en-US" sz="2000" dirty="0" err="1" smtClean="0"/>
              <a:t>contextul</a:t>
            </a:r>
            <a:r>
              <a:rPr lang="en-US" sz="2000" dirty="0" smtClean="0"/>
              <a:t> </a:t>
            </a:r>
            <a:r>
              <a:rPr lang="en-US" sz="2000" dirty="0" err="1" smtClean="0"/>
              <a:t>problemei</a:t>
            </a:r>
            <a:r>
              <a:rPr lang="en-US" sz="2000" dirty="0" smtClean="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820472" cy="2160240"/>
          </a:xfrm>
        </p:spPr>
        <p:txBody>
          <a:bodyPr>
            <a:normAutofit/>
          </a:bodyPr>
          <a:lstStyle/>
          <a:p>
            <a:pPr>
              <a:lnSpc>
                <a:spcPts val="3000"/>
              </a:lnSpc>
            </a:pPr>
            <a:r>
              <a:rPr lang="ro-RO" sz="2000" b="1" dirty="0" smtClean="0"/>
              <a:t>Implementare – formularea problemei (sistem B2B):</a:t>
            </a:r>
            <a:endParaRPr lang="en-US" sz="2000" b="1" dirty="0" smtClean="0"/>
          </a:p>
          <a:p>
            <a:pPr lvl="1">
              <a:lnSpc>
                <a:spcPts val="3000"/>
              </a:lnSpc>
              <a:buFont typeface="Wingdings" pitchFamily="2" charset="2"/>
              <a:buChar char="Ø"/>
            </a:pPr>
            <a:r>
              <a:rPr lang="ro-RO" sz="2000" dirty="0" smtClean="0"/>
              <a:t>aplicaţia de achiziţie a unui magazin (Achiziţie) ştie să folosească iniţial doar o anumită aplicaţie de de</a:t>
            </a:r>
            <a:r>
              <a:rPr lang="en-US" sz="2000" smtClean="0"/>
              <a:t>s</a:t>
            </a:r>
            <a:r>
              <a:rPr lang="ro-RO" sz="2000" smtClean="0"/>
              <a:t>facere </a:t>
            </a:r>
            <a:r>
              <a:rPr lang="ro-RO" sz="2000" dirty="0" smtClean="0"/>
              <a:t>instalată la un furnizor (Desfacere)</a:t>
            </a:r>
          </a:p>
          <a:p>
            <a:pPr lvl="1">
              <a:lnSpc>
                <a:spcPts val="3000"/>
              </a:lnSpc>
              <a:buFont typeface="Wingdings" pitchFamily="2" charset="2"/>
              <a:buChar char="Ø"/>
            </a:pPr>
            <a:r>
              <a:rPr lang="ro-RO" sz="2000" dirty="0" smtClean="0"/>
              <a:t> apare un Furnizor care are instalată o altă aplicaţie (Sale), ce nu implementează interfaţa IDesfacere, dar ajută tot la vânzarea de marfă</a:t>
            </a:r>
          </a:p>
        </p:txBody>
      </p:sp>
      <p:pic>
        <p:nvPicPr>
          <p:cNvPr id="4" name="Picture 3"/>
          <p:cNvPicPr/>
          <p:nvPr/>
        </p:nvPicPr>
        <p:blipFill>
          <a:blip r:embed="rId2" cstate="print"/>
          <a:srcRect/>
          <a:stretch>
            <a:fillRect/>
          </a:stretch>
        </p:blipFill>
        <p:spPr bwMode="auto">
          <a:xfrm>
            <a:off x="1187624" y="2708920"/>
            <a:ext cx="6984776" cy="4149080"/>
          </a:xfrm>
          <a:prstGeom prst="rect">
            <a:avLst/>
          </a:prstGeom>
          <a:noFill/>
          <a:ln w="9525">
            <a:noFill/>
            <a:miter lim="800000"/>
            <a:headEnd/>
            <a:tailEnd/>
          </a:ln>
        </p:spPr>
      </p:pic>
      <p:sp>
        <p:nvSpPr>
          <p:cNvPr id="6" name="Title 1"/>
          <p:cNvSpPr>
            <a:spLocks noGrp="1"/>
          </p:cNvSpPr>
          <p:nvPr>
            <p:ph type="title"/>
          </p:nvPr>
        </p:nvSpPr>
        <p:spPr>
          <a:xfrm>
            <a:off x="2121448" y="66854"/>
            <a:ext cx="4379378" cy="576064"/>
          </a:xfrm>
        </p:spPr>
        <p:txBody>
          <a:bodyPr/>
          <a:lstStyle/>
          <a:p>
            <a:r>
              <a:rPr lang="en-US" sz="3200" dirty="0" smtClean="0"/>
              <a:t>1.1 </a:t>
            </a:r>
            <a:r>
              <a:rPr lang="ro-RO" sz="3200" dirty="0" smtClean="0"/>
              <a:t>Obiect adaptor</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20688"/>
            <a:ext cx="8820472" cy="2160240"/>
          </a:xfrm>
        </p:spPr>
        <p:txBody>
          <a:bodyPr>
            <a:normAutofit fontScale="85000" lnSpcReduction="10000"/>
          </a:bodyPr>
          <a:lstStyle/>
          <a:p>
            <a:pPr>
              <a:lnSpc>
                <a:spcPts val="3000"/>
              </a:lnSpc>
            </a:pPr>
            <a:r>
              <a:rPr lang="ro-RO" sz="2000" b="1" dirty="0" smtClean="0"/>
              <a:t>Implementare – soluţia problemei  - </a:t>
            </a:r>
            <a:r>
              <a:rPr lang="ro-RO" sz="2000" dirty="0" smtClean="0"/>
              <a:t>se creează clasa AdapteazaSale</a:t>
            </a:r>
            <a:endParaRPr lang="en-US" sz="2000" b="1" dirty="0" smtClean="0"/>
          </a:p>
          <a:p>
            <a:pPr lvl="1">
              <a:lnSpc>
                <a:spcPts val="3000"/>
              </a:lnSpc>
              <a:buFont typeface="Wingdings" pitchFamily="2" charset="2"/>
              <a:buChar char="Ø"/>
            </a:pPr>
            <a:r>
              <a:rPr lang="ro-RO" sz="2000" dirty="0" smtClean="0"/>
              <a:t> conţine atributul de tipul Sale</a:t>
            </a:r>
          </a:p>
          <a:p>
            <a:pPr lvl="1">
              <a:lnSpc>
                <a:spcPts val="3000"/>
              </a:lnSpc>
              <a:buFont typeface="Wingdings" pitchFamily="2" charset="2"/>
              <a:buChar char="Ø"/>
            </a:pPr>
            <a:r>
              <a:rPr lang="ro-RO" sz="2000" dirty="0" smtClean="0"/>
              <a:t> implementează interfaţa Idesfacere</a:t>
            </a:r>
          </a:p>
          <a:p>
            <a:pPr lvl="1">
              <a:lnSpc>
                <a:spcPts val="3000"/>
              </a:lnSpc>
              <a:buFont typeface="Wingdings" pitchFamily="2" charset="2"/>
              <a:buChar char="Ø"/>
            </a:pPr>
            <a:r>
              <a:rPr lang="ro-RO" sz="2000" dirty="0" smtClean="0"/>
              <a:t>suprascrie metoda vinde</a:t>
            </a:r>
            <a:r>
              <a:rPr lang="en-US" sz="2000" dirty="0" smtClean="0"/>
              <a:t>()</a:t>
            </a:r>
            <a:r>
              <a:rPr lang="ro-RO" sz="2000" dirty="0" smtClean="0"/>
              <a:t> - apelează metodele setCurrentProduct</a:t>
            </a:r>
            <a:r>
              <a:rPr lang="en-US" sz="2000" dirty="0" smtClean="0"/>
              <a:t>()</a:t>
            </a:r>
            <a:r>
              <a:rPr lang="ro-RO" sz="2000" dirty="0" smtClean="0"/>
              <a:t> şi sell</a:t>
            </a:r>
            <a:r>
              <a:rPr lang="en-US" sz="2000" dirty="0" smtClean="0"/>
              <a:t>()</a:t>
            </a:r>
            <a:r>
              <a:rPr lang="ro-RO" sz="2000" dirty="0" smtClean="0"/>
              <a:t> ale obiectului de tip Sale</a:t>
            </a:r>
          </a:p>
        </p:txBody>
      </p:sp>
      <p:pic>
        <p:nvPicPr>
          <p:cNvPr id="4" name="Picture 3"/>
          <p:cNvPicPr/>
          <p:nvPr/>
        </p:nvPicPr>
        <p:blipFill>
          <a:blip r:embed="rId2" cstate="print"/>
          <a:srcRect/>
          <a:stretch>
            <a:fillRect/>
          </a:stretch>
        </p:blipFill>
        <p:spPr bwMode="auto">
          <a:xfrm>
            <a:off x="1187624" y="2708920"/>
            <a:ext cx="6984776" cy="4149080"/>
          </a:xfrm>
          <a:prstGeom prst="rect">
            <a:avLst/>
          </a:prstGeom>
          <a:noFill/>
          <a:ln w="9525">
            <a:noFill/>
            <a:miter lim="800000"/>
            <a:headEnd/>
            <a:tailEnd/>
          </a:ln>
        </p:spPr>
      </p:pic>
      <p:sp>
        <p:nvSpPr>
          <p:cNvPr id="5" name="Freeform 4"/>
          <p:cNvSpPr/>
          <p:nvPr/>
        </p:nvSpPr>
        <p:spPr>
          <a:xfrm>
            <a:off x="5994791" y="6380974"/>
            <a:ext cx="950539" cy="334174"/>
          </a:xfrm>
          <a:custGeom>
            <a:avLst/>
            <a:gdLst>
              <a:gd name="connsiteX0" fmla="*/ 447106 w 950539"/>
              <a:gd name="connsiteY0" fmla="*/ 35899 h 334174"/>
              <a:gd name="connsiteX1" fmla="*/ 334090 w 950539"/>
              <a:gd name="connsiteY1" fmla="*/ 56447 h 334174"/>
              <a:gd name="connsiteX2" fmla="*/ 303267 w 950539"/>
              <a:gd name="connsiteY2" fmla="*/ 66722 h 334174"/>
              <a:gd name="connsiteX3" fmla="*/ 262171 w 950539"/>
              <a:gd name="connsiteY3" fmla="*/ 87270 h 334174"/>
              <a:gd name="connsiteX4" fmla="*/ 169703 w 950539"/>
              <a:gd name="connsiteY4" fmla="*/ 118092 h 334174"/>
              <a:gd name="connsiteX5" fmla="*/ 66962 w 950539"/>
              <a:gd name="connsiteY5" fmla="*/ 159189 h 334174"/>
              <a:gd name="connsiteX6" fmla="*/ 36139 w 950539"/>
              <a:gd name="connsiteY6" fmla="*/ 169463 h 334174"/>
              <a:gd name="connsiteX7" fmla="*/ 5317 w 950539"/>
              <a:gd name="connsiteY7" fmla="*/ 231108 h 334174"/>
              <a:gd name="connsiteX8" fmla="*/ 97784 w 950539"/>
              <a:gd name="connsiteY8" fmla="*/ 272205 h 334174"/>
              <a:gd name="connsiteX9" fmla="*/ 128607 w 950539"/>
              <a:gd name="connsiteY9" fmla="*/ 282479 h 334174"/>
              <a:gd name="connsiteX10" fmla="*/ 159429 w 950539"/>
              <a:gd name="connsiteY10" fmla="*/ 303027 h 334174"/>
              <a:gd name="connsiteX11" fmla="*/ 436831 w 950539"/>
              <a:gd name="connsiteY11" fmla="*/ 313301 h 334174"/>
              <a:gd name="connsiteX12" fmla="*/ 477928 w 950539"/>
              <a:gd name="connsiteY12" fmla="*/ 303027 h 334174"/>
              <a:gd name="connsiteX13" fmla="*/ 529299 w 950539"/>
              <a:gd name="connsiteY13" fmla="*/ 292753 h 334174"/>
              <a:gd name="connsiteX14" fmla="*/ 590944 w 950539"/>
              <a:gd name="connsiteY14" fmla="*/ 272205 h 334174"/>
              <a:gd name="connsiteX15" fmla="*/ 621766 w 950539"/>
              <a:gd name="connsiteY15" fmla="*/ 261931 h 334174"/>
              <a:gd name="connsiteX16" fmla="*/ 683411 w 950539"/>
              <a:gd name="connsiteY16" fmla="*/ 251656 h 334174"/>
              <a:gd name="connsiteX17" fmla="*/ 745056 w 950539"/>
              <a:gd name="connsiteY17" fmla="*/ 231108 h 334174"/>
              <a:gd name="connsiteX18" fmla="*/ 775879 w 950539"/>
              <a:gd name="connsiteY18" fmla="*/ 220834 h 334174"/>
              <a:gd name="connsiteX19" fmla="*/ 858072 w 950539"/>
              <a:gd name="connsiteY19" fmla="*/ 210560 h 334174"/>
              <a:gd name="connsiteX20" fmla="*/ 940265 w 950539"/>
              <a:gd name="connsiteY20" fmla="*/ 159189 h 334174"/>
              <a:gd name="connsiteX21" fmla="*/ 950539 w 950539"/>
              <a:gd name="connsiteY21" fmla="*/ 128367 h 334174"/>
              <a:gd name="connsiteX22" fmla="*/ 919717 w 950539"/>
              <a:gd name="connsiteY22" fmla="*/ 56447 h 334174"/>
              <a:gd name="connsiteX23" fmla="*/ 858072 w 950539"/>
              <a:gd name="connsiteY23" fmla="*/ 35899 h 334174"/>
              <a:gd name="connsiteX24" fmla="*/ 796427 w 950539"/>
              <a:gd name="connsiteY24" fmla="*/ 5077 h 334174"/>
              <a:gd name="connsiteX25" fmla="*/ 498476 w 950539"/>
              <a:gd name="connsiteY25" fmla="*/ 35899 h 334174"/>
              <a:gd name="connsiteX26" fmla="*/ 436831 w 950539"/>
              <a:gd name="connsiteY26" fmla="*/ 56447 h 334174"/>
              <a:gd name="connsiteX27" fmla="*/ 406009 w 950539"/>
              <a:gd name="connsiteY27" fmla="*/ 66722 h 334174"/>
              <a:gd name="connsiteX28" fmla="*/ 364912 w 950539"/>
              <a:gd name="connsiteY28" fmla="*/ 56447 h 334174"/>
              <a:gd name="connsiteX29" fmla="*/ 364912 w 950539"/>
              <a:gd name="connsiteY29" fmla="*/ 56447 h 33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50539" h="334174">
                <a:moveTo>
                  <a:pt x="447106" y="35899"/>
                </a:moveTo>
                <a:cubicBezTo>
                  <a:pt x="388909" y="44213"/>
                  <a:pt x="382528" y="42607"/>
                  <a:pt x="334090" y="56447"/>
                </a:cubicBezTo>
                <a:cubicBezTo>
                  <a:pt x="323677" y="59422"/>
                  <a:pt x="313221" y="62456"/>
                  <a:pt x="303267" y="66722"/>
                </a:cubicBezTo>
                <a:cubicBezTo>
                  <a:pt x="289190" y="72755"/>
                  <a:pt x="276511" y="81892"/>
                  <a:pt x="262171" y="87270"/>
                </a:cubicBezTo>
                <a:cubicBezTo>
                  <a:pt x="128618" y="137352"/>
                  <a:pt x="331571" y="46150"/>
                  <a:pt x="169703" y="118092"/>
                </a:cubicBezTo>
                <a:cubicBezTo>
                  <a:pt x="78994" y="158408"/>
                  <a:pt x="185903" y="119543"/>
                  <a:pt x="66962" y="159189"/>
                </a:cubicBezTo>
                <a:lnTo>
                  <a:pt x="36139" y="169463"/>
                </a:lnTo>
                <a:cubicBezTo>
                  <a:pt x="31813" y="175953"/>
                  <a:pt x="0" y="217816"/>
                  <a:pt x="5317" y="231108"/>
                </a:cubicBezTo>
                <a:cubicBezTo>
                  <a:pt x="12831" y="249894"/>
                  <a:pt x="96924" y="271918"/>
                  <a:pt x="97784" y="272205"/>
                </a:cubicBezTo>
                <a:lnTo>
                  <a:pt x="128607" y="282479"/>
                </a:lnTo>
                <a:cubicBezTo>
                  <a:pt x="138881" y="289328"/>
                  <a:pt x="147409" y="300199"/>
                  <a:pt x="159429" y="303027"/>
                </a:cubicBezTo>
                <a:cubicBezTo>
                  <a:pt x="291801" y="334174"/>
                  <a:pt x="306302" y="323343"/>
                  <a:pt x="436831" y="313301"/>
                </a:cubicBezTo>
                <a:cubicBezTo>
                  <a:pt x="450530" y="309876"/>
                  <a:pt x="464144" y="306090"/>
                  <a:pt x="477928" y="303027"/>
                </a:cubicBezTo>
                <a:cubicBezTo>
                  <a:pt x="494975" y="299239"/>
                  <a:pt x="512452" y="297348"/>
                  <a:pt x="529299" y="292753"/>
                </a:cubicBezTo>
                <a:cubicBezTo>
                  <a:pt x="550196" y="287054"/>
                  <a:pt x="570396" y="279054"/>
                  <a:pt x="590944" y="272205"/>
                </a:cubicBezTo>
                <a:cubicBezTo>
                  <a:pt x="601218" y="268780"/>
                  <a:pt x="611084" y="263712"/>
                  <a:pt x="621766" y="261931"/>
                </a:cubicBezTo>
                <a:cubicBezTo>
                  <a:pt x="642314" y="258506"/>
                  <a:pt x="663201" y="256709"/>
                  <a:pt x="683411" y="251656"/>
                </a:cubicBezTo>
                <a:cubicBezTo>
                  <a:pt x="704424" y="246403"/>
                  <a:pt x="724508" y="237957"/>
                  <a:pt x="745056" y="231108"/>
                </a:cubicBezTo>
                <a:cubicBezTo>
                  <a:pt x="755330" y="227683"/>
                  <a:pt x="765133" y="222177"/>
                  <a:pt x="775879" y="220834"/>
                </a:cubicBezTo>
                <a:lnTo>
                  <a:pt x="858072" y="210560"/>
                </a:lnTo>
                <a:cubicBezTo>
                  <a:pt x="914295" y="191818"/>
                  <a:pt x="917471" y="204777"/>
                  <a:pt x="940265" y="159189"/>
                </a:cubicBezTo>
                <a:cubicBezTo>
                  <a:pt x="945108" y="149503"/>
                  <a:pt x="947114" y="138641"/>
                  <a:pt x="950539" y="128367"/>
                </a:cubicBezTo>
                <a:cubicBezTo>
                  <a:pt x="945685" y="108949"/>
                  <a:pt x="940739" y="69586"/>
                  <a:pt x="919717" y="56447"/>
                </a:cubicBezTo>
                <a:cubicBezTo>
                  <a:pt x="901350" y="44967"/>
                  <a:pt x="876094" y="47913"/>
                  <a:pt x="858072" y="35899"/>
                </a:cubicBezTo>
                <a:cubicBezTo>
                  <a:pt x="818238" y="9344"/>
                  <a:pt x="838963" y="19256"/>
                  <a:pt x="796427" y="5077"/>
                </a:cubicBezTo>
                <a:cubicBezTo>
                  <a:pt x="665524" y="11310"/>
                  <a:pt x="606173" y="0"/>
                  <a:pt x="498476" y="35899"/>
                </a:cubicBezTo>
                <a:lnTo>
                  <a:pt x="436831" y="56447"/>
                </a:lnTo>
                <a:lnTo>
                  <a:pt x="406009" y="66722"/>
                </a:lnTo>
                <a:cubicBezTo>
                  <a:pt x="371938" y="55364"/>
                  <a:pt x="386017" y="56447"/>
                  <a:pt x="364912" y="56447"/>
                </a:cubicBezTo>
                <a:lnTo>
                  <a:pt x="364912" y="56447"/>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a:spLocks noGrp="1"/>
          </p:cNvSpPr>
          <p:nvPr>
            <p:ph type="title"/>
          </p:nvPr>
        </p:nvSpPr>
        <p:spPr>
          <a:xfrm>
            <a:off x="2121448" y="66854"/>
            <a:ext cx="4379378" cy="576064"/>
          </a:xfrm>
        </p:spPr>
        <p:txBody>
          <a:bodyPr/>
          <a:lstStyle/>
          <a:p>
            <a:r>
              <a:rPr lang="en-US" sz="3200" dirty="0" smtClean="0"/>
              <a:t>1.1 </a:t>
            </a:r>
            <a:r>
              <a:rPr lang="ro-RO" sz="3200" dirty="0" smtClean="0"/>
              <a:t>Obiect adaptor</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396552" y="1334373"/>
            <a:ext cx="871195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Achizitie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IDesfacere mIDesfacere;</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cumpara (String codProdus, Double cantitate, String furnizor)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//in functie de furnizor folosim anumite implementari</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       if (furnizor.equals("furnizor1")) mIDesfacere = new Desfacere();</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       if (furnizor.equals("furnizor2")) mIDesfacere = new AdapteazaSale();</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       mIDesfacere.vinde(codProdus, cantitate);</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interface IDesfacere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vinde (String codProdus, Double cantitate);</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Desfacere implements IDesfacere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vinde (String codProdus, Double cantitate)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a:t>
            </a: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System.out.println("Se foloseste clasa Desfacere pentru a cumpara produsul "+ codProdus);</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p:txBody>
      </p:sp>
      <p:sp>
        <p:nvSpPr>
          <p:cNvPr id="6" name="Title 1"/>
          <p:cNvSpPr>
            <a:spLocks noGrp="1"/>
          </p:cNvSpPr>
          <p:nvPr>
            <p:ph type="title"/>
          </p:nvPr>
        </p:nvSpPr>
        <p:spPr>
          <a:xfrm>
            <a:off x="2050010" y="66854"/>
            <a:ext cx="4379378" cy="576064"/>
          </a:xfrm>
        </p:spPr>
        <p:txBody>
          <a:bodyPr/>
          <a:lstStyle/>
          <a:p>
            <a:r>
              <a:rPr lang="en-US" sz="3200" dirty="0" smtClean="0"/>
              <a:t>1.1 </a:t>
            </a:r>
            <a:r>
              <a:rPr lang="ro-RO" sz="3200" dirty="0" smtClean="0"/>
              <a:t>Obiect adaptor</a:t>
            </a:r>
            <a:endParaRPr lang="en-US" sz="3200" dirty="0"/>
          </a:p>
        </p:txBody>
      </p:sp>
      <p:sp>
        <p:nvSpPr>
          <p:cNvPr id="4" name="Oval 3"/>
          <p:cNvSpPr/>
          <p:nvPr/>
        </p:nvSpPr>
        <p:spPr>
          <a:xfrm>
            <a:off x="571472" y="1928802"/>
            <a:ext cx="3286148" cy="42862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3528" y="913938"/>
            <a:ext cx="8711952"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AdapteazaSale implements IDesfacere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Sale mSale</a:t>
            </a: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 </a:t>
            </a: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new Sale()</a:t>
            </a: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vinde (String codProdus, Double cantitate)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a:t>
            </a: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int quantity = cantitate.intValue();//adaptam tipul parametrilor</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      mSale.setCurrentProduct(codProdus);//lansam doua metode in loc de una</a:t>
            </a:r>
            <a:endParaRPr kumimoji="0" lang="en-US" sz="1600" b="0" i="0" u="none" strike="noStrike" cap="none" normalizeH="0" baseline="0" dirty="0" smtClean="0">
              <a:ln>
                <a:noFill/>
              </a:ln>
              <a:solidFill>
                <a:schemeClr val="tx2">
                  <a:lumMod val="75000"/>
                </a:schemeClr>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      mSale.sell(quantity)</a:t>
            </a: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public class Sale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private String currentProduct;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sell (int quantity)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      </a:t>
            </a:r>
            <a:r>
              <a:rPr kumimoji="0" lang="ro-RO" sz="1600" b="1" i="0" u="none" strike="noStrike" cap="none" normalizeH="0" baseline="0" dirty="0" smtClean="0">
                <a:ln>
                  <a:noFill/>
                </a:ln>
                <a:solidFill>
                  <a:schemeClr val="tx2">
                    <a:lumMod val="75000"/>
                  </a:schemeClr>
                </a:solidFill>
                <a:effectLst/>
                <a:latin typeface="Courier"/>
                <a:ea typeface="Times New Roman" pitchFamily="18" charset="0"/>
                <a:cs typeface="Times New Roman" pitchFamily="18" charset="0"/>
              </a:rPr>
              <a:t>System.out.println("Se foloseste clasa Sale pentru a cumpara produsul " + this.currentProduct)</a:t>
            </a:r>
            <a:r>
              <a:rPr kumimoji="0" lang="ro-RO" sz="1600" b="1"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String getCurrentProduct ()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return currentProduct;</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public void setCurrentProduct (String val)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this.currentProduct = val;</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ro-RO" sz="1600" b="0" i="0" u="none" strike="noStrike" cap="none" normalizeH="0" baseline="0" dirty="0" smtClean="0">
                <a:ln>
                  <a:noFill/>
                </a:ln>
                <a:solidFill>
                  <a:schemeClr val="tx1"/>
                </a:solidFill>
                <a:effectLst/>
                <a:latin typeface="Courier"/>
                <a:ea typeface="Times New Roman" pitchFamily="18" charset="0"/>
                <a:cs typeface="Times New Roman" pitchFamily="18" charset="0"/>
              </a:rPr>
              <a:t>}</a:t>
            </a:r>
            <a:endParaRPr kumimoji="0" lang="ro-RO" sz="1600" b="0" i="0" u="none" strike="noStrike" cap="none" normalizeH="0" baseline="0" dirty="0" smtClean="0">
              <a:ln>
                <a:noFill/>
              </a:ln>
              <a:solidFill>
                <a:schemeClr val="tx1"/>
              </a:solidFill>
              <a:effectLst/>
              <a:latin typeface="Arial" pitchFamily="34" charset="0"/>
            </a:endParaRPr>
          </a:p>
        </p:txBody>
      </p:sp>
      <p:sp>
        <p:nvSpPr>
          <p:cNvPr id="7" name="Title 1"/>
          <p:cNvSpPr>
            <a:spLocks noGrp="1"/>
          </p:cNvSpPr>
          <p:nvPr>
            <p:ph type="title"/>
          </p:nvPr>
        </p:nvSpPr>
        <p:spPr>
          <a:xfrm>
            <a:off x="2264324" y="71414"/>
            <a:ext cx="4379378" cy="576064"/>
          </a:xfrm>
        </p:spPr>
        <p:txBody>
          <a:bodyPr/>
          <a:lstStyle/>
          <a:p>
            <a:r>
              <a:rPr lang="en-US" sz="3200" dirty="0" smtClean="0"/>
              <a:t>1.1 </a:t>
            </a:r>
            <a:r>
              <a:rPr lang="ro-RO" sz="3200" dirty="0" smtClean="0"/>
              <a:t>Obiect adaptor</a:t>
            </a:r>
            <a:endParaRPr lang="en-US" sz="3200" dirty="0"/>
          </a:p>
        </p:txBody>
      </p:sp>
      <p:sp>
        <p:nvSpPr>
          <p:cNvPr id="4" name="Oval 3"/>
          <p:cNvSpPr/>
          <p:nvPr/>
        </p:nvSpPr>
        <p:spPr>
          <a:xfrm>
            <a:off x="438390" y="1408668"/>
            <a:ext cx="3286148" cy="42862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00562" y="2143116"/>
            <a:ext cx="3500462" cy="42862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7158" y="3357562"/>
            <a:ext cx="3286148" cy="42862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B49B3854D68488818EDCED21205E0" ma:contentTypeVersion="1" ma:contentTypeDescription="Create a new document." ma:contentTypeScope="" ma:versionID="19df96f823e8dadd7a2d85cd399a856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16B63F-C7E8-4BCD-8F70-FB9439924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47DAA6-A970-42BD-BBB0-5CA59099763A}">
  <ds:schemaRefs>
    <ds:schemaRef ds:uri="http://www.w3.org/XML/1998/namespace"/>
    <ds:schemaRef ds:uri="http://purl.org/dc/terms/"/>
    <ds:schemaRef ds:uri="http://purl.org/dc/elements/1.1/"/>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247F22DC-B989-4B90-A7E9-FEE482FFE9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Template>
  <TotalTime>4775</TotalTime>
  <Words>3539</Words>
  <Application>Microsoft Office PowerPoint</Application>
  <PresentationFormat>On-screen Show (4:3)</PresentationFormat>
  <Paragraphs>484</Paragraphs>
  <Slides>43</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Consolas</vt:lpstr>
      <vt:lpstr>Corbel</vt:lpstr>
      <vt:lpstr>Courier</vt:lpstr>
      <vt:lpstr>Courier New</vt:lpstr>
      <vt:lpstr>Times New Roman</vt:lpstr>
      <vt:lpstr>Wingdings</vt:lpstr>
      <vt:lpstr>Wingdings 2</vt:lpstr>
      <vt:lpstr>Wingdings 3</vt:lpstr>
      <vt:lpstr>Metro</vt:lpstr>
      <vt:lpstr>Şabloane Structurale</vt:lpstr>
      <vt:lpstr>Sabloane structurale</vt:lpstr>
      <vt:lpstr>1. Adapter</vt:lpstr>
      <vt:lpstr>1. Adapter</vt:lpstr>
      <vt:lpstr>1.1 Obiect adaptor</vt:lpstr>
      <vt:lpstr>1.1 Obiect adaptor</vt:lpstr>
      <vt:lpstr>1.1 Obiect adaptor</vt:lpstr>
      <vt:lpstr>1.1 Obiect adaptor</vt:lpstr>
      <vt:lpstr>1.1 Obiect adaptor</vt:lpstr>
      <vt:lpstr>1.1 Obiect adaptor</vt:lpstr>
      <vt:lpstr>1.2 Clasă adaptoare</vt:lpstr>
      <vt:lpstr>2. Şablonul Composite</vt:lpstr>
      <vt:lpstr>2. Şablonul Composite</vt:lpstr>
      <vt:lpstr>2. Şablonul Composite</vt:lpstr>
      <vt:lpstr>2. Şablonul Composite</vt:lpstr>
      <vt:lpstr>2. Şablonul Composite</vt:lpstr>
      <vt:lpstr>2. Şablonul Composite</vt:lpstr>
      <vt:lpstr>2. Şablonul Composite</vt:lpstr>
      <vt:lpstr>2. Şablonul Composite</vt:lpstr>
      <vt:lpstr>2. Şablonul Composite</vt:lpstr>
      <vt:lpstr>3. Şablonul Facade</vt:lpstr>
      <vt:lpstr>3. Şablonul Facade</vt:lpstr>
      <vt:lpstr>3. Şablonul Facade</vt:lpstr>
      <vt:lpstr>3. Şablonul Facade. Exemplu generic</vt:lpstr>
      <vt:lpstr>3. Şablonul Facade. Exemplu generic</vt:lpstr>
      <vt:lpstr>3. Şablonul Facade. Exemplu</vt:lpstr>
      <vt:lpstr>3. Şablonul Facade. Exemplu</vt:lpstr>
      <vt:lpstr>3. Şablonul Facade. Exemplu</vt:lpstr>
      <vt:lpstr>3. Şablonul Facade. Alte idei</vt:lpstr>
      <vt:lpstr>4. Şablonul Proxy</vt:lpstr>
      <vt:lpstr>4. Şablonul Proxy</vt:lpstr>
      <vt:lpstr>4. Şablonul Proxy</vt:lpstr>
      <vt:lpstr>4. Şablonul Proxy</vt:lpstr>
      <vt:lpstr>5. Decorator</vt:lpstr>
      <vt:lpstr>5. Decorator</vt:lpstr>
      <vt:lpstr>5. Decorator. Exemplul 1</vt:lpstr>
      <vt:lpstr>5. Decorator. Exemplul 1</vt:lpstr>
      <vt:lpstr>5. Decorator. Exemplul 1</vt:lpstr>
      <vt:lpstr>5. Decorator. Exemplul 1</vt:lpstr>
      <vt:lpstr>5. Decorator. Exemplul 1</vt:lpstr>
      <vt:lpstr>5. Decorator. Exemplul 1</vt:lpstr>
      <vt:lpstr>5. Decorator. Exemplul 2</vt:lpstr>
      <vt:lpstr>Webografie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Diagramele de activităţi</dc:title>
  <dc:creator>Florin</dc:creator>
  <cp:lastModifiedBy>Sergiu Ghimp</cp:lastModifiedBy>
  <cp:revision>366</cp:revision>
  <dcterms:created xsi:type="dcterms:W3CDTF">2009-10-29T10:43:58Z</dcterms:created>
  <dcterms:modified xsi:type="dcterms:W3CDTF">2021-01-31T20:14:36Z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0x010100096B49B3854D68488818EDCED21205E0</vt:lpwstr>
  </property>
</Properties>
</file>