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defRPr sz="1600"/>
            </a:pPr>
            <a:r>
              <a:t>The most important things that you get in the official RHEL 8 Server release is access to the Red Hat Customer Portal. Through this portal, you have access to a wide variety of information regarding RHEL, in addition to updates provided through Red Hat Network (RHN). In particular, the Red Hat knowledge base is invaluable; you can use it to find answers to many common problems that have been posted there by Red Hat consultants.</a:t>
            </a:r>
          </a:p>
          <a:p>
            <a:pPr>
              <a:defRPr sz="1600"/>
            </a:pPr>
            <a:r>
              <a:t>CentOS is the Community Enterprise Operating System. CentOS started as a recompiled version of RHEL, with all items that were not available for free removed from the RHEL software. Basically, just the name was changed and the Red Hat logo (which is proprietary) was removed from all the CentOS software packages. The result, still available today as CentOS 8, is an operating system that offers the same functionality as RHEL but is available for free (and without the enterprise support services).</a:t>
            </a:r>
          </a:p>
          <a:p>
            <a:pPr>
              <a:defRPr sz="1600"/>
            </a:pPr>
            <a:r>
              <a:t>CentOS is not the only distribution that offers Red Hat packages without your having to pay for them. Another commonly used Linux distribution that was free—but based on the Red Hat Enterprise Linux packages—was Scientific Linux, a Linux distribution that was developed at Fermi National Accelerator Laboratory. Scientific Linux has been discontinued, and there is no Scientific Linux version that matches the Red Hat Enterprise Linux 8 software.</a:t>
            </a:r>
          </a:p>
          <a:p>
            <a:pPr>
              <a:defRPr sz="1600"/>
            </a:pPr>
            <a:r>
              <a:t>Another Linux distribution closely related to Red Hat Enterprise Linux is Fedora, a completely open source Linux distribution that is available for free. Fedora offers access to the latest and greatest software, which in most cases is much more recent than the thoroughly tested software components of RHEL (which is why you should not use Fedora to prepare for the RCHSA exam)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Shape 544"/>
          <p:cNvSpPr/>
          <p:nvPr>
            <p:ph type="sldImg"/>
          </p:nvPr>
        </p:nvSpPr>
        <p:spPr>
          <a:prstGeom prst="rect">
            <a:avLst/>
          </a:prstGeom>
        </p:spPr>
        <p:txBody>
          <a:bodyPr/>
          <a:lstStyle/>
          <a:p>
            <a:pPr/>
          </a:p>
        </p:txBody>
      </p:sp>
      <p:sp>
        <p:nvSpPr>
          <p:cNvPr id="545" name="Shape 545"/>
          <p:cNvSpPr/>
          <p:nvPr>
            <p:ph type="body" sz="quarter" idx="1"/>
          </p:nvPr>
        </p:nvSpPr>
        <p:spPr>
          <a:prstGeom prst="rect">
            <a:avLst/>
          </a:prstGeom>
        </p:spPr>
        <p:txBody>
          <a:bodyPr/>
          <a:lstStyle/>
          <a:p>
            <a:pPr>
              <a:defRPr sz="1600"/>
            </a:pPr>
            <a:r>
              <a:t>1. C. Privileged users are the opposite of unprivileged users. A privileged user can execute tasks in kernel space, without further restriction. By default, only the user root exists as a privileged user.</a:t>
            </a:r>
          </a:p>
          <a:p>
            <a:pPr>
              <a:defRPr sz="1600"/>
            </a:pPr>
            <a:r>
              <a:t>2. D. In the sudo configuration file, all members of the group wheel by default get access to all administrator tasks. </a:t>
            </a:r>
          </a:p>
          <a:p>
            <a:pPr>
              <a:defRPr sz="1600"/>
            </a:pPr>
            <a:r>
              <a:t>3. B. The runas command does not exist on Linux.</a:t>
            </a:r>
          </a:p>
          <a:p>
            <a:pPr>
              <a:defRPr sz="1600"/>
            </a:pPr>
            <a:r>
              <a:t>4. B. The hashed user passwords are stored in /etc/shadow.</a:t>
            </a:r>
          </a:p>
          <a:p>
            <a:pPr>
              <a:defRPr sz="1600"/>
            </a:pPr>
            <a:r>
              <a:t>5. C. The file /etc/default/useradd is read for default settings when new user accounts are created.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Shape 555"/>
          <p:cNvSpPr/>
          <p:nvPr>
            <p:ph type="sldImg"/>
          </p:nvPr>
        </p:nvSpPr>
        <p:spPr>
          <a:prstGeom prst="rect">
            <a:avLst/>
          </a:prstGeom>
        </p:spPr>
        <p:txBody>
          <a:bodyPr/>
          <a:lstStyle/>
          <a:p>
            <a:pPr/>
          </a:p>
        </p:txBody>
      </p:sp>
      <p:sp>
        <p:nvSpPr>
          <p:cNvPr id="556" name="Shape 556"/>
          <p:cNvSpPr/>
          <p:nvPr>
            <p:ph type="body" sz="quarter" idx="1"/>
          </p:nvPr>
        </p:nvSpPr>
        <p:spPr>
          <a:prstGeom prst="rect">
            <a:avLst/>
          </a:prstGeom>
        </p:spPr>
        <p:txBody>
          <a:bodyPr/>
          <a:lstStyle/>
          <a:p>
            <a:pPr>
              <a:defRPr sz="1600"/>
            </a:pPr>
            <a:r>
              <a:t>6. A. The chage -l command enables you to manage password properties.</a:t>
            </a:r>
          </a:p>
          <a:p>
            <a:pPr>
              <a:defRPr sz="1600"/>
            </a:pPr>
            <a:r>
              <a:t>7. B. There is no file /etc/.profile.</a:t>
            </a:r>
          </a:p>
          <a:p>
            <a:pPr>
              <a:defRPr sz="1600"/>
            </a:pPr>
            <a:r>
              <a:t>8. A. The vigr command creates a copy of the /etc/group file so that changes can be applied safely. </a:t>
            </a:r>
          </a:p>
          <a:p>
            <a:pPr>
              <a:defRPr sz="1600"/>
            </a:pPr>
            <a:r>
              <a:t>9. C and D. The id and groups commands show a list of all groups a user is a member of.</a:t>
            </a:r>
          </a:p>
          <a:p>
            <a:pPr>
              <a:defRPr sz="1600"/>
            </a:pPr>
            <a:r>
              <a:t>10. D. When a file with the name /etc/nologin.txt is created, only the root user is allowed to log in, and nobody else. In this file you can specify a message that will be shown to users who are trying to log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Shape 566"/>
          <p:cNvSpPr/>
          <p:nvPr>
            <p:ph type="sldImg"/>
          </p:nvPr>
        </p:nvSpPr>
        <p:spPr>
          <a:prstGeom prst="rect">
            <a:avLst/>
          </a:prstGeom>
        </p:spPr>
        <p:txBody>
          <a:bodyPr/>
          <a:lstStyle/>
          <a:p>
            <a:pPr/>
          </a:p>
        </p:txBody>
      </p:sp>
      <p:sp>
        <p:nvSpPr>
          <p:cNvPr id="567" name="Shape 567"/>
          <p:cNvSpPr/>
          <p:nvPr>
            <p:ph type="body" sz="quarter" idx="1"/>
          </p:nvPr>
        </p:nvSpPr>
        <p:spPr>
          <a:prstGeom prst="rect">
            <a:avLst/>
          </a:prstGeom>
        </p:spPr>
        <p:txBody>
          <a:bodyPr/>
          <a:lstStyle/>
          <a:p>
            <a:pPr>
              <a:defRPr sz="1600"/>
            </a:pPr>
            <a:r>
              <a:t>1. C. The newgrp command is used to set the effective primary group, which will affect default group ownership on new files until the current shell session is ended. The chgrp command is used to set the group owner of an existing file; chgrp is not related to any user account, and it affects newly created files only.</a:t>
            </a:r>
          </a:p>
          <a:p>
            <a:pPr>
              <a:defRPr sz="1600"/>
            </a:pPr>
            <a:r>
              <a:t>2. A. The find / -user linda command searches all files that are owned by user linda. Notice that find also has a -uid option that allows you to locate files based on a specific UID setting. This does not allow you to search files based on a username, but it will let you find files based on the UID of a specific user.</a:t>
            </a:r>
          </a:p>
          <a:p>
            <a:pPr>
              <a:defRPr sz="1600"/>
            </a:pPr>
            <a:r>
              <a:t>3. C. chgrp myfile sales does not set group ownership for the file myfile. The order in this command is wrong; chgrp first needs the name of the group, followed by the name of the owner that needs to be set.</a:t>
            </a:r>
          </a:p>
          <a:p>
            <a:pPr>
              <a:defRPr sz="1600"/>
            </a:pPr>
            <a:r>
              <a:t>4. C. When used in relative mode, the three digits are used to specify user, group, and others permissions. The value 6 is used to apply read and write.</a:t>
            </a:r>
          </a:p>
          <a:p>
            <a:pPr>
              <a:defRPr sz="1600"/>
            </a:pPr>
            <a:r>
              <a:t>5. C. The chmod g+s /dir command adds (+) the SGID permission to /dir. chmod u+s /dir adds SUID to the directory, chmod g-s /dir removes the SGID permission, and the 1 in chmod 1770 /dir would set sticky bit and not SGID.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Shape 577"/>
          <p:cNvSpPr/>
          <p:nvPr>
            <p:ph type="sldImg"/>
          </p:nvPr>
        </p:nvSpPr>
        <p:spPr>
          <a:prstGeom prst="rect">
            <a:avLst/>
          </a:prstGeom>
        </p:spPr>
        <p:txBody>
          <a:bodyPr/>
          <a:lstStyle/>
          <a:p>
            <a:pPr/>
          </a:p>
        </p:txBody>
      </p:sp>
      <p:sp>
        <p:nvSpPr>
          <p:cNvPr id="578" name="Shape 578"/>
          <p:cNvSpPr/>
          <p:nvPr>
            <p:ph type="body" sz="quarter" idx="1"/>
          </p:nvPr>
        </p:nvSpPr>
        <p:spPr>
          <a:prstGeom prst="rect">
            <a:avLst/>
          </a:prstGeom>
        </p:spPr>
        <p:txBody>
          <a:bodyPr/>
          <a:lstStyle/>
          <a:p>
            <a:pPr>
              <a:defRPr sz="1600"/>
            </a:pPr>
            <a:r>
              <a:t>6. D. ACL support is not offered by default on all file systems. If you get an “operation not supported” error message, make sure to add the acl mount option and remount the file system. Note that this is not required on RHEL 8 XFS, where ACL support is set by default.</a:t>
            </a:r>
          </a:p>
          <a:p>
            <a:pPr>
              <a:defRPr sz="1600"/>
            </a:pPr>
            <a:r>
              <a:t>7. B. Although answers A and B will both set default ACLs, answer B is better because it adds x to the permissions. Without x, members of the group sales will have no way to enter the directory using the cd command.</a:t>
            </a:r>
          </a:p>
          <a:p>
            <a:pPr>
              <a:defRPr sz="1600"/>
            </a:pPr>
            <a:r>
              <a:t>8. A. The umask is a system-wide setting and cannot be used to apply to specific directories only. Use a default ACL as shown in answer A to perform this task.</a:t>
            </a:r>
          </a:p>
          <a:p>
            <a:pPr>
              <a:defRPr sz="1600"/>
            </a:pPr>
            <a:r>
              <a:t>9. C. In a umask, 0 in the first position gives all permissions to the file owner, 2 in the second position ensures that members of the group owner can read files, and 7 in the third position takes away all permissions for others.</a:t>
            </a:r>
          </a:p>
          <a:p>
            <a:pPr>
              <a:defRPr sz="1600"/>
            </a:pPr>
            <a:r>
              <a:t>10. C. The lsattr command shows current attribute settings to files. The ls command is not capable of showing file attributes, and the other commands that are listed do not exist.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1" name="Shape 11"/>
          <p:cNvSpPr txBox="1"/>
          <p:nvPr>
            <p:ph type="title"/>
          </p:nvPr>
        </p:nvSpPr>
        <p:spPr>
          <a:xfrm>
            <a:off x="685800" y="2130425"/>
            <a:ext cx="7772400" cy="1470025"/>
          </a:xfrm>
          <a:prstGeom prst="rect">
            <a:avLst/>
          </a:prstGeom>
        </p:spPr>
        <p:txBody>
          <a:bodyPr/>
          <a:lstStyle/>
          <a:p>
            <a:pPr/>
            <a:r>
              <a:t>Title Text</a:t>
            </a:r>
          </a:p>
        </p:txBody>
      </p:sp>
      <p:sp>
        <p:nvSpPr>
          <p:cNvPr id="12" name="Shape 12"/>
          <p:cNvSpPr txBox="1"/>
          <p:nvPr>
            <p:ph type="body" sz="quarter" idx="1"/>
          </p:nvPr>
        </p:nvSpPr>
        <p:spPr>
          <a:xfrm>
            <a:off x="1371600" y="3886200"/>
            <a:ext cx="6400800" cy="1752600"/>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0" name="Shape 20"/>
          <p:cNvSpPr txBox="1"/>
          <p:nvPr>
            <p:ph type="title"/>
          </p:nvPr>
        </p:nvSpPr>
        <p:spPr>
          <a:prstGeom prst="rect">
            <a:avLst/>
          </a:prstGeom>
        </p:spPr>
        <p:txBody>
          <a:bodyPr/>
          <a:lstStyle/>
          <a:p>
            <a:pPr/>
            <a:r>
              <a:t>Title Text</a:t>
            </a:r>
          </a:p>
        </p:txBody>
      </p:sp>
      <p:sp>
        <p:nvSpPr>
          <p:cNvPr id="21" name="Shape 21"/>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9" name="Shape 29"/>
          <p:cNvSpPr txBox="1"/>
          <p:nvPr>
            <p:ph type="title"/>
          </p:nvPr>
        </p:nvSpPr>
        <p:spPr>
          <a:prstGeom prst="rect">
            <a:avLst/>
          </a:prstGeom>
        </p:spPr>
        <p:txBody>
          <a:bodyPr/>
          <a:lstStyle/>
          <a:p>
            <a:pPr/>
            <a:r>
              <a:t>Title Text</a:t>
            </a:r>
          </a:p>
        </p:txBody>
      </p:sp>
      <p:sp>
        <p:nvSpPr>
          <p:cNvPr id="30" name="Shape 30"/>
          <p:cNvSpPr txBox="1"/>
          <p:nvPr>
            <p:ph type="body" sz="half" idx="1"/>
          </p:nvPr>
        </p:nvSpPr>
        <p:spPr>
          <a:xfrm>
            <a:off x="457200" y="1600200"/>
            <a:ext cx="4038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hape 3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8" name="Shape 38"/>
          <p:cNvSpPr txBox="1"/>
          <p:nvPr>
            <p:ph type="title"/>
          </p:nvPr>
        </p:nvSpPr>
        <p:spPr>
          <a:prstGeom prst="rect">
            <a:avLst/>
          </a:prstGeom>
        </p:spPr>
        <p:txBody>
          <a:bodyPr/>
          <a:lstStyle/>
          <a:p>
            <a:pPr/>
            <a:r>
              <a:t>Title Text</a:t>
            </a:r>
          </a:p>
        </p:txBody>
      </p:sp>
      <p:sp>
        <p:nvSpPr>
          <p:cNvPr id="39" name="Shape 39"/>
          <p:cNvSpPr txBox="1"/>
          <p:nvPr>
            <p:ph type="body" sz="half" idx="1"/>
          </p:nvPr>
        </p:nvSpPr>
        <p:spPr>
          <a:xfrm>
            <a:off x="457200" y="1600200"/>
            <a:ext cx="4038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hape 4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2"/>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txBox="1"/>
          <p:nvPr>
            <p:ph type="sldNum" sz="quarter" idx="2"/>
          </p:nvPr>
        </p:nvSpPr>
        <p:spPr>
          <a:xfrm>
            <a:off x="8384892" y="6245225"/>
            <a:ext cx="301909" cy="288824"/>
          </a:xfrm>
          <a:prstGeom prst="rect">
            <a:avLst/>
          </a:prstGeom>
          <a:ln w="12700">
            <a:miter lim="400000"/>
          </a:ln>
        </p:spPr>
        <p:txBody>
          <a:bodyPr wrap="none" lIns="45719" rIns="45719">
            <a:spAutoFit/>
          </a:bodyPr>
          <a:lstStyle>
            <a:lvl1pPr algn="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4pPr>
      <a:lvl5pPr marL="22352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5pPr>
      <a:lvl6pPr marL="26924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6pPr>
      <a:lvl7pPr marL="31496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7pPr>
      <a:lvl8pPr marL="36068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8pPr>
      <a:lvl9pPr marL="4064000" marR="0" indent="-4064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s://itsfoss.com/linux-runs-top-supercomputer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hyperlink" Target="http://www.tldp.org/" TargetMode="External"/><Relationship Id="rId4" Type="http://schemas.openxmlformats.org/officeDocument/2006/relationships/hyperlink" Target="http://www.iitk.ac.in/LDP" TargetMode="External"/><Relationship Id="rId5" Type="http://schemas.openxmlformats.org/officeDocument/2006/relationships/hyperlink" Target="http://portal.feaa.uaic.ro/Master/SIA/anul1/zsem2/linux/Pages/default.aspx"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hyperlink" Target="https://distrowatch.com/"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hyperlink" Target="https://www.gnu.org/licenses/gpl-3.0.html"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www.redhat.com/" TargetMode="External"/><Relationship Id="rId5" Type="http://schemas.openxmlformats.org/officeDocument/2006/relationships/hyperlink" Target="https://getfedora.org/" TargetMode="External"/><Relationship Id="rId6" Type="http://schemas.openxmlformats.org/officeDocument/2006/relationships/hyperlink" Target="http://www.suse.com/" TargetMode="External"/><Relationship Id="rId7" Type="http://schemas.openxmlformats.org/officeDocument/2006/relationships/hyperlink" Target="http://www.debian.org/" TargetMode="External"/><Relationship Id="rId8" Type="http://schemas.openxmlformats.org/officeDocument/2006/relationships/hyperlink" Target="https://ubuntu.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onworks.net/os-distributions/rpm-based" TargetMode="External"/><Relationship Id="rId3" Type="http://schemas.openxmlformats.org/officeDocument/2006/relationships/hyperlink" Target="https://www.onworks.net/os-distributions/rpm-based/free-centos-workstation-online" TargetMode="External"/><Relationship Id="rId4" Type="http://schemas.openxmlformats.org/officeDocument/2006/relationships/hyperlink" Target="https://www.linuxvmimages.com/images/centos-8/#centos-832011"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hyperlink" Target="?slideindex=0" TargetMode="Externa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7.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10.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unix.stackexchange.com/questions/71622/what-are-correct-permissions-for-tmp-i-unintentionally-set-it-all-public-recu" TargetMode="External"/></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Shape 49"/>
          <p:cNvSpPr txBox="1"/>
          <p:nvPr>
            <p:ph type="ctrTitle"/>
          </p:nvPr>
        </p:nvSpPr>
        <p:spPr>
          <a:xfrm>
            <a:off x="-1" y="609600"/>
            <a:ext cx="9144002" cy="1317625"/>
          </a:xfrm>
          <a:prstGeom prst="rect">
            <a:avLst/>
          </a:prstGeom>
        </p:spPr>
        <p:txBody>
          <a:bodyPr lIns="0" tIns="0" rIns="0" bIns="0"/>
          <a:lstStyle/>
          <a:p>
            <a:pPr indent="1185862" defTabSz="414337">
              <a:lnSpc>
                <a:spcPct val="95000"/>
              </a:lnSpc>
              <a:tabLst>
                <a:tab pos="647700" algn="l"/>
                <a:tab pos="1308100" algn="l"/>
                <a:tab pos="1968500" algn="l"/>
                <a:tab pos="2616200" algn="l"/>
                <a:tab pos="3276600" algn="l"/>
                <a:tab pos="3937000" algn="l"/>
                <a:tab pos="4584700" algn="l"/>
                <a:tab pos="5245100" algn="l"/>
                <a:tab pos="5905500" algn="l"/>
                <a:tab pos="6565900" algn="l"/>
                <a:tab pos="7213600" algn="l"/>
              </a:tabLst>
              <a:defRPr b="1" sz="4000">
                <a:solidFill>
                  <a:srgbClr val="E4005C"/>
                </a:solidFill>
              </a:defRPr>
            </a:pPr>
            <a:r>
              <a:t>LINUX SYSTEM AND </a:t>
            </a:r>
            <a:br/>
            <a:r>
              <a:t>NETWORK ADMINISTRATION</a:t>
            </a:r>
          </a:p>
        </p:txBody>
      </p:sp>
      <p:sp>
        <p:nvSpPr>
          <p:cNvPr id="50" name="Shape 50"/>
          <p:cNvSpPr txBox="1"/>
          <p:nvPr>
            <p:ph type="subTitle" sz="quarter" idx="1"/>
          </p:nvPr>
        </p:nvSpPr>
        <p:spPr>
          <a:xfrm>
            <a:off x="668337" y="1824037"/>
            <a:ext cx="7807326" cy="1163638"/>
          </a:xfrm>
          <a:prstGeom prst="rect">
            <a:avLst/>
          </a:prstGeom>
        </p:spPr>
        <p:txBody>
          <a:bodyPr lIns="0" tIns="0" rIns="0" bIns="0" anchor="ctr"/>
          <a:lstStyle>
            <a:lvl1pPr marL="342900" indent="-342900" defTabSz="457200">
              <a:lnSpc>
                <a:spcPct val="75000"/>
              </a:lnSpc>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800080"/>
                </a:solidFill>
              </a:defRPr>
            </a:lvl1pPr>
          </a:lstStyle>
          <a:p>
            <a:pPr/>
            <a:r>
              <a:t>RHCSA/RHCE</a:t>
            </a:r>
          </a:p>
        </p:txBody>
      </p:sp>
      <p:sp>
        <p:nvSpPr>
          <p:cNvPr id="51" name="Shape 5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2" name="Shape 52"/>
          <p:cNvSpPr/>
          <p:nvPr/>
        </p:nvSpPr>
        <p:spPr>
          <a:xfrm>
            <a:off x="493712" y="1481137"/>
            <a:ext cx="247651" cy="249238"/>
          </a:xfrm>
          <a:prstGeom prst="roundRect">
            <a:avLst>
              <a:gd name="adj" fmla="val 579"/>
            </a:avLst>
          </a:prstGeom>
          <a:solidFill>
            <a:srgbClr val="214263"/>
          </a:solidFill>
          <a:ln>
            <a:solidFill>
              <a:srgbClr val="000000"/>
            </a:solidFill>
          </a:ln>
        </p:spPr>
        <p:txBody>
          <a:bodyPr lIns="45719" rIns="45719" anchor="ctr"/>
          <a:lstStyle/>
          <a:p>
            <a:pPr/>
          </a:p>
        </p:txBody>
      </p:sp>
      <p:sp>
        <p:nvSpPr>
          <p:cNvPr id="53" name="Shape 53"/>
          <p:cNvSpPr/>
          <p:nvPr/>
        </p:nvSpPr>
        <p:spPr>
          <a:xfrm>
            <a:off x="617537" y="1604962"/>
            <a:ext cx="247651"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54" name="Shape 54"/>
          <p:cNvSpPr/>
          <p:nvPr/>
        </p:nvSpPr>
        <p:spPr>
          <a:xfrm>
            <a:off x="969962" y="1828800"/>
            <a:ext cx="7407276" cy="34925"/>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pic>
        <p:nvPicPr>
          <p:cNvPr id="55" name="27867753_1504297776355757_2841395474492112278_n.jpg"/>
          <p:cNvPicPr>
            <a:picLocks noChangeAspect="1"/>
          </p:cNvPicPr>
          <p:nvPr/>
        </p:nvPicPr>
        <p:blipFill>
          <a:blip r:embed="rId2">
            <a:extLst/>
          </a:blip>
          <a:stretch>
            <a:fillRect/>
          </a:stretch>
        </p:blipFill>
        <p:spPr>
          <a:xfrm>
            <a:off x="2738616" y="2762493"/>
            <a:ext cx="3666768" cy="3760789"/>
          </a:xfrm>
          <a:prstGeom prst="rect">
            <a:avLst/>
          </a:prstGeom>
          <a:ln w="12700">
            <a:miter lim="400000"/>
          </a:ln>
        </p:spPr>
      </p:pic>
      <p:sp>
        <p:nvSpPr>
          <p:cNvPr id="56" name="Shape 56"/>
          <p:cNvSpPr txBox="1"/>
          <p:nvPr/>
        </p:nvSpPr>
        <p:spPr>
          <a:xfrm>
            <a:off x="1991712" y="6536738"/>
            <a:ext cx="516057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u="sng">
                <a:solidFill>
                  <a:srgbClr val="009999"/>
                </a:solidFill>
                <a:uFill>
                  <a:solidFill>
                    <a:srgbClr val="009999"/>
                  </a:solidFill>
                </a:uFill>
                <a:hlinkClick r:id="rId3" invalidUrl="" action="" tgtFrame="" tooltip="" history="1" highlightClick="0" endSnd="0"/>
              </a:defRPr>
            </a:lvl1pPr>
          </a:lstStyle>
          <a:p>
            <a:pPr>
              <a:defRPr u="none">
                <a:solidFill>
                  <a:srgbClr val="000000"/>
                </a:solidFill>
                <a:uFillTx/>
              </a:defRPr>
            </a:pPr>
            <a:r>
              <a:rPr u="sng">
                <a:solidFill>
                  <a:srgbClr val="009999"/>
                </a:solidFill>
                <a:uFill>
                  <a:solidFill>
                    <a:srgbClr val="009999"/>
                  </a:solidFill>
                </a:uFill>
                <a:hlinkClick r:id="rId3" invalidUrl="" action="" tgtFrame="" tooltip="" history="1" highlightClick="0" endSnd="0"/>
              </a:rPr>
              <a:t>https://itsfoss.com/linux-runs-top-supercomputers/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txBox="1"/>
          <p:nvPr>
            <p:ph type="title"/>
          </p:nvPr>
        </p:nvSpPr>
        <p:spPr>
          <a:xfrm>
            <a:off x="1093787" y="674687"/>
            <a:ext cx="7808913" cy="1147763"/>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Grading Guidelines</a:t>
            </a:r>
          </a:p>
        </p:txBody>
      </p:sp>
      <p:sp>
        <p:nvSpPr>
          <p:cNvPr id="128" name="Shape 12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29" name="Shape 12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30" name="Shape 13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31" name="Shape 13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32" name="Shape 132"/>
          <p:cNvSpPr txBox="1"/>
          <p:nvPr/>
        </p:nvSpPr>
        <p:spPr>
          <a:xfrm>
            <a:off x="123824" y="104775"/>
            <a:ext cx="5819777"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000">
                <a:solidFill>
                  <a:srgbClr val="FFFFFF"/>
                </a:solidFill>
              </a:defRPr>
            </a:lvl1pPr>
          </a:lstStyle>
          <a:p>
            <a:pPr/>
            <a:r>
              <a:t>Grading</a:t>
            </a:r>
          </a:p>
        </p:txBody>
      </p:sp>
      <p:sp>
        <p:nvSpPr>
          <p:cNvPr id="133" name="Shape 13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34" name="Shape 134"/>
          <p:cNvSpPr txBox="1"/>
          <p:nvPr>
            <p:ph type="body" idx="1"/>
          </p:nvPr>
        </p:nvSpPr>
        <p:spPr>
          <a:xfrm>
            <a:off x="457200" y="1600200"/>
            <a:ext cx="8229600" cy="5257800"/>
          </a:xfrm>
          <a:prstGeom prst="rect">
            <a:avLst/>
          </a:prstGeom>
        </p:spPr>
        <p:txBody>
          <a:bodyPr/>
          <a:lstStyle/>
          <a:p>
            <a:pPr marL="404349" indent="-305924" defTabSz="414337">
              <a:lnSpc>
                <a:spcPct val="80000"/>
              </a:lnSpc>
              <a:spcBef>
                <a:spcPts val="1900"/>
              </a:spcBef>
              <a:buBlip>
                <a:blip r:embed="rId2"/>
              </a:buBlip>
              <a:defRPr b="1" sz="2500">
                <a:solidFill>
                  <a:srgbClr val="000066"/>
                </a:solidFill>
              </a:defRPr>
            </a:pPr>
          </a:p>
          <a:p>
            <a:pPr marL="404349" indent="-305924" defTabSz="414337">
              <a:lnSpc>
                <a:spcPct val="80000"/>
              </a:lnSpc>
              <a:spcBef>
                <a:spcPts val="1400"/>
              </a:spcBef>
              <a:buBlip>
                <a:blip r:embed="rId2"/>
              </a:buBlip>
              <a:defRPr b="1" sz="2500">
                <a:solidFill>
                  <a:srgbClr val="000066"/>
                </a:solidFill>
              </a:defRPr>
            </a:pPr>
            <a:r>
              <a:t>One Practical Exam: 80% (Moodle Video recording - webm Virtual Box(60%)+/- OBS Studio - </a:t>
            </a:r>
            <a:r>
              <a:rPr>
                <a:solidFill>
                  <a:srgbClr val="662137"/>
                </a:solidFill>
              </a:rPr>
              <a:t>28 mai</a:t>
            </a:r>
            <a:r>
              <a:t> + Moodle Quiz (20% ) - </a:t>
            </a:r>
            <a:r>
              <a:rPr>
                <a:solidFill>
                  <a:srgbClr val="661C23"/>
                </a:solidFill>
              </a:rPr>
              <a:t>24 mai</a:t>
            </a:r>
            <a:r>
              <a:t>)</a:t>
            </a:r>
          </a:p>
          <a:p>
            <a:pPr marL="404349" indent="-305924" defTabSz="414337">
              <a:lnSpc>
                <a:spcPct val="80000"/>
              </a:lnSpc>
              <a:spcBef>
                <a:spcPts val="1400"/>
              </a:spcBef>
              <a:buBlip>
                <a:blip r:embed="rId2"/>
              </a:buBlip>
              <a:defRPr b="1" sz="2500">
                <a:solidFill>
                  <a:srgbClr val="000066"/>
                </a:solidFill>
              </a:defRPr>
            </a:pPr>
            <a:r>
              <a:t>Lab Exercises: 20% (video recording - webm)</a:t>
            </a:r>
            <a:br/>
          </a:p>
          <a:p>
            <a:pPr lvl="1" marL="763124" indent="-305924" defTabSz="414337">
              <a:lnSpc>
                <a:spcPct val="80000"/>
              </a:lnSpc>
              <a:spcBef>
                <a:spcPts val="500"/>
              </a:spcBef>
              <a:buBlip>
                <a:blip r:embed="rId2"/>
              </a:buBlip>
              <a:defRPr b="1" sz="2500">
                <a:solidFill>
                  <a:srgbClr val="000066"/>
                </a:solidFill>
              </a:defRPr>
            </a:pPr>
            <a:r>
              <a:t>Minimum 80% attendance.</a:t>
            </a:r>
          </a:p>
        </p:txBody>
      </p:sp>
      <p:pic>
        <p:nvPicPr>
          <p:cNvPr id="135" name="Screenshot 2020-03-31 at 17.48.39.png"/>
          <p:cNvPicPr>
            <a:picLocks noChangeAspect="1"/>
          </p:cNvPicPr>
          <p:nvPr/>
        </p:nvPicPr>
        <p:blipFill>
          <a:blip r:embed="rId3">
            <a:extLst/>
          </a:blip>
          <a:stretch>
            <a:fillRect/>
          </a:stretch>
        </p:blipFill>
        <p:spPr>
          <a:xfrm>
            <a:off x="5342294" y="3729620"/>
            <a:ext cx="3797087" cy="31308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References</a:t>
            </a:r>
          </a:p>
        </p:txBody>
      </p:sp>
      <p:sp>
        <p:nvSpPr>
          <p:cNvPr id="138" name="Shape 13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39" name="Shape 13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40" name="Shape 14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41" name="Shape 14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42" name="Shape 142"/>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Course References</a:t>
            </a:r>
          </a:p>
        </p:txBody>
      </p:sp>
      <p:sp>
        <p:nvSpPr>
          <p:cNvPr id="143" name="Shape 14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44" name="Shape 144"/>
          <p:cNvSpPr txBox="1"/>
          <p:nvPr/>
        </p:nvSpPr>
        <p:spPr>
          <a:xfrm>
            <a:off x="533400" y="1906587"/>
            <a:ext cx="7943850" cy="365778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spcBef>
                <a:spcPts val="1400"/>
              </a:spcBef>
              <a:buSzPct val="100000"/>
              <a:buBlip>
                <a:blip r:embed="rId2"/>
              </a:buBlip>
              <a:defRPr b="1" sz="2400">
                <a:solidFill>
                  <a:srgbClr val="000066"/>
                </a:solidFill>
              </a:defRPr>
            </a:pPr>
            <a:r>
              <a:t>Online on the Web</a:t>
            </a:r>
          </a:p>
          <a:p>
            <a:pPr marL="342900" indent="-342900">
              <a:spcBef>
                <a:spcPts val="1400"/>
              </a:spcBef>
              <a:buSzPct val="100000"/>
              <a:buBlip>
                <a:blip r:embed="rId2"/>
              </a:buBlip>
              <a:defRPr b="1" sz="2400">
                <a:solidFill>
                  <a:srgbClr val="000066"/>
                </a:solidFill>
              </a:defRPr>
            </a:pPr>
            <a:r>
              <a:t>The Linux Documentation Project (LDP), </a:t>
            </a:r>
            <a:r>
              <a:rPr u="sng">
                <a:solidFill>
                  <a:srgbClr val="009999"/>
                </a:solidFill>
                <a:uFill>
                  <a:solidFill>
                    <a:srgbClr val="009999"/>
                  </a:solidFill>
                </a:uFill>
                <a:hlinkClick r:id="rId3" invalidUrl="" action="" tgtFrame="" tooltip="" history="1" highlightClick="0" endSnd="0"/>
              </a:rPr>
              <a:t>http://</a:t>
            </a:r>
            <a:r>
              <a:rPr u="sng">
                <a:solidFill>
                  <a:srgbClr val="009999"/>
                </a:solidFill>
                <a:uFill>
                  <a:solidFill>
                    <a:srgbClr val="009999"/>
                  </a:solidFill>
                </a:uFill>
                <a:hlinkClick r:id="rId3" invalidUrl="" action="" tgtFrame="" tooltip="" history="1" highlightClick="0" endSnd="0"/>
              </a:rPr>
              <a:t>www.tldp.org</a:t>
            </a:r>
            <a:r>
              <a:rPr u="sng">
                <a:solidFill>
                  <a:srgbClr val="009999"/>
                </a:solidFill>
                <a:uFill>
                  <a:solidFill>
                    <a:srgbClr val="009999"/>
                  </a:solidFill>
                </a:uFill>
                <a:hlinkClick r:id="rId3" invalidUrl="" action="" tgtFrame="" tooltip="" history="1" highlightClick="0" endSnd="0"/>
              </a:rPr>
              <a:t>/</a:t>
            </a:r>
          </a:p>
          <a:p>
            <a:pPr marL="342900" indent="-342900">
              <a:spcBef>
                <a:spcPts val="1400"/>
              </a:spcBef>
              <a:defRPr b="1" sz="2400">
                <a:solidFill>
                  <a:srgbClr val="000066"/>
                </a:solidFill>
              </a:defRPr>
            </a:pPr>
            <a:r>
              <a:t>		Mirror: </a:t>
            </a:r>
            <a:r>
              <a:rPr u="sng">
                <a:solidFill>
                  <a:srgbClr val="009999"/>
                </a:solidFill>
                <a:uFill>
                  <a:solidFill>
                    <a:srgbClr val="009999"/>
                  </a:solidFill>
                </a:uFill>
                <a:hlinkClick r:id="rId4" invalidUrl="" action="" tgtFrame="" tooltip="" history="1" highlightClick="0" endSnd="0"/>
              </a:rPr>
              <a:t>http://www.iitk.ac.in/LDP</a:t>
            </a:r>
          </a:p>
          <a:p>
            <a:pPr marL="342900" indent="-342900">
              <a:spcBef>
                <a:spcPts val="1400"/>
              </a:spcBef>
              <a:buSzPct val="100000"/>
              <a:buBlip>
                <a:blip r:embed="rId2"/>
              </a:buBlip>
              <a:defRPr b="1" sz="2400">
                <a:solidFill>
                  <a:srgbClr val="000066"/>
                </a:solidFill>
              </a:defRPr>
            </a:pPr>
            <a:r>
              <a:t>Red Hat Linux, O'Reilly</a:t>
            </a:r>
          </a:p>
          <a:p>
            <a:pPr marL="342900" indent="-342900">
              <a:spcBef>
                <a:spcPts val="1400"/>
              </a:spcBef>
              <a:buSzPct val="100000"/>
              <a:buBlip>
                <a:blip r:embed="rId2"/>
              </a:buBlip>
              <a:defRPr b="1" sz="2400">
                <a:solidFill>
                  <a:srgbClr val="000066"/>
                </a:solidFill>
              </a:defRPr>
            </a:pPr>
            <a:r>
              <a:t>The course slides will be available at </a:t>
            </a:r>
            <a:r>
              <a:rPr u="sng">
                <a:solidFill>
                  <a:srgbClr val="009999"/>
                </a:solidFill>
                <a:uFill>
                  <a:solidFill>
                    <a:srgbClr val="009999"/>
                  </a:solidFill>
                </a:uFill>
                <a:hlinkClick r:id="rId5" invalidUrl="" action="" tgtFrame="" tooltip="" history="1" highlightClick="0" endSnd="0"/>
              </a:rPr>
              <a:t>http://portal.feaa.uaic.ro/Master/SIA/anul1/zsem2/linux/Pages/default.aspx</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txBox="1"/>
          <p:nvPr>
            <p:ph type="title"/>
          </p:nvPr>
        </p:nvSpPr>
        <p:spPr>
          <a:xfrm>
            <a:off x="381000" y="568325"/>
            <a:ext cx="8458200" cy="114458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UNIX/LINUX OPERATING SYSTEM</a:t>
            </a:r>
          </a:p>
        </p:txBody>
      </p:sp>
      <p:sp>
        <p:nvSpPr>
          <p:cNvPr id="147" name="Shape 14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48" name="Shape 148"/>
          <p:cNvSpPr/>
          <p:nvPr/>
        </p:nvSpPr>
        <p:spPr>
          <a:xfrm>
            <a:off x="511175" y="14589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149" name="Shape 149"/>
          <p:cNvSpPr/>
          <p:nvPr/>
        </p:nvSpPr>
        <p:spPr>
          <a:xfrm>
            <a:off x="635000" y="158115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
        <p:nvSpPr>
          <p:cNvPr id="150" name="Shape 150"/>
          <p:cNvSpPr/>
          <p:nvPr/>
        </p:nvSpPr>
        <p:spPr>
          <a:xfrm>
            <a:off x="969962" y="17414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51" name="Shape 151"/>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152" name="Shape 15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53" name="Shape 153"/>
          <p:cNvSpPr txBox="1"/>
          <p:nvPr/>
        </p:nvSpPr>
        <p:spPr>
          <a:xfrm>
            <a:off x="533400" y="1981200"/>
            <a:ext cx="7943850" cy="46462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85775" indent="-485775">
              <a:lnSpc>
                <a:spcPct val="80000"/>
              </a:lnSpc>
              <a:spcBef>
                <a:spcPts val="1400"/>
              </a:spcBef>
              <a:buSzPct val="100000"/>
              <a:buBlip>
                <a:blip r:embed="rId2"/>
              </a:buBlip>
              <a:defRPr b="1" sz="3400">
                <a:solidFill>
                  <a:srgbClr val="000066"/>
                </a:solidFill>
              </a:defRPr>
            </a:pPr>
            <a:r>
              <a:t>Introduction to Unix </a:t>
            </a:r>
          </a:p>
          <a:p>
            <a:pPr marL="485775" indent="-485775">
              <a:lnSpc>
                <a:spcPct val="80000"/>
              </a:lnSpc>
              <a:spcBef>
                <a:spcPts val="1400"/>
              </a:spcBef>
              <a:buSzPct val="100000"/>
              <a:buBlip>
                <a:blip r:embed="rId2"/>
              </a:buBlip>
              <a:defRPr b="1" sz="3400">
                <a:solidFill>
                  <a:srgbClr val="000066"/>
                </a:solidFill>
              </a:defRPr>
            </a:pPr>
            <a:r>
              <a:t>History of UNIX</a:t>
            </a:r>
          </a:p>
          <a:p>
            <a:pPr marL="485775" indent="-485775">
              <a:lnSpc>
                <a:spcPct val="80000"/>
              </a:lnSpc>
              <a:spcBef>
                <a:spcPts val="1400"/>
              </a:spcBef>
              <a:buSzPct val="100000"/>
              <a:buBlip>
                <a:blip r:embed="rId2"/>
              </a:buBlip>
              <a:defRPr b="1" sz="3400">
                <a:solidFill>
                  <a:srgbClr val="000066"/>
                </a:solidFill>
              </a:defRPr>
            </a:pPr>
            <a:r>
              <a:t>What is LINUX</a:t>
            </a:r>
          </a:p>
          <a:p>
            <a:pPr marL="485775" indent="-485775">
              <a:lnSpc>
                <a:spcPct val="80000"/>
              </a:lnSpc>
              <a:spcBef>
                <a:spcPts val="1400"/>
              </a:spcBef>
              <a:buSzPct val="100000"/>
              <a:buBlip>
                <a:blip r:embed="rId2"/>
              </a:buBlip>
              <a:defRPr b="1" sz="3400">
                <a:solidFill>
                  <a:srgbClr val="000066"/>
                </a:solidFill>
              </a:defRPr>
            </a:pPr>
            <a:r>
              <a:t>LINUX Distributions</a:t>
            </a:r>
          </a:p>
          <a:p>
            <a:pPr marL="485775" indent="-485775">
              <a:lnSpc>
                <a:spcPct val="80000"/>
              </a:lnSpc>
              <a:spcBef>
                <a:spcPts val="1400"/>
              </a:spcBef>
              <a:buSzPct val="100000"/>
              <a:buBlip>
                <a:blip r:embed="rId2"/>
              </a:buBlip>
              <a:defRPr b="1" sz="3400">
                <a:solidFill>
                  <a:srgbClr val="000066"/>
                </a:solidFill>
              </a:defRPr>
            </a:pPr>
            <a:r>
              <a:t>Unix OS Structure</a:t>
            </a:r>
          </a:p>
          <a:p>
            <a:pPr marL="485775" indent="-485775">
              <a:lnSpc>
                <a:spcPct val="80000"/>
              </a:lnSpc>
              <a:spcBef>
                <a:spcPts val="1400"/>
              </a:spcBef>
              <a:buSzPct val="100000"/>
              <a:buBlip>
                <a:blip r:embed="rId2"/>
              </a:buBlip>
              <a:defRPr b="1" sz="3400">
                <a:solidFill>
                  <a:srgbClr val="000066"/>
                </a:solidFill>
              </a:defRPr>
            </a:pPr>
            <a:r>
              <a:t>Unix File System</a:t>
            </a:r>
          </a:p>
          <a:p>
            <a:pPr marL="485775" indent="-485775">
              <a:lnSpc>
                <a:spcPct val="80000"/>
              </a:lnSpc>
              <a:spcBef>
                <a:spcPts val="1400"/>
              </a:spcBef>
              <a:buSzPct val="100000"/>
              <a:buBlip>
                <a:blip r:embed="rId2"/>
              </a:buBlip>
              <a:defRPr b="1" sz="3400">
                <a:solidFill>
                  <a:srgbClr val="000066"/>
                </a:solidFill>
              </a:defRPr>
            </a:pPr>
            <a:r>
              <a:t>Unix Directories, Files and Inodes</a:t>
            </a:r>
          </a:p>
          <a:p>
            <a:pPr marL="485775" indent="-485775">
              <a:lnSpc>
                <a:spcPct val="80000"/>
              </a:lnSpc>
              <a:spcBef>
                <a:spcPts val="1400"/>
              </a:spcBef>
              <a:buSzPct val="100000"/>
              <a:buBlip>
                <a:blip r:embed="rId2"/>
              </a:buBlip>
              <a:defRPr b="1" sz="3400">
                <a:solidFill>
                  <a:srgbClr val="000066"/>
                </a:solidFill>
              </a:defRPr>
            </a:pPr>
            <a:r>
              <a:t>Users, Groups and Permissions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txBox="1"/>
          <p:nvPr>
            <p:ph type="title"/>
          </p:nvPr>
        </p:nvSpPr>
        <p:spPr>
          <a:xfrm>
            <a:off x="457200" y="457200"/>
            <a:ext cx="8229600" cy="9604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UNIX</a:t>
            </a:r>
          </a:p>
        </p:txBody>
      </p:sp>
      <p:sp>
        <p:nvSpPr>
          <p:cNvPr id="156" name="Shape 15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57" name="Shape 157"/>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58" name="Shape 15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59" name="Shape 159"/>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60" name="Shape 160"/>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161" name="Shape 16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62" name="Shape 162"/>
          <p:cNvSpPr txBox="1"/>
          <p:nvPr/>
        </p:nvSpPr>
        <p:spPr>
          <a:xfrm>
            <a:off x="533400" y="1906587"/>
            <a:ext cx="7943850" cy="452996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85775" indent="-485775" algn="just">
              <a:lnSpc>
                <a:spcPct val="80000"/>
              </a:lnSpc>
              <a:spcBef>
                <a:spcPts val="1400"/>
              </a:spcBef>
              <a:buSzPct val="100000"/>
              <a:buBlip>
                <a:blip r:embed="rId2"/>
              </a:buBlip>
              <a:defRPr b="1" sz="3400">
                <a:solidFill>
                  <a:srgbClr val="000066"/>
                </a:solidFill>
              </a:defRPr>
            </a:pPr>
            <a:r>
              <a:t>Unix is a multi-user, multi-tasking operating system.</a:t>
            </a:r>
          </a:p>
          <a:p>
            <a:pPr marL="485775" indent="-485775" algn="just">
              <a:lnSpc>
                <a:spcPct val="80000"/>
              </a:lnSpc>
              <a:spcBef>
                <a:spcPts val="1400"/>
              </a:spcBef>
              <a:buSzPct val="100000"/>
              <a:buBlip>
                <a:blip r:embed="rId2"/>
              </a:buBlip>
              <a:defRPr b="1" sz="3400">
                <a:solidFill>
                  <a:srgbClr val="000066"/>
                </a:solidFill>
              </a:defRPr>
            </a:pPr>
            <a:r>
              <a:t>You can have many users logged into a system simultaneously, each running many programs. </a:t>
            </a:r>
          </a:p>
          <a:p>
            <a:pPr marL="485775" indent="-485775" algn="just">
              <a:lnSpc>
                <a:spcPct val="80000"/>
              </a:lnSpc>
              <a:spcBef>
                <a:spcPts val="1400"/>
              </a:spcBef>
              <a:buSzPct val="100000"/>
              <a:buBlip>
                <a:blip r:embed="rId2"/>
              </a:buBlip>
              <a:defRPr b="1" sz="3400">
                <a:solidFill>
                  <a:srgbClr val="000066"/>
                </a:solidFill>
              </a:defRPr>
            </a:pPr>
            <a:r>
              <a:t>It's the kernel's job to keep each process and user separate and to regulate access to system hardware, including cpu, memory, disk and other I/O devices.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History of UNIX</a:t>
            </a:r>
          </a:p>
        </p:txBody>
      </p:sp>
      <p:sp>
        <p:nvSpPr>
          <p:cNvPr id="165" name="Shape 16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66" name="Shape 16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67" name="Shape 16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68" name="Shape 16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69" name="Shape 169"/>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170" name="Shape 17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71" name="Shape 171"/>
          <p:cNvSpPr txBox="1"/>
          <p:nvPr/>
        </p:nvSpPr>
        <p:spPr>
          <a:xfrm>
            <a:off x="533400" y="1906587"/>
            <a:ext cx="7943850" cy="477668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85762" indent="-385762" algn="just">
              <a:spcBef>
                <a:spcPts val="1400"/>
              </a:spcBef>
              <a:buSzPct val="100000"/>
              <a:buBlip>
                <a:blip r:embed="rId2"/>
              </a:buBlip>
              <a:defRPr b="1" sz="2700">
                <a:solidFill>
                  <a:srgbClr val="000066"/>
                </a:solidFill>
              </a:defRPr>
            </a:pPr>
            <a:r>
              <a:t>First Version was created in Bell Labs in 1969.</a:t>
            </a:r>
          </a:p>
          <a:p>
            <a:pPr marL="385762" indent="-385762" algn="just">
              <a:spcBef>
                <a:spcPts val="1400"/>
              </a:spcBef>
              <a:buSzPct val="100000"/>
              <a:buBlip>
                <a:blip r:embed="rId2"/>
              </a:buBlip>
              <a:defRPr b="1" sz="2700">
                <a:solidFill>
                  <a:srgbClr val="000066"/>
                </a:solidFill>
              </a:defRPr>
            </a:pPr>
            <a:r>
              <a:t>Some of the Bell Labs programmers who had worked on this project, Ken Thompson, Dennis Ritchie, Rudd Canaday, and Doug McIlroy designed and implemented the first version of the Unix File System on a PDP-7 along with a few utilities. It was given the name UNIX by Brian Kernighan. </a:t>
            </a:r>
          </a:p>
          <a:p>
            <a:pPr marL="385762" indent="-385762" algn="just">
              <a:spcBef>
                <a:spcPts val="1400"/>
              </a:spcBef>
              <a:buSzPct val="100000"/>
              <a:buBlip>
                <a:blip r:embed="rId2"/>
              </a:buBlip>
              <a:defRPr b="1" sz="2700">
                <a:solidFill>
                  <a:srgbClr val="000066"/>
                </a:solidFill>
              </a:defRPr>
            </a:pPr>
            <a:r>
              <a:t>00:00:00 Hours, Jan 1, 1970 is time zero for UNIX. It is also called as epoch.</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History of UNIX</a:t>
            </a:r>
          </a:p>
        </p:txBody>
      </p:sp>
      <p:sp>
        <p:nvSpPr>
          <p:cNvPr id="174" name="Shape 174"/>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75" name="Shape 175"/>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76" name="Shape 176"/>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77" name="Shape 177"/>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78" name="Shape 178"/>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179" name="Shape 179"/>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80" name="Shape 180"/>
          <p:cNvSpPr txBox="1"/>
          <p:nvPr/>
        </p:nvSpPr>
        <p:spPr>
          <a:xfrm>
            <a:off x="533400" y="1906587"/>
            <a:ext cx="7943850" cy="337111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28637" indent="-528637" algn="just">
              <a:lnSpc>
                <a:spcPct val="80000"/>
              </a:lnSpc>
              <a:spcBef>
                <a:spcPts val="1400"/>
              </a:spcBef>
              <a:buSzPct val="100000"/>
              <a:buBlip>
                <a:blip r:embed="rId2"/>
              </a:buBlip>
              <a:defRPr b="1" sz="3700">
                <a:solidFill>
                  <a:srgbClr val="000066"/>
                </a:solidFill>
              </a:defRPr>
            </a:pPr>
            <a:r>
              <a:t>1973 Unix is re-written mostly in C, a new language developed by Dennis Ritchie. </a:t>
            </a:r>
          </a:p>
          <a:p>
            <a:pPr marL="528637" indent="-528637" algn="just">
              <a:lnSpc>
                <a:spcPct val="80000"/>
              </a:lnSpc>
              <a:spcBef>
                <a:spcPts val="1400"/>
              </a:spcBef>
              <a:buSzPct val="100000"/>
              <a:buBlip>
                <a:blip r:embed="rId2"/>
              </a:buBlip>
              <a:defRPr b="1" sz="3700">
                <a:solidFill>
                  <a:srgbClr val="000066"/>
                </a:solidFill>
              </a:defRPr>
            </a:pPr>
            <a:r>
              <a:t>Being written in this high-level language greatly decreased the effort needed to port it to new machines.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txBox="1"/>
          <p:nvPr>
            <p:ph type="title"/>
          </p:nvPr>
        </p:nvSpPr>
        <p:spPr>
          <a:xfrm>
            <a:off x="457200" y="457200"/>
            <a:ext cx="8229600" cy="9604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History of UNIX</a:t>
            </a:r>
          </a:p>
        </p:txBody>
      </p:sp>
      <p:sp>
        <p:nvSpPr>
          <p:cNvPr id="183" name="Shape 18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84" name="Shape 18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85" name="Shape 18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86" name="Shape 18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87" name="Shape 187"/>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188" name="Shape 18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89" name="Shape 189"/>
          <p:cNvSpPr txBox="1"/>
          <p:nvPr/>
        </p:nvSpPr>
        <p:spPr>
          <a:xfrm>
            <a:off x="533400" y="1906587"/>
            <a:ext cx="7943850" cy="506535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57200" indent="-457200" algn="just">
              <a:lnSpc>
                <a:spcPct val="80000"/>
              </a:lnSpc>
              <a:spcBef>
                <a:spcPts val="1400"/>
              </a:spcBef>
              <a:buSzPct val="100000"/>
              <a:buBlip>
                <a:blip r:embed="rId2"/>
              </a:buBlip>
              <a:defRPr b="1" sz="3200">
                <a:solidFill>
                  <a:srgbClr val="000066"/>
                </a:solidFill>
              </a:defRPr>
            </a:pPr>
            <a:r>
              <a:t>1977 There were about 500 Unix sites world-wide. </a:t>
            </a:r>
          </a:p>
          <a:p>
            <a:pPr marL="457200" indent="-457200" algn="just">
              <a:lnSpc>
                <a:spcPct val="80000"/>
              </a:lnSpc>
              <a:spcBef>
                <a:spcPts val="1400"/>
              </a:spcBef>
              <a:buSzPct val="100000"/>
              <a:buBlip>
                <a:blip r:embed="rId2"/>
              </a:buBlip>
              <a:defRPr b="1" sz="3200">
                <a:solidFill>
                  <a:srgbClr val="000066"/>
                </a:solidFill>
              </a:defRPr>
            </a:pPr>
            <a:r>
              <a:t>1980 BSD 4.1 (Berkeley Software Development) </a:t>
            </a:r>
          </a:p>
          <a:p>
            <a:pPr marL="457200" indent="-457200" algn="just">
              <a:lnSpc>
                <a:spcPct val="80000"/>
              </a:lnSpc>
              <a:spcBef>
                <a:spcPts val="1400"/>
              </a:spcBef>
              <a:buSzPct val="100000"/>
              <a:buBlip>
                <a:blip r:embed="rId2"/>
              </a:buBlip>
              <a:defRPr b="1" sz="3200">
                <a:solidFill>
                  <a:srgbClr val="000066"/>
                </a:solidFill>
              </a:defRPr>
            </a:pPr>
            <a:r>
              <a:t>1983 SunOS, BSD 4.2, System V </a:t>
            </a:r>
          </a:p>
          <a:p>
            <a:pPr marL="457200" indent="-457200" algn="just">
              <a:lnSpc>
                <a:spcPct val="80000"/>
              </a:lnSpc>
              <a:spcBef>
                <a:spcPts val="1400"/>
              </a:spcBef>
              <a:buSzPct val="100000"/>
              <a:buBlip>
                <a:blip r:embed="rId2"/>
              </a:buBlip>
              <a:defRPr b="1" sz="3200">
                <a:solidFill>
                  <a:srgbClr val="000066"/>
                </a:solidFill>
              </a:defRPr>
            </a:pPr>
            <a:r>
              <a:t>1988 AT&amp;T and Sun Microsystems jointly develop System V Release 4 (SVR4). This later developed into UnixWare and Solaris 2. </a:t>
            </a:r>
          </a:p>
          <a:p>
            <a:pPr marL="457200" indent="-457200" algn="just">
              <a:lnSpc>
                <a:spcPct val="80000"/>
              </a:lnSpc>
              <a:spcBef>
                <a:spcPts val="1400"/>
              </a:spcBef>
              <a:buSzPct val="100000"/>
              <a:buBlip>
                <a:blip r:embed="rId2"/>
              </a:buBlip>
              <a:defRPr b="1" sz="3200">
                <a:solidFill>
                  <a:srgbClr val="000066"/>
                </a:solidFill>
              </a:defRPr>
            </a:pPr>
            <a:r>
              <a:t>1991 Linux was originated.(</a:t>
            </a:r>
            <a:r>
              <a:rPr u="sng">
                <a:solidFill>
                  <a:srgbClr val="009999"/>
                </a:solidFill>
                <a:uFill>
                  <a:solidFill>
                    <a:srgbClr val="009999"/>
                  </a:solidFill>
                </a:uFill>
                <a:hlinkClick r:id="rId3" invalidUrl="" action="" tgtFrame="" tooltip="" history="1" highlightClick="0" endSnd="0"/>
              </a:rPr>
              <a:t>https://distrowatch.com/</a:t>
            </a:r>
            <a:r>
              <a: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What is LINUX</a:t>
            </a:r>
          </a:p>
        </p:txBody>
      </p:sp>
      <p:sp>
        <p:nvSpPr>
          <p:cNvPr id="192" name="Shape 19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93" name="Shape 19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94" name="Shape 19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95" name="Shape 19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96" name="Shape 196"/>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197" name="Shape 19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98" name="Shape 198"/>
          <p:cNvSpPr txBox="1"/>
          <p:nvPr/>
        </p:nvSpPr>
        <p:spPr>
          <a:xfrm>
            <a:off x="533400" y="1906587"/>
            <a:ext cx="7943850" cy="45770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85762" indent="-385762" algn="just">
              <a:lnSpc>
                <a:spcPct val="90000"/>
              </a:lnSpc>
              <a:spcBef>
                <a:spcPts val="1400"/>
              </a:spcBef>
              <a:buSzPct val="100000"/>
              <a:buBlip>
                <a:blip r:embed="rId2"/>
              </a:buBlip>
              <a:defRPr b="1" sz="2700">
                <a:solidFill>
                  <a:srgbClr val="000066"/>
                </a:solidFill>
              </a:defRPr>
            </a:pPr>
            <a:r>
              <a:t>Linux is a free Unix-type operating system originally created by Linus Torvalds with the assistance of developers around the world. </a:t>
            </a:r>
          </a:p>
          <a:p>
            <a:pPr marL="385762" indent="-385762" algn="just">
              <a:lnSpc>
                <a:spcPct val="90000"/>
              </a:lnSpc>
              <a:spcBef>
                <a:spcPts val="1400"/>
              </a:spcBef>
              <a:buSzPct val="100000"/>
              <a:buBlip>
                <a:blip r:embed="rId2"/>
              </a:buBlip>
              <a:defRPr b="1" sz="2700">
                <a:solidFill>
                  <a:srgbClr val="000066"/>
                </a:solidFill>
              </a:defRPr>
            </a:pPr>
            <a:r>
              <a:t>It originated in 1991 as a personal project of Linus Torvalds, a Finnish graduate student.</a:t>
            </a:r>
          </a:p>
          <a:p>
            <a:pPr marL="385762" indent="-385762" algn="just">
              <a:lnSpc>
                <a:spcPct val="90000"/>
              </a:lnSpc>
              <a:spcBef>
                <a:spcPts val="1400"/>
              </a:spcBef>
              <a:buSzPct val="100000"/>
              <a:buBlip>
                <a:blip r:embed="rId2"/>
              </a:buBlip>
              <a:defRPr b="1" sz="2700">
                <a:solidFill>
                  <a:srgbClr val="000066"/>
                </a:solidFill>
              </a:defRPr>
            </a:pPr>
            <a:r>
              <a:t>The Kernel version 1.0 was released in 1994 and today the most recent stable version is 2.6.9</a:t>
            </a:r>
          </a:p>
          <a:p>
            <a:pPr marL="385762" indent="-385762" algn="just">
              <a:lnSpc>
                <a:spcPct val="90000"/>
              </a:lnSpc>
              <a:spcBef>
                <a:spcPts val="1400"/>
              </a:spcBef>
              <a:buSzPct val="100000"/>
              <a:buBlip>
                <a:blip r:embed="rId2"/>
              </a:buBlip>
              <a:defRPr b="1" sz="2700">
                <a:solidFill>
                  <a:srgbClr val="000066"/>
                </a:solidFill>
              </a:defRPr>
            </a:pPr>
            <a:r>
              <a:t>Developed under the </a:t>
            </a:r>
            <a:r>
              <a:rPr u="sng">
                <a:solidFill>
                  <a:srgbClr val="009999"/>
                </a:solidFill>
                <a:uFill>
                  <a:solidFill>
                    <a:srgbClr val="009999"/>
                  </a:solidFill>
                </a:uFill>
                <a:hlinkClick r:id="rId3" invalidUrl="" action="" tgtFrame="" tooltip="" history="1" highlightClick="0" endSnd="0"/>
              </a:rPr>
              <a:t>GNU General Public License </a:t>
            </a:r>
            <a:r>
              <a:t>, the source code for Linux is freely available to everyone.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LINUX Distributions</a:t>
            </a:r>
          </a:p>
        </p:txBody>
      </p:sp>
      <p:sp>
        <p:nvSpPr>
          <p:cNvPr id="201" name="Shape 20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02" name="Shape 20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03" name="Shape 20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04" name="Shape 20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05" name="Shape 20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06" name="Shape 20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207" name="Shape 207"/>
          <p:cNvSpPr txBox="1"/>
          <p:nvPr/>
        </p:nvSpPr>
        <p:spPr>
          <a:xfrm>
            <a:off x="533400" y="1752600"/>
            <a:ext cx="7943850" cy="512082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lgn="just">
              <a:spcBef>
                <a:spcPts val="1400"/>
              </a:spcBef>
              <a:buSzPct val="100000"/>
              <a:buBlip>
                <a:blip r:embed="rId3"/>
              </a:buBlip>
              <a:defRPr b="1" sz="2400">
                <a:solidFill>
                  <a:srgbClr val="000066"/>
                </a:solidFill>
              </a:defRPr>
            </a:pPr>
            <a:r>
              <a:t>RedHat: </a:t>
            </a:r>
            <a:r>
              <a:rPr u="sng">
                <a:solidFill>
                  <a:srgbClr val="009999"/>
                </a:solidFill>
                <a:uFill>
                  <a:solidFill>
                    <a:srgbClr val="009999"/>
                  </a:solidFill>
                </a:uFill>
                <a:hlinkClick r:id="rId4" invalidUrl="" action="" tgtFrame="" tooltip="" history="1" highlightClick="0" endSnd="0"/>
              </a:rPr>
              <a:t>http://</a:t>
            </a:r>
            <a:r>
              <a:rPr u="sng">
                <a:solidFill>
                  <a:srgbClr val="009999"/>
                </a:solidFill>
                <a:uFill>
                  <a:solidFill>
                    <a:srgbClr val="009999"/>
                  </a:solidFill>
                </a:uFill>
                <a:hlinkClick r:id="rId4" invalidUrl="" action="" tgtFrame="" tooltip="" history="1" highlightClick="0" endSnd="0"/>
              </a:rPr>
              <a:t>www.redhat.com</a:t>
            </a:r>
            <a:r>
              <a:rPr u="sng">
                <a:solidFill>
                  <a:srgbClr val="009999"/>
                </a:solidFill>
                <a:uFill>
                  <a:solidFill>
                    <a:srgbClr val="009999"/>
                  </a:solidFill>
                </a:uFill>
                <a:hlinkClick r:id="rId4" invalidUrl="" action="" tgtFrame="" tooltip="" history="1" highlightClick="0" endSnd="0"/>
              </a:rPr>
              <a:t>/</a:t>
            </a:r>
          </a:p>
          <a:p>
            <a:pPr marL="342900" indent="-342900" algn="just">
              <a:spcBef>
                <a:spcPts val="1400"/>
              </a:spcBef>
              <a:buSzPct val="100000"/>
              <a:buBlip>
                <a:blip r:embed="rId3"/>
              </a:buBlip>
              <a:defRPr b="1" sz="2400">
                <a:solidFill>
                  <a:srgbClr val="000066"/>
                </a:solidFill>
              </a:defRPr>
            </a:pPr>
            <a:r>
              <a:t>Fedora: </a:t>
            </a:r>
            <a:r>
              <a:rPr u="sng">
                <a:solidFill>
                  <a:srgbClr val="009999"/>
                </a:solidFill>
                <a:uFill>
                  <a:solidFill>
                    <a:srgbClr val="009999"/>
                  </a:solidFill>
                </a:uFill>
                <a:hlinkClick r:id="rId5" invalidUrl="" action="" tgtFrame="" tooltip="" history="1" highlightClick="0" endSnd="0"/>
              </a:rPr>
              <a:t>https://getfedora.org/</a:t>
            </a:r>
          </a:p>
          <a:p>
            <a:pPr marL="342900" indent="-342900" algn="just">
              <a:spcBef>
                <a:spcPts val="1400"/>
              </a:spcBef>
              <a:buSzPct val="100000"/>
              <a:buBlip>
                <a:blip r:embed="rId3"/>
              </a:buBlip>
              <a:defRPr b="1" sz="2400">
                <a:solidFill>
                  <a:srgbClr val="000066"/>
                </a:solidFill>
              </a:defRPr>
            </a:pPr>
            <a:r>
              <a:t>SuSE/Novell: </a:t>
            </a:r>
            <a:r>
              <a:rPr u="sng">
                <a:solidFill>
                  <a:srgbClr val="009999"/>
                </a:solidFill>
                <a:uFill>
                  <a:solidFill>
                    <a:srgbClr val="009999"/>
                  </a:solidFill>
                </a:uFill>
                <a:hlinkClick r:id="rId6" invalidUrl="" action="" tgtFrame="" tooltip="" history="1" highlightClick="0" endSnd="0"/>
              </a:rPr>
              <a:t>http://</a:t>
            </a:r>
            <a:r>
              <a:rPr u="sng">
                <a:solidFill>
                  <a:srgbClr val="009999"/>
                </a:solidFill>
                <a:uFill>
                  <a:solidFill>
                    <a:srgbClr val="009999"/>
                  </a:solidFill>
                </a:uFill>
                <a:hlinkClick r:id="rId6" invalidUrl="" action="" tgtFrame="" tooltip="" history="1" highlightClick="0" endSnd="0"/>
              </a:rPr>
              <a:t>www.suse.com</a:t>
            </a:r>
            <a:r>
              <a:rPr u="sng">
                <a:solidFill>
                  <a:srgbClr val="009999"/>
                </a:solidFill>
                <a:uFill>
                  <a:solidFill>
                    <a:srgbClr val="009999"/>
                  </a:solidFill>
                </a:uFill>
                <a:hlinkClick r:id="rId6" invalidUrl="" action="" tgtFrame="" tooltip="" history="1" highlightClick="0" endSnd="0"/>
              </a:rPr>
              <a:t>/</a:t>
            </a:r>
          </a:p>
          <a:p>
            <a:pPr marL="342900" indent="-342900" algn="just">
              <a:spcBef>
                <a:spcPts val="1400"/>
              </a:spcBef>
              <a:buSzPct val="100000"/>
              <a:buBlip>
                <a:blip r:embed="rId3"/>
              </a:buBlip>
              <a:defRPr b="1" sz="2400">
                <a:solidFill>
                  <a:srgbClr val="000066"/>
                </a:solidFill>
              </a:defRPr>
            </a:pPr>
            <a:r>
              <a:t>Debian: </a:t>
            </a:r>
            <a:r>
              <a:rPr u="sng">
                <a:solidFill>
                  <a:srgbClr val="009999"/>
                </a:solidFill>
                <a:uFill>
                  <a:solidFill>
                    <a:srgbClr val="009999"/>
                  </a:solidFill>
                </a:uFill>
                <a:hlinkClick r:id="rId7" invalidUrl="" action="" tgtFrame="" tooltip="" history="1" highlightClick="0" endSnd="0"/>
              </a:rPr>
              <a:t>http://www.debian.org/</a:t>
            </a:r>
          </a:p>
          <a:p>
            <a:pPr marL="342900" indent="-342900" algn="just">
              <a:spcBef>
                <a:spcPts val="1400"/>
              </a:spcBef>
              <a:buSzPct val="100000"/>
              <a:buBlip>
                <a:blip r:embed="rId3"/>
              </a:buBlip>
              <a:defRPr b="1" sz="2400">
                <a:solidFill>
                  <a:srgbClr val="000066"/>
                </a:solidFill>
              </a:defRPr>
            </a:pPr>
            <a:r>
              <a:t>Ubuntu: </a:t>
            </a:r>
            <a:r>
              <a:rPr u="sng">
                <a:solidFill>
                  <a:srgbClr val="009999"/>
                </a:solidFill>
                <a:uFill>
                  <a:solidFill>
                    <a:srgbClr val="009999"/>
                  </a:solidFill>
                </a:uFill>
                <a:hlinkClick r:id="rId8" invalidUrl="" action="" tgtFrame="" tooltip="" history="1" highlightClick="0" endSnd="0"/>
              </a:rPr>
              <a:t>https://ubuntu.com/</a:t>
            </a:r>
          </a:p>
          <a:p>
            <a:pPr marL="342900" indent="-342900" algn="just">
              <a:spcBef>
                <a:spcPts val="1600"/>
              </a:spcBef>
              <a:defRPr b="1" sz="2400">
                <a:solidFill>
                  <a:srgbClr val="000066"/>
                </a:solidFill>
              </a:defRPr>
            </a:pPr>
          </a:p>
          <a:p>
            <a:pPr marL="342900" indent="-342900" algn="just">
              <a:spcBef>
                <a:spcPts val="1400"/>
              </a:spcBef>
              <a:buSzPct val="100000"/>
              <a:buBlip>
                <a:blip r:embed="rId3"/>
              </a:buBlip>
              <a:defRPr b="1" sz="2400">
                <a:solidFill>
                  <a:srgbClr val="000066"/>
                </a:solidFill>
              </a:defRPr>
            </a:pPr>
            <a:r>
              <a:t>Red Hat Enterprise Linux is a Enterprise targeted Operating System. It based on mature Open Source technology and available at a cost with one year Red Hat Network subscription for upgrade and support contract. (CentOS - free alternative)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LINUX - Access to Repositories </a:t>
            </a:r>
          </a:p>
        </p:txBody>
      </p:sp>
      <p:sp>
        <p:nvSpPr>
          <p:cNvPr id="212" name="Shape 21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13" name="Shape 21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14" name="Shape 21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15" name="Shape 21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16" name="Shape 216"/>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17" name="Shape 21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218" name="Shape 218"/>
          <p:cNvSpPr txBox="1"/>
          <p:nvPr/>
        </p:nvSpPr>
        <p:spPr>
          <a:xfrm>
            <a:off x="600075" y="2462212"/>
            <a:ext cx="7943850" cy="293643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lgn="just">
              <a:spcBef>
                <a:spcPts val="1400"/>
              </a:spcBef>
              <a:buSzPct val="100000"/>
              <a:buBlip>
                <a:blip r:embed="rId2"/>
              </a:buBlip>
              <a:defRPr b="1" sz="2400">
                <a:solidFill>
                  <a:srgbClr val="000066"/>
                </a:solidFill>
              </a:defRPr>
            </a:pPr>
            <a:r>
              <a:t> </a:t>
            </a:r>
            <a:r>
              <a:rPr i="1">
                <a:solidFill>
                  <a:srgbClr val="0000EE"/>
                </a:solidFill>
              </a:rPr>
              <a:t>repository </a:t>
            </a:r>
            <a:r>
              <a:t>- the installation source used for installing software. </a:t>
            </a:r>
          </a:p>
          <a:p>
            <a:pPr lvl="1" marL="800100" indent="-342900" algn="just">
              <a:spcBef>
                <a:spcPts val="1400"/>
              </a:spcBef>
              <a:buSzPct val="100000"/>
              <a:buBlip>
                <a:blip r:embed="rId2"/>
              </a:buBlip>
              <a:defRPr b="1" sz="2400">
                <a:solidFill>
                  <a:srgbClr val="000066"/>
                </a:solidFill>
              </a:defRPr>
            </a:pPr>
            <a:r>
              <a:t>CentOS - repositories are automatically set up, and no further action is required. </a:t>
            </a:r>
          </a:p>
          <a:p>
            <a:pPr lvl="1" marL="800100" indent="-342900" algn="just">
              <a:spcBef>
                <a:spcPts val="1400"/>
              </a:spcBef>
              <a:buSzPct val="100000"/>
              <a:buBlip>
                <a:blip r:embed="rId2"/>
              </a:buBlip>
              <a:defRPr b="1" sz="2400">
                <a:solidFill>
                  <a:srgbClr val="000066"/>
                </a:solidFill>
              </a:defRPr>
            </a:pPr>
            <a:r>
              <a:t>Red Hat Enterprise Linux - with a subscription, you’ll need to use the Subscription Manager software to get access to repositories.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Shape 58"/>
          <p:cNvSpPr txBox="1"/>
          <p:nvPr>
            <p:ph type="ctrTitle"/>
          </p:nvPr>
        </p:nvSpPr>
        <p:spPr>
          <a:xfrm>
            <a:off x="-1" y="609600"/>
            <a:ext cx="9144002" cy="1317625"/>
          </a:xfrm>
          <a:prstGeom prst="rect">
            <a:avLst/>
          </a:prstGeom>
        </p:spPr>
        <p:txBody>
          <a:bodyPr lIns="0" tIns="0" rIns="0" bIns="0"/>
          <a:lstStyle>
            <a:lvl1pPr indent="1185862" defTabSz="414337">
              <a:lnSpc>
                <a:spcPct val="95000"/>
              </a:lnSpc>
              <a:tabLst>
                <a:tab pos="647700" algn="l"/>
                <a:tab pos="1308100" algn="l"/>
                <a:tab pos="1968500" algn="l"/>
                <a:tab pos="2616200" algn="l"/>
                <a:tab pos="3276600" algn="l"/>
                <a:tab pos="3937000" algn="l"/>
                <a:tab pos="4584700" algn="l"/>
                <a:tab pos="5245100" algn="l"/>
                <a:tab pos="5905500" algn="l"/>
                <a:tab pos="6565900" algn="l"/>
                <a:tab pos="7213600" algn="l"/>
              </a:tabLst>
              <a:defRPr b="1" sz="4000">
                <a:solidFill>
                  <a:srgbClr val="E4005C"/>
                </a:solidFill>
              </a:defRPr>
            </a:lvl1pPr>
          </a:lstStyle>
          <a:p>
            <a:pPr/>
            <a:r>
              <a:t>RHCSA</a:t>
            </a:r>
          </a:p>
        </p:txBody>
      </p:sp>
      <p:sp>
        <p:nvSpPr>
          <p:cNvPr id="59" name="Shape 5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60" name="Shape 60"/>
          <p:cNvSpPr/>
          <p:nvPr/>
        </p:nvSpPr>
        <p:spPr>
          <a:xfrm>
            <a:off x="493712" y="1481137"/>
            <a:ext cx="247651" cy="249238"/>
          </a:xfrm>
          <a:prstGeom prst="roundRect">
            <a:avLst>
              <a:gd name="adj" fmla="val 579"/>
            </a:avLst>
          </a:prstGeom>
          <a:solidFill>
            <a:srgbClr val="214263"/>
          </a:solidFill>
          <a:ln>
            <a:solidFill>
              <a:srgbClr val="000000"/>
            </a:solidFill>
          </a:ln>
        </p:spPr>
        <p:txBody>
          <a:bodyPr lIns="45719" rIns="45719" anchor="ctr"/>
          <a:lstStyle/>
          <a:p>
            <a:pPr/>
          </a:p>
        </p:txBody>
      </p:sp>
      <p:sp>
        <p:nvSpPr>
          <p:cNvPr id="61" name="Shape 61"/>
          <p:cNvSpPr/>
          <p:nvPr/>
        </p:nvSpPr>
        <p:spPr>
          <a:xfrm>
            <a:off x="617537" y="1604962"/>
            <a:ext cx="247651"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62" name="Shape 62"/>
          <p:cNvSpPr/>
          <p:nvPr/>
        </p:nvSpPr>
        <p:spPr>
          <a:xfrm>
            <a:off x="969962" y="1828800"/>
            <a:ext cx="7407276" cy="34925"/>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pic>
        <p:nvPicPr>
          <p:cNvPr id="63" name="Screenshot 2021-02-14 at 13.20.45.png"/>
          <p:cNvPicPr>
            <a:picLocks noChangeAspect="1"/>
          </p:cNvPicPr>
          <p:nvPr/>
        </p:nvPicPr>
        <p:blipFill>
          <a:blip r:embed="rId2">
            <a:extLst/>
          </a:blip>
          <a:stretch>
            <a:fillRect/>
          </a:stretch>
        </p:blipFill>
        <p:spPr>
          <a:xfrm>
            <a:off x="2024038" y="1917543"/>
            <a:ext cx="5781546" cy="49599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CentOS 8 - Setup Requirements  </a:t>
            </a:r>
          </a:p>
        </p:txBody>
      </p:sp>
      <p:sp>
        <p:nvSpPr>
          <p:cNvPr id="221" name="Shape 22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22" name="Shape 22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23" name="Shape 22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24" name="Shape 22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25" name="Shape 22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26" name="Shape 22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227" name="Shape 227"/>
          <p:cNvSpPr txBox="1"/>
          <p:nvPr/>
        </p:nvSpPr>
        <p:spPr>
          <a:xfrm>
            <a:off x="600075" y="2462212"/>
            <a:ext cx="7943850" cy="38406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800100" indent="-342900" algn="just">
              <a:spcBef>
                <a:spcPts val="1400"/>
              </a:spcBef>
              <a:buSzPct val="100000"/>
              <a:buBlip>
                <a:blip r:embed="rId2"/>
              </a:buBlip>
              <a:defRPr b="1" sz="2400">
                <a:solidFill>
                  <a:srgbClr val="000066"/>
                </a:solidFill>
              </a:defRPr>
            </a:pPr>
            <a:r>
              <a:t>Create an environment that enables you to perform all exercises described in the following sections </a:t>
            </a:r>
          </a:p>
          <a:p>
            <a:pPr lvl="2" marL="1257300" indent="-342900" algn="just">
              <a:spcBef>
                <a:spcPts val="1400"/>
              </a:spcBef>
              <a:buSzPct val="100000"/>
              <a:buBlip>
                <a:blip r:embed="rId2"/>
              </a:buBlip>
              <a:defRPr b="1" sz="2400">
                <a:solidFill>
                  <a:srgbClr val="000066"/>
                </a:solidFill>
              </a:defRPr>
            </a:pPr>
            <a:r>
              <a:t>64-bit platform support</a:t>
            </a:r>
          </a:p>
          <a:p>
            <a:pPr lvl="2" marL="1257300" indent="-342900" algn="just">
              <a:spcBef>
                <a:spcPts val="1400"/>
              </a:spcBef>
              <a:buSzPct val="100000"/>
              <a:buBlip>
                <a:blip r:embed="rId2"/>
              </a:buBlip>
              <a:defRPr b="1" sz="2400">
                <a:solidFill>
                  <a:srgbClr val="000066"/>
                </a:solidFill>
              </a:defRPr>
            </a:pPr>
            <a:r>
              <a:t> 2 GiB of RAM</a:t>
            </a:r>
          </a:p>
          <a:p>
            <a:pPr lvl="2" marL="1257300" indent="-342900" algn="just">
              <a:spcBef>
                <a:spcPts val="1400"/>
              </a:spcBef>
              <a:buSzPct val="100000"/>
              <a:buBlip>
                <a:blip r:embed="rId2"/>
              </a:buBlip>
              <a:defRPr b="1" sz="2400">
                <a:solidFill>
                  <a:srgbClr val="000066"/>
                </a:solidFill>
              </a:defRPr>
            </a:pPr>
            <a:r>
              <a:t> 20-GiB hard disk</a:t>
            </a:r>
          </a:p>
          <a:p>
            <a:pPr lvl="2" marL="1257300" indent="-342900" algn="just">
              <a:spcBef>
                <a:spcPts val="1400"/>
              </a:spcBef>
              <a:buSzPct val="100000"/>
              <a:buBlip>
                <a:blip r:embed="rId2"/>
              </a:buBlip>
              <a:defRPr b="1" sz="2400">
                <a:solidFill>
                  <a:srgbClr val="000066"/>
                </a:solidFill>
              </a:defRPr>
            </a:pPr>
            <a:r>
              <a:t> DVD drive, either virtual or physical </a:t>
            </a:r>
          </a:p>
          <a:p>
            <a:pPr lvl="2" marL="1257300" indent="-342900" algn="just">
              <a:spcBef>
                <a:spcPts val="1400"/>
              </a:spcBef>
              <a:buSzPct val="100000"/>
              <a:buBlip>
                <a:blip r:embed="rId2"/>
              </a:buBlip>
              <a:defRPr b="1" sz="2400">
                <a:solidFill>
                  <a:srgbClr val="000066"/>
                </a:solidFill>
              </a:defRPr>
            </a:pPr>
            <a:r>
              <a:t> network card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Environment Description   </a:t>
            </a:r>
          </a:p>
        </p:txBody>
      </p:sp>
      <p:sp>
        <p:nvSpPr>
          <p:cNvPr id="230" name="Shape 23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31" name="Shape 23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32" name="Shape 23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33" name="Shape 23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34" name="Shape 234"/>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35" name="Shape 23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236" name="Shape 236"/>
          <p:cNvSpPr txBox="1"/>
          <p:nvPr/>
        </p:nvSpPr>
        <p:spPr>
          <a:xfrm>
            <a:off x="470526" y="1724025"/>
            <a:ext cx="7943851" cy="471442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lgn="just">
              <a:spcBef>
                <a:spcPts val="1400"/>
              </a:spcBef>
              <a:buSzPct val="100000"/>
              <a:buBlip>
                <a:blip r:embed="rId2"/>
              </a:buBlip>
              <a:defRPr b="1" sz="2400">
                <a:solidFill>
                  <a:srgbClr val="000066"/>
                </a:solidFill>
              </a:defRPr>
            </a:pPr>
            <a:r>
              <a:t> use a solution for desktop virtualization, such as VMware Workstation (or Fusion if you are on Mac) or Oracle VirtualBox. </a:t>
            </a:r>
          </a:p>
          <a:p>
            <a:pPr marL="342900" indent="-342900" algn="just">
              <a:spcBef>
                <a:spcPts val="1400"/>
              </a:spcBef>
              <a:buSzPct val="100000"/>
              <a:buBlip>
                <a:blip r:embed="rId2"/>
              </a:buBlip>
              <a:defRPr b="1" sz="2400">
                <a:solidFill>
                  <a:srgbClr val="000066"/>
                </a:solidFill>
              </a:defRPr>
            </a:pPr>
            <a:r>
              <a:t> using one of these has the benefit that you can use snapshots, which enables you to easily revert to a previous state of the configuration. </a:t>
            </a:r>
          </a:p>
          <a:p>
            <a:pPr marL="342900" indent="-342900" algn="just">
              <a:spcBef>
                <a:spcPts val="1400"/>
              </a:spcBef>
              <a:buSzPct val="100000"/>
              <a:buBlip>
                <a:blip r:embed="rId2"/>
              </a:buBlip>
              <a:defRPr b="1" sz="2400">
                <a:solidFill>
                  <a:srgbClr val="000066"/>
                </a:solidFill>
              </a:defRPr>
            </a:pPr>
            <a:r>
              <a:t> other virtualization solutions, such as KVM, are supported as well, but because KVM runs on Linux, you’ll need to have some Linux knowledge already if you’d like to start with KVM. You can also install on real hardware, but that solution will be less flexible.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Environment Description   </a:t>
            </a:r>
          </a:p>
        </p:txBody>
      </p:sp>
      <p:sp>
        <p:nvSpPr>
          <p:cNvPr id="239" name="Shape 23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40" name="Shape 24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41" name="Shape 24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42" name="Shape 24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43" name="Shape 243"/>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44" name="Shape 24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245" name="Shape 245"/>
          <p:cNvSpPr txBox="1"/>
          <p:nvPr/>
        </p:nvSpPr>
        <p:spPr>
          <a:xfrm>
            <a:off x="470526" y="1724025"/>
            <a:ext cx="7943851" cy="489730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algn="just">
              <a:spcBef>
                <a:spcPts val="1400"/>
              </a:spcBef>
              <a:buSzPct val="100000"/>
              <a:buBlip>
                <a:blip r:embed="rId2"/>
              </a:buBlip>
              <a:defRPr b="1" sz="2400">
                <a:solidFill>
                  <a:srgbClr val="000066"/>
                </a:solidFill>
              </a:defRPr>
            </a:pPr>
            <a:r>
              <a:t> Manual Installation - from the installation DVD ISO file </a:t>
            </a:r>
          </a:p>
          <a:p>
            <a:pPr lvl="1" marL="800100" indent="-342900" algn="just">
              <a:spcBef>
                <a:spcPts val="1400"/>
              </a:spcBef>
              <a:buSzPct val="100000"/>
              <a:buBlip>
                <a:blip r:embed="rId2"/>
              </a:buBlip>
              <a:defRPr b="1" sz="2400">
                <a:solidFill>
                  <a:srgbClr val="000066"/>
                </a:solidFill>
              </a:defRPr>
            </a:pPr>
            <a:r>
              <a:t>Install CentOS 8.0.0: Choose this for a normal installation. </a:t>
            </a:r>
          </a:p>
          <a:p>
            <a:pPr lvl="1" marL="800100" indent="-342900" algn="just">
              <a:spcBef>
                <a:spcPts val="1400"/>
              </a:spcBef>
              <a:buSzPct val="100000"/>
              <a:buBlip>
                <a:blip r:embed="rId2"/>
              </a:buBlip>
              <a:defRPr b="1" sz="2400">
                <a:solidFill>
                  <a:srgbClr val="000066"/>
                </a:solidFill>
              </a:defRPr>
            </a:pPr>
            <a:r>
              <a:t>Test This Media &amp; Install CentOS 8.0.0: Select this if before installing you want to test the installation media. Note that this will take a significant amount of time. </a:t>
            </a:r>
          </a:p>
          <a:p>
            <a:pPr lvl="1" marL="800100" indent="-342900" algn="just">
              <a:spcBef>
                <a:spcPts val="1400"/>
              </a:spcBef>
              <a:buSzPct val="100000"/>
              <a:buBlip>
                <a:blip r:embed="rId2"/>
              </a:buBlip>
              <a:defRPr b="1" sz="2400">
                <a:solidFill>
                  <a:srgbClr val="000066"/>
                </a:solidFill>
              </a:defRPr>
            </a:pPr>
            <a:r>
              <a:t>Troubleshooting: Select this option for some troubleshooting options. This option is useful if you cannot boot normally from your computer’s hard drive.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UNIX Structure</a:t>
            </a:r>
          </a:p>
        </p:txBody>
      </p:sp>
      <p:sp>
        <p:nvSpPr>
          <p:cNvPr id="248" name="Shape 24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49" name="Shape 24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50" name="Shape 25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51" name="Shape 25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52" name="Shape 252"/>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53" name="Shape 25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pic>
        <p:nvPicPr>
          <p:cNvPr id="254" name="intro-4-image-1.png"/>
          <p:cNvPicPr>
            <a:picLocks noChangeAspect="1"/>
          </p:cNvPicPr>
          <p:nvPr/>
        </p:nvPicPr>
        <p:blipFill>
          <a:blip r:embed="rId2">
            <a:extLst/>
          </a:blip>
          <a:stretch>
            <a:fillRect/>
          </a:stretch>
        </p:blipFill>
        <p:spPr>
          <a:xfrm>
            <a:off x="2286000" y="1906587"/>
            <a:ext cx="4378325" cy="44942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UNIX File System</a:t>
            </a:r>
          </a:p>
        </p:txBody>
      </p:sp>
      <p:sp>
        <p:nvSpPr>
          <p:cNvPr id="257" name="Shape 25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58" name="Shape 25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59" name="Shape 25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60" name="Shape 26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61" name="Shape 261"/>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62" name="Shape 26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263" name="Shape 263"/>
          <p:cNvSpPr txBox="1"/>
          <p:nvPr/>
        </p:nvSpPr>
        <p:spPr>
          <a:xfrm>
            <a:off x="29669" y="1662726"/>
            <a:ext cx="7033690" cy="617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i="1"/>
              <a:t>Practice on online hosting OS / OVA (Open Virtualization Appliance)</a:t>
            </a:r>
            <a:endParaRPr i="1"/>
          </a:p>
          <a:p>
            <a:pPr/>
            <a:r>
              <a:t> </a:t>
            </a:r>
            <a:r>
              <a:rPr u="sng">
                <a:solidFill>
                  <a:srgbClr val="009999"/>
                </a:solidFill>
                <a:uFill>
                  <a:solidFill>
                    <a:srgbClr val="009999"/>
                  </a:solidFill>
                </a:uFill>
                <a:hlinkClick r:id="rId2" invalidUrl="" action="" tgtFrame="" tooltip="" history="1" highlightClick="0" endSnd="0"/>
              </a:rPr>
              <a:t>https://www.onworks.net/os-distributions/rpm-based</a:t>
            </a:r>
          </a:p>
        </p:txBody>
      </p:sp>
      <p:sp>
        <p:nvSpPr>
          <p:cNvPr id="264" name="Shape 264"/>
          <p:cNvSpPr txBox="1"/>
          <p:nvPr/>
        </p:nvSpPr>
        <p:spPr>
          <a:xfrm>
            <a:off x="6737727" y="1986019"/>
            <a:ext cx="2299052" cy="3629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5400"/>
              </a:lnSpc>
              <a:spcBef>
                <a:spcPts val="2700"/>
              </a:spcBef>
              <a:defRPr sz="1900" u="sng">
                <a:solidFill>
                  <a:srgbClr val="009999"/>
                </a:solidFill>
                <a:uFill>
                  <a:solidFill>
                    <a:srgbClr val="009999"/>
                  </a:solidFill>
                </a:uFill>
                <a:hlinkClick r:id="rId3" invalidUrl="" action="" tgtFrame="" tooltip="" history="1" highlightClick="0" endSnd="0"/>
              </a:defRPr>
            </a:lvl1pPr>
          </a:lstStyle>
          <a:p>
            <a:pPr>
              <a:defRPr u="none">
                <a:solidFill>
                  <a:srgbClr val="333333"/>
                </a:solidFill>
                <a:uFillTx/>
              </a:defRPr>
            </a:pPr>
            <a:r>
              <a:rPr u="sng">
                <a:solidFill>
                  <a:srgbClr val="009999"/>
                </a:solidFill>
                <a:uFill>
                  <a:solidFill>
                    <a:srgbClr val="009999"/>
                  </a:solidFill>
                </a:uFill>
                <a:hlinkClick r:id="rId3" invalidUrl="" action="" tgtFrame="" tooltip="" history="1" highlightClick="0" endSnd="0"/>
              </a:rPr>
              <a:t>CentOS Workstation</a:t>
            </a:r>
          </a:p>
        </p:txBody>
      </p:sp>
      <p:sp>
        <p:nvSpPr>
          <p:cNvPr id="265" name="Shape 265"/>
          <p:cNvSpPr txBox="1"/>
          <p:nvPr/>
        </p:nvSpPr>
        <p:spPr>
          <a:xfrm>
            <a:off x="150366" y="2361027"/>
            <a:ext cx="8843268" cy="473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t>or download VIRTUALBOX IMAGES  (ova)</a:t>
            </a:r>
          </a:p>
          <a:p>
            <a:pPr algn="ctr"/>
            <a:r>
              <a:rPr u="sng">
                <a:solidFill>
                  <a:srgbClr val="009999"/>
                </a:solidFill>
                <a:uFill>
                  <a:solidFill>
                    <a:srgbClr val="009999"/>
                  </a:solidFill>
                </a:uFill>
                <a:hlinkClick r:id="rId4" invalidUrl="" action="" tgtFrame="" tooltip="" history="1" highlightClick="0" endSnd="0"/>
              </a:rPr>
              <a:t>https://www.linuxvmimages.com/images/centos-8/#centos-832011</a:t>
            </a:r>
          </a:p>
          <a:p>
            <a:pPr algn="ctr"/>
            <a:r>
              <a:t>centos/centos (tty or remote using ssh)</a:t>
            </a:r>
          </a:p>
          <a:p>
            <a:pPr algn="ctr"/>
          </a:p>
          <a:p>
            <a:pPr defTabSz="457200">
              <a:lnSpc>
                <a:spcPts val="4700"/>
              </a:lnSpc>
              <a:defRPr sz="1700">
                <a:solidFill>
                  <a:srgbClr val="FFFFFF"/>
                </a:solidFill>
                <a:latin typeface="Courier"/>
                <a:ea typeface="Courier"/>
                <a:cs typeface="Courier"/>
                <a:sym typeface="Courier"/>
              </a:defRPr>
            </a:pPr>
            <a:r>
              <a:t># yum -y install epel-release</a:t>
            </a:r>
          </a:p>
          <a:p>
            <a:pPr defTabSz="457200">
              <a:lnSpc>
                <a:spcPts val="4700"/>
              </a:lnSpc>
              <a:defRPr sz="1700">
                <a:solidFill>
                  <a:srgbClr val="FFFFFF"/>
                </a:solidFill>
                <a:latin typeface="Courier"/>
                <a:ea typeface="Courier"/>
                <a:cs typeface="Courier"/>
                <a:sym typeface="Courier"/>
              </a:defRPr>
            </a:pPr>
            <a:r>
              <a:t># yum -y update</a:t>
            </a:r>
          </a:p>
          <a:p>
            <a:pPr defTabSz="457200">
              <a:lnSpc>
                <a:spcPts val="4700"/>
              </a:lnSpc>
              <a:defRPr sz="1700">
                <a:solidFill>
                  <a:srgbClr val="FFFFFF"/>
                </a:solidFill>
                <a:latin typeface="Courier"/>
                <a:ea typeface="Courier"/>
                <a:cs typeface="Courier"/>
                <a:sym typeface="Courier"/>
              </a:defRPr>
            </a:pPr>
            <a:r>
              <a:t># yum install make gcc kernel-headers kernel-devel perl dkms bzip2</a:t>
            </a:r>
          </a:p>
          <a:p>
            <a:pPr defTabSz="457200">
              <a:lnSpc>
                <a:spcPts val="4700"/>
              </a:lnSpc>
              <a:defRPr sz="1700">
                <a:solidFill>
                  <a:srgbClr val="FFFFFF"/>
                </a:solidFill>
                <a:latin typeface="Courier"/>
                <a:ea typeface="Courier"/>
                <a:cs typeface="Courier"/>
                <a:sym typeface="Courier"/>
              </a:defRPr>
            </a:pPr>
            <a:r>
              <a:t># export KERN_DIR=/usr/src/kernels/$(uname -r)</a:t>
            </a:r>
          </a:p>
          <a:p>
            <a:pPr defTabSz="457200">
              <a:lnSpc>
                <a:spcPts val="4700"/>
              </a:lnSpc>
              <a:defRPr sz="1700">
                <a:solidFill>
                  <a:srgbClr val="FFFFFF"/>
                </a:solidFill>
                <a:latin typeface="Courier"/>
                <a:ea typeface="Courier"/>
                <a:cs typeface="Courier"/>
                <a:sym typeface="Courier"/>
              </a:defRPr>
            </a:pPr>
            <a:r>
              <a:t># mount -r /dev/cdrom /media</a:t>
            </a:r>
          </a:p>
          <a:p>
            <a:pPr defTabSz="457200">
              <a:lnSpc>
                <a:spcPts val="4700"/>
              </a:lnSpc>
              <a:defRPr sz="1700">
                <a:solidFill>
                  <a:srgbClr val="FFFFFF"/>
                </a:solidFill>
                <a:latin typeface="Courier"/>
                <a:ea typeface="Courier"/>
                <a:cs typeface="Courier"/>
                <a:sym typeface="Courier"/>
              </a:defRPr>
            </a:pPr>
            <a:r>
              <a:t># cd /media/</a:t>
            </a:r>
          </a:p>
          <a:p>
            <a:pPr defTabSz="457200">
              <a:lnSpc>
                <a:spcPts val="4700"/>
              </a:lnSpc>
              <a:defRPr sz="1700">
                <a:solidFill>
                  <a:srgbClr val="FFFFFF"/>
                </a:solidFill>
                <a:latin typeface="Courier"/>
                <a:ea typeface="Courier"/>
                <a:cs typeface="Courier"/>
                <a:sym typeface="Courier"/>
              </a:defRPr>
            </a:pPr>
            <a:r>
              <a:t># ./VBoxLinuxAdditions.run </a:t>
            </a:r>
          </a:p>
          <a:p>
            <a:pPr defTabSz="457200">
              <a:lnSpc>
                <a:spcPts val="4200"/>
              </a:lnSpc>
              <a:defRPr sz="1300">
                <a:solidFill>
                  <a:srgbClr val="FFFFFF"/>
                </a:solidFill>
                <a:latin typeface="Courier"/>
                <a:ea typeface="Courier"/>
                <a:cs typeface="Courier"/>
                <a:sym typeface="Courier"/>
              </a:defRPr>
            </a:pPr>
            <a:r>
              <a:t># less /proc/modules</a:t>
            </a:r>
          </a:p>
          <a:p>
            <a:pPr defTabSz="457200">
              <a:lnSpc>
                <a:spcPts val="4200"/>
              </a:lnSpc>
              <a:defRPr sz="1300">
                <a:solidFill>
                  <a:srgbClr val="FFFFFF"/>
                </a:solidFill>
                <a:latin typeface="Courier"/>
                <a:ea typeface="Courier"/>
                <a:cs typeface="Courier"/>
                <a:sym typeface="Courier"/>
              </a:defRPr>
            </a:pPr>
            <a:r>
              <a:t># find /lib/modules/$(uname -r) -type f -name ‘*.ko'</a:t>
            </a:r>
          </a:p>
          <a:p>
            <a:pPr defTabSz="457200">
              <a:lnSpc>
                <a:spcPts val="4700"/>
              </a:lnSpc>
              <a:defRPr sz="1700">
                <a:solidFill>
                  <a:srgbClr val="FFFFFF"/>
                </a:solidFill>
                <a:latin typeface="Courier"/>
                <a:ea typeface="Courier"/>
                <a:cs typeface="Courier"/>
                <a:sym typeface="Courier"/>
              </a:defRPr>
            </a:pPr>
          </a:p>
        </p:txBody>
      </p:sp>
      <p:sp>
        <p:nvSpPr>
          <p:cNvPr id="266" name="Shape 266"/>
          <p:cNvSpPr txBox="1"/>
          <p:nvPr/>
        </p:nvSpPr>
        <p:spPr>
          <a:xfrm>
            <a:off x="5790680" y="4966244"/>
            <a:ext cx="3305062" cy="2301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900"/>
              </a:lnSpc>
              <a:defRPr sz="1000">
                <a:solidFill>
                  <a:srgbClr val="FFFFFF"/>
                </a:solidFill>
                <a:latin typeface="Courier"/>
                <a:ea typeface="Courier"/>
                <a:cs typeface="Courier"/>
                <a:sym typeface="Courier"/>
              </a:defRPr>
            </a:pPr>
            <a:r>
              <a:t># yum install gpm</a:t>
            </a:r>
          </a:p>
          <a:p>
            <a:pPr defTabSz="457200">
              <a:lnSpc>
                <a:spcPts val="3900"/>
              </a:lnSpc>
              <a:defRPr sz="1000">
                <a:solidFill>
                  <a:srgbClr val="FFFFFF"/>
                </a:solidFill>
                <a:latin typeface="Courier"/>
                <a:ea typeface="Courier"/>
                <a:cs typeface="Courier"/>
                <a:sym typeface="Courier"/>
              </a:defRPr>
            </a:pPr>
            <a:r>
              <a:t># yum group list</a:t>
            </a:r>
          </a:p>
          <a:p>
            <a:pPr defTabSz="457200">
              <a:lnSpc>
                <a:spcPts val="3900"/>
              </a:lnSpc>
              <a:defRPr sz="1000">
                <a:solidFill>
                  <a:srgbClr val="FFFFFF"/>
                </a:solidFill>
                <a:latin typeface="Courier"/>
                <a:ea typeface="Courier"/>
                <a:cs typeface="Courier"/>
                <a:sym typeface="Courier"/>
              </a:defRPr>
            </a:pPr>
            <a:r>
              <a:t> # yum groupinstall ‘Server with GUI’</a:t>
            </a:r>
          </a:p>
          <a:p>
            <a:pPr defTabSz="457200">
              <a:lnSpc>
                <a:spcPts val="3900"/>
              </a:lnSpc>
              <a:defRPr sz="1000">
                <a:solidFill>
                  <a:srgbClr val="FFFFFF"/>
                </a:solidFill>
                <a:latin typeface="Courier"/>
                <a:ea typeface="Courier"/>
                <a:cs typeface="Courier"/>
                <a:sym typeface="Courier"/>
              </a:defRPr>
            </a:pPr>
            <a:r>
              <a:t># cat /etc/inittab</a:t>
            </a:r>
          </a:p>
          <a:p>
            <a:pPr defTabSz="457200">
              <a:lnSpc>
                <a:spcPts val="3900"/>
              </a:lnSpc>
              <a:defRPr sz="1000">
                <a:solidFill>
                  <a:srgbClr val="FFFFFF"/>
                </a:solidFill>
                <a:latin typeface="Courier"/>
                <a:ea typeface="Courier"/>
                <a:cs typeface="Courier"/>
                <a:sym typeface="Courier"/>
              </a:defRPr>
            </a:pPr>
            <a:r>
              <a:t># systemctl set-default graphical.target </a:t>
            </a:r>
          </a:p>
          <a:p>
            <a:pPr defTabSz="457200">
              <a:lnSpc>
                <a:spcPts val="3900"/>
              </a:lnSpc>
              <a:defRPr sz="1000">
                <a:solidFill>
                  <a:srgbClr val="FFFFFF"/>
                </a:solidFill>
                <a:latin typeface="Courier"/>
                <a:ea typeface="Courier"/>
                <a:cs typeface="Courier"/>
                <a:sym typeface="Courier"/>
              </a:defRPr>
            </a:pPr>
          </a:p>
        </p:txBody>
      </p:sp>
      <p:sp>
        <p:nvSpPr>
          <p:cNvPr id="267" name="Shape 267"/>
          <p:cNvSpPr txBox="1"/>
          <p:nvPr/>
        </p:nvSpPr>
        <p:spPr>
          <a:xfrm>
            <a:off x="6092820" y="3326227"/>
            <a:ext cx="2162831" cy="376063"/>
          </a:xfrm>
          <a:prstGeom prst="rect">
            <a:avLst/>
          </a:prstGeom>
          <a:solidFill>
            <a:schemeClr val="accent2"/>
          </a:solidFill>
          <a:ln w="25400">
            <a:solidFill>
              <a:srgbClr val="252570"/>
            </a:solidFill>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VBoxLinuxAdditions</a:t>
            </a:r>
          </a:p>
        </p:txBody>
      </p:sp>
      <p:sp>
        <p:nvSpPr>
          <p:cNvPr id="268" name="Shape 268"/>
          <p:cNvSpPr txBox="1"/>
          <p:nvPr/>
        </p:nvSpPr>
        <p:spPr>
          <a:xfrm>
            <a:off x="7530500" y="4695447"/>
            <a:ext cx="535953" cy="376062"/>
          </a:xfrm>
          <a:prstGeom prst="rect">
            <a:avLst/>
          </a:prstGeom>
          <a:solidFill>
            <a:schemeClr val="accent2"/>
          </a:solidFill>
          <a:ln w="25400">
            <a:solidFill>
              <a:srgbClr val="252570"/>
            </a:solidFill>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GUI</a:t>
            </a:r>
          </a:p>
        </p:txBody>
      </p:sp>
      <p:sp>
        <p:nvSpPr>
          <p:cNvPr id="269" name="Shape 269"/>
          <p:cNvSpPr/>
          <p:nvPr/>
        </p:nvSpPr>
        <p:spPr>
          <a:xfrm flipH="1">
            <a:off x="4636675" y="3422200"/>
            <a:ext cx="1416937" cy="387548"/>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70" name="Shape 270"/>
          <p:cNvSpPr/>
          <p:nvPr/>
        </p:nvSpPr>
        <p:spPr>
          <a:xfrm>
            <a:off x="7798475" y="5085519"/>
            <a:ext cx="1" cy="574676"/>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UNIX File System</a:t>
            </a:r>
          </a:p>
        </p:txBody>
      </p:sp>
      <p:sp>
        <p:nvSpPr>
          <p:cNvPr id="273" name="Shape 27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74" name="Shape 27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75" name="Shape 27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76" name="Shape 27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77" name="Shape 277"/>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78" name="Shape 27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pic>
        <p:nvPicPr>
          <p:cNvPr id="279" name="intro-5-image-2.png"/>
          <p:cNvPicPr>
            <a:picLocks noChangeAspect="1"/>
          </p:cNvPicPr>
          <p:nvPr/>
        </p:nvPicPr>
        <p:blipFill>
          <a:blip r:embed="rId2">
            <a:extLst/>
          </a:blip>
          <a:stretch>
            <a:fillRect/>
          </a:stretch>
        </p:blipFill>
        <p:spPr>
          <a:xfrm>
            <a:off x="2390775" y="1600200"/>
            <a:ext cx="4216400" cy="45259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Shape 281"/>
          <p:cNvSpPr txBox="1"/>
          <p:nvPr>
            <p:ph type="title"/>
          </p:nvPr>
        </p:nvSpPr>
        <p:spPr>
          <a:xfrm>
            <a:off x="-95250" y="579027"/>
            <a:ext cx="9334501" cy="3683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2100">
                <a:solidFill>
                  <a:srgbClr val="E4005C"/>
                </a:solidFill>
              </a:defRPr>
            </a:lvl1pPr>
          </a:lstStyle>
          <a:p>
            <a:pPr/>
            <a:r>
              <a:t>Linux directories cheat sheet</a:t>
            </a:r>
          </a:p>
        </p:txBody>
      </p:sp>
      <p:sp>
        <p:nvSpPr>
          <p:cNvPr id="282" name="Shape 28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83" name="Shape 28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84" name="Shape 28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85" name="Shape 28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86" name="Shape 286"/>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87" name="Shape 28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pic>
        <p:nvPicPr>
          <p:cNvPr id="288" name="Linux directories cheat sheet.jpg"/>
          <p:cNvPicPr>
            <a:picLocks noChangeAspect="1"/>
          </p:cNvPicPr>
          <p:nvPr/>
        </p:nvPicPr>
        <p:blipFill>
          <a:blip r:embed="rId2">
            <a:extLst/>
          </a:blip>
          <a:stretch>
            <a:fillRect/>
          </a:stretch>
        </p:blipFill>
        <p:spPr>
          <a:xfrm>
            <a:off x="0" y="956442"/>
            <a:ext cx="9144000" cy="591616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File System</a:t>
            </a:r>
          </a:p>
        </p:txBody>
      </p:sp>
      <p:sp>
        <p:nvSpPr>
          <p:cNvPr id="291" name="Shape 29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292" name="Shape 29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293" name="Shape 29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294" name="Shape 29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295" name="Shape 29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296" name="Shape 29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297" name="Shape 297"/>
          <p:cNvSpPr txBox="1"/>
          <p:nvPr/>
        </p:nvSpPr>
        <p:spPr>
          <a:xfrm>
            <a:off x="533400" y="1906587"/>
            <a:ext cx="7943850" cy="25474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42912" indent="-442912" algn="just">
              <a:spcBef>
                <a:spcPts val="1400"/>
              </a:spcBef>
              <a:buSzPct val="100000"/>
              <a:buBlip>
                <a:blip r:embed="rId2"/>
              </a:buBlip>
              <a:defRPr b="1" sz="3100">
                <a:solidFill>
                  <a:srgbClr val="000066"/>
                </a:solidFill>
              </a:defRPr>
            </a:pPr>
            <a:r>
              <a:t>The Unix file system looks like an inverted tree structure. </a:t>
            </a:r>
          </a:p>
          <a:p>
            <a:pPr marL="442912" indent="-442912" algn="just">
              <a:spcBef>
                <a:spcPts val="1400"/>
              </a:spcBef>
              <a:buSzPct val="100000"/>
              <a:buBlip>
                <a:blip r:embed="rId2"/>
              </a:buBlip>
              <a:defRPr b="1" sz="3100">
                <a:solidFill>
                  <a:srgbClr val="000066"/>
                </a:solidFill>
              </a:defRPr>
            </a:pPr>
            <a:r>
              <a:t>You start with the root directory, denoted by /, at the top and work down through sub-directories underneath it.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File System</a:t>
            </a:r>
          </a:p>
        </p:txBody>
      </p:sp>
      <p:sp>
        <p:nvSpPr>
          <p:cNvPr id="300" name="Shape 30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01" name="Shape 30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02" name="Shape 30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03" name="Shape 30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04" name="Shape 304"/>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05" name="Shape 30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06" name="Shape 306"/>
          <p:cNvSpPr txBox="1"/>
          <p:nvPr/>
        </p:nvSpPr>
        <p:spPr>
          <a:xfrm>
            <a:off x="533400" y="1906587"/>
            <a:ext cx="7943850" cy="453874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28625" indent="-428625" algn="just">
              <a:lnSpc>
                <a:spcPct val="80000"/>
              </a:lnSpc>
              <a:spcBef>
                <a:spcPts val="1400"/>
              </a:spcBef>
              <a:buSzPct val="100000"/>
              <a:buBlip>
                <a:blip r:embed="rId2"/>
              </a:buBlip>
              <a:defRPr b="1" sz="3000">
                <a:solidFill>
                  <a:srgbClr val="000066"/>
                </a:solidFill>
              </a:defRPr>
            </a:pPr>
            <a:r>
              <a:t>Each node is either a file or a directory of files, where the latter can contain other files and directories. </a:t>
            </a:r>
          </a:p>
          <a:p>
            <a:pPr marL="428625" indent="-428625" algn="just">
              <a:lnSpc>
                <a:spcPct val="80000"/>
              </a:lnSpc>
              <a:spcBef>
                <a:spcPts val="1400"/>
              </a:spcBef>
              <a:buSzPct val="100000"/>
              <a:buBlip>
                <a:blip r:embed="rId2"/>
              </a:buBlip>
              <a:defRPr b="1" sz="3000">
                <a:solidFill>
                  <a:srgbClr val="000066"/>
                </a:solidFill>
              </a:defRPr>
            </a:pPr>
            <a:r>
              <a:t>You specify a file or directory by its path name, either the full, or absolute, path name or the one relative to a location. </a:t>
            </a:r>
          </a:p>
          <a:p>
            <a:pPr marL="428625" indent="-428625" algn="just">
              <a:lnSpc>
                <a:spcPct val="80000"/>
              </a:lnSpc>
              <a:spcBef>
                <a:spcPts val="1400"/>
              </a:spcBef>
              <a:buSzPct val="100000"/>
              <a:buBlip>
                <a:blip r:embed="rId2"/>
              </a:buBlip>
              <a:defRPr b="1" sz="3000">
                <a:solidFill>
                  <a:srgbClr val="000066"/>
                </a:solidFill>
              </a:defRPr>
            </a:pPr>
            <a:r>
              <a:t>The full path name starts with the root, /, and follows the branches of the file system, each separated by /, until you reach the desired file, e.g.: </a:t>
            </a:r>
          </a:p>
          <a:p>
            <a:pPr marL="428625" indent="-428625" algn="just">
              <a:lnSpc>
                <a:spcPct val="80000"/>
              </a:lnSpc>
              <a:spcBef>
                <a:spcPts val="1400"/>
              </a:spcBef>
              <a:buSzPct val="100000"/>
              <a:buBlip>
                <a:blip r:embed="rId2"/>
              </a:buBlip>
              <a:defRPr b="1" sz="3000">
                <a:solidFill>
                  <a:srgbClr val="000066"/>
                </a:solidFill>
              </a:defRPr>
            </a:pPr>
            <a:r>
              <a:t>   /home/centos/source/xntp</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File System</a:t>
            </a:r>
          </a:p>
        </p:txBody>
      </p:sp>
      <p:sp>
        <p:nvSpPr>
          <p:cNvPr id="309" name="Shape 30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10" name="Shape 31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11" name="Shape 31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12" name="Shape 31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13" name="Shape 313"/>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14" name="Shape 31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15" name="Shape 315"/>
          <p:cNvSpPr txBox="1"/>
          <p:nvPr/>
        </p:nvSpPr>
        <p:spPr>
          <a:xfrm>
            <a:off x="533400" y="1906587"/>
            <a:ext cx="7943850" cy="462764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57187" indent="-357187" algn="just">
              <a:lnSpc>
                <a:spcPct val="80000"/>
              </a:lnSpc>
              <a:spcBef>
                <a:spcPts val="1400"/>
              </a:spcBef>
              <a:buSzPct val="100000"/>
              <a:buBlip>
                <a:blip r:embed="rId2"/>
              </a:buBlip>
              <a:defRPr b="1" sz="2500">
                <a:solidFill>
                  <a:srgbClr val="000066"/>
                </a:solidFill>
              </a:defRPr>
            </a:pPr>
            <a:r>
              <a:t>A relative path name specifies the path relative to another, usually the current working directory that you are at. Two special directories : </a:t>
            </a:r>
          </a:p>
          <a:p>
            <a:pPr lvl="1" marL="285750" indent="171450" algn="just">
              <a:lnSpc>
                <a:spcPct val="80000"/>
              </a:lnSpc>
              <a:spcBef>
                <a:spcPts val="1400"/>
              </a:spcBef>
              <a:defRPr b="1" sz="2500">
                <a:solidFill>
                  <a:srgbClr val="000066"/>
                </a:solidFill>
              </a:defRPr>
            </a:pPr>
            <a:r>
              <a:t>  . the current directory </a:t>
            </a:r>
          </a:p>
          <a:p>
            <a:pPr lvl="1" marL="285750" indent="171450" algn="just">
              <a:lnSpc>
                <a:spcPct val="80000"/>
              </a:lnSpc>
              <a:spcBef>
                <a:spcPts val="1400"/>
              </a:spcBef>
              <a:defRPr b="1" sz="2500">
                <a:solidFill>
                  <a:srgbClr val="000066"/>
                </a:solidFill>
              </a:defRPr>
            </a:pPr>
            <a:r>
              <a:t>  .. the parent of the current directory </a:t>
            </a:r>
          </a:p>
          <a:p>
            <a:pPr marL="357187" indent="-357187" algn="just">
              <a:lnSpc>
                <a:spcPct val="80000"/>
              </a:lnSpc>
              <a:spcBef>
                <a:spcPts val="1400"/>
              </a:spcBef>
              <a:buSzPct val="100000"/>
              <a:buBlip>
                <a:blip r:embed="rId2"/>
              </a:buBlip>
              <a:defRPr b="1" sz="2500">
                <a:solidFill>
                  <a:srgbClr val="000066"/>
                </a:solidFill>
              </a:defRPr>
            </a:pPr>
            <a:r>
              <a:t>So if I'm at /home/frank and wish to specify the path above in a relative fashion I could use: </a:t>
            </a:r>
          </a:p>
          <a:p>
            <a:pPr lvl="1" marL="285750" indent="171450" algn="just">
              <a:lnSpc>
                <a:spcPct val="80000"/>
              </a:lnSpc>
              <a:spcBef>
                <a:spcPts val="1400"/>
              </a:spcBef>
              <a:defRPr b="1" sz="2500">
                <a:solidFill>
                  <a:srgbClr val="000066"/>
                </a:solidFill>
              </a:defRPr>
            </a:pPr>
            <a:r>
              <a:t>   ../centos/source/xntp </a:t>
            </a:r>
          </a:p>
          <a:p>
            <a:pPr marL="357187" indent="-357187" algn="just">
              <a:lnSpc>
                <a:spcPct val="80000"/>
              </a:lnSpc>
              <a:spcBef>
                <a:spcPts val="1400"/>
              </a:spcBef>
              <a:buSzPct val="100000"/>
              <a:buBlip>
                <a:blip r:embed="rId2"/>
              </a:buBlip>
              <a:defRPr b="1" sz="2500">
                <a:solidFill>
                  <a:srgbClr val="000066"/>
                </a:solidFill>
              </a:defRPr>
            </a:pPr>
            <a:r>
              <a:t>This indicates that I should first go up one directory level, then come down through the centos directory, followed by the source directory and then to xntp.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Shape 65"/>
          <p:cNvSpPr txBox="1"/>
          <p:nvPr>
            <p:ph type="ctrTitle"/>
          </p:nvPr>
        </p:nvSpPr>
        <p:spPr>
          <a:xfrm>
            <a:off x="67014" y="622126"/>
            <a:ext cx="9144002" cy="1317626"/>
          </a:xfrm>
          <a:prstGeom prst="rect">
            <a:avLst/>
          </a:prstGeom>
        </p:spPr>
        <p:txBody>
          <a:bodyPr lIns="0" tIns="0" rIns="0" bIns="0"/>
          <a:lstStyle>
            <a:lvl1pPr indent="1185862" defTabSz="414337">
              <a:lnSpc>
                <a:spcPct val="95000"/>
              </a:lnSpc>
              <a:tabLst>
                <a:tab pos="647700" algn="l"/>
                <a:tab pos="1308100" algn="l"/>
                <a:tab pos="1968500" algn="l"/>
                <a:tab pos="2616200" algn="l"/>
                <a:tab pos="3276600" algn="l"/>
                <a:tab pos="3937000" algn="l"/>
                <a:tab pos="4584700" algn="l"/>
                <a:tab pos="5245100" algn="l"/>
                <a:tab pos="5905500" algn="l"/>
                <a:tab pos="6565900" algn="l"/>
                <a:tab pos="7213600" algn="l"/>
              </a:tabLst>
              <a:defRPr b="1" sz="4000">
                <a:solidFill>
                  <a:srgbClr val="E4005C"/>
                </a:solidFill>
              </a:defRPr>
            </a:lvl1pPr>
          </a:lstStyle>
          <a:p>
            <a:pPr/>
            <a:r>
              <a:t>RHCE</a:t>
            </a:r>
          </a:p>
        </p:txBody>
      </p:sp>
      <p:sp>
        <p:nvSpPr>
          <p:cNvPr id="66" name="Shape 66"/>
          <p:cNvSpPr/>
          <p:nvPr/>
        </p:nvSpPr>
        <p:spPr>
          <a:xfrm>
            <a:off x="208767" y="41753"/>
            <a:ext cx="9144001" cy="565151"/>
          </a:xfrm>
          <a:prstGeom prst="roundRect">
            <a:avLst>
              <a:gd name="adj" fmla="val 255"/>
            </a:avLst>
          </a:prstGeom>
          <a:solidFill>
            <a:srgbClr val="214263"/>
          </a:solidFill>
          <a:ln>
            <a:solidFill>
              <a:srgbClr val="000000"/>
            </a:solidFill>
          </a:ln>
        </p:spPr>
        <p:txBody>
          <a:bodyPr lIns="45719" rIns="45719" anchor="ctr"/>
          <a:lstStyle/>
          <a:p>
            <a:pPr/>
          </a:p>
        </p:txBody>
      </p:sp>
      <p:sp>
        <p:nvSpPr>
          <p:cNvPr id="67" name="Shape 67"/>
          <p:cNvSpPr/>
          <p:nvPr/>
        </p:nvSpPr>
        <p:spPr>
          <a:xfrm>
            <a:off x="493712" y="1481137"/>
            <a:ext cx="247651" cy="249238"/>
          </a:xfrm>
          <a:prstGeom prst="roundRect">
            <a:avLst>
              <a:gd name="adj" fmla="val 579"/>
            </a:avLst>
          </a:prstGeom>
          <a:solidFill>
            <a:srgbClr val="214263"/>
          </a:solidFill>
          <a:ln>
            <a:solidFill>
              <a:srgbClr val="000000"/>
            </a:solidFill>
          </a:ln>
        </p:spPr>
        <p:txBody>
          <a:bodyPr lIns="45719" rIns="45719" anchor="ctr"/>
          <a:lstStyle/>
          <a:p>
            <a:pPr/>
          </a:p>
        </p:txBody>
      </p:sp>
      <p:sp>
        <p:nvSpPr>
          <p:cNvPr id="68" name="Shape 68"/>
          <p:cNvSpPr/>
          <p:nvPr/>
        </p:nvSpPr>
        <p:spPr>
          <a:xfrm>
            <a:off x="617537" y="1604962"/>
            <a:ext cx="247651"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69" name="Shape 69"/>
          <p:cNvSpPr/>
          <p:nvPr/>
        </p:nvSpPr>
        <p:spPr>
          <a:xfrm>
            <a:off x="1178729" y="1870553"/>
            <a:ext cx="7407276" cy="34926"/>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pic>
        <p:nvPicPr>
          <p:cNvPr id="70" name="Screenshot 2021-02-14 at 13.21.50.png"/>
          <p:cNvPicPr>
            <a:picLocks noChangeAspect="1"/>
          </p:cNvPicPr>
          <p:nvPr/>
        </p:nvPicPr>
        <p:blipFill>
          <a:blip r:embed="rId2">
            <a:extLst/>
          </a:blip>
          <a:stretch>
            <a:fillRect/>
          </a:stretch>
        </p:blipFill>
        <p:spPr>
          <a:xfrm>
            <a:off x="2379186" y="1950211"/>
            <a:ext cx="4519657" cy="492526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Shape 317"/>
          <p:cNvSpPr txBox="1"/>
          <p:nvPr>
            <p:ph type="title"/>
          </p:nvPr>
        </p:nvSpPr>
        <p:spPr>
          <a:xfrm>
            <a:off x="914400" y="609599"/>
            <a:ext cx="8229600" cy="1143002"/>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Structure of Standard Directories in Unix/Linux</a:t>
            </a:r>
          </a:p>
        </p:txBody>
      </p:sp>
      <p:sp>
        <p:nvSpPr>
          <p:cNvPr id="318" name="Shape 31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19" name="Shape 319"/>
          <p:cNvSpPr/>
          <p:nvPr/>
        </p:nvSpPr>
        <p:spPr>
          <a:xfrm>
            <a:off x="511175" y="15351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320" name="Shape 320"/>
          <p:cNvSpPr/>
          <p:nvPr/>
        </p:nvSpPr>
        <p:spPr>
          <a:xfrm>
            <a:off x="635000" y="165735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
        <p:nvSpPr>
          <p:cNvPr id="321" name="Shape 321"/>
          <p:cNvSpPr/>
          <p:nvPr/>
        </p:nvSpPr>
        <p:spPr>
          <a:xfrm>
            <a:off x="969962" y="18176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22" name="Shape 322"/>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23" name="Shape 32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24" name="Shape 324"/>
          <p:cNvSpPr txBox="1"/>
          <p:nvPr/>
        </p:nvSpPr>
        <p:spPr>
          <a:xfrm>
            <a:off x="526669" y="1919287"/>
            <a:ext cx="7943851" cy="501130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71475" indent="-371475" algn="just">
              <a:lnSpc>
                <a:spcPct val="80000"/>
              </a:lnSpc>
              <a:spcBef>
                <a:spcPts val="1400"/>
              </a:spcBef>
              <a:buSzPct val="100000"/>
              <a:buBlip>
                <a:blip r:embed="rId2"/>
              </a:buBlip>
              <a:defRPr b="1" sz="2600">
                <a:solidFill>
                  <a:srgbClr val="000066"/>
                </a:solidFill>
              </a:defRPr>
            </a:pPr>
            <a:r>
              <a:t>/ (root directory) The ancestor of all directories on the system; all other directories are subdirectories of this directory, either directly or through other subdirectories.</a:t>
            </a:r>
          </a:p>
          <a:p>
            <a:pPr marL="371475" indent="-371475" algn="just">
              <a:lnSpc>
                <a:spcPct val="80000"/>
              </a:lnSpc>
              <a:spcBef>
                <a:spcPts val="1400"/>
              </a:spcBef>
              <a:buSzPct val="100000"/>
              <a:buBlip>
                <a:blip r:embed="rId2"/>
              </a:buBlip>
              <a:defRPr b="1" sz="2600">
                <a:solidFill>
                  <a:srgbClr val="000066"/>
                </a:solidFill>
              </a:defRPr>
            </a:pPr>
            <a:r>
              <a:t>/boot Contains all files and directories that are needed to boot the Linux kernel. </a:t>
            </a:r>
          </a:p>
          <a:p>
            <a:pPr marL="371475" indent="-371475" algn="just">
              <a:lnSpc>
                <a:spcPct val="80000"/>
              </a:lnSpc>
              <a:spcBef>
                <a:spcPts val="1400"/>
              </a:spcBef>
              <a:buSzPct val="100000"/>
              <a:buBlip>
                <a:blip r:embed="rId2"/>
              </a:buBlip>
              <a:defRPr b="1" sz="2600">
                <a:solidFill>
                  <a:srgbClr val="000066"/>
                </a:solidFill>
              </a:defRPr>
            </a:pPr>
            <a:r>
              <a:t>/bin Essential tools and other programs (or binaries).</a:t>
            </a:r>
          </a:p>
          <a:p>
            <a:pPr marL="371475" indent="-371475" algn="just">
              <a:lnSpc>
                <a:spcPct val="80000"/>
              </a:lnSpc>
              <a:spcBef>
                <a:spcPts val="1400"/>
              </a:spcBef>
              <a:buSzPct val="100000"/>
              <a:buBlip>
                <a:blip r:embed="rId2"/>
              </a:buBlip>
              <a:defRPr b="1" sz="2600">
                <a:solidFill>
                  <a:srgbClr val="000066"/>
                </a:solidFill>
              </a:defRPr>
            </a:pPr>
            <a:r>
              <a:t>/dev Files representing the system's various hardware devices. For example, you use the file `/dev/cdrom' to access the CD−ROM drive.</a:t>
            </a:r>
          </a:p>
          <a:p>
            <a:pPr marL="371475" indent="-371475" algn="just">
              <a:lnSpc>
                <a:spcPct val="80000"/>
              </a:lnSpc>
              <a:spcBef>
                <a:spcPts val="1400"/>
              </a:spcBef>
              <a:buSzPct val="100000"/>
              <a:buBlip>
                <a:blip r:embed="rId2"/>
              </a:buBlip>
              <a:defRPr b="1" sz="2600">
                <a:solidFill>
                  <a:srgbClr val="000066"/>
                </a:solidFill>
              </a:defRPr>
            </a:pPr>
            <a:r>
              <a:t>/etc Miscellaneous system configuration files, startup files, etc.</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hape 326"/>
          <p:cNvSpPr txBox="1"/>
          <p:nvPr>
            <p:ph type="title"/>
          </p:nvPr>
        </p:nvSpPr>
        <p:spPr>
          <a:xfrm>
            <a:off x="457200" y="609600"/>
            <a:ext cx="8229600" cy="1066800"/>
          </a:xfrm>
          <a:prstGeom prst="rect">
            <a:avLst/>
          </a:prstGeom>
        </p:spPr>
        <p:txBody>
          <a:bodyPr lIns="0" tIns="0" rIns="0" bIns="0"/>
          <a:lstStyle>
            <a:lvl1pPr defTabSz="420623">
              <a:tabLst>
                <a:tab pos="660400" algn="l"/>
                <a:tab pos="1320800" algn="l"/>
                <a:tab pos="1993900" algn="l"/>
                <a:tab pos="2654300" algn="l"/>
                <a:tab pos="3327400" algn="l"/>
                <a:tab pos="3987800" algn="l"/>
                <a:tab pos="4660900" algn="l"/>
                <a:tab pos="5321300" algn="l"/>
                <a:tab pos="5981700" algn="l"/>
                <a:tab pos="6654800" algn="l"/>
                <a:tab pos="7315200" algn="l"/>
              </a:tabLst>
              <a:defRPr b="1" sz="3680">
                <a:solidFill>
                  <a:srgbClr val="E4005C"/>
                </a:solidFill>
              </a:defRPr>
            </a:lvl1pPr>
          </a:lstStyle>
          <a:p>
            <a:pPr/>
            <a:r>
              <a:t>Structure of Standard Directories in Unix/Linux</a:t>
            </a:r>
          </a:p>
        </p:txBody>
      </p:sp>
      <p:sp>
        <p:nvSpPr>
          <p:cNvPr id="327" name="Shape 32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28" name="Shape 328"/>
          <p:cNvSpPr/>
          <p:nvPr/>
        </p:nvSpPr>
        <p:spPr>
          <a:xfrm>
            <a:off x="511175" y="14589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329" name="Shape 329"/>
          <p:cNvSpPr/>
          <p:nvPr/>
        </p:nvSpPr>
        <p:spPr>
          <a:xfrm>
            <a:off x="635000" y="158115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
        <p:nvSpPr>
          <p:cNvPr id="330" name="Shape 330"/>
          <p:cNvSpPr/>
          <p:nvPr/>
        </p:nvSpPr>
        <p:spPr>
          <a:xfrm>
            <a:off x="969962" y="17414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31" name="Shape 331"/>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32" name="Shape 33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33" name="Shape 333"/>
          <p:cNvSpPr txBox="1"/>
          <p:nvPr/>
        </p:nvSpPr>
        <p:spPr>
          <a:xfrm>
            <a:off x="533400" y="1906587"/>
            <a:ext cx="7943850" cy="46367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00050" indent="-400050" algn="just">
              <a:lnSpc>
                <a:spcPct val="80000"/>
              </a:lnSpc>
              <a:spcBef>
                <a:spcPts val="1400"/>
              </a:spcBef>
              <a:buSzPct val="100000"/>
              <a:buBlip>
                <a:blip r:embed="rId2"/>
              </a:buBlip>
              <a:defRPr b="1" sz="2800">
                <a:solidFill>
                  <a:srgbClr val="000066"/>
                </a:solidFill>
              </a:defRPr>
            </a:pPr>
            <a:r>
              <a:t>/home The home directories for all of the system's users.</a:t>
            </a:r>
          </a:p>
          <a:p>
            <a:pPr marL="400050" indent="-400050" algn="just">
              <a:lnSpc>
                <a:spcPct val="80000"/>
              </a:lnSpc>
              <a:spcBef>
                <a:spcPts val="1400"/>
              </a:spcBef>
              <a:buSzPct val="100000"/>
              <a:buBlip>
                <a:blip r:embed="rId2"/>
              </a:buBlip>
              <a:defRPr b="1" sz="2800">
                <a:solidFill>
                  <a:srgbClr val="000066"/>
                </a:solidFill>
              </a:defRPr>
            </a:pPr>
            <a:r>
              <a:t>/lib Essential system library files used by tools in `/bin'.</a:t>
            </a:r>
          </a:p>
          <a:p>
            <a:pPr marL="400050" indent="-400050" algn="just">
              <a:lnSpc>
                <a:spcPct val="80000"/>
              </a:lnSpc>
              <a:spcBef>
                <a:spcPts val="1400"/>
              </a:spcBef>
              <a:buSzPct val="100000"/>
              <a:buBlip>
                <a:blip r:embed="rId2"/>
              </a:buBlip>
              <a:defRPr b="1" sz="2800">
                <a:solidFill>
                  <a:srgbClr val="000066"/>
                </a:solidFill>
              </a:defRPr>
            </a:pPr>
            <a:r>
              <a:t>/proc Files that give information about current system processes and kernel information.</a:t>
            </a:r>
          </a:p>
          <a:p>
            <a:pPr marL="400050" indent="-400050" algn="just">
              <a:lnSpc>
                <a:spcPct val="80000"/>
              </a:lnSpc>
              <a:spcBef>
                <a:spcPts val="1400"/>
              </a:spcBef>
              <a:buSzPct val="100000"/>
              <a:buBlip>
                <a:blip r:embed="rId2"/>
              </a:buBlip>
              <a:defRPr b="1" sz="2800">
                <a:solidFill>
                  <a:srgbClr val="000066"/>
                </a:solidFill>
              </a:defRPr>
            </a:pPr>
            <a:r>
              <a:t>/root The superuser's home directory, whose username is root. (In the past, the home directory for the superuser was simply `/'; later, `/root' was adopted for this purpose to reduce clutter in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hape 335"/>
          <p:cNvSpPr txBox="1"/>
          <p:nvPr>
            <p:ph type="title"/>
          </p:nvPr>
        </p:nvSpPr>
        <p:spPr>
          <a:xfrm>
            <a:off x="457200" y="762000"/>
            <a:ext cx="8229600" cy="655638"/>
          </a:xfrm>
          <a:prstGeom prst="rect">
            <a:avLst/>
          </a:prstGeom>
        </p:spPr>
        <p:txBody>
          <a:bodyPr lIns="0" tIns="0" rIns="0" bIns="0"/>
          <a:lstStyle>
            <a:lvl1pPr defTabSz="329184">
              <a:tabLst>
                <a:tab pos="520700" algn="l"/>
                <a:tab pos="1041400" algn="l"/>
                <a:tab pos="1562100" algn="l"/>
                <a:tab pos="2082800" algn="l"/>
                <a:tab pos="2603500" algn="l"/>
                <a:tab pos="3124200" algn="l"/>
                <a:tab pos="3644900" algn="l"/>
                <a:tab pos="4165600" algn="l"/>
                <a:tab pos="4686300" algn="l"/>
                <a:tab pos="5207000" algn="l"/>
                <a:tab pos="5727700" algn="l"/>
              </a:tabLst>
              <a:defRPr b="1" sz="2880">
                <a:solidFill>
                  <a:srgbClr val="E4005C"/>
                </a:solidFill>
              </a:defRPr>
            </a:lvl1pPr>
          </a:lstStyle>
          <a:p>
            <a:pPr/>
            <a:r>
              <a:t>Structure of Standard Directories in Unix/Linux</a:t>
            </a:r>
          </a:p>
        </p:txBody>
      </p:sp>
      <p:sp>
        <p:nvSpPr>
          <p:cNvPr id="336" name="Shape 33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37" name="Shape 337"/>
          <p:cNvSpPr/>
          <p:nvPr/>
        </p:nvSpPr>
        <p:spPr>
          <a:xfrm>
            <a:off x="511175" y="14335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338" name="Shape 33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39" name="Shape 339"/>
          <p:cNvSpPr/>
          <p:nvPr/>
        </p:nvSpPr>
        <p:spPr>
          <a:xfrm>
            <a:off x="969962" y="17160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40" name="Shape 340"/>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41" name="Shape 34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42" name="Shape 342"/>
          <p:cNvSpPr txBox="1"/>
          <p:nvPr/>
        </p:nvSpPr>
        <p:spPr>
          <a:xfrm>
            <a:off x="533400" y="1906587"/>
            <a:ext cx="7943850" cy="49438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71487" indent="-471487" algn="just">
              <a:lnSpc>
                <a:spcPct val="90000"/>
              </a:lnSpc>
              <a:spcBef>
                <a:spcPts val="1400"/>
              </a:spcBef>
              <a:buSzPct val="100000"/>
              <a:buBlip>
                <a:blip r:embed="rId2"/>
              </a:buBlip>
              <a:defRPr b="1">
                <a:solidFill>
                  <a:srgbClr val="000066"/>
                </a:solidFill>
              </a:defRPr>
            </a:pPr>
            <a:r>
              <a:t>/sbin Essential system administrator tools, or system binaries.</a:t>
            </a:r>
          </a:p>
          <a:p>
            <a:pPr marL="471487" indent="-471487" algn="just">
              <a:lnSpc>
                <a:spcPct val="90000"/>
              </a:lnSpc>
              <a:spcBef>
                <a:spcPts val="1400"/>
              </a:spcBef>
              <a:buSzPct val="100000"/>
              <a:buBlip>
                <a:blip r:embed="rId2"/>
              </a:buBlip>
              <a:defRPr b="1">
                <a:solidFill>
                  <a:srgbClr val="000066"/>
                </a:solidFill>
              </a:defRPr>
            </a:pPr>
            <a:r>
              <a:t>/tmp Temporary files.</a:t>
            </a:r>
          </a:p>
          <a:p>
            <a:pPr marL="471487" indent="-471487" algn="just">
              <a:lnSpc>
                <a:spcPct val="90000"/>
              </a:lnSpc>
              <a:spcBef>
                <a:spcPts val="1400"/>
              </a:spcBef>
              <a:buSzPct val="100000"/>
              <a:buBlip>
                <a:blip r:embed="rId2"/>
              </a:buBlip>
              <a:defRPr b="1">
                <a:solidFill>
                  <a:srgbClr val="000066"/>
                </a:solidFill>
              </a:defRPr>
            </a:pPr>
            <a:r>
              <a:t>/usr Subdirectories with files related to user tools and applications.</a:t>
            </a:r>
          </a:p>
          <a:p>
            <a:pPr marL="471487" indent="-471487" algn="just">
              <a:lnSpc>
                <a:spcPct val="90000"/>
              </a:lnSpc>
              <a:spcBef>
                <a:spcPts val="1400"/>
              </a:spcBef>
              <a:buSzPct val="100000"/>
              <a:buBlip>
                <a:blip r:embed="rId2"/>
              </a:buBlip>
              <a:defRPr b="1">
                <a:solidFill>
                  <a:srgbClr val="000066"/>
                </a:solidFill>
              </a:defRPr>
            </a:pPr>
            <a:r>
              <a:t>/media, Contain directories that are used for mounting devices in the file system /mnt tree.</a:t>
            </a:r>
          </a:p>
          <a:p>
            <a:pPr marL="471487" indent="-471487" algn="just">
              <a:lnSpc>
                <a:spcPct val="90000"/>
              </a:lnSpc>
              <a:spcBef>
                <a:spcPts val="1400"/>
              </a:spcBef>
              <a:buSzPct val="100000"/>
              <a:buBlip>
                <a:blip r:embed="rId2"/>
              </a:buBlip>
              <a:defRPr b="1">
                <a:solidFill>
                  <a:srgbClr val="000066"/>
                </a:solidFill>
              </a:defRPr>
            </a:pPr>
            <a:r>
              <a:t>/opt Used for optional packages that may be installed on your server.  </a:t>
            </a:r>
          </a:p>
          <a:p>
            <a:pPr marL="471487" indent="-471487" algn="just">
              <a:lnSpc>
                <a:spcPct val="90000"/>
              </a:lnSpc>
              <a:spcBef>
                <a:spcPts val="1400"/>
              </a:spcBef>
              <a:buSzPct val="100000"/>
              <a:buBlip>
                <a:blip r:embed="rId2"/>
              </a:buBlip>
              <a:defRPr b="1">
                <a:solidFill>
                  <a:srgbClr val="000066"/>
                </a:solidFill>
              </a:defRPr>
            </a:pPr>
            <a:r>
              <a:t>/run Contains process and user-specific information that has been created since the last boot. </a:t>
            </a:r>
          </a:p>
          <a:p>
            <a:pPr marL="471487" indent="-471487" algn="just">
              <a:lnSpc>
                <a:spcPct val="90000"/>
              </a:lnSpc>
              <a:spcBef>
                <a:spcPts val="1400"/>
              </a:spcBef>
              <a:buSzPct val="100000"/>
              <a:buBlip>
                <a:blip r:embed="rId2"/>
              </a:buBlip>
              <a:defRPr b="1">
                <a:solidFill>
                  <a:srgbClr val="000066"/>
                </a:solidFill>
              </a:defRPr>
            </a:pPr>
            <a:r>
              <a:t>/srv May be used for data by services like NFS, FTP, and HTTP. </a:t>
            </a:r>
          </a:p>
          <a:p>
            <a:pPr marL="471487" indent="-471487" algn="just">
              <a:lnSpc>
                <a:spcPct val="90000"/>
              </a:lnSpc>
              <a:spcBef>
                <a:spcPts val="1400"/>
              </a:spcBef>
              <a:buSzPct val="100000"/>
              <a:buBlip>
                <a:blip r:embed="rId2"/>
              </a:buBlip>
              <a:defRPr b="1">
                <a:solidFill>
                  <a:srgbClr val="000066"/>
                </a:solidFill>
              </a:defRPr>
            </a:pPr>
            <a:r>
              <a:t>/sys Used as an interface to different hardware devices that is managed by the Linux kernel and associated processes. </a:t>
            </a:r>
          </a:p>
          <a:p>
            <a:pPr marL="471487" indent="-471487" algn="just">
              <a:lnSpc>
                <a:spcPct val="90000"/>
              </a:lnSpc>
              <a:spcBef>
                <a:spcPts val="1400"/>
              </a:spcBef>
              <a:buSzPct val="100000"/>
              <a:buBlip>
                <a:blip r:embed="rId2"/>
              </a:buBlip>
              <a:defRPr b="1">
                <a:solidFill>
                  <a:srgbClr val="000066"/>
                </a:solidFill>
              </a:defRPr>
            </a:pPr>
            <a:r>
              <a:t>/var Contains files that may change in size dynamically, such as log files, mail boxes, and spool files.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hape 344"/>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Directories, Files and Inodes</a:t>
            </a:r>
          </a:p>
        </p:txBody>
      </p:sp>
      <p:sp>
        <p:nvSpPr>
          <p:cNvPr id="345" name="Shape 34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46" name="Shape 34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47" name="Shape 34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48" name="Shape 34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49" name="Shape 349"/>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50" name="Shape 35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51" name="Shape 351"/>
          <p:cNvSpPr txBox="1"/>
          <p:nvPr/>
        </p:nvSpPr>
        <p:spPr>
          <a:xfrm>
            <a:off x="685800" y="1676400"/>
            <a:ext cx="8153400" cy="5080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912812">
              <a:spcBef>
                <a:spcPts val="1400"/>
              </a:spcBef>
              <a:buSzPct val="100000"/>
              <a:buBlip>
                <a:blip r:embed="rId2"/>
              </a:buBlip>
              <a:defRPr b="1" sz="2400">
                <a:solidFill>
                  <a:srgbClr val="000066"/>
                </a:solidFill>
              </a:defRPr>
            </a:pPr>
            <a:r>
              <a:t>Every directory and file is listed in its parent</a:t>
            </a:r>
            <a:br/>
            <a:r>
              <a:t>   directory. </a:t>
            </a:r>
          </a:p>
          <a:p>
            <a:pPr algn="just" defTabSz="912812">
              <a:spcBef>
                <a:spcPts val="1400"/>
              </a:spcBef>
              <a:buSzPct val="100000"/>
              <a:buBlip>
                <a:blip r:embed="rId2"/>
              </a:buBlip>
              <a:defRPr b="1" sz="2400">
                <a:solidFill>
                  <a:srgbClr val="000066"/>
                </a:solidFill>
              </a:defRPr>
            </a:pPr>
            <a:r>
              <a:t>In the case of the root directory, that parent is itself. </a:t>
            </a:r>
          </a:p>
          <a:p>
            <a:pPr algn="just" defTabSz="912812">
              <a:spcBef>
                <a:spcPts val="1400"/>
              </a:spcBef>
              <a:buSzPct val="100000"/>
              <a:buBlip>
                <a:blip r:embed="rId2"/>
              </a:buBlip>
              <a:defRPr b="1" sz="2400">
                <a:solidFill>
                  <a:srgbClr val="000066"/>
                </a:solidFill>
              </a:defRPr>
            </a:pPr>
            <a:r>
              <a:t>A directory is a file that contains a table listing the</a:t>
            </a:r>
            <a:br/>
            <a:r>
              <a:t>   files contained within it, giving file names to the</a:t>
            </a:r>
            <a:br/>
            <a:r>
              <a:t>   inode numbers in the list. </a:t>
            </a:r>
          </a:p>
          <a:p>
            <a:pPr algn="just" defTabSz="912812">
              <a:spcBef>
                <a:spcPts val="1400"/>
              </a:spcBef>
              <a:buSzPct val="100000"/>
              <a:buBlip>
                <a:blip r:embed="rId2"/>
              </a:buBlip>
              <a:defRPr b="1" sz="2400">
                <a:solidFill>
                  <a:srgbClr val="000066"/>
                </a:solidFill>
              </a:defRPr>
            </a:pPr>
            <a:r>
              <a:t>The information about all the files and directories is</a:t>
            </a:r>
            <a:br/>
            <a:r>
              <a:t>   maintained in INODE TABLE</a:t>
            </a:r>
          </a:p>
          <a:p>
            <a:pPr algn="just" defTabSz="912812">
              <a:spcBef>
                <a:spcPts val="1400"/>
              </a:spcBef>
              <a:buSzPct val="100000"/>
              <a:buBlip>
                <a:blip r:embed="rId2"/>
              </a:buBlip>
              <a:defRPr b="1" sz="2400">
                <a:solidFill>
                  <a:srgbClr val="000066"/>
                </a:solidFill>
              </a:defRPr>
            </a:pPr>
            <a:r>
              <a:t>An Inode (Index Nodes) is an entry in the table</a:t>
            </a:r>
            <a:br/>
            <a:r>
              <a:t>   containing information about a file (metadata)</a:t>
            </a:r>
            <a:br/>
            <a:r>
              <a:t>   including file permissions, UID, GID, size, time</a:t>
            </a:r>
            <a:br/>
            <a:r>
              <a:t>   stamp, pointers to files data blocks on the disk etc.</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hape 353"/>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Basic Shell Skills </a:t>
            </a:r>
          </a:p>
        </p:txBody>
      </p:sp>
      <p:sp>
        <p:nvSpPr>
          <p:cNvPr id="354" name="Shape 354"/>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55" name="Shape 355"/>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56" name="Shape 356"/>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57" name="Shape 357"/>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58" name="Shape 358"/>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59" name="Shape 359"/>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60" name="Shape 360"/>
          <p:cNvSpPr txBox="1"/>
          <p:nvPr/>
        </p:nvSpPr>
        <p:spPr>
          <a:xfrm>
            <a:off x="685800" y="1676400"/>
            <a:ext cx="8153400" cy="55790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912812">
              <a:spcBef>
                <a:spcPts val="1400"/>
              </a:spcBef>
              <a:buSzPct val="100000"/>
              <a:buBlip>
                <a:blip r:embed="rId2"/>
              </a:buBlip>
              <a:defRPr b="1" sz="1700">
                <a:solidFill>
                  <a:srgbClr val="000066"/>
                </a:solidFill>
              </a:defRPr>
            </a:pPr>
            <a:r>
              <a:t> The shell is the default working environment for a Linux administrator. It is the environment where users and administrators enter commands that are executed by the operating system. Different shells for Linux are available, but Bash is the most common shell. (see /etc/shells) </a:t>
            </a:r>
          </a:p>
          <a:p>
            <a:pPr algn="just" defTabSz="912812">
              <a:spcBef>
                <a:spcPts val="1400"/>
              </a:spcBef>
              <a:buSzPct val="100000"/>
              <a:buBlip>
                <a:blip r:embed="rId2"/>
              </a:buBlip>
              <a:defRPr b="1" sz="1700">
                <a:solidFill>
                  <a:srgbClr val="000066"/>
                </a:solidFill>
              </a:defRPr>
            </a:pPr>
            <a:r>
              <a:t> Working with the shell is all about working with command syntax. Typically, command syntax has three basic parts: the command, its options, and its arguments.  </a:t>
            </a:r>
          </a:p>
          <a:p>
            <a:pPr algn="just" defTabSz="912812">
              <a:spcBef>
                <a:spcPts val="1400"/>
              </a:spcBef>
              <a:buSzPct val="100000"/>
              <a:buBlip>
                <a:blip r:embed="rId2"/>
              </a:buBlip>
              <a:defRPr b="1" sz="1700">
                <a:solidFill>
                  <a:srgbClr val="000066"/>
                </a:solidFill>
              </a:defRPr>
            </a:pPr>
            <a:r>
              <a:t>The command is the command itself, such as ls. This command shows a list of files in the current directory. To modify the behavior of the command, you can use </a:t>
            </a:r>
            <a:r>
              <a:rPr i="1"/>
              <a:t>options</a:t>
            </a:r>
            <a:r>
              <a:t>. Options are a part of the program code, and they modify what the command is doing. For instance, when you use the -l option with the ls command, a long listing of filenames and properties is displayed. </a:t>
            </a:r>
            <a:endParaRPr>
              <a:latin typeface="Times Roman"/>
              <a:ea typeface="Times Roman"/>
              <a:cs typeface="Times Roman"/>
              <a:sym typeface="Times Roman"/>
            </a:endParaRPr>
          </a:p>
          <a:p>
            <a:pPr algn="just" defTabSz="912812">
              <a:spcBef>
                <a:spcPts val="1400"/>
              </a:spcBef>
              <a:buSzPct val="100000"/>
              <a:buBlip>
                <a:blip r:embed="rId2"/>
              </a:buBlip>
              <a:defRPr b="1" sz="1700">
                <a:solidFill>
                  <a:srgbClr val="000066"/>
                </a:solidFill>
              </a:defRPr>
            </a:pPr>
            <a:r>
              <a:rPr>
                <a:latin typeface="Times Roman"/>
                <a:ea typeface="Times Roman"/>
                <a:cs typeface="Times Roman"/>
                <a:sym typeface="Times Roman"/>
              </a:rPr>
              <a:t> The word argument is a bit confusing. Th</a:t>
            </a:r>
            <a:r>
              <a:t>e command ls -l /etc has two different arguments: -l and /etc. The first argument is an option, modifying the behavior of the command. The second argument is a target, specifying where the command should do its work. </a:t>
            </a:r>
            <a:endParaRPr>
              <a:latin typeface="Times Roman"/>
              <a:ea typeface="Times Roman"/>
              <a:cs typeface="Times Roman"/>
              <a:sym typeface="Times Roman"/>
            </a:endParaRPr>
          </a:p>
          <a:p>
            <a:pPr algn="just" defTabSz="912812">
              <a:spcBef>
                <a:spcPts val="1400"/>
              </a:spcBef>
              <a:buSzPct val="100000"/>
              <a:buBlip>
                <a:blip r:embed="rId2"/>
              </a:buBlip>
              <a:defRPr b="1" sz="1700">
                <a:solidFill>
                  <a:srgbClr val="000066"/>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hape 362"/>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Basic Shell Skills </a:t>
            </a:r>
          </a:p>
        </p:txBody>
      </p:sp>
      <p:sp>
        <p:nvSpPr>
          <p:cNvPr id="363" name="Shape 36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64" name="Shape 36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65" name="Shape 36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66" name="Shape 36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67" name="Shape 367"/>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68" name="Shape 36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69" name="Shape 369"/>
          <p:cNvSpPr txBox="1"/>
          <p:nvPr/>
        </p:nvSpPr>
        <p:spPr>
          <a:xfrm>
            <a:off x="685800" y="1676400"/>
            <a:ext cx="8153400" cy="54285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912812">
              <a:spcBef>
                <a:spcPts val="1400"/>
              </a:spcBef>
              <a:buSzPct val="100000"/>
              <a:buBlip>
                <a:blip r:embed="rId2"/>
              </a:buBlip>
              <a:defRPr b="1" sz="1700">
                <a:solidFill>
                  <a:srgbClr val="000066"/>
                </a:solidFill>
              </a:defRPr>
            </a:pPr>
            <a:r>
              <a:t> The purpose of the Linux shell is to provide an environment in which commands can be executed. The shell takes care of interpreting the command that a user has entered correctly. To do this, the shell makes a distinction between three kinds of commands: </a:t>
            </a:r>
          </a:p>
          <a:p>
            <a:pPr lvl="1" marL="457200" indent="0" algn="just" defTabSz="912812">
              <a:spcBef>
                <a:spcPts val="1400"/>
              </a:spcBef>
              <a:buSzPct val="100000"/>
              <a:buBlip>
                <a:blip r:embed="rId2"/>
              </a:buBlip>
              <a:defRPr b="1" sz="1700">
                <a:solidFill>
                  <a:srgbClr val="000066"/>
                </a:solidFill>
              </a:defRPr>
            </a:pPr>
            <a:r>
              <a:t>Aliases</a:t>
            </a:r>
          </a:p>
          <a:p>
            <a:pPr lvl="1" marL="457200" indent="0" algn="just" defTabSz="912812">
              <a:spcBef>
                <a:spcPts val="1400"/>
              </a:spcBef>
              <a:buSzPct val="100000"/>
              <a:buBlip>
                <a:blip r:embed="rId2"/>
              </a:buBlip>
              <a:defRPr b="1" sz="1700">
                <a:solidFill>
                  <a:srgbClr val="000066"/>
                </a:solidFill>
              </a:defRPr>
            </a:pPr>
            <a:r>
              <a:t> Internal commands </a:t>
            </a:r>
          </a:p>
          <a:p>
            <a:pPr lvl="1" marL="457200" indent="0" algn="just" defTabSz="912812">
              <a:spcBef>
                <a:spcPts val="1400"/>
              </a:spcBef>
              <a:buSzPct val="100000"/>
              <a:buBlip>
                <a:blip r:embed="rId2"/>
              </a:buBlip>
              <a:defRPr b="1" sz="1700">
                <a:solidFill>
                  <a:srgbClr val="000066"/>
                </a:solidFill>
              </a:defRPr>
            </a:pPr>
            <a:r>
              <a:t>External commands </a:t>
            </a:r>
          </a:p>
          <a:p>
            <a:pPr algn="just" defTabSz="912812">
              <a:spcBef>
                <a:spcPts val="1400"/>
              </a:spcBef>
              <a:buSzPct val="100000"/>
              <a:buBlip>
                <a:blip r:embed="rId2"/>
              </a:buBlip>
              <a:defRPr b="1" sz="1700">
                <a:solidFill>
                  <a:srgbClr val="000066"/>
                </a:solidFill>
              </a:defRPr>
            </a:pPr>
            <a:r>
              <a:t>An alias is a command that a user can define as needed. Some aliases are provided by default; type alias on the command line to get an overview. To define an alias, use alias newcommand='oldcommand', as in the default alias ll='ls -l --color=auto' that has already been created on your system. </a:t>
            </a:r>
          </a:p>
          <a:p>
            <a:pPr algn="just" defTabSz="912812">
              <a:spcBef>
                <a:spcPts val="1400"/>
              </a:spcBef>
              <a:buSzPct val="100000"/>
              <a:buBlip>
                <a:blip r:embed="rId2"/>
              </a:buBlip>
              <a:defRPr b="1" sz="1700">
                <a:solidFill>
                  <a:srgbClr val="000066"/>
                </a:solidFill>
              </a:defRPr>
            </a:pPr>
            <a:r>
              <a:t>An internal command is a command that is a part of the shell itself and, as such, doesn’t have to be loaded from disk separately. </a:t>
            </a:r>
          </a:p>
          <a:p>
            <a:pPr algn="just" defTabSz="912812">
              <a:spcBef>
                <a:spcPts val="1400"/>
              </a:spcBef>
              <a:buSzPct val="100000"/>
              <a:buBlip>
                <a:blip r:embed="rId2"/>
              </a:buBlip>
              <a:defRPr b="1" sz="1700">
                <a:solidFill>
                  <a:srgbClr val="000066"/>
                </a:solidFill>
              </a:defRPr>
            </a:pPr>
            <a:r>
              <a:t>An external command is a command that exists as an executable file on the disk of the computer.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Shape 371"/>
          <p:cNvSpPr txBox="1"/>
          <p:nvPr>
            <p:ph type="title"/>
          </p:nvPr>
        </p:nvSpPr>
        <p:spPr>
          <a:xfrm>
            <a:off x="-1" y="609600"/>
            <a:ext cx="9144002" cy="808038"/>
          </a:xfrm>
          <a:prstGeom prst="rect">
            <a:avLst/>
          </a:prstGeom>
        </p:spPr>
        <p:txBody>
          <a:bodyPr lIns="0" tIns="0" rIns="0" bIns="0"/>
          <a:lstStyle>
            <a:lvl1pPr defTabSz="434340">
              <a:tabLst>
                <a:tab pos="685800" algn="l"/>
                <a:tab pos="1371600" algn="l"/>
                <a:tab pos="2057400" algn="l"/>
                <a:tab pos="2743200" algn="l"/>
                <a:tab pos="3429000" algn="l"/>
                <a:tab pos="4114800" algn="l"/>
                <a:tab pos="4813300" algn="l"/>
                <a:tab pos="5499100" algn="l"/>
                <a:tab pos="6184900" algn="l"/>
                <a:tab pos="6870700" algn="l"/>
                <a:tab pos="7556500" algn="l"/>
              </a:tabLst>
              <a:defRPr b="1" sz="3800">
                <a:solidFill>
                  <a:srgbClr val="E4005C"/>
                </a:solidFill>
              </a:defRPr>
            </a:lvl1pPr>
          </a:lstStyle>
          <a:p>
            <a:pPr/>
            <a:r>
              <a:t>Users, Groups and Access Permissions</a:t>
            </a:r>
          </a:p>
        </p:txBody>
      </p:sp>
      <p:sp>
        <p:nvSpPr>
          <p:cNvPr id="372" name="Shape 37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73" name="Shape 37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74" name="Shape 37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75" name="Shape 37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76" name="Shape 376"/>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77" name="Shape 37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78" name="Shape 378"/>
          <p:cNvSpPr txBox="1"/>
          <p:nvPr/>
        </p:nvSpPr>
        <p:spPr>
          <a:xfrm>
            <a:off x="671512" y="1906587"/>
            <a:ext cx="7805738" cy="29686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85762" indent="-385762" algn="just">
              <a:lnSpc>
                <a:spcPct val="80000"/>
              </a:lnSpc>
              <a:spcBef>
                <a:spcPts val="1400"/>
              </a:spcBef>
              <a:buSzPct val="100000"/>
              <a:buBlip>
                <a:blip r:embed="rId2"/>
              </a:buBlip>
              <a:defRPr b="1" sz="2700">
                <a:solidFill>
                  <a:srgbClr val="000066"/>
                </a:solidFill>
              </a:defRPr>
            </a:pPr>
            <a:r>
              <a:t>In UNIX/LINUX, there is a concept of user and an associated group</a:t>
            </a:r>
          </a:p>
          <a:p>
            <a:pPr marL="385762" indent="-385762" algn="just">
              <a:lnSpc>
                <a:spcPct val="80000"/>
              </a:lnSpc>
              <a:spcBef>
                <a:spcPts val="1400"/>
              </a:spcBef>
              <a:buSzPct val="100000"/>
              <a:buBlip>
                <a:blip r:embed="rId2"/>
              </a:buBlip>
              <a:defRPr b="1" sz="2700">
                <a:solidFill>
                  <a:srgbClr val="000066"/>
                </a:solidFill>
              </a:defRPr>
            </a:pPr>
            <a:r>
              <a:t>The system determines whether or not a user or group can access a file or program based on the permissions assigned to them.</a:t>
            </a:r>
          </a:p>
          <a:p>
            <a:pPr marL="385762" indent="-385762" algn="just">
              <a:lnSpc>
                <a:spcPct val="80000"/>
              </a:lnSpc>
              <a:spcBef>
                <a:spcPts val="1400"/>
              </a:spcBef>
              <a:buSzPct val="100000"/>
              <a:buBlip>
                <a:blip r:embed="rId2"/>
              </a:buBlip>
              <a:defRPr b="1" sz="2700">
                <a:solidFill>
                  <a:srgbClr val="000066"/>
                </a:solidFill>
              </a:defRPr>
            </a:pPr>
            <a:r>
              <a:t>Apart from all the users, there is a special user called Super User or the root which has permission to access any file and directory</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pe 380"/>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Access Permissions</a:t>
            </a:r>
          </a:p>
        </p:txBody>
      </p:sp>
      <p:sp>
        <p:nvSpPr>
          <p:cNvPr id="381" name="Shape 38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82" name="Shape 38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83" name="Shape 38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84" name="Shape 38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85" name="Shape 38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86" name="Shape 38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87" name="Shape 387"/>
          <p:cNvSpPr txBox="1"/>
          <p:nvPr/>
        </p:nvSpPr>
        <p:spPr>
          <a:xfrm>
            <a:off x="671512" y="1906587"/>
            <a:ext cx="7805738" cy="36554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gn="just">
              <a:lnSpc>
                <a:spcPct val="80000"/>
              </a:lnSpc>
              <a:spcBef>
                <a:spcPts val="1400"/>
              </a:spcBef>
              <a:buSzPct val="100000"/>
              <a:buBlip>
                <a:blip r:embed="rId2"/>
              </a:buBlip>
              <a:defRPr b="1" sz="2400">
                <a:solidFill>
                  <a:srgbClr val="000066"/>
                </a:solidFill>
              </a:defRPr>
            </a:pPr>
            <a:r>
              <a:t>There are three permissions for any file, directory or application program. </a:t>
            </a:r>
          </a:p>
          <a:p>
            <a:pPr marL="342900" indent="-342900" algn="just">
              <a:lnSpc>
                <a:spcPct val="80000"/>
              </a:lnSpc>
              <a:spcBef>
                <a:spcPts val="1400"/>
              </a:spcBef>
              <a:buSzPct val="100000"/>
              <a:buBlip>
                <a:blip r:embed="rId2"/>
              </a:buBlip>
              <a:defRPr b="1" sz="2400">
                <a:solidFill>
                  <a:srgbClr val="000066"/>
                </a:solidFill>
              </a:defRPr>
            </a:pPr>
            <a:r>
              <a:t>The following lists the symbols used to denote each, along with a brief description:</a:t>
            </a:r>
          </a:p>
          <a:p>
            <a:pPr marL="342900" indent="-342900" algn="just">
              <a:lnSpc>
                <a:spcPct val="80000"/>
              </a:lnSpc>
              <a:spcBef>
                <a:spcPts val="1400"/>
              </a:spcBef>
              <a:defRPr b="1" sz="2400">
                <a:solidFill>
                  <a:srgbClr val="000066"/>
                </a:solidFill>
              </a:defRPr>
            </a:pPr>
            <a:r>
              <a:t>    r — Indicates that a given category of  user can read a file.</a:t>
            </a:r>
          </a:p>
          <a:p>
            <a:pPr marL="342900" indent="-342900" algn="just">
              <a:lnSpc>
                <a:spcPct val="80000"/>
              </a:lnSpc>
              <a:spcBef>
                <a:spcPts val="1400"/>
              </a:spcBef>
              <a:defRPr b="1" sz="2400">
                <a:solidFill>
                  <a:srgbClr val="000066"/>
                </a:solidFill>
              </a:defRPr>
            </a:pPr>
            <a:r>
              <a:t>   w — Indicates that a given category of user can write to a file.</a:t>
            </a:r>
          </a:p>
          <a:p>
            <a:pPr marL="342900" indent="-342900" algn="just">
              <a:lnSpc>
                <a:spcPct val="80000"/>
              </a:lnSpc>
              <a:spcBef>
                <a:spcPts val="1400"/>
              </a:spcBef>
              <a:defRPr b="1" sz="2400">
                <a:solidFill>
                  <a:srgbClr val="000066"/>
                </a:solidFill>
              </a:defRPr>
            </a:pPr>
            <a:r>
              <a:t>   x — Indicates that a given category of user can execute the file.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hape 389"/>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Access Permissions</a:t>
            </a:r>
          </a:p>
        </p:txBody>
      </p:sp>
      <p:sp>
        <p:nvSpPr>
          <p:cNvPr id="390" name="Shape 39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391" name="Shape 39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392" name="Shape 39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393" name="Shape 39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394" name="Shape 394"/>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395" name="Shape 39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396" name="Shape 396"/>
          <p:cNvSpPr txBox="1"/>
          <p:nvPr/>
        </p:nvSpPr>
        <p:spPr>
          <a:xfrm>
            <a:off x="671512" y="1906587"/>
            <a:ext cx="7805738" cy="42734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5" indent="-371475" algn="just">
              <a:lnSpc>
                <a:spcPct val="80000"/>
              </a:lnSpc>
              <a:spcBef>
                <a:spcPts val="1400"/>
              </a:spcBef>
              <a:buSzPct val="100000"/>
              <a:buBlip>
                <a:blip r:embed="rId2"/>
              </a:buBlip>
              <a:defRPr b="1" sz="2600">
                <a:solidFill>
                  <a:srgbClr val="000066"/>
                </a:solidFill>
              </a:defRPr>
            </a:pPr>
            <a:r>
              <a:t>Each of the three permissions are assigned to three defined categories of users. </a:t>
            </a:r>
          </a:p>
          <a:p>
            <a:pPr marL="371475" indent="-371475" algn="just">
              <a:lnSpc>
                <a:spcPct val="80000"/>
              </a:lnSpc>
              <a:spcBef>
                <a:spcPts val="1400"/>
              </a:spcBef>
              <a:buSzPct val="100000"/>
              <a:buBlip>
                <a:blip r:embed="rId2"/>
              </a:buBlip>
              <a:defRPr b="1" sz="2600">
                <a:solidFill>
                  <a:srgbClr val="000066"/>
                </a:solidFill>
              </a:defRPr>
            </a:pPr>
            <a:r>
              <a:t>The categories are:</a:t>
            </a:r>
          </a:p>
          <a:p>
            <a:pPr marL="342900" indent="-342900" algn="just">
              <a:lnSpc>
                <a:spcPct val="80000"/>
              </a:lnSpc>
              <a:spcBef>
                <a:spcPts val="700"/>
              </a:spcBef>
              <a:defRPr b="1" sz="2600">
                <a:solidFill>
                  <a:srgbClr val="000066"/>
                </a:solidFill>
              </a:defRPr>
            </a:pPr>
          </a:p>
          <a:p>
            <a:pPr marL="342900" indent="-342900" algn="just">
              <a:lnSpc>
                <a:spcPct val="80000"/>
              </a:lnSpc>
              <a:spcBef>
                <a:spcPts val="500"/>
              </a:spcBef>
              <a:defRPr b="1" i="1" sz="2600">
                <a:solidFill>
                  <a:srgbClr val="000066"/>
                </a:solidFill>
              </a:defRPr>
            </a:pPr>
            <a:r>
              <a:t>   owner   </a:t>
            </a:r>
            <a:r>
              <a:rPr i="0"/>
              <a:t>—   The owner of the file or </a:t>
            </a:r>
          </a:p>
          <a:p>
            <a:pPr marL="342900" indent="-342900" algn="just">
              <a:lnSpc>
                <a:spcPct val="80000"/>
              </a:lnSpc>
              <a:spcBef>
                <a:spcPts val="500"/>
              </a:spcBef>
              <a:defRPr b="1" sz="2600">
                <a:solidFill>
                  <a:srgbClr val="000066"/>
                </a:solidFill>
              </a:defRPr>
            </a:pPr>
            <a:r>
              <a:t>                       application.</a:t>
            </a:r>
          </a:p>
          <a:p>
            <a:pPr marL="342900" indent="-342900" algn="just">
              <a:lnSpc>
                <a:spcPct val="80000"/>
              </a:lnSpc>
              <a:spcBef>
                <a:spcPts val="500"/>
              </a:spcBef>
              <a:defRPr b="1" i="1" sz="2600">
                <a:solidFill>
                  <a:srgbClr val="000066"/>
                </a:solidFill>
              </a:defRPr>
            </a:pPr>
            <a:r>
              <a:t>   group </a:t>
            </a:r>
            <a:r>
              <a:rPr i="0"/>
              <a:t>— The group that owns the file or</a:t>
            </a:r>
            <a:br>
              <a:rPr i="0"/>
            </a:br>
            <a:r>
              <a:rPr i="0"/>
              <a:t>                   application.</a:t>
            </a:r>
          </a:p>
          <a:p>
            <a:pPr marL="342900" indent="-342900" algn="just">
              <a:lnSpc>
                <a:spcPct val="80000"/>
              </a:lnSpc>
              <a:spcBef>
                <a:spcPts val="500"/>
              </a:spcBef>
              <a:defRPr b="1" i="1" sz="2600">
                <a:solidFill>
                  <a:srgbClr val="000066"/>
                </a:solidFill>
              </a:defRPr>
            </a:pPr>
            <a:r>
              <a:t>   others  </a:t>
            </a:r>
            <a:r>
              <a:rPr i="0"/>
              <a:t> —   All users with access to the</a:t>
            </a:r>
          </a:p>
          <a:p>
            <a:pPr marL="342900" indent="-342900" algn="just">
              <a:lnSpc>
                <a:spcPct val="80000"/>
              </a:lnSpc>
              <a:spcBef>
                <a:spcPts val="500"/>
              </a:spcBef>
              <a:defRPr b="1" sz="2600">
                <a:solidFill>
                  <a:srgbClr val="000066"/>
                </a:solidFill>
              </a:defRPr>
            </a:pPr>
            <a:r>
              <a:t>                       system.</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Shape 398"/>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Access Permissions</a:t>
            </a:r>
          </a:p>
        </p:txBody>
      </p:sp>
      <p:sp>
        <p:nvSpPr>
          <p:cNvPr id="399" name="Shape 39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00" name="Shape 40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01" name="Shape 40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02" name="Shape 40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03" name="Shape 403"/>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04" name="Shape 40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05" name="Shape 405"/>
          <p:cNvSpPr txBox="1"/>
          <p:nvPr/>
        </p:nvSpPr>
        <p:spPr>
          <a:xfrm>
            <a:off x="671512" y="1906587"/>
            <a:ext cx="7805738" cy="29508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85762" indent="-385762" algn="just">
              <a:lnSpc>
                <a:spcPct val="80000"/>
              </a:lnSpc>
              <a:spcBef>
                <a:spcPts val="1400"/>
              </a:spcBef>
              <a:buSzPct val="100000"/>
              <a:buBlip>
                <a:blip r:embed="rId2"/>
              </a:buBlip>
              <a:defRPr b="1" sz="2700">
                <a:solidFill>
                  <a:srgbClr val="000066"/>
                </a:solidFill>
              </a:defRPr>
            </a:pPr>
            <a:r>
              <a:t>One can easily view the permissions for a file by invoking a long format listing using the command ls -l. </a:t>
            </a:r>
          </a:p>
          <a:p>
            <a:pPr marL="385762" indent="-385762" algn="just">
              <a:lnSpc>
                <a:spcPct val="80000"/>
              </a:lnSpc>
              <a:spcBef>
                <a:spcPts val="1400"/>
              </a:spcBef>
              <a:buSzPct val="100000"/>
              <a:buBlip>
                <a:blip r:embed="rId2"/>
              </a:buBlip>
              <a:defRPr b="1" sz="2700">
                <a:solidFill>
                  <a:srgbClr val="000066"/>
                </a:solidFill>
              </a:defRPr>
            </a:pPr>
            <a:r>
              <a:t>For instance, if the user centos creates an executable file named test, the output of the command ls -l test would look like this:</a:t>
            </a:r>
            <a:br/>
          </a:p>
          <a:p>
            <a:pPr marL="342900" indent="-342900" algn="just">
              <a:lnSpc>
                <a:spcPct val="80000"/>
              </a:lnSpc>
              <a:spcBef>
                <a:spcPts val="600"/>
              </a:spcBef>
              <a:defRPr sz="2700">
                <a:solidFill>
                  <a:srgbClr val="DF0587"/>
                </a:solidFill>
              </a:defRPr>
            </a:pPr>
            <a:r>
              <a:t>  </a:t>
            </a:r>
            <a:r>
              <a:rPr>
                <a:solidFill>
                  <a:srgbClr val="000066"/>
                </a:solidFill>
              </a:rPr>
              <a:t>-rwxrwxr-x 1 centos centos 0 Sep 26 12:25 test</a:t>
            </a:r>
            <a:r>
              <a: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hape 72"/>
          <p:cNvSpPr txBox="1"/>
          <p:nvPr>
            <p:ph type="title"/>
          </p:nvPr>
        </p:nvSpPr>
        <p:spPr>
          <a:xfrm>
            <a:off x="1093787" y="674687"/>
            <a:ext cx="7808913" cy="1147763"/>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Module I. RHCSA</a:t>
            </a:r>
          </a:p>
        </p:txBody>
      </p:sp>
      <p:sp>
        <p:nvSpPr>
          <p:cNvPr id="73" name="Shape 7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74" name="Shape 7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75" name="Shape 7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76" name="Shape 7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77" name="Shape 77"/>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Course Content</a:t>
            </a:r>
          </a:p>
        </p:txBody>
      </p:sp>
      <p:sp>
        <p:nvSpPr>
          <p:cNvPr id="78" name="Shape 7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79" name="Shape 79"/>
          <p:cNvSpPr txBox="1"/>
          <p:nvPr>
            <p:ph type="body" idx="1"/>
          </p:nvPr>
        </p:nvSpPr>
        <p:spPr>
          <a:xfrm>
            <a:off x="457200" y="1600200"/>
            <a:ext cx="8229600" cy="5156200"/>
          </a:xfrm>
          <a:prstGeom prst="rect">
            <a:avLst/>
          </a:prstGeom>
        </p:spPr>
        <p:txBody>
          <a:bodyPr/>
          <a:lstStyle/>
          <a:p>
            <a:pPr marL="424744" indent="-326319" defTabSz="414337">
              <a:spcBef>
                <a:spcPts val="400"/>
              </a:spcBef>
              <a:buBlip>
                <a:blip r:embed="rId2"/>
              </a:buBlip>
              <a:defRPr b="1" sz="2000">
                <a:solidFill>
                  <a:srgbClr val="000066"/>
                </a:solidFill>
              </a:defRPr>
            </a:pPr>
            <a:r>
              <a:t>Lecture/Lab 1 </a:t>
            </a:r>
          </a:p>
          <a:p>
            <a:pPr lvl="1" marL="847725" indent="-325437" defTabSz="414337">
              <a:spcBef>
                <a:spcPts val="0"/>
              </a:spcBef>
              <a:defRPr b="1" sz="2000">
                <a:solidFill>
                  <a:srgbClr val="000066"/>
                </a:solidFill>
              </a:defRPr>
            </a:pPr>
            <a:r>
              <a:t>Introduction to UNIX</a:t>
            </a:r>
            <a:br/>
            <a:r>
              <a:t>   - UNIX Operating System Architecture </a:t>
            </a:r>
          </a:p>
          <a:p>
            <a:pPr lvl="1" marL="847725" indent="-325437" defTabSz="414337">
              <a:spcBef>
                <a:spcPts val="0"/>
              </a:spcBef>
              <a:defRPr b="1" sz="2000">
                <a:solidFill>
                  <a:srgbClr val="000066"/>
                </a:solidFill>
              </a:defRPr>
            </a:pPr>
            <a:r>
              <a:t>Linux Operating System </a:t>
            </a:r>
          </a:p>
          <a:p>
            <a:pPr lvl="1" marL="847725" indent="-325437" defTabSz="414337">
              <a:spcBef>
                <a:spcPts val="0"/>
              </a:spcBef>
              <a:defRPr b="1" sz="2000">
                <a:solidFill>
                  <a:srgbClr val="000066"/>
                </a:solidFill>
              </a:defRPr>
            </a:pPr>
            <a:r>
              <a:t>Users, Groups and Permissions</a:t>
            </a:r>
            <a:br/>
            <a:r>
              <a:t>   - Examining Permissions</a:t>
            </a:r>
          </a:p>
          <a:p>
            <a:pPr marL="424744" indent="-326319" defTabSz="414337">
              <a:spcBef>
                <a:spcPts val="400"/>
              </a:spcBef>
              <a:buBlip>
                <a:blip r:embed="rId2"/>
              </a:buBlip>
              <a:defRPr b="1" sz="2000">
                <a:solidFill>
                  <a:srgbClr val="000066"/>
                </a:solidFill>
              </a:defRPr>
            </a:pPr>
            <a:r>
              <a:t>Lecture/Lab 2 </a:t>
            </a:r>
          </a:p>
          <a:p>
            <a:pPr lvl="1" marL="847725" indent="-325437" defTabSz="414337">
              <a:spcBef>
                <a:spcPts val="0"/>
              </a:spcBef>
              <a:defRPr b="1" sz="2000">
                <a:solidFill>
                  <a:srgbClr val="000066"/>
                </a:solidFill>
              </a:defRPr>
            </a:pPr>
            <a:r>
              <a:t>Linux Installation </a:t>
            </a:r>
          </a:p>
          <a:p>
            <a:pPr lvl="1" marL="847725" indent="-325437" defTabSz="414337">
              <a:spcBef>
                <a:spcPts val="0"/>
              </a:spcBef>
              <a:defRPr b="1" sz="2000">
                <a:solidFill>
                  <a:srgbClr val="000066"/>
                </a:solidFill>
              </a:defRPr>
            </a:pPr>
            <a:r>
              <a:t>Hard Disk Partition Details </a:t>
            </a:r>
          </a:p>
          <a:p>
            <a:pPr lvl="1" marL="847725" indent="-325437" defTabSz="414337">
              <a:spcBef>
                <a:spcPts val="0"/>
              </a:spcBef>
              <a:defRPr b="1" sz="2000">
                <a:solidFill>
                  <a:srgbClr val="000066"/>
                </a:solidFill>
              </a:defRPr>
            </a:pPr>
            <a:r>
              <a:t>Linux File System</a:t>
            </a:r>
            <a:br/>
            <a:r>
              <a:t>   - ext2 / ext3 / ext4 / xfs</a:t>
            </a:r>
          </a:p>
          <a:p>
            <a:pPr lvl="1" marL="847725" indent="-325437" defTabSz="414337">
              <a:spcBef>
                <a:spcPts val="0"/>
              </a:spcBef>
              <a:defRPr b="1" sz="2000">
                <a:solidFill>
                  <a:srgbClr val="000066"/>
                </a:solidFill>
              </a:defRPr>
            </a:pPr>
            <a:r>
              <a:t>Dual Boot Installation</a:t>
            </a:r>
          </a:p>
          <a:p>
            <a:pPr marL="424744" indent="-326319" defTabSz="414337">
              <a:spcBef>
                <a:spcPts val="400"/>
              </a:spcBef>
              <a:buBlip>
                <a:blip r:embed="rId2"/>
              </a:buBlip>
              <a:defRPr b="1" sz="2000">
                <a:solidFill>
                  <a:srgbClr val="000066"/>
                </a:solidFill>
              </a:defRPr>
            </a:pPr>
            <a:r>
              <a:t>Lecture/Lab 3 </a:t>
            </a:r>
          </a:p>
          <a:p>
            <a:pPr lvl="1" marL="847725" indent="-325437" defTabSz="414337">
              <a:spcBef>
                <a:spcPts val="0"/>
              </a:spcBef>
              <a:defRPr b="1" sz="2000">
                <a:solidFill>
                  <a:srgbClr val="000066"/>
                </a:solidFill>
              </a:defRPr>
            </a:pPr>
            <a:r>
              <a:t>Desktop Familiarization </a:t>
            </a:r>
            <a:br/>
            <a:r>
              <a:t>   - Text and GUI Mode</a:t>
            </a:r>
            <a:br/>
            <a:r>
              <a:t>   - Virtual Terminals </a:t>
            </a:r>
            <a:br/>
            <a:r>
              <a:t>   - GNOME and KDE Desktop</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hape 407"/>
          <p:cNvSpPr txBox="1"/>
          <p:nvPr>
            <p:ph type="title"/>
          </p:nvPr>
        </p:nvSpPr>
        <p:spPr>
          <a:xfrm>
            <a:off x="457200" y="533400"/>
            <a:ext cx="8229600" cy="8842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Access Permissions</a:t>
            </a:r>
          </a:p>
        </p:txBody>
      </p:sp>
      <p:sp>
        <p:nvSpPr>
          <p:cNvPr id="408" name="Shape 40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09" name="Shape 40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10" name="Shape 41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11" name="Shape 41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12" name="Shape 412"/>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13" name="Shape 41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14" name="Shape 414"/>
          <p:cNvSpPr txBox="1"/>
          <p:nvPr/>
        </p:nvSpPr>
        <p:spPr>
          <a:xfrm>
            <a:off x="671512" y="1906587"/>
            <a:ext cx="7805738" cy="38160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5" indent="-371475" algn="just">
              <a:lnSpc>
                <a:spcPct val="80000"/>
              </a:lnSpc>
              <a:spcBef>
                <a:spcPts val="1400"/>
              </a:spcBef>
              <a:buSzPct val="100000"/>
              <a:buBlip>
                <a:blip r:embed="rId2"/>
              </a:buBlip>
              <a:defRPr b="1" sz="2600">
                <a:solidFill>
                  <a:srgbClr val="000066"/>
                </a:solidFill>
              </a:defRPr>
            </a:pPr>
            <a:r>
              <a:t>The permissions for this file are listed are listed at the start of the line, starting with rwx. </a:t>
            </a:r>
          </a:p>
          <a:p>
            <a:pPr marL="371475" indent="-371475" algn="just">
              <a:lnSpc>
                <a:spcPct val="80000"/>
              </a:lnSpc>
              <a:spcBef>
                <a:spcPts val="1400"/>
              </a:spcBef>
              <a:buSzPct val="100000"/>
              <a:buBlip>
                <a:blip r:embed="rId2"/>
              </a:buBlip>
              <a:defRPr b="1" sz="2600">
                <a:solidFill>
                  <a:srgbClr val="000066"/>
                </a:solidFill>
              </a:defRPr>
            </a:pPr>
            <a:r>
              <a:t>This first set of symbols define owner access. </a:t>
            </a:r>
          </a:p>
          <a:p>
            <a:pPr marL="371475" indent="-371475" algn="just">
              <a:lnSpc>
                <a:spcPct val="80000"/>
              </a:lnSpc>
              <a:spcBef>
                <a:spcPts val="1400"/>
              </a:spcBef>
              <a:buSzPct val="100000"/>
              <a:buBlip>
                <a:blip r:embed="rId2"/>
              </a:buBlip>
              <a:defRPr b="1" sz="2600">
                <a:solidFill>
                  <a:srgbClr val="000066"/>
                </a:solidFill>
              </a:defRPr>
            </a:pPr>
            <a:r>
              <a:t>The next set of rwx symbols define group access</a:t>
            </a:r>
          </a:p>
          <a:p>
            <a:pPr marL="371475" indent="-371475" algn="just">
              <a:lnSpc>
                <a:spcPct val="80000"/>
              </a:lnSpc>
              <a:spcBef>
                <a:spcPts val="1400"/>
              </a:spcBef>
              <a:buSzPct val="100000"/>
              <a:buBlip>
                <a:blip r:embed="rId2"/>
              </a:buBlip>
              <a:defRPr b="1" sz="2600">
                <a:solidFill>
                  <a:srgbClr val="000066"/>
                </a:solidFill>
              </a:defRPr>
            </a:pPr>
            <a:r>
              <a:t>The last set of symbols defining access permitted for all other users.</a:t>
            </a:r>
          </a:p>
          <a:p>
            <a:pPr algn="just">
              <a:lnSpc>
                <a:spcPct val="80000"/>
              </a:lnSpc>
              <a:spcBef>
                <a:spcPts val="1400"/>
              </a:spcBef>
              <a:defRPr b="1" sz="2600">
                <a:solidFill>
                  <a:srgbClr val="000066"/>
                </a:solidFill>
              </a:defRPr>
            </a:pPr>
          </a:p>
          <a:p>
            <a:pPr marL="342900" indent="-342900" algn="just">
              <a:lnSpc>
                <a:spcPct val="80000"/>
              </a:lnSpc>
              <a:spcBef>
                <a:spcPts val="600"/>
              </a:spcBef>
              <a:defRPr sz="2700">
                <a:solidFill>
                  <a:srgbClr val="DF0587"/>
                </a:solidFill>
              </a:defRPr>
            </a:pPr>
            <a:r>
              <a:rPr>
                <a:solidFill>
                  <a:srgbClr val="000066"/>
                </a:solidFill>
              </a:rPr>
              <a:t>-rwxrwxr-x 1 centos centos 0 Sep 26 12:25 test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Shape 416"/>
          <p:cNvSpPr txBox="1"/>
          <p:nvPr>
            <p:ph type="title"/>
          </p:nvPr>
        </p:nvSpPr>
        <p:spPr>
          <a:xfrm>
            <a:off x="457200" y="609600"/>
            <a:ext cx="8229600"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Access Permissions</a:t>
            </a:r>
          </a:p>
        </p:txBody>
      </p:sp>
      <p:sp>
        <p:nvSpPr>
          <p:cNvPr id="417" name="Shape 41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18" name="Shape 41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19" name="Shape 41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20" name="Shape 42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21" name="Shape 421"/>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22" name="Shape 42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23" name="Shape 423"/>
          <p:cNvSpPr txBox="1"/>
          <p:nvPr/>
        </p:nvSpPr>
        <p:spPr>
          <a:xfrm>
            <a:off x="671512" y="1906587"/>
            <a:ext cx="7805738" cy="34509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85762" indent="-385762" algn="just">
              <a:lnSpc>
                <a:spcPct val="80000"/>
              </a:lnSpc>
              <a:spcBef>
                <a:spcPts val="1400"/>
              </a:spcBef>
              <a:buSzPct val="100000"/>
              <a:buBlip>
                <a:blip r:embed="rId2"/>
              </a:buBlip>
              <a:defRPr b="1" sz="2700">
                <a:solidFill>
                  <a:srgbClr val="000066"/>
                </a:solidFill>
              </a:defRPr>
            </a:pPr>
            <a:r>
              <a:t>This listing indicates that the file is readable, writable, and executable by the user who owns the file (user centos) as well as the group owning the file (which is a group named centos). </a:t>
            </a:r>
          </a:p>
          <a:p>
            <a:pPr marL="385762" indent="-385762" algn="just">
              <a:lnSpc>
                <a:spcPct val="80000"/>
              </a:lnSpc>
              <a:spcBef>
                <a:spcPts val="1400"/>
              </a:spcBef>
              <a:buSzPct val="100000"/>
              <a:buBlip>
                <a:blip r:embed="rId2"/>
              </a:buBlip>
              <a:defRPr b="1" sz="2700">
                <a:solidFill>
                  <a:srgbClr val="000066"/>
                </a:solidFill>
              </a:defRPr>
            </a:pPr>
            <a:r>
              <a:t>The file is also world-readable and world-executable, but not world-writable.</a:t>
            </a:r>
          </a:p>
          <a:p>
            <a:pPr algn="just">
              <a:lnSpc>
                <a:spcPct val="80000"/>
              </a:lnSpc>
              <a:spcBef>
                <a:spcPts val="1400"/>
              </a:spcBef>
              <a:defRPr b="1" sz="2700">
                <a:solidFill>
                  <a:srgbClr val="000066"/>
                </a:solidFill>
              </a:defRPr>
            </a:pPr>
          </a:p>
          <a:p>
            <a:pPr marL="342900" indent="-342900" algn="just">
              <a:lnSpc>
                <a:spcPct val="80000"/>
              </a:lnSpc>
              <a:spcBef>
                <a:spcPts val="600"/>
              </a:spcBef>
              <a:defRPr sz="2700">
                <a:solidFill>
                  <a:srgbClr val="DF0587"/>
                </a:solidFill>
              </a:defRPr>
            </a:pPr>
            <a:r>
              <a:rPr>
                <a:solidFill>
                  <a:srgbClr val="000066"/>
                </a:solidFill>
              </a:rPr>
              <a:t>-rwxrwxr-x 1 centos centos 0 Sep 26 12:25 test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Shape 425"/>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Listing the Content of a Directory</a:t>
            </a:r>
          </a:p>
        </p:txBody>
      </p:sp>
      <p:sp>
        <p:nvSpPr>
          <p:cNvPr id="426" name="Shape 42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27" name="Shape 427"/>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28" name="Shape 42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29" name="Shape 429"/>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30" name="Shape 430"/>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31" name="Shape 43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32" name="Shape 432"/>
          <p:cNvSpPr txBox="1"/>
          <p:nvPr/>
        </p:nvSpPr>
        <p:spPr>
          <a:xfrm>
            <a:off x="671512" y="1906587"/>
            <a:ext cx="7805738" cy="29000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5" indent="-371475" algn="just">
              <a:spcBef>
                <a:spcPts val="1400"/>
              </a:spcBef>
              <a:buSzPct val="100000"/>
              <a:buBlip>
                <a:blip r:embed="rId2"/>
              </a:buBlip>
              <a:defRPr b="1" sz="2600">
                <a:solidFill>
                  <a:srgbClr val="000066"/>
                </a:solidFill>
              </a:defRPr>
            </a:pPr>
            <a:r>
              <a:t>ls is used to list the contents of a directory.</a:t>
            </a:r>
          </a:p>
          <a:p>
            <a:pPr marL="371475" indent="-371475" algn="just">
              <a:spcBef>
                <a:spcPts val="1400"/>
              </a:spcBef>
              <a:buSzPct val="100000"/>
              <a:buBlip>
                <a:blip r:embed="rId2"/>
              </a:buBlip>
              <a:defRPr b="1" sz="2600">
                <a:solidFill>
                  <a:srgbClr val="000066"/>
                </a:solidFill>
              </a:defRPr>
            </a:pPr>
            <a:r>
              <a:t>If the command ls is written with parameter –l then the command lists contents of the working directory with details. </a:t>
            </a:r>
            <a:r>
              <a:rPr i="1"/>
              <a:t>Example:</a:t>
            </a:r>
            <a:r>
              <a:t> </a:t>
            </a:r>
          </a:p>
          <a:p>
            <a:pPr marL="342900" indent="-342900" algn="just">
              <a:spcBef>
                <a:spcPts val="1400"/>
              </a:spcBef>
              <a:defRPr b="1" sz="2600">
                <a:solidFill>
                  <a:srgbClr val="000066"/>
                </a:solidFill>
              </a:defRPr>
            </a:pPr>
            <a:r>
              <a:t>   $ ls –l</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Shape 434"/>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Moving in Directories</a:t>
            </a:r>
          </a:p>
        </p:txBody>
      </p:sp>
      <p:sp>
        <p:nvSpPr>
          <p:cNvPr id="435" name="Shape 43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36" name="Shape 43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37" name="Shape 43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38" name="Shape 43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39" name="Shape 439"/>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40" name="Shape 44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41" name="Shape 441"/>
          <p:cNvSpPr txBox="1"/>
          <p:nvPr/>
        </p:nvSpPr>
        <p:spPr>
          <a:xfrm>
            <a:off x="671512" y="1906587"/>
            <a:ext cx="7805738" cy="49467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57187" indent="-357187" algn="just">
              <a:lnSpc>
                <a:spcPct val="80000"/>
              </a:lnSpc>
              <a:spcBef>
                <a:spcPts val="500"/>
              </a:spcBef>
              <a:buSzPct val="100000"/>
              <a:buBlip>
                <a:blip r:embed="rId2"/>
              </a:buBlip>
              <a:defRPr b="1" sz="2500">
                <a:solidFill>
                  <a:srgbClr val="000066"/>
                </a:solidFill>
              </a:defRPr>
            </a:pPr>
            <a:r>
              <a:t>mkdir try_it</a:t>
            </a:r>
          </a:p>
          <a:p>
            <a:pPr marL="357187" indent="-357187" algn="just">
              <a:lnSpc>
                <a:spcPct val="80000"/>
              </a:lnSpc>
              <a:spcBef>
                <a:spcPts val="500"/>
              </a:spcBef>
              <a:buSzPct val="100000"/>
              <a:buBlip>
                <a:blip r:embed="rId2"/>
              </a:buBlip>
              <a:defRPr b="1" sz="2500">
                <a:solidFill>
                  <a:srgbClr val="000066"/>
                </a:solidFill>
              </a:defRPr>
            </a:pPr>
          </a:p>
          <a:p>
            <a:pPr marL="357187" indent="-357187" algn="just">
              <a:lnSpc>
                <a:spcPct val="80000"/>
              </a:lnSpc>
              <a:spcBef>
                <a:spcPts val="500"/>
              </a:spcBef>
              <a:buSzPct val="100000"/>
              <a:buBlip>
                <a:blip r:embed="rId2"/>
              </a:buBlip>
              <a:defRPr b="1" sz="2500">
                <a:solidFill>
                  <a:srgbClr val="000066"/>
                </a:solidFill>
              </a:defRPr>
            </a:pPr>
            <a:r>
              <a:t>cd try_it </a:t>
            </a:r>
          </a:p>
          <a:p>
            <a:pPr marL="342900" indent="-342900" algn="just">
              <a:lnSpc>
                <a:spcPct val="80000"/>
              </a:lnSpc>
              <a:spcBef>
                <a:spcPts val="500"/>
              </a:spcBef>
              <a:defRPr b="1" sz="2500">
                <a:solidFill>
                  <a:srgbClr val="000066"/>
                </a:solidFill>
              </a:defRPr>
            </a:pPr>
            <a:r>
              <a:t>	Changes the directory to try_it </a:t>
            </a:r>
          </a:p>
          <a:p>
            <a:pPr marL="357187" indent="-357187" algn="just">
              <a:lnSpc>
                <a:spcPct val="80000"/>
              </a:lnSpc>
              <a:spcBef>
                <a:spcPts val="500"/>
              </a:spcBef>
              <a:buSzPct val="100000"/>
              <a:buBlip>
                <a:blip r:embed="rId2"/>
              </a:buBlip>
              <a:defRPr b="1" sz="2500">
                <a:solidFill>
                  <a:srgbClr val="000066"/>
                </a:solidFill>
              </a:defRPr>
            </a:pPr>
            <a:r>
              <a:t>pwd </a:t>
            </a:r>
            <a:br/>
            <a:r>
              <a:t>Prints present working directory (e.g. /home/kiosk/try_it) </a:t>
            </a:r>
          </a:p>
          <a:p>
            <a:pPr marL="357187" indent="-357187" algn="just">
              <a:lnSpc>
                <a:spcPct val="80000"/>
              </a:lnSpc>
              <a:spcBef>
                <a:spcPts val="500"/>
              </a:spcBef>
              <a:buSzPct val="100000"/>
              <a:buBlip>
                <a:blip r:embed="rId2"/>
              </a:buBlip>
              <a:defRPr b="1" sz="2500">
                <a:solidFill>
                  <a:srgbClr val="000066"/>
                </a:solidFill>
              </a:defRPr>
            </a:pPr>
            <a:r>
              <a:t>cd .. Move to superior directory </a:t>
            </a:r>
          </a:p>
          <a:p>
            <a:pPr marL="342900" indent="-342900" algn="just">
              <a:lnSpc>
                <a:spcPct val="80000"/>
              </a:lnSpc>
              <a:spcBef>
                <a:spcPts val="500"/>
              </a:spcBef>
              <a:defRPr b="1" sz="2500">
                <a:solidFill>
                  <a:srgbClr val="000066"/>
                </a:solidFill>
              </a:defRPr>
            </a:pPr>
            <a:r>
              <a:t>	pwd : Prints /home/kiosk </a:t>
            </a:r>
          </a:p>
          <a:p>
            <a:pPr marL="357187" indent="-357187" algn="just">
              <a:lnSpc>
                <a:spcPct val="80000"/>
              </a:lnSpc>
              <a:spcBef>
                <a:spcPts val="500"/>
              </a:spcBef>
              <a:buSzPct val="100000"/>
              <a:buBlip>
                <a:blip r:embed="rId2"/>
              </a:buBlip>
              <a:defRPr b="1" sz="2500">
                <a:solidFill>
                  <a:srgbClr val="000066"/>
                </a:solidFill>
              </a:defRPr>
            </a:pPr>
            <a:r>
              <a:t>cd /home The absolute path </a:t>
            </a:r>
          </a:p>
          <a:p>
            <a:pPr marL="342900" indent="-342900" algn="just">
              <a:lnSpc>
                <a:spcPct val="80000"/>
              </a:lnSpc>
              <a:spcBef>
                <a:spcPts val="500"/>
              </a:spcBef>
              <a:defRPr b="1" sz="2500">
                <a:solidFill>
                  <a:srgbClr val="000066"/>
                </a:solidFill>
              </a:defRPr>
            </a:pPr>
            <a:r>
              <a:t>	pwd : Prints /home </a:t>
            </a:r>
          </a:p>
          <a:p>
            <a:pPr marL="357187" indent="-357187" algn="just">
              <a:lnSpc>
                <a:spcPct val="80000"/>
              </a:lnSpc>
              <a:spcBef>
                <a:spcPts val="500"/>
              </a:spcBef>
              <a:buSzPct val="100000"/>
              <a:buBlip>
                <a:blip r:embed="rId2"/>
              </a:buBlip>
              <a:defRPr b="1" sz="2500">
                <a:solidFill>
                  <a:srgbClr val="000066"/>
                </a:solidFill>
              </a:defRPr>
            </a:pPr>
            <a:r>
              <a:t>cd The system is returned to the user home directory </a:t>
            </a:r>
          </a:p>
          <a:p>
            <a:pPr marL="342900" indent="-342900" algn="just">
              <a:lnSpc>
                <a:spcPct val="80000"/>
              </a:lnSpc>
              <a:spcBef>
                <a:spcPts val="500"/>
              </a:spcBef>
              <a:defRPr b="1" sz="2500">
                <a:solidFill>
                  <a:srgbClr val="000066"/>
                </a:solidFill>
              </a:defRPr>
            </a:pPr>
            <a:r>
              <a:t>	pwd : Print /home/kiosk</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Shape 443"/>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Make Directory</a:t>
            </a:r>
          </a:p>
        </p:txBody>
      </p:sp>
      <p:sp>
        <p:nvSpPr>
          <p:cNvPr id="444" name="Shape 444"/>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45" name="Shape 445"/>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46" name="Shape 446"/>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47" name="Shape 447"/>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48" name="Shape 448"/>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49" name="Shape 449"/>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50" name="Shape 450"/>
          <p:cNvSpPr txBox="1"/>
          <p:nvPr/>
        </p:nvSpPr>
        <p:spPr>
          <a:xfrm>
            <a:off x="671512" y="1906587"/>
            <a:ext cx="7805738" cy="17464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85762" indent="-385762" algn="just">
              <a:spcBef>
                <a:spcPts val="1400"/>
              </a:spcBef>
              <a:buSzPct val="100000"/>
              <a:buBlip>
                <a:blip r:embed="rId2"/>
              </a:buBlip>
              <a:defRPr b="1" sz="2700">
                <a:solidFill>
                  <a:srgbClr val="000066"/>
                </a:solidFill>
              </a:defRPr>
            </a:pPr>
            <a:r>
              <a:t>The command mkdir my_dir </a:t>
            </a:r>
          </a:p>
          <a:p>
            <a:pPr marL="342900" indent="-342900" algn="just">
              <a:spcBef>
                <a:spcPts val="1400"/>
              </a:spcBef>
              <a:defRPr b="1" sz="2700">
                <a:solidFill>
                  <a:srgbClr val="000066"/>
                </a:solidFill>
              </a:defRPr>
            </a:pPr>
            <a:r>
              <a:t>	makes new directory my_dir (the path is given relative) as a subdirectory of the current directory.</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Shape 452"/>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Remove Directory</a:t>
            </a:r>
          </a:p>
        </p:txBody>
      </p:sp>
      <p:sp>
        <p:nvSpPr>
          <p:cNvPr id="453" name="Shape 45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54" name="Shape 45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55" name="Shape 45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56" name="Shape 45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57" name="Shape 457"/>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58" name="Shape 45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59" name="Shape 459"/>
          <p:cNvSpPr txBox="1"/>
          <p:nvPr/>
        </p:nvSpPr>
        <p:spPr>
          <a:xfrm>
            <a:off x="671512" y="1906587"/>
            <a:ext cx="7805738" cy="8493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85762" indent="-385762" algn="just">
              <a:spcBef>
                <a:spcPts val="500"/>
              </a:spcBef>
              <a:buSzPct val="100000"/>
              <a:buBlip>
                <a:blip r:embed="rId2"/>
              </a:buBlip>
              <a:defRPr b="1" sz="2700">
                <a:solidFill>
                  <a:srgbClr val="000066"/>
                </a:solidFill>
              </a:defRPr>
            </a:pPr>
            <a:r>
              <a:t>The command rmdir your_dir </a:t>
            </a:r>
          </a:p>
          <a:p>
            <a:pPr marL="342900" indent="-342900" algn="just">
              <a:spcBef>
                <a:spcPts val="500"/>
              </a:spcBef>
              <a:defRPr b="1" sz="2700">
                <a:solidFill>
                  <a:srgbClr val="000066"/>
                </a:solidFill>
              </a:defRPr>
            </a:pPr>
            <a:r>
              <a:t>   	removes directory your_dir if it is empty.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Shape 461"/>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Copy File</a:t>
            </a:r>
          </a:p>
        </p:txBody>
      </p:sp>
      <p:sp>
        <p:nvSpPr>
          <p:cNvPr id="462" name="Shape 46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63" name="Shape 46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64" name="Shape 46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65" name="Shape 46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66" name="Shape 466"/>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67" name="Shape 46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68" name="Shape 468"/>
          <p:cNvSpPr txBox="1"/>
          <p:nvPr/>
        </p:nvSpPr>
        <p:spPr>
          <a:xfrm>
            <a:off x="671512" y="1906587"/>
            <a:ext cx="7805738" cy="40531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5" indent="-371475" algn="just">
              <a:spcBef>
                <a:spcPts val="1400"/>
              </a:spcBef>
              <a:buSzPct val="100000"/>
              <a:buBlip>
                <a:blip r:embed="rId2"/>
              </a:buBlip>
              <a:defRPr b="1" sz="2600">
                <a:solidFill>
                  <a:srgbClr val="000066"/>
                </a:solidFill>
              </a:defRPr>
            </a:pPr>
            <a:r>
              <a:t>The command cp file_1 file_2 </a:t>
            </a:r>
          </a:p>
          <a:p>
            <a:pPr marL="371475" indent="-371475" algn="just">
              <a:spcBef>
                <a:spcPts val="1400"/>
              </a:spcBef>
              <a:buSzPct val="100000"/>
              <a:buBlip>
                <a:blip r:embed="rId2"/>
              </a:buBlip>
              <a:defRPr b="1" sz="2600">
                <a:solidFill>
                  <a:srgbClr val="000066"/>
                </a:solidFill>
              </a:defRPr>
            </a:pPr>
            <a:r>
              <a:t>copies file_1 to file_2. The both files must be in the same working directory. If they are in various directories, the path must be given.</a:t>
            </a:r>
          </a:p>
          <a:p>
            <a:pPr algn="just">
              <a:spcBef>
                <a:spcPts val="1400"/>
              </a:spcBef>
              <a:defRPr b="1" sz="2600">
                <a:solidFill>
                  <a:srgbClr val="000066"/>
                </a:solidFill>
              </a:defRPr>
            </a:pPr>
          </a:p>
          <a:p>
            <a:pPr algn="just">
              <a:spcBef>
                <a:spcPts val="1400"/>
              </a:spcBef>
              <a:defRPr b="1" sz="2600">
                <a:solidFill>
                  <a:srgbClr val="000066"/>
                </a:solidFill>
              </a:defRPr>
            </a:pPr>
            <a:r>
              <a:t>cp file_1 /tmp/</a:t>
            </a:r>
          </a:p>
          <a:p>
            <a:pPr algn="just">
              <a:spcBef>
                <a:spcPts val="1400"/>
              </a:spcBef>
              <a:defRPr b="1" sz="2600">
                <a:solidFill>
                  <a:srgbClr val="000066"/>
                </a:solidFill>
              </a:defRPr>
            </a:pPr>
          </a:p>
          <a:p>
            <a:pPr algn="just">
              <a:spcBef>
                <a:spcPts val="1400"/>
              </a:spcBef>
              <a:defRPr b="1" sz="2600">
                <a:solidFill>
                  <a:srgbClr val="000066"/>
                </a:solidFill>
              </a:defRPr>
            </a:pPr>
            <a:r>
              <a:t>ls /bin |less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Shape 470"/>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Rename and/or Move the File</a:t>
            </a:r>
          </a:p>
        </p:txBody>
      </p:sp>
      <p:sp>
        <p:nvSpPr>
          <p:cNvPr id="471" name="Shape 47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72" name="Shape 47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73" name="Shape 47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74" name="Shape 47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75" name="Shape 47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76" name="Shape 47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77" name="Shape 477"/>
          <p:cNvSpPr txBox="1"/>
          <p:nvPr/>
        </p:nvSpPr>
        <p:spPr>
          <a:xfrm>
            <a:off x="671512" y="1906587"/>
            <a:ext cx="7805738" cy="32992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57187" indent="-357187" algn="just">
              <a:spcBef>
                <a:spcPts val="1400"/>
              </a:spcBef>
              <a:buSzPct val="100000"/>
              <a:buBlip>
                <a:blip r:embed="rId2"/>
              </a:buBlip>
              <a:defRPr b="1" sz="2500">
                <a:solidFill>
                  <a:srgbClr val="000066"/>
                </a:solidFill>
              </a:defRPr>
            </a:pPr>
            <a:r>
              <a:t>The command mv file_1 file_2 </a:t>
            </a:r>
          </a:p>
          <a:p>
            <a:pPr marL="342900" indent="-342900" algn="just">
              <a:spcBef>
                <a:spcPts val="1400"/>
              </a:spcBef>
              <a:defRPr b="1" sz="2500">
                <a:solidFill>
                  <a:srgbClr val="000066"/>
                </a:solidFill>
              </a:defRPr>
            </a:pPr>
            <a:r>
              <a:t>    moves file_1 to file_2</a:t>
            </a:r>
          </a:p>
          <a:p>
            <a:pPr marL="357187" indent="-357187" algn="just">
              <a:spcBef>
                <a:spcPts val="1400"/>
              </a:spcBef>
              <a:buSzPct val="100000"/>
              <a:buBlip>
                <a:blip r:embed="rId2"/>
              </a:buBlip>
              <a:defRPr b="1" sz="2500">
                <a:solidFill>
                  <a:srgbClr val="000066"/>
                </a:solidFill>
              </a:defRPr>
            </a:pPr>
            <a:r>
              <a:t>The both files must be in the same working directory. </a:t>
            </a:r>
          </a:p>
          <a:p>
            <a:pPr marL="357187" indent="-357187" algn="just">
              <a:spcBef>
                <a:spcPts val="1400"/>
              </a:spcBef>
              <a:buSzPct val="100000"/>
              <a:buBlip>
                <a:blip r:embed="rId2"/>
              </a:buBlip>
              <a:defRPr b="1" sz="2500">
                <a:solidFill>
                  <a:srgbClr val="000066"/>
                </a:solidFill>
              </a:defRPr>
            </a:pPr>
            <a:r>
              <a:t> If they are in different directories, the path must be given. </a:t>
            </a:r>
          </a:p>
          <a:p>
            <a:pPr marL="357187" indent="-357187" algn="just">
              <a:spcBef>
                <a:spcPts val="1400"/>
              </a:spcBef>
              <a:buSzPct val="100000"/>
              <a:buBlip>
                <a:blip r:embed="rId2"/>
              </a:buBlip>
              <a:defRPr b="1" sz="2500">
                <a:solidFill>
                  <a:srgbClr val="000066"/>
                </a:solidFill>
              </a:defRPr>
            </a:pPr>
            <a:r>
              <a:t>The file_1 is removed from the disk.</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Shape 479"/>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Remove File</a:t>
            </a:r>
          </a:p>
        </p:txBody>
      </p:sp>
      <p:sp>
        <p:nvSpPr>
          <p:cNvPr id="480" name="Shape 48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81" name="Shape 48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82" name="Shape 48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83" name="Shape 48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84" name="Shape 484"/>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85" name="Shape 48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86" name="Shape 486"/>
          <p:cNvSpPr txBox="1"/>
          <p:nvPr/>
        </p:nvSpPr>
        <p:spPr>
          <a:xfrm>
            <a:off x="671512" y="1906587"/>
            <a:ext cx="7805738" cy="43926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5" indent="-371475" algn="just">
              <a:lnSpc>
                <a:spcPct val="80000"/>
              </a:lnSpc>
              <a:spcBef>
                <a:spcPts val="1300"/>
              </a:spcBef>
              <a:buSzPct val="100000"/>
              <a:buBlip>
                <a:blip r:embed="rId2"/>
              </a:buBlip>
              <a:defRPr b="1" sz="2600">
                <a:solidFill>
                  <a:srgbClr val="000066"/>
                </a:solidFill>
              </a:defRPr>
            </a:pPr>
            <a:r>
              <a:t>The command rm file_a </a:t>
            </a:r>
          </a:p>
          <a:p>
            <a:pPr marL="342900" indent="-342900" algn="just">
              <a:lnSpc>
                <a:spcPct val="80000"/>
              </a:lnSpc>
              <a:spcBef>
                <a:spcPts val="1300"/>
              </a:spcBef>
              <a:defRPr b="1" sz="2600">
                <a:solidFill>
                  <a:srgbClr val="000066"/>
                </a:solidFill>
              </a:defRPr>
            </a:pPr>
            <a:r>
              <a:t>    removes the file_a from the system  </a:t>
            </a:r>
          </a:p>
          <a:p>
            <a:pPr marL="371475" indent="-371475" algn="just">
              <a:lnSpc>
                <a:spcPct val="80000"/>
              </a:lnSpc>
              <a:spcBef>
                <a:spcPts val="1300"/>
              </a:spcBef>
              <a:buSzPct val="100000"/>
              <a:buBlip>
                <a:blip r:embed="rId2"/>
              </a:buBlip>
              <a:defRPr b="1" sz="2600">
                <a:solidFill>
                  <a:srgbClr val="000066"/>
                </a:solidFill>
              </a:defRPr>
            </a:pPr>
            <a:r>
              <a:t>If you use </a:t>
            </a:r>
            <a:r>
              <a:rPr u="sng">
                <a:solidFill>
                  <a:srgbClr val="009999"/>
                </a:solidFill>
                <a:uFill>
                  <a:solidFill>
                    <a:srgbClr val="009999"/>
                  </a:solidFill>
                </a:uFill>
                <a:hlinkClick r:id="rId3" invalidUrl="" action="" tgtFrame="" tooltip="" history="1" highlightClick="0" endSnd="0"/>
              </a:rPr>
              <a:t>wildcard</a:t>
            </a:r>
            <a:r>
              <a:t>. For example </a:t>
            </a:r>
          </a:p>
          <a:p>
            <a:pPr marL="342900" indent="-342900" algn="just">
              <a:lnSpc>
                <a:spcPct val="80000"/>
              </a:lnSpc>
              <a:spcBef>
                <a:spcPts val="1300"/>
              </a:spcBef>
              <a:defRPr b="1" sz="2600">
                <a:solidFill>
                  <a:srgbClr val="000066"/>
                </a:solidFill>
              </a:defRPr>
            </a:pPr>
            <a:r>
              <a:t>    rm h*c </a:t>
            </a:r>
          </a:p>
          <a:p>
            <a:pPr marL="342900" indent="-342900" algn="just">
              <a:lnSpc>
                <a:spcPct val="80000"/>
              </a:lnSpc>
              <a:spcBef>
                <a:spcPts val="1300"/>
              </a:spcBef>
              <a:defRPr b="1" sz="2600">
                <a:solidFill>
                  <a:srgbClr val="000066"/>
                </a:solidFill>
              </a:defRPr>
            </a:pPr>
            <a:r>
              <a:t>    you will remove all files beginning with </a:t>
            </a:r>
            <a:r>
              <a:rPr i="1"/>
              <a:t>h</a:t>
            </a:r>
            <a:r>
              <a:t> and ending with </a:t>
            </a:r>
            <a:r>
              <a:rPr i="1"/>
              <a:t>c</a:t>
            </a:r>
            <a:r>
              <a:t> which are in working directory. </a:t>
            </a:r>
          </a:p>
          <a:p>
            <a:pPr marL="371475" indent="-371475" algn="just">
              <a:lnSpc>
                <a:spcPct val="80000"/>
              </a:lnSpc>
              <a:spcBef>
                <a:spcPts val="1300"/>
              </a:spcBef>
              <a:buSzPct val="100000"/>
              <a:buBlip>
                <a:blip r:embed="rId2"/>
              </a:buBlip>
              <a:defRPr b="1" sz="2600">
                <a:solidFill>
                  <a:srgbClr val="000066"/>
                </a:solidFill>
              </a:defRPr>
            </a:pPr>
            <a:r>
              <a:t>If you write </a:t>
            </a:r>
          </a:p>
          <a:p>
            <a:pPr marL="342900" indent="-342900" algn="just">
              <a:lnSpc>
                <a:spcPct val="80000"/>
              </a:lnSpc>
              <a:spcBef>
                <a:spcPts val="1300"/>
              </a:spcBef>
              <a:defRPr b="1" sz="2600">
                <a:solidFill>
                  <a:srgbClr val="000066"/>
                </a:solidFill>
              </a:defRPr>
            </a:pPr>
            <a:r>
              <a:t>    rm * </a:t>
            </a:r>
          </a:p>
          <a:p>
            <a:pPr marL="342900" indent="-342900" algn="just">
              <a:lnSpc>
                <a:spcPct val="80000"/>
              </a:lnSpc>
              <a:spcBef>
                <a:spcPts val="1300"/>
              </a:spcBef>
              <a:defRPr b="1" sz="2600">
                <a:solidFill>
                  <a:srgbClr val="000066"/>
                </a:solidFill>
              </a:defRPr>
            </a:pPr>
            <a:r>
              <a:t>    you will erase all files from your working directory.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Shape 488"/>
          <p:cNvSpPr txBox="1"/>
          <p:nvPr>
            <p:ph type="title"/>
          </p:nvPr>
        </p:nvSpPr>
        <p:spPr>
          <a:xfrm>
            <a:off x="-1" y="609600"/>
            <a:ext cx="9144002" cy="808038"/>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Access Permission of File/Directory</a:t>
            </a:r>
          </a:p>
        </p:txBody>
      </p:sp>
      <p:sp>
        <p:nvSpPr>
          <p:cNvPr id="489" name="Shape 48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90" name="Shape 49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491" name="Shape 49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492" name="Shape 49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493" name="Shape 493"/>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494" name="Shape 49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495" name="Shape 495"/>
          <p:cNvSpPr txBox="1"/>
          <p:nvPr/>
        </p:nvSpPr>
        <p:spPr>
          <a:xfrm>
            <a:off x="671512" y="1676400"/>
            <a:ext cx="7805738" cy="46948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gn="just">
              <a:lnSpc>
                <a:spcPct val="80000"/>
              </a:lnSpc>
              <a:spcBef>
                <a:spcPts val="1300"/>
              </a:spcBef>
              <a:buSzPct val="100000"/>
              <a:buBlip>
                <a:blip r:embed="rId2"/>
              </a:buBlip>
              <a:defRPr b="1" sz="2400">
                <a:solidFill>
                  <a:srgbClr val="000066"/>
                </a:solidFill>
              </a:defRPr>
            </a:pPr>
            <a:r>
              <a:t>The ownership of the file or directory can be changed using the command </a:t>
            </a:r>
          </a:p>
          <a:p>
            <a:pPr marL="342900" indent="-342900" algn="just">
              <a:lnSpc>
                <a:spcPct val="80000"/>
              </a:lnSpc>
              <a:spcBef>
                <a:spcPts val="1300"/>
              </a:spcBef>
              <a:defRPr b="1" sz="2400">
                <a:solidFill>
                  <a:srgbClr val="000066"/>
                </a:solidFill>
              </a:defRPr>
            </a:pPr>
            <a:r>
              <a:t>    chown &lt;owner&gt; &lt;file/directory  name&gt;</a:t>
            </a:r>
          </a:p>
          <a:p>
            <a:pPr marL="342900" indent="-342900" algn="just">
              <a:lnSpc>
                <a:spcPct val="80000"/>
              </a:lnSpc>
              <a:spcBef>
                <a:spcPts val="1300"/>
              </a:spcBef>
              <a:buSzPct val="100000"/>
              <a:buBlip>
                <a:blip r:embed="rId2"/>
              </a:buBlip>
              <a:defRPr b="1" sz="2400">
                <a:solidFill>
                  <a:srgbClr val="000066"/>
                </a:solidFill>
              </a:defRPr>
            </a:pPr>
            <a:r>
              <a:t>The group of the file or directory can be changed using the command </a:t>
            </a:r>
          </a:p>
          <a:p>
            <a:pPr marL="342900" indent="-342900" algn="just">
              <a:lnSpc>
                <a:spcPct val="80000"/>
              </a:lnSpc>
              <a:spcBef>
                <a:spcPts val="1300"/>
              </a:spcBef>
              <a:defRPr b="1" sz="2400">
                <a:solidFill>
                  <a:srgbClr val="000066"/>
                </a:solidFill>
              </a:defRPr>
            </a:pPr>
            <a:r>
              <a:t>    chgrp &lt;group&gt; &lt;file/directory  name&gt;</a:t>
            </a:r>
          </a:p>
          <a:p>
            <a:pPr marL="342900" indent="-342900" algn="just">
              <a:lnSpc>
                <a:spcPct val="80000"/>
              </a:lnSpc>
              <a:spcBef>
                <a:spcPts val="1300"/>
              </a:spcBef>
              <a:buSzPct val="100000"/>
              <a:buBlip>
                <a:blip r:embed="rId2"/>
              </a:buBlip>
              <a:defRPr b="1" sz="2400">
                <a:solidFill>
                  <a:srgbClr val="000066"/>
                </a:solidFill>
              </a:defRPr>
            </a:pPr>
            <a:r>
              <a:t>The permissions of the file can be changed using chmod command</a:t>
            </a:r>
          </a:p>
          <a:p>
            <a:pPr marL="342900" indent="-342900" algn="just">
              <a:spcBef>
                <a:spcPts val="1300"/>
              </a:spcBef>
              <a:defRPr b="1" sz="2400">
                <a:solidFill>
                  <a:srgbClr val="000066"/>
                </a:solidFill>
              </a:defRPr>
            </a:pPr>
            <a:r>
              <a:t>    chmod -R ### &lt;filename or directory&gt;</a:t>
            </a:r>
          </a:p>
          <a:p>
            <a:pPr marL="342900" indent="-342900" algn="just">
              <a:spcBef>
                <a:spcPts val="1300"/>
              </a:spcBef>
              <a:buSzPct val="100000"/>
              <a:buBlip>
                <a:blip r:embed="rId2"/>
              </a:buBlip>
              <a:defRPr b="1" sz="2400">
                <a:solidFill>
                  <a:srgbClr val="000066"/>
                </a:solidFill>
              </a:defRPr>
            </a:pPr>
            <a:r>
              <a:t>-R is optional and when used with directories will traverse all the sub-directories of the target directory changing ALL the permissions to ###.</a:t>
            </a:r>
            <a:r>
              <a:rPr b="0"/>
              <a: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Shape 81"/>
          <p:cNvSpPr txBox="1"/>
          <p:nvPr>
            <p:ph type="title"/>
          </p:nvPr>
        </p:nvSpPr>
        <p:spPr>
          <a:xfrm>
            <a:off x="1093787" y="674687"/>
            <a:ext cx="7808913" cy="1147763"/>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Module I. RHCSA</a:t>
            </a:r>
          </a:p>
        </p:txBody>
      </p:sp>
      <p:sp>
        <p:nvSpPr>
          <p:cNvPr id="82" name="Shape 8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83" name="Shape 8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84" name="Shape 8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85" name="Shape 8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86" name="Shape 86"/>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Course Content</a:t>
            </a:r>
          </a:p>
        </p:txBody>
      </p:sp>
      <p:sp>
        <p:nvSpPr>
          <p:cNvPr id="87" name="Shape 8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88" name="Shape 88"/>
          <p:cNvSpPr txBox="1"/>
          <p:nvPr>
            <p:ph type="body" idx="1"/>
          </p:nvPr>
        </p:nvSpPr>
        <p:spPr>
          <a:xfrm>
            <a:off x="457200" y="1600200"/>
            <a:ext cx="8331200" cy="5156200"/>
          </a:xfrm>
          <a:prstGeom prst="rect">
            <a:avLst/>
          </a:prstGeom>
        </p:spPr>
        <p:txBody>
          <a:bodyPr/>
          <a:lstStyle/>
          <a:p>
            <a:pPr marL="361032" indent="-277371" defTabSz="352186">
              <a:spcBef>
                <a:spcPts val="300"/>
              </a:spcBef>
              <a:buBlip>
                <a:blip r:embed="rId2"/>
              </a:buBlip>
              <a:defRPr b="1" sz="1700">
                <a:solidFill>
                  <a:srgbClr val="000066"/>
                </a:solidFill>
              </a:defRPr>
            </a:pPr>
            <a:r>
              <a:t>Lecture/Lab 4 &amp; 5 </a:t>
            </a:r>
          </a:p>
          <a:p>
            <a:pPr lvl="1" marL="720566" indent="-276621" defTabSz="352186">
              <a:spcBef>
                <a:spcPts val="0"/>
              </a:spcBef>
              <a:defRPr b="1" sz="1700">
                <a:solidFill>
                  <a:srgbClr val="000066"/>
                </a:solidFill>
              </a:defRPr>
            </a:pPr>
            <a:r>
              <a:t>UNIX Shell </a:t>
            </a:r>
          </a:p>
          <a:p>
            <a:pPr lvl="1" marL="720566" indent="-276621" defTabSz="352186">
              <a:spcBef>
                <a:spcPts val="0"/>
              </a:spcBef>
              <a:defRPr b="1" sz="1700">
                <a:solidFill>
                  <a:srgbClr val="000066"/>
                </a:solidFill>
              </a:defRPr>
            </a:pPr>
            <a:r>
              <a:t>UNIX Commands </a:t>
            </a:r>
          </a:p>
          <a:p>
            <a:pPr lvl="1" marL="720566" indent="-276621" defTabSz="352186">
              <a:spcBef>
                <a:spcPts val="0"/>
              </a:spcBef>
              <a:defRPr b="1" sz="1700">
                <a:solidFill>
                  <a:srgbClr val="000066"/>
                </a:solidFill>
              </a:defRPr>
            </a:pPr>
            <a:r>
              <a:t>Shell Commands</a:t>
            </a:r>
            <a:br/>
            <a:r>
              <a:t>    - File System Management</a:t>
            </a:r>
            <a:br/>
            <a:r>
              <a:t>    - File Management and Viewing </a:t>
            </a:r>
            <a:br/>
            <a:r>
              <a:t>    - Help, Job and Process Management</a:t>
            </a:r>
            <a:br/>
            <a:r>
              <a:t>    - Network Management </a:t>
            </a:r>
            <a:br/>
            <a:r>
              <a:t>    - System Management </a:t>
            </a:r>
            <a:br/>
            <a:r>
              <a:t>    - User Management</a:t>
            </a:r>
            <a:br/>
            <a:r>
              <a:t>    - Printing and Programming </a:t>
            </a:r>
            <a:br/>
            <a:r>
              <a:t>    - Document Preparation </a:t>
            </a:r>
            <a:br/>
            <a:r>
              <a:t>    - Miscellaneous </a:t>
            </a:r>
          </a:p>
          <a:p>
            <a:pPr marL="361032" indent="-277371" defTabSz="352186">
              <a:spcBef>
                <a:spcPts val="300"/>
              </a:spcBef>
              <a:buBlip>
                <a:blip r:embed="rId2"/>
              </a:buBlip>
              <a:defRPr b="1" sz="1700">
                <a:solidFill>
                  <a:srgbClr val="000066"/>
                </a:solidFill>
              </a:defRPr>
            </a:pPr>
            <a:r>
              <a:t>Lecture/Lab 6 </a:t>
            </a:r>
          </a:p>
          <a:p>
            <a:pPr lvl="1" marL="720566" indent="-276621" defTabSz="352186">
              <a:spcBef>
                <a:spcPts val="0"/>
              </a:spcBef>
              <a:defRPr b="1" sz="1700">
                <a:solidFill>
                  <a:srgbClr val="000066"/>
                </a:solidFill>
              </a:defRPr>
            </a:pPr>
            <a:r>
              <a:t>System Initialization and Services</a:t>
            </a:r>
            <a:br/>
            <a:r>
              <a:t>   - Boot Sequence, Runlevels &amp; Daemon Processes </a:t>
            </a:r>
          </a:p>
          <a:p>
            <a:pPr lvl="1" marL="720566" indent="-276621" defTabSz="352186">
              <a:spcBef>
                <a:spcPts val="0"/>
              </a:spcBef>
              <a:defRPr b="1" sz="1700">
                <a:solidFill>
                  <a:srgbClr val="000066"/>
                </a:solidFill>
              </a:defRPr>
            </a:pPr>
            <a:r>
              <a:t>User Administration</a:t>
            </a:r>
            <a:br/>
            <a:r>
              <a:t>   - User Creation/ Suspension &amp; Deletion</a:t>
            </a:r>
            <a:br/>
            <a:r>
              <a:t>   - Group Administration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Shape 497"/>
          <p:cNvSpPr txBox="1"/>
          <p:nvPr>
            <p:ph type="title"/>
          </p:nvPr>
        </p:nvSpPr>
        <p:spPr>
          <a:xfrm>
            <a:off x="533400" y="533399"/>
            <a:ext cx="8229600" cy="1143002"/>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Access Permission of File/Directory using Octal Notation</a:t>
            </a:r>
          </a:p>
        </p:txBody>
      </p:sp>
      <p:sp>
        <p:nvSpPr>
          <p:cNvPr id="498" name="Shape 49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499" name="Shape 499"/>
          <p:cNvSpPr/>
          <p:nvPr/>
        </p:nvSpPr>
        <p:spPr>
          <a:xfrm>
            <a:off x="511175" y="13827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500" name="Shape 500"/>
          <p:cNvSpPr/>
          <p:nvPr/>
        </p:nvSpPr>
        <p:spPr>
          <a:xfrm>
            <a:off x="635000" y="150495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
        <p:nvSpPr>
          <p:cNvPr id="501" name="Shape 501"/>
          <p:cNvSpPr/>
          <p:nvPr/>
        </p:nvSpPr>
        <p:spPr>
          <a:xfrm>
            <a:off x="969962" y="16652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02" name="Shape 502"/>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03" name="Shape 50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04" name="Shape 504"/>
          <p:cNvSpPr txBox="1"/>
          <p:nvPr/>
        </p:nvSpPr>
        <p:spPr>
          <a:xfrm>
            <a:off x="671512" y="1906587"/>
            <a:ext cx="7805738" cy="41638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5" indent="-371475">
              <a:lnSpc>
                <a:spcPct val="80000"/>
              </a:lnSpc>
              <a:spcBef>
                <a:spcPts val="500"/>
              </a:spcBef>
              <a:buSzPct val="100000"/>
              <a:buBlip>
                <a:blip r:embed="rId2"/>
              </a:buBlip>
              <a:defRPr b="1" sz="2600">
                <a:solidFill>
                  <a:srgbClr val="000066"/>
                </a:solidFill>
              </a:defRPr>
            </a:pPr>
            <a:r>
              <a:t>The #'s can be:</a:t>
            </a:r>
          </a:p>
          <a:p>
            <a:pPr marL="342900" indent="-342900">
              <a:lnSpc>
                <a:spcPct val="80000"/>
              </a:lnSpc>
              <a:spcBef>
                <a:spcPts val="500"/>
              </a:spcBef>
              <a:defRPr sz="2600">
                <a:solidFill>
                  <a:srgbClr val="DF0587"/>
                </a:solidFill>
              </a:defRPr>
            </a:pPr>
            <a:r>
              <a:t>    </a:t>
            </a:r>
            <a:r>
              <a:rPr>
                <a:solidFill>
                  <a:srgbClr val="000066"/>
                </a:solidFill>
              </a:rPr>
              <a:t>0 = Nothing</a:t>
            </a:r>
            <a:br>
              <a:rPr>
                <a:solidFill>
                  <a:srgbClr val="000066"/>
                </a:solidFill>
              </a:rPr>
            </a:br>
            <a:r>
              <a:rPr>
                <a:solidFill>
                  <a:srgbClr val="000066"/>
                </a:solidFill>
              </a:rPr>
              <a:t>1 = Execute</a:t>
            </a:r>
            <a:br>
              <a:rPr>
                <a:solidFill>
                  <a:srgbClr val="000066"/>
                </a:solidFill>
              </a:rPr>
            </a:br>
            <a:r>
              <a:rPr>
                <a:solidFill>
                  <a:srgbClr val="000066"/>
                </a:solidFill>
              </a:rPr>
              <a:t>2 = Write</a:t>
            </a:r>
            <a:br>
              <a:rPr>
                <a:solidFill>
                  <a:srgbClr val="000066"/>
                </a:solidFill>
              </a:rPr>
            </a:br>
            <a:r>
              <a:rPr>
                <a:solidFill>
                  <a:srgbClr val="000066"/>
                </a:solidFill>
              </a:rPr>
              <a:t>3 = Execute &amp; Write  (2 + 1)</a:t>
            </a:r>
            <a:br>
              <a:rPr>
                <a:solidFill>
                  <a:srgbClr val="000066"/>
                </a:solidFill>
              </a:rPr>
            </a:br>
            <a:r>
              <a:rPr>
                <a:solidFill>
                  <a:srgbClr val="000066"/>
                </a:solidFill>
              </a:rPr>
              <a:t>4 = Read</a:t>
            </a:r>
            <a:br>
              <a:rPr>
                <a:solidFill>
                  <a:srgbClr val="000066"/>
                </a:solidFill>
              </a:rPr>
            </a:br>
            <a:r>
              <a:rPr>
                <a:solidFill>
                  <a:srgbClr val="000066"/>
                </a:solidFill>
              </a:rPr>
              <a:t>5 = Execute &amp; Read (4 + 1)</a:t>
            </a:r>
            <a:br>
              <a:rPr>
                <a:solidFill>
                  <a:srgbClr val="000066"/>
                </a:solidFill>
              </a:rPr>
            </a:br>
            <a:r>
              <a:rPr>
                <a:solidFill>
                  <a:srgbClr val="000066"/>
                </a:solidFill>
              </a:rPr>
              <a:t>6 = Read &amp; Write (4 + 2)</a:t>
            </a:r>
            <a:br>
              <a:rPr>
                <a:solidFill>
                  <a:srgbClr val="000066"/>
                </a:solidFill>
              </a:rPr>
            </a:br>
            <a:r>
              <a:rPr>
                <a:solidFill>
                  <a:srgbClr val="000066"/>
                </a:solidFill>
              </a:rPr>
              <a:t>7 = Execute &amp; Read &amp; Write (4 + 2 + 1)</a:t>
            </a:r>
            <a:endParaRPr>
              <a:solidFill>
                <a:srgbClr val="000066"/>
              </a:solidFill>
            </a:endParaRPr>
          </a:p>
          <a:p>
            <a:pPr marL="342900" indent="-342900">
              <a:lnSpc>
                <a:spcPct val="80000"/>
              </a:lnSpc>
              <a:spcBef>
                <a:spcPts val="500"/>
              </a:spcBef>
              <a:defRPr sz="2600">
                <a:solidFill>
                  <a:srgbClr val="DF0587"/>
                </a:solidFill>
              </a:defRPr>
            </a:pPr>
            <a:endParaRPr>
              <a:solidFill>
                <a:srgbClr val="000066"/>
              </a:solidFill>
            </a:endParaRPr>
          </a:p>
          <a:p>
            <a:pPr lvl="4" marL="342900" indent="1485900">
              <a:lnSpc>
                <a:spcPct val="80000"/>
              </a:lnSpc>
              <a:spcBef>
                <a:spcPts val="500"/>
              </a:spcBef>
              <a:defRPr sz="2600">
                <a:solidFill>
                  <a:srgbClr val="DF0587"/>
                </a:solidFill>
              </a:defRPr>
            </a:pPr>
            <a:r>
              <a:rPr b="1">
                <a:solidFill>
                  <a:srgbClr val="000066"/>
                </a:solidFill>
              </a:rPr>
              <a:t>RWX</a:t>
            </a:r>
            <a:endParaRPr b="1">
              <a:solidFill>
                <a:srgbClr val="000066"/>
              </a:solidFill>
            </a:endParaRPr>
          </a:p>
        </p:txBody>
      </p:sp>
      <p:pic>
        <p:nvPicPr>
          <p:cNvPr id="505" name="pasted-image.png"/>
          <p:cNvPicPr>
            <a:picLocks noChangeAspect="1"/>
          </p:cNvPicPr>
          <p:nvPr/>
        </p:nvPicPr>
        <p:blipFill>
          <a:blip r:embed="rId3">
            <a:extLst/>
          </a:blip>
          <a:stretch>
            <a:fillRect/>
          </a:stretch>
        </p:blipFill>
        <p:spPr>
          <a:xfrm>
            <a:off x="2438400" y="5613400"/>
            <a:ext cx="927100" cy="6155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Shape 507"/>
          <p:cNvSpPr txBox="1"/>
          <p:nvPr>
            <p:ph type="title"/>
          </p:nvPr>
        </p:nvSpPr>
        <p:spPr>
          <a:xfrm>
            <a:off x="533400" y="533399"/>
            <a:ext cx="8229600" cy="1143002"/>
          </a:xfrm>
          <a:prstGeom prst="rect">
            <a:avLst/>
          </a:prstGeom>
        </p:spPr>
        <p:txBody>
          <a:bodyPr lIns="0" tIns="0" rIns="0" bIns="0"/>
          <a:lstStyle>
            <a:lvl1pPr defTabSz="448055">
              <a:tabLst>
                <a:tab pos="698500" algn="l"/>
                <a:tab pos="1409700" algn="l"/>
                <a:tab pos="2120900" algn="l"/>
                <a:tab pos="2832100" algn="l"/>
                <a:tab pos="3543300" algn="l"/>
                <a:tab pos="4254500" algn="l"/>
                <a:tab pos="4965700" algn="l"/>
                <a:tab pos="5664200" algn="l"/>
                <a:tab pos="6375400" algn="l"/>
                <a:tab pos="7086600" algn="l"/>
                <a:tab pos="7797800" algn="l"/>
              </a:tabLst>
              <a:defRPr b="1" sz="3920">
                <a:solidFill>
                  <a:srgbClr val="E4005C"/>
                </a:solidFill>
              </a:defRPr>
            </a:lvl1pPr>
          </a:lstStyle>
          <a:p>
            <a:pPr/>
            <a:r>
              <a:t>Access Permission of File/Directory Using Symbolic Notation</a:t>
            </a:r>
          </a:p>
        </p:txBody>
      </p:sp>
      <p:sp>
        <p:nvSpPr>
          <p:cNvPr id="508" name="Shape 50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09" name="Shape 509"/>
          <p:cNvSpPr/>
          <p:nvPr/>
        </p:nvSpPr>
        <p:spPr>
          <a:xfrm>
            <a:off x="511175" y="13827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510" name="Shape 510"/>
          <p:cNvSpPr/>
          <p:nvPr/>
        </p:nvSpPr>
        <p:spPr>
          <a:xfrm>
            <a:off x="635000" y="150495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
        <p:nvSpPr>
          <p:cNvPr id="511" name="Shape 511"/>
          <p:cNvSpPr/>
          <p:nvPr/>
        </p:nvSpPr>
        <p:spPr>
          <a:xfrm>
            <a:off x="969962" y="16652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12" name="Shape 512"/>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13" name="Shape 51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14" name="Shape 514"/>
          <p:cNvSpPr txBox="1"/>
          <p:nvPr/>
        </p:nvSpPr>
        <p:spPr>
          <a:xfrm>
            <a:off x="669131" y="2153056"/>
            <a:ext cx="7805738" cy="32124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5" indent="-371475">
              <a:lnSpc>
                <a:spcPct val="80000"/>
              </a:lnSpc>
              <a:spcBef>
                <a:spcPts val="500"/>
              </a:spcBef>
              <a:buSzPct val="100000"/>
              <a:buBlip>
                <a:blip r:embed="rId2"/>
              </a:buBlip>
              <a:defRPr b="1" sz="2600">
                <a:solidFill>
                  <a:srgbClr val="000066"/>
                </a:solidFill>
              </a:defRPr>
            </a:pPr>
            <a:r>
              <a:t>the following symbols are used for file permissions. Here roles are </a:t>
            </a:r>
          </a:p>
          <a:p>
            <a:pPr lvl="1" marL="828675" indent="-371475">
              <a:lnSpc>
                <a:spcPct val="80000"/>
              </a:lnSpc>
              <a:spcBef>
                <a:spcPts val="500"/>
              </a:spcBef>
              <a:buSzPct val="100000"/>
              <a:buBlip>
                <a:blip r:embed="rId2"/>
              </a:buBlip>
              <a:defRPr b="1" sz="2600">
                <a:solidFill>
                  <a:srgbClr val="000066"/>
                </a:solidFill>
              </a:defRPr>
            </a:pPr>
            <a:r>
              <a:t>User(u), Group(g), Others(o) </a:t>
            </a:r>
            <a:br/>
            <a:r>
              <a:t>and the permissions are</a:t>
            </a:r>
          </a:p>
          <a:p>
            <a:pPr lvl="1" marL="828675" indent="-371475">
              <a:lnSpc>
                <a:spcPct val="80000"/>
              </a:lnSpc>
              <a:spcBef>
                <a:spcPts val="500"/>
              </a:spcBef>
              <a:buSzPct val="100000"/>
              <a:buBlip>
                <a:blip r:embed="rId2"/>
              </a:buBlip>
              <a:defRPr b="1" sz="2600">
                <a:solidFill>
                  <a:srgbClr val="000066"/>
                </a:solidFill>
              </a:defRPr>
            </a:pPr>
            <a:r>
              <a:t> Read(r), Write(w), Execute(x)</a:t>
            </a:r>
          </a:p>
          <a:p>
            <a:pPr marL="371475" indent="-371475">
              <a:lnSpc>
                <a:spcPct val="80000"/>
              </a:lnSpc>
              <a:spcBef>
                <a:spcPts val="500"/>
              </a:spcBef>
              <a:buSzPct val="100000"/>
              <a:buBlip>
                <a:blip r:embed="rId2"/>
              </a:buBlip>
              <a:defRPr b="1" sz="2600">
                <a:solidFill>
                  <a:srgbClr val="000066"/>
                </a:solidFill>
              </a:defRPr>
            </a:pPr>
            <a:r>
              <a:t>you can combine any symbols to set permission together like User+Group (ug), User+Group+Other (ugo), User+Other(uo).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Shape 516"/>
          <p:cNvSpPr txBox="1"/>
          <p:nvPr>
            <p:ph type="title"/>
          </p:nvPr>
        </p:nvSpPr>
        <p:spPr>
          <a:xfrm>
            <a:off x="533400" y="533399"/>
            <a:ext cx="8229600" cy="1143002"/>
          </a:xfrm>
          <a:prstGeom prst="rect">
            <a:avLst/>
          </a:prstGeom>
        </p:spPr>
        <p:txBody>
          <a:bodyPr lIns="0" tIns="0" rIns="0" bIns="0"/>
          <a:lstStyle>
            <a:lvl1pPr defTabSz="448055">
              <a:tabLst>
                <a:tab pos="698500" algn="l"/>
                <a:tab pos="1409700" algn="l"/>
                <a:tab pos="2120900" algn="l"/>
                <a:tab pos="2832100" algn="l"/>
                <a:tab pos="3543300" algn="l"/>
                <a:tab pos="4254500" algn="l"/>
                <a:tab pos="4965700" algn="l"/>
                <a:tab pos="5664200" algn="l"/>
                <a:tab pos="6375400" algn="l"/>
                <a:tab pos="7086600" algn="l"/>
                <a:tab pos="7797800" algn="l"/>
              </a:tabLst>
              <a:defRPr b="1" sz="3920">
                <a:solidFill>
                  <a:srgbClr val="E4005C"/>
                </a:solidFill>
              </a:defRPr>
            </a:lvl1pPr>
          </a:lstStyle>
          <a:p>
            <a:pPr/>
            <a:r>
              <a:t>Access Permission of File/Directory Using Symbolic Notation</a:t>
            </a:r>
          </a:p>
        </p:txBody>
      </p:sp>
      <p:sp>
        <p:nvSpPr>
          <p:cNvPr id="517" name="Shape 51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18" name="Shape 518"/>
          <p:cNvSpPr/>
          <p:nvPr/>
        </p:nvSpPr>
        <p:spPr>
          <a:xfrm>
            <a:off x="511175" y="13827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519" name="Shape 519"/>
          <p:cNvSpPr/>
          <p:nvPr/>
        </p:nvSpPr>
        <p:spPr>
          <a:xfrm>
            <a:off x="635000" y="150495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
        <p:nvSpPr>
          <p:cNvPr id="520" name="Shape 520"/>
          <p:cNvSpPr/>
          <p:nvPr/>
        </p:nvSpPr>
        <p:spPr>
          <a:xfrm>
            <a:off x="969962" y="16652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21" name="Shape 521"/>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22" name="Shape 52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pic>
        <p:nvPicPr>
          <p:cNvPr id="523" name="Screenshot 2021-03-01 at 13.32.38.png"/>
          <p:cNvPicPr>
            <a:picLocks noChangeAspect="1"/>
          </p:cNvPicPr>
          <p:nvPr/>
        </p:nvPicPr>
        <p:blipFill>
          <a:blip r:embed="rId2">
            <a:extLst/>
          </a:blip>
          <a:stretch>
            <a:fillRect/>
          </a:stretch>
        </p:blipFill>
        <p:spPr>
          <a:xfrm>
            <a:off x="2420476" y="1929415"/>
            <a:ext cx="4455448" cy="493774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Shape 525"/>
          <p:cNvSpPr txBox="1"/>
          <p:nvPr>
            <p:ph type="title"/>
          </p:nvPr>
        </p:nvSpPr>
        <p:spPr>
          <a:xfrm>
            <a:off x="533400" y="533399"/>
            <a:ext cx="8229600" cy="1143002"/>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ACLs</a:t>
            </a:r>
          </a:p>
        </p:txBody>
      </p:sp>
      <p:sp>
        <p:nvSpPr>
          <p:cNvPr id="526" name="Shape 52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27" name="Shape 527"/>
          <p:cNvSpPr/>
          <p:nvPr/>
        </p:nvSpPr>
        <p:spPr>
          <a:xfrm>
            <a:off x="511175" y="1382712"/>
            <a:ext cx="247650" cy="247651"/>
          </a:xfrm>
          <a:prstGeom prst="roundRect">
            <a:avLst>
              <a:gd name="adj" fmla="val 579"/>
            </a:avLst>
          </a:prstGeom>
          <a:solidFill>
            <a:srgbClr val="214263"/>
          </a:solidFill>
          <a:ln>
            <a:solidFill>
              <a:srgbClr val="000000"/>
            </a:solidFill>
          </a:ln>
        </p:spPr>
        <p:txBody>
          <a:bodyPr lIns="45719" rIns="45719" anchor="ctr"/>
          <a:lstStyle/>
          <a:p>
            <a:pPr/>
          </a:p>
        </p:txBody>
      </p:sp>
      <p:sp>
        <p:nvSpPr>
          <p:cNvPr id="528" name="Shape 528"/>
          <p:cNvSpPr/>
          <p:nvPr/>
        </p:nvSpPr>
        <p:spPr>
          <a:xfrm>
            <a:off x="635000" y="150495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
        <p:nvSpPr>
          <p:cNvPr id="529" name="Shape 529"/>
          <p:cNvSpPr/>
          <p:nvPr/>
        </p:nvSpPr>
        <p:spPr>
          <a:xfrm>
            <a:off x="969962" y="1665287"/>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30" name="Shape 530"/>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31" name="Shape 53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32" name="Shape 532"/>
          <p:cNvSpPr txBox="1"/>
          <p:nvPr/>
        </p:nvSpPr>
        <p:spPr>
          <a:xfrm>
            <a:off x="725180" y="1724025"/>
            <a:ext cx="3720414" cy="49929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1474" indent="-371474">
              <a:lnSpc>
                <a:spcPct val="80000"/>
              </a:lnSpc>
              <a:spcBef>
                <a:spcPts val="500"/>
              </a:spcBef>
              <a:buSzPct val="100000"/>
              <a:buBlip>
                <a:blip r:embed="rId2"/>
              </a:buBlip>
              <a:defRPr b="1" sz="1900">
                <a:solidFill>
                  <a:srgbClr val="000066"/>
                </a:solidFill>
              </a:defRPr>
            </a:pPr>
            <a:r>
              <a:t>Access control list (ACL) provides an additional, more flexible permission mechanism for file systems. It is designed to assist with UNIX file permissions. ACL allows you to give permissions for any user or group to any disc resource.</a:t>
            </a:r>
          </a:p>
          <a:p>
            <a:pPr marL="371474" indent="-371474">
              <a:lnSpc>
                <a:spcPct val="80000"/>
              </a:lnSpc>
              <a:spcBef>
                <a:spcPts val="500"/>
              </a:spcBef>
              <a:buSzPct val="100000"/>
              <a:buBlip>
                <a:blip r:embed="rId2"/>
              </a:buBlip>
              <a:defRPr b="1" sz="1900">
                <a:solidFill>
                  <a:srgbClr val="000066"/>
                </a:solidFill>
              </a:defRPr>
            </a:pPr>
            <a:r>
              <a:t>show current ACL settings using getfacl </a:t>
            </a:r>
          </a:p>
          <a:p>
            <a:pPr marL="371474" indent="-371474">
              <a:lnSpc>
                <a:spcPct val="80000"/>
              </a:lnSpc>
              <a:spcBef>
                <a:spcPts val="500"/>
              </a:spcBef>
              <a:buSzPct val="100000"/>
              <a:buBlip>
                <a:blip r:embed="rId2"/>
              </a:buBlip>
              <a:defRPr b="1" sz="1900">
                <a:solidFill>
                  <a:srgbClr val="000066"/>
                </a:solidFill>
              </a:defRPr>
            </a:pPr>
            <a:r>
              <a:t>to set ACLs, you use the setfacl command </a:t>
            </a:r>
          </a:p>
          <a:p>
            <a:pPr marL="371475" indent="-371475">
              <a:lnSpc>
                <a:spcPct val="80000"/>
              </a:lnSpc>
              <a:spcBef>
                <a:spcPts val="500"/>
              </a:spcBef>
              <a:buSzPct val="100000"/>
              <a:buBlip>
                <a:blip r:embed="rId2"/>
              </a:buBlip>
              <a:defRPr b="1" sz="1900">
                <a:solidFill>
                  <a:srgbClr val="000066"/>
                </a:solidFill>
              </a:defRPr>
            </a:pPr>
            <a:r>
              <a:t>One benefit of using ACLs is that you can give permissions to more than one user or group at a directory. Another benefit is that you can enable inheritance by working with default ACLs. </a:t>
            </a:r>
          </a:p>
        </p:txBody>
      </p:sp>
      <p:pic>
        <p:nvPicPr>
          <p:cNvPr id="533" name="Screenshot 2021-04-12 at 11.27.56.png"/>
          <p:cNvPicPr>
            <a:picLocks noChangeAspect="1"/>
          </p:cNvPicPr>
          <p:nvPr/>
        </p:nvPicPr>
        <p:blipFill>
          <a:blip r:embed="rId3">
            <a:extLst/>
          </a:blip>
          <a:stretch>
            <a:fillRect/>
          </a:stretch>
        </p:blipFill>
        <p:spPr>
          <a:xfrm>
            <a:off x="4554923" y="2027534"/>
            <a:ext cx="4331532" cy="1199502"/>
          </a:xfrm>
          <a:prstGeom prst="rect">
            <a:avLst/>
          </a:prstGeom>
          <a:ln w="12700">
            <a:miter lim="400000"/>
          </a:ln>
        </p:spPr>
      </p:pic>
      <p:pic>
        <p:nvPicPr>
          <p:cNvPr id="534" name="Screenshot 2021-04-12 at 11.30.02.png"/>
          <p:cNvPicPr>
            <a:picLocks noChangeAspect="1"/>
          </p:cNvPicPr>
          <p:nvPr/>
        </p:nvPicPr>
        <p:blipFill>
          <a:blip r:embed="rId4">
            <a:extLst/>
          </a:blip>
          <a:stretch>
            <a:fillRect/>
          </a:stretch>
        </p:blipFill>
        <p:spPr>
          <a:xfrm>
            <a:off x="4611256" y="3748182"/>
            <a:ext cx="4411034" cy="180659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Shape 536"/>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Quiz(1)</a:t>
            </a:r>
          </a:p>
        </p:txBody>
      </p:sp>
      <p:sp>
        <p:nvSpPr>
          <p:cNvPr id="537" name="Shape 53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38" name="Shape 53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539" name="Shape 53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540" name="Shape 54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41" name="Shape 541"/>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42" name="Shape 54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43" name="Shape 543"/>
          <p:cNvSpPr txBox="1"/>
          <p:nvPr/>
        </p:nvSpPr>
        <p:spPr>
          <a:xfrm>
            <a:off x="669131" y="1724025"/>
            <a:ext cx="7805738" cy="48723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2600" indent="-142600" defTabSz="457200">
              <a:spcBef>
                <a:spcPts val="1200"/>
              </a:spcBef>
              <a:buSzPct val="100000"/>
              <a:buAutoNum type="arabicPeriod" startAt="1"/>
              <a:defRPr sz="1066"/>
            </a:pPr>
            <a:r>
              <a:t>Which statement about privileged users (root) is true? </a:t>
            </a:r>
            <a:br/>
            <a:r>
              <a:t>a. A privileged user is a user who has access to a Linux system. </a:t>
            </a:r>
            <a:br/>
            <a:r>
              <a:t>b. A privileged user with no access permissions can do nothing at all. </a:t>
            </a:r>
            <a:br/>
            <a:r>
              <a:t>c. Privileged users are not restricted in any way. </a:t>
            </a:r>
            <a:br/>
            <a:r>
              <a:t>d. On every server, at least one privileged user must be manually created while installing the server. </a:t>
            </a:r>
            <a:br/>
          </a:p>
          <a:p>
            <a:pPr marL="142600" indent="-142600" defTabSz="457200">
              <a:spcBef>
                <a:spcPts val="1200"/>
              </a:spcBef>
              <a:buSzPct val="100000"/>
              <a:buAutoNum type="arabicPeriod" startAt="1"/>
              <a:defRPr sz="1066"/>
            </a:pPr>
            <a:r>
              <a:t>On a default installation of an RHEL 8 server, which group does the user typically need to be a member of to be able to use sudo to run all administration commands? </a:t>
            </a:r>
            <a:br/>
            <a:r>
              <a:t>a. admin </a:t>
            </a:r>
            <a:br/>
            <a:r>
              <a:t>b. root </a:t>
            </a:r>
            <a:br/>
            <a:r>
              <a:t>c. sys</a:t>
            </a:r>
            <a:br/>
            <a:r>
              <a:t>d. wheel </a:t>
            </a:r>
            <a:br/>
          </a:p>
          <a:p>
            <a:pPr marL="142600" indent="-142600" defTabSz="457200">
              <a:spcBef>
                <a:spcPts val="1200"/>
              </a:spcBef>
              <a:buSzPct val="100000"/>
              <a:buAutoNum type="arabicPeriod" startAt="1"/>
              <a:defRPr sz="1066"/>
            </a:pPr>
            <a:r>
              <a:t>There are different ways that users can run tasks with root permissions. Which of the following is not one of them? </a:t>
            </a:r>
            <a:br/>
            <a:r>
              <a:t>a. sudo</a:t>
            </a:r>
            <a:br/>
            <a:r>
              <a:t>b. runas</a:t>
            </a:r>
            <a:br/>
            <a:r>
              <a:t>c. su</a:t>
            </a:r>
            <a:br/>
            <a:r>
              <a:t>d. PolicyKit </a:t>
            </a:r>
          </a:p>
          <a:p>
            <a:pPr marL="142600" indent="-142600" defTabSz="457200">
              <a:spcBef>
                <a:spcPts val="1200"/>
              </a:spcBef>
              <a:buSzPct val="100000"/>
              <a:buAutoNum type="arabicPeriod" startAt="1"/>
              <a:defRPr sz="1066"/>
            </a:pPr>
            <a:r>
              <a:t>Which of the following is used to store the hash of the user’s encrypted password? </a:t>
            </a:r>
            <a:br/>
            <a:r>
              <a:t>a. /etc/passwd </a:t>
            </a:r>
            <a:br/>
            <a:r>
              <a:t>b. /etc/shadow </a:t>
            </a:r>
            <a:br/>
            <a:r>
              <a:t>c. /etc/users </a:t>
            </a:r>
            <a:br/>
            <a:r>
              <a:t>d. /etc/secure </a:t>
            </a:r>
          </a:p>
          <a:p>
            <a:pPr marL="142600" indent="-142600" defTabSz="457200">
              <a:spcBef>
                <a:spcPts val="1200"/>
              </a:spcBef>
              <a:buSzPct val="100000"/>
              <a:buAutoNum type="arabicPeriod" startAt="1"/>
              <a:defRPr sz="1066"/>
            </a:pPr>
            <a:r>
              <a:t>Which configuration file should you change to set the default location for all new user home directories? </a:t>
            </a:r>
            <a:br/>
            <a:r>
              <a:t>a. /etc/login.defaults</a:t>
            </a:r>
            <a:br/>
            <a:r>
              <a:t>b. /etc/login.defs</a:t>
            </a:r>
            <a:br/>
            <a:r>
              <a:t>c. /etc/default/useradd </a:t>
            </a:r>
            <a:br/>
            <a:r>
              <a:t>d. /etc/default/login.defs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Shape 547"/>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Quiz(1)</a:t>
            </a:r>
          </a:p>
        </p:txBody>
      </p:sp>
      <p:sp>
        <p:nvSpPr>
          <p:cNvPr id="548" name="Shape 54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49" name="Shape 54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550" name="Shape 55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551" name="Shape 55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52" name="Shape 552"/>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53" name="Shape 55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54" name="Shape 554"/>
          <p:cNvSpPr txBox="1"/>
          <p:nvPr/>
        </p:nvSpPr>
        <p:spPr>
          <a:xfrm>
            <a:off x="669131" y="1724025"/>
            <a:ext cx="7805738" cy="50942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300"/>
              </a:spcBef>
              <a:defRPr sz="1200"/>
            </a:pPr>
            <a:r>
              <a:t>6. Which command enables you to get information about password properties such as password expiry? </a:t>
            </a:r>
            <a:br/>
            <a:r>
              <a:t>a. chage -l</a:t>
            </a:r>
            <a:br/>
            <a:r>
              <a:t>b. usermod --show </a:t>
            </a:r>
            <a:br/>
            <a:r>
              <a:t>c. passwd -l</a:t>
            </a:r>
            <a:br/>
            <a:r>
              <a:t>d. chage --show </a:t>
            </a:r>
          </a:p>
          <a:p>
            <a:pPr defTabSz="457200">
              <a:spcBef>
                <a:spcPts val="1300"/>
              </a:spcBef>
              <a:defRPr sz="1200"/>
            </a:pPr>
            <a:r>
              <a:t>7. Which of the following files is not processed when a user starts a login shell? </a:t>
            </a:r>
            <a:br/>
            <a:r>
              <a:t>a. /etc/profile </a:t>
            </a:r>
            <a:br/>
            <a:r>
              <a:t>b. /etc/.profile</a:t>
            </a:r>
            <a:br/>
            <a:r>
              <a:t>c. ~/.bashrc</a:t>
            </a:r>
            <a:br/>
            <a:r>
              <a:t>d. ~/.bash_profile </a:t>
            </a:r>
          </a:p>
          <a:p>
            <a:pPr defTabSz="457200">
              <a:spcBef>
                <a:spcPts val="1200"/>
              </a:spcBef>
              <a:defRPr sz="1200"/>
            </a:pPr>
            <a:r>
              <a:t>8. Which utility can be used to edit group membership directly through the appropriate configuration file? </a:t>
            </a:r>
            <a:br/>
            <a:r>
              <a:t>a. vigr </a:t>
            </a:r>
            <a:br/>
            <a:r>
              <a:t>b. vipw </a:t>
            </a:r>
            <a:br/>
            <a:r>
              <a:t>c. vipasswd </a:t>
            </a:r>
            <a:br/>
            <a:r>
              <a:t>d. usermod </a:t>
            </a:r>
          </a:p>
          <a:p>
            <a:pPr defTabSz="457200">
              <a:spcBef>
                <a:spcPts val="1200"/>
              </a:spcBef>
              <a:defRPr sz="1200"/>
            </a:pPr>
            <a:r>
              <a:t>9. Which command can be used to list all groups a user is member of? </a:t>
            </a:r>
            <a:br/>
            <a:r>
              <a:t>a. userlist </a:t>
            </a:r>
            <a:br>
              <a:rPr>
                <a:latin typeface="Times Roman"/>
                <a:ea typeface="Times Roman"/>
                <a:cs typeface="Times Roman"/>
                <a:sym typeface="Times Roman"/>
              </a:rPr>
            </a:br>
            <a:r>
              <a:t>b. grouplist </a:t>
            </a:r>
            <a:br/>
            <a:r>
              <a:t>c. id</a:t>
            </a:r>
            <a:br/>
            <a:r>
              <a:t>d. groups </a:t>
            </a:r>
            <a:endParaRPr>
              <a:latin typeface="Times Roman"/>
              <a:ea typeface="Times Roman"/>
              <a:cs typeface="Times Roman"/>
              <a:sym typeface="Times Roman"/>
            </a:endParaRPr>
          </a:p>
          <a:p>
            <a:pPr defTabSz="457200">
              <a:spcBef>
                <a:spcPts val="1200"/>
              </a:spcBef>
              <a:defRPr sz="1200"/>
            </a:pPr>
            <a:r>
              <a:t>10. What can you do to ensure that no users, except for the user root, can log in temporarily? </a:t>
            </a:r>
            <a:br/>
            <a:r>
              <a:t>a. Set the default shell to /usr/sbin/nologin</a:t>
            </a:r>
            <a:br/>
            <a:r>
              <a:t>b. Set the default shell to /bin/false</a:t>
            </a:r>
            <a:br/>
            <a:r>
              <a:t>c. Create a file with the name /etc/nologin </a:t>
            </a:r>
            <a:br>
              <a:rPr>
                <a:latin typeface="Times Roman"/>
                <a:ea typeface="Times Roman"/>
                <a:cs typeface="Times Roman"/>
                <a:sym typeface="Times Roman"/>
              </a:rPr>
            </a:br>
            <a:r>
              <a:t>d. Create a file with the name /etc/nologin.txt </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Shape 558"/>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Quiz(2)</a:t>
            </a:r>
          </a:p>
        </p:txBody>
      </p:sp>
      <p:sp>
        <p:nvSpPr>
          <p:cNvPr id="559" name="Shape 55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60" name="Shape 56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561" name="Shape 56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562" name="Shape 56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63" name="Shape 563"/>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64" name="Shape 56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65" name="Shape 565"/>
          <p:cNvSpPr txBox="1"/>
          <p:nvPr/>
        </p:nvSpPr>
        <p:spPr>
          <a:xfrm>
            <a:off x="669131" y="1724025"/>
            <a:ext cx="7805738" cy="47858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300"/>
              </a:spcBef>
              <a:defRPr sz="1100"/>
            </a:pPr>
            <a:r>
              <a:t>1. A user needs to work in a session where all new files that he creates will be group-owned by the </a:t>
            </a:r>
            <a:br/>
            <a:r>
              <a:t>group sales, until the session is closed. Which command would do that? </a:t>
            </a:r>
            <a:br/>
            <a:r>
              <a:t>a. chgrp sales</a:t>
            </a:r>
            <a:br/>
            <a:r>
              <a:t>b. setgid sales</a:t>
            </a:r>
            <a:br/>
            <a:r>
              <a:t>c. newgrp sales </a:t>
            </a:r>
            <a:br/>
            <a:r>
              <a:t>d. setgroup sales </a:t>
            </a:r>
          </a:p>
          <a:p>
            <a:pPr defTabSz="457200">
              <a:spcBef>
                <a:spcPts val="1300"/>
              </a:spcBef>
              <a:defRPr sz="1100"/>
            </a:pPr>
            <a:r>
              <a:t>2. Which command enables you to find all files on a system that are owned by user linda? </a:t>
            </a:r>
            <a:br/>
            <a:r>
              <a:t>a. find / -user linda</a:t>
            </a:r>
            <a:br/>
            <a:r>
              <a:t>b. find / -uid linda</a:t>
            </a:r>
            <a:br/>
            <a:r>
              <a:t>c. ls -l | grep linda </a:t>
            </a:r>
            <a:br/>
            <a:r>
              <a:t>d. ls -R | find linda </a:t>
            </a:r>
          </a:p>
          <a:p>
            <a:pPr defTabSz="457200">
              <a:spcBef>
                <a:spcPts val="1300"/>
              </a:spcBef>
              <a:defRPr sz="1100"/>
            </a:pPr>
            <a:r>
              <a:t>3. Which command does not set group ownership to the group sales for the file myfile? </a:t>
            </a:r>
            <a:br/>
            <a:r>
              <a:t>a. chgrp sales myfile</a:t>
            </a:r>
            <a:br/>
            <a:r>
              <a:t>b. chown .sales myfile</a:t>
            </a:r>
            <a:br/>
            <a:r>
              <a:t>c. chgrp myfile sales </a:t>
            </a:r>
            <a:br/>
            <a:r>
              <a:t>d. chown :sales myfile </a:t>
            </a:r>
          </a:p>
          <a:p>
            <a:pPr defTabSz="457200">
              <a:spcBef>
                <a:spcPts val="1300"/>
              </a:spcBef>
              <a:defRPr sz="1100"/>
            </a:pPr>
            <a:r>
              <a:t>4. Which command would be used to allow read and write permissions to the user and group owners </a:t>
            </a:r>
            <a:br/>
            <a:r>
              <a:t>and no permissions at all to anyone else? </a:t>
            </a:r>
            <a:br/>
            <a:r>
              <a:t>a. chown 007 filename </a:t>
            </a:r>
            <a:br/>
            <a:r>
              <a:t>b. chmod 077 filename </a:t>
            </a:r>
            <a:br/>
            <a:r>
              <a:t>c. chmod 660 filename </a:t>
            </a:r>
            <a:br/>
            <a:r>
              <a:t>d. chmod 770 filename </a:t>
            </a:r>
          </a:p>
          <a:p>
            <a:pPr defTabSz="457200">
              <a:spcBef>
                <a:spcPts val="1300"/>
              </a:spcBef>
              <a:defRPr sz="1100"/>
            </a:pPr>
            <a:r>
              <a:t>5. Which command enables you to set the SGID permission on a directory? </a:t>
            </a:r>
            <a:br/>
            <a:r>
              <a:t>a. chmod u+s /dir</a:t>
            </a:r>
            <a:br/>
            <a:r>
              <a:t>b. chmod g-s /dir</a:t>
            </a:r>
            <a:br/>
            <a:r>
              <a:t>c. chmod g+s /dir </a:t>
            </a:r>
            <a:br/>
            <a:r>
              <a:t>d. chmod 1770 /dir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Shape 569"/>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Quiz(2)</a:t>
            </a:r>
          </a:p>
        </p:txBody>
      </p:sp>
      <p:sp>
        <p:nvSpPr>
          <p:cNvPr id="570" name="Shape 57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71" name="Shape 57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572" name="Shape 57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573" name="Shape 57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74" name="Shape 574"/>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75" name="Shape 57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76" name="Shape 576"/>
          <p:cNvSpPr txBox="1"/>
          <p:nvPr/>
        </p:nvSpPr>
        <p:spPr>
          <a:xfrm>
            <a:off x="669131" y="1835265"/>
            <a:ext cx="7805738" cy="49215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300"/>
              </a:spcBef>
              <a:defRPr sz="1000"/>
            </a:pPr>
            <a:r>
              <a:t>6. You are trying to use the setfacl command to set ACLs on the directory /data, but you are getting </a:t>
            </a:r>
            <a:br/>
            <a:r>
              <a:t>an “operation not supported” message. Which of the following is the most likely explanation? </a:t>
            </a:r>
            <a:br/>
            <a:r>
              <a:t>a. The setfacl command is not installed on your computer.</a:t>
            </a:r>
            <a:br/>
            <a:r>
              <a:t>b. You are making an error typing the command.</a:t>
            </a:r>
            <a:br/>
            <a:r>
              <a:t>c. The user or group to which you want to grant ACLs does not exist. </a:t>
            </a:r>
            <a:br/>
            <a:r>
              <a:t>d. The file system lacks ACL support. </a:t>
            </a:r>
            <a:endParaRPr>
              <a:latin typeface="Times Roman"/>
              <a:ea typeface="Times Roman"/>
              <a:cs typeface="Times Roman"/>
              <a:sym typeface="Times Roman"/>
            </a:endParaRPr>
          </a:p>
          <a:p>
            <a:pPr defTabSz="457200">
              <a:spcBef>
                <a:spcPts val="1300"/>
              </a:spcBef>
              <a:defRPr sz="1000"/>
            </a:pPr>
            <a:r>
              <a:rPr>
                <a:latin typeface="Times Roman"/>
                <a:ea typeface="Times Roman"/>
                <a:cs typeface="Times Roman"/>
                <a:sym typeface="Times Roman"/>
              </a:rPr>
              <a:t>7. </a:t>
            </a:r>
            <a:r>
              <a:t>Which command grants rw permissions for the group sales to all new files that will be created in the /data directory and all of its subdirectories? </a:t>
            </a:r>
            <a:br/>
            <a:r>
              <a:t>a. setfacl -m d:g:sales:rw /data </a:t>
            </a:r>
            <a:br/>
            <a:r>
              <a:t>b. setfacl -m d:g:sales:rwx /data </a:t>
            </a:r>
            <a:br/>
            <a:r>
              <a:t>c. setfacl -R -m g:sales:rwx /data </a:t>
            </a:r>
            <a:br/>
            <a:r>
              <a:t>d. setfacl -R -m g:sales:rw /data </a:t>
            </a:r>
          </a:p>
          <a:p>
            <a:pPr defTabSz="457200">
              <a:spcBef>
                <a:spcPts val="1300"/>
              </a:spcBef>
              <a:defRPr sz="1000"/>
            </a:pPr>
            <a:r>
              <a:t>8. Which command enables you to make sure that others have no access to any new files that will be created in the /data directory, assuming that you want others to have read permissions on all other files? </a:t>
            </a:r>
            <a:br/>
            <a:r>
              <a:t>a. setfacl -m d:o::- /data </a:t>
            </a:r>
            <a:br/>
            <a:r>
              <a:t>b. setfacl -m o::- /data </a:t>
            </a:r>
            <a:br/>
            <a:r>
              <a:t>c. umask 027 /data</a:t>
            </a:r>
            <a:br/>
            <a:r>
              <a:t>d. umask 027 </a:t>
            </a:r>
          </a:p>
          <a:p>
            <a:pPr defTabSz="457200">
              <a:spcBef>
                <a:spcPts val="1300"/>
              </a:spcBef>
              <a:defRPr sz="1000"/>
            </a:pPr>
            <a:r>
              <a:t>9. Which of the following umask settings meets the following requirements: </a:t>
            </a:r>
            <a:br/>
            <a:r>
              <a:t>Grants all permissions to the owner of the file.</a:t>
            </a:r>
            <a:br/>
            <a:r>
              <a:t>Grants read permissions to the group owner of the file. Grants no permissions to others. </a:t>
            </a:r>
            <a:br/>
            <a:r>
              <a:t>a. 740 </a:t>
            </a:r>
            <a:br/>
            <a:r>
              <a:t>b. 750 </a:t>
            </a:r>
            <a:br/>
            <a:r>
              <a:t>c. 027 </a:t>
            </a:r>
            <a:br/>
            <a:r>
              <a:t>d. 047 </a:t>
            </a:r>
          </a:p>
          <a:p>
            <a:pPr defTabSz="457200">
              <a:spcBef>
                <a:spcPts val="1200"/>
              </a:spcBef>
              <a:defRPr sz="1000"/>
            </a:pPr>
            <a:r>
              <a:t>10. Which command enables you to check all attributes that are currently set on myfile. </a:t>
            </a:r>
            <a:br/>
            <a:r>
              <a:t>a. ls --attr myfile</a:t>
            </a:r>
            <a:br/>
            <a:r>
              <a:t>b. getattr myfile</a:t>
            </a:r>
            <a:br/>
            <a:r>
              <a:t>c. lsattr myfile </a:t>
            </a:r>
            <a:br>
              <a:rPr>
                <a:latin typeface="Times Roman"/>
                <a:ea typeface="Times Roman"/>
                <a:cs typeface="Times Roman"/>
                <a:sym typeface="Times Roman"/>
              </a:rPr>
            </a:br>
            <a:r>
              <a:t>d. listattr myfile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Shape 580"/>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Assignment (1)</a:t>
            </a:r>
          </a:p>
        </p:txBody>
      </p:sp>
      <p:sp>
        <p:nvSpPr>
          <p:cNvPr id="581" name="Shape 58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82" name="Shape 58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583" name="Shape 58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584" name="Shape 58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85" name="Shape 58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86" name="Shape 58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87" name="Shape 587"/>
          <p:cNvSpPr txBox="1"/>
          <p:nvPr/>
        </p:nvSpPr>
        <p:spPr>
          <a:xfrm>
            <a:off x="671512" y="1676400"/>
            <a:ext cx="7805738" cy="47395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Login as centos (password is centos)</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Find the present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Print the / directory structure</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Print a few commands available in /bin and /sbin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Locate the centos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Print the permissions of centos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Create a new Directory test in centos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Print the permissions of test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Copy the file /etc/resolv.conf in test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Rename the test directory to testing</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Delete the testing directory</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Change the permissions of centos directory to 775</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Login as root user (password is centos)</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Change the permissions of /tmp directory to 700</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Change the permissions of centos directory to 700</a:t>
            </a:r>
          </a:p>
          <a:p>
            <a:pPr marL="590550" indent="-361950" defTabSz="457200">
              <a:buSzPct val="100000"/>
              <a:buAutoNum type="arabicPeriod" startAt="1"/>
              <a:tabLst>
                <a:tab pos="457200" algn="l"/>
              </a:tabLst>
              <a:defRPr sz="1900">
                <a:uFill>
                  <a:solidFill>
                    <a:srgbClr val="000000"/>
                  </a:solidFill>
                </a:uFill>
                <a:latin typeface="Times New Roman"/>
                <a:ea typeface="Times New Roman"/>
                <a:cs typeface="Times New Roman"/>
                <a:sym typeface="Times New Roman"/>
              </a:defRPr>
            </a:pPr>
            <a:r>
              <a:t>The location of kernel files in Unix File System is /boot and by looking at the kernel file, print the kernel version you are using in your system.</a:t>
            </a:r>
          </a:p>
        </p:txBody>
      </p:sp>
      <p:sp>
        <p:nvSpPr>
          <p:cNvPr id="588" name="Shape 588"/>
          <p:cNvSpPr txBox="1"/>
          <p:nvPr/>
        </p:nvSpPr>
        <p:spPr>
          <a:xfrm>
            <a:off x="356835" y="6498499"/>
            <a:ext cx="8430330"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u="sng">
                <a:solidFill>
                  <a:srgbClr val="009999"/>
                </a:solidFill>
                <a:uFill>
                  <a:solidFill>
                    <a:srgbClr val="009999"/>
                  </a:solidFill>
                </a:uFill>
                <a:hlinkClick r:id="rId2" invalidUrl="" action="" tgtFrame="" tooltip="" history="1" highlightClick="0" endSnd="0"/>
              </a:defRPr>
            </a:lvl1pPr>
          </a:lstStyle>
          <a:p>
            <a:pPr>
              <a:defRPr u="none">
                <a:solidFill>
                  <a:srgbClr val="000000"/>
                </a:solidFill>
                <a:uFillTx/>
              </a:defRPr>
            </a:pPr>
            <a:r>
              <a:rPr u="sng">
                <a:solidFill>
                  <a:srgbClr val="009999"/>
                </a:solidFill>
                <a:uFill>
                  <a:solidFill>
                    <a:srgbClr val="009999"/>
                  </a:solidFill>
                </a:uFill>
                <a:hlinkClick r:id="rId2" invalidUrl="" action="" tgtFrame="" tooltip="" history="1" highlightClick="0" endSnd="0"/>
              </a:rPr>
              <a:t>https://unix.stackexchange.com/questions/71622/what-are-correct-permissions-for-tmp-i-unintentionally-set-it-all-public-recu</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Shape 590"/>
          <p:cNvSpPr txBox="1"/>
          <p:nvPr>
            <p:ph type="title"/>
          </p:nvPr>
        </p:nvSpPr>
        <p:spPr>
          <a:xfrm>
            <a:off x="457200" y="274637"/>
            <a:ext cx="8229600" cy="1143001"/>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r>
              <a:t>Assignment (2)</a:t>
            </a:r>
          </a:p>
        </p:txBody>
      </p:sp>
      <p:sp>
        <p:nvSpPr>
          <p:cNvPr id="591" name="Shape 59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592" name="Shape 59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593" name="Shape 59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594" name="Shape 59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595" name="Shape 59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Introduction to Linux</a:t>
            </a:r>
          </a:p>
        </p:txBody>
      </p:sp>
      <p:sp>
        <p:nvSpPr>
          <p:cNvPr id="596" name="Shape 59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597" name="Shape 597"/>
          <p:cNvSpPr txBox="1"/>
          <p:nvPr/>
        </p:nvSpPr>
        <p:spPr>
          <a:xfrm>
            <a:off x="671512" y="1676400"/>
            <a:ext cx="7805738" cy="50708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Login as guest</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Change directory to /</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List the contents of /home directory</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Find the group to which guest belongs</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Create a file syslinus in the home area of guest (hint: use touch command)</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Find the permissions of the file syslinus</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Find the inode number of file syslinus (hint: ls –li)</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Copy the file syslinus to syslinus1</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Find the inode number of file syslinus1 (hint: ls –li)</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Move the file syslinus to syslinus2</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Find the inode number of file syslinus2 (hint: ls –li)</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Move syslinus2 to syslinus</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Login as root</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Create a new user guest1 with same group as guest (hint: use GUI tool Applications</a:t>
            </a:r>
            <a:r>
              <a:rPr>
                <a:latin typeface="Wingdings"/>
                <a:ea typeface="Wingdings"/>
                <a:cs typeface="Wingdings"/>
                <a:sym typeface="Wingdings"/>
              </a:rPr>
              <a:t></a:t>
            </a:r>
            <a:r>
              <a:t>System Settings</a:t>
            </a:r>
            <a:r>
              <a:rPr>
                <a:latin typeface="Wingdings"/>
                <a:ea typeface="Wingdings"/>
                <a:cs typeface="Wingdings"/>
                <a:sym typeface="Wingdings"/>
              </a:rPr>
              <a:t></a:t>
            </a:r>
            <a:r>
              <a:t> Users and Groups)[More on this later in the course]</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Create a new user guest2 with a different group than the group of guest (hint: use GUI tool Applications</a:t>
            </a:r>
            <a:r>
              <a:rPr>
                <a:latin typeface="Wingdings"/>
                <a:ea typeface="Wingdings"/>
                <a:cs typeface="Wingdings"/>
                <a:sym typeface="Wingdings"/>
              </a:rPr>
              <a:t></a:t>
            </a:r>
            <a:r>
              <a:t>System Settings</a:t>
            </a:r>
            <a:r>
              <a:rPr>
                <a:latin typeface="Wingdings"/>
                <a:ea typeface="Wingdings"/>
                <a:cs typeface="Wingdings"/>
                <a:sym typeface="Wingdings"/>
              </a:rPr>
              <a:t></a:t>
            </a:r>
            <a:r>
              <a:t> Users and Groups)</a:t>
            </a:r>
          </a:p>
          <a:p>
            <a:pPr marL="552450" indent="-323850" defTabSz="457200">
              <a:buSzPct val="100000"/>
              <a:buAutoNum type="arabicPeriod" startAt="1"/>
              <a:tabLst>
                <a:tab pos="457200" algn="l"/>
              </a:tabLst>
              <a:defRPr sz="1700">
                <a:uFill>
                  <a:solidFill>
                    <a:srgbClr val="000000"/>
                  </a:solidFill>
                </a:uFill>
                <a:latin typeface="Times New Roman"/>
                <a:ea typeface="Times New Roman"/>
                <a:cs typeface="Times New Roman"/>
                <a:sym typeface="Times New Roman"/>
              </a:defRPr>
            </a:pPr>
            <a:r>
              <a:t>Find, what permissions should the file syslinus have, so that both guest1 and guest2 can write into this file.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Shape 90"/>
          <p:cNvSpPr txBox="1"/>
          <p:nvPr>
            <p:ph type="title"/>
          </p:nvPr>
        </p:nvSpPr>
        <p:spPr>
          <a:xfrm>
            <a:off x="1093787" y="228599"/>
            <a:ext cx="7808913" cy="1143002"/>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Module I. RHCSA</a:t>
            </a:r>
          </a:p>
        </p:txBody>
      </p:sp>
      <p:sp>
        <p:nvSpPr>
          <p:cNvPr id="91" name="Shape 9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92" name="Shape 92"/>
          <p:cNvSpPr/>
          <p:nvPr/>
        </p:nvSpPr>
        <p:spPr>
          <a:xfrm>
            <a:off x="511175" y="6858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93" name="Shape 9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94" name="Shape 94"/>
          <p:cNvSpPr/>
          <p:nvPr/>
        </p:nvSpPr>
        <p:spPr>
          <a:xfrm>
            <a:off x="969962" y="1066800"/>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95" name="Shape 95"/>
          <p:cNvSpPr txBox="1"/>
          <p:nvPr/>
        </p:nvSpPr>
        <p:spPr>
          <a:xfrm>
            <a:off x="123824" y="104775"/>
            <a:ext cx="581977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latin typeface="Times Roman"/>
                <a:ea typeface="Times Roman"/>
                <a:cs typeface="Times Roman"/>
                <a:sym typeface="Times Roman"/>
              </a:defRPr>
            </a:lvl1pPr>
          </a:lstStyle>
          <a:p>
            <a:pPr/>
            <a:r>
              <a:t>Course Content</a:t>
            </a:r>
          </a:p>
        </p:txBody>
      </p:sp>
      <p:sp>
        <p:nvSpPr>
          <p:cNvPr id="96" name="Shape 9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97" name="Shape 97"/>
          <p:cNvSpPr txBox="1"/>
          <p:nvPr>
            <p:ph type="body" idx="1"/>
          </p:nvPr>
        </p:nvSpPr>
        <p:spPr>
          <a:xfrm>
            <a:off x="457200" y="1066800"/>
            <a:ext cx="8343900" cy="5689600"/>
          </a:xfrm>
          <a:prstGeom prst="rect">
            <a:avLst/>
          </a:prstGeom>
        </p:spPr>
        <p:txBody>
          <a:bodyPr/>
          <a:lstStyle/>
          <a:p>
            <a:pPr marL="361032" indent="-277371" defTabSz="352186">
              <a:spcBef>
                <a:spcPts val="300"/>
              </a:spcBef>
              <a:buBlip>
                <a:blip r:embed="rId2"/>
              </a:buBlip>
              <a:defRPr b="1" sz="1700">
                <a:solidFill>
                  <a:srgbClr val="000066"/>
                </a:solidFill>
              </a:defRPr>
            </a:pPr>
            <a:r>
              <a:t>Lecture/Lab 7 </a:t>
            </a:r>
          </a:p>
          <a:p>
            <a:pPr lvl="1" marL="720566" indent="-276621" defTabSz="352186">
              <a:spcBef>
                <a:spcPts val="0"/>
              </a:spcBef>
              <a:defRPr b="1" sz="1700">
                <a:solidFill>
                  <a:srgbClr val="000066"/>
                </a:solidFill>
              </a:defRPr>
            </a:pPr>
            <a:r>
              <a:t>Network Configuration</a:t>
            </a:r>
            <a:br/>
            <a:r>
              <a:t>   - Configuration Utilities</a:t>
            </a:r>
            <a:br/>
            <a:r>
              <a:t>   - Multiple NICs </a:t>
            </a:r>
          </a:p>
          <a:p>
            <a:pPr lvl="1" marL="720566" indent="-276621" defTabSz="352186">
              <a:spcBef>
                <a:spcPts val="0"/>
              </a:spcBef>
              <a:defRPr b="1" sz="1700">
                <a:solidFill>
                  <a:srgbClr val="000066"/>
                </a:solidFill>
              </a:defRPr>
            </a:pPr>
            <a:r>
              <a:t>Task Schedulers</a:t>
            </a:r>
            <a:br/>
            <a:r>
              <a:t>   - cron daemons </a:t>
            </a:r>
          </a:p>
          <a:p>
            <a:pPr lvl="1" marL="720566" indent="-276621" defTabSz="352186">
              <a:spcBef>
                <a:spcPts val="0"/>
              </a:spcBef>
              <a:defRPr b="1" sz="1700">
                <a:solidFill>
                  <a:srgbClr val="000066"/>
                </a:solidFill>
              </a:defRPr>
            </a:pPr>
            <a:r>
              <a:t>Disk quota management </a:t>
            </a:r>
          </a:p>
          <a:p>
            <a:pPr lvl="1" marL="720566" indent="-276621" defTabSz="352186">
              <a:spcBef>
                <a:spcPts val="0"/>
              </a:spcBef>
              <a:defRPr b="1" sz="1700">
                <a:solidFill>
                  <a:srgbClr val="000066"/>
                </a:solidFill>
              </a:defRPr>
            </a:pPr>
            <a:r>
              <a:t>Backup and Restore</a:t>
            </a:r>
          </a:p>
          <a:p>
            <a:pPr marL="361032" indent="-277371" defTabSz="352186">
              <a:spcBef>
                <a:spcPts val="300"/>
              </a:spcBef>
              <a:buBlip>
                <a:blip r:embed="rId2"/>
              </a:buBlip>
              <a:defRPr b="1" sz="1700">
                <a:solidFill>
                  <a:srgbClr val="000066"/>
                </a:solidFill>
              </a:defRPr>
            </a:pPr>
            <a:r>
              <a:t>Lecture/Lab 8 </a:t>
            </a:r>
          </a:p>
          <a:p>
            <a:pPr lvl="1" marL="720566" indent="-276621" defTabSz="352186">
              <a:spcBef>
                <a:spcPts val="0"/>
              </a:spcBef>
              <a:defRPr b="1" sz="1700">
                <a:solidFill>
                  <a:srgbClr val="000066"/>
                </a:solidFill>
              </a:defRPr>
            </a:pPr>
            <a:r>
              <a:t>Adding and Removing Software Packages </a:t>
            </a:r>
          </a:p>
          <a:p>
            <a:pPr lvl="2" marL="1040030" indent="-207466" defTabSz="352186">
              <a:spcBef>
                <a:spcPts val="0"/>
              </a:spcBef>
              <a:defRPr b="1" sz="1700">
                <a:solidFill>
                  <a:srgbClr val="000066"/>
                </a:solidFill>
              </a:defRPr>
            </a:pPr>
            <a:r>
              <a:t>RPM Package Management </a:t>
            </a:r>
          </a:p>
          <a:p>
            <a:pPr lvl="1" marL="720566" indent="-276621" defTabSz="352186">
              <a:spcBef>
                <a:spcPts val="0"/>
              </a:spcBef>
              <a:defRPr b="1" sz="1700">
                <a:solidFill>
                  <a:srgbClr val="000066"/>
                </a:solidFill>
              </a:defRPr>
            </a:pPr>
            <a:r>
              <a:t>Setting Printer </a:t>
            </a:r>
          </a:p>
          <a:p>
            <a:pPr lvl="1" marL="720566" indent="-276621" defTabSz="352186">
              <a:spcBef>
                <a:spcPts val="0"/>
              </a:spcBef>
              <a:defRPr b="1" sz="1700">
                <a:solidFill>
                  <a:srgbClr val="000066"/>
                </a:solidFill>
              </a:defRPr>
            </a:pPr>
            <a:r>
              <a:t>System Monitoring </a:t>
            </a:r>
            <a:br/>
            <a:r>
              <a:t>   - File System Analysis</a:t>
            </a:r>
            <a:br/>
            <a:r>
              <a:t>   - System Log Files &amp; Analysis </a:t>
            </a:r>
          </a:p>
          <a:p>
            <a:pPr lvl="1" marL="720566" indent="-276621" defTabSz="352186">
              <a:spcBef>
                <a:spcPts val="0"/>
              </a:spcBef>
              <a:defRPr b="1" sz="1700">
                <a:solidFill>
                  <a:srgbClr val="000066"/>
                </a:solidFill>
              </a:defRPr>
            </a:pPr>
            <a:r>
              <a:t>System Troubleshooting</a:t>
            </a:r>
            <a:br/>
            <a:r>
              <a:t>   - Filesystem Corruption and Recovery</a:t>
            </a:r>
            <a:br/>
            <a:r>
              <a:t>   - Things to check: The X Window System</a:t>
            </a:r>
            <a:br/>
            <a:r>
              <a:t>   - Service, Networking &amp; Booting</a:t>
            </a:r>
            <a:br/>
            <a:r>
              <a:t>   - The Rescue Environment</a:t>
            </a:r>
            <a:br/>
            <a:r>
              <a:t>   - Recovery Runlevels</a:t>
            </a:r>
          </a:p>
        </p:txBody>
      </p:sp>
      <p:sp>
        <p:nvSpPr>
          <p:cNvPr id="98" name="Shape 98"/>
          <p:cNvSpPr/>
          <p:nvPr/>
        </p:nvSpPr>
        <p:spPr>
          <a:xfrm>
            <a:off x="609600" y="838200"/>
            <a:ext cx="247650" cy="247650"/>
          </a:xfrm>
          <a:prstGeom prst="roundRect">
            <a:avLst>
              <a:gd name="adj" fmla="val 579"/>
            </a:avLst>
          </a:prstGeom>
          <a:solidFill>
            <a:srgbClr val="00B8FF"/>
          </a:solidFill>
          <a:ln>
            <a:solidFill>
              <a:srgbClr val="000000"/>
            </a:solidFill>
          </a:ln>
        </p:spPr>
        <p:txBody>
          <a:bodyPr lIns="45719" rIns="45719"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hape 100"/>
          <p:cNvSpPr txBox="1"/>
          <p:nvPr>
            <p:ph type="title"/>
          </p:nvPr>
        </p:nvSpPr>
        <p:spPr>
          <a:xfrm>
            <a:off x="1093787" y="674687"/>
            <a:ext cx="7808913" cy="1001713"/>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Module II.RHCE</a:t>
            </a:r>
          </a:p>
        </p:txBody>
      </p:sp>
      <p:sp>
        <p:nvSpPr>
          <p:cNvPr id="101" name="Shape 10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02" name="Shape 10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03" name="Shape 10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04" name="Shape 10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05" name="Shape 105"/>
          <p:cNvSpPr txBox="1"/>
          <p:nvPr/>
        </p:nvSpPr>
        <p:spPr>
          <a:xfrm>
            <a:off x="123824" y="104775"/>
            <a:ext cx="5819777" cy="6563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latin typeface="Times New Roman"/>
                <a:ea typeface="Times New Roman"/>
                <a:cs typeface="Times New Roman"/>
                <a:sym typeface="Times New Roman"/>
              </a:defRPr>
            </a:lvl1pPr>
          </a:lstStyle>
          <a:p>
            <a:pPr/>
            <a:r>
              <a:t>Course Content</a:t>
            </a:r>
          </a:p>
        </p:txBody>
      </p:sp>
      <p:sp>
        <p:nvSpPr>
          <p:cNvPr id="106" name="Shape 10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07" name="Shape 107"/>
          <p:cNvSpPr txBox="1"/>
          <p:nvPr>
            <p:ph type="body" idx="1"/>
          </p:nvPr>
        </p:nvSpPr>
        <p:spPr>
          <a:xfrm>
            <a:off x="457200" y="1600200"/>
            <a:ext cx="8229600" cy="5130800"/>
          </a:xfrm>
          <a:prstGeom prst="rect">
            <a:avLst/>
          </a:prstGeom>
        </p:spPr>
        <p:txBody>
          <a:bodyPr/>
          <a:lstStyle/>
          <a:p>
            <a:pPr marL="424744" indent="-326319" defTabSz="414337">
              <a:lnSpc>
                <a:spcPct val="80000"/>
              </a:lnSpc>
              <a:spcBef>
                <a:spcPts val="400"/>
              </a:spcBef>
              <a:buBlip>
                <a:blip r:embed="rId2"/>
              </a:buBlip>
              <a:defRPr b="1" sz="2000">
                <a:solidFill>
                  <a:srgbClr val="000066"/>
                </a:solidFill>
              </a:defRPr>
            </a:pPr>
            <a:r>
              <a:t>Lecture/Lab 9 </a:t>
            </a:r>
          </a:p>
          <a:p>
            <a:pPr lvl="1" marL="847725" indent="-325437" defTabSz="414337">
              <a:lnSpc>
                <a:spcPct val="80000"/>
              </a:lnSpc>
              <a:spcBef>
                <a:spcPts val="0"/>
              </a:spcBef>
              <a:defRPr b="1" sz="2000">
                <a:solidFill>
                  <a:srgbClr val="000066"/>
                </a:solidFill>
              </a:defRPr>
            </a:pPr>
            <a:r>
              <a:t>DHCP </a:t>
            </a:r>
            <a:br/>
            <a:r>
              <a:t>  - Server setup </a:t>
            </a:r>
            <a:br/>
            <a:r>
              <a:t>  - Client setup </a:t>
            </a:r>
          </a:p>
          <a:p>
            <a:pPr lvl="1" marL="847725" indent="-325437" defTabSz="414337">
              <a:lnSpc>
                <a:spcPct val="80000"/>
              </a:lnSpc>
              <a:spcBef>
                <a:spcPts val="0"/>
              </a:spcBef>
              <a:defRPr b="1" sz="2000">
                <a:solidFill>
                  <a:srgbClr val="000066"/>
                </a:solidFill>
              </a:defRPr>
            </a:pPr>
            <a:r>
              <a:t>NIS </a:t>
            </a:r>
            <a:br/>
            <a:r>
              <a:t>  - NIS Server setup</a:t>
            </a:r>
            <a:br/>
            <a:r>
              <a:t>  - NIS Client setup</a:t>
            </a:r>
            <a:br/>
          </a:p>
          <a:p>
            <a:pPr marL="424744" indent="-326319" defTabSz="414337">
              <a:lnSpc>
                <a:spcPct val="80000"/>
              </a:lnSpc>
              <a:spcBef>
                <a:spcPts val="400"/>
              </a:spcBef>
              <a:buBlip>
                <a:blip r:embed="rId2"/>
              </a:buBlip>
              <a:defRPr b="1" sz="2000">
                <a:solidFill>
                  <a:srgbClr val="000066"/>
                </a:solidFill>
              </a:defRPr>
            </a:pPr>
            <a:r>
              <a:t>Lecture/Lab 10 </a:t>
            </a:r>
          </a:p>
          <a:p>
            <a:pPr lvl="1" marL="847725" indent="-325437" defTabSz="414337">
              <a:lnSpc>
                <a:spcPct val="80000"/>
              </a:lnSpc>
              <a:spcBef>
                <a:spcPts val="0"/>
              </a:spcBef>
              <a:defRPr b="1" sz="2000">
                <a:solidFill>
                  <a:srgbClr val="000066"/>
                </a:solidFill>
              </a:defRPr>
            </a:pPr>
            <a:r>
              <a:t>NFS</a:t>
            </a:r>
            <a:br/>
            <a:r>
              <a:t>   - NFS Server &amp; Client configuration</a:t>
            </a:r>
            <a:br/>
            <a:r>
              <a:t>   - autofs implementation </a:t>
            </a:r>
          </a:p>
          <a:p>
            <a:pPr lvl="1" marL="847725" indent="-325437" defTabSz="414337">
              <a:lnSpc>
                <a:spcPct val="80000"/>
              </a:lnSpc>
              <a:spcBef>
                <a:spcPts val="0"/>
              </a:spcBef>
              <a:defRPr b="1" sz="2000">
                <a:solidFill>
                  <a:srgbClr val="000066"/>
                </a:solidFill>
              </a:defRPr>
            </a:pPr>
            <a:r>
              <a:t>Samba Server</a:t>
            </a:r>
            <a:br/>
            <a:r>
              <a:t>   - File &amp; Print Service</a:t>
            </a:r>
            <a:br/>
            <a:r>
              <a:t>   </a:t>
            </a:r>
          </a:p>
          <a:p>
            <a:pPr marL="424744" indent="-326319" defTabSz="414337">
              <a:lnSpc>
                <a:spcPct val="80000"/>
              </a:lnSpc>
              <a:spcBef>
                <a:spcPts val="400"/>
              </a:spcBef>
              <a:buBlip>
                <a:blip r:embed="rId2"/>
              </a:buBlip>
              <a:defRPr b="1" sz="2000">
                <a:solidFill>
                  <a:srgbClr val="000066"/>
                </a:solidFill>
              </a:defRPr>
            </a:pPr>
            <a:r>
              <a:t>Lecture/Lab 11 </a:t>
            </a:r>
          </a:p>
          <a:p>
            <a:pPr lvl="1" marL="847725" indent="-325437" defTabSz="414337">
              <a:lnSpc>
                <a:spcPct val="80000"/>
              </a:lnSpc>
              <a:spcBef>
                <a:spcPts val="0"/>
              </a:spcBef>
              <a:defRPr b="1" sz="2000">
                <a:solidFill>
                  <a:srgbClr val="000066"/>
                </a:solidFill>
              </a:defRPr>
            </a:pPr>
            <a:r>
              <a:t>Basic Concept of DNS</a:t>
            </a:r>
            <a:br/>
            <a:r>
              <a:t>   - Implementation of BIND</a:t>
            </a:r>
            <a:br/>
            <a:r>
              <a:t>   - forward &amp; reverse lookup</a:t>
            </a:r>
            <a:br/>
            <a:r>
              <a:t>   - DNS Directives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hape 109"/>
          <p:cNvSpPr txBox="1"/>
          <p:nvPr>
            <p:ph type="title"/>
          </p:nvPr>
        </p:nvSpPr>
        <p:spPr>
          <a:xfrm>
            <a:off x="1093787" y="674687"/>
            <a:ext cx="7808913" cy="1001713"/>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Module II.RHCE</a:t>
            </a:r>
          </a:p>
        </p:txBody>
      </p:sp>
      <p:sp>
        <p:nvSpPr>
          <p:cNvPr id="110" name="Shape 11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11" name="Shape 11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12" name="Shape 11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13" name="Shape 11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14" name="Shape 114"/>
          <p:cNvSpPr txBox="1"/>
          <p:nvPr/>
        </p:nvSpPr>
        <p:spPr>
          <a:xfrm>
            <a:off x="123824" y="104775"/>
            <a:ext cx="5819777" cy="6563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latin typeface="Times New Roman"/>
                <a:ea typeface="Times New Roman"/>
                <a:cs typeface="Times New Roman"/>
                <a:sym typeface="Times New Roman"/>
              </a:defRPr>
            </a:lvl1pPr>
          </a:lstStyle>
          <a:p>
            <a:pPr/>
            <a:r>
              <a:t>Course Content</a:t>
            </a:r>
          </a:p>
        </p:txBody>
      </p:sp>
      <p:sp>
        <p:nvSpPr>
          <p:cNvPr id="115" name="Shape 11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16" name="Shape 116"/>
          <p:cNvSpPr txBox="1"/>
          <p:nvPr>
            <p:ph type="body" idx="1"/>
          </p:nvPr>
        </p:nvSpPr>
        <p:spPr>
          <a:xfrm>
            <a:off x="457200" y="1600200"/>
            <a:ext cx="8229600" cy="5168900"/>
          </a:xfrm>
          <a:prstGeom prst="rect">
            <a:avLst/>
          </a:prstGeom>
        </p:spPr>
        <p:txBody>
          <a:bodyPr/>
          <a:lstStyle/>
          <a:p>
            <a:pPr marL="361032" indent="-277371" defTabSz="352186">
              <a:lnSpc>
                <a:spcPct val="80000"/>
              </a:lnSpc>
              <a:spcBef>
                <a:spcPts val="300"/>
              </a:spcBef>
              <a:buBlip>
                <a:blip r:embed="rId2"/>
              </a:buBlip>
              <a:defRPr b="1" sz="1700">
                <a:solidFill>
                  <a:srgbClr val="000066"/>
                </a:solidFill>
              </a:defRPr>
            </a:pPr>
            <a:r>
              <a:t>Lecture/Lab 12</a:t>
            </a:r>
          </a:p>
          <a:p>
            <a:pPr lvl="1" marL="720566" indent="-276621" defTabSz="352186">
              <a:lnSpc>
                <a:spcPct val="80000"/>
              </a:lnSpc>
              <a:spcBef>
                <a:spcPts val="0"/>
              </a:spcBef>
              <a:defRPr b="1" sz="1700">
                <a:solidFill>
                  <a:srgbClr val="000066"/>
                </a:solidFill>
              </a:defRPr>
            </a:pPr>
            <a:r>
              <a:t>Apache Web Server</a:t>
            </a:r>
            <a:br/>
            <a:r>
              <a:t>   - Basic Configuration</a:t>
            </a:r>
            <a:br/>
            <a:r>
              <a:t>   - Name based Virtual Hosting</a:t>
            </a:r>
            <a:br/>
            <a:r>
              <a:t>   - Restriction through htaccess</a:t>
            </a:r>
            <a:br/>
          </a:p>
          <a:p>
            <a:pPr marL="361032" indent="-277371" defTabSz="352186">
              <a:lnSpc>
                <a:spcPct val="80000"/>
              </a:lnSpc>
              <a:spcBef>
                <a:spcPts val="300"/>
              </a:spcBef>
              <a:buBlip>
                <a:blip r:embed="rId2"/>
              </a:buBlip>
              <a:defRPr b="1" sz="1700">
                <a:solidFill>
                  <a:srgbClr val="000066"/>
                </a:solidFill>
              </a:defRPr>
            </a:pPr>
            <a:r>
              <a:t>Lecture/Lab 13 </a:t>
            </a:r>
          </a:p>
          <a:p>
            <a:pPr lvl="1" marL="720566" indent="-276621" defTabSz="352186">
              <a:lnSpc>
                <a:spcPct val="80000"/>
              </a:lnSpc>
              <a:spcBef>
                <a:spcPts val="0"/>
              </a:spcBef>
              <a:defRPr b="1" sz="1700">
                <a:solidFill>
                  <a:srgbClr val="000066"/>
                </a:solidFill>
              </a:defRPr>
            </a:pPr>
            <a:r>
              <a:t>Sendmail - Mail Server</a:t>
            </a:r>
            <a:br/>
            <a:r>
              <a:t>   - Configuring mail service</a:t>
            </a:r>
            <a:br/>
            <a:r>
              <a:t>   - SMTP Server </a:t>
            </a:r>
          </a:p>
          <a:p>
            <a:pPr lvl="2" marL="1040030" indent="-207466" defTabSz="352186">
              <a:lnSpc>
                <a:spcPct val="80000"/>
              </a:lnSpc>
              <a:spcBef>
                <a:spcPts val="0"/>
              </a:spcBef>
              <a:defRPr b="1" sz="1700">
                <a:solidFill>
                  <a:srgbClr val="000066"/>
                </a:solidFill>
              </a:defRPr>
            </a:pPr>
            <a:r>
              <a:t>POP3 / IMAP Server</a:t>
            </a:r>
            <a:br/>
            <a:r>
              <a:t>  </a:t>
            </a:r>
          </a:p>
          <a:p>
            <a:pPr marL="361032" indent="-277371" defTabSz="352186">
              <a:lnSpc>
                <a:spcPct val="80000"/>
              </a:lnSpc>
              <a:spcBef>
                <a:spcPts val="300"/>
              </a:spcBef>
              <a:buBlip>
                <a:blip r:embed="rId2"/>
              </a:buBlip>
              <a:defRPr b="1" sz="1700">
                <a:solidFill>
                  <a:srgbClr val="000066"/>
                </a:solidFill>
              </a:defRPr>
            </a:pPr>
            <a:r>
              <a:t>Lecture/Lab 14 </a:t>
            </a:r>
          </a:p>
          <a:p>
            <a:pPr lvl="1" marL="720566" indent="-276621" defTabSz="352186">
              <a:lnSpc>
                <a:spcPct val="80000"/>
              </a:lnSpc>
              <a:spcBef>
                <a:spcPts val="0"/>
              </a:spcBef>
              <a:defRPr b="1" sz="1700">
                <a:solidFill>
                  <a:srgbClr val="000066"/>
                </a:solidFill>
              </a:defRPr>
            </a:pPr>
            <a:r>
              <a:t>Proxy Server - Squid</a:t>
            </a:r>
            <a:br/>
            <a:r>
              <a:t>   - ACL for restricting access</a:t>
            </a:r>
            <a:br/>
          </a:p>
          <a:p>
            <a:pPr marL="361032" indent="-277371" defTabSz="352186">
              <a:lnSpc>
                <a:spcPct val="80000"/>
              </a:lnSpc>
              <a:spcBef>
                <a:spcPts val="300"/>
              </a:spcBef>
              <a:buBlip>
                <a:blip r:embed="rId2"/>
              </a:buBlip>
              <a:defRPr b="1" sz="1700">
                <a:solidFill>
                  <a:srgbClr val="000066"/>
                </a:solidFill>
              </a:defRPr>
            </a:pPr>
            <a:r>
              <a:t>Lecture/Lab 15</a:t>
            </a:r>
          </a:p>
          <a:p>
            <a:pPr lvl="1" marL="720566" indent="-276621" defTabSz="352186">
              <a:lnSpc>
                <a:spcPct val="80000"/>
              </a:lnSpc>
              <a:spcBef>
                <a:spcPts val="0"/>
              </a:spcBef>
              <a:defRPr b="1" sz="1700">
                <a:solidFill>
                  <a:srgbClr val="000066"/>
                </a:solidFill>
              </a:defRPr>
            </a:pPr>
            <a:r>
              <a:t>Linux System as a Router</a:t>
            </a:r>
            <a:br/>
            <a:r>
              <a:t>   - Setup and configuration</a:t>
            </a:r>
            <a:br/>
            <a:r>
              <a:t>   - Static Routing </a:t>
            </a:r>
          </a:p>
          <a:p>
            <a:pPr lvl="1" marL="720566" indent="-276621" defTabSz="352186">
              <a:lnSpc>
                <a:spcPct val="80000"/>
              </a:lnSpc>
              <a:spcBef>
                <a:spcPts val="0"/>
              </a:spcBef>
              <a:defRPr b="1" sz="1700">
                <a:solidFill>
                  <a:srgbClr val="000066"/>
                </a:solidFill>
              </a:defRPr>
            </a:pPr>
            <a:r>
              <a:t>SELinux Configuration </a:t>
            </a:r>
          </a:p>
          <a:p>
            <a:pPr lvl="1" marL="720566" indent="-276621" defTabSz="352186">
              <a:lnSpc>
                <a:spcPct val="80000"/>
              </a:lnSpc>
              <a:spcBef>
                <a:spcPts val="0"/>
              </a:spcBef>
              <a:defRPr b="1" sz="1700">
                <a:solidFill>
                  <a:srgbClr val="000066"/>
                </a:solidFill>
              </a:defRPr>
            </a:pPr>
            <a:r>
              <a:t>Firewall Using firewalld/IPTables</a:t>
            </a:r>
            <a:br/>
            <a:r>
              <a:t>   - Filter and NAT rules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txBox="1"/>
          <p:nvPr>
            <p:ph type="title"/>
          </p:nvPr>
        </p:nvSpPr>
        <p:spPr>
          <a:xfrm>
            <a:off x="1093787" y="674687"/>
            <a:ext cx="7808913" cy="925513"/>
          </a:xfrm>
          <a:prstGeom prst="rect">
            <a:avLst/>
          </a:prstGeom>
        </p:spPr>
        <p:txBody>
          <a:bodyPr lIns="0" tIns="0" rIns="0" bIns="0"/>
          <a:lstStyle>
            <a:lvl1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4000">
                <a:solidFill>
                  <a:srgbClr val="E4005C"/>
                </a:solidFill>
              </a:defRPr>
            </a:lvl1pPr>
          </a:lstStyle>
          <a:p>
            <a:pPr/>
            <a:r>
              <a:t>Course Schedule</a:t>
            </a:r>
          </a:p>
        </p:txBody>
      </p:sp>
      <p:sp>
        <p:nvSpPr>
          <p:cNvPr id="119" name="Shape 11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p>
        </p:txBody>
      </p:sp>
      <p:sp>
        <p:nvSpPr>
          <p:cNvPr id="120" name="Shape 12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p>
        </p:txBody>
      </p:sp>
      <p:sp>
        <p:nvSpPr>
          <p:cNvPr id="121" name="Shape 12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p>
        </p:txBody>
      </p:sp>
      <p:sp>
        <p:nvSpPr>
          <p:cNvPr id="122" name="Shape 12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p>
        </p:txBody>
      </p:sp>
      <p:sp>
        <p:nvSpPr>
          <p:cNvPr id="123" name="Shape 123"/>
          <p:cNvSpPr txBox="1"/>
          <p:nvPr/>
        </p:nvSpPr>
        <p:spPr>
          <a:xfrm>
            <a:off x="123824" y="104775"/>
            <a:ext cx="5819777"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000">
                <a:solidFill>
                  <a:srgbClr val="FFFFFF"/>
                </a:solidFill>
              </a:defRPr>
            </a:lvl1pPr>
          </a:lstStyle>
          <a:p>
            <a:pPr/>
            <a:r>
              <a:t>Schedule</a:t>
            </a:r>
          </a:p>
        </p:txBody>
      </p:sp>
      <p:sp>
        <p:nvSpPr>
          <p:cNvPr id="124" name="Shape 12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p>
        </p:txBody>
      </p:sp>
      <p:sp>
        <p:nvSpPr>
          <p:cNvPr id="125" name="Shape 125"/>
          <p:cNvSpPr txBox="1"/>
          <p:nvPr>
            <p:ph type="body" idx="1"/>
          </p:nvPr>
        </p:nvSpPr>
        <p:spPr>
          <a:xfrm>
            <a:off x="355600" y="1607592"/>
            <a:ext cx="8432800" cy="5257801"/>
          </a:xfrm>
          <a:prstGeom prst="rect">
            <a:avLst/>
          </a:prstGeom>
        </p:spPr>
        <p:txBody>
          <a:bodyPr/>
          <a:lstStyle/>
          <a:p>
            <a:pPr marL="404349" indent="-305924" defTabSz="414337">
              <a:lnSpc>
                <a:spcPct val="80000"/>
              </a:lnSpc>
              <a:spcBef>
                <a:spcPts val="1900"/>
              </a:spcBef>
              <a:buBlip>
                <a:blip r:embed="rId2"/>
              </a:buBlip>
              <a:defRPr b="1" sz="2500">
                <a:solidFill>
                  <a:srgbClr val="000066"/>
                </a:solidFill>
              </a:defRPr>
            </a:pPr>
          </a:p>
          <a:p>
            <a:pPr marL="404349" indent="-305924" algn="just" defTabSz="414337">
              <a:lnSpc>
                <a:spcPct val="80000"/>
              </a:lnSpc>
              <a:spcBef>
                <a:spcPts val="1400"/>
              </a:spcBef>
              <a:buBlip>
                <a:blip r:embed="rId2"/>
              </a:buBlip>
              <a:defRPr b="1" sz="2500">
                <a:solidFill>
                  <a:srgbClr val="000066"/>
                </a:solidFill>
              </a:defRPr>
            </a:pPr>
            <a:r>
              <a:t>The complete course, including Lectures and Labs, will be covered in 60 Hours.</a:t>
            </a:r>
          </a:p>
          <a:p>
            <a:pPr marL="404349" indent="-305924" algn="just" defTabSz="414337">
              <a:lnSpc>
                <a:spcPct val="80000"/>
              </a:lnSpc>
              <a:spcBef>
                <a:spcPts val="1400"/>
              </a:spcBef>
              <a:buBlip>
                <a:blip r:embed="rId2"/>
              </a:buBlip>
              <a:defRPr b="1" sz="2500">
                <a:solidFill>
                  <a:srgbClr val="000066"/>
                </a:solidFill>
              </a:defRPr>
            </a:pPr>
            <a:r>
              <a:t>The total duration of the course will be 3.5 - 4 months.</a:t>
            </a:r>
          </a:p>
          <a:p>
            <a:pPr marL="293687" indent="-195262" algn="just" defTabSz="414337">
              <a:lnSpc>
                <a:spcPct val="80000"/>
              </a:lnSpc>
              <a:spcBef>
                <a:spcPts val="1900"/>
              </a:spcBef>
              <a:buSzTx/>
              <a:buNone/>
              <a:defRPr b="1" sz="2500">
                <a:solidFill>
                  <a:srgbClr val="000066"/>
                </a:solidFill>
              </a:defRPr>
            </a:pPr>
          </a:p>
          <a:p>
            <a:pPr marL="404349" indent="-305924" defTabSz="414337">
              <a:lnSpc>
                <a:spcPct val="80000"/>
              </a:lnSpc>
              <a:spcBef>
                <a:spcPts val="1400"/>
              </a:spcBef>
              <a:buBlip>
                <a:blip r:embed="rId2"/>
              </a:buBlip>
              <a:defRPr b="1" sz="2500">
                <a:solidFill>
                  <a:srgbClr val="000066"/>
                </a:solidFill>
              </a:defRPr>
            </a:pPr>
            <a:r>
              <a:t> Lectures/Labs	     : Every Friday, 16:00 – 18:00 P.M</a:t>
            </a:r>
          </a:p>
          <a:p>
            <a:pPr marL="404349" indent="-305924" defTabSz="414337">
              <a:lnSpc>
                <a:spcPct val="80000"/>
              </a:lnSpc>
              <a:spcBef>
                <a:spcPts val="1600"/>
              </a:spcBef>
              <a:buBlip>
                <a:blip r:embed="rId2"/>
              </a:buBlip>
              <a:defRPr b="1" sz="2500">
                <a:solidFill>
                  <a:srgbClr val="000066"/>
                </a:solidFill>
              </a:defRPr>
            </a:pPr>
            <a:r>
              <a:t> Labs		     : Friday late, 18:00 – 20:00 P.M</a:t>
            </a:r>
            <a:br/>
            <a:r>
              <a:rPr b="0"/>
              <a: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