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marL="160421" indent="-160421">
              <a:buSzPct val="100000"/>
              <a:buAutoNum type="arabicPeriod" startAt="1"/>
              <a:defRPr sz="1600"/>
            </a:pPr>
            <a:r>
              <a:t>A and C. /etc/profile is the file that is processed for all users who are starting a login shell. A user-specific version exists as well, with the name ~/.bash_profile.</a:t>
            </a:r>
          </a:p>
          <a:p>
            <a:pPr marL="160421" indent="-160421">
              <a:buSzPct val="100000"/>
              <a:buAutoNum type="arabicPeriod" startAt="1"/>
              <a:defRPr sz="1600"/>
            </a:pPr>
            <a:r>
              <a:t>C. On Linux, the current directory is not set in the PATH variable.</a:t>
            </a:r>
          </a:p>
          <a:p>
            <a:pPr marL="160421" indent="-160421">
              <a:buSzPct val="100000"/>
              <a:buAutoNum type="arabicPeriod" startAt="1"/>
              <a:defRPr sz="1600"/>
            </a:pPr>
            <a:r>
              <a:t>D. A pipe is used to process the output of the first command and use it as input of the second command.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defRPr sz="1600"/>
            </a:pPr>
            <a:r>
              <a:t>4. A. The command history -c removes the in-memory state from the history file of current history. Remove ~/.bash_history also to make sure that all history is removed. As an alternative to removing the .bash_history file, the user can type history -c, followed by history -w.</a:t>
            </a:r>
          </a:p>
          <a:p>
            <a:pPr>
              <a:defRPr sz="1600"/>
            </a:pPr>
            <a:r>
              <a:t>5. D. Ctrl-X is not a valid history command.</a:t>
            </a:r>
          </a:p>
          <a:p>
            <a:pPr>
              <a:defRPr sz="1600"/>
            </a:pPr>
            <a:r>
              <a:t>6. D. Bash completion works for commands, files, variables and other names if configuration for that has been added (like hostnames for</a:t>
            </a:r>
          </a:p>
          <a:p>
            <a:pPr>
              <a:defRPr sz="1600"/>
            </a:pPr>
            <a:r>
              <a:t>the SSH command).</a:t>
            </a:r>
          </a:p>
          <a:p>
            <a:pPr>
              <a:defRPr sz="1600"/>
            </a:pPr>
            <a:r>
              <a:t>7. A. You need the command :%s/old/new/g to replace all instances of old with new. % means that it must be applied on the entire file. s stands for substitute. The g option is used to apply the command to not only the first occurrence in a line (which is the default behavior) but all occurrences in the line.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defRPr sz="1600"/>
            </a:pPr>
            <a:r>
              <a:t>8. B. The /etc/motd file contains messages that are displayed after user login on a terminal session. If you want to show a message before users log in, edit the /etc/issue file.</a:t>
            </a:r>
          </a:p>
          <a:p>
            <a:pPr>
              <a:defRPr sz="1600"/>
            </a:pPr>
            <a:r>
              <a:t>9. C. The man -k command uses a database to find the keywords you are looking for. On RHEL 8, this database is updated with the mandb command. On older versions of RHEL (prior to RHEL 7), the makewhatis command was used instead.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defRPr sz="1600"/>
            </a:pPr>
            <a:r>
              <a:t>1. D. Program files that are not required to boot a system are typically stored in a subdirectory below the /usr directory. In old versions of RHEL, essential binaries and system binaries were stored in /bin and /sbin, but on modern versions of RHEL, these directories are a symbolic link to /usr/bin and /usr/sbin.</a:t>
            </a:r>
          </a:p>
          <a:p>
            <a:pPr>
              <a:defRPr sz="1600"/>
            </a:pPr>
            <a:r>
              <a:t>2. C. The /var directory is used on Linux to store files that may grow unexpectedly.</a:t>
            </a:r>
          </a:p>
          <a:p>
            <a:pPr>
              <a:defRPr sz="1600"/>
            </a:pPr>
            <a:r>
              <a:t>3. A. The /etc/ directory contains configuration files that are needed while your server boots. Putting /etc on a dedicated device would make your server unbootable.</a:t>
            </a:r>
          </a:p>
          <a:p>
            <a:pPr>
              <a:defRPr sz="1600"/>
            </a:pPr>
            <a:r>
              <a:t>4. C. The df -h command shows mounted devices and the amount of disk space currently in use on these devices. The -T option helps in recognizing real file systems (as opposed to kernel interfaces) because it shows the file system type as well.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defRPr sz="1600"/>
            </a:pPr>
            <a:r>
              <a:t>5. C. The option -a shows hidden files, -l gives a long listing, -t sorts on modification time, which by default shows newest files first, and -r reverts the sorting so that newest files are shown last.</a:t>
            </a:r>
          </a:p>
          <a:p>
            <a:pPr>
              <a:defRPr sz="1600"/>
            </a:pPr>
            <a:r>
              <a:t>6. C. To copy hidden files as well as regular files, you need to put a . after the name of the directory the files are in. Answer A copies hidden files as well, but it creates a subdirectory $USER in the current directory.</a:t>
            </a:r>
          </a:p>
          <a:p>
            <a:pPr>
              <a:defRPr sz="1600"/>
            </a:pPr>
            <a:r>
              <a:t>7. A. The mv command enables you to move files and rename files.</a:t>
            </a:r>
          </a:p>
          <a:p>
            <a:pPr>
              <a:defRPr sz="1600"/>
            </a:pPr>
            <a:r>
              <a:t>8. D. In hard links, no difference exists between the first hard link and subsequent hard links.</a:t>
            </a:r>
          </a:p>
          <a:p>
            <a:pPr>
              <a:defRPr sz="1600"/>
            </a:pPr>
            <a:r>
              <a:t>9. C. The option -s is used to create a symbolic link. While creating a link, you first have to specify the source, and next you specify the destination.</a:t>
            </a:r>
          </a:p>
          <a:p>
            <a:pPr>
              <a:defRPr sz="1600"/>
            </a:pPr>
            <a:r>
              <a:t>10. C. Use the option -r to add one single file to an archive you have created with tar.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Shape 488"/>
          <p:cNvSpPr/>
          <p:nvPr>
            <p:ph type="sldImg"/>
          </p:nvPr>
        </p:nvSpPr>
        <p:spPr>
          <a:prstGeom prst="rect">
            <a:avLst/>
          </a:prstGeom>
        </p:spPr>
        <p:txBody>
          <a:bodyPr/>
          <a:lstStyle/>
          <a:p>
            <a:pPr/>
          </a:p>
        </p:txBody>
      </p:sp>
      <p:sp>
        <p:nvSpPr>
          <p:cNvPr id="489" name="Shape 489"/>
          <p:cNvSpPr/>
          <p:nvPr>
            <p:ph type="body" sz="quarter" idx="1"/>
          </p:nvPr>
        </p:nvSpPr>
        <p:spPr>
          <a:prstGeom prst="rect">
            <a:avLst/>
          </a:prstGeom>
        </p:spPr>
        <p:txBody>
          <a:bodyPr/>
          <a:lstStyle/>
          <a:p>
            <a:pPr>
              <a:defRPr sz="1600"/>
            </a:pPr>
            <a:r>
              <a:t>1. A. The head command by default shows the first ten lines in a text file.</a:t>
            </a:r>
          </a:p>
          <a:p>
            <a:pPr>
              <a:defRPr sz="1600"/>
            </a:pPr>
            <a:r>
              <a:t>2. D. The wc command shows the number of lines, words, and characters in a file.</a:t>
            </a:r>
          </a:p>
          <a:p>
            <a:pPr>
              <a:defRPr sz="1600"/>
            </a:pPr>
            <a:r>
              <a:t>3. D. When using less, the G key brings you to the end of the current file.</a:t>
            </a:r>
          </a:p>
          <a:p>
            <a:pPr>
              <a:defRPr sz="1600"/>
            </a:pPr>
            <a:r>
              <a:t>4. A. The -d option is used to specify the field delimiter that needs to be used to distinguish different fields in files while using cut.</a:t>
            </a:r>
          </a:p>
          <a:p>
            <a:pPr>
              <a:defRPr sz="1600"/>
            </a:pPr>
            <a:r>
              <a:t>5. A. The sort command can sort files or command output based on specific keys. If no specific key is mentioned, sorting happens based on fields. The option -k3 will therefore sort the third field in the output of the ps aux command.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Shape 499"/>
          <p:cNvSpPr/>
          <p:nvPr>
            <p:ph type="sldImg"/>
          </p:nvPr>
        </p:nvSpPr>
        <p:spPr>
          <a:prstGeom prst="rect">
            <a:avLst/>
          </a:prstGeom>
        </p:spPr>
        <p:txBody>
          <a:bodyPr/>
          <a:lstStyle/>
          <a:p>
            <a:pPr/>
          </a:p>
        </p:txBody>
      </p:sp>
      <p:sp>
        <p:nvSpPr>
          <p:cNvPr id="500" name="Shape 500"/>
          <p:cNvSpPr/>
          <p:nvPr>
            <p:ph type="body" sz="quarter" idx="1"/>
          </p:nvPr>
        </p:nvSpPr>
        <p:spPr>
          <a:prstGeom prst="rect">
            <a:avLst/>
          </a:prstGeom>
        </p:spPr>
        <p:txBody>
          <a:bodyPr/>
          <a:lstStyle/>
          <a:p>
            <a:pPr>
              <a:defRPr sz="1600"/>
            </a:pPr>
            <a:r>
              <a:t>6. D. When used in a regular expression, the ^ sign in front of the text you are looking for indicates that the text has to be at the beginning of the line.</a:t>
            </a:r>
          </a:p>
          <a:p>
            <a:pPr>
              <a:defRPr sz="1600"/>
            </a:pPr>
            <a:r>
              <a:t>7. A. The ? regular expression is used to refer to zero or one of the previous characters. This makes the previous character optional, which can be useful. If the regular expression is colou?r, for example, you would get a match on color as well as colour.</a:t>
            </a:r>
          </a:p>
          <a:p>
            <a:pPr>
              <a:defRPr sz="1600"/>
            </a:pPr>
            <a:r>
              <a:t>8. B. The . is used as a regular expression to refer to any single character.</a:t>
            </a:r>
          </a:p>
          <a:p>
            <a:pPr>
              <a:defRPr sz="1600"/>
            </a:pPr>
            <a:r>
              <a:t>9. D. The awk command first needs to know which field separator should be used. This is specified with the -F : option. Then, it needs to specify a string that it should look for, which is /user/. To indicate that the fourth field of a matching file should be printed, you need to include the { print $4 } command.</a:t>
            </a:r>
          </a:p>
          <a:p>
            <a:pPr>
              <a:defRPr sz="1600"/>
            </a:pPr>
            <a:r>
              <a:t>10. B. Use grep -v to exclude from the results lines containing the regular expression.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hape 11"/>
          <p:cNvSpPr txBox="1"/>
          <p:nvPr>
            <p:ph type="title"/>
          </p:nvPr>
        </p:nvSpPr>
        <p:spPr>
          <a:prstGeom prst="rect">
            <a:avLst/>
          </a:prstGeom>
        </p:spPr>
        <p:txBody>
          <a:bodyPr/>
          <a:lstStyle/>
          <a:p>
            <a:pPr/>
            <a:r>
              <a:t>Title Text</a:t>
            </a:r>
          </a:p>
        </p:txBody>
      </p:sp>
      <p:sp>
        <p:nvSpPr>
          <p:cNvPr id="12" name="Shape 12"/>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0" name="Shape 20"/>
          <p:cNvSpPr txBox="1"/>
          <p:nvPr>
            <p:ph type="title"/>
          </p:nvPr>
        </p:nvSpPr>
        <p:spPr>
          <a:prstGeom prst="rect">
            <a:avLst/>
          </a:prstGeom>
        </p:spPr>
        <p:txBody>
          <a:bodyPr/>
          <a:lstStyle/>
          <a:p>
            <a:pPr/>
            <a:r>
              <a:t>Title Text</a:t>
            </a:r>
          </a:p>
        </p:txBody>
      </p:sp>
      <p:sp>
        <p:nvSpPr>
          <p:cNvPr id="21" name="Shape 21"/>
          <p:cNvSpPr txBox="1"/>
          <p:nvPr>
            <p:ph type="body" sz="half" idx="1"/>
          </p:nvPr>
        </p:nvSpPr>
        <p:spPr>
          <a:xfrm>
            <a:off x="671512" y="1906587"/>
            <a:ext cx="3830594" cy="431958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txBox="1"/>
          <p:nvPr>
            <p:ph type="title"/>
          </p:nvPr>
        </p:nvSpPr>
        <p:spPr>
          <a:xfrm>
            <a:off x="671512" y="568325"/>
            <a:ext cx="7805738" cy="114458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3" name="Shape 3"/>
          <p:cNvSpPr txBox="1"/>
          <p:nvPr>
            <p:ph type="body" idx="1"/>
          </p:nvPr>
        </p:nvSpPr>
        <p:spPr>
          <a:xfrm>
            <a:off x="671512" y="1906587"/>
            <a:ext cx="7805738" cy="43195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13065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1pPr>
      <a:lvl2pPr marL="0" marR="0" indent="13065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2pPr>
      <a:lvl3pPr marL="0" marR="0" indent="13065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3pPr>
      <a:lvl4pPr marL="0" marR="0" indent="13065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4pPr>
      <a:lvl5pPr marL="0" marR="0" indent="13065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5pPr>
      <a:lvl6pPr marL="0" marR="0" indent="17637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6pPr>
      <a:lvl7pPr marL="0" marR="0" indent="22209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7pPr>
      <a:lvl8pPr marL="0" marR="0" indent="26781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8pPr>
      <a:lvl9pPr marL="0" marR="0" indent="3135312" algn="l" defTabSz="414337"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Times New Roman"/>
          <a:ea typeface="Times New Roman"/>
          <a:cs typeface="Times New Roman"/>
          <a:sym typeface="Times New Roman"/>
        </a:defRPr>
      </a:lvl9pPr>
    </p:titleStyle>
    <p:bodyStyle>
      <a:lvl1pPr marL="392112" marR="0" indent="-29368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1pPr>
      <a:lvl2pPr marL="824293" marR="0" indent="-302005" algn="l" defTabSz="414337" rtl="0" latinLnBrk="0">
        <a:lnSpc>
          <a:spcPct val="95000"/>
        </a:lnSpc>
        <a:spcBef>
          <a:spcPts val="1200"/>
        </a:spcBef>
        <a:spcAft>
          <a:spcPts val="0"/>
        </a:spcAft>
        <a:buClr>
          <a:srgbClr val="000000"/>
        </a:buClr>
        <a:buSzPct val="75000"/>
        <a:buFont typeface="Helvetica"/>
        <a:buChar char="–"/>
        <a:tabLst/>
        <a:defRPr b="0" baseline="0" cap="none" i="0" spc="0" strike="noStrike" sz="2900" u="none">
          <a:solidFill>
            <a:srgbClr val="000000"/>
          </a:solidFill>
          <a:uFillTx/>
          <a:latin typeface="Times Roman"/>
          <a:ea typeface="Times Roman"/>
          <a:cs typeface="Times Roman"/>
          <a:sym typeface="Times Roman"/>
        </a:defRPr>
      </a:lvl2pPr>
      <a:lvl3pPr marL="1236878" marR="0" indent="-257391"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3pPr>
      <a:lvl4pPr marL="1686189" marR="0" indent="-314589" algn="l" defTabSz="414337" rtl="0" latinLnBrk="0">
        <a:lnSpc>
          <a:spcPct val="95000"/>
        </a:lnSpc>
        <a:spcBef>
          <a:spcPts val="1200"/>
        </a:spcBef>
        <a:spcAft>
          <a:spcPts val="0"/>
        </a:spcAft>
        <a:buClr>
          <a:srgbClr val="000000"/>
        </a:buClr>
        <a:buSzPct val="75000"/>
        <a:buFont typeface="Helvetica"/>
        <a:buChar char="–"/>
        <a:tabLst/>
        <a:defRPr b="0" baseline="0" cap="none" i="0" spc="0" strike="noStrike" sz="2900" u="none">
          <a:solidFill>
            <a:srgbClr val="000000"/>
          </a:solidFill>
          <a:uFillTx/>
          <a:latin typeface="Times Roman"/>
          <a:ea typeface="Times Roman"/>
          <a:cs typeface="Times Roman"/>
          <a:sym typeface="Times Roman"/>
        </a:defRPr>
      </a:lvl4pPr>
      <a:lvl5pPr marL="2079272" marR="0" indent="-31714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5pPr>
      <a:lvl6pPr marL="2536472" marR="0" indent="-31714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6pPr>
      <a:lvl7pPr marL="2993672" marR="0" indent="-31714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7pPr>
      <a:lvl8pPr marL="3450872" marR="0" indent="-31714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8pPr>
      <a:lvl9pPr marL="3908072" marR="0" indent="-317147" algn="l" defTabSz="414337" rtl="0" latinLnBrk="0">
        <a:lnSpc>
          <a:spcPct val="95000"/>
        </a:lnSpc>
        <a:spcBef>
          <a:spcPts val="1200"/>
        </a:spcBef>
        <a:spcAft>
          <a:spcPts val="0"/>
        </a:spcAft>
        <a:buClr>
          <a:srgbClr val="000000"/>
        </a:buClr>
        <a:buSzPct val="45000"/>
        <a:buFont typeface="Helvetica"/>
        <a:buChar char="•"/>
        <a:tabLst/>
        <a:defRPr b="0" baseline="0" cap="none" i="0" spc="0" strike="noStrike" sz="2900" u="none">
          <a:solidFill>
            <a:srgbClr val="000000"/>
          </a:solidFill>
          <a:uFillTx/>
          <a:latin typeface="Times Roman"/>
          <a:ea typeface="Times Roman"/>
          <a:cs typeface="Times Roman"/>
          <a:sym typeface="Times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Shape 3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2" name="Shape 3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3" name="Shape 3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4" name="Shape 3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5" name="Shape 35"/>
          <p:cNvSpPr txBox="1"/>
          <p:nvPr/>
        </p:nvSpPr>
        <p:spPr>
          <a:xfrm>
            <a:off x="123824" y="104775"/>
            <a:ext cx="5819777" cy="6806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500">
                <a:solidFill>
                  <a:srgbClr val="FFFFFF"/>
                </a:solidFill>
              </a:defRPr>
            </a:lvl1pPr>
          </a:lstStyle>
          <a:p>
            <a:pPr/>
            <a:r>
              <a:t>Linux Commands</a:t>
            </a:r>
          </a:p>
        </p:txBody>
      </p:sp>
      <p:sp>
        <p:nvSpPr>
          <p:cNvPr id="36" name="Shape 3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7" name="Shape 37"/>
          <p:cNvSpPr txBox="1"/>
          <p:nvPr>
            <p:ph type="body" idx="1"/>
          </p:nvPr>
        </p:nvSpPr>
        <p:spPr>
          <a:xfrm>
            <a:off x="457200" y="1600200"/>
            <a:ext cx="8229600" cy="5257800"/>
          </a:xfrm>
          <a:prstGeom prst="rect">
            <a:avLst/>
          </a:prstGeom>
        </p:spPr>
        <p:txBody>
          <a:bodyPr/>
          <a:lstStyle/>
          <a:p>
            <a:pPr>
              <a:spcBef>
                <a:spcPts val="1700"/>
              </a:spcBef>
              <a:buBlip>
                <a:blip r:embed="rId2"/>
              </a:buBlip>
              <a:defRPr b="1" sz="2100">
                <a:solidFill>
                  <a:srgbClr val="000066"/>
                </a:solidFill>
              </a:defRPr>
            </a:pPr>
          </a:p>
          <a:p>
            <a:pPr marL="293687" indent="-195262">
              <a:spcBef>
                <a:spcPts val="1700"/>
              </a:spcBef>
              <a:buSzTx/>
              <a:buNone/>
              <a:defRPr b="1" sz="1900">
                <a:solidFill>
                  <a:srgbClr val="660066"/>
                </a:solidFill>
              </a:defRPr>
            </a:pPr>
          </a:p>
          <a:p>
            <a:pPr marL="293687" indent="-195262" algn="ctr">
              <a:spcBef>
                <a:spcPts val="2400"/>
              </a:spcBef>
              <a:buSzTx/>
              <a:buNone/>
              <a:defRPr b="1" sz="4000">
                <a:solidFill>
                  <a:srgbClr val="E4005C"/>
                </a:solidFill>
                <a:latin typeface="+mj-lt"/>
                <a:ea typeface="+mj-ea"/>
                <a:cs typeface="+mj-cs"/>
                <a:sym typeface="Arial"/>
              </a:defRPr>
            </a:pPr>
            <a:r>
              <a:t>LINUX COMMANDS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txBox="1"/>
          <p:nvPr/>
        </p:nvSpPr>
        <p:spPr>
          <a:xfrm>
            <a:off x="534474" y="1757428"/>
            <a:ext cx="7805739" cy="50390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98425" algn="just" defTabSz="414337">
              <a:lnSpc>
                <a:spcPct val="80000"/>
              </a:lnSpc>
              <a:spcBef>
                <a:spcPts val="1200"/>
              </a:spcBef>
              <a:defRPr b="1" sz="1500">
                <a:solidFill>
                  <a:srgbClr val="000066"/>
                </a:solidFill>
                <a:latin typeface="+mj-lt"/>
                <a:ea typeface="+mj-ea"/>
                <a:cs typeface="+mj-cs"/>
                <a:sym typeface="Arial"/>
              </a:defRPr>
            </a:pPr>
            <a:r>
              <a:t>1. Open a shell as user user and type cd without any arguments. This ensures that the home directory of this user is the current directory while working on this exercise. Type pwd to verify this. </a:t>
            </a:r>
          </a:p>
          <a:p>
            <a:pPr indent="98425" algn="just" defTabSz="414337">
              <a:lnSpc>
                <a:spcPct val="80000"/>
              </a:lnSpc>
              <a:spcBef>
                <a:spcPts val="1200"/>
              </a:spcBef>
              <a:defRPr b="1" sz="1500">
                <a:solidFill>
                  <a:srgbClr val="000066"/>
                </a:solidFill>
                <a:latin typeface="+mj-lt"/>
                <a:ea typeface="+mj-ea"/>
                <a:cs typeface="+mj-cs"/>
                <a:sym typeface="Arial"/>
              </a:defRPr>
            </a:pPr>
            <a:r>
              <a:t>2. Type ls. You’ll see the results onscreen. </a:t>
            </a:r>
          </a:p>
          <a:p>
            <a:pPr indent="98425" algn="just" defTabSz="414337">
              <a:lnSpc>
                <a:spcPct val="80000"/>
              </a:lnSpc>
              <a:spcBef>
                <a:spcPts val="1200"/>
              </a:spcBef>
              <a:defRPr b="1" sz="1500">
                <a:solidFill>
                  <a:srgbClr val="000066"/>
                </a:solidFill>
                <a:latin typeface="+mj-lt"/>
                <a:ea typeface="+mj-ea"/>
                <a:cs typeface="+mj-cs"/>
                <a:sym typeface="Arial"/>
              </a:defRPr>
            </a:pPr>
            <a:r>
              <a:t>3. Type ls &gt; /dev/null. This redirects the STDOUT to the null device, with the result that you will not see it. </a:t>
            </a:r>
          </a:p>
          <a:p>
            <a:pPr indent="98425" algn="just" defTabSz="414337">
              <a:lnSpc>
                <a:spcPct val="80000"/>
              </a:lnSpc>
              <a:spcBef>
                <a:spcPts val="1200"/>
              </a:spcBef>
              <a:defRPr b="1" sz="1500">
                <a:solidFill>
                  <a:srgbClr val="000066"/>
                </a:solidFill>
                <a:latin typeface="+mj-lt"/>
                <a:ea typeface="+mj-ea"/>
                <a:cs typeface="+mj-cs"/>
                <a:sym typeface="Arial"/>
              </a:defRPr>
            </a:pPr>
            <a:r>
              <a:t>8. Type touch output and cat output to show the contents of this file. </a:t>
            </a:r>
          </a:p>
          <a:p>
            <a:pPr indent="98425" algn="just" defTabSz="414337">
              <a:lnSpc>
                <a:spcPct val="80000"/>
              </a:lnSpc>
              <a:spcBef>
                <a:spcPts val="1200"/>
              </a:spcBef>
              <a:defRPr b="1" sz="1500">
                <a:solidFill>
                  <a:srgbClr val="000066"/>
                </a:solidFill>
                <a:latin typeface="+mj-lt"/>
                <a:ea typeface="+mj-ea"/>
                <a:cs typeface="+mj-cs"/>
                <a:sym typeface="Arial"/>
              </a:defRPr>
            </a:pPr>
            <a:r>
              <a:t>9. Type echo hello &gt; output. This overwrites the contents of the output file. </a:t>
            </a:r>
          </a:p>
          <a:p>
            <a:pPr indent="98425" algn="just" defTabSz="414337">
              <a:lnSpc>
                <a:spcPct val="80000"/>
              </a:lnSpc>
              <a:spcBef>
                <a:spcPts val="1200"/>
              </a:spcBef>
              <a:defRPr b="1" sz="1500">
                <a:solidFill>
                  <a:srgbClr val="000066"/>
                </a:solidFill>
                <a:latin typeface="+mj-lt"/>
                <a:ea typeface="+mj-ea"/>
                <a:cs typeface="+mj-cs"/>
                <a:sym typeface="Arial"/>
              </a:defRPr>
            </a:pPr>
            <a:r>
              <a:t>10. Type ls &gt;&gt; output. This appends the result of the ls command to the output file. </a:t>
            </a:r>
          </a:p>
          <a:p>
            <a:pPr indent="98425" algn="just" defTabSz="414337">
              <a:lnSpc>
                <a:spcPct val="80000"/>
              </a:lnSpc>
              <a:spcBef>
                <a:spcPts val="1200"/>
              </a:spcBef>
              <a:defRPr b="1" sz="1500">
                <a:solidFill>
                  <a:srgbClr val="000066"/>
                </a:solidFill>
                <a:latin typeface="+mj-lt"/>
                <a:ea typeface="+mj-ea"/>
                <a:cs typeface="+mj-cs"/>
                <a:sym typeface="Arial"/>
              </a:defRPr>
            </a:pPr>
            <a:r>
              <a:t>11. Type ls -R /. This shows a long list of files and folders scrolling over your computer monitor. (You might want to press Ctrl-C to stop [or wait some time]). </a:t>
            </a:r>
          </a:p>
          <a:p>
            <a:pPr indent="98425" algn="just" defTabSz="414337">
              <a:lnSpc>
                <a:spcPct val="80000"/>
              </a:lnSpc>
              <a:spcBef>
                <a:spcPts val="1200"/>
              </a:spcBef>
              <a:defRPr b="1" sz="1500">
                <a:solidFill>
                  <a:srgbClr val="000066"/>
                </a:solidFill>
                <a:latin typeface="+mj-lt"/>
                <a:ea typeface="+mj-ea"/>
                <a:cs typeface="+mj-cs"/>
                <a:sym typeface="Arial"/>
              </a:defRPr>
            </a:pPr>
            <a:r>
              <a:t>12. Type ls -R | less. This shows the same result, but in the pager less, where you can scroll up and down using the arrow keys on your keyboard. </a:t>
            </a:r>
          </a:p>
          <a:p>
            <a:pPr indent="98425" algn="just" defTabSz="414337">
              <a:lnSpc>
                <a:spcPct val="80000"/>
              </a:lnSpc>
              <a:spcBef>
                <a:spcPts val="1200"/>
              </a:spcBef>
              <a:defRPr b="1" sz="1500">
                <a:solidFill>
                  <a:srgbClr val="000066"/>
                </a:solidFill>
                <a:latin typeface="+mj-lt"/>
                <a:ea typeface="+mj-ea"/>
                <a:cs typeface="+mj-cs"/>
                <a:sym typeface="Arial"/>
              </a:defRPr>
            </a:pPr>
            <a:r>
              <a:t>13. Type q to close less. This will also end the ls program. </a:t>
            </a:r>
          </a:p>
          <a:p>
            <a:pPr indent="98425" algn="just" defTabSz="414337">
              <a:lnSpc>
                <a:spcPct val="80000"/>
              </a:lnSpc>
              <a:spcBef>
                <a:spcPts val="1200"/>
              </a:spcBef>
              <a:defRPr b="1" sz="1500">
                <a:solidFill>
                  <a:srgbClr val="000066"/>
                </a:solidFill>
                <a:latin typeface="+mj-lt"/>
                <a:ea typeface="+mj-ea"/>
                <a:cs typeface="+mj-cs"/>
                <a:sym typeface="Arial"/>
              </a:defRPr>
            </a:pPr>
            <a:r>
              <a:t>14. Type ls &gt; /dev/tty1. This gives an error message because you are executing the command as an ordinary user and ordinary users cannot address device files directly (unless you were logged in to tty1). Only the user root has permission to write to device files directly. </a:t>
            </a:r>
          </a:p>
        </p:txBody>
      </p:sp>
      <p:sp>
        <p:nvSpPr>
          <p:cNvPr id="115" name="Shape 115"/>
          <p:cNvSpPr txBox="1"/>
          <p:nvPr>
            <p:ph type="title"/>
          </p:nvPr>
        </p:nvSpPr>
        <p:spPr>
          <a:xfrm>
            <a:off x="669131" y="487462"/>
            <a:ext cx="7805738"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Exercises - Using I/O Redirection and Pipes</a:t>
            </a:r>
          </a:p>
        </p:txBody>
      </p:sp>
      <p:sp>
        <p:nvSpPr>
          <p:cNvPr id="116" name="Shape 11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17" name="Shape 11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18" name="Shape 11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19" name="Shape 11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20" name="Shape 120"/>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21" name="Shape 12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txBox="1"/>
          <p:nvPr>
            <p:ph type="title"/>
          </p:nvPr>
        </p:nvSpPr>
        <p:spPr>
          <a:xfrm>
            <a:off x="669131" y="487462"/>
            <a:ext cx="7805738"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History </a:t>
            </a:r>
          </a:p>
        </p:txBody>
      </p:sp>
      <p:sp>
        <p:nvSpPr>
          <p:cNvPr id="124" name="Shape 12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25" name="Shape 12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26" name="Shape 12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27" name="Shape 12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28" name="Shape 128"/>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29" name="Shape 12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30" name="Shape 130"/>
          <p:cNvSpPr txBox="1"/>
          <p:nvPr/>
        </p:nvSpPr>
        <p:spPr>
          <a:xfrm>
            <a:off x="607118" y="1684784"/>
            <a:ext cx="7805738" cy="49362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is configured by default to keep the last 1,000 commands a user used (and if the shell session is never closed, the exact number can grow well beyond that). When a shell session is closed, the history of that session is updated to the history file. The name of this file is .bash_ history, and it is created in the home directory of the user who started a specific shell session. Notice that the history file is closed only when the shell session is closed; until that moment, all commands in the history are kept in memory. </a:t>
            </a:r>
          </a:p>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Type history to show a list of all commands in the Bash history. </a:t>
            </a:r>
          </a:p>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Press Ctrl-r to open the prompt from which you can do backward searches in commands that you have previously used. Just type a string and Bash will look backward in the command history for any command containing that string as the command name or one of its arguments. Press Ctrl-r again to repeat the last backward search. </a:t>
            </a:r>
          </a:p>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Type !number to execute a command with a specific number from history.</a:t>
            </a:r>
          </a:p>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Type !sometext to execute the last command that starts with sometext. Notice that this is a potentially dangerous command because the command that was found is executed immediately!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txBox="1"/>
          <p:nvPr>
            <p:ph type="title"/>
          </p:nvPr>
        </p:nvSpPr>
        <p:spPr>
          <a:xfrm>
            <a:off x="669131" y="487462"/>
            <a:ext cx="7805738"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History </a:t>
            </a:r>
          </a:p>
        </p:txBody>
      </p:sp>
      <p:sp>
        <p:nvSpPr>
          <p:cNvPr id="133" name="Shape 13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34" name="Shape 13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35" name="Shape 13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36" name="Shape 13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37" name="Shape 13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38" name="Shape 13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39" name="Shape 139"/>
          <p:cNvSpPr txBox="1"/>
          <p:nvPr/>
        </p:nvSpPr>
        <p:spPr>
          <a:xfrm>
            <a:off x="607118" y="1684784"/>
            <a:ext cx="7805738" cy="4684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wipe the Bash history - history -c </a:t>
            </a:r>
          </a:p>
          <a:p>
            <a:pPr lvl="1" marL="750887" indent="-293687" algn="just" defTabSz="414337">
              <a:lnSpc>
                <a:spcPct val="80000"/>
              </a:lnSpc>
              <a:spcBef>
                <a:spcPts val="1200"/>
              </a:spcBef>
              <a:buSzPct val="100000"/>
              <a:buBlip>
                <a:blip r:embed="rId2"/>
              </a:buBlip>
              <a:defRPr b="1" sz="1200">
                <a:solidFill>
                  <a:srgbClr val="000066"/>
                </a:solidFill>
                <a:latin typeface="+mj-lt"/>
                <a:ea typeface="+mj-ea"/>
                <a:cs typeface="+mj-cs"/>
                <a:sym typeface="Arial"/>
              </a:defRPr>
            </a:pPr>
            <a:r>
              <a:t>remove the complete Bash history - history -w immediately after using history -c  </a:t>
            </a:r>
          </a:p>
        </p:txBody>
      </p:sp>
      <p:sp>
        <p:nvSpPr>
          <p:cNvPr id="140" name="Shape 140"/>
          <p:cNvSpPr txBox="1"/>
          <p:nvPr/>
        </p:nvSpPr>
        <p:spPr>
          <a:xfrm>
            <a:off x="55917" y="2462212"/>
            <a:ext cx="8762853" cy="40239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Make sure that you have opened a shell as user student.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Type history to get an overview of commands that you have previously used.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Type some commands, such as the following: </a:t>
            </a:r>
            <a:br/>
            <a:r>
              <a:t>ls</a:t>
            </a:r>
            <a:br/>
            <a:r>
              <a:t>pwd</a:t>
            </a:r>
            <a:br/>
            <a:r>
              <a:t>cat /etc/hosts ls -l </a:t>
            </a:r>
            <a:br/>
            <a:r>
              <a:t>The goal is to fill the history a bit.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Open a second terminal on your server by right-clicking the graphical desktop and selecting the Open in Terminal menu option.</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Type history from this second terminal window. Notice that you do not see the commands that you just typed in the other terminal. That is because the history file has not been updated yet.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From the first terminal session, press Ctrl-r. From the prompt that opens now, type ls. You’ll see the last ls command you used. Press Ctrl-r again. You’ll now see that you are looking backward and that the previous ls command is highlighted. Press Enter to execute it.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Type history | grep cat. The grep command searches the history output for any commands that contain the text cat. Note the command number of one of the cat commands you have previously used.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Type !nn, where nn is replaced by the number you noted in step 7. You’ll see that the last cat command is repeated.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Close this terminal by typing exit.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From the remaining terminal window, type history -c. This wipes all history that is currently in memory. Close this terminal </a:t>
            </a:r>
            <a:br/>
            <a:r>
              <a:t>session as well. </a:t>
            </a:r>
          </a:p>
          <a:p>
            <a:pPr lvl="1" marL="914400" indent="-228600" algn="just" defTabSz="414337">
              <a:lnSpc>
                <a:spcPct val="80000"/>
              </a:lnSpc>
              <a:spcBef>
                <a:spcPts val="1200"/>
              </a:spcBef>
              <a:buSzPct val="100000"/>
              <a:buAutoNum type="arabicPeriod" startAt="1"/>
              <a:defRPr b="1" sz="1000">
                <a:solidFill>
                  <a:srgbClr val="000066"/>
                </a:solidFill>
                <a:latin typeface="+mj-lt"/>
                <a:ea typeface="+mj-ea"/>
                <a:cs typeface="+mj-cs"/>
                <a:sym typeface="Arial"/>
              </a:defRPr>
            </a:pPr>
            <a:r>
              <a:t>Open a new terminal session and type history. It may be a bit unexpected, but you’ll see a list of commands anyway. That is because history -c clears the in-memory history, but it does not remove the .bash_history file in your home directory. </a:t>
            </a: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txBox="1"/>
          <p:nvPr>
            <p:ph type="title"/>
          </p:nvPr>
        </p:nvSpPr>
        <p:spPr>
          <a:xfrm>
            <a:off x="669131" y="487462"/>
            <a:ext cx="7805738"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Bash Completion</a:t>
            </a:r>
          </a:p>
        </p:txBody>
      </p:sp>
      <p:sp>
        <p:nvSpPr>
          <p:cNvPr id="143" name="Shape 14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44" name="Shape 14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45" name="Shape 14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46" name="Shape 14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47" name="Shape 14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48" name="Shape 14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49" name="Shape 149"/>
          <p:cNvSpPr txBox="1"/>
          <p:nvPr/>
        </p:nvSpPr>
        <p:spPr>
          <a:xfrm>
            <a:off x="607118" y="1684784"/>
            <a:ext cx="7805738" cy="2240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750887" indent="-293687" algn="just" defTabSz="414337">
              <a:lnSpc>
                <a:spcPct val="80000"/>
              </a:lnSpc>
              <a:spcBef>
                <a:spcPts val="1200"/>
              </a:spcBef>
              <a:buSzPct val="100000"/>
              <a:buBlip>
                <a:blip r:embed="rId2"/>
              </a:buBlip>
              <a:defRPr b="1" sz="1700">
                <a:solidFill>
                  <a:srgbClr val="000066"/>
                </a:solidFill>
                <a:latin typeface="+mj-lt"/>
                <a:ea typeface="+mj-ea"/>
                <a:cs typeface="+mj-cs"/>
                <a:sym typeface="Arial"/>
              </a:defRPr>
            </a:pPr>
            <a:r>
              <a:t>helps you in finding the command you need, and it also works on variables and filenames. If you have installed the bash-completion software package, it works for some of the more complex commands as well. </a:t>
            </a:r>
          </a:p>
          <a:p>
            <a:pPr lvl="1" marL="750887" indent="-293687" algn="just" defTabSz="414337">
              <a:lnSpc>
                <a:spcPct val="80000"/>
              </a:lnSpc>
              <a:spcBef>
                <a:spcPts val="1200"/>
              </a:spcBef>
              <a:buSzPct val="100000"/>
              <a:buBlip>
                <a:blip r:embed="rId2"/>
              </a:buBlip>
              <a:defRPr b="1" sz="1700">
                <a:solidFill>
                  <a:srgbClr val="000066"/>
                </a:solidFill>
                <a:latin typeface="+mj-lt"/>
                <a:ea typeface="+mj-ea"/>
                <a:cs typeface="+mj-cs"/>
                <a:sym typeface="Arial"/>
              </a:defRPr>
            </a:pPr>
            <a:r>
              <a:t>is useful when working with commands. Just type the beginning of a command and press the Tab key on your computer’s keyboard. If there is only one option for completion, Bash will complete the command automatically for you. If there are several options, you need to press Tab once more to get an overview of all the available options. </a:t>
            </a:r>
          </a:p>
        </p:txBody>
      </p:sp>
      <p:sp>
        <p:nvSpPr>
          <p:cNvPr id="150" name="Shape 150"/>
          <p:cNvSpPr txBox="1"/>
          <p:nvPr/>
        </p:nvSpPr>
        <p:spPr>
          <a:xfrm>
            <a:off x="607118" y="4272583"/>
            <a:ext cx="7805738" cy="22804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algn="just" defTabSz="414337">
              <a:lnSpc>
                <a:spcPct val="80000"/>
              </a:lnSpc>
              <a:spcBef>
                <a:spcPts val="1200"/>
              </a:spcBef>
              <a:defRPr b="1" sz="1400">
                <a:solidFill>
                  <a:srgbClr val="000066"/>
                </a:solidFill>
                <a:latin typeface="+mj-lt"/>
                <a:ea typeface="+mj-ea"/>
                <a:cs typeface="+mj-cs"/>
                <a:sym typeface="Arial"/>
              </a:defRPr>
            </a:pPr>
            <a:r>
              <a:t>1. Still from a user shell, type gd and press Tab. You’ll see that nothing happens. </a:t>
            </a:r>
          </a:p>
          <a:p>
            <a:pPr lvl="1" algn="just" defTabSz="414337">
              <a:lnSpc>
                <a:spcPct val="80000"/>
              </a:lnSpc>
              <a:spcBef>
                <a:spcPts val="1200"/>
              </a:spcBef>
              <a:defRPr b="1" sz="1400">
                <a:solidFill>
                  <a:srgbClr val="000066"/>
                </a:solidFill>
                <a:latin typeface="+mj-lt"/>
                <a:ea typeface="+mj-ea"/>
                <a:cs typeface="+mj-cs"/>
                <a:sym typeface="Arial"/>
              </a:defRPr>
            </a:pPr>
            <a:r>
              <a:t>2. Press Tab again. Bash now shows a short list of all commands that start with the letters gd. </a:t>
            </a:r>
          </a:p>
          <a:p>
            <a:pPr lvl="1" algn="just" defTabSz="414337">
              <a:lnSpc>
                <a:spcPct val="80000"/>
              </a:lnSpc>
              <a:spcBef>
                <a:spcPts val="1200"/>
              </a:spcBef>
              <a:defRPr b="1" sz="1400">
                <a:solidFill>
                  <a:srgbClr val="000066"/>
                </a:solidFill>
                <a:latin typeface="+mj-lt"/>
                <a:ea typeface="+mj-ea"/>
                <a:cs typeface="+mj-cs"/>
                <a:sym typeface="Arial"/>
              </a:defRPr>
            </a:pPr>
            <a:r>
              <a:t>3. To make it clear to Bash what you want, type i (so that your prompt at this point shows the command gdi). Press Tab again. Bash now knows what you want and opens gdisk for you. Press Enter to close the prompt that was just opened. </a:t>
            </a:r>
          </a:p>
          <a:p>
            <a:pPr lvl="1" algn="just" defTabSz="414337">
              <a:lnSpc>
                <a:spcPct val="80000"/>
              </a:lnSpc>
              <a:spcBef>
                <a:spcPts val="1200"/>
              </a:spcBef>
              <a:defRPr b="1" sz="1400">
                <a:solidFill>
                  <a:srgbClr val="000066"/>
                </a:solidFill>
                <a:latin typeface="+mj-lt"/>
                <a:ea typeface="+mj-ea"/>
                <a:cs typeface="+mj-cs"/>
                <a:sym typeface="Arial"/>
              </a:defRPr>
            </a:pPr>
            <a:r>
              <a:t>4. Use cd /etc to go to the /etc directory. </a:t>
            </a:r>
          </a:p>
          <a:p>
            <a:pPr lvl="1" algn="just" defTabSz="414337">
              <a:lnSpc>
                <a:spcPct val="80000"/>
              </a:lnSpc>
              <a:spcBef>
                <a:spcPts val="1200"/>
              </a:spcBef>
              <a:defRPr b="1" sz="1400">
                <a:solidFill>
                  <a:srgbClr val="000066"/>
                </a:solidFill>
                <a:latin typeface="+mj-lt"/>
                <a:ea typeface="+mj-ea"/>
                <a:cs typeface="+mj-cs"/>
                <a:sym typeface="Arial"/>
              </a:defRPr>
            </a:pPr>
            <a:r>
              <a:t>5. Type cat pas and press Tab. Because there is one file only that starts with pas, Bash knows what to do and automatically completes the filename. Press Enter to execute the command.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txBox="1"/>
          <p:nvPr>
            <p:ph type="title"/>
          </p:nvPr>
        </p:nvSpPr>
        <p:spPr>
          <a:xfrm>
            <a:off x="669131" y="487462"/>
            <a:ext cx="7805738"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Editing Files with vim </a:t>
            </a:r>
          </a:p>
        </p:txBody>
      </p:sp>
      <p:sp>
        <p:nvSpPr>
          <p:cNvPr id="153" name="Shape 15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54" name="Shape 15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55" name="Shape 15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56" name="Shape 15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57" name="Shape 15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58" name="Shape 15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59" name="Shape 159"/>
          <p:cNvSpPr txBox="1"/>
          <p:nvPr/>
        </p:nvSpPr>
        <p:spPr>
          <a:xfrm>
            <a:off x="588957" y="1684784"/>
            <a:ext cx="7805738" cy="50340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750887" indent="-293687" algn="just" defTabSz="414337">
              <a:lnSpc>
                <a:spcPct val="80000"/>
              </a:lnSpc>
              <a:spcBef>
                <a:spcPts val="1200"/>
              </a:spcBef>
              <a:buSzPct val="100000"/>
              <a:buBlip>
                <a:blip r:embed="rId2"/>
              </a:buBlip>
              <a:defRPr b="1" sz="2200">
                <a:solidFill>
                  <a:srgbClr val="000066"/>
                </a:solidFill>
                <a:latin typeface="+mj-lt"/>
                <a:ea typeface="+mj-ea"/>
                <a:cs typeface="+mj-cs"/>
                <a:sym typeface="Arial"/>
              </a:defRPr>
            </a:pPr>
            <a:r>
              <a:t>Managing Linux often means working with files. Most things that are configured on Linux are configured through files. To complete administrative tasks, you often need to change the contents of a configuration file with a text editor. </a:t>
            </a:r>
          </a:p>
          <a:p>
            <a:pPr lvl="1" marL="750887" indent="-293687" algn="just" defTabSz="414337">
              <a:lnSpc>
                <a:spcPct val="80000"/>
              </a:lnSpc>
              <a:spcBef>
                <a:spcPts val="1200"/>
              </a:spcBef>
              <a:buSzPct val="100000"/>
              <a:buBlip>
                <a:blip r:embed="rId2"/>
              </a:buBlip>
              <a:defRPr b="1" sz="2200">
                <a:solidFill>
                  <a:srgbClr val="000066"/>
                </a:solidFill>
                <a:latin typeface="+mj-lt"/>
                <a:ea typeface="+mj-ea"/>
                <a:cs typeface="+mj-cs"/>
                <a:sym typeface="Arial"/>
              </a:defRPr>
            </a:pPr>
            <a:r>
              <a:t>vi is the only text editor that is always available. That is why as a Linux administrator you need to know how to work with vi. One common alternative is vim, or “vi improved”; it is a complete rewrite of vi with a lot of enhancements that make working with vi easier, such as syntax highlighting for many configuration files, which makes it easy to recognize typing errors that you have made. </a:t>
            </a:r>
          </a:p>
          <a:p>
            <a:pPr lvl="1" marL="750887" indent="-293687" algn="just" defTabSz="414337">
              <a:lnSpc>
                <a:spcPct val="80000"/>
              </a:lnSpc>
              <a:spcBef>
                <a:spcPts val="1200"/>
              </a:spcBef>
              <a:buSzPct val="100000"/>
              <a:buBlip>
                <a:blip r:embed="rId2"/>
              </a:buBlip>
              <a:defRPr b="1" sz="2200">
                <a:solidFill>
                  <a:srgbClr val="000066"/>
                </a:solidFill>
                <a:latin typeface="+mj-lt"/>
                <a:ea typeface="+mj-ea"/>
                <a:cs typeface="+mj-cs"/>
                <a:sym typeface="Arial"/>
              </a:defRPr>
            </a:pPr>
            <a:r>
              <a:t>vim is that it uses different modes. Two of them are particularly important: command mode and input mode.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txBox="1"/>
          <p:nvPr>
            <p:ph type="title"/>
          </p:nvPr>
        </p:nvSpPr>
        <p:spPr>
          <a:xfrm>
            <a:off x="-1985330" y="425730"/>
            <a:ext cx="7805738" cy="1144588"/>
          </a:xfrm>
          <a:prstGeom prst="rect">
            <a:avLst/>
          </a:prstGeom>
        </p:spPr>
        <p:txBody>
          <a:bodyPr/>
          <a:lstStyle/>
          <a:p>
            <a: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pPr>
            <a:r>
              <a:t>Editing Files</a:t>
            </a:r>
            <a:br/>
            <a:r>
              <a:t> with vim </a:t>
            </a:r>
          </a:p>
        </p:txBody>
      </p:sp>
      <p:sp>
        <p:nvSpPr>
          <p:cNvPr id="162" name="Shape 16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63" name="Shape 16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64" name="Shape 16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65" name="Shape 16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66" name="Shape 166"/>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67" name="Shape 16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pic>
        <p:nvPicPr>
          <p:cNvPr id="168" name="Screenshot 2021-03-07 at 20.32.08.png"/>
          <p:cNvPicPr>
            <a:picLocks noChangeAspect="1"/>
          </p:cNvPicPr>
          <p:nvPr/>
        </p:nvPicPr>
        <p:blipFill>
          <a:blip r:embed="rId2">
            <a:extLst/>
          </a:blip>
          <a:stretch>
            <a:fillRect/>
          </a:stretch>
        </p:blipFill>
        <p:spPr>
          <a:xfrm>
            <a:off x="3927121" y="556665"/>
            <a:ext cx="5260948" cy="629226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txBox="1"/>
          <p:nvPr>
            <p:ph type="title"/>
          </p:nvPr>
        </p:nvSpPr>
        <p:spPr>
          <a:xfrm>
            <a:off x="-615244" y="503747"/>
            <a:ext cx="7805738" cy="1144589"/>
          </a:xfrm>
          <a:prstGeom prst="rect">
            <a:avLst/>
          </a:prstGeom>
        </p:spPr>
        <p:txBody>
          <a:bodyPr/>
          <a:lstStyle/>
          <a:p>
            <a: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pPr>
            <a:r>
              <a:t>Editing Files</a:t>
            </a:r>
            <a:br/>
            <a:r>
              <a:t> with vim - </a:t>
            </a:r>
            <a:r>
              <a:rPr>
                <a:latin typeface="Times New Roman"/>
                <a:ea typeface="Times New Roman"/>
                <a:cs typeface="Times New Roman"/>
                <a:sym typeface="Times New Roman"/>
              </a:rPr>
              <a:t>ASSIGNMENT</a:t>
            </a:r>
          </a:p>
        </p:txBody>
      </p:sp>
      <p:sp>
        <p:nvSpPr>
          <p:cNvPr id="171" name="Shape 17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72" name="Shape 17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73" name="Shape 17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74" name="Shape 17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75" name="Shape 175"/>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76" name="Shape 17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77" name="Shape 177"/>
          <p:cNvSpPr txBox="1"/>
          <p:nvPr/>
        </p:nvSpPr>
        <p:spPr>
          <a:xfrm>
            <a:off x="669131" y="1717356"/>
            <a:ext cx="7805738" cy="49412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1. Type vim ~/testfile. This starts vim and opens a file with the name testfile in ~, which represents your current home directory. </a:t>
            </a:r>
          </a:p>
          <a:p>
            <a:pPr algn="just" defTabSz="414337">
              <a:lnSpc>
                <a:spcPct val="80000"/>
              </a:lnSpc>
              <a:spcBef>
                <a:spcPts val="1200"/>
              </a:spcBef>
              <a:defRPr b="1" sz="1600">
                <a:solidFill>
                  <a:srgbClr val="000066"/>
                </a:solidFill>
                <a:latin typeface="+mj-lt"/>
                <a:ea typeface="+mj-ea"/>
                <a:cs typeface="+mj-cs"/>
                <a:sym typeface="Arial"/>
              </a:defRPr>
            </a:pPr>
            <a:r>
              <a:t>2. Type i to enter input mode and then type the following text: </a:t>
            </a:r>
          </a:p>
          <a:p>
            <a:pPr algn="just" defTabSz="414337">
              <a:lnSpc>
                <a:spcPct val="80000"/>
              </a:lnSpc>
              <a:spcBef>
                <a:spcPts val="1200"/>
              </a:spcBef>
              <a:defRPr b="1" sz="900">
                <a:solidFill>
                  <a:srgbClr val="000066"/>
                </a:solidFill>
                <a:latin typeface="+mj-lt"/>
                <a:ea typeface="+mj-ea"/>
                <a:cs typeface="+mj-cs"/>
                <a:sym typeface="Arial"/>
              </a:defRPr>
            </a:pPr>
            <a:r>
              <a:t>cow</a:t>
            </a:r>
            <a:br/>
            <a:r>
              <a:t>sheep</a:t>
            </a:r>
            <a:br/>
            <a:r>
              <a:t>ox</a:t>
            </a:r>
            <a:br/>
            <a:r>
              <a:t>chicken</a:t>
            </a:r>
            <a:br/>
            <a:r>
              <a:t>snake</a:t>
            </a:r>
            <a:br/>
            <a:r>
              <a:t>fish</a:t>
            </a:r>
            <a:br/>
            <a:r>
              <a:t>oxygen </a:t>
            </a:r>
          </a:p>
          <a:p>
            <a:pPr algn="just" defTabSz="414337">
              <a:lnSpc>
                <a:spcPct val="80000"/>
              </a:lnSpc>
              <a:spcBef>
                <a:spcPts val="1200"/>
              </a:spcBef>
              <a:defRPr b="1" sz="1600">
                <a:solidFill>
                  <a:srgbClr val="000066"/>
                </a:solidFill>
                <a:latin typeface="+mj-lt"/>
                <a:ea typeface="+mj-ea"/>
                <a:cs typeface="+mj-cs"/>
                <a:sym typeface="Arial"/>
              </a:defRPr>
            </a:pPr>
            <a:r>
              <a:t>3. Press Esc to get back to command mode and type :w to write the file using the same filename. </a:t>
            </a:r>
            <a:br/>
            <a:r>
              <a:t>4. Type :3 to go to line number 3.</a:t>
            </a:r>
            <a:br/>
            <a:r>
              <a:t>5. Type dd to delete this line.</a:t>
            </a:r>
            <a:br/>
            <a:r>
              <a:t>6. Type dd again to delete another line. </a:t>
            </a:r>
          </a:p>
          <a:p>
            <a:pPr algn="just" defTabSz="414337">
              <a:lnSpc>
                <a:spcPct val="80000"/>
              </a:lnSpc>
              <a:spcBef>
                <a:spcPts val="1200"/>
              </a:spcBef>
              <a:defRPr b="1" sz="1600">
                <a:solidFill>
                  <a:srgbClr val="000066"/>
                </a:solidFill>
                <a:latin typeface="+mj-lt"/>
                <a:ea typeface="+mj-ea"/>
                <a:cs typeface="+mj-cs"/>
                <a:sym typeface="Arial"/>
              </a:defRPr>
            </a:pPr>
            <a:r>
              <a:t>7. Type u to undo the last deletion. </a:t>
            </a:r>
          </a:p>
          <a:p>
            <a:pPr algn="just" defTabSz="414337">
              <a:lnSpc>
                <a:spcPct val="80000"/>
              </a:lnSpc>
              <a:spcBef>
                <a:spcPts val="1200"/>
              </a:spcBef>
              <a:defRPr b="1" sz="1600">
                <a:solidFill>
                  <a:srgbClr val="000066"/>
                </a:solidFill>
                <a:latin typeface="+mj-lt"/>
                <a:ea typeface="+mj-ea"/>
                <a:cs typeface="+mj-cs"/>
                <a:sym typeface="Arial"/>
              </a:defRPr>
            </a:pPr>
            <a:r>
              <a:t>8. Type o to open a new line. </a:t>
            </a:r>
          </a:p>
          <a:p>
            <a:pPr algn="just" defTabSz="414337">
              <a:lnSpc>
                <a:spcPct val="80000"/>
              </a:lnSpc>
              <a:spcBef>
                <a:spcPts val="1200"/>
              </a:spcBef>
              <a:defRPr b="1" sz="1600">
                <a:solidFill>
                  <a:srgbClr val="000066"/>
                </a:solidFill>
                <a:latin typeface="+mj-lt"/>
                <a:ea typeface="+mj-ea"/>
                <a:cs typeface="+mj-cs"/>
                <a:sym typeface="Arial"/>
              </a:defRPr>
            </a:pPr>
            <a:r>
              <a:t>9. Enter some more text at the current cursor position: </a:t>
            </a:r>
          </a:p>
          <a:p>
            <a:pPr algn="just" defTabSz="414337">
              <a:lnSpc>
                <a:spcPct val="80000"/>
              </a:lnSpc>
              <a:spcBef>
                <a:spcPts val="1200"/>
              </a:spcBef>
              <a:defRPr b="1" sz="900">
                <a:solidFill>
                  <a:srgbClr val="000066"/>
                </a:solidFill>
                <a:latin typeface="+mj-lt"/>
                <a:ea typeface="+mj-ea"/>
                <a:cs typeface="+mj-cs"/>
                <a:sym typeface="Arial"/>
              </a:defRPr>
            </a:pPr>
            <a:r>
              <a:t>tree </a:t>
            </a:r>
            <a:br/>
            <a:r>
              <a:t>farm </a:t>
            </a:r>
          </a:p>
          <a:p>
            <a:pPr algn="just" defTabSz="414337">
              <a:lnSpc>
                <a:spcPct val="80000"/>
              </a:lnSpc>
              <a:spcBef>
                <a:spcPts val="1200"/>
              </a:spcBef>
              <a:defRPr b="1" sz="1600">
                <a:solidFill>
                  <a:srgbClr val="000066"/>
                </a:solidFill>
                <a:latin typeface="+mj-lt"/>
                <a:ea typeface="+mj-ea"/>
                <a:cs typeface="+mj-cs"/>
                <a:sym typeface="Arial"/>
              </a:defRPr>
            </a:pPr>
            <a:r>
              <a:t>10. Press Esc to get back into command mode.</a:t>
            </a:r>
            <a:br/>
            <a:r>
              <a:t>11. Type :%s/ox/OX/g.</a:t>
            </a:r>
            <a:br/>
            <a:r>
              <a:t>12. Type :wq to write the file and quit. If for some reason that does not work, use :wq!.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8 Essential Vim Editor Navigation</a:t>
            </a:r>
          </a:p>
        </p:txBody>
      </p:sp>
      <p:sp>
        <p:nvSpPr>
          <p:cNvPr id="180" name="Shape 18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81" name="Shape 18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82" name="Shape 18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83" name="Shape 18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84" name="Shape 184"/>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85" name="Shape 18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86" name="Shape 186"/>
          <p:cNvSpPr txBox="1"/>
          <p:nvPr/>
        </p:nvSpPr>
        <p:spPr>
          <a:xfrm>
            <a:off x="669131" y="1717356"/>
            <a:ext cx="7805738" cy="45274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 Navigation is a vital part of text editing. To be very productive, you should know of all possible navigation shortcuts in your editor.</a:t>
            </a:r>
          </a:p>
          <a:p>
            <a:pPr marL="213894" indent="-213894" algn="just" defTabSz="414337">
              <a:lnSpc>
                <a:spcPct val="80000"/>
              </a:lnSpc>
              <a:spcBef>
                <a:spcPts val="1200"/>
              </a:spcBef>
              <a:buSzPct val="100000"/>
              <a:buAutoNum type="arabicPeriod" startAt="1"/>
              <a:defRPr b="1" sz="1600">
                <a:solidFill>
                  <a:srgbClr val="000066"/>
                </a:solidFill>
                <a:latin typeface="+mj-lt"/>
                <a:ea typeface="+mj-ea"/>
                <a:cs typeface="+mj-cs"/>
                <a:sym typeface="Arial"/>
              </a:defRPr>
            </a:pPr>
            <a:r>
              <a:t>Vim Line Navigation </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k – navigate upwards</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j – navigate downwards</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l – navigate right side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h – navigate left side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go down by 10 lines, then type “10j”.</a:t>
            </a:r>
          </a:p>
          <a:p>
            <a:pPr defTabSz="457200">
              <a:defRPr sz="1300">
                <a:solidFill>
                  <a:srgbClr val="111111"/>
                </a:solidFill>
                <a:latin typeface="Monaco"/>
                <a:ea typeface="Monaco"/>
                <a:cs typeface="Monaco"/>
                <a:sym typeface="Monaco"/>
              </a:defRPr>
            </a:pPr>
          </a:p>
          <a:p>
            <a:pPr algn="just" defTabSz="414337">
              <a:lnSpc>
                <a:spcPct val="80000"/>
              </a:lnSpc>
              <a:spcBef>
                <a:spcPts val="1200"/>
              </a:spcBef>
              <a:defRPr b="1" sz="1600">
                <a:solidFill>
                  <a:srgbClr val="000066"/>
                </a:solidFill>
                <a:latin typeface="+mj-lt"/>
                <a:ea typeface="+mj-ea"/>
                <a:cs typeface="+mj-cs"/>
                <a:sym typeface="Arial"/>
              </a:defRPr>
            </a:pPr>
            <a:r>
              <a:t>2. Vim Screen Navigation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H – Go to the first line of current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M – Go to the middle line of current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L – Go to the last line of current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ctrl+f – Jump forward one full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ctrl+b – Jump backwards one full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ctrl+d – Jump forward (down) a half screen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ctrl+u – Jump back (up) one half screen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8 Essential Vim Editor Navigation</a:t>
            </a:r>
          </a:p>
        </p:txBody>
      </p:sp>
      <p:sp>
        <p:nvSpPr>
          <p:cNvPr id="189" name="Shape 18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90" name="Shape 19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91" name="Shape 19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92" name="Shape 19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93" name="Shape 193"/>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94" name="Shape 19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95" name="Shape 195"/>
          <p:cNvSpPr txBox="1"/>
          <p:nvPr/>
        </p:nvSpPr>
        <p:spPr>
          <a:xfrm>
            <a:off x="669131" y="1717356"/>
            <a:ext cx="7805738" cy="48199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 Navigation is a vital part of text editing. To be very productive, you should be aware of all possible navigation shortcuts in your editor.</a:t>
            </a:r>
            <a:br/>
            <a:br/>
            <a:r>
              <a:t>3. Vim Special Navigation </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N% – Go to the Nth percentage line of the file.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NG – Go to the Nth line of the file.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G – Go to the end of the file.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 – Go to the position where you were in NORMAL MODE while last closing the file.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 – Go to the position where you were in INSERT MODE while last closing the file.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g – Go to the beginning of the file.</a:t>
            </a:r>
          </a:p>
          <a:p>
            <a:pPr defTabSz="457200">
              <a:defRPr sz="1300">
                <a:solidFill>
                  <a:srgbClr val="111111"/>
                </a:solidFill>
                <a:latin typeface="Monaco"/>
                <a:ea typeface="Monaco"/>
                <a:cs typeface="Monaco"/>
                <a:sym typeface="Monaco"/>
              </a:defRPr>
            </a:pPr>
          </a:p>
          <a:p>
            <a:pPr algn="just" defTabSz="414337">
              <a:lnSpc>
                <a:spcPct val="80000"/>
              </a:lnSpc>
              <a:spcBef>
                <a:spcPts val="1200"/>
              </a:spcBef>
              <a:defRPr b="1" sz="1600">
                <a:solidFill>
                  <a:srgbClr val="000066"/>
                </a:solidFill>
                <a:latin typeface="+mj-lt"/>
                <a:ea typeface="+mj-ea"/>
                <a:cs typeface="+mj-cs"/>
                <a:sym typeface="Arial"/>
              </a:defRPr>
            </a:pPr>
            <a:r>
              <a:t>4. Vim Word Navigation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e – go to the end of the current word.</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E – go to the end of the current WORD.</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b – go to the previous (before) word.</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B – go to the previous (before) WORD.</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w – go to the next word.</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W – go to the next WORD.</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8 Essential Vim Editor Navigation</a:t>
            </a:r>
          </a:p>
        </p:txBody>
      </p:sp>
      <p:sp>
        <p:nvSpPr>
          <p:cNvPr id="198" name="Shape 19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99" name="Shape 19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00" name="Shape 20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01" name="Shape 20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02" name="Shape 202"/>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03" name="Shape 20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04" name="Shape 204"/>
          <p:cNvSpPr txBox="1"/>
          <p:nvPr/>
        </p:nvSpPr>
        <p:spPr>
          <a:xfrm>
            <a:off x="669131" y="1717356"/>
            <a:ext cx="7805738" cy="21910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 Navigation is a vital part of text editing. To be very productive, you should be aware of all possible navigation shortcuts in your editor.</a:t>
            </a:r>
            <a:br/>
            <a:br/>
          </a:p>
          <a:p>
            <a:pPr algn="just" defTabSz="414337">
              <a:lnSpc>
                <a:spcPct val="80000"/>
              </a:lnSpc>
              <a:spcBef>
                <a:spcPts val="1200"/>
              </a:spcBef>
              <a:defRPr b="1" sz="1600">
                <a:solidFill>
                  <a:srgbClr val="000066"/>
                </a:solidFill>
                <a:latin typeface="+mj-lt"/>
                <a:ea typeface="+mj-ea"/>
                <a:cs typeface="+mj-cs"/>
                <a:sym typeface="Arial"/>
              </a:defRPr>
            </a:pPr>
            <a:r>
              <a:t>5. Vim Paragraph Navigation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a:t>
            </a:r>
            <a:r>
              <a:t> – Go to the beginning of the current paragraph. By pressing { again and again move to the previous paragraph beginnings.</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a:t>
            </a:r>
            <a:r>
              <a:t> – Go to the end of the current paragraph. By pressing } again and again move to the next paragraph end, and again.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Shape 39"/>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UNIX Commands</a:t>
            </a:r>
          </a:p>
        </p:txBody>
      </p:sp>
      <p:sp>
        <p:nvSpPr>
          <p:cNvPr id="40" name="Shape 4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1" name="Shape 4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2" name="Shape 4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3" name="Shape 4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4" name="Shape 44"/>
          <p:cNvSpPr txBox="1"/>
          <p:nvPr/>
        </p:nvSpPr>
        <p:spPr>
          <a:xfrm>
            <a:off x="-1" y="0"/>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5" name="Shape 4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6" name="Shape 46"/>
          <p:cNvSpPr txBox="1"/>
          <p:nvPr/>
        </p:nvSpPr>
        <p:spPr>
          <a:xfrm>
            <a:off x="671512" y="1906587"/>
            <a:ext cx="7805738" cy="32896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A command is a program which interacts with the kernel to provide the environment and perform the functions called for by the user.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A command can be: a built-in shell command; an executable shell file, known as a shell script; or a source compiled, object code file.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The shell is a command line interpreter. The user interacts with the kernel through the shell. You can write ASCII (text) scripts to be acted upon by a shell.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8 Essential Vim Editor Navigation</a:t>
            </a:r>
          </a:p>
        </p:txBody>
      </p:sp>
      <p:sp>
        <p:nvSpPr>
          <p:cNvPr id="207" name="Shape 20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08" name="Shape 20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09" name="Shape 20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10" name="Shape 21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11" name="Shape 21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12" name="Shape 21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13" name="Shape 213"/>
          <p:cNvSpPr txBox="1"/>
          <p:nvPr/>
        </p:nvSpPr>
        <p:spPr>
          <a:xfrm>
            <a:off x="669131" y="1717356"/>
            <a:ext cx="7805738" cy="39108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 Navigation is a vital part of text editing. To be very productive, you should be aware of all possible navigation shortcuts in your editor.</a:t>
            </a:r>
            <a:br/>
            <a:br/>
            <a:r>
              <a:t>6. Vim Search Navigation </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/i</a:t>
            </a:r>
            <a:r>
              <a:t> – Search for a pattern which will you take you to the next occurrence of it.</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?i</a:t>
            </a:r>
            <a:r>
              <a:t> – Search for a pattern which will you take you to the previous occurrence of it.</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 </a:t>
            </a:r>
            <a:r>
              <a:t>– Go to the next occurrence of the current word under the cursor.</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 </a:t>
            </a:r>
            <a:r>
              <a:t>– Go to the previous occurrence of the current word under the cursor.</a:t>
            </a:r>
          </a:p>
          <a:p>
            <a:pPr defTabSz="457200">
              <a:defRPr sz="1300">
                <a:solidFill>
                  <a:srgbClr val="111111"/>
                </a:solidFill>
                <a:latin typeface="Monaco"/>
                <a:ea typeface="Monaco"/>
                <a:cs typeface="Monaco"/>
                <a:sym typeface="Monaco"/>
              </a:defRPr>
            </a:pPr>
          </a:p>
          <a:p>
            <a:pPr algn="just" defTabSz="414337">
              <a:lnSpc>
                <a:spcPct val="80000"/>
              </a:lnSpc>
              <a:spcBef>
                <a:spcPts val="1200"/>
              </a:spcBef>
              <a:defRPr b="1" sz="1600">
                <a:solidFill>
                  <a:srgbClr val="000066"/>
                </a:solidFill>
                <a:latin typeface="+mj-lt"/>
                <a:ea typeface="+mj-ea"/>
                <a:cs typeface="+mj-cs"/>
                <a:sym typeface="Arial"/>
              </a:defRPr>
            </a:pPr>
            <a:r>
              <a:t>7. Vim Code Navigation</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rPr b="1"/>
              <a:t>%</a:t>
            </a:r>
            <a:r>
              <a:t> – Go to the matching braces, or parenthesis inside code.</a:t>
            </a:r>
          </a:p>
          <a:p>
            <a:pPr defTabSz="457200">
              <a:defRPr sz="1600">
                <a:solidFill>
                  <a:srgbClr val="111111"/>
                </a:solidFill>
                <a:latin typeface="Georgia"/>
                <a:ea typeface="Georgia"/>
                <a:cs typeface="Georgia"/>
                <a:sym typeface="Georgia"/>
              </a:defRPr>
            </a:pPr>
          </a:p>
          <a:p>
            <a:pPr algn="just" defTabSz="414337">
              <a:lnSpc>
                <a:spcPct val="80000"/>
              </a:lnSpc>
              <a:spcBef>
                <a:spcPts val="1200"/>
              </a:spcBef>
              <a:defRPr b="1" sz="1600">
                <a:solidFill>
                  <a:srgbClr val="000066"/>
                </a:solidFill>
                <a:latin typeface="+mj-lt"/>
                <a:ea typeface="+mj-ea"/>
                <a:cs typeface="+mj-cs"/>
                <a:sym typeface="Arial"/>
              </a:defRPr>
            </a:pPr>
            <a:r>
              <a:t>8. Vim Navigation from Command Line</a:t>
            </a:r>
          </a:p>
          <a:p>
            <a:pPr marL="457200" indent="-317500" defTabSz="457200">
              <a:buClr>
                <a:srgbClr val="111111"/>
              </a:buClr>
              <a:buSzPct val="100000"/>
              <a:buFont typeface="Georgia"/>
              <a:buChar char="▪"/>
              <a:defRPr sz="1600">
                <a:solidFill>
                  <a:srgbClr val="111111"/>
                </a:solidFill>
                <a:latin typeface="Georgia"/>
                <a:ea typeface="Georgia"/>
                <a:cs typeface="Georgia"/>
                <a:sym typeface="Georgia"/>
              </a:defRPr>
            </a:pPr>
            <a:r>
              <a:t>Vim +N filename: Go to the Nth line of the file after opening it.</a:t>
            </a:r>
          </a:p>
          <a:p>
            <a:pPr defTabSz="457200">
              <a:defRPr sz="1600">
                <a:solidFill>
                  <a:srgbClr val="111111"/>
                </a:solidFill>
                <a:latin typeface="Georgia"/>
                <a:ea typeface="Georgia"/>
                <a:cs typeface="Georgia"/>
                <a:sym typeface="Georgia"/>
              </a:defRPr>
            </a:pPr>
          </a:p>
          <a:p>
            <a:pPr defTabSz="457200">
              <a:defRPr sz="1300">
                <a:solidFill>
                  <a:srgbClr val="111111"/>
                </a:solidFill>
                <a:latin typeface="Monaco"/>
                <a:ea typeface="Monaco"/>
                <a:cs typeface="Monaco"/>
                <a:sym typeface="Monaco"/>
              </a:defRPr>
            </a:pPr>
            <a:r>
              <a:t>vim +10 /etc/passwd</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Vi and Vim Editor: 8 Powerful Find and Replace Examples</a:t>
            </a:r>
          </a:p>
        </p:txBody>
      </p:sp>
      <p:sp>
        <p:nvSpPr>
          <p:cNvPr id="216" name="Shape 21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17" name="Shape 21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18" name="Shape 21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19" name="Shape 21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20" name="Shape 220"/>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21" name="Shape 22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22" name="Shape 222"/>
          <p:cNvSpPr txBox="1"/>
          <p:nvPr/>
        </p:nvSpPr>
        <p:spPr>
          <a:xfrm>
            <a:off x="669131" y="1717356"/>
            <a:ext cx="7805738" cy="46601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Syntax of the text substitution inside vim editor:</a:t>
            </a:r>
          </a:p>
          <a:p>
            <a:pPr defTabSz="457200">
              <a:defRPr sz="1300">
                <a:solidFill>
                  <a:srgbClr val="111111"/>
                </a:solidFill>
                <a:latin typeface="Monaco"/>
                <a:ea typeface="Monaco"/>
                <a:cs typeface="Monaco"/>
                <a:sym typeface="Monaco"/>
              </a:defRPr>
            </a:pPr>
            <a:r>
              <a:t>:[range]s[ubstitute]/{pattern}/{string}/[flags] [count]</a:t>
            </a:r>
          </a:p>
          <a:p>
            <a:pPr defTabSz="457200">
              <a:spcBef>
                <a:spcPts val="2600"/>
              </a:spcBef>
              <a:defRPr sz="1600">
                <a:solidFill>
                  <a:srgbClr val="111111"/>
                </a:solidFill>
                <a:latin typeface="Georgia"/>
                <a:ea typeface="Georgia"/>
                <a:cs typeface="Georgia"/>
                <a:sym typeface="Georgia"/>
              </a:defRPr>
            </a:pPr>
            <a:r>
              <a:t>Three possible flags:</a:t>
            </a:r>
            <a:br/>
            <a:r>
              <a:rPr b="1"/>
              <a:t>[c] </a:t>
            </a:r>
            <a:r>
              <a:t>Confirm each substitution.</a:t>
            </a:r>
            <a:br/>
            <a:r>
              <a:rPr b="1"/>
              <a:t>[g]</a:t>
            </a:r>
            <a:r>
              <a:t> Replace all occurrences in the line.</a:t>
            </a:r>
            <a:br/>
            <a:r>
              <a:rPr b="1"/>
              <a:t>[i]</a:t>
            </a:r>
            <a:r>
              <a:t> Ignore case for the pattern.</a:t>
            </a:r>
          </a:p>
          <a:p>
            <a:pPr marL="213894" indent="-213894" algn="just" defTabSz="414337">
              <a:lnSpc>
                <a:spcPct val="80000"/>
              </a:lnSpc>
              <a:spcBef>
                <a:spcPts val="1200"/>
              </a:spcBef>
              <a:buSzPct val="100000"/>
              <a:buAutoNum type="arabicPeriod" startAt="1"/>
              <a:defRPr b="1" sz="1600">
                <a:solidFill>
                  <a:srgbClr val="000066"/>
                </a:solidFill>
                <a:latin typeface="+mj-lt"/>
                <a:ea typeface="+mj-ea"/>
                <a:cs typeface="+mj-cs"/>
                <a:sym typeface="Arial"/>
              </a:defRPr>
            </a:pPr>
            <a:r>
              <a:t>Substitute all occurrences of a text with another text in the whole file: </a:t>
            </a:r>
          </a:p>
          <a:p>
            <a:pPr defTabSz="457200">
              <a:defRPr sz="1300">
                <a:solidFill>
                  <a:srgbClr val="111111"/>
                </a:solidFill>
                <a:latin typeface="Monaco"/>
                <a:ea typeface="Monaco"/>
                <a:cs typeface="Monaco"/>
                <a:sym typeface="Monaco"/>
              </a:defRPr>
            </a:pPr>
            <a:r>
              <a:t>:%s/old-text/new-text/g</a:t>
            </a:r>
          </a:p>
          <a:p>
            <a:pPr defTabSz="457200">
              <a:defRPr sz="1300">
                <a:solidFill>
                  <a:srgbClr val="111111"/>
                </a:solidFill>
                <a:latin typeface="Monaco"/>
                <a:ea typeface="Monaco"/>
                <a:cs typeface="Monaco"/>
                <a:sym typeface="Monaco"/>
              </a:defRPr>
            </a:pPr>
          </a:p>
          <a:p>
            <a:pPr algn="just" defTabSz="414337">
              <a:lnSpc>
                <a:spcPct val="80000"/>
              </a:lnSpc>
              <a:spcBef>
                <a:spcPts val="1200"/>
              </a:spcBef>
              <a:defRPr b="1" sz="1600">
                <a:solidFill>
                  <a:srgbClr val="000066"/>
                </a:solidFill>
                <a:latin typeface="+mj-lt"/>
                <a:ea typeface="+mj-ea"/>
                <a:cs typeface="+mj-cs"/>
                <a:sym typeface="Arial"/>
              </a:defRPr>
            </a:pPr>
            <a:r>
              <a:t>2. Substitution of a text with another text within a single line</a:t>
            </a:r>
          </a:p>
          <a:p>
            <a:pPr defTabSz="457200">
              <a:defRPr sz="1300">
                <a:solidFill>
                  <a:srgbClr val="111111"/>
                </a:solidFill>
                <a:latin typeface="Monaco"/>
                <a:ea typeface="Monaco"/>
                <a:cs typeface="Monaco"/>
                <a:sym typeface="Monaco"/>
              </a:defRPr>
            </a:pPr>
            <a:r>
              <a:t>:s/I/We/gi</a:t>
            </a:r>
          </a:p>
          <a:p>
            <a:pPr algn="just" defTabSz="414337">
              <a:lnSpc>
                <a:spcPct val="80000"/>
              </a:lnSpc>
              <a:spcBef>
                <a:spcPts val="1200"/>
              </a:spcBef>
              <a:defRPr b="1" sz="1600">
                <a:solidFill>
                  <a:srgbClr val="000066"/>
                </a:solidFill>
                <a:latin typeface="+mj-lt"/>
                <a:ea typeface="+mj-ea"/>
                <a:cs typeface="+mj-cs"/>
                <a:sym typeface="Arial"/>
              </a:defRPr>
            </a:pPr>
            <a:br/>
            <a:r>
              <a:t>3. Substitution of a text with another text within a range of lines</a:t>
            </a:r>
          </a:p>
          <a:p>
            <a:pPr defTabSz="457200">
              <a:defRPr sz="1300">
                <a:solidFill>
                  <a:srgbClr val="111111"/>
                </a:solidFill>
                <a:latin typeface="Monaco"/>
                <a:ea typeface="Monaco"/>
                <a:cs typeface="Monaco"/>
                <a:sym typeface="Monaco"/>
              </a:defRPr>
            </a:pPr>
            <a:r>
              <a:t>:1,10s/helo/hello/g</a:t>
            </a:r>
          </a:p>
          <a:p>
            <a:pPr defTabSz="457200">
              <a:defRPr sz="1300">
                <a:solidFill>
                  <a:srgbClr val="111111"/>
                </a:solidFill>
                <a:latin typeface="Monaco"/>
                <a:ea typeface="Monaco"/>
                <a:cs typeface="Monaco"/>
                <a:sym typeface="Monaco"/>
              </a:defRPr>
            </a:pPr>
          </a:p>
          <a:p>
            <a:pPr algn="just" defTabSz="414337">
              <a:lnSpc>
                <a:spcPct val="80000"/>
              </a:lnSpc>
              <a:spcBef>
                <a:spcPts val="1200"/>
              </a:spcBef>
              <a:defRPr b="1" sz="1600">
                <a:solidFill>
                  <a:srgbClr val="000066"/>
                </a:solidFill>
                <a:latin typeface="+mj-lt"/>
                <a:ea typeface="+mj-ea"/>
                <a:cs typeface="+mj-cs"/>
                <a:sym typeface="Arial"/>
              </a:defRPr>
            </a:pPr>
            <a:r>
              <a:t>4. Substitution of a text with another text by visual selection of lines</a:t>
            </a:r>
          </a:p>
          <a:p>
            <a:pPr defTabSz="457200">
              <a:defRPr sz="1300">
                <a:solidFill>
                  <a:srgbClr val="111111"/>
                </a:solidFill>
                <a:latin typeface="Monaco"/>
                <a:ea typeface="Monaco"/>
                <a:cs typeface="Monaco"/>
                <a:sym typeface="Monaco"/>
              </a:defRPr>
            </a:pPr>
            <a:r>
              <a:t>:'&lt;,'&gt;s/helo/hello/g</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Vi and Vim Editor: 8 Powerful Find and Replace Examples</a:t>
            </a:r>
          </a:p>
        </p:txBody>
      </p:sp>
      <p:sp>
        <p:nvSpPr>
          <p:cNvPr id="225" name="Shape 22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26" name="Shape 22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27" name="Shape 22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28" name="Shape 22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29" name="Shape 229"/>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30" name="Shape 23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31" name="Shape 231"/>
          <p:cNvSpPr txBox="1"/>
          <p:nvPr/>
        </p:nvSpPr>
        <p:spPr>
          <a:xfrm>
            <a:off x="669131" y="1717356"/>
            <a:ext cx="7805738" cy="2964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5. Substitution of a text with another text only the 1st X number of lines</a:t>
            </a:r>
          </a:p>
          <a:p>
            <a:pPr defTabSz="457200">
              <a:defRPr sz="1300">
                <a:solidFill>
                  <a:srgbClr val="111111"/>
                </a:solidFill>
                <a:latin typeface="Monaco"/>
                <a:ea typeface="Monaco"/>
                <a:cs typeface="Monaco"/>
                <a:sym typeface="Monaco"/>
              </a:defRPr>
            </a:pPr>
            <a:r>
              <a:t>:s/helo/hello/g 4</a:t>
            </a:r>
            <a:br/>
          </a:p>
          <a:p>
            <a:pPr algn="just" defTabSz="414337">
              <a:lnSpc>
                <a:spcPct val="80000"/>
              </a:lnSpc>
              <a:spcBef>
                <a:spcPts val="1200"/>
              </a:spcBef>
              <a:defRPr b="1" sz="1600">
                <a:solidFill>
                  <a:srgbClr val="000066"/>
                </a:solidFill>
                <a:latin typeface="+mj-lt"/>
                <a:ea typeface="+mj-ea"/>
                <a:cs typeface="+mj-cs"/>
                <a:sym typeface="Arial"/>
              </a:defRPr>
            </a:pPr>
            <a:r>
              <a:t>6. Substitute only the whole word and not partial match</a:t>
            </a:r>
          </a:p>
          <a:p>
            <a:pPr defTabSz="457200">
              <a:defRPr sz="1300">
                <a:solidFill>
                  <a:srgbClr val="111111"/>
                </a:solidFill>
                <a:latin typeface="Monaco"/>
                <a:ea typeface="Monaco"/>
                <a:cs typeface="Monaco"/>
                <a:sym typeface="Monaco"/>
              </a:defRPr>
            </a:pPr>
            <a:r>
              <a:t>:%s/\&lt;his\&gt;/her/g</a:t>
            </a:r>
            <a:br/>
          </a:p>
          <a:p>
            <a:pPr algn="just" defTabSz="414337">
              <a:lnSpc>
                <a:spcPct val="80000"/>
              </a:lnSpc>
              <a:spcBef>
                <a:spcPts val="1200"/>
              </a:spcBef>
              <a:defRPr b="1" sz="1600">
                <a:solidFill>
                  <a:srgbClr val="000066"/>
                </a:solidFill>
                <a:latin typeface="+mj-lt"/>
                <a:ea typeface="+mj-ea"/>
                <a:cs typeface="+mj-cs"/>
                <a:sym typeface="Arial"/>
              </a:defRPr>
            </a:pPr>
            <a:r>
              <a:t>7. Interactive Find and Replace in Vim Editor</a:t>
            </a:r>
          </a:p>
          <a:p>
            <a:pPr defTabSz="457200">
              <a:defRPr sz="1300">
                <a:solidFill>
                  <a:srgbClr val="111111"/>
                </a:solidFill>
                <a:latin typeface="Monaco"/>
                <a:ea typeface="Monaco"/>
                <a:cs typeface="Monaco"/>
                <a:sym typeface="Monaco"/>
              </a:defRPr>
            </a:pPr>
            <a:r>
              <a:t>:%s/awesome/wonderful/gc</a:t>
            </a:r>
          </a:p>
          <a:p>
            <a:pPr algn="just" defTabSz="414337">
              <a:lnSpc>
                <a:spcPct val="80000"/>
              </a:lnSpc>
              <a:spcBef>
                <a:spcPts val="1200"/>
              </a:spcBef>
              <a:defRPr b="1" sz="1600">
                <a:solidFill>
                  <a:srgbClr val="000066"/>
                </a:solidFill>
                <a:latin typeface="+mj-lt"/>
                <a:ea typeface="+mj-ea"/>
                <a:cs typeface="+mj-cs"/>
                <a:sym typeface="Arial"/>
              </a:defRPr>
            </a:pPr>
          </a:p>
          <a:p>
            <a:pPr algn="just" defTabSz="414337">
              <a:lnSpc>
                <a:spcPct val="80000"/>
              </a:lnSpc>
              <a:spcBef>
                <a:spcPts val="1200"/>
              </a:spcBef>
              <a:defRPr b="1" sz="1600">
                <a:solidFill>
                  <a:srgbClr val="000066"/>
                </a:solidFill>
                <a:latin typeface="+mj-lt"/>
                <a:ea typeface="+mj-ea"/>
                <a:cs typeface="+mj-cs"/>
                <a:sym typeface="Arial"/>
              </a:defRPr>
            </a:pPr>
            <a:r>
              <a:t>8. Substituting all lines with its line number.</a:t>
            </a:r>
          </a:p>
          <a:p>
            <a:pPr defTabSz="457200">
              <a:defRPr sz="1300">
                <a:solidFill>
                  <a:srgbClr val="111111"/>
                </a:solidFill>
                <a:latin typeface="Monaco"/>
                <a:ea typeface="Monaco"/>
                <a:cs typeface="Monaco"/>
                <a:sym typeface="Monaco"/>
              </a:defRPr>
            </a:pPr>
            <a:r>
              <a:t>:%s/^/\=line(".") . ". "/g</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Quiz </a:t>
            </a:r>
          </a:p>
        </p:txBody>
      </p:sp>
      <p:sp>
        <p:nvSpPr>
          <p:cNvPr id="234" name="Shape 23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35" name="Shape 23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36" name="Shape 23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37" name="Shape 23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38" name="Shape 238"/>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39" name="Shape 23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40" name="Shape 240"/>
          <p:cNvSpPr txBox="1"/>
          <p:nvPr/>
        </p:nvSpPr>
        <p:spPr>
          <a:xfrm>
            <a:off x="669131" y="1717356"/>
            <a:ext cx="7805738" cy="4861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a:solidFill>
                  <a:srgbClr val="000066"/>
                </a:solidFill>
                <a:latin typeface="+mj-lt"/>
                <a:ea typeface="+mj-ea"/>
                <a:cs typeface="+mj-cs"/>
                <a:sym typeface="Arial"/>
              </a:defRPr>
            </a:pPr>
            <a:r>
              <a:t>1. You are looking for a variable that is set in a Bash login shell for all users. Which of the following files is the most likely location where this variable is set? (Choose two.) </a:t>
            </a:r>
            <a:br/>
            <a:r>
              <a:t>a. /etc/profile</a:t>
            </a:r>
            <a:br/>
            <a:r>
              <a:t>b. /etc/basic</a:t>
            </a:r>
            <a:br/>
            <a:r>
              <a:t>c. ~/.bash_profile </a:t>
            </a:r>
            <a:br/>
            <a:r>
              <a:t>d. ~/.bashrc</a:t>
            </a:r>
          </a:p>
          <a:p>
            <a:pPr algn="just" defTabSz="414337">
              <a:lnSpc>
                <a:spcPct val="80000"/>
              </a:lnSpc>
              <a:spcBef>
                <a:spcPts val="1200"/>
              </a:spcBef>
              <a:defRPr b="1">
                <a:solidFill>
                  <a:srgbClr val="000066"/>
                </a:solidFill>
                <a:latin typeface="+mj-lt"/>
                <a:ea typeface="+mj-ea"/>
                <a:cs typeface="+mj-cs"/>
                <a:sym typeface="Arial"/>
              </a:defRPr>
            </a:pPr>
            <a:r>
              <a:t>2. A user has created a script with the name myscript. He tries to run it using the command myscript, but it is not started. The user has verified that the script permissions are set as executable. Which of the following is the most likely explanation? </a:t>
            </a:r>
            <a:br/>
            <a:r>
              <a:t>a. An internal command is preventing the startup of the script. </a:t>
            </a:r>
            <a:br/>
            <a:r>
              <a:t>b. Users are not allowed to run scripts.</a:t>
            </a:r>
            <a:br/>
            <a:r>
              <a:t>c. The directory that contains the script is not in the PATH.</a:t>
            </a:r>
            <a:br/>
            <a:r>
              <a:t>d. The script does not have appropriate permissions. </a:t>
            </a:r>
          </a:p>
          <a:p>
            <a:pPr algn="just" defTabSz="414337">
              <a:lnSpc>
                <a:spcPct val="80000"/>
              </a:lnSpc>
              <a:spcBef>
                <a:spcPts val="1200"/>
              </a:spcBef>
              <a:defRPr b="1">
                <a:solidFill>
                  <a:srgbClr val="000066"/>
                </a:solidFill>
                <a:latin typeface="+mj-lt"/>
                <a:ea typeface="+mj-ea"/>
                <a:cs typeface="+mj-cs"/>
                <a:sym typeface="Arial"/>
              </a:defRPr>
            </a:pPr>
            <a:r>
              <a:t>3. You need the output of the command ls to be used as input for the less command. Which of the following examples will do that for you? </a:t>
            </a:r>
            <a:br/>
            <a:r>
              <a:t>a. ls &gt; less </a:t>
            </a:r>
            <a:br/>
            <a:r>
              <a:t>b. ls &gt;&gt; less </a:t>
            </a:r>
            <a:br/>
            <a:r>
              <a:t>c. ls &gt;| less </a:t>
            </a:r>
            <a:br/>
            <a:r>
              <a:t>d. ls | less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Quiz </a:t>
            </a:r>
          </a:p>
        </p:txBody>
      </p:sp>
      <p:sp>
        <p:nvSpPr>
          <p:cNvPr id="245" name="Shape 24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46" name="Shape 24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47" name="Shape 24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48" name="Shape 24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49" name="Shape 249"/>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50" name="Shape 25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51" name="Shape 251"/>
          <p:cNvSpPr txBox="1"/>
          <p:nvPr/>
        </p:nvSpPr>
        <p:spPr>
          <a:xfrm>
            <a:off x="669131" y="1717356"/>
            <a:ext cx="7805738" cy="49159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4. A user wants to remove her complete history. Which of the following approaches would do that? </a:t>
            </a:r>
            <a:br/>
            <a:r>
              <a:t>a. Remove the ~/.bash_history file and type history -c.</a:t>
            </a:r>
            <a:br/>
            <a:r>
              <a:t>b. Type history -c.</a:t>
            </a:r>
            <a:br/>
            <a:r>
              <a:t>c. Remove the ~/.bash_history file. </a:t>
            </a:r>
            <a:br/>
            <a:r>
              <a:t>d. Type history -c and close the current shell.</a:t>
            </a:r>
          </a:p>
          <a:p>
            <a:pPr algn="just" defTabSz="414337">
              <a:lnSpc>
                <a:spcPct val="80000"/>
              </a:lnSpc>
              <a:spcBef>
                <a:spcPts val="1200"/>
              </a:spcBef>
              <a:defRPr b="1" sz="1600">
                <a:solidFill>
                  <a:srgbClr val="000066"/>
                </a:solidFill>
                <a:latin typeface="+mj-lt"/>
                <a:ea typeface="+mj-ea"/>
                <a:cs typeface="+mj-cs"/>
                <a:sym typeface="Arial"/>
              </a:defRPr>
            </a:pPr>
            <a:r>
              <a:t>5. Which of the following is not a valid method to repeat a command from history? </a:t>
            </a:r>
            <a:br/>
            <a:r>
              <a:t>a. Press Ctrl-r and start typing a part of the command.</a:t>
            </a:r>
            <a:br/>
            <a:r>
              <a:t>b. Type ! followed by the first letters in the command.</a:t>
            </a:r>
            <a:br/>
            <a:r>
              <a:t>c. Type ! followed by the number of the command as listed in history. </a:t>
            </a:r>
            <a:br/>
            <a:r>
              <a:t>d. Press Ctrl-x followed by the number in history. </a:t>
            </a:r>
          </a:p>
          <a:p>
            <a:pPr algn="just" defTabSz="414337">
              <a:lnSpc>
                <a:spcPct val="80000"/>
              </a:lnSpc>
              <a:spcBef>
                <a:spcPts val="1200"/>
              </a:spcBef>
              <a:defRPr b="1" sz="1600">
                <a:solidFill>
                  <a:srgbClr val="000066"/>
                </a:solidFill>
                <a:latin typeface="+mj-lt"/>
                <a:ea typeface="+mj-ea"/>
                <a:cs typeface="+mj-cs"/>
                <a:sym typeface="Arial"/>
              </a:defRPr>
            </a:pPr>
            <a:r>
              <a:t>6. For which of the following items can Bash completion be used? </a:t>
            </a:r>
            <a:br/>
            <a:r>
              <a:t>a. Commands </a:t>
            </a:r>
            <a:br/>
            <a:r>
              <a:t>b. Files</a:t>
            </a:r>
            <a:br/>
            <a:r>
              <a:t>c. Variables</a:t>
            </a:r>
            <a:br/>
            <a:r>
              <a:t>d. All of the above </a:t>
            </a:r>
          </a:p>
          <a:p>
            <a:pPr algn="just" defTabSz="414337">
              <a:lnSpc>
                <a:spcPct val="80000"/>
              </a:lnSpc>
              <a:spcBef>
                <a:spcPts val="1200"/>
              </a:spcBef>
              <a:defRPr b="1" sz="1600">
                <a:solidFill>
                  <a:srgbClr val="000066"/>
                </a:solidFill>
                <a:latin typeface="+mj-lt"/>
                <a:ea typeface="+mj-ea"/>
                <a:cs typeface="+mj-cs"/>
                <a:sym typeface="Arial"/>
              </a:defRPr>
            </a:pPr>
            <a:r>
              <a:t>7. Which of the following commands enables you to replace every occurrence of old with new in a text file that is opened with vi? </a:t>
            </a:r>
            <a:br/>
            <a:r>
              <a:t>a. :%s/old/new/g</a:t>
            </a:r>
            <a:br/>
            <a:r>
              <a:t>b. :%r/old/new/</a:t>
            </a:r>
            <a:br/>
            <a:r>
              <a:t>c. :s/old/new/g </a:t>
            </a:r>
            <a:br/>
            <a:r>
              <a:t>d. r:/old/new </a:t>
            </a: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txBox="1"/>
          <p:nvPr>
            <p:ph type="title"/>
          </p:nvPr>
        </p:nvSpPr>
        <p:spPr>
          <a:xfrm>
            <a:off x="669131" y="503747"/>
            <a:ext cx="7805738" cy="1144589"/>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sz="3100">
                <a:solidFill>
                  <a:srgbClr val="E4005C"/>
                </a:solidFill>
                <a:latin typeface="+mj-lt"/>
                <a:ea typeface="+mj-ea"/>
                <a:cs typeface="+mj-cs"/>
                <a:sym typeface="Arial"/>
              </a:defRPr>
            </a:lvl1pPr>
          </a:lstStyle>
          <a:p>
            <a:pPr/>
            <a:r>
              <a:t>Quiz </a:t>
            </a:r>
          </a:p>
        </p:txBody>
      </p:sp>
      <p:sp>
        <p:nvSpPr>
          <p:cNvPr id="256" name="Shape 25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57" name="Shape 25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58" name="Shape 25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59" name="Shape 25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60" name="Shape 260"/>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61" name="Shape 26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62" name="Shape 262"/>
          <p:cNvSpPr txBox="1"/>
          <p:nvPr/>
        </p:nvSpPr>
        <p:spPr>
          <a:xfrm>
            <a:off x="669131" y="1717356"/>
            <a:ext cx="7805738" cy="63631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14337">
              <a:lnSpc>
                <a:spcPct val="80000"/>
              </a:lnSpc>
              <a:spcBef>
                <a:spcPts val="1200"/>
              </a:spcBef>
              <a:defRPr b="1" sz="1600">
                <a:solidFill>
                  <a:srgbClr val="000066"/>
                </a:solidFill>
                <a:latin typeface="+mj-lt"/>
                <a:ea typeface="+mj-ea"/>
                <a:cs typeface="+mj-cs"/>
                <a:sym typeface="Arial"/>
              </a:defRPr>
            </a:pPr>
            <a:r>
              <a:t>8. Which approach works best if during the login process you want to show a message to all users who have just logged in to a shell session </a:t>
            </a:r>
            <a:br/>
            <a:r>
              <a:t>on your server?</a:t>
            </a:r>
            <a:br/>
            <a:r>
              <a:t>a. Put the message in /etc/issue. </a:t>
            </a:r>
            <a:br/>
            <a:r>
              <a:t>b. Put the message in /etc/motd. </a:t>
            </a:r>
            <a:br/>
            <a:r>
              <a:t>c. Put the message in /etc/profile. </a:t>
            </a:r>
            <a:br/>
            <a:r>
              <a:t>d. Put the message in /etc/bashrc. </a:t>
            </a:r>
          </a:p>
          <a:p>
            <a:pPr algn="just" defTabSz="414337">
              <a:lnSpc>
                <a:spcPct val="80000"/>
              </a:lnSpc>
              <a:spcBef>
                <a:spcPts val="1200"/>
              </a:spcBef>
              <a:defRPr b="1" sz="1600">
                <a:solidFill>
                  <a:srgbClr val="000066"/>
                </a:solidFill>
                <a:latin typeface="+mj-lt"/>
                <a:ea typeface="+mj-ea"/>
                <a:cs typeface="+mj-cs"/>
                <a:sym typeface="Arial"/>
              </a:defRPr>
            </a:pPr>
            <a:r>
              <a:t>9. You are using man -k user, but you get the message “nothing appropriate.” Which of the following solutions is most likely to fix this for you? </a:t>
            </a:r>
            <a:br/>
            <a:r>
              <a:t>a. Type updatedb to update the mandb database.</a:t>
            </a:r>
            <a:br/>
            <a:r>
              <a:t>b. Type makewhatis to update the mandb database.</a:t>
            </a:r>
            <a:br/>
            <a:r>
              <a:t>c. Type mandb to update the mandb database. </a:t>
            </a:r>
            <a:br/>
            <a:r>
              <a:t>d. Use man -K, not man -k </a:t>
            </a:r>
          </a:p>
          <a:p>
            <a:pPr algn="just" defTabSz="414337">
              <a:lnSpc>
                <a:spcPct val="80000"/>
              </a:lnSpc>
              <a:spcBef>
                <a:spcPts val="1200"/>
              </a:spcBef>
              <a:defRPr b="1" sz="1600">
                <a:solidFill>
                  <a:srgbClr val="000066"/>
                </a:solidFill>
                <a:latin typeface="+mj-lt"/>
                <a:ea typeface="+mj-ea"/>
                <a:cs typeface="+mj-cs"/>
                <a:sym typeface="Arial"/>
              </a:defRPr>
            </a:pPr>
            <a:br/>
          </a:p>
          <a:p>
            <a:pPr algn="just" defTabSz="414337">
              <a:lnSpc>
                <a:spcPct val="80000"/>
              </a:lnSpc>
              <a:spcBef>
                <a:spcPts val="1200"/>
              </a:spcBef>
              <a:defRPr b="1" sz="1600">
                <a:solidFill>
                  <a:srgbClr val="000066"/>
                </a:solidFill>
                <a:latin typeface="+mj-lt"/>
                <a:ea typeface="+mj-ea"/>
                <a:cs typeface="+mj-cs"/>
                <a:sym typeface="Arial"/>
              </a:defRPr>
            </a:pPr>
            <a:br/>
            <a:br/>
          </a:p>
          <a:p>
            <a:pPr algn="just" defTabSz="414337">
              <a:lnSpc>
                <a:spcPct val="80000"/>
              </a:lnSpc>
              <a:spcBef>
                <a:spcPts val="1200"/>
              </a:spcBef>
              <a:defRPr b="1" sz="1600">
                <a:solidFill>
                  <a:srgbClr val="000066"/>
                </a:solidFill>
                <a:latin typeface="+mj-lt"/>
                <a:ea typeface="+mj-ea"/>
                <a:cs typeface="+mj-cs"/>
                <a:sym typeface="Arial"/>
              </a:defRPr>
            </a:pPr>
            <a:br/>
          </a:p>
          <a:p>
            <a:pPr algn="just" defTabSz="414337">
              <a:lnSpc>
                <a:spcPct val="80000"/>
              </a:lnSpc>
              <a:spcBef>
                <a:spcPts val="1200"/>
              </a:spcBef>
              <a:defRPr b="1" sz="1600">
                <a:solidFill>
                  <a:srgbClr val="000066"/>
                </a:solidFill>
                <a:latin typeface="+mj-lt"/>
                <a:ea typeface="+mj-ea"/>
                <a:cs typeface="+mj-cs"/>
                <a:sym typeface="Arial"/>
              </a:defRPr>
            </a:pPr>
            <a:br/>
          </a:p>
          <a:p>
            <a:pPr algn="just" defTabSz="414337">
              <a:lnSpc>
                <a:spcPct val="80000"/>
              </a:lnSpc>
              <a:spcBef>
                <a:spcPts val="1200"/>
              </a:spcBef>
              <a:defRPr b="1" sz="1600">
                <a:solidFill>
                  <a:srgbClr val="000066"/>
                </a:solidFill>
                <a:latin typeface="+mj-lt"/>
                <a:ea typeface="+mj-ea"/>
                <a:cs typeface="+mj-cs"/>
                <a:sym typeface="Arial"/>
              </a:defRPr>
            </a:pPr>
            <a:br/>
          </a:p>
          <a:p>
            <a:pPr algn="just" defTabSz="414337">
              <a:lnSpc>
                <a:spcPct val="80000"/>
              </a:lnSpc>
              <a:spcBef>
                <a:spcPts val="1200"/>
              </a:spcBef>
              <a:defRPr b="1" sz="1600">
                <a:solidFill>
                  <a:srgbClr val="000066"/>
                </a:solidFill>
                <a:latin typeface="+mj-lt"/>
                <a:ea typeface="+mj-ea"/>
                <a:cs typeface="+mj-cs"/>
                <a:sym typeface="Arial"/>
              </a:defRPr>
            </a:pPr>
          </a:p>
          <a:p>
            <a:pPr algn="just" defTabSz="414337">
              <a:lnSpc>
                <a:spcPct val="80000"/>
              </a:lnSpc>
              <a:spcBef>
                <a:spcPts val="1200"/>
              </a:spcBef>
              <a:defRPr b="1" sz="1600">
                <a:solidFill>
                  <a:srgbClr val="000066"/>
                </a:solidFill>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COMMANDS</a:t>
            </a:r>
          </a:p>
        </p:txBody>
      </p:sp>
      <p:sp>
        <p:nvSpPr>
          <p:cNvPr id="267" name="Shape 26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68" name="Shape 26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69" name="Shape 26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70" name="Shape 27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71" name="Shape 27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72" name="Shape 27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73" name="Shape 273"/>
          <p:cNvSpPr txBox="1"/>
          <p:nvPr/>
        </p:nvSpPr>
        <p:spPr>
          <a:xfrm>
            <a:off x="457200" y="1906587"/>
            <a:ext cx="8020050" cy="41331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File Management and Viewing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Filesystem Management</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Help, Job and Process Management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Network Management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System Management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User Management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Printing and Programming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Document Preparation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Miscellaneous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Command Structure</a:t>
            </a:r>
          </a:p>
        </p:txBody>
      </p:sp>
      <p:sp>
        <p:nvSpPr>
          <p:cNvPr id="276" name="Shape 27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77" name="Shape 27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78" name="Shape 27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79" name="Shape 27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80" name="Shape 280"/>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81" name="Shape 28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82" name="Shape 282"/>
          <p:cNvSpPr txBox="1"/>
          <p:nvPr/>
        </p:nvSpPr>
        <p:spPr>
          <a:xfrm>
            <a:off x="533400" y="1906587"/>
            <a:ext cx="7943850" cy="12051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95000"/>
              </a:lnSpc>
              <a:spcBef>
                <a:spcPts val="1400"/>
              </a:spcBef>
              <a:buSzPct val="100000"/>
              <a:buBlip>
                <a:blip r:embed="rId2"/>
              </a:buBlip>
              <a:defRPr b="1" sz="2400">
                <a:solidFill>
                  <a:srgbClr val="000066"/>
                </a:solidFill>
                <a:latin typeface="+mj-lt"/>
                <a:ea typeface="+mj-ea"/>
                <a:cs typeface="+mj-cs"/>
                <a:sym typeface="Arial"/>
              </a:defRPr>
            </a:pPr>
            <a:r>
              <a:t>Command &lt;Options&gt; &lt;Arguments&gt;</a:t>
            </a:r>
          </a:p>
          <a:p>
            <a:pPr marL="311150" indent="-311150" defTabSz="414337">
              <a:lnSpc>
                <a:spcPct val="95000"/>
              </a:lnSpc>
              <a:spcBef>
                <a:spcPts val="1400"/>
              </a:spcBef>
              <a:buSzPct val="100000"/>
              <a:buBlip>
                <a:blip r:embed="rId2"/>
              </a:buBlip>
              <a:defRPr b="1" sz="2400">
                <a:solidFill>
                  <a:srgbClr val="000066"/>
                </a:solidFill>
                <a:latin typeface="+mj-lt"/>
                <a:ea typeface="+mj-ea"/>
                <a:cs typeface="+mj-cs"/>
                <a:sym typeface="Arial"/>
              </a:defRPr>
            </a:pPr>
            <a:r>
              <a:t>Multiple commands separated by ; can be executed one after the other</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Help Facilities for Commands</a:t>
            </a:r>
          </a:p>
        </p:txBody>
      </p:sp>
      <p:sp>
        <p:nvSpPr>
          <p:cNvPr id="285" name="Shape 28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86" name="Shape 28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87" name="Shape 28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88" name="Shape 28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89" name="Shape 289"/>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90" name="Shape 29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91" name="Shape 291"/>
          <p:cNvSpPr txBox="1"/>
          <p:nvPr/>
        </p:nvSpPr>
        <p:spPr>
          <a:xfrm>
            <a:off x="381000" y="1906587"/>
            <a:ext cx="8096250" cy="437693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t>To understand the working of the command and possible options use (man command)</a:t>
            </a:r>
          </a:p>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t> Using the GNU Info System (info, info command)</a:t>
            </a:r>
          </a:p>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t>Listing a Description of a Program (whatis command)</a:t>
            </a:r>
          </a:p>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t>apropos network (update manual pages - </a:t>
            </a:r>
            <a:r>
              <a:rPr i="1"/>
              <a:t>mandb</a:t>
            </a:r>
            <a:r>
              <a:t>)</a:t>
            </a:r>
          </a:p>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t>Many tools have a long−style option, `−−help', that outputs usage information about the tool, including the options and arguments the tool takes. Ex: </a:t>
            </a:r>
            <a:r>
              <a:rPr i="1"/>
              <a:t>whoami —help</a:t>
            </a:r>
            <a:endParaRPr i="1"/>
          </a:p>
          <a:p>
            <a:pPr marL="311150" indent="-311150" algn="just" defTabSz="414337">
              <a:lnSpc>
                <a:spcPct val="95000"/>
              </a:lnSpc>
              <a:spcBef>
                <a:spcPts val="1400"/>
              </a:spcBef>
              <a:buSzPct val="100000"/>
              <a:buBlip>
                <a:blip r:embed="rId2"/>
              </a:buBlip>
              <a:defRPr b="1" sz="2200">
                <a:solidFill>
                  <a:srgbClr val="000066"/>
                </a:solidFill>
                <a:latin typeface="+mj-lt"/>
                <a:ea typeface="+mj-ea"/>
                <a:cs typeface="+mj-cs"/>
                <a:sym typeface="Arial"/>
              </a:defRPr>
            </a:pPr>
            <a:r>
              <a:rPr i="1"/>
              <a:t>/usr/share/doc Documentation Files </a:t>
            </a:r>
            <a:r>
              <a:t>- useful for </a:t>
            </a:r>
            <a:r>
              <a:t>services and larger systems that are a bit more complicated. (links/lynx - repository/subscription-manager)</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Pipes</a:t>
            </a:r>
          </a:p>
        </p:txBody>
      </p:sp>
      <p:sp>
        <p:nvSpPr>
          <p:cNvPr id="294" name="Shape 29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95" name="Shape 29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296" name="Shape 29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297" name="Shape 29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298" name="Shape 298"/>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299" name="Shape 29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00" name="Shape 300"/>
          <p:cNvSpPr txBox="1"/>
          <p:nvPr/>
        </p:nvSpPr>
        <p:spPr>
          <a:xfrm>
            <a:off x="381000" y="1906587"/>
            <a:ext cx="8096250" cy="307961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95000"/>
              </a:lnSpc>
              <a:spcBef>
                <a:spcPts val="1400"/>
              </a:spcBef>
              <a:buSzPct val="100000"/>
              <a:buBlip>
                <a:blip r:embed="rId2"/>
              </a:buBlip>
              <a:defRPr b="1" sz="2400">
                <a:solidFill>
                  <a:srgbClr val="000066"/>
                </a:solidFill>
                <a:latin typeface="+mj-lt"/>
                <a:ea typeface="+mj-ea"/>
                <a:cs typeface="+mj-cs"/>
                <a:sym typeface="Arial"/>
              </a:defRPr>
            </a:pPr>
            <a:r>
              <a:t>An important early development in Unix was the invention of "pipes," a way to pass the output of one tool to the input of another.</a:t>
            </a:r>
          </a:p>
          <a:p>
            <a:pPr marL="311150" indent="-311150" algn="just" defTabSz="414337">
              <a:lnSpc>
                <a:spcPct val="95000"/>
              </a:lnSpc>
              <a:spcBef>
                <a:spcPts val="1400"/>
              </a:spcBef>
              <a:defRPr b="1" sz="2400">
                <a:solidFill>
                  <a:srgbClr val="000066"/>
                </a:solidFill>
                <a:latin typeface="+mj-lt"/>
                <a:ea typeface="+mj-ea"/>
                <a:cs typeface="+mj-cs"/>
                <a:sym typeface="Arial"/>
              </a:defRPr>
            </a:pPr>
            <a:r>
              <a:t>			eg.  $ who | wc −l</a:t>
            </a:r>
          </a:p>
          <a:p>
            <a:pPr marL="311150" indent="-311150" algn="just" defTabSz="414337">
              <a:lnSpc>
                <a:spcPct val="95000"/>
              </a:lnSpc>
              <a:spcBef>
                <a:spcPts val="1400"/>
              </a:spcBef>
              <a:defRPr b="1" sz="2400">
                <a:solidFill>
                  <a:srgbClr val="000066"/>
                </a:solidFill>
                <a:latin typeface="+mj-lt"/>
                <a:ea typeface="+mj-ea"/>
                <a:cs typeface="+mj-cs"/>
                <a:sym typeface="Arial"/>
              </a:defRPr>
            </a:pPr>
            <a:r>
              <a:t>    By combining these two tools, giving the wc command the output of who, you can build a new command to list the number of users currently on the system</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Shape 48"/>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UNIX Shell</a:t>
            </a:r>
          </a:p>
        </p:txBody>
      </p:sp>
      <p:sp>
        <p:nvSpPr>
          <p:cNvPr id="49" name="Shape 4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0" name="Shape 5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1" name="Shape 5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52" name="Shape 5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53" name="Shape 53"/>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54" name="Shape 5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5" name="Shape 55"/>
          <p:cNvSpPr txBox="1"/>
          <p:nvPr/>
        </p:nvSpPr>
        <p:spPr>
          <a:xfrm>
            <a:off x="671512" y="1906587"/>
            <a:ext cx="7805738" cy="37590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The shell sits between you and the operating system, acting as a command interpreter.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It reads your terminal input and translates the commands into actions taken by the system. The shell is analogous to command.com in DOS.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When you log into the system you are given a default shell.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When the shell starts up it reads its startup files and may set environment variables, command search paths, and command aliases, and executes any commands specified in these files.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txBox="1"/>
          <p:nvPr/>
        </p:nvSpPr>
        <p:spPr>
          <a:xfrm>
            <a:off x="495300" y="1854200"/>
            <a:ext cx="8350250" cy="4514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80000"/>
              </a:lnSpc>
              <a:spcBef>
                <a:spcPts val="1200"/>
              </a:spcBef>
              <a:defRPr b="1" sz="2400">
                <a:solidFill>
                  <a:srgbClr val="000066"/>
                </a:solidFill>
                <a:latin typeface="+mj-lt"/>
                <a:ea typeface="+mj-ea"/>
                <a:cs typeface="+mj-cs"/>
                <a:sym typeface="Arial"/>
              </a:defRPr>
            </a:pPr>
            <a:r>
              <a:t>File and Directory management</a:t>
            </a:r>
            <a:b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cd </a:t>
            </a:r>
            <a:r>
              <a:rPr b="0"/>
              <a:t>Change the current directory. With no arguments "cd" changes to the users home directory. (cd &lt;directory path&gt;)</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chmod</a:t>
            </a:r>
            <a:r>
              <a:rPr b="0"/>
              <a:t> Change the file permissions. </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chmod 751 myfile : change the file permissions to rwx for owner, rx for group and x for others</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chmod go=+r myfile : Add read permission for the group and others (character meanings u-user, g-group, o-other, + add permission,-remove,r-read,w-write,x-execute) </a:t>
            </a:r>
            <a:br/>
            <a:br/>
            <a:r>
              <a:t>Ex: chmod +s myfile - Setuid bit on the file which allows the program to run with user or group privileges of the file.</a:t>
            </a:r>
          </a:p>
        </p:txBody>
      </p:sp>
      <p:sp>
        <p:nvSpPr>
          <p:cNvPr id="303" name="Shape 303"/>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FF0066"/>
                </a:solidFill>
                <a:latin typeface="+mj-lt"/>
                <a:ea typeface="+mj-ea"/>
                <a:cs typeface="+mj-cs"/>
                <a:sym typeface="Arial"/>
              </a:defRPr>
            </a:lvl1pPr>
          </a:lstStyle>
          <a:p>
            <a:pPr/>
            <a:r>
              <a:t>Linux File Management and Viewing</a:t>
            </a:r>
          </a:p>
        </p:txBody>
      </p:sp>
      <p:sp>
        <p:nvSpPr>
          <p:cNvPr id="304" name="Shape 304"/>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05" name="Shape 305"/>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06" name="Shape 306"/>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07" name="Shape 307"/>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08" name="Shape 308"/>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09" name="Shape 309"/>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txBox="1"/>
          <p:nvPr/>
        </p:nvSpPr>
        <p:spPr>
          <a:xfrm>
            <a:off x="381000" y="1600200"/>
            <a:ext cx="8096250" cy="518755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95000"/>
              </a:lnSpc>
              <a:spcBef>
                <a:spcPts val="1200"/>
              </a:spcBef>
              <a:defRPr sz="2000">
                <a:solidFill>
                  <a:srgbClr val="000066"/>
                </a:solidFill>
                <a:latin typeface="+mj-lt"/>
                <a:ea typeface="+mj-ea"/>
                <a:cs typeface="+mj-cs"/>
                <a:sym typeface="Arial"/>
              </a:defRPr>
            </a:pPr>
            <a:r>
              <a:t>There are three such special permissions within Linux. They are:</a:t>
            </a:r>
          </a:p>
          <a:p>
            <a:pPr marL="311150" indent="-311150" algn="just" defTabSz="414337">
              <a:lnSpc>
                <a:spcPct val="95000"/>
              </a:lnSpc>
              <a:spcBef>
                <a:spcPts val="1200"/>
              </a:spcBef>
              <a:buSzPct val="100000"/>
              <a:buBlip>
                <a:blip r:embed="rId2"/>
              </a:buBlip>
              <a:defRPr b="1" i="1" sz="2000">
                <a:solidFill>
                  <a:srgbClr val="000066"/>
                </a:solidFill>
                <a:latin typeface="+mj-lt"/>
                <a:ea typeface="+mj-ea"/>
                <a:cs typeface="+mj-cs"/>
                <a:sym typeface="Arial"/>
              </a:defRPr>
            </a:pPr>
            <a:r>
              <a:t>setuid</a:t>
            </a:r>
            <a:r>
              <a:rPr b="0" i="0"/>
              <a:t> — used only for applications, this permission indicates that the application is to run as the owner of the file and not as the user executing the application. It is indicated by the character s in place of the x in the owner category. If the owner of the file does not have execute permissions, the S is capitalized to reflect this fact.</a:t>
            </a:r>
          </a:p>
          <a:p>
            <a:pPr marL="311150" indent="-311150" algn="just" defTabSz="414337">
              <a:lnSpc>
                <a:spcPct val="95000"/>
              </a:lnSpc>
              <a:spcBef>
                <a:spcPts val="1200"/>
              </a:spcBef>
              <a:buSzPct val="100000"/>
              <a:buBlip>
                <a:blip r:embed="rId2"/>
              </a:buBlip>
              <a:defRPr b="1" i="1" sz="2000">
                <a:solidFill>
                  <a:srgbClr val="000066"/>
                </a:solidFill>
                <a:latin typeface="+mj-lt"/>
                <a:ea typeface="+mj-ea"/>
                <a:cs typeface="+mj-cs"/>
                <a:sym typeface="Arial"/>
              </a:defRPr>
            </a:pPr>
            <a:r>
              <a:t>setgid</a:t>
            </a:r>
            <a:r>
              <a:rPr i="0"/>
              <a:t> </a:t>
            </a:r>
            <a:r>
              <a:rPr b="0" i="0"/>
              <a:t>— used primarily for applications, this permission indicates that the application is to run as the group owning the file and not as the group of the user executing the application. The setgid permission is indicated by the character s in place of the x in the group category. If the group owner of the file or directory does not have execute permissions, the S is capitalized to reflect this fact.</a:t>
            </a:r>
          </a:p>
          <a:p>
            <a:pPr marL="311150" indent="-311150" algn="just" defTabSz="414337">
              <a:lnSpc>
                <a:spcPct val="95000"/>
              </a:lnSpc>
              <a:spcBef>
                <a:spcPts val="1200"/>
              </a:spcBef>
              <a:buSzPct val="100000"/>
              <a:buBlip>
                <a:blip r:embed="rId2"/>
              </a:buBlip>
              <a:defRPr b="1" i="1" sz="2000">
                <a:solidFill>
                  <a:srgbClr val="000066"/>
                </a:solidFill>
                <a:latin typeface="+mj-lt"/>
                <a:ea typeface="+mj-ea"/>
                <a:cs typeface="+mj-cs"/>
                <a:sym typeface="Arial"/>
              </a:defRPr>
            </a:pPr>
            <a:r>
              <a:t>sticky bit</a:t>
            </a:r>
            <a:r>
              <a:rPr b="0" i="0"/>
              <a:t> — used primarily on directories, this bit dictates that a file created in the directory can be removed only by the user that created the file. It is indicated by the character t in place of the x in the everyone category. If the everyone category does not have execute permissions, the T is capitalized to reflect this fact.</a:t>
            </a:r>
          </a:p>
        </p:txBody>
      </p:sp>
      <p:sp>
        <p:nvSpPr>
          <p:cNvPr id="312" name="Shape 312"/>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FF0066"/>
                </a:solidFill>
                <a:latin typeface="+mj-lt"/>
                <a:ea typeface="+mj-ea"/>
                <a:cs typeface="+mj-cs"/>
                <a:sym typeface="Arial"/>
              </a:defRPr>
            </a:lvl1pPr>
          </a:lstStyle>
          <a:p>
            <a:pPr/>
            <a:r>
              <a:t>Linux File Management and Viewing</a:t>
            </a:r>
          </a:p>
        </p:txBody>
      </p:sp>
      <p:sp>
        <p:nvSpPr>
          <p:cNvPr id="313" name="Shape 31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14" name="Shape 31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15" name="Shape 31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16" name="Shape 31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17" name="Shape 31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18" name="Shape 31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txBox="1"/>
          <p:nvPr/>
        </p:nvSpPr>
        <p:spPr>
          <a:xfrm>
            <a:off x="381000" y="1905000"/>
            <a:ext cx="8096250" cy="49598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chown</a:t>
            </a:r>
            <a:r>
              <a:rPr b="0"/>
              <a:t> Change owner.</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chown &lt;owner1&gt; &lt;filename&gt; : Change ownership of a file to owner1.</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chgrp</a:t>
            </a:r>
            <a:r>
              <a:rPr b="0"/>
              <a:t> Change group. </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chgrp &lt;group1&gt; &lt;filename&gt; : Change group of a file to group1.</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cp</a:t>
            </a:r>
            <a:r>
              <a:rPr b="0"/>
              <a:t> Copy a file from one location to another. </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cp file1 file2 : Copy file1 to file2</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cp –R dir1 dir2 : Copy dir1 to dir2</a:t>
            </a:r>
          </a:p>
          <a:p>
            <a:pPr lvl="1" marL="311150" indent="146050" algn="just" defTabSz="414337">
              <a:lnSpc>
                <a:spcPct val="80000"/>
              </a:lnSpc>
              <a:spcBef>
                <a:spcPts val="1400"/>
              </a:spcBef>
              <a:defRPr sz="2400">
                <a:solidFill>
                  <a:srgbClr val="000066"/>
                </a:solidFill>
                <a:latin typeface="+mj-lt"/>
                <a:ea typeface="+mj-ea"/>
                <a:cs typeface="+mj-cs"/>
                <a:sym typeface="Arial"/>
              </a:defRPr>
            </a:pPr>
            <a:r>
              <a:t>Ex: cp –a dir1 . : Copy dir1 to ., keep the current permissions </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md5sum</a:t>
            </a:r>
            <a:r>
              <a:rPr b="0"/>
              <a:t> Prints the MD5 Checksum</a:t>
            </a:r>
          </a:p>
        </p:txBody>
      </p:sp>
      <p:sp>
        <p:nvSpPr>
          <p:cNvPr id="321" name="Shape 321"/>
          <p:cNvSpPr txBox="1"/>
          <p:nvPr>
            <p:ph type="title"/>
          </p:nvPr>
        </p:nvSpPr>
        <p:spPr>
          <a:xfrm>
            <a:off x="-1" y="568325"/>
            <a:ext cx="9144002" cy="1144588"/>
          </a:xfrm>
          <a:prstGeom prst="rect">
            <a:avLst/>
          </a:prstGeom>
        </p:spPr>
        <p:txBody>
          <a:bodyPr/>
          <a:lstStyle>
            <a:lvl1pPr indent="0"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22" name="Shape 32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23" name="Shape 32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24" name="Shape 32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25" name="Shape 32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26" name="Shape 326"/>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27" name="Shape 32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Shape 329"/>
          <p:cNvSpPr txBox="1"/>
          <p:nvPr/>
        </p:nvSpPr>
        <p:spPr>
          <a:xfrm>
            <a:off x="381000" y="1906587"/>
            <a:ext cx="8096250" cy="46353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5000"/>
              </a:lnSpc>
              <a:spcBef>
                <a:spcPts val="1400"/>
              </a:spcBef>
              <a:buSzPct val="100000"/>
              <a:buBlip>
                <a:blip r:embed="rId2"/>
              </a:buBlip>
              <a:defRPr b="1" sz="2400">
                <a:solidFill>
                  <a:srgbClr val="000066"/>
                </a:solidFill>
                <a:latin typeface="+mj-lt"/>
                <a:ea typeface="+mj-ea"/>
                <a:cs typeface="+mj-cs"/>
                <a:sym typeface="Arial"/>
              </a:defRPr>
            </a:pPr>
            <a:r>
              <a:t>ls </a:t>
            </a:r>
            <a:r>
              <a:rPr b="0"/>
              <a:t>List contents of a directory. </a:t>
            </a:r>
          </a:p>
          <a:p>
            <a:pPr marL="311150" indent="-311150" algn="just" defTabSz="414337">
              <a:lnSpc>
                <a:spcPct val="85000"/>
              </a:lnSpc>
              <a:spcBef>
                <a:spcPts val="1400"/>
              </a:spcBef>
              <a:defRPr sz="2400">
                <a:solidFill>
                  <a:srgbClr val="000066"/>
                </a:solidFill>
                <a:latin typeface="+mj-lt"/>
                <a:ea typeface="+mj-ea"/>
                <a:cs typeface="+mj-cs"/>
                <a:sym typeface="Arial"/>
              </a:defRPr>
            </a:pPr>
            <a:r>
              <a:t>    Ex: ls, ls –l , ls –al, ls –ld, ls –R, ls -lrt </a:t>
            </a:r>
          </a:p>
          <a:p>
            <a:pPr marL="311150" indent="-311150" algn="just" defTabSz="414337">
              <a:lnSpc>
                <a:spcPct val="85000"/>
              </a:lnSpc>
              <a:spcBef>
                <a:spcPts val="1700"/>
              </a:spcBef>
              <a:defRPr sz="2400">
                <a:solidFill>
                  <a:srgbClr val="000066"/>
                </a:solidFill>
                <a:latin typeface="+mj-lt"/>
                <a:ea typeface="+mj-ea"/>
                <a:cs typeface="+mj-cs"/>
                <a:sym typeface="Arial"/>
              </a:defRPr>
            </a:pPr>
            <a:r>
              <a:t>	(-rwxrwxr-x 1 juan juan 0 Sep 26 12:25 foo</a:t>
            </a:r>
            <a:r>
              <a:rPr sz="2900">
                <a:latin typeface="Times New Roman"/>
                <a:ea typeface="Times New Roman"/>
                <a:cs typeface="Times New Roman"/>
                <a:sym typeface="Times New Roman"/>
              </a:rPr>
              <a:t> </a:t>
            </a:r>
            <a:r>
              <a:t>)</a:t>
            </a:r>
          </a:p>
          <a:p>
            <a:pPr marL="311150" indent="-311150" algn="just" defTabSz="414337">
              <a:lnSpc>
                <a:spcPct val="85000"/>
              </a:lnSpc>
              <a:spcBef>
                <a:spcPts val="1400"/>
              </a:spcBef>
              <a:defRPr sz="2400">
                <a:solidFill>
                  <a:srgbClr val="000066"/>
                </a:solidFill>
                <a:latin typeface="+mj-lt"/>
                <a:ea typeface="+mj-ea"/>
                <a:cs typeface="+mj-cs"/>
                <a:sym typeface="Arial"/>
              </a:defRPr>
            </a:pPr>
            <a:r>
              <a:t>	|more will list page wise</a:t>
            </a:r>
          </a:p>
          <a:p>
            <a:pPr marL="311150" indent="-311150" algn="just" defTabSz="414337">
              <a:lnSpc>
                <a:spcPct val="85000"/>
              </a:lnSpc>
              <a:spcBef>
                <a:spcPts val="1400"/>
              </a:spcBef>
              <a:buSzPct val="100000"/>
              <a:buBlip>
                <a:blip r:embed="rId2"/>
              </a:buBlip>
              <a:defRPr b="1" sz="2400">
                <a:solidFill>
                  <a:srgbClr val="000066"/>
                </a:solidFill>
                <a:latin typeface="+mj-lt"/>
                <a:ea typeface="+mj-ea"/>
                <a:cs typeface="+mj-cs"/>
                <a:sym typeface="Arial"/>
              </a:defRPr>
            </a:pPr>
            <a:r>
              <a:t>mkdir</a:t>
            </a:r>
            <a:r>
              <a:rPr b="0"/>
              <a:t> Make a directory. </a:t>
            </a:r>
          </a:p>
          <a:p>
            <a:pPr marL="311150" indent="-311150" algn="just" defTabSz="414337">
              <a:lnSpc>
                <a:spcPct val="85000"/>
              </a:lnSpc>
              <a:spcBef>
                <a:spcPts val="1400"/>
              </a:spcBef>
              <a:defRPr sz="2400">
                <a:solidFill>
                  <a:srgbClr val="000066"/>
                </a:solidFill>
                <a:latin typeface="+mj-lt"/>
                <a:ea typeface="+mj-ea"/>
                <a:cs typeface="+mj-cs"/>
                <a:sym typeface="Arial"/>
              </a:defRPr>
            </a:pPr>
            <a:r>
              <a:t>    Ex: mkdir &lt;directory name&gt; : Makes a directory </a:t>
            </a:r>
          </a:p>
          <a:p>
            <a:pPr marL="311150" indent="-311150" algn="just" defTabSz="414337">
              <a:lnSpc>
                <a:spcPct val="85000"/>
              </a:lnSpc>
              <a:spcBef>
                <a:spcPts val="1400"/>
              </a:spcBef>
              <a:defRPr sz="2400">
                <a:solidFill>
                  <a:srgbClr val="000066"/>
                </a:solidFill>
                <a:latin typeface="+mj-lt"/>
                <a:ea typeface="+mj-ea"/>
                <a:cs typeface="+mj-cs"/>
                <a:sym typeface="Arial"/>
              </a:defRPr>
            </a:pPr>
            <a:r>
              <a:t>    Ex </a:t>
            </a:r>
            <a:r>
              <a:rPr i="1"/>
              <a:t>mkdir –p /www/cache/var/log </a:t>
            </a:r>
            <a:r>
              <a:t>will create all the directories starting from www. </a:t>
            </a:r>
          </a:p>
          <a:p>
            <a:pPr marL="311150" indent="-311150" algn="just" defTabSz="414337">
              <a:lnSpc>
                <a:spcPct val="85000"/>
              </a:lnSpc>
              <a:spcBef>
                <a:spcPts val="1400"/>
              </a:spcBef>
              <a:buSzPct val="100000"/>
              <a:buBlip>
                <a:blip r:embed="rId2"/>
              </a:buBlip>
              <a:defRPr b="1" sz="2400">
                <a:solidFill>
                  <a:srgbClr val="000066"/>
                </a:solidFill>
                <a:latin typeface="+mj-lt"/>
                <a:ea typeface="+mj-ea"/>
                <a:cs typeface="+mj-cs"/>
                <a:sym typeface="Arial"/>
              </a:defRPr>
            </a:pPr>
            <a:r>
              <a:t>mv</a:t>
            </a:r>
            <a:r>
              <a:rPr b="0"/>
              <a:t> Move or rename a file or directory. </a:t>
            </a:r>
          </a:p>
          <a:p>
            <a:pPr marL="311150" indent="-311150" algn="just" defTabSz="414337">
              <a:lnSpc>
                <a:spcPct val="85000"/>
              </a:lnSpc>
              <a:spcBef>
                <a:spcPts val="1400"/>
              </a:spcBef>
              <a:defRPr sz="2400">
                <a:solidFill>
                  <a:srgbClr val="000066"/>
                </a:solidFill>
                <a:latin typeface="+mj-lt"/>
                <a:ea typeface="+mj-ea"/>
                <a:cs typeface="+mj-cs"/>
                <a:sym typeface="Arial"/>
              </a:defRPr>
            </a:pPr>
            <a:r>
              <a:t>    Ex: mv &lt;source&gt; &lt;destination&gt;</a:t>
            </a:r>
          </a:p>
        </p:txBody>
      </p:sp>
      <p:sp>
        <p:nvSpPr>
          <p:cNvPr id="330" name="Shape 330"/>
          <p:cNvSpPr txBox="1"/>
          <p:nvPr>
            <p:ph type="title"/>
          </p:nvPr>
        </p:nvSpPr>
        <p:spPr>
          <a:xfrm>
            <a:off x="-1" y="568325"/>
            <a:ext cx="9144002" cy="1144588"/>
          </a:xfrm>
          <a:prstGeom prst="rect">
            <a:avLst/>
          </a:prstGeom>
        </p:spPr>
        <p:txBody>
          <a:bodyPr/>
          <a:lstStyle>
            <a:lvl1pPr indent="0"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31" name="Shape 33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32" name="Shape 33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33" name="Shape 33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34" name="Shape 33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35" name="Shape 335"/>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36" name="Shape 33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txBox="1"/>
          <p:nvPr/>
        </p:nvSpPr>
        <p:spPr>
          <a:xfrm>
            <a:off x="457200" y="1676400"/>
            <a:ext cx="8229600" cy="51611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find</a:t>
            </a:r>
            <a:r>
              <a:rPr b="0"/>
              <a:t> Find files (find &lt;start directory&gt; -name &lt;file name&gt; -print)</a:t>
            </a:r>
          </a:p>
          <a:p>
            <a:pPr marL="311150" indent="-311150" algn="just" defTabSz="414337">
              <a:lnSpc>
                <a:spcPct val="90000"/>
              </a:lnSpc>
              <a:spcBef>
                <a:spcPts val="1200"/>
              </a:spcBef>
              <a:defRPr sz="2400">
                <a:solidFill>
                  <a:srgbClr val="000066"/>
                </a:solidFill>
                <a:latin typeface="+mj-lt"/>
                <a:ea typeface="+mj-ea"/>
                <a:cs typeface="+mj-cs"/>
                <a:sym typeface="Arial"/>
              </a:defRPr>
            </a:pPr>
            <a:r>
              <a:t>    Ex: </a:t>
            </a:r>
            <a:r>
              <a:rPr i="1"/>
              <a:t>find /home –name readme -print</a:t>
            </a:r>
            <a:r>
              <a:t> </a:t>
            </a:r>
          </a:p>
          <a:p>
            <a:pPr marL="311150" indent="-311150" defTabSz="414337">
              <a:lnSpc>
                <a:spcPct val="90000"/>
              </a:lnSpc>
              <a:spcBef>
                <a:spcPts val="1200"/>
              </a:spcBef>
              <a:defRPr sz="2400">
                <a:solidFill>
                  <a:srgbClr val="000066"/>
                </a:solidFill>
                <a:latin typeface="+mj-lt"/>
                <a:ea typeface="+mj-ea"/>
                <a:cs typeface="+mj-cs"/>
                <a:sym typeface="Arial"/>
              </a:defRPr>
            </a:pPr>
            <a:r>
              <a:t>    (Search for readme starting at home and output full path.)</a:t>
            </a:r>
            <a:br/>
            <a:br/>
            <a:r>
              <a:t>“/home" = Search starting at the home directory and proceed through all its subdirectories </a:t>
            </a:r>
          </a:p>
          <a:p>
            <a:pPr marL="311150" indent="-311150" algn="just" defTabSz="414337">
              <a:lnSpc>
                <a:spcPct val="90000"/>
              </a:lnSpc>
              <a:spcBef>
                <a:spcPts val="1200"/>
              </a:spcBef>
              <a:defRPr sz="2400">
                <a:solidFill>
                  <a:srgbClr val="000066"/>
                </a:solidFill>
                <a:latin typeface="+mj-lt"/>
                <a:ea typeface="+mj-ea"/>
                <a:cs typeface="+mj-cs"/>
                <a:sym typeface="Arial"/>
              </a:defRPr>
            </a:pPr>
            <a:r>
              <a:t>    "-name readme" = Search for a file named readme </a:t>
            </a:r>
          </a:p>
          <a:p>
            <a:pPr marL="311150" indent="-311150" algn="just" defTabSz="414337">
              <a:lnSpc>
                <a:spcPct val="90000"/>
              </a:lnSpc>
              <a:spcBef>
                <a:spcPts val="1200"/>
              </a:spcBef>
              <a:defRPr sz="2400">
                <a:solidFill>
                  <a:srgbClr val="000066"/>
                </a:solidFill>
                <a:latin typeface="+mj-lt"/>
                <a:ea typeface="+mj-ea"/>
                <a:cs typeface="+mj-cs"/>
                <a:sym typeface="Arial"/>
              </a:defRPr>
            </a:pPr>
            <a:r>
              <a:t>    "-print" = Output the full path to that file</a:t>
            </a:r>
          </a:p>
          <a:p>
            <a:pPr marL="311150" indent="-311150"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locate</a:t>
            </a:r>
            <a:r>
              <a:rPr b="0"/>
              <a:t> File locating program that uses the slocate database. </a:t>
            </a:r>
          </a:p>
          <a:p>
            <a:pPr marL="311150" indent="-311150" algn="just" defTabSz="414337">
              <a:lnSpc>
                <a:spcPct val="80000"/>
              </a:lnSpc>
              <a:spcBef>
                <a:spcPts val="1200"/>
              </a:spcBef>
              <a:defRPr sz="2400">
                <a:solidFill>
                  <a:srgbClr val="000066"/>
                </a:solidFill>
                <a:latin typeface="+mj-lt"/>
                <a:ea typeface="+mj-ea"/>
                <a:cs typeface="+mj-cs"/>
                <a:sym typeface="Arial"/>
              </a:defRPr>
            </a:pPr>
            <a:r>
              <a:t>    Ex: locate –u to create the database,  / updatedb</a:t>
            </a:r>
          </a:p>
          <a:p>
            <a:pPr marL="311150" indent="-311150" algn="just" defTabSz="414337">
              <a:lnSpc>
                <a:spcPct val="80000"/>
              </a:lnSpc>
              <a:spcBef>
                <a:spcPts val="1200"/>
              </a:spcBef>
              <a:defRPr sz="2400">
                <a:solidFill>
                  <a:srgbClr val="000066"/>
                </a:solidFill>
                <a:latin typeface="+mj-lt"/>
                <a:ea typeface="+mj-ea"/>
                <a:cs typeface="+mj-cs"/>
                <a:sym typeface="Arial"/>
              </a:defRPr>
            </a:pPr>
            <a:r>
              <a:t>          locate &lt;file/directory&gt; to find file/directory</a:t>
            </a:r>
          </a:p>
        </p:txBody>
      </p:sp>
      <p:sp>
        <p:nvSpPr>
          <p:cNvPr id="339" name="Shape 339"/>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40" name="Shape 34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41" name="Shape 34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42" name="Shape 34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43" name="Shape 34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44" name="Shape 344"/>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45" name="Shape 34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txBox="1"/>
          <p:nvPr/>
        </p:nvSpPr>
        <p:spPr>
          <a:xfrm>
            <a:off x="457200" y="1906587"/>
            <a:ext cx="8020050" cy="43180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pwd</a:t>
            </a:r>
            <a:r>
              <a:rPr b="0"/>
              <a:t> Print or list the present working directory with full path.</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rm</a:t>
            </a:r>
            <a:r>
              <a:rPr b="0"/>
              <a:t> Delete files (Remove files). (rm –rf &lt;directory/file&gt;)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rmdir </a:t>
            </a:r>
            <a:r>
              <a:rPr b="0"/>
              <a:t>Remove a directory. The directory must be empty. (rmdir &lt;directory&gt;) </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touch</a:t>
            </a:r>
            <a:r>
              <a:rPr b="0"/>
              <a:t> Change file timestamps to the current time. Make the file if it doesn't exist. (touch &lt;filename&gt;)</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whereis </a:t>
            </a:r>
            <a:r>
              <a:rPr b="0"/>
              <a:t>Locate the binary and man page files for a command. (whereis &lt;program/command&gt;)</a:t>
            </a:r>
          </a:p>
          <a:p>
            <a:pPr marL="311150" indent="-311150" algn="just" defTabSz="414337">
              <a:lnSpc>
                <a:spcPct val="90000"/>
              </a:lnSpc>
              <a:spcBef>
                <a:spcPts val="1200"/>
              </a:spcBef>
              <a:buSzPct val="100000"/>
              <a:buBlip>
                <a:blip r:embed="rId2"/>
              </a:buBlip>
              <a:defRPr b="1" sz="2400">
                <a:solidFill>
                  <a:srgbClr val="000066"/>
                </a:solidFill>
                <a:latin typeface="+mj-lt"/>
                <a:ea typeface="+mj-ea"/>
                <a:cs typeface="+mj-cs"/>
                <a:sym typeface="Arial"/>
              </a:defRPr>
            </a:pPr>
            <a:r>
              <a:t>which</a:t>
            </a:r>
            <a:r>
              <a:rPr b="0"/>
              <a:t> Show full path of commands where given commands reside. (which &lt;command&gt;)</a:t>
            </a:r>
          </a:p>
        </p:txBody>
      </p:sp>
      <p:sp>
        <p:nvSpPr>
          <p:cNvPr id="348" name="Shape 348"/>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49" name="Shape 34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50" name="Shape 35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51" name="Shape 35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52" name="Shape 35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53" name="Shape 353"/>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54" name="Shape 35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txBox="1"/>
          <p:nvPr/>
        </p:nvSpPr>
        <p:spPr>
          <a:xfrm>
            <a:off x="381000" y="1906587"/>
            <a:ext cx="8096250" cy="523696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95000"/>
              </a:lnSpc>
              <a:spcBef>
                <a:spcPts val="1200"/>
              </a:spcBef>
              <a:defRPr b="1" sz="1500">
                <a:solidFill>
                  <a:srgbClr val="000066"/>
                </a:solidFill>
                <a:latin typeface="+mj-lt"/>
                <a:ea typeface="+mj-ea"/>
                <a:cs typeface="+mj-cs"/>
                <a:sym typeface="Arial"/>
              </a:defRPr>
            </a:pPr>
            <a:r>
              <a:t>File viewing and editing</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emacs</a:t>
            </a:r>
            <a:r>
              <a:rPr b="0"/>
              <a:t> Full screen editor.</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nano</a:t>
            </a:r>
            <a:r>
              <a:rPr b="0"/>
              <a:t> Simple text editor.</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vi</a:t>
            </a:r>
            <a:r>
              <a:rPr b="0"/>
              <a:t> Editor with a command mode and text mode. Starts in command mode. </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gedit</a:t>
            </a:r>
            <a:r>
              <a:rPr b="0"/>
              <a:t> GUI Text Editor</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tail </a:t>
            </a:r>
            <a:r>
              <a:rPr b="0"/>
              <a:t>Look at the last 10 lines of a file. </a:t>
            </a:r>
          </a:p>
          <a:p>
            <a:pPr marL="311150" indent="-311150" algn="just" defTabSz="414337">
              <a:lnSpc>
                <a:spcPct val="80000"/>
              </a:lnSpc>
              <a:spcBef>
                <a:spcPts val="1400"/>
              </a:spcBef>
              <a:defRPr sz="1500">
                <a:solidFill>
                  <a:srgbClr val="000066"/>
                </a:solidFill>
                <a:latin typeface="+mj-lt"/>
                <a:ea typeface="+mj-ea"/>
                <a:cs typeface="+mj-cs"/>
                <a:sym typeface="Arial"/>
              </a:defRPr>
            </a:pPr>
            <a:r>
              <a:t>    Ex: tail –f &lt;filename&gt; , </a:t>
            </a:r>
          </a:p>
          <a:p>
            <a:pPr marL="311150" indent="-311150" algn="just" defTabSz="414337">
              <a:lnSpc>
                <a:spcPct val="80000"/>
              </a:lnSpc>
              <a:spcBef>
                <a:spcPts val="1400"/>
              </a:spcBef>
              <a:defRPr sz="1500">
                <a:solidFill>
                  <a:srgbClr val="000066"/>
                </a:solidFill>
                <a:latin typeface="+mj-lt"/>
                <a:ea typeface="+mj-ea"/>
                <a:cs typeface="+mj-cs"/>
                <a:sym typeface="Arial"/>
              </a:defRPr>
            </a:pPr>
            <a:r>
              <a:t>    Ex: tail -100 &lt;filename&gt;</a:t>
            </a:r>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head</a:t>
            </a:r>
            <a:r>
              <a:rPr b="0"/>
              <a:t> Look at the first 10 lines of a file. (head &lt;filename&gt;)</a:t>
            </a:r>
            <a:endParaRPr b="0"/>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cat</a:t>
            </a:r>
            <a:r>
              <a:rPr b="0"/>
              <a:t> Dumps the contents of the text file on the screen</a:t>
            </a:r>
            <a:endParaRPr b="0"/>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less</a:t>
            </a:r>
            <a:r>
              <a:rPr b="0"/>
              <a:t> Opens the text file in a pager, which allows for easy reading </a:t>
            </a:r>
            <a:endParaRPr b="0"/>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cut</a:t>
            </a:r>
            <a:r>
              <a:rPr b="0"/>
              <a:t> Used to filter specific columns or characters from a text file </a:t>
            </a:r>
            <a:endParaRPr b="0"/>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sort</a:t>
            </a:r>
            <a:r>
              <a:rPr b="0"/>
              <a:t> Sorts the contents of a text file </a:t>
            </a:r>
            <a:endParaRPr b="0"/>
          </a:p>
          <a:p>
            <a:pPr marL="311149" indent="-311149" algn="just" defTabSz="414337">
              <a:lnSpc>
                <a:spcPct val="80000"/>
              </a:lnSpc>
              <a:spcBef>
                <a:spcPts val="1400"/>
              </a:spcBef>
              <a:buSzPct val="100000"/>
              <a:buBlip>
                <a:blip r:embed="rId2"/>
              </a:buBlip>
              <a:defRPr b="1" sz="1500">
                <a:solidFill>
                  <a:srgbClr val="000066"/>
                </a:solidFill>
                <a:latin typeface="+mj-lt"/>
                <a:ea typeface="+mj-ea"/>
                <a:cs typeface="+mj-cs"/>
                <a:sym typeface="Arial"/>
              </a:defRPr>
            </a:pPr>
            <a:r>
              <a:t>wc</a:t>
            </a:r>
            <a:r>
              <a:rPr b="0"/>
              <a:t> Counts the number of lines, words, and characters in a file </a:t>
            </a:r>
            <a:endParaRPr b="0"/>
          </a:p>
        </p:txBody>
      </p:sp>
      <p:sp>
        <p:nvSpPr>
          <p:cNvPr id="357" name="Shape 357"/>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58" name="Shape 35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59" name="Shape 35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60" name="Shape 36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61" name="Shape 36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62" name="Shape 362"/>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63" name="Shape 36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hape 365"/>
          <p:cNvSpPr txBox="1"/>
          <p:nvPr/>
        </p:nvSpPr>
        <p:spPr>
          <a:xfrm>
            <a:off x="381000" y="1906587"/>
            <a:ext cx="8096250" cy="462192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95000"/>
              </a:lnSpc>
              <a:spcBef>
                <a:spcPts val="1200"/>
              </a:spcBef>
              <a:defRPr b="1" sz="1900">
                <a:solidFill>
                  <a:srgbClr val="000066"/>
                </a:solidFill>
                <a:latin typeface="+mj-lt"/>
                <a:ea typeface="+mj-ea"/>
                <a:cs typeface="+mj-cs"/>
                <a:sym typeface="Arial"/>
              </a:defRPr>
            </a:pPr>
            <a:r>
              <a:t>Examples</a:t>
            </a:r>
          </a:p>
          <a:p>
            <a:pPr defTabSz="457200">
              <a:spcBef>
                <a:spcPts val="1200"/>
              </a:spcBef>
              <a:defRPr sz="1900">
                <a:latin typeface="+mj-lt"/>
                <a:ea typeface="+mj-ea"/>
                <a:cs typeface="+mj-cs"/>
                <a:sym typeface="Arial"/>
              </a:defRPr>
            </a:pPr>
            <a:r>
              <a:t>1. Type </a:t>
            </a:r>
            <a:r>
              <a:rPr b="1"/>
              <a:t>tail -f /var/log/messages</a:t>
            </a:r>
            <a:r>
              <a:t>. You’ll see the last lines of /var/log/messages being displayed. The file doesn’t close automatically.</a:t>
            </a:r>
            <a:br/>
            <a:r>
              <a:t>2. Press Ctrl-C to quit the previous command.</a:t>
            </a:r>
            <a:br/>
            <a:r>
              <a:t>3. Type </a:t>
            </a:r>
            <a:r>
              <a:rPr b="1"/>
              <a:t>head -n 5 /etc/passwd </a:t>
            </a:r>
            <a:r>
              <a:t>to show the first five lines in /etc/passwd. </a:t>
            </a:r>
            <a:br/>
            <a:r>
              <a:t>4. Type </a:t>
            </a:r>
            <a:r>
              <a:rPr b="1"/>
              <a:t>tail -n 2 /etc/passwd </a:t>
            </a:r>
            <a:r>
              <a:t>to show the last two lines of /etc/passwd. </a:t>
            </a:r>
            <a:br>
              <a:rPr>
                <a:latin typeface="Times Roman"/>
                <a:ea typeface="Times Roman"/>
                <a:cs typeface="Times Roman"/>
                <a:sym typeface="Times Roman"/>
              </a:rPr>
            </a:br>
            <a:r>
              <a:t>5. Type </a:t>
            </a:r>
            <a:r>
              <a:rPr b="1"/>
              <a:t>head -n 5 /etc/passwd | tail -n 1 </a:t>
            </a:r>
            <a:r>
              <a:t>to show only line number 5 of the /etc/passwd file.</a:t>
            </a:r>
            <a:br/>
            <a:r>
              <a:t>6. Type </a:t>
            </a:r>
            <a:r>
              <a:rPr b="1"/>
              <a:t>cut -d : -f 1 /etc/passwd</a:t>
            </a:r>
            <a:r>
              <a:t> to filter out the first field of the /etc/passwd file </a:t>
            </a:r>
            <a:br/>
            <a:r>
              <a:t>7. Type </a:t>
            </a:r>
            <a:r>
              <a:rPr b="1"/>
              <a:t>cut -f 2 -d : /etc/passwd | sort -n</a:t>
            </a:r>
            <a:r>
              <a:t> to sort the second field of the /etc/passwd file in numeric order. </a:t>
            </a:r>
            <a:br/>
            <a:r>
              <a:t>8. Type </a:t>
            </a:r>
            <a:r>
              <a:rPr b="1"/>
              <a:t>sort - k1 -t : /etc/passwd</a:t>
            </a:r>
            <a:r>
              <a:t> to sort the first column of the /etc/passwd file. </a:t>
            </a:r>
            <a:br/>
            <a:r>
              <a:t>9. Type </a:t>
            </a:r>
            <a:r>
              <a:rPr b="1"/>
              <a:t>ps aux | tail -n</a:t>
            </a:r>
            <a:r>
              <a:t> </a:t>
            </a:r>
            <a:r>
              <a:rPr b="1"/>
              <a:t>10</a:t>
            </a:r>
            <a:r>
              <a:t> to find the busiest processes on a linux server </a:t>
            </a:r>
            <a:br/>
            <a:r>
              <a:t>10 Type </a:t>
            </a:r>
            <a:r>
              <a:rPr b="1"/>
              <a:t>ps aux | wc</a:t>
            </a:r>
            <a:r>
              <a:t> to counting the number of lines, words, and characters </a:t>
            </a:r>
          </a:p>
        </p:txBody>
      </p:sp>
      <p:sp>
        <p:nvSpPr>
          <p:cNvPr id="366" name="Shape 366"/>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67" name="Shape 36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68" name="Shape 36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69" name="Shape 36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70" name="Shape 37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71" name="Shape 37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72" name="Shape 37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hape 374"/>
          <p:cNvSpPr txBox="1"/>
          <p:nvPr/>
        </p:nvSpPr>
        <p:spPr>
          <a:xfrm>
            <a:off x="533400" y="1676400"/>
            <a:ext cx="7943850" cy="61710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0000"/>
              </a:lnSpc>
              <a:spcBef>
                <a:spcPts val="1200"/>
              </a:spcBef>
              <a:defRPr b="1" sz="2000">
                <a:solidFill>
                  <a:srgbClr val="000066"/>
                </a:solidFill>
                <a:latin typeface="+mj-lt"/>
                <a:ea typeface="+mj-ea"/>
                <a:cs typeface="+mj-cs"/>
                <a:sym typeface="Arial"/>
              </a:defRPr>
            </a:pPr>
            <a:r>
              <a:t>File compression, backing up and restoring</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compress</a:t>
            </a:r>
            <a:r>
              <a:rPr b="0"/>
              <a:t> Compress data.</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uncompress</a:t>
            </a:r>
            <a:r>
              <a:rPr b="0"/>
              <a:t> Expand data.</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cpio</a:t>
            </a:r>
            <a:r>
              <a:rPr b="0"/>
              <a:t> Can store files on tapes. to/from archives.</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gzip</a:t>
            </a:r>
            <a:r>
              <a:rPr b="0"/>
              <a:t> - zip a file to a gz file.</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gunzip</a:t>
            </a:r>
            <a:r>
              <a:rPr b="0"/>
              <a:t> - unzip a gz file.</a:t>
            </a:r>
          </a:p>
          <a:p>
            <a:pPr marL="311150" indent="-311150" algn="just" defTabSz="414337">
              <a:lnSpc>
                <a:spcPct val="80000"/>
              </a:lnSpc>
              <a:spcBef>
                <a:spcPts val="1200"/>
              </a:spcBef>
              <a:buSzPct val="100000"/>
              <a:buBlip>
                <a:blip r:embed="rId2"/>
              </a:buBlip>
              <a:defRPr b="1" sz="2000">
                <a:solidFill>
                  <a:srgbClr val="000066"/>
                </a:solidFill>
                <a:latin typeface="+mj-lt"/>
                <a:ea typeface="+mj-ea"/>
                <a:cs typeface="+mj-cs"/>
                <a:sym typeface="Arial"/>
              </a:defRPr>
            </a:pPr>
            <a:r>
              <a:t>tar</a:t>
            </a:r>
            <a:r>
              <a:rPr b="0"/>
              <a:t> Archives files and directories. Can store files and directories on tapes.</a:t>
            </a:r>
          </a:p>
          <a:p>
            <a:pPr marL="311150" indent="-311150" algn="just" defTabSz="414337">
              <a:lnSpc>
                <a:spcPct val="80000"/>
              </a:lnSpc>
              <a:spcBef>
                <a:spcPts val="1200"/>
              </a:spcBef>
              <a:defRPr sz="2000">
                <a:solidFill>
                  <a:srgbClr val="000066"/>
                </a:solidFill>
                <a:latin typeface="+mj-lt"/>
                <a:ea typeface="+mj-ea"/>
                <a:cs typeface="+mj-cs"/>
                <a:sym typeface="Arial"/>
              </a:defRPr>
            </a:pPr>
            <a:r>
              <a:t>   Ex: tar -zcvf &lt;destination&gt; &lt;files/directories&gt; - Archive copy groups of files. tar –zxvf &lt;compressed file&gt; to uncompress</a:t>
            </a:r>
            <a:br/>
            <a:r>
              <a:t>Ex: tar -rvf /root/homes.tar /etc/hosts - add a file to an existing archive or to update an archive. </a:t>
            </a:r>
            <a:br/>
            <a:r>
              <a:t>Ex:  tar -uvf /root/homes.tar /home - update a currently existing archive file</a:t>
            </a:r>
            <a:endParaRPr sz="1200">
              <a:latin typeface="Times Roman"/>
              <a:ea typeface="Times Roman"/>
              <a:cs typeface="Times Roman"/>
              <a:sym typeface="Times Roman"/>
            </a:endParaRPr>
          </a:p>
          <a:p>
            <a:pPr marL="311150" indent="-311150" algn="just" defTabSz="414337">
              <a:lnSpc>
                <a:spcPct val="80000"/>
              </a:lnSpc>
              <a:spcBef>
                <a:spcPts val="1200"/>
              </a:spcBef>
              <a:defRPr sz="20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algn="just" defTabSz="414337">
              <a:lnSpc>
                <a:spcPct val="80000"/>
              </a:lnSpc>
              <a:spcBef>
                <a:spcPts val="1200"/>
              </a:spcBef>
              <a:defRPr sz="2000">
                <a:solidFill>
                  <a:srgbClr val="000066"/>
                </a:solidFill>
                <a:latin typeface="+mj-lt"/>
                <a:ea typeface="+mj-ea"/>
                <a:cs typeface="+mj-cs"/>
                <a:sym typeface="Arial"/>
              </a:defRPr>
            </a:pPr>
            <a:r>
              <a:rPr sz="1200">
                <a:latin typeface="Times Roman"/>
                <a:ea typeface="Times Roman"/>
                <a:cs typeface="Times Roman"/>
                <a:sym typeface="Times Roman"/>
              </a:rPr>
              <a:t> </a:t>
            </a:r>
            <a:endParaRPr>
              <a:latin typeface="Times Roman"/>
              <a:ea typeface="Times Roman"/>
              <a:cs typeface="Times Roman"/>
              <a:sym typeface="Times Roman"/>
            </a:endParaRPr>
          </a:p>
          <a:p>
            <a:pPr lvl="1" marL="311150" indent="146050" algn="just" defTabSz="414337">
              <a:lnSpc>
                <a:spcPct val="80000"/>
              </a:lnSpc>
              <a:spcBef>
                <a:spcPts val="1200"/>
              </a:spcBef>
              <a:defRPr sz="2000">
                <a:solidFill>
                  <a:srgbClr val="000066"/>
                </a:solidFill>
                <a:latin typeface="+mj-lt"/>
                <a:ea typeface="+mj-ea"/>
                <a:cs typeface="+mj-cs"/>
                <a:sym typeface="Arial"/>
              </a:defRPr>
            </a:pPr>
            <a:endParaRPr>
              <a:latin typeface="Times Roman"/>
              <a:ea typeface="Times Roman"/>
              <a:cs typeface="Times Roman"/>
              <a:sym typeface="Times Roman"/>
            </a:endParaRPr>
          </a:p>
          <a:p>
            <a:pPr lvl="1" marL="311150" indent="146050" algn="just" defTabSz="414337">
              <a:lnSpc>
                <a:spcPct val="80000"/>
              </a:lnSpc>
              <a:spcBef>
                <a:spcPts val="1200"/>
              </a:spcBef>
              <a:defRPr sz="2000">
                <a:solidFill>
                  <a:srgbClr val="000066"/>
                </a:solidFill>
                <a:latin typeface="+mj-lt"/>
                <a:ea typeface="+mj-ea"/>
                <a:cs typeface="+mj-cs"/>
                <a:sym typeface="Arial"/>
              </a:defRPr>
            </a:pPr>
          </a:p>
        </p:txBody>
      </p:sp>
      <p:sp>
        <p:nvSpPr>
          <p:cNvPr id="375" name="Shape 375"/>
          <p:cNvSpPr txBox="1"/>
          <p:nvPr>
            <p:ph type="title"/>
          </p:nvPr>
        </p:nvSpPr>
        <p:spPr>
          <a:xfrm>
            <a:off x="-1" y="609600"/>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76" name="Shape 376"/>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77" name="Shape 377"/>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78" name="Shape 378"/>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79" name="Shape 379"/>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80" name="Shape 380"/>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81" name="Shape 381"/>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txBox="1"/>
          <p:nvPr/>
        </p:nvSpPr>
        <p:spPr>
          <a:xfrm>
            <a:off x="533400" y="1676400"/>
            <a:ext cx="7943850" cy="233943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0000"/>
              </a:lnSpc>
              <a:spcBef>
                <a:spcPts val="1200"/>
              </a:spcBef>
              <a:defRPr b="1" sz="2000">
                <a:solidFill>
                  <a:srgbClr val="000066"/>
                </a:solidFill>
                <a:latin typeface="+mj-lt"/>
                <a:ea typeface="+mj-ea"/>
                <a:cs typeface="+mj-cs"/>
                <a:sym typeface="Arial"/>
              </a:defRPr>
            </a:pPr>
            <a:r>
              <a:t>Overview of tar Options</a:t>
            </a:r>
          </a:p>
          <a:p>
            <a:pPr marL="311150" indent="-311150" algn="just" defTabSz="414337">
              <a:lnSpc>
                <a:spcPct val="80000"/>
              </a:lnSpc>
              <a:spcBef>
                <a:spcPts val="1200"/>
              </a:spcBef>
              <a:defRPr sz="20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algn="just" defTabSz="414337">
              <a:lnSpc>
                <a:spcPct val="80000"/>
              </a:lnSpc>
              <a:spcBef>
                <a:spcPts val="1200"/>
              </a:spcBef>
              <a:defRPr sz="20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algn="just" defTabSz="414337">
              <a:lnSpc>
                <a:spcPct val="80000"/>
              </a:lnSpc>
              <a:spcBef>
                <a:spcPts val="1200"/>
              </a:spcBef>
              <a:defRPr sz="2000">
                <a:solidFill>
                  <a:srgbClr val="000066"/>
                </a:solidFill>
                <a:latin typeface="+mj-lt"/>
                <a:ea typeface="+mj-ea"/>
                <a:cs typeface="+mj-cs"/>
                <a:sym typeface="Arial"/>
              </a:defRPr>
            </a:pPr>
            <a:r>
              <a:rPr sz="1200">
                <a:latin typeface="Times Roman"/>
                <a:ea typeface="Times Roman"/>
                <a:cs typeface="Times Roman"/>
                <a:sym typeface="Times Roman"/>
              </a:rPr>
              <a:t> </a:t>
            </a:r>
            <a:endParaRPr>
              <a:latin typeface="Times Roman"/>
              <a:ea typeface="Times Roman"/>
              <a:cs typeface="Times Roman"/>
              <a:sym typeface="Times Roman"/>
            </a:endParaRPr>
          </a:p>
          <a:p>
            <a:pPr lvl="1" marL="311150" indent="146050" algn="just" defTabSz="414337">
              <a:lnSpc>
                <a:spcPct val="80000"/>
              </a:lnSpc>
              <a:spcBef>
                <a:spcPts val="1200"/>
              </a:spcBef>
              <a:defRPr sz="2000">
                <a:solidFill>
                  <a:srgbClr val="000066"/>
                </a:solidFill>
                <a:latin typeface="+mj-lt"/>
                <a:ea typeface="+mj-ea"/>
                <a:cs typeface="+mj-cs"/>
                <a:sym typeface="Arial"/>
              </a:defRPr>
            </a:pPr>
            <a:endParaRPr>
              <a:latin typeface="Times Roman"/>
              <a:ea typeface="Times Roman"/>
              <a:cs typeface="Times Roman"/>
              <a:sym typeface="Times Roman"/>
            </a:endParaRPr>
          </a:p>
          <a:p>
            <a:pPr lvl="1" marL="311150" indent="146050" algn="just" defTabSz="414337">
              <a:lnSpc>
                <a:spcPct val="80000"/>
              </a:lnSpc>
              <a:spcBef>
                <a:spcPts val="1200"/>
              </a:spcBef>
              <a:defRPr sz="2000">
                <a:solidFill>
                  <a:srgbClr val="000066"/>
                </a:solidFill>
                <a:latin typeface="+mj-lt"/>
                <a:ea typeface="+mj-ea"/>
                <a:cs typeface="+mj-cs"/>
                <a:sym typeface="Arial"/>
              </a:defRPr>
            </a:pPr>
          </a:p>
        </p:txBody>
      </p:sp>
      <p:sp>
        <p:nvSpPr>
          <p:cNvPr id="384" name="Shape 384"/>
          <p:cNvSpPr txBox="1"/>
          <p:nvPr>
            <p:ph type="title"/>
          </p:nvPr>
        </p:nvSpPr>
        <p:spPr>
          <a:xfrm>
            <a:off x="-1" y="609600"/>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85" name="Shape 38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86" name="Shape 38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87" name="Shape 38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88" name="Shape 38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89" name="Shape 389"/>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390" name="Shape 39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pic>
        <p:nvPicPr>
          <p:cNvPr id="391" name="Screenshot 2021-03-21 at 23.23.31.png"/>
          <p:cNvPicPr>
            <a:picLocks noChangeAspect="1"/>
          </p:cNvPicPr>
          <p:nvPr/>
        </p:nvPicPr>
        <p:blipFill>
          <a:blip r:embed="rId2">
            <a:extLst/>
          </a:blip>
          <a:stretch>
            <a:fillRect/>
          </a:stretch>
        </p:blipFill>
        <p:spPr>
          <a:xfrm>
            <a:off x="890280" y="2049974"/>
            <a:ext cx="5336277" cy="43484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Shape 57"/>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UNIX Shell</a:t>
            </a:r>
          </a:p>
        </p:txBody>
      </p:sp>
      <p:sp>
        <p:nvSpPr>
          <p:cNvPr id="58" name="Shape 5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9" name="Shape 5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60" name="Shape 6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61" name="Shape 6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62" name="Shape 62"/>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63" name="Shape 6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64" name="Shape 64"/>
          <p:cNvSpPr txBox="1"/>
          <p:nvPr/>
        </p:nvSpPr>
        <p:spPr>
          <a:xfrm>
            <a:off x="381000" y="1922462"/>
            <a:ext cx="8229600" cy="40133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912812">
              <a:spcBef>
                <a:spcPts val="1400"/>
              </a:spcBef>
              <a:buSzPct val="100000"/>
              <a:buBlip>
                <a:blip r:embed="rId2"/>
              </a:buBlip>
              <a:defRPr b="1" sz="2400">
                <a:solidFill>
                  <a:srgbClr val="000066"/>
                </a:solidFill>
                <a:latin typeface="+mj-lt"/>
                <a:ea typeface="+mj-ea"/>
                <a:cs typeface="+mj-cs"/>
                <a:sym typeface="Arial"/>
              </a:defRPr>
            </a:pPr>
            <a:r>
              <a:t>The original shell was the Bourne shell, sh. </a:t>
            </a:r>
          </a:p>
          <a:p>
            <a:pPr algn="just" defTabSz="912812">
              <a:spcBef>
                <a:spcPts val="1400"/>
              </a:spcBef>
              <a:buSzPct val="100000"/>
              <a:buBlip>
                <a:blip r:embed="rId2"/>
              </a:buBlip>
              <a:defRPr b="1" sz="2400">
                <a:solidFill>
                  <a:srgbClr val="000066"/>
                </a:solidFill>
                <a:latin typeface="+mj-lt"/>
                <a:ea typeface="+mj-ea"/>
                <a:cs typeface="+mj-cs"/>
                <a:sym typeface="Arial"/>
              </a:defRPr>
            </a:pPr>
            <a:r>
              <a:t>Every Unix platform will either have the Bourne shell,</a:t>
            </a:r>
            <a:br/>
            <a:r>
              <a:t>   or a Bourne compatible shell available.</a:t>
            </a:r>
          </a:p>
          <a:p>
            <a:pPr algn="just" defTabSz="912812">
              <a:spcBef>
                <a:spcPts val="1400"/>
              </a:spcBef>
              <a:buSzPct val="100000"/>
              <a:buBlip>
                <a:blip r:embed="rId2"/>
              </a:buBlip>
              <a:defRPr b="1" sz="2400">
                <a:solidFill>
                  <a:srgbClr val="000066"/>
                </a:solidFill>
                <a:latin typeface="+mj-lt"/>
                <a:ea typeface="+mj-ea"/>
                <a:cs typeface="+mj-cs"/>
                <a:sym typeface="Arial"/>
              </a:defRPr>
            </a:pPr>
            <a:r>
              <a:t> The default prompt for the Bourne shell is $ (or #, for</a:t>
            </a:r>
            <a:br/>
            <a:r>
              <a:t>    the root user). </a:t>
            </a:r>
          </a:p>
          <a:p>
            <a:pPr algn="just" defTabSz="912812">
              <a:spcBef>
                <a:spcPts val="1400"/>
              </a:spcBef>
              <a:buSzPct val="100000"/>
              <a:buBlip>
                <a:blip r:embed="rId2"/>
              </a:buBlip>
              <a:defRPr b="1" sz="2400">
                <a:solidFill>
                  <a:srgbClr val="000066"/>
                </a:solidFill>
                <a:latin typeface="+mj-lt"/>
                <a:ea typeface="+mj-ea"/>
                <a:cs typeface="+mj-cs"/>
                <a:sym typeface="Arial"/>
              </a:defRPr>
            </a:pPr>
            <a:r>
              <a:t> Another popular shell is C Shell. The default prompt</a:t>
            </a:r>
            <a:br/>
            <a:r>
              <a:t>    for the C shell is %.</a:t>
            </a:r>
          </a:p>
          <a:p>
            <a:pPr algn="just" defTabSz="912812">
              <a:spcBef>
                <a:spcPts val="1400"/>
              </a:spcBef>
              <a:defRPr b="1" sz="2400">
                <a:solidFill>
                  <a:srgbClr val="000066"/>
                </a:solidFill>
                <a:latin typeface="+mj-lt"/>
                <a:ea typeface="+mj-ea"/>
                <a:cs typeface="+mj-cs"/>
                <a:sym typeface="Arial"/>
              </a:defRPr>
            </a:pP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hape 393"/>
          <p:cNvSpPr txBox="1"/>
          <p:nvPr/>
        </p:nvSpPr>
        <p:spPr>
          <a:xfrm>
            <a:off x="533400" y="1676400"/>
            <a:ext cx="7943850" cy="5855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0000"/>
              </a:lnSpc>
              <a:spcBef>
                <a:spcPts val="1200"/>
              </a:spcBef>
              <a:defRPr b="1" sz="1300">
                <a:solidFill>
                  <a:srgbClr val="000066"/>
                </a:solidFill>
                <a:latin typeface="+mj-lt"/>
                <a:ea typeface="+mj-ea"/>
                <a:cs typeface="+mj-cs"/>
                <a:sym typeface="Arial"/>
              </a:defRPr>
            </a:pPr>
            <a:r>
              <a:t>Exercise Using tar </a:t>
            </a:r>
          </a:p>
          <a:p>
            <a:pPr marL="311150" indent="-311150" algn="just" defTabSz="414337">
              <a:lnSpc>
                <a:spcPct val="80000"/>
              </a:lnSpc>
              <a:spcBef>
                <a:spcPts val="1200"/>
              </a:spcBef>
              <a:defRPr b="1" sz="1300">
                <a:solidFill>
                  <a:srgbClr val="000066"/>
                </a:solidFill>
                <a:latin typeface="+mj-lt"/>
                <a:ea typeface="+mj-ea"/>
                <a:cs typeface="+mj-cs"/>
                <a:sym typeface="Arial"/>
              </a:defRPr>
            </a:pPr>
            <a:r>
              <a:t>1. Open a root shell on your server. By logging in, the home directory of user root will become the current directory, so all relative filenames used in this exercise refer to /root/. </a:t>
            </a:r>
          </a:p>
          <a:p>
            <a:pPr marL="311150" indent="-311150" algn="just" defTabSz="414337">
              <a:lnSpc>
                <a:spcPct val="80000"/>
              </a:lnSpc>
              <a:spcBef>
                <a:spcPts val="1200"/>
              </a:spcBef>
              <a:defRPr b="1" sz="1300">
                <a:solidFill>
                  <a:srgbClr val="000066"/>
                </a:solidFill>
                <a:latin typeface="+mj-lt"/>
                <a:ea typeface="+mj-ea"/>
                <a:cs typeface="+mj-cs"/>
                <a:sym typeface="Arial"/>
              </a:defRPr>
            </a:pPr>
            <a:r>
              <a:t>2. Type tar -cvf logs.tar /var/log to archive the contents of the /var/log directory.</a:t>
            </a:r>
          </a:p>
          <a:p>
            <a:pPr marL="311150" indent="-311150" algn="just" defTabSz="414337">
              <a:lnSpc>
                <a:spcPct val="80000"/>
              </a:lnSpc>
              <a:spcBef>
                <a:spcPts val="1200"/>
              </a:spcBef>
              <a:defRPr b="1" sz="1300">
                <a:solidFill>
                  <a:srgbClr val="000066"/>
                </a:solidFill>
                <a:latin typeface="+mj-lt"/>
                <a:ea typeface="+mj-ea"/>
                <a:cs typeface="+mj-cs"/>
                <a:sym typeface="Arial"/>
              </a:defRPr>
            </a:pPr>
            <a:r>
              <a:t>3. Type file logs.tar and read the information that is provided by the command. This should </a:t>
            </a:r>
          </a:p>
          <a:p>
            <a:pPr marL="311150" indent="-311150" algn="just" defTabSz="414337">
              <a:lnSpc>
                <a:spcPct val="80000"/>
              </a:lnSpc>
              <a:spcBef>
                <a:spcPts val="1200"/>
              </a:spcBef>
              <a:defRPr b="1" sz="1300">
                <a:solidFill>
                  <a:srgbClr val="000066"/>
                </a:solidFill>
                <a:latin typeface="+mj-lt"/>
                <a:ea typeface="+mj-ea"/>
                <a:cs typeface="+mj-cs"/>
                <a:sym typeface="Arial"/>
              </a:defRPr>
            </a:pPr>
            <a:r>
              <a:t>look like the following: </a:t>
            </a:r>
          </a:p>
          <a:p>
            <a:pPr marL="311150" indent="-311150" algn="just" defTabSz="414337">
              <a:lnSpc>
                <a:spcPct val="80000"/>
              </a:lnSpc>
              <a:spcBef>
                <a:spcPts val="1200"/>
              </a:spcBef>
              <a:defRPr b="1" sz="1300">
                <a:solidFill>
                  <a:srgbClr val="000066"/>
                </a:solidFill>
                <a:latin typeface="+mj-lt"/>
                <a:ea typeface="+mj-ea"/>
                <a:cs typeface="+mj-cs"/>
                <a:sym typeface="Arial"/>
              </a:defRPr>
            </a:pPr>
            <a:r>
              <a:t>[root@server1 ~]# file logs.tar etc. tar: POSIX tar archive (GNU) </a:t>
            </a:r>
          </a:p>
          <a:p>
            <a:pPr marL="311150" indent="-311150" algn="just" defTabSz="414337">
              <a:lnSpc>
                <a:spcPct val="80000"/>
              </a:lnSpc>
              <a:spcBef>
                <a:spcPts val="1200"/>
              </a:spcBef>
              <a:defRPr b="1" sz="1300">
                <a:solidFill>
                  <a:srgbClr val="000066"/>
                </a:solidFill>
                <a:latin typeface="+mj-lt"/>
                <a:ea typeface="+mj-ea"/>
                <a:cs typeface="+mj-cs"/>
                <a:sym typeface="Arial"/>
              </a:defRPr>
            </a:pPr>
            <a:r>
              <a:t>4. Type gzip logs.tar. </a:t>
            </a:r>
          </a:p>
          <a:p>
            <a:pPr marL="311150" indent="-311150" algn="just" defTabSz="414337">
              <a:lnSpc>
                <a:spcPct val="80000"/>
              </a:lnSpc>
              <a:spcBef>
                <a:spcPts val="1200"/>
              </a:spcBef>
              <a:defRPr b="1" sz="1300">
                <a:solidFill>
                  <a:srgbClr val="000066"/>
                </a:solidFill>
                <a:latin typeface="+mj-lt"/>
                <a:ea typeface="+mj-ea"/>
                <a:cs typeface="+mj-cs"/>
                <a:sym typeface="Arial"/>
              </a:defRPr>
            </a:pPr>
            <a:r>
              <a:t>5. Type tar tvf logs.tar.gz. Notice that the tar command has no issues reading from a gzip </a:t>
            </a:r>
            <a:br/>
            <a:r>
              <a:t>compressed file. Also notice that the archive content consists of all relative filenames. </a:t>
            </a:r>
          </a:p>
          <a:p>
            <a:pPr marL="311150" indent="-311150" algn="just" defTabSz="414337">
              <a:lnSpc>
                <a:spcPct val="80000"/>
              </a:lnSpc>
              <a:spcBef>
                <a:spcPts val="1200"/>
              </a:spcBef>
              <a:defRPr b="1" sz="1300">
                <a:solidFill>
                  <a:srgbClr val="000066"/>
                </a:solidFill>
                <a:latin typeface="+mj-lt"/>
                <a:ea typeface="+mj-ea"/>
                <a:cs typeface="+mj-cs"/>
                <a:sym typeface="Arial"/>
              </a:defRPr>
            </a:pPr>
            <a:r>
              <a:t>6. Type tar xvf logs.tar.gz log/cron. </a:t>
            </a:r>
          </a:p>
          <a:p>
            <a:pPr marL="311150" indent="-311150" algn="just" defTabSz="414337">
              <a:lnSpc>
                <a:spcPct val="80000"/>
              </a:lnSpc>
              <a:spcBef>
                <a:spcPts val="1200"/>
              </a:spcBef>
              <a:defRPr b="1" sz="1300">
                <a:solidFill>
                  <a:srgbClr val="000066"/>
                </a:solidFill>
                <a:latin typeface="+mj-lt"/>
                <a:ea typeface="+mj-ea"/>
                <a:cs typeface="+mj-cs"/>
                <a:sym typeface="Arial"/>
              </a:defRPr>
            </a:pPr>
            <a:r>
              <a:t>7. Type ls -R. Notice that a subdirectory logs has been created in the current directory. In this subdirectory, the file hosts has been restored. </a:t>
            </a:r>
          </a:p>
          <a:p>
            <a:pPr marL="311150" indent="-311150" algn="just" defTabSz="414337">
              <a:lnSpc>
                <a:spcPct val="80000"/>
              </a:lnSpc>
              <a:spcBef>
                <a:spcPts val="1200"/>
              </a:spcBef>
              <a:defRPr b="1" sz="1300">
                <a:solidFill>
                  <a:srgbClr val="000066"/>
                </a:solidFill>
                <a:latin typeface="+mj-lt"/>
                <a:ea typeface="+mj-ea"/>
                <a:cs typeface="+mj-cs"/>
                <a:sym typeface="Arial"/>
              </a:defRPr>
            </a:pPr>
            <a:r>
              <a:t>8. Type gunzip logs.tar.gz. This decompresses the compressed file but does not change anything else with regard to the tar command. </a:t>
            </a:r>
          </a:p>
          <a:p>
            <a:pPr marL="311150" indent="-311150" algn="just" defTabSz="414337">
              <a:lnSpc>
                <a:spcPct val="80000"/>
              </a:lnSpc>
              <a:spcBef>
                <a:spcPts val="1200"/>
              </a:spcBef>
              <a:defRPr b="1" sz="1300">
                <a:solidFill>
                  <a:srgbClr val="000066"/>
                </a:solidFill>
                <a:latin typeface="+mj-lt"/>
                <a:ea typeface="+mj-ea"/>
                <a:cs typeface="+mj-cs"/>
                <a:sym typeface="Arial"/>
              </a:defRPr>
            </a:pPr>
            <a:r>
              <a:t>9. Type tar xvf logs.tar -C /tmp log/maillog. This extracts the password file to the /tmp directory. </a:t>
            </a:r>
          </a:p>
          <a:p>
            <a:pPr marL="311150" indent="-311150" algn="just" defTabSz="414337">
              <a:lnSpc>
                <a:spcPct val="80000"/>
              </a:lnSpc>
              <a:spcBef>
                <a:spcPts val="1200"/>
              </a:spcBef>
              <a:defRPr b="1" sz="1300">
                <a:solidFill>
                  <a:srgbClr val="000066"/>
                </a:solidFill>
                <a:latin typeface="+mj-lt"/>
                <a:ea typeface="+mj-ea"/>
                <a:cs typeface="+mj-cs"/>
                <a:sym typeface="Arial"/>
              </a:defRPr>
            </a:pPr>
            <a:r>
              <a:t>10. Type tar cjvf homes.tar /home. This creates a compressed archive of the home directory to the home directory of user root. </a:t>
            </a:r>
          </a:p>
          <a:p>
            <a:pPr marL="311150" indent="-311150" algn="just" defTabSz="414337">
              <a:lnSpc>
                <a:spcPct val="80000"/>
              </a:lnSpc>
              <a:spcBef>
                <a:spcPts val="1200"/>
              </a:spcBef>
              <a:defRPr b="1" sz="1300">
                <a:solidFill>
                  <a:srgbClr val="000066"/>
                </a:solidFill>
                <a:latin typeface="+mj-lt"/>
                <a:ea typeface="+mj-ea"/>
                <a:cs typeface="+mj-cs"/>
                <a:sym typeface="Arial"/>
              </a:defRPr>
            </a:pPr>
            <a:r>
              <a:t>11. Type rm -f *gz *tar to remove all files resulting from exercises from the home directory of /root.</a:t>
            </a:r>
            <a:endParaRPr>
              <a:latin typeface="Times Roman"/>
              <a:ea typeface="Times Roman"/>
              <a:cs typeface="Times Roman"/>
              <a:sym typeface="Times Roman"/>
            </a:endParaRPr>
          </a:p>
          <a:p>
            <a:pPr lvl="1" marL="311150" indent="146050" algn="just" defTabSz="414337">
              <a:lnSpc>
                <a:spcPct val="80000"/>
              </a:lnSpc>
              <a:spcBef>
                <a:spcPts val="1200"/>
              </a:spcBef>
              <a:defRPr sz="1300">
                <a:solidFill>
                  <a:srgbClr val="000066"/>
                </a:solidFill>
                <a:latin typeface="+mj-lt"/>
                <a:ea typeface="+mj-ea"/>
                <a:cs typeface="+mj-cs"/>
                <a:sym typeface="Arial"/>
              </a:defRPr>
            </a:pPr>
            <a:endParaRPr>
              <a:latin typeface="Times Roman"/>
              <a:ea typeface="Times Roman"/>
              <a:cs typeface="Times Roman"/>
              <a:sym typeface="Times Roman"/>
            </a:endParaRPr>
          </a:p>
          <a:p>
            <a:pPr lvl="1" marL="311150" indent="146050" algn="just" defTabSz="414337">
              <a:lnSpc>
                <a:spcPct val="80000"/>
              </a:lnSpc>
              <a:spcBef>
                <a:spcPts val="1200"/>
              </a:spcBef>
              <a:defRPr sz="1300">
                <a:solidFill>
                  <a:srgbClr val="000066"/>
                </a:solidFill>
                <a:latin typeface="+mj-lt"/>
                <a:ea typeface="+mj-ea"/>
                <a:cs typeface="+mj-cs"/>
                <a:sym typeface="Arial"/>
              </a:defRPr>
            </a:pPr>
          </a:p>
        </p:txBody>
      </p:sp>
      <p:sp>
        <p:nvSpPr>
          <p:cNvPr id="394" name="Shape 394"/>
          <p:cNvSpPr txBox="1"/>
          <p:nvPr>
            <p:ph type="title"/>
          </p:nvPr>
        </p:nvSpPr>
        <p:spPr>
          <a:xfrm>
            <a:off x="-1" y="609600"/>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395" name="Shape 395"/>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96" name="Shape 396"/>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397" name="Shape 397"/>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398" name="Shape 398"/>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399" name="Shape 399"/>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00" name="Shape 400"/>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pe 402"/>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03" name="Shape 40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04" name="Shape 40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05" name="Shape 40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06" name="Shape 40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07" name="Shape 40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08" name="Shape 40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09" name="Shape 409"/>
          <p:cNvSpPr txBox="1"/>
          <p:nvPr/>
        </p:nvSpPr>
        <p:spPr>
          <a:xfrm>
            <a:off x="457200" y="1906587"/>
            <a:ext cx="8020050" cy="40699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zip</a:t>
            </a:r>
            <a:r>
              <a:rPr b="0"/>
              <a:t> – Compresses a file to a .zip file.</a:t>
            </a:r>
          </a:p>
          <a:p>
            <a:pPr marL="311150" indent="-311150"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unzip</a:t>
            </a:r>
            <a:r>
              <a:rPr b="0"/>
              <a:t> – Uncompresses a file with .zip extension.</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cat</a:t>
            </a:r>
            <a:r>
              <a:rPr b="0"/>
              <a:t> View a file</a:t>
            </a:r>
          </a:p>
          <a:p>
            <a:pPr marL="311150" indent="-311150" algn="just" defTabSz="414337">
              <a:lnSpc>
                <a:spcPct val="80000"/>
              </a:lnSpc>
              <a:spcBef>
                <a:spcPts val="1400"/>
              </a:spcBef>
              <a:defRPr sz="2400">
                <a:solidFill>
                  <a:srgbClr val="000066"/>
                </a:solidFill>
                <a:latin typeface="+mj-lt"/>
                <a:ea typeface="+mj-ea"/>
                <a:cs typeface="+mj-cs"/>
                <a:sym typeface="Arial"/>
              </a:defRPr>
            </a:pPr>
            <a:r>
              <a:t>    Ex: cat filename </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cmp</a:t>
            </a:r>
            <a:r>
              <a:rPr b="0"/>
              <a:t> Compare two files.</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cut</a:t>
            </a:r>
            <a:r>
              <a:rPr b="0"/>
              <a:t> Remove sections from each line of files.</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diff</a:t>
            </a:r>
            <a:r>
              <a:rPr b="0"/>
              <a:t> Show the differences between files.</a:t>
            </a:r>
          </a:p>
          <a:p>
            <a:pPr marL="311150" indent="-311150" algn="just" defTabSz="414337">
              <a:lnSpc>
                <a:spcPct val="80000"/>
              </a:lnSpc>
              <a:spcBef>
                <a:spcPts val="1400"/>
              </a:spcBef>
              <a:defRPr sz="2400">
                <a:solidFill>
                  <a:srgbClr val="000066"/>
                </a:solidFill>
                <a:latin typeface="+mj-lt"/>
                <a:ea typeface="+mj-ea"/>
                <a:cs typeface="+mj-cs"/>
                <a:sym typeface="Arial"/>
              </a:defRPr>
            </a:pPr>
            <a:r>
              <a:t>    Ex: diff file1 file2 : Find differences between file1 &amp; file2.</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echo</a:t>
            </a:r>
            <a:r>
              <a:rPr b="0"/>
              <a:t> Display a line of text.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hape 411"/>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12" name="Shape 41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13" name="Shape 41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14" name="Shape 41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15" name="Shape 41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16" name="Shape 416"/>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17" name="Shape 41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18" name="Shape 418"/>
          <p:cNvSpPr txBox="1"/>
          <p:nvPr/>
        </p:nvSpPr>
        <p:spPr>
          <a:xfrm>
            <a:off x="381000" y="1906587"/>
            <a:ext cx="8096250" cy="383829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11150" indent="-311150"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grep</a:t>
            </a:r>
            <a:r>
              <a:rPr b="0"/>
              <a:t> List all files with the specified expression. </a:t>
            </a:r>
            <a:br>
              <a:rPr b="0"/>
            </a:br>
            <a:r>
              <a:rPr b="0"/>
              <a:t>(</a:t>
            </a:r>
            <a:r>
              <a:rPr b="0" i="1"/>
              <a:t>grep pattern &lt;filename/directorypath</a:t>
            </a:r>
            <a:r>
              <a:rPr b="0"/>
              <a:t>&gt;)</a:t>
            </a:r>
            <a:br>
              <a:rPr b="0"/>
            </a:br>
            <a:br>
              <a:rPr b="0"/>
            </a:br>
            <a:r>
              <a:rPr b="0"/>
              <a:t>Ex: ls –l /etc|grep net : List all lines with a net in them.</a:t>
            </a:r>
          </a:p>
          <a:p>
            <a:pPr marL="311150" indent="-311150" defTabSz="414337">
              <a:lnSpc>
                <a:spcPct val="80000"/>
              </a:lnSpc>
              <a:spcBef>
                <a:spcPts val="1400"/>
              </a:spcBef>
              <a:defRPr sz="2400">
                <a:solidFill>
                  <a:srgbClr val="000066"/>
                </a:solidFill>
                <a:latin typeface="+mj-lt"/>
                <a:ea typeface="+mj-ea"/>
                <a:cs typeface="+mj-cs"/>
                <a:sym typeface="Arial"/>
              </a:defRPr>
            </a:pPr>
            <a:r>
              <a:t>	Ex: grep " R " : Search for R with a space on each side</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sleep</a:t>
            </a:r>
            <a:r>
              <a:rPr b="0"/>
              <a:t> Delay for a specified amount of time.</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sort </a:t>
            </a:r>
            <a:r>
              <a:rPr b="0"/>
              <a:t>Sort a file alphabetically.</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uniq </a:t>
            </a:r>
            <a:r>
              <a:rPr b="0"/>
              <a:t>Remove duplicate lines from a sorted file.</a:t>
            </a:r>
          </a:p>
          <a:p>
            <a:pPr marL="311150" indent="-311150"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wc</a:t>
            </a:r>
            <a:r>
              <a:rPr b="0"/>
              <a:t> Count lines, words, characters in a file. (wc –c/w/l &lt;filename&gt;).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Shape 420"/>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21" name="Shape 42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22" name="Shape 42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23" name="Shape 42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24" name="Shape 42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25" name="Shape 425"/>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26" name="Shape 42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27" name="Shape 427"/>
          <p:cNvSpPr txBox="1"/>
          <p:nvPr/>
        </p:nvSpPr>
        <p:spPr>
          <a:xfrm>
            <a:off x="243418" y="1945456"/>
            <a:ext cx="8020051" cy="44546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57200">
              <a:spcBef>
                <a:spcPts val="1200"/>
              </a:spcBef>
              <a:defRPr b="1" sz="2666">
                <a:latin typeface="+mj-lt"/>
                <a:ea typeface="+mj-ea"/>
                <a:cs typeface="+mj-cs"/>
                <a:sym typeface="Arial"/>
              </a:defRPr>
            </a:pPr>
            <a:r>
              <a:t>Using Regular Expressions </a:t>
            </a: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tail -n 6 /etc/passwd|grep tcp </a:t>
            </a:r>
            <a:endParaRPr b="0"/>
          </a:p>
          <a:p>
            <a:pPr lvl="1" marL="7683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grep sys /etc/passwd</a:t>
            </a:r>
          </a:p>
          <a:p>
            <a:pPr lvl="1" marL="7683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grep ^sys /etc/passwd (lines that start with the text</a:t>
            </a:r>
            <a:endParaRPr>
              <a:latin typeface="Times Roman"/>
              <a:ea typeface="Times Roman"/>
              <a:cs typeface="Times Roman"/>
              <a:sym typeface="Times Roman"/>
            </a:endParaRPr>
          </a:p>
          <a:p>
            <a:pPr lvl="1" marL="7683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grep se$ /etc/passwd (lines that end with the text</a:t>
            </a:r>
            <a:endParaRPr>
              <a:latin typeface="Times Roman"/>
              <a:ea typeface="Times Roman"/>
              <a:cs typeface="Times Roman"/>
              <a:sym typeface="Times Roman"/>
            </a:endParaRPr>
          </a:p>
          <a:p>
            <a:pPr defTabSz="457200">
              <a:spcBef>
                <a:spcPts val="1200"/>
              </a:spcBef>
              <a:defRPr b="1" sz="2666">
                <a:latin typeface="+mj-lt"/>
                <a:ea typeface="+mj-ea"/>
                <a:cs typeface="+mj-cs"/>
                <a:sym typeface="Arial"/>
              </a:defRPr>
            </a:pPr>
            <a:r>
              <a:t>Using grep to Analyze Text </a:t>
            </a:r>
            <a:endParaRPr b="0" sz="1200">
              <a:latin typeface="Times Roman"/>
              <a:ea typeface="Times Roman"/>
              <a:cs typeface="Times Roman"/>
              <a:sym typeface="Times Roman"/>
            </a:endParaRPr>
          </a:p>
          <a:p>
            <a:pPr defTabSz="457200">
              <a:spcBef>
                <a:spcPts val="1200"/>
              </a:spcBef>
              <a:defRPr sz="1333">
                <a:latin typeface="+mj-lt"/>
                <a:ea typeface="+mj-ea"/>
                <a:cs typeface="+mj-cs"/>
                <a:sym typeface="Arial"/>
              </a:defRPr>
            </a:pPr>
            <a:r>
              <a:t>1. Type </a:t>
            </a:r>
            <a:r>
              <a:rPr b="1"/>
              <a:t>grep '^#' /etc/sysconfig/sshd</a:t>
            </a:r>
            <a:r>
              <a:t>. This shows that the file /etc/sysconfig/sshd </a:t>
            </a:r>
            <a:r>
              <a:rPr sz="1200">
                <a:latin typeface="Times Roman"/>
                <a:ea typeface="Times Roman"/>
                <a:cs typeface="Times Roman"/>
                <a:sym typeface="Times Roman"/>
              </a:rPr>
              <a:t> </a:t>
            </a:r>
            <a:r>
              <a:t>contains a number of lines that start with the comment sign, #.</a:t>
            </a:r>
            <a:br/>
            <a:r>
              <a:t>2. To view the configuration lines that really matter, type </a:t>
            </a:r>
            <a:r>
              <a:rPr b="1"/>
              <a:t>grep -v '^#' /etc/sysconfig/sshd</a:t>
            </a:r>
            <a:r>
              <a:t>. This shows only lines that do not start with a #. </a:t>
            </a:r>
            <a:endParaRPr sz="1200">
              <a:latin typeface="Times Roman"/>
              <a:ea typeface="Times Roman"/>
              <a:cs typeface="Times Roman"/>
              <a:sym typeface="Times Roman"/>
            </a:endParaRPr>
          </a:p>
          <a:p>
            <a:pPr defTabSz="457200">
              <a:spcBef>
                <a:spcPts val="1200"/>
              </a:spcBef>
              <a:defRPr sz="1333">
                <a:latin typeface="+mj-lt"/>
                <a:ea typeface="+mj-ea"/>
                <a:cs typeface="+mj-cs"/>
                <a:sym typeface="Arial"/>
              </a:defRPr>
            </a:pPr>
            <a:r>
              <a:t>3. Type </a:t>
            </a:r>
            <a:r>
              <a:rPr b="1"/>
              <a:t>grep -v '^#' /etc/sysconfig/sshd -B 5</a:t>
            </a:r>
            <a:r>
              <a:t>. This shows lines that do not start with a # sign but also the five lines that are directly before each of those lines, which is useful because in the preceding lines you’ll typically find comments on how to use the specific parameters; also see that many blank lines are displayed. </a:t>
            </a:r>
            <a:endParaRPr sz="1200">
              <a:latin typeface="Times Roman"/>
              <a:ea typeface="Times Roman"/>
              <a:cs typeface="Times Roman"/>
              <a:sym typeface="Times Roman"/>
            </a:endParaRPr>
          </a:p>
          <a:p>
            <a:pPr defTabSz="457200">
              <a:spcBef>
                <a:spcPts val="1200"/>
              </a:spcBef>
              <a:defRPr sz="1333">
                <a:latin typeface="+mj-lt"/>
                <a:ea typeface="+mj-ea"/>
                <a:cs typeface="+mj-cs"/>
                <a:sym typeface="Arial"/>
              </a:defRPr>
            </a:pPr>
            <a:r>
              <a:t>4. Type </a:t>
            </a:r>
            <a:r>
              <a:rPr b="1"/>
              <a:t>grep -v -e '^#' -e '^$' /etc/sysconfig/sshd</a:t>
            </a:r>
            <a:r>
              <a:t>. This excludes all blank lines and lines that start with #. </a:t>
            </a:r>
          </a:p>
        </p:txBody>
      </p:sp>
      <p:pic>
        <p:nvPicPr>
          <p:cNvPr id="428" name="Screenshot 2021-03-26 at 11.24.30.png"/>
          <p:cNvPicPr>
            <a:picLocks noChangeAspect="1"/>
          </p:cNvPicPr>
          <p:nvPr/>
        </p:nvPicPr>
        <p:blipFill>
          <a:blip r:embed="rId3">
            <a:extLst/>
          </a:blip>
          <a:stretch>
            <a:fillRect/>
          </a:stretch>
        </p:blipFill>
        <p:spPr>
          <a:xfrm>
            <a:off x="5792260" y="1354935"/>
            <a:ext cx="3210723" cy="1830217"/>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Shape 430"/>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31" name="Shape 43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32" name="Shape 43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33" name="Shape 43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34" name="Shape 43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35" name="Shape 435"/>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36" name="Shape 43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37" name="Shape 437"/>
          <p:cNvSpPr txBox="1"/>
          <p:nvPr/>
        </p:nvSpPr>
        <p:spPr>
          <a:xfrm>
            <a:off x="243418" y="1945456"/>
            <a:ext cx="8020051" cy="56735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57200">
              <a:spcBef>
                <a:spcPts val="1200"/>
              </a:spcBef>
              <a:defRPr b="1" sz="2666">
                <a:latin typeface="+mj-lt"/>
                <a:ea typeface="+mj-ea"/>
                <a:cs typeface="+mj-cs"/>
                <a:sym typeface="Arial"/>
              </a:defRPr>
            </a:pPr>
            <a:r>
              <a:t>Other Useful Text Processing Utilities  </a:t>
            </a:r>
          </a:p>
          <a:p>
            <a:pPr defTabSz="457200">
              <a:spcBef>
                <a:spcPts val="1200"/>
              </a:spcBef>
              <a:defRPr sz="1333">
                <a:latin typeface="+mj-lt"/>
                <a:ea typeface="+mj-ea"/>
                <a:cs typeface="+mj-cs"/>
                <a:sym typeface="Arial"/>
              </a:defRPr>
            </a:pPr>
            <a:r>
              <a:rPr b="1"/>
              <a:t>awk </a:t>
            </a:r>
            <a:r>
              <a:t>utility is more successful in distinguishing the fields that are used in command output of files </a:t>
            </a: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awk -F : '{ print $4 }' /etc/passwd </a:t>
            </a:r>
            <a:r>
              <a:rPr b="0"/>
              <a:t>(shows the fourth field from /etc/passwd </a:t>
            </a:r>
            <a:r>
              <a:rPr b="0" sz="1200">
                <a:latin typeface="Times Roman"/>
                <a:ea typeface="Times Roman"/>
                <a:cs typeface="Times Roman"/>
                <a:sym typeface="Times Roman"/>
              </a:rPr>
              <a:t>)</a:t>
            </a: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awk -F : '/user/ { print $1 }' /etc/passwd </a:t>
            </a:r>
            <a:r>
              <a:rPr b="0"/>
              <a:t>(searches the /etc/passwd file for the text </a:t>
            </a:r>
            <a:r>
              <a:rPr b="0" i="1">
                <a:solidFill>
                  <a:srgbClr val="0000EE"/>
                </a:solidFill>
              </a:rPr>
              <a:t>user </a:t>
            </a:r>
            <a:r>
              <a:rPr b="0"/>
              <a:t>and will print the fourth field of any matching line)</a:t>
            </a:r>
            <a:endParaRPr b="0"/>
          </a:p>
          <a:p>
            <a:pPr defTabSz="457200">
              <a:spcBef>
                <a:spcPts val="1200"/>
              </a:spcBef>
              <a:defRPr sz="1333">
                <a:latin typeface="+mj-lt"/>
                <a:ea typeface="+mj-ea"/>
                <a:cs typeface="+mj-cs"/>
                <a:sym typeface="Arial"/>
              </a:defRPr>
            </a:pPr>
            <a:r>
              <a:rPr b="1"/>
              <a:t>sed </a:t>
            </a:r>
            <a:r>
              <a:t>utility is a very powerful utility for filtering text from text files (like </a:t>
            </a:r>
            <a:r>
              <a:rPr b="1"/>
              <a:t>grep</a:t>
            </a:r>
            <a:r>
              <a:t>), but it has the benefit that it also allows you to apply modifications to text files </a:t>
            </a: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sed -n 5p /etc/passwd </a:t>
            </a:r>
            <a:r>
              <a:rPr b="0"/>
              <a:t>(print the fifth line from the /etc/passwd file)</a:t>
            </a: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sed -i s/old-text/new-text/g ~/myfile () </a:t>
            </a:r>
            <a:r>
              <a:rPr b="0"/>
              <a:t>(search for the text </a:t>
            </a:r>
            <a:r>
              <a:rPr b="0" i="1"/>
              <a:t>old-text </a:t>
            </a:r>
            <a:r>
              <a:rPr b="0"/>
              <a:t>in ~/myfile and replace all occurrences with the text </a:t>
            </a:r>
            <a:r>
              <a:rPr b="0" i="1"/>
              <a:t>new-text</a:t>
            </a:r>
            <a:r>
              <a:rPr b="0"/>
              <a:t>)</a:t>
            </a:r>
            <a:endParaRPr b="0"/>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sed -i -e '2d' ~/myfile  (</a:t>
            </a:r>
            <a:r>
              <a:rPr b="0"/>
              <a:t>delete a line based on a specific line number)</a:t>
            </a:r>
            <a:endParaRPr b="0"/>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r>
              <a:t>sed -i -e '2d;20,25d' ~/myfile</a:t>
            </a:r>
            <a:r>
              <a:rPr b="0"/>
              <a:t> (delete lines 2 and 20 through 25)</a:t>
            </a:r>
            <a:endParaRPr b="0"/>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endParaRPr b="0"/>
          </a:p>
          <a:p>
            <a:pPr algn="just" defTabSz="414337">
              <a:lnSpc>
                <a:spcPct val="80000"/>
              </a:lnSpc>
              <a:spcBef>
                <a:spcPts val="1200"/>
              </a:spcBef>
              <a:defRPr b="1" sz="1600">
                <a:solidFill>
                  <a:srgbClr val="000066"/>
                </a:solidFill>
                <a:latin typeface="+mj-lt"/>
                <a:ea typeface="+mj-ea"/>
                <a:cs typeface="+mj-cs"/>
                <a:sym typeface="Arial"/>
              </a:defRPr>
            </a:pPr>
          </a:p>
          <a:p>
            <a:pPr marL="311150" indent="-311150" algn="just" defTabSz="414337">
              <a:lnSpc>
                <a:spcPct val="80000"/>
              </a:lnSpc>
              <a:spcBef>
                <a:spcPts val="1200"/>
              </a:spcBef>
              <a:buSzPct val="100000"/>
              <a:buBlip>
                <a:blip r:embed="rId2"/>
              </a:buBlip>
              <a:defRPr b="1" sz="1600">
                <a:solidFill>
                  <a:srgbClr val="000066"/>
                </a:solidFill>
                <a:latin typeface="+mj-lt"/>
                <a:ea typeface="+mj-ea"/>
                <a:cs typeface="+mj-cs"/>
                <a:sym typeface="Arial"/>
              </a:defRPr>
            </a:pPr>
            <a:endParaRPr sz="1200">
              <a:latin typeface="Times Roman"/>
              <a:ea typeface="Times Roman"/>
              <a:cs typeface="Times Roman"/>
              <a:sym typeface="Times Roman"/>
            </a:endParaRPr>
          </a:p>
          <a:p>
            <a:pPr algn="just" defTabSz="414337">
              <a:lnSpc>
                <a:spcPct val="80000"/>
              </a:lnSpc>
              <a:spcBef>
                <a:spcPts val="1200"/>
              </a:spcBef>
              <a:defRPr b="1" sz="1600">
                <a:solidFill>
                  <a:srgbClr val="000066"/>
                </a:solidFill>
                <a:latin typeface="+mj-lt"/>
                <a:ea typeface="+mj-ea"/>
                <a:cs typeface="+mj-cs"/>
                <a:sym typeface="Arial"/>
              </a:defRPr>
            </a:pPr>
          </a:p>
          <a:p>
            <a:pPr algn="just" defTabSz="414337">
              <a:lnSpc>
                <a:spcPct val="80000"/>
              </a:lnSpc>
              <a:spcBef>
                <a:spcPts val="1200"/>
              </a:spcBef>
              <a:defRPr b="1" sz="1600">
                <a:solidFill>
                  <a:srgbClr val="000066"/>
                </a:solidFill>
                <a:latin typeface="+mj-lt"/>
                <a:ea typeface="+mj-ea"/>
                <a:cs typeface="+mj-cs"/>
                <a:sym typeface="Arial"/>
              </a:defRPr>
            </a:pPr>
            <a:endParaRPr b="0"/>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hape 439"/>
          <p:cNvSpPr txBox="1"/>
          <p:nvPr>
            <p:ph type="title"/>
          </p:nvPr>
        </p:nvSpPr>
        <p:spPr>
          <a:xfrm>
            <a:off x="-1" y="598363"/>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40" name="Shape 44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41" name="Shape 44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42" name="Shape 44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43" name="Shape 44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44" name="Shape 444"/>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45" name="Shape 44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46" name="Shape 446"/>
          <p:cNvSpPr txBox="1"/>
          <p:nvPr/>
        </p:nvSpPr>
        <p:spPr>
          <a:xfrm>
            <a:off x="381000" y="1906587"/>
            <a:ext cx="8096250" cy="46251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57200">
              <a:spcBef>
                <a:spcPts val="1200"/>
              </a:spcBef>
              <a:defRPr b="1" sz="2666">
                <a:latin typeface="+mj-lt"/>
                <a:ea typeface="+mj-ea"/>
                <a:cs typeface="+mj-cs"/>
                <a:sym typeface="Arial"/>
              </a:defRPr>
            </a:pPr>
            <a:r>
              <a:t>Using Links </a:t>
            </a:r>
            <a:endParaRPr b="0"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b="0"/>
              <a:t> </a:t>
            </a:r>
            <a:r>
              <a:rPr b="0"/>
              <a:t>Linux stores administrative data about files in </a:t>
            </a:r>
            <a:r>
              <a:rPr b="0" i="1">
                <a:solidFill>
                  <a:srgbClr val="0000EE"/>
                </a:solidFill>
              </a:rPr>
              <a:t>inodes</a:t>
            </a:r>
            <a:r>
              <a:rPr b="0"/>
              <a:t>. The inode is used to store all administrative data about files. Every file on Linux has an inode, and in the inode, important information about the file is stored: </a:t>
            </a:r>
            <a:endParaRPr sz="1200">
              <a:latin typeface="Times Roman"/>
              <a:ea typeface="Times Roman"/>
              <a:cs typeface="Times Roman"/>
              <a:sym typeface="Times Roman"/>
            </a:endParaRPr>
          </a:p>
          <a:p>
            <a:pPr lvl="1" marL="612775" indent="-155575"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sz="1200">
                <a:latin typeface="Times Roman"/>
                <a:ea typeface="Times Roman"/>
                <a:cs typeface="Times Roman"/>
                <a:sym typeface="Times Roman"/>
              </a:rPr>
              <a:t>The data block where the file contents are stored </a:t>
            </a:r>
            <a:endParaRPr sz="1200">
              <a:latin typeface="Times Roman"/>
              <a:ea typeface="Times Roman"/>
              <a:cs typeface="Times Roman"/>
              <a:sym typeface="Times Roman"/>
            </a:endParaRPr>
          </a:p>
          <a:p>
            <a:pPr lvl="1" marL="612775" indent="-155575"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sz="1200">
                <a:latin typeface="Times Roman"/>
                <a:ea typeface="Times Roman"/>
                <a:cs typeface="Times Roman"/>
                <a:sym typeface="Times Roman"/>
              </a:rPr>
              <a:t>The creation, access, and modification date </a:t>
            </a:r>
            <a:endParaRPr sz="1200">
              <a:latin typeface="Times Roman"/>
              <a:ea typeface="Times Roman"/>
              <a:cs typeface="Times Roman"/>
              <a:sym typeface="Times Roman"/>
            </a:endParaRPr>
          </a:p>
          <a:p>
            <a:pPr lvl="1" marL="612775" indent="-155575"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sz="1200">
                <a:latin typeface="Times Roman"/>
                <a:ea typeface="Times Roman"/>
                <a:cs typeface="Times Roman"/>
                <a:sym typeface="Times Roman"/>
              </a:rPr>
              <a:t>Permissions</a:t>
            </a:r>
            <a:endParaRPr sz="1200">
              <a:latin typeface="Times Roman"/>
              <a:ea typeface="Times Roman"/>
              <a:cs typeface="Times Roman"/>
              <a:sym typeface="Times Roman"/>
            </a:endParaRPr>
          </a:p>
          <a:p>
            <a:pPr lvl="1" marL="612775" indent="-155575"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sz="1200">
                <a:latin typeface="Times Roman"/>
                <a:ea typeface="Times Roman"/>
                <a:cs typeface="Times Roman"/>
                <a:sym typeface="Times Roman"/>
              </a:rPr>
              <a:t>File owners </a:t>
            </a: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sz="2400">
                <a:solidFill>
                  <a:srgbClr val="000066"/>
                </a:solidFill>
                <a:latin typeface="+mj-lt"/>
                <a:ea typeface="+mj-ea"/>
                <a:cs typeface="+mj-cs"/>
                <a:sym typeface="Arial"/>
              </a:defRPr>
            </a:pPr>
            <a:r>
              <a:rPr>
                <a:latin typeface="Times Roman"/>
                <a:ea typeface="Times Roman"/>
                <a:cs typeface="Times Roman"/>
                <a:sym typeface="Times Roman"/>
              </a:rPr>
              <a:t>symbolic link (also referred to as soft link) does not link directly to the inode but to the name of the file. </a:t>
            </a:r>
            <a:endParaRPr sz="1200">
              <a:latin typeface="Times Roman"/>
              <a:ea typeface="Times Roman"/>
              <a:cs typeface="Times Roman"/>
              <a:sym typeface="Times Roman"/>
            </a:endParaRPr>
          </a:p>
          <a:p>
            <a:pPr defTabSz="414337">
              <a:lnSpc>
                <a:spcPct val="80000"/>
              </a:lnSpc>
              <a:spcBef>
                <a:spcPts val="1400"/>
              </a:spcBef>
              <a:defRPr b="1" sz="2400">
                <a:solidFill>
                  <a:srgbClr val="000066"/>
                </a:solidFill>
                <a:latin typeface="+mj-lt"/>
                <a:ea typeface="+mj-ea"/>
                <a:cs typeface="+mj-cs"/>
                <a:sym typeface="Arial"/>
              </a:defRPr>
            </a:pPr>
          </a:p>
          <a:p>
            <a:pPr marL="311150" indent="-311150" defTabSz="414337">
              <a:lnSpc>
                <a:spcPct val="80000"/>
              </a:lnSpc>
              <a:spcBef>
                <a:spcPts val="1400"/>
              </a:spcBef>
              <a:defRPr sz="2400">
                <a:solidFill>
                  <a:srgbClr val="000066"/>
                </a:solidFill>
                <a:latin typeface="+mj-lt"/>
                <a:ea typeface="+mj-ea"/>
                <a:cs typeface="+mj-cs"/>
                <a:sym typeface="Arial"/>
              </a:defRPr>
            </a:pPr>
            <a:r>
              <a:rPr sz="1200">
                <a:latin typeface="Times Roman"/>
                <a:ea typeface="Times Roman"/>
                <a:cs typeface="Times Roman"/>
                <a:sym typeface="Times Roman"/>
              </a:rPr>
              <a: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Shape 448"/>
          <p:cNvSpPr txBox="1"/>
          <p:nvPr>
            <p:ph type="title"/>
          </p:nvPr>
        </p:nvSpPr>
        <p:spPr>
          <a:xfrm>
            <a:off x="-1" y="598363"/>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Linux File Management and Viewing</a:t>
            </a:r>
          </a:p>
        </p:txBody>
      </p:sp>
      <p:sp>
        <p:nvSpPr>
          <p:cNvPr id="449" name="Shape 44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50" name="Shape 45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51" name="Shape 45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52" name="Shape 45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53" name="Shape 453"/>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54" name="Shape 45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55" name="Shape 455"/>
          <p:cNvSpPr txBox="1"/>
          <p:nvPr/>
        </p:nvSpPr>
        <p:spPr>
          <a:xfrm>
            <a:off x="381000" y="1906587"/>
            <a:ext cx="8096250" cy="42254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57200">
              <a:spcBef>
                <a:spcPts val="1200"/>
              </a:spcBef>
              <a:defRPr b="1" sz="1866">
                <a:latin typeface="+mj-lt"/>
                <a:ea typeface="+mj-ea"/>
                <a:cs typeface="+mj-cs"/>
                <a:sym typeface="Arial"/>
              </a:defRPr>
            </a:pPr>
            <a:r>
              <a:t>Creating Links  </a:t>
            </a:r>
            <a:endParaRPr b="0"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rPr b="0"/>
              <a:t> </a:t>
            </a:r>
            <a:r>
              <a:t>Use the ln command to create link </a:t>
            </a:r>
            <a:r>
              <a:rPr sz="1200">
                <a:latin typeface="Times Roman"/>
                <a:ea typeface="Times Roman"/>
                <a:cs typeface="Times Roman"/>
                <a:sym typeface="Times Roman"/>
              </a:rPr>
              <a:t>- </a:t>
            </a:r>
            <a:r>
              <a:t>to create a symbolic link, you use the option -s </a:t>
            </a: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b="1" sz="2400">
                <a:solidFill>
                  <a:srgbClr val="000066"/>
                </a:solidFill>
                <a:latin typeface="+mj-lt"/>
                <a:ea typeface="+mj-ea"/>
                <a:cs typeface="+mj-cs"/>
                <a:sym typeface="Arial"/>
              </a:defRPr>
            </a:pPr>
            <a:endParaRPr sz="1200">
              <a:latin typeface="Times Roman"/>
              <a:ea typeface="Times Roman"/>
              <a:cs typeface="Times Roman"/>
              <a:sym typeface="Times Roman"/>
            </a:endParaRPr>
          </a:p>
          <a:p>
            <a:pPr defTabSz="414337">
              <a:lnSpc>
                <a:spcPct val="80000"/>
              </a:lnSpc>
              <a:spcBef>
                <a:spcPts val="1400"/>
              </a:spcBef>
              <a:defRPr b="1" sz="24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sz="24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sz="2400">
                <a:solidFill>
                  <a:srgbClr val="000066"/>
                </a:solidFill>
                <a:latin typeface="+mj-lt"/>
                <a:ea typeface="+mj-ea"/>
                <a:cs typeface="+mj-cs"/>
                <a:sym typeface="Arial"/>
              </a:defRPr>
            </a:pP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sz="2400">
                <a:solidFill>
                  <a:srgbClr val="000066"/>
                </a:solidFill>
                <a:latin typeface="+mj-lt"/>
                <a:ea typeface="+mj-ea"/>
                <a:cs typeface="+mj-cs"/>
                <a:sym typeface="Arial"/>
              </a:defRPr>
            </a:pPr>
            <a:endParaRPr sz="1200">
              <a:latin typeface="Times Roman"/>
              <a:ea typeface="Times Roman"/>
              <a:cs typeface="Times Roman"/>
              <a:sym typeface="Times Roman"/>
            </a:endParaRPr>
          </a:p>
          <a:p>
            <a:pPr defTabSz="457200">
              <a:spcBef>
                <a:spcPts val="1200"/>
              </a:spcBef>
              <a:defRPr b="1" sz="1866">
                <a:latin typeface="+mj-lt"/>
                <a:ea typeface="+mj-ea"/>
                <a:cs typeface="+mj-cs"/>
                <a:sym typeface="Arial"/>
              </a:defRPr>
            </a:pPr>
            <a:r>
              <a:t>Removing Links </a:t>
            </a:r>
            <a:endParaRPr sz="1200">
              <a:latin typeface="Times Roman"/>
              <a:ea typeface="Times Roman"/>
              <a:cs typeface="Times Roman"/>
              <a:sym typeface="Times Roman"/>
            </a:endParaRPr>
          </a:p>
          <a:p>
            <a:pPr marL="311150" indent="-311150" defTabSz="414337">
              <a:lnSpc>
                <a:spcPct val="80000"/>
              </a:lnSpc>
              <a:spcBef>
                <a:spcPts val="1400"/>
              </a:spcBef>
              <a:buSzPct val="100000"/>
              <a:buBlip>
                <a:blip r:embed="rId2"/>
              </a:buBlip>
              <a:defRPr sz="2400">
                <a:solidFill>
                  <a:srgbClr val="000066"/>
                </a:solidFill>
                <a:latin typeface="+mj-lt"/>
                <a:ea typeface="+mj-ea"/>
                <a:cs typeface="+mj-cs"/>
                <a:sym typeface="Arial"/>
              </a:defRPr>
            </a:pPr>
            <a:r>
              <a:rPr>
                <a:latin typeface="Times Roman"/>
                <a:ea typeface="Times Roman"/>
                <a:cs typeface="Times Roman"/>
                <a:sym typeface="Times Roman"/>
              </a:rPr>
              <a:t>Type rm link. This removes the link. (Do not use -r or -f to remove links, even if they are subdirectories.)</a:t>
            </a:r>
          </a:p>
          <a:p>
            <a:pPr marL="311150" indent="-311150" defTabSz="414337">
              <a:lnSpc>
                <a:spcPct val="80000"/>
              </a:lnSpc>
              <a:spcBef>
                <a:spcPts val="1400"/>
              </a:spcBef>
              <a:defRPr sz="2400">
                <a:solidFill>
                  <a:srgbClr val="000066"/>
                </a:solidFill>
                <a:latin typeface="+mj-lt"/>
                <a:ea typeface="+mj-ea"/>
                <a:cs typeface="+mj-cs"/>
                <a:sym typeface="Arial"/>
              </a:defRPr>
            </a:pPr>
            <a:r>
              <a:rPr sz="1200">
                <a:latin typeface="Times Roman"/>
                <a:ea typeface="Times Roman"/>
                <a:cs typeface="Times Roman"/>
                <a:sym typeface="Times Roman"/>
              </a:rPr>
              <a:t>	</a:t>
            </a:r>
          </a:p>
        </p:txBody>
      </p:sp>
      <p:pic>
        <p:nvPicPr>
          <p:cNvPr id="456" name="Screenshot 2021-03-21 at 23.13.06.png"/>
          <p:cNvPicPr>
            <a:picLocks noChangeAspect="1"/>
          </p:cNvPicPr>
          <p:nvPr/>
        </p:nvPicPr>
        <p:blipFill>
          <a:blip r:embed="rId3">
            <a:extLst/>
          </a:blip>
          <a:stretch>
            <a:fillRect/>
          </a:stretch>
        </p:blipFill>
        <p:spPr>
          <a:xfrm>
            <a:off x="2075368" y="3110402"/>
            <a:ext cx="4707514" cy="162139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Shape 458"/>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defRPr>
                <a:latin typeface="+mj-lt"/>
                <a:ea typeface="+mj-ea"/>
                <a:cs typeface="+mj-cs"/>
                <a:sym typeface="Arial"/>
              </a:defRPr>
            </a:pPr>
            <a:r>
              <a:rPr>
                <a:latin typeface="Times New Roman"/>
                <a:ea typeface="Times New Roman"/>
                <a:cs typeface="Times New Roman"/>
                <a:sym typeface="Times New Roman"/>
              </a:rPr>
              <a:t>QUIZ</a:t>
            </a:r>
          </a:p>
        </p:txBody>
      </p:sp>
      <p:sp>
        <p:nvSpPr>
          <p:cNvPr id="459" name="Shape 459"/>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60" name="Shape 460"/>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61" name="Shape 461"/>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62" name="Shape 462"/>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63" name="Shape 463"/>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64" name="Shape 464"/>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65" name="Shape 465"/>
          <p:cNvSpPr txBox="1"/>
          <p:nvPr/>
        </p:nvSpPr>
        <p:spPr>
          <a:xfrm>
            <a:off x="393700" y="1474787"/>
            <a:ext cx="8331200" cy="49465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28600" defTabSz="457200">
              <a:defRPr sz="1200">
                <a:uFill>
                  <a:solidFill>
                    <a:srgbClr val="000000"/>
                  </a:solidFill>
                </a:uFill>
              </a:defRPr>
            </a:pPr>
          </a:p>
          <a:p>
            <a:pPr marL="228600" defTabSz="457200">
              <a:defRPr sz="1200">
                <a:uFill>
                  <a:solidFill>
                    <a:srgbClr val="000000"/>
                  </a:solidFill>
                </a:uFill>
              </a:defRPr>
            </a:pPr>
            <a:r>
              <a:t>1. Under which directory would you expect to find nonessential program files? </a:t>
            </a:r>
          </a:p>
          <a:p>
            <a:pPr marL="228600" defTabSz="457200">
              <a:defRPr sz="1200">
                <a:uFill>
                  <a:solidFill>
                    <a:srgbClr val="000000"/>
                  </a:solidFill>
                </a:uFill>
              </a:defRPr>
            </a:pPr>
            <a:r>
              <a:t>a. /boot </a:t>
            </a:r>
            <a:br/>
            <a:r>
              <a:t>b. /bin</a:t>
            </a:r>
          </a:p>
          <a:p>
            <a:pPr marL="228600" defTabSz="457200">
              <a:defRPr sz="1200">
                <a:uFill>
                  <a:solidFill>
                    <a:srgbClr val="000000"/>
                  </a:solidFill>
                </a:uFill>
              </a:defRPr>
            </a:pPr>
            <a:r>
              <a:t>c. /sbin </a:t>
            </a:r>
          </a:p>
          <a:p>
            <a:pPr marL="228600" defTabSz="457200">
              <a:defRPr sz="1200">
                <a:uFill>
                  <a:solidFill>
                    <a:srgbClr val="000000"/>
                  </a:solidFill>
                </a:uFill>
              </a:defRPr>
            </a:pPr>
            <a:r>
              <a:t>d. /usr </a:t>
            </a:r>
            <a:br/>
          </a:p>
          <a:p>
            <a:pPr marL="228600" defTabSz="457200">
              <a:defRPr sz="1200">
                <a:uFill>
                  <a:solidFill>
                    <a:srgbClr val="000000"/>
                  </a:solidFill>
                </a:uFill>
              </a:defRPr>
            </a:pPr>
            <a:r>
              <a:t>2. Under which directory would you expect to find log files? </a:t>
            </a:r>
          </a:p>
          <a:p>
            <a:pPr marL="228600" defTabSz="457200">
              <a:defRPr sz="1200">
                <a:uFill>
                  <a:solidFill>
                    <a:srgbClr val="000000"/>
                  </a:solidFill>
                </a:uFill>
              </a:defRPr>
            </a:pPr>
            <a:r>
              <a:t>a. /proc </a:t>
            </a:r>
            <a:br/>
            <a:r>
              <a:t>b. /run</a:t>
            </a:r>
          </a:p>
          <a:p>
            <a:pPr marL="228600" defTabSz="457200">
              <a:defRPr sz="1200">
                <a:uFill>
                  <a:solidFill>
                    <a:srgbClr val="000000"/>
                  </a:solidFill>
                </a:uFill>
              </a:defRPr>
            </a:pPr>
            <a:r>
              <a:t>c. /var</a:t>
            </a:r>
          </a:p>
          <a:p>
            <a:pPr marL="228600" defTabSz="457200">
              <a:defRPr sz="1200">
                <a:uFill>
                  <a:solidFill>
                    <a:srgbClr val="000000"/>
                  </a:solidFill>
                </a:uFill>
              </a:defRPr>
            </a:pPr>
            <a:r>
              <a:t>d. /usr </a:t>
            </a:r>
            <a:br/>
          </a:p>
          <a:p>
            <a:pPr marL="228600" defTabSz="457200">
              <a:defRPr sz="1200">
                <a:uFill>
                  <a:solidFill>
                    <a:srgbClr val="000000"/>
                  </a:solidFill>
                </a:uFill>
              </a:defRPr>
            </a:pPr>
            <a:r>
              <a:t>3. Which of the following directories would typically not be mounted on its own dedicated device? </a:t>
            </a:r>
          </a:p>
          <a:p>
            <a:pPr marL="228600" defTabSz="457200">
              <a:defRPr sz="1200">
                <a:uFill>
                  <a:solidFill>
                    <a:srgbClr val="000000"/>
                  </a:solidFill>
                </a:uFill>
              </a:defRPr>
            </a:pPr>
            <a:r>
              <a:t>a. /etc </a:t>
            </a:r>
            <a:br/>
            <a:r>
              <a:t>b. /boot </a:t>
            </a:r>
          </a:p>
          <a:p>
            <a:pPr marL="228600" defTabSz="457200">
              <a:defRPr sz="1200">
                <a:uFill>
                  <a:solidFill>
                    <a:srgbClr val="000000"/>
                  </a:solidFill>
                </a:uFill>
              </a:defRPr>
            </a:pPr>
            <a:r>
              <a:t>c. /home</a:t>
            </a:r>
          </a:p>
          <a:p>
            <a:pPr marL="228600" defTabSz="457200">
              <a:defRPr sz="1200">
                <a:uFill>
                  <a:solidFill>
                    <a:srgbClr val="000000"/>
                  </a:solidFill>
                </a:uFill>
              </a:defRPr>
            </a:pPr>
            <a:r>
              <a:t>d. /usr </a:t>
            </a:r>
            <a:br/>
          </a:p>
          <a:p>
            <a:pPr marL="228600" defTabSz="457200">
              <a:defRPr sz="1200">
                <a:uFill>
                  <a:solidFill>
                    <a:srgbClr val="000000"/>
                  </a:solidFill>
                </a:uFill>
              </a:defRPr>
            </a:pPr>
            <a:r>
              <a:t>4. Which of the following commands would give the most accurate overview of mounted disk devices (without showing much information about mounted system devices as well)? </a:t>
            </a:r>
            <a:br/>
            <a:r>
              <a:t>a. mount</a:t>
            </a:r>
            <a:br/>
            <a:r>
              <a:t>b. mount -a </a:t>
            </a:r>
          </a:p>
          <a:p>
            <a:pPr marL="228600" defTabSz="457200">
              <a:defRPr sz="1200">
                <a:uFill>
                  <a:solidFill>
                    <a:srgbClr val="000000"/>
                  </a:solidFill>
                </a:uFill>
              </a:defRPr>
            </a:pPr>
            <a:r>
              <a:t>c. df -hT</a:t>
            </a:r>
            <a:br/>
            <a:r>
              <a:t>d. du -h </a:t>
            </a:r>
            <a:b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Shape 469"/>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defRPr>
                <a:latin typeface="+mj-lt"/>
                <a:ea typeface="+mj-ea"/>
                <a:cs typeface="+mj-cs"/>
                <a:sym typeface="Arial"/>
              </a:defRPr>
            </a:pPr>
            <a:r>
              <a:rPr>
                <a:latin typeface="Times New Roman"/>
                <a:ea typeface="Times New Roman"/>
                <a:cs typeface="Times New Roman"/>
                <a:sym typeface="Times New Roman"/>
              </a:rPr>
              <a:t>QUIZ</a:t>
            </a:r>
          </a:p>
        </p:txBody>
      </p:sp>
      <p:sp>
        <p:nvSpPr>
          <p:cNvPr id="470" name="Shape 470"/>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71" name="Shape 471"/>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72" name="Shape 472"/>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73" name="Shape 473"/>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74" name="Shape 474"/>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75" name="Shape 475"/>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76" name="Shape 476"/>
          <p:cNvSpPr txBox="1"/>
          <p:nvPr/>
        </p:nvSpPr>
        <p:spPr>
          <a:xfrm>
            <a:off x="406400" y="1744484"/>
            <a:ext cx="8331201" cy="488410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28600" defTabSz="457200">
              <a:defRPr sz="1000">
                <a:uFill>
                  <a:solidFill>
                    <a:srgbClr val="000000"/>
                  </a:solidFill>
                </a:uFill>
              </a:defRPr>
            </a:pPr>
            <a:r>
              <a:t>5. Which command enables you to show all files in the current directory so that the newest files are listed last? </a:t>
            </a:r>
            <a:br/>
            <a:r>
              <a:t>a. ls -lRt </a:t>
            </a:r>
          </a:p>
          <a:p>
            <a:pPr marL="228600" defTabSz="457200">
              <a:defRPr sz="1000">
                <a:uFill>
                  <a:solidFill>
                    <a:srgbClr val="000000"/>
                  </a:solidFill>
                </a:uFill>
              </a:defRPr>
            </a:pPr>
            <a:r>
              <a:t>b. ls -lrt </a:t>
            </a:r>
          </a:p>
          <a:p>
            <a:pPr marL="228600" defTabSz="457200">
              <a:defRPr sz="1000">
                <a:uFill>
                  <a:solidFill>
                    <a:srgbClr val="000000"/>
                  </a:solidFill>
                </a:uFill>
              </a:defRPr>
            </a:pPr>
            <a:r>
              <a:t>c. ls -alrt </a:t>
            </a:r>
          </a:p>
          <a:p>
            <a:pPr marL="228600" defTabSz="457200">
              <a:defRPr sz="1000">
                <a:uFill>
                  <a:solidFill>
                    <a:srgbClr val="000000"/>
                  </a:solidFill>
                </a:uFill>
              </a:defRPr>
            </a:pPr>
            <a:r>
              <a:t>d. ls -alr </a:t>
            </a:r>
            <a:br/>
          </a:p>
          <a:p>
            <a:pPr marL="228600" defTabSz="457200">
              <a:defRPr sz="1000">
                <a:uFill>
                  <a:solidFill>
                    <a:srgbClr val="000000"/>
                  </a:solidFill>
                </a:uFill>
              </a:defRPr>
            </a:pPr>
            <a:r>
              <a:t>6. Which command enables you to copy hidden files as well as regular files from /home/$USER to the current directory? </a:t>
            </a:r>
            <a:br/>
            <a:r>
              <a:t>a. cp -a /home/$USER . </a:t>
            </a:r>
          </a:p>
          <a:p>
            <a:pPr marL="228600" defTabSz="457200">
              <a:defRPr sz="1000">
                <a:uFill>
                  <a:solidFill>
                    <a:srgbClr val="000000"/>
                  </a:solidFill>
                </a:uFill>
              </a:defRPr>
            </a:pPr>
            <a:r>
              <a:t>b. cp -a /home/$USER/* . </a:t>
            </a:r>
          </a:p>
          <a:p>
            <a:pPr marL="228600" defTabSz="457200">
              <a:defRPr sz="1000">
                <a:uFill>
                  <a:solidFill>
                    <a:srgbClr val="000000"/>
                  </a:solidFill>
                </a:uFill>
              </a:defRPr>
            </a:pPr>
            <a:r>
              <a:t>c. cp -a /home/$USER/. . </a:t>
            </a:r>
          </a:p>
          <a:p>
            <a:pPr marL="228600" defTabSz="457200">
              <a:defRPr sz="1000">
                <a:uFill>
                  <a:solidFill>
                    <a:srgbClr val="000000"/>
                  </a:solidFill>
                </a:uFill>
              </a:defRPr>
            </a:pPr>
            <a:r>
              <a:t>d. cp -a home/$USER. . </a:t>
            </a:r>
            <a:br/>
          </a:p>
          <a:p>
            <a:pPr marL="228600" defTabSz="457200">
              <a:defRPr sz="1000">
                <a:uFill>
                  <a:solidFill>
                    <a:srgbClr val="000000"/>
                  </a:solidFill>
                </a:uFill>
              </a:defRPr>
            </a:pPr>
            <a:r>
              <a:t>7. Which command enables you to rename the file myfile to mynewfile? </a:t>
            </a:r>
          </a:p>
          <a:p>
            <a:pPr marL="228600" defTabSz="457200">
              <a:defRPr sz="1000">
                <a:uFill>
                  <a:solidFill>
                    <a:srgbClr val="000000"/>
                  </a:solidFill>
                </a:uFill>
              </a:defRPr>
            </a:pPr>
            <a:r>
              <a:t>a. mv myfile mynewfile</a:t>
            </a:r>
            <a:br/>
            <a:r>
              <a:t>b. rm myfile mynewfile</a:t>
            </a:r>
            <a:br/>
            <a:r>
              <a:t>c. rn myfile mynewfile </a:t>
            </a:r>
          </a:p>
          <a:p>
            <a:pPr marL="228600" defTabSz="457200">
              <a:defRPr sz="1000">
                <a:uFill>
                  <a:solidFill>
                    <a:srgbClr val="000000"/>
                  </a:solidFill>
                </a:uFill>
              </a:defRPr>
            </a:pPr>
            <a:r>
              <a:t>d. ren myfile mynewfile </a:t>
            </a:r>
          </a:p>
          <a:p>
            <a:pPr marL="228600" defTabSz="457200">
              <a:defRPr sz="1000">
                <a:uFill>
                  <a:solidFill>
                    <a:srgbClr val="000000"/>
                  </a:solidFill>
                </a:uFill>
              </a:defRPr>
            </a:pPr>
          </a:p>
          <a:p>
            <a:pPr marL="228600" defTabSz="457200">
              <a:defRPr sz="1000">
                <a:uFill>
                  <a:solidFill>
                    <a:srgbClr val="000000"/>
                  </a:solidFill>
                </a:uFill>
              </a:defRPr>
            </a:pPr>
            <a:r>
              <a:t>8. Which statement about hard links is not true?</a:t>
            </a:r>
            <a:br/>
            <a:r>
              <a:t>a. Hard links cannot be created to directories.</a:t>
            </a:r>
            <a:br/>
            <a:r>
              <a:t>b. Hard links cannot refer to files on other devices.</a:t>
            </a:r>
            <a:br/>
            <a:r>
              <a:t>c. The inode keeps a hard link counter.</a:t>
            </a:r>
            <a:br/>
            <a:r>
              <a:t>d. If the original hard link is removed, all other hard links become invalid. </a:t>
            </a:r>
          </a:p>
          <a:p>
            <a:pPr marL="228600" defTabSz="457200">
              <a:defRPr sz="1000">
                <a:uFill>
                  <a:solidFill>
                    <a:srgbClr val="000000"/>
                  </a:solidFill>
                </a:uFill>
              </a:defRPr>
            </a:pPr>
          </a:p>
          <a:p>
            <a:pPr marL="228600" defTabSz="457200">
              <a:defRPr sz="1000">
                <a:uFill>
                  <a:solidFill>
                    <a:srgbClr val="000000"/>
                  </a:solidFill>
                </a:uFill>
              </a:defRPr>
            </a:pPr>
            <a:r>
              <a:t>9. Which command creates a symbolic link to the directory /home in the directory /tmp? </a:t>
            </a:r>
          </a:p>
          <a:p>
            <a:pPr marL="228600" defTabSz="457200">
              <a:defRPr sz="1000">
                <a:uFill>
                  <a:solidFill>
                    <a:srgbClr val="000000"/>
                  </a:solidFill>
                </a:uFill>
              </a:defRPr>
            </a:pPr>
            <a:r>
              <a:t>a. ln /tmp /home</a:t>
            </a:r>
            <a:br/>
            <a:r>
              <a:t>b. ln /home /tmp</a:t>
            </a:r>
            <a:br/>
            <a:r>
              <a:t>c. ln -s /home /tmp </a:t>
            </a:r>
          </a:p>
          <a:p>
            <a:pPr marL="228600" defTabSz="457200">
              <a:defRPr sz="1000">
                <a:uFill>
                  <a:solidFill>
                    <a:srgbClr val="000000"/>
                  </a:solidFill>
                </a:uFill>
              </a:defRPr>
            </a:pPr>
            <a:r>
              <a:t>d. ln -s /tmp /home</a:t>
            </a:r>
          </a:p>
          <a:p>
            <a:pPr marL="228600" defTabSz="457200">
              <a:defRPr sz="1000">
                <a:uFill>
                  <a:solidFill>
                    <a:srgbClr val="000000"/>
                  </a:solidFill>
                </a:uFill>
              </a:defRPr>
            </a:pPr>
            <a:br/>
            <a:r>
              <a:t>10. Which tar option enables you to add one single file to a tar archive? </a:t>
            </a:r>
          </a:p>
          <a:p>
            <a:pPr marL="228600" defTabSz="457200">
              <a:defRPr sz="1000">
                <a:uFill>
                  <a:solidFill>
                    <a:srgbClr val="000000"/>
                  </a:solidFill>
                </a:uFill>
              </a:defRPr>
            </a:pPr>
            <a:r>
              <a:t>a. -a </a:t>
            </a:r>
          </a:p>
          <a:p>
            <a:pPr marL="228600" defTabSz="457200">
              <a:defRPr sz="1000">
                <a:uFill>
                  <a:solidFill>
                    <a:srgbClr val="000000"/>
                  </a:solidFill>
                </a:uFill>
              </a:defRPr>
            </a:pPr>
            <a:r>
              <a:t>b. -A</a:t>
            </a:r>
          </a:p>
          <a:p>
            <a:pPr marL="228600" defTabSz="457200">
              <a:defRPr sz="1000">
                <a:uFill>
                  <a:solidFill>
                    <a:srgbClr val="000000"/>
                  </a:solidFill>
                </a:uFill>
              </a:defRPr>
            </a:pPr>
            <a:r>
              <a:t>c. -r</a:t>
            </a:r>
          </a:p>
          <a:p>
            <a:pPr marL="228600" defTabSz="457200">
              <a:defRPr sz="1000">
                <a:uFill>
                  <a:solidFill>
                    <a:srgbClr val="000000"/>
                  </a:solidFill>
                </a:uFill>
              </a:defRPr>
            </a:pPr>
            <a:r>
              <a:t>d. -u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Shape 480"/>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defRPr>
                <a:latin typeface="+mj-lt"/>
                <a:ea typeface="+mj-ea"/>
                <a:cs typeface="+mj-cs"/>
                <a:sym typeface="Arial"/>
              </a:defRPr>
            </a:pPr>
            <a:r>
              <a:rPr>
                <a:latin typeface="Times New Roman"/>
                <a:ea typeface="Times New Roman"/>
                <a:cs typeface="Times New Roman"/>
                <a:sym typeface="Times New Roman"/>
              </a:rPr>
              <a:t>QUIZ2</a:t>
            </a:r>
          </a:p>
        </p:txBody>
      </p:sp>
      <p:sp>
        <p:nvSpPr>
          <p:cNvPr id="481" name="Shape 481"/>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82" name="Shape 482"/>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83" name="Shape 483"/>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84" name="Shape 484"/>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85" name="Shape 485"/>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86" name="Shape 486"/>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87" name="Shape 487"/>
          <p:cNvSpPr txBox="1"/>
          <p:nvPr/>
        </p:nvSpPr>
        <p:spPr>
          <a:xfrm>
            <a:off x="406400" y="1631278"/>
            <a:ext cx="8331201" cy="51751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28600" defTabSz="457200">
              <a:defRPr sz="1100">
                <a:uFill>
                  <a:solidFill>
                    <a:srgbClr val="000000"/>
                  </a:solidFill>
                </a:uFill>
              </a:defRPr>
            </a:pPr>
            <a:r>
              <a:t>1. Which command was developed to show only the first ten lines in a text file? </a:t>
            </a:r>
          </a:p>
          <a:p>
            <a:pPr marL="228600" defTabSz="457200">
              <a:defRPr sz="1100">
                <a:uFill>
                  <a:solidFill>
                    <a:srgbClr val="000000"/>
                  </a:solidFill>
                </a:uFill>
              </a:defRPr>
            </a:pPr>
            <a:r>
              <a:t>a. head </a:t>
            </a:r>
            <a:br/>
            <a:r>
              <a:t>b. top </a:t>
            </a:r>
          </a:p>
          <a:p>
            <a:pPr marL="228600" defTabSz="457200">
              <a:defRPr sz="1100">
                <a:uFill>
                  <a:solidFill>
                    <a:srgbClr val="000000"/>
                  </a:solidFill>
                </a:uFill>
              </a:defRPr>
            </a:pPr>
            <a:r>
              <a:t>c. first</a:t>
            </a:r>
            <a:br/>
            <a:r>
              <a:t>d. cat </a:t>
            </a:r>
            <a:br/>
          </a:p>
          <a:p>
            <a:pPr marL="228600" defTabSz="457200">
              <a:defRPr sz="1100">
                <a:uFill>
                  <a:solidFill>
                    <a:srgbClr val="000000"/>
                  </a:solidFill>
                </a:uFill>
              </a:defRPr>
            </a:pPr>
            <a:r>
              <a:t>2. Which command enables you to count the number of words in a text file? </a:t>
            </a:r>
            <a:br/>
            <a:r>
              <a:t>a. count </a:t>
            </a:r>
            <a:br/>
            <a:r>
              <a:t>b. list</a:t>
            </a:r>
            <a:br/>
            <a:r>
              <a:t>c. ls -l </a:t>
            </a:r>
            <a:br/>
            <a:r>
              <a:t>d. wc </a:t>
            </a:r>
            <a:br/>
          </a:p>
          <a:p>
            <a:pPr marL="228600" defTabSz="457200">
              <a:defRPr sz="1100">
                <a:uFill>
                  <a:solidFill>
                    <a:srgbClr val="000000"/>
                  </a:solidFill>
                </a:uFill>
              </a:defRPr>
            </a:pPr>
            <a:r>
              <a:t>3. Which key on your keyboard do you use in less to go to the last line of the current text file? </a:t>
            </a:r>
            <a:br/>
            <a:r>
              <a:t>a. End </a:t>
            </a:r>
            <a:br/>
            <a:r>
              <a:t>b. Page Down </a:t>
            </a:r>
            <a:br/>
            <a:r>
              <a:t>c. q</a:t>
            </a:r>
            <a:br/>
            <a:r>
              <a:t>d. G </a:t>
            </a:r>
            <a:br/>
          </a:p>
          <a:p>
            <a:pPr marL="228600" defTabSz="457200">
              <a:defRPr sz="1100">
                <a:uFill>
                  <a:solidFill>
                    <a:srgbClr val="000000"/>
                  </a:solidFill>
                </a:uFill>
              </a:defRPr>
            </a:pPr>
            <a:r>
              <a:t>4. Which option is missing (...) from the following command, assuming that you want to filter the first field out of the /etc/passwd file and assuming that the character that is used as the field delimiter is a :?</a:t>
            </a:r>
            <a:br/>
            <a:r>
              <a:t>cut ... : -f 1 /etc/passwd </a:t>
            </a:r>
          </a:p>
          <a:p>
            <a:pPr marL="228600" defTabSz="457200">
              <a:defRPr sz="1100">
                <a:uFill>
                  <a:solidFill>
                    <a:srgbClr val="000000"/>
                  </a:solidFill>
                </a:uFill>
              </a:defRPr>
            </a:pPr>
            <a:r>
              <a:t>a. -d </a:t>
            </a:r>
          </a:p>
          <a:p>
            <a:pPr marL="228600" defTabSz="457200">
              <a:defRPr sz="1100">
                <a:uFill>
                  <a:solidFill>
                    <a:srgbClr val="000000"/>
                  </a:solidFill>
                </a:uFill>
              </a:defRPr>
            </a:pPr>
            <a:r>
              <a:t>b. -c </a:t>
            </a:r>
          </a:p>
          <a:p>
            <a:pPr marL="228600" defTabSz="457200">
              <a:defRPr sz="1100">
                <a:uFill>
                  <a:solidFill>
                    <a:srgbClr val="000000"/>
                  </a:solidFill>
                </a:uFill>
              </a:defRPr>
            </a:pPr>
            <a:r>
              <a:t>c. -t </a:t>
            </a:r>
          </a:p>
          <a:p>
            <a:pPr marL="228600" defTabSz="457200">
              <a:defRPr sz="1200">
                <a:uFill>
                  <a:solidFill>
                    <a:srgbClr val="000000"/>
                  </a:solidFill>
                </a:uFill>
              </a:defRPr>
            </a:pPr>
            <a:r>
              <a:rPr sz="1100"/>
              <a:t>d. -x </a:t>
            </a:r>
            <a:br/>
          </a:p>
          <a:p>
            <a:pPr marL="228600" defTabSz="457200">
              <a:defRPr sz="1200">
                <a:uFill>
                  <a:solidFill>
                    <a:srgbClr val="000000"/>
                  </a:solidFill>
                </a:uFill>
              </a:defRPr>
            </a:pPr>
            <a:r>
              <a:t>5. Which option is missing (...) if you want to sort the third column of the output of the command ps aux? </a:t>
            </a:r>
            <a:br/>
            <a:r>
              <a:t>ps aux | sort ... </a:t>
            </a:r>
            <a:br/>
            <a:r>
              <a:t>a. -k3 </a:t>
            </a:r>
          </a:p>
          <a:p>
            <a:pPr marL="228600" defTabSz="457200">
              <a:defRPr sz="1200">
                <a:uFill>
                  <a:solidFill>
                    <a:srgbClr val="000000"/>
                  </a:solidFill>
                </a:uFill>
              </a:defRPr>
            </a:pPr>
            <a:r>
              <a:t>b. -s3 </a:t>
            </a:r>
            <a:br/>
            <a:r>
              <a:t>c. -k f 3 </a:t>
            </a:r>
            <a:br/>
            <a:r>
              <a:t>d. -f 3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Shape 66"/>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UNIX Shell</a:t>
            </a:r>
          </a:p>
        </p:txBody>
      </p:sp>
      <p:sp>
        <p:nvSpPr>
          <p:cNvPr id="67" name="Shape 6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68" name="Shape 6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69" name="Shape 6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70" name="Shape 7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71" name="Shape 7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72" name="Shape 7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73" name="Shape 73"/>
          <p:cNvSpPr txBox="1"/>
          <p:nvPr/>
        </p:nvSpPr>
        <p:spPr>
          <a:xfrm>
            <a:off x="889000" y="1906587"/>
            <a:ext cx="7299325" cy="42221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Numerous other shells are available from the network. Almost all of them are based on either sh or csh with extensions to provide job control to sh, allow in-line editing of commands, page through previously executed commands, provide command name completion and custom prompt, etc. </a:t>
            </a:r>
          </a:p>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Some of the more well known of these may be on your favorite Unix system: the Korn shell, ksh, by David Korn and the Bourne Again SHell, bash, from the Free Software Foundations GNU project, both based on sh, the T-C shell, tcsh, and the extended C shell, cshe, both based on csh. </a:t>
            </a:r>
          </a:p>
        </p:txBody>
      </p:sp>
      <p:sp>
        <p:nvSpPr>
          <p:cNvPr id="74" name="Shape 74"/>
          <p:cNvSpPr txBox="1"/>
          <p:nvPr/>
        </p:nvSpPr>
        <p:spPr>
          <a:xfrm>
            <a:off x="3725878" y="6201348"/>
            <a:ext cx="1341907" cy="3484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cat /etc/shells</a:t>
            </a:r>
          </a:p>
        </p:txBody>
      </p:sp>
      <p:sp>
        <p:nvSpPr>
          <p:cNvPr id="75" name="Shape 75"/>
          <p:cNvSpPr txBox="1"/>
          <p:nvPr/>
        </p:nvSpPr>
        <p:spPr>
          <a:xfrm>
            <a:off x="4445453" y="3381785"/>
            <a:ext cx="507093" cy="348430"/>
          </a:xfrm>
          <a:prstGeom prst="rect">
            <a:avLst/>
          </a:prstGeom>
          <a:ln w="12700">
            <a:miter lim="400000"/>
          </a:ln>
        </p:spPr>
        <p:txBody>
          <a:bodyPr wrap="none" lIns="45719" rIns="45719">
            <a:spAutoFit/>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1" name="Shape 491"/>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defRPr>
                <a:latin typeface="+mj-lt"/>
                <a:ea typeface="+mj-ea"/>
                <a:cs typeface="+mj-cs"/>
                <a:sym typeface="Arial"/>
              </a:defRPr>
            </a:pPr>
            <a:r>
              <a:rPr>
                <a:latin typeface="Times New Roman"/>
                <a:ea typeface="Times New Roman"/>
                <a:cs typeface="Times New Roman"/>
                <a:sym typeface="Times New Roman"/>
              </a:rPr>
              <a:t>QUIZ2</a:t>
            </a:r>
          </a:p>
        </p:txBody>
      </p:sp>
      <p:sp>
        <p:nvSpPr>
          <p:cNvPr id="492" name="Shape 492"/>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93" name="Shape 493"/>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94" name="Shape 494"/>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495" name="Shape 495"/>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496" name="Shape 496"/>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497" name="Shape 497"/>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498" name="Shape 498"/>
          <p:cNvSpPr txBox="1"/>
          <p:nvPr/>
        </p:nvSpPr>
        <p:spPr>
          <a:xfrm>
            <a:off x="406400" y="1728460"/>
            <a:ext cx="8331201" cy="49465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28600" defTabSz="457200">
              <a:defRPr sz="1200">
                <a:uFill>
                  <a:solidFill>
                    <a:srgbClr val="000000"/>
                  </a:solidFill>
                </a:uFill>
              </a:defRPr>
            </a:pPr>
            <a:r>
              <a:t>6. Which of the following commands would only show lines in the file /etc/passwd that start with the text anna? </a:t>
            </a:r>
            <a:br/>
            <a:r>
              <a:t>a. grep anna /etc/passwd</a:t>
            </a:r>
            <a:br/>
            <a:r>
              <a:t>b. grep -v anna /etc/passwd </a:t>
            </a:r>
          </a:p>
          <a:p>
            <a:pPr marL="228600" defTabSz="457200">
              <a:defRPr sz="1200">
                <a:uFill>
                  <a:solidFill>
                    <a:srgbClr val="000000"/>
                  </a:solidFill>
                </a:uFill>
              </a:defRPr>
            </a:pPr>
            <a:r>
              <a:t>c. grep $anna /etc/passwd </a:t>
            </a:r>
          </a:p>
          <a:p>
            <a:pPr marL="228600" defTabSz="457200">
              <a:defRPr sz="1200">
                <a:uFill>
                  <a:solidFill>
                    <a:srgbClr val="000000"/>
                  </a:solidFill>
                </a:uFill>
              </a:defRPr>
            </a:pPr>
            <a:r>
              <a:t>d. grep ^anna /etc/passwd </a:t>
            </a:r>
            <a:br/>
          </a:p>
          <a:p>
            <a:pPr marL="228600" defTabSz="457200">
              <a:defRPr sz="1200">
                <a:uFill>
                  <a:solidFill>
                    <a:srgbClr val="000000"/>
                  </a:solidFill>
                </a:uFill>
              </a:defRPr>
            </a:pPr>
            <a:r>
              <a:t>7. Which regular expression do you use to make the previous character optional? </a:t>
            </a:r>
          </a:p>
          <a:p>
            <a:pPr marL="429126" indent="-200526" defTabSz="457200">
              <a:buSzPct val="100000"/>
              <a:buAutoNum type="alphaLcPeriod" startAt="1"/>
              <a:defRPr sz="1200">
                <a:uFill>
                  <a:solidFill>
                    <a:srgbClr val="000000"/>
                  </a:solidFill>
                </a:uFill>
              </a:defRPr>
            </a:pPr>
            <a:r>
              <a:t>? </a:t>
            </a:r>
          </a:p>
          <a:p>
            <a:pPr marL="429126" indent="-200526" defTabSz="457200">
              <a:buSzPct val="100000"/>
              <a:buAutoNum type="alphaLcPeriod" startAt="1"/>
              <a:defRPr sz="1200">
                <a:uFill>
                  <a:solidFill>
                    <a:srgbClr val="000000"/>
                  </a:solidFill>
                </a:uFill>
              </a:defRPr>
            </a:pPr>
            <a:r>
              <a:t>b. . </a:t>
            </a:r>
          </a:p>
          <a:p>
            <a:pPr marL="429126" indent="-200526" defTabSz="457200">
              <a:buSzPct val="100000"/>
              <a:buAutoNum type="alphaLcPeriod" startAt="1"/>
              <a:defRPr sz="1200">
                <a:uFill>
                  <a:solidFill>
                    <a:srgbClr val="000000"/>
                  </a:solidFill>
                </a:uFill>
              </a:defRPr>
            </a:pPr>
            <a:r>
              <a:t>c. * </a:t>
            </a:r>
          </a:p>
          <a:p>
            <a:pPr marL="429126" indent="-200526" defTabSz="457200">
              <a:buSzPct val="100000"/>
              <a:buAutoNum type="alphaLcPeriod" startAt="1"/>
              <a:defRPr sz="1200">
                <a:uFill>
                  <a:solidFill>
                    <a:srgbClr val="000000"/>
                  </a:solidFill>
                </a:uFill>
              </a:defRPr>
            </a:pPr>
            <a:r>
              <a:t>d. &amp;</a:t>
            </a:r>
            <a:br/>
            <a:r>
              <a:t> </a:t>
            </a:r>
          </a:p>
          <a:p>
            <a:pPr marL="228600" defTabSz="457200">
              <a:defRPr sz="1200">
                <a:uFill>
                  <a:solidFill>
                    <a:srgbClr val="000000"/>
                  </a:solidFill>
                </a:uFill>
              </a:defRPr>
            </a:pPr>
            <a:r>
              <a:t>8. Which regular expression is used as a wildcard to refer to any single character? </a:t>
            </a:r>
          </a:p>
          <a:p>
            <a:pPr marL="228600" defTabSz="457200">
              <a:defRPr sz="1200">
                <a:uFill>
                  <a:solidFill>
                    <a:srgbClr val="000000"/>
                  </a:solidFill>
                </a:uFill>
              </a:defRPr>
            </a:pPr>
            <a:r>
              <a:t>a. ?  b. . c. * d. &amp; </a:t>
            </a:r>
          </a:p>
          <a:p>
            <a:pPr marL="228600" defTabSz="457200">
              <a:defRPr sz="1200">
                <a:uFill>
                  <a:solidFill>
                    <a:srgbClr val="000000"/>
                  </a:solidFill>
                </a:uFill>
              </a:defRPr>
            </a:pPr>
          </a:p>
          <a:p>
            <a:pPr marL="228600" defTabSz="457200">
              <a:defRPr sz="1200">
                <a:uFill>
                  <a:solidFill>
                    <a:srgbClr val="000000"/>
                  </a:solidFill>
                </a:uFill>
              </a:defRPr>
            </a:pPr>
            <a:r>
              <a:t>9. Which command prints the fourth field of a line in the /etc/passwd file if the text user occurs in that line? </a:t>
            </a:r>
          </a:p>
          <a:p>
            <a:pPr marL="228600" defTabSz="457200">
              <a:defRPr sz="1200">
                <a:uFill>
                  <a:solidFill>
                    <a:srgbClr val="000000"/>
                  </a:solidFill>
                </a:uFill>
              </a:defRPr>
            </a:pPr>
            <a:r>
              <a:t>a. awk '/user/ { print $4 }' /etc/passwd</a:t>
            </a:r>
            <a:br/>
            <a:r>
              <a:t>b. awk -d : '/user/ { print $4 }' /etc/passwd </a:t>
            </a:r>
            <a:br/>
            <a:r>
              <a:t>c. awk -F : '/user/ $4' /etc/passwd</a:t>
            </a:r>
            <a:br/>
            <a:r>
              <a:t>d. awk -F : '/user/ { print $4 }' /etc/passwd </a:t>
            </a:r>
          </a:p>
          <a:p>
            <a:pPr marL="228600" defTabSz="457200">
              <a:defRPr sz="1200">
                <a:uFill>
                  <a:solidFill>
                    <a:srgbClr val="000000"/>
                  </a:solidFill>
                </a:uFill>
              </a:defRPr>
            </a:pPr>
          </a:p>
          <a:p>
            <a:pPr marL="228600" defTabSz="457200">
              <a:defRPr sz="1200">
                <a:uFill>
                  <a:solidFill>
                    <a:srgbClr val="000000"/>
                  </a:solidFill>
                </a:uFill>
              </a:defRPr>
            </a:pPr>
            <a:r>
              <a:t>10. Which option would you use with grep to show only lines that do not contain the regular expression that was used? </a:t>
            </a:r>
          </a:p>
          <a:p>
            <a:pPr marL="228600" defTabSz="457200">
              <a:defRPr sz="1200">
                <a:uFill>
                  <a:solidFill>
                    <a:srgbClr val="000000"/>
                  </a:solidFill>
                </a:uFill>
              </a:defRPr>
            </a:pPr>
            <a:r>
              <a:t>a. -x b. -v c. -u d. -q </a:t>
            </a:r>
          </a:p>
          <a:p>
            <a:pPr marL="228600" defTabSz="457200">
              <a:defRPr sz="1200">
                <a:uFill>
                  <a:solidFill>
                    <a:srgbClr val="000000"/>
                  </a:solidFill>
                </a:uFill>
              </a:defRPr>
            </a:pPr>
            <a:b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Shape 502"/>
          <p:cNvSpPr txBox="1"/>
          <p:nvPr>
            <p:ph type="title"/>
          </p:nvPr>
        </p:nvSpPr>
        <p:spPr>
          <a:xfrm>
            <a:off x="-1" y="568325"/>
            <a:ext cx="9144002" cy="1144588"/>
          </a:xfrm>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defRPr>
            </a:lvl1pPr>
          </a:lstStyle>
          <a:p>
            <a:pPr>
              <a:defRPr>
                <a:latin typeface="+mj-lt"/>
                <a:ea typeface="+mj-ea"/>
                <a:cs typeface="+mj-cs"/>
                <a:sym typeface="Arial"/>
              </a:defRPr>
            </a:pPr>
            <a:r>
              <a:rPr>
                <a:latin typeface="Times New Roman"/>
                <a:ea typeface="Times New Roman"/>
                <a:cs typeface="Times New Roman"/>
                <a:sym typeface="Times New Roman"/>
              </a:rPr>
              <a:t>ASSIGNMENT</a:t>
            </a:r>
          </a:p>
        </p:txBody>
      </p:sp>
      <p:sp>
        <p:nvSpPr>
          <p:cNvPr id="503" name="Shape 503"/>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04" name="Shape 504"/>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05" name="Shape 505"/>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506" name="Shape 506"/>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507" name="Shape 507"/>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508" name="Shape 508"/>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509" name="Shape 509"/>
          <p:cNvSpPr txBox="1"/>
          <p:nvPr/>
        </p:nvSpPr>
        <p:spPr>
          <a:xfrm>
            <a:off x="393700" y="1474787"/>
            <a:ext cx="8331200" cy="53248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28600" defTabSz="457200">
              <a:defRPr sz="1700">
                <a:uFill>
                  <a:solidFill>
                    <a:srgbClr val="000000"/>
                  </a:solidFill>
                </a:uFill>
              </a:defRPr>
            </a:pPr>
          </a:p>
          <a:p>
            <a:pPr marL="552450" indent="-323850" defTabSz="457200">
              <a:buSzPct val="100000"/>
              <a:buAutoNum type="arabicPeriod" startAt="1"/>
              <a:tabLst>
                <a:tab pos="457200" algn="l"/>
              </a:tabLst>
              <a:defRPr sz="1700">
                <a:uFill>
                  <a:solidFill>
                    <a:srgbClr val="000000"/>
                  </a:solidFill>
                </a:uFill>
              </a:defRPr>
            </a:pPr>
            <a:r>
              <a:t>Login as student (password is student)</a:t>
            </a:r>
          </a:p>
          <a:p>
            <a:pPr marL="552450" indent="-323850" defTabSz="457200">
              <a:buSzPct val="100000"/>
              <a:buAutoNum type="arabicPeriod" startAt="1"/>
              <a:tabLst>
                <a:tab pos="457200" algn="l"/>
              </a:tabLst>
              <a:defRPr sz="1700">
                <a:uFill>
                  <a:solidFill>
                    <a:srgbClr val="000000"/>
                  </a:solidFill>
                </a:uFill>
              </a:defRPr>
            </a:pPr>
            <a:r>
              <a:t>Open Terminal and find out the shell you are using.</a:t>
            </a:r>
          </a:p>
          <a:p>
            <a:pPr marL="552450" indent="-323850" defTabSz="457200">
              <a:buSzPct val="100000"/>
              <a:buAutoNum type="arabicPeriod" startAt="1"/>
              <a:tabLst>
                <a:tab pos="457200" algn="l"/>
              </a:tabLst>
              <a:defRPr sz="1700">
                <a:uFill>
                  <a:solidFill>
                    <a:srgbClr val="000000"/>
                  </a:solidFill>
                </a:uFill>
              </a:defRPr>
            </a:pPr>
            <a:r>
              <a:t>Change your shell to sh</a:t>
            </a:r>
          </a:p>
          <a:p>
            <a:pPr marL="552450" indent="-323850" defTabSz="457200">
              <a:buSzPct val="100000"/>
              <a:buAutoNum type="arabicPeriod" startAt="1"/>
              <a:tabLst>
                <a:tab pos="457200" algn="l"/>
              </a:tabLst>
              <a:defRPr sz="1700">
                <a:uFill>
                  <a:solidFill>
                    <a:srgbClr val="000000"/>
                  </a:solidFill>
                </a:uFill>
              </a:defRPr>
            </a:pPr>
            <a:r>
              <a:t>Write a shell script (using vi editor) to create a directory test in your area and copy the contents of /etc in test directory.</a:t>
            </a:r>
          </a:p>
          <a:p>
            <a:pPr marL="552450" indent="-323850" defTabSz="457200">
              <a:buSzPct val="100000"/>
              <a:buAutoNum type="arabicPeriod" startAt="1"/>
              <a:tabLst>
                <a:tab pos="457200" algn="l"/>
              </a:tabLst>
              <a:defRPr sz="1700">
                <a:uFill>
                  <a:solidFill>
                    <a:srgbClr val="000000"/>
                  </a:solidFill>
                </a:uFill>
              </a:defRPr>
            </a:pPr>
            <a:r>
              <a:t>Move the contents of test directory in test1 directory</a:t>
            </a:r>
          </a:p>
          <a:p>
            <a:pPr marL="552450" indent="-323850" defTabSz="457200">
              <a:buSzPct val="100000"/>
              <a:buAutoNum type="arabicPeriod" startAt="1"/>
              <a:tabLst>
                <a:tab pos="457200" algn="l"/>
              </a:tabLst>
              <a:defRPr sz="1700">
                <a:uFill>
                  <a:solidFill>
                    <a:srgbClr val="000000"/>
                  </a:solidFill>
                </a:uFill>
              </a:defRPr>
            </a:pPr>
            <a:r>
              <a:t>Copy the test1 directory in /tmp</a:t>
            </a:r>
          </a:p>
          <a:p>
            <a:pPr marL="552450" indent="-323850" defTabSz="457200">
              <a:buSzPct val="100000"/>
              <a:buAutoNum type="arabicPeriod" startAt="1"/>
              <a:tabLst>
                <a:tab pos="457200" algn="l"/>
              </a:tabLst>
              <a:defRPr sz="1700">
                <a:uFill>
                  <a:solidFill>
                    <a:srgbClr val="000000"/>
                  </a:solidFill>
                </a:uFill>
              </a:defRPr>
            </a:pPr>
            <a:r>
              <a:t>Write, the date of Creation/Modification, ownership, group and permissions of test1 directory</a:t>
            </a:r>
          </a:p>
          <a:p>
            <a:pPr marL="552450" indent="-323850" defTabSz="457200">
              <a:buSzPct val="100000"/>
              <a:buAutoNum type="arabicPeriod" startAt="1"/>
              <a:tabLst>
                <a:tab pos="457200" algn="l"/>
              </a:tabLst>
              <a:defRPr sz="1700">
                <a:uFill>
                  <a:solidFill>
                    <a:srgbClr val="000000"/>
                  </a:solidFill>
                </a:uFill>
              </a:defRPr>
            </a:pPr>
            <a:r>
              <a:t>Tar and gzip the contents of test1.</a:t>
            </a:r>
          </a:p>
          <a:p>
            <a:pPr marL="552450" indent="-323850" defTabSz="457200">
              <a:buSzPct val="100000"/>
              <a:buAutoNum type="arabicPeriod" startAt="1"/>
              <a:tabLst>
                <a:tab pos="457200" algn="l"/>
              </a:tabLst>
              <a:defRPr sz="1700">
                <a:uFill>
                  <a:solidFill>
                    <a:srgbClr val="000000"/>
                  </a:solidFill>
                </a:uFill>
              </a:defRPr>
            </a:pPr>
            <a:r>
              <a:t>Move the test1.tgz into your area and Untar it </a:t>
            </a:r>
          </a:p>
          <a:p>
            <a:pPr marL="552450" indent="-323850" defTabSz="457200">
              <a:buSzPct val="100000"/>
              <a:buAutoNum type="arabicPeriod" startAt="1"/>
              <a:tabLst>
                <a:tab pos="457200" algn="l"/>
              </a:tabLst>
              <a:defRPr sz="1700">
                <a:uFill>
                  <a:solidFill>
                    <a:srgbClr val="000000"/>
                  </a:solidFill>
                </a:uFill>
              </a:defRPr>
            </a:pPr>
            <a:r>
              <a:t>Write the names of all the files in test1 directory and its subdirectories which have as in their name into a file asname (ls -al test1 &gt; /tmp/asname)</a:t>
            </a:r>
          </a:p>
          <a:p>
            <a:pPr marL="552450" indent="-323850" defTabSz="457200">
              <a:buSzPct val="100000"/>
              <a:buAutoNum type="arabicPeriod" startAt="1"/>
              <a:tabLst>
                <a:tab pos="457200" algn="l"/>
              </a:tabLst>
              <a:defRPr sz="1700">
                <a:uFill>
                  <a:solidFill>
                    <a:srgbClr val="000000"/>
                  </a:solidFill>
                </a:uFill>
              </a:defRPr>
            </a:pPr>
            <a:r>
              <a:t>Delete the test1 directory using rm command and see if you find it in Trash</a:t>
            </a:r>
          </a:p>
          <a:p>
            <a:pPr marL="552450" indent="-323850" defTabSz="457200">
              <a:buSzPct val="100000"/>
              <a:buAutoNum type="arabicPeriod" startAt="1"/>
              <a:tabLst>
                <a:tab pos="457200" algn="l"/>
              </a:tabLst>
              <a:defRPr sz="1700">
                <a:uFill>
                  <a:solidFill>
                    <a:srgbClr val="000000"/>
                  </a:solidFill>
                </a:uFill>
              </a:defRPr>
            </a:pPr>
            <a:r>
              <a:t>Use find command and locate command to find the location of  passwd command </a:t>
            </a:r>
          </a:p>
          <a:p>
            <a:pPr marL="552450" indent="-323850" defTabSz="457200">
              <a:buSzPct val="100000"/>
              <a:buAutoNum type="arabicPeriod" startAt="1"/>
              <a:tabLst>
                <a:tab pos="457200" algn="l"/>
              </a:tabLst>
              <a:defRPr sz="1700">
                <a:uFill>
                  <a:solidFill>
                    <a:srgbClr val="000000"/>
                  </a:solidFill>
                </a:uFill>
              </a:defRPr>
            </a:pPr>
            <a:r>
              <a:t>Find out the number of commands in /bin</a:t>
            </a:r>
          </a:p>
          <a:p>
            <a:pPr marL="552450" indent="-323850" defTabSz="457200">
              <a:buSzPct val="100000"/>
              <a:buAutoNum type="arabicPeriod" startAt="1"/>
              <a:tabLst>
                <a:tab pos="457200" algn="l"/>
              </a:tabLst>
              <a:defRPr sz="1700">
                <a:uFill>
                  <a:solidFill>
                    <a:srgbClr val="000000"/>
                  </a:solidFill>
                </a:uFill>
              </a:defRPr>
            </a:pPr>
            <a:r>
              <a:t>Create a command to create new users (Use useradd command. See the man page of useradd for command options). Use chmod to give it appropriate permission so that only student user can run this command</a:t>
            </a:r>
          </a:p>
          <a:p>
            <a:pPr marL="552450" indent="-323850" defTabSz="457200">
              <a:buSzPct val="100000"/>
              <a:buAutoNum type="arabicPeriod" startAt="1"/>
              <a:tabLst>
                <a:tab pos="457200" algn="l"/>
              </a:tabLst>
              <a:defRPr sz="1700">
                <a:uFill>
                  <a:solidFill>
                    <a:srgbClr val="000000"/>
                  </a:solidFill>
                </a:uFill>
              </a:defRPr>
            </a:pPr>
            <a:r>
              <a:t>Compute the MD5 Checksum of kernel file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Shape 77"/>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Shell Programming</a:t>
            </a:r>
          </a:p>
        </p:txBody>
      </p:sp>
      <p:sp>
        <p:nvSpPr>
          <p:cNvPr id="78" name="Shape 7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79" name="Shape 7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80" name="Shape 8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81" name="Shape 8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82" name="Shape 82"/>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83" name="Shape 8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84" name="Shape 84"/>
          <p:cNvSpPr txBox="1"/>
          <p:nvPr/>
        </p:nvSpPr>
        <p:spPr>
          <a:xfrm>
            <a:off x="671512" y="1906587"/>
            <a:ext cx="7805738" cy="3003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You can write shell programs by creating scripts containing a series of shell commands.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The first line of the script should start with #! which indicates to the kernel that the script is directly executable. </a:t>
            </a:r>
          </a:p>
          <a:p>
            <a:pPr marL="392112" indent="-293687" algn="just" defTabSz="414337">
              <a:lnSpc>
                <a:spcPct val="80000"/>
              </a:lnSpc>
              <a:spcBef>
                <a:spcPts val="1400"/>
              </a:spcBef>
              <a:buSzPct val="100000"/>
              <a:buBlip>
                <a:blip r:embed="rId2"/>
              </a:buBlip>
              <a:defRPr b="1" sz="2400">
                <a:solidFill>
                  <a:srgbClr val="000066"/>
                </a:solidFill>
                <a:latin typeface="+mj-lt"/>
                <a:ea typeface="+mj-ea"/>
                <a:cs typeface="+mj-cs"/>
                <a:sym typeface="Arial"/>
              </a:defRPr>
            </a:pPr>
            <a:r>
              <a:t>You immediately follow this with the name of the shell, or program (spaces are allowed), to execute, using the full path name. So to set up a Bourne shell script the first line would be: #! /bin/sh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Shape 86"/>
          <p:cNvSpPr txBox="1"/>
          <p:nvPr/>
        </p:nvSpPr>
        <p:spPr>
          <a:xfrm>
            <a:off x="669131" y="1586120"/>
            <a:ext cx="7805738" cy="6376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The first line is followed by commands</a:t>
            </a:r>
          </a:p>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Within the scripts # indicates a comment from that point until the end of the line, with #! being a special case if found as the first characters of the file. </a:t>
            </a:r>
          </a:p>
          <a:p>
            <a:pPr lvl="1" marL="260350" indent="261937" algn="just" defTabSz="414337">
              <a:lnSpc>
                <a:spcPct val="80000"/>
              </a:lnSpc>
              <a:spcBef>
                <a:spcPts val="1000"/>
              </a:spcBef>
              <a:defRPr b="1" sz="2000">
                <a:solidFill>
                  <a:srgbClr val="000066"/>
                </a:solidFill>
                <a:latin typeface="+mj-lt"/>
                <a:ea typeface="+mj-ea"/>
                <a:cs typeface="+mj-cs"/>
                <a:sym typeface="Arial"/>
              </a:defRPr>
            </a:pPr>
            <a:r>
              <a:t>	</a:t>
            </a:r>
            <a:r>
              <a:rPr b="0"/>
              <a:t>#!/bin/bash</a:t>
            </a:r>
          </a:p>
          <a:p>
            <a:pPr lvl="1" marL="260350" indent="261937" algn="just" defTabSz="414337">
              <a:lnSpc>
                <a:spcPct val="80000"/>
              </a:lnSpc>
              <a:spcBef>
                <a:spcPts val="1000"/>
              </a:spcBef>
              <a:defRPr sz="2000">
                <a:solidFill>
                  <a:srgbClr val="000066"/>
                </a:solidFill>
                <a:latin typeface="+mj-lt"/>
                <a:ea typeface="+mj-ea"/>
                <a:cs typeface="+mj-cs"/>
                <a:sym typeface="Arial"/>
              </a:defRPr>
            </a:pPr>
            <a:r>
              <a:t>	cd /tmp</a:t>
            </a:r>
          </a:p>
          <a:p>
            <a:pPr lvl="1" marL="260350" indent="261937" algn="just" defTabSz="414337">
              <a:lnSpc>
                <a:spcPct val="80000"/>
              </a:lnSpc>
              <a:spcBef>
                <a:spcPts val="1000"/>
              </a:spcBef>
              <a:defRPr sz="2000">
                <a:solidFill>
                  <a:srgbClr val="000066"/>
                </a:solidFill>
                <a:latin typeface="+mj-lt"/>
                <a:ea typeface="+mj-ea"/>
                <a:cs typeface="+mj-cs"/>
                <a:sym typeface="Arial"/>
              </a:defRPr>
            </a:pPr>
            <a:r>
              <a:t>	mkdir t</a:t>
            </a:r>
          </a:p>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You also need to specify that the script is executable by setting the proper bits on the file with chmod, e.g.: </a:t>
            </a:r>
          </a:p>
          <a:p>
            <a:pPr marL="293687" indent="-195262" algn="just" defTabSz="414337">
              <a:lnSpc>
                <a:spcPct val="80000"/>
              </a:lnSpc>
              <a:spcBef>
                <a:spcPts val="1200"/>
              </a:spcBef>
              <a:defRPr b="1" sz="2400">
                <a:solidFill>
                  <a:srgbClr val="000066"/>
                </a:solidFill>
                <a:latin typeface="+mj-lt"/>
                <a:ea typeface="+mj-ea"/>
                <a:cs typeface="+mj-cs"/>
                <a:sym typeface="Arial"/>
              </a:defRPr>
            </a:pPr>
            <a:r>
              <a:t>    $ chmod +x shell_script </a:t>
            </a:r>
          </a:p>
          <a:p>
            <a:pPr marL="293687" indent="-195262" algn="just" defTabSz="414337">
              <a:lnSpc>
                <a:spcPct val="80000"/>
              </a:lnSpc>
              <a:spcBef>
                <a:spcPts val="1200"/>
              </a:spcBef>
              <a:defRPr b="1" sz="2400">
                <a:solidFill>
                  <a:srgbClr val="000066"/>
                </a:solidFill>
                <a:latin typeface="+mj-lt"/>
                <a:ea typeface="+mj-ea"/>
                <a:cs typeface="+mj-cs"/>
                <a:sym typeface="Arial"/>
              </a:defRPr>
            </a:pPr>
            <a:r>
              <a:t>    $ sh shell_script</a:t>
            </a:r>
          </a:p>
          <a:p>
            <a:pPr marL="293687" indent="-195262" algn="just" defTabSz="414337">
              <a:lnSpc>
                <a:spcPct val="80000"/>
              </a:lnSpc>
              <a:spcBef>
                <a:spcPts val="1200"/>
              </a:spcBef>
              <a:defRPr b="1" sz="2400">
                <a:solidFill>
                  <a:srgbClr val="000066"/>
                </a:solidFill>
                <a:latin typeface="+mj-lt"/>
                <a:ea typeface="+mj-ea"/>
                <a:cs typeface="+mj-cs"/>
                <a:sym typeface="Arial"/>
              </a:defRPr>
            </a:pPr>
            <a:r>
              <a:t>$ ./shell_script</a:t>
            </a:r>
          </a:p>
          <a:p>
            <a:pPr marL="293687" indent="-195262" algn="just" defTabSz="414337">
              <a:lnSpc>
                <a:spcPct val="80000"/>
              </a:lnSpc>
              <a:spcBef>
                <a:spcPts val="1200"/>
              </a:spcBef>
              <a:defRPr b="1" sz="2400">
                <a:solidFill>
                  <a:srgbClr val="000066"/>
                </a:solidFill>
                <a:latin typeface="+mj-lt"/>
                <a:ea typeface="+mj-ea"/>
                <a:cs typeface="+mj-cs"/>
                <a:sym typeface="Arial"/>
              </a:defRPr>
            </a:pPr>
            <a:r>
              <a:t> </a:t>
            </a:r>
          </a:p>
          <a:p>
            <a:pPr lvl="1" marL="293687" indent="228600" algn="just" defTabSz="414337">
              <a:lnSpc>
                <a:spcPct val="80000"/>
              </a:lnSpc>
              <a:spcBef>
                <a:spcPts val="1200"/>
              </a:spcBef>
              <a:defRPr b="1" sz="2400">
                <a:solidFill>
                  <a:srgbClr val="000066"/>
                </a:solidFill>
                <a:latin typeface="+mj-lt"/>
                <a:ea typeface="+mj-ea"/>
                <a:cs typeface="+mj-cs"/>
                <a:sym typeface="Arial"/>
              </a:defRPr>
            </a:pPr>
          </a:p>
        </p:txBody>
      </p:sp>
      <p:sp>
        <p:nvSpPr>
          <p:cNvPr id="87" name="Shape 87"/>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Shell Programming</a:t>
            </a:r>
          </a:p>
        </p:txBody>
      </p:sp>
      <p:sp>
        <p:nvSpPr>
          <p:cNvPr id="88" name="Shape 88"/>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89" name="Shape 89"/>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90" name="Shape 90"/>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91" name="Shape 91"/>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92" name="Shape 92"/>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93" name="Shape 93"/>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95"/>
          <p:cNvSpPr txBox="1"/>
          <p:nvPr/>
        </p:nvSpPr>
        <p:spPr>
          <a:xfrm>
            <a:off x="671512" y="1906587"/>
            <a:ext cx="7805738" cy="1491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lvl1pPr>
          </a:lstStyle>
          <a:p>
            <a:pPr/>
            <a:r>
              <a:t>By default, when a command is executed, it shows its results on the screen of the computer you are working on. The computer monitor is used as the standard destination for output, which is also referred to as the STDOUT.</a:t>
            </a:r>
          </a:p>
        </p:txBody>
      </p:sp>
      <p:sp>
        <p:nvSpPr>
          <p:cNvPr id="96" name="Shape 96"/>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I/O Redirection </a:t>
            </a:r>
          </a:p>
        </p:txBody>
      </p:sp>
      <p:sp>
        <p:nvSpPr>
          <p:cNvPr id="97" name="Shape 9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98" name="Shape 9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99" name="Shape 9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00" name="Shape 10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01" name="Shape 10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02" name="Shape 10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pic>
        <p:nvPicPr>
          <p:cNvPr id="103" name="Screenshot 2021-03-07 at 19.53.34.png"/>
          <p:cNvPicPr>
            <a:picLocks noChangeAspect="1"/>
          </p:cNvPicPr>
          <p:nvPr/>
        </p:nvPicPr>
        <p:blipFill>
          <a:blip r:embed="rId3">
            <a:extLst/>
          </a:blip>
          <a:stretch>
            <a:fillRect/>
          </a:stretch>
        </p:blipFill>
        <p:spPr>
          <a:xfrm>
            <a:off x="1358900" y="3782288"/>
            <a:ext cx="6426200" cy="2336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105"/>
          <p:cNvSpPr txBox="1"/>
          <p:nvPr/>
        </p:nvSpPr>
        <p:spPr>
          <a:xfrm>
            <a:off x="607118" y="1684784"/>
            <a:ext cx="7805738" cy="51635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2112" indent="-293687" algn="just" defTabSz="414337">
              <a:lnSpc>
                <a:spcPct val="80000"/>
              </a:lnSpc>
              <a:spcBef>
                <a:spcPts val="1200"/>
              </a:spcBef>
              <a:buSzPct val="100000"/>
              <a:buBlip>
                <a:blip r:embed="rId2"/>
              </a:buBlip>
              <a:defRPr b="1" sz="2400">
                <a:solidFill>
                  <a:srgbClr val="000066"/>
                </a:solidFill>
                <a:latin typeface="+mj-lt"/>
                <a:ea typeface="+mj-ea"/>
                <a:cs typeface="+mj-cs"/>
                <a:sym typeface="Arial"/>
              </a:defRPr>
            </a:pPr>
            <a:r>
              <a:t>A pipe can be used to catch the output of one command and use that as input for a second command. If a user runs the command ls, for instance, the output of the command is shown onscreen, because the screen is the default STDOUT. If the user uses </a:t>
            </a:r>
            <a:r>
              <a:rPr>
                <a:solidFill>
                  <a:srgbClr val="E4005C"/>
                </a:solidFill>
              </a:rPr>
              <a:t>ls | less</a:t>
            </a:r>
            <a:r>
              <a:t>, the commands ls and less are started in parallel.</a:t>
            </a:r>
            <a:br/>
            <a:r>
              <a:t> </a:t>
            </a:r>
            <a:br/>
            <a:r>
              <a:t>           The standard output of the ls command is connected to the standard input of less. Everything that ls writes to the standard output will become available for read from standard input in less. The result is that the output of ls is shown in the less pager, where the user can browse up and down through the results easily. </a:t>
            </a:r>
          </a:p>
          <a:p>
            <a:pPr algn="just" defTabSz="414337">
              <a:lnSpc>
                <a:spcPct val="80000"/>
              </a:lnSpc>
              <a:spcBef>
                <a:spcPts val="1200"/>
              </a:spcBef>
              <a:defRPr b="1" sz="2400">
                <a:solidFill>
                  <a:srgbClr val="000066"/>
                </a:solidFill>
                <a:latin typeface="+mj-lt"/>
                <a:ea typeface="+mj-ea"/>
                <a:cs typeface="+mj-cs"/>
                <a:sym typeface="Arial"/>
              </a:defRPr>
            </a:pPr>
            <a:r>
              <a:rPr i="1" sz="1600"/>
              <a:t>As a Linux administrator, you’ll use pipes a lot. Using pipes makes Linux a flexible operating system; by combining multiple commands using pipes, you can create “super” commands that make almost anything possible.</a:t>
            </a:r>
            <a:r>
              <a:t> </a:t>
            </a:r>
          </a:p>
        </p:txBody>
      </p:sp>
      <p:sp>
        <p:nvSpPr>
          <p:cNvPr id="106" name="Shape 106"/>
          <p:cNvSpPr txBox="1"/>
          <p:nvPr>
            <p:ph type="title"/>
          </p:nvPr>
        </p:nvSpPr>
        <p:spPr>
          <a:prstGeom prst="rect">
            <a:avLst/>
          </a:prstGeom>
        </p:spPr>
        <p:txBody>
          <a:bodyPr/>
          <a:lstStyle>
            <a:lvl1pPr indent="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b="1">
                <a:solidFill>
                  <a:srgbClr val="E4005C"/>
                </a:solidFill>
                <a:latin typeface="+mj-lt"/>
                <a:ea typeface="+mj-ea"/>
                <a:cs typeface="+mj-cs"/>
                <a:sym typeface="Arial"/>
              </a:defRPr>
            </a:lvl1pPr>
          </a:lstStyle>
          <a:p>
            <a:pPr/>
            <a:r>
              <a:t>Using Pipes </a:t>
            </a:r>
          </a:p>
        </p:txBody>
      </p:sp>
      <p:sp>
        <p:nvSpPr>
          <p:cNvPr id="107" name="Shape 107"/>
          <p:cNvSpPr/>
          <p:nvPr/>
        </p:nvSpPr>
        <p:spPr>
          <a:xfrm>
            <a:off x="0" y="0"/>
            <a:ext cx="9144000" cy="565150"/>
          </a:xfrm>
          <a:prstGeom prst="roundRect">
            <a:avLst>
              <a:gd name="adj" fmla="val 255"/>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08" name="Shape 108"/>
          <p:cNvSpPr/>
          <p:nvPr/>
        </p:nvSpPr>
        <p:spPr>
          <a:xfrm>
            <a:off x="511175" y="1270000"/>
            <a:ext cx="247650" cy="247650"/>
          </a:xfrm>
          <a:prstGeom prst="roundRect">
            <a:avLst>
              <a:gd name="adj" fmla="val 579"/>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
        <p:nvSpPr>
          <p:cNvPr id="109" name="Shape 109"/>
          <p:cNvSpPr/>
          <p:nvPr/>
        </p:nvSpPr>
        <p:spPr>
          <a:xfrm>
            <a:off x="635000" y="1392237"/>
            <a:ext cx="247650" cy="247651"/>
          </a:xfrm>
          <a:prstGeom prst="roundRect">
            <a:avLst>
              <a:gd name="adj" fmla="val 579"/>
            </a:avLst>
          </a:prstGeom>
          <a:solidFill>
            <a:srgbClr val="00B8FF"/>
          </a:solidFill>
          <a:ln>
            <a:solidFill>
              <a:srgbClr val="000000"/>
            </a:solidFill>
          </a:ln>
        </p:spPr>
        <p:txBody>
          <a:bodyPr lIns="45719" rIns="45719" anchor="ctr"/>
          <a:lstStyle/>
          <a:p>
            <a:pPr>
              <a:defRPr>
                <a:latin typeface="+mj-lt"/>
                <a:ea typeface="+mj-ea"/>
                <a:cs typeface="+mj-cs"/>
                <a:sym typeface="Arial"/>
              </a:defRPr>
            </a:pPr>
          </a:p>
        </p:txBody>
      </p:sp>
      <p:sp>
        <p:nvSpPr>
          <p:cNvPr id="110" name="Shape 110"/>
          <p:cNvSpPr/>
          <p:nvPr/>
        </p:nvSpPr>
        <p:spPr>
          <a:xfrm>
            <a:off x="969962" y="1552575"/>
            <a:ext cx="7407276" cy="36513"/>
          </a:xfrm>
          <a:prstGeom prst="roundRect">
            <a:avLst>
              <a:gd name="adj" fmla="val 4167"/>
            </a:avLst>
          </a:prstGeom>
          <a:gradFill>
            <a:gsLst>
              <a:gs pos="0">
                <a:srgbClr val="800080"/>
              </a:gs>
              <a:gs pos="100000">
                <a:srgbClr val="008000"/>
              </a:gs>
            </a:gsLst>
            <a:lin ang="8999999"/>
          </a:gradFill>
          <a:ln>
            <a:solidFill>
              <a:srgbClr val="000000"/>
            </a:solidFill>
          </a:ln>
        </p:spPr>
        <p:txBody>
          <a:bodyPr lIns="45719" rIns="45719" anchor="ctr"/>
          <a:lstStyle/>
          <a:p>
            <a:pPr>
              <a:defRPr>
                <a:latin typeface="+mj-lt"/>
                <a:ea typeface="+mj-ea"/>
                <a:cs typeface="+mj-cs"/>
                <a:sym typeface="Arial"/>
              </a:defRPr>
            </a:pPr>
          </a:p>
        </p:txBody>
      </p:sp>
      <p:sp>
        <p:nvSpPr>
          <p:cNvPr id="111" name="Shape 111"/>
          <p:cNvSpPr txBox="1"/>
          <p:nvPr/>
        </p:nvSpPr>
        <p:spPr>
          <a:xfrm>
            <a:off x="123824" y="104775"/>
            <a:ext cx="5819777" cy="329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28675">
              <a:lnSpc>
                <a:spcPct val="95000"/>
              </a:lnSpc>
              <a:tabLst>
                <a:tab pos="647700" algn="l"/>
                <a:tab pos="1308100" algn="l"/>
                <a:tab pos="1968500" algn="l"/>
                <a:tab pos="2616200" algn="l"/>
                <a:tab pos="3276600" algn="l"/>
                <a:tab pos="3937000" algn="l"/>
                <a:tab pos="4584700" algn="l"/>
                <a:tab pos="5245100" algn="l"/>
              </a:tabLst>
              <a:defRPr b="1" sz="2400">
                <a:solidFill>
                  <a:srgbClr val="FFFFFF"/>
                </a:solidFill>
              </a:defRPr>
            </a:lvl1pPr>
          </a:lstStyle>
          <a:p>
            <a:pPr/>
            <a:r>
              <a:t>Linux Commands</a:t>
            </a:r>
          </a:p>
        </p:txBody>
      </p:sp>
      <p:sp>
        <p:nvSpPr>
          <p:cNvPr id="112" name="Shape 112"/>
          <p:cNvSpPr/>
          <p:nvPr/>
        </p:nvSpPr>
        <p:spPr>
          <a:xfrm>
            <a:off x="0" y="4989512"/>
            <a:ext cx="106363" cy="1868488"/>
          </a:xfrm>
          <a:prstGeom prst="roundRect">
            <a:avLst>
              <a:gd name="adj" fmla="val 1347"/>
            </a:avLst>
          </a:prstGeom>
          <a:solidFill>
            <a:srgbClr val="214263"/>
          </a:solidFill>
          <a:ln>
            <a:solidFill>
              <a:srgbClr val="000000"/>
            </a:solidFill>
          </a:ln>
        </p:spPr>
        <p:txBody>
          <a:bodyPr lIns="45719" rIns="45719" anchor="ctr"/>
          <a:lstStyle/>
          <a:p>
            <a:pPr>
              <a:defRPr>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1_windowsdnsiis">
  <a:themeElements>
    <a:clrScheme name="1_windowsdnsiis">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1_windowsdnsiis">
      <a:majorFont>
        <a:latin typeface="Arial"/>
        <a:ea typeface="Arial"/>
        <a:cs typeface="Arial"/>
      </a:majorFont>
      <a:minorFont>
        <a:latin typeface="Helvetica"/>
        <a:ea typeface="Helvetica"/>
        <a:cs typeface="Helvetica"/>
      </a:minorFont>
    </a:fontScheme>
    <a:fmtScheme name="1_windowsdnsi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windowsdnsiis">
  <a:themeElements>
    <a:clrScheme name="1_windowsdnsiis">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1_windowsdnsiis">
      <a:majorFont>
        <a:latin typeface="Arial"/>
        <a:ea typeface="Arial"/>
        <a:cs typeface="Arial"/>
      </a:majorFont>
      <a:minorFont>
        <a:latin typeface="Helvetica"/>
        <a:ea typeface="Helvetica"/>
        <a:cs typeface="Helvetica"/>
      </a:minorFont>
    </a:fontScheme>
    <a:fmtScheme name="1_windowsdnsi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