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79" r:id="rId8"/>
    <p:sldId id="277" r:id="rId9"/>
    <p:sldId id="264" r:id="rId10"/>
    <p:sldId id="265" r:id="rId11"/>
    <p:sldId id="266" r:id="rId12"/>
    <p:sldId id="267" r:id="rId13"/>
    <p:sldId id="280" r:id="rId14"/>
    <p:sldId id="278" r:id="rId15"/>
    <p:sldId id="276" r:id="rId16"/>
    <p:sldId id="270" r:id="rId17"/>
    <p:sldId id="271" r:id="rId18"/>
    <p:sldId id="272" r:id="rId19"/>
    <p:sldId id="273" r:id="rId20"/>
    <p:sldId id="274" r:id="rId21"/>
    <p:sldId id="275" r:id="rId22"/>
    <p:sldId id="281" r:id="rId23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69BFF15-7CBC-47F0-A3AD-8F40645EB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F3FC96DE-801D-4F18-A007-DD84CF232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D05796F-FACD-4DE8-8673-A71C2CD20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DB9B-415A-47BA-8C3A-4444B6D31C34}" type="datetimeFigureOut">
              <a:rPr lang="ro-RO" smtClean="0"/>
              <a:t>12.04.2021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500CA956-5204-4468-8311-B95CD549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2CA5F03-7B3E-4E53-99D1-0405B979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C36F-B821-4349-8B4E-AF884927778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1493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DA05883-44ED-4227-A8B8-74D934D38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A7D3C0C4-0D46-4734-AD11-177D6EA21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1395308-8BB9-4AF5-9980-7DD7FFB3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DB9B-415A-47BA-8C3A-4444B6D31C34}" type="datetimeFigureOut">
              <a:rPr lang="ro-RO" smtClean="0"/>
              <a:t>12.04.2021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8D8080E-C46A-4F05-A33D-71726E14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83C5AB4-4ED4-41E8-9C5E-B852534C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C36F-B821-4349-8B4E-AF884927778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968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4C7CDD7D-9D45-436F-9880-CC9DD25EF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5AB33C00-8AB4-402C-ACAC-FF841232C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A55347B-3E98-45FD-9A39-D59EAA34C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DB9B-415A-47BA-8C3A-4444B6D31C34}" type="datetimeFigureOut">
              <a:rPr lang="ro-RO" smtClean="0"/>
              <a:t>12.04.2021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FE4C061A-1222-45F0-9FB5-1ADD3F57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C77521C-B6FE-4B09-A755-40A518F93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C36F-B821-4349-8B4E-AF884927778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7808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4F78770-1E25-4891-8283-2A3BB8EE7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5F58EC1-A869-4AEA-A065-4F45A2791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65358CD7-BC3F-4856-9AC4-8A53309C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DB9B-415A-47BA-8C3A-4444B6D31C34}" type="datetimeFigureOut">
              <a:rPr lang="ro-RO" smtClean="0"/>
              <a:t>12.04.2021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DCBE226D-7FD0-4C0B-85E5-3CCD0580F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2324D31-2FFC-4254-A328-64B9D018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C36F-B821-4349-8B4E-AF884927778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7601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17CA661-4A9E-425F-AB9B-943B37B2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BB572614-5467-4341-B104-7A08A99E4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1C306E4-3C1C-4D11-B966-C64FA015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DB9B-415A-47BA-8C3A-4444B6D31C34}" type="datetimeFigureOut">
              <a:rPr lang="ro-RO" smtClean="0"/>
              <a:t>12.04.2021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D74673A9-6978-47B7-B175-F37CFD3E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A8ACDD9-2460-45A7-A5BE-808310A7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C36F-B821-4349-8B4E-AF884927778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2217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C6C91DC-3E54-43EB-A331-36DA4A88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45779D7-1985-4C44-BB27-BAD1B9CB5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56280A4-96A3-4A80-A408-25F6FADC4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B908C331-06FC-451C-8034-25A18815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DB9B-415A-47BA-8C3A-4444B6D31C34}" type="datetimeFigureOut">
              <a:rPr lang="ro-RO" smtClean="0"/>
              <a:t>12.04.2021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F6EC8130-C50A-46F8-AF32-06A0BF41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2B14EEDF-BED6-4627-8B79-7F7347DA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C36F-B821-4349-8B4E-AF884927778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6691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E46CED0-C7DA-4E00-B961-893379272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77BC4708-039E-4BDA-8A5B-06D3713DB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F791B574-9F1B-48BB-8D92-A8D361908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6E6B9520-BF6C-4854-AF53-7286077E7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40265803-A56B-429C-BF36-4882F4D9F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676ED4FF-AE17-44D2-A9A1-0806BC3A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DB9B-415A-47BA-8C3A-4444B6D31C34}" type="datetimeFigureOut">
              <a:rPr lang="ro-RO" smtClean="0"/>
              <a:t>12.04.2021</a:t>
            </a:fld>
            <a:endParaRPr lang="ro-RO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9DE1BF5B-D84B-4BC5-856D-AF67918B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DE00BD5C-2EDA-4DD6-979B-37C80B40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C36F-B821-4349-8B4E-AF884927778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4905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FF5BC88-3B2E-4627-92A3-50ABEBCA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7ECE6472-AC8E-46B9-B488-1FC8BEC50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DB9B-415A-47BA-8C3A-4444B6D31C34}" type="datetimeFigureOut">
              <a:rPr lang="ro-RO" smtClean="0"/>
              <a:t>12.04.2021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E2FA06AD-9DB1-4B08-8EDB-93A734DA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F2B0F83A-53EB-4994-A933-6369B93AC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C36F-B821-4349-8B4E-AF884927778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0432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7EA72F30-166F-46EF-9FAB-0FC5720E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DB9B-415A-47BA-8C3A-4444B6D31C34}" type="datetimeFigureOut">
              <a:rPr lang="ro-RO" smtClean="0"/>
              <a:t>12.04.2021</a:t>
            </a:fld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8B3D1B9D-0FD8-451F-96F3-E394CD2A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32C7C4FA-D68E-4026-99CB-DCE8363E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C36F-B821-4349-8B4E-AF884927778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4948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B786DC2-B271-4575-88E8-ADEE28328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36E808A-7FAB-409F-B026-336DE3A78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E007D6F8-A1E9-4A7A-BCCE-ECE0023A3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94AE6D7B-730A-4868-9FEF-F502AF2A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DB9B-415A-47BA-8C3A-4444B6D31C34}" type="datetimeFigureOut">
              <a:rPr lang="ro-RO" smtClean="0"/>
              <a:t>12.04.2021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47F8846-97CC-461F-B536-077CEDD2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0E697DC1-97CF-498E-B4EB-3E8D13B9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C36F-B821-4349-8B4E-AF884927778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2152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BA95612-BFDF-4209-9C64-94046A451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11FA5493-9520-4E40-9A4A-0F4CBC092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FBCB526-A9C6-4440-A910-6AF7AA80A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5AFFD652-7919-4F12-A406-84CF48BF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DB9B-415A-47BA-8C3A-4444B6D31C34}" type="datetimeFigureOut">
              <a:rPr lang="ro-RO" smtClean="0"/>
              <a:t>12.04.2021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3336E3C9-101F-45FF-9814-C228185D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28214C52-1006-4982-83DC-3C3AE50D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C36F-B821-4349-8B4E-AF884927778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5209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6D02CAE3-7258-49E5-9D26-436F01B20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93252C9C-D3CF-4385-9422-176B281AB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3DB504D-B635-49AB-9B14-1B4FD5307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4DB9B-415A-47BA-8C3A-4444B6D31C34}" type="datetimeFigureOut">
              <a:rPr lang="ro-RO" smtClean="0"/>
              <a:t>12.04.2021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53A782F-A015-4D21-89BB-82618694C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BE1BD43A-9966-4EB9-86C3-24FE0CBEA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5C36F-B821-4349-8B4E-AF884927778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4942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FC63EA8-79D3-46F2-8D8B-24E90BC4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MENIURI CONTEXTUALE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C079A0E-71DF-4F53-9C9A-E58225E23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070" y="1624042"/>
            <a:ext cx="10658583" cy="13255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o-RO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o-R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Meniul contextual este un tip de meniu care conține comenzi legate de obiectul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 care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utilizatorul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apasa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prelung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 click.</a:t>
            </a:r>
            <a:endParaRPr lang="ro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sz="2400" dirty="0"/>
              <a:t>	</a:t>
            </a: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2A962EF6-C7FF-4680-9DF0-8B43308B7EF9}"/>
              </a:ext>
            </a:extLst>
          </p:cNvPr>
          <p:cNvSpPr txBox="1"/>
          <p:nvPr/>
        </p:nvSpPr>
        <p:spPr>
          <a:xfrm>
            <a:off x="838200" y="4061850"/>
            <a:ext cx="37500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Meniurile </a:t>
            </a:r>
            <a:r>
              <a:rPr lang="ro-RO" sz="2800" dirty="0" err="1"/>
              <a:t>contex</a:t>
            </a:r>
            <a:r>
              <a:rPr lang="en-US" sz="2800" dirty="0"/>
              <a:t>t</a:t>
            </a:r>
            <a:r>
              <a:rPr lang="ro-RO" sz="2800" dirty="0" err="1"/>
              <a:t>uale</a:t>
            </a:r>
            <a:r>
              <a:rPr lang="ro-RO" sz="2800" dirty="0"/>
              <a:t> sunt de </a:t>
            </a:r>
            <a:r>
              <a:rPr lang="ro-RO" sz="2800" b="1" dirty="0"/>
              <a:t>2 tipuri</a:t>
            </a:r>
            <a:r>
              <a:rPr lang="en-US" sz="2800" dirty="0"/>
              <a:t>:</a:t>
            </a:r>
          </a:p>
          <a:p>
            <a:endParaRPr lang="ro-RO" sz="2800" dirty="0"/>
          </a:p>
        </p:txBody>
      </p:sp>
      <p:cxnSp>
        <p:nvCxnSpPr>
          <p:cNvPr id="6" name="Conector drept cu săgeată 5">
            <a:extLst>
              <a:ext uri="{FF2B5EF4-FFF2-40B4-BE49-F238E27FC236}">
                <a16:creationId xmlns:a16="http://schemas.microsoft.com/office/drawing/2014/main" id="{D1204BC8-A2B3-4B39-A7C6-1B437A6D0CAC}"/>
              </a:ext>
            </a:extLst>
          </p:cNvPr>
          <p:cNvCxnSpPr/>
          <p:nvPr/>
        </p:nvCxnSpPr>
        <p:spPr>
          <a:xfrm flipV="1">
            <a:off x="4695290" y="3750067"/>
            <a:ext cx="2445249" cy="883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drept cu săgeată 6">
            <a:extLst>
              <a:ext uri="{FF2B5EF4-FFF2-40B4-BE49-F238E27FC236}">
                <a16:creationId xmlns:a16="http://schemas.microsoft.com/office/drawing/2014/main" id="{1F94432A-A3A0-42FE-A937-6256DFD48F48}"/>
              </a:ext>
            </a:extLst>
          </p:cNvPr>
          <p:cNvCxnSpPr>
            <a:cxnSpLocks/>
          </p:cNvCxnSpPr>
          <p:nvPr/>
        </p:nvCxnSpPr>
        <p:spPr>
          <a:xfrm>
            <a:off x="4695290" y="4633645"/>
            <a:ext cx="2445249" cy="893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Dreptunghi: colțuri rotunjite 8">
            <a:extLst>
              <a:ext uri="{FF2B5EF4-FFF2-40B4-BE49-F238E27FC236}">
                <a16:creationId xmlns:a16="http://schemas.microsoft.com/office/drawing/2014/main" id="{D95490BC-EC56-4070-A9AD-0B86DC2FBC7C}"/>
              </a:ext>
            </a:extLst>
          </p:cNvPr>
          <p:cNvSpPr/>
          <p:nvPr/>
        </p:nvSpPr>
        <p:spPr>
          <a:xfrm>
            <a:off x="7382686" y="3417440"/>
            <a:ext cx="1873306" cy="6061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FLOATING MENU</a:t>
            </a:r>
            <a:endParaRPr lang="ro-RO" dirty="0"/>
          </a:p>
        </p:txBody>
      </p:sp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57AE162D-F141-40C4-B80B-B46E232C396D}"/>
              </a:ext>
            </a:extLst>
          </p:cNvPr>
          <p:cNvSpPr/>
          <p:nvPr/>
        </p:nvSpPr>
        <p:spPr>
          <a:xfrm>
            <a:off x="7382686" y="5224409"/>
            <a:ext cx="3179147" cy="6061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CONTEXTUAL ACTION MENU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85499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2B7F672-B917-4DDD-B62A-8945366E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</a:t>
            </a:r>
            <a:r>
              <a:rPr lang="ro-RO" dirty="0"/>
              <a:t>ț</a:t>
            </a:r>
            <a:r>
              <a:rPr lang="en-US" dirty="0" err="1"/>
              <a:t>inutul</a:t>
            </a:r>
            <a:r>
              <a:rPr lang="en-US" dirty="0"/>
              <a:t> fi</a:t>
            </a:r>
            <a:r>
              <a:rPr lang="ro-RO" dirty="0"/>
              <a:t>ș</a:t>
            </a:r>
            <a:r>
              <a:rPr lang="en-US" dirty="0" err="1"/>
              <a:t>ierului</a:t>
            </a:r>
            <a:r>
              <a:rPr lang="en-US" dirty="0"/>
              <a:t> XML al </a:t>
            </a:r>
            <a:r>
              <a:rPr lang="en-US" dirty="0" err="1"/>
              <a:t>meniunlui</a:t>
            </a:r>
            <a:endParaRPr lang="ro-RO" dirty="0"/>
          </a:p>
        </p:txBody>
      </p:sp>
      <p:sp>
        <p:nvSpPr>
          <p:cNvPr id="4" name="Casetă text 2">
            <a:extLst>
              <a:ext uri="{FF2B5EF4-FFF2-40B4-BE49-F238E27FC236}">
                <a16:creationId xmlns:a16="http://schemas.microsoft.com/office/drawing/2014/main" id="{8311E1DA-56CF-4FFB-AB73-25CC8AEC5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63659"/>
            <a:ext cx="5552326" cy="44316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o-RO" sz="1400" i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lang="ro-RO" sz="14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</a:t>
            </a:r>
            <a:r>
              <a:rPr lang="ro-RO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14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lang="ro-RO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="1.0" </a:t>
            </a:r>
            <a:r>
              <a:rPr lang="ro-RO" sz="14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encoding</a:t>
            </a:r>
            <a:r>
              <a:rPr lang="ro-RO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="utf-8"</a:t>
            </a:r>
            <a:r>
              <a:rPr lang="ro-RO" sz="1400" i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?&gt;</a:t>
            </a:r>
            <a:br>
              <a:rPr lang="ro-RO" sz="1400" i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ro-RO" sz="14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menu</a:t>
            </a:r>
            <a:r>
              <a:rPr lang="ro-RO" sz="14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14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xmlns:</a:t>
            </a:r>
            <a:r>
              <a:rPr lang="ro-RO" sz="14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lang="ro-RO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="http://schemas.android.com/apk/res/android"</a:t>
            </a:r>
            <a:r>
              <a:rPr lang="ro-RO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ro-RO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ro-RO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lang="ro-RO" sz="14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</a:t>
            </a:r>
            <a:br>
              <a:rPr lang="ro-RO" sz="14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4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o-RO" sz="14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lang="ro-RO" sz="14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:id</a:t>
            </a:r>
            <a:r>
              <a:rPr lang="ro-RO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="@+</a:t>
            </a:r>
            <a:r>
              <a:rPr lang="ro-RO" sz="14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ro-RO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ro-RO" sz="14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optionShare</a:t>
            </a:r>
            <a:r>
              <a:rPr lang="ro-RO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lang="ro-RO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o-RO" sz="14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lang="ro-RO" sz="14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:title</a:t>
            </a:r>
            <a:r>
              <a:rPr lang="ro-RO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ro-RO" sz="14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Optiunea</a:t>
            </a:r>
            <a:r>
              <a:rPr lang="ro-RO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14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share</a:t>
            </a:r>
            <a:r>
              <a:rPr lang="ro-RO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lang="ro-RO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o-RO" sz="14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lang="ro-RO" sz="14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:icon</a:t>
            </a:r>
            <a:r>
              <a:rPr lang="ro-RO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="@</a:t>
            </a:r>
            <a:r>
              <a:rPr lang="ro-RO" sz="14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drawable</a:t>
            </a:r>
            <a:r>
              <a:rPr lang="ro-RO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ro-RO" sz="14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share_icon</a:t>
            </a:r>
            <a:r>
              <a:rPr lang="ro-RO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o-RO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&gt;&lt;/</a:t>
            </a:r>
            <a:r>
              <a:rPr lang="ro-RO" sz="14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</a:t>
            </a:r>
            <a:r>
              <a:rPr lang="ro-RO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ro-RO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lang="ro-RO" sz="14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</a:t>
            </a:r>
            <a:br>
              <a:rPr lang="ro-RO" sz="14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4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o-RO" sz="14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lang="ro-RO" sz="14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:id</a:t>
            </a:r>
            <a:r>
              <a:rPr lang="ro-RO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="@+</a:t>
            </a:r>
            <a:r>
              <a:rPr lang="ro-RO" sz="14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ro-RO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ro-RO" sz="14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optionDelete</a:t>
            </a:r>
            <a:r>
              <a:rPr lang="ro-RO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lang="ro-RO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o-RO" sz="14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lang="ro-RO" sz="14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:title</a:t>
            </a:r>
            <a:r>
              <a:rPr lang="ro-RO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ro-RO" sz="14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Optiunea</a:t>
            </a:r>
            <a:r>
              <a:rPr lang="ro-RO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14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delete</a:t>
            </a:r>
            <a:r>
              <a:rPr lang="ro-RO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lang="ro-RO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o-RO" sz="14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lang="ro-RO" sz="14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:icon</a:t>
            </a:r>
            <a:r>
              <a:rPr lang="ro-RO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="@</a:t>
            </a:r>
            <a:r>
              <a:rPr lang="ro-RO" sz="14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drawable</a:t>
            </a:r>
            <a:r>
              <a:rPr lang="ro-RO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ro-RO" sz="14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delete_icon</a:t>
            </a:r>
            <a:r>
              <a:rPr lang="ro-RO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o-RO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&gt;&lt;/</a:t>
            </a:r>
            <a:r>
              <a:rPr lang="ro-RO" sz="14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</a:t>
            </a:r>
            <a:r>
              <a:rPr lang="ro-RO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ro-RO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ro-RO" sz="14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menu</a:t>
            </a:r>
            <a:r>
              <a:rPr lang="ro-RO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o-RO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6" name="Conector drept cu săgeată 5">
            <a:extLst>
              <a:ext uri="{FF2B5EF4-FFF2-40B4-BE49-F238E27FC236}">
                <a16:creationId xmlns:a16="http://schemas.microsoft.com/office/drawing/2014/main" id="{8D08EE18-0CFE-4D03-8070-E61423052AF9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750067"/>
            <a:ext cx="1013717" cy="15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drept cu săgeată 6">
            <a:extLst>
              <a:ext uri="{FF2B5EF4-FFF2-40B4-BE49-F238E27FC236}">
                <a16:creationId xmlns:a16="http://schemas.microsoft.com/office/drawing/2014/main" id="{69510C2B-6D87-47FF-AAE8-5CECC495D5C2}"/>
              </a:ext>
            </a:extLst>
          </p:cNvPr>
          <p:cNvCxnSpPr>
            <a:cxnSpLocks/>
          </p:cNvCxnSpPr>
          <p:nvPr/>
        </p:nvCxnSpPr>
        <p:spPr>
          <a:xfrm flipH="1">
            <a:off x="6101137" y="3904180"/>
            <a:ext cx="1008580" cy="738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setăText 9">
            <a:extLst>
              <a:ext uri="{FF2B5EF4-FFF2-40B4-BE49-F238E27FC236}">
                <a16:creationId xmlns:a16="http://schemas.microsoft.com/office/drawing/2014/main" id="{2989C38A-5686-4537-8AF7-0A0E05350FA9}"/>
              </a:ext>
            </a:extLst>
          </p:cNvPr>
          <p:cNvSpPr txBox="1"/>
          <p:nvPr/>
        </p:nvSpPr>
        <p:spPr>
          <a:xfrm>
            <a:off x="7376844" y="3429000"/>
            <a:ext cx="3452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trebuie adăugate și iconițele aferente prin </a:t>
            </a:r>
            <a:r>
              <a:rPr lang="ro-RO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android:icon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334541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tăText 5">
            <a:extLst>
              <a:ext uri="{FF2B5EF4-FFF2-40B4-BE49-F238E27FC236}">
                <a16:creationId xmlns:a16="http://schemas.microsoft.com/office/drawing/2014/main" id="{E220B531-A19D-4EA0-87BA-9FB6DFD6541F}"/>
              </a:ext>
            </a:extLst>
          </p:cNvPr>
          <p:cNvSpPr txBox="1"/>
          <p:nvPr/>
        </p:nvSpPr>
        <p:spPr>
          <a:xfrm>
            <a:off x="349322" y="5024063"/>
            <a:ext cx="543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fdf</a:t>
            </a:r>
            <a:endParaRPr lang="ro-RO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66C4672-B761-46E1-8D07-AE3773405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61" y="1167539"/>
            <a:ext cx="8547212" cy="5478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o-RO" altLang="ro-R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MainActivity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o-RO" altLang="ro-R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AppCompatActivity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b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 </a:t>
            </a:r>
            <a:r>
              <a:rPr kumimoji="0" lang="ro-RO" altLang="ro-R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ActionMode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actionMode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@Override</a:t>
            </a:r>
            <a:b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protected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o-RO" altLang="ro-R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onCreate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o-RO" altLang="ro-R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Bundle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o-RO" altLang="ro-R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savedInstanceState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b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super</a:t>
            </a:r>
            <a:r>
              <a:rPr kumimoji="0" lang="ro-RO" altLang="ro-R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.onCreate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o-RO" altLang="ro-R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savedInstanceState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setContentView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o-RO" altLang="ro-R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R.layout.</a:t>
            </a:r>
            <a:r>
              <a:rPr kumimoji="0" lang="ro-RO" altLang="ro-RO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activity_main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TextView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o-RO" altLang="ro-R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textView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textView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ro-RO" altLang="ro-R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findViewById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o-RO" altLang="ro-R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R.id.</a:t>
            </a:r>
            <a:r>
              <a:rPr kumimoji="0" lang="ro-RO" altLang="ro-RO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txtView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//setam ce se </a:t>
            </a:r>
            <a:r>
              <a:rPr kumimoji="0" lang="ro-RO" altLang="ro-RO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intampla</a:t>
            </a:r>
            <a:r>
              <a:rPr kumimoji="0" lang="ro-RO" altLang="ro-RO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la un click mai lung pe </a:t>
            </a:r>
            <a:r>
              <a:rPr kumimoji="0" lang="ro-RO" altLang="ro-RO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textView</a:t>
            </a:r>
            <a:br>
              <a:rPr kumimoji="0" lang="ro-RO" altLang="ro-RO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textView.setOnLongClickListener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o-RO" altLang="ro-R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View.OnLongClickListener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b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@Override</a:t>
            </a:r>
            <a:b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boolean </a:t>
            </a:r>
            <a:r>
              <a:rPr kumimoji="0" lang="ro-RO" altLang="ro-R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onLongClick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o-RO" altLang="ro-R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View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v) {</a:t>
            </a:r>
            <a:b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kumimoji="0" lang="ro-RO" altLang="ro-RO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//daca </a:t>
            </a:r>
            <a:r>
              <a:rPr kumimoji="0" lang="ro-RO" altLang="ro-RO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actionMode</a:t>
            </a:r>
            <a:r>
              <a:rPr kumimoji="0" lang="ro-RO" altLang="ro-RO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este deja activat, nu mai trebuie activat </a:t>
            </a:r>
            <a:r>
              <a:rPr kumimoji="0" lang="ro-RO" altLang="ro-RO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inca</a:t>
            </a:r>
            <a:r>
              <a:rPr kumimoji="0" lang="ro-RO" altLang="ro-RO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o-RO" altLang="ro-RO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odata</a:t>
            </a:r>
            <a:br>
              <a:rPr kumimoji="0" lang="ro-RO" altLang="ro-RO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actionMode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!= 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b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false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}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    </a:t>
            </a:r>
            <a:r>
              <a:rPr kumimoji="0" lang="ro-RO" altLang="ro-RO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o-RO" altLang="ro-RO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//este "chemata" logica din spatele </a:t>
            </a:r>
            <a:r>
              <a:rPr kumimoji="0" lang="ro-RO" altLang="ro-RO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ActionMode.Callback</a:t>
            </a:r>
            <a:b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actionMode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kumimoji="0" lang="ro-RO" altLang="ro-R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startSupportActionMode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actionModeCallBack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b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b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});</a:t>
            </a:r>
            <a:b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r>
              <a:rPr kumimoji="0" lang="ro-RO" altLang="ro-R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o-RO" altLang="ro-RO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itlu 1">
            <a:extLst>
              <a:ext uri="{FF2B5EF4-FFF2-40B4-BE49-F238E27FC236}">
                <a16:creationId xmlns:a16="http://schemas.microsoft.com/office/drawing/2014/main" id="{E80CBD82-DF1C-4B47-9658-ABC62C0C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09" y="1182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/>
              <a:t>Componen</a:t>
            </a:r>
            <a:r>
              <a:rPr lang="ro-RO" sz="3600" dirty="0"/>
              <a:t>ț</a:t>
            </a:r>
            <a:r>
              <a:rPr lang="en-US" sz="3600" dirty="0"/>
              <a:t>a </a:t>
            </a:r>
            <a:r>
              <a:rPr lang="en-US" sz="3600" dirty="0" err="1"/>
              <a:t>clasei</a:t>
            </a:r>
            <a:r>
              <a:rPr lang="en-US" sz="3600" dirty="0"/>
              <a:t> </a:t>
            </a:r>
            <a:r>
              <a:rPr lang="ro-RO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MainActivity.java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partea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1)</a:t>
            </a:r>
            <a:br>
              <a:rPr lang="ro-RO" sz="3600" dirty="0"/>
            </a:br>
            <a:endParaRPr lang="ro-RO" sz="3600" dirty="0"/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2E87FF3A-83CA-4B34-9604-8A95B333F3AE}"/>
              </a:ext>
            </a:extLst>
          </p:cNvPr>
          <p:cNvSpPr txBox="1"/>
          <p:nvPr/>
        </p:nvSpPr>
        <p:spPr>
          <a:xfrm>
            <a:off x="8383713" y="5748861"/>
            <a:ext cx="304414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startSupportActionMode</a:t>
            </a:r>
            <a:r>
              <a:rPr lang="en-US" b="1" dirty="0"/>
              <a:t>() </a:t>
            </a:r>
            <a:r>
              <a:rPr lang="en-US" dirty="0" err="1"/>
              <a:t>meniul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creat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“</a:t>
            </a:r>
            <a:r>
              <a:rPr lang="en-US" dirty="0" err="1"/>
              <a:t>ciclul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u de via</a:t>
            </a:r>
            <a:r>
              <a:rPr lang="ro-RO" dirty="0" err="1"/>
              <a:t>ță</a:t>
            </a:r>
            <a:r>
              <a:rPr lang="en-US" dirty="0"/>
              <a:t>”</a:t>
            </a:r>
            <a:endParaRPr lang="ro-RO" dirty="0"/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29173C27-901E-4E2A-9902-EC31C4E73172}"/>
              </a:ext>
            </a:extLst>
          </p:cNvPr>
          <p:cNvSpPr txBox="1"/>
          <p:nvPr/>
        </p:nvSpPr>
        <p:spPr>
          <a:xfrm>
            <a:off x="8126858" y="2419454"/>
            <a:ext cx="348294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 err="1"/>
              <a:t>textView.setOnLongClickListener</a:t>
            </a:r>
            <a:r>
              <a:rPr lang="en-US" b="1" dirty="0"/>
              <a:t>() </a:t>
            </a:r>
            <a:r>
              <a:rPr lang="en-US" dirty="0" err="1"/>
              <a:t>determin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ro-RO" dirty="0"/>
              <a:t>î</a:t>
            </a:r>
            <a:r>
              <a:rPr lang="en-US" dirty="0" err="1"/>
              <a:t>ntampl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c</a:t>
            </a:r>
            <a:r>
              <a:rPr lang="ro-RO" dirty="0"/>
              <a:t>â</a:t>
            </a:r>
            <a:r>
              <a:rPr lang="en-US" dirty="0" err="1"/>
              <a:t>nd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 d</a:t>
            </a:r>
            <a:r>
              <a:rPr lang="ro-RO" dirty="0"/>
              <a:t>ă</a:t>
            </a:r>
            <a:r>
              <a:rPr lang="en-US" dirty="0"/>
              <a:t> click pe un </a:t>
            </a:r>
            <a:r>
              <a:rPr lang="en-US" dirty="0" err="1"/>
              <a:t>anumit</a:t>
            </a:r>
            <a:r>
              <a:rPr lang="en-US" dirty="0"/>
              <a:t> </a:t>
            </a:r>
            <a:r>
              <a:rPr lang="en-US" dirty="0" err="1"/>
              <a:t>obiect</a:t>
            </a:r>
            <a:endParaRPr lang="ro-RO" dirty="0"/>
          </a:p>
        </p:txBody>
      </p:sp>
      <p:cxnSp>
        <p:nvCxnSpPr>
          <p:cNvPr id="13" name="Conector drept cu săgeată 12">
            <a:extLst>
              <a:ext uri="{FF2B5EF4-FFF2-40B4-BE49-F238E27FC236}">
                <a16:creationId xmlns:a16="http://schemas.microsoft.com/office/drawing/2014/main" id="{88AFFBC8-B326-47EF-AA4C-A3A15B7B36A1}"/>
              </a:ext>
            </a:extLst>
          </p:cNvPr>
          <p:cNvCxnSpPr>
            <a:cxnSpLocks/>
          </p:cNvCxnSpPr>
          <p:nvPr/>
        </p:nvCxnSpPr>
        <p:spPr>
          <a:xfrm flipH="1">
            <a:off x="6585735" y="3143892"/>
            <a:ext cx="1541123" cy="627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drept cu săgeată 13">
            <a:extLst>
              <a:ext uri="{FF2B5EF4-FFF2-40B4-BE49-F238E27FC236}">
                <a16:creationId xmlns:a16="http://schemas.microsoft.com/office/drawing/2014/main" id="{181276FD-F679-4E00-BD29-DB05885FC273}"/>
              </a:ext>
            </a:extLst>
          </p:cNvPr>
          <p:cNvCxnSpPr>
            <a:cxnSpLocks/>
          </p:cNvCxnSpPr>
          <p:nvPr/>
        </p:nvCxnSpPr>
        <p:spPr>
          <a:xfrm flipH="1" flipV="1">
            <a:off x="5229546" y="5845996"/>
            <a:ext cx="3082247" cy="226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95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97CFA05-7CD7-4124-857E-E825EAC8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23" y="-8967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/>
              <a:t>Componen</a:t>
            </a:r>
            <a:r>
              <a:rPr lang="ro-RO" sz="3600" dirty="0"/>
              <a:t>ț</a:t>
            </a:r>
            <a:r>
              <a:rPr lang="en-US" sz="3600" dirty="0"/>
              <a:t>a </a:t>
            </a:r>
            <a:r>
              <a:rPr lang="en-US" sz="3600" dirty="0" err="1"/>
              <a:t>clasei</a:t>
            </a:r>
            <a:r>
              <a:rPr lang="en-US" sz="3600" dirty="0"/>
              <a:t> </a:t>
            </a:r>
            <a:r>
              <a:rPr lang="ro-RO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MainActivity.java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partea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2)</a:t>
            </a:r>
            <a:br>
              <a:rPr lang="ro-RO" sz="3600" dirty="0"/>
            </a:br>
            <a:endParaRPr lang="ro-R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A44A0D8-A7FC-48E5-9D93-2D17A52FC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08" y="642715"/>
            <a:ext cx="8065213" cy="62632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o-RO" altLang="ro-RO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 </a:t>
            </a:r>
            <a:r>
              <a:rPr kumimoji="0" lang="ro-RO" altLang="ro-RO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ActionMode.Callback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o-RO" altLang="ro-RO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actionModeCallBack</a:t>
            </a:r>
            <a:r>
              <a:rPr kumimoji="0" lang="ro-RO" altLang="ro-RO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kumimoji="0" lang="ro-RO" altLang="ro-RO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kumimoji="0" lang="ro-RO" altLang="ro-RO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o-RO" altLang="ro-RO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ActionMode.Callback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	</a:t>
            </a:r>
            <a:b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@Override</a:t>
            </a:r>
            <a:b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boolean </a:t>
            </a:r>
            <a:r>
              <a:rPr kumimoji="0" lang="ro-RO" altLang="ro-RO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onCreateActionMode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o-RO" altLang="ro-RO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ActionMode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mode, </a:t>
            </a:r>
            <a:r>
              <a:rPr kumimoji="0" lang="ro-RO" altLang="ro-RO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Menu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o-RO" altLang="ro-RO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menu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b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ro-RO" altLang="ro-RO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mode.getMenuInflater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kumimoji="0" lang="ro-RO" altLang="ro-RO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inflate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(R.menu.</a:t>
            </a:r>
            <a:r>
              <a:rPr kumimoji="0" lang="ro-RO" altLang="ro-RO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meniu1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,menu);</a:t>
            </a:r>
            <a:b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ro-RO" altLang="ro-RO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mode.setTitle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o-RO" altLang="ro-RO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"Alege o </a:t>
            </a:r>
            <a:r>
              <a:rPr kumimoji="0" lang="ro-RO" altLang="ro-RO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optiune</a:t>
            </a:r>
            <a:r>
              <a:rPr kumimoji="0" lang="ro-RO" altLang="ro-RO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ro-RO" altLang="ro-RO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ro-RO" altLang="ro-RO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o-RO" altLang="ro-RO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}</a:t>
            </a:r>
            <a:b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@Override</a:t>
            </a:r>
            <a:b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boolean </a:t>
            </a:r>
            <a:r>
              <a:rPr kumimoji="0" lang="ro-RO" altLang="ro-RO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onPrepareActionMode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o-RO" altLang="ro-RO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ActionMode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mode, </a:t>
            </a:r>
            <a:r>
              <a:rPr kumimoji="0" lang="ro-RO" altLang="ro-RO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Menu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o-RO" altLang="ro-RO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menu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b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ro-RO" altLang="ro-RO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ro-RO" altLang="ro-RO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false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}</a:t>
            </a:r>
            <a:b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@Override</a:t>
            </a:r>
            <a:b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boolean </a:t>
            </a:r>
            <a:r>
              <a:rPr kumimoji="0" lang="ro-RO" altLang="ro-RO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onActionItemClicked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o-RO" altLang="ro-RO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ActionMode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mode, </a:t>
            </a:r>
            <a:r>
              <a:rPr kumimoji="0" lang="ro-RO" altLang="ro-RO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MenuItem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item) {</a:t>
            </a:r>
            <a:b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ro-RO" altLang="ro-RO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kumimoji="0" lang="ro-RO" altLang="ro-RO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o-RO" altLang="ro-RO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item.getItemId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b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{</a:t>
            </a:r>
            <a:b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kumimoji="0" lang="ro-RO" altLang="ro-RO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 </a:t>
            </a:r>
            <a:r>
              <a:rPr kumimoji="0" lang="ro-RO" altLang="ro-RO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R.id.</a:t>
            </a:r>
            <a:r>
              <a:rPr kumimoji="0" lang="ro-RO" altLang="ro-RO" sz="11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optionShare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</a:t>
            </a:r>
            <a:r>
              <a:rPr kumimoji="0" lang="ro-RO" altLang="ro-RO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Toast.</a:t>
            </a:r>
            <a:r>
              <a:rPr kumimoji="0" lang="ro-RO" altLang="ro-RO" sz="11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makeText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o-RO" altLang="ro-RO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MainActivity.</a:t>
            </a:r>
            <a:r>
              <a:rPr kumimoji="0" lang="ro-RO" altLang="ro-RO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ro-RO" altLang="ro-RO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ro-RO" altLang="ro-RO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Optiunea</a:t>
            </a:r>
            <a:r>
              <a:rPr kumimoji="0" lang="ro-RO" altLang="ro-RO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o-RO" altLang="ro-RO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share</a:t>
            </a:r>
            <a:r>
              <a:rPr kumimoji="0" lang="ro-RO" altLang="ro-RO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este selectata"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endParaRPr kumimoji="0" lang="en-US" altLang="ro-RO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Toast.</a:t>
            </a:r>
            <a:r>
              <a:rPr kumimoji="0" lang="ro-RO" altLang="ro-RO" sz="11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LENGTH</a:t>
            </a:r>
            <a:r>
              <a:rPr kumimoji="0" lang="ro-RO" altLang="ro-RO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kumimoji="0" lang="en-US" altLang="ro-RO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SHORT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).show();</a:t>
            </a:r>
            <a:b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</a:t>
            </a:r>
            <a:r>
              <a:rPr kumimoji="0" lang="ro-RO" altLang="ro-RO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mode.finish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b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</a:t>
            </a:r>
            <a:r>
              <a:rPr kumimoji="0" lang="ro-RO" altLang="ro-RO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ro-RO" altLang="ro-RO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o-RO" altLang="ro-RO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kumimoji="0" lang="ro-RO" altLang="ro-RO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 </a:t>
            </a:r>
            <a:r>
              <a:rPr kumimoji="0" lang="ro-RO" altLang="ro-RO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R.id.</a:t>
            </a:r>
            <a:r>
              <a:rPr kumimoji="0" lang="ro-RO" altLang="ro-RO" sz="11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optionDelete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</a:t>
            </a:r>
            <a:r>
              <a:rPr kumimoji="0" lang="ro-RO" altLang="ro-RO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Toast.</a:t>
            </a:r>
            <a:r>
              <a:rPr kumimoji="0" lang="ro-RO" altLang="ro-RO" sz="11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makeText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o-RO" altLang="ro-RO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MainActivity.</a:t>
            </a:r>
            <a:r>
              <a:rPr kumimoji="0" lang="ro-RO" altLang="ro-RO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ro-RO" altLang="ro-RO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ro-RO" altLang="ro-RO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Optiunea</a:t>
            </a:r>
            <a:r>
              <a:rPr kumimoji="0" lang="ro-RO" altLang="ro-RO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o-RO" altLang="ro-RO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delete</a:t>
            </a:r>
            <a:r>
              <a:rPr kumimoji="0" lang="ro-RO" altLang="ro-RO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este selectata"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ro-RO" altLang="ro-RO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Toast.</a:t>
            </a:r>
            <a:r>
              <a:rPr kumimoji="0" lang="ro-RO" altLang="ro-RO" sz="11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LENGTH</a:t>
            </a:r>
            <a:r>
              <a:rPr kumimoji="0" lang="ro-RO" altLang="ro-RO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kumimoji="0" lang="en-US" altLang="ro-RO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SHORT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).show();</a:t>
            </a:r>
            <a:endParaRPr kumimoji="0" lang="en-US" altLang="ro-RO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    </a:t>
            </a:r>
            <a:r>
              <a:rPr kumimoji="0" lang="ro-RO" altLang="ro-RO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mode.finish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b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</a:t>
            </a:r>
            <a:r>
              <a:rPr kumimoji="0" lang="ro-RO" altLang="ro-RO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ro-RO" altLang="ro-RO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o-RO" altLang="ro-RO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kumimoji="0" lang="ro-RO" altLang="ro-RO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default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</a:t>
            </a:r>
            <a:r>
              <a:rPr kumimoji="0" lang="en-US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kumimoji="0" lang="ro-RO" altLang="ro-RO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ro-RO" altLang="ro-RO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false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}</a:t>
            </a:r>
            <a:b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}</a:t>
            </a:r>
            <a:b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@Override</a:t>
            </a:r>
            <a:b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</a:t>
            </a:r>
            <a:r>
              <a:rPr kumimoji="0" lang="ro-RO" altLang="ro-RO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kumimoji="0" lang="ro-RO" altLang="ro-RO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o-RO" altLang="ro-RO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onDestroyActionMode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o-RO" altLang="ro-RO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ActionMode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mode) {</a:t>
            </a:r>
            <a:b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ro-RO" altLang="ro-RO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actionMode</a:t>
            </a:r>
            <a:r>
              <a:rPr kumimoji="0" lang="ro-RO" altLang="ro-RO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kumimoji="0" lang="ro-RO" altLang="ro-RO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}</a:t>
            </a:r>
            <a:b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};</a:t>
            </a:r>
            <a:endParaRPr kumimoji="0" lang="ro-RO" altLang="ro-RO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81844DDB-EAD9-4F05-85C3-44E58AFBDDAA}"/>
              </a:ext>
            </a:extLst>
          </p:cNvPr>
          <p:cNvSpPr txBox="1"/>
          <p:nvPr/>
        </p:nvSpPr>
        <p:spPr>
          <a:xfrm>
            <a:off x="7919661" y="787093"/>
            <a:ext cx="307026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nterfața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ActionMode.Callback</a:t>
            </a:r>
            <a:r>
              <a:rPr lang="ro-RO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 conține acțiunile pentru bara de meniu</a:t>
            </a:r>
            <a:endParaRPr lang="ro-RO" dirty="0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28C3F4C2-0775-4DE5-805C-A365AAB07161}"/>
              </a:ext>
            </a:extLst>
          </p:cNvPr>
          <p:cNvSpPr txBox="1"/>
          <p:nvPr/>
        </p:nvSpPr>
        <p:spPr>
          <a:xfrm>
            <a:off x="7912473" y="2086924"/>
            <a:ext cx="363546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onCreateActionMode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opțiunile create în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sunt introduse în partea de sus a ecranului</a:t>
            </a:r>
            <a:endParaRPr lang="ro-RO" dirty="0"/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21922E6C-653E-42A0-8BD0-1EBB1EED6B52}"/>
              </a:ext>
            </a:extLst>
          </p:cNvPr>
          <p:cNvSpPr txBox="1"/>
          <p:nvPr/>
        </p:nvSpPr>
        <p:spPr>
          <a:xfrm>
            <a:off x="7912473" y="3683632"/>
            <a:ext cx="363546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 metoda </a:t>
            </a:r>
            <a:r>
              <a:rPr lang="ro-RO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onActionItemClicked</a:t>
            </a:r>
            <a:r>
              <a:rPr lang="ro-RO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determinată care opțiune a fost aleasă de utilizator</a:t>
            </a:r>
            <a:endParaRPr lang="ro-RO" dirty="0"/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90EAA68F-3CA3-4D3F-B91F-79F33E846B32}"/>
              </a:ext>
            </a:extLst>
          </p:cNvPr>
          <p:cNvSpPr txBox="1"/>
          <p:nvPr/>
        </p:nvSpPr>
        <p:spPr>
          <a:xfrm>
            <a:off x="7840251" y="5464835"/>
            <a:ext cx="370768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etoda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onDestroyActionMode</a:t>
            </a:r>
            <a:r>
              <a:rPr lang="ro-RO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semnifică de fapt dispariția meniului și este apelată odată cu acționarea butonului “back (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)”.</a:t>
            </a:r>
            <a:endParaRPr lang="ro-RO" dirty="0"/>
          </a:p>
        </p:txBody>
      </p:sp>
      <p:cxnSp>
        <p:nvCxnSpPr>
          <p:cNvPr id="11" name="Conector drept cu săgeată 10">
            <a:extLst>
              <a:ext uri="{FF2B5EF4-FFF2-40B4-BE49-F238E27FC236}">
                <a16:creationId xmlns:a16="http://schemas.microsoft.com/office/drawing/2014/main" id="{C5040909-053B-4A2A-AD77-8F5FA9C89CAE}"/>
              </a:ext>
            </a:extLst>
          </p:cNvPr>
          <p:cNvCxnSpPr>
            <a:cxnSpLocks/>
          </p:cNvCxnSpPr>
          <p:nvPr/>
        </p:nvCxnSpPr>
        <p:spPr>
          <a:xfrm flipH="1" flipV="1">
            <a:off x="3873357" y="930430"/>
            <a:ext cx="4046304" cy="143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cu săgeată 11">
            <a:extLst>
              <a:ext uri="{FF2B5EF4-FFF2-40B4-BE49-F238E27FC236}">
                <a16:creationId xmlns:a16="http://schemas.microsoft.com/office/drawing/2014/main" id="{3FC91DCC-58E2-4409-8B9C-0759AA40D75E}"/>
              </a:ext>
            </a:extLst>
          </p:cNvPr>
          <p:cNvCxnSpPr>
            <a:cxnSpLocks/>
          </p:cNvCxnSpPr>
          <p:nvPr/>
        </p:nvCxnSpPr>
        <p:spPr>
          <a:xfrm flipH="1" flipV="1">
            <a:off x="5135366" y="1425861"/>
            <a:ext cx="2730251" cy="959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drept cu săgeată 12">
            <a:extLst>
              <a:ext uri="{FF2B5EF4-FFF2-40B4-BE49-F238E27FC236}">
                <a16:creationId xmlns:a16="http://schemas.microsoft.com/office/drawing/2014/main" id="{34DB6695-CF8D-464E-93A0-6DEBB3E79926}"/>
              </a:ext>
            </a:extLst>
          </p:cNvPr>
          <p:cNvCxnSpPr>
            <a:cxnSpLocks/>
          </p:cNvCxnSpPr>
          <p:nvPr/>
        </p:nvCxnSpPr>
        <p:spPr>
          <a:xfrm flipH="1" flipV="1">
            <a:off x="3164440" y="3380686"/>
            <a:ext cx="4675812" cy="393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drept cu săgeată 13">
            <a:extLst>
              <a:ext uri="{FF2B5EF4-FFF2-40B4-BE49-F238E27FC236}">
                <a16:creationId xmlns:a16="http://schemas.microsoft.com/office/drawing/2014/main" id="{15E9ABC6-613F-4889-AAEB-E680572470C9}"/>
              </a:ext>
            </a:extLst>
          </p:cNvPr>
          <p:cNvCxnSpPr>
            <a:cxnSpLocks/>
          </p:cNvCxnSpPr>
          <p:nvPr/>
        </p:nvCxnSpPr>
        <p:spPr>
          <a:xfrm flipH="1">
            <a:off x="3061699" y="5576787"/>
            <a:ext cx="4688439" cy="4027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398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" name="Înregistrare ecran 7">
            <a:hlinkClick r:id="" action="ppaction://media"/>
            <a:extLst>
              <a:ext uri="{FF2B5EF4-FFF2-40B4-BE49-F238E27FC236}">
                <a16:creationId xmlns:a16="http://schemas.microsoft.com/office/drawing/2014/main" id="{99C41E0F-1E27-42AC-8977-448A8E46B90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67478" y="836620"/>
            <a:ext cx="3057275" cy="518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7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4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AC14BB88-A20E-41FA-A541-2B319BA1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58" y="400692"/>
            <a:ext cx="4361784" cy="153974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b="1" dirty="0"/>
              <a:t>2.B</a:t>
            </a:r>
            <a:r>
              <a:rPr lang="en-US" b="1" dirty="0"/>
              <a:t>.</a:t>
            </a:r>
            <a:r>
              <a:rPr lang="en-US" sz="4400" b="1" dirty="0"/>
              <a:t> List view Contextual action mode cu Check box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53869892-CD7A-49C4-9D6E-4C2557CBB9A7}"/>
              </a:ext>
            </a:extLst>
          </p:cNvPr>
          <p:cNvSpPr txBox="1"/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6" name="Imagine 15">
            <a:extLst>
              <a:ext uri="{FF2B5EF4-FFF2-40B4-BE49-F238E27FC236}">
                <a16:creationId xmlns:a16="http://schemas.microsoft.com/office/drawing/2014/main" id="{72EAF089-0229-40CB-AAE8-B0128E072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733" y="507851"/>
            <a:ext cx="2048794" cy="3372501"/>
          </a:xfrm>
          <a:prstGeom prst="rect">
            <a:avLst/>
          </a:prstGeom>
        </p:spPr>
      </p:pic>
      <p:sp>
        <p:nvSpPr>
          <p:cNvPr id="17" name="CasetăText 16">
            <a:extLst>
              <a:ext uri="{FF2B5EF4-FFF2-40B4-BE49-F238E27FC236}">
                <a16:creationId xmlns:a16="http://schemas.microsoft.com/office/drawing/2014/main" id="{92A56820-61B8-4590-884D-07D56A61CD2A}"/>
              </a:ext>
            </a:extLst>
          </p:cNvPr>
          <p:cNvSpPr txBox="1"/>
          <p:nvPr/>
        </p:nvSpPr>
        <p:spPr>
          <a:xfrm>
            <a:off x="-114525" y="2678793"/>
            <a:ext cx="4692067" cy="3041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ajutorul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acestui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pot fi </a:t>
            </a:r>
            <a:r>
              <a:rPr lang="ro-RO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ntreprinse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</a:t>
            </a:r>
            <a:r>
              <a:rPr lang="ro-RO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ț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iuni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selectate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acela</a:t>
            </a:r>
            <a:r>
              <a:rPr lang="ro-RO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timp.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dorim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</a:t>
            </a:r>
            <a:r>
              <a:rPr lang="ro-RO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</a:t>
            </a:r>
            <a:r>
              <a:rPr lang="ro-RO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 o mini-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</a:t>
            </a:r>
            <a:r>
              <a:rPr lang="ro-RO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ț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 s</a:t>
            </a:r>
            <a:r>
              <a:rPr lang="ro-RO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aib</a:t>
            </a:r>
            <a:r>
              <a:rPr lang="ro-RO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disponibile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</a:t>
            </a:r>
            <a:r>
              <a:rPr lang="ro-RO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ț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iuni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o-RO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-o list</a:t>
            </a:r>
            <a:r>
              <a:rPr lang="ro-RO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care </a:t>
            </a:r>
            <a:r>
              <a:rPr lang="ro-RO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să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poat</a:t>
            </a:r>
            <a:r>
              <a:rPr lang="ro-RO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bifate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scopul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tergerii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lor.</a:t>
            </a:r>
            <a:endParaRPr lang="ro-R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" name="Imagine 17">
            <a:extLst>
              <a:ext uri="{FF2B5EF4-FFF2-40B4-BE49-F238E27FC236}">
                <a16:creationId xmlns:a16="http://schemas.microsoft.com/office/drawing/2014/main" id="{8C0D9092-7BA2-4310-B3CF-2225347EE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062" y="1228349"/>
            <a:ext cx="2048794" cy="3380510"/>
          </a:xfrm>
          <a:prstGeom prst="rect">
            <a:avLst/>
          </a:prstGeom>
        </p:spPr>
      </p:pic>
      <p:pic>
        <p:nvPicPr>
          <p:cNvPr id="19" name="Imagine 18">
            <a:extLst>
              <a:ext uri="{FF2B5EF4-FFF2-40B4-BE49-F238E27FC236}">
                <a16:creationId xmlns:a16="http://schemas.microsoft.com/office/drawing/2014/main" id="{A6E60267-4D2D-4B93-809A-2DCA4A422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391" y="2506643"/>
            <a:ext cx="2048794" cy="3385902"/>
          </a:xfrm>
          <a:prstGeom prst="rect">
            <a:avLst/>
          </a:prstGeom>
        </p:spPr>
      </p:pic>
      <p:sp>
        <p:nvSpPr>
          <p:cNvPr id="20" name="Săgeată: dreapta 19">
            <a:extLst>
              <a:ext uri="{FF2B5EF4-FFF2-40B4-BE49-F238E27FC236}">
                <a16:creationId xmlns:a16="http://schemas.microsoft.com/office/drawing/2014/main" id="{05D19025-70DF-4AAF-B8A4-D883531E24A2}"/>
              </a:ext>
            </a:extLst>
          </p:cNvPr>
          <p:cNvSpPr/>
          <p:nvPr/>
        </p:nvSpPr>
        <p:spPr>
          <a:xfrm>
            <a:off x="7222085" y="2581188"/>
            <a:ext cx="390418" cy="1952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2" name="Săgeată: dreapta 21">
            <a:extLst>
              <a:ext uri="{FF2B5EF4-FFF2-40B4-BE49-F238E27FC236}">
                <a16:creationId xmlns:a16="http://schemas.microsoft.com/office/drawing/2014/main" id="{08ECFFDB-FCB0-4AD5-A8F1-A050128A9B09}"/>
              </a:ext>
            </a:extLst>
          </p:cNvPr>
          <p:cNvSpPr/>
          <p:nvPr/>
        </p:nvSpPr>
        <p:spPr>
          <a:xfrm>
            <a:off x="9699158" y="3782747"/>
            <a:ext cx="390418" cy="1952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4" name="Dreptunghi: colțuri rotunjite 23">
            <a:extLst>
              <a:ext uri="{FF2B5EF4-FFF2-40B4-BE49-F238E27FC236}">
                <a16:creationId xmlns:a16="http://schemas.microsoft.com/office/drawing/2014/main" id="{ADDAFAC1-3B18-4992-8C7F-6BB75D44EF0D}"/>
              </a:ext>
            </a:extLst>
          </p:cNvPr>
          <p:cNvSpPr/>
          <p:nvPr/>
        </p:nvSpPr>
        <p:spPr>
          <a:xfrm>
            <a:off x="5159347" y="4148395"/>
            <a:ext cx="1873306" cy="6061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Lista </a:t>
            </a:r>
            <a:r>
              <a:rPr lang="en-US" dirty="0" err="1"/>
              <a:t>optiuni</a:t>
            </a:r>
            <a:endParaRPr lang="ro-RO" dirty="0"/>
          </a:p>
        </p:txBody>
      </p:sp>
      <p:sp>
        <p:nvSpPr>
          <p:cNvPr id="25" name="Dreptunghi: colțuri rotunjite 24">
            <a:extLst>
              <a:ext uri="{FF2B5EF4-FFF2-40B4-BE49-F238E27FC236}">
                <a16:creationId xmlns:a16="http://schemas.microsoft.com/office/drawing/2014/main" id="{B7AECF8F-77E8-4E20-B1A2-2EA40A229A08}"/>
              </a:ext>
            </a:extLst>
          </p:cNvPr>
          <p:cNvSpPr/>
          <p:nvPr/>
        </p:nvSpPr>
        <p:spPr>
          <a:xfrm>
            <a:off x="7721806" y="5023475"/>
            <a:ext cx="1873306" cy="6061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Bifare</a:t>
            </a:r>
            <a:r>
              <a:rPr lang="en-US" dirty="0"/>
              <a:t> </a:t>
            </a:r>
            <a:r>
              <a:rPr lang="en-US" dirty="0" err="1"/>
              <a:t>optiuni</a:t>
            </a:r>
            <a:endParaRPr lang="ro-RO" dirty="0"/>
          </a:p>
        </p:txBody>
      </p:sp>
      <p:sp>
        <p:nvSpPr>
          <p:cNvPr id="26" name="Dreptunghi: colțuri rotunjite 25">
            <a:extLst>
              <a:ext uri="{FF2B5EF4-FFF2-40B4-BE49-F238E27FC236}">
                <a16:creationId xmlns:a16="http://schemas.microsoft.com/office/drawing/2014/main" id="{F3004363-B087-47B9-84A1-D11E65127B65}"/>
              </a:ext>
            </a:extLst>
          </p:cNvPr>
          <p:cNvSpPr/>
          <p:nvPr/>
        </p:nvSpPr>
        <p:spPr>
          <a:xfrm>
            <a:off x="10204135" y="6061430"/>
            <a:ext cx="1873306" cy="6061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Stergere</a:t>
            </a:r>
            <a:r>
              <a:rPr lang="en-US" dirty="0"/>
              <a:t> </a:t>
            </a:r>
            <a:r>
              <a:rPr lang="en-US" dirty="0" err="1"/>
              <a:t>optiuni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29368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DD91150-58AF-4C09-8285-FF665D93D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411179" cy="1325563"/>
          </a:xfrm>
        </p:spPr>
        <p:txBody>
          <a:bodyPr/>
          <a:lstStyle/>
          <a:p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necesare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ro-RO" dirty="0"/>
              <a:t>mini-</a:t>
            </a:r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iei</a:t>
            </a:r>
            <a:endParaRPr lang="ro-RO" dirty="0"/>
          </a:p>
        </p:txBody>
      </p:sp>
      <p:cxnSp>
        <p:nvCxnSpPr>
          <p:cNvPr id="5" name="Conector drept 4">
            <a:extLst>
              <a:ext uri="{FF2B5EF4-FFF2-40B4-BE49-F238E27FC236}">
                <a16:creationId xmlns:a16="http://schemas.microsoft.com/office/drawing/2014/main" id="{6CEFFEF9-9974-4CBC-B1FB-174193ED897B}"/>
              </a:ext>
            </a:extLst>
          </p:cNvPr>
          <p:cNvCxnSpPr/>
          <p:nvPr/>
        </p:nvCxnSpPr>
        <p:spPr>
          <a:xfrm>
            <a:off x="5537771" y="1448656"/>
            <a:ext cx="0" cy="51987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drept 6">
            <a:extLst>
              <a:ext uri="{FF2B5EF4-FFF2-40B4-BE49-F238E27FC236}">
                <a16:creationId xmlns:a16="http://schemas.microsoft.com/office/drawing/2014/main" id="{ED38BB57-4E76-4AD3-908B-985AF5DDE23E}"/>
              </a:ext>
            </a:extLst>
          </p:cNvPr>
          <p:cNvCxnSpPr>
            <a:cxnSpLocks/>
          </p:cNvCxnSpPr>
          <p:nvPr/>
        </p:nvCxnSpPr>
        <p:spPr>
          <a:xfrm flipH="1">
            <a:off x="4325420" y="1448656"/>
            <a:ext cx="12123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drept 7">
            <a:extLst>
              <a:ext uri="{FF2B5EF4-FFF2-40B4-BE49-F238E27FC236}">
                <a16:creationId xmlns:a16="http://schemas.microsoft.com/office/drawing/2014/main" id="{23D6E223-FFF1-4FD7-8DB2-907030FC7EA0}"/>
              </a:ext>
            </a:extLst>
          </p:cNvPr>
          <p:cNvCxnSpPr>
            <a:cxnSpLocks/>
          </p:cNvCxnSpPr>
          <p:nvPr/>
        </p:nvCxnSpPr>
        <p:spPr>
          <a:xfrm flipH="1">
            <a:off x="5518935" y="2219218"/>
            <a:ext cx="111817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drept 8">
            <a:extLst>
              <a:ext uri="{FF2B5EF4-FFF2-40B4-BE49-F238E27FC236}">
                <a16:creationId xmlns:a16="http://schemas.microsoft.com/office/drawing/2014/main" id="{D4E9B934-E817-40D6-BC21-B32DD083040F}"/>
              </a:ext>
            </a:extLst>
          </p:cNvPr>
          <p:cNvCxnSpPr>
            <a:cxnSpLocks/>
          </p:cNvCxnSpPr>
          <p:nvPr/>
        </p:nvCxnSpPr>
        <p:spPr>
          <a:xfrm flipH="1">
            <a:off x="4171308" y="3017177"/>
            <a:ext cx="13664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drept 9">
            <a:extLst>
              <a:ext uri="{FF2B5EF4-FFF2-40B4-BE49-F238E27FC236}">
                <a16:creationId xmlns:a16="http://schemas.microsoft.com/office/drawing/2014/main" id="{C6E58F81-9ABC-4C1F-A1B5-377EFAB9F646}"/>
              </a:ext>
            </a:extLst>
          </p:cNvPr>
          <p:cNvCxnSpPr>
            <a:cxnSpLocks/>
          </p:cNvCxnSpPr>
          <p:nvPr/>
        </p:nvCxnSpPr>
        <p:spPr>
          <a:xfrm flipH="1">
            <a:off x="5549757" y="4161034"/>
            <a:ext cx="11798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drept 10">
            <a:extLst>
              <a:ext uri="{FF2B5EF4-FFF2-40B4-BE49-F238E27FC236}">
                <a16:creationId xmlns:a16="http://schemas.microsoft.com/office/drawing/2014/main" id="{161FE7ED-61E7-4A92-93F1-289178A82027}"/>
              </a:ext>
            </a:extLst>
          </p:cNvPr>
          <p:cNvCxnSpPr>
            <a:cxnSpLocks/>
          </p:cNvCxnSpPr>
          <p:nvPr/>
        </p:nvCxnSpPr>
        <p:spPr>
          <a:xfrm flipH="1">
            <a:off x="5549757" y="6647380"/>
            <a:ext cx="11798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11">
            <a:extLst>
              <a:ext uri="{FF2B5EF4-FFF2-40B4-BE49-F238E27FC236}">
                <a16:creationId xmlns:a16="http://schemas.microsoft.com/office/drawing/2014/main" id="{0B666B5D-19E1-4949-BEB0-B7321E80BE6B}"/>
              </a:ext>
            </a:extLst>
          </p:cNvPr>
          <p:cNvCxnSpPr>
            <a:cxnSpLocks/>
          </p:cNvCxnSpPr>
          <p:nvPr/>
        </p:nvCxnSpPr>
        <p:spPr>
          <a:xfrm flipH="1">
            <a:off x="4325420" y="5354547"/>
            <a:ext cx="12123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asetăText 18">
            <a:extLst>
              <a:ext uri="{FF2B5EF4-FFF2-40B4-BE49-F238E27FC236}">
                <a16:creationId xmlns:a16="http://schemas.microsoft.com/office/drawing/2014/main" id="{E294FEDC-B1B7-475C-9ECA-D11197F897BE}"/>
              </a:ext>
            </a:extLst>
          </p:cNvPr>
          <p:cNvSpPr txBox="1"/>
          <p:nvPr/>
        </p:nvSpPr>
        <p:spPr>
          <a:xfrm>
            <a:off x="2845942" y="1269762"/>
            <a:ext cx="1479478" cy="369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Strings.xml</a:t>
            </a:r>
          </a:p>
        </p:txBody>
      </p:sp>
      <p:sp>
        <p:nvSpPr>
          <p:cNvPr id="21" name="CasetăText 20">
            <a:extLst>
              <a:ext uri="{FF2B5EF4-FFF2-40B4-BE49-F238E27FC236}">
                <a16:creationId xmlns:a16="http://schemas.microsoft.com/office/drawing/2014/main" id="{46AB491B-DE0C-4EED-B34B-9F06F979B99A}"/>
              </a:ext>
            </a:extLst>
          </p:cNvPr>
          <p:cNvSpPr txBox="1"/>
          <p:nvPr/>
        </p:nvSpPr>
        <p:spPr>
          <a:xfrm>
            <a:off x="2578822" y="5202148"/>
            <a:ext cx="21507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MainActivity.java</a:t>
            </a:r>
          </a:p>
        </p:txBody>
      </p:sp>
      <p:sp>
        <p:nvSpPr>
          <p:cNvPr id="22" name="CasetăText 21">
            <a:extLst>
              <a:ext uri="{FF2B5EF4-FFF2-40B4-BE49-F238E27FC236}">
                <a16:creationId xmlns:a16="http://schemas.microsoft.com/office/drawing/2014/main" id="{666C260D-AA96-4BEF-AC8B-655B9CDF580F}"/>
              </a:ext>
            </a:extLst>
          </p:cNvPr>
          <p:cNvSpPr txBox="1"/>
          <p:nvPr/>
        </p:nvSpPr>
        <p:spPr>
          <a:xfrm>
            <a:off x="6411070" y="3976368"/>
            <a:ext cx="22140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ListViewAdapter.java</a:t>
            </a:r>
          </a:p>
        </p:txBody>
      </p:sp>
      <p:sp>
        <p:nvSpPr>
          <p:cNvPr id="23" name="CasetăText 22">
            <a:extLst>
              <a:ext uri="{FF2B5EF4-FFF2-40B4-BE49-F238E27FC236}">
                <a16:creationId xmlns:a16="http://schemas.microsoft.com/office/drawing/2014/main" id="{75B4D4BE-9FDE-40BD-AD73-E5F67CB6C1D3}"/>
              </a:ext>
            </a:extLst>
          </p:cNvPr>
          <p:cNvSpPr txBox="1"/>
          <p:nvPr/>
        </p:nvSpPr>
        <p:spPr>
          <a:xfrm>
            <a:off x="2568553" y="2832511"/>
            <a:ext cx="19418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Layout-optiuni.xml</a:t>
            </a:r>
          </a:p>
        </p:txBody>
      </p:sp>
      <p:sp>
        <p:nvSpPr>
          <p:cNvPr id="24" name="CasetăText 23">
            <a:extLst>
              <a:ext uri="{FF2B5EF4-FFF2-40B4-BE49-F238E27FC236}">
                <a16:creationId xmlns:a16="http://schemas.microsoft.com/office/drawing/2014/main" id="{495EB39C-3DB1-4C3A-A286-35406C2F06B9}"/>
              </a:ext>
            </a:extLst>
          </p:cNvPr>
          <p:cNvSpPr txBox="1"/>
          <p:nvPr/>
        </p:nvSpPr>
        <p:spPr>
          <a:xfrm>
            <a:off x="6313474" y="2014737"/>
            <a:ext cx="1844194" cy="369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Activity-main.xml</a:t>
            </a:r>
          </a:p>
        </p:txBody>
      </p:sp>
      <p:sp>
        <p:nvSpPr>
          <p:cNvPr id="25" name="CasetăText 24">
            <a:extLst>
              <a:ext uri="{FF2B5EF4-FFF2-40B4-BE49-F238E27FC236}">
                <a16:creationId xmlns:a16="http://schemas.microsoft.com/office/drawing/2014/main" id="{095008D7-2002-4B51-ADEB-76DF32DB66AE}"/>
              </a:ext>
            </a:extLst>
          </p:cNvPr>
          <p:cNvSpPr txBox="1"/>
          <p:nvPr/>
        </p:nvSpPr>
        <p:spPr>
          <a:xfrm>
            <a:off x="6414509" y="6462714"/>
            <a:ext cx="1434948" cy="369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meniu1.xml</a:t>
            </a:r>
          </a:p>
        </p:txBody>
      </p:sp>
      <p:sp>
        <p:nvSpPr>
          <p:cNvPr id="26" name="Dreptunghi: colțuri rotunjite 25">
            <a:extLst>
              <a:ext uri="{FF2B5EF4-FFF2-40B4-BE49-F238E27FC236}">
                <a16:creationId xmlns:a16="http://schemas.microsoft.com/office/drawing/2014/main" id="{9B8E0C65-319A-44EC-9099-491458EE8780}"/>
              </a:ext>
            </a:extLst>
          </p:cNvPr>
          <p:cNvSpPr/>
          <p:nvPr/>
        </p:nvSpPr>
        <p:spPr>
          <a:xfrm>
            <a:off x="407541" y="1130157"/>
            <a:ext cx="1873306" cy="6061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Definire</a:t>
            </a:r>
            <a:r>
              <a:rPr lang="en-US" dirty="0"/>
              <a:t> op</a:t>
            </a:r>
            <a:r>
              <a:rPr lang="ro-RO" dirty="0"/>
              <a:t>ț</a:t>
            </a:r>
            <a:r>
              <a:rPr lang="en-US" dirty="0" err="1"/>
              <a:t>iuni</a:t>
            </a:r>
            <a:endParaRPr lang="ro-RO" dirty="0"/>
          </a:p>
        </p:txBody>
      </p:sp>
      <p:sp>
        <p:nvSpPr>
          <p:cNvPr id="27" name="Dreptunghi: colțuri rotunjite 26">
            <a:extLst>
              <a:ext uri="{FF2B5EF4-FFF2-40B4-BE49-F238E27FC236}">
                <a16:creationId xmlns:a16="http://schemas.microsoft.com/office/drawing/2014/main" id="{C18926CC-37B1-4C2C-8674-CAFEFBAA6689}"/>
              </a:ext>
            </a:extLst>
          </p:cNvPr>
          <p:cNvSpPr/>
          <p:nvPr/>
        </p:nvSpPr>
        <p:spPr>
          <a:xfrm>
            <a:off x="154114" y="5051459"/>
            <a:ext cx="1873306" cy="6061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</a:t>
            </a:r>
            <a:r>
              <a:rPr lang="ro-RO" dirty="0"/>
              <a:t>ț</a:t>
            </a:r>
            <a:r>
              <a:rPr lang="en-US" dirty="0" err="1"/>
              <a:t>iuni</a:t>
            </a:r>
            <a:r>
              <a:rPr lang="en-US" dirty="0"/>
              <a:t> </a:t>
            </a:r>
            <a:r>
              <a:rPr lang="en-US" dirty="0" err="1"/>
              <a:t>generale</a:t>
            </a:r>
            <a:endParaRPr lang="ro-RO" dirty="0"/>
          </a:p>
        </p:txBody>
      </p:sp>
      <p:sp>
        <p:nvSpPr>
          <p:cNvPr id="28" name="Dreptunghi: colțuri rotunjite 27">
            <a:extLst>
              <a:ext uri="{FF2B5EF4-FFF2-40B4-BE49-F238E27FC236}">
                <a16:creationId xmlns:a16="http://schemas.microsoft.com/office/drawing/2014/main" id="{D9AA6B5D-8A58-4D3F-817B-4B57A14A803D}"/>
              </a:ext>
            </a:extLst>
          </p:cNvPr>
          <p:cNvSpPr/>
          <p:nvPr/>
        </p:nvSpPr>
        <p:spPr>
          <a:xfrm>
            <a:off x="8804977" y="1835650"/>
            <a:ext cx="1873306" cy="6061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 de </a:t>
            </a:r>
            <a:r>
              <a:rPr lang="en-US" dirty="0" err="1"/>
              <a:t>afi</a:t>
            </a:r>
            <a:r>
              <a:rPr lang="ro-RO" dirty="0"/>
              <a:t>ș</a:t>
            </a:r>
            <a:r>
              <a:rPr lang="en-US" dirty="0"/>
              <a:t>are al </a:t>
            </a:r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iei</a:t>
            </a:r>
            <a:endParaRPr lang="ro-RO" dirty="0"/>
          </a:p>
        </p:txBody>
      </p:sp>
      <p:sp>
        <p:nvSpPr>
          <p:cNvPr id="29" name="Dreptunghi: colțuri rotunjite 28">
            <a:extLst>
              <a:ext uri="{FF2B5EF4-FFF2-40B4-BE49-F238E27FC236}">
                <a16:creationId xmlns:a16="http://schemas.microsoft.com/office/drawing/2014/main" id="{19E73012-CFB6-4525-A733-AAF87F92307C}"/>
              </a:ext>
            </a:extLst>
          </p:cNvPr>
          <p:cNvSpPr/>
          <p:nvPr/>
        </p:nvSpPr>
        <p:spPr>
          <a:xfrm>
            <a:off x="172966" y="2727984"/>
            <a:ext cx="1873306" cy="6061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 de </a:t>
            </a:r>
            <a:r>
              <a:rPr lang="en-US" dirty="0" err="1"/>
              <a:t>afi</a:t>
            </a:r>
            <a:r>
              <a:rPr lang="ro-RO" dirty="0"/>
              <a:t>ș</a:t>
            </a:r>
            <a:r>
              <a:rPr lang="en-US" dirty="0"/>
              <a:t>are al op</a:t>
            </a:r>
            <a:r>
              <a:rPr lang="ro-RO" dirty="0"/>
              <a:t>ț</a:t>
            </a:r>
            <a:r>
              <a:rPr lang="en-US" dirty="0" err="1"/>
              <a:t>iunilor</a:t>
            </a:r>
            <a:endParaRPr lang="ro-RO" dirty="0"/>
          </a:p>
        </p:txBody>
      </p:sp>
      <p:sp>
        <p:nvSpPr>
          <p:cNvPr id="30" name="Dreptunghi: colțuri rotunjite 29">
            <a:extLst>
              <a:ext uri="{FF2B5EF4-FFF2-40B4-BE49-F238E27FC236}">
                <a16:creationId xmlns:a16="http://schemas.microsoft.com/office/drawing/2014/main" id="{1B0572B1-3201-4EC4-82F1-B750F0BD719B}"/>
              </a:ext>
            </a:extLst>
          </p:cNvPr>
          <p:cNvSpPr/>
          <p:nvPr/>
        </p:nvSpPr>
        <p:spPr>
          <a:xfrm>
            <a:off x="9318660" y="3864793"/>
            <a:ext cx="1873306" cy="6061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</a:t>
            </a:r>
            <a:r>
              <a:rPr lang="ro-RO" dirty="0"/>
              <a:t>ț</a:t>
            </a:r>
            <a:r>
              <a:rPr lang="en-US" dirty="0" err="1"/>
              <a:t>iuni</a:t>
            </a:r>
            <a:r>
              <a:rPr lang="en-US" dirty="0"/>
              <a:t> cu </a:t>
            </a:r>
            <a:r>
              <a:rPr lang="en-US" dirty="0" err="1"/>
              <a:t>lista</a:t>
            </a:r>
            <a:r>
              <a:rPr lang="en-US" dirty="0"/>
              <a:t> de op</a:t>
            </a:r>
            <a:r>
              <a:rPr lang="ro-RO" dirty="0"/>
              <a:t>ț</a:t>
            </a:r>
            <a:r>
              <a:rPr lang="en-US" dirty="0" err="1"/>
              <a:t>iuni</a:t>
            </a:r>
            <a:endParaRPr lang="ro-RO" dirty="0"/>
          </a:p>
        </p:txBody>
      </p:sp>
      <p:sp>
        <p:nvSpPr>
          <p:cNvPr id="31" name="Dreptunghi: colțuri rotunjite 30">
            <a:extLst>
              <a:ext uri="{FF2B5EF4-FFF2-40B4-BE49-F238E27FC236}">
                <a16:creationId xmlns:a16="http://schemas.microsoft.com/office/drawing/2014/main" id="{7DDF4361-F294-49FA-BDC8-5D236D4CADC6}"/>
              </a:ext>
            </a:extLst>
          </p:cNvPr>
          <p:cNvSpPr/>
          <p:nvPr/>
        </p:nvSpPr>
        <p:spPr>
          <a:xfrm>
            <a:off x="9029271" y="6205720"/>
            <a:ext cx="1873306" cy="6061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Definire</a:t>
            </a:r>
            <a:r>
              <a:rPr lang="en-US" dirty="0"/>
              <a:t> </a:t>
            </a:r>
            <a:r>
              <a:rPr lang="en-US" dirty="0" err="1"/>
              <a:t>meniu</a:t>
            </a:r>
            <a:endParaRPr lang="ro-RO" dirty="0"/>
          </a:p>
        </p:txBody>
      </p:sp>
      <p:cxnSp>
        <p:nvCxnSpPr>
          <p:cNvPr id="35" name="Conector drept cu săgeată 34">
            <a:extLst>
              <a:ext uri="{FF2B5EF4-FFF2-40B4-BE49-F238E27FC236}">
                <a16:creationId xmlns:a16="http://schemas.microsoft.com/office/drawing/2014/main" id="{39663504-08E8-499E-8FB4-FDE586210AD8}"/>
              </a:ext>
            </a:extLst>
          </p:cNvPr>
          <p:cNvCxnSpPr>
            <a:stCxn id="19" idx="1"/>
            <a:endCxn id="26" idx="3"/>
          </p:cNvCxnSpPr>
          <p:nvPr/>
        </p:nvCxnSpPr>
        <p:spPr>
          <a:xfrm flipH="1" flipV="1">
            <a:off x="2280847" y="1433245"/>
            <a:ext cx="565095" cy="21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ctor drept cu săgeată 35">
            <a:extLst>
              <a:ext uri="{FF2B5EF4-FFF2-40B4-BE49-F238E27FC236}">
                <a16:creationId xmlns:a16="http://schemas.microsoft.com/office/drawing/2014/main" id="{ACB12BB2-EBF3-467C-B4EB-E66C84F32DB3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046273" y="3017177"/>
            <a:ext cx="522280" cy="33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drept cu săgeată 37">
            <a:extLst>
              <a:ext uri="{FF2B5EF4-FFF2-40B4-BE49-F238E27FC236}">
                <a16:creationId xmlns:a16="http://schemas.microsoft.com/office/drawing/2014/main" id="{63B41B1C-2F54-452C-8CA4-19C711DB20DB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8670516" y="4167881"/>
            <a:ext cx="648144" cy="35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drept cu săgeată 38">
            <a:extLst>
              <a:ext uri="{FF2B5EF4-FFF2-40B4-BE49-F238E27FC236}">
                <a16:creationId xmlns:a16="http://schemas.microsoft.com/office/drawing/2014/main" id="{FDFDD87E-6967-4644-9730-4D5DA5149F4A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7909387" y="6508808"/>
            <a:ext cx="1119884" cy="140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ector drept cu săgeată 39">
            <a:extLst>
              <a:ext uri="{FF2B5EF4-FFF2-40B4-BE49-F238E27FC236}">
                <a16:creationId xmlns:a16="http://schemas.microsoft.com/office/drawing/2014/main" id="{4BAD0B86-B014-407B-9304-0204924CF6EB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8186802" y="2138738"/>
            <a:ext cx="618175" cy="80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 drept cu săgeată 40">
            <a:extLst>
              <a:ext uri="{FF2B5EF4-FFF2-40B4-BE49-F238E27FC236}">
                <a16:creationId xmlns:a16="http://schemas.microsoft.com/office/drawing/2014/main" id="{001A9D9B-1879-4DA7-961C-5A5CC5F968D1}"/>
              </a:ext>
            </a:extLst>
          </p:cNvPr>
          <p:cNvCxnSpPr>
            <a:cxnSpLocks/>
          </p:cNvCxnSpPr>
          <p:nvPr/>
        </p:nvCxnSpPr>
        <p:spPr>
          <a:xfrm flipH="1">
            <a:off x="2027420" y="5383501"/>
            <a:ext cx="522280" cy="33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620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E014179-BF39-40FE-A6A7-524ABF91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Strings.xml</a:t>
            </a:r>
            <a:endParaRPr lang="ro-RO" dirty="0"/>
          </a:p>
        </p:txBody>
      </p:sp>
      <p:sp>
        <p:nvSpPr>
          <p:cNvPr id="4" name="Casetă text 2">
            <a:extLst>
              <a:ext uri="{FF2B5EF4-FFF2-40B4-BE49-F238E27FC236}">
                <a16:creationId xmlns:a16="http://schemas.microsoft.com/office/drawing/2014/main" id="{B0761F57-1D54-4539-8F7A-4BDC8E1E1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90688"/>
            <a:ext cx="5803733" cy="48021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ro-RO" sz="20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resources</a:t>
            </a:r>
            <a: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lang="ro-RO" sz="20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ro-RO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20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ro-RO" sz="20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ro-RO" sz="20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app_name</a:t>
            </a:r>
            <a:r>
              <a:rPr lang="ro-RO" sz="20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&gt;ContextualActionMode2&lt;/</a:t>
            </a:r>
            <a:r>
              <a:rPr lang="ro-RO" sz="20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lang="ro-RO" sz="20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string-array</a:t>
            </a:r>
            <a:r>
              <a:rPr lang="ro-RO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20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ro-RO" sz="20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ro-RO" sz="20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arrayOptiuni</a:t>
            </a:r>
            <a:r>
              <a:rPr lang="ro-RO" sz="20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&lt;</a:t>
            </a:r>
            <a:r>
              <a:rPr lang="ro-RO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</a:t>
            </a:r>
            <a: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ro-RO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Optiunea</a:t>
            </a:r>
            <a: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1&lt;/</a:t>
            </a:r>
            <a:r>
              <a:rPr lang="ro-RO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</a:t>
            </a:r>
            <a: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&lt;</a:t>
            </a:r>
            <a:r>
              <a:rPr lang="ro-RO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</a:t>
            </a:r>
            <a: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ro-RO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Optiunea</a:t>
            </a:r>
            <a: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2&lt;/</a:t>
            </a:r>
            <a:r>
              <a:rPr lang="ro-RO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</a:t>
            </a:r>
            <a: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&lt;</a:t>
            </a:r>
            <a:r>
              <a:rPr lang="ro-RO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</a:t>
            </a:r>
            <a: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ro-RO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Optiunea</a:t>
            </a:r>
            <a: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3&lt;/</a:t>
            </a:r>
            <a:r>
              <a:rPr lang="ro-RO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</a:t>
            </a:r>
            <a: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&lt;</a:t>
            </a:r>
            <a:r>
              <a:rPr lang="ro-RO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</a:t>
            </a:r>
            <a: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ro-RO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Optiunea</a:t>
            </a:r>
            <a: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4&lt;/</a:t>
            </a:r>
            <a:r>
              <a:rPr lang="ro-RO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</a:t>
            </a:r>
            <a: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&lt;</a:t>
            </a:r>
            <a:r>
              <a:rPr lang="ro-RO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</a:t>
            </a:r>
            <a: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ro-RO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Optiunea</a:t>
            </a:r>
            <a: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5&lt;/</a:t>
            </a:r>
            <a:r>
              <a:rPr lang="ro-RO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</a:t>
            </a:r>
            <a: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&lt;</a:t>
            </a:r>
            <a:r>
              <a:rPr lang="ro-RO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</a:t>
            </a:r>
            <a: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ro-RO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Optiunea</a:t>
            </a:r>
            <a: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6&lt;/</a:t>
            </a:r>
            <a:r>
              <a:rPr lang="ro-RO" sz="20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</a:t>
            </a:r>
            <a: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&lt;/</a:t>
            </a:r>
            <a:r>
              <a:rPr lang="ro-RO" sz="20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string-array</a:t>
            </a:r>
            <a: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ro-RO" sz="20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resources</a:t>
            </a:r>
            <a: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o-RO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B41DB964-8FFC-426B-897B-31395AC8C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096" y="1869453"/>
            <a:ext cx="2696519" cy="444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86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1E1678C-0D7B-41DF-A053-A3D29A09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253" y="0"/>
            <a:ext cx="10515600" cy="1325563"/>
          </a:xfrm>
        </p:spPr>
        <p:txBody>
          <a:bodyPr/>
          <a:lstStyle/>
          <a:p>
            <a:r>
              <a:rPr lang="en-US" dirty="0"/>
              <a:t>2) Activity-main.xml</a:t>
            </a:r>
            <a:endParaRPr lang="ro-RO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55A3BB7-825A-48C6-988C-F29CF7E87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68" y="1875286"/>
            <a:ext cx="7851508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kumimoji="0" lang="ro-RO" altLang="ro-RO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</a:t>
            </a: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o-RO" altLang="ro-RO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="1.0" </a:t>
            </a:r>
            <a:r>
              <a:rPr kumimoji="0" lang="ro-RO" altLang="ro-RO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encoding</a:t>
            </a: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="utf-8"</a:t>
            </a:r>
            <a:r>
              <a:rPr kumimoji="0" lang="ro-RO" altLang="ro-RO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?&gt;</a:t>
            </a:r>
            <a:br>
              <a:rPr kumimoji="0" lang="ro-RO" altLang="ro-RO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ro-RO" altLang="ro-RO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RelativeLayout</a:t>
            </a:r>
            <a:b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o-RO" altLang="ro-RO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xmlns:</a:t>
            </a:r>
            <a:r>
              <a:rPr kumimoji="0" lang="ro-RO" altLang="ro-RO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="http://schemas.android.com/apk/res/android"</a:t>
            </a:r>
            <a:b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o-RO" altLang="ro-RO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xmlns:</a:t>
            </a:r>
            <a:r>
              <a:rPr kumimoji="0" lang="ro-RO" altLang="ro-RO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</a:t>
            </a: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="http://schemas.android.com/apk/res-auto"</a:t>
            </a:r>
            <a:b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o-RO" altLang="ro-RO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xmlns:</a:t>
            </a:r>
            <a:r>
              <a:rPr kumimoji="0" lang="ro-RO" altLang="ro-RO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tools</a:t>
            </a: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="http://schemas.android.com/tools"</a:t>
            </a:r>
            <a:b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o-RO" altLang="ro-RO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ro-RO" altLang="ro-RO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:layout_width</a:t>
            </a: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kumimoji="0" lang="ro-RO" altLang="ro-RO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match_parent</a:t>
            </a: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o-RO" altLang="ro-RO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ro-RO" altLang="ro-RO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:layout_height</a:t>
            </a: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kumimoji="0" lang="ro-RO" altLang="ro-RO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match_parent</a:t>
            </a: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o-RO" altLang="ro-RO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tools</a:t>
            </a:r>
            <a:r>
              <a:rPr kumimoji="0" lang="ro-RO" altLang="ro-RO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:context</a:t>
            </a: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=".</a:t>
            </a:r>
            <a:r>
              <a:rPr kumimoji="0" lang="ro-RO" altLang="ro-RO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MainActivity</a:t>
            </a: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kumimoji="0" lang="ro-RO" altLang="ro-RO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ListView</a:t>
            </a:r>
            <a:b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ro-RO" altLang="ro-RO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:id</a:t>
            </a: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="@+</a:t>
            </a:r>
            <a:r>
              <a:rPr kumimoji="0" lang="ro-RO" altLang="ro-RO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kumimoji="0" lang="ro-RO" altLang="ro-RO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listOptiuni</a:t>
            </a: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ro-RO" altLang="ro-RO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:layout_width</a:t>
            </a: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kumimoji="0" lang="ro-RO" altLang="ro-RO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match_parent</a:t>
            </a: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ro-RO" altLang="ro-RO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:layout_height</a:t>
            </a: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kumimoji="0" lang="ro-RO" altLang="ro-RO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match_parent</a:t>
            </a: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b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kumimoji="0" lang="ro-RO" altLang="ro-RO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RelativeLayout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o-RO" altLang="ro-RO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481D10C6-CD5E-441A-9611-B53E3E014035}"/>
              </a:ext>
            </a:extLst>
          </p:cNvPr>
          <p:cNvSpPr txBox="1"/>
          <p:nvPr/>
        </p:nvSpPr>
        <p:spPr>
          <a:xfrm>
            <a:off x="437147" y="1138759"/>
            <a:ext cx="511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Func</a:t>
            </a:r>
            <a:r>
              <a:rPr lang="ro-RO" sz="2400" dirty="0"/>
              <a:t>ț</a:t>
            </a:r>
            <a:r>
              <a:rPr lang="en-US" sz="2400" dirty="0" err="1"/>
              <a:t>ioneaz</a:t>
            </a:r>
            <a:r>
              <a:rPr lang="ro-RO" sz="2400" dirty="0"/>
              <a:t>ă</a:t>
            </a:r>
            <a:r>
              <a:rPr lang="en-US" sz="2400" dirty="0"/>
              <a:t> ca layout principal</a:t>
            </a:r>
            <a:endParaRPr lang="ro-RO" sz="2400" dirty="0"/>
          </a:p>
        </p:txBody>
      </p:sp>
      <p:pic>
        <p:nvPicPr>
          <p:cNvPr id="11" name="Imagine 10" descr="O imagine care conține masă&#10;&#10;Descriere generată automat">
            <a:extLst>
              <a:ext uri="{FF2B5EF4-FFF2-40B4-BE49-F238E27FC236}">
                <a16:creationId xmlns:a16="http://schemas.microsoft.com/office/drawing/2014/main" id="{829D8AB9-4925-4C30-9C38-1BC04A44B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604" y="1369591"/>
            <a:ext cx="2903460" cy="505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11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CC73BCE-B4D8-4F8B-8063-C47C0C7A5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609"/>
            <a:ext cx="10515600" cy="641742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3) Layout-optiuni.xml</a:t>
            </a:r>
            <a:br>
              <a:rPr lang="en-US" sz="4400" dirty="0"/>
            </a:br>
            <a:endParaRPr lang="ro-RO" dirty="0"/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C2C428FE-7B3D-4A78-8DB4-682720D31A84}"/>
              </a:ext>
            </a:extLst>
          </p:cNvPr>
          <p:cNvSpPr txBox="1"/>
          <p:nvPr/>
        </p:nvSpPr>
        <p:spPr>
          <a:xfrm>
            <a:off x="709295" y="1212351"/>
            <a:ext cx="566068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o-RO" altLang="ro-RO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</a:t>
            </a: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="1.0" 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encoding</a:t>
            </a: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="utf-8"</a:t>
            </a:r>
            <a:r>
              <a:rPr kumimoji="0" lang="ro-RO" altLang="ro-RO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?&gt;</a:t>
            </a:r>
            <a:br>
              <a:rPr kumimoji="0" lang="ro-RO" altLang="ro-RO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RelativeLayout</a:t>
            </a:r>
            <a:b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xmlns: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="http://schemas.android.com/apk/res/android"</a:t>
            </a:r>
            <a:b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:layout_width</a:t>
            </a: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match_parent</a:t>
            </a: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:layout_height</a:t>
            </a: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="50dp"</a:t>
            </a:r>
            <a:r>
              <a:rPr kumimoji="0" lang="ro-RO" altLang="ro-RO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kumimoji="0" lang="ro-RO" altLang="ro-RO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ro-RO" altLang="ro-RO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TextView</a:t>
            </a:r>
            <a:b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:id</a:t>
            </a: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="@+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txtOptiune</a:t>
            </a: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:layout_width</a:t>
            </a: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wrap_content</a:t>
            </a: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:layout_height</a:t>
            </a: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match_parent</a:t>
            </a: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:gravity</a:t>
            </a: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center</a:t>
            </a: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:layout_marginLeft</a:t>
            </a: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="25dp"</a:t>
            </a:r>
            <a:b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:textSize</a:t>
            </a: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="18dp"</a:t>
            </a:r>
            <a:b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:textStyle</a:t>
            </a: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="bold"</a:t>
            </a:r>
            <a:b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br>
              <a:rPr kumimoji="0" lang="ro-RO" altLang="ro-RO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ro-RO" altLang="ro-RO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CheckBox</a:t>
            </a:r>
            <a:b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:id</a:t>
            </a: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="@+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checkBox</a:t>
            </a: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:layout_width</a:t>
            </a: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wrap_content</a:t>
            </a: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:layout_height</a:t>
            </a: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wrap_content</a:t>
            </a: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:layout_alignParentRight</a:t>
            </a: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:layout_centerInParent</a:t>
            </a: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:layout_marginRight</a:t>
            </a: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="25dp"</a:t>
            </a:r>
            <a:b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:visibility</a:t>
            </a: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gone</a:t>
            </a: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br>
              <a:rPr kumimoji="0" lang="ro-RO" altLang="ro-RO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ro-RO" altLang="ro-RO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kumimoji="0" lang="ro-RO" altLang="ro-RO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RelativeLayout</a:t>
            </a:r>
            <a:r>
              <a:rPr kumimoji="0" lang="ro-RO" altLang="ro-RO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o-RO" altLang="ro-RO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o-RO" sz="1200" dirty="0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0DCA895C-1920-4EA0-93C6-D29020B501CF}"/>
              </a:ext>
            </a:extLst>
          </p:cNvPr>
          <p:cNvSpPr txBox="1"/>
          <p:nvPr/>
        </p:nvSpPr>
        <p:spPr>
          <a:xfrm>
            <a:off x="7110145" y="2205789"/>
            <a:ext cx="35034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Textul</a:t>
            </a:r>
            <a:r>
              <a:rPr lang="en-US" dirty="0"/>
              <a:t> op</a:t>
            </a:r>
            <a:r>
              <a:rPr lang="ro-RO" dirty="0"/>
              <a:t>ț</a:t>
            </a:r>
            <a:r>
              <a:rPr lang="en-US" dirty="0" err="1"/>
              <a:t>iunii</a:t>
            </a:r>
            <a:endParaRPr lang="ro-RO" dirty="0"/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F875BB54-4CC8-4765-A507-77C8CB317ADA}"/>
              </a:ext>
            </a:extLst>
          </p:cNvPr>
          <p:cNvSpPr txBox="1"/>
          <p:nvPr/>
        </p:nvSpPr>
        <p:spPr>
          <a:xfrm>
            <a:off x="6964167" y="4467545"/>
            <a:ext cx="350348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 </a:t>
            </a:r>
            <a:r>
              <a:rPr lang="en-US" dirty="0" err="1"/>
              <a:t>dorim</a:t>
            </a:r>
            <a:r>
              <a:rPr lang="en-US" dirty="0"/>
              <a:t> ca </a:t>
            </a:r>
            <a:r>
              <a:rPr lang="en-US" dirty="0" err="1"/>
              <a:t>checkBox</a:t>
            </a:r>
            <a:r>
              <a:rPr lang="en-US" dirty="0"/>
              <a:t>-urile s</a:t>
            </a:r>
            <a:r>
              <a:rPr lang="ro-RO" dirty="0"/>
              <a:t>ă</a:t>
            </a:r>
            <a:r>
              <a:rPr lang="en-US" dirty="0"/>
              <a:t> nu fie </a:t>
            </a:r>
            <a:r>
              <a:rPr lang="en-US" dirty="0" err="1"/>
              <a:t>vizibile</a:t>
            </a:r>
            <a:r>
              <a:rPr lang="en-US" dirty="0"/>
              <a:t> la </a:t>
            </a:r>
            <a:r>
              <a:rPr lang="en-US" dirty="0" err="1"/>
              <a:t>deschiderea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iei</a:t>
            </a:r>
            <a:endParaRPr lang="ro-RO" dirty="0"/>
          </a:p>
        </p:txBody>
      </p:sp>
      <p:cxnSp>
        <p:nvCxnSpPr>
          <p:cNvPr id="10" name="Conector drept cu săgeată 9">
            <a:extLst>
              <a:ext uri="{FF2B5EF4-FFF2-40B4-BE49-F238E27FC236}">
                <a16:creationId xmlns:a16="http://schemas.microsoft.com/office/drawing/2014/main" id="{785C67BF-35A6-4AC3-8B51-A7F61C4BD58A}"/>
              </a:ext>
            </a:extLst>
          </p:cNvPr>
          <p:cNvCxnSpPr/>
          <p:nvPr/>
        </p:nvCxnSpPr>
        <p:spPr>
          <a:xfrm flipH="1">
            <a:off x="2178121" y="2390455"/>
            <a:ext cx="4786046" cy="75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drept cu săgeată 10">
            <a:extLst>
              <a:ext uri="{FF2B5EF4-FFF2-40B4-BE49-F238E27FC236}">
                <a16:creationId xmlns:a16="http://schemas.microsoft.com/office/drawing/2014/main" id="{73AD660B-E3CD-42F9-A054-448F08C845DC}"/>
              </a:ext>
            </a:extLst>
          </p:cNvPr>
          <p:cNvCxnSpPr>
            <a:cxnSpLocks/>
          </p:cNvCxnSpPr>
          <p:nvPr/>
        </p:nvCxnSpPr>
        <p:spPr>
          <a:xfrm flipH="1">
            <a:off x="3929864" y="4911047"/>
            <a:ext cx="3034303" cy="655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691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AB1A120-E6CB-4CA4-A1A4-103A85703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707" y="-113015"/>
            <a:ext cx="10515600" cy="854075"/>
          </a:xfrm>
        </p:spPr>
        <p:txBody>
          <a:bodyPr>
            <a:normAutofit/>
          </a:bodyPr>
          <a:lstStyle/>
          <a:p>
            <a:r>
              <a:rPr lang="en-US" sz="4000" dirty="0"/>
              <a:t>4) ListViewAdapter.java</a:t>
            </a:r>
            <a:endParaRPr lang="ro-RO" sz="4000" dirty="0"/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74C68790-E99B-4E9E-8EAD-11A64F125559}"/>
              </a:ext>
            </a:extLst>
          </p:cNvPr>
          <p:cNvSpPr txBox="1"/>
          <p:nvPr/>
        </p:nvSpPr>
        <p:spPr>
          <a:xfrm>
            <a:off x="82192" y="403747"/>
            <a:ext cx="8596947" cy="6750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ro-RO" sz="9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9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ro-RO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View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getView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o-RO" sz="9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ro-RO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position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ro-RO" sz="9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@Nullable 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View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convertView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ro-RO" sz="9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@NonNull 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ViewGroup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parent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br>
              <a:rPr lang="ro-RO" sz="9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9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LayoutInflater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inflater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((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Activity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ro-RO" sz="900" b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context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).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getLayoutInflater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b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View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row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inflater.inflate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R.layout.</a:t>
            </a:r>
            <a:r>
              <a:rPr lang="ro-RO" sz="900" b="1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layout_optiuni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,parent,</a:t>
            </a:r>
            <a:r>
              <a:rPr lang="ro-RO" sz="9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lang="ro-RO" sz="9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9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TextView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txtOptiune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txtOptiune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row.findViewById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R.id.</a:t>
            </a:r>
            <a:r>
              <a:rPr lang="ro-RO" sz="900" b="1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txtOptiune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txtOptiune.setText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o-RO" sz="9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optiuni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.get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position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  <a:br>
              <a:rPr lang="ro-RO" sz="9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9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CheckBox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checkBox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row.findViewById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R.id.</a:t>
            </a:r>
            <a:r>
              <a:rPr lang="ro-RO" sz="900" b="1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checkBox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checkBox.setTag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position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lang="ro-RO" sz="9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9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o-RO" sz="9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MainActivity.</a:t>
            </a:r>
            <a:r>
              <a:rPr lang="ro-RO" sz="900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isSelected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{</a:t>
            </a:r>
            <a:br>
              <a:rPr lang="ro-RO" sz="9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9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checkBox.setVisibility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View.</a:t>
            </a:r>
            <a:r>
              <a:rPr lang="ro-RO" sz="900" b="1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VISIBLE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}</a:t>
            </a:r>
            <a:b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o-RO" sz="9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br>
              <a:rPr lang="ro-RO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br>
              <a:rPr lang="ro-RO" sz="9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9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checkBox.setVisibility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View.</a:t>
            </a:r>
            <a:r>
              <a:rPr lang="ro-RO" sz="900" b="1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GONE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}</a:t>
            </a:r>
            <a:b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checkBox.setOnCheckedChangeListener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o-RO" sz="9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ro-RO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CompoundButton.OnCheckedChangeListener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b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ro-RO" sz="9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@Override</a:t>
            </a:r>
            <a:br>
              <a:rPr lang="ro-RO" sz="9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9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ro-RO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</a:t>
            </a:r>
            <a:r>
              <a:rPr lang="ro-RO" sz="9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ro-RO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onCheckedChanged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CompoundButton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buttonView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ro-RO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boolean 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isChecked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br>
              <a:rPr lang="ro-RO" sz="9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9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lang="ro-RO" sz="9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ro-RO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position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(</a:t>
            </a:r>
            <a:r>
              <a:rPr lang="ro-RO" sz="9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buttonView.getTag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br>
              <a:rPr lang="ro-RO" sz="9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9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lang="ro-RO" sz="9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MainActivity.</a:t>
            </a:r>
            <a:r>
              <a:rPr lang="ro-RO" sz="900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selectedItems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.contains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o-RO" sz="9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optiuni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.get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position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)))</a:t>
            </a:r>
            <a:b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{</a:t>
            </a:r>
            <a:b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MainActivity.</a:t>
            </a:r>
            <a:r>
              <a:rPr lang="ro-RO" sz="900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selectedItems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.remove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o-RO" sz="9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optiuni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.get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position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  <a:b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}</a:t>
            </a:r>
            <a:b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lang="ro-RO" sz="9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br>
              <a:rPr lang="ro-RO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b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MainActivity.</a:t>
            </a:r>
            <a:r>
              <a:rPr lang="ro-RO" sz="900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selectedItems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.add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o-RO" sz="9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optiuni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.get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position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  <a:b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}</a:t>
            </a:r>
            <a:br>
              <a:rPr lang="ro-RO" sz="9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9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MainActivity.</a:t>
            </a:r>
            <a:r>
              <a:rPr lang="ro-RO" sz="900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actionMode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.setTitle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MainActivity.</a:t>
            </a:r>
            <a:r>
              <a:rPr lang="ro-RO" sz="900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selectedItems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.size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()+ </a:t>
            </a:r>
            <a:r>
              <a:rPr lang="ro-RO" sz="9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elemente selectate"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}</a:t>
            </a:r>
            <a:b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});</a:t>
            </a:r>
            <a:b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o-RO" sz="9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ro-RO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row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endParaRPr lang="ro-RO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ro-RO" sz="9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9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ro-RO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</a:t>
            </a:r>
            <a:r>
              <a:rPr lang="ro-RO" sz="9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ro-RO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stergeOptiuni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items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{</a:t>
            </a:r>
            <a:b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o-RO" sz="9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item : 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items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{</a:t>
            </a:r>
            <a:b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ro-RO" sz="9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optiuni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.remove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(item);</a:t>
            </a:r>
            <a:b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}</a:t>
            </a:r>
            <a:br>
              <a:rPr lang="ro-RO" sz="9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9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o-RO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notifyDataSetChanged</a:t>
            </a: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b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lang="ro-RO" sz="9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endParaRPr lang="ro-RO" sz="900" dirty="0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84019647-F239-4F2C-8F48-BE96AA1C4C4D}"/>
              </a:ext>
            </a:extLst>
          </p:cNvPr>
          <p:cNvSpPr txBox="1"/>
          <p:nvPr/>
        </p:nvSpPr>
        <p:spPr>
          <a:xfrm>
            <a:off x="7034679" y="1144659"/>
            <a:ext cx="274631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 a </a:t>
            </a:r>
            <a:r>
              <a:rPr lang="en-US" dirty="0" err="1"/>
              <a:t>dat</a:t>
            </a:r>
            <a:r>
              <a:rPr lang="en-US" dirty="0"/>
              <a:t> click pe o op</a:t>
            </a:r>
            <a:r>
              <a:rPr lang="ro-RO" dirty="0"/>
              <a:t>ț</a:t>
            </a:r>
            <a:r>
              <a:rPr lang="en-US" dirty="0" err="1"/>
              <a:t>iune</a:t>
            </a:r>
            <a:r>
              <a:rPr lang="ro-RO" dirty="0"/>
              <a:t>,</a:t>
            </a:r>
            <a:r>
              <a:rPr lang="en-US" dirty="0"/>
              <a:t> apar checkbox-urile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95DD33A4-2335-4DCF-9EF8-82189AF5CCEF}"/>
              </a:ext>
            </a:extLst>
          </p:cNvPr>
          <p:cNvSpPr txBox="1"/>
          <p:nvPr/>
        </p:nvSpPr>
        <p:spPr>
          <a:xfrm>
            <a:off x="8212115" y="2788035"/>
            <a:ext cx="3151103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onCheckedChanged</a:t>
            </a:r>
            <a:r>
              <a:rPr lang="en-US" b="1" dirty="0"/>
              <a:t>() </a:t>
            </a:r>
            <a:r>
              <a:rPr lang="en-US" dirty="0" err="1"/>
              <a:t>afi</a:t>
            </a:r>
            <a:r>
              <a:rPr lang="ro-RO" dirty="0"/>
              <a:t>ș</a:t>
            </a:r>
            <a:r>
              <a:rPr lang="en-US" dirty="0" err="1"/>
              <a:t>eaz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meniu</a:t>
            </a:r>
            <a:r>
              <a:rPr lang="en-US" dirty="0"/>
              <a:t> c</a:t>
            </a:r>
            <a:r>
              <a:rPr lang="ro-RO" dirty="0"/>
              <a:t>â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bifate</a:t>
            </a:r>
            <a:r>
              <a:rPr lang="en-US" dirty="0"/>
              <a:t> de c</a:t>
            </a:r>
            <a:r>
              <a:rPr lang="ro-RO" dirty="0"/>
              <a:t>ă</a:t>
            </a:r>
            <a:r>
              <a:rPr lang="en-US" dirty="0" err="1"/>
              <a:t>tre</a:t>
            </a:r>
            <a:r>
              <a:rPr lang="en-US" dirty="0"/>
              <a:t> </a:t>
            </a:r>
            <a:r>
              <a:rPr lang="en-US" dirty="0" err="1"/>
              <a:t>utilizator</a:t>
            </a:r>
            <a:endParaRPr lang="en-US" dirty="0"/>
          </a:p>
          <a:p>
            <a:endParaRPr lang="en-US" b="1" dirty="0"/>
          </a:p>
          <a:p>
            <a:endParaRPr lang="ro-RO" b="1" dirty="0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E8E85C48-1D4F-469E-A3B9-CDDE6EACB82E}"/>
              </a:ext>
            </a:extLst>
          </p:cNvPr>
          <p:cNvSpPr txBox="1"/>
          <p:nvPr/>
        </p:nvSpPr>
        <p:spPr>
          <a:xfrm>
            <a:off x="7736891" y="5706633"/>
            <a:ext cx="298635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stergeOptiuni</a:t>
            </a:r>
            <a:r>
              <a:rPr lang="en-US" b="1" dirty="0"/>
              <a:t>() </a:t>
            </a:r>
            <a:r>
              <a:rPr lang="ro-RO" dirty="0"/>
              <a:t>ș</a:t>
            </a:r>
            <a:r>
              <a:rPr lang="en-US" dirty="0" err="1"/>
              <a:t>terge</a:t>
            </a:r>
            <a:r>
              <a:rPr lang="en-US" dirty="0"/>
              <a:t> op</a:t>
            </a:r>
            <a:r>
              <a:rPr lang="ro-RO" dirty="0"/>
              <a:t>ț</a:t>
            </a:r>
            <a:r>
              <a:rPr lang="en-US" dirty="0" err="1"/>
              <a:t>iunile</a:t>
            </a:r>
            <a:r>
              <a:rPr lang="en-US" dirty="0"/>
              <a:t> </a:t>
            </a:r>
            <a:r>
              <a:rPr lang="en-US" dirty="0" err="1"/>
              <a:t>bifate</a:t>
            </a:r>
            <a:r>
              <a:rPr lang="en-US" dirty="0"/>
              <a:t> de </a:t>
            </a:r>
            <a:r>
              <a:rPr lang="en-US" dirty="0" err="1"/>
              <a:t>utilizator</a:t>
            </a:r>
            <a:endParaRPr lang="ro-RO" dirty="0"/>
          </a:p>
        </p:txBody>
      </p:sp>
      <p:pic>
        <p:nvPicPr>
          <p:cNvPr id="9" name="Imagine 8" descr="O imagine care conține text&#10;&#10;Descriere generată automat">
            <a:extLst>
              <a:ext uri="{FF2B5EF4-FFF2-40B4-BE49-F238E27FC236}">
                <a16:creationId xmlns:a16="http://schemas.microsoft.com/office/drawing/2014/main" id="{9EA80C15-3651-4203-B7E5-A61ECD9B6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762" y="3801789"/>
            <a:ext cx="2819545" cy="463574"/>
          </a:xfrm>
          <a:prstGeom prst="rect">
            <a:avLst/>
          </a:prstGeom>
        </p:spPr>
      </p:pic>
      <p:pic>
        <p:nvPicPr>
          <p:cNvPr id="11" name="Imagine 10">
            <a:extLst>
              <a:ext uri="{FF2B5EF4-FFF2-40B4-BE49-F238E27FC236}">
                <a16:creationId xmlns:a16="http://schemas.microsoft.com/office/drawing/2014/main" id="{AE52D46F-9F1D-4917-A024-1A408AF74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449" y="414877"/>
            <a:ext cx="1816678" cy="1826771"/>
          </a:xfrm>
          <a:prstGeom prst="rect">
            <a:avLst/>
          </a:prstGeom>
        </p:spPr>
      </p:pic>
      <p:cxnSp>
        <p:nvCxnSpPr>
          <p:cNvPr id="13" name="Conector drept cu săgeată 12">
            <a:extLst>
              <a:ext uri="{FF2B5EF4-FFF2-40B4-BE49-F238E27FC236}">
                <a16:creationId xmlns:a16="http://schemas.microsoft.com/office/drawing/2014/main" id="{6CE8F30D-DF00-43AA-AB5C-830CB06860C1}"/>
              </a:ext>
            </a:extLst>
          </p:cNvPr>
          <p:cNvCxnSpPr/>
          <p:nvPr/>
        </p:nvCxnSpPr>
        <p:spPr>
          <a:xfrm flipH="1">
            <a:off x="2547991" y="1441382"/>
            <a:ext cx="4486688" cy="421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drept cu săgeată 13">
            <a:extLst>
              <a:ext uri="{FF2B5EF4-FFF2-40B4-BE49-F238E27FC236}">
                <a16:creationId xmlns:a16="http://schemas.microsoft.com/office/drawing/2014/main" id="{CA4594DD-1FF5-432A-8D5A-09765D268BA0}"/>
              </a:ext>
            </a:extLst>
          </p:cNvPr>
          <p:cNvCxnSpPr>
            <a:cxnSpLocks/>
          </p:cNvCxnSpPr>
          <p:nvPr/>
        </p:nvCxnSpPr>
        <p:spPr>
          <a:xfrm flipH="1">
            <a:off x="5771507" y="3031308"/>
            <a:ext cx="2333785" cy="272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drept cu săgeată 16">
            <a:extLst>
              <a:ext uri="{FF2B5EF4-FFF2-40B4-BE49-F238E27FC236}">
                <a16:creationId xmlns:a16="http://schemas.microsoft.com/office/drawing/2014/main" id="{ECAAC14F-7563-4064-A5E4-534DC4A749D3}"/>
              </a:ext>
            </a:extLst>
          </p:cNvPr>
          <p:cNvCxnSpPr>
            <a:cxnSpLocks/>
          </p:cNvCxnSpPr>
          <p:nvPr/>
        </p:nvCxnSpPr>
        <p:spPr>
          <a:xfrm flipH="1" flipV="1">
            <a:off x="3303998" y="5689077"/>
            <a:ext cx="4432893" cy="249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58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F9C88182-A98A-4ECB-81C2-7DB4D140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31" y="609599"/>
            <a:ext cx="4193570" cy="13228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1. Floating menu</a:t>
            </a:r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46A3FF0F-AF6E-471D-9537-7A2FCB0D6E7B}"/>
              </a:ext>
            </a:extLst>
          </p:cNvPr>
          <p:cNvSpPr txBox="1"/>
          <p:nvPr/>
        </p:nvSpPr>
        <p:spPr>
          <a:xfrm>
            <a:off x="82187" y="2759180"/>
            <a:ext cx="4505730" cy="3973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</a:rPr>
              <a:t>Acest</a:t>
            </a:r>
            <a:r>
              <a:rPr lang="en-US" sz="2000" dirty="0">
                <a:effectLst/>
              </a:rPr>
              <a:t> tip de </a:t>
            </a:r>
            <a:r>
              <a:rPr lang="en-US" sz="2000" dirty="0" err="1">
                <a:effectLst/>
              </a:rPr>
              <a:t>meniu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apare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în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dreptul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obiectului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după</a:t>
            </a:r>
            <a:r>
              <a:rPr lang="en-US" sz="2000" dirty="0">
                <a:effectLst/>
              </a:rPr>
              <a:t> un click </a:t>
            </a:r>
            <a:r>
              <a:rPr lang="en-US" sz="2000" dirty="0" err="1">
                <a:effectLst/>
              </a:rPr>
              <a:t>prelungit</a:t>
            </a:r>
            <a:r>
              <a:rPr lang="en-US" sz="2000" dirty="0">
                <a:effectLst/>
              </a:rPr>
              <a:t>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effectLst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Ne </a:t>
            </a:r>
            <a:r>
              <a:rPr lang="en-US" sz="2000" dirty="0" err="1"/>
              <a:t>dorim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realiz</a:t>
            </a:r>
            <a:r>
              <a:rPr lang="ro-RO" sz="2000" dirty="0"/>
              <a:t>ă</a:t>
            </a:r>
            <a:r>
              <a:rPr lang="en-US" sz="2000" dirty="0"/>
              <a:t>m o mini-</a:t>
            </a:r>
            <a:r>
              <a:rPr lang="en-US" sz="2000" dirty="0" err="1"/>
              <a:t>aplica</a:t>
            </a:r>
            <a:r>
              <a:rPr lang="ro-RO" sz="2000" dirty="0"/>
              <a:t>ț</a:t>
            </a:r>
            <a:r>
              <a:rPr lang="en-US" sz="2000" dirty="0" err="1"/>
              <a:t>ie</a:t>
            </a:r>
            <a:r>
              <a:rPr lang="en-US" sz="2000" dirty="0"/>
              <a:t> </a:t>
            </a:r>
            <a:r>
              <a:rPr lang="ro-RO" sz="2000" dirty="0"/>
              <a:t>î</a:t>
            </a:r>
            <a:r>
              <a:rPr lang="en-US" sz="2000" dirty="0"/>
              <a:t>n care </a:t>
            </a:r>
            <a:r>
              <a:rPr lang="en-US" sz="2000" dirty="0" err="1"/>
              <a:t>utilizatorul</a:t>
            </a:r>
            <a:r>
              <a:rPr lang="en-US" sz="2000" dirty="0"/>
              <a:t> </a:t>
            </a:r>
            <a:r>
              <a:rPr lang="en-US" sz="2000" dirty="0" err="1"/>
              <a:t>apas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prelungit</a:t>
            </a:r>
            <a:r>
              <a:rPr lang="en-US" sz="2000" dirty="0"/>
              <a:t> pe click </a:t>
            </a:r>
            <a:r>
              <a:rPr lang="ro-RO" sz="2000" dirty="0"/>
              <a:t>pe</a:t>
            </a:r>
            <a:r>
              <a:rPr lang="en-US" sz="2000" dirty="0"/>
              <a:t> un text </a:t>
            </a:r>
            <a:r>
              <a:rPr lang="ro-RO" sz="2000" dirty="0"/>
              <a:t>ș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ro-RO" sz="2000" dirty="0"/>
              <a:t>î</a:t>
            </a:r>
            <a:r>
              <a:rPr lang="en-US" sz="2000" dirty="0" err="1"/>
              <a:t>i</a:t>
            </a:r>
            <a:r>
              <a:rPr lang="en-US" sz="2000" dirty="0"/>
              <a:t> apar op</a:t>
            </a:r>
            <a:r>
              <a:rPr lang="ro-RO" sz="2000" dirty="0"/>
              <a:t>ț</a:t>
            </a:r>
            <a:r>
              <a:rPr lang="en-US" sz="2000" dirty="0" err="1"/>
              <a:t>iunile</a:t>
            </a:r>
            <a:r>
              <a:rPr lang="en-US" sz="2000" dirty="0"/>
              <a:t> </a:t>
            </a:r>
            <a:r>
              <a:rPr lang="en-US" sz="2000" dirty="0" err="1"/>
              <a:t>valabile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acesta</a:t>
            </a:r>
            <a:r>
              <a:rPr lang="ro-RO" sz="2000" dirty="0"/>
              <a:t>.</a:t>
            </a:r>
            <a:endParaRPr lang="en-US" sz="2000" dirty="0"/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27BE11A1-F986-440B-BF99-515C3C4D3E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2547" y="1156771"/>
            <a:ext cx="2728831" cy="4544458"/>
          </a:xfrm>
          <a:prstGeom prst="rect">
            <a:avLst/>
          </a:prstGeom>
          <a:noFill/>
        </p:spPr>
      </p:pic>
      <p:pic>
        <p:nvPicPr>
          <p:cNvPr id="21" name="Imagine 20">
            <a:extLst>
              <a:ext uri="{FF2B5EF4-FFF2-40B4-BE49-F238E27FC236}">
                <a16:creationId xmlns:a16="http://schemas.microsoft.com/office/drawing/2014/main" id="{D10EC118-CCD9-4EA0-A08C-8F4AFB9CB3D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6352" y="1156771"/>
            <a:ext cx="2828925" cy="4544458"/>
          </a:xfrm>
          <a:prstGeom prst="rect">
            <a:avLst/>
          </a:prstGeom>
          <a:noFill/>
        </p:spPr>
      </p:pic>
      <p:sp>
        <p:nvSpPr>
          <p:cNvPr id="22" name="Dreptunghi: colțuri rotunjite 21">
            <a:extLst>
              <a:ext uri="{FF2B5EF4-FFF2-40B4-BE49-F238E27FC236}">
                <a16:creationId xmlns:a16="http://schemas.microsoft.com/office/drawing/2014/main" id="{3C650AEA-5D0F-4636-A42B-3A0903D02EB6}"/>
              </a:ext>
            </a:extLst>
          </p:cNvPr>
          <p:cNvSpPr/>
          <p:nvPr/>
        </p:nvSpPr>
        <p:spPr>
          <a:xfrm>
            <a:off x="5564161" y="5939046"/>
            <a:ext cx="1873306" cy="6061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Optiuni</a:t>
            </a:r>
            <a:r>
              <a:rPr lang="en-US" dirty="0"/>
              <a:t> </a:t>
            </a:r>
            <a:r>
              <a:rPr lang="en-US" dirty="0" err="1"/>
              <a:t>valabile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obiect</a:t>
            </a:r>
            <a:endParaRPr lang="ro-RO" dirty="0"/>
          </a:p>
        </p:txBody>
      </p:sp>
      <p:sp>
        <p:nvSpPr>
          <p:cNvPr id="23" name="Dreptunghi: colțuri rotunjite 22">
            <a:extLst>
              <a:ext uri="{FF2B5EF4-FFF2-40B4-BE49-F238E27FC236}">
                <a16:creationId xmlns:a16="http://schemas.microsoft.com/office/drawing/2014/main" id="{1F356E1D-D2E5-4E20-8F36-F91B75F3FCC0}"/>
              </a:ext>
            </a:extLst>
          </p:cNvPr>
          <p:cNvSpPr/>
          <p:nvPr/>
        </p:nvSpPr>
        <p:spPr>
          <a:xfrm>
            <a:off x="9435639" y="5939046"/>
            <a:ext cx="1873306" cy="6061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Selectarea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optiuni</a:t>
            </a:r>
            <a:endParaRPr lang="ro-RO" dirty="0"/>
          </a:p>
        </p:txBody>
      </p:sp>
      <p:sp>
        <p:nvSpPr>
          <p:cNvPr id="24" name="Săgeată: dreapta 23">
            <a:extLst>
              <a:ext uri="{FF2B5EF4-FFF2-40B4-BE49-F238E27FC236}">
                <a16:creationId xmlns:a16="http://schemas.microsoft.com/office/drawing/2014/main" id="{73C7CD50-BC87-41E1-9509-01D7BC4FCBE1}"/>
              </a:ext>
            </a:extLst>
          </p:cNvPr>
          <p:cNvSpPr/>
          <p:nvPr/>
        </p:nvSpPr>
        <p:spPr>
          <a:xfrm>
            <a:off x="8118940" y="3426431"/>
            <a:ext cx="559944" cy="3035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81100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125269C-7107-4C03-89FB-E5C13F69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685" y="-28214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5) MainActivity.java (</a:t>
            </a:r>
            <a:r>
              <a:rPr lang="en-US" sz="4000" dirty="0" err="1"/>
              <a:t>Partea</a:t>
            </a:r>
            <a:r>
              <a:rPr lang="en-US" sz="4000" dirty="0"/>
              <a:t> 1) </a:t>
            </a:r>
            <a:endParaRPr lang="ro-RO" sz="4000" dirty="0"/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F9080989-B31F-49BF-A03A-80750A405B68}"/>
              </a:ext>
            </a:extLst>
          </p:cNvPr>
          <p:cNvSpPr txBox="1"/>
          <p:nvPr/>
        </p:nvSpPr>
        <p:spPr>
          <a:xfrm>
            <a:off x="195209" y="1043416"/>
            <a:ext cx="6503542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ro-RO" sz="125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 </a:t>
            </a:r>
            <a:r>
              <a:rPr lang="ro-RO" sz="12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ListView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125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listView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ro-RO" sz="125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 </a:t>
            </a:r>
            <a:r>
              <a:rPr lang="ro-RO" sz="12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ListViewAdapter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125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listViewAdapter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ro-RO" sz="125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25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ro-RO" sz="125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 </a:t>
            </a:r>
            <a:r>
              <a:rPr lang="ro-RO" sz="12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ro-RO" sz="12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lang="ro-RO" sz="125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options</a:t>
            </a:r>
            <a:r>
              <a:rPr lang="ro-RO" sz="1250" b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ro-RO" sz="125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ro-RO" sz="125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12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ArrayList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&lt;&gt;();</a:t>
            </a:r>
            <a:br>
              <a:rPr lang="ro-RO" sz="125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25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ro-RO" sz="125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static </a:t>
            </a:r>
            <a:r>
              <a:rPr lang="ro-RO" sz="12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ro-RO" sz="12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lang="ro-RO" sz="1250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selectedItems</a:t>
            </a:r>
            <a:r>
              <a:rPr lang="ro-RO" sz="1250" i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ro-RO" sz="125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ro-RO" sz="125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12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ArrayList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&lt;&gt;();</a:t>
            </a:r>
            <a:br>
              <a:rPr lang="ro-RO" sz="125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25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ro-RO" sz="125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static boolean </a:t>
            </a:r>
            <a:r>
              <a:rPr lang="ro-RO" sz="1250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isSelected</a:t>
            </a:r>
            <a:r>
              <a:rPr lang="ro-RO" sz="1250" i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ro-RO" sz="125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ro-RO" sz="125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static  </a:t>
            </a:r>
            <a:r>
              <a:rPr lang="ro-RO" sz="12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ActionMode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1250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actionMode</a:t>
            </a:r>
            <a:r>
              <a:rPr lang="ro-RO" sz="1250" i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ro-RO" sz="125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5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endParaRPr lang="en-US" sz="1250" b="1" dirty="0">
              <a:solidFill>
                <a:srgbClr val="00008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ro-RO" sz="125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protected</a:t>
            </a:r>
            <a:r>
              <a:rPr lang="ro-RO" sz="125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125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ro-RO" sz="125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12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onCreate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o-RO" sz="12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Bundle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12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savedInstanceState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b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o-RO" sz="125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super</a:t>
            </a:r>
            <a:r>
              <a:rPr lang="ro-RO" sz="12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.onCreate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o-RO" sz="12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savedInstanceState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o-RO" sz="12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setContentView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o-RO" sz="12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R.layout.</a:t>
            </a:r>
            <a:r>
              <a:rPr lang="ro-RO" sz="1250" b="1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activity_main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lang="ro-RO" sz="125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25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o-RO" sz="12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getOptiuni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br>
              <a:rPr lang="ro-RO" sz="125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25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o-RO" sz="125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listView</a:t>
            </a:r>
            <a:r>
              <a:rPr lang="ro-RO" sz="1250" b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ro-RO" sz="12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findViewById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o-RO" sz="12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R.id.</a:t>
            </a:r>
            <a:r>
              <a:rPr lang="ro-RO" sz="1250" b="1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listOptiuni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lang="ro-RO" sz="125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25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o-RO" sz="125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listView</a:t>
            </a:r>
            <a:r>
              <a:rPr lang="ro-RO" sz="12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.setChoiceMode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o-RO" sz="12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AbsListView.</a:t>
            </a:r>
            <a:r>
              <a:rPr lang="ro-RO" sz="1250" b="1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CHOICE_MODE_MULTIPLE_MODAL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lang="ro-RO" sz="125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5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ro-RO" sz="125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listView</a:t>
            </a:r>
            <a:r>
              <a:rPr lang="ro-RO" sz="12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.setMultiChoiceModeListener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o-RO" sz="125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modeListener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lang="ro-RO" sz="125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25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o-RO" sz="125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listViewAdapter</a:t>
            </a:r>
            <a:r>
              <a:rPr lang="ro-RO" sz="1250" b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ro-RO" sz="125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ro-RO" sz="125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12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ListViewAdapter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o-RO" sz="125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options</a:t>
            </a:r>
            <a:r>
              <a:rPr lang="ro-RO" sz="12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o-RO" sz="125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o-RO" sz="125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listView</a:t>
            </a:r>
            <a:r>
              <a:rPr lang="ro-RO" sz="12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.setAdapter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o-RO" sz="125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listViewAdapter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endParaRPr lang="en-US" sz="1250" b="1" dirty="0">
              <a:solidFill>
                <a:srgbClr val="00008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ro-RO" sz="125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 </a:t>
            </a:r>
            <a:r>
              <a:rPr lang="ro-RO" sz="125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ro-RO" sz="125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12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getOptiuni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b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{</a:t>
            </a:r>
            <a:br>
              <a:rPr lang="ro-RO" sz="125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25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o-RO" sz="12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</a:t>
            </a:r>
            <a:r>
              <a:rPr lang="ro-RO" sz="12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items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ro-RO" sz="12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getResources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lang="ro-RO" sz="12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getStringArray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o-RO" sz="12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R.array.</a:t>
            </a:r>
            <a:r>
              <a:rPr lang="ro-RO" sz="1250" b="1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arrayOptiuni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lang="ro-RO" sz="125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25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o-RO" sz="125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o-RO" sz="12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item : </a:t>
            </a:r>
            <a:r>
              <a:rPr lang="ro-RO" sz="12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items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{</a:t>
            </a:r>
            <a:b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ro-RO" sz="125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options</a:t>
            </a:r>
            <a:r>
              <a:rPr lang="ro-RO" sz="12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.add</a:t>
            </a: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(item);</a:t>
            </a:r>
            <a:b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}</a:t>
            </a:r>
            <a:b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2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endParaRPr lang="ro-RO" sz="1250" dirty="0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9A1AB36A-6F79-4309-917B-6DB02F89FDCC}"/>
              </a:ext>
            </a:extLst>
          </p:cNvPr>
          <p:cNvSpPr txBox="1"/>
          <p:nvPr/>
        </p:nvSpPr>
        <p:spPr>
          <a:xfrm>
            <a:off x="7563920" y="5504050"/>
            <a:ext cx="39243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dirty="0"/>
              <a:t>Î</a:t>
            </a:r>
            <a:r>
              <a:rPr lang="en-US" dirty="0"/>
              <a:t>n </a:t>
            </a:r>
            <a:r>
              <a:rPr lang="en-US" b="1" dirty="0" err="1"/>
              <a:t>getOptiuni</a:t>
            </a:r>
            <a:r>
              <a:rPr lang="en-US" b="1" dirty="0"/>
              <a:t>() </a:t>
            </a:r>
            <a:r>
              <a:rPr lang="en-US" dirty="0"/>
              <a:t>se </a:t>
            </a:r>
            <a:r>
              <a:rPr lang="en-US" dirty="0" err="1"/>
              <a:t>populeaz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cu op</a:t>
            </a:r>
            <a:r>
              <a:rPr lang="ro-RO" dirty="0"/>
              <a:t>ț</a:t>
            </a:r>
            <a:r>
              <a:rPr lang="en-US" dirty="0" err="1"/>
              <a:t>iunile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create</a:t>
            </a:r>
            <a:endParaRPr lang="ro-RO" dirty="0"/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1885F3F5-0740-426F-B803-0C43D0439836}"/>
              </a:ext>
            </a:extLst>
          </p:cNvPr>
          <p:cNvSpPr txBox="1"/>
          <p:nvPr/>
        </p:nvSpPr>
        <p:spPr>
          <a:xfrm>
            <a:off x="7679993" y="1944247"/>
            <a:ext cx="407284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b="1" dirty="0"/>
              <a:t>CHOICE_MODE_MULTIPLE_MODAL </a:t>
            </a:r>
            <a:r>
              <a:rPr lang="en-US" dirty="0"/>
              <a:t>pot fi </a:t>
            </a:r>
            <a:r>
              <a:rPr lang="en-US" dirty="0" err="1"/>
              <a:t>alese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ro-RO" dirty="0"/>
              <a:t>elemente</a:t>
            </a:r>
            <a:endParaRPr lang="ro-RO" b="1" dirty="0"/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729A1D29-5F3B-4773-8CBF-14ED9C579776}"/>
              </a:ext>
            </a:extLst>
          </p:cNvPr>
          <p:cNvSpPr txBox="1"/>
          <p:nvPr/>
        </p:nvSpPr>
        <p:spPr>
          <a:xfrm>
            <a:off x="7679993" y="3443889"/>
            <a:ext cx="407284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setMultiChoiceModeListener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sunt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ț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iunile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contextual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logica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aț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ActionMode.Callback</a:t>
            </a:r>
            <a:endParaRPr lang="ro-RO" dirty="0"/>
          </a:p>
        </p:txBody>
      </p:sp>
      <p:cxnSp>
        <p:nvCxnSpPr>
          <p:cNvPr id="10" name="Conector drept cu săgeată 9">
            <a:extLst>
              <a:ext uri="{FF2B5EF4-FFF2-40B4-BE49-F238E27FC236}">
                <a16:creationId xmlns:a16="http://schemas.microsoft.com/office/drawing/2014/main" id="{A46E89B7-A3E4-43BD-82E1-057BEE031B7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004065" y="2267413"/>
            <a:ext cx="2675928" cy="1052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cu săgeată 11">
            <a:extLst>
              <a:ext uri="{FF2B5EF4-FFF2-40B4-BE49-F238E27FC236}">
                <a16:creationId xmlns:a16="http://schemas.microsoft.com/office/drawing/2014/main" id="{C8CC5FF1-341C-4EEA-8969-964533D5F376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739445" y="3708262"/>
            <a:ext cx="2940548" cy="335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drept cu săgeată 12">
            <a:extLst>
              <a:ext uri="{FF2B5EF4-FFF2-40B4-BE49-F238E27FC236}">
                <a16:creationId xmlns:a16="http://schemas.microsoft.com/office/drawing/2014/main" id="{D3865D8C-6651-4C42-A4F4-8C191C4E49A8}"/>
              </a:ext>
            </a:extLst>
          </p:cNvPr>
          <p:cNvCxnSpPr>
            <a:cxnSpLocks/>
          </p:cNvCxnSpPr>
          <p:nvPr/>
        </p:nvCxnSpPr>
        <p:spPr>
          <a:xfrm flipH="1" flipV="1">
            <a:off x="2644648" y="4441167"/>
            <a:ext cx="4919272" cy="1062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632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7616D64-2240-4E4A-A4EB-EE2FCB32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01" y="-35406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MainActivity.java (</a:t>
            </a:r>
            <a:r>
              <a:rPr lang="en-US" sz="4000" dirty="0" err="1"/>
              <a:t>Partea</a:t>
            </a:r>
            <a:r>
              <a:rPr lang="en-US" sz="4000" dirty="0"/>
              <a:t> 2)</a:t>
            </a:r>
            <a:endParaRPr lang="ro-RO" sz="4000" dirty="0"/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32A5BF73-B4B4-4FFE-BEFD-FB048F92DEBE}"/>
              </a:ext>
            </a:extLst>
          </p:cNvPr>
          <p:cNvSpPr txBox="1"/>
          <p:nvPr/>
        </p:nvSpPr>
        <p:spPr>
          <a:xfrm>
            <a:off x="123290" y="632450"/>
            <a:ext cx="7346022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AbsListView.MultiChoiceModeListener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10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modeListener</a:t>
            </a:r>
            <a:r>
              <a:rPr lang="ro-RO" sz="1000" b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ro-RO" sz="10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ro-RO" sz="10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AbsListView.MultiChoiceModeListener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b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o-RO" sz="10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@Override</a:t>
            </a:r>
            <a:br>
              <a:rPr lang="ro-RO" sz="10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0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o-RO" sz="10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</a:t>
            </a:r>
            <a:r>
              <a:rPr lang="ro-RO" sz="10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ro-RO" sz="10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onItemCheckedStateChanged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o-RO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ActionMode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mode, </a:t>
            </a:r>
            <a:r>
              <a:rPr lang="ro-RO" sz="10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ro-RO" sz="10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position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ro-RO" sz="10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long</a:t>
            </a:r>
            <a:r>
              <a:rPr lang="ro-RO" sz="10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ro-RO" sz="10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boolean </a:t>
            </a:r>
            <a:r>
              <a:rPr lang="ro-RO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checked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b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}</a:t>
            </a:r>
            <a:br>
              <a:rPr lang="ro-RO" sz="10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0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o-RO" sz="10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@Override</a:t>
            </a:r>
            <a:br>
              <a:rPr lang="ro-RO" sz="10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0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o-RO" sz="10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boolean </a:t>
            </a:r>
            <a:r>
              <a:rPr lang="ro-RO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onCreateActionMode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o-RO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ActionMode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mode, </a:t>
            </a:r>
            <a:r>
              <a:rPr lang="ro-RO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Menu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menu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br>
              <a:rPr lang="ro-RO" sz="10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0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ro-RO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MenuInflater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menuInflater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ro-RO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mode.getMenuInflater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b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ro-RO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menuInflater.inflate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(R.menu.</a:t>
            </a:r>
            <a:r>
              <a:rPr lang="ro-RO" sz="1000" b="1" i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meniu1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,menu);</a:t>
            </a:r>
            <a:br>
              <a:rPr lang="ro-RO" sz="10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0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ro-RO" sz="1000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isSelected</a:t>
            </a:r>
            <a:r>
              <a:rPr lang="ro-RO" sz="1000" i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ro-RO" sz="10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ro-RO" sz="1000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actionMode</a:t>
            </a:r>
            <a:r>
              <a:rPr lang="ro-RO" sz="1000" i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mode;</a:t>
            </a:r>
            <a:b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ro-RO" sz="10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ro-RO" sz="10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10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}</a:t>
            </a:r>
            <a:b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o-RO" sz="10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@Override</a:t>
            </a:r>
            <a:br>
              <a:rPr lang="ro-RO" sz="10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0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o-RO" sz="10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boolean </a:t>
            </a:r>
            <a:r>
              <a:rPr lang="ro-RO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onPrepareActionMode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o-RO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ActionMode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mode, </a:t>
            </a:r>
            <a:r>
              <a:rPr lang="ro-RO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Menu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menu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b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ro-RO" sz="10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ro-RO" sz="10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false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}</a:t>
            </a:r>
            <a:b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o-RO" sz="10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@Override</a:t>
            </a:r>
            <a:br>
              <a:rPr lang="ro-RO" sz="10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0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o-RO" sz="10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boolean </a:t>
            </a:r>
            <a:r>
              <a:rPr lang="ro-RO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onActionItemClicked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o-RO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ActionMode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mode, </a:t>
            </a:r>
            <a:r>
              <a:rPr lang="ro-RO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MenuItem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item) {</a:t>
            </a:r>
            <a:b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ro-RO" sz="10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ro-RO" sz="10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o-RO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item.getItemId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 {</a:t>
            </a:r>
            <a:br>
              <a:rPr lang="ro-RO" sz="10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0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lang="ro-RO" sz="10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 </a:t>
            </a:r>
            <a:r>
              <a:rPr lang="ro-RO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R.id.</a:t>
            </a:r>
            <a:r>
              <a:rPr lang="ro-RO" sz="1000" b="1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optiuneDelete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</a:t>
            </a:r>
            <a:r>
              <a:rPr lang="ro-RO" sz="10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listViewAdapter</a:t>
            </a:r>
            <a:r>
              <a:rPr lang="ro-RO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.stergeOptiuni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o-RO" sz="1000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selectedItems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lang="ro-RO" sz="10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0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</a:t>
            </a:r>
            <a:r>
              <a:rPr lang="ro-RO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mode.finish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b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</a:t>
            </a:r>
            <a:r>
              <a:rPr lang="ro-RO" sz="10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ro-RO" sz="10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10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lang="ro-RO" sz="10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default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</a:t>
            </a:r>
            <a:r>
              <a:rPr lang="ro-RO" sz="10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ro-RO" sz="10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false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}</a:t>
            </a:r>
            <a:b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}</a:t>
            </a:r>
            <a:b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o-RO" sz="10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@Override</a:t>
            </a:r>
            <a:br>
              <a:rPr lang="ro-RO" sz="10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000" dirty="0"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o-RO" sz="10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</a:t>
            </a:r>
            <a:r>
              <a:rPr lang="ro-RO" sz="10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ro-RO" sz="10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onDestroyActionMode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o-RO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ActionMode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mode) {</a:t>
            </a:r>
            <a:br>
              <a:rPr lang="ro-RO" sz="10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0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ro-RO" sz="1000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isSelected</a:t>
            </a:r>
            <a:r>
              <a:rPr lang="ro-RO" sz="1000" i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ro-RO" sz="10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ro-RO" sz="1000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actionMode</a:t>
            </a:r>
            <a:r>
              <a:rPr lang="ro-RO" sz="1000" i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ro-RO" sz="10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ro-RO" sz="1000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selectedItems</a:t>
            </a:r>
            <a:r>
              <a:rPr lang="ro-RO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.clear</a:t>
            </a: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b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}</a:t>
            </a:r>
            <a:b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};</a:t>
            </a:r>
            <a:br>
              <a:rPr lang="ro-RO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endParaRPr lang="ro-RO" sz="800" dirty="0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5A22A4D2-DCFE-47E5-A562-19584AB8AD52}"/>
              </a:ext>
            </a:extLst>
          </p:cNvPr>
          <p:cNvSpPr txBox="1"/>
          <p:nvPr/>
        </p:nvSpPr>
        <p:spPr>
          <a:xfrm>
            <a:off x="7865723" y="1894222"/>
            <a:ext cx="407284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isSelected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true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click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vizibile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ckeckBox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-urile</a:t>
            </a:r>
            <a:endParaRPr lang="ro-RO" b="1" dirty="0"/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BC9229A8-750C-48F3-BCAC-A4A588E51962}"/>
              </a:ext>
            </a:extLst>
          </p:cNvPr>
          <p:cNvSpPr txBox="1"/>
          <p:nvPr/>
        </p:nvSpPr>
        <p:spPr>
          <a:xfrm>
            <a:off x="7865723" y="3076634"/>
            <a:ext cx="3819418" cy="968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indent="44958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onActionItemClicked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definit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logica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ț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ion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“delete” din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004FAF1F-3FD3-44F4-8F9C-202A9F0BCBD5}"/>
              </a:ext>
            </a:extLst>
          </p:cNvPr>
          <p:cNvSpPr txBox="1"/>
          <p:nvPr/>
        </p:nvSpPr>
        <p:spPr>
          <a:xfrm>
            <a:off x="7865723" y="4580993"/>
            <a:ext cx="407284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onDestroyActionMode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(nu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prim plan), checkbox-urile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dispar</a:t>
            </a:r>
            <a:endParaRPr lang="ro-RO" b="1" dirty="0"/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4ED398D1-71F1-4E70-BDD2-E4CDCD488616}"/>
              </a:ext>
            </a:extLst>
          </p:cNvPr>
          <p:cNvSpPr txBox="1"/>
          <p:nvPr/>
        </p:nvSpPr>
        <p:spPr>
          <a:xfrm>
            <a:off x="7865723" y="827022"/>
            <a:ext cx="407284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Popularea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meniului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elementele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din meniu1.xml</a:t>
            </a:r>
            <a:endParaRPr lang="ro-RO" dirty="0"/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D461A3CD-E270-46E4-ABC9-694D70F3CF4C}"/>
              </a:ext>
            </a:extLst>
          </p:cNvPr>
          <p:cNvSpPr txBox="1"/>
          <p:nvPr/>
        </p:nvSpPr>
        <p:spPr>
          <a:xfrm>
            <a:off x="7865723" y="5901141"/>
            <a:ext cx="407284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selectedItems.clear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practic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memorie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astfel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resetat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ro-RO" b="1" dirty="0"/>
          </a:p>
        </p:txBody>
      </p:sp>
      <p:cxnSp>
        <p:nvCxnSpPr>
          <p:cNvPr id="11" name="Conector drept cu săgeată 10">
            <a:extLst>
              <a:ext uri="{FF2B5EF4-FFF2-40B4-BE49-F238E27FC236}">
                <a16:creationId xmlns:a16="http://schemas.microsoft.com/office/drawing/2014/main" id="{5735B342-05A1-4594-B032-893CDD15892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328137" y="2217388"/>
            <a:ext cx="5537586" cy="66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cu săgeată 11">
            <a:extLst>
              <a:ext uri="{FF2B5EF4-FFF2-40B4-BE49-F238E27FC236}">
                <a16:creationId xmlns:a16="http://schemas.microsoft.com/office/drawing/2014/main" id="{9E491A40-44C6-4034-9203-026030BAD476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101573" y="3560773"/>
            <a:ext cx="4764150" cy="319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drept cu săgeată 12">
            <a:extLst>
              <a:ext uri="{FF2B5EF4-FFF2-40B4-BE49-F238E27FC236}">
                <a16:creationId xmlns:a16="http://schemas.microsoft.com/office/drawing/2014/main" id="{7D3565B7-9578-4253-8582-5DB8F1FF40F6}"/>
              </a:ext>
            </a:extLst>
          </p:cNvPr>
          <p:cNvCxnSpPr>
            <a:cxnSpLocks/>
          </p:cNvCxnSpPr>
          <p:nvPr/>
        </p:nvCxnSpPr>
        <p:spPr>
          <a:xfrm flipH="1">
            <a:off x="3101573" y="4768101"/>
            <a:ext cx="4764150" cy="983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drept cu săgeată 13">
            <a:extLst>
              <a:ext uri="{FF2B5EF4-FFF2-40B4-BE49-F238E27FC236}">
                <a16:creationId xmlns:a16="http://schemas.microsoft.com/office/drawing/2014/main" id="{CBDA4025-B738-458A-BFD7-3114E9D4AB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632937" y="6277672"/>
            <a:ext cx="5232786" cy="85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: cotit 19">
            <a:extLst>
              <a:ext uri="{FF2B5EF4-FFF2-40B4-BE49-F238E27FC236}">
                <a16:creationId xmlns:a16="http://schemas.microsoft.com/office/drawing/2014/main" id="{594C0575-31A2-4D3A-A2E4-170BFCC9903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37757" y="1288688"/>
            <a:ext cx="3927966" cy="83514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246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Înregistrare ecran 5">
            <a:hlinkClick r:id="" action="ppaction://media"/>
            <a:extLst>
              <a:ext uri="{FF2B5EF4-FFF2-40B4-BE49-F238E27FC236}">
                <a16:creationId xmlns:a16="http://schemas.microsoft.com/office/drawing/2014/main" id="{7FEC6611-79E3-44CD-B123-99525E74FCE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90689" y="641020"/>
            <a:ext cx="3331324" cy="557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3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34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346EB29-656D-4113-95D8-25375BF63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57" y="-148583"/>
            <a:ext cx="10515600" cy="1325563"/>
          </a:xfrm>
        </p:spPr>
        <p:txBody>
          <a:bodyPr/>
          <a:lstStyle/>
          <a:p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meniu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B43A536-9157-4825-8FA4-8F7008859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558" y="893852"/>
            <a:ext cx="5819760" cy="55990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folder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b="1" dirty="0"/>
              <a:t>resources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Resource type: </a:t>
            </a:r>
            <a:r>
              <a:rPr lang="en-US" b="1" dirty="0"/>
              <a:t>menu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b="1" dirty="0"/>
              <a:t>menu resource file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folderul</a:t>
            </a:r>
            <a:r>
              <a:rPr lang="en-US" dirty="0"/>
              <a:t>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creat</a:t>
            </a:r>
            <a:endParaRPr lang="ro-RO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32F3564A-14C5-4D45-897A-0E364758CA9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409" y="4939"/>
            <a:ext cx="3956712" cy="2455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D958CC36-D453-4073-BE07-C91AAE26CC6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969" y="2613984"/>
            <a:ext cx="3556020" cy="202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E2B1D691-BF96-4310-A1A2-68A8597D552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668" y="4797441"/>
            <a:ext cx="4773930" cy="1765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249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67223EC-906E-4B7B-8C9B-AFF5C5EC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</a:t>
            </a:r>
            <a:r>
              <a:rPr lang="ro-RO" dirty="0"/>
              <a:t>ț</a:t>
            </a:r>
            <a:r>
              <a:rPr lang="en-US" dirty="0" err="1"/>
              <a:t>inutul</a:t>
            </a:r>
            <a:r>
              <a:rPr lang="en-US" dirty="0"/>
              <a:t> din </a:t>
            </a:r>
            <a:r>
              <a:rPr lang="en-US" b="1" dirty="0"/>
              <a:t>activity-main.xml</a:t>
            </a:r>
            <a:endParaRPr lang="ro-RO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B1E6524-6D76-45F7-98D4-856C61D5F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062" y="1489254"/>
            <a:ext cx="581517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="1.0" 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encoding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="utf-8"</a:t>
            </a:r>
            <a:r>
              <a:rPr kumimoji="0" lang="ro-RO" altLang="ro-RO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?&gt;</a:t>
            </a:r>
            <a:br>
              <a:rPr kumimoji="0" lang="ro-RO" altLang="ro-RO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androidx.constraintlayout.widget.ConstraintLayout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kumimoji="0" lang="en-US" altLang="ro-RO" sz="14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o-RO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xmlns: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="http://schemas.android.com/apk/res/android"</a:t>
            </a:r>
            <a:b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xmlns: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="http://schemas.android.com/apk/res-auto"</a:t>
            </a:r>
            <a:b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xmlns: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tools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="http://schemas.android.com/tools"</a:t>
            </a:r>
            <a:b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:layout_width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match_parent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:layout_height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match_parent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tools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:context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=".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MainActivity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TextView</a:t>
            </a:r>
            <a:b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:id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="@+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txtView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:layout_width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wrap_content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:layout_height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wrap_content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:text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Optiuni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:textSize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="30dp"</a:t>
            </a:r>
            <a:b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:layout_constraintBottom_toBottomOf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parent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:layout_constraintLeft_toLeftOf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parent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:layout_constraintRight_toRightOf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parent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:layout_constraintTop_toTopOf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parent</a:t>
            </a: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b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kumimoji="0" lang="ro-RO" altLang="ro-RO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androidx.constraintlayout.widget.ConstraintLayout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ro-RO" altLang="ro-RO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o-RO" altLang="ro-RO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ine 8">
            <a:extLst>
              <a:ext uri="{FF2B5EF4-FFF2-40B4-BE49-F238E27FC236}">
                <a16:creationId xmlns:a16="http://schemas.microsoft.com/office/drawing/2014/main" id="{38EF8C60-ECD4-4A72-9BDB-315CA9D54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715" y="1810941"/>
            <a:ext cx="2444876" cy="401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6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426D489-593A-4CB8-9003-AA055896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</a:t>
            </a:r>
            <a:r>
              <a:rPr lang="ro-RO" dirty="0"/>
              <a:t>ț</a:t>
            </a:r>
            <a:r>
              <a:rPr lang="en-US" dirty="0" err="1"/>
              <a:t>inutul</a:t>
            </a:r>
            <a:r>
              <a:rPr lang="en-US" dirty="0"/>
              <a:t> fi</a:t>
            </a:r>
            <a:r>
              <a:rPr lang="ro-RO" dirty="0"/>
              <a:t>ș</a:t>
            </a:r>
            <a:r>
              <a:rPr lang="en-US" dirty="0" err="1"/>
              <a:t>ierului</a:t>
            </a:r>
            <a:r>
              <a:rPr lang="en-US" dirty="0"/>
              <a:t> XML al </a:t>
            </a:r>
            <a:r>
              <a:rPr lang="en-US" dirty="0" err="1"/>
              <a:t>meniului</a:t>
            </a:r>
            <a:endParaRPr lang="ro-RO" dirty="0"/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0E23DB78-C30C-43C5-AD3A-C03C4A4FF3B2}"/>
              </a:ext>
            </a:extLst>
          </p:cNvPr>
          <p:cNvSpPr txBox="1"/>
          <p:nvPr/>
        </p:nvSpPr>
        <p:spPr>
          <a:xfrm>
            <a:off x="544530" y="1460141"/>
            <a:ext cx="11102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În </a:t>
            </a:r>
            <a:r>
              <a:rPr lang="ro-RO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meniu1.xml </a:t>
            </a:r>
            <a:r>
              <a:rPr lang="ro-R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(fișierul XML al meniului), sunt create de fapt opțiunile pe care le va conține meniul. </a:t>
            </a:r>
            <a:endParaRPr lang="ro-RO" sz="2400" dirty="0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ED21C2A8-802C-4487-90AF-21ABB78D74FA}"/>
              </a:ext>
            </a:extLst>
          </p:cNvPr>
          <p:cNvSpPr txBox="1"/>
          <p:nvPr/>
        </p:nvSpPr>
        <p:spPr>
          <a:xfrm>
            <a:off x="544530" y="2332234"/>
            <a:ext cx="67398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i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lang="ro-RO" sz="16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</a:t>
            </a:r>
            <a:r>
              <a:rPr lang="ro-RO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16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lang="ro-RO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="1.0" </a:t>
            </a:r>
            <a:r>
              <a:rPr lang="ro-RO" sz="16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encoding</a:t>
            </a:r>
            <a:r>
              <a:rPr lang="ro-RO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="utf-8"</a:t>
            </a:r>
            <a:r>
              <a:rPr lang="ro-RO" sz="1600" i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?&gt;</a:t>
            </a:r>
            <a:br>
              <a:rPr lang="ro-RO" sz="1600" i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ro-RO" sz="16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menu</a:t>
            </a:r>
            <a:r>
              <a:rPr lang="ro-RO" sz="16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o-RO" sz="16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xmlns:</a:t>
            </a:r>
            <a:r>
              <a:rPr lang="ro-RO" sz="16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lang="ro-RO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="http://schemas.android.com/apk/res/android"</a:t>
            </a:r>
            <a:r>
              <a:rPr lang="ro-RO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ro-RO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ro-RO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//crearea </a:t>
            </a:r>
            <a:r>
              <a:rPr lang="ro-RO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optiunilor</a:t>
            </a:r>
            <a:r>
              <a:rPr lang="ro-RO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din meniu</a:t>
            </a:r>
            <a:br>
              <a:rPr lang="ro-RO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lang="ro-RO" sz="16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</a:t>
            </a:r>
            <a:br>
              <a:rPr lang="ro-RO" sz="16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6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o-RO" sz="16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lang="ro-RO" sz="16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:id</a:t>
            </a:r>
            <a:r>
              <a:rPr lang="ro-RO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="@+</a:t>
            </a:r>
            <a:r>
              <a:rPr lang="ro-RO" sz="16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ro-RO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/option1"</a:t>
            </a:r>
            <a:br>
              <a:rPr lang="ro-RO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o-RO" sz="16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lang="ro-RO" sz="16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:title</a:t>
            </a:r>
            <a:r>
              <a:rPr lang="ro-RO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ro-RO" sz="16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Option</a:t>
            </a:r>
            <a:r>
              <a:rPr lang="ro-RO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1"</a:t>
            </a:r>
            <a:r>
              <a:rPr lang="ro-RO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&gt;&lt;/</a:t>
            </a:r>
            <a:r>
              <a:rPr lang="ro-RO" sz="16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</a:t>
            </a:r>
            <a:r>
              <a:rPr lang="ro-RO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ro-RO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ro-RO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lang="ro-RO" sz="16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</a:t>
            </a:r>
            <a:br>
              <a:rPr lang="ro-RO" sz="16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6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o-RO" sz="16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lang="ro-RO" sz="16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:id</a:t>
            </a:r>
            <a:r>
              <a:rPr lang="ro-RO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="@+</a:t>
            </a:r>
            <a:r>
              <a:rPr lang="ro-RO" sz="16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ro-RO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/option2"</a:t>
            </a:r>
            <a:br>
              <a:rPr lang="ro-RO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o-RO" sz="16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lang="ro-RO" sz="16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:title</a:t>
            </a:r>
            <a:r>
              <a:rPr lang="ro-RO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ro-RO" sz="16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Option</a:t>
            </a:r>
            <a:r>
              <a:rPr lang="ro-RO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2"</a:t>
            </a:r>
            <a:r>
              <a:rPr lang="ro-RO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&gt;&lt;/</a:t>
            </a:r>
            <a:r>
              <a:rPr lang="ro-RO" sz="16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</a:t>
            </a:r>
            <a:r>
              <a:rPr lang="ro-RO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ro-RO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o-RO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ro-RO" sz="16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menu</a:t>
            </a:r>
            <a:r>
              <a:rPr lang="ro-RO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o-R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sz="1600" dirty="0"/>
          </a:p>
        </p:txBody>
      </p:sp>
      <p:pic>
        <p:nvPicPr>
          <p:cNvPr id="9" name="Imagine 8">
            <a:extLst>
              <a:ext uri="{FF2B5EF4-FFF2-40B4-BE49-F238E27FC236}">
                <a16:creationId xmlns:a16="http://schemas.microsoft.com/office/drawing/2014/main" id="{7E69B479-B5BA-492A-B2BB-90ADEB6A3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994" y="2086450"/>
            <a:ext cx="2532661" cy="451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05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37FD01B-4D2F-49E7-B715-23205DF36E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695409"/>
            <a:ext cx="6976153" cy="61401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</a:t>
            </a:r>
            <a:r>
              <a:rPr kumimoji="0" lang="ro-RO" altLang="ro-RO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kumimoji="0" lang="ro-RO" altLang="ro-RO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o-RO" altLang="ro-RO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MainActivity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o-RO" altLang="ro-RO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kumimoji="0" lang="ro-RO" altLang="ro-RO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o-RO" altLang="ro-RO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AppCompatActivity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b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@Override</a:t>
            </a:r>
            <a:b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o-RO" altLang="ro-RO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protected</a:t>
            </a:r>
            <a:r>
              <a:rPr kumimoji="0" lang="ro-RO" altLang="ro-RO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o-RO" altLang="ro-RO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kumimoji="0" lang="ro-RO" altLang="ro-RO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o-RO" altLang="ro-RO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onCreate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o-RO" altLang="ro-RO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Bundle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o-RO" altLang="ro-RO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savedInstanceState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b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super</a:t>
            </a:r>
            <a:r>
              <a:rPr kumimoji="0" lang="ro-RO" altLang="ro-RO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.onCreate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o-RO" altLang="ro-RO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savedInstanceState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setContentView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o-RO" altLang="ro-RO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R.layout.</a:t>
            </a:r>
            <a:r>
              <a:rPr kumimoji="0" lang="ro-RO" altLang="ro-RO" sz="105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activity_main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TextView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o-RO" altLang="ro-RO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textView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textView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ro-RO" altLang="ro-RO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findViewById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o-RO" altLang="ro-RO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R.id.</a:t>
            </a:r>
            <a:r>
              <a:rPr kumimoji="0" lang="ro-RO" altLang="ro-RO" sz="105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txtView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registerForContextMenu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o-RO" altLang="ro-RO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textView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@Override</a:t>
            </a:r>
            <a:b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o-RO" altLang="ro-RO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</a:t>
            </a:r>
            <a:r>
              <a:rPr kumimoji="0" lang="ro-RO" altLang="ro-RO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kumimoji="0" lang="ro-RO" altLang="ro-RO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o-RO" altLang="ro-RO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onCreateContextMenu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o-RO" altLang="ro-RO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ContextMenu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o-RO" altLang="ro-RO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menu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ro-RO" altLang="ro-RO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View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v, </a:t>
            </a:r>
            <a:r>
              <a:rPr kumimoji="0" lang="ro-RO" altLang="ro-RO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ContextMenu.ContextMenuInfo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o-RO" altLang="ro-RO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menuInfo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b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super</a:t>
            </a:r>
            <a:r>
              <a:rPr kumimoji="0" lang="ro-RO" altLang="ro-RO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.onCreateContextMenu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o-RO" altLang="ro-RO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menu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v, </a:t>
            </a:r>
            <a:r>
              <a:rPr kumimoji="0" lang="ro-RO" altLang="ro-RO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menuInfo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getMenuInflater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kumimoji="0" lang="ro-RO" altLang="ro-RO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inflate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(R.menu.</a:t>
            </a:r>
            <a:r>
              <a:rPr kumimoji="0" lang="ro-RO" altLang="ro-RO" sz="105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menu1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ro-RO" altLang="ro-RO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menu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@Override</a:t>
            </a:r>
            <a:b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o-RO" altLang="ro-RO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boolean </a:t>
            </a:r>
            <a:r>
              <a:rPr kumimoji="0" lang="ro-RO" altLang="ro-RO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onContextItemSelected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@NonNull </a:t>
            </a:r>
            <a:r>
              <a:rPr kumimoji="0" lang="ro-RO" altLang="ro-RO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MenuItem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item) {</a:t>
            </a:r>
            <a:b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ro-RO" altLang="ro-RO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kumimoji="0" lang="ro-RO" altLang="ro-RO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o-RO" altLang="ro-RO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item.getItemId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b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{</a:t>
            </a:r>
            <a:b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ro-RO" altLang="ro-RO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 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R.id.</a:t>
            </a:r>
            <a:r>
              <a:rPr kumimoji="0" lang="ro-RO" altLang="ro-RO" sz="105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option1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kumimoji="0" lang="ro-RO" altLang="ro-RO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Toast.</a:t>
            </a:r>
            <a:r>
              <a:rPr kumimoji="0" lang="ro-RO" altLang="ro-RO" sz="105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makeText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o-RO" altLang="ro-RO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ro-RO" altLang="ro-RO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ro-RO" altLang="ro-RO" sz="105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Optiunea</a:t>
            </a:r>
            <a:r>
              <a:rPr kumimoji="0" lang="ro-RO" altLang="ro-RO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 este selectata"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ro-RO" altLang="ro-RO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Toast.</a:t>
            </a:r>
            <a:r>
              <a:rPr kumimoji="0" lang="ro-RO" altLang="ro-RO" sz="105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LENGTH</a:t>
            </a:r>
            <a:r>
              <a:rPr kumimoji="0" lang="ro-RO" altLang="ro-RO" sz="105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kumimoji="0" lang="en-US" altLang="ro-RO" sz="105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LONG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).show();</a:t>
            </a:r>
            <a:b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kumimoji="0" lang="ro-RO" altLang="ro-RO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ro-RO" altLang="ro-RO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o-RO" altLang="ro-RO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ro-RO" altLang="ro-RO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 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R.id.</a:t>
            </a:r>
            <a:r>
              <a:rPr kumimoji="0" lang="ro-RO" altLang="ro-RO" sz="105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option2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kumimoji="0" lang="ro-RO" altLang="ro-RO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Toast.</a:t>
            </a:r>
            <a:r>
              <a:rPr kumimoji="0" lang="ro-RO" altLang="ro-RO" sz="105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makeText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o-RO" altLang="ro-RO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ro-RO" altLang="ro-RO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ro-RO" altLang="ro-RO" sz="105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Optiunea</a:t>
            </a:r>
            <a:r>
              <a:rPr kumimoji="0" lang="ro-RO" altLang="ro-RO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2 este selectata"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ro-RO" altLang="ro-RO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Toast.</a:t>
            </a:r>
            <a:r>
              <a:rPr kumimoji="0" lang="ro-RO" altLang="ro-RO" sz="105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LENGTH</a:t>
            </a:r>
            <a:r>
              <a:rPr kumimoji="0" lang="ro-RO" altLang="ro-RO" sz="105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kumimoji="0" lang="en-US" altLang="ro-RO" sz="105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LONG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).show();</a:t>
            </a:r>
            <a:b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kumimoji="0" lang="ro-RO" altLang="ro-RO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ro-RO" altLang="ro-RO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o-RO" altLang="ro-RO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ro-RO" altLang="ro-RO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default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kumimoji="0" lang="ro-RO" altLang="ro-RO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ro-RO" altLang="ro-RO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o-RO" altLang="ro-RO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super</a:t>
            </a:r>
            <a:r>
              <a:rPr kumimoji="0" lang="ro-RO" altLang="ro-RO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.onContextItemSelected</a:t>
            </a: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(item);</a:t>
            </a:r>
            <a:b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}</a:t>
            </a:r>
            <a:b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endParaRPr kumimoji="0" lang="ro-RO" altLang="ro-R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4C5DE633-50C1-4D6C-8AAF-E9C2A52F5B58}"/>
              </a:ext>
            </a:extLst>
          </p:cNvPr>
          <p:cNvSpPr txBox="1"/>
          <p:nvPr/>
        </p:nvSpPr>
        <p:spPr>
          <a:xfrm>
            <a:off x="7366571" y="479730"/>
            <a:ext cx="340074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o-RO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registerForContextMenu</a:t>
            </a:r>
            <a:r>
              <a:rPr lang="ro-RO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()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o-R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practic „reține” obiectul asupra căruia va fi implementat </a:t>
            </a:r>
            <a:r>
              <a:rPr lang="ro-RO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Floating</a:t>
            </a:r>
            <a:r>
              <a:rPr lang="ro-R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o-RO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menu</a:t>
            </a:r>
            <a:endParaRPr lang="ro-RO" dirty="0"/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50D6FF5B-95B2-437D-83BF-90A4D7998993}"/>
              </a:ext>
            </a:extLst>
          </p:cNvPr>
          <p:cNvSpPr txBox="1"/>
          <p:nvPr/>
        </p:nvSpPr>
        <p:spPr>
          <a:xfrm>
            <a:off x="7366571" y="1970927"/>
            <a:ext cx="340074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cadrul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onCreateContextMeniu</a:t>
            </a:r>
            <a:r>
              <a:rPr lang="ro-RO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vor fi adăugate în meniu opțiunile din </a:t>
            </a:r>
            <a:r>
              <a:rPr lang="ro-RO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meniu1.xml</a:t>
            </a:r>
            <a:endParaRPr lang="ro-RO" dirty="0"/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6C58B59A-06DA-4C5F-ADD0-AF0742D05138}"/>
              </a:ext>
            </a:extLst>
          </p:cNvPr>
          <p:cNvSpPr txBox="1"/>
          <p:nvPr/>
        </p:nvSpPr>
        <p:spPr>
          <a:xfrm>
            <a:off x="7402531" y="4014778"/>
            <a:ext cx="378089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o-RO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onContextItemSelected</a:t>
            </a:r>
            <a:r>
              <a:rPr lang="ro-RO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este apelată atunci când utilizatorul decide să aleagă o opțiune din meniu</a:t>
            </a:r>
            <a:endParaRPr lang="ro-RO" dirty="0"/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18DF1C22-69DF-4B1F-B706-FC6E95647D84}"/>
              </a:ext>
            </a:extLst>
          </p:cNvPr>
          <p:cNvSpPr txBox="1"/>
          <p:nvPr/>
        </p:nvSpPr>
        <p:spPr>
          <a:xfrm>
            <a:off x="7402531" y="5555566"/>
            <a:ext cx="378089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o-RO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getItemId</a:t>
            </a:r>
            <a:r>
              <a:rPr lang="ro-RO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preia elementele meniului din </a:t>
            </a:r>
            <a:r>
              <a:rPr lang="ro-RO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meniu1.xml 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 intermediul </a:t>
            </a:r>
            <a:r>
              <a:rPr lang="ro-RO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android:id</a:t>
            </a:r>
            <a:endParaRPr lang="ro-RO" dirty="0"/>
          </a:p>
        </p:txBody>
      </p:sp>
      <p:cxnSp>
        <p:nvCxnSpPr>
          <p:cNvPr id="12" name="Conector drept cu săgeată 11">
            <a:extLst>
              <a:ext uri="{FF2B5EF4-FFF2-40B4-BE49-F238E27FC236}">
                <a16:creationId xmlns:a16="http://schemas.microsoft.com/office/drawing/2014/main" id="{836C8C6F-8CD5-4520-8FAE-820213DA32F9}"/>
              </a:ext>
            </a:extLst>
          </p:cNvPr>
          <p:cNvCxnSpPr>
            <a:cxnSpLocks/>
          </p:cNvCxnSpPr>
          <p:nvPr/>
        </p:nvCxnSpPr>
        <p:spPr>
          <a:xfrm flipH="1">
            <a:off x="3051425" y="688369"/>
            <a:ext cx="4315146" cy="2019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drept cu săgeată 13">
            <a:extLst>
              <a:ext uri="{FF2B5EF4-FFF2-40B4-BE49-F238E27FC236}">
                <a16:creationId xmlns:a16="http://schemas.microsoft.com/office/drawing/2014/main" id="{1B0FC69A-815D-4852-A7D7-654C415AB8B2}"/>
              </a:ext>
            </a:extLst>
          </p:cNvPr>
          <p:cNvCxnSpPr>
            <a:cxnSpLocks/>
          </p:cNvCxnSpPr>
          <p:nvPr/>
        </p:nvCxnSpPr>
        <p:spPr>
          <a:xfrm flipH="1">
            <a:off x="2618199" y="2141977"/>
            <a:ext cx="4803169" cy="1070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drept cu săgeată 14">
            <a:extLst>
              <a:ext uri="{FF2B5EF4-FFF2-40B4-BE49-F238E27FC236}">
                <a16:creationId xmlns:a16="http://schemas.microsoft.com/office/drawing/2014/main" id="{D160013E-1073-49E0-9DBB-ACCE24BB9FD0}"/>
              </a:ext>
            </a:extLst>
          </p:cNvPr>
          <p:cNvCxnSpPr>
            <a:cxnSpLocks/>
          </p:cNvCxnSpPr>
          <p:nvPr/>
        </p:nvCxnSpPr>
        <p:spPr>
          <a:xfrm flipH="1">
            <a:off x="2712378" y="4206751"/>
            <a:ext cx="4611385" cy="269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: cotit 20">
            <a:extLst>
              <a:ext uri="{FF2B5EF4-FFF2-40B4-BE49-F238E27FC236}">
                <a16:creationId xmlns:a16="http://schemas.microsoft.com/office/drawing/2014/main" id="{FCF591B9-5BDA-420A-934F-544EE5891967}"/>
              </a:ext>
            </a:extLst>
          </p:cNvPr>
          <p:cNvCxnSpPr>
            <a:cxnSpLocks/>
          </p:cNvCxnSpPr>
          <p:nvPr/>
        </p:nvCxnSpPr>
        <p:spPr>
          <a:xfrm rot="10800000">
            <a:off x="2506895" y="4828855"/>
            <a:ext cx="4856253" cy="979165"/>
          </a:xfrm>
          <a:prstGeom prst="bentConnector3">
            <a:avLst>
              <a:gd name="adj1" fmla="val 599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asetăText 1">
            <a:extLst>
              <a:ext uri="{FF2B5EF4-FFF2-40B4-BE49-F238E27FC236}">
                <a16:creationId xmlns:a16="http://schemas.microsoft.com/office/drawing/2014/main" id="{5440CED7-AEFA-49F9-881D-12B33A5F5D99}"/>
              </a:ext>
            </a:extLst>
          </p:cNvPr>
          <p:cNvSpPr txBox="1"/>
          <p:nvPr/>
        </p:nvSpPr>
        <p:spPr>
          <a:xfrm>
            <a:off x="643847" y="113869"/>
            <a:ext cx="4530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MainActivity.java</a:t>
            </a:r>
            <a:endParaRPr lang="ro-RO" sz="3200" dirty="0"/>
          </a:p>
        </p:txBody>
      </p:sp>
    </p:spTree>
    <p:extLst>
      <p:ext uri="{BB962C8B-B14F-4D97-AF65-F5344CB8AC3E}">
        <p14:creationId xmlns:p14="http://schemas.microsoft.com/office/powerpoint/2010/main" val="372347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9" name="Înregistrare ecran 3">
            <a:hlinkClick r:id="" action="ppaction://media"/>
            <a:extLst>
              <a:ext uri="{FF2B5EF4-FFF2-40B4-BE49-F238E27FC236}">
                <a16:creationId xmlns:a16="http://schemas.microsoft.com/office/drawing/2014/main" id="{2913FE9E-232A-4AE3-8590-44489D33E2F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62911" y="907186"/>
            <a:ext cx="2973550" cy="5043627"/>
          </a:xfrm>
        </p:spPr>
      </p:pic>
    </p:spTree>
    <p:extLst>
      <p:ext uri="{BB962C8B-B14F-4D97-AF65-F5344CB8AC3E}">
        <p14:creationId xmlns:p14="http://schemas.microsoft.com/office/powerpoint/2010/main" val="88107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14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AC14BB88-A20E-41FA-A541-2B319BA1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245" y="609599"/>
            <a:ext cx="4027094" cy="13228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b="1" dirty="0"/>
              <a:t>2.A. Contextual Action mode</a:t>
            </a:r>
            <a:endParaRPr lang="en-US" sz="4100" dirty="0"/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6F9440CD-14EB-45F1-9EBB-BFE4F548C121}"/>
              </a:ext>
            </a:extLst>
          </p:cNvPr>
          <p:cNvSpPr txBox="1"/>
          <p:nvPr/>
        </p:nvSpPr>
        <p:spPr>
          <a:xfrm>
            <a:off x="0" y="2646164"/>
            <a:ext cx="4565006" cy="3973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</a:rPr>
              <a:t>Acest</a:t>
            </a:r>
            <a:r>
              <a:rPr lang="en-US" sz="2000" dirty="0">
                <a:effectLst/>
              </a:rPr>
              <a:t> tip de </a:t>
            </a:r>
            <a:r>
              <a:rPr lang="en-US" sz="2000" dirty="0" err="1">
                <a:effectLst/>
              </a:rPr>
              <a:t>meniu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apare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în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partea</a:t>
            </a:r>
            <a:r>
              <a:rPr lang="en-US" sz="2000" dirty="0">
                <a:effectLst/>
              </a:rPr>
              <a:t> de sus a </a:t>
            </a:r>
            <a:r>
              <a:rPr lang="en-US" sz="2000" dirty="0" err="1">
                <a:effectLst/>
              </a:rPr>
              <a:t>ecranului</a:t>
            </a:r>
            <a:r>
              <a:rPr lang="en-US" sz="2000" dirty="0">
                <a:effectLst/>
              </a:rPr>
              <a:t>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Ne </a:t>
            </a:r>
            <a:r>
              <a:rPr lang="en-US" sz="2000" dirty="0" err="1"/>
              <a:t>dorim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realiz</a:t>
            </a:r>
            <a:r>
              <a:rPr lang="ro-RO" sz="2000" dirty="0"/>
              <a:t>ă</a:t>
            </a:r>
            <a:r>
              <a:rPr lang="en-US" sz="2000" dirty="0"/>
              <a:t>m o mini-</a:t>
            </a:r>
            <a:r>
              <a:rPr lang="en-US" sz="2000" dirty="0" err="1"/>
              <a:t>aplicatie</a:t>
            </a:r>
            <a:r>
              <a:rPr lang="en-US" sz="2000" dirty="0"/>
              <a:t> </a:t>
            </a:r>
            <a:r>
              <a:rPr lang="ro-RO" sz="2000" dirty="0"/>
              <a:t>î</a:t>
            </a:r>
            <a:r>
              <a:rPr lang="en-US" sz="2000" dirty="0"/>
              <a:t>n care </a:t>
            </a:r>
            <a:r>
              <a:rPr lang="en-US" sz="2000" dirty="0" err="1"/>
              <a:t>utilizatorul</a:t>
            </a:r>
            <a:r>
              <a:rPr lang="en-US" sz="2000" dirty="0"/>
              <a:t> s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dea</a:t>
            </a:r>
            <a:r>
              <a:rPr lang="en-US" sz="2000" dirty="0"/>
              <a:t> un click </a:t>
            </a:r>
            <a:r>
              <a:rPr lang="en-US" sz="2000" dirty="0" err="1"/>
              <a:t>prelungit</a:t>
            </a:r>
            <a:r>
              <a:rPr lang="en-US" sz="2000" dirty="0"/>
              <a:t> </a:t>
            </a:r>
            <a:r>
              <a:rPr lang="ro-RO" sz="2000" dirty="0"/>
              <a:t>pe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text, </a:t>
            </a:r>
            <a:r>
              <a:rPr lang="en-US" sz="2000" dirty="0" err="1"/>
              <a:t>iar</a:t>
            </a:r>
            <a:r>
              <a:rPr lang="en-US" sz="2000" dirty="0"/>
              <a:t> </a:t>
            </a:r>
            <a:r>
              <a:rPr lang="ro-RO" sz="2000" dirty="0"/>
              <a:t>î</a:t>
            </a:r>
            <a:r>
              <a:rPr lang="en-US" sz="2000" dirty="0"/>
              <a:t>n </a:t>
            </a:r>
            <a:r>
              <a:rPr lang="en-US" sz="2000" dirty="0" err="1"/>
              <a:t>partea</a:t>
            </a:r>
            <a:r>
              <a:rPr lang="en-US" sz="2000" dirty="0"/>
              <a:t> de sus a </a:t>
            </a:r>
            <a:r>
              <a:rPr lang="en-US" sz="2000" dirty="0" err="1"/>
              <a:t>ecranului</a:t>
            </a:r>
            <a:r>
              <a:rPr lang="en-US" sz="2000" dirty="0"/>
              <a:t> s</a:t>
            </a:r>
            <a:r>
              <a:rPr lang="ro-RO" sz="2000" dirty="0"/>
              <a:t>ă</a:t>
            </a:r>
            <a:r>
              <a:rPr lang="en-US" sz="2000" dirty="0"/>
              <a:t> apar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meniul</a:t>
            </a:r>
            <a:r>
              <a:rPr lang="en-US" sz="2000" dirty="0"/>
              <a:t> cu ac</a:t>
            </a:r>
            <a:r>
              <a:rPr lang="ro-RO" sz="2000" dirty="0"/>
              <a:t>ț</a:t>
            </a:r>
            <a:r>
              <a:rPr lang="en-US" sz="2000" dirty="0" err="1"/>
              <a:t>iunile</a:t>
            </a:r>
            <a:r>
              <a:rPr lang="en-US" sz="2000" dirty="0"/>
              <a:t> </a:t>
            </a:r>
            <a:r>
              <a:rPr lang="en-US" sz="2000" dirty="0" err="1"/>
              <a:t>ce</a:t>
            </a:r>
            <a:r>
              <a:rPr lang="en-US" sz="2000" dirty="0"/>
              <a:t> pot fi </a:t>
            </a:r>
            <a:r>
              <a:rPr lang="en-US" sz="2000" dirty="0" err="1"/>
              <a:t>realizate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</a:t>
            </a:r>
            <a:r>
              <a:rPr lang="en-US" sz="2000" dirty="0" err="1"/>
              <a:t>acelui</a:t>
            </a:r>
            <a:r>
              <a:rPr lang="en-US" sz="2000" dirty="0"/>
              <a:t> text.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FCF093BE-1C35-4D04-A08E-F5E1FBDACDE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07333" y="917446"/>
            <a:ext cx="2814422" cy="4710330"/>
          </a:xfrm>
          <a:prstGeom prst="rect">
            <a:avLst/>
          </a:prstGeom>
          <a:noFill/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8AA01A40-A6D3-4355-9A3A-55A26EE69B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71707" y="917446"/>
            <a:ext cx="2828925" cy="4710330"/>
          </a:xfrm>
          <a:prstGeom prst="rect">
            <a:avLst/>
          </a:prstGeom>
          <a:noFill/>
        </p:spPr>
      </p:pic>
      <p:sp>
        <p:nvSpPr>
          <p:cNvPr id="9" name="Dreptunghi: colțuri rotunjite 8">
            <a:extLst>
              <a:ext uri="{FF2B5EF4-FFF2-40B4-BE49-F238E27FC236}">
                <a16:creationId xmlns:a16="http://schemas.microsoft.com/office/drawing/2014/main" id="{401303B8-536C-4A33-A0B4-E20BD388FD6A}"/>
              </a:ext>
            </a:extLst>
          </p:cNvPr>
          <p:cNvSpPr/>
          <p:nvPr/>
        </p:nvSpPr>
        <p:spPr>
          <a:xfrm>
            <a:off x="5849516" y="5939046"/>
            <a:ext cx="1873306" cy="6061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Aparitia</a:t>
            </a:r>
            <a:r>
              <a:rPr lang="en-US" dirty="0"/>
              <a:t> </a:t>
            </a:r>
            <a:r>
              <a:rPr lang="en-US" dirty="0" err="1"/>
              <a:t>meniului</a:t>
            </a:r>
            <a:r>
              <a:rPr lang="en-US" dirty="0"/>
              <a:t> in </a:t>
            </a:r>
            <a:r>
              <a:rPr lang="en-US" dirty="0" err="1"/>
              <a:t>parea</a:t>
            </a:r>
            <a:r>
              <a:rPr lang="en-US" dirty="0"/>
              <a:t> de sus</a:t>
            </a:r>
            <a:endParaRPr lang="ro-RO" dirty="0"/>
          </a:p>
        </p:txBody>
      </p:sp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274959FA-2608-407C-826D-36E97DBBF231}"/>
              </a:ext>
            </a:extLst>
          </p:cNvPr>
          <p:cNvSpPr/>
          <p:nvPr/>
        </p:nvSpPr>
        <p:spPr>
          <a:xfrm>
            <a:off x="9403118" y="5939046"/>
            <a:ext cx="2318159" cy="6061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Alegerea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optiuni</a:t>
            </a:r>
            <a:r>
              <a:rPr lang="en-US" dirty="0"/>
              <a:t> din </a:t>
            </a:r>
            <a:r>
              <a:rPr lang="en-US" dirty="0" err="1"/>
              <a:t>meniu</a:t>
            </a:r>
            <a:endParaRPr lang="ro-RO" dirty="0"/>
          </a:p>
        </p:txBody>
      </p:sp>
      <p:sp>
        <p:nvSpPr>
          <p:cNvPr id="12" name="Săgeată: dreapta 11">
            <a:extLst>
              <a:ext uri="{FF2B5EF4-FFF2-40B4-BE49-F238E27FC236}">
                <a16:creationId xmlns:a16="http://schemas.microsoft.com/office/drawing/2014/main" id="{4046C48E-6D21-4E62-865B-0B52CB9AB1C7}"/>
              </a:ext>
            </a:extLst>
          </p:cNvPr>
          <p:cNvSpPr/>
          <p:nvPr/>
        </p:nvSpPr>
        <p:spPr>
          <a:xfrm>
            <a:off x="8324010" y="3277206"/>
            <a:ext cx="559944" cy="3035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9253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0B9FEED-236B-4901-94E2-EC89F96F6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65" y="18255"/>
            <a:ext cx="10515600" cy="1325563"/>
          </a:xfrm>
        </p:spPr>
        <p:txBody>
          <a:bodyPr/>
          <a:lstStyle/>
          <a:p>
            <a:r>
              <a:rPr lang="ro-RO" b="1" dirty="0"/>
              <a:t>2.</a:t>
            </a:r>
            <a:r>
              <a:rPr lang="en-US" b="1" dirty="0"/>
              <a:t> A)</a:t>
            </a:r>
            <a:r>
              <a:rPr lang="ro-RO" b="1" dirty="0"/>
              <a:t> CONTEXTUAL ACTION MODE</a:t>
            </a: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BCB983D7-B24E-4134-B2DA-19A6901B9FC2}"/>
              </a:ext>
            </a:extLst>
          </p:cNvPr>
          <p:cNvSpPr txBox="1"/>
          <p:nvPr/>
        </p:nvSpPr>
        <p:spPr>
          <a:xfrm>
            <a:off x="739740" y="1343818"/>
            <a:ext cx="8959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tip de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meniu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apare în partea de sus a ecranului.</a:t>
            </a:r>
            <a:endParaRPr lang="ro-RO" sz="2400" dirty="0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FC654B5E-2DCC-4993-A47D-19D4C678739F}"/>
              </a:ext>
            </a:extLst>
          </p:cNvPr>
          <p:cNvSpPr txBox="1"/>
          <p:nvPr/>
        </p:nvSpPr>
        <p:spPr>
          <a:xfrm>
            <a:off x="739739" y="2112628"/>
            <a:ext cx="8959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Realizarea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butoane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sugestive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meniu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ro-RO" sz="2400" dirty="0"/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52E1B8A3-DAB1-437E-B0D2-AC37435CE62E}"/>
              </a:ext>
            </a:extLst>
          </p:cNvPr>
          <p:cNvSpPr txBox="1"/>
          <p:nvPr/>
        </p:nvSpPr>
        <p:spPr>
          <a:xfrm>
            <a:off x="739739" y="3084871"/>
            <a:ext cx="465419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 </a:t>
            </a:r>
            <a:r>
              <a:rPr lang="en-US" sz="2000" dirty="0" err="1"/>
              <a:t>Crearea</a:t>
            </a:r>
            <a:r>
              <a:rPr lang="en-US" sz="2000" dirty="0"/>
              <a:t> </a:t>
            </a:r>
            <a:r>
              <a:rPr lang="ro-RO" sz="2000" dirty="0"/>
              <a:t>î</a:t>
            </a:r>
            <a:r>
              <a:rPr lang="en-US" sz="2000" dirty="0"/>
              <a:t>n </a:t>
            </a:r>
            <a:r>
              <a:rPr lang="en-US" sz="2000" dirty="0" err="1"/>
              <a:t>meniul</a:t>
            </a:r>
            <a:r>
              <a:rPr lang="en-US" sz="2000" dirty="0"/>
              <a:t> </a:t>
            </a:r>
            <a:r>
              <a:rPr lang="ro-RO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drawable</a:t>
            </a:r>
            <a:r>
              <a:rPr lang="ro-RO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două elemente noi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(Vector assets)</a:t>
            </a:r>
            <a:endParaRPr lang="en-US" sz="20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400" dirty="0"/>
              <a:t>2.</a:t>
            </a:r>
            <a:r>
              <a:rPr lang="ro-RO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În </a:t>
            </a:r>
            <a:r>
              <a:rPr lang="ro-RO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Clip </a:t>
            </a:r>
            <a:r>
              <a:rPr lang="ro-RO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</a:t>
            </a:r>
            <a:r>
              <a:rPr lang="ro-RO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 fi alese diverse iconițe sugestive</a:t>
            </a:r>
            <a:endParaRPr lang="en-US" sz="24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3C9BEFA9-4ABE-4769-B9A7-FDC617FA63F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672" y="2386312"/>
            <a:ext cx="4654193" cy="1913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ine 12">
            <a:extLst>
              <a:ext uri="{FF2B5EF4-FFF2-40B4-BE49-F238E27FC236}">
                <a16:creationId xmlns:a16="http://schemas.microsoft.com/office/drawing/2014/main" id="{67FDA166-136D-4F07-85AC-24390D5222C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062" y="4491747"/>
            <a:ext cx="3150742" cy="2347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742742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TM10001106[[fn=Ecuson]]</Template>
  <TotalTime>437</TotalTime>
  <Words>3193</Words>
  <Application>Microsoft Office PowerPoint</Application>
  <PresentationFormat>Ecran lat</PresentationFormat>
  <Paragraphs>120</Paragraphs>
  <Slides>22</Slides>
  <Notes>0</Notes>
  <HiddenSlides>0</HiddenSlides>
  <MMClips>3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Temă Office</vt:lpstr>
      <vt:lpstr>MENIURI CONTEXTUALE</vt:lpstr>
      <vt:lpstr>1. Floating menu</vt:lpstr>
      <vt:lpstr>Crearea unui meniu</vt:lpstr>
      <vt:lpstr>Conținutul din activity-main.xml</vt:lpstr>
      <vt:lpstr>Conținutul fișierului XML al meniului</vt:lpstr>
      <vt:lpstr>Prezentare PowerPoint</vt:lpstr>
      <vt:lpstr>Prezentare PowerPoint</vt:lpstr>
      <vt:lpstr>2.A. Contextual Action mode</vt:lpstr>
      <vt:lpstr>2. A) CONTEXTUAL ACTION MODE</vt:lpstr>
      <vt:lpstr>Conținutul fișierului XML al meniunlui</vt:lpstr>
      <vt:lpstr>Componența clasei MainActivity.java (partea 1) </vt:lpstr>
      <vt:lpstr>Componența clasei MainActivity.java (partea 2) </vt:lpstr>
      <vt:lpstr>Prezentare PowerPoint</vt:lpstr>
      <vt:lpstr>2.B. List view Contextual action mode cu Check box</vt:lpstr>
      <vt:lpstr>Clase necesare pentru implementarea mini-aplicației</vt:lpstr>
      <vt:lpstr>1) Strings.xml</vt:lpstr>
      <vt:lpstr>2) Activity-main.xml</vt:lpstr>
      <vt:lpstr>3) Layout-optiuni.xml </vt:lpstr>
      <vt:lpstr>4) ListViewAdapter.java</vt:lpstr>
      <vt:lpstr>5) MainActivity.java (Partea 1) </vt:lpstr>
      <vt:lpstr>MainActivity.java (Partea 2)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Alina Sauciuc</dc:creator>
  <cp:lastModifiedBy>Alina Sauciuc</cp:lastModifiedBy>
  <cp:revision>63</cp:revision>
  <dcterms:created xsi:type="dcterms:W3CDTF">2021-04-11T15:22:33Z</dcterms:created>
  <dcterms:modified xsi:type="dcterms:W3CDTF">2021-04-12T17:12:51Z</dcterms:modified>
</cp:coreProperties>
</file>