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b91ca56c9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b91ca56c9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b91ca56c9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b91ca56c9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b91ca56c9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b91ca56c9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91ca56c9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b91ca56c9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jp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uru99.com/software-testing-introduction-importance.html" TargetMode="External"/><Relationship Id="rId4" Type="http://schemas.openxmlformats.org/officeDocument/2006/relationships/hyperlink" Target="https://www.westagilelabs.com/blog/why-is-software-testing-and-qa-important-for-any-business/#:~:text=The%20importance%20of%20software%20testing%20and%20quality%20assurance%20is%20of,better%20usability%20and%20enhanced%20functionality" TargetMode="External"/><Relationship Id="rId9" Type="http://schemas.openxmlformats.org/officeDocument/2006/relationships/hyperlink" Target="https://geekflare.com/software-testing-tools/" TargetMode="External"/><Relationship Id="rId5" Type="http://schemas.openxmlformats.org/officeDocument/2006/relationships/hyperlink" Target="https://www.westagilelabs.com/blog/author/sam/" TargetMode="External"/><Relationship Id="rId6" Type="http://schemas.openxmlformats.org/officeDocument/2006/relationships/hyperlink" Target="https://www.guru99.com/testing-tools.html" TargetMode="External"/><Relationship Id="rId7" Type="http://schemas.openxmlformats.org/officeDocument/2006/relationships/hyperlink" Target="https://dzone.com/articles/top-15-benefits-of-automated-testing-tools" TargetMode="External"/><Relationship Id="rId8" Type="http://schemas.openxmlformats.org/officeDocument/2006/relationships/hyperlink" Target="https://dzone.com/users/2833850/hnkankari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4800">
                <a:latin typeface="Times New Roman"/>
                <a:ea typeface="Times New Roman"/>
                <a:cs typeface="Times New Roman"/>
                <a:sym typeface="Times New Roman"/>
              </a:rPr>
              <a:t>Tool-uri populare de testare software</a:t>
            </a:r>
            <a:endParaRPr b="0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76825"/>
            <a:ext cx="8520600" cy="13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Realizat de: Cirsmar Daniel-Ioan</a:t>
            </a:r>
            <a:endParaRPr sz="22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Ghimp Sergiu</a:t>
            </a:r>
            <a:endParaRPr sz="22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Teodorescu Alexandru</a:t>
            </a:r>
            <a:endParaRPr sz="22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32525"/>
            <a:ext cx="85206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400">
                <a:latin typeface="Times New Roman"/>
                <a:ea typeface="Times New Roman"/>
                <a:cs typeface="Times New Roman"/>
                <a:sym typeface="Times New Roman"/>
              </a:rPr>
              <a:t>1. Importanța testării software și a instrumentelor de testare</a:t>
            </a:r>
            <a:endParaRPr b="0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6750" y="1228725"/>
            <a:ext cx="8797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900">
                <a:latin typeface="Times New Roman"/>
                <a:ea typeface="Times New Roman"/>
                <a:cs typeface="Times New Roman"/>
                <a:sym typeface="Times New Roman"/>
              </a:rPr>
              <a:t>Testarea software - metodă pentru a verifica dacă produsul software real corespunde cerințelor așteptate și pentru a asigura că produsul software este fără defecte.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825" y="2114000"/>
            <a:ext cx="3613726" cy="15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94100" y="2317900"/>
            <a:ext cx="50571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900">
                <a:latin typeface="Times New Roman"/>
                <a:ea typeface="Times New Roman"/>
                <a:cs typeface="Times New Roman"/>
                <a:sym typeface="Times New Roman"/>
              </a:rPr>
              <a:t>Aplicațiile software pot fi verificate și validate prin două tipuri de teste, și anume testarea manuală și automatizata.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79150" y="3662725"/>
            <a:ext cx="85857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900">
                <a:latin typeface="Times New Roman"/>
                <a:ea typeface="Times New Roman"/>
                <a:cs typeface="Times New Roman"/>
                <a:sym typeface="Times New Roman"/>
              </a:rPr>
              <a:t>Prin utilizarea tool-uri de testare se asigură fiabilitate, securitate și performanță ridicată, ceea ce economisește timp, costuri eficiente și satisfacția clienților.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49900" y="-64950"/>
            <a:ext cx="85206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800">
                <a:latin typeface="Times New Roman"/>
                <a:ea typeface="Times New Roman"/>
                <a:cs typeface="Times New Roman"/>
                <a:sym typeface="Times New Roman"/>
              </a:rPr>
              <a:t>2. Cele mai importante 5 tool-uri de testare</a:t>
            </a:r>
            <a:endParaRPr sz="28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775225" y="630750"/>
            <a:ext cx="42525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500">
                <a:latin typeface="Times New Roman"/>
                <a:ea typeface="Times New Roman"/>
                <a:cs typeface="Times New Roman"/>
                <a:sym typeface="Times New Roman"/>
              </a:rPr>
              <a:t>TestRail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o" sz="1500">
                <a:latin typeface="Times New Roman"/>
                <a:ea typeface="Times New Roman"/>
                <a:cs typeface="Times New Roman"/>
                <a:sym typeface="Times New Roman"/>
              </a:rPr>
              <a:t>Obținerea informațiilor în timp real despre testarea progresului;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o" sz="1500">
                <a:latin typeface="Times New Roman"/>
                <a:ea typeface="Times New Roman"/>
                <a:cs typeface="Times New Roman"/>
                <a:sym typeface="Times New Roman"/>
              </a:rPr>
              <a:t>Integrarea cu instrumente din conducta  CI/CD, DevOps, JIRA;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950" y="515350"/>
            <a:ext cx="1366500" cy="4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-32650" y="913525"/>
            <a:ext cx="49047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500">
                <a:latin typeface="Times New Roman"/>
                <a:ea typeface="Times New Roman"/>
                <a:cs typeface="Times New Roman"/>
                <a:sym typeface="Times New Roman"/>
              </a:rPr>
              <a:t>Testpad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o" sz="1500">
                <a:latin typeface="Times New Roman"/>
                <a:ea typeface="Times New Roman"/>
                <a:cs typeface="Times New Roman"/>
                <a:sym typeface="Times New Roman"/>
              </a:rPr>
              <a:t>Organizare a planurilor de testare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o" sz="1500">
                <a:latin typeface="Times New Roman"/>
                <a:ea typeface="Times New Roman"/>
                <a:cs typeface="Times New Roman"/>
                <a:sym typeface="Times New Roman"/>
              </a:rPr>
              <a:t>Integrare ușoară cu trackere de probleme, inclusiv JIRA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9" y="389825"/>
            <a:ext cx="1755686" cy="4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73700" y="2033800"/>
            <a:ext cx="4498500" cy="14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500">
                <a:latin typeface="Times New Roman"/>
                <a:ea typeface="Times New Roman"/>
                <a:cs typeface="Times New Roman"/>
                <a:sym typeface="Times New Roman"/>
              </a:rPr>
              <a:t>Selenium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o" sz="1500">
                <a:latin typeface="Times New Roman"/>
                <a:ea typeface="Times New Roman"/>
                <a:cs typeface="Times New Roman"/>
                <a:sym typeface="Times New Roman"/>
              </a:rPr>
              <a:t>Testele pot fi executate pe orice sistem de operare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o" sz="1500">
                <a:latin typeface="Times New Roman"/>
                <a:ea typeface="Times New Roman"/>
                <a:cs typeface="Times New Roman"/>
                <a:sym typeface="Times New Roman"/>
              </a:rPr>
              <a:t>Acceptă numeroasele limbaje de programare: Java, Python, C#, Perl, PHP și JavaScript.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0375" y="2033788"/>
            <a:ext cx="558625" cy="5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239300" y="2571738"/>
            <a:ext cx="49047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500">
                <a:latin typeface="Times New Roman"/>
                <a:ea typeface="Times New Roman"/>
                <a:cs typeface="Times New Roman"/>
                <a:sym typeface="Times New Roman"/>
              </a:rPr>
              <a:t>TestMonitor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o" sz="1500">
                <a:latin typeface="Times New Roman"/>
                <a:ea typeface="Times New Roman"/>
                <a:cs typeface="Times New Roman"/>
                <a:sym typeface="Times New Roman"/>
              </a:rPr>
              <a:t>Managementul integrat al problemelor.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o" sz="1500">
                <a:latin typeface="Times New Roman"/>
                <a:ea typeface="Times New Roman"/>
                <a:cs typeface="Times New Roman"/>
                <a:sym typeface="Times New Roman"/>
              </a:rPr>
              <a:t>Integrări cu Jira, DevOps și Slack. API REST inclus.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5475" y="2193188"/>
            <a:ext cx="1660975" cy="4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49900" y="3674450"/>
            <a:ext cx="53517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500">
                <a:latin typeface="Times New Roman"/>
                <a:ea typeface="Times New Roman"/>
                <a:cs typeface="Times New Roman"/>
                <a:sym typeface="Times New Roman"/>
              </a:rPr>
              <a:t>Kobiton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o" sz="1500">
                <a:latin typeface="Times New Roman"/>
                <a:ea typeface="Times New Roman"/>
                <a:cs typeface="Times New Roman"/>
                <a:sym typeface="Times New Roman"/>
              </a:rPr>
              <a:t>Acces la dispozitive reale într-un cloud public sau privat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o" sz="1500">
                <a:latin typeface="Times New Roman"/>
                <a:ea typeface="Times New Roman"/>
                <a:cs typeface="Times New Roman"/>
                <a:sym typeface="Times New Roman"/>
              </a:rPr>
              <a:t>Remediere asistată de AI a problemelor funcționale și vizuale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4500" y="4073188"/>
            <a:ext cx="30765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8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0" lang="ro" sz="2800">
                <a:latin typeface="Times New Roman"/>
                <a:ea typeface="Times New Roman"/>
                <a:cs typeface="Times New Roman"/>
                <a:sym typeface="Times New Roman"/>
              </a:rPr>
              <a:t>Avantajul utilizării tool-urilor de testare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60525" y="1213000"/>
            <a:ext cx="48474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ro" sz="2300">
                <a:latin typeface="Times New Roman"/>
                <a:ea typeface="Times New Roman"/>
                <a:cs typeface="Times New Roman"/>
                <a:sym typeface="Times New Roman"/>
              </a:rPr>
              <a:t>Salvează timp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ro" sz="2300">
                <a:latin typeface="Times New Roman"/>
                <a:ea typeface="Times New Roman"/>
                <a:cs typeface="Times New Roman"/>
                <a:sym typeface="Times New Roman"/>
              </a:rPr>
              <a:t>Verifică calitatea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ro" sz="2300">
                <a:latin typeface="Times New Roman"/>
                <a:ea typeface="Times New Roman"/>
                <a:cs typeface="Times New Roman"/>
                <a:sym typeface="Times New Roman"/>
              </a:rPr>
              <a:t>Detectarea erorilor la timp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ro" sz="2300">
                <a:latin typeface="Times New Roman"/>
                <a:ea typeface="Times New Roman"/>
                <a:cs typeface="Times New Roman"/>
                <a:sym typeface="Times New Roman"/>
              </a:rPr>
              <a:t>Efectuarea de teste 24/7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ro" sz="2300">
                <a:latin typeface="Times New Roman"/>
                <a:ea typeface="Times New Roman"/>
                <a:cs typeface="Times New Roman"/>
                <a:sym typeface="Times New Roman"/>
              </a:rPr>
              <a:t>Reutilizare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ro" sz="2300">
                <a:latin typeface="Times New Roman"/>
                <a:ea typeface="Times New Roman"/>
                <a:cs typeface="Times New Roman"/>
                <a:sym typeface="Times New Roman"/>
              </a:rPr>
              <a:t>Raportare ușoară și robustă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ro" sz="2300">
                <a:latin typeface="Times New Roman"/>
                <a:ea typeface="Times New Roman"/>
                <a:cs typeface="Times New Roman"/>
                <a:sym typeface="Times New Roman"/>
              </a:rPr>
              <a:t>Utilizarea scazuta a forței de muncă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ro" sz="2300">
                <a:latin typeface="Times New Roman"/>
                <a:ea typeface="Times New Roman"/>
                <a:cs typeface="Times New Roman"/>
                <a:sym typeface="Times New Roman"/>
              </a:rPr>
              <a:t>Îmbunătățește motivația echipei</a:t>
            </a:r>
            <a:endParaRPr b="1" sz="2300">
              <a:solidFill>
                <a:srgbClr val="22263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4550"/>
            <a:ext cx="3418527" cy="19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150" y="2807925"/>
            <a:ext cx="2210025" cy="2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800">
                <a:latin typeface="Times New Roman"/>
                <a:ea typeface="Times New Roman"/>
                <a:cs typeface="Times New Roman"/>
                <a:sym typeface="Times New Roman"/>
              </a:rPr>
              <a:t>4. Referințe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5800" y="832075"/>
            <a:ext cx="8192400" cy="3914700"/>
          </a:xfrm>
          <a:prstGeom prst="rect">
            <a:avLst/>
          </a:prstGeom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https://www.guru99.com/software-testing-introduction-importance.html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ro" sz="160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Software Testing? Definition, Basics &amp; Types) (© Copyright - Guru99 2021) (Accesat 23.05.2021)</a:t>
            </a:r>
            <a:endParaRPr sz="16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https://www.westagilelabs.com/blog/why-is-software-testing-and-qa-important-for-any-business/#:~:text=The%20importance%20of%20software%20testing%20and%20quality%20assurance%20is%20of,better%20usability%20and%20enhanced%20functionality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o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(Why Is Software Testing and QA Important for Any Business?)(</a:t>
            </a:r>
            <a:r>
              <a:rPr lang="ro" sz="1600">
                <a:solidFill>
                  <a:srgbClr val="1A1A1A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Shaik Sameer</a:t>
            </a:r>
            <a:r>
              <a:rPr lang="ro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https://www.guru99.com/testing-tools.html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(Top 50 Software Testing Tools in 2021) (© Copyright - Guru99 2021)</a:t>
            </a:r>
            <a:endParaRPr sz="16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https://dzone.com/articles/top-15-benefits-of-automated-testing-tools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(Top 15 Benefits of Automated Testing Tools)(</a:t>
            </a:r>
            <a:r>
              <a:rPr lang="ro" sz="1600">
                <a:solidFill>
                  <a:srgbClr val="1A1A1A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Himani Kankaria</a:t>
            </a:r>
            <a:r>
              <a:rPr lang="ro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https://geekflare.com/software-testing-tools/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(Top 17 Software Testing Tools to Know as a Tester)(Vijay Khatri)</a:t>
            </a:r>
            <a:endParaRPr sz="16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