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2" r:id="rId6"/>
    <p:sldId id="269" r:id="rId7"/>
    <p:sldId id="271" r:id="rId8"/>
    <p:sldId id="272" r:id="rId9"/>
    <p:sldId id="259" r:id="rId10"/>
    <p:sldId id="270" r:id="rId11"/>
    <p:sldId id="273" r:id="rId12"/>
    <p:sldId id="371" r:id="rId13"/>
    <p:sldId id="370" r:id="rId14"/>
    <p:sldId id="372" r:id="rId15"/>
    <p:sldId id="373" r:id="rId16"/>
    <p:sldId id="369" r:id="rId17"/>
    <p:sldId id="275" r:id="rId18"/>
    <p:sldId id="276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8" r:id="rId30"/>
    <p:sldId id="26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506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5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ro-RO" dirty="0"/>
            <a:t>SOFWARE Requirements </a:t>
          </a:r>
          <a:r>
            <a:rPr lang="en-150" dirty="0"/>
            <a:t>&amp; Design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150" dirty="0"/>
            <a:t>DE</a:t>
          </a:r>
          <a:r>
            <a:rPr lang="ro-RO" dirty="0"/>
            <a:t>T</a:t>
          </a:r>
          <a:r>
            <a:rPr lang="en-150" dirty="0"/>
            <a:t>A</a:t>
          </a:r>
          <a:r>
            <a:rPr lang="ro-RO" dirty="0"/>
            <a:t>IL OF</a:t>
          </a:r>
          <a:r>
            <a:rPr lang="en-150" dirty="0"/>
            <a:t> SPECIFICA</a:t>
          </a:r>
          <a:r>
            <a:rPr lang="en-US" dirty="0"/>
            <a:t>TI</a:t>
          </a:r>
          <a:r>
            <a:rPr lang="ro-RO" dirty="0"/>
            <a:t>ONS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 dirty="0"/>
            <a:t>SOFWARE Requirements </a:t>
          </a:r>
          <a:r>
            <a:rPr lang="en-150" sz="2900" kern="1200" dirty="0"/>
            <a:t>&amp; Design</a:t>
          </a:r>
          <a:r>
            <a:rPr lang="en-US" sz="2900" kern="1200" dirty="0"/>
            <a:t>	</a:t>
          </a: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8153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150" sz="2900" kern="1200" dirty="0"/>
            <a:t>DE</a:t>
          </a:r>
          <a:r>
            <a:rPr lang="ro-RO" sz="2900" kern="1200" dirty="0"/>
            <a:t>T</a:t>
          </a:r>
          <a:r>
            <a:rPr lang="en-150" sz="2900" kern="1200" dirty="0"/>
            <a:t>A</a:t>
          </a:r>
          <a:r>
            <a:rPr lang="ro-RO" sz="2900" kern="1200" dirty="0"/>
            <a:t>IL OF</a:t>
          </a:r>
          <a:r>
            <a:rPr lang="en-150" sz="2900" kern="1200" dirty="0"/>
            <a:t> SPECIFICA</a:t>
          </a:r>
          <a:r>
            <a:rPr lang="en-US" sz="2900" kern="1200" dirty="0"/>
            <a:t>TI</a:t>
          </a:r>
          <a:r>
            <a:rPr lang="ro-RO" sz="2900" kern="1200" dirty="0"/>
            <a:t>ONS</a:t>
          </a:r>
          <a:endParaRPr lang="en-US" sz="2900" kern="1200" dirty="0"/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3/30/2020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9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54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21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568656"/>
            <a:ext cx="10993549" cy="965340"/>
          </a:xfrm>
        </p:spPr>
        <p:txBody>
          <a:bodyPr>
            <a:noAutofit/>
          </a:bodyPr>
          <a:lstStyle/>
          <a:p>
            <a:pPr algn="ctr"/>
            <a:r>
              <a:rPr lang="ro-RO" sz="5400" dirty="0">
                <a:solidFill>
                  <a:schemeClr val="bg1"/>
                </a:solidFill>
              </a:rPr>
              <a:t>SOFTWARE QUALITY ASSUrANCE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45" y="5719869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ro-RO" b="1" dirty="0">
                <a:solidFill>
                  <a:schemeClr val="bg1"/>
                </a:solidFill>
              </a:rPr>
              <a:t>PROF. UNIV. DR.  ALEXANDRU TUGUI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66882-8FA4-4FB2-8A45-A1B714857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F5E8DB-030B-4522-9DC7-1ADB0476DE5E}"/>
              </a:ext>
            </a:extLst>
          </p:cNvPr>
          <p:cNvSpPr/>
          <p:nvPr/>
        </p:nvSpPr>
        <p:spPr>
          <a:xfrm>
            <a:off x="475259" y="1699637"/>
            <a:ext cx="319831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 panose="02020603050405020304" pitchFamily="18" charset="0"/>
              <a:buAutoNum type="arabicPeriod" startAt="2"/>
            </a:pP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application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D6C8E-7400-4B26-832B-9E63D695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00819" y="-2057687"/>
            <a:ext cx="5990363" cy="113486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EDB6F3-BF1D-441C-9534-398646E29732}"/>
              </a:ext>
            </a:extLst>
          </p:cNvPr>
          <p:cNvSpPr/>
          <p:nvPr/>
        </p:nvSpPr>
        <p:spPr>
          <a:xfrm rot="16200000">
            <a:off x="3729151" y="-1394210"/>
            <a:ext cx="4787265" cy="11295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3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SPECIFICATIONS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FAE99C-4B86-4091-96B6-3C39D5E94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3979" y="1017684"/>
            <a:ext cx="5608806" cy="5553972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CC35F3-AD0D-4345-9428-6F6A6014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21" y="1283161"/>
            <a:ext cx="6650325" cy="5403389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2DF77B-1644-45A3-8990-0E71039BF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97" y="1283161"/>
            <a:ext cx="7654801" cy="540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3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SPECIFICATIONS</a:t>
            </a:r>
            <a:endParaRPr lang="en-US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B3CF36-375C-4C5F-BC95-03B1CEC8DB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281" y="1052165"/>
            <a:ext cx="9570232" cy="5597210"/>
          </a:xfrm>
        </p:spPr>
      </p:pic>
    </p:spTree>
    <p:extLst>
      <p:ext uri="{BB962C8B-B14F-4D97-AF65-F5344CB8AC3E}">
        <p14:creationId xmlns:p14="http://schemas.microsoft.com/office/powerpoint/2010/main" val="309528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SPECIFICAŢII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16564-848C-49BA-9FF8-62C1D58AFD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3230" y="963389"/>
            <a:ext cx="8426199" cy="5894612"/>
          </a:xfrm>
        </p:spPr>
      </p:pic>
    </p:spTree>
    <p:extLst>
      <p:ext uri="{BB962C8B-B14F-4D97-AF65-F5344CB8AC3E}">
        <p14:creationId xmlns:p14="http://schemas.microsoft.com/office/powerpoint/2010/main" val="269360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SPECIFICAŢII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A788C8-7E00-4D7E-9D6C-29C0882318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4746" y="1895544"/>
            <a:ext cx="11282508" cy="4824852"/>
          </a:xfrm>
        </p:spPr>
      </p:pic>
    </p:spTree>
    <p:extLst>
      <p:ext uri="{BB962C8B-B14F-4D97-AF65-F5344CB8AC3E}">
        <p14:creationId xmlns:p14="http://schemas.microsoft.com/office/powerpoint/2010/main" val="199871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SPECIFICAŢII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0255B5-DD79-4530-BB09-7BC250E050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7757" y="1994742"/>
            <a:ext cx="11026032" cy="3207573"/>
          </a:xfrm>
        </p:spPr>
      </p:pic>
    </p:spTree>
    <p:extLst>
      <p:ext uri="{BB962C8B-B14F-4D97-AF65-F5344CB8AC3E}">
        <p14:creationId xmlns:p14="http://schemas.microsoft.com/office/powerpoint/2010/main" val="2254330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899-4E2D-4956-BE38-C32F0D7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A22A5-D513-4AB4-ABA6-865BD6E058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28003"/>
            <a:ext cx="9072132" cy="2590348"/>
          </a:xfrm>
        </p:spPr>
      </p:pic>
    </p:spTree>
    <p:extLst>
      <p:ext uri="{BB962C8B-B14F-4D97-AF65-F5344CB8AC3E}">
        <p14:creationId xmlns:p14="http://schemas.microsoft.com/office/powerpoint/2010/main" val="108119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899-4E2D-4956-BE38-C32F0D7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CF3349-CCE6-432B-8ED5-0C24D3502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7006" y="2041863"/>
            <a:ext cx="7370414" cy="37153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4210E-FE89-4C41-B07F-5537259F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838" y="2339727"/>
            <a:ext cx="5791702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8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899-4E2D-4956-BE38-C32F0D7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497F37-AFBA-41B8-AC70-20B0A7076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4" y="2077375"/>
            <a:ext cx="7157464" cy="34267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A2165-9482-4B20-9985-1019E14A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87" y="2192785"/>
            <a:ext cx="5407657" cy="1597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406D0-E433-42FA-8BDF-0EF7D355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20" y="4018735"/>
            <a:ext cx="4657779" cy="23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9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899-4E2D-4956-BE38-C32F0D7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497F37-AFBA-41B8-AC70-20B0A7076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894" y="2077375"/>
            <a:ext cx="7157464" cy="342678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A2165-9482-4B20-9985-1019E14A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87" y="2192785"/>
            <a:ext cx="5407657" cy="15979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F406D0-E433-42FA-8BDF-0EF7D3553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220" y="4018735"/>
            <a:ext cx="4657779" cy="235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2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312055"/>
            <a:ext cx="10993549" cy="1747500"/>
          </a:xfrm>
        </p:spPr>
        <p:txBody>
          <a:bodyPr>
            <a:noAutofit/>
          </a:bodyPr>
          <a:lstStyle/>
          <a:p>
            <a:pPr algn="ctr"/>
            <a:r>
              <a:rPr lang="ro-RO" sz="6000" dirty="0">
                <a:solidFill>
                  <a:schemeClr val="bg1"/>
                </a:solidFill>
              </a:rPr>
              <a:t>TESTAREA ŞI EVALUAREA APLICAŢIILOR INFORMATICE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973955"/>
            <a:ext cx="10993546" cy="484822"/>
          </a:xfrm>
        </p:spPr>
        <p:txBody>
          <a:bodyPr>
            <a:normAutofit/>
          </a:bodyPr>
          <a:lstStyle/>
          <a:p>
            <a:pPr algn="ctr"/>
            <a:r>
              <a:rPr lang="ro-RO" sz="2000" b="1" dirty="0">
                <a:solidFill>
                  <a:schemeClr val="bg1"/>
                </a:solidFill>
              </a:rPr>
              <a:t>PROF. UNIV. DR. ALEXANDRU TUGUI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2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A899-4E2D-4956-BE38-C32F0D7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0E6044-ECB6-4EA6-A945-B4028D48AC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815" y="2120886"/>
            <a:ext cx="6535227" cy="2616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4E5AD2-2DBA-4553-91CA-C9BFA533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3" y="4838035"/>
            <a:ext cx="6068992" cy="20199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3D8D11-A9B6-44F1-9862-AE8862DEE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90" y="2120886"/>
            <a:ext cx="6042039" cy="28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F83-3991-4C01-B0E9-6643DB5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65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ARHITECTURA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9D75E8-4B25-43DF-82A3-35530D147E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 rot="5400000">
            <a:off x="3460845" y="704022"/>
            <a:ext cx="5731950" cy="6576006"/>
          </a:xfrm>
        </p:spPr>
      </p:pic>
    </p:spTree>
    <p:extLst>
      <p:ext uri="{BB962C8B-B14F-4D97-AF65-F5344CB8AC3E}">
        <p14:creationId xmlns:p14="http://schemas.microsoft.com/office/powerpoint/2010/main" val="3439305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F83-3991-4C01-B0E9-6643DB5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658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CERIN</a:t>
            </a:r>
            <a:br>
              <a:rPr lang="ro-RO" sz="3200" dirty="0"/>
            </a:br>
            <a:r>
              <a:rPr lang="ro-RO" sz="3200" dirty="0"/>
              <a:t>CERINŢ</a:t>
            </a:r>
            <a:r>
              <a:rPr lang="en-US" sz="3200" dirty="0"/>
              <a:t>E DE BUSINESS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2FC1F9-775A-437D-BEB6-4289C53E34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18455" y="1154097"/>
            <a:ext cx="7176831" cy="5877018"/>
          </a:xfrm>
        </p:spPr>
      </p:pic>
    </p:spTree>
    <p:extLst>
      <p:ext uri="{BB962C8B-B14F-4D97-AF65-F5344CB8AC3E}">
        <p14:creationId xmlns:p14="http://schemas.microsoft.com/office/powerpoint/2010/main" val="1757277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F83-3991-4C01-B0E9-6643DB5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6583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ConfiguraŢii minimale ale aplicaŢiei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04336B-CD2A-4A52-8DA4-01BBC1A8C0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4512" y="2627791"/>
            <a:ext cx="9602976" cy="2517935"/>
          </a:xfrm>
        </p:spPr>
      </p:pic>
    </p:spTree>
    <p:extLst>
      <p:ext uri="{BB962C8B-B14F-4D97-AF65-F5344CB8AC3E}">
        <p14:creationId xmlns:p14="http://schemas.microsoft.com/office/powerpoint/2010/main" val="77096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F83-3991-4C01-B0E9-6643DB5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6583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ConfiguraŢii minimale ale aplicaŢiei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170BA-D2E2-4A2E-AD95-8207B610E4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888" y="2469418"/>
            <a:ext cx="11176223" cy="1294714"/>
          </a:xfrm>
        </p:spPr>
      </p:pic>
    </p:spTree>
    <p:extLst>
      <p:ext uri="{BB962C8B-B14F-4D97-AF65-F5344CB8AC3E}">
        <p14:creationId xmlns:p14="http://schemas.microsoft.com/office/powerpoint/2010/main" val="3212983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CF83-3991-4C01-B0E9-6643DB5C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86583"/>
          </a:xfrm>
        </p:spPr>
        <p:txBody>
          <a:bodyPr>
            <a:noAutofit/>
          </a:bodyPr>
          <a:lstStyle/>
          <a:p>
            <a:pPr algn="ctr"/>
            <a:r>
              <a:rPr lang="ro-RO" dirty="0"/>
              <a:t>ConfiguraŢii minimale ale aplicaŢiei</a:t>
            </a:r>
            <a:endParaRPr lang="en-US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8BFCFE-3097-42BD-A215-7517A3255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2083133"/>
            <a:ext cx="7156338" cy="430878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721602-2357-4A7E-80CB-76D69D6A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13" y="2324741"/>
            <a:ext cx="4584266" cy="212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0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778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Al</a:t>
            </a:r>
            <a:r>
              <a:rPr lang="en-150" sz="1400" dirty="0">
                <a:solidFill>
                  <a:schemeClr val="bg2"/>
                </a:solidFill>
              </a:rPr>
              <a:t>e</a:t>
            </a:r>
            <a:r>
              <a:rPr lang="en-US" sz="1400" dirty="0">
                <a:solidFill>
                  <a:schemeClr val="bg2"/>
                </a:solidFill>
              </a:rPr>
              <a:t>x</a:t>
            </a:r>
            <a:r>
              <a:rPr lang="en-150" sz="1400" dirty="0">
                <a:solidFill>
                  <a:schemeClr val="bg2"/>
                </a:solidFill>
              </a:rPr>
              <a:t>a</a:t>
            </a:r>
            <a:r>
              <a:rPr lang="en-US" sz="1400" dirty="0">
                <a:solidFill>
                  <a:schemeClr val="bg2"/>
                </a:solidFill>
              </a:rPr>
              <a:t>n</a:t>
            </a:r>
            <a:r>
              <a:rPr lang="en-150" sz="1400" dirty="0">
                <a:solidFill>
                  <a:schemeClr val="bg2"/>
                </a:solidFill>
              </a:rPr>
              <a:t>d</a:t>
            </a:r>
            <a:r>
              <a:rPr lang="en-US" sz="1400" dirty="0">
                <a:solidFill>
                  <a:schemeClr val="bg2"/>
                </a:solidFill>
              </a:rPr>
              <a:t>r</a:t>
            </a:r>
            <a:r>
              <a:rPr lang="en-150" sz="1400" dirty="0">
                <a:solidFill>
                  <a:schemeClr val="bg2"/>
                </a:solidFill>
              </a:rPr>
              <a:t>u.</a:t>
            </a:r>
            <a:r>
              <a:rPr lang="en-US" sz="1400" dirty="0">
                <a:solidFill>
                  <a:schemeClr val="bg2"/>
                </a:solidFill>
              </a:rPr>
              <a:t>T</a:t>
            </a:r>
            <a:r>
              <a:rPr lang="en-150" sz="1400" dirty="0">
                <a:solidFill>
                  <a:schemeClr val="bg2"/>
                </a:solidFill>
              </a:rPr>
              <a:t>U</a:t>
            </a:r>
            <a:r>
              <a:rPr lang="en-US" sz="1400" dirty="0">
                <a:solidFill>
                  <a:schemeClr val="bg2"/>
                </a:solidFill>
              </a:rPr>
              <a:t>G</a:t>
            </a:r>
            <a:r>
              <a:rPr lang="en-150" sz="1400" dirty="0">
                <a:solidFill>
                  <a:schemeClr val="bg2"/>
                </a:solidFill>
              </a:rPr>
              <a:t>U</a:t>
            </a:r>
            <a:r>
              <a:rPr lang="en-US" sz="1400" dirty="0">
                <a:solidFill>
                  <a:schemeClr val="bg2"/>
                </a:solidFill>
              </a:rPr>
              <a:t>I@</a:t>
            </a:r>
            <a:r>
              <a:rPr lang="en-150" sz="1400" dirty="0">
                <a:solidFill>
                  <a:schemeClr val="bg2"/>
                </a:solidFill>
              </a:rPr>
              <a:t>Y</a:t>
            </a:r>
            <a:r>
              <a:rPr lang="en-US" sz="1400" dirty="0">
                <a:solidFill>
                  <a:schemeClr val="bg2"/>
                </a:solidFill>
              </a:rPr>
              <a:t>A</a:t>
            </a:r>
            <a:r>
              <a:rPr lang="en-150" sz="1400" dirty="0">
                <a:solidFill>
                  <a:schemeClr val="bg2"/>
                </a:solidFill>
              </a:rPr>
              <a:t>H</a:t>
            </a:r>
            <a:r>
              <a:rPr lang="en-US" sz="1400" dirty="0">
                <a:solidFill>
                  <a:schemeClr val="bg2"/>
                </a:solidFill>
              </a:rPr>
              <a:t>O</a:t>
            </a:r>
            <a:r>
              <a:rPr lang="en-150" sz="1400" dirty="0">
                <a:solidFill>
                  <a:schemeClr val="bg2"/>
                </a:solidFill>
              </a:rPr>
              <a:t>O</a:t>
            </a:r>
            <a:r>
              <a:rPr lang="en-US" sz="1400" dirty="0">
                <a:solidFill>
                  <a:schemeClr val="bg2"/>
                </a:solidFill>
              </a:rPr>
              <a:t>.com</a:t>
            </a:r>
          </a:p>
          <a:p>
            <a:endParaRPr lang="en-US" sz="1400" dirty="0">
              <a:solidFill>
                <a:schemeClr val="bg2"/>
              </a:solidFill>
            </a:endParaRPr>
          </a:p>
          <a:p>
            <a:endParaRPr lang="en-US" sz="14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800-23C3-4A37-BD1B-521C6D41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573238"/>
          </a:xfrm>
        </p:spPr>
        <p:txBody>
          <a:bodyPr/>
          <a:lstStyle/>
          <a:p>
            <a:pPr algn="ctr"/>
            <a:r>
              <a:rPr lang="ro-RO" dirty="0"/>
              <a:t>The SCHEDULE OF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D317-A8D9-4A5A-B280-9DA636D29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07B32-B35F-460C-BF0B-7E91FC3D84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o-RO" dirty="0"/>
              <a:t>dd</a:t>
            </a:r>
            <a:endParaRPr lang="en-US" dirty="0"/>
          </a:p>
        </p:txBody>
      </p:sp>
      <p:pic>
        <p:nvPicPr>
          <p:cNvPr id="5" name="Imagine 106">
            <a:extLst>
              <a:ext uri="{FF2B5EF4-FFF2-40B4-BE49-F238E27FC236}">
                <a16:creationId xmlns:a16="http://schemas.microsoft.com/office/drawing/2014/main" id="{B9FB8696-2168-45FC-8A79-92885D77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047" y="1938080"/>
            <a:ext cx="5467566" cy="4558154"/>
          </a:xfrm>
          <a:prstGeom prst="rect">
            <a:avLst/>
          </a:prstGeom>
          <a:solidFill>
            <a:schemeClr val="bg2"/>
          </a:solidFill>
          <a:ex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0FAEE-5E97-47E3-8575-66AA165B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33" y="1955766"/>
            <a:ext cx="8607494" cy="45404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9077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150" dirty="0"/>
              <a:t>T</a:t>
            </a:r>
            <a:r>
              <a:rPr lang="en-US" dirty="0"/>
              <a:t>H</a:t>
            </a:r>
            <a:r>
              <a:rPr lang="en-150" dirty="0"/>
              <a:t>E </a:t>
            </a:r>
            <a:r>
              <a:rPr lang="ro-RO" dirty="0"/>
              <a:t>E</a:t>
            </a:r>
            <a:r>
              <a:rPr lang="en-150" dirty="0"/>
              <a:t>V</a:t>
            </a:r>
            <a:r>
              <a:rPr lang="en-US" dirty="0"/>
              <a:t>A</a:t>
            </a:r>
            <a:r>
              <a:rPr lang="en-150" dirty="0"/>
              <a:t>L</a:t>
            </a:r>
            <a:r>
              <a:rPr lang="en-US" dirty="0"/>
              <a:t>U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I</a:t>
            </a:r>
            <a:r>
              <a:rPr lang="en-US" dirty="0"/>
              <a:t>O</a:t>
            </a:r>
            <a:r>
              <a:rPr lang="en-150" dirty="0"/>
              <a:t>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B133-FDFA-4FFE-9C3F-F4586DDC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017" y="1979721"/>
            <a:ext cx="11163965" cy="4279037"/>
          </a:xfrm>
        </p:spPr>
        <p:txBody>
          <a:bodyPr>
            <a:noAutofit/>
          </a:bodyPr>
          <a:lstStyle/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1. Nu</a:t>
            </a:r>
            <a:r>
              <a:rPr lang="ro-RO" b="1" dirty="0"/>
              <a:t>măr de persoane în grupă: MAX 4 – min. 3</a:t>
            </a:r>
            <a:br>
              <a:rPr lang="en-US" b="1" dirty="0"/>
            </a:br>
            <a:r>
              <a:rPr lang="en-US" b="1" dirty="0"/>
              <a:t>2. Un </a:t>
            </a:r>
            <a:r>
              <a:rPr lang="en-US" b="1" dirty="0" err="1"/>
              <a:t>membru</a:t>
            </a:r>
            <a:r>
              <a:rPr lang="en-US" b="1" dirty="0"/>
              <a:t> din </a:t>
            </a:r>
            <a:r>
              <a:rPr lang="en-US" b="1" dirty="0" err="1"/>
              <a:t>echipa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fi </a:t>
            </a:r>
            <a:r>
              <a:rPr lang="en-US" b="1" dirty="0" err="1"/>
              <a:t>coordonatorul</a:t>
            </a:r>
            <a:r>
              <a:rPr lang="en-US" b="1" dirty="0"/>
              <a:t> </a:t>
            </a:r>
            <a:r>
              <a:rPr lang="en-US" b="1" dirty="0" err="1"/>
              <a:t>acesteia</a:t>
            </a:r>
            <a:br>
              <a:rPr lang="en-US" b="1" dirty="0"/>
            </a:br>
            <a:r>
              <a:rPr lang="en-US" b="1" dirty="0"/>
              <a:t>3. La fiecare curs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laborator</a:t>
            </a:r>
            <a:r>
              <a:rPr lang="en-US" b="1" dirty="0"/>
              <a:t> fiecare </a:t>
            </a:r>
            <a:r>
              <a:rPr lang="en-US" b="1" dirty="0" err="1"/>
              <a:t>echipă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avea </a:t>
            </a:r>
            <a:r>
              <a:rPr lang="en-US" b="1" dirty="0" err="1"/>
              <a:t>cel</a:t>
            </a:r>
            <a:r>
              <a:rPr lang="en-US" b="1" dirty="0"/>
              <a:t> </a:t>
            </a:r>
            <a:r>
              <a:rPr lang="en-US" b="1" dirty="0" err="1"/>
              <a:t>puțin</a:t>
            </a:r>
            <a:r>
              <a:rPr lang="en-US" b="1" dirty="0"/>
              <a:t> un </a:t>
            </a:r>
            <a:r>
              <a:rPr lang="en-US" b="1" dirty="0" err="1"/>
              <a:t>membru</a:t>
            </a:r>
            <a:r>
              <a:rPr lang="en-US" b="1" dirty="0"/>
              <a:t> </a:t>
            </a:r>
            <a:r>
              <a:rPr lang="en-US" b="1" dirty="0" err="1"/>
              <a:t>prezent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4. </a:t>
            </a:r>
            <a:r>
              <a:rPr lang="ro-RO" b="1" dirty="0"/>
              <a:t>Echipa va identifica o aplicaţie WEB pentru care vor fi create următoarele componente ale testării: 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	</a:t>
            </a:r>
            <a:r>
              <a:rPr lang="en-US" b="1" dirty="0" err="1"/>
              <a:t>Specificații</a:t>
            </a:r>
            <a:r>
              <a:rPr lang="en-US" b="1" dirty="0"/>
              <a:t>, </a:t>
            </a:r>
            <a:endParaRPr lang="ro-RO" b="1" dirty="0"/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	</a:t>
            </a:r>
            <a:r>
              <a:rPr lang="en-US" b="1" dirty="0"/>
              <a:t>STP+</a:t>
            </a:r>
            <a:r>
              <a:rPr lang="en-150" b="1" dirty="0"/>
              <a:t> </a:t>
            </a:r>
            <a:r>
              <a:rPr lang="en-US" b="1" dirty="0"/>
              <a:t>CT+</a:t>
            </a:r>
            <a:r>
              <a:rPr lang="en-150" b="1" dirty="0"/>
              <a:t> </a:t>
            </a:r>
            <a:r>
              <a:rPr lang="en-US" b="1" dirty="0"/>
              <a:t>RT, </a:t>
            </a:r>
            <a:endParaRPr lang="ro-RO" b="1" dirty="0"/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	</a:t>
            </a:r>
            <a:r>
              <a:rPr lang="en-US" b="1" dirty="0"/>
              <a:t>Testare </a:t>
            </a:r>
            <a:r>
              <a:rPr lang="en-US" b="1" dirty="0" err="1"/>
              <a:t>automată</a:t>
            </a:r>
            <a:r>
              <a:rPr lang="ro-RO" b="1" dirty="0"/>
              <a:t>,</a:t>
            </a:r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	Alte componente</a:t>
            </a:r>
            <a:r>
              <a:rPr lang="en-150" b="1" dirty="0"/>
              <a:t>/ </a:t>
            </a:r>
            <a:r>
              <a:rPr lang="en-US" b="1" dirty="0"/>
              <a:t>O</a:t>
            </a:r>
            <a:r>
              <a:rPr lang="en-150" b="1" dirty="0"/>
              <a:t>t</a:t>
            </a:r>
            <a:r>
              <a:rPr lang="en-US" b="1" dirty="0"/>
              <a:t>h</a:t>
            </a:r>
            <a:r>
              <a:rPr lang="en-150" b="1" dirty="0"/>
              <a:t>e</a:t>
            </a:r>
            <a:r>
              <a:rPr lang="en-US" b="1" dirty="0"/>
              <a:t>r</a:t>
            </a:r>
            <a:r>
              <a:rPr lang="en-150" b="1" dirty="0"/>
              <a:t> </a:t>
            </a:r>
            <a:r>
              <a:rPr lang="en-US" b="1" dirty="0"/>
              <a:t>c</a:t>
            </a:r>
            <a:r>
              <a:rPr lang="en-150" b="1" dirty="0"/>
              <a:t>ha</a:t>
            </a:r>
            <a:r>
              <a:rPr lang="en-US" b="1" dirty="0"/>
              <a:t>l</a:t>
            </a:r>
            <a:r>
              <a:rPr lang="en-150" b="1" dirty="0" err="1"/>
              <a:t>len</a:t>
            </a:r>
            <a:r>
              <a:rPr lang="en-US" b="1" dirty="0"/>
              <a:t>g</a:t>
            </a:r>
            <a:r>
              <a:rPr lang="en-150" b="1" dirty="0"/>
              <a:t>e</a:t>
            </a:r>
            <a:r>
              <a:rPr lang="en-US" b="1" dirty="0"/>
              <a:t>s</a:t>
            </a:r>
            <a:r>
              <a:rPr lang="en-150" b="1" dirty="0"/>
              <a:t> </a:t>
            </a:r>
            <a:br>
              <a:rPr lang="en-US" b="1" dirty="0"/>
            </a:br>
            <a:r>
              <a:rPr lang="en-US" b="1" dirty="0"/>
              <a:t>5. Fiecare </a:t>
            </a:r>
            <a:r>
              <a:rPr lang="en-US" b="1" dirty="0" err="1"/>
              <a:t>echipă</a:t>
            </a:r>
            <a:r>
              <a:rPr lang="en-US" b="1" dirty="0"/>
              <a:t> trebuie </a:t>
            </a:r>
            <a:r>
              <a:rPr lang="en-US" b="1" dirty="0" err="1"/>
              <a:t>să</a:t>
            </a:r>
            <a:r>
              <a:rPr lang="en-US" b="1" dirty="0"/>
              <a:t> </a:t>
            </a:r>
            <a:r>
              <a:rPr lang="ro-RO" b="1" dirty="0"/>
              <a:t>genereze propriile</a:t>
            </a:r>
            <a:r>
              <a:rPr lang="en-US" b="1" dirty="0"/>
              <a:t> SPECIFICA</a:t>
            </a:r>
            <a:r>
              <a:rPr lang="ro-RO" b="1" dirty="0"/>
              <a:t>TI</a:t>
            </a:r>
            <a:r>
              <a:rPr lang="en-US" b="1" dirty="0"/>
              <a:t>I</a:t>
            </a:r>
            <a:r>
              <a:rPr lang="ro-RO" b="1" dirty="0"/>
              <a:t> şi facilităţi</a:t>
            </a:r>
            <a:r>
              <a:rPr lang="en-US" b="1" dirty="0"/>
              <a:t>;</a:t>
            </a:r>
            <a:br>
              <a:rPr lang="en-US" b="1" dirty="0"/>
            </a:br>
            <a:r>
              <a:rPr lang="en-US" b="1" dirty="0"/>
              <a:t>6. Se au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vedere</a:t>
            </a:r>
            <a:r>
              <a:rPr lang="en-US" b="1" dirty="0"/>
              <a:t> 6-7 </a:t>
            </a:r>
            <a:r>
              <a:rPr lang="en-US" b="1" dirty="0" err="1"/>
              <a:t>funcții</a:t>
            </a:r>
            <a:r>
              <a:rPr lang="en-US" b="1" dirty="0"/>
              <a:t> pentru </a:t>
            </a:r>
            <a:r>
              <a:rPr lang="en-US" b="1" dirty="0" err="1"/>
              <a:t>aplicație</a:t>
            </a:r>
            <a:r>
              <a:rPr lang="en-US" b="1" dirty="0"/>
              <a:t>.</a:t>
            </a:r>
            <a:endParaRPr lang="ro-RO" b="1" dirty="0"/>
          </a:p>
          <a:p>
            <a:pPr marL="0" indent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/>
              <a:t>7</a:t>
            </a:r>
            <a:r>
              <a:rPr lang="en-US" b="1" dirty="0"/>
              <a:t>. </a:t>
            </a:r>
            <a:r>
              <a:rPr lang="ro-RO" b="1" dirty="0"/>
              <a:t>Unele task-uri vor fi asignate la curs</a:t>
            </a:r>
            <a:r>
              <a:rPr lang="en-US" b="1" dirty="0"/>
              <a:t>.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01942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150" dirty="0"/>
              <a:t>T</a:t>
            </a:r>
            <a:r>
              <a:rPr lang="en-US" dirty="0"/>
              <a:t>H</a:t>
            </a:r>
            <a:r>
              <a:rPr lang="en-150" dirty="0"/>
              <a:t>E </a:t>
            </a:r>
            <a:r>
              <a:rPr lang="ro-RO" dirty="0"/>
              <a:t>E</a:t>
            </a:r>
            <a:r>
              <a:rPr lang="en-150" dirty="0"/>
              <a:t>V</a:t>
            </a:r>
            <a:r>
              <a:rPr lang="en-US" dirty="0"/>
              <a:t>A</a:t>
            </a:r>
            <a:r>
              <a:rPr lang="en-150" dirty="0"/>
              <a:t>L</a:t>
            </a:r>
            <a:r>
              <a:rPr lang="en-US" dirty="0"/>
              <a:t>U</a:t>
            </a:r>
            <a:r>
              <a:rPr lang="en-150" dirty="0"/>
              <a:t>A</a:t>
            </a:r>
            <a:r>
              <a:rPr lang="en-US" dirty="0"/>
              <a:t>T</a:t>
            </a:r>
            <a:r>
              <a:rPr lang="en-150" dirty="0"/>
              <a:t>I</a:t>
            </a:r>
            <a:r>
              <a:rPr lang="en-US" dirty="0"/>
              <a:t>O</a:t>
            </a:r>
            <a:r>
              <a:rPr lang="en-150" dirty="0"/>
              <a:t>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DB133-FDFA-4FFE-9C3F-F4586DDC2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017" y="2577275"/>
            <a:ext cx="11163965" cy="3551067"/>
          </a:xfrm>
        </p:spPr>
        <p:txBody>
          <a:bodyPr>
            <a:noAutofit/>
          </a:bodyPr>
          <a:lstStyle/>
          <a:p>
            <a:pPr marL="0" indent="0">
              <a:lnSpc>
                <a:spcPct val="145000"/>
              </a:lnSpc>
              <a:spcBef>
                <a:spcPts val="600"/>
              </a:spcBef>
              <a:buNone/>
            </a:pPr>
            <a:r>
              <a:rPr lang="en-150" sz="2800" b="1" dirty="0"/>
              <a:t>F</a:t>
            </a:r>
            <a:r>
              <a:rPr lang="en-US" sz="2800" b="1" dirty="0"/>
              <a:t>I</a:t>
            </a:r>
            <a:r>
              <a:rPr lang="en-150" sz="2800" b="1" dirty="0"/>
              <a:t>N</a:t>
            </a:r>
            <a:r>
              <a:rPr lang="en-US" sz="2800" b="1" dirty="0"/>
              <a:t>A</a:t>
            </a:r>
            <a:r>
              <a:rPr lang="en-150" sz="2800" b="1" dirty="0"/>
              <a:t>L </a:t>
            </a:r>
            <a:r>
              <a:rPr lang="ro-RO" sz="2800" b="1" dirty="0"/>
              <a:t>EVALUA</a:t>
            </a:r>
            <a:r>
              <a:rPr lang="en-150" sz="2800" b="1" dirty="0"/>
              <a:t>TION</a:t>
            </a:r>
            <a:r>
              <a:rPr lang="ro-RO" sz="2800" b="1" dirty="0"/>
              <a:t>:</a:t>
            </a:r>
          </a:p>
          <a:p>
            <a:pPr marL="342900" indent="-342900">
              <a:lnSpc>
                <a:spcPct val="145000"/>
              </a:lnSpc>
              <a:spcBef>
                <a:spcPts val="600"/>
              </a:spcBef>
              <a:buAutoNum type="arabicPeriod"/>
            </a:pPr>
            <a:r>
              <a:rPr lang="ro-RO" sz="2800" b="1" dirty="0"/>
              <a:t>PRO</a:t>
            </a:r>
            <a:r>
              <a:rPr lang="en-150" sz="2800" b="1" dirty="0"/>
              <a:t>J</a:t>
            </a:r>
            <a:r>
              <a:rPr lang="ro-RO" sz="2800" b="1" dirty="0"/>
              <a:t>ECT </a:t>
            </a:r>
            <a:r>
              <a:rPr lang="en-150" sz="2800" b="1" dirty="0"/>
              <a:t>– </a:t>
            </a:r>
            <a:r>
              <a:rPr lang="en-US" sz="2800" b="1" dirty="0"/>
              <a:t>d</a:t>
            </a:r>
            <a:r>
              <a:rPr lang="en-150" sz="2800" b="1" dirty="0"/>
              <a:t>u</a:t>
            </a:r>
            <a:r>
              <a:rPr lang="en-US" sz="2800" b="1" dirty="0"/>
              <a:t>r</a:t>
            </a:r>
            <a:r>
              <a:rPr lang="en-150" sz="2800" b="1" dirty="0" err="1"/>
              <a:t>i</a:t>
            </a:r>
            <a:r>
              <a:rPr lang="en-US" sz="2800" b="1" dirty="0"/>
              <a:t>n</a:t>
            </a:r>
            <a:r>
              <a:rPr lang="en-150" sz="2800" b="1" dirty="0"/>
              <a:t>g </a:t>
            </a:r>
            <a:r>
              <a:rPr lang="en-US" sz="2800" b="1" dirty="0"/>
              <a:t>t</a:t>
            </a:r>
            <a:r>
              <a:rPr lang="en-150" sz="2800" b="1" dirty="0"/>
              <a:t>h</a:t>
            </a:r>
            <a:r>
              <a:rPr lang="en-US" sz="2800" b="1" dirty="0"/>
              <a:t>e</a:t>
            </a:r>
            <a:r>
              <a:rPr lang="en-150" sz="2800" b="1" dirty="0"/>
              <a:t> </a:t>
            </a:r>
            <a:r>
              <a:rPr lang="en-US" sz="2800" b="1" dirty="0"/>
              <a:t>s</a:t>
            </a:r>
            <a:r>
              <a:rPr lang="en-150" sz="2800" b="1" dirty="0" err="1"/>
              <a:t>emester</a:t>
            </a:r>
            <a:r>
              <a:rPr lang="en-150" sz="2800" b="1" dirty="0"/>
              <a:t> (final DL</a:t>
            </a:r>
            <a:r>
              <a:rPr lang="en-US" sz="2800" b="1" dirty="0"/>
              <a:t> </a:t>
            </a:r>
            <a:r>
              <a:rPr lang="en-150" sz="2800" b="1" dirty="0"/>
              <a:t>w</a:t>
            </a:r>
            <a:r>
              <a:rPr lang="ro-RO" sz="2800" b="1" dirty="0"/>
              <a:t>14</a:t>
            </a:r>
            <a:r>
              <a:rPr lang="en-150" sz="2800" b="1" dirty="0"/>
              <a:t>/1</a:t>
            </a:r>
            <a:r>
              <a:rPr lang="ro-RO" sz="2800" b="1" dirty="0"/>
              <a:t>5</a:t>
            </a:r>
            <a:r>
              <a:rPr lang="en-150" sz="2800" b="1" dirty="0"/>
              <a:t>)</a:t>
            </a:r>
            <a:r>
              <a:rPr lang="ro-RO" sz="2800" b="1" dirty="0"/>
              <a:t>: 80%</a:t>
            </a:r>
          </a:p>
          <a:p>
            <a:pPr marL="342900" indent="-342900">
              <a:lnSpc>
                <a:spcPct val="145000"/>
              </a:lnSpc>
              <a:spcBef>
                <a:spcPts val="600"/>
              </a:spcBef>
              <a:buAutoNum type="arabicPeriod"/>
            </a:pPr>
            <a:r>
              <a:rPr lang="en-150" sz="2800" b="1" dirty="0"/>
              <a:t>A </a:t>
            </a:r>
            <a:r>
              <a:rPr lang="ro-RO" sz="2800" b="1" dirty="0"/>
              <a:t>Test</a:t>
            </a:r>
            <a:r>
              <a:rPr lang="en-150" sz="2800" b="1" dirty="0"/>
              <a:t> (</a:t>
            </a:r>
            <a:r>
              <a:rPr lang="en-US" sz="2800" b="1" dirty="0"/>
              <a:t>G</a:t>
            </a:r>
            <a:r>
              <a:rPr lang="en-150" sz="2800" b="1" dirty="0"/>
              <a:t>rid Test: </a:t>
            </a:r>
            <a:r>
              <a:rPr lang="ro-RO" sz="2800" b="1" dirty="0"/>
              <a:t>20 </a:t>
            </a:r>
            <a:r>
              <a:rPr lang="en-150" sz="2800" b="1" dirty="0" err="1"/>
              <a:t>qs</a:t>
            </a:r>
            <a:r>
              <a:rPr lang="en-150" sz="2800" b="1" dirty="0"/>
              <a:t>) or </a:t>
            </a:r>
            <a:r>
              <a:rPr lang="en-US" sz="2800" b="1" dirty="0"/>
              <a:t>E</a:t>
            </a:r>
            <a:r>
              <a:rPr lang="en-150" sz="2800" b="1" dirty="0"/>
              <a:t>s</a:t>
            </a:r>
            <a:r>
              <a:rPr lang="en-US" sz="2800" b="1" dirty="0"/>
              <a:t>s</a:t>
            </a:r>
            <a:r>
              <a:rPr lang="en-150" sz="2800" b="1" dirty="0"/>
              <a:t>a</a:t>
            </a:r>
            <a:r>
              <a:rPr lang="en-US" sz="2800" b="1" dirty="0"/>
              <a:t>y </a:t>
            </a:r>
            <a:r>
              <a:rPr lang="ro-RO" sz="2800" b="1" dirty="0"/>
              <a:t>(</a:t>
            </a:r>
            <a:r>
              <a:rPr lang="en-150" sz="2800" b="1" dirty="0"/>
              <a:t>w</a:t>
            </a:r>
            <a:r>
              <a:rPr lang="ro-RO" sz="2800" b="1" dirty="0"/>
              <a:t>. 13</a:t>
            </a:r>
            <a:r>
              <a:rPr lang="en-150" sz="2800" b="1" dirty="0"/>
              <a:t>/</a:t>
            </a:r>
            <a:r>
              <a:rPr lang="ro-RO" sz="2800" b="1" dirty="0"/>
              <a:t>14):  20%</a:t>
            </a:r>
          </a:p>
        </p:txBody>
      </p:sp>
    </p:spTree>
    <p:extLst>
      <p:ext uri="{BB962C8B-B14F-4D97-AF65-F5344CB8AC3E}">
        <p14:creationId xmlns:p14="http://schemas.microsoft.com/office/powerpoint/2010/main" val="30785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SPECIFICATIONS FOR APPs</a:t>
            </a:r>
            <a:endParaRPr lang="en-US" dirty="0"/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981709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D98F-DF4D-4EC3-8DBD-32AE3A7A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Structure of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6E18-AE4A-45E6-89D3-8706E7E39B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application 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o-RO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15-20 words the PURPOSE of application)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of application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(Five general functions/modules)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of application (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functions</a:t>
            </a: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Bussiness requirements (</a:t>
            </a:r>
            <a:r>
              <a:rPr lang="ro-R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requirements</a:t>
            </a: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Classes users and accessibility (</a:t>
            </a:r>
            <a:r>
              <a:rPr lang="ro-RO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Visitors, User,  Administrators, etc – on each modules!</a:t>
            </a:r>
            <a:r>
              <a:rPr lang="ro-RO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Minimal configuration for application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implementation constraints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B42C-D28F-4A72-9569-06055A08B7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documentation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Portability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Mentenance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and integrity of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r>
              <a:rPr lang="ro-RO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validation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8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SPECIFICATIONS</a:t>
            </a:r>
            <a:endParaRPr lang="en-US" dirty="0"/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409FC2-AA9C-436F-BFE0-6288E14981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7175" y="2339770"/>
            <a:ext cx="7808928" cy="4384880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7B1D18F-CFEA-401B-A5DF-F6FFED20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17" y="2228849"/>
            <a:ext cx="9840891" cy="3533775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E87657-21C9-47E7-951C-4F545C9E0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19" y="1921857"/>
            <a:ext cx="9611565" cy="47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4079-7352-4878-9EBE-877795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29" y="621437"/>
            <a:ext cx="11029616" cy="430728"/>
          </a:xfrm>
        </p:spPr>
        <p:txBody>
          <a:bodyPr>
            <a:normAutofit fontScale="90000"/>
          </a:bodyPr>
          <a:lstStyle/>
          <a:p>
            <a:pPr algn="ctr"/>
            <a:r>
              <a:rPr lang="ro-RO" dirty="0"/>
              <a:t>SPECIFICATIONS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BE29A4-095F-4FCA-A4DE-BB95917A6B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129" y="2047874"/>
            <a:ext cx="10177476" cy="4188689"/>
          </a:xfrm>
        </p:spPr>
      </p:pic>
      <p:pic>
        <p:nvPicPr>
          <p:cNvPr id="7" name="Picture 6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BB7152DE-289D-4B3D-A1D7-A97CE332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91" y="2047874"/>
            <a:ext cx="2720576" cy="3917019"/>
          </a:xfrm>
          <a:prstGeom prst="rect">
            <a:avLst/>
          </a:prstGeom>
        </p:spPr>
      </p:pic>
      <p:pic>
        <p:nvPicPr>
          <p:cNvPr id="9" name="Picture 8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94C0E978-0E70-45D2-9963-2EE4B88F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260" y="2141736"/>
            <a:ext cx="2747113" cy="3917019"/>
          </a:xfrm>
          <a:prstGeom prst="rect">
            <a:avLst/>
          </a:prstGeom>
        </p:spPr>
      </p:pic>
      <p:pic>
        <p:nvPicPr>
          <p:cNvPr id="11" name="Picture 10" descr="A picture containing bird, flower, tree&#10;&#10;Description automatically generated">
            <a:extLst>
              <a:ext uri="{FF2B5EF4-FFF2-40B4-BE49-F238E27FC236}">
                <a16:creationId xmlns:a16="http://schemas.microsoft.com/office/drawing/2014/main" id="{5F2C729D-D3A8-4A58-AFA0-8D260217D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7449" y="2141736"/>
            <a:ext cx="3612530" cy="31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6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B49B3854D68488818EDCED21205E0" ma:contentTypeVersion="1" ma:contentTypeDescription="Create a new document." ma:contentTypeScope="" ma:versionID="19df96f823e8dadd7a2d85cd399a856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8c5b5cd9b8d25ff6dd15848836f427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2EB98B5-EF77-4177-842A-E02F4C4B32EA}"/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278</Words>
  <Application>Microsoft Office PowerPoint</Application>
  <PresentationFormat>Widescreen</PresentationFormat>
  <Paragraphs>58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Gill Sans MT</vt:lpstr>
      <vt:lpstr>Times New Roman</vt:lpstr>
      <vt:lpstr>Wingdings 2</vt:lpstr>
      <vt:lpstr>Dividend</vt:lpstr>
      <vt:lpstr>SOFTWARE QUALITY ASSUrANCE</vt:lpstr>
      <vt:lpstr>TESTAREA ŞI EVALUAREA APLICAŢIILOR INFORMATICE</vt:lpstr>
      <vt:lpstr>The SCHEDULE OF EVALUATION</vt:lpstr>
      <vt:lpstr>THE EVALUATION</vt:lpstr>
      <vt:lpstr>THE EVALUATION</vt:lpstr>
      <vt:lpstr>SPECIFICATIONS FOR APPs</vt:lpstr>
      <vt:lpstr> Structure of SPECIFICATION</vt:lpstr>
      <vt:lpstr>SPECIFICATIONS</vt:lpstr>
      <vt:lpstr>SPECIFICATIONS</vt:lpstr>
      <vt:lpstr>SPECIFICATIONS</vt:lpstr>
      <vt:lpstr>SPECIFICATIONS</vt:lpstr>
      <vt:lpstr>SPECIFICATIONS</vt:lpstr>
      <vt:lpstr>SPECIFICAŢII</vt:lpstr>
      <vt:lpstr>SPECIFICAŢII</vt:lpstr>
      <vt:lpstr>SPECIFICAŢII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ARHITECTURA</vt:lpstr>
      <vt:lpstr>CERIN CERINŢE DE BUSINESS</vt:lpstr>
      <vt:lpstr>ConfiguraŢii minimale ale aplicaŢiei</vt:lpstr>
      <vt:lpstr>ConfiguraŢii minimale ale aplicaŢiei</vt:lpstr>
      <vt:lpstr>ConfiguraŢii minimale ale aplicaŢiei</vt:lpstr>
      <vt:lpstr>Thank You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2020-02-16T20:25:24Z</dcterms:created>
  <dcterms:modified xsi:type="dcterms:W3CDTF">2020-03-30T19:17:45Z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0x010100096B49B3854D68488818EDCED21205E0</vt:lpwstr>
  </property>
</Properties>
</file>