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2"/>
  </p:sldMasterIdLst>
  <p:notesMasterIdLst>
    <p:notesMasterId r:id="rId52"/>
  </p:notesMasterIdLst>
  <p:handoutMasterIdLst>
    <p:handoutMasterId r:id="rId53"/>
  </p:handoutMasterIdLst>
  <p:sldIdLst>
    <p:sldId id="539" r:id="rId3"/>
    <p:sldId id="532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8" r:id="rId20"/>
    <p:sldId id="589" r:id="rId21"/>
    <p:sldId id="590" r:id="rId22"/>
    <p:sldId id="591" r:id="rId23"/>
    <p:sldId id="592" r:id="rId24"/>
    <p:sldId id="593" r:id="rId25"/>
    <p:sldId id="594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604" r:id="rId36"/>
    <p:sldId id="605" r:id="rId37"/>
    <p:sldId id="606" r:id="rId38"/>
    <p:sldId id="607" r:id="rId39"/>
    <p:sldId id="608" r:id="rId40"/>
    <p:sldId id="609" r:id="rId41"/>
    <p:sldId id="610" r:id="rId42"/>
    <p:sldId id="611" r:id="rId43"/>
    <p:sldId id="612" r:id="rId44"/>
    <p:sldId id="613" r:id="rId45"/>
    <p:sldId id="614" r:id="rId46"/>
    <p:sldId id="615" r:id="rId47"/>
    <p:sldId id="616" r:id="rId48"/>
    <p:sldId id="617" r:id="rId49"/>
    <p:sldId id="619" r:id="rId50"/>
    <p:sldId id="618" r:id="rId5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434" autoAdjust="0"/>
  </p:normalViewPr>
  <p:slideViewPr>
    <p:cSldViewPr snapToGrid="0">
      <p:cViewPr>
        <p:scale>
          <a:sx n="93" d="100"/>
          <a:sy n="93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customXml" Target="../customXml/item2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CC970DB-8EE6-4E5B-9CBE-4CA39D1A6EC2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8T12:47:28.9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436 1,'-28'28,"-14"14,-5 15,1 1,-20 5,2-3,6-7,9-13,13-13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348B608-AA7F-4D58-B995-8FAEE49176A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2035DC9-7E34-4514-AE20-F662E490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041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5DC9-7E34-4514-AE20-F662E490190C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3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Como voceista</a:t>
            </a:r>
            <a:r>
              <a:rPr lang="ro-RO" baseline="0" dirty="0"/>
              <a:t> oji?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5DC9-7E34-4514-AE20-F662E490190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1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A50AE6-3645-4BD0-B956-8A69894F9FCF}" type="slidenum">
              <a:rPr lang="en-US"/>
              <a:pPr eaLnBrk="1" hangingPunct="1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5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7FF00D-62D8-4209-B297-99BD0043EE03}" type="slidenum">
              <a:rPr lang="en-US"/>
              <a:pPr eaLnBrk="1" hangingPunct="1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99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99C2B2-4FDD-4665-B19C-5ED0ECC20BE8}" type="slidenum">
              <a:rPr lang="en-US"/>
              <a:pPr eaLnBrk="1" hangingPunct="1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1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70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44A871-9D6B-41A6-B393-D2F5460826C5}" type="slidenum">
              <a:rPr lang="en-US"/>
              <a:pPr eaLnBrk="1" hangingPunct="1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15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29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04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75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Como voceista</a:t>
            </a:r>
            <a:r>
              <a:rPr lang="ro-RO" baseline="0" dirty="0"/>
              <a:t> oji?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5DC9-7E34-4514-AE20-F662E490190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04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44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9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0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9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6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8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6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4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Como voceista</a:t>
            </a:r>
            <a:r>
              <a:rPr lang="ro-RO" baseline="0" dirty="0"/>
              <a:t> oji?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5DC9-7E34-4514-AE20-F662E490190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4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1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4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9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5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6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92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27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F92AC-C961-46F6-8CC0-0AAB6F43AA92}" type="slidenum">
              <a:rPr lang="en-US"/>
              <a:pPr eaLnBrk="1" hangingPunct="1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Como voceista</a:t>
            </a:r>
            <a:r>
              <a:rPr lang="ro-RO" baseline="0" dirty="0"/>
              <a:t> oji?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5DC9-7E34-4514-AE20-F662E490190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66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Como voceista</a:t>
            </a:r>
            <a:r>
              <a:rPr lang="ro-RO" baseline="0" dirty="0"/>
              <a:t> oji?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5DC9-7E34-4514-AE20-F662E490190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1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Como voceista</a:t>
            </a:r>
            <a:r>
              <a:rPr lang="ro-RO" baseline="0" dirty="0"/>
              <a:t> oji?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5DC9-7E34-4514-AE20-F662E490190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Como voceista</a:t>
            </a:r>
            <a:r>
              <a:rPr lang="ro-RO" baseline="0" dirty="0"/>
              <a:t> oji?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5DC9-7E34-4514-AE20-F662E490190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Como voceista</a:t>
            </a:r>
            <a:r>
              <a:rPr lang="ro-RO" baseline="0" dirty="0"/>
              <a:t> oji?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5DC9-7E34-4514-AE20-F662E490190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Como voceista</a:t>
            </a:r>
            <a:r>
              <a:rPr lang="ro-RO" baseline="0" dirty="0"/>
              <a:t> oji?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5DC9-7E34-4514-AE20-F662E490190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8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2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706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425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1" y="152400"/>
            <a:ext cx="25908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152400"/>
            <a:ext cx="7569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0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043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505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3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3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470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6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956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54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2"/>
            <a:ext cx="681566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38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68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7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E00D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E00DC"/>
          </a:solidFill>
          <a:latin typeface="Comic Sans M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E00DC"/>
          </a:solidFill>
          <a:latin typeface="Comic Sans M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E00DC"/>
          </a:solidFill>
          <a:latin typeface="Comic Sans M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E00DC"/>
          </a:solidFill>
          <a:latin typeface="Comic Sans MS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2800">
          <a:solidFill>
            <a:srgbClr val="0E00DC"/>
          </a:solidFill>
          <a:latin typeface="Comic Sans MS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2800">
          <a:solidFill>
            <a:srgbClr val="0E00DC"/>
          </a:solidFill>
          <a:latin typeface="Comic Sans MS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2800">
          <a:solidFill>
            <a:srgbClr val="0E00DC"/>
          </a:solidFill>
          <a:latin typeface="Comic Sans MS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2800">
          <a:solidFill>
            <a:srgbClr val="0E00DC"/>
          </a:solidFill>
          <a:latin typeface="Comic Sans MS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5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1660301" y="1424832"/>
            <a:ext cx="8991600" cy="0"/>
          </a:xfrm>
          <a:prstGeom prst="line">
            <a:avLst/>
          </a:prstGeom>
          <a:noFill/>
          <a:ln w="57150" cmpd="thickThin">
            <a:solidFill>
              <a:srgbClr val="0E00D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251" y="215719"/>
            <a:ext cx="9813701" cy="1143000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ro-RO" sz="2000" dirty="0"/>
              <a:t>MASTER SIA</a:t>
            </a:r>
            <a:endParaRPr lang="en-US" sz="20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113715" y="5384186"/>
            <a:ext cx="4084773" cy="107721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o-RO" sz="2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Alexandru T</a:t>
            </a:r>
            <a:r>
              <a:rPr lang="en-US" sz="2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UGUI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“</a:t>
            </a:r>
            <a:r>
              <a:rPr lang="ro-RO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Al.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ro-RO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I.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ro-RO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Cuza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”</a:t>
            </a:r>
            <a:r>
              <a:rPr lang="ro-RO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University </a:t>
            </a:r>
            <a:r>
              <a:rPr 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Ia</a:t>
            </a:r>
            <a:r>
              <a:rPr lang="ro-RO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și Romania</a:t>
            </a:r>
            <a:endParaRPr lang="en-US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alexandru.tugui@yahoo.com</a:t>
            </a:r>
            <a:endParaRPr lang="en-US" sz="28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00431" y="3293931"/>
            <a:ext cx="3511347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ro-RO" b="1" dirty="0"/>
              <a:t>TEHNICI DE TESTARE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20" descr="http://image.slidesharecdn.com/mwl-learntec-ss-150126072001-conversion-gate01/95/learning-in-the-modern-workplace-14-638.jpg?cb=14224580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8" y="1490946"/>
            <a:ext cx="2224665" cy="167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301" y="1490946"/>
            <a:ext cx="2327879" cy="15852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8677" y="5508771"/>
            <a:ext cx="1438476" cy="952633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98" y="5362479"/>
            <a:ext cx="1109028" cy="1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40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34pp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1524000" y="6324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Alexandru TUGUI </a:t>
            </a:r>
            <a:r>
              <a:rPr lang="ro-RO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		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	“Alexandru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Ioan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Cuza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 University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88" y="152401"/>
            <a:ext cx="696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3"/>
          <p:cNvSpPr txBox="1">
            <a:spLocks/>
          </p:cNvSpPr>
          <p:nvPr/>
        </p:nvSpPr>
        <p:spPr bwMode="auto">
          <a:xfrm>
            <a:off x="1893888" y="18154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200" b="1" dirty="0">
                <a:solidFill>
                  <a:srgbClr val="0000FF"/>
                </a:solidFill>
              </a:rPr>
              <a:t>IDEI</a:t>
            </a:r>
            <a:endParaRPr lang="en-US" sz="2000" b="1" dirty="0">
              <a:solidFill>
                <a:srgbClr val="0000FF"/>
              </a:solidFill>
              <a:latin typeface="Times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3999" y="1219200"/>
            <a:ext cx="10226153" cy="4800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o-RO" sz="2400" b="1" dirty="0"/>
          </a:p>
          <a:p>
            <a:r>
              <a:rPr lang="ro-RO" sz="2400" b="1" dirty="0"/>
              <a:t>Testarea prin secvenţe lungi.</a:t>
            </a:r>
            <a:r>
              <a:rPr lang="ro-RO" sz="2400" dirty="0"/>
              <a:t> Testarea este făcută de la o zi la alta, timp de mai multe zile sau săptămâni. Scopul este acela de a descoperi erori nedepistate de secvenţele scurte. </a:t>
            </a:r>
          </a:p>
          <a:p>
            <a:endParaRPr lang="ro-RO" sz="2400" dirty="0"/>
          </a:p>
          <a:p>
            <a:r>
              <a:rPr lang="ro-RO" sz="2400" dirty="0"/>
              <a:t> </a:t>
            </a:r>
            <a:endParaRPr lang="en-US" sz="2400" dirty="0"/>
          </a:p>
          <a:p>
            <a:r>
              <a:rPr lang="ro-RO" sz="2400" b="1" dirty="0"/>
              <a:t>Testarea execuţiei.</a:t>
            </a:r>
            <a:r>
              <a:rPr lang="ro-RO" sz="2400" dirty="0"/>
              <a:t> Aceste teste sunt derulate, de obicei, pentru a determina cât de repede se derulează programul, pentru a hotărî dacă este nevoie de optimizare.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6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914400" y="564265"/>
            <a:ext cx="10727140" cy="4774609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sz="2400" b="1" dirty="0"/>
              <a:t>Etape recomandate:</a:t>
            </a:r>
            <a:endParaRPr lang="en-US" sz="2400" b="1" dirty="0"/>
          </a:p>
          <a:p>
            <a:r>
              <a:rPr lang="ro-RO" sz="2400" dirty="0"/>
              <a:t>Parcurgerea specificațiilor (inclusiv a celei de proiectare);</a:t>
            </a:r>
            <a:endParaRPr lang="en-US" sz="2400" dirty="0"/>
          </a:p>
          <a:p>
            <a:r>
              <a:rPr lang="ro-RO" sz="2400" dirty="0"/>
              <a:t>Extragerea restricțiilor impuse de beneficiar (RB);</a:t>
            </a:r>
            <a:endParaRPr lang="en-US" sz="2400" dirty="0"/>
          </a:p>
          <a:p>
            <a:r>
              <a:rPr lang="ro-RO" sz="2400" dirty="0"/>
              <a:t>Extragerea tuturor restricțiilor impuse de problemă (RF);</a:t>
            </a:r>
            <a:endParaRPr lang="en-US" sz="2400" dirty="0"/>
          </a:p>
          <a:p>
            <a:r>
              <a:rPr lang="ro-RO" sz="2400" dirty="0"/>
              <a:t>Extragerea tuturor restricțiilor impuse de echipa de proiectare (RP);</a:t>
            </a:r>
            <a:endParaRPr lang="en-US" sz="2400" dirty="0"/>
          </a:p>
          <a:p>
            <a:r>
              <a:rPr lang="ro-RO" sz="2400" dirty="0"/>
              <a:t>Colectarea restricțiilor impuse de programator (RC);</a:t>
            </a:r>
            <a:endParaRPr lang="en-US" sz="2400" dirty="0"/>
          </a:p>
          <a:p>
            <a:r>
              <a:rPr lang="ro-RO" sz="2400" dirty="0"/>
              <a:t>Sinteza datelor de intrare și a locațiilor de apariție în machete. Crearea în acest sens a unei machete a aparițiilor (MA), după modelulul de mai jos:</a:t>
            </a:r>
          </a:p>
          <a:p>
            <a:r>
              <a:rPr lang="ro-RO" sz="2400" dirty="0"/>
              <a:t>Crearea suitelor de teste pentru fiecare dată de intrare, prin tehnici de utilizare pozitive și sau negative și prin tehnica valorilor limită.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None/>
            </a:pPr>
            <a:endParaRPr lang="ro-RO" b="1" dirty="0"/>
          </a:p>
          <a:p>
            <a:pPr>
              <a:buFont typeface="Arial" panose="020B0604020202020204" pitchFamily="34" charset="0"/>
              <a:buNone/>
            </a:pPr>
            <a:endParaRPr lang="ro-RO" b="1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072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 dirty="0"/>
              <a:t>5.2. Tehnici de Analiză a Datelor în activitatea de testare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236" y="5281222"/>
            <a:ext cx="8916988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9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764275" y="1419342"/>
            <a:ext cx="10959151" cy="45259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B. Analiza traiectoriilor de date dependente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ro-RO" sz="2800" dirty="0"/>
              <a:t>Date care odată introduse influiențează în cascadă alte date de ieșire. </a:t>
            </a:r>
          </a:p>
          <a:p>
            <a:pPr algn="just">
              <a:buFont typeface="Arial" panose="020B0604020202020204" pitchFamily="34" charset="0"/>
              <a:buNone/>
            </a:pPr>
            <a:endParaRPr lang="ro-RO" sz="2800" dirty="0"/>
          </a:p>
          <a:p>
            <a:pPr algn="just">
              <a:buFont typeface="Arial" panose="020B0604020202020204" pitchFamily="34" charset="0"/>
              <a:buNone/>
            </a:pPr>
            <a:r>
              <a:rPr lang="ro-RO" sz="2800" dirty="0"/>
              <a:t>Spre exemplu,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ro-RO" sz="2800" b="1" dirty="0"/>
              <a:t>Sold_in</a:t>
            </a:r>
            <a:r>
              <a:rPr lang="ro-RO" sz="2800" dirty="0"/>
              <a:t> influiențează </a:t>
            </a:r>
            <a:r>
              <a:rPr lang="ro-RO" sz="2800" b="1" dirty="0"/>
              <a:t>Total_Sume </a:t>
            </a:r>
            <a:r>
              <a:rPr lang="ro-RO" sz="2800" dirty="0"/>
              <a:t>și </a:t>
            </a:r>
            <a:r>
              <a:rPr lang="ro-RO" sz="2800" b="1" dirty="0"/>
              <a:t>Sold_fin</a:t>
            </a:r>
            <a:r>
              <a:rPr lang="ro-RO" sz="2800" dirty="0"/>
              <a:t>. 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ro-RO" sz="2800" dirty="0"/>
              <a:t>În vederea testării unei traiectorii de date vom proceda la a extrage din specificațiile de analiză și proiectare toate datele de ieșire identificate, inclusiv relațiile lor de calcul. </a:t>
            </a:r>
          </a:p>
          <a:p>
            <a:pPr>
              <a:buFont typeface="Arial" panose="020B0604020202020204" pitchFamily="34" charset="0"/>
              <a:buNone/>
            </a:pPr>
            <a:endParaRPr lang="ro-RO" b="1" dirty="0"/>
          </a:p>
          <a:p>
            <a:pPr>
              <a:buFont typeface="Arial" panose="020B0604020202020204" pitchFamily="34" charset="0"/>
              <a:buNone/>
            </a:pPr>
            <a:endParaRPr lang="ro-RO" b="1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174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0682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524000" y="1760538"/>
            <a:ext cx="9144000" cy="4525962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ro-RO" sz="2800" dirty="0"/>
              <a:t>Se poate crea o machetă a dependențelor structurată similar celei din tabelul de mai jos.</a:t>
            </a:r>
            <a:endParaRPr lang="ro-RO" sz="2800" b="1" dirty="0"/>
          </a:p>
          <a:p>
            <a:pPr>
              <a:buFont typeface="Arial" panose="020B0604020202020204" pitchFamily="34" charset="0"/>
              <a:buNone/>
            </a:pPr>
            <a:endParaRPr lang="ro-RO" b="1" dirty="0"/>
          </a:p>
          <a:p>
            <a:pPr>
              <a:buFont typeface="Arial" panose="020B0604020202020204" pitchFamily="34" charset="0"/>
              <a:buNone/>
            </a:pPr>
            <a:endParaRPr lang="ro-RO" b="1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27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67051"/>
            <a:ext cx="9144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93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204020" y="1428751"/>
            <a:ext cx="10003809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C. Analiza datelor prin tehnica valorilor limită</a:t>
            </a:r>
          </a:p>
          <a:p>
            <a:pPr algn="just">
              <a:buFont typeface="Arial" panose="020B0604020202020204" pitchFamily="34" charset="0"/>
              <a:buNone/>
            </a:pPr>
            <a:endParaRPr lang="ro-RO" sz="2800" i="1" dirty="0"/>
          </a:p>
          <a:p>
            <a:pPr algn="just">
              <a:buFont typeface="Arial" panose="020B0604020202020204" pitchFamily="34" charset="0"/>
              <a:buNone/>
            </a:pPr>
            <a:r>
              <a:rPr lang="ro-RO" sz="2800" i="1" dirty="0"/>
              <a:t>Analiza valorilor limită </a:t>
            </a:r>
            <a:r>
              <a:rPr lang="ro-RO" sz="2800" dirty="0"/>
              <a:t>este o tehnică de selecţie a datelor de testare în care se aleg valori în funcţie de nişte date extreme. </a:t>
            </a:r>
          </a:p>
          <a:p>
            <a:pPr algn="just">
              <a:buFont typeface="Arial" panose="020B0604020202020204" pitchFamily="34" charset="0"/>
              <a:buNone/>
            </a:pPr>
            <a:endParaRPr lang="ro-RO" sz="2800" dirty="0"/>
          </a:p>
          <a:p>
            <a:pPr algn="just">
              <a:buFont typeface="Arial" panose="020B0604020202020204" pitchFamily="34" charset="0"/>
              <a:buNone/>
            </a:pPr>
            <a:r>
              <a:rPr lang="ro-RO" sz="2800" dirty="0"/>
              <a:t>Valorile limită includ valoarea maximă, valoarea minimă, limitele de interior şi de exterior, valori tipice, şi valori ale erorilor. </a:t>
            </a:r>
          </a:p>
          <a:p>
            <a:pPr>
              <a:buFont typeface="Arial" panose="020B0604020202020204" pitchFamily="34" charset="0"/>
              <a:buNone/>
            </a:pPr>
            <a:endParaRPr lang="ro-RO" b="1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379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28784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1173707" y="1428751"/>
            <a:ext cx="10103893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C. Exemplu: Aplicație bancară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Vom analiza operația de autentificare a cardului de credit. </a:t>
            </a:r>
          </a:p>
          <a:p>
            <a:pPr>
              <a:buFont typeface="Arial" panose="020B0604020202020204" pitchFamily="34" charset="0"/>
              <a:buNone/>
            </a:pPr>
            <a:endParaRPr lang="ro-RO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Pentru această operație există două tipuri de teste ce trebuie efectuate pe această pagină: </a:t>
            </a:r>
            <a:endParaRPr lang="en-US" sz="2800" dirty="0"/>
          </a:p>
          <a:p>
            <a:r>
              <a:rPr lang="ro-RO" sz="2800" dirty="0"/>
              <a:t>Trebuie să verificăm dacă câmpurile de date individuale sunt validate corect;</a:t>
            </a:r>
            <a:endParaRPr lang="en-US" sz="2800" dirty="0"/>
          </a:p>
          <a:p>
            <a:r>
              <a:rPr lang="ro-RO" sz="2800" dirty="0"/>
              <a:t>Trebuie să verificăm dacă setul de date produs de valorile de câmp validate este validat corect. 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endParaRPr lang="ro-RO" b="1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48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3856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709684" y="1428751"/>
            <a:ext cx="11122925" cy="5245004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C. Exemplu: Aplicație bancară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b="1" dirty="0"/>
              <a:t> 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b="1" i="1" dirty="0"/>
              <a:t>i. Validarea unui câmp 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Aplicaţia acceptă doar date valide pentru lună şi an din formular.  </a:t>
            </a:r>
            <a:endParaRPr lang="en-US" sz="2800" dirty="0"/>
          </a:p>
          <a:p>
            <a:pPr marL="0" indent="0">
              <a:buNone/>
            </a:pPr>
            <a:endParaRPr lang="ro-RO" sz="2800" dirty="0"/>
          </a:p>
          <a:p>
            <a:pPr marL="0" indent="0">
              <a:buNone/>
            </a:pPr>
            <a:r>
              <a:rPr lang="ro-RO" sz="2800" dirty="0"/>
              <a:t>AVL = setul de date cu privire la luna expirării devine: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endParaRPr lang="ro-RO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1≤ lună ≤12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endParaRPr lang="ro-RO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Set de date bazat pe AVL ={0,1,2,11,12,13} (6 puncte de date)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endParaRPr lang="ro-RO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 </a:t>
            </a:r>
            <a:endParaRPr lang="en-US" dirty="0"/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4734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682387" y="1160061"/>
            <a:ext cx="11177517" cy="4794654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C. Exemplu: Aplicație bancară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b="1" dirty="0"/>
              <a:t> 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b="1" i="1" dirty="0"/>
              <a:t>i. Validarea unui câmp 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b="1" dirty="0"/>
              <a:t>*Presupunerea 1. </a:t>
            </a:r>
            <a:r>
              <a:rPr lang="ro-RO" sz="2800" dirty="0"/>
              <a:t>Una dintre valori, 2 sau 11, este probabil redundantă; prin urmare, va fi testat un singur punct de mijloc, 6. 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 Set de date pe lună = (0,1,6,12,13) (5 puncte de date) 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endParaRPr lang="ro-RO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*</a:t>
            </a:r>
            <a:r>
              <a:rPr lang="ro-RO" sz="2800" b="1" dirty="0"/>
              <a:t>Presupunerea 2. </a:t>
            </a:r>
            <a:r>
              <a:rPr lang="ro-RO" sz="2800" dirty="0"/>
              <a:t>Valorile negative nu vor fi luate în considerare. 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3686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7302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810874" y="1090999"/>
            <a:ext cx="10699844" cy="5392179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sz="2800" b="1" dirty="0"/>
              <a:t>C. Exemplu: Aplicație bancară</a:t>
            </a:r>
          </a:p>
          <a:p>
            <a:r>
              <a:rPr lang="ro-RO" sz="2800" dirty="0"/>
              <a:t>Setul valid pentru câmpul de date anul expirării devine Ac ≤ an ≤ Ac+5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Set de date pe an bazat pe 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AVL = {Ac-1,Ac,Ac+1,Ac+4-1,Ac+4,Ac+4+1}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endParaRPr lang="ro-RO" sz="2800" b="1" dirty="0"/>
          </a:p>
          <a:p>
            <a:pPr>
              <a:buFont typeface="Arial" panose="020B0604020202020204" pitchFamily="34" charset="0"/>
              <a:buNone/>
            </a:pPr>
            <a:r>
              <a:rPr lang="ro-RO" sz="2800" b="1" dirty="0"/>
              <a:t>*Presupunerea 3. </a:t>
            </a:r>
            <a:r>
              <a:rPr lang="ro-RO" sz="2800" dirty="0"/>
              <a:t>Una dintre valori, 2011 sau 2019, este probabil redundantă; prin urmare, doar punctul de mijloc, 2016, va fi testat. </a:t>
            </a:r>
            <a:endParaRPr lang="en-US" sz="2800" dirty="0"/>
          </a:p>
          <a:p>
            <a:r>
              <a:rPr lang="ro-RO" sz="2800" dirty="0"/>
              <a:t>Set de date AVL = {2009,2010,2016,2020,2011}</a:t>
            </a:r>
          </a:p>
          <a:p>
            <a:pPr marL="0" indent="0">
              <a:buNone/>
            </a:pPr>
            <a:r>
              <a:rPr lang="ro-RO" sz="2800" dirty="0"/>
              <a:t>AVL = {Ac-1,Ac,Ac+2,Ac+4,Ac+4+1}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endParaRPr lang="ro-RO" sz="2800" b="1" dirty="0"/>
          </a:p>
        </p:txBody>
      </p:sp>
      <p:sp>
        <p:nvSpPr>
          <p:cNvPr id="3891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350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9681665" cy="526917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C. Exemplu: Aplicație bancară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b="1" i="1" dirty="0"/>
              <a:t>ii. Tehnici de Reducere a Datelor Matriciale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ro-RO" sz="2800" dirty="0"/>
              <a:t>Tehnica utilizată în cazul de faţă îndepărtează pur şi simplu datele redundante, sau datele potenţial redundante, din seturile de date de testare.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Trebuie respectate următoarele reguli: </a:t>
            </a:r>
            <a:endParaRPr lang="en-US" sz="2800" dirty="0"/>
          </a:p>
          <a:p>
            <a:r>
              <a:rPr lang="ro-RO" sz="2800" dirty="0"/>
              <a:t>Nu se aplică această tehnică de reducere a datelor pentru elemente de date individuale – ci doar pentru seturi de date. </a:t>
            </a:r>
            <a:endParaRPr lang="en-US" sz="2800" dirty="0"/>
          </a:p>
          <a:p>
            <a:r>
              <a:rPr lang="ro-RO" sz="2800" dirty="0"/>
              <a:t>Se folosesc presupuneri şi suite de teste pentru a documenta reducerile de date. </a:t>
            </a:r>
            <a:endParaRPr lang="en-US" sz="2800" dirty="0"/>
          </a:p>
          <a:p>
            <a:pPr algn="just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3993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322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1676400" y="152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o-RO" sz="3200" b="1" dirty="0">
                <a:solidFill>
                  <a:srgbClr val="0000FF"/>
                </a:solidFill>
              </a:rPr>
              <a:t>AGENDA</a:t>
            </a:r>
            <a:endParaRPr lang="en-US" sz="3200" b="1" dirty="0">
              <a:solidFill>
                <a:srgbClr val="0000FF"/>
              </a:solidFill>
              <a:latin typeface="Times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1524000" y="6324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Alexandru TUGUI </a:t>
            </a:r>
            <a:r>
              <a:rPr lang="ro-RO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		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	“Alexandru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Ioan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Cuza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 University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24687" y="976649"/>
            <a:ext cx="10418826" cy="5193910"/>
          </a:xfrm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ro-RO" dirty="0"/>
              <a:t>	</a:t>
            </a:r>
            <a:endParaRPr lang="en-US" sz="2000" b="1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088" y="1"/>
            <a:ext cx="696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723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1050879" y="1428751"/>
            <a:ext cx="10226722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C. Exemplu: Aplicație bancară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b="1" i="1" dirty="0"/>
              <a:t>ii. Tehnici de Reducere a Datelor Matriciale 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Pentru matricea de reducere a datelor, vom combina două seturi de date individuale care tocmai au fost create pentru a face un set de combinaţii </a:t>
            </a:r>
            <a:r>
              <a:rPr lang="ro-RO" sz="2800" b="1" dirty="0"/>
              <a:t>lună/an</a:t>
            </a:r>
            <a:r>
              <a:rPr lang="ro-RO" sz="2800" dirty="0"/>
              <a:t>. 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endParaRPr lang="ro-RO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După ce am făcut acest lucru, vom testa pentru a valida luna şi anul. Dacă am o lună bună însă un an rău, testul va eşua, şi invers.</a:t>
            </a:r>
            <a:endParaRPr lang="ro-RO" sz="2800" b="1" i="1" dirty="0"/>
          </a:p>
        </p:txBody>
      </p:sp>
      <p:sp>
        <p:nvSpPr>
          <p:cNvPr id="409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10211205" cy="494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3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805218" y="1146413"/>
            <a:ext cx="10472382" cy="480830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C. Exemplu: Aplicație bancară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b="1" i="1" dirty="0"/>
              <a:t>iii. Teste pe seturi de date</a:t>
            </a:r>
            <a:endParaRPr lang="en-US" sz="2800" dirty="0"/>
          </a:p>
          <a:p>
            <a:r>
              <a:rPr lang="ro-RO" sz="2800" dirty="0"/>
              <a:t>Un câmp valabil al datei de expirare trebuie să aibă şi o lună şi un an valabile, cu ajutorul celor două seturi de date selectate anterior: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 </a:t>
            </a:r>
            <a:endParaRPr lang="en-US" sz="2800" dirty="0"/>
          </a:p>
          <a:p>
            <a:r>
              <a:rPr lang="ro-RO" sz="2800" dirty="0"/>
              <a:t>{0,1,6,12,13} şi {2009,2010,2016,2020,2011}</a:t>
            </a:r>
            <a:endParaRPr lang="en-US" sz="2800" dirty="0"/>
          </a:p>
          <a:p>
            <a:endParaRPr lang="en-US" sz="2800" dirty="0"/>
          </a:p>
          <a:p>
            <a:r>
              <a:rPr lang="ro-RO" sz="2800" dirty="0"/>
              <a:t>Ceea ce înseamnă {lună, an} → 5 x 5 combinaţii de date = 25 de combinaţii posibile. </a:t>
            </a:r>
            <a:endParaRPr lang="en-US" sz="2800" dirty="0"/>
          </a:p>
        </p:txBody>
      </p:sp>
      <p:sp>
        <p:nvSpPr>
          <p:cNvPr id="4198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2859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1080448" y="1116163"/>
            <a:ext cx="10031104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C. Exemplu: Aplicație bancară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b="1" i="1" dirty="0"/>
              <a:t>iii. Teste pe seturi de date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Să presupunem că dorim o reducere a numărului de teste la jumătate, prin selectarea testelor reprezentative. 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 </a:t>
            </a:r>
            <a:endParaRPr lang="en-US" sz="2800" dirty="0"/>
          </a:p>
          <a:p>
            <a:r>
              <a:rPr lang="ro-RO" sz="2800" dirty="0"/>
              <a:t>16 / 2 = 8 seturi care pică testul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 </a:t>
            </a:r>
            <a:endParaRPr lang="en-US" sz="2800" dirty="0"/>
          </a:p>
          <a:p>
            <a:r>
              <a:rPr lang="ro-RO" sz="2800" dirty="0"/>
              <a:t>Alegem toate cele patru seturi FF, 2 seturi AF şi 2 seturi FA.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430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5362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1064525" y="1428751"/>
            <a:ext cx="10413242" cy="46581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C. Exemplu: Aplicație bancară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b="1" i="1" dirty="0"/>
              <a:t>iii. Teste pe seturi de date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Iar pentru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 </a:t>
            </a:r>
            <a:endParaRPr lang="en-US" sz="2800" dirty="0"/>
          </a:p>
          <a:p>
            <a:r>
              <a:rPr lang="ro-RO" sz="2800" dirty="0"/>
              <a:t>9 / 2 = 4,5 (rotunjind la 5) seturi care trec testul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ro-RO" sz="2800" dirty="0"/>
              <a:t> </a:t>
            </a:r>
            <a:endParaRPr lang="en-US" sz="2800" dirty="0"/>
          </a:p>
          <a:p>
            <a:r>
              <a:rPr lang="ro-RO" sz="2800" dirty="0"/>
              <a:t>Vom alege seturile AA din colţuri {1,2010}, {12,2010}, {1,2020}, {12,2020}, precum şi pe cel din centrul matricei {6,2016}.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endParaRPr lang="en-US" sz="2800" b="1" dirty="0"/>
          </a:p>
        </p:txBody>
      </p:sp>
      <p:sp>
        <p:nvSpPr>
          <p:cNvPr id="4403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53825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914401" y="1428751"/>
            <a:ext cx="1048148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C. Exemplu: Aplicație Restaurant 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b="1" i="1" dirty="0"/>
              <a:t>Primul vector: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u="sng" dirty="0"/>
              <a:t>Nrlocuri</a:t>
            </a:r>
            <a:endParaRPr lang="en-US" sz="2800" dirty="0"/>
          </a:p>
          <a:p>
            <a:r>
              <a:rPr lang="ro-RO" sz="2800" dirty="0"/>
              <a:t>Nr. Locuri&gt;=1</a:t>
            </a:r>
            <a:endParaRPr lang="en-US" sz="2800" dirty="0"/>
          </a:p>
          <a:p>
            <a:r>
              <a:rPr lang="ro-RO" sz="2800" dirty="0"/>
              <a:t>Nr. Locuri&lt;=30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endParaRPr lang="en-US" sz="2800" b="1" dirty="0"/>
          </a:p>
        </p:txBody>
      </p:sp>
      <p:sp>
        <p:nvSpPr>
          <p:cNvPr id="4505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4090989"/>
            <a:ext cx="6191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211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914400" y="1428750"/>
            <a:ext cx="10363200" cy="378618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C. Exemplu: Aplicație Restaurant 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800" b="1" i="1" dirty="0"/>
              <a:t>Al doilea vector:</a:t>
            </a:r>
          </a:p>
          <a:p>
            <a:r>
              <a:rPr lang="ro-RO" sz="2800" u="sng" dirty="0"/>
              <a:t>Datarezevare</a:t>
            </a:r>
            <a:r>
              <a:rPr lang="ro-RO" sz="2800" dirty="0"/>
              <a:t> (Data rezervării nu poate fi mai mică decât data curentă (Data_c) și nici mai mare de 15 zile de la data curentă)</a:t>
            </a:r>
            <a:endParaRPr lang="en-US" sz="2800" dirty="0"/>
          </a:p>
          <a:p>
            <a:r>
              <a:rPr lang="ro-RO" sz="2800" dirty="0"/>
              <a:t>Data_Rezervare&gt;=Data_c</a:t>
            </a:r>
            <a:endParaRPr lang="en-US" sz="2800" dirty="0"/>
          </a:p>
          <a:p>
            <a:r>
              <a:rPr lang="ro-RO" sz="2800" dirty="0"/>
              <a:t>Data_Rezervare &lt;=Data_c+15</a:t>
            </a:r>
            <a:endParaRPr lang="en-US" sz="2800" dirty="0"/>
          </a:p>
          <a:p>
            <a:pPr>
              <a:buFont typeface="Arial" panose="020B0604020202020204" pitchFamily="34" charset="0"/>
              <a:buNone/>
            </a:pPr>
            <a:endParaRPr lang="en-US" sz="2800" b="1" dirty="0"/>
          </a:p>
        </p:txBody>
      </p:sp>
      <p:sp>
        <p:nvSpPr>
          <p:cNvPr id="4608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5638801"/>
            <a:ext cx="6267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40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783592"/>
            <a:ext cx="10918208" cy="378618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C. Exemplu: Aplicație Restaurant </a:t>
            </a:r>
          </a:p>
          <a:p>
            <a:r>
              <a:rPr lang="ro-RO" sz="2800" dirty="0"/>
              <a:t>Î</a:t>
            </a:r>
            <a:r>
              <a:rPr lang="en-US" sz="2800" dirty="0"/>
              <a:t>n </a:t>
            </a:r>
            <a:r>
              <a:rPr lang="en-US" sz="2800" dirty="0" err="1"/>
              <a:t>urma</a:t>
            </a:r>
            <a:r>
              <a:rPr lang="en-US" sz="2800" dirty="0"/>
              <a:t> </a:t>
            </a:r>
            <a:r>
              <a:rPr lang="ro-RO" sz="2800" dirty="0"/>
              <a:t>combinațiilor posibile dintre cei doi vectori </a:t>
            </a:r>
            <a:r>
              <a:rPr lang="en-US" sz="2800" dirty="0" err="1"/>
              <a:t>vo</a:t>
            </a:r>
            <a:r>
              <a:rPr lang="ro-RO" sz="2800" dirty="0"/>
              <a:t>m avea 7</a:t>
            </a:r>
            <a:r>
              <a:rPr lang="en-US" sz="2800" dirty="0"/>
              <a:t>x</a:t>
            </a:r>
            <a:r>
              <a:rPr lang="ro-RO" sz="2800" dirty="0"/>
              <a:t>7</a:t>
            </a:r>
            <a:r>
              <a:rPr lang="en-US" sz="2800" dirty="0"/>
              <a:t>=</a:t>
            </a:r>
            <a:r>
              <a:rPr lang="ro-RO" sz="2800" dirty="0"/>
              <a:t>49</a:t>
            </a:r>
            <a:r>
              <a:rPr lang="en-US" sz="2800" dirty="0"/>
              <a:t> </a:t>
            </a:r>
            <a:r>
              <a:rPr lang="en-US" sz="2800" dirty="0" err="1"/>
              <a:t>combinații</a:t>
            </a:r>
            <a:r>
              <a:rPr lang="en-US" sz="2800" dirty="0"/>
              <a:t> de date </a:t>
            </a:r>
            <a:r>
              <a:rPr lang="en-US" sz="2800" dirty="0" err="1"/>
              <a:t>posibile</a:t>
            </a:r>
            <a:r>
              <a:rPr lang="en-US" sz="2800" dirty="0"/>
              <a:t>;</a:t>
            </a:r>
          </a:p>
          <a:p>
            <a:r>
              <a:rPr lang="ro-RO" sz="2800" dirty="0"/>
              <a:t>Ipoteză: </a:t>
            </a:r>
            <a:r>
              <a:rPr lang="en-US" sz="2800" dirty="0" err="1"/>
              <a:t>presupunem</a:t>
            </a:r>
            <a:r>
              <a:rPr lang="en-US" sz="2800" dirty="0"/>
              <a:t> </a:t>
            </a:r>
            <a:r>
              <a:rPr lang="en-US" sz="2800" dirty="0" err="1"/>
              <a:t>că</a:t>
            </a:r>
            <a:r>
              <a:rPr lang="en-US" sz="2800" dirty="0"/>
              <a:t> </a:t>
            </a:r>
            <a:r>
              <a:rPr lang="en-US" sz="2800" dirty="0" err="1"/>
              <a:t>dorim</a:t>
            </a:r>
            <a:r>
              <a:rPr lang="en-US" sz="2800" dirty="0"/>
              <a:t> </a:t>
            </a:r>
            <a:r>
              <a:rPr lang="ro-RO" sz="2800" dirty="0"/>
              <a:t>o reducere a numărului de teste la jumătate, prin selectarea testelor reprezentative; </a:t>
            </a:r>
          </a:p>
          <a:p>
            <a:r>
              <a:rPr lang="ro-RO" sz="2800" dirty="0"/>
              <a:t>Sunt 25 de cazuri adevărate =</a:t>
            </a:r>
            <a:r>
              <a:rPr lang="en-US" sz="2800" dirty="0"/>
              <a:t>&gt; 25/2 – 13 TC</a:t>
            </a:r>
          </a:p>
          <a:p>
            <a:r>
              <a:rPr lang="en-US" sz="2800" dirty="0" err="1"/>
              <a:t>Sunt</a:t>
            </a:r>
            <a:r>
              <a:rPr lang="en-US" sz="2800" dirty="0"/>
              <a:t> 24 de </a:t>
            </a:r>
            <a:r>
              <a:rPr lang="en-US" sz="2800" dirty="0" err="1"/>
              <a:t>cazuri</a:t>
            </a:r>
            <a:r>
              <a:rPr lang="en-US" sz="2800" dirty="0"/>
              <a:t> false =&gt; 24/2 – 12 TC</a:t>
            </a:r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898213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1809750" y="1428750"/>
            <a:ext cx="8229600" cy="378618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C. Exemplu: Aplicație Restaurant </a:t>
            </a:r>
          </a:p>
          <a:p>
            <a:r>
              <a:rPr lang="ro-RO" sz="2800" dirty="0"/>
              <a:t>Matricea reducerilor se prezintă</a:t>
            </a:r>
            <a:endParaRPr lang="en-US" sz="2800" dirty="0"/>
          </a:p>
        </p:txBody>
      </p:sp>
      <p:sp>
        <p:nvSpPr>
          <p:cNvPr id="4813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/>
              <a:t>5.2. Tehnici de Analiză a Datelor în activitatea de testare</a:t>
            </a:r>
            <a:br>
              <a:rPr lang="en-US" sz="3200"/>
            </a:br>
            <a:endParaRPr lang="en-US" sz="320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7" y="2581701"/>
            <a:ext cx="8738349" cy="398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596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Tehnici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400" b="1" i="1" dirty="0"/>
              <a:t>Tehnica testării componentelor  auxiliare</a:t>
            </a:r>
            <a:r>
              <a:rPr lang="ro-RO" sz="2400" dirty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400" dirty="0"/>
              <a:t>Va presupune testarea kitului, a instrucțiunilor de instalare și utilizare pentru a asigura atât instalarea corespunzătoare a aplicaţiei, cât şi dezinstalarea acesteia. 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400" dirty="0"/>
              <a:t>Ne interesează dacă după procesul de instalare şi instrucţiunile din fişierul Read Me, aplicaţia poate fi folosită de către utilizatori. 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sz="2400" dirty="0"/>
              <a:t>Ne interesează dacă după dezinstalare rămân pe staţia de lucru fişiere care ar  fi trebuit şterse. </a:t>
            </a: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870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Tehnici</a:t>
            </a:r>
          </a:p>
          <a:p>
            <a:pPr marL="0" indent="0">
              <a:buNone/>
            </a:pPr>
            <a:endParaRPr lang="ro-RO" sz="2400" i="1" dirty="0"/>
          </a:p>
          <a:p>
            <a:pPr marL="0" indent="0">
              <a:buNone/>
            </a:pPr>
            <a:r>
              <a:rPr lang="ro-RO" sz="2400" b="1" i="1" dirty="0"/>
              <a:t>Tehnica testării securității </a:t>
            </a:r>
            <a:r>
              <a:rPr lang="ro-RO" sz="2400" dirty="0"/>
              <a:t>va verifica dacă utilizatorii înregistrați în sistem se pot conecta la aplicație fără a întâmpina erori. </a:t>
            </a:r>
          </a:p>
          <a:p>
            <a:pPr marL="0" indent="0">
              <a:buNone/>
            </a:pPr>
            <a:endParaRPr lang="ro-RO" sz="2400" dirty="0"/>
          </a:p>
          <a:p>
            <a:pPr marL="0" indent="0">
              <a:buNone/>
            </a:pPr>
            <a:r>
              <a:rPr lang="ro-RO" sz="2400" dirty="0"/>
              <a:t>Se va verifica dacă pe ecranul inițial apare în mod corespunzător tipul utilizatorului. </a:t>
            </a:r>
          </a:p>
          <a:p>
            <a:pPr marL="0" indent="0">
              <a:buNone/>
            </a:pPr>
            <a:endParaRPr lang="ro-RO" sz="2400" dirty="0"/>
          </a:p>
          <a:p>
            <a:pPr marL="0" indent="0">
              <a:buNone/>
            </a:pPr>
            <a:r>
              <a:rPr lang="ro-RO" sz="2400" dirty="0"/>
              <a:t>Se va verifica, pentru fiecare tip de utilizatori în parte, dacă permisiunile alocate utilizatorilor satisfac aspectele de confidențialitate, integritate si disponibilitate a datelor.</a:t>
            </a:r>
            <a:endParaRPr lang="en-US" sz="2400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535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34pp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1524000" y="6324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Alexandru TUGUI </a:t>
            </a:r>
            <a:r>
              <a:rPr lang="ro-RO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		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	“Alexandru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Ioan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Cuza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 University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88" y="152401"/>
            <a:ext cx="696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3"/>
          <p:cNvSpPr txBox="1">
            <a:spLocks/>
          </p:cNvSpPr>
          <p:nvPr/>
        </p:nvSpPr>
        <p:spPr bwMode="auto">
          <a:xfrm>
            <a:off x="1893888" y="18154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200" b="1" dirty="0">
                <a:solidFill>
                  <a:srgbClr val="0000FF"/>
                </a:solidFill>
              </a:rPr>
              <a:t>IDEI</a:t>
            </a:r>
            <a:endParaRPr lang="en-US" sz="2000" b="1" dirty="0">
              <a:solidFill>
                <a:srgbClr val="0000FF"/>
              </a:solidFill>
              <a:latin typeface="Times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3999" y="1219200"/>
            <a:ext cx="10226153" cy="4800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b="1" i="1" dirty="0"/>
          </a:p>
          <a:p>
            <a:r>
              <a:rPr lang="en-US" sz="2400" b="1" i="1" dirty="0"/>
              <a:t>T</a:t>
            </a:r>
            <a:r>
              <a:rPr lang="ro-RO" sz="2400" b="1" i="1" dirty="0"/>
              <a:t>estare funcțională</a:t>
            </a:r>
            <a:r>
              <a:rPr lang="ro-RO" sz="2400" dirty="0"/>
              <a:t> </a:t>
            </a:r>
            <a:r>
              <a:rPr lang="en-US" sz="2400" dirty="0"/>
              <a:t>- </a:t>
            </a:r>
            <a:r>
              <a:rPr lang="ro-RO" sz="2400" dirty="0"/>
              <a:t>să testaţi integral fiecare funcţie.</a:t>
            </a:r>
            <a:endParaRPr lang="en-US" sz="2400" dirty="0"/>
          </a:p>
          <a:p>
            <a:endParaRPr lang="en-US" sz="2400" i="1" dirty="0"/>
          </a:p>
          <a:p>
            <a:r>
              <a:rPr lang="en-US" sz="2400" b="1" i="1" dirty="0"/>
              <a:t>T</a:t>
            </a:r>
            <a:r>
              <a:rPr lang="ro-RO" sz="2400" b="1" i="1" dirty="0"/>
              <a:t>est</a:t>
            </a:r>
            <a:r>
              <a:rPr lang="en-US" sz="2400" b="1" i="1" dirty="0"/>
              <a:t>area </a:t>
            </a:r>
            <a:r>
              <a:rPr lang="ro-RO" sz="2400" b="1" i="1" dirty="0"/>
              <a:t>beta</a:t>
            </a:r>
            <a:r>
              <a:rPr lang="ro-RO" sz="2400" b="1" dirty="0"/>
              <a:t> </a:t>
            </a:r>
            <a:r>
              <a:rPr lang="en-US" sz="2400" dirty="0"/>
              <a:t>- </a:t>
            </a:r>
            <a:r>
              <a:rPr lang="ro-RO" sz="2400" dirty="0"/>
              <a:t>reprezentanţi ai pieţei </a:t>
            </a:r>
            <a:r>
              <a:rPr lang="en-US" sz="2400" dirty="0" err="1"/>
              <a:t>produsului</a:t>
            </a:r>
            <a:r>
              <a:rPr lang="ro-RO" sz="2400" dirty="0"/>
              <a:t> să testeze software-ul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ro-RO" sz="2400" b="1" dirty="0"/>
              <a:t>Testarea de către experţi în materie</a:t>
            </a:r>
            <a:r>
              <a:rPr lang="en-US" sz="2400" b="1" dirty="0"/>
              <a:t> - </a:t>
            </a:r>
            <a:r>
              <a:rPr lang="ro-RO" sz="2400" dirty="0"/>
              <a:t>expert în anumite probleme care privesc software-ul şi necesită </a:t>
            </a:r>
            <a:r>
              <a:rPr lang="ro-RO" sz="2400" i="1" dirty="0"/>
              <a:t>feed-back</a:t>
            </a:r>
            <a:r>
              <a:rPr lang="ro-RO" sz="2400" dirty="0"/>
              <a:t> (erori, critici).</a:t>
            </a:r>
          </a:p>
          <a:p>
            <a:endParaRPr lang="en-US" sz="2400" b="1" dirty="0"/>
          </a:p>
          <a:p>
            <a:r>
              <a:rPr lang="ro-RO" sz="2400" b="1" dirty="0"/>
              <a:t>Testare dublă.</a:t>
            </a:r>
            <a:r>
              <a:rPr lang="ro-RO" sz="2400" dirty="0"/>
              <a:t> Doi testeri lucrează împreuna pentru a găsi erori.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94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Tehnici</a:t>
            </a:r>
          </a:p>
          <a:p>
            <a:pPr marL="0" indent="0">
              <a:buNone/>
            </a:pPr>
            <a:endParaRPr lang="ro-RO" sz="2400" i="1" dirty="0"/>
          </a:p>
          <a:p>
            <a:pPr marL="0" indent="0">
              <a:buNone/>
            </a:pPr>
            <a:r>
              <a:rPr lang="ro-RO" sz="2400" b="1" i="1" dirty="0"/>
              <a:t>Tehnica testării interfeței</a:t>
            </a:r>
            <a:r>
              <a:rPr lang="ro-RO" sz="2400" dirty="0"/>
              <a:t> va verifica dacă interfața  grafică oferită de aplicație respectă specificațiile menționate la început de utilizatori. </a:t>
            </a:r>
          </a:p>
          <a:p>
            <a:pPr marL="0" indent="0">
              <a:buNone/>
            </a:pPr>
            <a:endParaRPr lang="ro-RO" sz="2400" dirty="0"/>
          </a:p>
          <a:p>
            <a:pPr marL="0" indent="0">
              <a:buNone/>
            </a:pPr>
            <a:r>
              <a:rPr lang="ro-RO" sz="2400" dirty="0"/>
              <a:t>Se va testa dacă este prietenoasă, </a:t>
            </a:r>
          </a:p>
          <a:p>
            <a:pPr marL="0" indent="0">
              <a:buNone/>
            </a:pPr>
            <a:r>
              <a:rPr lang="ro-RO" sz="2400" dirty="0"/>
              <a:t>dacă afișează opțiunile meniului în funcție de tipul utilizatorului, </a:t>
            </a:r>
          </a:p>
          <a:p>
            <a:pPr marL="0" indent="0">
              <a:buNone/>
            </a:pPr>
            <a:r>
              <a:rPr lang="ro-RO" sz="2400" dirty="0"/>
              <a:t>gradul de sugestivitate al ferestrelor de dialog</a:t>
            </a:r>
          </a:p>
          <a:p>
            <a:pPr marL="0" indent="0">
              <a:buNone/>
            </a:pPr>
            <a:r>
              <a:rPr lang="ro-RO" sz="2400" dirty="0"/>
              <a:t>funcționalitățile oferite de fiecare formular.</a:t>
            </a: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  <a:p>
            <a:pPr>
              <a:buFont typeface="Arial" panose="020B0604020202020204" pitchFamily="34" charset="0"/>
              <a:buNone/>
            </a:pPr>
            <a:endParaRPr lang="ro-RO" sz="2400" b="1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2700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Tehnici</a:t>
            </a:r>
          </a:p>
          <a:p>
            <a:pPr marL="0" indent="0">
              <a:buNone/>
            </a:pPr>
            <a:endParaRPr lang="ro-RO" sz="2400" i="1" dirty="0"/>
          </a:p>
          <a:p>
            <a:pPr marL="0" indent="0">
              <a:buNone/>
            </a:pPr>
            <a:r>
              <a:rPr lang="ro-RO" sz="2400" b="1" i="1" dirty="0"/>
              <a:t>Tehnica testării valorilor limită</a:t>
            </a:r>
            <a:r>
              <a:rPr lang="ro-RO" sz="2400" i="1" dirty="0"/>
              <a:t> </a:t>
            </a:r>
            <a:r>
              <a:rPr lang="ro-RO" sz="2400" dirty="0"/>
              <a:t>va presupune introducerea unor valori limită pentru a verifica dacă aplicația asigură validitatea datelor. </a:t>
            </a:r>
          </a:p>
          <a:p>
            <a:pPr marL="0" indent="0">
              <a:buNone/>
            </a:pPr>
            <a:endParaRPr lang="ro-RO" sz="2400" dirty="0"/>
          </a:p>
          <a:p>
            <a:pPr marL="0" indent="0">
              <a:buNone/>
            </a:pPr>
            <a:r>
              <a:rPr lang="ro-RO" sz="2400" dirty="0"/>
              <a:t>În situaţia în care sunt introduse date greşite, care nu respectă limitările specificaţiei, sistemul trebuie să atenţioneze utilizatorul şi să nu permită introducerea datelor.</a:t>
            </a:r>
            <a:endParaRPr lang="ro-RO" sz="2400" b="1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7540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Tehnici</a:t>
            </a:r>
          </a:p>
          <a:p>
            <a:pPr marL="0" indent="0">
              <a:buNone/>
            </a:pPr>
            <a:r>
              <a:rPr lang="ro-RO" sz="2400" b="1" i="1" dirty="0"/>
              <a:t>Tehnica testării de traseu</a:t>
            </a:r>
            <a:r>
              <a:rPr lang="ro-RO" sz="2400" b="1" dirty="0"/>
              <a:t> </a:t>
            </a:r>
            <a:r>
              <a:rPr lang="ro-RO" sz="2400" dirty="0"/>
              <a:t>este o tehnică de testare software care demonstrează capabilitățile cheie funcționale prin testarea părților programului care îndeplinesc funcțiile de afacere în aplicație. </a:t>
            </a:r>
          </a:p>
          <a:p>
            <a:r>
              <a:rPr lang="ro-RO" sz="2400" dirty="0"/>
              <a:t>Un traseu este o tranzacție din logica afacerii ce constă într-un set de funcții. </a:t>
            </a:r>
          </a:p>
          <a:p>
            <a:r>
              <a:rPr lang="ro-RO" sz="2400" dirty="0"/>
              <a:t>Este un proces prin care se trece prin întregul sistem.</a:t>
            </a:r>
            <a:endParaRPr lang="en-US" sz="2400" dirty="0"/>
          </a:p>
          <a:p>
            <a:r>
              <a:rPr lang="ro-RO" sz="2400" dirty="0"/>
              <a:t>În cadrul testării de traseu se ia prima operațiune/tranzacție care este înregistrată în sistem și apoi se trece la a doua după ce prima fost înregistrată cu succes, continuându-se astfel, urmărind logica afacerii, ajungem la ultima tranzacție, care implică finalizarea cu succes a celor anterioare.</a:t>
            </a:r>
            <a:endParaRPr lang="en-US" sz="2400" dirty="0"/>
          </a:p>
          <a:p>
            <a:pPr marL="0" indent="0">
              <a:buNone/>
            </a:pPr>
            <a:endParaRPr lang="ro-RO" sz="2400" i="1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7644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Tehnici</a:t>
            </a:r>
          </a:p>
          <a:p>
            <a:endParaRPr lang="ro-RO" sz="2400" i="1" dirty="0"/>
          </a:p>
          <a:p>
            <a:r>
              <a:rPr lang="ro-RO" sz="2400" b="1" i="1" dirty="0"/>
              <a:t>Tehnica testării pozitive</a:t>
            </a:r>
            <a:r>
              <a:rPr lang="ro-RO" sz="2400" dirty="0"/>
              <a:t> se va axa pe cazurile uzuale de utilizare a aplicației, fără a ține cont de cazurile excepționale. </a:t>
            </a:r>
          </a:p>
          <a:p>
            <a:pPr marL="0" indent="0">
              <a:buNone/>
            </a:pPr>
            <a:r>
              <a:rPr lang="ro-RO" sz="2400" dirty="0"/>
              <a:t>Se va testa modul de introducere a datelor în baza de date, modificare și ștergere a acestora, precum și alte acțiuni considerate a fi corecte din puncul de vedere al specificațiilor, încercându-se rularea fără erori a aplicației.</a:t>
            </a:r>
          </a:p>
          <a:p>
            <a:pPr marL="0" indent="0">
              <a:buNone/>
            </a:pPr>
            <a:endParaRPr lang="ro-RO" sz="2400" dirty="0"/>
          </a:p>
          <a:p>
            <a:r>
              <a:rPr lang="ro-RO" sz="2400" b="1" i="1" dirty="0"/>
              <a:t>Tehnica testării negative</a:t>
            </a:r>
            <a:r>
              <a:rPr lang="ro-RO" sz="2400" dirty="0"/>
              <a:t> se va axa pe reacția aplicației la introducerea unor valori neprevăzute, căutându-se defecte ale aplicației. Astfel se verifică dacă aplicația asigură validitatea datelor și dacă detectează neconformitățile cu specificațiile aplicației.</a:t>
            </a:r>
          </a:p>
          <a:p>
            <a:endParaRPr lang="en-US" sz="2400" dirty="0"/>
          </a:p>
          <a:p>
            <a:pPr marL="0" indent="0">
              <a:buNone/>
            </a:pPr>
            <a:endParaRPr lang="ro-RO" sz="2400" i="1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0330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Tehnici</a:t>
            </a:r>
          </a:p>
          <a:p>
            <a:endParaRPr lang="ro-RO" sz="2400" i="1" dirty="0"/>
          </a:p>
          <a:p>
            <a:r>
              <a:rPr lang="ro-RO" sz="2400" b="1" i="1" dirty="0"/>
              <a:t>Tehnica testării prin forțarea erorilor (SMOKE)</a:t>
            </a:r>
            <a:r>
              <a:rPr lang="ro-RO" sz="2400" dirty="0"/>
              <a:t> va verifica dacă aplicația se blochează, dacă se pierd datele când este întreruptă legătura cu baza de date, precum și comportamentul acesteia în cazul excepțiilor și erorilor de utilizare. </a:t>
            </a:r>
          </a:p>
          <a:p>
            <a:pPr marL="0" indent="0">
              <a:buNone/>
            </a:pPr>
            <a:r>
              <a:rPr lang="ro-RO" sz="2400" dirty="0"/>
              <a:t>Se dorește forțarea aplicației prin condiții improprii de utilizare.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o-RO" sz="2400" i="1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7303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Elemente de testare</a:t>
            </a:r>
          </a:p>
          <a:p>
            <a:pPr marL="0" lvl="0" indent="0">
              <a:buNone/>
            </a:pPr>
            <a:r>
              <a:rPr lang="ro-RO" sz="2400" b="1" i="1" dirty="0"/>
              <a:t>Folosind tehnica testării pozitive</a:t>
            </a:r>
            <a:endParaRPr lang="en-US" sz="2400" dirty="0"/>
          </a:p>
          <a:p>
            <a:pPr lvl="0"/>
            <a:r>
              <a:rPr lang="ro-RO" sz="2400" dirty="0"/>
              <a:t>Verificarea afisarii corespunzatoare a tuturor emisiunilor aferente postului selectat, in fereastra Tranzactii -&gt; Emisiuni post radio concurent</a:t>
            </a:r>
            <a:endParaRPr lang="en-US" sz="2400" dirty="0"/>
          </a:p>
          <a:p>
            <a:pPr lvl="0"/>
            <a:r>
              <a:rPr lang="ro-RO" sz="2400" dirty="0"/>
              <a:t>Verificarea posibilitatii utilizatorului de a se deloga de la aplicatie si de a se conecta cu reconecta cu un alt utilizator sau acelasi.</a:t>
            </a:r>
            <a:endParaRPr lang="en-US" sz="2400" dirty="0"/>
          </a:p>
          <a:p>
            <a:pPr lvl="0"/>
            <a:r>
              <a:rPr lang="ro-RO" sz="2400" dirty="0"/>
              <a:t>Verificarea afisarii datelor aferente unei emisiuni in optiunea Previziuni -&gt; Estimari pentru emisiuni proprii.</a:t>
            </a:r>
            <a:endParaRPr lang="en-US" sz="2400" dirty="0"/>
          </a:p>
          <a:p>
            <a:pPr lvl="0"/>
            <a:r>
              <a:rPr lang="ro-RO" sz="2400" dirty="0"/>
              <a:t>Verificarea estimarii corecte a valorilor pentru venit si profit.</a:t>
            </a:r>
            <a:endParaRPr lang="en-US" sz="2400" dirty="0"/>
          </a:p>
          <a:p>
            <a:pPr lvl="0"/>
            <a:r>
              <a:rPr lang="ro-RO" sz="2400" dirty="0"/>
              <a:t>Verificarea afişării emisiunilor în listă.</a:t>
            </a:r>
            <a:endParaRPr lang="en-US" sz="2400" dirty="0"/>
          </a:p>
          <a:p>
            <a:r>
              <a:rPr lang="ro-RO" sz="2400" dirty="0"/>
              <a:t>Verificarea datei şi a orei în rapoarte.</a:t>
            </a:r>
            <a:endParaRPr lang="en-US" sz="2400" dirty="0"/>
          </a:p>
          <a:p>
            <a:pPr marL="0" indent="0">
              <a:buNone/>
            </a:pPr>
            <a:endParaRPr lang="ro-RO" sz="2400" i="1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7590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Elemente de testare</a:t>
            </a:r>
          </a:p>
          <a:p>
            <a:pPr marL="0" lvl="0" indent="0">
              <a:buNone/>
            </a:pPr>
            <a:r>
              <a:rPr lang="ro-RO" sz="2400" b="1" i="1" dirty="0"/>
              <a:t>Folosind tehnica testării securităţii</a:t>
            </a:r>
            <a:endParaRPr lang="en-US" sz="2400" dirty="0"/>
          </a:p>
          <a:p>
            <a:pPr lvl="0"/>
            <a:r>
              <a:rPr lang="ro-RO" sz="2400" dirty="0"/>
              <a:t>Asigurarea securităţii aplicaţiei, confidenţialităţii datelor, prevenirea furtului de date şi verificarea funcţionalităţii mecanismelor de protecţie.</a:t>
            </a:r>
            <a:endParaRPr lang="en-US" sz="2400" dirty="0"/>
          </a:p>
          <a:p>
            <a:pPr marL="0" indent="0">
              <a:buNone/>
            </a:pPr>
            <a:endParaRPr lang="ro-RO" sz="2400" i="1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551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Elemente de testare</a:t>
            </a:r>
          </a:p>
          <a:p>
            <a:pPr marL="0" lvl="0" indent="0">
              <a:buNone/>
            </a:pPr>
            <a:r>
              <a:rPr lang="ro-RO" sz="2400" b="1" i="1" dirty="0"/>
              <a:t>Folosind tehnica forţării erorilor</a:t>
            </a:r>
            <a:endParaRPr lang="en-US" sz="2400" dirty="0"/>
          </a:p>
          <a:p>
            <a:pPr lvl="0"/>
            <a:r>
              <a:rPr lang="ro-RO" sz="2000" dirty="0"/>
              <a:t>Asigurarea integrităţii datelor în caz de întrerupere forţată a serverului de baze de date a aplicației şi tratarea erorilor excepţionale.</a:t>
            </a:r>
            <a:endParaRPr lang="en-US" sz="2000" dirty="0"/>
          </a:p>
          <a:p>
            <a:pPr lvl="0"/>
            <a:r>
              <a:rPr lang="ro-RO" sz="2000" dirty="0"/>
              <a:t>Verificarea reacţiei sistemului în cazul in care, de pe aceeaşi staţie, se conectează doi utilizatori din grupuri de securitate diferite.</a:t>
            </a:r>
            <a:endParaRPr lang="en-US" sz="2000" dirty="0"/>
          </a:p>
          <a:p>
            <a:pPr lvl="0"/>
            <a:r>
              <a:rPr lang="ro-RO" sz="2000" dirty="0"/>
              <a:t>Asigurarea afişării corespunzatoare a aplicaţiei în urma modificării rezoluţiei ecranului</a:t>
            </a:r>
            <a:endParaRPr lang="en-US" sz="2000" dirty="0"/>
          </a:p>
          <a:p>
            <a:pPr lvl="0"/>
            <a:r>
              <a:rPr lang="ro-RO" sz="2000" dirty="0"/>
              <a:t>Asigurarea integrităţii datelor în caz de întrerupere forţată a rulării.</a:t>
            </a:r>
            <a:endParaRPr lang="en-US" sz="2000" dirty="0"/>
          </a:p>
          <a:p>
            <a:pPr lvl="0"/>
            <a:r>
              <a:rPr lang="ro-RO" sz="2000" dirty="0"/>
              <a:t>Verificarea răspunsului sistemului în situaţia în care aplicaţia este rulată dintr-o locaţie diferită de cea în care a fost instalat.</a:t>
            </a:r>
            <a:endParaRPr lang="en-US" sz="2000" dirty="0"/>
          </a:p>
          <a:p>
            <a:pPr lvl="0"/>
            <a:r>
              <a:rPr lang="ro-RO" sz="2000" dirty="0"/>
              <a:t>Verificarea abilităţii aplicaţiei de a funcţiona în cazul în care este mutată în timp ce funcţionează</a:t>
            </a:r>
            <a:endParaRPr lang="en-US" sz="2000" dirty="0"/>
          </a:p>
          <a:p>
            <a:pPr lvl="0"/>
            <a:r>
              <a:rPr lang="ro-RO" sz="2000" dirty="0"/>
              <a:t>Asigurarea instalării corespunzatoare a aplicaţiei şi de pe o sursă USB</a:t>
            </a:r>
            <a:endParaRPr lang="en-US" sz="2000" dirty="0"/>
          </a:p>
          <a:p>
            <a:pPr lvl="0"/>
            <a:r>
              <a:rPr lang="en-US" sz="2000" dirty="0" err="1"/>
              <a:t>Mutarea</a:t>
            </a:r>
            <a:r>
              <a:rPr lang="en-US" sz="2000" dirty="0"/>
              <a:t> </a:t>
            </a:r>
            <a:r>
              <a:rPr lang="en-US" sz="2000" dirty="0" err="1"/>
              <a:t>folderului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se </a:t>
            </a:r>
            <a:r>
              <a:rPr lang="en-US" sz="2000" dirty="0" err="1"/>
              <a:t>află</a:t>
            </a:r>
            <a:r>
              <a:rPr lang="en-US" sz="2000" dirty="0"/>
              <a:t> </a:t>
            </a:r>
            <a:r>
              <a:rPr lang="en-US" sz="2000" dirty="0" err="1"/>
              <a:t>aplicaţia</a:t>
            </a:r>
            <a:r>
              <a:rPr lang="en-US" sz="2000" dirty="0"/>
              <a:t> </a:t>
            </a:r>
            <a:r>
              <a:rPr lang="en-US" sz="2000" dirty="0" err="1"/>
              <a:t>într</a:t>
            </a:r>
            <a:r>
              <a:rPr lang="en-US" sz="2000" dirty="0"/>
              <a:t>-o </a:t>
            </a:r>
            <a:r>
              <a:rPr lang="en-US" sz="2000" dirty="0" err="1"/>
              <a:t>locaţie</a:t>
            </a:r>
            <a:r>
              <a:rPr lang="en-US" sz="2000" dirty="0"/>
              <a:t> </a:t>
            </a:r>
            <a:r>
              <a:rPr lang="en-US" sz="2000" dirty="0" err="1"/>
              <a:t>diferită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timpul</a:t>
            </a:r>
            <a:r>
              <a:rPr lang="en-US" sz="2000" dirty="0"/>
              <a:t> </a:t>
            </a:r>
            <a:r>
              <a:rPr lang="en-US" sz="2000" dirty="0" err="1"/>
              <a:t>rulării</a:t>
            </a:r>
            <a:endParaRPr lang="en-US" sz="2000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1204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Elemente de testare</a:t>
            </a:r>
          </a:p>
          <a:p>
            <a:pPr marL="0" lvl="0" indent="0">
              <a:buNone/>
            </a:pPr>
            <a:r>
              <a:rPr lang="ro-RO" sz="2400" b="1" i="1" dirty="0"/>
              <a:t>F</a:t>
            </a:r>
            <a:r>
              <a:rPr lang="en-US" sz="2400" b="1" i="1" dirty="0" err="1"/>
              <a:t>olosind</a:t>
            </a:r>
            <a:r>
              <a:rPr lang="en-US" sz="2400" b="1" i="1" dirty="0"/>
              <a:t> </a:t>
            </a:r>
            <a:r>
              <a:rPr lang="en-US" sz="2400" b="1" i="1" dirty="0" err="1"/>
              <a:t>metoda</a:t>
            </a:r>
            <a:r>
              <a:rPr lang="en-US" sz="2400" b="1" i="1" dirty="0"/>
              <a:t> </a:t>
            </a:r>
            <a:r>
              <a:rPr lang="en-US" sz="2400" b="1" i="1" dirty="0" err="1"/>
              <a:t>testării</a:t>
            </a:r>
            <a:r>
              <a:rPr lang="en-US" sz="2400" b="1" i="1" dirty="0"/>
              <a:t> </a:t>
            </a:r>
            <a:r>
              <a:rPr lang="en-US" sz="2400" b="1" i="1" dirty="0" err="1"/>
              <a:t>componentelor</a:t>
            </a:r>
            <a:r>
              <a:rPr lang="en-US" sz="2400" b="1" i="1" dirty="0"/>
              <a:t> </a:t>
            </a:r>
            <a:r>
              <a:rPr lang="en-US" sz="2400" b="1" i="1" dirty="0" err="1"/>
              <a:t>auxiliare</a:t>
            </a:r>
            <a:endParaRPr lang="en-US" sz="2400" dirty="0"/>
          </a:p>
          <a:p>
            <a:pPr lvl="0"/>
            <a:r>
              <a:rPr lang="en-US" sz="2400" dirty="0"/>
              <a:t>Se </a:t>
            </a:r>
            <a:r>
              <a:rPr lang="en-US" sz="2400" dirty="0" err="1"/>
              <a:t>verifică</a:t>
            </a:r>
            <a:r>
              <a:rPr lang="en-US" sz="2400" dirty="0"/>
              <a:t> </a:t>
            </a:r>
            <a:r>
              <a:rPr lang="en-US" sz="2400" dirty="0" err="1"/>
              <a:t>instalarea</a:t>
            </a:r>
            <a:r>
              <a:rPr lang="en-US" sz="2400" dirty="0"/>
              <a:t> </a:t>
            </a:r>
            <a:r>
              <a:rPr lang="en-US" sz="2400" dirty="0" err="1"/>
              <a:t>aplicaţiei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kitul</a:t>
            </a:r>
            <a:r>
              <a:rPr lang="en-US" sz="2400" dirty="0"/>
              <a:t> de </a:t>
            </a:r>
            <a:r>
              <a:rPr lang="en-US" sz="2400" dirty="0" err="1"/>
              <a:t>instalare</a:t>
            </a:r>
            <a:r>
              <a:rPr lang="en-US" sz="2400" dirty="0"/>
              <a:t> DSS Post Radio</a:t>
            </a:r>
          </a:p>
          <a:p>
            <a:pPr lvl="0"/>
            <a:r>
              <a:rPr lang="en-US" sz="2400" dirty="0"/>
              <a:t>Se </a:t>
            </a:r>
            <a:r>
              <a:rPr lang="en-US" sz="2400" dirty="0" err="1"/>
              <a:t>verifică</a:t>
            </a:r>
            <a:r>
              <a:rPr lang="en-US" sz="2400" dirty="0"/>
              <a:t> </a:t>
            </a:r>
            <a:r>
              <a:rPr lang="en-US" sz="2400" dirty="0" err="1"/>
              <a:t>dezinstalarea</a:t>
            </a:r>
            <a:r>
              <a:rPr lang="en-US" sz="2400" dirty="0"/>
              <a:t> </a:t>
            </a:r>
            <a:r>
              <a:rPr lang="en-US" sz="2400" dirty="0" err="1"/>
              <a:t>aplicaţiei</a:t>
            </a:r>
            <a:endParaRPr lang="en-US" sz="2400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4584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Elemente de testare</a:t>
            </a:r>
          </a:p>
          <a:p>
            <a:pPr marL="0" lvl="0" indent="0">
              <a:buNone/>
            </a:pPr>
            <a:r>
              <a:rPr lang="en-US" sz="2000" b="1" i="1" dirty="0" err="1"/>
              <a:t>Folosind</a:t>
            </a:r>
            <a:r>
              <a:rPr lang="en-US" sz="2000" b="1" i="1" dirty="0"/>
              <a:t> </a:t>
            </a:r>
            <a:r>
              <a:rPr lang="en-US" sz="2000" b="1" i="1" dirty="0" err="1"/>
              <a:t>metoda</a:t>
            </a:r>
            <a:r>
              <a:rPr lang="en-US" sz="2000" b="1" i="1" dirty="0"/>
              <a:t> </a:t>
            </a:r>
            <a:r>
              <a:rPr lang="en-US" sz="2000" b="1" i="1" dirty="0" err="1"/>
              <a:t>testării</a:t>
            </a:r>
            <a:r>
              <a:rPr lang="en-US" sz="2000" b="1" i="1" dirty="0"/>
              <a:t> </a:t>
            </a:r>
            <a:r>
              <a:rPr lang="en-US" sz="2000" b="1" i="1" dirty="0" err="1"/>
              <a:t>valorilor</a:t>
            </a:r>
            <a:r>
              <a:rPr lang="en-US" sz="2000" b="1" i="1" dirty="0"/>
              <a:t> </a:t>
            </a:r>
            <a:r>
              <a:rPr lang="en-US" sz="2000" b="1" i="1" dirty="0" err="1"/>
              <a:t>limită</a:t>
            </a:r>
            <a:endParaRPr lang="en-US" sz="2000" dirty="0"/>
          </a:p>
          <a:p>
            <a:pPr lvl="0"/>
            <a:endParaRPr lang="ro-RO" sz="2000" dirty="0"/>
          </a:p>
          <a:p>
            <a:pPr lvl="0"/>
            <a:r>
              <a:rPr lang="en-US" sz="2000" dirty="0"/>
              <a:t>Se </a:t>
            </a:r>
            <a:r>
              <a:rPr lang="en-US" sz="2000" dirty="0" err="1"/>
              <a:t>verifică</a:t>
            </a:r>
            <a:r>
              <a:rPr lang="en-US" sz="2000" dirty="0"/>
              <a:t> </a:t>
            </a: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luat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considerare</a:t>
            </a:r>
            <a:r>
              <a:rPr lang="en-US" sz="2000" dirty="0"/>
              <a:t> </a:t>
            </a:r>
            <a:r>
              <a:rPr lang="en-US" sz="2000" dirty="0" err="1"/>
              <a:t>intervalul</a:t>
            </a:r>
            <a:r>
              <a:rPr lang="en-US" sz="2000" dirty="0"/>
              <a:t> de </a:t>
            </a:r>
            <a:r>
              <a:rPr lang="en-US" sz="2000" dirty="0" err="1"/>
              <a:t>caractere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b="1" dirty="0"/>
              <a:t>username</a:t>
            </a:r>
          </a:p>
          <a:p>
            <a:pPr lvl="0"/>
            <a:r>
              <a:rPr lang="en-US" sz="2000" dirty="0"/>
              <a:t>Se </a:t>
            </a:r>
            <a:r>
              <a:rPr lang="en-US" sz="2000" dirty="0" err="1"/>
              <a:t>verifică</a:t>
            </a:r>
            <a:r>
              <a:rPr lang="en-US" sz="2000" dirty="0"/>
              <a:t> </a:t>
            </a: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luat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considerare</a:t>
            </a:r>
            <a:r>
              <a:rPr lang="en-US" sz="2000" dirty="0"/>
              <a:t> </a:t>
            </a:r>
            <a:r>
              <a:rPr lang="en-US" sz="2000" dirty="0" err="1"/>
              <a:t>intervalul</a:t>
            </a:r>
            <a:r>
              <a:rPr lang="en-US" sz="2000" dirty="0"/>
              <a:t> de </a:t>
            </a:r>
            <a:r>
              <a:rPr lang="en-US" sz="2000" dirty="0" err="1"/>
              <a:t>caractere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b="1" dirty="0" err="1"/>
              <a:t>parolă</a:t>
            </a:r>
            <a:endParaRPr lang="en-US" sz="2000" b="1" dirty="0"/>
          </a:p>
          <a:p>
            <a:pPr lvl="0"/>
            <a:r>
              <a:rPr lang="en-US" sz="2000" dirty="0"/>
              <a:t>Se </a:t>
            </a:r>
            <a:r>
              <a:rPr lang="en-US" sz="2000" dirty="0" err="1"/>
              <a:t>verifică</a:t>
            </a:r>
            <a:r>
              <a:rPr lang="en-US" sz="2000" dirty="0"/>
              <a:t> </a:t>
            </a: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luate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considerare</a:t>
            </a:r>
            <a:r>
              <a:rPr lang="en-US" sz="2000" dirty="0"/>
              <a:t> </a:t>
            </a:r>
            <a:r>
              <a:rPr lang="en-US" sz="2000" dirty="0" err="1"/>
              <a:t>valorile</a:t>
            </a:r>
            <a:r>
              <a:rPr lang="en-US" sz="2000" dirty="0"/>
              <a:t> </a:t>
            </a:r>
            <a:r>
              <a:rPr lang="en-US" sz="2000" b="1" dirty="0" err="1"/>
              <a:t>limită</a:t>
            </a:r>
            <a:r>
              <a:rPr lang="en-US" sz="2000" b="1" dirty="0"/>
              <a:t> de </a:t>
            </a:r>
            <a:r>
              <a:rPr lang="en-US" sz="2000" b="1" dirty="0" err="1"/>
              <a:t>vârstă</a:t>
            </a:r>
            <a:endParaRPr lang="en-US" sz="2000" b="1" dirty="0"/>
          </a:p>
          <a:p>
            <a:pPr lvl="0"/>
            <a:r>
              <a:rPr lang="en-US" sz="2000" dirty="0"/>
              <a:t>Se </a:t>
            </a:r>
            <a:r>
              <a:rPr lang="en-US" sz="2000" dirty="0" err="1"/>
              <a:t>verifică</a:t>
            </a:r>
            <a:r>
              <a:rPr lang="en-US" sz="2000" dirty="0"/>
              <a:t> </a:t>
            </a: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luat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considerare</a:t>
            </a:r>
            <a:r>
              <a:rPr lang="en-US" sz="2000" dirty="0"/>
              <a:t> </a:t>
            </a:r>
            <a:r>
              <a:rPr lang="en-US" sz="2000" dirty="0" err="1"/>
              <a:t>intervalul</a:t>
            </a:r>
            <a:r>
              <a:rPr lang="en-US" sz="2000" dirty="0"/>
              <a:t> de </a:t>
            </a:r>
            <a:r>
              <a:rPr lang="en-US" sz="2000" dirty="0" err="1"/>
              <a:t>caractere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b="1" dirty="0" err="1"/>
              <a:t>nume</a:t>
            </a:r>
            <a:endParaRPr lang="en-US" sz="2000" b="1" dirty="0"/>
          </a:p>
          <a:p>
            <a:pPr lvl="0"/>
            <a:r>
              <a:rPr lang="en-US" sz="2000" dirty="0"/>
              <a:t>Se </a:t>
            </a:r>
            <a:r>
              <a:rPr lang="en-US" sz="2000" dirty="0" err="1"/>
              <a:t>verifică</a:t>
            </a:r>
            <a:r>
              <a:rPr lang="en-US" sz="2000" dirty="0"/>
              <a:t> </a:t>
            </a: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luat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considerare</a:t>
            </a:r>
            <a:r>
              <a:rPr lang="en-US" sz="2000" dirty="0"/>
              <a:t> </a:t>
            </a:r>
            <a:r>
              <a:rPr lang="en-US" sz="2000" dirty="0" err="1"/>
              <a:t>intervalul</a:t>
            </a:r>
            <a:r>
              <a:rPr lang="en-US" sz="2000" dirty="0"/>
              <a:t> de </a:t>
            </a:r>
            <a:r>
              <a:rPr lang="en-US" sz="2000" dirty="0" err="1"/>
              <a:t>caractere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b="1" dirty="0" err="1"/>
              <a:t>adresă</a:t>
            </a:r>
            <a:endParaRPr lang="en-US" sz="2000" b="1" dirty="0"/>
          </a:p>
          <a:p>
            <a:pPr lvl="0"/>
            <a:r>
              <a:rPr lang="en-US" sz="2000" dirty="0"/>
              <a:t>Se </a:t>
            </a:r>
            <a:r>
              <a:rPr lang="en-US" sz="2000" dirty="0" err="1"/>
              <a:t>verifică</a:t>
            </a:r>
            <a:r>
              <a:rPr lang="en-US" sz="2000" dirty="0"/>
              <a:t> </a:t>
            </a: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câmpul</a:t>
            </a:r>
            <a:r>
              <a:rPr lang="en-US" sz="2000" dirty="0"/>
              <a:t> </a:t>
            </a:r>
            <a:r>
              <a:rPr lang="en-US" sz="2000" b="1" dirty="0" err="1"/>
              <a:t>Oră</a:t>
            </a:r>
            <a:r>
              <a:rPr lang="en-US" sz="2000" b="1" dirty="0"/>
              <a:t> </a:t>
            </a:r>
            <a:r>
              <a:rPr lang="en-US" sz="2000" b="1" dirty="0" err="1"/>
              <a:t>Început</a:t>
            </a:r>
            <a:r>
              <a:rPr lang="en-US" sz="2000" dirty="0"/>
              <a:t> pot fi </a:t>
            </a:r>
            <a:r>
              <a:rPr lang="en-US" sz="2000" dirty="0" err="1"/>
              <a:t>introduse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mari</a:t>
            </a:r>
            <a:r>
              <a:rPr lang="en-US" sz="2000" dirty="0"/>
              <a:t> </a:t>
            </a:r>
            <a:r>
              <a:rPr lang="en-US" sz="2000" dirty="0" err="1"/>
              <a:t>decât</a:t>
            </a:r>
            <a:r>
              <a:rPr lang="en-US" sz="2000" dirty="0"/>
              <a:t> 24.00</a:t>
            </a:r>
          </a:p>
          <a:p>
            <a:pPr lvl="0"/>
            <a:r>
              <a:rPr lang="en-US" sz="2000" dirty="0"/>
              <a:t>Se </a:t>
            </a:r>
            <a:r>
              <a:rPr lang="en-US" sz="2000" dirty="0" err="1"/>
              <a:t>verifică</a:t>
            </a:r>
            <a:r>
              <a:rPr lang="en-US" sz="2000" dirty="0"/>
              <a:t> </a:t>
            </a:r>
            <a:r>
              <a:rPr lang="en-US" sz="2000" dirty="0" err="1"/>
              <a:t>dacă</a:t>
            </a:r>
            <a:r>
              <a:rPr lang="en-US" sz="2000" dirty="0"/>
              <a:t>,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cazul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ora</a:t>
            </a:r>
            <a:r>
              <a:rPr lang="en-US" sz="2000" dirty="0"/>
              <a:t> de </a:t>
            </a:r>
            <a:r>
              <a:rPr lang="en-US" sz="2000" dirty="0" err="1"/>
              <a:t>început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 </a:t>
            </a:r>
            <a:r>
              <a:rPr lang="en-US" sz="2000" dirty="0" err="1"/>
              <a:t>decât</a:t>
            </a:r>
            <a:r>
              <a:rPr lang="en-US" sz="2000" dirty="0"/>
              <a:t> 22.00, </a:t>
            </a:r>
            <a:r>
              <a:rPr lang="en-US" sz="2000" dirty="0" err="1"/>
              <a:t>ora</a:t>
            </a:r>
            <a:r>
              <a:rPr lang="en-US" sz="2000" dirty="0"/>
              <a:t> de </a:t>
            </a:r>
            <a:r>
              <a:rPr lang="en-US" sz="2000" dirty="0" err="1"/>
              <a:t>sfârşit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afişată</a:t>
            </a:r>
            <a:r>
              <a:rPr lang="en-US" sz="2000" dirty="0"/>
              <a:t> </a:t>
            </a:r>
            <a:r>
              <a:rPr lang="en-US" sz="2000" dirty="0" err="1"/>
              <a:t>corect</a:t>
            </a:r>
            <a:endParaRPr lang="en-US" sz="2000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719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34pp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1524000" y="6324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Alexandru TUGUI </a:t>
            </a:r>
            <a:r>
              <a:rPr lang="ro-RO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		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	“Alexandru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Ioan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Cuza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 University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88" y="152401"/>
            <a:ext cx="696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3"/>
          <p:cNvSpPr txBox="1">
            <a:spLocks/>
          </p:cNvSpPr>
          <p:nvPr/>
        </p:nvSpPr>
        <p:spPr bwMode="auto">
          <a:xfrm>
            <a:off x="1893888" y="18154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200" b="1" dirty="0">
                <a:solidFill>
                  <a:srgbClr val="0000FF"/>
                </a:solidFill>
              </a:rPr>
              <a:t>IDEI</a:t>
            </a:r>
            <a:endParaRPr lang="en-US" sz="2000" b="1" dirty="0">
              <a:solidFill>
                <a:srgbClr val="0000FF"/>
              </a:solidFill>
              <a:latin typeface="Times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3999" y="1219200"/>
            <a:ext cx="10226153" cy="4800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dirty="0"/>
          </a:p>
          <a:p>
            <a:r>
              <a:rPr lang="ro-RO" sz="2400" b="1" dirty="0"/>
              <a:t>Testarea funcţiilor.</a:t>
            </a:r>
            <a:r>
              <a:rPr lang="ro-RO" sz="2400" dirty="0"/>
              <a:t> Testaţi fiecare funcţie, una după altă. Testaţi funcţia în întregime, până când puteţi spune cu încredere că ea lucrează. </a:t>
            </a:r>
          </a:p>
          <a:p>
            <a:endParaRPr lang="en-US" sz="2400" b="1" dirty="0"/>
          </a:p>
          <a:p>
            <a:r>
              <a:rPr lang="ro-RO" sz="2400" b="1" dirty="0"/>
              <a:t>Testarea integrării caracteristicii sau a funcţiei. </a:t>
            </a:r>
            <a:r>
              <a:rPr lang="ro-RO" sz="2400" dirty="0"/>
              <a:t>Testaţi mai multe funcţii împreună ca să vedeţi cum lucrează  împreună.</a:t>
            </a:r>
            <a:endParaRPr lang="en-US" sz="2400" dirty="0"/>
          </a:p>
          <a:p>
            <a:endParaRPr lang="en-US" sz="2400" b="1" dirty="0"/>
          </a:p>
          <a:p>
            <a:r>
              <a:rPr lang="ro-RO" sz="2400" b="1" dirty="0"/>
              <a:t>Turul meniului</a:t>
            </a:r>
            <a:r>
              <a:rPr lang="ro-RO" sz="2400" dirty="0"/>
              <a:t>. Inspectaţi toate meniurile şi cutiile de dialog ale unei aplicaţii informatice, având grijă de fiecare opţiune.</a:t>
            </a:r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562091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Elemente de testare</a:t>
            </a:r>
          </a:p>
          <a:p>
            <a:pPr marL="0" lvl="0" indent="0">
              <a:buNone/>
            </a:pPr>
            <a:endParaRPr lang="ro-RO" sz="2000" b="1" i="1" dirty="0"/>
          </a:p>
          <a:p>
            <a:pPr marL="0" lvl="0" indent="0">
              <a:buNone/>
            </a:pPr>
            <a:r>
              <a:rPr lang="en-US" sz="2800" b="1" i="1" dirty="0" err="1"/>
              <a:t>Folosind</a:t>
            </a:r>
            <a:r>
              <a:rPr lang="en-US" sz="2800" b="1" i="1" dirty="0"/>
              <a:t> </a:t>
            </a:r>
            <a:r>
              <a:rPr lang="en-US" sz="2800" b="1" i="1" dirty="0" err="1"/>
              <a:t>tehnica</a:t>
            </a:r>
            <a:r>
              <a:rPr lang="en-US" sz="2800" b="1" i="1" dirty="0"/>
              <a:t> test</a:t>
            </a:r>
            <a:r>
              <a:rPr lang="ro-RO" sz="2800" b="1" i="1" dirty="0"/>
              <a:t>ării traseului</a:t>
            </a:r>
            <a:endParaRPr lang="en-US" sz="2800" dirty="0"/>
          </a:p>
          <a:p>
            <a:pPr lvl="0"/>
            <a:r>
              <a:rPr lang="en-US" sz="2800" dirty="0" err="1"/>
              <a:t>Testarea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traseu</a:t>
            </a:r>
            <a:r>
              <a:rPr lang="en-US" sz="2800" dirty="0"/>
              <a:t> care </a:t>
            </a:r>
            <a:r>
              <a:rPr lang="en-US" sz="2800" dirty="0" err="1"/>
              <a:t>asigură</a:t>
            </a:r>
            <a:r>
              <a:rPr lang="en-US" sz="2800" dirty="0"/>
              <a:t> un flux de date cu </a:t>
            </a:r>
            <a:r>
              <a:rPr lang="en-US" sz="2800" dirty="0" err="1"/>
              <a:t>dependențe</a:t>
            </a:r>
            <a:r>
              <a:rPr lang="en-US" sz="2800" dirty="0"/>
              <a:t> </a:t>
            </a:r>
            <a:r>
              <a:rPr lang="en-US" sz="2800" dirty="0" err="1"/>
              <a:t>între</a:t>
            </a:r>
            <a:r>
              <a:rPr lang="en-US" sz="2800" dirty="0"/>
              <a:t> </a:t>
            </a:r>
            <a:r>
              <a:rPr lang="en-US" sz="2800" dirty="0" err="1"/>
              <a:t>formularul</a:t>
            </a:r>
            <a:r>
              <a:rPr lang="en-US" sz="2800" dirty="0"/>
              <a:t> </a:t>
            </a:r>
            <a:r>
              <a:rPr lang="en-US" sz="2800" dirty="0" err="1"/>
              <a:t>moderatori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formularul</a:t>
            </a:r>
            <a:r>
              <a:rPr lang="en-US" sz="2800" dirty="0"/>
              <a:t> de </a:t>
            </a:r>
            <a:r>
              <a:rPr lang="en-US" sz="2800" dirty="0" err="1"/>
              <a:t>adăugare</a:t>
            </a:r>
            <a:r>
              <a:rPr lang="en-US" sz="2800" dirty="0"/>
              <a:t> program.</a:t>
            </a:r>
          </a:p>
          <a:p>
            <a:pPr lvl="0"/>
            <a:endParaRPr lang="ro-RO" sz="2800" dirty="0"/>
          </a:p>
          <a:p>
            <a:pPr lvl="0"/>
            <a:r>
              <a:rPr lang="en-US" sz="2800" dirty="0" err="1"/>
              <a:t>Testarea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traseu</a:t>
            </a:r>
            <a:r>
              <a:rPr lang="en-US" sz="2800" dirty="0"/>
              <a:t> care </a:t>
            </a:r>
            <a:r>
              <a:rPr lang="en-US" sz="2800" dirty="0" err="1"/>
              <a:t>asigură</a:t>
            </a:r>
            <a:r>
              <a:rPr lang="en-US" sz="2800" dirty="0"/>
              <a:t> un flux de date cu </a:t>
            </a:r>
            <a:r>
              <a:rPr lang="en-US" sz="2800" dirty="0" err="1"/>
              <a:t>dependențe</a:t>
            </a:r>
            <a:r>
              <a:rPr lang="en-US" sz="2800" dirty="0"/>
              <a:t> </a:t>
            </a:r>
            <a:r>
              <a:rPr lang="en-US" sz="2800" dirty="0" err="1"/>
              <a:t>între</a:t>
            </a:r>
            <a:r>
              <a:rPr lang="en-US" sz="2800" dirty="0"/>
              <a:t> </a:t>
            </a:r>
            <a:r>
              <a:rPr lang="en-US" sz="2800" dirty="0" err="1"/>
              <a:t>formularul</a:t>
            </a:r>
            <a:r>
              <a:rPr lang="en-US" sz="2800" dirty="0"/>
              <a:t> </a:t>
            </a:r>
            <a:r>
              <a:rPr lang="en-US" sz="2800" dirty="0" err="1"/>
              <a:t>Emisiuni</a:t>
            </a:r>
            <a:r>
              <a:rPr lang="en-US" sz="2800" dirty="0"/>
              <a:t> </a:t>
            </a:r>
            <a:r>
              <a:rPr lang="en-US" sz="2800" dirty="0" err="1"/>
              <a:t>proprii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formularul</a:t>
            </a:r>
            <a:r>
              <a:rPr lang="en-US" sz="2800" dirty="0"/>
              <a:t> de </a:t>
            </a:r>
            <a:r>
              <a:rPr lang="en-US" sz="2800" dirty="0" err="1"/>
              <a:t>adăugare</a:t>
            </a:r>
            <a:r>
              <a:rPr lang="en-US" sz="2800" dirty="0"/>
              <a:t> program.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318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Elemente de testare</a:t>
            </a:r>
          </a:p>
          <a:p>
            <a:pPr marL="0" lvl="0" indent="0">
              <a:buNone/>
            </a:pPr>
            <a:endParaRPr lang="ro-RO" sz="2000" b="1" i="1" dirty="0"/>
          </a:p>
          <a:p>
            <a:pPr marL="0" indent="0">
              <a:buNone/>
            </a:pPr>
            <a:r>
              <a:rPr lang="en-US" sz="2800" b="1" i="1" dirty="0" err="1"/>
              <a:t>Folosind</a:t>
            </a:r>
            <a:r>
              <a:rPr lang="en-US" sz="2800" b="1" i="1" dirty="0"/>
              <a:t> </a:t>
            </a:r>
            <a:r>
              <a:rPr lang="en-US" sz="2800" b="1" i="1" dirty="0" err="1"/>
              <a:t>tehnica</a:t>
            </a:r>
            <a:r>
              <a:rPr lang="en-US" sz="2800" b="1" i="1" dirty="0"/>
              <a:t> </a:t>
            </a:r>
            <a:r>
              <a:rPr lang="en-US" sz="2800" b="1" i="1" dirty="0" err="1"/>
              <a:t>testării</a:t>
            </a:r>
            <a:r>
              <a:rPr lang="en-US" sz="2800" b="1" i="1" dirty="0"/>
              <a:t> </a:t>
            </a:r>
            <a:r>
              <a:rPr lang="en-US" sz="2800" b="1" i="1" dirty="0" err="1"/>
              <a:t>dependenţelor</a:t>
            </a:r>
            <a:endParaRPr lang="ro-RO" sz="2800" b="1" i="1" dirty="0"/>
          </a:p>
          <a:p>
            <a:pPr marL="0" indent="0">
              <a:buNone/>
            </a:pPr>
            <a:endParaRPr lang="en-US" sz="2800" dirty="0"/>
          </a:p>
          <a:p>
            <a:pPr lvl="0"/>
            <a:r>
              <a:rPr lang="en-US" sz="2800" dirty="0"/>
              <a:t>Se </a:t>
            </a:r>
            <a:r>
              <a:rPr lang="en-US" sz="2800" dirty="0" err="1"/>
              <a:t>verifică</a:t>
            </a:r>
            <a:r>
              <a:rPr lang="en-US" sz="2800" dirty="0"/>
              <a:t> </a:t>
            </a:r>
            <a:r>
              <a:rPr lang="en-US" sz="2800" dirty="0" err="1"/>
              <a:t>dacă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câmpul</a:t>
            </a:r>
            <a:r>
              <a:rPr lang="en-US" sz="2800" dirty="0"/>
              <a:t> “</a:t>
            </a:r>
            <a:r>
              <a:rPr lang="en-US" sz="2800" dirty="0" err="1"/>
              <a:t>Ora</a:t>
            </a:r>
            <a:r>
              <a:rPr lang="en-US" sz="2800" dirty="0"/>
              <a:t> </a:t>
            </a:r>
            <a:r>
              <a:rPr lang="en-US" sz="2800" dirty="0" err="1"/>
              <a:t>început</a:t>
            </a:r>
            <a:r>
              <a:rPr lang="en-US" sz="2800" dirty="0"/>
              <a:t>” se pot introduce </a:t>
            </a:r>
            <a:r>
              <a:rPr lang="en-US" sz="2800" dirty="0" err="1"/>
              <a:t>valori</a:t>
            </a:r>
            <a:r>
              <a:rPr lang="en-US" sz="2800" dirty="0"/>
              <a:t> negative.</a:t>
            </a:r>
          </a:p>
          <a:p>
            <a:pPr lvl="0"/>
            <a:r>
              <a:rPr lang="en-US" sz="2800" dirty="0"/>
              <a:t>Se </a:t>
            </a:r>
            <a:r>
              <a:rPr lang="en-US" sz="2800" dirty="0" err="1"/>
              <a:t>verifică</a:t>
            </a:r>
            <a:r>
              <a:rPr lang="en-US" sz="2800" dirty="0"/>
              <a:t> </a:t>
            </a:r>
            <a:r>
              <a:rPr lang="en-US" sz="2800" dirty="0" err="1"/>
              <a:t>dacă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câmpul</a:t>
            </a:r>
            <a:r>
              <a:rPr lang="en-US" sz="2800" dirty="0"/>
              <a:t> “</a:t>
            </a:r>
            <a:r>
              <a:rPr lang="en-US" sz="2800" dirty="0" err="1"/>
              <a:t>Ora</a:t>
            </a:r>
            <a:r>
              <a:rPr lang="en-US" sz="2800" dirty="0"/>
              <a:t> </a:t>
            </a:r>
            <a:r>
              <a:rPr lang="en-US" sz="2800" dirty="0" err="1"/>
              <a:t>început</a:t>
            </a:r>
            <a:r>
              <a:rPr lang="en-US" sz="2800" dirty="0"/>
              <a:t>” se </a:t>
            </a:r>
            <a:r>
              <a:rPr lang="en-US" sz="2800" dirty="0" err="1"/>
              <a:t>poate</a:t>
            </a:r>
            <a:r>
              <a:rPr lang="en-US" sz="2800" dirty="0"/>
              <a:t> introduce </a:t>
            </a:r>
            <a:r>
              <a:rPr lang="en-US" sz="2800" dirty="0" err="1"/>
              <a:t>valoarea</a:t>
            </a:r>
            <a:r>
              <a:rPr lang="en-US" sz="2800" dirty="0"/>
              <a:t> 0.</a:t>
            </a:r>
          </a:p>
          <a:p>
            <a:pPr marL="0" indent="0">
              <a:buNone/>
            </a:pPr>
            <a:r>
              <a:rPr lang="en-US" sz="2800" dirty="0"/>
              <a:t> </a:t>
            </a:r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2088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Elemente de testare</a:t>
            </a:r>
          </a:p>
          <a:p>
            <a:pPr marL="0" lvl="0" indent="0">
              <a:buNone/>
            </a:pPr>
            <a:r>
              <a:rPr lang="en-US" sz="2400" b="1" i="1" dirty="0" err="1"/>
              <a:t>Folosind</a:t>
            </a:r>
            <a:r>
              <a:rPr lang="en-US" sz="2400" b="1" i="1" dirty="0"/>
              <a:t> </a:t>
            </a:r>
            <a:r>
              <a:rPr lang="en-US" sz="2400" b="1" i="1" dirty="0" err="1"/>
              <a:t>tehnica</a:t>
            </a:r>
            <a:r>
              <a:rPr lang="en-US" sz="2400" b="1" i="1" dirty="0"/>
              <a:t> </a:t>
            </a:r>
            <a:r>
              <a:rPr lang="en-US" sz="2400" b="1" i="1" dirty="0" err="1"/>
              <a:t>testării</a:t>
            </a:r>
            <a:r>
              <a:rPr lang="en-US" sz="2400" b="1" i="1" dirty="0"/>
              <a:t> negative</a:t>
            </a:r>
            <a:endParaRPr lang="en-US" sz="2400" dirty="0"/>
          </a:p>
          <a:p>
            <a:pPr lvl="0"/>
            <a:r>
              <a:rPr lang="en-US" sz="2400" dirty="0"/>
              <a:t>Se </a:t>
            </a:r>
            <a:r>
              <a:rPr lang="en-US" sz="2400" dirty="0" err="1"/>
              <a:t>verifică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utilizatorul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atenţionat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cazul</a:t>
            </a:r>
            <a:r>
              <a:rPr lang="en-US" sz="2400" dirty="0"/>
              <a:t> </a:t>
            </a:r>
            <a:r>
              <a:rPr lang="en-US" sz="2400" dirty="0" err="1"/>
              <a:t>introducerii</a:t>
            </a:r>
            <a:r>
              <a:rPr lang="en-US" sz="2400" dirty="0"/>
              <a:t> </a:t>
            </a:r>
            <a:r>
              <a:rPr lang="en-US" sz="2400" dirty="0" err="1"/>
              <a:t>numelui</a:t>
            </a:r>
            <a:r>
              <a:rPr lang="en-US" sz="2400" dirty="0"/>
              <a:t> </a:t>
            </a:r>
            <a:r>
              <a:rPr lang="en-US" sz="2400" dirty="0" err="1"/>
              <a:t>moderatorului</a:t>
            </a:r>
            <a:r>
              <a:rPr lang="en-US" sz="2400" dirty="0"/>
              <a:t> cu minuscule</a:t>
            </a:r>
          </a:p>
          <a:p>
            <a:pPr lvl="0"/>
            <a:r>
              <a:rPr lang="en-US" sz="2400" dirty="0"/>
              <a:t>Se </a:t>
            </a:r>
            <a:r>
              <a:rPr lang="en-US" sz="2400" dirty="0" err="1"/>
              <a:t>verifică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utilizatorul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atenţionat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cazul</a:t>
            </a:r>
            <a:r>
              <a:rPr lang="en-US" sz="2400" dirty="0"/>
              <a:t> </a:t>
            </a:r>
            <a:r>
              <a:rPr lang="en-US" sz="2400" dirty="0" err="1"/>
              <a:t>introducerii</a:t>
            </a:r>
            <a:r>
              <a:rPr lang="en-US" sz="2400" dirty="0"/>
              <a:t> de </a:t>
            </a:r>
            <a:r>
              <a:rPr lang="en-US" sz="2400" dirty="0" err="1"/>
              <a:t>valori</a:t>
            </a:r>
            <a:r>
              <a:rPr lang="en-US" sz="2400" dirty="0"/>
              <a:t> non-</a:t>
            </a:r>
            <a:r>
              <a:rPr lang="en-US" sz="2400" dirty="0" err="1"/>
              <a:t>numerice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câmpul</a:t>
            </a:r>
            <a:r>
              <a:rPr lang="en-US" sz="2400" dirty="0"/>
              <a:t> </a:t>
            </a:r>
            <a:r>
              <a:rPr lang="en-US" sz="2400" dirty="0" err="1"/>
              <a:t>Vârstă</a:t>
            </a:r>
            <a:endParaRPr lang="en-US" sz="2400" dirty="0"/>
          </a:p>
          <a:p>
            <a:pPr lvl="0"/>
            <a:r>
              <a:rPr lang="en-US" sz="2400" dirty="0"/>
              <a:t>Se </a:t>
            </a:r>
            <a:r>
              <a:rPr lang="en-US" sz="2400" dirty="0" err="1"/>
              <a:t>verifică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utilizatorul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atenţionat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cazul</a:t>
            </a:r>
            <a:r>
              <a:rPr lang="en-US" sz="2400" dirty="0"/>
              <a:t> </a:t>
            </a:r>
            <a:r>
              <a:rPr lang="en-US" sz="2400" dirty="0" err="1"/>
              <a:t>introducerii</a:t>
            </a:r>
            <a:r>
              <a:rPr lang="en-US" sz="2400" dirty="0"/>
              <a:t> </a:t>
            </a:r>
            <a:r>
              <a:rPr lang="en-US" sz="2400" dirty="0" err="1"/>
              <a:t>altor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r>
              <a:rPr lang="en-US" sz="2400" dirty="0"/>
              <a:t> </a:t>
            </a:r>
            <a:r>
              <a:rPr lang="en-US" sz="2400" dirty="0" err="1"/>
              <a:t>decât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</a:t>
            </a:r>
            <a:r>
              <a:rPr lang="en-US" sz="2400" dirty="0" err="1"/>
              <a:t>permise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câmpul</a:t>
            </a:r>
            <a:r>
              <a:rPr lang="en-US" sz="2400" dirty="0"/>
              <a:t> </a:t>
            </a:r>
            <a:r>
              <a:rPr lang="en-US" sz="2400" dirty="0" err="1"/>
              <a:t>Categorie</a:t>
            </a:r>
            <a:endParaRPr lang="en-US" sz="2400" dirty="0"/>
          </a:p>
          <a:p>
            <a:pPr lvl="0"/>
            <a:r>
              <a:rPr lang="en-US" sz="2400" dirty="0"/>
              <a:t>Se </a:t>
            </a:r>
            <a:r>
              <a:rPr lang="en-US" sz="2400" dirty="0" err="1"/>
              <a:t>verifică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datele</a:t>
            </a:r>
            <a:r>
              <a:rPr lang="en-US" sz="2400" dirty="0"/>
              <a:t> </a:t>
            </a:r>
            <a:r>
              <a:rPr lang="en-US" sz="2400" dirty="0" err="1"/>
              <a:t>introduse</a:t>
            </a:r>
            <a:r>
              <a:rPr lang="en-US" sz="2400" dirty="0"/>
              <a:t> de </a:t>
            </a:r>
            <a:r>
              <a:rPr lang="en-US" sz="2400" dirty="0" err="1"/>
              <a:t>utilizator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o </a:t>
            </a:r>
            <a:r>
              <a:rPr lang="en-US" sz="2400" dirty="0" err="1"/>
              <a:t>emisiune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corecte</a:t>
            </a:r>
            <a:r>
              <a:rPr lang="en-US" sz="2400" dirty="0"/>
              <a:t>, </a:t>
            </a:r>
            <a:r>
              <a:rPr lang="en-US" sz="2400" dirty="0" err="1"/>
              <a:t>luând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considerare</a:t>
            </a:r>
            <a:r>
              <a:rPr lang="en-US" sz="2400" dirty="0"/>
              <a:t> </a:t>
            </a:r>
            <a:r>
              <a:rPr lang="en-US" sz="2400" dirty="0" err="1"/>
              <a:t>ora</a:t>
            </a:r>
            <a:r>
              <a:rPr lang="en-US" sz="2400" dirty="0"/>
              <a:t> de </a:t>
            </a:r>
            <a:r>
              <a:rPr lang="en-US" sz="2400" dirty="0" err="1"/>
              <a:t>început</a:t>
            </a:r>
            <a:r>
              <a:rPr lang="en-US" sz="2400" dirty="0"/>
              <a:t>, </a:t>
            </a:r>
            <a:r>
              <a:rPr lang="en-US" sz="2400" dirty="0" err="1"/>
              <a:t>ora</a:t>
            </a:r>
            <a:r>
              <a:rPr lang="en-US" sz="2400" dirty="0"/>
              <a:t> de </a:t>
            </a:r>
            <a:r>
              <a:rPr lang="en-US" sz="2400" dirty="0" err="1"/>
              <a:t>sfârşit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durata</a:t>
            </a:r>
            <a:r>
              <a:rPr lang="en-US" sz="2400" dirty="0"/>
              <a:t> </a:t>
            </a:r>
            <a:r>
              <a:rPr lang="en-US" sz="2400" dirty="0" err="1"/>
              <a:t>emisiunii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Se </a:t>
            </a:r>
            <a:r>
              <a:rPr lang="en-US" sz="2400" dirty="0" err="1"/>
              <a:t>verifică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utilizatorul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atenţionat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câmpul</a:t>
            </a:r>
            <a:r>
              <a:rPr lang="en-US" sz="2400" dirty="0"/>
              <a:t> </a:t>
            </a:r>
            <a:r>
              <a:rPr lang="en-US" sz="2400" dirty="0" err="1"/>
              <a:t>Durata</a:t>
            </a:r>
            <a:r>
              <a:rPr lang="en-US" sz="2400" dirty="0"/>
              <a:t> introduce </a:t>
            </a:r>
            <a:r>
              <a:rPr lang="en-US" sz="2400" dirty="0" err="1"/>
              <a:t>valori</a:t>
            </a:r>
            <a:r>
              <a:rPr lang="en-US" sz="2400" dirty="0"/>
              <a:t> negative </a:t>
            </a:r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7415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Elemente de testare</a:t>
            </a:r>
          </a:p>
          <a:p>
            <a:pPr marL="0" lvl="0" indent="0">
              <a:buNone/>
            </a:pPr>
            <a:endParaRPr lang="ro-RO" sz="2400" b="1" i="1" dirty="0"/>
          </a:p>
          <a:p>
            <a:pPr marL="0" lvl="0" indent="0">
              <a:buNone/>
            </a:pPr>
            <a:r>
              <a:rPr lang="ro-RO" sz="2400" b="1" i="1" dirty="0"/>
              <a:t>Folosind metoda testării interfeţei</a:t>
            </a:r>
            <a:endParaRPr lang="en-US" sz="2400" dirty="0"/>
          </a:p>
          <a:p>
            <a:pPr lvl="0"/>
            <a:r>
              <a:rPr lang="ro-RO" sz="2400" dirty="0"/>
              <a:t>Se verifică comportamentul câmpului Ora sfârşit</a:t>
            </a:r>
            <a:endParaRPr lang="en-US" sz="2400" dirty="0"/>
          </a:p>
          <a:p>
            <a:pPr lvl="0"/>
            <a:r>
              <a:rPr lang="ro-RO" sz="2400" dirty="0"/>
              <a:t>Se verifică comportamentul butonului Estimează venituri</a:t>
            </a:r>
            <a:endParaRPr lang="en-US" sz="2400" dirty="0"/>
          </a:p>
          <a:p>
            <a:pPr lvl="0"/>
            <a:r>
              <a:rPr lang="ro-RO" sz="2400" dirty="0"/>
              <a:t>Se verifică comportamentul butoanelor în contextul vizualizării datelor despre posturi</a:t>
            </a:r>
            <a:endParaRPr lang="en-US" sz="2400" dirty="0"/>
          </a:p>
          <a:p>
            <a:pPr lvl="0"/>
            <a:r>
              <a:rPr lang="ro-RO" sz="2400" dirty="0"/>
              <a:t>Se verifică comportamentul butoanelor în contextul adăugării unui post nou</a:t>
            </a:r>
            <a:endParaRPr lang="en-US" sz="2400" dirty="0"/>
          </a:p>
          <a:p>
            <a:pPr lvl="0"/>
            <a:r>
              <a:rPr lang="ro-RO" sz="2400" dirty="0"/>
              <a:t>Se verifică comportamentul butoanelor în contextul modificării unui post</a:t>
            </a:r>
            <a:endParaRPr lang="en-US" sz="2400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1160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/>
              <a:t>Elemente de testare</a:t>
            </a:r>
          </a:p>
          <a:p>
            <a:pPr marL="0" lvl="0" indent="0">
              <a:buNone/>
            </a:pPr>
            <a:endParaRPr lang="ro-RO" sz="2400" b="1" i="1" dirty="0"/>
          </a:p>
          <a:p>
            <a:pPr marL="0" lvl="0" indent="0">
              <a:buNone/>
            </a:pPr>
            <a:r>
              <a:rPr lang="ro-RO" sz="2400" b="1" i="1" dirty="0"/>
              <a:t>Folosind metoda testării interfeţei</a:t>
            </a:r>
            <a:endParaRPr lang="en-US" sz="2400" dirty="0"/>
          </a:p>
          <a:p>
            <a:pPr lvl="0"/>
            <a:r>
              <a:rPr lang="ro-RO" sz="2400" dirty="0"/>
              <a:t>Se verifică comportamentul câmpului Ora sfârşit</a:t>
            </a:r>
            <a:endParaRPr lang="en-US" sz="2400" dirty="0"/>
          </a:p>
          <a:p>
            <a:pPr lvl="0"/>
            <a:r>
              <a:rPr lang="ro-RO" sz="2400" dirty="0"/>
              <a:t>Se verifică comportamentul butonului Estimează venituri</a:t>
            </a:r>
            <a:endParaRPr lang="en-US" sz="2400" dirty="0"/>
          </a:p>
          <a:p>
            <a:pPr lvl="0"/>
            <a:r>
              <a:rPr lang="ro-RO" sz="2400" dirty="0"/>
              <a:t>Se verifică comportamentul butoanelor în contextul vizualizării datelor despre posturi</a:t>
            </a:r>
            <a:endParaRPr lang="en-US" sz="2400" dirty="0"/>
          </a:p>
          <a:p>
            <a:pPr lvl="0"/>
            <a:r>
              <a:rPr lang="ro-RO" sz="2400" dirty="0"/>
              <a:t>Se verifică comportamentul butoanelor în contextul adăugării unui post nou</a:t>
            </a:r>
            <a:endParaRPr lang="en-US" sz="2400" dirty="0"/>
          </a:p>
          <a:p>
            <a:pPr lvl="0"/>
            <a:r>
              <a:rPr lang="ro-RO" sz="2400" dirty="0"/>
              <a:t>Se verifică comportamentul butoanelor în contextul modificării unui post</a:t>
            </a:r>
            <a:endParaRPr lang="en-US" sz="2400" dirty="0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Proiect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1627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b="1" dirty="0">
                <a:sym typeface="Wingdings 2" panose="05020102010507070707" pitchFamily="18" charset="2"/>
              </a:rPr>
              <a:t> Respectați structura STP –ului (14-16 pp)</a:t>
            </a:r>
          </a:p>
          <a:p>
            <a:pPr>
              <a:buFont typeface="Arial" panose="020B0604020202020204" pitchFamily="34" charset="0"/>
              <a:buNone/>
            </a:pPr>
            <a:r>
              <a:rPr lang="ro-RO" b="1" dirty="0">
                <a:sym typeface="Wingdings 2" panose="05020102010507070707" pitchFamily="18" charset="2"/>
              </a:rPr>
              <a:t> Arhitectura </a:t>
            </a:r>
            <a:r>
              <a:rPr lang="ro-RO" b="1" dirty="0" err="1">
                <a:sym typeface="Wingdings 2" panose="05020102010507070707" pitchFamily="18" charset="2"/>
              </a:rPr>
              <a:t>Aplicatiei</a:t>
            </a:r>
            <a:r>
              <a:rPr lang="ro-RO" b="1" dirty="0">
                <a:sym typeface="Wingdings 2" panose="05020102010507070707" pitchFamily="18" charset="2"/>
              </a:rPr>
              <a:t> în Introducere</a:t>
            </a:r>
          </a:p>
          <a:p>
            <a:pPr>
              <a:buFont typeface="Wingdings 2" panose="05020102010507070707" pitchFamily="18" charset="2"/>
              <a:buChar char="l"/>
            </a:pPr>
            <a:r>
              <a:rPr lang="ro-RO" b="1" dirty="0">
                <a:sym typeface="Wingdings 2" panose="05020102010507070707" pitchFamily="18" charset="2"/>
              </a:rPr>
              <a:t> Abordarea testării</a:t>
            </a:r>
          </a:p>
          <a:p>
            <a:pPr marL="0" indent="0">
              <a:buNone/>
            </a:pPr>
            <a:r>
              <a:rPr lang="ro-RO" b="1" dirty="0">
                <a:sym typeface="Wingdings 2" panose="05020102010507070707" pitchFamily="18" charset="2"/>
              </a:rPr>
              <a:t>	1. </a:t>
            </a:r>
            <a:r>
              <a:rPr lang="ro-RO" b="1" dirty="0" err="1">
                <a:sym typeface="Wingdings 2" panose="05020102010507070707" pitchFamily="18" charset="2"/>
              </a:rPr>
              <a:t>Met</a:t>
            </a:r>
            <a:r>
              <a:rPr lang="ro-RO" b="1" dirty="0">
                <a:sym typeface="Wingdings 2" panose="05020102010507070707" pitchFamily="18" charset="2"/>
              </a:rPr>
              <a:t>. Top-</a:t>
            </a:r>
            <a:r>
              <a:rPr lang="ro-RO" b="1" dirty="0" err="1">
                <a:sym typeface="Wingdings 2" panose="05020102010507070707" pitchFamily="18" charset="2"/>
              </a:rPr>
              <a:t>Down</a:t>
            </a:r>
            <a:r>
              <a:rPr lang="ro-RO" b="1" dirty="0">
                <a:sym typeface="Wingdings 2" panose="05020102010507070707" pitchFamily="18" charset="2"/>
              </a:rPr>
              <a:t> + integrări</a:t>
            </a:r>
          </a:p>
          <a:p>
            <a:pPr marL="0" indent="0">
              <a:buNone/>
            </a:pPr>
            <a:r>
              <a:rPr lang="ro-RO" b="1" dirty="0">
                <a:sym typeface="Wingdings 2" panose="05020102010507070707" pitchFamily="18" charset="2"/>
              </a:rPr>
              <a:t>	2. </a:t>
            </a:r>
            <a:r>
              <a:rPr lang="ro-RO" b="1" dirty="0" err="1">
                <a:sym typeface="Wingdings 2" panose="05020102010507070707" pitchFamily="18" charset="2"/>
              </a:rPr>
              <a:t>Met</a:t>
            </a:r>
            <a:r>
              <a:rPr lang="ro-RO" b="1" dirty="0">
                <a:sym typeface="Wingdings 2" panose="05020102010507070707" pitchFamily="18" charset="2"/>
              </a:rPr>
              <a:t>. </a:t>
            </a:r>
            <a:r>
              <a:rPr lang="ro-RO" b="1" dirty="0" err="1">
                <a:sym typeface="Wingdings 2" panose="05020102010507070707" pitchFamily="18" charset="2"/>
              </a:rPr>
              <a:t>Bottom-Up</a:t>
            </a:r>
            <a:r>
              <a:rPr lang="ro-RO" b="1" dirty="0">
                <a:sym typeface="Wingdings 2" panose="05020102010507070707" pitchFamily="18" charset="2"/>
              </a:rPr>
              <a:t> + integrări </a:t>
            </a:r>
          </a:p>
          <a:p>
            <a:pPr marL="0" indent="0">
              <a:buNone/>
            </a:pPr>
            <a:r>
              <a:rPr lang="ro-RO" b="1" dirty="0">
                <a:sym typeface="Wingdings 2" panose="05020102010507070707" pitchFamily="18" charset="2"/>
              </a:rPr>
              <a:t> Mențineți Codurile și Culorile (Roșu/Verde) Date la Specificații și la care faceți </a:t>
            </a:r>
          </a:p>
          <a:p>
            <a:pPr marL="0" indent="0">
              <a:buNone/>
            </a:pPr>
            <a:r>
              <a:rPr lang="ro-RO" b="1" dirty="0">
                <a:sym typeface="Wingdings 2" panose="05020102010507070707" pitchFamily="18" charset="2"/>
              </a:rPr>
              <a:t> Criteriile de intrare, de ieșire, de suspendare, de reluare (adaptare pe specificul echipei/aplicației) </a:t>
            </a:r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STP + CT + </a:t>
            </a:r>
            <a:r>
              <a:rPr lang="ro-RO" sz="3200" b="1" dirty="0" err="1"/>
              <a:t>Exec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0044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o"/>
            </a:pPr>
            <a:r>
              <a:rPr lang="ro-RO" b="1" dirty="0">
                <a:sym typeface="Wingdings 2" panose="05020102010507070707" pitchFamily="18" charset="2"/>
              </a:rPr>
              <a:t> 7(sapte) tehnici de testare, </a:t>
            </a:r>
            <a:r>
              <a:rPr lang="ro-RO" dirty="0">
                <a:sym typeface="Wingdings 2" panose="05020102010507070707" pitchFamily="18" charset="2"/>
              </a:rPr>
              <a:t>în care avem incluse:</a:t>
            </a:r>
          </a:p>
          <a:p>
            <a:pPr marL="0" indent="0">
              <a:buNone/>
            </a:pPr>
            <a:r>
              <a:rPr lang="ro-RO" dirty="0">
                <a:sym typeface="Wingdings 2" panose="05020102010507070707" pitchFamily="18" charset="2"/>
              </a:rPr>
              <a:t>	1.Testarea pozitivă (inclusiv Quality Report)</a:t>
            </a:r>
          </a:p>
          <a:p>
            <a:pPr marL="0" indent="0">
              <a:buNone/>
            </a:pPr>
            <a:r>
              <a:rPr lang="ro-RO" dirty="0">
                <a:sym typeface="Wingdings 2" panose="05020102010507070707" pitchFamily="18" charset="2"/>
              </a:rPr>
              <a:t>	2.Testarea white box</a:t>
            </a:r>
          </a:p>
          <a:p>
            <a:pPr marL="0" indent="0">
              <a:buNone/>
            </a:pPr>
            <a:r>
              <a:rPr lang="ro-RO" dirty="0">
                <a:sym typeface="Wingdings 2" panose="05020102010507070707" pitchFamily="18" charset="2"/>
              </a:rPr>
              <a:t>	3.Testarea fluxului (minim 3 puncte legate pe flux)</a:t>
            </a:r>
          </a:p>
          <a:p>
            <a:pPr marL="0" indent="0">
              <a:buNone/>
            </a:pPr>
            <a:r>
              <a:rPr lang="ro-RO" dirty="0">
                <a:sym typeface="Wingdings 2" panose="05020102010507070707" pitchFamily="18" charset="2"/>
              </a:rPr>
              <a:t>	4.Testarea cu valori limită (TVL), inclusiv Matricea</a:t>
            </a:r>
          </a:p>
          <a:p>
            <a:pPr marL="0" indent="0">
              <a:buNone/>
            </a:pPr>
            <a:r>
              <a:rPr lang="ro-RO" dirty="0">
                <a:sym typeface="Wingdings 2" panose="05020102010507070707" pitchFamily="18" charset="2"/>
              </a:rPr>
              <a:t>	 reducerilor</a:t>
            </a:r>
          </a:p>
          <a:p>
            <a:pPr marL="0" indent="0">
              <a:buNone/>
            </a:pPr>
            <a:r>
              <a:rPr lang="ro-RO" dirty="0">
                <a:sym typeface="Wingdings 2" panose="05020102010507070707" pitchFamily="18" charset="2"/>
              </a:rPr>
              <a:t>	5. Testarea la stres (Web </a:t>
            </a:r>
            <a:r>
              <a:rPr lang="ro-RO" dirty="0" err="1">
                <a:sym typeface="Wingdings 2" panose="05020102010507070707" pitchFamily="18" charset="2"/>
              </a:rPr>
              <a:t>stress</a:t>
            </a:r>
            <a:r>
              <a:rPr lang="ro-RO" dirty="0">
                <a:sym typeface="Wingdings 2" panose="05020102010507070707" pitchFamily="18" charset="2"/>
              </a:rPr>
              <a:t>)</a:t>
            </a:r>
          </a:p>
          <a:p>
            <a:pPr marL="0" indent="0">
              <a:buNone/>
            </a:pPr>
            <a:r>
              <a:rPr lang="ro-RO" dirty="0">
                <a:sym typeface="Wingdings 2" panose="05020102010507070707" pitchFamily="18" charset="2"/>
              </a:rPr>
              <a:t>	6. Alte tehnici de testare.</a:t>
            </a:r>
          </a:p>
          <a:p>
            <a:pPr marL="0" indent="0">
              <a:buNone/>
            </a:pPr>
            <a:r>
              <a:rPr lang="ro-RO" b="1" dirty="0">
                <a:sym typeface="Wingdings 2" panose="05020102010507070707" pitchFamily="18" charset="2"/>
              </a:rPr>
              <a:t> Macheta </a:t>
            </a:r>
            <a:r>
              <a:rPr lang="ro-RO" b="1" dirty="0" err="1">
                <a:sym typeface="Wingdings 2" panose="05020102010507070707" pitchFamily="18" charset="2"/>
              </a:rPr>
              <a:t>apariţiilor</a:t>
            </a:r>
            <a:r>
              <a:rPr lang="ro-RO" b="1" dirty="0">
                <a:sym typeface="Wingdings 2" panose="05020102010507070707" pitchFamily="18" charset="2"/>
              </a:rPr>
              <a:t> (MA) </a:t>
            </a:r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STP + CT + </a:t>
            </a:r>
            <a:r>
              <a:rPr lang="ro-RO" sz="3200" b="1" dirty="0" err="1"/>
              <a:t>Exec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6211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50628" y="1078173"/>
            <a:ext cx="10918208" cy="5131558"/>
          </a:xfrm>
        </p:spPr>
        <p:txBody>
          <a:bodyPr/>
          <a:lstStyle/>
          <a:p>
            <a:pPr marL="0" indent="0">
              <a:buNone/>
            </a:pPr>
            <a:r>
              <a:rPr lang="ro-RO" b="1" dirty="0">
                <a:sym typeface="Wingdings 2" panose="05020102010507070707" pitchFamily="18" charset="2"/>
              </a:rPr>
              <a:t> Macheta </a:t>
            </a:r>
            <a:r>
              <a:rPr lang="ro-RO" b="1" dirty="0" err="1">
                <a:sym typeface="Wingdings 2" panose="05020102010507070707" pitchFamily="18" charset="2"/>
              </a:rPr>
              <a:t>Dependenţelor</a:t>
            </a:r>
            <a:r>
              <a:rPr lang="ro-RO" b="1" dirty="0">
                <a:sym typeface="Wingdings 2" panose="05020102010507070707" pitchFamily="18" charset="2"/>
              </a:rPr>
              <a:t> de traiectorii</a:t>
            </a:r>
            <a:endParaRPr lang="ro-RO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ro-RO" b="1" dirty="0">
                <a:sym typeface="Wingdings 2" panose="05020102010507070707" pitchFamily="18" charset="2"/>
              </a:rPr>
              <a:t> Fiecare caz de testare cu Apreciere Tip </a:t>
            </a:r>
            <a:r>
              <a:rPr lang="ro-RO" b="1" dirty="0" err="1">
                <a:sym typeface="Wingdings 2" panose="05020102010507070707" pitchFamily="18" charset="2"/>
              </a:rPr>
              <a:t>eRR</a:t>
            </a:r>
            <a:endParaRPr lang="ro-RO" b="1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ro-RO" b="1" dirty="0">
                <a:sym typeface="Wingdings 2" panose="05020102010507070707" pitchFamily="18" charset="2"/>
              </a:rPr>
              <a:t> Apreciere Generală (inventivitate)</a:t>
            </a:r>
          </a:p>
          <a:p>
            <a:pPr marL="0" indent="0">
              <a:buNone/>
            </a:pPr>
            <a:endParaRPr lang="ro-RO" b="1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dirty="0" err="1">
                <a:sym typeface="Wingdings 2" panose="05020102010507070707" pitchFamily="18" charset="2"/>
              </a:rPr>
              <a:t>Centralizator</a:t>
            </a:r>
            <a:r>
              <a:rPr lang="en-US" dirty="0">
                <a:sym typeface="Wingdings 2" panose="05020102010507070707" pitchFamily="18" charset="2"/>
              </a:rPr>
              <a:t> CT-</a:t>
            </a:r>
            <a:r>
              <a:rPr lang="en-US" dirty="0" err="1">
                <a:sym typeface="Wingdings 2" panose="05020102010507070707" pitchFamily="18" charset="2"/>
              </a:rPr>
              <a:t>uri</a:t>
            </a:r>
            <a:r>
              <a:rPr lang="ro-RO" dirty="0">
                <a:sym typeface="Wingdings 2" panose="05020102010507070707" pitchFamily="18" charset="2"/>
              </a:rPr>
              <a:t> pe tehnici de testare</a:t>
            </a:r>
            <a:endParaRPr lang="en-US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dirty="0" err="1">
                <a:sym typeface="Wingdings 2" panose="05020102010507070707" pitchFamily="18" charset="2"/>
              </a:rPr>
              <a:t>Centralizator</a:t>
            </a:r>
            <a:r>
              <a:rPr lang="en-US" dirty="0">
                <a:sym typeface="Wingdings 2" panose="05020102010507070707" pitchFamily="18" charset="2"/>
              </a:rPr>
              <a:t> CT-</a:t>
            </a:r>
            <a:r>
              <a:rPr lang="en-US" dirty="0" err="1">
                <a:sym typeface="Wingdings 2" panose="05020102010507070707" pitchFamily="18" charset="2"/>
              </a:rPr>
              <a:t>uri</a:t>
            </a:r>
            <a:r>
              <a:rPr lang="en-US" dirty="0">
                <a:sym typeface="Wingdings 2" panose="05020102010507070707" pitchFamily="18" charset="2"/>
              </a:rPr>
              <a:t> pe </a:t>
            </a:r>
            <a:r>
              <a:rPr lang="en-US" dirty="0" err="1">
                <a:sym typeface="Wingdings 2" panose="05020102010507070707" pitchFamily="18" charset="2"/>
              </a:rPr>
              <a:t>specifica</a:t>
            </a:r>
            <a:r>
              <a:rPr lang="ro-RO" dirty="0" err="1">
                <a:sym typeface="Wingdings 2" panose="05020102010507070707" pitchFamily="18" charset="2"/>
              </a:rPr>
              <a:t>ţii</a:t>
            </a:r>
            <a:r>
              <a:rPr lang="ro-RO" dirty="0">
                <a:sym typeface="Wingdings 2" panose="05020102010507070707" pitchFamily="18" charset="2"/>
              </a:rPr>
              <a:t> din </a:t>
            </a:r>
            <a:r>
              <a:rPr lang="en-US" dirty="0">
                <a:sym typeface="Wingdings 2" panose="05020102010507070707" pitchFamily="18" charset="2"/>
              </a:rPr>
              <a:t>module</a:t>
            </a:r>
            <a:r>
              <a:rPr lang="ro-RO" dirty="0">
                <a:sym typeface="Wingdings 2" panose="05020102010507070707" pitchFamily="18" charset="2"/>
              </a:rPr>
              <a:t> </a:t>
            </a:r>
            <a:r>
              <a:rPr lang="en-US" dirty="0">
                <a:sym typeface="Wingdings 2" panose="05020102010507070707" pitchFamily="18" charset="2"/>
              </a:rPr>
              <a:t>/</a:t>
            </a:r>
            <a:r>
              <a:rPr lang="ro-RO" dirty="0">
                <a:sym typeface="Wingdings 2" panose="05020102010507070707" pitchFamily="18" charset="2"/>
              </a:rPr>
              <a:t> </a:t>
            </a:r>
            <a:r>
              <a:rPr lang="en-US" dirty="0" err="1">
                <a:sym typeface="Wingdings 2" panose="05020102010507070707" pitchFamily="18" charset="2"/>
              </a:rPr>
              <a:t>func</a:t>
            </a:r>
            <a:r>
              <a:rPr lang="ro-RO" dirty="0" err="1">
                <a:sym typeface="Wingdings 2" panose="05020102010507070707" pitchFamily="18" charset="2"/>
              </a:rPr>
              <a:t>ţii</a:t>
            </a:r>
            <a:endParaRPr lang="ro-RO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endParaRPr lang="ro-RO" dirty="0">
              <a:sym typeface="Wingdings 2" panose="05020102010507070707" pitchFamily="18" charset="2"/>
            </a:endParaRPr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48352"/>
          </a:xfrm>
        </p:spPr>
        <p:txBody>
          <a:bodyPr/>
          <a:lstStyle/>
          <a:p>
            <a:r>
              <a:rPr lang="ro-RO" sz="3200" b="1" dirty="0"/>
              <a:t>Explicații STP + CT + </a:t>
            </a:r>
            <a:r>
              <a:rPr lang="ro-RO" sz="3200" b="1" dirty="0" err="1"/>
              <a:t>Exec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8212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Explicații STP + CT + Exec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C85A2-84D9-4913-A2CA-BCE116799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531412"/>
            <a:ext cx="7188199" cy="37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39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ro-RO" b="1" dirty="0"/>
              <a:t>Explicații STP + CT + Exec</a:t>
            </a:r>
            <a:endParaRPr lang="en-US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933E570-BA35-4564-AF25-A34382CF8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o-RO" sz="2400" dirty="0">
                <a:sym typeface="Wingdings 2" panose="05020102010507070707" pitchFamily="18" charset="2"/>
              </a:rPr>
              <a:t>	L  	M	M	J	V	S	D</a:t>
            </a:r>
          </a:p>
          <a:p>
            <a:pPr marL="514350" indent="-514350">
              <a:lnSpc>
                <a:spcPct val="90000"/>
              </a:lnSpc>
              <a:buAutoNum type="arabicPlain" startAt="8"/>
            </a:pPr>
            <a:r>
              <a:rPr lang="ro-RO" sz="2400" dirty="0">
                <a:sym typeface="Wingdings 2" panose="05020102010507070707" pitchFamily="18" charset="2"/>
              </a:rPr>
              <a:t>   </a:t>
            </a:r>
            <a:r>
              <a:rPr lang="ro-RO" sz="2400" i="1" dirty="0">
                <a:sym typeface="Wingdings 2" panose="05020102010507070707" pitchFamily="18" charset="2"/>
              </a:rPr>
              <a:t>8	9	10	11	12	13	14</a:t>
            </a:r>
          </a:p>
          <a:p>
            <a:pPr marL="514350" indent="-514350">
              <a:lnSpc>
                <a:spcPct val="90000"/>
              </a:lnSpc>
              <a:buAutoNum type="arabicPlain" startAt="8"/>
            </a:pPr>
            <a:r>
              <a:rPr lang="ro-RO" sz="2400" i="1" dirty="0">
                <a:sym typeface="Wingdings 2" panose="05020102010507070707" pitchFamily="18" charset="2"/>
              </a:rPr>
              <a:t>  </a:t>
            </a:r>
            <a:r>
              <a:rPr lang="ro-RO" sz="2400" i="1" dirty="0">
                <a:highlight>
                  <a:srgbClr val="FFFF00"/>
                </a:highlight>
                <a:sym typeface="Wingdings 2" panose="05020102010507070707" pitchFamily="18" charset="2"/>
              </a:rPr>
              <a:t>13	14	15	16	17	18	19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o-RO" sz="2400" i="1" dirty="0">
                <a:sym typeface="Wingdings 2" panose="05020102010507070707" pitchFamily="18" charset="2"/>
              </a:rPr>
              <a:t>       20	21	22	23	24	25	26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o-RO" sz="2400" dirty="0">
                <a:sym typeface="Wingdings 2" panose="05020102010507070707" pitchFamily="18" charset="2"/>
              </a:rPr>
              <a:t>10   27	28	28	29	30	1	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o-RO" sz="2400" dirty="0">
                <a:sym typeface="Wingdings 2" panose="05020102010507070707" pitchFamily="18" charset="2"/>
              </a:rPr>
              <a:t>11 	3	4	5	6	7	8	9</a:t>
            </a:r>
          </a:p>
          <a:p>
            <a:pPr marL="514350" indent="-514350">
              <a:lnSpc>
                <a:spcPct val="90000"/>
              </a:lnSpc>
              <a:buAutoNum type="arabicPlain" startAt="12"/>
            </a:pPr>
            <a:r>
              <a:rPr lang="ro-RO" sz="2400" dirty="0">
                <a:sym typeface="Wingdings 2" panose="05020102010507070707" pitchFamily="18" charset="2"/>
              </a:rPr>
              <a:t>  10	11	12	13	14	15	16</a:t>
            </a:r>
          </a:p>
          <a:p>
            <a:pPr marL="514350" indent="-514350">
              <a:lnSpc>
                <a:spcPct val="90000"/>
              </a:lnSpc>
              <a:buAutoNum type="arabicPlain" startAt="12"/>
            </a:pPr>
            <a:r>
              <a:rPr lang="ro-RO" sz="2400" dirty="0">
                <a:sym typeface="Wingdings 2" panose="05020102010507070707" pitchFamily="18" charset="2"/>
              </a:rPr>
              <a:t>  17	18	19	20	21	22	23</a:t>
            </a:r>
          </a:p>
          <a:p>
            <a:pPr marL="514350" indent="-514350">
              <a:lnSpc>
                <a:spcPct val="90000"/>
              </a:lnSpc>
              <a:buAutoNum type="arabicPlain" startAt="12"/>
            </a:pPr>
            <a:r>
              <a:rPr lang="ro-RO" sz="2400" dirty="0">
                <a:sym typeface="Wingdings 2" panose="05020102010507070707" pitchFamily="18" charset="2"/>
              </a:rPr>
              <a:t>  24	25	26	27	28	29	30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57A810BE-CC0D-4EEF-A919-A481ABB28048}"/>
                  </a:ext>
                </a:extLst>
              </p14:cNvPr>
              <p14:cNvContentPartPr/>
              <p14:nvPr/>
            </p14:nvContentPartPr>
            <p14:xfrm>
              <a:off x="11928960" y="1191991"/>
              <a:ext cx="157320" cy="15444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57A810BE-CC0D-4EEF-A919-A481ABB280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10960" y="1156351"/>
                <a:ext cx="19296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60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34pp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1524000" y="6324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Alexandru TUGUI </a:t>
            </a:r>
            <a:r>
              <a:rPr lang="ro-RO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		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	“Alexandru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Ioan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Cuza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 University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88" y="152401"/>
            <a:ext cx="696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3"/>
          <p:cNvSpPr txBox="1">
            <a:spLocks/>
          </p:cNvSpPr>
          <p:nvPr/>
        </p:nvSpPr>
        <p:spPr bwMode="auto">
          <a:xfrm>
            <a:off x="1893888" y="18154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200" b="1" dirty="0">
                <a:solidFill>
                  <a:srgbClr val="0000FF"/>
                </a:solidFill>
              </a:rPr>
              <a:t>IDEI</a:t>
            </a:r>
            <a:endParaRPr lang="en-US" sz="2000" b="1" dirty="0">
              <a:solidFill>
                <a:srgbClr val="0000FF"/>
              </a:solidFill>
              <a:latin typeface="Times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3999" y="1219200"/>
            <a:ext cx="10226153" cy="4800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dirty="0"/>
          </a:p>
          <a:p>
            <a:r>
              <a:rPr lang="ro-RO" sz="2400" b="1" dirty="0"/>
              <a:t>Testarea domeniului. </a:t>
            </a:r>
            <a:r>
              <a:rPr lang="ro-RO" sz="2400" dirty="0"/>
              <a:t>Un domeniu este un set (matematic) care include toate valorile posibile ale variabilei unei funcţii. </a:t>
            </a:r>
            <a:endParaRPr lang="en-US" sz="2400" dirty="0"/>
          </a:p>
          <a:p>
            <a:endParaRPr lang="ro-RO" sz="2400" dirty="0"/>
          </a:p>
          <a:p>
            <a:r>
              <a:rPr lang="ro-RO" sz="2400" b="1" dirty="0"/>
              <a:t>Teste cu valori limită. </a:t>
            </a:r>
            <a:r>
              <a:rPr lang="ro-RO" sz="2400" dirty="0"/>
              <a:t>O clasă de echivalenţă este setul de valori. Dacă le puteţi trasa într-o linie de numere, valorile de limită sunt cel mal mai mare şi cel mai mic membru din clasă.</a:t>
            </a:r>
            <a:endParaRPr lang="en-US" sz="2400" dirty="0"/>
          </a:p>
          <a:p>
            <a:endParaRPr lang="en-US" sz="2400" dirty="0"/>
          </a:p>
          <a:p>
            <a:r>
              <a:rPr lang="ro-RO" sz="2400" b="1" dirty="0"/>
              <a:t>Testarea logică.</a:t>
            </a:r>
            <a:r>
              <a:rPr lang="ro-RO" sz="2400" dirty="0"/>
              <a:t> Variabilele au relaţii în program</a:t>
            </a:r>
            <a:r>
              <a:rPr lang="en-US" sz="2400" dirty="0"/>
              <a:t> (</a:t>
            </a:r>
            <a:r>
              <a:rPr lang="en-US" sz="2400" dirty="0" err="1"/>
              <a:t>structurile</a:t>
            </a:r>
            <a:r>
              <a:rPr lang="en-US" sz="2400" dirty="0"/>
              <a:t> de control)</a:t>
            </a:r>
            <a:r>
              <a:rPr lang="ro-RO" sz="2400" dirty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ro-RO" sz="2400" b="1" dirty="0"/>
              <a:t>Testare pe baza stării.</a:t>
            </a:r>
            <a:r>
              <a:rPr lang="ro-RO" sz="2400" dirty="0"/>
              <a:t> Un program înaintează de la o stare la alta.</a:t>
            </a:r>
            <a:r>
              <a:rPr lang="en-US" sz="2400" dirty="0"/>
              <a:t>  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50021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34pp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1524000" y="6324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Alexandru TUGUI </a:t>
            </a:r>
            <a:r>
              <a:rPr lang="ro-RO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		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	“Alexandru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Ioan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Cuza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 University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88" y="152401"/>
            <a:ext cx="696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3"/>
          <p:cNvSpPr txBox="1">
            <a:spLocks/>
          </p:cNvSpPr>
          <p:nvPr/>
        </p:nvSpPr>
        <p:spPr bwMode="auto">
          <a:xfrm>
            <a:off x="1893888" y="18154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200" b="1" dirty="0">
                <a:solidFill>
                  <a:srgbClr val="0000FF"/>
                </a:solidFill>
              </a:rPr>
              <a:t>IDEI</a:t>
            </a:r>
            <a:endParaRPr lang="en-US" sz="2000" b="1" dirty="0">
              <a:solidFill>
                <a:srgbClr val="0000FF"/>
              </a:solidFill>
              <a:latin typeface="Times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3999" y="1219200"/>
            <a:ext cx="10226153" cy="4800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dirty="0"/>
          </a:p>
          <a:p>
            <a:r>
              <a:rPr lang="ro-RO" sz="2400" b="1" dirty="0"/>
              <a:t>Testarea domeniului. </a:t>
            </a:r>
            <a:r>
              <a:rPr lang="ro-RO" sz="2400" dirty="0"/>
              <a:t>Un domeniu este un set (matematic) care include toate valorile posibile ale variabilei unei funcţii. </a:t>
            </a:r>
            <a:endParaRPr lang="en-US" sz="2400" dirty="0"/>
          </a:p>
          <a:p>
            <a:endParaRPr lang="ro-RO" sz="2400" dirty="0"/>
          </a:p>
          <a:p>
            <a:r>
              <a:rPr lang="ro-RO" sz="2400" b="1" dirty="0"/>
              <a:t>Teste cu valori limită. </a:t>
            </a:r>
            <a:r>
              <a:rPr lang="ro-RO" sz="2400" dirty="0"/>
              <a:t>O clasă de echivalenţă este setul de valori. Dacă le puteţi trasa într-o linie de numere, valorile de limită sunt cel mal mai mare şi cel mai mic membru din clasă.</a:t>
            </a:r>
            <a:endParaRPr lang="en-US" sz="2400" dirty="0"/>
          </a:p>
          <a:p>
            <a:endParaRPr lang="en-US" sz="2400" dirty="0"/>
          </a:p>
          <a:p>
            <a:r>
              <a:rPr lang="ro-RO" sz="2400" b="1" dirty="0"/>
              <a:t>Testarea logică.</a:t>
            </a:r>
            <a:r>
              <a:rPr lang="ro-RO" sz="2400" dirty="0"/>
              <a:t> Variabilele au relaţii în program</a:t>
            </a:r>
            <a:r>
              <a:rPr lang="en-US" sz="2400" dirty="0"/>
              <a:t> (</a:t>
            </a:r>
            <a:r>
              <a:rPr lang="en-US" sz="2400" dirty="0" err="1"/>
              <a:t>structurile</a:t>
            </a:r>
            <a:r>
              <a:rPr lang="en-US" sz="2400" dirty="0"/>
              <a:t> de control)</a:t>
            </a:r>
            <a:r>
              <a:rPr lang="ro-RO" sz="2400" dirty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ro-RO" sz="2400" b="1" dirty="0"/>
              <a:t>Testare pe baza stării.</a:t>
            </a:r>
            <a:r>
              <a:rPr lang="ro-RO" sz="2400" dirty="0"/>
              <a:t> Un program înaintează de la o stare la alta.</a:t>
            </a:r>
            <a:r>
              <a:rPr lang="en-US" sz="2400" dirty="0"/>
              <a:t>  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00148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34pp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1524000" y="6324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Alexandru TUGUI </a:t>
            </a:r>
            <a:r>
              <a:rPr lang="ro-RO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		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	“Alexandru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Ioan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Cuza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 University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88" y="152401"/>
            <a:ext cx="696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3"/>
          <p:cNvSpPr txBox="1">
            <a:spLocks/>
          </p:cNvSpPr>
          <p:nvPr/>
        </p:nvSpPr>
        <p:spPr bwMode="auto">
          <a:xfrm>
            <a:off x="1893888" y="18154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200" b="1" dirty="0">
                <a:solidFill>
                  <a:srgbClr val="0000FF"/>
                </a:solidFill>
              </a:rPr>
              <a:t>IDEI</a:t>
            </a:r>
            <a:endParaRPr lang="en-US" sz="2000" b="1" dirty="0">
              <a:solidFill>
                <a:srgbClr val="0000FF"/>
              </a:solidFill>
              <a:latin typeface="Times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3999" y="1219200"/>
            <a:ext cx="10226153" cy="4800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dirty="0"/>
          </a:p>
          <a:p>
            <a:r>
              <a:rPr lang="ro-RO" sz="2400" b="1" dirty="0"/>
              <a:t>Testarea traseului.</a:t>
            </a:r>
            <a:r>
              <a:rPr lang="ro-RO" sz="2400" dirty="0"/>
              <a:t> Un traseu include toţi paşii pe care i-aţi făcut </a:t>
            </a:r>
            <a:r>
              <a:rPr lang="ro-RO" sz="2400" b="1" dirty="0"/>
              <a:t>sau</a:t>
            </a:r>
            <a:r>
              <a:rPr lang="ro-RO" sz="2400" dirty="0"/>
              <a:t> toate formulările pe care programul le-a trecut până a ajunge la starea curentă.</a:t>
            </a:r>
            <a:endParaRPr lang="en-US" sz="2400" dirty="0"/>
          </a:p>
          <a:p>
            <a:endParaRPr lang="en-US" sz="2400" dirty="0"/>
          </a:p>
          <a:p>
            <a:r>
              <a:rPr lang="ro-RO" sz="2400" b="1" dirty="0"/>
              <a:t>Testarea pe bază de specificaţii.</a:t>
            </a:r>
            <a:r>
              <a:rPr lang="en-US" sz="2400" b="1" dirty="0"/>
              <a:t> </a:t>
            </a:r>
            <a:r>
              <a:rPr lang="en-US" sz="2400" dirty="0" err="1"/>
              <a:t>Unele</a:t>
            </a:r>
            <a:r>
              <a:rPr lang="en-US" sz="2400" dirty="0"/>
              <a:t> </a:t>
            </a:r>
            <a:r>
              <a:rPr lang="en-US" sz="2400" dirty="0" err="1"/>
              <a:t>specificatii</a:t>
            </a:r>
            <a:endParaRPr lang="en-US" sz="2400" dirty="0"/>
          </a:p>
          <a:p>
            <a:r>
              <a:rPr lang="ro-RO" sz="2400" b="1" dirty="0"/>
              <a:t>Testarea pe bază de cerinţe.</a:t>
            </a:r>
            <a:r>
              <a:rPr lang="en-US" sz="2400" b="1" dirty="0"/>
              <a:t> </a:t>
            </a:r>
            <a:r>
              <a:rPr lang="en-US" sz="2400" dirty="0" err="1"/>
              <a:t>Unele</a:t>
            </a:r>
            <a:r>
              <a:rPr lang="en-US" sz="2400" dirty="0"/>
              <a:t> </a:t>
            </a:r>
            <a:r>
              <a:rPr lang="en-US" sz="2400" dirty="0" err="1"/>
              <a:t>cerinte</a:t>
            </a:r>
            <a:r>
              <a:rPr lang="en-US" sz="2400" dirty="0"/>
              <a:t> </a:t>
            </a:r>
            <a:r>
              <a:rPr lang="en-US" sz="2400" dirty="0" err="1"/>
              <a:t>comerciale</a:t>
            </a:r>
            <a:r>
              <a:rPr lang="en-US" sz="2400" dirty="0"/>
              <a:t>/</a:t>
            </a:r>
            <a:r>
              <a:rPr lang="en-US" sz="2400" dirty="0" err="1"/>
              <a:t>tehnice</a:t>
            </a:r>
            <a:endParaRPr lang="en-US" sz="2400" dirty="0"/>
          </a:p>
          <a:p>
            <a:endParaRPr lang="en-US" sz="2400" dirty="0"/>
          </a:p>
          <a:p>
            <a:r>
              <a:rPr lang="ro-RO" sz="2400" b="1" dirty="0"/>
              <a:t>Testarea prin combinaţie.</a:t>
            </a:r>
            <a:r>
              <a:rPr lang="ro-RO" sz="2400" dirty="0"/>
              <a:t> Testarea a două sau mai multe variabile una în combinaţie cu cealaltă.</a:t>
            </a:r>
            <a:endParaRPr lang="en-US" sz="2400" dirty="0"/>
          </a:p>
          <a:p>
            <a:endParaRPr lang="en-US" sz="2400" dirty="0"/>
          </a:p>
          <a:p>
            <a:r>
              <a:rPr lang="ro-RO" sz="2400" b="1" dirty="0"/>
              <a:t>Testarea pe bază de riscuri. </a:t>
            </a:r>
            <a:r>
              <a:rPr lang="ro-RO" sz="2400" dirty="0"/>
              <a:t>Constrângeri de intrare. Date de ieşire.</a:t>
            </a:r>
            <a:r>
              <a:rPr lang="en-US" sz="2400" dirty="0"/>
              <a:t> </a:t>
            </a:r>
            <a:r>
              <a:rPr lang="ro-RO" sz="2400" dirty="0"/>
              <a:t>Constrângeri de stocare (sau date)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182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34pp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1524000" y="6324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Alexandru TUGUI </a:t>
            </a:r>
            <a:r>
              <a:rPr lang="ro-RO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		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	“Alexandru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Ioan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Cuza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 University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88" y="152401"/>
            <a:ext cx="696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3"/>
          <p:cNvSpPr txBox="1">
            <a:spLocks/>
          </p:cNvSpPr>
          <p:nvPr/>
        </p:nvSpPr>
        <p:spPr bwMode="auto">
          <a:xfrm>
            <a:off x="1893888" y="18154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200" b="1" dirty="0">
                <a:solidFill>
                  <a:srgbClr val="0000FF"/>
                </a:solidFill>
              </a:rPr>
              <a:t>IDEI</a:t>
            </a:r>
            <a:endParaRPr lang="en-US" sz="2000" b="1" dirty="0">
              <a:solidFill>
                <a:srgbClr val="0000FF"/>
              </a:solidFill>
              <a:latin typeface="Times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3999" y="1219200"/>
            <a:ext cx="10226153" cy="4800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dirty="0"/>
          </a:p>
          <a:p>
            <a:r>
              <a:rPr lang="ro-RO" sz="2400" b="1" dirty="0"/>
              <a:t>Testarea prin regresiune </a:t>
            </a:r>
            <a:r>
              <a:rPr lang="ro-RO" sz="2400" dirty="0"/>
              <a:t>implică refolosirea acelor teste</a:t>
            </a:r>
            <a:endParaRPr lang="en-US" sz="2400" dirty="0"/>
          </a:p>
          <a:p>
            <a:endParaRPr lang="en-US" sz="2400" i="1" dirty="0"/>
          </a:p>
          <a:p>
            <a:r>
              <a:rPr lang="ro-RO" sz="2400" b="1" dirty="0"/>
              <a:t>Testarea după </a:t>
            </a:r>
            <a:r>
              <a:rPr lang="ro-RO" sz="2400" b="1" i="1" dirty="0"/>
              <a:t>script</a:t>
            </a:r>
            <a:r>
              <a:rPr lang="ro-RO" sz="2400" b="1" dirty="0"/>
              <a:t>. </a:t>
            </a:r>
            <a:r>
              <a:rPr lang="ro-RO" sz="2400" dirty="0"/>
              <a:t>Testare manuală, tes</a:t>
            </a:r>
            <a:r>
              <a:rPr lang="en-US" sz="2400" dirty="0"/>
              <a:t>t</a:t>
            </a:r>
            <a:r>
              <a:rPr lang="ro-RO" sz="2400" dirty="0"/>
              <a:t>ă</a:t>
            </a:r>
            <a:r>
              <a:rPr lang="en-US" sz="2400" dirty="0"/>
              <a:t>r </a:t>
            </a:r>
            <a:r>
              <a:rPr lang="ro-RO" sz="2400" dirty="0"/>
              <a:t>începător - procedură pas cu pas</a:t>
            </a:r>
          </a:p>
          <a:p>
            <a:endParaRPr lang="ro-RO" sz="2400" dirty="0"/>
          </a:p>
          <a:p>
            <a:r>
              <a:rPr lang="ro-RO" sz="2400" b="1" dirty="0"/>
              <a:t>Testarea  de tip smoke.</a:t>
            </a:r>
            <a:r>
              <a:rPr lang="ro-RO" sz="2400" dirty="0"/>
              <a:t> </a:t>
            </a:r>
          </a:p>
          <a:p>
            <a:endParaRPr lang="ro-RO" sz="2400" dirty="0"/>
          </a:p>
          <a:p>
            <a:r>
              <a:rPr lang="ro-RO" sz="2400" b="1" dirty="0"/>
              <a:t>Testare exploratorie. </a:t>
            </a:r>
          </a:p>
          <a:p>
            <a:r>
              <a:rPr lang="ro-RO" sz="2400" dirty="0"/>
              <a:t> </a:t>
            </a:r>
            <a:endParaRPr lang="en-US" sz="2400" dirty="0"/>
          </a:p>
          <a:p>
            <a:r>
              <a:rPr lang="ro-RO" sz="2400" b="1" dirty="0"/>
              <a:t>Testarea de gherilă.</a:t>
            </a:r>
            <a:r>
              <a:rPr lang="ro-RO" sz="2400" dirty="0"/>
              <a:t> Ea este un atac rapid şi violent asupra programului.</a:t>
            </a:r>
            <a:endParaRPr lang="en-US" sz="2400" dirty="0"/>
          </a:p>
          <a:p>
            <a:endParaRPr lang="en-US" sz="2400" dirty="0"/>
          </a:p>
          <a:p>
            <a:endParaRPr lang="ro-RO" sz="2400" i="1" dirty="0"/>
          </a:p>
        </p:txBody>
      </p:sp>
    </p:spTree>
    <p:extLst>
      <p:ext uri="{BB962C8B-B14F-4D97-AF65-F5344CB8AC3E}">
        <p14:creationId xmlns:p14="http://schemas.microsoft.com/office/powerpoint/2010/main" val="222635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34pp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1524000" y="6324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Alexandru TUGUI </a:t>
            </a:r>
            <a:r>
              <a:rPr lang="ro-RO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		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	“Alexandru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Ioan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200" kern="0" dirty="0" err="1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Cuza</a:t>
            </a:r>
            <a:r>
              <a:rPr lang="en-US" sz="1200" kern="0" dirty="0">
                <a:solidFill>
                  <a:srgbClr val="0E00D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 University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88" y="152401"/>
            <a:ext cx="696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3"/>
          <p:cNvSpPr txBox="1">
            <a:spLocks/>
          </p:cNvSpPr>
          <p:nvPr/>
        </p:nvSpPr>
        <p:spPr bwMode="auto">
          <a:xfrm>
            <a:off x="1893888" y="18154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200" b="1" dirty="0">
                <a:solidFill>
                  <a:srgbClr val="0000FF"/>
                </a:solidFill>
              </a:rPr>
              <a:t>IDEI</a:t>
            </a:r>
            <a:endParaRPr lang="en-US" sz="2000" b="1" dirty="0">
              <a:solidFill>
                <a:srgbClr val="0000FF"/>
              </a:solidFill>
              <a:latin typeface="Times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3999" y="1219200"/>
            <a:ext cx="10226153" cy="4800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ro-RO" sz="2400" b="1" dirty="0"/>
              <a:t>Test de scenariu.</a:t>
            </a:r>
            <a:r>
              <a:rPr lang="ro-RO" sz="2400" dirty="0"/>
              <a:t> Testele derivate din cazuri de întrebuinţare/utilizare sunt numite şi teste de scenariu sau </a:t>
            </a:r>
            <a:r>
              <a:rPr lang="ro-RO" sz="2400" i="1" dirty="0"/>
              <a:t>folosesc testele de flux de caz. </a:t>
            </a:r>
            <a:endParaRPr lang="en-US" sz="2400" dirty="0"/>
          </a:p>
          <a:p>
            <a:endParaRPr lang="ro-RO" sz="2400" dirty="0"/>
          </a:p>
          <a:p>
            <a:endParaRPr lang="ro-RO" sz="2400" dirty="0"/>
          </a:p>
          <a:p>
            <a:r>
              <a:rPr lang="ro-RO" sz="2400" b="1" dirty="0"/>
              <a:t>Testarea instalării.</a:t>
            </a:r>
            <a:r>
              <a:rPr lang="ro-RO" sz="2400" dirty="0"/>
              <a:t> Instalaţi software-ul în mai multe moduri şi pe mai multe tipuri de sistem pe care poate fi instalat. Oare software-ul instalat lucrează? Ce se întâmplă când îl dezinstalaţi.</a:t>
            </a:r>
            <a:endParaRPr lang="en-US" sz="2400" dirty="0"/>
          </a:p>
          <a:p>
            <a:endParaRPr lang="ro-RO" sz="2400" dirty="0"/>
          </a:p>
          <a:p>
            <a:endParaRPr lang="ro-RO" sz="2400" dirty="0"/>
          </a:p>
          <a:p>
            <a:r>
              <a:rPr lang="ro-RO" sz="2400" b="1" dirty="0"/>
              <a:t>Testarea prin încărcare. </a:t>
            </a:r>
            <a:r>
              <a:rPr lang="ro-RO" sz="2400" dirty="0"/>
              <a:t>Programul sau sistemul testat este atacat prin derularea lui pe un sistem care face sau nu face faţă multor cerinţe de resurse.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8756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B49B3854D68488818EDCED21205E0" ma:contentTypeVersion="1" ma:contentTypeDescription="Create a new document." ma:contentTypeScope="" ma:versionID="19df96f823e8dadd7a2d85cd399a856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410C026-8F4D-4BE7-8DE6-D75147803928}"/>
</file>

<file path=customXml/itemProps2.xml><?xml version="1.0" encoding="utf-8"?>
<ds:datastoreItem xmlns:ds="http://schemas.openxmlformats.org/officeDocument/2006/customXml" ds:itemID="{2CE17DA9-B615-413F-99FF-BBF4E119B6CD}"/>
</file>

<file path=customXml/itemProps3.xml><?xml version="1.0" encoding="utf-8"?>
<ds:datastoreItem xmlns:ds="http://schemas.openxmlformats.org/officeDocument/2006/customXml" ds:itemID="{51FB08CB-D1CC-4AFC-8E1F-C3925628C9E0}"/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2929</Words>
  <Application>Microsoft Office PowerPoint</Application>
  <PresentationFormat>Widescreen</PresentationFormat>
  <Paragraphs>449</Paragraphs>
  <Slides>49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Comic Sans MS</vt:lpstr>
      <vt:lpstr>Times</vt:lpstr>
      <vt:lpstr>Wingdings 2</vt:lpstr>
      <vt:lpstr>Blank Presentation</vt:lpstr>
      <vt:lpstr>MASTER SIA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5.2. Tehnici de Analiză a Datelor în activitatea de testare </vt:lpstr>
      <vt:lpstr>Explicații Proiect</vt:lpstr>
      <vt:lpstr>Explicații Proiect</vt:lpstr>
      <vt:lpstr>Explicații Proiect</vt:lpstr>
      <vt:lpstr>Explicații Proiect</vt:lpstr>
      <vt:lpstr>Explicații Proiect</vt:lpstr>
      <vt:lpstr>Explicații Proiect</vt:lpstr>
      <vt:lpstr>Explicații Proiect</vt:lpstr>
      <vt:lpstr>Explicații Proiect</vt:lpstr>
      <vt:lpstr>Explicații Proiect</vt:lpstr>
      <vt:lpstr>Explicații Proiect</vt:lpstr>
      <vt:lpstr>Explicații Proiect</vt:lpstr>
      <vt:lpstr>Explicații Proiect</vt:lpstr>
      <vt:lpstr>Explicații Proiect</vt:lpstr>
      <vt:lpstr>Explicații Proiect</vt:lpstr>
      <vt:lpstr>Explicații Proiect</vt:lpstr>
      <vt:lpstr>Explicații Proiect</vt:lpstr>
      <vt:lpstr>Explicații Proiect</vt:lpstr>
      <vt:lpstr>Explicații STP + CT + Exec</vt:lpstr>
      <vt:lpstr>Explicații STP + CT + Exec</vt:lpstr>
      <vt:lpstr>Explicații STP + CT + Exec</vt:lpstr>
      <vt:lpstr>Explicații STP + CT + Exec</vt:lpstr>
      <vt:lpstr>Explicații STP + CT + Exec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SIA</dc:title>
  <dc:creator>Alexandru Tugui</dc:creator>
  <cp:lastModifiedBy>Alexandru Tugui</cp:lastModifiedBy>
  <cp:revision>4</cp:revision>
  <dcterms:created xsi:type="dcterms:W3CDTF">2020-04-13T12:52:01Z</dcterms:created>
  <dcterms:modified xsi:type="dcterms:W3CDTF">2020-04-13T16:45:10Z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0x010100096B49B3854D68488818EDCED21205E0</vt:lpwstr>
  </property>
</Properties>
</file>