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1" r:id="rId5"/>
    <p:sldMasterId id="2147483674" r:id="rId6"/>
  </p:sldMasterIdLst>
  <p:notesMasterIdLst>
    <p:notesMasterId r:id="rId111"/>
  </p:notesMasterIdLst>
  <p:sldIdLst>
    <p:sldId id="256" r:id="rId7"/>
    <p:sldId id="492" r:id="rId8"/>
    <p:sldId id="257" r:id="rId9"/>
    <p:sldId id="280" r:id="rId10"/>
    <p:sldId id="380" r:id="rId11"/>
    <p:sldId id="381" r:id="rId12"/>
    <p:sldId id="379" r:id="rId13"/>
    <p:sldId id="295" r:id="rId14"/>
    <p:sldId id="382" r:id="rId15"/>
    <p:sldId id="383" r:id="rId16"/>
    <p:sldId id="384" r:id="rId17"/>
    <p:sldId id="385" r:id="rId18"/>
    <p:sldId id="386" r:id="rId19"/>
    <p:sldId id="387" r:id="rId20"/>
    <p:sldId id="390" r:id="rId21"/>
    <p:sldId id="388" r:id="rId22"/>
    <p:sldId id="389" r:id="rId23"/>
    <p:sldId id="490" r:id="rId24"/>
    <p:sldId id="391" r:id="rId25"/>
    <p:sldId id="491" r:id="rId26"/>
    <p:sldId id="396" r:id="rId27"/>
    <p:sldId id="392" r:id="rId28"/>
    <p:sldId id="393" r:id="rId29"/>
    <p:sldId id="394" r:id="rId30"/>
    <p:sldId id="395" r:id="rId31"/>
    <p:sldId id="397" r:id="rId32"/>
    <p:sldId id="398" r:id="rId33"/>
    <p:sldId id="399" r:id="rId34"/>
    <p:sldId id="401" r:id="rId35"/>
    <p:sldId id="400" r:id="rId36"/>
    <p:sldId id="402" r:id="rId37"/>
    <p:sldId id="409" r:id="rId38"/>
    <p:sldId id="410" r:id="rId39"/>
    <p:sldId id="411" r:id="rId40"/>
    <p:sldId id="403" r:id="rId41"/>
    <p:sldId id="404" r:id="rId42"/>
    <p:sldId id="412" r:id="rId43"/>
    <p:sldId id="405" r:id="rId44"/>
    <p:sldId id="413" r:id="rId45"/>
    <p:sldId id="414" r:id="rId46"/>
    <p:sldId id="415" r:id="rId47"/>
    <p:sldId id="416" r:id="rId48"/>
    <p:sldId id="417" r:id="rId49"/>
    <p:sldId id="418" r:id="rId50"/>
    <p:sldId id="419" r:id="rId51"/>
    <p:sldId id="420" r:id="rId52"/>
    <p:sldId id="422" r:id="rId53"/>
    <p:sldId id="425" r:id="rId54"/>
    <p:sldId id="426" r:id="rId55"/>
    <p:sldId id="427" r:id="rId56"/>
    <p:sldId id="423" r:id="rId57"/>
    <p:sldId id="429" r:id="rId58"/>
    <p:sldId id="428" r:id="rId59"/>
    <p:sldId id="430" r:id="rId60"/>
    <p:sldId id="431" r:id="rId61"/>
    <p:sldId id="433" r:id="rId62"/>
    <p:sldId id="432" r:id="rId63"/>
    <p:sldId id="434" r:id="rId64"/>
    <p:sldId id="435" r:id="rId65"/>
    <p:sldId id="436" r:id="rId66"/>
    <p:sldId id="437" r:id="rId67"/>
    <p:sldId id="439" r:id="rId68"/>
    <p:sldId id="440" r:id="rId69"/>
    <p:sldId id="438" r:id="rId70"/>
    <p:sldId id="458" r:id="rId71"/>
    <p:sldId id="460" r:id="rId72"/>
    <p:sldId id="443" r:id="rId73"/>
    <p:sldId id="444" r:id="rId74"/>
    <p:sldId id="461" r:id="rId75"/>
    <p:sldId id="464" r:id="rId76"/>
    <p:sldId id="447" r:id="rId77"/>
    <p:sldId id="448" r:id="rId78"/>
    <p:sldId id="462" r:id="rId79"/>
    <p:sldId id="449" r:id="rId80"/>
    <p:sldId id="463" r:id="rId81"/>
    <p:sldId id="451" r:id="rId82"/>
    <p:sldId id="452" r:id="rId83"/>
    <p:sldId id="465" r:id="rId84"/>
    <p:sldId id="467" r:id="rId85"/>
    <p:sldId id="468" r:id="rId86"/>
    <p:sldId id="470" r:id="rId87"/>
    <p:sldId id="455" r:id="rId88"/>
    <p:sldId id="469" r:id="rId89"/>
    <p:sldId id="471" r:id="rId90"/>
    <p:sldId id="473" r:id="rId91"/>
    <p:sldId id="472" r:id="rId92"/>
    <p:sldId id="474" r:id="rId93"/>
    <p:sldId id="475" r:id="rId94"/>
    <p:sldId id="477" r:id="rId95"/>
    <p:sldId id="478" r:id="rId96"/>
    <p:sldId id="476" r:id="rId97"/>
    <p:sldId id="480" r:id="rId98"/>
    <p:sldId id="481" r:id="rId99"/>
    <p:sldId id="479" r:id="rId100"/>
    <p:sldId id="482" r:id="rId101"/>
    <p:sldId id="483" r:id="rId102"/>
    <p:sldId id="484" r:id="rId103"/>
    <p:sldId id="485" r:id="rId104"/>
    <p:sldId id="456" r:id="rId105"/>
    <p:sldId id="486" r:id="rId106"/>
    <p:sldId id="487" r:id="rId107"/>
    <p:sldId id="488" r:id="rId108"/>
    <p:sldId id="489" r:id="rId109"/>
    <p:sldId id="457" r:id="rId110"/>
  </p:sldIdLst>
  <p:sldSz cx="12192000" cy="6858000"/>
  <p:notesSz cx="6858000" cy="9144000"/>
  <p:custShowLst>
    <p:custShow name="Expunere particularizată 1" id="0">
      <p:sldLst/>
    </p:custShow>
  </p:custShow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țiune implicită" id="{0EB0C07D-0DE5-4D11-9FA1-7B076105203C}">
          <p14:sldIdLst>
            <p14:sldId id="256"/>
            <p14:sldId id="492"/>
            <p14:sldId id="257"/>
            <p14:sldId id="280"/>
            <p14:sldId id="380"/>
            <p14:sldId id="381"/>
            <p14:sldId id="379"/>
            <p14:sldId id="295"/>
            <p14:sldId id="382"/>
            <p14:sldId id="383"/>
            <p14:sldId id="384"/>
            <p14:sldId id="385"/>
            <p14:sldId id="386"/>
            <p14:sldId id="387"/>
            <p14:sldId id="390"/>
            <p14:sldId id="388"/>
            <p14:sldId id="389"/>
            <p14:sldId id="490"/>
            <p14:sldId id="391"/>
            <p14:sldId id="491"/>
            <p14:sldId id="396"/>
            <p14:sldId id="392"/>
            <p14:sldId id="393"/>
            <p14:sldId id="394"/>
            <p14:sldId id="395"/>
            <p14:sldId id="397"/>
            <p14:sldId id="398"/>
            <p14:sldId id="399"/>
            <p14:sldId id="401"/>
            <p14:sldId id="400"/>
            <p14:sldId id="402"/>
            <p14:sldId id="409"/>
            <p14:sldId id="410"/>
            <p14:sldId id="411"/>
            <p14:sldId id="403"/>
            <p14:sldId id="404"/>
            <p14:sldId id="412"/>
            <p14:sldId id="405"/>
            <p14:sldId id="413"/>
            <p14:sldId id="414"/>
            <p14:sldId id="415"/>
            <p14:sldId id="416"/>
            <p14:sldId id="417"/>
            <p14:sldId id="418"/>
            <p14:sldId id="419"/>
            <p14:sldId id="420"/>
            <p14:sldId id="422"/>
            <p14:sldId id="425"/>
            <p14:sldId id="426"/>
            <p14:sldId id="427"/>
            <p14:sldId id="423"/>
            <p14:sldId id="429"/>
            <p14:sldId id="428"/>
            <p14:sldId id="430"/>
            <p14:sldId id="431"/>
            <p14:sldId id="433"/>
            <p14:sldId id="432"/>
            <p14:sldId id="434"/>
            <p14:sldId id="435"/>
            <p14:sldId id="436"/>
            <p14:sldId id="437"/>
            <p14:sldId id="439"/>
            <p14:sldId id="440"/>
            <p14:sldId id="438"/>
            <p14:sldId id="458"/>
            <p14:sldId id="460"/>
            <p14:sldId id="443"/>
            <p14:sldId id="444"/>
            <p14:sldId id="461"/>
            <p14:sldId id="464"/>
            <p14:sldId id="447"/>
            <p14:sldId id="448"/>
            <p14:sldId id="462"/>
            <p14:sldId id="449"/>
            <p14:sldId id="463"/>
            <p14:sldId id="451"/>
            <p14:sldId id="452"/>
            <p14:sldId id="465"/>
            <p14:sldId id="467"/>
            <p14:sldId id="468"/>
            <p14:sldId id="470"/>
            <p14:sldId id="455"/>
            <p14:sldId id="469"/>
            <p14:sldId id="471"/>
            <p14:sldId id="473"/>
            <p14:sldId id="472"/>
            <p14:sldId id="474"/>
            <p14:sldId id="475"/>
            <p14:sldId id="477"/>
            <p14:sldId id="478"/>
            <p14:sldId id="476"/>
            <p14:sldId id="480"/>
            <p14:sldId id="481"/>
            <p14:sldId id="479"/>
            <p14:sldId id="482"/>
            <p14:sldId id="483"/>
            <p14:sldId id="484"/>
            <p14:sldId id="485"/>
            <p14:sldId id="456"/>
            <p14:sldId id="486"/>
            <p14:sldId id="487"/>
            <p14:sldId id="488"/>
            <p14:sldId id="489"/>
            <p14:sldId id="4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FEACC-96D8-437E-B9D4-B92EA36D94AD}" v="1" dt="2021-04-05T13:04:28.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280" autoAdjust="0"/>
  </p:normalViewPr>
  <p:slideViewPr>
    <p:cSldViewPr snapToGrid="0">
      <p:cViewPr>
        <p:scale>
          <a:sx n="50" d="100"/>
          <a:sy n="50" d="100"/>
        </p:scale>
        <p:origin x="1186" y="739"/>
      </p:cViewPr>
      <p:guideLst/>
    </p:cSldViewPr>
  </p:slideViewPr>
  <p:notesTextViewPr>
    <p:cViewPr>
      <p:scale>
        <a:sx n="1" d="1"/>
        <a:sy n="1" d="1"/>
      </p:scale>
      <p:origin x="0" y="0"/>
    </p:cViewPr>
  </p:notesTextViewPr>
  <p:sorterViewPr>
    <p:cViewPr varScale="1">
      <p:scale>
        <a:sx n="1" d="1"/>
        <a:sy n="1" d="1"/>
      </p:scale>
      <p:origin x="0" y="-105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microsoft.com/office/2015/10/relationships/revisionInfo" Target="revisionInfo.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presProps" Target="presProps.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viewProps" Target="viewProp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theme" Target="theme/theme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microsoft.com/office/2016/11/relationships/changesInfo" Target="changesInfos/changesInfo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notesMaster" Target="notesMasters/notesMaster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u ŢUGUI" userId="S::alexandru.tugui@feaa.uaic.ro::83b51f3c-bae7-416d-b2f8-c6f92035348f" providerId="AD" clId="Web-{D2CFEACC-96D8-437E-B9D4-B92EA36D94AD}"/>
    <pc:docChg chg="modSld">
      <pc:chgData name="Alexandru ŢUGUI" userId="S::alexandru.tugui@feaa.uaic.ro::83b51f3c-bae7-416d-b2f8-c6f92035348f" providerId="AD" clId="Web-{D2CFEACC-96D8-437E-B9D4-B92EA36D94AD}" dt="2021-04-05T13:04:28.080" v="0" actId="1076"/>
      <pc:docMkLst>
        <pc:docMk/>
      </pc:docMkLst>
      <pc:sldChg chg="modSp">
        <pc:chgData name="Alexandru ŢUGUI" userId="S::alexandru.tugui@feaa.uaic.ro::83b51f3c-bae7-416d-b2f8-c6f92035348f" providerId="AD" clId="Web-{D2CFEACC-96D8-437E-B9D4-B92EA36D94AD}" dt="2021-04-05T13:04:28.080" v="0" actId="1076"/>
        <pc:sldMkLst>
          <pc:docMk/>
          <pc:sldMk cId="3678658132" sldId="256"/>
        </pc:sldMkLst>
        <pc:spChg chg="mod">
          <ac:chgData name="Alexandru ŢUGUI" userId="S::alexandru.tugui@feaa.uaic.ro::83b51f3c-bae7-416d-b2f8-c6f92035348f" providerId="AD" clId="Web-{D2CFEACC-96D8-437E-B9D4-B92EA36D94AD}" dt="2021-04-05T13:04:28.080" v="0" actId="1076"/>
          <ac:spMkLst>
            <pc:docMk/>
            <pc:sldMk cId="3678658132" sldId="256"/>
            <ac:spMk id="2"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30T14:06:38.054"/>
    </inkml:context>
    <inkml:brush xml:id="br0">
      <inkml:brushProperty name="width" value="0.2" units="cm"/>
      <inkml:brushProperty name="height" value="0.2" units="cm"/>
      <inkml:brushProperty name="color" value="#004F8B"/>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3:57:31.302"/>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65 1,'-1'9,"0"0,-1 1,0-1,0 0,-1 0,-3 7,-8 28,1 29,3 1,3 0,3 1,5 40,6 44,7-1,32 141,91 315,-80-371,377 1935,-433-2171,66 347,-46-264,5 0,29 66,-47-136,0 0,2-1,0 0,2-1,0-1,12 15,-19-26,1 0,0 0,0-1,1 0,0 0,0 0,0-1,0 0,1 0,-1-1,1 1,0-2,0 1,0-1,0-1,0 0,1 0,6 0,118-4,0-6,108-23,-21-11,66-29,159-62,74-43,72-39,72-34,73-24,62-8,2341-662,-2660 816,-151 40,-128 35,-87 23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4:14:14.538"/>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4:31:58.798"/>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4:32:02.410"/>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0 0,'54'19,"0"-2,10 0,-11-4,333 78,3-17,34-13,1506 144,-827-123,-529-44,-180-21,2-18,78-23,384-11,4 28,-435 5,242-8,122-1,-216 9,1195 9,-1028 11,322 5,-345-22,1057 19,605 29,-1884-51,415 3,2 32,1608 68,-1866-83,199 1,2117-32,-2746 13,-202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4:32:06.815"/>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0 1,'4'149,"6"-1,12 40,58 333,60 487,-78-334,98 866,-83-998,99 877,-152-854,-26 0,-2-158,6-142,-4 286,-19-244,-3 81,25-100,-2 93,-13-220,10-118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4:32:09.509"/>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0 1,'25'1,"1"1,-1 1,6 2,15 3,736 65,7-45,-693-25,2413 11,-1091-56,-438 7,1451 20,-1644 51,1363 143,-1025-128,25-49,-267-13,1206-33,-2060 43,1172-45,3 45,-70 49,429 10,-784-51,806 23,-910-1,355 19,-154 20,54 3,-871-67,0 3,-1 2,0 3,18 8,164 44,185 22,-421-85,1 0,-1 0,0 0,1 0,-1 1,0 0,0 0,0 0,0 0,-1 0,1 1,-1 0,1 0,-1 0,2 2,2 4,0 1,0 1,-1-1,-1 1,1 1,-3-6,46 106,16 61,-52-136,49 151,15 102,27 197,32 282,18 98,-52-398,131 499,101 460,-257-1016,-6 115,6 411,24 248,-41-544,-3-119,-2-14,-38-270,-11 41,-6-219,-12 312,6-302,-3 0,-4-1,-2 0,-8 14,-28 71,-62 127,107-272,0 0,0 0,-1-1,0 0,0 0,-1-1,0 0,-1-1,0 0,0 0,-1 0,-1 0,-25 13,-1-1,-27 9,48-22,0-1,0-1,-1 0,0-1,1-1,-5 0,-103 1,101-4,-125-7,0-8,-99-24,180 29,-93-23,-54-23,-11-2,136 34,-21-11,32 9,-6 5,51 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4:32:33.960"/>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206 0,'-1'1,"-1"-1,1 1,-1 0,1 0,0-1,-1 1,1 0,0 0,0 0,0 0,-1 1,1-1,0 0,1 0,-1 1,0-1,0 1,0-1,1 0,-1 1,1-1,-1 2,-11 35,-21 180,-5 201,13-117,-46 1090,68-336,5-598,10-195,0 10,-13-264,1-1,1 0,-1 0,1 1,1-1,-1 0,3 6,-2-11,-1-1,0 1,1-1,0 1,-1-1,1 0,0 1,0-1,0 0,1-1,-1 1,0 0,1-1,-1 1,1-1,0 0,-1 1,1-1,0-1,0 1,0 0,-1-1,3 1,47 7,-10-1,25 8,144 47,-37-10,82 10,-32-25,58-5,232 4,-103-9,749 40,148-64,-458-41,2-27,-589 44,1299-122,-758 66,742-1,-1231 68,135-9,211-5,308 33,-395 1,1273 11,497-15,-1429-7,27-25,120-53,-168 24,1 34,-112 3,-303-5,33 0,1 26,50 34,263 9,-617-45,-2-1,34 13,45 14,909 69,-1056-87,178 5,-246-15,7-4,-52 2,0-1,-1-1,1-1,15-7,24-10,1 3,1 2,1 4,0 3,44-1,44 10,-97 3,1-2,-1-3,0-2,4-4,-3-8,-44 12,0 1,0 1,1 0,5 0,45 2,1 2,32 7,20-1,580-1,-519-5,-155 0,-10 1,-1-1,1-1,-1 0,16-4,-29 4,1 0,0 0,-1 0,1-1,0 1,-1-1,0 0,1 0,-1 0,0 0,0-1,0 1,0-1,-1 0,1 0,-1 0,1 0,-1 0,0 0,0-1,-1 1,2-4,6-25,-1-1,-2-1,-1 0,0-20,-2 24,5-111,-8-104,-2 90,-1 0,-16-105,-66-370,43 328,17 133,-46-189,59 303,6 28,1-1,0-28,4 36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4:42:54.839"/>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4:42:57.815"/>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0 25,'265'3,"84"19,944 100,-1091-103,749 34,1-43,-420-10,822-4,-240-29,167-2,-173 33,1558-20,-48-20,90-36,-726 40,-1778 49,0 9,68 20,140 16,297-9,-563-40,806 1,-8-64,-839 47,871-65,2 47,-944 27,-16-2,-1 2,1 1,0 0,0 1,-1 1,1 0,-1 1,0 1,15 7,21 12,1-2,0-3,2-2,0-2,0-3,1-3,46 2,-56-7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4:42:59.190"/>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0 1,'144'-1,"465"11,838 50,-153-12,-399-14,-269 2,-340-7,48 23,-225-33,961 151,102-87,11-70,-1130-14,257-6,-218 1,-1-4,23-8,-58 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3-27T12:35:19.97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C24B434-0101-4298-BA01-B33958D19826}" emma:medium="tactile" emma:mode="ink">
          <msink:context xmlns:msink="http://schemas.microsoft.com/ink/2010/main" type="inkDrawing" rotatedBoundingBox="4554,10778 9410,10979 9402,11158 4547,10956" shapeName="Other"/>
        </emma:interpretation>
      </emma:emma>
    </inkml:annotationXML>
    <inkml:trace contextRef="#ctx0" brushRef="#br0">0 138 0,'24'0'140,"24"-24"-124,49 0-16,-24 0 0,-25 0 16,1-1-16,23 25 15,-24 0-15,1 0 16,23 0-16,-47 0 15,23 0-15,-24 0 16,25 0-16,-1 0 31,-24 0-31,25 0 0,-25 0 16,48 0-16,-23 0 16,-25 0-16,24 0 15,1 0-15,-1 0 16,-24 0-1,25 0-15,-25 0 16,0 0 0,0 0-16,0 0 15,1 0-15,-1 0 16,0 0-16,24 25 16,25-25-1,-25 24-15,1-24 16,47 24-1,-47-24-15,-1 0 16,1 24-16,-1-24 16,0 0-16,1 0 15,-25 0-15,24 0 16,-24 0-16,1 0 31,-1 0-31,0 0 31,0 0-15,0 0 0,49 0-1,-49 0 1,25 0 0,-1 0-1,-24 0-15,0 0 16,49 0-16,-49 0 15,24 0-15,-23 0 16,23 24-16,-24-24 16,0 0-16,1 0 15,-1 0-15,0 0 16,0 0-16,0 0 16,1 0-1,-1 0-15,24 0 16,-24 0-1,0 0-15,25 0 16,-49 25-16,48-25 0,1 0 16,-25 0-16,0 0 15,0 0-15,0 0 16,25 0-16,-1 0 16,1 0-1,-1 0-15,-24 0 31,24 0-15,-23 0-16,-1 0 16,24 0-16,-24 0 15,1 0-15,23 24 16,-24-24-16,25 0 16,-25 0-16,24 0 15,1 0-15,-25 0 16,0 0-16,24 0 15,1 0 1,-25 0-16,0 0 16,0 0-16,0 0 15,1 0 17,-1 0-32,0 0 0,0 0 31,0 0-16,1 0-15,-1 0 16,0 0-16,0 0 16,0 0-1,1 0 1,-1 0 0,24 0 15,-24 0-31,0 0 0,25 0 15,-25 0-15,24 0 16,1 0-16,-1 0 16,-24 0-16,1 0 15,-1 0 1,0 0-16,0 0 141</inkml:trace>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3-27T12:35:23.34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C41F869-CAD0-4951-A1AF-97C348DC2CD5}" emma:medium="tactile" emma:mode="ink">
          <msink:context xmlns:msink="http://schemas.microsoft.com/ink/2010/main" type="inkDrawing" rotatedBoundingBox="4721,12804 9410,12989 9405,13126 4716,12940" shapeName="Other"/>
        </emma:interpretation>
      </emma:emma>
    </inkml:annotationXML>
    <inkml:trace contextRef="#ctx0" brushRef="#br0">0 81 0,'24'0'172,"73"0"-172,-24 0 15,72 0-15,-24 0 0,-24 0 16,-1 0-16,25 0 15,-24-24-15,-24 24 16,23 0-16,-23-24 16,-25 24-16,-23 0 15,-1 0-15,0 0 32,0 0-1,24 0-31,-23 0 15,47 0-15,-48 0 16,25 0-16,72 0 16,-73 0-16,1 0 15,-1 0-15,24 0 0,-47 0 16,23 0 0,-24 0-16,49 0 0,-49 0 15,0 0-15,0 0 16,1 0-16,-1 0 15,0 0 1,0 0 15,0 0-31,1 0 16,-1 0 0,0 0-16,0 24 0,49 0 15,-25-24-15,-24 24 16,25-24-16,-1 0 15,25 24-15,-49-24 16,0 0-16,0 0 16,0 0-1,1 0 1,-1 0-16,-24 25 16,24-25-16,0 0 15,0 0 1,0 0-16,1 0 15,-1 0-15,24 0 16,-24 0 0,1 0-1,-1 0-15,0 0 0,24 0 32,-23 0-1,-1 0-31,0 0 15,0 0-15,25 0 16,-1 0-16,-24 0 16,0 0-16,0 0 15,1 0-15,-1 0 0,24 0 16,-24 0 0,1 0-1,-1 0 16,0 0-31,0 0 32,0 0-17,1 0-15,-1 0 16,24 0 0,-24 0-1,25 0 16,-25 0-31,0 24 0,24-24 16,1 0 0,-1 0-16,-24 0 15,25 0-15,-25 0 16,24 0-16,1 0 16,-25 0-16,24 0 15,-23 0-15,-1 0 0,24 0 16,-24 0-16,0 0 15,1 0-15,-1 0 16,0 0 0,24 0-1,-23 0-15,-1 0 32,24 0-32,-24 0 15,1 0 1,-1 0-16,0 0 15,0 0 17</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4T13:54:00.89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53,'0'0,"0"0,0 0,0 0,0 0,48-11,54-1,8 1,-13 2,-24 4,-23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4T13:54:02.32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3,'0'0,"0"0,0 0,0 0,0 0,0 0,49-3,45 10,8 3,-14 0,-22-1,-22-3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4T13:52:06.045"/>
    </inkml:context>
    <inkml:brush xml:id="br0">
      <inkml:brushProperty name="width" value="0.1" units="cm"/>
      <inkml:brushProperty name="height" value="0.1" units="cm"/>
      <inkml:brushProperty name="color" value="#333333"/>
      <inkml:brushProperty name="ignorePressure" value="1"/>
    </inkml:brush>
    <inkml:brush xml:id="br1">
      <inkml:brushProperty name="width" value="0.1" units="cm"/>
      <inkml:brushProperty name="height" value="0.1" units="cm"/>
      <inkml:brushProperty name="color" value="#FF0066"/>
      <inkml:brushProperty name="ignorePressure" value="1"/>
    </inkml:brush>
  </inkml:definitions>
  <inkml:trace contextRef="#ctx0" brushRef="#br0">11027 605,'5'2,"68"21,-11-3,0-3,57 9,-108-25,-1-1,1 0,0 0,0-1,0 0,0-1,-1 0,1-1,-1 0,1-1,-1 0,0-1,0 0,-1 0,0-1,0 0,0-1,-1 0,0 0,0-1,0 0,-1 0,2-4,-3 3,0 1,0-1,-1 0,0-1,-1 1,0-1,0 0,-1 0,-1 0,1 0,-2-1,1 1,-1-1,-1 1,0-1,-1 1,0-1,0 1,-1 0,0-1,-1 1,0 0,-1 1,-2-5,2 7,1 1,-1 0,0 0,-1 0,0 0,1 1,-2-1,1 1,-1 1,0-1,0 1,0 0,-3-1,-2-1,0 2,0 0,0 0,-1 1,1 0,-1 1,1 0,-4 1,-7 0,-1 0,1 2,0 1,0 1,0 1,0 1,0 0,-16 8,21-7,0 2,0 0,1 0,0 2,1 0,0 0,0 2,1 0,0 1,1 0,1 1,0 0,0 2,5-3</inkml:trace>
  <inkml:trace contextRef="#ctx0" brushRef="#br0" timeOffset="347.35">12555 238,'0'0,"0"0,0 0,0 0,0 0,0 0,3 30,2 22,1 14,-1 0,-1-10,-1-15,-2-14,0-12</inkml:trace>
  <inkml:trace contextRef="#ctx0" brushRef="#br0" timeOffset="1030.13">12219 174,'173'-11,"1"7,89 13,50 0,-202-11,91-14,-103-1,-56 8,31-2,-72 11,1 0,-1 0,0 0,1 0,-1 0,0 0,1 1,-1-1,0 1,0 0,1 0,-1-1,0 1,0 1,0-1,0 0,0 0,0 1,0-1,-1 1,1 0,-1-1,1 1,-1 0,1 0,-1 0,0 0,0 0,0 0,0 0,0 1,0-1,-1 0,1 0,-1 1,0-1,1 2,0 11,0 0,-1 1,0-1,-1 1,-2 6,1-5,-2 35,-3-1,-2 0,-2-1,-2 0,-14 33,27-83,1 0,-1 0,0 1,0-1,0 0,0 0,0 0,0 1,0-1,0 0,0 0,0 0,0 1,0-1,0 0,-1 0,1 0,0 1,0-1,0 0,0 0,0 0,0 1,0-1,-1 0,1 0,0 0,0 0,0 0,0 1,-1-1,1 0,0 0,0 0,0 0,0 0,-1 0,1 0,0 0,0 0,-1 0,1 0,0 0,0 0,0 0,-1 0,1 0,0 0,0 0,0 0,-1 0,1 0,0 0,-2-15,3-27,2-6,3 1,2-1,2 1,2 1,8-18,-13 44,1 1,0 0,2 0,0 1,1 0,1 0,0 1,2 1,-1 0,2 1,0 1,1 0,10-6,-20 16,0 0,1 0,-1 1,1 0,0 1,-1-1,1 1,0 0,0 1,1 0,-1 0,0 1,0-1,1 2,-1-1,0 1,0 0,0 0,3 2,2 1,1 1,-1 0,-1 1,1 1,-1 0,0 0,0 1,-1 0,0 1,2 3,27 29,-1 1,-2 2,-3 2,27 47,-20-23,-3 2,-3 2,2 14,-21-42,-14-38</inkml:trace>
  <inkml:trace contextRef="#ctx0" brushRef="#br0" timeOffset="1378.95">13748 388,'0'0,"0"0,25-6,24-5,17-4,13-4,15-5,-7 2,-20 4,-20 6,-19 4</inkml:trace>
  <inkml:trace contextRef="#ctx0" brushRef="#br0" timeOffset="-1035.47">9244 69,'0'0,"0"0,0 0,0 0,0 0,0 0,0 0,3 40,1 31,4 18,1 4,1-8,1-14,1-18,-2-17,-2-16,-3-10,-2-8</inkml:trace>
  <inkml:trace contextRef="#ctx0" brushRef="#br0" timeOffset="-684.16">9330 321,'0'0,"0"0,0 0,33 33,28 26,13 17,6 8,2-1,4-3,2-13,-15-18,-20-17,-19-14,-15-10</inkml:trace>
  <inkml:trace contextRef="#ctx0" brushRef="#br0" timeOffset="-330.81">10219 1,'0'0,"0"0,-3 29,-7 44,-3 33,0 23,1 20,5 6,5-12,4-23,2-31,1-31,-2-26,0-18</inkml:trace>
  <inkml:trace contextRef="#ctx0" brushRef="#br0" timeOffset="2821.67">8737 4790,'0'-6,"4"-289,-1 287,4 14,10 25,-14-24,231 440,-217-415</inkml:trace>
  <inkml:trace contextRef="#ctx0" brushRef="#br0" timeOffset="-3233.5">2795 2857,'6'0,"312"12,279-2,55-58,77-1,51 67,-3 43,16 1,1-45,281-68,-138 4,25 41,281 60,2439 64,-1642-156,-2010 37,1321-43,318-9,-56 38,-1 92,-355 66,-298-29,1-40,-395-64,-527-11</inkml:trace>
  <inkml:trace contextRef="#ctx0" brushRef="#br0" timeOffset="-2655.78">27014 2343,'2'1,"0"0,0-1,0 1,0-1,0 0,1 0,-1 1,0-1,0-1,0 1,1 0,17-1,1264 92,-463 25,-490-50,149 58,-259-52,-174-54,-1 3,-1 1,21 15,-54-29,0-1,-1 2,1-1,-2 2,1-1,-1 2,3 3,-11-10,1 0,-1-1,1 1,-1 0,0 0,-1 0,1 0,-1 1,0-1,0 0,0 1,0-1,-1 0,0 1,1-1,-2 1,1-1,-1 1,1-1,-1 0,0 1,-1-1,1 0,-1 0,0 1,-4 6,0-1,0 1,-1-1,-1-1,0 1,0-1,-1 0,0-1,-9 6,-17 12,-2-2,-15 7,-41 18,-40 13,-112 37,-219 56,-267 42,728-196,-972 229,525-143,-73-12,220-45,-62-7,277-22</inkml:trace>
  <inkml:trace contextRef="#ctx0" brushRef="#br0" timeOffset="1840.83">8927 2517,'0'0,"0"0,-8 74,-4 51,2 36,8 16,14 4,4-28,-1-41,-2-40,-4-31</inkml:trace>
  <inkml:trace contextRef="#ctx0" brushRef="#br0" timeOffset="3735.44">16618 3296,'0'0,"0"0,-1 2,5-12,314-728,-310 718,-6 14,0 1,0-1,1 1,-1 0,1 0,0 0,0 0,1 0,0 1,-1-1,2 1,2-2,-7 6,1-1,-1 1,1 0,-1 0,1 0,0 0,-1 0,1 0,-1-1,1 1,0 1,-1-1,1 0,0 0,-1 0,1 0,-1 0,1 0,-1 1,1-1,0 0,-1 1,1-1,-1 0,1 1,-1-1,0 0,1 1,-1-1,1 1,12 18,-2 4,0 1,-2 0,0 1,-2 0,1 8,22 138,-6 32,-7 18,-15-174</inkml:trace>
  <inkml:trace contextRef="#ctx0" brushRef="#br0" timeOffset="5265.59">16981 2722,'1'5,"31"261,-9 61,-22-236,-1-91,0 0,0 0,0 0,0 1,0-1,0 0,0 0,0 0,0 0,0 1,1-1,-1 0,0 0,0 0,-1 1,1-1,0 0,0 0,0 0,0 1,0-1,0 0,0 0,0 0,0 0,0 1,0-1,0 0,-1 0,1 0,0 0,0 0,0 1,0-1,0 0,-1 0,1 0,0 0,0 0,0 0,-1 0,1 0,0 0,0 0,0 0,0 1,-1-1,1 0,-8-10,-6-20,-26-82,5-2,4-1,0-33,20 204,9 18,4 0,3 0,4 2,0 24,-3 21,-5-118,-1 1,0 0,0 0,0-1,-1 1,1 0,-1-1,0 1,0 0,0-1,0 1,-1-1,1 0,-1 1,0-1,0 0,0 0,-1 0,1 0,-1-1,0 1,1-1,-1 1,0-1,-1 1,0-1</inkml:trace>
  <inkml:trace contextRef="#ctx0" brushRef="#br0" timeOffset="5795.75">16754 4517,'0'-6,"-9"-90,-5 1,-4 0,-4 1,-30-79,46 155,9 28,12 29,26 75,-5 3,-6 1,10 84,-34-172</inkml:trace>
  <inkml:trace contextRef="#ctx0" brushRef="#br0" timeOffset="6240.48">17593 4684,'0'0,"0"0,0 0,0 0,0 0,2-4,12-17,-2-2,8-19,-16 33,-1-1,0 1,0-1,0 0,-2 0,1 0,-1 0,-1 0,1 0,-2 5,-1 0,1 1,-1-1,0 0,0 1,0 0,-1-2,-11-8,14 13,-1 1,1 0,-1 0,1 0,-1 0,1 0,0 0,-1 0,1 0,-1 0,1 0,-1 0,1 0,-1 0,1 0,-1 0,1 0,-1 0,1 1,0-1,-1 0,1 0,-1 0,1 1,0-1,-1 0,1 1,0-1,-1 0,1 1,0-1,-1 0,1 1,0-1,-1 2,0 1,0-1,0 0,0 0,0 0,1 1,-1-1,1 0,0 1,-1-1,1 0,0 1,1-1,-1 0,0 1,1 1,10 38,-9-36,8 23,1-1,7 12,-9-23</inkml:trace>
  <inkml:trace contextRef="#ctx0" brushRef="#br0" timeOffset="8671.16">9362 2657,'45'-47,"3"2,1 2,2 3,2 1,33-15,18-6,3 6,60-20,-37 17,144-62,58-7,-184 78,2 6,1 7,36 1,140-7,2 15,90 13,70 4,249 2,-720 8,478 24,-401-14,0 3,-1 5,0 4,12 9,16 13,-2 4,-3 6,37 27,85 47,-48-27,113 83,-233-134,-2 3,-2 3,-3 3,-3 2,-3 4,-2 1,-4 3,22 40,-68-99</inkml:trace>
  <inkml:trace contextRef="#ctx0" brushRef="#br0" timeOffset="9765.53">10954 3606,'12'17,"-5"-8,434 607,-418-581,92 125,-90-128,3-1,0-1,23 18,-47-45,-1 0,0 0,1-1,0 1,-1-1,1 0,0 0,0 0,0-1,0 0,1 1,0-1,-2-1,0 0,-1 0,1 0,0-1,-1 1,1-1,-1 0,1 1,0-1,-1 0,0-1,1 1,-1 0,0-1,1 1,-1-1,0 0,0 1,0-1,0-1,22-25,-1-2,-1 0,-2-2,-1 0,7-20,3-2,83-147,-94 169</inkml:trace>
  <inkml:trace contextRef="#ctx0" brushRef="#br0" timeOffset="11457.61">12832 4214,'0'0,"0"6,8 64,2-1,4 0,2-1,3-1,9 15,-28-82,1 0,-1 0,0 0,0 0,0 0,0 0,0 0,0 0,0 0,0 0,0-1,1 1,-1 0,0 0,0 0,0 0,0 0,0 0,0 0,1 0,-1 0,0 0,0 0,0 0,0 0,0 1,0-1,0 0,1 0,-1 0,0 0,0 0,0 0,0 0,0 0,0 0,0 0,0 0,0 0,0 0,1 1,-1-1,0 0,0 0,0 0,0 0,0 0,0 0,0 0,0 1,0-1,0 0,0 0,0 0,0 0,0 0,0 0,0 0,0 1,0-1,0 0,0 0,1-16,-3-24,-51-277,0 5,53 311,-2-6,1 0,1 0,-1 0,2 0,-1 0,0-1,2-2,-2 8,1 1,0-1,-1 1,1-1,0 1,0 0,0-1,0 1,0 0,0 0,0-1,0 1,0 0,1 0,-1 0,0 0,1 1,-1-1,1 0,-1 1,1-1,-1 0,1 1,0 0,-1-1,1 1,-1 0,1 0,0 0,-1 0,1 0,0 0,-1 1,1-1,11 2,0 0,0 1,-1 0,1 1,-1 1,0 0,0 0,-1 2,8 4,22 16,34 29,-45-32,31 24,-2 3,-2 2,12 18,-36-33,-2 1,-2 1,-1 2,-2 1,13 31,43 125,-62-148,-17-45</inkml:trace>
  <inkml:trace contextRef="#ctx0" brushRef="#br0" timeOffset="11791.43">13027 4462,'0'0,"0"0,0 0,0 0,0 0,0 0,0 0,0 0,0 0,37 7,22 4,13 2,-5 0,-14-3,-16-4,-15-1</inkml:trace>
  <inkml:trace contextRef="#ctx0" brushRef="#br0" timeOffset="12390.27">14133 3997,'0'0,"0"0,0 0,0 0,0 5,-4 114,-11 37,3-27,5 9,6-131,1-1,0 0,0 0,1 0,-1 0,1 1,1-1,-1 0,1 0,0-1,1 1,-1 0,1-1,0 1,1-1,-1 0,1 0,0 0,0-1,1 1,-1-1,1 0,0 0,0-1,0 0,0 1,1-2,0 1,1 0,13 7,0-1,1-1,-1-1,1-1,1-1,20 2,-35-6,1 0,-1-1,0 0,0 0,1-1,-1 0,0 0,0-1,0 0,0 0,0-1,0 0,-1 0,1 0,-1-1,0 0,0 0,0-1,-1 1,1-1,-1 0,0-1,0 0,24-36,-2-2,-1-1,15-41,-22 44,1 2,2 0,2 2,1 0,19-18,-42 53,0 1,0-1,0 1,1 0,-1 0,1 0,-1 0,1 1,0-1,0 1,0-1,0 1,0 0,0 0,-1 1,0 0,0 0,0 0,0 1,-1-1,1 0,0 1,0-1,-1 1,1 0,0 0,-1 0,1 0,-1 0,1 0,-1 0,1 0,-1 0,0 1,1-1,-1 1,0-1,0 1,0-1,0 1,24 36,-2 1,-2 1,8 22,46 128,-63-158,-6-20,-1 0,-1 1,0-1,-1 1,0-1,0 11,-3-22</inkml:trace>
  <inkml:trace contextRef="#ctx0" brushRef="#br0" timeOffset="12740.84">14832 3838,'0'0,"0"0,0 0,0 0,0 0,0 0,0 0,0 0,0 0</inkml:trace>
  <inkml:trace contextRef="#ctx0" brushRef="#br0" timeOffset="13152.64">15748 4279,'0'7,"7"101,4 70,-10 129,-1-305,0-1,0 1,0-1,0 1,0-1,0 0,0 1,0-1,-1 1,1-1,-1 0,1 1,-1-1,1 0,-1 1,0-1,1 0,-2 1,1-3,-1-1,1 1,0-1,0 1,0-1,0 0,0 1,0-1,0 0,0 0,1 0,-1 0,1 0,0 0,-1 0,-25-100,4-2,4 0,6-1,1-53,10 139,0 13,0-1,0 0,1 0,0 1,0-1,1 0,0 0,0 0,1 1,0-1,0 1,1-3,-2 8,0-1,0 1,1 0,-1 0,0 0,0 0,1 0,-1 0,1 1,-1-1,1 0,-1 1,1-1,-1 1,1-1,-1 1,1 0,0 0,-1 0,1 0,0 0,-1 0,1 0,0 0,42 10,-41-9,34 12,0 1,-1 1,0 3,31 20,-41-22,-2 1,-1 2,0 0,-1 1,-1 1,18 23,-33-36,-1 0,1 1,-1-1,-1 1,0 0,0 1,-1-1,0 1,0-1,-1 1,0 0,-1 0,0 0,-1 0,0 0,-1 0,0 0,0 0,-1 0,0-1,-1 1,0 0,0-1,-1 0,0 0,-1 0,0 0,-6 6,-1 1</inkml:trace>
  <inkml:trace contextRef="#ctx0" brushRef="#br1" timeOffset="30399.03">16968 3106,'0'0,"2"-5,12-28,1 0,1 1,2 0,1 2,12-15,-26 38,97-134,6 5,6 5,5 4,6 6,108-79,-78 81,5 8,5 6,4 7,4 8,13 4,11 7,3 9,145-28,417-66,-210 71,493-15,566 75,-912 61,-353 2,8 18,-119-6,217 68,-279-55,-2 7,142 75,-198-78,-3 5,82 62,-56-21,120 119,71 109,-89-54,-87-75,-60-63</inkml:trace>
  <inkml:trace contextRef="#ctx0" brushRef="#br1" timeOffset="31563.41">8886 2609,'-4'-5,"-52"-55,-2 1,-6 0,-136-108,119 100,-563-430,396 328,-195-96,250 166,-4 9,-160-49,91 55,-261-47,18 35,-333-14,489 84,0 16,-310 33,248 20,4 17,2 19,-339 114,414-87,-76 40,310-105</inkml:trace>
  <inkml:trace contextRef="#ctx0" brushRef="#br1" timeOffset="37687.51">19739 1660,'-12'207,"4"-94,6-76,-1 37,-4-1,-2 0,-7 11,14-73</inkml:trace>
  <inkml:trace contextRef="#ctx0" brushRef="#br1" timeOffset="38827.42">19865 1197,'0'0,"0"0,0 0,0 0,0 0,0 0,0 0,0 0,0 0,0 0</inkml:trace>
  <inkml:trace contextRef="#ctx0" brushRef="#br1" timeOffset="39397.4">20379 1558,'-1'6,"-41"590,42-592</inkml:trace>
  <inkml:trace contextRef="#ctx0" brushRef="#br1" timeOffset="39745.34">20274 1491,'0'0,"0"0,0 0,0 0,37 27,32 26,19 20,9 17,-1 8,-3 2,-9-5,-18-18,-21-23,-18-20,-13-16</inkml:trace>
  <inkml:trace contextRef="#ctx0" brushRef="#br1" timeOffset="40074.15">21035 1256,'0'0,"0"0,0 0,0 0,-2 35,-5 41,-3 50,-1 37,1 32,2 16,1 12,3-5,2-40,2-49,0-48,1-37</inkml:trace>
  <inkml:trace contextRef="#ctx0" brushRef="#br1" timeOffset="40921.4">21744 1425,'0'0,"0"0,0 0,-5 136,5-123,2 0,0 1,1-1,0 0,1-1,0 1,1-1,1 0,2 5,8 20,20 58,1 2,3-1,31 49,-69-142,0 1,0-1,0 1,0-1,1 0,-1 0,1 0,-1 0,2 1,-3-4,-1 0,1 1,-1-1,1 0,-1 0,1 1,-1-1,1 0,-1 0,1 0,-1 0,1 0,-1 0,1 0,-1 0,1 0,-1 0,1 0,-1 0,1 0,-1 0,1-1,-1 1,1 0,13-17,5-24,-2-1,5-21,13-33,-20 60,1 2,1 0,2 1,1 1,1 0,2 2,1 1,2 1,1 0,6-2,16-10,3 3,1 1,1 4,43-19,-65 37</inkml:trace>
  <inkml:trace contextRef="#ctx0" brushRef="#br1" timeOffset="41590.83">23217 1640,'-1'6,"-20"93,4 1,-3 98,8 205,10-278,3-124,-1 0,0 0,0 0,0 1,0-1,-1 0,1 0,0 0,0 0,-1 0,1 0,-1 0,1 0,-1 0,1 0,-1 1,1-2,-1 0,1 0,0 0,-1 0,1 0,-1 0,1 0,0 0,-1 0,1 0,0 0,-1 0,1 0,0 0,-1 0,1 0,0-1,-1 1,1 0,0 0,-1 0,1 0,0-1,-1 1,1 0,0 0,0-1,-1 1,1 0,0-1,0 1,-25-35,-230-413,253 444,-27-45,2-2,3 0,2-2,-10-34,28 72,0 0,1 0,0 0,2 0,-1 0,2-1,0 1,1 0,0-1,1 1,1 0,1 0,0 0,1 1,0 0,1-1,1 2,0-1,6-8,3 1,1 1,0 1,2 0,0 1,1 1,1 1,0 1,1 1,1 1,7-3,-2 3,0 0,1 2,1 1,-1 2,2 1,-1 1,1 1,18 1,-33 4,0 0,0 1,0 1,0 0,0 1,-1 1,1 1,-1 0,0 1,-1 0,14 8,-11-3,0 0,0 2,-1 0,0 1,-1 0,-1 1,-1 1,11 14,-9-7,0 1,-1 0,-2 0,-1 2,0-1,-2 2,-1-1,-1 1,-2 0,0 0,-2 1,-1-1,-1 26,-3-30,-1-1,0 1,-2-1,0 0,-2 0,-1 0,0-1,-6 9,0-3,-2 0,-1-1,-1-1,-1 0,-19 18,-8 1,-2-3,-1-1,-2-2,-2-3,-41 20,54-33,-33 13,45-24</inkml:trace>
  <inkml:trace contextRef="#ctx0" brushRef="#br1" timeOffset="43084.64">23077 1348,'0'6,"-6"361,-6 189,11-531,2-15,-1-1,0 0,-1 0,0 1,0-1,-1 0,0 0,-1-1,0 1,0 0,3-9,-1 0,1 1,0-1,0 0,0 0,0 1,0-1,0 0,0 0,-1 0,1 1,0-1,0 0,0 0,-1 0,1 0,0 0,0 1,0-1,-1 0,1 0,0 0,0 0,-1 0,1 0,0 0,0 0,-1 0,1 0,0 0,0 0,-1 0,1 0,0 0,0 0,-1 0,1 0,0 0,0 0,-1 0,1 0,0-1,0 1,0 0,-1 0,1 0,0 0,0-1,0 1,0 0,-1 0,1 0,0-1,0 1,0 0,0 0,0 0,0-1,-1 1,1 0,0 0,0-1,0 1,0 0,-6-20,2-20,1 1,1-1,4-31,6-21,5-9,-8 67,2-1,2 1,1 0,2 1,0 0,3 0,2-1,-9 19,0 1,2 0,-1 0,2 1,0 0,0 0,1 2,1-1,0 2,1-1,0 2,0 0,1 1,0 0,12-4,-22 10,1 0,0 1,0 0,-1 0,1 0,0 1,0 0,0 0,0 0,0 1,0 0,0 0,0 0,-1 1,1 0,0 0,-1 0,0 1,1 0,-1 0,0 0,-1 1,1-1,0 1,-1 0,0 1,2 2,12 14,-2 1,-1 1,-1 0,-1 1,5 13,-5-13,41 87,24 71,-57-124,-2 2,-3 1,-2 0,-2 9,-10-60,3 49,-4-54,-2-1,1 0,0 0,-1 0,1 1,-1-1,0 0,-1 0,1 0,-1 0,0-1,0 1,-2 0,1-4</inkml:trace>
  <inkml:trace contextRef="#ctx0" brushRef="#br1" timeOffset="43428.51">23077 2106,'0'0,"0"0,0 0,0 0,32-4,25-3,12-1,7 0,16-1,21 4,9 2,-4 3,-21 1,-28 1,-26-1,-19 0</inkml:trace>
  <inkml:trace contextRef="#ctx0" brushRef="#br1" timeOffset="43962.96">24565 1711,'0'14,"2"-1,0 1,0 0,2 2,4 28,13 122,-6 38,-13-115,-3 0,-5 1,-6 17,12-105,0 0,0 0,1 0,-1 0,0 0,1 0,-1 0,1 0,0 0,0 0,-1 0,1 0,1-1,-1 1,0 0,0-1,0 1,1-1,-1 1,1-1,-1 1,1-1,0 0,0 0,-1 0,1 0,0 0,0-1,0 1,0 0,0-1,12 5,1-1,-1 0,1-1,1-1,-1 1,34 5,1-1,-1-2,8-3,-35-2,-1-1,0-1,0 0,0-2,0-1,-1 0,1-1,15-8,-6-1,-1 0,0-2,-1-2,-1 0,-1-2,7-7,-18 14,0-2,0 1,-2-2,0 0,-1-1,0 0,-2-1,0 0,-1 0,2-9,-18 111,7-81</inkml:trace>
  <inkml:trace contextRef="#ctx0" brushRef="#br1" timeOffset="44297.97">24940 1378,'0'0,"0"0,0 0,0 0,41 4,14 2,-4-1,-9-1,-12-1</inkml:trace>
  <inkml:trace contextRef="#ctx0" brushRef="#br1" timeOffset="44644.48">26261 1636,'-2'7,"-220"787,215-770,4-12,0-1,-1 0,0 1,-1-1,0 0,-3 2,8-12,0 0,-1 0,1-1,-1 1,0 0,1 0,-1-1,0 1,1-1,-1 1,0 0,0-1,1 0,-1 1,0-1,0 1,0-1,0 0,0 1,1-1,-1 0,0 0,0 0,0 0,0 0,0 0,0 0,0 0,0 0,0 0,0-1,0 1,-2-2,0 0,0 0,0 0,0 0,0 0,0-1,1 1,-1-1,0-1,-16-19,0-2,2 0,1-1,-8-17,-9-26,-5-22,20 46,1-2,3 0,-5-36,16 66,0 0,1 0,1 0,1 0,0 0,1 0,1-1,1 1,0 1,1-1,1 0,4-7,-4 15,0-1,0 1,2 0,-1 1,1-1,0 1,0 1,1-1,0 1,1 1,0-1,0 1,0 1,0 0,1 0,0 1,0 0,0 1,1 0,-1 0,8 0,11-1,0 1,0 2,0 0,0 2,0 1,0 2,16 4,5 3,0 2,-1 2,-1 2,0 2,-2 3,0 1,-1 3,-2 1,-1 2,-1 2,33 32,-59-48,0 0,-1 1,-1 0,0 1,-1 1,1 3,-10-15,0-1,-1 1,1 0,-1 0,0 0,0 0,-1 0,0 0,0 0,-1 1,1-1,-1 0,-1 1,1-1,-1 0,0 0,-1 0,1 0,-1 0,0 0,-1 0,-2 4,-2 2,-1-1,-1 0,0-1,0 0,-1-1,0 0,0 0,-1-1,-1 0,-8 4,-27 13,0-2,-8 1,55-24,-117 46,-1-5,-2-5,-15-2,41-14</inkml:trace>
  <inkml:trace contextRef="#ctx0" brushRef="#br1" timeOffset="46146.78">1825 1960,'0'0,"-2"-5,-28-102,-5 2,-4 1,-34-61,71 162,0-1,0 0,0 0,0 0,-1 1,1 0,-1-1,0 1,0 0,0 0,-3-1,6 4,-1-1,0 1,0-1,0 1,0 0,0 0,0 0,0-1,0 1,0 0,0 0,0 0,0 1,0-1,0 0,0 0,0 0,0 1,-1-1,0 2,-1-1,1 1,-1-1,1 1,-1 0,1 0,0 0,0 0,-2 2,-8 13,-1 1,2 0,1 1,0 0,1 0,1 1,1 0,-3 11,-5 31,2 1,0 18,0 33,5 1,6-1,4 1,5-1,7 14,-9-96,-1-15</inkml:trace>
  <inkml:trace contextRef="#ctx0" brushRef="#br1" timeOffset="46472.14">1430 1072,'0'0,"0"0,0 0,0 0,0 0,0 0,0 0,0 0,0 0</inkml:trace>
  <inkml:trace contextRef="#ctx0" brushRef="#br1" timeOffset="46923">2251 1398,'0'0,"0"0,0 0,8 42,10 45,9 28,4 14,1 4,0 0,-4-7,-6-15,-8-26,-5-28,-4-23,-4-18</inkml:trace>
  <inkml:trace contextRef="#ctx0" brushRef="#br1" timeOffset="47276.33">2083 1350,'0'0,"0"0,0 0,27 29,32 32,25 36,12 29,-1 11,-7-2,-4-9,-10-20,-14-28,-18-28,-16-22,-12-15,-9-11</inkml:trace>
  <inkml:trace contextRef="#ctx0" brushRef="#br1" timeOffset="47604.15">2886 984,'0'0,"0"0,0 0,1 41,5 54,9 49,11 52,6 20,5 11,0-7,-3-17,-7-43,-9-49,-7-43,-5-33</inkml:trace>
  <inkml:trace contextRef="#ctx0" brushRef="#br1" timeOffset="47933.96">3199 1447,'0'9,"1"1,1-1,0 1,0-1,1 0,2 7,6 19,16 56,3-1,5-1,3-2,5-2,2-1,35 43,-72-115,1 1,0-2,1 1,0-1,1 0,5 3,-14-12,-1-1,0 0,1-1,-1 1,1 0,-1 0,1-1,-1 1,1-1,0 1,-1-1,1 0,0 1,-1-1,1 0,0 0,-1 0,1-1,0 1,-1 0,1-1,0 1,-1 0,1-1,-1 0,1 1,-1-1,1 0,-1 0,0 0,1 0,-1 0,1-1,4-4,0-1,-1 1,1-1,-2-1,1 1,0-1,-2 3,83-151,3-24,10-19,47-72,-136 252</inkml:trace>
  <inkml:trace contextRef="#ctx0" brushRef="#br1" timeOffset="48392.9">4650 1534,'0'2,"1"0,-1-1,0 1,0 0,1 0,-1 0,0 0,-1 0,1 0,0 0,-1 0,1 0,-2 14,-7 418,4-126,3-272,2-36,0 1,0-1,0 0,0 0,0 1,0-1,0 0,0 1,0-1,0 0,0 1,0-1,0 0,0 0,0 1,0-1,0 0,0 1,0-1,-1 0,1 0,0 1,0-1,0 0,-1 0,1 0,0 1,0-1,-1 0,1 0,0 0,0 0,-1 1,1-1,0 0,0 0,-1 0,1 0,0 0,-1 0,1 0,0 0,-1 0,-10-12,7 4,-1 0,2 0,-1-1,-1-6,-20-93,4 0,6-1,-1-74,14 138,1-1,3 1,6-37,-5 62,1 1,0 0,2-1,0 2,1-1,1 1,1 0,0 0,11-12,-16 24,0 0,1 0,0 0,1 1,-1 0,1 0,0 1,0-1,0 1,1 0,0 1,-1 0,1 0,0 0,1 1,-1 0,0 1,1-1,-1 1,4 1,1 0,-1 0,0 1,0 1,0 0,1 0,-2 1,1 1,0-1,-1 2,0-1,4 3,10 8,0 0,-1 1,0 1,-2 1,0 1,-1 1,0 1,-2 0,9 15,-8-7,0 1,-2 0,-1 1,-1 1,-2 1,-1 0,3 20,-7-13,-6-14</inkml:trace>
  <inkml:trace contextRef="#ctx0" brushRef="#br1" timeOffset="48747.45">4374 2204,'0'0,"0"0,30-16,31-18,20-10,18-10,22-2,5 4,-8 10,-11 11,-7 7,0 3,-5-2,-18 2,-22 6,-21 4,-16 5</inkml:trace>
  <inkml:trace contextRef="#ctx0" brushRef="#br1" timeOffset="49225.07">5911 1457,'0'0,"2"4,33 80,-4 1,-4 2,12 71,36 273,-70-397,-4-20,0 0,2 0,-1 0,2 0,0 0,1-1,0 1,1-1,0 0,-4-10,-1-1,1 0,0-1,0 1,-1 0,1 0,0-1,0 1,1-1,-1 0,0 0,0 1,1-1,-1-1,0 1,1 0,-1-1,1 1,-1-1,1 1,-1-1,1 0,-1 0,1-1,-1 1,1 0,-1-1,1 1,1-2,7-1,0-1,0-1,0 0,-1 0,0-1,0-1,37-26,-1-3,-2-2,-2-2,15-20,-15 16,2 2,2 1,44-29,-85 67,0-1,-1 2,1-1,0 0,1 1,-1 0,0 0,1 1,-1-1,1 1,-1 1,1-1,0 1,0 0,-2 0,1 1,0 0,-1 0,1 1,-1 0,1-1,-1 1,0 1,0-1,0 1,0-1,0 1,-1 0,1 1,-1-1,3 3,13 18,-1 0,-1 1,-1 1,-1 0,7 17,-20-68,-4-21,-4-40,4-1,9-85,-6 161,1 1,0 1,0-1,1 0,1 0,0 1,0 0,1 0,0 0,0 0,1 1,0 0,1 0,0 1,1-2,7-4,1 0,1 1,-1 1,2 0,0 1,0 1,1 0,7-1</inkml:trace>
  <inkml:trace contextRef="#ctx0" brushRef="#br1" timeOffset="49646.83">7593 1980,'0'2,"-1"0,1-1,0 1,0-1,0 1,-1 0,1-1,1 1,-1-1,0 1,0 0,1 0,0 9,0 15,0-13,0-1,-1 0,0 1,-1-1,0 0,-1 0,0 0,-1 0,-3 8,5-19,0 0,1 0,-1 1,0-1,0 0,0 0,0 0,0 0,0 0,0 0,0 0,0 0,0 0,-1-1,1 1,0 0,0-1,-1 1,1-1,-1 0,1 1,0-1,-1 0,1 0,-1 0,-2 0,1 0,0-1,-1 1,1-1,-1 0,1 0,0-1,0 1,0-1,-3-1,-5-4,0-1,1 0,0 0,0-1,-4-5,0-2,1-1,0-1,1 0,1 0,-4-10,11 20,0-1,1 0,-1 0,1 0,1 0,0 0,0-1,1 1,0 0,1-1,0 1,0-1,2-5,-1 10,0 1,1 0,-1 0,1 0,0 0,0 0,0 1,0-1,1 0,-1 1,1 0,0 0,0-1,0 2,2-2,1-1,0 1,1 1,0-1,-1 1,1 0,0 0,1 1,4-1,8-1,0 1,0 1,1 1,-1 1,0 1,4 1,-5 0,0 0,0 2,0 0,-1 1,1 1,14 6,-28-9,0-1,0 1,1 0,-1 0,-1 0,1 1,-1-1,1 1,-1 0,0 1,0-1,-1 1,1-1,-1 1,0 0,0 0,-1 1,0-1,0 0,0 1,0 0,-1-1,0 1,0 0,0 1,-2 13,-1 0,0-1,-1 1,-1 0,-1-1,-1 0,-4 7,-15 38,-19 32,4-21,8-21</inkml:trace>
  <inkml:trace contextRef="#ctx0" brushRef="#br1" timeOffset="84368.09">8255 2452,'0'0,"0"0,-3 54,-1 18,0-4,1-13,1-16</inkml:trace>
  <inkml:trace contextRef="#ctx0" brushRef="#br1" timeOffset="85351.63">7698 3664,'6'23,"-1"-8,1 1,0-1,1 0,0-1,1 0,1 0,1-1,-1 0,4 2,-8-9,0-1,0-1,1 1,-1-1,1 0,0 0,0 0,1-1,-1 0,5 1,-7-3,1 0,-1 0,1 0,-1 0,1-1,-1 0,1 0,0 0,-1-1,1 0,-1 0,1 0,-1 0,0 0,1-1,-1 0,1 0,2-3,0 1,-1-1,1-1,-1 1,0-1,-1 0,1-1,-1 1,0-1,-1 0,1 0,-2 0,1-1,-1 0,3-7,3-12,-2-1,0 0,2-28,-6 37,-1 0,-1 0,-1 0,-1-1,-2-17,2 32,0-1,-1 1,1 0,-1 0,0 0,0 1,0-1,-1 0,0 1,0-1,-1 0,2 3,0 0,0 0,-1 0,1 0,-1 0,0 1,1-1,-1 1,0-1,0 1,0 0,0 0,0 1,0-1,0 0,0 1,0 0,0 0,-3 0,-1 1,0 0,-1 1,1-1,0 1,0 1,0 0,0 0,0 0,1 1,0 0,-1 0,-2 3,-6 5,0 0,1 2,0 0,-2 5,4-5</inkml:trace>
  <inkml:trace contextRef="#ctx0" brushRef="#br1" timeOffset="87061.31">9653 2456,'0'0,"0"0,7 41,10 58,10 61,1 3,-5-26,-5-36,-7-36</inkml:trace>
  <inkml:trace contextRef="#ctx0" brushRef="#br1" timeOffset="88600.61">9893 3711,'0'0,"0"0,0 2,0-11,-2-59,5-30,-1 72,1 0,1 0,1 1,2-1,5-13,-10 34,0 0,0 1,0-1,1 1,-1-1,1 1,0 0,0 0,4-3,-6 6,0 1,0-1,1 0,-1 0,0 0,1 1,-1-1,0 1,1-1,-1 1,1-1,-1 1,1 0,-1 0,1 0,-1 0,0 0,1 0,-1 0,1 0,-1 1,1-1,-1 0,1 1,-1 0,0-1,1 1,-1 0,0-1,0 1,1 0,-1 0,0 0,0 0,7 6,-1 0,0 0,0 1,-1-1,0 2,0-1,-1 0,0 1,-1 0,0 0,0 1,-1-1,0 1,-1 0,0-1,0 1,-1 0,0 1,-1 3,1 1,-2 0,0-1,-1 1,0-1,-1 0,-1 1,0-1,-1-1,-1 1,0-1,-1 2,-5 3,1-1,-2 0,0-1,-1-1,-1 0,-1 0,1-2,-2 0,0-1,-7 3,27-12,0 0,-1 0,1-1,0 1,0-1,1 0,-1 0,0 0,4 1,113 61,4-5,43 11,-140-60</inkml:trace>
  <inkml:trace contextRef="#ctx0" brushRef="#br1" timeOffset="91317.77">15770 2521,'0'0,"0"0,0 0,0 0,0 0,0 0,0 0,2 60,29 123,10 29,-2-20,-8-44,-10-47</inkml:trace>
  <inkml:trace contextRef="#ctx0" brushRef="#br1" timeOffset="93869.43">15830 3674,'0'0,"0"0,0 0,-6 0,-115 0,-73-1,-61 13,242-11,2 0,0 0,-1 0,1 2,-6 1,15-4,0 1,0 0,0-1,0 1,0 0,0 0,0 0,1 0,-1 1,0-1,1 0,-1 1,1-1,-1 1,1-1,0 1,0 0,0-1,0 1,0 0,0 0,0 0,0 0,1 0,-1 0,1 1,-1 5,1 1,1-2,0 1,0 0,0 0,1 0,1 0,-1-1,1 1,3 5,8 15,2 0,2 1,-15-23,21 31,1-1,2-1,6 3,-16-19,0-2,1 0,1-1,1-1,0-1,10 5,-24-16,0 1,1-1,-1 0,1-1,0 1,-1-1,1-1,0 1,0-1,0-1,1 1,-1-1,0 0,0-1,0 1,0-1,0-1,0 0,0 0,0 0,-1 0,1-1,-1 0,0-1,0 0,0 0,0 0,0 0,-1-1,0 0,0 0,0 0,-1-1,0 0,0 0,10-14,-1-1,-1-1,-1 0,-1-1,7-21,6-31,0-17,-4 12,5 0,-24 79,0 1,0 0,0-1,0 1,0 0,0 0,0-1,1 1,-1 0,0 0,0-1,0 1,0 0,0 0,1-1,-1 1,0 0,0 0,0 0,1-1,-1 1,0 0,0 0,1 0,-1 0,0 0,0-1,1 1,-1 0,0 0,0 0,1 0,-1 0,0 0,0 0,1 0,-1 0,0 0,1 0,-1 0,0 0,0 0,1 0,-1 1,12 11,6 22,5 24,-2 2,-3 0,-3 1,6 53,0 48,-6 42,-13-158,-1-19</inkml:trace>
  <inkml:trace contextRef="#ctx0" brushRef="#br1" timeOffset="95441.74">18074 2619,'0'0,"0"0,6 28,13 61,20 80,9 94,-2 2,-10-45,-11-58,-9-58</inkml:trace>
  <inkml:trace contextRef="#ctx0" brushRef="#br1" timeOffset="96299.98">18918 4273,'0'0,"0"0,0 0,0 0,0 0</inkml:trace>
  <inkml:trace contextRef="#ctx0" brushRef="#br1" timeOffset="96836.36">18446 4643,'0'0,"0"0,0 0,0 0,0 0</inkml:trace>
  <inkml:trace contextRef="#ctx0" brushRef="#br1" timeOffset="97448.79">18469 4603,'0'0,"0"0,0 0,0 0,0 0,0 0,0 0</inkml:trace>
  <inkml:trace contextRef="#ctx0" brushRef="#br1" timeOffset="98315.04">18279 4827,'0'-23,"-4"-26,-1 0,-3 0,-2 0,-9-23,-67-187,77 235,-10-32,10 27,-1 0,-2 1,0 0,-17-25,26 64,1 13,2 279,26 154,-17-327,-7-97</inkml:trace>
  <inkml:trace contextRef="#ctx0" brushRef="#br1" timeOffset="98756.27">18918 4922,'0'0,"0"0,0 0,0 0,0 0</inkml:trace>
  <inkml:trace contextRef="#ctx0" brushRef="#br1" timeOffset="99741.9">18891 4790,'-18'-39,"1"-2,2 0,2 0,2-1,2-1,1 0,3 0,1-1,2-34,2 76,0 1,0 0,0-1,0 1,0 0,0-1,0 1,0 0,1 0,-1-1,0 1,1 0,0 0,-1-1,1 1,-1 0,1 0,0 0,0 0,0 0,0 0,0 0,0 0,0 0,0 1,1-2,0 2,0 0,0 0,0 0,0 0,0 0,0 1,0-1,0 1,0-1,0 1,0 0,0-1,0 1,0 0,0 1,-1-1,2 1,10 7,0 1,-1 1,0 0,-1 1,0 0,-1 0,0 1,3 7,6 10,-2 1,-1 1,4 12,-11-23,-2 0,0 0,-2 1,0 0,-2-1,0 2,-1 3,-2-10</inkml:trace>
  <inkml:trace contextRef="#ctx0" brushRef="#br1" timeOffset="121246.9">12605 2521,'0'0,"0"0,0 0,0 0,25 45,24 33,17 22,12 6,-9-15,-15-23,-18-22,-14-20</inkml:trace>
  <inkml:trace contextRef="#ctx0" brushRef="#br1" timeOffset="121592.56">13044 2956,'0'0,"0"0,-24 34,-7 11,0-1,7-9,7-10</inkml:trace>
  <inkml:trace contextRef="#ctx0" brushRef="#br1" timeOffset="122292.43">13204 2555,'0'0,"0"0,0 0,0 0,0 0,-24 19,-27 33,-21 29,-11 18,0 4,5-2,0-1,14-16,18-23,16-22,14-17</inkml:trace>
  <inkml:trace contextRef="#ctx0" brushRef="#br1" timeOffset="123827.23">13339 1497,'0'0,"0"0,0 0,-4 2,-46 23,1 3,1 1,2 3,1 1,-34 34,47-37,2 1,0 2,3 1,1 1,1 1,2 1,-15 35,29-51,0 0,2 1,0 0,2 1,0-1,2 1,0 0,1 0,2 0,0 0,2 0,0 0,5 19,-3-25,1 0,0 0,1-1,1 1,1-1,0-1,1 1,1-1,0-1,1 0,0 0,1-2,1 1,0-1,0-1,2 0,-1-1,6 2,-5-5,0 0,1-1,0 0,1-1,-1-1,1-1,0-1,-1 0,1-1,0 0,0-2,0 0,0-1,15-3,0-2,-1-1,0-1,0-2,-1-1,0-1,-1-2,8-6,-21 11,0 0,0-1,-1-1,0-1,-2 0,1-1,-1 0,8-13,-18 22,0 1,0-1,-1 0,1 0,-1 0,0 0,0 0,-1 0,1 0,-1-1,0 1,-1 0,0-1,1 1,-2-1,1 1,0-1,-1 1,0 0,-1-1,1 1,-1 0,0 0,0 0,-1 0,1 0,-1 0,0 1,0-1,-1 1,1 0,-2-1,-6-6,-1 0,1 1,-1 1,-1 0,0 1,0 0,-1 1,0 0,0 1,-1 1,1 0,-1 1,0 1,0 0,-1 1,1 1,0 0,-2 1,-10 1,0 0,0 2,1 2,-1 0,1 2,0 0,0 2,1 1,-19 10,7 0,0 1,1 1,1 3,1 0,-12 14,15-8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3:51:21.522"/>
    </inkml:context>
    <inkml:brush xml:id="br0">
      <inkml:brushProperty name="width" value="0.1" units="cm"/>
      <inkml:brushProperty name="height" value="0.1" units="cm"/>
      <inkml:brushProperty name="color" value="#333333"/>
      <inkml:brushProperty name="ignorePressure" value="1"/>
    </inkml:brush>
  </inkml:definitions>
  <inkml:trace contextRef="#ctx0" brushRef="#br0">0 4,'3'-1,"-1"0,0 1,1-1,-1 1,0 0,1 0,-1 0,1 0,-1 0,0 0,1 0,-1 1,13 0,3 0,0 0,0 2,0 0,0 1,0 0,0 2,-1 0,0 1,0 1,-1 0,0 1,-1 1,0 0,0 2,-1-1,0 2,-1 0,-1 0,0 1,-1 1,0 0,-1 0,6 15,-3-6,-2 1,-1 0,-1 0,-1 1,-2 1,0-1,-2 1,-1 0,0 15,-3-6,-2 0,-1-1,-1 1,-3-1,0 0,-12 31,-3-8,-2-1,-2-1,-3-2,-2 0,-3-2,-2-2,-2-1,-14 11,44-50,-3 3,0 0,-1 0,-1-1,1-1,-2 0,0 0,0-2,-1 0,0 0,15-9,0 0,0 1,0-1,-1 0,1 0,0 0,0 0,0 0,0 1,0-1,-1 0,1 0,0 0,0 0,0 0,0 0,-1 0,1 0,0 1,0-1,0 0,-1 0,1 0,0 0,0 0,0 0,-1 0,1 0,0 0,0 0,0 0,-1-1,1 1,0 0,0 0,0 0,-1 0,1 0,0 0,0 0,0 0,0-1,-1 1,1 0,0 0,0 0,0 0,0 0,0-1,0 1,0 0,-1 0,1 0,0-1,0 1,0 0,0 0,0 0,0-1,0 1,0 0,0 0,0 0,0-1,0 1,0 0,0 0,0 0,0-1,10-13,-2 8,0-1,1 2,0-1,0 1,0 0,1 1,5-2,75-22,-64 21,44-12,0 3,36-2,-72 14,-1 2,1 0,0 3,0 1,0 1,12 4,-9 3,-30-6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3:56:19.422"/>
    </inkml:context>
    <inkml:brush xml:id="br0">
      <inkml:brushProperty name="width" value="0.1" units="cm"/>
      <inkml:brushProperty name="height" value="0.1" units="cm"/>
      <inkml:brushProperty name="color" value="#333333"/>
      <inkml:brushProperty name="ignorePressure" value="1"/>
    </inkml:brush>
  </inkml:definitions>
  <inkml:trace contextRef="#ctx0" brushRef="#br0">1003 2700,'0'0</inkml:trace>
  <inkml:trace contextRef="#ctx0" brushRef="#br0" timeOffset="3540.02">1638 1407,'-2'2,"0"-1,1 1,-1-1,1 1,-1 0,1 0,0 0,0 0,0 0,0 0,0 0,0 0,0 0,-4 9,-144 209,30-24,9 6,8 4,-23 88,-125 432,121-335,23-82,-261 824,320-940,7 1,10 2,8 0,4 136,20 19,16-1,25 84,18 72,62 562,-110-939,51 447,-32-377,51 174,-15-149,11-2,8-4,11-5,8-3,10-6,111 146,-123-208,6-5,6-5,5-5,65 47,-51-63,83 47,3 3,591 515,-435-350,237 146,-300-257,9-15,157 64,-114-83,549 284,-831-419,358 200,-262-136,64 57,201 154,-252-194,84 36,305 128,180 44,-612-274,3-8,1-6,3-6,19-5,163 15,79-8,343 2,-253-19,-112-1,1318 69,1-98,-1338-21,-1-16,-2-17,174-57,45-50,284-65,-81 101,-120 23,-130-5,46-8,-1 16,247-46,-9-42,-436 71,-5-17,-7-16,92-66,-370 168,69-48,-135 75,-1-2,-1-2,-2-1,0-1,27-35,-4-11,-4-3,-3-1,24-58,18-28,261-383,-46 79,-140 177,48-135,102-328,-200 452,209-591,-255 665,-9-4,27-222,-64 260,-3-197,-22 244,-7-1,-26-137,-16 26,-12 2,-69-175,-19 23,-67-99,130 314,-287-586,-207-164,253 429,-55-61,235 380,-146-147,23 66,-11 12,-53-22,214 193,-3 5,-5 6,-3 5,-82-32,-130-40,-6 15,-117-18,-734-168,576 184,-273-10,-721-93,1135 157,-1605-270,1393 253,574 79,-115-40,71 17,-271-56,-5 20,-2 19,-57 16,-934-82,1321 118,-1348-79,1166 77,-1650-15,1606 45,-279 53,272-35,-74-13,-183 15,-490 111,1041-141,1 3,-1 3,2 1,-12 7,13-4,-51 11,32-10,-505 178,204-63,213-79,3 7,2 6,-37 29,87-40,-2-5,-2-4,-97 28,114-42,2 3,-70 40,89-42,34-19,24-11,0 0,0 1,1 0,0 0,0 1,0 1,0 0,0 1,-2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3:57:30.345"/>
    </inkml:context>
    <inkml:brush xml:id="br0">
      <inkml:brushProperty name="width" value="0.4" units="cm"/>
      <inkml:brushProperty name="height" value="0.8" units="cm"/>
      <inkml:brushProperty name="color" value="#00F900"/>
      <inkml:brushProperty name="tip" value="rectangle"/>
      <inkml:brushProperty name="rasterOp" value="maskPen"/>
      <inkml:brushProperty name="ignorePressure" value="1"/>
    </inkml:brush>
  </inkml:definitions>
  <inkml:trace contextRef="#ctx0" brushRef="#br0">0 1,'8'255,"10"-1,18 43,-23-207,97 745,-43 9,-62-446,5 111,-1-388,5 0,5-1,10 16,-8-54,3-2,11 18,-20-61,2-1,1 0,2-2,1 0,20 23,-34-49,0-1,0-1,0 1,1-1,0 0,0-1,0 0,1 0,0 0,0-1,0-1,0 0,1 0,-1-1,1 0,0 0,0-1,-1 0,1-1,6-1,18-1,0-2,0-2,-1-1,0-1,12-6,79-29,115-55,118-77,-354 173,1011-541,-381 197,544-301,-41-60,-61-81,-954 692,-44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00D29-6256-44FC-A657-309476BDC227}" type="datetimeFigureOut">
              <a:rPr lang="ro-RO" smtClean="0"/>
              <a:t>05.04.2021</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C5C80-E325-4A8D-8257-E203B405DEAF}" type="slidenum">
              <a:rPr lang="ro-RO" smtClean="0"/>
              <a:t>‹#›</a:t>
            </a:fld>
            <a:endParaRPr lang="ro-RO"/>
          </a:p>
        </p:txBody>
      </p:sp>
    </p:spTree>
    <p:extLst>
      <p:ext uri="{BB962C8B-B14F-4D97-AF65-F5344CB8AC3E}">
        <p14:creationId xmlns:p14="http://schemas.microsoft.com/office/powerpoint/2010/main" val="153211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altLang="ro-RO" sz="1200" dirty="0"/>
              <a:t>thoroughness </a:t>
            </a:r>
            <a:r>
              <a:rPr lang="ro-RO" altLang="ro-RO" sz="1200" dirty="0"/>
              <a:t>=</a:t>
            </a:r>
            <a:r>
              <a:rPr lang="ro-RO" altLang="ro-RO" sz="1200" baseline="0" dirty="0"/>
              <a:t> </a:t>
            </a:r>
            <a:r>
              <a:rPr lang="ro-RO" altLang="ro-RO" sz="1200" dirty="0"/>
              <a:t>meticulozitate</a:t>
            </a:r>
            <a:r>
              <a:rPr lang="ro-RO" altLang="ro-RO" sz="1200" baseline="0" dirty="0"/>
              <a:t> !!</a:t>
            </a:r>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78</a:t>
            </a:fld>
            <a:endParaRPr lang="ro-RO"/>
          </a:p>
        </p:txBody>
      </p:sp>
    </p:spTree>
    <p:extLst>
      <p:ext uri="{BB962C8B-B14F-4D97-AF65-F5344CB8AC3E}">
        <p14:creationId xmlns:p14="http://schemas.microsoft.com/office/powerpoint/2010/main" val="199803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u 1"/>
          <p:cNvSpPr>
            <a:spLocks noGrp="1"/>
          </p:cNvSpPr>
          <p:nvPr>
            <p:ph type="ctrTitle"/>
          </p:nvPr>
        </p:nvSpPr>
        <p:spPr>
          <a:xfrm>
            <a:off x="1524000" y="1122363"/>
            <a:ext cx="9144000" cy="2387600"/>
          </a:xfrm>
        </p:spPr>
        <p:txBody>
          <a:bodyPr anchor="b"/>
          <a:lstStyle>
            <a:lvl1pPr algn="ctr">
              <a:defRPr sz="6000"/>
            </a:lvl1pPr>
          </a:lstStyle>
          <a:p>
            <a:r>
              <a:rPr lang="ro-RO"/>
              <a:t>Clic pentru editare stil titlu</a:t>
            </a:r>
          </a:p>
        </p:txBody>
      </p:sp>
      <p:sp>
        <p:nvSpPr>
          <p:cNvPr id="3" name="Subtitl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Clic pentru a edita stilul de subtitlu</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8194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text vertical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07759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0" y="365125"/>
            <a:ext cx="2628900" cy="5811838"/>
          </a:xfrm>
        </p:spPr>
        <p:txBody>
          <a:bodyPr vert="eaVert"/>
          <a:lstStyle/>
          <a:p>
            <a:r>
              <a:rPr lang="ro-RO"/>
              <a:t>Clic pentru editare stil titlu</a:t>
            </a:r>
          </a:p>
        </p:txBody>
      </p:sp>
      <p:sp>
        <p:nvSpPr>
          <p:cNvPr id="3" name="Substituent text vertical 2"/>
          <p:cNvSpPr>
            <a:spLocks noGrp="1"/>
          </p:cNvSpPr>
          <p:nvPr>
            <p:ph type="body" orient="vert" idx="1"/>
          </p:nvPr>
        </p:nvSpPr>
        <p:spPr>
          <a:xfrm>
            <a:off x="838200" y="365125"/>
            <a:ext cx="7734300" cy="5811838"/>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398824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u și tabel">
    <p:spTree>
      <p:nvGrpSpPr>
        <p:cNvPr id="1" name=""/>
        <p:cNvGrpSpPr/>
        <p:nvPr/>
      </p:nvGrpSpPr>
      <p:grpSpPr>
        <a:xfrm>
          <a:off x="0" y="0"/>
          <a:ext cx="0" cy="0"/>
          <a:chOff x="0" y="0"/>
          <a:chExt cx="0" cy="0"/>
        </a:xfrm>
      </p:grpSpPr>
      <p:sp>
        <p:nvSpPr>
          <p:cNvPr id="2" name="Titlu 1"/>
          <p:cNvSpPr>
            <a:spLocks noGrp="1"/>
          </p:cNvSpPr>
          <p:nvPr>
            <p:ph type="title"/>
          </p:nvPr>
        </p:nvSpPr>
        <p:spPr>
          <a:xfrm>
            <a:off x="914400" y="609600"/>
            <a:ext cx="10363200" cy="1143000"/>
          </a:xfrm>
        </p:spPr>
        <p:txBody>
          <a:bodyPr/>
          <a:lstStyle/>
          <a:p>
            <a:r>
              <a:rPr lang="ro-RO"/>
              <a:t>Clic pentru editare stil titlu</a:t>
            </a:r>
          </a:p>
        </p:txBody>
      </p:sp>
      <p:sp>
        <p:nvSpPr>
          <p:cNvPr id="3" name="Substituent tabel 2"/>
          <p:cNvSpPr>
            <a:spLocks noGrp="1"/>
          </p:cNvSpPr>
          <p:nvPr>
            <p:ph type="tbl" idx="1"/>
          </p:nvPr>
        </p:nvSpPr>
        <p:spPr>
          <a:xfrm>
            <a:off x="914400" y="1981200"/>
            <a:ext cx="10363200" cy="4114800"/>
          </a:xfrm>
        </p:spPr>
        <p:txBody>
          <a:bodyPr/>
          <a:lstStyle/>
          <a:p>
            <a:pPr lvl="0"/>
            <a:endParaRPr lang="ro-RO" noProof="0"/>
          </a:p>
        </p:txBody>
      </p:sp>
    </p:spTree>
    <p:extLst>
      <p:ext uri="{BB962C8B-B14F-4D97-AF65-F5344CB8AC3E}">
        <p14:creationId xmlns:p14="http://schemas.microsoft.com/office/powerpoint/2010/main" val="155868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u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o-RO"/>
              <a:t>Clic pentru editare stil titlu</a:t>
            </a:r>
          </a:p>
        </p:txBody>
      </p:sp>
      <p:sp>
        <p:nvSpPr>
          <p:cNvPr id="3" name="Subtitlu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Clic pentru a edita stilul de subtitlu</a:t>
            </a:r>
          </a:p>
        </p:txBody>
      </p:sp>
    </p:spTree>
    <p:extLst>
      <p:ext uri="{BB962C8B-B14F-4D97-AF65-F5344CB8AC3E}">
        <p14:creationId xmlns:p14="http://schemas.microsoft.com/office/powerpoint/2010/main" val="1065946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conținut 2"/>
          <p:cNvSpPr>
            <a:spLocks noGrp="1"/>
          </p:cNvSpPr>
          <p:nvPr>
            <p:ph idx="1"/>
          </p:nvPr>
        </p:nvSpPr>
        <p:spPr>
          <a:xfrm>
            <a:off x="838200" y="1825625"/>
            <a:ext cx="105156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70279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831851" y="1709739"/>
            <a:ext cx="10515600" cy="2852737"/>
          </a:xfrm>
          <a:prstGeom prst="rect">
            <a:avLst/>
          </a:prstGeom>
        </p:spPr>
        <p:txBody>
          <a:bodyPr anchor="b"/>
          <a:lstStyle>
            <a:lvl1pPr>
              <a:defRPr sz="6000"/>
            </a:lvl1pPr>
          </a:lstStyle>
          <a:p>
            <a:r>
              <a:rPr lang="ro-RO"/>
              <a:t>Clic pentru editare stil titlu</a:t>
            </a:r>
          </a:p>
        </p:txBody>
      </p:sp>
      <p:sp>
        <p:nvSpPr>
          <p:cNvPr id="3" name="Substituent text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o-RO"/>
              <a:t>Clic pentru editare stiluri text Coordonator</a:t>
            </a:r>
          </a:p>
        </p:txBody>
      </p:sp>
    </p:spTree>
    <p:extLst>
      <p:ext uri="{BB962C8B-B14F-4D97-AF65-F5344CB8AC3E}">
        <p14:creationId xmlns:p14="http://schemas.microsoft.com/office/powerpoint/2010/main" val="322554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conținut 2"/>
          <p:cNvSpPr>
            <a:spLocks noGrp="1"/>
          </p:cNvSpPr>
          <p:nvPr>
            <p:ph sz="half" idx="1"/>
          </p:nvPr>
        </p:nvSpPr>
        <p:spPr>
          <a:xfrm>
            <a:off x="838200" y="1825625"/>
            <a:ext cx="51562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p:cNvSpPr>
            <a:spLocks noGrp="1"/>
          </p:cNvSpPr>
          <p:nvPr>
            <p:ph sz="half" idx="2"/>
          </p:nvPr>
        </p:nvSpPr>
        <p:spPr>
          <a:xfrm>
            <a:off x="6197600" y="1825625"/>
            <a:ext cx="51562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881772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840317" y="365126"/>
            <a:ext cx="10515600" cy="1325563"/>
          </a:xfrm>
          <a:prstGeom prst="rect">
            <a:avLst/>
          </a:prstGeom>
        </p:spPr>
        <p:txBody>
          <a:bodyPr/>
          <a:lstStyle/>
          <a:p>
            <a:r>
              <a:rPr lang="ro-RO"/>
              <a:t>Clic pentru editare stil titlu</a:t>
            </a:r>
          </a:p>
        </p:txBody>
      </p:sp>
      <p:sp>
        <p:nvSpPr>
          <p:cNvPr id="3" name="Substituent text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Substituent conținut 3"/>
          <p:cNvSpPr>
            <a:spLocks noGrp="1"/>
          </p:cNvSpPr>
          <p:nvPr>
            <p:ph sz="half" idx="2"/>
          </p:nvPr>
        </p:nvSpPr>
        <p:spPr>
          <a:xfrm>
            <a:off x="840318" y="2505075"/>
            <a:ext cx="5158316" cy="368458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Substituent conținut 5"/>
          <p:cNvSpPr>
            <a:spLocks noGrp="1"/>
          </p:cNvSpPr>
          <p:nvPr>
            <p:ph sz="quarter" idx="4"/>
          </p:nvPr>
        </p:nvSpPr>
        <p:spPr>
          <a:xfrm>
            <a:off x="6172200" y="2505075"/>
            <a:ext cx="5183717" cy="368458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267857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Tree>
    <p:extLst>
      <p:ext uri="{BB962C8B-B14F-4D97-AF65-F5344CB8AC3E}">
        <p14:creationId xmlns:p14="http://schemas.microsoft.com/office/powerpoint/2010/main" val="4102544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6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754550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40318" y="457200"/>
            <a:ext cx="3932767" cy="1600200"/>
          </a:xfrm>
          <a:prstGeom prst="rect">
            <a:avLst/>
          </a:prstGeom>
        </p:spPr>
        <p:txBody>
          <a:bodyPr anchor="b"/>
          <a:lstStyle>
            <a:lvl1pPr>
              <a:defRPr sz="3200"/>
            </a:lvl1pPr>
          </a:lstStyle>
          <a:p>
            <a:r>
              <a:rPr lang="ro-RO"/>
              <a:t>Clic pentru editare stil titlu</a:t>
            </a:r>
          </a:p>
        </p:txBody>
      </p:sp>
      <p:sp>
        <p:nvSpPr>
          <p:cNvPr id="3" name="Substituent conținut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Tree>
    <p:extLst>
      <p:ext uri="{BB962C8B-B14F-4D97-AF65-F5344CB8AC3E}">
        <p14:creationId xmlns:p14="http://schemas.microsoft.com/office/powerpoint/2010/main" val="2567825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40318" y="457200"/>
            <a:ext cx="3932767" cy="1600200"/>
          </a:xfrm>
          <a:prstGeom prst="rect">
            <a:avLst/>
          </a:prstGeom>
        </p:spPr>
        <p:txBody>
          <a:bodyPr anchor="b"/>
          <a:lstStyle>
            <a:lvl1pPr>
              <a:defRPr sz="3200"/>
            </a:lvl1pPr>
          </a:lstStyle>
          <a:p>
            <a:r>
              <a:rPr lang="ro-RO"/>
              <a:t>Clic pentru editare stil titlu</a:t>
            </a:r>
          </a:p>
        </p:txBody>
      </p:sp>
      <p:sp>
        <p:nvSpPr>
          <p:cNvPr id="3" name="Substituent imagine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Substituent text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Tree>
    <p:extLst>
      <p:ext uri="{BB962C8B-B14F-4D97-AF65-F5344CB8AC3E}">
        <p14:creationId xmlns:p14="http://schemas.microsoft.com/office/powerpoint/2010/main" val="3669605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text vertical 2"/>
          <p:cNvSpPr>
            <a:spLocks noGrp="1"/>
          </p:cNvSpPr>
          <p:nvPr>
            <p:ph type="body" orient="vert" idx="1"/>
          </p:nvPr>
        </p:nvSpPr>
        <p:spPr>
          <a:xfrm>
            <a:off x="838200" y="1825625"/>
            <a:ext cx="10515600" cy="4351338"/>
          </a:xfrm>
          <a:prstGeom prst="rect">
            <a:avLst/>
          </a:prstGeo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35312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1" y="365125"/>
            <a:ext cx="2628900" cy="5811838"/>
          </a:xfrm>
          <a:prstGeom prst="rect">
            <a:avLst/>
          </a:prstGeom>
        </p:spPr>
        <p:txBody>
          <a:bodyPr vert="eaVert"/>
          <a:lstStyle/>
          <a:p>
            <a:r>
              <a:rPr lang="ro-RO"/>
              <a:t>Clic pentru editare stil titlu</a:t>
            </a:r>
          </a:p>
        </p:txBody>
      </p:sp>
      <p:sp>
        <p:nvSpPr>
          <p:cNvPr id="3" name="Substituent text vertical 2"/>
          <p:cNvSpPr>
            <a:spLocks noGrp="1"/>
          </p:cNvSpPr>
          <p:nvPr>
            <p:ph type="body" orient="vert" idx="1"/>
          </p:nvPr>
        </p:nvSpPr>
        <p:spPr>
          <a:xfrm>
            <a:off x="838201" y="365125"/>
            <a:ext cx="7683500" cy="5811838"/>
          </a:xfrm>
          <a:prstGeom prst="rect">
            <a:avLst/>
          </a:prstGeo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9679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ținut">
    <p:spTree>
      <p:nvGrpSpPr>
        <p:cNvPr id="1" name=""/>
        <p:cNvGrpSpPr/>
        <p:nvPr/>
      </p:nvGrpSpPr>
      <p:grpSpPr>
        <a:xfrm>
          <a:off x="0" y="0"/>
          <a:ext cx="0" cy="0"/>
          <a:chOff x="0" y="0"/>
          <a:chExt cx="0" cy="0"/>
        </a:xfrm>
      </p:grpSpPr>
      <p:sp>
        <p:nvSpPr>
          <p:cNvPr id="2" name="Substituent conținut 1"/>
          <p:cNvSpPr>
            <a:spLocks noGrp="1"/>
          </p:cNvSpPr>
          <p:nvPr>
            <p:ph/>
          </p:nvPr>
        </p:nvSpPr>
        <p:spPr>
          <a:xfrm>
            <a:off x="838200" y="365125"/>
            <a:ext cx="10515600" cy="58118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1354857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u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o-RO"/>
              <a:t>Clic pentru editare stil titlu</a:t>
            </a:r>
          </a:p>
        </p:txBody>
      </p:sp>
      <p:sp>
        <p:nvSpPr>
          <p:cNvPr id="3" name="Subtitlu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Clic pentru a edita stilul de subtitlu</a:t>
            </a:r>
          </a:p>
        </p:txBody>
      </p:sp>
    </p:spTree>
    <p:extLst>
      <p:ext uri="{BB962C8B-B14F-4D97-AF65-F5344CB8AC3E}">
        <p14:creationId xmlns:p14="http://schemas.microsoft.com/office/powerpoint/2010/main" val="1050896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conținut 2"/>
          <p:cNvSpPr>
            <a:spLocks noGrp="1"/>
          </p:cNvSpPr>
          <p:nvPr>
            <p:ph idx="1"/>
          </p:nvPr>
        </p:nvSpPr>
        <p:spPr>
          <a:xfrm>
            <a:off x="838200" y="1825625"/>
            <a:ext cx="105156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2618672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831851" y="1709739"/>
            <a:ext cx="10515600" cy="2852737"/>
          </a:xfrm>
          <a:prstGeom prst="rect">
            <a:avLst/>
          </a:prstGeom>
        </p:spPr>
        <p:txBody>
          <a:bodyPr anchor="b"/>
          <a:lstStyle>
            <a:lvl1pPr>
              <a:defRPr sz="6000"/>
            </a:lvl1pPr>
          </a:lstStyle>
          <a:p>
            <a:r>
              <a:rPr lang="ro-RO"/>
              <a:t>Clic pentru editare stil titlu</a:t>
            </a:r>
          </a:p>
        </p:txBody>
      </p:sp>
      <p:sp>
        <p:nvSpPr>
          <p:cNvPr id="3" name="Substituent text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o-RO"/>
              <a:t>Clic pentru editare stiluri text Coordonator</a:t>
            </a:r>
          </a:p>
        </p:txBody>
      </p:sp>
    </p:spTree>
    <p:extLst>
      <p:ext uri="{BB962C8B-B14F-4D97-AF65-F5344CB8AC3E}">
        <p14:creationId xmlns:p14="http://schemas.microsoft.com/office/powerpoint/2010/main" val="183254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conținut 2"/>
          <p:cNvSpPr>
            <a:spLocks noGrp="1"/>
          </p:cNvSpPr>
          <p:nvPr>
            <p:ph sz="half" idx="1"/>
          </p:nvPr>
        </p:nvSpPr>
        <p:spPr>
          <a:xfrm>
            <a:off x="838200" y="1825625"/>
            <a:ext cx="51562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p:cNvSpPr>
            <a:spLocks noGrp="1"/>
          </p:cNvSpPr>
          <p:nvPr>
            <p:ph sz="half" idx="2"/>
          </p:nvPr>
        </p:nvSpPr>
        <p:spPr>
          <a:xfrm>
            <a:off x="6197600" y="1825625"/>
            <a:ext cx="51562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943800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840317" y="365126"/>
            <a:ext cx="10515600" cy="1325563"/>
          </a:xfrm>
          <a:prstGeom prst="rect">
            <a:avLst/>
          </a:prstGeom>
        </p:spPr>
        <p:txBody>
          <a:bodyPr/>
          <a:lstStyle/>
          <a:p>
            <a:r>
              <a:rPr lang="ro-RO"/>
              <a:t>Clic pentru editare stil titlu</a:t>
            </a:r>
          </a:p>
        </p:txBody>
      </p:sp>
      <p:sp>
        <p:nvSpPr>
          <p:cNvPr id="3" name="Substituent text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Substituent conținut 3"/>
          <p:cNvSpPr>
            <a:spLocks noGrp="1"/>
          </p:cNvSpPr>
          <p:nvPr>
            <p:ph sz="half" idx="2"/>
          </p:nvPr>
        </p:nvSpPr>
        <p:spPr>
          <a:xfrm>
            <a:off x="840318" y="2505075"/>
            <a:ext cx="5158316" cy="368458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Substituent conținut 5"/>
          <p:cNvSpPr>
            <a:spLocks noGrp="1"/>
          </p:cNvSpPr>
          <p:nvPr>
            <p:ph sz="quarter" idx="4"/>
          </p:nvPr>
        </p:nvSpPr>
        <p:spPr>
          <a:xfrm>
            <a:off x="6172200" y="2505075"/>
            <a:ext cx="5183717" cy="368458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66137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831850" y="1709738"/>
            <a:ext cx="10515600" cy="2852737"/>
          </a:xfrm>
        </p:spPr>
        <p:txBody>
          <a:bodyPr anchor="b"/>
          <a:lstStyle>
            <a:lvl1pPr>
              <a:defRPr sz="6000"/>
            </a:lvl1pPr>
          </a:lstStyle>
          <a:p>
            <a:r>
              <a:rPr lang="ro-RO"/>
              <a:t>Clic pentru editare stil titlu</a:t>
            </a:r>
          </a:p>
        </p:txBody>
      </p:sp>
      <p:sp>
        <p:nvSpPr>
          <p:cNvPr id="3" name="Substituent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Clic pentru editare stiluri text Coordonator</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288905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Tree>
    <p:extLst>
      <p:ext uri="{BB962C8B-B14F-4D97-AF65-F5344CB8AC3E}">
        <p14:creationId xmlns:p14="http://schemas.microsoft.com/office/powerpoint/2010/main" val="22320007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061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40318" y="457200"/>
            <a:ext cx="3932767" cy="1600200"/>
          </a:xfrm>
          <a:prstGeom prst="rect">
            <a:avLst/>
          </a:prstGeom>
        </p:spPr>
        <p:txBody>
          <a:bodyPr anchor="b"/>
          <a:lstStyle>
            <a:lvl1pPr>
              <a:defRPr sz="3200"/>
            </a:lvl1pPr>
          </a:lstStyle>
          <a:p>
            <a:r>
              <a:rPr lang="ro-RO"/>
              <a:t>Clic pentru editare stil titlu</a:t>
            </a:r>
          </a:p>
        </p:txBody>
      </p:sp>
      <p:sp>
        <p:nvSpPr>
          <p:cNvPr id="3" name="Substituent conținut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Tree>
    <p:extLst>
      <p:ext uri="{BB962C8B-B14F-4D97-AF65-F5344CB8AC3E}">
        <p14:creationId xmlns:p14="http://schemas.microsoft.com/office/powerpoint/2010/main" val="41559480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40318" y="457200"/>
            <a:ext cx="3932767" cy="1600200"/>
          </a:xfrm>
          <a:prstGeom prst="rect">
            <a:avLst/>
          </a:prstGeom>
        </p:spPr>
        <p:txBody>
          <a:bodyPr anchor="b"/>
          <a:lstStyle>
            <a:lvl1pPr>
              <a:defRPr sz="3200"/>
            </a:lvl1pPr>
          </a:lstStyle>
          <a:p>
            <a:r>
              <a:rPr lang="ro-RO"/>
              <a:t>Clic pentru editare stil titlu</a:t>
            </a:r>
          </a:p>
        </p:txBody>
      </p:sp>
      <p:sp>
        <p:nvSpPr>
          <p:cNvPr id="3" name="Substituent imagine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Substituent text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Tree>
    <p:extLst>
      <p:ext uri="{BB962C8B-B14F-4D97-AF65-F5344CB8AC3E}">
        <p14:creationId xmlns:p14="http://schemas.microsoft.com/office/powerpoint/2010/main" val="19583031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text vertical 2"/>
          <p:cNvSpPr>
            <a:spLocks noGrp="1"/>
          </p:cNvSpPr>
          <p:nvPr>
            <p:ph type="body" orient="vert" idx="1"/>
          </p:nvPr>
        </p:nvSpPr>
        <p:spPr>
          <a:xfrm>
            <a:off x="838200" y="1825625"/>
            <a:ext cx="10515600" cy="4351338"/>
          </a:xfrm>
          <a:prstGeom prst="rect">
            <a:avLst/>
          </a:prstGeo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22255199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1" y="365125"/>
            <a:ext cx="2628900" cy="5811838"/>
          </a:xfrm>
          <a:prstGeom prst="rect">
            <a:avLst/>
          </a:prstGeom>
        </p:spPr>
        <p:txBody>
          <a:bodyPr vert="eaVert"/>
          <a:lstStyle/>
          <a:p>
            <a:r>
              <a:rPr lang="ro-RO"/>
              <a:t>Clic pentru editare stil titlu</a:t>
            </a:r>
          </a:p>
        </p:txBody>
      </p:sp>
      <p:sp>
        <p:nvSpPr>
          <p:cNvPr id="3" name="Substituent text vertical 2"/>
          <p:cNvSpPr>
            <a:spLocks noGrp="1"/>
          </p:cNvSpPr>
          <p:nvPr>
            <p:ph type="body" orient="vert" idx="1"/>
          </p:nvPr>
        </p:nvSpPr>
        <p:spPr>
          <a:xfrm>
            <a:off x="838201" y="365125"/>
            <a:ext cx="7683500" cy="5811838"/>
          </a:xfrm>
          <a:prstGeom prst="rect">
            <a:avLst/>
          </a:prstGeo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2965907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ținut">
    <p:spTree>
      <p:nvGrpSpPr>
        <p:cNvPr id="1" name=""/>
        <p:cNvGrpSpPr/>
        <p:nvPr/>
      </p:nvGrpSpPr>
      <p:grpSpPr>
        <a:xfrm>
          <a:off x="0" y="0"/>
          <a:ext cx="0" cy="0"/>
          <a:chOff x="0" y="0"/>
          <a:chExt cx="0" cy="0"/>
        </a:xfrm>
      </p:grpSpPr>
      <p:sp>
        <p:nvSpPr>
          <p:cNvPr id="2" name="Substituent conținut 1"/>
          <p:cNvSpPr>
            <a:spLocks noGrp="1"/>
          </p:cNvSpPr>
          <p:nvPr>
            <p:ph/>
          </p:nvPr>
        </p:nvSpPr>
        <p:spPr>
          <a:xfrm>
            <a:off x="838200" y="365125"/>
            <a:ext cx="10515600" cy="58118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76678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sz="half" idx="1"/>
          </p:nvPr>
        </p:nvSpPr>
        <p:spPr>
          <a:xfrm>
            <a:off x="838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p:cNvSpPr>
            <a:spLocks noGrp="1"/>
          </p:cNvSpPr>
          <p:nvPr>
            <p:ph sz="half" idx="2"/>
          </p:nvPr>
        </p:nvSpPr>
        <p:spPr>
          <a:xfrm>
            <a:off x="6172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p:cNvSpPr>
            <a:spLocks noGrp="1"/>
          </p:cNvSpPr>
          <p:nvPr>
            <p:ph type="dt" sz="half" idx="10"/>
          </p:nvPr>
        </p:nvSpPr>
        <p:spPr/>
        <p:txBody>
          <a:bodyPr/>
          <a:lstStyle/>
          <a:p>
            <a:r>
              <a:rPr lang="ro-RO"/>
              <a:t>2/28/2016</a:t>
            </a:r>
          </a:p>
        </p:txBody>
      </p:sp>
      <p:sp>
        <p:nvSpPr>
          <p:cNvPr id="6" name="Substituent subsol 5"/>
          <p:cNvSpPr>
            <a:spLocks noGrp="1"/>
          </p:cNvSpPr>
          <p:nvPr>
            <p:ph type="ftr" sz="quarter" idx="11"/>
          </p:nvPr>
        </p:nvSpPr>
        <p:spPr/>
        <p:txBody>
          <a:bodyPr/>
          <a:lstStyle/>
          <a:p>
            <a:r>
              <a:rPr lang="en-US"/>
              <a:t>Galin, SQA From theory to implementation</a:t>
            </a:r>
            <a:endParaRPr lang="ro-RO"/>
          </a:p>
        </p:txBody>
      </p:sp>
      <p:sp>
        <p:nvSpPr>
          <p:cNvPr id="7" name="Substituent număr diapozitiv 6"/>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01138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839788" y="365125"/>
            <a:ext cx="10515600" cy="1325563"/>
          </a:xfrm>
        </p:spPr>
        <p:txBody>
          <a:bodyPr/>
          <a:lstStyle/>
          <a:p>
            <a:r>
              <a:rPr lang="ro-RO"/>
              <a:t>Clic pentru editare stil titlu</a:t>
            </a:r>
          </a:p>
        </p:txBody>
      </p:sp>
      <p:sp>
        <p:nvSpPr>
          <p:cNvPr id="3" name="Substituent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Substituent conținut 3"/>
          <p:cNvSpPr>
            <a:spLocks noGrp="1"/>
          </p:cNvSpPr>
          <p:nvPr>
            <p:ph sz="half" idx="2"/>
          </p:nvPr>
        </p:nvSpPr>
        <p:spPr>
          <a:xfrm>
            <a:off x="839788" y="2505075"/>
            <a:ext cx="5157787"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Substituent conținut 5"/>
          <p:cNvSpPr>
            <a:spLocks noGrp="1"/>
          </p:cNvSpPr>
          <p:nvPr>
            <p:ph sz="quarter" idx="4"/>
          </p:nvPr>
        </p:nvSpPr>
        <p:spPr>
          <a:xfrm>
            <a:off x="6172200" y="2505075"/>
            <a:ext cx="5183188"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p:cNvSpPr>
            <a:spLocks noGrp="1"/>
          </p:cNvSpPr>
          <p:nvPr>
            <p:ph type="dt" sz="half" idx="10"/>
          </p:nvPr>
        </p:nvSpPr>
        <p:spPr/>
        <p:txBody>
          <a:bodyPr/>
          <a:lstStyle/>
          <a:p>
            <a:r>
              <a:rPr lang="ro-RO"/>
              <a:t>2/28/2016</a:t>
            </a:r>
          </a:p>
        </p:txBody>
      </p:sp>
      <p:sp>
        <p:nvSpPr>
          <p:cNvPr id="8" name="Substituent subsol 7"/>
          <p:cNvSpPr>
            <a:spLocks noGrp="1"/>
          </p:cNvSpPr>
          <p:nvPr>
            <p:ph type="ftr" sz="quarter" idx="11"/>
          </p:nvPr>
        </p:nvSpPr>
        <p:spPr/>
        <p:txBody>
          <a:bodyPr/>
          <a:lstStyle/>
          <a:p>
            <a:r>
              <a:rPr lang="en-US"/>
              <a:t>Galin, SQA From theory to implementation</a:t>
            </a:r>
            <a:endParaRPr lang="ro-RO"/>
          </a:p>
        </p:txBody>
      </p:sp>
      <p:sp>
        <p:nvSpPr>
          <p:cNvPr id="9" name="Substituent număr diapozitiv 8"/>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167252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dată 2"/>
          <p:cNvSpPr>
            <a:spLocks noGrp="1"/>
          </p:cNvSpPr>
          <p:nvPr>
            <p:ph type="dt" sz="half" idx="10"/>
          </p:nvPr>
        </p:nvSpPr>
        <p:spPr/>
        <p:txBody>
          <a:bodyPr/>
          <a:lstStyle/>
          <a:p>
            <a:r>
              <a:rPr lang="ro-RO"/>
              <a:t>2/28/2016</a:t>
            </a:r>
          </a:p>
        </p:txBody>
      </p:sp>
      <p:sp>
        <p:nvSpPr>
          <p:cNvPr id="4" name="Substituent subsol 3"/>
          <p:cNvSpPr>
            <a:spLocks noGrp="1"/>
          </p:cNvSpPr>
          <p:nvPr>
            <p:ph type="ftr" sz="quarter" idx="11"/>
          </p:nvPr>
        </p:nvSpPr>
        <p:spPr/>
        <p:txBody>
          <a:bodyPr/>
          <a:lstStyle/>
          <a:p>
            <a:r>
              <a:rPr lang="en-US"/>
              <a:t>Galin, SQA From theory to implementation</a:t>
            </a:r>
            <a:endParaRPr lang="ro-RO"/>
          </a:p>
        </p:txBody>
      </p:sp>
      <p:sp>
        <p:nvSpPr>
          <p:cNvPr id="5" name="Substituent număr diapozitiv 4"/>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12343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r>
              <a:rPr lang="ro-RO"/>
              <a:t>2/28/2016</a:t>
            </a:r>
          </a:p>
        </p:txBody>
      </p:sp>
      <p:sp>
        <p:nvSpPr>
          <p:cNvPr id="3" name="Substituent subsol 2"/>
          <p:cNvSpPr>
            <a:spLocks noGrp="1"/>
          </p:cNvSpPr>
          <p:nvPr>
            <p:ph type="ftr" sz="quarter" idx="11"/>
          </p:nvPr>
        </p:nvSpPr>
        <p:spPr/>
        <p:txBody>
          <a:bodyPr/>
          <a:lstStyle/>
          <a:p>
            <a:r>
              <a:rPr lang="en-US"/>
              <a:t>Galin, SQA From theory to implementation</a:t>
            </a:r>
            <a:endParaRPr lang="ro-RO"/>
          </a:p>
        </p:txBody>
      </p:sp>
      <p:sp>
        <p:nvSpPr>
          <p:cNvPr id="4" name="Substituent număr diapozitiv 3"/>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91366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conținut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r>
              <a:rPr lang="ro-RO"/>
              <a:t>2/28/2016</a:t>
            </a:r>
          </a:p>
        </p:txBody>
      </p:sp>
      <p:sp>
        <p:nvSpPr>
          <p:cNvPr id="6" name="Substituent subsol 5"/>
          <p:cNvSpPr>
            <a:spLocks noGrp="1"/>
          </p:cNvSpPr>
          <p:nvPr>
            <p:ph type="ftr" sz="quarter" idx="11"/>
          </p:nvPr>
        </p:nvSpPr>
        <p:spPr/>
        <p:txBody>
          <a:bodyPr/>
          <a:lstStyle/>
          <a:p>
            <a:r>
              <a:rPr lang="en-US"/>
              <a:t>Galin, SQA From theory to implementation</a:t>
            </a:r>
            <a:endParaRPr lang="ro-RO"/>
          </a:p>
        </p:txBody>
      </p:sp>
      <p:sp>
        <p:nvSpPr>
          <p:cNvPr id="7" name="Substituent număr diapozitiv 6"/>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113104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i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r>
              <a:rPr lang="ro-RO"/>
              <a:t>2/28/2016</a:t>
            </a:r>
          </a:p>
        </p:txBody>
      </p:sp>
      <p:sp>
        <p:nvSpPr>
          <p:cNvPr id="6" name="Substituent subsol 5"/>
          <p:cNvSpPr>
            <a:spLocks noGrp="1"/>
          </p:cNvSpPr>
          <p:nvPr>
            <p:ph type="ftr" sz="quarter" idx="11"/>
          </p:nvPr>
        </p:nvSpPr>
        <p:spPr/>
        <p:txBody>
          <a:bodyPr/>
          <a:lstStyle/>
          <a:p>
            <a:r>
              <a:rPr lang="en-US"/>
              <a:t>Galin, SQA From theory to implementation</a:t>
            </a:r>
            <a:endParaRPr lang="ro-RO"/>
          </a:p>
        </p:txBody>
      </p:sp>
      <p:sp>
        <p:nvSpPr>
          <p:cNvPr id="7" name="Substituent număr diapozitiv 6"/>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02270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Clic pentru editare stil titlu</a:t>
            </a:r>
          </a:p>
        </p:txBody>
      </p:sp>
      <p:sp>
        <p:nvSpPr>
          <p:cNvPr id="3" name="Substituent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o-RO"/>
              <a:t>2/28/2016</a:t>
            </a:r>
          </a:p>
        </p:txBody>
      </p:sp>
      <p:sp>
        <p:nvSpPr>
          <p:cNvPr id="5" name="Substituent subsol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Galin, SQA From theory to implementation</a:t>
            </a:r>
            <a:endParaRPr lang="ro-RO"/>
          </a:p>
        </p:txBody>
      </p:sp>
      <p:sp>
        <p:nvSpPr>
          <p:cNvPr id="6" name="Substituent număr diapozitiv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37219-D7B0-43E3-99AC-8DAC571EFC0D}" type="slidenum">
              <a:rPr lang="ro-RO" smtClean="0"/>
              <a:t>‹#›</a:t>
            </a:fld>
            <a:endParaRPr lang="ro-RO"/>
          </a:p>
        </p:txBody>
      </p:sp>
    </p:spTree>
    <p:extLst>
      <p:ext uri="{BB962C8B-B14F-4D97-AF65-F5344CB8AC3E}">
        <p14:creationId xmlns:p14="http://schemas.microsoft.com/office/powerpoint/2010/main" val="4238557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7"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508000" y="381001"/>
            <a:ext cx="17272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0"/>
              </a:spcBef>
              <a:spcAft>
                <a:spcPct val="0"/>
              </a:spcAft>
            </a:pPr>
            <a:r>
              <a:rPr lang="en-GB" altLang="ro-RO" sz="1800" b="1">
                <a:solidFill>
                  <a:srgbClr val="0000FF"/>
                </a:solidFill>
                <a:latin typeface="Arial" panose="020B0604020202020204" pitchFamily="34" charset="0"/>
              </a:rPr>
              <a:t>OHT 9.</a:t>
            </a:r>
            <a:fld id="{F018BCEA-6ABD-4925-BD9E-05E84086B587}" type="slidenum">
              <a:rPr lang="en-GB" altLang="ro-RO" sz="1800" b="1" smtClean="0">
                <a:solidFill>
                  <a:srgbClr val="0000FF"/>
                </a:solidFill>
                <a:latin typeface="Arial" panose="020B0604020202020204" pitchFamily="34" charset="0"/>
              </a:rPr>
              <a:pPr algn="ctr" fontAlgn="base">
                <a:spcBef>
                  <a:spcPct val="0"/>
                </a:spcBef>
                <a:spcAft>
                  <a:spcPct val="0"/>
                </a:spcAft>
              </a:pPr>
              <a:t>‹#›</a:t>
            </a:fld>
            <a:endParaRPr lang="en-GB" altLang="ro-RO" sz="2400" b="1">
              <a:solidFill>
                <a:srgbClr val="000000"/>
              </a:solidFill>
            </a:endParaRPr>
          </a:p>
        </p:txBody>
      </p:sp>
      <p:sp>
        <p:nvSpPr>
          <p:cNvPr id="1027" name="Text Box 8"/>
          <p:cNvSpPr txBox="1">
            <a:spLocks noChangeArrowheads="1"/>
          </p:cNvSpPr>
          <p:nvPr userDrawn="1"/>
        </p:nvSpPr>
        <p:spPr bwMode="auto">
          <a:xfrm>
            <a:off x="353485" y="6292850"/>
            <a:ext cx="30226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r>
              <a:rPr lang="en-US" altLang="ro-RO" sz="1200">
                <a:solidFill>
                  <a:srgbClr val="000000"/>
                </a:solidFill>
                <a:latin typeface="Arial" panose="020B0604020202020204" pitchFamily="34" charset="0"/>
              </a:rPr>
              <a:t>Galin, </a:t>
            </a:r>
            <a:r>
              <a:rPr lang="en-US" altLang="ro-RO" sz="1200" i="1">
                <a:solidFill>
                  <a:srgbClr val="000000"/>
                </a:solidFill>
                <a:latin typeface="Arial" panose="020B0604020202020204" pitchFamily="34" charset="0"/>
              </a:rPr>
              <a:t>SQA from theory to implementation</a:t>
            </a:r>
            <a:endParaRPr lang="en-GB" altLang="ro-RO" sz="2400" b="1">
              <a:solidFill>
                <a:srgbClr val="000000"/>
              </a:solidFill>
            </a:endParaRPr>
          </a:p>
        </p:txBody>
      </p:sp>
      <p:sp>
        <p:nvSpPr>
          <p:cNvPr id="1028" name="Text Box 9"/>
          <p:cNvSpPr txBox="1">
            <a:spLocks noChangeArrowheads="1"/>
          </p:cNvSpPr>
          <p:nvPr userDrawn="1"/>
        </p:nvSpPr>
        <p:spPr bwMode="auto">
          <a:xfrm>
            <a:off x="8092017" y="6311901"/>
            <a:ext cx="3774016"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r" fontAlgn="base">
              <a:spcBef>
                <a:spcPct val="0"/>
              </a:spcBef>
              <a:spcAft>
                <a:spcPct val="0"/>
              </a:spcAft>
            </a:pPr>
            <a:r>
              <a:rPr lang="en-GB" altLang="ro-RO" sz="1200">
                <a:solidFill>
                  <a:srgbClr val="000000"/>
                </a:solidFill>
                <a:latin typeface="Arial" panose="020B0604020202020204" pitchFamily="34" charset="0"/>
              </a:rPr>
              <a:t>© Pearson Education Limited 2004</a:t>
            </a:r>
            <a:endParaRPr lang="en-GB" altLang="ro-RO" sz="2400" b="1">
              <a:solidFill>
                <a:srgbClr val="000000"/>
              </a:solidFill>
            </a:endParaRPr>
          </a:p>
        </p:txBody>
      </p:sp>
    </p:spTree>
    <p:extLst>
      <p:ext uri="{BB962C8B-B14F-4D97-AF65-F5344CB8AC3E}">
        <p14:creationId xmlns:p14="http://schemas.microsoft.com/office/powerpoint/2010/main" val="19899352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508000" y="381001"/>
            <a:ext cx="17272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0"/>
              </a:spcBef>
              <a:spcAft>
                <a:spcPct val="0"/>
              </a:spcAft>
            </a:pPr>
            <a:r>
              <a:rPr lang="en-GB" altLang="ro-RO" sz="1800" b="1">
                <a:solidFill>
                  <a:srgbClr val="0000FF"/>
                </a:solidFill>
                <a:latin typeface="Arial" panose="020B0604020202020204" pitchFamily="34" charset="0"/>
              </a:rPr>
              <a:t>OHT 9.</a:t>
            </a:r>
            <a:fld id="{F018BCEA-6ABD-4925-BD9E-05E84086B587}" type="slidenum">
              <a:rPr lang="en-GB" altLang="ro-RO" sz="1800" b="1" smtClean="0">
                <a:solidFill>
                  <a:srgbClr val="0000FF"/>
                </a:solidFill>
                <a:latin typeface="Arial" panose="020B0604020202020204" pitchFamily="34" charset="0"/>
              </a:rPr>
              <a:pPr algn="ctr" fontAlgn="base">
                <a:spcBef>
                  <a:spcPct val="0"/>
                </a:spcBef>
                <a:spcAft>
                  <a:spcPct val="0"/>
                </a:spcAft>
              </a:pPr>
              <a:t>‹#›</a:t>
            </a:fld>
            <a:endParaRPr lang="en-GB" altLang="ro-RO" sz="2400" b="1">
              <a:solidFill>
                <a:srgbClr val="000000"/>
              </a:solidFill>
            </a:endParaRPr>
          </a:p>
        </p:txBody>
      </p:sp>
      <p:sp>
        <p:nvSpPr>
          <p:cNvPr id="1027" name="Text Box 8"/>
          <p:cNvSpPr txBox="1">
            <a:spLocks noChangeArrowheads="1"/>
          </p:cNvSpPr>
          <p:nvPr userDrawn="1"/>
        </p:nvSpPr>
        <p:spPr bwMode="auto">
          <a:xfrm>
            <a:off x="353485" y="6292850"/>
            <a:ext cx="30226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r>
              <a:rPr lang="en-US" altLang="ro-RO" sz="1200">
                <a:solidFill>
                  <a:srgbClr val="000000"/>
                </a:solidFill>
                <a:latin typeface="Arial" panose="020B0604020202020204" pitchFamily="34" charset="0"/>
              </a:rPr>
              <a:t>Galin, </a:t>
            </a:r>
            <a:r>
              <a:rPr lang="en-US" altLang="ro-RO" sz="1200" i="1">
                <a:solidFill>
                  <a:srgbClr val="000000"/>
                </a:solidFill>
                <a:latin typeface="Arial" panose="020B0604020202020204" pitchFamily="34" charset="0"/>
              </a:rPr>
              <a:t>SQA from theory to implementation</a:t>
            </a:r>
            <a:endParaRPr lang="en-GB" altLang="ro-RO" sz="2400" b="1">
              <a:solidFill>
                <a:srgbClr val="000000"/>
              </a:solidFill>
            </a:endParaRPr>
          </a:p>
        </p:txBody>
      </p:sp>
      <p:sp>
        <p:nvSpPr>
          <p:cNvPr id="1028" name="Text Box 9"/>
          <p:cNvSpPr txBox="1">
            <a:spLocks noChangeArrowheads="1"/>
          </p:cNvSpPr>
          <p:nvPr userDrawn="1"/>
        </p:nvSpPr>
        <p:spPr bwMode="auto">
          <a:xfrm>
            <a:off x="8092017" y="6311901"/>
            <a:ext cx="3774016"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r" fontAlgn="base">
              <a:spcBef>
                <a:spcPct val="0"/>
              </a:spcBef>
              <a:spcAft>
                <a:spcPct val="0"/>
              </a:spcAft>
            </a:pPr>
            <a:r>
              <a:rPr lang="en-GB" altLang="ro-RO" sz="1200">
                <a:solidFill>
                  <a:srgbClr val="000000"/>
                </a:solidFill>
                <a:latin typeface="Arial" panose="020B0604020202020204" pitchFamily="34" charset="0"/>
              </a:rPr>
              <a:t>© Pearson Education Limited 2004</a:t>
            </a:r>
            <a:endParaRPr lang="en-GB" altLang="ro-RO" sz="2400" b="1">
              <a:solidFill>
                <a:srgbClr val="000000"/>
              </a:solidFill>
            </a:endParaRPr>
          </a:p>
        </p:txBody>
      </p:sp>
    </p:spTree>
    <p:extLst>
      <p:ext uri="{BB962C8B-B14F-4D97-AF65-F5344CB8AC3E}">
        <p14:creationId xmlns:p14="http://schemas.microsoft.com/office/powerpoint/2010/main" val="98287397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tmp"/><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customXml" Target="../ink/ink3.x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3.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3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6.png"/><Relationship Id="rId4" Type="http://schemas.openxmlformats.org/officeDocument/2006/relationships/customXml" Target="../ink/ink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4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customXml" Target="../ink/ink9.xml"/><Relationship Id="rId4"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28.png"/><Relationship Id="rId4" Type="http://schemas.openxmlformats.org/officeDocument/2006/relationships/customXml" Target="../ink/ink18.xml"/></Relationships>
</file>

<file path=ppt/slides/_rels/slide6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78.xml"/></Relationships>
</file>

<file path=ppt/slides/_rels/slide6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 Id="rId5" Type="http://schemas.openxmlformats.org/officeDocument/2006/relationships/image" Target="../media/image29.tmp"/><Relationship Id="rId4" Type="http://schemas.openxmlformats.org/officeDocument/2006/relationships/image" Target="../media/image28.tmp"/></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258083" y="766730"/>
            <a:ext cx="10814267" cy="1307601"/>
          </a:xfrm>
        </p:spPr>
        <p:txBody>
          <a:bodyPr>
            <a:noAutofit/>
          </a:bodyPr>
          <a:lstStyle/>
          <a:p>
            <a:r>
              <a:rPr lang="en-US" sz="4000" b="1" dirty="0">
                <a:solidFill>
                  <a:srgbClr val="0000FF"/>
                </a:solidFill>
                <a:latin typeface="Arial Black" panose="020B0A04020102020204" pitchFamily="34" charset="0"/>
              </a:rPr>
              <a:t>Part </a:t>
            </a:r>
            <a:r>
              <a:rPr lang="ro-RO" sz="4000" b="1" dirty="0">
                <a:solidFill>
                  <a:srgbClr val="0000FF"/>
                </a:solidFill>
                <a:latin typeface="Arial Black" panose="020B0A04020102020204" pitchFamily="34" charset="0"/>
              </a:rPr>
              <a:t>B</a:t>
            </a:r>
            <a:r>
              <a:rPr lang="en-US" sz="4000" b="1" dirty="0">
                <a:solidFill>
                  <a:srgbClr val="0000FF"/>
                </a:solidFill>
                <a:latin typeface="Arial Black" panose="020B0A04020102020204" pitchFamily="34" charset="0"/>
              </a:rPr>
              <a:t>: </a:t>
            </a:r>
            <a:r>
              <a:rPr lang="ro-RO" sz="4000" b="1" dirty="0">
                <a:solidFill>
                  <a:srgbClr val="0000FF"/>
                </a:solidFill>
                <a:latin typeface="Arial Black" panose="020B0A04020102020204" pitchFamily="34" charset="0"/>
              </a:rPr>
              <a:t>Software</a:t>
            </a:r>
            <a:r>
              <a:rPr lang="en-US" sz="4000" b="1" dirty="0">
                <a:solidFill>
                  <a:srgbClr val="0000FF"/>
                </a:solidFill>
                <a:latin typeface="Arial Black" panose="020B0A04020102020204" pitchFamily="34" charset="0"/>
              </a:rPr>
              <a:t> </a:t>
            </a:r>
            <a:r>
              <a:rPr lang="ro-RO" sz="4000" b="1" dirty="0" err="1">
                <a:solidFill>
                  <a:srgbClr val="0000FF"/>
                </a:solidFill>
                <a:latin typeface="Arial Black" panose="020B0A04020102020204" pitchFamily="34" charset="0"/>
              </a:rPr>
              <a:t>testing</a:t>
            </a:r>
            <a:endParaRPr lang="ro-RO" sz="4000" b="1" dirty="0">
              <a:solidFill>
                <a:srgbClr val="0000FF"/>
              </a:solidFill>
              <a:latin typeface="Arial Black" panose="020B0A04020102020204" pitchFamily="34" charset="0"/>
            </a:endParaRPr>
          </a:p>
        </p:txBody>
      </p:sp>
      <p:sp>
        <p:nvSpPr>
          <p:cNvPr id="6" name="Buton acțiune: Sfârșit 5">
            <a:hlinkClick r:id="rId2" action="ppaction://hlinksldjump" highlightClick="1"/>
          </p:cNvPr>
          <p:cNvSpPr/>
          <p:nvPr/>
        </p:nvSpPr>
        <p:spPr>
          <a:xfrm>
            <a:off x="10830651" y="1905947"/>
            <a:ext cx="894272" cy="813294"/>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Buton acțiune: Sfârșit 7">
            <a:hlinkClick r:id="rId3" action="ppaction://hlinksldjump" highlightClick="1"/>
          </p:cNvPr>
          <p:cNvSpPr/>
          <p:nvPr/>
        </p:nvSpPr>
        <p:spPr>
          <a:xfrm>
            <a:off x="10830651" y="3804886"/>
            <a:ext cx="894272" cy="813294"/>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 name="Dreptunghi 2"/>
          <p:cNvSpPr/>
          <p:nvPr/>
        </p:nvSpPr>
        <p:spPr>
          <a:xfrm>
            <a:off x="756436" y="3810756"/>
            <a:ext cx="10235494" cy="769441"/>
          </a:xfrm>
          <a:prstGeom prst="rect">
            <a:avLst/>
          </a:prstGeom>
        </p:spPr>
        <p:txBody>
          <a:bodyPr wrap="none">
            <a:spAutoFit/>
          </a:bodyPr>
          <a:lstStyle/>
          <a:p>
            <a:r>
              <a:rPr lang="ro-RO" sz="4400" b="1" dirty="0">
                <a:solidFill>
                  <a:srgbClr val="0000FF"/>
                </a:solidFill>
              </a:rPr>
              <a:t>Software </a:t>
            </a:r>
            <a:r>
              <a:rPr lang="ro-RO" sz="4400" b="1" dirty="0" err="1">
                <a:solidFill>
                  <a:srgbClr val="0000FF"/>
                </a:solidFill>
              </a:rPr>
              <a:t>testing</a:t>
            </a:r>
            <a:r>
              <a:rPr lang="ro-RO" sz="4400" b="1" dirty="0">
                <a:solidFill>
                  <a:srgbClr val="0000FF"/>
                </a:solidFill>
              </a:rPr>
              <a:t> - </a:t>
            </a:r>
            <a:r>
              <a:rPr lang="ro-RO" sz="4400" b="1" dirty="0" err="1">
                <a:solidFill>
                  <a:srgbClr val="0000FF"/>
                </a:solidFill>
              </a:rPr>
              <a:t>Implementation</a:t>
            </a:r>
            <a:r>
              <a:rPr lang="ro-RO" sz="4400" b="1" dirty="0">
                <a:solidFill>
                  <a:srgbClr val="0000FF"/>
                </a:solidFill>
              </a:rPr>
              <a:t> (10/DG)</a:t>
            </a:r>
            <a:endParaRPr lang="ro-RO" sz="4400" b="1" kern="10" dirty="0">
              <a:ln w="12700">
                <a:solidFill>
                  <a:srgbClr val="000000"/>
                </a:solidFill>
                <a:round/>
                <a:headEnd/>
                <a:tailEnd/>
              </a:ln>
              <a:solidFill>
                <a:srgbClr val="0000FF"/>
              </a:solidFill>
              <a:latin typeface="Arial Black" panose="020B0A04020102020204" pitchFamily="34" charset="0"/>
            </a:endParaRPr>
          </a:p>
        </p:txBody>
      </p:sp>
      <p:sp>
        <p:nvSpPr>
          <p:cNvPr id="11" name="Dreptunghi 10"/>
          <p:cNvSpPr/>
          <p:nvPr/>
        </p:nvSpPr>
        <p:spPr>
          <a:xfrm>
            <a:off x="756436" y="1683319"/>
            <a:ext cx="8434938" cy="769441"/>
          </a:xfrm>
          <a:prstGeom prst="rect">
            <a:avLst/>
          </a:prstGeom>
        </p:spPr>
        <p:txBody>
          <a:bodyPr wrap="none">
            <a:spAutoFit/>
          </a:bodyPr>
          <a:lstStyle/>
          <a:p>
            <a:r>
              <a:rPr lang="ro-RO" sz="4400" b="1" dirty="0">
                <a:solidFill>
                  <a:srgbClr val="0000FF"/>
                </a:solidFill>
              </a:rPr>
              <a:t>Software </a:t>
            </a:r>
            <a:r>
              <a:rPr lang="ro-RO" sz="4400" b="1" dirty="0" err="1">
                <a:solidFill>
                  <a:srgbClr val="0000FF"/>
                </a:solidFill>
              </a:rPr>
              <a:t>testing</a:t>
            </a:r>
            <a:r>
              <a:rPr lang="ro-RO" sz="4400" b="1" dirty="0">
                <a:solidFill>
                  <a:srgbClr val="0000FF"/>
                </a:solidFill>
              </a:rPr>
              <a:t> - </a:t>
            </a:r>
            <a:r>
              <a:rPr lang="ro-RO" sz="4400" b="1" dirty="0" err="1">
                <a:solidFill>
                  <a:srgbClr val="0000FF"/>
                </a:solidFill>
              </a:rPr>
              <a:t>strategies</a:t>
            </a:r>
            <a:r>
              <a:rPr lang="ro-RO" sz="4400" b="1" dirty="0">
                <a:solidFill>
                  <a:srgbClr val="0000FF"/>
                </a:solidFill>
              </a:rPr>
              <a:t> (9/DG)</a:t>
            </a:r>
            <a:endParaRPr lang="ro-RO" sz="4400" b="1" kern="10" dirty="0">
              <a:ln w="12700">
                <a:solidFill>
                  <a:srgbClr val="000000"/>
                </a:solidFill>
                <a:round/>
                <a:headEnd/>
                <a:tailEnd/>
              </a:ln>
              <a:solidFill>
                <a:srgbClr val="0000FF"/>
              </a:solidFill>
              <a:latin typeface="Arial Black" panose="020B0A04020102020204" pitchFamily="34" charset="0"/>
            </a:endParaRPr>
          </a:p>
        </p:txBody>
      </p:sp>
    </p:spTree>
    <p:extLst>
      <p:ext uri="{BB962C8B-B14F-4D97-AF65-F5344CB8AC3E}">
        <p14:creationId xmlns:p14="http://schemas.microsoft.com/office/powerpoint/2010/main" val="367865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412442" y="2667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M9</a:t>
            </a:r>
          </a:p>
        </p:txBody>
      </p:sp>
      <p:sp>
        <p:nvSpPr>
          <p:cNvPr id="9219" name="Text Box 3"/>
          <p:cNvSpPr txBox="1">
            <a:spLocks noChangeArrowheads="1"/>
          </p:cNvSpPr>
          <p:nvPr/>
        </p:nvSpPr>
        <p:spPr bwMode="auto">
          <a:xfrm>
            <a:off x="1888442" y="3429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M8</a:t>
            </a:r>
          </a:p>
        </p:txBody>
      </p:sp>
      <p:sp>
        <p:nvSpPr>
          <p:cNvPr id="9220" name="Text Box 4"/>
          <p:cNvSpPr txBox="1">
            <a:spLocks noChangeArrowheads="1"/>
          </p:cNvSpPr>
          <p:nvPr/>
        </p:nvSpPr>
        <p:spPr bwMode="auto">
          <a:xfrm>
            <a:off x="1507442"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a:t>
            </a:r>
          </a:p>
        </p:txBody>
      </p:sp>
      <p:sp>
        <p:nvSpPr>
          <p:cNvPr id="9221" name="Text Box 5"/>
          <p:cNvSpPr txBox="1">
            <a:spLocks noChangeArrowheads="1"/>
          </p:cNvSpPr>
          <p:nvPr/>
        </p:nvSpPr>
        <p:spPr bwMode="auto">
          <a:xfrm>
            <a:off x="2269442"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M2</a:t>
            </a:r>
          </a:p>
        </p:txBody>
      </p:sp>
      <p:sp>
        <p:nvSpPr>
          <p:cNvPr id="9222" name="Text Box 6"/>
          <p:cNvSpPr txBox="1">
            <a:spLocks noChangeArrowheads="1"/>
          </p:cNvSpPr>
          <p:nvPr/>
        </p:nvSpPr>
        <p:spPr bwMode="auto">
          <a:xfrm>
            <a:off x="3412442" y="5715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M3</a:t>
            </a:r>
          </a:p>
        </p:txBody>
      </p:sp>
      <p:sp>
        <p:nvSpPr>
          <p:cNvPr id="9223" name="Text Box 7"/>
          <p:cNvSpPr txBox="1">
            <a:spLocks noChangeArrowheads="1"/>
          </p:cNvSpPr>
          <p:nvPr/>
        </p:nvSpPr>
        <p:spPr bwMode="auto">
          <a:xfrm>
            <a:off x="4174442" y="5715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M4</a:t>
            </a:r>
          </a:p>
        </p:txBody>
      </p:sp>
      <p:sp>
        <p:nvSpPr>
          <p:cNvPr id="9224" name="Text Box 8"/>
          <p:cNvSpPr txBox="1">
            <a:spLocks noChangeArrowheads="1"/>
          </p:cNvSpPr>
          <p:nvPr/>
        </p:nvSpPr>
        <p:spPr bwMode="auto">
          <a:xfrm>
            <a:off x="4936442" y="5715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M5</a:t>
            </a:r>
          </a:p>
        </p:txBody>
      </p:sp>
      <p:sp>
        <p:nvSpPr>
          <p:cNvPr id="9225" name="Text Box 9"/>
          <p:cNvSpPr txBox="1">
            <a:spLocks noChangeArrowheads="1"/>
          </p:cNvSpPr>
          <p:nvPr/>
        </p:nvSpPr>
        <p:spPr bwMode="auto">
          <a:xfrm>
            <a:off x="6536642" y="4267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M6</a:t>
            </a:r>
          </a:p>
        </p:txBody>
      </p:sp>
      <p:sp>
        <p:nvSpPr>
          <p:cNvPr id="9226" name="Text Box 10"/>
          <p:cNvSpPr txBox="1">
            <a:spLocks noChangeArrowheads="1"/>
          </p:cNvSpPr>
          <p:nvPr/>
        </p:nvSpPr>
        <p:spPr bwMode="auto">
          <a:xfrm>
            <a:off x="7298642" y="4267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M7</a:t>
            </a:r>
          </a:p>
        </p:txBody>
      </p:sp>
      <p:sp>
        <p:nvSpPr>
          <p:cNvPr id="9227" name="Text Box 11"/>
          <p:cNvSpPr txBox="1">
            <a:spLocks noChangeArrowheads="1"/>
          </p:cNvSpPr>
          <p:nvPr/>
        </p:nvSpPr>
        <p:spPr bwMode="auto">
          <a:xfrm>
            <a:off x="6917642" y="2667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M10</a:t>
            </a:r>
          </a:p>
        </p:txBody>
      </p:sp>
      <p:sp>
        <p:nvSpPr>
          <p:cNvPr id="9228" name="Text Box 12"/>
          <p:cNvSpPr txBox="1">
            <a:spLocks noChangeArrowheads="1"/>
          </p:cNvSpPr>
          <p:nvPr/>
        </p:nvSpPr>
        <p:spPr bwMode="auto">
          <a:xfrm>
            <a:off x="5012642" y="1981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M11</a:t>
            </a:r>
          </a:p>
        </p:txBody>
      </p:sp>
      <p:sp>
        <p:nvSpPr>
          <p:cNvPr id="9229" name="Line 14"/>
          <p:cNvSpPr>
            <a:spLocks noChangeShapeType="1"/>
          </p:cNvSpPr>
          <p:nvPr/>
        </p:nvSpPr>
        <p:spPr bwMode="auto">
          <a:xfrm flipV="1">
            <a:off x="7374842" y="30480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0" name="Line 15"/>
          <p:cNvSpPr>
            <a:spLocks noChangeShapeType="1"/>
          </p:cNvSpPr>
          <p:nvPr/>
        </p:nvSpPr>
        <p:spPr bwMode="auto">
          <a:xfrm flipV="1">
            <a:off x="7146242" y="30480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1" name="Line 16"/>
          <p:cNvSpPr>
            <a:spLocks noChangeShapeType="1"/>
          </p:cNvSpPr>
          <p:nvPr/>
        </p:nvSpPr>
        <p:spPr bwMode="auto">
          <a:xfrm flipV="1">
            <a:off x="2040842" y="38100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2" name="Line 17"/>
          <p:cNvSpPr>
            <a:spLocks noChangeShapeType="1"/>
          </p:cNvSpPr>
          <p:nvPr/>
        </p:nvSpPr>
        <p:spPr bwMode="auto">
          <a:xfrm flipV="1">
            <a:off x="2421842" y="38100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3" name="Line 18"/>
          <p:cNvSpPr>
            <a:spLocks noChangeShapeType="1"/>
          </p:cNvSpPr>
          <p:nvPr/>
        </p:nvSpPr>
        <p:spPr bwMode="auto">
          <a:xfrm flipV="1">
            <a:off x="3717242" y="3048000"/>
            <a:ext cx="0" cy="2667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4" name="Line 19"/>
          <p:cNvSpPr>
            <a:spLocks noChangeShapeType="1"/>
          </p:cNvSpPr>
          <p:nvPr/>
        </p:nvSpPr>
        <p:spPr bwMode="auto">
          <a:xfrm flipV="1">
            <a:off x="3488642" y="3048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5" name="Line 20"/>
          <p:cNvSpPr>
            <a:spLocks noChangeShapeType="1"/>
          </p:cNvSpPr>
          <p:nvPr/>
        </p:nvSpPr>
        <p:spPr bwMode="auto">
          <a:xfrm flipV="1">
            <a:off x="3869642" y="3048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6" name="Line 21"/>
          <p:cNvSpPr>
            <a:spLocks noChangeShapeType="1"/>
          </p:cNvSpPr>
          <p:nvPr/>
        </p:nvSpPr>
        <p:spPr bwMode="auto">
          <a:xfrm flipV="1">
            <a:off x="4022042" y="3048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7" name="Line 22"/>
          <p:cNvSpPr>
            <a:spLocks noChangeShapeType="1"/>
          </p:cNvSpPr>
          <p:nvPr/>
        </p:nvSpPr>
        <p:spPr bwMode="auto">
          <a:xfrm flipV="1">
            <a:off x="2193242" y="3276600"/>
            <a:ext cx="0" cy="152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8" name="Line 23"/>
          <p:cNvSpPr>
            <a:spLocks noChangeShapeType="1"/>
          </p:cNvSpPr>
          <p:nvPr/>
        </p:nvSpPr>
        <p:spPr bwMode="auto">
          <a:xfrm>
            <a:off x="2193242" y="32766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9" name="Line 24"/>
          <p:cNvSpPr>
            <a:spLocks noChangeShapeType="1"/>
          </p:cNvSpPr>
          <p:nvPr/>
        </p:nvSpPr>
        <p:spPr bwMode="auto">
          <a:xfrm flipV="1">
            <a:off x="4479242" y="3505200"/>
            <a:ext cx="0" cy="2209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0" name="Line 25"/>
          <p:cNvSpPr>
            <a:spLocks noChangeShapeType="1"/>
          </p:cNvSpPr>
          <p:nvPr/>
        </p:nvSpPr>
        <p:spPr bwMode="auto">
          <a:xfrm flipV="1">
            <a:off x="5241242" y="3276600"/>
            <a:ext cx="0" cy="2438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1" name="Line 26"/>
          <p:cNvSpPr>
            <a:spLocks noChangeShapeType="1"/>
          </p:cNvSpPr>
          <p:nvPr/>
        </p:nvSpPr>
        <p:spPr bwMode="auto">
          <a:xfrm flipH="1">
            <a:off x="4022042" y="32766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2" name="Line 27"/>
          <p:cNvSpPr>
            <a:spLocks noChangeShapeType="1"/>
          </p:cNvSpPr>
          <p:nvPr/>
        </p:nvSpPr>
        <p:spPr bwMode="auto">
          <a:xfrm flipH="1">
            <a:off x="3869642" y="3505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3" name="Line 28"/>
          <p:cNvSpPr>
            <a:spLocks noChangeShapeType="1"/>
          </p:cNvSpPr>
          <p:nvPr/>
        </p:nvSpPr>
        <p:spPr bwMode="auto">
          <a:xfrm flipV="1">
            <a:off x="5546042"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4" name="Line 29"/>
          <p:cNvSpPr>
            <a:spLocks noChangeShapeType="1"/>
          </p:cNvSpPr>
          <p:nvPr/>
        </p:nvSpPr>
        <p:spPr bwMode="auto">
          <a:xfrm flipV="1">
            <a:off x="5165042"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5" name="Line 30"/>
          <p:cNvSpPr>
            <a:spLocks noChangeShapeType="1"/>
          </p:cNvSpPr>
          <p:nvPr/>
        </p:nvSpPr>
        <p:spPr bwMode="auto">
          <a:xfrm>
            <a:off x="5546042" y="25146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6" name="Line 31"/>
          <p:cNvSpPr>
            <a:spLocks noChangeShapeType="1"/>
          </p:cNvSpPr>
          <p:nvPr/>
        </p:nvSpPr>
        <p:spPr bwMode="auto">
          <a:xfrm flipH="1">
            <a:off x="3717242" y="25146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7" name="Line 32"/>
          <p:cNvSpPr>
            <a:spLocks noChangeShapeType="1"/>
          </p:cNvSpPr>
          <p:nvPr/>
        </p:nvSpPr>
        <p:spPr bwMode="auto">
          <a:xfrm>
            <a:off x="3717242" y="25146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8" name="Line 33"/>
          <p:cNvSpPr>
            <a:spLocks noChangeShapeType="1"/>
          </p:cNvSpPr>
          <p:nvPr/>
        </p:nvSpPr>
        <p:spPr bwMode="auto">
          <a:xfrm>
            <a:off x="7222442" y="25146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9" name="Rectangle 34"/>
          <p:cNvSpPr>
            <a:spLocks noChangeArrowheads="1"/>
          </p:cNvSpPr>
          <p:nvPr/>
        </p:nvSpPr>
        <p:spPr bwMode="auto">
          <a:xfrm>
            <a:off x="1494742" y="1333500"/>
            <a:ext cx="6642100" cy="3467100"/>
          </a:xfrm>
          <a:prstGeom prst="rect">
            <a:avLst/>
          </a:prstGeom>
          <a:noFill/>
          <a:ln w="38100">
            <a:solidFill>
              <a:srgbClr val="FF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9250" name="Text Box 35"/>
          <p:cNvSpPr txBox="1">
            <a:spLocks noChangeArrowheads="1"/>
          </p:cNvSpPr>
          <p:nvPr/>
        </p:nvSpPr>
        <p:spPr bwMode="auto">
          <a:xfrm>
            <a:off x="1507442" y="12954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FF6600"/>
                </a:solidFill>
              </a:rPr>
              <a:t>Integration C</a:t>
            </a:r>
          </a:p>
        </p:txBody>
      </p:sp>
      <p:sp>
        <p:nvSpPr>
          <p:cNvPr id="9251" name="Rectangle 36"/>
          <p:cNvSpPr>
            <a:spLocks noChangeArrowheads="1"/>
          </p:cNvSpPr>
          <p:nvPr/>
        </p:nvSpPr>
        <p:spPr bwMode="auto">
          <a:xfrm>
            <a:off x="3260042" y="1828800"/>
            <a:ext cx="4495800" cy="1295400"/>
          </a:xfrm>
          <a:prstGeom prst="rect">
            <a:avLst/>
          </a:prstGeom>
          <a:noFill/>
          <a:ln w="38100">
            <a:solidFill>
              <a:schemeClr val="accent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9252" name="Text Box 37"/>
          <p:cNvSpPr txBox="1">
            <a:spLocks noChangeArrowheads="1"/>
          </p:cNvSpPr>
          <p:nvPr/>
        </p:nvSpPr>
        <p:spPr bwMode="auto">
          <a:xfrm>
            <a:off x="3260042" y="18288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3333CC"/>
                </a:solidFill>
              </a:rPr>
              <a:t>Integration A</a:t>
            </a:r>
          </a:p>
        </p:txBody>
      </p:sp>
      <p:sp>
        <p:nvSpPr>
          <p:cNvPr id="9253" name="Rectangle 38"/>
          <p:cNvSpPr>
            <a:spLocks noChangeArrowheads="1"/>
          </p:cNvSpPr>
          <p:nvPr/>
        </p:nvSpPr>
        <p:spPr bwMode="auto">
          <a:xfrm>
            <a:off x="1736042" y="1676400"/>
            <a:ext cx="6172200" cy="2362200"/>
          </a:xfrm>
          <a:prstGeom prst="rect">
            <a:avLst/>
          </a:prstGeom>
          <a:noFill/>
          <a:ln w="38100">
            <a:solidFill>
              <a:srgbClr val="339966"/>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9254" name="Text Box 39"/>
          <p:cNvSpPr txBox="1">
            <a:spLocks noChangeArrowheads="1"/>
          </p:cNvSpPr>
          <p:nvPr/>
        </p:nvSpPr>
        <p:spPr bwMode="auto">
          <a:xfrm>
            <a:off x="1736042" y="1600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339966"/>
                </a:solidFill>
              </a:rPr>
              <a:t>Integration B</a:t>
            </a:r>
          </a:p>
        </p:txBody>
      </p:sp>
      <p:sp>
        <p:nvSpPr>
          <p:cNvPr id="9255" name="Text Box 40"/>
          <p:cNvSpPr txBox="1">
            <a:spLocks noChangeArrowheads="1"/>
          </p:cNvSpPr>
          <p:nvPr/>
        </p:nvSpPr>
        <p:spPr bwMode="auto">
          <a:xfrm>
            <a:off x="212042" y="3429001"/>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3</a:t>
            </a:r>
          </a:p>
        </p:txBody>
      </p:sp>
      <p:sp>
        <p:nvSpPr>
          <p:cNvPr id="9256" name="Text Box 41"/>
          <p:cNvSpPr txBox="1">
            <a:spLocks noChangeArrowheads="1"/>
          </p:cNvSpPr>
          <p:nvPr/>
        </p:nvSpPr>
        <p:spPr bwMode="auto">
          <a:xfrm>
            <a:off x="212042" y="1981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1</a:t>
            </a:r>
          </a:p>
        </p:txBody>
      </p:sp>
      <p:sp>
        <p:nvSpPr>
          <p:cNvPr id="9257" name="Text Box 42"/>
          <p:cNvSpPr txBox="1">
            <a:spLocks noChangeArrowheads="1"/>
          </p:cNvSpPr>
          <p:nvPr/>
        </p:nvSpPr>
        <p:spPr bwMode="auto">
          <a:xfrm>
            <a:off x="212042" y="2743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2</a:t>
            </a:r>
          </a:p>
        </p:txBody>
      </p:sp>
      <p:sp>
        <p:nvSpPr>
          <p:cNvPr id="9258" name="Text Box 43"/>
          <p:cNvSpPr txBox="1">
            <a:spLocks noChangeArrowheads="1"/>
          </p:cNvSpPr>
          <p:nvPr/>
        </p:nvSpPr>
        <p:spPr bwMode="auto">
          <a:xfrm>
            <a:off x="212042" y="5029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5</a:t>
            </a:r>
          </a:p>
        </p:txBody>
      </p:sp>
      <p:sp>
        <p:nvSpPr>
          <p:cNvPr id="9259" name="Rectangle 44"/>
          <p:cNvSpPr>
            <a:spLocks noChangeArrowheads="1"/>
          </p:cNvSpPr>
          <p:nvPr/>
        </p:nvSpPr>
        <p:spPr bwMode="auto">
          <a:xfrm>
            <a:off x="1202642" y="1066800"/>
            <a:ext cx="7162800" cy="4533900"/>
          </a:xfrm>
          <a:prstGeom prst="rect">
            <a:avLst/>
          </a:prstGeom>
          <a:noFill/>
          <a:ln w="38100">
            <a:solidFill>
              <a:srgbClr val="99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9260" name="Text Box 45"/>
          <p:cNvSpPr txBox="1">
            <a:spLocks noChangeArrowheads="1"/>
          </p:cNvSpPr>
          <p:nvPr/>
        </p:nvSpPr>
        <p:spPr bwMode="auto">
          <a:xfrm>
            <a:off x="1202642" y="9906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996600"/>
                </a:solidFill>
              </a:rPr>
              <a:t>Integration D</a:t>
            </a:r>
          </a:p>
        </p:txBody>
      </p:sp>
      <p:sp>
        <p:nvSpPr>
          <p:cNvPr id="9261" name="Text Box 46"/>
          <p:cNvSpPr txBox="1">
            <a:spLocks noChangeArrowheads="1"/>
          </p:cNvSpPr>
          <p:nvPr/>
        </p:nvSpPr>
        <p:spPr bwMode="auto">
          <a:xfrm>
            <a:off x="212042" y="4267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4</a:t>
            </a:r>
          </a:p>
        </p:txBody>
      </p:sp>
      <p:sp>
        <p:nvSpPr>
          <p:cNvPr id="9262" name="Text Box 47"/>
          <p:cNvSpPr txBox="1">
            <a:spLocks noChangeArrowheads="1"/>
          </p:cNvSpPr>
          <p:nvPr/>
        </p:nvSpPr>
        <p:spPr bwMode="auto">
          <a:xfrm>
            <a:off x="212042" y="57150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6</a:t>
            </a:r>
          </a:p>
        </p:txBody>
      </p:sp>
      <p:sp>
        <p:nvSpPr>
          <p:cNvPr id="9263" name="WordArt 49"/>
          <p:cNvSpPr>
            <a:spLocks noChangeArrowheads="1" noChangeShapeType="1" noTextEdit="1"/>
          </p:cNvSpPr>
          <p:nvPr/>
        </p:nvSpPr>
        <p:spPr bwMode="auto">
          <a:xfrm>
            <a:off x="2486025" y="328058"/>
            <a:ext cx="4333875" cy="460375"/>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ro-RO" sz="3600" kern="10" dirty="0">
                <a:ln w="12700">
                  <a:solidFill>
                    <a:srgbClr val="000000"/>
                  </a:solidFill>
                  <a:round/>
                  <a:headEnd/>
                  <a:tailEnd/>
                </a:ln>
                <a:solidFill>
                  <a:srgbClr val="0000FF"/>
                </a:solidFill>
                <a:latin typeface="Arial Black" panose="020B0A04020102020204" pitchFamily="34" charset="0"/>
              </a:rPr>
              <a:t>Top-</a:t>
            </a:r>
            <a:r>
              <a:rPr lang="ro-RO" sz="3600" kern="10" dirty="0" err="1">
                <a:ln w="12700">
                  <a:solidFill>
                    <a:srgbClr val="000000"/>
                  </a:solidFill>
                  <a:round/>
                  <a:headEnd/>
                  <a:tailEnd/>
                </a:ln>
                <a:solidFill>
                  <a:srgbClr val="0000FF"/>
                </a:solidFill>
                <a:latin typeface="Arial Black" panose="020B0A04020102020204" pitchFamily="34" charset="0"/>
              </a:rPr>
              <a:t>down</a:t>
            </a:r>
            <a:r>
              <a:rPr lang="ro-RO" sz="3600" kern="10" dirty="0">
                <a:ln w="12700">
                  <a:solidFill>
                    <a:srgbClr val="000000"/>
                  </a:solidFill>
                  <a:round/>
                  <a:headEnd/>
                  <a:tailEnd/>
                </a:ln>
                <a:solidFill>
                  <a:srgbClr val="0000FF"/>
                </a:solidFill>
                <a:latin typeface="Arial Black" panose="020B0A04020102020204" pitchFamily="34" charset="0"/>
              </a:rPr>
              <a:t> </a:t>
            </a:r>
            <a:r>
              <a:rPr lang="ro-RO" sz="3600" kern="10" dirty="0" err="1">
                <a:ln w="12700">
                  <a:solidFill>
                    <a:srgbClr val="000000"/>
                  </a:solidFill>
                  <a:round/>
                  <a:headEnd/>
                  <a:tailEnd/>
                </a:ln>
                <a:solidFill>
                  <a:srgbClr val="0000FF"/>
                </a:solidFill>
                <a:latin typeface="Arial Black" panose="020B0A04020102020204" pitchFamily="34" charset="0"/>
              </a:rPr>
              <a:t>testing</a:t>
            </a:r>
            <a:endParaRPr lang="ro-RO" sz="3600" kern="10" dirty="0">
              <a:ln w="12700">
                <a:solidFill>
                  <a:srgbClr val="000000"/>
                </a:solidFill>
                <a:round/>
                <a:headEnd/>
                <a:tailEnd/>
              </a:ln>
              <a:solidFill>
                <a:srgbClr val="0000FF"/>
              </a:solidFill>
              <a:latin typeface="Arial Black" panose="020B0A04020102020204" pitchFamily="34" charset="0"/>
            </a:endParaRPr>
          </a:p>
        </p:txBody>
      </p:sp>
      <p:sp>
        <p:nvSpPr>
          <p:cNvPr id="2" name="Dreptunghi 1"/>
          <p:cNvSpPr/>
          <p:nvPr/>
        </p:nvSpPr>
        <p:spPr>
          <a:xfrm>
            <a:off x="8496153" y="-41274"/>
            <a:ext cx="3450496" cy="369332"/>
          </a:xfrm>
          <a:prstGeom prst="rect">
            <a:avLst/>
          </a:prstGeom>
        </p:spPr>
        <p:txBody>
          <a:bodyPr wrap="none">
            <a:spAutoFit/>
          </a:bodyPr>
          <a:lstStyle/>
          <a:p>
            <a:r>
              <a:rPr lang="en-US" b="1" dirty="0">
                <a:latin typeface="Sabon-Roman"/>
              </a:rPr>
              <a:t>Stage 1</a:t>
            </a:r>
            <a:r>
              <a:rPr lang="en-US" dirty="0">
                <a:latin typeface="Sabon-Roman"/>
              </a:rPr>
              <a:t>: Unit tests of module 11</a:t>
            </a:r>
            <a:endParaRPr lang="ro-RO" dirty="0"/>
          </a:p>
        </p:txBody>
      </p:sp>
      <p:sp>
        <p:nvSpPr>
          <p:cNvPr id="3" name="Dreptunghi 2"/>
          <p:cNvSpPr/>
          <p:nvPr/>
        </p:nvSpPr>
        <p:spPr>
          <a:xfrm>
            <a:off x="8496153" y="428392"/>
            <a:ext cx="3610370" cy="1200329"/>
          </a:xfrm>
          <a:prstGeom prst="rect">
            <a:avLst/>
          </a:prstGeom>
        </p:spPr>
        <p:txBody>
          <a:bodyPr wrap="square">
            <a:spAutoFit/>
          </a:bodyPr>
          <a:lstStyle/>
          <a:p>
            <a:r>
              <a:rPr lang="en-US" b="1" dirty="0">
                <a:latin typeface="Sabon-Roman"/>
              </a:rPr>
              <a:t>Stage 2:</a:t>
            </a:r>
            <a:r>
              <a:rPr lang="en-US" dirty="0">
                <a:latin typeface="Sabon-Roman"/>
              </a:rPr>
              <a:t> Integration test A of module 11 integrated with modules 9 and 10, developed in the current stage.</a:t>
            </a:r>
            <a:endParaRPr lang="ro-RO" dirty="0"/>
          </a:p>
        </p:txBody>
      </p:sp>
      <p:sp>
        <p:nvSpPr>
          <p:cNvPr id="50" name="Dreptunghi rotunjit 49"/>
          <p:cNvSpPr/>
          <p:nvPr/>
        </p:nvSpPr>
        <p:spPr>
          <a:xfrm flipV="1">
            <a:off x="4784042" y="1938407"/>
            <a:ext cx="1048569"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2" name="Dreptunghi rotunjit 51"/>
          <p:cNvSpPr/>
          <p:nvPr/>
        </p:nvSpPr>
        <p:spPr>
          <a:xfrm flipV="1">
            <a:off x="3336242" y="2579686"/>
            <a:ext cx="4419600" cy="52698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4" name="Dreptunghi 3"/>
          <p:cNvSpPr/>
          <p:nvPr/>
        </p:nvSpPr>
        <p:spPr>
          <a:xfrm>
            <a:off x="8496153" y="1560789"/>
            <a:ext cx="3398328" cy="923330"/>
          </a:xfrm>
          <a:prstGeom prst="rect">
            <a:avLst/>
          </a:prstGeom>
        </p:spPr>
        <p:txBody>
          <a:bodyPr wrap="square">
            <a:spAutoFit/>
          </a:bodyPr>
          <a:lstStyle/>
          <a:p>
            <a:r>
              <a:rPr lang="en-US" b="1" dirty="0">
                <a:latin typeface="Sabon-Roman"/>
              </a:rPr>
              <a:t>Stage 3</a:t>
            </a:r>
            <a:r>
              <a:rPr lang="en-US" dirty="0">
                <a:latin typeface="Sabon-Roman"/>
              </a:rPr>
              <a:t>: Integration test B of A integrated with module 8, developed in </a:t>
            </a:r>
            <a:r>
              <a:rPr lang="ro-RO" dirty="0" err="1">
                <a:latin typeface="Sabon-Roman"/>
              </a:rPr>
              <a:t>the</a:t>
            </a:r>
            <a:r>
              <a:rPr lang="ro-RO" dirty="0">
                <a:latin typeface="Sabon-Roman"/>
              </a:rPr>
              <a:t> </a:t>
            </a:r>
            <a:r>
              <a:rPr lang="ro-RO" dirty="0" err="1">
                <a:latin typeface="Sabon-Roman"/>
              </a:rPr>
              <a:t>current</a:t>
            </a:r>
            <a:r>
              <a:rPr lang="ro-RO" dirty="0">
                <a:latin typeface="Sabon-Roman"/>
              </a:rPr>
              <a:t> </a:t>
            </a:r>
            <a:r>
              <a:rPr lang="ro-RO" dirty="0" err="1">
                <a:latin typeface="Sabon-Roman"/>
              </a:rPr>
              <a:t>stage</a:t>
            </a:r>
            <a:r>
              <a:rPr lang="ro-RO" dirty="0">
                <a:latin typeface="Sabon-Roman"/>
              </a:rPr>
              <a:t>.</a:t>
            </a:r>
            <a:endParaRPr lang="ro-RO" dirty="0"/>
          </a:p>
        </p:txBody>
      </p:sp>
      <p:sp>
        <p:nvSpPr>
          <p:cNvPr id="55" name="Dreptunghi rotunjit 54"/>
          <p:cNvSpPr/>
          <p:nvPr/>
        </p:nvSpPr>
        <p:spPr>
          <a:xfrm flipV="1">
            <a:off x="1769177" y="3386206"/>
            <a:ext cx="957466"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6" name="Dreptunghi 5"/>
          <p:cNvSpPr/>
          <p:nvPr/>
        </p:nvSpPr>
        <p:spPr>
          <a:xfrm>
            <a:off x="8496153" y="2581870"/>
            <a:ext cx="3494701" cy="923330"/>
          </a:xfrm>
          <a:prstGeom prst="rect">
            <a:avLst/>
          </a:prstGeom>
        </p:spPr>
        <p:txBody>
          <a:bodyPr wrap="square">
            <a:spAutoFit/>
          </a:bodyPr>
          <a:lstStyle/>
          <a:p>
            <a:r>
              <a:rPr lang="en-US" b="1" dirty="0">
                <a:latin typeface="Sabon-Roman"/>
              </a:rPr>
              <a:t>Stage 4</a:t>
            </a:r>
            <a:r>
              <a:rPr lang="en-US" dirty="0">
                <a:latin typeface="Sabon-Roman"/>
              </a:rPr>
              <a:t>: Integration test C of B integrated with modules 6 and 7, developed </a:t>
            </a:r>
            <a:r>
              <a:rPr lang="ro-RO" dirty="0">
                <a:latin typeface="Sabon-Roman"/>
              </a:rPr>
              <a:t>in </a:t>
            </a:r>
            <a:r>
              <a:rPr lang="ro-RO" dirty="0" err="1">
                <a:latin typeface="Sabon-Roman"/>
              </a:rPr>
              <a:t>the</a:t>
            </a:r>
            <a:r>
              <a:rPr lang="ro-RO" dirty="0">
                <a:latin typeface="Sabon-Roman"/>
              </a:rPr>
              <a:t> </a:t>
            </a:r>
            <a:r>
              <a:rPr lang="ro-RO" dirty="0" err="1">
                <a:latin typeface="Sabon-Roman"/>
              </a:rPr>
              <a:t>current</a:t>
            </a:r>
            <a:r>
              <a:rPr lang="ro-RO" dirty="0">
                <a:latin typeface="Sabon-Roman"/>
              </a:rPr>
              <a:t> </a:t>
            </a:r>
            <a:r>
              <a:rPr lang="ro-RO" dirty="0" err="1">
                <a:latin typeface="Sabon-Roman"/>
              </a:rPr>
              <a:t>stage</a:t>
            </a:r>
            <a:r>
              <a:rPr lang="ro-RO" dirty="0">
                <a:latin typeface="Sabon-Roman"/>
              </a:rPr>
              <a:t>.</a:t>
            </a:r>
            <a:endParaRPr lang="ro-RO" dirty="0"/>
          </a:p>
        </p:txBody>
      </p:sp>
      <p:sp>
        <p:nvSpPr>
          <p:cNvPr id="57" name="Dreptunghi rotunjit 56"/>
          <p:cNvSpPr/>
          <p:nvPr/>
        </p:nvSpPr>
        <p:spPr>
          <a:xfrm flipV="1">
            <a:off x="6457131" y="4213929"/>
            <a:ext cx="167971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7" name="Dreptunghi 6"/>
          <p:cNvSpPr/>
          <p:nvPr/>
        </p:nvSpPr>
        <p:spPr>
          <a:xfrm>
            <a:off x="8496153" y="3572470"/>
            <a:ext cx="3279062" cy="1200329"/>
          </a:xfrm>
          <a:prstGeom prst="rect">
            <a:avLst/>
          </a:prstGeom>
        </p:spPr>
        <p:txBody>
          <a:bodyPr wrap="square">
            <a:spAutoFit/>
          </a:bodyPr>
          <a:lstStyle/>
          <a:p>
            <a:r>
              <a:rPr lang="en-US" b="1" dirty="0">
                <a:latin typeface="Sabon-Roman"/>
              </a:rPr>
              <a:t>Stage 5</a:t>
            </a:r>
            <a:r>
              <a:rPr lang="en-US" dirty="0">
                <a:latin typeface="Sabon-Roman"/>
              </a:rPr>
              <a:t>: Integration test D of C integrated with modules 1 and 2, developed </a:t>
            </a:r>
            <a:r>
              <a:rPr lang="ro-RO" dirty="0">
                <a:latin typeface="Sabon-Roman"/>
              </a:rPr>
              <a:t>in </a:t>
            </a:r>
            <a:r>
              <a:rPr lang="ro-RO" dirty="0" err="1">
                <a:latin typeface="Sabon-Roman"/>
              </a:rPr>
              <a:t>the</a:t>
            </a:r>
            <a:r>
              <a:rPr lang="ro-RO" dirty="0">
                <a:latin typeface="Sabon-Roman"/>
              </a:rPr>
              <a:t> </a:t>
            </a:r>
            <a:r>
              <a:rPr lang="ro-RO" dirty="0" err="1">
                <a:latin typeface="Sabon-Roman"/>
              </a:rPr>
              <a:t>current</a:t>
            </a:r>
            <a:r>
              <a:rPr lang="ro-RO" dirty="0">
                <a:latin typeface="Sabon-Roman"/>
              </a:rPr>
              <a:t> </a:t>
            </a:r>
            <a:r>
              <a:rPr lang="ro-RO" dirty="0" err="1">
                <a:latin typeface="Sabon-Roman"/>
              </a:rPr>
              <a:t>stage</a:t>
            </a:r>
            <a:r>
              <a:rPr lang="ro-RO" dirty="0">
                <a:latin typeface="Sabon-Roman"/>
              </a:rPr>
              <a:t>.</a:t>
            </a:r>
            <a:endParaRPr lang="ro-RO" dirty="0"/>
          </a:p>
        </p:txBody>
      </p:sp>
      <p:sp>
        <p:nvSpPr>
          <p:cNvPr id="59" name="Dreptunghi rotunjit 58"/>
          <p:cNvSpPr/>
          <p:nvPr/>
        </p:nvSpPr>
        <p:spPr>
          <a:xfrm flipV="1">
            <a:off x="1355043" y="4975431"/>
            <a:ext cx="167971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60" name="Dreptunghi rotunjit 59"/>
          <p:cNvSpPr/>
          <p:nvPr/>
        </p:nvSpPr>
        <p:spPr>
          <a:xfrm flipV="1">
            <a:off x="3256731" y="5658434"/>
            <a:ext cx="244171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8" name="Dreptunghi 7"/>
          <p:cNvSpPr/>
          <p:nvPr/>
        </p:nvSpPr>
        <p:spPr>
          <a:xfrm>
            <a:off x="8496153" y="4851122"/>
            <a:ext cx="3494701" cy="923330"/>
          </a:xfrm>
          <a:prstGeom prst="rect">
            <a:avLst/>
          </a:prstGeom>
        </p:spPr>
        <p:txBody>
          <a:bodyPr wrap="square">
            <a:spAutoFit/>
          </a:bodyPr>
          <a:lstStyle/>
          <a:p>
            <a:r>
              <a:rPr lang="en-US" b="1" dirty="0">
                <a:latin typeface="Sabon-Roman"/>
              </a:rPr>
              <a:t>Stage 6</a:t>
            </a:r>
            <a:r>
              <a:rPr lang="en-US" dirty="0">
                <a:latin typeface="Sabon-Roman"/>
              </a:rPr>
              <a:t>: System test of D </a:t>
            </a:r>
            <a:r>
              <a:rPr lang="en-US" dirty="0" err="1">
                <a:latin typeface="Sabon-Roman"/>
              </a:rPr>
              <a:t>inte</a:t>
            </a:r>
            <a:r>
              <a:rPr lang="en-US" dirty="0">
                <a:latin typeface="Sabon-Roman"/>
              </a:rPr>
              <a:t>-grated with modules 3, 4 and 5, developed </a:t>
            </a:r>
            <a:r>
              <a:rPr lang="ro-RO" dirty="0">
                <a:latin typeface="Sabon-Roman"/>
              </a:rPr>
              <a:t>in </a:t>
            </a:r>
            <a:r>
              <a:rPr lang="ro-RO" dirty="0" err="1">
                <a:latin typeface="Sabon-Roman"/>
              </a:rPr>
              <a:t>the</a:t>
            </a:r>
            <a:r>
              <a:rPr lang="ro-RO" dirty="0">
                <a:latin typeface="Sabon-Roman"/>
              </a:rPr>
              <a:t> </a:t>
            </a:r>
            <a:r>
              <a:rPr lang="ro-RO" dirty="0" err="1">
                <a:latin typeface="Sabon-Roman"/>
              </a:rPr>
              <a:t>current</a:t>
            </a:r>
            <a:r>
              <a:rPr lang="ro-RO" dirty="0">
                <a:latin typeface="Sabon-Roman"/>
              </a:rPr>
              <a:t> </a:t>
            </a:r>
            <a:r>
              <a:rPr lang="ro-RO" dirty="0" err="1">
                <a:latin typeface="Sabon-Roman"/>
              </a:rPr>
              <a:t>stage</a:t>
            </a:r>
            <a:r>
              <a:rPr lang="ro-RO" dirty="0">
                <a:latin typeface="Sabon-Roman"/>
              </a:rPr>
              <a:t>.</a:t>
            </a:r>
            <a:endParaRPr lang="ro-RO" dirty="0"/>
          </a:p>
        </p:txBody>
      </p:sp>
    </p:spTree>
    <p:extLst>
      <p:ext uri="{BB962C8B-B14F-4D97-AF65-F5344CB8AC3E}">
        <p14:creationId xmlns:p14="http://schemas.microsoft.com/office/powerpoint/2010/main" val="9794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0" grpId="0" animBg="1"/>
      <p:bldP spid="52" grpId="0" animBg="1"/>
      <p:bldP spid="4" grpId="0"/>
      <p:bldP spid="55" grpId="0" animBg="1"/>
      <p:bldP spid="6" grpId="0"/>
      <p:bldP spid="57" grpId="0" animBg="1"/>
      <p:bldP spid="7" grpId="0"/>
      <p:bldP spid="59" grpId="0" animBg="1"/>
      <p:bldP spid="60"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marL="0" indent="0">
              <a:buNone/>
            </a:pPr>
            <a:r>
              <a:rPr lang="en-US" altLang="ro-RO" sz="2600" dirty="0"/>
              <a:t>Alpha site and beta site tests are employed </a:t>
            </a:r>
            <a:r>
              <a:rPr lang="en-US" altLang="ro-RO" sz="2600" b="1" dirty="0"/>
              <a:t>to obtain comments about quality</a:t>
            </a:r>
            <a:r>
              <a:rPr lang="en-US" altLang="ro-RO" sz="2600" dirty="0"/>
              <a:t> from the package’s potential users.</a:t>
            </a:r>
            <a:endParaRPr lang="ro-RO" altLang="ro-RO" sz="2600" dirty="0"/>
          </a:p>
          <a:p>
            <a:pPr marL="0" indent="0">
              <a:buNone/>
            </a:pPr>
            <a:r>
              <a:rPr lang="en-US" altLang="ro-RO" sz="2600" dirty="0"/>
              <a:t>In a way, alpha and beta site tests replace the customer’s acceptance test</a:t>
            </a:r>
            <a:r>
              <a:rPr lang="ro-RO" altLang="ro-RO" sz="2600" dirty="0"/>
              <a:t>.</a:t>
            </a:r>
          </a:p>
          <a:p>
            <a:pPr marL="0" indent="0">
              <a:buNone/>
            </a:pPr>
            <a:endParaRPr lang="ro-RO" altLang="ro-RO" sz="2600" dirty="0"/>
          </a:p>
          <a:p>
            <a:pPr marL="0" indent="0">
              <a:buNone/>
            </a:pPr>
            <a:r>
              <a:rPr lang="en-US" altLang="ro-RO" sz="2600" b="1" dirty="0">
                <a:solidFill>
                  <a:srgbClr val="008000"/>
                </a:solidFill>
              </a:rPr>
              <a:t>Alpha site tests </a:t>
            </a:r>
            <a:endParaRPr lang="ro-RO" altLang="ro-RO" sz="2600" b="1" dirty="0">
              <a:solidFill>
                <a:srgbClr val="008000"/>
              </a:solidFill>
            </a:endParaRPr>
          </a:p>
          <a:p>
            <a:pPr marL="0" indent="0">
              <a:buNone/>
            </a:pPr>
            <a:endParaRPr lang="ro-RO" altLang="ro-RO" sz="2600" dirty="0"/>
          </a:p>
          <a:p>
            <a:pPr marL="0" indent="0">
              <a:buNone/>
            </a:pPr>
            <a:r>
              <a:rPr lang="en-US" altLang="ro-RO" sz="2600" dirty="0"/>
              <a:t>“Alpha site tests” </a:t>
            </a:r>
            <a:r>
              <a:rPr lang="en-US" altLang="ro-RO" sz="2600" i="1" u="sng" dirty="0"/>
              <a:t>are tests of a new software package that are performed at the developer’s site</a:t>
            </a:r>
            <a:r>
              <a:rPr lang="en-US" altLang="ro-RO" sz="2600" dirty="0"/>
              <a:t>.</a:t>
            </a:r>
            <a:endParaRPr lang="ro-RO" altLang="ro-RO" sz="2600" dirty="0"/>
          </a:p>
          <a:p>
            <a:pPr marL="0" indent="0">
              <a:buNone/>
            </a:pPr>
            <a:r>
              <a:rPr lang="en-US" altLang="ro-RO" sz="2600" dirty="0"/>
              <a:t>The customer tends to examine the package from angles not expected by the testing team. </a:t>
            </a:r>
            <a:endParaRPr lang="ro-RO" altLang="ro-RO" sz="2600" dirty="0"/>
          </a:p>
          <a:p>
            <a:pPr marL="0" indent="0">
              <a:buNone/>
            </a:pPr>
            <a:r>
              <a:rPr lang="en-US" altLang="ro-RO" sz="2600" dirty="0"/>
              <a:t>The errors identified by alpha site tests are expected to include the errors that only use by a real user can reveal, and thus should be reported to the developer. </a:t>
            </a:r>
          </a:p>
        </p:txBody>
      </p:sp>
      <p:sp>
        <p:nvSpPr>
          <p:cNvPr id="4" name="Dreptunghi 3"/>
          <p:cNvSpPr/>
          <p:nvPr/>
        </p:nvSpPr>
        <p:spPr>
          <a:xfrm>
            <a:off x="888728" y="580097"/>
            <a:ext cx="729052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.4 </a:t>
            </a:r>
            <a:r>
              <a:rPr lang="ro-RO" altLang="ro-RO" sz="2400" dirty="0">
                <a:solidFill>
                  <a:srgbClr val="0000FF"/>
                </a:solidFill>
                <a:latin typeface="Arial Black" panose="020B0A04020102020204" pitchFamily="34" charset="0"/>
              </a:rPr>
              <a:t>Alpha </a:t>
            </a:r>
            <a:r>
              <a:rPr lang="ro-RO" altLang="ro-RO" sz="2400" dirty="0" err="1">
                <a:solidFill>
                  <a:srgbClr val="0000FF"/>
                </a:solidFill>
                <a:latin typeface="Arial Black" panose="020B0A04020102020204" pitchFamily="34" charset="0"/>
              </a:rPr>
              <a:t>and</a:t>
            </a:r>
            <a:r>
              <a:rPr lang="ro-RO" altLang="ro-RO" sz="2400" dirty="0">
                <a:solidFill>
                  <a:srgbClr val="0000FF"/>
                </a:solidFill>
                <a:latin typeface="Arial Black" panose="020B0A04020102020204" pitchFamily="34" charset="0"/>
              </a:rPr>
              <a:t> Beta site </a:t>
            </a:r>
            <a:r>
              <a:rPr lang="ro-RO" altLang="ro-RO" sz="2400" dirty="0" err="1">
                <a:solidFill>
                  <a:srgbClr val="0000FF"/>
                </a:solidFill>
                <a:latin typeface="Arial Black" panose="020B0A04020102020204" pitchFamily="34" charset="0"/>
              </a:rPr>
              <a:t>testing</a:t>
            </a:r>
            <a:r>
              <a:rPr lang="ro-RO" altLang="ro-RO" sz="2400" dirty="0">
                <a:solidFill>
                  <a:srgbClr val="0000FF"/>
                </a:solidFill>
                <a:latin typeface="Arial Black" panose="020B0A04020102020204" pitchFamily="34" charset="0"/>
              </a:rPr>
              <a:t> </a:t>
            </a:r>
            <a:r>
              <a:rPr lang="ro-RO" altLang="ro-RO" sz="2400" dirty="0" err="1">
                <a:solidFill>
                  <a:srgbClr val="0000FF"/>
                </a:solidFill>
                <a:latin typeface="Arial Black" panose="020B0A04020102020204" pitchFamily="34" charset="0"/>
              </a:rPr>
              <a:t>programs</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5850546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9795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pPr marL="0" indent="0">
              <a:buNone/>
            </a:pPr>
            <a:r>
              <a:rPr lang="ro-RO" altLang="ro-RO" sz="2600" b="1" dirty="0">
                <a:solidFill>
                  <a:srgbClr val="008000"/>
                </a:solidFill>
              </a:rPr>
              <a:t>Beta </a:t>
            </a:r>
            <a:r>
              <a:rPr lang="en-US" altLang="ro-RO" sz="2600" b="1" dirty="0">
                <a:solidFill>
                  <a:srgbClr val="008000"/>
                </a:solidFill>
              </a:rPr>
              <a:t>site tests </a:t>
            </a:r>
            <a:endParaRPr lang="ro-RO" altLang="ro-RO" sz="2600" b="1" dirty="0">
              <a:solidFill>
                <a:srgbClr val="008000"/>
              </a:solidFill>
            </a:endParaRPr>
          </a:p>
          <a:p>
            <a:pPr marL="0" indent="0">
              <a:buNone/>
            </a:pPr>
            <a:endParaRPr lang="ro-RO" altLang="ro-RO" sz="2600" dirty="0"/>
          </a:p>
          <a:p>
            <a:pPr marL="0" indent="0">
              <a:buNone/>
            </a:pPr>
            <a:r>
              <a:rPr lang="en-US" altLang="ro-RO" sz="2600" dirty="0"/>
              <a:t>Once an advanced version of the software package is available, the developer offers it free of charge to one or more potential users. </a:t>
            </a:r>
            <a:endParaRPr lang="ro-RO" altLang="ro-RO" sz="2600" dirty="0"/>
          </a:p>
          <a:p>
            <a:pPr marL="0" indent="0">
              <a:buNone/>
            </a:pPr>
            <a:endParaRPr lang="ro-RO" altLang="ro-RO" sz="2600" dirty="0"/>
          </a:p>
          <a:p>
            <a:pPr marL="0" indent="0">
              <a:buNone/>
            </a:pPr>
            <a:r>
              <a:rPr lang="en-US" altLang="ro-RO" sz="2600" dirty="0"/>
              <a:t>The users </a:t>
            </a:r>
            <a:r>
              <a:rPr lang="en-US" altLang="ro-RO" sz="2600" b="1" dirty="0">
                <a:solidFill>
                  <a:srgbClr val="008000"/>
                </a:solidFill>
              </a:rPr>
              <a:t>install</a:t>
            </a:r>
            <a:r>
              <a:rPr lang="en-US" altLang="ro-RO" sz="2600" dirty="0"/>
              <a:t> the package in their sites (usually called the “beta sites”), with the understanding that they will inform the developer of all the errors revealed during trials or regular usage. </a:t>
            </a:r>
            <a:endParaRPr lang="ro-RO" altLang="ro-RO" sz="2600" dirty="0"/>
          </a:p>
          <a:p>
            <a:pPr marL="0" indent="0">
              <a:buNone/>
            </a:pPr>
            <a:endParaRPr lang="ro-RO" altLang="ro-RO" sz="2600" dirty="0"/>
          </a:p>
          <a:p>
            <a:pPr marL="0" indent="0">
              <a:buNone/>
            </a:pPr>
            <a:r>
              <a:rPr lang="en-US" altLang="ro-RO" sz="2600" dirty="0"/>
              <a:t>Participants in beta site testing are often users of previously released pack- ages, sophisticated software professionals and the like. </a:t>
            </a:r>
            <a:endParaRPr lang="ro-RO" altLang="ro-RO" sz="2600" dirty="0"/>
          </a:p>
          <a:p>
            <a:pPr marL="0" indent="0">
              <a:buNone/>
            </a:pPr>
            <a:endParaRPr lang="ro-RO" altLang="ro-RO" sz="2600" dirty="0"/>
          </a:p>
          <a:p>
            <a:pPr marL="0" indent="0">
              <a:buNone/>
            </a:pPr>
            <a:r>
              <a:rPr lang="en-US" altLang="ro-RO" sz="2600" dirty="0"/>
              <a:t>Because beta site tests are considered to be a valuable tool, some developers involve hundreds or even thousands of participants in the process.</a:t>
            </a:r>
          </a:p>
        </p:txBody>
      </p:sp>
      <p:sp>
        <p:nvSpPr>
          <p:cNvPr id="4" name="Dreptunghi 3"/>
          <p:cNvSpPr/>
          <p:nvPr/>
        </p:nvSpPr>
        <p:spPr>
          <a:xfrm>
            <a:off x="888728" y="580097"/>
            <a:ext cx="729052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.4 </a:t>
            </a:r>
            <a:r>
              <a:rPr lang="ro-RO" altLang="ro-RO" sz="2400" dirty="0">
                <a:solidFill>
                  <a:srgbClr val="0000FF"/>
                </a:solidFill>
                <a:latin typeface="Arial Black" panose="020B0A04020102020204" pitchFamily="34" charset="0"/>
              </a:rPr>
              <a:t>Alpha </a:t>
            </a:r>
            <a:r>
              <a:rPr lang="ro-RO" altLang="ro-RO" sz="2400" dirty="0" err="1">
                <a:solidFill>
                  <a:srgbClr val="0000FF"/>
                </a:solidFill>
                <a:latin typeface="Arial Black" panose="020B0A04020102020204" pitchFamily="34" charset="0"/>
              </a:rPr>
              <a:t>and</a:t>
            </a:r>
            <a:r>
              <a:rPr lang="ro-RO" altLang="ro-RO" sz="2400" dirty="0">
                <a:solidFill>
                  <a:srgbClr val="0000FF"/>
                </a:solidFill>
                <a:latin typeface="Arial Black" panose="020B0A04020102020204" pitchFamily="34" charset="0"/>
              </a:rPr>
              <a:t> Beta site </a:t>
            </a:r>
            <a:r>
              <a:rPr lang="ro-RO" altLang="ro-RO" sz="2400" dirty="0" err="1">
                <a:solidFill>
                  <a:srgbClr val="0000FF"/>
                </a:solidFill>
                <a:latin typeface="Arial Black" panose="020B0A04020102020204" pitchFamily="34" charset="0"/>
              </a:rPr>
              <a:t>testing</a:t>
            </a:r>
            <a:r>
              <a:rPr lang="ro-RO" altLang="ro-RO" sz="2400" dirty="0">
                <a:solidFill>
                  <a:srgbClr val="0000FF"/>
                </a:solidFill>
                <a:latin typeface="Arial Black" panose="020B0A04020102020204" pitchFamily="34" charset="0"/>
              </a:rPr>
              <a:t> </a:t>
            </a:r>
            <a:r>
              <a:rPr lang="ro-RO" altLang="ro-RO" sz="2400" dirty="0" err="1">
                <a:solidFill>
                  <a:srgbClr val="0000FF"/>
                </a:solidFill>
                <a:latin typeface="Arial Black" panose="020B0A04020102020204" pitchFamily="34" charset="0"/>
              </a:rPr>
              <a:t>programs</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8065722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9795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ro-RO" altLang="ro-RO" sz="2600" b="1" dirty="0">
                <a:solidFill>
                  <a:srgbClr val="008000"/>
                </a:solidFill>
              </a:rPr>
              <a:t>Beta </a:t>
            </a:r>
            <a:r>
              <a:rPr lang="en-US" altLang="ro-RO" sz="2600" b="1" dirty="0">
                <a:solidFill>
                  <a:srgbClr val="008000"/>
                </a:solidFill>
              </a:rPr>
              <a:t>site tests </a:t>
            </a:r>
            <a:endParaRPr lang="ro-RO" altLang="ro-RO" sz="2600" b="1" dirty="0">
              <a:solidFill>
                <a:srgbClr val="008000"/>
              </a:solidFill>
            </a:endParaRPr>
          </a:p>
          <a:p>
            <a:pPr marL="0" indent="0">
              <a:buNone/>
            </a:pPr>
            <a:endParaRPr lang="ro-RO" altLang="ro-RO" sz="2600" dirty="0"/>
          </a:p>
        </p:txBody>
      </p:sp>
      <p:sp>
        <p:nvSpPr>
          <p:cNvPr id="4" name="Dreptunghi 3"/>
          <p:cNvSpPr/>
          <p:nvPr/>
        </p:nvSpPr>
        <p:spPr>
          <a:xfrm>
            <a:off x="888728" y="580097"/>
            <a:ext cx="729052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.4 </a:t>
            </a:r>
            <a:r>
              <a:rPr lang="ro-RO" altLang="ro-RO" sz="2400" dirty="0">
                <a:solidFill>
                  <a:srgbClr val="0000FF"/>
                </a:solidFill>
                <a:latin typeface="Arial Black" panose="020B0A04020102020204" pitchFamily="34" charset="0"/>
              </a:rPr>
              <a:t>Alpha </a:t>
            </a:r>
            <a:r>
              <a:rPr lang="ro-RO" altLang="ro-RO" sz="2400" dirty="0" err="1">
                <a:solidFill>
                  <a:srgbClr val="0000FF"/>
                </a:solidFill>
                <a:latin typeface="Arial Black" panose="020B0A04020102020204" pitchFamily="34" charset="0"/>
              </a:rPr>
              <a:t>and</a:t>
            </a:r>
            <a:r>
              <a:rPr lang="ro-RO" altLang="ro-RO" sz="2400" dirty="0">
                <a:solidFill>
                  <a:srgbClr val="0000FF"/>
                </a:solidFill>
                <a:latin typeface="Arial Black" panose="020B0A04020102020204" pitchFamily="34" charset="0"/>
              </a:rPr>
              <a:t> Beta site </a:t>
            </a:r>
            <a:r>
              <a:rPr lang="ro-RO" altLang="ro-RO" sz="2400" dirty="0" err="1">
                <a:solidFill>
                  <a:srgbClr val="0000FF"/>
                </a:solidFill>
                <a:latin typeface="Arial Black" panose="020B0A04020102020204" pitchFamily="34" charset="0"/>
              </a:rPr>
              <a:t>testing</a:t>
            </a:r>
            <a:r>
              <a:rPr lang="ro-RO" altLang="ro-RO" sz="2400" dirty="0">
                <a:solidFill>
                  <a:srgbClr val="0000FF"/>
                </a:solidFill>
                <a:latin typeface="Arial Black" panose="020B0A04020102020204" pitchFamily="34" charset="0"/>
              </a:rPr>
              <a:t> </a:t>
            </a:r>
            <a:r>
              <a:rPr lang="ro-RO" altLang="ro-RO" sz="2400" dirty="0" err="1">
                <a:solidFill>
                  <a:srgbClr val="0000FF"/>
                </a:solidFill>
                <a:latin typeface="Arial Black" panose="020B0A04020102020204" pitchFamily="34" charset="0"/>
              </a:rPr>
              <a:t>programs</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82" y="1242391"/>
            <a:ext cx="8937715" cy="4740966"/>
          </a:xfrm>
          <a:prstGeom prst="rect">
            <a:avLst/>
          </a:prstGeom>
        </p:spPr>
      </p:pic>
    </p:spTree>
    <p:extLst>
      <p:ext uri="{BB962C8B-B14F-4D97-AF65-F5344CB8AC3E}">
        <p14:creationId xmlns:p14="http://schemas.microsoft.com/office/powerpoint/2010/main" val="19111344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9795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ro-RO" altLang="ro-RO" sz="2600" b="1" dirty="0">
                <a:solidFill>
                  <a:srgbClr val="008000"/>
                </a:solidFill>
              </a:rPr>
              <a:t>Beta </a:t>
            </a:r>
            <a:r>
              <a:rPr lang="en-US" altLang="ro-RO" sz="2600" b="1" dirty="0">
                <a:solidFill>
                  <a:srgbClr val="008000"/>
                </a:solidFill>
              </a:rPr>
              <a:t>site tests </a:t>
            </a:r>
            <a:endParaRPr lang="ro-RO" altLang="ro-RO" sz="2600" b="1" dirty="0">
              <a:solidFill>
                <a:srgbClr val="008000"/>
              </a:solidFill>
            </a:endParaRPr>
          </a:p>
          <a:p>
            <a:pPr marL="0" indent="0">
              <a:buNone/>
            </a:pPr>
            <a:endParaRPr lang="ro-RO" altLang="ro-RO" sz="2600" dirty="0"/>
          </a:p>
        </p:txBody>
      </p:sp>
      <p:sp>
        <p:nvSpPr>
          <p:cNvPr id="4" name="Dreptunghi 3"/>
          <p:cNvSpPr/>
          <p:nvPr/>
        </p:nvSpPr>
        <p:spPr>
          <a:xfrm>
            <a:off x="888728" y="580097"/>
            <a:ext cx="729052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.4 </a:t>
            </a:r>
            <a:r>
              <a:rPr lang="ro-RO" altLang="ro-RO" sz="2400" dirty="0">
                <a:solidFill>
                  <a:srgbClr val="0000FF"/>
                </a:solidFill>
                <a:latin typeface="Arial Black" panose="020B0A04020102020204" pitchFamily="34" charset="0"/>
              </a:rPr>
              <a:t>Alpha </a:t>
            </a:r>
            <a:r>
              <a:rPr lang="ro-RO" altLang="ro-RO" sz="2400" dirty="0" err="1">
                <a:solidFill>
                  <a:srgbClr val="0000FF"/>
                </a:solidFill>
                <a:latin typeface="Arial Black" panose="020B0A04020102020204" pitchFamily="34" charset="0"/>
              </a:rPr>
              <a:t>and</a:t>
            </a:r>
            <a:r>
              <a:rPr lang="ro-RO" altLang="ro-RO" sz="2400" dirty="0">
                <a:solidFill>
                  <a:srgbClr val="0000FF"/>
                </a:solidFill>
                <a:latin typeface="Arial Black" panose="020B0A04020102020204" pitchFamily="34" charset="0"/>
              </a:rPr>
              <a:t> Beta site </a:t>
            </a:r>
            <a:r>
              <a:rPr lang="ro-RO" altLang="ro-RO" sz="2400" dirty="0" err="1">
                <a:solidFill>
                  <a:srgbClr val="0000FF"/>
                </a:solidFill>
                <a:latin typeface="Arial Black" panose="020B0A04020102020204" pitchFamily="34" charset="0"/>
              </a:rPr>
              <a:t>testing</a:t>
            </a:r>
            <a:r>
              <a:rPr lang="ro-RO" altLang="ro-RO" sz="2400" dirty="0">
                <a:solidFill>
                  <a:srgbClr val="0000FF"/>
                </a:solidFill>
                <a:latin typeface="Arial Black" panose="020B0A04020102020204" pitchFamily="34" charset="0"/>
              </a:rPr>
              <a:t> </a:t>
            </a:r>
            <a:r>
              <a:rPr lang="ro-RO" altLang="ro-RO" sz="2400" dirty="0" err="1">
                <a:solidFill>
                  <a:srgbClr val="0000FF"/>
                </a:solidFill>
                <a:latin typeface="Arial Black" panose="020B0A04020102020204" pitchFamily="34" charset="0"/>
              </a:rPr>
              <a:t>programs</a:t>
            </a:r>
            <a:endParaRPr lang="ro-RO" altLang="ro-RO" sz="2400" dirty="0">
              <a:solidFill>
                <a:srgbClr val="0000FF"/>
              </a:solidFill>
              <a:latin typeface="Arial Black" panose="020B0A04020102020204" pitchFamily="34" charset="0"/>
            </a:endParaRPr>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67" y="1242391"/>
            <a:ext cx="8741746" cy="5255332"/>
          </a:xfrm>
          <a:prstGeom prst="rect">
            <a:avLst/>
          </a:prstGeom>
        </p:spPr>
      </p:pic>
    </p:spTree>
    <p:extLst>
      <p:ext uri="{BB962C8B-B14F-4D97-AF65-F5344CB8AC3E}">
        <p14:creationId xmlns:p14="http://schemas.microsoft.com/office/powerpoint/2010/main" val="18499627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905000" y="2781300"/>
            <a:ext cx="8458200" cy="3124200"/>
          </a:xfrm>
          <a:solidFill>
            <a:srgbClr val="CCECFF"/>
          </a:solidFill>
          <a:ln w="57150" cmpd="thickThin">
            <a:solidFill>
              <a:schemeClr val="accent2"/>
            </a:solidFill>
            <a:miter lim="800000"/>
            <a:headEnd/>
            <a:tailEnd/>
          </a:ln>
        </p:spPr>
        <p:txBody>
          <a:bodyPr/>
          <a:lstStyle/>
          <a:p>
            <a:pPr eaLnBrk="1" hangingPunct="1">
              <a:lnSpc>
                <a:spcPct val="75000"/>
              </a:lnSpc>
              <a:spcBef>
                <a:spcPct val="0"/>
              </a:spcBef>
              <a:buFontTx/>
              <a:buNone/>
            </a:pPr>
            <a:r>
              <a:rPr lang="en-US" altLang="ro-RO" b="1">
                <a:solidFill>
                  <a:srgbClr val="009900"/>
                </a:solidFill>
              </a:rPr>
              <a:t>Advantages</a:t>
            </a:r>
          </a:p>
          <a:p>
            <a:pPr eaLnBrk="1" hangingPunct="1">
              <a:lnSpc>
                <a:spcPct val="75000"/>
              </a:lnSpc>
              <a:spcBef>
                <a:spcPct val="0"/>
              </a:spcBef>
            </a:pPr>
            <a:r>
              <a:rPr lang="en-US" altLang="ro-RO" sz="2400" b="1">
                <a:solidFill>
                  <a:srgbClr val="000000"/>
                </a:solidFill>
              </a:rPr>
              <a:t>Identification of unexpected errors. </a:t>
            </a:r>
            <a:r>
              <a:rPr lang="en-US" altLang="ro-RO" sz="2400"/>
              <a:t> </a:t>
            </a:r>
          </a:p>
          <a:p>
            <a:pPr eaLnBrk="1" hangingPunct="1">
              <a:lnSpc>
                <a:spcPct val="75000"/>
              </a:lnSpc>
              <a:spcBef>
                <a:spcPct val="0"/>
              </a:spcBef>
            </a:pPr>
            <a:r>
              <a:rPr lang="en-US" altLang="ro-RO" sz="2400" b="1">
                <a:solidFill>
                  <a:srgbClr val="000000"/>
                </a:solidFill>
              </a:rPr>
              <a:t>A wider population in search of errors</a:t>
            </a:r>
            <a:r>
              <a:rPr lang="en-US" altLang="ro-RO" sz="2400">
                <a:solidFill>
                  <a:srgbClr val="000000"/>
                </a:solidFill>
              </a:rPr>
              <a:t>. </a:t>
            </a:r>
            <a:endParaRPr lang="en-US" altLang="ro-RO" sz="2400"/>
          </a:p>
          <a:p>
            <a:pPr eaLnBrk="1" hangingPunct="1">
              <a:lnSpc>
                <a:spcPct val="75000"/>
              </a:lnSpc>
              <a:spcBef>
                <a:spcPct val="0"/>
              </a:spcBef>
            </a:pPr>
            <a:r>
              <a:rPr lang="en-US" altLang="ro-RO" sz="2400" b="1">
                <a:solidFill>
                  <a:srgbClr val="000000"/>
                </a:solidFill>
              </a:rPr>
              <a:t>Low costs</a:t>
            </a:r>
            <a:r>
              <a:rPr lang="en-US" altLang="ro-RO" sz="2400">
                <a:solidFill>
                  <a:srgbClr val="000000"/>
                </a:solidFill>
              </a:rPr>
              <a:t>.</a:t>
            </a:r>
            <a:r>
              <a:rPr lang="en-US" altLang="ro-RO" sz="2000">
                <a:solidFill>
                  <a:srgbClr val="000000"/>
                </a:solidFill>
              </a:rPr>
              <a:t> </a:t>
            </a:r>
            <a:endParaRPr lang="en-US" altLang="ro-RO" sz="2000"/>
          </a:p>
          <a:p>
            <a:pPr eaLnBrk="1" hangingPunct="1">
              <a:lnSpc>
                <a:spcPct val="75000"/>
              </a:lnSpc>
              <a:spcBef>
                <a:spcPct val="0"/>
              </a:spcBef>
            </a:pPr>
            <a:endParaRPr lang="en-US" altLang="ro-RO" sz="2000"/>
          </a:p>
          <a:p>
            <a:pPr eaLnBrk="1" hangingPunct="1">
              <a:lnSpc>
                <a:spcPct val="75000"/>
              </a:lnSpc>
              <a:spcBef>
                <a:spcPct val="0"/>
              </a:spcBef>
              <a:buFontTx/>
              <a:buNone/>
            </a:pPr>
            <a:r>
              <a:rPr lang="en-US" altLang="ro-RO" b="1">
                <a:solidFill>
                  <a:srgbClr val="FF0000"/>
                </a:solidFill>
              </a:rPr>
              <a:t>Disadvantages</a:t>
            </a:r>
          </a:p>
          <a:p>
            <a:pPr eaLnBrk="1" hangingPunct="1">
              <a:lnSpc>
                <a:spcPct val="75000"/>
              </a:lnSpc>
              <a:spcBef>
                <a:spcPct val="0"/>
              </a:spcBef>
            </a:pPr>
            <a:r>
              <a:rPr lang="en-US" altLang="ro-RO" sz="2400" b="1">
                <a:solidFill>
                  <a:srgbClr val="000000"/>
                </a:solidFill>
              </a:rPr>
              <a:t>A lack of systematic testing</a:t>
            </a:r>
            <a:r>
              <a:rPr lang="en-US" altLang="ro-RO" sz="2400">
                <a:solidFill>
                  <a:srgbClr val="000000"/>
                </a:solidFill>
              </a:rPr>
              <a:t>. </a:t>
            </a:r>
          </a:p>
          <a:p>
            <a:pPr eaLnBrk="1" hangingPunct="1">
              <a:lnSpc>
                <a:spcPct val="75000"/>
              </a:lnSpc>
              <a:spcBef>
                <a:spcPct val="0"/>
              </a:spcBef>
            </a:pPr>
            <a:r>
              <a:rPr lang="en-US" altLang="ro-RO" sz="2400" b="1">
                <a:solidFill>
                  <a:srgbClr val="000000"/>
                </a:solidFill>
              </a:rPr>
              <a:t>Low quality error reports. </a:t>
            </a:r>
            <a:endParaRPr lang="en-US" altLang="ro-RO" sz="2400">
              <a:solidFill>
                <a:srgbClr val="000000"/>
              </a:solidFill>
            </a:endParaRPr>
          </a:p>
          <a:p>
            <a:pPr eaLnBrk="1" hangingPunct="1">
              <a:lnSpc>
                <a:spcPct val="75000"/>
              </a:lnSpc>
              <a:spcBef>
                <a:spcPct val="0"/>
              </a:spcBef>
            </a:pPr>
            <a:r>
              <a:rPr lang="en-US" altLang="ro-RO" sz="2400" b="1">
                <a:solidFill>
                  <a:srgbClr val="000000"/>
                </a:solidFill>
              </a:rPr>
              <a:t>Difficult to reproduce the test environment.</a:t>
            </a:r>
            <a:r>
              <a:rPr lang="en-US" altLang="ro-RO" sz="2400">
                <a:solidFill>
                  <a:srgbClr val="000000"/>
                </a:solidFill>
              </a:rPr>
              <a:t> </a:t>
            </a:r>
          </a:p>
          <a:p>
            <a:pPr eaLnBrk="1" hangingPunct="1">
              <a:lnSpc>
                <a:spcPct val="75000"/>
              </a:lnSpc>
              <a:spcBef>
                <a:spcPct val="0"/>
              </a:spcBef>
            </a:pPr>
            <a:r>
              <a:rPr lang="en-US" altLang="ro-RO" sz="2400" b="1">
                <a:solidFill>
                  <a:srgbClr val="000000"/>
                </a:solidFill>
              </a:rPr>
              <a:t>Much effort is required to examine reports.</a:t>
            </a:r>
            <a:r>
              <a:rPr lang="en-US" altLang="ro-RO" sz="2400">
                <a:solidFill>
                  <a:srgbClr val="000000"/>
                </a:solidFill>
              </a:rPr>
              <a:t> </a:t>
            </a:r>
          </a:p>
        </p:txBody>
      </p:sp>
      <p:sp>
        <p:nvSpPr>
          <p:cNvPr id="20483" name="WordArt 5"/>
          <p:cNvSpPr>
            <a:spLocks noChangeArrowheads="1" noChangeShapeType="1" noTextEdit="1"/>
          </p:cNvSpPr>
          <p:nvPr/>
        </p:nvSpPr>
        <p:spPr bwMode="auto">
          <a:xfrm>
            <a:off x="2197100" y="1052514"/>
            <a:ext cx="7772400" cy="115252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Advantages and disadvantages</a:t>
            </a:r>
          </a:p>
          <a:p>
            <a:pPr algn="ctr"/>
            <a:r>
              <a:rPr lang="en-US" sz="3600" kern="10">
                <a:ln w="12700">
                  <a:solidFill>
                    <a:srgbClr val="000000"/>
                  </a:solidFill>
                  <a:round/>
                  <a:headEnd/>
                  <a:tailEnd/>
                </a:ln>
                <a:solidFill>
                  <a:srgbClr val="33CC33"/>
                </a:solidFill>
                <a:latin typeface="Arial Black" panose="020B0A04020102020204" pitchFamily="34" charset="0"/>
              </a:rPr>
              <a:t>of beta site tests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218914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2057400" y="2339975"/>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GB" altLang="ro-RO" b="1"/>
          </a:p>
        </p:txBody>
      </p:sp>
      <p:sp>
        <p:nvSpPr>
          <p:cNvPr id="10243" name="Text Box 6"/>
          <p:cNvSpPr txBox="1">
            <a:spLocks noChangeArrowheads="1"/>
          </p:cNvSpPr>
          <p:nvPr/>
        </p:nvSpPr>
        <p:spPr bwMode="auto">
          <a:xfrm>
            <a:off x="1752600" y="2263775"/>
            <a:ext cx="4114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ro-RO" sz="2200" b="1" u="sng"/>
              <a:t>Top-down testing of module M8</a:t>
            </a:r>
          </a:p>
        </p:txBody>
      </p:sp>
      <p:sp>
        <p:nvSpPr>
          <p:cNvPr id="10244" name="Text Box 7"/>
          <p:cNvSpPr txBox="1">
            <a:spLocks noChangeArrowheads="1"/>
          </p:cNvSpPr>
          <p:nvPr/>
        </p:nvSpPr>
        <p:spPr bwMode="auto">
          <a:xfrm>
            <a:off x="6324600" y="2263775"/>
            <a:ext cx="4114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ro-RO" sz="2200" b="1" u="sng"/>
              <a:t>Bottom-up testing of module M8</a:t>
            </a:r>
          </a:p>
        </p:txBody>
      </p:sp>
      <p:sp>
        <p:nvSpPr>
          <p:cNvPr id="10245" name="Text Box 8"/>
          <p:cNvSpPr txBox="1">
            <a:spLocks noChangeArrowheads="1"/>
          </p:cNvSpPr>
          <p:nvPr/>
        </p:nvSpPr>
        <p:spPr bwMode="auto">
          <a:xfrm>
            <a:off x="2819400" y="37115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46" name="Text Box 9"/>
          <p:cNvSpPr txBox="1">
            <a:spLocks noChangeArrowheads="1"/>
          </p:cNvSpPr>
          <p:nvPr/>
        </p:nvSpPr>
        <p:spPr bwMode="auto">
          <a:xfrm>
            <a:off x="2971800" y="38639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47" name="Text Box 10"/>
          <p:cNvSpPr txBox="1">
            <a:spLocks noChangeArrowheads="1"/>
          </p:cNvSpPr>
          <p:nvPr/>
        </p:nvSpPr>
        <p:spPr bwMode="auto">
          <a:xfrm>
            <a:off x="3124200" y="40163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48" name="Text Box 11"/>
          <p:cNvSpPr txBox="1">
            <a:spLocks noChangeArrowheads="1"/>
          </p:cNvSpPr>
          <p:nvPr/>
        </p:nvSpPr>
        <p:spPr bwMode="auto">
          <a:xfrm>
            <a:off x="3276600" y="41687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49" name="Text Box 12"/>
          <p:cNvSpPr txBox="1">
            <a:spLocks noChangeArrowheads="1"/>
          </p:cNvSpPr>
          <p:nvPr/>
        </p:nvSpPr>
        <p:spPr bwMode="auto">
          <a:xfrm>
            <a:off x="3429000" y="43211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50" name="Line 21"/>
          <p:cNvSpPr>
            <a:spLocks noChangeShapeType="1"/>
          </p:cNvSpPr>
          <p:nvPr/>
        </p:nvSpPr>
        <p:spPr bwMode="auto">
          <a:xfrm>
            <a:off x="2971800" y="5006975"/>
            <a:ext cx="0"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51" name="Line 22"/>
          <p:cNvSpPr>
            <a:spLocks noChangeShapeType="1"/>
          </p:cNvSpPr>
          <p:nvPr/>
        </p:nvSpPr>
        <p:spPr bwMode="auto">
          <a:xfrm>
            <a:off x="3886200" y="5006975"/>
            <a:ext cx="0"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52" name="Line 23"/>
          <p:cNvSpPr>
            <a:spLocks noChangeShapeType="1"/>
          </p:cNvSpPr>
          <p:nvPr/>
        </p:nvSpPr>
        <p:spPr bwMode="auto">
          <a:xfrm>
            <a:off x="3429000" y="386397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53" name="Text Box 33"/>
          <p:cNvSpPr txBox="1">
            <a:spLocks noChangeArrowheads="1"/>
          </p:cNvSpPr>
          <p:nvPr/>
        </p:nvSpPr>
        <p:spPr bwMode="auto">
          <a:xfrm>
            <a:off x="4114800" y="4397376"/>
            <a:ext cx="99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lnSpc>
                <a:spcPct val="75000"/>
              </a:lnSpc>
            </a:pPr>
            <a:r>
              <a:rPr lang="en-US" altLang="ro-RO" sz="2000"/>
              <a:t>Module on test</a:t>
            </a:r>
          </a:p>
        </p:txBody>
      </p:sp>
      <p:sp>
        <p:nvSpPr>
          <p:cNvPr id="10254" name="Rectangle 35"/>
          <p:cNvSpPr>
            <a:spLocks noChangeArrowheads="1"/>
          </p:cNvSpPr>
          <p:nvPr/>
        </p:nvSpPr>
        <p:spPr bwMode="auto">
          <a:xfrm>
            <a:off x="2819400" y="3101975"/>
            <a:ext cx="1219200" cy="76200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M9</a:t>
            </a:r>
          </a:p>
        </p:txBody>
      </p:sp>
      <p:sp>
        <p:nvSpPr>
          <p:cNvPr id="10255" name="Rectangle 36"/>
          <p:cNvSpPr>
            <a:spLocks noChangeArrowheads="1"/>
          </p:cNvSpPr>
          <p:nvPr/>
        </p:nvSpPr>
        <p:spPr bwMode="auto">
          <a:xfrm>
            <a:off x="3505200" y="5311775"/>
            <a:ext cx="1219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DA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75000"/>
              </a:lnSpc>
            </a:pPr>
            <a:r>
              <a:rPr lang="en-US" altLang="ro-RO"/>
              <a:t>Stub </a:t>
            </a:r>
          </a:p>
          <a:p>
            <a:pPr algn="ctr" eaLnBrk="1" hangingPunct="1">
              <a:lnSpc>
                <a:spcPct val="75000"/>
              </a:lnSpc>
            </a:pPr>
            <a:r>
              <a:rPr lang="en-US" altLang="ro-RO"/>
              <a:t>of M2</a:t>
            </a:r>
          </a:p>
        </p:txBody>
      </p:sp>
      <p:sp>
        <p:nvSpPr>
          <p:cNvPr id="10256" name="Rectangle 37"/>
          <p:cNvSpPr>
            <a:spLocks noChangeArrowheads="1"/>
          </p:cNvSpPr>
          <p:nvPr/>
        </p:nvSpPr>
        <p:spPr bwMode="auto">
          <a:xfrm>
            <a:off x="2133600" y="5311775"/>
            <a:ext cx="1219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DA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75000"/>
              </a:lnSpc>
            </a:pPr>
            <a:r>
              <a:rPr lang="en-US" altLang="ro-RO"/>
              <a:t>Stub </a:t>
            </a:r>
          </a:p>
          <a:p>
            <a:pPr algn="ctr" eaLnBrk="1" hangingPunct="1">
              <a:lnSpc>
                <a:spcPct val="75000"/>
              </a:lnSpc>
            </a:pPr>
            <a:r>
              <a:rPr lang="en-US" altLang="ro-RO"/>
              <a:t>of M1</a:t>
            </a:r>
          </a:p>
        </p:txBody>
      </p:sp>
      <p:sp>
        <p:nvSpPr>
          <p:cNvPr id="10257" name="Rectangle 38"/>
          <p:cNvSpPr>
            <a:spLocks noChangeArrowheads="1"/>
          </p:cNvSpPr>
          <p:nvPr/>
        </p:nvSpPr>
        <p:spPr bwMode="auto">
          <a:xfrm>
            <a:off x="2819400" y="4244975"/>
            <a:ext cx="1219200" cy="762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M8</a:t>
            </a:r>
          </a:p>
        </p:txBody>
      </p:sp>
      <p:sp>
        <p:nvSpPr>
          <p:cNvPr id="10258" name="Line 42"/>
          <p:cNvSpPr>
            <a:spLocks noChangeShapeType="1"/>
          </p:cNvSpPr>
          <p:nvPr/>
        </p:nvSpPr>
        <p:spPr bwMode="auto">
          <a:xfrm>
            <a:off x="7086600" y="5006975"/>
            <a:ext cx="0"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59" name="Line 43"/>
          <p:cNvSpPr>
            <a:spLocks noChangeShapeType="1"/>
          </p:cNvSpPr>
          <p:nvPr/>
        </p:nvSpPr>
        <p:spPr bwMode="auto">
          <a:xfrm>
            <a:off x="8001000" y="5006975"/>
            <a:ext cx="0"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60" name="Line 44"/>
          <p:cNvSpPr>
            <a:spLocks noChangeShapeType="1"/>
          </p:cNvSpPr>
          <p:nvPr/>
        </p:nvSpPr>
        <p:spPr bwMode="auto">
          <a:xfrm>
            <a:off x="7543800" y="386397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61" name="Text Box 45"/>
          <p:cNvSpPr txBox="1">
            <a:spLocks noChangeArrowheads="1"/>
          </p:cNvSpPr>
          <p:nvPr/>
        </p:nvSpPr>
        <p:spPr bwMode="auto">
          <a:xfrm>
            <a:off x="8229600" y="4397376"/>
            <a:ext cx="99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lnSpc>
                <a:spcPct val="75000"/>
              </a:lnSpc>
            </a:pPr>
            <a:r>
              <a:rPr lang="en-US" altLang="ro-RO" sz="2000"/>
              <a:t>Module on test</a:t>
            </a:r>
          </a:p>
        </p:txBody>
      </p:sp>
      <p:sp>
        <p:nvSpPr>
          <p:cNvPr id="10262" name="Rectangle 46"/>
          <p:cNvSpPr>
            <a:spLocks noChangeArrowheads="1"/>
          </p:cNvSpPr>
          <p:nvPr/>
        </p:nvSpPr>
        <p:spPr bwMode="auto">
          <a:xfrm>
            <a:off x="6934200" y="3101975"/>
            <a:ext cx="1219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DA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75000"/>
              </a:lnSpc>
            </a:pPr>
            <a:r>
              <a:rPr lang="en-US" altLang="ro-RO"/>
              <a:t>Drive </a:t>
            </a:r>
          </a:p>
          <a:p>
            <a:pPr algn="ctr" eaLnBrk="1" hangingPunct="1">
              <a:lnSpc>
                <a:spcPct val="75000"/>
              </a:lnSpc>
            </a:pPr>
            <a:r>
              <a:rPr lang="en-US" altLang="ro-RO"/>
              <a:t>of M9</a:t>
            </a:r>
          </a:p>
        </p:txBody>
      </p:sp>
      <p:sp>
        <p:nvSpPr>
          <p:cNvPr id="10263" name="Rectangle 47"/>
          <p:cNvSpPr>
            <a:spLocks noChangeArrowheads="1"/>
          </p:cNvSpPr>
          <p:nvPr/>
        </p:nvSpPr>
        <p:spPr bwMode="auto">
          <a:xfrm>
            <a:off x="7620000" y="5311775"/>
            <a:ext cx="1219200" cy="76200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M2</a:t>
            </a:r>
          </a:p>
        </p:txBody>
      </p:sp>
      <p:sp>
        <p:nvSpPr>
          <p:cNvPr id="10264" name="Rectangle 48"/>
          <p:cNvSpPr>
            <a:spLocks noChangeArrowheads="1"/>
          </p:cNvSpPr>
          <p:nvPr/>
        </p:nvSpPr>
        <p:spPr bwMode="auto">
          <a:xfrm>
            <a:off x="6248400" y="5311775"/>
            <a:ext cx="1219200" cy="76200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M1</a:t>
            </a:r>
          </a:p>
        </p:txBody>
      </p:sp>
      <p:sp>
        <p:nvSpPr>
          <p:cNvPr id="10265" name="Rectangle 49"/>
          <p:cNvSpPr>
            <a:spLocks noChangeArrowheads="1"/>
          </p:cNvSpPr>
          <p:nvPr/>
        </p:nvSpPr>
        <p:spPr bwMode="auto">
          <a:xfrm>
            <a:off x="6934200" y="4244975"/>
            <a:ext cx="1219200" cy="762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M8</a:t>
            </a:r>
          </a:p>
        </p:txBody>
      </p:sp>
      <p:sp>
        <p:nvSpPr>
          <p:cNvPr id="10266" name="Text Box 50"/>
          <p:cNvSpPr txBox="1">
            <a:spLocks noChangeArrowheads="1"/>
          </p:cNvSpPr>
          <p:nvPr/>
        </p:nvSpPr>
        <p:spPr bwMode="auto">
          <a:xfrm>
            <a:off x="4191000" y="3025776"/>
            <a:ext cx="129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lnSpc>
                <a:spcPct val="75000"/>
              </a:lnSpc>
            </a:pPr>
            <a:r>
              <a:rPr lang="en-US" altLang="ro-RO" sz="2000"/>
              <a:t>Module tested in an earlier stage</a:t>
            </a:r>
          </a:p>
        </p:txBody>
      </p:sp>
      <p:sp>
        <p:nvSpPr>
          <p:cNvPr id="10267" name="Text Box 51"/>
          <p:cNvSpPr txBox="1">
            <a:spLocks noChangeArrowheads="1"/>
          </p:cNvSpPr>
          <p:nvPr/>
        </p:nvSpPr>
        <p:spPr bwMode="auto">
          <a:xfrm>
            <a:off x="8915400" y="5159376"/>
            <a:ext cx="129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lnSpc>
                <a:spcPct val="75000"/>
              </a:lnSpc>
            </a:pPr>
            <a:r>
              <a:rPr lang="en-US" altLang="ro-RO" sz="2000"/>
              <a:t>Modules tested in an earlier stage</a:t>
            </a:r>
          </a:p>
        </p:txBody>
      </p:sp>
      <p:sp>
        <p:nvSpPr>
          <p:cNvPr id="10268" name="WordArt 52"/>
          <p:cNvSpPr>
            <a:spLocks noChangeArrowheads="1" noChangeShapeType="1" noTextEdit="1"/>
          </p:cNvSpPr>
          <p:nvPr/>
        </p:nvSpPr>
        <p:spPr bwMode="auto">
          <a:xfrm>
            <a:off x="2540000" y="362744"/>
            <a:ext cx="7899400" cy="758031"/>
          </a:xfrm>
          <a:prstGeom prst="rect">
            <a:avLst/>
          </a:prstGeom>
        </p:spPr>
        <p:txBody>
          <a:bodyPr wrap="none" fromWordArt="1">
            <a:prstTxWarp prst="textPlain">
              <a:avLst>
                <a:gd name="adj" fmla="val 50000"/>
              </a:avLst>
            </a:prstTxWarp>
          </a:bodyPr>
          <a:lstStyle/>
          <a:p>
            <a:pPr algn="ctr"/>
            <a:r>
              <a:rPr lang="en-US" sz="3600" kern="10" dirty="0">
                <a:ln w="12700">
                  <a:solidFill>
                    <a:srgbClr val="000000"/>
                  </a:solidFill>
                  <a:round/>
                  <a:headEnd/>
                  <a:tailEnd/>
                </a:ln>
                <a:solidFill>
                  <a:srgbClr val="0000FF"/>
                </a:solidFill>
                <a:latin typeface="Arial Black" panose="020B0A04020102020204" pitchFamily="34" charset="0"/>
              </a:rPr>
              <a:t>Use of stubs and drivers</a:t>
            </a:r>
          </a:p>
          <a:p>
            <a:pPr algn="ctr"/>
            <a:r>
              <a:rPr lang="en-US" sz="3600" kern="10" dirty="0">
                <a:ln w="12700">
                  <a:solidFill>
                    <a:srgbClr val="000000"/>
                  </a:solidFill>
                  <a:round/>
                  <a:headEnd/>
                  <a:tailEnd/>
                </a:ln>
                <a:solidFill>
                  <a:srgbClr val="0000FF"/>
                </a:solidFill>
                <a:latin typeface="Arial Black" panose="020B0A04020102020204" pitchFamily="34" charset="0"/>
              </a:rPr>
              <a:t>for incremental testing</a:t>
            </a:r>
            <a:endParaRPr lang="ro-RO" sz="3600" kern="10" dirty="0">
              <a:ln w="12700">
                <a:solidFill>
                  <a:srgbClr val="000000"/>
                </a:solidFill>
                <a:round/>
                <a:headEnd/>
                <a:tailEnd/>
              </a:ln>
              <a:solidFill>
                <a:srgbClr val="0000FF"/>
              </a:solidFill>
              <a:latin typeface="Arial Black" panose="020B0A04020102020204" pitchFamily="34" charset="0"/>
            </a:endParaRPr>
          </a:p>
        </p:txBody>
      </p:sp>
    </p:spTree>
    <p:extLst>
      <p:ext uri="{BB962C8B-B14F-4D97-AF65-F5344CB8AC3E}">
        <p14:creationId xmlns:p14="http://schemas.microsoft.com/office/powerpoint/2010/main" val="1130559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12</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3" y="1259457"/>
            <a:ext cx="10347383" cy="4401205"/>
          </a:xfrm>
          <a:prstGeom prst="rect">
            <a:avLst/>
          </a:prstGeom>
        </p:spPr>
        <p:txBody>
          <a:bodyPr wrap="square">
            <a:spAutoFit/>
          </a:bodyPr>
          <a:lstStyle/>
          <a:p>
            <a:r>
              <a:rPr lang="en-US" sz="2800" dirty="0"/>
              <a:t>There is an ongoing debate over whether testing </a:t>
            </a:r>
            <a:r>
              <a:rPr lang="en-US" sz="2800" b="1" dirty="0">
                <a:solidFill>
                  <a:srgbClr val="FF0000"/>
                </a:solidFill>
              </a:rPr>
              <a:t>the functionality </a:t>
            </a:r>
            <a:r>
              <a:rPr lang="en-US" sz="2800" dirty="0"/>
              <a:t>of software solely according to its outputs is sufficient to achieve an acceptable level of </a:t>
            </a:r>
            <a:r>
              <a:rPr lang="ro-RO" sz="2800" dirty="0"/>
              <a:t>quality.</a:t>
            </a:r>
            <a:endParaRPr lang="en-US" sz="2800" dirty="0"/>
          </a:p>
          <a:p>
            <a:endParaRPr lang="ro-RO" altLang="ro-RO" sz="2800" dirty="0"/>
          </a:p>
          <a:p>
            <a:endParaRPr lang="ro-RO" altLang="ro-RO" sz="2800" dirty="0"/>
          </a:p>
          <a:p>
            <a:endParaRPr lang="en-US" altLang="ro-RO" sz="2800" dirty="0"/>
          </a:p>
          <a:p>
            <a:r>
              <a:rPr lang="en-US" sz="2800" dirty="0"/>
              <a:t>Some claim that </a:t>
            </a:r>
            <a:r>
              <a:rPr lang="en-US" sz="2800" b="1" dirty="0">
                <a:solidFill>
                  <a:srgbClr val="FF0000"/>
                </a:solidFill>
              </a:rPr>
              <a:t>the internal structure </a:t>
            </a:r>
            <a:r>
              <a:rPr lang="en-US" sz="2800" dirty="0"/>
              <a:t>of the software and the calculations (i.e., the underlying mathematical structure, also known as the software “mechanism”) should be included for satisfactory testing.</a:t>
            </a:r>
            <a:endParaRPr lang="ro-RO" altLang="ro-RO" sz="2800" dirty="0"/>
          </a:p>
        </p:txBody>
      </p:sp>
    </p:spTree>
    <p:extLst>
      <p:ext uri="{BB962C8B-B14F-4D97-AF65-F5344CB8AC3E}">
        <p14:creationId xmlns:p14="http://schemas.microsoft.com/office/powerpoint/2010/main" val="372946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13</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3" y="1259457"/>
            <a:ext cx="10347383" cy="4401205"/>
          </a:xfrm>
          <a:prstGeom prst="rect">
            <a:avLst/>
          </a:prstGeom>
        </p:spPr>
        <p:txBody>
          <a:bodyPr wrap="square">
            <a:spAutoFit/>
          </a:bodyPr>
          <a:lstStyle/>
          <a:p>
            <a:r>
              <a:rPr lang="ro-RO" sz="2800" dirty="0" err="1"/>
              <a:t>Based</a:t>
            </a:r>
            <a:r>
              <a:rPr lang="ro-RO" sz="2800" dirty="0"/>
              <a:t> on</a:t>
            </a:r>
            <a:r>
              <a:rPr lang="en-US" sz="2800" dirty="0"/>
              <a:t> these two opposing concepts or approaches to software quality, two testing </a:t>
            </a:r>
            <a:r>
              <a:rPr lang="ro-RO" sz="2800" dirty="0" err="1"/>
              <a:t>classes</a:t>
            </a:r>
            <a:r>
              <a:rPr lang="ro-RO" sz="2800" dirty="0"/>
              <a:t> </a:t>
            </a:r>
            <a:r>
              <a:rPr lang="ro-RO" sz="2800" dirty="0" err="1"/>
              <a:t>have</a:t>
            </a:r>
            <a:r>
              <a:rPr lang="ro-RO" sz="2800" dirty="0"/>
              <a:t> </a:t>
            </a:r>
            <a:r>
              <a:rPr lang="ro-RO" sz="2800" dirty="0" err="1"/>
              <a:t>been</a:t>
            </a:r>
            <a:r>
              <a:rPr lang="ro-RO" sz="2800" dirty="0"/>
              <a:t> </a:t>
            </a:r>
            <a:r>
              <a:rPr lang="ro-RO" sz="2800" dirty="0" err="1"/>
              <a:t>developed</a:t>
            </a:r>
            <a:r>
              <a:rPr lang="ro-RO" sz="2800" dirty="0"/>
              <a:t>:</a:t>
            </a:r>
          </a:p>
          <a:p>
            <a:endParaRPr lang="en-US" sz="2800" dirty="0"/>
          </a:p>
          <a:p>
            <a:r>
              <a:rPr lang="en-US" sz="2800" dirty="0"/>
              <a:t>■ </a:t>
            </a:r>
            <a:r>
              <a:rPr lang="en-US" sz="2800" b="1" dirty="0"/>
              <a:t>Black box (functionality) testing. </a:t>
            </a:r>
            <a:r>
              <a:rPr lang="en-US" sz="2800" dirty="0"/>
              <a:t>Identifies bugs only according to software malfunctioning as they are revealed in its erroneous outputs. In cases that the outputs are found to be correct, black box testing disregards the internal path of calculations and processing performed.</a:t>
            </a:r>
          </a:p>
          <a:p>
            <a:endParaRPr lang="en-US" sz="2800" dirty="0"/>
          </a:p>
          <a:p>
            <a:r>
              <a:rPr lang="en-US" sz="2800" dirty="0"/>
              <a:t>■ </a:t>
            </a:r>
            <a:r>
              <a:rPr lang="en-US" sz="2800" b="1" dirty="0"/>
              <a:t>White box (structural) testing. </a:t>
            </a:r>
            <a:r>
              <a:rPr lang="en-US" sz="2800" dirty="0"/>
              <a:t>Examines internal calculation paths in order to identify bugs</a:t>
            </a:r>
            <a:endParaRPr lang="ro-RO" altLang="ro-RO" sz="2800" dirty="0"/>
          </a:p>
        </p:txBody>
      </p:sp>
    </p:spTree>
    <p:extLst>
      <p:ext uri="{BB962C8B-B14F-4D97-AF65-F5344CB8AC3E}">
        <p14:creationId xmlns:p14="http://schemas.microsoft.com/office/powerpoint/2010/main" val="2325957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14</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734530" y="1093371"/>
            <a:ext cx="10347383" cy="5262979"/>
          </a:xfrm>
          <a:prstGeom prst="rect">
            <a:avLst/>
          </a:prstGeom>
        </p:spPr>
        <p:txBody>
          <a:bodyPr wrap="square">
            <a:spAutoFit/>
          </a:bodyPr>
          <a:lstStyle/>
          <a:p>
            <a:r>
              <a:rPr lang="en-US" sz="2800" b="1" dirty="0"/>
              <a:t>Black box and white box testing – IEEE definitions </a:t>
            </a:r>
          </a:p>
          <a:p>
            <a:endParaRPr lang="en-US" sz="2800" b="1" i="1" dirty="0"/>
          </a:p>
          <a:p>
            <a:r>
              <a:rPr lang="ro-RO" sz="2800" b="1" i="1" dirty="0"/>
              <a:t>Black box </a:t>
            </a:r>
            <a:r>
              <a:rPr lang="ro-RO" sz="2800" b="1" i="1" dirty="0" err="1"/>
              <a:t>testing</a:t>
            </a:r>
            <a:r>
              <a:rPr lang="ro-RO" sz="2800" b="1" i="1" dirty="0"/>
              <a:t>:</a:t>
            </a:r>
          </a:p>
          <a:p>
            <a:r>
              <a:rPr lang="en-US" sz="2800" dirty="0"/>
              <a:t>(1) Testing that ignores the internal mechanism of a system or component and focuses solely on the outputs generated in response to selected inputs </a:t>
            </a:r>
            <a:r>
              <a:rPr lang="ro-RO" sz="2800" dirty="0" err="1"/>
              <a:t>and</a:t>
            </a:r>
            <a:r>
              <a:rPr lang="ro-RO" sz="2800" dirty="0"/>
              <a:t> </a:t>
            </a:r>
            <a:r>
              <a:rPr lang="ro-RO" sz="2800" dirty="0" err="1"/>
              <a:t>execution</a:t>
            </a:r>
            <a:r>
              <a:rPr lang="ro-RO" sz="2800" dirty="0"/>
              <a:t> </a:t>
            </a:r>
            <a:r>
              <a:rPr lang="ro-RO" sz="2800" dirty="0" err="1"/>
              <a:t>conditions</a:t>
            </a:r>
            <a:r>
              <a:rPr lang="ro-RO" sz="2800" dirty="0"/>
              <a:t>.</a:t>
            </a:r>
          </a:p>
          <a:p>
            <a:r>
              <a:rPr lang="en-US" sz="2800" dirty="0"/>
              <a:t>(2) Testing conducted to evaluate the compliance of a system or component </a:t>
            </a:r>
            <a:r>
              <a:rPr lang="ro-RO" sz="2800" dirty="0" err="1"/>
              <a:t>with</a:t>
            </a:r>
            <a:r>
              <a:rPr lang="ro-RO" sz="2800" dirty="0"/>
              <a:t> </a:t>
            </a:r>
            <a:r>
              <a:rPr lang="ro-RO" sz="2800" dirty="0" err="1"/>
              <a:t>specified</a:t>
            </a:r>
            <a:r>
              <a:rPr lang="ro-RO" sz="2800" dirty="0"/>
              <a:t> </a:t>
            </a:r>
            <a:r>
              <a:rPr lang="ro-RO" sz="2800" dirty="0" err="1"/>
              <a:t>functional</a:t>
            </a:r>
            <a:r>
              <a:rPr lang="ro-RO" sz="2800" dirty="0"/>
              <a:t> </a:t>
            </a:r>
            <a:r>
              <a:rPr lang="ro-RO" sz="2800" dirty="0" err="1"/>
              <a:t>requirements</a:t>
            </a:r>
            <a:r>
              <a:rPr lang="ro-RO" sz="2800" dirty="0"/>
              <a:t>.</a:t>
            </a:r>
          </a:p>
          <a:p>
            <a:endParaRPr lang="en-US" sz="2800" b="1" i="1" dirty="0"/>
          </a:p>
          <a:p>
            <a:r>
              <a:rPr lang="ro-RO" sz="2800" b="1" i="1" dirty="0"/>
              <a:t>White box </a:t>
            </a:r>
            <a:r>
              <a:rPr lang="ro-RO" sz="2800" b="1" i="1" dirty="0" err="1"/>
              <a:t>testing</a:t>
            </a:r>
            <a:r>
              <a:rPr lang="ro-RO" sz="2800" b="1" i="1" dirty="0"/>
              <a:t>:</a:t>
            </a:r>
          </a:p>
          <a:p>
            <a:r>
              <a:rPr lang="en-US" sz="2800" dirty="0"/>
              <a:t>Testing that takes into account the internal mechanism of a system or component.</a:t>
            </a:r>
            <a:endParaRPr lang="ro-RO" altLang="ro-RO" sz="2800" dirty="0"/>
          </a:p>
        </p:txBody>
      </p:sp>
    </p:spTree>
    <p:extLst>
      <p:ext uri="{BB962C8B-B14F-4D97-AF65-F5344CB8AC3E}">
        <p14:creationId xmlns:p14="http://schemas.microsoft.com/office/powerpoint/2010/main" val="1018180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15</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22308" y="1016738"/>
            <a:ext cx="10347383" cy="954107"/>
          </a:xfrm>
          <a:prstGeom prst="rect">
            <a:avLst/>
          </a:prstGeom>
        </p:spPr>
        <p:txBody>
          <a:bodyPr wrap="square">
            <a:spAutoFit/>
          </a:bodyPr>
          <a:lstStyle/>
          <a:p>
            <a:r>
              <a:rPr lang="en-US" sz="2800" b="1" dirty="0"/>
              <a:t>Classification according requirements</a:t>
            </a:r>
          </a:p>
          <a:p>
            <a:endParaRPr lang="en-US" sz="2800" b="1" i="1" dirty="0"/>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2" y="1737995"/>
            <a:ext cx="7756200" cy="4689475"/>
          </a:xfrm>
          <a:prstGeom prst="rect">
            <a:avLst/>
          </a:prstGeom>
        </p:spPr>
      </p:pic>
      <p:pic>
        <p:nvPicPr>
          <p:cNvPr id="4" name="Imagine 3"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56" y="2710973"/>
            <a:ext cx="7909436" cy="2213539"/>
          </a:xfrm>
          <a:prstGeom prst="rect">
            <a:avLst/>
          </a:prstGeom>
        </p:spPr>
      </p:pic>
      <p:pic>
        <p:nvPicPr>
          <p:cNvPr id="5" name="Imagine 4" descr="Decupare e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28" y="2722582"/>
            <a:ext cx="7464891" cy="2540659"/>
          </a:xfrm>
          <a:prstGeom prst="rect">
            <a:avLst/>
          </a:prstGeom>
        </p:spPr>
      </p:pic>
      <p:pic>
        <p:nvPicPr>
          <p:cNvPr id="9" name="Imagine 8" descr="Decupare ecra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226" y="4927299"/>
            <a:ext cx="7840401" cy="1429051"/>
          </a:xfrm>
          <a:prstGeom prst="rect">
            <a:avLst/>
          </a:prstGeom>
        </p:spPr>
      </p:pic>
    </p:spTree>
    <p:extLst>
      <p:ext uri="{BB962C8B-B14F-4D97-AF65-F5344CB8AC3E}">
        <p14:creationId xmlns:p14="http://schemas.microsoft.com/office/powerpoint/2010/main" val="297445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16</a:t>
            </a:fld>
            <a:endParaRPr lang="ro-RO"/>
          </a:p>
        </p:txBody>
      </p:sp>
      <p:sp>
        <p:nvSpPr>
          <p:cNvPr id="21" name="text 1"/>
          <p:cNvSpPr txBox="1"/>
          <p:nvPr/>
        </p:nvSpPr>
        <p:spPr>
          <a:xfrm>
            <a:off x="944592" y="359952"/>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2" y="2317325"/>
            <a:ext cx="3116292" cy="1200329"/>
          </a:xfrm>
          <a:prstGeom prst="rect">
            <a:avLst/>
          </a:prstGeom>
        </p:spPr>
        <p:txBody>
          <a:bodyPr wrap="square">
            <a:spAutoFit/>
          </a:bodyPr>
          <a:lstStyle/>
          <a:p>
            <a:r>
              <a:rPr lang="en-US" sz="2400" dirty="0"/>
              <a:t>White box and black box testing for the various classes of tests</a:t>
            </a:r>
            <a:endParaRPr lang="en-US" sz="2400" b="1" i="1" dirty="0"/>
          </a:p>
        </p:txBody>
      </p:sp>
      <p:pic>
        <p:nvPicPr>
          <p:cNvPr id="10" name="Imagine 9"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06" y="766901"/>
            <a:ext cx="7247194" cy="5701330"/>
          </a:xfrm>
          <a:prstGeom prst="rect">
            <a:avLst/>
          </a:prstGeom>
        </p:spPr>
      </p:pic>
    </p:spTree>
    <p:extLst>
      <p:ext uri="{BB962C8B-B14F-4D97-AF65-F5344CB8AC3E}">
        <p14:creationId xmlns:p14="http://schemas.microsoft.com/office/powerpoint/2010/main" val="244384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17</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3539430"/>
          </a:xfrm>
          <a:prstGeom prst="rect">
            <a:avLst/>
          </a:prstGeom>
        </p:spPr>
        <p:txBody>
          <a:bodyPr wrap="square">
            <a:spAutoFit/>
          </a:bodyPr>
          <a:lstStyle/>
          <a:p>
            <a:r>
              <a:rPr lang="en-US" sz="2800" dirty="0"/>
              <a:t>Realization of the white box testing concept requires verification of every </a:t>
            </a:r>
            <a:r>
              <a:rPr lang="ro-RO" sz="2800" dirty="0"/>
              <a:t>program </a:t>
            </a:r>
            <a:r>
              <a:rPr lang="ro-RO" sz="2800" dirty="0" err="1"/>
              <a:t>statement</a:t>
            </a:r>
            <a:r>
              <a:rPr lang="ro-RO" sz="2800" dirty="0"/>
              <a:t> </a:t>
            </a:r>
            <a:r>
              <a:rPr lang="ro-RO" sz="2800" dirty="0" err="1"/>
              <a:t>and</a:t>
            </a:r>
            <a:r>
              <a:rPr lang="ro-RO" sz="2800" dirty="0"/>
              <a:t> comment.</a:t>
            </a:r>
            <a:endParaRPr lang="en-US" sz="2800" dirty="0"/>
          </a:p>
          <a:p>
            <a:endParaRPr lang="en-US" altLang="ro-RO" sz="2800" dirty="0"/>
          </a:p>
          <a:p>
            <a:r>
              <a:rPr lang="en-US" sz="2800" dirty="0"/>
              <a:t>As shown in preview Table, white box testing enables:</a:t>
            </a:r>
          </a:p>
          <a:p>
            <a:pPr marL="457200" indent="-457200">
              <a:buFontTx/>
              <a:buChar char="-"/>
            </a:pPr>
            <a:r>
              <a:rPr lang="en-US" sz="2800" dirty="0"/>
              <a:t>performance of data processing and calculations correctness tests, </a:t>
            </a:r>
          </a:p>
          <a:p>
            <a:pPr marL="457200" indent="-457200">
              <a:buFontTx/>
              <a:buChar char="-"/>
            </a:pPr>
            <a:r>
              <a:rPr lang="en-US" sz="2800" dirty="0"/>
              <a:t>software qualification tests, </a:t>
            </a:r>
          </a:p>
          <a:p>
            <a:pPr marL="457200" indent="-457200">
              <a:buFontTx/>
              <a:buChar char="-"/>
            </a:pPr>
            <a:r>
              <a:rPr lang="en-US" sz="2800" dirty="0"/>
              <a:t>maintainability tests</a:t>
            </a:r>
          </a:p>
          <a:p>
            <a:pPr marL="457200" indent="-457200">
              <a:buFontTx/>
              <a:buChar char="-"/>
            </a:pPr>
            <a:r>
              <a:rPr lang="en-US" sz="2800" dirty="0"/>
              <a:t>reusability tests.</a:t>
            </a:r>
            <a:endParaRPr lang="ro-RO" altLang="ro-RO" sz="2800" dirty="0"/>
          </a:p>
        </p:txBody>
      </p:sp>
    </p:spTree>
    <p:extLst>
      <p:ext uri="{BB962C8B-B14F-4D97-AF65-F5344CB8AC3E}">
        <p14:creationId xmlns:p14="http://schemas.microsoft.com/office/powerpoint/2010/main" val="120489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18</a:t>
            </a:fld>
            <a:endParaRPr lang="ro-RO"/>
          </a:p>
        </p:txBody>
      </p:sp>
      <p:sp>
        <p:nvSpPr>
          <p:cNvPr id="21" name="text 1"/>
          <p:cNvSpPr txBox="1"/>
          <p:nvPr/>
        </p:nvSpPr>
        <p:spPr>
          <a:xfrm>
            <a:off x="944592" y="359952"/>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2" y="2317325"/>
            <a:ext cx="3116292" cy="1200329"/>
          </a:xfrm>
          <a:prstGeom prst="rect">
            <a:avLst/>
          </a:prstGeom>
        </p:spPr>
        <p:txBody>
          <a:bodyPr wrap="square">
            <a:spAutoFit/>
          </a:bodyPr>
          <a:lstStyle/>
          <a:p>
            <a:r>
              <a:rPr lang="en-US" sz="2400" dirty="0"/>
              <a:t>White box and black box testing for the various classes of tests</a:t>
            </a:r>
            <a:endParaRPr lang="en-US" sz="2400" b="1" i="1" dirty="0"/>
          </a:p>
        </p:txBody>
      </p:sp>
      <p:pic>
        <p:nvPicPr>
          <p:cNvPr id="10" name="Imagine 9"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06" y="766901"/>
            <a:ext cx="7247194" cy="5701330"/>
          </a:xfrm>
          <a:prstGeom prst="rect">
            <a:avLst/>
          </a:prstGeom>
        </p:spPr>
      </p:pic>
    </p:spTree>
    <p:extLst>
      <p:ext uri="{BB962C8B-B14F-4D97-AF65-F5344CB8AC3E}">
        <p14:creationId xmlns:p14="http://schemas.microsoft.com/office/powerpoint/2010/main" val="516207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19</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3108543"/>
          </a:xfrm>
          <a:prstGeom prst="rect">
            <a:avLst/>
          </a:prstGeom>
        </p:spPr>
        <p:txBody>
          <a:bodyPr wrap="square">
            <a:spAutoFit/>
          </a:bodyPr>
          <a:lstStyle/>
          <a:p>
            <a:r>
              <a:rPr lang="en-US" sz="2800" b="1" dirty="0"/>
              <a:t>Performance of data processing and calculations correctness tests</a:t>
            </a:r>
          </a:p>
          <a:p>
            <a:endParaRPr lang="en-US" sz="2800" b="1" dirty="0"/>
          </a:p>
          <a:p>
            <a:r>
              <a:rPr lang="en-US" sz="2800" dirty="0"/>
              <a:t>In order to perform </a:t>
            </a:r>
            <a:r>
              <a:rPr lang="en-US" sz="2800" i="1" dirty="0"/>
              <a:t>data processing and calculation correctness tests</a:t>
            </a:r>
          </a:p>
          <a:p>
            <a:r>
              <a:rPr lang="en-US" sz="2800" dirty="0"/>
              <a:t>(“white box correctness test”), every computational operation in the</a:t>
            </a:r>
          </a:p>
          <a:p>
            <a:r>
              <a:rPr lang="en-US" sz="2800" dirty="0"/>
              <a:t>sequence of operations created by each test case (“path”) must be examined.</a:t>
            </a:r>
          </a:p>
          <a:p>
            <a:endParaRPr lang="en-US" sz="2800" dirty="0"/>
          </a:p>
        </p:txBody>
      </p:sp>
    </p:spTree>
    <p:extLst>
      <p:ext uri="{BB962C8B-B14F-4D97-AF65-F5344CB8AC3E}">
        <p14:creationId xmlns:p14="http://schemas.microsoft.com/office/powerpoint/2010/main" val="373256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50D1D03-4CD8-4CB0-A577-E15D5D14D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364056"/>
            <a:ext cx="9296400" cy="612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099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20</a:t>
            </a:fld>
            <a:endParaRPr lang="ro-RO"/>
          </a:p>
        </p:txBody>
      </p:sp>
      <p:sp>
        <p:nvSpPr>
          <p:cNvPr id="21" name="text 1"/>
          <p:cNvSpPr txBox="1"/>
          <p:nvPr/>
        </p:nvSpPr>
        <p:spPr>
          <a:xfrm>
            <a:off x="944592" y="359952"/>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2" y="2317325"/>
            <a:ext cx="3116292" cy="1200329"/>
          </a:xfrm>
          <a:prstGeom prst="rect">
            <a:avLst/>
          </a:prstGeom>
        </p:spPr>
        <p:txBody>
          <a:bodyPr wrap="square">
            <a:spAutoFit/>
          </a:bodyPr>
          <a:lstStyle/>
          <a:p>
            <a:r>
              <a:rPr lang="en-US" sz="2400" dirty="0"/>
              <a:t>White box and black box testing for the various classes of tests</a:t>
            </a:r>
            <a:endParaRPr lang="en-US" sz="2400" b="1" i="1" dirty="0"/>
          </a:p>
        </p:txBody>
      </p:sp>
      <p:pic>
        <p:nvPicPr>
          <p:cNvPr id="10" name="Imagine 9"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06" y="766901"/>
            <a:ext cx="7247194" cy="5701330"/>
          </a:xfrm>
          <a:prstGeom prst="rect">
            <a:avLst/>
          </a:prstGeom>
        </p:spPr>
      </p:pic>
    </p:spTree>
    <p:extLst>
      <p:ext uri="{BB962C8B-B14F-4D97-AF65-F5344CB8AC3E}">
        <p14:creationId xmlns:p14="http://schemas.microsoft.com/office/powerpoint/2010/main" val="3555540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dirty="0"/>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21</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4955203"/>
          </a:xfrm>
          <a:prstGeom prst="rect">
            <a:avLst/>
          </a:prstGeom>
        </p:spPr>
        <p:txBody>
          <a:bodyPr wrap="square">
            <a:spAutoFit/>
          </a:bodyPr>
          <a:lstStyle/>
          <a:p>
            <a:r>
              <a:rPr lang="en-US" sz="2800" b="1" dirty="0"/>
              <a:t>Software qualification tests </a:t>
            </a:r>
          </a:p>
          <a:p>
            <a:r>
              <a:rPr lang="en-US" sz="2800" dirty="0"/>
              <a:t>T</a:t>
            </a:r>
            <a:r>
              <a:rPr lang="ro-RO" sz="2800" dirty="0" err="1"/>
              <a:t>he</a:t>
            </a:r>
            <a:r>
              <a:rPr lang="en-US" sz="2800" dirty="0"/>
              <a:t> focus here shifts to the examination of software code (including comments) compliance with coding standards and work instructions.</a:t>
            </a:r>
            <a:endParaRPr lang="ro-RO" sz="2800" dirty="0"/>
          </a:p>
          <a:p>
            <a:endParaRPr lang="ro-RO" sz="2800" dirty="0"/>
          </a:p>
          <a:p>
            <a:r>
              <a:rPr lang="en-US" sz="2800" dirty="0"/>
              <a:t>Software qualification testing </a:t>
            </a:r>
            <a:r>
              <a:rPr lang="ro-RO" sz="2800" dirty="0" err="1"/>
              <a:t>establish</a:t>
            </a:r>
            <a:r>
              <a:rPr lang="ro-RO" sz="2800" dirty="0"/>
              <a:t> </a:t>
            </a:r>
            <a:r>
              <a:rPr lang="en-US" sz="2800" dirty="0"/>
              <a:t>whether software development</a:t>
            </a:r>
            <a:r>
              <a:rPr lang="ro-RO" sz="2800" dirty="0"/>
              <a:t> </a:t>
            </a:r>
            <a:r>
              <a:rPr lang="en-US" sz="2800" dirty="0"/>
              <a:t>responded positively to questions reflecting a specific set of criteria:</a:t>
            </a:r>
          </a:p>
          <a:p>
            <a:r>
              <a:rPr lang="en-US" sz="2400" dirty="0"/>
              <a:t>■ Does the code fulfill the code structure instructions and procedures, such</a:t>
            </a:r>
            <a:r>
              <a:rPr lang="ro-RO" sz="2400" dirty="0"/>
              <a:t> </a:t>
            </a:r>
            <a:r>
              <a:rPr lang="en-US" sz="2400" dirty="0"/>
              <a:t>as module size, application of reused code, etc.?</a:t>
            </a:r>
          </a:p>
          <a:p>
            <a:r>
              <a:rPr lang="en-US" sz="2400" dirty="0"/>
              <a:t>■ Does the coding style fulfill coding style procedures?</a:t>
            </a:r>
          </a:p>
          <a:p>
            <a:r>
              <a:rPr lang="en-US" sz="2400" dirty="0"/>
              <a:t>■ Do the internal program documentation and “help” sections fulfill coding</a:t>
            </a:r>
            <a:r>
              <a:rPr lang="ro-RO" sz="2400" dirty="0"/>
              <a:t> </a:t>
            </a:r>
            <a:r>
              <a:rPr lang="ro-RO" sz="2400" dirty="0" err="1"/>
              <a:t>style</a:t>
            </a:r>
            <a:r>
              <a:rPr lang="ro-RO" sz="2400" dirty="0"/>
              <a:t> </a:t>
            </a:r>
            <a:r>
              <a:rPr lang="ro-RO" sz="2400" dirty="0" err="1"/>
              <a:t>procedures</a:t>
            </a:r>
            <a:r>
              <a:rPr lang="ro-RO" sz="2400" dirty="0"/>
              <a:t>?</a:t>
            </a:r>
            <a:endParaRPr lang="ro-RO" altLang="ro-RO" sz="2400" dirty="0"/>
          </a:p>
        </p:txBody>
      </p:sp>
    </p:spTree>
    <p:extLst>
      <p:ext uri="{BB962C8B-B14F-4D97-AF65-F5344CB8AC3E}">
        <p14:creationId xmlns:p14="http://schemas.microsoft.com/office/powerpoint/2010/main" val="336921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22</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133622"/>
            <a:ext cx="10347383" cy="5447645"/>
          </a:xfrm>
          <a:prstGeom prst="rect">
            <a:avLst/>
          </a:prstGeom>
        </p:spPr>
        <p:txBody>
          <a:bodyPr wrap="square">
            <a:spAutoFit/>
          </a:bodyPr>
          <a:lstStyle/>
          <a:p>
            <a:r>
              <a:rPr lang="en-US" sz="2800" b="1" dirty="0"/>
              <a:t>Maintainability tests</a:t>
            </a:r>
          </a:p>
          <a:p>
            <a:r>
              <a:rPr lang="ro-RO" sz="2400" i="1" dirty="0" err="1"/>
              <a:t>Maintainability</a:t>
            </a:r>
            <a:r>
              <a:rPr lang="en-US" sz="2400" i="1" dirty="0"/>
              <a:t> tests </a:t>
            </a:r>
            <a:r>
              <a:rPr lang="en-US" sz="2400" dirty="0"/>
              <a:t>refer to special features, such as those installed for detection of causes of failure, module structures that support software adaptations and software </a:t>
            </a:r>
            <a:r>
              <a:rPr lang="ro-RO" sz="2400" dirty="0" err="1"/>
              <a:t>improvements</a:t>
            </a:r>
            <a:r>
              <a:rPr lang="ro-RO" sz="2400" dirty="0"/>
              <a:t>, etc.</a:t>
            </a:r>
            <a:endParaRPr lang="en-US" sz="2400" dirty="0"/>
          </a:p>
          <a:p>
            <a:endParaRPr lang="en-US" sz="2800" dirty="0"/>
          </a:p>
          <a:p>
            <a:r>
              <a:rPr lang="en-US" sz="2800" b="1" dirty="0"/>
              <a:t>Reusability tests </a:t>
            </a:r>
          </a:p>
          <a:p>
            <a:r>
              <a:rPr lang="en-US" sz="2400" i="1" dirty="0"/>
              <a:t>Reusability tests </a:t>
            </a:r>
            <a:r>
              <a:rPr lang="en-US" sz="2400" dirty="0"/>
              <a:t>examine the extent that reused software</a:t>
            </a:r>
          </a:p>
          <a:p>
            <a:r>
              <a:rPr lang="en-US" sz="2400" dirty="0"/>
              <a:t>is incorporated in the package and the adaptations performed in order to</a:t>
            </a:r>
            <a:r>
              <a:rPr lang="ro-RO" sz="2400" dirty="0"/>
              <a:t> </a:t>
            </a:r>
            <a:r>
              <a:rPr lang="en-US" sz="2400" dirty="0"/>
              <a:t>make parts of the current software reusable for future software packages.</a:t>
            </a:r>
            <a:endParaRPr lang="ro-RO" sz="2400" dirty="0"/>
          </a:p>
          <a:p>
            <a:endParaRPr lang="ro-RO" sz="2400" dirty="0"/>
          </a:p>
          <a:p>
            <a:r>
              <a:rPr lang="en-US" sz="2400" dirty="0"/>
              <a:t>Reusability testing supports these functions by</a:t>
            </a:r>
            <a:r>
              <a:rPr lang="ro-RO" sz="2400" dirty="0"/>
              <a:t> </a:t>
            </a:r>
            <a:r>
              <a:rPr lang="en-US" sz="2400" dirty="0"/>
              <a:t>determining whether the packaging and documentation of the programs and</a:t>
            </a:r>
            <a:r>
              <a:rPr lang="ro-RO" sz="2400" dirty="0"/>
              <a:t> </a:t>
            </a:r>
            <a:r>
              <a:rPr lang="en-US" sz="2400" dirty="0"/>
              <a:t>modules listed for reuse conform to the standards and procedures demanded</a:t>
            </a:r>
            <a:r>
              <a:rPr lang="ro-RO" sz="2400" dirty="0"/>
              <a:t> </a:t>
            </a:r>
            <a:r>
              <a:rPr lang="en-US" sz="2400" dirty="0"/>
              <a:t>for inclusion in the reusable software library.</a:t>
            </a:r>
            <a:endParaRPr lang="ro-RO" altLang="ro-RO" sz="2400" dirty="0"/>
          </a:p>
        </p:txBody>
      </p:sp>
    </p:spTree>
    <p:extLst>
      <p:ext uri="{BB962C8B-B14F-4D97-AF65-F5344CB8AC3E}">
        <p14:creationId xmlns:p14="http://schemas.microsoft.com/office/powerpoint/2010/main" val="1906221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23</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en-US" sz="2800" b="1" dirty="0"/>
              <a:t>Maintainability tests</a:t>
            </a:r>
          </a:p>
          <a:p>
            <a:endParaRPr lang="en-US" sz="2800" dirty="0"/>
          </a:p>
          <a:p>
            <a:r>
              <a:rPr lang="en-US" sz="2800" dirty="0"/>
              <a:t>.</a:t>
            </a:r>
            <a:endParaRPr lang="ro-RO" altLang="ro-RO" sz="2800" dirty="0"/>
          </a:p>
        </p:txBody>
      </p:sp>
      <p:pic>
        <p:nvPicPr>
          <p:cNvPr id="9" name="Imagine 8"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259457"/>
            <a:ext cx="10208515" cy="388299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Cerneală 3"/>
              <p14:cNvContentPartPr/>
              <p14:nvPr/>
            </p14:nvContentPartPr>
            <p14:xfrm>
              <a:off x="1637263" y="3895183"/>
              <a:ext cx="1750680" cy="73080"/>
            </p14:xfrm>
          </p:contentPart>
        </mc:Choice>
        <mc:Fallback xmlns="">
          <p:pic>
            <p:nvPicPr>
              <p:cNvPr id="4" name="Cerneală 3"/>
              <p:cNvPicPr/>
              <p:nvPr/>
            </p:nvPicPr>
            <p:blipFill>
              <a:blip r:embed="rId4"/>
              <a:stretch>
                <a:fillRect/>
              </a:stretch>
            </p:blipFill>
            <p:spPr>
              <a:xfrm>
                <a:off x="1622143" y="3880063"/>
                <a:ext cx="17809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Cerneală 9"/>
              <p14:cNvContentPartPr/>
              <p14:nvPr/>
            </p14:nvContentPartPr>
            <p14:xfrm>
              <a:off x="1698103" y="4629943"/>
              <a:ext cx="1689840" cy="68400"/>
            </p14:xfrm>
          </p:contentPart>
        </mc:Choice>
        <mc:Fallback xmlns="">
          <p:pic>
            <p:nvPicPr>
              <p:cNvPr id="10" name="Cerneală 9"/>
              <p:cNvPicPr/>
              <p:nvPr/>
            </p:nvPicPr>
            <p:blipFill>
              <a:blip r:embed="rId6"/>
              <a:stretch>
                <a:fillRect/>
              </a:stretch>
            </p:blipFill>
            <p:spPr>
              <a:xfrm>
                <a:off x="1682983" y="4614823"/>
                <a:ext cx="1720080" cy="98640"/>
              </a:xfrm>
              <a:prstGeom prst="rect">
                <a:avLst/>
              </a:prstGeom>
            </p:spPr>
          </p:pic>
        </mc:Fallback>
      </mc:AlternateContent>
    </p:spTree>
    <p:extLst>
      <p:ext uri="{BB962C8B-B14F-4D97-AF65-F5344CB8AC3E}">
        <p14:creationId xmlns:p14="http://schemas.microsoft.com/office/powerpoint/2010/main" val="2141610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24</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en-US" sz="2800" b="1" dirty="0"/>
              <a:t>Maintainability tests</a:t>
            </a:r>
          </a:p>
          <a:p>
            <a:endParaRPr lang="en-US" sz="2800" dirty="0"/>
          </a:p>
          <a:p>
            <a:r>
              <a:rPr lang="en-US" sz="2800" dirty="0"/>
              <a:t>.</a:t>
            </a:r>
            <a:endParaRPr lang="ro-RO" altLang="ro-RO" sz="2800" dirty="0"/>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9457"/>
            <a:ext cx="10990705" cy="3320932"/>
          </a:xfrm>
          <a:prstGeom prst="rect">
            <a:avLst/>
          </a:prstGeom>
        </p:spPr>
      </p:pic>
    </p:spTree>
    <p:extLst>
      <p:ext uri="{BB962C8B-B14F-4D97-AF65-F5344CB8AC3E}">
        <p14:creationId xmlns:p14="http://schemas.microsoft.com/office/powerpoint/2010/main" val="215779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25</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en-US" sz="2800" b="1" dirty="0"/>
              <a:t>Maintainability tests</a:t>
            </a:r>
          </a:p>
          <a:p>
            <a:endParaRPr lang="en-US" sz="2800" dirty="0"/>
          </a:p>
          <a:p>
            <a:r>
              <a:rPr lang="en-US" sz="2800" dirty="0"/>
              <a:t>.</a:t>
            </a:r>
            <a:endParaRPr lang="ro-RO" altLang="ro-RO" sz="2800" dirty="0"/>
          </a:p>
        </p:txBody>
      </p:sp>
      <p:pic>
        <p:nvPicPr>
          <p:cNvPr id="4" name="Imagine 3"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9457"/>
            <a:ext cx="10776673" cy="2498779"/>
          </a:xfrm>
          <a:prstGeom prst="rect">
            <a:avLst/>
          </a:prstGeom>
        </p:spPr>
      </p:pic>
    </p:spTree>
    <p:extLst>
      <p:ext uri="{BB962C8B-B14F-4D97-AF65-F5344CB8AC3E}">
        <p14:creationId xmlns:p14="http://schemas.microsoft.com/office/powerpoint/2010/main" val="938758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26</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3539430"/>
          </a:xfrm>
          <a:prstGeom prst="rect">
            <a:avLst/>
          </a:prstGeom>
        </p:spPr>
        <p:txBody>
          <a:bodyPr wrap="square">
            <a:spAutoFit/>
          </a:bodyPr>
          <a:lstStyle/>
          <a:p>
            <a:r>
              <a:rPr lang="en-US" sz="2800" dirty="0"/>
              <a:t>The main disadvantages of white box testing are:</a:t>
            </a:r>
            <a:endParaRPr lang="ro-RO" sz="2800" dirty="0"/>
          </a:p>
          <a:p>
            <a:endParaRPr lang="en-US" sz="2800" dirty="0"/>
          </a:p>
          <a:p>
            <a:r>
              <a:rPr lang="en-US" sz="2800" dirty="0"/>
              <a:t>■ The vast resources utilized, much above those required for black box testing</a:t>
            </a:r>
            <a:r>
              <a:rPr lang="ro-RO" sz="2800" dirty="0"/>
              <a:t> </a:t>
            </a:r>
            <a:r>
              <a:rPr lang="en-US" sz="2800" dirty="0"/>
              <a:t>of the same software package.</a:t>
            </a:r>
          </a:p>
          <a:p>
            <a:endParaRPr lang="ro-RO" sz="2800" dirty="0"/>
          </a:p>
          <a:p>
            <a:r>
              <a:rPr lang="en-US" sz="2800" dirty="0"/>
              <a:t>■ The inability to test software performance in terms of availability</a:t>
            </a:r>
          </a:p>
          <a:p>
            <a:r>
              <a:rPr lang="en-US" sz="2800" dirty="0"/>
              <a:t>(response time), reliability, load durability, and other testing classes related</a:t>
            </a:r>
            <a:r>
              <a:rPr lang="ro-RO" sz="2800" dirty="0"/>
              <a:t> </a:t>
            </a:r>
            <a:r>
              <a:rPr lang="en-US" sz="2800" dirty="0"/>
              <a:t>to operation, revision and transition factors.</a:t>
            </a:r>
            <a:endParaRPr lang="ro-RO" altLang="ro-RO" sz="2800" dirty="0"/>
          </a:p>
        </p:txBody>
      </p:sp>
    </p:spTree>
    <p:extLst>
      <p:ext uri="{BB962C8B-B14F-4D97-AF65-F5344CB8AC3E}">
        <p14:creationId xmlns:p14="http://schemas.microsoft.com/office/powerpoint/2010/main" val="864060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27</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2" y="1214377"/>
            <a:ext cx="10347383" cy="5016758"/>
          </a:xfrm>
          <a:prstGeom prst="rect">
            <a:avLst/>
          </a:prstGeom>
        </p:spPr>
        <p:txBody>
          <a:bodyPr wrap="square">
            <a:spAutoFit/>
          </a:bodyPr>
          <a:lstStyle/>
          <a:p>
            <a:r>
              <a:rPr lang="en-US" sz="2000" dirty="0"/>
              <a:t>Imperial Taxi Services (ITS) serves one-time passengers and regular clients</a:t>
            </a:r>
            <a:r>
              <a:rPr lang="ro-RO" sz="2000" dirty="0"/>
              <a:t> </a:t>
            </a:r>
            <a:r>
              <a:rPr lang="en-US" sz="2000" dirty="0"/>
              <a:t>(identified by a taxi card). </a:t>
            </a:r>
            <a:endParaRPr lang="ro-RO" sz="2000" dirty="0"/>
          </a:p>
          <a:p>
            <a:r>
              <a:rPr lang="en-US" sz="2000" dirty="0"/>
              <a:t>The ITS taxi fares for one-time passengers are calculated</a:t>
            </a:r>
            <a:r>
              <a:rPr lang="ro-RO" sz="2000" dirty="0"/>
              <a:t> as </a:t>
            </a:r>
            <a:r>
              <a:rPr lang="ro-RO" sz="2000" dirty="0" err="1"/>
              <a:t>follows</a:t>
            </a:r>
            <a:r>
              <a:rPr lang="ro-RO" sz="2000" dirty="0"/>
              <a:t>:</a:t>
            </a:r>
          </a:p>
          <a:p>
            <a:endParaRPr lang="ro-RO" sz="2000" dirty="0"/>
          </a:p>
          <a:p>
            <a:r>
              <a:rPr lang="en-US" sz="2000" dirty="0"/>
              <a:t>(1) Minimal fare: $2. This fare covers the distance traveled up to 1000 yards</a:t>
            </a:r>
            <a:r>
              <a:rPr lang="ro-RO" sz="2000" dirty="0"/>
              <a:t> </a:t>
            </a:r>
            <a:r>
              <a:rPr lang="en-US" sz="2000" dirty="0"/>
              <a:t>and waiting time (stopping for traffic lights or traffic jams, etc.) of up to</a:t>
            </a:r>
            <a:r>
              <a:rPr lang="ro-RO" sz="2000" dirty="0"/>
              <a:t> 3 </a:t>
            </a:r>
            <a:r>
              <a:rPr lang="ro-RO" sz="2000" dirty="0" err="1"/>
              <a:t>minutes</a:t>
            </a:r>
            <a:r>
              <a:rPr lang="ro-RO" sz="2000" dirty="0"/>
              <a:t>.</a:t>
            </a:r>
          </a:p>
          <a:p>
            <a:endParaRPr lang="ro-RO" sz="2000" dirty="0"/>
          </a:p>
          <a:p>
            <a:r>
              <a:rPr lang="en-US" sz="2000" dirty="0"/>
              <a:t>(2) For every additional 250 yards or part of it: 25 cents.</a:t>
            </a:r>
          </a:p>
          <a:p>
            <a:endParaRPr lang="ro-RO" sz="2000" dirty="0"/>
          </a:p>
          <a:p>
            <a:r>
              <a:rPr lang="en-US" sz="2000" dirty="0"/>
              <a:t>(3) For every additional 2 minutes of stopping or waiting or part thereof:</a:t>
            </a:r>
            <a:r>
              <a:rPr lang="ro-RO" sz="2000" dirty="0"/>
              <a:t> 20 </a:t>
            </a:r>
            <a:r>
              <a:rPr lang="ro-RO" sz="2000" dirty="0" err="1"/>
              <a:t>cents</a:t>
            </a:r>
            <a:r>
              <a:rPr lang="ro-RO" sz="2000" dirty="0"/>
              <a:t>.</a:t>
            </a:r>
          </a:p>
          <a:p>
            <a:endParaRPr lang="ro-RO" sz="2000" dirty="0"/>
          </a:p>
          <a:p>
            <a:r>
              <a:rPr lang="en-US" sz="2000" dirty="0"/>
              <a:t>(4) One suitcase: no charge; each additional suitcase: $1.</a:t>
            </a:r>
          </a:p>
          <a:p>
            <a:endParaRPr lang="ro-RO" sz="2000" dirty="0"/>
          </a:p>
          <a:p>
            <a:r>
              <a:rPr lang="en-US" sz="2000" dirty="0"/>
              <a:t>(5) Night supplement: 25%, effective for journeys between 21.00 and 06.00.</a:t>
            </a:r>
            <a:r>
              <a:rPr lang="ro-RO" sz="2000" dirty="0"/>
              <a:t> </a:t>
            </a:r>
          </a:p>
          <a:p>
            <a:endParaRPr lang="ro-RO" sz="2000" dirty="0"/>
          </a:p>
          <a:p>
            <a:r>
              <a:rPr lang="en-US" sz="2000" dirty="0"/>
              <a:t>Regular clients are entitled to a 10% discount and are not charged the night</a:t>
            </a:r>
            <a:r>
              <a:rPr lang="ro-RO" sz="2000" dirty="0"/>
              <a:t> </a:t>
            </a:r>
            <a:r>
              <a:rPr lang="ro-RO" sz="2000" dirty="0" err="1"/>
              <a:t>supplement</a:t>
            </a:r>
            <a:r>
              <a:rPr lang="ro-RO" sz="2000" dirty="0"/>
              <a:t>. </a:t>
            </a:r>
          </a:p>
        </p:txBody>
      </p:sp>
    </p:spTree>
    <p:extLst>
      <p:ext uri="{BB962C8B-B14F-4D97-AF65-F5344CB8AC3E}">
        <p14:creationId xmlns:p14="http://schemas.microsoft.com/office/powerpoint/2010/main" val="262008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28</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3108543"/>
          </a:xfrm>
          <a:prstGeom prst="rect">
            <a:avLst/>
          </a:prstGeom>
        </p:spPr>
        <p:txBody>
          <a:bodyPr wrap="square">
            <a:spAutoFit/>
          </a:bodyPr>
          <a:lstStyle/>
          <a:p>
            <a:r>
              <a:rPr lang="en-US" sz="2800" dirty="0"/>
              <a:t>When planning the basic path testing plan of the new taximeter module,</a:t>
            </a:r>
            <a:r>
              <a:rPr lang="ro-RO" sz="2800" dirty="0"/>
              <a:t> </a:t>
            </a:r>
            <a:r>
              <a:rPr lang="en-US" sz="2800" dirty="0"/>
              <a:t>a flow chart and a program flow graph for the taxi fare calculation process</a:t>
            </a:r>
            <a:r>
              <a:rPr lang="ro-RO" sz="2800" dirty="0"/>
              <a:t> </a:t>
            </a:r>
            <a:r>
              <a:rPr lang="en-US" sz="2800" dirty="0"/>
              <a:t>were prepared. </a:t>
            </a:r>
            <a:endParaRPr lang="ro-RO" sz="2800" dirty="0"/>
          </a:p>
          <a:p>
            <a:endParaRPr lang="ro-RO" sz="2800" dirty="0"/>
          </a:p>
          <a:p>
            <a:r>
              <a:rPr lang="en-US" sz="2800" dirty="0"/>
              <a:t>Each figure represents a calculation process that includes five</a:t>
            </a:r>
            <a:r>
              <a:rPr lang="ro-RO" sz="2800" dirty="0"/>
              <a:t> </a:t>
            </a:r>
            <a:r>
              <a:rPr lang="ro-RO" sz="2800" dirty="0" err="1"/>
              <a:t>decisions</a:t>
            </a:r>
            <a:r>
              <a:rPr lang="ro-RO" sz="2800" dirty="0"/>
              <a:t>.</a:t>
            </a:r>
          </a:p>
          <a:p>
            <a:r>
              <a:rPr lang="ro-RO" sz="2800" dirty="0"/>
              <a:t> </a:t>
            </a:r>
            <a:endParaRPr lang="ro-RO" altLang="ro-RO" sz="2800" dirty="0"/>
          </a:p>
        </p:txBody>
      </p:sp>
    </p:spTree>
    <p:extLst>
      <p:ext uri="{BB962C8B-B14F-4D97-AF65-F5344CB8AC3E}">
        <p14:creationId xmlns:p14="http://schemas.microsoft.com/office/powerpoint/2010/main" val="2906461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29</a:t>
            </a:fld>
            <a:endParaRPr lang="ro-RO"/>
          </a:p>
        </p:txBody>
      </p:sp>
      <p:sp>
        <p:nvSpPr>
          <p:cNvPr id="21" name="text 1"/>
          <p:cNvSpPr txBox="1"/>
          <p:nvPr/>
        </p:nvSpPr>
        <p:spPr>
          <a:xfrm>
            <a:off x="944593" y="401865"/>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815882"/>
          </a:xfrm>
          <a:prstGeom prst="rect">
            <a:avLst/>
          </a:prstGeom>
        </p:spPr>
        <p:txBody>
          <a:bodyPr wrap="square">
            <a:spAutoFit/>
          </a:bodyPr>
          <a:lstStyle/>
          <a:p>
            <a:r>
              <a:rPr lang="ro-RO" sz="2800" dirty="0"/>
              <a:t>   </a:t>
            </a:r>
          </a:p>
          <a:p>
            <a:endParaRPr lang="ro-RO" altLang="ro-RO" sz="2800" dirty="0"/>
          </a:p>
          <a:p>
            <a:endParaRPr lang="ro-RO" altLang="ro-RO" sz="2800" dirty="0"/>
          </a:p>
          <a:p>
            <a:r>
              <a:rPr lang="ro-RO" altLang="ro-RO" sz="2800" dirty="0" err="1"/>
              <a:t>dd</a:t>
            </a:r>
            <a:endParaRPr lang="ro-RO" altLang="ro-RO" sz="2800" dirty="0"/>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712" y="1046104"/>
            <a:ext cx="2917104" cy="5181891"/>
          </a:xfrm>
          <a:prstGeom prst="rect">
            <a:avLst/>
          </a:prstGeom>
        </p:spPr>
      </p:pic>
      <p:sp>
        <p:nvSpPr>
          <p:cNvPr id="4" name="Dreptunghi 3"/>
          <p:cNvSpPr/>
          <p:nvPr/>
        </p:nvSpPr>
        <p:spPr>
          <a:xfrm>
            <a:off x="1131952" y="861438"/>
            <a:ext cx="3057247" cy="369332"/>
          </a:xfrm>
          <a:prstGeom prst="rect">
            <a:avLst/>
          </a:prstGeom>
        </p:spPr>
        <p:txBody>
          <a:bodyPr wrap="none">
            <a:spAutoFit/>
          </a:bodyPr>
          <a:lstStyle/>
          <a:p>
            <a:r>
              <a:rPr lang="en-US" b="1" dirty="0">
                <a:latin typeface="MetaBoldLF-Roman"/>
              </a:rPr>
              <a:t>(a) </a:t>
            </a:r>
            <a:r>
              <a:rPr lang="en-US" dirty="0">
                <a:latin typeface="MetaMediumLF-Roman"/>
              </a:rPr>
              <a:t>Flow chart of the module</a:t>
            </a:r>
            <a:endParaRPr lang="ro-RO" dirty="0"/>
          </a:p>
        </p:txBody>
      </p:sp>
      <p:sp>
        <p:nvSpPr>
          <p:cNvPr id="5" name="Dreptunghi 4"/>
          <p:cNvSpPr/>
          <p:nvPr/>
        </p:nvSpPr>
        <p:spPr>
          <a:xfrm>
            <a:off x="5606642" y="824461"/>
            <a:ext cx="4577593" cy="369332"/>
          </a:xfrm>
          <a:prstGeom prst="rect">
            <a:avLst/>
          </a:prstGeom>
        </p:spPr>
        <p:txBody>
          <a:bodyPr wrap="square">
            <a:spAutoFit/>
          </a:bodyPr>
          <a:lstStyle/>
          <a:p>
            <a:r>
              <a:rPr lang="en-US" b="1" dirty="0">
                <a:latin typeface="MetaBoldLF-Roman"/>
              </a:rPr>
              <a:t>(b) </a:t>
            </a:r>
            <a:r>
              <a:rPr lang="en-US" dirty="0">
                <a:latin typeface="MetaMediumLF-Roman"/>
              </a:rPr>
              <a:t>Program flow graph of the</a:t>
            </a:r>
            <a:r>
              <a:rPr lang="ro-RO" dirty="0">
                <a:latin typeface="MetaMediumLF-Roman"/>
              </a:rPr>
              <a:t> module</a:t>
            </a:r>
            <a:endParaRPr lang="ro-RO" dirty="0"/>
          </a:p>
        </p:txBody>
      </p:sp>
      <p:pic>
        <p:nvPicPr>
          <p:cNvPr id="10" name="Imagine 9"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097" y="1935998"/>
            <a:ext cx="3063505" cy="3132091"/>
          </a:xfrm>
          <a:prstGeom prst="rect">
            <a:avLst/>
          </a:prstGeom>
        </p:spPr>
      </p:pic>
      <p:pic>
        <p:nvPicPr>
          <p:cNvPr id="11" name="Imagine 10" descr="Decupare e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710" y="1351304"/>
            <a:ext cx="1836579" cy="1303133"/>
          </a:xfrm>
          <a:prstGeom prst="rect">
            <a:avLst/>
          </a:prstGeom>
        </p:spPr>
      </p:pic>
    </p:spTree>
    <p:extLst>
      <p:ext uri="{BB962C8B-B14F-4D97-AF65-F5344CB8AC3E}">
        <p14:creationId xmlns:p14="http://schemas.microsoft.com/office/powerpoint/2010/main" val="199319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1121974" y="1282045"/>
            <a:ext cx="9929002" cy="4572068"/>
          </a:xfrm>
          <a:ln w="76200" cmpd="tri">
            <a:solidFill>
              <a:schemeClr val="accent2"/>
            </a:solidFill>
            <a:miter lim="800000"/>
            <a:headEnd/>
            <a:tailEnd/>
          </a:ln>
        </p:spPr>
        <p:txBody>
          <a:bodyPr>
            <a:normAutofit fontScale="92500" lnSpcReduction="10000"/>
          </a:bodyPr>
          <a:lstStyle/>
          <a:p>
            <a:pPr marL="0" indent="0">
              <a:lnSpc>
                <a:spcPct val="85000"/>
              </a:lnSpc>
              <a:buNone/>
            </a:pPr>
            <a:r>
              <a:rPr lang="ro-RO" altLang="ro-RO" sz="3600" b="1" dirty="0">
                <a:solidFill>
                  <a:srgbClr val="0000FF"/>
                </a:solidFill>
              </a:rPr>
              <a:t>1. </a:t>
            </a:r>
            <a:r>
              <a:rPr lang="en-US" altLang="ro-RO" sz="3600" b="1" dirty="0">
                <a:solidFill>
                  <a:srgbClr val="0000FF"/>
                </a:solidFill>
              </a:rPr>
              <a:t>Definitions and objectives</a:t>
            </a:r>
          </a:p>
          <a:p>
            <a:pPr marL="0" indent="0">
              <a:lnSpc>
                <a:spcPct val="85000"/>
              </a:lnSpc>
              <a:buNone/>
            </a:pPr>
            <a:endParaRPr lang="ro-RO" altLang="ro-RO" sz="3600" b="1" dirty="0">
              <a:solidFill>
                <a:srgbClr val="0000FF"/>
              </a:solidFill>
            </a:endParaRPr>
          </a:p>
          <a:p>
            <a:pPr marL="0" indent="0">
              <a:lnSpc>
                <a:spcPct val="85000"/>
              </a:lnSpc>
              <a:buNone/>
            </a:pPr>
            <a:r>
              <a:rPr lang="ro-RO" altLang="ro-RO" sz="3600" b="1" dirty="0">
                <a:solidFill>
                  <a:srgbClr val="0000FF"/>
                </a:solidFill>
              </a:rPr>
              <a:t>2. </a:t>
            </a:r>
            <a:r>
              <a:rPr lang="en-US" altLang="ro-RO" sz="3600" b="1" dirty="0">
                <a:solidFill>
                  <a:srgbClr val="0000FF"/>
                </a:solidFill>
              </a:rPr>
              <a:t>Software testing strategies</a:t>
            </a:r>
          </a:p>
          <a:p>
            <a:pPr marL="0" indent="0">
              <a:lnSpc>
                <a:spcPct val="85000"/>
              </a:lnSpc>
              <a:buNone/>
            </a:pPr>
            <a:endParaRPr lang="ro-RO" altLang="ro-RO" sz="3600" b="1" dirty="0">
              <a:solidFill>
                <a:srgbClr val="0000FF"/>
              </a:solidFill>
            </a:endParaRPr>
          </a:p>
          <a:p>
            <a:pPr marL="0" indent="0">
              <a:lnSpc>
                <a:spcPct val="85000"/>
              </a:lnSpc>
              <a:buNone/>
            </a:pPr>
            <a:r>
              <a:rPr lang="ro-RO" altLang="ro-RO" sz="3600" b="1" dirty="0">
                <a:solidFill>
                  <a:srgbClr val="0000FF"/>
                </a:solidFill>
              </a:rPr>
              <a:t>3. </a:t>
            </a:r>
            <a:r>
              <a:rPr lang="en-US" altLang="ro-RO" sz="3600" b="1" dirty="0">
                <a:solidFill>
                  <a:srgbClr val="0000FF"/>
                </a:solidFill>
              </a:rPr>
              <a:t>Software test classifications</a:t>
            </a:r>
          </a:p>
          <a:p>
            <a:pPr marL="0" indent="0">
              <a:lnSpc>
                <a:spcPct val="85000"/>
              </a:lnSpc>
              <a:buNone/>
            </a:pPr>
            <a:endParaRPr lang="ro-RO" altLang="ro-RO" sz="3600" b="1" dirty="0">
              <a:solidFill>
                <a:srgbClr val="0000FF"/>
              </a:solidFill>
            </a:endParaRPr>
          </a:p>
          <a:p>
            <a:pPr marL="0" indent="0">
              <a:lnSpc>
                <a:spcPct val="85000"/>
              </a:lnSpc>
              <a:buNone/>
            </a:pPr>
            <a:r>
              <a:rPr lang="ro-RO" altLang="ro-RO" sz="3600" b="1" dirty="0">
                <a:solidFill>
                  <a:srgbClr val="0000FF"/>
                </a:solidFill>
              </a:rPr>
              <a:t>4. </a:t>
            </a:r>
            <a:r>
              <a:rPr lang="en-US" altLang="ro-RO" sz="3600" b="1" dirty="0">
                <a:solidFill>
                  <a:srgbClr val="0000FF"/>
                </a:solidFill>
              </a:rPr>
              <a:t>White box testing</a:t>
            </a:r>
            <a:r>
              <a:rPr lang="en-US" altLang="ro-RO" sz="3600" b="1" dirty="0">
                <a:solidFill>
                  <a:srgbClr val="0000FF"/>
                </a:solidFill>
                <a:cs typeface="Miriam" pitchFamily="2" charset="-79"/>
              </a:rPr>
              <a:t>	</a:t>
            </a:r>
          </a:p>
          <a:p>
            <a:pPr marL="0" indent="0">
              <a:lnSpc>
                <a:spcPct val="85000"/>
              </a:lnSpc>
              <a:buNone/>
            </a:pPr>
            <a:endParaRPr lang="ro-RO" altLang="ro-RO" sz="3600" b="1" dirty="0">
              <a:solidFill>
                <a:srgbClr val="0000FF"/>
              </a:solidFill>
            </a:endParaRPr>
          </a:p>
          <a:p>
            <a:pPr marL="0" indent="0">
              <a:lnSpc>
                <a:spcPct val="85000"/>
              </a:lnSpc>
              <a:buNone/>
            </a:pPr>
            <a:r>
              <a:rPr lang="ro-RO" altLang="ro-RO" sz="3600" b="1" dirty="0">
                <a:solidFill>
                  <a:srgbClr val="0000FF"/>
                </a:solidFill>
              </a:rPr>
              <a:t>5. </a:t>
            </a:r>
            <a:r>
              <a:rPr lang="en-US" altLang="ro-RO" sz="3600" b="1" dirty="0">
                <a:solidFill>
                  <a:srgbClr val="0000FF"/>
                </a:solidFill>
              </a:rPr>
              <a:t>Black box testing</a:t>
            </a:r>
            <a:r>
              <a:rPr lang="en-US" altLang="ro-RO" sz="3600" b="1" dirty="0">
                <a:solidFill>
                  <a:srgbClr val="0000FF"/>
                </a:solidFill>
                <a:cs typeface="Miriam" pitchFamily="2" charset="-79"/>
              </a:rPr>
              <a:t>	</a:t>
            </a:r>
            <a:endParaRPr lang="en-US" altLang="ro-RO" sz="3600" b="1" dirty="0">
              <a:solidFill>
                <a:srgbClr val="0000FF"/>
              </a:solidFill>
            </a:endParaRPr>
          </a:p>
        </p:txBody>
      </p:sp>
      <p:sp>
        <p:nvSpPr>
          <p:cNvPr id="3075" name="WordArt 6"/>
          <p:cNvSpPr>
            <a:spLocks noChangeArrowheads="1" noChangeShapeType="1" noTextEdit="1"/>
          </p:cNvSpPr>
          <p:nvPr/>
        </p:nvSpPr>
        <p:spPr bwMode="auto">
          <a:xfrm>
            <a:off x="88671" y="216572"/>
            <a:ext cx="2286000" cy="381000"/>
          </a:xfrm>
          <a:prstGeom prst="rect">
            <a:avLst/>
          </a:prstGeom>
        </p:spPr>
        <p:txBody>
          <a:bodyPr wrap="none" fromWordArt="1">
            <a:prstTxWarp prst="textPlain">
              <a:avLst>
                <a:gd name="adj" fmla="val 50000"/>
              </a:avLst>
            </a:prstTxWarp>
          </a:bodyPr>
          <a:lstStyle/>
          <a:p>
            <a:pPr algn="ctr"/>
            <a:r>
              <a:rPr lang="ro-RO" sz="3600" kern="10" dirty="0" err="1">
                <a:ln w="0"/>
                <a:effectLst>
                  <a:outerShdw blurRad="38100" dist="19050" dir="2700000" algn="tl" rotWithShape="0">
                    <a:schemeClr val="dk1">
                      <a:alpha val="40000"/>
                    </a:schemeClr>
                  </a:outerShdw>
                </a:effectLst>
                <a:latin typeface="Arial Black" panose="020B0A04020102020204" pitchFamily="34" charset="0"/>
              </a:rPr>
              <a:t>Presentation</a:t>
            </a:r>
            <a:r>
              <a:rPr lang="ro-RO" sz="3600" kern="10" dirty="0">
                <a:ln w="0"/>
                <a:effectLst>
                  <a:outerShdw blurRad="38100" dist="19050" dir="2700000" algn="tl" rotWithShape="0">
                    <a:schemeClr val="dk1">
                      <a:alpha val="40000"/>
                    </a:schemeClr>
                  </a:outerShdw>
                </a:effectLst>
                <a:latin typeface="Arial Black" panose="020B0A04020102020204" pitchFamily="34" charset="0"/>
              </a:rPr>
              <a:t> 9</a:t>
            </a:r>
          </a:p>
        </p:txBody>
      </p:sp>
      <p:sp>
        <p:nvSpPr>
          <p:cNvPr id="7" name="Substituent dată 6"/>
          <p:cNvSpPr>
            <a:spLocks noGrp="1"/>
          </p:cNvSpPr>
          <p:nvPr>
            <p:ph type="dt" sz="half" idx="10"/>
          </p:nvPr>
        </p:nvSpPr>
        <p:spPr/>
        <p:txBody>
          <a:bodyPr/>
          <a:lstStyle/>
          <a:p>
            <a:r>
              <a:rPr lang="ro-RO"/>
              <a:t>2/28/2016</a:t>
            </a:r>
          </a:p>
        </p:txBody>
      </p:sp>
      <p:sp>
        <p:nvSpPr>
          <p:cNvPr id="8" name="Substituent subsol 7"/>
          <p:cNvSpPr>
            <a:spLocks noGrp="1"/>
          </p:cNvSpPr>
          <p:nvPr>
            <p:ph type="ftr" sz="quarter" idx="11"/>
          </p:nvPr>
        </p:nvSpPr>
        <p:spPr/>
        <p:txBody>
          <a:bodyPr/>
          <a:lstStyle/>
          <a:p>
            <a:r>
              <a:rPr lang="en-US"/>
              <a:t>Galin, SQA From theory to implementation</a:t>
            </a:r>
            <a:endParaRPr lang="ro-RO"/>
          </a:p>
        </p:txBody>
      </p:sp>
      <p:sp>
        <p:nvSpPr>
          <p:cNvPr id="9" name="Substituent număr diapozitiv 8"/>
          <p:cNvSpPr>
            <a:spLocks noGrp="1"/>
          </p:cNvSpPr>
          <p:nvPr>
            <p:ph type="sldNum" sz="quarter" idx="12"/>
          </p:nvPr>
        </p:nvSpPr>
        <p:spPr/>
        <p:txBody>
          <a:bodyPr/>
          <a:lstStyle/>
          <a:p>
            <a:fld id="{6FF37219-D7B0-43E3-99AC-8DAC571EFC0D}" type="slidenum">
              <a:rPr lang="ro-RO" smtClean="0"/>
              <a:t>3</a:t>
            </a:fld>
            <a:endParaRPr lang="ro-RO"/>
          </a:p>
        </p:txBody>
      </p:sp>
      <p:sp>
        <p:nvSpPr>
          <p:cNvPr id="10" name="Buton acțiune: Sfârșit 9">
            <a:hlinkClick r:id="rId2" action="ppaction://hlinksldjump" highlightClick="1"/>
          </p:cNvPr>
          <p:cNvSpPr/>
          <p:nvPr/>
        </p:nvSpPr>
        <p:spPr>
          <a:xfrm>
            <a:off x="10326177" y="1375174"/>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Buton acțiune: Sfârșit 10">
            <a:hlinkClick r:id="rId3" action="ppaction://hlinksldjump" highlightClick="1"/>
          </p:cNvPr>
          <p:cNvSpPr/>
          <p:nvPr/>
        </p:nvSpPr>
        <p:spPr>
          <a:xfrm>
            <a:off x="10326177" y="2183508"/>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2788664" y="22591"/>
            <a:ext cx="7576008" cy="584775"/>
          </a:xfrm>
          <a:prstGeom prst="rect">
            <a:avLst/>
          </a:prstGeom>
        </p:spPr>
        <p:txBody>
          <a:bodyPr wrap="square">
            <a:spAutoFit/>
          </a:bodyPr>
          <a:lstStyle/>
          <a:p>
            <a:r>
              <a:rPr lang="ro-RO" sz="3200" b="1" dirty="0">
                <a:solidFill>
                  <a:srgbClr val="0000FF"/>
                </a:solidFill>
                <a:latin typeface="Arial Black" panose="020B0A04020102020204" pitchFamily="34" charset="0"/>
              </a:rPr>
              <a:t>Software </a:t>
            </a:r>
            <a:r>
              <a:rPr lang="ro-RO" sz="3200" b="1" dirty="0" err="1">
                <a:solidFill>
                  <a:srgbClr val="0000FF"/>
                </a:solidFill>
                <a:latin typeface="Arial Black" panose="020B0A04020102020204" pitchFamily="34" charset="0"/>
              </a:rPr>
              <a:t>testing</a:t>
            </a:r>
            <a:r>
              <a:rPr lang="ro-RO" sz="3200" b="1" dirty="0">
                <a:solidFill>
                  <a:srgbClr val="0000FF"/>
                </a:solidFill>
                <a:latin typeface="Arial Black" panose="020B0A04020102020204" pitchFamily="34" charset="0"/>
              </a:rPr>
              <a:t> - </a:t>
            </a:r>
            <a:r>
              <a:rPr lang="ro-RO" sz="3200" b="1" dirty="0" err="1">
                <a:solidFill>
                  <a:srgbClr val="0000FF"/>
                </a:solidFill>
                <a:latin typeface="Arial Black" panose="020B0A04020102020204" pitchFamily="34" charset="0"/>
              </a:rPr>
              <a:t>strategies</a:t>
            </a:r>
            <a:endParaRPr lang="ro-RO" sz="3200" b="1" kern="10" dirty="0">
              <a:ln w="12700">
                <a:solidFill>
                  <a:srgbClr val="000000"/>
                </a:solidFill>
                <a:round/>
                <a:headEnd/>
                <a:tailEnd/>
              </a:ln>
              <a:solidFill>
                <a:srgbClr val="0000FF"/>
              </a:solidFill>
              <a:latin typeface="Arial Black" panose="020B0A04020102020204" pitchFamily="34" charset="0"/>
            </a:endParaRPr>
          </a:p>
        </p:txBody>
      </p:sp>
      <p:sp>
        <p:nvSpPr>
          <p:cNvPr id="12" name="Buton acțiune: Sfârșit 11">
            <a:hlinkClick r:id="rId3" action="ppaction://hlinksldjump" highlightClick="1"/>
          </p:cNvPr>
          <p:cNvSpPr/>
          <p:nvPr/>
        </p:nvSpPr>
        <p:spPr>
          <a:xfrm>
            <a:off x="10326177" y="3145602"/>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Buton acțiune: Sfârșit 12">
            <a:hlinkClick r:id="rId3" action="ppaction://hlinksldjump" highlightClick="1"/>
          </p:cNvPr>
          <p:cNvSpPr/>
          <p:nvPr/>
        </p:nvSpPr>
        <p:spPr>
          <a:xfrm>
            <a:off x="10326177" y="4203082"/>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Buton acțiune: Sfârșit 13">
            <a:hlinkClick r:id="rId4" action="ppaction://hlinksldjump" highlightClick="1"/>
          </p:cNvPr>
          <p:cNvSpPr/>
          <p:nvPr/>
        </p:nvSpPr>
        <p:spPr>
          <a:xfrm>
            <a:off x="10326177" y="5147794"/>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02476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30</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ro-RO" sz="2800" dirty="0"/>
              <a:t>…..</a:t>
            </a:r>
          </a:p>
          <a:p>
            <a:endParaRPr lang="ro-RO" sz="2800" dirty="0"/>
          </a:p>
          <a:p>
            <a:r>
              <a:rPr lang="ro-RO" sz="2800" dirty="0"/>
              <a:t>…. </a:t>
            </a:r>
            <a:endParaRPr lang="ro-RO" altLang="ro-RO" sz="2800" dirty="0"/>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9457"/>
            <a:ext cx="7163421" cy="4183743"/>
          </a:xfrm>
          <a:prstGeom prst="rect">
            <a:avLst/>
          </a:prstGeom>
        </p:spPr>
      </p:pic>
      <p:pic>
        <p:nvPicPr>
          <p:cNvPr id="4" name="Imagine 3"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683" y="2044626"/>
            <a:ext cx="4549534" cy="3574090"/>
          </a:xfrm>
          <a:prstGeom prst="rect">
            <a:avLst/>
          </a:prstGeom>
        </p:spPr>
      </p:pic>
    </p:spTree>
    <p:extLst>
      <p:ext uri="{BB962C8B-B14F-4D97-AF65-F5344CB8AC3E}">
        <p14:creationId xmlns:p14="http://schemas.microsoft.com/office/powerpoint/2010/main" val="1417237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31</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ro-RO" sz="2800" dirty="0"/>
              <a:t>…..</a:t>
            </a:r>
          </a:p>
          <a:p>
            <a:endParaRPr lang="ro-RO" sz="2800" dirty="0"/>
          </a:p>
          <a:p>
            <a:r>
              <a:rPr lang="ro-RO" sz="2800" dirty="0"/>
              <a:t>…. </a:t>
            </a:r>
            <a:endParaRPr lang="ro-RO" altLang="ro-RO" sz="2800" dirty="0"/>
          </a:p>
        </p:txBody>
      </p:sp>
      <p:pic>
        <p:nvPicPr>
          <p:cNvPr id="5" name="Imagine 4"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2" y="1221684"/>
            <a:ext cx="7374622" cy="5134666"/>
          </a:xfrm>
          <a:prstGeom prst="rect">
            <a:avLst/>
          </a:prstGeom>
        </p:spPr>
      </p:pic>
    </p:spTree>
    <p:extLst>
      <p:ext uri="{BB962C8B-B14F-4D97-AF65-F5344CB8AC3E}">
        <p14:creationId xmlns:p14="http://schemas.microsoft.com/office/powerpoint/2010/main" val="3225638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32</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5. Black</a:t>
            </a:r>
            <a:r>
              <a:rPr lang="en-US" altLang="ro-RO" sz="2800" b="1" dirty="0">
                <a:solidFill>
                  <a:srgbClr val="0000FF"/>
                </a:solidFill>
              </a:rPr>
              <a:t>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en-US" sz="2800" dirty="0"/>
              <a:t>Black box testing allows us to perform output correctness tests and most</a:t>
            </a:r>
            <a:r>
              <a:rPr lang="ro-RO" sz="2800" dirty="0"/>
              <a:t> </a:t>
            </a:r>
            <a:r>
              <a:rPr lang="en-US" sz="2800" dirty="0"/>
              <a:t>classes of tests as shown in Table </a:t>
            </a:r>
            <a:r>
              <a:rPr lang="ro-RO" sz="2800" dirty="0"/>
              <a:t>(…</a:t>
            </a:r>
            <a:r>
              <a:rPr lang="ro-RO" sz="2800" dirty="0" err="1"/>
              <a:t>next</a:t>
            </a:r>
            <a:r>
              <a:rPr lang="ro-RO" sz="2800" dirty="0"/>
              <a:t>)</a:t>
            </a:r>
            <a:r>
              <a:rPr lang="en-US" sz="2800" dirty="0"/>
              <a:t>.</a:t>
            </a:r>
            <a:endParaRPr lang="ro-RO" sz="2800" dirty="0"/>
          </a:p>
          <a:p>
            <a:endParaRPr lang="ro-RO" sz="2800" dirty="0"/>
          </a:p>
        </p:txBody>
      </p:sp>
    </p:spTree>
    <p:extLst>
      <p:ext uri="{BB962C8B-B14F-4D97-AF65-F5344CB8AC3E}">
        <p14:creationId xmlns:p14="http://schemas.microsoft.com/office/powerpoint/2010/main" val="529457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33</a:t>
            </a:fld>
            <a:endParaRPr lang="ro-RO"/>
          </a:p>
        </p:txBody>
      </p:sp>
      <p:sp>
        <p:nvSpPr>
          <p:cNvPr id="21" name="text 1"/>
          <p:cNvSpPr txBox="1"/>
          <p:nvPr/>
        </p:nvSpPr>
        <p:spPr>
          <a:xfrm>
            <a:off x="944592" y="359952"/>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2" y="2317325"/>
            <a:ext cx="3116292" cy="1200329"/>
          </a:xfrm>
          <a:prstGeom prst="rect">
            <a:avLst/>
          </a:prstGeom>
        </p:spPr>
        <p:txBody>
          <a:bodyPr wrap="square">
            <a:spAutoFit/>
          </a:bodyPr>
          <a:lstStyle/>
          <a:p>
            <a:r>
              <a:rPr lang="en-US" sz="2400" dirty="0"/>
              <a:t>White box and black box testing for the various classes of tests</a:t>
            </a:r>
            <a:endParaRPr lang="en-US" sz="2400" b="1" i="1" dirty="0"/>
          </a:p>
        </p:txBody>
      </p:sp>
      <p:pic>
        <p:nvPicPr>
          <p:cNvPr id="10" name="Imagine 9"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06" y="766901"/>
            <a:ext cx="7247194" cy="5701330"/>
          </a:xfrm>
          <a:prstGeom prst="rect">
            <a:avLst/>
          </a:prstGeom>
        </p:spPr>
      </p:pic>
    </p:spTree>
    <p:extLst>
      <p:ext uri="{BB962C8B-B14F-4D97-AF65-F5344CB8AC3E}">
        <p14:creationId xmlns:p14="http://schemas.microsoft.com/office/powerpoint/2010/main" val="3779345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34</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5. Black</a:t>
            </a:r>
            <a:r>
              <a:rPr lang="en-US" altLang="ro-RO" sz="2800" b="1" dirty="0">
                <a:solidFill>
                  <a:srgbClr val="0000FF"/>
                </a:solidFill>
              </a:rPr>
              <a:t>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4401205"/>
          </a:xfrm>
          <a:prstGeom prst="rect">
            <a:avLst/>
          </a:prstGeom>
        </p:spPr>
        <p:txBody>
          <a:bodyPr wrap="square">
            <a:spAutoFit/>
          </a:bodyPr>
          <a:lstStyle/>
          <a:p>
            <a:r>
              <a:rPr lang="en-US" sz="2800" dirty="0"/>
              <a:t>Black box testing allows us to perform output correctness tests and most</a:t>
            </a:r>
            <a:r>
              <a:rPr lang="ro-RO" sz="2800" dirty="0"/>
              <a:t> </a:t>
            </a:r>
            <a:r>
              <a:rPr lang="en-US" sz="2800" dirty="0"/>
              <a:t>classes of tests as shown in Table </a:t>
            </a:r>
            <a:r>
              <a:rPr lang="ro-RO" sz="2800" dirty="0"/>
              <a:t>xx</a:t>
            </a:r>
            <a:r>
              <a:rPr lang="en-US" sz="2800" dirty="0"/>
              <a:t>.</a:t>
            </a:r>
            <a:endParaRPr lang="ro-RO" sz="2800" dirty="0"/>
          </a:p>
          <a:p>
            <a:endParaRPr lang="ro-RO" sz="2800" dirty="0"/>
          </a:p>
          <a:p>
            <a:r>
              <a:rPr lang="ro-RO" sz="2800" dirty="0" err="1"/>
              <a:t>We</a:t>
            </a:r>
            <a:r>
              <a:rPr lang="ro-RO" sz="2800" dirty="0"/>
              <a:t> w</a:t>
            </a:r>
            <a:r>
              <a:rPr lang="en-US" sz="2800" dirty="0"/>
              <a:t>ill </a:t>
            </a:r>
            <a:r>
              <a:rPr lang="ro-RO" sz="2800" dirty="0" err="1"/>
              <a:t>discuse</a:t>
            </a:r>
            <a:r>
              <a:rPr lang="ro-RO" sz="2800" dirty="0"/>
              <a:t> </a:t>
            </a:r>
            <a:r>
              <a:rPr lang="en-US" sz="2800" dirty="0"/>
              <a:t>the following issues: </a:t>
            </a:r>
            <a:endParaRPr lang="ro-RO" sz="2800" dirty="0"/>
          </a:p>
          <a:p>
            <a:endParaRPr lang="ro-RO" sz="2800" dirty="0"/>
          </a:p>
          <a:p>
            <a:r>
              <a:rPr lang="en-US" sz="2800" dirty="0"/>
              <a:t>■</a:t>
            </a:r>
            <a:r>
              <a:rPr lang="ro-RO" sz="2800" dirty="0"/>
              <a:t> </a:t>
            </a:r>
            <a:r>
              <a:rPr lang="en-US" sz="2800" dirty="0"/>
              <a:t>Equivalence classes and their effect on the number of test cases required for output correctness test. </a:t>
            </a:r>
            <a:endParaRPr lang="ro-RO" sz="2800" dirty="0"/>
          </a:p>
          <a:p>
            <a:r>
              <a:rPr lang="en-US" sz="2800" dirty="0"/>
              <a:t>■ </a:t>
            </a:r>
            <a:r>
              <a:rPr lang="ro-RO" sz="2800" dirty="0"/>
              <a:t>O</a:t>
            </a:r>
            <a:r>
              <a:rPr lang="en-US" sz="2800" dirty="0" err="1"/>
              <a:t>ther</a:t>
            </a:r>
            <a:r>
              <a:rPr lang="en-US" sz="2800" dirty="0"/>
              <a:t> classes of black box tests. </a:t>
            </a:r>
            <a:endParaRPr lang="ro-RO" sz="2800" dirty="0"/>
          </a:p>
          <a:p>
            <a:r>
              <a:rPr lang="en-US" sz="2800" dirty="0"/>
              <a:t>■ Advantages and disadvantages of black box testing.</a:t>
            </a:r>
            <a:endParaRPr lang="ro-RO" sz="2800" dirty="0"/>
          </a:p>
          <a:p>
            <a:r>
              <a:rPr lang="ro-RO" sz="2800" dirty="0"/>
              <a:t> </a:t>
            </a:r>
            <a:endParaRPr lang="ro-RO" altLang="ro-RO" sz="2800" dirty="0"/>
          </a:p>
        </p:txBody>
      </p:sp>
    </p:spTree>
    <p:extLst>
      <p:ext uri="{BB962C8B-B14F-4D97-AF65-F5344CB8AC3E}">
        <p14:creationId xmlns:p14="http://schemas.microsoft.com/office/powerpoint/2010/main" val="1992800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bwMode="auto">
          <a:xfrm>
            <a:off x="775252" y="1818861"/>
            <a:ext cx="10306878" cy="3410364"/>
          </a:xfrm>
          <a:solidFill>
            <a:schemeClr val="accent5">
              <a:lumMod val="20000"/>
              <a:lumOff val="80000"/>
            </a:schemeClr>
          </a:solidFill>
          <a:ln w="76200" cmpd="tri">
            <a:solidFill>
              <a:srgbClr val="0000FF"/>
            </a:solidFill>
            <a:miter lim="800000"/>
            <a:headEnd/>
            <a:tailEnd/>
          </a:ln>
        </p:spPr>
        <p:txBody>
          <a:bodyPr vert="horz" wrap="square" lIns="91440" tIns="45720" rIns="91440" bIns="45720" numCol="1" rtlCol="0" anchor="ctr" anchorCtr="0" compatLnSpc="1">
            <a:prstTxWarp prst="textNoShape">
              <a:avLst/>
            </a:prstTxWarp>
            <a:normAutofit/>
          </a:bodyPr>
          <a:lstStyle/>
          <a:p>
            <a:pPr>
              <a:lnSpc>
                <a:spcPct val="150000"/>
              </a:lnSpc>
              <a:buNone/>
            </a:pPr>
            <a:r>
              <a:rPr lang="ro-RO" sz="3600" dirty="0" err="1">
                <a:solidFill>
                  <a:srgbClr val="0000FF"/>
                </a:solidFill>
                <a:latin typeface="Arial Black" panose="020B0A04020102020204" pitchFamily="34" charset="0"/>
              </a:rPr>
              <a:t>Equivalence</a:t>
            </a:r>
            <a:r>
              <a:rPr lang="ro-RO" sz="3600" dirty="0">
                <a:solidFill>
                  <a:srgbClr val="0000FF"/>
                </a:solidFill>
                <a:latin typeface="Arial Black" panose="020B0A04020102020204" pitchFamily="34" charset="0"/>
              </a:rPr>
              <a:t> </a:t>
            </a:r>
            <a:r>
              <a:rPr lang="ro-RO" sz="3600" dirty="0" err="1">
                <a:solidFill>
                  <a:srgbClr val="0000FF"/>
                </a:solidFill>
                <a:latin typeface="Arial Black" panose="020B0A04020102020204" pitchFamily="34" charset="0"/>
              </a:rPr>
              <a:t>classes</a:t>
            </a:r>
            <a:r>
              <a:rPr lang="ro-RO" sz="3600" dirty="0">
                <a:solidFill>
                  <a:srgbClr val="0000FF"/>
                </a:solidFill>
                <a:latin typeface="Arial Black" panose="020B0A04020102020204" pitchFamily="34" charset="0"/>
              </a:rPr>
              <a:t> (EC) </a:t>
            </a:r>
            <a:r>
              <a:rPr lang="ro-RO" sz="3600" dirty="0" err="1">
                <a:solidFill>
                  <a:srgbClr val="0000FF"/>
                </a:solidFill>
                <a:latin typeface="Arial Black" panose="020B0A04020102020204" pitchFamily="34" charset="0"/>
              </a:rPr>
              <a:t>is</a:t>
            </a:r>
            <a:r>
              <a:rPr lang="ro-RO" sz="3600" dirty="0">
                <a:solidFill>
                  <a:srgbClr val="0000FF"/>
                </a:solidFill>
                <a:latin typeface="Arial Black" panose="020B0A04020102020204" pitchFamily="34" charset="0"/>
              </a:rPr>
              <a:t> a</a:t>
            </a:r>
            <a:r>
              <a:rPr lang="en-US" altLang="ro-RO" sz="3600" b="1" dirty="0"/>
              <a:t> black box method aimed at increasing the efficiency of testing and</a:t>
            </a:r>
            <a:r>
              <a:rPr lang="ro-RO" altLang="ro-RO" sz="3600" b="1" dirty="0"/>
              <a:t> </a:t>
            </a:r>
            <a:r>
              <a:rPr lang="en-US" altLang="ro-RO" sz="3600" b="1" dirty="0"/>
              <a:t>improving coverage of potential error conditions. </a:t>
            </a:r>
          </a:p>
        </p:txBody>
      </p:sp>
      <p:sp>
        <p:nvSpPr>
          <p:cNvPr id="2" name="Dreptunghi 1"/>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394003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bwMode="auto">
          <a:xfrm>
            <a:off x="888728" y="1784833"/>
            <a:ext cx="10372307" cy="322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eaLnBrk="1" hangingPunct="1">
              <a:lnSpc>
                <a:spcPct val="90000"/>
              </a:lnSpc>
            </a:pPr>
            <a:r>
              <a:rPr lang="en-US" altLang="ro-RO" b="1" dirty="0"/>
              <a:t>A</a:t>
            </a:r>
            <a:r>
              <a:rPr lang="en-US" altLang="ro-RO" dirty="0"/>
              <a:t>n equivalence class (EC) is </a:t>
            </a:r>
            <a:r>
              <a:rPr lang="en-US" altLang="ro-RO" b="1" u="sng" dirty="0"/>
              <a:t>a set of input variable values</a:t>
            </a:r>
            <a:r>
              <a:rPr lang="en-US" altLang="ro-RO" dirty="0"/>
              <a:t> that produce </a:t>
            </a:r>
            <a:r>
              <a:rPr lang="en-US" altLang="ro-RO" b="1" dirty="0"/>
              <a:t>the same output results or that are processed identically</a:t>
            </a:r>
            <a:r>
              <a:rPr lang="en-US" altLang="ro-RO" dirty="0"/>
              <a:t>. </a:t>
            </a:r>
            <a:endParaRPr lang="ro-RO" altLang="ro-RO" dirty="0"/>
          </a:p>
          <a:p>
            <a:pPr marL="0" indent="0" eaLnBrk="1" hangingPunct="1">
              <a:lnSpc>
                <a:spcPct val="90000"/>
              </a:lnSpc>
              <a:buNone/>
            </a:pPr>
            <a:endParaRPr lang="en-US" altLang="ro-RO" dirty="0"/>
          </a:p>
          <a:p>
            <a:pPr eaLnBrk="1" hangingPunct="1">
              <a:lnSpc>
                <a:spcPct val="90000"/>
              </a:lnSpc>
            </a:pPr>
            <a:r>
              <a:rPr lang="en-US" altLang="ro-RO" b="1" u="sng" dirty="0"/>
              <a:t>EC </a:t>
            </a:r>
            <a:r>
              <a:rPr lang="en-US" altLang="ro-RO" dirty="0"/>
              <a:t>boundaries are defined by </a:t>
            </a:r>
            <a:r>
              <a:rPr lang="en-US" altLang="ro-RO" b="1" u="sng" dirty="0"/>
              <a:t>a single numeric or alphabetic value</a:t>
            </a:r>
            <a:r>
              <a:rPr lang="en-US" altLang="ro-RO" dirty="0"/>
              <a:t>, </a:t>
            </a:r>
            <a:r>
              <a:rPr lang="en-US" altLang="ro-RO" b="1" u="sng" dirty="0"/>
              <a:t>a group of numeric or alphabetic values</a:t>
            </a:r>
            <a:r>
              <a:rPr lang="en-US" altLang="ro-RO" dirty="0"/>
              <a:t>, </a:t>
            </a:r>
            <a:r>
              <a:rPr lang="en-US" altLang="ro-RO" b="1" u="sng" dirty="0"/>
              <a:t>a range of values</a:t>
            </a:r>
            <a:r>
              <a:rPr lang="en-US" altLang="ro-RO" dirty="0"/>
              <a:t>, and so on. </a:t>
            </a:r>
          </a:p>
          <a:p>
            <a:pPr marL="0" indent="0" eaLnBrk="1" hangingPunct="1">
              <a:lnSpc>
                <a:spcPct val="90000"/>
              </a:lnSpc>
              <a:buNone/>
            </a:pPr>
            <a:endParaRPr lang="ro-RO" altLang="ro-RO" b="1" dirty="0"/>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0499" name="Ink 20498">
                <a:extLst>
                  <a:ext uri="{FF2B5EF4-FFF2-40B4-BE49-F238E27FC236}">
                    <a16:creationId xmlns:a16="http://schemas.microsoft.com/office/drawing/2014/main" id="{7E9BD2EA-10C1-4544-84A3-6168195E3172}"/>
                  </a:ext>
                </a:extLst>
              </p14:cNvPr>
              <p14:cNvContentPartPr/>
              <p14:nvPr/>
            </p14:nvContentPartPr>
            <p14:xfrm>
              <a:off x="3833074" y="5396451"/>
              <a:ext cx="172800" cy="19080"/>
            </p14:xfrm>
          </p:contentPart>
        </mc:Choice>
        <mc:Fallback xmlns="">
          <p:pic>
            <p:nvPicPr>
              <p:cNvPr id="20499" name="Ink 20498">
                <a:extLst>
                  <a:ext uri="{FF2B5EF4-FFF2-40B4-BE49-F238E27FC236}">
                    <a16:creationId xmlns:a16="http://schemas.microsoft.com/office/drawing/2014/main" id="{7E9BD2EA-10C1-4544-84A3-6168195E3172}"/>
                  </a:ext>
                </a:extLst>
              </p:cNvPr>
              <p:cNvPicPr/>
              <p:nvPr/>
            </p:nvPicPr>
            <p:blipFill>
              <a:blip r:embed="rId3"/>
              <a:stretch>
                <a:fillRect/>
              </a:stretch>
            </p:blipFill>
            <p:spPr>
              <a:xfrm>
                <a:off x="3797074" y="5324811"/>
                <a:ext cx="2444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500" name="Ink 20499">
                <a:extLst>
                  <a:ext uri="{FF2B5EF4-FFF2-40B4-BE49-F238E27FC236}">
                    <a16:creationId xmlns:a16="http://schemas.microsoft.com/office/drawing/2014/main" id="{B8979FA1-500F-439C-B944-4D4F41ED4023}"/>
                  </a:ext>
                </a:extLst>
              </p14:cNvPr>
              <p14:cNvContentPartPr/>
              <p14:nvPr/>
            </p14:nvContentPartPr>
            <p14:xfrm>
              <a:off x="5964994" y="5551611"/>
              <a:ext cx="159840" cy="15480"/>
            </p14:xfrm>
          </p:contentPart>
        </mc:Choice>
        <mc:Fallback xmlns="">
          <p:pic>
            <p:nvPicPr>
              <p:cNvPr id="20500" name="Ink 20499">
                <a:extLst>
                  <a:ext uri="{FF2B5EF4-FFF2-40B4-BE49-F238E27FC236}">
                    <a16:creationId xmlns:a16="http://schemas.microsoft.com/office/drawing/2014/main" id="{B8979FA1-500F-439C-B944-4D4F41ED4023}"/>
                  </a:ext>
                </a:extLst>
              </p:cNvPr>
              <p:cNvPicPr/>
              <p:nvPr/>
            </p:nvPicPr>
            <p:blipFill>
              <a:blip r:embed="rId5"/>
              <a:stretch>
                <a:fillRect/>
              </a:stretch>
            </p:blipFill>
            <p:spPr>
              <a:xfrm>
                <a:off x="5929354" y="5479611"/>
                <a:ext cx="2314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506" name="Ink 20505">
                <a:extLst>
                  <a:ext uri="{FF2B5EF4-FFF2-40B4-BE49-F238E27FC236}">
                    <a16:creationId xmlns:a16="http://schemas.microsoft.com/office/drawing/2014/main" id="{CF636C98-BEE3-4FAF-A215-A201765F0ED5}"/>
                  </a:ext>
                </a:extLst>
              </p14:cNvPr>
              <p14:cNvContentPartPr/>
              <p14:nvPr/>
            </p14:nvContentPartPr>
            <p14:xfrm>
              <a:off x="376354" y="4112331"/>
              <a:ext cx="10985400" cy="1801800"/>
            </p14:xfrm>
          </p:contentPart>
        </mc:Choice>
        <mc:Fallback xmlns="">
          <p:pic>
            <p:nvPicPr>
              <p:cNvPr id="20506" name="Ink 20505">
                <a:extLst>
                  <a:ext uri="{FF2B5EF4-FFF2-40B4-BE49-F238E27FC236}">
                    <a16:creationId xmlns:a16="http://schemas.microsoft.com/office/drawing/2014/main" id="{CF636C98-BEE3-4FAF-A215-A201765F0ED5}"/>
                  </a:ext>
                </a:extLst>
              </p:cNvPr>
              <p:cNvPicPr/>
              <p:nvPr/>
            </p:nvPicPr>
            <p:blipFill>
              <a:blip r:embed="rId7"/>
              <a:stretch>
                <a:fillRect/>
              </a:stretch>
            </p:blipFill>
            <p:spPr>
              <a:xfrm>
                <a:off x="358714" y="4094687"/>
                <a:ext cx="11021040" cy="1837447"/>
              </a:xfrm>
              <a:prstGeom prst="rect">
                <a:avLst/>
              </a:prstGeom>
            </p:spPr>
          </p:pic>
        </mc:Fallback>
      </mc:AlternateContent>
    </p:spTree>
    <p:extLst>
      <p:ext uri="{BB962C8B-B14F-4D97-AF65-F5344CB8AC3E}">
        <p14:creationId xmlns:p14="http://schemas.microsoft.com/office/powerpoint/2010/main" val="3164688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bwMode="auto">
          <a:xfrm>
            <a:off x="888728" y="1297816"/>
            <a:ext cx="10372307" cy="42680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eaLnBrk="1" hangingPunct="1">
              <a:lnSpc>
                <a:spcPct val="90000"/>
              </a:lnSpc>
            </a:pPr>
            <a:endParaRPr lang="ro-RO" altLang="ro-RO" b="1" dirty="0"/>
          </a:p>
          <a:p>
            <a:pPr eaLnBrk="1" hangingPunct="1">
              <a:lnSpc>
                <a:spcPct val="90000"/>
              </a:lnSpc>
            </a:pPr>
            <a:endParaRPr lang="ro-RO" altLang="ro-RO" b="1" dirty="0"/>
          </a:p>
          <a:p>
            <a:pPr eaLnBrk="1" hangingPunct="1">
              <a:lnSpc>
                <a:spcPct val="90000"/>
              </a:lnSpc>
            </a:pPr>
            <a:r>
              <a:rPr lang="en-US" altLang="ro-RO" b="1" dirty="0"/>
              <a:t>A</a:t>
            </a:r>
            <a:r>
              <a:rPr lang="en-US" altLang="ro-RO" dirty="0"/>
              <a:t>n EC that contains only valid states is defined as a "valid EC," whereas an EC that contains only invalid states is defined as the "invalid EC."  </a:t>
            </a:r>
          </a:p>
          <a:p>
            <a:pPr eaLnBrk="1" hangingPunct="1">
              <a:lnSpc>
                <a:spcPct val="90000"/>
              </a:lnSpc>
            </a:pPr>
            <a:endParaRPr lang="ro-RO" altLang="ro-RO" b="1" dirty="0"/>
          </a:p>
          <a:p>
            <a:pPr eaLnBrk="1" hangingPunct="1">
              <a:lnSpc>
                <a:spcPct val="90000"/>
              </a:lnSpc>
            </a:pPr>
            <a:r>
              <a:rPr lang="en-US" altLang="ro-RO" b="1" dirty="0"/>
              <a:t>I</a:t>
            </a:r>
            <a:r>
              <a:rPr lang="en-US" altLang="ro-RO" dirty="0"/>
              <a:t>n cases where a program's input is provided by several variables, </a:t>
            </a:r>
            <a:r>
              <a:rPr lang="en-US" altLang="ro-RO" b="1" u="sng" dirty="0"/>
              <a:t>valid and invalid ECs should be defined </a:t>
            </a:r>
            <a:r>
              <a:rPr lang="en-US" altLang="ro-RO" dirty="0"/>
              <a:t>for each variable.</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936678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eaLnBrk="1" hangingPunct="1">
              <a:lnSpc>
                <a:spcPct val="90000"/>
              </a:lnSpc>
              <a:buFontTx/>
              <a:buNone/>
            </a:pPr>
            <a:r>
              <a:rPr lang="ro-RO" altLang="ro-RO" sz="2600" b="1" i="1" dirty="0" err="1">
                <a:solidFill>
                  <a:schemeClr val="accent2"/>
                </a:solidFill>
              </a:rPr>
              <a:t>Rules</a:t>
            </a:r>
            <a:r>
              <a:rPr lang="ro-RO" altLang="ro-RO" sz="2600" b="1" i="1" dirty="0">
                <a:solidFill>
                  <a:schemeClr val="accent2"/>
                </a:solidFill>
              </a:rPr>
              <a:t> </a:t>
            </a:r>
            <a:r>
              <a:rPr lang="en-US" altLang="ro-RO" sz="2600" b="1" i="1" dirty="0">
                <a:solidFill>
                  <a:schemeClr val="accent2"/>
                </a:solidFill>
              </a:rPr>
              <a:t>According to the </a:t>
            </a:r>
            <a:r>
              <a:rPr lang="ro-RO" altLang="ro-RO" sz="2600" b="1" i="1" dirty="0">
                <a:solidFill>
                  <a:schemeClr val="accent2"/>
                </a:solidFill>
              </a:rPr>
              <a:t>EC </a:t>
            </a:r>
            <a:r>
              <a:rPr lang="en-US" altLang="ro-RO" sz="2600" b="1" i="1" dirty="0">
                <a:solidFill>
                  <a:schemeClr val="accent2"/>
                </a:solidFill>
              </a:rPr>
              <a:t>partitioning method:</a:t>
            </a:r>
            <a:r>
              <a:rPr lang="en-US" altLang="ro-RO" sz="2600" b="1" i="1" dirty="0">
                <a:solidFill>
                  <a:srgbClr val="000000"/>
                </a:solidFill>
              </a:rPr>
              <a:t> </a:t>
            </a:r>
          </a:p>
          <a:p>
            <a:pPr eaLnBrk="1" hangingPunct="1">
              <a:lnSpc>
                <a:spcPct val="90000"/>
              </a:lnSpc>
            </a:pPr>
            <a:r>
              <a:rPr lang="en-US" altLang="ro-RO" sz="2600" b="1" dirty="0"/>
              <a:t>E</a:t>
            </a:r>
            <a:r>
              <a:rPr lang="en-US" altLang="ro-RO" sz="2600" dirty="0"/>
              <a:t>ach valid EC and each invalid EC are included in at least one test case. </a:t>
            </a:r>
          </a:p>
          <a:p>
            <a:pPr eaLnBrk="1" hangingPunct="1">
              <a:lnSpc>
                <a:spcPct val="90000"/>
              </a:lnSpc>
            </a:pPr>
            <a:endParaRPr lang="ro-RO" altLang="ro-RO" sz="2600" b="1" dirty="0"/>
          </a:p>
          <a:p>
            <a:pPr eaLnBrk="1" hangingPunct="1">
              <a:lnSpc>
                <a:spcPct val="90000"/>
              </a:lnSpc>
            </a:pPr>
            <a:r>
              <a:rPr lang="en-US" altLang="ro-RO" sz="2600" b="1" dirty="0"/>
              <a:t>D</a:t>
            </a:r>
            <a:r>
              <a:rPr lang="en-US" altLang="ro-RO" sz="2600" dirty="0"/>
              <a:t>efinition of test cases is done separately for the valid and invalid ECs.  </a:t>
            </a:r>
          </a:p>
          <a:p>
            <a:pPr eaLnBrk="1" hangingPunct="1">
              <a:lnSpc>
                <a:spcPct val="90000"/>
              </a:lnSpc>
            </a:pPr>
            <a:endParaRPr lang="ro-RO" altLang="ro-RO" sz="2600" b="1" dirty="0"/>
          </a:p>
          <a:p>
            <a:pPr eaLnBrk="1" hangingPunct="1">
              <a:lnSpc>
                <a:spcPct val="90000"/>
              </a:lnSpc>
            </a:pPr>
            <a:r>
              <a:rPr lang="en-US" altLang="ro-RO" sz="2600" b="1" dirty="0"/>
              <a:t>I</a:t>
            </a:r>
            <a:r>
              <a:rPr lang="en-US" altLang="ro-RO" sz="2600" dirty="0"/>
              <a:t>n defining a test case for the </a:t>
            </a:r>
            <a:r>
              <a:rPr lang="en-US" altLang="ro-RO" sz="2600" dirty="0">
                <a:solidFill>
                  <a:srgbClr val="FF0000"/>
                </a:solidFill>
              </a:rPr>
              <a:t>valid ECs</a:t>
            </a:r>
            <a:r>
              <a:rPr lang="en-US" altLang="ro-RO" sz="2600" dirty="0"/>
              <a:t>, we try to cover as many as possible “new” ECs in that same test case. </a:t>
            </a:r>
          </a:p>
          <a:p>
            <a:pPr eaLnBrk="1" hangingPunct="1">
              <a:lnSpc>
                <a:spcPct val="90000"/>
              </a:lnSpc>
            </a:pPr>
            <a:endParaRPr lang="ro-RO" altLang="ro-RO" sz="2600" b="1" dirty="0"/>
          </a:p>
          <a:p>
            <a:pPr eaLnBrk="1" hangingPunct="1">
              <a:lnSpc>
                <a:spcPct val="90000"/>
              </a:lnSpc>
            </a:pPr>
            <a:r>
              <a:rPr lang="en-US" altLang="ro-RO" sz="2600" b="1" dirty="0"/>
              <a:t>I</a:t>
            </a:r>
            <a:r>
              <a:rPr lang="en-US" altLang="ro-RO" sz="2600" dirty="0"/>
              <a:t>n </a:t>
            </a:r>
            <a:r>
              <a:rPr lang="en-US" altLang="ro-RO" sz="2600" dirty="0">
                <a:solidFill>
                  <a:srgbClr val="FF0000"/>
                </a:solidFill>
              </a:rPr>
              <a:t>defining invalid ECs</a:t>
            </a:r>
            <a:r>
              <a:rPr lang="en-US" altLang="ro-RO" sz="2600" dirty="0"/>
              <a:t>, we must assign one test case to each “new” invalid EC, as a test case that includes more than one invalid EC may not allow the tester to distinguish between the program’s separate reactions to each of the invalid ECs.</a:t>
            </a:r>
          </a:p>
          <a:p>
            <a:pPr eaLnBrk="1" hangingPunct="1">
              <a:lnSpc>
                <a:spcPct val="90000"/>
              </a:lnSpc>
            </a:pPr>
            <a:endParaRPr lang="ro-RO" altLang="ro-RO" sz="2600" b="1" dirty="0"/>
          </a:p>
          <a:p>
            <a:pPr eaLnBrk="1" hangingPunct="1">
              <a:lnSpc>
                <a:spcPct val="90000"/>
              </a:lnSpc>
            </a:pPr>
            <a:r>
              <a:rPr lang="en-US" altLang="ro-RO" sz="2600" b="1" dirty="0"/>
              <a:t>T</a:t>
            </a:r>
            <a:r>
              <a:rPr lang="en-US" altLang="ro-RO" sz="2600" dirty="0"/>
              <a:t>est cases are added as long as there are uncovered ECs. </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904436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ro-RO" sz="2600" b="1" dirty="0"/>
              <a:t>Example – the Golden Splash Swimming Center </a:t>
            </a:r>
            <a:endParaRPr lang="ro-RO" altLang="ro-RO" sz="2600" b="1" dirty="0"/>
          </a:p>
          <a:p>
            <a:pPr marL="0" indent="0">
              <a:buNone/>
            </a:pPr>
            <a:r>
              <a:rPr lang="en-US" altLang="ro-RO" sz="2600" dirty="0"/>
              <a:t>The following example illustrates the definition of (valid and invalid) equivalence classes and the corresponding test case values. </a:t>
            </a:r>
            <a:endParaRPr lang="ro-RO" altLang="ro-RO" sz="2600" dirty="0"/>
          </a:p>
          <a:p>
            <a:pPr marL="0" indent="0">
              <a:buNone/>
            </a:pPr>
            <a:endParaRPr lang="ro-RO" altLang="ro-RO" sz="2600" dirty="0"/>
          </a:p>
          <a:p>
            <a:pPr marL="0" indent="0">
              <a:buNone/>
            </a:pPr>
            <a:r>
              <a:rPr lang="en-US" altLang="ro-RO" sz="2600" dirty="0"/>
              <a:t>The software module in question calculates entrance ticket prices for the Golden Splash Swimming Center. </a:t>
            </a:r>
            <a:endParaRPr lang="ro-RO" altLang="ro-RO" sz="2600" dirty="0"/>
          </a:p>
          <a:p>
            <a:pPr marL="0" indent="0">
              <a:buNone/>
            </a:pPr>
            <a:endParaRPr lang="ro-RO" altLang="ro-RO" sz="2600" dirty="0"/>
          </a:p>
          <a:p>
            <a:pPr marL="0" indent="0">
              <a:buNone/>
            </a:pPr>
            <a:r>
              <a:rPr lang="en-US" altLang="ro-RO" sz="2600" dirty="0"/>
              <a:t>The Center’s ticket price depends on four variables: </a:t>
            </a:r>
            <a:endParaRPr lang="ro-RO" altLang="ro-RO" sz="2600" dirty="0"/>
          </a:p>
          <a:p>
            <a:r>
              <a:rPr lang="en-US" altLang="ro-RO" sz="2600" dirty="0"/>
              <a:t>day (weekday, week- end), </a:t>
            </a:r>
            <a:endParaRPr lang="ro-RO" altLang="ro-RO" sz="2600" dirty="0"/>
          </a:p>
          <a:p>
            <a:r>
              <a:rPr lang="en-US" altLang="ro-RO" sz="2600" dirty="0"/>
              <a:t>visitor’s status (OT = one time, M = member), </a:t>
            </a:r>
            <a:endParaRPr lang="ro-RO" altLang="ro-RO" sz="2600" dirty="0"/>
          </a:p>
          <a:p>
            <a:r>
              <a:rPr lang="en-US" altLang="ro-RO" sz="2600" dirty="0"/>
              <a:t>entry hour (6.00–19.00, 19.01–24.00) </a:t>
            </a:r>
            <a:endParaRPr lang="ro-RO" altLang="ro-RO" sz="2600" dirty="0"/>
          </a:p>
          <a:p>
            <a:r>
              <a:rPr lang="en-US" altLang="ro-RO" sz="2600" dirty="0"/>
              <a:t>and visitor’s age (up to 16, 16.01–60, 60.01–120).</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71470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4</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1. </a:t>
            </a:r>
            <a:r>
              <a:rPr lang="en-US" altLang="ro-RO" sz="2800" b="1" dirty="0">
                <a:solidFill>
                  <a:srgbClr val="0000FF"/>
                </a:solidFill>
              </a:rPr>
              <a:t>Definitions and objectives</a:t>
            </a:r>
            <a:endPar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4336572"/>
          </a:xfrm>
          <a:prstGeom prst="rect">
            <a:avLst/>
          </a:prstGeom>
        </p:spPr>
        <p:txBody>
          <a:bodyPr wrap="square">
            <a:spAutoFit/>
          </a:bodyPr>
          <a:lstStyle/>
          <a:p>
            <a:r>
              <a:rPr lang="ro-RO" sz="2800" b="1" dirty="0" err="1">
                <a:solidFill>
                  <a:srgbClr val="C00000"/>
                </a:solidFill>
              </a:rPr>
              <a:t>Intro</a:t>
            </a:r>
            <a:r>
              <a:rPr lang="ro-RO" sz="2800" b="1" dirty="0">
                <a:solidFill>
                  <a:srgbClr val="C00000"/>
                </a:solidFill>
              </a:rPr>
              <a:t>:</a:t>
            </a:r>
            <a:r>
              <a:rPr lang="ro-RO" sz="2800" dirty="0">
                <a:solidFill>
                  <a:srgbClr val="C00000"/>
                </a:solidFill>
              </a:rPr>
              <a:t> </a:t>
            </a:r>
          </a:p>
          <a:p>
            <a:r>
              <a:rPr lang="en-US" sz="2800" dirty="0">
                <a:highlight>
                  <a:srgbClr val="FFFF00"/>
                </a:highlight>
              </a:rPr>
              <a:t>Software testing (or “testing”) </a:t>
            </a:r>
            <a:r>
              <a:rPr lang="en-US" sz="2800" b="1" u="sng" dirty="0">
                <a:highlight>
                  <a:srgbClr val="FFFF00"/>
                </a:highlight>
              </a:rPr>
              <a:t>was the first software quality assurance </a:t>
            </a:r>
            <a:r>
              <a:rPr lang="en-US" sz="2800" dirty="0">
                <a:highlight>
                  <a:srgbClr val="FFFF00"/>
                </a:highlight>
              </a:rPr>
              <a:t>tool</a:t>
            </a:r>
            <a:r>
              <a:rPr lang="ro-RO" sz="2800" dirty="0">
                <a:highlight>
                  <a:srgbClr val="FFFF00"/>
                </a:highlight>
              </a:rPr>
              <a:t> </a:t>
            </a:r>
            <a:r>
              <a:rPr lang="en-US" sz="2800" dirty="0"/>
              <a:t>applied to control the software product’s quality</a:t>
            </a:r>
            <a:r>
              <a:rPr lang="ro-RO" sz="2800" dirty="0"/>
              <a:t>.</a:t>
            </a:r>
            <a:endParaRPr lang="ro-RO" altLang="ro-RO" sz="2800" dirty="0">
              <a:solidFill>
                <a:srgbClr val="002060"/>
              </a:solidFill>
            </a:endParaRPr>
          </a:p>
          <a:p>
            <a:pPr>
              <a:lnSpc>
                <a:spcPct val="85000"/>
              </a:lnSpc>
            </a:pPr>
            <a:endParaRPr lang="ro-RO" altLang="ro-RO" sz="2800" dirty="0">
              <a:solidFill>
                <a:srgbClr val="002060"/>
              </a:solidFill>
            </a:endParaRPr>
          </a:p>
          <a:p>
            <a:r>
              <a:rPr lang="en-US" sz="2800" dirty="0"/>
              <a:t>At first, testing was confined to the</a:t>
            </a:r>
            <a:r>
              <a:rPr lang="ro-RO" sz="2800" dirty="0"/>
              <a:t> </a:t>
            </a:r>
            <a:r>
              <a:rPr lang="en-US" sz="2800" dirty="0">
                <a:highlight>
                  <a:srgbClr val="FFFF00"/>
                </a:highlight>
              </a:rPr>
              <a:t>final stage of development, after the entire package had been completed</a:t>
            </a:r>
            <a:r>
              <a:rPr lang="en-US" sz="2800" dirty="0"/>
              <a:t>.</a:t>
            </a:r>
          </a:p>
          <a:p>
            <a:endParaRPr lang="ro-RO" sz="2800" dirty="0"/>
          </a:p>
          <a:p>
            <a:r>
              <a:rPr lang="en-US" sz="2800" dirty="0"/>
              <a:t>Later, SQA professionals were encouraged </a:t>
            </a:r>
            <a:r>
              <a:rPr lang="en-US" sz="2800" dirty="0">
                <a:highlight>
                  <a:srgbClr val="FFFF00"/>
                </a:highlight>
              </a:rPr>
              <a:t>to extend</a:t>
            </a:r>
            <a:r>
              <a:rPr lang="ro-RO" sz="2800" dirty="0">
                <a:highlight>
                  <a:srgbClr val="FFFF00"/>
                </a:highlight>
              </a:rPr>
              <a:t> </a:t>
            </a:r>
            <a:r>
              <a:rPr lang="en-US" sz="2800" dirty="0">
                <a:highlight>
                  <a:srgbClr val="FFFF00"/>
                </a:highlight>
              </a:rPr>
              <a:t>testing to the partial in-process products of coding, which led to software</a:t>
            </a:r>
            <a:r>
              <a:rPr lang="ro-RO" sz="2800" dirty="0">
                <a:highlight>
                  <a:srgbClr val="FFFF00"/>
                </a:highlight>
              </a:rPr>
              <a:t> </a:t>
            </a:r>
            <a:r>
              <a:rPr lang="en-US" sz="2800" b="1" dirty="0">
                <a:highlight>
                  <a:srgbClr val="FFFF00"/>
                </a:highlight>
              </a:rPr>
              <a:t>module (unit) testing</a:t>
            </a:r>
            <a:r>
              <a:rPr lang="en-US" sz="2800" dirty="0">
                <a:highlight>
                  <a:srgbClr val="FFFF00"/>
                </a:highlight>
              </a:rPr>
              <a:t> and </a:t>
            </a:r>
            <a:r>
              <a:rPr lang="en-US" sz="2800" b="1" dirty="0">
                <a:highlight>
                  <a:srgbClr val="FFFF00"/>
                </a:highlight>
              </a:rPr>
              <a:t>integration testing</a:t>
            </a:r>
            <a:r>
              <a:rPr lang="en-US" sz="2800" dirty="0">
                <a:highlight>
                  <a:srgbClr val="FFFF00"/>
                </a:highlight>
              </a:rPr>
              <a:t>.</a:t>
            </a:r>
            <a:endParaRPr lang="en-US" altLang="ro-RO" sz="2800" dirty="0">
              <a:solidFill>
                <a:srgbClr val="002060"/>
              </a:solidFill>
              <a:highlight>
                <a:srgbClr val="FFFF00"/>
              </a:highlight>
            </a:endParaRPr>
          </a:p>
        </p:txBody>
      </p:sp>
    </p:spTree>
    <p:extLst>
      <p:ext uri="{BB962C8B-B14F-4D97-AF65-F5344CB8AC3E}">
        <p14:creationId xmlns:p14="http://schemas.microsoft.com/office/powerpoint/2010/main" val="666835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ro-RO" sz="2600" b="1" dirty="0"/>
              <a:t>Example – the Golden Splash Swimming Center </a:t>
            </a:r>
            <a:endParaRPr lang="ro-RO" altLang="ro-RO" sz="2600" b="1" dirty="0"/>
          </a:p>
          <a:p>
            <a:pPr marL="0" indent="0">
              <a:buNone/>
            </a:pPr>
            <a:r>
              <a:rPr lang="en-US" altLang="ro-RO" sz="2600" dirty="0"/>
              <a:t>The following example illustrates the definition of (valid and invalid) equivalence classes and the corresponding test case values. </a:t>
            </a:r>
            <a:endParaRPr lang="ro-RO" altLang="ro-RO" sz="2600" dirty="0"/>
          </a:p>
          <a:p>
            <a:pPr marL="0" indent="0">
              <a:buNone/>
            </a:pPr>
            <a:endParaRPr lang="ro-RO" altLang="ro-RO" sz="2600" dirty="0"/>
          </a:p>
          <a:p>
            <a:pPr marL="0" indent="0">
              <a:buNone/>
            </a:pPr>
            <a:r>
              <a:rPr lang="en-US" altLang="ro-RO" sz="2600" dirty="0"/>
              <a:t>The software module in question calculates entrance ticket prices for the Golden Splash Swimming Center. </a:t>
            </a:r>
            <a:endParaRPr lang="ro-RO" altLang="ro-RO" sz="2600" dirty="0"/>
          </a:p>
          <a:p>
            <a:pPr marL="0" indent="0">
              <a:buNone/>
            </a:pPr>
            <a:endParaRPr lang="ro-RO" altLang="ro-RO" sz="2600" dirty="0"/>
          </a:p>
          <a:p>
            <a:pPr marL="0" indent="0">
              <a:buNone/>
            </a:pPr>
            <a:r>
              <a:rPr lang="en-US" altLang="ro-RO" sz="2600" dirty="0"/>
              <a:t>The Center’s ticket price depends on four variables: </a:t>
            </a:r>
            <a:endParaRPr lang="ro-RO" altLang="ro-RO" sz="2600" dirty="0"/>
          </a:p>
          <a:p>
            <a:r>
              <a:rPr lang="en-US" altLang="ro-RO" sz="2600" dirty="0"/>
              <a:t>day (weekday, week- end), </a:t>
            </a:r>
            <a:endParaRPr lang="ro-RO" altLang="ro-RO" sz="2600" dirty="0"/>
          </a:p>
          <a:p>
            <a:r>
              <a:rPr lang="en-US" altLang="ro-RO" sz="2600" dirty="0"/>
              <a:t>visitor’s status (OT = one time, M = member), </a:t>
            </a:r>
            <a:endParaRPr lang="ro-RO" altLang="ro-RO" sz="2600" dirty="0"/>
          </a:p>
          <a:p>
            <a:r>
              <a:rPr lang="en-US" altLang="ro-RO" sz="2600" dirty="0"/>
              <a:t>entry hour (6.00–19.00, 19.01–24.00) </a:t>
            </a:r>
            <a:endParaRPr lang="ro-RO" altLang="ro-RO" sz="2600" dirty="0"/>
          </a:p>
          <a:p>
            <a:r>
              <a:rPr lang="en-US" altLang="ro-RO" sz="2600" dirty="0"/>
              <a:t>and visitor’s age (up to 16, 16.01–60, 60.01–120).</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pic>
        <p:nvPicPr>
          <p:cNvPr id="2" name="Imagine 1"/>
          <p:cNvPicPr>
            <a:picLocks noChangeAspect="1"/>
          </p:cNvPicPr>
          <p:nvPr/>
        </p:nvPicPr>
        <p:blipFill>
          <a:blip r:embed="rId2"/>
          <a:stretch>
            <a:fillRect/>
          </a:stretch>
        </p:blipFill>
        <p:spPr>
          <a:xfrm>
            <a:off x="809215" y="1704008"/>
            <a:ext cx="10352428" cy="4869691"/>
          </a:xfrm>
          <a:prstGeom prst="rect">
            <a:avLst/>
          </a:prstGeom>
        </p:spPr>
      </p:pic>
    </p:spTree>
    <p:extLst>
      <p:ext uri="{BB962C8B-B14F-4D97-AF65-F5344CB8AC3E}">
        <p14:creationId xmlns:p14="http://schemas.microsoft.com/office/powerpoint/2010/main" val="3409060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ro-RO" sz="2600" b="1" dirty="0"/>
              <a:t>Example – the Golden Splash Swimming Center </a:t>
            </a:r>
            <a:endParaRPr lang="ro-RO" altLang="ro-RO" sz="2600" b="1" dirty="0"/>
          </a:p>
          <a:p>
            <a:pPr marL="0" indent="0">
              <a:buNone/>
            </a:pPr>
            <a:endParaRPr lang="ro-RO" altLang="ro-RO" sz="2600" dirty="0"/>
          </a:p>
          <a:p>
            <a:pPr marL="0" indent="0">
              <a:buNone/>
            </a:pPr>
            <a:r>
              <a:rPr lang="en-US" altLang="ro-RO" sz="2600" dirty="0"/>
              <a:t>A total of 15 ECs were defined for the ticket price module: </a:t>
            </a:r>
            <a:endParaRPr lang="ro-RO" altLang="ro-RO" sz="2600" dirty="0"/>
          </a:p>
          <a:p>
            <a:r>
              <a:rPr lang="en-US" altLang="ro-RO" sz="2600" dirty="0"/>
              <a:t>nine valid ECs and </a:t>
            </a:r>
            <a:endParaRPr lang="ro-RO" altLang="ro-RO" sz="2600" dirty="0"/>
          </a:p>
          <a:p>
            <a:r>
              <a:rPr lang="en-US" altLang="ro-RO" sz="2600" dirty="0"/>
              <a:t>six invalid ECs. </a:t>
            </a:r>
            <a:endParaRPr lang="ro-RO" altLang="ro-RO" sz="2600" dirty="0"/>
          </a:p>
          <a:p>
            <a:pPr marL="0" indent="0">
              <a:buNone/>
            </a:pPr>
            <a:endParaRPr lang="ro-RO" altLang="ro-RO" sz="2600" dirty="0"/>
          </a:p>
          <a:p>
            <a:pPr marL="0" indent="0">
              <a:buNone/>
            </a:pPr>
            <a:r>
              <a:rPr lang="en-US" altLang="ro-RO" sz="2600" dirty="0"/>
              <a:t>The test cases that correspond to these ECs apply the representing values listed in Table 9.8. </a:t>
            </a:r>
            <a:endParaRPr lang="ro-RO" altLang="ro-RO" sz="2600" dirty="0"/>
          </a:p>
          <a:p>
            <a:pPr marL="0" indent="0">
              <a:buNone/>
            </a:pPr>
            <a:endParaRPr lang="ro-RO" altLang="ro-RO" sz="2600" dirty="0"/>
          </a:p>
          <a:p>
            <a:pPr marL="0" indent="0">
              <a:buNone/>
            </a:pPr>
            <a:r>
              <a:rPr lang="en-US" altLang="ro-RO" sz="2600" dirty="0"/>
              <a:t>The test cases for these ECs, including their boundary values, are presented in Table 9.9.</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988119" y="1640185"/>
            <a:ext cx="7619168" cy="5161822"/>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14EDA15-2B02-43D6-B265-C3FFD2B79301}"/>
                  </a:ext>
                </a:extLst>
              </p14:cNvPr>
              <p14:cNvContentPartPr/>
              <p14:nvPr/>
            </p14:nvContentPartPr>
            <p14:xfrm>
              <a:off x="5692834" y="3568731"/>
              <a:ext cx="268560" cy="504360"/>
            </p14:xfrm>
          </p:contentPart>
        </mc:Choice>
        <mc:Fallback xmlns="">
          <p:pic>
            <p:nvPicPr>
              <p:cNvPr id="2" name="Ink 1">
                <a:extLst>
                  <a:ext uri="{FF2B5EF4-FFF2-40B4-BE49-F238E27FC236}">
                    <a16:creationId xmlns:a16="http://schemas.microsoft.com/office/drawing/2014/main" id="{514EDA15-2B02-43D6-B265-C3FFD2B79301}"/>
                  </a:ext>
                </a:extLst>
              </p:cNvPr>
              <p:cNvPicPr/>
              <p:nvPr/>
            </p:nvPicPr>
            <p:blipFill>
              <a:blip r:embed="rId4"/>
              <a:stretch>
                <a:fillRect/>
              </a:stretch>
            </p:blipFill>
            <p:spPr>
              <a:xfrm>
                <a:off x="5674834" y="3551091"/>
                <a:ext cx="304200" cy="540000"/>
              </a:xfrm>
              <a:prstGeom prst="rect">
                <a:avLst/>
              </a:prstGeom>
            </p:spPr>
          </p:pic>
        </mc:Fallback>
      </mc:AlternateContent>
    </p:spTree>
    <p:extLst>
      <p:ext uri="{BB962C8B-B14F-4D97-AF65-F5344CB8AC3E}">
        <p14:creationId xmlns:p14="http://schemas.microsoft.com/office/powerpoint/2010/main" val="390107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ro-RO" sz="2600" b="1" dirty="0"/>
              <a:t>Example – the Golden Splash Swimming Center </a:t>
            </a:r>
            <a:endParaRPr lang="ro-RO" altLang="ro-RO" sz="2600" b="1" dirty="0"/>
          </a:p>
          <a:p>
            <a:pPr marL="0" indent="0">
              <a:buNone/>
            </a:pPr>
            <a:endParaRPr lang="ro-RO" altLang="ro-RO" sz="2600" dirty="0"/>
          </a:p>
          <a:p>
            <a:pPr marL="0" indent="0">
              <a:buNone/>
            </a:pPr>
            <a:r>
              <a:rPr lang="en-US" altLang="ro-RO" sz="2600" dirty="0"/>
              <a:t>A total of 15 ECs were defined for the ticket price module: </a:t>
            </a:r>
            <a:endParaRPr lang="ro-RO" altLang="ro-RO" sz="2600" dirty="0"/>
          </a:p>
          <a:p>
            <a:r>
              <a:rPr lang="en-US" altLang="ro-RO" sz="2600" dirty="0"/>
              <a:t>nine valid ECs and </a:t>
            </a:r>
            <a:endParaRPr lang="ro-RO" altLang="ro-RO" sz="2600" dirty="0"/>
          </a:p>
          <a:p>
            <a:r>
              <a:rPr lang="en-US" altLang="ro-RO" sz="2600" dirty="0"/>
              <a:t>six invalid ECs. </a:t>
            </a:r>
            <a:endParaRPr lang="ro-RO" altLang="ro-RO" sz="2600" dirty="0"/>
          </a:p>
          <a:p>
            <a:pPr marL="0" indent="0">
              <a:buNone/>
            </a:pPr>
            <a:endParaRPr lang="ro-RO" altLang="ro-RO" sz="2600" dirty="0"/>
          </a:p>
          <a:p>
            <a:pPr marL="0" indent="0">
              <a:buNone/>
            </a:pPr>
            <a:r>
              <a:rPr lang="en-US" altLang="ro-RO" sz="2600" dirty="0"/>
              <a:t>The test cases that correspond to these ECs apply the representing values listed in Table 9.8. </a:t>
            </a:r>
            <a:endParaRPr lang="ro-RO" altLang="ro-RO" sz="2600" dirty="0"/>
          </a:p>
          <a:p>
            <a:pPr marL="0" indent="0">
              <a:buNone/>
            </a:pPr>
            <a:endParaRPr lang="ro-RO" altLang="ro-RO" sz="2600" dirty="0"/>
          </a:p>
          <a:p>
            <a:pPr marL="0" indent="0">
              <a:buNone/>
            </a:pPr>
            <a:r>
              <a:rPr lang="en-US" altLang="ro-RO" sz="2600" dirty="0"/>
              <a:t>The test cases for these ECs, including their boundary values, are presented in Table 9.9.</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pic>
        <p:nvPicPr>
          <p:cNvPr id="2" name="Imagine 1"/>
          <p:cNvPicPr>
            <a:picLocks noChangeAspect="1"/>
          </p:cNvPicPr>
          <p:nvPr/>
        </p:nvPicPr>
        <p:blipFill>
          <a:blip r:embed="rId2"/>
          <a:stretch>
            <a:fillRect/>
          </a:stretch>
        </p:blipFill>
        <p:spPr>
          <a:xfrm>
            <a:off x="888728" y="1003111"/>
            <a:ext cx="7450202" cy="583754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AB99D1B-FBC6-4F2C-9DB6-1F0731CD6BC0}"/>
                  </a:ext>
                </a:extLst>
              </p14:cNvPr>
              <p14:cNvContentPartPr/>
              <p14:nvPr/>
            </p14:nvContentPartPr>
            <p14:xfrm>
              <a:off x="210394" y="301371"/>
              <a:ext cx="10447200" cy="6526080"/>
            </p14:xfrm>
          </p:contentPart>
        </mc:Choice>
        <mc:Fallback xmlns="">
          <p:pic>
            <p:nvPicPr>
              <p:cNvPr id="6" name="Ink 5">
                <a:extLst>
                  <a:ext uri="{FF2B5EF4-FFF2-40B4-BE49-F238E27FC236}">
                    <a16:creationId xmlns:a16="http://schemas.microsoft.com/office/drawing/2014/main" id="{DAB99D1B-FBC6-4F2C-9DB6-1F0731CD6BC0}"/>
                  </a:ext>
                </a:extLst>
              </p:cNvPr>
              <p:cNvPicPr/>
              <p:nvPr/>
            </p:nvPicPr>
            <p:blipFill>
              <a:blip r:embed="rId4"/>
              <a:stretch>
                <a:fillRect/>
              </a:stretch>
            </p:blipFill>
            <p:spPr>
              <a:xfrm>
                <a:off x="192754" y="283371"/>
                <a:ext cx="10482840" cy="656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B968F5C-020E-4340-B75B-04B97CD114C9}"/>
                  </a:ext>
                </a:extLst>
              </p14:cNvPr>
              <p14:cNvContentPartPr/>
              <p14:nvPr/>
            </p14:nvContentPartPr>
            <p14:xfrm>
              <a:off x="1999954" y="2032251"/>
              <a:ext cx="2487240" cy="1640160"/>
            </p14:xfrm>
          </p:contentPart>
        </mc:Choice>
        <mc:Fallback xmlns="">
          <p:pic>
            <p:nvPicPr>
              <p:cNvPr id="7" name="Ink 6">
                <a:extLst>
                  <a:ext uri="{FF2B5EF4-FFF2-40B4-BE49-F238E27FC236}">
                    <a16:creationId xmlns:a16="http://schemas.microsoft.com/office/drawing/2014/main" id="{EB968F5C-020E-4340-B75B-04B97CD114C9}"/>
                  </a:ext>
                </a:extLst>
              </p:cNvPr>
              <p:cNvPicPr/>
              <p:nvPr/>
            </p:nvPicPr>
            <p:blipFill>
              <a:blip r:embed="rId6"/>
              <a:stretch>
                <a:fillRect/>
              </a:stretch>
            </p:blipFill>
            <p:spPr>
              <a:xfrm>
                <a:off x="1927954" y="1888611"/>
                <a:ext cx="2630880" cy="192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62E72D2-9F81-428D-9244-8CA9B3ADB0C3}"/>
                  </a:ext>
                </a:extLst>
              </p14:cNvPr>
              <p14:cNvContentPartPr/>
              <p14:nvPr/>
            </p14:nvContentPartPr>
            <p14:xfrm>
              <a:off x="3838114" y="2089851"/>
              <a:ext cx="3643200" cy="1832040"/>
            </p14:xfrm>
          </p:contentPart>
        </mc:Choice>
        <mc:Fallback xmlns="">
          <p:pic>
            <p:nvPicPr>
              <p:cNvPr id="8" name="Ink 7">
                <a:extLst>
                  <a:ext uri="{FF2B5EF4-FFF2-40B4-BE49-F238E27FC236}">
                    <a16:creationId xmlns:a16="http://schemas.microsoft.com/office/drawing/2014/main" id="{F62E72D2-9F81-428D-9244-8CA9B3ADB0C3}"/>
                  </a:ext>
                </a:extLst>
              </p:cNvPr>
              <p:cNvPicPr/>
              <p:nvPr/>
            </p:nvPicPr>
            <p:blipFill>
              <a:blip r:embed="rId8"/>
              <a:stretch>
                <a:fillRect/>
              </a:stretch>
            </p:blipFill>
            <p:spPr>
              <a:xfrm>
                <a:off x="3766114" y="1946211"/>
                <a:ext cx="3786840" cy="2119680"/>
              </a:xfrm>
              <a:prstGeom prst="rect">
                <a:avLst/>
              </a:prstGeom>
            </p:spPr>
          </p:pic>
        </mc:Fallback>
      </mc:AlternateContent>
    </p:spTree>
    <p:extLst>
      <p:ext uri="{BB962C8B-B14F-4D97-AF65-F5344CB8AC3E}">
        <p14:creationId xmlns:p14="http://schemas.microsoft.com/office/powerpoint/2010/main" val="1139864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74831"/>
            <a:ext cx="9152894" cy="3519073"/>
          </a:xfrm>
          <a:prstGeom prst="rect">
            <a:avLst/>
          </a:prstGeom>
        </p:spPr>
      </p:pic>
      <p:sp>
        <p:nvSpPr>
          <p:cNvPr id="5" name="Oval 4"/>
          <p:cNvSpPr/>
          <p:nvPr/>
        </p:nvSpPr>
        <p:spPr>
          <a:xfrm>
            <a:off x="5645426" y="2951922"/>
            <a:ext cx="3150704" cy="397565"/>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153243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Documentation tests:</a:t>
            </a:r>
          </a:p>
          <a:p>
            <a:pPr marL="0" indent="0">
              <a:buNone/>
            </a:pPr>
            <a:r>
              <a:rPr lang="en-US" altLang="ro-RO" sz="2600" dirty="0"/>
              <a:t>Important because …. </a:t>
            </a:r>
          </a:p>
          <a:p>
            <a:pPr marL="0" indent="0" algn="just">
              <a:buNone/>
            </a:pPr>
            <a:r>
              <a:rPr lang="en-US" altLang="ro-RO" sz="2600" dirty="0"/>
              <a:t>An erroneous user manual or programmer manual can lead to mistakes during program operation and maintenance that may incur damages equivalent in severity to those caused by software bugs.</a:t>
            </a:r>
            <a:endParaRPr lang="ro-RO" altLang="ro-RO" sz="2600" dirty="0"/>
          </a:p>
          <a:p>
            <a:pPr marL="0" indent="0">
              <a:buNone/>
            </a:pPr>
            <a:endParaRPr lang="en-US" altLang="ro-RO" sz="2600" dirty="0"/>
          </a:p>
          <a:p>
            <a:pPr marL="0" indent="0">
              <a:buNone/>
            </a:pPr>
            <a:r>
              <a:rPr lang="en-US" altLang="ro-RO" sz="2600" dirty="0"/>
              <a:t>Common components of documentation, supplied by the developer, are:</a:t>
            </a:r>
          </a:p>
          <a:p>
            <a:r>
              <a:rPr lang="en-US" altLang="ro-RO" sz="2600" dirty="0"/>
              <a:t>Functional descriptions of the software system.</a:t>
            </a:r>
          </a:p>
          <a:p>
            <a:r>
              <a:rPr lang="ro-RO" altLang="ro-RO" sz="2600" dirty="0" err="1"/>
              <a:t>Installation</a:t>
            </a:r>
            <a:r>
              <a:rPr lang="ro-RO" altLang="ro-RO" sz="2600" dirty="0"/>
              <a:t> manual</a:t>
            </a:r>
            <a:endParaRPr lang="en-US" altLang="ro-RO" sz="2600" dirty="0"/>
          </a:p>
          <a:p>
            <a:r>
              <a:rPr lang="ro-RO" altLang="ro-RO" sz="2600" dirty="0" err="1"/>
              <a:t>User</a:t>
            </a:r>
            <a:r>
              <a:rPr lang="ro-RO" altLang="ro-RO" sz="2600" dirty="0"/>
              <a:t> manual</a:t>
            </a:r>
            <a:endParaRPr lang="en-US" altLang="ro-RO" sz="2600" dirty="0"/>
          </a:p>
          <a:p>
            <a:r>
              <a:rPr lang="ro-RO" altLang="ro-RO" sz="2600" dirty="0" err="1"/>
              <a:t>Programmer</a:t>
            </a:r>
            <a:r>
              <a:rPr lang="ro-RO" altLang="ro-RO" sz="2600" dirty="0"/>
              <a:t> manual.</a:t>
            </a:r>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493499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Documentation tests:</a:t>
            </a:r>
          </a:p>
          <a:p>
            <a:pPr marL="0" indent="0">
              <a:buNone/>
            </a:pPr>
            <a:r>
              <a:rPr lang="en-US" altLang="ro-RO" sz="2600" dirty="0"/>
              <a:t>Document testing plans should include the following three components: </a:t>
            </a:r>
          </a:p>
          <a:p>
            <a:pPr marL="0" indent="0">
              <a:buNone/>
            </a:pPr>
            <a:r>
              <a:rPr lang="en-US" altLang="ro-RO" sz="2600" dirty="0"/>
              <a:t>■ </a:t>
            </a:r>
            <a:r>
              <a:rPr lang="en-US" altLang="ro-RO" sz="2600" b="1" dirty="0"/>
              <a:t>Document completeness check. </a:t>
            </a:r>
            <a:r>
              <a:rPr lang="en-US" altLang="ro-RO" sz="2600" dirty="0"/>
              <a:t>Based on the requirements specification  and the detailed design reports, its purpose is to check whether all the required documents have been completed as specified and as intended by the designer. </a:t>
            </a:r>
          </a:p>
          <a:p>
            <a:pPr marL="0" indent="0">
              <a:buNone/>
            </a:pPr>
            <a:r>
              <a:rPr lang="en-US" altLang="ro-RO" sz="2600" dirty="0"/>
              <a:t>■ </a:t>
            </a:r>
            <a:r>
              <a:rPr lang="en-US" altLang="ro-RO" sz="2600" b="1" dirty="0"/>
              <a:t>Document correctness tests. </a:t>
            </a:r>
            <a:r>
              <a:rPr lang="en-US" altLang="ro-RO" sz="2600" dirty="0"/>
              <a:t>Correctness tests determine whether the instructions listed in the user document are correct</a:t>
            </a:r>
          </a:p>
          <a:p>
            <a:pPr marL="0" indent="0">
              <a:buNone/>
            </a:pPr>
            <a:r>
              <a:rPr lang="en-US" altLang="ro-RO" sz="2600" dirty="0"/>
              <a:t>■ </a:t>
            </a:r>
            <a:r>
              <a:rPr lang="en-US" altLang="ro-RO" sz="2600" b="1" dirty="0"/>
              <a:t>Document style and editing inspection. </a:t>
            </a:r>
            <a:r>
              <a:rPr lang="en-US" altLang="ro-RO" sz="2600" dirty="0"/>
              <a:t>Refers to document clarity and its  agreement with documentation standards in cases this requirement is specified in the contract.</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055167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74831"/>
            <a:ext cx="9152894" cy="3519073"/>
          </a:xfrm>
          <a:prstGeom prst="rect">
            <a:avLst/>
          </a:prstGeom>
        </p:spPr>
      </p:pic>
      <p:sp>
        <p:nvSpPr>
          <p:cNvPr id="5" name="Oval 4"/>
          <p:cNvSpPr/>
          <p:nvPr/>
        </p:nvSpPr>
        <p:spPr>
          <a:xfrm>
            <a:off x="6046817" y="3339549"/>
            <a:ext cx="3150704" cy="397565"/>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1161635" y="3828821"/>
            <a:ext cx="9223424" cy="1815882"/>
          </a:xfrm>
          <a:prstGeom prst="rect">
            <a:avLst/>
          </a:prstGeom>
          <a:solidFill>
            <a:schemeClr val="accent1">
              <a:lumMod val="40000"/>
              <a:lumOff val="60000"/>
            </a:schemeClr>
          </a:solidFill>
        </p:spPr>
        <p:txBody>
          <a:bodyPr wrap="square">
            <a:spAutoFit/>
          </a:bodyPr>
          <a:lstStyle/>
          <a:p>
            <a:r>
              <a:rPr lang="en-US" altLang="ro-RO" sz="2800" b="1" dirty="0"/>
              <a:t>Availability tests:</a:t>
            </a:r>
          </a:p>
          <a:p>
            <a:r>
              <a:rPr lang="en-US" altLang="ro-RO" sz="2800" dirty="0"/>
              <a:t>Availability is defined as reaction time</a:t>
            </a:r>
            <a:r>
              <a:rPr lang="ro-RO" altLang="ro-RO" sz="2800" dirty="0"/>
              <a:t> – i.e. </a:t>
            </a:r>
            <a:r>
              <a:rPr lang="en-US" altLang="ro-RO" sz="2800" dirty="0"/>
              <a:t>the time needed to obtain the requested information or the time required for firmware installed in computerized equipment to react. </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9FC8359-94B4-4C53-B044-0DBB6A3D0A5A}"/>
                  </a:ext>
                </a:extLst>
              </p14:cNvPr>
              <p14:cNvContentPartPr/>
              <p14:nvPr/>
            </p14:nvContentPartPr>
            <p14:xfrm>
              <a:off x="7184314" y="358971"/>
              <a:ext cx="360" cy="360"/>
            </p14:xfrm>
          </p:contentPart>
        </mc:Choice>
        <mc:Fallback xmlns="">
          <p:pic>
            <p:nvPicPr>
              <p:cNvPr id="6" name="Ink 5">
                <a:extLst>
                  <a:ext uri="{FF2B5EF4-FFF2-40B4-BE49-F238E27FC236}">
                    <a16:creationId xmlns:a16="http://schemas.microsoft.com/office/drawing/2014/main" id="{A9FC8359-94B4-4C53-B044-0DBB6A3D0A5A}"/>
                  </a:ext>
                </a:extLst>
              </p:cNvPr>
              <p:cNvPicPr/>
              <p:nvPr/>
            </p:nvPicPr>
            <p:blipFill>
              <a:blip r:embed="rId4"/>
              <a:stretch>
                <a:fillRect/>
              </a:stretch>
            </p:blipFill>
            <p:spPr>
              <a:xfrm>
                <a:off x="7112314" y="214971"/>
                <a:ext cx="144000" cy="288000"/>
              </a:xfrm>
              <a:prstGeom prst="rect">
                <a:avLst/>
              </a:prstGeom>
            </p:spPr>
          </p:pic>
        </mc:Fallback>
      </mc:AlternateContent>
    </p:spTree>
    <p:extLst>
      <p:ext uri="{BB962C8B-B14F-4D97-AF65-F5344CB8AC3E}">
        <p14:creationId xmlns:p14="http://schemas.microsoft.com/office/powerpoint/2010/main" val="301148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74831"/>
            <a:ext cx="9152894" cy="3519073"/>
          </a:xfrm>
          <a:prstGeom prst="rect">
            <a:avLst/>
          </a:prstGeom>
        </p:spPr>
      </p:pic>
      <p:sp>
        <p:nvSpPr>
          <p:cNvPr id="5" name="Oval 4"/>
          <p:cNvSpPr/>
          <p:nvPr/>
        </p:nvSpPr>
        <p:spPr>
          <a:xfrm>
            <a:off x="5221869" y="3736802"/>
            <a:ext cx="3150704" cy="397565"/>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1227558" y="4134367"/>
            <a:ext cx="9021047" cy="1477328"/>
          </a:xfrm>
          <a:prstGeom prst="rect">
            <a:avLst/>
          </a:prstGeom>
          <a:solidFill>
            <a:schemeClr val="accent1">
              <a:lumMod val="40000"/>
              <a:lumOff val="60000"/>
            </a:schemeClr>
          </a:solidFill>
        </p:spPr>
        <p:txBody>
          <a:bodyPr wrap="square">
            <a:spAutoFit/>
          </a:bodyPr>
          <a:lstStyle/>
          <a:p>
            <a:r>
              <a:rPr lang="en-US" altLang="ro-RO" b="1" dirty="0"/>
              <a:t>Reliability tests</a:t>
            </a:r>
            <a:r>
              <a:rPr lang="ro-RO" altLang="ro-RO" b="1" dirty="0"/>
              <a:t>:</a:t>
            </a:r>
          </a:p>
          <a:p>
            <a:r>
              <a:rPr lang="en-US" altLang="ro-RO" dirty="0"/>
              <a:t>The software system reliability requirement deals with features that can be translated as events occurring over time, such as average time between fail- </a:t>
            </a:r>
            <a:r>
              <a:rPr lang="en-US" altLang="ro-RO" dirty="0" err="1"/>
              <a:t>ures</a:t>
            </a:r>
            <a:r>
              <a:rPr lang="en-US" altLang="ro-RO" dirty="0"/>
              <a:t> (e.g., 500 hours), average time for recovery after system failure (e.g., 15 minutes), or average downtime per month (e.g., 30 minutes per month)</a:t>
            </a:r>
            <a:endParaRPr lang="ro-RO" altLang="ro-RO" dirty="0"/>
          </a:p>
        </p:txBody>
      </p:sp>
    </p:spTree>
    <p:extLst>
      <p:ext uri="{BB962C8B-B14F-4D97-AF65-F5344CB8AC3E}">
        <p14:creationId xmlns:p14="http://schemas.microsoft.com/office/powerpoint/2010/main" val="26989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814130" y="4134367"/>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Dreptunghi 5"/>
          <p:cNvSpPr/>
          <p:nvPr/>
        </p:nvSpPr>
        <p:spPr>
          <a:xfrm>
            <a:off x="1101229" y="2926057"/>
            <a:ext cx="9425801" cy="1107996"/>
          </a:xfrm>
          <a:prstGeom prst="rect">
            <a:avLst/>
          </a:prstGeom>
          <a:solidFill>
            <a:schemeClr val="accent1">
              <a:lumMod val="40000"/>
              <a:lumOff val="60000"/>
            </a:schemeClr>
          </a:solidFill>
        </p:spPr>
        <p:txBody>
          <a:bodyPr wrap="square">
            <a:spAutoFit/>
          </a:bodyPr>
          <a:lstStyle/>
          <a:p>
            <a:r>
              <a:rPr lang="en-US" sz="2200" b="1" dirty="0"/>
              <a:t>Stress tests </a:t>
            </a:r>
            <a:endParaRPr lang="ro-RO" sz="2200" b="1" dirty="0"/>
          </a:p>
          <a:p>
            <a:endParaRPr lang="ro-RO" sz="2200" b="1" dirty="0"/>
          </a:p>
          <a:p>
            <a:r>
              <a:rPr lang="en-US" sz="2200" dirty="0"/>
              <a:t>two main types of tests: </a:t>
            </a:r>
            <a:r>
              <a:rPr lang="en-US" sz="2200" dirty="0">
                <a:solidFill>
                  <a:srgbClr val="FF0000"/>
                </a:solidFill>
              </a:rPr>
              <a:t>load tests </a:t>
            </a:r>
            <a:r>
              <a:rPr lang="en-US" sz="2200" dirty="0"/>
              <a:t>and </a:t>
            </a:r>
            <a:r>
              <a:rPr lang="en-US" sz="2200" dirty="0">
                <a:solidFill>
                  <a:srgbClr val="FF0000"/>
                </a:solidFill>
              </a:rPr>
              <a:t>durability tests</a:t>
            </a:r>
            <a:r>
              <a:rPr lang="en-US" sz="2200" dirty="0"/>
              <a:t>. </a:t>
            </a:r>
            <a:endParaRPr lang="ro-RO" sz="2200" dirty="0"/>
          </a:p>
        </p:txBody>
      </p:sp>
    </p:spTree>
    <p:extLst>
      <p:ext uri="{BB962C8B-B14F-4D97-AF65-F5344CB8AC3E}">
        <p14:creationId xmlns:p14="http://schemas.microsoft.com/office/powerpoint/2010/main" val="118825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814130" y="4134367"/>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Dreptunghi 5"/>
          <p:cNvSpPr/>
          <p:nvPr/>
        </p:nvSpPr>
        <p:spPr>
          <a:xfrm>
            <a:off x="888728" y="1649808"/>
            <a:ext cx="9425801" cy="2462213"/>
          </a:xfrm>
          <a:prstGeom prst="rect">
            <a:avLst/>
          </a:prstGeom>
          <a:solidFill>
            <a:schemeClr val="accent1">
              <a:lumMod val="40000"/>
              <a:lumOff val="60000"/>
            </a:schemeClr>
          </a:solidFill>
        </p:spPr>
        <p:txBody>
          <a:bodyPr wrap="square">
            <a:spAutoFit/>
          </a:bodyPr>
          <a:lstStyle/>
          <a:p>
            <a:r>
              <a:rPr lang="en-US" sz="2200" b="1" dirty="0"/>
              <a:t>Stress tests </a:t>
            </a:r>
            <a:endParaRPr lang="ro-RO" sz="2200" b="1" dirty="0"/>
          </a:p>
          <a:p>
            <a:r>
              <a:rPr lang="en-US" sz="2200" dirty="0"/>
              <a:t>Load tests relate to the functional performance of the system under maximal operational load: maximal transactions per minute, hits per minute to an Internet site and the like. </a:t>
            </a:r>
            <a:endParaRPr lang="ro-RO" sz="2200" dirty="0"/>
          </a:p>
          <a:p>
            <a:r>
              <a:rPr lang="en-US" sz="2200" dirty="0"/>
              <a:t>Load tests, which are usually conducted for loads higher than those indicated in the requirements specification, are of utmost importance for software systems planned to serve simultaneously a large population of users.</a:t>
            </a:r>
            <a:endParaRPr lang="ro-RO" sz="2200" dirty="0"/>
          </a:p>
        </p:txBody>
      </p:sp>
    </p:spTree>
    <p:extLst>
      <p:ext uri="{BB962C8B-B14F-4D97-AF65-F5344CB8AC3E}">
        <p14:creationId xmlns:p14="http://schemas.microsoft.com/office/powerpoint/2010/main" val="23232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1. </a:t>
            </a:r>
            <a:r>
              <a:rPr lang="en-US" altLang="ro-RO" sz="2800" b="1" dirty="0">
                <a:solidFill>
                  <a:srgbClr val="0000FF"/>
                </a:solidFill>
              </a:rPr>
              <a:t>Definitions and objectives</a:t>
            </a:r>
            <a:endPar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4832092"/>
          </a:xfrm>
          <a:prstGeom prst="rect">
            <a:avLst/>
          </a:prstGeom>
        </p:spPr>
        <p:txBody>
          <a:bodyPr wrap="square">
            <a:spAutoFit/>
          </a:bodyPr>
          <a:lstStyle/>
          <a:p>
            <a:r>
              <a:rPr lang="ro-RO" sz="2800" b="1" dirty="0" err="1">
                <a:solidFill>
                  <a:srgbClr val="C00000"/>
                </a:solidFill>
              </a:rPr>
              <a:t>Intro</a:t>
            </a:r>
            <a:r>
              <a:rPr lang="ro-RO" sz="2800" dirty="0">
                <a:solidFill>
                  <a:srgbClr val="C00000"/>
                </a:solidFill>
              </a:rPr>
              <a:t>:</a:t>
            </a:r>
          </a:p>
          <a:p>
            <a:endParaRPr lang="ro-RO" sz="2800" dirty="0"/>
          </a:p>
          <a:p>
            <a:r>
              <a:rPr lang="en-US" sz="2800" dirty="0"/>
              <a:t>In a survey performed in November 1994, Perry (1995)</a:t>
            </a:r>
            <a:r>
              <a:rPr lang="ro-RO" sz="2800" dirty="0"/>
              <a:t> </a:t>
            </a:r>
            <a:r>
              <a:rPr lang="en-US" sz="2800" dirty="0"/>
              <a:t>found that on average, 24% of the project development budget was allocated</a:t>
            </a:r>
          </a:p>
          <a:p>
            <a:r>
              <a:rPr lang="en-US" sz="2800" dirty="0"/>
              <a:t>to testing. </a:t>
            </a:r>
            <a:endParaRPr lang="ro-RO" sz="2800" dirty="0"/>
          </a:p>
          <a:p>
            <a:endParaRPr lang="ro-RO" sz="2800" dirty="0"/>
          </a:p>
          <a:p>
            <a:endParaRPr lang="ro-RO" sz="2800" dirty="0"/>
          </a:p>
          <a:p>
            <a:r>
              <a:rPr lang="en-US" sz="2800" dirty="0"/>
              <a:t>In addition, 32% of the project management budget was slated</a:t>
            </a:r>
          </a:p>
          <a:p>
            <a:r>
              <a:rPr lang="ro-RO" sz="2800" dirty="0"/>
              <a:t>for </a:t>
            </a:r>
            <a:r>
              <a:rPr lang="ro-RO" sz="2800" dirty="0" err="1"/>
              <a:t>testing</a:t>
            </a:r>
            <a:r>
              <a:rPr lang="ro-RO" sz="2800" dirty="0"/>
              <a:t> </a:t>
            </a:r>
            <a:r>
              <a:rPr lang="ro-RO" sz="2800" dirty="0" err="1"/>
              <a:t>activities</a:t>
            </a:r>
            <a:r>
              <a:rPr lang="ro-RO" sz="2800" dirty="0"/>
              <a:t>.</a:t>
            </a:r>
          </a:p>
          <a:p>
            <a:endParaRPr lang="ro-RO" altLang="ro-RO" sz="2800" dirty="0">
              <a:solidFill>
                <a:srgbClr val="002060"/>
              </a:solidFill>
            </a:endParaRPr>
          </a:p>
          <a:p>
            <a:endParaRPr lang="en-US" altLang="ro-RO" sz="2800" dirty="0">
              <a:solidFill>
                <a:srgbClr val="002060"/>
              </a:solidFill>
            </a:endParaRPr>
          </a:p>
        </p:txBody>
      </p:sp>
    </p:spTree>
    <p:extLst>
      <p:ext uri="{BB962C8B-B14F-4D97-AF65-F5344CB8AC3E}">
        <p14:creationId xmlns:p14="http://schemas.microsoft.com/office/powerpoint/2010/main" val="2999444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814130" y="4134367"/>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Dreptunghi 5"/>
          <p:cNvSpPr/>
          <p:nvPr/>
        </p:nvSpPr>
        <p:spPr>
          <a:xfrm>
            <a:off x="888728" y="2064649"/>
            <a:ext cx="9425801" cy="1908215"/>
          </a:xfrm>
          <a:prstGeom prst="rect">
            <a:avLst/>
          </a:prstGeom>
          <a:solidFill>
            <a:schemeClr val="accent1">
              <a:lumMod val="40000"/>
              <a:lumOff val="60000"/>
            </a:schemeClr>
          </a:solidFill>
        </p:spPr>
        <p:txBody>
          <a:bodyPr wrap="square">
            <a:spAutoFit/>
          </a:bodyPr>
          <a:lstStyle/>
          <a:p>
            <a:r>
              <a:rPr lang="en-US" sz="2200" b="1" dirty="0"/>
              <a:t>Stress tests </a:t>
            </a:r>
            <a:endParaRPr lang="ro-RO" sz="2200" b="1" dirty="0"/>
          </a:p>
          <a:p>
            <a:r>
              <a:rPr lang="en-US" sz="2400" dirty="0"/>
              <a:t>Durability tests </a:t>
            </a:r>
            <a:endParaRPr lang="ro-RO" sz="2400" dirty="0"/>
          </a:p>
          <a:p>
            <a:r>
              <a:rPr lang="en-US" sz="2400" dirty="0"/>
              <a:t>are carried out in physically extreme operating conditions such as high temperatures, humidity, and high-speed driving along unpaved rural roads, as detailed in the durability specification requirements.</a:t>
            </a:r>
            <a:endParaRPr lang="ro-RO" sz="2400" dirty="0"/>
          </a:p>
        </p:txBody>
      </p:sp>
    </p:spTree>
    <p:extLst>
      <p:ext uri="{BB962C8B-B14F-4D97-AF65-F5344CB8AC3E}">
        <p14:creationId xmlns:p14="http://schemas.microsoft.com/office/powerpoint/2010/main" val="378562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520795" y="4521993"/>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888728" y="2298021"/>
            <a:ext cx="9785898" cy="2123658"/>
          </a:xfrm>
          <a:prstGeom prst="rect">
            <a:avLst/>
          </a:prstGeom>
          <a:solidFill>
            <a:schemeClr val="accent1">
              <a:lumMod val="40000"/>
              <a:lumOff val="60000"/>
            </a:schemeClr>
          </a:solidFill>
        </p:spPr>
        <p:txBody>
          <a:bodyPr wrap="square">
            <a:spAutoFit/>
          </a:bodyPr>
          <a:lstStyle/>
          <a:p>
            <a:r>
              <a:rPr lang="en-US" sz="2800" dirty="0"/>
              <a:t>Software system security tests </a:t>
            </a:r>
            <a:r>
              <a:rPr lang="ro-RO" sz="2800" dirty="0"/>
              <a:t>… </a:t>
            </a:r>
            <a:r>
              <a:rPr lang="en-US" sz="2600" dirty="0"/>
              <a:t>of software systems </a:t>
            </a:r>
            <a:endParaRPr lang="ro-RO" sz="2600" dirty="0"/>
          </a:p>
          <a:p>
            <a:r>
              <a:rPr lang="en-US" sz="2600" dirty="0"/>
              <a:t>are aimed at preventing unauthorized access to the system or parts of it, detection of unauthorized access and the activities performed by the penetration, and the recovery of damages caused by unauthorized penetration cases. </a:t>
            </a:r>
            <a:endParaRPr lang="ro-RO" sz="2600" dirty="0"/>
          </a:p>
        </p:txBody>
      </p:sp>
    </p:spTree>
    <p:extLst>
      <p:ext uri="{BB962C8B-B14F-4D97-AF65-F5344CB8AC3E}">
        <p14:creationId xmlns:p14="http://schemas.microsoft.com/office/powerpoint/2010/main" val="42046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520795" y="4521993"/>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888728" y="2298021"/>
            <a:ext cx="9785898" cy="2123658"/>
          </a:xfrm>
          <a:prstGeom prst="rect">
            <a:avLst/>
          </a:prstGeom>
          <a:solidFill>
            <a:schemeClr val="accent1">
              <a:lumMod val="40000"/>
              <a:lumOff val="60000"/>
            </a:schemeClr>
          </a:solidFill>
        </p:spPr>
        <p:txBody>
          <a:bodyPr wrap="square">
            <a:spAutoFit/>
          </a:bodyPr>
          <a:lstStyle/>
          <a:p>
            <a:r>
              <a:rPr lang="en-US" sz="2800" b="1" dirty="0"/>
              <a:t>Software system security tests </a:t>
            </a:r>
            <a:r>
              <a:rPr lang="ro-RO" sz="2800" b="1" dirty="0"/>
              <a:t>… </a:t>
            </a:r>
            <a:r>
              <a:rPr lang="en-US" sz="2600" b="1" dirty="0"/>
              <a:t>of software systems </a:t>
            </a:r>
            <a:endParaRPr lang="ro-RO" sz="2600" b="1" dirty="0"/>
          </a:p>
          <a:p>
            <a:pPr marL="457200" indent="-457200">
              <a:buFont typeface="Arial" panose="020B0604020202020204" pitchFamily="34" charset="0"/>
              <a:buChar char="•"/>
            </a:pPr>
            <a:r>
              <a:rPr lang="ro-RO" sz="2600" dirty="0"/>
              <a:t>Access control,</a:t>
            </a:r>
          </a:p>
          <a:p>
            <a:pPr marL="457200" indent="-457200">
              <a:buFont typeface="Arial" panose="020B0604020202020204" pitchFamily="34" charset="0"/>
              <a:buChar char="•"/>
            </a:pPr>
            <a:r>
              <a:rPr lang="en-US" sz="2600" dirty="0"/>
              <a:t>Backup of databases and software files and recovery in cases of system failure.</a:t>
            </a:r>
            <a:endParaRPr lang="ro-RO" sz="2600" dirty="0"/>
          </a:p>
          <a:p>
            <a:pPr marL="457200" indent="-457200">
              <a:buFont typeface="Arial" panose="020B0604020202020204" pitchFamily="34" charset="0"/>
              <a:buChar char="•"/>
            </a:pPr>
            <a:r>
              <a:rPr lang="en-US" sz="2600" dirty="0"/>
              <a:t>Logging of transactions, system usage, access trials, and so forth. </a:t>
            </a:r>
            <a:endParaRPr lang="ro-RO" sz="2600" dirty="0"/>
          </a:p>
        </p:txBody>
      </p:sp>
    </p:spTree>
    <p:extLst>
      <p:ext uri="{BB962C8B-B14F-4D97-AF65-F5344CB8AC3E}">
        <p14:creationId xmlns:p14="http://schemas.microsoft.com/office/powerpoint/2010/main" val="416036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590369" y="4921244"/>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888728" y="1242391"/>
            <a:ext cx="9785898" cy="3585597"/>
          </a:xfrm>
          <a:prstGeom prst="rect">
            <a:avLst/>
          </a:prstGeom>
          <a:solidFill>
            <a:schemeClr val="accent1">
              <a:lumMod val="40000"/>
              <a:lumOff val="60000"/>
            </a:schemeClr>
          </a:solidFill>
        </p:spPr>
        <p:txBody>
          <a:bodyPr wrap="square">
            <a:spAutoFit/>
          </a:bodyPr>
          <a:lstStyle/>
          <a:p>
            <a:r>
              <a:rPr lang="en-US" sz="2800" b="1" dirty="0"/>
              <a:t>Training usability tests </a:t>
            </a:r>
            <a:endParaRPr lang="ro-RO" sz="2800" b="1" dirty="0"/>
          </a:p>
          <a:p>
            <a:endParaRPr lang="ro-RO" sz="2400" dirty="0"/>
          </a:p>
          <a:p>
            <a:r>
              <a:rPr lang="en-US" sz="2500" dirty="0"/>
              <a:t>When large numbers of users are involved in operating a system, training usability requirements are added to the testing agenda.</a:t>
            </a:r>
            <a:endParaRPr lang="ro-RO" sz="2500" dirty="0"/>
          </a:p>
          <a:p>
            <a:endParaRPr lang="ro-RO" sz="2500" dirty="0"/>
          </a:p>
          <a:p>
            <a:r>
              <a:rPr lang="en-US" sz="2500" dirty="0"/>
              <a:t>The scope of training usability is defined by the resources needed to train a new employee, in other words, how many hours of training are required for a new employee to achieve a defined level of </a:t>
            </a:r>
            <a:r>
              <a:rPr lang="ro-RO" sz="2500" dirty="0" err="1"/>
              <a:t>knowledge</a:t>
            </a:r>
            <a:r>
              <a:rPr lang="en-US" sz="2500" dirty="0"/>
              <a:t> with the system or to reach a defined hourly production rate. </a:t>
            </a:r>
            <a:endParaRPr lang="ro-RO" sz="2500" dirty="0"/>
          </a:p>
        </p:txBody>
      </p:sp>
    </p:spTree>
    <p:extLst>
      <p:ext uri="{BB962C8B-B14F-4D97-AF65-F5344CB8AC3E}">
        <p14:creationId xmlns:p14="http://schemas.microsoft.com/office/powerpoint/2010/main" val="3850338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590369" y="5263905"/>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888728" y="1193273"/>
            <a:ext cx="9785898" cy="3970318"/>
          </a:xfrm>
          <a:prstGeom prst="rect">
            <a:avLst/>
          </a:prstGeom>
          <a:solidFill>
            <a:schemeClr val="accent1">
              <a:lumMod val="40000"/>
              <a:lumOff val="60000"/>
            </a:schemeClr>
          </a:solidFill>
        </p:spPr>
        <p:txBody>
          <a:bodyPr wrap="square">
            <a:spAutoFit/>
          </a:bodyPr>
          <a:lstStyle/>
          <a:p>
            <a:r>
              <a:rPr lang="en-US" sz="2800" b="1" dirty="0"/>
              <a:t>Operational usability tests</a:t>
            </a:r>
            <a:endParaRPr lang="ro-RO" sz="2800" b="1" dirty="0"/>
          </a:p>
          <a:p>
            <a:endParaRPr lang="ro-RO" sz="2800" dirty="0"/>
          </a:p>
          <a:p>
            <a:r>
              <a:rPr lang="en-US" sz="2800" dirty="0"/>
              <a:t>The focus of this class of tests is the operator’s productivity, that is, those aspects of the system that affect the performance regularly achieved by system operators, or that are applied mainly for information systems that serve many users. </a:t>
            </a:r>
            <a:endParaRPr lang="ro-RO" sz="2800" dirty="0"/>
          </a:p>
          <a:p>
            <a:endParaRPr lang="ro-RO" sz="2800" dirty="0"/>
          </a:p>
          <a:p>
            <a:r>
              <a:rPr lang="en-US" sz="2800" dirty="0"/>
              <a:t>These tests are of high importance in cases where the workings of the system can affect substantially the productivity of its users.</a:t>
            </a:r>
            <a:r>
              <a:rPr lang="en-US" sz="2500" dirty="0"/>
              <a:t> </a:t>
            </a:r>
            <a:endParaRPr lang="ro-RO" sz="2500" dirty="0"/>
          </a:p>
        </p:txBody>
      </p:sp>
    </p:spTree>
    <p:extLst>
      <p:ext uri="{BB962C8B-B14F-4D97-AF65-F5344CB8AC3E}">
        <p14:creationId xmlns:p14="http://schemas.microsoft.com/office/powerpoint/2010/main" val="878573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Revision factor testing classes </a:t>
            </a:r>
            <a:endParaRPr lang="ro-RO" altLang="ro-RO" sz="2600" b="1" dirty="0"/>
          </a:p>
          <a:p>
            <a:pPr marL="0" indent="0">
              <a:buNone/>
            </a:pPr>
            <a:endParaRPr lang="ro-RO" altLang="ro-RO" sz="2600" b="1" dirty="0"/>
          </a:p>
          <a:p>
            <a:pPr marL="0" indent="0">
              <a:buNone/>
            </a:pPr>
            <a:r>
              <a:rPr lang="en-US" altLang="ro-RO" sz="2600" dirty="0"/>
              <a:t>Easy revision of software is a fundamental factor assuring a software pack- age’s successful, long service and its successful sales to larger user populations. </a:t>
            </a:r>
            <a:endParaRPr lang="ro-RO" altLang="ro-RO" sz="2600" dirty="0"/>
          </a:p>
          <a:p>
            <a:pPr marL="0" indent="0">
              <a:buNone/>
            </a:pPr>
            <a:endParaRPr lang="ro-RO" altLang="ro-RO" sz="2600" dirty="0"/>
          </a:p>
          <a:p>
            <a:pPr marL="0" indent="0">
              <a:buNone/>
            </a:pPr>
            <a:r>
              <a:rPr lang="en-US" altLang="ro-RO" sz="2600" dirty="0"/>
              <a:t>Related to these features are the revision testing classes dis- cussed in this section: </a:t>
            </a:r>
            <a:endParaRPr lang="ro-RO" altLang="ro-RO" sz="2600" dirty="0"/>
          </a:p>
          <a:p>
            <a:pPr marL="0" indent="0">
              <a:buNone/>
            </a:pPr>
            <a:r>
              <a:rPr lang="en-US" altLang="ro-RO" sz="2600" dirty="0"/>
              <a:t>■ Maintainability tests </a:t>
            </a:r>
            <a:endParaRPr lang="ro-RO" altLang="ro-RO" sz="2600" dirty="0"/>
          </a:p>
          <a:p>
            <a:pPr marL="0" indent="0">
              <a:buNone/>
            </a:pPr>
            <a:r>
              <a:rPr lang="en-US" altLang="ro-RO" sz="2600" dirty="0"/>
              <a:t>■ Flexibility tests </a:t>
            </a:r>
            <a:endParaRPr lang="ro-RO" altLang="ro-RO" sz="2600" dirty="0"/>
          </a:p>
          <a:p>
            <a:pPr marL="0" indent="0">
              <a:buNone/>
            </a:pPr>
            <a:r>
              <a:rPr lang="en-US" altLang="ro-RO" sz="2600" dirty="0"/>
              <a:t>■ Testability tests. </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815477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marL="0" indent="0">
              <a:buNone/>
            </a:pPr>
            <a:r>
              <a:rPr lang="en-US" altLang="ro-RO" sz="2600" b="1" dirty="0"/>
              <a:t>■ Maintainability tests </a:t>
            </a:r>
            <a:endParaRPr lang="ro-RO" altLang="ro-RO" sz="2600" b="1" dirty="0"/>
          </a:p>
          <a:p>
            <a:pPr marL="0" indent="0">
              <a:buNone/>
            </a:pPr>
            <a:r>
              <a:rPr lang="en-US" altLang="ro-RO" sz="2600" dirty="0"/>
              <a:t>The importance of software maintenance and maintainability can never be overestimated; consider the fact that these functions consume more than 60% of total design and programming resources invested in a software sys- tem throughout its life cycle (Pressman, 2000).</a:t>
            </a:r>
            <a:endParaRPr lang="ro-RO" altLang="ro-RO" sz="2600" dirty="0"/>
          </a:p>
          <a:p>
            <a:pPr marL="0" indent="0">
              <a:buNone/>
            </a:pPr>
            <a:r>
              <a:rPr lang="en-US" altLang="ro-RO" sz="2600" dirty="0"/>
              <a:t>Maintainability tests relate mainly to these issues: </a:t>
            </a:r>
            <a:endParaRPr lang="ro-RO" altLang="ro-RO" sz="2600" dirty="0"/>
          </a:p>
          <a:p>
            <a:pPr marL="514350" indent="-514350">
              <a:buAutoNum type="arabicParenBoth"/>
            </a:pPr>
            <a:r>
              <a:rPr lang="en-US" altLang="ro-RO" sz="2600" b="1" dirty="0"/>
              <a:t>The system structure </a:t>
            </a:r>
            <a:r>
              <a:rPr lang="ro-RO" altLang="ro-RO" sz="2600" dirty="0" err="1"/>
              <a:t>respects</a:t>
            </a:r>
            <a:r>
              <a:rPr lang="ro-RO" altLang="ro-RO" sz="2600" dirty="0"/>
              <a:t> </a:t>
            </a:r>
            <a:r>
              <a:rPr lang="en-US" altLang="ro-RO" sz="2600" dirty="0"/>
              <a:t>the standards and development procedures imposed on the specific components for support of future maintenance activities, including the modular structure of self-contained modules and module size.</a:t>
            </a:r>
            <a:endParaRPr lang="ro-RO" altLang="ro-RO" sz="2600" dirty="0"/>
          </a:p>
          <a:p>
            <a:pPr marL="514350" indent="-514350">
              <a:buAutoNum type="arabicParenBoth"/>
            </a:pPr>
            <a:r>
              <a:rPr lang="en-US" altLang="ro-RO" sz="2600" b="1" dirty="0"/>
              <a:t>The programmer’s manual </a:t>
            </a:r>
            <a:r>
              <a:rPr lang="en-US" altLang="ro-RO" sz="2600" dirty="0"/>
              <a:t>is prepared according to approved documentation standards and provides complete system documentation. </a:t>
            </a:r>
            <a:endParaRPr lang="ro-RO" altLang="ro-RO" sz="2600" dirty="0"/>
          </a:p>
          <a:p>
            <a:pPr marL="514350" indent="-514350">
              <a:buAutoNum type="arabicParenBoth"/>
            </a:pPr>
            <a:r>
              <a:rPr lang="en-US" altLang="ro-RO" sz="2600" b="1" dirty="0"/>
              <a:t>The internal documentation incorporated in the software code </a:t>
            </a:r>
            <a:r>
              <a:rPr lang="en-US" altLang="ro-RO" sz="2600" dirty="0"/>
              <a:t>is prepared according to coding procedures and conventions and fully covers the system’s documentation requirements.</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803886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Revision factor testing classes </a:t>
            </a:r>
            <a:endParaRPr lang="ro-RO" altLang="ro-RO" sz="2600" b="1" dirty="0"/>
          </a:p>
          <a:p>
            <a:pPr marL="0" indent="0">
              <a:buNone/>
            </a:pPr>
            <a:r>
              <a:rPr lang="en-US" altLang="ro-RO" sz="2600" b="1" i="1" dirty="0"/>
              <a:t>■ Flexibility tests </a:t>
            </a:r>
            <a:endParaRPr lang="ro-RO" altLang="ro-RO" sz="2600" b="1" i="1" dirty="0"/>
          </a:p>
          <a:p>
            <a:pPr marL="0" indent="0">
              <a:buNone/>
            </a:pPr>
            <a:r>
              <a:rPr lang="en-US" altLang="ro-RO" sz="2600" dirty="0"/>
              <a:t>Software system flexibility refers to the system’s capabilities, based on its structural and programming characteristics. </a:t>
            </a:r>
            <a:endParaRPr lang="ro-RO" altLang="ro-RO" sz="2600" dirty="0"/>
          </a:p>
          <a:p>
            <a:pPr marL="0" indent="0">
              <a:buNone/>
            </a:pPr>
            <a:r>
              <a:rPr lang="en-US" altLang="ro-RO" sz="2600" dirty="0"/>
              <a:t>These factors significantly affect the efforts required </a:t>
            </a:r>
            <a:r>
              <a:rPr lang="en-US" altLang="ro-RO" sz="2600" u="sng" dirty="0"/>
              <a:t>to adapt the software to the variety of customer needs </a:t>
            </a:r>
            <a:r>
              <a:rPr lang="en-US" altLang="ro-RO" sz="2600" dirty="0"/>
              <a:t>as well as to introduce changes initiated by customers and maintenance teams for the purpose of improving system functionality.</a:t>
            </a:r>
            <a:endParaRPr lang="ro-RO" altLang="ro-RO" sz="2600" dirty="0"/>
          </a:p>
          <a:p>
            <a:pPr marL="0" indent="0">
              <a:buNone/>
            </a:pPr>
            <a:endParaRPr lang="ro-RO" altLang="ro-RO" sz="2600" dirty="0"/>
          </a:p>
          <a:p>
            <a:pPr marL="0" indent="0">
              <a:buNone/>
            </a:pPr>
            <a:r>
              <a:rPr lang="en-US" altLang="ro-RO" sz="2600" b="1" i="1" dirty="0"/>
              <a:t>■ Testability tests </a:t>
            </a:r>
            <a:endParaRPr lang="ro-RO" altLang="ro-RO" sz="2600" b="1" i="1" dirty="0"/>
          </a:p>
          <a:p>
            <a:pPr marL="0" indent="0">
              <a:buNone/>
            </a:pPr>
            <a:r>
              <a:rPr lang="en-US" altLang="ro-RO" sz="2600" dirty="0"/>
              <a:t>Testability requirements deal with the ease of testing the software system.</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3B599EE-8CD9-42C1-895C-E25167410F1B}"/>
                  </a:ext>
                </a:extLst>
              </p14:cNvPr>
              <p14:cNvContentPartPr/>
              <p14:nvPr/>
            </p14:nvContentPartPr>
            <p14:xfrm>
              <a:off x="9413074" y="6302571"/>
              <a:ext cx="360" cy="360"/>
            </p14:xfrm>
          </p:contentPart>
        </mc:Choice>
        <mc:Fallback xmlns="">
          <p:pic>
            <p:nvPicPr>
              <p:cNvPr id="2" name="Ink 1">
                <a:extLst>
                  <a:ext uri="{FF2B5EF4-FFF2-40B4-BE49-F238E27FC236}">
                    <a16:creationId xmlns:a16="http://schemas.microsoft.com/office/drawing/2014/main" id="{13B599EE-8CD9-42C1-895C-E25167410F1B}"/>
                  </a:ext>
                </a:extLst>
              </p:cNvPr>
              <p:cNvPicPr/>
              <p:nvPr/>
            </p:nvPicPr>
            <p:blipFill>
              <a:blip r:embed="rId3"/>
              <a:stretch>
                <a:fillRect/>
              </a:stretch>
            </p:blipFill>
            <p:spPr>
              <a:xfrm>
                <a:off x="9341434" y="6158931"/>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23B6473-8AF5-4E68-BCE2-6870ACCE26F8}"/>
                  </a:ext>
                </a:extLst>
              </p14:cNvPr>
              <p14:cNvContentPartPr/>
              <p14:nvPr/>
            </p14:nvContentPartPr>
            <p14:xfrm>
              <a:off x="726274" y="4588251"/>
              <a:ext cx="10252800" cy="298800"/>
            </p14:xfrm>
          </p:contentPart>
        </mc:Choice>
        <mc:Fallback xmlns="">
          <p:pic>
            <p:nvPicPr>
              <p:cNvPr id="3" name="Ink 2">
                <a:extLst>
                  <a:ext uri="{FF2B5EF4-FFF2-40B4-BE49-F238E27FC236}">
                    <a16:creationId xmlns:a16="http://schemas.microsoft.com/office/drawing/2014/main" id="{E23B6473-8AF5-4E68-BCE2-6870ACCE26F8}"/>
                  </a:ext>
                </a:extLst>
              </p:cNvPr>
              <p:cNvPicPr/>
              <p:nvPr/>
            </p:nvPicPr>
            <p:blipFill>
              <a:blip r:embed="rId5"/>
              <a:stretch>
                <a:fillRect/>
              </a:stretch>
            </p:blipFill>
            <p:spPr>
              <a:xfrm>
                <a:off x="654274" y="4444251"/>
                <a:ext cx="1039644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323758E-A6FE-4B79-8B24-669624C99F3B}"/>
                  </a:ext>
                </a:extLst>
              </p14:cNvPr>
              <p14:cNvContentPartPr/>
              <p14:nvPr/>
            </p14:nvContentPartPr>
            <p14:xfrm>
              <a:off x="538354" y="644451"/>
              <a:ext cx="272160" cy="3639960"/>
            </p14:xfrm>
          </p:contentPart>
        </mc:Choice>
        <mc:Fallback xmlns="">
          <p:pic>
            <p:nvPicPr>
              <p:cNvPr id="5" name="Ink 4">
                <a:extLst>
                  <a:ext uri="{FF2B5EF4-FFF2-40B4-BE49-F238E27FC236}">
                    <a16:creationId xmlns:a16="http://schemas.microsoft.com/office/drawing/2014/main" id="{5323758E-A6FE-4B79-8B24-669624C99F3B}"/>
                  </a:ext>
                </a:extLst>
              </p:cNvPr>
              <p:cNvPicPr/>
              <p:nvPr/>
            </p:nvPicPr>
            <p:blipFill>
              <a:blip r:embed="rId7"/>
              <a:stretch>
                <a:fillRect/>
              </a:stretch>
            </p:blipFill>
            <p:spPr>
              <a:xfrm>
                <a:off x="466354" y="500811"/>
                <a:ext cx="415800" cy="392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500C9154-826F-47E6-97EF-B48481912684}"/>
                  </a:ext>
                </a:extLst>
              </p14:cNvPr>
              <p14:cNvContentPartPr/>
              <p14:nvPr/>
            </p14:nvContentPartPr>
            <p14:xfrm>
              <a:off x="579394" y="260691"/>
              <a:ext cx="11260440" cy="4809600"/>
            </p14:xfrm>
          </p:contentPart>
        </mc:Choice>
        <mc:Fallback xmlns="">
          <p:pic>
            <p:nvPicPr>
              <p:cNvPr id="6" name="Ink 5">
                <a:extLst>
                  <a:ext uri="{FF2B5EF4-FFF2-40B4-BE49-F238E27FC236}">
                    <a16:creationId xmlns:a16="http://schemas.microsoft.com/office/drawing/2014/main" id="{500C9154-826F-47E6-97EF-B48481912684}"/>
                  </a:ext>
                </a:extLst>
              </p:cNvPr>
              <p:cNvPicPr/>
              <p:nvPr/>
            </p:nvPicPr>
            <p:blipFill>
              <a:blip r:embed="rId9"/>
              <a:stretch>
                <a:fillRect/>
              </a:stretch>
            </p:blipFill>
            <p:spPr>
              <a:xfrm>
                <a:off x="507394" y="117051"/>
                <a:ext cx="11404080" cy="5097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795A834C-8770-406F-AECD-D90DBABA0553}"/>
                  </a:ext>
                </a:extLst>
              </p14:cNvPr>
              <p14:cNvContentPartPr/>
              <p14:nvPr/>
            </p14:nvContentPartPr>
            <p14:xfrm>
              <a:off x="537994" y="4596287"/>
              <a:ext cx="11399040" cy="1787760"/>
            </p14:xfrm>
          </p:contentPart>
        </mc:Choice>
        <mc:Fallback xmlns="">
          <p:pic>
            <p:nvPicPr>
              <p:cNvPr id="7" name="Ink 6">
                <a:extLst>
                  <a:ext uri="{FF2B5EF4-FFF2-40B4-BE49-F238E27FC236}">
                    <a16:creationId xmlns:a16="http://schemas.microsoft.com/office/drawing/2014/main" id="{795A834C-8770-406F-AECD-D90DBABA0553}"/>
                  </a:ext>
                </a:extLst>
              </p:cNvPr>
              <p:cNvPicPr/>
              <p:nvPr/>
            </p:nvPicPr>
            <p:blipFill>
              <a:blip r:embed="rId11"/>
              <a:stretch>
                <a:fillRect/>
              </a:stretch>
            </p:blipFill>
            <p:spPr>
              <a:xfrm>
                <a:off x="465994" y="4452287"/>
                <a:ext cx="11542680" cy="2075400"/>
              </a:xfrm>
              <a:prstGeom prst="rect">
                <a:avLst/>
              </a:prstGeom>
            </p:spPr>
          </p:pic>
        </mc:Fallback>
      </mc:AlternateContent>
    </p:spTree>
    <p:extLst>
      <p:ext uri="{BB962C8B-B14F-4D97-AF65-F5344CB8AC3E}">
        <p14:creationId xmlns:p14="http://schemas.microsoft.com/office/powerpoint/2010/main" val="853029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Transition factor testing classes </a:t>
            </a:r>
            <a:endParaRPr lang="ro-RO" altLang="ro-RO" sz="2600" b="1" dirty="0"/>
          </a:p>
          <a:p>
            <a:pPr marL="0" indent="0">
              <a:buNone/>
            </a:pPr>
            <a:r>
              <a:rPr lang="en-US" altLang="ro-RO" sz="2600" dirty="0"/>
              <a:t>The software characteristics required to be operative, with minor adaptations, in different environments, and those needed to incorporate reused modules or to permit interfacing with other software packages </a:t>
            </a:r>
            <a:endParaRPr lang="ro-RO" altLang="ro-RO" sz="2600" dirty="0"/>
          </a:p>
          <a:p>
            <a:pPr marL="0" indent="0">
              <a:buNone/>
            </a:pPr>
            <a:endParaRPr lang="ro-RO" altLang="ro-RO" sz="2600" dirty="0"/>
          </a:p>
          <a:p>
            <a:pPr marL="0" indent="0">
              <a:buNone/>
            </a:pPr>
            <a:r>
              <a:rPr lang="en-US" altLang="ro-RO" sz="2600" dirty="0"/>
              <a:t>Hence, </a:t>
            </a:r>
            <a:r>
              <a:rPr lang="ro-RO" altLang="ro-RO" sz="2600" dirty="0" err="1"/>
              <a:t>we</a:t>
            </a:r>
            <a:r>
              <a:rPr lang="ro-RO" altLang="ro-RO" sz="2600" dirty="0"/>
              <a:t> </a:t>
            </a:r>
            <a:r>
              <a:rPr lang="ro-RO" altLang="ro-RO" sz="2600" dirty="0" err="1"/>
              <a:t>have</a:t>
            </a:r>
            <a:r>
              <a:rPr lang="en-US" altLang="ro-RO" sz="2600" dirty="0"/>
              <a:t>: </a:t>
            </a:r>
            <a:endParaRPr lang="ro-RO" altLang="ro-RO" sz="2600" dirty="0"/>
          </a:p>
          <a:p>
            <a:pPr marL="514350" indent="-514350">
              <a:buAutoNum type="arabicParenBoth"/>
            </a:pPr>
            <a:r>
              <a:rPr lang="en-US" altLang="ro-RO" sz="2600" dirty="0"/>
              <a:t>Portability tests </a:t>
            </a:r>
            <a:endParaRPr lang="ro-RO" altLang="ro-RO" sz="2600" dirty="0"/>
          </a:p>
          <a:p>
            <a:pPr marL="514350" indent="-514350">
              <a:buAutoNum type="arabicParenBoth"/>
            </a:pPr>
            <a:r>
              <a:rPr lang="en-US" altLang="ro-RO" sz="2600" dirty="0"/>
              <a:t>Reusability tests </a:t>
            </a:r>
            <a:endParaRPr lang="ro-RO" altLang="ro-RO" sz="2600" dirty="0"/>
          </a:p>
          <a:p>
            <a:pPr marL="514350" indent="-514350">
              <a:buAutoNum type="arabicParenBoth"/>
            </a:pPr>
            <a:r>
              <a:rPr lang="en-US" altLang="ro-RO" sz="2600" dirty="0"/>
              <a:t>Tests for interoperability requirements: </a:t>
            </a:r>
            <a:endParaRPr lang="ro-RO" altLang="ro-RO" sz="2600" dirty="0"/>
          </a:p>
          <a:p>
            <a:pPr marL="0" indent="0">
              <a:buNone/>
            </a:pPr>
            <a:r>
              <a:rPr lang="ro-RO" altLang="ro-RO" sz="2600" dirty="0"/>
              <a:t>	</a:t>
            </a:r>
            <a:r>
              <a:rPr lang="en-US" altLang="ro-RO" sz="2600" dirty="0"/>
              <a:t>■ Software interfacing tests </a:t>
            </a:r>
            <a:endParaRPr lang="ro-RO" altLang="ro-RO" sz="2600" dirty="0"/>
          </a:p>
          <a:p>
            <a:pPr marL="0" indent="0">
              <a:buNone/>
            </a:pPr>
            <a:r>
              <a:rPr lang="ro-RO" altLang="ro-RO" sz="2600" dirty="0"/>
              <a:t>	</a:t>
            </a:r>
            <a:r>
              <a:rPr lang="en-US" altLang="ro-RO" sz="2600" dirty="0"/>
              <a:t>■ Equipment interfacing tests.</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6502147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Transition factor testing classes </a:t>
            </a:r>
            <a:endParaRPr lang="ro-RO" altLang="ro-RO" sz="2600" b="1" dirty="0"/>
          </a:p>
          <a:p>
            <a:pPr marL="514350" indent="-514350">
              <a:buAutoNum type="arabicParenBoth"/>
            </a:pPr>
            <a:r>
              <a:rPr lang="en-US" altLang="ro-RO" sz="2600" dirty="0"/>
              <a:t>Portability tests </a:t>
            </a:r>
            <a:endParaRPr lang="ro-RO" altLang="ro-RO" sz="2600" dirty="0"/>
          </a:p>
          <a:p>
            <a:pPr marL="0" indent="0">
              <a:buNone/>
            </a:pPr>
            <a:r>
              <a:rPr lang="en-US" altLang="ro-RO" sz="2600" dirty="0"/>
              <a:t>Portability requirements specify the environments (or environmental </a:t>
            </a:r>
            <a:r>
              <a:rPr lang="en-US" altLang="ro-RO" sz="2600" dirty="0" err="1"/>
              <a:t>condi</a:t>
            </a:r>
            <a:r>
              <a:rPr lang="en-US" altLang="ro-RO" sz="2600" dirty="0"/>
              <a:t>- </a:t>
            </a:r>
            <a:r>
              <a:rPr lang="en-US" altLang="ro-RO" sz="2600" dirty="0" err="1"/>
              <a:t>tions</a:t>
            </a:r>
            <a:r>
              <a:rPr lang="en-US" altLang="ro-RO" sz="2600" dirty="0"/>
              <a:t>) in which the software system has to be operable: the operating systems, hardware and communication equipment standards, among other variables. </a:t>
            </a:r>
            <a:endParaRPr lang="ro-RO" altLang="ro-RO" sz="2600" dirty="0"/>
          </a:p>
          <a:p>
            <a:pPr marL="0" indent="0">
              <a:buNone/>
            </a:pPr>
            <a:r>
              <a:rPr lang="en-US" altLang="ro-RO" sz="2600" dirty="0"/>
              <a:t>The portability test to be carried out will verify, validate and test these factors as well as estimate the resources required for transfer of a software system to a different environment.</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6240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1. </a:t>
            </a:r>
            <a:r>
              <a:rPr lang="en-US" altLang="ro-RO" sz="2800" b="1" dirty="0">
                <a:solidFill>
                  <a:srgbClr val="0000FF"/>
                </a:solidFill>
              </a:rPr>
              <a:t>Definitions and objectives</a:t>
            </a:r>
            <a:endPar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4462760"/>
          </a:xfrm>
          <a:prstGeom prst="rect">
            <a:avLst/>
          </a:prstGeom>
        </p:spPr>
        <p:txBody>
          <a:bodyPr wrap="square">
            <a:spAutoFit/>
          </a:bodyPr>
          <a:lstStyle/>
          <a:p>
            <a:r>
              <a:rPr lang="ro-RO" sz="2800" dirty="0">
                <a:solidFill>
                  <a:srgbClr val="C00000"/>
                </a:solidFill>
              </a:rPr>
              <a:t>Def:</a:t>
            </a:r>
          </a:p>
          <a:p>
            <a:r>
              <a:rPr lang="ro-RO" sz="2800" dirty="0" err="1"/>
              <a:t>Classic</a:t>
            </a:r>
            <a:r>
              <a:rPr lang="ro-RO" sz="2800" dirty="0"/>
              <a:t> </a:t>
            </a:r>
            <a:r>
              <a:rPr lang="ro-RO" sz="2800" dirty="0" err="1"/>
              <a:t>definition</a:t>
            </a:r>
            <a:r>
              <a:rPr lang="ro-RO" sz="2800" dirty="0"/>
              <a:t> (</a:t>
            </a:r>
            <a:r>
              <a:rPr lang="ro-RO" sz="2800" dirty="0" err="1"/>
              <a:t>Myers</a:t>
            </a:r>
            <a:r>
              <a:rPr lang="ro-RO" sz="2800" dirty="0"/>
              <a:t>, 1979): </a:t>
            </a:r>
            <a:r>
              <a:rPr lang="en-US" sz="2800" dirty="0"/>
              <a:t>“</a:t>
            </a:r>
            <a:r>
              <a:rPr lang="en-US" sz="2800" dirty="0">
                <a:highlight>
                  <a:srgbClr val="FFFF00"/>
                </a:highlight>
              </a:rPr>
              <a:t>Testing is the process of executing a program with intention of</a:t>
            </a:r>
            <a:r>
              <a:rPr lang="ro-RO" sz="2800" dirty="0">
                <a:highlight>
                  <a:srgbClr val="FFFF00"/>
                </a:highlight>
              </a:rPr>
              <a:t> </a:t>
            </a:r>
            <a:r>
              <a:rPr lang="ro-RO" sz="2800" dirty="0" err="1">
                <a:highlight>
                  <a:srgbClr val="FFFF00"/>
                </a:highlight>
              </a:rPr>
              <a:t>finding</a:t>
            </a:r>
            <a:r>
              <a:rPr lang="ro-RO" sz="2800" dirty="0">
                <a:highlight>
                  <a:srgbClr val="FFFF00"/>
                </a:highlight>
              </a:rPr>
              <a:t> </a:t>
            </a:r>
            <a:r>
              <a:rPr lang="ro-RO" sz="2800" dirty="0" err="1">
                <a:highlight>
                  <a:srgbClr val="FFFF00"/>
                </a:highlight>
              </a:rPr>
              <a:t>errors</a:t>
            </a:r>
            <a:r>
              <a:rPr lang="ro-RO" sz="2800" dirty="0">
                <a:highlight>
                  <a:srgbClr val="FFFF00"/>
                </a:highlight>
              </a:rPr>
              <a:t>.</a:t>
            </a:r>
            <a:r>
              <a:rPr lang="ro-RO" sz="2800" dirty="0"/>
              <a:t>”</a:t>
            </a:r>
          </a:p>
          <a:p>
            <a:endParaRPr lang="ro-RO" sz="2800" dirty="0"/>
          </a:p>
          <a:p>
            <a:r>
              <a:rPr lang="en-US" sz="2800" dirty="0"/>
              <a:t>Software testing </a:t>
            </a:r>
            <a:r>
              <a:rPr lang="en-US" sz="2800" dirty="0">
                <a:highlight>
                  <a:srgbClr val="FFFF00"/>
                </a:highlight>
              </a:rPr>
              <a:t>is a </a:t>
            </a:r>
            <a:r>
              <a:rPr lang="en-US" sz="2800" b="1" dirty="0">
                <a:highlight>
                  <a:srgbClr val="FFFF00"/>
                </a:highlight>
              </a:rPr>
              <a:t>formal </a:t>
            </a:r>
            <a:r>
              <a:rPr lang="en-US" sz="2800" dirty="0">
                <a:highlight>
                  <a:srgbClr val="FFFF00"/>
                </a:highlight>
              </a:rPr>
              <a:t>process carried out by a </a:t>
            </a:r>
            <a:r>
              <a:rPr lang="en-US" sz="2800" b="1" dirty="0">
                <a:highlight>
                  <a:srgbClr val="FFFF00"/>
                </a:highlight>
              </a:rPr>
              <a:t>specialized testing team</a:t>
            </a:r>
            <a:r>
              <a:rPr lang="ro-RO" sz="2800" b="1" dirty="0">
                <a:highlight>
                  <a:srgbClr val="FFFF00"/>
                </a:highlight>
              </a:rPr>
              <a:t> </a:t>
            </a:r>
            <a:r>
              <a:rPr lang="en-US" sz="2800" dirty="0">
                <a:highlight>
                  <a:srgbClr val="FFFF00"/>
                </a:highlight>
              </a:rPr>
              <a:t>in which a software unit, several integrated software units or an entire</a:t>
            </a:r>
            <a:r>
              <a:rPr lang="ro-RO" sz="2800" dirty="0">
                <a:highlight>
                  <a:srgbClr val="FFFF00"/>
                </a:highlight>
              </a:rPr>
              <a:t> </a:t>
            </a:r>
            <a:r>
              <a:rPr lang="en-US" sz="2800" dirty="0">
                <a:highlight>
                  <a:srgbClr val="FFFF00"/>
                </a:highlight>
              </a:rPr>
              <a:t>software package are examined by </a:t>
            </a:r>
            <a:r>
              <a:rPr lang="en-US" sz="2800" b="1" dirty="0">
                <a:highlight>
                  <a:srgbClr val="FFFF00"/>
                </a:highlight>
              </a:rPr>
              <a:t>running the programs on a computer</a:t>
            </a:r>
            <a:r>
              <a:rPr lang="en-US" sz="2800" dirty="0">
                <a:highlight>
                  <a:srgbClr val="FFFF00"/>
                </a:highlight>
              </a:rPr>
              <a:t>.</a:t>
            </a:r>
            <a:r>
              <a:rPr lang="ro-RO" sz="2800" dirty="0">
                <a:highlight>
                  <a:srgbClr val="FFFF00"/>
                </a:highlight>
              </a:rPr>
              <a:t> </a:t>
            </a:r>
          </a:p>
          <a:p>
            <a:r>
              <a:rPr lang="en-US" altLang="ro-RO" sz="2800" dirty="0">
                <a:solidFill>
                  <a:srgbClr val="5F5F5F"/>
                </a:solidFill>
              </a:rPr>
              <a:t>All the associated tests are performed according to </a:t>
            </a:r>
            <a:r>
              <a:rPr lang="en-US" altLang="ro-RO" sz="2800" b="1" dirty="0">
                <a:solidFill>
                  <a:srgbClr val="CC3300"/>
                </a:solidFill>
              </a:rPr>
              <a:t>approved test procedures</a:t>
            </a:r>
            <a:r>
              <a:rPr lang="en-US" altLang="ro-RO" sz="2800" dirty="0">
                <a:solidFill>
                  <a:srgbClr val="5F5F5F"/>
                </a:solidFill>
              </a:rPr>
              <a:t> on </a:t>
            </a:r>
            <a:r>
              <a:rPr lang="en-US" altLang="ro-RO" sz="2800" b="1" dirty="0">
                <a:solidFill>
                  <a:srgbClr val="CC3300"/>
                </a:solidFill>
              </a:rPr>
              <a:t>approved test cases</a:t>
            </a:r>
            <a:r>
              <a:rPr lang="en-US" altLang="ro-RO" sz="3200" dirty="0">
                <a:solidFill>
                  <a:srgbClr val="5F5F5F"/>
                </a:solidFill>
              </a:rPr>
              <a:t>. </a:t>
            </a:r>
          </a:p>
        </p:txBody>
      </p:sp>
    </p:spTree>
    <p:extLst>
      <p:ext uri="{BB962C8B-B14F-4D97-AF65-F5344CB8AC3E}">
        <p14:creationId xmlns:p14="http://schemas.microsoft.com/office/powerpoint/2010/main" val="17867410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Transition factor testing classes </a:t>
            </a:r>
            <a:endParaRPr lang="ro-RO" altLang="ro-RO" sz="2600" b="1" dirty="0"/>
          </a:p>
          <a:p>
            <a:pPr marL="0" indent="0">
              <a:buNone/>
            </a:pPr>
            <a:endParaRPr lang="ro-RO" altLang="ro-RO" sz="2600" b="1" dirty="0"/>
          </a:p>
          <a:p>
            <a:pPr marL="0" indent="0">
              <a:buNone/>
            </a:pPr>
            <a:r>
              <a:rPr lang="en-US" altLang="ro-RO" sz="2600" b="1" dirty="0"/>
              <a:t>Reusability tests </a:t>
            </a:r>
            <a:endParaRPr lang="ro-RO" altLang="ro-RO" sz="2600" b="1" dirty="0"/>
          </a:p>
          <a:p>
            <a:pPr marL="0" indent="0">
              <a:buNone/>
            </a:pPr>
            <a:endParaRPr lang="ro-RO" altLang="ro-RO" sz="2600" dirty="0"/>
          </a:p>
          <a:p>
            <a:pPr marL="0" indent="0">
              <a:buNone/>
            </a:pPr>
            <a:r>
              <a:rPr lang="en-US" altLang="ro-RO" sz="2600" dirty="0"/>
              <a:t>Reusability requirements are of special importance for object-oriented soft- ware projects. </a:t>
            </a:r>
            <a:endParaRPr lang="ro-RO" altLang="ro-RO" sz="2600" dirty="0"/>
          </a:p>
          <a:p>
            <a:pPr marL="0" indent="0">
              <a:buNone/>
            </a:pPr>
            <a:endParaRPr lang="ro-RO" altLang="ro-RO" sz="2600" dirty="0"/>
          </a:p>
          <a:p>
            <a:pPr marL="0" indent="0">
              <a:buNone/>
            </a:pPr>
            <a:r>
              <a:rPr lang="en-US" altLang="ro-RO" sz="2600" dirty="0"/>
              <a:t>Tests are therefore devised to examine whether reusability standards were indeed adhered to.</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688663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Transition factor testing classes </a:t>
            </a:r>
            <a:endParaRPr lang="ro-RO" altLang="ro-RO" sz="2600" b="1" dirty="0"/>
          </a:p>
          <a:p>
            <a:pPr marL="0" indent="0">
              <a:buNone/>
            </a:pPr>
            <a:r>
              <a:rPr lang="en-US" altLang="ro-RO" sz="2600" b="1" dirty="0"/>
              <a:t>Tests for interoperability requirements:</a:t>
            </a:r>
            <a:r>
              <a:rPr lang="en-US" altLang="ro-RO" sz="2600" dirty="0"/>
              <a:t> </a:t>
            </a:r>
            <a:endParaRPr lang="ro-RO" altLang="ro-RO" sz="2600" dirty="0"/>
          </a:p>
          <a:p>
            <a:pPr marL="0" indent="0">
              <a:buNone/>
            </a:pPr>
            <a:endParaRPr lang="ro-RO" altLang="ro-RO" sz="2600" dirty="0"/>
          </a:p>
          <a:p>
            <a:pPr marL="0" indent="0">
              <a:buNone/>
            </a:pPr>
            <a:r>
              <a:rPr lang="ro-RO" altLang="ro-RO" sz="2600" dirty="0"/>
              <a:t>	</a:t>
            </a:r>
            <a:r>
              <a:rPr lang="en-US" altLang="ro-RO" sz="2600" dirty="0"/>
              <a:t>■ Software interfacing tests </a:t>
            </a:r>
            <a:endParaRPr lang="ro-RO" altLang="ro-RO" sz="2600" dirty="0"/>
          </a:p>
          <a:p>
            <a:pPr marL="0" indent="0">
              <a:buNone/>
            </a:pPr>
            <a:r>
              <a:rPr lang="en-US" altLang="ro-RO" sz="2600" dirty="0"/>
              <a:t>The requirements list delineates the specific equipment and/or software interfaces to be tested, as well as the applicable data transfer and interfacing standards.</a:t>
            </a:r>
            <a:endParaRPr lang="ro-RO" altLang="ro-RO" sz="2600" dirty="0"/>
          </a:p>
          <a:p>
            <a:pPr marL="0" indent="0">
              <a:buNone/>
            </a:pPr>
            <a:endParaRPr lang="ro-RO" altLang="ro-RO" sz="2600" dirty="0"/>
          </a:p>
          <a:p>
            <a:pPr marL="0" indent="0">
              <a:buNone/>
            </a:pPr>
            <a:r>
              <a:rPr lang="ro-RO" altLang="ro-RO" sz="2600" dirty="0"/>
              <a:t>	</a:t>
            </a:r>
            <a:r>
              <a:rPr lang="en-US" altLang="ro-RO" sz="2600" dirty="0"/>
              <a:t>■ Equipment interfacing tests.</a:t>
            </a:r>
            <a:endParaRPr lang="ro-RO" altLang="ro-RO" sz="2600" dirty="0"/>
          </a:p>
          <a:p>
            <a:pPr marL="0" indent="0">
              <a:buNone/>
            </a:pPr>
            <a:r>
              <a:rPr lang="en-US" altLang="ro-RO" sz="2600" dirty="0"/>
              <a:t>The relevant tests should examine implementation of the equipment interoperability requirements throughout the system.</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086737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The main advantages of black box testing are: </a:t>
            </a:r>
            <a:endParaRPr lang="ro-RO" altLang="ro-RO" sz="2600" b="1" dirty="0"/>
          </a:p>
          <a:p>
            <a:pPr marL="0" indent="0">
              <a:buNone/>
            </a:pPr>
            <a:r>
              <a:rPr lang="ro-RO" altLang="ro-RO" sz="2600" b="1" dirty="0"/>
              <a:t>a. </a:t>
            </a:r>
            <a:r>
              <a:rPr lang="en-US" altLang="ro-RO" sz="2600" b="1" dirty="0"/>
              <a:t>Black box testing allows us to carry out the majority of testing classes, </a:t>
            </a:r>
            <a:r>
              <a:rPr lang="en-US" altLang="ro-RO" sz="2600" dirty="0"/>
              <a:t>most of which can be implemented solely by black box tests </a:t>
            </a:r>
            <a:r>
              <a:rPr lang="en-US" altLang="ro-RO" sz="2600" dirty="0" err="1"/>
              <a:t>Tests</a:t>
            </a:r>
            <a:r>
              <a:rPr lang="en-US" altLang="ro-RO" sz="2600" dirty="0"/>
              <a:t> for interoperability requirements</a:t>
            </a:r>
            <a:r>
              <a:rPr lang="ro-RO" altLang="ro-RO" sz="2600" dirty="0"/>
              <a:t>;</a:t>
            </a:r>
          </a:p>
          <a:p>
            <a:pPr marL="0" indent="0">
              <a:buNone/>
            </a:pPr>
            <a:r>
              <a:rPr lang="en-US" altLang="ro-RO" sz="2600" dirty="0"/>
              <a:t> </a:t>
            </a:r>
            <a:endParaRPr lang="ro-RO" altLang="ro-RO" sz="2600" dirty="0"/>
          </a:p>
          <a:p>
            <a:pPr marL="0" indent="0">
              <a:buNone/>
            </a:pPr>
            <a:r>
              <a:rPr lang="ro-RO" altLang="ro-RO" sz="2600" dirty="0"/>
              <a:t>b. </a:t>
            </a:r>
            <a:r>
              <a:rPr lang="en-US" altLang="ro-RO" sz="2600" dirty="0"/>
              <a:t>For testing classes that can be carried out by both white and black box tests, </a:t>
            </a:r>
            <a:r>
              <a:rPr lang="en-US" altLang="ro-RO" sz="2600" b="1" u="sng" dirty="0"/>
              <a:t>black box testing requires fewer resources </a:t>
            </a:r>
            <a:r>
              <a:rPr lang="en-US" altLang="ro-RO" sz="2600" dirty="0"/>
              <a:t>than those required for white box testing of the same software package.</a:t>
            </a:r>
            <a:r>
              <a:rPr lang="ro-RO" altLang="ro-RO" sz="2600" dirty="0"/>
              <a:t> </a:t>
            </a:r>
          </a:p>
        </p:txBody>
      </p:sp>
      <p:sp>
        <p:nvSpPr>
          <p:cNvPr id="4" name="Dreptunghi 3"/>
          <p:cNvSpPr/>
          <p:nvPr/>
        </p:nvSpPr>
        <p:spPr>
          <a:xfrm>
            <a:off x="888728" y="580097"/>
            <a:ext cx="9817559" cy="461665"/>
          </a:xfrm>
          <a:prstGeom prst="rect">
            <a:avLst/>
          </a:prstGeom>
        </p:spPr>
        <p:txBody>
          <a:bodyPr wrap="none">
            <a:spAutoFit/>
          </a:bodyPr>
          <a:lstStyle/>
          <a:p>
            <a:r>
              <a:rPr lang="ro-RO" sz="2400" dirty="0">
                <a:solidFill>
                  <a:srgbClr val="0000FF"/>
                </a:solidFill>
                <a:latin typeface="Arial Black" panose="020B0A04020102020204" pitchFamily="34" charset="0"/>
              </a:rPr>
              <a:t>9.5.3 </a:t>
            </a:r>
            <a:r>
              <a:rPr lang="en-US" sz="2400" dirty="0">
                <a:solidFill>
                  <a:srgbClr val="0000FF"/>
                </a:solidFill>
                <a:latin typeface="Arial Black" panose="020B0A04020102020204" pitchFamily="34" charset="0"/>
              </a:rPr>
              <a:t>Advantages and disadvantages of black box testing</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758025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The main disadvantages of black box testing are: </a:t>
            </a:r>
            <a:endParaRPr lang="ro-RO" altLang="ro-RO" sz="2600" b="1" dirty="0"/>
          </a:p>
          <a:p>
            <a:pPr marL="0" indent="0">
              <a:buNone/>
            </a:pPr>
            <a:r>
              <a:rPr lang="ro-RO" altLang="ro-RO" sz="2600" dirty="0"/>
              <a:t>a. </a:t>
            </a:r>
            <a:r>
              <a:rPr lang="en-US" altLang="ro-RO" sz="2600" dirty="0"/>
              <a:t>Possibility that coincidental aggregation of several errors will produce the correct response for a test case, and prevent error detection</a:t>
            </a:r>
            <a:r>
              <a:rPr lang="ro-RO" altLang="ro-RO" sz="2600" dirty="0"/>
              <a:t>;</a:t>
            </a:r>
          </a:p>
          <a:p>
            <a:pPr marL="0" indent="0">
              <a:buNone/>
            </a:pPr>
            <a:r>
              <a:rPr lang="en-US" altLang="ro-RO" sz="2600" dirty="0"/>
              <a:t> </a:t>
            </a:r>
            <a:endParaRPr lang="ro-RO" altLang="ro-RO" sz="2600" dirty="0"/>
          </a:p>
          <a:p>
            <a:pPr marL="0" indent="0">
              <a:buNone/>
            </a:pPr>
            <a:r>
              <a:rPr lang="ro-RO" altLang="ro-RO" sz="2600" dirty="0"/>
              <a:t>b.</a:t>
            </a:r>
            <a:r>
              <a:rPr lang="en-US" altLang="ro-RO" sz="2600" dirty="0"/>
              <a:t> Absence of control of line coverage.</a:t>
            </a:r>
            <a:r>
              <a:rPr lang="ro-RO" altLang="ro-RO" sz="2600" dirty="0"/>
              <a:t> </a:t>
            </a:r>
            <a:r>
              <a:rPr lang="ro-RO" altLang="ro-RO" sz="2600" dirty="0" err="1"/>
              <a:t>Bb</a:t>
            </a:r>
            <a:r>
              <a:rPr lang="en-US" altLang="ro-RO" sz="2600" dirty="0"/>
              <a:t> tests may not execute a substantial proportion of the code lines, which are not covered by a set of test cases.</a:t>
            </a:r>
            <a:r>
              <a:rPr lang="ro-RO" altLang="ro-RO" sz="2600" dirty="0"/>
              <a:t> </a:t>
            </a:r>
          </a:p>
          <a:p>
            <a:pPr marL="0" indent="0">
              <a:buNone/>
            </a:pPr>
            <a:endParaRPr lang="ro-RO" altLang="ro-RO" sz="2600" dirty="0"/>
          </a:p>
          <a:p>
            <a:pPr marL="0" indent="0">
              <a:buNone/>
            </a:pPr>
            <a:r>
              <a:rPr lang="ro-RO" altLang="ro-RO" sz="2600" dirty="0"/>
              <a:t>c. </a:t>
            </a:r>
            <a:r>
              <a:rPr lang="en-US" altLang="ro-RO" sz="2600" dirty="0"/>
              <a:t>Impossibility of testing the quality of coding and its strict adherence to the coding standards</a:t>
            </a:r>
            <a:r>
              <a:rPr lang="ro-RO" altLang="ro-RO" sz="2600" dirty="0"/>
              <a:t>.</a:t>
            </a:r>
          </a:p>
        </p:txBody>
      </p:sp>
      <p:sp>
        <p:nvSpPr>
          <p:cNvPr id="4" name="Dreptunghi 3"/>
          <p:cNvSpPr/>
          <p:nvPr/>
        </p:nvSpPr>
        <p:spPr>
          <a:xfrm>
            <a:off x="888728" y="580097"/>
            <a:ext cx="9817559" cy="461665"/>
          </a:xfrm>
          <a:prstGeom prst="rect">
            <a:avLst/>
          </a:prstGeom>
        </p:spPr>
        <p:txBody>
          <a:bodyPr wrap="none">
            <a:spAutoFit/>
          </a:bodyPr>
          <a:lstStyle/>
          <a:p>
            <a:r>
              <a:rPr lang="ro-RO" sz="2400" dirty="0">
                <a:solidFill>
                  <a:srgbClr val="0000FF"/>
                </a:solidFill>
                <a:latin typeface="Arial Black" panose="020B0A04020102020204" pitchFamily="34" charset="0"/>
              </a:rPr>
              <a:t>9.5.3 </a:t>
            </a:r>
            <a:r>
              <a:rPr lang="en-US" sz="2400" dirty="0">
                <a:solidFill>
                  <a:srgbClr val="0000FF"/>
                </a:solidFill>
                <a:latin typeface="Arial Black" panose="020B0A04020102020204" pitchFamily="34" charset="0"/>
              </a:rPr>
              <a:t>Advantages and disadvantages of black box testing</a:t>
            </a:r>
            <a:endParaRPr lang="ro-RO" sz="2400" dirty="0">
              <a:solidFill>
                <a:srgbClr val="0000FF"/>
              </a:solidFill>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66A76F1-0CA4-4985-B05A-3173455B5DFD}"/>
                  </a:ext>
                </a:extLst>
              </p14:cNvPr>
              <p14:cNvContentPartPr/>
              <p14:nvPr/>
            </p14:nvContentPartPr>
            <p14:xfrm>
              <a:off x="2538514" y="5927091"/>
              <a:ext cx="360" cy="360"/>
            </p14:xfrm>
          </p:contentPart>
        </mc:Choice>
        <mc:Fallback xmlns="">
          <p:pic>
            <p:nvPicPr>
              <p:cNvPr id="2" name="Ink 1">
                <a:extLst>
                  <a:ext uri="{FF2B5EF4-FFF2-40B4-BE49-F238E27FC236}">
                    <a16:creationId xmlns:a16="http://schemas.microsoft.com/office/drawing/2014/main" id="{B66A76F1-0CA4-4985-B05A-3173455B5DFD}"/>
                  </a:ext>
                </a:extLst>
              </p:cNvPr>
              <p:cNvPicPr/>
              <p:nvPr/>
            </p:nvPicPr>
            <p:blipFill>
              <a:blip r:embed="rId3"/>
              <a:stretch>
                <a:fillRect/>
              </a:stretch>
            </p:blipFill>
            <p:spPr>
              <a:xfrm>
                <a:off x="2466874" y="5783091"/>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CA8D0E0-DA4E-4926-AB77-293EC7B72E0B}"/>
                  </a:ext>
                </a:extLst>
              </p14:cNvPr>
              <p14:cNvContentPartPr/>
              <p14:nvPr/>
            </p14:nvContentPartPr>
            <p14:xfrm>
              <a:off x="1110034" y="4807851"/>
              <a:ext cx="9373680" cy="91800"/>
            </p14:xfrm>
          </p:contentPart>
        </mc:Choice>
        <mc:Fallback xmlns="">
          <p:pic>
            <p:nvPicPr>
              <p:cNvPr id="3" name="Ink 2">
                <a:extLst>
                  <a:ext uri="{FF2B5EF4-FFF2-40B4-BE49-F238E27FC236}">
                    <a16:creationId xmlns:a16="http://schemas.microsoft.com/office/drawing/2014/main" id="{ECA8D0E0-DA4E-4926-AB77-293EC7B72E0B}"/>
                  </a:ext>
                </a:extLst>
              </p:cNvPr>
              <p:cNvPicPr/>
              <p:nvPr/>
            </p:nvPicPr>
            <p:blipFill>
              <a:blip r:embed="rId5"/>
              <a:stretch>
                <a:fillRect/>
              </a:stretch>
            </p:blipFill>
            <p:spPr>
              <a:xfrm>
                <a:off x="1038034" y="4663851"/>
                <a:ext cx="951732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2926D3E-EA2F-413B-BD4D-962B9507D7BA}"/>
                  </a:ext>
                </a:extLst>
              </p14:cNvPr>
              <p14:cNvContentPartPr/>
              <p14:nvPr/>
            </p14:nvContentPartPr>
            <p14:xfrm>
              <a:off x="930394" y="5265411"/>
              <a:ext cx="3558960" cy="199440"/>
            </p14:xfrm>
          </p:contentPart>
        </mc:Choice>
        <mc:Fallback xmlns="">
          <p:pic>
            <p:nvPicPr>
              <p:cNvPr id="5" name="Ink 4">
                <a:extLst>
                  <a:ext uri="{FF2B5EF4-FFF2-40B4-BE49-F238E27FC236}">
                    <a16:creationId xmlns:a16="http://schemas.microsoft.com/office/drawing/2014/main" id="{D2926D3E-EA2F-413B-BD4D-962B9507D7BA}"/>
                  </a:ext>
                </a:extLst>
              </p:cNvPr>
              <p:cNvPicPr/>
              <p:nvPr/>
            </p:nvPicPr>
            <p:blipFill>
              <a:blip r:embed="rId7"/>
              <a:stretch>
                <a:fillRect/>
              </a:stretch>
            </p:blipFill>
            <p:spPr>
              <a:xfrm>
                <a:off x="858394" y="5121411"/>
                <a:ext cx="3702600" cy="487080"/>
              </a:xfrm>
              <a:prstGeom prst="rect">
                <a:avLst/>
              </a:prstGeom>
            </p:spPr>
          </p:pic>
        </mc:Fallback>
      </mc:AlternateContent>
    </p:spTree>
    <p:extLst>
      <p:ext uri="{BB962C8B-B14F-4D97-AF65-F5344CB8AC3E}">
        <p14:creationId xmlns:p14="http://schemas.microsoft.com/office/powerpoint/2010/main" val="39136428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1121974" y="1282045"/>
            <a:ext cx="9929002" cy="4572068"/>
          </a:xfrm>
          <a:ln w="76200" cmpd="tri">
            <a:solidFill>
              <a:schemeClr val="accent2"/>
            </a:solidFill>
            <a:miter lim="800000"/>
            <a:headEnd/>
            <a:tailEnd/>
          </a:ln>
        </p:spPr>
        <p:txBody>
          <a:bodyPr>
            <a:normAutofit/>
          </a:bodyPr>
          <a:lstStyle/>
          <a:p>
            <a:pPr marL="742950" indent="-742950">
              <a:lnSpc>
                <a:spcPct val="85000"/>
              </a:lnSpc>
              <a:buAutoNum type="arabicPeriod"/>
            </a:pPr>
            <a:r>
              <a:rPr lang="en-US" altLang="ro-RO" sz="3600" b="1" dirty="0">
                <a:solidFill>
                  <a:srgbClr val="0000FF"/>
                </a:solidFill>
              </a:rPr>
              <a:t>The testing process </a:t>
            </a:r>
            <a:endParaRPr lang="ro-RO" altLang="ro-RO" sz="3600" b="1" dirty="0">
              <a:solidFill>
                <a:srgbClr val="0000FF"/>
              </a:solidFill>
            </a:endParaRPr>
          </a:p>
          <a:p>
            <a:pPr marL="742950" indent="-742950">
              <a:lnSpc>
                <a:spcPct val="85000"/>
              </a:lnSpc>
              <a:buAutoNum type="arabicPeriod"/>
            </a:pPr>
            <a:endParaRPr lang="ro-RO" altLang="ro-RO" sz="3600" b="1" dirty="0">
              <a:solidFill>
                <a:srgbClr val="0000FF"/>
              </a:solidFill>
            </a:endParaRPr>
          </a:p>
          <a:p>
            <a:pPr marL="742950" indent="-742950">
              <a:lnSpc>
                <a:spcPct val="85000"/>
              </a:lnSpc>
              <a:buAutoNum type="arabicPeriod"/>
            </a:pPr>
            <a:r>
              <a:rPr lang="en-US" altLang="ro-RO" sz="3600" b="1" dirty="0">
                <a:solidFill>
                  <a:srgbClr val="0000FF"/>
                </a:solidFill>
              </a:rPr>
              <a:t>Test case design </a:t>
            </a:r>
            <a:endParaRPr lang="ro-RO" altLang="ro-RO" sz="3600" b="1" dirty="0">
              <a:solidFill>
                <a:srgbClr val="0000FF"/>
              </a:solidFill>
            </a:endParaRPr>
          </a:p>
          <a:p>
            <a:pPr marL="742950" indent="-742950">
              <a:lnSpc>
                <a:spcPct val="85000"/>
              </a:lnSpc>
              <a:buAutoNum type="arabicPeriod"/>
            </a:pPr>
            <a:endParaRPr lang="ro-RO" altLang="ro-RO" sz="3600" b="1" dirty="0">
              <a:solidFill>
                <a:srgbClr val="0000FF"/>
              </a:solidFill>
            </a:endParaRPr>
          </a:p>
          <a:p>
            <a:pPr marL="742950" indent="-742950">
              <a:lnSpc>
                <a:spcPct val="85000"/>
              </a:lnSpc>
              <a:buAutoNum type="arabicPeriod"/>
            </a:pPr>
            <a:r>
              <a:rPr lang="en-US" altLang="ro-RO" sz="3600" b="1" dirty="0">
                <a:solidFill>
                  <a:srgbClr val="0000FF"/>
                </a:solidFill>
              </a:rPr>
              <a:t>Automated testing </a:t>
            </a:r>
            <a:endParaRPr lang="ro-RO" altLang="ro-RO" sz="3600" b="1" dirty="0">
              <a:solidFill>
                <a:srgbClr val="0000FF"/>
              </a:solidFill>
            </a:endParaRPr>
          </a:p>
          <a:p>
            <a:pPr marL="742950" indent="-742950">
              <a:lnSpc>
                <a:spcPct val="85000"/>
              </a:lnSpc>
              <a:buAutoNum type="arabicPeriod"/>
            </a:pPr>
            <a:endParaRPr lang="ro-RO" altLang="ro-RO" sz="3600" b="1" dirty="0">
              <a:solidFill>
                <a:srgbClr val="0000FF"/>
              </a:solidFill>
            </a:endParaRPr>
          </a:p>
          <a:p>
            <a:pPr marL="742950" indent="-742950">
              <a:lnSpc>
                <a:spcPct val="85000"/>
              </a:lnSpc>
              <a:buAutoNum type="arabicPeriod"/>
            </a:pPr>
            <a:r>
              <a:rPr lang="en-US" altLang="ro-RO" sz="3600" b="1" dirty="0">
                <a:solidFill>
                  <a:srgbClr val="0000FF"/>
                </a:solidFill>
              </a:rPr>
              <a:t>Alpha and beta site testing programs</a:t>
            </a:r>
            <a:endParaRPr lang="ro-RO" altLang="ro-RO" sz="3600" b="1" dirty="0">
              <a:solidFill>
                <a:srgbClr val="0000FF"/>
              </a:solidFill>
            </a:endParaRPr>
          </a:p>
        </p:txBody>
      </p:sp>
      <p:sp>
        <p:nvSpPr>
          <p:cNvPr id="3075" name="WordArt 6"/>
          <p:cNvSpPr>
            <a:spLocks noChangeArrowheads="1" noChangeShapeType="1" noTextEdit="1"/>
          </p:cNvSpPr>
          <p:nvPr/>
        </p:nvSpPr>
        <p:spPr bwMode="auto">
          <a:xfrm>
            <a:off x="88671" y="216572"/>
            <a:ext cx="2286000" cy="381000"/>
          </a:xfrm>
          <a:prstGeom prst="rect">
            <a:avLst/>
          </a:prstGeom>
        </p:spPr>
        <p:txBody>
          <a:bodyPr wrap="none" fromWordArt="1">
            <a:prstTxWarp prst="textPlain">
              <a:avLst>
                <a:gd name="adj" fmla="val 50000"/>
              </a:avLst>
            </a:prstTxWarp>
          </a:bodyPr>
          <a:lstStyle/>
          <a:p>
            <a:pPr algn="ctr"/>
            <a:r>
              <a:rPr lang="ro-RO" sz="3600" kern="10" dirty="0" err="1">
                <a:ln w="0"/>
                <a:effectLst>
                  <a:outerShdw blurRad="38100" dist="19050" dir="2700000" algn="tl" rotWithShape="0">
                    <a:schemeClr val="dk1">
                      <a:alpha val="40000"/>
                    </a:schemeClr>
                  </a:outerShdw>
                </a:effectLst>
                <a:latin typeface="Arial Black" panose="020B0A04020102020204" pitchFamily="34" charset="0"/>
              </a:rPr>
              <a:t>Presentation</a:t>
            </a:r>
            <a:r>
              <a:rPr lang="ro-RO" sz="3600" kern="10" dirty="0">
                <a:ln w="0"/>
                <a:effectLst>
                  <a:outerShdw blurRad="38100" dist="19050" dir="2700000" algn="tl" rotWithShape="0">
                    <a:schemeClr val="dk1">
                      <a:alpha val="40000"/>
                    </a:schemeClr>
                  </a:outerShdw>
                </a:effectLst>
                <a:latin typeface="Arial Black" panose="020B0A04020102020204" pitchFamily="34" charset="0"/>
              </a:rPr>
              <a:t> 10</a:t>
            </a:r>
          </a:p>
        </p:txBody>
      </p:sp>
      <p:sp>
        <p:nvSpPr>
          <p:cNvPr id="7" name="Substituent dată 6"/>
          <p:cNvSpPr>
            <a:spLocks noGrp="1"/>
          </p:cNvSpPr>
          <p:nvPr>
            <p:ph type="dt" sz="half" idx="10"/>
          </p:nvPr>
        </p:nvSpPr>
        <p:spPr/>
        <p:txBody>
          <a:bodyPr/>
          <a:lstStyle/>
          <a:p>
            <a:r>
              <a:rPr lang="ro-RO"/>
              <a:t>2/28/2016</a:t>
            </a:r>
          </a:p>
        </p:txBody>
      </p:sp>
      <p:sp>
        <p:nvSpPr>
          <p:cNvPr id="8" name="Substituent subsol 7"/>
          <p:cNvSpPr>
            <a:spLocks noGrp="1"/>
          </p:cNvSpPr>
          <p:nvPr>
            <p:ph type="ftr" sz="quarter" idx="11"/>
          </p:nvPr>
        </p:nvSpPr>
        <p:spPr/>
        <p:txBody>
          <a:bodyPr/>
          <a:lstStyle/>
          <a:p>
            <a:r>
              <a:rPr lang="en-US"/>
              <a:t>Galin, SQA From theory to implementation</a:t>
            </a:r>
            <a:endParaRPr lang="ro-RO"/>
          </a:p>
        </p:txBody>
      </p:sp>
      <p:sp>
        <p:nvSpPr>
          <p:cNvPr id="9" name="Substituent număr diapozitiv 8"/>
          <p:cNvSpPr>
            <a:spLocks noGrp="1"/>
          </p:cNvSpPr>
          <p:nvPr>
            <p:ph type="sldNum" sz="quarter" idx="12"/>
          </p:nvPr>
        </p:nvSpPr>
        <p:spPr/>
        <p:txBody>
          <a:bodyPr/>
          <a:lstStyle/>
          <a:p>
            <a:fld id="{6FF37219-D7B0-43E3-99AC-8DAC571EFC0D}" type="slidenum">
              <a:rPr lang="ro-RO" smtClean="0"/>
              <a:t>64</a:t>
            </a:fld>
            <a:endParaRPr lang="ro-RO"/>
          </a:p>
        </p:txBody>
      </p:sp>
      <p:sp>
        <p:nvSpPr>
          <p:cNvPr id="10" name="Buton acțiune: Sfârșit 9">
            <a:hlinkClick r:id="rId2" action="ppaction://hlinksldjump" highlightClick="1"/>
          </p:cNvPr>
          <p:cNvSpPr/>
          <p:nvPr/>
        </p:nvSpPr>
        <p:spPr>
          <a:xfrm>
            <a:off x="10326177" y="1375174"/>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Buton acțiune: Sfârșit 10">
            <a:hlinkClick r:id="rId3" action="ppaction://hlinksldjump" highlightClick="1"/>
          </p:cNvPr>
          <p:cNvSpPr/>
          <p:nvPr/>
        </p:nvSpPr>
        <p:spPr>
          <a:xfrm>
            <a:off x="10326177" y="2337967"/>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2788663" y="22591"/>
            <a:ext cx="7895901" cy="584775"/>
          </a:xfrm>
          <a:prstGeom prst="rect">
            <a:avLst/>
          </a:prstGeom>
        </p:spPr>
        <p:txBody>
          <a:bodyPr wrap="square">
            <a:spAutoFit/>
          </a:bodyPr>
          <a:lstStyle/>
          <a:p>
            <a:r>
              <a:rPr lang="ro-RO" sz="3200" b="1" dirty="0">
                <a:solidFill>
                  <a:srgbClr val="0000FF"/>
                </a:solidFill>
                <a:latin typeface="Arial Black" panose="020B0A04020102020204" pitchFamily="34" charset="0"/>
              </a:rPr>
              <a:t>Software </a:t>
            </a:r>
            <a:r>
              <a:rPr lang="ro-RO" sz="3200" b="1" dirty="0" err="1">
                <a:solidFill>
                  <a:srgbClr val="0000FF"/>
                </a:solidFill>
                <a:latin typeface="Arial Black" panose="020B0A04020102020204" pitchFamily="34" charset="0"/>
              </a:rPr>
              <a:t>testing</a:t>
            </a:r>
            <a:r>
              <a:rPr lang="ro-RO" sz="3200" b="1" dirty="0">
                <a:solidFill>
                  <a:srgbClr val="0000FF"/>
                </a:solidFill>
                <a:latin typeface="Arial Black" panose="020B0A04020102020204" pitchFamily="34" charset="0"/>
              </a:rPr>
              <a:t> - </a:t>
            </a:r>
            <a:r>
              <a:rPr lang="ro-RO" sz="3200" b="1" dirty="0" err="1">
                <a:solidFill>
                  <a:srgbClr val="0000FF"/>
                </a:solidFill>
                <a:latin typeface="Arial Black" panose="020B0A04020102020204" pitchFamily="34" charset="0"/>
              </a:rPr>
              <a:t>implementation</a:t>
            </a:r>
            <a:endParaRPr lang="ro-RO" sz="3200" b="1" kern="10" dirty="0">
              <a:ln w="12700">
                <a:solidFill>
                  <a:srgbClr val="000000"/>
                </a:solidFill>
                <a:round/>
                <a:headEnd/>
                <a:tailEnd/>
              </a:ln>
              <a:solidFill>
                <a:srgbClr val="0000FF"/>
              </a:solidFill>
              <a:latin typeface="Arial Black" panose="020B0A04020102020204" pitchFamily="34" charset="0"/>
            </a:endParaRPr>
          </a:p>
        </p:txBody>
      </p:sp>
      <p:sp>
        <p:nvSpPr>
          <p:cNvPr id="12" name="Buton acțiune: Sfârșit 11">
            <a:hlinkClick r:id="rId4" action="ppaction://hlinksldjump" highlightClick="1"/>
          </p:cNvPr>
          <p:cNvSpPr/>
          <p:nvPr/>
        </p:nvSpPr>
        <p:spPr>
          <a:xfrm>
            <a:off x="10326177" y="3646721"/>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Buton acțiune: Sfârșit 12">
            <a:hlinkClick r:id="rId3" action="ppaction://hlinksldjump" highlightClick="1"/>
          </p:cNvPr>
          <p:cNvSpPr/>
          <p:nvPr/>
        </p:nvSpPr>
        <p:spPr>
          <a:xfrm>
            <a:off x="10326177" y="4709978"/>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575527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dirty="0"/>
              <a:t>Planning, design and performance of testing are carried out throughout the software development process. </a:t>
            </a:r>
          </a:p>
          <a:p>
            <a:pPr marL="0" indent="0">
              <a:buNone/>
            </a:pPr>
            <a:r>
              <a:rPr lang="en-US" altLang="ro-RO" sz="2600" dirty="0"/>
              <a:t>These activities are divided in phases, beginning in the design stage and ending when the software is installed at the customer’s site. </a:t>
            </a:r>
          </a:p>
          <a:p>
            <a:pPr marL="0" indent="0">
              <a:buNone/>
            </a:pPr>
            <a:endParaRPr lang="en-US" altLang="ro-RO" sz="2600" dirty="0"/>
          </a:p>
          <a:p>
            <a:pPr marL="0" indent="0">
              <a:buNone/>
            </a:pPr>
            <a:r>
              <a:rPr lang="en-US" altLang="ro-RO" sz="2600" dirty="0"/>
              <a:t>The testing process is illustrated in the next Figure.</a:t>
            </a:r>
            <a:endParaRPr lang="ro-RO"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107" y="1754119"/>
            <a:ext cx="3167863" cy="4858337"/>
          </a:xfrm>
          <a:prstGeom prst="rect">
            <a:avLst/>
          </a:prstGeom>
        </p:spPr>
      </p:pic>
    </p:spTree>
    <p:extLst>
      <p:ext uri="{BB962C8B-B14F-4D97-AF65-F5344CB8AC3E}">
        <p14:creationId xmlns:p14="http://schemas.microsoft.com/office/powerpoint/2010/main" val="229011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err="1"/>
              <a:t>Determiming</a:t>
            </a:r>
            <a:r>
              <a:rPr lang="en-US" altLang="ro-RO" sz="2600" b="1" dirty="0"/>
              <a:t> the test methodology: </a:t>
            </a:r>
            <a:endParaRPr lang="ro-RO" altLang="ro-RO" sz="2600" b="1" dirty="0"/>
          </a:p>
          <a:p>
            <a:pPr marL="0" indent="0">
              <a:buNone/>
            </a:pPr>
            <a:r>
              <a:rPr lang="en-US" altLang="ro-RO" sz="2600" dirty="0"/>
              <a:t>The level of quality standard selected for a project depends mainly on the characteristics of the software’s application. </a:t>
            </a:r>
          </a:p>
          <a:p>
            <a:pPr marL="0" indent="0">
              <a:buNone/>
            </a:pPr>
            <a:r>
              <a:rPr lang="en-US" altLang="ro-RO" sz="2600" dirty="0"/>
              <a:t>■ A software package for a hospital patient bed monitor </a:t>
            </a:r>
          </a:p>
          <a:p>
            <a:pPr marL="0" indent="0">
              <a:buNone/>
            </a:pPr>
            <a:r>
              <a:rPr lang="en-US" altLang="ro-RO" sz="2600" dirty="0"/>
              <a:t>requires the highest software quality standard </a:t>
            </a:r>
          </a:p>
          <a:p>
            <a:pPr marL="0" indent="0">
              <a:buNone/>
            </a:pPr>
            <a:r>
              <a:rPr lang="en-US" altLang="ro-RO" sz="2600" dirty="0"/>
              <a:t>considering the possibly severe consequences of </a:t>
            </a:r>
          </a:p>
          <a:p>
            <a:pPr marL="0" indent="0">
              <a:buNone/>
            </a:pPr>
            <a:r>
              <a:rPr lang="en-US" altLang="ro-RO" sz="2600" dirty="0"/>
              <a:t>software failure.</a:t>
            </a:r>
          </a:p>
          <a:p>
            <a:pPr marL="0" indent="0">
              <a:buNone/>
            </a:pPr>
            <a:r>
              <a:rPr lang="en-US" altLang="ro-RO" sz="2600" dirty="0"/>
              <a:t>■ A package developed for handling feedback </a:t>
            </a:r>
          </a:p>
          <a:p>
            <a:pPr marL="0" indent="0">
              <a:buNone/>
            </a:pPr>
            <a:r>
              <a:rPr lang="en-US" altLang="ro-RO" sz="2600" dirty="0"/>
              <a:t>information for an organization’s internal employee </a:t>
            </a:r>
          </a:p>
          <a:p>
            <a:pPr marL="0" indent="0">
              <a:buNone/>
            </a:pPr>
            <a:r>
              <a:rPr lang="en-US" altLang="ro-RO" sz="2600" dirty="0"/>
              <a:t>training program could make do with a medium-level</a:t>
            </a:r>
          </a:p>
          <a:p>
            <a:pPr marL="0" indent="0">
              <a:buNone/>
            </a:pPr>
            <a:r>
              <a:rPr lang="en-US" altLang="ro-RO" sz="2600" dirty="0"/>
              <a:t>software quality standard.</a:t>
            </a:r>
            <a:endParaRPr lang="ro-RO"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622617" y="671183"/>
            <a:ext cx="6886466" cy="5696454"/>
          </a:xfrm>
          <a:prstGeom prst="rect">
            <a:avLst/>
          </a:prstGeom>
        </p:spPr>
      </p:pic>
      <p:pic>
        <p:nvPicPr>
          <p:cNvPr id="5" name="Imagine 4"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222683" y="-509371"/>
            <a:ext cx="2976135" cy="7421499"/>
          </a:xfrm>
          <a:prstGeom prst="rect">
            <a:avLst/>
          </a:prstGeom>
        </p:spPr>
      </p:pic>
    </p:spTree>
    <p:extLst>
      <p:ext uri="{BB962C8B-B14F-4D97-AF65-F5344CB8AC3E}">
        <p14:creationId xmlns:p14="http://schemas.microsoft.com/office/powerpoint/2010/main" val="125337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body" idx="1"/>
          </p:nvPr>
        </p:nvSpPr>
        <p:spPr>
          <a:xfrm>
            <a:off x="1905000" y="2276476"/>
            <a:ext cx="8413750" cy="4156075"/>
          </a:xfrm>
        </p:spPr>
        <p:txBody>
          <a:bodyPr/>
          <a:lstStyle/>
          <a:p>
            <a:pPr marL="536575" indent="-536575">
              <a:lnSpc>
                <a:spcPct val="85000"/>
              </a:lnSpc>
              <a:spcBef>
                <a:spcPct val="0"/>
              </a:spcBef>
              <a:buNone/>
            </a:pPr>
            <a:r>
              <a:rPr lang="en-US" altLang="ro-RO" sz="2000" b="1" dirty="0">
                <a:solidFill>
                  <a:srgbClr val="000000"/>
                </a:solidFill>
              </a:rPr>
              <a:t>1.	Endangers the safety of human beings</a:t>
            </a:r>
          </a:p>
          <a:p>
            <a:pPr marL="536575" indent="-536575">
              <a:lnSpc>
                <a:spcPct val="85000"/>
              </a:lnSpc>
              <a:spcBef>
                <a:spcPct val="0"/>
              </a:spcBef>
              <a:buNone/>
            </a:pPr>
            <a:r>
              <a:rPr lang="en-US" altLang="ro-RO" sz="2000" b="1" dirty="0">
                <a:solidFill>
                  <a:srgbClr val="000000"/>
                </a:solidFill>
              </a:rPr>
              <a:t>2.	Affects an essential organizational function with no system replacement capability available</a:t>
            </a:r>
          </a:p>
          <a:p>
            <a:pPr marL="536575" indent="-536575">
              <a:lnSpc>
                <a:spcPct val="85000"/>
              </a:lnSpc>
              <a:spcBef>
                <a:spcPct val="0"/>
              </a:spcBef>
              <a:buNone/>
            </a:pPr>
            <a:r>
              <a:rPr lang="en-US" altLang="ro-RO" sz="2000" b="1" dirty="0">
                <a:solidFill>
                  <a:srgbClr val="000000"/>
                </a:solidFill>
              </a:rPr>
              <a:t>3.	Affects functioning of firmware, causing malfunction of an entire system</a:t>
            </a:r>
          </a:p>
          <a:p>
            <a:pPr marL="536575" indent="-536575">
              <a:lnSpc>
                <a:spcPct val="85000"/>
              </a:lnSpc>
              <a:spcBef>
                <a:spcPct val="0"/>
              </a:spcBef>
              <a:buNone/>
            </a:pPr>
            <a:r>
              <a:rPr lang="en-US" altLang="ro-RO" sz="2000" b="1" dirty="0">
                <a:solidFill>
                  <a:srgbClr val="000000"/>
                </a:solidFill>
              </a:rPr>
              <a:t>4.	Affects an essential organizational function but a replacement is available</a:t>
            </a:r>
          </a:p>
          <a:p>
            <a:pPr marL="536575" indent="-536575">
              <a:lnSpc>
                <a:spcPct val="85000"/>
              </a:lnSpc>
              <a:spcBef>
                <a:spcPct val="0"/>
              </a:spcBef>
              <a:buNone/>
            </a:pPr>
            <a:r>
              <a:rPr lang="en-US" altLang="ro-RO" sz="2000" b="1" dirty="0">
                <a:solidFill>
                  <a:srgbClr val="000000"/>
                </a:solidFill>
              </a:rPr>
              <a:t>5.	Affects proper functioning of  software packages for business applications </a:t>
            </a:r>
          </a:p>
          <a:p>
            <a:pPr marL="536575" indent="-536575">
              <a:lnSpc>
                <a:spcPct val="85000"/>
              </a:lnSpc>
              <a:spcBef>
                <a:spcPct val="0"/>
              </a:spcBef>
              <a:buNone/>
            </a:pPr>
            <a:r>
              <a:rPr lang="en-US" altLang="ro-RO" sz="2000" b="1" dirty="0">
                <a:solidFill>
                  <a:srgbClr val="000000"/>
                </a:solidFill>
              </a:rPr>
              <a:t>6.	Affects proper functioning of  software packages for a private customer </a:t>
            </a:r>
          </a:p>
          <a:p>
            <a:pPr marL="536575" indent="-536575">
              <a:lnSpc>
                <a:spcPct val="85000"/>
              </a:lnSpc>
              <a:spcBef>
                <a:spcPct val="0"/>
              </a:spcBef>
              <a:buNone/>
            </a:pPr>
            <a:r>
              <a:rPr lang="en-US" altLang="ro-RO" sz="2000" b="1" dirty="0">
                <a:solidFill>
                  <a:srgbClr val="000000"/>
                </a:solidFill>
              </a:rPr>
              <a:t>7.	Affects functioning of a firmware application but without affecting the entire system. </a:t>
            </a:r>
          </a:p>
          <a:p>
            <a:pPr marL="536575" indent="-536575">
              <a:lnSpc>
                <a:spcPct val="85000"/>
              </a:lnSpc>
              <a:spcBef>
                <a:spcPct val="0"/>
              </a:spcBef>
              <a:buNone/>
            </a:pPr>
            <a:r>
              <a:rPr lang="en-US" altLang="ro-RO" sz="2000" b="1" dirty="0">
                <a:solidFill>
                  <a:srgbClr val="000000"/>
                </a:solidFill>
              </a:rPr>
              <a:t>8.	Inconveniences the user but does not prevent accomplishment of the system’s capabilities</a:t>
            </a:r>
            <a:endParaRPr lang="en-US" altLang="ro-RO" sz="2000" dirty="0"/>
          </a:p>
        </p:txBody>
      </p:sp>
      <p:sp>
        <p:nvSpPr>
          <p:cNvPr id="6147" name="WordArt 1031"/>
          <p:cNvSpPr>
            <a:spLocks noChangeArrowheads="1" noChangeShapeType="1" noTextEdit="1"/>
          </p:cNvSpPr>
          <p:nvPr/>
        </p:nvSpPr>
        <p:spPr bwMode="auto">
          <a:xfrm>
            <a:off x="496957" y="354013"/>
            <a:ext cx="11211339" cy="1143000"/>
          </a:xfrm>
          <a:prstGeom prst="rect">
            <a:avLst/>
          </a:prstGeom>
        </p:spPr>
        <p:txBody>
          <a:bodyPr wrap="none" fromWordArt="1">
            <a:prstTxWarp prst="textPlain">
              <a:avLst>
                <a:gd name="adj" fmla="val 50000"/>
              </a:avLst>
            </a:prstTxWarp>
          </a:bodyPr>
          <a:lstStyle/>
          <a:p>
            <a:pPr algn="ctr"/>
            <a:r>
              <a:rPr lang="en-US" sz="3200" kern="10" dirty="0">
                <a:ln w="12700">
                  <a:solidFill>
                    <a:srgbClr val="000000"/>
                  </a:solidFill>
                  <a:round/>
                  <a:headEnd/>
                  <a:tailEnd/>
                </a:ln>
                <a:solidFill>
                  <a:srgbClr val="33CC33"/>
                </a:solidFill>
                <a:latin typeface="Arial Black" panose="020B0A04020102020204" pitchFamily="34" charset="0"/>
              </a:rPr>
              <a:t>Classification of</a:t>
            </a:r>
          </a:p>
          <a:p>
            <a:pPr algn="ctr"/>
            <a:r>
              <a:rPr lang="en-US" sz="3200" kern="10" dirty="0">
                <a:ln w="12700">
                  <a:solidFill>
                    <a:srgbClr val="000000"/>
                  </a:solidFill>
                  <a:round/>
                  <a:headEnd/>
                  <a:tailEnd/>
                </a:ln>
                <a:solidFill>
                  <a:srgbClr val="33CC33"/>
                </a:solidFill>
                <a:latin typeface="Arial Black" panose="020B0A04020102020204" pitchFamily="34" charset="0"/>
              </a:rPr>
              <a:t>software failure damages –</a:t>
            </a:r>
            <a:endParaRPr lang="ro-RO" sz="3200" kern="10" dirty="0">
              <a:ln w="12700">
                <a:solidFill>
                  <a:srgbClr val="000000"/>
                </a:solidFill>
                <a:round/>
                <a:headEnd/>
                <a:tailEnd/>
              </a:ln>
              <a:solidFill>
                <a:srgbClr val="33CC33"/>
              </a:solidFill>
              <a:latin typeface="Arial Black" panose="020B0A04020102020204" pitchFamily="34" charset="0"/>
            </a:endParaRPr>
          </a:p>
        </p:txBody>
      </p:sp>
      <p:sp>
        <p:nvSpPr>
          <p:cNvPr id="6148" name="WordArt 1033"/>
          <p:cNvSpPr>
            <a:spLocks noChangeArrowheads="1" noChangeShapeType="1" noTextEdit="1"/>
          </p:cNvSpPr>
          <p:nvPr/>
        </p:nvSpPr>
        <p:spPr bwMode="auto">
          <a:xfrm>
            <a:off x="3255964" y="1655764"/>
            <a:ext cx="5648325" cy="333375"/>
          </a:xfrm>
          <a:prstGeom prst="rect">
            <a:avLst/>
          </a:prstGeom>
        </p:spPr>
        <p:txBody>
          <a:bodyPr wrap="none" fromWordArt="1">
            <a:prstTxWarp prst="textPlain">
              <a:avLst>
                <a:gd name="adj" fmla="val 50000"/>
              </a:avLst>
            </a:prstTxWarp>
          </a:bodyPr>
          <a:lstStyle/>
          <a:p>
            <a:pPr algn="ctr"/>
            <a:r>
              <a:rPr lang="en-US" kern="10">
                <a:ln w="12700">
                  <a:solidFill>
                    <a:srgbClr val="000000"/>
                  </a:solidFill>
                  <a:round/>
                  <a:headEnd/>
                  <a:tailEnd/>
                </a:ln>
                <a:solidFill>
                  <a:srgbClr val="FF9900"/>
                </a:solidFill>
                <a:latin typeface="Arial Black" panose="020B0A04020102020204" pitchFamily="34" charset="0"/>
              </a:rPr>
              <a:t>Damages to Customers and Users</a:t>
            </a:r>
            <a:endParaRPr lang="ro-RO" kern="10">
              <a:ln w="12700">
                <a:solidFill>
                  <a:srgbClr val="000000"/>
                </a:solidFill>
                <a:round/>
                <a:headEnd/>
                <a:tailEnd/>
              </a:ln>
              <a:solidFill>
                <a:srgbClr val="FF9900"/>
              </a:solidFill>
              <a:latin typeface="Arial Black" panose="020B0A04020102020204" pitchFamily="34" charset="0"/>
            </a:endParaRPr>
          </a:p>
        </p:txBody>
      </p:sp>
    </p:spTree>
    <p:extLst>
      <p:ext uri="{BB962C8B-B14F-4D97-AF65-F5344CB8AC3E}">
        <p14:creationId xmlns:p14="http://schemas.microsoft.com/office/powerpoint/2010/main" val="18710013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1905000" y="2349501"/>
            <a:ext cx="8305800" cy="4156075"/>
          </a:xfrm>
        </p:spPr>
        <p:txBody>
          <a:bodyPr/>
          <a:lstStyle/>
          <a:p>
            <a:pPr eaLnBrk="1" hangingPunct="1">
              <a:lnSpc>
                <a:spcPct val="90000"/>
              </a:lnSpc>
              <a:buFontTx/>
              <a:buNone/>
            </a:pPr>
            <a:r>
              <a:rPr lang="en-US" altLang="ro-RO" sz="2400" b="1">
                <a:solidFill>
                  <a:srgbClr val="000000"/>
                </a:solidFill>
              </a:rPr>
              <a:t>1. </a:t>
            </a:r>
            <a:r>
              <a:rPr lang="en-US" altLang="ro-RO" b="1">
                <a:solidFill>
                  <a:srgbClr val="000000"/>
                </a:solidFill>
              </a:rPr>
              <a:t>Financial losses</a:t>
            </a:r>
            <a:endParaRPr lang="en-US" altLang="ro-RO" sz="2400" b="1">
              <a:solidFill>
                <a:srgbClr val="000000"/>
              </a:solidFill>
            </a:endParaRPr>
          </a:p>
          <a:p>
            <a:pPr eaLnBrk="1" hangingPunct="1">
              <a:lnSpc>
                <a:spcPct val="90000"/>
              </a:lnSpc>
              <a:buFontTx/>
              <a:buNone/>
            </a:pPr>
            <a:r>
              <a:rPr lang="en-US" altLang="ro-RO" sz="2400" b="1">
                <a:solidFill>
                  <a:srgbClr val="000000"/>
                </a:solidFill>
                <a:latin typeface="Symbol" panose="05050102010706020507" pitchFamily="18" charset="2"/>
              </a:rPr>
              <a:t>    </a:t>
            </a:r>
            <a:r>
              <a:rPr lang="en-US" altLang="ro-RO" sz="2400" b="1">
                <a:solidFill>
                  <a:srgbClr val="000000"/>
                </a:solidFill>
              </a:rPr>
              <a:t>  * Damages paid for physical injuries</a:t>
            </a:r>
          </a:p>
          <a:p>
            <a:pPr eaLnBrk="1" hangingPunct="1">
              <a:lnSpc>
                <a:spcPct val="90000"/>
              </a:lnSpc>
              <a:buFont typeface="Symbol" panose="05050102010706020507" pitchFamily="18" charset="2"/>
              <a:buNone/>
            </a:pPr>
            <a:r>
              <a:rPr lang="en-US" altLang="ro-RO" sz="2400" b="1">
                <a:solidFill>
                  <a:srgbClr val="000000"/>
                </a:solidFill>
                <a:latin typeface="Symbol" panose="05050102010706020507" pitchFamily="18" charset="2"/>
              </a:rPr>
              <a:t>      </a:t>
            </a:r>
            <a:r>
              <a:rPr lang="en-US" altLang="ro-RO" sz="2400" b="1">
                <a:solidFill>
                  <a:srgbClr val="000000"/>
                </a:solidFill>
              </a:rPr>
              <a:t>* Damages paid to organizations for malfunctioning of</a:t>
            </a:r>
            <a:br>
              <a:rPr lang="en-US" altLang="ro-RO" sz="2400" b="1">
                <a:solidFill>
                  <a:srgbClr val="000000"/>
                </a:solidFill>
              </a:rPr>
            </a:br>
            <a:r>
              <a:rPr lang="en-US" altLang="ro-RO" sz="2400" b="1">
                <a:solidFill>
                  <a:srgbClr val="000000"/>
                </a:solidFill>
              </a:rPr>
              <a:t>     software </a:t>
            </a:r>
          </a:p>
          <a:p>
            <a:pPr eaLnBrk="1" hangingPunct="1">
              <a:lnSpc>
                <a:spcPct val="90000"/>
              </a:lnSpc>
              <a:buFontTx/>
              <a:buNone/>
            </a:pPr>
            <a:r>
              <a:rPr lang="en-US" altLang="ro-RO" sz="2400" b="1">
                <a:solidFill>
                  <a:srgbClr val="000000"/>
                </a:solidFill>
                <a:latin typeface="Symbol" panose="05050102010706020507" pitchFamily="18" charset="2"/>
              </a:rPr>
              <a:t>   </a:t>
            </a:r>
            <a:r>
              <a:rPr lang="en-US" altLang="ro-RO" sz="2400" b="1">
                <a:solidFill>
                  <a:srgbClr val="000000"/>
                </a:solidFill>
              </a:rPr>
              <a:t>   * Purchase cost reimbursed to customers</a:t>
            </a:r>
          </a:p>
          <a:p>
            <a:pPr eaLnBrk="1" hangingPunct="1">
              <a:lnSpc>
                <a:spcPct val="90000"/>
              </a:lnSpc>
              <a:buFontTx/>
              <a:buNone/>
            </a:pPr>
            <a:r>
              <a:rPr lang="en-US" altLang="ro-RO" sz="2400" b="1">
                <a:solidFill>
                  <a:srgbClr val="000000"/>
                </a:solidFill>
              </a:rPr>
              <a:t>      * High maintenance expanses for repair of failed systems </a:t>
            </a:r>
          </a:p>
          <a:p>
            <a:pPr eaLnBrk="1" hangingPunct="1">
              <a:lnSpc>
                <a:spcPct val="90000"/>
              </a:lnSpc>
              <a:buFontTx/>
              <a:buNone/>
            </a:pPr>
            <a:r>
              <a:rPr lang="en-US" altLang="ro-RO" sz="2400" b="1">
                <a:solidFill>
                  <a:srgbClr val="000000"/>
                </a:solidFill>
              </a:rPr>
              <a:t>2. </a:t>
            </a:r>
            <a:r>
              <a:rPr lang="en-US" altLang="ro-RO" b="1">
                <a:solidFill>
                  <a:srgbClr val="000000"/>
                </a:solidFill>
              </a:rPr>
              <a:t>Non-quantitative damages</a:t>
            </a:r>
            <a:r>
              <a:rPr lang="en-US" altLang="ro-RO" sz="2400" b="1">
                <a:solidFill>
                  <a:srgbClr val="000000"/>
                </a:solidFill>
              </a:rPr>
              <a:t> </a:t>
            </a:r>
          </a:p>
          <a:p>
            <a:pPr eaLnBrk="1" hangingPunct="1">
              <a:lnSpc>
                <a:spcPct val="90000"/>
              </a:lnSpc>
              <a:buFontTx/>
              <a:buNone/>
            </a:pPr>
            <a:r>
              <a:rPr lang="en-US" altLang="ro-RO" sz="2400" b="1">
                <a:solidFill>
                  <a:srgbClr val="000000"/>
                </a:solidFill>
              </a:rPr>
              <a:t>       * Expected to affect future sales </a:t>
            </a:r>
          </a:p>
          <a:p>
            <a:pPr eaLnBrk="1" hangingPunct="1">
              <a:lnSpc>
                <a:spcPct val="90000"/>
              </a:lnSpc>
              <a:buFontTx/>
              <a:buNone/>
            </a:pPr>
            <a:r>
              <a:rPr lang="en-US" altLang="ro-RO" sz="2400" b="1">
                <a:solidFill>
                  <a:srgbClr val="000000"/>
                </a:solidFill>
              </a:rPr>
              <a:t>       * Substantially reduced  current sales</a:t>
            </a:r>
          </a:p>
        </p:txBody>
      </p:sp>
      <p:sp>
        <p:nvSpPr>
          <p:cNvPr id="7171" name="WordArt 7"/>
          <p:cNvSpPr>
            <a:spLocks noChangeArrowheads="1" noChangeShapeType="1" noTextEdit="1"/>
          </p:cNvSpPr>
          <p:nvPr/>
        </p:nvSpPr>
        <p:spPr bwMode="auto">
          <a:xfrm>
            <a:off x="636104" y="354013"/>
            <a:ext cx="10972800" cy="1143000"/>
          </a:xfrm>
          <a:prstGeom prst="rect">
            <a:avLst/>
          </a:prstGeom>
        </p:spPr>
        <p:txBody>
          <a:bodyPr wrap="none" fromWordArt="1">
            <a:prstTxWarp prst="textPlain">
              <a:avLst>
                <a:gd name="adj" fmla="val 50000"/>
              </a:avLst>
            </a:prstTxWarp>
          </a:bodyPr>
          <a:lstStyle/>
          <a:p>
            <a:pPr algn="ctr"/>
            <a:r>
              <a:rPr lang="en-US" sz="3200" kern="10" dirty="0">
                <a:ln w="12700">
                  <a:solidFill>
                    <a:srgbClr val="000000"/>
                  </a:solidFill>
                  <a:round/>
                  <a:headEnd/>
                  <a:tailEnd/>
                </a:ln>
                <a:solidFill>
                  <a:srgbClr val="33CC33"/>
                </a:solidFill>
                <a:latin typeface="Arial Black" panose="020B0A04020102020204" pitchFamily="34" charset="0"/>
              </a:rPr>
              <a:t>Classification of</a:t>
            </a:r>
          </a:p>
          <a:p>
            <a:pPr algn="ctr"/>
            <a:r>
              <a:rPr lang="en-US" sz="3200" kern="10" dirty="0">
                <a:ln w="12700">
                  <a:solidFill>
                    <a:srgbClr val="000000"/>
                  </a:solidFill>
                  <a:round/>
                  <a:headEnd/>
                  <a:tailEnd/>
                </a:ln>
                <a:solidFill>
                  <a:srgbClr val="33CC33"/>
                </a:solidFill>
                <a:latin typeface="Arial Black" panose="020B0A04020102020204" pitchFamily="34" charset="0"/>
              </a:rPr>
              <a:t>software failure damages –</a:t>
            </a:r>
            <a:endParaRPr lang="ro-RO" sz="3200" kern="10" dirty="0">
              <a:ln w="12700">
                <a:solidFill>
                  <a:srgbClr val="000000"/>
                </a:solidFill>
                <a:round/>
                <a:headEnd/>
                <a:tailEnd/>
              </a:ln>
              <a:solidFill>
                <a:srgbClr val="33CC33"/>
              </a:solidFill>
              <a:latin typeface="Arial Black" panose="020B0A04020102020204" pitchFamily="34" charset="0"/>
            </a:endParaRPr>
          </a:p>
        </p:txBody>
      </p:sp>
      <p:sp>
        <p:nvSpPr>
          <p:cNvPr id="7172" name="WordArt 8"/>
          <p:cNvSpPr>
            <a:spLocks noChangeArrowheads="1" noChangeShapeType="1" noTextEdit="1"/>
          </p:cNvSpPr>
          <p:nvPr/>
        </p:nvSpPr>
        <p:spPr bwMode="auto">
          <a:xfrm>
            <a:off x="3132138" y="1655764"/>
            <a:ext cx="5905500" cy="333375"/>
          </a:xfrm>
          <a:prstGeom prst="rect">
            <a:avLst/>
          </a:prstGeom>
        </p:spPr>
        <p:txBody>
          <a:bodyPr wrap="none" fromWordArt="1">
            <a:prstTxWarp prst="textPlain">
              <a:avLst>
                <a:gd name="adj" fmla="val 50000"/>
              </a:avLst>
            </a:prstTxWarp>
          </a:bodyPr>
          <a:lstStyle/>
          <a:p>
            <a:pPr algn="ctr"/>
            <a:r>
              <a:rPr lang="en-US" kern="10">
                <a:ln w="12700">
                  <a:solidFill>
                    <a:srgbClr val="000000"/>
                  </a:solidFill>
                  <a:round/>
                  <a:headEnd/>
                  <a:tailEnd/>
                </a:ln>
                <a:solidFill>
                  <a:srgbClr val="FF9900"/>
                </a:solidFill>
                <a:latin typeface="Arial Black" panose="020B0A04020102020204" pitchFamily="34" charset="0"/>
              </a:rPr>
              <a:t>Damages to the software developer</a:t>
            </a:r>
            <a:endParaRPr lang="ro-RO" kern="10">
              <a:ln w="12700">
                <a:solidFill>
                  <a:srgbClr val="000000"/>
                </a:solidFill>
                <a:round/>
                <a:headEnd/>
                <a:tailEnd/>
              </a:ln>
              <a:solidFill>
                <a:srgbClr val="FF9900"/>
              </a:solidFill>
              <a:latin typeface="Arial Black" panose="020B0A04020102020204" pitchFamily="34" charset="0"/>
            </a:endParaRPr>
          </a:p>
        </p:txBody>
      </p:sp>
    </p:spTree>
    <p:extLst>
      <p:ext uri="{BB962C8B-B14F-4D97-AF65-F5344CB8AC3E}">
        <p14:creationId xmlns:p14="http://schemas.microsoft.com/office/powerpoint/2010/main" val="5770172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0" indent="0">
              <a:buNone/>
            </a:pPr>
            <a:r>
              <a:rPr lang="en-US" altLang="ro-RO" sz="2600" b="1" dirty="0" err="1"/>
              <a:t>Planing</a:t>
            </a:r>
            <a:r>
              <a:rPr lang="en-US" altLang="ro-RO" sz="2600" b="1" dirty="0"/>
              <a:t> the tests: </a:t>
            </a:r>
            <a:endParaRPr lang="ro-RO" altLang="ro-RO" sz="2600" b="1" dirty="0"/>
          </a:p>
          <a:p>
            <a:pPr marL="0" indent="0">
              <a:buNone/>
            </a:pPr>
            <a:r>
              <a:rPr lang="en-US" altLang="ro-RO" sz="2600" dirty="0"/>
              <a:t>The tests to be planned include: </a:t>
            </a:r>
          </a:p>
          <a:p>
            <a:pPr marL="0" indent="0">
              <a:buNone/>
            </a:pPr>
            <a:r>
              <a:rPr lang="en-US" altLang="ro-RO" sz="2600" dirty="0"/>
              <a:t>* Unit tests </a:t>
            </a:r>
          </a:p>
          <a:p>
            <a:pPr marL="0" indent="0">
              <a:buNone/>
            </a:pPr>
            <a:r>
              <a:rPr lang="en-US" altLang="ro-RO" sz="2600" dirty="0"/>
              <a:t>* Integration tests </a:t>
            </a:r>
          </a:p>
          <a:p>
            <a:r>
              <a:rPr lang="en-US" altLang="ro-RO" sz="2600" dirty="0"/>
              <a:t>System tests.</a:t>
            </a:r>
          </a:p>
          <a:p>
            <a:pPr marL="0" indent="0">
              <a:buNone/>
            </a:pPr>
            <a:r>
              <a:rPr lang="en-US" altLang="ro-RO" sz="2600" dirty="0"/>
              <a:t>It is mandatory upon planners to consider the following issues before </a:t>
            </a:r>
            <a:r>
              <a:rPr lang="en-US" altLang="ro-RO" sz="2600" dirty="0" err="1"/>
              <a:t>ini</a:t>
            </a:r>
            <a:r>
              <a:rPr lang="en-US" altLang="ro-RO" sz="2600" dirty="0"/>
              <a:t>- </a:t>
            </a:r>
            <a:r>
              <a:rPr lang="en-US" altLang="ro-RO" sz="2600" dirty="0" err="1"/>
              <a:t>tiating</a:t>
            </a:r>
            <a:r>
              <a:rPr lang="en-US" altLang="ro-RO" sz="2600" dirty="0"/>
              <a:t> a specific test plan: </a:t>
            </a:r>
          </a:p>
          <a:p>
            <a:pPr marL="0" indent="0">
              <a:buNone/>
            </a:pPr>
            <a:r>
              <a:rPr lang="en-US" altLang="ro-RO" sz="2600" dirty="0"/>
              <a:t>What to test? </a:t>
            </a:r>
          </a:p>
          <a:p>
            <a:pPr marL="0" indent="0">
              <a:buNone/>
            </a:pPr>
            <a:r>
              <a:rPr lang="en-US" altLang="ro-RO" sz="2600" dirty="0"/>
              <a:t>Which sources to use for test cases? </a:t>
            </a:r>
          </a:p>
          <a:p>
            <a:pPr marL="0" indent="0">
              <a:buNone/>
            </a:pPr>
            <a:r>
              <a:rPr lang="en-US" altLang="ro-RO" sz="2600" dirty="0"/>
              <a:t>Who is to perform the tests? </a:t>
            </a:r>
          </a:p>
          <a:p>
            <a:pPr marL="0" indent="0">
              <a:buNone/>
            </a:pPr>
            <a:r>
              <a:rPr lang="en-US" altLang="ro-RO" sz="2600" dirty="0"/>
              <a:t>Where to perform the tests? </a:t>
            </a:r>
          </a:p>
          <a:p>
            <a:pPr marL="0" indent="0">
              <a:buNone/>
            </a:pPr>
            <a:r>
              <a:rPr lang="en-US" altLang="ro-RO" sz="2600" dirty="0"/>
              <a:t>When to terminate the tests? </a:t>
            </a:r>
          </a:p>
          <a:p>
            <a:endParaRPr lang="en-US"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107" y="1754119"/>
            <a:ext cx="3167863" cy="4858337"/>
          </a:xfrm>
          <a:prstGeom prst="rect">
            <a:avLst/>
          </a:prstGeom>
        </p:spPr>
      </p:pic>
    </p:spTree>
    <p:extLst>
      <p:ext uri="{BB962C8B-B14F-4D97-AF65-F5344CB8AC3E}">
        <p14:creationId xmlns:p14="http://schemas.microsoft.com/office/powerpoint/2010/main" val="295736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xit" presetSubtype="21" fill="hold" nodeType="clickEffect">
                                  <p:stCondLst>
                                    <p:cond delay="0"/>
                                  </p:stCondLst>
                                  <p:childTnLst>
                                    <p:animEffect transition="out" filter="barn(inVertic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1. </a:t>
            </a:r>
            <a:r>
              <a:rPr lang="en-US" altLang="ro-RO" sz="2800" b="1" dirty="0">
                <a:solidFill>
                  <a:srgbClr val="0000FF"/>
                </a:solidFill>
              </a:rPr>
              <a:t>Definitions and objectives</a:t>
            </a:r>
            <a:endPar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4706032"/>
          </a:xfrm>
          <a:prstGeom prst="rect">
            <a:avLst/>
          </a:prstGeom>
        </p:spPr>
        <p:txBody>
          <a:bodyPr wrap="square">
            <a:spAutoFit/>
          </a:bodyPr>
          <a:lstStyle/>
          <a:p>
            <a:pPr>
              <a:lnSpc>
                <a:spcPct val="85000"/>
              </a:lnSpc>
            </a:pPr>
            <a:r>
              <a:rPr lang="en-US" altLang="ro-RO" sz="2800" b="1" i="1" u="sng" dirty="0">
                <a:solidFill>
                  <a:srgbClr val="002060"/>
                </a:solidFill>
              </a:rPr>
              <a:t>Direct objectives</a:t>
            </a:r>
          </a:p>
          <a:p>
            <a:pPr algn="just">
              <a:lnSpc>
                <a:spcPct val="85000"/>
              </a:lnSpc>
              <a:buFontTx/>
              <a:buAutoNum type="alphaLcPeriod"/>
            </a:pPr>
            <a:r>
              <a:rPr lang="en-US" altLang="ro-RO" sz="2800" dirty="0">
                <a:solidFill>
                  <a:srgbClr val="002060"/>
                </a:solidFill>
              </a:rPr>
              <a:t>To </a:t>
            </a:r>
            <a:r>
              <a:rPr lang="en-US" altLang="ro-RO" sz="2800" dirty="0">
                <a:solidFill>
                  <a:srgbClr val="002060"/>
                </a:solidFill>
                <a:highlight>
                  <a:srgbClr val="FFFF00"/>
                </a:highlight>
              </a:rPr>
              <a:t>identify and reveal as many errors </a:t>
            </a:r>
            <a:r>
              <a:rPr lang="en-US" altLang="ro-RO" sz="2800" dirty="0">
                <a:solidFill>
                  <a:srgbClr val="002060"/>
                </a:solidFill>
              </a:rPr>
              <a:t>as possible in the tested software</a:t>
            </a:r>
            <a:endParaRPr lang="ro-RO" altLang="ro-RO" sz="2800" dirty="0">
              <a:solidFill>
                <a:srgbClr val="002060"/>
              </a:solidFill>
            </a:endParaRPr>
          </a:p>
          <a:p>
            <a:pPr algn="just">
              <a:lnSpc>
                <a:spcPct val="85000"/>
              </a:lnSpc>
              <a:buFontTx/>
              <a:buAutoNum type="alphaLcPeriod"/>
            </a:pPr>
            <a:endParaRPr lang="en-US" altLang="ro-RO" sz="2800" dirty="0">
              <a:solidFill>
                <a:srgbClr val="002060"/>
              </a:solidFill>
            </a:endParaRPr>
          </a:p>
          <a:p>
            <a:pPr algn="just">
              <a:lnSpc>
                <a:spcPct val="85000"/>
              </a:lnSpc>
              <a:buFontTx/>
              <a:buAutoNum type="alphaLcPeriod"/>
            </a:pPr>
            <a:r>
              <a:rPr lang="en-US" altLang="ro-RO" sz="2800" dirty="0">
                <a:solidFill>
                  <a:srgbClr val="002060"/>
                </a:solidFill>
                <a:highlight>
                  <a:srgbClr val="FFFF00"/>
                </a:highlight>
              </a:rPr>
              <a:t>To bring the tested software</a:t>
            </a:r>
            <a:r>
              <a:rPr lang="en-US" altLang="ro-RO" sz="2800" dirty="0">
                <a:solidFill>
                  <a:srgbClr val="002060"/>
                </a:solidFill>
              </a:rPr>
              <a:t>, after correction of the identified errors and retesting, </a:t>
            </a:r>
            <a:r>
              <a:rPr lang="en-US" altLang="ro-RO" sz="2800" dirty="0">
                <a:solidFill>
                  <a:srgbClr val="002060"/>
                </a:solidFill>
                <a:highlight>
                  <a:srgbClr val="FFFF00"/>
                </a:highlight>
              </a:rPr>
              <a:t>to an acceptable level of quality</a:t>
            </a:r>
            <a:r>
              <a:rPr lang="en-US" altLang="ro-RO" sz="2800" dirty="0">
                <a:solidFill>
                  <a:srgbClr val="002060"/>
                </a:solidFill>
              </a:rPr>
              <a:t>.</a:t>
            </a:r>
            <a:endParaRPr lang="ro-RO" altLang="ro-RO" sz="2800" dirty="0">
              <a:solidFill>
                <a:srgbClr val="002060"/>
              </a:solidFill>
            </a:endParaRPr>
          </a:p>
          <a:p>
            <a:pPr algn="just">
              <a:lnSpc>
                <a:spcPct val="85000"/>
              </a:lnSpc>
              <a:buFontTx/>
              <a:buAutoNum type="alphaLcPeriod"/>
            </a:pPr>
            <a:endParaRPr lang="en-US" altLang="ro-RO" sz="2800" dirty="0">
              <a:solidFill>
                <a:srgbClr val="002060"/>
              </a:solidFill>
            </a:endParaRPr>
          </a:p>
          <a:p>
            <a:pPr algn="just">
              <a:lnSpc>
                <a:spcPct val="85000"/>
              </a:lnSpc>
              <a:buFontTx/>
              <a:buAutoNum type="alphaLcPeriod"/>
            </a:pPr>
            <a:r>
              <a:rPr lang="en-US" altLang="ro-RO" sz="2800" dirty="0">
                <a:solidFill>
                  <a:srgbClr val="002060"/>
                </a:solidFill>
                <a:highlight>
                  <a:srgbClr val="FFFF00"/>
                </a:highlight>
              </a:rPr>
              <a:t>To perform the required tests </a:t>
            </a:r>
            <a:r>
              <a:rPr lang="en-US" altLang="ro-RO" sz="2800" dirty="0">
                <a:solidFill>
                  <a:srgbClr val="002060"/>
                </a:solidFill>
              </a:rPr>
              <a:t>efficiently and effectively, </a:t>
            </a:r>
            <a:r>
              <a:rPr lang="en-US" altLang="ro-RO" sz="2800" dirty="0">
                <a:solidFill>
                  <a:srgbClr val="002060"/>
                </a:solidFill>
                <a:highlight>
                  <a:srgbClr val="FFFF00"/>
                </a:highlight>
              </a:rPr>
              <a:t>within the limits budgetary and scheduling limitation</a:t>
            </a:r>
            <a:r>
              <a:rPr lang="en-US" altLang="ro-RO" sz="2800" dirty="0">
                <a:solidFill>
                  <a:srgbClr val="002060"/>
                </a:solidFill>
              </a:rPr>
              <a:t>. </a:t>
            </a:r>
            <a:endParaRPr lang="ro-RO" altLang="ro-RO" sz="2800" dirty="0">
              <a:solidFill>
                <a:srgbClr val="002060"/>
              </a:solidFill>
            </a:endParaRPr>
          </a:p>
          <a:p>
            <a:pPr>
              <a:lnSpc>
                <a:spcPct val="85000"/>
              </a:lnSpc>
            </a:pPr>
            <a:endParaRPr lang="en-US" altLang="ro-RO" sz="2800" b="1" dirty="0">
              <a:solidFill>
                <a:srgbClr val="002060"/>
              </a:solidFill>
            </a:endParaRPr>
          </a:p>
          <a:p>
            <a:pPr>
              <a:lnSpc>
                <a:spcPct val="85000"/>
              </a:lnSpc>
              <a:spcBef>
                <a:spcPct val="50000"/>
              </a:spcBef>
            </a:pPr>
            <a:r>
              <a:rPr lang="en-US" altLang="ro-RO" sz="2800" b="1" i="1" u="sng" dirty="0">
                <a:solidFill>
                  <a:srgbClr val="002060"/>
                </a:solidFill>
              </a:rPr>
              <a:t>Indirect objective</a:t>
            </a:r>
            <a:r>
              <a:rPr lang="ro-RO" altLang="ro-RO" sz="2800" b="1" i="1" dirty="0">
                <a:solidFill>
                  <a:srgbClr val="002060"/>
                </a:solidFill>
              </a:rPr>
              <a:t>: </a:t>
            </a:r>
            <a:r>
              <a:rPr lang="en-US" altLang="ro-RO" sz="2800" dirty="0">
                <a:solidFill>
                  <a:srgbClr val="002060"/>
                </a:solidFill>
              </a:rPr>
              <a:t>To compile a record of software errors for use in error prevention (by </a:t>
            </a:r>
            <a:r>
              <a:rPr lang="en-US" altLang="ro-RO" sz="2800" dirty="0">
                <a:solidFill>
                  <a:srgbClr val="002060"/>
                </a:solidFill>
                <a:highlight>
                  <a:srgbClr val="FFFF00"/>
                </a:highlight>
              </a:rPr>
              <a:t>corrective and preventive actions</a:t>
            </a:r>
            <a:r>
              <a:rPr lang="en-US" altLang="ro-RO" sz="2800" dirty="0">
                <a:solidFill>
                  <a:srgbClr val="002060"/>
                </a:solidFill>
              </a:rPr>
              <a:t>)  </a:t>
            </a:r>
          </a:p>
        </p:txBody>
      </p:sp>
    </p:spTree>
    <p:extLst>
      <p:ext uri="{BB962C8B-B14F-4D97-AF65-F5344CB8AC3E}">
        <p14:creationId xmlns:p14="http://schemas.microsoft.com/office/powerpoint/2010/main" val="5874375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err="1"/>
              <a:t>Planing</a:t>
            </a:r>
            <a:r>
              <a:rPr lang="en-US" altLang="ro-RO" sz="2600" b="1" dirty="0"/>
              <a:t> the tests: </a:t>
            </a:r>
            <a:endParaRPr lang="ro-RO" altLang="ro-RO" sz="2600" b="1" dirty="0"/>
          </a:p>
          <a:p>
            <a:pPr marL="0" indent="0">
              <a:buNone/>
            </a:pPr>
            <a:r>
              <a:rPr lang="en-US" altLang="ro-RO" sz="2600" dirty="0"/>
              <a:t>The planning stage of the software system tests is commonly documented in a “software test plan” (STP). </a:t>
            </a:r>
          </a:p>
          <a:p>
            <a:pPr marL="0" indent="0">
              <a:buNone/>
            </a:pPr>
            <a:endParaRPr lang="en-US"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28" y="2467667"/>
            <a:ext cx="6591266" cy="1835975"/>
          </a:xfrm>
          <a:prstGeom prst="rect">
            <a:avLst/>
          </a:prstGeom>
        </p:spPr>
      </p:pic>
      <p:pic>
        <p:nvPicPr>
          <p:cNvPr id="5" name="Imagine 4"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423" y="3385654"/>
            <a:ext cx="6708352" cy="1709510"/>
          </a:xfrm>
          <a:prstGeom prst="rect">
            <a:avLst/>
          </a:prstGeom>
        </p:spPr>
      </p:pic>
      <p:pic>
        <p:nvPicPr>
          <p:cNvPr id="6" name="Imagine 5" descr="Decupare e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727" y="3730240"/>
            <a:ext cx="6758047" cy="2642419"/>
          </a:xfrm>
          <a:prstGeom prst="rect">
            <a:avLst/>
          </a:prstGeom>
        </p:spPr>
      </p:pic>
      <p:pic>
        <p:nvPicPr>
          <p:cNvPr id="7" name="Imagine 6" descr="Decupare ecra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92" y="4078319"/>
            <a:ext cx="8276512" cy="2294340"/>
          </a:xfrm>
          <a:prstGeom prst="rect">
            <a:avLst/>
          </a:prstGeom>
        </p:spPr>
      </p:pic>
    </p:spTree>
    <p:extLst>
      <p:ext uri="{BB962C8B-B14F-4D97-AF65-F5344CB8AC3E}">
        <p14:creationId xmlns:p14="http://schemas.microsoft.com/office/powerpoint/2010/main" val="411400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885950" y="2278064"/>
            <a:ext cx="8477250" cy="3527425"/>
          </a:xfrm>
          <a:noFill/>
        </p:spPr>
        <p:txBody>
          <a:bodyPr vert="horz" lIns="0" tIns="45720" rIns="0" bIns="45720" rtlCol="0">
            <a:normAutofit lnSpcReduction="10000"/>
          </a:bodyPr>
          <a:lstStyle/>
          <a:p>
            <a:pPr marL="711200" indent="-711200">
              <a:buNone/>
            </a:pPr>
            <a:r>
              <a:rPr lang="en-US" altLang="ro-RO" sz="2400" b="1">
                <a:solidFill>
                  <a:srgbClr val="FF0000"/>
                </a:solidFill>
              </a:rPr>
              <a:t>1	Scope of the tests</a:t>
            </a:r>
          </a:p>
          <a:p>
            <a:pPr marL="711200" indent="-711200">
              <a:lnSpc>
                <a:spcPct val="80000"/>
              </a:lnSpc>
              <a:buNone/>
            </a:pPr>
            <a:r>
              <a:rPr lang="en-US" altLang="ro-RO" sz="2000">
                <a:solidFill>
                  <a:srgbClr val="000000"/>
                </a:solidFill>
              </a:rPr>
              <a:t>1.1	The software package to be tested (name, version and revision)</a:t>
            </a:r>
          </a:p>
          <a:p>
            <a:pPr marL="711200" indent="-711200">
              <a:lnSpc>
                <a:spcPct val="80000"/>
              </a:lnSpc>
              <a:buNone/>
            </a:pPr>
            <a:r>
              <a:rPr lang="en-US" altLang="ro-RO" sz="2000">
                <a:solidFill>
                  <a:srgbClr val="000000"/>
                </a:solidFill>
              </a:rPr>
              <a:t>1.2	The documents that provide the basis for the planned tests </a:t>
            </a:r>
          </a:p>
          <a:p>
            <a:pPr marL="711200" indent="-711200">
              <a:spcBef>
                <a:spcPct val="50000"/>
              </a:spcBef>
              <a:buNone/>
            </a:pPr>
            <a:r>
              <a:rPr lang="en-US" altLang="ro-RO" sz="2400" b="1">
                <a:solidFill>
                  <a:srgbClr val="FF0000"/>
                </a:solidFill>
              </a:rPr>
              <a:t>2	Testing environment</a:t>
            </a:r>
          </a:p>
          <a:p>
            <a:pPr marL="711200" indent="-711200">
              <a:lnSpc>
                <a:spcPct val="80000"/>
              </a:lnSpc>
              <a:buNone/>
            </a:pPr>
            <a:r>
              <a:rPr lang="en-US" altLang="ro-RO" sz="2000">
                <a:solidFill>
                  <a:srgbClr val="000000"/>
                </a:solidFill>
              </a:rPr>
              <a:t>2.1	Sites</a:t>
            </a:r>
          </a:p>
          <a:p>
            <a:pPr marL="711200" indent="-711200">
              <a:lnSpc>
                <a:spcPct val="80000"/>
              </a:lnSpc>
              <a:buNone/>
            </a:pPr>
            <a:r>
              <a:rPr lang="en-US" altLang="ro-RO" sz="2000">
                <a:solidFill>
                  <a:srgbClr val="000000"/>
                </a:solidFill>
              </a:rPr>
              <a:t>2.2	Required hardware and firmware configuration</a:t>
            </a:r>
          </a:p>
          <a:p>
            <a:pPr marL="711200" indent="-711200">
              <a:lnSpc>
                <a:spcPct val="80000"/>
              </a:lnSpc>
              <a:buNone/>
            </a:pPr>
            <a:r>
              <a:rPr lang="en-US" altLang="ro-RO" sz="2000">
                <a:solidFill>
                  <a:srgbClr val="000000"/>
                </a:solidFill>
              </a:rPr>
              <a:t>2.3	Participating organizations</a:t>
            </a:r>
          </a:p>
          <a:p>
            <a:pPr marL="711200" indent="-711200">
              <a:lnSpc>
                <a:spcPct val="80000"/>
              </a:lnSpc>
              <a:buNone/>
            </a:pPr>
            <a:r>
              <a:rPr lang="en-US" altLang="ro-RO" sz="2000">
                <a:solidFill>
                  <a:srgbClr val="000000"/>
                </a:solidFill>
              </a:rPr>
              <a:t>2.4	Manpower requirements</a:t>
            </a:r>
          </a:p>
          <a:p>
            <a:pPr marL="711200" indent="-711200">
              <a:lnSpc>
                <a:spcPct val="80000"/>
              </a:lnSpc>
              <a:buNone/>
            </a:pPr>
            <a:r>
              <a:rPr lang="en-US" altLang="ro-RO" sz="2000">
                <a:solidFill>
                  <a:srgbClr val="000000"/>
                </a:solidFill>
              </a:rPr>
              <a:t>2.5	Preparation and training required of the test team</a:t>
            </a:r>
          </a:p>
        </p:txBody>
      </p:sp>
      <p:sp>
        <p:nvSpPr>
          <p:cNvPr id="10243" name="WordArt 5"/>
          <p:cNvSpPr>
            <a:spLocks noChangeArrowheads="1" noChangeShapeType="1" noTextEdit="1"/>
          </p:cNvSpPr>
          <p:nvPr/>
        </p:nvSpPr>
        <p:spPr bwMode="auto">
          <a:xfrm>
            <a:off x="3776663" y="620713"/>
            <a:ext cx="4610100" cy="1223962"/>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Software test plan</a:t>
            </a:r>
          </a:p>
          <a:p>
            <a:pPr algn="ctr"/>
            <a:r>
              <a:rPr lang="en-US" sz="3600" kern="10">
                <a:ln w="12700">
                  <a:solidFill>
                    <a:srgbClr val="000000"/>
                  </a:solidFill>
                  <a:round/>
                  <a:headEnd/>
                  <a:tailEnd/>
                </a:ln>
                <a:solidFill>
                  <a:srgbClr val="33CC33"/>
                </a:solidFill>
                <a:latin typeface="Arial Black" panose="020B0A04020102020204" pitchFamily="34" charset="0"/>
              </a:rPr>
              <a:t>(STP) - template</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35956299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885950" y="1720850"/>
            <a:ext cx="8432800" cy="4876800"/>
          </a:xfrm>
          <a:noFill/>
        </p:spPr>
        <p:txBody>
          <a:bodyPr vert="horz" lIns="0" tIns="45720" rIns="0" bIns="45720" rtlCol="0">
            <a:normAutofit/>
          </a:bodyPr>
          <a:lstStyle/>
          <a:p>
            <a:pPr marL="711200" indent="-711200">
              <a:lnSpc>
                <a:spcPct val="80000"/>
              </a:lnSpc>
              <a:spcBef>
                <a:spcPct val="0"/>
              </a:spcBef>
              <a:buNone/>
            </a:pPr>
            <a:r>
              <a:rPr lang="en-US" altLang="ro-RO" sz="2400" b="1" dirty="0">
                <a:solidFill>
                  <a:srgbClr val="FF0000"/>
                </a:solidFill>
              </a:rPr>
              <a:t>3	Tests details (for each test)</a:t>
            </a:r>
          </a:p>
          <a:p>
            <a:pPr marL="711200" indent="-711200">
              <a:lnSpc>
                <a:spcPct val="80000"/>
              </a:lnSpc>
              <a:spcBef>
                <a:spcPct val="0"/>
              </a:spcBef>
              <a:buNone/>
            </a:pPr>
            <a:r>
              <a:rPr lang="en-US" altLang="ro-RO" sz="2000" dirty="0">
                <a:solidFill>
                  <a:srgbClr val="000000"/>
                </a:solidFill>
              </a:rPr>
              <a:t>3.1	Test identification</a:t>
            </a:r>
            <a:endParaRPr lang="en-US" altLang="ro-RO" sz="2000" dirty="0"/>
          </a:p>
          <a:p>
            <a:pPr marL="711200" indent="-711200">
              <a:lnSpc>
                <a:spcPct val="80000"/>
              </a:lnSpc>
              <a:spcBef>
                <a:spcPct val="0"/>
              </a:spcBef>
              <a:buNone/>
            </a:pPr>
            <a:r>
              <a:rPr lang="en-US" altLang="ro-RO" sz="2000" dirty="0">
                <a:solidFill>
                  <a:srgbClr val="000000"/>
                </a:solidFill>
              </a:rPr>
              <a:t>3.2	Test objective</a:t>
            </a:r>
            <a:endParaRPr lang="en-US" altLang="ro-RO" sz="2000" dirty="0"/>
          </a:p>
          <a:p>
            <a:pPr marL="711200" indent="-711200">
              <a:lnSpc>
                <a:spcPct val="80000"/>
              </a:lnSpc>
              <a:spcBef>
                <a:spcPct val="0"/>
              </a:spcBef>
              <a:buNone/>
            </a:pPr>
            <a:r>
              <a:rPr lang="en-US" altLang="ro-RO" sz="2000" dirty="0">
                <a:solidFill>
                  <a:srgbClr val="000000"/>
                </a:solidFill>
              </a:rPr>
              <a:t>3.3	Cross-reference to the relevant design document and the requirement document</a:t>
            </a:r>
            <a:endParaRPr lang="en-US" altLang="ro-RO" sz="2000" dirty="0"/>
          </a:p>
          <a:p>
            <a:pPr marL="711200" indent="-711200">
              <a:lnSpc>
                <a:spcPct val="80000"/>
              </a:lnSpc>
              <a:spcBef>
                <a:spcPct val="0"/>
              </a:spcBef>
              <a:buNone/>
            </a:pPr>
            <a:r>
              <a:rPr lang="en-US" altLang="ro-RO" sz="2000" dirty="0">
                <a:solidFill>
                  <a:srgbClr val="000000"/>
                </a:solidFill>
              </a:rPr>
              <a:t>3.4	Test class</a:t>
            </a:r>
            <a:endParaRPr lang="en-US" altLang="ro-RO" sz="2000" dirty="0"/>
          </a:p>
          <a:p>
            <a:pPr marL="711200" indent="-711200">
              <a:lnSpc>
                <a:spcPct val="80000"/>
              </a:lnSpc>
              <a:spcBef>
                <a:spcPct val="0"/>
              </a:spcBef>
              <a:buNone/>
            </a:pPr>
            <a:r>
              <a:rPr lang="en-US" altLang="ro-RO" sz="2000" dirty="0">
                <a:solidFill>
                  <a:srgbClr val="000000"/>
                </a:solidFill>
              </a:rPr>
              <a:t>3.5	Test level (unit, integration or system tests)</a:t>
            </a:r>
            <a:endParaRPr lang="en-US" altLang="ro-RO" sz="2000" dirty="0"/>
          </a:p>
          <a:p>
            <a:pPr marL="711200" indent="-711200">
              <a:lnSpc>
                <a:spcPct val="80000"/>
              </a:lnSpc>
              <a:spcBef>
                <a:spcPct val="0"/>
              </a:spcBef>
              <a:buNone/>
            </a:pPr>
            <a:r>
              <a:rPr lang="en-US" altLang="ro-RO" sz="2000" dirty="0">
                <a:solidFill>
                  <a:srgbClr val="000000"/>
                </a:solidFill>
              </a:rPr>
              <a:t>3.6	Test case requirements</a:t>
            </a:r>
            <a:endParaRPr lang="en-US" altLang="ro-RO" sz="2000" dirty="0"/>
          </a:p>
          <a:p>
            <a:pPr marL="711200" indent="-711200">
              <a:lnSpc>
                <a:spcPct val="80000"/>
              </a:lnSpc>
              <a:spcBef>
                <a:spcPct val="0"/>
              </a:spcBef>
              <a:buNone/>
            </a:pPr>
            <a:r>
              <a:rPr lang="en-US" altLang="ro-RO" sz="2000" dirty="0">
                <a:solidFill>
                  <a:srgbClr val="000000"/>
                </a:solidFill>
              </a:rPr>
              <a:t>3.7	Special requirements (e.g., measurements of response times, security requirements)</a:t>
            </a:r>
            <a:endParaRPr lang="en-US" altLang="ro-RO" sz="2000" dirty="0"/>
          </a:p>
          <a:p>
            <a:pPr marL="711200" indent="-711200">
              <a:lnSpc>
                <a:spcPct val="80000"/>
              </a:lnSpc>
              <a:spcBef>
                <a:spcPct val="0"/>
              </a:spcBef>
              <a:buNone/>
            </a:pPr>
            <a:r>
              <a:rPr lang="en-US" altLang="ro-RO" sz="2000" dirty="0">
                <a:solidFill>
                  <a:srgbClr val="000000"/>
                </a:solidFill>
              </a:rPr>
              <a:t>3.8	Data to be recorded</a:t>
            </a:r>
            <a:endParaRPr lang="en-US" altLang="ro-RO" sz="2000" dirty="0"/>
          </a:p>
          <a:p>
            <a:pPr marL="711200" indent="-711200">
              <a:lnSpc>
                <a:spcPct val="80000"/>
              </a:lnSpc>
              <a:spcBef>
                <a:spcPct val="50000"/>
              </a:spcBef>
              <a:buNone/>
            </a:pPr>
            <a:r>
              <a:rPr lang="en-US" altLang="ro-RO" sz="2400" b="1" dirty="0">
                <a:solidFill>
                  <a:srgbClr val="FF0000"/>
                </a:solidFill>
              </a:rPr>
              <a:t>4	Test schedule (for each test or test group) including time estimates</a:t>
            </a:r>
            <a:r>
              <a:rPr lang="en-US" altLang="ro-RO" sz="2400" b="1" dirty="0">
                <a:solidFill>
                  <a:srgbClr val="000000"/>
                </a:solidFill>
              </a:rPr>
              <a:t> </a:t>
            </a:r>
            <a:r>
              <a:rPr lang="en-US" altLang="ro-RO" sz="2400" b="1" dirty="0">
                <a:solidFill>
                  <a:srgbClr val="FF0000"/>
                </a:solidFill>
              </a:rPr>
              <a:t>for:</a:t>
            </a:r>
            <a:endParaRPr lang="en-US" altLang="ro-RO" sz="2400" dirty="0">
              <a:solidFill>
                <a:srgbClr val="FF0000"/>
              </a:solidFill>
            </a:endParaRPr>
          </a:p>
          <a:p>
            <a:pPr marL="711200" indent="-711200">
              <a:lnSpc>
                <a:spcPct val="80000"/>
              </a:lnSpc>
              <a:spcBef>
                <a:spcPct val="0"/>
              </a:spcBef>
              <a:buNone/>
            </a:pPr>
            <a:r>
              <a:rPr lang="en-US" altLang="ro-RO" sz="2000" dirty="0">
                <a:solidFill>
                  <a:srgbClr val="000000"/>
                </a:solidFill>
              </a:rPr>
              <a:t>4.1	Preparation </a:t>
            </a:r>
            <a:endParaRPr lang="en-US" altLang="ro-RO" sz="2000" dirty="0"/>
          </a:p>
          <a:p>
            <a:pPr marL="711200" indent="-711200">
              <a:lnSpc>
                <a:spcPct val="80000"/>
              </a:lnSpc>
              <a:spcBef>
                <a:spcPct val="0"/>
              </a:spcBef>
              <a:buNone/>
            </a:pPr>
            <a:r>
              <a:rPr lang="en-US" altLang="ro-RO" sz="2000" dirty="0">
                <a:solidFill>
                  <a:srgbClr val="000000"/>
                </a:solidFill>
              </a:rPr>
              <a:t>4.2	Testing</a:t>
            </a:r>
            <a:endParaRPr lang="en-US" altLang="ro-RO" sz="2000" dirty="0"/>
          </a:p>
          <a:p>
            <a:pPr marL="711200" indent="-711200">
              <a:lnSpc>
                <a:spcPct val="80000"/>
              </a:lnSpc>
              <a:spcBef>
                <a:spcPct val="0"/>
              </a:spcBef>
              <a:buNone/>
            </a:pPr>
            <a:r>
              <a:rPr lang="en-US" altLang="ro-RO" sz="2000" dirty="0">
                <a:solidFill>
                  <a:srgbClr val="000000"/>
                </a:solidFill>
              </a:rPr>
              <a:t>4.3	Error correction </a:t>
            </a:r>
            <a:endParaRPr lang="en-US" altLang="ro-RO" sz="2000" dirty="0"/>
          </a:p>
          <a:p>
            <a:pPr marL="711200" indent="-711200">
              <a:lnSpc>
                <a:spcPct val="80000"/>
              </a:lnSpc>
              <a:spcBef>
                <a:spcPct val="0"/>
              </a:spcBef>
              <a:buNone/>
            </a:pPr>
            <a:r>
              <a:rPr lang="en-US" altLang="ro-RO" sz="2000" dirty="0">
                <a:solidFill>
                  <a:srgbClr val="000000"/>
                </a:solidFill>
              </a:rPr>
              <a:t>4.4	Regression tests</a:t>
            </a:r>
            <a:r>
              <a:rPr lang="en-US" altLang="ro-RO" sz="2000" dirty="0"/>
              <a:t> </a:t>
            </a:r>
          </a:p>
        </p:txBody>
      </p:sp>
      <p:sp>
        <p:nvSpPr>
          <p:cNvPr id="11267" name="WordArt 6"/>
          <p:cNvSpPr>
            <a:spLocks noChangeArrowheads="1" noChangeShapeType="1" noTextEdit="1"/>
          </p:cNvSpPr>
          <p:nvPr/>
        </p:nvSpPr>
        <p:spPr bwMode="auto">
          <a:xfrm>
            <a:off x="3171825" y="333375"/>
            <a:ext cx="58293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Software test plan</a:t>
            </a:r>
          </a:p>
          <a:p>
            <a:pPr algn="ctr"/>
            <a:r>
              <a:rPr lang="en-US" sz="3600" kern="10">
                <a:ln w="12700">
                  <a:solidFill>
                    <a:srgbClr val="000000"/>
                  </a:solidFill>
                  <a:round/>
                  <a:headEnd/>
                  <a:tailEnd/>
                </a:ln>
                <a:solidFill>
                  <a:srgbClr val="33CC33"/>
                </a:solidFill>
                <a:latin typeface="Arial Black" panose="020B0A04020102020204" pitchFamily="34" charset="0"/>
              </a:rPr>
              <a:t>(STP) - template (cont.)</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13320607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Test design phase:</a:t>
            </a:r>
          </a:p>
          <a:p>
            <a:pPr marL="0" indent="0">
              <a:buNone/>
            </a:pPr>
            <a:r>
              <a:rPr lang="en-US" altLang="ro-RO" sz="2600" dirty="0"/>
              <a:t>The products of the test design stage are: </a:t>
            </a:r>
          </a:p>
          <a:p>
            <a:pPr marL="0" indent="0">
              <a:buNone/>
            </a:pPr>
            <a:r>
              <a:rPr lang="en-US" altLang="ro-RO" sz="2600" dirty="0"/>
              <a:t>■ Detailed design and procedures for each test </a:t>
            </a:r>
          </a:p>
          <a:p>
            <a:pPr marL="0" indent="0">
              <a:buNone/>
            </a:pPr>
            <a:r>
              <a:rPr lang="en-US" altLang="ro-RO" sz="2600" dirty="0"/>
              <a:t>■ Test case database/file.  </a:t>
            </a:r>
          </a:p>
          <a:p>
            <a:pPr marL="0" indent="0">
              <a:buNone/>
            </a:pPr>
            <a:endParaRPr lang="en-US" altLang="ro-RO" sz="2600" dirty="0"/>
          </a:p>
          <a:p>
            <a:pPr marL="0" indent="0">
              <a:buNone/>
            </a:pPr>
            <a:r>
              <a:rPr lang="en-US" altLang="ro-RO" sz="2600" dirty="0"/>
              <a:t>The test procedures and the test case database/file </a:t>
            </a:r>
          </a:p>
          <a:p>
            <a:pPr marL="0" indent="0">
              <a:buNone/>
            </a:pPr>
            <a:r>
              <a:rPr lang="en-US" altLang="ro-RO" sz="2600" dirty="0"/>
              <a:t>may be documented in a “software test procedure” </a:t>
            </a:r>
          </a:p>
          <a:p>
            <a:pPr marL="0" indent="0">
              <a:buNone/>
            </a:pPr>
            <a:r>
              <a:rPr lang="en-US" altLang="ro-RO" sz="2600" dirty="0"/>
              <a:t>document and “test case file” document or in a single document called the “software test description” (STD).</a:t>
            </a:r>
            <a:endParaRPr lang="ro-RO"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107" y="1754119"/>
            <a:ext cx="3167863" cy="4858337"/>
          </a:xfrm>
          <a:prstGeom prst="rect">
            <a:avLst/>
          </a:prstGeom>
        </p:spPr>
      </p:pic>
    </p:spTree>
    <p:extLst>
      <p:ext uri="{BB962C8B-B14F-4D97-AF65-F5344CB8AC3E}">
        <p14:creationId xmlns:p14="http://schemas.microsoft.com/office/powerpoint/2010/main" val="200071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xit" presetSubtype="21" fill="hold" nodeType="clickEffect">
                                  <p:stCondLst>
                                    <p:cond delay="0"/>
                                  </p:stCondLst>
                                  <p:childTnLst>
                                    <p:animEffect transition="out" filter="barn(inVertic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815009" y="1411357"/>
            <a:ext cx="9090991" cy="5089456"/>
          </a:xfrm>
        </p:spPr>
        <p:txBody>
          <a:bodyPr>
            <a:normAutofit lnSpcReduction="10000"/>
          </a:bodyPr>
          <a:lstStyle/>
          <a:p>
            <a:pPr eaLnBrk="1" hangingPunct="1">
              <a:lnSpc>
                <a:spcPct val="85000"/>
              </a:lnSpc>
              <a:spcBef>
                <a:spcPct val="0"/>
              </a:spcBef>
              <a:buFontTx/>
              <a:buNone/>
            </a:pPr>
            <a:r>
              <a:rPr lang="en-US" altLang="ro-RO" sz="1800" b="1" dirty="0">
                <a:solidFill>
                  <a:schemeClr val="accent2"/>
                </a:solidFill>
              </a:rPr>
              <a:t>1 Scope of the tests</a:t>
            </a:r>
          </a:p>
          <a:p>
            <a:pPr>
              <a:lnSpc>
                <a:spcPct val="85000"/>
              </a:lnSpc>
              <a:spcBef>
                <a:spcPct val="0"/>
              </a:spcBef>
              <a:buFontTx/>
              <a:buNone/>
            </a:pPr>
            <a:r>
              <a:rPr lang="en-US" altLang="ro-RO" sz="1800" dirty="0">
                <a:solidFill>
                  <a:srgbClr val="000000"/>
                </a:solidFill>
              </a:rPr>
              <a:t>1.1 The software package to be tested (name, version and revision)</a:t>
            </a:r>
          </a:p>
          <a:p>
            <a:pPr>
              <a:lnSpc>
                <a:spcPct val="85000"/>
              </a:lnSpc>
              <a:spcBef>
                <a:spcPct val="0"/>
              </a:spcBef>
              <a:buFontTx/>
              <a:buNone/>
            </a:pPr>
            <a:r>
              <a:rPr lang="en-US" altLang="ro-RO" sz="1800" dirty="0">
                <a:solidFill>
                  <a:srgbClr val="000000"/>
                </a:solidFill>
              </a:rPr>
              <a:t>1.2 The documents providing the basis for the designed tests (name and </a:t>
            </a:r>
            <a:br>
              <a:rPr lang="en-US" altLang="ro-RO" sz="1800" dirty="0">
                <a:solidFill>
                  <a:srgbClr val="000000"/>
                </a:solidFill>
              </a:rPr>
            </a:br>
            <a:r>
              <a:rPr lang="en-US" altLang="ro-RO" sz="1800" dirty="0">
                <a:solidFill>
                  <a:srgbClr val="000000"/>
                </a:solidFill>
              </a:rPr>
              <a:t>version for each document)</a:t>
            </a:r>
            <a:endParaRPr lang="en-US" altLang="ro-RO" sz="1800" dirty="0"/>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2 Test environment (for each test) </a:t>
            </a:r>
          </a:p>
          <a:p>
            <a:pPr>
              <a:lnSpc>
                <a:spcPct val="85000"/>
              </a:lnSpc>
              <a:spcBef>
                <a:spcPct val="0"/>
              </a:spcBef>
              <a:buFontTx/>
              <a:buNone/>
            </a:pPr>
            <a:r>
              <a:rPr lang="en-US" altLang="ro-RO" sz="1800" dirty="0">
                <a:solidFill>
                  <a:srgbClr val="000000"/>
                </a:solidFill>
              </a:rPr>
              <a:t>2.1 Test identification (the test details are documented in the STP)</a:t>
            </a:r>
            <a:endParaRPr lang="en-US" altLang="ro-RO" sz="1800" dirty="0"/>
          </a:p>
          <a:p>
            <a:pPr>
              <a:lnSpc>
                <a:spcPct val="85000"/>
              </a:lnSpc>
              <a:spcBef>
                <a:spcPct val="0"/>
              </a:spcBef>
              <a:buFontTx/>
              <a:buNone/>
            </a:pPr>
            <a:r>
              <a:rPr lang="en-US" altLang="ro-RO" sz="1800" dirty="0">
                <a:solidFill>
                  <a:srgbClr val="000000"/>
                </a:solidFill>
              </a:rPr>
              <a:t>2.2 Detailed description of the operating system and hardware configuration</a:t>
            </a:r>
            <a:br>
              <a:rPr lang="en-US" altLang="ro-RO" sz="1800" dirty="0">
                <a:solidFill>
                  <a:srgbClr val="000000"/>
                </a:solidFill>
              </a:rPr>
            </a:br>
            <a:r>
              <a:rPr lang="en-US" altLang="ro-RO" sz="1800" dirty="0">
                <a:solidFill>
                  <a:srgbClr val="000000"/>
                </a:solidFill>
              </a:rPr>
              <a:t>and the required switch settings for the tests</a:t>
            </a:r>
            <a:endParaRPr lang="en-US" altLang="ro-RO" sz="1800" dirty="0"/>
          </a:p>
          <a:p>
            <a:pPr>
              <a:lnSpc>
                <a:spcPct val="85000"/>
              </a:lnSpc>
              <a:spcBef>
                <a:spcPct val="0"/>
              </a:spcBef>
              <a:buFontTx/>
              <a:buNone/>
            </a:pPr>
            <a:r>
              <a:rPr lang="en-US" altLang="ro-RO" sz="1800" dirty="0">
                <a:solidFill>
                  <a:srgbClr val="000000"/>
                </a:solidFill>
              </a:rPr>
              <a:t>2.3 Instructions for software loading</a:t>
            </a:r>
            <a:endParaRPr lang="en-US" altLang="ro-RO" sz="1800" b="1" dirty="0">
              <a:solidFill>
                <a:schemeClr val="accent2"/>
              </a:solidFill>
            </a:endParaRPr>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3. Testing process</a:t>
            </a:r>
          </a:p>
          <a:p>
            <a:pPr>
              <a:lnSpc>
                <a:spcPct val="85000"/>
              </a:lnSpc>
              <a:spcBef>
                <a:spcPct val="0"/>
              </a:spcBef>
              <a:buFontTx/>
              <a:buNone/>
            </a:pPr>
            <a:r>
              <a:rPr lang="en-US" altLang="ro-RO" sz="1800" dirty="0">
                <a:solidFill>
                  <a:srgbClr val="000000"/>
                </a:solidFill>
              </a:rPr>
              <a:t>3.1 Instructions for input, detailing every step of the input process</a:t>
            </a:r>
            <a:endParaRPr lang="en-US" altLang="ro-RO" sz="1800" dirty="0"/>
          </a:p>
          <a:p>
            <a:pPr>
              <a:lnSpc>
                <a:spcPct val="85000"/>
              </a:lnSpc>
              <a:spcBef>
                <a:spcPct val="0"/>
              </a:spcBef>
              <a:buFontTx/>
              <a:buNone/>
            </a:pPr>
            <a:r>
              <a:rPr lang="en-US" altLang="ro-RO" sz="1800" dirty="0">
                <a:solidFill>
                  <a:srgbClr val="000000"/>
                </a:solidFill>
              </a:rPr>
              <a:t>3.2 Data to be recorded during the tests</a:t>
            </a:r>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4.	Test cases (for each case)</a:t>
            </a:r>
          </a:p>
          <a:p>
            <a:pPr>
              <a:lnSpc>
                <a:spcPct val="85000"/>
              </a:lnSpc>
              <a:spcBef>
                <a:spcPct val="0"/>
              </a:spcBef>
              <a:buFontTx/>
              <a:buNone/>
            </a:pPr>
            <a:r>
              <a:rPr lang="en-US" altLang="ro-RO" sz="1800" dirty="0">
                <a:solidFill>
                  <a:srgbClr val="000000"/>
                </a:solidFill>
              </a:rPr>
              <a:t>4.1 Test case identification details</a:t>
            </a:r>
            <a:endParaRPr lang="en-US" altLang="ro-RO" sz="1800" dirty="0"/>
          </a:p>
          <a:p>
            <a:pPr>
              <a:lnSpc>
                <a:spcPct val="85000"/>
              </a:lnSpc>
              <a:spcBef>
                <a:spcPct val="0"/>
              </a:spcBef>
              <a:buFontTx/>
              <a:buNone/>
            </a:pPr>
            <a:r>
              <a:rPr lang="en-US" altLang="ro-RO" sz="1800" dirty="0">
                <a:solidFill>
                  <a:srgbClr val="000000"/>
                </a:solidFill>
              </a:rPr>
              <a:t>4.2 Input data and system settings</a:t>
            </a:r>
            <a:endParaRPr lang="en-US" altLang="ro-RO" sz="1800" dirty="0"/>
          </a:p>
          <a:p>
            <a:pPr>
              <a:lnSpc>
                <a:spcPct val="85000"/>
              </a:lnSpc>
              <a:spcBef>
                <a:spcPct val="0"/>
              </a:spcBef>
              <a:buFontTx/>
              <a:buNone/>
            </a:pPr>
            <a:r>
              <a:rPr lang="en-US" altLang="ro-RO" sz="1800" dirty="0">
                <a:solidFill>
                  <a:srgbClr val="000000"/>
                </a:solidFill>
              </a:rPr>
              <a:t>4.3 Expected intermediate results (if applicable)</a:t>
            </a:r>
            <a:endParaRPr lang="en-US" altLang="ro-RO" sz="1800" dirty="0"/>
          </a:p>
          <a:p>
            <a:pPr>
              <a:lnSpc>
                <a:spcPct val="85000"/>
              </a:lnSpc>
              <a:spcBef>
                <a:spcPct val="0"/>
              </a:spcBef>
              <a:buFontTx/>
              <a:buNone/>
            </a:pPr>
            <a:r>
              <a:rPr lang="en-US" altLang="ro-RO" sz="1800" dirty="0">
                <a:solidFill>
                  <a:srgbClr val="000000"/>
                </a:solidFill>
              </a:rPr>
              <a:t>4.4 Expected results (numerical, message, activation of equipment, etc.)</a:t>
            </a:r>
            <a:endParaRPr lang="en-US" altLang="ro-RO" sz="1800" b="1" dirty="0">
              <a:solidFill>
                <a:schemeClr val="accent2"/>
              </a:solidFill>
            </a:endParaRPr>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5. Actions to be taken in case of program failure/cessation  </a:t>
            </a:r>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6. Procedures to be applied according to the test results  summary </a:t>
            </a:r>
          </a:p>
        </p:txBody>
      </p:sp>
      <p:sp>
        <p:nvSpPr>
          <p:cNvPr id="12291" name="WordArt 5"/>
          <p:cNvSpPr>
            <a:spLocks noChangeArrowheads="1" noChangeShapeType="1" noTextEdit="1"/>
          </p:cNvSpPr>
          <p:nvPr/>
        </p:nvSpPr>
        <p:spPr bwMode="auto">
          <a:xfrm>
            <a:off x="248479" y="0"/>
            <a:ext cx="11748051" cy="1295400"/>
          </a:xfrm>
          <a:prstGeom prst="rect">
            <a:avLst/>
          </a:prstGeom>
        </p:spPr>
        <p:txBody>
          <a:bodyPr wrap="none" fromWordArt="1">
            <a:prstTxWarp prst="textPlain">
              <a:avLst>
                <a:gd name="adj" fmla="val 50000"/>
              </a:avLst>
            </a:prstTxWarp>
          </a:bodyPr>
          <a:lstStyle/>
          <a:p>
            <a:pPr algn="ctr"/>
            <a:r>
              <a:rPr lang="en-US" sz="3600" kern="10" dirty="0">
                <a:ln w="12700">
                  <a:solidFill>
                    <a:srgbClr val="000000"/>
                  </a:solidFill>
                  <a:round/>
                  <a:headEnd/>
                  <a:tailEnd/>
                </a:ln>
                <a:solidFill>
                  <a:srgbClr val="33CC33"/>
                </a:solidFill>
                <a:latin typeface="Arial Black" panose="020B0A04020102020204" pitchFamily="34" charset="0"/>
              </a:rPr>
              <a:t>Software test</a:t>
            </a:r>
          </a:p>
          <a:p>
            <a:pPr algn="ctr"/>
            <a:r>
              <a:rPr lang="en-US" sz="3600" kern="10" dirty="0">
                <a:ln w="12700">
                  <a:solidFill>
                    <a:srgbClr val="000000"/>
                  </a:solidFill>
                  <a:round/>
                  <a:headEnd/>
                  <a:tailEnd/>
                </a:ln>
                <a:solidFill>
                  <a:srgbClr val="33CC33"/>
                </a:solidFill>
                <a:latin typeface="Arial Black" panose="020B0A04020102020204" pitchFamily="34" charset="0"/>
              </a:rPr>
              <a:t>description (STD) - template</a:t>
            </a:r>
            <a:endParaRPr lang="ro-RO" sz="3600" kern="10" dirty="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5869010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Implementation phase activities:</a:t>
            </a:r>
          </a:p>
          <a:p>
            <a:pPr marL="0" indent="0">
              <a:buNone/>
            </a:pPr>
            <a:endParaRPr lang="ro-RO"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933" y="-74681"/>
            <a:ext cx="3167863" cy="4858337"/>
          </a:xfrm>
          <a:prstGeom prst="rect">
            <a:avLst/>
          </a:prstGeom>
        </p:spPr>
      </p:pic>
      <p:pic>
        <p:nvPicPr>
          <p:cNvPr id="5" name="Picture 38" descr="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318386" y="1684269"/>
            <a:ext cx="4452937" cy="4824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3744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xit" presetSubtype="21" fill="hold" nodeType="clickEffect">
                                  <p:stCondLst>
                                    <p:cond delay="0"/>
                                  </p:stCondLst>
                                  <p:childTnLst>
                                    <p:animEffect transition="out" filter="barn(inVertic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1828800" y="1524000"/>
            <a:ext cx="8839200" cy="4572000"/>
          </a:xfrm>
        </p:spPr>
        <p:txBody>
          <a:bodyPr/>
          <a:lstStyle/>
          <a:p>
            <a:pPr eaLnBrk="1" hangingPunct="1">
              <a:lnSpc>
                <a:spcPct val="90000"/>
              </a:lnSpc>
              <a:spcBef>
                <a:spcPct val="0"/>
              </a:spcBef>
              <a:buFontTx/>
              <a:buNone/>
            </a:pPr>
            <a:r>
              <a:rPr lang="en-US" altLang="ro-RO" b="1">
                <a:solidFill>
                  <a:srgbClr val="009900"/>
                </a:solidFill>
              </a:rPr>
              <a:t>1.   Test identification, site, schedule and participation</a:t>
            </a:r>
            <a:endParaRPr lang="en-US" altLang="ro-RO">
              <a:solidFill>
                <a:srgbClr val="009900"/>
              </a:solidFill>
            </a:endParaRPr>
          </a:p>
          <a:p>
            <a:pPr eaLnBrk="1" hangingPunct="1">
              <a:lnSpc>
                <a:spcPct val="90000"/>
              </a:lnSpc>
              <a:spcBef>
                <a:spcPct val="0"/>
              </a:spcBef>
              <a:buFontTx/>
              <a:buNone/>
            </a:pPr>
            <a:r>
              <a:rPr lang="en-US" altLang="ro-RO" sz="2400">
                <a:solidFill>
                  <a:srgbClr val="000000"/>
                </a:solidFill>
              </a:rPr>
              <a:t>1.1   The tested software identification (name, version and revision)</a:t>
            </a:r>
            <a:endParaRPr lang="en-US" altLang="ro-RO" sz="2400"/>
          </a:p>
          <a:p>
            <a:pPr eaLnBrk="1" hangingPunct="1">
              <a:lnSpc>
                <a:spcPct val="90000"/>
              </a:lnSpc>
              <a:spcBef>
                <a:spcPct val="0"/>
              </a:spcBef>
              <a:buFontTx/>
              <a:buNone/>
            </a:pPr>
            <a:r>
              <a:rPr lang="en-US" altLang="ro-RO" sz="2400">
                <a:solidFill>
                  <a:srgbClr val="000000"/>
                </a:solidFill>
              </a:rPr>
              <a:t>1.2   The documents providing the basis for the tests (name and</a:t>
            </a:r>
            <a:br>
              <a:rPr lang="en-US" altLang="ro-RO" sz="2400">
                <a:solidFill>
                  <a:srgbClr val="000000"/>
                </a:solidFill>
              </a:rPr>
            </a:br>
            <a:r>
              <a:rPr lang="en-US" altLang="ro-RO" sz="2400">
                <a:solidFill>
                  <a:srgbClr val="000000"/>
                </a:solidFill>
              </a:rPr>
              <a:t>         version for each document)</a:t>
            </a:r>
            <a:endParaRPr lang="en-US" altLang="ro-RO" sz="2400"/>
          </a:p>
          <a:p>
            <a:pPr eaLnBrk="1" hangingPunct="1">
              <a:lnSpc>
                <a:spcPct val="90000"/>
              </a:lnSpc>
              <a:spcBef>
                <a:spcPct val="0"/>
              </a:spcBef>
              <a:buFontTx/>
              <a:buNone/>
            </a:pPr>
            <a:r>
              <a:rPr lang="en-US" altLang="ro-RO" sz="2400">
                <a:solidFill>
                  <a:srgbClr val="000000"/>
                </a:solidFill>
              </a:rPr>
              <a:t>1.3   Test site</a:t>
            </a:r>
            <a:endParaRPr lang="en-US" altLang="ro-RO" sz="2400"/>
          </a:p>
          <a:p>
            <a:pPr eaLnBrk="1" hangingPunct="1">
              <a:lnSpc>
                <a:spcPct val="90000"/>
              </a:lnSpc>
              <a:spcBef>
                <a:spcPct val="0"/>
              </a:spcBef>
              <a:buFontTx/>
              <a:buNone/>
            </a:pPr>
            <a:r>
              <a:rPr lang="en-US" altLang="ro-RO" sz="2400">
                <a:solidFill>
                  <a:srgbClr val="000000"/>
                </a:solidFill>
              </a:rPr>
              <a:t>1.4   Initiation and concluding times for each testing session</a:t>
            </a:r>
            <a:endParaRPr lang="en-US" altLang="ro-RO" sz="2400"/>
          </a:p>
          <a:p>
            <a:pPr eaLnBrk="1" hangingPunct="1">
              <a:lnSpc>
                <a:spcPct val="90000"/>
              </a:lnSpc>
              <a:spcBef>
                <a:spcPct val="0"/>
              </a:spcBef>
              <a:buFontTx/>
              <a:buNone/>
            </a:pPr>
            <a:r>
              <a:rPr lang="en-US" altLang="ro-RO" sz="2400">
                <a:solidFill>
                  <a:srgbClr val="000000"/>
                </a:solidFill>
              </a:rPr>
              <a:t>1.5   Test team members</a:t>
            </a:r>
            <a:endParaRPr lang="en-US" altLang="ro-RO" sz="2400"/>
          </a:p>
          <a:p>
            <a:pPr eaLnBrk="1" hangingPunct="1">
              <a:lnSpc>
                <a:spcPct val="90000"/>
              </a:lnSpc>
              <a:spcBef>
                <a:spcPct val="0"/>
              </a:spcBef>
              <a:buFontTx/>
              <a:buNone/>
            </a:pPr>
            <a:r>
              <a:rPr lang="en-US" altLang="ro-RO" sz="2400">
                <a:solidFill>
                  <a:srgbClr val="000000"/>
                </a:solidFill>
              </a:rPr>
              <a:t>1.6   Other participants</a:t>
            </a:r>
            <a:endParaRPr lang="en-US" altLang="ro-RO" sz="2400"/>
          </a:p>
          <a:p>
            <a:pPr eaLnBrk="1" hangingPunct="1">
              <a:lnSpc>
                <a:spcPct val="90000"/>
              </a:lnSpc>
              <a:spcBef>
                <a:spcPct val="0"/>
              </a:spcBef>
              <a:buFontTx/>
              <a:buNone/>
            </a:pPr>
            <a:r>
              <a:rPr lang="en-US" altLang="ro-RO" sz="2400">
                <a:solidFill>
                  <a:srgbClr val="000000"/>
                </a:solidFill>
              </a:rPr>
              <a:t>1.7   Hours invested in performing the tests</a:t>
            </a:r>
            <a:br>
              <a:rPr lang="en-US" altLang="ro-RO" sz="2400">
                <a:solidFill>
                  <a:srgbClr val="000000"/>
                </a:solidFill>
              </a:rPr>
            </a:br>
            <a:endParaRPr lang="en-US" altLang="ro-RO" sz="2400"/>
          </a:p>
          <a:p>
            <a:pPr eaLnBrk="1" hangingPunct="1">
              <a:lnSpc>
                <a:spcPct val="90000"/>
              </a:lnSpc>
              <a:spcBef>
                <a:spcPct val="0"/>
              </a:spcBef>
              <a:buFontTx/>
              <a:buNone/>
            </a:pPr>
            <a:r>
              <a:rPr lang="en-US" altLang="ro-RO" sz="2400" b="1">
                <a:solidFill>
                  <a:srgbClr val="000000"/>
                </a:solidFill>
              </a:rPr>
              <a:t> </a:t>
            </a:r>
            <a:r>
              <a:rPr lang="en-US" altLang="ro-RO" sz="2400" b="1">
                <a:solidFill>
                  <a:srgbClr val="009900"/>
                </a:solidFill>
              </a:rPr>
              <a:t>2.   Test environment</a:t>
            </a:r>
            <a:endParaRPr lang="en-US" altLang="ro-RO" sz="2400">
              <a:solidFill>
                <a:srgbClr val="009900"/>
              </a:solidFill>
            </a:endParaRPr>
          </a:p>
          <a:p>
            <a:pPr eaLnBrk="1" hangingPunct="1">
              <a:lnSpc>
                <a:spcPct val="90000"/>
              </a:lnSpc>
              <a:spcBef>
                <a:spcPct val="0"/>
              </a:spcBef>
              <a:buFontTx/>
              <a:buNone/>
            </a:pPr>
            <a:r>
              <a:rPr lang="en-US" altLang="ro-RO" sz="2400">
                <a:solidFill>
                  <a:srgbClr val="000000"/>
                </a:solidFill>
              </a:rPr>
              <a:t>2.1   Hardware and firmware configurations</a:t>
            </a:r>
            <a:endParaRPr lang="en-US" altLang="ro-RO" sz="2400"/>
          </a:p>
          <a:p>
            <a:pPr eaLnBrk="1" hangingPunct="1">
              <a:lnSpc>
                <a:spcPct val="90000"/>
              </a:lnSpc>
              <a:spcBef>
                <a:spcPct val="0"/>
              </a:spcBef>
              <a:buFontTx/>
              <a:buNone/>
            </a:pPr>
            <a:r>
              <a:rPr lang="en-US" altLang="ro-RO" sz="2400">
                <a:solidFill>
                  <a:srgbClr val="000000"/>
                </a:solidFill>
              </a:rPr>
              <a:t>2.2   Preparations and training prior to testing</a:t>
            </a:r>
            <a:endParaRPr lang="en-US" altLang="ro-RO" sz="2400"/>
          </a:p>
        </p:txBody>
      </p:sp>
      <p:sp>
        <p:nvSpPr>
          <p:cNvPr id="14339" name="WordArt 4"/>
          <p:cNvSpPr>
            <a:spLocks noChangeArrowheads="1" noChangeShapeType="1" noTextEdit="1"/>
          </p:cNvSpPr>
          <p:nvPr/>
        </p:nvSpPr>
        <p:spPr bwMode="auto">
          <a:xfrm>
            <a:off x="1981200" y="860425"/>
            <a:ext cx="8153400" cy="55245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Software test report (STR) - template</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37676352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1752600" y="1657350"/>
            <a:ext cx="9067800" cy="4724400"/>
          </a:xfrm>
        </p:spPr>
        <p:txBody>
          <a:bodyPr/>
          <a:lstStyle/>
          <a:p>
            <a:pPr eaLnBrk="1" hangingPunct="1">
              <a:spcBef>
                <a:spcPct val="15000"/>
              </a:spcBef>
              <a:buFontTx/>
              <a:buNone/>
            </a:pPr>
            <a:r>
              <a:rPr lang="en-US" altLang="ro-RO" sz="2400" b="1" dirty="0">
                <a:solidFill>
                  <a:srgbClr val="009900"/>
                </a:solidFill>
              </a:rPr>
              <a:t>3.   Test results</a:t>
            </a:r>
            <a:endParaRPr lang="en-US" altLang="ro-RO" sz="2400" dirty="0">
              <a:solidFill>
                <a:srgbClr val="009900"/>
              </a:solidFill>
            </a:endParaRPr>
          </a:p>
          <a:p>
            <a:pPr eaLnBrk="1" hangingPunct="1">
              <a:spcBef>
                <a:spcPct val="15000"/>
              </a:spcBef>
              <a:buFontTx/>
              <a:buNone/>
            </a:pPr>
            <a:r>
              <a:rPr lang="en-US" altLang="ro-RO" sz="1800" dirty="0">
                <a:solidFill>
                  <a:srgbClr val="000000"/>
                </a:solidFill>
              </a:rPr>
              <a:t>3.1</a:t>
            </a:r>
            <a:r>
              <a:rPr lang="en-US" altLang="ro-RO" sz="2000" dirty="0">
                <a:solidFill>
                  <a:srgbClr val="000000"/>
                </a:solidFill>
              </a:rPr>
              <a:t>   Test identification</a:t>
            </a:r>
            <a:endParaRPr lang="en-US" altLang="ro-RO" sz="2000" dirty="0"/>
          </a:p>
          <a:p>
            <a:pPr eaLnBrk="1" hangingPunct="1">
              <a:spcBef>
                <a:spcPct val="15000"/>
              </a:spcBef>
              <a:buFontTx/>
              <a:buNone/>
            </a:pPr>
            <a:r>
              <a:rPr lang="en-US" altLang="ro-RO" sz="2000" dirty="0">
                <a:solidFill>
                  <a:srgbClr val="000000"/>
                </a:solidFill>
              </a:rPr>
              <a:t>3.2   Test case results (for each test case individually)</a:t>
            </a:r>
            <a:endParaRPr lang="en-US" altLang="ro-RO" sz="2000" dirty="0"/>
          </a:p>
          <a:p>
            <a:pPr eaLnBrk="1" hangingPunct="1">
              <a:spcBef>
                <a:spcPct val="15000"/>
              </a:spcBef>
              <a:buFontTx/>
              <a:buNone/>
            </a:pPr>
            <a:r>
              <a:rPr lang="en-US" altLang="ro-RO" sz="2400" b="1" dirty="0">
                <a:solidFill>
                  <a:srgbClr val="009900"/>
                </a:solidFill>
              </a:rPr>
              <a:t>4.    Summary tables for total number of errors, their </a:t>
            </a:r>
            <a:br>
              <a:rPr lang="en-US" altLang="ro-RO" sz="2400" b="1" dirty="0">
                <a:solidFill>
                  <a:srgbClr val="009900"/>
                </a:solidFill>
              </a:rPr>
            </a:br>
            <a:r>
              <a:rPr lang="en-US" altLang="ro-RO" sz="2400" b="1" dirty="0">
                <a:solidFill>
                  <a:srgbClr val="009900"/>
                </a:solidFill>
              </a:rPr>
              <a:t>          distribution and types</a:t>
            </a:r>
            <a:endParaRPr lang="en-US" altLang="ro-RO" sz="2400" dirty="0">
              <a:solidFill>
                <a:srgbClr val="009900"/>
              </a:solidFill>
            </a:endParaRPr>
          </a:p>
          <a:p>
            <a:pPr eaLnBrk="1" hangingPunct="1">
              <a:spcBef>
                <a:spcPct val="15000"/>
              </a:spcBef>
              <a:buFontTx/>
              <a:buNone/>
            </a:pPr>
            <a:r>
              <a:rPr lang="en-US" altLang="ro-RO" sz="1800" dirty="0">
                <a:solidFill>
                  <a:srgbClr val="000000"/>
                </a:solidFill>
              </a:rPr>
              <a:t>4.1   </a:t>
            </a:r>
            <a:r>
              <a:rPr lang="en-US" altLang="ro-RO" sz="2000" dirty="0">
                <a:solidFill>
                  <a:srgbClr val="000000"/>
                </a:solidFill>
              </a:rPr>
              <a:t>Summary of current tests</a:t>
            </a:r>
          </a:p>
          <a:p>
            <a:pPr eaLnBrk="1" hangingPunct="1">
              <a:spcBef>
                <a:spcPct val="15000"/>
              </a:spcBef>
              <a:buFontTx/>
              <a:buNone/>
            </a:pPr>
            <a:r>
              <a:rPr lang="en-US" altLang="ro-RO" sz="2000" dirty="0">
                <a:solidFill>
                  <a:srgbClr val="000000"/>
                </a:solidFill>
              </a:rPr>
              <a:t>4.2   Comparison with previous results (for regression test summaries)</a:t>
            </a:r>
          </a:p>
          <a:p>
            <a:pPr eaLnBrk="1" hangingPunct="1">
              <a:spcBef>
                <a:spcPct val="15000"/>
              </a:spcBef>
              <a:buFontTx/>
              <a:buNone/>
            </a:pPr>
            <a:r>
              <a:rPr lang="en-US" altLang="ro-RO" sz="2400" b="1" dirty="0">
                <a:solidFill>
                  <a:srgbClr val="009900"/>
                </a:solidFill>
              </a:rPr>
              <a:t>5.   Special events and testers' proposals</a:t>
            </a:r>
            <a:endParaRPr lang="en-US" altLang="ro-RO" sz="2400" dirty="0">
              <a:solidFill>
                <a:srgbClr val="009900"/>
              </a:solidFill>
            </a:endParaRPr>
          </a:p>
          <a:p>
            <a:pPr eaLnBrk="1" hangingPunct="1">
              <a:spcBef>
                <a:spcPct val="15000"/>
              </a:spcBef>
              <a:buFontTx/>
              <a:buNone/>
            </a:pPr>
            <a:r>
              <a:rPr lang="en-US" altLang="ro-RO" sz="2000" dirty="0">
                <a:solidFill>
                  <a:srgbClr val="000000"/>
                </a:solidFill>
              </a:rPr>
              <a:t>5.1   Special events and unpredicted responses of the software during testing</a:t>
            </a:r>
            <a:endParaRPr lang="en-US" altLang="ro-RO" sz="2000" dirty="0"/>
          </a:p>
          <a:p>
            <a:pPr eaLnBrk="1" hangingPunct="1">
              <a:spcBef>
                <a:spcPct val="15000"/>
              </a:spcBef>
              <a:buFontTx/>
              <a:buNone/>
            </a:pPr>
            <a:r>
              <a:rPr lang="en-US" altLang="ro-RO" sz="2000" dirty="0">
                <a:solidFill>
                  <a:srgbClr val="000000"/>
                </a:solidFill>
              </a:rPr>
              <a:t>5.2   Problems encountered during testing.</a:t>
            </a:r>
            <a:endParaRPr lang="en-US" altLang="ro-RO" sz="2000" dirty="0"/>
          </a:p>
          <a:p>
            <a:pPr eaLnBrk="1" hangingPunct="1">
              <a:spcBef>
                <a:spcPct val="15000"/>
              </a:spcBef>
              <a:buFontTx/>
              <a:buNone/>
            </a:pPr>
            <a:r>
              <a:rPr lang="en-US" altLang="ro-RO" sz="2000" dirty="0">
                <a:solidFill>
                  <a:srgbClr val="000000"/>
                </a:solidFill>
              </a:rPr>
              <a:t>5.3   Proposals for changes in the test environment, including test preparations </a:t>
            </a:r>
            <a:endParaRPr lang="en-US" altLang="ro-RO" sz="2000" dirty="0"/>
          </a:p>
          <a:p>
            <a:pPr eaLnBrk="1" hangingPunct="1">
              <a:spcBef>
                <a:spcPct val="15000"/>
              </a:spcBef>
              <a:buFontTx/>
              <a:buNone/>
            </a:pPr>
            <a:r>
              <a:rPr lang="en-US" altLang="ro-RO" sz="2000" dirty="0">
                <a:solidFill>
                  <a:srgbClr val="000000"/>
                </a:solidFill>
              </a:rPr>
              <a:t>5.4   Proposals for changes or corrections in test procedures and test case files</a:t>
            </a:r>
            <a:endParaRPr lang="en-US" altLang="ro-RO" sz="2000" dirty="0"/>
          </a:p>
        </p:txBody>
      </p:sp>
      <p:sp>
        <p:nvSpPr>
          <p:cNvPr id="15363" name="WordArt 7"/>
          <p:cNvSpPr>
            <a:spLocks noChangeArrowheads="1" noChangeShapeType="1" noTextEdit="1"/>
          </p:cNvSpPr>
          <p:nvPr/>
        </p:nvSpPr>
        <p:spPr bwMode="auto">
          <a:xfrm>
            <a:off x="3157538" y="333375"/>
            <a:ext cx="5848350" cy="120015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Software test report</a:t>
            </a:r>
          </a:p>
          <a:p>
            <a:pPr algn="ctr"/>
            <a:r>
              <a:rPr lang="en-US" sz="3600" kern="10">
                <a:ln w="12700">
                  <a:solidFill>
                    <a:srgbClr val="000000"/>
                  </a:solidFill>
                  <a:round/>
                  <a:headEnd/>
                  <a:tailEnd/>
                </a:ln>
                <a:solidFill>
                  <a:srgbClr val="33CC33"/>
                </a:solidFill>
                <a:latin typeface="Arial Black" panose="020B0A04020102020204" pitchFamily="34" charset="0"/>
              </a:rPr>
              <a:t>(STR) - template (cont.)</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5540357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dirty="0"/>
              <a:t>Several factors have motivated the development of automated testing  tools: </a:t>
            </a:r>
            <a:endParaRPr lang="ro-RO" altLang="ro-RO" sz="2600" dirty="0"/>
          </a:p>
          <a:p>
            <a:pPr marL="0" indent="0">
              <a:buNone/>
            </a:pPr>
            <a:endParaRPr lang="ro-RO" altLang="ro-RO" sz="2600" dirty="0"/>
          </a:p>
          <a:p>
            <a:pPr marL="0" indent="0">
              <a:buNone/>
            </a:pPr>
            <a:r>
              <a:rPr lang="ro-RO" altLang="ro-RO" sz="2600" dirty="0"/>
              <a:t>- </a:t>
            </a:r>
            <a:r>
              <a:rPr lang="en-US" altLang="ro-RO" sz="2600" dirty="0"/>
              <a:t>anticipated cost savings, </a:t>
            </a:r>
            <a:endParaRPr lang="ro-RO" altLang="ro-RO" sz="2600" dirty="0"/>
          </a:p>
          <a:p>
            <a:pPr marL="0" indent="0">
              <a:buNone/>
            </a:pPr>
            <a:r>
              <a:rPr lang="ro-RO" altLang="ro-RO" sz="2600" dirty="0"/>
              <a:t>- </a:t>
            </a:r>
            <a:r>
              <a:rPr lang="en-US" altLang="ro-RO" sz="2600" dirty="0"/>
              <a:t>shortened test duration, </a:t>
            </a:r>
            <a:endParaRPr lang="ro-RO" altLang="ro-RO" sz="2600" dirty="0"/>
          </a:p>
          <a:p>
            <a:pPr marL="0" indent="0">
              <a:buNone/>
            </a:pPr>
            <a:r>
              <a:rPr lang="ro-RO" altLang="ro-RO" sz="2600" dirty="0"/>
              <a:t>- </a:t>
            </a:r>
            <a:r>
              <a:rPr lang="en-US" altLang="ro-RO" sz="2600" dirty="0"/>
              <a:t>heightened thoroughness of the tests performed, </a:t>
            </a:r>
            <a:endParaRPr lang="ro-RO" altLang="ro-RO" sz="2600" dirty="0"/>
          </a:p>
          <a:p>
            <a:pPr marL="0" indent="0">
              <a:buNone/>
            </a:pPr>
            <a:r>
              <a:rPr lang="ro-RO" altLang="ro-RO" sz="2600" dirty="0"/>
              <a:t>- </a:t>
            </a:r>
            <a:r>
              <a:rPr lang="en-US" altLang="ro-RO" sz="2600" dirty="0"/>
              <a:t>improvement of test accuracy, </a:t>
            </a:r>
            <a:endParaRPr lang="ro-RO" altLang="ro-RO" sz="2600" dirty="0"/>
          </a:p>
          <a:p>
            <a:pPr marL="0" indent="0">
              <a:buNone/>
            </a:pPr>
            <a:r>
              <a:rPr lang="ro-RO" altLang="ro-RO" sz="2600" dirty="0"/>
              <a:t>- </a:t>
            </a:r>
            <a:r>
              <a:rPr lang="en-US" altLang="ro-RO" sz="2600" dirty="0"/>
              <a:t>improvement of result reporting as well as statistical processing </a:t>
            </a:r>
            <a:endParaRPr lang="ro-RO" altLang="ro-RO" sz="2600" dirty="0"/>
          </a:p>
          <a:p>
            <a:pPr marL="0" indent="0">
              <a:buNone/>
            </a:pPr>
            <a:r>
              <a:rPr lang="ro-RO" altLang="ro-RO" sz="2600" dirty="0"/>
              <a:t>- </a:t>
            </a:r>
            <a:r>
              <a:rPr lang="en-US" altLang="ro-RO" sz="2600" dirty="0"/>
              <a:t>and subsequent reporting. </a:t>
            </a:r>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1668287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dirty="0"/>
              <a:t>This section covers: </a:t>
            </a:r>
            <a:endParaRPr lang="ro-RO" altLang="ro-RO" sz="2600" dirty="0"/>
          </a:p>
          <a:p>
            <a:pPr marL="0" indent="0">
              <a:buNone/>
            </a:pPr>
            <a:r>
              <a:rPr lang="en-US" altLang="ro-RO" sz="2600" dirty="0"/>
              <a:t>■ The process of automated testing </a:t>
            </a:r>
            <a:endParaRPr lang="ro-RO" altLang="ro-RO" sz="2600" dirty="0"/>
          </a:p>
          <a:p>
            <a:pPr marL="0" indent="0">
              <a:buNone/>
            </a:pPr>
            <a:r>
              <a:rPr lang="en-US" altLang="ro-RO" sz="2600" dirty="0"/>
              <a:t>■ The types of automated tests </a:t>
            </a:r>
            <a:endParaRPr lang="ro-RO" altLang="ro-RO" sz="2600" dirty="0"/>
          </a:p>
          <a:p>
            <a:pPr marL="0" indent="0">
              <a:buNone/>
            </a:pPr>
            <a:r>
              <a:rPr lang="en-US" altLang="ro-RO" sz="2600" dirty="0"/>
              <a:t>■ The advantages and disadvantages of automated tests. </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35660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8</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sz="2800" b="1" dirty="0">
                <a:solidFill>
                  <a:srgbClr val="0000FF"/>
                </a:solidFill>
              </a:rPr>
              <a:t>2. Software </a:t>
            </a:r>
            <a:r>
              <a:rPr lang="ro-RO" sz="2800" b="1" dirty="0" err="1">
                <a:solidFill>
                  <a:srgbClr val="0000FF"/>
                </a:solidFill>
              </a:rPr>
              <a:t>testing</a:t>
            </a:r>
            <a:r>
              <a:rPr lang="ro-RO" sz="2800" b="1" dirty="0">
                <a:solidFill>
                  <a:srgbClr val="0000FF"/>
                </a:solidFill>
              </a:rPr>
              <a:t> </a:t>
            </a:r>
            <a:r>
              <a:rPr lang="ro-RO" sz="2800" b="1" dirty="0" err="1">
                <a:solidFill>
                  <a:srgbClr val="0000FF"/>
                </a:solidFill>
              </a:rPr>
              <a:t>strategies</a:t>
            </a:r>
            <a:endParaRPr lang="en-US" sz="2800" b="1" dirty="0">
              <a:ln w="9525">
                <a:solidFill>
                  <a:schemeClr val="bg1"/>
                </a:solidFill>
                <a:prstDash val="solid"/>
              </a:ln>
              <a:solidFill>
                <a:srgbClr val="0000FF"/>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5201424"/>
          </a:xfrm>
          <a:prstGeom prst="rect">
            <a:avLst/>
          </a:prstGeom>
        </p:spPr>
        <p:txBody>
          <a:bodyPr wrap="square">
            <a:spAutoFit/>
          </a:bodyPr>
          <a:lstStyle/>
          <a:p>
            <a:endParaRPr lang="ro-RO" altLang="ro-RO" sz="2800" dirty="0"/>
          </a:p>
          <a:p>
            <a:r>
              <a:rPr lang="en-US" altLang="ro-RO" sz="3600" b="1" i="1" dirty="0"/>
              <a:t>Incremental testing strategies</a:t>
            </a:r>
            <a:r>
              <a:rPr lang="ro-RO" altLang="ro-RO" sz="3600" b="1" i="1" dirty="0"/>
              <a:t>:</a:t>
            </a:r>
            <a:endParaRPr lang="en-US" altLang="ro-RO" sz="3600" b="1" i="1" dirty="0"/>
          </a:p>
          <a:p>
            <a:pPr lvl="1"/>
            <a:endParaRPr lang="ro-RO" altLang="ro-RO" sz="2400" dirty="0"/>
          </a:p>
          <a:p>
            <a:pPr lvl="1"/>
            <a:r>
              <a:rPr lang="en-US" altLang="ro-RO" sz="2400" dirty="0"/>
              <a:t>Bottom-up testing</a:t>
            </a:r>
          </a:p>
          <a:p>
            <a:pPr lvl="1"/>
            <a:endParaRPr lang="ro-RO" altLang="ro-RO" sz="2400" dirty="0"/>
          </a:p>
          <a:p>
            <a:pPr lvl="1"/>
            <a:r>
              <a:rPr lang="en-US" altLang="ro-RO" sz="2400" dirty="0"/>
              <a:t>Top-down testing</a:t>
            </a:r>
          </a:p>
          <a:p>
            <a:endParaRPr lang="ro-RO" altLang="ro-RO" sz="3600" b="1" i="1" dirty="0"/>
          </a:p>
          <a:p>
            <a:r>
              <a:rPr lang="en-US" altLang="ro-RO" sz="3600" b="1" i="1" dirty="0"/>
              <a:t>Big bang testing</a:t>
            </a:r>
          </a:p>
          <a:p>
            <a:r>
              <a:rPr lang="en-US" sz="3200" dirty="0"/>
              <a:t>To test the software in its entirety, once the completed package is available; </a:t>
            </a:r>
            <a:r>
              <a:rPr lang="en-US" sz="3200" dirty="0">
                <a:solidFill>
                  <a:srgbClr val="FF0000"/>
                </a:solidFill>
              </a:rPr>
              <a:t>otherwise known as “big bang testing”</a:t>
            </a:r>
            <a:endParaRPr lang="ro-RO" altLang="ro-RO" sz="3200" b="1" i="1" dirty="0">
              <a:solidFill>
                <a:srgbClr val="FF0000"/>
              </a:solidFill>
            </a:endParaRPr>
          </a:p>
          <a:p>
            <a:endParaRPr lang="en-US" altLang="ro-RO" sz="3600" b="1" i="1" dirty="0"/>
          </a:p>
        </p:txBody>
      </p:sp>
    </p:spTree>
    <p:extLst>
      <p:ext uri="{BB962C8B-B14F-4D97-AF65-F5344CB8AC3E}">
        <p14:creationId xmlns:p14="http://schemas.microsoft.com/office/powerpoint/2010/main" val="2468904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process of automated testing </a:t>
            </a:r>
            <a:endParaRPr lang="ro-RO" altLang="ro-RO" sz="2600" b="1" dirty="0">
              <a:solidFill>
                <a:srgbClr val="008000"/>
              </a:solidFill>
            </a:endParaRPr>
          </a:p>
          <a:p>
            <a:pPr marL="0" indent="0">
              <a:buNone/>
            </a:pPr>
            <a:r>
              <a:rPr lang="ro-RO" altLang="ro-RO" sz="2600" dirty="0"/>
              <a:t>A</a:t>
            </a:r>
            <a:r>
              <a:rPr lang="en-US" altLang="ro-RO" sz="2600" dirty="0" err="1"/>
              <a:t>utomated</a:t>
            </a:r>
            <a:r>
              <a:rPr lang="en-US" altLang="ro-RO" sz="2600" dirty="0"/>
              <a:t> software testing requires</a:t>
            </a:r>
            <a:r>
              <a:rPr lang="ro-RO" altLang="ro-RO" sz="2600" dirty="0"/>
              <a:t>:</a:t>
            </a:r>
          </a:p>
          <a:p>
            <a:pPr>
              <a:buFontTx/>
              <a:buChar char="-"/>
            </a:pPr>
            <a:r>
              <a:rPr lang="en-US" altLang="ro-RO" sz="2600" dirty="0"/>
              <a:t>test planning, </a:t>
            </a:r>
          </a:p>
          <a:p>
            <a:pPr>
              <a:buFontTx/>
              <a:buChar char="-"/>
            </a:pPr>
            <a:r>
              <a:rPr lang="en-US" altLang="ro-RO" sz="2600" dirty="0"/>
              <a:t>test design, </a:t>
            </a:r>
          </a:p>
          <a:p>
            <a:pPr>
              <a:buFontTx/>
              <a:buChar char="-"/>
            </a:pPr>
            <a:r>
              <a:rPr lang="en-US" altLang="ro-RO" sz="2600" dirty="0"/>
              <a:t>test case preparation, </a:t>
            </a:r>
          </a:p>
          <a:p>
            <a:pPr>
              <a:buFontTx/>
              <a:buChar char="-"/>
            </a:pPr>
            <a:r>
              <a:rPr lang="en-US" altLang="ro-RO" sz="2600" dirty="0"/>
              <a:t>test performance, </a:t>
            </a:r>
          </a:p>
          <a:p>
            <a:pPr>
              <a:buFontTx/>
              <a:buChar char="-"/>
            </a:pPr>
            <a:r>
              <a:rPr lang="en-US" altLang="ro-RO" sz="2600" dirty="0"/>
              <a:t>test log and report preparation, </a:t>
            </a:r>
          </a:p>
          <a:p>
            <a:pPr>
              <a:buFontTx/>
              <a:buChar char="-"/>
            </a:pPr>
            <a:r>
              <a:rPr lang="en-US" altLang="ro-RO" sz="2600" dirty="0"/>
              <a:t>re-testing after correction of detected errors (regression tests), </a:t>
            </a:r>
          </a:p>
          <a:p>
            <a:pPr>
              <a:buFontTx/>
              <a:buChar char="-"/>
            </a:pPr>
            <a:r>
              <a:rPr lang="en-US" altLang="ro-RO" sz="2600" dirty="0"/>
              <a:t>and final test log and report preparation including comparison reports.</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6525633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process of automated testing </a:t>
            </a:r>
          </a:p>
          <a:p>
            <a:pPr marL="0" indent="0">
              <a:buNone/>
            </a:pPr>
            <a:r>
              <a:rPr lang="en-US" altLang="ro-RO" sz="2600" dirty="0"/>
              <a:t>A comparison of automated and manual testing is presented in the next Table.</a:t>
            </a:r>
            <a:endParaRPr lang="ro-RO"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770" y="487017"/>
            <a:ext cx="7296230" cy="6370983"/>
          </a:xfrm>
          <a:prstGeom prst="rect">
            <a:avLst/>
          </a:prstGeom>
        </p:spPr>
      </p:pic>
    </p:spTree>
    <p:extLst>
      <p:ext uri="{BB962C8B-B14F-4D97-AF65-F5344CB8AC3E}">
        <p14:creationId xmlns:p14="http://schemas.microsoft.com/office/powerpoint/2010/main" val="355793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883" name="Group 123"/>
          <p:cNvGraphicFramePr>
            <a:graphicFrameLocks noGrp="1"/>
          </p:cNvGraphicFramePr>
          <p:nvPr>
            <p:ph type="tbl" idx="1"/>
          </p:nvPr>
        </p:nvGraphicFramePr>
        <p:xfrm>
          <a:off x="1919288" y="1536700"/>
          <a:ext cx="8382000" cy="4133848"/>
        </p:xfrm>
        <a:graphic>
          <a:graphicData uri="http://schemas.openxmlformats.org/drawingml/2006/table">
            <a:tbl>
              <a:tblPr/>
              <a:tblGrid>
                <a:gridCol w="548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628004">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Testing process phase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Automated testing</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Manual testing</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Test planning</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Test design</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Preparing test cases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Performance of the tests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Preparing the test log and test reports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Regression tests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28004">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Preparing the tests log and test reports including comparative reports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Test planning</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Test design</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8480" name="Text Box 83"/>
          <p:cNvSpPr txBox="1">
            <a:spLocks noChangeArrowheads="1"/>
          </p:cNvSpPr>
          <p:nvPr/>
        </p:nvSpPr>
        <p:spPr bwMode="auto">
          <a:xfrm>
            <a:off x="1919288" y="5811838"/>
            <a:ext cx="7162800" cy="40011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ro-RO" sz="2000"/>
              <a:t>M = phase performed manually,  A= phase performed automatically</a:t>
            </a:r>
          </a:p>
        </p:txBody>
      </p:sp>
      <p:sp>
        <p:nvSpPr>
          <p:cNvPr id="18481" name="WordArt 85"/>
          <p:cNvSpPr>
            <a:spLocks noChangeArrowheads="1" noChangeShapeType="1" noTextEdit="1"/>
          </p:cNvSpPr>
          <p:nvPr/>
        </p:nvSpPr>
        <p:spPr bwMode="auto">
          <a:xfrm>
            <a:off x="3052763" y="319088"/>
            <a:ext cx="6057900" cy="10922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Comparison of automated</a:t>
            </a:r>
          </a:p>
          <a:p>
            <a:pPr algn="ctr"/>
            <a:r>
              <a:rPr lang="en-US" sz="3600" kern="10">
                <a:ln w="12700">
                  <a:solidFill>
                    <a:srgbClr val="000000"/>
                  </a:solidFill>
                  <a:round/>
                  <a:headEnd/>
                  <a:tailEnd/>
                </a:ln>
                <a:solidFill>
                  <a:srgbClr val="33CC33"/>
                </a:solidFill>
                <a:latin typeface="Arial Black" panose="020B0A04020102020204" pitchFamily="34" charset="0"/>
              </a:rPr>
              <a:t>and manual testing by phase</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2239844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 </a:t>
            </a:r>
            <a:endParaRPr lang="ro-RO" altLang="ro-RO" sz="2600" b="1" dirty="0">
              <a:solidFill>
                <a:srgbClr val="008000"/>
              </a:solidFill>
            </a:endParaRPr>
          </a:p>
          <a:p>
            <a:pPr marL="0" indent="0">
              <a:buNone/>
            </a:pPr>
            <a:r>
              <a:rPr lang="en-US" altLang="ro-RO" sz="2600" dirty="0"/>
              <a:t>The main types of automated tests </a:t>
            </a:r>
            <a:endParaRPr lang="ro-RO" altLang="ro-RO" sz="2600" dirty="0"/>
          </a:p>
          <a:p>
            <a:pPr marL="0" indent="0">
              <a:buNone/>
            </a:pPr>
            <a:r>
              <a:rPr lang="en-US" altLang="ro-RO" sz="2600" dirty="0"/>
              <a:t>■ Code auditing </a:t>
            </a:r>
            <a:endParaRPr lang="ro-RO" altLang="ro-RO" sz="2600" dirty="0"/>
          </a:p>
          <a:p>
            <a:pPr marL="0" indent="0">
              <a:buNone/>
            </a:pPr>
            <a:r>
              <a:rPr lang="en-US" altLang="ro-RO" sz="2600" dirty="0"/>
              <a:t>■ Coverage monitoring </a:t>
            </a:r>
            <a:endParaRPr lang="ro-RO" altLang="ro-RO" sz="2600" dirty="0"/>
          </a:p>
          <a:p>
            <a:pPr marL="0" indent="0">
              <a:buNone/>
            </a:pPr>
            <a:r>
              <a:rPr lang="en-US" altLang="ro-RO" sz="2600" dirty="0"/>
              <a:t>■ Functional tests </a:t>
            </a:r>
            <a:endParaRPr lang="ro-RO" altLang="ro-RO" sz="2600" dirty="0"/>
          </a:p>
          <a:p>
            <a:pPr marL="0" indent="0">
              <a:buNone/>
            </a:pPr>
            <a:r>
              <a:rPr lang="en-US" altLang="ro-RO" sz="2600" dirty="0"/>
              <a:t>■ Load tests </a:t>
            </a:r>
            <a:endParaRPr lang="ro-RO" altLang="ro-RO" sz="2600" dirty="0"/>
          </a:p>
          <a:p>
            <a:pPr marL="0" indent="0">
              <a:buNone/>
            </a:pPr>
            <a:r>
              <a:rPr lang="en-US" altLang="ro-RO" sz="2600" dirty="0"/>
              <a:t>■ Test management</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3380152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 </a:t>
            </a:r>
            <a:r>
              <a:rPr lang="en-US" altLang="ro-RO" sz="2600" dirty="0">
                <a:solidFill>
                  <a:srgbClr val="FF0000"/>
                </a:solidFill>
              </a:rPr>
              <a:t>■ Code auditing </a:t>
            </a:r>
            <a:endParaRPr lang="ro-RO" altLang="ro-RO" sz="2600" dirty="0">
              <a:solidFill>
                <a:srgbClr val="FF0000"/>
              </a:solidFill>
            </a:endParaRPr>
          </a:p>
          <a:p>
            <a:pPr marL="0" indent="0">
              <a:buNone/>
            </a:pPr>
            <a:r>
              <a:rPr lang="en-US" altLang="ro-RO" sz="2600" dirty="0"/>
              <a:t>The computerized code auditor checks the compliance of code to specified standards and procedures of coding. </a:t>
            </a:r>
            <a:endParaRPr lang="ro-RO" altLang="ro-RO" sz="2600" dirty="0"/>
          </a:p>
          <a:p>
            <a:pPr marL="0" indent="0">
              <a:buNone/>
            </a:pPr>
            <a:r>
              <a:rPr lang="en-US" altLang="ro-RO" sz="2600" dirty="0"/>
              <a:t>The auditor’s report includes </a:t>
            </a:r>
            <a:r>
              <a:rPr lang="en-US" altLang="ro-RO" sz="2600" b="1" i="1" dirty="0"/>
              <a:t>a list of the deviations from the standards and a statistical summary of the findings</a:t>
            </a:r>
            <a:r>
              <a:rPr lang="en-US" altLang="ro-RO" sz="2600" dirty="0"/>
              <a:t>.</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9135840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0" indent="0">
              <a:buNone/>
            </a:pPr>
            <a:r>
              <a:rPr lang="en-US" altLang="ro-RO" sz="2600" b="1" dirty="0">
                <a:solidFill>
                  <a:srgbClr val="008000"/>
                </a:solidFill>
              </a:rPr>
              <a:t>■ The types of automated tests </a:t>
            </a:r>
            <a:r>
              <a:rPr lang="en-US" altLang="ro-RO" sz="2600" dirty="0">
                <a:solidFill>
                  <a:srgbClr val="FF0000"/>
                </a:solidFill>
              </a:rPr>
              <a:t>■ Code auditing </a:t>
            </a:r>
            <a:endParaRPr lang="ro-RO" altLang="ro-RO" sz="2600" dirty="0">
              <a:solidFill>
                <a:srgbClr val="FF0000"/>
              </a:solidFill>
            </a:endParaRPr>
          </a:p>
          <a:p>
            <a:pPr marL="0" indent="0">
              <a:buNone/>
            </a:pPr>
            <a:r>
              <a:rPr lang="en-US" altLang="ro-RO" sz="2600" dirty="0"/>
              <a:t>A code auditor can verify the following:</a:t>
            </a:r>
            <a:endParaRPr lang="ro-RO" altLang="ro-RO" sz="2600" dirty="0"/>
          </a:p>
          <a:p>
            <a:pPr marL="0" indent="0">
              <a:buNone/>
            </a:pPr>
            <a:r>
              <a:rPr lang="en-US" altLang="ro-RO" sz="2600" dirty="0">
                <a:solidFill>
                  <a:srgbClr val="FF0000"/>
                </a:solidFill>
              </a:rPr>
              <a:t>Does the code fulfill code structure instructions and procedures?</a:t>
            </a:r>
            <a:endParaRPr lang="ro-RO" altLang="ro-RO" sz="2600" dirty="0">
              <a:solidFill>
                <a:srgbClr val="FF0000"/>
              </a:solidFill>
            </a:endParaRPr>
          </a:p>
          <a:p>
            <a:pPr marL="0" indent="0">
              <a:buNone/>
            </a:pPr>
            <a:r>
              <a:rPr lang="en-US" altLang="ro-RO" sz="1800" dirty="0"/>
              <a:t>Module size. Some code auditors calculate for the tested code complexity metrics, such as McCabe’s </a:t>
            </a:r>
            <a:r>
              <a:rPr lang="en-US" altLang="ro-RO" sz="1800" dirty="0" err="1"/>
              <a:t>cyclomatic</a:t>
            </a:r>
            <a:r>
              <a:rPr lang="en-US" altLang="ro-RO" sz="1800" dirty="0"/>
              <a:t> complexity metrics – Levels of loop nesting – Levels of subroutine nesting – Prohibited constructs, such as GOTO.</a:t>
            </a:r>
            <a:endParaRPr lang="ro-RO" altLang="ro-RO" sz="1800" dirty="0"/>
          </a:p>
          <a:p>
            <a:pPr marL="0" indent="0">
              <a:buNone/>
            </a:pPr>
            <a:r>
              <a:rPr lang="en-US" altLang="ro-RO" sz="2600" dirty="0">
                <a:solidFill>
                  <a:srgbClr val="FF0000"/>
                </a:solidFill>
              </a:rPr>
              <a:t>Does the coding style follow the coding style procedures?</a:t>
            </a:r>
            <a:endParaRPr lang="ro-RO" altLang="ro-RO" sz="2600" dirty="0">
              <a:solidFill>
                <a:srgbClr val="FF0000"/>
              </a:solidFill>
            </a:endParaRPr>
          </a:p>
          <a:p>
            <a:pPr marL="0" indent="0">
              <a:buNone/>
            </a:pPr>
            <a:r>
              <a:rPr lang="ro-RO" altLang="ro-RO" sz="1800" dirty="0"/>
              <a:t>– </a:t>
            </a:r>
            <a:r>
              <a:rPr lang="ro-RO" altLang="ro-RO" sz="1800" dirty="0" err="1"/>
              <a:t>Naming</a:t>
            </a:r>
            <a:r>
              <a:rPr lang="ro-RO" altLang="ro-RO" sz="1800" dirty="0"/>
              <a:t> </a:t>
            </a:r>
            <a:r>
              <a:rPr lang="ro-RO" altLang="ro-RO" sz="1800" dirty="0" err="1"/>
              <a:t>conventions</a:t>
            </a:r>
            <a:r>
              <a:rPr lang="ro-RO" altLang="ro-RO" sz="1800" dirty="0"/>
              <a:t> for </a:t>
            </a:r>
            <a:r>
              <a:rPr lang="ro-RO" altLang="ro-RO" sz="1800" dirty="0" err="1"/>
              <a:t>variables</a:t>
            </a:r>
            <a:r>
              <a:rPr lang="ro-RO" altLang="ro-RO" sz="1800" dirty="0"/>
              <a:t>, </a:t>
            </a:r>
            <a:r>
              <a:rPr lang="ro-RO" altLang="ro-RO" sz="1800" dirty="0" err="1"/>
              <a:t>files</a:t>
            </a:r>
            <a:r>
              <a:rPr lang="ro-RO" altLang="ro-RO" sz="1800" dirty="0"/>
              <a:t>, etc. – </a:t>
            </a:r>
            <a:r>
              <a:rPr lang="ro-RO" altLang="ro-RO" sz="1800" dirty="0" err="1"/>
              <a:t>Unreachable</a:t>
            </a:r>
            <a:r>
              <a:rPr lang="ro-RO" altLang="ro-RO" sz="1800" dirty="0"/>
              <a:t> code </a:t>
            </a:r>
            <a:r>
              <a:rPr lang="ro-RO" altLang="ro-RO" sz="1800" dirty="0" err="1"/>
              <a:t>lines</a:t>
            </a:r>
            <a:r>
              <a:rPr lang="ro-RO" altLang="ro-RO" sz="1800" dirty="0"/>
              <a:t> of program or </a:t>
            </a:r>
            <a:r>
              <a:rPr lang="ro-RO" altLang="ro-RO" sz="1800" dirty="0" err="1"/>
              <a:t>entire</a:t>
            </a:r>
            <a:r>
              <a:rPr lang="ro-RO" altLang="ro-RO" sz="1800" dirty="0"/>
              <a:t> </a:t>
            </a:r>
            <a:r>
              <a:rPr lang="ro-RO" altLang="ro-RO" sz="1800" dirty="0" err="1"/>
              <a:t>subroutines</a:t>
            </a:r>
            <a:r>
              <a:rPr lang="ro-RO" altLang="ro-RO" sz="1800" dirty="0"/>
              <a:t>.</a:t>
            </a:r>
          </a:p>
          <a:p>
            <a:pPr marL="0" indent="0">
              <a:buNone/>
            </a:pPr>
            <a:r>
              <a:rPr lang="en-US" altLang="ro-RO" sz="2600" dirty="0">
                <a:solidFill>
                  <a:srgbClr val="FF0000"/>
                </a:solidFill>
              </a:rPr>
              <a:t>Do the internal program documentation and help support sections follow  the coding style procedures?</a:t>
            </a:r>
            <a:endParaRPr lang="ro-RO" altLang="ro-RO" sz="2600" dirty="0">
              <a:solidFill>
                <a:srgbClr val="FF0000"/>
              </a:solidFill>
            </a:endParaRPr>
          </a:p>
          <a:p>
            <a:pPr marL="0" indent="0">
              <a:buNone/>
            </a:pPr>
            <a:r>
              <a:rPr lang="en-US" altLang="ro-RO" sz="2600" dirty="0">
                <a:solidFill>
                  <a:srgbClr val="FF0000"/>
                </a:solidFill>
              </a:rPr>
              <a:t>Format and size of comments:</a:t>
            </a:r>
            <a:r>
              <a:rPr lang="en-US" altLang="ro-RO" sz="2600" dirty="0"/>
              <a:t> </a:t>
            </a:r>
            <a:endParaRPr lang="ro-RO" altLang="ro-RO" sz="2600" dirty="0"/>
          </a:p>
          <a:p>
            <a:pPr marL="0" indent="0">
              <a:buNone/>
            </a:pPr>
            <a:r>
              <a:rPr lang="en-US" altLang="ro-RO" sz="2000" dirty="0"/>
              <a:t> – Location of comments in the file – Help index and presentation style.</a:t>
            </a: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6846001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a:t>
            </a:r>
            <a:r>
              <a:rPr lang="en-US" altLang="ro-RO" sz="2600" dirty="0"/>
              <a:t> </a:t>
            </a:r>
            <a:r>
              <a:rPr lang="en-US" altLang="ro-RO" sz="2600" dirty="0">
                <a:solidFill>
                  <a:srgbClr val="FF0000"/>
                </a:solidFill>
              </a:rPr>
              <a:t>Coverage monitoring </a:t>
            </a:r>
            <a:endParaRPr lang="ro-RO" altLang="ro-RO" sz="2600" dirty="0">
              <a:solidFill>
                <a:srgbClr val="FF0000"/>
              </a:solidFill>
            </a:endParaRPr>
          </a:p>
          <a:p>
            <a:pPr marL="0" indent="0">
              <a:buNone/>
            </a:pPr>
            <a:r>
              <a:rPr lang="en-US" altLang="ro-RO" sz="2600" dirty="0"/>
              <a:t>Coverage monitors produce reports about the line coverage achieved when implementing a given test case file. </a:t>
            </a:r>
            <a:endParaRPr lang="ro-RO" altLang="ro-RO" sz="2600" dirty="0"/>
          </a:p>
          <a:p>
            <a:pPr marL="0" indent="0">
              <a:buNone/>
            </a:pPr>
            <a:endParaRPr lang="ro-RO" altLang="ro-RO" sz="2600" dirty="0"/>
          </a:p>
          <a:p>
            <a:pPr marL="0" indent="0">
              <a:buNone/>
            </a:pPr>
            <a:r>
              <a:rPr lang="en-US" altLang="ro-RO" sz="2600" dirty="0"/>
              <a:t>The monitor’s output includes the percentage of lines covered by the test cases as well as listings of uncovered lines. </a:t>
            </a:r>
            <a:endParaRPr lang="ro-RO" altLang="ro-RO" sz="2600" dirty="0"/>
          </a:p>
          <a:p>
            <a:pPr marL="0" indent="0">
              <a:buNone/>
            </a:pPr>
            <a:endParaRPr lang="ro-RO" altLang="ro-RO" sz="2600" dirty="0"/>
          </a:p>
          <a:p>
            <a:pPr marL="0" indent="0">
              <a:buNone/>
            </a:pPr>
            <a:r>
              <a:rPr lang="en-US" altLang="ro-RO" sz="2600" dirty="0"/>
              <a:t>These features make coverage monitoring a vital tool for white-box tests.</a:t>
            </a:r>
            <a:endParaRPr lang="ro-RO"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8265522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a:t>
            </a:r>
            <a:r>
              <a:rPr lang="en-US" altLang="ro-RO" sz="2600" dirty="0">
                <a:solidFill>
                  <a:srgbClr val="FF0000"/>
                </a:solidFill>
              </a:rPr>
              <a:t> Functional tests </a:t>
            </a:r>
            <a:endParaRPr lang="ro-RO" altLang="ro-RO" sz="2600" dirty="0">
              <a:solidFill>
                <a:srgbClr val="FF0000"/>
              </a:solidFill>
            </a:endParaRPr>
          </a:p>
          <a:p>
            <a:pPr marL="0" indent="0">
              <a:buNone/>
            </a:pPr>
            <a:r>
              <a:rPr lang="ro-RO" altLang="ro-RO" sz="2600" dirty="0"/>
              <a:t> </a:t>
            </a:r>
            <a:r>
              <a:rPr lang="en-US" altLang="ro-RO" sz="2600" dirty="0"/>
              <a:t>Automated functional tests often replace manual black-box correctness tests. </a:t>
            </a:r>
            <a:endParaRPr lang="ro-RO" altLang="ro-RO" sz="2600" dirty="0"/>
          </a:p>
          <a:p>
            <a:pPr marL="0" indent="0">
              <a:buNone/>
            </a:pPr>
            <a:endParaRPr lang="ro-RO" altLang="ro-RO" sz="2600" dirty="0"/>
          </a:p>
          <a:p>
            <a:pPr marL="0" indent="0">
              <a:buNone/>
            </a:pPr>
            <a:r>
              <a:rPr lang="en-US" altLang="ro-RO" sz="2600" dirty="0"/>
              <a:t>Prior to performance of these tests, the test cases are recorded into the test case database. </a:t>
            </a:r>
            <a:endParaRPr lang="ro-RO" altLang="ro-RO" sz="2600" dirty="0"/>
          </a:p>
          <a:p>
            <a:pPr marL="0" indent="0">
              <a:buNone/>
            </a:pPr>
            <a:endParaRPr lang="ro-RO" altLang="ro-RO" sz="2600" dirty="0"/>
          </a:p>
          <a:p>
            <a:pPr marL="0" indent="0">
              <a:buNone/>
            </a:pPr>
            <a:r>
              <a:rPr lang="en-US" altLang="ro-RO" sz="2600" dirty="0"/>
              <a:t>The test results documentation includes listings of the errors identified in addition to a variety of summaries and statistics as demanded by the testers’ specifications.</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8229385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en-US" altLang="ro-RO" sz="2600" dirty="0"/>
              <a:t>For load tests to be performed, the maximal load environment must first be created. </a:t>
            </a:r>
            <a:endParaRPr lang="ro-RO" altLang="ro-RO" sz="2600" dirty="0"/>
          </a:p>
          <a:p>
            <a:pPr marL="0" indent="0">
              <a:buNone/>
            </a:pPr>
            <a:r>
              <a:rPr lang="en-US" altLang="ro-RO" sz="2600" dirty="0"/>
              <a:t>If executed manually, the tests must be conducted when the sys- tem is under maximal user load, a condition that is impractical in most cases and impossible in others. </a:t>
            </a:r>
            <a:endParaRPr lang="ro-RO" altLang="ro-RO" sz="2600" dirty="0"/>
          </a:p>
          <a:p>
            <a:pPr marL="0" indent="0">
              <a:buNone/>
            </a:pPr>
            <a:r>
              <a:rPr lang="en-US" altLang="ro-RO" sz="2600" dirty="0"/>
              <a:t>Therefore the only way to carry out load tests for medium-sized and large systems is by means of computerized simulations that can be programmed to closely approach real load conditions.</a:t>
            </a:r>
            <a:endParaRPr lang="ro-RO" altLang="ro-RO" sz="2600" dirty="0"/>
          </a:p>
          <a:p>
            <a:pPr marL="0" indent="0">
              <a:buNone/>
            </a:pPr>
            <a:r>
              <a:rPr lang="en-US" altLang="ro-RO" sz="2600" dirty="0"/>
              <a:t>The load tests themselves are based on scenarios of the maximal load sit- </a:t>
            </a:r>
            <a:r>
              <a:rPr lang="en-US" altLang="ro-RO" sz="2600" dirty="0" err="1"/>
              <a:t>uations</a:t>
            </a:r>
            <a:r>
              <a:rPr lang="ro-RO" altLang="ro-RO" sz="2600" dirty="0"/>
              <a:t>,</a:t>
            </a:r>
            <a:r>
              <a:rPr lang="en-US" altLang="ro-RO" sz="2600" dirty="0"/>
              <a:t> that the software system is expected to confront and deal with.</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778432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en-US" altLang="ro-RO" sz="2600" dirty="0"/>
              <a:t>For operating scenarios devised for load testing, virtual users and virtual events are generated and operated in a hardware and communication environment defined by the system planner. </a:t>
            </a:r>
            <a:endParaRPr lang="ro-RO" altLang="ro-RO" sz="2600" dirty="0"/>
          </a:p>
          <a:p>
            <a:pPr marL="0" indent="0">
              <a:buNone/>
            </a:pPr>
            <a:endParaRPr lang="ro-RO" altLang="ro-RO" sz="2600" dirty="0"/>
          </a:p>
          <a:p>
            <a:pPr marL="0" indent="0">
              <a:buNone/>
            </a:pPr>
            <a:r>
              <a:rPr lang="en-US" altLang="ro-RO" sz="2600" dirty="0"/>
              <a:t>The simulation’s required loads and frequencies are also created by computerization. </a:t>
            </a:r>
            <a:endParaRPr lang="ro-RO" altLang="ro-RO" sz="2600" dirty="0"/>
          </a:p>
          <a:p>
            <a:pPr marL="0" indent="0">
              <a:buNone/>
            </a:pPr>
            <a:endParaRPr lang="ro-RO" altLang="ro-RO" sz="2600" dirty="0"/>
          </a:p>
          <a:p>
            <a:pPr marL="0" indent="0">
              <a:buNone/>
            </a:pPr>
            <a:r>
              <a:rPr lang="en-US" altLang="ro-RO" sz="2600" dirty="0"/>
              <a:t>The simulation then produces outputs similar to those captured from real-life users at the frequencies and with the user mix defined by the scenario. </a:t>
            </a:r>
            <a:endParaRPr lang="ro-RO" altLang="ro-RO" sz="2600" dirty="0"/>
          </a:p>
          <a:p>
            <a:pPr marL="0" indent="0">
              <a:buNone/>
            </a:pPr>
            <a:endParaRPr lang="ro-RO" altLang="ro-RO" sz="2600" dirty="0"/>
          </a:p>
          <a:p>
            <a:pPr marL="0" indent="0">
              <a:buNone/>
            </a:pPr>
            <a:r>
              <a:rPr lang="en-US" altLang="ro-RO" sz="2600" dirty="0"/>
              <a:t>These outputs serve as inputs for the tested software.</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48602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3382621" y="24384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dirty="0">
                <a:solidFill>
                  <a:srgbClr val="000000"/>
                </a:solidFill>
              </a:rPr>
              <a:t>M9</a:t>
            </a:r>
          </a:p>
        </p:txBody>
      </p:sp>
      <p:sp>
        <p:nvSpPr>
          <p:cNvPr id="8195" name="Text Box 4"/>
          <p:cNvSpPr txBox="1">
            <a:spLocks noChangeArrowheads="1"/>
          </p:cNvSpPr>
          <p:nvPr/>
        </p:nvSpPr>
        <p:spPr bwMode="auto">
          <a:xfrm>
            <a:off x="1858621" y="35814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M8</a:t>
            </a:r>
          </a:p>
        </p:txBody>
      </p:sp>
      <p:sp>
        <p:nvSpPr>
          <p:cNvPr id="8196" name="Text Box 5"/>
          <p:cNvSpPr txBox="1">
            <a:spLocks noChangeArrowheads="1"/>
          </p:cNvSpPr>
          <p:nvPr/>
        </p:nvSpPr>
        <p:spPr bwMode="auto">
          <a:xfrm>
            <a:off x="1477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a:t>
            </a:r>
          </a:p>
        </p:txBody>
      </p:sp>
      <p:sp>
        <p:nvSpPr>
          <p:cNvPr id="8197" name="Text Box 6"/>
          <p:cNvSpPr txBox="1">
            <a:spLocks noChangeArrowheads="1"/>
          </p:cNvSpPr>
          <p:nvPr/>
        </p:nvSpPr>
        <p:spPr bwMode="auto">
          <a:xfrm>
            <a:off x="2239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M2</a:t>
            </a:r>
          </a:p>
        </p:txBody>
      </p:sp>
      <p:sp>
        <p:nvSpPr>
          <p:cNvPr id="8198" name="Text Box 7"/>
          <p:cNvSpPr txBox="1">
            <a:spLocks noChangeArrowheads="1"/>
          </p:cNvSpPr>
          <p:nvPr/>
        </p:nvSpPr>
        <p:spPr bwMode="auto">
          <a:xfrm>
            <a:off x="3382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M3</a:t>
            </a:r>
          </a:p>
        </p:txBody>
      </p:sp>
      <p:sp>
        <p:nvSpPr>
          <p:cNvPr id="8199" name="Text Box 8"/>
          <p:cNvSpPr txBox="1">
            <a:spLocks noChangeArrowheads="1"/>
          </p:cNvSpPr>
          <p:nvPr/>
        </p:nvSpPr>
        <p:spPr bwMode="auto">
          <a:xfrm>
            <a:off x="4144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M4</a:t>
            </a:r>
          </a:p>
        </p:txBody>
      </p:sp>
      <p:sp>
        <p:nvSpPr>
          <p:cNvPr id="8200" name="Text Box 9"/>
          <p:cNvSpPr txBox="1">
            <a:spLocks noChangeArrowheads="1"/>
          </p:cNvSpPr>
          <p:nvPr/>
        </p:nvSpPr>
        <p:spPr bwMode="auto">
          <a:xfrm>
            <a:off x="4906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M5</a:t>
            </a:r>
          </a:p>
        </p:txBody>
      </p:sp>
      <p:sp>
        <p:nvSpPr>
          <p:cNvPr id="8201" name="Text Box 10"/>
          <p:cNvSpPr txBox="1">
            <a:spLocks noChangeArrowheads="1"/>
          </p:cNvSpPr>
          <p:nvPr/>
        </p:nvSpPr>
        <p:spPr bwMode="auto">
          <a:xfrm>
            <a:off x="65068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M6</a:t>
            </a:r>
          </a:p>
        </p:txBody>
      </p:sp>
      <p:sp>
        <p:nvSpPr>
          <p:cNvPr id="8202" name="Text Box 11"/>
          <p:cNvSpPr txBox="1">
            <a:spLocks noChangeArrowheads="1"/>
          </p:cNvSpPr>
          <p:nvPr/>
        </p:nvSpPr>
        <p:spPr bwMode="auto">
          <a:xfrm>
            <a:off x="72688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M7</a:t>
            </a:r>
          </a:p>
        </p:txBody>
      </p:sp>
      <p:sp>
        <p:nvSpPr>
          <p:cNvPr id="8203" name="Text Box 12"/>
          <p:cNvSpPr txBox="1">
            <a:spLocks noChangeArrowheads="1"/>
          </p:cNvSpPr>
          <p:nvPr/>
        </p:nvSpPr>
        <p:spPr bwMode="auto">
          <a:xfrm>
            <a:off x="6887821" y="25146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M10</a:t>
            </a:r>
          </a:p>
        </p:txBody>
      </p:sp>
      <p:sp>
        <p:nvSpPr>
          <p:cNvPr id="8204" name="Text Box 13"/>
          <p:cNvSpPr txBox="1">
            <a:spLocks noChangeArrowheads="1"/>
          </p:cNvSpPr>
          <p:nvPr/>
        </p:nvSpPr>
        <p:spPr bwMode="auto">
          <a:xfrm>
            <a:off x="4982821" y="1524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M11</a:t>
            </a:r>
          </a:p>
        </p:txBody>
      </p:sp>
      <p:sp>
        <p:nvSpPr>
          <p:cNvPr id="8205" name="Line 15"/>
          <p:cNvSpPr>
            <a:spLocks noChangeShapeType="1"/>
          </p:cNvSpPr>
          <p:nvPr/>
        </p:nvSpPr>
        <p:spPr bwMode="auto">
          <a:xfrm flipV="1">
            <a:off x="7345021" y="2895600"/>
            <a:ext cx="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06" name="Line 16"/>
          <p:cNvSpPr>
            <a:spLocks noChangeShapeType="1"/>
          </p:cNvSpPr>
          <p:nvPr/>
        </p:nvSpPr>
        <p:spPr bwMode="auto">
          <a:xfrm flipV="1">
            <a:off x="7116421" y="2895600"/>
            <a:ext cx="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07" name="Line 17"/>
          <p:cNvSpPr>
            <a:spLocks noChangeShapeType="1"/>
          </p:cNvSpPr>
          <p:nvPr/>
        </p:nvSpPr>
        <p:spPr bwMode="auto">
          <a:xfrm flipV="1">
            <a:off x="2011021" y="39624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08" name="Line 18"/>
          <p:cNvSpPr>
            <a:spLocks noChangeShapeType="1"/>
          </p:cNvSpPr>
          <p:nvPr/>
        </p:nvSpPr>
        <p:spPr bwMode="auto">
          <a:xfrm flipV="1">
            <a:off x="2392021" y="39624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09" name="Line 19"/>
          <p:cNvSpPr>
            <a:spLocks noChangeShapeType="1"/>
          </p:cNvSpPr>
          <p:nvPr/>
        </p:nvSpPr>
        <p:spPr bwMode="auto">
          <a:xfrm flipV="1">
            <a:off x="3687421" y="2819400"/>
            <a:ext cx="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0" name="Line 20"/>
          <p:cNvSpPr>
            <a:spLocks noChangeShapeType="1"/>
          </p:cNvSpPr>
          <p:nvPr/>
        </p:nvSpPr>
        <p:spPr bwMode="auto">
          <a:xfrm flipV="1">
            <a:off x="3458821" y="2819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1" name="Line 21"/>
          <p:cNvSpPr>
            <a:spLocks noChangeShapeType="1"/>
          </p:cNvSpPr>
          <p:nvPr/>
        </p:nvSpPr>
        <p:spPr bwMode="auto">
          <a:xfrm flipV="1">
            <a:off x="3839821" y="2819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2" name="Line 22"/>
          <p:cNvSpPr>
            <a:spLocks noChangeShapeType="1"/>
          </p:cNvSpPr>
          <p:nvPr/>
        </p:nvSpPr>
        <p:spPr bwMode="auto">
          <a:xfrm flipV="1">
            <a:off x="3992221" y="2819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3" name="Line 23"/>
          <p:cNvSpPr>
            <a:spLocks noChangeShapeType="1"/>
          </p:cNvSpPr>
          <p:nvPr/>
        </p:nvSpPr>
        <p:spPr bwMode="auto">
          <a:xfrm flipV="1">
            <a:off x="2163421" y="3276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4" name="Line 24"/>
          <p:cNvSpPr>
            <a:spLocks noChangeShapeType="1"/>
          </p:cNvSpPr>
          <p:nvPr/>
        </p:nvSpPr>
        <p:spPr bwMode="auto">
          <a:xfrm>
            <a:off x="2163421" y="32766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5" name="Line 25"/>
          <p:cNvSpPr>
            <a:spLocks noChangeShapeType="1"/>
          </p:cNvSpPr>
          <p:nvPr/>
        </p:nvSpPr>
        <p:spPr bwMode="auto">
          <a:xfrm flipV="1">
            <a:off x="4449421" y="35052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6" name="Line 26"/>
          <p:cNvSpPr>
            <a:spLocks noChangeShapeType="1"/>
          </p:cNvSpPr>
          <p:nvPr/>
        </p:nvSpPr>
        <p:spPr bwMode="auto">
          <a:xfrm flipV="1">
            <a:off x="5211421" y="32766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7" name="Line 27"/>
          <p:cNvSpPr>
            <a:spLocks noChangeShapeType="1"/>
          </p:cNvSpPr>
          <p:nvPr/>
        </p:nvSpPr>
        <p:spPr bwMode="auto">
          <a:xfrm flipH="1">
            <a:off x="3992221" y="32766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8" name="Line 28"/>
          <p:cNvSpPr>
            <a:spLocks noChangeShapeType="1"/>
          </p:cNvSpPr>
          <p:nvPr/>
        </p:nvSpPr>
        <p:spPr bwMode="auto">
          <a:xfrm flipH="1">
            <a:off x="3839821" y="3505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9" name="Line 29"/>
          <p:cNvSpPr>
            <a:spLocks noChangeShapeType="1"/>
          </p:cNvSpPr>
          <p:nvPr/>
        </p:nvSpPr>
        <p:spPr bwMode="auto">
          <a:xfrm flipV="1">
            <a:off x="5516221" y="1905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0" name="Line 30"/>
          <p:cNvSpPr>
            <a:spLocks noChangeShapeType="1"/>
          </p:cNvSpPr>
          <p:nvPr/>
        </p:nvSpPr>
        <p:spPr bwMode="auto">
          <a:xfrm flipV="1">
            <a:off x="5135221" y="1905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1" name="Line 31"/>
          <p:cNvSpPr>
            <a:spLocks noChangeShapeType="1"/>
          </p:cNvSpPr>
          <p:nvPr/>
        </p:nvSpPr>
        <p:spPr bwMode="auto">
          <a:xfrm>
            <a:off x="5516221" y="2362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2" name="Line 32"/>
          <p:cNvSpPr>
            <a:spLocks noChangeShapeType="1"/>
          </p:cNvSpPr>
          <p:nvPr/>
        </p:nvSpPr>
        <p:spPr bwMode="auto">
          <a:xfrm flipH="1">
            <a:off x="3687421" y="22098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3" name="Line 33"/>
          <p:cNvSpPr>
            <a:spLocks noChangeShapeType="1"/>
          </p:cNvSpPr>
          <p:nvPr/>
        </p:nvSpPr>
        <p:spPr bwMode="auto">
          <a:xfrm>
            <a:off x="3687421"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4" name="Line 34"/>
          <p:cNvSpPr>
            <a:spLocks noChangeShapeType="1"/>
          </p:cNvSpPr>
          <p:nvPr/>
        </p:nvSpPr>
        <p:spPr bwMode="auto">
          <a:xfrm>
            <a:off x="7192621"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5" name="Rectangle 35"/>
          <p:cNvSpPr>
            <a:spLocks noChangeArrowheads="1"/>
          </p:cNvSpPr>
          <p:nvPr/>
        </p:nvSpPr>
        <p:spPr bwMode="auto">
          <a:xfrm>
            <a:off x="1325221" y="2971800"/>
            <a:ext cx="1828800" cy="2590800"/>
          </a:xfrm>
          <a:prstGeom prst="rect">
            <a:avLst/>
          </a:prstGeom>
          <a:noFill/>
          <a:ln w="38100">
            <a:solidFill>
              <a:srgbClr val="FF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8226" name="Text Box 36"/>
          <p:cNvSpPr txBox="1">
            <a:spLocks noChangeArrowheads="1"/>
          </p:cNvSpPr>
          <p:nvPr/>
        </p:nvSpPr>
        <p:spPr bwMode="auto">
          <a:xfrm>
            <a:off x="1401421" y="28956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FF6600"/>
                </a:solidFill>
              </a:rPr>
              <a:t>Integration A</a:t>
            </a:r>
          </a:p>
        </p:txBody>
      </p:sp>
      <p:sp>
        <p:nvSpPr>
          <p:cNvPr id="8227" name="Rectangle 37"/>
          <p:cNvSpPr>
            <a:spLocks noChangeArrowheads="1"/>
          </p:cNvSpPr>
          <p:nvPr/>
        </p:nvSpPr>
        <p:spPr bwMode="auto">
          <a:xfrm>
            <a:off x="1246537" y="2067699"/>
            <a:ext cx="4724400" cy="3581400"/>
          </a:xfrm>
          <a:prstGeom prst="rect">
            <a:avLst/>
          </a:prstGeom>
          <a:noFill/>
          <a:ln w="38100">
            <a:solidFill>
              <a:schemeClr val="accent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8228" name="Text Box 38"/>
          <p:cNvSpPr txBox="1">
            <a:spLocks noChangeArrowheads="1"/>
          </p:cNvSpPr>
          <p:nvPr/>
        </p:nvSpPr>
        <p:spPr bwMode="auto">
          <a:xfrm>
            <a:off x="1249021" y="1981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3333CC"/>
                </a:solidFill>
              </a:rPr>
              <a:t>Integration B</a:t>
            </a:r>
          </a:p>
        </p:txBody>
      </p:sp>
      <p:sp>
        <p:nvSpPr>
          <p:cNvPr id="8229" name="Rectangle 39"/>
          <p:cNvSpPr>
            <a:spLocks noChangeArrowheads="1"/>
          </p:cNvSpPr>
          <p:nvPr/>
        </p:nvSpPr>
        <p:spPr bwMode="auto">
          <a:xfrm>
            <a:off x="6125821" y="2057400"/>
            <a:ext cx="1981200" cy="3581400"/>
          </a:xfrm>
          <a:prstGeom prst="rect">
            <a:avLst/>
          </a:prstGeom>
          <a:noFill/>
          <a:ln w="38100">
            <a:solidFill>
              <a:srgbClr val="339966"/>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8230" name="Text Box 40"/>
          <p:cNvSpPr txBox="1">
            <a:spLocks noChangeArrowheads="1"/>
          </p:cNvSpPr>
          <p:nvPr/>
        </p:nvSpPr>
        <p:spPr bwMode="auto">
          <a:xfrm>
            <a:off x="6506821" y="1981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dirty="0">
                <a:solidFill>
                  <a:srgbClr val="339966"/>
                </a:solidFill>
              </a:rPr>
              <a:t>Integration c</a:t>
            </a:r>
          </a:p>
        </p:txBody>
      </p:sp>
      <p:sp>
        <p:nvSpPr>
          <p:cNvPr id="8231" name="Text Box 41"/>
          <p:cNvSpPr txBox="1">
            <a:spLocks noChangeArrowheads="1"/>
          </p:cNvSpPr>
          <p:nvPr/>
        </p:nvSpPr>
        <p:spPr bwMode="auto">
          <a:xfrm>
            <a:off x="182221" y="3581401"/>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2</a:t>
            </a:r>
          </a:p>
        </p:txBody>
      </p:sp>
      <p:sp>
        <p:nvSpPr>
          <p:cNvPr id="8232" name="Text Box 42"/>
          <p:cNvSpPr txBox="1">
            <a:spLocks noChangeArrowheads="1"/>
          </p:cNvSpPr>
          <p:nvPr/>
        </p:nvSpPr>
        <p:spPr bwMode="auto">
          <a:xfrm>
            <a:off x="182221" y="1600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4</a:t>
            </a:r>
          </a:p>
        </p:txBody>
      </p:sp>
      <p:sp>
        <p:nvSpPr>
          <p:cNvPr id="8233" name="Text Box 43"/>
          <p:cNvSpPr txBox="1">
            <a:spLocks noChangeArrowheads="1"/>
          </p:cNvSpPr>
          <p:nvPr/>
        </p:nvSpPr>
        <p:spPr bwMode="auto">
          <a:xfrm>
            <a:off x="182221" y="24384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3</a:t>
            </a:r>
          </a:p>
        </p:txBody>
      </p:sp>
      <p:sp>
        <p:nvSpPr>
          <p:cNvPr id="8234" name="Text Box 44"/>
          <p:cNvSpPr txBox="1">
            <a:spLocks noChangeArrowheads="1"/>
          </p:cNvSpPr>
          <p:nvPr/>
        </p:nvSpPr>
        <p:spPr bwMode="auto">
          <a:xfrm>
            <a:off x="182221" y="5029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dirty="0">
                <a:solidFill>
                  <a:srgbClr val="000000"/>
                </a:solidFill>
              </a:rPr>
              <a:t>Stage 1</a:t>
            </a:r>
          </a:p>
        </p:txBody>
      </p:sp>
      <p:sp>
        <p:nvSpPr>
          <p:cNvPr id="8235" name="WordArt 46"/>
          <p:cNvSpPr>
            <a:spLocks noChangeArrowheads="1" noChangeShapeType="1" noTextEdit="1"/>
          </p:cNvSpPr>
          <p:nvPr/>
        </p:nvSpPr>
        <p:spPr bwMode="auto">
          <a:xfrm>
            <a:off x="2758944" y="365126"/>
            <a:ext cx="4476750" cy="460375"/>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ro-RO" sz="3600" kern="10" dirty="0" err="1">
                <a:ln w="12700">
                  <a:solidFill>
                    <a:srgbClr val="000000"/>
                  </a:solidFill>
                  <a:round/>
                  <a:headEnd/>
                  <a:tailEnd/>
                </a:ln>
                <a:solidFill>
                  <a:srgbClr val="0000FF"/>
                </a:solidFill>
                <a:latin typeface="Arial Black" panose="020B0A04020102020204" pitchFamily="34" charset="0"/>
              </a:rPr>
              <a:t>Bottom-up</a:t>
            </a:r>
            <a:r>
              <a:rPr lang="ro-RO" sz="3600" kern="10" dirty="0">
                <a:ln w="12700">
                  <a:solidFill>
                    <a:srgbClr val="000000"/>
                  </a:solidFill>
                  <a:round/>
                  <a:headEnd/>
                  <a:tailEnd/>
                </a:ln>
                <a:solidFill>
                  <a:srgbClr val="0000FF"/>
                </a:solidFill>
                <a:latin typeface="Arial Black" panose="020B0A04020102020204" pitchFamily="34" charset="0"/>
              </a:rPr>
              <a:t> </a:t>
            </a:r>
            <a:r>
              <a:rPr lang="ro-RO" sz="3600" kern="10" dirty="0" err="1">
                <a:ln w="12700">
                  <a:solidFill>
                    <a:srgbClr val="000000"/>
                  </a:solidFill>
                  <a:round/>
                  <a:headEnd/>
                  <a:tailEnd/>
                </a:ln>
                <a:solidFill>
                  <a:srgbClr val="0000FF"/>
                </a:solidFill>
                <a:latin typeface="Arial Black" panose="020B0A04020102020204" pitchFamily="34" charset="0"/>
              </a:rPr>
              <a:t>testing</a:t>
            </a:r>
            <a:endParaRPr lang="ro-RO" sz="3600" kern="10" dirty="0">
              <a:ln w="12700">
                <a:solidFill>
                  <a:srgbClr val="000000"/>
                </a:solidFill>
                <a:round/>
                <a:headEnd/>
                <a:tailEnd/>
              </a:ln>
              <a:solidFill>
                <a:srgbClr val="0000FF"/>
              </a:solidFill>
              <a:latin typeface="Arial Black" panose="020B0A04020102020204" pitchFamily="34" charset="0"/>
            </a:endParaRPr>
          </a:p>
        </p:txBody>
      </p:sp>
      <p:sp>
        <p:nvSpPr>
          <p:cNvPr id="2" name="Dreptunghi 1"/>
          <p:cNvSpPr/>
          <p:nvPr/>
        </p:nvSpPr>
        <p:spPr>
          <a:xfrm>
            <a:off x="8393596" y="347425"/>
            <a:ext cx="4095993" cy="369332"/>
          </a:xfrm>
          <a:prstGeom prst="rect">
            <a:avLst/>
          </a:prstGeom>
        </p:spPr>
        <p:txBody>
          <a:bodyPr wrap="none">
            <a:spAutoFit/>
          </a:bodyPr>
          <a:lstStyle/>
          <a:p>
            <a:r>
              <a:rPr lang="en-US" b="1" dirty="0">
                <a:latin typeface="Sabon-Roman"/>
              </a:rPr>
              <a:t>Stage 1:</a:t>
            </a:r>
            <a:r>
              <a:rPr lang="en-US" dirty="0">
                <a:latin typeface="Sabon-Roman"/>
              </a:rPr>
              <a:t> Unit tests of modules 1 to 7.</a:t>
            </a:r>
            <a:endParaRPr lang="ro-RO" dirty="0"/>
          </a:p>
        </p:txBody>
      </p:sp>
      <p:sp>
        <p:nvSpPr>
          <p:cNvPr id="3" name="Dreptunghi 2"/>
          <p:cNvSpPr/>
          <p:nvPr/>
        </p:nvSpPr>
        <p:spPr>
          <a:xfrm>
            <a:off x="8406852" y="791705"/>
            <a:ext cx="3731173" cy="1477328"/>
          </a:xfrm>
          <a:prstGeom prst="rect">
            <a:avLst/>
          </a:prstGeom>
        </p:spPr>
        <p:txBody>
          <a:bodyPr wrap="square">
            <a:spAutoFit/>
          </a:bodyPr>
          <a:lstStyle/>
          <a:p>
            <a:r>
              <a:rPr lang="en-US" b="1" dirty="0">
                <a:latin typeface="Sabon-Roman"/>
              </a:rPr>
              <a:t>Stage 2:</a:t>
            </a:r>
            <a:r>
              <a:rPr lang="en-US" dirty="0">
                <a:latin typeface="Sabon-Roman"/>
              </a:rPr>
              <a:t> Integration test A of modules 1 and 2, developed and tested in stage 1, and integrated with module 8, developed in the current stage.</a:t>
            </a:r>
            <a:endParaRPr lang="ro-RO" dirty="0"/>
          </a:p>
        </p:txBody>
      </p:sp>
      <p:sp>
        <p:nvSpPr>
          <p:cNvPr id="4" name="Dreptunghi 3"/>
          <p:cNvSpPr/>
          <p:nvPr/>
        </p:nvSpPr>
        <p:spPr>
          <a:xfrm>
            <a:off x="8406852" y="2381071"/>
            <a:ext cx="3731173" cy="1477328"/>
          </a:xfrm>
          <a:prstGeom prst="rect">
            <a:avLst/>
          </a:prstGeom>
        </p:spPr>
        <p:txBody>
          <a:bodyPr wrap="square">
            <a:spAutoFit/>
          </a:bodyPr>
          <a:lstStyle/>
          <a:p>
            <a:r>
              <a:rPr lang="en-US" b="1" dirty="0">
                <a:latin typeface="Sabon-Roman"/>
              </a:rPr>
              <a:t>Stage 3: </a:t>
            </a:r>
            <a:r>
              <a:rPr lang="en-US" dirty="0">
                <a:latin typeface="Sabon-Roman"/>
              </a:rPr>
              <a:t>Two separate integration </a:t>
            </a:r>
          </a:p>
          <a:p>
            <a:r>
              <a:rPr lang="en-US" dirty="0">
                <a:latin typeface="Sabon-Roman"/>
              </a:rPr>
              <a:t>tests, B, on modules 3, 4, 5 and 8, </a:t>
            </a:r>
          </a:p>
          <a:p>
            <a:r>
              <a:rPr lang="en-US" dirty="0">
                <a:latin typeface="Sabon-Roman"/>
              </a:rPr>
              <a:t>integrated with module 9, and C, </a:t>
            </a:r>
          </a:p>
          <a:p>
            <a:r>
              <a:rPr lang="en-US" dirty="0">
                <a:latin typeface="Sabon-Roman"/>
              </a:rPr>
              <a:t>for modules 6 and 7, integrated with </a:t>
            </a:r>
            <a:r>
              <a:rPr lang="ro-RO" dirty="0">
                <a:latin typeface="Sabon-Roman"/>
              </a:rPr>
              <a:t>module 10.</a:t>
            </a:r>
            <a:endParaRPr lang="ro-RO" dirty="0"/>
          </a:p>
        </p:txBody>
      </p:sp>
      <p:sp>
        <p:nvSpPr>
          <p:cNvPr id="5" name="Dreptunghi 4"/>
          <p:cNvSpPr/>
          <p:nvPr/>
        </p:nvSpPr>
        <p:spPr>
          <a:xfrm>
            <a:off x="8406852" y="4034135"/>
            <a:ext cx="3609557" cy="1200329"/>
          </a:xfrm>
          <a:prstGeom prst="rect">
            <a:avLst/>
          </a:prstGeom>
        </p:spPr>
        <p:txBody>
          <a:bodyPr wrap="square">
            <a:spAutoFit/>
          </a:bodyPr>
          <a:lstStyle/>
          <a:p>
            <a:r>
              <a:rPr lang="en-US" b="1" dirty="0">
                <a:latin typeface="Sabon-Roman"/>
              </a:rPr>
              <a:t>Stage 4:</a:t>
            </a:r>
            <a:r>
              <a:rPr lang="en-US" dirty="0">
                <a:latin typeface="Sabon-Roman"/>
              </a:rPr>
              <a:t> System test is </a:t>
            </a:r>
            <a:r>
              <a:rPr lang="en-US" dirty="0" err="1">
                <a:latin typeface="Sabon-Roman"/>
              </a:rPr>
              <a:t>perfor</a:t>
            </a:r>
            <a:r>
              <a:rPr lang="en-US" dirty="0">
                <a:latin typeface="Sabon-Roman"/>
              </a:rPr>
              <a:t>-med after B and C have been integrated with module 11, developed in the current stage.</a:t>
            </a:r>
            <a:endParaRPr lang="ro-RO" dirty="0"/>
          </a:p>
        </p:txBody>
      </p:sp>
      <p:sp>
        <p:nvSpPr>
          <p:cNvPr id="6" name="Dreptunghi rotunjit 5"/>
          <p:cNvSpPr/>
          <p:nvPr/>
        </p:nvSpPr>
        <p:spPr>
          <a:xfrm>
            <a:off x="1249021" y="4919870"/>
            <a:ext cx="6858000" cy="6317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9" name="Dreptunghi rotunjit 48"/>
          <p:cNvSpPr/>
          <p:nvPr/>
        </p:nvSpPr>
        <p:spPr>
          <a:xfrm>
            <a:off x="1249021" y="2955235"/>
            <a:ext cx="1905000" cy="2596391"/>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0" name="Dreptunghi rotunjit 49"/>
          <p:cNvSpPr/>
          <p:nvPr/>
        </p:nvSpPr>
        <p:spPr>
          <a:xfrm flipV="1">
            <a:off x="3284889" y="4987373"/>
            <a:ext cx="238373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1" name="Dreptunghi rotunjit 50"/>
          <p:cNvSpPr/>
          <p:nvPr/>
        </p:nvSpPr>
        <p:spPr>
          <a:xfrm flipV="1">
            <a:off x="1677236" y="3508722"/>
            <a:ext cx="1048569"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2" name="Dreptunghi rotunjit 51"/>
          <p:cNvSpPr/>
          <p:nvPr/>
        </p:nvSpPr>
        <p:spPr>
          <a:xfrm flipV="1">
            <a:off x="1265586" y="2043113"/>
            <a:ext cx="2948601" cy="864704"/>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3" name="Dreptunghi rotunjit 52"/>
          <p:cNvSpPr/>
          <p:nvPr/>
        </p:nvSpPr>
        <p:spPr>
          <a:xfrm flipV="1">
            <a:off x="6364361" y="4968903"/>
            <a:ext cx="167971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4" name="Dreptunghi rotunjit 53"/>
          <p:cNvSpPr/>
          <p:nvPr/>
        </p:nvSpPr>
        <p:spPr>
          <a:xfrm flipV="1">
            <a:off x="6506821" y="1981199"/>
            <a:ext cx="1447800" cy="100864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mc:AlternateContent xmlns:mc="http://schemas.openxmlformats.org/markup-compatibility/2006" xmlns:p14="http://schemas.microsoft.com/office/powerpoint/2010/main">
        <mc:Choice Requires="p14">
          <p:contentPart p14:bwMode="auto" r:id="rId2">
            <p14:nvContentPartPr>
              <p14:cNvPr id="8236" name="Ink 8235">
                <a:extLst>
                  <a:ext uri="{FF2B5EF4-FFF2-40B4-BE49-F238E27FC236}">
                    <a16:creationId xmlns:a16="http://schemas.microsoft.com/office/drawing/2014/main" id="{485782CF-42B0-4735-9BA4-750159DC6214}"/>
                  </a:ext>
                </a:extLst>
              </p14:cNvPr>
              <p14:cNvContentPartPr/>
              <p14:nvPr/>
            </p14:nvContentPartPr>
            <p14:xfrm>
              <a:off x="279544" y="1175393"/>
              <a:ext cx="360" cy="360"/>
            </p14:xfrm>
          </p:contentPart>
        </mc:Choice>
        <mc:Fallback xmlns="">
          <p:pic>
            <p:nvPicPr>
              <p:cNvPr id="8236" name="Ink 8235">
                <a:extLst>
                  <a:ext uri="{FF2B5EF4-FFF2-40B4-BE49-F238E27FC236}">
                    <a16:creationId xmlns:a16="http://schemas.microsoft.com/office/drawing/2014/main" id="{485782CF-42B0-4735-9BA4-750159DC6214}"/>
                  </a:ext>
                </a:extLst>
              </p:cNvPr>
              <p:cNvPicPr/>
              <p:nvPr/>
            </p:nvPicPr>
            <p:blipFill>
              <a:blip r:embed="rId3"/>
              <a:stretch>
                <a:fillRect/>
              </a:stretch>
            </p:blipFill>
            <p:spPr>
              <a:xfrm>
                <a:off x="243904" y="1139753"/>
                <a:ext cx="72000" cy="72000"/>
              </a:xfrm>
              <a:prstGeom prst="rect">
                <a:avLst/>
              </a:prstGeom>
            </p:spPr>
          </p:pic>
        </mc:Fallback>
      </mc:AlternateContent>
    </p:spTree>
    <p:extLst>
      <p:ext uri="{BB962C8B-B14F-4D97-AF65-F5344CB8AC3E}">
        <p14:creationId xmlns:p14="http://schemas.microsoft.com/office/powerpoint/2010/main" val="354227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49" grpId="0" animBg="1"/>
      <p:bldP spid="50" grpId="0" animBg="1"/>
      <p:bldP spid="51" grpId="0" animBg="1"/>
      <p:bldP spid="52" grpId="0" animBg="1"/>
      <p:bldP spid="53" grpId="0" animBg="1"/>
      <p:bldP spid="5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en-US" altLang="ro-RO" sz="2600" dirty="0"/>
              <a:t>The computerized monitoring of the load tests produces software system performance measurements in terms of </a:t>
            </a:r>
            <a:r>
              <a:rPr lang="en-US" altLang="ro-RO" sz="2600" i="1" dirty="0"/>
              <a:t>reaction time</a:t>
            </a:r>
            <a:r>
              <a:rPr lang="en-US" altLang="ro-RO" sz="2600" dirty="0"/>
              <a:t>, </a:t>
            </a:r>
            <a:r>
              <a:rPr lang="en-US" altLang="ro-RO" sz="2600" i="1" dirty="0"/>
              <a:t>processing time</a:t>
            </a:r>
            <a:r>
              <a:rPr lang="en-US" altLang="ro-RO" sz="2600" dirty="0"/>
              <a:t>, and </a:t>
            </a:r>
            <a:r>
              <a:rPr lang="en-US" altLang="ro-RO" sz="2600" i="1" dirty="0"/>
              <a:t>other desired parameters</a:t>
            </a:r>
            <a:r>
              <a:rPr lang="en-US" altLang="ro-RO" sz="2600" dirty="0"/>
              <a:t>.</a:t>
            </a:r>
            <a:endParaRPr lang="ro-RO" altLang="ro-RO" sz="2600" dirty="0"/>
          </a:p>
          <a:p>
            <a:pPr marL="0" indent="0">
              <a:buNone/>
            </a:pPr>
            <a:r>
              <a:rPr lang="en-US" altLang="ro-RO" sz="2600" dirty="0"/>
              <a:t>The computer-produced tables and graphs, based on the performance measurement information, allow the tester to decide what changes are to be introduced into each simulation for each test iteration.</a:t>
            </a:r>
            <a:endParaRPr lang="ro-RO" altLang="ro-RO" sz="2600" dirty="0"/>
          </a:p>
          <a:p>
            <a:pPr marL="0" indent="0">
              <a:buNone/>
            </a:pPr>
            <a:r>
              <a:rPr lang="ro-RO" altLang="ro-RO" sz="2200" dirty="0"/>
              <a:t>E</a:t>
            </a:r>
            <a:r>
              <a:rPr lang="en-US" altLang="ro-RO" sz="2200" dirty="0" err="1"/>
              <a:t>xample</a:t>
            </a:r>
            <a:r>
              <a:rPr lang="ro-RO" altLang="ro-RO" sz="2200" dirty="0"/>
              <a:t>: </a:t>
            </a:r>
          </a:p>
          <a:p>
            <a:pPr marL="0" indent="0">
              <a:buNone/>
            </a:pPr>
            <a:r>
              <a:rPr lang="en-US" altLang="ro-RO" sz="2200" dirty="0"/>
              <a:t>■ Change the hardware, including the communication system, to allow the software system to fulfill its performance requirements at each load level. </a:t>
            </a:r>
            <a:endParaRPr lang="ro-RO" altLang="ro-RO" sz="2200" dirty="0"/>
          </a:p>
          <a:p>
            <a:pPr marL="0" indent="0">
              <a:buNone/>
            </a:pPr>
            <a:r>
              <a:rPr lang="en-US" altLang="ro-RO" sz="2200" dirty="0"/>
              <a:t>■ Change the scenario in order to reveal the load contributed by each user or event.</a:t>
            </a:r>
            <a:endParaRPr lang="ro-RO" altLang="ro-RO" sz="22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9196936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ro-RO" altLang="ro-RO" sz="2600" dirty="0" err="1"/>
              <a:t>Example</a:t>
            </a:r>
            <a:r>
              <a:rPr lang="ro-RO" altLang="ro-RO" sz="2600" dirty="0"/>
              <a:t>:</a:t>
            </a:r>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28" y="1675138"/>
            <a:ext cx="9654374" cy="3493210"/>
          </a:xfrm>
          <a:prstGeom prst="rect">
            <a:avLst/>
          </a:prstGeom>
        </p:spPr>
      </p:pic>
    </p:spTree>
    <p:extLst>
      <p:ext uri="{BB962C8B-B14F-4D97-AF65-F5344CB8AC3E}">
        <p14:creationId xmlns:p14="http://schemas.microsoft.com/office/powerpoint/2010/main" val="42068800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ro-RO" altLang="ro-RO" sz="2600" dirty="0" err="1"/>
              <a:t>Example</a:t>
            </a:r>
            <a:r>
              <a:rPr lang="ro-RO" altLang="ro-RO" sz="2600" dirty="0"/>
              <a:t>:</a:t>
            </a:r>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28" y="1675138"/>
            <a:ext cx="9654374" cy="3493210"/>
          </a:xfrm>
          <a:prstGeom prst="rect">
            <a:avLst/>
          </a:prstGeom>
        </p:spPr>
      </p:pic>
      <p:pic>
        <p:nvPicPr>
          <p:cNvPr id="3" name="Imagine 2"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46" y="2161474"/>
            <a:ext cx="9456378" cy="4750028"/>
          </a:xfrm>
          <a:prstGeom prst="rect">
            <a:avLst/>
          </a:prstGeom>
        </p:spPr>
      </p:pic>
      <p:sp>
        <p:nvSpPr>
          <p:cNvPr id="5" name="Dreptunghi 4"/>
          <p:cNvSpPr/>
          <p:nvPr/>
        </p:nvSpPr>
        <p:spPr>
          <a:xfrm>
            <a:off x="3588026" y="3538330"/>
            <a:ext cx="2971800"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1086724" y="4221064"/>
            <a:ext cx="4986084"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Dreptunghi 7"/>
          <p:cNvSpPr/>
          <p:nvPr/>
        </p:nvSpPr>
        <p:spPr>
          <a:xfrm>
            <a:off x="2517913" y="4578873"/>
            <a:ext cx="7669696"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3975559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ro-RO" altLang="ro-RO" sz="2600" dirty="0" err="1"/>
              <a:t>Example</a:t>
            </a:r>
            <a:r>
              <a:rPr lang="ro-RO" altLang="ro-RO" sz="2600" dirty="0"/>
              <a:t>:</a:t>
            </a:r>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28" y="1675138"/>
            <a:ext cx="9654374" cy="3493210"/>
          </a:xfrm>
          <a:prstGeom prst="rect">
            <a:avLst/>
          </a:prstGeom>
        </p:spPr>
      </p:pic>
      <p:pic>
        <p:nvPicPr>
          <p:cNvPr id="3" name="Imagine 2"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46" y="2161474"/>
            <a:ext cx="9456378" cy="4750028"/>
          </a:xfrm>
          <a:prstGeom prst="rect">
            <a:avLst/>
          </a:prstGeom>
        </p:spPr>
      </p:pic>
      <p:sp>
        <p:nvSpPr>
          <p:cNvPr id="5" name="Dreptunghi 4"/>
          <p:cNvSpPr/>
          <p:nvPr/>
        </p:nvSpPr>
        <p:spPr>
          <a:xfrm>
            <a:off x="3588026" y="3538330"/>
            <a:ext cx="2971800"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1086724" y="4221064"/>
            <a:ext cx="4986084"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Dreptunghi 7"/>
          <p:cNvSpPr/>
          <p:nvPr/>
        </p:nvSpPr>
        <p:spPr>
          <a:xfrm>
            <a:off x="2517913" y="4578873"/>
            <a:ext cx="7669696"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6" name="Imagine 5" descr="Decupare e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165" y="2182356"/>
            <a:ext cx="9534937" cy="4729146"/>
          </a:xfrm>
          <a:prstGeom prst="rect">
            <a:avLst/>
          </a:prstGeom>
        </p:spPr>
      </p:pic>
    </p:spTree>
    <p:extLst>
      <p:ext uri="{BB962C8B-B14F-4D97-AF65-F5344CB8AC3E}">
        <p14:creationId xmlns:p14="http://schemas.microsoft.com/office/powerpoint/2010/main" val="30506508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Test management</a:t>
            </a:r>
            <a:endParaRPr lang="ro-RO" altLang="ro-RO" sz="2600" dirty="0">
              <a:solidFill>
                <a:srgbClr val="FF0000"/>
              </a:solidFill>
            </a:endParaRPr>
          </a:p>
          <a:p>
            <a:pPr marL="0" indent="0">
              <a:buNone/>
            </a:pPr>
            <a:r>
              <a:rPr lang="en-US" altLang="ro-RO" sz="2600" dirty="0"/>
              <a:t>In general, </a:t>
            </a:r>
            <a:endParaRPr lang="ro-RO" altLang="ro-RO" sz="2600" dirty="0"/>
          </a:p>
          <a:p>
            <a:pPr marL="0" indent="0">
              <a:buNone/>
            </a:pPr>
            <a:r>
              <a:rPr lang="en-US" altLang="ro-RO" sz="2600" dirty="0"/>
              <a:t>computerized test management tools are planned to provide testers with reports, lists and other types of information at levels of quality and availability that are higher than those provided by manual test management systems.</a:t>
            </a:r>
            <a:endParaRPr lang="ro-RO" altLang="ro-RO" sz="2600" dirty="0"/>
          </a:p>
          <a:p>
            <a:pPr marL="0" indent="0">
              <a:buNone/>
            </a:pPr>
            <a:endParaRPr lang="ro-RO" altLang="ro-RO" sz="2600" dirty="0"/>
          </a:p>
          <a:p>
            <a:pPr marL="0" indent="0">
              <a:buNone/>
            </a:pPr>
            <a:r>
              <a:rPr lang="en-US" altLang="ro-RO" sz="2600" dirty="0"/>
              <a:t>Especially important here is the package’s interoperability with respect to the automated testing tools. </a:t>
            </a:r>
            <a:endParaRPr lang="ro-RO" altLang="ro-RO" sz="2600" dirty="0"/>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1680358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Test management</a:t>
            </a:r>
            <a:endParaRPr lang="ro-RO" altLang="ro-RO" sz="2600" dirty="0">
              <a:solidFill>
                <a:srgbClr val="FF0000"/>
              </a:solidFill>
            </a:endParaRPr>
          </a:p>
          <a:p>
            <a:pPr marL="0" indent="0">
              <a:buNone/>
            </a:pPr>
            <a:r>
              <a:rPr lang="en-US" altLang="ro-RO" sz="2600" dirty="0"/>
              <a:t>In general, </a:t>
            </a:r>
            <a:endParaRPr lang="ro-RO" altLang="ro-RO" sz="2600" dirty="0"/>
          </a:p>
          <a:p>
            <a:pPr marL="0" indent="0">
              <a:buNone/>
            </a:pPr>
            <a:r>
              <a:rPr lang="en-US" altLang="ro-RO" sz="2600" dirty="0"/>
              <a:t>computerized test management tools are planned to provide testers with reports, lists and other types of information at levels of quality and availability that are higher than those provided by manual test management systems. </a:t>
            </a:r>
            <a:endParaRPr lang="ro-RO" altLang="ro-RO" sz="2600" dirty="0"/>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15" y="1704802"/>
            <a:ext cx="10430894" cy="5014050"/>
          </a:xfrm>
          <a:prstGeom prst="rect">
            <a:avLst/>
          </a:prstGeom>
        </p:spPr>
      </p:pic>
    </p:spTree>
    <p:extLst>
      <p:ext uri="{BB962C8B-B14F-4D97-AF65-F5344CB8AC3E}">
        <p14:creationId xmlns:p14="http://schemas.microsoft.com/office/powerpoint/2010/main" val="34624662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Test management</a:t>
            </a:r>
            <a:endParaRPr lang="ro-RO" altLang="ro-RO" sz="2600" dirty="0">
              <a:solidFill>
                <a:srgbClr val="FF0000"/>
              </a:solidFill>
            </a:endParaRPr>
          </a:p>
          <a:p>
            <a:pPr marL="0" indent="0">
              <a:buNone/>
            </a:pPr>
            <a:r>
              <a:rPr lang="en-US" altLang="ro-RO" sz="2600" dirty="0"/>
              <a:t>In general, </a:t>
            </a:r>
            <a:endParaRPr lang="ro-RO" altLang="ro-RO" sz="2600" dirty="0"/>
          </a:p>
          <a:p>
            <a:pPr marL="0" indent="0">
              <a:buNone/>
            </a:pPr>
            <a:r>
              <a:rPr lang="en-US" altLang="ro-RO" sz="2600" dirty="0"/>
              <a:t>computerized test management tools are planned to provide testers with reports, lists and other types of information at levels of quality and availability that are higher than those provided by manual test management systems. </a:t>
            </a:r>
            <a:endParaRPr lang="ro-RO" altLang="ro-RO" sz="2600" dirty="0"/>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15" y="1704802"/>
            <a:ext cx="10430894" cy="5014050"/>
          </a:xfrm>
          <a:prstGeom prst="rect">
            <a:avLst/>
          </a:prstGeom>
        </p:spPr>
      </p:pic>
      <p:pic>
        <p:nvPicPr>
          <p:cNvPr id="3" name="Imagine 2"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3" y="3279633"/>
            <a:ext cx="10610847" cy="3439219"/>
          </a:xfrm>
          <a:prstGeom prst="rect">
            <a:avLst/>
          </a:prstGeom>
        </p:spPr>
      </p:pic>
    </p:spTree>
    <p:extLst>
      <p:ext uri="{BB962C8B-B14F-4D97-AF65-F5344CB8AC3E}">
        <p14:creationId xmlns:p14="http://schemas.microsoft.com/office/powerpoint/2010/main" val="20486596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Advantages and disadvantages of automated tests </a:t>
            </a:r>
            <a:endParaRPr lang="ro-RO" altLang="ro-RO" sz="2600" b="1" dirty="0">
              <a:solidFill>
                <a:srgbClr val="008000"/>
              </a:solidFill>
            </a:endParaRPr>
          </a:p>
          <a:p>
            <a:pPr marL="0" indent="0">
              <a:buNone/>
            </a:pPr>
            <a:r>
              <a:rPr lang="en-US" altLang="ro-RO" sz="2600" dirty="0"/>
              <a:t>The decision to employ automated testing tools is difficult to make </a:t>
            </a:r>
            <a:endParaRPr lang="ro-RO" altLang="ro-RO" sz="2600" dirty="0"/>
          </a:p>
          <a:p>
            <a:pPr marL="0" indent="0">
              <a:buNone/>
            </a:pPr>
            <a:r>
              <a:rPr lang="en-US" altLang="ro-RO" sz="2600" dirty="0"/>
              <a:t>because of the substantial investments involved in purchasing the tools </a:t>
            </a:r>
            <a:endParaRPr lang="ro-RO" altLang="ro-RO" sz="2600" dirty="0"/>
          </a:p>
          <a:p>
            <a:pPr marL="0" indent="0">
              <a:buNone/>
            </a:pPr>
            <a:r>
              <a:rPr lang="en-US" altLang="ro-RO" sz="2600" dirty="0"/>
              <a:t>and in adequately training a team for their effective and efficient implementation.</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9452723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Advantages and disadvantages of automated tests </a:t>
            </a:r>
            <a:endParaRPr lang="ro-RO" altLang="ro-RO" sz="2600" b="1" dirty="0">
              <a:solidFill>
                <a:srgbClr val="008000"/>
              </a:solidFill>
            </a:endParaRPr>
          </a:p>
          <a:p>
            <a:pPr marL="0" indent="0">
              <a:buNone/>
            </a:pPr>
            <a:r>
              <a:rPr lang="en-US" altLang="ro-RO" sz="2600" dirty="0"/>
              <a:t>The decision to employ automated testing tools is difficult to make </a:t>
            </a:r>
            <a:endParaRPr lang="ro-RO" altLang="ro-RO" sz="2600" dirty="0"/>
          </a:p>
          <a:p>
            <a:pPr marL="0" indent="0">
              <a:buNone/>
            </a:pPr>
            <a:r>
              <a:rPr lang="en-US" altLang="ro-RO" sz="2600" dirty="0"/>
              <a:t>because of the substantial investments involved in purchasing the tools </a:t>
            </a:r>
            <a:endParaRPr lang="ro-RO" altLang="ro-RO" sz="2600" dirty="0"/>
          </a:p>
          <a:p>
            <a:pPr marL="0" indent="0">
              <a:buNone/>
            </a:pPr>
            <a:r>
              <a:rPr lang="en-US" altLang="ro-RO" sz="2600" dirty="0"/>
              <a:t>and in adequately training a team for their effective and efficient implementation.</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924" y="1674537"/>
            <a:ext cx="10475953" cy="5054256"/>
          </a:xfrm>
          <a:prstGeom prst="rect">
            <a:avLst/>
          </a:prstGeom>
        </p:spPr>
      </p:pic>
    </p:spTree>
    <p:extLst>
      <p:ext uri="{BB962C8B-B14F-4D97-AF65-F5344CB8AC3E}">
        <p14:creationId xmlns:p14="http://schemas.microsoft.com/office/powerpoint/2010/main" val="16516858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1885950" y="2349501"/>
            <a:ext cx="8432800" cy="3713163"/>
          </a:xfrm>
          <a:solidFill>
            <a:srgbClr val="FFFFCC"/>
          </a:solidFill>
          <a:ln w="57150" cmpd="thickThin">
            <a:solidFill>
              <a:schemeClr val="accent2"/>
            </a:solidFill>
            <a:miter lim="800000"/>
            <a:headEnd/>
            <a:tailEnd/>
          </a:ln>
        </p:spPr>
        <p:txBody>
          <a:bodyPr/>
          <a:lstStyle/>
          <a:p>
            <a:pPr eaLnBrk="1" hangingPunct="1">
              <a:lnSpc>
                <a:spcPct val="75000"/>
              </a:lnSpc>
              <a:spcBef>
                <a:spcPct val="0"/>
              </a:spcBef>
              <a:buFontTx/>
              <a:buNone/>
            </a:pPr>
            <a:r>
              <a:rPr lang="en-US" altLang="ro-RO" sz="2400" b="1">
                <a:solidFill>
                  <a:srgbClr val="009900"/>
                </a:solidFill>
              </a:rPr>
              <a:t>Advantages</a:t>
            </a:r>
          </a:p>
          <a:p>
            <a:pPr eaLnBrk="1" hangingPunct="1">
              <a:lnSpc>
                <a:spcPct val="75000"/>
              </a:lnSpc>
              <a:spcBef>
                <a:spcPct val="0"/>
              </a:spcBef>
            </a:pPr>
            <a:r>
              <a:rPr lang="en-US" altLang="ro-RO" sz="2000" b="1">
                <a:solidFill>
                  <a:srgbClr val="000000"/>
                </a:solidFill>
              </a:rPr>
              <a:t>Accuracy and completeness of performance</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Accuracy of results log and summary reports</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Comprehensiveness of information</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Few manpower resources required for performing of tests</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Shorter duration of testing</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Performance of complete regression tests.</a:t>
            </a:r>
            <a:r>
              <a:rPr lang="en-US" altLang="ro-RO" sz="2000"/>
              <a:t> </a:t>
            </a:r>
          </a:p>
          <a:p>
            <a:pPr eaLnBrk="1" hangingPunct="1">
              <a:lnSpc>
                <a:spcPct val="75000"/>
              </a:lnSpc>
              <a:spcBef>
                <a:spcPct val="0"/>
              </a:spcBef>
            </a:pPr>
            <a:r>
              <a:rPr lang="en-US" altLang="ro-RO" sz="2000" b="1">
                <a:solidFill>
                  <a:srgbClr val="000000"/>
                </a:solidFill>
              </a:rPr>
              <a:t>Performance of test classes beyond the scope of manual testing.</a:t>
            </a:r>
            <a:r>
              <a:rPr lang="en-US" altLang="ro-RO" sz="2000"/>
              <a:t> </a:t>
            </a:r>
          </a:p>
          <a:p>
            <a:pPr eaLnBrk="1" hangingPunct="1">
              <a:lnSpc>
                <a:spcPct val="75000"/>
              </a:lnSpc>
              <a:spcBef>
                <a:spcPct val="100000"/>
              </a:spcBef>
              <a:buFontTx/>
              <a:buNone/>
            </a:pPr>
            <a:r>
              <a:rPr lang="en-US" altLang="ro-RO" sz="2400" b="1">
                <a:solidFill>
                  <a:srgbClr val="FF0000"/>
                </a:solidFill>
              </a:rPr>
              <a:t>Disadvantages</a:t>
            </a:r>
          </a:p>
          <a:p>
            <a:pPr eaLnBrk="1" hangingPunct="1">
              <a:lnSpc>
                <a:spcPct val="75000"/>
              </a:lnSpc>
              <a:spcBef>
                <a:spcPct val="0"/>
              </a:spcBef>
            </a:pPr>
            <a:r>
              <a:rPr lang="en-US" altLang="ro-RO" sz="2000" b="1">
                <a:solidFill>
                  <a:srgbClr val="000000"/>
                </a:solidFill>
              </a:rPr>
              <a:t>High investments required in package purchasing and training</a:t>
            </a:r>
            <a:r>
              <a:rPr lang="en-US" altLang="ro-RO" sz="2000">
                <a:solidFill>
                  <a:srgbClr val="000000"/>
                </a:solidFill>
              </a:rPr>
              <a:t>. </a:t>
            </a:r>
          </a:p>
          <a:p>
            <a:pPr eaLnBrk="1" hangingPunct="1">
              <a:lnSpc>
                <a:spcPct val="75000"/>
              </a:lnSpc>
              <a:spcBef>
                <a:spcPct val="0"/>
              </a:spcBef>
            </a:pPr>
            <a:r>
              <a:rPr lang="en-US" altLang="ro-RO" sz="2000" b="1">
                <a:solidFill>
                  <a:srgbClr val="000000"/>
                </a:solidFill>
              </a:rPr>
              <a:t>High package development investment costs.</a:t>
            </a:r>
            <a:r>
              <a:rPr lang="en-US" altLang="ro-RO" sz="2000">
                <a:solidFill>
                  <a:srgbClr val="000000"/>
                </a:solidFill>
              </a:rPr>
              <a:t> </a:t>
            </a:r>
          </a:p>
          <a:p>
            <a:pPr eaLnBrk="1" hangingPunct="1">
              <a:lnSpc>
                <a:spcPct val="75000"/>
              </a:lnSpc>
              <a:spcBef>
                <a:spcPct val="0"/>
              </a:spcBef>
            </a:pPr>
            <a:r>
              <a:rPr lang="en-US" altLang="ro-RO" sz="2000" b="1">
                <a:solidFill>
                  <a:srgbClr val="000000"/>
                </a:solidFill>
              </a:rPr>
              <a:t>High manpower requirements for test preparation</a:t>
            </a:r>
            <a:r>
              <a:rPr lang="en-US" altLang="ro-RO" sz="2000">
                <a:solidFill>
                  <a:srgbClr val="000000"/>
                </a:solidFill>
              </a:rPr>
              <a:t>. </a:t>
            </a:r>
          </a:p>
          <a:p>
            <a:pPr eaLnBrk="1" hangingPunct="1">
              <a:lnSpc>
                <a:spcPct val="75000"/>
              </a:lnSpc>
              <a:spcBef>
                <a:spcPct val="0"/>
              </a:spcBef>
            </a:pPr>
            <a:r>
              <a:rPr lang="en-US" altLang="ro-RO" sz="2000" b="1">
                <a:solidFill>
                  <a:srgbClr val="000000"/>
                </a:solidFill>
              </a:rPr>
              <a:t>Considerable testing areas left uncovered</a:t>
            </a:r>
            <a:r>
              <a:rPr lang="en-US" altLang="ro-RO" sz="2000">
                <a:solidFill>
                  <a:srgbClr val="000000"/>
                </a:solidFill>
              </a:rPr>
              <a:t>. </a:t>
            </a:r>
          </a:p>
        </p:txBody>
      </p:sp>
      <p:sp>
        <p:nvSpPr>
          <p:cNvPr id="19459" name="WordArt 7"/>
          <p:cNvSpPr>
            <a:spLocks noChangeArrowheads="1" noChangeShapeType="1" noTextEdit="1"/>
          </p:cNvSpPr>
          <p:nvPr/>
        </p:nvSpPr>
        <p:spPr bwMode="auto">
          <a:xfrm>
            <a:off x="2197100" y="931863"/>
            <a:ext cx="7772400" cy="1128712"/>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Advantages and disadvantages</a:t>
            </a:r>
          </a:p>
          <a:p>
            <a:pPr algn="ctr"/>
            <a:r>
              <a:rPr lang="en-US" sz="3600" kern="10">
                <a:ln w="12700">
                  <a:solidFill>
                    <a:srgbClr val="000000"/>
                  </a:solidFill>
                  <a:round/>
                  <a:headEnd/>
                  <a:tailEnd/>
                </a:ln>
                <a:solidFill>
                  <a:srgbClr val="33CC33"/>
                </a:solidFill>
                <a:latin typeface="Arial Black" panose="020B0A04020102020204" pitchFamily="34" charset="0"/>
              </a:rPr>
              <a:t>of automated testing</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1387327007"/>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60A9D9A25AB2489D5B1FA6C354BB8F" ma:contentTypeVersion="2" ma:contentTypeDescription="Create a new document." ma:contentTypeScope="" ma:versionID="a75fdbcfec335c4d01072b68d9f54128">
  <xsd:schema xmlns:xsd="http://www.w3.org/2001/XMLSchema" xmlns:xs="http://www.w3.org/2001/XMLSchema" xmlns:p="http://schemas.microsoft.com/office/2006/metadata/properties" xmlns:ns2="4b91aa1d-f765-40f8-ac3a-435e3a51fce3" targetNamespace="http://schemas.microsoft.com/office/2006/metadata/properties" ma:root="true" ma:fieldsID="6ec1557ba05f4ccec452b041d206d722" ns2:_="">
    <xsd:import namespace="4b91aa1d-f765-40f8-ac3a-435e3a51fc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1aa1d-f765-40f8-ac3a-435e3a51fc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ED17BD-21F5-48C7-9E50-D5C59444F4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91aa1d-f765-40f8-ac3a-435e3a51fc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294273-A448-4E78-9612-8E5DB53E0B44}">
  <ds:schemaRefs>
    <ds:schemaRef ds:uri="http://schemas.microsoft.com/sharepoint/v3/contenttype/forms"/>
  </ds:schemaRefs>
</ds:datastoreItem>
</file>

<file path=customXml/itemProps3.xml><?xml version="1.0" encoding="utf-8"?>
<ds:datastoreItem xmlns:ds="http://schemas.openxmlformats.org/officeDocument/2006/customXml" ds:itemID="{02E73923-108D-494A-B018-340B62E96E8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8593</TotalTime>
  <Words>7040</Words>
  <Application>Microsoft Office PowerPoint</Application>
  <PresentationFormat>Widescreen</PresentationFormat>
  <Paragraphs>895</Paragraphs>
  <Slides>104</Slides>
  <Notes>1</Notes>
  <HiddenSlides>0</HiddenSlides>
  <MMClips>0</MMClips>
  <ScaleCrop>false</ScaleCrop>
  <HeadingPairs>
    <vt:vector size="4" baseType="variant">
      <vt:variant>
        <vt:lpstr>Theme</vt:lpstr>
      </vt:variant>
      <vt:variant>
        <vt:i4>3</vt:i4>
      </vt:variant>
      <vt:variant>
        <vt:lpstr>Slide Titles</vt:lpstr>
      </vt:variant>
      <vt:variant>
        <vt:i4>104</vt:i4>
      </vt:variant>
    </vt:vector>
  </HeadingPairs>
  <TitlesOfParts>
    <vt:vector size="107" baseType="lpstr">
      <vt:lpstr>Temă Office</vt:lpstr>
      <vt:lpstr>Default Design</vt:lpstr>
      <vt:lpstr>1_Default Design</vt:lpstr>
      <vt:lpstr>Part B: Software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Alexandru Tugui</dc:creator>
  <cp:lastModifiedBy>Alexandru ŢUGUI</cp:lastModifiedBy>
  <cp:revision>245</cp:revision>
  <dcterms:created xsi:type="dcterms:W3CDTF">2016-02-10T10:24:02Z</dcterms:created>
  <dcterms:modified xsi:type="dcterms:W3CDTF">2021-04-05T13:04:28Z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0x0101009F60A9D9A25AB2489D5B1FA6C354BB8F</vt:lpwstr>
  </property>
</Properties>
</file>