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34.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25.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1"/>
  </p:notesMasterIdLst>
  <p:sldIdLst>
    <p:sldId id="256" r:id="rId2"/>
    <p:sldId id="412" r:id="rId3"/>
    <p:sldId id="257" r:id="rId4"/>
    <p:sldId id="280" r:id="rId5"/>
    <p:sldId id="295" r:id="rId6"/>
    <p:sldId id="297" r:id="rId7"/>
    <p:sldId id="298" r:id="rId8"/>
    <p:sldId id="299" r:id="rId9"/>
    <p:sldId id="300" r:id="rId10"/>
    <p:sldId id="296" r:id="rId11"/>
    <p:sldId id="302" r:id="rId12"/>
    <p:sldId id="303" r:id="rId13"/>
    <p:sldId id="301" r:id="rId14"/>
    <p:sldId id="305" r:id="rId15"/>
    <p:sldId id="306" r:id="rId16"/>
    <p:sldId id="304" r:id="rId17"/>
    <p:sldId id="307" r:id="rId18"/>
    <p:sldId id="308" r:id="rId19"/>
    <p:sldId id="281" r:id="rId20"/>
    <p:sldId id="309" r:id="rId21"/>
    <p:sldId id="310" r:id="rId22"/>
    <p:sldId id="313" r:id="rId23"/>
    <p:sldId id="311" r:id="rId24"/>
    <p:sldId id="312" r:id="rId25"/>
    <p:sldId id="314" r:id="rId26"/>
    <p:sldId id="315"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30" r:id="rId41"/>
    <p:sldId id="331" r:id="rId42"/>
    <p:sldId id="334" r:id="rId43"/>
    <p:sldId id="335" r:id="rId44"/>
    <p:sldId id="336" r:id="rId45"/>
    <p:sldId id="337" r:id="rId46"/>
    <p:sldId id="338" r:id="rId47"/>
    <p:sldId id="339" r:id="rId48"/>
    <p:sldId id="340" r:id="rId49"/>
    <p:sldId id="341" r:id="rId50"/>
    <p:sldId id="342" r:id="rId51"/>
    <p:sldId id="343" r:id="rId52"/>
    <p:sldId id="344" r:id="rId53"/>
    <p:sldId id="333" r:id="rId54"/>
    <p:sldId id="346" r:id="rId55"/>
    <p:sldId id="345" r:id="rId56"/>
    <p:sldId id="347" r:id="rId57"/>
    <p:sldId id="348" r:id="rId58"/>
    <p:sldId id="349" r:id="rId59"/>
    <p:sldId id="350" r:id="rId60"/>
    <p:sldId id="351" r:id="rId61"/>
    <p:sldId id="352" r:id="rId62"/>
    <p:sldId id="353" r:id="rId63"/>
    <p:sldId id="354" r:id="rId64"/>
    <p:sldId id="355" r:id="rId65"/>
    <p:sldId id="356" r:id="rId66"/>
    <p:sldId id="357" r:id="rId67"/>
    <p:sldId id="358" r:id="rId68"/>
    <p:sldId id="359" r:id="rId69"/>
    <p:sldId id="361" r:id="rId70"/>
    <p:sldId id="362" r:id="rId71"/>
    <p:sldId id="364" r:id="rId72"/>
    <p:sldId id="365" r:id="rId73"/>
    <p:sldId id="366" r:id="rId74"/>
    <p:sldId id="367" r:id="rId75"/>
    <p:sldId id="368" r:id="rId76"/>
    <p:sldId id="363" r:id="rId77"/>
    <p:sldId id="369" r:id="rId78"/>
    <p:sldId id="371" r:id="rId79"/>
    <p:sldId id="372" r:id="rId80"/>
    <p:sldId id="370" r:id="rId81"/>
    <p:sldId id="373" r:id="rId82"/>
    <p:sldId id="374" r:id="rId83"/>
    <p:sldId id="377" r:id="rId84"/>
    <p:sldId id="376" r:id="rId85"/>
    <p:sldId id="378" r:id="rId86"/>
    <p:sldId id="316" r:id="rId87"/>
    <p:sldId id="317" r:id="rId88"/>
    <p:sldId id="318" r:id="rId89"/>
    <p:sldId id="319" r:id="rId90"/>
    <p:sldId id="320" r:id="rId91"/>
    <p:sldId id="321" r:id="rId92"/>
    <p:sldId id="322" r:id="rId93"/>
    <p:sldId id="323" r:id="rId94"/>
    <p:sldId id="324" r:id="rId95"/>
    <p:sldId id="325" r:id="rId96"/>
    <p:sldId id="326" r:id="rId97"/>
    <p:sldId id="327" r:id="rId98"/>
    <p:sldId id="328" r:id="rId99"/>
    <p:sldId id="329" r:id="rId100"/>
  </p:sldIdLst>
  <p:sldSz cx="12192000" cy="6858000"/>
  <p:notesSz cx="6858000" cy="9144000"/>
  <p:custShowLst>
    <p:custShow name="Expunere particularizată 1" id="0">
      <p:sldLst/>
    </p:custShow>
  </p:custShowLst>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țiune implicită" id="{0EB0C07D-0DE5-4D11-9FA1-7B076105203C}">
          <p14:sldIdLst>
            <p14:sldId id="256"/>
            <p14:sldId id="412"/>
            <p14:sldId id="257"/>
            <p14:sldId id="280"/>
            <p14:sldId id="295"/>
            <p14:sldId id="297"/>
            <p14:sldId id="298"/>
            <p14:sldId id="299"/>
            <p14:sldId id="300"/>
            <p14:sldId id="296"/>
            <p14:sldId id="302"/>
            <p14:sldId id="303"/>
            <p14:sldId id="301"/>
            <p14:sldId id="305"/>
            <p14:sldId id="306"/>
            <p14:sldId id="304"/>
            <p14:sldId id="307"/>
            <p14:sldId id="308"/>
            <p14:sldId id="281"/>
            <p14:sldId id="309"/>
            <p14:sldId id="310"/>
            <p14:sldId id="313"/>
            <p14:sldId id="311"/>
            <p14:sldId id="312"/>
            <p14:sldId id="314"/>
            <p14:sldId id="315"/>
            <p14:sldId id="282"/>
            <p14:sldId id="283"/>
            <p14:sldId id="284"/>
            <p14:sldId id="285"/>
            <p14:sldId id="286"/>
            <p14:sldId id="287"/>
            <p14:sldId id="288"/>
            <p14:sldId id="289"/>
            <p14:sldId id="290"/>
            <p14:sldId id="291"/>
            <p14:sldId id="292"/>
            <p14:sldId id="293"/>
            <p14:sldId id="294"/>
            <p14:sldId id="330"/>
            <p14:sldId id="331"/>
          </p14:sldIdLst>
        </p14:section>
        <p14:section name="Secțiune fără titlu" id="{55E471A6-A126-4BE9-A874-1DE2F6BC07A0}">
          <p14:sldIdLst>
            <p14:sldId id="334"/>
            <p14:sldId id="335"/>
            <p14:sldId id="336"/>
            <p14:sldId id="337"/>
            <p14:sldId id="338"/>
            <p14:sldId id="339"/>
            <p14:sldId id="340"/>
            <p14:sldId id="341"/>
            <p14:sldId id="342"/>
            <p14:sldId id="343"/>
            <p14:sldId id="344"/>
          </p14:sldIdLst>
        </p14:section>
        <p14:section name="Secțiune fără titlu" id="{BB0CD242-228C-4E3E-B2F0-FD395A0384AB}">
          <p14:sldIdLst>
            <p14:sldId id="333"/>
            <p14:sldId id="346"/>
            <p14:sldId id="345"/>
            <p14:sldId id="347"/>
            <p14:sldId id="348"/>
            <p14:sldId id="349"/>
            <p14:sldId id="350"/>
            <p14:sldId id="351"/>
            <p14:sldId id="352"/>
            <p14:sldId id="353"/>
            <p14:sldId id="354"/>
            <p14:sldId id="355"/>
            <p14:sldId id="356"/>
            <p14:sldId id="357"/>
            <p14:sldId id="358"/>
            <p14:sldId id="359"/>
            <p14:sldId id="361"/>
            <p14:sldId id="362"/>
            <p14:sldId id="364"/>
            <p14:sldId id="365"/>
            <p14:sldId id="366"/>
            <p14:sldId id="367"/>
            <p14:sldId id="368"/>
            <p14:sldId id="363"/>
            <p14:sldId id="369"/>
            <p14:sldId id="371"/>
            <p14:sldId id="372"/>
            <p14:sldId id="370"/>
            <p14:sldId id="373"/>
            <p14:sldId id="374"/>
            <p14:sldId id="377"/>
            <p14:sldId id="376"/>
            <p14:sldId id="378"/>
            <p14:sldId id="316"/>
            <p14:sldId id="317"/>
            <p14:sldId id="318"/>
            <p14:sldId id="319"/>
            <p14:sldId id="320"/>
            <p14:sldId id="321"/>
            <p14:sldId id="322"/>
            <p14:sldId id="323"/>
            <p14:sldId id="324"/>
            <p14:sldId id="325"/>
            <p14:sldId id="326"/>
            <p14:sldId id="327"/>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5280" autoAdjust="0"/>
  </p:normalViewPr>
  <p:slideViewPr>
    <p:cSldViewPr snapToGrid="0">
      <p:cViewPr>
        <p:scale>
          <a:sx n="90" d="100"/>
          <a:sy n="90" d="100"/>
        </p:scale>
        <p:origin x="682" y="-82"/>
      </p:cViewPr>
      <p:guideLst/>
    </p:cSldViewPr>
  </p:slideViewPr>
  <p:notesTextViewPr>
    <p:cViewPr>
      <p:scale>
        <a:sx n="1" d="1"/>
        <a:sy n="1" d="1"/>
      </p:scale>
      <p:origin x="0" y="0"/>
    </p:cViewPr>
  </p:notesTextViewPr>
  <p:sorterViewPr>
    <p:cViewPr varScale="1">
      <p:scale>
        <a:sx n="1" d="1"/>
        <a:sy n="1" d="1"/>
      </p:scale>
      <p:origin x="0" y="-111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ustomXml" Target="../customXml/item2.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108"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5:40.985"/>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 1103,'0'-33,"3"-41,3 0,3 1,29-112,-26 145,1 1,2 1,1 0,2 1,2 1,1 1,2 0,1 2,2 1,45-45,-48 54,2 1,1 1,1 2,0 0,1 2,1 0,1 3,0 0,1 2,1 1,-1 2,2 0,49-5,-49 12,0 2,0 1,45 7,93 26,-145-28,5-1,48 3,-61-8,-1 1,1 1,-1 1,1 0,-1 1,0 1,0 0,24 13,35 25,100 77,-161-108,-2 1,20 23,-17-18,3 4,-8-12,-1 1,-1 0,0 1,-1 0,0 1,12 25,-5-1,-2 0,11 51,-15 13,-7-52,-2-49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7:34.162"/>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30 1,'0'0,"-2"0,-3 0,-3 0,0 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7:43.267"/>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1 664,'0'0,"11"-19,274-289,16 24,-243 232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7:55.446"/>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 0,'3'3,"-1"0,1 1,-1-1,1 1,-1-1,0 1,0 0,-1 0,3 5,-4-6,2 3,0 0,0 0,-1 0,0 1,-1-1,1 0,-2 9,3 18,-2-33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04.331"/>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0 1,'6'18,"-5"-14,15 102,3 161,-12-132,61 552,-8-114,-63 158,1-678,-13 172,16-214,-1-11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17.213"/>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0 0,'2'2,"13"8,27 20,39 30,41 33,40 29,32 18,20 12,11 2,-2-13,-15-23,-32-33,-47-30,-45-25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17.583"/>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1495 0,'-105'158,"-65"103,-295 580,52 31,351-732,-202 395,249-511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18.578"/>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1361 1,'-7'1,"0"1,1 0,-1 0,0 1,-9 5,-6 3,-62 32,2 4,2 4,-74 62,59-34,-164 177,196-184,4 4,3 1,4 4,3 1,3 2,-57 152,79-165,2 1,4 1,3 1,3 1,3 0,4 0,3 0,3 1,12 78,-3-92,2 0,3 0,3-2,2 0,3-1,2-1,3-1,2-2,3-1,2-1,2-2,3-2,1-1,3-3,2-1,1-2,88 58,-72-60,2-3,2-3,1-3,1-3,2-3,123 27,-112-37,1-4,0-3,0-4,1-4,145-17,-148 4,0-2,0-5,-2-3,-1-3,-1-3,-1-4,-2-4,-1-2,-2-4,-3-2,-1-4,-2-2,98-103,-126 113,-2-2,-2-1,-1-1,-3-2,-2-1,-2-2,26-74,-36 80,-2-1,-3 0,-1-1,-3 0,-1-1,-3 0,-1 1,-3-1,-8-51,-2 32,-3 1,-3 1,-3 1,-2 0,-3 2,-3 1,-2 1,-44-60,29 53,-3 3,-3 2,-2 2,-3 3,-2 2,-95-67,102 87,0 2,-2 2,-1 3,-1 2,-2 2,0 3,-1 3,-1 2,0 3,-1 2,0 4,0 1,-1 4,1 2,-1 3,-111 21,89-4,0 4,3 3,-129 64,88-27,-172 121,104-44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20.099"/>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1 197,'24'-1,"42"-7,-13 1,971-169,-1009 172,-30 5,-352 74,4 30,306-86,40-11,17-8,0 0,0 0,1 0,-1 0,0 0,0 0,0 0,0 0,0 0,0 0,0 0,0 0,0 0,0 0,0 0,0 0,0 0,0 0,0 1,0-1,0 0,0 0,0 0,0 0,0 0,0 0,0 0,0 0,0 0,0 0,0 0,0 0,0 1,0-1,0 0,0 0,0 0,0 0,0 0,0 0,0 0,0 0,0 0,0 0,0 0,0 0,0 0,0 0,0 0,0 0,-1 1,1-1,0 0,0 0,0 0,0 0,0 0,0 0,0 0,0 0,0 0,0 0,0 0,35-3,395-64,-245 35,-40 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21.145"/>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0 0,'6'2,"32"6,76 12,88 5,65 0,22-7,-12-11,-36-9,-46-9,-51-7,-46-1,-42 1,-29 5,-19 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30.430"/>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1015 389,'-36'-17,"4"5,-1 1,-1 2,0 1,-55-6,64 12,1 1,-1 1,1 1,-1 1,1 1,-1 1,-32 10,38-6,-1 1,2 1,-1 0,1 1,1 1,0 1,1 0,0 2,-25 29,0 6,-65 107,78-110,2 0,2 2,2 1,2 1,-18 74,31-93,1 1,2 0,1-1,1 1,2 0,2 0,0 0,3 0,0 0,12 36,0-20,3 0,1-1,33 53,96 126,-125-194,1-2,1 0,2-2,1-1,1-1,43 28,-22-23,1-2,2-2,90 32,-29-18,198 42,-256-73,0-3,0-2,0-3,1-2,97-12,-130 7,-1-2,1 0,-1-2,0 0,-1-2,0-1,-1-1,34-22,-28 13,-1-2,-1 0,-1-2,-1-1,36-49,-14 7,-3-2,-3-1,-3-3,-4-1,43-135,-49 113,-5-1,-4-1,-4-1,2-136,-17 167,-2-1,-4 1,-26-125,22 152,-3 0,-1 1,-2 0,-1 1,-3 1,-1 1,-32-44,41 66,-1 0,0 0,-2 1,0 1,0 0,-1 1,-1 1,0 1,-1 0,0 1,0 1,-1 1,0 0,-1 1,0 2,0 0,0 1,0 1,-1 0,1 2,-1 0,-31 4,1 4,1 1,0 3,1 2,0 2,-73 34,59-19,2 3,1 3,-86 66,98-62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6:24.465"/>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763 1,'-19'10,"0"2,1 0,0 1,-26 24,-57 70,96-101,-64 74,3 4,5 2,-75 138,99-151,2 2,4 1,4 1,2 2,-14 89,34-141,1 0,2 0,1 0,1 0,1 0,2 0,0-1,8 29,-4-34,0 0,1 0,1 0,1-1,1 0,1-1,0-1,1 0,31 32,-16-24,1-1,0-2,2-1,1-1,0-2,2-1,62 23,-32-18,1-4,1-2,98 11,-117-23,-1-3,1-1,0-3,-1-2,0-1,0-3,0-2,69-24,-73 19,-1-2,-1-2,-1-2,-1-1,-1-2,0-2,-2-1,-1-1,33-38,-50 47,-1-1,-2 0,0-1,-1 0,0-1,-2-1,-1 0,11-38,-12 28,-2-1,-1-1,-2 1,-1-1,-4-55,-5 24,-3 1,-2 0,-4 0,-2 2,-4 0,-29-63,50 125,-19-46,-3 1,-52-82,67 117,-1 1,0-1,-1 1,0 1,0-1,-1 2,0-1,-1 1,0 1,0 0,-1 0,1 1,-2 1,1 0,0 1,-24-6,12 8,-1 2,0 0,0 1,1 1,-1 2,1 0,0 2,0 0,1 2,-39 18,4 2,1 3,-97 70,25 0,29-12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32.225"/>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54 1,'0'0,"0"0,-2 2,-2 3,-1 0,0-1,0 2,1-1,-2 0,1 0,1-1,1 1,1 1,-1 2,0-1,1-1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33.517"/>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0 1092,'32'-10,"-11"0,0-1,-1 0,0-1,25-22,62-52,158-165,75-127,-316 350,166-192,-186 215,30-28,-33 33,-1 0,0-1,0 1,1 0,-1 0,0 0,1-1,-1 1,0 0,1 0,-1 0,0 0,1 0,-1 0,0 0,1 0,-1 0,0 0,1 0,-1 0,0 0,1 0,-1 0,0 0,1 0,-1 0,0 0,1 1,-1-1,0 0,1 0,-1 0,0 0,0 1,1-1,0 2,-1-1,0 1,1 0,-1-1,0 1,0 0,1-1,-1 1,-1 0,1 0,0-1,-1 4,-11 51,-31 88,30-105,-36 106,-37 125,83-258,0 1,1 0,0 0,0 18,2-28,0 0,0 0,1 0,-1 0,1 0,-1 0,1 0,0-1,0 1,0 0,0-1,1 1,-1 0,1-1,0 0,0 1,-1-1,1 0,1 0,-1 0,0 0,0 0,1-1,3 3,21 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47.644"/>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0 0,'0'0,"4"0,9 6,21 11,34 17,34 18,28 13,23 6,11-2,-2-7,-9-10,-14-12,-14-15,-24-11,-28-8,-26-6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49.083"/>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1410 0,'-4'8,"-289"457,-26-20,-113 168,294-379,30-48,108-186,-7 12,-1 0,-1-1,-10 12,17-21,0 0,-1 0,1 0,0-1,-1 1,1 0,-1-1,1 0,-6 2,7-3,0 1,0-1,0 0,0 0,-1 0,1 0,0 0,0 0,0-1,-1 1,1 0,0 0,0-1,0 1,0-1,0 1,0-1,0 1,0-1,0 0,0 0,0 1,-1-3,-1 0,1-1,0 0,1 1,-1-1,1 0,0 0,-1 0,2 0,-1 0,0 0,1 0,0-1,0 1,0 0,0 0,1 0,0 0,0 0,2-6,4-17,2 1,1 0,1 1,1 0,2 1,0 0,21-25,19-23,3 2,4 4,2 1,79-60,-7 20,183-108,199-59,23 43,-503 215,-23 10,0-2,0 1,0-2,-1 0,21-14,-33 20,-1 1,0 0,0 0,0 0,1 0,-1 0,0-1,0 1,0 0,1 0,-1 0,0-1,0 1,0 0,0 0,0-1,0 1,1 0,-1 0,0-1,0 1,0 0,0 0,0-1,0 1,0 0,0-1,0 1,0 0,0 0,0-1,0 1,0 0,-1-1,-14-3,-20 3,0 2,0 1,1 2,-69 17,65-14,-193 47,2 9,-384 163,559-204,1 3,2 2,0 2,-62 49,97-65,1 1,0 1,1 0,1 1,1 1,-17 27,22-30,0 0,1 1,1-1,0 1,1 0,0 1,2-1,-1 1,1 25,2-22,1-1,1 1,0-1,2 0,0 0,0 0,2-1,8 18,-12-29,1 0,0-1,0 0,0 0,1 0,-1 0,1 0,1-1,-1 1,0-1,1 0,0-1,0 1,0-1,1 0,-1 0,1 0,-1-1,1 0,0 0,0-1,0 1,0-1,0-1,0 1,0-1,0 0,7-1,5-2,0 0,0-2,-1 0,1-1,-1-1,30-16,-4-2,59-46,-15 0,-4-3,-3-3,-4-5,84-113,-67 58,-84 122,-1 0,0-1,-1 0,-1 0,-1-1,7-30,-12 43,1 0,-1 0,1 0,-1-1,0 1,-1 0,1 0,-1 0,1 0,-1 0,-1 0,1 0,0 0,-1 0,0 0,0 1,0-1,0 1,-1-1,1 1,-1 0,-4-4,0 2,1 1,-1 1,0-1,0 1,0 0,0 1,0-1,-1 1,1 1,-1 0,-13-1,-5 1,1 1,-1 2,1 0,-1 2,-33 9,8 2,-84 35,73-21,1 2,2 3,-109 83,134-91,2 3,2 0,0 2,2 1,2 1,1 2,-33 59,51-81,1 0,0 0,1 1,1-1,0 1,1 0,0 0,2 1,-2 20,4-29,-1-1,1 1,0-1,0 0,0 1,1-1,0 0,0 0,0 0,1 0,-1-1,1 1,0-1,1 1,-1-1,1 0,0 0,0-1,0 1,0-1,1 0,-1 0,1 0,0-1,0 1,0-1,7 2,4 0,-1 0,1-1,0 0,0-2,1 0,-1 0,23-4,2-1,76-20,-47 4,0-3,116-56,-137 54,-2-2,0-2,-2-2,54-49,-92 75,-1-1,0 0,0-1,0 1,-1-1,0 0,7-14,-12 20,1 0,-1-1,1 1,-1 0,0 0,0 0,1 0,-1-1,0 1,0 0,0 0,0 0,-1-1,1 1,0 0,0 0,-1 0,1 0,-1 0,1 0,-1-1,1 1,-1 0,0 0,1 1,-1-1,0 0,0 0,0 0,0 0,1 1,-1-1,0 0,-1 1,1-1,0 1,0-1,0 1,-1-1,-8-2,0 1,0 0,0 1,0 0,0 1,0 0,-1 0,1 1,-12 2,-101 25,54-9,-86 37,115-38,1 1,1 1,-50 37,80-51,0 1,0-1,1 1,0 1,0-1,0 1,1 0,1 1,-1-1,-5 14,10-19,0-1,0 1,1-1,-1 1,1-1,-1 1,1-1,0 1,0 0,0-1,1 1,-1-1,1 1,-1-1,1 1,0-1,2 5,-1-4,1 0,-1 0,1 0,0 0,0 0,0-1,0 1,0-1,1 0,-1 0,1 0,-1-1,1 1,0-1,4 1,6 2,0-1,0-1,1 0,-1-1,1 0,-1-1,23-3,-2-3,-1 0,41-14,-18 1,-1-3,-1-3,0-1,-3-4,0-1,92-75,-129 94,0-2,-1 0,0 0,11-18,-23 30,0-1,-1 0,1 1,-1-1,0 0,1 0,-1 0,0 0,-1 0,1 0,0-6,-1 8,0 0,0 0,-1-1,1 1,0 0,0 0,-1 0,1 0,-1 0,1 0,-1 0,0 0,1 0,-1 0,0 0,0 0,0 0,1 1,-1-1,0 0,0 0,-1 0,-5-1,1 0,0 0,-1 0,1 1,-1 0,1 0,-1 1,1 0,-1 0,-9 2,-31 4,0 2,0 2,-87 31,-136 73,179-71,-93 60,170-94,0 0,1 2,-16 14,27-23,0 0,1 0,-1 0,0 0,1 0,0 1,-1-1,1 0,-1 4,2-5,0-1,0 1,-1 0,1 0,0-1,0 1,0 0,0 0,1-1,-1 1,0 0,0-1,0 1,0 0,1 0,-1-1,0 1,1 0,-1-1,1 1,-1-1,1 2,2 0,1 0,-1-1,0 1,0-1,1 1,-1-1,1 0,-1-1,1 1,0 0,-1-1,1 0,5 0,17-1,0-1,0 0,0-2,27-8,111-41,-72 16,-3-4,-1-4,82-56,-137 79,-1-2,-1-1,37-38,-61 56,0-1,-1 1,0-1,-1 0,0 0,0-1,-1 1,0-1,0 0,-1-1,4-14,-7 21,0-1,0 1,0 0,0-1,0 1,-1-1,0 1,1 0,-1 0,0-1,-1 1,1 0,0 0,-3-4,1 3,-1 0,1 1,-1-1,1 1,-1 0,0-1,0 2,0-1,-1 0,1 1,-10-4,-1 2,0 0,0 1,0 0,-1 1,1 1,-1 1,0 0,1 1,-27 4,5 3,-1 1,1 2,1 1,0 3,0 0,2 2,0 2,1 1,-40 33,14-6,2 4,3 1,-89 112,-19 69,46-28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8:57.927"/>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209 47,'131'9,"-17"0,617-41,-200 0,-506 32,-25 0,0 0,0 0,0 1,0-1,0 0,0 0,0 0,0 0,0 0,0 0,0 0,0 0,0 0,0 0,0 0,0 0,0 0,-1 1,1-1,0 0,0 0,0 0,0 0,0 0,0 0,1 0,-1 0,0 0,0 0,0 0,0 1,0-1,0 0,0 0,0 0,0 0,0 0,0 0,0 0,0 0,0 0,0 0,0 0,0 0,0 0,-43 11,31-9,-1059 178,854-148,329-21,72 15,-2 9,-1 7,191 72,-360-110,21 7,35 17,-57-20,-14-3,-29 0,-131-1,-184-18,200 5,-713-26,924 12,59-6,1 6,188-11,258 33,-570 1,46 1,1 3,50 11,-73-9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9:35.163"/>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 64,'0'0,"19"-9,9 1,1 0,1 2,53-4,94 5,-134 5,184 2,-362 5,31-9,-138-19,220 17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30:35.449"/>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 1962,'1'-2,"1"1,-1-1,0 1,0-1,1 1,-1-1,0 0,-1 0,1 0,1-3,-1 3,15-46,-1 0,-3-2,7-61,-9 51,207-946,-182 877,32-232,-64 338,-2 0,-4-46,3 59,0 10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36:05.853"/>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604 0,'-29'2,"0"1,-50 12,24-4,12-4,1 1,-71 26,99-28,1 0,0 0,0 1,1 1,0 0,0 1,0 0,2 1,-1 0,1 1,-17 23,20-23,0 1,0-1,2 2,-1-1,1 1,1 0,0 0,1 0,0 0,1 1,1-1,0 1,2 23,1-19,1-1,1 1,0-1,1 0,1 0,1 0,0-1,1 0,1 0,12 15,7 6,1-1,2-1,2-2,1-2,1 0,2-3,52 32,-33-27,2-3,1-2,1-3,105 29,-100-37,1-3,104 7,-138-19,1-1,0-2,0-1,0-2,-1-1,0-2,39-12,-54 12,-1-1,0 0,0-1,0 0,-2-2,1 0,-1 0,-1-1,0-1,0 0,-1-1,-1 0,-1-1,13-22,-16 23,0 1,-1-1,-1-1,0 1,0-1,-2 0,0 0,0-1,-2 1,0 0,-1-1,0 1,-1-1,-1 1,0 0,-1 0,-7-19,1 10,-2 2,-1-1,0 1,-2 1,0 0,-2 1,0 1,-1 0,-1 1,-1 1,-29-21,5 9,-1 0,-2 3,0 2,-75-27,68 32,0 3,-93-17,122 29,0 1,0 1,-1 2,1 0,0 1,-1 2,1 1,-38 10,49-9,-1 1,1 1,1 0,0 0,0 1,0 1,1 0,0 1,1 0,0 0,0 1,2 1,-1-1,1 2,1-1,0 1,-9 22,-6 29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36:14.213"/>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623 16,'-31'21,"9"-7,-62 42,-126 109,186-143,1 1,1 1,1 2,2 0,0 0,2 2,1 0,1 1,-15 41,13-17,2 0,3 1,-6 58,14-70,2 0,1 1,2-1,11 68,-5-80,1-2,1 1,2-1,0 0,2-1,1-1,1 0,2-1,22 27,-2-8,2-1,2-3,84 64,-78-71,2-2,1-2,1-2,1-3,83 27,-39-22,2-5,130 15,-182-33,0-2,1-3,-1-1,1-2,-1-3,74-16,-93 14,1-1,-1-2,-1-1,0-1,0-1,-1-1,-1-1,0-1,-1-1,-1-1,36-40,-35 31,-2-2,-1 0,-2-1,-1-1,-1-1,-2 0,-1-1,-1-1,-2 0,-1 0,-2-1,3-49,-6 38,-3 1,-2-1,-1 0,-3 0,-2 1,-1 0,-3 0,-2 1,-20-48,6 32,-2 2,-3 1,-3 1,-2 2,-45-51,46 64,-2 1,-2 2,-2 2,-1 1,-1 3,-65-36,81 54,-1 1,1 2,-2 1,0 1,0 2,0 0,-1 2,0 2,0 1,0 1,-51 5,60-1,0 1,0 1,0 1,1 1,0 0,1 2,-27 15,32-15,0 0,1 2,1 0,0 0,0 1,1 1,1 0,0 0,1 1,-11 18,13-15,0 1,1-1,1 1,0 0,2 1,0-1,1 1,0 0,2 0,0 0,1 0,4 27,4 1,1 0,2-1,30 77,3-14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36:16.796"/>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673 1995,'-21'0,"-14"-4,0-2,0-1,1-2,0-1,0-1,-47-24,57 22,0-1,2-1,-1-1,2-1,1-1,0-1,1-1,1 0,0-1,2-1,1-1,1 0,0-1,2 0,1-1,-11-36,9 16,2-1,1 0,3-1,2 0,2-1,1 1,3 0,11-76,-8 100,4-35,-5 40,-2 15,0 7,-2 91,1-1134,1 1073,8 42,1 2,6 289,-2-33,25-2,-31-295,2 1,1-2,2 1,24 48,-8-31,70 99,-72-118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6:32.011"/>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1084 0,'-1'12,"0"-1,-1 0,-1 0,0 0,-1 0,-5 13,-6 15,-89 338,31-108,58-222,-3 0,-1-1,-3-1,-34 55,-126 161,30-47,142-198,-1-1,0 0,-1-1,-1 0,0-1,-1 0,-1-1,1-1,-2 0,0-1,0-1,-1 0,0-1,0-1,-1-1,1 0,-21 3,-62 8,80-15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36:19.677"/>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2907 2973,'-6'1,"0"1,0 0,0 1,1-1,-1 1,1 0,0 1,0-1,0 1,-6 6,0-2,3-1,-1-1,1 2,1-1,-1 1,1 0,1 0,0 1,0 0,0 0,-6 15,10-18,0 1,0 0,0 0,1 1,0-1,0 0,1 0,0 0,0 0,1 1,0-1,0 0,1 0,0 0,0 0,6 11,4 7,2-1,1-1,0 0,2-1,1-1,27 26,9 3,72 51,-70-61,2-2,2-4,1-1,2-4,0-2,2-3,1-3,1-3,85 13,-97-24,1-2,1-2,-1-2,0-4,0-1,0-3,-1-3,0-1,0-4,-1-1,91-43,-118 46,0-2,-1-1,-1-1,-1-1,0-1,-2-1,0-1,-1-1,-1-1,-1-1,-1-1,-1 0,-2-1,0-1,-2 0,-1-1,-1 0,-1-1,-2 0,-1-1,-1 0,2-35,-8 47,-1 0,0 0,-1 1,-1-1,-1 1,0-1,-1 1,-1 1,-1-1,0 1,-2 0,1 0,-2 1,0 1,-1-1,0 2,-20-20,-3 2,-1 2,-1 1,-2 1,0 3,-71-34,46 30,-1 2,-1 2,-1 4,-1 3,-1 2,0 4,-1 3,-76 0,82 8,0 3,0 3,1 3,0 2,0 3,1 3,1 2,1 3,-60 31,103-45,-1 1,2 1,-1 0,-13 13,25-20,1 0,-1 0,1 1,0-1,0 1,1 0,-1 0,1-1,0 2,0-1,0 0,0 0,1 1,0-1,0 1,0-1,0 1,1-1,0 1,0-1,0 8,4 1,-1 0,1-1,1 1,0-1,1 0,1 0,-1-1,2 0,-1 0,16 16,1-1,2-1,52 39,-38-37,1-2,0-1,2-3,1-1,90 27,-56-26,1-4,141 12,-170-25,1-3,-1-1,0-3,0-2,0-2,75-21,-103 21,0 0,-1-2,0 0,0-1,-1-2,0 0,-1 0,-1-2,0 0,0-2,-2 0,0 0,-1-2,0 0,-2 0,17-30,-22 32,0-2,-1 1,0-1,-2 0,0 0,-1 0,-1-1,-1 0,0 0,-2 1,-1-29,-1 33,-1-1,0 1,0 0,-1 0,-1 0,-1 1,0 0,0 0,-2 0,1 1,-2 0,1 0,-2 1,1 0,-17-14,4 8,0 1,-1 1,-1 1,0 1,-1 1,-1 1,1 2,-31-8,3 4,-1 3,0 2,-61-2,66 9,1 1,-1 3,1 2,0 2,0 2,1 2,1 2,-89 38,107-37,1 1,1 1,0 1,1 1,1 1,-32 34,39-35,2 1,0 1,1 0,1 1,1 0,1 1,0 1,-13 43,19-48,1 0,1 0,0 0,1 1,1-1,1 0,1 1,0-1,1 0,7 27,-5-31,0-1,1 0,1 0,0 0,1 0,0-1,1 0,0-1,1 0,0 0,1-1,0 0,1-1,12 9,-5-6,0-1,0-1,1-1,1 0,0-2,0 0,0-1,1-1,0-1,-1-1,2-1,35 0,-55-2,0 0,0 0,0 0,0-1,0 1,0 0,0-1,0 0,0 1,0-1,0 0,0 0,-1 0,1 0,2-2,-3 2,-1 1,1-1,-1 0,0 0,1 1,-1-1,0 0,0 0,0 0,0 0,1 1,-1-1,0 0,0 0,0 0,-1 0,1 1,0-1,0 0,0 0,-1 0,1 1,0-1,-1 0,0 0,-3-7,-1 2,0-1,-1 1,1-1,-14-9,-22-18,-2 2,-1 2,-55-28,-152-62,38 20,115 49,2-4,3-5,-163-137,236 179,1 0,1-2,1 0,1 0,0-2,2 0,0-1,2 0,1-1,0-1,2 1,-8-35,5-1,2-1,-1-62,7-121,-3-46,-1 226,-2 0,-3 0,-3 1,-3 0,-45-102,1 34,-116-179,155 273,-2 0,-1 2,-2 0,-1 3,-49-42,59 57,-1 2,-1 0,-1 2,0 0,0 1,-2 2,1 0,-1 2,0 1,-41-7,-102 2,123 11,0-2,0-2,-83-20,-1-25,89 32,-68-20,94 35,0 0,0 1,-1 0,1 1,-1 0,1 1,0 1,-1 1,-13 2,4 3,0 0,1 2,0 0,1 1,0 2,1 0,0 1,1 1,-25 23,43-36,0 1,0-1,1 1,-1 0,0 0,1-1,-1 1,1 0,0 0,0 1,0-1,0 0,0 0,0 0,0 1,1-1,-1 0,1 1,-1-1,1 0,0 1,0-1,1 3,0 0,1-1,0 0,0 1,1-1,-1 0,1 0,0-1,0 1,0 0,0-1,7 5,57 47,3-3,2-4,125 64,-188-107,-3-1,0-1,0 0,1 0,-1-1,1 0,10 3,-17-5,0 0,1 0,-1 0,0 0,1 0,-1 0,0 0,1 0,-1 0,0 0,1 0,-1 0,1 0,-1 0,0 0,1 0,-1-1,0 1,0 0,1 0,-1 0,0-1,1 1,-1 0,0 0,0-1,1 1,-1 0,0 0,0-1,0 1,1 0,-1-1,0 1,0 0,0-1,0 1,0 0,0-1,-5-18,-17-17,1 11,-1 1,0 1,-2 1,0 1,-2 1,-44-26,47 33,-1 0,0 2,0 1,-1 1,0 1,-1 1,0 1,-41-4,58 9,-1 1,1 0,0 1,-1 0,1 0,0 1,0 0,0 0,0 1,0 0,-12 7,16-7,0 1,0-1,1 1,-1 0,1 0,0 1,0-1,0 1,1 0,0 0,0 0,0 0,0 1,1-1,0 1,0-1,0 1,-1 11,2-1,0 0,0-1,2 1,0 0,1-1,0 1,2-1,0 0,0 0,1 0,9 18,-9-22,1 0,0 0,1 0,0 0,0-1,1 0,0-1,1 0,0 0,1-1,0 0,0-1,0 0,17 8,-22-13,1 0,-1 0,0-1,1 0,-1 0,1 0,-1-1,1 1,-1-1,1-1,0 1,-1-1,1 0,-1 0,0-1,1 1,-1-1,0-1,0 1,0-1,0 1,-1-1,1-1,-1 1,1-1,-1 0,0 0,6-8,1-2,0-1,-1-1,-1 1,0-2,-1 1,-1-1,8-28,-6 15,-2-2,6-46,-12 66,0 0,-1-1,0 1,-1 0,0 0,-1-1,-1 1,0 0,-6-15,9 26,-1-1,1 0,-1 1,0-1,0 0,0 1,0-1,0 1,0 0,0-1,0 1,-1 0,1-1,0 1,-1 0,1 0,-1 0,1 0,-1 1,0-1,1 0,-1 1,0-1,0 1,1-1,-4 1,2 0,1 1,-1 0,0 0,0 0,0 0,1 1,-1-1,1 1,-1-1,1 1,-1 0,1 0,0 0,0 0,0 0,0 1,-2 2,-5 9,0 1,1-1,0 1,2 1,-1-1,-7 33,2 5,-4 54,5 24,8 176,11-125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36:39.933"/>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981 20,'-17'-3,"0"0,-23 0,-3-1,-4 0,0 2,-1 1,1 3,0 2,0 2,0 2,1 1,0 3,1 2,0 2,1 2,1 2,-66 41,96-53,0 2,0-1,1 2,0 0,1 0,0 1,1 0,0 1,1 0,-7 14,12-18,0 0,0 0,1 0,0 1,1 0,0-1,0 1,1 0,1 0,-1-1,2 1,-1 0,1 0,1 0,0-1,0 1,5 10,1-1,1 0,0-1,2 0,0-1,1 0,1 0,0-2,28 26,14 6,68 46,-100-77,6 4,1-1,1-1,0-2,1-1,1-2,0-1,1-2,0-1,1-1,62 5,-86-13,0 0,-1-1,1 0,0-1,-1 0,0-1,1 0,-1 0,0-1,17-9,-22 10,0 0,-1 0,1 0,-1 0,0-1,0 1,0-1,-1 0,1 0,-1-1,0 1,0-1,-1 1,1-1,-1 0,0 0,0 0,-1 0,1-1,-1 1,0 0,-1-1,1-6,-1 8,-1 0,0 0,1 1,-1-1,-1 0,1 1,0-1,-1 1,0 0,0-1,0 1,-3-4,-34-34,29 32,-30-28,-1 2,-1 2,-68-40,84 58,0 2,-1 0,-1 1,0 2,-1 1,0 1,-55-7,37 13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36:55.116"/>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34 1097,'-27'-430,"21"350,5-133,3 198,1 0,0 0,1 1,1-1,0 1,1 0,0 1,11-17,14-35,-26 52,-2 0,5-26,-6 28,-1 1,2-1,0 1,0-1,7-14,-9 24,-1 0,0 0,1-1,-1 1,1 0,0 0,-1 0,1 0,0 1,-1-1,1 0,0 0,0 0,0 0,0 1,0-1,0 0,0 1,0-1,0 1,0-1,0 1,0 0,1 0,-1-1,0 1,0 0,0 0,0 0,1 0,-1 0,0 0,0 0,0 1,0-1,1 0,-1 1,0-1,0 0,0 1,0 0,0-1,0 1,0-1,0 1,0 0,0 0,-1 0,2 1,3 3,-1 0,0 0,-1 0,1 0,-1 1,0 0,4 11,9 47,-3 1,-3 1,3 105,-7-76,55 419,-49-433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37:43.200"/>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67 1,'0'60,"1"14,-3 1,-17 112,11-149,-5 23,3 0,2 0,1 105,7-158,0-8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37:47.131"/>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3116 1,'-18'12,"14"-9,-308 225,-19-25,-189 42,11 10,162-74,100-61,-272 89,225-109,280-96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6:43.264"/>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2704 878,'0'0,"0"0,-11 12,-22 37,17-24,-28 33,37-50,-1 0,0-1,-1 0,0 0,0-1,0 0,-16 8,-44 13,-138 36,97-33,52-13,-1-3,-1-2,0-3,-104 2,40-2,21 0,73-8,0-1,1-2,0-1,-1-1,1-2,-34-11,-111-30,-63-23,206 58,1-1,0-1,2-2,-1-1,-40-32,16 2,2-2,3-2,-52-68,-110-184,171 245,13 16,2 0,1-2,-28-80,48 112,1 0,1 0,-1 0,2-1,0 1,2-17,0-7,-1 39,-1 0,1 1,1-1,-1 0,0-1,1 1,2 5,4 6,29 83,46 197,-69-245,1 0,2-2,3 0,1-1,48 76,-45-83,56 83,-66-105,1 1,0-2,1 0,27 21,45 26,99 82,-166-126,0 0,0-2,2-1,0 0,1-2,44 20,-9-10,-29-10,1-2,-1-1,37 7,-66-18,0 1,0-1,0 0,0 1,0-1,1 0,-1 0,0 0,0 0,0 0,0 0,0 0,0 0,0 0,1 0,-1-1,0 1,0 0,0-1,0 1,0-1,0 1,0-1,0 1,-1-1,1 0,0 0,0 1,0-1,-1 0,1 0,0 0,-1 0,1 0,-1 0,1 0,-1 0,1 0,-1 0,0 0,1 0,-1 0,0 0,0 0,0 0,0-1,0 1,0 0,0 0,0 0,-1-2,-1-6,0 0,-1 0,0 0,-8-15,-7-10,-3 2,-1 0,-1 1,-1 2,-33-31,-26-33,12 8,-173-218,194 238,-67-116,102 153,1 0,1-1,1 0,2-1,1 0,2 0,-6-46,14 48,-1-14,0 41,0-1,0 0,-1 1,1-1,0 1,-1-1,1 1,-1-1,1 1,-1 0,0-1,0 1,1 0,-1-1,0 1,0 0,0 0,0 0,-1 0,0-1,1 2,1 0,0 0,-1 0,1 0,0 0,-1 0,1 0,0 1,-1-1,1 0,0 0,0 0,-1 1,1-1,0 0,0 0,-1 0,1 1,0-1,0 0,-1 1,1-1,0 0,0 0,0 1,0-1,0 0,0 1,-1-1,1 0,0 1,0-1,0 0,0 1,0-1,0 0,0 1,0-1,0 0,1 1,-1 0,-1 17,5 25,1 0,23 82,37 82,-57-184,-8-23,42 122,93 194,-128-303,0-1,1-1,0 1,1-1,0-1,1 1,0-2,21 17,-13-14,1-2,0 0,1 0,0-2,23 6,266 74,-263-78,1-2,0-2,0-2,85-4,-190-13,27 5,-24-7,0-2,1-2,1-2,1-3,-64-39,5-10,4-4,-107-99,147 113,3-3,2-2,-98-145,150 197,-32-56,39 67,0-1,1 1,0-1,0 0,1 0,-1 0,1 0,0 0,1 0,0-12,0 18,0 0,0 0,0 0,0 0,0-1,0 1,0 0,0 0,0 0,0 0,0 0,1 0,-1-1,0 1,0 0,0 0,0 0,0 0,0 0,0 0,0 0,1 0,-1-1,0 1,0 0,0 0,0 0,0 0,1 0,-1 0,0 0,0 0,0 0,0 0,0 0,1 0,-1 0,0 0,0 0,0 0,0 0,0 0,1 0,-1 0,0 0,0 1,0-1,0 0,0 0,0 0,1 0,-1 0,0 0,12 10,8 14,4 14,-2 1,-2 0,17 49,-1-4,32 61,144 228,-186-338,1-1,1-2,2-1,1-1,2-1,0-2,2-1,1-2,72 36,3-4,-108-55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7:06.244"/>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365 2816,'0'0,"-15"-12,-100-81,101 82,2 0,-1 0,2-1,-1-1,2 0,0 0,0-1,1 0,1-1,-11-27,-2-15,-23-98,24 81,12 31,1-1,3 0,1 1,5-73,0 30,-2 35,-2-6,3 1,2-1,3 1,14-63,-1 45,31-106,-10 19,-5 15,-27 119,-5 13,1 1,0 0,1 0,0 0,1 1,1 0,0 0,16-21,74-84,32-33,-109 131,0 1,1 0,1 2,0 0,33-17,28-9,-2-3,83-63,-120 74,1 3,2 2,0 2,54-22,-95 47,1 0,0 1,0-1,0 1,0 1,0 0,14 1,1-1,-21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7:30.198"/>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35 79,'0'0,"0"-2,0-1,0-5,0-3,-2-1,-3-1,-4 1,-1 2,2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7:19.646"/>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4010 2454,'2'-3,"0"1,1-1,0 0,-1 0,1 1,0 0,0-1,6-2,-5 2,20-12,1 1,0 1,1 1,0 1,35-9,141-28,-126 35,1 3,0 4,1 3,-1 4,1 3,-1 3,-1 3,81 23,-18-2,87 24,112 67,-250-86,14 8,-3 4,100 66,170 144,-332-227,-1 1,-1 2,-2 1,-1 2,-2 1,-2 1,41 76,-30-38,-5 0,-3 3,34 129,-55-161,-2 1,-2 1,-2-1,-2 1,-3 0,-2-1,-9 51,-12 34,-54 170,-20-10,74-235,-3-2,-64 103,-231 302,219-327,-159 159,160-195,-3-5,-5-5,-3-4,-181 101,-48-22,264-134,-2-4,-125 24,107-33,0-5,-1-4,-1-4,1-5,0-4,0-4,0-5,1-4,1-4,-123-46,76 14,2-6,4-6,-131-84,-231-196,379 252,-211-218,-42-136,320 372,4-2,3-3,4-1,-41-112,47 88,5-1,5-2,5-1,4 0,5-1,5-1,5 0,5 0,20-140,35-40,-42 241,2 0,2 2,41-76,21-7,6 5,108-122,-119 163,142-128,110-50,-241 203,110-58,103-34,-200 103,705-332,-595 295,421-113,-545 182,0 3,1 4,0 4,0 4,0 4,1 3,-1 4,-1 4,0 4,-1 3,0 5,-2 2,-1 5,83 43,272 163,-372-196,-1 3,-3 3,-1 2,74 82,-95-85,-2 2,-3 2,-1 1,38 85,80 234,-78-181,223 613,-276-740,109 397,-102-307,-7 1,-7 0,-8 232,-27-132,-11-2,-84 317,101-505,-4 0,-2-1,-4-2,-1 0,-3-2,-3-1,-65 85,-6-13,-200 189,-152 82,280-261,-5-8,-6-8,-304 148,374-215,-3-6,-2-5,-1-5,-3-6,0-5,-2-6,-1-5,-248 1,156-27,1-10,1-9,-275-72,353 59,1-7,3-5,2-6,3-7,2-5,4-5,4-6,2-5,5-6,4-4,4-5,5-5,-160-214,129 126,7-5,-194-429,220 384,12-3,-84-381,141 472,7 0,-7-284,33 311,5 1,6 0,56-237,-35 243,6 2,5 2,5 2,5 2,5 2,4 4,6 2,157-184,-82 138,5 7,7 6,209-141,551-303,-26 90,-750 422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7:21.679"/>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998 0,'-43'2,"1"1,1 2,-1 2,-74 23,38-3,-110 54,139-57,2 3,-86 63,109-71,1 2,0 0,2 1,1 1,0 1,-27 45,41-57,0 0,1 0,0 1,0 0,2 0,-1 0,2 0,0 0,-1 24,4-18,0 0,1-1,1 1,1 0,0-1,9 22,6 4,2 0,2-1,2-1,44 58,-23-39,2-3,3-2,113 98,-128-126,1-1,1-2,1-2,1-1,1-3,1-1,85 25,-65-30,0-3,1-2,0-3,0-3,0-2,0-4,0-2,103-23,-140 22,0-1,-1-1,0-1,-1-1,0-1,0-1,-2-1,0-1,34-31,-40 31,0-1,-2-1,0 0,-1-1,0-1,-1 0,-2-1,0 0,-1 0,-1-1,11-42,-13 31,-1 0,-2-1,-1 1,-2-1,-1 1,-2-1,-1 1,-1 0,-2 0,-1 1,-1 0,-2 0,-1 1,-1 0,-2 1,-1 1,-1 0,-2 1,0 1,-2 1,0 1,-2 1,-1 1,-38-28,17 21,-1 2,-1 2,-1 3,-1 1,-1 3,-56-13,24 12,0 4,-1 3,-94-1,150 12,1 2,-1 1,1 0,0 2,-51 15,57-12,1 0,1 2,-1 0,2 1,-1 1,1 1,1 0,-17 16,-19 26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14:27:33.366"/>
    </inkml:context>
    <inkml:brush xml:id="br0">
      <inkml:brushProperty name="width" value="0.025" units="cm"/>
      <inkml:brushProperty name="height" value="0.025" units="cm"/>
      <inkml:brushProperty name="color" value="#0000FF"/>
      <inkml:brushProperty name="ignorePressure" value="1"/>
    </inkml:brush>
  </inkml:definitions>
  <inkml:trace contextRef="#ctx0" brushRef="#br0">374 3912,'-10'-22,"-41"-64,-84-162,101 170,3-1,4-2,3-2,4 0,-11-97,25 121,2 0,4 0,2 0,2 0,3 0,2 1,3 0,27-75,-9 56,3 1,4 2,2 2,4 1,65-80,-12 33,215-202,-189 215,5 6,4 5,252-135,460-167,-797 376,193-80,4 10,4 11,444-81,-569 143,223-4,-257 23,0 4,0 4,111 26,-150-22,-1 2,0 2,48 25,133 84,-149-80,-6-4,-2 3,-3 3,-1 3,84 86,283 361,-334-362,156 282,-204-310,-5 1,-5 3,-5 2,34 169,-42-114,-8 1,1 258,-24-152,-12-1,-69 394,-57-25,98-496,-6-3,-84 180,99-266,-2-1,-67 87,64-87,26-41,0 0,-18 22,28-42,-1 0,1-1,0 1,0-1,0 1,0-1,1 0,-1 1,1-1,-1 0,1-4,1 6,-1-1,0 0,1 1,0-1,-1 1,1-1,0 1,0-1,0 1,0-1,0 1,0 0,0-1,0 1,1 0,-1 0,0 0,1 0,-1 0,1 0,2-1,17-14,-17 9,0 0,0-1,-1 1,0-1,0 1,-1-1,0 0,0 0,0-12,0 0,-1 0,-3-35,2 44,0 1,1-1,0 0,1 1,0 0,4-12,24-62,-20 60,19-35,-25 52,1-1,0 1,0 0,1 0,0 0,0 1,1 0,7-6,-13 12,-1-1,1 0,0 1,-1-1,1 1,0-1,0 1,0-1,-1 1,1-1,0 1,0 0,0 0,0-1,0 1,0 0,0 0,0 0,-1 0,1 0,0 0,0 0,0 0,0 1,0-1,0 0,0 0,0 1,0-1,-1 0,1 1,0-1,0 1,-1 0,2 0,-1 1,0 0,0 0,0 0,-1 0,1 0,0 0,-1 0,0 1,1-1,-1 0,0 0,0 0,0 1,-1 3,-3 10,1 0,-2 0,0-1,-1 1,-1-1,0-1,-18 28,12-24,0 0,-1-1,-1 0,0-1,-24 19,36-33,1 0,-1 0,0-1,1 1,-1-1,0 1,0-1,-4 1,6-2,1 1,-1-1,1 0,-1 0,0 0,1 0,-1 0,1 0,-1 0,0 0,1-1,-1 1,1 0,-1 0,1 0,-1-1,1 1,-1 0,1 0,-1-1,1 1,-1 0,1-1,-1 1,1-1,-1 1,1-2,-1 0,0-1,1 0,-1 0,1 0,0 0,0 0,0 0,1 0,-1 0,1 0,-1 0,1 0,0 0,0 0,0 0,3-4,10-22,1 1,2 1,1 1,25-31,-2 10,59-51,-92 91,37-31,-43 36,0 1,0-1,0 1,0-1,0 1,0 0,1 0,-1 0,1 0,-1 0,1 1,-1-1,1 1,-1-1,1 1,2 0,-4 1,0-1,0 1,-1 0,1 0,0-1,-1 1,1 0,0 0,-1 0,1-1,-1 1,0 0,1 0,-1 0,1 0,-1 0,0 0,0 0,0 0,0 0,0 0,0 0,0 0,0 0,0 0,0 0,0 0,-1 0,1 0,0 0,-1 1,-7 27,-1-1,-2-1,-1 1,-19 33,28-57,-37 73,-96 134,130-203,0-1,0 1,-1-1,-9 7,16-14,0 1,-1-1,1 1,-1-1,1 1,0-1,-1 0,1 1,-1-1,1 0,-1 1,0-1,1 0,-1 0,1 1,-1-1,1 0,-1 0,0 0,1 0,-1 0,0 0,1 0,-1 0,1 0,-1 0,0 0,1 0,-1 0,1-1,-1 1,1 0,-1 0,0-1,1 1,-1 0,1-1,-1 1,1 0,0-1,-1 1,1-1,-1 1,1-1,0 1,-1-1,1 1,0-1,-1 1,1-1,0 1,0-1,0 0,0 1,0-1,-1 0,1-5,-1 0,1 1,0-1,0 0,2-5,1-9,1 1,1-1,1 1,1 1,1-1,0 1,1 1,1 0,1 0,0 1,24-27,-30 38,0 0,0 0,1 1,-1 0,1 0,0 1,0-1,0 1,11-3,-14 5,1 0,-1 0,1 1,-1 0,0 0,1 0,-1 0,1 0,-1 1,1-1,-1 1,0 0,0 0,1 0,-1 1,0-1,0 1,0-1,0 1,0 0,4 4,0 1,0 1,-1 0,1 0,-2 0,1 1,-1-1,0 1,-1 1,0-1,-1 0,3 12,1 6,-2 0,0 1,0 31,-4-16,-2 0,-2 0,-1 0,-3-1,-1 0,-2 0,-16 42,15-55,-1 0,-1 0,-2-2,0 1,-2-2,-1 0,-1-1,-2-1,0-1,-34 29,41-41,1-1,-2 0,1-2,-1 1,0-2,-1 0,0-1,0 0,0-2,0 1,-1-2,0-1,0 0,0 0,0-2,0 0,0-1,0-1,1-1,-1 0,0-1,1-1,0 0,0-1,0-1,1-1,-20-12,13 5,1-1,1-1,0-1,1 0,1-2,1 0,0-1,-13-24,12 15,1-2,2 0,1-1,1-1,-12-54,16 42,1-1,3 0,1 0,3 0,2-1,1 1,3 0,2 0,19-66,-14 74,2 0,2 1,1 1,2 0,1 1,3 1,0 1,2 2,34-35,-39 46,1 1,1 2,1 0,1 1,0 1,1 1,0 2,1 0,1 2,0 1,0 1,1 1,52-7,-61 13,0 1,1 1,-1 1,0 0,1 2,-1 0,0 1,-1 1,1 1,21 9,-29-10,0 1,0 0,0 1,-1 0,0 1,0 0,-1 0,0 1,0 0,-1 1,0-1,-1 2,0-1,-1 1,0 0,7 19,-9-15,0-1,-1 1,0-1,-1 1,-1 0,0 0,-1 0,-1 0,0 0,-1 0,-1-1,0 1,-1 0,0-1,-2 0,1 0,-2-1,0 0,0 0,-10 13,-1-2,-1 0,-2-1,0-1,-1-1,-1-1,-1-1,0-1,-52 27,25-19,-58 20,55-27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00D29-6256-44FC-A657-309476BDC227}" type="datetimeFigureOut">
              <a:rPr lang="ro-RO" smtClean="0"/>
              <a:t>15.03.2021</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C5C80-E325-4A8D-8257-E203B405DEAF}" type="slidenum">
              <a:rPr lang="ro-RO" smtClean="0"/>
              <a:t>‹#›</a:t>
            </a:fld>
            <a:endParaRPr lang="ro-RO"/>
          </a:p>
        </p:txBody>
      </p:sp>
    </p:spTree>
    <p:extLst>
      <p:ext uri="{BB962C8B-B14F-4D97-AF65-F5344CB8AC3E}">
        <p14:creationId xmlns:p14="http://schemas.microsoft.com/office/powerpoint/2010/main" val="153211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sz="1200" i="1" dirty="0"/>
              <a:t>review proper</a:t>
            </a:r>
            <a:r>
              <a:rPr lang="ro-RO" sz="1200" i="1" dirty="0"/>
              <a:t> (</a:t>
            </a:r>
            <a:r>
              <a:rPr lang="ro-RO" sz="1200" i="1" dirty="0" err="1"/>
              <a:t>reviyuire</a:t>
            </a:r>
            <a:r>
              <a:rPr lang="ro-RO" sz="1200" i="1" dirty="0"/>
              <a:t> adecvată</a:t>
            </a:r>
            <a:r>
              <a:rPr lang="en-US" sz="1200" i="1" dirty="0"/>
              <a:t>/</a:t>
            </a:r>
            <a:r>
              <a:rPr lang="ro-RO" sz="1200" i="1" dirty="0"/>
              <a:t>corespunzătoare)</a:t>
            </a:r>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53</a:t>
            </a:fld>
            <a:endParaRPr lang="ro-RO"/>
          </a:p>
        </p:txBody>
      </p:sp>
    </p:spTree>
    <p:extLst>
      <p:ext uri="{BB962C8B-B14F-4D97-AF65-F5344CB8AC3E}">
        <p14:creationId xmlns:p14="http://schemas.microsoft.com/office/powerpoint/2010/main" val="300600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62</a:t>
            </a:fld>
            <a:endParaRPr lang="ro-RO"/>
          </a:p>
        </p:txBody>
      </p:sp>
    </p:spTree>
    <p:extLst>
      <p:ext uri="{BB962C8B-B14F-4D97-AF65-F5344CB8AC3E}">
        <p14:creationId xmlns:p14="http://schemas.microsoft.com/office/powerpoint/2010/main" val="374353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63</a:t>
            </a:fld>
            <a:endParaRPr lang="ro-RO"/>
          </a:p>
        </p:txBody>
      </p:sp>
    </p:spTree>
    <p:extLst>
      <p:ext uri="{BB962C8B-B14F-4D97-AF65-F5344CB8AC3E}">
        <p14:creationId xmlns:p14="http://schemas.microsoft.com/office/powerpoint/2010/main" val="128254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64</a:t>
            </a:fld>
            <a:endParaRPr lang="ro-RO"/>
          </a:p>
        </p:txBody>
      </p:sp>
    </p:spTree>
    <p:extLst>
      <p:ext uri="{BB962C8B-B14F-4D97-AF65-F5344CB8AC3E}">
        <p14:creationId xmlns:p14="http://schemas.microsoft.com/office/powerpoint/2010/main" val="487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65</a:t>
            </a:fld>
            <a:endParaRPr lang="ro-RO"/>
          </a:p>
        </p:txBody>
      </p:sp>
    </p:spTree>
    <p:extLst>
      <p:ext uri="{BB962C8B-B14F-4D97-AF65-F5344CB8AC3E}">
        <p14:creationId xmlns:p14="http://schemas.microsoft.com/office/powerpoint/2010/main" val="4106961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66</a:t>
            </a:fld>
            <a:endParaRPr lang="ro-RO"/>
          </a:p>
        </p:txBody>
      </p:sp>
    </p:spTree>
    <p:extLst>
      <p:ext uri="{BB962C8B-B14F-4D97-AF65-F5344CB8AC3E}">
        <p14:creationId xmlns:p14="http://schemas.microsoft.com/office/powerpoint/2010/main" val="146633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67</a:t>
            </a:fld>
            <a:endParaRPr lang="ro-RO"/>
          </a:p>
        </p:txBody>
      </p:sp>
    </p:spTree>
    <p:extLst>
      <p:ext uri="{BB962C8B-B14F-4D97-AF65-F5344CB8AC3E}">
        <p14:creationId xmlns:p14="http://schemas.microsoft.com/office/powerpoint/2010/main" val="2094489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68</a:t>
            </a:fld>
            <a:endParaRPr lang="ro-RO"/>
          </a:p>
        </p:txBody>
      </p:sp>
    </p:spTree>
    <p:extLst>
      <p:ext uri="{BB962C8B-B14F-4D97-AF65-F5344CB8AC3E}">
        <p14:creationId xmlns:p14="http://schemas.microsoft.com/office/powerpoint/2010/main" val="1752067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69</a:t>
            </a:fld>
            <a:endParaRPr lang="ro-RO"/>
          </a:p>
        </p:txBody>
      </p:sp>
    </p:spTree>
    <p:extLst>
      <p:ext uri="{BB962C8B-B14F-4D97-AF65-F5344CB8AC3E}">
        <p14:creationId xmlns:p14="http://schemas.microsoft.com/office/powerpoint/2010/main" val="690352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70</a:t>
            </a:fld>
            <a:endParaRPr lang="ro-RO"/>
          </a:p>
        </p:txBody>
      </p:sp>
    </p:spTree>
    <p:extLst>
      <p:ext uri="{BB962C8B-B14F-4D97-AF65-F5344CB8AC3E}">
        <p14:creationId xmlns:p14="http://schemas.microsoft.com/office/powerpoint/2010/main" val="2143537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71</a:t>
            </a:fld>
            <a:endParaRPr lang="ro-RO"/>
          </a:p>
        </p:txBody>
      </p:sp>
    </p:spTree>
    <p:extLst>
      <p:ext uri="{BB962C8B-B14F-4D97-AF65-F5344CB8AC3E}">
        <p14:creationId xmlns:p14="http://schemas.microsoft.com/office/powerpoint/2010/main" val="355388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54</a:t>
            </a:fld>
            <a:endParaRPr lang="ro-RO"/>
          </a:p>
        </p:txBody>
      </p:sp>
    </p:spTree>
    <p:extLst>
      <p:ext uri="{BB962C8B-B14F-4D97-AF65-F5344CB8AC3E}">
        <p14:creationId xmlns:p14="http://schemas.microsoft.com/office/powerpoint/2010/main" val="2436093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72</a:t>
            </a:fld>
            <a:endParaRPr lang="ro-RO"/>
          </a:p>
        </p:txBody>
      </p:sp>
    </p:spTree>
    <p:extLst>
      <p:ext uri="{BB962C8B-B14F-4D97-AF65-F5344CB8AC3E}">
        <p14:creationId xmlns:p14="http://schemas.microsoft.com/office/powerpoint/2010/main" val="2556427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73</a:t>
            </a:fld>
            <a:endParaRPr lang="ro-RO"/>
          </a:p>
        </p:txBody>
      </p:sp>
    </p:spTree>
    <p:extLst>
      <p:ext uri="{BB962C8B-B14F-4D97-AF65-F5344CB8AC3E}">
        <p14:creationId xmlns:p14="http://schemas.microsoft.com/office/powerpoint/2010/main" val="304715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74</a:t>
            </a:fld>
            <a:endParaRPr lang="ro-RO"/>
          </a:p>
        </p:txBody>
      </p:sp>
    </p:spTree>
    <p:extLst>
      <p:ext uri="{BB962C8B-B14F-4D97-AF65-F5344CB8AC3E}">
        <p14:creationId xmlns:p14="http://schemas.microsoft.com/office/powerpoint/2010/main" val="3375180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75</a:t>
            </a:fld>
            <a:endParaRPr lang="ro-RO"/>
          </a:p>
        </p:txBody>
      </p:sp>
    </p:spTree>
    <p:extLst>
      <p:ext uri="{BB962C8B-B14F-4D97-AF65-F5344CB8AC3E}">
        <p14:creationId xmlns:p14="http://schemas.microsoft.com/office/powerpoint/2010/main" val="2383660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76</a:t>
            </a:fld>
            <a:endParaRPr lang="ro-RO"/>
          </a:p>
        </p:txBody>
      </p:sp>
    </p:spTree>
    <p:extLst>
      <p:ext uri="{BB962C8B-B14F-4D97-AF65-F5344CB8AC3E}">
        <p14:creationId xmlns:p14="http://schemas.microsoft.com/office/powerpoint/2010/main" val="1732750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77</a:t>
            </a:fld>
            <a:endParaRPr lang="ro-RO"/>
          </a:p>
        </p:txBody>
      </p:sp>
    </p:spTree>
    <p:extLst>
      <p:ext uri="{BB962C8B-B14F-4D97-AF65-F5344CB8AC3E}">
        <p14:creationId xmlns:p14="http://schemas.microsoft.com/office/powerpoint/2010/main" val="2037287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78</a:t>
            </a:fld>
            <a:endParaRPr lang="ro-RO"/>
          </a:p>
        </p:txBody>
      </p:sp>
    </p:spTree>
    <p:extLst>
      <p:ext uri="{BB962C8B-B14F-4D97-AF65-F5344CB8AC3E}">
        <p14:creationId xmlns:p14="http://schemas.microsoft.com/office/powerpoint/2010/main" val="13210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79</a:t>
            </a:fld>
            <a:endParaRPr lang="ro-RO"/>
          </a:p>
        </p:txBody>
      </p:sp>
    </p:spTree>
    <p:extLst>
      <p:ext uri="{BB962C8B-B14F-4D97-AF65-F5344CB8AC3E}">
        <p14:creationId xmlns:p14="http://schemas.microsoft.com/office/powerpoint/2010/main" val="2592641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80</a:t>
            </a:fld>
            <a:endParaRPr lang="ro-RO"/>
          </a:p>
        </p:txBody>
      </p:sp>
    </p:spTree>
    <p:extLst>
      <p:ext uri="{BB962C8B-B14F-4D97-AF65-F5344CB8AC3E}">
        <p14:creationId xmlns:p14="http://schemas.microsoft.com/office/powerpoint/2010/main" val="2661893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81</a:t>
            </a:fld>
            <a:endParaRPr lang="ro-RO"/>
          </a:p>
        </p:txBody>
      </p:sp>
    </p:spTree>
    <p:extLst>
      <p:ext uri="{BB962C8B-B14F-4D97-AF65-F5344CB8AC3E}">
        <p14:creationId xmlns:p14="http://schemas.microsoft.com/office/powerpoint/2010/main" val="359376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sz="1200" i="1" dirty="0"/>
              <a:t> </a:t>
            </a:r>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55</a:t>
            </a:fld>
            <a:endParaRPr lang="ro-RO"/>
          </a:p>
        </p:txBody>
      </p:sp>
    </p:spTree>
    <p:extLst>
      <p:ext uri="{BB962C8B-B14F-4D97-AF65-F5344CB8AC3E}">
        <p14:creationId xmlns:p14="http://schemas.microsoft.com/office/powerpoint/2010/main" val="306055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82</a:t>
            </a:fld>
            <a:endParaRPr lang="ro-RO"/>
          </a:p>
        </p:txBody>
      </p:sp>
    </p:spTree>
    <p:extLst>
      <p:ext uri="{BB962C8B-B14F-4D97-AF65-F5344CB8AC3E}">
        <p14:creationId xmlns:p14="http://schemas.microsoft.com/office/powerpoint/2010/main" val="1793696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83</a:t>
            </a:fld>
            <a:endParaRPr lang="ro-RO"/>
          </a:p>
        </p:txBody>
      </p:sp>
    </p:spTree>
    <p:extLst>
      <p:ext uri="{BB962C8B-B14F-4D97-AF65-F5344CB8AC3E}">
        <p14:creationId xmlns:p14="http://schemas.microsoft.com/office/powerpoint/2010/main" val="183163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84</a:t>
            </a:fld>
            <a:endParaRPr lang="ro-RO"/>
          </a:p>
        </p:txBody>
      </p:sp>
    </p:spTree>
    <p:extLst>
      <p:ext uri="{BB962C8B-B14F-4D97-AF65-F5344CB8AC3E}">
        <p14:creationId xmlns:p14="http://schemas.microsoft.com/office/powerpoint/2010/main" val="3859921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85</a:t>
            </a:fld>
            <a:endParaRPr lang="ro-RO"/>
          </a:p>
        </p:txBody>
      </p:sp>
    </p:spTree>
    <p:extLst>
      <p:ext uri="{BB962C8B-B14F-4D97-AF65-F5344CB8AC3E}">
        <p14:creationId xmlns:p14="http://schemas.microsoft.com/office/powerpoint/2010/main" val="238203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sz="1200" i="1" dirty="0"/>
              <a:t>Procedural order = </a:t>
            </a:r>
            <a:r>
              <a:rPr lang="en-US" sz="1200" i="1" dirty="0" err="1"/>
              <a:t>ordinea</a:t>
            </a:r>
            <a:r>
              <a:rPr lang="en-US" sz="1200" i="1" dirty="0"/>
              <a:t> </a:t>
            </a:r>
            <a:r>
              <a:rPr lang="en-US" sz="1200" i="1" dirty="0" err="1"/>
              <a:t>procedurala</a:t>
            </a:r>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56</a:t>
            </a:fld>
            <a:endParaRPr lang="ro-RO"/>
          </a:p>
        </p:txBody>
      </p:sp>
    </p:spTree>
    <p:extLst>
      <p:ext uri="{BB962C8B-B14F-4D97-AF65-F5344CB8AC3E}">
        <p14:creationId xmlns:p14="http://schemas.microsoft.com/office/powerpoint/2010/main" val="650872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57</a:t>
            </a:fld>
            <a:endParaRPr lang="ro-RO"/>
          </a:p>
        </p:txBody>
      </p:sp>
    </p:spTree>
    <p:extLst>
      <p:ext uri="{BB962C8B-B14F-4D97-AF65-F5344CB8AC3E}">
        <p14:creationId xmlns:p14="http://schemas.microsoft.com/office/powerpoint/2010/main" val="209930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58</a:t>
            </a:fld>
            <a:endParaRPr lang="ro-RO"/>
          </a:p>
        </p:txBody>
      </p:sp>
    </p:spTree>
    <p:extLst>
      <p:ext uri="{BB962C8B-B14F-4D97-AF65-F5344CB8AC3E}">
        <p14:creationId xmlns:p14="http://schemas.microsoft.com/office/powerpoint/2010/main" val="364927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59</a:t>
            </a:fld>
            <a:endParaRPr lang="ro-RO"/>
          </a:p>
        </p:txBody>
      </p:sp>
    </p:spTree>
    <p:extLst>
      <p:ext uri="{BB962C8B-B14F-4D97-AF65-F5344CB8AC3E}">
        <p14:creationId xmlns:p14="http://schemas.microsoft.com/office/powerpoint/2010/main" val="272570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60</a:t>
            </a:fld>
            <a:endParaRPr lang="ro-RO"/>
          </a:p>
        </p:txBody>
      </p:sp>
    </p:spTree>
    <p:extLst>
      <p:ext uri="{BB962C8B-B14F-4D97-AF65-F5344CB8AC3E}">
        <p14:creationId xmlns:p14="http://schemas.microsoft.com/office/powerpoint/2010/main" val="89955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61</a:t>
            </a:fld>
            <a:endParaRPr lang="ro-RO"/>
          </a:p>
        </p:txBody>
      </p:sp>
    </p:spTree>
    <p:extLst>
      <p:ext uri="{BB962C8B-B14F-4D97-AF65-F5344CB8AC3E}">
        <p14:creationId xmlns:p14="http://schemas.microsoft.com/office/powerpoint/2010/main" val="412795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2" name="Titlu 1"/>
          <p:cNvSpPr>
            <a:spLocks noGrp="1"/>
          </p:cNvSpPr>
          <p:nvPr>
            <p:ph type="ctrTitle"/>
          </p:nvPr>
        </p:nvSpPr>
        <p:spPr>
          <a:xfrm>
            <a:off x="1524000" y="1122363"/>
            <a:ext cx="9144000" cy="2387600"/>
          </a:xfrm>
        </p:spPr>
        <p:txBody>
          <a:bodyPr anchor="b"/>
          <a:lstStyle>
            <a:lvl1pPr algn="ctr">
              <a:defRPr sz="6000"/>
            </a:lvl1pPr>
          </a:lstStyle>
          <a:p>
            <a:r>
              <a:rPr lang="ro-RO"/>
              <a:t>Clic pentru editare stil titlu</a:t>
            </a:r>
          </a:p>
        </p:txBody>
      </p:sp>
      <p:sp>
        <p:nvSpPr>
          <p:cNvPr id="3" name="Subtitl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Clic pentru a edita stilul de subtitlu</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81942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text vertical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07759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724900" y="365125"/>
            <a:ext cx="2628900" cy="5811838"/>
          </a:xfrm>
        </p:spPr>
        <p:txBody>
          <a:bodyPr vert="eaVert"/>
          <a:lstStyle/>
          <a:p>
            <a:r>
              <a:rPr lang="ro-RO"/>
              <a:t>Clic pentru editare stil titlu</a:t>
            </a:r>
          </a:p>
        </p:txBody>
      </p:sp>
      <p:sp>
        <p:nvSpPr>
          <p:cNvPr id="3" name="Substituent text vertical 2"/>
          <p:cNvSpPr>
            <a:spLocks noGrp="1"/>
          </p:cNvSpPr>
          <p:nvPr>
            <p:ph type="body" orient="vert" idx="1"/>
          </p:nvPr>
        </p:nvSpPr>
        <p:spPr>
          <a:xfrm>
            <a:off x="838200" y="365125"/>
            <a:ext cx="7734300" cy="5811838"/>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3988245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u și tabel">
    <p:spTree>
      <p:nvGrpSpPr>
        <p:cNvPr id="1" name=""/>
        <p:cNvGrpSpPr/>
        <p:nvPr/>
      </p:nvGrpSpPr>
      <p:grpSpPr>
        <a:xfrm>
          <a:off x="0" y="0"/>
          <a:ext cx="0" cy="0"/>
          <a:chOff x="0" y="0"/>
          <a:chExt cx="0" cy="0"/>
        </a:xfrm>
      </p:grpSpPr>
      <p:sp>
        <p:nvSpPr>
          <p:cNvPr id="2" name="Titlu 1"/>
          <p:cNvSpPr>
            <a:spLocks noGrp="1"/>
          </p:cNvSpPr>
          <p:nvPr>
            <p:ph type="title"/>
          </p:nvPr>
        </p:nvSpPr>
        <p:spPr>
          <a:xfrm>
            <a:off x="914400" y="609600"/>
            <a:ext cx="10363200" cy="1143000"/>
          </a:xfrm>
        </p:spPr>
        <p:txBody>
          <a:bodyPr/>
          <a:lstStyle/>
          <a:p>
            <a:r>
              <a:rPr lang="ro-RO"/>
              <a:t>Clic pentru editare stil titlu</a:t>
            </a:r>
          </a:p>
        </p:txBody>
      </p:sp>
      <p:sp>
        <p:nvSpPr>
          <p:cNvPr id="3" name="Substituent tabel 2"/>
          <p:cNvSpPr>
            <a:spLocks noGrp="1"/>
          </p:cNvSpPr>
          <p:nvPr>
            <p:ph type="tbl" idx="1"/>
          </p:nvPr>
        </p:nvSpPr>
        <p:spPr>
          <a:xfrm>
            <a:off x="914400" y="1981200"/>
            <a:ext cx="10363200" cy="4114800"/>
          </a:xfrm>
        </p:spPr>
        <p:txBody>
          <a:bodyPr/>
          <a:lstStyle/>
          <a:p>
            <a:pPr lvl="0"/>
            <a:endParaRPr lang="ro-RO" noProof="0"/>
          </a:p>
        </p:txBody>
      </p:sp>
    </p:spTree>
    <p:extLst>
      <p:ext uri="{BB962C8B-B14F-4D97-AF65-F5344CB8AC3E}">
        <p14:creationId xmlns:p14="http://schemas.microsoft.com/office/powerpoint/2010/main" val="57669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conținut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754550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831850" y="1709738"/>
            <a:ext cx="10515600" cy="2852737"/>
          </a:xfrm>
        </p:spPr>
        <p:txBody>
          <a:bodyPr anchor="b"/>
          <a:lstStyle>
            <a:lvl1pPr>
              <a:defRPr sz="6000"/>
            </a:lvl1pPr>
          </a:lstStyle>
          <a:p>
            <a:r>
              <a:rPr lang="ro-RO"/>
              <a:t>Clic pentru editare stil titlu</a:t>
            </a:r>
          </a:p>
        </p:txBody>
      </p:sp>
      <p:sp>
        <p:nvSpPr>
          <p:cNvPr id="3" name="Substituent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Clic pentru editare stiluri text Coordonator</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28890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conținut 2"/>
          <p:cNvSpPr>
            <a:spLocks noGrp="1"/>
          </p:cNvSpPr>
          <p:nvPr>
            <p:ph sz="half" idx="1"/>
          </p:nvPr>
        </p:nvSpPr>
        <p:spPr>
          <a:xfrm>
            <a:off x="838200" y="1825625"/>
            <a:ext cx="5181600" cy="435133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p:cNvSpPr>
            <a:spLocks noGrp="1"/>
          </p:cNvSpPr>
          <p:nvPr>
            <p:ph sz="half" idx="2"/>
          </p:nvPr>
        </p:nvSpPr>
        <p:spPr>
          <a:xfrm>
            <a:off x="6172200" y="1825625"/>
            <a:ext cx="5181600" cy="435133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p:cNvSpPr>
            <a:spLocks noGrp="1"/>
          </p:cNvSpPr>
          <p:nvPr>
            <p:ph type="dt" sz="half" idx="10"/>
          </p:nvPr>
        </p:nvSpPr>
        <p:spPr/>
        <p:txBody>
          <a:bodyPr/>
          <a:lstStyle/>
          <a:p>
            <a:r>
              <a:rPr lang="ro-RO"/>
              <a:t>2/28/2016</a:t>
            </a:r>
          </a:p>
        </p:txBody>
      </p:sp>
      <p:sp>
        <p:nvSpPr>
          <p:cNvPr id="6" name="Substituent subsol 5"/>
          <p:cNvSpPr>
            <a:spLocks noGrp="1"/>
          </p:cNvSpPr>
          <p:nvPr>
            <p:ph type="ftr" sz="quarter" idx="11"/>
          </p:nvPr>
        </p:nvSpPr>
        <p:spPr/>
        <p:txBody>
          <a:bodyPr/>
          <a:lstStyle/>
          <a:p>
            <a:r>
              <a:rPr lang="en-US"/>
              <a:t>Galin, SQA From theory to implementation</a:t>
            </a:r>
            <a:endParaRPr lang="ro-RO"/>
          </a:p>
        </p:txBody>
      </p:sp>
      <p:sp>
        <p:nvSpPr>
          <p:cNvPr id="7" name="Substituent număr diapozitiv 6"/>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01138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839788" y="365125"/>
            <a:ext cx="10515600" cy="1325563"/>
          </a:xfrm>
        </p:spPr>
        <p:txBody>
          <a:bodyPr/>
          <a:lstStyle/>
          <a:p>
            <a:r>
              <a:rPr lang="ro-RO"/>
              <a:t>Clic pentru editare stil titlu</a:t>
            </a:r>
          </a:p>
        </p:txBody>
      </p:sp>
      <p:sp>
        <p:nvSpPr>
          <p:cNvPr id="3" name="Substituent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Substituent conținut 3"/>
          <p:cNvSpPr>
            <a:spLocks noGrp="1"/>
          </p:cNvSpPr>
          <p:nvPr>
            <p:ph sz="half" idx="2"/>
          </p:nvPr>
        </p:nvSpPr>
        <p:spPr>
          <a:xfrm>
            <a:off x="839788" y="2505075"/>
            <a:ext cx="5157787" cy="368458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Substituent conținut 5"/>
          <p:cNvSpPr>
            <a:spLocks noGrp="1"/>
          </p:cNvSpPr>
          <p:nvPr>
            <p:ph sz="quarter" idx="4"/>
          </p:nvPr>
        </p:nvSpPr>
        <p:spPr>
          <a:xfrm>
            <a:off x="6172200" y="2505075"/>
            <a:ext cx="5183188" cy="368458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p:cNvSpPr>
            <a:spLocks noGrp="1"/>
          </p:cNvSpPr>
          <p:nvPr>
            <p:ph type="dt" sz="half" idx="10"/>
          </p:nvPr>
        </p:nvSpPr>
        <p:spPr/>
        <p:txBody>
          <a:bodyPr/>
          <a:lstStyle/>
          <a:p>
            <a:r>
              <a:rPr lang="ro-RO"/>
              <a:t>2/28/2016</a:t>
            </a:r>
          </a:p>
        </p:txBody>
      </p:sp>
      <p:sp>
        <p:nvSpPr>
          <p:cNvPr id="8" name="Substituent subsol 7"/>
          <p:cNvSpPr>
            <a:spLocks noGrp="1"/>
          </p:cNvSpPr>
          <p:nvPr>
            <p:ph type="ftr" sz="quarter" idx="11"/>
          </p:nvPr>
        </p:nvSpPr>
        <p:spPr/>
        <p:txBody>
          <a:bodyPr/>
          <a:lstStyle/>
          <a:p>
            <a:r>
              <a:rPr lang="en-US"/>
              <a:t>Galin, SQA From theory to implementation</a:t>
            </a:r>
            <a:endParaRPr lang="ro-RO"/>
          </a:p>
        </p:txBody>
      </p:sp>
      <p:sp>
        <p:nvSpPr>
          <p:cNvPr id="9" name="Substituent număr diapozitiv 8"/>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167252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dată 2"/>
          <p:cNvSpPr>
            <a:spLocks noGrp="1"/>
          </p:cNvSpPr>
          <p:nvPr>
            <p:ph type="dt" sz="half" idx="10"/>
          </p:nvPr>
        </p:nvSpPr>
        <p:spPr/>
        <p:txBody>
          <a:bodyPr/>
          <a:lstStyle/>
          <a:p>
            <a:r>
              <a:rPr lang="ro-RO"/>
              <a:t>2/28/2016</a:t>
            </a:r>
          </a:p>
        </p:txBody>
      </p:sp>
      <p:sp>
        <p:nvSpPr>
          <p:cNvPr id="4" name="Substituent subsol 3"/>
          <p:cNvSpPr>
            <a:spLocks noGrp="1"/>
          </p:cNvSpPr>
          <p:nvPr>
            <p:ph type="ftr" sz="quarter" idx="11"/>
          </p:nvPr>
        </p:nvSpPr>
        <p:spPr/>
        <p:txBody>
          <a:bodyPr/>
          <a:lstStyle/>
          <a:p>
            <a:r>
              <a:rPr lang="en-US"/>
              <a:t>Galin, SQA From theory to implementation</a:t>
            </a:r>
            <a:endParaRPr lang="ro-RO"/>
          </a:p>
        </p:txBody>
      </p:sp>
      <p:sp>
        <p:nvSpPr>
          <p:cNvPr id="5" name="Substituent număr diapozitiv 4"/>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12343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r>
              <a:rPr lang="ro-RO"/>
              <a:t>2/28/2016</a:t>
            </a:r>
          </a:p>
        </p:txBody>
      </p:sp>
      <p:sp>
        <p:nvSpPr>
          <p:cNvPr id="3" name="Substituent subsol 2"/>
          <p:cNvSpPr>
            <a:spLocks noGrp="1"/>
          </p:cNvSpPr>
          <p:nvPr>
            <p:ph type="ftr" sz="quarter" idx="11"/>
          </p:nvPr>
        </p:nvSpPr>
        <p:spPr/>
        <p:txBody>
          <a:bodyPr/>
          <a:lstStyle/>
          <a:p>
            <a:r>
              <a:rPr lang="en-US"/>
              <a:t>Galin, SQA From theory to implementation</a:t>
            </a:r>
            <a:endParaRPr lang="ro-RO"/>
          </a:p>
        </p:txBody>
      </p:sp>
      <p:sp>
        <p:nvSpPr>
          <p:cNvPr id="4" name="Substituent număr diapozitiv 3"/>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91366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39788" y="457200"/>
            <a:ext cx="3932237" cy="1600200"/>
          </a:xfrm>
        </p:spPr>
        <p:txBody>
          <a:bodyPr anchor="b"/>
          <a:lstStyle>
            <a:lvl1pPr>
              <a:defRPr sz="3200"/>
            </a:lvl1pPr>
          </a:lstStyle>
          <a:p>
            <a:r>
              <a:rPr lang="ro-RO"/>
              <a:t>Clic pentru editare stil titlu</a:t>
            </a:r>
          </a:p>
        </p:txBody>
      </p:sp>
      <p:sp>
        <p:nvSpPr>
          <p:cNvPr id="3" name="Substituent conținut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
        <p:nvSpPr>
          <p:cNvPr id="5" name="Substituent dată 4"/>
          <p:cNvSpPr>
            <a:spLocks noGrp="1"/>
          </p:cNvSpPr>
          <p:nvPr>
            <p:ph type="dt" sz="half" idx="10"/>
          </p:nvPr>
        </p:nvSpPr>
        <p:spPr/>
        <p:txBody>
          <a:bodyPr/>
          <a:lstStyle/>
          <a:p>
            <a:r>
              <a:rPr lang="ro-RO"/>
              <a:t>2/28/2016</a:t>
            </a:r>
          </a:p>
        </p:txBody>
      </p:sp>
      <p:sp>
        <p:nvSpPr>
          <p:cNvPr id="6" name="Substituent subsol 5"/>
          <p:cNvSpPr>
            <a:spLocks noGrp="1"/>
          </p:cNvSpPr>
          <p:nvPr>
            <p:ph type="ftr" sz="quarter" idx="11"/>
          </p:nvPr>
        </p:nvSpPr>
        <p:spPr/>
        <p:txBody>
          <a:bodyPr/>
          <a:lstStyle/>
          <a:p>
            <a:r>
              <a:rPr lang="en-US"/>
              <a:t>Galin, SQA From theory to implementation</a:t>
            </a:r>
            <a:endParaRPr lang="ro-RO"/>
          </a:p>
        </p:txBody>
      </p:sp>
      <p:sp>
        <p:nvSpPr>
          <p:cNvPr id="7" name="Substituent număr diapozitiv 6"/>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113104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39788" y="457200"/>
            <a:ext cx="3932237" cy="1600200"/>
          </a:xfrm>
        </p:spPr>
        <p:txBody>
          <a:bodyPr anchor="b"/>
          <a:lstStyle>
            <a:lvl1pPr>
              <a:defRPr sz="3200"/>
            </a:lvl1pPr>
          </a:lstStyle>
          <a:p>
            <a:r>
              <a:rPr lang="ro-RO"/>
              <a:t>Clic pentru editare stil titlu</a:t>
            </a:r>
          </a:p>
        </p:txBody>
      </p:sp>
      <p:sp>
        <p:nvSpPr>
          <p:cNvPr id="3" name="Substituent i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
        <p:nvSpPr>
          <p:cNvPr id="5" name="Substituent dată 4"/>
          <p:cNvSpPr>
            <a:spLocks noGrp="1"/>
          </p:cNvSpPr>
          <p:nvPr>
            <p:ph type="dt" sz="half" idx="10"/>
          </p:nvPr>
        </p:nvSpPr>
        <p:spPr/>
        <p:txBody>
          <a:bodyPr/>
          <a:lstStyle/>
          <a:p>
            <a:r>
              <a:rPr lang="ro-RO"/>
              <a:t>2/28/2016</a:t>
            </a:r>
          </a:p>
        </p:txBody>
      </p:sp>
      <p:sp>
        <p:nvSpPr>
          <p:cNvPr id="6" name="Substituent subsol 5"/>
          <p:cNvSpPr>
            <a:spLocks noGrp="1"/>
          </p:cNvSpPr>
          <p:nvPr>
            <p:ph type="ftr" sz="quarter" idx="11"/>
          </p:nvPr>
        </p:nvSpPr>
        <p:spPr/>
        <p:txBody>
          <a:bodyPr/>
          <a:lstStyle/>
          <a:p>
            <a:r>
              <a:rPr lang="en-US"/>
              <a:t>Galin, SQA From theory to implementation</a:t>
            </a:r>
            <a:endParaRPr lang="ro-RO"/>
          </a:p>
        </p:txBody>
      </p:sp>
      <p:sp>
        <p:nvSpPr>
          <p:cNvPr id="7" name="Substituent număr diapozitiv 6"/>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02270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Clic pentru editare stil titlu</a:t>
            </a:r>
          </a:p>
        </p:txBody>
      </p:sp>
      <p:sp>
        <p:nvSpPr>
          <p:cNvPr id="3" name="Substituent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o-RO"/>
              <a:t>2/28/2016</a:t>
            </a:r>
          </a:p>
        </p:txBody>
      </p:sp>
      <p:sp>
        <p:nvSpPr>
          <p:cNvPr id="5" name="Substituent subsol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Galin, SQA From theory to implementation</a:t>
            </a:r>
            <a:endParaRPr lang="ro-RO"/>
          </a:p>
        </p:txBody>
      </p:sp>
      <p:sp>
        <p:nvSpPr>
          <p:cNvPr id="6" name="Substituent număr diapozitiv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37219-D7B0-43E3-99AC-8DAC571EFC0D}" type="slidenum">
              <a:rPr lang="ro-RO" smtClean="0"/>
              <a:t>‹#›</a:t>
            </a:fld>
            <a:endParaRPr lang="ro-RO"/>
          </a:p>
        </p:txBody>
      </p:sp>
    </p:spTree>
    <p:extLst>
      <p:ext uri="{BB962C8B-B14F-4D97-AF65-F5344CB8AC3E}">
        <p14:creationId xmlns:p14="http://schemas.microsoft.com/office/powerpoint/2010/main" val="4238557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18"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0.png"/><Relationship Id="rId17" Type="http://schemas.openxmlformats.org/officeDocument/2006/relationships/customXml" Target="../ink/ink8.xml"/><Relationship Id="rId2" Type="http://schemas.openxmlformats.org/officeDocument/2006/relationships/image" Target="../media/image5.tmp"/><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9.png"/><Relationship Id="rId19" Type="http://schemas.openxmlformats.org/officeDocument/2006/relationships/customXml" Target="../ink/ink9.xml"/><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6.xml"/><Relationship Id="rId18" Type="http://schemas.openxmlformats.org/officeDocument/2006/relationships/image" Target="../media/image24.png"/><Relationship Id="rId26" Type="http://schemas.openxmlformats.org/officeDocument/2006/relationships/image" Target="../media/image28.png"/><Relationship Id="rId3" Type="http://schemas.openxmlformats.org/officeDocument/2006/relationships/customXml" Target="../ink/ink11.xml"/><Relationship Id="rId21" Type="http://schemas.openxmlformats.org/officeDocument/2006/relationships/customXml" Target="../ink/ink20.xml"/><Relationship Id="rId7" Type="http://schemas.openxmlformats.org/officeDocument/2006/relationships/customXml" Target="../ink/ink13.xml"/><Relationship Id="rId12" Type="http://schemas.openxmlformats.org/officeDocument/2006/relationships/image" Target="../media/image21.png"/><Relationship Id="rId17" Type="http://schemas.openxmlformats.org/officeDocument/2006/relationships/customXml" Target="../ink/ink18.xml"/><Relationship Id="rId25" Type="http://schemas.openxmlformats.org/officeDocument/2006/relationships/customXml" Target="../ink/ink22.xml"/><Relationship Id="rId2" Type="http://schemas.openxmlformats.org/officeDocument/2006/relationships/image" Target="../media/image16.tmp"/><Relationship Id="rId16" Type="http://schemas.openxmlformats.org/officeDocument/2006/relationships/image" Target="../media/image23.png"/><Relationship Id="rId20" Type="http://schemas.openxmlformats.org/officeDocument/2006/relationships/image" Target="../media/image25.png"/><Relationship Id="rId29"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15.xml"/><Relationship Id="rId24" Type="http://schemas.openxmlformats.org/officeDocument/2006/relationships/image" Target="../media/image27.png"/><Relationship Id="rId32" Type="http://schemas.openxmlformats.org/officeDocument/2006/relationships/image" Target="../media/image31.png"/><Relationship Id="rId5" Type="http://schemas.openxmlformats.org/officeDocument/2006/relationships/customXml" Target="../ink/ink12.xml"/><Relationship Id="rId15" Type="http://schemas.openxmlformats.org/officeDocument/2006/relationships/customXml" Target="../ink/ink17.xml"/><Relationship Id="rId23" Type="http://schemas.openxmlformats.org/officeDocument/2006/relationships/customXml" Target="../ink/ink21.xml"/><Relationship Id="rId28" Type="http://schemas.openxmlformats.org/officeDocument/2006/relationships/image" Target="../media/image29.png"/><Relationship Id="rId10" Type="http://schemas.openxmlformats.org/officeDocument/2006/relationships/image" Target="../media/image20.png"/><Relationship Id="rId19" Type="http://schemas.openxmlformats.org/officeDocument/2006/relationships/customXml" Target="../ink/ink19.xml"/><Relationship Id="rId31" Type="http://schemas.openxmlformats.org/officeDocument/2006/relationships/customXml" Target="../ink/ink25.xml"/><Relationship Id="rId4" Type="http://schemas.openxmlformats.org/officeDocument/2006/relationships/image" Target="../media/image17.png"/><Relationship Id="rId9" Type="http://schemas.openxmlformats.org/officeDocument/2006/relationships/customXml" Target="../ink/ink14.xml"/><Relationship Id="rId14" Type="http://schemas.openxmlformats.org/officeDocument/2006/relationships/image" Target="../media/image22.png"/><Relationship Id="rId22" Type="http://schemas.openxmlformats.org/officeDocument/2006/relationships/image" Target="../media/image26.png"/><Relationship Id="rId27" Type="http://schemas.openxmlformats.org/officeDocument/2006/relationships/customXml" Target="../ink/ink23.xml"/><Relationship Id="rId30"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customXml" Target="../ink/ink31.xml"/><Relationship Id="rId3" Type="http://schemas.openxmlformats.org/officeDocument/2006/relationships/customXml" Target="../ink/ink26.xml"/><Relationship Id="rId7" Type="http://schemas.openxmlformats.org/officeDocument/2006/relationships/customXml" Target="../ink/ink28.xml"/><Relationship Id="rId12" Type="http://schemas.openxmlformats.org/officeDocument/2006/relationships/image" Target="../media/image37.png"/><Relationship Id="rId2" Type="http://schemas.openxmlformats.org/officeDocument/2006/relationships/image" Target="../media/image32.tmp"/><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customXml" Target="../ink/ink30.xml"/><Relationship Id="rId5" Type="http://schemas.openxmlformats.org/officeDocument/2006/relationships/customXml" Target="../ink/ink27.xml"/><Relationship Id="rId15" Type="http://schemas.openxmlformats.org/officeDocument/2006/relationships/customXml" Target="../ink/ink32.xml"/><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customXml" Target="../ink/ink29.xml"/><Relationship Id="rId1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customXml" Target="../ink/ink34.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hyperlink" Target="https://www.securecoding.cert.org/confluence/display/cplusplus/AA.+Bibliography#AA.Bibliography-IEC61508-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hyperlink" Target="https://www.securecoding.cert.org/confluence/display/cplusplus/AA.+Bibliography#AA.Bibliography-IEC61508-4"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itbokwiki.org/Key_Standard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istqbexamcertification.com/what-is-walkthrough-in-software-testi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585253" y="207390"/>
            <a:ext cx="10814267" cy="1307601"/>
          </a:xfrm>
        </p:spPr>
        <p:txBody>
          <a:bodyPr>
            <a:noAutofit/>
          </a:bodyPr>
          <a:lstStyle/>
          <a:p>
            <a:r>
              <a:rPr lang="en-US" sz="4000" b="1" dirty="0">
                <a:solidFill>
                  <a:srgbClr val="0000FF"/>
                </a:solidFill>
                <a:latin typeface="Arial Black" panose="020B0A04020102020204" pitchFamily="34" charset="0"/>
              </a:rPr>
              <a:t>Part A: </a:t>
            </a:r>
            <a:r>
              <a:rPr lang="ro-RO" sz="4000" b="1" dirty="0" err="1">
                <a:solidFill>
                  <a:srgbClr val="0000FF"/>
                </a:solidFill>
                <a:latin typeface="Arial Black" panose="020B0A04020102020204" pitchFamily="34" charset="0"/>
              </a:rPr>
              <a:t>Introduction</a:t>
            </a:r>
            <a:r>
              <a:rPr lang="ro-RO" sz="4000" b="1" dirty="0">
                <a:solidFill>
                  <a:srgbClr val="0000FF"/>
                </a:solidFill>
                <a:latin typeface="Arial Black" panose="020B0A04020102020204" pitchFamily="34" charset="0"/>
              </a:rPr>
              <a:t>: Quality </a:t>
            </a:r>
            <a:r>
              <a:rPr lang="ro-RO" sz="4000" b="1" dirty="0" err="1">
                <a:solidFill>
                  <a:srgbClr val="0000FF"/>
                </a:solidFill>
                <a:latin typeface="Arial Black" panose="020B0A04020102020204" pitchFamily="34" charset="0"/>
              </a:rPr>
              <a:t>process</a:t>
            </a:r>
            <a:r>
              <a:rPr lang="ro-RO" sz="4000" b="1" dirty="0">
                <a:solidFill>
                  <a:srgbClr val="0000FF"/>
                </a:solidFill>
                <a:latin typeface="Arial Black" panose="020B0A04020102020204" pitchFamily="34" charset="0"/>
              </a:rPr>
              <a:t> of software</a:t>
            </a:r>
            <a:r>
              <a:rPr lang="en-US" sz="4000" b="1" dirty="0">
                <a:solidFill>
                  <a:srgbClr val="0000FF"/>
                </a:solidFill>
                <a:latin typeface="Arial Black" panose="020B0A04020102020204" pitchFamily="34" charset="0"/>
              </a:rPr>
              <a:t> (cont.)</a:t>
            </a:r>
            <a:endParaRPr lang="ro-RO" sz="4000" b="1" dirty="0">
              <a:solidFill>
                <a:srgbClr val="0000FF"/>
              </a:solidFill>
              <a:latin typeface="Arial Black" panose="020B0A04020102020204" pitchFamily="34" charset="0"/>
            </a:endParaRPr>
          </a:p>
        </p:txBody>
      </p:sp>
      <p:sp>
        <p:nvSpPr>
          <p:cNvPr id="6" name="Buton acțiune: Sfârșit 5">
            <a:hlinkClick r:id="rId2" action="ppaction://hlinksldjump" highlightClick="1"/>
          </p:cNvPr>
          <p:cNvSpPr/>
          <p:nvPr/>
        </p:nvSpPr>
        <p:spPr>
          <a:xfrm>
            <a:off x="9359660" y="1933670"/>
            <a:ext cx="894272" cy="813294"/>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Buton acțiune: Sfârșit 7">
            <a:hlinkClick r:id="" action="ppaction://hlinkshowjump?jump=lastslide" highlightClick="1"/>
          </p:cNvPr>
          <p:cNvSpPr/>
          <p:nvPr/>
        </p:nvSpPr>
        <p:spPr>
          <a:xfrm>
            <a:off x="9359660" y="3766903"/>
            <a:ext cx="894272" cy="813294"/>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 name="Dreptunghi 2"/>
          <p:cNvSpPr/>
          <p:nvPr/>
        </p:nvSpPr>
        <p:spPr>
          <a:xfrm>
            <a:off x="1293149" y="3898878"/>
            <a:ext cx="3825343" cy="769441"/>
          </a:xfrm>
          <a:prstGeom prst="rect">
            <a:avLst/>
          </a:prstGeom>
        </p:spPr>
        <p:txBody>
          <a:bodyPr wrap="none">
            <a:spAutoFit/>
          </a:bodyPr>
          <a:lstStyle/>
          <a:p>
            <a:r>
              <a:rPr lang="ro-RO" sz="4400" b="1" dirty="0" err="1">
                <a:solidFill>
                  <a:srgbClr val="0000FF"/>
                </a:solidFill>
              </a:rPr>
              <a:t>Reviews</a:t>
            </a:r>
            <a:r>
              <a:rPr lang="ro-RO" sz="4400" b="1" dirty="0">
                <a:solidFill>
                  <a:srgbClr val="0000FF"/>
                </a:solidFill>
              </a:rPr>
              <a:t> (8/DG)</a:t>
            </a:r>
            <a:endParaRPr lang="ro-RO" sz="4400" b="1" kern="10" dirty="0">
              <a:ln w="12700">
                <a:solidFill>
                  <a:srgbClr val="000000"/>
                </a:solidFill>
                <a:round/>
                <a:headEnd/>
                <a:tailEnd/>
              </a:ln>
              <a:solidFill>
                <a:srgbClr val="0000FF"/>
              </a:solidFill>
              <a:latin typeface="Arial Black" panose="020B0A04020102020204" pitchFamily="34" charset="0"/>
            </a:endParaRPr>
          </a:p>
        </p:txBody>
      </p:sp>
      <p:sp>
        <p:nvSpPr>
          <p:cNvPr id="11" name="Dreptunghi 10"/>
          <p:cNvSpPr/>
          <p:nvPr/>
        </p:nvSpPr>
        <p:spPr>
          <a:xfrm>
            <a:off x="1293149" y="1789774"/>
            <a:ext cx="7283469" cy="1446550"/>
          </a:xfrm>
          <a:prstGeom prst="rect">
            <a:avLst/>
          </a:prstGeom>
        </p:spPr>
        <p:txBody>
          <a:bodyPr wrap="none">
            <a:spAutoFit/>
          </a:bodyPr>
          <a:lstStyle/>
          <a:p>
            <a:r>
              <a:rPr lang="ro-RO" sz="4400" b="1" dirty="0" err="1">
                <a:solidFill>
                  <a:srgbClr val="0000FF"/>
                </a:solidFill>
              </a:rPr>
              <a:t>Integrating</a:t>
            </a:r>
            <a:r>
              <a:rPr lang="ro-RO" sz="4400" b="1" dirty="0">
                <a:solidFill>
                  <a:srgbClr val="0000FF"/>
                </a:solidFill>
              </a:rPr>
              <a:t> quality </a:t>
            </a:r>
            <a:r>
              <a:rPr lang="ro-RO" sz="4400" b="1" dirty="0" err="1">
                <a:solidFill>
                  <a:srgbClr val="0000FF"/>
                </a:solidFill>
              </a:rPr>
              <a:t>activities</a:t>
            </a:r>
            <a:r>
              <a:rPr lang="ro-RO" sz="4400" b="1" dirty="0">
                <a:solidFill>
                  <a:srgbClr val="0000FF"/>
                </a:solidFill>
              </a:rPr>
              <a:t> in</a:t>
            </a:r>
          </a:p>
          <a:p>
            <a:r>
              <a:rPr lang="ro-RO" sz="4400" b="1" dirty="0" err="1">
                <a:solidFill>
                  <a:srgbClr val="0000FF"/>
                </a:solidFill>
              </a:rPr>
              <a:t>the</a:t>
            </a:r>
            <a:r>
              <a:rPr lang="ro-RO" sz="4400" b="1" dirty="0">
                <a:solidFill>
                  <a:srgbClr val="0000FF"/>
                </a:solidFill>
              </a:rPr>
              <a:t> </a:t>
            </a:r>
            <a:r>
              <a:rPr lang="ro-RO" sz="4400" b="1" dirty="0" err="1">
                <a:solidFill>
                  <a:srgbClr val="0000FF"/>
                </a:solidFill>
              </a:rPr>
              <a:t>project</a:t>
            </a:r>
            <a:r>
              <a:rPr lang="ro-RO" sz="4400" b="1" dirty="0">
                <a:solidFill>
                  <a:srgbClr val="0000FF"/>
                </a:solidFill>
              </a:rPr>
              <a:t> </a:t>
            </a:r>
            <a:r>
              <a:rPr lang="ro-RO" sz="4400" b="1" dirty="0" err="1">
                <a:solidFill>
                  <a:srgbClr val="0000FF"/>
                </a:solidFill>
              </a:rPr>
              <a:t>life</a:t>
            </a:r>
            <a:r>
              <a:rPr lang="ro-RO" sz="4400" b="1" dirty="0">
                <a:solidFill>
                  <a:srgbClr val="0000FF"/>
                </a:solidFill>
              </a:rPr>
              <a:t> </a:t>
            </a:r>
            <a:r>
              <a:rPr lang="ro-RO" sz="4400" b="1" dirty="0" err="1">
                <a:solidFill>
                  <a:srgbClr val="0000FF"/>
                </a:solidFill>
              </a:rPr>
              <a:t>cycle</a:t>
            </a:r>
            <a:r>
              <a:rPr lang="ro-RO" sz="4400" b="1" dirty="0">
                <a:solidFill>
                  <a:srgbClr val="0000FF"/>
                </a:solidFill>
              </a:rPr>
              <a:t> (7/DG)</a:t>
            </a:r>
            <a:endParaRPr lang="ro-RO" sz="4400" b="1" kern="10" dirty="0">
              <a:ln w="12700">
                <a:solidFill>
                  <a:srgbClr val="000000"/>
                </a:solidFill>
                <a:round/>
                <a:headEnd/>
                <a:tailEnd/>
              </a:ln>
              <a:solidFill>
                <a:srgbClr val="0000FF"/>
              </a:solidFill>
              <a:latin typeface="Arial Black" panose="020B0A04020102020204" pitchFamily="34" charset="0"/>
            </a:endParaRPr>
          </a:p>
        </p:txBody>
      </p:sp>
    </p:spTree>
    <p:extLst>
      <p:ext uri="{BB962C8B-B14F-4D97-AF65-F5344CB8AC3E}">
        <p14:creationId xmlns:p14="http://schemas.microsoft.com/office/powerpoint/2010/main" val="367865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10</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44593" y="1259457"/>
            <a:ext cx="10347383" cy="4401205"/>
          </a:xfrm>
          <a:prstGeom prst="rect">
            <a:avLst/>
          </a:prstGeom>
        </p:spPr>
        <p:txBody>
          <a:bodyPr wrap="square">
            <a:spAutoFit/>
          </a:bodyPr>
          <a:lstStyle/>
          <a:p>
            <a:r>
              <a:rPr lang="en-US" sz="2800" dirty="0"/>
              <a:t>■</a:t>
            </a:r>
            <a:r>
              <a:rPr lang="ro-RO" sz="2800" dirty="0">
                <a:solidFill>
                  <a:srgbClr val="00B0F0"/>
                </a:solidFill>
              </a:rPr>
              <a:t>The </a:t>
            </a:r>
            <a:r>
              <a:rPr lang="ro-RO" sz="2800" dirty="0" err="1">
                <a:solidFill>
                  <a:srgbClr val="00B0F0"/>
                </a:solidFill>
              </a:rPr>
              <a:t>prototyping</a:t>
            </a:r>
            <a:r>
              <a:rPr lang="ro-RO" sz="2800" dirty="0">
                <a:solidFill>
                  <a:srgbClr val="00B0F0"/>
                </a:solidFill>
              </a:rPr>
              <a:t> model</a:t>
            </a:r>
            <a:endParaRPr lang="en-US" sz="2800" dirty="0">
              <a:solidFill>
                <a:srgbClr val="00B0F0"/>
              </a:solidFill>
            </a:endParaRPr>
          </a:p>
          <a:p>
            <a:r>
              <a:rPr lang="en-US" sz="2800" dirty="0"/>
              <a:t>The prototyping methodology makes use of </a:t>
            </a:r>
          </a:p>
          <a:p>
            <a:pPr marL="514350" indent="-514350">
              <a:buAutoNum type="alphaLcParenBoth"/>
            </a:pPr>
            <a:r>
              <a:rPr lang="en-US" sz="2800" dirty="0"/>
              <a:t>developments in information technology, namely, </a:t>
            </a:r>
            <a:r>
              <a:rPr lang="en-US" sz="2800" b="1" dirty="0">
                <a:solidFill>
                  <a:srgbClr val="0000FF"/>
                </a:solidFill>
              </a:rPr>
              <a:t>advanced application generators that allow for fast and easy development of software prototypes</a:t>
            </a:r>
            <a:r>
              <a:rPr lang="en-US" sz="2800" dirty="0"/>
              <a:t>, </a:t>
            </a:r>
          </a:p>
          <a:p>
            <a:endParaRPr lang="en-US" sz="2800" dirty="0"/>
          </a:p>
          <a:p>
            <a:r>
              <a:rPr lang="en-US" sz="2800" dirty="0"/>
              <a:t>combined with </a:t>
            </a:r>
          </a:p>
          <a:p>
            <a:endParaRPr lang="en-US" sz="2800" dirty="0"/>
          </a:p>
          <a:p>
            <a:r>
              <a:rPr lang="en-US" sz="2800" dirty="0"/>
              <a:t>b) </a:t>
            </a:r>
            <a:r>
              <a:rPr lang="en-US" sz="2800" b="1" dirty="0">
                <a:solidFill>
                  <a:srgbClr val="0000FF"/>
                </a:solidFill>
              </a:rPr>
              <a:t>active participation </a:t>
            </a:r>
            <a:r>
              <a:rPr lang="en-US" sz="2800" dirty="0"/>
              <a:t>in the development process by customers and users capable of </a:t>
            </a:r>
            <a:r>
              <a:rPr lang="ro-RO" sz="2800" dirty="0" err="1"/>
              <a:t>examining</a:t>
            </a:r>
            <a:r>
              <a:rPr lang="ro-RO" sz="2800" dirty="0"/>
              <a:t> </a:t>
            </a:r>
            <a:r>
              <a:rPr lang="ro-RO" sz="2800" dirty="0" err="1"/>
              <a:t>and</a:t>
            </a:r>
            <a:r>
              <a:rPr lang="ro-RO" sz="2800" dirty="0"/>
              <a:t> </a:t>
            </a:r>
            <a:r>
              <a:rPr lang="ro-RO" sz="2800" dirty="0" err="1"/>
              <a:t>evaluating</a:t>
            </a:r>
            <a:r>
              <a:rPr lang="ro-RO" sz="2800" dirty="0"/>
              <a:t> </a:t>
            </a:r>
            <a:r>
              <a:rPr lang="ro-RO" sz="2800" dirty="0" err="1"/>
              <a:t>prototypes</a:t>
            </a:r>
            <a:r>
              <a:rPr lang="ro-RO" sz="2800" dirty="0"/>
              <a:t>.</a:t>
            </a:r>
            <a:endParaRPr lang="en-US" sz="2800" dirty="0"/>
          </a:p>
        </p:txBody>
      </p:sp>
    </p:spTree>
    <p:extLst>
      <p:ext uri="{BB962C8B-B14F-4D97-AF65-F5344CB8AC3E}">
        <p14:creationId xmlns:p14="http://schemas.microsoft.com/office/powerpoint/2010/main" val="243220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11</a:t>
            </a:fld>
            <a:endParaRPr lang="ro-RO"/>
          </a:p>
        </p:txBody>
      </p:sp>
      <p:sp>
        <p:nvSpPr>
          <p:cNvPr id="21" name="text 1"/>
          <p:cNvSpPr txBox="1"/>
          <p:nvPr/>
        </p:nvSpPr>
        <p:spPr>
          <a:xfrm>
            <a:off x="838200" y="218299"/>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22308" y="871278"/>
            <a:ext cx="10347383" cy="5262979"/>
          </a:xfrm>
          <a:prstGeom prst="rect">
            <a:avLst/>
          </a:prstGeom>
        </p:spPr>
        <p:txBody>
          <a:bodyPr wrap="square">
            <a:spAutoFit/>
          </a:bodyPr>
          <a:lstStyle/>
          <a:p>
            <a:r>
              <a:rPr lang="en-US" sz="2800" dirty="0"/>
              <a:t>■</a:t>
            </a:r>
            <a:r>
              <a:rPr lang="ro-RO" sz="2800" dirty="0"/>
              <a:t>The </a:t>
            </a:r>
            <a:r>
              <a:rPr lang="ro-RO" sz="2800" dirty="0" err="1"/>
              <a:t>prototyping</a:t>
            </a:r>
            <a:r>
              <a:rPr lang="ro-RO" sz="2800" dirty="0"/>
              <a:t> model</a:t>
            </a:r>
            <a:endParaRPr lang="en-US" sz="2800" dirty="0"/>
          </a:p>
          <a:p>
            <a:endParaRPr lang="en-US" sz="2800" dirty="0"/>
          </a:p>
          <a:p>
            <a:r>
              <a:rPr lang="en-US" sz="2800" dirty="0"/>
              <a:t>The future users of the system are required to comment on the various versions of the software prototypes prepared by the developers. </a:t>
            </a:r>
          </a:p>
          <a:p>
            <a:endParaRPr lang="en-US" sz="2800" dirty="0"/>
          </a:p>
          <a:p>
            <a:r>
              <a:rPr lang="en-US" sz="2800" dirty="0"/>
              <a:t>In response to customer and user comments, the developers correct the prototype and add parts to the system on the way to presenting the next generation of the software for user evaluation.</a:t>
            </a:r>
          </a:p>
          <a:p>
            <a:endParaRPr lang="en-US" sz="2800" dirty="0"/>
          </a:p>
          <a:p>
            <a:r>
              <a:rPr lang="ro-RO" sz="2800" dirty="0" err="1"/>
              <a:t>This</a:t>
            </a:r>
            <a:r>
              <a:rPr lang="en-US" sz="2800" dirty="0"/>
              <a:t> process is repeated till the prototyping goal is achieved or the software system </a:t>
            </a:r>
            <a:r>
              <a:rPr lang="ro-RO" sz="2800" dirty="0" err="1"/>
              <a:t>is</a:t>
            </a:r>
            <a:r>
              <a:rPr lang="ro-RO" sz="2800" dirty="0"/>
              <a:t> </a:t>
            </a:r>
            <a:r>
              <a:rPr lang="ro-RO" sz="2800" dirty="0" err="1"/>
              <a:t>completed</a:t>
            </a:r>
            <a:r>
              <a:rPr lang="ro-RO" sz="2800" dirty="0"/>
              <a:t>.</a:t>
            </a:r>
            <a:endParaRPr lang="en-US" sz="2800" dirty="0"/>
          </a:p>
        </p:txBody>
      </p:sp>
    </p:spTree>
    <p:extLst>
      <p:ext uri="{BB962C8B-B14F-4D97-AF65-F5344CB8AC3E}">
        <p14:creationId xmlns:p14="http://schemas.microsoft.com/office/powerpoint/2010/main" val="287831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12</a:t>
            </a:fld>
            <a:endParaRPr lang="ro-RO"/>
          </a:p>
        </p:txBody>
      </p:sp>
      <p:sp>
        <p:nvSpPr>
          <p:cNvPr id="21" name="text 1"/>
          <p:cNvSpPr txBox="1"/>
          <p:nvPr/>
        </p:nvSpPr>
        <p:spPr>
          <a:xfrm>
            <a:off x="838200" y="218299"/>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22308" y="871278"/>
            <a:ext cx="10347383" cy="954107"/>
          </a:xfrm>
          <a:prstGeom prst="rect">
            <a:avLst/>
          </a:prstGeom>
        </p:spPr>
        <p:txBody>
          <a:bodyPr wrap="square">
            <a:spAutoFit/>
          </a:bodyPr>
          <a:lstStyle/>
          <a:p>
            <a:r>
              <a:rPr lang="en-US" sz="2800" dirty="0"/>
              <a:t>■</a:t>
            </a:r>
            <a:r>
              <a:rPr lang="ro-RO" sz="2800" dirty="0"/>
              <a:t>The </a:t>
            </a:r>
            <a:r>
              <a:rPr lang="ro-RO" sz="2800" dirty="0" err="1"/>
              <a:t>prototyping</a:t>
            </a:r>
            <a:r>
              <a:rPr lang="ro-RO" sz="2800" dirty="0"/>
              <a:t> model</a:t>
            </a:r>
            <a:endParaRPr lang="en-US" sz="2800" dirty="0"/>
          </a:p>
          <a:p>
            <a:endParaRPr lang="en-US" sz="2800" dirty="0"/>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4656" y="636884"/>
            <a:ext cx="5553635" cy="5731769"/>
          </a:xfrm>
          <a:prstGeom prst="rect">
            <a:avLst/>
          </a:prstGeom>
        </p:spPr>
      </p:pic>
    </p:spTree>
    <p:extLst>
      <p:ext uri="{BB962C8B-B14F-4D97-AF65-F5344CB8AC3E}">
        <p14:creationId xmlns:p14="http://schemas.microsoft.com/office/powerpoint/2010/main" val="63660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13</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22308" y="1627010"/>
            <a:ext cx="10347383" cy="3970318"/>
          </a:xfrm>
          <a:prstGeom prst="rect">
            <a:avLst/>
          </a:prstGeom>
        </p:spPr>
        <p:txBody>
          <a:bodyPr wrap="square">
            <a:spAutoFit/>
          </a:bodyPr>
          <a:lstStyle/>
          <a:p>
            <a:r>
              <a:rPr lang="en-US" sz="2800" dirty="0"/>
              <a:t>■ </a:t>
            </a:r>
            <a:r>
              <a:rPr lang="ro-RO" sz="2800" dirty="0">
                <a:solidFill>
                  <a:srgbClr val="00B0F0"/>
                </a:solidFill>
              </a:rPr>
              <a:t>The spiral model</a:t>
            </a:r>
            <a:r>
              <a:rPr lang="en-US" sz="2800" dirty="0">
                <a:solidFill>
                  <a:srgbClr val="00B0F0"/>
                </a:solidFill>
              </a:rPr>
              <a:t> (Boehm 1988, 1998), </a:t>
            </a:r>
          </a:p>
          <a:p>
            <a:endParaRPr lang="en-US" sz="2800" dirty="0"/>
          </a:p>
          <a:p>
            <a:r>
              <a:rPr lang="en-US" sz="2800" dirty="0"/>
              <a:t>… offers an improved methodology for overseeing large and more complex development projects displaying higher prospects for failure, typical of many projects begun in the last two decades. </a:t>
            </a:r>
          </a:p>
          <a:p>
            <a:endParaRPr lang="en-US" sz="2800" dirty="0"/>
          </a:p>
          <a:p>
            <a:r>
              <a:rPr lang="en-US" sz="2800" dirty="0"/>
              <a:t>It combines an iterative model that introduces and emphasizes </a:t>
            </a:r>
          </a:p>
          <a:p>
            <a:r>
              <a:rPr lang="en-US" sz="2800" dirty="0"/>
              <a:t>risk analysis and customer participation into the major elements of</a:t>
            </a:r>
          </a:p>
          <a:p>
            <a:r>
              <a:rPr lang="ro-RO" sz="2800" dirty="0">
                <a:solidFill>
                  <a:srgbClr val="0000FF"/>
                </a:solidFill>
              </a:rPr>
              <a:t>SDLC</a:t>
            </a:r>
            <a:r>
              <a:rPr lang="ro-RO" sz="2800" dirty="0"/>
              <a:t> </a:t>
            </a:r>
            <a:r>
              <a:rPr lang="ro-RO" sz="2800" dirty="0" err="1"/>
              <a:t>and</a:t>
            </a:r>
            <a:r>
              <a:rPr lang="ro-RO" sz="2800" dirty="0"/>
              <a:t> </a:t>
            </a:r>
            <a:r>
              <a:rPr lang="ro-RO" sz="2800" dirty="0" err="1">
                <a:solidFill>
                  <a:srgbClr val="0000FF"/>
                </a:solidFill>
              </a:rPr>
              <a:t>prototyping</a:t>
            </a:r>
            <a:r>
              <a:rPr lang="ro-RO" sz="2800" dirty="0">
                <a:solidFill>
                  <a:srgbClr val="0000FF"/>
                </a:solidFill>
              </a:rPr>
              <a:t> </a:t>
            </a:r>
            <a:r>
              <a:rPr lang="ro-RO" sz="2800" dirty="0" err="1">
                <a:solidFill>
                  <a:srgbClr val="0000FF"/>
                </a:solidFill>
              </a:rPr>
              <a:t>methodologies</a:t>
            </a:r>
            <a:r>
              <a:rPr lang="ro-RO" sz="2800" dirty="0"/>
              <a:t>.</a:t>
            </a:r>
          </a:p>
        </p:txBody>
      </p:sp>
    </p:spTree>
    <p:extLst>
      <p:ext uri="{BB962C8B-B14F-4D97-AF65-F5344CB8AC3E}">
        <p14:creationId xmlns:p14="http://schemas.microsoft.com/office/powerpoint/2010/main" val="294686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14</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22308" y="1627010"/>
            <a:ext cx="10347383" cy="3970318"/>
          </a:xfrm>
          <a:prstGeom prst="rect">
            <a:avLst/>
          </a:prstGeom>
        </p:spPr>
        <p:txBody>
          <a:bodyPr wrap="square">
            <a:spAutoFit/>
          </a:bodyPr>
          <a:lstStyle/>
          <a:p>
            <a:r>
              <a:rPr lang="en-US" sz="2800" dirty="0"/>
              <a:t>■ </a:t>
            </a:r>
            <a:r>
              <a:rPr lang="ro-RO" sz="2800" dirty="0"/>
              <a:t>The spiral model</a:t>
            </a:r>
            <a:r>
              <a:rPr lang="en-US" sz="2800" dirty="0"/>
              <a:t> (Boehm 1988, 1998), </a:t>
            </a:r>
          </a:p>
          <a:p>
            <a:endParaRPr lang="en-US" sz="2800" dirty="0"/>
          </a:p>
          <a:p>
            <a:r>
              <a:rPr lang="en-US" sz="2800" dirty="0"/>
              <a:t>… offers an improved methodology for overseeing large and more complex development projects displaying higher prospects for failure, typical of many projects begun in the last two decades. </a:t>
            </a:r>
          </a:p>
          <a:p>
            <a:endParaRPr lang="en-US" sz="2800" dirty="0"/>
          </a:p>
          <a:p>
            <a:r>
              <a:rPr lang="en-US" sz="2800" dirty="0"/>
              <a:t>It combines an iterative model that introduces and emphasizes </a:t>
            </a:r>
          </a:p>
          <a:p>
            <a:r>
              <a:rPr lang="en-US" sz="2800" dirty="0"/>
              <a:t>risk analysis and customer participation into the major elements of</a:t>
            </a:r>
          </a:p>
          <a:p>
            <a:r>
              <a:rPr lang="ro-RO" sz="2800" dirty="0">
                <a:solidFill>
                  <a:srgbClr val="0000FF"/>
                </a:solidFill>
              </a:rPr>
              <a:t>SDLC</a:t>
            </a:r>
            <a:r>
              <a:rPr lang="ro-RO" sz="2800" dirty="0"/>
              <a:t> </a:t>
            </a:r>
            <a:r>
              <a:rPr lang="ro-RO" sz="2800" dirty="0" err="1"/>
              <a:t>and</a:t>
            </a:r>
            <a:r>
              <a:rPr lang="ro-RO" sz="2800" dirty="0"/>
              <a:t> </a:t>
            </a:r>
            <a:r>
              <a:rPr lang="ro-RO" sz="2800" dirty="0" err="1">
                <a:solidFill>
                  <a:srgbClr val="0000FF"/>
                </a:solidFill>
              </a:rPr>
              <a:t>prototyping</a:t>
            </a:r>
            <a:r>
              <a:rPr lang="ro-RO" sz="2800" dirty="0">
                <a:solidFill>
                  <a:srgbClr val="0000FF"/>
                </a:solidFill>
              </a:rPr>
              <a:t> </a:t>
            </a:r>
            <a:r>
              <a:rPr lang="ro-RO" sz="2800" dirty="0" err="1">
                <a:solidFill>
                  <a:srgbClr val="0000FF"/>
                </a:solidFill>
              </a:rPr>
              <a:t>methodologies</a:t>
            </a:r>
            <a:r>
              <a:rPr lang="ro-RO" sz="2800" dirty="0"/>
              <a:t>.</a:t>
            </a:r>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562" y="1016738"/>
            <a:ext cx="5209551" cy="545288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B4E22C3-977D-405D-A3A2-D6179C4DF570}"/>
                  </a:ext>
                </a:extLst>
              </p14:cNvPr>
              <p14:cNvContentPartPr/>
              <p14:nvPr/>
            </p14:nvContentPartPr>
            <p14:xfrm>
              <a:off x="4989146" y="3190517"/>
              <a:ext cx="691560" cy="397080"/>
            </p14:xfrm>
          </p:contentPart>
        </mc:Choice>
        <mc:Fallback>
          <p:pic>
            <p:nvPicPr>
              <p:cNvPr id="4" name="Ink 3">
                <a:extLst>
                  <a:ext uri="{FF2B5EF4-FFF2-40B4-BE49-F238E27FC236}">
                    <a16:creationId xmlns:a16="http://schemas.microsoft.com/office/drawing/2014/main" id="{CB4E22C3-977D-405D-A3A2-D6179C4DF570}"/>
                  </a:ext>
                </a:extLst>
              </p:cNvPr>
              <p:cNvPicPr/>
              <p:nvPr/>
            </p:nvPicPr>
            <p:blipFill>
              <a:blip r:embed="rId4"/>
              <a:stretch>
                <a:fillRect/>
              </a:stretch>
            </p:blipFill>
            <p:spPr>
              <a:xfrm>
                <a:off x="4984826" y="3186197"/>
                <a:ext cx="70020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55E6A15D-AFFF-4800-96B1-EC7A67DE15A5}"/>
                  </a:ext>
                </a:extLst>
              </p14:cNvPr>
              <p14:cNvContentPartPr/>
              <p14:nvPr/>
            </p14:nvContentPartPr>
            <p14:xfrm>
              <a:off x="6948626" y="3684437"/>
              <a:ext cx="675360" cy="723240"/>
            </p14:xfrm>
          </p:contentPart>
        </mc:Choice>
        <mc:Fallback>
          <p:pic>
            <p:nvPicPr>
              <p:cNvPr id="5" name="Ink 4">
                <a:extLst>
                  <a:ext uri="{FF2B5EF4-FFF2-40B4-BE49-F238E27FC236}">
                    <a16:creationId xmlns:a16="http://schemas.microsoft.com/office/drawing/2014/main" id="{55E6A15D-AFFF-4800-96B1-EC7A67DE15A5}"/>
                  </a:ext>
                </a:extLst>
              </p:cNvPr>
              <p:cNvPicPr/>
              <p:nvPr/>
            </p:nvPicPr>
            <p:blipFill>
              <a:blip r:embed="rId6"/>
              <a:stretch>
                <a:fillRect/>
              </a:stretch>
            </p:blipFill>
            <p:spPr>
              <a:xfrm>
                <a:off x="6944306" y="3680117"/>
                <a:ext cx="684000" cy="731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4933D143-73AE-4779-B25D-E5D28EE9BA69}"/>
                  </a:ext>
                </a:extLst>
              </p14:cNvPr>
              <p14:cNvContentPartPr/>
              <p14:nvPr/>
            </p14:nvContentPartPr>
            <p14:xfrm>
              <a:off x="5357066" y="3406157"/>
              <a:ext cx="390600" cy="631440"/>
            </p14:xfrm>
          </p:contentPart>
        </mc:Choice>
        <mc:Fallback>
          <p:pic>
            <p:nvPicPr>
              <p:cNvPr id="9" name="Ink 8">
                <a:extLst>
                  <a:ext uri="{FF2B5EF4-FFF2-40B4-BE49-F238E27FC236}">
                    <a16:creationId xmlns:a16="http://schemas.microsoft.com/office/drawing/2014/main" id="{4933D143-73AE-4779-B25D-E5D28EE9BA69}"/>
                  </a:ext>
                </a:extLst>
              </p:cNvPr>
              <p:cNvPicPr/>
              <p:nvPr/>
            </p:nvPicPr>
            <p:blipFill>
              <a:blip r:embed="rId8"/>
              <a:stretch>
                <a:fillRect/>
              </a:stretch>
            </p:blipFill>
            <p:spPr>
              <a:xfrm>
                <a:off x="5352746" y="3401837"/>
                <a:ext cx="399240" cy="640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88B00C26-0F8F-482C-A223-3E212899D1B7}"/>
                  </a:ext>
                </a:extLst>
              </p14:cNvPr>
              <p14:cNvContentPartPr/>
              <p14:nvPr/>
            </p14:nvContentPartPr>
            <p14:xfrm>
              <a:off x="4580186" y="3617117"/>
              <a:ext cx="973440" cy="534240"/>
            </p14:xfrm>
          </p:contentPart>
        </mc:Choice>
        <mc:Fallback>
          <p:pic>
            <p:nvPicPr>
              <p:cNvPr id="10" name="Ink 9">
                <a:extLst>
                  <a:ext uri="{FF2B5EF4-FFF2-40B4-BE49-F238E27FC236}">
                    <a16:creationId xmlns:a16="http://schemas.microsoft.com/office/drawing/2014/main" id="{88B00C26-0F8F-482C-A223-3E212899D1B7}"/>
                  </a:ext>
                </a:extLst>
              </p:cNvPr>
              <p:cNvPicPr/>
              <p:nvPr/>
            </p:nvPicPr>
            <p:blipFill>
              <a:blip r:embed="rId10"/>
              <a:stretch>
                <a:fillRect/>
              </a:stretch>
            </p:blipFill>
            <p:spPr>
              <a:xfrm>
                <a:off x="4575866" y="3612797"/>
                <a:ext cx="982080" cy="542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9FE4647C-9570-41CE-AD25-B652612769D4}"/>
                  </a:ext>
                </a:extLst>
              </p14:cNvPr>
              <p14:cNvContentPartPr/>
              <p14:nvPr/>
            </p14:nvContentPartPr>
            <p14:xfrm>
              <a:off x="4637426" y="2785157"/>
              <a:ext cx="482040" cy="1013760"/>
            </p14:xfrm>
          </p:contentPart>
        </mc:Choice>
        <mc:Fallback>
          <p:pic>
            <p:nvPicPr>
              <p:cNvPr id="11" name="Ink 10">
                <a:extLst>
                  <a:ext uri="{FF2B5EF4-FFF2-40B4-BE49-F238E27FC236}">
                    <a16:creationId xmlns:a16="http://schemas.microsoft.com/office/drawing/2014/main" id="{9FE4647C-9570-41CE-AD25-B652612769D4}"/>
                  </a:ext>
                </a:extLst>
              </p:cNvPr>
              <p:cNvPicPr/>
              <p:nvPr/>
            </p:nvPicPr>
            <p:blipFill>
              <a:blip r:embed="rId12"/>
              <a:stretch>
                <a:fillRect/>
              </a:stretch>
            </p:blipFill>
            <p:spPr>
              <a:xfrm>
                <a:off x="4633106" y="2780837"/>
                <a:ext cx="490680" cy="1022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BB7E4088-8138-4F9C-9D4E-F6C3A2065A49}"/>
                  </a:ext>
                </a:extLst>
              </p14:cNvPr>
              <p14:cNvContentPartPr/>
              <p14:nvPr/>
            </p14:nvContentPartPr>
            <p14:xfrm>
              <a:off x="4282106" y="3773717"/>
              <a:ext cx="12960" cy="28440"/>
            </p14:xfrm>
          </p:contentPart>
        </mc:Choice>
        <mc:Fallback>
          <p:pic>
            <p:nvPicPr>
              <p:cNvPr id="15" name="Ink 14">
                <a:extLst>
                  <a:ext uri="{FF2B5EF4-FFF2-40B4-BE49-F238E27FC236}">
                    <a16:creationId xmlns:a16="http://schemas.microsoft.com/office/drawing/2014/main" id="{BB7E4088-8138-4F9C-9D4E-F6C3A2065A49}"/>
                  </a:ext>
                </a:extLst>
              </p:cNvPr>
              <p:cNvPicPr/>
              <p:nvPr/>
            </p:nvPicPr>
            <p:blipFill>
              <a:blip r:embed="rId14"/>
              <a:stretch>
                <a:fillRect/>
              </a:stretch>
            </p:blipFill>
            <p:spPr>
              <a:xfrm>
                <a:off x="4277786" y="3769397"/>
                <a:ext cx="21600" cy="37080"/>
              </a:xfrm>
              <a:prstGeom prst="rect">
                <a:avLst/>
              </a:prstGeom>
            </p:spPr>
          </p:pic>
        </mc:Fallback>
      </mc:AlternateContent>
      <p:grpSp>
        <p:nvGrpSpPr>
          <p:cNvPr id="18" name="Group 17">
            <a:extLst>
              <a:ext uri="{FF2B5EF4-FFF2-40B4-BE49-F238E27FC236}">
                <a16:creationId xmlns:a16="http://schemas.microsoft.com/office/drawing/2014/main" id="{293DDA27-BD83-4AA1-9B7A-141D5368AA78}"/>
              </a:ext>
            </a:extLst>
          </p:cNvPr>
          <p:cNvGrpSpPr/>
          <p:nvPr/>
        </p:nvGrpSpPr>
        <p:grpSpPr>
          <a:xfrm>
            <a:off x="3618986" y="1962557"/>
            <a:ext cx="4074120" cy="3078360"/>
            <a:chOff x="3618986" y="1962557"/>
            <a:chExt cx="4074120" cy="3078360"/>
          </a:xfrm>
        </p:grpSpPr>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464CC159-A6F9-4844-A9CC-6D8A888C321D}"/>
                    </a:ext>
                  </a:extLst>
                </p14:cNvPr>
                <p14:cNvContentPartPr/>
                <p14:nvPr/>
              </p14:nvContentPartPr>
              <p14:xfrm>
                <a:off x="3618986" y="1962557"/>
                <a:ext cx="2797200" cy="2935080"/>
              </p14:xfrm>
            </p:contentPart>
          </mc:Choice>
          <mc:Fallback>
            <p:pic>
              <p:nvPicPr>
                <p:cNvPr id="12" name="Ink 11">
                  <a:extLst>
                    <a:ext uri="{FF2B5EF4-FFF2-40B4-BE49-F238E27FC236}">
                      <a16:creationId xmlns:a16="http://schemas.microsoft.com/office/drawing/2014/main" id="{464CC159-A6F9-4844-A9CC-6D8A888C321D}"/>
                    </a:ext>
                  </a:extLst>
                </p:cNvPr>
                <p:cNvPicPr/>
                <p:nvPr/>
              </p:nvPicPr>
              <p:blipFill>
                <a:blip r:embed="rId16"/>
                <a:stretch>
                  <a:fillRect/>
                </a:stretch>
              </p:blipFill>
              <p:spPr>
                <a:xfrm>
                  <a:off x="3614666" y="1958237"/>
                  <a:ext cx="2805840" cy="2943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5420C71B-B5FE-4A04-896A-324CE14EAEA7}"/>
                    </a:ext>
                  </a:extLst>
                </p14:cNvPr>
                <p14:cNvContentPartPr/>
                <p14:nvPr/>
              </p14:nvContentPartPr>
              <p14:xfrm>
                <a:off x="6970946" y="4449077"/>
                <a:ext cx="722160" cy="591840"/>
              </p14:xfrm>
            </p:contentPart>
          </mc:Choice>
          <mc:Fallback>
            <p:pic>
              <p:nvPicPr>
                <p:cNvPr id="13" name="Ink 12">
                  <a:extLst>
                    <a:ext uri="{FF2B5EF4-FFF2-40B4-BE49-F238E27FC236}">
                      <a16:creationId xmlns:a16="http://schemas.microsoft.com/office/drawing/2014/main" id="{5420C71B-B5FE-4A04-896A-324CE14EAEA7}"/>
                    </a:ext>
                  </a:extLst>
                </p:cNvPr>
                <p:cNvPicPr/>
                <p:nvPr/>
              </p:nvPicPr>
              <p:blipFill>
                <a:blip r:embed="rId18"/>
                <a:stretch>
                  <a:fillRect/>
                </a:stretch>
              </p:blipFill>
              <p:spPr>
                <a:xfrm>
                  <a:off x="6966626" y="4444757"/>
                  <a:ext cx="730800" cy="600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DC781685-270E-4EBE-ACC6-17BA979AEE0C}"/>
                    </a:ext>
                  </a:extLst>
                </p14:cNvPr>
                <p14:cNvContentPartPr/>
                <p14:nvPr/>
              </p14:nvContentPartPr>
              <p14:xfrm>
                <a:off x="4033346" y="2242997"/>
                <a:ext cx="2476800" cy="2400840"/>
              </p14:xfrm>
            </p:contentPart>
          </mc:Choice>
          <mc:Fallback>
            <p:pic>
              <p:nvPicPr>
                <p:cNvPr id="16" name="Ink 15">
                  <a:extLst>
                    <a:ext uri="{FF2B5EF4-FFF2-40B4-BE49-F238E27FC236}">
                      <a16:creationId xmlns:a16="http://schemas.microsoft.com/office/drawing/2014/main" id="{DC781685-270E-4EBE-ACC6-17BA979AEE0C}"/>
                    </a:ext>
                  </a:extLst>
                </p:cNvPr>
                <p:cNvPicPr/>
                <p:nvPr/>
              </p:nvPicPr>
              <p:blipFill>
                <a:blip r:embed="rId20"/>
                <a:stretch>
                  <a:fillRect/>
                </a:stretch>
              </p:blipFill>
              <p:spPr>
                <a:xfrm>
                  <a:off x="4029026" y="2238677"/>
                  <a:ext cx="2485440" cy="2409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5C335EF0-ADAC-409E-8D70-EB6B1E86553D}"/>
                    </a:ext>
                  </a:extLst>
                </p14:cNvPr>
                <p14:cNvContentPartPr/>
                <p14:nvPr/>
              </p14:nvContentPartPr>
              <p14:xfrm>
                <a:off x="5576306" y="4824917"/>
                <a:ext cx="10800" cy="360"/>
              </p14:xfrm>
            </p:contentPart>
          </mc:Choice>
          <mc:Fallback>
            <p:pic>
              <p:nvPicPr>
                <p:cNvPr id="17" name="Ink 16">
                  <a:extLst>
                    <a:ext uri="{FF2B5EF4-FFF2-40B4-BE49-F238E27FC236}">
                      <a16:creationId xmlns:a16="http://schemas.microsoft.com/office/drawing/2014/main" id="{5C335EF0-ADAC-409E-8D70-EB6B1E86553D}"/>
                    </a:ext>
                  </a:extLst>
                </p:cNvPr>
                <p:cNvPicPr/>
                <p:nvPr/>
              </p:nvPicPr>
              <p:blipFill>
                <a:blip r:embed="rId22"/>
                <a:stretch>
                  <a:fillRect/>
                </a:stretch>
              </p:blipFill>
              <p:spPr>
                <a:xfrm>
                  <a:off x="5571986" y="4820597"/>
                  <a:ext cx="19440" cy="9000"/>
                </a:xfrm>
                <a:prstGeom prst="rect">
                  <a:avLst/>
                </a:prstGeom>
              </p:spPr>
            </p:pic>
          </mc:Fallback>
        </mc:AlternateContent>
      </p:grpSp>
    </p:spTree>
    <p:extLst>
      <p:ext uri="{BB962C8B-B14F-4D97-AF65-F5344CB8AC3E}">
        <p14:creationId xmlns:p14="http://schemas.microsoft.com/office/powerpoint/2010/main" val="387741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15</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22308" y="1627010"/>
            <a:ext cx="10347383" cy="2677656"/>
          </a:xfrm>
          <a:prstGeom prst="rect">
            <a:avLst/>
          </a:prstGeom>
        </p:spPr>
        <p:txBody>
          <a:bodyPr wrap="square">
            <a:spAutoFit/>
          </a:bodyPr>
          <a:lstStyle/>
          <a:p>
            <a:r>
              <a:rPr lang="en-US" sz="2800" dirty="0"/>
              <a:t>■ </a:t>
            </a:r>
            <a:r>
              <a:rPr lang="ro-RO" sz="2800" dirty="0"/>
              <a:t>The spiral model</a:t>
            </a:r>
            <a:r>
              <a:rPr lang="en-US" sz="2800" dirty="0"/>
              <a:t> (Boehm 1988, 1998), </a:t>
            </a:r>
          </a:p>
          <a:p>
            <a:endParaRPr lang="en-US" sz="2800" dirty="0"/>
          </a:p>
          <a:p>
            <a:r>
              <a:rPr lang="en-US" sz="2800" dirty="0"/>
              <a:t>Win – Win</a:t>
            </a:r>
          </a:p>
          <a:p>
            <a:r>
              <a:rPr lang="en-US" sz="2800" dirty="0"/>
              <a:t>Customer</a:t>
            </a:r>
          </a:p>
          <a:p>
            <a:r>
              <a:rPr lang="en-US" sz="2800" dirty="0"/>
              <a:t>--</a:t>
            </a:r>
          </a:p>
          <a:p>
            <a:r>
              <a:rPr lang="en-US" sz="2800" dirty="0"/>
              <a:t>									Developer</a:t>
            </a:r>
            <a:endParaRPr lang="ro-RO" sz="2800" dirty="0"/>
          </a:p>
        </p:txBody>
      </p:sp>
      <p:pic>
        <p:nvPicPr>
          <p:cNvPr id="4" name="Imagine 3"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219" y="260121"/>
            <a:ext cx="5836024" cy="6096229"/>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3667A81-A605-488A-B62B-05573E6134CF}"/>
                  </a:ext>
                </a:extLst>
              </p14:cNvPr>
              <p14:cNvContentPartPr/>
              <p14:nvPr/>
            </p14:nvContentPartPr>
            <p14:xfrm>
              <a:off x="7283066" y="3445757"/>
              <a:ext cx="236160" cy="239040"/>
            </p14:xfrm>
          </p:contentPart>
        </mc:Choice>
        <mc:Fallback>
          <p:pic>
            <p:nvPicPr>
              <p:cNvPr id="3" name="Ink 2">
                <a:extLst>
                  <a:ext uri="{FF2B5EF4-FFF2-40B4-BE49-F238E27FC236}">
                    <a16:creationId xmlns:a16="http://schemas.microsoft.com/office/drawing/2014/main" id="{D3667A81-A605-488A-B62B-05573E6134CF}"/>
                  </a:ext>
                </a:extLst>
              </p:cNvPr>
              <p:cNvPicPr/>
              <p:nvPr/>
            </p:nvPicPr>
            <p:blipFill>
              <a:blip r:embed="rId4"/>
              <a:stretch>
                <a:fillRect/>
              </a:stretch>
            </p:blipFill>
            <p:spPr>
              <a:xfrm>
                <a:off x="7278746" y="3441437"/>
                <a:ext cx="2448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766E3369-386A-41E0-A0F7-AD5B0BF261E5}"/>
                  </a:ext>
                </a:extLst>
              </p14:cNvPr>
              <p14:cNvContentPartPr/>
              <p14:nvPr/>
            </p14:nvContentPartPr>
            <p14:xfrm>
              <a:off x="10781160" y="2011140"/>
              <a:ext cx="12600" cy="48960"/>
            </p14:xfrm>
          </p:contentPart>
        </mc:Choice>
        <mc:Fallback>
          <p:pic>
            <p:nvPicPr>
              <p:cNvPr id="5" name="Ink 4">
                <a:extLst>
                  <a:ext uri="{FF2B5EF4-FFF2-40B4-BE49-F238E27FC236}">
                    <a16:creationId xmlns:a16="http://schemas.microsoft.com/office/drawing/2014/main" id="{766E3369-386A-41E0-A0F7-AD5B0BF261E5}"/>
                  </a:ext>
                </a:extLst>
              </p:cNvPr>
              <p:cNvPicPr/>
              <p:nvPr/>
            </p:nvPicPr>
            <p:blipFill>
              <a:blip r:embed="rId6"/>
              <a:stretch>
                <a:fillRect/>
              </a:stretch>
            </p:blipFill>
            <p:spPr>
              <a:xfrm>
                <a:off x="10776840" y="2006820"/>
                <a:ext cx="2124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7505CBE5-8671-4F45-AFEE-DF5CC607AB73}"/>
                  </a:ext>
                </a:extLst>
              </p14:cNvPr>
              <p14:cNvContentPartPr/>
              <p14:nvPr/>
            </p14:nvContentPartPr>
            <p14:xfrm>
              <a:off x="1562640" y="4450860"/>
              <a:ext cx="64080" cy="1011960"/>
            </p14:xfrm>
          </p:contentPart>
        </mc:Choice>
        <mc:Fallback>
          <p:pic>
            <p:nvPicPr>
              <p:cNvPr id="9" name="Ink 8">
                <a:extLst>
                  <a:ext uri="{FF2B5EF4-FFF2-40B4-BE49-F238E27FC236}">
                    <a16:creationId xmlns:a16="http://schemas.microsoft.com/office/drawing/2014/main" id="{7505CBE5-8671-4F45-AFEE-DF5CC607AB73}"/>
                  </a:ext>
                </a:extLst>
              </p:cNvPr>
              <p:cNvPicPr/>
              <p:nvPr/>
            </p:nvPicPr>
            <p:blipFill>
              <a:blip r:embed="rId8"/>
              <a:stretch>
                <a:fillRect/>
              </a:stretch>
            </p:blipFill>
            <p:spPr>
              <a:xfrm>
                <a:off x="1558320" y="4446540"/>
                <a:ext cx="72720" cy="1020600"/>
              </a:xfrm>
              <a:prstGeom prst="rect">
                <a:avLst/>
              </a:prstGeom>
            </p:spPr>
          </p:pic>
        </mc:Fallback>
      </mc:AlternateContent>
      <p:grpSp>
        <p:nvGrpSpPr>
          <p:cNvPr id="13" name="Group 12">
            <a:extLst>
              <a:ext uri="{FF2B5EF4-FFF2-40B4-BE49-F238E27FC236}">
                <a16:creationId xmlns:a16="http://schemas.microsoft.com/office/drawing/2014/main" id="{EC0F258C-47F5-4AB3-B5CB-80E6CB7E3454}"/>
              </a:ext>
            </a:extLst>
          </p:cNvPr>
          <p:cNvGrpSpPr/>
          <p:nvPr/>
        </p:nvGrpSpPr>
        <p:grpSpPr>
          <a:xfrm>
            <a:off x="3287040" y="1195920"/>
            <a:ext cx="1209240" cy="1243440"/>
            <a:chOff x="3287040" y="1195920"/>
            <a:chExt cx="1209240" cy="1243440"/>
          </a:xfrm>
        </p:grpSpPr>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0265F22B-3B1D-4F9D-A3B5-B141BE31F4AD}"/>
                    </a:ext>
                  </a:extLst>
                </p14:cNvPr>
                <p14:cNvContentPartPr/>
                <p14:nvPr/>
              </p14:nvContentPartPr>
              <p14:xfrm>
                <a:off x="3744240" y="1718640"/>
                <a:ext cx="675720" cy="429480"/>
              </p14:xfrm>
            </p:contentPart>
          </mc:Choice>
          <mc:Fallback>
            <p:pic>
              <p:nvPicPr>
                <p:cNvPr id="10" name="Ink 9">
                  <a:extLst>
                    <a:ext uri="{FF2B5EF4-FFF2-40B4-BE49-F238E27FC236}">
                      <a16:creationId xmlns:a16="http://schemas.microsoft.com/office/drawing/2014/main" id="{0265F22B-3B1D-4F9D-A3B5-B141BE31F4AD}"/>
                    </a:ext>
                  </a:extLst>
                </p:cNvPr>
                <p:cNvPicPr/>
                <p:nvPr/>
              </p:nvPicPr>
              <p:blipFill>
                <a:blip r:embed="rId10"/>
                <a:stretch>
                  <a:fillRect/>
                </a:stretch>
              </p:blipFill>
              <p:spPr>
                <a:xfrm>
                  <a:off x="3739920" y="1714320"/>
                  <a:ext cx="68436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C28C6BE1-259B-4B86-BAA9-AB16A9B21860}"/>
                    </a:ext>
                  </a:extLst>
                </p14:cNvPr>
                <p14:cNvContentPartPr/>
                <p14:nvPr/>
              </p14:nvContentPartPr>
              <p14:xfrm>
                <a:off x="3730200" y="1408320"/>
                <a:ext cx="538200" cy="1019160"/>
              </p14:xfrm>
            </p:contentPart>
          </mc:Choice>
          <mc:Fallback>
            <p:pic>
              <p:nvPicPr>
                <p:cNvPr id="11" name="Ink 10">
                  <a:extLst>
                    <a:ext uri="{FF2B5EF4-FFF2-40B4-BE49-F238E27FC236}">
                      <a16:creationId xmlns:a16="http://schemas.microsoft.com/office/drawing/2014/main" id="{C28C6BE1-259B-4B86-BAA9-AB16A9B21860}"/>
                    </a:ext>
                  </a:extLst>
                </p:cNvPr>
                <p:cNvPicPr/>
                <p:nvPr/>
              </p:nvPicPr>
              <p:blipFill>
                <a:blip r:embed="rId12"/>
                <a:stretch>
                  <a:fillRect/>
                </a:stretch>
              </p:blipFill>
              <p:spPr>
                <a:xfrm>
                  <a:off x="3725880" y="1404000"/>
                  <a:ext cx="546840" cy="1027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8A3E4A4F-829E-4499-B3BA-9A1C9EC1CA82}"/>
                    </a:ext>
                  </a:extLst>
                </p14:cNvPr>
                <p14:cNvContentPartPr/>
                <p14:nvPr/>
              </p14:nvContentPartPr>
              <p14:xfrm>
                <a:off x="3287040" y="1195920"/>
                <a:ext cx="1209240" cy="1243440"/>
              </p14:xfrm>
            </p:contentPart>
          </mc:Choice>
          <mc:Fallback>
            <p:pic>
              <p:nvPicPr>
                <p:cNvPr id="12" name="Ink 11">
                  <a:extLst>
                    <a:ext uri="{FF2B5EF4-FFF2-40B4-BE49-F238E27FC236}">
                      <a16:creationId xmlns:a16="http://schemas.microsoft.com/office/drawing/2014/main" id="{8A3E4A4F-829E-4499-B3BA-9A1C9EC1CA82}"/>
                    </a:ext>
                  </a:extLst>
                </p:cNvPr>
                <p:cNvPicPr/>
                <p:nvPr/>
              </p:nvPicPr>
              <p:blipFill>
                <a:blip r:embed="rId14"/>
                <a:stretch>
                  <a:fillRect/>
                </a:stretch>
              </p:blipFill>
              <p:spPr>
                <a:xfrm>
                  <a:off x="3282720" y="1191600"/>
                  <a:ext cx="1217880" cy="1252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59F5D5D1-4589-407A-9309-E2CADE4E549D}"/>
                  </a:ext>
                </a:extLst>
              </p14:cNvPr>
              <p14:cNvContentPartPr/>
              <p14:nvPr/>
            </p14:nvContentPartPr>
            <p14:xfrm>
              <a:off x="6750600" y="607320"/>
              <a:ext cx="425880" cy="76320"/>
            </p14:xfrm>
          </p:contentPart>
        </mc:Choice>
        <mc:Fallback>
          <p:pic>
            <p:nvPicPr>
              <p:cNvPr id="14" name="Ink 13">
                <a:extLst>
                  <a:ext uri="{FF2B5EF4-FFF2-40B4-BE49-F238E27FC236}">
                    <a16:creationId xmlns:a16="http://schemas.microsoft.com/office/drawing/2014/main" id="{59F5D5D1-4589-407A-9309-E2CADE4E549D}"/>
                  </a:ext>
                </a:extLst>
              </p:cNvPr>
              <p:cNvPicPr/>
              <p:nvPr/>
            </p:nvPicPr>
            <p:blipFill>
              <a:blip r:embed="rId16"/>
              <a:stretch>
                <a:fillRect/>
              </a:stretch>
            </p:blipFill>
            <p:spPr>
              <a:xfrm>
                <a:off x="6746280" y="603000"/>
                <a:ext cx="43452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B0ADDD77-7216-4A0B-8AB4-111E153B51F0}"/>
                  </a:ext>
                </a:extLst>
              </p14:cNvPr>
              <p14:cNvContentPartPr/>
              <p14:nvPr/>
            </p14:nvContentPartPr>
            <p14:xfrm>
              <a:off x="7888560" y="735480"/>
              <a:ext cx="706680" cy="38160"/>
            </p14:xfrm>
          </p:contentPart>
        </mc:Choice>
        <mc:Fallback>
          <p:pic>
            <p:nvPicPr>
              <p:cNvPr id="15" name="Ink 14">
                <a:extLst>
                  <a:ext uri="{FF2B5EF4-FFF2-40B4-BE49-F238E27FC236}">
                    <a16:creationId xmlns:a16="http://schemas.microsoft.com/office/drawing/2014/main" id="{B0ADDD77-7216-4A0B-8AB4-111E153B51F0}"/>
                  </a:ext>
                </a:extLst>
              </p:cNvPr>
              <p:cNvPicPr/>
              <p:nvPr/>
            </p:nvPicPr>
            <p:blipFill>
              <a:blip r:embed="rId18"/>
              <a:stretch>
                <a:fillRect/>
              </a:stretch>
            </p:blipFill>
            <p:spPr>
              <a:xfrm>
                <a:off x="7884240" y="731160"/>
                <a:ext cx="7153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BF87B4E0-30AA-4777-B4ED-CFF54B8FBD02}"/>
                  </a:ext>
                </a:extLst>
              </p14:cNvPr>
              <p14:cNvContentPartPr/>
              <p14:nvPr/>
            </p14:nvContentPartPr>
            <p14:xfrm>
              <a:off x="7710360" y="4937040"/>
              <a:ext cx="918720" cy="889200"/>
            </p14:xfrm>
          </p:contentPart>
        </mc:Choice>
        <mc:Fallback>
          <p:pic>
            <p:nvPicPr>
              <p:cNvPr id="16" name="Ink 15">
                <a:extLst>
                  <a:ext uri="{FF2B5EF4-FFF2-40B4-BE49-F238E27FC236}">
                    <a16:creationId xmlns:a16="http://schemas.microsoft.com/office/drawing/2014/main" id="{BF87B4E0-30AA-4777-B4ED-CFF54B8FBD02}"/>
                  </a:ext>
                </a:extLst>
              </p:cNvPr>
              <p:cNvPicPr/>
              <p:nvPr/>
            </p:nvPicPr>
            <p:blipFill>
              <a:blip r:embed="rId20"/>
              <a:stretch>
                <a:fillRect/>
              </a:stretch>
            </p:blipFill>
            <p:spPr>
              <a:xfrm>
                <a:off x="7706040" y="4932720"/>
                <a:ext cx="927360" cy="8978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44AD32C6-1903-47C2-A234-A44AE4D88921}"/>
                  </a:ext>
                </a:extLst>
              </p14:cNvPr>
              <p14:cNvContentPartPr/>
              <p14:nvPr/>
            </p14:nvContentPartPr>
            <p14:xfrm>
              <a:off x="5711640" y="3982680"/>
              <a:ext cx="19440" cy="26640"/>
            </p14:xfrm>
          </p:contentPart>
        </mc:Choice>
        <mc:Fallback>
          <p:pic>
            <p:nvPicPr>
              <p:cNvPr id="17" name="Ink 16">
                <a:extLst>
                  <a:ext uri="{FF2B5EF4-FFF2-40B4-BE49-F238E27FC236}">
                    <a16:creationId xmlns:a16="http://schemas.microsoft.com/office/drawing/2014/main" id="{44AD32C6-1903-47C2-A234-A44AE4D88921}"/>
                  </a:ext>
                </a:extLst>
              </p:cNvPr>
              <p:cNvPicPr/>
              <p:nvPr/>
            </p:nvPicPr>
            <p:blipFill>
              <a:blip r:embed="rId22"/>
              <a:stretch>
                <a:fillRect/>
              </a:stretch>
            </p:blipFill>
            <p:spPr>
              <a:xfrm>
                <a:off x="5707320" y="3978360"/>
                <a:ext cx="280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1EB09297-DB2B-48B2-818B-765B03E3C3B6}"/>
                  </a:ext>
                </a:extLst>
              </p14:cNvPr>
              <p14:cNvContentPartPr/>
              <p14:nvPr/>
            </p14:nvContentPartPr>
            <p14:xfrm>
              <a:off x="3606000" y="4259160"/>
              <a:ext cx="409680" cy="393120"/>
            </p14:xfrm>
          </p:contentPart>
        </mc:Choice>
        <mc:Fallback>
          <p:pic>
            <p:nvPicPr>
              <p:cNvPr id="18" name="Ink 17">
                <a:extLst>
                  <a:ext uri="{FF2B5EF4-FFF2-40B4-BE49-F238E27FC236}">
                    <a16:creationId xmlns:a16="http://schemas.microsoft.com/office/drawing/2014/main" id="{1EB09297-DB2B-48B2-818B-765B03E3C3B6}"/>
                  </a:ext>
                </a:extLst>
              </p:cNvPr>
              <p:cNvPicPr/>
              <p:nvPr/>
            </p:nvPicPr>
            <p:blipFill>
              <a:blip r:embed="rId24"/>
              <a:stretch>
                <a:fillRect/>
              </a:stretch>
            </p:blipFill>
            <p:spPr>
              <a:xfrm>
                <a:off x="3601680" y="4254840"/>
                <a:ext cx="418320" cy="401760"/>
              </a:xfrm>
              <a:prstGeom prst="rect">
                <a:avLst/>
              </a:prstGeom>
            </p:spPr>
          </p:pic>
        </mc:Fallback>
      </mc:AlternateContent>
      <p:grpSp>
        <p:nvGrpSpPr>
          <p:cNvPr id="22" name="Group 21">
            <a:extLst>
              <a:ext uri="{FF2B5EF4-FFF2-40B4-BE49-F238E27FC236}">
                <a16:creationId xmlns:a16="http://schemas.microsoft.com/office/drawing/2014/main" id="{9B631744-671C-4596-8B8D-5F729707EBC8}"/>
              </a:ext>
            </a:extLst>
          </p:cNvPr>
          <p:cNvGrpSpPr/>
          <p:nvPr/>
        </p:nvGrpSpPr>
        <p:grpSpPr>
          <a:xfrm>
            <a:off x="3643080" y="4423680"/>
            <a:ext cx="774000" cy="730440"/>
            <a:chOff x="3643080" y="4423680"/>
            <a:chExt cx="774000" cy="730440"/>
          </a:xfrm>
        </p:grpSpPr>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63F5FE31-F937-446D-8ED6-F736ACBF79E2}"/>
                    </a:ext>
                  </a:extLst>
                </p14:cNvPr>
                <p14:cNvContentPartPr/>
                <p14:nvPr/>
              </p14:nvContentPartPr>
              <p14:xfrm>
                <a:off x="3691680" y="4631760"/>
                <a:ext cx="528480" cy="185040"/>
              </p14:xfrm>
            </p:contentPart>
          </mc:Choice>
          <mc:Fallback>
            <p:pic>
              <p:nvPicPr>
                <p:cNvPr id="19" name="Ink 18">
                  <a:extLst>
                    <a:ext uri="{FF2B5EF4-FFF2-40B4-BE49-F238E27FC236}">
                      <a16:creationId xmlns:a16="http://schemas.microsoft.com/office/drawing/2014/main" id="{63F5FE31-F937-446D-8ED6-F736ACBF79E2}"/>
                    </a:ext>
                  </a:extLst>
                </p:cNvPr>
                <p:cNvPicPr/>
                <p:nvPr/>
              </p:nvPicPr>
              <p:blipFill>
                <a:blip r:embed="rId26"/>
                <a:stretch>
                  <a:fillRect/>
                </a:stretch>
              </p:blipFill>
              <p:spPr>
                <a:xfrm>
                  <a:off x="3687360" y="4627440"/>
                  <a:ext cx="5371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0" name="Ink 19">
                  <a:extLst>
                    <a:ext uri="{FF2B5EF4-FFF2-40B4-BE49-F238E27FC236}">
                      <a16:creationId xmlns:a16="http://schemas.microsoft.com/office/drawing/2014/main" id="{F6F0C857-4437-4BBA-AF7B-D43F3AEA54C0}"/>
                    </a:ext>
                  </a:extLst>
                </p14:cNvPr>
                <p14:cNvContentPartPr/>
                <p14:nvPr/>
              </p14:nvContentPartPr>
              <p14:xfrm>
                <a:off x="3643080" y="4423680"/>
                <a:ext cx="774000" cy="730440"/>
              </p14:xfrm>
            </p:contentPart>
          </mc:Choice>
          <mc:Fallback>
            <p:pic>
              <p:nvPicPr>
                <p:cNvPr id="20" name="Ink 19">
                  <a:extLst>
                    <a:ext uri="{FF2B5EF4-FFF2-40B4-BE49-F238E27FC236}">
                      <a16:creationId xmlns:a16="http://schemas.microsoft.com/office/drawing/2014/main" id="{F6F0C857-4437-4BBA-AF7B-D43F3AEA54C0}"/>
                    </a:ext>
                  </a:extLst>
                </p:cNvPr>
                <p:cNvPicPr/>
                <p:nvPr/>
              </p:nvPicPr>
              <p:blipFill>
                <a:blip r:embed="rId28"/>
                <a:stretch>
                  <a:fillRect/>
                </a:stretch>
              </p:blipFill>
              <p:spPr>
                <a:xfrm>
                  <a:off x="3638760" y="4419360"/>
                  <a:ext cx="782640" cy="73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5DFE864D-7F44-4BC7-A4E2-194CA8E314EF}"/>
                  </a:ext>
                </a:extLst>
              </p14:cNvPr>
              <p14:cNvContentPartPr/>
              <p14:nvPr/>
            </p14:nvContentPartPr>
            <p14:xfrm>
              <a:off x="6452160" y="5382000"/>
              <a:ext cx="627120" cy="188280"/>
            </p14:xfrm>
          </p:contentPart>
        </mc:Choice>
        <mc:Fallback>
          <p:pic>
            <p:nvPicPr>
              <p:cNvPr id="23" name="Ink 22">
                <a:extLst>
                  <a:ext uri="{FF2B5EF4-FFF2-40B4-BE49-F238E27FC236}">
                    <a16:creationId xmlns:a16="http://schemas.microsoft.com/office/drawing/2014/main" id="{5DFE864D-7F44-4BC7-A4E2-194CA8E314EF}"/>
                  </a:ext>
                </a:extLst>
              </p:cNvPr>
              <p:cNvPicPr/>
              <p:nvPr/>
            </p:nvPicPr>
            <p:blipFill>
              <a:blip r:embed="rId30"/>
              <a:stretch>
                <a:fillRect/>
              </a:stretch>
            </p:blipFill>
            <p:spPr>
              <a:xfrm>
                <a:off x="6447840" y="5377680"/>
                <a:ext cx="6357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4" name="Ink 23">
                <a:extLst>
                  <a:ext uri="{FF2B5EF4-FFF2-40B4-BE49-F238E27FC236}">
                    <a16:creationId xmlns:a16="http://schemas.microsoft.com/office/drawing/2014/main" id="{F9B50CF4-1CC0-4577-B740-5012EA660528}"/>
                  </a:ext>
                </a:extLst>
              </p14:cNvPr>
              <p14:cNvContentPartPr/>
              <p14:nvPr/>
            </p14:nvContentPartPr>
            <p14:xfrm>
              <a:off x="6860400" y="732600"/>
              <a:ext cx="229320" cy="23400"/>
            </p14:xfrm>
          </p:contentPart>
        </mc:Choice>
        <mc:Fallback>
          <p:pic>
            <p:nvPicPr>
              <p:cNvPr id="24" name="Ink 23">
                <a:extLst>
                  <a:ext uri="{FF2B5EF4-FFF2-40B4-BE49-F238E27FC236}">
                    <a16:creationId xmlns:a16="http://schemas.microsoft.com/office/drawing/2014/main" id="{F9B50CF4-1CC0-4577-B740-5012EA660528}"/>
                  </a:ext>
                </a:extLst>
              </p:cNvPr>
              <p:cNvPicPr/>
              <p:nvPr/>
            </p:nvPicPr>
            <p:blipFill>
              <a:blip r:embed="rId32"/>
              <a:stretch>
                <a:fillRect/>
              </a:stretch>
            </p:blipFill>
            <p:spPr>
              <a:xfrm>
                <a:off x="6856080" y="728280"/>
                <a:ext cx="237960" cy="32040"/>
              </a:xfrm>
              <a:prstGeom prst="rect">
                <a:avLst/>
              </a:prstGeom>
            </p:spPr>
          </p:pic>
        </mc:Fallback>
      </mc:AlternateContent>
    </p:spTree>
    <p:extLst>
      <p:ext uri="{BB962C8B-B14F-4D97-AF65-F5344CB8AC3E}">
        <p14:creationId xmlns:p14="http://schemas.microsoft.com/office/powerpoint/2010/main" val="200202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16</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44593" y="1259457"/>
            <a:ext cx="10347383" cy="5262979"/>
          </a:xfrm>
          <a:prstGeom prst="rect">
            <a:avLst/>
          </a:prstGeom>
        </p:spPr>
        <p:txBody>
          <a:bodyPr wrap="square">
            <a:spAutoFit/>
          </a:bodyPr>
          <a:lstStyle/>
          <a:p>
            <a:r>
              <a:rPr lang="en-US" sz="2800" dirty="0"/>
              <a:t>■</a:t>
            </a:r>
            <a:r>
              <a:rPr lang="ro-RO" sz="2800" dirty="0"/>
              <a:t> </a:t>
            </a:r>
            <a:r>
              <a:rPr lang="ro-RO" sz="2800" dirty="0">
                <a:solidFill>
                  <a:srgbClr val="00B0F0"/>
                </a:solidFill>
              </a:rPr>
              <a:t>The </a:t>
            </a:r>
            <a:r>
              <a:rPr lang="ro-RO" sz="2800" dirty="0" err="1">
                <a:solidFill>
                  <a:srgbClr val="00B0F0"/>
                </a:solidFill>
              </a:rPr>
              <a:t>object-oriented</a:t>
            </a:r>
            <a:r>
              <a:rPr lang="ro-RO" sz="2800" dirty="0">
                <a:solidFill>
                  <a:srgbClr val="00B0F0"/>
                </a:solidFill>
              </a:rPr>
              <a:t> model</a:t>
            </a:r>
            <a:r>
              <a:rPr lang="ro-RO" sz="2800" dirty="0"/>
              <a:t>.</a:t>
            </a:r>
            <a:endParaRPr lang="en-US" sz="2800" dirty="0"/>
          </a:p>
          <a:p>
            <a:r>
              <a:rPr lang="en-US" sz="2800" dirty="0"/>
              <a:t>The object-oriented model </a:t>
            </a:r>
            <a:r>
              <a:rPr lang="en-US" sz="2800" dirty="0">
                <a:solidFill>
                  <a:srgbClr val="0000FF"/>
                </a:solidFill>
              </a:rPr>
              <a:t>differs</a:t>
            </a:r>
            <a:r>
              <a:rPr lang="en-US" sz="2800" dirty="0"/>
              <a:t> from the other models by its </a:t>
            </a:r>
            <a:r>
              <a:rPr lang="en-US" sz="2800" dirty="0">
                <a:solidFill>
                  <a:srgbClr val="0000FF"/>
                </a:solidFill>
              </a:rPr>
              <a:t>intensive reuse of software </a:t>
            </a:r>
            <a:r>
              <a:rPr lang="en-US" sz="2800" dirty="0"/>
              <a:t>components. </a:t>
            </a:r>
          </a:p>
          <a:p>
            <a:endParaRPr lang="en-US" sz="2800" dirty="0"/>
          </a:p>
          <a:p>
            <a:r>
              <a:rPr lang="en-US" sz="2800" dirty="0"/>
              <a:t>This methodology is characterized by its easy integration of existing software modules (called objects or components) into newly developed software systems.</a:t>
            </a:r>
          </a:p>
          <a:p>
            <a:endParaRPr lang="en-US" sz="2800" dirty="0"/>
          </a:p>
          <a:p>
            <a:r>
              <a:rPr lang="en-US" sz="2800" dirty="0"/>
              <a:t>A software component library serves this purpose by supplying software components for reuse.</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ro-RO"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30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17</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44593" y="1259457"/>
            <a:ext cx="10347383" cy="1384995"/>
          </a:xfrm>
          <a:prstGeom prst="rect">
            <a:avLst/>
          </a:prstGeom>
        </p:spPr>
        <p:txBody>
          <a:bodyPr wrap="square">
            <a:spAutoFit/>
          </a:bodyPr>
          <a:lstStyle/>
          <a:p>
            <a:r>
              <a:rPr lang="en-US" sz="2800" dirty="0"/>
              <a:t>■</a:t>
            </a:r>
            <a:r>
              <a:rPr lang="ro-RO" sz="2800" dirty="0"/>
              <a:t> The </a:t>
            </a:r>
            <a:r>
              <a:rPr lang="ro-RO" sz="2800" dirty="0" err="1"/>
              <a:t>object-oriented</a:t>
            </a:r>
            <a:r>
              <a:rPr lang="ro-RO" sz="2800" dirty="0"/>
              <a:t> model.</a:t>
            </a:r>
            <a:endParaRPr lang="en-US" sz="2800" dirty="0"/>
          </a:p>
          <a:p>
            <a:endParaRPr lang="en-US" sz="2800" dirty="0">
              <a:latin typeface="Times New Roman" panose="02020603050405020304" pitchFamily="18" charset="0"/>
              <a:cs typeface="Times New Roman" panose="02020603050405020304" pitchFamily="18" charset="0"/>
            </a:endParaRPr>
          </a:p>
          <a:p>
            <a:endParaRPr lang="ro-RO" sz="2800" dirty="0">
              <a:latin typeface="Times New Roman" panose="02020603050405020304" pitchFamily="18" charset="0"/>
              <a:cs typeface="Times New Roman" panose="02020603050405020304" pitchFamily="18" charset="0"/>
            </a:endParaRPr>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92452"/>
            <a:ext cx="4202805" cy="503230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83A4D09-ED9F-4342-927E-05A07CCA8F27}"/>
                  </a:ext>
                </a:extLst>
              </p14:cNvPr>
              <p14:cNvContentPartPr/>
              <p14:nvPr/>
            </p14:nvContentPartPr>
            <p14:xfrm>
              <a:off x="11134320" y="2102040"/>
              <a:ext cx="147600" cy="706320"/>
            </p14:xfrm>
          </p:contentPart>
        </mc:Choice>
        <mc:Fallback>
          <p:pic>
            <p:nvPicPr>
              <p:cNvPr id="4" name="Ink 3">
                <a:extLst>
                  <a:ext uri="{FF2B5EF4-FFF2-40B4-BE49-F238E27FC236}">
                    <a16:creationId xmlns:a16="http://schemas.microsoft.com/office/drawing/2014/main" id="{883A4D09-ED9F-4342-927E-05A07CCA8F27}"/>
                  </a:ext>
                </a:extLst>
              </p:cNvPr>
              <p:cNvPicPr/>
              <p:nvPr/>
            </p:nvPicPr>
            <p:blipFill>
              <a:blip r:embed="rId4"/>
              <a:stretch>
                <a:fillRect/>
              </a:stretch>
            </p:blipFill>
            <p:spPr>
              <a:xfrm>
                <a:off x="11130000" y="2097720"/>
                <a:ext cx="156240" cy="714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FFBCFF06-E1C3-4C96-BDBC-BD0839338FFF}"/>
                  </a:ext>
                </a:extLst>
              </p14:cNvPr>
              <p14:cNvContentPartPr/>
              <p14:nvPr/>
            </p14:nvContentPartPr>
            <p14:xfrm>
              <a:off x="9137396" y="4773069"/>
              <a:ext cx="596520" cy="404280"/>
            </p14:xfrm>
          </p:contentPart>
        </mc:Choice>
        <mc:Fallback>
          <p:pic>
            <p:nvPicPr>
              <p:cNvPr id="5" name="Ink 4">
                <a:extLst>
                  <a:ext uri="{FF2B5EF4-FFF2-40B4-BE49-F238E27FC236}">
                    <a16:creationId xmlns:a16="http://schemas.microsoft.com/office/drawing/2014/main" id="{FFBCFF06-E1C3-4C96-BDBC-BD0839338FFF}"/>
                  </a:ext>
                </a:extLst>
              </p:cNvPr>
              <p:cNvPicPr/>
              <p:nvPr/>
            </p:nvPicPr>
            <p:blipFill>
              <a:blip r:embed="rId6"/>
              <a:stretch>
                <a:fillRect/>
              </a:stretch>
            </p:blipFill>
            <p:spPr>
              <a:xfrm>
                <a:off x="9133076" y="4768749"/>
                <a:ext cx="605160" cy="412920"/>
              </a:xfrm>
              <a:prstGeom prst="rect">
                <a:avLst/>
              </a:prstGeom>
            </p:spPr>
          </p:pic>
        </mc:Fallback>
      </mc:AlternateContent>
      <p:grpSp>
        <p:nvGrpSpPr>
          <p:cNvPr id="12" name="Group 11">
            <a:extLst>
              <a:ext uri="{FF2B5EF4-FFF2-40B4-BE49-F238E27FC236}">
                <a16:creationId xmlns:a16="http://schemas.microsoft.com/office/drawing/2014/main" id="{A01FF952-ACA6-47D2-B30B-DBB2179702DF}"/>
              </a:ext>
            </a:extLst>
          </p:cNvPr>
          <p:cNvGrpSpPr/>
          <p:nvPr/>
        </p:nvGrpSpPr>
        <p:grpSpPr>
          <a:xfrm>
            <a:off x="6285116" y="4321629"/>
            <a:ext cx="1952640" cy="1583640"/>
            <a:chOff x="6285116" y="4321629"/>
            <a:chExt cx="1952640" cy="1583640"/>
          </a:xfrm>
        </p:grpSpPr>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131710C8-BF06-4ED4-B102-2C9616872BE3}"/>
                    </a:ext>
                  </a:extLst>
                </p14:cNvPr>
                <p14:cNvContentPartPr/>
                <p14:nvPr/>
              </p14:nvContentPartPr>
              <p14:xfrm>
                <a:off x="6285116" y="4321629"/>
                <a:ext cx="768600" cy="703440"/>
              </p14:xfrm>
            </p:contentPart>
          </mc:Choice>
          <mc:Fallback>
            <p:pic>
              <p:nvPicPr>
                <p:cNvPr id="9" name="Ink 8">
                  <a:extLst>
                    <a:ext uri="{FF2B5EF4-FFF2-40B4-BE49-F238E27FC236}">
                      <a16:creationId xmlns:a16="http://schemas.microsoft.com/office/drawing/2014/main" id="{131710C8-BF06-4ED4-B102-2C9616872BE3}"/>
                    </a:ext>
                  </a:extLst>
                </p:cNvPr>
                <p:cNvPicPr/>
                <p:nvPr/>
              </p:nvPicPr>
              <p:blipFill>
                <a:blip r:embed="rId8"/>
                <a:stretch>
                  <a:fillRect/>
                </a:stretch>
              </p:blipFill>
              <p:spPr>
                <a:xfrm>
                  <a:off x="6280796" y="4317309"/>
                  <a:ext cx="777240" cy="712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19D51FDD-9133-4721-B2A4-652A66933EE2}"/>
                    </a:ext>
                  </a:extLst>
                </p14:cNvPr>
                <p14:cNvContentPartPr/>
                <p14:nvPr/>
              </p14:nvContentPartPr>
              <p14:xfrm>
                <a:off x="7250276" y="4733109"/>
                <a:ext cx="242640" cy="718560"/>
              </p14:xfrm>
            </p:contentPart>
          </mc:Choice>
          <mc:Fallback>
            <p:pic>
              <p:nvPicPr>
                <p:cNvPr id="10" name="Ink 9">
                  <a:extLst>
                    <a:ext uri="{FF2B5EF4-FFF2-40B4-BE49-F238E27FC236}">
                      <a16:creationId xmlns:a16="http://schemas.microsoft.com/office/drawing/2014/main" id="{19D51FDD-9133-4721-B2A4-652A66933EE2}"/>
                    </a:ext>
                  </a:extLst>
                </p:cNvPr>
                <p:cNvPicPr/>
                <p:nvPr/>
              </p:nvPicPr>
              <p:blipFill>
                <a:blip r:embed="rId10"/>
                <a:stretch>
                  <a:fillRect/>
                </a:stretch>
              </p:blipFill>
              <p:spPr>
                <a:xfrm>
                  <a:off x="7245956" y="4728789"/>
                  <a:ext cx="251280" cy="727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246702E7-98AB-41E7-8C6B-1B1ED5055831}"/>
                    </a:ext>
                  </a:extLst>
                </p14:cNvPr>
                <p14:cNvContentPartPr/>
                <p14:nvPr/>
              </p14:nvContentPartPr>
              <p14:xfrm>
                <a:off x="6461876" y="4501629"/>
                <a:ext cx="1775880" cy="1403640"/>
              </p14:xfrm>
            </p:contentPart>
          </mc:Choice>
          <mc:Fallback>
            <p:pic>
              <p:nvPicPr>
                <p:cNvPr id="11" name="Ink 10">
                  <a:extLst>
                    <a:ext uri="{FF2B5EF4-FFF2-40B4-BE49-F238E27FC236}">
                      <a16:creationId xmlns:a16="http://schemas.microsoft.com/office/drawing/2014/main" id="{246702E7-98AB-41E7-8C6B-1B1ED5055831}"/>
                    </a:ext>
                  </a:extLst>
                </p:cNvPr>
                <p:cNvPicPr/>
                <p:nvPr/>
              </p:nvPicPr>
              <p:blipFill>
                <a:blip r:embed="rId12"/>
                <a:stretch>
                  <a:fillRect/>
                </a:stretch>
              </p:blipFill>
              <p:spPr>
                <a:xfrm>
                  <a:off x="6457556" y="4497309"/>
                  <a:ext cx="1784520" cy="141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87469724-E7E4-45CA-9DFA-C13EB8DAAC60}"/>
                  </a:ext>
                </a:extLst>
              </p14:cNvPr>
              <p14:cNvContentPartPr/>
              <p14:nvPr/>
            </p14:nvContentPartPr>
            <p14:xfrm>
              <a:off x="9205076" y="4328109"/>
              <a:ext cx="353520" cy="353160"/>
            </p14:xfrm>
          </p:contentPart>
        </mc:Choice>
        <mc:Fallback>
          <p:pic>
            <p:nvPicPr>
              <p:cNvPr id="13" name="Ink 12">
                <a:extLst>
                  <a:ext uri="{FF2B5EF4-FFF2-40B4-BE49-F238E27FC236}">
                    <a16:creationId xmlns:a16="http://schemas.microsoft.com/office/drawing/2014/main" id="{87469724-E7E4-45CA-9DFA-C13EB8DAAC60}"/>
                  </a:ext>
                </a:extLst>
              </p:cNvPr>
              <p:cNvPicPr/>
              <p:nvPr/>
            </p:nvPicPr>
            <p:blipFill>
              <a:blip r:embed="rId14"/>
              <a:stretch>
                <a:fillRect/>
              </a:stretch>
            </p:blipFill>
            <p:spPr>
              <a:xfrm>
                <a:off x="9200756" y="4323789"/>
                <a:ext cx="36216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8F54DE2E-2D55-4639-BF3D-3713F4797D38}"/>
                  </a:ext>
                </a:extLst>
              </p14:cNvPr>
              <p14:cNvContentPartPr/>
              <p14:nvPr/>
            </p14:nvContentPartPr>
            <p14:xfrm>
              <a:off x="10985276" y="1572669"/>
              <a:ext cx="119880" cy="403920"/>
            </p14:xfrm>
          </p:contentPart>
        </mc:Choice>
        <mc:Fallback>
          <p:pic>
            <p:nvPicPr>
              <p:cNvPr id="14" name="Ink 13">
                <a:extLst>
                  <a:ext uri="{FF2B5EF4-FFF2-40B4-BE49-F238E27FC236}">
                    <a16:creationId xmlns:a16="http://schemas.microsoft.com/office/drawing/2014/main" id="{8F54DE2E-2D55-4639-BF3D-3713F4797D38}"/>
                  </a:ext>
                </a:extLst>
              </p:cNvPr>
              <p:cNvPicPr/>
              <p:nvPr/>
            </p:nvPicPr>
            <p:blipFill>
              <a:blip r:embed="rId16"/>
              <a:stretch>
                <a:fillRect/>
              </a:stretch>
            </p:blipFill>
            <p:spPr>
              <a:xfrm>
                <a:off x="10980956" y="1568349"/>
                <a:ext cx="128520" cy="412560"/>
              </a:xfrm>
              <a:prstGeom prst="rect">
                <a:avLst/>
              </a:prstGeom>
            </p:spPr>
          </p:pic>
        </mc:Fallback>
      </mc:AlternateContent>
    </p:spTree>
    <p:extLst>
      <p:ext uri="{BB962C8B-B14F-4D97-AF65-F5344CB8AC3E}">
        <p14:creationId xmlns:p14="http://schemas.microsoft.com/office/powerpoint/2010/main" val="3344935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18</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44593" y="1259457"/>
            <a:ext cx="10347383" cy="5262979"/>
          </a:xfrm>
          <a:prstGeom prst="rect">
            <a:avLst/>
          </a:prstGeom>
        </p:spPr>
        <p:txBody>
          <a:bodyPr wrap="square">
            <a:spAutoFit/>
          </a:bodyPr>
          <a:lstStyle/>
          <a:p>
            <a:r>
              <a:rPr lang="en-US" sz="2800" dirty="0"/>
              <a:t>■</a:t>
            </a:r>
            <a:r>
              <a:rPr lang="ro-RO" sz="2800" dirty="0"/>
              <a:t> The </a:t>
            </a:r>
            <a:r>
              <a:rPr lang="ro-RO" sz="2800" dirty="0" err="1"/>
              <a:t>object-oriented</a:t>
            </a:r>
            <a:r>
              <a:rPr lang="ro-RO" sz="2800" dirty="0"/>
              <a:t> model.</a:t>
            </a:r>
            <a:endParaRPr lang="en-US" sz="2800" dirty="0"/>
          </a:p>
          <a:p>
            <a:endParaRPr lang="en-US" sz="2800" dirty="0">
              <a:latin typeface="Times New Roman" panose="02020603050405020304" pitchFamily="18" charset="0"/>
              <a:cs typeface="Times New Roman" panose="02020603050405020304" pitchFamily="18" charset="0"/>
            </a:endParaRPr>
          </a:p>
          <a:p>
            <a:r>
              <a:rPr lang="en-US" sz="2800" dirty="0">
                <a:solidFill>
                  <a:srgbClr val="0000FF"/>
                </a:solidFill>
              </a:rPr>
              <a:t>Economy</a:t>
            </a:r>
            <a:r>
              <a:rPr lang="en-US" sz="2800" dirty="0"/>
              <a:t> – The cost of integrating a reusable software component is</a:t>
            </a:r>
          </a:p>
          <a:p>
            <a:r>
              <a:rPr lang="en-US" sz="2800" dirty="0"/>
              <a:t>much lower than the cost of developing new components.</a:t>
            </a:r>
          </a:p>
          <a:p>
            <a:endParaRPr lang="en-US" sz="2800" dirty="0"/>
          </a:p>
          <a:p>
            <a:r>
              <a:rPr lang="en-US" sz="2800" dirty="0">
                <a:solidFill>
                  <a:srgbClr val="0000FF"/>
                </a:solidFill>
              </a:rPr>
              <a:t>Improved quality </a:t>
            </a:r>
            <a:r>
              <a:rPr lang="en-US" sz="2800" dirty="0"/>
              <a:t>– Used software components are expected to contain considerably fewer defects than newly developed software components due to detection of faults by former users.</a:t>
            </a:r>
          </a:p>
          <a:p>
            <a:endParaRPr lang="en-US" sz="2800" dirty="0"/>
          </a:p>
          <a:p>
            <a:r>
              <a:rPr lang="en-US" sz="2800" dirty="0">
                <a:solidFill>
                  <a:srgbClr val="0000FF"/>
                </a:solidFill>
              </a:rPr>
              <a:t>Shorter development time </a:t>
            </a:r>
            <a:r>
              <a:rPr lang="en-US" sz="2800" dirty="0"/>
              <a:t>– The integration of reusable software components </a:t>
            </a:r>
            <a:r>
              <a:rPr lang="ro-RO" sz="2800" dirty="0" err="1"/>
              <a:t>reduces</a:t>
            </a:r>
            <a:r>
              <a:rPr lang="ro-RO" sz="2800" dirty="0"/>
              <a:t> </a:t>
            </a:r>
            <a:r>
              <a:rPr lang="ro-RO" sz="2800" dirty="0" err="1"/>
              <a:t>scheduling</a:t>
            </a:r>
            <a:r>
              <a:rPr lang="ro-RO" sz="2800" dirty="0"/>
              <a:t> </a:t>
            </a:r>
            <a:r>
              <a:rPr lang="ro-RO" sz="2800" dirty="0" err="1"/>
              <a:t>pressures</a:t>
            </a:r>
            <a:r>
              <a:rPr lang="ro-RO" sz="2800" dirty="0"/>
              <a:t>.</a:t>
            </a:r>
            <a:endParaRPr lang="en-US" sz="2800" dirty="0">
              <a:latin typeface="Times New Roman" panose="02020603050405020304" pitchFamily="18" charset="0"/>
              <a:cs typeface="Times New Roman" panose="02020603050405020304" pitchFamily="18" charset="0"/>
            </a:endParaRPr>
          </a:p>
          <a:p>
            <a:endParaRPr lang="ro-RO" sz="2800" dirty="0">
              <a:latin typeface="Times New Roman" panose="02020603050405020304" pitchFamily="18" charset="0"/>
              <a:cs typeface="Times New Roman" panose="02020603050405020304" pitchFamily="18" charset="0"/>
            </a:endParaRPr>
          </a:p>
        </p:txBody>
      </p:sp>
      <p:pic>
        <p:nvPicPr>
          <p:cNvPr id="3" name="Imagine 2" descr="Decupare ecra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4784" y="23227"/>
            <a:ext cx="1299627" cy="1556133"/>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DA929D3-1002-425D-ADE8-DB1AEA7E880F}"/>
                  </a:ext>
                </a:extLst>
              </p14:cNvPr>
              <p14:cNvContentPartPr/>
              <p14:nvPr/>
            </p14:nvContentPartPr>
            <p14:xfrm>
              <a:off x="11588636" y="4331349"/>
              <a:ext cx="24840" cy="285120"/>
            </p14:xfrm>
          </p:contentPart>
        </mc:Choice>
        <mc:Fallback>
          <p:pic>
            <p:nvPicPr>
              <p:cNvPr id="4" name="Ink 3">
                <a:extLst>
                  <a:ext uri="{FF2B5EF4-FFF2-40B4-BE49-F238E27FC236}">
                    <a16:creationId xmlns:a16="http://schemas.microsoft.com/office/drawing/2014/main" id="{ADA929D3-1002-425D-ADE8-DB1AEA7E880F}"/>
                  </a:ext>
                </a:extLst>
              </p:cNvPr>
              <p:cNvPicPr/>
              <p:nvPr/>
            </p:nvPicPr>
            <p:blipFill>
              <a:blip r:embed="rId4"/>
              <a:stretch>
                <a:fillRect/>
              </a:stretch>
            </p:blipFill>
            <p:spPr>
              <a:xfrm>
                <a:off x="11584316" y="4327029"/>
                <a:ext cx="334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D957EAFC-BCD7-4509-A705-62CB9FCA064E}"/>
                  </a:ext>
                </a:extLst>
              </p14:cNvPr>
              <p14:cNvContentPartPr/>
              <p14:nvPr/>
            </p14:nvContentPartPr>
            <p14:xfrm>
              <a:off x="10662716" y="3392109"/>
              <a:ext cx="1121760" cy="561960"/>
            </p14:xfrm>
          </p:contentPart>
        </mc:Choice>
        <mc:Fallback>
          <p:pic>
            <p:nvPicPr>
              <p:cNvPr id="5" name="Ink 4">
                <a:extLst>
                  <a:ext uri="{FF2B5EF4-FFF2-40B4-BE49-F238E27FC236}">
                    <a16:creationId xmlns:a16="http://schemas.microsoft.com/office/drawing/2014/main" id="{D957EAFC-BCD7-4509-A705-62CB9FCA064E}"/>
                  </a:ext>
                </a:extLst>
              </p:cNvPr>
              <p:cNvPicPr/>
              <p:nvPr/>
            </p:nvPicPr>
            <p:blipFill>
              <a:blip r:embed="rId6"/>
              <a:stretch>
                <a:fillRect/>
              </a:stretch>
            </p:blipFill>
            <p:spPr>
              <a:xfrm>
                <a:off x="10658396" y="3387789"/>
                <a:ext cx="1130400" cy="570600"/>
              </a:xfrm>
              <a:prstGeom prst="rect">
                <a:avLst/>
              </a:prstGeom>
            </p:spPr>
          </p:pic>
        </mc:Fallback>
      </mc:AlternateContent>
    </p:spTree>
    <p:extLst>
      <p:ext uri="{BB962C8B-B14F-4D97-AF65-F5344CB8AC3E}">
        <p14:creationId xmlns:p14="http://schemas.microsoft.com/office/powerpoint/2010/main" val="2636271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19</a:t>
            </a:fld>
            <a:endParaRPr lang="ro-RO"/>
          </a:p>
        </p:txBody>
      </p:sp>
      <p:sp>
        <p:nvSpPr>
          <p:cNvPr id="21" name="text 1"/>
          <p:cNvSpPr txBox="1"/>
          <p:nvPr/>
        </p:nvSpPr>
        <p:spPr>
          <a:xfrm>
            <a:off x="1047774" y="29366"/>
            <a:ext cx="10528540" cy="984885"/>
          </a:xfrm>
          <a:prstGeom prst="rect">
            <a:avLst/>
          </a:prstGeom>
        </p:spPr>
        <p:txBody>
          <a:bodyPr vert="horz" wrap="square" lIns="0" tIns="0" rIns="0" bIns="0" rtlCol="0">
            <a:spAutoFit/>
          </a:bodyPr>
          <a:lstStyle/>
          <a:p>
            <a:r>
              <a:rPr lang="ro-RO" sz="3200" b="1" spc="10" dirty="0">
                <a:solidFill>
                  <a:srgbClr val="008000"/>
                </a:solidFill>
                <a:latin typeface="Arial"/>
                <a:cs typeface="Arial"/>
              </a:rPr>
              <a:t>2. </a:t>
            </a:r>
            <a:r>
              <a:rPr lang="en-US" sz="3200" b="1" spc="10" dirty="0">
                <a:solidFill>
                  <a:srgbClr val="008000"/>
                </a:solidFill>
                <a:latin typeface="Arial"/>
                <a:cs typeface="Arial"/>
              </a:rPr>
              <a:t>Factors affecting intensity of quality    assurance activities in </a:t>
            </a:r>
            <a:r>
              <a:rPr lang="ro-RO" sz="3200" b="1" spc="10" dirty="0" err="1">
                <a:solidFill>
                  <a:srgbClr val="008000"/>
                </a:solidFill>
                <a:latin typeface="Arial"/>
                <a:cs typeface="Arial"/>
              </a:rPr>
              <a:t>the</a:t>
            </a:r>
            <a:r>
              <a:rPr lang="ro-RO" sz="3200" b="1" spc="10" dirty="0">
                <a:solidFill>
                  <a:srgbClr val="008000"/>
                </a:solidFill>
                <a:latin typeface="Arial"/>
                <a:cs typeface="Arial"/>
              </a:rPr>
              <a:t> </a:t>
            </a:r>
            <a:r>
              <a:rPr lang="ro-RO" sz="3200" b="1" spc="10" dirty="0" err="1">
                <a:solidFill>
                  <a:srgbClr val="008000"/>
                </a:solidFill>
                <a:latin typeface="Arial"/>
                <a:cs typeface="Arial"/>
              </a:rPr>
              <a:t>development</a:t>
            </a:r>
            <a:r>
              <a:rPr lang="en-US" sz="3200" b="1" spc="10" dirty="0">
                <a:solidFill>
                  <a:srgbClr val="008000"/>
                </a:solidFill>
                <a:latin typeface="Arial"/>
                <a:cs typeface="Arial"/>
              </a:rPr>
              <a:t>  </a:t>
            </a:r>
            <a:r>
              <a:rPr lang="ro-RO" sz="3200" b="1" spc="10" dirty="0" err="1">
                <a:solidFill>
                  <a:srgbClr val="008000"/>
                </a:solidFill>
                <a:latin typeface="Arial"/>
                <a:cs typeface="Arial"/>
              </a:rPr>
              <a:t>process</a:t>
            </a:r>
            <a:endParaRPr lang="ro-RO" sz="3200" b="1" spc="10" dirty="0">
              <a:solidFill>
                <a:srgbClr val="008000"/>
              </a:solidFill>
              <a:latin typeface="Arial"/>
              <a:cs typeface="Arial"/>
            </a:endParaRPr>
          </a:p>
        </p:txBody>
      </p:sp>
      <p:sp>
        <p:nvSpPr>
          <p:cNvPr id="2" name="Dreptunghi 1"/>
          <p:cNvSpPr/>
          <p:nvPr/>
        </p:nvSpPr>
        <p:spPr>
          <a:xfrm>
            <a:off x="838200" y="1770446"/>
            <a:ext cx="10347383" cy="3539430"/>
          </a:xfrm>
          <a:prstGeom prst="rect">
            <a:avLst/>
          </a:prstGeom>
        </p:spPr>
        <p:txBody>
          <a:bodyPr wrap="square">
            <a:spAutoFit/>
          </a:bodyPr>
          <a:lstStyle/>
          <a:p>
            <a:r>
              <a:rPr lang="ro-RO" sz="2800" b="1" i="1" dirty="0"/>
              <a:t>Project </a:t>
            </a:r>
            <a:r>
              <a:rPr lang="ro-RO" sz="2800" b="1" i="1" dirty="0" err="1"/>
              <a:t>factors</a:t>
            </a:r>
            <a:r>
              <a:rPr lang="ro-RO" sz="2800" b="1" i="1" dirty="0"/>
              <a:t> </a:t>
            </a:r>
            <a:r>
              <a:rPr lang="ro-RO" sz="2800" b="1" i="1" dirty="0" err="1"/>
              <a:t>and</a:t>
            </a:r>
            <a:r>
              <a:rPr lang="ro-RO" sz="2800" b="1" i="1" dirty="0"/>
              <a:t> Team </a:t>
            </a:r>
            <a:r>
              <a:rPr lang="ro-RO" sz="2800" b="1" i="1" dirty="0" err="1"/>
              <a:t>factors</a:t>
            </a:r>
            <a:r>
              <a:rPr lang="ro-RO" sz="2800" b="1" i="1" dirty="0"/>
              <a:t>:</a:t>
            </a:r>
          </a:p>
          <a:p>
            <a:endParaRPr lang="ro-RO" sz="2800" b="1" i="1" dirty="0"/>
          </a:p>
          <a:p>
            <a:endParaRPr lang="ro-RO" sz="2800" b="1" i="1" dirty="0"/>
          </a:p>
          <a:p>
            <a:r>
              <a:rPr lang="ro-RO" sz="2800" b="1" i="1" dirty="0"/>
              <a:t>Project </a:t>
            </a:r>
            <a:r>
              <a:rPr lang="ro-RO" sz="2800" b="1" i="1" dirty="0" err="1"/>
              <a:t>factors</a:t>
            </a:r>
            <a:r>
              <a:rPr lang="ro-RO" sz="2800" b="1" i="1" dirty="0"/>
              <a:t>:</a:t>
            </a:r>
          </a:p>
          <a:p>
            <a:r>
              <a:rPr lang="ro-RO" sz="2800" dirty="0"/>
              <a:t>■ </a:t>
            </a:r>
            <a:r>
              <a:rPr lang="ro-RO" sz="2800" dirty="0" err="1"/>
              <a:t>Magnitude</a:t>
            </a:r>
            <a:r>
              <a:rPr lang="ro-RO" sz="2800" dirty="0"/>
              <a:t> of </a:t>
            </a:r>
            <a:r>
              <a:rPr lang="ro-RO" sz="2800" dirty="0" err="1"/>
              <a:t>the</a:t>
            </a:r>
            <a:r>
              <a:rPr lang="ro-RO" sz="2800" dirty="0"/>
              <a:t> </a:t>
            </a:r>
            <a:r>
              <a:rPr lang="ro-RO" sz="2800" dirty="0" err="1"/>
              <a:t>project</a:t>
            </a:r>
            <a:endParaRPr lang="ro-RO" sz="2800" dirty="0"/>
          </a:p>
          <a:p>
            <a:r>
              <a:rPr lang="ro-RO" sz="2800" dirty="0"/>
              <a:t>■ </a:t>
            </a:r>
            <a:r>
              <a:rPr lang="ro-RO" sz="2800" dirty="0" err="1"/>
              <a:t>Technical</a:t>
            </a:r>
            <a:r>
              <a:rPr lang="ro-RO" sz="2800" dirty="0"/>
              <a:t> </a:t>
            </a:r>
            <a:r>
              <a:rPr lang="ro-RO" sz="2800" dirty="0" err="1"/>
              <a:t>complexity</a:t>
            </a:r>
            <a:r>
              <a:rPr lang="ro-RO" sz="2800" dirty="0"/>
              <a:t> </a:t>
            </a:r>
            <a:r>
              <a:rPr lang="ro-RO" sz="2800" dirty="0" err="1"/>
              <a:t>and</a:t>
            </a:r>
            <a:r>
              <a:rPr lang="ro-RO" sz="2800" dirty="0"/>
              <a:t> </a:t>
            </a:r>
            <a:r>
              <a:rPr lang="ro-RO" sz="2800" dirty="0" err="1"/>
              <a:t>difficulty</a:t>
            </a:r>
            <a:endParaRPr lang="ro-RO" sz="2800" dirty="0"/>
          </a:p>
          <a:p>
            <a:r>
              <a:rPr lang="en-US" sz="2800" dirty="0"/>
              <a:t>■ Extent of reusable software components</a:t>
            </a:r>
          </a:p>
          <a:p>
            <a:r>
              <a:rPr lang="en-US" sz="2800" dirty="0"/>
              <a:t>■ Severity of failure outcomes if the project fails</a:t>
            </a:r>
          </a:p>
        </p:txBody>
      </p:sp>
      <p:sp>
        <p:nvSpPr>
          <p:cNvPr id="10" name="Buton acțiune: Sfârșit 9">
            <a:hlinkClick r:id="rId2" action="ppaction://hlinksldjump" highlightClick="1"/>
          </p:cNvPr>
          <p:cNvSpPr/>
          <p:nvPr/>
        </p:nvSpPr>
        <p:spPr>
          <a:xfrm>
            <a:off x="9982200" y="5749025"/>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81819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r>
              <a:rPr lang="ro-RO"/>
              <a:t>2/28/2016</a:t>
            </a:r>
          </a:p>
        </p:txBody>
      </p:sp>
      <p:sp>
        <p:nvSpPr>
          <p:cNvPr id="3" name="Substituent subsol 2"/>
          <p:cNvSpPr>
            <a:spLocks noGrp="1"/>
          </p:cNvSpPr>
          <p:nvPr>
            <p:ph type="ftr" sz="quarter" idx="11"/>
          </p:nvPr>
        </p:nvSpPr>
        <p:spPr/>
        <p:txBody>
          <a:bodyPr/>
          <a:lstStyle/>
          <a:p>
            <a:r>
              <a:rPr lang="en-US"/>
              <a:t>Galin, SQA From theory to implementation</a:t>
            </a:r>
            <a:endParaRPr lang="ro-RO"/>
          </a:p>
        </p:txBody>
      </p:sp>
      <p:sp>
        <p:nvSpPr>
          <p:cNvPr id="4" name="Substituent număr diapozitiv 3"/>
          <p:cNvSpPr>
            <a:spLocks noGrp="1"/>
          </p:cNvSpPr>
          <p:nvPr>
            <p:ph type="sldNum" sz="quarter" idx="12"/>
          </p:nvPr>
        </p:nvSpPr>
        <p:spPr/>
        <p:txBody>
          <a:bodyPr/>
          <a:lstStyle/>
          <a:p>
            <a:fld id="{6FF37219-D7B0-43E3-99AC-8DAC571EFC0D}" type="slidenum">
              <a:rPr lang="ro-RO" smtClean="0"/>
              <a:t>2</a:t>
            </a:fld>
            <a:endParaRPr lang="ro-RO"/>
          </a:p>
        </p:txBody>
      </p:sp>
      <p:sp>
        <p:nvSpPr>
          <p:cNvPr id="7" name="CasetăText 6"/>
          <p:cNvSpPr txBox="1"/>
          <p:nvPr/>
        </p:nvSpPr>
        <p:spPr>
          <a:xfrm>
            <a:off x="1891127" y="-73348"/>
            <a:ext cx="8409745" cy="584775"/>
          </a:xfrm>
          <a:prstGeom prst="rect">
            <a:avLst/>
          </a:prstGeom>
          <a:noFill/>
        </p:spPr>
        <p:txBody>
          <a:bodyPr wrap="square" rtlCol="0">
            <a:spAutoFit/>
          </a:bodyPr>
          <a:lstStyle/>
          <a:p>
            <a:r>
              <a:rPr lang="ro-RO" sz="3200" b="1" dirty="0">
                <a:latin typeface="Arial" panose="020B0604020202020204" pitchFamily="34" charset="0"/>
                <a:cs typeface="Arial" panose="020B0604020202020204" pitchFamily="34" charset="0"/>
              </a:rPr>
              <a:t>The SQA system – an SQA Architecture </a:t>
            </a:r>
          </a:p>
        </p:txBody>
      </p:sp>
      <p:sp>
        <p:nvSpPr>
          <p:cNvPr id="5" name="Substituent conținut 4"/>
          <p:cNvSpPr>
            <a:spLocks noGrp="1"/>
          </p:cNvSpPr>
          <p:nvPr>
            <p:ph idx="1"/>
          </p:nvPr>
        </p:nvSpPr>
        <p:spPr>
          <a:xfrm>
            <a:off x="658446" y="900241"/>
            <a:ext cx="10515600" cy="5303203"/>
          </a:xfrm>
        </p:spPr>
        <p:txBody>
          <a:bodyPr>
            <a:normAutofit fontScale="92500" lnSpcReduction="10000"/>
          </a:bodyPr>
          <a:lstStyle/>
          <a:p>
            <a:pPr marL="0" indent="0">
              <a:buNone/>
            </a:pPr>
            <a:endParaRPr lang="ro-RO" dirty="0"/>
          </a:p>
          <a:p>
            <a:pPr marL="0" indent="0">
              <a:buNone/>
            </a:pPr>
            <a:endParaRPr lang="ro-RO" dirty="0"/>
          </a:p>
          <a:p>
            <a:pPr marL="0" indent="0">
              <a:buNone/>
            </a:pPr>
            <a:endParaRPr lang="ro-RO" dirty="0"/>
          </a:p>
          <a:p>
            <a:pPr marL="0" indent="0">
              <a:buNone/>
            </a:pPr>
            <a:endParaRPr lang="ro-RO" dirty="0"/>
          </a:p>
          <a:p>
            <a:pPr marL="0" indent="0">
              <a:buNone/>
            </a:pPr>
            <a:endParaRPr lang="ro-RO" dirty="0"/>
          </a:p>
          <a:p>
            <a:pPr marL="0" indent="0">
              <a:buNone/>
            </a:pPr>
            <a:endParaRPr lang="ro-RO" dirty="0"/>
          </a:p>
          <a:p>
            <a:pPr marL="0" indent="0">
              <a:buNone/>
            </a:pPr>
            <a:endParaRPr lang="ro-RO" dirty="0"/>
          </a:p>
          <a:p>
            <a:pPr marL="0" indent="0">
              <a:buNone/>
            </a:pPr>
            <a:endParaRPr lang="ro-RO" dirty="0"/>
          </a:p>
          <a:p>
            <a:pPr marL="0" indent="0">
              <a:buNone/>
            </a:pPr>
            <a:endParaRPr lang="ro-RO" dirty="0"/>
          </a:p>
          <a:p>
            <a:pPr marL="0" indent="0">
              <a:buNone/>
            </a:pPr>
            <a:endParaRPr lang="ro-RO" dirty="0"/>
          </a:p>
          <a:p>
            <a:pPr marL="0" indent="0">
              <a:buNone/>
            </a:pPr>
            <a:endParaRPr lang="ro-RO" dirty="0"/>
          </a:p>
          <a:p>
            <a:pPr marL="0" indent="0" algn="ctr">
              <a:buNone/>
            </a:pPr>
            <a:r>
              <a:rPr lang="ro-RO" dirty="0"/>
              <a:t>The </a:t>
            </a:r>
            <a:r>
              <a:rPr lang="ro-RO" dirty="0" err="1"/>
              <a:t>vision</a:t>
            </a:r>
            <a:r>
              <a:rPr lang="ro-RO" dirty="0"/>
              <a:t> of D. Galin </a:t>
            </a:r>
            <a:r>
              <a:rPr lang="ro-RO" dirty="0" err="1"/>
              <a:t>about</a:t>
            </a:r>
            <a:r>
              <a:rPr lang="ro-RO" dirty="0"/>
              <a:t> </a:t>
            </a:r>
            <a:r>
              <a:rPr lang="ro-RO" dirty="0" err="1"/>
              <a:t>the</a:t>
            </a:r>
            <a:r>
              <a:rPr lang="ro-RO" dirty="0"/>
              <a:t> </a:t>
            </a:r>
            <a:r>
              <a:rPr lang="ro-RO" dirty="0" err="1"/>
              <a:t>architecture</a:t>
            </a:r>
            <a:endParaRPr lang="ro-RO" dirty="0"/>
          </a:p>
        </p:txBody>
      </p:sp>
      <p:pic>
        <p:nvPicPr>
          <p:cNvPr id="9" name="Imagine 8"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54" y="900241"/>
            <a:ext cx="8873915" cy="4681352"/>
          </a:xfrm>
          <a:prstGeom prst="rect">
            <a:avLst/>
          </a:prstGeom>
        </p:spPr>
      </p:pic>
      <p:sp>
        <p:nvSpPr>
          <p:cNvPr id="13" name="Oval 12"/>
          <p:cNvSpPr/>
          <p:nvPr/>
        </p:nvSpPr>
        <p:spPr>
          <a:xfrm flipH="1">
            <a:off x="4541061" y="1677868"/>
            <a:ext cx="1906954" cy="772251"/>
          </a:xfrm>
          <a:prstGeom prst="ellipse">
            <a:avLst/>
          </a:prstGeom>
          <a:solidFill>
            <a:schemeClr val="accent6">
              <a:lumMod val="40000"/>
              <a:lumOff val="6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Oval 13"/>
          <p:cNvSpPr/>
          <p:nvPr/>
        </p:nvSpPr>
        <p:spPr>
          <a:xfrm flipH="1">
            <a:off x="2634107" y="3705960"/>
            <a:ext cx="1906954" cy="772251"/>
          </a:xfrm>
          <a:prstGeom prst="ellipse">
            <a:avLst/>
          </a:prstGeom>
          <a:solidFill>
            <a:srgbClr val="FFC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Oval 14"/>
          <p:cNvSpPr/>
          <p:nvPr/>
        </p:nvSpPr>
        <p:spPr>
          <a:xfrm flipH="1">
            <a:off x="6163403" y="3705960"/>
            <a:ext cx="1906954" cy="772251"/>
          </a:xfrm>
          <a:prstGeom prst="ellipse">
            <a:avLst/>
          </a:prstGeom>
          <a:solidFill>
            <a:srgbClr val="FFC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Oval 15"/>
          <p:cNvSpPr/>
          <p:nvPr/>
        </p:nvSpPr>
        <p:spPr>
          <a:xfrm flipH="1">
            <a:off x="8270631" y="3705959"/>
            <a:ext cx="1906954" cy="772251"/>
          </a:xfrm>
          <a:prstGeom prst="ellipse">
            <a:avLst/>
          </a:prstGeom>
          <a:solidFill>
            <a:srgbClr val="FFC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Oval 16"/>
          <p:cNvSpPr/>
          <p:nvPr/>
        </p:nvSpPr>
        <p:spPr>
          <a:xfrm flipH="1">
            <a:off x="4320601" y="4630536"/>
            <a:ext cx="2347873" cy="772251"/>
          </a:xfrm>
          <a:prstGeom prst="ellipse">
            <a:avLst/>
          </a:prstGeom>
          <a:solidFill>
            <a:schemeClr val="accent6">
              <a:lumMod val="40000"/>
              <a:lumOff val="60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24273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20</a:t>
            </a:fld>
            <a:endParaRPr lang="ro-RO"/>
          </a:p>
        </p:txBody>
      </p:sp>
      <p:sp>
        <p:nvSpPr>
          <p:cNvPr id="21" name="text 1"/>
          <p:cNvSpPr txBox="1"/>
          <p:nvPr/>
        </p:nvSpPr>
        <p:spPr>
          <a:xfrm>
            <a:off x="1047774" y="29366"/>
            <a:ext cx="10528540" cy="984885"/>
          </a:xfrm>
          <a:prstGeom prst="rect">
            <a:avLst/>
          </a:prstGeom>
        </p:spPr>
        <p:txBody>
          <a:bodyPr vert="horz" wrap="square" lIns="0" tIns="0" rIns="0" bIns="0" rtlCol="0">
            <a:spAutoFit/>
          </a:bodyPr>
          <a:lstStyle/>
          <a:p>
            <a:r>
              <a:rPr lang="en-US" sz="3200" b="1" spc="10" dirty="0">
                <a:solidFill>
                  <a:srgbClr val="008000"/>
                </a:solidFill>
                <a:latin typeface="Arial"/>
                <a:cs typeface="Arial"/>
              </a:rPr>
              <a:t>Factors affecting intensity of quality    assurance activities in </a:t>
            </a:r>
            <a:r>
              <a:rPr lang="ro-RO" sz="3200" b="1" spc="10" dirty="0" err="1">
                <a:solidFill>
                  <a:srgbClr val="008000"/>
                </a:solidFill>
                <a:latin typeface="Arial"/>
                <a:cs typeface="Arial"/>
              </a:rPr>
              <a:t>the</a:t>
            </a:r>
            <a:r>
              <a:rPr lang="ro-RO" sz="3200" b="1" spc="10" dirty="0">
                <a:solidFill>
                  <a:srgbClr val="008000"/>
                </a:solidFill>
                <a:latin typeface="Arial"/>
                <a:cs typeface="Arial"/>
              </a:rPr>
              <a:t> </a:t>
            </a:r>
            <a:r>
              <a:rPr lang="ro-RO" sz="3200" b="1" spc="10" dirty="0" err="1">
                <a:solidFill>
                  <a:srgbClr val="008000"/>
                </a:solidFill>
                <a:latin typeface="Arial"/>
                <a:cs typeface="Arial"/>
              </a:rPr>
              <a:t>development</a:t>
            </a:r>
            <a:r>
              <a:rPr lang="en-US" sz="3200" b="1" spc="10" dirty="0">
                <a:solidFill>
                  <a:srgbClr val="008000"/>
                </a:solidFill>
                <a:latin typeface="Arial"/>
                <a:cs typeface="Arial"/>
              </a:rPr>
              <a:t>  </a:t>
            </a:r>
            <a:r>
              <a:rPr lang="ro-RO" sz="3200" b="1" spc="10" dirty="0" err="1">
                <a:solidFill>
                  <a:srgbClr val="008000"/>
                </a:solidFill>
                <a:latin typeface="Arial"/>
                <a:cs typeface="Arial"/>
              </a:rPr>
              <a:t>process</a:t>
            </a:r>
            <a:endParaRPr lang="ro-RO" sz="3200" b="1" spc="10" dirty="0">
              <a:solidFill>
                <a:srgbClr val="008000"/>
              </a:solidFill>
              <a:latin typeface="Arial"/>
              <a:cs typeface="Arial"/>
            </a:endParaRPr>
          </a:p>
        </p:txBody>
      </p:sp>
      <p:sp>
        <p:nvSpPr>
          <p:cNvPr id="2" name="Dreptunghi 1"/>
          <p:cNvSpPr/>
          <p:nvPr/>
        </p:nvSpPr>
        <p:spPr>
          <a:xfrm>
            <a:off x="944593" y="1259457"/>
            <a:ext cx="10347383" cy="3970318"/>
          </a:xfrm>
          <a:prstGeom prst="rect">
            <a:avLst/>
          </a:prstGeom>
        </p:spPr>
        <p:txBody>
          <a:bodyPr wrap="square">
            <a:spAutoFit/>
          </a:bodyPr>
          <a:lstStyle/>
          <a:p>
            <a:r>
              <a:rPr lang="ro-RO" sz="2800" b="1" i="1" dirty="0"/>
              <a:t>Team </a:t>
            </a:r>
            <a:r>
              <a:rPr lang="ro-RO" sz="2800" b="1" i="1" dirty="0" err="1"/>
              <a:t>factors</a:t>
            </a:r>
            <a:r>
              <a:rPr lang="ro-RO" sz="2800" b="1" i="1" dirty="0"/>
              <a:t>:</a:t>
            </a:r>
          </a:p>
          <a:p>
            <a:r>
              <a:rPr lang="en-US" sz="2800" dirty="0"/>
              <a:t>■ Professional qualification of the team members</a:t>
            </a:r>
          </a:p>
          <a:p>
            <a:r>
              <a:rPr lang="en-US" sz="2800" dirty="0"/>
              <a:t>■ Team acquaintance</a:t>
            </a:r>
            <a:r>
              <a:rPr lang="ro-RO" sz="2800" dirty="0"/>
              <a:t>/f</a:t>
            </a:r>
            <a:r>
              <a:rPr lang="en-US" sz="2800" dirty="0" err="1"/>
              <a:t>amiliarity</a:t>
            </a:r>
            <a:r>
              <a:rPr lang="en-US" sz="2800" dirty="0"/>
              <a:t> with the project and its experience in the area</a:t>
            </a:r>
          </a:p>
          <a:p>
            <a:r>
              <a:rPr lang="en-US" sz="2800" dirty="0"/>
              <a:t>■ Availability of staff members who can professionally support the team</a:t>
            </a:r>
          </a:p>
          <a:p>
            <a:r>
              <a:rPr lang="en-US" sz="2800" dirty="0"/>
              <a:t>■ Familiarity with the team members, in other words the percentage of new staff members in the team</a:t>
            </a:r>
          </a:p>
          <a:p>
            <a:endParaRPr lang="ro-RO" sz="2800" dirty="0">
              <a:latin typeface="Times New Roman" panose="02020603050405020304" pitchFamily="18" charset="0"/>
              <a:cs typeface="Times New Roman" panose="02020603050405020304" pitchFamily="18" charset="0"/>
            </a:endParaRPr>
          </a:p>
        </p:txBody>
      </p:sp>
      <p:sp>
        <p:nvSpPr>
          <p:cNvPr id="10" name="Buton acțiune: Sfârșit 9">
            <a:hlinkClick r:id="rId2" action="ppaction://hlinksldjump" highlightClick="1"/>
          </p:cNvPr>
          <p:cNvSpPr/>
          <p:nvPr/>
        </p:nvSpPr>
        <p:spPr>
          <a:xfrm>
            <a:off x="9982200" y="5749025"/>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141966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21</a:t>
            </a:fld>
            <a:endParaRPr lang="ro-RO"/>
          </a:p>
        </p:txBody>
      </p:sp>
      <p:sp>
        <p:nvSpPr>
          <p:cNvPr id="21" name="text 1"/>
          <p:cNvSpPr txBox="1"/>
          <p:nvPr/>
        </p:nvSpPr>
        <p:spPr>
          <a:xfrm>
            <a:off x="1047774" y="29366"/>
            <a:ext cx="10528540" cy="492443"/>
          </a:xfrm>
          <a:prstGeom prst="rect">
            <a:avLst/>
          </a:prstGeom>
        </p:spPr>
        <p:txBody>
          <a:bodyPr vert="horz" wrap="square" lIns="0" tIns="0" rIns="0" bIns="0" rtlCol="0">
            <a:spAutoFit/>
          </a:bodyPr>
          <a:lstStyle/>
          <a:p>
            <a:r>
              <a:rPr lang="ro-RO" sz="3200" b="1" spc="10" dirty="0">
                <a:solidFill>
                  <a:srgbClr val="008000"/>
                </a:solidFill>
                <a:latin typeface="Arial"/>
                <a:cs typeface="Arial"/>
              </a:rPr>
              <a:t>3. </a:t>
            </a:r>
            <a:r>
              <a:rPr lang="ro-RO" sz="3200" b="1" spc="10" dirty="0" err="1">
                <a:solidFill>
                  <a:srgbClr val="008000"/>
                </a:solidFill>
                <a:latin typeface="Arial"/>
                <a:cs typeface="Arial"/>
              </a:rPr>
              <a:t>Verification</a:t>
            </a:r>
            <a:r>
              <a:rPr lang="ro-RO" sz="3200" b="1" spc="10" dirty="0">
                <a:solidFill>
                  <a:srgbClr val="008000"/>
                </a:solidFill>
                <a:latin typeface="Arial"/>
                <a:cs typeface="Arial"/>
              </a:rPr>
              <a:t>, </a:t>
            </a:r>
            <a:r>
              <a:rPr lang="ro-RO" sz="3200" b="1" spc="10" dirty="0" err="1">
                <a:solidFill>
                  <a:srgbClr val="008000"/>
                </a:solidFill>
                <a:latin typeface="Arial"/>
                <a:cs typeface="Arial"/>
              </a:rPr>
              <a:t>validation</a:t>
            </a:r>
            <a:r>
              <a:rPr lang="ro-RO" sz="3200" b="1" spc="10" dirty="0">
                <a:solidFill>
                  <a:srgbClr val="008000"/>
                </a:solidFill>
                <a:latin typeface="Arial"/>
                <a:cs typeface="Arial"/>
              </a:rPr>
              <a:t> </a:t>
            </a:r>
            <a:r>
              <a:rPr lang="ro-RO" sz="3200" b="1" spc="10" dirty="0" err="1">
                <a:solidFill>
                  <a:srgbClr val="008000"/>
                </a:solidFill>
                <a:latin typeface="Arial"/>
                <a:cs typeface="Arial"/>
              </a:rPr>
              <a:t>and</a:t>
            </a:r>
            <a:r>
              <a:rPr lang="ro-RO" sz="3200" b="1" spc="10" dirty="0">
                <a:solidFill>
                  <a:srgbClr val="008000"/>
                </a:solidFill>
                <a:latin typeface="Arial"/>
                <a:cs typeface="Arial"/>
              </a:rPr>
              <a:t> </a:t>
            </a:r>
            <a:r>
              <a:rPr lang="ro-RO" sz="3200" b="1" spc="10" dirty="0" err="1">
                <a:solidFill>
                  <a:srgbClr val="008000"/>
                </a:solidFill>
                <a:latin typeface="Arial"/>
                <a:cs typeface="Arial"/>
              </a:rPr>
              <a:t>qualificatio</a:t>
            </a:r>
            <a:r>
              <a:rPr lang="en-US" sz="3200" b="1" spc="10" dirty="0">
                <a:solidFill>
                  <a:srgbClr val="008000"/>
                </a:solidFill>
                <a:latin typeface="Arial"/>
                <a:cs typeface="Arial"/>
              </a:rPr>
              <a:t>n</a:t>
            </a:r>
            <a:endParaRPr lang="ro-RO" sz="3200" b="1" spc="10" dirty="0">
              <a:solidFill>
                <a:srgbClr val="008000"/>
              </a:solidFill>
              <a:latin typeface="Arial"/>
              <a:cs typeface="Arial"/>
            </a:endParaRPr>
          </a:p>
        </p:txBody>
      </p:sp>
      <p:sp>
        <p:nvSpPr>
          <p:cNvPr id="2" name="Dreptunghi 1"/>
          <p:cNvSpPr/>
          <p:nvPr/>
        </p:nvSpPr>
        <p:spPr>
          <a:xfrm>
            <a:off x="753035" y="1259457"/>
            <a:ext cx="10823279" cy="2246769"/>
          </a:xfrm>
          <a:prstGeom prst="rect">
            <a:avLst/>
          </a:prstGeom>
        </p:spPr>
        <p:txBody>
          <a:bodyPr wrap="square">
            <a:spAutoFit/>
          </a:bodyPr>
          <a:lstStyle/>
          <a:p>
            <a:r>
              <a:rPr lang="en-US" sz="2800" dirty="0"/>
              <a:t>Three aspects of quality assurance of the software product (a report, code, etc.) are examined under the rubrics of verification, validation and qualification. IEEE </a:t>
            </a:r>
            <a:r>
              <a:rPr lang="en-US" sz="2800" dirty="0" err="1"/>
              <a:t>Std</a:t>
            </a:r>
            <a:r>
              <a:rPr lang="en-US" sz="2800" dirty="0"/>
              <a:t> 610.12-1990 (IEEE, 1990) defines these aspects as follows:</a:t>
            </a:r>
          </a:p>
          <a:p>
            <a:endParaRPr lang="en-US" sz="2800" b="1" dirty="0"/>
          </a:p>
        </p:txBody>
      </p:sp>
    </p:spTree>
    <p:extLst>
      <p:ext uri="{BB962C8B-B14F-4D97-AF65-F5344CB8AC3E}">
        <p14:creationId xmlns:p14="http://schemas.microsoft.com/office/powerpoint/2010/main" val="3917809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22</a:t>
            </a:fld>
            <a:endParaRPr lang="ro-RO"/>
          </a:p>
        </p:txBody>
      </p:sp>
      <p:sp>
        <p:nvSpPr>
          <p:cNvPr id="21" name="text 1"/>
          <p:cNvSpPr txBox="1"/>
          <p:nvPr/>
        </p:nvSpPr>
        <p:spPr>
          <a:xfrm>
            <a:off x="1047774" y="29366"/>
            <a:ext cx="10528540" cy="492443"/>
          </a:xfrm>
          <a:prstGeom prst="rect">
            <a:avLst/>
          </a:prstGeom>
        </p:spPr>
        <p:txBody>
          <a:bodyPr vert="horz" wrap="square" lIns="0" tIns="0" rIns="0" bIns="0" rtlCol="0">
            <a:spAutoFit/>
          </a:bodyPr>
          <a:lstStyle/>
          <a:p>
            <a:r>
              <a:rPr lang="ro-RO" sz="3200" b="1" spc="10" dirty="0" err="1">
                <a:solidFill>
                  <a:srgbClr val="008000"/>
                </a:solidFill>
                <a:latin typeface="Arial"/>
                <a:cs typeface="Arial"/>
              </a:rPr>
              <a:t>Verification</a:t>
            </a:r>
            <a:r>
              <a:rPr lang="ro-RO" sz="3200" b="1" spc="10" dirty="0">
                <a:solidFill>
                  <a:srgbClr val="008000"/>
                </a:solidFill>
                <a:latin typeface="Arial"/>
                <a:cs typeface="Arial"/>
              </a:rPr>
              <a:t>, </a:t>
            </a:r>
            <a:r>
              <a:rPr lang="ro-RO" sz="3200" b="1" spc="10" dirty="0" err="1">
                <a:solidFill>
                  <a:srgbClr val="008000"/>
                </a:solidFill>
                <a:latin typeface="Arial"/>
                <a:cs typeface="Arial"/>
              </a:rPr>
              <a:t>validation</a:t>
            </a:r>
            <a:r>
              <a:rPr lang="ro-RO" sz="3200" b="1" spc="10" dirty="0">
                <a:solidFill>
                  <a:srgbClr val="008000"/>
                </a:solidFill>
                <a:latin typeface="Arial"/>
                <a:cs typeface="Arial"/>
              </a:rPr>
              <a:t> </a:t>
            </a:r>
            <a:r>
              <a:rPr lang="ro-RO" sz="3200" b="1" spc="10" dirty="0" err="1">
                <a:solidFill>
                  <a:srgbClr val="008000"/>
                </a:solidFill>
                <a:latin typeface="Arial"/>
                <a:cs typeface="Arial"/>
              </a:rPr>
              <a:t>and</a:t>
            </a:r>
            <a:r>
              <a:rPr lang="ro-RO" sz="3200" b="1" spc="10" dirty="0">
                <a:solidFill>
                  <a:srgbClr val="008000"/>
                </a:solidFill>
                <a:latin typeface="Arial"/>
                <a:cs typeface="Arial"/>
              </a:rPr>
              <a:t> </a:t>
            </a:r>
            <a:r>
              <a:rPr lang="ro-RO" sz="3200" b="1" spc="10" dirty="0" err="1">
                <a:solidFill>
                  <a:srgbClr val="008000"/>
                </a:solidFill>
                <a:latin typeface="Arial"/>
                <a:cs typeface="Arial"/>
              </a:rPr>
              <a:t>qualificatio</a:t>
            </a:r>
            <a:r>
              <a:rPr lang="en-US" sz="3200" b="1" spc="10" dirty="0">
                <a:solidFill>
                  <a:srgbClr val="008000"/>
                </a:solidFill>
                <a:latin typeface="Arial"/>
                <a:cs typeface="Arial"/>
              </a:rPr>
              <a:t>n</a:t>
            </a:r>
            <a:endParaRPr lang="ro-RO" sz="3200" b="1" spc="10" dirty="0">
              <a:solidFill>
                <a:srgbClr val="008000"/>
              </a:solidFill>
              <a:latin typeface="Arial"/>
              <a:cs typeface="Arial"/>
            </a:endParaRPr>
          </a:p>
        </p:txBody>
      </p:sp>
      <p:sp>
        <p:nvSpPr>
          <p:cNvPr id="2" name="Dreptunghi 1"/>
          <p:cNvSpPr/>
          <p:nvPr/>
        </p:nvSpPr>
        <p:spPr>
          <a:xfrm>
            <a:off x="753035" y="869145"/>
            <a:ext cx="10823279" cy="5139869"/>
          </a:xfrm>
          <a:prstGeom prst="rect">
            <a:avLst/>
          </a:prstGeom>
        </p:spPr>
        <p:txBody>
          <a:bodyPr wrap="square">
            <a:spAutoFit/>
          </a:bodyPr>
          <a:lstStyle/>
          <a:p>
            <a:r>
              <a:rPr lang="en-US" sz="2800" b="1" dirty="0"/>
              <a:t>“Verification </a:t>
            </a:r>
            <a:r>
              <a:rPr lang="en-US" sz="2800" dirty="0"/>
              <a:t>– The process of evaluating a system or component to determine whether the products of a given development phase </a:t>
            </a:r>
            <a:r>
              <a:rPr lang="en-US" sz="2800" dirty="0">
                <a:solidFill>
                  <a:srgbClr val="FF0000"/>
                </a:solidFill>
              </a:rPr>
              <a:t>satisfy</a:t>
            </a:r>
            <a:r>
              <a:rPr lang="en-US" sz="2800" dirty="0"/>
              <a:t> the conditions imposed at the start of that phase.” IEEE </a:t>
            </a:r>
            <a:r>
              <a:rPr lang="en-US" sz="2800" dirty="0" err="1"/>
              <a:t>Std</a:t>
            </a:r>
            <a:r>
              <a:rPr lang="en-US" sz="2800" dirty="0"/>
              <a:t> 610.12-1990 (IEEE, 1990) </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Verification</a:t>
            </a:r>
            <a:r>
              <a:rPr lang="en-US" sz="2800" dirty="0">
                <a:latin typeface="Times New Roman" panose="02020603050405020304" pitchFamily="18" charset="0"/>
                <a:cs typeface="Times New Roman" panose="02020603050405020304" pitchFamily="18" charset="0"/>
              </a:rPr>
              <a:t>: Confirmation by examination and through provision of </a:t>
            </a:r>
            <a:r>
              <a:rPr lang="en-US" sz="2800" dirty="0">
                <a:solidFill>
                  <a:srgbClr val="FF0000"/>
                </a:solidFill>
                <a:latin typeface="Times New Roman" panose="02020603050405020304" pitchFamily="18" charset="0"/>
                <a:cs typeface="Times New Roman" panose="02020603050405020304" pitchFamily="18" charset="0"/>
              </a:rPr>
              <a:t>objective evidence </a:t>
            </a:r>
            <a:r>
              <a:rPr lang="en-US" sz="2800" dirty="0">
                <a:latin typeface="Times New Roman" panose="02020603050405020304" pitchFamily="18" charset="0"/>
                <a:cs typeface="Times New Roman" panose="02020603050405020304" pitchFamily="18" charset="0"/>
              </a:rPr>
              <a:t>that specified requirements have been fulfilled [ISO 9000].</a:t>
            </a:r>
          </a:p>
          <a:p>
            <a:endParaRPr lang="en-US" sz="2800" dirty="0">
              <a:latin typeface="Times New Roman" panose="02020603050405020304" pitchFamily="18" charset="0"/>
              <a:cs typeface="Times New Roman" panose="02020603050405020304" pitchFamily="18" charset="0"/>
            </a:endParaRPr>
          </a:p>
          <a:p>
            <a:r>
              <a:rPr lang="en-US" sz="2800" b="1" dirty="0"/>
              <a:t>Verification: </a:t>
            </a:r>
            <a:r>
              <a:rPr lang="en-US" sz="2800" dirty="0"/>
              <a:t>Confirmation by examination and provision </a:t>
            </a:r>
            <a:r>
              <a:rPr lang="en-US" sz="2800" dirty="0">
                <a:solidFill>
                  <a:srgbClr val="FF0000"/>
                </a:solidFill>
              </a:rPr>
              <a:t>of objective evidence</a:t>
            </a:r>
            <a:r>
              <a:rPr lang="en-US" sz="2800" dirty="0"/>
              <a:t> that the requirements have been fulfilled [</a:t>
            </a:r>
            <a:r>
              <a:rPr lang="en-US" sz="2800" dirty="0">
                <a:hlinkClick r:id="rId2"/>
              </a:rPr>
              <a:t>IEC 61508-4</a:t>
            </a:r>
            <a:r>
              <a:rPr lang="en-US" sz="2800" dirty="0"/>
              <a:t>] </a:t>
            </a:r>
            <a:r>
              <a:rPr lang="en-US" sz="2000" dirty="0"/>
              <a:t>https://www.securecoding.cert.org/confluence/display/cplusplus/BB.+Definitions</a:t>
            </a:r>
            <a:endParaRPr lang="ro-RO" sz="2800" dirty="0">
              <a:latin typeface="Times New Roman" panose="02020603050405020304" pitchFamily="18" charset="0"/>
              <a:cs typeface="Times New Roman" panose="02020603050405020304" pitchFamily="18" charset="0"/>
            </a:endParaRPr>
          </a:p>
        </p:txBody>
      </p:sp>
      <p:pic>
        <p:nvPicPr>
          <p:cNvPr id="9" name="Imagine 8"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3293" y="5663414"/>
            <a:ext cx="2240474" cy="434378"/>
          </a:xfrm>
          <a:prstGeom prst="rect">
            <a:avLst/>
          </a:prstGeom>
        </p:spPr>
      </p:pic>
    </p:spTree>
    <p:extLst>
      <p:ext uri="{BB962C8B-B14F-4D97-AF65-F5344CB8AC3E}">
        <p14:creationId xmlns:p14="http://schemas.microsoft.com/office/powerpoint/2010/main" val="2989230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23</a:t>
            </a:fld>
            <a:endParaRPr lang="ro-RO"/>
          </a:p>
        </p:txBody>
      </p:sp>
      <p:sp>
        <p:nvSpPr>
          <p:cNvPr id="21" name="text 1"/>
          <p:cNvSpPr txBox="1"/>
          <p:nvPr/>
        </p:nvSpPr>
        <p:spPr>
          <a:xfrm>
            <a:off x="1047774" y="29366"/>
            <a:ext cx="10528540" cy="492443"/>
          </a:xfrm>
          <a:prstGeom prst="rect">
            <a:avLst/>
          </a:prstGeom>
        </p:spPr>
        <p:txBody>
          <a:bodyPr vert="horz" wrap="square" lIns="0" tIns="0" rIns="0" bIns="0" rtlCol="0">
            <a:spAutoFit/>
          </a:bodyPr>
          <a:lstStyle/>
          <a:p>
            <a:r>
              <a:rPr lang="ro-RO" sz="3200" b="1" spc="10" dirty="0" err="1">
                <a:solidFill>
                  <a:srgbClr val="008000"/>
                </a:solidFill>
                <a:latin typeface="Arial"/>
                <a:cs typeface="Arial"/>
              </a:rPr>
              <a:t>Verification</a:t>
            </a:r>
            <a:r>
              <a:rPr lang="ro-RO" sz="3200" b="1" spc="10" dirty="0">
                <a:solidFill>
                  <a:srgbClr val="008000"/>
                </a:solidFill>
                <a:latin typeface="Arial"/>
                <a:cs typeface="Arial"/>
              </a:rPr>
              <a:t>, </a:t>
            </a:r>
            <a:r>
              <a:rPr lang="ro-RO" sz="3200" b="1" spc="10" dirty="0" err="1">
                <a:solidFill>
                  <a:srgbClr val="008000"/>
                </a:solidFill>
                <a:latin typeface="Arial"/>
                <a:cs typeface="Arial"/>
              </a:rPr>
              <a:t>validation</a:t>
            </a:r>
            <a:r>
              <a:rPr lang="ro-RO" sz="3200" b="1" spc="10" dirty="0">
                <a:solidFill>
                  <a:srgbClr val="008000"/>
                </a:solidFill>
                <a:latin typeface="Arial"/>
                <a:cs typeface="Arial"/>
              </a:rPr>
              <a:t> </a:t>
            </a:r>
            <a:r>
              <a:rPr lang="ro-RO" sz="3200" b="1" spc="10" dirty="0" err="1">
                <a:solidFill>
                  <a:srgbClr val="008000"/>
                </a:solidFill>
                <a:latin typeface="Arial"/>
                <a:cs typeface="Arial"/>
              </a:rPr>
              <a:t>and</a:t>
            </a:r>
            <a:r>
              <a:rPr lang="ro-RO" sz="3200" b="1" spc="10" dirty="0">
                <a:solidFill>
                  <a:srgbClr val="008000"/>
                </a:solidFill>
                <a:latin typeface="Arial"/>
                <a:cs typeface="Arial"/>
              </a:rPr>
              <a:t> </a:t>
            </a:r>
            <a:r>
              <a:rPr lang="ro-RO" sz="3200" b="1" spc="10" dirty="0" err="1">
                <a:solidFill>
                  <a:srgbClr val="008000"/>
                </a:solidFill>
                <a:latin typeface="Arial"/>
                <a:cs typeface="Arial"/>
              </a:rPr>
              <a:t>qualificatio</a:t>
            </a:r>
            <a:r>
              <a:rPr lang="en-US" sz="3200" b="1" spc="10" dirty="0">
                <a:solidFill>
                  <a:srgbClr val="008000"/>
                </a:solidFill>
                <a:latin typeface="Arial"/>
                <a:cs typeface="Arial"/>
              </a:rPr>
              <a:t>n</a:t>
            </a:r>
            <a:endParaRPr lang="ro-RO" sz="3200" b="1" spc="10" dirty="0">
              <a:solidFill>
                <a:srgbClr val="008000"/>
              </a:solidFill>
              <a:latin typeface="Arial"/>
              <a:cs typeface="Arial"/>
            </a:endParaRPr>
          </a:p>
        </p:txBody>
      </p:sp>
      <p:sp>
        <p:nvSpPr>
          <p:cNvPr id="2" name="Dreptunghi 1"/>
          <p:cNvSpPr/>
          <p:nvPr/>
        </p:nvSpPr>
        <p:spPr>
          <a:xfrm>
            <a:off x="684360" y="894332"/>
            <a:ext cx="10823279" cy="5201424"/>
          </a:xfrm>
          <a:prstGeom prst="rect">
            <a:avLst/>
          </a:prstGeom>
        </p:spPr>
        <p:txBody>
          <a:bodyPr wrap="square">
            <a:spAutoFit/>
          </a:bodyPr>
          <a:lstStyle/>
          <a:p>
            <a:r>
              <a:rPr lang="en-US" sz="2800" b="1" dirty="0"/>
              <a:t>“Validation </a:t>
            </a:r>
            <a:r>
              <a:rPr lang="en-US" sz="2800" dirty="0"/>
              <a:t>– The process of evaluating a system or component during or</a:t>
            </a:r>
          </a:p>
          <a:p>
            <a:r>
              <a:rPr lang="en-US" sz="2800" dirty="0"/>
              <a:t>at the end of the development process to determine whether it satisfies</a:t>
            </a:r>
          </a:p>
          <a:p>
            <a:r>
              <a:rPr lang="ro-RO" sz="2800" dirty="0" err="1"/>
              <a:t>specified</a:t>
            </a:r>
            <a:r>
              <a:rPr lang="ro-RO" sz="2800" dirty="0"/>
              <a:t> </a:t>
            </a:r>
            <a:r>
              <a:rPr lang="ro-RO" sz="2800" dirty="0" err="1"/>
              <a:t>requirements</a:t>
            </a:r>
            <a:r>
              <a:rPr lang="ro-RO" sz="2800" dirty="0"/>
              <a:t>.”</a:t>
            </a:r>
            <a:r>
              <a:rPr lang="en-US" sz="2800" dirty="0"/>
              <a:t> IEEE </a:t>
            </a:r>
            <a:r>
              <a:rPr lang="en-US" sz="2800" dirty="0" err="1"/>
              <a:t>Std</a:t>
            </a:r>
            <a:r>
              <a:rPr lang="en-US" sz="2800" dirty="0"/>
              <a:t> 610.12-1990 (IEEE, 1990)</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Validation:</a:t>
            </a:r>
            <a:r>
              <a:rPr lang="en-US" sz="2800" dirty="0">
                <a:latin typeface="Times New Roman" panose="02020603050405020304" pitchFamily="18" charset="0"/>
                <a:cs typeface="Times New Roman" panose="02020603050405020304" pitchFamily="18" charset="0"/>
              </a:rPr>
              <a:t> Confirmation by examination and through provision of objective evidence that the requirements for a specific intended use or application have been fulfilled [ISO 9000].</a:t>
            </a:r>
          </a:p>
          <a:p>
            <a:endParaRPr lang="en-US" sz="2800" dirty="0">
              <a:latin typeface="Times New Roman" panose="02020603050405020304" pitchFamily="18" charset="0"/>
              <a:cs typeface="Times New Roman" panose="02020603050405020304" pitchFamily="18" charset="0"/>
            </a:endParaRPr>
          </a:p>
          <a:p>
            <a:r>
              <a:rPr lang="en-US" sz="2800" b="1" dirty="0"/>
              <a:t>Validation: </a:t>
            </a:r>
            <a:r>
              <a:rPr lang="en-US" sz="2800" dirty="0"/>
              <a:t>Confirmation by examination and provision of objective evidence that the particular requirements for a specific intended use are fulfilled. [</a:t>
            </a:r>
            <a:r>
              <a:rPr lang="en-US" sz="2800" dirty="0">
                <a:hlinkClick r:id="rId2"/>
              </a:rPr>
              <a:t>IEC 61508-4</a:t>
            </a:r>
            <a:r>
              <a:rPr lang="en-US" sz="2800" dirty="0"/>
              <a:t>] </a:t>
            </a:r>
            <a:r>
              <a:rPr lang="en-US" sz="2000" dirty="0"/>
              <a:t>https://www.securecoding.cert.org/confluence/display/cplusplus/BB.+Definitions</a:t>
            </a:r>
            <a:endParaRPr lang="ro-RO" sz="3600" dirty="0">
              <a:latin typeface="Times New Roman" panose="02020603050405020304" pitchFamily="18" charset="0"/>
              <a:cs typeface="Times New Roman" panose="02020603050405020304" pitchFamily="18" charset="0"/>
            </a:endParaRPr>
          </a:p>
        </p:txBody>
      </p:sp>
      <p:pic>
        <p:nvPicPr>
          <p:cNvPr id="3" name="Imagine 2"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3293" y="5878567"/>
            <a:ext cx="2240474" cy="434378"/>
          </a:xfrm>
          <a:prstGeom prst="rect">
            <a:avLst/>
          </a:prstGeom>
        </p:spPr>
      </p:pic>
    </p:spTree>
    <p:extLst>
      <p:ext uri="{BB962C8B-B14F-4D97-AF65-F5344CB8AC3E}">
        <p14:creationId xmlns:p14="http://schemas.microsoft.com/office/powerpoint/2010/main" val="377999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24</a:t>
            </a:fld>
            <a:endParaRPr lang="ro-RO"/>
          </a:p>
        </p:txBody>
      </p:sp>
      <p:sp>
        <p:nvSpPr>
          <p:cNvPr id="21" name="text 1"/>
          <p:cNvSpPr txBox="1"/>
          <p:nvPr/>
        </p:nvSpPr>
        <p:spPr>
          <a:xfrm>
            <a:off x="1047774" y="29366"/>
            <a:ext cx="10528540" cy="492443"/>
          </a:xfrm>
          <a:prstGeom prst="rect">
            <a:avLst/>
          </a:prstGeom>
        </p:spPr>
        <p:txBody>
          <a:bodyPr vert="horz" wrap="square" lIns="0" tIns="0" rIns="0" bIns="0" rtlCol="0">
            <a:spAutoFit/>
          </a:bodyPr>
          <a:lstStyle/>
          <a:p>
            <a:r>
              <a:rPr lang="ro-RO" sz="3200" b="1" spc="10" dirty="0" err="1">
                <a:solidFill>
                  <a:srgbClr val="008000"/>
                </a:solidFill>
                <a:latin typeface="Arial"/>
                <a:cs typeface="Arial"/>
              </a:rPr>
              <a:t>Verification</a:t>
            </a:r>
            <a:r>
              <a:rPr lang="ro-RO" sz="3200" b="1" spc="10" dirty="0">
                <a:solidFill>
                  <a:srgbClr val="008000"/>
                </a:solidFill>
                <a:latin typeface="Arial"/>
                <a:cs typeface="Arial"/>
              </a:rPr>
              <a:t>, </a:t>
            </a:r>
            <a:r>
              <a:rPr lang="ro-RO" sz="3200" b="1" spc="10" dirty="0" err="1">
                <a:solidFill>
                  <a:srgbClr val="008000"/>
                </a:solidFill>
                <a:latin typeface="Arial"/>
                <a:cs typeface="Arial"/>
              </a:rPr>
              <a:t>validation</a:t>
            </a:r>
            <a:r>
              <a:rPr lang="ro-RO" sz="3200" b="1" spc="10" dirty="0">
                <a:solidFill>
                  <a:srgbClr val="008000"/>
                </a:solidFill>
                <a:latin typeface="Arial"/>
                <a:cs typeface="Arial"/>
              </a:rPr>
              <a:t> </a:t>
            </a:r>
            <a:r>
              <a:rPr lang="ro-RO" sz="3200" b="1" spc="10" dirty="0" err="1">
                <a:solidFill>
                  <a:srgbClr val="008000"/>
                </a:solidFill>
                <a:latin typeface="Arial"/>
                <a:cs typeface="Arial"/>
              </a:rPr>
              <a:t>and</a:t>
            </a:r>
            <a:r>
              <a:rPr lang="ro-RO" sz="3200" b="1" spc="10" dirty="0">
                <a:solidFill>
                  <a:srgbClr val="008000"/>
                </a:solidFill>
                <a:latin typeface="Arial"/>
                <a:cs typeface="Arial"/>
              </a:rPr>
              <a:t> </a:t>
            </a:r>
            <a:r>
              <a:rPr lang="ro-RO" sz="3200" b="1" spc="10" dirty="0" err="1">
                <a:solidFill>
                  <a:srgbClr val="008000"/>
                </a:solidFill>
                <a:latin typeface="Arial"/>
                <a:cs typeface="Arial"/>
              </a:rPr>
              <a:t>qualificatio</a:t>
            </a:r>
            <a:r>
              <a:rPr lang="en-US" sz="3200" b="1" spc="10" dirty="0">
                <a:solidFill>
                  <a:srgbClr val="008000"/>
                </a:solidFill>
                <a:latin typeface="Arial"/>
                <a:cs typeface="Arial"/>
              </a:rPr>
              <a:t>n</a:t>
            </a:r>
            <a:endParaRPr lang="ro-RO" sz="3200" b="1" spc="10" dirty="0">
              <a:solidFill>
                <a:srgbClr val="008000"/>
              </a:solidFill>
              <a:latin typeface="Arial"/>
              <a:cs typeface="Arial"/>
            </a:endParaRPr>
          </a:p>
        </p:txBody>
      </p:sp>
      <p:sp>
        <p:nvSpPr>
          <p:cNvPr id="2" name="Dreptunghi 1"/>
          <p:cNvSpPr/>
          <p:nvPr/>
        </p:nvSpPr>
        <p:spPr>
          <a:xfrm>
            <a:off x="753035" y="1259457"/>
            <a:ext cx="10823279" cy="2246769"/>
          </a:xfrm>
          <a:prstGeom prst="rect">
            <a:avLst/>
          </a:prstGeom>
        </p:spPr>
        <p:txBody>
          <a:bodyPr wrap="square">
            <a:spAutoFit/>
          </a:bodyPr>
          <a:lstStyle/>
          <a:p>
            <a:r>
              <a:rPr lang="en-US" sz="2800" dirty="0"/>
              <a:t>IEEE </a:t>
            </a:r>
            <a:r>
              <a:rPr lang="en-US" sz="2800" dirty="0" err="1"/>
              <a:t>Std</a:t>
            </a:r>
            <a:r>
              <a:rPr lang="en-US" sz="2800" dirty="0"/>
              <a:t> 610.12-1990 (IEEE, 1990) defines these aspects as follows:</a:t>
            </a:r>
          </a:p>
          <a:p>
            <a:endParaRPr lang="en-US" sz="2800" b="1" dirty="0"/>
          </a:p>
          <a:p>
            <a:r>
              <a:rPr lang="en-US" sz="2800" b="1" dirty="0"/>
              <a:t>“Qualification </a:t>
            </a:r>
            <a:r>
              <a:rPr lang="en-US" sz="2800" dirty="0"/>
              <a:t>– The process used to determine whether a system or component is suitable for operational use.”</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150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1111625" y="1376083"/>
            <a:ext cx="1014804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ro-RO" sz="2800" b="1" dirty="0">
                <a:solidFill>
                  <a:srgbClr val="000000"/>
                </a:solidFill>
              </a:rPr>
              <a:t>The model’s quantitative results:</a:t>
            </a:r>
          </a:p>
          <a:p>
            <a:pPr eaLnBrk="1" hangingPunct="1"/>
            <a:endParaRPr lang="en-US" altLang="ro-RO" sz="2800" b="1" dirty="0">
              <a:solidFill>
                <a:srgbClr val="000000"/>
              </a:solidFill>
            </a:endParaRPr>
          </a:p>
          <a:p>
            <a:pPr eaLnBrk="1" hangingPunct="1"/>
            <a:r>
              <a:rPr lang="en-US" altLang="ro-RO" sz="2800" b="1" dirty="0">
                <a:solidFill>
                  <a:srgbClr val="000000"/>
                </a:solidFill>
              </a:rPr>
              <a:t>a.   The SQA plan’s total effectiveness in removing project defects</a:t>
            </a:r>
            <a:endParaRPr lang="en-US" altLang="ro-RO" sz="2800" b="1" dirty="0"/>
          </a:p>
          <a:p>
            <a:pPr marL="514350" indent="-514350">
              <a:buAutoNum type="alphaLcPeriod" startAt="2"/>
            </a:pPr>
            <a:endParaRPr lang="en-US" altLang="ro-RO" sz="2800" b="1" dirty="0">
              <a:solidFill>
                <a:srgbClr val="000000"/>
              </a:solidFill>
            </a:endParaRPr>
          </a:p>
          <a:p>
            <a:pPr marL="514350" indent="-514350">
              <a:buAutoNum type="alphaLcPeriod" startAt="2"/>
            </a:pPr>
            <a:endParaRPr lang="en-US" altLang="ro-RO" sz="2800" b="1" dirty="0">
              <a:solidFill>
                <a:srgbClr val="000000"/>
              </a:solidFill>
            </a:endParaRPr>
          </a:p>
          <a:p>
            <a:pPr marL="514350" indent="-514350">
              <a:buAutoNum type="alphaLcPeriod" startAt="2"/>
            </a:pPr>
            <a:r>
              <a:rPr lang="en-US" altLang="ro-RO" sz="2800" b="1" dirty="0">
                <a:solidFill>
                  <a:srgbClr val="000000"/>
                </a:solidFill>
              </a:rPr>
              <a:t>The total costs of removal of project defects</a:t>
            </a:r>
            <a:r>
              <a:rPr lang="en-US" altLang="ro-RO" sz="2800" b="1" dirty="0"/>
              <a:t> </a:t>
            </a:r>
          </a:p>
          <a:p>
            <a:endParaRPr lang="en-US" altLang="ro-RO" sz="2800" b="1" dirty="0"/>
          </a:p>
        </p:txBody>
      </p:sp>
      <p:sp>
        <p:nvSpPr>
          <p:cNvPr id="4" name="text 1"/>
          <p:cNvSpPr txBox="1"/>
          <p:nvPr/>
        </p:nvSpPr>
        <p:spPr>
          <a:xfrm>
            <a:off x="1047774" y="249713"/>
            <a:ext cx="10528540" cy="984885"/>
          </a:xfrm>
          <a:prstGeom prst="rect">
            <a:avLst/>
          </a:prstGeom>
        </p:spPr>
        <p:txBody>
          <a:bodyPr vert="horz" wrap="square" lIns="0" tIns="0" rIns="0" bIns="0" rtlCol="0">
            <a:spAutoFit/>
          </a:bodyPr>
          <a:lstStyle/>
          <a:p>
            <a:r>
              <a:rPr lang="ro-RO" sz="3200" b="1" spc="10" dirty="0">
                <a:solidFill>
                  <a:srgbClr val="008000"/>
                </a:solidFill>
                <a:latin typeface="Arial"/>
                <a:cs typeface="Arial"/>
              </a:rPr>
              <a:t>4. </a:t>
            </a:r>
            <a:r>
              <a:rPr lang="en-US" sz="3200" b="1" spc="10" dirty="0">
                <a:solidFill>
                  <a:srgbClr val="008000"/>
                </a:solidFill>
                <a:latin typeface="Arial"/>
                <a:cs typeface="Arial"/>
              </a:rPr>
              <a:t>Model for SQA defect removal effectiveness and cost</a:t>
            </a:r>
            <a:endParaRPr lang="ro-RO" sz="3200" b="1" spc="10" dirty="0">
              <a:solidFill>
                <a:srgbClr val="008000"/>
              </a:solidFill>
              <a:latin typeface="Arial"/>
              <a:cs typeface="Arial"/>
            </a:endParaRPr>
          </a:p>
        </p:txBody>
      </p:sp>
    </p:spTree>
    <p:extLst>
      <p:ext uri="{BB962C8B-B14F-4D97-AF65-F5344CB8AC3E}">
        <p14:creationId xmlns:p14="http://schemas.microsoft.com/office/powerpoint/2010/main" val="4057414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51" name="Group 67"/>
          <p:cNvGraphicFramePr>
            <a:graphicFrameLocks noGrp="1"/>
          </p:cNvGraphicFramePr>
          <p:nvPr>
            <p:ph type="tbl" idx="1"/>
            <p:extLst>
              <p:ext uri="{D42A27DB-BD31-4B8C-83A1-F6EECF244321}">
                <p14:modId xmlns:p14="http://schemas.microsoft.com/office/powerpoint/2010/main" val="3116366138"/>
              </p:ext>
            </p:extLst>
          </p:nvPr>
        </p:nvGraphicFramePr>
        <p:xfrm>
          <a:off x="1905000" y="2082800"/>
          <a:ext cx="8382000" cy="3965047"/>
        </p:xfrm>
        <a:graphic>
          <a:graphicData uri="http://schemas.openxmlformats.org/drawingml/2006/table">
            <a:tbl>
              <a:tblPr/>
              <a:tblGrid>
                <a:gridCol w="30480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70273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 development 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Average % of defects originating in phase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relative defect removal cost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66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specification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0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Unit coding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0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Integration coding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2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Documentation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94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System testing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16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304" name="WordArt 66"/>
          <p:cNvSpPr>
            <a:spLocks noChangeArrowheads="1" noChangeShapeType="1" noTextEdit="1"/>
          </p:cNvSpPr>
          <p:nvPr/>
        </p:nvSpPr>
        <p:spPr bwMode="auto">
          <a:xfrm>
            <a:off x="2913064" y="579439"/>
            <a:ext cx="6334125" cy="112077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Defects originating</a:t>
            </a:r>
          </a:p>
          <a:p>
            <a:pPr algn="ctr"/>
            <a:r>
              <a:rPr lang="en-US" sz="3600" kern="10">
                <a:ln w="12700">
                  <a:solidFill>
                    <a:srgbClr val="000000"/>
                  </a:solidFill>
                  <a:round/>
                  <a:headEnd/>
                  <a:tailEnd/>
                </a:ln>
                <a:solidFill>
                  <a:srgbClr val="33CC33"/>
                </a:solidFill>
                <a:latin typeface="Arial Black" panose="020B0A04020102020204" pitchFamily="34" charset="0"/>
              </a:rPr>
              <a:t>and defect removal costs</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2952027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905001" y="2444751"/>
            <a:ext cx="8410575" cy="3763963"/>
          </a:xfrm>
          <a:prstGeom prst="rect">
            <a:avLst/>
          </a:prstGeom>
          <a:noFill/>
          <a:ln w="76200" cmpd="tri">
            <a:solidFill>
              <a:srgbClr val="99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pPr>
            <a:r>
              <a:rPr lang="en-US" altLang="ro-RO" sz="2400" b="1">
                <a:solidFill>
                  <a:srgbClr val="FF0066"/>
                </a:solidFill>
              </a:rPr>
              <a:t>Software development</a:t>
            </a:r>
            <a:r>
              <a:rPr lang="en-US" altLang="ro-RO" sz="2400" b="1">
                <a:solidFill>
                  <a:srgbClr val="FF0066"/>
                </a:solidFill>
                <a:cs typeface="Miriam" pitchFamily="2" charset="-79"/>
              </a:rPr>
              <a:t> </a:t>
            </a:r>
            <a:r>
              <a:rPr lang="en-US" altLang="ro-RO" sz="2400" b="1">
                <a:solidFill>
                  <a:srgbClr val="FF0066"/>
                </a:solidFill>
              </a:rPr>
              <a:t>methodologies:</a:t>
            </a:r>
            <a:br>
              <a:rPr lang="en-US" altLang="ro-RO" sz="2400" b="1">
                <a:solidFill>
                  <a:srgbClr val="FF0066"/>
                </a:solidFill>
              </a:rPr>
            </a:br>
            <a:r>
              <a:rPr lang="en-US" altLang="ro-RO" sz="2400" b="1">
                <a:solidFill>
                  <a:srgbClr val="FF0066"/>
                </a:solidFill>
              </a:rPr>
              <a:t> - The software development life cycle (SDLC)</a:t>
            </a:r>
            <a:br>
              <a:rPr lang="en-US" altLang="ro-RO" sz="2400" b="1">
                <a:solidFill>
                  <a:srgbClr val="FF0066"/>
                </a:solidFill>
              </a:rPr>
            </a:br>
            <a:r>
              <a:rPr lang="en-US" altLang="ro-RO" sz="2400" b="1">
                <a:solidFill>
                  <a:srgbClr val="FF0066"/>
                </a:solidFill>
              </a:rPr>
              <a:t>    model</a:t>
            </a:r>
            <a:br>
              <a:rPr lang="en-US" altLang="ro-RO" sz="2400" b="1">
                <a:solidFill>
                  <a:srgbClr val="FF0066"/>
                </a:solidFill>
              </a:rPr>
            </a:br>
            <a:r>
              <a:rPr lang="en-US" altLang="ro-RO" sz="2400" b="1">
                <a:solidFill>
                  <a:srgbClr val="FF0066"/>
                </a:solidFill>
              </a:rPr>
              <a:t> - The prototyping model</a:t>
            </a:r>
            <a:br>
              <a:rPr lang="en-US" altLang="ro-RO" sz="2400" b="1">
                <a:solidFill>
                  <a:srgbClr val="FF0066"/>
                </a:solidFill>
              </a:rPr>
            </a:br>
            <a:r>
              <a:rPr lang="en-US" altLang="ro-RO" sz="2400" b="1">
                <a:solidFill>
                  <a:srgbClr val="FF0066"/>
                </a:solidFill>
              </a:rPr>
              <a:t> - The spiral model</a:t>
            </a:r>
            <a:br>
              <a:rPr lang="en-US" altLang="ro-RO" sz="2400" b="1">
                <a:solidFill>
                  <a:srgbClr val="FF0066"/>
                </a:solidFill>
              </a:rPr>
            </a:br>
            <a:r>
              <a:rPr lang="en-US" altLang="ro-RO" sz="2400" b="1">
                <a:solidFill>
                  <a:srgbClr val="FF0066"/>
                </a:solidFill>
              </a:rPr>
              <a:t> - The object-oriented model</a:t>
            </a:r>
          </a:p>
          <a:p>
            <a:pPr eaLnBrk="1" hangingPunct="1">
              <a:lnSpc>
                <a:spcPct val="80000"/>
              </a:lnSpc>
            </a:pPr>
            <a:r>
              <a:rPr lang="en-US" altLang="ro-RO" sz="2400" b="1">
                <a:solidFill>
                  <a:srgbClr val="000000"/>
                </a:solidFill>
              </a:rPr>
              <a:t>Factors affecting intensity of SQA activities </a:t>
            </a:r>
            <a:r>
              <a:rPr lang="en-US" altLang="ro-RO" sz="2400" b="1">
                <a:solidFill>
                  <a:srgbClr val="339966"/>
                </a:solidFill>
              </a:rPr>
              <a:t> </a:t>
            </a:r>
          </a:p>
          <a:p>
            <a:pPr eaLnBrk="1" hangingPunct="1">
              <a:lnSpc>
                <a:spcPct val="80000"/>
              </a:lnSpc>
            </a:pPr>
            <a:r>
              <a:rPr lang="en-US" altLang="ro-RO" sz="2400" b="1">
                <a:solidFill>
                  <a:srgbClr val="996633"/>
                </a:solidFill>
              </a:rPr>
              <a:t>Verification, validation and qualification </a:t>
            </a:r>
          </a:p>
          <a:p>
            <a:pPr eaLnBrk="1" hangingPunct="1">
              <a:lnSpc>
                <a:spcPct val="80000"/>
              </a:lnSpc>
            </a:pPr>
            <a:r>
              <a:rPr lang="en-US" altLang="ro-RO" sz="2400" b="1">
                <a:solidFill>
                  <a:srgbClr val="CC3300"/>
                </a:solidFill>
              </a:rPr>
              <a:t>Development</a:t>
            </a:r>
            <a:r>
              <a:rPr lang="en-US" altLang="ro-RO" sz="2400" b="1">
                <a:solidFill>
                  <a:srgbClr val="CC3300"/>
                </a:solidFill>
                <a:cs typeface="Miriam" pitchFamily="2" charset="-79"/>
              </a:rPr>
              <a:t> </a:t>
            </a:r>
            <a:r>
              <a:rPr lang="en-US" altLang="ro-RO" sz="2400" b="1">
                <a:solidFill>
                  <a:srgbClr val="CC3300"/>
                </a:solidFill>
              </a:rPr>
              <a:t>and quality plans for small</a:t>
            </a:r>
            <a:r>
              <a:rPr lang="en-US" altLang="ro-RO" sz="2400" b="1">
                <a:solidFill>
                  <a:srgbClr val="CC3300"/>
                </a:solidFill>
                <a:cs typeface="Miriam" pitchFamily="2" charset="-79"/>
              </a:rPr>
              <a:t> </a:t>
            </a:r>
            <a:r>
              <a:rPr lang="en-US" altLang="ro-RO" sz="2400" b="1">
                <a:solidFill>
                  <a:srgbClr val="CC3300"/>
                </a:solidFill>
              </a:rPr>
              <a:t>and for internal projects </a:t>
            </a:r>
          </a:p>
          <a:p>
            <a:pPr eaLnBrk="1" hangingPunct="1">
              <a:lnSpc>
                <a:spcPct val="80000"/>
              </a:lnSpc>
            </a:pPr>
            <a:r>
              <a:rPr lang="en-US" altLang="ro-RO" sz="2400" b="1">
                <a:solidFill>
                  <a:srgbClr val="000099"/>
                </a:solidFill>
              </a:rPr>
              <a:t>A model for SQA defect removal effectiveness and cost </a:t>
            </a:r>
          </a:p>
        </p:txBody>
      </p:sp>
      <p:sp>
        <p:nvSpPr>
          <p:cNvPr id="3075" name="WordArt 4"/>
          <p:cNvSpPr>
            <a:spLocks noChangeArrowheads="1" noChangeShapeType="1" noTextEdit="1"/>
          </p:cNvSpPr>
          <p:nvPr/>
        </p:nvSpPr>
        <p:spPr bwMode="auto">
          <a:xfrm>
            <a:off x="4938713" y="363538"/>
            <a:ext cx="2286000" cy="381000"/>
          </a:xfrm>
          <a:prstGeom prst="rect">
            <a:avLst/>
          </a:prstGeom>
        </p:spPr>
        <p:txBody>
          <a:bodyPr wrap="none" fromWordArt="1">
            <a:prstTxWarp prst="textPlain">
              <a:avLst>
                <a:gd name="adj" fmla="val 50000"/>
              </a:avLst>
            </a:prstTxWarp>
          </a:bodyPr>
          <a:lstStyle/>
          <a:p>
            <a:pPr algn="ctr"/>
            <a:r>
              <a:rPr lang="ro-RO"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panose="020B0A04020102020204" pitchFamily="34" charset="0"/>
              </a:rPr>
              <a:t>Presentation 7</a:t>
            </a:r>
          </a:p>
        </p:txBody>
      </p:sp>
      <p:sp>
        <p:nvSpPr>
          <p:cNvPr id="3076" name="WordArt 6"/>
          <p:cNvSpPr>
            <a:spLocks noChangeArrowheads="1" noChangeShapeType="1" noTextEdit="1"/>
          </p:cNvSpPr>
          <p:nvPr/>
        </p:nvSpPr>
        <p:spPr bwMode="auto">
          <a:xfrm>
            <a:off x="2236788" y="1023938"/>
            <a:ext cx="7696200" cy="11811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Integrating quality activities in</a:t>
            </a:r>
          </a:p>
          <a:p>
            <a:pPr algn="ctr"/>
            <a:r>
              <a:rPr lang="en-US" sz="3600" kern="10">
                <a:ln w="12700">
                  <a:solidFill>
                    <a:srgbClr val="000000"/>
                  </a:solidFill>
                  <a:round/>
                  <a:headEnd/>
                  <a:tailEnd/>
                </a:ln>
                <a:solidFill>
                  <a:srgbClr val="33CC33"/>
                </a:solidFill>
                <a:latin typeface="Arial Black" panose="020B0A04020102020204" pitchFamily="34" charset="0"/>
              </a:rPr>
              <a:t>the project life cycle</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3321089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6" descr="oht07"/>
          <p:cNvPicPr>
            <a:picLocks noChangeAspect="1" noChangeArrowheads="1"/>
          </p:cNvPicPr>
          <p:nvPr/>
        </p:nvPicPr>
        <p:blipFill>
          <a:blip r:embed="rId2" cstate="print">
            <a:extLst>
              <a:ext uri="{28A0092B-C50C-407E-A947-70E740481C1C}">
                <a14:useLocalDpi xmlns:a14="http://schemas.microsoft.com/office/drawing/2010/main" val="0"/>
              </a:ext>
            </a:extLst>
          </a:blip>
          <a:srcRect l="2740" t="2786" r="10007" b="5571"/>
          <a:stretch>
            <a:fillRect/>
          </a:stretch>
        </p:blipFill>
        <p:spPr bwMode="auto">
          <a:xfrm>
            <a:off x="2914651" y="1268414"/>
            <a:ext cx="6335713"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WordArt 25"/>
          <p:cNvSpPr>
            <a:spLocks noChangeArrowheads="1" noChangeShapeType="1" noTextEdit="1"/>
          </p:cNvSpPr>
          <p:nvPr/>
        </p:nvSpPr>
        <p:spPr bwMode="auto">
          <a:xfrm>
            <a:off x="3260726" y="549275"/>
            <a:ext cx="5629275" cy="431800"/>
          </a:xfrm>
          <a:prstGeom prst="rect">
            <a:avLst/>
          </a:prstGeom>
        </p:spPr>
        <p:txBody>
          <a:bodyPr wrap="none" fromWordArt="1">
            <a:prstTxWarp prst="textPlain">
              <a:avLst>
                <a:gd name="adj" fmla="val 50000"/>
              </a:avLst>
            </a:prstTxWarp>
          </a:bodyPr>
          <a:lstStyle/>
          <a:p>
            <a:pPr algn="ctr"/>
            <a:r>
              <a:rPr lang="ro-RO" sz="3600" kern="10">
                <a:ln w="12700">
                  <a:solidFill>
                    <a:srgbClr val="000000"/>
                  </a:solidFill>
                  <a:round/>
                  <a:headEnd/>
                  <a:tailEnd/>
                </a:ln>
                <a:solidFill>
                  <a:srgbClr val="33CC33"/>
                </a:solidFill>
                <a:latin typeface="Arial Black" panose="020B0A04020102020204" pitchFamily="34" charset="0"/>
              </a:rPr>
              <a:t>The prototyping model</a:t>
            </a:r>
          </a:p>
        </p:txBody>
      </p:sp>
    </p:spTree>
    <p:extLst>
      <p:ext uri="{BB962C8B-B14F-4D97-AF65-F5344CB8AC3E}">
        <p14:creationId xmlns:p14="http://schemas.microsoft.com/office/powerpoint/2010/main" val="2253360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WordArt 49"/>
          <p:cNvSpPr>
            <a:spLocks noChangeArrowheads="1" noChangeShapeType="1" noTextEdit="1"/>
          </p:cNvSpPr>
          <p:nvPr/>
        </p:nvSpPr>
        <p:spPr bwMode="auto">
          <a:xfrm>
            <a:off x="3992563" y="434975"/>
            <a:ext cx="4191000" cy="401638"/>
          </a:xfrm>
          <a:prstGeom prst="rect">
            <a:avLst/>
          </a:prstGeom>
        </p:spPr>
        <p:txBody>
          <a:bodyPr wrap="none" fromWordArt="1">
            <a:prstTxWarp prst="textPlain">
              <a:avLst>
                <a:gd name="adj" fmla="val 50000"/>
              </a:avLst>
            </a:prstTxWarp>
          </a:bodyPr>
          <a:lstStyle/>
          <a:p>
            <a:pPr algn="ctr"/>
            <a:r>
              <a:rPr lang="ro-RO" sz="3600" kern="10">
                <a:ln w="12700">
                  <a:solidFill>
                    <a:srgbClr val="000000"/>
                  </a:solidFill>
                  <a:round/>
                  <a:headEnd/>
                  <a:tailEnd/>
                </a:ln>
                <a:solidFill>
                  <a:srgbClr val="33CC33"/>
                </a:solidFill>
                <a:latin typeface="Arial Black" panose="020B0A04020102020204" pitchFamily="34" charset="0"/>
              </a:rPr>
              <a:t>The Spiral Model</a:t>
            </a:r>
          </a:p>
        </p:txBody>
      </p:sp>
      <p:sp>
        <p:nvSpPr>
          <p:cNvPr id="5123" name="Text Box 50"/>
          <p:cNvSpPr txBox="1">
            <a:spLocks noChangeArrowheads="1"/>
          </p:cNvSpPr>
          <p:nvPr/>
        </p:nvSpPr>
        <p:spPr bwMode="auto">
          <a:xfrm>
            <a:off x="6096001" y="5949950"/>
            <a:ext cx="4219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50000"/>
              </a:spcBef>
            </a:pPr>
            <a:r>
              <a:rPr lang="en-GB" altLang="ro-RO" sz="1400" i="1">
                <a:latin typeface="Arial" panose="020B0604020202020204" pitchFamily="34" charset="0"/>
              </a:rPr>
              <a:t>Source</a:t>
            </a:r>
            <a:r>
              <a:rPr lang="en-GB" altLang="ro-RO" sz="1400">
                <a:latin typeface="Arial" panose="020B0604020202020204" pitchFamily="34" charset="0"/>
              </a:rPr>
              <a:t>: After Boehm 1988 (</a:t>
            </a:r>
            <a:r>
              <a:rPr lang="en-US" altLang="ro-RO" sz="1400">
                <a:latin typeface="Arial" panose="020B0604020202020204" pitchFamily="34" charset="0"/>
              </a:rPr>
              <a:t>© 1988 IEEE)</a:t>
            </a:r>
          </a:p>
        </p:txBody>
      </p:sp>
      <p:pic>
        <p:nvPicPr>
          <p:cNvPr id="5124" name="Picture 52"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276" y="930275"/>
            <a:ext cx="5229225"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497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1121974" y="1282045"/>
            <a:ext cx="9929002" cy="4572068"/>
          </a:xfrm>
          <a:ln w="76200" cmpd="tri">
            <a:solidFill>
              <a:schemeClr val="accent2"/>
            </a:solidFill>
            <a:miter lim="800000"/>
            <a:headEnd/>
            <a:tailEnd/>
          </a:ln>
        </p:spPr>
        <p:txBody>
          <a:bodyPr>
            <a:normAutofit fontScale="92500"/>
          </a:bodyPr>
          <a:lstStyle/>
          <a:p>
            <a:r>
              <a:rPr lang="en-US" b="1" dirty="0">
                <a:ln w="9525">
                  <a:solidFill>
                    <a:schemeClr val="bg1"/>
                  </a:solidFill>
                  <a:prstDash val="solid"/>
                </a:ln>
                <a:latin typeface="Arial Black" panose="020B0A04020102020204" pitchFamily="34" charset="0"/>
                <a:cs typeface="Arial" panose="020B0604020202020204" pitchFamily="34" charset="0"/>
              </a:rPr>
              <a:t>Classic and other software development methodologies</a:t>
            </a:r>
          </a:p>
          <a:p>
            <a:endParaRPr lang="en-US" b="1" dirty="0">
              <a:ln w="9525">
                <a:solidFill>
                  <a:schemeClr val="bg1"/>
                </a:solidFill>
                <a:prstDash val="solid"/>
              </a:ln>
              <a:latin typeface="Arial Black" panose="020B0A04020102020204" pitchFamily="34" charset="0"/>
              <a:cs typeface="Arial" panose="020B0604020202020204" pitchFamily="34" charset="0"/>
            </a:endParaRPr>
          </a:p>
          <a:p>
            <a:r>
              <a:rPr lang="en-US" b="1" dirty="0">
                <a:ln w="9525">
                  <a:solidFill>
                    <a:schemeClr val="bg1"/>
                  </a:solidFill>
                  <a:prstDash val="solid"/>
                </a:ln>
                <a:latin typeface="Arial Black" panose="020B0A04020102020204" pitchFamily="34" charset="0"/>
                <a:cs typeface="Arial" panose="020B0604020202020204" pitchFamily="34" charset="0"/>
              </a:rPr>
              <a:t>Factors affecting intensity of quality    assurance activities in </a:t>
            </a:r>
            <a:r>
              <a:rPr lang="ro-RO" b="1" dirty="0" err="1">
                <a:ln w="9525">
                  <a:solidFill>
                    <a:schemeClr val="bg1"/>
                  </a:solidFill>
                  <a:prstDash val="solid"/>
                </a:ln>
                <a:latin typeface="Arial Black" panose="020B0A04020102020204" pitchFamily="34" charset="0"/>
                <a:cs typeface="Arial" panose="020B0604020202020204" pitchFamily="34" charset="0"/>
              </a:rPr>
              <a:t>the</a:t>
            </a:r>
            <a:r>
              <a:rPr lang="ro-RO" b="1" dirty="0">
                <a:ln w="9525">
                  <a:solidFill>
                    <a:schemeClr val="bg1"/>
                  </a:solidFill>
                  <a:prstDash val="solid"/>
                </a:ln>
                <a:latin typeface="Arial Black" panose="020B0A04020102020204" pitchFamily="34" charset="0"/>
                <a:cs typeface="Arial" panose="020B0604020202020204" pitchFamily="34" charset="0"/>
              </a:rPr>
              <a:t> </a:t>
            </a:r>
            <a:r>
              <a:rPr lang="ro-RO" b="1" dirty="0" err="1">
                <a:ln w="9525">
                  <a:solidFill>
                    <a:schemeClr val="bg1"/>
                  </a:solidFill>
                  <a:prstDash val="solid"/>
                </a:ln>
                <a:latin typeface="Arial Black" panose="020B0A04020102020204" pitchFamily="34" charset="0"/>
                <a:cs typeface="Arial" panose="020B0604020202020204" pitchFamily="34" charset="0"/>
              </a:rPr>
              <a:t>development</a:t>
            </a:r>
            <a:r>
              <a:rPr lang="en-US" b="1" dirty="0">
                <a:ln w="9525">
                  <a:solidFill>
                    <a:schemeClr val="bg1"/>
                  </a:solidFill>
                  <a:prstDash val="solid"/>
                </a:ln>
                <a:latin typeface="Arial Black" panose="020B0A04020102020204" pitchFamily="34" charset="0"/>
                <a:cs typeface="Arial" panose="020B0604020202020204" pitchFamily="34" charset="0"/>
              </a:rPr>
              <a:t>  </a:t>
            </a:r>
            <a:r>
              <a:rPr lang="ro-RO" b="1" dirty="0" err="1">
                <a:ln w="9525">
                  <a:solidFill>
                    <a:schemeClr val="bg1"/>
                  </a:solidFill>
                  <a:prstDash val="solid"/>
                </a:ln>
                <a:latin typeface="Arial Black" panose="020B0A04020102020204" pitchFamily="34" charset="0"/>
                <a:cs typeface="Arial" panose="020B0604020202020204" pitchFamily="34" charset="0"/>
              </a:rPr>
              <a:t>process</a:t>
            </a:r>
            <a:endParaRPr lang="ro-RO" b="1" dirty="0">
              <a:ln w="9525">
                <a:solidFill>
                  <a:schemeClr val="bg1"/>
                </a:solidFill>
                <a:prstDash val="solid"/>
              </a:ln>
              <a:latin typeface="Arial Black" panose="020B0A04020102020204" pitchFamily="34" charset="0"/>
              <a:cs typeface="Arial" panose="020B0604020202020204" pitchFamily="34" charset="0"/>
            </a:endParaRPr>
          </a:p>
          <a:p>
            <a:endParaRPr lang="en-US" b="1" dirty="0">
              <a:ln w="9525">
                <a:solidFill>
                  <a:schemeClr val="bg1"/>
                </a:solidFill>
                <a:prstDash val="solid"/>
              </a:ln>
              <a:latin typeface="Arial Black" panose="020B0A04020102020204" pitchFamily="34" charset="0"/>
              <a:cs typeface="Arial" panose="020B0604020202020204" pitchFamily="34" charset="0"/>
            </a:endParaRPr>
          </a:p>
          <a:p>
            <a:r>
              <a:rPr lang="ro-RO" b="1" dirty="0" err="1">
                <a:ln w="9525">
                  <a:solidFill>
                    <a:schemeClr val="bg1"/>
                  </a:solidFill>
                  <a:prstDash val="solid"/>
                </a:ln>
                <a:latin typeface="Arial Black" panose="020B0A04020102020204" pitchFamily="34" charset="0"/>
                <a:cs typeface="Arial" panose="020B0604020202020204" pitchFamily="34" charset="0"/>
              </a:rPr>
              <a:t>Verification</a:t>
            </a:r>
            <a:r>
              <a:rPr lang="ro-RO" b="1" dirty="0">
                <a:ln w="9525">
                  <a:solidFill>
                    <a:schemeClr val="bg1"/>
                  </a:solidFill>
                  <a:prstDash val="solid"/>
                </a:ln>
                <a:latin typeface="Arial Black" panose="020B0A04020102020204" pitchFamily="34" charset="0"/>
                <a:cs typeface="Arial" panose="020B0604020202020204" pitchFamily="34" charset="0"/>
              </a:rPr>
              <a:t>, </a:t>
            </a:r>
            <a:r>
              <a:rPr lang="ro-RO" b="1" dirty="0" err="1">
                <a:ln w="9525">
                  <a:solidFill>
                    <a:schemeClr val="bg1"/>
                  </a:solidFill>
                  <a:prstDash val="solid"/>
                </a:ln>
                <a:latin typeface="Arial Black" panose="020B0A04020102020204" pitchFamily="34" charset="0"/>
                <a:cs typeface="Arial" panose="020B0604020202020204" pitchFamily="34" charset="0"/>
              </a:rPr>
              <a:t>validation</a:t>
            </a:r>
            <a:r>
              <a:rPr lang="ro-RO" b="1" dirty="0">
                <a:ln w="9525">
                  <a:solidFill>
                    <a:schemeClr val="bg1"/>
                  </a:solidFill>
                  <a:prstDash val="solid"/>
                </a:ln>
                <a:latin typeface="Arial Black" panose="020B0A04020102020204" pitchFamily="34" charset="0"/>
                <a:cs typeface="Arial" panose="020B0604020202020204" pitchFamily="34" charset="0"/>
              </a:rPr>
              <a:t> </a:t>
            </a:r>
            <a:r>
              <a:rPr lang="ro-RO" b="1" dirty="0" err="1">
                <a:ln w="9525">
                  <a:solidFill>
                    <a:schemeClr val="bg1"/>
                  </a:solidFill>
                  <a:prstDash val="solid"/>
                </a:ln>
                <a:latin typeface="Arial Black" panose="020B0A04020102020204" pitchFamily="34" charset="0"/>
                <a:cs typeface="Arial" panose="020B0604020202020204" pitchFamily="34" charset="0"/>
              </a:rPr>
              <a:t>and</a:t>
            </a:r>
            <a:r>
              <a:rPr lang="ro-RO" b="1" dirty="0">
                <a:ln w="9525">
                  <a:solidFill>
                    <a:schemeClr val="bg1"/>
                  </a:solidFill>
                  <a:prstDash val="solid"/>
                </a:ln>
                <a:latin typeface="Arial Black" panose="020B0A04020102020204" pitchFamily="34" charset="0"/>
                <a:cs typeface="Arial" panose="020B0604020202020204" pitchFamily="34" charset="0"/>
              </a:rPr>
              <a:t> </a:t>
            </a:r>
            <a:r>
              <a:rPr lang="ro-RO" b="1" dirty="0" err="1">
                <a:ln w="9525">
                  <a:solidFill>
                    <a:schemeClr val="bg1"/>
                  </a:solidFill>
                  <a:prstDash val="solid"/>
                </a:ln>
                <a:latin typeface="Arial Black" panose="020B0A04020102020204" pitchFamily="34" charset="0"/>
                <a:cs typeface="Arial" panose="020B0604020202020204" pitchFamily="34" charset="0"/>
              </a:rPr>
              <a:t>qualificatio</a:t>
            </a:r>
            <a:r>
              <a:rPr lang="en-US" b="1" dirty="0">
                <a:ln w="9525">
                  <a:solidFill>
                    <a:schemeClr val="bg1"/>
                  </a:solidFill>
                  <a:prstDash val="solid"/>
                </a:ln>
                <a:latin typeface="Arial Black" panose="020B0A04020102020204" pitchFamily="34" charset="0"/>
                <a:cs typeface="Arial" panose="020B0604020202020204" pitchFamily="34" charset="0"/>
              </a:rPr>
              <a:t>n</a:t>
            </a:r>
            <a:endParaRPr lang="ro-RO" b="1" dirty="0">
              <a:ln w="9525">
                <a:solidFill>
                  <a:schemeClr val="bg1"/>
                </a:solidFill>
                <a:prstDash val="solid"/>
              </a:ln>
              <a:latin typeface="Arial Black" panose="020B0A04020102020204" pitchFamily="34" charset="0"/>
              <a:cs typeface="Arial" panose="020B0604020202020204" pitchFamily="34" charset="0"/>
            </a:endParaRPr>
          </a:p>
          <a:p>
            <a:endParaRPr lang="en-US" b="1" dirty="0">
              <a:ln w="9525">
                <a:solidFill>
                  <a:schemeClr val="bg1"/>
                </a:solidFill>
                <a:prstDash val="solid"/>
              </a:ln>
              <a:latin typeface="Arial Black" panose="020B0A04020102020204" pitchFamily="34" charset="0"/>
              <a:cs typeface="Arial" panose="020B0604020202020204" pitchFamily="34" charset="0"/>
            </a:endParaRPr>
          </a:p>
          <a:p>
            <a:r>
              <a:rPr lang="en-US" b="1" dirty="0">
                <a:ln w="9525">
                  <a:solidFill>
                    <a:schemeClr val="bg1"/>
                  </a:solidFill>
                  <a:prstDash val="solid"/>
                </a:ln>
                <a:latin typeface="Arial Black" panose="020B0A04020102020204" pitchFamily="34" charset="0"/>
                <a:cs typeface="Arial" panose="020B0604020202020204" pitchFamily="34" charset="0"/>
              </a:rPr>
              <a:t>A model for SQA defect removal</a:t>
            </a:r>
            <a:r>
              <a:rPr lang="ro-RO" b="1" dirty="0">
                <a:ln w="9525">
                  <a:solidFill>
                    <a:schemeClr val="bg1"/>
                  </a:solidFill>
                  <a:prstDash val="solid"/>
                </a:ln>
                <a:latin typeface="Arial Black" panose="020B0A04020102020204" pitchFamily="34" charset="0"/>
                <a:cs typeface="Arial" panose="020B0604020202020204" pitchFamily="34" charset="0"/>
              </a:rPr>
              <a:t> </a:t>
            </a:r>
            <a:r>
              <a:rPr lang="en-US" b="1" dirty="0">
                <a:ln w="9525">
                  <a:solidFill>
                    <a:schemeClr val="bg1"/>
                  </a:solidFill>
                  <a:prstDash val="solid"/>
                </a:ln>
                <a:latin typeface="Arial Black" panose="020B0A04020102020204" pitchFamily="34" charset="0"/>
                <a:cs typeface="Arial" panose="020B0604020202020204" pitchFamily="34" charset="0"/>
              </a:rPr>
              <a:t>effectiveness and cost</a:t>
            </a:r>
          </a:p>
        </p:txBody>
      </p:sp>
      <p:sp>
        <p:nvSpPr>
          <p:cNvPr id="3075" name="WordArt 6"/>
          <p:cNvSpPr>
            <a:spLocks noChangeArrowheads="1" noChangeShapeType="1" noTextEdit="1"/>
          </p:cNvSpPr>
          <p:nvPr/>
        </p:nvSpPr>
        <p:spPr bwMode="auto">
          <a:xfrm>
            <a:off x="88671" y="216572"/>
            <a:ext cx="2286000" cy="381000"/>
          </a:xfrm>
          <a:prstGeom prst="rect">
            <a:avLst/>
          </a:prstGeom>
        </p:spPr>
        <p:txBody>
          <a:bodyPr wrap="none" fromWordArt="1">
            <a:prstTxWarp prst="textPlain">
              <a:avLst>
                <a:gd name="adj" fmla="val 50000"/>
              </a:avLst>
            </a:prstTxWarp>
          </a:bodyPr>
          <a:lstStyle/>
          <a:p>
            <a:pPr algn="ctr"/>
            <a:r>
              <a:rPr lang="ro-RO" sz="3600" kern="10" dirty="0" err="1">
                <a:ln w="0"/>
                <a:effectLst>
                  <a:outerShdw blurRad="38100" dist="19050" dir="2700000" algn="tl" rotWithShape="0">
                    <a:schemeClr val="dk1">
                      <a:alpha val="40000"/>
                    </a:schemeClr>
                  </a:outerShdw>
                </a:effectLst>
                <a:latin typeface="Arial Black" panose="020B0A04020102020204" pitchFamily="34" charset="0"/>
              </a:rPr>
              <a:t>Presentation</a:t>
            </a:r>
            <a:r>
              <a:rPr lang="ro-RO" sz="3600" kern="10" dirty="0">
                <a:ln w="0"/>
                <a:effectLst>
                  <a:outerShdw blurRad="38100" dist="19050" dir="2700000" algn="tl" rotWithShape="0">
                    <a:schemeClr val="dk1">
                      <a:alpha val="40000"/>
                    </a:schemeClr>
                  </a:outerShdw>
                </a:effectLst>
                <a:latin typeface="Arial Black" panose="020B0A04020102020204" pitchFamily="34" charset="0"/>
              </a:rPr>
              <a:t> </a:t>
            </a:r>
            <a:r>
              <a:rPr lang="en-US" sz="3600" kern="10" dirty="0">
                <a:ln w="0"/>
                <a:effectLst>
                  <a:outerShdw blurRad="38100" dist="19050" dir="2700000" algn="tl" rotWithShape="0">
                    <a:schemeClr val="dk1">
                      <a:alpha val="40000"/>
                    </a:schemeClr>
                  </a:outerShdw>
                </a:effectLst>
                <a:latin typeface="Arial Black" panose="020B0A04020102020204" pitchFamily="34" charset="0"/>
              </a:rPr>
              <a:t>7</a:t>
            </a:r>
            <a:endParaRPr lang="ro-RO" sz="3600" kern="10"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7" name="Substituent dată 6"/>
          <p:cNvSpPr>
            <a:spLocks noGrp="1"/>
          </p:cNvSpPr>
          <p:nvPr>
            <p:ph type="dt" sz="half" idx="10"/>
          </p:nvPr>
        </p:nvSpPr>
        <p:spPr/>
        <p:txBody>
          <a:bodyPr/>
          <a:lstStyle/>
          <a:p>
            <a:r>
              <a:rPr lang="ro-RO"/>
              <a:t>2/28/2016</a:t>
            </a:r>
          </a:p>
        </p:txBody>
      </p:sp>
      <p:sp>
        <p:nvSpPr>
          <p:cNvPr id="8" name="Substituent subsol 7"/>
          <p:cNvSpPr>
            <a:spLocks noGrp="1"/>
          </p:cNvSpPr>
          <p:nvPr>
            <p:ph type="ftr" sz="quarter" idx="11"/>
          </p:nvPr>
        </p:nvSpPr>
        <p:spPr/>
        <p:txBody>
          <a:bodyPr/>
          <a:lstStyle/>
          <a:p>
            <a:r>
              <a:rPr lang="en-US"/>
              <a:t>Galin, SQA From theory to implementation</a:t>
            </a:r>
            <a:endParaRPr lang="ro-RO"/>
          </a:p>
        </p:txBody>
      </p:sp>
      <p:sp>
        <p:nvSpPr>
          <p:cNvPr id="9" name="Substituent număr diapozitiv 8"/>
          <p:cNvSpPr>
            <a:spLocks noGrp="1"/>
          </p:cNvSpPr>
          <p:nvPr>
            <p:ph type="sldNum" sz="quarter" idx="12"/>
          </p:nvPr>
        </p:nvSpPr>
        <p:spPr/>
        <p:txBody>
          <a:bodyPr/>
          <a:lstStyle/>
          <a:p>
            <a:fld id="{6FF37219-D7B0-43E3-99AC-8DAC571EFC0D}" type="slidenum">
              <a:rPr lang="ro-RO" smtClean="0"/>
              <a:t>3</a:t>
            </a:fld>
            <a:endParaRPr lang="ro-RO"/>
          </a:p>
        </p:txBody>
      </p:sp>
      <p:sp>
        <p:nvSpPr>
          <p:cNvPr id="10" name="Buton acțiune: Sfârșit 9">
            <a:hlinkClick r:id="rId2" action="ppaction://hlinksldjump" highlightClick="1"/>
          </p:cNvPr>
          <p:cNvSpPr/>
          <p:nvPr/>
        </p:nvSpPr>
        <p:spPr>
          <a:xfrm>
            <a:off x="10326177" y="1395052"/>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Buton acțiune: Sfârșit 10">
            <a:hlinkClick r:id="rId3" action="ppaction://hlinksldjump" highlightClick="1"/>
          </p:cNvPr>
          <p:cNvSpPr/>
          <p:nvPr/>
        </p:nvSpPr>
        <p:spPr>
          <a:xfrm>
            <a:off x="10326177" y="2487609"/>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Dreptunghi 1"/>
          <p:cNvSpPr/>
          <p:nvPr/>
        </p:nvSpPr>
        <p:spPr>
          <a:xfrm>
            <a:off x="2788664" y="22591"/>
            <a:ext cx="7576008" cy="1077218"/>
          </a:xfrm>
          <a:prstGeom prst="rect">
            <a:avLst/>
          </a:prstGeom>
        </p:spPr>
        <p:txBody>
          <a:bodyPr wrap="square">
            <a:spAutoFit/>
          </a:bodyPr>
          <a:lstStyle/>
          <a:p>
            <a:r>
              <a:rPr lang="ro-RO" sz="3200" b="1" dirty="0" err="1">
                <a:solidFill>
                  <a:srgbClr val="0000FF"/>
                </a:solidFill>
                <a:latin typeface="Arial Black" panose="020B0A04020102020204" pitchFamily="34" charset="0"/>
              </a:rPr>
              <a:t>Integrating</a:t>
            </a:r>
            <a:r>
              <a:rPr lang="ro-RO" sz="3200" b="1" dirty="0">
                <a:solidFill>
                  <a:srgbClr val="0000FF"/>
                </a:solidFill>
                <a:latin typeface="Arial Black" panose="020B0A04020102020204" pitchFamily="34" charset="0"/>
              </a:rPr>
              <a:t> quality </a:t>
            </a:r>
            <a:r>
              <a:rPr lang="ro-RO" sz="3200" b="1" dirty="0" err="1">
                <a:solidFill>
                  <a:srgbClr val="0000FF"/>
                </a:solidFill>
                <a:latin typeface="Arial Black" panose="020B0A04020102020204" pitchFamily="34" charset="0"/>
              </a:rPr>
              <a:t>activities</a:t>
            </a:r>
            <a:r>
              <a:rPr lang="ro-RO" sz="3200" b="1" dirty="0">
                <a:solidFill>
                  <a:srgbClr val="0000FF"/>
                </a:solidFill>
                <a:latin typeface="Arial Black" panose="020B0A04020102020204" pitchFamily="34" charset="0"/>
              </a:rPr>
              <a:t> in</a:t>
            </a:r>
            <a:r>
              <a:rPr lang="en-US" sz="3200" b="1" dirty="0">
                <a:solidFill>
                  <a:srgbClr val="0000FF"/>
                </a:solidFill>
                <a:latin typeface="Arial Black" panose="020B0A04020102020204" pitchFamily="34" charset="0"/>
              </a:rPr>
              <a:t> </a:t>
            </a:r>
            <a:r>
              <a:rPr lang="ro-RO" sz="3200" b="1" dirty="0" err="1">
                <a:solidFill>
                  <a:srgbClr val="0000FF"/>
                </a:solidFill>
                <a:latin typeface="Arial Black" panose="020B0A04020102020204" pitchFamily="34" charset="0"/>
              </a:rPr>
              <a:t>the</a:t>
            </a:r>
            <a:r>
              <a:rPr lang="ro-RO" sz="3200" b="1" dirty="0">
                <a:solidFill>
                  <a:srgbClr val="0000FF"/>
                </a:solidFill>
                <a:latin typeface="Arial Black" panose="020B0A04020102020204" pitchFamily="34" charset="0"/>
              </a:rPr>
              <a:t> </a:t>
            </a:r>
            <a:r>
              <a:rPr lang="ro-RO" sz="3200" b="1" dirty="0" err="1">
                <a:solidFill>
                  <a:srgbClr val="0000FF"/>
                </a:solidFill>
                <a:latin typeface="Arial Black" panose="020B0A04020102020204" pitchFamily="34" charset="0"/>
              </a:rPr>
              <a:t>project</a:t>
            </a:r>
            <a:r>
              <a:rPr lang="ro-RO" sz="3200" b="1" dirty="0">
                <a:solidFill>
                  <a:srgbClr val="0000FF"/>
                </a:solidFill>
                <a:latin typeface="Arial Black" panose="020B0A04020102020204" pitchFamily="34" charset="0"/>
              </a:rPr>
              <a:t> </a:t>
            </a:r>
            <a:r>
              <a:rPr lang="ro-RO" sz="3200" b="1" dirty="0" err="1">
                <a:solidFill>
                  <a:srgbClr val="0000FF"/>
                </a:solidFill>
                <a:latin typeface="Arial Black" panose="020B0A04020102020204" pitchFamily="34" charset="0"/>
              </a:rPr>
              <a:t>life</a:t>
            </a:r>
            <a:r>
              <a:rPr lang="ro-RO" sz="3200" b="1" dirty="0">
                <a:solidFill>
                  <a:srgbClr val="0000FF"/>
                </a:solidFill>
                <a:latin typeface="Arial Black" panose="020B0A04020102020204" pitchFamily="34" charset="0"/>
              </a:rPr>
              <a:t> </a:t>
            </a:r>
            <a:r>
              <a:rPr lang="ro-RO" sz="3200" b="1" dirty="0" err="1">
                <a:solidFill>
                  <a:srgbClr val="0000FF"/>
                </a:solidFill>
                <a:latin typeface="Arial Black" panose="020B0A04020102020204" pitchFamily="34" charset="0"/>
              </a:rPr>
              <a:t>cycle</a:t>
            </a:r>
            <a:endParaRPr lang="ro-RO" sz="3200" b="1" kern="10" dirty="0">
              <a:ln w="12700">
                <a:solidFill>
                  <a:srgbClr val="000000"/>
                </a:solidFill>
                <a:round/>
                <a:headEnd/>
                <a:tailEnd/>
              </a:ln>
              <a:solidFill>
                <a:srgbClr val="0000FF"/>
              </a:solidFill>
              <a:latin typeface="Arial Black" panose="020B0A04020102020204" pitchFamily="34" charset="0"/>
            </a:endParaRPr>
          </a:p>
        </p:txBody>
      </p:sp>
      <p:sp>
        <p:nvSpPr>
          <p:cNvPr id="12" name="Buton acțiune: Sfârșit 11">
            <a:hlinkClick r:id="rId3" action="ppaction://hlinksldjump" highlightClick="1"/>
          </p:cNvPr>
          <p:cNvSpPr/>
          <p:nvPr/>
        </p:nvSpPr>
        <p:spPr>
          <a:xfrm>
            <a:off x="10330990" y="3485772"/>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Buton acțiune: Sfârșit 12">
            <a:hlinkClick r:id="rId3" action="ppaction://hlinksldjump" highlightClick="1"/>
          </p:cNvPr>
          <p:cNvSpPr/>
          <p:nvPr/>
        </p:nvSpPr>
        <p:spPr>
          <a:xfrm>
            <a:off x="10326177" y="4930830"/>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02476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WordArt 66"/>
          <p:cNvSpPr>
            <a:spLocks noChangeArrowheads="1" noChangeShapeType="1" noTextEdit="1"/>
          </p:cNvSpPr>
          <p:nvPr/>
        </p:nvSpPr>
        <p:spPr bwMode="auto">
          <a:xfrm>
            <a:off x="2668589" y="404814"/>
            <a:ext cx="6829425" cy="93662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The Advanced</a:t>
            </a:r>
          </a:p>
          <a:p>
            <a:pPr algn="ctr"/>
            <a:r>
              <a:rPr lang="en-US" sz="3600" kern="10">
                <a:ln w="12700">
                  <a:solidFill>
                    <a:srgbClr val="000000"/>
                  </a:solidFill>
                  <a:round/>
                  <a:headEnd/>
                  <a:tailEnd/>
                </a:ln>
                <a:solidFill>
                  <a:srgbClr val="33CC33"/>
                </a:solidFill>
                <a:latin typeface="Arial Black" panose="020B0A04020102020204" pitchFamily="34" charset="0"/>
              </a:rPr>
              <a:t>Spiral model The Win-Win Model</a:t>
            </a:r>
            <a:endParaRPr lang="ro-RO" sz="3600" kern="10">
              <a:ln w="12700">
                <a:solidFill>
                  <a:srgbClr val="000000"/>
                </a:solidFill>
                <a:round/>
                <a:headEnd/>
                <a:tailEnd/>
              </a:ln>
              <a:solidFill>
                <a:srgbClr val="33CC33"/>
              </a:solidFill>
              <a:latin typeface="Arial Black" panose="020B0A04020102020204" pitchFamily="34" charset="0"/>
            </a:endParaRPr>
          </a:p>
        </p:txBody>
      </p:sp>
      <p:sp>
        <p:nvSpPr>
          <p:cNvPr id="6147" name="Text Box 68"/>
          <p:cNvSpPr txBox="1">
            <a:spLocks noChangeArrowheads="1"/>
          </p:cNvSpPr>
          <p:nvPr/>
        </p:nvSpPr>
        <p:spPr bwMode="auto">
          <a:xfrm>
            <a:off x="6096001" y="5949950"/>
            <a:ext cx="4219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50000"/>
              </a:spcBef>
            </a:pPr>
            <a:r>
              <a:rPr lang="en-GB" altLang="ro-RO" sz="1400" i="1">
                <a:latin typeface="Arial" panose="020B0604020202020204" pitchFamily="34" charset="0"/>
              </a:rPr>
              <a:t>Source</a:t>
            </a:r>
            <a:r>
              <a:rPr lang="en-GB" altLang="ro-RO" sz="1400">
                <a:latin typeface="Arial" panose="020B0604020202020204" pitchFamily="34" charset="0"/>
              </a:rPr>
              <a:t>: After Boehm 1998 (</a:t>
            </a:r>
            <a:r>
              <a:rPr lang="en-US" altLang="ro-RO" sz="1400">
                <a:latin typeface="Arial" panose="020B0604020202020204" pitchFamily="34" charset="0"/>
              </a:rPr>
              <a:t>© 1988 IEEE)</a:t>
            </a:r>
          </a:p>
        </p:txBody>
      </p:sp>
      <p:pic>
        <p:nvPicPr>
          <p:cNvPr id="6148" name="Picture 69"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5064" y="1354139"/>
            <a:ext cx="4808537"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132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WordArt 56"/>
          <p:cNvSpPr>
            <a:spLocks noChangeArrowheads="1" noChangeShapeType="1" noTextEdit="1"/>
          </p:cNvSpPr>
          <p:nvPr/>
        </p:nvSpPr>
        <p:spPr bwMode="auto">
          <a:xfrm>
            <a:off x="3617913" y="508001"/>
            <a:ext cx="4914900" cy="1120775"/>
          </a:xfrm>
          <a:prstGeom prst="rect">
            <a:avLst/>
          </a:prstGeom>
        </p:spPr>
        <p:txBody>
          <a:bodyPr wrap="none" fromWordArt="1">
            <a:prstTxWarp prst="textPlain">
              <a:avLst>
                <a:gd name="adj" fmla="val 50000"/>
              </a:avLst>
            </a:prstTxWarp>
          </a:bodyPr>
          <a:lstStyle/>
          <a:p>
            <a:pPr algn="ctr"/>
            <a:r>
              <a:rPr lang="ro-RO" sz="3600" kern="10">
                <a:ln w="12700">
                  <a:solidFill>
                    <a:srgbClr val="000000"/>
                  </a:solidFill>
                  <a:round/>
                  <a:headEnd/>
                  <a:tailEnd/>
                </a:ln>
                <a:solidFill>
                  <a:srgbClr val="33CC33"/>
                </a:solidFill>
                <a:latin typeface="Arial Black" panose="020B0A04020102020204" pitchFamily="34" charset="0"/>
              </a:rPr>
              <a:t>Object Oriented</a:t>
            </a:r>
          </a:p>
          <a:p>
            <a:pPr algn="ctr"/>
            <a:r>
              <a:rPr lang="ro-RO" sz="3600" kern="10">
                <a:ln w="12700">
                  <a:solidFill>
                    <a:srgbClr val="000000"/>
                  </a:solidFill>
                  <a:round/>
                  <a:headEnd/>
                  <a:tailEnd/>
                </a:ln>
                <a:solidFill>
                  <a:srgbClr val="33CC33"/>
                </a:solidFill>
                <a:latin typeface="Arial Black" panose="020B0A04020102020204" pitchFamily="34" charset="0"/>
              </a:rPr>
              <a:t>Development Model</a:t>
            </a:r>
          </a:p>
        </p:txBody>
      </p:sp>
      <p:pic>
        <p:nvPicPr>
          <p:cNvPr id="7171" name="Picture 58"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1" y="1768475"/>
            <a:ext cx="366871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522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981200" y="2420939"/>
            <a:ext cx="8153400" cy="3671887"/>
          </a:xfrm>
          <a:ln w="76200">
            <a:solidFill>
              <a:srgbClr val="FF0066"/>
            </a:solidFill>
            <a:miter lim="800000"/>
            <a:headEnd/>
            <a:tailEnd/>
          </a:ln>
        </p:spPr>
        <p:txBody>
          <a:bodyPr/>
          <a:lstStyle/>
          <a:p>
            <a:pPr eaLnBrk="1" hangingPunct="1">
              <a:lnSpc>
                <a:spcPct val="80000"/>
              </a:lnSpc>
              <a:spcBef>
                <a:spcPct val="10000"/>
              </a:spcBef>
              <a:buFontTx/>
              <a:buNone/>
            </a:pPr>
            <a:r>
              <a:rPr lang="en-US" altLang="ro-RO" sz="2000" b="1">
                <a:solidFill>
                  <a:srgbClr val="FF0000"/>
                </a:solidFill>
              </a:rPr>
              <a:t>Project factors</a:t>
            </a:r>
            <a:r>
              <a:rPr lang="en-US" altLang="ro-RO" sz="2000">
                <a:solidFill>
                  <a:srgbClr val="000000"/>
                </a:solidFill>
              </a:rPr>
              <a:t>:</a:t>
            </a:r>
            <a:endParaRPr lang="en-US" altLang="ro-RO" sz="2000"/>
          </a:p>
          <a:p>
            <a:pPr eaLnBrk="1" hangingPunct="1">
              <a:lnSpc>
                <a:spcPct val="80000"/>
              </a:lnSpc>
              <a:spcBef>
                <a:spcPct val="10000"/>
              </a:spcBef>
            </a:pPr>
            <a:r>
              <a:rPr lang="en-US" altLang="ro-RO" sz="2000" b="1">
                <a:solidFill>
                  <a:srgbClr val="CC0066"/>
                </a:solidFill>
              </a:rPr>
              <a:t>Project’s magnitude</a:t>
            </a:r>
          </a:p>
          <a:p>
            <a:pPr eaLnBrk="1" hangingPunct="1">
              <a:lnSpc>
                <a:spcPct val="80000"/>
              </a:lnSpc>
              <a:spcBef>
                <a:spcPct val="10000"/>
              </a:spcBef>
            </a:pPr>
            <a:r>
              <a:rPr lang="en-US" altLang="ro-RO" sz="2000" b="1">
                <a:solidFill>
                  <a:srgbClr val="CC0066"/>
                </a:solidFill>
              </a:rPr>
              <a:t>Project's technical complexity and difficulty</a:t>
            </a:r>
          </a:p>
          <a:p>
            <a:pPr eaLnBrk="1" hangingPunct="1">
              <a:lnSpc>
                <a:spcPct val="80000"/>
              </a:lnSpc>
              <a:spcBef>
                <a:spcPct val="10000"/>
              </a:spcBef>
            </a:pPr>
            <a:r>
              <a:rPr lang="en-US" altLang="ro-RO" sz="2000" b="1">
                <a:solidFill>
                  <a:srgbClr val="CC0066"/>
                </a:solidFill>
              </a:rPr>
              <a:t>Extent of reusable software components</a:t>
            </a:r>
          </a:p>
          <a:p>
            <a:pPr eaLnBrk="1" hangingPunct="1">
              <a:lnSpc>
                <a:spcPct val="80000"/>
              </a:lnSpc>
              <a:spcBef>
                <a:spcPct val="10000"/>
              </a:spcBef>
            </a:pPr>
            <a:r>
              <a:rPr lang="en-US" altLang="ro-RO" sz="2000" b="1">
                <a:solidFill>
                  <a:srgbClr val="CC0066"/>
                </a:solidFill>
              </a:rPr>
              <a:t>Severity of failure outcomes if the project fails</a:t>
            </a:r>
          </a:p>
          <a:p>
            <a:pPr eaLnBrk="1" hangingPunct="1">
              <a:lnSpc>
                <a:spcPct val="80000"/>
              </a:lnSpc>
              <a:spcBef>
                <a:spcPct val="10000"/>
              </a:spcBef>
              <a:buFontTx/>
              <a:buNone/>
            </a:pPr>
            <a:r>
              <a:rPr lang="en-US" altLang="ro-RO" sz="2000" b="1">
                <a:solidFill>
                  <a:srgbClr val="000000"/>
                </a:solidFill>
              </a:rPr>
              <a:t> </a:t>
            </a:r>
            <a:endParaRPr lang="en-US" altLang="ro-RO" sz="2000" b="1"/>
          </a:p>
          <a:p>
            <a:pPr eaLnBrk="1" hangingPunct="1">
              <a:lnSpc>
                <a:spcPct val="80000"/>
              </a:lnSpc>
              <a:spcBef>
                <a:spcPct val="10000"/>
              </a:spcBef>
              <a:buFontTx/>
              <a:buNone/>
            </a:pPr>
            <a:r>
              <a:rPr lang="en-US" altLang="ro-RO" sz="2000" b="1">
                <a:solidFill>
                  <a:schemeClr val="accent2"/>
                </a:solidFill>
              </a:rPr>
              <a:t>Team factors</a:t>
            </a:r>
            <a:r>
              <a:rPr lang="en-US" altLang="ro-RO" sz="2000">
                <a:solidFill>
                  <a:srgbClr val="000000"/>
                </a:solidFill>
              </a:rPr>
              <a:t>:</a:t>
            </a:r>
            <a:endParaRPr lang="en-US" altLang="ro-RO" sz="2000"/>
          </a:p>
          <a:p>
            <a:pPr eaLnBrk="1" hangingPunct="1">
              <a:lnSpc>
                <a:spcPct val="80000"/>
              </a:lnSpc>
              <a:spcBef>
                <a:spcPct val="10000"/>
              </a:spcBef>
            </a:pPr>
            <a:r>
              <a:rPr lang="en-US" altLang="ro-RO" sz="2000" b="1">
                <a:solidFill>
                  <a:srgbClr val="003399"/>
                </a:solidFill>
              </a:rPr>
              <a:t>The professional qualification of the team members</a:t>
            </a:r>
          </a:p>
          <a:p>
            <a:pPr eaLnBrk="1" hangingPunct="1">
              <a:lnSpc>
                <a:spcPct val="80000"/>
              </a:lnSpc>
              <a:spcBef>
                <a:spcPct val="10000"/>
              </a:spcBef>
            </a:pPr>
            <a:r>
              <a:rPr lang="en-US" altLang="ro-RO" sz="2000" b="1">
                <a:solidFill>
                  <a:srgbClr val="003399"/>
                </a:solidFill>
              </a:rPr>
              <a:t>Team acquaintance with the project and its experience in the area</a:t>
            </a:r>
          </a:p>
          <a:p>
            <a:pPr eaLnBrk="1" hangingPunct="1">
              <a:lnSpc>
                <a:spcPct val="80000"/>
              </a:lnSpc>
              <a:spcBef>
                <a:spcPct val="10000"/>
              </a:spcBef>
            </a:pPr>
            <a:r>
              <a:rPr lang="en-US" altLang="ro-RO" sz="2000" b="1">
                <a:solidFill>
                  <a:srgbClr val="003399"/>
                </a:solidFill>
              </a:rPr>
              <a:t>Availability of staff members that can professionally support the team</a:t>
            </a:r>
          </a:p>
          <a:p>
            <a:pPr eaLnBrk="1" hangingPunct="1">
              <a:lnSpc>
                <a:spcPct val="80000"/>
              </a:lnSpc>
              <a:spcBef>
                <a:spcPct val="10000"/>
              </a:spcBef>
            </a:pPr>
            <a:r>
              <a:rPr lang="en-US" altLang="ro-RO" sz="2000" b="1">
                <a:solidFill>
                  <a:srgbClr val="003399"/>
                </a:solidFill>
              </a:rPr>
              <a:t>Familiarity with the team members, in other words, the percentage of new staff members in the team</a:t>
            </a:r>
            <a:r>
              <a:rPr lang="en-US" altLang="ro-RO" sz="2000"/>
              <a:t> </a:t>
            </a:r>
          </a:p>
        </p:txBody>
      </p:sp>
      <p:sp>
        <p:nvSpPr>
          <p:cNvPr id="8195" name="WordArt 6"/>
          <p:cNvSpPr>
            <a:spLocks noChangeArrowheads="1" noChangeShapeType="1" noTextEdit="1"/>
          </p:cNvSpPr>
          <p:nvPr/>
        </p:nvSpPr>
        <p:spPr bwMode="auto">
          <a:xfrm>
            <a:off x="2349501" y="981075"/>
            <a:ext cx="7477125" cy="10795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Factors affecting the required</a:t>
            </a:r>
          </a:p>
          <a:p>
            <a:pPr algn="ctr"/>
            <a:r>
              <a:rPr lang="en-US" sz="3600" kern="10">
                <a:ln w="12700">
                  <a:solidFill>
                    <a:srgbClr val="000000"/>
                  </a:solidFill>
                  <a:round/>
                  <a:headEnd/>
                  <a:tailEnd/>
                </a:ln>
                <a:solidFill>
                  <a:srgbClr val="33CC33"/>
                </a:solidFill>
                <a:latin typeface="Arial Black" panose="020B0A04020102020204" pitchFamily="34" charset="0"/>
              </a:rPr>
              <a:t>intensity of SQA activities</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3352050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1889125" y="1844676"/>
            <a:ext cx="8426450" cy="1200329"/>
          </a:xfrm>
          <a:prstGeom prst="rect">
            <a:avLst/>
          </a:prstGeom>
          <a:noFill/>
          <a:ln w="76200">
            <a:solidFill>
              <a:srgbClr val="FBA3B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ro-RO" sz="2400" b="1">
                <a:solidFill>
                  <a:srgbClr val="000000"/>
                </a:solidFill>
              </a:rPr>
              <a:t>Verification</a:t>
            </a:r>
            <a:r>
              <a:rPr lang="en-US" altLang="ro-RO" sz="2400">
                <a:solidFill>
                  <a:srgbClr val="000000"/>
                </a:solidFill>
              </a:rPr>
              <a:t> – The process of evaluating a system or component to determine whether the products of a given development phase satisfy the conditions imposed at the start of that phase</a:t>
            </a:r>
            <a:r>
              <a:rPr lang="en-US" altLang="ro-RO" sz="2400"/>
              <a:t> </a:t>
            </a:r>
          </a:p>
        </p:txBody>
      </p:sp>
      <p:sp>
        <p:nvSpPr>
          <p:cNvPr id="9219" name="Rectangle 5"/>
          <p:cNvSpPr>
            <a:spLocks noChangeArrowheads="1"/>
          </p:cNvSpPr>
          <p:nvPr/>
        </p:nvSpPr>
        <p:spPr bwMode="auto">
          <a:xfrm>
            <a:off x="1889125" y="3357564"/>
            <a:ext cx="8426450" cy="1200329"/>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ro-RO" sz="2400" b="1">
                <a:solidFill>
                  <a:srgbClr val="000000"/>
                </a:solidFill>
              </a:rPr>
              <a:t>Validation </a:t>
            </a:r>
            <a:r>
              <a:rPr lang="en-US" altLang="ro-RO" sz="2400">
                <a:solidFill>
                  <a:srgbClr val="000000"/>
                </a:solidFill>
              </a:rPr>
              <a:t>- The process of evaluating a system or component during or at the end of the development process to determine whether it satisfies specified requirements</a:t>
            </a:r>
            <a:r>
              <a:rPr lang="en-US" altLang="ro-RO" sz="2400"/>
              <a:t> </a:t>
            </a:r>
          </a:p>
        </p:txBody>
      </p:sp>
      <p:sp>
        <p:nvSpPr>
          <p:cNvPr id="9220" name="Rectangle 6"/>
          <p:cNvSpPr>
            <a:spLocks noChangeArrowheads="1"/>
          </p:cNvSpPr>
          <p:nvPr/>
        </p:nvSpPr>
        <p:spPr bwMode="auto">
          <a:xfrm>
            <a:off x="1889125" y="4870451"/>
            <a:ext cx="8426450" cy="830997"/>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ro-RO" sz="2400" b="1">
                <a:solidFill>
                  <a:srgbClr val="000000"/>
                </a:solidFill>
              </a:rPr>
              <a:t>Qualification</a:t>
            </a:r>
            <a:r>
              <a:rPr lang="en-US" altLang="ro-RO" sz="2400">
                <a:solidFill>
                  <a:srgbClr val="000000"/>
                </a:solidFill>
              </a:rPr>
              <a:t> - The process used to determine whether a system or component is suitable for operational use</a:t>
            </a:r>
            <a:r>
              <a:rPr lang="en-US" altLang="ro-RO" sz="2400"/>
              <a:t> </a:t>
            </a:r>
          </a:p>
        </p:txBody>
      </p:sp>
      <p:sp>
        <p:nvSpPr>
          <p:cNvPr id="9221" name="Rectangle 7"/>
          <p:cNvSpPr>
            <a:spLocks noChangeArrowheads="1"/>
          </p:cNvSpPr>
          <p:nvPr/>
        </p:nvSpPr>
        <p:spPr bwMode="auto">
          <a:xfrm>
            <a:off x="1828800" y="5840414"/>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ro-RO" sz="2000">
                <a:solidFill>
                  <a:srgbClr val="000000"/>
                </a:solidFill>
              </a:rPr>
              <a:t>IEEE Std 610.12-1990 (IEEE 1990)</a:t>
            </a:r>
            <a:r>
              <a:rPr lang="en-US" altLang="ro-RO" sz="1200">
                <a:solidFill>
                  <a:srgbClr val="000000"/>
                </a:solidFill>
              </a:rPr>
              <a:t> </a:t>
            </a:r>
            <a:endParaRPr lang="en-US" altLang="ro-RO" sz="2400"/>
          </a:p>
        </p:txBody>
      </p:sp>
      <p:sp>
        <p:nvSpPr>
          <p:cNvPr id="9222" name="WordArt 9"/>
          <p:cNvSpPr>
            <a:spLocks noChangeArrowheads="1" noChangeShapeType="1" noTextEdit="1"/>
          </p:cNvSpPr>
          <p:nvPr/>
        </p:nvSpPr>
        <p:spPr bwMode="auto">
          <a:xfrm>
            <a:off x="3243263" y="508001"/>
            <a:ext cx="5676900" cy="1120775"/>
          </a:xfrm>
          <a:prstGeom prst="rect">
            <a:avLst/>
          </a:prstGeom>
        </p:spPr>
        <p:txBody>
          <a:bodyPr wrap="none" fromWordArt="1">
            <a:prstTxWarp prst="textPlain">
              <a:avLst>
                <a:gd name="adj" fmla="val 50000"/>
              </a:avLst>
            </a:prstTxWarp>
          </a:bodyPr>
          <a:lstStyle/>
          <a:p>
            <a:pPr algn="ctr"/>
            <a:r>
              <a:rPr lang="ro-RO" sz="3600" kern="10">
                <a:ln w="12700">
                  <a:solidFill>
                    <a:srgbClr val="000000"/>
                  </a:solidFill>
                  <a:round/>
                  <a:headEnd/>
                  <a:tailEnd/>
                </a:ln>
                <a:solidFill>
                  <a:srgbClr val="33CC33"/>
                </a:solidFill>
                <a:latin typeface="Arial Black" panose="020B0A04020102020204" pitchFamily="34" charset="0"/>
              </a:rPr>
              <a:t>Verification, validation</a:t>
            </a:r>
          </a:p>
          <a:p>
            <a:pPr algn="ctr"/>
            <a:r>
              <a:rPr lang="ro-RO" sz="3600" kern="10">
                <a:ln w="12700">
                  <a:solidFill>
                    <a:srgbClr val="000000"/>
                  </a:solidFill>
                  <a:round/>
                  <a:headEnd/>
                  <a:tailEnd/>
                </a:ln>
                <a:solidFill>
                  <a:srgbClr val="33CC33"/>
                </a:solidFill>
                <a:latin typeface="Arial Black" panose="020B0A04020102020204" pitchFamily="34" charset="0"/>
              </a:rPr>
              <a:t>and qualification</a:t>
            </a:r>
          </a:p>
        </p:txBody>
      </p:sp>
    </p:spTree>
    <p:extLst>
      <p:ext uri="{BB962C8B-B14F-4D97-AF65-F5344CB8AC3E}">
        <p14:creationId xmlns:p14="http://schemas.microsoft.com/office/powerpoint/2010/main" val="3094262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438400" y="2971801"/>
            <a:ext cx="76200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ro-RO" sz="2800" b="1">
                <a:solidFill>
                  <a:srgbClr val="000000"/>
                </a:solidFill>
              </a:rPr>
              <a:t>The model’s quantitative results:</a:t>
            </a:r>
          </a:p>
          <a:p>
            <a:pPr eaLnBrk="1" hangingPunct="1"/>
            <a:endParaRPr lang="en-US" altLang="ro-RO" sz="2800" b="1">
              <a:solidFill>
                <a:srgbClr val="000000"/>
              </a:solidFill>
            </a:endParaRPr>
          </a:p>
          <a:p>
            <a:pPr eaLnBrk="1" hangingPunct="1"/>
            <a:r>
              <a:rPr lang="en-US" altLang="ro-RO" sz="2800" b="1">
                <a:solidFill>
                  <a:srgbClr val="000000"/>
                </a:solidFill>
              </a:rPr>
              <a:t>a.   The SQA plan’s total effectiveness in </a:t>
            </a:r>
            <a:br>
              <a:rPr lang="en-US" altLang="ro-RO" sz="2800" b="1">
                <a:solidFill>
                  <a:srgbClr val="000000"/>
                </a:solidFill>
              </a:rPr>
            </a:br>
            <a:r>
              <a:rPr lang="en-US" altLang="ro-RO" sz="2800" b="1">
                <a:solidFill>
                  <a:srgbClr val="000000"/>
                </a:solidFill>
              </a:rPr>
              <a:t>       removing project defects</a:t>
            </a:r>
            <a:endParaRPr lang="en-US" altLang="ro-RO" sz="2800" b="1"/>
          </a:p>
          <a:p>
            <a:r>
              <a:rPr lang="en-US" altLang="ro-RO" sz="2800" b="1">
                <a:solidFill>
                  <a:srgbClr val="000000"/>
                </a:solidFill>
              </a:rPr>
              <a:t>b.   The total costs of removal of project defects</a:t>
            </a:r>
            <a:r>
              <a:rPr lang="en-US" altLang="ro-RO" sz="2800" b="1"/>
              <a:t> </a:t>
            </a:r>
          </a:p>
        </p:txBody>
      </p:sp>
      <p:sp>
        <p:nvSpPr>
          <p:cNvPr id="10243" name="WordArt 7"/>
          <p:cNvSpPr>
            <a:spLocks noChangeArrowheads="1" noChangeShapeType="1" noTextEdit="1"/>
          </p:cNvSpPr>
          <p:nvPr/>
        </p:nvSpPr>
        <p:spPr bwMode="auto">
          <a:xfrm>
            <a:off x="2351089" y="1125538"/>
            <a:ext cx="7458075" cy="10795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Model for SQA defect removal</a:t>
            </a:r>
          </a:p>
          <a:p>
            <a:pPr algn="ctr"/>
            <a:r>
              <a:rPr lang="en-US" sz="3600" kern="10">
                <a:ln w="12700">
                  <a:solidFill>
                    <a:srgbClr val="000000"/>
                  </a:solidFill>
                  <a:round/>
                  <a:headEnd/>
                  <a:tailEnd/>
                </a:ln>
                <a:solidFill>
                  <a:srgbClr val="33CC33"/>
                </a:solidFill>
                <a:latin typeface="Arial Black" panose="020B0A04020102020204" pitchFamily="34" charset="0"/>
              </a:rPr>
              <a:t>effectiveness and cost</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405238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51" name="Group 67"/>
          <p:cNvGraphicFramePr>
            <a:graphicFrameLocks noGrp="1"/>
          </p:cNvGraphicFramePr>
          <p:nvPr>
            <p:ph type="tbl" idx="1"/>
          </p:nvPr>
        </p:nvGraphicFramePr>
        <p:xfrm>
          <a:off x="1905000" y="2082800"/>
          <a:ext cx="8382000" cy="3938589"/>
        </p:xfrm>
        <a:graphic>
          <a:graphicData uri="http://schemas.openxmlformats.org/drawingml/2006/table">
            <a:tbl>
              <a:tblPr/>
              <a:tblGrid>
                <a:gridCol w="30480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6762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Software development 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Average % of defects originating in phase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Average relative defect removal cost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66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Requirement specification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0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Unit coding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0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Integration coding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2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Documentation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94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System testing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16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304" name="WordArt 66"/>
          <p:cNvSpPr>
            <a:spLocks noChangeArrowheads="1" noChangeShapeType="1" noTextEdit="1"/>
          </p:cNvSpPr>
          <p:nvPr/>
        </p:nvSpPr>
        <p:spPr bwMode="auto">
          <a:xfrm>
            <a:off x="2913064" y="579439"/>
            <a:ext cx="6334125" cy="112077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Defects originating</a:t>
            </a:r>
          </a:p>
          <a:p>
            <a:pPr algn="ctr"/>
            <a:r>
              <a:rPr lang="en-US" sz="3600" kern="10">
                <a:ln w="12700">
                  <a:solidFill>
                    <a:srgbClr val="000000"/>
                  </a:solidFill>
                  <a:round/>
                  <a:headEnd/>
                  <a:tailEnd/>
                </a:ln>
                <a:solidFill>
                  <a:srgbClr val="33CC33"/>
                </a:solidFill>
                <a:latin typeface="Arial Black" panose="020B0A04020102020204" pitchFamily="34" charset="0"/>
              </a:rPr>
              <a:t>and defect removal costs</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2986650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89" name="Group 81"/>
          <p:cNvGraphicFramePr>
            <a:graphicFrameLocks noGrp="1"/>
          </p:cNvGraphicFramePr>
          <p:nvPr>
            <p:ph type="tbl" idx="1"/>
          </p:nvPr>
        </p:nvGraphicFramePr>
        <p:xfrm>
          <a:off x="1889126" y="2017714"/>
          <a:ext cx="8397875" cy="4243388"/>
        </p:xfrm>
        <a:graphic>
          <a:graphicData uri="http://schemas.openxmlformats.org/drawingml/2006/table">
            <a:tbl>
              <a:tblPr/>
              <a:tblGrid>
                <a:gridCol w="3101975">
                  <a:extLst>
                    <a:ext uri="{9D8B030D-6E8A-4147-A177-3AD203B41FA5}">
                      <a16:colId xmlns:a16="http://schemas.microsoft.com/office/drawing/2014/main" val="20000"/>
                    </a:ext>
                  </a:extLst>
                </a:gridCol>
                <a:gridCol w="2344738">
                  <a:extLst>
                    <a:ext uri="{9D8B030D-6E8A-4147-A177-3AD203B41FA5}">
                      <a16:colId xmlns:a16="http://schemas.microsoft.com/office/drawing/2014/main" val="20001"/>
                    </a:ext>
                  </a:extLst>
                </a:gridCol>
                <a:gridCol w="2951162">
                  <a:extLst>
                    <a:ext uri="{9D8B030D-6E8A-4147-A177-3AD203B41FA5}">
                      <a16:colId xmlns:a16="http://schemas.microsoft.com/office/drawing/2014/main" val="20002"/>
                    </a:ext>
                  </a:extLst>
                </a:gridCol>
              </a:tblGrid>
              <a:tr h="791074">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Quality assurance activity</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Defects removal effectiveness for standard SQA plan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Defects removal effectiveness for comprehensive SQA plan</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867">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Specification requirement review</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9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Design inspection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2004">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Design review</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417">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Code inspection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2004">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 test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417">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tests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60%  </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359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 review</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0417">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test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2004">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Opertion</a:t>
                      </a:r>
                      <a:r>
                        <a:rPr kumimoji="0" lang="en-US"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phase detection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338" name="WordArt 77"/>
          <p:cNvSpPr>
            <a:spLocks noChangeArrowheads="1" noChangeShapeType="1" noTextEdit="1"/>
          </p:cNvSpPr>
          <p:nvPr/>
        </p:nvSpPr>
        <p:spPr bwMode="auto">
          <a:xfrm>
            <a:off x="2282825" y="836613"/>
            <a:ext cx="7600950" cy="10795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Defects removal effectiveness</a:t>
            </a:r>
          </a:p>
          <a:p>
            <a:pPr algn="ctr"/>
            <a:r>
              <a:rPr lang="en-US" sz="3600" kern="10">
                <a:ln w="12700">
                  <a:solidFill>
                    <a:srgbClr val="000000"/>
                  </a:solidFill>
                  <a:round/>
                  <a:headEnd/>
                  <a:tailEnd/>
                </a:ln>
                <a:solidFill>
                  <a:srgbClr val="33CC33"/>
                </a:solidFill>
                <a:latin typeface="Arial Black" panose="020B0A04020102020204" pitchFamily="34" charset="0"/>
              </a:rPr>
              <a:t>for quality assurance plans</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4178208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243" name="Group 211"/>
          <p:cNvGraphicFramePr>
            <a:graphicFrameLocks noGrp="1"/>
          </p:cNvGraphicFramePr>
          <p:nvPr>
            <p:ph type="tbl" idx="1"/>
          </p:nvPr>
        </p:nvGraphicFramePr>
        <p:xfrm>
          <a:off x="1889126" y="2017714"/>
          <a:ext cx="8393113" cy="4230687"/>
        </p:xfrm>
        <a:graphic>
          <a:graphicData uri="http://schemas.openxmlformats.org/drawingml/2006/table">
            <a:tbl>
              <a:tblPr/>
              <a:tblGrid>
                <a:gridCol w="3198813">
                  <a:extLst>
                    <a:ext uri="{9D8B030D-6E8A-4147-A177-3AD203B41FA5}">
                      <a16:colId xmlns:a16="http://schemas.microsoft.com/office/drawing/2014/main" val="20000"/>
                    </a:ext>
                  </a:extLst>
                </a:gridCol>
                <a:gridCol w="1439862">
                  <a:extLst>
                    <a:ext uri="{9D8B030D-6E8A-4147-A177-3AD203B41FA5}">
                      <a16:colId xmlns:a16="http://schemas.microsoft.com/office/drawing/2014/main" val="20001"/>
                    </a:ext>
                  </a:extLst>
                </a:gridCol>
                <a:gridCol w="750888">
                  <a:extLst>
                    <a:ext uri="{9D8B030D-6E8A-4147-A177-3AD203B41FA5}">
                      <a16:colId xmlns:a16="http://schemas.microsoft.com/office/drawing/2014/main" val="20002"/>
                    </a:ext>
                  </a:extLst>
                </a:gridCol>
                <a:gridCol w="750887">
                  <a:extLst>
                    <a:ext uri="{9D8B030D-6E8A-4147-A177-3AD203B41FA5}">
                      <a16:colId xmlns:a16="http://schemas.microsoft.com/office/drawing/2014/main" val="20003"/>
                    </a:ext>
                  </a:extLst>
                </a:gridCol>
                <a:gridCol w="750888">
                  <a:extLst>
                    <a:ext uri="{9D8B030D-6E8A-4147-A177-3AD203B41FA5}">
                      <a16:colId xmlns:a16="http://schemas.microsoft.com/office/drawing/2014/main" val="20004"/>
                    </a:ext>
                  </a:extLst>
                </a:gridCol>
                <a:gridCol w="750887">
                  <a:extLst>
                    <a:ext uri="{9D8B030D-6E8A-4147-A177-3AD203B41FA5}">
                      <a16:colId xmlns:a16="http://schemas.microsoft.com/office/drawing/2014/main" val="20005"/>
                    </a:ext>
                  </a:extLst>
                </a:gridCol>
                <a:gridCol w="750888">
                  <a:extLst>
                    <a:ext uri="{9D8B030D-6E8A-4147-A177-3AD203B41FA5}">
                      <a16:colId xmlns:a16="http://schemas.microsoft.com/office/drawing/2014/main" val="20006"/>
                    </a:ext>
                  </a:extLst>
                </a:gridCol>
              </a:tblGrid>
              <a:tr h="576262">
                <a:tc rowSpan="3">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Defect removal 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Defect removal effectiveness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Average relative defect removal cost {cost unit}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ro-RO"/>
                    </a:p>
                  </a:txBody>
                  <a:tcPr/>
                </a:tc>
                <a:tc hMerge="1">
                  <a:txBody>
                    <a:bodyPr/>
                    <a:lstStyle/>
                    <a:p>
                      <a:endParaRPr lang="ro-RO"/>
                    </a:p>
                  </a:txBody>
                  <a:tcPr/>
                </a:tc>
                <a:tc hMerge="1">
                  <a:txBody>
                    <a:bodyPr/>
                    <a:lstStyle/>
                    <a:p>
                      <a:endParaRPr lang="ro-RO"/>
                    </a:p>
                  </a:txBody>
                  <a:tcPr/>
                </a:tc>
                <a:tc hMerge="1">
                  <a:txBody>
                    <a:bodyPr/>
                    <a:lstStyle/>
                    <a:p>
                      <a:endParaRPr lang="ro-RO"/>
                    </a:p>
                  </a:txBody>
                  <a:tcPr/>
                </a:tc>
                <a:extLst>
                  <a:ext uri="{0D108BD9-81ED-4DB2-BD59-A6C34878D82A}">
                    <a16:rowId xmlns:a16="http://schemas.microsoft.com/office/drawing/2014/main" val="10000"/>
                  </a:ext>
                </a:extLst>
              </a:tr>
              <a:tr h="425450">
                <a:tc vMerge="1">
                  <a:txBody>
                    <a:bodyPr/>
                    <a:lstStyle/>
                    <a:p>
                      <a:endParaRPr lang="ro-RO"/>
                    </a:p>
                  </a:txBody>
                  <a:tcPr/>
                </a:tc>
                <a:tc vMerge="1">
                  <a:txBody>
                    <a:bodyPr/>
                    <a:lstStyle/>
                    <a:p>
                      <a:endParaRPr lang="ro-RO"/>
                    </a:p>
                  </a:txBody>
                  <a:tcPr/>
                </a:tc>
                <a:tc gridSpan="5">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Defect origination phase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ro-RO"/>
                    </a:p>
                  </a:txBody>
                  <a:tcPr/>
                </a:tc>
                <a:tc hMerge="1">
                  <a:txBody>
                    <a:bodyPr/>
                    <a:lstStyle/>
                    <a:p>
                      <a:endParaRPr lang="ro-RO"/>
                    </a:p>
                  </a:txBody>
                  <a:tcPr/>
                </a:tc>
                <a:tc hMerge="1">
                  <a:txBody>
                    <a:bodyPr/>
                    <a:lstStyle/>
                    <a:p>
                      <a:endParaRPr lang="ro-RO"/>
                    </a:p>
                  </a:txBody>
                  <a:tcPr/>
                </a:tc>
                <a:tc hMerge="1">
                  <a:txBody>
                    <a:bodyPr/>
                    <a:lstStyle/>
                    <a:p>
                      <a:endParaRPr lang="ro-RO"/>
                    </a:p>
                  </a:txBody>
                  <a:tcPr/>
                </a:tc>
                <a:extLst>
                  <a:ext uri="{0D108BD9-81ED-4DB2-BD59-A6C34878D82A}">
                    <a16:rowId xmlns:a16="http://schemas.microsoft.com/office/drawing/2014/main" val="10001"/>
                  </a:ext>
                </a:extLst>
              </a:tr>
              <a:tr h="374650">
                <a:tc vMerge="1">
                  <a:txBody>
                    <a:bodyPr/>
                    <a:lstStyle/>
                    <a:p>
                      <a:endParaRPr lang="ro-RO"/>
                    </a:p>
                  </a:txBody>
                  <a:tcPr/>
                </a:tc>
                <a:tc vMerge="1">
                  <a:txBody>
                    <a:bodyPr/>
                    <a:lstStyle/>
                    <a:p>
                      <a:endParaRPr lang="ro-RO"/>
                    </a:p>
                  </a:txBody>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Requirement specification (Req)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238">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Design (Des)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Unit coding (Uni)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626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(Int)</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documentation (Doc)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16</a:t>
                      </a:r>
                    </a:p>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6.4</a:t>
                      </a:r>
                    </a:p>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endParaRPr kumimoji="0" lang="en-US" altLang="ro-RO"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626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System testing / Acceptance testing (Sys)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626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ro-RO"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Opertion by customer (after release)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ro-RO"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3384" name="WordArt 50"/>
          <p:cNvSpPr>
            <a:spLocks noChangeArrowheads="1" noChangeShapeType="1" noTextEdit="1"/>
          </p:cNvSpPr>
          <p:nvPr/>
        </p:nvSpPr>
        <p:spPr bwMode="auto">
          <a:xfrm>
            <a:off x="2282825" y="836613"/>
            <a:ext cx="7600950" cy="10795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Defects removal effectiveness</a:t>
            </a:r>
          </a:p>
          <a:p>
            <a:pPr algn="ctr"/>
            <a:r>
              <a:rPr lang="en-US" sz="3600" kern="10">
                <a:ln w="12700">
                  <a:solidFill>
                    <a:srgbClr val="000000"/>
                  </a:solidFill>
                  <a:round/>
                  <a:headEnd/>
                  <a:tailEnd/>
                </a:ln>
                <a:solidFill>
                  <a:srgbClr val="33CC33"/>
                </a:solidFill>
                <a:latin typeface="Arial Black" panose="020B0A04020102020204" pitchFamily="34" charset="0"/>
              </a:rPr>
              <a:t>for quality assurance plans</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1711395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104"/>
          <p:cNvSpPr>
            <a:spLocks noChangeArrowheads="1" noChangeShapeType="1" noTextEdit="1"/>
          </p:cNvSpPr>
          <p:nvPr/>
        </p:nvSpPr>
        <p:spPr bwMode="auto">
          <a:xfrm>
            <a:off x="1895475" y="836614"/>
            <a:ext cx="8502650" cy="1227137"/>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The standard quality assurance plan</a:t>
            </a:r>
          </a:p>
          <a:p>
            <a:pPr algn="ctr"/>
            <a:r>
              <a:rPr lang="en-US" sz="3600" kern="10">
                <a:ln w="12700">
                  <a:solidFill>
                    <a:srgbClr val="000000"/>
                  </a:solidFill>
                  <a:round/>
                  <a:headEnd/>
                  <a:tailEnd/>
                </a:ln>
                <a:solidFill>
                  <a:srgbClr val="33CC33"/>
                </a:solidFill>
                <a:latin typeface="Arial Black" panose="020B0A04020102020204" pitchFamily="34" charset="0"/>
              </a:rPr>
              <a:t>The process of removing 100 defects</a:t>
            </a:r>
            <a:endParaRPr lang="ro-RO" sz="3600" kern="10">
              <a:ln w="12700">
                <a:solidFill>
                  <a:srgbClr val="000000"/>
                </a:solidFill>
                <a:round/>
                <a:headEnd/>
                <a:tailEnd/>
              </a:ln>
              <a:solidFill>
                <a:srgbClr val="33CC33"/>
              </a:solidFill>
              <a:latin typeface="Arial Black" panose="020B0A04020102020204" pitchFamily="34" charset="0"/>
            </a:endParaRPr>
          </a:p>
        </p:txBody>
      </p:sp>
      <p:pic>
        <p:nvPicPr>
          <p:cNvPr id="14339" name="Picture 106"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150" y="2111376"/>
            <a:ext cx="262890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102"/>
          <p:cNvSpPr>
            <a:spLocks noChangeArrowheads="1"/>
          </p:cNvSpPr>
          <p:nvPr/>
        </p:nvSpPr>
        <p:spPr bwMode="auto">
          <a:xfrm>
            <a:off x="1889126" y="4652963"/>
            <a:ext cx="3198813" cy="1339850"/>
          </a:xfrm>
          <a:prstGeom prst="rect">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a:solidFill>
                  <a:schemeClr val="tx1"/>
                </a:solidFill>
                <a:latin typeface="Times New Roman" panose="02020603050405020304" pitchFamily="18" charset="0"/>
                <a:cs typeface="Times New Roman" panose="02020603050405020304" pitchFamily="18" charset="0"/>
              </a:defRPr>
            </a:lvl1pPr>
            <a:lvl2pPr marL="1085850" indent="-457200">
              <a:defRPr>
                <a:solidFill>
                  <a:schemeClr val="tx1"/>
                </a:solidFill>
                <a:latin typeface="Times New Roman" panose="02020603050405020304" pitchFamily="18" charset="0"/>
                <a:cs typeface="Times New Roman" panose="02020603050405020304" pitchFamily="18" charset="0"/>
              </a:defRPr>
            </a:lvl2pPr>
            <a:lvl3pPr marL="1722438" indent="-457200">
              <a:defRPr>
                <a:solidFill>
                  <a:schemeClr val="tx1"/>
                </a:solidFill>
                <a:latin typeface="Times New Roman" panose="02020603050405020304" pitchFamily="18" charset="0"/>
                <a:cs typeface="Times New Roman" panose="02020603050405020304" pitchFamily="18" charset="0"/>
              </a:defRPr>
            </a:lvl3pPr>
            <a:lvl4pPr marL="2359025" indent="-457200">
              <a:defRPr>
                <a:solidFill>
                  <a:schemeClr val="tx1"/>
                </a:solidFill>
                <a:latin typeface="Times New Roman" panose="02020603050405020304" pitchFamily="18" charset="0"/>
                <a:cs typeface="Times New Roman" panose="02020603050405020304" pitchFamily="18" charset="0"/>
              </a:defRPr>
            </a:lvl4pPr>
            <a:lvl5pPr marL="2995613" indent="-457200">
              <a:defRPr>
                <a:solidFill>
                  <a:schemeClr val="tx1"/>
                </a:solidFill>
                <a:latin typeface="Times New Roman" panose="02020603050405020304" pitchFamily="18" charset="0"/>
                <a:cs typeface="Times New Roman" panose="02020603050405020304" pitchFamily="18" charset="0"/>
              </a:defRPr>
            </a:lvl5pPr>
            <a:lvl6pPr marL="3452813"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3910013"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4367213"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4824413"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ro-RO" sz="1000" b="1">
                <a:solidFill>
                  <a:srgbClr val="000000"/>
                </a:solidFill>
              </a:rPr>
              <a:t>·	POD = Phase Originated Defects </a:t>
            </a:r>
          </a:p>
          <a:p>
            <a:pPr eaLnBrk="1" hangingPunct="1"/>
            <a:r>
              <a:rPr lang="en-US" altLang="ro-RO" sz="1000" b="1">
                <a:solidFill>
                  <a:srgbClr val="000000"/>
                </a:solidFill>
              </a:rPr>
              <a:t>·	PD = Passed Defects (from former phase or former quality assurance activity)</a:t>
            </a:r>
            <a:endParaRPr lang="en-US" altLang="ro-RO" sz="1000" b="1"/>
          </a:p>
          <a:p>
            <a:r>
              <a:rPr lang="en-US" altLang="ro-RO" sz="1000" b="1">
                <a:solidFill>
                  <a:srgbClr val="000000"/>
                </a:solidFill>
              </a:rPr>
              <a:t>·	%FE = % of Filtering Effectiveness (also termed % screening effectiveness)</a:t>
            </a:r>
            <a:endParaRPr lang="en-US" altLang="ro-RO" sz="1000" b="1"/>
          </a:p>
          <a:p>
            <a:r>
              <a:rPr lang="en-US" altLang="ro-RO" sz="1000" b="1">
                <a:solidFill>
                  <a:srgbClr val="000000"/>
                </a:solidFill>
              </a:rPr>
              <a:t>·	RD = Removed Defects</a:t>
            </a:r>
            <a:endParaRPr lang="en-US" altLang="ro-RO" sz="1000" b="1"/>
          </a:p>
          <a:p>
            <a:r>
              <a:rPr lang="en-US" altLang="ro-RO" sz="1000" b="1">
                <a:solidFill>
                  <a:srgbClr val="000000"/>
                </a:solidFill>
              </a:rPr>
              <a:t>·	CDR = Cost of Defect Removal </a:t>
            </a:r>
          </a:p>
          <a:p>
            <a:r>
              <a:rPr lang="en-US" altLang="ro-RO" sz="1000" b="1">
                <a:solidFill>
                  <a:srgbClr val="000000"/>
                </a:solidFill>
              </a:rPr>
              <a:t>·	TRC = Total Removal Cost.   TRC = RD x CDR.</a:t>
            </a:r>
          </a:p>
        </p:txBody>
      </p:sp>
    </p:spTree>
    <p:extLst>
      <p:ext uri="{BB962C8B-B14F-4D97-AF65-F5344CB8AC3E}">
        <p14:creationId xmlns:p14="http://schemas.microsoft.com/office/powerpoint/2010/main" val="19959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WordArt 2"/>
          <p:cNvSpPr>
            <a:spLocks noChangeArrowheads="1" noChangeShapeType="1" noTextEdit="1"/>
          </p:cNvSpPr>
          <p:nvPr/>
        </p:nvSpPr>
        <p:spPr bwMode="auto">
          <a:xfrm>
            <a:off x="5448300" y="365126"/>
            <a:ext cx="4973638" cy="198437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Defect correction effectiveness </a:t>
            </a:r>
          </a:p>
          <a:p>
            <a:pPr algn="ctr"/>
            <a:r>
              <a:rPr lang="en-US" sz="3600" kern="10">
                <a:ln w="12700">
                  <a:solidFill>
                    <a:srgbClr val="000000"/>
                  </a:solidFill>
                  <a:round/>
                  <a:headEnd/>
                  <a:tailEnd/>
                </a:ln>
                <a:solidFill>
                  <a:srgbClr val="33CC33"/>
                </a:solidFill>
                <a:latin typeface="Arial Black" panose="020B0A04020102020204" pitchFamily="34" charset="0"/>
              </a:rPr>
              <a:t>and cost - standard </a:t>
            </a:r>
          </a:p>
          <a:p>
            <a:pPr algn="ctr"/>
            <a:r>
              <a:rPr lang="en-US" sz="3600" kern="10">
                <a:ln w="12700">
                  <a:solidFill>
                    <a:srgbClr val="000000"/>
                  </a:solidFill>
                  <a:round/>
                  <a:headEnd/>
                  <a:tailEnd/>
                </a:ln>
                <a:solidFill>
                  <a:srgbClr val="33CC33"/>
                </a:solidFill>
                <a:latin typeface="Arial Black" panose="020B0A04020102020204" pitchFamily="34" charset="0"/>
              </a:rPr>
              <a:t>plan model of the process of </a:t>
            </a:r>
          </a:p>
          <a:p>
            <a:pPr algn="ctr"/>
            <a:r>
              <a:rPr lang="en-US" sz="3600" kern="10">
                <a:ln w="12700">
                  <a:solidFill>
                    <a:srgbClr val="000000"/>
                  </a:solidFill>
                  <a:round/>
                  <a:headEnd/>
                  <a:tailEnd/>
                </a:ln>
                <a:solidFill>
                  <a:srgbClr val="33CC33"/>
                </a:solidFill>
                <a:latin typeface="Arial Black" panose="020B0A04020102020204" pitchFamily="34" charset="0"/>
              </a:rPr>
              <a:t>correction 100 defects</a:t>
            </a:r>
            <a:endParaRPr lang="ro-RO" sz="3600" kern="10">
              <a:ln w="12700">
                <a:solidFill>
                  <a:srgbClr val="000000"/>
                </a:solidFill>
                <a:round/>
                <a:headEnd/>
                <a:tailEnd/>
              </a:ln>
              <a:solidFill>
                <a:srgbClr val="33CC33"/>
              </a:solidFill>
              <a:latin typeface="Arial Black" panose="020B0A04020102020204" pitchFamily="34" charset="0"/>
            </a:endParaRPr>
          </a:p>
        </p:txBody>
      </p:sp>
      <p:graphicFrame>
        <p:nvGraphicFramePr>
          <p:cNvPr id="45577" name="Group 521"/>
          <p:cNvGraphicFramePr>
            <a:graphicFrameLocks noGrp="1"/>
          </p:cNvGraphicFramePr>
          <p:nvPr/>
        </p:nvGraphicFramePr>
        <p:xfrm>
          <a:off x="2139951" y="1617664"/>
          <a:ext cx="3738563" cy="1112838"/>
        </p:xfrm>
        <a:graphic>
          <a:graphicData uri="http://schemas.openxmlformats.org/drawingml/2006/table">
            <a:tbl>
              <a:tblPr/>
              <a:tblGrid>
                <a:gridCol w="517525">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60375">
                  <a:extLst>
                    <a:ext uri="{9D8B030D-6E8A-4147-A177-3AD203B41FA5}">
                      <a16:colId xmlns:a16="http://schemas.microsoft.com/office/drawing/2014/main" val="20006"/>
                    </a:ext>
                  </a:extLst>
                </a:gridCol>
                <a:gridCol w="569913">
                  <a:extLst>
                    <a:ext uri="{9D8B030D-6E8A-4147-A177-3AD203B41FA5}">
                      <a16:colId xmlns:a16="http://schemas.microsoft.com/office/drawing/2014/main" val="20007"/>
                    </a:ext>
                  </a:extLst>
                </a:gridCol>
              </a:tblGrid>
              <a:tr h="3810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18000" marR="18000" marT="18007" marB="180071" anchor="b"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doc</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req</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Total</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36014" anchor="b"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%FE=50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RDRC</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TRC &gt;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7.5 cu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417" name="Text Box 475"/>
          <p:cNvSpPr txBox="1">
            <a:spLocks noChangeArrowheads="1"/>
          </p:cNvSpPr>
          <p:nvPr/>
        </p:nvSpPr>
        <p:spPr bwMode="auto">
          <a:xfrm rot="10800000">
            <a:off x="1703036" y="1484314"/>
            <a:ext cx="480131"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pPr>
            <a:r>
              <a:rPr lang="en-GB" altLang="ro-RO" sz="1200" b="1"/>
              <a:t>Req, specification</a:t>
            </a:r>
          </a:p>
          <a:p>
            <a:pPr eaLnBrk="1" hangingPunct="1">
              <a:lnSpc>
                <a:spcPct val="80000"/>
              </a:lnSpc>
            </a:pPr>
            <a:r>
              <a:rPr lang="en-GB" altLang="ro-RO" sz="1200" b="1"/>
              <a:t>(POD=15)</a:t>
            </a:r>
          </a:p>
        </p:txBody>
      </p:sp>
      <p:graphicFrame>
        <p:nvGraphicFramePr>
          <p:cNvPr id="46261" name="Group 1205"/>
          <p:cNvGraphicFramePr>
            <a:graphicFrameLocks noGrp="1"/>
          </p:cNvGraphicFramePr>
          <p:nvPr/>
        </p:nvGraphicFramePr>
        <p:xfrm>
          <a:off x="2139951" y="2795589"/>
          <a:ext cx="3738563" cy="1112838"/>
        </p:xfrm>
        <a:graphic>
          <a:graphicData uri="http://schemas.openxmlformats.org/drawingml/2006/table">
            <a:tbl>
              <a:tblPr/>
              <a:tblGrid>
                <a:gridCol w="517525">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60375">
                  <a:extLst>
                    <a:ext uri="{9D8B030D-6E8A-4147-A177-3AD203B41FA5}">
                      <a16:colId xmlns:a16="http://schemas.microsoft.com/office/drawing/2014/main" val="20006"/>
                    </a:ext>
                  </a:extLst>
                </a:gridCol>
                <a:gridCol w="569913">
                  <a:extLst>
                    <a:ext uri="{9D8B030D-6E8A-4147-A177-3AD203B41FA5}">
                      <a16:colId xmlns:a16="http://schemas.microsoft.com/office/drawing/2014/main" val="20007"/>
                    </a:ext>
                  </a:extLst>
                </a:gridCol>
              </a:tblGrid>
              <a:tr h="3810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18000" marR="18000" marT="18007" marB="180071" anchor="b"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doc</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req</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Total</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36014" anchor="b"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21.3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%FE=50</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RDRC</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TRC &gt;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26.8 cu</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6287" name="Group 1231"/>
          <p:cNvGraphicFramePr>
            <a:graphicFrameLocks noGrp="1"/>
          </p:cNvGraphicFramePr>
          <p:nvPr/>
        </p:nvGraphicFramePr>
        <p:xfrm>
          <a:off x="2139951" y="3978275"/>
          <a:ext cx="3738563" cy="1112838"/>
        </p:xfrm>
        <a:graphic>
          <a:graphicData uri="http://schemas.openxmlformats.org/drawingml/2006/table">
            <a:tbl>
              <a:tblPr/>
              <a:tblGrid>
                <a:gridCol w="517525">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60375">
                  <a:extLst>
                    <a:ext uri="{9D8B030D-6E8A-4147-A177-3AD203B41FA5}">
                      <a16:colId xmlns:a16="http://schemas.microsoft.com/office/drawing/2014/main" val="20006"/>
                    </a:ext>
                  </a:extLst>
                </a:gridCol>
                <a:gridCol w="569913">
                  <a:extLst>
                    <a:ext uri="{9D8B030D-6E8A-4147-A177-3AD203B41FA5}">
                      <a16:colId xmlns:a16="http://schemas.microsoft.com/office/drawing/2014/main" val="20007"/>
                    </a:ext>
                  </a:extLst>
                </a:gridCol>
              </a:tblGrid>
              <a:tr h="3810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18000" marR="18000" marT="18007" marB="180071" anchor="b"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doc</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req</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Total</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36014" anchor="b"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51.3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%FE=50</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RDRC</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TRC &gt;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 cu</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6313" name="Group 1257"/>
          <p:cNvGraphicFramePr>
            <a:graphicFrameLocks noGrp="1"/>
          </p:cNvGraphicFramePr>
          <p:nvPr/>
        </p:nvGraphicFramePr>
        <p:xfrm>
          <a:off x="2139951" y="5157789"/>
          <a:ext cx="3738563" cy="1112838"/>
        </p:xfrm>
        <a:graphic>
          <a:graphicData uri="http://schemas.openxmlformats.org/drawingml/2006/table">
            <a:tbl>
              <a:tblPr/>
              <a:tblGrid>
                <a:gridCol w="517525">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60375">
                  <a:extLst>
                    <a:ext uri="{9D8B030D-6E8A-4147-A177-3AD203B41FA5}">
                      <a16:colId xmlns:a16="http://schemas.microsoft.com/office/drawing/2014/main" val="20006"/>
                    </a:ext>
                  </a:extLst>
                </a:gridCol>
                <a:gridCol w="569913">
                  <a:extLst>
                    <a:ext uri="{9D8B030D-6E8A-4147-A177-3AD203B41FA5}">
                      <a16:colId xmlns:a16="http://schemas.microsoft.com/office/drawing/2014/main" val="20007"/>
                    </a:ext>
                  </a:extLst>
                </a:gridCol>
              </a:tblGrid>
              <a:tr h="3810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18000" marR="18000" marT="18007" marB="180071" anchor="b"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doc</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req</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Total</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36014" anchor="b"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35.7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%FE=50</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RDRC</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TRC &gt;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66.3 cu</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6183" name="Group 1127"/>
          <p:cNvGraphicFramePr>
            <a:graphicFrameLocks noGrp="1"/>
          </p:cNvGraphicFramePr>
          <p:nvPr/>
        </p:nvGraphicFramePr>
        <p:xfrm>
          <a:off x="6210301" y="2795589"/>
          <a:ext cx="3738563" cy="1112838"/>
        </p:xfrm>
        <a:graphic>
          <a:graphicData uri="http://schemas.openxmlformats.org/drawingml/2006/table">
            <a:tbl>
              <a:tblPr/>
              <a:tblGrid>
                <a:gridCol w="517525">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60375">
                  <a:extLst>
                    <a:ext uri="{9D8B030D-6E8A-4147-A177-3AD203B41FA5}">
                      <a16:colId xmlns:a16="http://schemas.microsoft.com/office/drawing/2014/main" val="20006"/>
                    </a:ext>
                  </a:extLst>
                </a:gridCol>
                <a:gridCol w="569913">
                  <a:extLst>
                    <a:ext uri="{9D8B030D-6E8A-4147-A177-3AD203B41FA5}">
                      <a16:colId xmlns:a16="http://schemas.microsoft.com/office/drawing/2014/main" val="20007"/>
                    </a:ext>
                  </a:extLst>
                </a:gridCol>
              </a:tblGrid>
              <a:tr h="3810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18000" marR="18000" marT="18007" marB="180071" anchor="b"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doc</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req</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Total</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36014" anchor="b"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27.9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14.0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%FE=50</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13.9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RDRC</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TRC &gt;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38.9 cu</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6209" name="Group 1153"/>
          <p:cNvGraphicFramePr>
            <a:graphicFrameLocks noGrp="1"/>
          </p:cNvGraphicFramePr>
          <p:nvPr/>
        </p:nvGraphicFramePr>
        <p:xfrm>
          <a:off x="6203951" y="3978275"/>
          <a:ext cx="3738563" cy="1112838"/>
        </p:xfrm>
        <a:graphic>
          <a:graphicData uri="http://schemas.openxmlformats.org/drawingml/2006/table">
            <a:tbl>
              <a:tblPr/>
              <a:tblGrid>
                <a:gridCol w="517525">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60375">
                  <a:extLst>
                    <a:ext uri="{9D8B030D-6E8A-4147-A177-3AD203B41FA5}">
                      <a16:colId xmlns:a16="http://schemas.microsoft.com/office/drawing/2014/main" val="20006"/>
                    </a:ext>
                  </a:extLst>
                </a:gridCol>
                <a:gridCol w="569913">
                  <a:extLst>
                    <a:ext uri="{9D8B030D-6E8A-4147-A177-3AD203B41FA5}">
                      <a16:colId xmlns:a16="http://schemas.microsoft.com/office/drawing/2014/main" val="20007"/>
                    </a:ext>
                  </a:extLst>
                </a:gridCol>
              </a:tblGrid>
              <a:tr h="3810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18000" marR="18000" marT="18007" marB="180071" anchor="b"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doc</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req</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Total</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36014" anchor="b"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14.0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%FE=50</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RDRC</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TRC &gt;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50.9 cu</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6235" name="Group 1179"/>
          <p:cNvGraphicFramePr>
            <a:graphicFrameLocks noGrp="1"/>
          </p:cNvGraphicFramePr>
          <p:nvPr/>
        </p:nvGraphicFramePr>
        <p:xfrm>
          <a:off x="6192838" y="5157789"/>
          <a:ext cx="3738562" cy="1112838"/>
        </p:xfrm>
        <a:graphic>
          <a:graphicData uri="http://schemas.openxmlformats.org/drawingml/2006/table">
            <a:tbl>
              <a:tblPr/>
              <a:tblGrid>
                <a:gridCol w="517525">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60375">
                  <a:extLst>
                    <a:ext uri="{9D8B030D-6E8A-4147-A177-3AD203B41FA5}">
                      <a16:colId xmlns:a16="http://schemas.microsoft.com/office/drawing/2014/main" val="20006"/>
                    </a:ext>
                  </a:extLst>
                </a:gridCol>
                <a:gridCol w="569912">
                  <a:extLst>
                    <a:ext uri="{9D8B030D-6E8A-4147-A177-3AD203B41FA5}">
                      <a16:colId xmlns:a16="http://schemas.microsoft.com/office/drawing/2014/main" val="20007"/>
                    </a:ext>
                  </a:extLst>
                </a:gridCol>
              </a:tblGrid>
              <a:tr h="3810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18000" marR="18000" marT="18007" marB="180071" anchor="b" anchorCtr="1"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doc</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r>
                        <a:rPr kumimoji="0" lang="en-GB" altLang="ro-RO"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req</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Total</a:t>
                      </a:r>
                    </a:p>
                  </a:txBody>
                  <a:tcPr marL="0" marR="0" marT="0" marB="36014" anchor="b"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36014" anchor="b"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%FE=50</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95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RDRC</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TRC &gt;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ro-RO"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139.2 cu</a:t>
                      </a:r>
                    </a:p>
                  </a:txBody>
                  <a:tcPr marL="0" marR="0" marT="0" marB="0"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742" name="Text Box 936"/>
          <p:cNvSpPr txBox="1">
            <a:spLocks noChangeArrowheads="1"/>
          </p:cNvSpPr>
          <p:nvPr/>
        </p:nvSpPr>
        <p:spPr bwMode="auto">
          <a:xfrm rot="10800000">
            <a:off x="1703036" y="3086100"/>
            <a:ext cx="480131"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pPr>
            <a:r>
              <a:rPr lang="en-GB" altLang="ro-RO" sz="1200" b="1"/>
              <a:t>Design</a:t>
            </a:r>
          </a:p>
          <a:p>
            <a:pPr eaLnBrk="1" hangingPunct="1">
              <a:lnSpc>
                <a:spcPct val="80000"/>
              </a:lnSpc>
            </a:pPr>
            <a:r>
              <a:rPr lang="en-GB" altLang="ro-RO" sz="1200" b="1"/>
              <a:t>(POD=35)</a:t>
            </a:r>
          </a:p>
        </p:txBody>
      </p:sp>
      <p:sp>
        <p:nvSpPr>
          <p:cNvPr id="15743" name="Text Box 937"/>
          <p:cNvSpPr txBox="1">
            <a:spLocks noChangeArrowheads="1"/>
          </p:cNvSpPr>
          <p:nvPr/>
        </p:nvSpPr>
        <p:spPr bwMode="auto">
          <a:xfrm rot="10800000">
            <a:off x="1703036" y="4237039"/>
            <a:ext cx="480131"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pPr>
            <a:r>
              <a:rPr lang="en-GB" altLang="ro-RO" sz="1200" b="1"/>
              <a:t>Unit tests</a:t>
            </a:r>
          </a:p>
          <a:p>
            <a:pPr eaLnBrk="1" hangingPunct="1">
              <a:lnSpc>
                <a:spcPct val="80000"/>
              </a:lnSpc>
            </a:pPr>
            <a:r>
              <a:rPr lang="en-GB" altLang="ro-RO" sz="1200" b="1"/>
              <a:t>(POD=30)</a:t>
            </a:r>
          </a:p>
        </p:txBody>
      </p:sp>
      <p:sp>
        <p:nvSpPr>
          <p:cNvPr id="15744" name="Text Box 938"/>
          <p:cNvSpPr txBox="1">
            <a:spLocks noChangeArrowheads="1"/>
          </p:cNvSpPr>
          <p:nvPr/>
        </p:nvSpPr>
        <p:spPr bwMode="auto">
          <a:xfrm rot="10800000">
            <a:off x="1703036" y="5173663"/>
            <a:ext cx="480131"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pPr>
            <a:r>
              <a:rPr lang="en-GB" altLang="ro-RO" sz="1200" b="1"/>
              <a:t>Integration tests</a:t>
            </a:r>
          </a:p>
          <a:p>
            <a:pPr eaLnBrk="1" hangingPunct="1">
              <a:lnSpc>
                <a:spcPct val="80000"/>
              </a:lnSpc>
            </a:pPr>
            <a:r>
              <a:rPr lang="en-GB" altLang="ro-RO" sz="1200" b="1"/>
              <a:t>(POD=10)</a:t>
            </a:r>
          </a:p>
        </p:txBody>
      </p:sp>
      <p:sp>
        <p:nvSpPr>
          <p:cNvPr id="15745" name="Text Box 939"/>
          <p:cNvSpPr txBox="1">
            <a:spLocks noChangeArrowheads="1"/>
          </p:cNvSpPr>
          <p:nvPr/>
        </p:nvSpPr>
        <p:spPr bwMode="auto">
          <a:xfrm rot="10800000">
            <a:off x="10107261" y="4935538"/>
            <a:ext cx="480131"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pPr>
            <a:r>
              <a:rPr lang="en-GB" altLang="ro-RO" sz="1200" b="1"/>
              <a:t>Operation by</a:t>
            </a:r>
          </a:p>
          <a:p>
            <a:pPr eaLnBrk="1" hangingPunct="1">
              <a:lnSpc>
                <a:spcPct val="80000"/>
              </a:lnSpc>
            </a:pPr>
            <a:r>
              <a:rPr lang="en-GB" altLang="ro-RO" sz="1200" b="1"/>
              <a:t>customer (POD=0)</a:t>
            </a:r>
          </a:p>
        </p:txBody>
      </p:sp>
      <p:sp>
        <p:nvSpPr>
          <p:cNvPr id="15746" name="Text Box 940"/>
          <p:cNvSpPr txBox="1">
            <a:spLocks noChangeArrowheads="1"/>
          </p:cNvSpPr>
          <p:nvPr/>
        </p:nvSpPr>
        <p:spPr bwMode="auto">
          <a:xfrm rot="10800000">
            <a:off x="10107261" y="4198938"/>
            <a:ext cx="480131"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pPr>
            <a:r>
              <a:rPr lang="en-GB" altLang="ro-RO" sz="1200" b="1"/>
              <a:t>System tests</a:t>
            </a:r>
          </a:p>
          <a:p>
            <a:pPr eaLnBrk="1" hangingPunct="1">
              <a:lnSpc>
                <a:spcPct val="80000"/>
              </a:lnSpc>
            </a:pPr>
            <a:r>
              <a:rPr lang="en-GB" altLang="ro-RO" sz="1200" b="1"/>
              <a:t>(POD=0)</a:t>
            </a:r>
          </a:p>
        </p:txBody>
      </p:sp>
      <p:sp>
        <p:nvSpPr>
          <p:cNvPr id="15747" name="Text Box 941"/>
          <p:cNvSpPr txBox="1">
            <a:spLocks noChangeArrowheads="1"/>
          </p:cNvSpPr>
          <p:nvPr/>
        </p:nvSpPr>
        <p:spPr bwMode="auto">
          <a:xfrm rot="10800000">
            <a:off x="10107261" y="2708275"/>
            <a:ext cx="480131"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pPr>
            <a:r>
              <a:rPr lang="en-GB" altLang="ro-RO" sz="1200" b="1"/>
              <a:t>Documentation</a:t>
            </a:r>
          </a:p>
          <a:p>
            <a:pPr eaLnBrk="1" hangingPunct="1">
              <a:lnSpc>
                <a:spcPct val="80000"/>
              </a:lnSpc>
            </a:pPr>
            <a:r>
              <a:rPr lang="en-GB" altLang="ro-RO" sz="1200" b="1"/>
              <a:t>reviews (POD=10)</a:t>
            </a:r>
          </a:p>
        </p:txBody>
      </p:sp>
      <p:grpSp>
        <p:nvGrpSpPr>
          <p:cNvPr id="15748" name="Group 948"/>
          <p:cNvGrpSpPr>
            <a:grpSpLocks/>
          </p:cNvGrpSpPr>
          <p:nvPr/>
        </p:nvGrpSpPr>
        <p:grpSpPr bwMode="auto">
          <a:xfrm>
            <a:off x="4619626" y="2276475"/>
            <a:ext cx="1331913" cy="698500"/>
            <a:chOff x="1950" y="1434"/>
            <a:chExt cx="839" cy="440"/>
          </a:xfrm>
        </p:grpSpPr>
        <p:sp>
          <p:nvSpPr>
            <p:cNvPr id="15797" name="Line 943"/>
            <p:cNvSpPr>
              <a:spLocks noChangeShapeType="1"/>
            </p:cNvSpPr>
            <p:nvPr/>
          </p:nvSpPr>
          <p:spPr bwMode="auto">
            <a:xfrm>
              <a:off x="2744" y="1434"/>
              <a:ext cx="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98" name="Line 944"/>
            <p:cNvSpPr>
              <a:spLocks noChangeShapeType="1"/>
            </p:cNvSpPr>
            <p:nvPr/>
          </p:nvSpPr>
          <p:spPr bwMode="auto">
            <a:xfrm flipV="1">
              <a:off x="2789" y="1434"/>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99" name="Line 945"/>
            <p:cNvSpPr>
              <a:spLocks noChangeShapeType="1"/>
            </p:cNvSpPr>
            <p:nvPr/>
          </p:nvSpPr>
          <p:spPr bwMode="auto">
            <a:xfrm flipH="1">
              <a:off x="1950" y="1752"/>
              <a:ext cx="8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800" name="Line 947"/>
            <p:cNvSpPr>
              <a:spLocks noChangeShapeType="1"/>
            </p:cNvSpPr>
            <p:nvPr/>
          </p:nvSpPr>
          <p:spPr bwMode="auto">
            <a:xfrm>
              <a:off x="1951" y="1746"/>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grpSp>
      <p:grpSp>
        <p:nvGrpSpPr>
          <p:cNvPr id="15749" name="Group 1259"/>
          <p:cNvGrpSpPr>
            <a:grpSpLocks/>
          </p:cNvGrpSpPr>
          <p:nvPr/>
        </p:nvGrpSpPr>
        <p:grpSpPr bwMode="auto">
          <a:xfrm>
            <a:off x="4187826" y="3457575"/>
            <a:ext cx="1763713" cy="698500"/>
            <a:chOff x="1678" y="2178"/>
            <a:chExt cx="1111" cy="440"/>
          </a:xfrm>
        </p:grpSpPr>
        <p:sp>
          <p:nvSpPr>
            <p:cNvPr id="15793" name="Line 950"/>
            <p:cNvSpPr>
              <a:spLocks noChangeShapeType="1"/>
            </p:cNvSpPr>
            <p:nvPr/>
          </p:nvSpPr>
          <p:spPr bwMode="auto">
            <a:xfrm>
              <a:off x="2744" y="2178"/>
              <a:ext cx="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94" name="Line 951"/>
            <p:cNvSpPr>
              <a:spLocks noChangeShapeType="1"/>
            </p:cNvSpPr>
            <p:nvPr/>
          </p:nvSpPr>
          <p:spPr bwMode="auto">
            <a:xfrm flipV="1">
              <a:off x="2789" y="217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95" name="Line 952"/>
            <p:cNvSpPr>
              <a:spLocks noChangeShapeType="1"/>
            </p:cNvSpPr>
            <p:nvPr/>
          </p:nvSpPr>
          <p:spPr bwMode="auto">
            <a:xfrm flipH="1">
              <a:off x="1678" y="2496"/>
              <a:ext cx="111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96" name="Line 953"/>
            <p:cNvSpPr>
              <a:spLocks noChangeShapeType="1"/>
            </p:cNvSpPr>
            <p:nvPr/>
          </p:nvSpPr>
          <p:spPr bwMode="auto">
            <a:xfrm>
              <a:off x="1683" y="2496"/>
              <a:ext cx="0" cy="12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grpSp>
      <p:grpSp>
        <p:nvGrpSpPr>
          <p:cNvPr id="15750" name="Group 1264"/>
          <p:cNvGrpSpPr>
            <a:grpSpLocks/>
          </p:cNvGrpSpPr>
          <p:nvPr/>
        </p:nvGrpSpPr>
        <p:grpSpPr bwMode="auto">
          <a:xfrm>
            <a:off x="3752850" y="4638675"/>
            <a:ext cx="2198688" cy="698500"/>
            <a:chOff x="1404" y="2922"/>
            <a:chExt cx="1385" cy="440"/>
          </a:xfrm>
        </p:grpSpPr>
        <p:sp>
          <p:nvSpPr>
            <p:cNvPr id="15789" name="Line 955"/>
            <p:cNvSpPr>
              <a:spLocks noChangeShapeType="1"/>
            </p:cNvSpPr>
            <p:nvPr/>
          </p:nvSpPr>
          <p:spPr bwMode="auto">
            <a:xfrm>
              <a:off x="2744" y="2922"/>
              <a:ext cx="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90" name="Line 956"/>
            <p:cNvSpPr>
              <a:spLocks noChangeShapeType="1"/>
            </p:cNvSpPr>
            <p:nvPr/>
          </p:nvSpPr>
          <p:spPr bwMode="auto">
            <a:xfrm flipV="1">
              <a:off x="2789" y="2922"/>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91" name="Line 957"/>
            <p:cNvSpPr>
              <a:spLocks noChangeShapeType="1"/>
            </p:cNvSpPr>
            <p:nvPr/>
          </p:nvSpPr>
          <p:spPr bwMode="auto">
            <a:xfrm flipH="1">
              <a:off x="1404" y="3240"/>
              <a:ext cx="138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92" name="Line 958"/>
            <p:cNvSpPr>
              <a:spLocks noChangeShapeType="1"/>
            </p:cNvSpPr>
            <p:nvPr/>
          </p:nvSpPr>
          <p:spPr bwMode="auto">
            <a:xfrm>
              <a:off x="1951" y="3234"/>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grpSp>
      <p:sp>
        <p:nvSpPr>
          <p:cNvPr id="15751" name="Line 1258"/>
          <p:cNvSpPr>
            <a:spLocks noChangeShapeType="1"/>
          </p:cNvSpPr>
          <p:nvPr/>
        </p:nvSpPr>
        <p:spPr bwMode="auto">
          <a:xfrm>
            <a:off x="4624388" y="3962401"/>
            <a:ext cx="0" cy="1936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52" name="Line 1262"/>
          <p:cNvSpPr>
            <a:spLocks noChangeShapeType="1"/>
          </p:cNvSpPr>
          <p:nvPr/>
        </p:nvSpPr>
        <p:spPr bwMode="auto">
          <a:xfrm>
            <a:off x="4189413" y="5133975"/>
            <a:ext cx="0" cy="203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53" name="Line 1263"/>
          <p:cNvSpPr>
            <a:spLocks noChangeShapeType="1"/>
          </p:cNvSpPr>
          <p:nvPr/>
        </p:nvSpPr>
        <p:spPr bwMode="auto">
          <a:xfrm>
            <a:off x="3757613" y="5133975"/>
            <a:ext cx="0" cy="203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grpSp>
        <p:nvGrpSpPr>
          <p:cNvPr id="15754" name="Group 1279"/>
          <p:cNvGrpSpPr>
            <a:grpSpLocks/>
          </p:cNvGrpSpPr>
          <p:nvPr/>
        </p:nvGrpSpPr>
        <p:grpSpPr bwMode="auto">
          <a:xfrm>
            <a:off x="6942139" y="3457575"/>
            <a:ext cx="3082925" cy="698500"/>
            <a:chOff x="3477" y="2178"/>
            <a:chExt cx="1942" cy="440"/>
          </a:xfrm>
        </p:grpSpPr>
        <p:grpSp>
          <p:nvGrpSpPr>
            <p:cNvPr id="15780" name="Group 1269"/>
            <p:cNvGrpSpPr>
              <a:grpSpLocks/>
            </p:cNvGrpSpPr>
            <p:nvPr/>
          </p:nvGrpSpPr>
          <p:grpSpPr bwMode="auto">
            <a:xfrm>
              <a:off x="3478" y="2178"/>
              <a:ext cx="1941" cy="440"/>
              <a:chOff x="3478" y="2178"/>
              <a:chExt cx="1941" cy="440"/>
            </a:xfrm>
          </p:grpSpPr>
          <p:sp>
            <p:nvSpPr>
              <p:cNvPr id="15785" name="Line 960"/>
              <p:cNvSpPr>
                <a:spLocks noChangeShapeType="1"/>
              </p:cNvSpPr>
              <p:nvPr/>
            </p:nvSpPr>
            <p:spPr bwMode="auto">
              <a:xfrm>
                <a:off x="5374" y="2178"/>
                <a:ext cx="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86" name="Line 961"/>
              <p:cNvSpPr>
                <a:spLocks noChangeShapeType="1"/>
              </p:cNvSpPr>
              <p:nvPr/>
            </p:nvSpPr>
            <p:spPr bwMode="auto">
              <a:xfrm flipV="1">
                <a:off x="5419" y="217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87" name="Line 962"/>
              <p:cNvSpPr>
                <a:spLocks noChangeShapeType="1"/>
              </p:cNvSpPr>
              <p:nvPr/>
            </p:nvSpPr>
            <p:spPr bwMode="auto">
              <a:xfrm flipH="1">
                <a:off x="3478" y="2496"/>
                <a:ext cx="194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88" name="Line 963"/>
              <p:cNvSpPr>
                <a:spLocks noChangeShapeType="1"/>
              </p:cNvSpPr>
              <p:nvPr/>
            </p:nvSpPr>
            <p:spPr bwMode="auto">
              <a:xfrm>
                <a:off x="4581" y="2490"/>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grpSp>
        <p:sp>
          <p:nvSpPr>
            <p:cNvPr id="15781" name="Line 1265"/>
            <p:cNvSpPr>
              <a:spLocks noChangeShapeType="1"/>
            </p:cNvSpPr>
            <p:nvPr/>
          </p:nvSpPr>
          <p:spPr bwMode="auto">
            <a:xfrm>
              <a:off x="4309" y="2490"/>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82" name="Line 1266"/>
            <p:cNvSpPr>
              <a:spLocks noChangeShapeType="1"/>
            </p:cNvSpPr>
            <p:nvPr/>
          </p:nvSpPr>
          <p:spPr bwMode="auto">
            <a:xfrm>
              <a:off x="4029" y="2490"/>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83" name="Line 1267"/>
            <p:cNvSpPr>
              <a:spLocks noChangeShapeType="1"/>
            </p:cNvSpPr>
            <p:nvPr/>
          </p:nvSpPr>
          <p:spPr bwMode="auto">
            <a:xfrm>
              <a:off x="3765" y="2490"/>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84" name="Line 1268"/>
            <p:cNvSpPr>
              <a:spLocks noChangeShapeType="1"/>
            </p:cNvSpPr>
            <p:nvPr/>
          </p:nvSpPr>
          <p:spPr bwMode="auto">
            <a:xfrm>
              <a:off x="3477" y="2490"/>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grpSp>
      <p:grpSp>
        <p:nvGrpSpPr>
          <p:cNvPr id="15755" name="Group 1280"/>
          <p:cNvGrpSpPr>
            <a:grpSpLocks/>
          </p:cNvGrpSpPr>
          <p:nvPr/>
        </p:nvGrpSpPr>
        <p:grpSpPr bwMode="auto">
          <a:xfrm>
            <a:off x="6942139" y="4645025"/>
            <a:ext cx="3082925" cy="698500"/>
            <a:chOff x="3477" y="2926"/>
            <a:chExt cx="1942" cy="440"/>
          </a:xfrm>
        </p:grpSpPr>
        <p:grpSp>
          <p:nvGrpSpPr>
            <p:cNvPr id="15771" name="Group 1270"/>
            <p:cNvGrpSpPr>
              <a:grpSpLocks/>
            </p:cNvGrpSpPr>
            <p:nvPr/>
          </p:nvGrpSpPr>
          <p:grpSpPr bwMode="auto">
            <a:xfrm>
              <a:off x="3478" y="2926"/>
              <a:ext cx="1941" cy="440"/>
              <a:chOff x="3478" y="2178"/>
              <a:chExt cx="1941" cy="440"/>
            </a:xfrm>
          </p:grpSpPr>
          <p:sp>
            <p:nvSpPr>
              <p:cNvPr id="15776" name="Line 1271"/>
              <p:cNvSpPr>
                <a:spLocks noChangeShapeType="1"/>
              </p:cNvSpPr>
              <p:nvPr/>
            </p:nvSpPr>
            <p:spPr bwMode="auto">
              <a:xfrm>
                <a:off x="5374" y="2178"/>
                <a:ext cx="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77" name="Line 1272"/>
              <p:cNvSpPr>
                <a:spLocks noChangeShapeType="1"/>
              </p:cNvSpPr>
              <p:nvPr/>
            </p:nvSpPr>
            <p:spPr bwMode="auto">
              <a:xfrm flipV="1">
                <a:off x="5419" y="217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78" name="Line 1273"/>
              <p:cNvSpPr>
                <a:spLocks noChangeShapeType="1"/>
              </p:cNvSpPr>
              <p:nvPr/>
            </p:nvSpPr>
            <p:spPr bwMode="auto">
              <a:xfrm flipH="1">
                <a:off x="3478" y="2496"/>
                <a:ext cx="194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79" name="Line 1274"/>
              <p:cNvSpPr>
                <a:spLocks noChangeShapeType="1"/>
              </p:cNvSpPr>
              <p:nvPr/>
            </p:nvSpPr>
            <p:spPr bwMode="auto">
              <a:xfrm>
                <a:off x="4581" y="2490"/>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grpSp>
        <p:sp>
          <p:nvSpPr>
            <p:cNvPr id="15772" name="Line 1275"/>
            <p:cNvSpPr>
              <a:spLocks noChangeShapeType="1"/>
            </p:cNvSpPr>
            <p:nvPr/>
          </p:nvSpPr>
          <p:spPr bwMode="auto">
            <a:xfrm>
              <a:off x="4309" y="3234"/>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73" name="Line 1276"/>
            <p:cNvSpPr>
              <a:spLocks noChangeShapeType="1"/>
            </p:cNvSpPr>
            <p:nvPr/>
          </p:nvSpPr>
          <p:spPr bwMode="auto">
            <a:xfrm>
              <a:off x="4029" y="3234"/>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74" name="Line 1277"/>
            <p:cNvSpPr>
              <a:spLocks noChangeShapeType="1"/>
            </p:cNvSpPr>
            <p:nvPr/>
          </p:nvSpPr>
          <p:spPr bwMode="auto">
            <a:xfrm>
              <a:off x="3765" y="3234"/>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75" name="Line 1278"/>
            <p:cNvSpPr>
              <a:spLocks noChangeShapeType="1"/>
            </p:cNvSpPr>
            <p:nvPr/>
          </p:nvSpPr>
          <p:spPr bwMode="auto">
            <a:xfrm>
              <a:off x="3477" y="3234"/>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grpSp>
      <p:grpSp>
        <p:nvGrpSpPr>
          <p:cNvPr id="15756" name="Group 1293"/>
          <p:cNvGrpSpPr>
            <a:grpSpLocks/>
          </p:cNvGrpSpPr>
          <p:nvPr/>
        </p:nvGrpSpPr>
        <p:grpSpPr bwMode="auto">
          <a:xfrm>
            <a:off x="5875338" y="2746375"/>
            <a:ext cx="2819400" cy="3086100"/>
            <a:chOff x="2741" y="1730"/>
            <a:chExt cx="1776" cy="1944"/>
          </a:xfrm>
        </p:grpSpPr>
        <p:sp>
          <p:nvSpPr>
            <p:cNvPr id="15764" name="Line 1283"/>
            <p:cNvSpPr>
              <a:spLocks noChangeShapeType="1"/>
            </p:cNvSpPr>
            <p:nvPr/>
          </p:nvSpPr>
          <p:spPr bwMode="auto">
            <a:xfrm>
              <a:off x="2741" y="3674"/>
              <a:ext cx="1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65" name="Line 1284"/>
            <p:cNvSpPr>
              <a:spLocks noChangeShapeType="1"/>
            </p:cNvSpPr>
            <p:nvPr/>
          </p:nvSpPr>
          <p:spPr bwMode="auto">
            <a:xfrm flipV="1">
              <a:off x="2920" y="1736"/>
              <a:ext cx="0" cy="19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66" name="Line 1285"/>
            <p:cNvSpPr>
              <a:spLocks noChangeShapeType="1"/>
            </p:cNvSpPr>
            <p:nvPr/>
          </p:nvSpPr>
          <p:spPr bwMode="auto">
            <a:xfrm flipH="1">
              <a:off x="2925" y="1740"/>
              <a:ext cx="15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67" name="Line 1286"/>
            <p:cNvSpPr>
              <a:spLocks noChangeShapeType="1"/>
            </p:cNvSpPr>
            <p:nvPr/>
          </p:nvSpPr>
          <p:spPr bwMode="auto">
            <a:xfrm>
              <a:off x="4517" y="1734"/>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68" name="Line 1287"/>
            <p:cNvSpPr>
              <a:spLocks noChangeShapeType="1"/>
            </p:cNvSpPr>
            <p:nvPr/>
          </p:nvSpPr>
          <p:spPr bwMode="auto">
            <a:xfrm>
              <a:off x="4245" y="1730"/>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69" name="Line 1288"/>
            <p:cNvSpPr>
              <a:spLocks noChangeShapeType="1"/>
            </p:cNvSpPr>
            <p:nvPr/>
          </p:nvSpPr>
          <p:spPr bwMode="auto">
            <a:xfrm>
              <a:off x="3965" y="1730"/>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5770" name="Line 1289"/>
            <p:cNvSpPr>
              <a:spLocks noChangeShapeType="1"/>
            </p:cNvSpPr>
            <p:nvPr/>
          </p:nvSpPr>
          <p:spPr bwMode="auto">
            <a:xfrm>
              <a:off x="3701" y="1730"/>
              <a:ext cx="0" cy="1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grpSp>
      <p:sp>
        <p:nvSpPr>
          <p:cNvPr id="15757" name="Text Box 1292"/>
          <p:cNvSpPr txBox="1">
            <a:spLocks noChangeArrowheads="1"/>
          </p:cNvSpPr>
          <p:nvPr/>
        </p:nvSpPr>
        <p:spPr bwMode="auto">
          <a:xfrm>
            <a:off x="5797551" y="3219450"/>
            <a:ext cx="5048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GB" altLang="ro-RO" sz="1100" b="1"/>
              <a:t>21.3</a:t>
            </a:r>
          </a:p>
        </p:txBody>
      </p:sp>
      <p:sp>
        <p:nvSpPr>
          <p:cNvPr id="15758" name="Text Box 1294"/>
          <p:cNvSpPr txBox="1">
            <a:spLocks noChangeArrowheads="1"/>
          </p:cNvSpPr>
          <p:nvPr/>
        </p:nvSpPr>
        <p:spPr bwMode="auto">
          <a:xfrm>
            <a:off x="5797551" y="4410075"/>
            <a:ext cx="5048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GB" altLang="ro-RO" sz="1100" b="1"/>
              <a:t>25.7</a:t>
            </a:r>
          </a:p>
        </p:txBody>
      </p:sp>
      <p:sp>
        <p:nvSpPr>
          <p:cNvPr id="15759" name="Text Box 1295"/>
          <p:cNvSpPr txBox="1">
            <a:spLocks noChangeArrowheads="1"/>
          </p:cNvSpPr>
          <p:nvPr/>
        </p:nvSpPr>
        <p:spPr bwMode="auto">
          <a:xfrm>
            <a:off x="5797551" y="5608638"/>
            <a:ext cx="5048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GB" altLang="ro-RO" sz="1100" b="1"/>
              <a:t>17.9</a:t>
            </a:r>
          </a:p>
        </p:txBody>
      </p:sp>
      <p:sp>
        <p:nvSpPr>
          <p:cNvPr id="15760" name="Text Box 1296"/>
          <p:cNvSpPr txBox="1">
            <a:spLocks noChangeArrowheads="1"/>
          </p:cNvSpPr>
          <p:nvPr/>
        </p:nvSpPr>
        <p:spPr bwMode="auto">
          <a:xfrm>
            <a:off x="5797551" y="2054225"/>
            <a:ext cx="5048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GB" altLang="ro-RO" sz="1100" b="1"/>
              <a:t>7.5</a:t>
            </a:r>
          </a:p>
        </p:txBody>
      </p:sp>
      <p:sp>
        <p:nvSpPr>
          <p:cNvPr id="15761" name="Text Box 1297"/>
          <p:cNvSpPr txBox="1">
            <a:spLocks noChangeArrowheads="1"/>
          </p:cNvSpPr>
          <p:nvPr/>
        </p:nvSpPr>
        <p:spPr bwMode="auto">
          <a:xfrm>
            <a:off x="9866314" y="3219450"/>
            <a:ext cx="5048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GB" altLang="ro-RO" sz="1100" b="1"/>
              <a:t>14.0</a:t>
            </a:r>
          </a:p>
        </p:txBody>
      </p:sp>
      <p:sp>
        <p:nvSpPr>
          <p:cNvPr id="15762" name="Text Box 1298"/>
          <p:cNvSpPr txBox="1">
            <a:spLocks noChangeArrowheads="1"/>
          </p:cNvSpPr>
          <p:nvPr/>
        </p:nvSpPr>
        <p:spPr bwMode="auto">
          <a:xfrm>
            <a:off x="9869489" y="4411663"/>
            <a:ext cx="5048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GB" altLang="ro-RO" sz="1100" b="1"/>
              <a:t>7.0</a:t>
            </a:r>
          </a:p>
        </p:txBody>
      </p:sp>
      <p:sp>
        <p:nvSpPr>
          <p:cNvPr id="15763" name="Text Box 1300"/>
          <p:cNvSpPr txBox="1">
            <a:spLocks noChangeArrowheads="1"/>
          </p:cNvSpPr>
          <p:nvPr/>
        </p:nvSpPr>
        <p:spPr bwMode="auto">
          <a:xfrm>
            <a:off x="1774826" y="952500"/>
            <a:ext cx="3705225" cy="34925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GB" altLang="ro-RO" sz="1600"/>
              <a:t>Slide 7.12a – relates to updated section 7.4</a:t>
            </a:r>
          </a:p>
        </p:txBody>
      </p:sp>
    </p:spTree>
    <p:extLst>
      <p:ext uri="{BB962C8B-B14F-4D97-AF65-F5344CB8AC3E}">
        <p14:creationId xmlns:p14="http://schemas.microsoft.com/office/powerpoint/2010/main" val="186702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4</a:t>
            </a:fld>
            <a:endParaRPr lang="ro-RO"/>
          </a:p>
        </p:txBody>
      </p:sp>
      <p:sp>
        <p:nvSpPr>
          <p:cNvPr id="21" name="text 1"/>
          <p:cNvSpPr txBox="1"/>
          <p:nvPr/>
        </p:nvSpPr>
        <p:spPr>
          <a:xfrm>
            <a:off x="944592" y="585851"/>
            <a:ext cx="10876619" cy="861774"/>
          </a:xfrm>
          <a:prstGeom prst="rect">
            <a:avLst/>
          </a:prstGeom>
        </p:spPr>
        <p:txBody>
          <a:bodyPr vert="horz" wrap="square" lIns="0" tIns="0" rIns="0" bIns="0" rtlCol="0">
            <a:spAutoFit/>
          </a:bodyPr>
          <a:lstStyle/>
          <a:p>
            <a:r>
              <a:rPr lang="ro-RO"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1. </a:t>
            </a:r>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44593" y="1259457"/>
            <a:ext cx="10347383" cy="3108543"/>
          </a:xfrm>
          <a:prstGeom prst="rect">
            <a:avLst/>
          </a:prstGeom>
        </p:spPr>
        <p:txBody>
          <a:bodyPr wrap="square">
            <a:spAutoFit/>
          </a:bodyPr>
          <a:lstStyle/>
          <a:p>
            <a:r>
              <a:rPr lang="en-US" sz="2800" dirty="0"/>
              <a:t>Four models of the software development process are discussed in this section:</a:t>
            </a:r>
          </a:p>
          <a:p>
            <a:endParaRPr lang="en-US" sz="2800" dirty="0"/>
          </a:p>
          <a:p>
            <a:r>
              <a:rPr lang="en-US" sz="2800" dirty="0"/>
              <a:t>■ The Software Development Life Cycle (SDLC) model</a:t>
            </a:r>
          </a:p>
          <a:p>
            <a:r>
              <a:rPr lang="ro-RO" sz="2800" dirty="0"/>
              <a:t>■ The </a:t>
            </a:r>
            <a:r>
              <a:rPr lang="ro-RO" sz="2800" dirty="0" err="1"/>
              <a:t>prototyping</a:t>
            </a:r>
            <a:r>
              <a:rPr lang="ro-RO" sz="2800" dirty="0"/>
              <a:t> model</a:t>
            </a:r>
          </a:p>
          <a:p>
            <a:r>
              <a:rPr lang="ro-RO" sz="2800" dirty="0"/>
              <a:t>■ The spiral model</a:t>
            </a:r>
          </a:p>
          <a:p>
            <a:r>
              <a:rPr lang="ro-RO" sz="2800" dirty="0"/>
              <a:t>■ The </a:t>
            </a:r>
            <a:r>
              <a:rPr lang="ro-RO" sz="2800" dirty="0" err="1"/>
              <a:t>object-oriented</a:t>
            </a:r>
            <a:r>
              <a:rPr lang="ro-RO" sz="2800" dirty="0"/>
              <a:t> model.</a:t>
            </a:r>
            <a:endParaRPr lang="ro-RO"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835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1121974" y="1282045"/>
            <a:ext cx="9929002" cy="4572068"/>
          </a:xfrm>
          <a:ln w="76200" cmpd="tri">
            <a:solidFill>
              <a:schemeClr val="accent2"/>
            </a:solidFill>
            <a:miter lim="800000"/>
            <a:headEnd/>
            <a:tailEnd/>
          </a:ln>
        </p:spPr>
        <p:txBody>
          <a:bodyPr>
            <a:normAutofit/>
          </a:bodyPr>
          <a:lstStyle/>
          <a:p>
            <a:pPr marL="0" indent="0">
              <a:buNone/>
            </a:pPr>
            <a:r>
              <a:rPr lang="ro-RO" dirty="0"/>
              <a:t>1. Review </a:t>
            </a:r>
            <a:r>
              <a:rPr lang="ro-RO" dirty="0" err="1"/>
              <a:t>objectives</a:t>
            </a:r>
            <a:endParaRPr lang="ro-RO" dirty="0"/>
          </a:p>
          <a:p>
            <a:pPr marL="0" indent="0">
              <a:buNone/>
            </a:pPr>
            <a:endParaRPr lang="ro-RO" dirty="0"/>
          </a:p>
          <a:p>
            <a:pPr marL="0" indent="0">
              <a:buNone/>
            </a:pPr>
            <a:r>
              <a:rPr lang="ro-RO" dirty="0"/>
              <a:t>2. </a:t>
            </a:r>
            <a:r>
              <a:rPr lang="en-US" dirty="0"/>
              <a:t>Formal design reviews (DRs)</a:t>
            </a:r>
          </a:p>
          <a:p>
            <a:endParaRPr lang="ro-RO" dirty="0"/>
          </a:p>
          <a:p>
            <a:pPr marL="0" indent="0">
              <a:buNone/>
            </a:pPr>
            <a:r>
              <a:rPr lang="ro-RO" dirty="0"/>
              <a:t>3. Peer </a:t>
            </a:r>
            <a:r>
              <a:rPr lang="ro-RO" dirty="0" err="1"/>
              <a:t>reviews</a:t>
            </a:r>
            <a:endParaRPr lang="ro-RO" dirty="0"/>
          </a:p>
          <a:p>
            <a:endParaRPr lang="ro-RO" dirty="0"/>
          </a:p>
          <a:p>
            <a:pPr marL="0" indent="0">
              <a:buNone/>
            </a:pPr>
            <a:r>
              <a:rPr lang="ro-RO" dirty="0"/>
              <a:t>4. </a:t>
            </a:r>
            <a:r>
              <a:rPr lang="en-US" dirty="0"/>
              <a:t>A comparison of the team review methods</a:t>
            </a:r>
          </a:p>
          <a:p>
            <a:endParaRPr lang="ro-RO" dirty="0"/>
          </a:p>
          <a:p>
            <a:pPr marL="0" indent="0">
              <a:buNone/>
            </a:pPr>
            <a:r>
              <a:rPr lang="ro-RO" dirty="0"/>
              <a:t>5. Expert </a:t>
            </a:r>
            <a:r>
              <a:rPr lang="ro-RO" dirty="0" err="1"/>
              <a:t>opinions</a:t>
            </a:r>
            <a:endParaRPr lang="en-US" b="1" dirty="0">
              <a:ln w="9525">
                <a:solidFill>
                  <a:schemeClr val="bg1"/>
                </a:solidFill>
                <a:prstDash val="solid"/>
              </a:ln>
              <a:latin typeface="Arial Black" panose="020B0A04020102020204" pitchFamily="34" charset="0"/>
              <a:cs typeface="Arial" panose="020B0604020202020204" pitchFamily="34" charset="0"/>
            </a:endParaRPr>
          </a:p>
        </p:txBody>
      </p:sp>
      <p:sp>
        <p:nvSpPr>
          <p:cNvPr id="3075" name="WordArt 6"/>
          <p:cNvSpPr>
            <a:spLocks noChangeArrowheads="1" noChangeShapeType="1" noTextEdit="1"/>
          </p:cNvSpPr>
          <p:nvPr/>
        </p:nvSpPr>
        <p:spPr bwMode="auto">
          <a:xfrm>
            <a:off x="88671" y="216572"/>
            <a:ext cx="2286000" cy="381000"/>
          </a:xfrm>
          <a:prstGeom prst="rect">
            <a:avLst/>
          </a:prstGeom>
        </p:spPr>
        <p:txBody>
          <a:bodyPr wrap="none" fromWordArt="1">
            <a:prstTxWarp prst="textPlain">
              <a:avLst>
                <a:gd name="adj" fmla="val 50000"/>
              </a:avLst>
            </a:prstTxWarp>
          </a:bodyPr>
          <a:lstStyle/>
          <a:p>
            <a:pPr algn="ctr"/>
            <a:r>
              <a:rPr lang="ro-RO" sz="3600" kern="10" dirty="0" err="1">
                <a:ln w="0"/>
                <a:effectLst>
                  <a:outerShdw blurRad="38100" dist="19050" dir="2700000" algn="tl" rotWithShape="0">
                    <a:schemeClr val="dk1">
                      <a:alpha val="40000"/>
                    </a:schemeClr>
                  </a:outerShdw>
                </a:effectLst>
                <a:latin typeface="Arial Black" panose="020B0A04020102020204" pitchFamily="34" charset="0"/>
              </a:rPr>
              <a:t>Presentation</a:t>
            </a:r>
            <a:r>
              <a:rPr lang="ro-RO" sz="3600" kern="10" dirty="0">
                <a:ln w="0"/>
                <a:effectLst>
                  <a:outerShdw blurRad="38100" dist="19050" dir="2700000" algn="tl" rotWithShape="0">
                    <a:schemeClr val="dk1">
                      <a:alpha val="40000"/>
                    </a:schemeClr>
                  </a:outerShdw>
                </a:effectLst>
                <a:latin typeface="Arial Black" panose="020B0A04020102020204" pitchFamily="34" charset="0"/>
              </a:rPr>
              <a:t> 8</a:t>
            </a:r>
          </a:p>
        </p:txBody>
      </p:sp>
      <p:sp>
        <p:nvSpPr>
          <p:cNvPr id="7" name="Substituent dată 6"/>
          <p:cNvSpPr>
            <a:spLocks noGrp="1"/>
          </p:cNvSpPr>
          <p:nvPr>
            <p:ph type="dt" sz="half" idx="10"/>
          </p:nvPr>
        </p:nvSpPr>
        <p:spPr/>
        <p:txBody>
          <a:bodyPr/>
          <a:lstStyle/>
          <a:p>
            <a:r>
              <a:rPr lang="ro-RO"/>
              <a:t>2/28/2016</a:t>
            </a:r>
          </a:p>
        </p:txBody>
      </p:sp>
      <p:sp>
        <p:nvSpPr>
          <p:cNvPr id="8" name="Substituent subsol 7"/>
          <p:cNvSpPr>
            <a:spLocks noGrp="1"/>
          </p:cNvSpPr>
          <p:nvPr>
            <p:ph type="ftr" sz="quarter" idx="11"/>
          </p:nvPr>
        </p:nvSpPr>
        <p:spPr/>
        <p:txBody>
          <a:bodyPr/>
          <a:lstStyle/>
          <a:p>
            <a:r>
              <a:rPr lang="en-US"/>
              <a:t>Galin, SQA From theory to implementation</a:t>
            </a:r>
            <a:endParaRPr lang="ro-RO"/>
          </a:p>
        </p:txBody>
      </p:sp>
      <p:sp>
        <p:nvSpPr>
          <p:cNvPr id="9" name="Substituent număr diapozitiv 8"/>
          <p:cNvSpPr>
            <a:spLocks noGrp="1"/>
          </p:cNvSpPr>
          <p:nvPr>
            <p:ph type="sldNum" sz="quarter" idx="12"/>
          </p:nvPr>
        </p:nvSpPr>
        <p:spPr/>
        <p:txBody>
          <a:bodyPr/>
          <a:lstStyle/>
          <a:p>
            <a:fld id="{6FF37219-D7B0-43E3-99AC-8DAC571EFC0D}" type="slidenum">
              <a:rPr lang="ro-RO" smtClean="0"/>
              <a:t>40</a:t>
            </a:fld>
            <a:endParaRPr lang="ro-RO"/>
          </a:p>
        </p:txBody>
      </p:sp>
      <p:sp>
        <p:nvSpPr>
          <p:cNvPr id="10" name="Buton acțiune: Sfârșit 9">
            <a:hlinkClick r:id="rId2" action="ppaction://hlinksldjump" highlightClick="1"/>
          </p:cNvPr>
          <p:cNvSpPr/>
          <p:nvPr/>
        </p:nvSpPr>
        <p:spPr>
          <a:xfrm>
            <a:off x="10326177" y="1395052"/>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Buton acțiune: Sfârșit 10">
            <a:hlinkClick r:id="rId3" action="ppaction://hlinksldjump" highlightClick="1"/>
          </p:cNvPr>
          <p:cNvSpPr/>
          <p:nvPr/>
        </p:nvSpPr>
        <p:spPr>
          <a:xfrm>
            <a:off x="10326177" y="2255259"/>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Dreptunghi 1"/>
          <p:cNvSpPr/>
          <p:nvPr/>
        </p:nvSpPr>
        <p:spPr>
          <a:xfrm>
            <a:off x="2750169" y="114684"/>
            <a:ext cx="7576008" cy="584775"/>
          </a:xfrm>
          <a:prstGeom prst="rect">
            <a:avLst/>
          </a:prstGeom>
        </p:spPr>
        <p:txBody>
          <a:bodyPr wrap="square">
            <a:spAutoFit/>
          </a:bodyPr>
          <a:lstStyle/>
          <a:p>
            <a:r>
              <a:rPr lang="ro-RO" sz="3200" b="1" dirty="0" err="1">
                <a:solidFill>
                  <a:srgbClr val="0000FF"/>
                </a:solidFill>
                <a:latin typeface="Arial Black" panose="020B0A04020102020204" pitchFamily="34" charset="0"/>
              </a:rPr>
              <a:t>Reviews</a:t>
            </a:r>
            <a:endParaRPr lang="ro-RO" sz="3200" b="1" kern="10" dirty="0">
              <a:ln w="12700">
                <a:solidFill>
                  <a:srgbClr val="000000"/>
                </a:solidFill>
                <a:round/>
                <a:headEnd/>
                <a:tailEnd/>
              </a:ln>
              <a:solidFill>
                <a:srgbClr val="0000FF"/>
              </a:solidFill>
              <a:latin typeface="Arial Black" panose="020B0A04020102020204" pitchFamily="34" charset="0"/>
            </a:endParaRPr>
          </a:p>
        </p:txBody>
      </p:sp>
      <p:sp>
        <p:nvSpPr>
          <p:cNvPr id="12" name="Buton acțiune: Sfârșit 11">
            <a:hlinkClick r:id="rId3" action="ppaction://hlinksldjump" highlightClick="1"/>
          </p:cNvPr>
          <p:cNvSpPr/>
          <p:nvPr/>
        </p:nvSpPr>
        <p:spPr>
          <a:xfrm>
            <a:off x="10326177" y="3290457"/>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Buton acțiune: Sfârșit 12">
            <a:hlinkClick r:id="rId3" action="ppaction://hlinksldjump" highlightClick="1"/>
          </p:cNvPr>
          <p:cNvSpPr/>
          <p:nvPr/>
        </p:nvSpPr>
        <p:spPr>
          <a:xfrm>
            <a:off x="10326177" y="4252551"/>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Buton acțiune: Sfârșit 13">
            <a:hlinkClick r:id="rId3" action="ppaction://hlinksldjump" highlightClick="1"/>
          </p:cNvPr>
          <p:cNvSpPr/>
          <p:nvPr/>
        </p:nvSpPr>
        <p:spPr>
          <a:xfrm>
            <a:off x="10326177" y="5173731"/>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582367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41</a:t>
            </a:fld>
            <a:endParaRPr lang="ro-RO"/>
          </a:p>
        </p:txBody>
      </p:sp>
      <p:sp>
        <p:nvSpPr>
          <p:cNvPr id="21" name="text 1"/>
          <p:cNvSpPr txBox="1"/>
          <p:nvPr/>
        </p:nvSpPr>
        <p:spPr>
          <a:xfrm>
            <a:off x="944592" y="585851"/>
            <a:ext cx="10876619" cy="553998"/>
          </a:xfrm>
          <a:prstGeom prst="rect">
            <a:avLst/>
          </a:prstGeom>
        </p:spPr>
        <p:txBody>
          <a:bodyPr vert="horz" wrap="square" lIns="0" tIns="0" rIns="0" bIns="0" rtlCol="0">
            <a:spAutoFit/>
          </a:bodyPr>
          <a:lstStyle/>
          <a:p>
            <a:r>
              <a:rPr lang="ro-RO" sz="3600" b="1" dirty="0">
                <a:solidFill>
                  <a:srgbClr val="008000"/>
                </a:solidFill>
              </a:rPr>
              <a:t>1. Review </a:t>
            </a:r>
            <a:r>
              <a:rPr lang="ro-RO" sz="3600" b="1" dirty="0" err="1">
                <a:solidFill>
                  <a:srgbClr val="008000"/>
                </a:solidFill>
              </a:rPr>
              <a:t>objectives</a:t>
            </a:r>
            <a:endParaRPr lang="ro-RO" sz="3600" b="1" dirty="0">
              <a:solidFill>
                <a:srgbClr val="008000"/>
              </a:solidFill>
            </a:endParaRPr>
          </a:p>
        </p:txBody>
      </p:sp>
      <p:sp>
        <p:nvSpPr>
          <p:cNvPr id="2" name="Dreptunghi 1"/>
          <p:cNvSpPr/>
          <p:nvPr/>
        </p:nvSpPr>
        <p:spPr>
          <a:xfrm>
            <a:off x="944593" y="1259457"/>
            <a:ext cx="10347383" cy="4401205"/>
          </a:xfrm>
          <a:prstGeom prst="rect">
            <a:avLst/>
          </a:prstGeom>
        </p:spPr>
        <p:txBody>
          <a:bodyPr wrap="square">
            <a:spAutoFit/>
          </a:bodyPr>
          <a:lstStyle/>
          <a:p>
            <a:r>
              <a:rPr lang="en-US" sz="2800" dirty="0"/>
              <a:t>Several methodologies can be implemented when reviewing documents.</a:t>
            </a:r>
            <a:endParaRPr lang="ro-RO" sz="2800" dirty="0"/>
          </a:p>
          <a:p>
            <a:endParaRPr lang="en-US" sz="2800" dirty="0"/>
          </a:p>
          <a:p>
            <a:r>
              <a:rPr lang="en-US" sz="2800" dirty="0"/>
              <a:t>In this chapter, the following methods will be discussed:</a:t>
            </a:r>
          </a:p>
          <a:p>
            <a:r>
              <a:rPr lang="ro-RO" sz="2800" dirty="0"/>
              <a:t>■ Formal design </a:t>
            </a:r>
            <a:r>
              <a:rPr lang="ro-RO" sz="2800" dirty="0" err="1"/>
              <a:t>reviews</a:t>
            </a:r>
            <a:endParaRPr lang="ro-RO" sz="2800" dirty="0"/>
          </a:p>
          <a:p>
            <a:r>
              <a:rPr lang="en-US" sz="2800" dirty="0"/>
              <a:t>■ Peer reviews (inspections and walkthroughs)</a:t>
            </a:r>
          </a:p>
          <a:p>
            <a:r>
              <a:rPr lang="ro-RO" sz="2800" dirty="0"/>
              <a:t>■ Expert </a:t>
            </a:r>
            <a:r>
              <a:rPr lang="ro-RO" sz="2800" dirty="0" err="1"/>
              <a:t>opinions</a:t>
            </a:r>
            <a:r>
              <a:rPr lang="ro-RO" sz="2800" dirty="0"/>
              <a:t>.</a:t>
            </a:r>
          </a:p>
          <a:p>
            <a:endParaRPr lang="ro-RO" sz="2800" dirty="0"/>
          </a:p>
          <a:p>
            <a:r>
              <a:rPr lang="en-US" sz="2800" dirty="0"/>
              <a:t>Standards for software reviews are the subject of IEEE </a:t>
            </a:r>
            <a:r>
              <a:rPr lang="en-US" sz="2800" dirty="0" err="1"/>
              <a:t>Std</a:t>
            </a:r>
            <a:r>
              <a:rPr lang="en-US" sz="2800" dirty="0"/>
              <a:t> 1028 (IEEE, 1997</a:t>
            </a:r>
            <a:r>
              <a:rPr lang="ro-RO" sz="2800" dirty="0"/>
              <a:t>-2008</a:t>
            </a:r>
            <a:r>
              <a:rPr lang="en-US" sz="2800" dirty="0"/>
              <a:t>)</a:t>
            </a:r>
            <a:r>
              <a:rPr lang="ro-RO" sz="2800" dirty="0"/>
              <a:t> ( </a:t>
            </a:r>
            <a:r>
              <a:rPr lang="ro-RO" sz="2800" dirty="0">
                <a:hlinkClick r:id="rId2"/>
              </a:rPr>
              <a:t>http://eitbokwiki.org/Key_Standards</a:t>
            </a:r>
            <a:r>
              <a:rPr lang="ro-RO" sz="2800" dirty="0"/>
              <a:t> )</a:t>
            </a:r>
            <a:r>
              <a:rPr lang="en-US" sz="2800" dirty="0"/>
              <a:t>.</a:t>
            </a:r>
            <a:endParaRPr lang="ro-RO"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105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6"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7" name="text 1"/>
          <p:cNvSpPr txBox="1"/>
          <p:nvPr/>
        </p:nvSpPr>
        <p:spPr>
          <a:xfrm>
            <a:off x="4996725" y="1567219"/>
            <a:ext cx="1474634" cy="351315"/>
          </a:xfrm>
          <a:prstGeom prst="rect">
            <a:avLst/>
          </a:prstGeom>
        </p:spPr>
        <p:txBody>
          <a:bodyPr vert="horz" wrap="none" lIns="0" tIns="0" rIns="0" bIns="0" rtlCol="0">
            <a:spAutoFit/>
          </a:bodyPr>
          <a:lstStyle/>
          <a:p>
            <a:r>
              <a:rPr sz="872" b="1" spc="6" dirty="0">
                <a:solidFill>
                  <a:srgbClr val="3333CC"/>
                </a:solidFill>
                <a:latin typeface="Times New Roman"/>
                <a:cs typeface="Times New Roman"/>
              </a:rPr>
              <a:t>IEEE  Standard  for  Software</a:t>
            </a:r>
            <a:endParaRPr sz="834">
              <a:latin typeface="Times New Roman"/>
              <a:cs typeface="Times New Roman"/>
            </a:endParaRPr>
          </a:p>
          <a:p>
            <a:pPr marL="784317"/>
            <a:r>
              <a:rPr sz="1411" b="1" spc="6" dirty="0">
                <a:solidFill>
                  <a:srgbClr val="3333CC"/>
                </a:solidFill>
                <a:latin typeface="Times New Roman"/>
                <a:cs typeface="Times New Roman"/>
              </a:rPr>
              <a:t>Reviews</a:t>
            </a:r>
            <a:endParaRPr sz="1411">
              <a:latin typeface="Times New Roman"/>
              <a:cs typeface="Times New Roman"/>
            </a:endParaRPr>
          </a:p>
        </p:txBody>
      </p:sp>
      <p:sp>
        <p:nvSpPr>
          <p:cNvPr id="8" name="text 1"/>
          <p:cNvSpPr txBox="1"/>
          <p:nvPr/>
        </p:nvSpPr>
        <p:spPr>
          <a:xfrm>
            <a:off x="5600262" y="2039986"/>
            <a:ext cx="988476" cy="135293"/>
          </a:xfrm>
          <a:prstGeom prst="rect">
            <a:avLst/>
          </a:prstGeom>
        </p:spPr>
        <p:txBody>
          <a:bodyPr vert="horz" wrap="none" lIns="0" tIns="0" rIns="0" bIns="0" rtlCol="0">
            <a:spAutoFit/>
          </a:bodyPr>
          <a:lstStyle/>
          <a:p>
            <a:r>
              <a:rPr sz="879" b="1" spc="6" dirty="0">
                <a:latin typeface="Times New Roman"/>
                <a:cs typeface="Times New Roman"/>
              </a:rPr>
              <a:t>IEEE Std 1028-2008</a:t>
            </a:r>
            <a:endParaRPr sz="834">
              <a:latin typeface="Times New Roman"/>
              <a:cs typeface="Times New Roman"/>
            </a:endParaRPr>
          </a:p>
        </p:txBody>
      </p:sp>
      <p:sp>
        <p:nvSpPr>
          <p:cNvPr id="9" name="text 1"/>
          <p:cNvSpPr txBox="1"/>
          <p:nvPr/>
        </p:nvSpPr>
        <p:spPr>
          <a:xfrm>
            <a:off x="5729761" y="2204191"/>
            <a:ext cx="730521" cy="135293"/>
          </a:xfrm>
          <a:prstGeom prst="rect">
            <a:avLst/>
          </a:prstGeom>
        </p:spPr>
        <p:txBody>
          <a:bodyPr vert="horz" wrap="none" lIns="0" tIns="0" rIns="0" bIns="0" rtlCol="0">
            <a:spAutoFit/>
          </a:bodyPr>
          <a:lstStyle/>
          <a:p>
            <a:r>
              <a:rPr sz="879" spc="6" dirty="0">
                <a:latin typeface="Times New Roman"/>
                <a:cs typeface="Times New Roman"/>
              </a:rPr>
              <a:t>15 August 2008</a:t>
            </a:r>
            <a:endParaRPr sz="834">
              <a:latin typeface="Times New Roman"/>
              <a:cs typeface="Times New Roman"/>
            </a:endParaRPr>
          </a:p>
        </p:txBody>
      </p:sp>
      <p:sp>
        <p:nvSpPr>
          <p:cNvPr id="10" name="text 1"/>
          <p:cNvSpPr txBox="1"/>
          <p:nvPr/>
        </p:nvSpPr>
        <p:spPr>
          <a:xfrm>
            <a:off x="5340762" y="2368887"/>
            <a:ext cx="1512273" cy="135293"/>
          </a:xfrm>
          <a:prstGeom prst="rect">
            <a:avLst/>
          </a:prstGeom>
        </p:spPr>
        <p:txBody>
          <a:bodyPr vert="horz" wrap="none" lIns="0" tIns="0" rIns="0" bIns="0" rtlCol="0">
            <a:spAutoFit/>
          </a:bodyPr>
          <a:lstStyle/>
          <a:p>
            <a:r>
              <a:rPr sz="879" spc="6" dirty="0">
                <a:latin typeface="Times New Roman"/>
                <a:cs typeface="Times New Roman"/>
              </a:rPr>
              <a:t>Revision of IEEE Std 1028-1997</a:t>
            </a:r>
            <a:endParaRPr sz="834">
              <a:latin typeface="Times New Roman"/>
              <a:cs typeface="Times New Roman"/>
            </a:endParaRPr>
          </a:p>
        </p:txBody>
      </p:sp>
      <p:pic>
        <p:nvPicPr>
          <p:cNvPr id="4" name="Ima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4216" y="950020"/>
            <a:ext cx="488694" cy="488694"/>
          </a:xfrm>
          <a:prstGeom prst="rect">
            <a:avLst/>
          </a:prstGeom>
        </p:spPr>
      </p:pic>
      <p:sp>
        <p:nvSpPr>
          <p:cNvPr id="11" name="object 1"/>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pic>
        <p:nvPicPr>
          <p:cNvPr id="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3757076"/>
            <a:ext cx="2932162" cy="2199121"/>
          </a:xfrm>
          <a:prstGeom prst="rect">
            <a:avLst/>
          </a:prstGeom>
        </p:spPr>
      </p:pic>
      <p:sp>
        <p:nvSpPr>
          <p:cNvPr id="12" name="text 1"/>
          <p:cNvSpPr txBox="1"/>
          <p:nvPr/>
        </p:nvSpPr>
        <p:spPr>
          <a:xfrm>
            <a:off x="4658061" y="5827614"/>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13" name="text 1"/>
          <p:cNvSpPr txBox="1"/>
          <p:nvPr/>
        </p:nvSpPr>
        <p:spPr>
          <a:xfrm>
            <a:off x="7506655" y="5827614"/>
            <a:ext cx="24815" cy="59247"/>
          </a:xfrm>
          <a:prstGeom prst="rect">
            <a:avLst/>
          </a:prstGeom>
        </p:spPr>
        <p:txBody>
          <a:bodyPr vert="horz" wrap="none" lIns="0" tIns="0" rIns="0" bIns="0" rtlCol="0">
            <a:spAutoFit/>
          </a:bodyPr>
          <a:lstStyle/>
          <a:p>
            <a:r>
              <a:rPr sz="385" spc="6" dirty="0">
                <a:latin typeface="Times New Roman"/>
                <a:cs typeface="Times New Roman"/>
              </a:rPr>
              <a:t>2</a:t>
            </a:r>
            <a:endParaRPr sz="385">
              <a:latin typeface="Times New Roman"/>
              <a:cs typeface="Times New Roman"/>
            </a:endParaRPr>
          </a:p>
        </p:txBody>
      </p:sp>
      <p:sp>
        <p:nvSpPr>
          <p:cNvPr id="14" name="text 1"/>
          <p:cNvSpPr txBox="1"/>
          <p:nvPr/>
        </p:nvSpPr>
        <p:spPr>
          <a:xfrm>
            <a:off x="5813821" y="3891592"/>
            <a:ext cx="571247" cy="197426"/>
          </a:xfrm>
          <a:prstGeom prst="rect">
            <a:avLst/>
          </a:prstGeom>
        </p:spPr>
        <p:txBody>
          <a:bodyPr vert="horz" wrap="none" lIns="0" tIns="0" rIns="0" bIns="0" rtlCol="0">
            <a:spAutoFit/>
          </a:bodyPr>
          <a:lstStyle/>
          <a:p>
            <a:r>
              <a:rPr sz="1283" b="1" spc="6" dirty="0">
                <a:solidFill>
                  <a:srgbClr val="3333CC"/>
                </a:solidFill>
                <a:latin typeface="Times New Roman"/>
                <a:cs typeface="Times New Roman"/>
              </a:rPr>
              <a:t>Content</a:t>
            </a:r>
            <a:endParaRPr sz="1283">
              <a:latin typeface="Times New Roman"/>
              <a:cs typeface="Times New Roman"/>
            </a:endParaRPr>
          </a:p>
        </p:txBody>
      </p:sp>
      <p:sp>
        <p:nvSpPr>
          <p:cNvPr id="15" name="text 1"/>
          <p:cNvSpPr txBox="1"/>
          <p:nvPr/>
        </p:nvSpPr>
        <p:spPr>
          <a:xfrm>
            <a:off x="5040707" y="4211251"/>
            <a:ext cx="586314" cy="138179"/>
          </a:xfrm>
          <a:prstGeom prst="rect">
            <a:avLst/>
          </a:prstGeom>
        </p:spPr>
        <p:txBody>
          <a:bodyPr vert="horz" wrap="none" lIns="0" tIns="0" rIns="0" bIns="0" rtlCol="0">
            <a:spAutoFit/>
          </a:bodyPr>
          <a:lstStyle/>
          <a:p>
            <a:r>
              <a:rPr sz="898" b="1" spc="6" dirty="0">
                <a:latin typeface="Times New Roman"/>
                <a:cs typeface="Times New Roman"/>
              </a:rPr>
              <a:t>1.   Purpose</a:t>
            </a:r>
            <a:endParaRPr sz="898">
              <a:latin typeface="Times New Roman"/>
              <a:cs typeface="Times New Roman"/>
            </a:endParaRPr>
          </a:p>
        </p:txBody>
      </p:sp>
      <p:sp>
        <p:nvSpPr>
          <p:cNvPr id="16" name="text 1"/>
          <p:cNvSpPr txBox="1"/>
          <p:nvPr/>
        </p:nvSpPr>
        <p:spPr>
          <a:xfrm>
            <a:off x="5040707" y="4375456"/>
            <a:ext cx="88101" cy="138179"/>
          </a:xfrm>
          <a:prstGeom prst="rect">
            <a:avLst/>
          </a:prstGeom>
        </p:spPr>
        <p:txBody>
          <a:bodyPr vert="horz" wrap="none" lIns="0" tIns="0" rIns="0" bIns="0" rtlCol="0">
            <a:spAutoFit/>
          </a:bodyPr>
          <a:lstStyle/>
          <a:p>
            <a:r>
              <a:rPr sz="898" b="1" spc="6" dirty="0">
                <a:latin typeface="Times New Roman"/>
                <a:cs typeface="Times New Roman"/>
              </a:rPr>
              <a:t>2.</a:t>
            </a:r>
            <a:endParaRPr sz="898">
              <a:latin typeface="Times New Roman"/>
              <a:cs typeface="Times New Roman"/>
            </a:endParaRPr>
          </a:p>
        </p:txBody>
      </p:sp>
      <p:sp>
        <p:nvSpPr>
          <p:cNvPr id="17" name="text 1"/>
          <p:cNvSpPr txBox="1"/>
          <p:nvPr/>
        </p:nvSpPr>
        <p:spPr>
          <a:xfrm>
            <a:off x="5211642" y="4375456"/>
            <a:ext cx="898708" cy="135293"/>
          </a:xfrm>
          <a:prstGeom prst="rect">
            <a:avLst/>
          </a:prstGeom>
        </p:spPr>
        <p:txBody>
          <a:bodyPr vert="horz" wrap="none" lIns="0" tIns="0" rIns="0" bIns="0" rtlCol="0">
            <a:spAutoFit/>
          </a:bodyPr>
          <a:lstStyle/>
          <a:p>
            <a:r>
              <a:rPr sz="879" b="1" spc="6" dirty="0">
                <a:latin typeface="Times New Roman"/>
                <a:cs typeface="Times New Roman"/>
              </a:rPr>
              <a:t>Application Intent</a:t>
            </a:r>
            <a:endParaRPr sz="834">
              <a:latin typeface="Times New Roman"/>
              <a:cs typeface="Times New Roman"/>
            </a:endParaRPr>
          </a:p>
        </p:txBody>
      </p:sp>
      <p:sp>
        <p:nvSpPr>
          <p:cNvPr id="18" name="text 1"/>
          <p:cNvSpPr txBox="1"/>
          <p:nvPr/>
        </p:nvSpPr>
        <p:spPr>
          <a:xfrm>
            <a:off x="5040707" y="4540152"/>
            <a:ext cx="762516" cy="138179"/>
          </a:xfrm>
          <a:prstGeom prst="rect">
            <a:avLst/>
          </a:prstGeom>
        </p:spPr>
        <p:txBody>
          <a:bodyPr vert="horz" wrap="none" lIns="0" tIns="0" rIns="0" bIns="0" rtlCol="0">
            <a:spAutoFit/>
          </a:bodyPr>
          <a:lstStyle/>
          <a:p>
            <a:r>
              <a:rPr sz="898" b="1" spc="6" dirty="0">
                <a:latin typeface="Times New Roman"/>
                <a:cs typeface="Times New Roman"/>
              </a:rPr>
              <a:t>3.   Application</a:t>
            </a:r>
            <a:endParaRPr sz="898">
              <a:latin typeface="Times New Roman"/>
              <a:cs typeface="Times New Roman"/>
            </a:endParaRPr>
          </a:p>
        </p:txBody>
      </p:sp>
      <p:sp>
        <p:nvSpPr>
          <p:cNvPr id="19" name="text 1"/>
          <p:cNvSpPr txBox="1"/>
          <p:nvPr/>
        </p:nvSpPr>
        <p:spPr>
          <a:xfrm>
            <a:off x="5040707" y="4704357"/>
            <a:ext cx="839461" cy="135293"/>
          </a:xfrm>
          <a:prstGeom prst="rect">
            <a:avLst/>
          </a:prstGeom>
        </p:spPr>
        <p:txBody>
          <a:bodyPr vert="horz" wrap="none" lIns="0" tIns="0" rIns="0" bIns="0" rtlCol="0">
            <a:spAutoFit/>
          </a:bodyPr>
          <a:lstStyle/>
          <a:p>
            <a:r>
              <a:rPr sz="879" b="1" spc="6" dirty="0">
                <a:latin typeface="Times New Roman"/>
                <a:cs typeface="Times New Roman"/>
              </a:rPr>
              <a:t>4.   Conformance</a:t>
            </a:r>
            <a:endParaRPr sz="834">
              <a:latin typeface="Times New Roman"/>
              <a:cs typeface="Times New Roman"/>
            </a:endParaRPr>
          </a:p>
        </p:txBody>
      </p:sp>
      <p:sp>
        <p:nvSpPr>
          <p:cNvPr id="20" name="text 1"/>
          <p:cNvSpPr txBox="1"/>
          <p:nvPr/>
        </p:nvSpPr>
        <p:spPr>
          <a:xfrm>
            <a:off x="5040708" y="4868563"/>
            <a:ext cx="822597" cy="135293"/>
          </a:xfrm>
          <a:prstGeom prst="rect">
            <a:avLst/>
          </a:prstGeom>
        </p:spPr>
        <p:txBody>
          <a:bodyPr vert="horz" wrap="none" lIns="0" tIns="0" rIns="0" bIns="0" rtlCol="0">
            <a:spAutoFit/>
          </a:bodyPr>
          <a:lstStyle/>
          <a:p>
            <a:r>
              <a:rPr sz="879" b="1" spc="6" dirty="0">
                <a:latin typeface="Times New Roman"/>
                <a:cs typeface="Times New Roman"/>
              </a:rPr>
              <a:t>5.   Organization</a:t>
            </a:r>
            <a:endParaRPr sz="834">
              <a:latin typeface="Times New Roman"/>
              <a:cs typeface="Times New Roman"/>
            </a:endParaRPr>
          </a:p>
        </p:txBody>
      </p:sp>
      <p:sp>
        <p:nvSpPr>
          <p:cNvPr id="21" name="text 1"/>
          <p:cNvSpPr txBox="1"/>
          <p:nvPr/>
        </p:nvSpPr>
        <p:spPr>
          <a:xfrm>
            <a:off x="5040707" y="5033258"/>
            <a:ext cx="88101" cy="138179"/>
          </a:xfrm>
          <a:prstGeom prst="rect">
            <a:avLst/>
          </a:prstGeom>
        </p:spPr>
        <p:txBody>
          <a:bodyPr vert="horz" wrap="none" lIns="0" tIns="0" rIns="0" bIns="0" rtlCol="0">
            <a:spAutoFit/>
          </a:bodyPr>
          <a:lstStyle/>
          <a:p>
            <a:r>
              <a:rPr sz="898" b="1" spc="6" dirty="0">
                <a:latin typeface="Times New Roman"/>
                <a:cs typeface="Times New Roman"/>
              </a:rPr>
              <a:t>6.</a:t>
            </a:r>
            <a:endParaRPr sz="898">
              <a:latin typeface="Times New Roman"/>
              <a:cs typeface="Times New Roman"/>
            </a:endParaRPr>
          </a:p>
        </p:txBody>
      </p:sp>
      <p:sp>
        <p:nvSpPr>
          <p:cNvPr id="22" name="text 1"/>
          <p:cNvSpPr txBox="1"/>
          <p:nvPr/>
        </p:nvSpPr>
        <p:spPr>
          <a:xfrm>
            <a:off x="5211608" y="5033258"/>
            <a:ext cx="865109" cy="138179"/>
          </a:xfrm>
          <a:prstGeom prst="rect">
            <a:avLst/>
          </a:prstGeom>
        </p:spPr>
        <p:txBody>
          <a:bodyPr vert="horz" wrap="none" lIns="0" tIns="0" rIns="0" bIns="0" rtlCol="0">
            <a:spAutoFit/>
          </a:bodyPr>
          <a:lstStyle/>
          <a:p>
            <a:r>
              <a:rPr sz="898" b="1" spc="6" dirty="0">
                <a:latin typeface="Times New Roman"/>
                <a:cs typeface="Times New Roman"/>
              </a:rPr>
              <a:t>Types of Reviews</a:t>
            </a:r>
            <a:endParaRPr sz="898">
              <a:latin typeface="Times New Roman"/>
              <a:cs typeface="Times New Roman"/>
            </a:endParaRPr>
          </a:p>
        </p:txBody>
      </p:sp>
      <p:sp>
        <p:nvSpPr>
          <p:cNvPr id="23" name="text 1"/>
          <p:cNvSpPr txBox="1"/>
          <p:nvPr/>
        </p:nvSpPr>
        <p:spPr>
          <a:xfrm>
            <a:off x="5040708" y="5197463"/>
            <a:ext cx="1976823" cy="138179"/>
          </a:xfrm>
          <a:prstGeom prst="rect">
            <a:avLst/>
          </a:prstGeom>
        </p:spPr>
        <p:txBody>
          <a:bodyPr vert="horz" wrap="none" lIns="0" tIns="0" rIns="0" bIns="0" rtlCol="0">
            <a:spAutoFit/>
          </a:bodyPr>
          <a:lstStyle/>
          <a:p>
            <a:r>
              <a:rPr sz="898" b="1" spc="6" dirty="0">
                <a:latin typeface="Times New Roman"/>
                <a:cs typeface="Times New Roman"/>
              </a:rPr>
              <a:t>7.  Differences between types of reviews</a:t>
            </a:r>
            <a:endParaRPr sz="898">
              <a:latin typeface="Times New Roman"/>
              <a:cs typeface="Times New Roman"/>
            </a:endParaRPr>
          </a:p>
        </p:txBody>
      </p:sp>
      <p:sp>
        <p:nvSpPr>
          <p:cNvPr id="24" name="object 2"/>
          <p:cNvSpPr/>
          <p:nvPr/>
        </p:nvSpPr>
        <p:spPr>
          <a:xfrm>
            <a:off x="4628493" y="3756832"/>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4005249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2"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19" name="text 1"/>
          <p:cNvSpPr txBox="1"/>
          <p:nvPr/>
        </p:nvSpPr>
        <p:spPr>
          <a:xfrm>
            <a:off x="4658061" y="2971689"/>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20" name="text 1"/>
          <p:cNvSpPr txBox="1"/>
          <p:nvPr/>
        </p:nvSpPr>
        <p:spPr>
          <a:xfrm>
            <a:off x="7506655" y="2971689"/>
            <a:ext cx="24815" cy="59247"/>
          </a:xfrm>
          <a:prstGeom prst="rect">
            <a:avLst/>
          </a:prstGeom>
        </p:spPr>
        <p:txBody>
          <a:bodyPr vert="horz" wrap="none" lIns="0" tIns="0" rIns="0" bIns="0" rtlCol="0">
            <a:spAutoFit/>
          </a:bodyPr>
          <a:lstStyle/>
          <a:p>
            <a:r>
              <a:rPr sz="385" spc="6" dirty="0">
                <a:latin typeface="Times New Roman"/>
                <a:cs typeface="Times New Roman"/>
              </a:rPr>
              <a:t>3</a:t>
            </a:r>
            <a:endParaRPr sz="385">
              <a:latin typeface="Times New Roman"/>
              <a:cs typeface="Times New Roman"/>
            </a:endParaRPr>
          </a:p>
        </p:txBody>
      </p:sp>
      <p:sp>
        <p:nvSpPr>
          <p:cNvPr id="21" name="text 1"/>
          <p:cNvSpPr txBox="1"/>
          <p:nvPr/>
        </p:nvSpPr>
        <p:spPr>
          <a:xfrm>
            <a:off x="5182429" y="1044173"/>
            <a:ext cx="1880195" cy="171714"/>
          </a:xfrm>
          <a:prstGeom prst="rect">
            <a:avLst/>
          </a:prstGeom>
        </p:spPr>
        <p:txBody>
          <a:bodyPr vert="horz" wrap="none" lIns="0" tIns="0" rIns="0" bIns="0" rtlCol="0">
            <a:spAutoFit/>
          </a:bodyPr>
          <a:lstStyle/>
          <a:p>
            <a:r>
              <a:rPr sz="1116" b="1" spc="6" dirty="0">
                <a:solidFill>
                  <a:srgbClr val="3333CC"/>
                </a:solidFill>
                <a:latin typeface="Times New Roman"/>
                <a:cs typeface="Times New Roman"/>
              </a:rPr>
              <a:t>Systematic  Software  Reviews</a:t>
            </a:r>
            <a:endParaRPr sz="1090">
              <a:latin typeface="Times New Roman"/>
              <a:cs typeface="Times New Roman"/>
            </a:endParaRPr>
          </a:p>
        </p:txBody>
      </p:sp>
      <p:sp>
        <p:nvSpPr>
          <p:cNvPr id="22" name="text 1"/>
          <p:cNvSpPr txBox="1"/>
          <p:nvPr/>
        </p:nvSpPr>
        <p:spPr>
          <a:xfrm>
            <a:off x="4853538" y="1364612"/>
            <a:ext cx="1718227" cy="138179"/>
          </a:xfrm>
          <a:prstGeom prst="rect">
            <a:avLst/>
          </a:prstGeom>
        </p:spPr>
        <p:txBody>
          <a:bodyPr vert="horz" wrap="none" lIns="0" tIns="0" rIns="0" bIns="0" rtlCol="0">
            <a:spAutoFit/>
          </a:bodyPr>
          <a:lstStyle/>
          <a:p>
            <a:r>
              <a:rPr sz="898" spc="6" dirty="0">
                <a:latin typeface="Times New Roman"/>
                <a:cs typeface="Times New Roman"/>
              </a:rPr>
              <a:t>• </a:t>
            </a:r>
            <a:r>
              <a:rPr sz="898" b="1" spc="6" dirty="0">
                <a:latin typeface="Times New Roman"/>
                <a:cs typeface="Times New Roman"/>
              </a:rPr>
              <a:t>The standard provides </a:t>
            </a:r>
            <a:r>
              <a:rPr sz="898" b="1" spc="6" dirty="0">
                <a:solidFill>
                  <a:srgbClr val="3333CC"/>
                </a:solidFill>
                <a:latin typeface="Times New Roman"/>
                <a:cs typeface="Times New Roman"/>
              </a:rPr>
              <a:t>minimum</a:t>
            </a:r>
            <a:endParaRPr sz="898">
              <a:latin typeface="Times New Roman"/>
              <a:cs typeface="Times New Roman"/>
            </a:endParaRPr>
          </a:p>
        </p:txBody>
      </p:sp>
      <p:sp>
        <p:nvSpPr>
          <p:cNvPr id="3" name="object 3"/>
          <p:cNvSpPr/>
          <p:nvPr/>
        </p:nvSpPr>
        <p:spPr>
          <a:xfrm>
            <a:off x="6094820" y="1478298"/>
            <a:ext cx="475498" cy="10263"/>
          </a:xfrm>
          <a:custGeom>
            <a:avLst/>
            <a:gdLst/>
            <a:ahLst/>
            <a:cxnLst/>
            <a:rect l="l" t="t" r="r" b="b"/>
            <a:pathLst>
              <a:path w="741425" h="16002">
                <a:moveTo>
                  <a:pt x="0" y="0"/>
                </a:moveTo>
                <a:lnTo>
                  <a:pt x="0" y="16002"/>
                </a:lnTo>
                <a:lnTo>
                  <a:pt x="741426" y="16002"/>
                </a:lnTo>
                <a:lnTo>
                  <a:pt x="741426" y="0"/>
                </a:lnTo>
                <a:lnTo>
                  <a:pt x="0" y="0"/>
                </a:lnTo>
                <a:close/>
              </a:path>
            </a:pathLst>
          </a:custGeom>
          <a:solidFill>
            <a:srgbClr val="3333CC"/>
          </a:solidFill>
        </p:spPr>
        <p:txBody>
          <a:bodyPr wrap="square" lIns="0" tIns="0" rIns="0" bIns="0" rtlCol="0">
            <a:noAutofit/>
          </a:bodyPr>
          <a:lstStyle/>
          <a:p>
            <a:endParaRPr sz="1154"/>
          </a:p>
        </p:txBody>
      </p:sp>
      <p:sp>
        <p:nvSpPr>
          <p:cNvPr id="23" name="text 1"/>
          <p:cNvSpPr txBox="1"/>
          <p:nvPr/>
        </p:nvSpPr>
        <p:spPr>
          <a:xfrm>
            <a:off x="6598663" y="1364612"/>
            <a:ext cx="527067" cy="138179"/>
          </a:xfrm>
          <a:prstGeom prst="rect">
            <a:avLst/>
          </a:prstGeom>
        </p:spPr>
        <p:txBody>
          <a:bodyPr vert="horz" wrap="none" lIns="0" tIns="0" rIns="0" bIns="0" rtlCol="0">
            <a:spAutoFit/>
          </a:bodyPr>
          <a:lstStyle/>
          <a:p>
            <a:r>
              <a:rPr sz="898" b="1" spc="6" dirty="0">
                <a:latin typeface="Times New Roman"/>
                <a:cs typeface="Times New Roman"/>
              </a:rPr>
              <a:t>acceptable</a:t>
            </a:r>
            <a:endParaRPr sz="898">
              <a:latin typeface="Times New Roman"/>
              <a:cs typeface="Times New Roman"/>
            </a:endParaRPr>
          </a:p>
        </p:txBody>
      </p:sp>
      <p:sp>
        <p:nvSpPr>
          <p:cNvPr id="24" name="text 1"/>
          <p:cNvSpPr txBox="1"/>
          <p:nvPr/>
        </p:nvSpPr>
        <p:spPr>
          <a:xfrm>
            <a:off x="4963495" y="1501934"/>
            <a:ext cx="1399357" cy="138179"/>
          </a:xfrm>
          <a:prstGeom prst="rect">
            <a:avLst/>
          </a:prstGeom>
        </p:spPr>
        <p:txBody>
          <a:bodyPr vert="horz" wrap="none" lIns="0" tIns="0" rIns="0" bIns="0" rtlCol="0">
            <a:spAutoFit/>
          </a:bodyPr>
          <a:lstStyle/>
          <a:p>
            <a:r>
              <a:rPr sz="898" b="1" spc="6" dirty="0">
                <a:latin typeface="Times New Roman"/>
                <a:cs typeface="Times New Roman"/>
              </a:rPr>
              <a:t>requirements for systematic</a:t>
            </a:r>
            <a:endParaRPr sz="898">
              <a:latin typeface="Times New Roman"/>
              <a:cs typeface="Times New Roman"/>
            </a:endParaRPr>
          </a:p>
        </p:txBody>
      </p:sp>
      <p:sp>
        <p:nvSpPr>
          <p:cNvPr id="4" name="object 4"/>
          <p:cNvSpPr/>
          <p:nvPr/>
        </p:nvSpPr>
        <p:spPr>
          <a:xfrm>
            <a:off x="5817730" y="1615621"/>
            <a:ext cx="506775" cy="10263"/>
          </a:xfrm>
          <a:custGeom>
            <a:avLst/>
            <a:gdLst/>
            <a:ahLst/>
            <a:cxnLst/>
            <a:rect l="l" t="t" r="r" b="b"/>
            <a:pathLst>
              <a:path w="790194" h="16002">
                <a:moveTo>
                  <a:pt x="0" y="0"/>
                </a:moveTo>
                <a:lnTo>
                  <a:pt x="0" y="16002"/>
                </a:lnTo>
                <a:lnTo>
                  <a:pt x="790194" y="16002"/>
                </a:lnTo>
                <a:lnTo>
                  <a:pt x="790194" y="0"/>
                </a:lnTo>
                <a:lnTo>
                  <a:pt x="0" y="0"/>
                </a:lnTo>
                <a:close/>
              </a:path>
            </a:pathLst>
          </a:custGeom>
          <a:solidFill>
            <a:srgbClr val="000000"/>
          </a:solidFill>
        </p:spPr>
        <p:txBody>
          <a:bodyPr wrap="square" lIns="0" tIns="0" rIns="0" bIns="0" rtlCol="0">
            <a:noAutofit/>
          </a:bodyPr>
          <a:lstStyle/>
          <a:p>
            <a:endParaRPr sz="1154"/>
          </a:p>
        </p:txBody>
      </p:sp>
      <p:sp>
        <p:nvSpPr>
          <p:cNvPr id="25" name="text 1"/>
          <p:cNvSpPr txBox="1"/>
          <p:nvPr/>
        </p:nvSpPr>
        <p:spPr>
          <a:xfrm>
            <a:off x="6352850" y="1501934"/>
            <a:ext cx="416524" cy="138179"/>
          </a:xfrm>
          <a:prstGeom prst="rect">
            <a:avLst/>
          </a:prstGeom>
        </p:spPr>
        <p:txBody>
          <a:bodyPr vert="horz" wrap="none" lIns="0" tIns="0" rIns="0" bIns="0" rtlCol="0">
            <a:spAutoFit/>
          </a:bodyPr>
          <a:lstStyle/>
          <a:p>
            <a:r>
              <a:rPr sz="898" b="1" spc="6" dirty="0">
                <a:latin typeface="Times New Roman"/>
                <a:cs typeface="Times New Roman"/>
              </a:rPr>
              <a:t>reviews:</a:t>
            </a:r>
            <a:endParaRPr sz="898">
              <a:latin typeface="Times New Roman"/>
              <a:cs typeface="Times New Roman"/>
            </a:endParaRPr>
          </a:p>
        </p:txBody>
      </p:sp>
      <p:sp>
        <p:nvSpPr>
          <p:cNvPr id="26" name="text 1"/>
          <p:cNvSpPr txBox="1"/>
          <p:nvPr/>
        </p:nvSpPr>
        <p:spPr>
          <a:xfrm>
            <a:off x="5000146" y="1659980"/>
            <a:ext cx="836126" cy="118494"/>
          </a:xfrm>
          <a:prstGeom prst="rect">
            <a:avLst/>
          </a:prstGeom>
        </p:spPr>
        <p:txBody>
          <a:bodyPr vert="horz" wrap="none" lIns="0" tIns="0" rIns="0" bIns="0" rtlCol="0">
            <a:spAutoFit/>
          </a:bodyPr>
          <a:lstStyle/>
          <a:p>
            <a:r>
              <a:rPr sz="770" spc="6" dirty="0">
                <a:latin typeface="Times New Roman"/>
                <a:cs typeface="Times New Roman"/>
              </a:rPr>
              <a:t>– Team participation</a:t>
            </a:r>
            <a:endParaRPr sz="770">
              <a:latin typeface="Times New Roman"/>
              <a:cs typeface="Times New Roman"/>
            </a:endParaRPr>
          </a:p>
        </p:txBody>
      </p:sp>
      <p:sp>
        <p:nvSpPr>
          <p:cNvPr id="27" name="text 1"/>
          <p:cNvSpPr txBox="1"/>
          <p:nvPr/>
        </p:nvSpPr>
        <p:spPr>
          <a:xfrm>
            <a:off x="5000146" y="1800725"/>
            <a:ext cx="1428789" cy="118494"/>
          </a:xfrm>
          <a:prstGeom prst="rect">
            <a:avLst/>
          </a:prstGeom>
        </p:spPr>
        <p:txBody>
          <a:bodyPr vert="horz" wrap="none" lIns="0" tIns="0" rIns="0" bIns="0" rtlCol="0">
            <a:spAutoFit/>
          </a:bodyPr>
          <a:lstStyle/>
          <a:p>
            <a:r>
              <a:rPr sz="770" spc="6" dirty="0">
                <a:latin typeface="Times New Roman"/>
                <a:cs typeface="Times New Roman"/>
              </a:rPr>
              <a:t>– Documented results of the review</a:t>
            </a:r>
            <a:endParaRPr sz="770">
              <a:latin typeface="Times New Roman"/>
              <a:cs typeface="Times New Roman"/>
            </a:endParaRPr>
          </a:p>
        </p:txBody>
      </p:sp>
      <p:sp>
        <p:nvSpPr>
          <p:cNvPr id="28" name="text 1"/>
          <p:cNvSpPr txBox="1"/>
          <p:nvPr/>
        </p:nvSpPr>
        <p:spPr>
          <a:xfrm>
            <a:off x="5000146" y="1940979"/>
            <a:ext cx="2113592" cy="118494"/>
          </a:xfrm>
          <a:prstGeom prst="rect">
            <a:avLst/>
          </a:prstGeom>
        </p:spPr>
        <p:txBody>
          <a:bodyPr vert="horz" wrap="none" lIns="0" tIns="0" rIns="0" bIns="0" rtlCol="0">
            <a:spAutoFit/>
          </a:bodyPr>
          <a:lstStyle/>
          <a:p>
            <a:r>
              <a:rPr sz="770" spc="6" dirty="0">
                <a:latin typeface="Times New Roman"/>
                <a:cs typeface="Times New Roman"/>
              </a:rPr>
              <a:t>– Documented procedures for conducting the review</a:t>
            </a:r>
            <a:endParaRPr sz="770">
              <a:latin typeface="Times New Roman"/>
              <a:cs typeface="Times New Roman"/>
            </a:endParaRPr>
          </a:p>
        </p:txBody>
      </p:sp>
      <p:sp>
        <p:nvSpPr>
          <p:cNvPr id="29" name="text 1"/>
          <p:cNvSpPr txBox="1"/>
          <p:nvPr/>
        </p:nvSpPr>
        <p:spPr>
          <a:xfrm>
            <a:off x="4853538" y="2228133"/>
            <a:ext cx="1043684" cy="138179"/>
          </a:xfrm>
          <a:prstGeom prst="rect">
            <a:avLst/>
          </a:prstGeom>
        </p:spPr>
        <p:txBody>
          <a:bodyPr vert="horz" wrap="none" lIns="0" tIns="0" rIns="0" bIns="0" rtlCol="0">
            <a:spAutoFit/>
          </a:bodyPr>
          <a:lstStyle/>
          <a:p>
            <a:r>
              <a:rPr sz="898" spc="6" dirty="0">
                <a:latin typeface="Times New Roman"/>
                <a:cs typeface="Times New Roman"/>
              </a:rPr>
              <a:t>• </a:t>
            </a:r>
            <a:r>
              <a:rPr sz="898" b="1" spc="6" dirty="0">
                <a:latin typeface="Times New Roman"/>
                <a:cs typeface="Times New Roman"/>
              </a:rPr>
              <a:t>The standard is not</a:t>
            </a:r>
            <a:endParaRPr sz="898">
              <a:latin typeface="Times New Roman"/>
              <a:cs typeface="Times New Roman"/>
            </a:endParaRPr>
          </a:p>
        </p:txBody>
      </p:sp>
      <p:sp>
        <p:nvSpPr>
          <p:cNvPr id="5" name="object 5"/>
          <p:cNvSpPr/>
          <p:nvPr/>
        </p:nvSpPr>
        <p:spPr>
          <a:xfrm>
            <a:off x="5648153" y="2341819"/>
            <a:ext cx="263406" cy="10263"/>
          </a:xfrm>
          <a:custGeom>
            <a:avLst/>
            <a:gdLst/>
            <a:ahLst/>
            <a:cxnLst/>
            <a:rect l="l" t="t" r="r" b="b"/>
            <a:pathLst>
              <a:path w="410718" h="16002">
                <a:moveTo>
                  <a:pt x="0" y="0"/>
                </a:moveTo>
                <a:lnTo>
                  <a:pt x="0" y="16002"/>
                </a:lnTo>
                <a:lnTo>
                  <a:pt x="410718" y="16002"/>
                </a:lnTo>
                <a:lnTo>
                  <a:pt x="410718" y="0"/>
                </a:lnTo>
                <a:lnTo>
                  <a:pt x="0" y="0"/>
                </a:lnTo>
                <a:close/>
              </a:path>
            </a:pathLst>
          </a:custGeom>
          <a:solidFill>
            <a:srgbClr val="000000"/>
          </a:solidFill>
        </p:spPr>
        <p:txBody>
          <a:bodyPr wrap="square" lIns="0" tIns="0" rIns="0" bIns="0" rtlCol="0">
            <a:noAutofit/>
          </a:bodyPr>
          <a:lstStyle/>
          <a:p>
            <a:endParaRPr sz="1154"/>
          </a:p>
        </p:txBody>
      </p:sp>
      <p:sp>
        <p:nvSpPr>
          <p:cNvPr id="30" name="text 1"/>
          <p:cNvSpPr txBox="1"/>
          <p:nvPr/>
        </p:nvSpPr>
        <p:spPr>
          <a:xfrm>
            <a:off x="5939904" y="2228134"/>
            <a:ext cx="1103764" cy="135293"/>
          </a:xfrm>
          <a:prstGeom prst="rect">
            <a:avLst/>
          </a:prstGeom>
        </p:spPr>
        <p:txBody>
          <a:bodyPr vert="horz" wrap="none" lIns="0" tIns="0" rIns="0" bIns="0" rtlCol="0">
            <a:spAutoFit/>
          </a:bodyPr>
          <a:lstStyle/>
          <a:p>
            <a:r>
              <a:rPr sz="879" b="1" spc="6" dirty="0">
                <a:latin typeface="Times New Roman"/>
                <a:cs typeface="Times New Roman"/>
              </a:rPr>
              <a:t>intended to discourage</a:t>
            </a:r>
            <a:endParaRPr sz="834">
              <a:latin typeface="Times New Roman"/>
              <a:cs typeface="Times New Roman"/>
            </a:endParaRPr>
          </a:p>
        </p:txBody>
      </p:sp>
      <p:sp>
        <p:nvSpPr>
          <p:cNvPr id="31" name="object 6"/>
          <p:cNvSpPr/>
          <p:nvPr/>
        </p:nvSpPr>
        <p:spPr>
          <a:xfrm>
            <a:off x="6517051" y="2341819"/>
            <a:ext cx="525834" cy="10263"/>
          </a:xfrm>
          <a:custGeom>
            <a:avLst/>
            <a:gdLst/>
            <a:ahLst/>
            <a:cxnLst/>
            <a:rect l="l" t="t" r="r" b="b"/>
            <a:pathLst>
              <a:path w="819912" h="16002">
                <a:moveTo>
                  <a:pt x="0" y="0"/>
                </a:moveTo>
                <a:lnTo>
                  <a:pt x="0" y="16002"/>
                </a:lnTo>
                <a:lnTo>
                  <a:pt x="819912" y="16002"/>
                </a:lnTo>
                <a:lnTo>
                  <a:pt x="819912" y="0"/>
                </a:lnTo>
                <a:lnTo>
                  <a:pt x="0" y="0"/>
                </a:lnTo>
                <a:close/>
              </a:path>
            </a:pathLst>
          </a:custGeom>
          <a:solidFill>
            <a:srgbClr val="000000"/>
          </a:solidFill>
        </p:spPr>
        <p:txBody>
          <a:bodyPr wrap="square" lIns="0" tIns="0" rIns="0" bIns="0" rtlCol="0">
            <a:noAutofit/>
          </a:bodyPr>
          <a:lstStyle/>
          <a:p>
            <a:endParaRPr sz="1154"/>
          </a:p>
        </p:txBody>
      </p:sp>
      <p:sp>
        <p:nvSpPr>
          <p:cNvPr id="32" name="text 1"/>
          <p:cNvSpPr txBox="1"/>
          <p:nvPr/>
        </p:nvSpPr>
        <p:spPr>
          <a:xfrm>
            <a:off x="7071229" y="2228133"/>
            <a:ext cx="110543" cy="138179"/>
          </a:xfrm>
          <a:prstGeom prst="rect">
            <a:avLst/>
          </a:prstGeom>
        </p:spPr>
        <p:txBody>
          <a:bodyPr vert="horz" wrap="none" lIns="0" tIns="0" rIns="0" bIns="0" rtlCol="0">
            <a:spAutoFit/>
          </a:bodyPr>
          <a:lstStyle/>
          <a:p>
            <a:r>
              <a:rPr sz="898" b="1" spc="6" dirty="0">
                <a:latin typeface="Times New Roman"/>
                <a:cs typeface="Times New Roman"/>
              </a:rPr>
              <a:t>or</a:t>
            </a:r>
            <a:endParaRPr sz="898">
              <a:latin typeface="Times New Roman"/>
              <a:cs typeface="Times New Roman"/>
            </a:endParaRPr>
          </a:p>
        </p:txBody>
      </p:sp>
      <p:sp>
        <p:nvSpPr>
          <p:cNvPr id="33" name="text 1"/>
          <p:cNvSpPr txBox="1"/>
          <p:nvPr/>
        </p:nvSpPr>
        <p:spPr>
          <a:xfrm>
            <a:off x="4963497" y="2364965"/>
            <a:ext cx="410112" cy="138179"/>
          </a:xfrm>
          <a:prstGeom prst="rect">
            <a:avLst/>
          </a:prstGeom>
        </p:spPr>
        <p:txBody>
          <a:bodyPr vert="horz" wrap="none" lIns="0" tIns="0" rIns="0" bIns="0" rtlCol="0">
            <a:spAutoFit/>
          </a:bodyPr>
          <a:lstStyle/>
          <a:p>
            <a:r>
              <a:rPr sz="898" b="1" spc="6" dirty="0">
                <a:latin typeface="Times New Roman"/>
                <a:cs typeface="Times New Roman"/>
              </a:rPr>
              <a:t>prohibit</a:t>
            </a:r>
            <a:endParaRPr sz="898">
              <a:latin typeface="Times New Roman"/>
              <a:cs typeface="Times New Roman"/>
            </a:endParaRPr>
          </a:p>
        </p:txBody>
      </p:sp>
      <p:sp>
        <p:nvSpPr>
          <p:cNvPr id="34" name="object 7"/>
          <p:cNvSpPr/>
          <p:nvPr/>
        </p:nvSpPr>
        <p:spPr>
          <a:xfrm>
            <a:off x="4963494" y="2478655"/>
            <a:ext cx="399751" cy="10261"/>
          </a:xfrm>
          <a:custGeom>
            <a:avLst/>
            <a:gdLst/>
            <a:ahLst/>
            <a:cxnLst/>
            <a:rect l="l" t="t" r="r" b="b"/>
            <a:pathLst>
              <a:path w="623316" h="16000">
                <a:moveTo>
                  <a:pt x="0" y="0"/>
                </a:moveTo>
                <a:lnTo>
                  <a:pt x="0" y="16001"/>
                </a:lnTo>
                <a:lnTo>
                  <a:pt x="623316" y="16001"/>
                </a:lnTo>
                <a:lnTo>
                  <a:pt x="623316" y="0"/>
                </a:lnTo>
                <a:lnTo>
                  <a:pt x="0" y="0"/>
                </a:lnTo>
                <a:close/>
              </a:path>
            </a:pathLst>
          </a:custGeom>
          <a:solidFill>
            <a:srgbClr val="000000"/>
          </a:solidFill>
        </p:spPr>
        <p:txBody>
          <a:bodyPr wrap="square" lIns="0" tIns="0" rIns="0" bIns="0" rtlCol="0">
            <a:noAutofit/>
          </a:bodyPr>
          <a:lstStyle/>
          <a:p>
            <a:endParaRPr sz="1154"/>
          </a:p>
        </p:txBody>
      </p:sp>
      <p:sp>
        <p:nvSpPr>
          <p:cNvPr id="35" name="text 1"/>
          <p:cNvSpPr txBox="1"/>
          <p:nvPr/>
        </p:nvSpPr>
        <p:spPr>
          <a:xfrm>
            <a:off x="5391589" y="2364967"/>
            <a:ext cx="1219886" cy="135293"/>
          </a:xfrm>
          <a:prstGeom prst="rect">
            <a:avLst/>
          </a:prstGeom>
        </p:spPr>
        <p:txBody>
          <a:bodyPr vert="horz" wrap="none" lIns="0" tIns="0" rIns="0" bIns="0" rtlCol="0">
            <a:spAutoFit/>
          </a:bodyPr>
          <a:lstStyle/>
          <a:p>
            <a:r>
              <a:rPr sz="879" b="1" spc="6" dirty="0">
                <a:latin typeface="Times New Roman"/>
                <a:cs typeface="Times New Roman"/>
              </a:rPr>
              <a:t>the use of non-systematic</a:t>
            </a:r>
            <a:endParaRPr sz="834">
              <a:latin typeface="Times New Roman"/>
              <a:cs typeface="Times New Roman"/>
            </a:endParaRPr>
          </a:p>
        </p:txBody>
      </p:sp>
      <p:sp>
        <p:nvSpPr>
          <p:cNvPr id="8" name="object 8"/>
          <p:cNvSpPr/>
          <p:nvPr/>
        </p:nvSpPr>
        <p:spPr>
          <a:xfrm>
            <a:off x="5882726" y="2478655"/>
            <a:ext cx="728642" cy="10261"/>
          </a:xfrm>
          <a:custGeom>
            <a:avLst/>
            <a:gdLst/>
            <a:ahLst/>
            <a:cxnLst/>
            <a:rect l="l" t="t" r="r" b="b"/>
            <a:pathLst>
              <a:path w="1136142" h="16000">
                <a:moveTo>
                  <a:pt x="0" y="0"/>
                </a:moveTo>
                <a:lnTo>
                  <a:pt x="0" y="16001"/>
                </a:lnTo>
                <a:lnTo>
                  <a:pt x="1136142" y="16001"/>
                </a:lnTo>
                <a:lnTo>
                  <a:pt x="1136142" y="0"/>
                </a:lnTo>
                <a:lnTo>
                  <a:pt x="0" y="0"/>
                </a:lnTo>
                <a:close/>
              </a:path>
            </a:pathLst>
          </a:custGeom>
          <a:solidFill>
            <a:srgbClr val="000000"/>
          </a:solidFill>
        </p:spPr>
        <p:txBody>
          <a:bodyPr wrap="square" lIns="0" tIns="0" rIns="0" bIns="0" rtlCol="0">
            <a:noAutofit/>
          </a:bodyPr>
          <a:lstStyle/>
          <a:p>
            <a:endParaRPr sz="1154"/>
          </a:p>
        </p:txBody>
      </p:sp>
      <p:sp>
        <p:nvSpPr>
          <p:cNvPr id="36" name="text 1"/>
          <p:cNvSpPr txBox="1"/>
          <p:nvPr/>
        </p:nvSpPr>
        <p:spPr>
          <a:xfrm>
            <a:off x="6639713" y="2364967"/>
            <a:ext cx="377283" cy="138179"/>
          </a:xfrm>
          <a:prstGeom prst="rect">
            <a:avLst/>
          </a:prstGeom>
        </p:spPr>
        <p:txBody>
          <a:bodyPr vert="horz" wrap="none" lIns="0" tIns="0" rIns="0" bIns="0" rtlCol="0">
            <a:spAutoFit/>
          </a:bodyPr>
          <a:lstStyle/>
          <a:p>
            <a:r>
              <a:rPr sz="898" b="1" spc="6" dirty="0">
                <a:latin typeface="Times New Roman"/>
                <a:cs typeface="Times New Roman"/>
              </a:rPr>
              <a:t>reviews</a:t>
            </a:r>
            <a:endParaRPr sz="898">
              <a:latin typeface="Times New Roman"/>
              <a:cs typeface="Times New Roman"/>
            </a:endParaRPr>
          </a:p>
        </p:txBody>
      </p:sp>
      <p:sp>
        <p:nvSpPr>
          <p:cNvPr id="9" name="object 9"/>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pic>
        <p:nvPicPr>
          <p:cNvPr id="3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3757076"/>
            <a:ext cx="2932162" cy="2199121"/>
          </a:xfrm>
          <a:prstGeom prst="rect">
            <a:avLst/>
          </a:prstGeom>
        </p:spPr>
      </p:pic>
      <p:sp>
        <p:nvSpPr>
          <p:cNvPr id="38" name="text 1"/>
          <p:cNvSpPr txBox="1"/>
          <p:nvPr/>
        </p:nvSpPr>
        <p:spPr>
          <a:xfrm>
            <a:off x="4658061" y="5827614"/>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39" name="text 1"/>
          <p:cNvSpPr txBox="1"/>
          <p:nvPr/>
        </p:nvSpPr>
        <p:spPr>
          <a:xfrm>
            <a:off x="7506655" y="5827614"/>
            <a:ext cx="24815" cy="59247"/>
          </a:xfrm>
          <a:prstGeom prst="rect">
            <a:avLst/>
          </a:prstGeom>
        </p:spPr>
        <p:txBody>
          <a:bodyPr vert="horz" wrap="none" lIns="0" tIns="0" rIns="0" bIns="0" rtlCol="0">
            <a:spAutoFit/>
          </a:bodyPr>
          <a:lstStyle/>
          <a:p>
            <a:r>
              <a:rPr sz="385" spc="6" dirty="0">
                <a:latin typeface="Times New Roman"/>
                <a:cs typeface="Times New Roman"/>
              </a:rPr>
              <a:t>4</a:t>
            </a:r>
            <a:endParaRPr sz="385">
              <a:latin typeface="Times New Roman"/>
              <a:cs typeface="Times New Roman"/>
            </a:endParaRPr>
          </a:p>
        </p:txBody>
      </p:sp>
      <p:sp>
        <p:nvSpPr>
          <p:cNvPr id="40" name="text 1"/>
          <p:cNvSpPr txBox="1"/>
          <p:nvPr/>
        </p:nvSpPr>
        <p:spPr>
          <a:xfrm>
            <a:off x="5500079" y="3900097"/>
            <a:ext cx="1207254" cy="165751"/>
          </a:xfrm>
          <a:prstGeom prst="rect">
            <a:avLst/>
          </a:prstGeom>
        </p:spPr>
        <p:txBody>
          <a:bodyPr vert="horz" wrap="none" lIns="0" tIns="0" rIns="0" bIns="0" rtlCol="0">
            <a:spAutoFit/>
          </a:bodyPr>
          <a:lstStyle/>
          <a:p>
            <a:r>
              <a:rPr sz="1077" b="1" spc="6" dirty="0">
                <a:solidFill>
                  <a:srgbClr val="3333CC"/>
                </a:solidFill>
                <a:latin typeface="Times New Roman"/>
                <a:cs typeface="Times New Roman"/>
              </a:rPr>
              <a:t>Purpose  and  Scope</a:t>
            </a:r>
            <a:endParaRPr sz="1026">
              <a:latin typeface="Times New Roman"/>
              <a:cs typeface="Times New Roman"/>
            </a:endParaRPr>
          </a:p>
        </p:txBody>
      </p:sp>
      <p:sp>
        <p:nvSpPr>
          <p:cNvPr id="41" name="text 1"/>
          <p:cNvSpPr txBox="1"/>
          <p:nvPr/>
        </p:nvSpPr>
        <p:spPr>
          <a:xfrm>
            <a:off x="4829103" y="4121041"/>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42" name="text 1"/>
          <p:cNvSpPr txBox="1"/>
          <p:nvPr/>
        </p:nvSpPr>
        <p:spPr>
          <a:xfrm>
            <a:off x="5000146" y="4121041"/>
            <a:ext cx="1211807" cy="118494"/>
          </a:xfrm>
          <a:prstGeom prst="rect">
            <a:avLst/>
          </a:prstGeom>
        </p:spPr>
        <p:txBody>
          <a:bodyPr vert="horz" wrap="none" lIns="0" tIns="0" rIns="0" bIns="0" rtlCol="0">
            <a:spAutoFit/>
          </a:bodyPr>
          <a:lstStyle/>
          <a:p>
            <a:r>
              <a:rPr sz="770" b="1" spc="6" dirty="0">
                <a:latin typeface="Times New Roman"/>
                <a:cs typeface="Times New Roman"/>
              </a:rPr>
              <a:t>The standard defines </a:t>
            </a:r>
            <a:r>
              <a:rPr sz="770" b="1" spc="6" dirty="0">
                <a:solidFill>
                  <a:srgbClr val="3333CC"/>
                </a:solidFill>
                <a:latin typeface="Times New Roman"/>
                <a:cs typeface="Times New Roman"/>
              </a:rPr>
              <a:t>how to</a:t>
            </a:r>
            <a:endParaRPr sz="770">
              <a:latin typeface="Times New Roman"/>
              <a:cs typeface="Times New Roman"/>
            </a:endParaRPr>
          </a:p>
        </p:txBody>
      </p:sp>
      <p:sp>
        <p:nvSpPr>
          <p:cNvPr id="10" name="object 10"/>
          <p:cNvSpPr/>
          <p:nvPr/>
        </p:nvSpPr>
        <p:spPr>
          <a:xfrm>
            <a:off x="5905206" y="4218892"/>
            <a:ext cx="279044" cy="8796"/>
          </a:xfrm>
          <a:custGeom>
            <a:avLst/>
            <a:gdLst/>
            <a:ahLst/>
            <a:cxnLst/>
            <a:rect l="l" t="t" r="r" b="b"/>
            <a:pathLst>
              <a:path w="435102" h="13716">
                <a:moveTo>
                  <a:pt x="0" y="0"/>
                </a:moveTo>
                <a:lnTo>
                  <a:pt x="0" y="13716"/>
                </a:lnTo>
                <a:lnTo>
                  <a:pt x="435102" y="13716"/>
                </a:lnTo>
                <a:lnTo>
                  <a:pt x="435102" y="0"/>
                </a:lnTo>
                <a:lnTo>
                  <a:pt x="0" y="0"/>
                </a:lnTo>
                <a:close/>
              </a:path>
            </a:pathLst>
          </a:custGeom>
          <a:solidFill>
            <a:srgbClr val="3333CC"/>
          </a:solidFill>
        </p:spPr>
        <p:txBody>
          <a:bodyPr wrap="square" lIns="0" tIns="0" rIns="0" bIns="0" rtlCol="0">
            <a:noAutofit/>
          </a:bodyPr>
          <a:lstStyle/>
          <a:p>
            <a:endParaRPr sz="1154"/>
          </a:p>
        </p:txBody>
      </p:sp>
      <p:sp>
        <p:nvSpPr>
          <p:cNvPr id="43" name="text 1"/>
          <p:cNvSpPr txBox="1"/>
          <p:nvPr/>
        </p:nvSpPr>
        <p:spPr>
          <a:xfrm>
            <a:off x="6208685" y="4121041"/>
            <a:ext cx="780085" cy="118494"/>
          </a:xfrm>
          <a:prstGeom prst="rect">
            <a:avLst/>
          </a:prstGeom>
        </p:spPr>
        <p:txBody>
          <a:bodyPr vert="horz" wrap="none" lIns="0" tIns="0" rIns="0" bIns="0" rtlCol="0">
            <a:spAutoFit/>
          </a:bodyPr>
          <a:lstStyle/>
          <a:p>
            <a:r>
              <a:rPr sz="770" b="1" spc="6" dirty="0">
                <a:latin typeface="Times New Roman"/>
                <a:cs typeface="Times New Roman"/>
              </a:rPr>
              <a:t>carry out a review</a:t>
            </a:r>
            <a:endParaRPr sz="770">
              <a:latin typeface="Times New Roman"/>
              <a:cs typeface="Times New Roman"/>
            </a:endParaRPr>
          </a:p>
        </p:txBody>
      </p:sp>
      <p:sp>
        <p:nvSpPr>
          <p:cNvPr id="44" name="text 1"/>
          <p:cNvSpPr txBox="1"/>
          <p:nvPr/>
        </p:nvSpPr>
        <p:spPr>
          <a:xfrm>
            <a:off x="4829102" y="4261296"/>
            <a:ext cx="36036"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a:t>
            </a:r>
            <a:endParaRPr sz="770">
              <a:latin typeface="Times New Roman"/>
              <a:cs typeface="Times New Roman"/>
            </a:endParaRPr>
          </a:p>
        </p:txBody>
      </p:sp>
      <p:sp>
        <p:nvSpPr>
          <p:cNvPr id="45" name="text 1"/>
          <p:cNvSpPr txBox="1"/>
          <p:nvPr/>
        </p:nvSpPr>
        <p:spPr>
          <a:xfrm>
            <a:off x="5000146" y="4261296"/>
            <a:ext cx="457305" cy="118494"/>
          </a:xfrm>
          <a:prstGeom prst="rect">
            <a:avLst/>
          </a:prstGeom>
        </p:spPr>
        <p:txBody>
          <a:bodyPr vert="horz" wrap="none" lIns="0" tIns="0" rIns="0" bIns="0" rtlCol="0">
            <a:spAutoFit/>
          </a:bodyPr>
          <a:lstStyle/>
          <a:p>
            <a:r>
              <a:rPr sz="770" b="1" spc="6" dirty="0">
                <a:solidFill>
                  <a:srgbClr val="3333CC"/>
                </a:solidFill>
                <a:latin typeface="Times New Roman"/>
                <a:cs typeface="Times New Roman"/>
              </a:rPr>
              <a:t>Five  </a:t>
            </a:r>
            <a:r>
              <a:rPr sz="770" b="1" spc="6" dirty="0">
                <a:latin typeface="Times New Roman"/>
                <a:cs typeface="Times New Roman"/>
              </a:rPr>
              <a:t>types</a:t>
            </a:r>
            <a:endParaRPr sz="770">
              <a:latin typeface="Times New Roman"/>
              <a:cs typeface="Times New Roman"/>
            </a:endParaRPr>
          </a:p>
        </p:txBody>
      </p:sp>
      <p:sp>
        <p:nvSpPr>
          <p:cNvPr id="11" name="object 11"/>
          <p:cNvSpPr/>
          <p:nvPr/>
        </p:nvSpPr>
        <p:spPr>
          <a:xfrm>
            <a:off x="5000145" y="4359147"/>
            <a:ext cx="179351" cy="8796"/>
          </a:xfrm>
          <a:custGeom>
            <a:avLst/>
            <a:gdLst/>
            <a:ahLst/>
            <a:cxnLst/>
            <a:rect l="l" t="t" r="r" b="b"/>
            <a:pathLst>
              <a:path w="279654" h="13716">
                <a:moveTo>
                  <a:pt x="0" y="0"/>
                </a:moveTo>
                <a:lnTo>
                  <a:pt x="0" y="13716"/>
                </a:lnTo>
                <a:lnTo>
                  <a:pt x="279654" y="13716"/>
                </a:lnTo>
                <a:lnTo>
                  <a:pt x="279654" y="0"/>
                </a:lnTo>
                <a:lnTo>
                  <a:pt x="0" y="0"/>
                </a:lnTo>
                <a:close/>
              </a:path>
            </a:pathLst>
          </a:custGeom>
          <a:solidFill>
            <a:srgbClr val="3333CC"/>
          </a:solidFill>
        </p:spPr>
        <p:txBody>
          <a:bodyPr wrap="square" lIns="0" tIns="0" rIns="0" bIns="0" rtlCol="0">
            <a:noAutofit/>
          </a:bodyPr>
          <a:lstStyle/>
          <a:p>
            <a:endParaRPr sz="1154"/>
          </a:p>
        </p:txBody>
      </p:sp>
      <p:sp>
        <p:nvSpPr>
          <p:cNvPr id="12" name="object 12"/>
          <p:cNvSpPr/>
          <p:nvPr/>
        </p:nvSpPr>
        <p:spPr>
          <a:xfrm>
            <a:off x="5179496" y="4359147"/>
            <a:ext cx="241415" cy="8796"/>
          </a:xfrm>
          <a:custGeom>
            <a:avLst/>
            <a:gdLst/>
            <a:ahLst/>
            <a:cxnLst/>
            <a:rect l="l" t="t" r="r" b="b"/>
            <a:pathLst>
              <a:path w="376428" h="13716">
                <a:moveTo>
                  <a:pt x="0" y="0"/>
                </a:moveTo>
                <a:lnTo>
                  <a:pt x="0" y="13716"/>
                </a:lnTo>
                <a:lnTo>
                  <a:pt x="376428" y="13716"/>
                </a:lnTo>
                <a:lnTo>
                  <a:pt x="376428" y="0"/>
                </a:lnTo>
                <a:lnTo>
                  <a:pt x="0" y="0"/>
                </a:lnTo>
                <a:close/>
              </a:path>
            </a:pathLst>
          </a:custGeom>
          <a:solidFill>
            <a:srgbClr val="000000"/>
          </a:solidFill>
        </p:spPr>
        <p:txBody>
          <a:bodyPr wrap="square" lIns="0" tIns="0" rIns="0" bIns="0" rtlCol="0">
            <a:noAutofit/>
          </a:bodyPr>
          <a:lstStyle/>
          <a:p>
            <a:endParaRPr sz="1154"/>
          </a:p>
        </p:txBody>
      </p:sp>
      <p:sp>
        <p:nvSpPr>
          <p:cNvPr id="46" name="text 1"/>
          <p:cNvSpPr txBox="1"/>
          <p:nvPr/>
        </p:nvSpPr>
        <p:spPr>
          <a:xfrm>
            <a:off x="5445346" y="4261296"/>
            <a:ext cx="1028358" cy="118494"/>
          </a:xfrm>
          <a:prstGeom prst="rect">
            <a:avLst/>
          </a:prstGeom>
        </p:spPr>
        <p:txBody>
          <a:bodyPr vert="horz" wrap="none" lIns="0" tIns="0" rIns="0" bIns="0" rtlCol="0">
            <a:spAutoFit/>
          </a:bodyPr>
          <a:lstStyle/>
          <a:p>
            <a:r>
              <a:rPr sz="770" b="1" spc="6" dirty="0">
                <a:latin typeface="Times New Roman"/>
                <a:cs typeface="Times New Roman"/>
              </a:rPr>
              <a:t>of reviews are described</a:t>
            </a:r>
            <a:endParaRPr sz="770">
              <a:latin typeface="Times New Roman"/>
              <a:cs typeface="Times New Roman"/>
            </a:endParaRPr>
          </a:p>
        </p:txBody>
      </p:sp>
      <p:sp>
        <p:nvSpPr>
          <p:cNvPr id="47" name="text 1"/>
          <p:cNvSpPr txBox="1"/>
          <p:nvPr/>
        </p:nvSpPr>
        <p:spPr>
          <a:xfrm>
            <a:off x="5122319" y="4394982"/>
            <a:ext cx="57644" cy="88807"/>
          </a:xfrm>
          <a:prstGeom prst="rect">
            <a:avLst/>
          </a:prstGeom>
        </p:spPr>
        <p:txBody>
          <a:bodyPr vert="horz" wrap="none" lIns="0" tIns="0" rIns="0" bIns="0" rtlCol="0">
            <a:spAutoFit/>
          </a:bodyPr>
          <a:lstStyle/>
          <a:p>
            <a:r>
              <a:rPr sz="577" spc="6" dirty="0">
                <a:latin typeface="Times New Roman"/>
                <a:cs typeface="Times New Roman"/>
              </a:rPr>
              <a:t>1.</a:t>
            </a:r>
            <a:endParaRPr sz="577">
              <a:latin typeface="Times New Roman"/>
              <a:cs typeface="Times New Roman"/>
            </a:endParaRPr>
          </a:p>
        </p:txBody>
      </p:sp>
      <p:sp>
        <p:nvSpPr>
          <p:cNvPr id="48" name="text 1"/>
          <p:cNvSpPr txBox="1"/>
          <p:nvPr/>
        </p:nvSpPr>
        <p:spPr>
          <a:xfrm>
            <a:off x="5244532" y="4394982"/>
            <a:ext cx="689484" cy="88807"/>
          </a:xfrm>
          <a:prstGeom prst="rect">
            <a:avLst/>
          </a:prstGeom>
        </p:spPr>
        <p:txBody>
          <a:bodyPr vert="horz" wrap="none" lIns="0" tIns="0" rIns="0" bIns="0" rtlCol="0">
            <a:spAutoFit/>
          </a:bodyPr>
          <a:lstStyle/>
          <a:p>
            <a:r>
              <a:rPr sz="577" spc="6" dirty="0">
                <a:latin typeface="Times New Roman"/>
                <a:cs typeface="Times New Roman"/>
              </a:rPr>
              <a:t>Management  Reviews</a:t>
            </a:r>
            <a:endParaRPr sz="577">
              <a:latin typeface="Times New Roman"/>
              <a:cs typeface="Times New Roman"/>
            </a:endParaRPr>
          </a:p>
        </p:txBody>
      </p:sp>
      <p:sp>
        <p:nvSpPr>
          <p:cNvPr id="49" name="text 1"/>
          <p:cNvSpPr txBox="1"/>
          <p:nvPr/>
        </p:nvSpPr>
        <p:spPr>
          <a:xfrm>
            <a:off x="5122319" y="4501030"/>
            <a:ext cx="57644" cy="88807"/>
          </a:xfrm>
          <a:prstGeom prst="rect">
            <a:avLst/>
          </a:prstGeom>
        </p:spPr>
        <p:txBody>
          <a:bodyPr vert="horz" wrap="none" lIns="0" tIns="0" rIns="0" bIns="0" rtlCol="0">
            <a:spAutoFit/>
          </a:bodyPr>
          <a:lstStyle/>
          <a:p>
            <a:r>
              <a:rPr sz="577" spc="6" dirty="0">
                <a:latin typeface="Times New Roman"/>
                <a:cs typeface="Times New Roman"/>
              </a:rPr>
              <a:t>2.</a:t>
            </a:r>
            <a:endParaRPr sz="577">
              <a:latin typeface="Times New Roman"/>
              <a:cs typeface="Times New Roman"/>
            </a:endParaRPr>
          </a:p>
        </p:txBody>
      </p:sp>
      <p:sp>
        <p:nvSpPr>
          <p:cNvPr id="50" name="text 1"/>
          <p:cNvSpPr txBox="1"/>
          <p:nvPr/>
        </p:nvSpPr>
        <p:spPr>
          <a:xfrm>
            <a:off x="5244517" y="4501030"/>
            <a:ext cx="594137" cy="88807"/>
          </a:xfrm>
          <a:prstGeom prst="rect">
            <a:avLst/>
          </a:prstGeom>
        </p:spPr>
        <p:txBody>
          <a:bodyPr vert="horz" wrap="none" lIns="0" tIns="0" rIns="0" bIns="0" rtlCol="0">
            <a:spAutoFit/>
          </a:bodyPr>
          <a:lstStyle/>
          <a:p>
            <a:r>
              <a:rPr sz="577" spc="6" dirty="0">
                <a:latin typeface="Times New Roman"/>
                <a:cs typeface="Times New Roman"/>
              </a:rPr>
              <a:t>Technical  Reviews</a:t>
            </a:r>
            <a:endParaRPr sz="577">
              <a:latin typeface="Times New Roman"/>
              <a:cs typeface="Times New Roman"/>
            </a:endParaRPr>
          </a:p>
        </p:txBody>
      </p:sp>
      <p:sp>
        <p:nvSpPr>
          <p:cNvPr id="51" name="text 1"/>
          <p:cNvSpPr txBox="1"/>
          <p:nvPr/>
        </p:nvSpPr>
        <p:spPr>
          <a:xfrm>
            <a:off x="5122319" y="4606588"/>
            <a:ext cx="57644" cy="88807"/>
          </a:xfrm>
          <a:prstGeom prst="rect">
            <a:avLst/>
          </a:prstGeom>
        </p:spPr>
        <p:txBody>
          <a:bodyPr vert="horz" wrap="none" lIns="0" tIns="0" rIns="0" bIns="0" rtlCol="0">
            <a:spAutoFit/>
          </a:bodyPr>
          <a:lstStyle/>
          <a:p>
            <a:r>
              <a:rPr sz="577" spc="6" dirty="0">
                <a:latin typeface="Times New Roman"/>
                <a:cs typeface="Times New Roman"/>
              </a:rPr>
              <a:t>3.</a:t>
            </a:r>
            <a:endParaRPr sz="577">
              <a:latin typeface="Times New Roman"/>
              <a:cs typeface="Times New Roman"/>
            </a:endParaRPr>
          </a:p>
        </p:txBody>
      </p:sp>
      <p:sp>
        <p:nvSpPr>
          <p:cNvPr id="52" name="text 1"/>
          <p:cNvSpPr txBox="1"/>
          <p:nvPr/>
        </p:nvSpPr>
        <p:spPr>
          <a:xfrm>
            <a:off x="5244539" y="4606588"/>
            <a:ext cx="343492" cy="88807"/>
          </a:xfrm>
          <a:prstGeom prst="rect">
            <a:avLst/>
          </a:prstGeom>
        </p:spPr>
        <p:txBody>
          <a:bodyPr vert="horz" wrap="none" lIns="0" tIns="0" rIns="0" bIns="0" rtlCol="0">
            <a:spAutoFit/>
          </a:bodyPr>
          <a:lstStyle/>
          <a:p>
            <a:r>
              <a:rPr sz="577" spc="6" dirty="0">
                <a:latin typeface="Times New Roman"/>
                <a:cs typeface="Times New Roman"/>
              </a:rPr>
              <a:t>Inspections</a:t>
            </a:r>
            <a:endParaRPr sz="577">
              <a:latin typeface="Times New Roman"/>
              <a:cs typeface="Times New Roman"/>
            </a:endParaRPr>
          </a:p>
        </p:txBody>
      </p:sp>
      <p:sp>
        <p:nvSpPr>
          <p:cNvPr id="53" name="text 1"/>
          <p:cNvSpPr txBox="1"/>
          <p:nvPr/>
        </p:nvSpPr>
        <p:spPr>
          <a:xfrm>
            <a:off x="5122319" y="4712637"/>
            <a:ext cx="57644" cy="88807"/>
          </a:xfrm>
          <a:prstGeom prst="rect">
            <a:avLst/>
          </a:prstGeom>
        </p:spPr>
        <p:txBody>
          <a:bodyPr vert="horz" wrap="none" lIns="0" tIns="0" rIns="0" bIns="0" rtlCol="0">
            <a:spAutoFit/>
          </a:bodyPr>
          <a:lstStyle/>
          <a:p>
            <a:r>
              <a:rPr sz="577" spc="6" dirty="0">
                <a:latin typeface="Times New Roman"/>
                <a:cs typeface="Times New Roman"/>
              </a:rPr>
              <a:t>4.</a:t>
            </a:r>
            <a:endParaRPr sz="577">
              <a:latin typeface="Times New Roman"/>
              <a:cs typeface="Times New Roman"/>
            </a:endParaRPr>
          </a:p>
        </p:txBody>
      </p:sp>
      <p:sp>
        <p:nvSpPr>
          <p:cNvPr id="54" name="text 1"/>
          <p:cNvSpPr txBox="1"/>
          <p:nvPr/>
        </p:nvSpPr>
        <p:spPr>
          <a:xfrm>
            <a:off x="5244517" y="4712637"/>
            <a:ext cx="422808" cy="88807"/>
          </a:xfrm>
          <a:prstGeom prst="rect">
            <a:avLst/>
          </a:prstGeom>
        </p:spPr>
        <p:txBody>
          <a:bodyPr vert="horz" wrap="none" lIns="0" tIns="0" rIns="0" bIns="0" rtlCol="0">
            <a:spAutoFit/>
          </a:bodyPr>
          <a:lstStyle/>
          <a:p>
            <a:r>
              <a:rPr sz="577" spc="6" dirty="0">
                <a:latin typeface="Times New Roman"/>
                <a:cs typeface="Times New Roman"/>
              </a:rPr>
              <a:t>Walk-through</a:t>
            </a:r>
            <a:endParaRPr sz="577">
              <a:latin typeface="Times New Roman"/>
              <a:cs typeface="Times New Roman"/>
            </a:endParaRPr>
          </a:p>
        </p:txBody>
      </p:sp>
      <p:sp>
        <p:nvSpPr>
          <p:cNvPr id="55" name="text 1"/>
          <p:cNvSpPr txBox="1"/>
          <p:nvPr/>
        </p:nvSpPr>
        <p:spPr>
          <a:xfrm>
            <a:off x="5122319" y="4818686"/>
            <a:ext cx="57644" cy="88807"/>
          </a:xfrm>
          <a:prstGeom prst="rect">
            <a:avLst/>
          </a:prstGeom>
        </p:spPr>
        <p:txBody>
          <a:bodyPr vert="horz" wrap="none" lIns="0" tIns="0" rIns="0" bIns="0" rtlCol="0">
            <a:spAutoFit/>
          </a:bodyPr>
          <a:lstStyle/>
          <a:p>
            <a:r>
              <a:rPr sz="577" spc="6" dirty="0">
                <a:latin typeface="Times New Roman"/>
                <a:cs typeface="Times New Roman"/>
              </a:rPr>
              <a:t>5.</a:t>
            </a:r>
            <a:endParaRPr sz="577">
              <a:latin typeface="Times New Roman"/>
              <a:cs typeface="Times New Roman"/>
            </a:endParaRPr>
          </a:p>
        </p:txBody>
      </p:sp>
      <p:sp>
        <p:nvSpPr>
          <p:cNvPr id="56" name="text 1"/>
          <p:cNvSpPr txBox="1"/>
          <p:nvPr/>
        </p:nvSpPr>
        <p:spPr>
          <a:xfrm>
            <a:off x="5244539" y="4818686"/>
            <a:ext cx="201787" cy="88807"/>
          </a:xfrm>
          <a:prstGeom prst="rect">
            <a:avLst/>
          </a:prstGeom>
        </p:spPr>
        <p:txBody>
          <a:bodyPr vert="horz" wrap="none" lIns="0" tIns="0" rIns="0" bIns="0" rtlCol="0">
            <a:spAutoFit/>
          </a:bodyPr>
          <a:lstStyle/>
          <a:p>
            <a:r>
              <a:rPr sz="577" spc="6" dirty="0">
                <a:latin typeface="Times New Roman"/>
                <a:cs typeface="Times New Roman"/>
              </a:rPr>
              <a:t>Audits</a:t>
            </a:r>
            <a:endParaRPr sz="577">
              <a:latin typeface="Times New Roman"/>
              <a:cs typeface="Times New Roman"/>
            </a:endParaRPr>
          </a:p>
        </p:txBody>
      </p:sp>
      <p:sp>
        <p:nvSpPr>
          <p:cNvPr id="57" name="text 1"/>
          <p:cNvSpPr txBox="1"/>
          <p:nvPr/>
        </p:nvSpPr>
        <p:spPr>
          <a:xfrm>
            <a:off x="4829103" y="4931295"/>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58" name="text 1"/>
          <p:cNvSpPr txBox="1"/>
          <p:nvPr/>
        </p:nvSpPr>
        <p:spPr>
          <a:xfrm>
            <a:off x="5000146" y="4931295"/>
            <a:ext cx="841769" cy="118494"/>
          </a:xfrm>
          <a:prstGeom prst="rect">
            <a:avLst/>
          </a:prstGeom>
        </p:spPr>
        <p:txBody>
          <a:bodyPr vert="horz" wrap="none" lIns="0" tIns="0" rIns="0" bIns="0" rtlCol="0">
            <a:spAutoFit/>
          </a:bodyPr>
          <a:lstStyle/>
          <a:p>
            <a:r>
              <a:rPr sz="770" b="1" spc="6" dirty="0">
                <a:latin typeface="Times New Roman"/>
                <a:cs typeface="Times New Roman"/>
              </a:rPr>
              <a:t>Defines  </a:t>
            </a:r>
            <a:r>
              <a:rPr sz="770" b="1" spc="6" dirty="0">
                <a:solidFill>
                  <a:srgbClr val="3333CC"/>
                </a:solidFill>
                <a:latin typeface="Times New Roman"/>
                <a:cs typeface="Times New Roman"/>
              </a:rPr>
              <a:t>procedures</a:t>
            </a:r>
            <a:endParaRPr sz="770">
              <a:latin typeface="Times New Roman"/>
              <a:cs typeface="Times New Roman"/>
            </a:endParaRPr>
          </a:p>
        </p:txBody>
      </p:sp>
      <p:sp>
        <p:nvSpPr>
          <p:cNvPr id="13" name="object 13"/>
          <p:cNvSpPr/>
          <p:nvPr/>
        </p:nvSpPr>
        <p:spPr>
          <a:xfrm>
            <a:off x="5334412" y="5029146"/>
            <a:ext cx="466702" cy="8796"/>
          </a:xfrm>
          <a:custGeom>
            <a:avLst/>
            <a:gdLst/>
            <a:ahLst/>
            <a:cxnLst/>
            <a:rect l="l" t="t" r="r" b="b"/>
            <a:pathLst>
              <a:path w="727709" h="13716">
                <a:moveTo>
                  <a:pt x="0" y="0"/>
                </a:moveTo>
                <a:lnTo>
                  <a:pt x="0" y="13716"/>
                </a:lnTo>
                <a:lnTo>
                  <a:pt x="727709" y="13716"/>
                </a:lnTo>
                <a:lnTo>
                  <a:pt x="727709" y="0"/>
                </a:lnTo>
                <a:lnTo>
                  <a:pt x="0" y="0"/>
                </a:lnTo>
                <a:close/>
              </a:path>
            </a:pathLst>
          </a:custGeom>
          <a:solidFill>
            <a:srgbClr val="3333CC"/>
          </a:solidFill>
        </p:spPr>
        <p:txBody>
          <a:bodyPr wrap="square" lIns="0" tIns="0" rIns="0" bIns="0" rtlCol="0">
            <a:noAutofit/>
          </a:bodyPr>
          <a:lstStyle/>
          <a:p>
            <a:endParaRPr sz="1154"/>
          </a:p>
        </p:txBody>
      </p:sp>
      <p:sp>
        <p:nvSpPr>
          <p:cNvPr id="59" name="text 1"/>
          <p:cNvSpPr txBox="1"/>
          <p:nvPr/>
        </p:nvSpPr>
        <p:spPr>
          <a:xfrm>
            <a:off x="5825549" y="4931295"/>
            <a:ext cx="1562544" cy="118494"/>
          </a:xfrm>
          <a:prstGeom prst="rect">
            <a:avLst/>
          </a:prstGeom>
        </p:spPr>
        <p:txBody>
          <a:bodyPr vert="horz" wrap="none" lIns="0" tIns="0" rIns="0" bIns="0" rtlCol="0">
            <a:spAutoFit/>
          </a:bodyPr>
          <a:lstStyle/>
          <a:p>
            <a:r>
              <a:rPr sz="770" b="1" spc="6" dirty="0">
                <a:latin typeface="Times New Roman"/>
                <a:cs typeface="Times New Roman"/>
              </a:rPr>
              <a:t>for the execution of each review type</a:t>
            </a:r>
            <a:endParaRPr sz="770">
              <a:latin typeface="Times New Roman"/>
              <a:cs typeface="Times New Roman"/>
            </a:endParaRPr>
          </a:p>
        </p:txBody>
      </p:sp>
      <p:sp>
        <p:nvSpPr>
          <p:cNvPr id="60" name="text 1"/>
          <p:cNvSpPr txBox="1"/>
          <p:nvPr/>
        </p:nvSpPr>
        <p:spPr>
          <a:xfrm>
            <a:off x="4829103" y="5072039"/>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61" name="text 1"/>
          <p:cNvSpPr txBox="1"/>
          <p:nvPr/>
        </p:nvSpPr>
        <p:spPr>
          <a:xfrm>
            <a:off x="5000146" y="5072039"/>
            <a:ext cx="953915" cy="118494"/>
          </a:xfrm>
          <a:prstGeom prst="rect">
            <a:avLst/>
          </a:prstGeom>
        </p:spPr>
        <p:txBody>
          <a:bodyPr vert="horz" wrap="none" lIns="0" tIns="0" rIns="0" bIns="0" rtlCol="0">
            <a:spAutoFit/>
          </a:bodyPr>
          <a:lstStyle/>
          <a:p>
            <a:r>
              <a:rPr sz="770" b="1" spc="6" dirty="0">
                <a:latin typeface="Times New Roman"/>
                <a:cs typeface="Times New Roman"/>
              </a:rPr>
              <a:t>The standard does not</a:t>
            </a:r>
            <a:endParaRPr sz="770">
              <a:latin typeface="Times New Roman"/>
              <a:cs typeface="Times New Roman"/>
            </a:endParaRPr>
          </a:p>
        </p:txBody>
      </p:sp>
      <p:sp>
        <p:nvSpPr>
          <p:cNvPr id="14" name="object 14"/>
          <p:cNvSpPr/>
          <p:nvPr/>
        </p:nvSpPr>
        <p:spPr>
          <a:xfrm>
            <a:off x="5587067" y="5169890"/>
            <a:ext cx="345018" cy="8796"/>
          </a:xfrm>
          <a:custGeom>
            <a:avLst/>
            <a:gdLst/>
            <a:ahLst/>
            <a:cxnLst/>
            <a:rect l="l" t="t" r="r" b="b"/>
            <a:pathLst>
              <a:path w="537972" h="13716">
                <a:moveTo>
                  <a:pt x="0" y="0"/>
                </a:moveTo>
                <a:lnTo>
                  <a:pt x="0" y="13716"/>
                </a:lnTo>
                <a:lnTo>
                  <a:pt x="537972" y="13716"/>
                </a:lnTo>
                <a:lnTo>
                  <a:pt x="537972" y="0"/>
                </a:lnTo>
                <a:lnTo>
                  <a:pt x="0" y="0"/>
                </a:lnTo>
                <a:close/>
              </a:path>
            </a:pathLst>
          </a:custGeom>
          <a:solidFill>
            <a:srgbClr val="000000"/>
          </a:solidFill>
        </p:spPr>
        <p:txBody>
          <a:bodyPr wrap="square" lIns="0" tIns="0" rIns="0" bIns="0" rtlCol="0">
            <a:noAutofit/>
          </a:bodyPr>
          <a:lstStyle/>
          <a:p>
            <a:endParaRPr sz="1154"/>
          </a:p>
        </p:txBody>
      </p:sp>
      <p:sp>
        <p:nvSpPr>
          <p:cNvPr id="62" name="text 1"/>
          <p:cNvSpPr txBox="1"/>
          <p:nvPr/>
        </p:nvSpPr>
        <p:spPr>
          <a:xfrm>
            <a:off x="5956520" y="5072039"/>
            <a:ext cx="261097" cy="118494"/>
          </a:xfrm>
          <a:prstGeom prst="rect">
            <a:avLst/>
          </a:prstGeom>
        </p:spPr>
        <p:txBody>
          <a:bodyPr vert="horz" wrap="none" lIns="0" tIns="0" rIns="0" bIns="0" rtlCol="0">
            <a:spAutoFit/>
          </a:bodyPr>
          <a:lstStyle/>
          <a:p>
            <a:r>
              <a:rPr sz="770" b="1" spc="6" dirty="0">
                <a:latin typeface="Times New Roman"/>
                <a:cs typeface="Times New Roman"/>
              </a:rPr>
              <a:t>define</a:t>
            </a:r>
            <a:endParaRPr sz="770">
              <a:latin typeface="Times New Roman"/>
              <a:cs typeface="Times New Roman"/>
            </a:endParaRPr>
          </a:p>
        </p:txBody>
      </p:sp>
      <p:sp>
        <p:nvSpPr>
          <p:cNvPr id="63" name="text 1"/>
          <p:cNvSpPr txBox="1"/>
          <p:nvPr/>
        </p:nvSpPr>
        <p:spPr>
          <a:xfrm>
            <a:off x="4975712" y="5206629"/>
            <a:ext cx="389081" cy="98617"/>
          </a:xfrm>
          <a:prstGeom prst="rect">
            <a:avLst/>
          </a:prstGeom>
        </p:spPr>
        <p:txBody>
          <a:bodyPr vert="horz" wrap="none" lIns="0" tIns="0" rIns="0" bIns="0" rtlCol="0">
            <a:spAutoFit/>
          </a:bodyPr>
          <a:lstStyle/>
          <a:p>
            <a:r>
              <a:rPr sz="641" spc="6" dirty="0">
                <a:latin typeface="Times New Roman"/>
                <a:cs typeface="Times New Roman"/>
              </a:rPr>
              <a:t>–     The     </a:t>
            </a:r>
            <a:endParaRPr sz="641">
              <a:latin typeface="Times New Roman"/>
              <a:cs typeface="Times New Roman"/>
            </a:endParaRPr>
          </a:p>
        </p:txBody>
      </p:sp>
      <p:sp>
        <p:nvSpPr>
          <p:cNvPr id="64" name="text 1"/>
          <p:cNvSpPr txBox="1"/>
          <p:nvPr/>
        </p:nvSpPr>
        <p:spPr>
          <a:xfrm>
            <a:off x="5269415" y="5206629"/>
            <a:ext cx="160172"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need</a:t>
            </a:r>
            <a:endParaRPr sz="641">
              <a:latin typeface="Times New Roman"/>
              <a:cs typeface="Times New Roman"/>
            </a:endParaRPr>
          </a:p>
        </p:txBody>
      </p:sp>
      <p:sp>
        <p:nvSpPr>
          <p:cNvPr id="15" name="object 15"/>
          <p:cNvSpPr/>
          <p:nvPr/>
        </p:nvSpPr>
        <p:spPr>
          <a:xfrm>
            <a:off x="5269416" y="5288153"/>
            <a:ext cx="153938" cy="3421"/>
          </a:xfrm>
          <a:custGeom>
            <a:avLst/>
            <a:gdLst/>
            <a:ahLst/>
            <a:cxnLst/>
            <a:rect l="l" t="t" r="r" b="b"/>
            <a:pathLst>
              <a:path w="240030" h="5334">
                <a:moveTo>
                  <a:pt x="0" y="0"/>
                </a:moveTo>
                <a:lnTo>
                  <a:pt x="0" y="5334"/>
                </a:lnTo>
                <a:lnTo>
                  <a:pt x="240030" y="5334"/>
                </a:lnTo>
                <a:lnTo>
                  <a:pt x="240030" y="0"/>
                </a:lnTo>
                <a:lnTo>
                  <a:pt x="0" y="0"/>
                </a:lnTo>
                <a:close/>
              </a:path>
            </a:pathLst>
          </a:custGeom>
          <a:solidFill>
            <a:srgbClr val="3333CC"/>
          </a:solidFill>
        </p:spPr>
        <p:txBody>
          <a:bodyPr wrap="square" lIns="0" tIns="0" rIns="0" bIns="0" rtlCol="0">
            <a:noAutofit/>
          </a:bodyPr>
          <a:lstStyle/>
          <a:p>
            <a:endParaRPr sz="1154"/>
          </a:p>
        </p:txBody>
      </p:sp>
      <p:sp>
        <p:nvSpPr>
          <p:cNvPr id="65" name="text 1"/>
          <p:cNvSpPr txBox="1"/>
          <p:nvPr/>
        </p:nvSpPr>
        <p:spPr>
          <a:xfrm>
            <a:off x="5443880" y="5206629"/>
            <a:ext cx="988091" cy="98617"/>
          </a:xfrm>
          <a:prstGeom prst="rect">
            <a:avLst/>
          </a:prstGeom>
        </p:spPr>
        <p:txBody>
          <a:bodyPr vert="horz" wrap="none" lIns="0" tIns="0" rIns="0" bIns="0" rtlCol="0">
            <a:spAutoFit/>
          </a:bodyPr>
          <a:lstStyle/>
          <a:p>
            <a:r>
              <a:rPr sz="641" spc="6" dirty="0">
                <a:latin typeface="Times New Roman"/>
                <a:cs typeface="Times New Roman"/>
              </a:rPr>
              <a:t>to  conduct  </a:t>
            </a:r>
            <a:r>
              <a:rPr sz="641" spc="6" dirty="0">
                <a:solidFill>
                  <a:srgbClr val="3333CC"/>
                </a:solidFill>
                <a:latin typeface="Times New Roman"/>
                <a:cs typeface="Times New Roman"/>
              </a:rPr>
              <a:t>specific  </a:t>
            </a:r>
            <a:r>
              <a:rPr sz="641" spc="6" dirty="0">
                <a:latin typeface="Times New Roman"/>
                <a:cs typeface="Times New Roman"/>
              </a:rPr>
              <a:t>reviews</a:t>
            </a:r>
            <a:endParaRPr sz="641">
              <a:latin typeface="Times New Roman"/>
              <a:cs typeface="Times New Roman"/>
            </a:endParaRPr>
          </a:p>
        </p:txBody>
      </p:sp>
      <p:sp>
        <p:nvSpPr>
          <p:cNvPr id="66" name="text 1"/>
          <p:cNvSpPr txBox="1"/>
          <p:nvPr/>
        </p:nvSpPr>
        <p:spPr>
          <a:xfrm>
            <a:off x="4975705" y="5323914"/>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67" name="text 1"/>
          <p:cNvSpPr txBox="1"/>
          <p:nvPr/>
        </p:nvSpPr>
        <p:spPr>
          <a:xfrm>
            <a:off x="5122312" y="5323914"/>
            <a:ext cx="1382110" cy="98617"/>
          </a:xfrm>
          <a:prstGeom prst="rect">
            <a:avLst/>
          </a:prstGeom>
        </p:spPr>
        <p:txBody>
          <a:bodyPr vert="horz" wrap="none" lIns="0" tIns="0" rIns="0" bIns="0" rtlCol="0">
            <a:spAutoFit/>
          </a:bodyPr>
          <a:lstStyle/>
          <a:p>
            <a:r>
              <a:rPr sz="641" spc="6" dirty="0">
                <a:latin typeface="Times New Roman"/>
                <a:cs typeface="Times New Roman"/>
              </a:rPr>
              <a:t>Procedures for determining the </a:t>
            </a:r>
            <a:r>
              <a:rPr sz="641" spc="6" dirty="0">
                <a:solidFill>
                  <a:srgbClr val="3333CC"/>
                </a:solidFill>
                <a:latin typeface="Times New Roman"/>
                <a:cs typeface="Times New Roman"/>
              </a:rPr>
              <a:t>necessity</a:t>
            </a:r>
            <a:endParaRPr sz="641">
              <a:latin typeface="Times New Roman"/>
              <a:cs typeface="Times New Roman"/>
            </a:endParaRPr>
          </a:p>
        </p:txBody>
      </p:sp>
      <p:sp>
        <p:nvSpPr>
          <p:cNvPr id="16" name="object 16"/>
          <p:cNvSpPr/>
          <p:nvPr/>
        </p:nvSpPr>
        <p:spPr>
          <a:xfrm>
            <a:off x="6151997" y="5405440"/>
            <a:ext cx="298103" cy="3421"/>
          </a:xfrm>
          <a:custGeom>
            <a:avLst/>
            <a:gdLst/>
            <a:ahLst/>
            <a:cxnLst/>
            <a:rect l="l" t="t" r="r" b="b"/>
            <a:pathLst>
              <a:path w="464820" h="5334">
                <a:moveTo>
                  <a:pt x="0" y="0"/>
                </a:moveTo>
                <a:lnTo>
                  <a:pt x="0" y="5334"/>
                </a:lnTo>
                <a:lnTo>
                  <a:pt x="464820" y="5334"/>
                </a:lnTo>
                <a:lnTo>
                  <a:pt x="464820" y="0"/>
                </a:lnTo>
                <a:lnTo>
                  <a:pt x="0" y="0"/>
                </a:lnTo>
                <a:close/>
              </a:path>
            </a:pathLst>
          </a:custGeom>
          <a:solidFill>
            <a:srgbClr val="3333CC"/>
          </a:solidFill>
        </p:spPr>
        <p:txBody>
          <a:bodyPr wrap="square" lIns="0" tIns="0" rIns="0" bIns="0" rtlCol="0">
            <a:noAutofit/>
          </a:bodyPr>
          <a:lstStyle/>
          <a:p>
            <a:endParaRPr sz="1154"/>
          </a:p>
        </p:txBody>
      </p:sp>
      <p:sp>
        <p:nvSpPr>
          <p:cNvPr id="68" name="text 1"/>
          <p:cNvSpPr txBox="1"/>
          <p:nvPr/>
        </p:nvSpPr>
        <p:spPr>
          <a:xfrm>
            <a:off x="6470136" y="5323916"/>
            <a:ext cx="408382" cy="98617"/>
          </a:xfrm>
          <a:prstGeom prst="rect">
            <a:avLst/>
          </a:prstGeom>
        </p:spPr>
        <p:txBody>
          <a:bodyPr vert="horz" wrap="none" lIns="0" tIns="0" rIns="0" bIns="0" rtlCol="0">
            <a:spAutoFit/>
          </a:bodyPr>
          <a:lstStyle/>
          <a:p>
            <a:r>
              <a:rPr sz="641" spc="6" dirty="0">
                <a:latin typeface="Times New Roman"/>
                <a:cs typeface="Times New Roman"/>
              </a:rPr>
              <a:t>for a review</a:t>
            </a:r>
            <a:endParaRPr sz="641">
              <a:latin typeface="Times New Roman"/>
              <a:cs typeface="Times New Roman"/>
            </a:endParaRPr>
          </a:p>
        </p:txBody>
      </p:sp>
      <p:sp>
        <p:nvSpPr>
          <p:cNvPr id="69" name="text 1"/>
          <p:cNvSpPr txBox="1"/>
          <p:nvPr/>
        </p:nvSpPr>
        <p:spPr>
          <a:xfrm>
            <a:off x="5122319" y="5439320"/>
            <a:ext cx="26417" cy="88807"/>
          </a:xfrm>
          <a:prstGeom prst="rect">
            <a:avLst/>
          </a:prstGeom>
        </p:spPr>
        <p:txBody>
          <a:bodyPr vert="horz" wrap="none" lIns="0" tIns="0" rIns="0" bIns="0" rtlCol="0">
            <a:spAutoFit/>
          </a:bodyPr>
          <a:lstStyle/>
          <a:p>
            <a:r>
              <a:rPr sz="577" spc="6" dirty="0">
                <a:latin typeface="Times New Roman"/>
                <a:cs typeface="Times New Roman"/>
              </a:rPr>
              <a:t>•</a:t>
            </a:r>
            <a:endParaRPr sz="577">
              <a:latin typeface="Times New Roman"/>
              <a:cs typeface="Times New Roman"/>
            </a:endParaRPr>
          </a:p>
        </p:txBody>
      </p:sp>
      <p:sp>
        <p:nvSpPr>
          <p:cNvPr id="70" name="text 1"/>
          <p:cNvSpPr txBox="1"/>
          <p:nvPr/>
        </p:nvSpPr>
        <p:spPr>
          <a:xfrm>
            <a:off x="5244487" y="5439320"/>
            <a:ext cx="1586909" cy="88807"/>
          </a:xfrm>
          <a:prstGeom prst="rect">
            <a:avLst/>
          </a:prstGeom>
        </p:spPr>
        <p:txBody>
          <a:bodyPr vert="horz" wrap="none" lIns="0" tIns="0" rIns="0" bIns="0" rtlCol="0">
            <a:spAutoFit/>
          </a:bodyPr>
          <a:lstStyle/>
          <a:p>
            <a:r>
              <a:rPr sz="577" spc="6" dirty="0">
                <a:latin typeface="Times New Roman"/>
                <a:cs typeface="Times New Roman"/>
              </a:rPr>
              <a:t>Defined in other standards, e.g.  IEEE, ISO standard</a:t>
            </a:r>
            <a:endParaRPr sz="577">
              <a:latin typeface="Times New Roman"/>
              <a:cs typeface="Times New Roman"/>
            </a:endParaRPr>
          </a:p>
        </p:txBody>
      </p:sp>
      <p:sp>
        <p:nvSpPr>
          <p:cNvPr id="71" name="text 1"/>
          <p:cNvSpPr txBox="1"/>
          <p:nvPr/>
        </p:nvSpPr>
        <p:spPr>
          <a:xfrm>
            <a:off x="4975711" y="5546760"/>
            <a:ext cx="42448"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a:t>
            </a:r>
            <a:endParaRPr sz="641">
              <a:latin typeface="Times New Roman"/>
              <a:cs typeface="Times New Roman"/>
            </a:endParaRPr>
          </a:p>
        </p:txBody>
      </p:sp>
      <p:sp>
        <p:nvSpPr>
          <p:cNvPr id="72" name="text 1"/>
          <p:cNvSpPr txBox="1"/>
          <p:nvPr/>
        </p:nvSpPr>
        <p:spPr>
          <a:xfrm>
            <a:off x="5122319" y="5546760"/>
            <a:ext cx="388376"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Disposition</a:t>
            </a:r>
            <a:endParaRPr sz="641">
              <a:latin typeface="Times New Roman"/>
              <a:cs typeface="Times New Roman"/>
            </a:endParaRPr>
          </a:p>
        </p:txBody>
      </p:sp>
      <p:sp>
        <p:nvSpPr>
          <p:cNvPr id="17" name="object 17"/>
          <p:cNvSpPr/>
          <p:nvPr/>
        </p:nvSpPr>
        <p:spPr>
          <a:xfrm>
            <a:off x="5122319" y="5628284"/>
            <a:ext cx="374828" cy="3421"/>
          </a:xfrm>
          <a:custGeom>
            <a:avLst/>
            <a:gdLst/>
            <a:ahLst/>
            <a:cxnLst/>
            <a:rect l="l" t="t" r="r" b="b"/>
            <a:pathLst>
              <a:path w="584454" h="5334">
                <a:moveTo>
                  <a:pt x="0" y="0"/>
                </a:moveTo>
                <a:lnTo>
                  <a:pt x="0" y="5334"/>
                </a:lnTo>
                <a:lnTo>
                  <a:pt x="584454" y="5334"/>
                </a:lnTo>
                <a:lnTo>
                  <a:pt x="584454" y="0"/>
                </a:lnTo>
                <a:lnTo>
                  <a:pt x="0" y="0"/>
                </a:lnTo>
                <a:close/>
              </a:path>
            </a:pathLst>
          </a:custGeom>
          <a:solidFill>
            <a:srgbClr val="3333CC"/>
          </a:solidFill>
        </p:spPr>
        <p:txBody>
          <a:bodyPr wrap="square" lIns="0" tIns="0" rIns="0" bIns="0" rtlCol="0">
            <a:noAutofit/>
          </a:bodyPr>
          <a:lstStyle/>
          <a:p>
            <a:endParaRPr sz="1154"/>
          </a:p>
        </p:txBody>
      </p:sp>
      <p:sp>
        <p:nvSpPr>
          <p:cNvPr id="73" name="text 1"/>
          <p:cNvSpPr txBox="1"/>
          <p:nvPr/>
        </p:nvSpPr>
        <p:spPr>
          <a:xfrm>
            <a:off x="5517672" y="5546760"/>
            <a:ext cx="437171" cy="98617"/>
          </a:xfrm>
          <a:prstGeom prst="rect">
            <a:avLst/>
          </a:prstGeom>
        </p:spPr>
        <p:txBody>
          <a:bodyPr vert="horz" wrap="none" lIns="0" tIns="0" rIns="0" bIns="0" rtlCol="0">
            <a:spAutoFit/>
          </a:bodyPr>
          <a:lstStyle/>
          <a:p>
            <a:r>
              <a:rPr sz="641" spc="6" dirty="0">
                <a:latin typeface="Times New Roman"/>
                <a:cs typeface="Times New Roman"/>
              </a:rPr>
              <a:t>of the results</a:t>
            </a:r>
            <a:endParaRPr sz="641">
              <a:latin typeface="Times New Roman"/>
              <a:cs typeface="Times New Roman"/>
            </a:endParaRPr>
          </a:p>
        </p:txBody>
      </p:sp>
      <p:sp>
        <p:nvSpPr>
          <p:cNvPr id="18" name="object 18"/>
          <p:cNvSpPr/>
          <p:nvPr/>
        </p:nvSpPr>
        <p:spPr>
          <a:xfrm>
            <a:off x="4628493" y="3756832"/>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1027489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2"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1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3" name="text 1"/>
          <p:cNvSpPr txBox="1"/>
          <p:nvPr/>
        </p:nvSpPr>
        <p:spPr>
          <a:xfrm>
            <a:off x="4658061" y="2971689"/>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4" name="text 1"/>
          <p:cNvSpPr txBox="1"/>
          <p:nvPr/>
        </p:nvSpPr>
        <p:spPr>
          <a:xfrm>
            <a:off x="7506655" y="2971689"/>
            <a:ext cx="24815" cy="59247"/>
          </a:xfrm>
          <a:prstGeom prst="rect">
            <a:avLst/>
          </a:prstGeom>
        </p:spPr>
        <p:txBody>
          <a:bodyPr vert="horz" wrap="none" lIns="0" tIns="0" rIns="0" bIns="0" rtlCol="0">
            <a:spAutoFit/>
          </a:bodyPr>
          <a:lstStyle/>
          <a:p>
            <a:r>
              <a:rPr sz="385" spc="6" dirty="0">
                <a:latin typeface="Times New Roman"/>
                <a:cs typeface="Times New Roman"/>
              </a:rPr>
              <a:t>5</a:t>
            </a:r>
            <a:endParaRPr sz="385">
              <a:latin typeface="Times New Roman"/>
              <a:cs typeface="Times New Roman"/>
            </a:endParaRPr>
          </a:p>
        </p:txBody>
      </p:sp>
      <p:sp>
        <p:nvSpPr>
          <p:cNvPr id="5" name="text 1"/>
          <p:cNvSpPr txBox="1"/>
          <p:nvPr/>
        </p:nvSpPr>
        <p:spPr>
          <a:xfrm>
            <a:off x="5518161" y="1044173"/>
            <a:ext cx="1215269"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Application  Intent</a:t>
            </a:r>
            <a:endParaRPr sz="1154">
              <a:latin typeface="Times New Roman"/>
              <a:cs typeface="Times New Roman"/>
            </a:endParaRPr>
          </a:p>
        </p:txBody>
      </p:sp>
      <p:sp>
        <p:nvSpPr>
          <p:cNvPr id="6" name="text 1"/>
          <p:cNvSpPr txBox="1"/>
          <p:nvPr/>
        </p:nvSpPr>
        <p:spPr>
          <a:xfrm>
            <a:off x="4831547" y="1279289"/>
            <a:ext cx="75277" cy="118494"/>
          </a:xfrm>
          <a:prstGeom prst="rect">
            <a:avLst/>
          </a:prstGeom>
        </p:spPr>
        <p:txBody>
          <a:bodyPr vert="horz" wrap="none" lIns="0" tIns="0" rIns="0" bIns="0" rtlCol="0">
            <a:spAutoFit/>
          </a:bodyPr>
          <a:lstStyle/>
          <a:p>
            <a:r>
              <a:rPr sz="770" spc="6" dirty="0">
                <a:latin typeface="Times New Roman"/>
                <a:cs typeface="Times New Roman"/>
              </a:rPr>
              <a:t>1.</a:t>
            </a:r>
            <a:endParaRPr sz="770">
              <a:latin typeface="Times New Roman"/>
              <a:cs typeface="Times New Roman"/>
            </a:endParaRPr>
          </a:p>
        </p:txBody>
      </p:sp>
      <p:sp>
        <p:nvSpPr>
          <p:cNvPr id="7" name="text 1"/>
          <p:cNvSpPr txBox="1"/>
          <p:nvPr/>
        </p:nvSpPr>
        <p:spPr>
          <a:xfrm>
            <a:off x="5002599" y="1279289"/>
            <a:ext cx="1814792" cy="118494"/>
          </a:xfrm>
          <a:prstGeom prst="rect">
            <a:avLst/>
          </a:prstGeom>
        </p:spPr>
        <p:txBody>
          <a:bodyPr vert="horz" wrap="none" lIns="0" tIns="0" rIns="0" bIns="0" rtlCol="0">
            <a:spAutoFit/>
          </a:bodyPr>
          <a:lstStyle/>
          <a:p>
            <a:r>
              <a:rPr sz="770" spc="6" dirty="0">
                <a:latin typeface="Times New Roman"/>
                <a:cs typeface="Times New Roman"/>
              </a:rPr>
              <a:t>Standard applies throughout the scope of any</a:t>
            </a:r>
            <a:endParaRPr sz="770">
              <a:latin typeface="Times New Roman"/>
              <a:cs typeface="Times New Roman"/>
            </a:endParaRPr>
          </a:p>
        </p:txBody>
      </p:sp>
      <p:sp>
        <p:nvSpPr>
          <p:cNvPr id="19" name="object 19"/>
          <p:cNvSpPr/>
          <p:nvPr/>
        </p:nvSpPr>
        <p:spPr>
          <a:xfrm>
            <a:off x="6624563" y="1377139"/>
            <a:ext cx="165667" cy="4398"/>
          </a:xfrm>
          <a:custGeom>
            <a:avLst/>
            <a:gdLst/>
            <a:ahLst/>
            <a:cxnLst/>
            <a:rect l="l" t="t" r="r" b="b"/>
            <a:pathLst>
              <a:path w="258318" h="6858">
                <a:moveTo>
                  <a:pt x="0" y="0"/>
                </a:moveTo>
                <a:lnTo>
                  <a:pt x="0" y="6858"/>
                </a:lnTo>
                <a:lnTo>
                  <a:pt x="258318" y="6858"/>
                </a:lnTo>
                <a:lnTo>
                  <a:pt x="258318" y="0"/>
                </a:lnTo>
                <a:lnTo>
                  <a:pt x="0" y="0"/>
                </a:lnTo>
                <a:close/>
              </a:path>
            </a:pathLst>
          </a:custGeom>
          <a:solidFill>
            <a:srgbClr val="000000"/>
          </a:solidFill>
        </p:spPr>
        <p:txBody>
          <a:bodyPr wrap="square" lIns="0" tIns="0" rIns="0" bIns="0" rtlCol="0">
            <a:noAutofit/>
          </a:bodyPr>
          <a:lstStyle/>
          <a:p>
            <a:endParaRPr sz="1154"/>
          </a:p>
        </p:txBody>
      </p:sp>
      <p:sp>
        <p:nvSpPr>
          <p:cNvPr id="8" name="text 1"/>
          <p:cNvSpPr txBox="1"/>
          <p:nvPr/>
        </p:nvSpPr>
        <p:spPr>
          <a:xfrm>
            <a:off x="6790230" y="1279289"/>
            <a:ext cx="564578" cy="118494"/>
          </a:xfrm>
          <a:prstGeom prst="rect">
            <a:avLst/>
          </a:prstGeom>
        </p:spPr>
        <p:txBody>
          <a:bodyPr vert="horz" wrap="none" lIns="0" tIns="0" rIns="0" bIns="0" rtlCol="0">
            <a:spAutoFit/>
          </a:bodyPr>
          <a:lstStyle/>
          <a:p>
            <a:r>
              <a:rPr sz="770" spc="6" dirty="0">
                <a:latin typeface="Times New Roman"/>
                <a:cs typeface="Times New Roman"/>
              </a:rPr>
              <a:t>software  </a:t>
            </a:r>
            <a:r>
              <a:rPr sz="770" spc="6" dirty="0">
                <a:solidFill>
                  <a:srgbClr val="3333CC"/>
                </a:solidFill>
                <a:latin typeface="Times New Roman"/>
                <a:cs typeface="Times New Roman"/>
              </a:rPr>
              <a:t>life-</a:t>
            </a:r>
            <a:endParaRPr sz="770">
              <a:latin typeface="Times New Roman"/>
              <a:cs typeface="Times New Roman"/>
            </a:endParaRPr>
          </a:p>
        </p:txBody>
      </p:sp>
      <p:sp>
        <p:nvSpPr>
          <p:cNvPr id="20" name="object 20"/>
          <p:cNvSpPr/>
          <p:nvPr/>
        </p:nvSpPr>
        <p:spPr>
          <a:xfrm>
            <a:off x="7151375" y="1377139"/>
            <a:ext cx="162246" cy="4398"/>
          </a:xfrm>
          <a:custGeom>
            <a:avLst/>
            <a:gdLst/>
            <a:ahLst/>
            <a:cxnLst/>
            <a:rect l="l" t="t" r="r" b="b"/>
            <a:pathLst>
              <a:path w="252984" h="6858">
                <a:moveTo>
                  <a:pt x="0" y="0"/>
                </a:moveTo>
                <a:lnTo>
                  <a:pt x="0" y="6858"/>
                </a:lnTo>
                <a:lnTo>
                  <a:pt x="252984" y="6858"/>
                </a:lnTo>
                <a:lnTo>
                  <a:pt x="252984" y="0"/>
                </a:lnTo>
                <a:lnTo>
                  <a:pt x="0" y="0"/>
                </a:lnTo>
                <a:close/>
              </a:path>
            </a:pathLst>
          </a:custGeom>
          <a:solidFill>
            <a:srgbClr val="3333CC"/>
          </a:solidFill>
        </p:spPr>
        <p:txBody>
          <a:bodyPr wrap="square" lIns="0" tIns="0" rIns="0" bIns="0" rtlCol="0">
            <a:noAutofit/>
          </a:bodyPr>
          <a:lstStyle/>
          <a:p>
            <a:endParaRPr sz="1154"/>
          </a:p>
        </p:txBody>
      </p:sp>
      <p:sp>
        <p:nvSpPr>
          <p:cNvPr id="12" name="text 1"/>
          <p:cNvSpPr txBox="1"/>
          <p:nvPr/>
        </p:nvSpPr>
        <p:spPr>
          <a:xfrm>
            <a:off x="5002590" y="1420032"/>
            <a:ext cx="486159"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cycle model</a:t>
            </a:r>
            <a:endParaRPr sz="770">
              <a:latin typeface="Times New Roman"/>
              <a:cs typeface="Times New Roman"/>
            </a:endParaRPr>
          </a:p>
        </p:txBody>
      </p:sp>
      <p:sp>
        <p:nvSpPr>
          <p:cNvPr id="21" name="object 21"/>
          <p:cNvSpPr/>
          <p:nvPr/>
        </p:nvSpPr>
        <p:spPr>
          <a:xfrm>
            <a:off x="5002589" y="1517882"/>
            <a:ext cx="474033" cy="4398"/>
          </a:xfrm>
          <a:custGeom>
            <a:avLst/>
            <a:gdLst/>
            <a:ahLst/>
            <a:cxnLst/>
            <a:rect l="l" t="t" r="r" b="b"/>
            <a:pathLst>
              <a:path w="739140" h="6858">
                <a:moveTo>
                  <a:pt x="0" y="0"/>
                </a:moveTo>
                <a:lnTo>
                  <a:pt x="0" y="6858"/>
                </a:lnTo>
                <a:lnTo>
                  <a:pt x="739140" y="6858"/>
                </a:lnTo>
                <a:lnTo>
                  <a:pt x="739140" y="0"/>
                </a:lnTo>
                <a:lnTo>
                  <a:pt x="0" y="0"/>
                </a:lnTo>
                <a:close/>
              </a:path>
            </a:pathLst>
          </a:custGeom>
          <a:solidFill>
            <a:srgbClr val="3333CC"/>
          </a:solidFill>
        </p:spPr>
        <p:txBody>
          <a:bodyPr wrap="square" lIns="0" tIns="0" rIns="0" bIns="0" rtlCol="0">
            <a:noAutofit/>
          </a:bodyPr>
          <a:lstStyle/>
          <a:p>
            <a:endParaRPr sz="1154"/>
          </a:p>
        </p:txBody>
      </p:sp>
      <p:sp>
        <p:nvSpPr>
          <p:cNvPr id="13" name="text 1"/>
          <p:cNvSpPr txBox="1"/>
          <p:nvPr/>
        </p:nvSpPr>
        <p:spPr>
          <a:xfrm>
            <a:off x="4831547" y="1583744"/>
            <a:ext cx="75277" cy="118494"/>
          </a:xfrm>
          <a:prstGeom prst="rect">
            <a:avLst/>
          </a:prstGeom>
        </p:spPr>
        <p:txBody>
          <a:bodyPr vert="horz" wrap="none" lIns="0" tIns="0" rIns="0" bIns="0" rtlCol="0">
            <a:spAutoFit/>
          </a:bodyPr>
          <a:lstStyle/>
          <a:p>
            <a:r>
              <a:rPr sz="770" spc="6" dirty="0">
                <a:latin typeface="Times New Roman"/>
                <a:cs typeface="Times New Roman"/>
              </a:rPr>
              <a:t>2.</a:t>
            </a:r>
            <a:endParaRPr sz="770">
              <a:latin typeface="Times New Roman"/>
              <a:cs typeface="Times New Roman"/>
            </a:endParaRPr>
          </a:p>
        </p:txBody>
      </p:sp>
      <p:sp>
        <p:nvSpPr>
          <p:cNvPr id="14" name="text 1"/>
          <p:cNvSpPr txBox="1"/>
          <p:nvPr/>
        </p:nvSpPr>
        <p:spPr>
          <a:xfrm>
            <a:off x="5002648" y="1583744"/>
            <a:ext cx="1224631" cy="118494"/>
          </a:xfrm>
          <a:prstGeom prst="rect">
            <a:avLst/>
          </a:prstGeom>
        </p:spPr>
        <p:txBody>
          <a:bodyPr vert="horz" wrap="none" lIns="0" tIns="0" rIns="0" bIns="0" rtlCol="0">
            <a:spAutoFit/>
          </a:bodyPr>
          <a:lstStyle/>
          <a:p>
            <a:r>
              <a:rPr sz="770" spc="6" dirty="0">
                <a:latin typeface="Times New Roman"/>
                <a:cs typeface="Times New Roman"/>
              </a:rPr>
              <a:t>Maximum benefit by </a:t>
            </a:r>
            <a:r>
              <a:rPr sz="770" spc="6" dirty="0">
                <a:solidFill>
                  <a:srgbClr val="3333CC"/>
                </a:solidFill>
                <a:latin typeface="Times New Roman"/>
                <a:cs typeface="Times New Roman"/>
              </a:rPr>
              <a:t>planning</a:t>
            </a:r>
            <a:endParaRPr sz="770">
              <a:latin typeface="Times New Roman"/>
              <a:cs typeface="Times New Roman"/>
            </a:endParaRPr>
          </a:p>
        </p:txBody>
      </p:sp>
      <p:sp>
        <p:nvSpPr>
          <p:cNvPr id="22" name="object 22"/>
          <p:cNvSpPr/>
          <p:nvPr/>
        </p:nvSpPr>
        <p:spPr>
          <a:xfrm>
            <a:off x="5851450" y="1681595"/>
            <a:ext cx="341597" cy="4398"/>
          </a:xfrm>
          <a:custGeom>
            <a:avLst/>
            <a:gdLst/>
            <a:ahLst/>
            <a:cxnLst/>
            <a:rect l="l" t="t" r="r" b="b"/>
            <a:pathLst>
              <a:path w="532638" h="6857">
                <a:moveTo>
                  <a:pt x="0" y="0"/>
                </a:moveTo>
                <a:lnTo>
                  <a:pt x="0" y="6858"/>
                </a:lnTo>
                <a:lnTo>
                  <a:pt x="532638" y="6858"/>
                </a:lnTo>
                <a:lnTo>
                  <a:pt x="532638" y="0"/>
                </a:lnTo>
                <a:lnTo>
                  <a:pt x="0" y="0"/>
                </a:lnTo>
                <a:close/>
              </a:path>
            </a:pathLst>
          </a:custGeom>
          <a:solidFill>
            <a:srgbClr val="3333CC"/>
          </a:solidFill>
        </p:spPr>
        <p:txBody>
          <a:bodyPr wrap="square" lIns="0" tIns="0" rIns="0" bIns="0" rtlCol="0">
            <a:noAutofit/>
          </a:bodyPr>
          <a:lstStyle/>
          <a:p>
            <a:endParaRPr sz="1154"/>
          </a:p>
        </p:txBody>
      </p:sp>
      <p:sp>
        <p:nvSpPr>
          <p:cNvPr id="15" name="text 1"/>
          <p:cNvSpPr txBox="1"/>
          <p:nvPr/>
        </p:nvSpPr>
        <p:spPr>
          <a:xfrm>
            <a:off x="6216993" y="1583744"/>
            <a:ext cx="450893" cy="118494"/>
          </a:xfrm>
          <a:prstGeom prst="rect">
            <a:avLst/>
          </a:prstGeom>
        </p:spPr>
        <p:txBody>
          <a:bodyPr vert="horz" wrap="none" lIns="0" tIns="0" rIns="0" bIns="0" rtlCol="0">
            <a:spAutoFit/>
          </a:bodyPr>
          <a:lstStyle/>
          <a:p>
            <a:r>
              <a:rPr sz="770" spc="6" dirty="0">
                <a:latin typeface="Times New Roman"/>
                <a:cs typeface="Times New Roman"/>
              </a:rPr>
              <a:t>them  </a:t>
            </a:r>
            <a:r>
              <a:rPr sz="770" spc="6" dirty="0">
                <a:solidFill>
                  <a:srgbClr val="3333CC"/>
                </a:solidFill>
                <a:latin typeface="Times New Roman"/>
                <a:cs typeface="Times New Roman"/>
              </a:rPr>
              <a:t>early</a:t>
            </a:r>
            <a:endParaRPr sz="770">
              <a:latin typeface="Times New Roman"/>
              <a:cs typeface="Times New Roman"/>
            </a:endParaRPr>
          </a:p>
        </p:txBody>
      </p:sp>
      <p:sp>
        <p:nvSpPr>
          <p:cNvPr id="23" name="object 23"/>
          <p:cNvSpPr/>
          <p:nvPr/>
        </p:nvSpPr>
        <p:spPr>
          <a:xfrm>
            <a:off x="6436416" y="1681595"/>
            <a:ext cx="195477" cy="4398"/>
          </a:xfrm>
          <a:custGeom>
            <a:avLst/>
            <a:gdLst/>
            <a:ahLst/>
            <a:cxnLst/>
            <a:rect l="l" t="t" r="r" b="b"/>
            <a:pathLst>
              <a:path w="304800" h="6857">
                <a:moveTo>
                  <a:pt x="0" y="0"/>
                </a:moveTo>
                <a:lnTo>
                  <a:pt x="0" y="6858"/>
                </a:lnTo>
                <a:lnTo>
                  <a:pt x="304800" y="6858"/>
                </a:lnTo>
                <a:lnTo>
                  <a:pt x="304800" y="0"/>
                </a:lnTo>
                <a:lnTo>
                  <a:pt x="0" y="0"/>
                </a:lnTo>
                <a:close/>
              </a:path>
            </a:pathLst>
          </a:custGeom>
          <a:solidFill>
            <a:srgbClr val="3333CC"/>
          </a:solidFill>
        </p:spPr>
        <p:txBody>
          <a:bodyPr wrap="square" lIns="0" tIns="0" rIns="0" bIns="0" rtlCol="0">
            <a:noAutofit/>
          </a:bodyPr>
          <a:lstStyle/>
          <a:p>
            <a:endParaRPr sz="1154"/>
          </a:p>
        </p:txBody>
      </p:sp>
      <p:sp>
        <p:nvSpPr>
          <p:cNvPr id="16" name="text 1"/>
          <p:cNvSpPr txBox="1"/>
          <p:nvPr/>
        </p:nvSpPr>
        <p:spPr>
          <a:xfrm>
            <a:off x="6655839" y="1583744"/>
            <a:ext cx="689484" cy="118494"/>
          </a:xfrm>
          <a:prstGeom prst="rect">
            <a:avLst/>
          </a:prstGeom>
        </p:spPr>
        <p:txBody>
          <a:bodyPr vert="horz" wrap="none" lIns="0" tIns="0" rIns="0" bIns="0" rtlCol="0">
            <a:spAutoFit/>
          </a:bodyPr>
          <a:lstStyle/>
          <a:p>
            <a:r>
              <a:rPr sz="770" spc="6" dirty="0">
                <a:latin typeface="Times New Roman"/>
                <a:cs typeface="Times New Roman"/>
              </a:rPr>
              <a:t>in the project life</a:t>
            </a:r>
            <a:endParaRPr sz="770">
              <a:latin typeface="Times New Roman"/>
              <a:cs typeface="Times New Roman"/>
            </a:endParaRPr>
          </a:p>
        </p:txBody>
      </p:sp>
      <p:sp>
        <p:nvSpPr>
          <p:cNvPr id="17" name="text 1"/>
          <p:cNvSpPr txBox="1"/>
          <p:nvPr/>
        </p:nvSpPr>
        <p:spPr>
          <a:xfrm>
            <a:off x="5002589" y="1724487"/>
            <a:ext cx="210635" cy="118494"/>
          </a:xfrm>
          <a:prstGeom prst="rect">
            <a:avLst/>
          </a:prstGeom>
        </p:spPr>
        <p:txBody>
          <a:bodyPr vert="horz" wrap="none" lIns="0" tIns="0" rIns="0" bIns="0" rtlCol="0">
            <a:spAutoFit/>
          </a:bodyPr>
          <a:lstStyle/>
          <a:p>
            <a:r>
              <a:rPr sz="770" spc="6" dirty="0">
                <a:latin typeface="Times New Roman"/>
                <a:cs typeface="Times New Roman"/>
              </a:rPr>
              <a:t>cycle</a:t>
            </a:r>
            <a:endParaRPr sz="770">
              <a:latin typeface="Times New Roman"/>
              <a:cs typeface="Times New Roman"/>
            </a:endParaRPr>
          </a:p>
        </p:txBody>
      </p:sp>
      <p:sp>
        <p:nvSpPr>
          <p:cNvPr id="18" name="text 1"/>
          <p:cNvSpPr txBox="1"/>
          <p:nvPr/>
        </p:nvSpPr>
        <p:spPr>
          <a:xfrm>
            <a:off x="4831546" y="1888200"/>
            <a:ext cx="75277" cy="118494"/>
          </a:xfrm>
          <a:prstGeom prst="rect">
            <a:avLst/>
          </a:prstGeom>
        </p:spPr>
        <p:txBody>
          <a:bodyPr vert="horz" wrap="none" lIns="0" tIns="0" rIns="0" bIns="0" rtlCol="0">
            <a:spAutoFit/>
          </a:bodyPr>
          <a:lstStyle/>
          <a:p>
            <a:r>
              <a:rPr sz="770" spc="6" dirty="0">
                <a:latin typeface="Times New Roman"/>
                <a:cs typeface="Times New Roman"/>
              </a:rPr>
              <a:t>3.</a:t>
            </a:r>
            <a:endParaRPr sz="770">
              <a:latin typeface="Times New Roman"/>
              <a:cs typeface="Times New Roman"/>
            </a:endParaRPr>
          </a:p>
        </p:txBody>
      </p:sp>
      <p:sp>
        <p:nvSpPr>
          <p:cNvPr id="39" name="text 1"/>
          <p:cNvSpPr txBox="1"/>
          <p:nvPr/>
        </p:nvSpPr>
        <p:spPr>
          <a:xfrm>
            <a:off x="5002599" y="1888200"/>
            <a:ext cx="1129284" cy="118494"/>
          </a:xfrm>
          <a:prstGeom prst="rect">
            <a:avLst/>
          </a:prstGeom>
        </p:spPr>
        <p:txBody>
          <a:bodyPr vert="horz" wrap="none" lIns="0" tIns="0" rIns="0" bIns="0" rtlCol="0">
            <a:spAutoFit/>
          </a:bodyPr>
          <a:lstStyle/>
          <a:p>
            <a:r>
              <a:rPr sz="770" spc="6" dirty="0">
                <a:latin typeface="Times New Roman"/>
                <a:cs typeface="Times New Roman"/>
              </a:rPr>
              <a:t>Can be used where software</a:t>
            </a:r>
            <a:endParaRPr sz="770">
              <a:latin typeface="Times New Roman"/>
              <a:cs typeface="Times New Roman"/>
            </a:endParaRPr>
          </a:p>
        </p:txBody>
      </p:sp>
      <p:sp>
        <p:nvSpPr>
          <p:cNvPr id="24" name="object 24"/>
          <p:cNvSpPr/>
          <p:nvPr/>
        </p:nvSpPr>
        <p:spPr>
          <a:xfrm>
            <a:off x="5767883" y="1986051"/>
            <a:ext cx="336710" cy="4398"/>
          </a:xfrm>
          <a:custGeom>
            <a:avLst/>
            <a:gdLst/>
            <a:ahLst/>
            <a:cxnLst/>
            <a:rect l="l" t="t" r="r" b="b"/>
            <a:pathLst>
              <a:path w="525018" h="6857">
                <a:moveTo>
                  <a:pt x="0" y="0"/>
                </a:moveTo>
                <a:lnTo>
                  <a:pt x="0" y="6858"/>
                </a:lnTo>
                <a:lnTo>
                  <a:pt x="525018" y="6858"/>
                </a:lnTo>
                <a:lnTo>
                  <a:pt x="525018" y="0"/>
                </a:lnTo>
                <a:lnTo>
                  <a:pt x="0" y="0"/>
                </a:lnTo>
                <a:close/>
              </a:path>
            </a:pathLst>
          </a:custGeom>
          <a:solidFill>
            <a:srgbClr val="000000"/>
          </a:solidFill>
        </p:spPr>
        <p:txBody>
          <a:bodyPr wrap="square" lIns="0" tIns="0" rIns="0" bIns="0" rtlCol="0">
            <a:noAutofit/>
          </a:bodyPr>
          <a:lstStyle/>
          <a:p>
            <a:endParaRPr sz="1154"/>
          </a:p>
        </p:txBody>
      </p:sp>
      <p:sp>
        <p:nvSpPr>
          <p:cNvPr id="40" name="text 1"/>
          <p:cNvSpPr txBox="1"/>
          <p:nvPr/>
        </p:nvSpPr>
        <p:spPr>
          <a:xfrm>
            <a:off x="6129028" y="1888200"/>
            <a:ext cx="721544" cy="118494"/>
          </a:xfrm>
          <a:prstGeom prst="rect">
            <a:avLst/>
          </a:prstGeom>
        </p:spPr>
        <p:txBody>
          <a:bodyPr vert="horz" wrap="none" lIns="0" tIns="0" rIns="0" bIns="0" rtlCol="0">
            <a:spAutoFit/>
          </a:bodyPr>
          <a:lstStyle/>
          <a:p>
            <a:r>
              <a:rPr sz="770" spc="6" dirty="0">
                <a:latin typeface="Times New Roman"/>
                <a:cs typeface="Times New Roman"/>
              </a:rPr>
              <a:t>is the </a:t>
            </a:r>
            <a:r>
              <a:rPr sz="770" spc="6" dirty="0">
                <a:solidFill>
                  <a:srgbClr val="3333CC"/>
                </a:solidFill>
                <a:latin typeface="Times New Roman"/>
                <a:cs typeface="Times New Roman"/>
              </a:rPr>
              <a:t>total </a:t>
            </a:r>
            <a:r>
              <a:rPr sz="770" spc="6" dirty="0">
                <a:latin typeface="Times New Roman"/>
                <a:cs typeface="Times New Roman"/>
              </a:rPr>
              <a:t>system</a:t>
            </a:r>
            <a:endParaRPr sz="770">
              <a:latin typeface="Times New Roman"/>
              <a:cs typeface="Times New Roman"/>
            </a:endParaRPr>
          </a:p>
        </p:txBody>
      </p:sp>
      <p:sp>
        <p:nvSpPr>
          <p:cNvPr id="25" name="object 25"/>
          <p:cNvSpPr/>
          <p:nvPr/>
        </p:nvSpPr>
        <p:spPr>
          <a:xfrm>
            <a:off x="6362135" y="1986051"/>
            <a:ext cx="173486" cy="4398"/>
          </a:xfrm>
          <a:custGeom>
            <a:avLst/>
            <a:gdLst/>
            <a:ahLst/>
            <a:cxnLst/>
            <a:rect l="l" t="t" r="r" b="b"/>
            <a:pathLst>
              <a:path w="270509" h="6857">
                <a:moveTo>
                  <a:pt x="0" y="0"/>
                </a:moveTo>
                <a:lnTo>
                  <a:pt x="0" y="6858"/>
                </a:lnTo>
                <a:lnTo>
                  <a:pt x="270509" y="6858"/>
                </a:lnTo>
                <a:lnTo>
                  <a:pt x="270509" y="0"/>
                </a:lnTo>
                <a:lnTo>
                  <a:pt x="0" y="0"/>
                </a:lnTo>
                <a:close/>
              </a:path>
            </a:pathLst>
          </a:custGeom>
          <a:solidFill>
            <a:srgbClr val="3333CC"/>
          </a:solidFill>
        </p:spPr>
        <p:txBody>
          <a:bodyPr wrap="square" lIns="0" tIns="0" rIns="0" bIns="0" rtlCol="0">
            <a:noAutofit/>
          </a:bodyPr>
          <a:lstStyle/>
          <a:p>
            <a:endParaRPr sz="1154"/>
          </a:p>
        </p:txBody>
      </p:sp>
      <p:sp>
        <p:nvSpPr>
          <p:cNvPr id="26" name="object 26"/>
          <p:cNvSpPr/>
          <p:nvPr/>
        </p:nvSpPr>
        <p:spPr>
          <a:xfrm>
            <a:off x="6535621" y="1986051"/>
            <a:ext cx="295171" cy="4398"/>
          </a:xfrm>
          <a:custGeom>
            <a:avLst/>
            <a:gdLst/>
            <a:ahLst/>
            <a:cxnLst/>
            <a:rect l="l" t="t" r="r" b="b"/>
            <a:pathLst>
              <a:path w="460248" h="6857">
                <a:moveTo>
                  <a:pt x="0" y="0"/>
                </a:moveTo>
                <a:lnTo>
                  <a:pt x="0" y="6858"/>
                </a:lnTo>
                <a:lnTo>
                  <a:pt x="460248" y="6858"/>
                </a:lnTo>
                <a:lnTo>
                  <a:pt x="460248" y="0"/>
                </a:lnTo>
                <a:lnTo>
                  <a:pt x="0" y="0"/>
                </a:lnTo>
                <a:close/>
              </a:path>
            </a:pathLst>
          </a:custGeom>
          <a:solidFill>
            <a:srgbClr val="000000"/>
          </a:solidFill>
        </p:spPr>
        <p:txBody>
          <a:bodyPr wrap="square" lIns="0" tIns="0" rIns="0" bIns="0" rtlCol="0">
            <a:noAutofit/>
          </a:bodyPr>
          <a:lstStyle/>
          <a:p>
            <a:endParaRPr sz="1154"/>
          </a:p>
        </p:txBody>
      </p:sp>
      <p:sp>
        <p:nvSpPr>
          <p:cNvPr id="41" name="text 1"/>
          <p:cNvSpPr txBox="1"/>
          <p:nvPr/>
        </p:nvSpPr>
        <p:spPr>
          <a:xfrm>
            <a:off x="6855227" y="1888200"/>
            <a:ext cx="498919" cy="118494"/>
          </a:xfrm>
          <a:prstGeom prst="rect">
            <a:avLst/>
          </a:prstGeom>
        </p:spPr>
        <p:txBody>
          <a:bodyPr vert="horz" wrap="none" lIns="0" tIns="0" rIns="0" bIns="0" rtlCol="0">
            <a:spAutoFit/>
          </a:bodyPr>
          <a:lstStyle/>
          <a:p>
            <a:r>
              <a:rPr sz="770" spc="6" dirty="0">
                <a:latin typeface="Times New Roman"/>
                <a:cs typeface="Times New Roman"/>
              </a:rPr>
              <a:t>or when it is</a:t>
            </a:r>
            <a:endParaRPr sz="770">
              <a:latin typeface="Times New Roman"/>
              <a:cs typeface="Times New Roman"/>
            </a:endParaRPr>
          </a:p>
        </p:txBody>
      </p:sp>
      <p:sp>
        <p:nvSpPr>
          <p:cNvPr id="42" name="text 1"/>
          <p:cNvSpPr txBox="1"/>
          <p:nvPr/>
        </p:nvSpPr>
        <p:spPr>
          <a:xfrm>
            <a:off x="5002589" y="2028945"/>
            <a:ext cx="156966"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part</a:t>
            </a:r>
            <a:endParaRPr sz="770">
              <a:latin typeface="Times New Roman"/>
              <a:cs typeface="Times New Roman"/>
            </a:endParaRPr>
          </a:p>
        </p:txBody>
      </p:sp>
      <p:sp>
        <p:nvSpPr>
          <p:cNvPr id="27" name="object 27"/>
          <p:cNvSpPr/>
          <p:nvPr/>
        </p:nvSpPr>
        <p:spPr>
          <a:xfrm>
            <a:off x="5002589" y="2126795"/>
            <a:ext cx="151984" cy="4398"/>
          </a:xfrm>
          <a:custGeom>
            <a:avLst/>
            <a:gdLst/>
            <a:ahLst/>
            <a:cxnLst/>
            <a:rect l="l" t="t" r="r" b="b"/>
            <a:pathLst>
              <a:path w="236982" h="6857">
                <a:moveTo>
                  <a:pt x="0" y="0"/>
                </a:moveTo>
                <a:lnTo>
                  <a:pt x="0" y="6857"/>
                </a:lnTo>
                <a:lnTo>
                  <a:pt x="236982" y="6857"/>
                </a:lnTo>
                <a:lnTo>
                  <a:pt x="236982" y="0"/>
                </a:lnTo>
                <a:lnTo>
                  <a:pt x="0" y="0"/>
                </a:lnTo>
                <a:close/>
              </a:path>
            </a:pathLst>
          </a:custGeom>
          <a:solidFill>
            <a:srgbClr val="3333CC"/>
          </a:solidFill>
        </p:spPr>
        <p:txBody>
          <a:bodyPr wrap="square" lIns="0" tIns="0" rIns="0" bIns="0" rtlCol="0">
            <a:noAutofit/>
          </a:bodyPr>
          <a:lstStyle/>
          <a:p>
            <a:endParaRPr sz="1154"/>
          </a:p>
        </p:txBody>
      </p:sp>
      <p:sp>
        <p:nvSpPr>
          <p:cNvPr id="43" name="text 1"/>
          <p:cNvSpPr txBox="1"/>
          <p:nvPr/>
        </p:nvSpPr>
        <p:spPr>
          <a:xfrm>
            <a:off x="5179008" y="2028944"/>
            <a:ext cx="717569" cy="118494"/>
          </a:xfrm>
          <a:prstGeom prst="rect">
            <a:avLst/>
          </a:prstGeom>
        </p:spPr>
        <p:txBody>
          <a:bodyPr vert="horz" wrap="none" lIns="0" tIns="0" rIns="0" bIns="0" rtlCol="0">
            <a:spAutoFit/>
          </a:bodyPr>
          <a:lstStyle/>
          <a:p>
            <a:r>
              <a:rPr sz="770" spc="6" dirty="0">
                <a:latin typeface="Times New Roman"/>
                <a:cs typeface="Times New Roman"/>
              </a:rPr>
              <a:t>of a larger system</a:t>
            </a:r>
            <a:endParaRPr sz="770">
              <a:latin typeface="Times New Roman"/>
              <a:cs typeface="Times New Roman"/>
            </a:endParaRPr>
          </a:p>
        </p:txBody>
      </p:sp>
      <p:sp>
        <p:nvSpPr>
          <p:cNvPr id="44" name="text 1"/>
          <p:cNvSpPr txBox="1"/>
          <p:nvPr/>
        </p:nvSpPr>
        <p:spPr>
          <a:xfrm>
            <a:off x="4831546" y="2192656"/>
            <a:ext cx="75277" cy="118494"/>
          </a:xfrm>
          <a:prstGeom prst="rect">
            <a:avLst/>
          </a:prstGeom>
        </p:spPr>
        <p:txBody>
          <a:bodyPr vert="horz" wrap="none" lIns="0" tIns="0" rIns="0" bIns="0" rtlCol="0">
            <a:spAutoFit/>
          </a:bodyPr>
          <a:lstStyle/>
          <a:p>
            <a:r>
              <a:rPr sz="770" spc="6" dirty="0">
                <a:latin typeface="Times New Roman"/>
                <a:cs typeface="Times New Roman"/>
              </a:rPr>
              <a:t>4.</a:t>
            </a:r>
            <a:endParaRPr sz="770">
              <a:latin typeface="Times New Roman"/>
              <a:cs typeface="Times New Roman"/>
            </a:endParaRPr>
          </a:p>
        </p:txBody>
      </p:sp>
      <p:sp>
        <p:nvSpPr>
          <p:cNvPr id="45" name="text 1"/>
          <p:cNvSpPr txBox="1"/>
          <p:nvPr/>
        </p:nvSpPr>
        <p:spPr>
          <a:xfrm>
            <a:off x="5002599" y="2192656"/>
            <a:ext cx="1630575" cy="118494"/>
          </a:xfrm>
          <a:prstGeom prst="rect">
            <a:avLst/>
          </a:prstGeom>
        </p:spPr>
        <p:txBody>
          <a:bodyPr vert="horz" wrap="none" lIns="0" tIns="0" rIns="0" bIns="0" rtlCol="0">
            <a:spAutoFit/>
          </a:bodyPr>
          <a:lstStyle/>
          <a:p>
            <a:r>
              <a:rPr sz="770" spc="6" dirty="0">
                <a:latin typeface="Times New Roman"/>
                <a:cs typeface="Times New Roman"/>
              </a:rPr>
              <a:t>Software reviews should exist </a:t>
            </a:r>
            <a:r>
              <a:rPr sz="770" spc="6" dirty="0">
                <a:solidFill>
                  <a:srgbClr val="3333CC"/>
                </a:solidFill>
                <a:latin typeface="Times New Roman"/>
                <a:cs typeface="Times New Roman"/>
              </a:rPr>
              <a:t>in concert</a:t>
            </a:r>
            <a:endParaRPr sz="770">
              <a:latin typeface="Times New Roman"/>
              <a:cs typeface="Times New Roman"/>
            </a:endParaRPr>
          </a:p>
        </p:txBody>
      </p:sp>
      <p:sp>
        <p:nvSpPr>
          <p:cNvPr id="28" name="object 28"/>
          <p:cNvSpPr/>
          <p:nvPr/>
        </p:nvSpPr>
        <p:spPr>
          <a:xfrm>
            <a:off x="6201843" y="2290507"/>
            <a:ext cx="388023" cy="4398"/>
          </a:xfrm>
          <a:custGeom>
            <a:avLst/>
            <a:gdLst/>
            <a:ahLst/>
            <a:cxnLst/>
            <a:rect l="l" t="t" r="r" b="b"/>
            <a:pathLst>
              <a:path w="605028" h="6857">
                <a:moveTo>
                  <a:pt x="0" y="0"/>
                </a:moveTo>
                <a:lnTo>
                  <a:pt x="0" y="6858"/>
                </a:lnTo>
                <a:lnTo>
                  <a:pt x="605028" y="6858"/>
                </a:lnTo>
                <a:lnTo>
                  <a:pt x="605028" y="0"/>
                </a:lnTo>
                <a:lnTo>
                  <a:pt x="0" y="0"/>
                </a:lnTo>
                <a:close/>
              </a:path>
            </a:pathLst>
          </a:custGeom>
          <a:solidFill>
            <a:srgbClr val="3333CC"/>
          </a:solidFill>
        </p:spPr>
        <p:txBody>
          <a:bodyPr wrap="square" lIns="0" tIns="0" rIns="0" bIns="0" rtlCol="0">
            <a:noAutofit/>
          </a:bodyPr>
          <a:lstStyle/>
          <a:p>
            <a:endParaRPr sz="1154"/>
          </a:p>
        </p:txBody>
      </p:sp>
      <p:sp>
        <p:nvSpPr>
          <p:cNvPr id="46" name="text 1"/>
          <p:cNvSpPr txBox="1"/>
          <p:nvPr/>
        </p:nvSpPr>
        <p:spPr>
          <a:xfrm>
            <a:off x="6614301" y="2192657"/>
            <a:ext cx="575863" cy="118494"/>
          </a:xfrm>
          <a:prstGeom prst="rect">
            <a:avLst/>
          </a:prstGeom>
        </p:spPr>
        <p:txBody>
          <a:bodyPr vert="horz" wrap="none" lIns="0" tIns="0" rIns="0" bIns="0" rtlCol="0">
            <a:spAutoFit/>
          </a:bodyPr>
          <a:lstStyle/>
          <a:p>
            <a:r>
              <a:rPr sz="770" spc="6" dirty="0">
                <a:latin typeface="Times New Roman"/>
                <a:cs typeface="Times New Roman"/>
              </a:rPr>
              <a:t>with hardware</a:t>
            </a:r>
            <a:endParaRPr sz="770">
              <a:latin typeface="Times New Roman"/>
              <a:cs typeface="Times New Roman"/>
            </a:endParaRPr>
          </a:p>
        </p:txBody>
      </p:sp>
      <p:sp>
        <p:nvSpPr>
          <p:cNvPr id="29" name="object 29"/>
          <p:cNvSpPr/>
          <p:nvPr/>
        </p:nvSpPr>
        <p:spPr>
          <a:xfrm>
            <a:off x="6812222" y="2290507"/>
            <a:ext cx="363588" cy="4398"/>
          </a:xfrm>
          <a:custGeom>
            <a:avLst/>
            <a:gdLst/>
            <a:ahLst/>
            <a:cxnLst/>
            <a:rect l="l" t="t" r="r" b="b"/>
            <a:pathLst>
              <a:path w="566928" h="6857">
                <a:moveTo>
                  <a:pt x="0" y="0"/>
                </a:moveTo>
                <a:lnTo>
                  <a:pt x="0" y="6858"/>
                </a:lnTo>
                <a:lnTo>
                  <a:pt x="566928" y="6858"/>
                </a:lnTo>
                <a:lnTo>
                  <a:pt x="566928" y="0"/>
                </a:lnTo>
                <a:lnTo>
                  <a:pt x="0" y="0"/>
                </a:lnTo>
                <a:close/>
              </a:path>
            </a:pathLst>
          </a:custGeom>
          <a:solidFill>
            <a:srgbClr val="000000"/>
          </a:solidFill>
        </p:spPr>
        <p:txBody>
          <a:bodyPr wrap="square" lIns="0" tIns="0" rIns="0" bIns="0" rtlCol="0">
            <a:noAutofit/>
          </a:bodyPr>
          <a:lstStyle/>
          <a:p>
            <a:endParaRPr sz="1154"/>
          </a:p>
        </p:txBody>
      </p:sp>
      <p:sp>
        <p:nvSpPr>
          <p:cNvPr id="47" name="text 1"/>
          <p:cNvSpPr txBox="1"/>
          <p:nvPr/>
        </p:nvSpPr>
        <p:spPr>
          <a:xfrm>
            <a:off x="7199756" y="2192657"/>
            <a:ext cx="144976" cy="118494"/>
          </a:xfrm>
          <a:prstGeom prst="rect">
            <a:avLst/>
          </a:prstGeom>
        </p:spPr>
        <p:txBody>
          <a:bodyPr vert="horz" wrap="none" lIns="0" tIns="0" rIns="0" bIns="0" rtlCol="0">
            <a:spAutoFit/>
          </a:bodyPr>
          <a:lstStyle/>
          <a:p>
            <a:r>
              <a:rPr sz="770" spc="6" dirty="0">
                <a:latin typeface="Times New Roman"/>
                <a:cs typeface="Times New Roman"/>
              </a:rPr>
              <a:t>and</a:t>
            </a:r>
            <a:endParaRPr sz="770">
              <a:latin typeface="Times New Roman"/>
              <a:cs typeface="Times New Roman"/>
            </a:endParaRPr>
          </a:p>
        </p:txBody>
      </p:sp>
      <p:sp>
        <p:nvSpPr>
          <p:cNvPr id="48" name="text 1"/>
          <p:cNvSpPr txBox="1"/>
          <p:nvPr/>
        </p:nvSpPr>
        <p:spPr>
          <a:xfrm>
            <a:off x="5002589" y="2333401"/>
            <a:ext cx="278731" cy="118494"/>
          </a:xfrm>
          <a:prstGeom prst="rect">
            <a:avLst/>
          </a:prstGeom>
        </p:spPr>
        <p:txBody>
          <a:bodyPr vert="horz" wrap="none" lIns="0" tIns="0" rIns="0" bIns="0" rtlCol="0">
            <a:spAutoFit/>
          </a:bodyPr>
          <a:lstStyle/>
          <a:p>
            <a:r>
              <a:rPr sz="770" spc="6" dirty="0">
                <a:latin typeface="Times New Roman"/>
                <a:cs typeface="Times New Roman"/>
              </a:rPr>
              <a:t>system</a:t>
            </a:r>
            <a:endParaRPr sz="770">
              <a:latin typeface="Times New Roman"/>
              <a:cs typeface="Times New Roman"/>
            </a:endParaRPr>
          </a:p>
        </p:txBody>
      </p:sp>
      <p:sp>
        <p:nvSpPr>
          <p:cNvPr id="30" name="object 30"/>
          <p:cNvSpPr/>
          <p:nvPr/>
        </p:nvSpPr>
        <p:spPr>
          <a:xfrm>
            <a:off x="5002589" y="2431251"/>
            <a:ext cx="271225" cy="4398"/>
          </a:xfrm>
          <a:custGeom>
            <a:avLst/>
            <a:gdLst/>
            <a:ahLst/>
            <a:cxnLst/>
            <a:rect l="l" t="t" r="r" b="b"/>
            <a:pathLst>
              <a:path w="422910" h="6857">
                <a:moveTo>
                  <a:pt x="0" y="0"/>
                </a:moveTo>
                <a:lnTo>
                  <a:pt x="0" y="6857"/>
                </a:lnTo>
                <a:lnTo>
                  <a:pt x="422910" y="6857"/>
                </a:lnTo>
                <a:lnTo>
                  <a:pt x="422910" y="0"/>
                </a:lnTo>
                <a:lnTo>
                  <a:pt x="0" y="0"/>
                </a:lnTo>
                <a:close/>
              </a:path>
            </a:pathLst>
          </a:custGeom>
          <a:solidFill>
            <a:srgbClr val="000000"/>
          </a:solidFill>
        </p:spPr>
        <p:txBody>
          <a:bodyPr wrap="square" lIns="0" tIns="0" rIns="0" bIns="0" rtlCol="0">
            <a:noAutofit/>
          </a:bodyPr>
          <a:lstStyle/>
          <a:p>
            <a:endParaRPr sz="1154"/>
          </a:p>
        </p:txBody>
      </p:sp>
      <p:sp>
        <p:nvSpPr>
          <p:cNvPr id="49" name="text 1"/>
          <p:cNvSpPr txBox="1"/>
          <p:nvPr/>
        </p:nvSpPr>
        <p:spPr>
          <a:xfrm>
            <a:off x="5298249" y="2333400"/>
            <a:ext cx="311560" cy="118494"/>
          </a:xfrm>
          <a:prstGeom prst="rect">
            <a:avLst/>
          </a:prstGeom>
        </p:spPr>
        <p:txBody>
          <a:bodyPr vert="horz" wrap="none" lIns="0" tIns="0" rIns="0" bIns="0" rtlCol="0">
            <a:spAutoFit/>
          </a:bodyPr>
          <a:lstStyle/>
          <a:p>
            <a:r>
              <a:rPr sz="770" spc="6" dirty="0">
                <a:latin typeface="Times New Roman"/>
                <a:cs typeface="Times New Roman"/>
              </a:rPr>
              <a:t>reviews</a:t>
            </a:r>
            <a:endParaRPr sz="770">
              <a:latin typeface="Times New Roman"/>
              <a:cs typeface="Times New Roman"/>
            </a:endParaRPr>
          </a:p>
        </p:txBody>
      </p:sp>
      <p:sp>
        <p:nvSpPr>
          <p:cNvPr id="31" name="object 31"/>
          <p:cNvSpPr/>
          <p:nvPr/>
        </p:nvSpPr>
        <p:spPr>
          <a:xfrm>
            <a:off x="5298249" y="2431251"/>
            <a:ext cx="303478" cy="4398"/>
          </a:xfrm>
          <a:custGeom>
            <a:avLst/>
            <a:gdLst/>
            <a:ahLst/>
            <a:cxnLst/>
            <a:rect l="l" t="t" r="r" b="b"/>
            <a:pathLst>
              <a:path w="473201" h="6857">
                <a:moveTo>
                  <a:pt x="0" y="0"/>
                </a:moveTo>
                <a:lnTo>
                  <a:pt x="0" y="6857"/>
                </a:lnTo>
                <a:lnTo>
                  <a:pt x="473201" y="6857"/>
                </a:lnTo>
                <a:lnTo>
                  <a:pt x="473201" y="0"/>
                </a:lnTo>
                <a:lnTo>
                  <a:pt x="0" y="0"/>
                </a:lnTo>
                <a:close/>
              </a:path>
            </a:pathLst>
          </a:custGeom>
          <a:solidFill>
            <a:srgbClr val="000000"/>
          </a:solidFill>
        </p:spPr>
        <p:txBody>
          <a:bodyPr wrap="square" lIns="0" tIns="0" rIns="0" bIns="0" rtlCol="0">
            <a:noAutofit/>
          </a:bodyPr>
          <a:lstStyle/>
          <a:p>
            <a:endParaRPr sz="1154"/>
          </a:p>
        </p:txBody>
      </p:sp>
      <p:sp>
        <p:nvSpPr>
          <p:cNvPr id="50" name="text 1"/>
          <p:cNvSpPr txBox="1"/>
          <p:nvPr/>
        </p:nvSpPr>
        <p:spPr>
          <a:xfrm>
            <a:off x="4831547" y="2497113"/>
            <a:ext cx="75277" cy="118494"/>
          </a:xfrm>
          <a:prstGeom prst="rect">
            <a:avLst/>
          </a:prstGeom>
        </p:spPr>
        <p:txBody>
          <a:bodyPr vert="horz" wrap="none" lIns="0" tIns="0" rIns="0" bIns="0" rtlCol="0">
            <a:spAutoFit/>
          </a:bodyPr>
          <a:lstStyle/>
          <a:p>
            <a:r>
              <a:rPr sz="770" spc="6" dirty="0">
                <a:latin typeface="Times New Roman"/>
                <a:cs typeface="Times New Roman"/>
              </a:rPr>
              <a:t>5.</a:t>
            </a:r>
            <a:endParaRPr sz="770">
              <a:latin typeface="Times New Roman"/>
              <a:cs typeface="Times New Roman"/>
            </a:endParaRPr>
          </a:p>
        </p:txBody>
      </p:sp>
      <p:sp>
        <p:nvSpPr>
          <p:cNvPr id="51" name="text 1"/>
          <p:cNvSpPr txBox="1"/>
          <p:nvPr/>
        </p:nvSpPr>
        <p:spPr>
          <a:xfrm>
            <a:off x="5002560" y="2497113"/>
            <a:ext cx="1124475" cy="118494"/>
          </a:xfrm>
          <a:prstGeom prst="rect">
            <a:avLst/>
          </a:prstGeom>
        </p:spPr>
        <p:txBody>
          <a:bodyPr vert="horz" wrap="none" lIns="0" tIns="0" rIns="0" bIns="0" rtlCol="0">
            <a:spAutoFit/>
          </a:bodyPr>
          <a:lstStyle/>
          <a:p>
            <a:r>
              <a:rPr sz="770" spc="6" dirty="0">
                <a:latin typeface="Times New Roman"/>
                <a:cs typeface="Times New Roman"/>
              </a:rPr>
              <a:t>May include both personnel</a:t>
            </a:r>
            <a:endParaRPr sz="770">
              <a:latin typeface="Times New Roman"/>
              <a:cs typeface="Times New Roman"/>
            </a:endParaRPr>
          </a:p>
        </p:txBody>
      </p:sp>
      <p:sp>
        <p:nvSpPr>
          <p:cNvPr id="32" name="object 32"/>
          <p:cNvSpPr/>
          <p:nvPr/>
        </p:nvSpPr>
        <p:spPr>
          <a:xfrm>
            <a:off x="5716082" y="2594963"/>
            <a:ext cx="380204" cy="4398"/>
          </a:xfrm>
          <a:custGeom>
            <a:avLst/>
            <a:gdLst/>
            <a:ahLst/>
            <a:cxnLst/>
            <a:rect l="l" t="t" r="r" b="b"/>
            <a:pathLst>
              <a:path w="592836" h="6857">
                <a:moveTo>
                  <a:pt x="0" y="0"/>
                </a:moveTo>
                <a:lnTo>
                  <a:pt x="0" y="6858"/>
                </a:lnTo>
                <a:lnTo>
                  <a:pt x="592836" y="6858"/>
                </a:lnTo>
                <a:lnTo>
                  <a:pt x="592836" y="0"/>
                </a:lnTo>
                <a:lnTo>
                  <a:pt x="0" y="0"/>
                </a:lnTo>
                <a:close/>
              </a:path>
            </a:pathLst>
          </a:custGeom>
          <a:solidFill>
            <a:srgbClr val="000000"/>
          </a:solidFill>
        </p:spPr>
        <p:txBody>
          <a:bodyPr wrap="square" lIns="0" tIns="0" rIns="0" bIns="0" rtlCol="0">
            <a:noAutofit/>
          </a:bodyPr>
          <a:lstStyle/>
          <a:p>
            <a:endParaRPr sz="1154"/>
          </a:p>
        </p:txBody>
      </p:sp>
      <p:sp>
        <p:nvSpPr>
          <p:cNvPr id="52" name="text 1"/>
          <p:cNvSpPr txBox="1"/>
          <p:nvPr/>
        </p:nvSpPr>
        <p:spPr>
          <a:xfrm>
            <a:off x="6120231" y="2497113"/>
            <a:ext cx="1032270" cy="118494"/>
          </a:xfrm>
          <a:prstGeom prst="rect">
            <a:avLst/>
          </a:prstGeom>
        </p:spPr>
        <p:txBody>
          <a:bodyPr vert="horz" wrap="none" lIns="0" tIns="0" rIns="0" bIns="0" rtlCol="0">
            <a:spAutoFit/>
          </a:bodyPr>
          <a:lstStyle/>
          <a:p>
            <a:r>
              <a:rPr sz="770" spc="6" dirty="0">
                <a:latin typeface="Times New Roman"/>
                <a:cs typeface="Times New Roman"/>
              </a:rPr>
              <a:t>internal to the project and</a:t>
            </a:r>
            <a:endParaRPr sz="770">
              <a:latin typeface="Times New Roman"/>
              <a:cs typeface="Times New Roman"/>
            </a:endParaRPr>
          </a:p>
        </p:txBody>
      </p:sp>
      <p:sp>
        <p:nvSpPr>
          <p:cNvPr id="53" name="text 1"/>
          <p:cNvSpPr txBox="1"/>
          <p:nvPr/>
        </p:nvSpPr>
        <p:spPr>
          <a:xfrm>
            <a:off x="5002589" y="2637856"/>
            <a:ext cx="368434" cy="118494"/>
          </a:xfrm>
          <a:prstGeom prst="rect">
            <a:avLst/>
          </a:prstGeom>
        </p:spPr>
        <p:txBody>
          <a:bodyPr vert="horz" wrap="none" lIns="0" tIns="0" rIns="0" bIns="0" rtlCol="0">
            <a:spAutoFit/>
          </a:bodyPr>
          <a:lstStyle/>
          <a:p>
            <a:r>
              <a:rPr sz="770" spc="6" dirty="0">
                <a:latin typeface="Times New Roman"/>
                <a:cs typeface="Times New Roman"/>
              </a:rPr>
              <a:t>customer</a:t>
            </a:r>
            <a:endParaRPr sz="770">
              <a:latin typeface="Times New Roman"/>
              <a:cs typeface="Times New Roman"/>
            </a:endParaRPr>
          </a:p>
        </p:txBody>
      </p:sp>
      <p:sp>
        <p:nvSpPr>
          <p:cNvPr id="33" name="object 33"/>
          <p:cNvSpPr/>
          <p:nvPr/>
        </p:nvSpPr>
        <p:spPr>
          <a:xfrm>
            <a:off x="5002589" y="2735707"/>
            <a:ext cx="358212" cy="4398"/>
          </a:xfrm>
          <a:custGeom>
            <a:avLst/>
            <a:gdLst/>
            <a:ahLst/>
            <a:cxnLst/>
            <a:rect l="l" t="t" r="r" b="b"/>
            <a:pathLst>
              <a:path w="558546" h="6858">
                <a:moveTo>
                  <a:pt x="0" y="0"/>
                </a:moveTo>
                <a:lnTo>
                  <a:pt x="0" y="6858"/>
                </a:lnTo>
                <a:lnTo>
                  <a:pt x="558546" y="6858"/>
                </a:lnTo>
                <a:lnTo>
                  <a:pt x="558546" y="0"/>
                </a:lnTo>
                <a:lnTo>
                  <a:pt x="0" y="0"/>
                </a:lnTo>
                <a:close/>
              </a:path>
            </a:pathLst>
          </a:custGeom>
          <a:solidFill>
            <a:srgbClr val="000000"/>
          </a:solidFill>
        </p:spPr>
        <p:txBody>
          <a:bodyPr wrap="square" lIns="0" tIns="0" rIns="0" bIns="0" rtlCol="0">
            <a:noAutofit/>
          </a:bodyPr>
          <a:lstStyle/>
          <a:p>
            <a:endParaRPr sz="1154"/>
          </a:p>
        </p:txBody>
      </p:sp>
      <p:sp>
        <p:nvSpPr>
          <p:cNvPr id="54" name="text 1"/>
          <p:cNvSpPr txBox="1"/>
          <p:nvPr/>
        </p:nvSpPr>
        <p:spPr>
          <a:xfrm>
            <a:off x="5385236" y="2637856"/>
            <a:ext cx="439672" cy="118494"/>
          </a:xfrm>
          <a:prstGeom prst="rect">
            <a:avLst/>
          </a:prstGeom>
        </p:spPr>
        <p:txBody>
          <a:bodyPr vert="horz" wrap="none" lIns="0" tIns="0" rIns="0" bIns="0" rtlCol="0">
            <a:spAutoFit/>
          </a:bodyPr>
          <a:lstStyle/>
          <a:p>
            <a:r>
              <a:rPr sz="770" spc="6" dirty="0">
                <a:latin typeface="Times New Roman"/>
                <a:cs typeface="Times New Roman"/>
              </a:rPr>
              <a:t>or acquirer</a:t>
            </a:r>
            <a:endParaRPr sz="770">
              <a:latin typeface="Times New Roman"/>
              <a:cs typeface="Times New Roman"/>
            </a:endParaRPr>
          </a:p>
        </p:txBody>
      </p:sp>
      <p:sp>
        <p:nvSpPr>
          <p:cNvPr id="34" name="object 34"/>
          <p:cNvSpPr/>
          <p:nvPr/>
        </p:nvSpPr>
        <p:spPr>
          <a:xfrm>
            <a:off x="5490794" y="2735707"/>
            <a:ext cx="320094" cy="4398"/>
          </a:xfrm>
          <a:custGeom>
            <a:avLst/>
            <a:gdLst/>
            <a:ahLst/>
            <a:cxnLst/>
            <a:rect l="l" t="t" r="r" b="b"/>
            <a:pathLst>
              <a:path w="499110" h="6858">
                <a:moveTo>
                  <a:pt x="0" y="0"/>
                </a:moveTo>
                <a:lnTo>
                  <a:pt x="0" y="6858"/>
                </a:lnTo>
                <a:lnTo>
                  <a:pt x="499110" y="6858"/>
                </a:lnTo>
                <a:lnTo>
                  <a:pt x="499110" y="0"/>
                </a:lnTo>
                <a:lnTo>
                  <a:pt x="0" y="0"/>
                </a:lnTo>
                <a:close/>
              </a:path>
            </a:pathLst>
          </a:custGeom>
          <a:solidFill>
            <a:srgbClr val="000000"/>
          </a:solidFill>
        </p:spPr>
        <p:txBody>
          <a:bodyPr wrap="square" lIns="0" tIns="0" rIns="0" bIns="0" rtlCol="0">
            <a:noAutofit/>
          </a:bodyPr>
          <a:lstStyle/>
          <a:p>
            <a:endParaRPr sz="1154"/>
          </a:p>
        </p:txBody>
      </p:sp>
      <p:sp>
        <p:nvSpPr>
          <p:cNvPr id="55" name="text 1"/>
          <p:cNvSpPr txBox="1"/>
          <p:nvPr/>
        </p:nvSpPr>
        <p:spPr>
          <a:xfrm>
            <a:off x="5835323" y="2637856"/>
            <a:ext cx="718402" cy="118494"/>
          </a:xfrm>
          <a:prstGeom prst="rect">
            <a:avLst/>
          </a:prstGeom>
        </p:spPr>
        <p:txBody>
          <a:bodyPr vert="horz" wrap="none" lIns="0" tIns="0" rIns="0" bIns="0" rtlCol="0">
            <a:spAutoFit/>
          </a:bodyPr>
          <a:lstStyle/>
          <a:p>
            <a:r>
              <a:rPr sz="770" spc="6" dirty="0">
                <a:latin typeface="Times New Roman"/>
                <a:cs typeface="Times New Roman"/>
              </a:rPr>
              <a:t>and subcontractor</a:t>
            </a:r>
            <a:endParaRPr sz="770">
              <a:latin typeface="Times New Roman"/>
              <a:cs typeface="Times New Roman"/>
            </a:endParaRPr>
          </a:p>
        </p:txBody>
      </p:sp>
      <p:sp>
        <p:nvSpPr>
          <p:cNvPr id="35" name="object 35"/>
          <p:cNvSpPr/>
          <p:nvPr/>
        </p:nvSpPr>
        <p:spPr>
          <a:xfrm>
            <a:off x="6000501" y="2735707"/>
            <a:ext cx="531699" cy="4398"/>
          </a:xfrm>
          <a:custGeom>
            <a:avLst/>
            <a:gdLst/>
            <a:ahLst/>
            <a:cxnLst/>
            <a:rect l="l" t="t" r="r" b="b"/>
            <a:pathLst>
              <a:path w="829056" h="6858">
                <a:moveTo>
                  <a:pt x="0" y="0"/>
                </a:moveTo>
                <a:lnTo>
                  <a:pt x="0" y="6858"/>
                </a:lnTo>
                <a:lnTo>
                  <a:pt x="829056" y="6858"/>
                </a:lnTo>
                <a:lnTo>
                  <a:pt x="829056" y="0"/>
                </a:lnTo>
                <a:lnTo>
                  <a:pt x="0" y="0"/>
                </a:lnTo>
                <a:close/>
              </a:path>
            </a:pathLst>
          </a:custGeom>
          <a:solidFill>
            <a:srgbClr val="000000"/>
          </a:solidFill>
        </p:spPr>
        <p:txBody>
          <a:bodyPr wrap="square" lIns="0" tIns="0" rIns="0" bIns="0" rtlCol="0">
            <a:noAutofit/>
          </a:bodyPr>
          <a:lstStyle/>
          <a:p>
            <a:endParaRPr sz="1154"/>
          </a:p>
        </p:txBody>
      </p:sp>
      <p:sp>
        <p:nvSpPr>
          <p:cNvPr id="56" name="text 1"/>
          <p:cNvSpPr txBox="1"/>
          <p:nvPr/>
        </p:nvSpPr>
        <p:spPr>
          <a:xfrm>
            <a:off x="6532201" y="2637856"/>
            <a:ext cx="108107" cy="118494"/>
          </a:xfrm>
          <a:prstGeom prst="rect">
            <a:avLst/>
          </a:prstGeom>
        </p:spPr>
        <p:txBody>
          <a:bodyPr vert="horz" wrap="none" lIns="0" tIns="0" rIns="0" bIns="0" rtlCol="0">
            <a:spAutoFit/>
          </a:bodyPr>
          <a:lstStyle/>
          <a:p>
            <a:r>
              <a:rPr sz="770" spc="6" dirty="0">
                <a:latin typeface="Times New Roman"/>
                <a:cs typeface="Times New Roman"/>
              </a:rPr>
              <a:t>(s)</a:t>
            </a:r>
            <a:endParaRPr sz="770">
              <a:latin typeface="Times New Roman"/>
              <a:cs typeface="Times New Roman"/>
            </a:endParaRPr>
          </a:p>
        </p:txBody>
      </p:sp>
      <p:sp>
        <p:nvSpPr>
          <p:cNvPr id="36" name="object 36"/>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pic>
        <p:nvPicPr>
          <p:cNvPr id="1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3757076"/>
            <a:ext cx="2932162" cy="2199121"/>
          </a:xfrm>
          <a:prstGeom prst="rect">
            <a:avLst/>
          </a:prstGeom>
        </p:spPr>
      </p:pic>
      <p:sp>
        <p:nvSpPr>
          <p:cNvPr id="57" name="text 1"/>
          <p:cNvSpPr txBox="1"/>
          <p:nvPr/>
        </p:nvSpPr>
        <p:spPr>
          <a:xfrm>
            <a:off x="4658061" y="5827614"/>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58" name="text 1"/>
          <p:cNvSpPr txBox="1"/>
          <p:nvPr/>
        </p:nvSpPr>
        <p:spPr>
          <a:xfrm>
            <a:off x="7506655" y="5827614"/>
            <a:ext cx="24815" cy="59247"/>
          </a:xfrm>
          <a:prstGeom prst="rect">
            <a:avLst/>
          </a:prstGeom>
        </p:spPr>
        <p:txBody>
          <a:bodyPr vert="horz" wrap="none" lIns="0" tIns="0" rIns="0" bIns="0" rtlCol="0">
            <a:spAutoFit/>
          </a:bodyPr>
          <a:lstStyle/>
          <a:p>
            <a:r>
              <a:rPr sz="385" spc="6" dirty="0">
                <a:latin typeface="Times New Roman"/>
                <a:cs typeface="Times New Roman"/>
              </a:rPr>
              <a:t>6</a:t>
            </a:r>
            <a:endParaRPr sz="385">
              <a:latin typeface="Times New Roman"/>
              <a:cs typeface="Times New Roman"/>
            </a:endParaRPr>
          </a:p>
        </p:txBody>
      </p:sp>
      <p:sp>
        <p:nvSpPr>
          <p:cNvPr id="59" name="text 1"/>
          <p:cNvSpPr txBox="1"/>
          <p:nvPr/>
        </p:nvSpPr>
        <p:spPr>
          <a:xfrm>
            <a:off x="5666724" y="3900097"/>
            <a:ext cx="870879"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Conformance</a:t>
            </a:r>
            <a:endParaRPr sz="1154">
              <a:latin typeface="Times New Roman"/>
              <a:cs typeface="Times New Roman"/>
            </a:endParaRPr>
          </a:p>
        </p:txBody>
      </p:sp>
      <p:sp>
        <p:nvSpPr>
          <p:cNvPr id="60" name="text 1"/>
          <p:cNvSpPr txBox="1"/>
          <p:nvPr/>
        </p:nvSpPr>
        <p:spPr>
          <a:xfrm>
            <a:off x="4853538" y="4209006"/>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61" name="text 1"/>
          <p:cNvSpPr txBox="1"/>
          <p:nvPr/>
        </p:nvSpPr>
        <p:spPr>
          <a:xfrm>
            <a:off x="4963494" y="4209006"/>
            <a:ext cx="1413657" cy="118494"/>
          </a:xfrm>
          <a:prstGeom prst="rect">
            <a:avLst/>
          </a:prstGeom>
        </p:spPr>
        <p:txBody>
          <a:bodyPr vert="horz" wrap="none" lIns="0" tIns="0" rIns="0" bIns="0" rtlCol="0">
            <a:spAutoFit/>
          </a:bodyPr>
          <a:lstStyle/>
          <a:p>
            <a:r>
              <a:rPr sz="770" b="1" spc="6" dirty="0">
                <a:latin typeface="Times New Roman"/>
                <a:cs typeface="Times New Roman"/>
              </a:rPr>
              <a:t>Conformance is claimed when </a:t>
            </a:r>
            <a:r>
              <a:rPr sz="770" b="1" spc="6" dirty="0">
                <a:solidFill>
                  <a:srgbClr val="3333CC"/>
                </a:solidFill>
                <a:latin typeface="Times New Roman"/>
                <a:cs typeface="Times New Roman"/>
              </a:rPr>
              <a:t>all</a:t>
            </a:r>
            <a:endParaRPr sz="770">
              <a:latin typeface="Times New Roman"/>
              <a:cs typeface="Times New Roman"/>
            </a:endParaRPr>
          </a:p>
        </p:txBody>
      </p:sp>
      <p:sp>
        <p:nvSpPr>
          <p:cNvPr id="37" name="object 37"/>
          <p:cNvSpPr/>
          <p:nvPr/>
        </p:nvSpPr>
        <p:spPr>
          <a:xfrm>
            <a:off x="6244848" y="4306857"/>
            <a:ext cx="103603" cy="8796"/>
          </a:xfrm>
          <a:custGeom>
            <a:avLst/>
            <a:gdLst/>
            <a:ahLst/>
            <a:cxnLst/>
            <a:rect l="l" t="t" r="r" b="b"/>
            <a:pathLst>
              <a:path w="161544" h="13716">
                <a:moveTo>
                  <a:pt x="0" y="0"/>
                </a:moveTo>
                <a:lnTo>
                  <a:pt x="0" y="13716"/>
                </a:lnTo>
                <a:lnTo>
                  <a:pt x="161544" y="13716"/>
                </a:lnTo>
                <a:lnTo>
                  <a:pt x="161544" y="0"/>
                </a:lnTo>
                <a:lnTo>
                  <a:pt x="0" y="0"/>
                </a:lnTo>
                <a:close/>
              </a:path>
            </a:pathLst>
          </a:custGeom>
          <a:solidFill>
            <a:srgbClr val="3333CC"/>
          </a:solidFill>
        </p:spPr>
        <p:txBody>
          <a:bodyPr wrap="square" lIns="0" tIns="0" rIns="0" bIns="0" rtlCol="0">
            <a:noAutofit/>
          </a:bodyPr>
          <a:lstStyle/>
          <a:p>
            <a:endParaRPr sz="1154"/>
          </a:p>
        </p:txBody>
      </p:sp>
      <p:sp>
        <p:nvSpPr>
          <p:cNvPr id="62" name="text 1"/>
          <p:cNvSpPr txBox="1"/>
          <p:nvPr/>
        </p:nvSpPr>
        <p:spPr>
          <a:xfrm>
            <a:off x="4963494" y="4209006"/>
            <a:ext cx="2222981" cy="236988"/>
          </a:xfrm>
          <a:prstGeom prst="rect">
            <a:avLst/>
          </a:prstGeom>
        </p:spPr>
        <p:txBody>
          <a:bodyPr vert="horz" wrap="none" lIns="0" tIns="0" rIns="0" bIns="0" rtlCol="0">
            <a:spAutoFit/>
          </a:bodyPr>
          <a:lstStyle/>
          <a:p>
            <a:pPr marL="1408837"/>
            <a:r>
              <a:rPr sz="770" b="1" spc="6" dirty="0">
                <a:latin typeface="Times New Roman"/>
                <a:cs typeface="Times New Roman"/>
              </a:rPr>
              <a:t>mandatory actions</a:t>
            </a:r>
            <a:endParaRPr sz="770">
              <a:latin typeface="Times New Roman"/>
              <a:cs typeface="Times New Roman"/>
            </a:endParaRPr>
          </a:p>
          <a:p>
            <a:r>
              <a:rPr sz="770" b="1" spc="6" dirty="0">
                <a:latin typeface="Times New Roman"/>
                <a:cs typeface="Times New Roman"/>
              </a:rPr>
              <a:t>(i.e. shall) are carried out as defined in the standard</a:t>
            </a:r>
            <a:endParaRPr sz="770">
              <a:latin typeface="Times New Roman"/>
              <a:cs typeface="Times New Roman"/>
            </a:endParaRPr>
          </a:p>
        </p:txBody>
      </p:sp>
      <p:sp>
        <p:nvSpPr>
          <p:cNvPr id="63" name="text 1"/>
          <p:cNvSpPr txBox="1"/>
          <p:nvPr/>
        </p:nvSpPr>
        <p:spPr>
          <a:xfrm>
            <a:off x="5000146" y="4460883"/>
            <a:ext cx="302647"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  Shall  </a:t>
            </a:r>
            <a:endParaRPr sz="641">
              <a:latin typeface="Times New Roman"/>
              <a:cs typeface="Times New Roman"/>
            </a:endParaRPr>
          </a:p>
        </p:txBody>
      </p:sp>
      <p:sp>
        <p:nvSpPr>
          <p:cNvPr id="64" name="text 1"/>
          <p:cNvSpPr txBox="1"/>
          <p:nvPr/>
        </p:nvSpPr>
        <p:spPr>
          <a:xfrm>
            <a:off x="5259157" y="4460882"/>
            <a:ext cx="776623" cy="89705"/>
          </a:xfrm>
          <a:prstGeom prst="rect">
            <a:avLst/>
          </a:prstGeom>
        </p:spPr>
        <p:txBody>
          <a:bodyPr vert="horz" wrap="none" lIns="0" tIns="0" rIns="0" bIns="0" rtlCol="0">
            <a:spAutoFit/>
          </a:bodyPr>
          <a:lstStyle/>
          <a:p>
            <a:r>
              <a:rPr sz="583" spc="6" dirty="0">
                <a:latin typeface="Times New Roman"/>
                <a:cs typeface="Times New Roman"/>
              </a:rPr>
              <a:t>:  express  a  requirement</a:t>
            </a:r>
            <a:endParaRPr sz="577">
              <a:latin typeface="Times New Roman"/>
              <a:cs typeface="Times New Roman"/>
            </a:endParaRPr>
          </a:p>
        </p:txBody>
      </p:sp>
      <p:sp>
        <p:nvSpPr>
          <p:cNvPr id="65" name="text 1"/>
          <p:cNvSpPr txBox="1"/>
          <p:nvPr/>
        </p:nvSpPr>
        <p:spPr>
          <a:xfrm>
            <a:off x="5000146" y="4578167"/>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66" name="text 1"/>
          <p:cNvSpPr txBox="1"/>
          <p:nvPr/>
        </p:nvSpPr>
        <p:spPr>
          <a:xfrm>
            <a:off x="5092016" y="4578167"/>
            <a:ext cx="1133002" cy="89705"/>
          </a:xfrm>
          <a:prstGeom prst="rect">
            <a:avLst/>
          </a:prstGeom>
        </p:spPr>
        <p:txBody>
          <a:bodyPr vert="horz" wrap="none" lIns="0" tIns="0" rIns="0" bIns="0" rtlCol="0">
            <a:spAutoFit/>
          </a:bodyPr>
          <a:lstStyle/>
          <a:p>
            <a:r>
              <a:rPr sz="583" spc="6" dirty="0">
                <a:latin typeface="Times New Roman"/>
                <a:cs typeface="Times New Roman"/>
              </a:rPr>
              <a:t>Should:  express  a  recommendation</a:t>
            </a:r>
            <a:endParaRPr sz="577">
              <a:latin typeface="Times New Roman"/>
              <a:cs typeface="Times New Roman"/>
            </a:endParaRPr>
          </a:p>
        </p:txBody>
      </p:sp>
      <p:sp>
        <p:nvSpPr>
          <p:cNvPr id="67" name="text 1"/>
          <p:cNvSpPr txBox="1"/>
          <p:nvPr/>
        </p:nvSpPr>
        <p:spPr>
          <a:xfrm>
            <a:off x="5000146" y="4694962"/>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68" name="text 1"/>
          <p:cNvSpPr txBox="1"/>
          <p:nvPr/>
        </p:nvSpPr>
        <p:spPr>
          <a:xfrm>
            <a:off x="5092016" y="4694961"/>
            <a:ext cx="1486817" cy="89705"/>
          </a:xfrm>
          <a:prstGeom prst="rect">
            <a:avLst/>
          </a:prstGeom>
        </p:spPr>
        <p:txBody>
          <a:bodyPr vert="horz" wrap="none" lIns="0" tIns="0" rIns="0" bIns="0" rtlCol="0">
            <a:spAutoFit/>
          </a:bodyPr>
          <a:lstStyle/>
          <a:p>
            <a:r>
              <a:rPr sz="583" spc="6" dirty="0">
                <a:latin typeface="Times New Roman"/>
                <a:cs typeface="Times New Roman"/>
              </a:rPr>
              <a:t>May:  express  alternative  or  optional  methods</a:t>
            </a:r>
            <a:endParaRPr sz="577">
              <a:latin typeface="Times New Roman"/>
              <a:cs typeface="Times New Roman"/>
            </a:endParaRPr>
          </a:p>
        </p:txBody>
      </p:sp>
      <p:sp>
        <p:nvSpPr>
          <p:cNvPr id="69" name="text 1"/>
          <p:cNvSpPr txBox="1"/>
          <p:nvPr/>
        </p:nvSpPr>
        <p:spPr>
          <a:xfrm>
            <a:off x="4853538" y="4958173"/>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70" name="text 1"/>
          <p:cNvSpPr txBox="1"/>
          <p:nvPr/>
        </p:nvSpPr>
        <p:spPr>
          <a:xfrm>
            <a:off x="4963493" y="4958173"/>
            <a:ext cx="2341090" cy="236988"/>
          </a:xfrm>
          <a:prstGeom prst="rect">
            <a:avLst/>
          </a:prstGeom>
        </p:spPr>
        <p:txBody>
          <a:bodyPr vert="horz" wrap="none" lIns="0" tIns="0" rIns="0" bIns="0" rtlCol="0">
            <a:spAutoFit/>
          </a:bodyPr>
          <a:lstStyle/>
          <a:p>
            <a:r>
              <a:rPr sz="770" b="1" spc="6" dirty="0">
                <a:latin typeface="Times New Roman"/>
                <a:cs typeface="Times New Roman"/>
              </a:rPr>
              <a:t>Claim for conformance should indicate the review type</a:t>
            </a:r>
            <a:endParaRPr sz="770">
              <a:latin typeface="Times New Roman"/>
              <a:cs typeface="Times New Roman"/>
            </a:endParaRPr>
          </a:p>
          <a:p>
            <a:r>
              <a:rPr sz="770" b="1" spc="6" dirty="0">
                <a:latin typeface="Times New Roman"/>
                <a:cs typeface="Times New Roman"/>
              </a:rPr>
              <a:t>used</a:t>
            </a:r>
            <a:endParaRPr sz="770">
              <a:latin typeface="Times New Roman"/>
              <a:cs typeface="Times New Roman"/>
            </a:endParaRPr>
          </a:p>
        </p:txBody>
      </p:sp>
      <p:sp>
        <p:nvSpPr>
          <p:cNvPr id="71" name="text 1"/>
          <p:cNvSpPr txBox="1"/>
          <p:nvPr/>
        </p:nvSpPr>
        <p:spPr>
          <a:xfrm>
            <a:off x="5000146" y="5210539"/>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72" name="text 1"/>
          <p:cNvSpPr txBox="1"/>
          <p:nvPr/>
        </p:nvSpPr>
        <p:spPr>
          <a:xfrm>
            <a:off x="5092016" y="5210538"/>
            <a:ext cx="1778307" cy="89705"/>
          </a:xfrm>
          <a:prstGeom prst="rect">
            <a:avLst/>
          </a:prstGeom>
        </p:spPr>
        <p:txBody>
          <a:bodyPr vert="horz" wrap="none" lIns="0" tIns="0" rIns="0" bIns="0" rtlCol="0">
            <a:spAutoFit/>
          </a:bodyPr>
          <a:lstStyle/>
          <a:p>
            <a:r>
              <a:rPr sz="583" spc="6" dirty="0">
                <a:latin typeface="Times New Roman"/>
                <a:cs typeface="Times New Roman"/>
              </a:rPr>
              <a:t>e.g.  conforming  to  IEEE  Std 1028-2008 for Inspections</a:t>
            </a:r>
            <a:endParaRPr sz="577">
              <a:latin typeface="Times New Roman"/>
              <a:cs typeface="Times New Roman"/>
            </a:endParaRPr>
          </a:p>
        </p:txBody>
      </p:sp>
      <p:sp>
        <p:nvSpPr>
          <p:cNvPr id="38" name="object 38"/>
          <p:cNvSpPr/>
          <p:nvPr/>
        </p:nvSpPr>
        <p:spPr>
          <a:xfrm>
            <a:off x="4628493" y="3756832"/>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1955066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2"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1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3" name="text 1"/>
          <p:cNvSpPr txBox="1"/>
          <p:nvPr/>
        </p:nvSpPr>
        <p:spPr>
          <a:xfrm>
            <a:off x="4658061" y="2971689"/>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4" name="text 1"/>
          <p:cNvSpPr txBox="1"/>
          <p:nvPr/>
        </p:nvSpPr>
        <p:spPr>
          <a:xfrm>
            <a:off x="7506655" y="2971689"/>
            <a:ext cx="24815" cy="59247"/>
          </a:xfrm>
          <a:prstGeom prst="rect">
            <a:avLst/>
          </a:prstGeom>
        </p:spPr>
        <p:txBody>
          <a:bodyPr vert="horz" wrap="none" lIns="0" tIns="0" rIns="0" bIns="0" rtlCol="0">
            <a:spAutoFit/>
          </a:bodyPr>
          <a:lstStyle/>
          <a:p>
            <a:r>
              <a:rPr sz="385" spc="6" dirty="0">
                <a:latin typeface="Times New Roman"/>
                <a:cs typeface="Times New Roman"/>
              </a:rPr>
              <a:t>7</a:t>
            </a:r>
            <a:endParaRPr sz="385">
              <a:latin typeface="Times New Roman"/>
              <a:cs typeface="Times New Roman"/>
            </a:endParaRPr>
          </a:p>
        </p:txBody>
      </p:sp>
      <p:sp>
        <p:nvSpPr>
          <p:cNvPr id="5" name="text 1"/>
          <p:cNvSpPr txBox="1"/>
          <p:nvPr/>
        </p:nvSpPr>
        <p:spPr>
          <a:xfrm>
            <a:off x="5172166" y="1044173"/>
            <a:ext cx="1870512" cy="165751"/>
          </a:xfrm>
          <a:prstGeom prst="rect">
            <a:avLst/>
          </a:prstGeom>
        </p:spPr>
        <p:txBody>
          <a:bodyPr vert="horz" wrap="none" lIns="0" tIns="0" rIns="0" bIns="0" rtlCol="0">
            <a:spAutoFit/>
          </a:bodyPr>
          <a:lstStyle/>
          <a:p>
            <a:r>
              <a:rPr sz="1077" b="1" spc="6" dirty="0">
                <a:solidFill>
                  <a:srgbClr val="3333CC"/>
                </a:solidFill>
                <a:latin typeface="Times New Roman"/>
                <a:cs typeface="Times New Roman"/>
              </a:rPr>
              <a:t>Organization  of  the  Standard</a:t>
            </a:r>
            <a:endParaRPr sz="1026">
              <a:latin typeface="Times New Roman"/>
              <a:cs typeface="Times New Roman"/>
            </a:endParaRPr>
          </a:p>
        </p:txBody>
      </p:sp>
      <p:sp>
        <p:nvSpPr>
          <p:cNvPr id="6" name="text 1"/>
          <p:cNvSpPr txBox="1"/>
          <p:nvPr/>
        </p:nvSpPr>
        <p:spPr>
          <a:xfrm>
            <a:off x="4853538" y="1280067"/>
            <a:ext cx="814582" cy="138179"/>
          </a:xfrm>
          <a:prstGeom prst="rect">
            <a:avLst/>
          </a:prstGeom>
        </p:spPr>
        <p:txBody>
          <a:bodyPr vert="horz" wrap="none" lIns="0" tIns="0" rIns="0" bIns="0" rtlCol="0">
            <a:spAutoFit/>
          </a:bodyPr>
          <a:lstStyle/>
          <a:p>
            <a:r>
              <a:rPr sz="898" b="1" spc="6" dirty="0">
                <a:latin typeface="Times New Roman"/>
                <a:cs typeface="Times New Roman"/>
              </a:rPr>
              <a:t>1.   Introduction</a:t>
            </a:r>
            <a:endParaRPr sz="898">
              <a:latin typeface="Times New Roman"/>
              <a:cs typeface="Times New Roman"/>
            </a:endParaRPr>
          </a:p>
        </p:txBody>
      </p:sp>
      <p:sp>
        <p:nvSpPr>
          <p:cNvPr id="7" name="text 1"/>
          <p:cNvSpPr txBox="1"/>
          <p:nvPr/>
        </p:nvSpPr>
        <p:spPr>
          <a:xfrm>
            <a:off x="5000146" y="1426874"/>
            <a:ext cx="50463"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8" name="text 1"/>
          <p:cNvSpPr txBox="1"/>
          <p:nvPr/>
        </p:nvSpPr>
        <p:spPr>
          <a:xfrm>
            <a:off x="5146754" y="1426874"/>
            <a:ext cx="2205412" cy="109582"/>
          </a:xfrm>
          <a:prstGeom prst="rect">
            <a:avLst/>
          </a:prstGeom>
        </p:spPr>
        <p:txBody>
          <a:bodyPr vert="horz" wrap="none" lIns="0" tIns="0" rIns="0" bIns="0" rtlCol="0">
            <a:spAutoFit/>
          </a:bodyPr>
          <a:lstStyle/>
          <a:p>
            <a:r>
              <a:rPr sz="712" spc="6" dirty="0">
                <a:latin typeface="Times New Roman"/>
                <a:cs typeface="Times New Roman"/>
              </a:rPr>
              <a:t>Describes the objectives and overview  of  type  of  reviews</a:t>
            </a:r>
            <a:endParaRPr sz="705">
              <a:latin typeface="Times New Roman"/>
              <a:cs typeface="Times New Roman"/>
            </a:endParaRPr>
          </a:p>
        </p:txBody>
      </p:sp>
      <p:sp>
        <p:nvSpPr>
          <p:cNvPr id="9" name="text 1"/>
          <p:cNvSpPr txBox="1"/>
          <p:nvPr/>
        </p:nvSpPr>
        <p:spPr>
          <a:xfrm>
            <a:off x="4853537" y="1559600"/>
            <a:ext cx="958724" cy="138179"/>
          </a:xfrm>
          <a:prstGeom prst="rect">
            <a:avLst/>
          </a:prstGeom>
        </p:spPr>
        <p:txBody>
          <a:bodyPr vert="horz" wrap="none" lIns="0" tIns="0" rIns="0" bIns="0" rtlCol="0">
            <a:spAutoFit/>
          </a:bodyPr>
          <a:lstStyle/>
          <a:p>
            <a:r>
              <a:rPr sz="898" b="1" spc="6" dirty="0">
                <a:latin typeface="Times New Roman"/>
                <a:cs typeface="Times New Roman"/>
              </a:rPr>
              <a:t>2.   Responsibilities</a:t>
            </a:r>
            <a:endParaRPr sz="898">
              <a:latin typeface="Times New Roman"/>
              <a:cs typeface="Times New Roman"/>
            </a:endParaRPr>
          </a:p>
        </p:txBody>
      </p:sp>
      <p:sp>
        <p:nvSpPr>
          <p:cNvPr id="10" name="text 1"/>
          <p:cNvSpPr txBox="1"/>
          <p:nvPr/>
        </p:nvSpPr>
        <p:spPr>
          <a:xfrm>
            <a:off x="4853538" y="1710608"/>
            <a:ext cx="88101" cy="276358"/>
          </a:xfrm>
          <a:prstGeom prst="rect">
            <a:avLst/>
          </a:prstGeom>
        </p:spPr>
        <p:txBody>
          <a:bodyPr vert="horz" wrap="none" lIns="0" tIns="0" rIns="0" bIns="0" rtlCol="0">
            <a:spAutoFit/>
          </a:bodyPr>
          <a:lstStyle/>
          <a:p>
            <a:r>
              <a:rPr sz="898" b="1" spc="6" dirty="0">
                <a:latin typeface="Times New Roman"/>
                <a:cs typeface="Times New Roman"/>
              </a:rPr>
              <a:t>3.</a:t>
            </a:r>
            <a:endParaRPr sz="898">
              <a:latin typeface="Times New Roman"/>
              <a:cs typeface="Times New Roman"/>
            </a:endParaRPr>
          </a:p>
          <a:p>
            <a:r>
              <a:rPr sz="898" b="1" spc="6" dirty="0">
                <a:latin typeface="Times New Roman"/>
                <a:cs typeface="Times New Roman"/>
              </a:rPr>
              <a:t>4.</a:t>
            </a:r>
            <a:endParaRPr sz="898">
              <a:latin typeface="Times New Roman"/>
              <a:cs typeface="Times New Roman"/>
            </a:endParaRPr>
          </a:p>
        </p:txBody>
      </p:sp>
      <p:sp>
        <p:nvSpPr>
          <p:cNvPr id="11" name="text 1"/>
          <p:cNvSpPr txBox="1"/>
          <p:nvPr/>
        </p:nvSpPr>
        <p:spPr>
          <a:xfrm>
            <a:off x="5024416" y="1710609"/>
            <a:ext cx="1640449" cy="273473"/>
          </a:xfrm>
          <a:prstGeom prst="rect">
            <a:avLst/>
          </a:prstGeom>
        </p:spPr>
        <p:txBody>
          <a:bodyPr vert="horz" wrap="none" lIns="0" tIns="0" rIns="0" bIns="0" rtlCol="0">
            <a:spAutoFit/>
          </a:bodyPr>
          <a:lstStyle/>
          <a:p>
            <a:pPr marL="45"/>
            <a:r>
              <a:rPr sz="879" b="1" spc="6" dirty="0">
                <a:latin typeface="Times New Roman"/>
                <a:cs typeface="Times New Roman"/>
              </a:rPr>
              <a:t>Input needed to perform a review</a:t>
            </a:r>
            <a:endParaRPr sz="834">
              <a:latin typeface="Times New Roman"/>
              <a:cs typeface="Times New Roman"/>
            </a:endParaRPr>
          </a:p>
          <a:p>
            <a:r>
              <a:rPr sz="898" b="1" spc="6" dirty="0">
                <a:latin typeface="Times New Roman"/>
                <a:cs typeface="Times New Roman"/>
              </a:rPr>
              <a:t>Entry Criteria</a:t>
            </a:r>
            <a:endParaRPr sz="898">
              <a:latin typeface="Times New Roman"/>
              <a:cs typeface="Times New Roman"/>
            </a:endParaRPr>
          </a:p>
        </p:txBody>
      </p:sp>
      <p:sp>
        <p:nvSpPr>
          <p:cNvPr id="15" name="text 1"/>
          <p:cNvSpPr txBox="1"/>
          <p:nvPr/>
        </p:nvSpPr>
        <p:spPr>
          <a:xfrm>
            <a:off x="5000146" y="2007442"/>
            <a:ext cx="50463"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16" name="text 1"/>
          <p:cNvSpPr txBox="1"/>
          <p:nvPr/>
        </p:nvSpPr>
        <p:spPr>
          <a:xfrm>
            <a:off x="5146754" y="2007442"/>
            <a:ext cx="1696234" cy="118494"/>
          </a:xfrm>
          <a:prstGeom prst="rect">
            <a:avLst/>
          </a:prstGeom>
        </p:spPr>
        <p:txBody>
          <a:bodyPr vert="horz" wrap="none" lIns="0" tIns="0" rIns="0" bIns="0" rtlCol="0">
            <a:spAutoFit/>
          </a:bodyPr>
          <a:lstStyle/>
          <a:p>
            <a:r>
              <a:rPr sz="770" spc="6" dirty="0">
                <a:latin typeface="Times New Roman"/>
                <a:cs typeface="Times New Roman"/>
              </a:rPr>
              <a:t>Criteria to be met before review can begin</a:t>
            </a:r>
            <a:endParaRPr sz="770">
              <a:latin typeface="Times New Roman"/>
              <a:cs typeface="Times New Roman"/>
            </a:endParaRPr>
          </a:p>
        </p:txBody>
      </p:sp>
      <p:sp>
        <p:nvSpPr>
          <p:cNvPr id="17" name="text 1"/>
          <p:cNvSpPr txBox="1"/>
          <p:nvPr/>
        </p:nvSpPr>
        <p:spPr>
          <a:xfrm>
            <a:off x="5146754" y="2132747"/>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8" name="text 1"/>
          <p:cNvSpPr txBox="1"/>
          <p:nvPr/>
        </p:nvSpPr>
        <p:spPr>
          <a:xfrm>
            <a:off x="5268918" y="2132747"/>
            <a:ext cx="1099212" cy="89705"/>
          </a:xfrm>
          <a:prstGeom prst="rect">
            <a:avLst/>
          </a:prstGeom>
        </p:spPr>
        <p:txBody>
          <a:bodyPr vert="horz" wrap="none" lIns="0" tIns="0" rIns="0" bIns="0" rtlCol="0">
            <a:spAutoFit/>
          </a:bodyPr>
          <a:lstStyle/>
          <a:p>
            <a:r>
              <a:rPr sz="583" spc="6" dirty="0">
                <a:latin typeface="Times New Roman"/>
                <a:cs typeface="Times New Roman"/>
              </a:rPr>
              <a:t>e.g.  authorization,  initiating  event</a:t>
            </a:r>
            <a:endParaRPr sz="577">
              <a:latin typeface="Times New Roman"/>
              <a:cs typeface="Times New Roman"/>
            </a:endParaRPr>
          </a:p>
        </p:txBody>
      </p:sp>
      <p:sp>
        <p:nvSpPr>
          <p:cNvPr id="19" name="text 1"/>
          <p:cNvSpPr txBox="1"/>
          <p:nvPr/>
        </p:nvSpPr>
        <p:spPr>
          <a:xfrm>
            <a:off x="4853538" y="2248169"/>
            <a:ext cx="88101" cy="138179"/>
          </a:xfrm>
          <a:prstGeom prst="rect">
            <a:avLst/>
          </a:prstGeom>
        </p:spPr>
        <p:txBody>
          <a:bodyPr vert="horz" wrap="none" lIns="0" tIns="0" rIns="0" bIns="0" rtlCol="0">
            <a:spAutoFit/>
          </a:bodyPr>
          <a:lstStyle/>
          <a:p>
            <a:r>
              <a:rPr sz="898" b="1" spc="6" dirty="0">
                <a:latin typeface="Times New Roman"/>
                <a:cs typeface="Times New Roman"/>
              </a:rPr>
              <a:t>5.</a:t>
            </a:r>
            <a:endParaRPr sz="898">
              <a:latin typeface="Times New Roman"/>
              <a:cs typeface="Times New Roman"/>
            </a:endParaRPr>
          </a:p>
        </p:txBody>
      </p:sp>
      <p:sp>
        <p:nvSpPr>
          <p:cNvPr id="20" name="text 1"/>
          <p:cNvSpPr txBox="1"/>
          <p:nvPr/>
        </p:nvSpPr>
        <p:spPr>
          <a:xfrm>
            <a:off x="5024404" y="2248169"/>
            <a:ext cx="604781" cy="138179"/>
          </a:xfrm>
          <a:prstGeom prst="rect">
            <a:avLst/>
          </a:prstGeom>
        </p:spPr>
        <p:txBody>
          <a:bodyPr vert="horz" wrap="none" lIns="0" tIns="0" rIns="0" bIns="0" rtlCol="0">
            <a:spAutoFit/>
          </a:bodyPr>
          <a:lstStyle/>
          <a:p>
            <a:r>
              <a:rPr sz="898" b="1" spc="6" dirty="0">
                <a:latin typeface="Times New Roman"/>
                <a:cs typeface="Times New Roman"/>
              </a:rPr>
              <a:t>Procedures:</a:t>
            </a:r>
            <a:endParaRPr sz="898">
              <a:latin typeface="Times New Roman"/>
              <a:cs typeface="Times New Roman"/>
            </a:endParaRPr>
          </a:p>
        </p:txBody>
      </p:sp>
      <p:sp>
        <p:nvSpPr>
          <p:cNvPr id="21" name="text 1"/>
          <p:cNvSpPr txBox="1"/>
          <p:nvPr/>
        </p:nvSpPr>
        <p:spPr>
          <a:xfrm>
            <a:off x="5000146" y="2394487"/>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22" name="text 1"/>
          <p:cNvSpPr txBox="1"/>
          <p:nvPr/>
        </p:nvSpPr>
        <p:spPr>
          <a:xfrm>
            <a:off x="5146744" y="2394487"/>
            <a:ext cx="2022990" cy="236988"/>
          </a:xfrm>
          <a:prstGeom prst="rect">
            <a:avLst/>
          </a:prstGeom>
        </p:spPr>
        <p:txBody>
          <a:bodyPr vert="horz" wrap="none" lIns="0" tIns="0" rIns="0" bIns="0" rtlCol="0">
            <a:spAutoFit/>
          </a:bodyPr>
          <a:lstStyle/>
          <a:p>
            <a:r>
              <a:rPr sz="770" spc="6" dirty="0">
                <a:latin typeface="Times New Roman"/>
                <a:cs typeface="Times New Roman"/>
              </a:rPr>
              <a:t>e.g. planning, overview, preparation, examination,</a:t>
            </a:r>
            <a:endParaRPr sz="770">
              <a:latin typeface="Times New Roman"/>
              <a:cs typeface="Times New Roman"/>
            </a:endParaRPr>
          </a:p>
          <a:p>
            <a:pPr marL="10"/>
            <a:r>
              <a:rPr sz="770" spc="6" dirty="0">
                <a:latin typeface="Times New Roman"/>
                <a:cs typeface="Times New Roman"/>
              </a:rPr>
              <a:t>evaluation, recording, rework, follow-up</a:t>
            </a:r>
            <a:endParaRPr sz="770">
              <a:latin typeface="Times New Roman"/>
              <a:cs typeface="Times New Roman"/>
            </a:endParaRPr>
          </a:p>
        </p:txBody>
      </p:sp>
      <p:sp>
        <p:nvSpPr>
          <p:cNvPr id="23" name="text 1"/>
          <p:cNvSpPr txBox="1"/>
          <p:nvPr/>
        </p:nvSpPr>
        <p:spPr>
          <a:xfrm>
            <a:off x="4853538" y="2632771"/>
            <a:ext cx="88101" cy="138179"/>
          </a:xfrm>
          <a:prstGeom prst="rect">
            <a:avLst/>
          </a:prstGeom>
        </p:spPr>
        <p:txBody>
          <a:bodyPr vert="horz" wrap="none" lIns="0" tIns="0" rIns="0" bIns="0" rtlCol="0">
            <a:spAutoFit/>
          </a:bodyPr>
          <a:lstStyle/>
          <a:p>
            <a:r>
              <a:rPr sz="898" b="1" spc="6" dirty="0">
                <a:latin typeface="Times New Roman"/>
                <a:cs typeface="Times New Roman"/>
              </a:rPr>
              <a:t>6.</a:t>
            </a:r>
            <a:endParaRPr sz="898">
              <a:latin typeface="Times New Roman"/>
              <a:cs typeface="Times New Roman"/>
            </a:endParaRPr>
          </a:p>
        </p:txBody>
      </p:sp>
      <p:sp>
        <p:nvSpPr>
          <p:cNvPr id="24" name="text 1"/>
          <p:cNvSpPr txBox="1"/>
          <p:nvPr/>
        </p:nvSpPr>
        <p:spPr>
          <a:xfrm>
            <a:off x="4853538" y="2632771"/>
            <a:ext cx="782009" cy="276358"/>
          </a:xfrm>
          <a:prstGeom prst="rect">
            <a:avLst/>
          </a:prstGeom>
        </p:spPr>
        <p:txBody>
          <a:bodyPr vert="horz" wrap="none" lIns="0" tIns="0" rIns="0" bIns="0" rtlCol="0">
            <a:spAutoFit/>
          </a:bodyPr>
          <a:lstStyle/>
          <a:p>
            <a:pPr marL="170813"/>
            <a:r>
              <a:rPr sz="898" b="1" spc="6" dirty="0">
                <a:latin typeface="Times New Roman"/>
                <a:cs typeface="Times New Roman"/>
              </a:rPr>
              <a:t>Exit criteria</a:t>
            </a:r>
            <a:endParaRPr sz="898">
              <a:latin typeface="Times New Roman"/>
              <a:cs typeface="Times New Roman"/>
            </a:endParaRPr>
          </a:p>
          <a:p>
            <a:r>
              <a:rPr sz="898" b="1" spc="6" dirty="0">
                <a:latin typeface="Times New Roman"/>
                <a:cs typeface="Times New Roman"/>
              </a:rPr>
              <a:t>7.   Output</a:t>
            </a:r>
            <a:endParaRPr sz="898">
              <a:latin typeface="Times New Roman"/>
              <a:cs typeface="Times New Roman"/>
            </a:endParaRPr>
          </a:p>
        </p:txBody>
      </p:sp>
      <p:sp>
        <p:nvSpPr>
          <p:cNvPr id="39" name="object 39"/>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pic>
        <p:nvPicPr>
          <p:cNvPr id="1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3757076"/>
            <a:ext cx="2932162" cy="2199121"/>
          </a:xfrm>
          <a:prstGeom prst="rect">
            <a:avLst/>
          </a:prstGeom>
        </p:spPr>
      </p:pic>
      <p:sp>
        <p:nvSpPr>
          <p:cNvPr id="25" name="text 1"/>
          <p:cNvSpPr txBox="1"/>
          <p:nvPr/>
        </p:nvSpPr>
        <p:spPr>
          <a:xfrm>
            <a:off x="4658061" y="5827614"/>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26" name="text 1"/>
          <p:cNvSpPr txBox="1"/>
          <p:nvPr/>
        </p:nvSpPr>
        <p:spPr>
          <a:xfrm>
            <a:off x="7506655" y="5827614"/>
            <a:ext cx="24815" cy="59247"/>
          </a:xfrm>
          <a:prstGeom prst="rect">
            <a:avLst/>
          </a:prstGeom>
        </p:spPr>
        <p:txBody>
          <a:bodyPr vert="horz" wrap="none" lIns="0" tIns="0" rIns="0" bIns="0" rtlCol="0">
            <a:spAutoFit/>
          </a:bodyPr>
          <a:lstStyle/>
          <a:p>
            <a:r>
              <a:rPr sz="385" spc="6" dirty="0">
                <a:latin typeface="Times New Roman"/>
                <a:cs typeface="Times New Roman"/>
              </a:rPr>
              <a:t>8</a:t>
            </a:r>
            <a:endParaRPr sz="385">
              <a:latin typeface="Times New Roman"/>
              <a:cs typeface="Times New Roman"/>
            </a:endParaRPr>
          </a:p>
        </p:txBody>
      </p:sp>
      <p:sp>
        <p:nvSpPr>
          <p:cNvPr id="27" name="text 1"/>
          <p:cNvSpPr txBox="1"/>
          <p:nvPr/>
        </p:nvSpPr>
        <p:spPr>
          <a:xfrm>
            <a:off x="5221035" y="3900097"/>
            <a:ext cx="1778372" cy="165751"/>
          </a:xfrm>
          <a:prstGeom prst="rect">
            <a:avLst/>
          </a:prstGeom>
        </p:spPr>
        <p:txBody>
          <a:bodyPr vert="horz" wrap="none" lIns="0" tIns="0" rIns="0" bIns="0" rtlCol="0">
            <a:spAutoFit/>
          </a:bodyPr>
          <a:lstStyle/>
          <a:p>
            <a:r>
              <a:rPr sz="1077" b="1" spc="6" dirty="0">
                <a:solidFill>
                  <a:srgbClr val="3333CC"/>
                </a:solidFill>
                <a:latin typeface="Times New Roman"/>
                <a:cs typeface="Times New Roman"/>
              </a:rPr>
              <a:t>Application  of  the  Standard</a:t>
            </a:r>
            <a:endParaRPr sz="1026">
              <a:latin typeface="Times New Roman"/>
              <a:cs typeface="Times New Roman"/>
            </a:endParaRPr>
          </a:p>
        </p:txBody>
      </p:sp>
      <p:sp>
        <p:nvSpPr>
          <p:cNvPr id="28" name="text 1"/>
          <p:cNvSpPr txBox="1"/>
          <p:nvPr/>
        </p:nvSpPr>
        <p:spPr>
          <a:xfrm>
            <a:off x="4755799" y="4111557"/>
            <a:ext cx="40845" cy="138179"/>
          </a:xfrm>
          <a:prstGeom prst="rect">
            <a:avLst/>
          </a:prstGeom>
        </p:spPr>
        <p:txBody>
          <a:bodyPr vert="horz" wrap="none" lIns="0" tIns="0" rIns="0" bIns="0" rtlCol="0">
            <a:spAutoFit/>
          </a:bodyPr>
          <a:lstStyle/>
          <a:p>
            <a:r>
              <a:rPr sz="898" spc="6" dirty="0">
                <a:latin typeface="Times New Roman"/>
                <a:cs typeface="Times New Roman"/>
              </a:rPr>
              <a:t>•</a:t>
            </a:r>
            <a:endParaRPr sz="898">
              <a:latin typeface="Times New Roman"/>
              <a:cs typeface="Times New Roman"/>
            </a:endParaRPr>
          </a:p>
        </p:txBody>
      </p:sp>
      <p:sp>
        <p:nvSpPr>
          <p:cNvPr id="29" name="text 1"/>
          <p:cNvSpPr txBox="1"/>
          <p:nvPr/>
        </p:nvSpPr>
        <p:spPr>
          <a:xfrm>
            <a:off x="4926836" y="4111557"/>
            <a:ext cx="448584" cy="138179"/>
          </a:xfrm>
          <a:prstGeom prst="rect">
            <a:avLst/>
          </a:prstGeom>
        </p:spPr>
        <p:txBody>
          <a:bodyPr vert="horz" wrap="none" lIns="0" tIns="0" rIns="0" bIns="0" rtlCol="0">
            <a:spAutoFit/>
          </a:bodyPr>
          <a:lstStyle/>
          <a:p>
            <a:r>
              <a:rPr sz="898" b="1" spc="6" dirty="0">
                <a:latin typeface="Times New Roman"/>
                <a:cs typeface="Times New Roman"/>
              </a:rPr>
              <a:t>Software</a:t>
            </a:r>
            <a:endParaRPr sz="898">
              <a:latin typeface="Times New Roman"/>
              <a:cs typeface="Times New Roman"/>
            </a:endParaRPr>
          </a:p>
        </p:txBody>
      </p:sp>
      <p:sp>
        <p:nvSpPr>
          <p:cNvPr id="30" name="text 1"/>
          <p:cNvSpPr txBox="1"/>
          <p:nvPr/>
        </p:nvSpPr>
        <p:spPr>
          <a:xfrm>
            <a:off x="4902407" y="4258365"/>
            <a:ext cx="75277"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1.</a:t>
            </a:r>
            <a:endParaRPr sz="770">
              <a:latin typeface="Times New Roman"/>
              <a:cs typeface="Times New Roman"/>
            </a:endParaRPr>
          </a:p>
        </p:txBody>
      </p:sp>
      <p:sp>
        <p:nvSpPr>
          <p:cNvPr id="31" name="text 1"/>
          <p:cNvSpPr txBox="1"/>
          <p:nvPr/>
        </p:nvSpPr>
        <p:spPr>
          <a:xfrm>
            <a:off x="5049005" y="4258365"/>
            <a:ext cx="468526"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Acquisition</a:t>
            </a:r>
            <a:endParaRPr sz="770">
              <a:latin typeface="Times New Roman"/>
              <a:cs typeface="Times New Roman"/>
            </a:endParaRPr>
          </a:p>
        </p:txBody>
      </p:sp>
      <p:sp>
        <p:nvSpPr>
          <p:cNvPr id="40" name="object 40"/>
          <p:cNvSpPr/>
          <p:nvPr/>
        </p:nvSpPr>
        <p:spPr>
          <a:xfrm>
            <a:off x="5049015" y="4356215"/>
            <a:ext cx="455951" cy="4398"/>
          </a:xfrm>
          <a:custGeom>
            <a:avLst/>
            <a:gdLst/>
            <a:ahLst/>
            <a:cxnLst/>
            <a:rect l="l" t="t" r="r" b="b"/>
            <a:pathLst>
              <a:path w="710946" h="6858">
                <a:moveTo>
                  <a:pt x="0" y="0"/>
                </a:moveTo>
                <a:lnTo>
                  <a:pt x="0" y="6858"/>
                </a:lnTo>
                <a:lnTo>
                  <a:pt x="710946" y="6858"/>
                </a:lnTo>
                <a:lnTo>
                  <a:pt x="710946" y="0"/>
                </a:lnTo>
                <a:lnTo>
                  <a:pt x="0" y="0"/>
                </a:lnTo>
                <a:close/>
              </a:path>
            </a:pathLst>
          </a:custGeom>
          <a:solidFill>
            <a:srgbClr val="3333CC"/>
          </a:solidFill>
        </p:spPr>
        <p:txBody>
          <a:bodyPr wrap="square" lIns="0" tIns="0" rIns="0" bIns="0" rtlCol="0">
            <a:noAutofit/>
          </a:bodyPr>
          <a:lstStyle/>
          <a:p>
            <a:endParaRPr sz="1154"/>
          </a:p>
        </p:txBody>
      </p:sp>
      <p:sp>
        <p:nvSpPr>
          <p:cNvPr id="32" name="text 1"/>
          <p:cNvSpPr txBox="1"/>
          <p:nvPr/>
        </p:nvSpPr>
        <p:spPr>
          <a:xfrm>
            <a:off x="5504967" y="4258365"/>
            <a:ext cx="1725793" cy="118494"/>
          </a:xfrm>
          <a:prstGeom prst="rect">
            <a:avLst/>
          </a:prstGeom>
        </p:spPr>
        <p:txBody>
          <a:bodyPr vert="horz" wrap="none" lIns="0" tIns="0" rIns="0" bIns="0" rtlCol="0">
            <a:spAutoFit/>
          </a:bodyPr>
          <a:lstStyle/>
          <a:p>
            <a:r>
              <a:rPr sz="770" spc="6" dirty="0">
                <a:latin typeface="Times New Roman"/>
                <a:cs typeface="Times New Roman"/>
              </a:rPr>
              <a:t>, i.e. an organization that acquires a system</a:t>
            </a:r>
            <a:endParaRPr sz="770">
              <a:latin typeface="Times New Roman"/>
              <a:cs typeface="Times New Roman"/>
            </a:endParaRPr>
          </a:p>
        </p:txBody>
      </p:sp>
      <p:sp>
        <p:nvSpPr>
          <p:cNvPr id="33" name="text 1"/>
          <p:cNvSpPr txBox="1"/>
          <p:nvPr/>
        </p:nvSpPr>
        <p:spPr>
          <a:xfrm>
            <a:off x="4902407" y="4386891"/>
            <a:ext cx="434863"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2.   Supply</a:t>
            </a:r>
            <a:endParaRPr sz="770">
              <a:latin typeface="Times New Roman"/>
              <a:cs typeface="Times New Roman"/>
            </a:endParaRPr>
          </a:p>
        </p:txBody>
      </p:sp>
      <p:sp>
        <p:nvSpPr>
          <p:cNvPr id="41" name="object 41"/>
          <p:cNvSpPr/>
          <p:nvPr/>
        </p:nvSpPr>
        <p:spPr>
          <a:xfrm>
            <a:off x="5049015" y="4484741"/>
            <a:ext cx="277089" cy="4398"/>
          </a:xfrm>
          <a:custGeom>
            <a:avLst/>
            <a:gdLst/>
            <a:ahLst/>
            <a:cxnLst/>
            <a:rect l="l" t="t" r="r" b="b"/>
            <a:pathLst>
              <a:path w="432054" h="6858">
                <a:moveTo>
                  <a:pt x="0" y="0"/>
                </a:moveTo>
                <a:lnTo>
                  <a:pt x="0" y="6858"/>
                </a:lnTo>
                <a:lnTo>
                  <a:pt x="432054" y="6858"/>
                </a:lnTo>
                <a:lnTo>
                  <a:pt x="432054" y="0"/>
                </a:lnTo>
                <a:lnTo>
                  <a:pt x="0" y="0"/>
                </a:lnTo>
                <a:close/>
              </a:path>
            </a:pathLst>
          </a:custGeom>
          <a:solidFill>
            <a:srgbClr val="3333CC"/>
          </a:solidFill>
        </p:spPr>
        <p:txBody>
          <a:bodyPr wrap="square" lIns="0" tIns="0" rIns="0" bIns="0" rtlCol="0">
            <a:noAutofit/>
          </a:bodyPr>
          <a:lstStyle/>
          <a:p>
            <a:endParaRPr sz="1154"/>
          </a:p>
        </p:txBody>
      </p:sp>
      <p:sp>
        <p:nvSpPr>
          <p:cNvPr id="34" name="text 1"/>
          <p:cNvSpPr txBox="1"/>
          <p:nvPr/>
        </p:nvSpPr>
        <p:spPr>
          <a:xfrm>
            <a:off x="4902407" y="4386892"/>
            <a:ext cx="2416944" cy="355482"/>
          </a:xfrm>
          <a:prstGeom prst="rect">
            <a:avLst/>
          </a:prstGeom>
        </p:spPr>
        <p:txBody>
          <a:bodyPr vert="horz" wrap="none" lIns="0" tIns="0" rIns="0" bIns="0" rtlCol="0">
            <a:spAutoFit/>
          </a:bodyPr>
          <a:lstStyle/>
          <a:p>
            <a:pPr marL="423677"/>
            <a:r>
              <a:rPr sz="770" spc="6" dirty="0">
                <a:latin typeface="Times New Roman"/>
                <a:cs typeface="Times New Roman"/>
              </a:rPr>
              <a:t>, i.e. an organization that provides a system to the</a:t>
            </a:r>
            <a:endParaRPr sz="770">
              <a:latin typeface="Times New Roman"/>
              <a:cs typeface="Times New Roman"/>
            </a:endParaRPr>
          </a:p>
          <a:p>
            <a:pPr marL="146601"/>
            <a:r>
              <a:rPr sz="770" spc="6" dirty="0">
                <a:latin typeface="Times New Roman"/>
                <a:cs typeface="Times New Roman"/>
              </a:rPr>
              <a:t>acquirer</a:t>
            </a:r>
            <a:endParaRPr sz="770">
              <a:latin typeface="Times New Roman"/>
              <a:cs typeface="Times New Roman"/>
            </a:endParaRPr>
          </a:p>
          <a:p>
            <a:r>
              <a:rPr sz="770" spc="6" dirty="0">
                <a:solidFill>
                  <a:srgbClr val="3333CC"/>
                </a:solidFill>
                <a:latin typeface="Times New Roman"/>
                <a:cs typeface="Times New Roman"/>
              </a:rPr>
              <a:t>3.   Development</a:t>
            </a:r>
            <a:endParaRPr sz="770">
              <a:latin typeface="Times New Roman"/>
              <a:cs typeface="Times New Roman"/>
            </a:endParaRPr>
          </a:p>
        </p:txBody>
      </p:sp>
      <p:sp>
        <p:nvSpPr>
          <p:cNvPr id="42" name="object 42"/>
          <p:cNvSpPr/>
          <p:nvPr/>
        </p:nvSpPr>
        <p:spPr>
          <a:xfrm>
            <a:off x="5049015" y="4719314"/>
            <a:ext cx="526323" cy="4398"/>
          </a:xfrm>
          <a:custGeom>
            <a:avLst/>
            <a:gdLst/>
            <a:ahLst/>
            <a:cxnLst/>
            <a:rect l="l" t="t" r="r" b="b"/>
            <a:pathLst>
              <a:path w="820674" h="6858">
                <a:moveTo>
                  <a:pt x="0" y="0"/>
                </a:moveTo>
                <a:lnTo>
                  <a:pt x="0" y="6858"/>
                </a:lnTo>
                <a:lnTo>
                  <a:pt x="820674" y="6858"/>
                </a:lnTo>
                <a:lnTo>
                  <a:pt x="820674" y="0"/>
                </a:lnTo>
                <a:lnTo>
                  <a:pt x="0" y="0"/>
                </a:lnTo>
                <a:close/>
              </a:path>
            </a:pathLst>
          </a:custGeom>
          <a:solidFill>
            <a:srgbClr val="3333CC"/>
          </a:solidFill>
        </p:spPr>
        <p:txBody>
          <a:bodyPr wrap="square" lIns="0" tIns="0" rIns="0" bIns="0" rtlCol="0">
            <a:noAutofit/>
          </a:bodyPr>
          <a:lstStyle/>
          <a:p>
            <a:endParaRPr sz="1154"/>
          </a:p>
        </p:txBody>
      </p:sp>
      <p:sp>
        <p:nvSpPr>
          <p:cNvPr id="35" name="text 1"/>
          <p:cNvSpPr txBox="1"/>
          <p:nvPr/>
        </p:nvSpPr>
        <p:spPr>
          <a:xfrm>
            <a:off x="5575338" y="4621464"/>
            <a:ext cx="1716175" cy="118494"/>
          </a:xfrm>
          <a:prstGeom prst="rect">
            <a:avLst/>
          </a:prstGeom>
        </p:spPr>
        <p:txBody>
          <a:bodyPr vert="horz" wrap="none" lIns="0" tIns="0" rIns="0" bIns="0" rtlCol="0">
            <a:spAutoFit/>
          </a:bodyPr>
          <a:lstStyle/>
          <a:p>
            <a:r>
              <a:rPr sz="770" spc="6" dirty="0">
                <a:latin typeface="Times New Roman"/>
                <a:cs typeface="Times New Roman"/>
              </a:rPr>
              <a:t>, i.e. an organization that defines, develops</a:t>
            </a:r>
            <a:endParaRPr sz="770">
              <a:latin typeface="Times New Roman"/>
              <a:cs typeface="Times New Roman"/>
            </a:endParaRPr>
          </a:p>
        </p:txBody>
      </p:sp>
      <p:sp>
        <p:nvSpPr>
          <p:cNvPr id="36" name="text 1"/>
          <p:cNvSpPr txBox="1"/>
          <p:nvPr/>
        </p:nvSpPr>
        <p:spPr>
          <a:xfrm>
            <a:off x="4902407" y="4749990"/>
            <a:ext cx="550985"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4.   Operation</a:t>
            </a:r>
            <a:endParaRPr sz="770">
              <a:latin typeface="Times New Roman"/>
              <a:cs typeface="Times New Roman"/>
            </a:endParaRPr>
          </a:p>
        </p:txBody>
      </p:sp>
      <p:sp>
        <p:nvSpPr>
          <p:cNvPr id="43" name="object 43"/>
          <p:cNvSpPr/>
          <p:nvPr/>
        </p:nvSpPr>
        <p:spPr>
          <a:xfrm>
            <a:off x="5049015" y="4847841"/>
            <a:ext cx="390955" cy="4398"/>
          </a:xfrm>
          <a:custGeom>
            <a:avLst/>
            <a:gdLst/>
            <a:ahLst/>
            <a:cxnLst/>
            <a:rect l="l" t="t" r="r" b="b"/>
            <a:pathLst>
              <a:path w="609600" h="6858">
                <a:moveTo>
                  <a:pt x="0" y="0"/>
                </a:moveTo>
                <a:lnTo>
                  <a:pt x="0" y="6858"/>
                </a:lnTo>
                <a:lnTo>
                  <a:pt x="609600" y="6858"/>
                </a:lnTo>
                <a:lnTo>
                  <a:pt x="609600" y="0"/>
                </a:lnTo>
                <a:lnTo>
                  <a:pt x="0" y="0"/>
                </a:lnTo>
                <a:close/>
              </a:path>
            </a:pathLst>
          </a:custGeom>
          <a:solidFill>
            <a:srgbClr val="3333CC"/>
          </a:solidFill>
        </p:spPr>
        <p:txBody>
          <a:bodyPr wrap="square" lIns="0" tIns="0" rIns="0" bIns="0" rtlCol="0">
            <a:noAutofit/>
          </a:bodyPr>
          <a:lstStyle/>
          <a:p>
            <a:endParaRPr sz="1154"/>
          </a:p>
        </p:txBody>
      </p:sp>
      <p:sp>
        <p:nvSpPr>
          <p:cNvPr id="37" name="text 1"/>
          <p:cNvSpPr txBox="1"/>
          <p:nvPr/>
        </p:nvSpPr>
        <p:spPr>
          <a:xfrm>
            <a:off x="4902407" y="4879005"/>
            <a:ext cx="75277"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5.</a:t>
            </a:r>
            <a:endParaRPr sz="770">
              <a:latin typeface="Times New Roman"/>
              <a:cs typeface="Times New Roman"/>
            </a:endParaRPr>
          </a:p>
        </p:txBody>
      </p:sp>
      <p:sp>
        <p:nvSpPr>
          <p:cNvPr id="38" name="text 1"/>
          <p:cNvSpPr txBox="1"/>
          <p:nvPr/>
        </p:nvSpPr>
        <p:spPr>
          <a:xfrm>
            <a:off x="5048976" y="4879005"/>
            <a:ext cx="516616"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Maintenance</a:t>
            </a:r>
            <a:endParaRPr sz="770">
              <a:latin typeface="Times New Roman"/>
              <a:cs typeface="Times New Roman"/>
            </a:endParaRPr>
          </a:p>
        </p:txBody>
      </p:sp>
      <p:sp>
        <p:nvSpPr>
          <p:cNvPr id="44" name="object 44"/>
          <p:cNvSpPr/>
          <p:nvPr/>
        </p:nvSpPr>
        <p:spPr>
          <a:xfrm>
            <a:off x="5049015" y="4976856"/>
            <a:ext cx="504332" cy="4398"/>
          </a:xfrm>
          <a:custGeom>
            <a:avLst/>
            <a:gdLst/>
            <a:ahLst/>
            <a:cxnLst/>
            <a:rect l="l" t="t" r="r" b="b"/>
            <a:pathLst>
              <a:path w="786384" h="6858">
                <a:moveTo>
                  <a:pt x="0" y="0"/>
                </a:moveTo>
                <a:lnTo>
                  <a:pt x="0" y="6858"/>
                </a:lnTo>
                <a:lnTo>
                  <a:pt x="786384" y="6858"/>
                </a:lnTo>
                <a:lnTo>
                  <a:pt x="786384" y="0"/>
                </a:lnTo>
                <a:lnTo>
                  <a:pt x="0" y="0"/>
                </a:lnTo>
                <a:close/>
              </a:path>
            </a:pathLst>
          </a:custGeom>
          <a:solidFill>
            <a:srgbClr val="3333CC"/>
          </a:solidFill>
        </p:spPr>
        <p:txBody>
          <a:bodyPr wrap="square" lIns="0" tIns="0" rIns="0" bIns="0" rtlCol="0">
            <a:noAutofit/>
          </a:bodyPr>
          <a:lstStyle/>
          <a:p>
            <a:endParaRPr sz="1154"/>
          </a:p>
        </p:txBody>
      </p:sp>
      <p:sp>
        <p:nvSpPr>
          <p:cNvPr id="46" name="text 1"/>
          <p:cNvSpPr txBox="1"/>
          <p:nvPr/>
        </p:nvSpPr>
        <p:spPr>
          <a:xfrm>
            <a:off x="4755799" y="5011732"/>
            <a:ext cx="40845" cy="138179"/>
          </a:xfrm>
          <a:prstGeom prst="rect">
            <a:avLst/>
          </a:prstGeom>
        </p:spPr>
        <p:txBody>
          <a:bodyPr vert="horz" wrap="none" lIns="0" tIns="0" rIns="0" bIns="0" rtlCol="0">
            <a:spAutoFit/>
          </a:bodyPr>
          <a:lstStyle/>
          <a:p>
            <a:r>
              <a:rPr sz="898" spc="6" dirty="0">
                <a:latin typeface="Times New Roman"/>
                <a:cs typeface="Times New Roman"/>
              </a:rPr>
              <a:t>•</a:t>
            </a:r>
            <a:endParaRPr sz="898">
              <a:latin typeface="Times New Roman"/>
              <a:cs typeface="Times New Roman"/>
            </a:endParaRPr>
          </a:p>
        </p:txBody>
      </p:sp>
      <p:sp>
        <p:nvSpPr>
          <p:cNvPr id="47" name="text 1"/>
          <p:cNvSpPr txBox="1"/>
          <p:nvPr/>
        </p:nvSpPr>
        <p:spPr>
          <a:xfrm>
            <a:off x="4926836" y="5011731"/>
            <a:ext cx="2385974" cy="129266"/>
          </a:xfrm>
          <a:prstGeom prst="rect">
            <a:avLst/>
          </a:prstGeom>
        </p:spPr>
        <p:txBody>
          <a:bodyPr vert="horz" wrap="none" lIns="0" tIns="0" rIns="0" bIns="0" rtlCol="0">
            <a:spAutoFit/>
          </a:bodyPr>
          <a:lstStyle/>
          <a:p>
            <a:r>
              <a:rPr sz="840" b="1" spc="6" dirty="0">
                <a:latin typeface="Times New Roman"/>
                <a:cs typeface="Times New Roman"/>
              </a:rPr>
              <a:t>Software  Products  (37  are  listed in the standard)</a:t>
            </a:r>
            <a:endParaRPr sz="834">
              <a:latin typeface="Times New Roman"/>
              <a:cs typeface="Times New Roman"/>
            </a:endParaRPr>
          </a:p>
        </p:txBody>
      </p:sp>
      <p:sp>
        <p:nvSpPr>
          <p:cNvPr id="48" name="text 1"/>
          <p:cNvSpPr txBox="1"/>
          <p:nvPr/>
        </p:nvSpPr>
        <p:spPr>
          <a:xfrm>
            <a:off x="4902408" y="5158538"/>
            <a:ext cx="50463"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49" name="text 1"/>
          <p:cNvSpPr txBox="1"/>
          <p:nvPr/>
        </p:nvSpPr>
        <p:spPr>
          <a:xfrm>
            <a:off x="5049014" y="5158538"/>
            <a:ext cx="2263184" cy="236988"/>
          </a:xfrm>
          <a:prstGeom prst="rect">
            <a:avLst/>
          </a:prstGeom>
        </p:spPr>
        <p:txBody>
          <a:bodyPr vert="horz" wrap="none" lIns="0" tIns="0" rIns="0" bIns="0" rtlCol="0">
            <a:spAutoFit/>
          </a:bodyPr>
          <a:lstStyle/>
          <a:p>
            <a:r>
              <a:rPr sz="770" spc="6" dirty="0">
                <a:latin typeface="Times New Roman"/>
                <a:cs typeface="Times New Roman"/>
              </a:rPr>
              <a:t>e.g. reports, procedures, contracts, plans, manuals, code,</a:t>
            </a:r>
            <a:endParaRPr sz="770">
              <a:latin typeface="Times New Roman"/>
              <a:cs typeface="Times New Roman"/>
            </a:endParaRPr>
          </a:p>
          <a:p>
            <a:r>
              <a:rPr sz="770" spc="6" dirty="0">
                <a:latin typeface="Times New Roman"/>
                <a:cs typeface="Times New Roman"/>
              </a:rPr>
              <a:t>complaints, report data , inspection records.</a:t>
            </a:r>
            <a:endParaRPr sz="770">
              <a:latin typeface="Times New Roman"/>
              <a:cs typeface="Times New Roman"/>
            </a:endParaRPr>
          </a:p>
        </p:txBody>
      </p:sp>
      <p:sp>
        <p:nvSpPr>
          <p:cNvPr id="50" name="text 1"/>
          <p:cNvSpPr txBox="1"/>
          <p:nvPr/>
        </p:nvSpPr>
        <p:spPr>
          <a:xfrm>
            <a:off x="4755799" y="5396333"/>
            <a:ext cx="40845" cy="138179"/>
          </a:xfrm>
          <a:prstGeom prst="rect">
            <a:avLst/>
          </a:prstGeom>
        </p:spPr>
        <p:txBody>
          <a:bodyPr vert="horz" wrap="none" lIns="0" tIns="0" rIns="0" bIns="0" rtlCol="0">
            <a:spAutoFit/>
          </a:bodyPr>
          <a:lstStyle/>
          <a:p>
            <a:r>
              <a:rPr sz="898" spc="6" dirty="0">
                <a:latin typeface="Times New Roman"/>
                <a:cs typeface="Times New Roman"/>
              </a:rPr>
              <a:t>•</a:t>
            </a:r>
            <a:endParaRPr sz="898">
              <a:latin typeface="Times New Roman"/>
              <a:cs typeface="Times New Roman"/>
            </a:endParaRPr>
          </a:p>
        </p:txBody>
      </p:sp>
      <p:sp>
        <p:nvSpPr>
          <p:cNvPr id="51" name="text 1"/>
          <p:cNvSpPr txBox="1"/>
          <p:nvPr/>
        </p:nvSpPr>
        <p:spPr>
          <a:xfrm>
            <a:off x="4926836" y="5396333"/>
            <a:ext cx="2063450" cy="135293"/>
          </a:xfrm>
          <a:prstGeom prst="rect">
            <a:avLst/>
          </a:prstGeom>
        </p:spPr>
        <p:txBody>
          <a:bodyPr vert="horz" wrap="none" lIns="0" tIns="0" rIns="0" bIns="0" rtlCol="0">
            <a:spAutoFit/>
          </a:bodyPr>
          <a:lstStyle/>
          <a:p>
            <a:r>
              <a:rPr sz="879" b="1" spc="6" dirty="0">
                <a:latin typeface="Times New Roman"/>
                <a:cs typeface="Times New Roman"/>
              </a:rPr>
              <a:t>Reviews can be conducted by many means</a:t>
            </a:r>
            <a:endParaRPr sz="834">
              <a:latin typeface="Times New Roman"/>
              <a:cs typeface="Times New Roman"/>
            </a:endParaRPr>
          </a:p>
        </p:txBody>
      </p:sp>
      <p:sp>
        <p:nvSpPr>
          <p:cNvPr id="52" name="text 1"/>
          <p:cNvSpPr txBox="1"/>
          <p:nvPr/>
        </p:nvSpPr>
        <p:spPr>
          <a:xfrm>
            <a:off x="4902408" y="5543140"/>
            <a:ext cx="50463"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53" name="text 1"/>
          <p:cNvSpPr txBox="1"/>
          <p:nvPr/>
        </p:nvSpPr>
        <p:spPr>
          <a:xfrm>
            <a:off x="5049015" y="5543140"/>
            <a:ext cx="2316981" cy="118494"/>
          </a:xfrm>
          <a:prstGeom prst="rect">
            <a:avLst/>
          </a:prstGeom>
        </p:spPr>
        <p:txBody>
          <a:bodyPr vert="horz" wrap="none" lIns="0" tIns="0" rIns="0" bIns="0" rtlCol="0">
            <a:spAutoFit/>
          </a:bodyPr>
          <a:lstStyle/>
          <a:p>
            <a:r>
              <a:rPr sz="770" spc="6" dirty="0">
                <a:latin typeface="Times New Roman"/>
                <a:cs typeface="Times New Roman"/>
              </a:rPr>
              <a:t>e.g. telephone or video conference, group communication</a:t>
            </a:r>
            <a:endParaRPr sz="770">
              <a:latin typeface="Times New Roman"/>
              <a:cs typeface="Times New Roman"/>
            </a:endParaRPr>
          </a:p>
        </p:txBody>
      </p:sp>
      <p:sp>
        <p:nvSpPr>
          <p:cNvPr id="45" name="object 45"/>
          <p:cNvSpPr/>
          <p:nvPr/>
        </p:nvSpPr>
        <p:spPr>
          <a:xfrm>
            <a:off x="4628493" y="3756832"/>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3514158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2"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1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3" name="text 1"/>
          <p:cNvSpPr txBox="1"/>
          <p:nvPr/>
        </p:nvSpPr>
        <p:spPr>
          <a:xfrm>
            <a:off x="4658061" y="2971689"/>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4" name="text 1"/>
          <p:cNvSpPr txBox="1"/>
          <p:nvPr/>
        </p:nvSpPr>
        <p:spPr>
          <a:xfrm>
            <a:off x="7506655" y="2971689"/>
            <a:ext cx="24815" cy="59247"/>
          </a:xfrm>
          <a:prstGeom prst="rect">
            <a:avLst/>
          </a:prstGeom>
        </p:spPr>
        <p:txBody>
          <a:bodyPr vert="horz" wrap="none" lIns="0" tIns="0" rIns="0" bIns="0" rtlCol="0">
            <a:spAutoFit/>
          </a:bodyPr>
          <a:lstStyle/>
          <a:p>
            <a:r>
              <a:rPr sz="385" spc="6" dirty="0">
                <a:latin typeface="Times New Roman"/>
                <a:cs typeface="Times New Roman"/>
              </a:rPr>
              <a:t>9</a:t>
            </a:r>
            <a:endParaRPr sz="385">
              <a:latin typeface="Times New Roman"/>
              <a:cs typeface="Times New Roman"/>
            </a:endParaRPr>
          </a:p>
        </p:txBody>
      </p:sp>
      <p:sp>
        <p:nvSpPr>
          <p:cNvPr id="5" name="text 1"/>
          <p:cNvSpPr txBox="1"/>
          <p:nvPr/>
        </p:nvSpPr>
        <p:spPr>
          <a:xfrm>
            <a:off x="4780234" y="1231397"/>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6" name="text 1"/>
          <p:cNvSpPr txBox="1"/>
          <p:nvPr/>
        </p:nvSpPr>
        <p:spPr>
          <a:xfrm>
            <a:off x="4951276" y="1231397"/>
            <a:ext cx="388504" cy="118494"/>
          </a:xfrm>
          <a:prstGeom prst="rect">
            <a:avLst/>
          </a:prstGeom>
        </p:spPr>
        <p:txBody>
          <a:bodyPr vert="horz" wrap="none" lIns="0" tIns="0" rIns="0" bIns="0" rtlCol="0">
            <a:spAutoFit/>
          </a:bodyPr>
          <a:lstStyle/>
          <a:p>
            <a:r>
              <a:rPr sz="770" b="1" spc="6" dirty="0">
                <a:latin typeface="Times New Roman"/>
                <a:cs typeface="Times New Roman"/>
              </a:rPr>
              <a:t>Anomaly</a:t>
            </a:r>
            <a:endParaRPr sz="770">
              <a:latin typeface="Times New Roman"/>
              <a:cs typeface="Times New Roman"/>
            </a:endParaRPr>
          </a:p>
        </p:txBody>
      </p:sp>
      <p:sp>
        <p:nvSpPr>
          <p:cNvPr id="7" name="text 1"/>
          <p:cNvSpPr txBox="1"/>
          <p:nvPr/>
        </p:nvSpPr>
        <p:spPr>
          <a:xfrm>
            <a:off x="4926842" y="1356701"/>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8" name="text 1"/>
          <p:cNvSpPr txBox="1"/>
          <p:nvPr/>
        </p:nvSpPr>
        <p:spPr>
          <a:xfrm>
            <a:off x="5073449" y="1356701"/>
            <a:ext cx="904735" cy="89705"/>
          </a:xfrm>
          <a:prstGeom prst="rect">
            <a:avLst/>
          </a:prstGeom>
        </p:spPr>
        <p:txBody>
          <a:bodyPr vert="horz" wrap="none" lIns="0" tIns="0" rIns="0" bIns="0" rtlCol="0">
            <a:spAutoFit/>
          </a:bodyPr>
          <a:lstStyle/>
          <a:p>
            <a:r>
              <a:rPr sz="583" spc="6" dirty="0">
                <a:latin typeface="Times New Roman"/>
                <a:cs typeface="Times New Roman"/>
              </a:rPr>
              <a:t>Any  condition  that  </a:t>
            </a:r>
            <a:r>
              <a:rPr sz="583" spc="6" dirty="0">
                <a:solidFill>
                  <a:srgbClr val="3333CC"/>
                </a:solidFill>
                <a:latin typeface="Times New Roman"/>
                <a:cs typeface="Times New Roman"/>
              </a:rPr>
              <a:t>deviates</a:t>
            </a:r>
            <a:endParaRPr sz="577">
              <a:latin typeface="Times New Roman"/>
              <a:cs typeface="Times New Roman"/>
            </a:endParaRPr>
          </a:p>
        </p:txBody>
      </p:sp>
      <p:sp>
        <p:nvSpPr>
          <p:cNvPr id="46" name="object 46"/>
          <p:cNvSpPr/>
          <p:nvPr/>
        </p:nvSpPr>
        <p:spPr>
          <a:xfrm>
            <a:off x="5703864" y="1438225"/>
            <a:ext cx="266338" cy="3421"/>
          </a:xfrm>
          <a:custGeom>
            <a:avLst/>
            <a:gdLst/>
            <a:ahLst/>
            <a:cxnLst/>
            <a:rect l="l" t="t" r="r" b="b"/>
            <a:pathLst>
              <a:path w="415290" h="5334">
                <a:moveTo>
                  <a:pt x="0" y="0"/>
                </a:moveTo>
                <a:lnTo>
                  <a:pt x="0" y="5334"/>
                </a:lnTo>
                <a:lnTo>
                  <a:pt x="415290" y="5334"/>
                </a:lnTo>
                <a:lnTo>
                  <a:pt x="415290" y="0"/>
                </a:lnTo>
                <a:lnTo>
                  <a:pt x="0" y="0"/>
                </a:lnTo>
                <a:close/>
              </a:path>
            </a:pathLst>
          </a:custGeom>
          <a:solidFill>
            <a:srgbClr val="3333CC"/>
          </a:solidFill>
        </p:spPr>
        <p:txBody>
          <a:bodyPr wrap="square" lIns="0" tIns="0" rIns="0" bIns="0" rtlCol="0">
            <a:noAutofit/>
          </a:bodyPr>
          <a:lstStyle/>
          <a:p>
            <a:endParaRPr sz="1154"/>
          </a:p>
        </p:txBody>
      </p:sp>
      <p:sp>
        <p:nvSpPr>
          <p:cNvPr id="9" name="text 1"/>
          <p:cNvSpPr txBox="1"/>
          <p:nvPr/>
        </p:nvSpPr>
        <p:spPr>
          <a:xfrm>
            <a:off x="5990239" y="1356701"/>
            <a:ext cx="1363515" cy="89705"/>
          </a:xfrm>
          <a:prstGeom prst="rect">
            <a:avLst/>
          </a:prstGeom>
        </p:spPr>
        <p:txBody>
          <a:bodyPr vert="horz" wrap="none" lIns="0" tIns="0" rIns="0" bIns="0" rtlCol="0">
            <a:spAutoFit/>
          </a:bodyPr>
          <a:lstStyle/>
          <a:p>
            <a:r>
              <a:rPr sz="583" spc="6" dirty="0">
                <a:latin typeface="Times New Roman"/>
                <a:cs typeface="Times New Roman"/>
              </a:rPr>
              <a:t>from  expectations  based  on  </a:t>
            </a:r>
            <a:r>
              <a:rPr sz="583" spc="6" dirty="0">
                <a:solidFill>
                  <a:srgbClr val="3333CC"/>
                </a:solidFill>
                <a:latin typeface="Times New Roman"/>
                <a:cs typeface="Times New Roman"/>
              </a:rPr>
              <a:t>specifications</a:t>
            </a:r>
            <a:endParaRPr sz="577">
              <a:latin typeface="Times New Roman"/>
              <a:cs typeface="Times New Roman"/>
            </a:endParaRPr>
          </a:p>
        </p:txBody>
      </p:sp>
      <p:sp>
        <p:nvSpPr>
          <p:cNvPr id="47" name="object 47"/>
          <p:cNvSpPr/>
          <p:nvPr/>
        </p:nvSpPr>
        <p:spPr>
          <a:xfrm>
            <a:off x="6902630" y="1438225"/>
            <a:ext cx="446177" cy="3421"/>
          </a:xfrm>
          <a:custGeom>
            <a:avLst/>
            <a:gdLst/>
            <a:ahLst/>
            <a:cxnLst/>
            <a:rect l="l" t="t" r="r" b="b"/>
            <a:pathLst>
              <a:path w="695706" h="5334">
                <a:moveTo>
                  <a:pt x="0" y="0"/>
                </a:moveTo>
                <a:lnTo>
                  <a:pt x="0" y="5334"/>
                </a:lnTo>
                <a:lnTo>
                  <a:pt x="695706" y="5334"/>
                </a:lnTo>
                <a:lnTo>
                  <a:pt x="695706" y="0"/>
                </a:lnTo>
                <a:lnTo>
                  <a:pt x="0" y="0"/>
                </a:lnTo>
                <a:close/>
              </a:path>
            </a:pathLst>
          </a:custGeom>
          <a:solidFill>
            <a:srgbClr val="3333CC"/>
          </a:solidFill>
        </p:spPr>
        <p:txBody>
          <a:bodyPr wrap="square" lIns="0" tIns="0" rIns="0" bIns="0" rtlCol="0">
            <a:noAutofit/>
          </a:bodyPr>
          <a:lstStyle/>
          <a:p>
            <a:endParaRPr sz="1154"/>
          </a:p>
        </p:txBody>
      </p:sp>
      <p:sp>
        <p:nvSpPr>
          <p:cNvPr id="10" name="text 1"/>
          <p:cNvSpPr txBox="1"/>
          <p:nvPr/>
        </p:nvSpPr>
        <p:spPr>
          <a:xfrm>
            <a:off x="7348807" y="1356701"/>
            <a:ext cx="21609"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1" name="text 1"/>
          <p:cNvSpPr txBox="1"/>
          <p:nvPr/>
        </p:nvSpPr>
        <p:spPr>
          <a:xfrm>
            <a:off x="5073452" y="1444662"/>
            <a:ext cx="459549" cy="89705"/>
          </a:xfrm>
          <a:prstGeom prst="rect">
            <a:avLst/>
          </a:prstGeom>
        </p:spPr>
        <p:txBody>
          <a:bodyPr vert="horz" wrap="none" lIns="0" tIns="0" rIns="0" bIns="0" rtlCol="0">
            <a:spAutoFit/>
          </a:bodyPr>
          <a:lstStyle/>
          <a:p>
            <a:r>
              <a:rPr sz="583" spc="6" dirty="0">
                <a:latin typeface="Times New Roman"/>
                <a:cs typeface="Times New Roman"/>
              </a:rPr>
              <a:t>standards,  etc.</a:t>
            </a:r>
            <a:endParaRPr sz="577">
              <a:latin typeface="Times New Roman"/>
              <a:cs typeface="Times New Roman"/>
            </a:endParaRPr>
          </a:p>
        </p:txBody>
      </p:sp>
      <p:sp>
        <p:nvSpPr>
          <p:cNvPr id="12" name="text 1"/>
          <p:cNvSpPr txBox="1"/>
          <p:nvPr/>
        </p:nvSpPr>
        <p:spPr>
          <a:xfrm>
            <a:off x="4780234" y="1555401"/>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13" name="text 1"/>
          <p:cNvSpPr txBox="1"/>
          <p:nvPr/>
        </p:nvSpPr>
        <p:spPr>
          <a:xfrm>
            <a:off x="4951277" y="1555401"/>
            <a:ext cx="309187" cy="118494"/>
          </a:xfrm>
          <a:prstGeom prst="rect">
            <a:avLst/>
          </a:prstGeom>
        </p:spPr>
        <p:txBody>
          <a:bodyPr vert="horz" wrap="none" lIns="0" tIns="0" rIns="0" bIns="0" rtlCol="0">
            <a:spAutoFit/>
          </a:bodyPr>
          <a:lstStyle/>
          <a:p>
            <a:r>
              <a:rPr sz="770" b="1" spc="6" dirty="0">
                <a:latin typeface="Times New Roman"/>
                <a:cs typeface="Times New Roman"/>
              </a:rPr>
              <a:t>Review</a:t>
            </a:r>
            <a:endParaRPr sz="770">
              <a:latin typeface="Times New Roman"/>
              <a:cs typeface="Times New Roman"/>
            </a:endParaRPr>
          </a:p>
        </p:txBody>
      </p:sp>
      <p:sp>
        <p:nvSpPr>
          <p:cNvPr id="14" name="text 1"/>
          <p:cNvSpPr txBox="1"/>
          <p:nvPr/>
        </p:nvSpPr>
        <p:spPr>
          <a:xfrm>
            <a:off x="4926842" y="1680705"/>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8" name="text 1"/>
          <p:cNvSpPr txBox="1"/>
          <p:nvPr/>
        </p:nvSpPr>
        <p:spPr>
          <a:xfrm>
            <a:off x="5073449" y="1680705"/>
            <a:ext cx="2021644" cy="89705"/>
          </a:xfrm>
          <a:prstGeom prst="rect">
            <a:avLst/>
          </a:prstGeom>
        </p:spPr>
        <p:txBody>
          <a:bodyPr vert="horz" wrap="none" lIns="0" tIns="0" rIns="0" bIns="0" rtlCol="0">
            <a:spAutoFit/>
          </a:bodyPr>
          <a:lstStyle/>
          <a:p>
            <a:r>
              <a:rPr sz="583" spc="6" dirty="0">
                <a:latin typeface="Times New Roman"/>
                <a:cs typeface="Times New Roman"/>
              </a:rPr>
              <a:t>A  process  or  meeting  where  a  software  </a:t>
            </a:r>
            <a:r>
              <a:rPr sz="583" spc="6" dirty="0">
                <a:solidFill>
                  <a:srgbClr val="3333CC"/>
                </a:solidFill>
                <a:latin typeface="Times New Roman"/>
                <a:cs typeface="Times New Roman"/>
              </a:rPr>
              <a:t>product  is  presented</a:t>
            </a:r>
            <a:endParaRPr sz="577">
              <a:latin typeface="Times New Roman"/>
              <a:cs typeface="Times New Roman"/>
            </a:endParaRPr>
          </a:p>
        </p:txBody>
      </p:sp>
      <p:sp>
        <p:nvSpPr>
          <p:cNvPr id="48" name="object 48"/>
          <p:cNvSpPr/>
          <p:nvPr/>
        </p:nvSpPr>
        <p:spPr>
          <a:xfrm>
            <a:off x="6363112" y="1762229"/>
            <a:ext cx="654849" cy="3421"/>
          </a:xfrm>
          <a:custGeom>
            <a:avLst/>
            <a:gdLst/>
            <a:ahLst/>
            <a:cxnLst/>
            <a:rect l="l" t="t" r="r" b="b"/>
            <a:pathLst>
              <a:path w="1021080" h="5334">
                <a:moveTo>
                  <a:pt x="0" y="0"/>
                </a:moveTo>
                <a:lnTo>
                  <a:pt x="0" y="5334"/>
                </a:lnTo>
                <a:lnTo>
                  <a:pt x="1021080" y="5334"/>
                </a:lnTo>
                <a:lnTo>
                  <a:pt x="1021080" y="0"/>
                </a:lnTo>
                <a:lnTo>
                  <a:pt x="0" y="0"/>
                </a:lnTo>
                <a:close/>
              </a:path>
            </a:pathLst>
          </a:custGeom>
          <a:solidFill>
            <a:srgbClr val="3333CC"/>
          </a:solidFill>
        </p:spPr>
        <p:txBody>
          <a:bodyPr wrap="square" lIns="0" tIns="0" rIns="0" bIns="0" rtlCol="0">
            <a:noAutofit/>
          </a:bodyPr>
          <a:lstStyle/>
          <a:p>
            <a:endParaRPr sz="1154"/>
          </a:p>
        </p:txBody>
      </p:sp>
      <p:sp>
        <p:nvSpPr>
          <p:cNvPr id="19" name="text 1"/>
          <p:cNvSpPr txBox="1"/>
          <p:nvPr/>
        </p:nvSpPr>
        <p:spPr>
          <a:xfrm>
            <a:off x="7037998" y="1680705"/>
            <a:ext cx="98489" cy="98617"/>
          </a:xfrm>
          <a:prstGeom prst="rect">
            <a:avLst/>
          </a:prstGeom>
        </p:spPr>
        <p:txBody>
          <a:bodyPr vert="horz" wrap="none" lIns="0" tIns="0" rIns="0" bIns="0" rtlCol="0">
            <a:spAutoFit/>
          </a:bodyPr>
          <a:lstStyle/>
          <a:p>
            <a:r>
              <a:rPr sz="641" spc="6" dirty="0">
                <a:latin typeface="Times New Roman"/>
                <a:cs typeface="Times New Roman"/>
              </a:rPr>
              <a:t>for</a:t>
            </a:r>
            <a:endParaRPr sz="641">
              <a:latin typeface="Times New Roman"/>
              <a:cs typeface="Times New Roman"/>
            </a:endParaRPr>
          </a:p>
        </p:txBody>
      </p:sp>
      <p:sp>
        <p:nvSpPr>
          <p:cNvPr id="20" name="text 1"/>
          <p:cNvSpPr txBox="1"/>
          <p:nvPr/>
        </p:nvSpPr>
        <p:spPr>
          <a:xfrm>
            <a:off x="5073446" y="1768674"/>
            <a:ext cx="699872" cy="92654"/>
          </a:xfrm>
          <a:prstGeom prst="rect">
            <a:avLst/>
          </a:prstGeom>
        </p:spPr>
        <p:txBody>
          <a:bodyPr vert="horz" wrap="none" lIns="0" tIns="0" rIns="0" bIns="0" rtlCol="0">
            <a:spAutoFit/>
          </a:bodyPr>
          <a:lstStyle/>
          <a:p>
            <a:r>
              <a:rPr sz="602" spc="6" dirty="0">
                <a:solidFill>
                  <a:srgbClr val="3333CC"/>
                </a:solidFill>
                <a:latin typeface="Times New Roman"/>
                <a:cs typeface="Times New Roman"/>
              </a:rPr>
              <a:t>comments or approval</a:t>
            </a:r>
            <a:endParaRPr sz="577">
              <a:latin typeface="Times New Roman"/>
              <a:cs typeface="Times New Roman"/>
            </a:endParaRPr>
          </a:p>
        </p:txBody>
      </p:sp>
      <p:sp>
        <p:nvSpPr>
          <p:cNvPr id="49" name="object 49"/>
          <p:cNvSpPr/>
          <p:nvPr/>
        </p:nvSpPr>
        <p:spPr>
          <a:xfrm>
            <a:off x="5073450" y="1850193"/>
            <a:ext cx="727175" cy="3421"/>
          </a:xfrm>
          <a:custGeom>
            <a:avLst/>
            <a:gdLst/>
            <a:ahLst/>
            <a:cxnLst/>
            <a:rect l="l" t="t" r="r" b="b"/>
            <a:pathLst>
              <a:path w="1133855" h="5334">
                <a:moveTo>
                  <a:pt x="0" y="0"/>
                </a:moveTo>
                <a:lnTo>
                  <a:pt x="0" y="5335"/>
                </a:lnTo>
                <a:lnTo>
                  <a:pt x="1133855" y="5335"/>
                </a:lnTo>
                <a:lnTo>
                  <a:pt x="1133855" y="0"/>
                </a:lnTo>
                <a:lnTo>
                  <a:pt x="0" y="0"/>
                </a:lnTo>
                <a:close/>
              </a:path>
            </a:pathLst>
          </a:custGeom>
          <a:solidFill>
            <a:srgbClr val="3333CC"/>
          </a:solidFill>
        </p:spPr>
        <p:txBody>
          <a:bodyPr wrap="square" lIns="0" tIns="0" rIns="0" bIns="0" rtlCol="0">
            <a:noAutofit/>
          </a:bodyPr>
          <a:lstStyle/>
          <a:p>
            <a:endParaRPr sz="1154"/>
          </a:p>
        </p:txBody>
      </p:sp>
      <p:sp>
        <p:nvSpPr>
          <p:cNvPr id="21" name="text 1"/>
          <p:cNvSpPr txBox="1"/>
          <p:nvPr/>
        </p:nvSpPr>
        <p:spPr>
          <a:xfrm>
            <a:off x="4780234" y="1879893"/>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22" name="text 1"/>
          <p:cNvSpPr txBox="1"/>
          <p:nvPr/>
        </p:nvSpPr>
        <p:spPr>
          <a:xfrm>
            <a:off x="4951276" y="1879893"/>
            <a:ext cx="894732" cy="118494"/>
          </a:xfrm>
          <a:prstGeom prst="rect">
            <a:avLst/>
          </a:prstGeom>
        </p:spPr>
        <p:txBody>
          <a:bodyPr vert="horz" wrap="none" lIns="0" tIns="0" rIns="0" bIns="0" rtlCol="0">
            <a:spAutoFit/>
          </a:bodyPr>
          <a:lstStyle/>
          <a:p>
            <a:r>
              <a:rPr sz="770" b="1" spc="6" dirty="0">
                <a:latin typeface="Times New Roman"/>
                <a:cs typeface="Times New Roman"/>
              </a:rPr>
              <a:t>Management Review</a:t>
            </a:r>
            <a:endParaRPr sz="770">
              <a:latin typeface="Times New Roman"/>
              <a:cs typeface="Times New Roman"/>
            </a:endParaRPr>
          </a:p>
        </p:txBody>
      </p:sp>
      <p:sp>
        <p:nvSpPr>
          <p:cNvPr id="23" name="text 1"/>
          <p:cNvSpPr txBox="1"/>
          <p:nvPr/>
        </p:nvSpPr>
        <p:spPr>
          <a:xfrm>
            <a:off x="4926842" y="2005197"/>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24" name="text 1"/>
          <p:cNvSpPr txBox="1"/>
          <p:nvPr/>
        </p:nvSpPr>
        <p:spPr>
          <a:xfrm>
            <a:off x="5073449" y="2005197"/>
            <a:ext cx="747897" cy="98617"/>
          </a:xfrm>
          <a:prstGeom prst="rect">
            <a:avLst/>
          </a:prstGeom>
        </p:spPr>
        <p:txBody>
          <a:bodyPr vert="horz" wrap="none" lIns="0" tIns="0" rIns="0" bIns="0" rtlCol="0">
            <a:spAutoFit/>
          </a:bodyPr>
          <a:lstStyle/>
          <a:p>
            <a:r>
              <a:rPr sz="641" spc="6" dirty="0">
                <a:latin typeface="Times New Roman"/>
                <a:cs typeface="Times New Roman"/>
              </a:rPr>
              <a:t>Under  the  </a:t>
            </a:r>
            <a:r>
              <a:rPr sz="641" spc="6" dirty="0">
                <a:solidFill>
                  <a:srgbClr val="3333CC"/>
                </a:solidFill>
                <a:latin typeface="Times New Roman"/>
                <a:cs typeface="Times New Roman"/>
              </a:rPr>
              <a:t>leadership</a:t>
            </a:r>
            <a:endParaRPr sz="641">
              <a:latin typeface="Times New Roman"/>
              <a:cs typeface="Times New Roman"/>
            </a:endParaRPr>
          </a:p>
        </p:txBody>
      </p:sp>
      <p:sp>
        <p:nvSpPr>
          <p:cNvPr id="50" name="object 50"/>
          <p:cNvSpPr/>
          <p:nvPr/>
        </p:nvSpPr>
        <p:spPr>
          <a:xfrm>
            <a:off x="5417490" y="2086722"/>
            <a:ext cx="333778" cy="3421"/>
          </a:xfrm>
          <a:custGeom>
            <a:avLst/>
            <a:gdLst/>
            <a:ahLst/>
            <a:cxnLst/>
            <a:rect l="l" t="t" r="r" b="b"/>
            <a:pathLst>
              <a:path w="520446" h="5334">
                <a:moveTo>
                  <a:pt x="0" y="0"/>
                </a:moveTo>
                <a:lnTo>
                  <a:pt x="0" y="5334"/>
                </a:lnTo>
                <a:lnTo>
                  <a:pt x="520446" y="5334"/>
                </a:lnTo>
                <a:lnTo>
                  <a:pt x="520446" y="0"/>
                </a:lnTo>
                <a:lnTo>
                  <a:pt x="0" y="0"/>
                </a:lnTo>
                <a:close/>
              </a:path>
            </a:pathLst>
          </a:custGeom>
          <a:solidFill>
            <a:srgbClr val="3333CC"/>
          </a:solidFill>
        </p:spPr>
        <p:txBody>
          <a:bodyPr wrap="square" lIns="0" tIns="0" rIns="0" bIns="0" rtlCol="0">
            <a:noAutofit/>
          </a:bodyPr>
          <a:lstStyle/>
          <a:p>
            <a:endParaRPr sz="1154"/>
          </a:p>
        </p:txBody>
      </p:sp>
      <p:sp>
        <p:nvSpPr>
          <p:cNvPr id="25" name="text 1"/>
          <p:cNvSpPr txBox="1"/>
          <p:nvPr/>
        </p:nvSpPr>
        <p:spPr>
          <a:xfrm>
            <a:off x="5771305" y="2005197"/>
            <a:ext cx="493277" cy="89705"/>
          </a:xfrm>
          <a:prstGeom prst="rect">
            <a:avLst/>
          </a:prstGeom>
        </p:spPr>
        <p:txBody>
          <a:bodyPr vert="horz" wrap="none" lIns="0" tIns="0" rIns="0" bIns="0" rtlCol="0">
            <a:spAutoFit/>
          </a:bodyPr>
          <a:lstStyle/>
          <a:p>
            <a:r>
              <a:rPr sz="583" spc="6" dirty="0">
                <a:latin typeface="Times New Roman"/>
                <a:cs typeface="Times New Roman"/>
              </a:rPr>
              <a:t>of  management</a:t>
            </a:r>
            <a:endParaRPr sz="577">
              <a:latin typeface="Times New Roman"/>
              <a:cs typeface="Times New Roman"/>
            </a:endParaRPr>
          </a:p>
        </p:txBody>
      </p:sp>
      <p:sp>
        <p:nvSpPr>
          <p:cNvPr id="26" name="text 1"/>
          <p:cNvSpPr txBox="1"/>
          <p:nvPr/>
        </p:nvSpPr>
        <p:spPr>
          <a:xfrm>
            <a:off x="4926842" y="2112713"/>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27" name="text 1"/>
          <p:cNvSpPr txBox="1"/>
          <p:nvPr/>
        </p:nvSpPr>
        <p:spPr>
          <a:xfrm>
            <a:off x="5073449" y="2112713"/>
            <a:ext cx="418769" cy="89705"/>
          </a:xfrm>
          <a:prstGeom prst="rect">
            <a:avLst/>
          </a:prstGeom>
        </p:spPr>
        <p:txBody>
          <a:bodyPr vert="horz" wrap="none" lIns="0" tIns="0" rIns="0" bIns="0" rtlCol="0">
            <a:spAutoFit/>
          </a:bodyPr>
          <a:lstStyle/>
          <a:p>
            <a:r>
              <a:rPr sz="583" spc="6" dirty="0">
                <a:latin typeface="Times New Roman"/>
                <a:cs typeface="Times New Roman"/>
              </a:rPr>
              <a:t>A  systematic</a:t>
            </a:r>
            <a:endParaRPr sz="577">
              <a:latin typeface="Times New Roman"/>
              <a:cs typeface="Times New Roman"/>
            </a:endParaRPr>
          </a:p>
        </p:txBody>
      </p:sp>
      <p:sp>
        <p:nvSpPr>
          <p:cNvPr id="51" name="object 51"/>
          <p:cNvSpPr/>
          <p:nvPr/>
        </p:nvSpPr>
        <p:spPr>
          <a:xfrm>
            <a:off x="5153107" y="2194233"/>
            <a:ext cx="342574" cy="3421"/>
          </a:xfrm>
          <a:custGeom>
            <a:avLst/>
            <a:gdLst/>
            <a:ahLst/>
            <a:cxnLst/>
            <a:rect l="l" t="t" r="r" b="b"/>
            <a:pathLst>
              <a:path w="534162" h="5334">
                <a:moveTo>
                  <a:pt x="0" y="0"/>
                </a:moveTo>
                <a:lnTo>
                  <a:pt x="0" y="5335"/>
                </a:lnTo>
                <a:lnTo>
                  <a:pt x="534162" y="5335"/>
                </a:lnTo>
                <a:lnTo>
                  <a:pt x="534162" y="0"/>
                </a:lnTo>
                <a:lnTo>
                  <a:pt x="0" y="0"/>
                </a:lnTo>
                <a:close/>
              </a:path>
            </a:pathLst>
          </a:custGeom>
          <a:solidFill>
            <a:srgbClr val="000000"/>
          </a:solidFill>
        </p:spPr>
        <p:txBody>
          <a:bodyPr wrap="square" lIns="0" tIns="0" rIns="0" bIns="0" rtlCol="0">
            <a:noAutofit/>
          </a:bodyPr>
          <a:lstStyle/>
          <a:p>
            <a:endParaRPr sz="1154"/>
          </a:p>
        </p:txBody>
      </p:sp>
      <p:sp>
        <p:nvSpPr>
          <p:cNvPr id="28" name="text 1"/>
          <p:cNvSpPr txBox="1"/>
          <p:nvPr/>
        </p:nvSpPr>
        <p:spPr>
          <a:xfrm>
            <a:off x="5516207" y="2112709"/>
            <a:ext cx="325089" cy="92654"/>
          </a:xfrm>
          <a:prstGeom prst="rect">
            <a:avLst/>
          </a:prstGeom>
        </p:spPr>
        <p:txBody>
          <a:bodyPr vert="horz" wrap="none" lIns="0" tIns="0" rIns="0" bIns="0" rtlCol="0">
            <a:spAutoFit/>
          </a:bodyPr>
          <a:lstStyle/>
          <a:p>
            <a:r>
              <a:rPr sz="602" spc="6" dirty="0">
                <a:latin typeface="Times New Roman"/>
                <a:cs typeface="Times New Roman"/>
              </a:rPr>
              <a:t>evaluation</a:t>
            </a:r>
            <a:endParaRPr sz="577">
              <a:latin typeface="Times New Roman"/>
              <a:cs typeface="Times New Roman"/>
            </a:endParaRPr>
          </a:p>
        </p:txBody>
      </p:sp>
      <p:sp>
        <p:nvSpPr>
          <p:cNvPr id="52" name="object 52"/>
          <p:cNvSpPr/>
          <p:nvPr/>
        </p:nvSpPr>
        <p:spPr>
          <a:xfrm>
            <a:off x="5516206" y="2194233"/>
            <a:ext cx="338176" cy="3421"/>
          </a:xfrm>
          <a:custGeom>
            <a:avLst/>
            <a:gdLst/>
            <a:ahLst/>
            <a:cxnLst/>
            <a:rect l="l" t="t" r="r" b="b"/>
            <a:pathLst>
              <a:path w="527304" h="5334">
                <a:moveTo>
                  <a:pt x="0" y="0"/>
                </a:moveTo>
                <a:lnTo>
                  <a:pt x="0" y="5335"/>
                </a:lnTo>
                <a:lnTo>
                  <a:pt x="527304" y="5335"/>
                </a:lnTo>
                <a:lnTo>
                  <a:pt x="527304" y="0"/>
                </a:lnTo>
                <a:lnTo>
                  <a:pt x="0" y="0"/>
                </a:lnTo>
                <a:close/>
              </a:path>
            </a:pathLst>
          </a:custGeom>
          <a:solidFill>
            <a:srgbClr val="000000"/>
          </a:solidFill>
        </p:spPr>
        <p:txBody>
          <a:bodyPr wrap="square" lIns="0" tIns="0" rIns="0" bIns="0" rtlCol="0">
            <a:noAutofit/>
          </a:bodyPr>
          <a:lstStyle/>
          <a:p>
            <a:endParaRPr sz="1154"/>
          </a:p>
        </p:txBody>
      </p:sp>
      <p:sp>
        <p:nvSpPr>
          <p:cNvPr id="29" name="text 1"/>
          <p:cNvSpPr txBox="1"/>
          <p:nvPr/>
        </p:nvSpPr>
        <p:spPr>
          <a:xfrm>
            <a:off x="5874907" y="2112710"/>
            <a:ext cx="484428" cy="95732"/>
          </a:xfrm>
          <a:prstGeom prst="rect">
            <a:avLst/>
          </a:prstGeom>
        </p:spPr>
        <p:txBody>
          <a:bodyPr vert="horz" wrap="none" lIns="0" tIns="0" rIns="0" bIns="0" rtlCol="0">
            <a:spAutoFit/>
          </a:bodyPr>
          <a:lstStyle/>
          <a:p>
            <a:r>
              <a:rPr sz="622" spc="6" dirty="0">
                <a:latin typeface="Times New Roman"/>
                <a:cs typeface="Times New Roman"/>
              </a:rPr>
              <a:t>of  a  </a:t>
            </a:r>
            <a:r>
              <a:rPr sz="622" b="1" spc="6" dirty="0">
                <a:solidFill>
                  <a:srgbClr val="3333CC"/>
                </a:solidFill>
                <a:latin typeface="Times New Roman"/>
                <a:cs typeface="Times New Roman"/>
              </a:rPr>
              <a:t>software</a:t>
            </a:r>
            <a:endParaRPr sz="577">
              <a:latin typeface="Times New Roman"/>
              <a:cs typeface="Times New Roman"/>
            </a:endParaRPr>
          </a:p>
        </p:txBody>
      </p:sp>
      <p:sp>
        <p:nvSpPr>
          <p:cNvPr id="53" name="object 53"/>
          <p:cNvSpPr/>
          <p:nvPr/>
        </p:nvSpPr>
        <p:spPr>
          <a:xfrm>
            <a:off x="6019561" y="2194234"/>
            <a:ext cx="298103" cy="7330"/>
          </a:xfrm>
          <a:custGeom>
            <a:avLst/>
            <a:gdLst/>
            <a:ahLst/>
            <a:cxnLst/>
            <a:rect l="l" t="t" r="r" b="b"/>
            <a:pathLst>
              <a:path w="464820" h="11430">
                <a:moveTo>
                  <a:pt x="0" y="0"/>
                </a:moveTo>
                <a:lnTo>
                  <a:pt x="0" y="11431"/>
                </a:lnTo>
                <a:lnTo>
                  <a:pt x="464820" y="11431"/>
                </a:lnTo>
                <a:lnTo>
                  <a:pt x="464820" y="0"/>
                </a:lnTo>
                <a:lnTo>
                  <a:pt x="0" y="0"/>
                </a:lnTo>
                <a:close/>
              </a:path>
            </a:pathLst>
          </a:custGeom>
          <a:solidFill>
            <a:srgbClr val="3333CC"/>
          </a:solidFill>
        </p:spPr>
        <p:txBody>
          <a:bodyPr wrap="square" lIns="0" tIns="0" rIns="0" bIns="0" rtlCol="0">
            <a:noAutofit/>
          </a:bodyPr>
          <a:lstStyle/>
          <a:p>
            <a:endParaRPr sz="1154"/>
          </a:p>
        </p:txBody>
      </p:sp>
      <p:sp>
        <p:nvSpPr>
          <p:cNvPr id="30" name="text 1"/>
          <p:cNvSpPr txBox="1"/>
          <p:nvPr/>
        </p:nvSpPr>
        <p:spPr>
          <a:xfrm>
            <a:off x="6338189" y="2112710"/>
            <a:ext cx="268279" cy="98617"/>
          </a:xfrm>
          <a:prstGeom prst="rect">
            <a:avLst/>
          </a:prstGeom>
        </p:spPr>
        <p:txBody>
          <a:bodyPr vert="horz" wrap="none" lIns="0" tIns="0" rIns="0" bIns="0" rtlCol="0">
            <a:spAutoFit/>
          </a:bodyPr>
          <a:lstStyle/>
          <a:p>
            <a:r>
              <a:rPr sz="641" b="1" spc="6" dirty="0">
                <a:solidFill>
                  <a:srgbClr val="3333CC"/>
                </a:solidFill>
                <a:latin typeface="Times New Roman"/>
                <a:cs typeface="Times New Roman"/>
              </a:rPr>
              <a:t>process</a:t>
            </a:r>
            <a:endParaRPr sz="641">
              <a:latin typeface="Times New Roman"/>
              <a:cs typeface="Times New Roman"/>
            </a:endParaRPr>
          </a:p>
        </p:txBody>
      </p:sp>
      <p:sp>
        <p:nvSpPr>
          <p:cNvPr id="54" name="object 54"/>
          <p:cNvSpPr/>
          <p:nvPr/>
        </p:nvSpPr>
        <p:spPr>
          <a:xfrm>
            <a:off x="6338188" y="2194234"/>
            <a:ext cx="257542" cy="7330"/>
          </a:xfrm>
          <a:custGeom>
            <a:avLst/>
            <a:gdLst/>
            <a:ahLst/>
            <a:cxnLst/>
            <a:rect l="l" t="t" r="r" b="b"/>
            <a:pathLst>
              <a:path w="401574" h="11430">
                <a:moveTo>
                  <a:pt x="0" y="0"/>
                </a:moveTo>
                <a:lnTo>
                  <a:pt x="0" y="11431"/>
                </a:lnTo>
                <a:lnTo>
                  <a:pt x="401575" y="11431"/>
                </a:lnTo>
                <a:lnTo>
                  <a:pt x="401575" y="0"/>
                </a:lnTo>
                <a:lnTo>
                  <a:pt x="0" y="0"/>
                </a:lnTo>
                <a:close/>
              </a:path>
            </a:pathLst>
          </a:custGeom>
          <a:solidFill>
            <a:srgbClr val="3333CC"/>
          </a:solidFill>
        </p:spPr>
        <p:txBody>
          <a:bodyPr wrap="square" lIns="0" tIns="0" rIns="0" bIns="0" rtlCol="0">
            <a:noAutofit/>
          </a:bodyPr>
          <a:lstStyle/>
          <a:p>
            <a:endParaRPr sz="1154"/>
          </a:p>
        </p:txBody>
      </p:sp>
      <p:sp>
        <p:nvSpPr>
          <p:cNvPr id="31" name="text 1"/>
          <p:cNvSpPr txBox="1"/>
          <p:nvPr/>
        </p:nvSpPr>
        <p:spPr>
          <a:xfrm>
            <a:off x="5073450" y="2218339"/>
            <a:ext cx="26417" cy="88807"/>
          </a:xfrm>
          <a:prstGeom prst="rect">
            <a:avLst/>
          </a:prstGeom>
        </p:spPr>
        <p:txBody>
          <a:bodyPr vert="horz" wrap="none" lIns="0" tIns="0" rIns="0" bIns="0" rtlCol="0">
            <a:spAutoFit/>
          </a:bodyPr>
          <a:lstStyle/>
          <a:p>
            <a:r>
              <a:rPr sz="577" spc="6" dirty="0">
                <a:latin typeface="Times New Roman"/>
                <a:cs typeface="Times New Roman"/>
              </a:rPr>
              <a:t>•</a:t>
            </a:r>
            <a:endParaRPr sz="577">
              <a:latin typeface="Times New Roman"/>
              <a:cs typeface="Times New Roman"/>
            </a:endParaRPr>
          </a:p>
        </p:txBody>
      </p:sp>
      <p:sp>
        <p:nvSpPr>
          <p:cNvPr id="32" name="text 1"/>
          <p:cNvSpPr txBox="1"/>
          <p:nvPr/>
        </p:nvSpPr>
        <p:spPr>
          <a:xfrm>
            <a:off x="5195618" y="2218339"/>
            <a:ext cx="1313693" cy="79894"/>
          </a:xfrm>
          <a:prstGeom prst="rect">
            <a:avLst/>
          </a:prstGeom>
        </p:spPr>
        <p:txBody>
          <a:bodyPr vert="horz" wrap="none" lIns="0" tIns="0" rIns="0" bIns="0" rtlCol="0">
            <a:spAutoFit/>
          </a:bodyPr>
          <a:lstStyle/>
          <a:p>
            <a:r>
              <a:rPr sz="519" spc="6" dirty="0">
                <a:latin typeface="Times New Roman"/>
                <a:cs typeface="Times New Roman"/>
              </a:rPr>
              <a:t>e.g.  development  process,  acquisition  process</a:t>
            </a:r>
            <a:endParaRPr sz="513">
              <a:latin typeface="Times New Roman"/>
              <a:cs typeface="Times New Roman"/>
            </a:endParaRPr>
          </a:p>
        </p:txBody>
      </p:sp>
      <p:sp>
        <p:nvSpPr>
          <p:cNvPr id="33" name="text 1"/>
          <p:cNvSpPr txBox="1"/>
          <p:nvPr/>
        </p:nvSpPr>
        <p:spPr>
          <a:xfrm>
            <a:off x="4926842" y="2316984"/>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34" name="text 1"/>
          <p:cNvSpPr txBox="1"/>
          <p:nvPr/>
        </p:nvSpPr>
        <p:spPr>
          <a:xfrm>
            <a:off x="5073450" y="2316983"/>
            <a:ext cx="864019" cy="95732"/>
          </a:xfrm>
          <a:prstGeom prst="rect">
            <a:avLst/>
          </a:prstGeom>
        </p:spPr>
        <p:txBody>
          <a:bodyPr vert="horz" wrap="none" lIns="0" tIns="0" rIns="0" bIns="0" rtlCol="0">
            <a:spAutoFit/>
          </a:bodyPr>
          <a:lstStyle/>
          <a:p>
            <a:r>
              <a:rPr sz="622" spc="6" dirty="0">
                <a:latin typeface="Times New Roman"/>
                <a:cs typeface="Times New Roman"/>
              </a:rPr>
              <a:t>Performed by or on behalf</a:t>
            </a:r>
            <a:endParaRPr sz="577">
              <a:latin typeface="Times New Roman"/>
              <a:cs typeface="Times New Roman"/>
            </a:endParaRPr>
          </a:p>
        </p:txBody>
      </p:sp>
      <p:sp>
        <p:nvSpPr>
          <p:cNvPr id="55" name="object 55"/>
          <p:cNvSpPr/>
          <p:nvPr/>
        </p:nvSpPr>
        <p:spPr>
          <a:xfrm>
            <a:off x="5437038" y="2398508"/>
            <a:ext cx="495047" cy="3421"/>
          </a:xfrm>
          <a:custGeom>
            <a:avLst/>
            <a:gdLst/>
            <a:ahLst/>
            <a:cxnLst/>
            <a:rect l="l" t="t" r="r" b="b"/>
            <a:pathLst>
              <a:path w="771906" h="5334">
                <a:moveTo>
                  <a:pt x="0" y="0"/>
                </a:moveTo>
                <a:lnTo>
                  <a:pt x="0" y="5334"/>
                </a:lnTo>
                <a:lnTo>
                  <a:pt x="771906" y="5334"/>
                </a:lnTo>
                <a:lnTo>
                  <a:pt x="771906" y="0"/>
                </a:lnTo>
                <a:lnTo>
                  <a:pt x="0" y="0"/>
                </a:lnTo>
                <a:close/>
              </a:path>
            </a:pathLst>
          </a:custGeom>
          <a:solidFill>
            <a:srgbClr val="000000"/>
          </a:solidFill>
        </p:spPr>
        <p:txBody>
          <a:bodyPr wrap="square" lIns="0" tIns="0" rIns="0" bIns="0" rtlCol="0">
            <a:noAutofit/>
          </a:bodyPr>
          <a:lstStyle/>
          <a:p>
            <a:endParaRPr sz="1154"/>
          </a:p>
        </p:txBody>
      </p:sp>
      <p:sp>
        <p:nvSpPr>
          <p:cNvPr id="35" name="text 1"/>
          <p:cNvSpPr txBox="1"/>
          <p:nvPr/>
        </p:nvSpPr>
        <p:spPr>
          <a:xfrm>
            <a:off x="5952121" y="2316984"/>
            <a:ext cx="614142" cy="89705"/>
          </a:xfrm>
          <a:prstGeom prst="rect">
            <a:avLst/>
          </a:prstGeom>
        </p:spPr>
        <p:txBody>
          <a:bodyPr vert="horz" wrap="none" lIns="0" tIns="0" rIns="0" bIns="0" rtlCol="0">
            <a:spAutoFit/>
          </a:bodyPr>
          <a:lstStyle/>
          <a:p>
            <a:r>
              <a:rPr sz="583" spc="6" dirty="0">
                <a:latin typeface="Times New Roman"/>
                <a:cs typeface="Times New Roman"/>
              </a:rPr>
              <a:t>of  management  to:</a:t>
            </a:r>
            <a:endParaRPr sz="577">
              <a:latin typeface="Times New Roman"/>
              <a:cs typeface="Times New Roman"/>
            </a:endParaRPr>
          </a:p>
        </p:txBody>
      </p:sp>
      <p:sp>
        <p:nvSpPr>
          <p:cNvPr id="36" name="text 1"/>
          <p:cNvSpPr txBox="1"/>
          <p:nvPr/>
        </p:nvSpPr>
        <p:spPr>
          <a:xfrm>
            <a:off x="5073447" y="2424500"/>
            <a:ext cx="64057" cy="98617"/>
          </a:xfrm>
          <a:prstGeom prst="rect">
            <a:avLst/>
          </a:prstGeom>
        </p:spPr>
        <p:txBody>
          <a:bodyPr vert="horz" wrap="none" lIns="0" tIns="0" rIns="0" bIns="0" rtlCol="0">
            <a:spAutoFit/>
          </a:bodyPr>
          <a:lstStyle/>
          <a:p>
            <a:r>
              <a:rPr sz="641" spc="6" dirty="0">
                <a:latin typeface="Times New Roman"/>
                <a:cs typeface="Times New Roman"/>
              </a:rPr>
              <a:t>1.</a:t>
            </a:r>
            <a:endParaRPr sz="641">
              <a:latin typeface="Times New Roman"/>
              <a:cs typeface="Times New Roman"/>
            </a:endParaRPr>
          </a:p>
        </p:txBody>
      </p:sp>
      <p:sp>
        <p:nvSpPr>
          <p:cNvPr id="37" name="text 1"/>
          <p:cNvSpPr txBox="1"/>
          <p:nvPr/>
        </p:nvSpPr>
        <p:spPr>
          <a:xfrm>
            <a:off x="5195619" y="2424500"/>
            <a:ext cx="584584" cy="98617"/>
          </a:xfrm>
          <a:prstGeom prst="rect">
            <a:avLst/>
          </a:prstGeom>
        </p:spPr>
        <p:txBody>
          <a:bodyPr vert="horz" wrap="none" lIns="0" tIns="0" rIns="0" bIns="0" rtlCol="0">
            <a:spAutoFit/>
          </a:bodyPr>
          <a:lstStyle/>
          <a:p>
            <a:r>
              <a:rPr sz="641" spc="6" dirty="0">
                <a:latin typeface="Times New Roman"/>
                <a:cs typeface="Times New Roman"/>
              </a:rPr>
              <a:t>Monitor </a:t>
            </a:r>
            <a:r>
              <a:rPr sz="641" spc="6" dirty="0">
                <a:solidFill>
                  <a:srgbClr val="3333CC"/>
                </a:solidFill>
                <a:latin typeface="Times New Roman"/>
                <a:cs typeface="Times New Roman"/>
              </a:rPr>
              <a:t>progress</a:t>
            </a:r>
            <a:endParaRPr sz="641">
              <a:latin typeface="Times New Roman"/>
              <a:cs typeface="Times New Roman"/>
            </a:endParaRPr>
          </a:p>
        </p:txBody>
      </p:sp>
      <p:sp>
        <p:nvSpPr>
          <p:cNvPr id="56" name="object 56"/>
          <p:cNvSpPr/>
          <p:nvPr/>
        </p:nvSpPr>
        <p:spPr>
          <a:xfrm>
            <a:off x="5482486" y="2506021"/>
            <a:ext cx="275623" cy="3420"/>
          </a:xfrm>
          <a:custGeom>
            <a:avLst/>
            <a:gdLst/>
            <a:ahLst/>
            <a:cxnLst/>
            <a:rect l="l" t="t" r="r" b="b"/>
            <a:pathLst>
              <a:path w="429768" h="5333">
                <a:moveTo>
                  <a:pt x="0" y="0"/>
                </a:moveTo>
                <a:lnTo>
                  <a:pt x="0" y="5333"/>
                </a:lnTo>
                <a:lnTo>
                  <a:pt x="429768" y="5333"/>
                </a:lnTo>
                <a:lnTo>
                  <a:pt x="429768" y="0"/>
                </a:lnTo>
                <a:lnTo>
                  <a:pt x="0" y="0"/>
                </a:lnTo>
                <a:close/>
              </a:path>
            </a:pathLst>
          </a:custGeom>
          <a:solidFill>
            <a:srgbClr val="3333CC"/>
          </a:solidFill>
        </p:spPr>
        <p:txBody>
          <a:bodyPr wrap="square" lIns="0" tIns="0" rIns="0" bIns="0" rtlCol="0">
            <a:noAutofit/>
          </a:bodyPr>
          <a:lstStyle/>
          <a:p>
            <a:endParaRPr sz="1154"/>
          </a:p>
        </p:txBody>
      </p:sp>
      <p:sp>
        <p:nvSpPr>
          <p:cNvPr id="38" name="text 1"/>
          <p:cNvSpPr txBox="1"/>
          <p:nvPr/>
        </p:nvSpPr>
        <p:spPr>
          <a:xfrm>
            <a:off x="5073450" y="2532009"/>
            <a:ext cx="64057" cy="98617"/>
          </a:xfrm>
          <a:prstGeom prst="rect">
            <a:avLst/>
          </a:prstGeom>
        </p:spPr>
        <p:txBody>
          <a:bodyPr vert="horz" wrap="none" lIns="0" tIns="0" rIns="0" bIns="0" rtlCol="0">
            <a:spAutoFit/>
          </a:bodyPr>
          <a:lstStyle/>
          <a:p>
            <a:r>
              <a:rPr sz="641" spc="6" dirty="0">
                <a:latin typeface="Times New Roman"/>
                <a:cs typeface="Times New Roman"/>
              </a:rPr>
              <a:t>2.</a:t>
            </a:r>
            <a:endParaRPr sz="641">
              <a:latin typeface="Times New Roman"/>
              <a:cs typeface="Times New Roman"/>
            </a:endParaRPr>
          </a:p>
        </p:txBody>
      </p:sp>
      <p:sp>
        <p:nvSpPr>
          <p:cNvPr id="39" name="text 1"/>
          <p:cNvSpPr txBox="1"/>
          <p:nvPr/>
        </p:nvSpPr>
        <p:spPr>
          <a:xfrm>
            <a:off x="5195622" y="2532009"/>
            <a:ext cx="590162" cy="98617"/>
          </a:xfrm>
          <a:prstGeom prst="rect">
            <a:avLst/>
          </a:prstGeom>
        </p:spPr>
        <p:txBody>
          <a:bodyPr vert="horz" wrap="none" lIns="0" tIns="0" rIns="0" bIns="0" rtlCol="0">
            <a:spAutoFit/>
          </a:bodyPr>
          <a:lstStyle/>
          <a:p>
            <a:r>
              <a:rPr sz="641" spc="6" dirty="0">
                <a:latin typeface="Times New Roman"/>
                <a:cs typeface="Times New Roman"/>
              </a:rPr>
              <a:t>Determine  </a:t>
            </a:r>
            <a:r>
              <a:rPr sz="641" spc="6" dirty="0">
                <a:solidFill>
                  <a:srgbClr val="3333CC"/>
                </a:solidFill>
                <a:latin typeface="Times New Roman"/>
                <a:cs typeface="Times New Roman"/>
              </a:rPr>
              <a:t>status</a:t>
            </a:r>
            <a:endParaRPr sz="641">
              <a:latin typeface="Times New Roman"/>
              <a:cs typeface="Times New Roman"/>
            </a:endParaRPr>
          </a:p>
        </p:txBody>
      </p:sp>
      <p:sp>
        <p:nvSpPr>
          <p:cNvPr id="57" name="object 57"/>
          <p:cNvSpPr/>
          <p:nvPr/>
        </p:nvSpPr>
        <p:spPr>
          <a:xfrm>
            <a:off x="5559211" y="2613533"/>
            <a:ext cx="185215" cy="3421"/>
          </a:xfrm>
          <a:custGeom>
            <a:avLst/>
            <a:gdLst/>
            <a:ahLst/>
            <a:cxnLst/>
            <a:rect l="l" t="t" r="r" b="b"/>
            <a:pathLst>
              <a:path w="288798" h="5334">
                <a:moveTo>
                  <a:pt x="0" y="0"/>
                </a:moveTo>
                <a:lnTo>
                  <a:pt x="0" y="5334"/>
                </a:lnTo>
                <a:lnTo>
                  <a:pt x="288798" y="5334"/>
                </a:lnTo>
                <a:lnTo>
                  <a:pt x="288798" y="0"/>
                </a:lnTo>
                <a:lnTo>
                  <a:pt x="0" y="0"/>
                </a:lnTo>
                <a:close/>
              </a:path>
            </a:pathLst>
          </a:custGeom>
          <a:solidFill>
            <a:srgbClr val="3333CC"/>
          </a:solidFill>
        </p:spPr>
        <p:txBody>
          <a:bodyPr wrap="square" lIns="0" tIns="0" rIns="0" bIns="0" rtlCol="0">
            <a:noAutofit/>
          </a:bodyPr>
          <a:lstStyle/>
          <a:p>
            <a:endParaRPr sz="1154"/>
          </a:p>
        </p:txBody>
      </p:sp>
      <p:sp>
        <p:nvSpPr>
          <p:cNvPr id="40" name="text 1"/>
          <p:cNvSpPr txBox="1"/>
          <p:nvPr/>
        </p:nvSpPr>
        <p:spPr>
          <a:xfrm>
            <a:off x="5764463" y="2532009"/>
            <a:ext cx="751809" cy="89705"/>
          </a:xfrm>
          <a:prstGeom prst="rect">
            <a:avLst/>
          </a:prstGeom>
        </p:spPr>
        <p:txBody>
          <a:bodyPr vert="horz" wrap="none" lIns="0" tIns="0" rIns="0" bIns="0" rtlCol="0">
            <a:spAutoFit/>
          </a:bodyPr>
          <a:lstStyle/>
          <a:p>
            <a:r>
              <a:rPr sz="583" spc="6" dirty="0">
                <a:latin typeface="Times New Roman"/>
                <a:cs typeface="Times New Roman"/>
              </a:rPr>
              <a:t>of  plans  and  schedules</a:t>
            </a:r>
            <a:endParaRPr sz="577">
              <a:latin typeface="Times New Roman"/>
              <a:cs typeface="Times New Roman"/>
            </a:endParaRPr>
          </a:p>
        </p:txBody>
      </p:sp>
      <p:sp>
        <p:nvSpPr>
          <p:cNvPr id="41" name="text 1"/>
          <p:cNvSpPr txBox="1"/>
          <p:nvPr/>
        </p:nvSpPr>
        <p:spPr>
          <a:xfrm>
            <a:off x="5073447" y="2639524"/>
            <a:ext cx="413190"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3.   Confirm</a:t>
            </a:r>
            <a:endParaRPr sz="641">
              <a:latin typeface="Times New Roman"/>
              <a:cs typeface="Times New Roman"/>
            </a:endParaRPr>
          </a:p>
        </p:txBody>
      </p:sp>
      <p:sp>
        <p:nvSpPr>
          <p:cNvPr id="58" name="object 58"/>
          <p:cNvSpPr/>
          <p:nvPr/>
        </p:nvSpPr>
        <p:spPr>
          <a:xfrm>
            <a:off x="5195623" y="2721046"/>
            <a:ext cx="275134" cy="3421"/>
          </a:xfrm>
          <a:custGeom>
            <a:avLst/>
            <a:gdLst/>
            <a:ahLst/>
            <a:cxnLst/>
            <a:rect l="l" t="t" r="r" b="b"/>
            <a:pathLst>
              <a:path w="429006" h="5334">
                <a:moveTo>
                  <a:pt x="0" y="0"/>
                </a:moveTo>
                <a:lnTo>
                  <a:pt x="0" y="5334"/>
                </a:lnTo>
                <a:lnTo>
                  <a:pt x="429006" y="5334"/>
                </a:lnTo>
                <a:lnTo>
                  <a:pt x="429006" y="0"/>
                </a:lnTo>
                <a:lnTo>
                  <a:pt x="0" y="0"/>
                </a:lnTo>
                <a:close/>
              </a:path>
            </a:pathLst>
          </a:custGeom>
          <a:solidFill>
            <a:srgbClr val="3333CC"/>
          </a:solidFill>
        </p:spPr>
        <p:txBody>
          <a:bodyPr wrap="square" lIns="0" tIns="0" rIns="0" bIns="0" rtlCol="0">
            <a:noAutofit/>
          </a:bodyPr>
          <a:lstStyle/>
          <a:p>
            <a:endParaRPr sz="1154"/>
          </a:p>
        </p:txBody>
      </p:sp>
      <p:sp>
        <p:nvSpPr>
          <p:cNvPr id="42" name="text 1"/>
          <p:cNvSpPr txBox="1"/>
          <p:nvPr/>
        </p:nvSpPr>
        <p:spPr>
          <a:xfrm>
            <a:off x="5491283" y="2639521"/>
            <a:ext cx="1325876" cy="89705"/>
          </a:xfrm>
          <a:prstGeom prst="rect">
            <a:avLst/>
          </a:prstGeom>
        </p:spPr>
        <p:txBody>
          <a:bodyPr vert="horz" wrap="none" lIns="0" tIns="0" rIns="0" bIns="0" rtlCol="0">
            <a:spAutoFit/>
          </a:bodyPr>
          <a:lstStyle/>
          <a:p>
            <a:r>
              <a:rPr sz="583" spc="6" dirty="0">
                <a:latin typeface="Times New Roman"/>
                <a:cs typeface="Times New Roman"/>
              </a:rPr>
              <a:t>requirements  and  their  system  allocation</a:t>
            </a:r>
            <a:endParaRPr sz="577">
              <a:latin typeface="Times New Roman"/>
              <a:cs typeface="Times New Roman"/>
            </a:endParaRPr>
          </a:p>
        </p:txBody>
      </p:sp>
      <p:sp>
        <p:nvSpPr>
          <p:cNvPr id="43" name="text 1"/>
          <p:cNvSpPr txBox="1"/>
          <p:nvPr/>
        </p:nvSpPr>
        <p:spPr>
          <a:xfrm>
            <a:off x="5073447" y="2746547"/>
            <a:ext cx="423577"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4.   Evaluate</a:t>
            </a:r>
            <a:endParaRPr sz="641">
              <a:latin typeface="Times New Roman"/>
              <a:cs typeface="Times New Roman"/>
            </a:endParaRPr>
          </a:p>
        </p:txBody>
      </p:sp>
      <p:sp>
        <p:nvSpPr>
          <p:cNvPr id="59" name="object 59"/>
          <p:cNvSpPr/>
          <p:nvPr/>
        </p:nvSpPr>
        <p:spPr>
          <a:xfrm>
            <a:off x="5195623" y="2828070"/>
            <a:ext cx="284908" cy="3421"/>
          </a:xfrm>
          <a:custGeom>
            <a:avLst/>
            <a:gdLst/>
            <a:ahLst/>
            <a:cxnLst/>
            <a:rect l="l" t="t" r="r" b="b"/>
            <a:pathLst>
              <a:path w="444246" h="5334">
                <a:moveTo>
                  <a:pt x="0" y="0"/>
                </a:moveTo>
                <a:lnTo>
                  <a:pt x="0" y="5334"/>
                </a:lnTo>
                <a:lnTo>
                  <a:pt x="444246" y="5334"/>
                </a:lnTo>
                <a:lnTo>
                  <a:pt x="444246" y="0"/>
                </a:lnTo>
                <a:lnTo>
                  <a:pt x="0" y="0"/>
                </a:lnTo>
                <a:close/>
              </a:path>
            </a:pathLst>
          </a:custGeom>
          <a:solidFill>
            <a:srgbClr val="3333CC"/>
          </a:solidFill>
        </p:spPr>
        <p:txBody>
          <a:bodyPr wrap="square" lIns="0" tIns="0" rIns="0" bIns="0" rtlCol="0">
            <a:noAutofit/>
          </a:bodyPr>
          <a:lstStyle/>
          <a:p>
            <a:endParaRPr sz="1154"/>
          </a:p>
        </p:txBody>
      </p:sp>
      <p:sp>
        <p:nvSpPr>
          <p:cNvPr id="44" name="text 1"/>
          <p:cNvSpPr txBox="1"/>
          <p:nvPr/>
        </p:nvSpPr>
        <p:spPr>
          <a:xfrm>
            <a:off x="5501057" y="2746545"/>
            <a:ext cx="1320361" cy="89705"/>
          </a:xfrm>
          <a:prstGeom prst="rect">
            <a:avLst/>
          </a:prstGeom>
        </p:spPr>
        <p:txBody>
          <a:bodyPr vert="horz" wrap="none" lIns="0" tIns="0" rIns="0" bIns="0" rtlCol="0">
            <a:spAutoFit/>
          </a:bodyPr>
          <a:lstStyle/>
          <a:p>
            <a:r>
              <a:rPr sz="583" spc="6" dirty="0">
                <a:latin typeface="Times New Roman"/>
                <a:cs typeface="Times New Roman"/>
              </a:rPr>
              <a:t>effectiveness  of  management  approaches</a:t>
            </a:r>
            <a:endParaRPr sz="577">
              <a:latin typeface="Times New Roman"/>
              <a:cs typeface="Times New Roman"/>
            </a:endParaRPr>
          </a:p>
        </p:txBody>
      </p:sp>
      <p:sp>
        <p:nvSpPr>
          <p:cNvPr id="45" name="text 1"/>
          <p:cNvSpPr txBox="1"/>
          <p:nvPr/>
        </p:nvSpPr>
        <p:spPr>
          <a:xfrm>
            <a:off x="5752246" y="1044173"/>
            <a:ext cx="700961"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Definitions</a:t>
            </a:r>
            <a:endParaRPr sz="1154">
              <a:latin typeface="Times New Roman"/>
              <a:cs typeface="Times New Roman"/>
            </a:endParaRPr>
          </a:p>
        </p:txBody>
      </p:sp>
      <p:sp>
        <p:nvSpPr>
          <p:cNvPr id="60" name="object 60"/>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pic>
        <p:nvPicPr>
          <p:cNvPr id="1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3757076"/>
            <a:ext cx="2932162" cy="2199121"/>
          </a:xfrm>
          <a:prstGeom prst="rect">
            <a:avLst/>
          </a:prstGeom>
        </p:spPr>
      </p:pic>
      <p:sp>
        <p:nvSpPr>
          <p:cNvPr id="76" name="text 1"/>
          <p:cNvSpPr txBox="1"/>
          <p:nvPr/>
        </p:nvSpPr>
        <p:spPr>
          <a:xfrm>
            <a:off x="4658061" y="5827614"/>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77" name="text 1"/>
          <p:cNvSpPr txBox="1"/>
          <p:nvPr/>
        </p:nvSpPr>
        <p:spPr>
          <a:xfrm>
            <a:off x="7482221" y="5827614"/>
            <a:ext cx="49629" cy="59247"/>
          </a:xfrm>
          <a:prstGeom prst="rect">
            <a:avLst/>
          </a:prstGeom>
        </p:spPr>
        <p:txBody>
          <a:bodyPr vert="horz" wrap="none" lIns="0" tIns="0" rIns="0" bIns="0" rtlCol="0">
            <a:spAutoFit/>
          </a:bodyPr>
          <a:lstStyle/>
          <a:p>
            <a:r>
              <a:rPr sz="385" spc="6" dirty="0">
                <a:latin typeface="Times New Roman"/>
                <a:cs typeface="Times New Roman"/>
              </a:rPr>
              <a:t>10</a:t>
            </a:r>
            <a:endParaRPr sz="385">
              <a:latin typeface="Times New Roman"/>
              <a:cs typeface="Times New Roman"/>
            </a:endParaRPr>
          </a:p>
        </p:txBody>
      </p:sp>
      <p:sp>
        <p:nvSpPr>
          <p:cNvPr id="78" name="text 1"/>
          <p:cNvSpPr txBox="1"/>
          <p:nvPr/>
        </p:nvSpPr>
        <p:spPr>
          <a:xfrm>
            <a:off x="4877484" y="4153295"/>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79" name="text 1"/>
          <p:cNvSpPr txBox="1"/>
          <p:nvPr/>
        </p:nvSpPr>
        <p:spPr>
          <a:xfrm>
            <a:off x="5048516" y="4153295"/>
            <a:ext cx="836126" cy="118494"/>
          </a:xfrm>
          <a:prstGeom prst="rect">
            <a:avLst/>
          </a:prstGeom>
        </p:spPr>
        <p:txBody>
          <a:bodyPr vert="horz" wrap="none" lIns="0" tIns="0" rIns="0" bIns="0" rtlCol="0">
            <a:spAutoFit/>
          </a:bodyPr>
          <a:lstStyle/>
          <a:p>
            <a:r>
              <a:rPr sz="770" spc="6" dirty="0">
                <a:latin typeface="Times New Roman"/>
                <a:cs typeface="Times New Roman"/>
              </a:rPr>
              <a:t>Under the </a:t>
            </a:r>
            <a:r>
              <a:rPr sz="770" spc="6" dirty="0">
                <a:solidFill>
                  <a:srgbClr val="3333CC"/>
                </a:solidFill>
                <a:latin typeface="Times New Roman"/>
                <a:cs typeface="Times New Roman"/>
              </a:rPr>
              <a:t>leadership</a:t>
            </a:r>
            <a:endParaRPr sz="770">
              <a:latin typeface="Times New Roman"/>
              <a:cs typeface="Times New Roman"/>
            </a:endParaRPr>
          </a:p>
        </p:txBody>
      </p:sp>
      <p:sp>
        <p:nvSpPr>
          <p:cNvPr id="61" name="object 61"/>
          <p:cNvSpPr/>
          <p:nvPr/>
        </p:nvSpPr>
        <p:spPr>
          <a:xfrm>
            <a:off x="5460984" y="4251146"/>
            <a:ext cx="401217" cy="4398"/>
          </a:xfrm>
          <a:custGeom>
            <a:avLst/>
            <a:gdLst/>
            <a:ahLst/>
            <a:cxnLst/>
            <a:rect l="l" t="t" r="r" b="b"/>
            <a:pathLst>
              <a:path w="625602" h="6858">
                <a:moveTo>
                  <a:pt x="0" y="0"/>
                </a:moveTo>
                <a:lnTo>
                  <a:pt x="0" y="6858"/>
                </a:lnTo>
                <a:lnTo>
                  <a:pt x="625602" y="6858"/>
                </a:lnTo>
                <a:lnTo>
                  <a:pt x="625602" y="0"/>
                </a:lnTo>
                <a:lnTo>
                  <a:pt x="0" y="0"/>
                </a:lnTo>
                <a:close/>
              </a:path>
            </a:pathLst>
          </a:custGeom>
          <a:solidFill>
            <a:srgbClr val="3333CC"/>
          </a:solidFill>
        </p:spPr>
        <p:txBody>
          <a:bodyPr wrap="square" lIns="0" tIns="0" rIns="0" bIns="0" rtlCol="0">
            <a:noAutofit/>
          </a:bodyPr>
          <a:lstStyle/>
          <a:p>
            <a:endParaRPr sz="1154"/>
          </a:p>
        </p:txBody>
      </p:sp>
      <p:sp>
        <p:nvSpPr>
          <p:cNvPr id="80" name="text 1"/>
          <p:cNvSpPr txBox="1"/>
          <p:nvPr/>
        </p:nvSpPr>
        <p:spPr>
          <a:xfrm>
            <a:off x="5886636" y="4153295"/>
            <a:ext cx="794448" cy="118494"/>
          </a:xfrm>
          <a:prstGeom prst="rect">
            <a:avLst/>
          </a:prstGeom>
        </p:spPr>
        <p:txBody>
          <a:bodyPr vert="horz" wrap="none" lIns="0" tIns="0" rIns="0" bIns="0" rtlCol="0">
            <a:spAutoFit/>
          </a:bodyPr>
          <a:lstStyle/>
          <a:p>
            <a:r>
              <a:rPr sz="770" spc="6" dirty="0">
                <a:latin typeface="Times New Roman"/>
                <a:cs typeface="Times New Roman"/>
              </a:rPr>
              <a:t>of the </a:t>
            </a:r>
            <a:r>
              <a:rPr sz="770" spc="6" dirty="0">
                <a:solidFill>
                  <a:srgbClr val="3333CC"/>
                </a:solidFill>
                <a:latin typeface="Times New Roman"/>
                <a:cs typeface="Times New Roman"/>
              </a:rPr>
              <a:t>lead engineer</a:t>
            </a:r>
            <a:endParaRPr sz="770">
              <a:latin typeface="Times New Roman"/>
              <a:cs typeface="Times New Roman"/>
            </a:endParaRPr>
          </a:p>
        </p:txBody>
      </p:sp>
      <p:sp>
        <p:nvSpPr>
          <p:cNvPr id="62" name="object 62"/>
          <p:cNvSpPr/>
          <p:nvPr/>
        </p:nvSpPr>
        <p:spPr>
          <a:xfrm>
            <a:off x="6135870" y="4251146"/>
            <a:ext cx="522901" cy="4398"/>
          </a:xfrm>
          <a:custGeom>
            <a:avLst/>
            <a:gdLst/>
            <a:ahLst/>
            <a:cxnLst/>
            <a:rect l="l" t="t" r="r" b="b"/>
            <a:pathLst>
              <a:path w="815339" h="6858">
                <a:moveTo>
                  <a:pt x="0" y="0"/>
                </a:moveTo>
                <a:lnTo>
                  <a:pt x="0" y="6858"/>
                </a:lnTo>
                <a:lnTo>
                  <a:pt x="815340" y="6858"/>
                </a:lnTo>
                <a:lnTo>
                  <a:pt x="815340" y="0"/>
                </a:lnTo>
                <a:lnTo>
                  <a:pt x="0" y="0"/>
                </a:lnTo>
                <a:close/>
              </a:path>
            </a:pathLst>
          </a:custGeom>
          <a:solidFill>
            <a:srgbClr val="3333CC"/>
          </a:solidFill>
        </p:spPr>
        <p:txBody>
          <a:bodyPr wrap="square" lIns="0" tIns="0" rIns="0" bIns="0" rtlCol="0">
            <a:noAutofit/>
          </a:bodyPr>
          <a:lstStyle/>
          <a:p>
            <a:endParaRPr sz="1154"/>
          </a:p>
        </p:txBody>
      </p:sp>
      <p:sp>
        <p:nvSpPr>
          <p:cNvPr id="81" name="text 1"/>
          <p:cNvSpPr txBox="1"/>
          <p:nvPr/>
        </p:nvSpPr>
        <p:spPr>
          <a:xfrm>
            <a:off x="4877484" y="4282310"/>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82" name="text 1"/>
          <p:cNvSpPr txBox="1"/>
          <p:nvPr/>
        </p:nvSpPr>
        <p:spPr>
          <a:xfrm>
            <a:off x="5048517" y="4282310"/>
            <a:ext cx="518988" cy="118494"/>
          </a:xfrm>
          <a:prstGeom prst="rect">
            <a:avLst/>
          </a:prstGeom>
        </p:spPr>
        <p:txBody>
          <a:bodyPr vert="horz" wrap="none" lIns="0" tIns="0" rIns="0" bIns="0" rtlCol="0">
            <a:spAutoFit/>
          </a:bodyPr>
          <a:lstStyle/>
          <a:p>
            <a:r>
              <a:rPr sz="770" spc="6" dirty="0">
                <a:latin typeface="Times New Roman"/>
                <a:cs typeface="Times New Roman"/>
              </a:rPr>
              <a:t>A systematic</a:t>
            </a:r>
            <a:endParaRPr sz="770">
              <a:latin typeface="Times New Roman"/>
              <a:cs typeface="Times New Roman"/>
            </a:endParaRPr>
          </a:p>
        </p:txBody>
      </p:sp>
      <p:sp>
        <p:nvSpPr>
          <p:cNvPr id="63" name="object 63"/>
          <p:cNvSpPr/>
          <p:nvPr/>
        </p:nvSpPr>
        <p:spPr>
          <a:xfrm>
            <a:off x="5143333" y="4380161"/>
            <a:ext cx="412457" cy="4398"/>
          </a:xfrm>
          <a:custGeom>
            <a:avLst/>
            <a:gdLst/>
            <a:ahLst/>
            <a:cxnLst/>
            <a:rect l="l" t="t" r="r" b="b"/>
            <a:pathLst>
              <a:path w="643128" h="6858">
                <a:moveTo>
                  <a:pt x="0" y="0"/>
                </a:moveTo>
                <a:lnTo>
                  <a:pt x="0" y="6858"/>
                </a:lnTo>
                <a:lnTo>
                  <a:pt x="643128" y="6858"/>
                </a:lnTo>
                <a:lnTo>
                  <a:pt x="643128" y="0"/>
                </a:lnTo>
                <a:lnTo>
                  <a:pt x="0" y="0"/>
                </a:lnTo>
                <a:close/>
              </a:path>
            </a:pathLst>
          </a:custGeom>
          <a:solidFill>
            <a:srgbClr val="000000"/>
          </a:solidFill>
        </p:spPr>
        <p:txBody>
          <a:bodyPr wrap="square" lIns="0" tIns="0" rIns="0" bIns="0" rtlCol="0">
            <a:noAutofit/>
          </a:bodyPr>
          <a:lstStyle/>
          <a:p>
            <a:endParaRPr sz="1154"/>
          </a:p>
        </p:txBody>
      </p:sp>
      <p:sp>
        <p:nvSpPr>
          <p:cNvPr id="83" name="text 1"/>
          <p:cNvSpPr txBox="1"/>
          <p:nvPr/>
        </p:nvSpPr>
        <p:spPr>
          <a:xfrm>
            <a:off x="5580225" y="4282310"/>
            <a:ext cx="418063" cy="118494"/>
          </a:xfrm>
          <a:prstGeom prst="rect">
            <a:avLst/>
          </a:prstGeom>
        </p:spPr>
        <p:txBody>
          <a:bodyPr vert="horz" wrap="none" lIns="0" tIns="0" rIns="0" bIns="0" rtlCol="0">
            <a:spAutoFit/>
          </a:bodyPr>
          <a:lstStyle/>
          <a:p>
            <a:r>
              <a:rPr sz="770" spc="6" dirty="0">
                <a:latin typeface="Times New Roman"/>
                <a:cs typeface="Times New Roman"/>
              </a:rPr>
              <a:t>evaluation</a:t>
            </a:r>
            <a:endParaRPr sz="770">
              <a:latin typeface="Times New Roman"/>
              <a:cs typeface="Times New Roman"/>
            </a:endParaRPr>
          </a:p>
        </p:txBody>
      </p:sp>
      <p:sp>
        <p:nvSpPr>
          <p:cNvPr id="64" name="object 64"/>
          <p:cNvSpPr/>
          <p:nvPr/>
        </p:nvSpPr>
        <p:spPr>
          <a:xfrm>
            <a:off x="5580225" y="4380161"/>
            <a:ext cx="406593" cy="4398"/>
          </a:xfrm>
          <a:custGeom>
            <a:avLst/>
            <a:gdLst/>
            <a:ahLst/>
            <a:cxnLst/>
            <a:rect l="l" t="t" r="r" b="b"/>
            <a:pathLst>
              <a:path w="633984" h="6858">
                <a:moveTo>
                  <a:pt x="0" y="0"/>
                </a:moveTo>
                <a:lnTo>
                  <a:pt x="0" y="6858"/>
                </a:lnTo>
                <a:lnTo>
                  <a:pt x="633984" y="6858"/>
                </a:lnTo>
                <a:lnTo>
                  <a:pt x="633984" y="0"/>
                </a:lnTo>
                <a:lnTo>
                  <a:pt x="0" y="0"/>
                </a:lnTo>
                <a:close/>
              </a:path>
            </a:pathLst>
          </a:custGeom>
          <a:solidFill>
            <a:srgbClr val="000000"/>
          </a:solidFill>
        </p:spPr>
        <p:txBody>
          <a:bodyPr wrap="square" lIns="0" tIns="0" rIns="0" bIns="0" rtlCol="0">
            <a:noAutofit/>
          </a:bodyPr>
          <a:lstStyle/>
          <a:p>
            <a:endParaRPr sz="1154"/>
          </a:p>
        </p:txBody>
      </p:sp>
      <p:sp>
        <p:nvSpPr>
          <p:cNvPr id="84" name="text 1"/>
          <p:cNvSpPr txBox="1"/>
          <p:nvPr/>
        </p:nvSpPr>
        <p:spPr>
          <a:xfrm>
            <a:off x="6010764" y="4282310"/>
            <a:ext cx="910634" cy="118494"/>
          </a:xfrm>
          <a:prstGeom prst="rect">
            <a:avLst/>
          </a:prstGeom>
        </p:spPr>
        <p:txBody>
          <a:bodyPr vert="horz" wrap="none" lIns="0" tIns="0" rIns="0" bIns="0" rtlCol="0">
            <a:spAutoFit/>
          </a:bodyPr>
          <a:lstStyle/>
          <a:p>
            <a:r>
              <a:rPr sz="770" spc="6" dirty="0">
                <a:latin typeface="Times New Roman"/>
                <a:cs typeface="Times New Roman"/>
              </a:rPr>
              <a:t>of a </a:t>
            </a:r>
            <a:r>
              <a:rPr sz="770" b="1" spc="6" dirty="0">
                <a:solidFill>
                  <a:srgbClr val="3333CC"/>
                </a:solidFill>
                <a:latin typeface="Times New Roman"/>
                <a:cs typeface="Times New Roman"/>
              </a:rPr>
              <a:t>software product</a:t>
            </a:r>
            <a:endParaRPr sz="770">
              <a:latin typeface="Times New Roman"/>
              <a:cs typeface="Times New Roman"/>
            </a:endParaRPr>
          </a:p>
        </p:txBody>
      </p:sp>
      <p:sp>
        <p:nvSpPr>
          <p:cNvPr id="65" name="object 65"/>
          <p:cNvSpPr/>
          <p:nvPr/>
        </p:nvSpPr>
        <p:spPr>
          <a:xfrm>
            <a:off x="6184250" y="4380161"/>
            <a:ext cx="714470" cy="8796"/>
          </a:xfrm>
          <a:custGeom>
            <a:avLst/>
            <a:gdLst/>
            <a:ahLst/>
            <a:cxnLst/>
            <a:rect l="l" t="t" r="r" b="b"/>
            <a:pathLst>
              <a:path w="1114044" h="13716">
                <a:moveTo>
                  <a:pt x="0" y="0"/>
                </a:moveTo>
                <a:lnTo>
                  <a:pt x="0" y="13716"/>
                </a:lnTo>
                <a:lnTo>
                  <a:pt x="1114044" y="13716"/>
                </a:lnTo>
                <a:lnTo>
                  <a:pt x="1114044" y="0"/>
                </a:lnTo>
                <a:lnTo>
                  <a:pt x="0" y="0"/>
                </a:lnTo>
                <a:close/>
              </a:path>
            </a:pathLst>
          </a:custGeom>
          <a:solidFill>
            <a:srgbClr val="3333CC"/>
          </a:solidFill>
        </p:spPr>
        <p:txBody>
          <a:bodyPr wrap="square" lIns="0" tIns="0" rIns="0" bIns="0" rtlCol="0">
            <a:noAutofit/>
          </a:bodyPr>
          <a:lstStyle/>
          <a:p>
            <a:endParaRPr sz="1154"/>
          </a:p>
        </p:txBody>
      </p:sp>
      <p:sp>
        <p:nvSpPr>
          <p:cNvPr id="85" name="text 1"/>
          <p:cNvSpPr txBox="1"/>
          <p:nvPr/>
        </p:nvSpPr>
        <p:spPr>
          <a:xfrm>
            <a:off x="4877484" y="4410837"/>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86" name="text 1"/>
          <p:cNvSpPr txBox="1"/>
          <p:nvPr/>
        </p:nvSpPr>
        <p:spPr>
          <a:xfrm>
            <a:off x="5048517" y="4410837"/>
            <a:ext cx="896977" cy="118494"/>
          </a:xfrm>
          <a:prstGeom prst="rect">
            <a:avLst/>
          </a:prstGeom>
        </p:spPr>
        <p:txBody>
          <a:bodyPr vert="horz" wrap="none" lIns="0" tIns="0" rIns="0" bIns="0" rtlCol="0">
            <a:spAutoFit/>
          </a:bodyPr>
          <a:lstStyle/>
          <a:p>
            <a:r>
              <a:rPr sz="770" spc="6" dirty="0">
                <a:latin typeface="Times New Roman"/>
                <a:cs typeface="Times New Roman"/>
              </a:rPr>
              <a:t>By a team of qualified</a:t>
            </a:r>
            <a:endParaRPr sz="770">
              <a:latin typeface="Times New Roman"/>
              <a:cs typeface="Times New Roman"/>
            </a:endParaRPr>
          </a:p>
        </p:txBody>
      </p:sp>
      <p:sp>
        <p:nvSpPr>
          <p:cNvPr id="66" name="object 66"/>
          <p:cNvSpPr/>
          <p:nvPr/>
        </p:nvSpPr>
        <p:spPr>
          <a:xfrm>
            <a:off x="5573872" y="4508687"/>
            <a:ext cx="347461" cy="4398"/>
          </a:xfrm>
          <a:custGeom>
            <a:avLst/>
            <a:gdLst/>
            <a:ahLst/>
            <a:cxnLst/>
            <a:rect l="l" t="t" r="r" b="b"/>
            <a:pathLst>
              <a:path w="541782" h="6858">
                <a:moveTo>
                  <a:pt x="0" y="0"/>
                </a:moveTo>
                <a:lnTo>
                  <a:pt x="0" y="6859"/>
                </a:lnTo>
                <a:lnTo>
                  <a:pt x="541782" y="6859"/>
                </a:lnTo>
                <a:lnTo>
                  <a:pt x="541782" y="0"/>
                </a:lnTo>
                <a:lnTo>
                  <a:pt x="0" y="0"/>
                </a:lnTo>
                <a:close/>
              </a:path>
            </a:pathLst>
          </a:custGeom>
          <a:solidFill>
            <a:srgbClr val="000000"/>
          </a:solidFill>
        </p:spPr>
        <p:txBody>
          <a:bodyPr wrap="square" lIns="0" tIns="0" rIns="0" bIns="0" rtlCol="0">
            <a:noAutofit/>
          </a:bodyPr>
          <a:lstStyle/>
          <a:p>
            <a:endParaRPr sz="1154"/>
          </a:p>
        </p:txBody>
      </p:sp>
      <p:sp>
        <p:nvSpPr>
          <p:cNvPr id="87" name="text 1"/>
          <p:cNvSpPr txBox="1"/>
          <p:nvPr/>
        </p:nvSpPr>
        <p:spPr>
          <a:xfrm>
            <a:off x="5945768" y="4410837"/>
            <a:ext cx="1363963" cy="118494"/>
          </a:xfrm>
          <a:prstGeom prst="rect">
            <a:avLst/>
          </a:prstGeom>
        </p:spPr>
        <p:txBody>
          <a:bodyPr vert="horz" wrap="none" lIns="0" tIns="0" rIns="0" bIns="0" rtlCol="0">
            <a:spAutoFit/>
          </a:bodyPr>
          <a:lstStyle/>
          <a:p>
            <a:r>
              <a:rPr sz="770" spc="6" dirty="0">
                <a:latin typeface="Times New Roman"/>
                <a:cs typeface="Times New Roman"/>
              </a:rPr>
              <a:t>personnel to provide management</a:t>
            </a:r>
            <a:endParaRPr sz="770">
              <a:latin typeface="Times New Roman"/>
              <a:cs typeface="Times New Roman"/>
            </a:endParaRPr>
          </a:p>
        </p:txBody>
      </p:sp>
      <p:sp>
        <p:nvSpPr>
          <p:cNvPr id="67" name="object 67"/>
          <p:cNvSpPr/>
          <p:nvPr/>
        </p:nvSpPr>
        <p:spPr>
          <a:xfrm>
            <a:off x="6449611" y="4508687"/>
            <a:ext cx="821494" cy="4398"/>
          </a:xfrm>
          <a:custGeom>
            <a:avLst/>
            <a:gdLst/>
            <a:ahLst/>
            <a:cxnLst/>
            <a:rect l="l" t="t" r="r" b="b"/>
            <a:pathLst>
              <a:path w="1280922" h="6858">
                <a:moveTo>
                  <a:pt x="0" y="0"/>
                </a:moveTo>
                <a:lnTo>
                  <a:pt x="0" y="6859"/>
                </a:lnTo>
                <a:lnTo>
                  <a:pt x="1280922" y="6859"/>
                </a:lnTo>
                <a:lnTo>
                  <a:pt x="1280922" y="0"/>
                </a:lnTo>
                <a:lnTo>
                  <a:pt x="0" y="0"/>
                </a:lnTo>
                <a:close/>
              </a:path>
            </a:pathLst>
          </a:custGeom>
          <a:solidFill>
            <a:srgbClr val="000000"/>
          </a:solidFill>
        </p:spPr>
        <p:txBody>
          <a:bodyPr wrap="square" lIns="0" tIns="0" rIns="0" bIns="0" rtlCol="0">
            <a:noAutofit/>
          </a:bodyPr>
          <a:lstStyle/>
          <a:p>
            <a:endParaRPr sz="1154"/>
          </a:p>
        </p:txBody>
      </p:sp>
      <p:sp>
        <p:nvSpPr>
          <p:cNvPr id="88" name="text 1"/>
          <p:cNvSpPr txBox="1"/>
          <p:nvPr/>
        </p:nvSpPr>
        <p:spPr>
          <a:xfrm>
            <a:off x="5048527" y="4516394"/>
            <a:ext cx="1033937" cy="118494"/>
          </a:xfrm>
          <a:prstGeom prst="rect">
            <a:avLst/>
          </a:prstGeom>
        </p:spPr>
        <p:txBody>
          <a:bodyPr vert="horz" wrap="none" lIns="0" tIns="0" rIns="0" bIns="0" rtlCol="0">
            <a:spAutoFit/>
          </a:bodyPr>
          <a:lstStyle/>
          <a:p>
            <a:r>
              <a:rPr sz="770" spc="6" dirty="0">
                <a:latin typeface="Times New Roman"/>
                <a:cs typeface="Times New Roman"/>
              </a:rPr>
              <a:t>with evidence to confirm:</a:t>
            </a:r>
            <a:endParaRPr sz="770">
              <a:latin typeface="Times New Roman"/>
              <a:cs typeface="Times New Roman"/>
            </a:endParaRPr>
          </a:p>
        </p:txBody>
      </p:sp>
      <p:sp>
        <p:nvSpPr>
          <p:cNvPr id="89" name="text 1"/>
          <p:cNvSpPr txBox="1"/>
          <p:nvPr/>
        </p:nvSpPr>
        <p:spPr>
          <a:xfrm>
            <a:off x="5024092" y="4645409"/>
            <a:ext cx="75277" cy="118494"/>
          </a:xfrm>
          <a:prstGeom prst="rect">
            <a:avLst/>
          </a:prstGeom>
        </p:spPr>
        <p:txBody>
          <a:bodyPr vert="horz" wrap="none" lIns="0" tIns="0" rIns="0" bIns="0" rtlCol="0">
            <a:spAutoFit/>
          </a:bodyPr>
          <a:lstStyle/>
          <a:p>
            <a:r>
              <a:rPr sz="770" spc="6" dirty="0">
                <a:latin typeface="Times New Roman"/>
                <a:cs typeface="Times New Roman"/>
              </a:rPr>
              <a:t>1.</a:t>
            </a:r>
            <a:endParaRPr sz="770">
              <a:latin typeface="Times New Roman"/>
              <a:cs typeface="Times New Roman"/>
            </a:endParaRPr>
          </a:p>
        </p:txBody>
      </p:sp>
      <p:sp>
        <p:nvSpPr>
          <p:cNvPr id="90" name="text 1"/>
          <p:cNvSpPr txBox="1"/>
          <p:nvPr/>
        </p:nvSpPr>
        <p:spPr>
          <a:xfrm>
            <a:off x="5170749" y="4645409"/>
            <a:ext cx="608628" cy="118494"/>
          </a:xfrm>
          <a:prstGeom prst="rect">
            <a:avLst/>
          </a:prstGeom>
        </p:spPr>
        <p:txBody>
          <a:bodyPr vert="horz" wrap="none" lIns="0" tIns="0" rIns="0" bIns="0" rtlCol="0">
            <a:spAutoFit/>
          </a:bodyPr>
          <a:lstStyle/>
          <a:p>
            <a:r>
              <a:rPr sz="770" spc="6" dirty="0">
                <a:latin typeface="Times New Roman"/>
                <a:cs typeface="Times New Roman"/>
              </a:rPr>
              <a:t>The  </a:t>
            </a:r>
            <a:r>
              <a:rPr sz="770" spc="6" dirty="0">
                <a:solidFill>
                  <a:srgbClr val="3333CC"/>
                </a:solidFill>
                <a:latin typeface="Times New Roman"/>
                <a:cs typeface="Times New Roman"/>
              </a:rPr>
              <a:t>suitability</a:t>
            </a:r>
            <a:endParaRPr sz="770">
              <a:latin typeface="Times New Roman"/>
              <a:cs typeface="Times New Roman"/>
            </a:endParaRPr>
          </a:p>
        </p:txBody>
      </p:sp>
      <p:sp>
        <p:nvSpPr>
          <p:cNvPr id="68" name="object 68"/>
          <p:cNvSpPr/>
          <p:nvPr/>
        </p:nvSpPr>
        <p:spPr>
          <a:xfrm>
            <a:off x="5347118" y="4743260"/>
            <a:ext cx="389977" cy="4398"/>
          </a:xfrm>
          <a:custGeom>
            <a:avLst/>
            <a:gdLst/>
            <a:ahLst/>
            <a:cxnLst/>
            <a:rect l="l" t="t" r="r" b="b"/>
            <a:pathLst>
              <a:path w="608076" h="6858">
                <a:moveTo>
                  <a:pt x="0" y="0"/>
                </a:moveTo>
                <a:lnTo>
                  <a:pt x="0" y="6858"/>
                </a:lnTo>
                <a:lnTo>
                  <a:pt x="608076" y="6858"/>
                </a:lnTo>
                <a:lnTo>
                  <a:pt x="608076" y="0"/>
                </a:lnTo>
                <a:lnTo>
                  <a:pt x="0" y="0"/>
                </a:lnTo>
                <a:close/>
              </a:path>
            </a:pathLst>
          </a:custGeom>
          <a:solidFill>
            <a:srgbClr val="3333CC"/>
          </a:solidFill>
        </p:spPr>
        <p:txBody>
          <a:bodyPr wrap="square" lIns="0" tIns="0" rIns="0" bIns="0" rtlCol="0">
            <a:noAutofit/>
          </a:bodyPr>
          <a:lstStyle/>
          <a:p>
            <a:endParaRPr sz="1154"/>
          </a:p>
        </p:txBody>
      </p:sp>
      <p:sp>
        <p:nvSpPr>
          <p:cNvPr id="91" name="text 1"/>
          <p:cNvSpPr txBox="1"/>
          <p:nvPr/>
        </p:nvSpPr>
        <p:spPr>
          <a:xfrm>
            <a:off x="5761530" y="4645410"/>
            <a:ext cx="1359026" cy="118494"/>
          </a:xfrm>
          <a:prstGeom prst="rect">
            <a:avLst/>
          </a:prstGeom>
        </p:spPr>
        <p:txBody>
          <a:bodyPr vert="horz" wrap="none" lIns="0" tIns="0" rIns="0" bIns="0" rtlCol="0">
            <a:spAutoFit/>
          </a:bodyPr>
          <a:lstStyle/>
          <a:p>
            <a:r>
              <a:rPr sz="770" spc="6" dirty="0">
                <a:latin typeface="Times New Roman"/>
                <a:cs typeface="Times New Roman"/>
              </a:rPr>
              <a:t>of the product for its </a:t>
            </a:r>
            <a:r>
              <a:rPr sz="770" spc="6" dirty="0">
                <a:solidFill>
                  <a:srgbClr val="3333CC"/>
                </a:solidFill>
                <a:latin typeface="Times New Roman"/>
                <a:cs typeface="Times New Roman"/>
              </a:rPr>
              <a:t>intended use</a:t>
            </a:r>
            <a:endParaRPr sz="770">
              <a:latin typeface="Times New Roman"/>
              <a:cs typeface="Times New Roman"/>
            </a:endParaRPr>
          </a:p>
        </p:txBody>
      </p:sp>
      <p:sp>
        <p:nvSpPr>
          <p:cNvPr id="69" name="object 69"/>
          <p:cNvSpPr/>
          <p:nvPr/>
        </p:nvSpPr>
        <p:spPr>
          <a:xfrm>
            <a:off x="6588400" y="4743260"/>
            <a:ext cx="491136" cy="4398"/>
          </a:xfrm>
          <a:custGeom>
            <a:avLst/>
            <a:gdLst/>
            <a:ahLst/>
            <a:cxnLst/>
            <a:rect l="l" t="t" r="r" b="b"/>
            <a:pathLst>
              <a:path w="765809" h="6858">
                <a:moveTo>
                  <a:pt x="0" y="0"/>
                </a:moveTo>
                <a:lnTo>
                  <a:pt x="0" y="6858"/>
                </a:lnTo>
                <a:lnTo>
                  <a:pt x="765809" y="6858"/>
                </a:lnTo>
                <a:lnTo>
                  <a:pt x="765809" y="0"/>
                </a:lnTo>
                <a:lnTo>
                  <a:pt x="0" y="0"/>
                </a:lnTo>
                <a:close/>
              </a:path>
            </a:pathLst>
          </a:custGeom>
          <a:solidFill>
            <a:srgbClr val="3333CC"/>
          </a:solidFill>
        </p:spPr>
        <p:txBody>
          <a:bodyPr wrap="square" lIns="0" tIns="0" rIns="0" bIns="0" rtlCol="0">
            <a:noAutofit/>
          </a:bodyPr>
          <a:lstStyle/>
          <a:p>
            <a:endParaRPr sz="1154"/>
          </a:p>
        </p:txBody>
      </p:sp>
      <p:sp>
        <p:nvSpPr>
          <p:cNvPr id="92" name="text 1"/>
          <p:cNvSpPr txBox="1"/>
          <p:nvPr/>
        </p:nvSpPr>
        <p:spPr>
          <a:xfrm>
            <a:off x="5024092" y="4773936"/>
            <a:ext cx="945836" cy="118494"/>
          </a:xfrm>
          <a:prstGeom prst="rect">
            <a:avLst/>
          </a:prstGeom>
        </p:spPr>
        <p:txBody>
          <a:bodyPr vert="horz" wrap="none" lIns="0" tIns="0" rIns="0" bIns="0" rtlCol="0">
            <a:spAutoFit/>
          </a:bodyPr>
          <a:lstStyle/>
          <a:p>
            <a:r>
              <a:rPr sz="770" spc="6" dirty="0">
                <a:latin typeface="Times New Roman"/>
                <a:cs typeface="Times New Roman"/>
              </a:rPr>
              <a:t>2.  The product </a:t>
            </a:r>
            <a:r>
              <a:rPr sz="770" spc="6" dirty="0">
                <a:solidFill>
                  <a:srgbClr val="3333CC"/>
                </a:solidFill>
                <a:latin typeface="Times New Roman"/>
                <a:cs typeface="Times New Roman"/>
              </a:rPr>
              <a:t>adheres</a:t>
            </a:r>
            <a:endParaRPr sz="770">
              <a:latin typeface="Times New Roman"/>
              <a:cs typeface="Times New Roman"/>
            </a:endParaRPr>
          </a:p>
        </p:txBody>
      </p:sp>
      <p:sp>
        <p:nvSpPr>
          <p:cNvPr id="70" name="object 70"/>
          <p:cNvSpPr/>
          <p:nvPr/>
        </p:nvSpPr>
        <p:spPr>
          <a:xfrm>
            <a:off x="5669656" y="4871786"/>
            <a:ext cx="298592" cy="4398"/>
          </a:xfrm>
          <a:custGeom>
            <a:avLst/>
            <a:gdLst/>
            <a:ahLst/>
            <a:cxnLst/>
            <a:rect l="l" t="t" r="r" b="b"/>
            <a:pathLst>
              <a:path w="465582" h="6858">
                <a:moveTo>
                  <a:pt x="0" y="0"/>
                </a:moveTo>
                <a:lnTo>
                  <a:pt x="0" y="6858"/>
                </a:lnTo>
                <a:lnTo>
                  <a:pt x="465582" y="6858"/>
                </a:lnTo>
                <a:lnTo>
                  <a:pt x="465582" y="0"/>
                </a:lnTo>
                <a:lnTo>
                  <a:pt x="0" y="0"/>
                </a:lnTo>
                <a:close/>
              </a:path>
            </a:pathLst>
          </a:custGeom>
          <a:solidFill>
            <a:srgbClr val="3333CC"/>
          </a:solidFill>
        </p:spPr>
        <p:txBody>
          <a:bodyPr wrap="square" lIns="0" tIns="0" rIns="0" bIns="0" rtlCol="0">
            <a:noAutofit/>
          </a:bodyPr>
          <a:lstStyle/>
          <a:p>
            <a:endParaRPr sz="1154"/>
          </a:p>
        </p:txBody>
      </p:sp>
      <p:sp>
        <p:nvSpPr>
          <p:cNvPr id="93" name="text 1"/>
          <p:cNvSpPr txBox="1"/>
          <p:nvPr/>
        </p:nvSpPr>
        <p:spPr>
          <a:xfrm>
            <a:off x="5024092" y="4773936"/>
            <a:ext cx="1815497" cy="355482"/>
          </a:xfrm>
          <a:prstGeom prst="rect">
            <a:avLst/>
          </a:prstGeom>
        </p:spPr>
        <p:txBody>
          <a:bodyPr vert="horz" wrap="none" lIns="0" tIns="0" rIns="0" bIns="0" rtlCol="0">
            <a:spAutoFit/>
          </a:bodyPr>
          <a:lstStyle/>
          <a:p>
            <a:pPr marL="968545"/>
            <a:r>
              <a:rPr sz="770" spc="6" dirty="0">
                <a:latin typeface="Times New Roman"/>
                <a:cs typeface="Times New Roman"/>
              </a:rPr>
              <a:t>to regulations, plans,</a:t>
            </a:r>
            <a:endParaRPr sz="770">
              <a:latin typeface="Times New Roman"/>
              <a:cs typeface="Times New Roman"/>
            </a:endParaRPr>
          </a:p>
          <a:p>
            <a:pPr marL="146601"/>
            <a:r>
              <a:rPr sz="770" spc="6" dirty="0">
                <a:latin typeface="Times New Roman"/>
                <a:cs typeface="Times New Roman"/>
              </a:rPr>
              <a:t>specifications and standards</a:t>
            </a:r>
            <a:endParaRPr sz="770">
              <a:latin typeface="Times New Roman"/>
              <a:cs typeface="Times New Roman"/>
            </a:endParaRPr>
          </a:p>
          <a:p>
            <a:r>
              <a:rPr sz="770" spc="6" dirty="0">
                <a:solidFill>
                  <a:srgbClr val="3333CC"/>
                </a:solidFill>
                <a:latin typeface="Times New Roman"/>
                <a:cs typeface="Times New Roman"/>
              </a:rPr>
              <a:t>3.   Changes</a:t>
            </a:r>
            <a:endParaRPr sz="770">
              <a:latin typeface="Times New Roman"/>
              <a:cs typeface="Times New Roman"/>
            </a:endParaRPr>
          </a:p>
        </p:txBody>
      </p:sp>
      <p:sp>
        <p:nvSpPr>
          <p:cNvPr id="71" name="object 71"/>
          <p:cNvSpPr/>
          <p:nvPr/>
        </p:nvSpPr>
        <p:spPr>
          <a:xfrm>
            <a:off x="5170700" y="5105871"/>
            <a:ext cx="336710" cy="4398"/>
          </a:xfrm>
          <a:custGeom>
            <a:avLst/>
            <a:gdLst/>
            <a:ahLst/>
            <a:cxnLst/>
            <a:rect l="l" t="t" r="r" b="b"/>
            <a:pathLst>
              <a:path w="525018" h="6858">
                <a:moveTo>
                  <a:pt x="0" y="0"/>
                </a:moveTo>
                <a:lnTo>
                  <a:pt x="0" y="6858"/>
                </a:lnTo>
                <a:lnTo>
                  <a:pt x="525018" y="6858"/>
                </a:lnTo>
                <a:lnTo>
                  <a:pt x="525018" y="0"/>
                </a:lnTo>
                <a:lnTo>
                  <a:pt x="0" y="0"/>
                </a:lnTo>
                <a:close/>
              </a:path>
            </a:pathLst>
          </a:custGeom>
          <a:solidFill>
            <a:srgbClr val="3333CC"/>
          </a:solidFill>
        </p:spPr>
        <p:txBody>
          <a:bodyPr wrap="square" lIns="0" tIns="0" rIns="0" bIns="0" rtlCol="0">
            <a:noAutofit/>
          </a:bodyPr>
          <a:lstStyle/>
          <a:p>
            <a:endParaRPr sz="1154"/>
          </a:p>
        </p:txBody>
      </p:sp>
      <p:sp>
        <p:nvSpPr>
          <p:cNvPr id="94" name="text 1"/>
          <p:cNvSpPr txBox="1"/>
          <p:nvPr/>
        </p:nvSpPr>
        <p:spPr>
          <a:xfrm>
            <a:off x="5531844" y="5008020"/>
            <a:ext cx="1037976" cy="118494"/>
          </a:xfrm>
          <a:prstGeom prst="rect">
            <a:avLst/>
          </a:prstGeom>
        </p:spPr>
        <p:txBody>
          <a:bodyPr vert="horz" wrap="none" lIns="0" tIns="0" rIns="0" bIns="0" rtlCol="0">
            <a:spAutoFit/>
          </a:bodyPr>
          <a:lstStyle/>
          <a:p>
            <a:r>
              <a:rPr sz="770" spc="6" dirty="0">
                <a:latin typeface="Times New Roman"/>
                <a:cs typeface="Times New Roman"/>
              </a:rPr>
              <a:t>are properly </a:t>
            </a:r>
            <a:r>
              <a:rPr sz="770" spc="6" dirty="0">
                <a:solidFill>
                  <a:srgbClr val="3333CC"/>
                </a:solidFill>
                <a:latin typeface="Times New Roman"/>
                <a:cs typeface="Times New Roman"/>
              </a:rPr>
              <a:t>implemented</a:t>
            </a:r>
            <a:endParaRPr sz="770">
              <a:latin typeface="Times New Roman"/>
              <a:cs typeface="Times New Roman"/>
            </a:endParaRPr>
          </a:p>
        </p:txBody>
      </p:sp>
      <p:sp>
        <p:nvSpPr>
          <p:cNvPr id="72" name="object 72"/>
          <p:cNvSpPr/>
          <p:nvPr/>
        </p:nvSpPr>
        <p:spPr>
          <a:xfrm>
            <a:off x="6030312" y="5105871"/>
            <a:ext cx="509219" cy="4398"/>
          </a:xfrm>
          <a:custGeom>
            <a:avLst/>
            <a:gdLst/>
            <a:ahLst/>
            <a:cxnLst/>
            <a:rect l="l" t="t" r="r" b="b"/>
            <a:pathLst>
              <a:path w="794004" h="6858">
                <a:moveTo>
                  <a:pt x="0" y="0"/>
                </a:moveTo>
                <a:lnTo>
                  <a:pt x="0" y="6858"/>
                </a:lnTo>
                <a:lnTo>
                  <a:pt x="794004" y="6858"/>
                </a:lnTo>
                <a:lnTo>
                  <a:pt x="794004" y="0"/>
                </a:lnTo>
                <a:lnTo>
                  <a:pt x="0" y="0"/>
                </a:lnTo>
                <a:close/>
              </a:path>
            </a:pathLst>
          </a:custGeom>
          <a:solidFill>
            <a:srgbClr val="3333CC"/>
          </a:solidFill>
        </p:spPr>
        <p:txBody>
          <a:bodyPr wrap="square" lIns="0" tIns="0" rIns="0" bIns="0" rtlCol="0">
            <a:noAutofit/>
          </a:bodyPr>
          <a:lstStyle/>
          <a:p>
            <a:endParaRPr sz="1154"/>
          </a:p>
        </p:txBody>
      </p:sp>
      <p:sp>
        <p:nvSpPr>
          <p:cNvPr id="95" name="text 1"/>
          <p:cNvSpPr txBox="1"/>
          <p:nvPr/>
        </p:nvSpPr>
        <p:spPr>
          <a:xfrm>
            <a:off x="5048516" y="5008020"/>
            <a:ext cx="2132956" cy="473976"/>
          </a:xfrm>
          <a:prstGeom prst="rect">
            <a:avLst/>
          </a:prstGeom>
        </p:spPr>
        <p:txBody>
          <a:bodyPr vert="horz" wrap="none" lIns="0" tIns="0" rIns="0" bIns="0" rtlCol="0">
            <a:spAutoFit/>
          </a:bodyPr>
          <a:lstStyle/>
          <a:p>
            <a:pPr marL="1515377"/>
            <a:r>
              <a:rPr sz="770" spc="6" dirty="0">
                <a:latin typeface="Times New Roman"/>
                <a:cs typeface="Times New Roman"/>
              </a:rPr>
              <a:t>and affect only</a:t>
            </a:r>
            <a:endParaRPr sz="770">
              <a:latin typeface="Times New Roman"/>
              <a:cs typeface="Times New Roman"/>
            </a:endParaRPr>
          </a:p>
          <a:p>
            <a:pPr marL="122177"/>
            <a:r>
              <a:rPr sz="770" spc="6" dirty="0">
                <a:latin typeface="Times New Roman"/>
                <a:cs typeface="Times New Roman"/>
              </a:rPr>
              <a:t>those system areas identified by the change</a:t>
            </a:r>
            <a:endParaRPr sz="770">
              <a:latin typeface="Times New Roman"/>
              <a:cs typeface="Times New Roman"/>
            </a:endParaRPr>
          </a:p>
          <a:p>
            <a:pPr marL="122177"/>
            <a:r>
              <a:rPr sz="770" spc="6" dirty="0">
                <a:latin typeface="Times New Roman"/>
                <a:cs typeface="Times New Roman"/>
              </a:rPr>
              <a:t>specification</a:t>
            </a:r>
            <a:endParaRPr sz="770">
              <a:latin typeface="Times New Roman"/>
              <a:cs typeface="Times New Roman"/>
            </a:endParaRPr>
          </a:p>
          <a:p>
            <a:r>
              <a:rPr sz="770" spc="6" dirty="0">
                <a:latin typeface="Times New Roman"/>
                <a:cs typeface="Times New Roman"/>
              </a:rPr>
              <a:t>May provide </a:t>
            </a:r>
            <a:r>
              <a:rPr sz="770" spc="6" dirty="0">
                <a:solidFill>
                  <a:srgbClr val="3333CC"/>
                </a:solidFill>
                <a:latin typeface="Times New Roman"/>
                <a:cs typeface="Times New Roman"/>
              </a:rPr>
              <a:t>recommendations</a:t>
            </a:r>
            <a:endParaRPr sz="770">
              <a:latin typeface="Times New Roman"/>
              <a:cs typeface="Times New Roman"/>
            </a:endParaRPr>
          </a:p>
        </p:txBody>
      </p:sp>
      <p:sp>
        <p:nvSpPr>
          <p:cNvPr id="96" name="text 1"/>
          <p:cNvSpPr txBox="1"/>
          <p:nvPr/>
        </p:nvSpPr>
        <p:spPr>
          <a:xfrm>
            <a:off x="4877483" y="5347662"/>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73" name="object 73"/>
          <p:cNvSpPr/>
          <p:nvPr/>
        </p:nvSpPr>
        <p:spPr>
          <a:xfrm>
            <a:off x="5575338" y="5445513"/>
            <a:ext cx="693945" cy="4398"/>
          </a:xfrm>
          <a:custGeom>
            <a:avLst/>
            <a:gdLst/>
            <a:ahLst/>
            <a:cxnLst/>
            <a:rect l="l" t="t" r="r" b="b"/>
            <a:pathLst>
              <a:path w="1082040" h="6858">
                <a:moveTo>
                  <a:pt x="0" y="0"/>
                </a:moveTo>
                <a:lnTo>
                  <a:pt x="0" y="6858"/>
                </a:lnTo>
                <a:lnTo>
                  <a:pt x="1082040" y="6858"/>
                </a:lnTo>
                <a:lnTo>
                  <a:pt x="1082040" y="0"/>
                </a:lnTo>
                <a:lnTo>
                  <a:pt x="0" y="0"/>
                </a:lnTo>
                <a:close/>
              </a:path>
            </a:pathLst>
          </a:custGeom>
          <a:solidFill>
            <a:srgbClr val="3333CC"/>
          </a:solidFill>
        </p:spPr>
        <p:txBody>
          <a:bodyPr wrap="square" lIns="0" tIns="0" rIns="0" bIns="0" rtlCol="0">
            <a:noAutofit/>
          </a:bodyPr>
          <a:lstStyle/>
          <a:p>
            <a:endParaRPr sz="1154"/>
          </a:p>
        </p:txBody>
      </p:sp>
      <p:sp>
        <p:nvSpPr>
          <p:cNvPr id="97" name="text 1"/>
          <p:cNvSpPr txBox="1"/>
          <p:nvPr/>
        </p:nvSpPr>
        <p:spPr>
          <a:xfrm>
            <a:off x="6293718" y="5347662"/>
            <a:ext cx="682303" cy="118494"/>
          </a:xfrm>
          <a:prstGeom prst="rect">
            <a:avLst/>
          </a:prstGeom>
        </p:spPr>
        <p:txBody>
          <a:bodyPr vert="horz" wrap="none" lIns="0" tIns="0" rIns="0" bIns="0" rtlCol="0">
            <a:spAutoFit/>
          </a:bodyPr>
          <a:lstStyle/>
          <a:p>
            <a:r>
              <a:rPr sz="770" spc="6" dirty="0">
                <a:latin typeface="Times New Roman"/>
                <a:cs typeface="Times New Roman"/>
              </a:rPr>
              <a:t>of alternatives or</a:t>
            </a:r>
            <a:endParaRPr sz="770">
              <a:latin typeface="Times New Roman"/>
              <a:cs typeface="Times New Roman"/>
            </a:endParaRPr>
          </a:p>
        </p:txBody>
      </p:sp>
      <p:sp>
        <p:nvSpPr>
          <p:cNvPr id="98" name="text 1"/>
          <p:cNvSpPr txBox="1"/>
          <p:nvPr/>
        </p:nvSpPr>
        <p:spPr>
          <a:xfrm>
            <a:off x="5048526" y="5453221"/>
            <a:ext cx="495777"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examination</a:t>
            </a:r>
            <a:endParaRPr sz="770">
              <a:latin typeface="Times New Roman"/>
              <a:cs typeface="Times New Roman"/>
            </a:endParaRPr>
          </a:p>
        </p:txBody>
      </p:sp>
      <p:sp>
        <p:nvSpPr>
          <p:cNvPr id="74" name="object 74"/>
          <p:cNvSpPr/>
          <p:nvPr/>
        </p:nvSpPr>
        <p:spPr>
          <a:xfrm>
            <a:off x="5048526" y="5551071"/>
            <a:ext cx="481852" cy="4398"/>
          </a:xfrm>
          <a:custGeom>
            <a:avLst/>
            <a:gdLst/>
            <a:ahLst/>
            <a:cxnLst/>
            <a:rect l="l" t="t" r="r" b="b"/>
            <a:pathLst>
              <a:path w="751332" h="6858">
                <a:moveTo>
                  <a:pt x="0" y="0"/>
                </a:moveTo>
                <a:lnTo>
                  <a:pt x="0" y="6858"/>
                </a:lnTo>
                <a:lnTo>
                  <a:pt x="751332" y="6858"/>
                </a:lnTo>
                <a:lnTo>
                  <a:pt x="751332" y="0"/>
                </a:lnTo>
                <a:lnTo>
                  <a:pt x="0" y="0"/>
                </a:lnTo>
                <a:close/>
              </a:path>
            </a:pathLst>
          </a:custGeom>
          <a:solidFill>
            <a:srgbClr val="3333CC"/>
          </a:solidFill>
        </p:spPr>
        <p:txBody>
          <a:bodyPr wrap="square" lIns="0" tIns="0" rIns="0" bIns="0" rtlCol="0">
            <a:noAutofit/>
          </a:bodyPr>
          <a:lstStyle/>
          <a:p>
            <a:endParaRPr sz="1154"/>
          </a:p>
        </p:txBody>
      </p:sp>
      <p:sp>
        <p:nvSpPr>
          <p:cNvPr id="99" name="text 1"/>
          <p:cNvSpPr txBox="1"/>
          <p:nvPr/>
        </p:nvSpPr>
        <p:spPr>
          <a:xfrm>
            <a:off x="5554813" y="5453220"/>
            <a:ext cx="1211742" cy="118494"/>
          </a:xfrm>
          <a:prstGeom prst="rect">
            <a:avLst/>
          </a:prstGeom>
        </p:spPr>
        <p:txBody>
          <a:bodyPr vert="horz" wrap="none" lIns="0" tIns="0" rIns="0" bIns="0" rtlCol="0">
            <a:spAutoFit/>
          </a:bodyPr>
          <a:lstStyle/>
          <a:p>
            <a:r>
              <a:rPr sz="770" spc="6" dirty="0">
                <a:latin typeface="Times New Roman"/>
                <a:cs typeface="Times New Roman"/>
              </a:rPr>
              <a:t>of alternatives to management</a:t>
            </a:r>
            <a:endParaRPr sz="770">
              <a:latin typeface="Times New Roman"/>
              <a:cs typeface="Times New Roman"/>
            </a:endParaRPr>
          </a:p>
        </p:txBody>
      </p:sp>
      <p:sp>
        <p:nvSpPr>
          <p:cNvPr id="100" name="text 1"/>
          <p:cNvSpPr txBox="1"/>
          <p:nvPr/>
        </p:nvSpPr>
        <p:spPr>
          <a:xfrm>
            <a:off x="5542596" y="3900097"/>
            <a:ext cx="1165640"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Technical  Review</a:t>
            </a:r>
            <a:endParaRPr sz="1154">
              <a:latin typeface="Times New Roman"/>
              <a:cs typeface="Times New Roman"/>
            </a:endParaRPr>
          </a:p>
        </p:txBody>
      </p:sp>
      <p:sp>
        <p:nvSpPr>
          <p:cNvPr id="75" name="object 75"/>
          <p:cNvSpPr/>
          <p:nvPr/>
        </p:nvSpPr>
        <p:spPr>
          <a:xfrm>
            <a:off x="4628493" y="3756832"/>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2866663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2"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1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3" name="text 1"/>
          <p:cNvSpPr txBox="1"/>
          <p:nvPr/>
        </p:nvSpPr>
        <p:spPr>
          <a:xfrm>
            <a:off x="4658061" y="2971689"/>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4" name="text 1"/>
          <p:cNvSpPr txBox="1"/>
          <p:nvPr/>
        </p:nvSpPr>
        <p:spPr>
          <a:xfrm>
            <a:off x="7482221" y="2971689"/>
            <a:ext cx="49629" cy="59247"/>
          </a:xfrm>
          <a:prstGeom prst="rect">
            <a:avLst/>
          </a:prstGeom>
        </p:spPr>
        <p:txBody>
          <a:bodyPr vert="horz" wrap="none" lIns="0" tIns="0" rIns="0" bIns="0" rtlCol="0">
            <a:spAutoFit/>
          </a:bodyPr>
          <a:lstStyle/>
          <a:p>
            <a:r>
              <a:rPr sz="385" spc="6" dirty="0">
                <a:latin typeface="Times New Roman"/>
                <a:cs typeface="Times New Roman"/>
              </a:rPr>
              <a:t>11</a:t>
            </a:r>
            <a:endParaRPr sz="385">
              <a:latin typeface="Times New Roman"/>
              <a:cs typeface="Times New Roman"/>
            </a:endParaRPr>
          </a:p>
        </p:txBody>
      </p:sp>
      <p:sp>
        <p:nvSpPr>
          <p:cNvPr id="5" name="text 1"/>
          <p:cNvSpPr txBox="1"/>
          <p:nvPr/>
        </p:nvSpPr>
        <p:spPr>
          <a:xfrm>
            <a:off x="4854026" y="1172264"/>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6" name="text 1"/>
          <p:cNvSpPr txBox="1"/>
          <p:nvPr/>
        </p:nvSpPr>
        <p:spPr>
          <a:xfrm>
            <a:off x="4963982" y="1172264"/>
            <a:ext cx="667940" cy="118494"/>
          </a:xfrm>
          <a:prstGeom prst="rect">
            <a:avLst/>
          </a:prstGeom>
        </p:spPr>
        <p:txBody>
          <a:bodyPr vert="horz" wrap="none" lIns="0" tIns="0" rIns="0" bIns="0" rtlCol="0">
            <a:spAutoFit/>
          </a:bodyPr>
          <a:lstStyle/>
          <a:p>
            <a:r>
              <a:rPr sz="770" b="1" spc="6" dirty="0">
                <a:latin typeface="Times New Roman"/>
                <a:cs typeface="Times New Roman"/>
              </a:rPr>
              <a:t>Responsibilities</a:t>
            </a:r>
            <a:endParaRPr sz="770">
              <a:latin typeface="Times New Roman"/>
              <a:cs typeface="Times New Roman"/>
            </a:endParaRPr>
          </a:p>
        </p:txBody>
      </p:sp>
      <p:sp>
        <p:nvSpPr>
          <p:cNvPr id="7" name="text 1"/>
          <p:cNvSpPr txBox="1"/>
          <p:nvPr/>
        </p:nvSpPr>
        <p:spPr>
          <a:xfrm>
            <a:off x="5000634" y="1287306"/>
            <a:ext cx="320280"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  Roles  </a:t>
            </a:r>
            <a:endParaRPr sz="641">
              <a:latin typeface="Times New Roman"/>
              <a:cs typeface="Times New Roman"/>
            </a:endParaRPr>
          </a:p>
        </p:txBody>
      </p:sp>
      <p:sp>
        <p:nvSpPr>
          <p:cNvPr id="8" name="text 1"/>
          <p:cNvSpPr txBox="1"/>
          <p:nvPr/>
        </p:nvSpPr>
        <p:spPr>
          <a:xfrm>
            <a:off x="5298737" y="1287306"/>
            <a:ext cx="307456" cy="98617"/>
          </a:xfrm>
          <a:prstGeom prst="rect">
            <a:avLst/>
          </a:prstGeom>
        </p:spPr>
        <p:txBody>
          <a:bodyPr vert="horz" wrap="none" lIns="0" tIns="0" rIns="0" bIns="0" rtlCol="0">
            <a:spAutoFit/>
          </a:bodyPr>
          <a:lstStyle/>
          <a:p>
            <a:r>
              <a:rPr sz="641" spc="6" dirty="0">
                <a:latin typeface="Times New Roman"/>
                <a:cs typeface="Times New Roman"/>
              </a:rPr>
              <a:t>that </a:t>
            </a:r>
            <a:r>
              <a:rPr sz="641" spc="6" dirty="0">
                <a:solidFill>
                  <a:srgbClr val="3333CC"/>
                </a:solidFill>
                <a:latin typeface="Times New Roman"/>
                <a:cs typeface="Times New Roman"/>
              </a:rPr>
              <a:t>shall</a:t>
            </a:r>
            <a:endParaRPr sz="641">
              <a:latin typeface="Times New Roman"/>
              <a:cs typeface="Times New Roman"/>
            </a:endParaRPr>
          </a:p>
        </p:txBody>
      </p:sp>
      <p:sp>
        <p:nvSpPr>
          <p:cNvPr id="76" name="object 76"/>
          <p:cNvSpPr/>
          <p:nvPr/>
        </p:nvSpPr>
        <p:spPr>
          <a:xfrm>
            <a:off x="5440459" y="1368831"/>
            <a:ext cx="152961" cy="3421"/>
          </a:xfrm>
          <a:custGeom>
            <a:avLst/>
            <a:gdLst/>
            <a:ahLst/>
            <a:cxnLst/>
            <a:rect l="l" t="t" r="r" b="b"/>
            <a:pathLst>
              <a:path w="238506" h="5334">
                <a:moveTo>
                  <a:pt x="0" y="0"/>
                </a:moveTo>
                <a:lnTo>
                  <a:pt x="0" y="5334"/>
                </a:lnTo>
                <a:lnTo>
                  <a:pt x="238506" y="5334"/>
                </a:lnTo>
                <a:lnTo>
                  <a:pt x="238506" y="0"/>
                </a:lnTo>
                <a:lnTo>
                  <a:pt x="0" y="0"/>
                </a:lnTo>
                <a:close/>
              </a:path>
            </a:pathLst>
          </a:custGeom>
          <a:solidFill>
            <a:srgbClr val="3333CC"/>
          </a:solidFill>
        </p:spPr>
        <p:txBody>
          <a:bodyPr wrap="square" lIns="0" tIns="0" rIns="0" bIns="0" rtlCol="0">
            <a:noAutofit/>
          </a:bodyPr>
          <a:lstStyle/>
          <a:p>
            <a:endParaRPr sz="1154"/>
          </a:p>
        </p:txBody>
      </p:sp>
      <p:sp>
        <p:nvSpPr>
          <p:cNvPr id="9" name="text 1"/>
          <p:cNvSpPr txBox="1"/>
          <p:nvPr/>
        </p:nvSpPr>
        <p:spPr>
          <a:xfrm>
            <a:off x="5613945" y="1287306"/>
            <a:ext cx="452368" cy="89705"/>
          </a:xfrm>
          <a:prstGeom prst="rect">
            <a:avLst/>
          </a:prstGeom>
        </p:spPr>
        <p:txBody>
          <a:bodyPr vert="horz" wrap="none" lIns="0" tIns="0" rIns="0" bIns="0" rtlCol="0">
            <a:spAutoFit/>
          </a:bodyPr>
          <a:lstStyle/>
          <a:p>
            <a:r>
              <a:rPr sz="583" spc="6" dirty="0">
                <a:latin typeface="Times New Roman"/>
                <a:cs typeface="Times New Roman"/>
              </a:rPr>
              <a:t>be  established</a:t>
            </a:r>
            <a:endParaRPr sz="577">
              <a:latin typeface="Times New Roman"/>
              <a:cs typeface="Times New Roman"/>
            </a:endParaRPr>
          </a:p>
        </p:txBody>
      </p:sp>
      <p:sp>
        <p:nvSpPr>
          <p:cNvPr id="10" name="text 1"/>
          <p:cNvSpPr txBox="1"/>
          <p:nvPr/>
        </p:nvSpPr>
        <p:spPr>
          <a:xfrm>
            <a:off x="5147243" y="1384629"/>
            <a:ext cx="26417" cy="88807"/>
          </a:xfrm>
          <a:prstGeom prst="rect">
            <a:avLst/>
          </a:prstGeom>
        </p:spPr>
        <p:txBody>
          <a:bodyPr vert="horz" wrap="none" lIns="0" tIns="0" rIns="0" bIns="0" rtlCol="0">
            <a:spAutoFit/>
          </a:bodyPr>
          <a:lstStyle/>
          <a:p>
            <a:r>
              <a:rPr sz="577" spc="6" dirty="0">
                <a:latin typeface="Times New Roman"/>
                <a:cs typeface="Times New Roman"/>
              </a:rPr>
              <a:t>•</a:t>
            </a:r>
            <a:endParaRPr sz="577">
              <a:latin typeface="Times New Roman"/>
              <a:cs typeface="Times New Roman"/>
            </a:endParaRPr>
          </a:p>
        </p:txBody>
      </p:sp>
      <p:sp>
        <p:nvSpPr>
          <p:cNvPr id="11" name="text 1"/>
          <p:cNvSpPr txBox="1"/>
          <p:nvPr/>
        </p:nvSpPr>
        <p:spPr>
          <a:xfrm>
            <a:off x="5220539" y="1384629"/>
            <a:ext cx="1768689" cy="88807"/>
          </a:xfrm>
          <a:prstGeom prst="rect">
            <a:avLst/>
          </a:prstGeom>
        </p:spPr>
        <p:txBody>
          <a:bodyPr vert="horz" wrap="none" lIns="0" tIns="0" rIns="0" bIns="0" rtlCol="0">
            <a:spAutoFit/>
          </a:bodyPr>
          <a:lstStyle/>
          <a:p>
            <a:r>
              <a:rPr sz="577" spc="6" dirty="0">
                <a:latin typeface="Times New Roman"/>
                <a:cs typeface="Times New Roman"/>
              </a:rPr>
              <a:t>Decision maker, Review leader, Recorder, Technical staff.</a:t>
            </a:r>
            <a:endParaRPr sz="577">
              <a:latin typeface="Times New Roman"/>
              <a:cs typeface="Times New Roman"/>
            </a:endParaRPr>
          </a:p>
        </p:txBody>
      </p:sp>
      <p:sp>
        <p:nvSpPr>
          <p:cNvPr id="12" name="text 1"/>
          <p:cNvSpPr txBox="1"/>
          <p:nvPr/>
        </p:nvSpPr>
        <p:spPr>
          <a:xfrm>
            <a:off x="5000635" y="1473010"/>
            <a:ext cx="597279" cy="89705"/>
          </a:xfrm>
          <a:prstGeom prst="rect">
            <a:avLst/>
          </a:prstGeom>
        </p:spPr>
        <p:txBody>
          <a:bodyPr vert="horz" wrap="none" lIns="0" tIns="0" rIns="0" bIns="0" rtlCol="0">
            <a:spAutoFit/>
          </a:bodyPr>
          <a:lstStyle/>
          <a:p>
            <a:r>
              <a:rPr sz="583" spc="6" dirty="0">
                <a:latin typeface="Times New Roman"/>
                <a:cs typeface="Times New Roman"/>
              </a:rPr>
              <a:t>–   Roles  that  </a:t>
            </a:r>
            <a:r>
              <a:rPr sz="583" spc="6" dirty="0">
                <a:solidFill>
                  <a:srgbClr val="3333CC"/>
                </a:solidFill>
                <a:latin typeface="Times New Roman"/>
                <a:cs typeface="Times New Roman"/>
              </a:rPr>
              <a:t>may</a:t>
            </a:r>
            <a:endParaRPr sz="577">
              <a:latin typeface="Times New Roman"/>
              <a:cs typeface="Times New Roman"/>
            </a:endParaRPr>
          </a:p>
        </p:txBody>
      </p:sp>
      <p:sp>
        <p:nvSpPr>
          <p:cNvPr id="77" name="object 77"/>
          <p:cNvSpPr/>
          <p:nvPr/>
        </p:nvSpPr>
        <p:spPr>
          <a:xfrm>
            <a:off x="5440459" y="1554534"/>
            <a:ext cx="139766" cy="3421"/>
          </a:xfrm>
          <a:custGeom>
            <a:avLst/>
            <a:gdLst/>
            <a:ahLst/>
            <a:cxnLst/>
            <a:rect l="l" t="t" r="r" b="b"/>
            <a:pathLst>
              <a:path w="217932" h="5334">
                <a:moveTo>
                  <a:pt x="0" y="0"/>
                </a:moveTo>
                <a:lnTo>
                  <a:pt x="0" y="5334"/>
                </a:lnTo>
                <a:lnTo>
                  <a:pt x="217932" y="5334"/>
                </a:lnTo>
                <a:lnTo>
                  <a:pt x="217932" y="0"/>
                </a:lnTo>
                <a:lnTo>
                  <a:pt x="0" y="0"/>
                </a:lnTo>
                <a:close/>
              </a:path>
            </a:pathLst>
          </a:custGeom>
          <a:solidFill>
            <a:srgbClr val="3333CC"/>
          </a:solidFill>
        </p:spPr>
        <p:txBody>
          <a:bodyPr wrap="square" lIns="0" tIns="0" rIns="0" bIns="0" rtlCol="0">
            <a:noAutofit/>
          </a:bodyPr>
          <a:lstStyle/>
          <a:p>
            <a:endParaRPr sz="1154"/>
          </a:p>
        </p:txBody>
      </p:sp>
      <p:sp>
        <p:nvSpPr>
          <p:cNvPr id="13" name="text 1"/>
          <p:cNvSpPr txBox="1"/>
          <p:nvPr/>
        </p:nvSpPr>
        <p:spPr>
          <a:xfrm>
            <a:off x="5600750" y="1473010"/>
            <a:ext cx="452368" cy="89705"/>
          </a:xfrm>
          <a:prstGeom prst="rect">
            <a:avLst/>
          </a:prstGeom>
        </p:spPr>
        <p:txBody>
          <a:bodyPr vert="horz" wrap="none" lIns="0" tIns="0" rIns="0" bIns="0" rtlCol="0">
            <a:spAutoFit/>
          </a:bodyPr>
          <a:lstStyle/>
          <a:p>
            <a:r>
              <a:rPr sz="583" spc="6" dirty="0">
                <a:latin typeface="Times New Roman"/>
                <a:cs typeface="Times New Roman"/>
              </a:rPr>
              <a:t>be  established</a:t>
            </a:r>
            <a:endParaRPr sz="577">
              <a:latin typeface="Times New Roman"/>
              <a:cs typeface="Times New Roman"/>
            </a:endParaRPr>
          </a:p>
        </p:txBody>
      </p:sp>
      <p:sp>
        <p:nvSpPr>
          <p:cNvPr id="14" name="text 1"/>
          <p:cNvSpPr txBox="1"/>
          <p:nvPr/>
        </p:nvSpPr>
        <p:spPr>
          <a:xfrm>
            <a:off x="5147243" y="1570333"/>
            <a:ext cx="26417" cy="88807"/>
          </a:xfrm>
          <a:prstGeom prst="rect">
            <a:avLst/>
          </a:prstGeom>
        </p:spPr>
        <p:txBody>
          <a:bodyPr vert="horz" wrap="none" lIns="0" tIns="0" rIns="0" bIns="0" rtlCol="0">
            <a:spAutoFit/>
          </a:bodyPr>
          <a:lstStyle/>
          <a:p>
            <a:r>
              <a:rPr sz="577" spc="6" dirty="0">
                <a:latin typeface="Times New Roman"/>
                <a:cs typeface="Times New Roman"/>
              </a:rPr>
              <a:t>•</a:t>
            </a:r>
            <a:endParaRPr sz="577">
              <a:latin typeface="Times New Roman"/>
              <a:cs typeface="Times New Roman"/>
            </a:endParaRPr>
          </a:p>
        </p:txBody>
      </p:sp>
      <p:sp>
        <p:nvSpPr>
          <p:cNvPr id="15" name="text 1"/>
          <p:cNvSpPr txBox="1"/>
          <p:nvPr/>
        </p:nvSpPr>
        <p:spPr>
          <a:xfrm>
            <a:off x="5220539" y="1570333"/>
            <a:ext cx="1772408" cy="79894"/>
          </a:xfrm>
          <a:prstGeom prst="rect">
            <a:avLst/>
          </a:prstGeom>
        </p:spPr>
        <p:txBody>
          <a:bodyPr vert="horz" wrap="none" lIns="0" tIns="0" rIns="0" bIns="0" rtlCol="0">
            <a:spAutoFit/>
          </a:bodyPr>
          <a:lstStyle/>
          <a:p>
            <a:r>
              <a:rPr sz="519" spc="6" dirty="0">
                <a:latin typeface="Times New Roman"/>
                <a:cs typeface="Times New Roman"/>
              </a:rPr>
              <a:t>Management  staff,  other  tea  members,  customer  or  user  rep.</a:t>
            </a:r>
            <a:endParaRPr sz="513">
              <a:latin typeface="Times New Roman"/>
              <a:cs typeface="Times New Roman"/>
            </a:endParaRPr>
          </a:p>
        </p:txBody>
      </p:sp>
      <p:sp>
        <p:nvSpPr>
          <p:cNvPr id="16" name="text 1"/>
          <p:cNvSpPr txBox="1"/>
          <p:nvPr/>
        </p:nvSpPr>
        <p:spPr>
          <a:xfrm>
            <a:off x="4854026" y="1660958"/>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17" name="text 1"/>
          <p:cNvSpPr txBox="1"/>
          <p:nvPr/>
        </p:nvSpPr>
        <p:spPr>
          <a:xfrm>
            <a:off x="4963982" y="1660958"/>
            <a:ext cx="239489" cy="118494"/>
          </a:xfrm>
          <a:prstGeom prst="rect">
            <a:avLst/>
          </a:prstGeom>
        </p:spPr>
        <p:txBody>
          <a:bodyPr vert="horz" wrap="none" lIns="0" tIns="0" rIns="0" bIns="0" rtlCol="0">
            <a:spAutoFit/>
          </a:bodyPr>
          <a:lstStyle/>
          <a:p>
            <a:r>
              <a:rPr sz="770" b="1" spc="6" dirty="0">
                <a:latin typeface="Times New Roman"/>
                <a:cs typeface="Times New Roman"/>
              </a:rPr>
              <a:t>Input</a:t>
            </a:r>
            <a:endParaRPr sz="770">
              <a:latin typeface="Times New Roman"/>
              <a:cs typeface="Times New Roman"/>
            </a:endParaRPr>
          </a:p>
        </p:txBody>
      </p:sp>
      <p:sp>
        <p:nvSpPr>
          <p:cNvPr id="21" name="text 1"/>
          <p:cNvSpPr txBox="1"/>
          <p:nvPr/>
        </p:nvSpPr>
        <p:spPr>
          <a:xfrm>
            <a:off x="5000634" y="1776000"/>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22" name="text 1"/>
          <p:cNvSpPr txBox="1"/>
          <p:nvPr/>
        </p:nvSpPr>
        <p:spPr>
          <a:xfrm>
            <a:off x="5092505" y="1776000"/>
            <a:ext cx="2191369" cy="188321"/>
          </a:xfrm>
          <a:prstGeom prst="rect">
            <a:avLst/>
          </a:prstGeom>
        </p:spPr>
        <p:txBody>
          <a:bodyPr vert="horz" wrap="none" lIns="0" tIns="0" rIns="0" bIns="0" rtlCol="0">
            <a:spAutoFit/>
          </a:bodyPr>
          <a:lstStyle/>
          <a:p>
            <a:r>
              <a:rPr sz="583" spc="6" dirty="0">
                <a:latin typeface="Times New Roman"/>
                <a:cs typeface="Times New Roman"/>
              </a:rPr>
              <a:t>Statement  of  objectives,  software  product,  plan,  anomalies,  review</a:t>
            </a:r>
            <a:endParaRPr sz="577">
              <a:latin typeface="Times New Roman"/>
              <a:cs typeface="Times New Roman"/>
            </a:endParaRPr>
          </a:p>
          <a:p>
            <a:r>
              <a:rPr sz="641" spc="6" dirty="0">
                <a:latin typeface="Times New Roman"/>
                <a:cs typeface="Times New Roman"/>
              </a:rPr>
              <a:t>procedures</a:t>
            </a:r>
            <a:endParaRPr sz="641">
              <a:latin typeface="Times New Roman"/>
              <a:cs typeface="Times New Roman"/>
            </a:endParaRPr>
          </a:p>
        </p:txBody>
      </p:sp>
      <p:sp>
        <p:nvSpPr>
          <p:cNvPr id="23" name="text 1"/>
          <p:cNvSpPr txBox="1"/>
          <p:nvPr/>
        </p:nvSpPr>
        <p:spPr>
          <a:xfrm>
            <a:off x="4854026" y="1954174"/>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24" name="text 1"/>
          <p:cNvSpPr txBox="1"/>
          <p:nvPr/>
        </p:nvSpPr>
        <p:spPr>
          <a:xfrm>
            <a:off x="4963983" y="1954174"/>
            <a:ext cx="592663" cy="118494"/>
          </a:xfrm>
          <a:prstGeom prst="rect">
            <a:avLst/>
          </a:prstGeom>
        </p:spPr>
        <p:txBody>
          <a:bodyPr vert="horz" wrap="none" lIns="0" tIns="0" rIns="0" bIns="0" rtlCol="0">
            <a:spAutoFit/>
          </a:bodyPr>
          <a:lstStyle/>
          <a:p>
            <a:r>
              <a:rPr sz="770" b="1" spc="6" dirty="0">
                <a:latin typeface="Times New Roman"/>
                <a:cs typeface="Times New Roman"/>
              </a:rPr>
              <a:t>Entry criteria</a:t>
            </a:r>
            <a:endParaRPr sz="770">
              <a:latin typeface="Times New Roman"/>
              <a:cs typeface="Times New Roman"/>
            </a:endParaRPr>
          </a:p>
        </p:txBody>
      </p:sp>
      <p:sp>
        <p:nvSpPr>
          <p:cNvPr id="25" name="text 1"/>
          <p:cNvSpPr txBox="1"/>
          <p:nvPr/>
        </p:nvSpPr>
        <p:spPr>
          <a:xfrm>
            <a:off x="5000634" y="2069216"/>
            <a:ext cx="592598" cy="98617"/>
          </a:xfrm>
          <a:prstGeom prst="rect">
            <a:avLst/>
          </a:prstGeom>
        </p:spPr>
        <p:txBody>
          <a:bodyPr vert="horz" wrap="none" lIns="0" tIns="0" rIns="0" bIns="0" rtlCol="0">
            <a:spAutoFit/>
          </a:bodyPr>
          <a:lstStyle/>
          <a:p>
            <a:r>
              <a:rPr sz="641" spc="6" dirty="0">
                <a:latin typeface="Times New Roman"/>
                <a:cs typeface="Times New Roman"/>
              </a:rPr>
              <a:t>–  </a:t>
            </a:r>
            <a:r>
              <a:rPr sz="641" b="1" spc="6" dirty="0">
                <a:latin typeface="Times New Roman"/>
                <a:cs typeface="Times New Roman"/>
              </a:rPr>
              <a:t>Authorization</a:t>
            </a:r>
            <a:endParaRPr sz="641">
              <a:latin typeface="Times New Roman"/>
              <a:cs typeface="Times New Roman"/>
            </a:endParaRPr>
          </a:p>
        </p:txBody>
      </p:sp>
      <p:sp>
        <p:nvSpPr>
          <p:cNvPr id="26" name="text 1"/>
          <p:cNvSpPr txBox="1"/>
          <p:nvPr/>
        </p:nvSpPr>
        <p:spPr>
          <a:xfrm>
            <a:off x="5147243" y="2166539"/>
            <a:ext cx="26417" cy="88807"/>
          </a:xfrm>
          <a:prstGeom prst="rect">
            <a:avLst/>
          </a:prstGeom>
        </p:spPr>
        <p:txBody>
          <a:bodyPr vert="horz" wrap="none" lIns="0" tIns="0" rIns="0" bIns="0" rtlCol="0">
            <a:spAutoFit/>
          </a:bodyPr>
          <a:lstStyle/>
          <a:p>
            <a:r>
              <a:rPr sz="577" spc="6" dirty="0">
                <a:latin typeface="Times New Roman"/>
                <a:cs typeface="Times New Roman"/>
              </a:rPr>
              <a:t>•</a:t>
            </a:r>
            <a:endParaRPr sz="577">
              <a:latin typeface="Times New Roman"/>
              <a:cs typeface="Times New Roman"/>
            </a:endParaRPr>
          </a:p>
        </p:txBody>
      </p:sp>
      <p:sp>
        <p:nvSpPr>
          <p:cNvPr id="27" name="text 1"/>
          <p:cNvSpPr txBox="1"/>
          <p:nvPr/>
        </p:nvSpPr>
        <p:spPr>
          <a:xfrm>
            <a:off x="5220539" y="2166539"/>
            <a:ext cx="1575496" cy="79894"/>
          </a:xfrm>
          <a:prstGeom prst="rect">
            <a:avLst/>
          </a:prstGeom>
        </p:spPr>
        <p:txBody>
          <a:bodyPr vert="horz" wrap="none" lIns="0" tIns="0" rIns="0" bIns="0" rtlCol="0">
            <a:spAutoFit/>
          </a:bodyPr>
          <a:lstStyle/>
          <a:p>
            <a:r>
              <a:rPr sz="519" spc="6" dirty="0">
                <a:latin typeface="Times New Roman"/>
                <a:cs typeface="Times New Roman"/>
              </a:rPr>
              <a:t>Need  shall  be  defined  by  project  planning  documents</a:t>
            </a:r>
            <a:endParaRPr sz="513">
              <a:latin typeface="Times New Roman"/>
              <a:cs typeface="Times New Roman"/>
            </a:endParaRPr>
          </a:p>
        </p:txBody>
      </p:sp>
      <p:sp>
        <p:nvSpPr>
          <p:cNvPr id="78" name="object 78"/>
          <p:cNvSpPr/>
          <p:nvPr/>
        </p:nvSpPr>
        <p:spPr>
          <a:xfrm>
            <a:off x="5968247" y="2239683"/>
            <a:ext cx="814164" cy="2932"/>
          </a:xfrm>
          <a:custGeom>
            <a:avLst/>
            <a:gdLst/>
            <a:ahLst/>
            <a:cxnLst/>
            <a:rect l="l" t="t" r="r" b="b"/>
            <a:pathLst>
              <a:path w="1269492" h="4572">
                <a:moveTo>
                  <a:pt x="0" y="0"/>
                </a:moveTo>
                <a:lnTo>
                  <a:pt x="0" y="4572"/>
                </a:lnTo>
                <a:lnTo>
                  <a:pt x="1269492" y="4572"/>
                </a:lnTo>
                <a:lnTo>
                  <a:pt x="1269492" y="0"/>
                </a:lnTo>
                <a:lnTo>
                  <a:pt x="0" y="0"/>
                </a:lnTo>
                <a:close/>
              </a:path>
            </a:pathLst>
          </a:custGeom>
          <a:solidFill>
            <a:srgbClr val="000000"/>
          </a:solidFill>
        </p:spPr>
        <p:txBody>
          <a:bodyPr wrap="square" lIns="0" tIns="0" rIns="0" bIns="0" rtlCol="0">
            <a:noAutofit/>
          </a:bodyPr>
          <a:lstStyle/>
          <a:p>
            <a:endParaRPr sz="1154"/>
          </a:p>
        </p:txBody>
      </p:sp>
      <p:sp>
        <p:nvSpPr>
          <p:cNvPr id="28" name="text 1"/>
          <p:cNvSpPr txBox="1"/>
          <p:nvPr/>
        </p:nvSpPr>
        <p:spPr>
          <a:xfrm>
            <a:off x="5147243" y="2254504"/>
            <a:ext cx="26417" cy="88807"/>
          </a:xfrm>
          <a:prstGeom prst="rect">
            <a:avLst/>
          </a:prstGeom>
        </p:spPr>
        <p:txBody>
          <a:bodyPr vert="horz" wrap="none" lIns="0" tIns="0" rIns="0" bIns="0" rtlCol="0">
            <a:spAutoFit/>
          </a:bodyPr>
          <a:lstStyle/>
          <a:p>
            <a:r>
              <a:rPr sz="577" spc="6" dirty="0">
                <a:latin typeface="Times New Roman"/>
                <a:cs typeface="Times New Roman"/>
              </a:rPr>
              <a:t>•</a:t>
            </a:r>
            <a:endParaRPr sz="577">
              <a:latin typeface="Times New Roman"/>
              <a:cs typeface="Times New Roman"/>
            </a:endParaRPr>
          </a:p>
        </p:txBody>
      </p:sp>
      <p:sp>
        <p:nvSpPr>
          <p:cNvPr id="29" name="text 1"/>
          <p:cNvSpPr txBox="1"/>
          <p:nvPr/>
        </p:nvSpPr>
        <p:spPr>
          <a:xfrm>
            <a:off x="5220539" y="2254504"/>
            <a:ext cx="417871" cy="79894"/>
          </a:xfrm>
          <a:prstGeom prst="rect">
            <a:avLst/>
          </a:prstGeom>
        </p:spPr>
        <p:txBody>
          <a:bodyPr vert="horz" wrap="none" lIns="0" tIns="0" rIns="0" bIns="0" rtlCol="0">
            <a:spAutoFit/>
          </a:bodyPr>
          <a:lstStyle/>
          <a:p>
            <a:r>
              <a:rPr sz="519" spc="6" dirty="0">
                <a:latin typeface="Times New Roman"/>
                <a:cs typeface="Times New Roman"/>
              </a:rPr>
              <a:t>At  the  request</a:t>
            </a:r>
            <a:endParaRPr sz="513">
              <a:latin typeface="Times New Roman"/>
              <a:cs typeface="Times New Roman"/>
            </a:endParaRPr>
          </a:p>
        </p:txBody>
      </p:sp>
      <p:sp>
        <p:nvSpPr>
          <p:cNvPr id="79" name="object 79"/>
          <p:cNvSpPr/>
          <p:nvPr/>
        </p:nvSpPr>
        <p:spPr>
          <a:xfrm>
            <a:off x="5220546" y="2327648"/>
            <a:ext cx="411480" cy="2932"/>
          </a:xfrm>
          <a:custGeom>
            <a:avLst/>
            <a:gdLst/>
            <a:ahLst/>
            <a:cxnLst/>
            <a:rect l="l" t="t" r="r" b="b"/>
            <a:pathLst>
              <a:path w="641604" h="4571">
                <a:moveTo>
                  <a:pt x="0" y="0"/>
                </a:moveTo>
                <a:lnTo>
                  <a:pt x="0" y="4572"/>
                </a:lnTo>
                <a:lnTo>
                  <a:pt x="641604" y="4572"/>
                </a:lnTo>
                <a:lnTo>
                  <a:pt x="641604" y="0"/>
                </a:lnTo>
                <a:lnTo>
                  <a:pt x="0" y="0"/>
                </a:lnTo>
                <a:close/>
              </a:path>
            </a:pathLst>
          </a:custGeom>
          <a:solidFill>
            <a:srgbClr val="000000"/>
          </a:solidFill>
        </p:spPr>
        <p:txBody>
          <a:bodyPr wrap="square" lIns="0" tIns="0" rIns="0" bIns="0" rtlCol="0">
            <a:noAutofit/>
          </a:bodyPr>
          <a:lstStyle/>
          <a:p>
            <a:endParaRPr sz="1154"/>
          </a:p>
        </p:txBody>
      </p:sp>
      <p:sp>
        <p:nvSpPr>
          <p:cNvPr id="30" name="text 1"/>
          <p:cNvSpPr txBox="1"/>
          <p:nvPr/>
        </p:nvSpPr>
        <p:spPr>
          <a:xfrm>
            <a:off x="5220544" y="2254504"/>
            <a:ext cx="2228431" cy="343364"/>
          </a:xfrm>
          <a:prstGeom prst="rect">
            <a:avLst/>
          </a:prstGeom>
        </p:spPr>
        <p:txBody>
          <a:bodyPr vert="horz" wrap="none" lIns="0" tIns="0" rIns="0" bIns="0" rtlCol="0">
            <a:spAutoFit/>
          </a:bodyPr>
          <a:lstStyle/>
          <a:p>
            <a:pPr marL="430032"/>
            <a:r>
              <a:rPr sz="577" spc="6" dirty="0">
                <a:latin typeface="Times New Roman"/>
                <a:cs typeface="Times New Roman"/>
              </a:rPr>
              <a:t>of  management,  SQA,  system  engineering  according  to</a:t>
            </a:r>
            <a:endParaRPr sz="577">
              <a:latin typeface="Times New Roman"/>
              <a:cs typeface="Times New Roman"/>
            </a:endParaRPr>
          </a:p>
          <a:p>
            <a:r>
              <a:rPr sz="577" spc="6" dirty="0">
                <a:latin typeface="Times New Roman"/>
                <a:cs typeface="Times New Roman"/>
              </a:rPr>
              <a:t>local  procedures.</a:t>
            </a:r>
            <a:endParaRPr sz="577">
              <a:latin typeface="Times New Roman"/>
              <a:cs typeface="Times New Roman"/>
            </a:endParaRPr>
          </a:p>
          <a:p>
            <a:r>
              <a:rPr sz="500" spc="6" dirty="0">
                <a:latin typeface="Times New Roman"/>
                <a:cs typeface="Times New Roman"/>
              </a:rPr>
              <a:t>–  Tech  review  may  be  used  to  evaluate  impacts  of  hardware  anomalies</a:t>
            </a:r>
            <a:endParaRPr sz="449">
              <a:latin typeface="Times New Roman"/>
              <a:cs typeface="Times New Roman"/>
            </a:endParaRPr>
          </a:p>
          <a:p>
            <a:pPr marL="73301"/>
            <a:r>
              <a:rPr sz="577" spc="6" dirty="0">
                <a:latin typeface="Times New Roman"/>
                <a:cs typeface="Times New Roman"/>
              </a:rPr>
              <a:t>or  deficiencies  on  software</a:t>
            </a:r>
            <a:endParaRPr sz="577">
              <a:latin typeface="Times New Roman"/>
              <a:cs typeface="Times New Roman"/>
            </a:endParaRPr>
          </a:p>
        </p:txBody>
      </p:sp>
      <p:sp>
        <p:nvSpPr>
          <p:cNvPr id="31" name="text 1"/>
          <p:cNvSpPr txBox="1"/>
          <p:nvPr/>
        </p:nvSpPr>
        <p:spPr>
          <a:xfrm>
            <a:off x="5000634" y="2571594"/>
            <a:ext cx="582980" cy="98617"/>
          </a:xfrm>
          <a:prstGeom prst="rect">
            <a:avLst/>
          </a:prstGeom>
        </p:spPr>
        <p:txBody>
          <a:bodyPr vert="horz" wrap="none" lIns="0" tIns="0" rIns="0" bIns="0" rtlCol="0">
            <a:spAutoFit/>
          </a:bodyPr>
          <a:lstStyle/>
          <a:p>
            <a:r>
              <a:rPr sz="641" spc="6" dirty="0">
                <a:latin typeface="Times New Roman"/>
                <a:cs typeface="Times New Roman"/>
              </a:rPr>
              <a:t>–  </a:t>
            </a:r>
            <a:r>
              <a:rPr sz="641" b="1" spc="6" dirty="0">
                <a:latin typeface="Times New Roman"/>
                <a:cs typeface="Times New Roman"/>
              </a:rPr>
              <a:t>Preconditions</a:t>
            </a:r>
            <a:endParaRPr sz="641">
              <a:latin typeface="Times New Roman"/>
              <a:cs typeface="Times New Roman"/>
            </a:endParaRPr>
          </a:p>
        </p:txBody>
      </p:sp>
      <p:sp>
        <p:nvSpPr>
          <p:cNvPr id="64" name="text 1"/>
          <p:cNvSpPr txBox="1"/>
          <p:nvPr/>
        </p:nvSpPr>
        <p:spPr>
          <a:xfrm>
            <a:off x="5147243" y="2668916"/>
            <a:ext cx="836639" cy="88807"/>
          </a:xfrm>
          <a:prstGeom prst="rect">
            <a:avLst/>
          </a:prstGeom>
        </p:spPr>
        <p:txBody>
          <a:bodyPr vert="horz" wrap="none" lIns="0" tIns="0" rIns="0" bIns="0" rtlCol="0">
            <a:spAutoFit/>
          </a:bodyPr>
          <a:lstStyle/>
          <a:p>
            <a:r>
              <a:rPr sz="577" spc="6" dirty="0">
                <a:latin typeface="Times New Roman"/>
                <a:cs typeface="Times New Roman"/>
              </a:rPr>
              <a:t>•   Statement  of  </a:t>
            </a:r>
            <a:r>
              <a:rPr sz="577" spc="6" dirty="0">
                <a:solidFill>
                  <a:srgbClr val="3333CC"/>
                </a:solidFill>
                <a:latin typeface="Times New Roman"/>
                <a:cs typeface="Times New Roman"/>
              </a:rPr>
              <a:t>objectives</a:t>
            </a:r>
            <a:endParaRPr sz="577">
              <a:latin typeface="Times New Roman"/>
              <a:cs typeface="Times New Roman"/>
            </a:endParaRPr>
          </a:p>
        </p:txBody>
      </p:sp>
      <p:sp>
        <p:nvSpPr>
          <p:cNvPr id="80" name="object 80"/>
          <p:cNvSpPr/>
          <p:nvPr/>
        </p:nvSpPr>
        <p:spPr>
          <a:xfrm>
            <a:off x="5611990" y="2742059"/>
            <a:ext cx="297126" cy="2932"/>
          </a:xfrm>
          <a:custGeom>
            <a:avLst/>
            <a:gdLst/>
            <a:ahLst/>
            <a:cxnLst/>
            <a:rect l="l" t="t" r="r" b="b"/>
            <a:pathLst>
              <a:path w="463296" h="4572">
                <a:moveTo>
                  <a:pt x="0" y="0"/>
                </a:moveTo>
                <a:lnTo>
                  <a:pt x="0" y="4573"/>
                </a:lnTo>
                <a:lnTo>
                  <a:pt x="463296" y="4573"/>
                </a:lnTo>
                <a:lnTo>
                  <a:pt x="463296" y="0"/>
                </a:lnTo>
                <a:lnTo>
                  <a:pt x="0" y="0"/>
                </a:lnTo>
                <a:close/>
              </a:path>
            </a:pathLst>
          </a:custGeom>
          <a:solidFill>
            <a:srgbClr val="3333CC"/>
          </a:solidFill>
        </p:spPr>
        <p:txBody>
          <a:bodyPr wrap="square" lIns="0" tIns="0" rIns="0" bIns="0" rtlCol="0">
            <a:noAutofit/>
          </a:bodyPr>
          <a:lstStyle/>
          <a:p>
            <a:endParaRPr sz="1154"/>
          </a:p>
        </p:txBody>
      </p:sp>
      <p:sp>
        <p:nvSpPr>
          <p:cNvPr id="65" name="text 1"/>
          <p:cNvSpPr txBox="1"/>
          <p:nvPr/>
        </p:nvSpPr>
        <p:spPr>
          <a:xfrm>
            <a:off x="5927686" y="2668916"/>
            <a:ext cx="422744" cy="88807"/>
          </a:xfrm>
          <a:prstGeom prst="rect">
            <a:avLst/>
          </a:prstGeom>
        </p:spPr>
        <p:txBody>
          <a:bodyPr vert="horz" wrap="none" lIns="0" tIns="0" rIns="0" bIns="0" rtlCol="0">
            <a:spAutoFit/>
          </a:bodyPr>
          <a:lstStyle/>
          <a:p>
            <a:r>
              <a:rPr sz="577" spc="6" dirty="0">
                <a:latin typeface="Times New Roman"/>
                <a:cs typeface="Times New Roman"/>
              </a:rPr>
              <a:t>for the review</a:t>
            </a:r>
            <a:endParaRPr sz="577">
              <a:latin typeface="Times New Roman"/>
              <a:cs typeface="Times New Roman"/>
            </a:endParaRPr>
          </a:p>
        </p:txBody>
      </p:sp>
      <p:sp>
        <p:nvSpPr>
          <p:cNvPr id="66" name="text 1"/>
          <p:cNvSpPr txBox="1"/>
          <p:nvPr/>
        </p:nvSpPr>
        <p:spPr>
          <a:xfrm>
            <a:off x="5147240" y="2756881"/>
            <a:ext cx="335476" cy="88807"/>
          </a:xfrm>
          <a:prstGeom prst="rect">
            <a:avLst/>
          </a:prstGeom>
        </p:spPr>
        <p:txBody>
          <a:bodyPr vert="horz" wrap="none" lIns="0" tIns="0" rIns="0" bIns="0" rtlCol="0">
            <a:spAutoFit/>
          </a:bodyPr>
          <a:lstStyle/>
          <a:p>
            <a:r>
              <a:rPr sz="577" spc="6" dirty="0">
                <a:latin typeface="Times New Roman"/>
                <a:cs typeface="Times New Roman"/>
              </a:rPr>
              <a:t>•  Review  </a:t>
            </a:r>
            <a:endParaRPr sz="577">
              <a:latin typeface="Times New Roman"/>
              <a:cs typeface="Times New Roman"/>
            </a:endParaRPr>
          </a:p>
        </p:txBody>
      </p:sp>
      <p:sp>
        <p:nvSpPr>
          <p:cNvPr id="67" name="text 1"/>
          <p:cNvSpPr txBox="1"/>
          <p:nvPr/>
        </p:nvSpPr>
        <p:spPr>
          <a:xfrm>
            <a:off x="5462938" y="2756881"/>
            <a:ext cx="185756" cy="88807"/>
          </a:xfrm>
          <a:prstGeom prst="rect">
            <a:avLst/>
          </a:prstGeom>
        </p:spPr>
        <p:txBody>
          <a:bodyPr vert="horz" wrap="none" lIns="0" tIns="0" rIns="0" bIns="0" rtlCol="0">
            <a:spAutoFit/>
          </a:bodyPr>
          <a:lstStyle/>
          <a:p>
            <a:r>
              <a:rPr sz="577" spc="6" dirty="0">
                <a:solidFill>
                  <a:srgbClr val="3333CC"/>
                </a:solidFill>
                <a:latin typeface="Times New Roman"/>
                <a:cs typeface="Times New Roman"/>
              </a:rPr>
              <a:t>inputs</a:t>
            </a:r>
            <a:endParaRPr sz="577">
              <a:latin typeface="Times New Roman"/>
              <a:cs typeface="Times New Roman"/>
            </a:endParaRPr>
          </a:p>
        </p:txBody>
      </p:sp>
      <p:sp>
        <p:nvSpPr>
          <p:cNvPr id="81" name="object 81"/>
          <p:cNvSpPr/>
          <p:nvPr/>
        </p:nvSpPr>
        <p:spPr>
          <a:xfrm>
            <a:off x="5462938" y="2830025"/>
            <a:ext cx="179351" cy="2932"/>
          </a:xfrm>
          <a:custGeom>
            <a:avLst/>
            <a:gdLst/>
            <a:ahLst/>
            <a:cxnLst/>
            <a:rect l="l" t="t" r="r" b="b"/>
            <a:pathLst>
              <a:path w="279654" h="4572">
                <a:moveTo>
                  <a:pt x="0" y="0"/>
                </a:moveTo>
                <a:lnTo>
                  <a:pt x="0" y="4572"/>
                </a:lnTo>
                <a:lnTo>
                  <a:pt x="279654" y="4572"/>
                </a:lnTo>
                <a:lnTo>
                  <a:pt x="279654" y="0"/>
                </a:lnTo>
                <a:lnTo>
                  <a:pt x="0" y="0"/>
                </a:lnTo>
                <a:close/>
              </a:path>
            </a:pathLst>
          </a:custGeom>
          <a:solidFill>
            <a:srgbClr val="3333CC"/>
          </a:solidFill>
        </p:spPr>
        <p:txBody>
          <a:bodyPr wrap="square" lIns="0" tIns="0" rIns="0" bIns="0" rtlCol="0">
            <a:noAutofit/>
          </a:bodyPr>
          <a:lstStyle/>
          <a:p>
            <a:endParaRPr sz="1154"/>
          </a:p>
        </p:txBody>
      </p:sp>
      <p:sp>
        <p:nvSpPr>
          <p:cNvPr id="68" name="text 1"/>
          <p:cNvSpPr txBox="1"/>
          <p:nvPr/>
        </p:nvSpPr>
        <p:spPr>
          <a:xfrm>
            <a:off x="5660860" y="2756881"/>
            <a:ext cx="401905" cy="88807"/>
          </a:xfrm>
          <a:prstGeom prst="rect">
            <a:avLst/>
          </a:prstGeom>
        </p:spPr>
        <p:txBody>
          <a:bodyPr vert="horz" wrap="none" lIns="0" tIns="0" rIns="0" bIns="0" rtlCol="0">
            <a:spAutoFit/>
          </a:bodyPr>
          <a:lstStyle/>
          <a:p>
            <a:r>
              <a:rPr sz="577" spc="6" dirty="0">
                <a:latin typeface="Times New Roman"/>
                <a:cs typeface="Times New Roman"/>
              </a:rPr>
              <a:t>are  </a:t>
            </a:r>
            <a:r>
              <a:rPr sz="577" spc="6" dirty="0">
                <a:solidFill>
                  <a:srgbClr val="3333CC"/>
                </a:solidFill>
                <a:latin typeface="Times New Roman"/>
                <a:cs typeface="Times New Roman"/>
              </a:rPr>
              <a:t>available</a:t>
            </a:r>
            <a:endParaRPr sz="577">
              <a:latin typeface="Times New Roman"/>
              <a:cs typeface="Times New Roman"/>
            </a:endParaRPr>
          </a:p>
        </p:txBody>
      </p:sp>
      <p:sp>
        <p:nvSpPr>
          <p:cNvPr id="82" name="object 82"/>
          <p:cNvSpPr/>
          <p:nvPr/>
        </p:nvSpPr>
        <p:spPr>
          <a:xfrm>
            <a:off x="5768861" y="2830025"/>
            <a:ext cx="264871" cy="2932"/>
          </a:xfrm>
          <a:custGeom>
            <a:avLst/>
            <a:gdLst/>
            <a:ahLst/>
            <a:cxnLst/>
            <a:rect l="l" t="t" r="r" b="b"/>
            <a:pathLst>
              <a:path w="413003" h="4572">
                <a:moveTo>
                  <a:pt x="0" y="0"/>
                </a:moveTo>
                <a:lnTo>
                  <a:pt x="0" y="4572"/>
                </a:lnTo>
                <a:lnTo>
                  <a:pt x="413003" y="4572"/>
                </a:lnTo>
                <a:lnTo>
                  <a:pt x="413003" y="0"/>
                </a:lnTo>
                <a:lnTo>
                  <a:pt x="0" y="0"/>
                </a:lnTo>
                <a:close/>
              </a:path>
            </a:pathLst>
          </a:custGeom>
          <a:solidFill>
            <a:srgbClr val="3333CC"/>
          </a:solidFill>
        </p:spPr>
        <p:txBody>
          <a:bodyPr wrap="square" lIns="0" tIns="0" rIns="0" bIns="0" rtlCol="0">
            <a:noAutofit/>
          </a:bodyPr>
          <a:lstStyle/>
          <a:p>
            <a:endParaRPr sz="1154"/>
          </a:p>
        </p:txBody>
      </p:sp>
      <p:sp>
        <p:nvSpPr>
          <p:cNvPr id="69" name="text 1"/>
          <p:cNvSpPr txBox="1"/>
          <p:nvPr/>
        </p:nvSpPr>
        <p:spPr>
          <a:xfrm>
            <a:off x="5542596" y="989439"/>
            <a:ext cx="1165640"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Technical  Review</a:t>
            </a:r>
            <a:endParaRPr sz="1154">
              <a:latin typeface="Times New Roman"/>
              <a:cs typeface="Times New Roman"/>
            </a:endParaRPr>
          </a:p>
        </p:txBody>
      </p:sp>
      <p:sp>
        <p:nvSpPr>
          <p:cNvPr id="83" name="object 83"/>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pic>
        <p:nvPicPr>
          <p:cNvPr id="2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3757076"/>
            <a:ext cx="2932162" cy="2199121"/>
          </a:xfrm>
          <a:prstGeom prst="rect">
            <a:avLst/>
          </a:prstGeom>
        </p:spPr>
      </p:pic>
      <p:sp>
        <p:nvSpPr>
          <p:cNvPr id="70" name="text 1"/>
          <p:cNvSpPr txBox="1"/>
          <p:nvPr/>
        </p:nvSpPr>
        <p:spPr>
          <a:xfrm>
            <a:off x="4658061" y="5827614"/>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71" name="text 1"/>
          <p:cNvSpPr txBox="1"/>
          <p:nvPr/>
        </p:nvSpPr>
        <p:spPr>
          <a:xfrm>
            <a:off x="7482221" y="5827614"/>
            <a:ext cx="49629" cy="59247"/>
          </a:xfrm>
          <a:prstGeom prst="rect">
            <a:avLst/>
          </a:prstGeom>
        </p:spPr>
        <p:txBody>
          <a:bodyPr vert="horz" wrap="none" lIns="0" tIns="0" rIns="0" bIns="0" rtlCol="0">
            <a:spAutoFit/>
          </a:bodyPr>
          <a:lstStyle/>
          <a:p>
            <a:r>
              <a:rPr sz="385" spc="6" dirty="0">
                <a:latin typeface="Times New Roman"/>
                <a:cs typeface="Times New Roman"/>
              </a:rPr>
              <a:t>12</a:t>
            </a:r>
            <a:endParaRPr sz="385">
              <a:latin typeface="Times New Roman"/>
              <a:cs typeface="Times New Roman"/>
            </a:endParaRPr>
          </a:p>
        </p:txBody>
      </p:sp>
      <p:sp>
        <p:nvSpPr>
          <p:cNvPr id="72" name="text 1"/>
          <p:cNvSpPr txBox="1"/>
          <p:nvPr/>
        </p:nvSpPr>
        <p:spPr>
          <a:xfrm>
            <a:off x="5513763" y="3798938"/>
            <a:ext cx="1224118"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Technical  Reviews</a:t>
            </a:r>
            <a:endParaRPr sz="1154">
              <a:latin typeface="Times New Roman"/>
              <a:cs typeface="Times New Roman"/>
            </a:endParaRPr>
          </a:p>
        </p:txBody>
      </p:sp>
      <p:sp>
        <p:nvSpPr>
          <p:cNvPr id="73" name="text 1"/>
          <p:cNvSpPr txBox="1"/>
          <p:nvPr/>
        </p:nvSpPr>
        <p:spPr>
          <a:xfrm>
            <a:off x="4762152" y="3927030"/>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74" name="text 1"/>
          <p:cNvSpPr txBox="1"/>
          <p:nvPr/>
        </p:nvSpPr>
        <p:spPr>
          <a:xfrm>
            <a:off x="4933195" y="3927030"/>
            <a:ext cx="442942" cy="118494"/>
          </a:xfrm>
          <a:prstGeom prst="rect">
            <a:avLst/>
          </a:prstGeom>
        </p:spPr>
        <p:txBody>
          <a:bodyPr vert="horz" wrap="none" lIns="0" tIns="0" rIns="0" bIns="0" rtlCol="0">
            <a:spAutoFit/>
          </a:bodyPr>
          <a:lstStyle/>
          <a:p>
            <a:r>
              <a:rPr sz="770" b="1" spc="6" dirty="0">
                <a:latin typeface="Times New Roman"/>
                <a:cs typeface="Times New Roman"/>
              </a:rPr>
              <a:t>Procedure</a:t>
            </a:r>
            <a:endParaRPr sz="770">
              <a:latin typeface="Times New Roman"/>
              <a:cs typeface="Times New Roman"/>
            </a:endParaRPr>
          </a:p>
        </p:txBody>
      </p:sp>
      <p:sp>
        <p:nvSpPr>
          <p:cNvPr id="75" name="text 1"/>
          <p:cNvSpPr txBox="1"/>
          <p:nvPr/>
        </p:nvSpPr>
        <p:spPr>
          <a:xfrm>
            <a:off x="4908752" y="4031808"/>
            <a:ext cx="64057" cy="493084"/>
          </a:xfrm>
          <a:prstGeom prst="rect">
            <a:avLst/>
          </a:prstGeom>
        </p:spPr>
        <p:txBody>
          <a:bodyPr vert="horz" wrap="none" lIns="0" tIns="0" rIns="0" bIns="0" rtlCol="0">
            <a:spAutoFit/>
          </a:bodyPr>
          <a:lstStyle/>
          <a:p>
            <a:pPr marL="8"/>
            <a:r>
              <a:rPr sz="641" spc="6" dirty="0">
                <a:latin typeface="Times New Roman"/>
                <a:cs typeface="Times New Roman"/>
              </a:rPr>
              <a:t>1.</a:t>
            </a:r>
            <a:endParaRPr sz="641">
              <a:latin typeface="Times New Roman"/>
              <a:cs typeface="Times New Roman"/>
            </a:endParaRPr>
          </a:p>
          <a:p>
            <a:pPr marL="8"/>
            <a:r>
              <a:rPr sz="641" spc="6" dirty="0">
                <a:latin typeface="Times New Roman"/>
                <a:cs typeface="Times New Roman"/>
              </a:rPr>
              <a:t>2.</a:t>
            </a:r>
            <a:endParaRPr sz="641">
              <a:latin typeface="Times New Roman"/>
              <a:cs typeface="Times New Roman"/>
            </a:endParaRPr>
          </a:p>
          <a:p>
            <a:pPr marL="8"/>
            <a:r>
              <a:rPr sz="641" spc="6" dirty="0">
                <a:solidFill>
                  <a:srgbClr val="3333CC"/>
                </a:solidFill>
                <a:latin typeface="Times New Roman"/>
                <a:cs typeface="Times New Roman"/>
              </a:rPr>
              <a:t>3.</a:t>
            </a:r>
            <a:endParaRPr sz="641">
              <a:latin typeface="Times New Roman"/>
              <a:cs typeface="Times New Roman"/>
            </a:endParaRPr>
          </a:p>
          <a:p>
            <a:r>
              <a:rPr sz="641" spc="6" dirty="0">
                <a:solidFill>
                  <a:srgbClr val="3333CC"/>
                </a:solidFill>
                <a:latin typeface="Times New Roman"/>
                <a:cs typeface="Times New Roman"/>
              </a:rPr>
              <a:t>4.</a:t>
            </a:r>
            <a:endParaRPr sz="641">
              <a:latin typeface="Times New Roman"/>
              <a:cs typeface="Times New Roman"/>
            </a:endParaRPr>
          </a:p>
          <a:p>
            <a:r>
              <a:rPr sz="641" spc="6" dirty="0">
                <a:solidFill>
                  <a:srgbClr val="3333CC"/>
                </a:solidFill>
                <a:latin typeface="Times New Roman"/>
                <a:cs typeface="Times New Roman"/>
              </a:rPr>
              <a:t>5.</a:t>
            </a:r>
            <a:endParaRPr sz="641">
              <a:latin typeface="Times New Roman"/>
              <a:cs typeface="Times New Roman"/>
            </a:endParaRPr>
          </a:p>
        </p:txBody>
      </p:sp>
      <p:sp>
        <p:nvSpPr>
          <p:cNvPr id="92" name="text 1"/>
          <p:cNvSpPr txBox="1"/>
          <p:nvPr/>
        </p:nvSpPr>
        <p:spPr>
          <a:xfrm>
            <a:off x="5055123" y="4031808"/>
            <a:ext cx="2439899" cy="493084"/>
          </a:xfrm>
          <a:prstGeom prst="rect">
            <a:avLst/>
          </a:prstGeom>
        </p:spPr>
        <p:txBody>
          <a:bodyPr vert="horz" wrap="none" lIns="0" tIns="0" rIns="0" bIns="0" rtlCol="0">
            <a:spAutoFit/>
          </a:bodyPr>
          <a:lstStyle/>
          <a:p>
            <a:pPr marL="204"/>
            <a:r>
              <a:rPr sz="641" spc="6" dirty="0">
                <a:latin typeface="Times New Roman"/>
                <a:cs typeface="Times New Roman"/>
              </a:rPr>
              <a:t>Management  </a:t>
            </a:r>
            <a:r>
              <a:rPr sz="641" spc="6" dirty="0">
                <a:solidFill>
                  <a:srgbClr val="3333CC"/>
                </a:solidFill>
                <a:latin typeface="Times New Roman"/>
                <a:cs typeface="Times New Roman"/>
              </a:rPr>
              <a:t>preparation </a:t>
            </a:r>
            <a:r>
              <a:rPr sz="641" spc="6" dirty="0">
                <a:latin typeface="Times New Roman"/>
                <a:cs typeface="Times New Roman"/>
              </a:rPr>
              <a:t>(plan, </a:t>
            </a:r>
            <a:r>
              <a:rPr sz="641" spc="6" dirty="0">
                <a:solidFill>
                  <a:srgbClr val="3333CC"/>
                </a:solidFill>
                <a:latin typeface="Times New Roman"/>
                <a:cs typeface="Times New Roman"/>
              </a:rPr>
              <a:t>resources</a:t>
            </a:r>
            <a:r>
              <a:rPr sz="641" spc="6" dirty="0">
                <a:latin typeface="Times New Roman"/>
                <a:cs typeface="Times New Roman"/>
              </a:rPr>
              <a:t>,  </a:t>
            </a:r>
            <a:r>
              <a:rPr sz="641" spc="6" dirty="0">
                <a:solidFill>
                  <a:srgbClr val="3333CC"/>
                </a:solidFill>
                <a:latin typeface="Times New Roman"/>
                <a:cs typeface="Times New Roman"/>
              </a:rPr>
              <a:t>funding</a:t>
            </a:r>
            <a:r>
              <a:rPr sz="641" spc="6" dirty="0">
                <a:latin typeface="Times New Roman"/>
                <a:cs typeface="Times New Roman"/>
              </a:rPr>
              <a:t>,  training,  etc.)</a:t>
            </a:r>
            <a:endParaRPr sz="641">
              <a:latin typeface="Times New Roman"/>
              <a:cs typeface="Times New Roman"/>
            </a:endParaRPr>
          </a:p>
          <a:p>
            <a:r>
              <a:rPr sz="641" spc="6" dirty="0">
                <a:latin typeface="Times New Roman"/>
                <a:cs typeface="Times New Roman"/>
              </a:rPr>
              <a:t>Planning the review (by review leader)</a:t>
            </a:r>
            <a:endParaRPr sz="641">
              <a:latin typeface="Times New Roman"/>
              <a:cs typeface="Times New Roman"/>
            </a:endParaRPr>
          </a:p>
          <a:p>
            <a:pPr marL="138"/>
            <a:r>
              <a:rPr sz="641" spc="6" dirty="0">
                <a:solidFill>
                  <a:srgbClr val="3333CC"/>
                </a:solidFill>
                <a:latin typeface="Times New Roman"/>
                <a:cs typeface="Times New Roman"/>
              </a:rPr>
              <a:t>Overview  </a:t>
            </a:r>
            <a:r>
              <a:rPr sz="641" spc="6" dirty="0">
                <a:latin typeface="Times New Roman"/>
                <a:cs typeface="Times New Roman"/>
              </a:rPr>
              <a:t>of review </a:t>
            </a:r>
            <a:r>
              <a:rPr sz="641" spc="6" dirty="0">
                <a:solidFill>
                  <a:srgbClr val="3333CC"/>
                </a:solidFill>
                <a:latin typeface="Times New Roman"/>
                <a:cs typeface="Times New Roman"/>
              </a:rPr>
              <a:t>procedure </a:t>
            </a:r>
            <a:r>
              <a:rPr sz="641" spc="6" dirty="0">
                <a:latin typeface="Times New Roman"/>
                <a:cs typeface="Times New Roman"/>
              </a:rPr>
              <a:t>(when requested by review leader)</a:t>
            </a:r>
            <a:endParaRPr sz="641">
              <a:latin typeface="Times New Roman"/>
              <a:cs typeface="Times New Roman"/>
            </a:endParaRPr>
          </a:p>
          <a:p>
            <a:pPr marL="130"/>
            <a:r>
              <a:rPr sz="641" spc="6" dirty="0">
                <a:solidFill>
                  <a:srgbClr val="3333CC"/>
                </a:solidFill>
                <a:latin typeface="Times New Roman"/>
                <a:cs typeface="Times New Roman"/>
              </a:rPr>
              <a:t>Overview  </a:t>
            </a:r>
            <a:r>
              <a:rPr sz="641" spc="6" dirty="0">
                <a:latin typeface="Times New Roman"/>
                <a:cs typeface="Times New Roman"/>
              </a:rPr>
              <a:t>of  the  </a:t>
            </a:r>
            <a:r>
              <a:rPr sz="641" spc="6" dirty="0">
                <a:solidFill>
                  <a:srgbClr val="3333CC"/>
                </a:solidFill>
                <a:latin typeface="Times New Roman"/>
                <a:cs typeface="Times New Roman"/>
              </a:rPr>
              <a:t>software  product  </a:t>
            </a:r>
            <a:r>
              <a:rPr sz="641" spc="6" dirty="0">
                <a:latin typeface="Times New Roman"/>
                <a:cs typeface="Times New Roman"/>
              </a:rPr>
              <a:t>(when requested by review leader)</a:t>
            </a:r>
            <a:endParaRPr sz="641">
              <a:latin typeface="Times New Roman"/>
              <a:cs typeface="Times New Roman"/>
            </a:endParaRPr>
          </a:p>
          <a:p>
            <a:pPr marL="237"/>
            <a:r>
              <a:rPr sz="641" spc="6" dirty="0">
                <a:solidFill>
                  <a:srgbClr val="3333CC"/>
                </a:solidFill>
                <a:latin typeface="Times New Roman"/>
                <a:cs typeface="Times New Roman"/>
              </a:rPr>
              <a:t>Preparation </a:t>
            </a:r>
            <a:r>
              <a:rPr sz="641" spc="6" dirty="0">
                <a:latin typeface="Times New Roman"/>
                <a:cs typeface="Times New Roman"/>
              </a:rPr>
              <a:t>(</a:t>
            </a:r>
            <a:r>
              <a:rPr sz="641" spc="6" dirty="0">
                <a:solidFill>
                  <a:srgbClr val="3333CC"/>
                </a:solidFill>
                <a:latin typeface="Times New Roman"/>
                <a:cs typeface="Times New Roman"/>
              </a:rPr>
              <a:t>prior  to</a:t>
            </a:r>
            <a:endParaRPr sz="641">
              <a:latin typeface="Times New Roman"/>
              <a:cs typeface="Times New Roman"/>
            </a:endParaRPr>
          </a:p>
        </p:txBody>
      </p:sp>
      <p:sp>
        <p:nvSpPr>
          <p:cNvPr id="84" name="object 84"/>
          <p:cNvSpPr/>
          <p:nvPr/>
        </p:nvSpPr>
        <p:spPr>
          <a:xfrm>
            <a:off x="5477599" y="4463238"/>
            <a:ext cx="241415" cy="3421"/>
          </a:xfrm>
          <a:custGeom>
            <a:avLst/>
            <a:gdLst/>
            <a:ahLst/>
            <a:cxnLst/>
            <a:rect l="l" t="t" r="r" b="b"/>
            <a:pathLst>
              <a:path w="376428" h="5334">
                <a:moveTo>
                  <a:pt x="0" y="0"/>
                </a:moveTo>
                <a:lnTo>
                  <a:pt x="0" y="5334"/>
                </a:lnTo>
                <a:lnTo>
                  <a:pt x="376428" y="5334"/>
                </a:lnTo>
                <a:lnTo>
                  <a:pt x="376428" y="0"/>
                </a:lnTo>
                <a:lnTo>
                  <a:pt x="0" y="0"/>
                </a:lnTo>
                <a:close/>
              </a:path>
            </a:pathLst>
          </a:custGeom>
          <a:solidFill>
            <a:srgbClr val="3333CC"/>
          </a:solidFill>
        </p:spPr>
        <p:txBody>
          <a:bodyPr wrap="square" lIns="0" tIns="0" rIns="0" bIns="0" rtlCol="0">
            <a:noAutofit/>
          </a:bodyPr>
          <a:lstStyle/>
          <a:p>
            <a:endParaRPr sz="1154"/>
          </a:p>
        </p:txBody>
      </p:sp>
      <p:sp>
        <p:nvSpPr>
          <p:cNvPr id="93" name="text 1"/>
          <p:cNvSpPr txBox="1"/>
          <p:nvPr/>
        </p:nvSpPr>
        <p:spPr>
          <a:xfrm>
            <a:off x="5739539" y="4381714"/>
            <a:ext cx="731932" cy="98617"/>
          </a:xfrm>
          <a:prstGeom prst="rect">
            <a:avLst/>
          </a:prstGeom>
        </p:spPr>
        <p:txBody>
          <a:bodyPr vert="horz" wrap="none" lIns="0" tIns="0" rIns="0" bIns="0" rtlCol="0">
            <a:spAutoFit/>
          </a:bodyPr>
          <a:lstStyle/>
          <a:p>
            <a:r>
              <a:rPr sz="641" spc="6" dirty="0">
                <a:latin typeface="Times New Roman"/>
                <a:cs typeface="Times New Roman"/>
              </a:rPr>
              <a:t>examination  </a:t>
            </a:r>
            <a:r>
              <a:rPr sz="641" spc="6" dirty="0">
                <a:solidFill>
                  <a:srgbClr val="3333CC"/>
                </a:solidFill>
                <a:latin typeface="Times New Roman"/>
                <a:cs typeface="Times New Roman"/>
              </a:rPr>
              <a:t>meeting</a:t>
            </a:r>
            <a:endParaRPr sz="641">
              <a:latin typeface="Times New Roman"/>
              <a:cs typeface="Times New Roman"/>
            </a:endParaRPr>
          </a:p>
        </p:txBody>
      </p:sp>
      <p:sp>
        <p:nvSpPr>
          <p:cNvPr id="85" name="object 85"/>
          <p:cNvSpPr/>
          <p:nvPr/>
        </p:nvSpPr>
        <p:spPr>
          <a:xfrm>
            <a:off x="6161282" y="4463238"/>
            <a:ext cx="261451" cy="3421"/>
          </a:xfrm>
          <a:custGeom>
            <a:avLst/>
            <a:gdLst/>
            <a:ahLst/>
            <a:cxnLst/>
            <a:rect l="l" t="t" r="r" b="b"/>
            <a:pathLst>
              <a:path w="407670" h="5334">
                <a:moveTo>
                  <a:pt x="0" y="0"/>
                </a:moveTo>
                <a:lnTo>
                  <a:pt x="0" y="5334"/>
                </a:lnTo>
                <a:lnTo>
                  <a:pt x="407670" y="5334"/>
                </a:lnTo>
                <a:lnTo>
                  <a:pt x="407670" y="0"/>
                </a:lnTo>
                <a:lnTo>
                  <a:pt x="0" y="0"/>
                </a:lnTo>
                <a:close/>
              </a:path>
            </a:pathLst>
          </a:custGeom>
          <a:solidFill>
            <a:srgbClr val="3333CC"/>
          </a:solidFill>
        </p:spPr>
        <p:txBody>
          <a:bodyPr wrap="square" lIns="0" tIns="0" rIns="0" bIns="0" rtlCol="0">
            <a:noAutofit/>
          </a:bodyPr>
          <a:lstStyle/>
          <a:p>
            <a:endParaRPr sz="1154"/>
          </a:p>
        </p:txBody>
      </p:sp>
      <p:sp>
        <p:nvSpPr>
          <p:cNvPr id="94" name="text 1"/>
          <p:cNvSpPr txBox="1"/>
          <p:nvPr/>
        </p:nvSpPr>
        <p:spPr>
          <a:xfrm>
            <a:off x="6422733" y="4381714"/>
            <a:ext cx="28021"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95" name="text 1"/>
          <p:cNvSpPr txBox="1"/>
          <p:nvPr/>
        </p:nvSpPr>
        <p:spPr>
          <a:xfrm>
            <a:off x="5055368" y="4469752"/>
            <a:ext cx="37639" cy="177613"/>
          </a:xfrm>
          <a:prstGeom prst="rect">
            <a:avLst/>
          </a:prstGeom>
        </p:spPr>
        <p:txBody>
          <a:bodyPr vert="horz" wrap="none" lIns="0" tIns="0" rIns="0" bIns="0" rtlCol="0">
            <a:spAutoFit/>
          </a:bodyPr>
          <a:lstStyle/>
          <a:p>
            <a:r>
              <a:rPr sz="577" spc="6" dirty="0">
                <a:solidFill>
                  <a:srgbClr val="3333CC"/>
                </a:solidFill>
                <a:latin typeface="Times New Roman"/>
                <a:cs typeface="Times New Roman"/>
              </a:rPr>
              <a:t>–</a:t>
            </a:r>
            <a:endParaRPr sz="577">
              <a:latin typeface="Times New Roman"/>
              <a:cs typeface="Times New Roman"/>
            </a:endParaRPr>
          </a:p>
          <a:p>
            <a:r>
              <a:rPr sz="577" spc="6" dirty="0">
                <a:latin typeface="Times New Roman"/>
                <a:cs typeface="Times New Roman"/>
              </a:rPr>
              <a:t>–</a:t>
            </a:r>
            <a:endParaRPr sz="577">
              <a:latin typeface="Times New Roman"/>
              <a:cs typeface="Times New Roman"/>
            </a:endParaRPr>
          </a:p>
        </p:txBody>
      </p:sp>
      <p:sp>
        <p:nvSpPr>
          <p:cNvPr id="96" name="text 1"/>
          <p:cNvSpPr txBox="1"/>
          <p:nvPr/>
        </p:nvSpPr>
        <p:spPr>
          <a:xfrm>
            <a:off x="5177543" y="4469752"/>
            <a:ext cx="2349810" cy="177613"/>
          </a:xfrm>
          <a:prstGeom prst="rect">
            <a:avLst/>
          </a:prstGeom>
        </p:spPr>
        <p:txBody>
          <a:bodyPr vert="horz" wrap="none" lIns="0" tIns="0" rIns="0" bIns="0" rtlCol="0">
            <a:spAutoFit/>
          </a:bodyPr>
          <a:lstStyle/>
          <a:p>
            <a:r>
              <a:rPr sz="577" spc="6" dirty="0">
                <a:solidFill>
                  <a:srgbClr val="3333CC"/>
                </a:solidFill>
                <a:latin typeface="Times New Roman"/>
                <a:cs typeface="Times New Roman"/>
              </a:rPr>
              <a:t>Examine  </a:t>
            </a:r>
            <a:r>
              <a:rPr sz="577" spc="6" dirty="0">
                <a:latin typeface="Times New Roman"/>
                <a:cs typeface="Times New Roman"/>
              </a:rPr>
              <a:t>the  product,  anomalies  </a:t>
            </a:r>
            <a:r>
              <a:rPr sz="577" spc="6" dirty="0">
                <a:solidFill>
                  <a:srgbClr val="3333CC"/>
                </a:solidFill>
                <a:latin typeface="Times New Roman"/>
                <a:cs typeface="Times New Roman"/>
              </a:rPr>
              <a:t>sent </a:t>
            </a:r>
            <a:r>
              <a:rPr sz="577" spc="6" dirty="0">
                <a:latin typeface="Times New Roman"/>
                <a:cs typeface="Times New Roman"/>
              </a:rPr>
              <a:t>to  leader,  to  author  for  </a:t>
            </a:r>
            <a:r>
              <a:rPr sz="577" spc="6" dirty="0">
                <a:solidFill>
                  <a:srgbClr val="3333CC"/>
                </a:solidFill>
                <a:latin typeface="Times New Roman"/>
                <a:cs typeface="Times New Roman"/>
              </a:rPr>
              <a:t>disposition</a:t>
            </a:r>
            <a:endParaRPr sz="577">
              <a:latin typeface="Times New Roman"/>
              <a:cs typeface="Times New Roman"/>
            </a:endParaRPr>
          </a:p>
          <a:p>
            <a:r>
              <a:rPr sz="577" spc="6" dirty="0">
                <a:latin typeface="Times New Roman"/>
                <a:cs typeface="Times New Roman"/>
              </a:rPr>
              <a:t>Leader  gather  </a:t>
            </a:r>
            <a:r>
              <a:rPr sz="577" spc="6" dirty="0">
                <a:solidFill>
                  <a:srgbClr val="3333CC"/>
                </a:solidFill>
                <a:latin typeface="Times New Roman"/>
                <a:cs typeface="Times New Roman"/>
              </a:rPr>
              <a:t>preparation time </a:t>
            </a:r>
            <a:r>
              <a:rPr sz="577" spc="6" dirty="0">
                <a:latin typeface="Times New Roman"/>
                <a:cs typeface="Times New Roman"/>
              </a:rPr>
              <a:t>and reschedule if appropriate.</a:t>
            </a:r>
            <a:endParaRPr sz="577">
              <a:latin typeface="Times New Roman"/>
              <a:cs typeface="Times New Roman"/>
            </a:endParaRPr>
          </a:p>
        </p:txBody>
      </p:sp>
      <p:sp>
        <p:nvSpPr>
          <p:cNvPr id="97" name="text 1"/>
          <p:cNvSpPr txBox="1"/>
          <p:nvPr/>
        </p:nvSpPr>
        <p:spPr>
          <a:xfrm>
            <a:off x="4908760" y="4628015"/>
            <a:ext cx="64057"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6.</a:t>
            </a:r>
            <a:endParaRPr sz="641">
              <a:latin typeface="Times New Roman"/>
              <a:cs typeface="Times New Roman"/>
            </a:endParaRPr>
          </a:p>
        </p:txBody>
      </p:sp>
      <p:sp>
        <p:nvSpPr>
          <p:cNvPr id="98" name="text 1"/>
          <p:cNvSpPr txBox="1"/>
          <p:nvPr/>
        </p:nvSpPr>
        <p:spPr>
          <a:xfrm>
            <a:off x="5055367" y="4628015"/>
            <a:ext cx="779188"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Examination </a:t>
            </a:r>
            <a:r>
              <a:rPr sz="641" spc="6" dirty="0">
                <a:latin typeface="Times New Roman"/>
                <a:cs typeface="Times New Roman"/>
              </a:rPr>
              <a:t>(meeting)</a:t>
            </a:r>
            <a:endParaRPr sz="641">
              <a:latin typeface="Times New Roman"/>
              <a:cs typeface="Times New Roman"/>
            </a:endParaRPr>
          </a:p>
        </p:txBody>
      </p:sp>
      <p:sp>
        <p:nvSpPr>
          <p:cNvPr id="99" name="text 1"/>
          <p:cNvSpPr txBox="1"/>
          <p:nvPr/>
        </p:nvSpPr>
        <p:spPr>
          <a:xfrm>
            <a:off x="5055368" y="4716054"/>
            <a:ext cx="57644" cy="266420"/>
          </a:xfrm>
          <a:prstGeom prst="rect">
            <a:avLst/>
          </a:prstGeom>
        </p:spPr>
        <p:txBody>
          <a:bodyPr vert="horz" wrap="none" lIns="0" tIns="0" rIns="0" bIns="0" rtlCol="0">
            <a:spAutoFit/>
          </a:bodyPr>
          <a:lstStyle/>
          <a:p>
            <a:r>
              <a:rPr sz="577" spc="6" dirty="0">
                <a:latin typeface="Times New Roman"/>
                <a:cs typeface="Times New Roman"/>
              </a:rPr>
              <a:t>1.</a:t>
            </a:r>
            <a:endParaRPr sz="577">
              <a:latin typeface="Times New Roman"/>
              <a:cs typeface="Times New Roman"/>
            </a:endParaRPr>
          </a:p>
          <a:p>
            <a:r>
              <a:rPr sz="577" spc="6" dirty="0">
                <a:solidFill>
                  <a:srgbClr val="3333CC"/>
                </a:solidFill>
                <a:latin typeface="Times New Roman"/>
                <a:cs typeface="Times New Roman"/>
              </a:rPr>
              <a:t>2.</a:t>
            </a:r>
            <a:endParaRPr sz="577">
              <a:latin typeface="Times New Roman"/>
              <a:cs typeface="Times New Roman"/>
            </a:endParaRPr>
          </a:p>
          <a:p>
            <a:r>
              <a:rPr sz="577" spc="6" dirty="0">
                <a:solidFill>
                  <a:srgbClr val="3333CC"/>
                </a:solidFill>
                <a:latin typeface="Times New Roman"/>
                <a:cs typeface="Times New Roman"/>
              </a:rPr>
              <a:t>3.</a:t>
            </a:r>
            <a:endParaRPr sz="577">
              <a:latin typeface="Times New Roman"/>
              <a:cs typeface="Times New Roman"/>
            </a:endParaRPr>
          </a:p>
        </p:txBody>
      </p:sp>
      <p:sp>
        <p:nvSpPr>
          <p:cNvPr id="100" name="text 1"/>
          <p:cNvSpPr txBox="1"/>
          <p:nvPr/>
        </p:nvSpPr>
        <p:spPr>
          <a:xfrm>
            <a:off x="5177573" y="4716054"/>
            <a:ext cx="578107" cy="266420"/>
          </a:xfrm>
          <a:prstGeom prst="rect">
            <a:avLst/>
          </a:prstGeom>
        </p:spPr>
        <p:txBody>
          <a:bodyPr vert="horz" wrap="none" lIns="0" tIns="0" rIns="0" bIns="0" rtlCol="0">
            <a:spAutoFit/>
          </a:bodyPr>
          <a:lstStyle/>
          <a:p>
            <a:r>
              <a:rPr sz="577" spc="6" dirty="0">
                <a:latin typeface="Times New Roman"/>
                <a:cs typeface="Times New Roman"/>
              </a:rPr>
              <a:t>Decide  on  </a:t>
            </a:r>
            <a:r>
              <a:rPr sz="577" spc="6" dirty="0">
                <a:solidFill>
                  <a:srgbClr val="3333CC"/>
                </a:solidFill>
                <a:latin typeface="Times New Roman"/>
                <a:cs typeface="Times New Roman"/>
              </a:rPr>
              <a:t>agenda</a:t>
            </a:r>
            <a:endParaRPr sz="577">
              <a:latin typeface="Times New Roman"/>
              <a:cs typeface="Times New Roman"/>
            </a:endParaRPr>
          </a:p>
          <a:p>
            <a:pPr marL="29"/>
            <a:r>
              <a:rPr sz="577" spc="6" dirty="0">
                <a:solidFill>
                  <a:srgbClr val="3333CC"/>
                </a:solidFill>
                <a:latin typeface="Times New Roman"/>
                <a:cs typeface="Times New Roman"/>
              </a:rPr>
              <a:t>Evaluate  </a:t>
            </a:r>
            <a:r>
              <a:rPr sz="577" spc="6" dirty="0">
                <a:latin typeface="Times New Roman"/>
                <a:cs typeface="Times New Roman"/>
              </a:rPr>
              <a:t>product</a:t>
            </a:r>
            <a:endParaRPr sz="577">
              <a:latin typeface="Times New Roman"/>
              <a:cs typeface="Times New Roman"/>
            </a:endParaRPr>
          </a:p>
          <a:p>
            <a:pPr marL="29"/>
            <a:r>
              <a:rPr sz="577" spc="6" dirty="0">
                <a:solidFill>
                  <a:srgbClr val="3333CC"/>
                </a:solidFill>
                <a:latin typeface="Times New Roman"/>
                <a:cs typeface="Times New Roman"/>
              </a:rPr>
              <a:t>Determine  </a:t>
            </a:r>
            <a:r>
              <a:rPr sz="577" spc="6" dirty="0">
                <a:latin typeface="Times New Roman"/>
                <a:cs typeface="Times New Roman"/>
              </a:rPr>
              <a:t>if:</a:t>
            </a:r>
            <a:endParaRPr sz="577">
              <a:latin typeface="Times New Roman"/>
              <a:cs typeface="Times New Roman"/>
            </a:endParaRPr>
          </a:p>
        </p:txBody>
      </p:sp>
      <p:sp>
        <p:nvSpPr>
          <p:cNvPr id="101" name="text 1"/>
          <p:cNvSpPr txBox="1"/>
          <p:nvPr/>
        </p:nvSpPr>
        <p:spPr>
          <a:xfrm>
            <a:off x="5201976" y="4954608"/>
            <a:ext cx="23211" cy="157864"/>
          </a:xfrm>
          <a:prstGeom prst="rect">
            <a:avLst/>
          </a:prstGeom>
        </p:spPr>
        <p:txBody>
          <a:bodyPr vert="horz" wrap="none" lIns="0" tIns="0" rIns="0" bIns="0" rtlCol="0">
            <a:spAutoFit/>
          </a:bodyPr>
          <a:lstStyle/>
          <a:p>
            <a:r>
              <a:rPr sz="513" spc="6" dirty="0">
                <a:latin typeface="Times New Roman"/>
                <a:cs typeface="Times New Roman"/>
              </a:rPr>
              <a:t>•</a:t>
            </a:r>
            <a:endParaRPr sz="513">
              <a:latin typeface="Times New Roman"/>
              <a:cs typeface="Times New Roman"/>
            </a:endParaRPr>
          </a:p>
          <a:p>
            <a:r>
              <a:rPr sz="513" spc="6" dirty="0">
                <a:solidFill>
                  <a:srgbClr val="3333CC"/>
                </a:solidFill>
                <a:latin typeface="Times New Roman"/>
                <a:cs typeface="Times New Roman"/>
              </a:rPr>
              <a:t>•</a:t>
            </a:r>
            <a:endParaRPr sz="513">
              <a:latin typeface="Times New Roman"/>
              <a:cs typeface="Times New Roman"/>
            </a:endParaRPr>
          </a:p>
        </p:txBody>
      </p:sp>
      <p:sp>
        <p:nvSpPr>
          <p:cNvPr id="102" name="text 1"/>
          <p:cNvSpPr txBox="1"/>
          <p:nvPr/>
        </p:nvSpPr>
        <p:spPr>
          <a:xfrm>
            <a:off x="5324143" y="4954609"/>
            <a:ext cx="2075825" cy="154979"/>
          </a:xfrm>
          <a:prstGeom prst="rect">
            <a:avLst/>
          </a:prstGeom>
        </p:spPr>
        <p:txBody>
          <a:bodyPr vert="horz" wrap="none" lIns="0" tIns="0" rIns="0" bIns="0" rtlCol="0">
            <a:spAutoFit/>
          </a:bodyPr>
          <a:lstStyle/>
          <a:p>
            <a:r>
              <a:rPr sz="513" spc="6" dirty="0">
                <a:latin typeface="Times New Roman"/>
                <a:cs typeface="Times New Roman"/>
              </a:rPr>
              <a:t>Product is complete, conforms, properly implemented, suitable for use</a:t>
            </a:r>
            <a:endParaRPr sz="513">
              <a:latin typeface="Times New Roman"/>
              <a:cs typeface="Times New Roman"/>
            </a:endParaRPr>
          </a:p>
          <a:p>
            <a:r>
              <a:rPr sz="494" spc="6" dirty="0">
                <a:solidFill>
                  <a:srgbClr val="3333CC"/>
                </a:solidFill>
                <a:latin typeface="Times New Roman"/>
                <a:cs typeface="Times New Roman"/>
              </a:rPr>
              <a:t>Changes  </a:t>
            </a:r>
            <a:r>
              <a:rPr sz="494" spc="6" dirty="0">
                <a:latin typeface="Times New Roman"/>
                <a:cs typeface="Times New Roman"/>
              </a:rPr>
              <a:t>to the software product are properly implemented and affect only the</a:t>
            </a:r>
            <a:endParaRPr sz="449">
              <a:latin typeface="Times New Roman"/>
              <a:cs typeface="Times New Roman"/>
            </a:endParaRPr>
          </a:p>
        </p:txBody>
      </p:sp>
      <p:sp>
        <p:nvSpPr>
          <p:cNvPr id="103" name="text 1"/>
          <p:cNvSpPr txBox="1"/>
          <p:nvPr/>
        </p:nvSpPr>
        <p:spPr>
          <a:xfrm>
            <a:off x="5324149" y="5080201"/>
            <a:ext cx="408253" cy="76046"/>
          </a:xfrm>
          <a:prstGeom prst="rect">
            <a:avLst/>
          </a:prstGeom>
        </p:spPr>
        <p:txBody>
          <a:bodyPr vert="horz" wrap="none" lIns="0" tIns="0" rIns="0" bIns="0" rtlCol="0">
            <a:spAutoFit/>
          </a:bodyPr>
          <a:lstStyle/>
          <a:p>
            <a:r>
              <a:rPr sz="494" spc="6" dirty="0">
                <a:latin typeface="Times New Roman"/>
                <a:cs typeface="Times New Roman"/>
              </a:rPr>
              <a:t>specified areas;</a:t>
            </a:r>
            <a:endParaRPr sz="449">
              <a:latin typeface="Times New Roman"/>
              <a:cs typeface="Times New Roman"/>
            </a:endParaRPr>
          </a:p>
        </p:txBody>
      </p:sp>
      <p:sp>
        <p:nvSpPr>
          <p:cNvPr id="104" name="text 1"/>
          <p:cNvSpPr txBox="1"/>
          <p:nvPr/>
        </p:nvSpPr>
        <p:spPr>
          <a:xfrm>
            <a:off x="5201976" y="5151060"/>
            <a:ext cx="23211" cy="78932"/>
          </a:xfrm>
          <a:prstGeom prst="rect">
            <a:avLst/>
          </a:prstGeom>
        </p:spPr>
        <p:txBody>
          <a:bodyPr vert="horz" wrap="none" lIns="0" tIns="0" rIns="0" bIns="0" rtlCol="0">
            <a:spAutoFit/>
          </a:bodyPr>
          <a:lstStyle/>
          <a:p>
            <a:r>
              <a:rPr sz="513" spc="6" dirty="0">
                <a:latin typeface="Times New Roman"/>
                <a:cs typeface="Times New Roman"/>
              </a:rPr>
              <a:t>•</a:t>
            </a:r>
            <a:endParaRPr sz="513">
              <a:latin typeface="Times New Roman"/>
              <a:cs typeface="Times New Roman"/>
            </a:endParaRPr>
          </a:p>
        </p:txBody>
      </p:sp>
      <p:sp>
        <p:nvSpPr>
          <p:cNvPr id="105" name="text 1"/>
          <p:cNvSpPr txBox="1"/>
          <p:nvPr/>
        </p:nvSpPr>
        <p:spPr>
          <a:xfrm>
            <a:off x="5324143" y="5151060"/>
            <a:ext cx="1381660" cy="76046"/>
          </a:xfrm>
          <a:prstGeom prst="rect">
            <a:avLst/>
          </a:prstGeom>
        </p:spPr>
        <p:txBody>
          <a:bodyPr vert="horz" wrap="none" lIns="0" tIns="0" rIns="0" bIns="0" rtlCol="0">
            <a:spAutoFit/>
          </a:bodyPr>
          <a:lstStyle/>
          <a:p>
            <a:r>
              <a:rPr sz="494" spc="6" dirty="0">
                <a:latin typeface="Times New Roman"/>
                <a:cs typeface="Times New Roman"/>
              </a:rPr>
              <a:t>The software product is </a:t>
            </a:r>
            <a:r>
              <a:rPr sz="494" spc="6" dirty="0">
                <a:solidFill>
                  <a:srgbClr val="3333CC"/>
                </a:solidFill>
                <a:latin typeface="Times New Roman"/>
                <a:cs typeface="Times New Roman"/>
              </a:rPr>
              <a:t>suitable for its intended use;</a:t>
            </a:r>
            <a:endParaRPr sz="449">
              <a:latin typeface="Times New Roman"/>
              <a:cs typeface="Times New Roman"/>
            </a:endParaRPr>
          </a:p>
        </p:txBody>
      </p:sp>
      <p:sp>
        <p:nvSpPr>
          <p:cNvPr id="86" name="object 86"/>
          <p:cNvSpPr/>
          <p:nvPr/>
        </p:nvSpPr>
        <p:spPr>
          <a:xfrm>
            <a:off x="5958474" y="5215827"/>
            <a:ext cx="737439" cy="2443"/>
          </a:xfrm>
          <a:custGeom>
            <a:avLst/>
            <a:gdLst/>
            <a:ahLst/>
            <a:cxnLst/>
            <a:rect l="l" t="t" r="r" b="b"/>
            <a:pathLst>
              <a:path w="1149858" h="3810">
                <a:moveTo>
                  <a:pt x="0" y="0"/>
                </a:moveTo>
                <a:lnTo>
                  <a:pt x="0" y="3810"/>
                </a:lnTo>
                <a:lnTo>
                  <a:pt x="1149858" y="3810"/>
                </a:lnTo>
                <a:lnTo>
                  <a:pt x="1149858" y="0"/>
                </a:lnTo>
                <a:lnTo>
                  <a:pt x="0" y="0"/>
                </a:lnTo>
                <a:close/>
              </a:path>
            </a:pathLst>
          </a:custGeom>
          <a:solidFill>
            <a:srgbClr val="3333CC"/>
          </a:solidFill>
        </p:spPr>
        <p:txBody>
          <a:bodyPr wrap="square" lIns="0" tIns="0" rIns="0" bIns="0" rtlCol="0">
            <a:noAutofit/>
          </a:bodyPr>
          <a:lstStyle/>
          <a:p>
            <a:endParaRPr sz="1154"/>
          </a:p>
        </p:txBody>
      </p:sp>
      <p:sp>
        <p:nvSpPr>
          <p:cNvPr id="106" name="text 1"/>
          <p:cNvSpPr txBox="1"/>
          <p:nvPr/>
        </p:nvSpPr>
        <p:spPr>
          <a:xfrm>
            <a:off x="5201976" y="5221924"/>
            <a:ext cx="23211" cy="78932"/>
          </a:xfrm>
          <a:prstGeom prst="rect">
            <a:avLst/>
          </a:prstGeom>
        </p:spPr>
        <p:txBody>
          <a:bodyPr vert="horz" wrap="none" lIns="0" tIns="0" rIns="0" bIns="0" rtlCol="0">
            <a:spAutoFit/>
          </a:bodyPr>
          <a:lstStyle/>
          <a:p>
            <a:r>
              <a:rPr sz="513" spc="6" dirty="0">
                <a:latin typeface="Times New Roman"/>
                <a:cs typeface="Times New Roman"/>
              </a:rPr>
              <a:t>•</a:t>
            </a:r>
            <a:endParaRPr sz="513">
              <a:latin typeface="Times New Roman"/>
              <a:cs typeface="Times New Roman"/>
            </a:endParaRPr>
          </a:p>
        </p:txBody>
      </p:sp>
      <p:sp>
        <p:nvSpPr>
          <p:cNvPr id="107" name="text 1"/>
          <p:cNvSpPr txBox="1"/>
          <p:nvPr/>
        </p:nvSpPr>
        <p:spPr>
          <a:xfrm>
            <a:off x="5324143" y="5221924"/>
            <a:ext cx="1321644" cy="76046"/>
          </a:xfrm>
          <a:prstGeom prst="rect">
            <a:avLst/>
          </a:prstGeom>
        </p:spPr>
        <p:txBody>
          <a:bodyPr vert="horz" wrap="none" lIns="0" tIns="0" rIns="0" bIns="0" rtlCol="0">
            <a:spAutoFit/>
          </a:bodyPr>
          <a:lstStyle/>
          <a:p>
            <a:r>
              <a:rPr sz="494" spc="6" dirty="0">
                <a:latin typeface="Times New Roman"/>
                <a:cs typeface="Times New Roman"/>
              </a:rPr>
              <a:t>The software product is </a:t>
            </a:r>
            <a:r>
              <a:rPr sz="494" spc="6" dirty="0">
                <a:solidFill>
                  <a:srgbClr val="3333CC"/>
                </a:solidFill>
                <a:latin typeface="Times New Roman"/>
                <a:cs typeface="Times New Roman"/>
              </a:rPr>
              <a:t>ready for the next activity</a:t>
            </a:r>
            <a:endParaRPr sz="449">
              <a:latin typeface="Times New Roman"/>
              <a:cs typeface="Times New Roman"/>
            </a:endParaRPr>
          </a:p>
        </p:txBody>
      </p:sp>
      <p:sp>
        <p:nvSpPr>
          <p:cNvPr id="87" name="object 87"/>
          <p:cNvSpPr/>
          <p:nvPr/>
        </p:nvSpPr>
        <p:spPr>
          <a:xfrm>
            <a:off x="5958962" y="5286687"/>
            <a:ext cx="674885" cy="2443"/>
          </a:xfrm>
          <a:custGeom>
            <a:avLst/>
            <a:gdLst/>
            <a:ahLst/>
            <a:cxnLst/>
            <a:rect l="l" t="t" r="r" b="b"/>
            <a:pathLst>
              <a:path w="1052321" h="3810">
                <a:moveTo>
                  <a:pt x="0" y="0"/>
                </a:moveTo>
                <a:lnTo>
                  <a:pt x="0" y="3810"/>
                </a:lnTo>
                <a:lnTo>
                  <a:pt x="1052322" y="3810"/>
                </a:lnTo>
                <a:lnTo>
                  <a:pt x="1052322" y="0"/>
                </a:lnTo>
                <a:lnTo>
                  <a:pt x="0" y="0"/>
                </a:lnTo>
                <a:close/>
              </a:path>
            </a:pathLst>
          </a:custGeom>
          <a:solidFill>
            <a:srgbClr val="3333CC"/>
          </a:solidFill>
        </p:spPr>
        <p:txBody>
          <a:bodyPr wrap="square" lIns="0" tIns="0" rIns="0" bIns="0" rtlCol="0">
            <a:noAutofit/>
          </a:bodyPr>
          <a:lstStyle/>
          <a:p>
            <a:endParaRPr sz="1154"/>
          </a:p>
        </p:txBody>
      </p:sp>
      <p:sp>
        <p:nvSpPr>
          <p:cNvPr id="108" name="text 1"/>
          <p:cNvSpPr txBox="1"/>
          <p:nvPr/>
        </p:nvSpPr>
        <p:spPr>
          <a:xfrm>
            <a:off x="6633849" y="5221924"/>
            <a:ext cx="18403" cy="78932"/>
          </a:xfrm>
          <a:prstGeom prst="rect">
            <a:avLst/>
          </a:prstGeom>
        </p:spPr>
        <p:txBody>
          <a:bodyPr vert="horz" wrap="none" lIns="0" tIns="0" rIns="0" bIns="0" rtlCol="0">
            <a:spAutoFit/>
          </a:bodyPr>
          <a:lstStyle/>
          <a:p>
            <a:r>
              <a:rPr sz="513" spc="6" dirty="0">
                <a:latin typeface="Times New Roman"/>
                <a:cs typeface="Times New Roman"/>
              </a:rPr>
              <a:t>;</a:t>
            </a:r>
            <a:endParaRPr sz="513">
              <a:latin typeface="Times New Roman"/>
              <a:cs typeface="Times New Roman"/>
            </a:endParaRPr>
          </a:p>
        </p:txBody>
      </p:sp>
      <p:sp>
        <p:nvSpPr>
          <p:cNvPr id="109" name="text 1"/>
          <p:cNvSpPr txBox="1"/>
          <p:nvPr/>
        </p:nvSpPr>
        <p:spPr>
          <a:xfrm>
            <a:off x="5201974" y="5292296"/>
            <a:ext cx="23211" cy="78932"/>
          </a:xfrm>
          <a:prstGeom prst="rect">
            <a:avLst/>
          </a:prstGeom>
        </p:spPr>
        <p:txBody>
          <a:bodyPr vert="horz" wrap="none" lIns="0" tIns="0" rIns="0" bIns="0" rtlCol="0">
            <a:spAutoFit/>
          </a:bodyPr>
          <a:lstStyle/>
          <a:p>
            <a:r>
              <a:rPr sz="513" spc="6" dirty="0">
                <a:solidFill>
                  <a:srgbClr val="3333CC"/>
                </a:solidFill>
                <a:latin typeface="Times New Roman"/>
                <a:cs typeface="Times New Roman"/>
              </a:rPr>
              <a:t>•</a:t>
            </a:r>
            <a:endParaRPr sz="513">
              <a:latin typeface="Times New Roman"/>
              <a:cs typeface="Times New Roman"/>
            </a:endParaRPr>
          </a:p>
        </p:txBody>
      </p:sp>
      <p:sp>
        <p:nvSpPr>
          <p:cNvPr id="110" name="text 1"/>
          <p:cNvSpPr txBox="1"/>
          <p:nvPr/>
        </p:nvSpPr>
        <p:spPr>
          <a:xfrm>
            <a:off x="5324141" y="5292295"/>
            <a:ext cx="559640" cy="76046"/>
          </a:xfrm>
          <a:prstGeom prst="rect">
            <a:avLst/>
          </a:prstGeom>
        </p:spPr>
        <p:txBody>
          <a:bodyPr vert="horz" wrap="none" lIns="0" tIns="0" rIns="0" bIns="0" rtlCol="0">
            <a:spAutoFit/>
          </a:bodyPr>
          <a:lstStyle/>
          <a:p>
            <a:r>
              <a:rPr sz="494" spc="6" dirty="0">
                <a:solidFill>
                  <a:srgbClr val="3333CC"/>
                </a:solidFill>
                <a:latin typeface="Times New Roman"/>
                <a:cs typeface="Times New Roman"/>
              </a:rPr>
              <a:t>Hardware  anomalies</a:t>
            </a:r>
            <a:endParaRPr sz="449">
              <a:latin typeface="Times New Roman"/>
              <a:cs typeface="Times New Roman"/>
            </a:endParaRPr>
          </a:p>
        </p:txBody>
      </p:sp>
      <p:sp>
        <p:nvSpPr>
          <p:cNvPr id="88" name="object 88"/>
          <p:cNvSpPr/>
          <p:nvPr/>
        </p:nvSpPr>
        <p:spPr>
          <a:xfrm>
            <a:off x="5324150" y="5357059"/>
            <a:ext cx="538540" cy="2443"/>
          </a:xfrm>
          <a:custGeom>
            <a:avLst/>
            <a:gdLst/>
            <a:ahLst/>
            <a:cxnLst/>
            <a:rect l="l" t="t" r="r" b="b"/>
            <a:pathLst>
              <a:path w="839724" h="3810">
                <a:moveTo>
                  <a:pt x="0" y="0"/>
                </a:moveTo>
                <a:lnTo>
                  <a:pt x="0" y="3810"/>
                </a:lnTo>
                <a:lnTo>
                  <a:pt x="839724" y="3810"/>
                </a:lnTo>
                <a:lnTo>
                  <a:pt x="839724" y="0"/>
                </a:lnTo>
                <a:lnTo>
                  <a:pt x="0" y="0"/>
                </a:lnTo>
                <a:close/>
              </a:path>
            </a:pathLst>
          </a:custGeom>
          <a:solidFill>
            <a:srgbClr val="3333CC"/>
          </a:solidFill>
        </p:spPr>
        <p:txBody>
          <a:bodyPr wrap="square" lIns="0" tIns="0" rIns="0" bIns="0" rtlCol="0">
            <a:noAutofit/>
          </a:bodyPr>
          <a:lstStyle/>
          <a:p>
            <a:endParaRPr sz="1154"/>
          </a:p>
        </p:txBody>
      </p:sp>
      <p:sp>
        <p:nvSpPr>
          <p:cNvPr id="111" name="text 1"/>
          <p:cNvSpPr txBox="1"/>
          <p:nvPr/>
        </p:nvSpPr>
        <p:spPr>
          <a:xfrm>
            <a:off x="5878817" y="5292295"/>
            <a:ext cx="937372" cy="76046"/>
          </a:xfrm>
          <a:prstGeom prst="rect">
            <a:avLst/>
          </a:prstGeom>
        </p:spPr>
        <p:txBody>
          <a:bodyPr vert="horz" wrap="none" lIns="0" tIns="0" rIns="0" bIns="0" rtlCol="0">
            <a:spAutoFit/>
          </a:bodyPr>
          <a:lstStyle/>
          <a:p>
            <a:r>
              <a:rPr sz="494" spc="6" dirty="0">
                <a:latin typeface="Times New Roman"/>
                <a:cs typeface="Times New Roman"/>
              </a:rPr>
              <a:t>or specification discrepancies  exist</a:t>
            </a:r>
            <a:endParaRPr sz="449">
              <a:latin typeface="Times New Roman"/>
              <a:cs typeface="Times New Roman"/>
            </a:endParaRPr>
          </a:p>
        </p:txBody>
      </p:sp>
      <p:sp>
        <p:nvSpPr>
          <p:cNvPr id="112" name="text 1"/>
          <p:cNvSpPr txBox="1"/>
          <p:nvPr/>
        </p:nvSpPr>
        <p:spPr>
          <a:xfrm>
            <a:off x="5055368" y="5363084"/>
            <a:ext cx="57644" cy="266420"/>
          </a:xfrm>
          <a:prstGeom prst="rect">
            <a:avLst/>
          </a:prstGeom>
        </p:spPr>
        <p:txBody>
          <a:bodyPr vert="horz" wrap="none" lIns="0" tIns="0" rIns="0" bIns="0" rtlCol="0">
            <a:spAutoFit/>
          </a:bodyPr>
          <a:lstStyle/>
          <a:p>
            <a:r>
              <a:rPr sz="577" spc="6" dirty="0">
                <a:latin typeface="Times New Roman"/>
                <a:cs typeface="Times New Roman"/>
              </a:rPr>
              <a:t>4.</a:t>
            </a:r>
            <a:endParaRPr sz="577">
              <a:latin typeface="Times New Roman"/>
              <a:cs typeface="Times New Roman"/>
            </a:endParaRPr>
          </a:p>
          <a:p>
            <a:r>
              <a:rPr sz="577" spc="6" dirty="0">
                <a:latin typeface="Times New Roman"/>
                <a:cs typeface="Times New Roman"/>
              </a:rPr>
              <a:t>5.</a:t>
            </a:r>
            <a:endParaRPr sz="577">
              <a:latin typeface="Times New Roman"/>
              <a:cs typeface="Times New Roman"/>
            </a:endParaRPr>
          </a:p>
          <a:p>
            <a:r>
              <a:rPr sz="577" spc="6" dirty="0">
                <a:solidFill>
                  <a:srgbClr val="3333CC"/>
                </a:solidFill>
                <a:latin typeface="Times New Roman"/>
                <a:cs typeface="Times New Roman"/>
              </a:rPr>
              <a:t>6.</a:t>
            </a:r>
            <a:endParaRPr sz="577">
              <a:latin typeface="Times New Roman"/>
              <a:cs typeface="Times New Roman"/>
            </a:endParaRPr>
          </a:p>
        </p:txBody>
      </p:sp>
      <p:sp>
        <p:nvSpPr>
          <p:cNvPr id="113" name="text 1"/>
          <p:cNvSpPr txBox="1"/>
          <p:nvPr/>
        </p:nvSpPr>
        <p:spPr>
          <a:xfrm>
            <a:off x="5177536" y="5363084"/>
            <a:ext cx="2000804" cy="260392"/>
          </a:xfrm>
          <a:prstGeom prst="rect">
            <a:avLst/>
          </a:prstGeom>
        </p:spPr>
        <p:txBody>
          <a:bodyPr vert="horz" wrap="none" lIns="0" tIns="0" rIns="0" bIns="0" rtlCol="0">
            <a:spAutoFit/>
          </a:bodyPr>
          <a:lstStyle/>
          <a:p>
            <a:pPr marL="161"/>
            <a:r>
              <a:rPr sz="577" spc="6" dirty="0">
                <a:latin typeface="Times New Roman"/>
                <a:cs typeface="Times New Roman"/>
              </a:rPr>
              <a:t>Identify  </a:t>
            </a:r>
            <a:r>
              <a:rPr sz="577" spc="6" dirty="0">
                <a:solidFill>
                  <a:srgbClr val="3333CC"/>
                </a:solidFill>
                <a:latin typeface="Times New Roman"/>
                <a:cs typeface="Times New Roman"/>
              </a:rPr>
              <a:t>anomalies</a:t>
            </a:r>
            <a:endParaRPr sz="577">
              <a:latin typeface="Times New Roman"/>
              <a:cs typeface="Times New Roman"/>
            </a:endParaRPr>
          </a:p>
          <a:p>
            <a:pPr marL="44"/>
            <a:r>
              <a:rPr sz="577" spc="6" dirty="0">
                <a:latin typeface="Times New Roman"/>
                <a:cs typeface="Times New Roman"/>
              </a:rPr>
              <a:t>Generate  list  of  </a:t>
            </a:r>
            <a:r>
              <a:rPr sz="577" spc="6" dirty="0">
                <a:solidFill>
                  <a:srgbClr val="3333CC"/>
                </a:solidFill>
                <a:latin typeface="Times New Roman"/>
                <a:cs typeface="Times New Roman"/>
              </a:rPr>
              <a:t>action  items</a:t>
            </a:r>
            <a:endParaRPr sz="577">
              <a:latin typeface="Times New Roman"/>
              <a:cs typeface="Times New Roman"/>
            </a:endParaRPr>
          </a:p>
          <a:p>
            <a:r>
              <a:rPr sz="538" spc="6" dirty="0">
                <a:solidFill>
                  <a:srgbClr val="3333CC"/>
                </a:solidFill>
                <a:latin typeface="Times New Roman"/>
                <a:cs typeface="Times New Roman"/>
              </a:rPr>
              <a:t>Document </a:t>
            </a:r>
            <a:r>
              <a:rPr sz="538" spc="6" dirty="0">
                <a:latin typeface="Times New Roman"/>
                <a:cs typeface="Times New Roman"/>
              </a:rPr>
              <a:t>the  meeting  (leader  may  recommend  additional  review)</a:t>
            </a:r>
            <a:endParaRPr sz="513">
              <a:latin typeface="Times New Roman"/>
              <a:cs typeface="Times New Roman"/>
            </a:endParaRPr>
          </a:p>
        </p:txBody>
      </p:sp>
      <p:sp>
        <p:nvSpPr>
          <p:cNvPr id="114" name="text 1"/>
          <p:cNvSpPr txBox="1"/>
          <p:nvPr/>
        </p:nvSpPr>
        <p:spPr>
          <a:xfrm>
            <a:off x="4908760" y="5601005"/>
            <a:ext cx="64057"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7.</a:t>
            </a:r>
            <a:endParaRPr sz="641">
              <a:latin typeface="Times New Roman"/>
              <a:cs typeface="Times New Roman"/>
            </a:endParaRPr>
          </a:p>
        </p:txBody>
      </p:sp>
      <p:sp>
        <p:nvSpPr>
          <p:cNvPr id="115" name="text 1"/>
          <p:cNvSpPr txBox="1"/>
          <p:nvPr/>
        </p:nvSpPr>
        <p:spPr>
          <a:xfrm>
            <a:off x="5055351" y="5601005"/>
            <a:ext cx="640688"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Rework/Follow-up</a:t>
            </a:r>
            <a:endParaRPr sz="641">
              <a:latin typeface="Times New Roman"/>
              <a:cs typeface="Times New Roman"/>
            </a:endParaRPr>
          </a:p>
        </p:txBody>
      </p:sp>
      <p:sp>
        <p:nvSpPr>
          <p:cNvPr id="116" name="text 1"/>
          <p:cNvSpPr txBox="1"/>
          <p:nvPr/>
        </p:nvSpPr>
        <p:spPr>
          <a:xfrm>
            <a:off x="5055368" y="5688554"/>
            <a:ext cx="37639" cy="88807"/>
          </a:xfrm>
          <a:prstGeom prst="rect">
            <a:avLst/>
          </a:prstGeom>
        </p:spPr>
        <p:txBody>
          <a:bodyPr vert="horz" wrap="none" lIns="0" tIns="0" rIns="0" bIns="0" rtlCol="0">
            <a:spAutoFit/>
          </a:bodyPr>
          <a:lstStyle/>
          <a:p>
            <a:r>
              <a:rPr sz="577" spc="6" dirty="0">
                <a:latin typeface="Times New Roman"/>
                <a:cs typeface="Times New Roman"/>
              </a:rPr>
              <a:t>–</a:t>
            </a:r>
            <a:endParaRPr sz="577">
              <a:latin typeface="Times New Roman"/>
              <a:cs typeface="Times New Roman"/>
            </a:endParaRPr>
          </a:p>
        </p:txBody>
      </p:sp>
      <p:sp>
        <p:nvSpPr>
          <p:cNvPr id="117" name="text 1"/>
          <p:cNvSpPr txBox="1"/>
          <p:nvPr/>
        </p:nvSpPr>
        <p:spPr>
          <a:xfrm>
            <a:off x="5177544" y="5688554"/>
            <a:ext cx="1071062" cy="79894"/>
          </a:xfrm>
          <a:prstGeom prst="rect">
            <a:avLst/>
          </a:prstGeom>
        </p:spPr>
        <p:txBody>
          <a:bodyPr vert="horz" wrap="none" lIns="0" tIns="0" rIns="0" bIns="0" rtlCol="0">
            <a:spAutoFit/>
          </a:bodyPr>
          <a:lstStyle/>
          <a:p>
            <a:r>
              <a:rPr sz="519" spc="6" dirty="0">
                <a:latin typeface="Times New Roman"/>
                <a:cs typeface="Times New Roman"/>
              </a:rPr>
              <a:t>Leader  shall  verify  that  action  items</a:t>
            </a:r>
            <a:endParaRPr sz="513">
              <a:latin typeface="Times New Roman"/>
              <a:cs typeface="Times New Roman"/>
            </a:endParaRPr>
          </a:p>
        </p:txBody>
      </p:sp>
      <p:sp>
        <p:nvSpPr>
          <p:cNvPr id="89" name="object 89"/>
          <p:cNvSpPr/>
          <p:nvPr/>
        </p:nvSpPr>
        <p:spPr>
          <a:xfrm>
            <a:off x="5878328" y="5761697"/>
            <a:ext cx="355280" cy="2932"/>
          </a:xfrm>
          <a:custGeom>
            <a:avLst/>
            <a:gdLst/>
            <a:ahLst/>
            <a:cxnLst/>
            <a:rect l="l" t="t" r="r" b="b"/>
            <a:pathLst>
              <a:path w="553973" h="4572">
                <a:moveTo>
                  <a:pt x="0" y="0"/>
                </a:moveTo>
                <a:lnTo>
                  <a:pt x="0" y="4572"/>
                </a:lnTo>
                <a:lnTo>
                  <a:pt x="553973" y="4572"/>
                </a:lnTo>
                <a:lnTo>
                  <a:pt x="553973" y="0"/>
                </a:lnTo>
                <a:lnTo>
                  <a:pt x="0" y="0"/>
                </a:lnTo>
                <a:close/>
              </a:path>
            </a:pathLst>
          </a:custGeom>
          <a:solidFill>
            <a:srgbClr val="000000"/>
          </a:solidFill>
        </p:spPr>
        <p:txBody>
          <a:bodyPr wrap="square" lIns="0" tIns="0" rIns="0" bIns="0" rtlCol="0">
            <a:noAutofit/>
          </a:bodyPr>
          <a:lstStyle/>
          <a:p>
            <a:endParaRPr sz="1154"/>
          </a:p>
        </p:txBody>
      </p:sp>
      <p:sp>
        <p:nvSpPr>
          <p:cNvPr id="118" name="text 1"/>
          <p:cNvSpPr txBox="1"/>
          <p:nvPr/>
        </p:nvSpPr>
        <p:spPr>
          <a:xfrm>
            <a:off x="6252178" y="5688554"/>
            <a:ext cx="322652" cy="88807"/>
          </a:xfrm>
          <a:prstGeom prst="rect">
            <a:avLst/>
          </a:prstGeom>
        </p:spPr>
        <p:txBody>
          <a:bodyPr vert="horz" wrap="none" lIns="0" tIns="0" rIns="0" bIns="0" rtlCol="0">
            <a:spAutoFit/>
          </a:bodyPr>
          <a:lstStyle/>
          <a:p>
            <a:r>
              <a:rPr sz="577" spc="6" dirty="0">
                <a:latin typeface="Times New Roman"/>
                <a:cs typeface="Times New Roman"/>
              </a:rPr>
              <a:t>are  </a:t>
            </a:r>
            <a:r>
              <a:rPr sz="577" spc="6" dirty="0">
                <a:solidFill>
                  <a:srgbClr val="3333CC"/>
                </a:solidFill>
                <a:latin typeface="Times New Roman"/>
                <a:cs typeface="Times New Roman"/>
              </a:rPr>
              <a:t>closed</a:t>
            </a:r>
            <a:endParaRPr sz="577">
              <a:latin typeface="Times New Roman"/>
              <a:cs typeface="Times New Roman"/>
            </a:endParaRPr>
          </a:p>
        </p:txBody>
      </p:sp>
      <p:sp>
        <p:nvSpPr>
          <p:cNvPr id="90" name="object 90"/>
          <p:cNvSpPr/>
          <p:nvPr/>
        </p:nvSpPr>
        <p:spPr>
          <a:xfrm>
            <a:off x="6360669" y="5761697"/>
            <a:ext cx="187658" cy="2932"/>
          </a:xfrm>
          <a:custGeom>
            <a:avLst/>
            <a:gdLst/>
            <a:ahLst/>
            <a:cxnLst/>
            <a:rect l="l" t="t" r="r" b="b"/>
            <a:pathLst>
              <a:path w="292608" h="4572">
                <a:moveTo>
                  <a:pt x="0" y="0"/>
                </a:moveTo>
                <a:lnTo>
                  <a:pt x="0" y="4572"/>
                </a:lnTo>
                <a:lnTo>
                  <a:pt x="292608" y="4572"/>
                </a:lnTo>
                <a:lnTo>
                  <a:pt x="292608" y="0"/>
                </a:lnTo>
                <a:lnTo>
                  <a:pt x="0" y="0"/>
                </a:lnTo>
                <a:close/>
              </a:path>
            </a:pathLst>
          </a:custGeom>
          <a:solidFill>
            <a:srgbClr val="3333CC"/>
          </a:solidFill>
        </p:spPr>
        <p:txBody>
          <a:bodyPr wrap="square" lIns="0" tIns="0" rIns="0" bIns="0" rtlCol="0">
            <a:noAutofit/>
          </a:bodyPr>
          <a:lstStyle/>
          <a:p>
            <a:endParaRPr sz="1154"/>
          </a:p>
        </p:txBody>
      </p:sp>
      <p:sp>
        <p:nvSpPr>
          <p:cNvPr id="91" name="object 91"/>
          <p:cNvSpPr/>
          <p:nvPr/>
        </p:nvSpPr>
        <p:spPr>
          <a:xfrm>
            <a:off x="4628493" y="3756832"/>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3226411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2"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2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3" name="text 1"/>
          <p:cNvSpPr txBox="1"/>
          <p:nvPr/>
        </p:nvSpPr>
        <p:spPr>
          <a:xfrm>
            <a:off x="4658061" y="2971689"/>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4" name="text 1"/>
          <p:cNvSpPr txBox="1"/>
          <p:nvPr/>
        </p:nvSpPr>
        <p:spPr>
          <a:xfrm>
            <a:off x="7482221" y="2971689"/>
            <a:ext cx="49629" cy="59247"/>
          </a:xfrm>
          <a:prstGeom prst="rect">
            <a:avLst/>
          </a:prstGeom>
        </p:spPr>
        <p:txBody>
          <a:bodyPr vert="horz" wrap="none" lIns="0" tIns="0" rIns="0" bIns="0" rtlCol="0">
            <a:spAutoFit/>
          </a:bodyPr>
          <a:lstStyle/>
          <a:p>
            <a:r>
              <a:rPr sz="385" spc="6" dirty="0">
                <a:latin typeface="Times New Roman"/>
                <a:cs typeface="Times New Roman"/>
              </a:rPr>
              <a:t>13</a:t>
            </a:r>
            <a:endParaRPr sz="385">
              <a:latin typeface="Times New Roman"/>
              <a:cs typeface="Times New Roman"/>
            </a:endParaRPr>
          </a:p>
        </p:txBody>
      </p:sp>
      <p:sp>
        <p:nvSpPr>
          <p:cNvPr id="5" name="text 1"/>
          <p:cNvSpPr txBox="1"/>
          <p:nvPr/>
        </p:nvSpPr>
        <p:spPr>
          <a:xfrm>
            <a:off x="4877484" y="1241659"/>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6" name="text 1"/>
          <p:cNvSpPr txBox="1"/>
          <p:nvPr/>
        </p:nvSpPr>
        <p:spPr>
          <a:xfrm>
            <a:off x="4987439" y="1241660"/>
            <a:ext cx="2131096" cy="586443"/>
          </a:xfrm>
          <a:prstGeom prst="rect">
            <a:avLst/>
          </a:prstGeom>
        </p:spPr>
        <p:txBody>
          <a:bodyPr vert="horz" wrap="none" lIns="0" tIns="0" rIns="0" bIns="0" rtlCol="0">
            <a:spAutoFit/>
          </a:bodyPr>
          <a:lstStyle/>
          <a:p>
            <a:r>
              <a:rPr sz="770" b="1" spc="6" dirty="0">
                <a:latin typeface="Times New Roman"/>
                <a:cs typeface="Times New Roman"/>
              </a:rPr>
              <a:t>Exit criteria</a:t>
            </a:r>
            <a:endParaRPr sz="770">
              <a:latin typeface="Times New Roman"/>
              <a:cs typeface="Times New Roman"/>
            </a:endParaRPr>
          </a:p>
          <a:p>
            <a:r>
              <a:rPr sz="731" spc="6" dirty="0">
                <a:latin typeface="Times New Roman"/>
                <a:cs typeface="Times New Roman"/>
              </a:rPr>
              <a:t>– Review is competed when activities are accomplished</a:t>
            </a:r>
            <a:endParaRPr sz="705">
              <a:latin typeface="Times New Roman"/>
              <a:cs typeface="Times New Roman"/>
            </a:endParaRPr>
          </a:p>
          <a:p>
            <a:pPr marL="91869"/>
            <a:r>
              <a:rPr sz="770" spc="6" dirty="0">
                <a:latin typeface="Times New Roman"/>
                <a:cs typeface="Times New Roman"/>
              </a:rPr>
              <a:t>and output exists</a:t>
            </a:r>
            <a:endParaRPr sz="770">
              <a:latin typeface="Times New Roman"/>
              <a:cs typeface="Times New Roman"/>
            </a:endParaRPr>
          </a:p>
          <a:p>
            <a:r>
              <a:rPr sz="770" b="1" spc="6" dirty="0">
                <a:latin typeface="Times New Roman"/>
                <a:cs typeface="Times New Roman"/>
              </a:rPr>
              <a:t>Output</a:t>
            </a:r>
            <a:endParaRPr sz="770">
              <a:latin typeface="Times New Roman"/>
              <a:cs typeface="Times New Roman"/>
            </a:endParaRPr>
          </a:p>
          <a:p>
            <a:pPr marL="36650"/>
            <a:r>
              <a:rPr sz="770" spc="6" dirty="0">
                <a:solidFill>
                  <a:srgbClr val="3333CC"/>
                </a:solidFill>
                <a:latin typeface="Times New Roman"/>
                <a:cs typeface="Times New Roman"/>
              </a:rPr>
              <a:t>– Documented evidence </a:t>
            </a:r>
            <a:r>
              <a:rPr sz="770" spc="6" dirty="0">
                <a:latin typeface="Times New Roman"/>
                <a:cs typeface="Times New Roman"/>
              </a:rPr>
              <a:t>that identifies:</a:t>
            </a:r>
            <a:endParaRPr sz="770">
              <a:latin typeface="Times New Roman"/>
              <a:cs typeface="Times New Roman"/>
            </a:endParaRPr>
          </a:p>
        </p:txBody>
      </p:sp>
      <p:sp>
        <p:nvSpPr>
          <p:cNvPr id="7" name="text 1"/>
          <p:cNvSpPr txBox="1"/>
          <p:nvPr/>
        </p:nvSpPr>
        <p:spPr>
          <a:xfrm>
            <a:off x="4877483" y="1569084"/>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8" name="text 1"/>
          <p:cNvSpPr txBox="1"/>
          <p:nvPr/>
        </p:nvSpPr>
        <p:spPr>
          <a:xfrm>
            <a:off x="5170700" y="1801412"/>
            <a:ext cx="686213" cy="286938"/>
          </a:xfrm>
          <a:prstGeom prst="rect">
            <a:avLst/>
          </a:prstGeom>
        </p:spPr>
        <p:txBody>
          <a:bodyPr vert="horz" wrap="none" lIns="0" tIns="0" rIns="0" bIns="0" rtlCol="0">
            <a:spAutoFit/>
          </a:bodyPr>
          <a:lstStyle/>
          <a:p>
            <a:r>
              <a:rPr sz="641" spc="6" dirty="0">
                <a:latin typeface="Times New Roman"/>
                <a:cs typeface="Times New Roman"/>
              </a:rPr>
              <a:t>•   Project  reviewed</a:t>
            </a:r>
            <a:endParaRPr sz="641">
              <a:latin typeface="Times New Roman"/>
              <a:cs typeface="Times New Roman"/>
            </a:endParaRPr>
          </a:p>
          <a:p>
            <a:r>
              <a:rPr sz="641" spc="6" dirty="0">
                <a:latin typeface="Times New Roman"/>
                <a:cs typeface="Times New Roman"/>
              </a:rPr>
              <a:t>•   Team  members</a:t>
            </a:r>
            <a:endParaRPr sz="641">
              <a:latin typeface="Times New Roman"/>
              <a:cs typeface="Times New Roman"/>
            </a:endParaRPr>
          </a:p>
          <a:p>
            <a:r>
              <a:rPr sz="583" spc="6" dirty="0">
                <a:latin typeface="Times New Roman"/>
                <a:cs typeface="Times New Roman"/>
              </a:rPr>
              <a:t>•   Product  reviewed</a:t>
            </a:r>
            <a:endParaRPr sz="577">
              <a:latin typeface="Times New Roman"/>
              <a:cs typeface="Times New Roman"/>
            </a:endParaRPr>
          </a:p>
        </p:txBody>
      </p:sp>
      <p:sp>
        <p:nvSpPr>
          <p:cNvPr id="9" name="text 1"/>
          <p:cNvSpPr txBox="1"/>
          <p:nvPr/>
        </p:nvSpPr>
        <p:spPr>
          <a:xfrm>
            <a:off x="5170700" y="2094627"/>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0" name="text 1"/>
          <p:cNvSpPr txBox="1"/>
          <p:nvPr/>
        </p:nvSpPr>
        <p:spPr>
          <a:xfrm>
            <a:off x="5170700" y="2094627"/>
            <a:ext cx="693460" cy="197233"/>
          </a:xfrm>
          <a:prstGeom prst="rect">
            <a:avLst/>
          </a:prstGeom>
        </p:spPr>
        <p:txBody>
          <a:bodyPr vert="horz" wrap="none" lIns="0" tIns="0" rIns="0" bIns="0" rtlCol="0">
            <a:spAutoFit/>
          </a:bodyPr>
          <a:lstStyle/>
          <a:p>
            <a:pPr marL="73292"/>
            <a:r>
              <a:rPr sz="641" spc="6" dirty="0">
                <a:latin typeface="Times New Roman"/>
                <a:cs typeface="Times New Roman"/>
              </a:rPr>
              <a:t>Inputs  to  review</a:t>
            </a:r>
            <a:endParaRPr sz="641">
              <a:latin typeface="Times New Roman"/>
              <a:cs typeface="Times New Roman"/>
            </a:endParaRPr>
          </a:p>
          <a:p>
            <a:r>
              <a:rPr sz="641" spc="6" dirty="0">
                <a:latin typeface="Times New Roman"/>
                <a:cs typeface="Times New Roman"/>
              </a:rPr>
              <a:t>•  Review objectives</a:t>
            </a:r>
            <a:endParaRPr sz="641">
              <a:latin typeface="Times New Roman"/>
              <a:cs typeface="Times New Roman"/>
            </a:endParaRPr>
          </a:p>
        </p:txBody>
      </p:sp>
      <p:sp>
        <p:nvSpPr>
          <p:cNvPr id="11" name="text 1"/>
          <p:cNvSpPr txBox="1"/>
          <p:nvPr/>
        </p:nvSpPr>
        <p:spPr>
          <a:xfrm>
            <a:off x="5170700" y="2290103"/>
            <a:ext cx="29623" cy="39446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a:p>
            <a:r>
              <a:rPr sz="641" spc="6" dirty="0">
                <a:latin typeface="Times New Roman"/>
                <a:cs typeface="Times New Roman"/>
              </a:rPr>
              <a:t>•</a:t>
            </a:r>
            <a:endParaRPr sz="641">
              <a:latin typeface="Times New Roman"/>
              <a:cs typeface="Times New Roman"/>
            </a:endParaRPr>
          </a:p>
          <a:p>
            <a:r>
              <a:rPr sz="641" spc="6" dirty="0">
                <a:latin typeface="Times New Roman"/>
                <a:cs typeface="Times New Roman"/>
              </a:rPr>
              <a:t>•</a:t>
            </a:r>
            <a:endParaRPr sz="641">
              <a:latin typeface="Times New Roman"/>
              <a:cs typeface="Times New Roman"/>
            </a:endParaRPr>
          </a:p>
          <a:p>
            <a:r>
              <a:rPr sz="641" spc="6" dirty="0">
                <a:latin typeface="Times New Roman"/>
                <a:cs typeface="Times New Roman"/>
              </a:rPr>
              <a:t>•</a:t>
            </a:r>
            <a:endParaRPr sz="641">
              <a:latin typeface="Times New Roman"/>
              <a:cs typeface="Times New Roman"/>
            </a:endParaRPr>
          </a:p>
        </p:txBody>
      </p:sp>
      <p:sp>
        <p:nvSpPr>
          <p:cNvPr id="12" name="text 1"/>
          <p:cNvSpPr txBox="1"/>
          <p:nvPr/>
        </p:nvSpPr>
        <p:spPr>
          <a:xfrm>
            <a:off x="5170700" y="2290103"/>
            <a:ext cx="2020040" cy="484172"/>
          </a:xfrm>
          <a:prstGeom prst="rect">
            <a:avLst/>
          </a:prstGeom>
        </p:spPr>
        <p:txBody>
          <a:bodyPr vert="horz" wrap="none" lIns="0" tIns="0" rIns="0" bIns="0" rtlCol="0">
            <a:spAutoFit/>
          </a:bodyPr>
          <a:lstStyle/>
          <a:p>
            <a:pPr marL="73292"/>
            <a:r>
              <a:rPr sz="641" spc="6" dirty="0">
                <a:latin typeface="Times New Roman"/>
                <a:cs typeface="Times New Roman"/>
              </a:rPr>
              <a:t>List  of  resolved  and  unresolved  software  anomalies</a:t>
            </a:r>
            <a:endParaRPr sz="641">
              <a:latin typeface="Times New Roman"/>
              <a:cs typeface="Times New Roman"/>
            </a:endParaRPr>
          </a:p>
          <a:p>
            <a:pPr marL="73292"/>
            <a:r>
              <a:rPr sz="641" spc="6" dirty="0">
                <a:latin typeface="Times New Roman"/>
                <a:cs typeface="Times New Roman"/>
              </a:rPr>
              <a:t>List of resolved and unresolved hardware anomalies</a:t>
            </a:r>
            <a:endParaRPr sz="641">
              <a:latin typeface="Times New Roman"/>
              <a:cs typeface="Times New Roman"/>
            </a:endParaRPr>
          </a:p>
          <a:p>
            <a:pPr marL="73300"/>
            <a:r>
              <a:rPr sz="641" spc="6" dirty="0">
                <a:latin typeface="Times New Roman"/>
                <a:cs typeface="Times New Roman"/>
              </a:rPr>
              <a:t>List  of  managerial  issues</a:t>
            </a:r>
            <a:endParaRPr sz="641">
              <a:latin typeface="Times New Roman"/>
              <a:cs typeface="Times New Roman"/>
            </a:endParaRPr>
          </a:p>
          <a:p>
            <a:pPr marL="73292"/>
            <a:r>
              <a:rPr sz="583" spc="6" dirty="0">
                <a:latin typeface="Times New Roman"/>
                <a:cs typeface="Times New Roman"/>
              </a:rPr>
              <a:t>Action  items  status  (  open,  closed),  ownership,  target  date</a:t>
            </a:r>
            <a:endParaRPr sz="577">
              <a:latin typeface="Times New Roman"/>
              <a:cs typeface="Times New Roman"/>
            </a:endParaRPr>
          </a:p>
          <a:p>
            <a:r>
              <a:rPr sz="641" spc="6" dirty="0">
                <a:latin typeface="Times New Roman"/>
                <a:cs typeface="Times New Roman"/>
              </a:rPr>
              <a:t>•  Any recommendations</a:t>
            </a:r>
            <a:endParaRPr sz="641">
              <a:latin typeface="Times New Roman"/>
              <a:cs typeface="Times New Roman"/>
            </a:endParaRPr>
          </a:p>
        </p:txBody>
      </p:sp>
      <p:sp>
        <p:nvSpPr>
          <p:cNvPr id="13" name="text 1"/>
          <p:cNvSpPr txBox="1"/>
          <p:nvPr/>
        </p:nvSpPr>
        <p:spPr>
          <a:xfrm>
            <a:off x="5170700" y="2778794"/>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4" name="text 1"/>
          <p:cNvSpPr txBox="1"/>
          <p:nvPr/>
        </p:nvSpPr>
        <p:spPr>
          <a:xfrm>
            <a:off x="5243996" y="2778794"/>
            <a:ext cx="1976823" cy="89705"/>
          </a:xfrm>
          <a:prstGeom prst="rect">
            <a:avLst/>
          </a:prstGeom>
        </p:spPr>
        <p:txBody>
          <a:bodyPr vert="horz" wrap="none" lIns="0" tIns="0" rIns="0" bIns="0" rtlCol="0">
            <a:spAutoFit/>
          </a:bodyPr>
          <a:lstStyle/>
          <a:p>
            <a:r>
              <a:rPr sz="583" spc="6" dirty="0">
                <a:latin typeface="Times New Roman"/>
                <a:cs typeface="Times New Roman"/>
              </a:rPr>
              <a:t>Whether  product  reviewed  meets  regulations,  standards,  etc.</a:t>
            </a:r>
            <a:endParaRPr sz="577">
              <a:latin typeface="Times New Roman"/>
              <a:cs typeface="Times New Roman"/>
            </a:endParaRPr>
          </a:p>
        </p:txBody>
      </p:sp>
      <p:sp>
        <p:nvSpPr>
          <p:cNvPr id="15" name="text 1"/>
          <p:cNvSpPr txBox="1"/>
          <p:nvPr/>
        </p:nvSpPr>
        <p:spPr>
          <a:xfrm>
            <a:off x="5513763" y="1044173"/>
            <a:ext cx="1224118"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Technical  Reviews</a:t>
            </a:r>
            <a:endParaRPr sz="1154">
              <a:latin typeface="Times New Roman"/>
              <a:cs typeface="Times New Roman"/>
            </a:endParaRPr>
          </a:p>
        </p:txBody>
      </p:sp>
      <p:sp>
        <p:nvSpPr>
          <p:cNvPr id="92" name="object 92"/>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pic>
        <p:nvPicPr>
          <p:cNvPr id="2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3757076"/>
            <a:ext cx="2932162" cy="2199121"/>
          </a:xfrm>
          <a:prstGeom prst="rect">
            <a:avLst/>
          </a:prstGeom>
        </p:spPr>
      </p:pic>
      <p:sp>
        <p:nvSpPr>
          <p:cNvPr id="16" name="text 1"/>
          <p:cNvSpPr txBox="1"/>
          <p:nvPr/>
        </p:nvSpPr>
        <p:spPr>
          <a:xfrm>
            <a:off x="4658061" y="5827614"/>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17" name="text 1"/>
          <p:cNvSpPr txBox="1"/>
          <p:nvPr/>
        </p:nvSpPr>
        <p:spPr>
          <a:xfrm>
            <a:off x="7482221" y="5827614"/>
            <a:ext cx="49629" cy="59247"/>
          </a:xfrm>
          <a:prstGeom prst="rect">
            <a:avLst/>
          </a:prstGeom>
        </p:spPr>
        <p:txBody>
          <a:bodyPr vert="horz" wrap="none" lIns="0" tIns="0" rIns="0" bIns="0" rtlCol="0">
            <a:spAutoFit/>
          </a:bodyPr>
          <a:lstStyle/>
          <a:p>
            <a:r>
              <a:rPr sz="385" spc="6" dirty="0">
                <a:latin typeface="Times New Roman"/>
                <a:cs typeface="Times New Roman"/>
              </a:rPr>
              <a:t>14</a:t>
            </a:r>
            <a:endParaRPr sz="385">
              <a:latin typeface="Times New Roman"/>
              <a:cs typeface="Times New Roman"/>
            </a:endParaRPr>
          </a:p>
        </p:txBody>
      </p:sp>
      <p:sp>
        <p:nvSpPr>
          <p:cNvPr id="18" name="text 1"/>
          <p:cNvSpPr txBox="1"/>
          <p:nvPr/>
        </p:nvSpPr>
        <p:spPr>
          <a:xfrm>
            <a:off x="5646687" y="3900097"/>
            <a:ext cx="911724"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Walk-through</a:t>
            </a:r>
            <a:endParaRPr sz="1154">
              <a:latin typeface="Times New Roman"/>
              <a:cs typeface="Times New Roman"/>
            </a:endParaRPr>
          </a:p>
        </p:txBody>
      </p:sp>
      <p:sp>
        <p:nvSpPr>
          <p:cNvPr id="19" name="text 1"/>
          <p:cNvSpPr txBox="1"/>
          <p:nvPr/>
        </p:nvSpPr>
        <p:spPr>
          <a:xfrm>
            <a:off x="4951276" y="4139122"/>
            <a:ext cx="295466" cy="118494"/>
          </a:xfrm>
          <a:prstGeom prst="rect">
            <a:avLst/>
          </a:prstGeom>
        </p:spPr>
        <p:txBody>
          <a:bodyPr vert="horz" wrap="none" lIns="0" tIns="0" rIns="0" bIns="0" rtlCol="0">
            <a:spAutoFit/>
          </a:bodyPr>
          <a:lstStyle/>
          <a:p>
            <a:r>
              <a:rPr sz="770" spc="6" dirty="0">
                <a:latin typeface="Times New Roman"/>
                <a:cs typeface="Times New Roman"/>
              </a:rPr>
              <a:t>–   A    </a:t>
            </a:r>
            <a:endParaRPr sz="770">
              <a:latin typeface="Times New Roman"/>
              <a:cs typeface="Times New Roman"/>
            </a:endParaRPr>
          </a:p>
        </p:txBody>
      </p:sp>
      <p:sp>
        <p:nvSpPr>
          <p:cNvPr id="20" name="text 1"/>
          <p:cNvSpPr txBox="1"/>
          <p:nvPr/>
        </p:nvSpPr>
        <p:spPr>
          <a:xfrm>
            <a:off x="5192691" y="4139122"/>
            <a:ext cx="559769"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static analysis</a:t>
            </a:r>
            <a:endParaRPr sz="770">
              <a:latin typeface="Times New Roman"/>
              <a:cs typeface="Times New Roman"/>
            </a:endParaRPr>
          </a:p>
        </p:txBody>
      </p:sp>
      <p:sp>
        <p:nvSpPr>
          <p:cNvPr id="93" name="object 93"/>
          <p:cNvSpPr/>
          <p:nvPr/>
        </p:nvSpPr>
        <p:spPr>
          <a:xfrm>
            <a:off x="5192691" y="4236974"/>
            <a:ext cx="545382" cy="4398"/>
          </a:xfrm>
          <a:custGeom>
            <a:avLst/>
            <a:gdLst/>
            <a:ahLst/>
            <a:cxnLst/>
            <a:rect l="l" t="t" r="r" b="b"/>
            <a:pathLst>
              <a:path w="850392" h="6858">
                <a:moveTo>
                  <a:pt x="0" y="0"/>
                </a:moveTo>
                <a:lnTo>
                  <a:pt x="0" y="6858"/>
                </a:lnTo>
                <a:lnTo>
                  <a:pt x="850392" y="6858"/>
                </a:lnTo>
                <a:lnTo>
                  <a:pt x="850392" y="0"/>
                </a:lnTo>
                <a:lnTo>
                  <a:pt x="0" y="0"/>
                </a:lnTo>
                <a:close/>
              </a:path>
            </a:pathLst>
          </a:custGeom>
          <a:solidFill>
            <a:srgbClr val="3333CC"/>
          </a:solidFill>
        </p:spPr>
        <p:txBody>
          <a:bodyPr wrap="square" lIns="0" tIns="0" rIns="0" bIns="0" rtlCol="0">
            <a:noAutofit/>
          </a:bodyPr>
          <a:lstStyle/>
          <a:p>
            <a:endParaRPr sz="1154"/>
          </a:p>
        </p:txBody>
      </p:sp>
      <p:sp>
        <p:nvSpPr>
          <p:cNvPr id="24" name="text 1"/>
          <p:cNvSpPr txBox="1"/>
          <p:nvPr/>
        </p:nvSpPr>
        <p:spPr>
          <a:xfrm>
            <a:off x="5762507" y="4139122"/>
            <a:ext cx="1272592" cy="118494"/>
          </a:xfrm>
          <a:prstGeom prst="rect">
            <a:avLst/>
          </a:prstGeom>
        </p:spPr>
        <p:txBody>
          <a:bodyPr vert="horz" wrap="none" lIns="0" tIns="0" rIns="0" bIns="0" rtlCol="0">
            <a:spAutoFit/>
          </a:bodyPr>
          <a:lstStyle/>
          <a:p>
            <a:r>
              <a:rPr sz="770" spc="6" dirty="0">
                <a:latin typeface="Times New Roman"/>
                <a:cs typeface="Times New Roman"/>
              </a:rPr>
              <a:t>technique of a software product</a:t>
            </a:r>
            <a:endParaRPr sz="770">
              <a:latin typeface="Times New Roman"/>
              <a:cs typeface="Times New Roman"/>
            </a:endParaRPr>
          </a:p>
        </p:txBody>
      </p:sp>
      <p:sp>
        <p:nvSpPr>
          <p:cNvPr id="25" name="text 1"/>
          <p:cNvSpPr txBox="1"/>
          <p:nvPr/>
        </p:nvSpPr>
        <p:spPr>
          <a:xfrm>
            <a:off x="4951276" y="4279866"/>
            <a:ext cx="50463"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26" name="text 1"/>
          <p:cNvSpPr txBox="1"/>
          <p:nvPr/>
        </p:nvSpPr>
        <p:spPr>
          <a:xfrm>
            <a:off x="5097884" y="4279866"/>
            <a:ext cx="760849" cy="118494"/>
          </a:xfrm>
          <a:prstGeom prst="rect">
            <a:avLst/>
          </a:prstGeom>
        </p:spPr>
        <p:txBody>
          <a:bodyPr vert="horz" wrap="none" lIns="0" tIns="0" rIns="0" bIns="0" rtlCol="0">
            <a:spAutoFit/>
          </a:bodyPr>
          <a:lstStyle/>
          <a:p>
            <a:r>
              <a:rPr sz="770" spc="6" dirty="0">
                <a:latin typeface="Times New Roman"/>
                <a:cs typeface="Times New Roman"/>
              </a:rPr>
              <a:t>Where participants</a:t>
            </a:r>
            <a:endParaRPr sz="770">
              <a:latin typeface="Times New Roman"/>
              <a:cs typeface="Times New Roman"/>
            </a:endParaRPr>
          </a:p>
        </p:txBody>
      </p:sp>
      <p:sp>
        <p:nvSpPr>
          <p:cNvPr id="27" name="text 1"/>
          <p:cNvSpPr txBox="1"/>
          <p:nvPr/>
        </p:nvSpPr>
        <p:spPr>
          <a:xfrm>
            <a:off x="5079803" y="4414456"/>
            <a:ext cx="64057" cy="98617"/>
          </a:xfrm>
          <a:prstGeom prst="rect">
            <a:avLst/>
          </a:prstGeom>
        </p:spPr>
        <p:txBody>
          <a:bodyPr vert="horz" wrap="none" lIns="0" tIns="0" rIns="0" bIns="0" rtlCol="0">
            <a:spAutoFit/>
          </a:bodyPr>
          <a:lstStyle/>
          <a:p>
            <a:r>
              <a:rPr sz="641" spc="6" dirty="0">
                <a:latin typeface="Times New Roman"/>
                <a:cs typeface="Times New Roman"/>
              </a:rPr>
              <a:t>1.</a:t>
            </a:r>
            <a:endParaRPr sz="641">
              <a:latin typeface="Times New Roman"/>
              <a:cs typeface="Times New Roman"/>
            </a:endParaRPr>
          </a:p>
        </p:txBody>
      </p:sp>
      <p:sp>
        <p:nvSpPr>
          <p:cNvPr id="28" name="text 1"/>
          <p:cNvSpPr txBox="1"/>
          <p:nvPr/>
        </p:nvSpPr>
        <p:spPr>
          <a:xfrm>
            <a:off x="5226288" y="4414456"/>
            <a:ext cx="1136208" cy="89705"/>
          </a:xfrm>
          <a:prstGeom prst="rect">
            <a:avLst/>
          </a:prstGeom>
        </p:spPr>
        <p:txBody>
          <a:bodyPr vert="horz" wrap="none" lIns="0" tIns="0" rIns="0" bIns="0" rtlCol="0">
            <a:spAutoFit/>
          </a:bodyPr>
          <a:lstStyle/>
          <a:p>
            <a:r>
              <a:rPr sz="583" spc="6" dirty="0">
                <a:latin typeface="Times New Roman"/>
                <a:cs typeface="Times New Roman"/>
              </a:rPr>
              <a:t>ask  questions  and  make  comments</a:t>
            </a:r>
            <a:endParaRPr sz="577">
              <a:latin typeface="Times New Roman"/>
              <a:cs typeface="Times New Roman"/>
            </a:endParaRPr>
          </a:p>
        </p:txBody>
      </p:sp>
      <p:sp>
        <p:nvSpPr>
          <p:cNvPr id="94" name="object 94"/>
          <p:cNvSpPr/>
          <p:nvPr/>
        </p:nvSpPr>
        <p:spPr>
          <a:xfrm>
            <a:off x="5226411" y="4495981"/>
            <a:ext cx="1124483" cy="3421"/>
          </a:xfrm>
          <a:custGeom>
            <a:avLst/>
            <a:gdLst/>
            <a:ahLst/>
            <a:cxnLst/>
            <a:rect l="l" t="t" r="r" b="b"/>
            <a:pathLst>
              <a:path w="1753361" h="5334">
                <a:moveTo>
                  <a:pt x="0" y="0"/>
                </a:moveTo>
                <a:lnTo>
                  <a:pt x="0" y="5334"/>
                </a:lnTo>
                <a:lnTo>
                  <a:pt x="1753361" y="5334"/>
                </a:lnTo>
                <a:lnTo>
                  <a:pt x="1753361" y="0"/>
                </a:lnTo>
                <a:lnTo>
                  <a:pt x="0" y="0"/>
                </a:lnTo>
                <a:close/>
              </a:path>
            </a:pathLst>
          </a:custGeom>
          <a:solidFill>
            <a:srgbClr val="000000"/>
          </a:solidFill>
        </p:spPr>
        <p:txBody>
          <a:bodyPr wrap="square" lIns="0" tIns="0" rIns="0" bIns="0" rtlCol="0">
            <a:noAutofit/>
          </a:bodyPr>
          <a:lstStyle/>
          <a:p>
            <a:endParaRPr sz="1154"/>
          </a:p>
        </p:txBody>
      </p:sp>
      <p:sp>
        <p:nvSpPr>
          <p:cNvPr id="29" name="text 1"/>
          <p:cNvSpPr txBox="1"/>
          <p:nvPr/>
        </p:nvSpPr>
        <p:spPr>
          <a:xfrm>
            <a:off x="5079803" y="4537408"/>
            <a:ext cx="789640" cy="118494"/>
          </a:xfrm>
          <a:prstGeom prst="rect">
            <a:avLst/>
          </a:prstGeom>
        </p:spPr>
        <p:txBody>
          <a:bodyPr vert="horz" wrap="none" lIns="0" tIns="0" rIns="0" bIns="0" rtlCol="0">
            <a:spAutoFit/>
          </a:bodyPr>
          <a:lstStyle/>
          <a:p>
            <a:r>
              <a:rPr sz="770" spc="6" dirty="0">
                <a:latin typeface="Times New Roman"/>
                <a:cs typeface="Times New Roman"/>
              </a:rPr>
              <a:t>2.   Find  </a:t>
            </a:r>
            <a:r>
              <a:rPr sz="770" spc="6" dirty="0">
                <a:solidFill>
                  <a:srgbClr val="3333CC"/>
                </a:solidFill>
                <a:latin typeface="Times New Roman"/>
                <a:cs typeface="Times New Roman"/>
              </a:rPr>
              <a:t>anomalies</a:t>
            </a:r>
            <a:endParaRPr sz="770">
              <a:latin typeface="Times New Roman"/>
              <a:cs typeface="Times New Roman"/>
            </a:endParaRPr>
          </a:p>
        </p:txBody>
      </p:sp>
      <p:sp>
        <p:nvSpPr>
          <p:cNvPr id="95" name="object 95"/>
          <p:cNvSpPr/>
          <p:nvPr/>
        </p:nvSpPr>
        <p:spPr>
          <a:xfrm>
            <a:off x="5226411" y="4635259"/>
            <a:ext cx="203785" cy="4398"/>
          </a:xfrm>
          <a:custGeom>
            <a:avLst/>
            <a:gdLst/>
            <a:ahLst/>
            <a:cxnLst/>
            <a:rect l="l" t="t" r="r" b="b"/>
            <a:pathLst>
              <a:path w="317754" h="6857">
                <a:moveTo>
                  <a:pt x="0" y="0"/>
                </a:moveTo>
                <a:lnTo>
                  <a:pt x="0" y="6858"/>
                </a:lnTo>
                <a:lnTo>
                  <a:pt x="317754" y="6858"/>
                </a:lnTo>
                <a:lnTo>
                  <a:pt x="317754" y="0"/>
                </a:lnTo>
                <a:lnTo>
                  <a:pt x="0" y="0"/>
                </a:lnTo>
                <a:close/>
              </a:path>
            </a:pathLst>
          </a:custGeom>
          <a:solidFill>
            <a:srgbClr val="000000"/>
          </a:solidFill>
        </p:spPr>
        <p:txBody>
          <a:bodyPr wrap="square" lIns="0" tIns="0" rIns="0" bIns="0" rtlCol="0">
            <a:noAutofit/>
          </a:bodyPr>
          <a:lstStyle/>
          <a:p>
            <a:endParaRPr sz="1154"/>
          </a:p>
        </p:txBody>
      </p:sp>
      <p:sp>
        <p:nvSpPr>
          <p:cNvPr id="96" name="object 96"/>
          <p:cNvSpPr/>
          <p:nvPr/>
        </p:nvSpPr>
        <p:spPr>
          <a:xfrm>
            <a:off x="5430196" y="4635259"/>
            <a:ext cx="395842" cy="4398"/>
          </a:xfrm>
          <a:custGeom>
            <a:avLst/>
            <a:gdLst/>
            <a:ahLst/>
            <a:cxnLst/>
            <a:rect l="l" t="t" r="r" b="b"/>
            <a:pathLst>
              <a:path w="617220" h="6857">
                <a:moveTo>
                  <a:pt x="0" y="0"/>
                </a:moveTo>
                <a:lnTo>
                  <a:pt x="0" y="6858"/>
                </a:lnTo>
                <a:lnTo>
                  <a:pt x="617220" y="6858"/>
                </a:lnTo>
                <a:lnTo>
                  <a:pt x="617220" y="0"/>
                </a:lnTo>
                <a:lnTo>
                  <a:pt x="0" y="0"/>
                </a:lnTo>
                <a:close/>
              </a:path>
            </a:pathLst>
          </a:custGeom>
          <a:solidFill>
            <a:srgbClr val="3333CC"/>
          </a:solidFill>
        </p:spPr>
        <p:txBody>
          <a:bodyPr wrap="square" lIns="0" tIns="0" rIns="0" bIns="0" rtlCol="0">
            <a:noAutofit/>
          </a:bodyPr>
          <a:lstStyle/>
          <a:p>
            <a:endParaRPr sz="1154"/>
          </a:p>
        </p:txBody>
      </p:sp>
      <p:sp>
        <p:nvSpPr>
          <p:cNvPr id="30" name="text 1"/>
          <p:cNvSpPr txBox="1"/>
          <p:nvPr/>
        </p:nvSpPr>
        <p:spPr>
          <a:xfrm>
            <a:off x="5079803" y="4677663"/>
            <a:ext cx="491738"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3.   Improve</a:t>
            </a:r>
            <a:endParaRPr sz="770">
              <a:latin typeface="Times New Roman"/>
              <a:cs typeface="Times New Roman"/>
            </a:endParaRPr>
          </a:p>
        </p:txBody>
      </p:sp>
      <p:sp>
        <p:nvSpPr>
          <p:cNvPr id="97" name="object 97"/>
          <p:cNvSpPr/>
          <p:nvPr/>
        </p:nvSpPr>
        <p:spPr>
          <a:xfrm>
            <a:off x="5226411" y="4775514"/>
            <a:ext cx="330846" cy="4398"/>
          </a:xfrm>
          <a:custGeom>
            <a:avLst/>
            <a:gdLst/>
            <a:ahLst/>
            <a:cxnLst/>
            <a:rect l="l" t="t" r="r" b="b"/>
            <a:pathLst>
              <a:path w="515874" h="6858">
                <a:moveTo>
                  <a:pt x="0" y="0"/>
                </a:moveTo>
                <a:lnTo>
                  <a:pt x="0" y="6858"/>
                </a:lnTo>
                <a:lnTo>
                  <a:pt x="515874" y="6858"/>
                </a:lnTo>
                <a:lnTo>
                  <a:pt x="515874" y="0"/>
                </a:lnTo>
                <a:lnTo>
                  <a:pt x="0" y="0"/>
                </a:lnTo>
                <a:close/>
              </a:path>
            </a:pathLst>
          </a:custGeom>
          <a:solidFill>
            <a:srgbClr val="3333CC"/>
          </a:solidFill>
        </p:spPr>
        <p:txBody>
          <a:bodyPr wrap="square" lIns="0" tIns="0" rIns="0" bIns="0" rtlCol="0">
            <a:noAutofit/>
          </a:bodyPr>
          <a:lstStyle/>
          <a:p>
            <a:endParaRPr sz="1154"/>
          </a:p>
        </p:txBody>
      </p:sp>
      <p:sp>
        <p:nvSpPr>
          <p:cNvPr id="98" name="object 98"/>
          <p:cNvSpPr/>
          <p:nvPr/>
        </p:nvSpPr>
        <p:spPr>
          <a:xfrm>
            <a:off x="5557256" y="4775514"/>
            <a:ext cx="24435" cy="4398"/>
          </a:xfrm>
          <a:custGeom>
            <a:avLst/>
            <a:gdLst/>
            <a:ahLst/>
            <a:cxnLst/>
            <a:rect l="l" t="t" r="r" b="b"/>
            <a:pathLst>
              <a:path w="38100" h="6858">
                <a:moveTo>
                  <a:pt x="0" y="0"/>
                </a:moveTo>
                <a:lnTo>
                  <a:pt x="0" y="6858"/>
                </a:lnTo>
                <a:lnTo>
                  <a:pt x="38100" y="6858"/>
                </a:lnTo>
                <a:lnTo>
                  <a:pt x="38100" y="0"/>
                </a:lnTo>
                <a:lnTo>
                  <a:pt x="0" y="0"/>
                </a:lnTo>
                <a:close/>
              </a:path>
            </a:pathLst>
          </a:custGeom>
          <a:solidFill>
            <a:srgbClr val="000000"/>
          </a:solidFill>
        </p:spPr>
        <p:txBody>
          <a:bodyPr wrap="square" lIns="0" tIns="0" rIns="0" bIns="0" rtlCol="0">
            <a:noAutofit/>
          </a:bodyPr>
          <a:lstStyle/>
          <a:p>
            <a:endParaRPr sz="1154"/>
          </a:p>
        </p:txBody>
      </p:sp>
      <p:sp>
        <p:nvSpPr>
          <p:cNvPr id="31" name="text 1"/>
          <p:cNvSpPr txBox="1"/>
          <p:nvPr/>
        </p:nvSpPr>
        <p:spPr>
          <a:xfrm>
            <a:off x="5581691" y="4677663"/>
            <a:ext cx="455702" cy="118494"/>
          </a:xfrm>
          <a:prstGeom prst="rect">
            <a:avLst/>
          </a:prstGeom>
        </p:spPr>
        <p:txBody>
          <a:bodyPr vert="horz" wrap="none" lIns="0" tIns="0" rIns="0" bIns="0" rtlCol="0">
            <a:spAutoFit/>
          </a:bodyPr>
          <a:lstStyle/>
          <a:p>
            <a:r>
              <a:rPr sz="770" spc="6" dirty="0">
                <a:latin typeface="Times New Roman"/>
                <a:cs typeface="Times New Roman"/>
              </a:rPr>
              <a:t>the product</a:t>
            </a:r>
            <a:endParaRPr sz="770">
              <a:latin typeface="Times New Roman"/>
              <a:cs typeface="Times New Roman"/>
            </a:endParaRPr>
          </a:p>
        </p:txBody>
      </p:sp>
      <p:sp>
        <p:nvSpPr>
          <p:cNvPr id="64" name="text 1"/>
          <p:cNvSpPr txBox="1"/>
          <p:nvPr/>
        </p:nvSpPr>
        <p:spPr>
          <a:xfrm>
            <a:off x="5079803" y="4818406"/>
            <a:ext cx="75277" cy="118494"/>
          </a:xfrm>
          <a:prstGeom prst="rect">
            <a:avLst/>
          </a:prstGeom>
        </p:spPr>
        <p:txBody>
          <a:bodyPr vert="horz" wrap="none" lIns="0" tIns="0" rIns="0" bIns="0" rtlCol="0">
            <a:spAutoFit/>
          </a:bodyPr>
          <a:lstStyle/>
          <a:p>
            <a:r>
              <a:rPr sz="770" spc="6" dirty="0">
                <a:latin typeface="Times New Roman"/>
                <a:cs typeface="Times New Roman"/>
              </a:rPr>
              <a:t>4.</a:t>
            </a:r>
            <a:endParaRPr sz="770">
              <a:latin typeface="Times New Roman"/>
              <a:cs typeface="Times New Roman"/>
            </a:endParaRPr>
          </a:p>
        </p:txBody>
      </p:sp>
      <p:sp>
        <p:nvSpPr>
          <p:cNvPr id="65" name="text 1"/>
          <p:cNvSpPr txBox="1"/>
          <p:nvPr/>
        </p:nvSpPr>
        <p:spPr>
          <a:xfrm>
            <a:off x="5226430" y="4818406"/>
            <a:ext cx="836896" cy="118494"/>
          </a:xfrm>
          <a:prstGeom prst="rect">
            <a:avLst/>
          </a:prstGeom>
        </p:spPr>
        <p:txBody>
          <a:bodyPr vert="horz" wrap="none" lIns="0" tIns="0" rIns="0" bIns="0" rtlCol="0">
            <a:spAutoFit/>
          </a:bodyPr>
          <a:lstStyle/>
          <a:p>
            <a:r>
              <a:rPr sz="770" spc="6" dirty="0">
                <a:latin typeface="Times New Roman"/>
                <a:cs typeface="Times New Roman"/>
              </a:rPr>
              <a:t>Consider  </a:t>
            </a:r>
            <a:r>
              <a:rPr sz="770" spc="6" dirty="0">
                <a:solidFill>
                  <a:srgbClr val="3333CC"/>
                </a:solidFill>
                <a:latin typeface="Times New Roman"/>
                <a:cs typeface="Times New Roman"/>
              </a:rPr>
              <a:t>alternative</a:t>
            </a:r>
            <a:endParaRPr sz="770">
              <a:latin typeface="Times New Roman"/>
              <a:cs typeface="Times New Roman"/>
            </a:endParaRPr>
          </a:p>
        </p:txBody>
      </p:sp>
      <p:sp>
        <p:nvSpPr>
          <p:cNvPr id="99" name="object 99"/>
          <p:cNvSpPr/>
          <p:nvPr/>
        </p:nvSpPr>
        <p:spPr>
          <a:xfrm>
            <a:off x="5603682" y="4916258"/>
            <a:ext cx="411969" cy="4398"/>
          </a:xfrm>
          <a:custGeom>
            <a:avLst/>
            <a:gdLst/>
            <a:ahLst/>
            <a:cxnLst/>
            <a:rect l="l" t="t" r="r" b="b"/>
            <a:pathLst>
              <a:path w="642366" h="6858">
                <a:moveTo>
                  <a:pt x="0" y="0"/>
                </a:moveTo>
                <a:lnTo>
                  <a:pt x="0" y="6858"/>
                </a:lnTo>
                <a:lnTo>
                  <a:pt x="642366" y="6858"/>
                </a:lnTo>
                <a:lnTo>
                  <a:pt x="642366" y="0"/>
                </a:lnTo>
                <a:lnTo>
                  <a:pt x="0" y="0"/>
                </a:lnTo>
                <a:close/>
              </a:path>
            </a:pathLst>
          </a:custGeom>
          <a:solidFill>
            <a:srgbClr val="3333CC"/>
          </a:solidFill>
        </p:spPr>
        <p:txBody>
          <a:bodyPr wrap="square" lIns="0" tIns="0" rIns="0" bIns="0" rtlCol="0">
            <a:noAutofit/>
          </a:bodyPr>
          <a:lstStyle/>
          <a:p>
            <a:endParaRPr sz="1154"/>
          </a:p>
        </p:txBody>
      </p:sp>
      <p:sp>
        <p:nvSpPr>
          <p:cNvPr id="66" name="text 1"/>
          <p:cNvSpPr txBox="1"/>
          <p:nvPr/>
        </p:nvSpPr>
        <p:spPr>
          <a:xfrm>
            <a:off x="6039597" y="4818407"/>
            <a:ext cx="668773" cy="118494"/>
          </a:xfrm>
          <a:prstGeom prst="rect">
            <a:avLst/>
          </a:prstGeom>
        </p:spPr>
        <p:txBody>
          <a:bodyPr vert="horz" wrap="none" lIns="0" tIns="0" rIns="0" bIns="0" rtlCol="0">
            <a:spAutoFit/>
          </a:bodyPr>
          <a:lstStyle/>
          <a:p>
            <a:r>
              <a:rPr sz="770" spc="6" dirty="0">
                <a:latin typeface="Times New Roman"/>
                <a:cs typeface="Times New Roman"/>
              </a:rPr>
              <a:t>implementations</a:t>
            </a:r>
            <a:endParaRPr sz="770">
              <a:latin typeface="Times New Roman"/>
              <a:cs typeface="Times New Roman"/>
            </a:endParaRPr>
          </a:p>
        </p:txBody>
      </p:sp>
      <p:sp>
        <p:nvSpPr>
          <p:cNvPr id="67" name="text 1"/>
          <p:cNvSpPr txBox="1"/>
          <p:nvPr/>
        </p:nvSpPr>
        <p:spPr>
          <a:xfrm>
            <a:off x="5079803" y="4958662"/>
            <a:ext cx="75277" cy="118494"/>
          </a:xfrm>
          <a:prstGeom prst="rect">
            <a:avLst/>
          </a:prstGeom>
        </p:spPr>
        <p:txBody>
          <a:bodyPr vert="horz" wrap="none" lIns="0" tIns="0" rIns="0" bIns="0" rtlCol="0">
            <a:spAutoFit/>
          </a:bodyPr>
          <a:lstStyle/>
          <a:p>
            <a:r>
              <a:rPr sz="770" spc="6" dirty="0">
                <a:latin typeface="Times New Roman"/>
                <a:cs typeface="Times New Roman"/>
              </a:rPr>
              <a:t>5.</a:t>
            </a:r>
            <a:endParaRPr sz="770">
              <a:latin typeface="Times New Roman"/>
              <a:cs typeface="Times New Roman"/>
            </a:endParaRPr>
          </a:p>
        </p:txBody>
      </p:sp>
      <p:sp>
        <p:nvSpPr>
          <p:cNvPr id="68" name="text 1"/>
          <p:cNvSpPr txBox="1"/>
          <p:nvPr/>
        </p:nvSpPr>
        <p:spPr>
          <a:xfrm>
            <a:off x="5226381" y="4958662"/>
            <a:ext cx="900246" cy="118494"/>
          </a:xfrm>
          <a:prstGeom prst="rect">
            <a:avLst/>
          </a:prstGeom>
        </p:spPr>
        <p:txBody>
          <a:bodyPr vert="horz" wrap="none" lIns="0" tIns="0" rIns="0" bIns="0" rtlCol="0">
            <a:spAutoFit/>
          </a:bodyPr>
          <a:lstStyle/>
          <a:p>
            <a:r>
              <a:rPr sz="770" spc="6" dirty="0">
                <a:latin typeface="Times New Roman"/>
                <a:cs typeface="Times New Roman"/>
              </a:rPr>
              <a:t>Evaluate </a:t>
            </a:r>
            <a:r>
              <a:rPr sz="770" spc="6" dirty="0">
                <a:solidFill>
                  <a:srgbClr val="3333CC"/>
                </a:solidFill>
                <a:latin typeface="Times New Roman"/>
                <a:cs typeface="Times New Roman"/>
              </a:rPr>
              <a:t>conformance</a:t>
            </a:r>
            <a:endParaRPr sz="770">
              <a:latin typeface="Times New Roman"/>
              <a:cs typeface="Times New Roman"/>
            </a:endParaRPr>
          </a:p>
        </p:txBody>
      </p:sp>
      <p:sp>
        <p:nvSpPr>
          <p:cNvPr id="100" name="object 100"/>
          <p:cNvSpPr/>
          <p:nvPr/>
        </p:nvSpPr>
        <p:spPr>
          <a:xfrm>
            <a:off x="5591954" y="5056513"/>
            <a:ext cx="509707" cy="4398"/>
          </a:xfrm>
          <a:custGeom>
            <a:avLst/>
            <a:gdLst/>
            <a:ahLst/>
            <a:cxnLst/>
            <a:rect l="l" t="t" r="r" b="b"/>
            <a:pathLst>
              <a:path w="794766" h="6858">
                <a:moveTo>
                  <a:pt x="0" y="0"/>
                </a:moveTo>
                <a:lnTo>
                  <a:pt x="0" y="6858"/>
                </a:lnTo>
                <a:lnTo>
                  <a:pt x="794766" y="6858"/>
                </a:lnTo>
                <a:lnTo>
                  <a:pt x="794766" y="0"/>
                </a:lnTo>
                <a:lnTo>
                  <a:pt x="0" y="0"/>
                </a:lnTo>
                <a:close/>
              </a:path>
            </a:pathLst>
          </a:custGeom>
          <a:solidFill>
            <a:srgbClr val="3333CC"/>
          </a:solidFill>
        </p:spPr>
        <p:txBody>
          <a:bodyPr wrap="square" lIns="0" tIns="0" rIns="0" bIns="0" rtlCol="0">
            <a:noAutofit/>
          </a:bodyPr>
          <a:lstStyle/>
          <a:p>
            <a:endParaRPr sz="1154"/>
          </a:p>
        </p:txBody>
      </p:sp>
      <p:sp>
        <p:nvSpPr>
          <p:cNvPr id="69" name="text 1"/>
          <p:cNvSpPr txBox="1"/>
          <p:nvPr/>
        </p:nvSpPr>
        <p:spPr>
          <a:xfrm>
            <a:off x="6125607" y="4958661"/>
            <a:ext cx="1170833" cy="118494"/>
          </a:xfrm>
          <a:prstGeom prst="rect">
            <a:avLst/>
          </a:prstGeom>
        </p:spPr>
        <p:txBody>
          <a:bodyPr vert="horz" wrap="none" lIns="0" tIns="0" rIns="0" bIns="0" rtlCol="0">
            <a:spAutoFit/>
          </a:bodyPr>
          <a:lstStyle/>
          <a:p>
            <a:r>
              <a:rPr sz="770" spc="6" dirty="0">
                <a:latin typeface="Times New Roman"/>
                <a:cs typeface="Times New Roman"/>
              </a:rPr>
              <a:t>to standards or specifications</a:t>
            </a:r>
            <a:endParaRPr sz="770">
              <a:latin typeface="Times New Roman"/>
              <a:cs typeface="Times New Roman"/>
            </a:endParaRPr>
          </a:p>
        </p:txBody>
      </p:sp>
      <p:sp>
        <p:nvSpPr>
          <p:cNvPr id="70" name="text 1"/>
          <p:cNvSpPr txBox="1"/>
          <p:nvPr/>
        </p:nvSpPr>
        <p:spPr>
          <a:xfrm>
            <a:off x="4951276" y="5099405"/>
            <a:ext cx="36036"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71" name="text 1"/>
          <p:cNvSpPr txBox="1"/>
          <p:nvPr/>
        </p:nvSpPr>
        <p:spPr>
          <a:xfrm>
            <a:off x="5097875" y="5099405"/>
            <a:ext cx="600677" cy="118494"/>
          </a:xfrm>
          <a:prstGeom prst="rect">
            <a:avLst/>
          </a:prstGeom>
        </p:spPr>
        <p:txBody>
          <a:bodyPr vert="horz" wrap="none" lIns="0" tIns="0" rIns="0" bIns="0" rtlCol="0">
            <a:spAutoFit/>
          </a:bodyPr>
          <a:lstStyle/>
          <a:p>
            <a:r>
              <a:rPr sz="770" spc="6" dirty="0">
                <a:latin typeface="Times New Roman"/>
                <a:cs typeface="Times New Roman"/>
              </a:rPr>
              <a:t>Defined  </a:t>
            </a:r>
            <a:r>
              <a:rPr sz="770" spc="6" dirty="0">
                <a:solidFill>
                  <a:srgbClr val="3333CC"/>
                </a:solidFill>
                <a:latin typeface="Times New Roman"/>
                <a:cs typeface="Times New Roman"/>
              </a:rPr>
              <a:t>Roles</a:t>
            </a:r>
            <a:endParaRPr sz="770">
              <a:latin typeface="Times New Roman"/>
              <a:cs typeface="Times New Roman"/>
            </a:endParaRPr>
          </a:p>
        </p:txBody>
      </p:sp>
      <p:sp>
        <p:nvSpPr>
          <p:cNvPr id="72" name="text 1"/>
          <p:cNvSpPr txBox="1"/>
          <p:nvPr/>
        </p:nvSpPr>
        <p:spPr>
          <a:xfrm>
            <a:off x="5079803" y="5233996"/>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73" name="text 1"/>
          <p:cNvSpPr txBox="1"/>
          <p:nvPr/>
        </p:nvSpPr>
        <p:spPr>
          <a:xfrm>
            <a:off x="5226402" y="5233996"/>
            <a:ext cx="1285095" cy="89705"/>
          </a:xfrm>
          <a:prstGeom prst="rect">
            <a:avLst/>
          </a:prstGeom>
        </p:spPr>
        <p:txBody>
          <a:bodyPr vert="horz" wrap="none" lIns="0" tIns="0" rIns="0" bIns="0" rtlCol="0">
            <a:spAutoFit/>
          </a:bodyPr>
          <a:lstStyle/>
          <a:p>
            <a:r>
              <a:rPr sz="583" spc="6" dirty="0">
                <a:latin typeface="Times New Roman"/>
                <a:cs typeface="Times New Roman"/>
              </a:rPr>
              <a:t>Leader,  recorder,  author,  team  member</a:t>
            </a:r>
            <a:endParaRPr sz="577">
              <a:latin typeface="Times New Roman"/>
              <a:cs typeface="Times New Roman"/>
            </a:endParaRPr>
          </a:p>
        </p:txBody>
      </p:sp>
      <p:sp>
        <p:nvSpPr>
          <p:cNvPr id="74" name="text 1"/>
          <p:cNvSpPr txBox="1"/>
          <p:nvPr/>
        </p:nvSpPr>
        <p:spPr>
          <a:xfrm>
            <a:off x="4951277" y="5356947"/>
            <a:ext cx="50463"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a:t>
            </a:r>
            <a:endParaRPr sz="770">
              <a:latin typeface="Times New Roman"/>
              <a:cs typeface="Times New Roman"/>
            </a:endParaRPr>
          </a:p>
        </p:txBody>
      </p:sp>
      <p:sp>
        <p:nvSpPr>
          <p:cNvPr id="75" name="text 1"/>
          <p:cNvSpPr txBox="1"/>
          <p:nvPr/>
        </p:nvSpPr>
        <p:spPr>
          <a:xfrm>
            <a:off x="5097884" y="5356947"/>
            <a:ext cx="2032608"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Management  </a:t>
            </a:r>
            <a:r>
              <a:rPr sz="770" spc="6" dirty="0">
                <a:latin typeface="Times New Roman"/>
                <a:cs typeface="Times New Roman"/>
              </a:rPr>
              <a:t>position ‘over’ participants </a:t>
            </a:r>
            <a:r>
              <a:rPr sz="770" spc="6" dirty="0">
                <a:solidFill>
                  <a:srgbClr val="3333CC"/>
                </a:solidFill>
                <a:latin typeface="Times New Roman"/>
                <a:cs typeface="Times New Roman"/>
              </a:rPr>
              <a:t>shall not</a:t>
            </a:r>
            <a:endParaRPr sz="770">
              <a:latin typeface="Times New Roman"/>
              <a:cs typeface="Times New Roman"/>
            </a:endParaRPr>
          </a:p>
        </p:txBody>
      </p:sp>
      <p:sp>
        <p:nvSpPr>
          <p:cNvPr id="101" name="object 101"/>
          <p:cNvSpPr/>
          <p:nvPr/>
        </p:nvSpPr>
        <p:spPr>
          <a:xfrm>
            <a:off x="6713994" y="5454798"/>
            <a:ext cx="184237" cy="4398"/>
          </a:xfrm>
          <a:custGeom>
            <a:avLst/>
            <a:gdLst/>
            <a:ahLst/>
            <a:cxnLst/>
            <a:rect l="l" t="t" r="r" b="b"/>
            <a:pathLst>
              <a:path w="287274" h="6858">
                <a:moveTo>
                  <a:pt x="0" y="0"/>
                </a:moveTo>
                <a:lnTo>
                  <a:pt x="0" y="6858"/>
                </a:lnTo>
                <a:lnTo>
                  <a:pt x="287274" y="6858"/>
                </a:lnTo>
                <a:lnTo>
                  <a:pt x="287274" y="0"/>
                </a:lnTo>
                <a:lnTo>
                  <a:pt x="0" y="0"/>
                </a:lnTo>
                <a:close/>
              </a:path>
            </a:pathLst>
          </a:custGeom>
          <a:solidFill>
            <a:srgbClr val="3333CC"/>
          </a:solidFill>
        </p:spPr>
        <p:txBody>
          <a:bodyPr wrap="square" lIns="0" tIns="0" rIns="0" bIns="0" rtlCol="0">
            <a:noAutofit/>
          </a:bodyPr>
          <a:lstStyle/>
          <a:p>
            <a:endParaRPr sz="1154"/>
          </a:p>
        </p:txBody>
      </p:sp>
      <p:sp>
        <p:nvSpPr>
          <p:cNvPr id="102" name="object 102"/>
          <p:cNvSpPr/>
          <p:nvPr/>
        </p:nvSpPr>
        <p:spPr>
          <a:xfrm>
            <a:off x="6898231" y="5454798"/>
            <a:ext cx="24435" cy="4398"/>
          </a:xfrm>
          <a:custGeom>
            <a:avLst/>
            <a:gdLst/>
            <a:ahLst/>
            <a:cxnLst/>
            <a:rect l="l" t="t" r="r" b="b"/>
            <a:pathLst>
              <a:path w="38100" h="6858">
                <a:moveTo>
                  <a:pt x="0" y="0"/>
                </a:moveTo>
                <a:lnTo>
                  <a:pt x="0" y="6858"/>
                </a:lnTo>
                <a:lnTo>
                  <a:pt x="38100" y="6858"/>
                </a:lnTo>
                <a:lnTo>
                  <a:pt x="38100" y="0"/>
                </a:lnTo>
                <a:lnTo>
                  <a:pt x="0" y="0"/>
                </a:lnTo>
                <a:close/>
              </a:path>
            </a:pathLst>
          </a:custGeom>
          <a:solidFill>
            <a:srgbClr val="000000"/>
          </a:solidFill>
        </p:spPr>
        <p:txBody>
          <a:bodyPr wrap="square" lIns="0" tIns="0" rIns="0" bIns="0" rtlCol="0">
            <a:noAutofit/>
          </a:bodyPr>
          <a:lstStyle/>
          <a:p>
            <a:endParaRPr sz="1154"/>
          </a:p>
        </p:txBody>
      </p:sp>
      <p:sp>
        <p:nvSpPr>
          <p:cNvPr id="103" name="object 103"/>
          <p:cNvSpPr/>
          <p:nvPr/>
        </p:nvSpPr>
        <p:spPr>
          <a:xfrm>
            <a:off x="6922666" y="5454798"/>
            <a:ext cx="124617" cy="4398"/>
          </a:xfrm>
          <a:custGeom>
            <a:avLst/>
            <a:gdLst/>
            <a:ahLst/>
            <a:cxnLst/>
            <a:rect l="l" t="t" r="r" b="b"/>
            <a:pathLst>
              <a:path w="194310" h="6858">
                <a:moveTo>
                  <a:pt x="0" y="0"/>
                </a:moveTo>
                <a:lnTo>
                  <a:pt x="0" y="6858"/>
                </a:lnTo>
                <a:lnTo>
                  <a:pt x="194310" y="6858"/>
                </a:lnTo>
                <a:lnTo>
                  <a:pt x="194310" y="0"/>
                </a:lnTo>
                <a:lnTo>
                  <a:pt x="0" y="0"/>
                </a:lnTo>
                <a:close/>
              </a:path>
            </a:pathLst>
          </a:custGeom>
          <a:solidFill>
            <a:srgbClr val="3333CC"/>
          </a:solidFill>
        </p:spPr>
        <p:txBody>
          <a:bodyPr wrap="square" lIns="0" tIns="0" rIns="0" bIns="0" rtlCol="0">
            <a:noAutofit/>
          </a:bodyPr>
          <a:lstStyle/>
          <a:p>
            <a:endParaRPr sz="1154"/>
          </a:p>
        </p:txBody>
      </p:sp>
      <p:sp>
        <p:nvSpPr>
          <p:cNvPr id="76" name="text 1"/>
          <p:cNvSpPr txBox="1"/>
          <p:nvPr/>
        </p:nvSpPr>
        <p:spPr>
          <a:xfrm>
            <a:off x="5097885" y="5474234"/>
            <a:ext cx="423642"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participate</a:t>
            </a:r>
            <a:endParaRPr sz="770">
              <a:latin typeface="Times New Roman"/>
              <a:cs typeface="Times New Roman"/>
            </a:endParaRPr>
          </a:p>
        </p:txBody>
      </p:sp>
      <p:sp>
        <p:nvSpPr>
          <p:cNvPr id="77" name="text 1"/>
          <p:cNvSpPr txBox="1"/>
          <p:nvPr/>
        </p:nvSpPr>
        <p:spPr>
          <a:xfrm>
            <a:off x="4951277" y="5614489"/>
            <a:ext cx="50463" cy="118494"/>
          </a:xfrm>
          <a:prstGeom prst="rect">
            <a:avLst/>
          </a:prstGeom>
        </p:spPr>
        <p:txBody>
          <a:bodyPr vert="horz" wrap="none" lIns="0" tIns="0" rIns="0" bIns="0" rtlCol="0">
            <a:spAutoFit/>
          </a:bodyPr>
          <a:lstStyle/>
          <a:p>
            <a:r>
              <a:rPr sz="770" spc="6" dirty="0">
                <a:latin typeface="Times New Roman"/>
                <a:cs typeface="Times New Roman"/>
              </a:rPr>
              <a:t>–</a:t>
            </a:r>
            <a:endParaRPr sz="770">
              <a:latin typeface="Times New Roman"/>
              <a:cs typeface="Times New Roman"/>
            </a:endParaRPr>
          </a:p>
        </p:txBody>
      </p:sp>
      <p:sp>
        <p:nvSpPr>
          <p:cNvPr id="78" name="text 1"/>
          <p:cNvSpPr txBox="1"/>
          <p:nvPr/>
        </p:nvSpPr>
        <p:spPr>
          <a:xfrm>
            <a:off x="5097885" y="5614489"/>
            <a:ext cx="933845" cy="118494"/>
          </a:xfrm>
          <a:prstGeom prst="rect">
            <a:avLst/>
          </a:prstGeom>
        </p:spPr>
        <p:txBody>
          <a:bodyPr vert="horz" wrap="none" lIns="0" tIns="0" rIns="0" bIns="0" rtlCol="0">
            <a:spAutoFit/>
          </a:bodyPr>
          <a:lstStyle/>
          <a:p>
            <a:r>
              <a:rPr sz="770" spc="6" dirty="0">
                <a:latin typeface="Times New Roman"/>
                <a:cs typeface="Times New Roman"/>
              </a:rPr>
              <a:t>May be held to </a:t>
            </a:r>
            <a:r>
              <a:rPr sz="770" spc="6" dirty="0">
                <a:solidFill>
                  <a:srgbClr val="3333CC"/>
                </a:solidFill>
                <a:latin typeface="Times New Roman"/>
                <a:cs typeface="Times New Roman"/>
              </a:rPr>
              <a:t>educate</a:t>
            </a:r>
            <a:endParaRPr sz="770">
              <a:latin typeface="Times New Roman"/>
              <a:cs typeface="Times New Roman"/>
            </a:endParaRPr>
          </a:p>
        </p:txBody>
      </p:sp>
      <p:sp>
        <p:nvSpPr>
          <p:cNvPr id="104" name="object 104"/>
          <p:cNvSpPr/>
          <p:nvPr/>
        </p:nvSpPr>
        <p:spPr>
          <a:xfrm>
            <a:off x="5711195" y="5712339"/>
            <a:ext cx="298103" cy="4398"/>
          </a:xfrm>
          <a:custGeom>
            <a:avLst/>
            <a:gdLst/>
            <a:ahLst/>
            <a:cxnLst/>
            <a:rect l="l" t="t" r="r" b="b"/>
            <a:pathLst>
              <a:path w="464820" h="6858">
                <a:moveTo>
                  <a:pt x="0" y="0"/>
                </a:moveTo>
                <a:lnTo>
                  <a:pt x="0" y="6858"/>
                </a:lnTo>
                <a:lnTo>
                  <a:pt x="464820" y="6858"/>
                </a:lnTo>
                <a:lnTo>
                  <a:pt x="464820" y="0"/>
                </a:lnTo>
                <a:lnTo>
                  <a:pt x="0" y="0"/>
                </a:lnTo>
                <a:close/>
              </a:path>
            </a:pathLst>
          </a:custGeom>
          <a:solidFill>
            <a:srgbClr val="3333CC"/>
          </a:solidFill>
        </p:spPr>
        <p:txBody>
          <a:bodyPr wrap="square" lIns="0" tIns="0" rIns="0" bIns="0" rtlCol="0">
            <a:noAutofit/>
          </a:bodyPr>
          <a:lstStyle/>
          <a:p>
            <a:endParaRPr sz="1154"/>
          </a:p>
        </p:txBody>
      </p:sp>
      <p:sp>
        <p:nvSpPr>
          <p:cNvPr id="79" name="text 1"/>
          <p:cNvSpPr txBox="1"/>
          <p:nvPr/>
        </p:nvSpPr>
        <p:spPr>
          <a:xfrm>
            <a:off x="6033244" y="5614489"/>
            <a:ext cx="1162882" cy="118494"/>
          </a:xfrm>
          <a:prstGeom prst="rect">
            <a:avLst/>
          </a:prstGeom>
        </p:spPr>
        <p:txBody>
          <a:bodyPr vert="horz" wrap="none" lIns="0" tIns="0" rIns="0" bIns="0" rtlCol="0">
            <a:spAutoFit/>
          </a:bodyPr>
          <a:lstStyle/>
          <a:p>
            <a:r>
              <a:rPr sz="770" spc="6" dirty="0">
                <a:latin typeface="Times New Roman"/>
                <a:cs typeface="Times New Roman"/>
              </a:rPr>
              <a:t>an audience about a software</a:t>
            </a:r>
            <a:endParaRPr sz="770">
              <a:latin typeface="Times New Roman"/>
              <a:cs typeface="Times New Roman"/>
            </a:endParaRPr>
          </a:p>
        </p:txBody>
      </p:sp>
      <p:sp>
        <p:nvSpPr>
          <p:cNvPr id="80" name="text 1"/>
          <p:cNvSpPr txBox="1"/>
          <p:nvPr/>
        </p:nvSpPr>
        <p:spPr>
          <a:xfrm>
            <a:off x="5097884" y="5731775"/>
            <a:ext cx="308354" cy="118494"/>
          </a:xfrm>
          <a:prstGeom prst="rect">
            <a:avLst/>
          </a:prstGeom>
        </p:spPr>
        <p:txBody>
          <a:bodyPr vert="horz" wrap="none" lIns="0" tIns="0" rIns="0" bIns="0" rtlCol="0">
            <a:spAutoFit/>
          </a:bodyPr>
          <a:lstStyle/>
          <a:p>
            <a:r>
              <a:rPr sz="770" spc="6" dirty="0">
                <a:latin typeface="Times New Roman"/>
                <a:cs typeface="Times New Roman"/>
              </a:rPr>
              <a:t>product</a:t>
            </a:r>
            <a:endParaRPr sz="770">
              <a:latin typeface="Times New Roman"/>
              <a:cs typeface="Times New Roman"/>
            </a:endParaRPr>
          </a:p>
        </p:txBody>
      </p:sp>
      <p:sp>
        <p:nvSpPr>
          <p:cNvPr id="105" name="object 105"/>
          <p:cNvSpPr/>
          <p:nvPr/>
        </p:nvSpPr>
        <p:spPr>
          <a:xfrm>
            <a:off x="4628493" y="3756832"/>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2390617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2"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2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3" name="text 1"/>
          <p:cNvSpPr txBox="1"/>
          <p:nvPr/>
        </p:nvSpPr>
        <p:spPr>
          <a:xfrm>
            <a:off x="4658061" y="2971689"/>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4" name="text 1"/>
          <p:cNvSpPr txBox="1"/>
          <p:nvPr/>
        </p:nvSpPr>
        <p:spPr>
          <a:xfrm>
            <a:off x="7482221" y="2971689"/>
            <a:ext cx="49629" cy="59247"/>
          </a:xfrm>
          <a:prstGeom prst="rect">
            <a:avLst/>
          </a:prstGeom>
        </p:spPr>
        <p:txBody>
          <a:bodyPr vert="horz" wrap="none" lIns="0" tIns="0" rIns="0" bIns="0" rtlCol="0">
            <a:spAutoFit/>
          </a:bodyPr>
          <a:lstStyle/>
          <a:p>
            <a:r>
              <a:rPr sz="385" spc="6" dirty="0">
                <a:latin typeface="Times New Roman"/>
                <a:cs typeface="Times New Roman"/>
              </a:rPr>
              <a:t>15</a:t>
            </a:r>
            <a:endParaRPr sz="385">
              <a:latin typeface="Times New Roman"/>
              <a:cs typeface="Times New Roman"/>
            </a:endParaRPr>
          </a:p>
        </p:txBody>
      </p:sp>
      <p:sp>
        <p:nvSpPr>
          <p:cNvPr id="5" name="text 1"/>
          <p:cNvSpPr txBox="1"/>
          <p:nvPr/>
        </p:nvSpPr>
        <p:spPr>
          <a:xfrm>
            <a:off x="5768372" y="1044173"/>
            <a:ext cx="664926"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Inspection</a:t>
            </a:r>
            <a:endParaRPr sz="1154">
              <a:latin typeface="Times New Roman"/>
              <a:cs typeface="Times New Roman"/>
            </a:endParaRPr>
          </a:p>
        </p:txBody>
      </p:sp>
      <p:sp>
        <p:nvSpPr>
          <p:cNvPr id="6" name="text 1"/>
          <p:cNvSpPr txBox="1"/>
          <p:nvPr/>
        </p:nvSpPr>
        <p:spPr>
          <a:xfrm>
            <a:off x="4908761" y="1283686"/>
            <a:ext cx="75277" cy="118494"/>
          </a:xfrm>
          <a:prstGeom prst="rect">
            <a:avLst/>
          </a:prstGeom>
        </p:spPr>
        <p:txBody>
          <a:bodyPr vert="horz" wrap="none" lIns="0" tIns="0" rIns="0" bIns="0" rtlCol="0">
            <a:spAutoFit/>
          </a:bodyPr>
          <a:lstStyle/>
          <a:p>
            <a:r>
              <a:rPr sz="770" spc="6" dirty="0">
                <a:latin typeface="Times New Roman"/>
                <a:cs typeface="Times New Roman"/>
              </a:rPr>
              <a:t>1.</a:t>
            </a:r>
            <a:endParaRPr sz="770">
              <a:latin typeface="Times New Roman"/>
              <a:cs typeface="Times New Roman"/>
            </a:endParaRPr>
          </a:p>
        </p:txBody>
      </p:sp>
      <p:sp>
        <p:nvSpPr>
          <p:cNvPr id="7" name="text 1"/>
          <p:cNvSpPr txBox="1"/>
          <p:nvPr/>
        </p:nvSpPr>
        <p:spPr>
          <a:xfrm>
            <a:off x="5055358" y="1283686"/>
            <a:ext cx="856966" cy="118494"/>
          </a:xfrm>
          <a:prstGeom prst="rect">
            <a:avLst/>
          </a:prstGeom>
        </p:spPr>
        <p:txBody>
          <a:bodyPr vert="horz" wrap="none" lIns="0" tIns="0" rIns="0" bIns="0" rtlCol="0">
            <a:spAutoFit/>
          </a:bodyPr>
          <a:lstStyle/>
          <a:p>
            <a:r>
              <a:rPr sz="770" spc="6" dirty="0">
                <a:latin typeface="Times New Roman"/>
                <a:cs typeface="Times New Roman"/>
              </a:rPr>
              <a:t>A visual examination</a:t>
            </a:r>
            <a:endParaRPr sz="770">
              <a:latin typeface="Times New Roman"/>
              <a:cs typeface="Times New Roman"/>
            </a:endParaRPr>
          </a:p>
        </p:txBody>
      </p:sp>
      <p:sp>
        <p:nvSpPr>
          <p:cNvPr id="106" name="object 106"/>
          <p:cNvSpPr/>
          <p:nvPr/>
        </p:nvSpPr>
        <p:spPr>
          <a:xfrm>
            <a:off x="5150175" y="1381537"/>
            <a:ext cx="740371" cy="4398"/>
          </a:xfrm>
          <a:custGeom>
            <a:avLst/>
            <a:gdLst/>
            <a:ahLst/>
            <a:cxnLst/>
            <a:rect l="l" t="t" r="r" b="b"/>
            <a:pathLst>
              <a:path w="1154430" h="6858">
                <a:moveTo>
                  <a:pt x="0" y="0"/>
                </a:moveTo>
                <a:lnTo>
                  <a:pt x="0" y="6858"/>
                </a:lnTo>
                <a:lnTo>
                  <a:pt x="1154430" y="6858"/>
                </a:lnTo>
                <a:lnTo>
                  <a:pt x="1154430" y="0"/>
                </a:lnTo>
                <a:lnTo>
                  <a:pt x="0" y="0"/>
                </a:lnTo>
                <a:close/>
              </a:path>
            </a:pathLst>
          </a:custGeom>
          <a:solidFill>
            <a:srgbClr val="000000"/>
          </a:solidFill>
        </p:spPr>
        <p:txBody>
          <a:bodyPr wrap="square" lIns="0" tIns="0" rIns="0" bIns="0" rtlCol="0">
            <a:noAutofit/>
          </a:bodyPr>
          <a:lstStyle/>
          <a:p>
            <a:endParaRPr sz="1154"/>
          </a:p>
        </p:txBody>
      </p:sp>
      <p:sp>
        <p:nvSpPr>
          <p:cNvPr id="8" name="text 1"/>
          <p:cNvSpPr txBox="1"/>
          <p:nvPr/>
        </p:nvSpPr>
        <p:spPr>
          <a:xfrm>
            <a:off x="5914980" y="1283686"/>
            <a:ext cx="1394292" cy="118494"/>
          </a:xfrm>
          <a:prstGeom prst="rect">
            <a:avLst/>
          </a:prstGeom>
        </p:spPr>
        <p:txBody>
          <a:bodyPr vert="horz" wrap="none" lIns="0" tIns="0" rIns="0" bIns="0" rtlCol="0">
            <a:spAutoFit/>
          </a:bodyPr>
          <a:lstStyle/>
          <a:p>
            <a:r>
              <a:rPr sz="770" spc="6" dirty="0">
                <a:latin typeface="Times New Roman"/>
                <a:cs typeface="Times New Roman"/>
              </a:rPr>
              <a:t>of a software product to </a:t>
            </a:r>
            <a:r>
              <a:rPr sz="770" spc="6" dirty="0">
                <a:solidFill>
                  <a:srgbClr val="3333CC"/>
                </a:solidFill>
                <a:latin typeface="Times New Roman"/>
                <a:cs typeface="Times New Roman"/>
              </a:rPr>
              <a:t>detect and</a:t>
            </a:r>
            <a:endParaRPr sz="770">
              <a:latin typeface="Times New Roman"/>
              <a:cs typeface="Times New Roman"/>
            </a:endParaRPr>
          </a:p>
        </p:txBody>
      </p:sp>
      <p:sp>
        <p:nvSpPr>
          <p:cNvPr id="107" name="object 107"/>
          <p:cNvSpPr/>
          <p:nvPr/>
        </p:nvSpPr>
        <p:spPr>
          <a:xfrm>
            <a:off x="6872819" y="1381537"/>
            <a:ext cx="397797" cy="4398"/>
          </a:xfrm>
          <a:custGeom>
            <a:avLst/>
            <a:gdLst/>
            <a:ahLst/>
            <a:cxnLst/>
            <a:rect l="l" t="t" r="r" b="b"/>
            <a:pathLst>
              <a:path w="620268" h="6858">
                <a:moveTo>
                  <a:pt x="0" y="0"/>
                </a:moveTo>
                <a:lnTo>
                  <a:pt x="0" y="6858"/>
                </a:lnTo>
                <a:lnTo>
                  <a:pt x="620268" y="6858"/>
                </a:lnTo>
                <a:lnTo>
                  <a:pt x="620268" y="0"/>
                </a:lnTo>
                <a:lnTo>
                  <a:pt x="0" y="0"/>
                </a:lnTo>
                <a:close/>
              </a:path>
            </a:pathLst>
          </a:custGeom>
          <a:solidFill>
            <a:srgbClr val="3333CC"/>
          </a:solidFill>
        </p:spPr>
        <p:txBody>
          <a:bodyPr wrap="square" lIns="0" tIns="0" rIns="0" bIns="0" rtlCol="0">
            <a:noAutofit/>
          </a:bodyPr>
          <a:lstStyle/>
          <a:p>
            <a:endParaRPr sz="1154"/>
          </a:p>
        </p:txBody>
      </p:sp>
      <p:sp>
        <p:nvSpPr>
          <p:cNvPr id="9" name="text 1"/>
          <p:cNvSpPr txBox="1"/>
          <p:nvPr/>
        </p:nvSpPr>
        <p:spPr>
          <a:xfrm>
            <a:off x="5055368" y="1400973"/>
            <a:ext cx="744819"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identify anomalies</a:t>
            </a:r>
            <a:endParaRPr sz="770">
              <a:latin typeface="Times New Roman"/>
              <a:cs typeface="Times New Roman"/>
            </a:endParaRPr>
          </a:p>
        </p:txBody>
      </p:sp>
      <p:sp>
        <p:nvSpPr>
          <p:cNvPr id="108" name="object 108"/>
          <p:cNvSpPr/>
          <p:nvPr/>
        </p:nvSpPr>
        <p:spPr>
          <a:xfrm>
            <a:off x="5055368" y="1498823"/>
            <a:ext cx="723755" cy="4398"/>
          </a:xfrm>
          <a:custGeom>
            <a:avLst/>
            <a:gdLst/>
            <a:ahLst/>
            <a:cxnLst/>
            <a:rect l="l" t="t" r="r" b="b"/>
            <a:pathLst>
              <a:path w="1128522" h="6858">
                <a:moveTo>
                  <a:pt x="0" y="0"/>
                </a:moveTo>
                <a:lnTo>
                  <a:pt x="0" y="6859"/>
                </a:lnTo>
                <a:lnTo>
                  <a:pt x="1128522" y="6859"/>
                </a:lnTo>
                <a:lnTo>
                  <a:pt x="1128522" y="0"/>
                </a:lnTo>
                <a:lnTo>
                  <a:pt x="0" y="0"/>
                </a:lnTo>
                <a:close/>
              </a:path>
            </a:pathLst>
          </a:custGeom>
          <a:solidFill>
            <a:srgbClr val="3333CC"/>
          </a:solidFill>
        </p:spPr>
        <p:txBody>
          <a:bodyPr wrap="square" lIns="0" tIns="0" rIns="0" bIns="0" rtlCol="0">
            <a:noAutofit/>
          </a:bodyPr>
          <a:lstStyle/>
          <a:p>
            <a:endParaRPr sz="1154"/>
          </a:p>
        </p:txBody>
      </p:sp>
      <p:sp>
        <p:nvSpPr>
          <p:cNvPr id="10" name="text 1"/>
          <p:cNvSpPr txBox="1"/>
          <p:nvPr/>
        </p:nvSpPr>
        <p:spPr>
          <a:xfrm>
            <a:off x="5055368" y="1400973"/>
            <a:ext cx="2226700" cy="236988"/>
          </a:xfrm>
          <a:prstGeom prst="rect">
            <a:avLst/>
          </a:prstGeom>
        </p:spPr>
        <p:txBody>
          <a:bodyPr vert="horz" wrap="none" lIns="0" tIns="0" rIns="0" bIns="0" rtlCol="0">
            <a:spAutoFit/>
          </a:bodyPr>
          <a:lstStyle/>
          <a:p>
            <a:pPr marL="747666"/>
            <a:r>
              <a:rPr sz="770" spc="6" dirty="0">
                <a:latin typeface="Times New Roman"/>
                <a:cs typeface="Times New Roman"/>
              </a:rPr>
              <a:t>including errors and deviations from</a:t>
            </a:r>
            <a:endParaRPr sz="770">
              <a:latin typeface="Times New Roman"/>
              <a:cs typeface="Times New Roman"/>
            </a:endParaRPr>
          </a:p>
          <a:p>
            <a:r>
              <a:rPr sz="770" spc="6" dirty="0">
                <a:latin typeface="Times New Roman"/>
                <a:cs typeface="Times New Roman"/>
              </a:rPr>
              <a:t>standards and specifications.</a:t>
            </a:r>
            <a:endParaRPr sz="770">
              <a:latin typeface="Times New Roman"/>
              <a:cs typeface="Times New Roman"/>
            </a:endParaRPr>
          </a:p>
        </p:txBody>
      </p:sp>
      <p:sp>
        <p:nvSpPr>
          <p:cNvPr id="11" name="text 1"/>
          <p:cNvSpPr txBox="1"/>
          <p:nvPr/>
        </p:nvSpPr>
        <p:spPr>
          <a:xfrm>
            <a:off x="4908760" y="1658514"/>
            <a:ext cx="716799" cy="118494"/>
          </a:xfrm>
          <a:prstGeom prst="rect">
            <a:avLst/>
          </a:prstGeom>
        </p:spPr>
        <p:txBody>
          <a:bodyPr vert="horz" wrap="none" lIns="0" tIns="0" rIns="0" bIns="0" rtlCol="0">
            <a:spAutoFit/>
          </a:bodyPr>
          <a:lstStyle/>
          <a:p>
            <a:r>
              <a:rPr sz="770" spc="6" dirty="0">
                <a:latin typeface="Times New Roman"/>
                <a:cs typeface="Times New Roman"/>
              </a:rPr>
              <a:t>2.  Peer examined</a:t>
            </a:r>
            <a:endParaRPr sz="770">
              <a:latin typeface="Times New Roman"/>
              <a:cs typeface="Times New Roman"/>
            </a:endParaRPr>
          </a:p>
        </p:txBody>
      </p:sp>
      <p:sp>
        <p:nvSpPr>
          <p:cNvPr id="109" name="object 109"/>
          <p:cNvSpPr/>
          <p:nvPr/>
        </p:nvSpPr>
        <p:spPr>
          <a:xfrm>
            <a:off x="5055368" y="1756364"/>
            <a:ext cx="577636" cy="4398"/>
          </a:xfrm>
          <a:custGeom>
            <a:avLst/>
            <a:gdLst/>
            <a:ahLst/>
            <a:cxnLst/>
            <a:rect l="l" t="t" r="r" b="b"/>
            <a:pathLst>
              <a:path w="900684" h="6858">
                <a:moveTo>
                  <a:pt x="0" y="0"/>
                </a:moveTo>
                <a:lnTo>
                  <a:pt x="0" y="6859"/>
                </a:lnTo>
                <a:lnTo>
                  <a:pt x="900684" y="6859"/>
                </a:lnTo>
                <a:lnTo>
                  <a:pt x="900684" y="0"/>
                </a:lnTo>
                <a:lnTo>
                  <a:pt x="0" y="0"/>
                </a:lnTo>
                <a:close/>
              </a:path>
            </a:pathLst>
          </a:custGeom>
          <a:solidFill>
            <a:srgbClr val="000000"/>
          </a:solidFill>
        </p:spPr>
        <p:txBody>
          <a:bodyPr wrap="square" lIns="0" tIns="0" rIns="0" bIns="0" rtlCol="0">
            <a:noAutofit/>
          </a:bodyPr>
          <a:lstStyle/>
          <a:p>
            <a:endParaRPr sz="1154"/>
          </a:p>
        </p:txBody>
      </p:sp>
      <p:sp>
        <p:nvSpPr>
          <p:cNvPr id="12" name="text 1"/>
          <p:cNvSpPr txBox="1"/>
          <p:nvPr/>
        </p:nvSpPr>
        <p:spPr>
          <a:xfrm>
            <a:off x="5633004" y="1658514"/>
            <a:ext cx="1615250" cy="118494"/>
          </a:xfrm>
          <a:prstGeom prst="rect">
            <a:avLst/>
          </a:prstGeom>
        </p:spPr>
        <p:txBody>
          <a:bodyPr vert="horz" wrap="none" lIns="0" tIns="0" rIns="0" bIns="0" rtlCol="0">
            <a:spAutoFit/>
          </a:bodyPr>
          <a:lstStyle/>
          <a:p>
            <a:r>
              <a:rPr sz="770" spc="6" dirty="0">
                <a:latin typeface="Times New Roman"/>
                <a:cs typeface="Times New Roman"/>
              </a:rPr>
              <a:t>, led by impartial and trained </a:t>
            </a:r>
            <a:r>
              <a:rPr sz="770" spc="6" dirty="0">
                <a:solidFill>
                  <a:srgbClr val="3333CC"/>
                </a:solidFill>
                <a:latin typeface="Times New Roman"/>
                <a:cs typeface="Times New Roman"/>
              </a:rPr>
              <a:t>facilitators</a:t>
            </a:r>
            <a:endParaRPr sz="770">
              <a:latin typeface="Times New Roman"/>
              <a:cs typeface="Times New Roman"/>
            </a:endParaRPr>
          </a:p>
        </p:txBody>
      </p:sp>
      <p:sp>
        <p:nvSpPr>
          <p:cNvPr id="110" name="object 110"/>
          <p:cNvSpPr/>
          <p:nvPr/>
        </p:nvSpPr>
        <p:spPr>
          <a:xfrm>
            <a:off x="6784366" y="1756364"/>
            <a:ext cx="416856" cy="4398"/>
          </a:xfrm>
          <a:custGeom>
            <a:avLst/>
            <a:gdLst/>
            <a:ahLst/>
            <a:cxnLst/>
            <a:rect l="l" t="t" r="r" b="b"/>
            <a:pathLst>
              <a:path w="649986" h="6858">
                <a:moveTo>
                  <a:pt x="0" y="0"/>
                </a:moveTo>
                <a:lnTo>
                  <a:pt x="0" y="6859"/>
                </a:lnTo>
                <a:lnTo>
                  <a:pt x="649986" y="6859"/>
                </a:lnTo>
                <a:lnTo>
                  <a:pt x="649986" y="0"/>
                </a:lnTo>
                <a:lnTo>
                  <a:pt x="0" y="0"/>
                </a:lnTo>
                <a:close/>
              </a:path>
            </a:pathLst>
          </a:custGeom>
          <a:solidFill>
            <a:srgbClr val="3333CC"/>
          </a:solidFill>
        </p:spPr>
        <p:txBody>
          <a:bodyPr wrap="square" lIns="0" tIns="0" rIns="0" bIns="0" rtlCol="0">
            <a:noAutofit/>
          </a:bodyPr>
          <a:lstStyle/>
          <a:p>
            <a:endParaRPr sz="1154"/>
          </a:p>
        </p:txBody>
      </p:sp>
      <p:sp>
        <p:nvSpPr>
          <p:cNvPr id="13" name="text 1"/>
          <p:cNvSpPr txBox="1"/>
          <p:nvPr/>
        </p:nvSpPr>
        <p:spPr>
          <a:xfrm>
            <a:off x="4908760" y="1799258"/>
            <a:ext cx="1189300" cy="118494"/>
          </a:xfrm>
          <a:prstGeom prst="rect">
            <a:avLst/>
          </a:prstGeom>
        </p:spPr>
        <p:txBody>
          <a:bodyPr vert="horz" wrap="none" lIns="0" tIns="0" rIns="0" bIns="0" rtlCol="0">
            <a:spAutoFit/>
          </a:bodyPr>
          <a:lstStyle/>
          <a:p>
            <a:r>
              <a:rPr sz="770" spc="6" dirty="0">
                <a:latin typeface="Times New Roman"/>
                <a:cs typeface="Times New Roman"/>
              </a:rPr>
              <a:t>3.  Determination of remedial</a:t>
            </a:r>
            <a:endParaRPr sz="770">
              <a:latin typeface="Times New Roman"/>
              <a:cs typeface="Times New Roman"/>
            </a:endParaRPr>
          </a:p>
        </p:txBody>
      </p:sp>
      <p:sp>
        <p:nvSpPr>
          <p:cNvPr id="111" name="object 111"/>
          <p:cNvSpPr/>
          <p:nvPr/>
        </p:nvSpPr>
        <p:spPr>
          <a:xfrm>
            <a:off x="5748824" y="1897109"/>
            <a:ext cx="342086" cy="4398"/>
          </a:xfrm>
          <a:custGeom>
            <a:avLst/>
            <a:gdLst/>
            <a:ahLst/>
            <a:cxnLst/>
            <a:rect l="l" t="t" r="r" b="b"/>
            <a:pathLst>
              <a:path w="533400" h="6858">
                <a:moveTo>
                  <a:pt x="0" y="0"/>
                </a:moveTo>
                <a:lnTo>
                  <a:pt x="0" y="6858"/>
                </a:lnTo>
                <a:lnTo>
                  <a:pt x="533400" y="6858"/>
                </a:lnTo>
                <a:lnTo>
                  <a:pt x="533400" y="0"/>
                </a:lnTo>
                <a:lnTo>
                  <a:pt x="0" y="0"/>
                </a:lnTo>
                <a:close/>
              </a:path>
            </a:pathLst>
          </a:custGeom>
          <a:solidFill>
            <a:srgbClr val="000000"/>
          </a:solidFill>
        </p:spPr>
        <p:txBody>
          <a:bodyPr wrap="square" lIns="0" tIns="0" rIns="0" bIns="0" rtlCol="0">
            <a:noAutofit/>
          </a:bodyPr>
          <a:lstStyle/>
          <a:p>
            <a:endParaRPr sz="1154"/>
          </a:p>
        </p:txBody>
      </p:sp>
      <p:sp>
        <p:nvSpPr>
          <p:cNvPr id="14" name="text 1"/>
          <p:cNvSpPr txBox="1"/>
          <p:nvPr/>
        </p:nvSpPr>
        <p:spPr>
          <a:xfrm>
            <a:off x="6115345" y="1799258"/>
            <a:ext cx="892937" cy="118494"/>
          </a:xfrm>
          <a:prstGeom prst="rect">
            <a:avLst/>
          </a:prstGeom>
        </p:spPr>
        <p:txBody>
          <a:bodyPr vert="horz" wrap="none" lIns="0" tIns="0" rIns="0" bIns="0" rtlCol="0">
            <a:spAutoFit/>
          </a:bodyPr>
          <a:lstStyle/>
          <a:p>
            <a:r>
              <a:rPr sz="770" spc="6" dirty="0">
                <a:latin typeface="Times New Roman"/>
                <a:cs typeface="Times New Roman"/>
              </a:rPr>
              <a:t>or investigative action</a:t>
            </a:r>
            <a:endParaRPr sz="770">
              <a:latin typeface="Times New Roman"/>
              <a:cs typeface="Times New Roman"/>
            </a:endParaRPr>
          </a:p>
        </p:txBody>
      </p:sp>
      <p:sp>
        <p:nvSpPr>
          <p:cNvPr id="112" name="object 112"/>
          <p:cNvSpPr/>
          <p:nvPr/>
        </p:nvSpPr>
        <p:spPr>
          <a:xfrm>
            <a:off x="6743804" y="1897109"/>
            <a:ext cx="237994" cy="4398"/>
          </a:xfrm>
          <a:custGeom>
            <a:avLst/>
            <a:gdLst/>
            <a:ahLst/>
            <a:cxnLst/>
            <a:rect l="l" t="t" r="r" b="b"/>
            <a:pathLst>
              <a:path w="371094" h="6858">
                <a:moveTo>
                  <a:pt x="0" y="0"/>
                </a:moveTo>
                <a:lnTo>
                  <a:pt x="0" y="6858"/>
                </a:lnTo>
                <a:lnTo>
                  <a:pt x="371094" y="6858"/>
                </a:lnTo>
                <a:lnTo>
                  <a:pt x="371094" y="0"/>
                </a:lnTo>
                <a:lnTo>
                  <a:pt x="0" y="0"/>
                </a:lnTo>
                <a:close/>
              </a:path>
            </a:pathLst>
          </a:custGeom>
          <a:solidFill>
            <a:srgbClr val="000000"/>
          </a:solidFill>
        </p:spPr>
        <p:txBody>
          <a:bodyPr wrap="square" lIns="0" tIns="0" rIns="0" bIns="0" rtlCol="0">
            <a:noAutofit/>
          </a:bodyPr>
          <a:lstStyle/>
          <a:p>
            <a:endParaRPr sz="1154"/>
          </a:p>
        </p:txBody>
      </p:sp>
      <p:sp>
        <p:nvSpPr>
          <p:cNvPr id="15" name="text 1"/>
          <p:cNvSpPr txBox="1"/>
          <p:nvPr/>
        </p:nvSpPr>
        <p:spPr>
          <a:xfrm>
            <a:off x="7006233" y="1799258"/>
            <a:ext cx="238655" cy="118494"/>
          </a:xfrm>
          <a:prstGeom prst="rect">
            <a:avLst/>
          </a:prstGeom>
        </p:spPr>
        <p:txBody>
          <a:bodyPr vert="horz" wrap="none" lIns="0" tIns="0" rIns="0" bIns="0" rtlCol="0">
            <a:spAutoFit/>
          </a:bodyPr>
          <a:lstStyle/>
          <a:p>
            <a:r>
              <a:rPr sz="770" spc="6" dirty="0">
                <a:latin typeface="Times New Roman"/>
                <a:cs typeface="Times New Roman"/>
              </a:rPr>
              <a:t>for an</a:t>
            </a:r>
            <a:endParaRPr sz="770">
              <a:latin typeface="Times New Roman"/>
              <a:cs typeface="Times New Roman"/>
            </a:endParaRPr>
          </a:p>
        </p:txBody>
      </p:sp>
      <p:sp>
        <p:nvSpPr>
          <p:cNvPr id="16" name="text 1"/>
          <p:cNvSpPr txBox="1"/>
          <p:nvPr/>
        </p:nvSpPr>
        <p:spPr>
          <a:xfrm>
            <a:off x="5055368" y="1916056"/>
            <a:ext cx="892232" cy="118494"/>
          </a:xfrm>
          <a:prstGeom prst="rect">
            <a:avLst/>
          </a:prstGeom>
        </p:spPr>
        <p:txBody>
          <a:bodyPr vert="horz" wrap="none" lIns="0" tIns="0" rIns="0" bIns="0" rtlCol="0">
            <a:spAutoFit/>
          </a:bodyPr>
          <a:lstStyle/>
          <a:p>
            <a:r>
              <a:rPr sz="770" spc="6" dirty="0">
                <a:latin typeface="Times New Roman"/>
                <a:cs typeface="Times New Roman"/>
              </a:rPr>
              <a:t>anomaly is </a:t>
            </a:r>
            <a:r>
              <a:rPr sz="770" spc="6" dirty="0">
                <a:solidFill>
                  <a:srgbClr val="2C2CB8"/>
                </a:solidFill>
                <a:latin typeface="Times New Roman"/>
                <a:cs typeface="Times New Roman"/>
              </a:rPr>
              <a:t>mandatory</a:t>
            </a:r>
            <a:endParaRPr sz="770">
              <a:latin typeface="Times New Roman"/>
              <a:cs typeface="Times New Roman"/>
            </a:endParaRPr>
          </a:p>
        </p:txBody>
      </p:sp>
      <p:sp>
        <p:nvSpPr>
          <p:cNvPr id="113" name="object 113"/>
          <p:cNvSpPr/>
          <p:nvPr/>
        </p:nvSpPr>
        <p:spPr>
          <a:xfrm>
            <a:off x="5505455" y="2013906"/>
            <a:ext cx="417832" cy="4398"/>
          </a:xfrm>
          <a:custGeom>
            <a:avLst/>
            <a:gdLst/>
            <a:ahLst/>
            <a:cxnLst/>
            <a:rect l="l" t="t" r="r" b="b"/>
            <a:pathLst>
              <a:path w="651509" h="6858">
                <a:moveTo>
                  <a:pt x="0" y="0"/>
                </a:moveTo>
                <a:lnTo>
                  <a:pt x="0" y="6859"/>
                </a:lnTo>
                <a:lnTo>
                  <a:pt x="651509" y="6859"/>
                </a:lnTo>
                <a:lnTo>
                  <a:pt x="651509" y="0"/>
                </a:lnTo>
                <a:lnTo>
                  <a:pt x="0" y="0"/>
                </a:lnTo>
                <a:close/>
              </a:path>
            </a:pathLst>
          </a:custGeom>
          <a:solidFill>
            <a:srgbClr val="2C2CB8"/>
          </a:solidFill>
        </p:spPr>
        <p:txBody>
          <a:bodyPr wrap="square" lIns="0" tIns="0" rIns="0" bIns="0" rtlCol="0">
            <a:noAutofit/>
          </a:bodyPr>
          <a:lstStyle/>
          <a:p>
            <a:endParaRPr sz="1154"/>
          </a:p>
        </p:txBody>
      </p:sp>
      <p:sp>
        <p:nvSpPr>
          <p:cNvPr id="17" name="text 1"/>
          <p:cNvSpPr txBox="1"/>
          <p:nvPr/>
        </p:nvSpPr>
        <p:spPr>
          <a:xfrm>
            <a:off x="4908760" y="2056800"/>
            <a:ext cx="530145"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4.   Solutions</a:t>
            </a:r>
            <a:endParaRPr sz="770">
              <a:latin typeface="Times New Roman"/>
              <a:cs typeface="Times New Roman"/>
            </a:endParaRPr>
          </a:p>
        </p:txBody>
      </p:sp>
      <p:sp>
        <p:nvSpPr>
          <p:cNvPr id="114" name="object 114"/>
          <p:cNvSpPr/>
          <p:nvPr/>
        </p:nvSpPr>
        <p:spPr>
          <a:xfrm>
            <a:off x="5055368" y="2154650"/>
            <a:ext cx="369452" cy="4398"/>
          </a:xfrm>
          <a:custGeom>
            <a:avLst/>
            <a:gdLst/>
            <a:ahLst/>
            <a:cxnLst/>
            <a:rect l="l" t="t" r="r" b="b"/>
            <a:pathLst>
              <a:path w="576072" h="6857">
                <a:moveTo>
                  <a:pt x="0" y="0"/>
                </a:moveTo>
                <a:lnTo>
                  <a:pt x="0" y="6858"/>
                </a:lnTo>
                <a:lnTo>
                  <a:pt x="576072" y="6858"/>
                </a:lnTo>
                <a:lnTo>
                  <a:pt x="576072" y="0"/>
                </a:lnTo>
                <a:lnTo>
                  <a:pt x="0" y="0"/>
                </a:lnTo>
                <a:close/>
              </a:path>
            </a:pathLst>
          </a:custGeom>
          <a:solidFill>
            <a:srgbClr val="3333CC"/>
          </a:solidFill>
        </p:spPr>
        <p:txBody>
          <a:bodyPr wrap="square" lIns="0" tIns="0" rIns="0" bIns="0" rtlCol="0">
            <a:noAutofit/>
          </a:bodyPr>
          <a:lstStyle/>
          <a:p>
            <a:endParaRPr sz="1154"/>
          </a:p>
        </p:txBody>
      </p:sp>
      <p:sp>
        <p:nvSpPr>
          <p:cNvPr id="18" name="text 1"/>
          <p:cNvSpPr txBox="1"/>
          <p:nvPr/>
        </p:nvSpPr>
        <p:spPr>
          <a:xfrm>
            <a:off x="5449255" y="2056800"/>
            <a:ext cx="303545" cy="118494"/>
          </a:xfrm>
          <a:prstGeom prst="rect">
            <a:avLst/>
          </a:prstGeom>
        </p:spPr>
        <p:txBody>
          <a:bodyPr vert="horz" wrap="none" lIns="0" tIns="0" rIns="0" bIns="0" rtlCol="0">
            <a:spAutoFit/>
          </a:bodyPr>
          <a:lstStyle/>
          <a:p>
            <a:r>
              <a:rPr sz="770" b="1" spc="6" dirty="0">
                <a:solidFill>
                  <a:srgbClr val="3333CC"/>
                </a:solidFill>
                <a:latin typeface="Times New Roman"/>
                <a:cs typeface="Times New Roman"/>
              </a:rPr>
              <a:t>are not</a:t>
            </a:r>
            <a:endParaRPr sz="770">
              <a:latin typeface="Times New Roman"/>
              <a:cs typeface="Times New Roman"/>
            </a:endParaRPr>
          </a:p>
        </p:txBody>
      </p:sp>
      <p:sp>
        <p:nvSpPr>
          <p:cNvPr id="115" name="object 115"/>
          <p:cNvSpPr/>
          <p:nvPr/>
        </p:nvSpPr>
        <p:spPr>
          <a:xfrm>
            <a:off x="5449255" y="2154650"/>
            <a:ext cx="295660" cy="8796"/>
          </a:xfrm>
          <a:custGeom>
            <a:avLst/>
            <a:gdLst/>
            <a:ahLst/>
            <a:cxnLst/>
            <a:rect l="l" t="t" r="r" b="b"/>
            <a:pathLst>
              <a:path w="461010" h="13716">
                <a:moveTo>
                  <a:pt x="0" y="0"/>
                </a:moveTo>
                <a:lnTo>
                  <a:pt x="0" y="13717"/>
                </a:lnTo>
                <a:lnTo>
                  <a:pt x="461010" y="13717"/>
                </a:lnTo>
                <a:lnTo>
                  <a:pt x="461010" y="0"/>
                </a:lnTo>
                <a:lnTo>
                  <a:pt x="0" y="0"/>
                </a:lnTo>
                <a:close/>
              </a:path>
            </a:pathLst>
          </a:custGeom>
          <a:solidFill>
            <a:srgbClr val="3333CC"/>
          </a:solidFill>
        </p:spPr>
        <p:txBody>
          <a:bodyPr wrap="square" lIns="0" tIns="0" rIns="0" bIns="0" rtlCol="0">
            <a:noAutofit/>
          </a:bodyPr>
          <a:lstStyle/>
          <a:p>
            <a:endParaRPr sz="1154"/>
          </a:p>
        </p:txBody>
      </p:sp>
      <p:sp>
        <p:nvSpPr>
          <p:cNvPr id="19" name="text 1"/>
          <p:cNvSpPr txBox="1"/>
          <p:nvPr/>
        </p:nvSpPr>
        <p:spPr>
          <a:xfrm>
            <a:off x="5769349" y="2056800"/>
            <a:ext cx="1526508" cy="118494"/>
          </a:xfrm>
          <a:prstGeom prst="rect">
            <a:avLst/>
          </a:prstGeom>
        </p:spPr>
        <p:txBody>
          <a:bodyPr vert="horz" wrap="none" lIns="0" tIns="0" rIns="0" bIns="0" rtlCol="0">
            <a:spAutoFit/>
          </a:bodyPr>
          <a:lstStyle/>
          <a:p>
            <a:r>
              <a:rPr sz="770" spc="6" dirty="0">
                <a:latin typeface="Times New Roman"/>
                <a:cs typeface="Times New Roman"/>
              </a:rPr>
              <a:t>determined during inspection meeting</a:t>
            </a:r>
            <a:endParaRPr sz="770">
              <a:latin typeface="Times New Roman"/>
              <a:cs typeface="Times New Roman"/>
            </a:endParaRPr>
          </a:p>
        </p:txBody>
      </p:sp>
      <p:sp>
        <p:nvSpPr>
          <p:cNvPr id="20" name="text 1"/>
          <p:cNvSpPr txBox="1"/>
          <p:nvPr/>
        </p:nvSpPr>
        <p:spPr>
          <a:xfrm>
            <a:off x="4908760" y="2197055"/>
            <a:ext cx="75277"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5.</a:t>
            </a:r>
            <a:endParaRPr sz="770">
              <a:latin typeface="Times New Roman"/>
              <a:cs typeface="Times New Roman"/>
            </a:endParaRPr>
          </a:p>
        </p:txBody>
      </p:sp>
      <p:sp>
        <p:nvSpPr>
          <p:cNvPr id="21" name="text 1"/>
          <p:cNvSpPr txBox="1"/>
          <p:nvPr/>
        </p:nvSpPr>
        <p:spPr>
          <a:xfrm>
            <a:off x="5055309" y="2197055"/>
            <a:ext cx="2007794" cy="118494"/>
          </a:xfrm>
          <a:prstGeom prst="rect">
            <a:avLst/>
          </a:prstGeom>
        </p:spPr>
        <p:txBody>
          <a:bodyPr vert="horz" wrap="none" lIns="0" tIns="0" rIns="0" bIns="0" rtlCol="0">
            <a:spAutoFit/>
          </a:bodyPr>
          <a:lstStyle/>
          <a:p>
            <a:r>
              <a:rPr sz="770" spc="6" dirty="0">
                <a:solidFill>
                  <a:srgbClr val="3333CC"/>
                </a:solidFill>
                <a:latin typeface="Times New Roman"/>
                <a:cs typeface="Times New Roman"/>
              </a:rPr>
              <a:t>Management </a:t>
            </a:r>
            <a:r>
              <a:rPr sz="770" spc="6" dirty="0">
                <a:latin typeface="Times New Roman"/>
                <a:cs typeface="Times New Roman"/>
              </a:rPr>
              <a:t>position ‘over’ participants </a:t>
            </a:r>
            <a:r>
              <a:rPr sz="770" spc="6" dirty="0">
                <a:solidFill>
                  <a:srgbClr val="3333CC"/>
                </a:solidFill>
                <a:latin typeface="Times New Roman"/>
                <a:cs typeface="Times New Roman"/>
              </a:rPr>
              <a:t>shall not</a:t>
            </a:r>
            <a:endParaRPr sz="770">
              <a:latin typeface="Times New Roman"/>
              <a:cs typeface="Times New Roman"/>
            </a:endParaRPr>
          </a:p>
        </p:txBody>
      </p:sp>
      <p:sp>
        <p:nvSpPr>
          <p:cNvPr id="116" name="object 116"/>
          <p:cNvSpPr/>
          <p:nvPr/>
        </p:nvSpPr>
        <p:spPr>
          <a:xfrm>
            <a:off x="6671478" y="2294905"/>
            <a:ext cx="333289" cy="4398"/>
          </a:xfrm>
          <a:custGeom>
            <a:avLst/>
            <a:gdLst/>
            <a:ahLst/>
            <a:cxnLst/>
            <a:rect l="l" t="t" r="r" b="b"/>
            <a:pathLst>
              <a:path w="519684" h="6858">
                <a:moveTo>
                  <a:pt x="0" y="0"/>
                </a:moveTo>
                <a:lnTo>
                  <a:pt x="0" y="6859"/>
                </a:lnTo>
                <a:lnTo>
                  <a:pt x="519684" y="6859"/>
                </a:lnTo>
                <a:lnTo>
                  <a:pt x="519684" y="0"/>
                </a:lnTo>
                <a:lnTo>
                  <a:pt x="0" y="0"/>
                </a:lnTo>
                <a:close/>
              </a:path>
            </a:pathLst>
          </a:custGeom>
          <a:solidFill>
            <a:srgbClr val="3333CC"/>
          </a:solidFill>
        </p:spPr>
        <p:txBody>
          <a:bodyPr wrap="square" lIns="0" tIns="0" rIns="0" bIns="0" rtlCol="0">
            <a:noAutofit/>
          </a:bodyPr>
          <a:lstStyle/>
          <a:p>
            <a:endParaRPr sz="1154"/>
          </a:p>
        </p:txBody>
      </p:sp>
      <p:sp>
        <p:nvSpPr>
          <p:cNvPr id="22" name="text 1"/>
          <p:cNvSpPr txBox="1"/>
          <p:nvPr/>
        </p:nvSpPr>
        <p:spPr>
          <a:xfrm>
            <a:off x="5055368" y="2314342"/>
            <a:ext cx="448456" cy="118494"/>
          </a:xfrm>
          <a:prstGeom prst="rect">
            <a:avLst/>
          </a:prstGeom>
        </p:spPr>
        <p:txBody>
          <a:bodyPr vert="horz" wrap="none" lIns="0" tIns="0" rIns="0" bIns="0" rtlCol="0">
            <a:spAutoFit/>
          </a:bodyPr>
          <a:lstStyle/>
          <a:p>
            <a:r>
              <a:rPr sz="770" spc="6" dirty="0">
                <a:latin typeface="Times New Roman"/>
                <a:cs typeface="Times New Roman"/>
              </a:rPr>
              <a:t>participate.</a:t>
            </a:r>
            <a:endParaRPr sz="770">
              <a:latin typeface="Times New Roman"/>
              <a:cs typeface="Times New Roman"/>
            </a:endParaRPr>
          </a:p>
        </p:txBody>
      </p:sp>
      <p:sp>
        <p:nvSpPr>
          <p:cNvPr id="23" name="text 1"/>
          <p:cNvSpPr txBox="1"/>
          <p:nvPr/>
        </p:nvSpPr>
        <p:spPr>
          <a:xfrm>
            <a:off x="4908760" y="2454596"/>
            <a:ext cx="1387046" cy="118494"/>
          </a:xfrm>
          <a:prstGeom prst="rect">
            <a:avLst/>
          </a:prstGeom>
        </p:spPr>
        <p:txBody>
          <a:bodyPr vert="horz" wrap="none" lIns="0" tIns="0" rIns="0" bIns="0" rtlCol="0">
            <a:spAutoFit/>
          </a:bodyPr>
          <a:lstStyle/>
          <a:p>
            <a:r>
              <a:rPr sz="770" spc="6" dirty="0">
                <a:latin typeface="Times New Roman"/>
                <a:cs typeface="Times New Roman"/>
              </a:rPr>
              <a:t>6.   Collection and analysis of </a:t>
            </a:r>
            <a:r>
              <a:rPr sz="770" spc="6" dirty="0">
                <a:solidFill>
                  <a:srgbClr val="3333CC"/>
                </a:solidFill>
                <a:latin typeface="Times New Roman"/>
                <a:cs typeface="Times New Roman"/>
              </a:rPr>
              <a:t>data</a:t>
            </a:r>
            <a:endParaRPr sz="770">
              <a:latin typeface="Times New Roman"/>
              <a:cs typeface="Times New Roman"/>
            </a:endParaRPr>
          </a:p>
        </p:txBody>
      </p:sp>
      <p:sp>
        <p:nvSpPr>
          <p:cNvPr id="117" name="object 117"/>
          <p:cNvSpPr/>
          <p:nvPr/>
        </p:nvSpPr>
        <p:spPr>
          <a:xfrm>
            <a:off x="6096285" y="2552447"/>
            <a:ext cx="163224" cy="4398"/>
          </a:xfrm>
          <a:custGeom>
            <a:avLst/>
            <a:gdLst/>
            <a:ahLst/>
            <a:cxnLst/>
            <a:rect l="l" t="t" r="r" b="b"/>
            <a:pathLst>
              <a:path w="254508" h="6858">
                <a:moveTo>
                  <a:pt x="0" y="0"/>
                </a:moveTo>
                <a:lnTo>
                  <a:pt x="0" y="6858"/>
                </a:lnTo>
                <a:lnTo>
                  <a:pt x="254508" y="6858"/>
                </a:lnTo>
                <a:lnTo>
                  <a:pt x="254508" y="0"/>
                </a:lnTo>
                <a:lnTo>
                  <a:pt x="0" y="0"/>
                </a:lnTo>
                <a:close/>
              </a:path>
            </a:pathLst>
          </a:custGeom>
          <a:solidFill>
            <a:srgbClr val="3333CC"/>
          </a:solidFill>
        </p:spPr>
        <p:txBody>
          <a:bodyPr wrap="square" lIns="0" tIns="0" rIns="0" bIns="0" rtlCol="0">
            <a:noAutofit/>
          </a:bodyPr>
          <a:lstStyle/>
          <a:p>
            <a:endParaRPr sz="1154"/>
          </a:p>
        </p:txBody>
      </p:sp>
      <p:sp>
        <p:nvSpPr>
          <p:cNvPr id="28" name="text 1"/>
          <p:cNvSpPr txBox="1"/>
          <p:nvPr/>
        </p:nvSpPr>
        <p:spPr>
          <a:xfrm>
            <a:off x="6283455" y="2454596"/>
            <a:ext cx="1016368" cy="118494"/>
          </a:xfrm>
          <a:prstGeom prst="rect">
            <a:avLst/>
          </a:prstGeom>
        </p:spPr>
        <p:txBody>
          <a:bodyPr vert="horz" wrap="none" lIns="0" tIns="0" rIns="0" bIns="0" rtlCol="0">
            <a:spAutoFit/>
          </a:bodyPr>
          <a:lstStyle/>
          <a:p>
            <a:r>
              <a:rPr sz="770" spc="6" dirty="0">
                <a:latin typeface="Times New Roman"/>
                <a:cs typeface="Times New Roman"/>
              </a:rPr>
              <a:t>is strongly recommended</a:t>
            </a:r>
            <a:endParaRPr sz="770">
              <a:latin typeface="Times New Roman"/>
              <a:cs typeface="Times New Roman"/>
            </a:endParaRPr>
          </a:p>
        </p:txBody>
      </p:sp>
      <p:sp>
        <p:nvSpPr>
          <p:cNvPr id="118" name="object 118"/>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pic>
        <p:nvPicPr>
          <p:cNvPr id="2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3757076"/>
            <a:ext cx="2932162" cy="2199121"/>
          </a:xfrm>
          <a:prstGeom prst="rect">
            <a:avLst/>
          </a:prstGeom>
        </p:spPr>
      </p:pic>
      <p:sp>
        <p:nvSpPr>
          <p:cNvPr id="29" name="text 1"/>
          <p:cNvSpPr txBox="1"/>
          <p:nvPr/>
        </p:nvSpPr>
        <p:spPr>
          <a:xfrm>
            <a:off x="4658061" y="5827614"/>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30" name="text 1"/>
          <p:cNvSpPr txBox="1"/>
          <p:nvPr/>
        </p:nvSpPr>
        <p:spPr>
          <a:xfrm>
            <a:off x="7482221" y="5827614"/>
            <a:ext cx="49629" cy="59247"/>
          </a:xfrm>
          <a:prstGeom prst="rect">
            <a:avLst/>
          </a:prstGeom>
        </p:spPr>
        <p:txBody>
          <a:bodyPr vert="horz" wrap="none" lIns="0" tIns="0" rIns="0" bIns="0" rtlCol="0">
            <a:spAutoFit/>
          </a:bodyPr>
          <a:lstStyle/>
          <a:p>
            <a:r>
              <a:rPr sz="385" spc="6" dirty="0">
                <a:latin typeface="Times New Roman"/>
                <a:cs typeface="Times New Roman"/>
              </a:rPr>
              <a:t>16</a:t>
            </a:r>
            <a:endParaRPr sz="385">
              <a:latin typeface="Times New Roman"/>
              <a:cs typeface="Times New Roman"/>
            </a:endParaRPr>
          </a:p>
        </p:txBody>
      </p:sp>
      <p:sp>
        <p:nvSpPr>
          <p:cNvPr id="31" name="text 1"/>
          <p:cNvSpPr txBox="1"/>
          <p:nvPr/>
        </p:nvSpPr>
        <p:spPr>
          <a:xfrm>
            <a:off x="5247425" y="3889835"/>
            <a:ext cx="1716688" cy="165751"/>
          </a:xfrm>
          <a:prstGeom prst="rect">
            <a:avLst/>
          </a:prstGeom>
        </p:spPr>
        <p:txBody>
          <a:bodyPr vert="horz" wrap="none" lIns="0" tIns="0" rIns="0" bIns="0" rtlCol="0">
            <a:spAutoFit/>
          </a:bodyPr>
          <a:lstStyle/>
          <a:p>
            <a:r>
              <a:rPr sz="1077" b="1" spc="6" dirty="0">
                <a:solidFill>
                  <a:srgbClr val="3333CC"/>
                </a:solidFill>
                <a:latin typeface="Times New Roman"/>
                <a:cs typeface="Times New Roman"/>
              </a:rPr>
              <a:t>Focus  of  Types  of  Reviews</a:t>
            </a:r>
            <a:endParaRPr sz="1026">
              <a:latin typeface="Times New Roman"/>
              <a:cs typeface="Times New Roman"/>
            </a:endParaRPr>
          </a:p>
        </p:txBody>
      </p:sp>
      <p:sp>
        <p:nvSpPr>
          <p:cNvPr id="119" name="object 119"/>
          <p:cNvSpPr/>
          <p:nvPr/>
        </p:nvSpPr>
        <p:spPr>
          <a:xfrm>
            <a:off x="5314193" y="4216753"/>
            <a:ext cx="742203" cy="668900"/>
          </a:xfrm>
          <a:custGeom>
            <a:avLst/>
            <a:gdLst/>
            <a:ahLst/>
            <a:cxnLst/>
            <a:rect l="l" t="t" r="r" b="b"/>
            <a:pathLst>
              <a:path w="1157287" h="1042988">
                <a:moveTo>
                  <a:pt x="578644" y="7144"/>
                </a:moveTo>
                <a:cubicBezTo>
                  <a:pt x="263176" y="7144"/>
                  <a:pt x="7144" y="237268"/>
                  <a:pt x="7144" y="521494"/>
                </a:cubicBezTo>
                <a:cubicBezTo>
                  <a:pt x="7144" y="805720"/>
                  <a:pt x="263176" y="1035844"/>
                  <a:pt x="578644" y="1035844"/>
                </a:cubicBezTo>
                <a:cubicBezTo>
                  <a:pt x="894874" y="1035844"/>
                  <a:pt x="1150144" y="805720"/>
                  <a:pt x="1150144" y="521494"/>
                </a:cubicBezTo>
                <a:cubicBezTo>
                  <a:pt x="1150144" y="237268"/>
                  <a:pt x="894874" y="7144"/>
                  <a:pt x="578644" y="7144"/>
                </a:cubicBezTo>
              </a:path>
            </a:pathLst>
          </a:custGeom>
          <a:ln w="14287">
            <a:solidFill>
              <a:srgbClr val="339966"/>
            </a:solidFill>
          </a:ln>
        </p:spPr>
        <p:txBody>
          <a:bodyPr wrap="square" lIns="0" tIns="0" rIns="0" bIns="0" rtlCol="0">
            <a:noAutofit/>
          </a:bodyPr>
          <a:lstStyle/>
          <a:p>
            <a:endParaRPr sz="1154"/>
          </a:p>
        </p:txBody>
      </p:sp>
      <p:sp>
        <p:nvSpPr>
          <p:cNvPr id="120" name="object 120"/>
          <p:cNvSpPr/>
          <p:nvPr/>
        </p:nvSpPr>
        <p:spPr>
          <a:xfrm>
            <a:off x="5705147" y="4607708"/>
            <a:ext cx="711904" cy="668900"/>
          </a:xfrm>
          <a:custGeom>
            <a:avLst/>
            <a:gdLst/>
            <a:ahLst/>
            <a:cxnLst/>
            <a:rect l="l" t="t" r="r" b="b"/>
            <a:pathLst>
              <a:path w="1110043" h="1042988">
                <a:moveTo>
                  <a:pt x="555022" y="7144"/>
                </a:moveTo>
                <a:cubicBezTo>
                  <a:pt x="252507" y="7144"/>
                  <a:pt x="7144" y="237268"/>
                  <a:pt x="7144" y="521494"/>
                </a:cubicBezTo>
                <a:cubicBezTo>
                  <a:pt x="7144" y="805720"/>
                  <a:pt x="252507" y="1035844"/>
                  <a:pt x="555022" y="1035844"/>
                </a:cubicBezTo>
                <a:cubicBezTo>
                  <a:pt x="857536" y="1035844"/>
                  <a:pt x="1102900" y="805720"/>
                  <a:pt x="1102900" y="521494"/>
                </a:cubicBezTo>
                <a:cubicBezTo>
                  <a:pt x="1102900" y="237268"/>
                  <a:pt x="857536" y="7144"/>
                  <a:pt x="555022" y="7144"/>
                </a:cubicBezTo>
              </a:path>
            </a:pathLst>
          </a:custGeom>
          <a:ln w="14287">
            <a:solidFill>
              <a:srgbClr val="CC0000"/>
            </a:solidFill>
          </a:ln>
        </p:spPr>
        <p:txBody>
          <a:bodyPr wrap="square" lIns="0" tIns="0" rIns="0" bIns="0" rtlCol="0">
            <a:noAutofit/>
          </a:bodyPr>
          <a:lstStyle/>
          <a:p>
            <a:endParaRPr sz="1154"/>
          </a:p>
        </p:txBody>
      </p:sp>
      <p:sp>
        <p:nvSpPr>
          <p:cNvPr id="121" name="object 121"/>
          <p:cNvSpPr/>
          <p:nvPr/>
        </p:nvSpPr>
        <p:spPr>
          <a:xfrm>
            <a:off x="5992499" y="4216753"/>
            <a:ext cx="742203" cy="668900"/>
          </a:xfrm>
          <a:custGeom>
            <a:avLst/>
            <a:gdLst/>
            <a:ahLst/>
            <a:cxnLst/>
            <a:rect l="l" t="t" r="r" b="b"/>
            <a:pathLst>
              <a:path w="1157287" h="1042988">
                <a:moveTo>
                  <a:pt x="578644" y="7144"/>
                </a:moveTo>
                <a:cubicBezTo>
                  <a:pt x="263176" y="7144"/>
                  <a:pt x="7144" y="237268"/>
                  <a:pt x="7144" y="521494"/>
                </a:cubicBezTo>
                <a:cubicBezTo>
                  <a:pt x="7144" y="805720"/>
                  <a:pt x="263176" y="1035844"/>
                  <a:pt x="578644" y="1035844"/>
                </a:cubicBezTo>
                <a:cubicBezTo>
                  <a:pt x="894112" y="1035844"/>
                  <a:pt x="1150144" y="805720"/>
                  <a:pt x="1150144" y="521494"/>
                </a:cubicBezTo>
                <a:cubicBezTo>
                  <a:pt x="1150144" y="237268"/>
                  <a:pt x="894112" y="7144"/>
                  <a:pt x="578644" y="7144"/>
                </a:cubicBezTo>
              </a:path>
            </a:pathLst>
          </a:custGeom>
          <a:ln w="14287">
            <a:solidFill>
              <a:srgbClr val="3333CC"/>
            </a:solidFill>
          </a:ln>
        </p:spPr>
        <p:txBody>
          <a:bodyPr wrap="square" lIns="0" tIns="0" rIns="0" bIns="0" rtlCol="0">
            <a:noAutofit/>
          </a:bodyPr>
          <a:lstStyle/>
          <a:p>
            <a:endParaRPr sz="1154"/>
          </a:p>
        </p:txBody>
      </p:sp>
      <p:sp>
        <p:nvSpPr>
          <p:cNvPr id="96" name="text 1"/>
          <p:cNvSpPr txBox="1"/>
          <p:nvPr/>
        </p:nvSpPr>
        <p:spPr>
          <a:xfrm>
            <a:off x="4938570" y="4271581"/>
            <a:ext cx="349968" cy="188321"/>
          </a:xfrm>
          <a:prstGeom prst="rect">
            <a:avLst/>
          </a:prstGeom>
        </p:spPr>
        <p:txBody>
          <a:bodyPr vert="horz" wrap="none" lIns="0" tIns="0" rIns="0" bIns="0" rtlCol="0">
            <a:spAutoFit/>
          </a:bodyPr>
          <a:lstStyle/>
          <a:p>
            <a:r>
              <a:rPr sz="583" b="1" spc="6" dirty="0">
                <a:solidFill>
                  <a:srgbClr val="339965"/>
                </a:solidFill>
                <a:latin typeface="Arial"/>
                <a:cs typeface="Arial"/>
              </a:rPr>
              <a:t>Technical</a:t>
            </a:r>
            <a:endParaRPr sz="577">
              <a:latin typeface="Arial"/>
              <a:cs typeface="Arial"/>
            </a:endParaRPr>
          </a:p>
          <a:p>
            <a:pPr marL="47398"/>
            <a:r>
              <a:rPr sz="641" b="1" spc="6" dirty="0">
                <a:solidFill>
                  <a:srgbClr val="339965"/>
                </a:solidFill>
                <a:latin typeface="Arial"/>
                <a:cs typeface="Arial"/>
              </a:rPr>
              <a:t>Review</a:t>
            </a:r>
            <a:endParaRPr sz="641">
              <a:latin typeface="Arial"/>
              <a:cs typeface="Arial"/>
            </a:endParaRPr>
          </a:p>
        </p:txBody>
      </p:sp>
      <p:sp>
        <p:nvSpPr>
          <p:cNvPr id="97" name="text 1"/>
          <p:cNvSpPr txBox="1"/>
          <p:nvPr/>
        </p:nvSpPr>
        <p:spPr>
          <a:xfrm>
            <a:off x="6722295" y="4279398"/>
            <a:ext cx="536622" cy="98617"/>
          </a:xfrm>
          <a:prstGeom prst="rect">
            <a:avLst/>
          </a:prstGeom>
        </p:spPr>
        <p:txBody>
          <a:bodyPr vert="horz" wrap="none" lIns="0" tIns="0" rIns="0" bIns="0" rtlCol="0">
            <a:spAutoFit/>
          </a:bodyPr>
          <a:lstStyle/>
          <a:p>
            <a:r>
              <a:rPr sz="641" b="1" spc="6" dirty="0">
                <a:solidFill>
                  <a:srgbClr val="3333CC"/>
                </a:solidFill>
                <a:latin typeface="Arial"/>
                <a:cs typeface="Arial"/>
              </a:rPr>
              <a:t>Walk-through</a:t>
            </a:r>
            <a:endParaRPr sz="641">
              <a:latin typeface="Arial"/>
              <a:cs typeface="Arial"/>
            </a:endParaRPr>
          </a:p>
        </p:txBody>
      </p:sp>
      <p:sp>
        <p:nvSpPr>
          <p:cNvPr id="98" name="text 1"/>
          <p:cNvSpPr txBox="1"/>
          <p:nvPr/>
        </p:nvSpPr>
        <p:spPr>
          <a:xfrm>
            <a:off x="5849000" y="5395571"/>
            <a:ext cx="418063" cy="98617"/>
          </a:xfrm>
          <a:prstGeom prst="rect">
            <a:avLst/>
          </a:prstGeom>
        </p:spPr>
        <p:txBody>
          <a:bodyPr vert="horz" wrap="none" lIns="0" tIns="0" rIns="0" bIns="0" rtlCol="0">
            <a:spAutoFit/>
          </a:bodyPr>
          <a:lstStyle/>
          <a:p>
            <a:r>
              <a:rPr sz="641" b="1" spc="6" dirty="0">
                <a:solidFill>
                  <a:srgbClr val="CC0000"/>
                </a:solidFill>
                <a:latin typeface="Arial"/>
                <a:cs typeface="Arial"/>
              </a:rPr>
              <a:t>Inspection</a:t>
            </a:r>
            <a:endParaRPr sz="641">
              <a:latin typeface="Arial"/>
              <a:cs typeface="Arial"/>
            </a:endParaRPr>
          </a:p>
        </p:txBody>
      </p:sp>
      <p:sp>
        <p:nvSpPr>
          <p:cNvPr id="99" name="text 1"/>
          <p:cNvSpPr txBox="1"/>
          <p:nvPr/>
        </p:nvSpPr>
        <p:spPr>
          <a:xfrm>
            <a:off x="6086996" y="4393753"/>
            <a:ext cx="588687" cy="98617"/>
          </a:xfrm>
          <a:prstGeom prst="rect">
            <a:avLst/>
          </a:prstGeom>
        </p:spPr>
        <p:txBody>
          <a:bodyPr vert="horz" wrap="none" lIns="0" tIns="0" rIns="0" bIns="0" rtlCol="0">
            <a:spAutoFit/>
          </a:bodyPr>
          <a:lstStyle/>
          <a:p>
            <a:r>
              <a:rPr sz="641" b="1" spc="6" dirty="0">
                <a:solidFill>
                  <a:srgbClr val="3333CC"/>
                </a:solidFill>
                <a:latin typeface="Arial"/>
                <a:cs typeface="Arial"/>
              </a:rPr>
              <a:t>Understanding</a:t>
            </a:r>
            <a:endParaRPr sz="641">
              <a:latin typeface="Arial"/>
              <a:cs typeface="Arial"/>
            </a:endParaRPr>
          </a:p>
        </p:txBody>
      </p:sp>
      <p:sp>
        <p:nvSpPr>
          <p:cNvPr id="100" name="text 1"/>
          <p:cNvSpPr txBox="1"/>
          <p:nvPr/>
        </p:nvSpPr>
        <p:spPr>
          <a:xfrm>
            <a:off x="5494208" y="4401572"/>
            <a:ext cx="317844" cy="188321"/>
          </a:xfrm>
          <a:prstGeom prst="rect">
            <a:avLst/>
          </a:prstGeom>
        </p:spPr>
        <p:txBody>
          <a:bodyPr vert="horz" wrap="none" lIns="0" tIns="0" rIns="0" bIns="0" rtlCol="0">
            <a:spAutoFit/>
          </a:bodyPr>
          <a:lstStyle/>
          <a:p>
            <a:r>
              <a:rPr sz="583" b="1" spc="6" dirty="0">
                <a:solidFill>
                  <a:srgbClr val="339965"/>
                </a:solidFill>
                <a:latin typeface="Arial"/>
                <a:cs typeface="Arial"/>
              </a:rPr>
              <a:t>Decision</a:t>
            </a:r>
            <a:endParaRPr sz="577">
              <a:latin typeface="Arial"/>
              <a:cs typeface="Arial"/>
            </a:endParaRPr>
          </a:p>
          <a:p>
            <a:pPr marL="29322"/>
            <a:r>
              <a:rPr sz="641" b="1" spc="6" dirty="0">
                <a:solidFill>
                  <a:srgbClr val="339965"/>
                </a:solidFill>
                <a:latin typeface="Arial"/>
                <a:cs typeface="Arial"/>
              </a:rPr>
              <a:t>Making</a:t>
            </a:r>
            <a:endParaRPr sz="641">
              <a:latin typeface="Arial"/>
              <a:cs typeface="Arial"/>
            </a:endParaRPr>
          </a:p>
        </p:txBody>
      </p:sp>
      <p:sp>
        <p:nvSpPr>
          <p:cNvPr id="101" name="text 1"/>
          <p:cNvSpPr txBox="1"/>
          <p:nvPr/>
        </p:nvSpPr>
        <p:spPr>
          <a:xfrm>
            <a:off x="5897869" y="4906880"/>
            <a:ext cx="350032" cy="197233"/>
          </a:xfrm>
          <a:prstGeom prst="rect">
            <a:avLst/>
          </a:prstGeom>
        </p:spPr>
        <p:txBody>
          <a:bodyPr vert="horz" wrap="none" lIns="0" tIns="0" rIns="0" bIns="0" rtlCol="0">
            <a:spAutoFit/>
          </a:bodyPr>
          <a:lstStyle/>
          <a:p>
            <a:pPr marL="45447"/>
            <a:r>
              <a:rPr sz="641" b="1" spc="6" dirty="0">
                <a:solidFill>
                  <a:srgbClr val="CC0000"/>
                </a:solidFill>
                <a:latin typeface="Arial"/>
                <a:cs typeface="Arial"/>
              </a:rPr>
              <a:t>Defect</a:t>
            </a:r>
            <a:endParaRPr sz="641">
              <a:latin typeface="Arial"/>
              <a:cs typeface="Arial"/>
            </a:endParaRPr>
          </a:p>
          <a:p>
            <a:r>
              <a:rPr sz="641" b="1" spc="6" dirty="0">
                <a:solidFill>
                  <a:srgbClr val="CC0000"/>
                </a:solidFill>
                <a:latin typeface="Arial"/>
                <a:cs typeface="Arial"/>
              </a:rPr>
              <a:t>Removal</a:t>
            </a:r>
            <a:endParaRPr sz="641">
              <a:latin typeface="Arial"/>
              <a:cs typeface="Arial"/>
            </a:endParaRPr>
          </a:p>
        </p:txBody>
      </p:sp>
      <p:sp>
        <p:nvSpPr>
          <p:cNvPr id="102" name="text 1"/>
          <p:cNvSpPr txBox="1"/>
          <p:nvPr/>
        </p:nvSpPr>
        <p:spPr>
          <a:xfrm>
            <a:off x="5329526" y="5710911"/>
            <a:ext cx="1517531" cy="60145"/>
          </a:xfrm>
          <a:prstGeom prst="rect">
            <a:avLst/>
          </a:prstGeom>
        </p:spPr>
        <p:txBody>
          <a:bodyPr vert="horz" wrap="none" lIns="0" tIns="0" rIns="0" bIns="0" rtlCol="0">
            <a:spAutoFit/>
          </a:bodyPr>
          <a:lstStyle/>
          <a:p>
            <a:r>
              <a:rPr sz="391" spc="6" dirty="0">
                <a:latin typeface="Arial"/>
                <a:cs typeface="Arial"/>
              </a:rPr>
              <a:t>Source:  Gilb  &amp;  Graham,  Inspection  Course  notes,  Sept  1995.</a:t>
            </a:r>
            <a:endParaRPr sz="385">
              <a:latin typeface="Arial"/>
              <a:cs typeface="Arial"/>
            </a:endParaRPr>
          </a:p>
        </p:txBody>
      </p:sp>
      <p:pic>
        <p:nvPicPr>
          <p:cNvPr id="27" name="Ima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4380" y="3805946"/>
            <a:ext cx="293216" cy="293216"/>
          </a:xfrm>
          <a:prstGeom prst="rect">
            <a:avLst/>
          </a:prstGeom>
        </p:spPr>
      </p:pic>
      <p:sp>
        <p:nvSpPr>
          <p:cNvPr id="103" name="text 1"/>
          <p:cNvSpPr txBox="1"/>
          <p:nvPr/>
        </p:nvSpPr>
        <p:spPr>
          <a:xfrm>
            <a:off x="7369821" y="5849701"/>
            <a:ext cx="65659" cy="69121"/>
          </a:xfrm>
          <a:prstGeom prst="rect">
            <a:avLst/>
          </a:prstGeom>
        </p:spPr>
        <p:txBody>
          <a:bodyPr vert="horz" wrap="none" lIns="0" tIns="0" rIns="0" bIns="0" rtlCol="0">
            <a:spAutoFit/>
          </a:bodyPr>
          <a:lstStyle/>
          <a:p>
            <a:r>
              <a:rPr sz="449" b="1" spc="6" dirty="0">
                <a:latin typeface="Arial"/>
                <a:cs typeface="Arial"/>
              </a:rPr>
              <a:t>16</a:t>
            </a:r>
            <a:endParaRPr sz="449">
              <a:latin typeface="Arial"/>
              <a:cs typeface="Arial"/>
            </a:endParaRPr>
          </a:p>
        </p:txBody>
      </p:sp>
      <p:sp>
        <p:nvSpPr>
          <p:cNvPr id="122" name="object 122"/>
          <p:cNvSpPr/>
          <p:nvPr/>
        </p:nvSpPr>
        <p:spPr>
          <a:xfrm>
            <a:off x="4628493" y="3756832"/>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413536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5</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44593" y="1259457"/>
            <a:ext cx="10347383" cy="3539430"/>
          </a:xfrm>
          <a:prstGeom prst="rect">
            <a:avLst/>
          </a:prstGeom>
        </p:spPr>
        <p:txBody>
          <a:bodyPr wrap="square">
            <a:spAutoFit/>
          </a:bodyPr>
          <a:lstStyle/>
          <a:p>
            <a:r>
              <a:rPr lang="en-US" sz="2800" dirty="0"/>
              <a:t>■ </a:t>
            </a:r>
            <a:r>
              <a:rPr lang="en-US" sz="2800" dirty="0">
                <a:solidFill>
                  <a:srgbClr val="00B0F0"/>
                </a:solidFill>
              </a:rPr>
              <a:t>The Software Development Life Cycle (SDLC) model</a:t>
            </a:r>
          </a:p>
          <a:p>
            <a:pPr marL="457200" indent="-457200">
              <a:buFontTx/>
              <a:buChar char="-"/>
            </a:pPr>
            <a:endParaRPr lang="en-US" sz="2800" dirty="0"/>
          </a:p>
          <a:p>
            <a:pPr marL="457200" indent="-457200">
              <a:buFontTx/>
              <a:buChar char="-"/>
            </a:pPr>
            <a:r>
              <a:rPr lang="en-US" sz="2800" dirty="0">
                <a:solidFill>
                  <a:srgbClr val="FF0000"/>
                </a:solidFill>
              </a:rPr>
              <a:t>is the classic model </a:t>
            </a:r>
            <a:r>
              <a:rPr lang="en-US" sz="2800" dirty="0"/>
              <a:t>(still applicable today); it provides the most comprehensive description of the process available.</a:t>
            </a:r>
          </a:p>
          <a:p>
            <a:pPr marL="457200" indent="-457200">
              <a:buFontTx/>
              <a:buChar char="-"/>
            </a:pPr>
            <a:endParaRPr lang="en-US" sz="2800" dirty="0"/>
          </a:p>
          <a:p>
            <a:pPr marL="457200" indent="-457200">
              <a:buFontTx/>
              <a:buChar char="-"/>
            </a:pPr>
            <a:r>
              <a:rPr lang="ro-RO" sz="2800" dirty="0" err="1">
                <a:solidFill>
                  <a:srgbClr val="FF0000"/>
                </a:solidFill>
              </a:rPr>
              <a:t>is</a:t>
            </a:r>
            <a:r>
              <a:rPr lang="ro-RO" sz="2800" dirty="0">
                <a:solidFill>
                  <a:srgbClr val="FF0000"/>
                </a:solidFill>
              </a:rPr>
              <a:t> a linear</a:t>
            </a:r>
            <a:r>
              <a:rPr lang="en-US" sz="2800" dirty="0">
                <a:solidFill>
                  <a:srgbClr val="FF0000"/>
                </a:solidFill>
              </a:rPr>
              <a:t> sequential model </a:t>
            </a:r>
            <a:r>
              <a:rPr lang="en-US" sz="2800" dirty="0"/>
              <a:t>that begins with </a:t>
            </a:r>
            <a:r>
              <a:rPr lang="en-US" sz="2800" dirty="0">
                <a:solidFill>
                  <a:srgbClr val="FF0000"/>
                </a:solidFill>
              </a:rPr>
              <a:t>requirements</a:t>
            </a:r>
            <a:r>
              <a:rPr lang="en-US" sz="2800" dirty="0"/>
              <a:t> definition and ends with regular </a:t>
            </a:r>
            <a:r>
              <a:rPr lang="ro-RO" sz="2800" dirty="0" err="1">
                <a:solidFill>
                  <a:srgbClr val="FF0000"/>
                </a:solidFill>
              </a:rPr>
              <a:t>system</a:t>
            </a:r>
            <a:r>
              <a:rPr lang="ro-RO" sz="2800" dirty="0">
                <a:solidFill>
                  <a:srgbClr val="FF0000"/>
                </a:solidFill>
              </a:rPr>
              <a:t> </a:t>
            </a:r>
            <a:r>
              <a:rPr lang="ro-RO" sz="2800" dirty="0" err="1">
                <a:solidFill>
                  <a:srgbClr val="FF0000"/>
                </a:solidFill>
              </a:rPr>
              <a:t>operation</a:t>
            </a:r>
            <a:r>
              <a:rPr lang="ro-RO" sz="2800" dirty="0">
                <a:solidFill>
                  <a:srgbClr val="FF0000"/>
                </a:solidFill>
              </a:rPr>
              <a:t> </a:t>
            </a:r>
            <a:r>
              <a:rPr lang="ro-RO" sz="2800" dirty="0" err="1">
                <a:solidFill>
                  <a:srgbClr val="FF0000"/>
                </a:solidFill>
              </a:rPr>
              <a:t>and</a:t>
            </a:r>
            <a:r>
              <a:rPr lang="ro-RO" sz="2800" dirty="0">
                <a:solidFill>
                  <a:srgbClr val="FF0000"/>
                </a:solidFill>
              </a:rPr>
              <a:t> </a:t>
            </a:r>
            <a:r>
              <a:rPr lang="ro-RO" sz="2800" dirty="0" err="1">
                <a:solidFill>
                  <a:srgbClr val="FF0000"/>
                </a:solidFill>
              </a:rPr>
              <a:t>maintenance</a:t>
            </a:r>
            <a:r>
              <a:rPr lang="ro-RO" sz="2800" dirty="0"/>
              <a:t>.</a:t>
            </a:r>
            <a:endParaRPr lang="en-US" sz="2800" dirty="0"/>
          </a:p>
        </p:txBody>
      </p:sp>
    </p:spTree>
    <p:extLst>
      <p:ext uri="{BB962C8B-B14F-4D97-AF65-F5344CB8AC3E}">
        <p14:creationId xmlns:p14="http://schemas.microsoft.com/office/powerpoint/2010/main" val="2468904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2"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2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3" name="text 1"/>
          <p:cNvSpPr txBox="1"/>
          <p:nvPr/>
        </p:nvSpPr>
        <p:spPr>
          <a:xfrm>
            <a:off x="4658061" y="2971689"/>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4" name="text 1"/>
          <p:cNvSpPr txBox="1"/>
          <p:nvPr/>
        </p:nvSpPr>
        <p:spPr>
          <a:xfrm>
            <a:off x="7482221" y="2971689"/>
            <a:ext cx="49629" cy="59247"/>
          </a:xfrm>
          <a:prstGeom prst="rect">
            <a:avLst/>
          </a:prstGeom>
        </p:spPr>
        <p:txBody>
          <a:bodyPr vert="horz" wrap="none" lIns="0" tIns="0" rIns="0" bIns="0" rtlCol="0">
            <a:spAutoFit/>
          </a:bodyPr>
          <a:lstStyle/>
          <a:p>
            <a:r>
              <a:rPr sz="385" spc="6" dirty="0">
                <a:latin typeface="Times New Roman"/>
                <a:cs typeface="Times New Roman"/>
              </a:rPr>
              <a:t>17</a:t>
            </a:r>
            <a:endParaRPr sz="385">
              <a:latin typeface="Times New Roman"/>
              <a:cs typeface="Times New Roman"/>
            </a:endParaRPr>
          </a:p>
        </p:txBody>
      </p:sp>
      <p:sp>
        <p:nvSpPr>
          <p:cNvPr id="5" name="text 1"/>
          <p:cNvSpPr txBox="1"/>
          <p:nvPr/>
        </p:nvSpPr>
        <p:spPr>
          <a:xfrm>
            <a:off x="5886636" y="1012408"/>
            <a:ext cx="424603"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Audits</a:t>
            </a:r>
            <a:endParaRPr sz="1154">
              <a:latin typeface="Times New Roman"/>
              <a:cs typeface="Times New Roman"/>
            </a:endParaRPr>
          </a:p>
        </p:txBody>
      </p:sp>
      <p:sp>
        <p:nvSpPr>
          <p:cNvPr id="6" name="text 1"/>
          <p:cNvSpPr txBox="1"/>
          <p:nvPr/>
        </p:nvSpPr>
        <p:spPr>
          <a:xfrm>
            <a:off x="4853538" y="1212536"/>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7" name="text 1"/>
          <p:cNvSpPr txBox="1"/>
          <p:nvPr/>
        </p:nvSpPr>
        <p:spPr>
          <a:xfrm>
            <a:off x="4963493" y="1212536"/>
            <a:ext cx="295530" cy="98617"/>
          </a:xfrm>
          <a:prstGeom prst="rect">
            <a:avLst/>
          </a:prstGeom>
        </p:spPr>
        <p:txBody>
          <a:bodyPr vert="horz" wrap="none" lIns="0" tIns="0" rIns="0" bIns="0" rtlCol="0">
            <a:spAutoFit/>
          </a:bodyPr>
          <a:lstStyle/>
          <a:p>
            <a:r>
              <a:rPr sz="641" b="1" spc="6" dirty="0">
                <a:latin typeface="Times New Roman"/>
                <a:cs typeface="Times New Roman"/>
              </a:rPr>
              <a:t>Purpose</a:t>
            </a:r>
            <a:endParaRPr sz="641">
              <a:latin typeface="Times New Roman"/>
              <a:cs typeface="Times New Roman"/>
            </a:endParaRPr>
          </a:p>
        </p:txBody>
      </p:sp>
      <p:sp>
        <p:nvSpPr>
          <p:cNvPr id="8" name="text 1"/>
          <p:cNvSpPr txBox="1"/>
          <p:nvPr/>
        </p:nvSpPr>
        <p:spPr>
          <a:xfrm>
            <a:off x="5000145" y="1329821"/>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9" name="text 1"/>
          <p:cNvSpPr txBox="1"/>
          <p:nvPr/>
        </p:nvSpPr>
        <p:spPr>
          <a:xfrm>
            <a:off x="5092016" y="1329821"/>
            <a:ext cx="910506" cy="98617"/>
          </a:xfrm>
          <a:prstGeom prst="rect">
            <a:avLst/>
          </a:prstGeom>
        </p:spPr>
        <p:txBody>
          <a:bodyPr vert="horz" wrap="none" lIns="0" tIns="0" rIns="0" bIns="0" rtlCol="0">
            <a:spAutoFit/>
          </a:bodyPr>
          <a:lstStyle/>
          <a:p>
            <a:r>
              <a:rPr sz="641" spc="6" dirty="0">
                <a:latin typeface="Times New Roman"/>
                <a:cs typeface="Times New Roman"/>
              </a:rPr>
              <a:t>To provide an </a:t>
            </a:r>
            <a:r>
              <a:rPr sz="641" spc="6" dirty="0">
                <a:solidFill>
                  <a:srgbClr val="3333CC"/>
                </a:solidFill>
                <a:latin typeface="Times New Roman"/>
                <a:cs typeface="Times New Roman"/>
              </a:rPr>
              <a:t>independent</a:t>
            </a:r>
            <a:endParaRPr sz="641">
              <a:latin typeface="Times New Roman"/>
              <a:cs typeface="Times New Roman"/>
            </a:endParaRPr>
          </a:p>
        </p:txBody>
      </p:sp>
      <p:sp>
        <p:nvSpPr>
          <p:cNvPr id="123" name="object 123"/>
          <p:cNvSpPr/>
          <p:nvPr/>
        </p:nvSpPr>
        <p:spPr>
          <a:xfrm>
            <a:off x="5569474" y="1411347"/>
            <a:ext cx="397308" cy="3421"/>
          </a:xfrm>
          <a:custGeom>
            <a:avLst/>
            <a:gdLst/>
            <a:ahLst/>
            <a:cxnLst/>
            <a:rect l="l" t="t" r="r" b="b"/>
            <a:pathLst>
              <a:path w="619506" h="5334">
                <a:moveTo>
                  <a:pt x="0" y="0"/>
                </a:moveTo>
                <a:lnTo>
                  <a:pt x="0" y="5334"/>
                </a:lnTo>
                <a:lnTo>
                  <a:pt x="619506" y="5334"/>
                </a:lnTo>
                <a:lnTo>
                  <a:pt x="619506" y="0"/>
                </a:lnTo>
                <a:lnTo>
                  <a:pt x="0" y="0"/>
                </a:lnTo>
                <a:close/>
              </a:path>
            </a:pathLst>
          </a:custGeom>
          <a:solidFill>
            <a:srgbClr val="3333CC"/>
          </a:solidFill>
        </p:spPr>
        <p:txBody>
          <a:bodyPr wrap="square" lIns="0" tIns="0" rIns="0" bIns="0" rtlCol="0">
            <a:noAutofit/>
          </a:bodyPr>
          <a:lstStyle/>
          <a:p>
            <a:endParaRPr sz="1154"/>
          </a:p>
        </p:txBody>
      </p:sp>
      <p:sp>
        <p:nvSpPr>
          <p:cNvPr id="10" name="text 1"/>
          <p:cNvSpPr txBox="1"/>
          <p:nvPr/>
        </p:nvSpPr>
        <p:spPr>
          <a:xfrm>
            <a:off x="5987307" y="1329823"/>
            <a:ext cx="838371" cy="92654"/>
          </a:xfrm>
          <a:prstGeom prst="rect">
            <a:avLst/>
          </a:prstGeom>
        </p:spPr>
        <p:txBody>
          <a:bodyPr vert="horz" wrap="none" lIns="0" tIns="0" rIns="0" bIns="0" rtlCol="0">
            <a:spAutoFit/>
          </a:bodyPr>
          <a:lstStyle/>
          <a:p>
            <a:r>
              <a:rPr sz="602" spc="6" dirty="0">
                <a:solidFill>
                  <a:srgbClr val="3333CC"/>
                </a:solidFill>
                <a:latin typeface="Times New Roman"/>
                <a:cs typeface="Times New Roman"/>
              </a:rPr>
              <a:t>evaluation of conformance</a:t>
            </a:r>
            <a:endParaRPr sz="577">
              <a:latin typeface="Times New Roman"/>
              <a:cs typeface="Times New Roman"/>
            </a:endParaRPr>
          </a:p>
        </p:txBody>
      </p:sp>
      <p:sp>
        <p:nvSpPr>
          <p:cNvPr id="124" name="object 124"/>
          <p:cNvSpPr/>
          <p:nvPr/>
        </p:nvSpPr>
        <p:spPr>
          <a:xfrm>
            <a:off x="5987307" y="1411347"/>
            <a:ext cx="871829" cy="3421"/>
          </a:xfrm>
          <a:custGeom>
            <a:avLst/>
            <a:gdLst/>
            <a:ahLst/>
            <a:cxnLst/>
            <a:rect l="l" t="t" r="r" b="b"/>
            <a:pathLst>
              <a:path w="1359408" h="5334">
                <a:moveTo>
                  <a:pt x="0" y="0"/>
                </a:moveTo>
                <a:lnTo>
                  <a:pt x="0" y="5334"/>
                </a:lnTo>
                <a:lnTo>
                  <a:pt x="1359408" y="5334"/>
                </a:lnTo>
                <a:lnTo>
                  <a:pt x="1359408" y="0"/>
                </a:lnTo>
                <a:lnTo>
                  <a:pt x="0" y="0"/>
                </a:lnTo>
                <a:close/>
              </a:path>
            </a:pathLst>
          </a:custGeom>
          <a:solidFill>
            <a:srgbClr val="3333CC"/>
          </a:solidFill>
        </p:spPr>
        <p:txBody>
          <a:bodyPr wrap="square" lIns="0" tIns="0" rIns="0" bIns="0" rtlCol="0">
            <a:noAutofit/>
          </a:bodyPr>
          <a:lstStyle/>
          <a:p>
            <a:endParaRPr sz="1154"/>
          </a:p>
        </p:txBody>
      </p:sp>
      <p:sp>
        <p:nvSpPr>
          <p:cNvPr id="11" name="text 1"/>
          <p:cNvSpPr txBox="1"/>
          <p:nvPr/>
        </p:nvSpPr>
        <p:spPr>
          <a:xfrm>
            <a:off x="6879173" y="1329823"/>
            <a:ext cx="369909" cy="89705"/>
          </a:xfrm>
          <a:prstGeom prst="rect">
            <a:avLst/>
          </a:prstGeom>
        </p:spPr>
        <p:txBody>
          <a:bodyPr vert="horz" wrap="none" lIns="0" tIns="0" rIns="0" bIns="0" rtlCol="0">
            <a:spAutoFit/>
          </a:bodyPr>
          <a:lstStyle/>
          <a:p>
            <a:r>
              <a:rPr sz="583" spc="6" dirty="0">
                <a:latin typeface="Times New Roman"/>
                <a:cs typeface="Times New Roman"/>
              </a:rPr>
              <a:t>of  software</a:t>
            </a:r>
            <a:endParaRPr sz="577">
              <a:latin typeface="Times New Roman"/>
              <a:cs typeface="Times New Roman"/>
            </a:endParaRPr>
          </a:p>
        </p:txBody>
      </p:sp>
      <p:sp>
        <p:nvSpPr>
          <p:cNvPr id="12" name="text 1"/>
          <p:cNvSpPr txBox="1"/>
          <p:nvPr/>
        </p:nvSpPr>
        <p:spPr>
          <a:xfrm>
            <a:off x="5092020" y="1427562"/>
            <a:ext cx="291490"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products</a:t>
            </a:r>
            <a:endParaRPr sz="641">
              <a:latin typeface="Times New Roman"/>
              <a:cs typeface="Times New Roman"/>
            </a:endParaRPr>
          </a:p>
        </p:txBody>
      </p:sp>
      <p:sp>
        <p:nvSpPr>
          <p:cNvPr id="125" name="object 125"/>
          <p:cNvSpPr/>
          <p:nvPr/>
        </p:nvSpPr>
        <p:spPr>
          <a:xfrm>
            <a:off x="5092020" y="1509085"/>
            <a:ext cx="280510" cy="3421"/>
          </a:xfrm>
          <a:custGeom>
            <a:avLst/>
            <a:gdLst/>
            <a:ahLst/>
            <a:cxnLst/>
            <a:rect l="l" t="t" r="r" b="b"/>
            <a:pathLst>
              <a:path w="437388" h="5334">
                <a:moveTo>
                  <a:pt x="0" y="0"/>
                </a:moveTo>
                <a:lnTo>
                  <a:pt x="0" y="5335"/>
                </a:lnTo>
                <a:lnTo>
                  <a:pt x="437388" y="5335"/>
                </a:lnTo>
                <a:lnTo>
                  <a:pt x="437388" y="0"/>
                </a:lnTo>
                <a:lnTo>
                  <a:pt x="0" y="0"/>
                </a:lnTo>
                <a:close/>
              </a:path>
            </a:pathLst>
          </a:custGeom>
          <a:solidFill>
            <a:srgbClr val="3333CC"/>
          </a:solidFill>
        </p:spPr>
        <p:txBody>
          <a:bodyPr wrap="square" lIns="0" tIns="0" rIns="0" bIns="0" rtlCol="0">
            <a:noAutofit/>
          </a:bodyPr>
          <a:lstStyle/>
          <a:p>
            <a:endParaRPr sz="1154"/>
          </a:p>
        </p:txBody>
      </p:sp>
      <p:sp>
        <p:nvSpPr>
          <p:cNvPr id="13" name="text 1"/>
          <p:cNvSpPr txBox="1"/>
          <p:nvPr/>
        </p:nvSpPr>
        <p:spPr>
          <a:xfrm>
            <a:off x="5393055" y="1427562"/>
            <a:ext cx="468462" cy="98617"/>
          </a:xfrm>
          <a:prstGeom prst="rect">
            <a:avLst/>
          </a:prstGeom>
        </p:spPr>
        <p:txBody>
          <a:bodyPr vert="horz" wrap="none" lIns="0" tIns="0" rIns="0" bIns="0" rtlCol="0">
            <a:spAutoFit/>
          </a:bodyPr>
          <a:lstStyle/>
          <a:p>
            <a:r>
              <a:rPr sz="641" spc="6" dirty="0">
                <a:latin typeface="Times New Roman"/>
                <a:cs typeface="Times New Roman"/>
              </a:rPr>
              <a:t>and </a:t>
            </a:r>
            <a:r>
              <a:rPr sz="641" spc="6" dirty="0">
                <a:solidFill>
                  <a:srgbClr val="3333CC"/>
                </a:solidFill>
                <a:latin typeface="Times New Roman"/>
                <a:cs typeface="Times New Roman"/>
              </a:rPr>
              <a:t>processes</a:t>
            </a:r>
            <a:endParaRPr sz="641">
              <a:latin typeface="Times New Roman"/>
              <a:cs typeface="Times New Roman"/>
            </a:endParaRPr>
          </a:p>
        </p:txBody>
      </p:sp>
      <p:sp>
        <p:nvSpPr>
          <p:cNvPr id="126" name="object 126"/>
          <p:cNvSpPr/>
          <p:nvPr/>
        </p:nvSpPr>
        <p:spPr>
          <a:xfrm>
            <a:off x="5530378" y="1509085"/>
            <a:ext cx="311787" cy="3421"/>
          </a:xfrm>
          <a:custGeom>
            <a:avLst/>
            <a:gdLst/>
            <a:ahLst/>
            <a:cxnLst/>
            <a:rect l="l" t="t" r="r" b="b"/>
            <a:pathLst>
              <a:path w="486156" h="5334">
                <a:moveTo>
                  <a:pt x="0" y="0"/>
                </a:moveTo>
                <a:lnTo>
                  <a:pt x="0" y="5335"/>
                </a:lnTo>
                <a:lnTo>
                  <a:pt x="486156" y="5335"/>
                </a:lnTo>
                <a:lnTo>
                  <a:pt x="486156" y="0"/>
                </a:lnTo>
                <a:lnTo>
                  <a:pt x="0" y="0"/>
                </a:lnTo>
                <a:close/>
              </a:path>
            </a:pathLst>
          </a:custGeom>
          <a:solidFill>
            <a:srgbClr val="3333CC"/>
          </a:solidFill>
        </p:spPr>
        <p:txBody>
          <a:bodyPr wrap="square" lIns="0" tIns="0" rIns="0" bIns="0" rtlCol="0">
            <a:noAutofit/>
          </a:bodyPr>
          <a:lstStyle/>
          <a:p>
            <a:endParaRPr sz="1154"/>
          </a:p>
        </p:txBody>
      </p:sp>
      <p:sp>
        <p:nvSpPr>
          <p:cNvPr id="14" name="text 1"/>
          <p:cNvSpPr txBox="1"/>
          <p:nvPr/>
        </p:nvSpPr>
        <p:spPr>
          <a:xfrm>
            <a:off x="5862690" y="1427562"/>
            <a:ext cx="809452" cy="92654"/>
          </a:xfrm>
          <a:prstGeom prst="rect">
            <a:avLst/>
          </a:prstGeom>
        </p:spPr>
        <p:txBody>
          <a:bodyPr vert="horz" wrap="none" lIns="0" tIns="0" rIns="0" bIns="0" rtlCol="0">
            <a:spAutoFit/>
          </a:bodyPr>
          <a:lstStyle/>
          <a:p>
            <a:r>
              <a:rPr sz="602" spc="6" dirty="0">
                <a:latin typeface="Times New Roman"/>
                <a:cs typeface="Times New Roman"/>
              </a:rPr>
              <a:t>to  applicable  </a:t>
            </a:r>
            <a:r>
              <a:rPr sz="602" spc="6" dirty="0">
                <a:solidFill>
                  <a:srgbClr val="3333CC"/>
                </a:solidFill>
                <a:latin typeface="Times New Roman"/>
                <a:cs typeface="Times New Roman"/>
              </a:rPr>
              <a:t>regulations</a:t>
            </a:r>
            <a:endParaRPr sz="577">
              <a:latin typeface="Times New Roman"/>
              <a:cs typeface="Times New Roman"/>
            </a:endParaRPr>
          </a:p>
        </p:txBody>
      </p:sp>
      <p:sp>
        <p:nvSpPr>
          <p:cNvPr id="127" name="object 127"/>
          <p:cNvSpPr/>
          <p:nvPr/>
        </p:nvSpPr>
        <p:spPr>
          <a:xfrm>
            <a:off x="6300070" y="1509085"/>
            <a:ext cx="361145" cy="3421"/>
          </a:xfrm>
          <a:custGeom>
            <a:avLst/>
            <a:gdLst/>
            <a:ahLst/>
            <a:cxnLst/>
            <a:rect l="l" t="t" r="r" b="b"/>
            <a:pathLst>
              <a:path w="563118" h="5334">
                <a:moveTo>
                  <a:pt x="0" y="0"/>
                </a:moveTo>
                <a:lnTo>
                  <a:pt x="0" y="5335"/>
                </a:lnTo>
                <a:lnTo>
                  <a:pt x="563118" y="5335"/>
                </a:lnTo>
                <a:lnTo>
                  <a:pt x="563118" y="0"/>
                </a:lnTo>
                <a:lnTo>
                  <a:pt x="0" y="0"/>
                </a:lnTo>
                <a:close/>
              </a:path>
            </a:pathLst>
          </a:custGeom>
          <a:solidFill>
            <a:srgbClr val="3333CC"/>
          </a:solidFill>
        </p:spPr>
        <p:txBody>
          <a:bodyPr wrap="square" lIns="0" tIns="0" rIns="0" bIns="0" rtlCol="0">
            <a:noAutofit/>
          </a:bodyPr>
          <a:lstStyle/>
          <a:p>
            <a:endParaRPr sz="1154"/>
          </a:p>
        </p:txBody>
      </p:sp>
      <p:sp>
        <p:nvSpPr>
          <p:cNvPr id="15" name="text 1"/>
          <p:cNvSpPr txBox="1"/>
          <p:nvPr/>
        </p:nvSpPr>
        <p:spPr>
          <a:xfrm>
            <a:off x="6661215" y="1427562"/>
            <a:ext cx="384336" cy="98617"/>
          </a:xfrm>
          <a:prstGeom prst="rect">
            <a:avLst/>
          </a:prstGeom>
        </p:spPr>
        <p:txBody>
          <a:bodyPr vert="horz" wrap="none" lIns="0" tIns="0" rIns="0" bIns="0" rtlCol="0">
            <a:spAutoFit/>
          </a:bodyPr>
          <a:lstStyle/>
          <a:p>
            <a:r>
              <a:rPr sz="641" spc="6" dirty="0">
                <a:latin typeface="Times New Roman"/>
                <a:cs typeface="Times New Roman"/>
              </a:rPr>
              <a:t>,  </a:t>
            </a:r>
            <a:r>
              <a:rPr sz="641" spc="6" dirty="0">
                <a:solidFill>
                  <a:srgbClr val="3333CC"/>
                </a:solidFill>
                <a:latin typeface="Times New Roman"/>
                <a:cs typeface="Times New Roman"/>
              </a:rPr>
              <a:t>standards</a:t>
            </a:r>
            <a:endParaRPr sz="641">
              <a:latin typeface="Times New Roman"/>
              <a:cs typeface="Times New Roman"/>
            </a:endParaRPr>
          </a:p>
        </p:txBody>
      </p:sp>
      <p:sp>
        <p:nvSpPr>
          <p:cNvPr id="128" name="object 128"/>
          <p:cNvSpPr/>
          <p:nvPr/>
        </p:nvSpPr>
        <p:spPr>
          <a:xfrm>
            <a:off x="6701777" y="1509085"/>
            <a:ext cx="306900" cy="3421"/>
          </a:xfrm>
          <a:custGeom>
            <a:avLst/>
            <a:gdLst/>
            <a:ahLst/>
            <a:cxnLst/>
            <a:rect l="l" t="t" r="r" b="b"/>
            <a:pathLst>
              <a:path w="478536" h="5334">
                <a:moveTo>
                  <a:pt x="0" y="0"/>
                </a:moveTo>
                <a:lnTo>
                  <a:pt x="0" y="5335"/>
                </a:lnTo>
                <a:lnTo>
                  <a:pt x="478536" y="5335"/>
                </a:lnTo>
                <a:lnTo>
                  <a:pt x="478536" y="0"/>
                </a:lnTo>
                <a:lnTo>
                  <a:pt x="0" y="0"/>
                </a:lnTo>
                <a:close/>
              </a:path>
            </a:pathLst>
          </a:custGeom>
          <a:solidFill>
            <a:srgbClr val="3333CC"/>
          </a:solidFill>
        </p:spPr>
        <p:txBody>
          <a:bodyPr wrap="square" lIns="0" tIns="0" rIns="0" bIns="0" rtlCol="0">
            <a:noAutofit/>
          </a:bodyPr>
          <a:lstStyle/>
          <a:p>
            <a:endParaRPr sz="1154"/>
          </a:p>
        </p:txBody>
      </p:sp>
      <p:sp>
        <p:nvSpPr>
          <p:cNvPr id="16" name="text 1"/>
          <p:cNvSpPr txBox="1"/>
          <p:nvPr/>
        </p:nvSpPr>
        <p:spPr>
          <a:xfrm>
            <a:off x="7008677" y="1427562"/>
            <a:ext cx="390748" cy="98617"/>
          </a:xfrm>
          <a:prstGeom prst="rect">
            <a:avLst/>
          </a:prstGeom>
        </p:spPr>
        <p:txBody>
          <a:bodyPr vert="horz" wrap="none" lIns="0" tIns="0" rIns="0" bIns="0" rtlCol="0">
            <a:spAutoFit/>
          </a:bodyPr>
          <a:lstStyle/>
          <a:p>
            <a:r>
              <a:rPr sz="641" spc="6" dirty="0">
                <a:latin typeface="Times New Roman"/>
                <a:cs typeface="Times New Roman"/>
              </a:rPr>
              <a:t>, </a:t>
            </a:r>
            <a:r>
              <a:rPr sz="641" spc="6" dirty="0">
                <a:solidFill>
                  <a:srgbClr val="3333CC"/>
                </a:solidFill>
                <a:latin typeface="Times New Roman"/>
                <a:cs typeface="Times New Roman"/>
              </a:rPr>
              <a:t>guidelines</a:t>
            </a:r>
            <a:endParaRPr sz="641">
              <a:latin typeface="Times New Roman"/>
              <a:cs typeface="Times New Roman"/>
            </a:endParaRPr>
          </a:p>
        </p:txBody>
      </p:sp>
      <p:sp>
        <p:nvSpPr>
          <p:cNvPr id="129" name="object 129"/>
          <p:cNvSpPr/>
          <p:nvPr/>
        </p:nvSpPr>
        <p:spPr>
          <a:xfrm>
            <a:off x="7049238" y="1509085"/>
            <a:ext cx="334266" cy="3421"/>
          </a:xfrm>
          <a:custGeom>
            <a:avLst/>
            <a:gdLst/>
            <a:ahLst/>
            <a:cxnLst/>
            <a:rect l="l" t="t" r="r" b="b"/>
            <a:pathLst>
              <a:path w="521208" h="5334">
                <a:moveTo>
                  <a:pt x="0" y="0"/>
                </a:moveTo>
                <a:lnTo>
                  <a:pt x="0" y="5335"/>
                </a:lnTo>
                <a:lnTo>
                  <a:pt x="521208" y="5335"/>
                </a:lnTo>
                <a:lnTo>
                  <a:pt x="521208" y="0"/>
                </a:lnTo>
                <a:lnTo>
                  <a:pt x="0" y="0"/>
                </a:lnTo>
                <a:close/>
              </a:path>
            </a:pathLst>
          </a:custGeom>
          <a:solidFill>
            <a:srgbClr val="3333CC"/>
          </a:solidFill>
        </p:spPr>
        <p:txBody>
          <a:bodyPr wrap="square" lIns="0" tIns="0" rIns="0" bIns="0" rtlCol="0">
            <a:noAutofit/>
          </a:bodyPr>
          <a:lstStyle/>
          <a:p>
            <a:endParaRPr sz="1154"/>
          </a:p>
        </p:txBody>
      </p:sp>
      <p:sp>
        <p:nvSpPr>
          <p:cNvPr id="17" name="text 1"/>
          <p:cNvSpPr txBox="1"/>
          <p:nvPr/>
        </p:nvSpPr>
        <p:spPr>
          <a:xfrm>
            <a:off x="7383504" y="1427562"/>
            <a:ext cx="21609"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8" name="text 1"/>
          <p:cNvSpPr txBox="1"/>
          <p:nvPr/>
        </p:nvSpPr>
        <p:spPr>
          <a:xfrm>
            <a:off x="5092023" y="1525300"/>
            <a:ext cx="178575"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plans</a:t>
            </a:r>
            <a:endParaRPr sz="641">
              <a:latin typeface="Times New Roman"/>
              <a:cs typeface="Times New Roman"/>
            </a:endParaRPr>
          </a:p>
        </p:txBody>
      </p:sp>
      <p:sp>
        <p:nvSpPr>
          <p:cNvPr id="130" name="object 130"/>
          <p:cNvSpPr/>
          <p:nvPr/>
        </p:nvSpPr>
        <p:spPr>
          <a:xfrm>
            <a:off x="5092020" y="1606824"/>
            <a:ext cx="172020" cy="3421"/>
          </a:xfrm>
          <a:custGeom>
            <a:avLst/>
            <a:gdLst/>
            <a:ahLst/>
            <a:cxnLst/>
            <a:rect l="l" t="t" r="r" b="b"/>
            <a:pathLst>
              <a:path w="268224" h="5334">
                <a:moveTo>
                  <a:pt x="0" y="0"/>
                </a:moveTo>
                <a:lnTo>
                  <a:pt x="0" y="5335"/>
                </a:lnTo>
                <a:lnTo>
                  <a:pt x="268224" y="5335"/>
                </a:lnTo>
                <a:lnTo>
                  <a:pt x="268224" y="0"/>
                </a:lnTo>
                <a:lnTo>
                  <a:pt x="0" y="0"/>
                </a:lnTo>
                <a:close/>
              </a:path>
            </a:pathLst>
          </a:custGeom>
          <a:solidFill>
            <a:srgbClr val="3333CC"/>
          </a:solidFill>
        </p:spPr>
        <p:txBody>
          <a:bodyPr wrap="square" lIns="0" tIns="0" rIns="0" bIns="0" rtlCol="0">
            <a:noAutofit/>
          </a:bodyPr>
          <a:lstStyle/>
          <a:p>
            <a:endParaRPr sz="1154"/>
          </a:p>
        </p:txBody>
      </p:sp>
      <p:sp>
        <p:nvSpPr>
          <p:cNvPr id="19" name="text 1"/>
          <p:cNvSpPr txBox="1"/>
          <p:nvPr/>
        </p:nvSpPr>
        <p:spPr>
          <a:xfrm>
            <a:off x="5264041" y="1525300"/>
            <a:ext cx="546047" cy="89705"/>
          </a:xfrm>
          <a:prstGeom prst="rect">
            <a:avLst/>
          </a:prstGeom>
        </p:spPr>
        <p:txBody>
          <a:bodyPr vert="horz" wrap="none" lIns="0" tIns="0" rIns="0" bIns="0" rtlCol="0">
            <a:spAutoFit/>
          </a:bodyPr>
          <a:lstStyle/>
          <a:p>
            <a:r>
              <a:rPr sz="583" spc="6" dirty="0">
                <a:latin typeface="Times New Roman"/>
                <a:cs typeface="Times New Roman"/>
              </a:rPr>
              <a:t>,  and  </a:t>
            </a:r>
            <a:r>
              <a:rPr sz="583" spc="6" dirty="0">
                <a:solidFill>
                  <a:srgbClr val="3333CC"/>
                </a:solidFill>
                <a:latin typeface="Times New Roman"/>
                <a:cs typeface="Times New Roman"/>
              </a:rPr>
              <a:t>procedures</a:t>
            </a:r>
            <a:endParaRPr sz="577">
              <a:latin typeface="Times New Roman"/>
              <a:cs typeface="Times New Roman"/>
            </a:endParaRPr>
          </a:p>
        </p:txBody>
      </p:sp>
      <p:sp>
        <p:nvSpPr>
          <p:cNvPr id="131" name="object 131"/>
          <p:cNvSpPr/>
          <p:nvPr/>
        </p:nvSpPr>
        <p:spPr>
          <a:xfrm>
            <a:off x="5442414" y="1606824"/>
            <a:ext cx="356746" cy="3421"/>
          </a:xfrm>
          <a:custGeom>
            <a:avLst/>
            <a:gdLst/>
            <a:ahLst/>
            <a:cxnLst/>
            <a:rect l="l" t="t" r="r" b="b"/>
            <a:pathLst>
              <a:path w="556260" h="5334">
                <a:moveTo>
                  <a:pt x="0" y="0"/>
                </a:moveTo>
                <a:lnTo>
                  <a:pt x="0" y="5335"/>
                </a:lnTo>
                <a:lnTo>
                  <a:pt x="556260" y="5335"/>
                </a:lnTo>
                <a:lnTo>
                  <a:pt x="556260" y="0"/>
                </a:lnTo>
                <a:lnTo>
                  <a:pt x="0" y="0"/>
                </a:lnTo>
                <a:close/>
              </a:path>
            </a:pathLst>
          </a:custGeom>
          <a:solidFill>
            <a:srgbClr val="3333CC"/>
          </a:solidFill>
        </p:spPr>
        <p:txBody>
          <a:bodyPr wrap="square" lIns="0" tIns="0" rIns="0" bIns="0" rtlCol="0">
            <a:noAutofit/>
          </a:bodyPr>
          <a:lstStyle/>
          <a:p>
            <a:endParaRPr sz="1154"/>
          </a:p>
        </p:txBody>
      </p:sp>
      <p:sp>
        <p:nvSpPr>
          <p:cNvPr id="20" name="text 1"/>
          <p:cNvSpPr txBox="1"/>
          <p:nvPr/>
        </p:nvSpPr>
        <p:spPr>
          <a:xfrm>
            <a:off x="5799160" y="1525300"/>
            <a:ext cx="21609"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21" name="text 1"/>
          <p:cNvSpPr txBox="1"/>
          <p:nvPr/>
        </p:nvSpPr>
        <p:spPr>
          <a:xfrm>
            <a:off x="4853540" y="1642095"/>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22" name="text 1"/>
          <p:cNvSpPr txBox="1"/>
          <p:nvPr/>
        </p:nvSpPr>
        <p:spPr>
          <a:xfrm>
            <a:off x="4963495" y="1642094"/>
            <a:ext cx="1098634" cy="92654"/>
          </a:xfrm>
          <a:prstGeom prst="rect">
            <a:avLst/>
          </a:prstGeom>
        </p:spPr>
        <p:txBody>
          <a:bodyPr vert="horz" wrap="none" lIns="0" tIns="0" rIns="0" bIns="0" rtlCol="0">
            <a:spAutoFit/>
          </a:bodyPr>
          <a:lstStyle/>
          <a:p>
            <a:r>
              <a:rPr sz="602" b="1" spc="6" dirty="0">
                <a:latin typeface="Times New Roman"/>
                <a:cs typeface="Times New Roman"/>
              </a:rPr>
              <a:t>Examples  of  </a:t>
            </a:r>
            <a:r>
              <a:rPr sz="602" b="1" spc="6" dirty="0">
                <a:solidFill>
                  <a:srgbClr val="3333CC"/>
                </a:solidFill>
                <a:latin typeface="Times New Roman"/>
                <a:cs typeface="Times New Roman"/>
              </a:rPr>
              <a:t>software  products</a:t>
            </a:r>
            <a:endParaRPr sz="577">
              <a:latin typeface="Times New Roman"/>
              <a:cs typeface="Times New Roman"/>
            </a:endParaRPr>
          </a:p>
        </p:txBody>
      </p:sp>
      <p:sp>
        <p:nvSpPr>
          <p:cNvPr id="132" name="object 132"/>
          <p:cNvSpPr/>
          <p:nvPr/>
        </p:nvSpPr>
        <p:spPr>
          <a:xfrm>
            <a:off x="5411137" y="1723622"/>
            <a:ext cx="626016" cy="7330"/>
          </a:xfrm>
          <a:custGeom>
            <a:avLst/>
            <a:gdLst/>
            <a:ahLst/>
            <a:cxnLst/>
            <a:rect l="l" t="t" r="r" b="b"/>
            <a:pathLst>
              <a:path w="976122" h="11429">
                <a:moveTo>
                  <a:pt x="0" y="0"/>
                </a:moveTo>
                <a:lnTo>
                  <a:pt x="0" y="11430"/>
                </a:lnTo>
                <a:lnTo>
                  <a:pt x="976122" y="11430"/>
                </a:lnTo>
                <a:lnTo>
                  <a:pt x="976122" y="0"/>
                </a:lnTo>
                <a:lnTo>
                  <a:pt x="0" y="0"/>
                </a:lnTo>
                <a:close/>
              </a:path>
            </a:pathLst>
          </a:custGeom>
          <a:solidFill>
            <a:srgbClr val="3333CC"/>
          </a:solidFill>
        </p:spPr>
        <p:txBody>
          <a:bodyPr wrap="square" lIns="0" tIns="0" rIns="0" bIns="0" rtlCol="0">
            <a:noAutofit/>
          </a:bodyPr>
          <a:lstStyle/>
          <a:p>
            <a:endParaRPr sz="1154"/>
          </a:p>
        </p:txBody>
      </p:sp>
      <p:sp>
        <p:nvSpPr>
          <p:cNvPr id="23" name="text 1"/>
          <p:cNvSpPr txBox="1"/>
          <p:nvPr/>
        </p:nvSpPr>
        <p:spPr>
          <a:xfrm>
            <a:off x="6057679" y="1642098"/>
            <a:ext cx="851900" cy="89705"/>
          </a:xfrm>
          <a:prstGeom prst="rect">
            <a:avLst/>
          </a:prstGeom>
        </p:spPr>
        <p:txBody>
          <a:bodyPr vert="horz" wrap="none" lIns="0" tIns="0" rIns="0" bIns="0" rtlCol="0">
            <a:spAutoFit/>
          </a:bodyPr>
          <a:lstStyle/>
          <a:p>
            <a:r>
              <a:rPr sz="583" b="1" spc="6" dirty="0">
                <a:latin typeface="Times New Roman"/>
                <a:cs typeface="Times New Roman"/>
              </a:rPr>
              <a:t>subject  to  audit  include</a:t>
            </a:r>
            <a:r>
              <a:rPr sz="583" spc="6" dirty="0">
                <a:latin typeface="Times New Roman"/>
                <a:cs typeface="Times New Roman"/>
              </a:rPr>
              <a:t>:</a:t>
            </a:r>
            <a:endParaRPr sz="577">
              <a:latin typeface="Times New Roman"/>
              <a:cs typeface="Times New Roman"/>
            </a:endParaRPr>
          </a:p>
        </p:txBody>
      </p:sp>
      <p:sp>
        <p:nvSpPr>
          <p:cNvPr id="24" name="text 1"/>
          <p:cNvSpPr txBox="1"/>
          <p:nvPr/>
        </p:nvSpPr>
        <p:spPr>
          <a:xfrm>
            <a:off x="5000144" y="1759382"/>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25" name="text 1"/>
          <p:cNvSpPr txBox="1"/>
          <p:nvPr/>
        </p:nvSpPr>
        <p:spPr>
          <a:xfrm>
            <a:off x="5092015" y="1759381"/>
            <a:ext cx="1388457" cy="92654"/>
          </a:xfrm>
          <a:prstGeom prst="rect">
            <a:avLst/>
          </a:prstGeom>
        </p:spPr>
        <p:txBody>
          <a:bodyPr vert="horz" wrap="none" lIns="0" tIns="0" rIns="0" bIns="0" rtlCol="0">
            <a:spAutoFit/>
          </a:bodyPr>
          <a:lstStyle/>
          <a:p>
            <a:r>
              <a:rPr sz="602" spc="6" dirty="0">
                <a:latin typeface="Times New Roman"/>
                <a:cs typeface="Times New Roman"/>
              </a:rPr>
              <a:t>Software  configuration  management  </a:t>
            </a:r>
            <a:r>
              <a:rPr sz="602" spc="6" dirty="0">
                <a:solidFill>
                  <a:srgbClr val="3333CC"/>
                </a:solidFill>
                <a:latin typeface="Times New Roman"/>
                <a:cs typeface="Times New Roman"/>
              </a:rPr>
              <a:t>plans</a:t>
            </a:r>
            <a:endParaRPr sz="577">
              <a:latin typeface="Times New Roman"/>
              <a:cs typeface="Times New Roman"/>
            </a:endParaRPr>
          </a:p>
        </p:txBody>
      </p:sp>
      <p:sp>
        <p:nvSpPr>
          <p:cNvPr id="133" name="object 133"/>
          <p:cNvSpPr/>
          <p:nvPr/>
        </p:nvSpPr>
        <p:spPr>
          <a:xfrm>
            <a:off x="6300071" y="1840908"/>
            <a:ext cx="171531" cy="3421"/>
          </a:xfrm>
          <a:custGeom>
            <a:avLst/>
            <a:gdLst/>
            <a:ahLst/>
            <a:cxnLst/>
            <a:rect l="l" t="t" r="r" b="b"/>
            <a:pathLst>
              <a:path w="267462" h="5334">
                <a:moveTo>
                  <a:pt x="0" y="0"/>
                </a:moveTo>
                <a:lnTo>
                  <a:pt x="0" y="5335"/>
                </a:lnTo>
                <a:lnTo>
                  <a:pt x="267462" y="5335"/>
                </a:lnTo>
                <a:lnTo>
                  <a:pt x="267462" y="0"/>
                </a:lnTo>
                <a:lnTo>
                  <a:pt x="0" y="0"/>
                </a:lnTo>
                <a:close/>
              </a:path>
            </a:pathLst>
          </a:custGeom>
          <a:solidFill>
            <a:srgbClr val="3333CC"/>
          </a:solidFill>
        </p:spPr>
        <p:txBody>
          <a:bodyPr wrap="square" lIns="0" tIns="0" rIns="0" bIns="0" rtlCol="0">
            <a:noAutofit/>
          </a:bodyPr>
          <a:lstStyle/>
          <a:p>
            <a:endParaRPr sz="1154"/>
          </a:p>
        </p:txBody>
      </p:sp>
      <p:sp>
        <p:nvSpPr>
          <p:cNvPr id="26" name="text 1"/>
          <p:cNvSpPr txBox="1"/>
          <p:nvPr/>
        </p:nvSpPr>
        <p:spPr>
          <a:xfrm>
            <a:off x="6471602" y="1759384"/>
            <a:ext cx="590162" cy="98617"/>
          </a:xfrm>
          <a:prstGeom prst="rect">
            <a:avLst/>
          </a:prstGeom>
        </p:spPr>
        <p:txBody>
          <a:bodyPr vert="horz" wrap="none" lIns="0" tIns="0" rIns="0" bIns="0" rtlCol="0">
            <a:spAutoFit/>
          </a:bodyPr>
          <a:lstStyle/>
          <a:p>
            <a:r>
              <a:rPr sz="641" spc="6" dirty="0">
                <a:latin typeface="Times New Roman"/>
                <a:cs typeface="Times New Roman"/>
              </a:rPr>
              <a:t>, Software design</a:t>
            </a:r>
            <a:endParaRPr sz="641">
              <a:latin typeface="Times New Roman"/>
              <a:cs typeface="Times New Roman"/>
            </a:endParaRPr>
          </a:p>
        </p:txBody>
      </p:sp>
      <p:sp>
        <p:nvSpPr>
          <p:cNvPr id="27" name="text 1"/>
          <p:cNvSpPr txBox="1"/>
          <p:nvPr/>
        </p:nvSpPr>
        <p:spPr>
          <a:xfrm>
            <a:off x="5092019" y="1857122"/>
            <a:ext cx="1176156" cy="92654"/>
          </a:xfrm>
          <a:prstGeom prst="rect">
            <a:avLst/>
          </a:prstGeom>
        </p:spPr>
        <p:txBody>
          <a:bodyPr vert="horz" wrap="none" lIns="0" tIns="0" rIns="0" bIns="0" rtlCol="0">
            <a:spAutoFit/>
          </a:bodyPr>
          <a:lstStyle/>
          <a:p>
            <a:r>
              <a:rPr sz="602" spc="6" dirty="0">
                <a:latin typeface="Times New Roman"/>
                <a:cs typeface="Times New Roman"/>
              </a:rPr>
              <a:t>descriptions,  Installation  </a:t>
            </a:r>
            <a:r>
              <a:rPr sz="602" spc="6" dirty="0">
                <a:solidFill>
                  <a:srgbClr val="3333CC"/>
                </a:solidFill>
                <a:latin typeface="Times New Roman"/>
                <a:cs typeface="Times New Roman"/>
              </a:rPr>
              <a:t>procedures</a:t>
            </a:r>
            <a:endParaRPr sz="577">
              <a:latin typeface="Times New Roman"/>
              <a:cs typeface="Times New Roman"/>
            </a:endParaRPr>
          </a:p>
        </p:txBody>
      </p:sp>
      <p:sp>
        <p:nvSpPr>
          <p:cNvPr id="134" name="object 134"/>
          <p:cNvSpPr/>
          <p:nvPr/>
        </p:nvSpPr>
        <p:spPr>
          <a:xfrm>
            <a:off x="5911071" y="1938647"/>
            <a:ext cx="356746" cy="3421"/>
          </a:xfrm>
          <a:custGeom>
            <a:avLst/>
            <a:gdLst/>
            <a:ahLst/>
            <a:cxnLst/>
            <a:rect l="l" t="t" r="r" b="b"/>
            <a:pathLst>
              <a:path w="556259" h="5334">
                <a:moveTo>
                  <a:pt x="0" y="0"/>
                </a:moveTo>
                <a:lnTo>
                  <a:pt x="0" y="5335"/>
                </a:lnTo>
                <a:lnTo>
                  <a:pt x="556260" y="5335"/>
                </a:lnTo>
                <a:lnTo>
                  <a:pt x="556260" y="0"/>
                </a:lnTo>
                <a:lnTo>
                  <a:pt x="0" y="0"/>
                </a:lnTo>
                <a:close/>
              </a:path>
            </a:pathLst>
          </a:custGeom>
          <a:solidFill>
            <a:srgbClr val="3333CC"/>
          </a:solidFill>
        </p:spPr>
        <p:txBody>
          <a:bodyPr wrap="square" lIns="0" tIns="0" rIns="0" bIns="0" rtlCol="0">
            <a:noAutofit/>
          </a:bodyPr>
          <a:lstStyle/>
          <a:p>
            <a:endParaRPr sz="1154"/>
          </a:p>
        </p:txBody>
      </p:sp>
      <p:sp>
        <p:nvSpPr>
          <p:cNvPr id="31" name="text 1"/>
          <p:cNvSpPr txBox="1"/>
          <p:nvPr/>
        </p:nvSpPr>
        <p:spPr>
          <a:xfrm>
            <a:off x="5092019" y="1857123"/>
            <a:ext cx="2298193" cy="197233"/>
          </a:xfrm>
          <a:prstGeom prst="rect">
            <a:avLst/>
          </a:prstGeom>
        </p:spPr>
        <p:txBody>
          <a:bodyPr vert="horz" wrap="none" lIns="0" tIns="0" rIns="0" bIns="0" rtlCol="0">
            <a:spAutoFit/>
          </a:bodyPr>
          <a:lstStyle/>
          <a:p>
            <a:pPr marL="1175743"/>
            <a:r>
              <a:rPr sz="641" spc="6" dirty="0">
                <a:latin typeface="Times New Roman"/>
                <a:cs typeface="Times New Roman"/>
              </a:rPr>
              <a:t>, Source code, Unit development</a:t>
            </a:r>
            <a:endParaRPr sz="641">
              <a:latin typeface="Times New Roman"/>
              <a:cs typeface="Times New Roman"/>
            </a:endParaRPr>
          </a:p>
          <a:p>
            <a:r>
              <a:rPr sz="641" spc="6" dirty="0">
                <a:latin typeface="Times New Roman"/>
                <a:cs typeface="Times New Roman"/>
              </a:rPr>
              <a:t>folders, Software test documentation, </a:t>
            </a:r>
            <a:r>
              <a:rPr sz="641" spc="6" dirty="0">
                <a:solidFill>
                  <a:srgbClr val="3333CC"/>
                </a:solidFill>
                <a:latin typeface="Times New Roman"/>
                <a:cs typeface="Times New Roman"/>
              </a:rPr>
              <a:t>Walk-through reports</a:t>
            </a:r>
            <a:endParaRPr sz="641">
              <a:latin typeface="Times New Roman"/>
              <a:cs typeface="Times New Roman"/>
            </a:endParaRPr>
          </a:p>
        </p:txBody>
      </p:sp>
      <p:sp>
        <p:nvSpPr>
          <p:cNvPr id="135" name="object 135"/>
          <p:cNvSpPr/>
          <p:nvPr/>
        </p:nvSpPr>
        <p:spPr>
          <a:xfrm>
            <a:off x="6329392" y="2036385"/>
            <a:ext cx="702253" cy="3421"/>
          </a:xfrm>
          <a:custGeom>
            <a:avLst/>
            <a:gdLst/>
            <a:ahLst/>
            <a:cxnLst/>
            <a:rect l="l" t="t" r="r" b="b"/>
            <a:pathLst>
              <a:path w="1094994" h="5334">
                <a:moveTo>
                  <a:pt x="0" y="0"/>
                </a:moveTo>
                <a:lnTo>
                  <a:pt x="0" y="5335"/>
                </a:lnTo>
                <a:lnTo>
                  <a:pt x="1094994" y="5335"/>
                </a:lnTo>
                <a:lnTo>
                  <a:pt x="1094994" y="0"/>
                </a:lnTo>
                <a:lnTo>
                  <a:pt x="0" y="0"/>
                </a:lnTo>
                <a:close/>
              </a:path>
            </a:pathLst>
          </a:custGeom>
          <a:solidFill>
            <a:srgbClr val="3333CC"/>
          </a:solidFill>
        </p:spPr>
        <p:txBody>
          <a:bodyPr wrap="square" lIns="0" tIns="0" rIns="0" bIns="0" rtlCol="0">
            <a:noAutofit/>
          </a:bodyPr>
          <a:lstStyle/>
          <a:p>
            <a:endParaRPr sz="1154"/>
          </a:p>
        </p:txBody>
      </p:sp>
      <p:sp>
        <p:nvSpPr>
          <p:cNvPr id="96" name="text 1"/>
          <p:cNvSpPr txBox="1"/>
          <p:nvPr/>
        </p:nvSpPr>
        <p:spPr>
          <a:xfrm>
            <a:off x="7031645" y="1954862"/>
            <a:ext cx="104131"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97" name="text 1"/>
          <p:cNvSpPr txBox="1"/>
          <p:nvPr/>
        </p:nvSpPr>
        <p:spPr>
          <a:xfrm>
            <a:off x="4853539" y="2071656"/>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98" name="text 1"/>
          <p:cNvSpPr txBox="1"/>
          <p:nvPr/>
        </p:nvSpPr>
        <p:spPr>
          <a:xfrm>
            <a:off x="4963495" y="2071656"/>
            <a:ext cx="463717" cy="98617"/>
          </a:xfrm>
          <a:prstGeom prst="rect">
            <a:avLst/>
          </a:prstGeom>
        </p:spPr>
        <p:txBody>
          <a:bodyPr vert="horz" wrap="none" lIns="0" tIns="0" rIns="0" bIns="0" rtlCol="0">
            <a:spAutoFit/>
          </a:bodyPr>
          <a:lstStyle/>
          <a:p>
            <a:r>
              <a:rPr sz="641" b="1" spc="6" dirty="0">
                <a:latin typeface="Times New Roman"/>
                <a:cs typeface="Times New Roman"/>
              </a:rPr>
              <a:t>Examination</a:t>
            </a:r>
            <a:endParaRPr sz="641">
              <a:latin typeface="Times New Roman"/>
              <a:cs typeface="Times New Roman"/>
            </a:endParaRPr>
          </a:p>
        </p:txBody>
      </p:sp>
      <p:sp>
        <p:nvSpPr>
          <p:cNvPr id="99" name="text 1"/>
          <p:cNvSpPr txBox="1"/>
          <p:nvPr/>
        </p:nvSpPr>
        <p:spPr>
          <a:xfrm>
            <a:off x="5000146" y="2188941"/>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00" name="text 1"/>
          <p:cNvSpPr txBox="1"/>
          <p:nvPr/>
        </p:nvSpPr>
        <p:spPr>
          <a:xfrm>
            <a:off x="5092017" y="2188941"/>
            <a:ext cx="1980863" cy="92654"/>
          </a:xfrm>
          <a:prstGeom prst="rect">
            <a:avLst/>
          </a:prstGeom>
        </p:spPr>
        <p:txBody>
          <a:bodyPr vert="horz" wrap="none" lIns="0" tIns="0" rIns="0" bIns="0" rtlCol="0">
            <a:spAutoFit/>
          </a:bodyPr>
          <a:lstStyle/>
          <a:p>
            <a:r>
              <a:rPr sz="602" spc="6" dirty="0">
                <a:latin typeface="Times New Roman"/>
                <a:cs typeface="Times New Roman"/>
              </a:rPr>
              <a:t>Examination shall consist of </a:t>
            </a:r>
            <a:r>
              <a:rPr sz="602" spc="6" dirty="0">
                <a:solidFill>
                  <a:srgbClr val="3333CC"/>
                </a:solidFill>
                <a:latin typeface="Times New Roman"/>
                <a:cs typeface="Times New Roman"/>
              </a:rPr>
              <a:t>evidence  collection  and  analysis</a:t>
            </a:r>
            <a:endParaRPr sz="577">
              <a:latin typeface="Times New Roman"/>
              <a:cs typeface="Times New Roman"/>
            </a:endParaRPr>
          </a:p>
        </p:txBody>
      </p:sp>
      <p:sp>
        <p:nvSpPr>
          <p:cNvPr id="136" name="object 136"/>
          <p:cNvSpPr/>
          <p:nvPr/>
        </p:nvSpPr>
        <p:spPr>
          <a:xfrm>
            <a:off x="6035198" y="2270470"/>
            <a:ext cx="1050203" cy="3421"/>
          </a:xfrm>
          <a:custGeom>
            <a:avLst/>
            <a:gdLst/>
            <a:ahLst/>
            <a:cxnLst/>
            <a:rect l="l" t="t" r="r" b="b"/>
            <a:pathLst>
              <a:path w="1637538" h="5334">
                <a:moveTo>
                  <a:pt x="0" y="0"/>
                </a:moveTo>
                <a:lnTo>
                  <a:pt x="0" y="5335"/>
                </a:lnTo>
                <a:lnTo>
                  <a:pt x="1637538" y="5335"/>
                </a:lnTo>
                <a:lnTo>
                  <a:pt x="1637538" y="0"/>
                </a:lnTo>
                <a:lnTo>
                  <a:pt x="0" y="0"/>
                </a:lnTo>
                <a:close/>
              </a:path>
            </a:pathLst>
          </a:custGeom>
          <a:solidFill>
            <a:srgbClr val="3333CC"/>
          </a:solidFill>
        </p:spPr>
        <p:txBody>
          <a:bodyPr wrap="square" lIns="0" tIns="0" rIns="0" bIns="0" rtlCol="0">
            <a:noAutofit/>
          </a:bodyPr>
          <a:lstStyle/>
          <a:p>
            <a:endParaRPr sz="1154"/>
          </a:p>
        </p:txBody>
      </p:sp>
      <p:sp>
        <p:nvSpPr>
          <p:cNvPr id="101" name="text 1"/>
          <p:cNvSpPr txBox="1"/>
          <p:nvPr/>
        </p:nvSpPr>
        <p:spPr>
          <a:xfrm>
            <a:off x="7105438" y="2188946"/>
            <a:ext cx="148952" cy="98617"/>
          </a:xfrm>
          <a:prstGeom prst="rect">
            <a:avLst/>
          </a:prstGeom>
        </p:spPr>
        <p:txBody>
          <a:bodyPr vert="horz" wrap="none" lIns="0" tIns="0" rIns="0" bIns="0" rtlCol="0">
            <a:spAutoFit/>
          </a:bodyPr>
          <a:lstStyle/>
          <a:p>
            <a:r>
              <a:rPr sz="641" spc="6" dirty="0">
                <a:latin typeface="Times New Roman"/>
                <a:cs typeface="Times New Roman"/>
              </a:rPr>
              <a:t>with</a:t>
            </a:r>
            <a:endParaRPr sz="641">
              <a:latin typeface="Times New Roman"/>
              <a:cs typeface="Times New Roman"/>
            </a:endParaRPr>
          </a:p>
        </p:txBody>
      </p:sp>
      <p:sp>
        <p:nvSpPr>
          <p:cNvPr id="102" name="text 1"/>
          <p:cNvSpPr txBox="1"/>
          <p:nvPr/>
        </p:nvSpPr>
        <p:spPr>
          <a:xfrm>
            <a:off x="5092016" y="2286684"/>
            <a:ext cx="905441" cy="89705"/>
          </a:xfrm>
          <a:prstGeom prst="rect">
            <a:avLst/>
          </a:prstGeom>
        </p:spPr>
        <p:txBody>
          <a:bodyPr vert="horz" wrap="none" lIns="0" tIns="0" rIns="0" bIns="0" rtlCol="0">
            <a:spAutoFit/>
          </a:bodyPr>
          <a:lstStyle/>
          <a:p>
            <a:r>
              <a:rPr sz="583" spc="6" dirty="0">
                <a:latin typeface="Times New Roman"/>
                <a:cs typeface="Times New Roman"/>
              </a:rPr>
              <a:t>respect  to  the  audit  </a:t>
            </a:r>
            <a:r>
              <a:rPr sz="583" spc="6" dirty="0">
                <a:solidFill>
                  <a:srgbClr val="3333CC"/>
                </a:solidFill>
                <a:latin typeface="Times New Roman"/>
                <a:cs typeface="Times New Roman"/>
              </a:rPr>
              <a:t>criteria</a:t>
            </a:r>
            <a:endParaRPr sz="577">
              <a:latin typeface="Times New Roman"/>
              <a:cs typeface="Times New Roman"/>
            </a:endParaRPr>
          </a:p>
        </p:txBody>
      </p:sp>
      <p:sp>
        <p:nvSpPr>
          <p:cNvPr id="137" name="object 137"/>
          <p:cNvSpPr/>
          <p:nvPr/>
        </p:nvSpPr>
        <p:spPr>
          <a:xfrm>
            <a:off x="5728788" y="2368208"/>
            <a:ext cx="229197" cy="3421"/>
          </a:xfrm>
          <a:custGeom>
            <a:avLst/>
            <a:gdLst/>
            <a:ahLst/>
            <a:cxnLst/>
            <a:rect l="l" t="t" r="r" b="b"/>
            <a:pathLst>
              <a:path w="357378" h="5334">
                <a:moveTo>
                  <a:pt x="0" y="0"/>
                </a:moveTo>
                <a:lnTo>
                  <a:pt x="0" y="5335"/>
                </a:lnTo>
                <a:lnTo>
                  <a:pt x="357378" y="5335"/>
                </a:lnTo>
                <a:lnTo>
                  <a:pt x="357378" y="0"/>
                </a:lnTo>
                <a:lnTo>
                  <a:pt x="0" y="0"/>
                </a:lnTo>
                <a:close/>
              </a:path>
            </a:pathLst>
          </a:custGeom>
          <a:solidFill>
            <a:srgbClr val="3333CC"/>
          </a:solidFill>
        </p:spPr>
        <p:txBody>
          <a:bodyPr wrap="square" lIns="0" tIns="0" rIns="0" bIns="0" rtlCol="0">
            <a:noAutofit/>
          </a:bodyPr>
          <a:lstStyle/>
          <a:p>
            <a:endParaRPr sz="1154"/>
          </a:p>
        </p:txBody>
      </p:sp>
      <p:sp>
        <p:nvSpPr>
          <p:cNvPr id="103" name="text 1"/>
          <p:cNvSpPr txBox="1"/>
          <p:nvPr/>
        </p:nvSpPr>
        <p:spPr>
          <a:xfrm>
            <a:off x="5957985" y="2286685"/>
            <a:ext cx="640496" cy="89705"/>
          </a:xfrm>
          <a:prstGeom prst="rect">
            <a:avLst/>
          </a:prstGeom>
        </p:spPr>
        <p:txBody>
          <a:bodyPr vert="horz" wrap="none" lIns="0" tIns="0" rIns="0" bIns="0" rtlCol="0">
            <a:spAutoFit/>
          </a:bodyPr>
          <a:lstStyle/>
          <a:p>
            <a:r>
              <a:rPr sz="583" spc="6" dirty="0">
                <a:latin typeface="Times New Roman"/>
                <a:cs typeface="Times New Roman"/>
              </a:rPr>
              <a:t>,  a  </a:t>
            </a:r>
            <a:r>
              <a:rPr sz="583" spc="6" dirty="0">
                <a:solidFill>
                  <a:srgbClr val="3333CC"/>
                </a:solidFill>
                <a:latin typeface="Times New Roman"/>
                <a:cs typeface="Times New Roman"/>
              </a:rPr>
              <a:t>closing  meeting</a:t>
            </a:r>
            <a:endParaRPr sz="577">
              <a:latin typeface="Times New Roman"/>
              <a:cs typeface="Times New Roman"/>
            </a:endParaRPr>
          </a:p>
        </p:txBody>
      </p:sp>
      <p:sp>
        <p:nvSpPr>
          <p:cNvPr id="138" name="object 138"/>
          <p:cNvSpPr/>
          <p:nvPr/>
        </p:nvSpPr>
        <p:spPr>
          <a:xfrm>
            <a:off x="6055235" y="2368208"/>
            <a:ext cx="517038" cy="3421"/>
          </a:xfrm>
          <a:custGeom>
            <a:avLst/>
            <a:gdLst/>
            <a:ahLst/>
            <a:cxnLst/>
            <a:rect l="l" t="t" r="r" b="b"/>
            <a:pathLst>
              <a:path w="806196" h="5334">
                <a:moveTo>
                  <a:pt x="0" y="0"/>
                </a:moveTo>
                <a:lnTo>
                  <a:pt x="0" y="5335"/>
                </a:lnTo>
                <a:lnTo>
                  <a:pt x="806196" y="5335"/>
                </a:lnTo>
                <a:lnTo>
                  <a:pt x="806196" y="0"/>
                </a:lnTo>
                <a:lnTo>
                  <a:pt x="0" y="0"/>
                </a:lnTo>
                <a:close/>
              </a:path>
            </a:pathLst>
          </a:custGeom>
          <a:solidFill>
            <a:srgbClr val="3333CC"/>
          </a:solidFill>
        </p:spPr>
        <p:txBody>
          <a:bodyPr wrap="square" lIns="0" tIns="0" rIns="0" bIns="0" rtlCol="0">
            <a:noAutofit/>
          </a:bodyPr>
          <a:lstStyle/>
          <a:p>
            <a:endParaRPr sz="1154"/>
          </a:p>
        </p:txBody>
      </p:sp>
      <p:sp>
        <p:nvSpPr>
          <p:cNvPr id="104" name="text 1"/>
          <p:cNvSpPr txBox="1"/>
          <p:nvPr/>
        </p:nvSpPr>
        <p:spPr>
          <a:xfrm>
            <a:off x="5092023" y="2286685"/>
            <a:ext cx="2340641" cy="188321"/>
          </a:xfrm>
          <a:prstGeom prst="rect">
            <a:avLst/>
          </a:prstGeom>
        </p:spPr>
        <p:txBody>
          <a:bodyPr vert="horz" wrap="none" lIns="0" tIns="0" rIns="0" bIns="0" rtlCol="0">
            <a:spAutoFit/>
          </a:bodyPr>
          <a:lstStyle/>
          <a:p>
            <a:pPr marL="1500216"/>
            <a:r>
              <a:rPr sz="583" spc="6" dirty="0">
                <a:latin typeface="Times New Roman"/>
                <a:cs typeface="Times New Roman"/>
              </a:rPr>
              <a:t>between  the  auditors  and</a:t>
            </a:r>
            <a:endParaRPr sz="577">
              <a:latin typeface="Times New Roman"/>
              <a:cs typeface="Times New Roman"/>
            </a:endParaRPr>
          </a:p>
          <a:p>
            <a:r>
              <a:rPr sz="641" spc="6" dirty="0">
                <a:latin typeface="Times New Roman"/>
                <a:cs typeface="Times New Roman"/>
              </a:rPr>
              <a:t>audited  organization,  and  preparing  an  </a:t>
            </a:r>
            <a:r>
              <a:rPr sz="641" spc="6" dirty="0">
                <a:solidFill>
                  <a:srgbClr val="3333CC"/>
                </a:solidFill>
                <a:latin typeface="Times New Roman"/>
                <a:cs typeface="Times New Roman"/>
              </a:rPr>
              <a:t>audit  report</a:t>
            </a:r>
            <a:endParaRPr sz="641">
              <a:latin typeface="Times New Roman"/>
              <a:cs typeface="Times New Roman"/>
            </a:endParaRPr>
          </a:p>
        </p:txBody>
      </p:sp>
      <p:sp>
        <p:nvSpPr>
          <p:cNvPr id="139" name="object 139"/>
          <p:cNvSpPr/>
          <p:nvPr/>
        </p:nvSpPr>
        <p:spPr>
          <a:xfrm>
            <a:off x="6366044" y="2465947"/>
            <a:ext cx="376294" cy="3421"/>
          </a:xfrm>
          <a:custGeom>
            <a:avLst/>
            <a:gdLst/>
            <a:ahLst/>
            <a:cxnLst/>
            <a:rect l="l" t="t" r="r" b="b"/>
            <a:pathLst>
              <a:path w="586740" h="5334">
                <a:moveTo>
                  <a:pt x="0" y="0"/>
                </a:moveTo>
                <a:lnTo>
                  <a:pt x="0" y="5335"/>
                </a:lnTo>
                <a:lnTo>
                  <a:pt x="586740" y="5335"/>
                </a:lnTo>
                <a:lnTo>
                  <a:pt x="586740" y="0"/>
                </a:lnTo>
                <a:lnTo>
                  <a:pt x="0" y="0"/>
                </a:lnTo>
                <a:close/>
              </a:path>
            </a:pathLst>
          </a:custGeom>
          <a:solidFill>
            <a:srgbClr val="3333CC"/>
          </a:solidFill>
        </p:spPr>
        <p:txBody>
          <a:bodyPr wrap="square" lIns="0" tIns="0" rIns="0" bIns="0" rtlCol="0">
            <a:noAutofit/>
          </a:bodyPr>
          <a:lstStyle/>
          <a:p>
            <a:endParaRPr sz="1154"/>
          </a:p>
        </p:txBody>
      </p:sp>
      <p:sp>
        <p:nvSpPr>
          <p:cNvPr id="105" name="text 1"/>
          <p:cNvSpPr txBox="1"/>
          <p:nvPr/>
        </p:nvSpPr>
        <p:spPr>
          <a:xfrm>
            <a:off x="6742338" y="2384424"/>
            <a:ext cx="21609"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06" name="text 1"/>
          <p:cNvSpPr txBox="1"/>
          <p:nvPr/>
        </p:nvSpPr>
        <p:spPr>
          <a:xfrm>
            <a:off x="4853539" y="2501707"/>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07" name="text 1"/>
          <p:cNvSpPr txBox="1"/>
          <p:nvPr/>
        </p:nvSpPr>
        <p:spPr>
          <a:xfrm>
            <a:off x="4963494" y="2501707"/>
            <a:ext cx="650178" cy="89705"/>
          </a:xfrm>
          <a:prstGeom prst="rect">
            <a:avLst/>
          </a:prstGeom>
        </p:spPr>
        <p:txBody>
          <a:bodyPr vert="horz" wrap="none" lIns="0" tIns="0" rIns="0" bIns="0" rtlCol="0">
            <a:spAutoFit/>
          </a:bodyPr>
          <a:lstStyle/>
          <a:p>
            <a:r>
              <a:rPr sz="583" b="1" spc="6" dirty="0">
                <a:latin typeface="Times New Roman"/>
                <a:cs typeface="Times New Roman"/>
              </a:rPr>
              <a:t>Evidence  collection</a:t>
            </a:r>
            <a:endParaRPr sz="577">
              <a:latin typeface="Times New Roman"/>
              <a:cs typeface="Times New Roman"/>
            </a:endParaRPr>
          </a:p>
        </p:txBody>
      </p:sp>
      <p:sp>
        <p:nvSpPr>
          <p:cNvPr id="108" name="text 1"/>
          <p:cNvSpPr txBox="1"/>
          <p:nvPr/>
        </p:nvSpPr>
        <p:spPr>
          <a:xfrm>
            <a:off x="5000146" y="2618502"/>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09" name="text 1"/>
          <p:cNvSpPr txBox="1"/>
          <p:nvPr/>
        </p:nvSpPr>
        <p:spPr>
          <a:xfrm>
            <a:off x="5092016" y="2618502"/>
            <a:ext cx="1147302" cy="89705"/>
          </a:xfrm>
          <a:prstGeom prst="rect">
            <a:avLst/>
          </a:prstGeom>
        </p:spPr>
        <p:txBody>
          <a:bodyPr vert="horz" wrap="none" lIns="0" tIns="0" rIns="0" bIns="0" rtlCol="0">
            <a:spAutoFit/>
          </a:bodyPr>
          <a:lstStyle/>
          <a:p>
            <a:r>
              <a:rPr sz="583" spc="6" dirty="0">
                <a:latin typeface="Times New Roman"/>
                <a:cs typeface="Times New Roman"/>
              </a:rPr>
              <a:t>The  auditors  shall  collect  </a:t>
            </a:r>
            <a:r>
              <a:rPr sz="583" spc="6" dirty="0">
                <a:solidFill>
                  <a:srgbClr val="3333CC"/>
                </a:solidFill>
                <a:latin typeface="Times New Roman"/>
                <a:cs typeface="Times New Roman"/>
              </a:rPr>
              <a:t>evidence</a:t>
            </a:r>
            <a:endParaRPr sz="577">
              <a:latin typeface="Times New Roman"/>
              <a:cs typeface="Times New Roman"/>
            </a:endParaRPr>
          </a:p>
        </p:txBody>
      </p:sp>
      <p:sp>
        <p:nvSpPr>
          <p:cNvPr id="140" name="object 140"/>
          <p:cNvSpPr/>
          <p:nvPr/>
        </p:nvSpPr>
        <p:spPr>
          <a:xfrm>
            <a:off x="5932084" y="2700032"/>
            <a:ext cx="288818" cy="3421"/>
          </a:xfrm>
          <a:custGeom>
            <a:avLst/>
            <a:gdLst/>
            <a:ahLst/>
            <a:cxnLst/>
            <a:rect l="l" t="t" r="r" b="b"/>
            <a:pathLst>
              <a:path w="450342" h="5334">
                <a:moveTo>
                  <a:pt x="0" y="0"/>
                </a:moveTo>
                <a:lnTo>
                  <a:pt x="0" y="5334"/>
                </a:lnTo>
                <a:lnTo>
                  <a:pt x="450342" y="5334"/>
                </a:lnTo>
                <a:lnTo>
                  <a:pt x="450342" y="0"/>
                </a:lnTo>
                <a:lnTo>
                  <a:pt x="0" y="0"/>
                </a:lnTo>
                <a:close/>
              </a:path>
            </a:pathLst>
          </a:custGeom>
          <a:solidFill>
            <a:srgbClr val="3333CC"/>
          </a:solidFill>
        </p:spPr>
        <p:txBody>
          <a:bodyPr wrap="square" lIns="0" tIns="0" rIns="0" bIns="0" rtlCol="0">
            <a:noAutofit/>
          </a:bodyPr>
          <a:lstStyle/>
          <a:p>
            <a:endParaRPr sz="1154"/>
          </a:p>
        </p:txBody>
      </p:sp>
      <p:sp>
        <p:nvSpPr>
          <p:cNvPr id="110" name="text 1"/>
          <p:cNvSpPr txBox="1"/>
          <p:nvPr/>
        </p:nvSpPr>
        <p:spPr>
          <a:xfrm>
            <a:off x="6241428" y="2618508"/>
            <a:ext cx="533351" cy="98617"/>
          </a:xfrm>
          <a:prstGeom prst="rect">
            <a:avLst/>
          </a:prstGeom>
        </p:spPr>
        <p:txBody>
          <a:bodyPr vert="horz" wrap="none" lIns="0" tIns="0" rIns="0" bIns="0" rtlCol="0">
            <a:spAutoFit/>
          </a:bodyPr>
          <a:lstStyle/>
          <a:p>
            <a:r>
              <a:rPr sz="641" spc="6" dirty="0">
                <a:latin typeface="Times New Roman"/>
                <a:cs typeface="Times New Roman"/>
              </a:rPr>
              <a:t>of </a:t>
            </a:r>
            <a:r>
              <a:rPr sz="641" spc="6" dirty="0">
                <a:solidFill>
                  <a:srgbClr val="3333CC"/>
                </a:solidFill>
                <a:latin typeface="Times New Roman"/>
                <a:cs typeface="Times New Roman"/>
              </a:rPr>
              <a:t>conformance</a:t>
            </a:r>
            <a:endParaRPr sz="641">
              <a:latin typeface="Times New Roman"/>
              <a:cs typeface="Times New Roman"/>
            </a:endParaRPr>
          </a:p>
        </p:txBody>
      </p:sp>
      <p:sp>
        <p:nvSpPr>
          <p:cNvPr id="141" name="object 141"/>
          <p:cNvSpPr/>
          <p:nvPr/>
        </p:nvSpPr>
        <p:spPr>
          <a:xfrm>
            <a:off x="6329392" y="2700032"/>
            <a:ext cx="424675" cy="3421"/>
          </a:xfrm>
          <a:custGeom>
            <a:avLst/>
            <a:gdLst/>
            <a:ahLst/>
            <a:cxnLst/>
            <a:rect l="l" t="t" r="r" b="b"/>
            <a:pathLst>
              <a:path w="662178" h="5334">
                <a:moveTo>
                  <a:pt x="0" y="0"/>
                </a:moveTo>
                <a:lnTo>
                  <a:pt x="0" y="5334"/>
                </a:lnTo>
                <a:lnTo>
                  <a:pt x="662178" y="5334"/>
                </a:lnTo>
                <a:lnTo>
                  <a:pt x="662178" y="0"/>
                </a:lnTo>
                <a:lnTo>
                  <a:pt x="0" y="0"/>
                </a:lnTo>
                <a:close/>
              </a:path>
            </a:pathLst>
          </a:custGeom>
          <a:solidFill>
            <a:srgbClr val="3333CC"/>
          </a:solidFill>
        </p:spPr>
        <p:txBody>
          <a:bodyPr wrap="square" lIns="0" tIns="0" rIns="0" bIns="0" rtlCol="0">
            <a:noAutofit/>
          </a:bodyPr>
          <a:lstStyle/>
          <a:p>
            <a:endParaRPr sz="1154"/>
          </a:p>
        </p:txBody>
      </p:sp>
      <p:sp>
        <p:nvSpPr>
          <p:cNvPr id="111" name="text 1"/>
          <p:cNvSpPr txBox="1"/>
          <p:nvPr/>
        </p:nvSpPr>
        <p:spPr>
          <a:xfrm>
            <a:off x="6774592" y="2618508"/>
            <a:ext cx="321114" cy="98617"/>
          </a:xfrm>
          <a:prstGeom prst="rect">
            <a:avLst/>
          </a:prstGeom>
        </p:spPr>
        <p:txBody>
          <a:bodyPr vert="horz" wrap="none" lIns="0" tIns="0" rIns="0" bIns="0" rtlCol="0">
            <a:spAutoFit/>
          </a:bodyPr>
          <a:lstStyle/>
          <a:p>
            <a:r>
              <a:rPr sz="641" spc="6" dirty="0">
                <a:latin typeface="Times New Roman"/>
                <a:cs typeface="Times New Roman"/>
              </a:rPr>
              <a:t>and  </a:t>
            </a:r>
            <a:r>
              <a:rPr sz="641" spc="6" dirty="0">
                <a:solidFill>
                  <a:srgbClr val="3333CC"/>
                </a:solidFill>
                <a:latin typeface="Times New Roman"/>
                <a:cs typeface="Times New Roman"/>
              </a:rPr>
              <a:t>non-</a:t>
            </a:r>
            <a:endParaRPr sz="641">
              <a:latin typeface="Times New Roman"/>
              <a:cs typeface="Times New Roman"/>
            </a:endParaRPr>
          </a:p>
        </p:txBody>
      </p:sp>
      <p:sp>
        <p:nvSpPr>
          <p:cNvPr id="142" name="object 142"/>
          <p:cNvSpPr/>
          <p:nvPr/>
        </p:nvSpPr>
        <p:spPr>
          <a:xfrm>
            <a:off x="6912404" y="2700032"/>
            <a:ext cx="149051" cy="3421"/>
          </a:xfrm>
          <a:custGeom>
            <a:avLst/>
            <a:gdLst/>
            <a:ahLst/>
            <a:cxnLst/>
            <a:rect l="l" t="t" r="r" b="b"/>
            <a:pathLst>
              <a:path w="232409" h="5334">
                <a:moveTo>
                  <a:pt x="0" y="0"/>
                </a:moveTo>
                <a:lnTo>
                  <a:pt x="0" y="5334"/>
                </a:lnTo>
                <a:lnTo>
                  <a:pt x="232409" y="5334"/>
                </a:lnTo>
                <a:lnTo>
                  <a:pt x="232409" y="0"/>
                </a:lnTo>
                <a:lnTo>
                  <a:pt x="0" y="0"/>
                </a:lnTo>
                <a:close/>
              </a:path>
            </a:pathLst>
          </a:custGeom>
          <a:solidFill>
            <a:srgbClr val="3333CC"/>
          </a:solidFill>
        </p:spPr>
        <p:txBody>
          <a:bodyPr wrap="square" lIns="0" tIns="0" rIns="0" bIns="0" rtlCol="0">
            <a:noAutofit/>
          </a:bodyPr>
          <a:lstStyle/>
          <a:p>
            <a:endParaRPr sz="1154"/>
          </a:p>
        </p:txBody>
      </p:sp>
      <p:sp>
        <p:nvSpPr>
          <p:cNvPr id="112" name="text 1"/>
          <p:cNvSpPr txBox="1"/>
          <p:nvPr/>
        </p:nvSpPr>
        <p:spPr>
          <a:xfrm>
            <a:off x="5092020" y="2716246"/>
            <a:ext cx="407612" cy="92654"/>
          </a:xfrm>
          <a:prstGeom prst="rect">
            <a:avLst/>
          </a:prstGeom>
        </p:spPr>
        <p:txBody>
          <a:bodyPr vert="horz" wrap="none" lIns="0" tIns="0" rIns="0" bIns="0" rtlCol="0">
            <a:spAutoFit/>
          </a:bodyPr>
          <a:lstStyle/>
          <a:p>
            <a:r>
              <a:rPr sz="602" spc="6" dirty="0">
                <a:solidFill>
                  <a:srgbClr val="3333CC"/>
                </a:solidFill>
                <a:latin typeface="Times New Roman"/>
                <a:cs typeface="Times New Roman"/>
              </a:rPr>
              <a:t>conformance</a:t>
            </a:r>
            <a:endParaRPr sz="577">
              <a:latin typeface="Times New Roman"/>
              <a:cs typeface="Times New Roman"/>
            </a:endParaRPr>
          </a:p>
        </p:txBody>
      </p:sp>
      <p:sp>
        <p:nvSpPr>
          <p:cNvPr id="143" name="object 143"/>
          <p:cNvSpPr/>
          <p:nvPr/>
        </p:nvSpPr>
        <p:spPr>
          <a:xfrm>
            <a:off x="5092020" y="2797771"/>
            <a:ext cx="424675" cy="3421"/>
          </a:xfrm>
          <a:custGeom>
            <a:avLst/>
            <a:gdLst/>
            <a:ahLst/>
            <a:cxnLst/>
            <a:rect l="l" t="t" r="r" b="b"/>
            <a:pathLst>
              <a:path w="662178" h="5334">
                <a:moveTo>
                  <a:pt x="0" y="0"/>
                </a:moveTo>
                <a:lnTo>
                  <a:pt x="0" y="5334"/>
                </a:lnTo>
                <a:lnTo>
                  <a:pt x="662178" y="5334"/>
                </a:lnTo>
                <a:lnTo>
                  <a:pt x="662178" y="0"/>
                </a:lnTo>
                <a:lnTo>
                  <a:pt x="0" y="0"/>
                </a:lnTo>
                <a:close/>
              </a:path>
            </a:pathLst>
          </a:custGeom>
          <a:solidFill>
            <a:srgbClr val="3333CC"/>
          </a:solidFill>
        </p:spPr>
        <p:txBody>
          <a:bodyPr wrap="square" lIns="0" tIns="0" rIns="0" bIns="0" rtlCol="0">
            <a:noAutofit/>
          </a:bodyPr>
          <a:lstStyle/>
          <a:p>
            <a:endParaRPr sz="1154"/>
          </a:p>
        </p:txBody>
      </p:sp>
      <p:sp>
        <p:nvSpPr>
          <p:cNvPr id="113" name="text 1"/>
          <p:cNvSpPr txBox="1"/>
          <p:nvPr/>
        </p:nvSpPr>
        <p:spPr>
          <a:xfrm>
            <a:off x="5537220" y="2716247"/>
            <a:ext cx="532518" cy="98617"/>
          </a:xfrm>
          <a:prstGeom prst="rect">
            <a:avLst/>
          </a:prstGeom>
        </p:spPr>
        <p:txBody>
          <a:bodyPr vert="horz" wrap="none" lIns="0" tIns="0" rIns="0" bIns="0" rtlCol="0">
            <a:spAutoFit/>
          </a:bodyPr>
          <a:lstStyle/>
          <a:p>
            <a:r>
              <a:rPr sz="641" spc="6" dirty="0">
                <a:latin typeface="Times New Roman"/>
                <a:cs typeface="Times New Roman"/>
              </a:rPr>
              <a:t>by </a:t>
            </a:r>
            <a:r>
              <a:rPr sz="641" spc="6" dirty="0">
                <a:solidFill>
                  <a:srgbClr val="3333CC"/>
                </a:solidFill>
                <a:latin typeface="Times New Roman"/>
                <a:cs typeface="Times New Roman"/>
              </a:rPr>
              <a:t>interviewing</a:t>
            </a:r>
            <a:endParaRPr sz="641">
              <a:latin typeface="Times New Roman"/>
              <a:cs typeface="Times New Roman"/>
            </a:endParaRPr>
          </a:p>
        </p:txBody>
      </p:sp>
      <p:sp>
        <p:nvSpPr>
          <p:cNvPr id="144" name="object 144"/>
          <p:cNvSpPr/>
          <p:nvPr/>
        </p:nvSpPr>
        <p:spPr>
          <a:xfrm>
            <a:off x="5638868" y="2797771"/>
            <a:ext cx="410991" cy="3421"/>
          </a:xfrm>
          <a:custGeom>
            <a:avLst/>
            <a:gdLst/>
            <a:ahLst/>
            <a:cxnLst/>
            <a:rect l="l" t="t" r="r" b="b"/>
            <a:pathLst>
              <a:path w="640842" h="5334">
                <a:moveTo>
                  <a:pt x="0" y="0"/>
                </a:moveTo>
                <a:lnTo>
                  <a:pt x="0" y="5334"/>
                </a:lnTo>
                <a:lnTo>
                  <a:pt x="640842" y="5334"/>
                </a:lnTo>
                <a:lnTo>
                  <a:pt x="640842" y="0"/>
                </a:lnTo>
                <a:lnTo>
                  <a:pt x="0" y="0"/>
                </a:lnTo>
                <a:close/>
              </a:path>
            </a:pathLst>
          </a:custGeom>
          <a:solidFill>
            <a:srgbClr val="3333CC"/>
          </a:solidFill>
        </p:spPr>
        <p:txBody>
          <a:bodyPr wrap="square" lIns="0" tIns="0" rIns="0" bIns="0" rtlCol="0">
            <a:noAutofit/>
          </a:bodyPr>
          <a:lstStyle/>
          <a:p>
            <a:endParaRPr sz="1154"/>
          </a:p>
        </p:txBody>
      </p:sp>
      <p:sp>
        <p:nvSpPr>
          <p:cNvPr id="114" name="text 1"/>
          <p:cNvSpPr txBox="1"/>
          <p:nvPr/>
        </p:nvSpPr>
        <p:spPr>
          <a:xfrm>
            <a:off x="6069896" y="2716246"/>
            <a:ext cx="1229824" cy="92654"/>
          </a:xfrm>
          <a:prstGeom prst="rect">
            <a:avLst/>
          </a:prstGeom>
        </p:spPr>
        <p:txBody>
          <a:bodyPr vert="horz" wrap="none" lIns="0" tIns="0" rIns="0" bIns="0" rtlCol="0">
            <a:spAutoFit/>
          </a:bodyPr>
          <a:lstStyle/>
          <a:p>
            <a:r>
              <a:rPr sz="602" spc="6" dirty="0">
                <a:latin typeface="Times New Roman"/>
                <a:cs typeface="Times New Roman"/>
              </a:rPr>
              <a:t>audited  organization  staff,  </a:t>
            </a:r>
            <a:r>
              <a:rPr sz="602" spc="6" dirty="0">
                <a:solidFill>
                  <a:srgbClr val="3333CC"/>
                </a:solidFill>
                <a:latin typeface="Times New Roman"/>
                <a:cs typeface="Times New Roman"/>
              </a:rPr>
              <a:t>examining</a:t>
            </a:r>
            <a:endParaRPr sz="577">
              <a:latin typeface="Times New Roman"/>
              <a:cs typeface="Times New Roman"/>
            </a:endParaRPr>
          </a:p>
        </p:txBody>
      </p:sp>
      <p:sp>
        <p:nvSpPr>
          <p:cNvPr id="145" name="object 145"/>
          <p:cNvSpPr/>
          <p:nvPr/>
        </p:nvSpPr>
        <p:spPr>
          <a:xfrm>
            <a:off x="6941237" y="2797771"/>
            <a:ext cx="342574" cy="3421"/>
          </a:xfrm>
          <a:custGeom>
            <a:avLst/>
            <a:gdLst/>
            <a:ahLst/>
            <a:cxnLst/>
            <a:rect l="l" t="t" r="r" b="b"/>
            <a:pathLst>
              <a:path w="534162" h="5334">
                <a:moveTo>
                  <a:pt x="0" y="0"/>
                </a:moveTo>
                <a:lnTo>
                  <a:pt x="0" y="5334"/>
                </a:lnTo>
                <a:lnTo>
                  <a:pt x="534162" y="5334"/>
                </a:lnTo>
                <a:lnTo>
                  <a:pt x="534162" y="0"/>
                </a:lnTo>
                <a:lnTo>
                  <a:pt x="0" y="0"/>
                </a:lnTo>
                <a:close/>
              </a:path>
            </a:pathLst>
          </a:custGeom>
          <a:solidFill>
            <a:srgbClr val="3333CC"/>
          </a:solidFill>
        </p:spPr>
        <p:txBody>
          <a:bodyPr wrap="square" lIns="0" tIns="0" rIns="0" bIns="0" rtlCol="0">
            <a:noAutofit/>
          </a:bodyPr>
          <a:lstStyle/>
          <a:p>
            <a:endParaRPr sz="1154"/>
          </a:p>
        </p:txBody>
      </p:sp>
      <p:sp>
        <p:nvSpPr>
          <p:cNvPr id="115" name="text 1"/>
          <p:cNvSpPr txBox="1"/>
          <p:nvPr/>
        </p:nvSpPr>
        <p:spPr>
          <a:xfrm>
            <a:off x="5092020" y="2813985"/>
            <a:ext cx="920060" cy="95732"/>
          </a:xfrm>
          <a:prstGeom prst="rect">
            <a:avLst/>
          </a:prstGeom>
        </p:spPr>
        <p:txBody>
          <a:bodyPr vert="horz" wrap="none" lIns="0" tIns="0" rIns="0" bIns="0" rtlCol="0">
            <a:spAutoFit/>
          </a:bodyPr>
          <a:lstStyle/>
          <a:p>
            <a:r>
              <a:rPr sz="622" spc="6" dirty="0">
                <a:latin typeface="Times New Roman"/>
                <a:cs typeface="Times New Roman"/>
              </a:rPr>
              <a:t>documents,  and  </a:t>
            </a:r>
            <a:r>
              <a:rPr sz="622" spc="6" dirty="0">
                <a:solidFill>
                  <a:srgbClr val="3333CC"/>
                </a:solidFill>
                <a:latin typeface="Times New Roman"/>
                <a:cs typeface="Times New Roman"/>
              </a:rPr>
              <a:t>witnessing</a:t>
            </a:r>
            <a:endParaRPr sz="577">
              <a:latin typeface="Times New Roman"/>
              <a:cs typeface="Times New Roman"/>
            </a:endParaRPr>
          </a:p>
        </p:txBody>
      </p:sp>
      <p:sp>
        <p:nvSpPr>
          <p:cNvPr id="146" name="object 146"/>
          <p:cNvSpPr/>
          <p:nvPr/>
        </p:nvSpPr>
        <p:spPr>
          <a:xfrm>
            <a:off x="5623230" y="2895509"/>
            <a:ext cx="347461" cy="3421"/>
          </a:xfrm>
          <a:custGeom>
            <a:avLst/>
            <a:gdLst/>
            <a:ahLst/>
            <a:cxnLst/>
            <a:rect l="l" t="t" r="r" b="b"/>
            <a:pathLst>
              <a:path w="541782" h="5334">
                <a:moveTo>
                  <a:pt x="0" y="0"/>
                </a:moveTo>
                <a:lnTo>
                  <a:pt x="0" y="5334"/>
                </a:lnTo>
                <a:lnTo>
                  <a:pt x="541782" y="5334"/>
                </a:lnTo>
                <a:lnTo>
                  <a:pt x="541782" y="0"/>
                </a:lnTo>
                <a:lnTo>
                  <a:pt x="0" y="0"/>
                </a:lnTo>
                <a:close/>
              </a:path>
            </a:pathLst>
          </a:custGeom>
          <a:solidFill>
            <a:srgbClr val="3333CC"/>
          </a:solidFill>
        </p:spPr>
        <p:txBody>
          <a:bodyPr wrap="square" lIns="0" tIns="0" rIns="0" bIns="0" rtlCol="0">
            <a:noAutofit/>
          </a:bodyPr>
          <a:lstStyle/>
          <a:p>
            <a:endParaRPr sz="1154"/>
          </a:p>
        </p:txBody>
      </p:sp>
      <p:sp>
        <p:nvSpPr>
          <p:cNvPr id="116" name="text 1"/>
          <p:cNvSpPr txBox="1"/>
          <p:nvPr/>
        </p:nvSpPr>
        <p:spPr>
          <a:xfrm>
            <a:off x="5990728" y="2813985"/>
            <a:ext cx="345929" cy="98617"/>
          </a:xfrm>
          <a:prstGeom prst="rect">
            <a:avLst/>
          </a:prstGeom>
        </p:spPr>
        <p:txBody>
          <a:bodyPr vert="horz" wrap="none" lIns="0" tIns="0" rIns="0" bIns="0" rtlCol="0">
            <a:spAutoFit/>
          </a:bodyPr>
          <a:lstStyle/>
          <a:p>
            <a:r>
              <a:rPr sz="641" spc="6" dirty="0">
                <a:latin typeface="Times New Roman"/>
                <a:cs typeface="Times New Roman"/>
              </a:rPr>
              <a:t>processes.</a:t>
            </a:r>
            <a:endParaRPr sz="641">
              <a:latin typeface="Times New Roman"/>
              <a:cs typeface="Times New Roman"/>
            </a:endParaRPr>
          </a:p>
        </p:txBody>
      </p:sp>
      <p:sp>
        <p:nvSpPr>
          <p:cNvPr id="147" name="object 147"/>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pic>
        <p:nvPicPr>
          <p:cNvPr id="3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3757076"/>
            <a:ext cx="2932162" cy="2199121"/>
          </a:xfrm>
          <a:prstGeom prst="rect">
            <a:avLst/>
          </a:prstGeom>
        </p:spPr>
      </p:pic>
      <p:sp>
        <p:nvSpPr>
          <p:cNvPr id="117" name="text 1"/>
          <p:cNvSpPr txBox="1"/>
          <p:nvPr/>
        </p:nvSpPr>
        <p:spPr>
          <a:xfrm>
            <a:off x="4658061" y="5827614"/>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118" name="text 1"/>
          <p:cNvSpPr txBox="1"/>
          <p:nvPr/>
        </p:nvSpPr>
        <p:spPr>
          <a:xfrm>
            <a:off x="7482221" y="5827614"/>
            <a:ext cx="49629" cy="59247"/>
          </a:xfrm>
          <a:prstGeom prst="rect">
            <a:avLst/>
          </a:prstGeom>
        </p:spPr>
        <p:txBody>
          <a:bodyPr vert="horz" wrap="none" lIns="0" tIns="0" rIns="0" bIns="0" rtlCol="0">
            <a:spAutoFit/>
          </a:bodyPr>
          <a:lstStyle/>
          <a:p>
            <a:r>
              <a:rPr sz="385" spc="6" dirty="0">
                <a:latin typeface="Times New Roman"/>
                <a:cs typeface="Times New Roman"/>
              </a:rPr>
              <a:t>18</a:t>
            </a:r>
            <a:endParaRPr sz="385">
              <a:latin typeface="Times New Roman"/>
              <a:cs typeface="Times New Roman"/>
            </a:endParaRPr>
          </a:p>
        </p:txBody>
      </p:sp>
      <p:sp>
        <p:nvSpPr>
          <p:cNvPr id="119" name="text 1"/>
          <p:cNvSpPr txBox="1"/>
          <p:nvPr/>
        </p:nvSpPr>
        <p:spPr>
          <a:xfrm>
            <a:off x="5886636" y="3900097"/>
            <a:ext cx="424603"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Audits</a:t>
            </a:r>
            <a:endParaRPr sz="1154">
              <a:latin typeface="Times New Roman"/>
              <a:cs typeface="Times New Roman"/>
            </a:endParaRPr>
          </a:p>
        </p:txBody>
      </p:sp>
      <p:sp>
        <p:nvSpPr>
          <p:cNvPr id="120" name="text 1"/>
          <p:cNvSpPr txBox="1"/>
          <p:nvPr/>
        </p:nvSpPr>
        <p:spPr>
          <a:xfrm>
            <a:off x="4853538" y="4111955"/>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21" name="text 1"/>
          <p:cNvSpPr txBox="1"/>
          <p:nvPr/>
        </p:nvSpPr>
        <p:spPr>
          <a:xfrm>
            <a:off x="4963493" y="4111955"/>
            <a:ext cx="1099532" cy="95732"/>
          </a:xfrm>
          <a:prstGeom prst="rect">
            <a:avLst/>
          </a:prstGeom>
        </p:spPr>
        <p:txBody>
          <a:bodyPr vert="horz" wrap="none" lIns="0" tIns="0" rIns="0" bIns="0" rtlCol="0">
            <a:spAutoFit/>
          </a:bodyPr>
          <a:lstStyle/>
          <a:p>
            <a:r>
              <a:rPr sz="622" b="1" spc="6" dirty="0">
                <a:latin typeface="Times New Roman"/>
                <a:cs typeface="Times New Roman"/>
              </a:rPr>
              <a:t>Examples  of  </a:t>
            </a:r>
            <a:r>
              <a:rPr sz="622" b="1" spc="6" dirty="0">
                <a:solidFill>
                  <a:srgbClr val="3333CC"/>
                </a:solidFill>
                <a:latin typeface="Times New Roman"/>
                <a:cs typeface="Times New Roman"/>
              </a:rPr>
              <a:t>non-conformance</a:t>
            </a:r>
            <a:endParaRPr sz="577">
              <a:latin typeface="Times New Roman"/>
              <a:cs typeface="Times New Roman"/>
            </a:endParaRPr>
          </a:p>
        </p:txBody>
      </p:sp>
      <p:sp>
        <p:nvSpPr>
          <p:cNvPr id="122" name="text 1"/>
          <p:cNvSpPr txBox="1"/>
          <p:nvPr/>
        </p:nvSpPr>
        <p:spPr>
          <a:xfrm>
            <a:off x="5000145" y="4228751"/>
            <a:ext cx="455638"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  Applicable</a:t>
            </a:r>
            <a:endParaRPr sz="641">
              <a:latin typeface="Times New Roman"/>
              <a:cs typeface="Times New Roman"/>
            </a:endParaRPr>
          </a:p>
        </p:txBody>
      </p:sp>
      <p:sp>
        <p:nvSpPr>
          <p:cNvPr id="148" name="object 148"/>
          <p:cNvSpPr/>
          <p:nvPr/>
        </p:nvSpPr>
        <p:spPr>
          <a:xfrm>
            <a:off x="5092020" y="4310277"/>
            <a:ext cx="357235" cy="3421"/>
          </a:xfrm>
          <a:custGeom>
            <a:avLst/>
            <a:gdLst/>
            <a:ahLst/>
            <a:cxnLst/>
            <a:rect l="l" t="t" r="r" b="b"/>
            <a:pathLst>
              <a:path w="557022" h="5334">
                <a:moveTo>
                  <a:pt x="0" y="0"/>
                </a:moveTo>
                <a:lnTo>
                  <a:pt x="0" y="5334"/>
                </a:lnTo>
                <a:lnTo>
                  <a:pt x="557022" y="5334"/>
                </a:lnTo>
                <a:lnTo>
                  <a:pt x="557022" y="0"/>
                </a:lnTo>
                <a:lnTo>
                  <a:pt x="0" y="0"/>
                </a:lnTo>
                <a:close/>
              </a:path>
            </a:pathLst>
          </a:custGeom>
          <a:solidFill>
            <a:srgbClr val="3333CC"/>
          </a:solidFill>
        </p:spPr>
        <p:txBody>
          <a:bodyPr wrap="square" lIns="0" tIns="0" rIns="0" bIns="0" rtlCol="0">
            <a:noAutofit/>
          </a:bodyPr>
          <a:lstStyle/>
          <a:p>
            <a:endParaRPr sz="1154"/>
          </a:p>
        </p:txBody>
      </p:sp>
      <p:sp>
        <p:nvSpPr>
          <p:cNvPr id="159" name="text 1"/>
          <p:cNvSpPr txBox="1"/>
          <p:nvPr/>
        </p:nvSpPr>
        <p:spPr>
          <a:xfrm>
            <a:off x="5092016" y="4228753"/>
            <a:ext cx="2211118" cy="188321"/>
          </a:xfrm>
          <a:prstGeom prst="rect">
            <a:avLst/>
          </a:prstGeom>
        </p:spPr>
        <p:txBody>
          <a:bodyPr vert="horz" wrap="none" lIns="0" tIns="0" rIns="0" bIns="0" rtlCol="0">
            <a:spAutoFit/>
          </a:bodyPr>
          <a:lstStyle/>
          <a:p>
            <a:pPr marL="377257"/>
            <a:r>
              <a:rPr sz="583" spc="6" dirty="0">
                <a:latin typeface="Times New Roman"/>
                <a:cs typeface="Times New Roman"/>
              </a:rPr>
              <a:t>regulations,  standards,  guidelines,  plans,  and  procedures</a:t>
            </a:r>
            <a:endParaRPr sz="577">
              <a:latin typeface="Times New Roman"/>
              <a:cs typeface="Times New Roman"/>
            </a:endParaRPr>
          </a:p>
          <a:p>
            <a:r>
              <a:rPr sz="641" spc="6" dirty="0">
                <a:solidFill>
                  <a:srgbClr val="3333CC"/>
                </a:solidFill>
                <a:latin typeface="Times New Roman"/>
                <a:cs typeface="Times New Roman"/>
              </a:rPr>
              <a:t>not  used  at  all</a:t>
            </a:r>
            <a:endParaRPr sz="641">
              <a:latin typeface="Times New Roman"/>
              <a:cs typeface="Times New Roman"/>
            </a:endParaRPr>
          </a:p>
        </p:txBody>
      </p:sp>
      <p:sp>
        <p:nvSpPr>
          <p:cNvPr id="149" name="object 149"/>
          <p:cNvSpPr/>
          <p:nvPr/>
        </p:nvSpPr>
        <p:spPr>
          <a:xfrm>
            <a:off x="5092020" y="4408016"/>
            <a:ext cx="453996" cy="3421"/>
          </a:xfrm>
          <a:custGeom>
            <a:avLst/>
            <a:gdLst/>
            <a:ahLst/>
            <a:cxnLst/>
            <a:rect l="l" t="t" r="r" b="b"/>
            <a:pathLst>
              <a:path w="707898" h="5334">
                <a:moveTo>
                  <a:pt x="0" y="0"/>
                </a:moveTo>
                <a:lnTo>
                  <a:pt x="0" y="5334"/>
                </a:lnTo>
                <a:lnTo>
                  <a:pt x="707898" y="5334"/>
                </a:lnTo>
                <a:lnTo>
                  <a:pt x="707898" y="0"/>
                </a:lnTo>
                <a:lnTo>
                  <a:pt x="0" y="0"/>
                </a:lnTo>
                <a:close/>
              </a:path>
            </a:pathLst>
          </a:custGeom>
          <a:solidFill>
            <a:srgbClr val="3333CC"/>
          </a:solidFill>
        </p:spPr>
        <p:txBody>
          <a:bodyPr wrap="square" lIns="0" tIns="0" rIns="0" bIns="0" rtlCol="0">
            <a:noAutofit/>
          </a:bodyPr>
          <a:lstStyle/>
          <a:p>
            <a:endParaRPr sz="1154"/>
          </a:p>
        </p:txBody>
      </p:sp>
      <p:sp>
        <p:nvSpPr>
          <p:cNvPr id="160" name="text 1"/>
          <p:cNvSpPr txBox="1"/>
          <p:nvPr/>
        </p:nvSpPr>
        <p:spPr>
          <a:xfrm>
            <a:off x="5000146" y="4443779"/>
            <a:ext cx="455638"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  Applicable</a:t>
            </a:r>
            <a:endParaRPr sz="641">
              <a:latin typeface="Times New Roman"/>
              <a:cs typeface="Times New Roman"/>
            </a:endParaRPr>
          </a:p>
        </p:txBody>
      </p:sp>
      <p:sp>
        <p:nvSpPr>
          <p:cNvPr id="150" name="object 150"/>
          <p:cNvSpPr/>
          <p:nvPr/>
        </p:nvSpPr>
        <p:spPr>
          <a:xfrm>
            <a:off x="5092020" y="4525303"/>
            <a:ext cx="357235" cy="3421"/>
          </a:xfrm>
          <a:custGeom>
            <a:avLst/>
            <a:gdLst/>
            <a:ahLst/>
            <a:cxnLst/>
            <a:rect l="l" t="t" r="r" b="b"/>
            <a:pathLst>
              <a:path w="557022" h="5334">
                <a:moveTo>
                  <a:pt x="0" y="0"/>
                </a:moveTo>
                <a:lnTo>
                  <a:pt x="0" y="5334"/>
                </a:lnTo>
                <a:lnTo>
                  <a:pt x="557022" y="5334"/>
                </a:lnTo>
                <a:lnTo>
                  <a:pt x="557022" y="0"/>
                </a:lnTo>
                <a:lnTo>
                  <a:pt x="0" y="0"/>
                </a:lnTo>
                <a:close/>
              </a:path>
            </a:pathLst>
          </a:custGeom>
          <a:solidFill>
            <a:srgbClr val="3333CC"/>
          </a:solidFill>
        </p:spPr>
        <p:txBody>
          <a:bodyPr wrap="square" lIns="0" tIns="0" rIns="0" bIns="0" rtlCol="0">
            <a:noAutofit/>
          </a:bodyPr>
          <a:lstStyle/>
          <a:p>
            <a:endParaRPr sz="1154"/>
          </a:p>
        </p:txBody>
      </p:sp>
      <p:sp>
        <p:nvSpPr>
          <p:cNvPr id="161" name="text 1"/>
          <p:cNvSpPr txBox="1"/>
          <p:nvPr/>
        </p:nvSpPr>
        <p:spPr>
          <a:xfrm>
            <a:off x="5092016" y="4443779"/>
            <a:ext cx="2211118" cy="188321"/>
          </a:xfrm>
          <a:prstGeom prst="rect">
            <a:avLst/>
          </a:prstGeom>
        </p:spPr>
        <p:txBody>
          <a:bodyPr vert="horz" wrap="none" lIns="0" tIns="0" rIns="0" bIns="0" rtlCol="0">
            <a:spAutoFit/>
          </a:bodyPr>
          <a:lstStyle/>
          <a:p>
            <a:pPr marL="377257"/>
            <a:r>
              <a:rPr sz="583" spc="6" dirty="0">
                <a:latin typeface="Times New Roman"/>
                <a:cs typeface="Times New Roman"/>
              </a:rPr>
              <a:t>regulations,  standards,  guidelines,  plans,  and  procedures</a:t>
            </a:r>
            <a:endParaRPr sz="577">
              <a:latin typeface="Times New Roman"/>
              <a:cs typeface="Times New Roman"/>
            </a:endParaRPr>
          </a:p>
          <a:p>
            <a:r>
              <a:rPr sz="641" spc="6" dirty="0">
                <a:solidFill>
                  <a:srgbClr val="3333CC"/>
                </a:solidFill>
                <a:latin typeface="Times New Roman"/>
                <a:cs typeface="Times New Roman"/>
              </a:rPr>
              <a:t>not used correctly</a:t>
            </a:r>
            <a:endParaRPr sz="641">
              <a:latin typeface="Times New Roman"/>
              <a:cs typeface="Times New Roman"/>
            </a:endParaRPr>
          </a:p>
        </p:txBody>
      </p:sp>
      <p:sp>
        <p:nvSpPr>
          <p:cNvPr id="151" name="object 151"/>
          <p:cNvSpPr/>
          <p:nvPr/>
        </p:nvSpPr>
        <p:spPr>
          <a:xfrm>
            <a:off x="5092020" y="4623041"/>
            <a:ext cx="582523" cy="3421"/>
          </a:xfrm>
          <a:custGeom>
            <a:avLst/>
            <a:gdLst/>
            <a:ahLst/>
            <a:cxnLst/>
            <a:rect l="l" t="t" r="r" b="b"/>
            <a:pathLst>
              <a:path w="908304" h="5334">
                <a:moveTo>
                  <a:pt x="0" y="0"/>
                </a:moveTo>
                <a:lnTo>
                  <a:pt x="0" y="5334"/>
                </a:lnTo>
                <a:lnTo>
                  <a:pt x="908304" y="5334"/>
                </a:lnTo>
                <a:lnTo>
                  <a:pt x="908304" y="0"/>
                </a:lnTo>
                <a:lnTo>
                  <a:pt x="0" y="0"/>
                </a:lnTo>
                <a:close/>
              </a:path>
            </a:pathLst>
          </a:custGeom>
          <a:solidFill>
            <a:srgbClr val="3333CC"/>
          </a:solidFill>
        </p:spPr>
        <p:txBody>
          <a:bodyPr wrap="square" lIns="0" tIns="0" rIns="0" bIns="0" rtlCol="0">
            <a:noAutofit/>
          </a:bodyPr>
          <a:lstStyle/>
          <a:p>
            <a:endParaRPr sz="1154"/>
          </a:p>
        </p:txBody>
      </p:sp>
      <p:sp>
        <p:nvSpPr>
          <p:cNvPr id="162" name="text 1"/>
          <p:cNvSpPr txBox="1"/>
          <p:nvPr/>
        </p:nvSpPr>
        <p:spPr>
          <a:xfrm>
            <a:off x="4853538" y="4658314"/>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63" name="text 1"/>
          <p:cNvSpPr txBox="1"/>
          <p:nvPr/>
        </p:nvSpPr>
        <p:spPr>
          <a:xfrm>
            <a:off x="4963493" y="4658314"/>
            <a:ext cx="478914" cy="98617"/>
          </a:xfrm>
          <a:prstGeom prst="rect">
            <a:avLst/>
          </a:prstGeom>
        </p:spPr>
        <p:txBody>
          <a:bodyPr vert="horz" wrap="none" lIns="0" tIns="0" rIns="0" bIns="0" rtlCol="0">
            <a:spAutoFit/>
          </a:bodyPr>
          <a:lstStyle/>
          <a:p>
            <a:r>
              <a:rPr sz="641" b="1" spc="6" dirty="0">
                <a:latin typeface="Times New Roman"/>
                <a:cs typeface="Times New Roman"/>
              </a:rPr>
              <a:t>Observations</a:t>
            </a:r>
            <a:endParaRPr sz="641">
              <a:latin typeface="Times New Roman"/>
              <a:cs typeface="Times New Roman"/>
            </a:endParaRPr>
          </a:p>
        </p:txBody>
      </p:sp>
      <p:sp>
        <p:nvSpPr>
          <p:cNvPr id="164" name="text 1"/>
          <p:cNvSpPr txBox="1"/>
          <p:nvPr/>
        </p:nvSpPr>
        <p:spPr>
          <a:xfrm>
            <a:off x="5000145" y="4775599"/>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65" name="text 1"/>
          <p:cNvSpPr txBox="1"/>
          <p:nvPr/>
        </p:nvSpPr>
        <p:spPr>
          <a:xfrm>
            <a:off x="5092016" y="4775598"/>
            <a:ext cx="1497205" cy="89705"/>
          </a:xfrm>
          <a:prstGeom prst="rect">
            <a:avLst/>
          </a:prstGeom>
        </p:spPr>
        <p:txBody>
          <a:bodyPr vert="horz" wrap="none" lIns="0" tIns="0" rIns="0" bIns="0" rtlCol="0">
            <a:spAutoFit/>
          </a:bodyPr>
          <a:lstStyle/>
          <a:p>
            <a:r>
              <a:rPr sz="583" spc="6" dirty="0">
                <a:latin typeface="Times New Roman"/>
                <a:cs typeface="Times New Roman"/>
              </a:rPr>
              <a:t>An  observation  should  be  classified  as  </a:t>
            </a:r>
            <a:r>
              <a:rPr sz="583" spc="6" dirty="0">
                <a:solidFill>
                  <a:srgbClr val="3333CC"/>
                </a:solidFill>
                <a:latin typeface="Times New Roman"/>
                <a:cs typeface="Times New Roman"/>
              </a:rPr>
              <a:t>major</a:t>
            </a:r>
            <a:endParaRPr sz="577">
              <a:latin typeface="Times New Roman"/>
              <a:cs typeface="Times New Roman"/>
            </a:endParaRPr>
          </a:p>
        </p:txBody>
      </p:sp>
      <p:sp>
        <p:nvSpPr>
          <p:cNvPr id="152" name="object 152"/>
          <p:cNvSpPr/>
          <p:nvPr/>
        </p:nvSpPr>
        <p:spPr>
          <a:xfrm>
            <a:off x="6361646" y="4857125"/>
            <a:ext cx="189124" cy="3421"/>
          </a:xfrm>
          <a:custGeom>
            <a:avLst/>
            <a:gdLst/>
            <a:ahLst/>
            <a:cxnLst/>
            <a:rect l="l" t="t" r="r" b="b"/>
            <a:pathLst>
              <a:path w="294894" h="5334">
                <a:moveTo>
                  <a:pt x="0" y="0"/>
                </a:moveTo>
                <a:lnTo>
                  <a:pt x="0" y="5334"/>
                </a:lnTo>
                <a:lnTo>
                  <a:pt x="294894" y="5334"/>
                </a:lnTo>
                <a:lnTo>
                  <a:pt x="294894" y="0"/>
                </a:lnTo>
                <a:lnTo>
                  <a:pt x="0" y="0"/>
                </a:lnTo>
                <a:close/>
              </a:path>
            </a:pathLst>
          </a:custGeom>
          <a:solidFill>
            <a:srgbClr val="3333CC"/>
          </a:solidFill>
        </p:spPr>
        <p:txBody>
          <a:bodyPr wrap="square" lIns="0" tIns="0" rIns="0" bIns="0" rtlCol="0">
            <a:noAutofit/>
          </a:bodyPr>
          <a:lstStyle/>
          <a:p>
            <a:endParaRPr sz="1154"/>
          </a:p>
        </p:txBody>
      </p:sp>
      <p:sp>
        <p:nvSpPr>
          <p:cNvPr id="166" name="text 1"/>
          <p:cNvSpPr txBox="1"/>
          <p:nvPr/>
        </p:nvSpPr>
        <p:spPr>
          <a:xfrm>
            <a:off x="6570807" y="4775601"/>
            <a:ext cx="700576" cy="89705"/>
          </a:xfrm>
          <a:prstGeom prst="rect">
            <a:avLst/>
          </a:prstGeom>
        </p:spPr>
        <p:txBody>
          <a:bodyPr vert="horz" wrap="none" lIns="0" tIns="0" rIns="0" bIns="0" rtlCol="0">
            <a:spAutoFit/>
          </a:bodyPr>
          <a:lstStyle/>
          <a:p>
            <a:r>
              <a:rPr sz="583" spc="6" dirty="0">
                <a:latin typeface="Times New Roman"/>
                <a:cs typeface="Times New Roman"/>
              </a:rPr>
              <a:t>if  the  non-conformity</a:t>
            </a:r>
            <a:endParaRPr sz="577">
              <a:latin typeface="Times New Roman"/>
              <a:cs typeface="Times New Roman"/>
            </a:endParaRPr>
          </a:p>
        </p:txBody>
      </p:sp>
      <p:sp>
        <p:nvSpPr>
          <p:cNvPr id="167" name="text 1"/>
          <p:cNvSpPr txBox="1"/>
          <p:nvPr/>
        </p:nvSpPr>
        <p:spPr>
          <a:xfrm>
            <a:off x="5092017" y="4873340"/>
            <a:ext cx="1155253" cy="89705"/>
          </a:xfrm>
          <a:prstGeom prst="rect">
            <a:avLst/>
          </a:prstGeom>
        </p:spPr>
        <p:txBody>
          <a:bodyPr vert="horz" wrap="none" lIns="0" tIns="0" rIns="0" bIns="0" rtlCol="0">
            <a:spAutoFit/>
          </a:bodyPr>
          <a:lstStyle/>
          <a:p>
            <a:r>
              <a:rPr sz="583" spc="6" dirty="0">
                <a:latin typeface="Times New Roman"/>
                <a:cs typeface="Times New Roman"/>
              </a:rPr>
              <a:t>will  likely  have  a  </a:t>
            </a:r>
            <a:r>
              <a:rPr sz="583" spc="6" dirty="0">
                <a:solidFill>
                  <a:srgbClr val="3333CC"/>
                </a:solidFill>
                <a:latin typeface="Times New Roman"/>
                <a:cs typeface="Times New Roman"/>
              </a:rPr>
              <a:t>significant effect</a:t>
            </a:r>
            <a:endParaRPr sz="577">
              <a:latin typeface="Times New Roman"/>
              <a:cs typeface="Times New Roman"/>
            </a:endParaRPr>
          </a:p>
        </p:txBody>
      </p:sp>
      <p:sp>
        <p:nvSpPr>
          <p:cNvPr id="153" name="object 153"/>
          <p:cNvSpPr/>
          <p:nvPr/>
        </p:nvSpPr>
        <p:spPr>
          <a:xfrm>
            <a:off x="5674543" y="4954864"/>
            <a:ext cx="547826" cy="3421"/>
          </a:xfrm>
          <a:custGeom>
            <a:avLst/>
            <a:gdLst/>
            <a:ahLst/>
            <a:cxnLst/>
            <a:rect l="l" t="t" r="r" b="b"/>
            <a:pathLst>
              <a:path w="854202" h="5334">
                <a:moveTo>
                  <a:pt x="0" y="0"/>
                </a:moveTo>
                <a:lnTo>
                  <a:pt x="0" y="5334"/>
                </a:lnTo>
                <a:lnTo>
                  <a:pt x="854202" y="5334"/>
                </a:lnTo>
                <a:lnTo>
                  <a:pt x="854202" y="0"/>
                </a:lnTo>
                <a:lnTo>
                  <a:pt x="0" y="0"/>
                </a:lnTo>
                <a:close/>
              </a:path>
            </a:pathLst>
          </a:custGeom>
          <a:solidFill>
            <a:srgbClr val="3333CC"/>
          </a:solidFill>
        </p:spPr>
        <p:txBody>
          <a:bodyPr wrap="square" lIns="0" tIns="0" rIns="0" bIns="0" rtlCol="0">
            <a:noAutofit/>
          </a:bodyPr>
          <a:lstStyle/>
          <a:p>
            <a:endParaRPr sz="1154"/>
          </a:p>
        </p:txBody>
      </p:sp>
      <p:sp>
        <p:nvSpPr>
          <p:cNvPr id="168" name="text 1"/>
          <p:cNvSpPr txBox="1"/>
          <p:nvPr/>
        </p:nvSpPr>
        <p:spPr>
          <a:xfrm>
            <a:off x="6242405" y="4873340"/>
            <a:ext cx="1057597" cy="89705"/>
          </a:xfrm>
          <a:prstGeom prst="rect">
            <a:avLst/>
          </a:prstGeom>
        </p:spPr>
        <p:txBody>
          <a:bodyPr vert="horz" wrap="none" lIns="0" tIns="0" rIns="0" bIns="0" rtlCol="0">
            <a:spAutoFit/>
          </a:bodyPr>
          <a:lstStyle/>
          <a:p>
            <a:r>
              <a:rPr sz="583" spc="6" dirty="0">
                <a:latin typeface="Times New Roman"/>
                <a:cs typeface="Times New Roman"/>
              </a:rPr>
              <a:t>on  product  quality,  project  cost,</a:t>
            </a:r>
            <a:endParaRPr sz="577">
              <a:latin typeface="Times New Roman"/>
              <a:cs typeface="Times New Roman"/>
            </a:endParaRPr>
          </a:p>
        </p:txBody>
      </p:sp>
      <p:sp>
        <p:nvSpPr>
          <p:cNvPr id="169" name="text 1"/>
          <p:cNvSpPr txBox="1"/>
          <p:nvPr/>
        </p:nvSpPr>
        <p:spPr>
          <a:xfrm>
            <a:off x="5092021" y="4971078"/>
            <a:ext cx="645305" cy="89705"/>
          </a:xfrm>
          <a:prstGeom prst="rect">
            <a:avLst/>
          </a:prstGeom>
        </p:spPr>
        <p:txBody>
          <a:bodyPr vert="horz" wrap="none" lIns="0" tIns="0" rIns="0" bIns="0" rtlCol="0">
            <a:spAutoFit/>
          </a:bodyPr>
          <a:lstStyle/>
          <a:p>
            <a:r>
              <a:rPr sz="583" spc="6" dirty="0">
                <a:latin typeface="Times New Roman"/>
                <a:cs typeface="Times New Roman"/>
              </a:rPr>
              <a:t>or  project  schedule.</a:t>
            </a:r>
            <a:endParaRPr sz="577">
              <a:latin typeface="Times New Roman"/>
              <a:cs typeface="Times New Roman"/>
            </a:endParaRPr>
          </a:p>
        </p:txBody>
      </p:sp>
      <p:sp>
        <p:nvSpPr>
          <p:cNvPr id="170" name="text 1"/>
          <p:cNvSpPr txBox="1"/>
          <p:nvPr/>
        </p:nvSpPr>
        <p:spPr>
          <a:xfrm>
            <a:off x="5000150" y="5088363"/>
            <a:ext cx="42448"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171" name="text 1"/>
          <p:cNvSpPr txBox="1"/>
          <p:nvPr/>
        </p:nvSpPr>
        <p:spPr>
          <a:xfrm>
            <a:off x="5092021" y="5088363"/>
            <a:ext cx="1122615" cy="98617"/>
          </a:xfrm>
          <a:prstGeom prst="rect">
            <a:avLst/>
          </a:prstGeom>
        </p:spPr>
        <p:txBody>
          <a:bodyPr vert="horz" wrap="none" lIns="0" tIns="0" rIns="0" bIns="0" rtlCol="0">
            <a:spAutoFit/>
          </a:bodyPr>
          <a:lstStyle/>
          <a:p>
            <a:r>
              <a:rPr sz="641" spc="6" dirty="0">
                <a:latin typeface="Times New Roman"/>
                <a:cs typeface="Times New Roman"/>
              </a:rPr>
              <a:t>All observations shall be verified</a:t>
            </a:r>
            <a:endParaRPr sz="641">
              <a:latin typeface="Times New Roman"/>
              <a:cs typeface="Times New Roman"/>
            </a:endParaRPr>
          </a:p>
        </p:txBody>
      </p:sp>
      <p:sp>
        <p:nvSpPr>
          <p:cNvPr id="154" name="object 154"/>
          <p:cNvSpPr/>
          <p:nvPr/>
        </p:nvSpPr>
        <p:spPr>
          <a:xfrm>
            <a:off x="5918401" y="5169889"/>
            <a:ext cx="252655" cy="3421"/>
          </a:xfrm>
          <a:custGeom>
            <a:avLst/>
            <a:gdLst/>
            <a:ahLst/>
            <a:cxnLst/>
            <a:rect l="l" t="t" r="r" b="b"/>
            <a:pathLst>
              <a:path w="393954" h="5334">
                <a:moveTo>
                  <a:pt x="0" y="0"/>
                </a:moveTo>
                <a:lnTo>
                  <a:pt x="0" y="5334"/>
                </a:lnTo>
                <a:lnTo>
                  <a:pt x="393954" y="5334"/>
                </a:lnTo>
                <a:lnTo>
                  <a:pt x="393954" y="0"/>
                </a:lnTo>
                <a:lnTo>
                  <a:pt x="0" y="0"/>
                </a:lnTo>
                <a:close/>
              </a:path>
            </a:pathLst>
          </a:custGeom>
          <a:solidFill>
            <a:srgbClr val="000000"/>
          </a:solidFill>
        </p:spPr>
        <p:txBody>
          <a:bodyPr wrap="square" lIns="0" tIns="0" rIns="0" bIns="0" rtlCol="0">
            <a:noAutofit/>
          </a:bodyPr>
          <a:lstStyle/>
          <a:p>
            <a:endParaRPr sz="1154"/>
          </a:p>
        </p:txBody>
      </p:sp>
      <p:sp>
        <p:nvSpPr>
          <p:cNvPr id="172" name="text 1"/>
          <p:cNvSpPr txBox="1"/>
          <p:nvPr/>
        </p:nvSpPr>
        <p:spPr>
          <a:xfrm>
            <a:off x="6191092" y="5088365"/>
            <a:ext cx="1199367" cy="89705"/>
          </a:xfrm>
          <a:prstGeom prst="rect">
            <a:avLst/>
          </a:prstGeom>
        </p:spPr>
        <p:txBody>
          <a:bodyPr vert="horz" wrap="none" lIns="0" tIns="0" rIns="0" bIns="0" rtlCol="0">
            <a:spAutoFit/>
          </a:bodyPr>
          <a:lstStyle/>
          <a:p>
            <a:r>
              <a:rPr sz="583" spc="6" dirty="0">
                <a:latin typeface="Times New Roman"/>
                <a:cs typeface="Times New Roman"/>
              </a:rPr>
              <a:t>by  discussing  them  with  the  audited</a:t>
            </a:r>
            <a:endParaRPr sz="577">
              <a:latin typeface="Times New Roman"/>
              <a:cs typeface="Times New Roman"/>
            </a:endParaRPr>
          </a:p>
        </p:txBody>
      </p:sp>
      <p:sp>
        <p:nvSpPr>
          <p:cNvPr id="155" name="object 155"/>
          <p:cNvSpPr/>
          <p:nvPr/>
        </p:nvSpPr>
        <p:spPr>
          <a:xfrm>
            <a:off x="7119610" y="5169889"/>
            <a:ext cx="238482" cy="3421"/>
          </a:xfrm>
          <a:custGeom>
            <a:avLst/>
            <a:gdLst/>
            <a:ahLst/>
            <a:cxnLst/>
            <a:rect l="l" t="t" r="r" b="b"/>
            <a:pathLst>
              <a:path w="371856" h="5334">
                <a:moveTo>
                  <a:pt x="0" y="0"/>
                </a:moveTo>
                <a:lnTo>
                  <a:pt x="0" y="5334"/>
                </a:lnTo>
                <a:lnTo>
                  <a:pt x="371856" y="5334"/>
                </a:lnTo>
                <a:lnTo>
                  <a:pt x="371856" y="0"/>
                </a:lnTo>
                <a:lnTo>
                  <a:pt x="0" y="0"/>
                </a:lnTo>
                <a:close/>
              </a:path>
            </a:pathLst>
          </a:custGeom>
          <a:solidFill>
            <a:srgbClr val="000000"/>
          </a:solidFill>
        </p:spPr>
        <p:txBody>
          <a:bodyPr wrap="square" lIns="0" tIns="0" rIns="0" bIns="0" rtlCol="0">
            <a:noAutofit/>
          </a:bodyPr>
          <a:lstStyle/>
          <a:p>
            <a:endParaRPr sz="1154"/>
          </a:p>
        </p:txBody>
      </p:sp>
      <p:sp>
        <p:nvSpPr>
          <p:cNvPr id="173" name="text 1"/>
          <p:cNvSpPr txBox="1"/>
          <p:nvPr/>
        </p:nvSpPr>
        <p:spPr>
          <a:xfrm>
            <a:off x="5092020" y="5186103"/>
            <a:ext cx="390748" cy="92654"/>
          </a:xfrm>
          <a:prstGeom prst="rect">
            <a:avLst/>
          </a:prstGeom>
        </p:spPr>
        <p:txBody>
          <a:bodyPr vert="horz" wrap="none" lIns="0" tIns="0" rIns="0" bIns="0" rtlCol="0">
            <a:spAutoFit/>
          </a:bodyPr>
          <a:lstStyle/>
          <a:p>
            <a:r>
              <a:rPr sz="602" spc="6" dirty="0">
                <a:latin typeface="Times New Roman"/>
                <a:cs typeface="Times New Roman"/>
              </a:rPr>
              <a:t>organization</a:t>
            </a:r>
            <a:endParaRPr sz="577">
              <a:latin typeface="Times New Roman"/>
              <a:cs typeface="Times New Roman"/>
            </a:endParaRPr>
          </a:p>
        </p:txBody>
      </p:sp>
      <p:sp>
        <p:nvSpPr>
          <p:cNvPr id="156" name="object 156"/>
          <p:cNvSpPr/>
          <p:nvPr/>
        </p:nvSpPr>
        <p:spPr>
          <a:xfrm>
            <a:off x="5092020" y="5267628"/>
            <a:ext cx="406593" cy="3421"/>
          </a:xfrm>
          <a:custGeom>
            <a:avLst/>
            <a:gdLst/>
            <a:ahLst/>
            <a:cxnLst/>
            <a:rect l="l" t="t" r="r" b="b"/>
            <a:pathLst>
              <a:path w="633984" h="5334">
                <a:moveTo>
                  <a:pt x="0" y="0"/>
                </a:moveTo>
                <a:lnTo>
                  <a:pt x="0" y="5334"/>
                </a:lnTo>
                <a:lnTo>
                  <a:pt x="633984" y="5334"/>
                </a:lnTo>
                <a:lnTo>
                  <a:pt x="633984" y="0"/>
                </a:lnTo>
                <a:lnTo>
                  <a:pt x="0" y="0"/>
                </a:lnTo>
                <a:close/>
              </a:path>
            </a:pathLst>
          </a:custGeom>
          <a:solidFill>
            <a:srgbClr val="000000"/>
          </a:solidFill>
        </p:spPr>
        <p:txBody>
          <a:bodyPr wrap="square" lIns="0" tIns="0" rIns="0" bIns="0" rtlCol="0">
            <a:noAutofit/>
          </a:bodyPr>
          <a:lstStyle/>
          <a:p>
            <a:endParaRPr sz="1154"/>
          </a:p>
        </p:txBody>
      </p:sp>
      <p:sp>
        <p:nvSpPr>
          <p:cNvPr id="174" name="text 1"/>
          <p:cNvSpPr txBox="1"/>
          <p:nvPr/>
        </p:nvSpPr>
        <p:spPr>
          <a:xfrm>
            <a:off x="5518650" y="5186104"/>
            <a:ext cx="216213" cy="98617"/>
          </a:xfrm>
          <a:prstGeom prst="rect">
            <a:avLst/>
          </a:prstGeom>
        </p:spPr>
        <p:txBody>
          <a:bodyPr vert="horz" wrap="none" lIns="0" tIns="0" rIns="0" bIns="0" rtlCol="0">
            <a:spAutoFit/>
          </a:bodyPr>
          <a:lstStyle/>
          <a:p>
            <a:r>
              <a:rPr sz="641" spc="6" dirty="0">
                <a:solidFill>
                  <a:srgbClr val="3333CC"/>
                </a:solidFill>
                <a:latin typeface="Times New Roman"/>
                <a:cs typeface="Times New Roman"/>
              </a:rPr>
              <a:t>before</a:t>
            </a:r>
            <a:endParaRPr sz="641">
              <a:latin typeface="Times New Roman"/>
              <a:cs typeface="Times New Roman"/>
            </a:endParaRPr>
          </a:p>
        </p:txBody>
      </p:sp>
      <p:sp>
        <p:nvSpPr>
          <p:cNvPr id="157" name="object 157"/>
          <p:cNvSpPr/>
          <p:nvPr/>
        </p:nvSpPr>
        <p:spPr>
          <a:xfrm>
            <a:off x="5518649" y="5267628"/>
            <a:ext cx="207695" cy="3421"/>
          </a:xfrm>
          <a:custGeom>
            <a:avLst/>
            <a:gdLst/>
            <a:ahLst/>
            <a:cxnLst/>
            <a:rect l="l" t="t" r="r" b="b"/>
            <a:pathLst>
              <a:path w="323850" h="5334">
                <a:moveTo>
                  <a:pt x="0" y="0"/>
                </a:moveTo>
                <a:lnTo>
                  <a:pt x="0" y="5334"/>
                </a:lnTo>
                <a:lnTo>
                  <a:pt x="323850" y="5334"/>
                </a:lnTo>
                <a:lnTo>
                  <a:pt x="323850" y="0"/>
                </a:lnTo>
                <a:lnTo>
                  <a:pt x="0" y="0"/>
                </a:lnTo>
                <a:close/>
              </a:path>
            </a:pathLst>
          </a:custGeom>
          <a:solidFill>
            <a:srgbClr val="3333CC"/>
          </a:solidFill>
        </p:spPr>
        <p:txBody>
          <a:bodyPr wrap="square" lIns="0" tIns="0" rIns="0" bIns="0" rtlCol="0">
            <a:noAutofit/>
          </a:bodyPr>
          <a:lstStyle/>
          <a:p>
            <a:endParaRPr sz="1154"/>
          </a:p>
        </p:txBody>
      </p:sp>
      <p:sp>
        <p:nvSpPr>
          <p:cNvPr id="175" name="text 1"/>
          <p:cNvSpPr txBox="1"/>
          <p:nvPr/>
        </p:nvSpPr>
        <p:spPr>
          <a:xfrm>
            <a:off x="5746870" y="5186104"/>
            <a:ext cx="852669" cy="89705"/>
          </a:xfrm>
          <a:prstGeom prst="rect">
            <a:avLst/>
          </a:prstGeom>
        </p:spPr>
        <p:txBody>
          <a:bodyPr vert="horz" wrap="none" lIns="0" tIns="0" rIns="0" bIns="0" rtlCol="0">
            <a:spAutoFit/>
          </a:bodyPr>
          <a:lstStyle/>
          <a:p>
            <a:r>
              <a:rPr sz="583" spc="6" dirty="0">
                <a:latin typeface="Times New Roman"/>
                <a:cs typeface="Times New Roman"/>
              </a:rPr>
              <a:t>the  closing  audit  meeting.</a:t>
            </a:r>
            <a:endParaRPr sz="577">
              <a:latin typeface="Times New Roman"/>
              <a:cs typeface="Times New Roman"/>
            </a:endParaRPr>
          </a:p>
        </p:txBody>
      </p:sp>
      <p:sp>
        <p:nvSpPr>
          <p:cNvPr id="158" name="object 158"/>
          <p:cNvSpPr/>
          <p:nvPr/>
        </p:nvSpPr>
        <p:spPr>
          <a:xfrm>
            <a:off x="4628493" y="3756832"/>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2417290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2"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3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3" name="text 1"/>
          <p:cNvSpPr txBox="1"/>
          <p:nvPr/>
        </p:nvSpPr>
        <p:spPr>
          <a:xfrm>
            <a:off x="4658061" y="2971689"/>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4" name="text 1"/>
          <p:cNvSpPr txBox="1"/>
          <p:nvPr/>
        </p:nvSpPr>
        <p:spPr>
          <a:xfrm>
            <a:off x="7482221" y="2971689"/>
            <a:ext cx="49629" cy="59247"/>
          </a:xfrm>
          <a:prstGeom prst="rect">
            <a:avLst/>
          </a:prstGeom>
        </p:spPr>
        <p:txBody>
          <a:bodyPr vert="horz" wrap="none" lIns="0" tIns="0" rIns="0" bIns="0" rtlCol="0">
            <a:spAutoFit/>
          </a:bodyPr>
          <a:lstStyle/>
          <a:p>
            <a:r>
              <a:rPr sz="385" spc="6" dirty="0">
                <a:latin typeface="Times New Roman"/>
                <a:cs typeface="Times New Roman"/>
              </a:rPr>
              <a:t>19</a:t>
            </a:r>
            <a:endParaRPr sz="385">
              <a:latin typeface="Times New Roman"/>
              <a:cs typeface="Times New Roman"/>
            </a:endParaRPr>
          </a:p>
        </p:txBody>
      </p:sp>
      <p:sp>
        <p:nvSpPr>
          <p:cNvPr id="5" name="text 1"/>
          <p:cNvSpPr txBox="1"/>
          <p:nvPr/>
        </p:nvSpPr>
        <p:spPr>
          <a:xfrm>
            <a:off x="5886636" y="1044173"/>
            <a:ext cx="424603" cy="177613"/>
          </a:xfrm>
          <a:prstGeom prst="rect">
            <a:avLst/>
          </a:prstGeom>
        </p:spPr>
        <p:txBody>
          <a:bodyPr vert="horz" wrap="none" lIns="0" tIns="0" rIns="0" bIns="0" rtlCol="0">
            <a:spAutoFit/>
          </a:bodyPr>
          <a:lstStyle/>
          <a:p>
            <a:r>
              <a:rPr sz="1154" b="1" spc="6" dirty="0">
                <a:solidFill>
                  <a:srgbClr val="3333CC"/>
                </a:solidFill>
                <a:latin typeface="Times New Roman"/>
                <a:cs typeface="Times New Roman"/>
              </a:rPr>
              <a:t>Audits</a:t>
            </a:r>
            <a:endParaRPr sz="1154">
              <a:latin typeface="Times New Roman"/>
              <a:cs typeface="Times New Roman"/>
            </a:endParaRPr>
          </a:p>
        </p:txBody>
      </p:sp>
      <p:sp>
        <p:nvSpPr>
          <p:cNvPr id="6" name="text 1"/>
          <p:cNvSpPr txBox="1"/>
          <p:nvPr/>
        </p:nvSpPr>
        <p:spPr>
          <a:xfrm>
            <a:off x="4854027" y="1243325"/>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7" name="text 1"/>
          <p:cNvSpPr txBox="1"/>
          <p:nvPr/>
        </p:nvSpPr>
        <p:spPr>
          <a:xfrm>
            <a:off x="4976199" y="1243325"/>
            <a:ext cx="906530" cy="98617"/>
          </a:xfrm>
          <a:prstGeom prst="rect">
            <a:avLst/>
          </a:prstGeom>
        </p:spPr>
        <p:txBody>
          <a:bodyPr vert="horz" wrap="none" lIns="0" tIns="0" rIns="0" bIns="0" rtlCol="0">
            <a:spAutoFit/>
          </a:bodyPr>
          <a:lstStyle/>
          <a:p>
            <a:r>
              <a:rPr sz="641" b="1" spc="6" dirty="0">
                <a:latin typeface="Times New Roman"/>
                <a:cs typeface="Times New Roman"/>
              </a:rPr>
              <a:t>Content of </a:t>
            </a:r>
            <a:r>
              <a:rPr sz="641" b="1" spc="6" dirty="0">
                <a:solidFill>
                  <a:srgbClr val="3333CC"/>
                </a:solidFill>
                <a:latin typeface="Times New Roman"/>
                <a:cs typeface="Times New Roman"/>
              </a:rPr>
              <a:t>Audit  Report</a:t>
            </a:r>
            <a:endParaRPr sz="641">
              <a:latin typeface="Times New Roman"/>
              <a:cs typeface="Times New Roman"/>
            </a:endParaRPr>
          </a:p>
        </p:txBody>
      </p:sp>
      <p:sp>
        <p:nvSpPr>
          <p:cNvPr id="8" name="text 1"/>
          <p:cNvSpPr txBox="1"/>
          <p:nvPr/>
        </p:nvSpPr>
        <p:spPr>
          <a:xfrm>
            <a:off x="5000634" y="1341063"/>
            <a:ext cx="64057" cy="98617"/>
          </a:xfrm>
          <a:prstGeom prst="rect">
            <a:avLst/>
          </a:prstGeom>
        </p:spPr>
        <p:txBody>
          <a:bodyPr vert="horz" wrap="none" lIns="0" tIns="0" rIns="0" bIns="0" rtlCol="0">
            <a:spAutoFit/>
          </a:bodyPr>
          <a:lstStyle/>
          <a:p>
            <a:r>
              <a:rPr sz="641" spc="6" dirty="0">
                <a:latin typeface="Times New Roman"/>
                <a:cs typeface="Times New Roman"/>
              </a:rPr>
              <a:t>1.</a:t>
            </a:r>
            <a:endParaRPr sz="641">
              <a:latin typeface="Times New Roman"/>
              <a:cs typeface="Times New Roman"/>
            </a:endParaRPr>
          </a:p>
        </p:txBody>
      </p:sp>
      <p:sp>
        <p:nvSpPr>
          <p:cNvPr id="9" name="text 1"/>
          <p:cNvSpPr txBox="1"/>
          <p:nvPr/>
        </p:nvSpPr>
        <p:spPr>
          <a:xfrm>
            <a:off x="5110589" y="1341063"/>
            <a:ext cx="609334" cy="89705"/>
          </a:xfrm>
          <a:prstGeom prst="rect">
            <a:avLst/>
          </a:prstGeom>
        </p:spPr>
        <p:txBody>
          <a:bodyPr vert="horz" wrap="none" lIns="0" tIns="0" rIns="0" bIns="0" rtlCol="0">
            <a:spAutoFit/>
          </a:bodyPr>
          <a:lstStyle/>
          <a:p>
            <a:r>
              <a:rPr sz="583" spc="6" dirty="0">
                <a:latin typeface="Times New Roman"/>
                <a:cs typeface="Times New Roman"/>
              </a:rPr>
              <a:t>Purpose  and  scope</a:t>
            </a:r>
            <a:endParaRPr sz="577">
              <a:latin typeface="Times New Roman"/>
              <a:cs typeface="Times New Roman"/>
            </a:endParaRPr>
          </a:p>
        </p:txBody>
      </p:sp>
      <p:sp>
        <p:nvSpPr>
          <p:cNvPr id="159" name="object 159"/>
          <p:cNvSpPr/>
          <p:nvPr/>
        </p:nvSpPr>
        <p:spPr>
          <a:xfrm>
            <a:off x="5110590" y="1422587"/>
            <a:ext cx="605980" cy="3421"/>
          </a:xfrm>
          <a:custGeom>
            <a:avLst/>
            <a:gdLst/>
            <a:ahLst/>
            <a:cxnLst/>
            <a:rect l="l" t="t" r="r" b="b"/>
            <a:pathLst>
              <a:path w="944880" h="5334">
                <a:moveTo>
                  <a:pt x="0" y="0"/>
                </a:moveTo>
                <a:lnTo>
                  <a:pt x="0" y="5334"/>
                </a:lnTo>
                <a:lnTo>
                  <a:pt x="944880" y="5334"/>
                </a:lnTo>
                <a:lnTo>
                  <a:pt x="944880" y="0"/>
                </a:lnTo>
                <a:lnTo>
                  <a:pt x="0" y="0"/>
                </a:lnTo>
                <a:close/>
              </a:path>
            </a:pathLst>
          </a:custGeom>
          <a:solidFill>
            <a:srgbClr val="000000"/>
          </a:solidFill>
        </p:spPr>
        <p:txBody>
          <a:bodyPr wrap="square" lIns="0" tIns="0" rIns="0" bIns="0" rtlCol="0">
            <a:noAutofit/>
          </a:bodyPr>
          <a:lstStyle/>
          <a:p>
            <a:endParaRPr sz="1154"/>
          </a:p>
        </p:txBody>
      </p:sp>
      <p:sp>
        <p:nvSpPr>
          <p:cNvPr id="10" name="text 1"/>
          <p:cNvSpPr txBox="1"/>
          <p:nvPr/>
        </p:nvSpPr>
        <p:spPr>
          <a:xfrm>
            <a:off x="5000630" y="1341063"/>
            <a:ext cx="1134478" cy="188321"/>
          </a:xfrm>
          <a:prstGeom prst="rect">
            <a:avLst/>
          </a:prstGeom>
        </p:spPr>
        <p:txBody>
          <a:bodyPr vert="horz" wrap="none" lIns="0" tIns="0" rIns="0" bIns="0" rtlCol="0">
            <a:spAutoFit/>
          </a:bodyPr>
          <a:lstStyle/>
          <a:p>
            <a:pPr marL="736430"/>
            <a:r>
              <a:rPr sz="583" spc="6" dirty="0">
                <a:latin typeface="Times New Roman"/>
                <a:cs typeface="Times New Roman"/>
              </a:rPr>
              <a:t>of  the  audit</a:t>
            </a:r>
            <a:endParaRPr sz="577">
              <a:latin typeface="Times New Roman"/>
              <a:cs typeface="Times New Roman"/>
            </a:endParaRPr>
          </a:p>
          <a:p>
            <a:r>
              <a:rPr sz="641" spc="6" dirty="0">
                <a:latin typeface="Times New Roman"/>
                <a:cs typeface="Times New Roman"/>
              </a:rPr>
              <a:t>2.  Audited organization</a:t>
            </a:r>
            <a:endParaRPr sz="641">
              <a:latin typeface="Times New Roman"/>
              <a:cs typeface="Times New Roman"/>
            </a:endParaRPr>
          </a:p>
        </p:txBody>
      </p:sp>
      <p:sp>
        <p:nvSpPr>
          <p:cNvPr id="160" name="object 160"/>
          <p:cNvSpPr/>
          <p:nvPr/>
        </p:nvSpPr>
        <p:spPr>
          <a:xfrm>
            <a:off x="5110590" y="1520325"/>
            <a:ext cx="689058" cy="3421"/>
          </a:xfrm>
          <a:custGeom>
            <a:avLst/>
            <a:gdLst/>
            <a:ahLst/>
            <a:cxnLst/>
            <a:rect l="l" t="t" r="r" b="b"/>
            <a:pathLst>
              <a:path w="1074420" h="5334">
                <a:moveTo>
                  <a:pt x="0" y="0"/>
                </a:moveTo>
                <a:lnTo>
                  <a:pt x="0" y="5335"/>
                </a:lnTo>
                <a:lnTo>
                  <a:pt x="1074420" y="5335"/>
                </a:lnTo>
                <a:lnTo>
                  <a:pt x="1074420" y="0"/>
                </a:lnTo>
                <a:lnTo>
                  <a:pt x="0" y="0"/>
                </a:lnTo>
                <a:close/>
              </a:path>
            </a:pathLst>
          </a:custGeom>
          <a:solidFill>
            <a:srgbClr val="000000"/>
          </a:solidFill>
        </p:spPr>
        <p:txBody>
          <a:bodyPr wrap="square" lIns="0" tIns="0" rIns="0" bIns="0" rtlCol="0">
            <a:noAutofit/>
          </a:bodyPr>
          <a:lstStyle/>
          <a:p>
            <a:endParaRPr sz="1154"/>
          </a:p>
        </p:txBody>
      </p:sp>
      <p:sp>
        <p:nvSpPr>
          <p:cNvPr id="11" name="text 1"/>
          <p:cNvSpPr txBox="1"/>
          <p:nvPr/>
        </p:nvSpPr>
        <p:spPr>
          <a:xfrm>
            <a:off x="5799649" y="1438802"/>
            <a:ext cx="1246495" cy="89705"/>
          </a:xfrm>
          <a:prstGeom prst="rect">
            <a:avLst/>
          </a:prstGeom>
        </p:spPr>
        <p:txBody>
          <a:bodyPr vert="horz" wrap="none" lIns="0" tIns="0" rIns="0" bIns="0" rtlCol="0">
            <a:spAutoFit/>
          </a:bodyPr>
          <a:lstStyle/>
          <a:p>
            <a:r>
              <a:rPr sz="583" spc="6" dirty="0">
                <a:latin typeface="Times New Roman"/>
                <a:cs typeface="Times New Roman"/>
              </a:rPr>
              <a:t>,  including  location,  liaison  staff,  and</a:t>
            </a:r>
            <a:endParaRPr sz="577">
              <a:latin typeface="Times New Roman"/>
              <a:cs typeface="Times New Roman"/>
            </a:endParaRPr>
          </a:p>
        </p:txBody>
      </p:sp>
      <p:sp>
        <p:nvSpPr>
          <p:cNvPr id="12" name="text 1"/>
          <p:cNvSpPr txBox="1"/>
          <p:nvPr/>
        </p:nvSpPr>
        <p:spPr>
          <a:xfrm>
            <a:off x="5000636" y="1517484"/>
            <a:ext cx="541815" cy="191271"/>
          </a:xfrm>
          <a:prstGeom prst="rect">
            <a:avLst/>
          </a:prstGeom>
        </p:spPr>
        <p:txBody>
          <a:bodyPr vert="horz" wrap="none" lIns="0" tIns="0" rIns="0" bIns="0" rtlCol="0">
            <a:spAutoFit/>
          </a:bodyPr>
          <a:lstStyle/>
          <a:p>
            <a:pPr marL="109950"/>
            <a:r>
              <a:rPr sz="641" spc="6" dirty="0">
                <a:latin typeface="Times New Roman"/>
                <a:cs typeface="Times New Roman"/>
              </a:rPr>
              <a:t>management</a:t>
            </a:r>
            <a:endParaRPr sz="641">
              <a:latin typeface="Times New Roman"/>
              <a:cs typeface="Times New Roman"/>
            </a:endParaRPr>
          </a:p>
          <a:p>
            <a:r>
              <a:rPr sz="602" spc="6" dirty="0">
                <a:latin typeface="Times New Roman"/>
                <a:cs typeface="Times New Roman"/>
              </a:rPr>
              <a:t>3.   Identification</a:t>
            </a:r>
            <a:endParaRPr sz="577">
              <a:latin typeface="Times New Roman"/>
              <a:cs typeface="Times New Roman"/>
            </a:endParaRPr>
          </a:p>
        </p:txBody>
      </p:sp>
      <p:sp>
        <p:nvSpPr>
          <p:cNvPr id="161" name="object 161"/>
          <p:cNvSpPr/>
          <p:nvPr/>
        </p:nvSpPr>
        <p:spPr>
          <a:xfrm>
            <a:off x="5110590" y="1696744"/>
            <a:ext cx="437381" cy="3421"/>
          </a:xfrm>
          <a:custGeom>
            <a:avLst/>
            <a:gdLst/>
            <a:ahLst/>
            <a:cxnLst/>
            <a:rect l="l" t="t" r="r" b="b"/>
            <a:pathLst>
              <a:path w="681990" h="5334">
                <a:moveTo>
                  <a:pt x="0" y="0"/>
                </a:moveTo>
                <a:lnTo>
                  <a:pt x="0" y="5334"/>
                </a:lnTo>
                <a:lnTo>
                  <a:pt x="681990" y="5334"/>
                </a:lnTo>
                <a:lnTo>
                  <a:pt x="681990" y="0"/>
                </a:lnTo>
                <a:lnTo>
                  <a:pt x="0" y="0"/>
                </a:lnTo>
                <a:close/>
              </a:path>
            </a:pathLst>
          </a:custGeom>
          <a:solidFill>
            <a:srgbClr val="000000"/>
          </a:solidFill>
        </p:spPr>
        <p:txBody>
          <a:bodyPr wrap="square" lIns="0" tIns="0" rIns="0" bIns="0" rtlCol="0">
            <a:noAutofit/>
          </a:bodyPr>
          <a:lstStyle/>
          <a:p>
            <a:endParaRPr sz="1154"/>
          </a:p>
        </p:txBody>
      </p:sp>
      <p:sp>
        <p:nvSpPr>
          <p:cNvPr id="13" name="text 1"/>
          <p:cNvSpPr txBox="1"/>
          <p:nvPr/>
        </p:nvSpPr>
        <p:spPr>
          <a:xfrm>
            <a:off x="5568496" y="1615220"/>
            <a:ext cx="806246" cy="89705"/>
          </a:xfrm>
          <a:prstGeom prst="rect">
            <a:avLst/>
          </a:prstGeom>
        </p:spPr>
        <p:txBody>
          <a:bodyPr vert="horz" wrap="none" lIns="0" tIns="0" rIns="0" bIns="0" rtlCol="0">
            <a:spAutoFit/>
          </a:bodyPr>
          <a:lstStyle/>
          <a:p>
            <a:r>
              <a:rPr sz="583" spc="6" dirty="0">
                <a:latin typeface="Times New Roman"/>
                <a:cs typeface="Times New Roman"/>
              </a:rPr>
              <a:t>of  the  software  </a:t>
            </a:r>
            <a:r>
              <a:rPr sz="583" spc="6" dirty="0">
                <a:solidFill>
                  <a:srgbClr val="3333CC"/>
                </a:solidFill>
                <a:latin typeface="Times New Roman"/>
                <a:cs typeface="Times New Roman"/>
              </a:rPr>
              <a:t>products</a:t>
            </a:r>
            <a:endParaRPr sz="577">
              <a:latin typeface="Times New Roman"/>
              <a:cs typeface="Times New Roman"/>
            </a:endParaRPr>
          </a:p>
        </p:txBody>
      </p:sp>
      <p:sp>
        <p:nvSpPr>
          <p:cNvPr id="162" name="object 162"/>
          <p:cNvSpPr/>
          <p:nvPr/>
        </p:nvSpPr>
        <p:spPr>
          <a:xfrm>
            <a:off x="6076249" y="1696744"/>
            <a:ext cx="280510" cy="3421"/>
          </a:xfrm>
          <a:custGeom>
            <a:avLst/>
            <a:gdLst/>
            <a:ahLst/>
            <a:cxnLst/>
            <a:rect l="l" t="t" r="r" b="b"/>
            <a:pathLst>
              <a:path w="437388" h="5334">
                <a:moveTo>
                  <a:pt x="0" y="0"/>
                </a:moveTo>
                <a:lnTo>
                  <a:pt x="0" y="5334"/>
                </a:lnTo>
                <a:lnTo>
                  <a:pt x="437388" y="5334"/>
                </a:lnTo>
                <a:lnTo>
                  <a:pt x="437388" y="0"/>
                </a:lnTo>
                <a:lnTo>
                  <a:pt x="0" y="0"/>
                </a:lnTo>
                <a:close/>
              </a:path>
            </a:pathLst>
          </a:custGeom>
          <a:solidFill>
            <a:srgbClr val="3333CC"/>
          </a:solidFill>
        </p:spPr>
        <p:txBody>
          <a:bodyPr wrap="square" lIns="0" tIns="0" rIns="0" bIns="0" rtlCol="0">
            <a:noAutofit/>
          </a:bodyPr>
          <a:lstStyle/>
          <a:p>
            <a:endParaRPr sz="1154"/>
          </a:p>
        </p:txBody>
      </p:sp>
      <p:sp>
        <p:nvSpPr>
          <p:cNvPr id="14" name="text 1"/>
          <p:cNvSpPr txBox="1"/>
          <p:nvPr/>
        </p:nvSpPr>
        <p:spPr>
          <a:xfrm>
            <a:off x="5000632" y="1615220"/>
            <a:ext cx="2261709" cy="284052"/>
          </a:xfrm>
          <a:prstGeom prst="rect">
            <a:avLst/>
          </a:prstGeom>
        </p:spPr>
        <p:txBody>
          <a:bodyPr vert="horz" wrap="none" lIns="0" tIns="0" rIns="0" bIns="0" rtlCol="0">
            <a:spAutoFit/>
          </a:bodyPr>
          <a:lstStyle/>
          <a:p>
            <a:pPr marL="1376588"/>
            <a:r>
              <a:rPr sz="641" spc="6" dirty="0">
                <a:latin typeface="Times New Roman"/>
                <a:cs typeface="Times New Roman"/>
              </a:rPr>
              <a:t>audited</a:t>
            </a:r>
            <a:endParaRPr sz="641">
              <a:latin typeface="Times New Roman"/>
              <a:cs typeface="Times New Roman"/>
            </a:endParaRPr>
          </a:p>
          <a:p>
            <a:r>
              <a:rPr sz="564" spc="6" dirty="0">
                <a:latin typeface="Times New Roman"/>
                <a:cs typeface="Times New Roman"/>
              </a:rPr>
              <a:t>4.   Applicable  regulations,  standards,  guidelines,  plans,  and  procedures</a:t>
            </a:r>
            <a:endParaRPr sz="513">
              <a:latin typeface="Times New Roman"/>
              <a:cs typeface="Times New Roman"/>
            </a:endParaRPr>
          </a:p>
          <a:p>
            <a:pPr marL="109950"/>
            <a:r>
              <a:rPr sz="641" spc="6" dirty="0">
                <a:latin typeface="Times New Roman"/>
                <a:cs typeface="Times New Roman"/>
              </a:rPr>
              <a:t>used for evaluation</a:t>
            </a:r>
            <a:endParaRPr sz="641">
              <a:latin typeface="Times New Roman"/>
              <a:cs typeface="Times New Roman"/>
            </a:endParaRPr>
          </a:p>
        </p:txBody>
      </p:sp>
      <p:sp>
        <p:nvSpPr>
          <p:cNvPr id="163" name="object 163"/>
          <p:cNvSpPr/>
          <p:nvPr/>
        </p:nvSpPr>
        <p:spPr>
          <a:xfrm>
            <a:off x="5395499" y="1872674"/>
            <a:ext cx="338665" cy="3421"/>
          </a:xfrm>
          <a:custGeom>
            <a:avLst/>
            <a:gdLst/>
            <a:ahLst/>
            <a:cxnLst/>
            <a:rect l="l" t="t" r="r" b="b"/>
            <a:pathLst>
              <a:path w="528066" h="5334">
                <a:moveTo>
                  <a:pt x="0" y="0"/>
                </a:moveTo>
                <a:lnTo>
                  <a:pt x="0" y="5334"/>
                </a:lnTo>
                <a:lnTo>
                  <a:pt x="528066" y="5334"/>
                </a:lnTo>
                <a:lnTo>
                  <a:pt x="528066" y="0"/>
                </a:lnTo>
                <a:lnTo>
                  <a:pt x="0" y="0"/>
                </a:lnTo>
                <a:close/>
              </a:path>
            </a:pathLst>
          </a:custGeom>
          <a:solidFill>
            <a:srgbClr val="000000"/>
          </a:solidFill>
        </p:spPr>
        <p:txBody>
          <a:bodyPr wrap="square" lIns="0" tIns="0" rIns="0" bIns="0" rtlCol="0">
            <a:noAutofit/>
          </a:bodyPr>
          <a:lstStyle/>
          <a:p>
            <a:endParaRPr sz="1154"/>
          </a:p>
        </p:txBody>
      </p:sp>
      <p:sp>
        <p:nvSpPr>
          <p:cNvPr id="15" name="text 1"/>
          <p:cNvSpPr txBox="1"/>
          <p:nvPr/>
        </p:nvSpPr>
        <p:spPr>
          <a:xfrm>
            <a:off x="5000635" y="1888888"/>
            <a:ext cx="775853" cy="98617"/>
          </a:xfrm>
          <a:prstGeom prst="rect">
            <a:avLst/>
          </a:prstGeom>
        </p:spPr>
        <p:txBody>
          <a:bodyPr vert="horz" wrap="none" lIns="0" tIns="0" rIns="0" bIns="0" rtlCol="0">
            <a:spAutoFit/>
          </a:bodyPr>
          <a:lstStyle/>
          <a:p>
            <a:r>
              <a:rPr sz="641" spc="6" dirty="0">
                <a:latin typeface="Times New Roman"/>
                <a:cs typeface="Times New Roman"/>
              </a:rPr>
              <a:t>5.   Evaluation  </a:t>
            </a:r>
            <a:r>
              <a:rPr sz="641" spc="6" dirty="0">
                <a:solidFill>
                  <a:srgbClr val="3333CC"/>
                </a:solidFill>
                <a:latin typeface="Times New Roman"/>
                <a:cs typeface="Times New Roman"/>
              </a:rPr>
              <a:t>criteria</a:t>
            </a:r>
            <a:endParaRPr sz="641">
              <a:latin typeface="Times New Roman"/>
              <a:cs typeface="Times New Roman"/>
            </a:endParaRPr>
          </a:p>
        </p:txBody>
      </p:sp>
      <p:sp>
        <p:nvSpPr>
          <p:cNvPr id="164" name="object 164"/>
          <p:cNvSpPr/>
          <p:nvPr/>
        </p:nvSpPr>
        <p:spPr>
          <a:xfrm>
            <a:off x="5483464" y="1970412"/>
            <a:ext cx="229686" cy="3421"/>
          </a:xfrm>
          <a:custGeom>
            <a:avLst/>
            <a:gdLst/>
            <a:ahLst/>
            <a:cxnLst/>
            <a:rect l="l" t="t" r="r" b="b"/>
            <a:pathLst>
              <a:path w="358140" h="5334">
                <a:moveTo>
                  <a:pt x="0" y="0"/>
                </a:moveTo>
                <a:lnTo>
                  <a:pt x="0" y="5334"/>
                </a:lnTo>
                <a:lnTo>
                  <a:pt x="358140" y="5334"/>
                </a:lnTo>
                <a:lnTo>
                  <a:pt x="358140" y="0"/>
                </a:lnTo>
                <a:lnTo>
                  <a:pt x="0" y="0"/>
                </a:lnTo>
                <a:close/>
              </a:path>
            </a:pathLst>
          </a:custGeom>
          <a:solidFill>
            <a:srgbClr val="3333CC"/>
          </a:solidFill>
        </p:spPr>
        <p:txBody>
          <a:bodyPr wrap="square" lIns="0" tIns="0" rIns="0" bIns="0" rtlCol="0">
            <a:noAutofit/>
          </a:bodyPr>
          <a:lstStyle/>
          <a:p>
            <a:endParaRPr sz="1154"/>
          </a:p>
        </p:txBody>
      </p:sp>
      <p:sp>
        <p:nvSpPr>
          <p:cNvPr id="16" name="text 1"/>
          <p:cNvSpPr txBox="1"/>
          <p:nvPr/>
        </p:nvSpPr>
        <p:spPr>
          <a:xfrm>
            <a:off x="5000635" y="1986627"/>
            <a:ext cx="64057" cy="394467"/>
          </a:xfrm>
          <a:prstGeom prst="rect">
            <a:avLst/>
          </a:prstGeom>
        </p:spPr>
        <p:txBody>
          <a:bodyPr vert="horz" wrap="none" lIns="0" tIns="0" rIns="0" bIns="0" rtlCol="0">
            <a:spAutoFit/>
          </a:bodyPr>
          <a:lstStyle/>
          <a:p>
            <a:r>
              <a:rPr sz="641" spc="6" dirty="0">
                <a:latin typeface="Times New Roman"/>
                <a:cs typeface="Times New Roman"/>
              </a:rPr>
              <a:t>6.</a:t>
            </a:r>
            <a:endParaRPr sz="641">
              <a:latin typeface="Times New Roman"/>
              <a:cs typeface="Times New Roman"/>
            </a:endParaRPr>
          </a:p>
          <a:p>
            <a:r>
              <a:rPr sz="641" spc="6" dirty="0">
                <a:latin typeface="Times New Roman"/>
                <a:cs typeface="Times New Roman"/>
              </a:rPr>
              <a:t>7.</a:t>
            </a:r>
            <a:endParaRPr sz="641">
              <a:latin typeface="Times New Roman"/>
              <a:cs typeface="Times New Roman"/>
            </a:endParaRPr>
          </a:p>
          <a:p>
            <a:r>
              <a:rPr sz="641" spc="6" dirty="0">
                <a:latin typeface="Times New Roman"/>
                <a:cs typeface="Times New Roman"/>
              </a:rPr>
              <a:t>8.</a:t>
            </a:r>
            <a:endParaRPr sz="641">
              <a:latin typeface="Times New Roman"/>
              <a:cs typeface="Times New Roman"/>
            </a:endParaRPr>
          </a:p>
          <a:p>
            <a:r>
              <a:rPr sz="641" spc="6" dirty="0">
                <a:solidFill>
                  <a:srgbClr val="3333CC"/>
                </a:solidFill>
                <a:latin typeface="Times New Roman"/>
                <a:cs typeface="Times New Roman"/>
              </a:rPr>
              <a:t>9.</a:t>
            </a:r>
            <a:endParaRPr sz="641">
              <a:latin typeface="Times New Roman"/>
              <a:cs typeface="Times New Roman"/>
            </a:endParaRPr>
          </a:p>
        </p:txBody>
      </p:sp>
      <p:sp>
        <p:nvSpPr>
          <p:cNvPr id="17" name="text 1"/>
          <p:cNvSpPr txBox="1"/>
          <p:nvPr/>
        </p:nvSpPr>
        <p:spPr>
          <a:xfrm>
            <a:off x="5110443" y="1986627"/>
            <a:ext cx="2046522" cy="385555"/>
          </a:xfrm>
          <a:prstGeom prst="rect">
            <a:avLst/>
          </a:prstGeom>
        </p:spPr>
        <p:txBody>
          <a:bodyPr vert="horz" wrap="none" lIns="0" tIns="0" rIns="0" bIns="0" rtlCol="0">
            <a:spAutoFit/>
          </a:bodyPr>
          <a:lstStyle/>
          <a:p>
            <a:r>
              <a:rPr sz="641" spc="6" dirty="0">
                <a:latin typeface="Times New Roman"/>
                <a:cs typeface="Times New Roman"/>
              </a:rPr>
              <a:t>Summary  of  auditor’s  organization</a:t>
            </a:r>
            <a:endParaRPr sz="641">
              <a:latin typeface="Times New Roman"/>
              <a:cs typeface="Times New Roman"/>
            </a:endParaRPr>
          </a:p>
          <a:p>
            <a:pPr marL="73"/>
            <a:r>
              <a:rPr sz="641" spc="6" dirty="0">
                <a:latin typeface="Times New Roman"/>
                <a:cs typeface="Times New Roman"/>
              </a:rPr>
              <a:t>Summary  of  examination  activities</a:t>
            </a:r>
            <a:endParaRPr sz="641">
              <a:latin typeface="Times New Roman"/>
              <a:cs typeface="Times New Roman"/>
            </a:endParaRPr>
          </a:p>
          <a:p>
            <a:r>
              <a:rPr sz="583" spc="6" dirty="0">
                <a:latin typeface="Times New Roman"/>
                <a:cs typeface="Times New Roman"/>
              </a:rPr>
              <a:t>Summary  of  the  planned  examination  activities  not  performed</a:t>
            </a:r>
            <a:endParaRPr sz="577">
              <a:latin typeface="Times New Roman"/>
              <a:cs typeface="Times New Roman"/>
            </a:endParaRPr>
          </a:p>
          <a:p>
            <a:pPr marL="32"/>
            <a:r>
              <a:rPr sz="641" spc="6" dirty="0">
                <a:solidFill>
                  <a:srgbClr val="3333CC"/>
                </a:solidFill>
                <a:latin typeface="Times New Roman"/>
                <a:cs typeface="Times New Roman"/>
              </a:rPr>
              <a:t>Observation  list,  classified  as  major  or  minor</a:t>
            </a:r>
            <a:endParaRPr sz="641">
              <a:latin typeface="Times New Roman"/>
              <a:cs typeface="Times New Roman"/>
            </a:endParaRPr>
          </a:p>
        </p:txBody>
      </p:sp>
      <p:sp>
        <p:nvSpPr>
          <p:cNvPr id="165" name="object 165"/>
          <p:cNvSpPr/>
          <p:nvPr/>
        </p:nvSpPr>
        <p:spPr>
          <a:xfrm>
            <a:off x="5110591" y="2361367"/>
            <a:ext cx="1463637" cy="3421"/>
          </a:xfrm>
          <a:custGeom>
            <a:avLst/>
            <a:gdLst/>
            <a:ahLst/>
            <a:cxnLst/>
            <a:rect l="l" t="t" r="r" b="b"/>
            <a:pathLst>
              <a:path w="2282190" h="5334">
                <a:moveTo>
                  <a:pt x="0" y="0"/>
                </a:moveTo>
                <a:lnTo>
                  <a:pt x="0" y="5334"/>
                </a:lnTo>
                <a:lnTo>
                  <a:pt x="2282190" y="5334"/>
                </a:lnTo>
                <a:lnTo>
                  <a:pt x="2282190" y="0"/>
                </a:lnTo>
                <a:lnTo>
                  <a:pt x="0" y="0"/>
                </a:lnTo>
                <a:close/>
              </a:path>
            </a:pathLst>
          </a:custGeom>
          <a:solidFill>
            <a:srgbClr val="3333CC"/>
          </a:solidFill>
        </p:spPr>
        <p:txBody>
          <a:bodyPr wrap="square" lIns="0" tIns="0" rIns="0" bIns="0" rtlCol="0">
            <a:noAutofit/>
          </a:bodyPr>
          <a:lstStyle/>
          <a:p>
            <a:endParaRPr sz="1154"/>
          </a:p>
        </p:txBody>
      </p:sp>
      <p:sp>
        <p:nvSpPr>
          <p:cNvPr id="18" name="text 1"/>
          <p:cNvSpPr txBox="1"/>
          <p:nvPr/>
        </p:nvSpPr>
        <p:spPr>
          <a:xfrm>
            <a:off x="5000634" y="2377582"/>
            <a:ext cx="2285626" cy="280974"/>
          </a:xfrm>
          <a:prstGeom prst="rect">
            <a:avLst/>
          </a:prstGeom>
        </p:spPr>
        <p:txBody>
          <a:bodyPr vert="horz" wrap="none" lIns="0" tIns="0" rIns="0" bIns="0" rtlCol="0">
            <a:spAutoFit/>
          </a:bodyPr>
          <a:lstStyle/>
          <a:p>
            <a:r>
              <a:rPr sz="544" spc="6" dirty="0">
                <a:latin typeface="Times New Roman"/>
                <a:cs typeface="Times New Roman"/>
              </a:rPr>
              <a:t>10.  A  summary  and  interpretation  of  the  audit  findings  including  the  key</a:t>
            </a:r>
            <a:endParaRPr sz="513">
              <a:latin typeface="Times New Roman"/>
              <a:cs typeface="Times New Roman"/>
            </a:endParaRPr>
          </a:p>
          <a:p>
            <a:pPr marL="109950"/>
            <a:r>
              <a:rPr sz="641" spc="6" dirty="0">
                <a:latin typeface="Times New Roman"/>
                <a:cs typeface="Times New Roman"/>
              </a:rPr>
              <a:t>items  of  non-conformance</a:t>
            </a:r>
            <a:endParaRPr sz="641">
              <a:latin typeface="Times New Roman"/>
              <a:cs typeface="Times New Roman"/>
            </a:endParaRPr>
          </a:p>
          <a:p>
            <a:r>
              <a:rPr sz="641" spc="6" dirty="0">
                <a:latin typeface="Times New Roman"/>
                <a:cs typeface="Times New Roman"/>
              </a:rPr>
              <a:t>11.  The  type  and  timing  of  audit  </a:t>
            </a:r>
            <a:r>
              <a:rPr sz="641" spc="6" dirty="0">
                <a:solidFill>
                  <a:srgbClr val="3333CC"/>
                </a:solidFill>
                <a:latin typeface="Times New Roman"/>
                <a:cs typeface="Times New Roman"/>
              </a:rPr>
              <a:t>follow-up  activities</a:t>
            </a:r>
            <a:endParaRPr sz="641">
              <a:latin typeface="Times New Roman"/>
              <a:cs typeface="Times New Roman"/>
            </a:endParaRPr>
          </a:p>
        </p:txBody>
      </p:sp>
      <p:sp>
        <p:nvSpPr>
          <p:cNvPr id="166" name="object 166"/>
          <p:cNvSpPr/>
          <p:nvPr/>
        </p:nvSpPr>
        <p:spPr>
          <a:xfrm>
            <a:off x="6059144" y="2635524"/>
            <a:ext cx="633836" cy="3421"/>
          </a:xfrm>
          <a:custGeom>
            <a:avLst/>
            <a:gdLst/>
            <a:ahLst/>
            <a:cxnLst/>
            <a:rect l="l" t="t" r="r" b="b"/>
            <a:pathLst>
              <a:path w="988314" h="5334">
                <a:moveTo>
                  <a:pt x="0" y="0"/>
                </a:moveTo>
                <a:lnTo>
                  <a:pt x="0" y="5335"/>
                </a:lnTo>
                <a:lnTo>
                  <a:pt x="988314" y="5335"/>
                </a:lnTo>
                <a:lnTo>
                  <a:pt x="988314" y="0"/>
                </a:lnTo>
                <a:lnTo>
                  <a:pt x="0" y="0"/>
                </a:lnTo>
                <a:close/>
              </a:path>
            </a:pathLst>
          </a:custGeom>
          <a:solidFill>
            <a:srgbClr val="3333CC"/>
          </a:solidFill>
        </p:spPr>
        <p:txBody>
          <a:bodyPr wrap="square" lIns="0" tIns="0" rIns="0" bIns="0" rtlCol="0">
            <a:noAutofit/>
          </a:bodyPr>
          <a:lstStyle/>
          <a:p>
            <a:endParaRPr sz="1154"/>
          </a:p>
        </p:txBody>
      </p:sp>
      <p:sp>
        <p:nvSpPr>
          <p:cNvPr id="19" name="text 1"/>
          <p:cNvSpPr txBox="1"/>
          <p:nvPr/>
        </p:nvSpPr>
        <p:spPr>
          <a:xfrm>
            <a:off x="4854027" y="2749478"/>
            <a:ext cx="29623" cy="98617"/>
          </a:xfrm>
          <a:prstGeom prst="rect">
            <a:avLst/>
          </a:prstGeom>
        </p:spPr>
        <p:txBody>
          <a:bodyPr vert="horz" wrap="none" lIns="0" tIns="0" rIns="0" bIns="0" rtlCol="0">
            <a:spAutoFit/>
          </a:bodyPr>
          <a:lstStyle/>
          <a:p>
            <a:r>
              <a:rPr sz="641" spc="6" dirty="0">
                <a:latin typeface="Times New Roman"/>
                <a:cs typeface="Times New Roman"/>
              </a:rPr>
              <a:t>•</a:t>
            </a:r>
            <a:endParaRPr sz="641">
              <a:latin typeface="Times New Roman"/>
              <a:cs typeface="Times New Roman"/>
            </a:endParaRPr>
          </a:p>
        </p:txBody>
      </p:sp>
      <p:sp>
        <p:nvSpPr>
          <p:cNvPr id="20" name="text 1"/>
          <p:cNvSpPr txBox="1"/>
          <p:nvPr/>
        </p:nvSpPr>
        <p:spPr>
          <a:xfrm>
            <a:off x="4976191" y="2749477"/>
            <a:ext cx="1720023" cy="95732"/>
          </a:xfrm>
          <a:prstGeom prst="rect">
            <a:avLst/>
          </a:prstGeom>
        </p:spPr>
        <p:txBody>
          <a:bodyPr vert="horz" wrap="none" lIns="0" tIns="0" rIns="0" bIns="0" rtlCol="0">
            <a:spAutoFit/>
          </a:bodyPr>
          <a:lstStyle/>
          <a:p>
            <a:r>
              <a:rPr sz="622" spc="6" dirty="0">
                <a:latin typeface="Times New Roman"/>
                <a:cs typeface="Times New Roman"/>
              </a:rPr>
              <a:t>When stipulated by the audit plan, </a:t>
            </a:r>
            <a:r>
              <a:rPr sz="622" spc="6" dirty="0">
                <a:solidFill>
                  <a:srgbClr val="3333CC"/>
                </a:solidFill>
                <a:latin typeface="Times New Roman"/>
                <a:cs typeface="Times New Roman"/>
              </a:rPr>
              <a:t>recommendations</a:t>
            </a:r>
            <a:endParaRPr sz="577">
              <a:latin typeface="Times New Roman"/>
              <a:cs typeface="Times New Roman"/>
            </a:endParaRPr>
          </a:p>
        </p:txBody>
      </p:sp>
      <p:sp>
        <p:nvSpPr>
          <p:cNvPr id="167" name="object 167"/>
          <p:cNvSpPr/>
          <p:nvPr/>
        </p:nvSpPr>
        <p:spPr>
          <a:xfrm>
            <a:off x="6111923" y="2831002"/>
            <a:ext cx="578125" cy="3421"/>
          </a:xfrm>
          <a:custGeom>
            <a:avLst/>
            <a:gdLst/>
            <a:ahLst/>
            <a:cxnLst/>
            <a:rect l="l" t="t" r="r" b="b"/>
            <a:pathLst>
              <a:path w="901446" h="5334">
                <a:moveTo>
                  <a:pt x="0" y="0"/>
                </a:moveTo>
                <a:lnTo>
                  <a:pt x="0" y="5334"/>
                </a:lnTo>
                <a:lnTo>
                  <a:pt x="901447" y="5334"/>
                </a:lnTo>
                <a:lnTo>
                  <a:pt x="901447" y="0"/>
                </a:lnTo>
                <a:lnTo>
                  <a:pt x="0" y="0"/>
                </a:lnTo>
                <a:close/>
              </a:path>
            </a:pathLst>
          </a:custGeom>
          <a:solidFill>
            <a:srgbClr val="3333CC"/>
          </a:solidFill>
        </p:spPr>
        <p:txBody>
          <a:bodyPr wrap="square" lIns="0" tIns="0" rIns="0" bIns="0" rtlCol="0">
            <a:noAutofit/>
          </a:bodyPr>
          <a:lstStyle/>
          <a:p>
            <a:endParaRPr sz="1154"/>
          </a:p>
        </p:txBody>
      </p:sp>
      <p:sp>
        <p:nvSpPr>
          <p:cNvPr id="21" name="text 1"/>
          <p:cNvSpPr txBox="1"/>
          <p:nvPr/>
        </p:nvSpPr>
        <p:spPr>
          <a:xfrm>
            <a:off x="6710573" y="2749478"/>
            <a:ext cx="583750" cy="98617"/>
          </a:xfrm>
          <a:prstGeom prst="rect">
            <a:avLst/>
          </a:prstGeom>
        </p:spPr>
        <p:txBody>
          <a:bodyPr vert="horz" wrap="none" lIns="0" tIns="0" rIns="0" bIns="0" rtlCol="0">
            <a:spAutoFit/>
          </a:bodyPr>
          <a:lstStyle/>
          <a:p>
            <a:r>
              <a:rPr sz="641" spc="6" dirty="0">
                <a:latin typeface="Times New Roman"/>
                <a:cs typeface="Times New Roman"/>
              </a:rPr>
              <a:t>shall be provided</a:t>
            </a:r>
            <a:endParaRPr sz="641">
              <a:latin typeface="Times New Roman"/>
              <a:cs typeface="Times New Roman"/>
            </a:endParaRPr>
          </a:p>
        </p:txBody>
      </p:sp>
      <p:sp>
        <p:nvSpPr>
          <p:cNvPr id="168" name="object 168"/>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pic>
        <p:nvPicPr>
          <p:cNvPr id="3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3757076"/>
            <a:ext cx="2932162" cy="2199121"/>
          </a:xfrm>
          <a:prstGeom prst="rect">
            <a:avLst/>
          </a:prstGeom>
        </p:spPr>
      </p:pic>
      <p:sp>
        <p:nvSpPr>
          <p:cNvPr id="22" name="text 1"/>
          <p:cNvSpPr txBox="1"/>
          <p:nvPr/>
        </p:nvSpPr>
        <p:spPr>
          <a:xfrm>
            <a:off x="4658061" y="5827614"/>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23" name="text 1"/>
          <p:cNvSpPr txBox="1"/>
          <p:nvPr/>
        </p:nvSpPr>
        <p:spPr>
          <a:xfrm>
            <a:off x="7482221" y="5827614"/>
            <a:ext cx="49629" cy="59247"/>
          </a:xfrm>
          <a:prstGeom prst="rect">
            <a:avLst/>
          </a:prstGeom>
        </p:spPr>
        <p:txBody>
          <a:bodyPr vert="horz" wrap="none" lIns="0" tIns="0" rIns="0" bIns="0" rtlCol="0">
            <a:spAutoFit/>
          </a:bodyPr>
          <a:lstStyle/>
          <a:p>
            <a:r>
              <a:rPr sz="385" spc="6" dirty="0">
                <a:latin typeface="Times New Roman"/>
                <a:cs typeface="Times New Roman"/>
              </a:rPr>
              <a:t>20</a:t>
            </a:r>
            <a:endParaRPr sz="385">
              <a:latin typeface="Times New Roman"/>
              <a:cs typeface="Times New Roman"/>
            </a:endParaRPr>
          </a:p>
        </p:txBody>
      </p:sp>
      <p:pic>
        <p:nvPicPr>
          <p:cNvPr id="34" name="Ima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8815" y="3757076"/>
            <a:ext cx="293216" cy="293216"/>
          </a:xfrm>
          <a:prstGeom prst="rect">
            <a:avLst/>
          </a:prstGeom>
        </p:spPr>
      </p:pic>
      <p:sp>
        <p:nvSpPr>
          <p:cNvPr id="24" name="text 1"/>
          <p:cNvSpPr txBox="1"/>
          <p:nvPr/>
        </p:nvSpPr>
        <p:spPr>
          <a:xfrm>
            <a:off x="5946257" y="5685059"/>
            <a:ext cx="2042226" cy="98617"/>
          </a:xfrm>
          <a:prstGeom prst="rect">
            <a:avLst/>
          </a:prstGeom>
        </p:spPr>
        <p:txBody>
          <a:bodyPr vert="horz" wrap="none" lIns="0" tIns="0" rIns="0" bIns="0" rtlCol="0">
            <a:spAutoFit/>
          </a:bodyPr>
          <a:lstStyle/>
          <a:p>
            <a:r>
              <a:rPr sz="641" spc="6" dirty="0">
                <a:solidFill>
                  <a:srgbClr val="FF3300"/>
                </a:solidFill>
                <a:latin typeface="Times New Roman"/>
                <a:cs typeface="Times New Roman"/>
              </a:rPr>
              <a:t>*  </a:t>
            </a:r>
            <a:r>
              <a:rPr sz="641" spc="6" dirty="0">
                <a:latin typeface="Times New Roman"/>
                <a:cs typeface="Times New Roman"/>
              </a:rPr>
              <a:t>To  specifications                                      </a:t>
            </a:r>
            <a:r>
              <a:rPr sz="641" spc="6" dirty="0">
                <a:solidFill>
                  <a:srgbClr val="FF3300"/>
                </a:solidFill>
                <a:latin typeface="Times New Roman"/>
                <a:cs typeface="Times New Roman"/>
              </a:rPr>
              <a:t>** </a:t>
            </a:r>
            <a:r>
              <a:rPr sz="641" spc="6" dirty="0">
                <a:latin typeface="Times New Roman"/>
                <a:cs typeface="Times New Roman"/>
              </a:rPr>
              <a:t>to  standards</a:t>
            </a:r>
            <a:endParaRPr sz="641">
              <a:latin typeface="Times New Roman"/>
              <a:cs typeface="Times New Roman"/>
            </a:endParaRPr>
          </a:p>
        </p:txBody>
      </p:sp>
      <p:sp>
        <p:nvSpPr>
          <p:cNvPr id="169" name="object 169"/>
          <p:cNvSpPr/>
          <p:nvPr/>
        </p:nvSpPr>
        <p:spPr>
          <a:xfrm>
            <a:off x="4670278" y="4154384"/>
            <a:ext cx="458883" cy="161269"/>
          </a:xfrm>
          <a:custGeom>
            <a:avLst/>
            <a:gdLst/>
            <a:ahLst/>
            <a:cxnLst/>
            <a:rect l="l" t="t" r="r" b="b"/>
            <a:pathLst>
              <a:path w="715518" h="251460">
                <a:moveTo>
                  <a:pt x="0" y="0"/>
                </a:moveTo>
                <a:lnTo>
                  <a:pt x="0" y="251460"/>
                </a:lnTo>
                <a:lnTo>
                  <a:pt x="715518" y="251460"/>
                </a:lnTo>
                <a:lnTo>
                  <a:pt x="715518" y="0"/>
                </a:lnTo>
                <a:lnTo>
                  <a:pt x="0" y="0"/>
                </a:lnTo>
                <a:close/>
              </a:path>
            </a:pathLst>
          </a:custGeom>
          <a:solidFill>
            <a:srgbClr val="000000"/>
          </a:solidFill>
        </p:spPr>
        <p:txBody>
          <a:bodyPr wrap="square" lIns="0" tIns="0" rIns="0" bIns="0" rtlCol="0">
            <a:noAutofit/>
          </a:bodyPr>
          <a:lstStyle/>
          <a:p>
            <a:endParaRPr sz="1154"/>
          </a:p>
        </p:txBody>
      </p:sp>
      <p:sp>
        <p:nvSpPr>
          <p:cNvPr id="25" name="text 1"/>
          <p:cNvSpPr txBox="1"/>
          <p:nvPr/>
        </p:nvSpPr>
        <p:spPr>
          <a:xfrm>
            <a:off x="5177053" y="4163099"/>
            <a:ext cx="326693" cy="283989"/>
          </a:xfrm>
          <a:prstGeom prst="rect">
            <a:avLst/>
          </a:prstGeom>
        </p:spPr>
        <p:txBody>
          <a:bodyPr vert="horz" wrap="none" lIns="0" tIns="0" rIns="0" bIns="0" rtlCol="0">
            <a:spAutoFit/>
          </a:bodyPr>
          <a:lstStyle/>
          <a:p>
            <a:r>
              <a:rPr sz="403" b="1" spc="6" dirty="0">
                <a:latin typeface="Arial"/>
                <a:cs typeface="Arial"/>
              </a:rPr>
              <a:t>Management</a:t>
            </a:r>
            <a:endParaRPr sz="385">
              <a:latin typeface="Arial"/>
              <a:cs typeface="Arial"/>
            </a:endParaRPr>
          </a:p>
          <a:p>
            <a:pPr marL="84051"/>
            <a:r>
              <a:rPr sz="481" b="1" spc="6" dirty="0">
                <a:latin typeface="Arial"/>
                <a:cs typeface="Arial"/>
              </a:rPr>
              <a:t>Review</a:t>
            </a:r>
            <a:endParaRPr sz="449">
              <a:latin typeface="Arial"/>
              <a:cs typeface="Arial"/>
            </a:endParaRPr>
          </a:p>
          <a:p>
            <a:pPr marL="92358"/>
            <a:r>
              <a:rPr sz="481" spc="6" dirty="0">
                <a:latin typeface="Arial"/>
                <a:cs typeface="Arial"/>
              </a:rPr>
              <a:t>Ensure</a:t>
            </a:r>
            <a:endParaRPr sz="449">
              <a:latin typeface="Arial"/>
              <a:cs typeface="Arial"/>
            </a:endParaRPr>
          </a:p>
          <a:p>
            <a:pPr marL="65970"/>
            <a:r>
              <a:rPr sz="481" spc="6" dirty="0">
                <a:latin typeface="Arial"/>
                <a:cs typeface="Arial"/>
              </a:rPr>
              <a:t>Progress</a:t>
            </a:r>
            <a:endParaRPr sz="449">
              <a:latin typeface="Arial"/>
              <a:cs typeface="Arial"/>
            </a:endParaRPr>
          </a:p>
        </p:txBody>
      </p:sp>
      <p:sp>
        <p:nvSpPr>
          <p:cNvPr id="26" name="text 1"/>
          <p:cNvSpPr txBox="1"/>
          <p:nvPr/>
        </p:nvSpPr>
        <p:spPr>
          <a:xfrm>
            <a:off x="5701910" y="4163099"/>
            <a:ext cx="269369" cy="209994"/>
          </a:xfrm>
          <a:prstGeom prst="rect">
            <a:avLst/>
          </a:prstGeom>
        </p:spPr>
        <p:txBody>
          <a:bodyPr vert="horz" wrap="none" lIns="0" tIns="0" rIns="0" bIns="0" rtlCol="0">
            <a:spAutoFit/>
          </a:bodyPr>
          <a:lstStyle/>
          <a:p>
            <a:r>
              <a:rPr sz="403" b="1" spc="6" dirty="0">
                <a:latin typeface="Arial"/>
                <a:cs typeface="Arial"/>
              </a:rPr>
              <a:t>Technical</a:t>
            </a:r>
            <a:endParaRPr sz="385">
              <a:latin typeface="Arial"/>
              <a:cs typeface="Arial"/>
            </a:endParaRPr>
          </a:p>
          <a:p>
            <a:pPr marL="36650"/>
            <a:r>
              <a:rPr sz="481" b="1" spc="6" dirty="0">
                <a:latin typeface="Arial"/>
                <a:cs typeface="Arial"/>
              </a:rPr>
              <a:t>Review</a:t>
            </a:r>
            <a:endParaRPr sz="449">
              <a:latin typeface="Arial"/>
              <a:cs typeface="Arial"/>
            </a:endParaRPr>
          </a:p>
          <a:p>
            <a:pPr marL="23944"/>
            <a:r>
              <a:rPr sz="481" spc="6" dirty="0">
                <a:latin typeface="Arial"/>
                <a:cs typeface="Arial"/>
              </a:rPr>
              <a:t>Evaluate</a:t>
            </a:r>
            <a:endParaRPr sz="449">
              <a:latin typeface="Arial"/>
              <a:cs typeface="Arial"/>
            </a:endParaRPr>
          </a:p>
        </p:txBody>
      </p:sp>
      <p:sp>
        <p:nvSpPr>
          <p:cNvPr id="27" name="text 1"/>
          <p:cNvSpPr txBox="1"/>
          <p:nvPr/>
        </p:nvSpPr>
        <p:spPr>
          <a:xfrm>
            <a:off x="6167635" y="4203172"/>
            <a:ext cx="296235" cy="68032"/>
          </a:xfrm>
          <a:prstGeom prst="rect">
            <a:avLst/>
          </a:prstGeom>
        </p:spPr>
        <p:txBody>
          <a:bodyPr vert="horz" wrap="none" lIns="0" tIns="0" rIns="0" bIns="0" rtlCol="0">
            <a:spAutoFit/>
          </a:bodyPr>
          <a:lstStyle/>
          <a:p>
            <a:r>
              <a:rPr sz="442" b="1" i="1" spc="6" dirty="0">
                <a:latin typeface="Arial"/>
                <a:cs typeface="Arial"/>
              </a:rPr>
              <a:t>Inspection</a:t>
            </a:r>
            <a:endParaRPr sz="385">
              <a:latin typeface="Arial"/>
              <a:cs typeface="Arial"/>
            </a:endParaRPr>
          </a:p>
        </p:txBody>
      </p:sp>
      <p:sp>
        <p:nvSpPr>
          <p:cNvPr id="28" name="text 1"/>
          <p:cNvSpPr txBox="1"/>
          <p:nvPr/>
        </p:nvSpPr>
        <p:spPr>
          <a:xfrm>
            <a:off x="6610342" y="4203173"/>
            <a:ext cx="409984" cy="73995"/>
          </a:xfrm>
          <a:prstGeom prst="rect">
            <a:avLst/>
          </a:prstGeom>
        </p:spPr>
        <p:txBody>
          <a:bodyPr vert="horz" wrap="none" lIns="0" tIns="0" rIns="0" bIns="0" rtlCol="0">
            <a:spAutoFit/>
          </a:bodyPr>
          <a:lstStyle/>
          <a:p>
            <a:r>
              <a:rPr sz="481" b="1" i="1" spc="6" dirty="0">
                <a:latin typeface="Arial"/>
                <a:cs typeface="Arial"/>
              </a:rPr>
              <a:t>Walk-through</a:t>
            </a:r>
            <a:endParaRPr sz="449">
              <a:latin typeface="Arial"/>
              <a:cs typeface="Arial"/>
            </a:endParaRPr>
          </a:p>
        </p:txBody>
      </p:sp>
      <p:sp>
        <p:nvSpPr>
          <p:cNvPr id="29" name="text 1"/>
          <p:cNvSpPr txBox="1"/>
          <p:nvPr/>
        </p:nvSpPr>
        <p:spPr>
          <a:xfrm>
            <a:off x="7200733" y="4203173"/>
            <a:ext cx="164148" cy="73995"/>
          </a:xfrm>
          <a:prstGeom prst="rect">
            <a:avLst/>
          </a:prstGeom>
        </p:spPr>
        <p:txBody>
          <a:bodyPr vert="horz" wrap="none" lIns="0" tIns="0" rIns="0" bIns="0" rtlCol="0">
            <a:spAutoFit/>
          </a:bodyPr>
          <a:lstStyle/>
          <a:p>
            <a:r>
              <a:rPr sz="481" b="1" spc="6" dirty="0">
                <a:latin typeface="Arial"/>
                <a:cs typeface="Arial"/>
              </a:rPr>
              <a:t>Audit</a:t>
            </a:r>
            <a:endParaRPr sz="449">
              <a:latin typeface="Arial"/>
              <a:cs typeface="Arial"/>
            </a:endParaRPr>
          </a:p>
        </p:txBody>
      </p:sp>
      <p:sp>
        <p:nvSpPr>
          <p:cNvPr id="30" name="text 1"/>
          <p:cNvSpPr txBox="1"/>
          <p:nvPr/>
        </p:nvSpPr>
        <p:spPr>
          <a:xfrm>
            <a:off x="4832524" y="4361509"/>
            <a:ext cx="284245" cy="73995"/>
          </a:xfrm>
          <a:prstGeom prst="rect">
            <a:avLst/>
          </a:prstGeom>
        </p:spPr>
        <p:txBody>
          <a:bodyPr vert="horz" wrap="none" lIns="0" tIns="0" rIns="0" bIns="0" rtlCol="0">
            <a:spAutoFit/>
          </a:bodyPr>
          <a:lstStyle/>
          <a:p>
            <a:r>
              <a:rPr sz="481" b="1" spc="6" dirty="0">
                <a:latin typeface="Arial"/>
                <a:cs typeface="Arial"/>
              </a:rPr>
              <a:t>Objective</a:t>
            </a:r>
            <a:endParaRPr sz="449">
              <a:latin typeface="Arial"/>
              <a:cs typeface="Arial"/>
            </a:endParaRPr>
          </a:p>
        </p:txBody>
      </p:sp>
      <p:sp>
        <p:nvSpPr>
          <p:cNvPr id="235" name="text 1"/>
          <p:cNvSpPr txBox="1"/>
          <p:nvPr/>
        </p:nvSpPr>
        <p:spPr>
          <a:xfrm>
            <a:off x="5648154" y="4402370"/>
            <a:ext cx="434799" cy="83869"/>
          </a:xfrm>
          <a:prstGeom prst="rect">
            <a:avLst/>
          </a:prstGeom>
        </p:spPr>
        <p:txBody>
          <a:bodyPr vert="horz" wrap="none" lIns="0" tIns="0" rIns="0" bIns="0" rtlCol="0">
            <a:spAutoFit/>
          </a:bodyPr>
          <a:lstStyle/>
          <a:p>
            <a:r>
              <a:rPr sz="481" spc="6" dirty="0">
                <a:latin typeface="Arial"/>
                <a:cs typeface="Arial"/>
              </a:rPr>
              <a:t>Conformances</a:t>
            </a:r>
            <a:r>
              <a:rPr sz="545" spc="6" dirty="0">
                <a:solidFill>
                  <a:srgbClr val="FF3300"/>
                </a:solidFill>
                <a:latin typeface="Arial"/>
                <a:cs typeface="Arial"/>
              </a:rPr>
              <a:t>*</a:t>
            </a:r>
            <a:endParaRPr sz="513">
              <a:latin typeface="Arial"/>
              <a:cs typeface="Arial"/>
            </a:endParaRPr>
          </a:p>
        </p:txBody>
      </p:sp>
      <p:sp>
        <p:nvSpPr>
          <p:cNvPr id="236" name="text 1"/>
          <p:cNvSpPr txBox="1"/>
          <p:nvPr/>
        </p:nvSpPr>
        <p:spPr>
          <a:xfrm>
            <a:off x="7158217" y="4324370"/>
            <a:ext cx="245003" cy="73995"/>
          </a:xfrm>
          <a:prstGeom prst="rect">
            <a:avLst/>
          </a:prstGeom>
        </p:spPr>
        <p:txBody>
          <a:bodyPr vert="horz" wrap="none" lIns="0" tIns="0" rIns="0" bIns="0" rtlCol="0">
            <a:spAutoFit/>
          </a:bodyPr>
          <a:lstStyle/>
          <a:p>
            <a:r>
              <a:rPr sz="481" spc="6" dirty="0">
                <a:latin typeface="Arial"/>
                <a:cs typeface="Arial"/>
              </a:rPr>
              <a:t>Evaluate</a:t>
            </a:r>
            <a:endParaRPr sz="449">
              <a:latin typeface="Arial"/>
              <a:cs typeface="Arial"/>
            </a:endParaRPr>
          </a:p>
        </p:txBody>
      </p:sp>
      <p:sp>
        <p:nvSpPr>
          <p:cNvPr id="237" name="text 1"/>
          <p:cNvSpPr txBox="1"/>
          <p:nvPr/>
        </p:nvSpPr>
        <p:spPr>
          <a:xfrm>
            <a:off x="7120587" y="4402370"/>
            <a:ext cx="387542" cy="83869"/>
          </a:xfrm>
          <a:prstGeom prst="rect">
            <a:avLst/>
          </a:prstGeom>
        </p:spPr>
        <p:txBody>
          <a:bodyPr vert="horz" wrap="none" lIns="0" tIns="0" rIns="0" bIns="0" rtlCol="0">
            <a:spAutoFit/>
          </a:bodyPr>
          <a:lstStyle/>
          <a:p>
            <a:r>
              <a:rPr sz="481" spc="6" dirty="0">
                <a:latin typeface="Arial"/>
                <a:cs typeface="Arial"/>
              </a:rPr>
              <a:t>Compliance</a:t>
            </a:r>
            <a:r>
              <a:rPr sz="545" spc="6" dirty="0">
                <a:solidFill>
                  <a:srgbClr val="FF3300"/>
                </a:solidFill>
                <a:latin typeface="Arial"/>
                <a:cs typeface="Arial"/>
              </a:rPr>
              <a:t>**</a:t>
            </a:r>
            <a:endParaRPr sz="513">
              <a:latin typeface="Arial"/>
              <a:cs typeface="Arial"/>
            </a:endParaRPr>
          </a:p>
        </p:txBody>
      </p:sp>
      <p:sp>
        <p:nvSpPr>
          <p:cNvPr id="238" name="text 1"/>
          <p:cNvSpPr txBox="1"/>
          <p:nvPr/>
        </p:nvSpPr>
        <p:spPr>
          <a:xfrm>
            <a:off x="4807112" y="4477330"/>
            <a:ext cx="312521" cy="135999"/>
          </a:xfrm>
          <a:prstGeom prst="rect">
            <a:avLst/>
          </a:prstGeom>
        </p:spPr>
        <p:txBody>
          <a:bodyPr vert="horz" wrap="none" lIns="0" tIns="0" rIns="0" bIns="0" rtlCol="0">
            <a:spAutoFit/>
          </a:bodyPr>
          <a:lstStyle/>
          <a:p>
            <a:r>
              <a:rPr sz="403" b="1" spc="6" dirty="0">
                <a:latin typeface="Arial"/>
                <a:cs typeface="Arial"/>
              </a:rPr>
              <a:t>Number  of</a:t>
            </a:r>
            <a:endParaRPr sz="385">
              <a:latin typeface="Arial"/>
              <a:cs typeface="Arial"/>
            </a:endParaRPr>
          </a:p>
          <a:p>
            <a:pPr marL="37627"/>
            <a:r>
              <a:rPr sz="481" b="1" spc="6" dirty="0">
                <a:latin typeface="Arial"/>
                <a:cs typeface="Arial"/>
              </a:rPr>
              <a:t>Members</a:t>
            </a:r>
            <a:endParaRPr sz="449">
              <a:latin typeface="Arial"/>
              <a:cs typeface="Arial"/>
            </a:endParaRPr>
          </a:p>
        </p:txBody>
      </p:sp>
      <p:sp>
        <p:nvSpPr>
          <p:cNvPr id="239" name="text 1"/>
          <p:cNvSpPr txBox="1"/>
          <p:nvPr/>
        </p:nvSpPr>
        <p:spPr>
          <a:xfrm>
            <a:off x="6279545" y="4518869"/>
            <a:ext cx="90474" cy="73995"/>
          </a:xfrm>
          <a:prstGeom prst="rect">
            <a:avLst/>
          </a:prstGeom>
        </p:spPr>
        <p:txBody>
          <a:bodyPr vert="horz" wrap="none" lIns="0" tIns="0" rIns="0" bIns="0" rtlCol="0">
            <a:spAutoFit/>
          </a:bodyPr>
          <a:lstStyle/>
          <a:p>
            <a:r>
              <a:rPr sz="481" spc="6" dirty="0">
                <a:latin typeface="Arial"/>
                <a:cs typeface="Arial"/>
              </a:rPr>
              <a:t>3-6</a:t>
            </a:r>
            <a:endParaRPr sz="449">
              <a:latin typeface="Arial"/>
              <a:cs typeface="Arial"/>
            </a:endParaRPr>
          </a:p>
        </p:txBody>
      </p:sp>
      <p:sp>
        <p:nvSpPr>
          <p:cNvPr id="240" name="text 1"/>
          <p:cNvSpPr txBox="1"/>
          <p:nvPr/>
        </p:nvSpPr>
        <p:spPr>
          <a:xfrm>
            <a:off x="6756962" y="4518869"/>
            <a:ext cx="90474" cy="73995"/>
          </a:xfrm>
          <a:prstGeom prst="rect">
            <a:avLst/>
          </a:prstGeom>
        </p:spPr>
        <p:txBody>
          <a:bodyPr vert="horz" wrap="none" lIns="0" tIns="0" rIns="0" bIns="0" rtlCol="0">
            <a:spAutoFit/>
          </a:bodyPr>
          <a:lstStyle/>
          <a:p>
            <a:r>
              <a:rPr sz="481" spc="6" dirty="0">
                <a:latin typeface="Arial"/>
                <a:cs typeface="Arial"/>
              </a:rPr>
              <a:t>2-7</a:t>
            </a:r>
            <a:endParaRPr sz="449">
              <a:latin typeface="Arial"/>
              <a:cs typeface="Arial"/>
            </a:endParaRPr>
          </a:p>
        </p:txBody>
      </p:sp>
      <p:sp>
        <p:nvSpPr>
          <p:cNvPr id="241" name="text 1"/>
          <p:cNvSpPr txBox="1"/>
          <p:nvPr/>
        </p:nvSpPr>
        <p:spPr>
          <a:xfrm>
            <a:off x="7234410" y="4518869"/>
            <a:ext cx="90474" cy="73995"/>
          </a:xfrm>
          <a:prstGeom prst="rect">
            <a:avLst/>
          </a:prstGeom>
        </p:spPr>
        <p:txBody>
          <a:bodyPr vert="horz" wrap="none" lIns="0" tIns="0" rIns="0" bIns="0" rtlCol="0">
            <a:spAutoFit/>
          </a:bodyPr>
          <a:lstStyle/>
          <a:p>
            <a:r>
              <a:rPr sz="481" spc="6" dirty="0">
                <a:latin typeface="Arial"/>
                <a:cs typeface="Arial"/>
              </a:rPr>
              <a:t>1-5</a:t>
            </a:r>
            <a:endParaRPr sz="449">
              <a:latin typeface="Arial"/>
              <a:cs typeface="Arial"/>
            </a:endParaRPr>
          </a:p>
        </p:txBody>
      </p:sp>
      <p:sp>
        <p:nvSpPr>
          <p:cNvPr id="242" name="text 1"/>
          <p:cNvSpPr txBox="1"/>
          <p:nvPr/>
        </p:nvSpPr>
        <p:spPr>
          <a:xfrm>
            <a:off x="4734785" y="4673296"/>
            <a:ext cx="374654" cy="68032"/>
          </a:xfrm>
          <a:prstGeom prst="rect">
            <a:avLst/>
          </a:prstGeom>
        </p:spPr>
        <p:txBody>
          <a:bodyPr vert="horz" wrap="none" lIns="0" tIns="0" rIns="0" bIns="0" rtlCol="0">
            <a:spAutoFit/>
          </a:bodyPr>
          <a:lstStyle/>
          <a:p>
            <a:r>
              <a:rPr sz="442" b="1" spc="6" dirty="0">
                <a:latin typeface="Arial"/>
                <a:cs typeface="Arial"/>
              </a:rPr>
              <a:t>Material  Size</a:t>
            </a:r>
            <a:endParaRPr sz="385">
              <a:latin typeface="Arial"/>
              <a:cs typeface="Arial"/>
            </a:endParaRPr>
          </a:p>
        </p:txBody>
      </p:sp>
      <p:sp>
        <p:nvSpPr>
          <p:cNvPr id="243" name="text 1"/>
          <p:cNvSpPr txBox="1"/>
          <p:nvPr/>
        </p:nvSpPr>
        <p:spPr>
          <a:xfrm>
            <a:off x="7112768" y="4636155"/>
            <a:ext cx="236090" cy="124137"/>
          </a:xfrm>
          <a:prstGeom prst="rect">
            <a:avLst/>
          </a:prstGeom>
        </p:spPr>
        <p:txBody>
          <a:bodyPr vert="horz" wrap="none" lIns="0" tIns="0" rIns="0" bIns="0" rtlCol="0">
            <a:spAutoFit/>
          </a:bodyPr>
          <a:lstStyle/>
          <a:p>
            <a:r>
              <a:rPr sz="326" spc="6" dirty="0">
                <a:latin typeface="Arial"/>
                <a:cs typeface="Arial"/>
              </a:rPr>
              <a:t>Moderate to</a:t>
            </a:r>
            <a:endParaRPr sz="321">
              <a:latin typeface="Arial"/>
              <a:cs typeface="Arial"/>
            </a:endParaRPr>
          </a:p>
          <a:p>
            <a:pPr marL="103109"/>
            <a:r>
              <a:rPr sz="481" spc="6" dirty="0">
                <a:latin typeface="Arial"/>
                <a:cs typeface="Arial"/>
              </a:rPr>
              <a:t>High</a:t>
            </a:r>
            <a:endParaRPr sz="449">
              <a:latin typeface="Arial"/>
              <a:cs typeface="Arial"/>
            </a:endParaRPr>
          </a:p>
        </p:txBody>
      </p:sp>
      <p:sp>
        <p:nvSpPr>
          <p:cNvPr id="244" name="text 1"/>
          <p:cNvSpPr txBox="1"/>
          <p:nvPr/>
        </p:nvSpPr>
        <p:spPr>
          <a:xfrm>
            <a:off x="4780722" y="4829190"/>
            <a:ext cx="337913" cy="73995"/>
          </a:xfrm>
          <a:prstGeom prst="rect">
            <a:avLst/>
          </a:prstGeom>
        </p:spPr>
        <p:txBody>
          <a:bodyPr vert="horz" wrap="none" lIns="0" tIns="0" rIns="0" bIns="0" rtlCol="0">
            <a:spAutoFit/>
          </a:bodyPr>
          <a:lstStyle/>
          <a:p>
            <a:r>
              <a:rPr sz="481" b="1" spc="6" dirty="0">
                <a:latin typeface="Arial"/>
                <a:cs typeface="Arial"/>
              </a:rPr>
              <a:t>Leadership</a:t>
            </a:r>
            <a:endParaRPr sz="449">
              <a:latin typeface="Arial"/>
              <a:cs typeface="Arial"/>
            </a:endParaRPr>
          </a:p>
        </p:txBody>
      </p:sp>
      <p:sp>
        <p:nvSpPr>
          <p:cNvPr id="245" name="text 1"/>
          <p:cNvSpPr txBox="1"/>
          <p:nvPr/>
        </p:nvSpPr>
        <p:spPr>
          <a:xfrm>
            <a:off x="5245959" y="4831144"/>
            <a:ext cx="245837" cy="73995"/>
          </a:xfrm>
          <a:prstGeom prst="rect">
            <a:avLst/>
          </a:prstGeom>
        </p:spPr>
        <p:txBody>
          <a:bodyPr vert="horz" wrap="none" lIns="0" tIns="0" rIns="0" bIns="0" rtlCol="0">
            <a:spAutoFit/>
          </a:bodyPr>
          <a:lstStyle/>
          <a:p>
            <a:r>
              <a:rPr sz="481" spc="6" dirty="0">
                <a:latin typeface="Arial"/>
                <a:cs typeface="Arial"/>
              </a:rPr>
              <a:t>Manager</a:t>
            </a:r>
            <a:endParaRPr sz="449">
              <a:latin typeface="Arial"/>
              <a:cs typeface="Arial"/>
            </a:endParaRPr>
          </a:p>
        </p:txBody>
      </p:sp>
      <p:sp>
        <p:nvSpPr>
          <p:cNvPr id="246" name="text 1"/>
          <p:cNvSpPr txBox="1"/>
          <p:nvPr/>
        </p:nvSpPr>
        <p:spPr>
          <a:xfrm>
            <a:off x="5704475" y="4831144"/>
            <a:ext cx="286617" cy="68032"/>
          </a:xfrm>
          <a:prstGeom prst="rect">
            <a:avLst/>
          </a:prstGeom>
        </p:spPr>
        <p:txBody>
          <a:bodyPr vert="horz" wrap="none" lIns="0" tIns="0" rIns="0" bIns="0" rtlCol="0">
            <a:spAutoFit/>
          </a:bodyPr>
          <a:lstStyle/>
          <a:p>
            <a:r>
              <a:rPr sz="442" spc="6" dirty="0">
                <a:latin typeface="Arial"/>
                <a:cs typeface="Arial"/>
              </a:rPr>
              <a:t>Lead  Eng.</a:t>
            </a:r>
            <a:endParaRPr sz="385">
              <a:latin typeface="Arial"/>
              <a:cs typeface="Arial"/>
            </a:endParaRPr>
          </a:p>
        </p:txBody>
      </p:sp>
      <p:sp>
        <p:nvSpPr>
          <p:cNvPr id="247" name="text 1"/>
          <p:cNvSpPr txBox="1"/>
          <p:nvPr/>
        </p:nvSpPr>
        <p:spPr>
          <a:xfrm>
            <a:off x="6188648" y="4792049"/>
            <a:ext cx="277768" cy="147989"/>
          </a:xfrm>
          <a:prstGeom prst="rect">
            <a:avLst/>
          </a:prstGeom>
        </p:spPr>
        <p:txBody>
          <a:bodyPr vert="horz" wrap="none" lIns="0" tIns="0" rIns="0" bIns="0" rtlCol="0">
            <a:spAutoFit/>
          </a:bodyPr>
          <a:lstStyle/>
          <a:p>
            <a:pPr marL="29320"/>
            <a:r>
              <a:rPr sz="481" spc="6" dirty="0">
                <a:latin typeface="Arial"/>
                <a:cs typeface="Arial"/>
              </a:rPr>
              <a:t>Trained</a:t>
            </a:r>
            <a:endParaRPr sz="449">
              <a:latin typeface="Arial"/>
              <a:cs typeface="Arial"/>
            </a:endParaRPr>
          </a:p>
          <a:p>
            <a:r>
              <a:rPr sz="481" spc="6" dirty="0">
                <a:latin typeface="Arial"/>
                <a:cs typeface="Arial"/>
              </a:rPr>
              <a:t>Facilitator</a:t>
            </a:r>
            <a:endParaRPr sz="449">
              <a:latin typeface="Arial"/>
              <a:cs typeface="Arial"/>
            </a:endParaRPr>
          </a:p>
        </p:txBody>
      </p:sp>
      <p:sp>
        <p:nvSpPr>
          <p:cNvPr id="248" name="text 1"/>
          <p:cNvSpPr txBox="1"/>
          <p:nvPr/>
        </p:nvSpPr>
        <p:spPr>
          <a:xfrm>
            <a:off x="6629939" y="4792049"/>
            <a:ext cx="266548" cy="127214"/>
          </a:xfrm>
          <a:prstGeom prst="rect">
            <a:avLst/>
          </a:prstGeom>
        </p:spPr>
        <p:txBody>
          <a:bodyPr vert="horz" wrap="none" lIns="0" tIns="0" rIns="0" bIns="0" rtlCol="0">
            <a:spAutoFit/>
          </a:bodyPr>
          <a:lstStyle/>
          <a:p>
            <a:r>
              <a:rPr sz="346" spc="6" dirty="0">
                <a:latin typeface="Arial"/>
                <a:cs typeface="Arial"/>
              </a:rPr>
              <a:t>Facilitator  or</a:t>
            </a:r>
            <a:endParaRPr sz="321">
              <a:latin typeface="Arial"/>
              <a:cs typeface="Arial"/>
            </a:endParaRPr>
          </a:p>
          <a:p>
            <a:pPr marL="80141"/>
            <a:r>
              <a:rPr sz="481" spc="6" dirty="0">
                <a:latin typeface="Arial"/>
                <a:cs typeface="Arial"/>
              </a:rPr>
              <a:t>Author</a:t>
            </a:r>
            <a:endParaRPr sz="449">
              <a:latin typeface="Arial"/>
              <a:cs typeface="Arial"/>
            </a:endParaRPr>
          </a:p>
        </p:txBody>
      </p:sp>
      <p:sp>
        <p:nvSpPr>
          <p:cNvPr id="249" name="text 1"/>
          <p:cNvSpPr txBox="1"/>
          <p:nvPr/>
        </p:nvSpPr>
        <p:spPr>
          <a:xfrm>
            <a:off x="7102017" y="4831144"/>
            <a:ext cx="365869" cy="71110"/>
          </a:xfrm>
          <a:prstGeom prst="rect">
            <a:avLst/>
          </a:prstGeom>
        </p:spPr>
        <p:txBody>
          <a:bodyPr vert="horz" wrap="none" lIns="0" tIns="0" rIns="0" bIns="0" rtlCol="0">
            <a:spAutoFit/>
          </a:bodyPr>
          <a:lstStyle/>
          <a:p>
            <a:r>
              <a:rPr sz="462" spc="6" dirty="0">
                <a:latin typeface="Arial"/>
                <a:cs typeface="Arial"/>
              </a:rPr>
              <a:t>Lead  Auditor</a:t>
            </a:r>
            <a:endParaRPr sz="449">
              <a:latin typeface="Arial"/>
              <a:cs typeface="Arial"/>
            </a:endParaRPr>
          </a:p>
        </p:txBody>
      </p:sp>
      <p:sp>
        <p:nvSpPr>
          <p:cNvPr id="250" name="text 1"/>
          <p:cNvSpPr txBox="1"/>
          <p:nvPr/>
        </p:nvSpPr>
        <p:spPr>
          <a:xfrm>
            <a:off x="4735763" y="4945009"/>
            <a:ext cx="374141" cy="271998"/>
          </a:xfrm>
          <a:prstGeom prst="rect">
            <a:avLst/>
          </a:prstGeom>
        </p:spPr>
        <p:txBody>
          <a:bodyPr vert="horz" wrap="none" lIns="0" tIns="0" rIns="0" bIns="0" rtlCol="0">
            <a:spAutoFit/>
          </a:bodyPr>
          <a:lstStyle/>
          <a:p>
            <a:r>
              <a:rPr sz="403" b="1" spc="6" dirty="0">
                <a:latin typeface="Arial"/>
                <a:cs typeface="Arial"/>
              </a:rPr>
              <a:t>Management</a:t>
            </a:r>
            <a:endParaRPr sz="385">
              <a:latin typeface="Arial"/>
              <a:cs typeface="Arial"/>
            </a:endParaRPr>
          </a:p>
          <a:p>
            <a:pPr marL="65971"/>
            <a:r>
              <a:rPr sz="481" b="1" spc="6" dirty="0">
                <a:latin typeface="Arial"/>
                <a:cs typeface="Arial"/>
              </a:rPr>
              <a:t>Present  ?</a:t>
            </a:r>
            <a:endParaRPr sz="449">
              <a:latin typeface="Arial"/>
              <a:cs typeface="Arial"/>
            </a:endParaRPr>
          </a:p>
          <a:p>
            <a:pPr marL="17103"/>
            <a:r>
              <a:rPr sz="403" b="1" spc="6" dirty="0">
                <a:latin typeface="Arial"/>
                <a:cs typeface="Arial"/>
              </a:rPr>
              <a:t>Volume  of</a:t>
            </a:r>
            <a:endParaRPr sz="385">
              <a:latin typeface="Arial"/>
              <a:cs typeface="Arial"/>
            </a:endParaRPr>
          </a:p>
          <a:p>
            <a:pPr marL="81119"/>
            <a:r>
              <a:rPr sz="481" b="1" spc="6" dirty="0">
                <a:latin typeface="Arial"/>
                <a:cs typeface="Arial"/>
              </a:rPr>
              <a:t>material</a:t>
            </a:r>
            <a:endParaRPr sz="449">
              <a:latin typeface="Arial"/>
              <a:cs typeface="Arial"/>
            </a:endParaRPr>
          </a:p>
        </p:txBody>
      </p:sp>
      <p:sp>
        <p:nvSpPr>
          <p:cNvPr id="251" name="text 1"/>
          <p:cNvSpPr txBox="1"/>
          <p:nvPr/>
        </p:nvSpPr>
        <p:spPr>
          <a:xfrm>
            <a:off x="5315842" y="4986549"/>
            <a:ext cx="108107" cy="73995"/>
          </a:xfrm>
          <a:prstGeom prst="rect">
            <a:avLst/>
          </a:prstGeom>
        </p:spPr>
        <p:txBody>
          <a:bodyPr vert="horz" wrap="none" lIns="0" tIns="0" rIns="0" bIns="0" rtlCol="0">
            <a:spAutoFit/>
          </a:bodyPr>
          <a:lstStyle/>
          <a:p>
            <a:r>
              <a:rPr sz="481" spc="6" dirty="0">
                <a:latin typeface="Arial"/>
                <a:cs typeface="Arial"/>
              </a:rPr>
              <a:t>Yes</a:t>
            </a:r>
            <a:endParaRPr sz="449">
              <a:latin typeface="Arial"/>
              <a:cs typeface="Arial"/>
            </a:endParaRPr>
          </a:p>
        </p:txBody>
      </p:sp>
      <p:sp>
        <p:nvSpPr>
          <p:cNvPr id="252" name="text 1"/>
          <p:cNvSpPr txBox="1"/>
          <p:nvPr/>
        </p:nvSpPr>
        <p:spPr>
          <a:xfrm>
            <a:off x="5202465" y="5103835"/>
            <a:ext cx="236090" cy="124137"/>
          </a:xfrm>
          <a:prstGeom prst="rect">
            <a:avLst/>
          </a:prstGeom>
        </p:spPr>
        <p:txBody>
          <a:bodyPr vert="horz" wrap="none" lIns="0" tIns="0" rIns="0" bIns="0" rtlCol="0">
            <a:spAutoFit/>
          </a:bodyPr>
          <a:lstStyle/>
          <a:p>
            <a:r>
              <a:rPr sz="326" spc="6" dirty="0">
                <a:latin typeface="Arial"/>
                <a:cs typeface="Arial"/>
              </a:rPr>
              <a:t>Moderate to</a:t>
            </a:r>
            <a:endParaRPr sz="321">
              <a:latin typeface="Arial"/>
              <a:cs typeface="Arial"/>
            </a:endParaRPr>
          </a:p>
          <a:p>
            <a:pPr marL="102621"/>
            <a:r>
              <a:rPr sz="481" spc="6" dirty="0">
                <a:latin typeface="Arial"/>
                <a:cs typeface="Arial"/>
              </a:rPr>
              <a:t>High</a:t>
            </a:r>
            <a:endParaRPr sz="449">
              <a:latin typeface="Arial"/>
              <a:cs typeface="Arial"/>
            </a:endParaRPr>
          </a:p>
        </p:txBody>
      </p:sp>
      <p:sp>
        <p:nvSpPr>
          <p:cNvPr id="253" name="text 1"/>
          <p:cNvSpPr txBox="1"/>
          <p:nvPr/>
        </p:nvSpPr>
        <p:spPr>
          <a:xfrm>
            <a:off x="5679918" y="5103835"/>
            <a:ext cx="236090" cy="124137"/>
          </a:xfrm>
          <a:prstGeom prst="rect">
            <a:avLst/>
          </a:prstGeom>
        </p:spPr>
        <p:txBody>
          <a:bodyPr vert="horz" wrap="none" lIns="0" tIns="0" rIns="0" bIns="0" rtlCol="0">
            <a:spAutoFit/>
          </a:bodyPr>
          <a:lstStyle/>
          <a:p>
            <a:r>
              <a:rPr sz="326" spc="6" dirty="0">
                <a:latin typeface="Arial"/>
                <a:cs typeface="Arial"/>
              </a:rPr>
              <a:t>Moderate to</a:t>
            </a:r>
            <a:endParaRPr sz="321">
              <a:latin typeface="Arial"/>
              <a:cs typeface="Arial"/>
            </a:endParaRPr>
          </a:p>
          <a:p>
            <a:pPr marL="103598"/>
            <a:r>
              <a:rPr sz="481" spc="6" dirty="0">
                <a:latin typeface="Arial"/>
                <a:cs typeface="Arial"/>
              </a:rPr>
              <a:t>High</a:t>
            </a:r>
            <a:endParaRPr sz="449">
              <a:latin typeface="Arial"/>
              <a:cs typeface="Arial"/>
            </a:endParaRPr>
          </a:p>
        </p:txBody>
      </p:sp>
      <p:sp>
        <p:nvSpPr>
          <p:cNvPr id="254" name="text 1"/>
          <p:cNvSpPr txBox="1"/>
          <p:nvPr/>
        </p:nvSpPr>
        <p:spPr>
          <a:xfrm>
            <a:off x="6267329" y="5142442"/>
            <a:ext cx="114519" cy="73995"/>
          </a:xfrm>
          <a:prstGeom prst="rect">
            <a:avLst/>
          </a:prstGeom>
        </p:spPr>
        <p:txBody>
          <a:bodyPr vert="horz" wrap="none" lIns="0" tIns="0" rIns="0" bIns="0" rtlCol="0">
            <a:spAutoFit/>
          </a:bodyPr>
          <a:lstStyle/>
          <a:p>
            <a:r>
              <a:rPr sz="481" spc="6" dirty="0">
                <a:latin typeface="Arial"/>
                <a:cs typeface="Arial"/>
              </a:rPr>
              <a:t>Low</a:t>
            </a:r>
            <a:endParaRPr sz="449">
              <a:latin typeface="Arial"/>
              <a:cs typeface="Arial"/>
            </a:endParaRPr>
          </a:p>
        </p:txBody>
      </p:sp>
      <p:sp>
        <p:nvSpPr>
          <p:cNvPr id="255" name="text 1"/>
          <p:cNvSpPr txBox="1"/>
          <p:nvPr/>
        </p:nvSpPr>
        <p:spPr>
          <a:xfrm>
            <a:off x="6744745" y="5142442"/>
            <a:ext cx="114519" cy="73995"/>
          </a:xfrm>
          <a:prstGeom prst="rect">
            <a:avLst/>
          </a:prstGeom>
        </p:spPr>
        <p:txBody>
          <a:bodyPr vert="horz" wrap="none" lIns="0" tIns="0" rIns="0" bIns="0" rtlCol="0">
            <a:spAutoFit/>
          </a:bodyPr>
          <a:lstStyle/>
          <a:p>
            <a:r>
              <a:rPr sz="481" spc="6" dirty="0">
                <a:latin typeface="Arial"/>
                <a:cs typeface="Arial"/>
              </a:rPr>
              <a:t>Low</a:t>
            </a:r>
            <a:endParaRPr sz="449">
              <a:latin typeface="Arial"/>
              <a:cs typeface="Arial"/>
            </a:endParaRPr>
          </a:p>
        </p:txBody>
      </p:sp>
      <p:sp>
        <p:nvSpPr>
          <p:cNvPr id="35" name="text 1"/>
          <p:cNvSpPr txBox="1"/>
          <p:nvPr/>
        </p:nvSpPr>
        <p:spPr>
          <a:xfrm>
            <a:off x="7112768" y="5103835"/>
            <a:ext cx="236090" cy="124137"/>
          </a:xfrm>
          <a:prstGeom prst="rect">
            <a:avLst/>
          </a:prstGeom>
        </p:spPr>
        <p:txBody>
          <a:bodyPr vert="horz" wrap="none" lIns="0" tIns="0" rIns="0" bIns="0" rtlCol="0">
            <a:spAutoFit/>
          </a:bodyPr>
          <a:lstStyle/>
          <a:p>
            <a:r>
              <a:rPr sz="326" spc="6" dirty="0">
                <a:latin typeface="Arial"/>
                <a:cs typeface="Arial"/>
              </a:rPr>
              <a:t>Moderate to</a:t>
            </a:r>
            <a:endParaRPr sz="321">
              <a:latin typeface="Arial"/>
              <a:cs typeface="Arial"/>
            </a:endParaRPr>
          </a:p>
          <a:p>
            <a:pPr marL="103109"/>
            <a:r>
              <a:rPr sz="481" spc="6" dirty="0">
                <a:latin typeface="Arial"/>
                <a:cs typeface="Arial"/>
              </a:rPr>
              <a:t>High</a:t>
            </a:r>
            <a:endParaRPr sz="449">
              <a:latin typeface="Arial"/>
              <a:cs typeface="Arial"/>
            </a:endParaRPr>
          </a:p>
        </p:txBody>
      </p:sp>
      <p:sp>
        <p:nvSpPr>
          <p:cNvPr id="36" name="text 1"/>
          <p:cNvSpPr txBox="1"/>
          <p:nvPr/>
        </p:nvSpPr>
        <p:spPr>
          <a:xfrm>
            <a:off x="4778767" y="5297358"/>
            <a:ext cx="333040" cy="68032"/>
          </a:xfrm>
          <a:prstGeom prst="rect">
            <a:avLst/>
          </a:prstGeom>
        </p:spPr>
        <p:txBody>
          <a:bodyPr vert="horz" wrap="none" lIns="0" tIns="0" rIns="0" bIns="0" rtlCol="0">
            <a:spAutoFit/>
          </a:bodyPr>
          <a:lstStyle/>
          <a:p>
            <a:r>
              <a:rPr sz="442" b="1" spc="6" dirty="0">
                <a:latin typeface="Arial"/>
                <a:cs typeface="Arial"/>
              </a:rPr>
              <a:t>Checklist  ?</a:t>
            </a:r>
            <a:endParaRPr sz="385">
              <a:latin typeface="Arial"/>
              <a:cs typeface="Arial"/>
            </a:endParaRPr>
          </a:p>
        </p:txBody>
      </p:sp>
      <p:sp>
        <p:nvSpPr>
          <p:cNvPr id="37" name="text 1"/>
          <p:cNvSpPr txBox="1"/>
          <p:nvPr/>
        </p:nvSpPr>
        <p:spPr>
          <a:xfrm>
            <a:off x="5329526" y="5298824"/>
            <a:ext cx="80087" cy="73995"/>
          </a:xfrm>
          <a:prstGeom prst="rect">
            <a:avLst/>
          </a:prstGeom>
        </p:spPr>
        <p:txBody>
          <a:bodyPr vert="horz" wrap="none" lIns="0" tIns="0" rIns="0" bIns="0" rtlCol="0">
            <a:spAutoFit/>
          </a:bodyPr>
          <a:lstStyle/>
          <a:p>
            <a:r>
              <a:rPr sz="481" spc="6" dirty="0">
                <a:latin typeface="Arial"/>
                <a:cs typeface="Arial"/>
              </a:rPr>
              <a:t>No</a:t>
            </a:r>
            <a:endParaRPr sz="449">
              <a:latin typeface="Arial"/>
              <a:cs typeface="Arial"/>
            </a:endParaRPr>
          </a:p>
        </p:txBody>
      </p:sp>
      <p:sp>
        <p:nvSpPr>
          <p:cNvPr id="38" name="text 1"/>
          <p:cNvSpPr txBox="1"/>
          <p:nvPr/>
        </p:nvSpPr>
        <p:spPr>
          <a:xfrm>
            <a:off x="5806955" y="5298824"/>
            <a:ext cx="80087" cy="73995"/>
          </a:xfrm>
          <a:prstGeom prst="rect">
            <a:avLst/>
          </a:prstGeom>
        </p:spPr>
        <p:txBody>
          <a:bodyPr vert="horz" wrap="none" lIns="0" tIns="0" rIns="0" bIns="0" rtlCol="0">
            <a:spAutoFit/>
          </a:bodyPr>
          <a:lstStyle/>
          <a:p>
            <a:r>
              <a:rPr sz="481" spc="6" dirty="0">
                <a:latin typeface="Arial"/>
                <a:cs typeface="Arial"/>
              </a:rPr>
              <a:t>No</a:t>
            </a:r>
            <a:endParaRPr sz="449">
              <a:latin typeface="Arial"/>
              <a:cs typeface="Arial"/>
            </a:endParaRPr>
          </a:p>
        </p:txBody>
      </p:sp>
      <p:sp>
        <p:nvSpPr>
          <p:cNvPr id="39" name="text 1"/>
          <p:cNvSpPr txBox="1"/>
          <p:nvPr/>
        </p:nvSpPr>
        <p:spPr>
          <a:xfrm>
            <a:off x="6270701" y="5298824"/>
            <a:ext cx="108107" cy="73995"/>
          </a:xfrm>
          <a:prstGeom prst="rect">
            <a:avLst/>
          </a:prstGeom>
        </p:spPr>
        <p:txBody>
          <a:bodyPr vert="horz" wrap="none" lIns="0" tIns="0" rIns="0" bIns="0" rtlCol="0">
            <a:spAutoFit/>
          </a:bodyPr>
          <a:lstStyle/>
          <a:p>
            <a:r>
              <a:rPr sz="481" spc="6" dirty="0">
                <a:latin typeface="Arial"/>
                <a:cs typeface="Arial"/>
              </a:rPr>
              <a:t>Yes</a:t>
            </a:r>
            <a:endParaRPr sz="449">
              <a:latin typeface="Arial"/>
              <a:cs typeface="Arial"/>
            </a:endParaRPr>
          </a:p>
        </p:txBody>
      </p:sp>
      <p:sp>
        <p:nvSpPr>
          <p:cNvPr id="40" name="text 1"/>
          <p:cNvSpPr txBox="1"/>
          <p:nvPr/>
        </p:nvSpPr>
        <p:spPr>
          <a:xfrm>
            <a:off x="6762314" y="5298824"/>
            <a:ext cx="80087" cy="73995"/>
          </a:xfrm>
          <a:prstGeom prst="rect">
            <a:avLst/>
          </a:prstGeom>
        </p:spPr>
        <p:txBody>
          <a:bodyPr vert="horz" wrap="none" lIns="0" tIns="0" rIns="0" bIns="0" rtlCol="0">
            <a:spAutoFit/>
          </a:bodyPr>
          <a:lstStyle/>
          <a:p>
            <a:r>
              <a:rPr sz="481" spc="6" dirty="0">
                <a:latin typeface="Arial"/>
                <a:cs typeface="Arial"/>
              </a:rPr>
              <a:t>No</a:t>
            </a:r>
            <a:endParaRPr sz="449">
              <a:latin typeface="Arial"/>
              <a:cs typeface="Arial"/>
            </a:endParaRPr>
          </a:p>
        </p:txBody>
      </p:sp>
      <p:sp>
        <p:nvSpPr>
          <p:cNvPr id="41" name="text 1"/>
          <p:cNvSpPr txBox="1"/>
          <p:nvPr/>
        </p:nvSpPr>
        <p:spPr>
          <a:xfrm>
            <a:off x="7226555" y="5298824"/>
            <a:ext cx="108107" cy="73995"/>
          </a:xfrm>
          <a:prstGeom prst="rect">
            <a:avLst/>
          </a:prstGeom>
        </p:spPr>
        <p:txBody>
          <a:bodyPr vert="horz" wrap="none" lIns="0" tIns="0" rIns="0" bIns="0" rtlCol="0">
            <a:spAutoFit/>
          </a:bodyPr>
          <a:lstStyle/>
          <a:p>
            <a:r>
              <a:rPr sz="481" spc="6" dirty="0">
                <a:latin typeface="Arial"/>
                <a:cs typeface="Arial"/>
              </a:rPr>
              <a:t>Yes</a:t>
            </a:r>
            <a:endParaRPr sz="449">
              <a:latin typeface="Arial"/>
              <a:cs typeface="Arial"/>
            </a:endParaRPr>
          </a:p>
        </p:txBody>
      </p:sp>
      <p:sp>
        <p:nvSpPr>
          <p:cNvPr id="42" name="text 1"/>
          <p:cNvSpPr txBox="1"/>
          <p:nvPr/>
        </p:nvSpPr>
        <p:spPr>
          <a:xfrm>
            <a:off x="4800759" y="5452763"/>
            <a:ext cx="321050" cy="73995"/>
          </a:xfrm>
          <a:prstGeom prst="rect">
            <a:avLst/>
          </a:prstGeom>
        </p:spPr>
        <p:txBody>
          <a:bodyPr vert="horz" wrap="none" lIns="0" tIns="0" rIns="0" bIns="0" rtlCol="0">
            <a:spAutoFit/>
          </a:bodyPr>
          <a:lstStyle/>
          <a:p>
            <a:r>
              <a:rPr sz="481" b="1" spc="6" dirty="0">
                <a:latin typeface="Arial"/>
                <a:cs typeface="Arial"/>
              </a:rPr>
              <a:t>Output list</a:t>
            </a:r>
            <a:endParaRPr sz="449">
              <a:latin typeface="Arial"/>
              <a:cs typeface="Arial"/>
            </a:endParaRPr>
          </a:p>
        </p:txBody>
      </p:sp>
      <p:sp>
        <p:nvSpPr>
          <p:cNvPr id="43" name="text 1"/>
          <p:cNvSpPr txBox="1"/>
          <p:nvPr/>
        </p:nvSpPr>
        <p:spPr>
          <a:xfrm>
            <a:off x="5185849" y="5415622"/>
            <a:ext cx="267509" cy="127214"/>
          </a:xfrm>
          <a:prstGeom prst="rect">
            <a:avLst/>
          </a:prstGeom>
        </p:spPr>
        <p:txBody>
          <a:bodyPr vert="horz" wrap="none" lIns="0" tIns="0" rIns="0" bIns="0" rtlCol="0">
            <a:spAutoFit/>
          </a:bodyPr>
          <a:lstStyle/>
          <a:p>
            <a:r>
              <a:rPr sz="346" spc="6" dirty="0">
                <a:latin typeface="Arial"/>
                <a:cs typeface="Arial"/>
              </a:rPr>
              <a:t>Management</a:t>
            </a:r>
            <a:endParaRPr sz="321">
              <a:latin typeface="Arial"/>
              <a:cs typeface="Arial"/>
            </a:endParaRPr>
          </a:p>
          <a:p>
            <a:pPr marL="101643"/>
            <a:r>
              <a:rPr sz="481" spc="6" dirty="0">
                <a:latin typeface="Arial"/>
                <a:cs typeface="Arial"/>
              </a:rPr>
              <a:t>report</a:t>
            </a:r>
            <a:endParaRPr sz="449">
              <a:latin typeface="Arial"/>
              <a:cs typeface="Arial"/>
            </a:endParaRPr>
          </a:p>
        </p:txBody>
      </p:sp>
      <p:sp>
        <p:nvSpPr>
          <p:cNvPr id="44" name="text 1"/>
          <p:cNvSpPr txBox="1"/>
          <p:nvPr/>
        </p:nvSpPr>
        <p:spPr>
          <a:xfrm>
            <a:off x="5621764" y="5454717"/>
            <a:ext cx="453137" cy="73995"/>
          </a:xfrm>
          <a:prstGeom prst="rect">
            <a:avLst/>
          </a:prstGeom>
        </p:spPr>
        <p:txBody>
          <a:bodyPr vert="horz" wrap="none" lIns="0" tIns="0" rIns="0" bIns="0" rtlCol="0">
            <a:spAutoFit/>
          </a:bodyPr>
          <a:lstStyle/>
          <a:p>
            <a:r>
              <a:rPr sz="481" spc="6" dirty="0">
                <a:latin typeface="Arial"/>
                <a:cs typeface="Arial"/>
              </a:rPr>
              <a:t>Technical report</a:t>
            </a:r>
            <a:endParaRPr sz="449">
              <a:latin typeface="Arial"/>
              <a:cs typeface="Arial"/>
            </a:endParaRPr>
          </a:p>
        </p:txBody>
      </p:sp>
      <p:sp>
        <p:nvSpPr>
          <p:cNvPr id="45" name="text 1"/>
          <p:cNvSpPr txBox="1"/>
          <p:nvPr/>
        </p:nvSpPr>
        <p:spPr>
          <a:xfrm>
            <a:off x="6186462" y="5454717"/>
            <a:ext cx="280974" cy="73995"/>
          </a:xfrm>
          <a:prstGeom prst="rect">
            <a:avLst/>
          </a:prstGeom>
        </p:spPr>
        <p:txBody>
          <a:bodyPr vert="horz" wrap="none" lIns="0" tIns="0" rIns="0" bIns="0" rtlCol="0">
            <a:spAutoFit/>
          </a:bodyPr>
          <a:lstStyle/>
          <a:p>
            <a:r>
              <a:rPr sz="481" spc="6" dirty="0">
                <a:latin typeface="Arial"/>
                <a:cs typeface="Arial"/>
              </a:rPr>
              <a:t>Defect list</a:t>
            </a:r>
            <a:endParaRPr sz="449">
              <a:latin typeface="Arial"/>
              <a:cs typeface="Arial"/>
            </a:endParaRPr>
          </a:p>
        </p:txBody>
      </p:sp>
      <p:sp>
        <p:nvSpPr>
          <p:cNvPr id="46" name="text 1"/>
          <p:cNvSpPr txBox="1"/>
          <p:nvPr/>
        </p:nvSpPr>
        <p:spPr>
          <a:xfrm>
            <a:off x="6707544" y="5454717"/>
            <a:ext cx="188962" cy="73995"/>
          </a:xfrm>
          <a:prstGeom prst="rect">
            <a:avLst/>
          </a:prstGeom>
        </p:spPr>
        <p:txBody>
          <a:bodyPr vert="horz" wrap="none" lIns="0" tIns="0" rIns="0" bIns="0" rtlCol="0">
            <a:spAutoFit/>
          </a:bodyPr>
          <a:lstStyle/>
          <a:p>
            <a:r>
              <a:rPr sz="481" spc="6" dirty="0">
                <a:latin typeface="Arial"/>
                <a:cs typeface="Arial"/>
              </a:rPr>
              <a:t>Report</a:t>
            </a:r>
            <a:endParaRPr sz="449">
              <a:latin typeface="Arial"/>
              <a:cs typeface="Arial"/>
            </a:endParaRPr>
          </a:p>
        </p:txBody>
      </p:sp>
      <p:sp>
        <p:nvSpPr>
          <p:cNvPr id="47" name="text 1"/>
          <p:cNvSpPr txBox="1"/>
          <p:nvPr/>
        </p:nvSpPr>
        <p:spPr>
          <a:xfrm>
            <a:off x="7097130" y="5415622"/>
            <a:ext cx="364202" cy="142027"/>
          </a:xfrm>
          <a:prstGeom prst="rect">
            <a:avLst/>
          </a:prstGeom>
        </p:spPr>
        <p:txBody>
          <a:bodyPr vert="horz" wrap="none" lIns="0" tIns="0" rIns="0" bIns="0" rtlCol="0">
            <a:spAutoFit/>
          </a:bodyPr>
          <a:lstStyle/>
          <a:p>
            <a:pPr marL="92358"/>
            <a:r>
              <a:rPr sz="481" spc="6" dirty="0">
                <a:latin typeface="Arial"/>
                <a:cs typeface="Arial"/>
              </a:rPr>
              <a:t>Defect</a:t>
            </a:r>
            <a:endParaRPr sz="449">
              <a:latin typeface="Arial"/>
              <a:cs typeface="Arial"/>
            </a:endParaRPr>
          </a:p>
          <a:p>
            <a:r>
              <a:rPr sz="442" spc="6" dirty="0">
                <a:latin typeface="Arial"/>
                <a:cs typeface="Arial"/>
              </a:rPr>
              <a:t>(Audit  report)</a:t>
            </a:r>
            <a:endParaRPr sz="385">
              <a:latin typeface="Arial"/>
              <a:cs typeface="Arial"/>
            </a:endParaRPr>
          </a:p>
        </p:txBody>
      </p:sp>
      <p:sp>
        <p:nvSpPr>
          <p:cNvPr id="48" name="text 1"/>
          <p:cNvSpPr txBox="1"/>
          <p:nvPr/>
        </p:nvSpPr>
        <p:spPr>
          <a:xfrm>
            <a:off x="5725367" y="4973354"/>
            <a:ext cx="253787" cy="73995"/>
          </a:xfrm>
          <a:prstGeom prst="rect">
            <a:avLst/>
          </a:prstGeom>
        </p:spPr>
        <p:txBody>
          <a:bodyPr vert="horz" wrap="none" lIns="0" tIns="0" rIns="0" bIns="0" rtlCol="0">
            <a:spAutoFit/>
          </a:bodyPr>
          <a:lstStyle/>
          <a:p>
            <a:r>
              <a:rPr sz="481" spc="6" dirty="0">
                <a:latin typeface="Arial"/>
                <a:cs typeface="Arial"/>
              </a:rPr>
              <a:t>Optional </a:t>
            </a:r>
            <a:endParaRPr sz="449">
              <a:latin typeface="Arial"/>
              <a:cs typeface="Arial"/>
            </a:endParaRPr>
          </a:p>
        </p:txBody>
      </p:sp>
      <p:sp>
        <p:nvSpPr>
          <p:cNvPr id="49" name="text 1"/>
          <p:cNvSpPr txBox="1"/>
          <p:nvPr/>
        </p:nvSpPr>
        <p:spPr>
          <a:xfrm>
            <a:off x="6256083" y="4973354"/>
            <a:ext cx="116891" cy="73995"/>
          </a:xfrm>
          <a:prstGeom prst="rect">
            <a:avLst/>
          </a:prstGeom>
        </p:spPr>
        <p:txBody>
          <a:bodyPr vert="horz" wrap="none" lIns="0" tIns="0" rIns="0" bIns="0" rtlCol="0">
            <a:spAutoFit/>
          </a:bodyPr>
          <a:lstStyle/>
          <a:p>
            <a:r>
              <a:rPr sz="481" spc="6" dirty="0">
                <a:latin typeface="Arial"/>
                <a:cs typeface="Arial"/>
              </a:rPr>
              <a:t> No </a:t>
            </a:r>
            <a:endParaRPr sz="449">
              <a:latin typeface="Arial"/>
              <a:cs typeface="Arial"/>
            </a:endParaRPr>
          </a:p>
        </p:txBody>
      </p:sp>
      <p:sp>
        <p:nvSpPr>
          <p:cNvPr id="50" name="text 1"/>
          <p:cNvSpPr txBox="1"/>
          <p:nvPr/>
        </p:nvSpPr>
        <p:spPr>
          <a:xfrm>
            <a:off x="6687343" y="4973354"/>
            <a:ext cx="80087" cy="73995"/>
          </a:xfrm>
          <a:prstGeom prst="rect">
            <a:avLst/>
          </a:prstGeom>
        </p:spPr>
        <p:txBody>
          <a:bodyPr vert="horz" wrap="none" lIns="0" tIns="0" rIns="0" bIns="0" rtlCol="0">
            <a:spAutoFit/>
          </a:bodyPr>
          <a:lstStyle/>
          <a:p>
            <a:r>
              <a:rPr sz="481" spc="6" dirty="0">
                <a:latin typeface="Arial"/>
                <a:cs typeface="Arial"/>
              </a:rPr>
              <a:t>No</a:t>
            </a:r>
            <a:endParaRPr sz="449">
              <a:latin typeface="Arial"/>
              <a:cs typeface="Arial"/>
            </a:endParaRPr>
          </a:p>
        </p:txBody>
      </p:sp>
      <p:sp>
        <p:nvSpPr>
          <p:cNvPr id="51" name="text 1"/>
          <p:cNvSpPr txBox="1"/>
          <p:nvPr/>
        </p:nvSpPr>
        <p:spPr>
          <a:xfrm>
            <a:off x="7202897" y="4973354"/>
            <a:ext cx="108107" cy="73995"/>
          </a:xfrm>
          <a:prstGeom prst="rect">
            <a:avLst/>
          </a:prstGeom>
        </p:spPr>
        <p:txBody>
          <a:bodyPr vert="horz" wrap="none" lIns="0" tIns="0" rIns="0" bIns="0" rtlCol="0">
            <a:spAutoFit/>
          </a:bodyPr>
          <a:lstStyle/>
          <a:p>
            <a:r>
              <a:rPr sz="481" spc="6" dirty="0">
                <a:latin typeface="Arial"/>
                <a:cs typeface="Arial"/>
              </a:rPr>
              <a:t>Yes</a:t>
            </a:r>
            <a:endParaRPr sz="449">
              <a:latin typeface="Arial"/>
              <a:cs typeface="Arial"/>
            </a:endParaRPr>
          </a:p>
        </p:txBody>
      </p:sp>
      <p:sp>
        <p:nvSpPr>
          <p:cNvPr id="52" name="text 1"/>
          <p:cNvSpPr txBox="1"/>
          <p:nvPr/>
        </p:nvSpPr>
        <p:spPr>
          <a:xfrm>
            <a:off x="6111435" y="4350269"/>
            <a:ext cx="423514" cy="68032"/>
          </a:xfrm>
          <a:prstGeom prst="rect">
            <a:avLst/>
          </a:prstGeom>
        </p:spPr>
        <p:txBody>
          <a:bodyPr vert="horz" wrap="none" lIns="0" tIns="0" rIns="0" bIns="0" rtlCol="0">
            <a:spAutoFit/>
          </a:bodyPr>
          <a:lstStyle/>
          <a:p>
            <a:r>
              <a:rPr sz="442" spc="6" dirty="0">
                <a:latin typeface="Arial"/>
                <a:cs typeface="Arial"/>
              </a:rPr>
              <a:t>Find  Anomalies</a:t>
            </a:r>
            <a:endParaRPr sz="385">
              <a:latin typeface="Arial"/>
              <a:cs typeface="Arial"/>
            </a:endParaRPr>
          </a:p>
        </p:txBody>
      </p:sp>
      <p:sp>
        <p:nvSpPr>
          <p:cNvPr id="53" name="text 1"/>
          <p:cNvSpPr txBox="1"/>
          <p:nvPr/>
        </p:nvSpPr>
        <p:spPr>
          <a:xfrm>
            <a:off x="5477111" y="4515937"/>
            <a:ext cx="265009" cy="73995"/>
          </a:xfrm>
          <a:prstGeom prst="rect">
            <a:avLst/>
          </a:prstGeom>
        </p:spPr>
        <p:txBody>
          <a:bodyPr vert="horz" wrap="none" lIns="0" tIns="0" rIns="0" bIns="0" rtlCol="0">
            <a:spAutoFit/>
          </a:bodyPr>
          <a:lstStyle/>
          <a:p>
            <a:r>
              <a:rPr sz="481" spc="6" dirty="0">
                <a:latin typeface="Arial"/>
                <a:cs typeface="Arial"/>
              </a:rPr>
              <a:t>Unlimited</a:t>
            </a:r>
            <a:endParaRPr sz="449">
              <a:latin typeface="Arial"/>
              <a:cs typeface="Arial"/>
            </a:endParaRPr>
          </a:p>
        </p:txBody>
      </p:sp>
      <p:sp>
        <p:nvSpPr>
          <p:cNvPr id="54" name="text 1"/>
          <p:cNvSpPr txBox="1"/>
          <p:nvPr/>
        </p:nvSpPr>
        <p:spPr>
          <a:xfrm>
            <a:off x="5368621" y="4671830"/>
            <a:ext cx="264240" cy="73995"/>
          </a:xfrm>
          <a:prstGeom prst="rect">
            <a:avLst/>
          </a:prstGeom>
        </p:spPr>
        <p:txBody>
          <a:bodyPr vert="horz" wrap="none" lIns="0" tIns="0" rIns="0" bIns="0" rtlCol="0">
            <a:spAutoFit/>
          </a:bodyPr>
          <a:lstStyle/>
          <a:p>
            <a:r>
              <a:rPr sz="481" spc="6" dirty="0">
                <a:latin typeface="Arial"/>
                <a:cs typeface="Arial"/>
              </a:rPr>
              <a:t>Moderate</a:t>
            </a:r>
            <a:endParaRPr sz="449">
              <a:latin typeface="Arial"/>
              <a:cs typeface="Arial"/>
            </a:endParaRPr>
          </a:p>
        </p:txBody>
      </p:sp>
      <p:sp>
        <p:nvSpPr>
          <p:cNvPr id="55" name="text 1"/>
          <p:cNvSpPr txBox="1"/>
          <p:nvPr/>
        </p:nvSpPr>
        <p:spPr>
          <a:xfrm>
            <a:off x="5644219" y="4671830"/>
            <a:ext cx="204928" cy="68032"/>
          </a:xfrm>
          <a:prstGeom prst="rect">
            <a:avLst/>
          </a:prstGeom>
        </p:spPr>
        <p:txBody>
          <a:bodyPr vert="horz" wrap="none" lIns="0" tIns="0" rIns="0" bIns="0" rtlCol="0">
            <a:spAutoFit/>
          </a:bodyPr>
          <a:lstStyle/>
          <a:p>
            <a:r>
              <a:rPr sz="442" spc="6" dirty="0">
                <a:latin typeface="Arial"/>
                <a:cs typeface="Arial"/>
              </a:rPr>
              <a:t>to  High</a:t>
            </a:r>
            <a:endParaRPr sz="385">
              <a:latin typeface="Arial"/>
              <a:cs typeface="Arial"/>
            </a:endParaRPr>
          </a:p>
        </p:txBody>
      </p:sp>
      <p:sp>
        <p:nvSpPr>
          <p:cNvPr id="56" name="text 1"/>
          <p:cNvSpPr txBox="1"/>
          <p:nvPr/>
        </p:nvSpPr>
        <p:spPr>
          <a:xfrm>
            <a:off x="6363528" y="4671830"/>
            <a:ext cx="275396" cy="73995"/>
          </a:xfrm>
          <a:prstGeom prst="rect">
            <a:avLst/>
          </a:prstGeom>
        </p:spPr>
        <p:txBody>
          <a:bodyPr vert="horz" wrap="none" lIns="0" tIns="0" rIns="0" bIns="0" rtlCol="0">
            <a:spAutoFit/>
          </a:bodyPr>
          <a:lstStyle/>
          <a:p>
            <a:r>
              <a:rPr sz="481" spc="6" dirty="0">
                <a:latin typeface="Arial"/>
                <a:cs typeface="Arial"/>
              </a:rPr>
              <a:t>Relatively</a:t>
            </a:r>
            <a:endParaRPr sz="449">
              <a:latin typeface="Arial"/>
              <a:cs typeface="Arial"/>
            </a:endParaRPr>
          </a:p>
        </p:txBody>
      </p:sp>
      <p:sp>
        <p:nvSpPr>
          <p:cNvPr id="57" name="text 1"/>
          <p:cNvSpPr txBox="1"/>
          <p:nvPr/>
        </p:nvSpPr>
        <p:spPr>
          <a:xfrm>
            <a:off x="6645565" y="4671830"/>
            <a:ext cx="114519" cy="73995"/>
          </a:xfrm>
          <a:prstGeom prst="rect">
            <a:avLst/>
          </a:prstGeom>
        </p:spPr>
        <p:txBody>
          <a:bodyPr vert="horz" wrap="none" lIns="0" tIns="0" rIns="0" bIns="0" rtlCol="0">
            <a:spAutoFit/>
          </a:bodyPr>
          <a:lstStyle/>
          <a:p>
            <a:r>
              <a:rPr sz="481" spc="6" dirty="0">
                <a:latin typeface="Arial"/>
                <a:cs typeface="Arial"/>
              </a:rPr>
              <a:t>Low</a:t>
            </a:r>
            <a:endParaRPr sz="449">
              <a:latin typeface="Arial"/>
              <a:cs typeface="Arial"/>
            </a:endParaRPr>
          </a:p>
        </p:txBody>
      </p:sp>
      <p:sp>
        <p:nvSpPr>
          <p:cNvPr id="170" name="object 170"/>
          <p:cNvSpPr/>
          <p:nvPr/>
        </p:nvSpPr>
        <p:spPr>
          <a:xfrm>
            <a:off x="5603194" y="4071795"/>
            <a:ext cx="5864" cy="76236"/>
          </a:xfrm>
          <a:custGeom>
            <a:avLst/>
            <a:gdLst/>
            <a:ahLst/>
            <a:cxnLst/>
            <a:rect l="l" t="t" r="r" b="b"/>
            <a:pathLst>
              <a:path w="9144" h="118872">
                <a:moveTo>
                  <a:pt x="0" y="0"/>
                </a:moveTo>
                <a:lnTo>
                  <a:pt x="0" y="118872"/>
                </a:lnTo>
                <a:lnTo>
                  <a:pt x="9144" y="118872"/>
                </a:lnTo>
                <a:lnTo>
                  <a:pt x="9144" y="0"/>
                </a:lnTo>
                <a:lnTo>
                  <a:pt x="0" y="0"/>
                </a:lnTo>
                <a:close/>
              </a:path>
            </a:pathLst>
          </a:custGeom>
          <a:solidFill>
            <a:srgbClr val="000000"/>
          </a:solidFill>
        </p:spPr>
        <p:txBody>
          <a:bodyPr wrap="square" lIns="0" tIns="0" rIns="0" bIns="0" rtlCol="0">
            <a:noAutofit/>
          </a:bodyPr>
          <a:lstStyle/>
          <a:p>
            <a:endParaRPr sz="1154"/>
          </a:p>
        </p:txBody>
      </p:sp>
      <p:sp>
        <p:nvSpPr>
          <p:cNvPr id="171" name="object 171"/>
          <p:cNvSpPr/>
          <p:nvPr/>
        </p:nvSpPr>
        <p:spPr>
          <a:xfrm>
            <a:off x="7035554" y="4071795"/>
            <a:ext cx="6353" cy="76236"/>
          </a:xfrm>
          <a:custGeom>
            <a:avLst/>
            <a:gdLst/>
            <a:ahLst/>
            <a:cxnLst/>
            <a:rect l="l" t="t" r="r" b="b"/>
            <a:pathLst>
              <a:path w="9906" h="118872">
                <a:moveTo>
                  <a:pt x="0" y="0"/>
                </a:moveTo>
                <a:lnTo>
                  <a:pt x="0" y="118872"/>
                </a:lnTo>
                <a:lnTo>
                  <a:pt x="9906" y="118872"/>
                </a:lnTo>
                <a:lnTo>
                  <a:pt x="9906" y="0"/>
                </a:lnTo>
                <a:lnTo>
                  <a:pt x="0" y="0"/>
                </a:lnTo>
                <a:close/>
              </a:path>
            </a:pathLst>
          </a:custGeom>
          <a:solidFill>
            <a:srgbClr val="000000"/>
          </a:solidFill>
        </p:spPr>
        <p:txBody>
          <a:bodyPr wrap="square" lIns="0" tIns="0" rIns="0" bIns="0" rtlCol="0">
            <a:noAutofit/>
          </a:bodyPr>
          <a:lstStyle/>
          <a:p>
            <a:endParaRPr sz="1154"/>
          </a:p>
        </p:txBody>
      </p:sp>
      <p:sp>
        <p:nvSpPr>
          <p:cNvPr id="172" name="object 172"/>
          <p:cNvSpPr/>
          <p:nvPr/>
        </p:nvSpPr>
        <p:spPr>
          <a:xfrm>
            <a:off x="5602460" y="4160004"/>
            <a:ext cx="489" cy="148563"/>
          </a:xfrm>
          <a:custGeom>
            <a:avLst/>
            <a:gdLst/>
            <a:ahLst/>
            <a:cxnLst/>
            <a:rect l="l" t="t" r="r" b="b"/>
            <a:pathLst>
              <a:path w="762" h="231648">
                <a:moveTo>
                  <a:pt x="381" y="381"/>
                </a:moveTo>
                <a:lnTo>
                  <a:pt x="381" y="231267"/>
                </a:lnTo>
              </a:path>
            </a:pathLst>
          </a:custGeom>
          <a:ln w="762">
            <a:solidFill>
              <a:srgbClr val="000000"/>
            </a:solidFill>
          </a:ln>
        </p:spPr>
        <p:txBody>
          <a:bodyPr wrap="square" lIns="0" tIns="0" rIns="0" bIns="0" rtlCol="0">
            <a:noAutofit/>
          </a:bodyPr>
          <a:lstStyle/>
          <a:p>
            <a:endParaRPr sz="1154"/>
          </a:p>
        </p:txBody>
      </p:sp>
      <p:sp>
        <p:nvSpPr>
          <p:cNvPr id="173" name="object 173"/>
          <p:cNvSpPr/>
          <p:nvPr/>
        </p:nvSpPr>
        <p:spPr>
          <a:xfrm>
            <a:off x="5603194" y="4160249"/>
            <a:ext cx="5864" cy="148074"/>
          </a:xfrm>
          <a:custGeom>
            <a:avLst/>
            <a:gdLst/>
            <a:ahLst/>
            <a:cxnLst/>
            <a:rect l="l" t="t" r="r" b="b"/>
            <a:pathLst>
              <a:path w="9144" h="230886">
                <a:moveTo>
                  <a:pt x="0" y="0"/>
                </a:moveTo>
                <a:lnTo>
                  <a:pt x="0" y="230886"/>
                </a:lnTo>
                <a:lnTo>
                  <a:pt x="9144" y="230886"/>
                </a:lnTo>
                <a:lnTo>
                  <a:pt x="9144" y="0"/>
                </a:lnTo>
                <a:lnTo>
                  <a:pt x="0" y="0"/>
                </a:lnTo>
                <a:close/>
              </a:path>
            </a:pathLst>
          </a:custGeom>
          <a:solidFill>
            <a:srgbClr val="000000"/>
          </a:solidFill>
        </p:spPr>
        <p:txBody>
          <a:bodyPr wrap="square" lIns="0" tIns="0" rIns="0" bIns="0" rtlCol="0">
            <a:noAutofit/>
          </a:bodyPr>
          <a:lstStyle/>
          <a:p>
            <a:endParaRPr sz="1154"/>
          </a:p>
        </p:txBody>
      </p:sp>
      <p:sp>
        <p:nvSpPr>
          <p:cNvPr id="174" name="object 174"/>
          <p:cNvSpPr/>
          <p:nvPr/>
        </p:nvSpPr>
        <p:spPr>
          <a:xfrm>
            <a:off x="6079914" y="4160004"/>
            <a:ext cx="489" cy="148563"/>
          </a:xfrm>
          <a:custGeom>
            <a:avLst/>
            <a:gdLst/>
            <a:ahLst/>
            <a:cxnLst/>
            <a:rect l="l" t="t" r="r" b="b"/>
            <a:pathLst>
              <a:path w="762" h="231648">
                <a:moveTo>
                  <a:pt x="381" y="381"/>
                </a:moveTo>
                <a:lnTo>
                  <a:pt x="381" y="231267"/>
                </a:lnTo>
              </a:path>
            </a:pathLst>
          </a:custGeom>
          <a:ln w="762">
            <a:solidFill>
              <a:srgbClr val="000000"/>
            </a:solidFill>
          </a:ln>
        </p:spPr>
        <p:txBody>
          <a:bodyPr wrap="square" lIns="0" tIns="0" rIns="0" bIns="0" rtlCol="0">
            <a:noAutofit/>
          </a:bodyPr>
          <a:lstStyle/>
          <a:p>
            <a:endParaRPr sz="1154"/>
          </a:p>
        </p:txBody>
      </p:sp>
      <p:sp>
        <p:nvSpPr>
          <p:cNvPr id="175" name="object 175"/>
          <p:cNvSpPr/>
          <p:nvPr/>
        </p:nvSpPr>
        <p:spPr>
          <a:xfrm>
            <a:off x="6080647" y="4160249"/>
            <a:ext cx="5864" cy="148074"/>
          </a:xfrm>
          <a:custGeom>
            <a:avLst/>
            <a:gdLst/>
            <a:ahLst/>
            <a:cxnLst/>
            <a:rect l="l" t="t" r="r" b="b"/>
            <a:pathLst>
              <a:path w="9144" h="230886">
                <a:moveTo>
                  <a:pt x="0" y="0"/>
                </a:moveTo>
                <a:lnTo>
                  <a:pt x="0" y="230886"/>
                </a:lnTo>
                <a:lnTo>
                  <a:pt x="9144" y="230886"/>
                </a:lnTo>
                <a:lnTo>
                  <a:pt x="9144" y="0"/>
                </a:lnTo>
                <a:lnTo>
                  <a:pt x="0" y="0"/>
                </a:lnTo>
                <a:close/>
              </a:path>
            </a:pathLst>
          </a:custGeom>
          <a:solidFill>
            <a:srgbClr val="000000"/>
          </a:solidFill>
        </p:spPr>
        <p:txBody>
          <a:bodyPr wrap="square" lIns="0" tIns="0" rIns="0" bIns="0" rtlCol="0">
            <a:noAutofit/>
          </a:bodyPr>
          <a:lstStyle/>
          <a:p>
            <a:endParaRPr sz="1154"/>
          </a:p>
        </p:txBody>
      </p:sp>
      <p:sp>
        <p:nvSpPr>
          <p:cNvPr id="176" name="object 176"/>
          <p:cNvSpPr/>
          <p:nvPr/>
        </p:nvSpPr>
        <p:spPr>
          <a:xfrm>
            <a:off x="7035310" y="4160004"/>
            <a:ext cx="489" cy="148563"/>
          </a:xfrm>
          <a:custGeom>
            <a:avLst/>
            <a:gdLst/>
            <a:ahLst/>
            <a:cxnLst/>
            <a:rect l="l" t="t" r="r" b="b"/>
            <a:pathLst>
              <a:path w="762" h="231648">
                <a:moveTo>
                  <a:pt x="381" y="381"/>
                </a:moveTo>
                <a:lnTo>
                  <a:pt x="381" y="231267"/>
                </a:lnTo>
              </a:path>
            </a:pathLst>
          </a:custGeom>
          <a:ln w="762">
            <a:solidFill>
              <a:srgbClr val="000000"/>
            </a:solidFill>
          </a:ln>
        </p:spPr>
        <p:txBody>
          <a:bodyPr wrap="square" lIns="0" tIns="0" rIns="0" bIns="0" rtlCol="0">
            <a:noAutofit/>
          </a:bodyPr>
          <a:lstStyle/>
          <a:p>
            <a:endParaRPr sz="1154"/>
          </a:p>
        </p:txBody>
      </p:sp>
      <p:sp>
        <p:nvSpPr>
          <p:cNvPr id="177" name="object 177"/>
          <p:cNvSpPr/>
          <p:nvPr/>
        </p:nvSpPr>
        <p:spPr>
          <a:xfrm>
            <a:off x="7035554" y="4160249"/>
            <a:ext cx="6353" cy="148074"/>
          </a:xfrm>
          <a:custGeom>
            <a:avLst/>
            <a:gdLst/>
            <a:ahLst/>
            <a:cxnLst/>
            <a:rect l="l" t="t" r="r" b="b"/>
            <a:pathLst>
              <a:path w="9906" h="230886">
                <a:moveTo>
                  <a:pt x="0" y="0"/>
                </a:moveTo>
                <a:lnTo>
                  <a:pt x="0" y="230886"/>
                </a:lnTo>
                <a:lnTo>
                  <a:pt x="9906" y="230886"/>
                </a:lnTo>
                <a:lnTo>
                  <a:pt x="9906" y="0"/>
                </a:lnTo>
                <a:lnTo>
                  <a:pt x="0" y="0"/>
                </a:lnTo>
                <a:close/>
              </a:path>
            </a:pathLst>
          </a:custGeom>
          <a:solidFill>
            <a:srgbClr val="000000"/>
          </a:solidFill>
        </p:spPr>
        <p:txBody>
          <a:bodyPr wrap="square" lIns="0" tIns="0" rIns="0" bIns="0" rtlCol="0">
            <a:noAutofit/>
          </a:bodyPr>
          <a:lstStyle/>
          <a:p>
            <a:endParaRPr sz="1154"/>
          </a:p>
        </p:txBody>
      </p:sp>
      <p:sp>
        <p:nvSpPr>
          <p:cNvPr id="178" name="object 178"/>
          <p:cNvSpPr/>
          <p:nvPr/>
        </p:nvSpPr>
        <p:spPr>
          <a:xfrm>
            <a:off x="4675897" y="4467392"/>
            <a:ext cx="446666" cy="489"/>
          </a:xfrm>
          <a:custGeom>
            <a:avLst/>
            <a:gdLst/>
            <a:ahLst/>
            <a:cxnLst/>
            <a:rect l="l" t="t" r="r" b="b"/>
            <a:pathLst>
              <a:path w="696468" h="762">
                <a:moveTo>
                  <a:pt x="381" y="381"/>
                </a:moveTo>
                <a:lnTo>
                  <a:pt x="696087" y="381"/>
                </a:lnTo>
              </a:path>
            </a:pathLst>
          </a:custGeom>
          <a:ln w="762">
            <a:solidFill>
              <a:srgbClr val="000000"/>
            </a:solidFill>
          </a:ln>
        </p:spPr>
        <p:txBody>
          <a:bodyPr wrap="square" lIns="0" tIns="0" rIns="0" bIns="0" rtlCol="0">
            <a:noAutofit/>
          </a:bodyPr>
          <a:lstStyle/>
          <a:p>
            <a:endParaRPr sz="1154"/>
          </a:p>
        </p:txBody>
      </p:sp>
      <p:sp>
        <p:nvSpPr>
          <p:cNvPr id="179" name="object 179"/>
          <p:cNvSpPr/>
          <p:nvPr/>
        </p:nvSpPr>
        <p:spPr>
          <a:xfrm>
            <a:off x="4676630" y="4467637"/>
            <a:ext cx="445689" cy="6353"/>
          </a:xfrm>
          <a:custGeom>
            <a:avLst/>
            <a:gdLst/>
            <a:ahLst/>
            <a:cxnLst/>
            <a:rect l="l" t="t" r="r" b="b"/>
            <a:pathLst>
              <a:path w="694944" h="9906">
                <a:moveTo>
                  <a:pt x="0" y="0"/>
                </a:moveTo>
                <a:lnTo>
                  <a:pt x="0" y="9906"/>
                </a:lnTo>
                <a:lnTo>
                  <a:pt x="694944" y="9906"/>
                </a:lnTo>
                <a:lnTo>
                  <a:pt x="694944" y="0"/>
                </a:lnTo>
                <a:lnTo>
                  <a:pt x="0" y="0"/>
                </a:lnTo>
                <a:close/>
              </a:path>
            </a:pathLst>
          </a:custGeom>
          <a:solidFill>
            <a:srgbClr val="000000"/>
          </a:solidFill>
        </p:spPr>
        <p:txBody>
          <a:bodyPr wrap="square" lIns="0" tIns="0" rIns="0" bIns="0" rtlCol="0">
            <a:noAutofit/>
          </a:bodyPr>
          <a:lstStyle/>
          <a:p>
            <a:endParaRPr sz="1154"/>
          </a:p>
        </p:txBody>
      </p:sp>
      <p:sp>
        <p:nvSpPr>
          <p:cNvPr id="180" name="object 180"/>
          <p:cNvSpPr/>
          <p:nvPr/>
        </p:nvSpPr>
        <p:spPr>
          <a:xfrm>
            <a:off x="6557368" y="4160004"/>
            <a:ext cx="489" cy="148563"/>
          </a:xfrm>
          <a:custGeom>
            <a:avLst/>
            <a:gdLst/>
            <a:ahLst/>
            <a:cxnLst/>
            <a:rect l="l" t="t" r="r" b="b"/>
            <a:pathLst>
              <a:path w="762" h="231648">
                <a:moveTo>
                  <a:pt x="381" y="381"/>
                </a:moveTo>
                <a:lnTo>
                  <a:pt x="381" y="231267"/>
                </a:lnTo>
              </a:path>
            </a:pathLst>
          </a:custGeom>
          <a:ln w="762">
            <a:solidFill>
              <a:srgbClr val="000000"/>
            </a:solidFill>
          </a:ln>
        </p:spPr>
        <p:txBody>
          <a:bodyPr wrap="square" lIns="0" tIns="0" rIns="0" bIns="0" rtlCol="0">
            <a:noAutofit/>
          </a:bodyPr>
          <a:lstStyle/>
          <a:p>
            <a:endParaRPr sz="1154"/>
          </a:p>
        </p:txBody>
      </p:sp>
      <p:sp>
        <p:nvSpPr>
          <p:cNvPr id="181" name="object 181"/>
          <p:cNvSpPr/>
          <p:nvPr/>
        </p:nvSpPr>
        <p:spPr>
          <a:xfrm>
            <a:off x="6558101" y="4160249"/>
            <a:ext cx="5864" cy="148074"/>
          </a:xfrm>
          <a:custGeom>
            <a:avLst/>
            <a:gdLst/>
            <a:ahLst/>
            <a:cxnLst/>
            <a:rect l="l" t="t" r="r" b="b"/>
            <a:pathLst>
              <a:path w="9144" h="230886">
                <a:moveTo>
                  <a:pt x="0" y="0"/>
                </a:moveTo>
                <a:lnTo>
                  <a:pt x="0" y="230886"/>
                </a:lnTo>
                <a:lnTo>
                  <a:pt x="9144" y="230886"/>
                </a:lnTo>
                <a:lnTo>
                  <a:pt x="9144" y="0"/>
                </a:lnTo>
                <a:lnTo>
                  <a:pt x="0" y="0"/>
                </a:lnTo>
                <a:close/>
              </a:path>
            </a:pathLst>
          </a:custGeom>
          <a:solidFill>
            <a:srgbClr val="000000"/>
          </a:solidFill>
        </p:spPr>
        <p:txBody>
          <a:bodyPr wrap="square" lIns="0" tIns="0" rIns="0" bIns="0" rtlCol="0">
            <a:noAutofit/>
          </a:bodyPr>
          <a:lstStyle/>
          <a:p>
            <a:endParaRPr sz="1154"/>
          </a:p>
        </p:txBody>
      </p:sp>
      <p:sp>
        <p:nvSpPr>
          <p:cNvPr id="182" name="object 182"/>
          <p:cNvSpPr/>
          <p:nvPr/>
        </p:nvSpPr>
        <p:spPr>
          <a:xfrm>
            <a:off x="4675897" y="4622797"/>
            <a:ext cx="446666" cy="489"/>
          </a:xfrm>
          <a:custGeom>
            <a:avLst/>
            <a:gdLst/>
            <a:ahLst/>
            <a:cxnLst/>
            <a:rect l="l" t="t" r="r" b="b"/>
            <a:pathLst>
              <a:path w="696468" h="762">
                <a:moveTo>
                  <a:pt x="381" y="381"/>
                </a:moveTo>
                <a:lnTo>
                  <a:pt x="696087" y="381"/>
                </a:lnTo>
              </a:path>
            </a:pathLst>
          </a:custGeom>
          <a:ln w="762">
            <a:solidFill>
              <a:srgbClr val="000000"/>
            </a:solidFill>
          </a:ln>
        </p:spPr>
        <p:txBody>
          <a:bodyPr wrap="square" lIns="0" tIns="0" rIns="0" bIns="0" rtlCol="0">
            <a:noAutofit/>
          </a:bodyPr>
          <a:lstStyle/>
          <a:p>
            <a:endParaRPr sz="1154"/>
          </a:p>
        </p:txBody>
      </p:sp>
      <p:sp>
        <p:nvSpPr>
          <p:cNvPr id="183" name="object 183"/>
          <p:cNvSpPr/>
          <p:nvPr/>
        </p:nvSpPr>
        <p:spPr>
          <a:xfrm>
            <a:off x="4676630" y="4623530"/>
            <a:ext cx="445689" cy="5864"/>
          </a:xfrm>
          <a:custGeom>
            <a:avLst/>
            <a:gdLst/>
            <a:ahLst/>
            <a:cxnLst/>
            <a:rect l="l" t="t" r="r" b="b"/>
            <a:pathLst>
              <a:path w="694944" h="9143">
                <a:moveTo>
                  <a:pt x="0" y="0"/>
                </a:moveTo>
                <a:lnTo>
                  <a:pt x="0" y="9144"/>
                </a:lnTo>
                <a:lnTo>
                  <a:pt x="694944" y="9144"/>
                </a:lnTo>
                <a:lnTo>
                  <a:pt x="694944" y="0"/>
                </a:lnTo>
                <a:lnTo>
                  <a:pt x="0" y="0"/>
                </a:lnTo>
                <a:close/>
              </a:path>
            </a:pathLst>
          </a:custGeom>
          <a:solidFill>
            <a:srgbClr val="000000"/>
          </a:solidFill>
        </p:spPr>
        <p:txBody>
          <a:bodyPr wrap="square" lIns="0" tIns="0" rIns="0" bIns="0" rtlCol="0">
            <a:noAutofit/>
          </a:bodyPr>
          <a:lstStyle/>
          <a:p>
            <a:endParaRPr sz="1154"/>
          </a:p>
        </p:txBody>
      </p:sp>
      <p:sp>
        <p:nvSpPr>
          <p:cNvPr id="184" name="object 184"/>
          <p:cNvSpPr/>
          <p:nvPr/>
        </p:nvSpPr>
        <p:spPr>
          <a:xfrm>
            <a:off x="4675897" y="4778690"/>
            <a:ext cx="446666" cy="489"/>
          </a:xfrm>
          <a:custGeom>
            <a:avLst/>
            <a:gdLst/>
            <a:ahLst/>
            <a:cxnLst/>
            <a:rect l="l" t="t" r="r" b="b"/>
            <a:pathLst>
              <a:path w="696468" h="762">
                <a:moveTo>
                  <a:pt x="381" y="381"/>
                </a:moveTo>
                <a:lnTo>
                  <a:pt x="696087" y="381"/>
                </a:lnTo>
              </a:path>
            </a:pathLst>
          </a:custGeom>
          <a:ln w="762">
            <a:solidFill>
              <a:srgbClr val="000000"/>
            </a:solidFill>
          </a:ln>
        </p:spPr>
        <p:txBody>
          <a:bodyPr wrap="square" lIns="0" tIns="0" rIns="0" bIns="0" rtlCol="0">
            <a:noAutofit/>
          </a:bodyPr>
          <a:lstStyle/>
          <a:p>
            <a:endParaRPr sz="1154"/>
          </a:p>
        </p:txBody>
      </p:sp>
      <p:sp>
        <p:nvSpPr>
          <p:cNvPr id="185" name="object 185"/>
          <p:cNvSpPr/>
          <p:nvPr/>
        </p:nvSpPr>
        <p:spPr>
          <a:xfrm>
            <a:off x="4676630" y="4779423"/>
            <a:ext cx="445689" cy="5864"/>
          </a:xfrm>
          <a:custGeom>
            <a:avLst/>
            <a:gdLst/>
            <a:ahLst/>
            <a:cxnLst/>
            <a:rect l="l" t="t" r="r" b="b"/>
            <a:pathLst>
              <a:path w="694944" h="9144">
                <a:moveTo>
                  <a:pt x="0" y="0"/>
                </a:moveTo>
                <a:lnTo>
                  <a:pt x="0" y="9144"/>
                </a:lnTo>
                <a:lnTo>
                  <a:pt x="694944" y="9144"/>
                </a:lnTo>
                <a:lnTo>
                  <a:pt x="694944" y="0"/>
                </a:lnTo>
                <a:lnTo>
                  <a:pt x="0" y="0"/>
                </a:lnTo>
                <a:close/>
              </a:path>
            </a:pathLst>
          </a:custGeom>
          <a:solidFill>
            <a:srgbClr val="000000"/>
          </a:solidFill>
        </p:spPr>
        <p:txBody>
          <a:bodyPr wrap="square" lIns="0" tIns="0" rIns="0" bIns="0" rtlCol="0">
            <a:noAutofit/>
          </a:bodyPr>
          <a:lstStyle/>
          <a:p>
            <a:endParaRPr sz="1154"/>
          </a:p>
        </p:txBody>
      </p:sp>
      <p:sp>
        <p:nvSpPr>
          <p:cNvPr id="186" name="object 186"/>
          <p:cNvSpPr/>
          <p:nvPr/>
        </p:nvSpPr>
        <p:spPr>
          <a:xfrm>
            <a:off x="5602460" y="4320296"/>
            <a:ext cx="489" cy="153450"/>
          </a:xfrm>
          <a:custGeom>
            <a:avLst/>
            <a:gdLst/>
            <a:ahLst/>
            <a:cxnLst/>
            <a:rect l="l" t="t" r="r" b="b"/>
            <a:pathLst>
              <a:path w="762" h="239268">
                <a:moveTo>
                  <a:pt x="381" y="381"/>
                </a:moveTo>
                <a:lnTo>
                  <a:pt x="381" y="238887"/>
                </a:lnTo>
              </a:path>
            </a:pathLst>
          </a:custGeom>
          <a:ln w="762">
            <a:solidFill>
              <a:srgbClr val="000000"/>
            </a:solidFill>
          </a:ln>
        </p:spPr>
        <p:txBody>
          <a:bodyPr wrap="square" lIns="0" tIns="0" rIns="0" bIns="0" rtlCol="0">
            <a:noAutofit/>
          </a:bodyPr>
          <a:lstStyle/>
          <a:p>
            <a:endParaRPr sz="1154"/>
          </a:p>
        </p:txBody>
      </p:sp>
      <p:sp>
        <p:nvSpPr>
          <p:cNvPr id="187" name="object 187"/>
          <p:cNvSpPr/>
          <p:nvPr/>
        </p:nvSpPr>
        <p:spPr>
          <a:xfrm>
            <a:off x="5603194" y="4320540"/>
            <a:ext cx="5864" cy="153450"/>
          </a:xfrm>
          <a:custGeom>
            <a:avLst/>
            <a:gdLst/>
            <a:ahLst/>
            <a:cxnLst/>
            <a:rect l="l" t="t" r="r" b="b"/>
            <a:pathLst>
              <a:path w="9144" h="239268">
                <a:moveTo>
                  <a:pt x="0" y="0"/>
                </a:moveTo>
                <a:lnTo>
                  <a:pt x="0" y="239268"/>
                </a:lnTo>
                <a:lnTo>
                  <a:pt x="9144" y="239268"/>
                </a:lnTo>
                <a:lnTo>
                  <a:pt x="9144" y="0"/>
                </a:lnTo>
                <a:lnTo>
                  <a:pt x="0" y="0"/>
                </a:lnTo>
                <a:close/>
              </a:path>
            </a:pathLst>
          </a:custGeom>
          <a:solidFill>
            <a:srgbClr val="000000"/>
          </a:solidFill>
        </p:spPr>
        <p:txBody>
          <a:bodyPr wrap="square" lIns="0" tIns="0" rIns="0" bIns="0" rtlCol="0">
            <a:noAutofit/>
          </a:bodyPr>
          <a:lstStyle/>
          <a:p>
            <a:endParaRPr sz="1154"/>
          </a:p>
        </p:txBody>
      </p:sp>
      <p:sp>
        <p:nvSpPr>
          <p:cNvPr id="188" name="object 188"/>
          <p:cNvSpPr/>
          <p:nvPr/>
        </p:nvSpPr>
        <p:spPr>
          <a:xfrm>
            <a:off x="4675897" y="4935072"/>
            <a:ext cx="446666" cy="489"/>
          </a:xfrm>
          <a:custGeom>
            <a:avLst/>
            <a:gdLst/>
            <a:ahLst/>
            <a:cxnLst/>
            <a:rect l="l" t="t" r="r" b="b"/>
            <a:pathLst>
              <a:path w="696468" h="762">
                <a:moveTo>
                  <a:pt x="381" y="381"/>
                </a:moveTo>
                <a:lnTo>
                  <a:pt x="696087" y="381"/>
                </a:lnTo>
              </a:path>
            </a:pathLst>
          </a:custGeom>
          <a:ln w="762">
            <a:solidFill>
              <a:srgbClr val="000000"/>
            </a:solidFill>
          </a:ln>
        </p:spPr>
        <p:txBody>
          <a:bodyPr wrap="square" lIns="0" tIns="0" rIns="0" bIns="0" rtlCol="0">
            <a:noAutofit/>
          </a:bodyPr>
          <a:lstStyle/>
          <a:p>
            <a:endParaRPr sz="1154"/>
          </a:p>
        </p:txBody>
      </p:sp>
      <p:sp>
        <p:nvSpPr>
          <p:cNvPr id="189" name="object 189"/>
          <p:cNvSpPr/>
          <p:nvPr/>
        </p:nvSpPr>
        <p:spPr>
          <a:xfrm>
            <a:off x="4676630" y="4935317"/>
            <a:ext cx="445689" cy="6353"/>
          </a:xfrm>
          <a:custGeom>
            <a:avLst/>
            <a:gdLst/>
            <a:ahLst/>
            <a:cxnLst/>
            <a:rect l="l" t="t" r="r" b="b"/>
            <a:pathLst>
              <a:path w="694944" h="9906">
                <a:moveTo>
                  <a:pt x="0" y="0"/>
                </a:moveTo>
                <a:lnTo>
                  <a:pt x="0" y="9906"/>
                </a:lnTo>
                <a:lnTo>
                  <a:pt x="694944" y="9906"/>
                </a:lnTo>
                <a:lnTo>
                  <a:pt x="694944" y="0"/>
                </a:lnTo>
                <a:lnTo>
                  <a:pt x="0" y="0"/>
                </a:lnTo>
                <a:close/>
              </a:path>
            </a:pathLst>
          </a:custGeom>
          <a:solidFill>
            <a:srgbClr val="000000"/>
          </a:solidFill>
        </p:spPr>
        <p:txBody>
          <a:bodyPr wrap="square" lIns="0" tIns="0" rIns="0" bIns="0" rtlCol="0">
            <a:noAutofit/>
          </a:bodyPr>
          <a:lstStyle/>
          <a:p>
            <a:endParaRPr sz="1154"/>
          </a:p>
        </p:txBody>
      </p:sp>
      <p:sp>
        <p:nvSpPr>
          <p:cNvPr id="190" name="object 190"/>
          <p:cNvSpPr/>
          <p:nvPr/>
        </p:nvSpPr>
        <p:spPr>
          <a:xfrm>
            <a:off x="4675897" y="5090965"/>
            <a:ext cx="446666" cy="489"/>
          </a:xfrm>
          <a:custGeom>
            <a:avLst/>
            <a:gdLst/>
            <a:ahLst/>
            <a:cxnLst/>
            <a:rect l="l" t="t" r="r" b="b"/>
            <a:pathLst>
              <a:path w="696468" h="762">
                <a:moveTo>
                  <a:pt x="381" y="381"/>
                </a:moveTo>
                <a:lnTo>
                  <a:pt x="696087" y="381"/>
                </a:lnTo>
              </a:path>
            </a:pathLst>
          </a:custGeom>
          <a:ln w="762">
            <a:solidFill>
              <a:srgbClr val="000000"/>
            </a:solidFill>
          </a:ln>
        </p:spPr>
        <p:txBody>
          <a:bodyPr wrap="square" lIns="0" tIns="0" rIns="0" bIns="0" rtlCol="0">
            <a:noAutofit/>
          </a:bodyPr>
          <a:lstStyle/>
          <a:p>
            <a:endParaRPr sz="1154"/>
          </a:p>
        </p:txBody>
      </p:sp>
      <p:sp>
        <p:nvSpPr>
          <p:cNvPr id="191" name="object 191"/>
          <p:cNvSpPr/>
          <p:nvPr/>
        </p:nvSpPr>
        <p:spPr>
          <a:xfrm>
            <a:off x="4676630" y="5091210"/>
            <a:ext cx="445689" cy="6353"/>
          </a:xfrm>
          <a:custGeom>
            <a:avLst/>
            <a:gdLst/>
            <a:ahLst/>
            <a:cxnLst/>
            <a:rect l="l" t="t" r="r" b="b"/>
            <a:pathLst>
              <a:path w="694944" h="9906">
                <a:moveTo>
                  <a:pt x="0" y="0"/>
                </a:moveTo>
                <a:lnTo>
                  <a:pt x="0" y="9906"/>
                </a:lnTo>
                <a:lnTo>
                  <a:pt x="694944" y="9906"/>
                </a:lnTo>
                <a:lnTo>
                  <a:pt x="694944" y="0"/>
                </a:lnTo>
                <a:lnTo>
                  <a:pt x="0" y="0"/>
                </a:lnTo>
                <a:close/>
              </a:path>
            </a:pathLst>
          </a:custGeom>
          <a:solidFill>
            <a:srgbClr val="000000"/>
          </a:solidFill>
        </p:spPr>
        <p:txBody>
          <a:bodyPr wrap="square" lIns="0" tIns="0" rIns="0" bIns="0" rtlCol="0">
            <a:noAutofit/>
          </a:bodyPr>
          <a:lstStyle/>
          <a:p>
            <a:endParaRPr sz="1154"/>
          </a:p>
        </p:txBody>
      </p:sp>
      <p:sp>
        <p:nvSpPr>
          <p:cNvPr id="192" name="object 192"/>
          <p:cNvSpPr/>
          <p:nvPr/>
        </p:nvSpPr>
        <p:spPr>
          <a:xfrm>
            <a:off x="6079914" y="4320295"/>
            <a:ext cx="489" cy="621130"/>
          </a:xfrm>
          <a:custGeom>
            <a:avLst/>
            <a:gdLst/>
            <a:ahLst/>
            <a:cxnLst/>
            <a:rect l="l" t="t" r="r" b="b"/>
            <a:pathLst>
              <a:path w="762" h="968502">
                <a:moveTo>
                  <a:pt x="381" y="381"/>
                </a:moveTo>
                <a:lnTo>
                  <a:pt x="381" y="968121"/>
                </a:lnTo>
              </a:path>
            </a:pathLst>
          </a:custGeom>
          <a:ln w="762">
            <a:solidFill>
              <a:srgbClr val="000000"/>
            </a:solidFill>
          </a:ln>
        </p:spPr>
        <p:txBody>
          <a:bodyPr wrap="square" lIns="0" tIns="0" rIns="0" bIns="0" rtlCol="0">
            <a:noAutofit/>
          </a:bodyPr>
          <a:lstStyle/>
          <a:p>
            <a:endParaRPr sz="1154"/>
          </a:p>
        </p:txBody>
      </p:sp>
      <p:sp>
        <p:nvSpPr>
          <p:cNvPr id="193" name="object 193"/>
          <p:cNvSpPr/>
          <p:nvPr/>
        </p:nvSpPr>
        <p:spPr>
          <a:xfrm>
            <a:off x="6080647" y="4320540"/>
            <a:ext cx="5864" cy="621130"/>
          </a:xfrm>
          <a:custGeom>
            <a:avLst/>
            <a:gdLst/>
            <a:ahLst/>
            <a:cxnLst/>
            <a:rect l="l" t="t" r="r" b="b"/>
            <a:pathLst>
              <a:path w="9144" h="968502">
                <a:moveTo>
                  <a:pt x="0" y="0"/>
                </a:moveTo>
                <a:lnTo>
                  <a:pt x="0" y="968502"/>
                </a:lnTo>
                <a:lnTo>
                  <a:pt x="9144" y="968502"/>
                </a:lnTo>
                <a:lnTo>
                  <a:pt x="9144" y="0"/>
                </a:lnTo>
                <a:lnTo>
                  <a:pt x="0" y="0"/>
                </a:lnTo>
                <a:close/>
              </a:path>
            </a:pathLst>
          </a:custGeom>
          <a:solidFill>
            <a:srgbClr val="000000"/>
          </a:solidFill>
        </p:spPr>
        <p:txBody>
          <a:bodyPr wrap="square" lIns="0" tIns="0" rIns="0" bIns="0" rtlCol="0">
            <a:noAutofit/>
          </a:bodyPr>
          <a:lstStyle/>
          <a:p>
            <a:endParaRPr sz="1154"/>
          </a:p>
        </p:txBody>
      </p:sp>
      <p:sp>
        <p:nvSpPr>
          <p:cNvPr id="194" name="object 194"/>
          <p:cNvSpPr/>
          <p:nvPr/>
        </p:nvSpPr>
        <p:spPr>
          <a:xfrm>
            <a:off x="6557368" y="4785043"/>
            <a:ext cx="489" cy="156382"/>
          </a:xfrm>
          <a:custGeom>
            <a:avLst/>
            <a:gdLst/>
            <a:ahLst/>
            <a:cxnLst/>
            <a:rect l="l" t="t" r="r" b="b"/>
            <a:pathLst>
              <a:path w="762" h="243840">
                <a:moveTo>
                  <a:pt x="381" y="381"/>
                </a:moveTo>
                <a:lnTo>
                  <a:pt x="381" y="243459"/>
                </a:lnTo>
              </a:path>
            </a:pathLst>
          </a:custGeom>
          <a:ln w="762">
            <a:solidFill>
              <a:srgbClr val="000000"/>
            </a:solidFill>
          </a:ln>
        </p:spPr>
        <p:txBody>
          <a:bodyPr wrap="square" lIns="0" tIns="0" rIns="0" bIns="0" rtlCol="0">
            <a:noAutofit/>
          </a:bodyPr>
          <a:lstStyle/>
          <a:p>
            <a:endParaRPr sz="1154"/>
          </a:p>
        </p:txBody>
      </p:sp>
      <p:sp>
        <p:nvSpPr>
          <p:cNvPr id="195" name="object 195"/>
          <p:cNvSpPr/>
          <p:nvPr/>
        </p:nvSpPr>
        <p:spPr>
          <a:xfrm>
            <a:off x="6558101" y="4785288"/>
            <a:ext cx="5864" cy="156382"/>
          </a:xfrm>
          <a:custGeom>
            <a:avLst/>
            <a:gdLst/>
            <a:ahLst/>
            <a:cxnLst/>
            <a:rect l="l" t="t" r="r" b="b"/>
            <a:pathLst>
              <a:path w="9144" h="243840">
                <a:moveTo>
                  <a:pt x="0" y="0"/>
                </a:moveTo>
                <a:lnTo>
                  <a:pt x="0" y="243840"/>
                </a:lnTo>
                <a:lnTo>
                  <a:pt x="9144" y="243840"/>
                </a:lnTo>
                <a:lnTo>
                  <a:pt x="9144" y="0"/>
                </a:lnTo>
                <a:lnTo>
                  <a:pt x="0" y="0"/>
                </a:lnTo>
                <a:close/>
              </a:path>
            </a:pathLst>
          </a:custGeom>
          <a:solidFill>
            <a:srgbClr val="000000"/>
          </a:solidFill>
        </p:spPr>
        <p:txBody>
          <a:bodyPr wrap="square" lIns="0" tIns="0" rIns="0" bIns="0" rtlCol="0">
            <a:noAutofit/>
          </a:bodyPr>
          <a:lstStyle/>
          <a:p>
            <a:endParaRPr sz="1154"/>
          </a:p>
        </p:txBody>
      </p:sp>
      <p:sp>
        <p:nvSpPr>
          <p:cNvPr id="196" name="object 196"/>
          <p:cNvSpPr/>
          <p:nvPr/>
        </p:nvSpPr>
        <p:spPr>
          <a:xfrm>
            <a:off x="7035310" y="4320295"/>
            <a:ext cx="489" cy="621130"/>
          </a:xfrm>
          <a:custGeom>
            <a:avLst/>
            <a:gdLst/>
            <a:ahLst/>
            <a:cxnLst/>
            <a:rect l="l" t="t" r="r" b="b"/>
            <a:pathLst>
              <a:path w="762" h="968502">
                <a:moveTo>
                  <a:pt x="381" y="381"/>
                </a:moveTo>
                <a:lnTo>
                  <a:pt x="381" y="968121"/>
                </a:lnTo>
              </a:path>
            </a:pathLst>
          </a:custGeom>
          <a:ln w="762">
            <a:solidFill>
              <a:srgbClr val="000000"/>
            </a:solidFill>
          </a:ln>
        </p:spPr>
        <p:txBody>
          <a:bodyPr wrap="square" lIns="0" tIns="0" rIns="0" bIns="0" rtlCol="0">
            <a:noAutofit/>
          </a:bodyPr>
          <a:lstStyle/>
          <a:p>
            <a:endParaRPr sz="1154"/>
          </a:p>
        </p:txBody>
      </p:sp>
      <p:sp>
        <p:nvSpPr>
          <p:cNvPr id="197" name="object 197"/>
          <p:cNvSpPr/>
          <p:nvPr/>
        </p:nvSpPr>
        <p:spPr>
          <a:xfrm>
            <a:off x="7035554" y="4320540"/>
            <a:ext cx="6353" cy="621130"/>
          </a:xfrm>
          <a:custGeom>
            <a:avLst/>
            <a:gdLst/>
            <a:ahLst/>
            <a:cxnLst/>
            <a:rect l="l" t="t" r="r" b="b"/>
            <a:pathLst>
              <a:path w="9906" h="968502">
                <a:moveTo>
                  <a:pt x="0" y="0"/>
                </a:moveTo>
                <a:lnTo>
                  <a:pt x="0" y="968502"/>
                </a:lnTo>
                <a:lnTo>
                  <a:pt x="9906" y="968502"/>
                </a:lnTo>
                <a:lnTo>
                  <a:pt x="9906" y="0"/>
                </a:lnTo>
                <a:lnTo>
                  <a:pt x="0" y="0"/>
                </a:lnTo>
                <a:close/>
              </a:path>
            </a:pathLst>
          </a:custGeom>
          <a:solidFill>
            <a:srgbClr val="000000"/>
          </a:solidFill>
        </p:spPr>
        <p:txBody>
          <a:bodyPr wrap="square" lIns="0" tIns="0" rIns="0" bIns="0" rtlCol="0">
            <a:noAutofit/>
          </a:bodyPr>
          <a:lstStyle/>
          <a:p>
            <a:endParaRPr sz="1154"/>
          </a:p>
        </p:txBody>
      </p:sp>
      <p:sp>
        <p:nvSpPr>
          <p:cNvPr id="198" name="object 198"/>
          <p:cNvSpPr/>
          <p:nvPr/>
        </p:nvSpPr>
        <p:spPr>
          <a:xfrm>
            <a:off x="4675897" y="5402752"/>
            <a:ext cx="446666" cy="489"/>
          </a:xfrm>
          <a:custGeom>
            <a:avLst/>
            <a:gdLst/>
            <a:ahLst/>
            <a:cxnLst/>
            <a:rect l="l" t="t" r="r" b="b"/>
            <a:pathLst>
              <a:path w="696468" h="762">
                <a:moveTo>
                  <a:pt x="381" y="381"/>
                </a:moveTo>
                <a:lnTo>
                  <a:pt x="696087" y="381"/>
                </a:lnTo>
              </a:path>
            </a:pathLst>
          </a:custGeom>
          <a:ln w="762">
            <a:solidFill>
              <a:srgbClr val="000000"/>
            </a:solidFill>
          </a:ln>
        </p:spPr>
        <p:txBody>
          <a:bodyPr wrap="square" lIns="0" tIns="0" rIns="0" bIns="0" rtlCol="0">
            <a:noAutofit/>
          </a:bodyPr>
          <a:lstStyle/>
          <a:p>
            <a:endParaRPr sz="1154"/>
          </a:p>
        </p:txBody>
      </p:sp>
      <p:sp>
        <p:nvSpPr>
          <p:cNvPr id="199" name="object 199"/>
          <p:cNvSpPr/>
          <p:nvPr/>
        </p:nvSpPr>
        <p:spPr>
          <a:xfrm>
            <a:off x="4676630" y="5403485"/>
            <a:ext cx="445689" cy="5864"/>
          </a:xfrm>
          <a:custGeom>
            <a:avLst/>
            <a:gdLst/>
            <a:ahLst/>
            <a:cxnLst/>
            <a:rect l="l" t="t" r="r" b="b"/>
            <a:pathLst>
              <a:path w="694944" h="9144">
                <a:moveTo>
                  <a:pt x="0" y="0"/>
                </a:moveTo>
                <a:lnTo>
                  <a:pt x="0" y="9144"/>
                </a:lnTo>
                <a:lnTo>
                  <a:pt x="694944" y="9144"/>
                </a:lnTo>
                <a:lnTo>
                  <a:pt x="694944" y="0"/>
                </a:lnTo>
                <a:lnTo>
                  <a:pt x="0" y="0"/>
                </a:lnTo>
                <a:close/>
              </a:path>
            </a:pathLst>
          </a:custGeom>
          <a:solidFill>
            <a:srgbClr val="000000"/>
          </a:solidFill>
        </p:spPr>
        <p:txBody>
          <a:bodyPr wrap="square" lIns="0" tIns="0" rIns="0" bIns="0" rtlCol="0">
            <a:noAutofit/>
          </a:bodyPr>
          <a:lstStyle/>
          <a:p>
            <a:endParaRPr sz="1154"/>
          </a:p>
        </p:txBody>
      </p:sp>
      <p:sp>
        <p:nvSpPr>
          <p:cNvPr id="200" name="object 200"/>
          <p:cNvSpPr/>
          <p:nvPr/>
        </p:nvSpPr>
        <p:spPr>
          <a:xfrm>
            <a:off x="5602460" y="4785043"/>
            <a:ext cx="489" cy="771158"/>
          </a:xfrm>
          <a:custGeom>
            <a:avLst/>
            <a:gdLst/>
            <a:ahLst/>
            <a:cxnLst/>
            <a:rect l="l" t="t" r="r" b="b"/>
            <a:pathLst>
              <a:path w="762" h="1202436">
                <a:moveTo>
                  <a:pt x="381" y="381"/>
                </a:moveTo>
                <a:lnTo>
                  <a:pt x="381" y="1202055"/>
                </a:lnTo>
              </a:path>
            </a:pathLst>
          </a:custGeom>
          <a:ln w="762">
            <a:solidFill>
              <a:srgbClr val="000000"/>
            </a:solidFill>
          </a:ln>
        </p:spPr>
        <p:txBody>
          <a:bodyPr wrap="square" lIns="0" tIns="0" rIns="0" bIns="0" rtlCol="0">
            <a:noAutofit/>
          </a:bodyPr>
          <a:lstStyle/>
          <a:p>
            <a:endParaRPr sz="1154"/>
          </a:p>
        </p:txBody>
      </p:sp>
      <p:sp>
        <p:nvSpPr>
          <p:cNvPr id="201" name="object 201"/>
          <p:cNvSpPr/>
          <p:nvPr/>
        </p:nvSpPr>
        <p:spPr>
          <a:xfrm>
            <a:off x="5603194" y="4785287"/>
            <a:ext cx="5864" cy="770670"/>
          </a:xfrm>
          <a:custGeom>
            <a:avLst/>
            <a:gdLst/>
            <a:ahLst/>
            <a:cxnLst/>
            <a:rect l="l" t="t" r="r" b="b"/>
            <a:pathLst>
              <a:path w="9144" h="1201674">
                <a:moveTo>
                  <a:pt x="0" y="0"/>
                </a:moveTo>
                <a:lnTo>
                  <a:pt x="0" y="1201674"/>
                </a:lnTo>
                <a:lnTo>
                  <a:pt x="9144" y="1201674"/>
                </a:lnTo>
                <a:lnTo>
                  <a:pt x="9144" y="0"/>
                </a:lnTo>
                <a:lnTo>
                  <a:pt x="0" y="0"/>
                </a:lnTo>
                <a:close/>
              </a:path>
            </a:pathLst>
          </a:custGeom>
          <a:solidFill>
            <a:srgbClr val="000000"/>
          </a:solidFill>
        </p:spPr>
        <p:txBody>
          <a:bodyPr wrap="square" lIns="0" tIns="0" rIns="0" bIns="0" rtlCol="0">
            <a:noAutofit/>
          </a:bodyPr>
          <a:lstStyle/>
          <a:p>
            <a:endParaRPr sz="1154"/>
          </a:p>
        </p:txBody>
      </p:sp>
      <p:sp>
        <p:nvSpPr>
          <p:cNvPr id="202" name="object 202"/>
          <p:cNvSpPr/>
          <p:nvPr/>
        </p:nvSpPr>
        <p:spPr>
          <a:xfrm>
            <a:off x="7035310" y="5096830"/>
            <a:ext cx="489" cy="459372"/>
          </a:xfrm>
          <a:custGeom>
            <a:avLst/>
            <a:gdLst/>
            <a:ahLst/>
            <a:cxnLst/>
            <a:rect l="l" t="t" r="r" b="b"/>
            <a:pathLst>
              <a:path w="762" h="716280">
                <a:moveTo>
                  <a:pt x="381" y="381"/>
                </a:moveTo>
                <a:lnTo>
                  <a:pt x="381" y="715899"/>
                </a:lnTo>
              </a:path>
            </a:pathLst>
          </a:custGeom>
          <a:ln w="762">
            <a:solidFill>
              <a:srgbClr val="000000"/>
            </a:solidFill>
          </a:ln>
        </p:spPr>
        <p:txBody>
          <a:bodyPr wrap="square" lIns="0" tIns="0" rIns="0" bIns="0" rtlCol="0">
            <a:noAutofit/>
          </a:bodyPr>
          <a:lstStyle/>
          <a:p>
            <a:endParaRPr sz="1154"/>
          </a:p>
        </p:txBody>
      </p:sp>
      <p:sp>
        <p:nvSpPr>
          <p:cNvPr id="203" name="object 203"/>
          <p:cNvSpPr/>
          <p:nvPr/>
        </p:nvSpPr>
        <p:spPr>
          <a:xfrm>
            <a:off x="7035554" y="5097563"/>
            <a:ext cx="6353" cy="458395"/>
          </a:xfrm>
          <a:custGeom>
            <a:avLst/>
            <a:gdLst/>
            <a:ahLst/>
            <a:cxnLst/>
            <a:rect l="l" t="t" r="r" b="b"/>
            <a:pathLst>
              <a:path w="9906" h="714756">
                <a:moveTo>
                  <a:pt x="0" y="0"/>
                </a:moveTo>
                <a:lnTo>
                  <a:pt x="0" y="714756"/>
                </a:lnTo>
                <a:lnTo>
                  <a:pt x="9906" y="714756"/>
                </a:lnTo>
                <a:lnTo>
                  <a:pt x="9906" y="0"/>
                </a:lnTo>
                <a:lnTo>
                  <a:pt x="0" y="0"/>
                </a:lnTo>
                <a:close/>
              </a:path>
            </a:pathLst>
          </a:custGeom>
          <a:solidFill>
            <a:srgbClr val="000000"/>
          </a:solidFill>
        </p:spPr>
        <p:txBody>
          <a:bodyPr wrap="square" lIns="0" tIns="0" rIns="0" bIns="0" rtlCol="0">
            <a:noAutofit/>
          </a:bodyPr>
          <a:lstStyle/>
          <a:p>
            <a:endParaRPr sz="1154"/>
          </a:p>
        </p:txBody>
      </p:sp>
      <p:sp>
        <p:nvSpPr>
          <p:cNvPr id="204" name="object 204"/>
          <p:cNvSpPr/>
          <p:nvPr/>
        </p:nvSpPr>
        <p:spPr>
          <a:xfrm>
            <a:off x="4664413" y="4148031"/>
            <a:ext cx="12217" cy="1420144"/>
          </a:xfrm>
          <a:custGeom>
            <a:avLst/>
            <a:gdLst/>
            <a:ahLst/>
            <a:cxnLst/>
            <a:rect l="l" t="t" r="r" b="b"/>
            <a:pathLst>
              <a:path w="19050" h="2214372">
                <a:moveTo>
                  <a:pt x="0" y="0"/>
                </a:moveTo>
                <a:lnTo>
                  <a:pt x="0" y="2214372"/>
                </a:lnTo>
                <a:lnTo>
                  <a:pt x="19050" y="2214372"/>
                </a:lnTo>
                <a:lnTo>
                  <a:pt x="19050" y="0"/>
                </a:lnTo>
                <a:lnTo>
                  <a:pt x="0" y="0"/>
                </a:lnTo>
                <a:close/>
              </a:path>
            </a:pathLst>
          </a:custGeom>
          <a:solidFill>
            <a:srgbClr val="000000"/>
          </a:solidFill>
        </p:spPr>
        <p:txBody>
          <a:bodyPr wrap="square" lIns="0" tIns="0" rIns="0" bIns="0" rtlCol="0">
            <a:noAutofit/>
          </a:bodyPr>
          <a:lstStyle/>
          <a:p>
            <a:endParaRPr sz="1154"/>
          </a:p>
        </p:txBody>
      </p:sp>
      <p:sp>
        <p:nvSpPr>
          <p:cNvPr id="205" name="object 205"/>
          <p:cNvSpPr/>
          <p:nvPr/>
        </p:nvSpPr>
        <p:spPr>
          <a:xfrm>
            <a:off x="5122319" y="4160249"/>
            <a:ext cx="11729" cy="1407926"/>
          </a:xfrm>
          <a:custGeom>
            <a:avLst/>
            <a:gdLst/>
            <a:ahLst/>
            <a:cxnLst/>
            <a:rect l="l" t="t" r="r" b="b"/>
            <a:pathLst>
              <a:path w="18288" h="2195322">
                <a:moveTo>
                  <a:pt x="0" y="0"/>
                </a:moveTo>
                <a:lnTo>
                  <a:pt x="0" y="2195322"/>
                </a:lnTo>
                <a:lnTo>
                  <a:pt x="18288" y="2195322"/>
                </a:lnTo>
                <a:lnTo>
                  <a:pt x="18288" y="0"/>
                </a:lnTo>
                <a:lnTo>
                  <a:pt x="0" y="0"/>
                </a:lnTo>
                <a:close/>
              </a:path>
            </a:pathLst>
          </a:custGeom>
          <a:solidFill>
            <a:srgbClr val="000000"/>
          </a:solidFill>
        </p:spPr>
        <p:txBody>
          <a:bodyPr wrap="square" lIns="0" tIns="0" rIns="0" bIns="0" rtlCol="0">
            <a:noAutofit/>
          </a:bodyPr>
          <a:lstStyle/>
          <a:p>
            <a:endParaRPr sz="1154"/>
          </a:p>
        </p:txBody>
      </p:sp>
      <p:sp>
        <p:nvSpPr>
          <p:cNvPr id="206" name="object 206"/>
          <p:cNvSpPr/>
          <p:nvPr/>
        </p:nvSpPr>
        <p:spPr>
          <a:xfrm>
            <a:off x="6079914" y="5096830"/>
            <a:ext cx="489" cy="459372"/>
          </a:xfrm>
          <a:custGeom>
            <a:avLst/>
            <a:gdLst/>
            <a:ahLst/>
            <a:cxnLst/>
            <a:rect l="l" t="t" r="r" b="b"/>
            <a:pathLst>
              <a:path w="762" h="716280">
                <a:moveTo>
                  <a:pt x="381" y="381"/>
                </a:moveTo>
                <a:lnTo>
                  <a:pt x="381" y="715899"/>
                </a:lnTo>
              </a:path>
            </a:pathLst>
          </a:custGeom>
          <a:ln w="762">
            <a:solidFill>
              <a:srgbClr val="000000"/>
            </a:solidFill>
          </a:ln>
        </p:spPr>
        <p:txBody>
          <a:bodyPr wrap="square" lIns="0" tIns="0" rIns="0" bIns="0" rtlCol="0">
            <a:noAutofit/>
          </a:bodyPr>
          <a:lstStyle/>
          <a:p>
            <a:endParaRPr sz="1154"/>
          </a:p>
        </p:txBody>
      </p:sp>
      <p:sp>
        <p:nvSpPr>
          <p:cNvPr id="207" name="object 207"/>
          <p:cNvSpPr/>
          <p:nvPr/>
        </p:nvSpPr>
        <p:spPr>
          <a:xfrm>
            <a:off x="6080647" y="5097563"/>
            <a:ext cx="5864" cy="458395"/>
          </a:xfrm>
          <a:custGeom>
            <a:avLst/>
            <a:gdLst/>
            <a:ahLst/>
            <a:cxnLst/>
            <a:rect l="l" t="t" r="r" b="b"/>
            <a:pathLst>
              <a:path w="9144" h="714756">
                <a:moveTo>
                  <a:pt x="0" y="0"/>
                </a:moveTo>
                <a:lnTo>
                  <a:pt x="0" y="714756"/>
                </a:lnTo>
                <a:lnTo>
                  <a:pt x="9144" y="714756"/>
                </a:lnTo>
                <a:lnTo>
                  <a:pt x="9144" y="0"/>
                </a:lnTo>
                <a:lnTo>
                  <a:pt x="0" y="0"/>
                </a:lnTo>
                <a:close/>
              </a:path>
            </a:pathLst>
          </a:custGeom>
          <a:solidFill>
            <a:srgbClr val="000000"/>
          </a:solidFill>
        </p:spPr>
        <p:txBody>
          <a:bodyPr wrap="square" lIns="0" tIns="0" rIns="0" bIns="0" rtlCol="0">
            <a:noAutofit/>
          </a:bodyPr>
          <a:lstStyle/>
          <a:p>
            <a:endParaRPr sz="1154"/>
          </a:p>
        </p:txBody>
      </p:sp>
      <p:sp>
        <p:nvSpPr>
          <p:cNvPr id="208" name="object 208"/>
          <p:cNvSpPr/>
          <p:nvPr/>
        </p:nvSpPr>
        <p:spPr>
          <a:xfrm>
            <a:off x="6557368" y="5096830"/>
            <a:ext cx="489" cy="459372"/>
          </a:xfrm>
          <a:custGeom>
            <a:avLst/>
            <a:gdLst/>
            <a:ahLst/>
            <a:cxnLst/>
            <a:rect l="l" t="t" r="r" b="b"/>
            <a:pathLst>
              <a:path w="762" h="716280">
                <a:moveTo>
                  <a:pt x="381" y="381"/>
                </a:moveTo>
                <a:lnTo>
                  <a:pt x="381" y="715899"/>
                </a:lnTo>
              </a:path>
            </a:pathLst>
          </a:custGeom>
          <a:ln w="762">
            <a:solidFill>
              <a:srgbClr val="000000"/>
            </a:solidFill>
          </a:ln>
        </p:spPr>
        <p:txBody>
          <a:bodyPr wrap="square" lIns="0" tIns="0" rIns="0" bIns="0" rtlCol="0">
            <a:noAutofit/>
          </a:bodyPr>
          <a:lstStyle/>
          <a:p>
            <a:endParaRPr sz="1154"/>
          </a:p>
        </p:txBody>
      </p:sp>
      <p:sp>
        <p:nvSpPr>
          <p:cNvPr id="209" name="object 209"/>
          <p:cNvSpPr/>
          <p:nvPr/>
        </p:nvSpPr>
        <p:spPr>
          <a:xfrm>
            <a:off x="6558101" y="5097563"/>
            <a:ext cx="5864" cy="458395"/>
          </a:xfrm>
          <a:custGeom>
            <a:avLst/>
            <a:gdLst/>
            <a:ahLst/>
            <a:cxnLst/>
            <a:rect l="l" t="t" r="r" b="b"/>
            <a:pathLst>
              <a:path w="9144" h="714756">
                <a:moveTo>
                  <a:pt x="0" y="0"/>
                </a:moveTo>
                <a:lnTo>
                  <a:pt x="0" y="714756"/>
                </a:lnTo>
                <a:lnTo>
                  <a:pt x="9144" y="714756"/>
                </a:lnTo>
                <a:lnTo>
                  <a:pt x="9144" y="0"/>
                </a:lnTo>
                <a:lnTo>
                  <a:pt x="0" y="0"/>
                </a:lnTo>
                <a:close/>
              </a:path>
            </a:pathLst>
          </a:custGeom>
          <a:solidFill>
            <a:srgbClr val="000000"/>
          </a:solidFill>
        </p:spPr>
        <p:txBody>
          <a:bodyPr wrap="square" lIns="0" tIns="0" rIns="0" bIns="0" rtlCol="0">
            <a:noAutofit/>
          </a:bodyPr>
          <a:lstStyle/>
          <a:p>
            <a:endParaRPr sz="1154"/>
          </a:p>
        </p:txBody>
      </p:sp>
      <p:sp>
        <p:nvSpPr>
          <p:cNvPr id="210" name="object 210"/>
          <p:cNvSpPr/>
          <p:nvPr/>
        </p:nvSpPr>
        <p:spPr>
          <a:xfrm>
            <a:off x="7510076" y="4160249"/>
            <a:ext cx="12217" cy="1407926"/>
          </a:xfrm>
          <a:custGeom>
            <a:avLst/>
            <a:gdLst/>
            <a:ahLst/>
            <a:cxnLst/>
            <a:rect l="l" t="t" r="r" b="b"/>
            <a:pathLst>
              <a:path w="19050" h="2195322">
                <a:moveTo>
                  <a:pt x="0" y="0"/>
                </a:moveTo>
                <a:lnTo>
                  <a:pt x="0" y="2195322"/>
                </a:lnTo>
                <a:lnTo>
                  <a:pt x="19050" y="2195322"/>
                </a:lnTo>
                <a:lnTo>
                  <a:pt x="19050" y="0"/>
                </a:lnTo>
                <a:lnTo>
                  <a:pt x="0" y="0"/>
                </a:lnTo>
                <a:close/>
              </a:path>
            </a:pathLst>
          </a:custGeom>
          <a:solidFill>
            <a:srgbClr val="000000"/>
          </a:solidFill>
        </p:spPr>
        <p:txBody>
          <a:bodyPr wrap="square" lIns="0" tIns="0" rIns="0" bIns="0" rtlCol="0">
            <a:noAutofit/>
          </a:bodyPr>
          <a:lstStyle/>
          <a:p>
            <a:endParaRPr sz="1154"/>
          </a:p>
        </p:txBody>
      </p:sp>
      <p:sp>
        <p:nvSpPr>
          <p:cNvPr id="211" name="object 211"/>
          <p:cNvSpPr/>
          <p:nvPr/>
        </p:nvSpPr>
        <p:spPr>
          <a:xfrm>
            <a:off x="4676630" y="4148031"/>
            <a:ext cx="2845663" cy="12217"/>
          </a:xfrm>
          <a:custGeom>
            <a:avLst/>
            <a:gdLst/>
            <a:ahLst/>
            <a:cxnLst/>
            <a:rect l="l" t="t" r="r" b="b"/>
            <a:pathLst>
              <a:path w="4437126" h="19050">
                <a:moveTo>
                  <a:pt x="0" y="0"/>
                </a:moveTo>
                <a:lnTo>
                  <a:pt x="0" y="19050"/>
                </a:lnTo>
                <a:lnTo>
                  <a:pt x="4437126" y="19050"/>
                </a:lnTo>
                <a:lnTo>
                  <a:pt x="4437126" y="0"/>
                </a:lnTo>
                <a:lnTo>
                  <a:pt x="0" y="0"/>
                </a:lnTo>
                <a:close/>
              </a:path>
            </a:pathLst>
          </a:custGeom>
          <a:solidFill>
            <a:srgbClr val="000000"/>
          </a:solidFill>
        </p:spPr>
        <p:txBody>
          <a:bodyPr wrap="square" lIns="0" tIns="0" rIns="0" bIns="0" rtlCol="0">
            <a:noAutofit/>
          </a:bodyPr>
          <a:lstStyle/>
          <a:p>
            <a:endParaRPr sz="1154"/>
          </a:p>
        </p:txBody>
      </p:sp>
      <p:sp>
        <p:nvSpPr>
          <p:cNvPr id="212" name="object 212"/>
          <p:cNvSpPr/>
          <p:nvPr/>
        </p:nvSpPr>
        <p:spPr>
          <a:xfrm>
            <a:off x="4676630" y="4308323"/>
            <a:ext cx="2845663" cy="12217"/>
          </a:xfrm>
          <a:custGeom>
            <a:avLst/>
            <a:gdLst/>
            <a:ahLst/>
            <a:cxnLst/>
            <a:rect l="l" t="t" r="r" b="b"/>
            <a:pathLst>
              <a:path w="4437126" h="19050">
                <a:moveTo>
                  <a:pt x="0" y="0"/>
                </a:moveTo>
                <a:lnTo>
                  <a:pt x="0" y="19050"/>
                </a:lnTo>
                <a:lnTo>
                  <a:pt x="4437126" y="19050"/>
                </a:lnTo>
                <a:lnTo>
                  <a:pt x="4437126" y="0"/>
                </a:lnTo>
                <a:lnTo>
                  <a:pt x="0" y="0"/>
                </a:lnTo>
                <a:close/>
              </a:path>
            </a:pathLst>
          </a:custGeom>
          <a:solidFill>
            <a:srgbClr val="000000"/>
          </a:solidFill>
        </p:spPr>
        <p:txBody>
          <a:bodyPr wrap="square" lIns="0" tIns="0" rIns="0" bIns="0" rtlCol="0">
            <a:noAutofit/>
          </a:bodyPr>
          <a:lstStyle/>
          <a:p>
            <a:endParaRPr sz="1154"/>
          </a:p>
        </p:txBody>
      </p:sp>
      <p:sp>
        <p:nvSpPr>
          <p:cNvPr id="213" name="object 213"/>
          <p:cNvSpPr/>
          <p:nvPr/>
        </p:nvSpPr>
        <p:spPr>
          <a:xfrm>
            <a:off x="5133803" y="4467392"/>
            <a:ext cx="2376028" cy="489"/>
          </a:xfrm>
          <a:custGeom>
            <a:avLst/>
            <a:gdLst/>
            <a:ahLst/>
            <a:cxnLst/>
            <a:rect l="l" t="t" r="r" b="b"/>
            <a:pathLst>
              <a:path w="3704844" h="762">
                <a:moveTo>
                  <a:pt x="381" y="381"/>
                </a:moveTo>
                <a:lnTo>
                  <a:pt x="3704463" y="381"/>
                </a:lnTo>
              </a:path>
            </a:pathLst>
          </a:custGeom>
          <a:ln w="762">
            <a:solidFill>
              <a:srgbClr val="000000"/>
            </a:solidFill>
          </a:ln>
        </p:spPr>
        <p:txBody>
          <a:bodyPr wrap="square" lIns="0" tIns="0" rIns="0" bIns="0" rtlCol="0">
            <a:noAutofit/>
          </a:bodyPr>
          <a:lstStyle/>
          <a:p>
            <a:endParaRPr sz="1154"/>
          </a:p>
        </p:txBody>
      </p:sp>
      <p:sp>
        <p:nvSpPr>
          <p:cNvPr id="214" name="object 214"/>
          <p:cNvSpPr/>
          <p:nvPr/>
        </p:nvSpPr>
        <p:spPr>
          <a:xfrm>
            <a:off x="5134048" y="4467637"/>
            <a:ext cx="2376028" cy="6353"/>
          </a:xfrm>
          <a:custGeom>
            <a:avLst/>
            <a:gdLst/>
            <a:ahLst/>
            <a:cxnLst/>
            <a:rect l="l" t="t" r="r" b="b"/>
            <a:pathLst>
              <a:path w="3704844" h="9906">
                <a:moveTo>
                  <a:pt x="0" y="0"/>
                </a:moveTo>
                <a:lnTo>
                  <a:pt x="0" y="9906"/>
                </a:lnTo>
                <a:lnTo>
                  <a:pt x="3704844" y="9906"/>
                </a:lnTo>
                <a:lnTo>
                  <a:pt x="3704844" y="0"/>
                </a:lnTo>
                <a:lnTo>
                  <a:pt x="0" y="0"/>
                </a:lnTo>
                <a:close/>
              </a:path>
            </a:pathLst>
          </a:custGeom>
          <a:solidFill>
            <a:srgbClr val="000000"/>
          </a:solidFill>
        </p:spPr>
        <p:txBody>
          <a:bodyPr wrap="square" lIns="0" tIns="0" rIns="0" bIns="0" rtlCol="0">
            <a:noAutofit/>
          </a:bodyPr>
          <a:lstStyle/>
          <a:p>
            <a:endParaRPr sz="1154"/>
          </a:p>
        </p:txBody>
      </p:sp>
      <p:sp>
        <p:nvSpPr>
          <p:cNvPr id="215" name="object 215"/>
          <p:cNvSpPr/>
          <p:nvPr/>
        </p:nvSpPr>
        <p:spPr>
          <a:xfrm>
            <a:off x="5133803" y="4622797"/>
            <a:ext cx="2376028" cy="489"/>
          </a:xfrm>
          <a:custGeom>
            <a:avLst/>
            <a:gdLst/>
            <a:ahLst/>
            <a:cxnLst/>
            <a:rect l="l" t="t" r="r" b="b"/>
            <a:pathLst>
              <a:path w="3704844" h="762">
                <a:moveTo>
                  <a:pt x="381" y="381"/>
                </a:moveTo>
                <a:lnTo>
                  <a:pt x="3704463" y="381"/>
                </a:lnTo>
              </a:path>
            </a:pathLst>
          </a:custGeom>
          <a:ln w="762">
            <a:solidFill>
              <a:srgbClr val="000000"/>
            </a:solidFill>
          </a:ln>
        </p:spPr>
        <p:txBody>
          <a:bodyPr wrap="square" lIns="0" tIns="0" rIns="0" bIns="0" rtlCol="0">
            <a:noAutofit/>
          </a:bodyPr>
          <a:lstStyle/>
          <a:p>
            <a:endParaRPr sz="1154"/>
          </a:p>
        </p:txBody>
      </p:sp>
      <p:sp>
        <p:nvSpPr>
          <p:cNvPr id="216" name="object 216"/>
          <p:cNvSpPr/>
          <p:nvPr/>
        </p:nvSpPr>
        <p:spPr>
          <a:xfrm>
            <a:off x="5134048" y="4623530"/>
            <a:ext cx="2376028" cy="5864"/>
          </a:xfrm>
          <a:custGeom>
            <a:avLst/>
            <a:gdLst/>
            <a:ahLst/>
            <a:cxnLst/>
            <a:rect l="l" t="t" r="r" b="b"/>
            <a:pathLst>
              <a:path w="3704844" h="9143">
                <a:moveTo>
                  <a:pt x="0" y="0"/>
                </a:moveTo>
                <a:lnTo>
                  <a:pt x="0" y="9144"/>
                </a:lnTo>
                <a:lnTo>
                  <a:pt x="3704844" y="9144"/>
                </a:lnTo>
                <a:lnTo>
                  <a:pt x="3704844" y="0"/>
                </a:lnTo>
                <a:lnTo>
                  <a:pt x="0" y="0"/>
                </a:lnTo>
                <a:close/>
              </a:path>
            </a:pathLst>
          </a:custGeom>
          <a:solidFill>
            <a:srgbClr val="000000"/>
          </a:solidFill>
        </p:spPr>
        <p:txBody>
          <a:bodyPr wrap="square" lIns="0" tIns="0" rIns="0" bIns="0" rtlCol="0">
            <a:noAutofit/>
          </a:bodyPr>
          <a:lstStyle/>
          <a:p>
            <a:endParaRPr sz="1154"/>
          </a:p>
        </p:txBody>
      </p:sp>
      <p:sp>
        <p:nvSpPr>
          <p:cNvPr id="217" name="object 217"/>
          <p:cNvSpPr/>
          <p:nvPr/>
        </p:nvSpPr>
        <p:spPr>
          <a:xfrm>
            <a:off x="5133803" y="4778690"/>
            <a:ext cx="2376028" cy="489"/>
          </a:xfrm>
          <a:custGeom>
            <a:avLst/>
            <a:gdLst/>
            <a:ahLst/>
            <a:cxnLst/>
            <a:rect l="l" t="t" r="r" b="b"/>
            <a:pathLst>
              <a:path w="3704844" h="762">
                <a:moveTo>
                  <a:pt x="381" y="381"/>
                </a:moveTo>
                <a:lnTo>
                  <a:pt x="3704463" y="381"/>
                </a:lnTo>
              </a:path>
            </a:pathLst>
          </a:custGeom>
          <a:ln w="762">
            <a:solidFill>
              <a:srgbClr val="000000"/>
            </a:solidFill>
          </a:ln>
        </p:spPr>
        <p:txBody>
          <a:bodyPr wrap="square" lIns="0" tIns="0" rIns="0" bIns="0" rtlCol="0">
            <a:noAutofit/>
          </a:bodyPr>
          <a:lstStyle/>
          <a:p>
            <a:endParaRPr sz="1154"/>
          </a:p>
        </p:txBody>
      </p:sp>
      <p:sp>
        <p:nvSpPr>
          <p:cNvPr id="218" name="object 218"/>
          <p:cNvSpPr/>
          <p:nvPr/>
        </p:nvSpPr>
        <p:spPr>
          <a:xfrm>
            <a:off x="5134048" y="4779423"/>
            <a:ext cx="2376028" cy="5864"/>
          </a:xfrm>
          <a:custGeom>
            <a:avLst/>
            <a:gdLst/>
            <a:ahLst/>
            <a:cxnLst/>
            <a:rect l="l" t="t" r="r" b="b"/>
            <a:pathLst>
              <a:path w="3704844" h="9144">
                <a:moveTo>
                  <a:pt x="0" y="0"/>
                </a:moveTo>
                <a:lnTo>
                  <a:pt x="0" y="9144"/>
                </a:lnTo>
                <a:lnTo>
                  <a:pt x="3704844" y="9144"/>
                </a:lnTo>
                <a:lnTo>
                  <a:pt x="3704844" y="0"/>
                </a:lnTo>
                <a:lnTo>
                  <a:pt x="0" y="0"/>
                </a:lnTo>
                <a:close/>
              </a:path>
            </a:pathLst>
          </a:custGeom>
          <a:solidFill>
            <a:srgbClr val="000000"/>
          </a:solidFill>
        </p:spPr>
        <p:txBody>
          <a:bodyPr wrap="square" lIns="0" tIns="0" rIns="0" bIns="0" rtlCol="0">
            <a:noAutofit/>
          </a:bodyPr>
          <a:lstStyle/>
          <a:p>
            <a:endParaRPr sz="1154"/>
          </a:p>
        </p:txBody>
      </p:sp>
      <p:sp>
        <p:nvSpPr>
          <p:cNvPr id="219" name="object 219"/>
          <p:cNvSpPr/>
          <p:nvPr/>
        </p:nvSpPr>
        <p:spPr>
          <a:xfrm>
            <a:off x="5133803" y="4935072"/>
            <a:ext cx="2376028" cy="489"/>
          </a:xfrm>
          <a:custGeom>
            <a:avLst/>
            <a:gdLst/>
            <a:ahLst/>
            <a:cxnLst/>
            <a:rect l="l" t="t" r="r" b="b"/>
            <a:pathLst>
              <a:path w="3704844" h="762">
                <a:moveTo>
                  <a:pt x="381" y="381"/>
                </a:moveTo>
                <a:lnTo>
                  <a:pt x="3704463" y="381"/>
                </a:lnTo>
              </a:path>
            </a:pathLst>
          </a:custGeom>
          <a:ln w="762">
            <a:solidFill>
              <a:srgbClr val="000000"/>
            </a:solidFill>
          </a:ln>
        </p:spPr>
        <p:txBody>
          <a:bodyPr wrap="square" lIns="0" tIns="0" rIns="0" bIns="0" rtlCol="0">
            <a:noAutofit/>
          </a:bodyPr>
          <a:lstStyle/>
          <a:p>
            <a:endParaRPr sz="1154"/>
          </a:p>
        </p:txBody>
      </p:sp>
      <p:sp>
        <p:nvSpPr>
          <p:cNvPr id="220" name="object 220"/>
          <p:cNvSpPr/>
          <p:nvPr/>
        </p:nvSpPr>
        <p:spPr>
          <a:xfrm>
            <a:off x="5134048" y="4935317"/>
            <a:ext cx="2376028" cy="6353"/>
          </a:xfrm>
          <a:custGeom>
            <a:avLst/>
            <a:gdLst/>
            <a:ahLst/>
            <a:cxnLst/>
            <a:rect l="l" t="t" r="r" b="b"/>
            <a:pathLst>
              <a:path w="3704844" h="9906">
                <a:moveTo>
                  <a:pt x="0" y="0"/>
                </a:moveTo>
                <a:lnTo>
                  <a:pt x="0" y="9906"/>
                </a:lnTo>
                <a:lnTo>
                  <a:pt x="3704844" y="9906"/>
                </a:lnTo>
                <a:lnTo>
                  <a:pt x="3704844" y="0"/>
                </a:lnTo>
                <a:lnTo>
                  <a:pt x="0" y="0"/>
                </a:lnTo>
                <a:close/>
              </a:path>
            </a:pathLst>
          </a:custGeom>
          <a:solidFill>
            <a:srgbClr val="000000"/>
          </a:solidFill>
        </p:spPr>
        <p:txBody>
          <a:bodyPr wrap="square" lIns="0" tIns="0" rIns="0" bIns="0" rtlCol="0">
            <a:noAutofit/>
          </a:bodyPr>
          <a:lstStyle/>
          <a:p>
            <a:endParaRPr sz="1154"/>
          </a:p>
        </p:txBody>
      </p:sp>
      <p:sp>
        <p:nvSpPr>
          <p:cNvPr id="221" name="object 221"/>
          <p:cNvSpPr/>
          <p:nvPr/>
        </p:nvSpPr>
        <p:spPr>
          <a:xfrm>
            <a:off x="5133803" y="5090965"/>
            <a:ext cx="2376028" cy="489"/>
          </a:xfrm>
          <a:custGeom>
            <a:avLst/>
            <a:gdLst/>
            <a:ahLst/>
            <a:cxnLst/>
            <a:rect l="l" t="t" r="r" b="b"/>
            <a:pathLst>
              <a:path w="3704844" h="762">
                <a:moveTo>
                  <a:pt x="381" y="381"/>
                </a:moveTo>
                <a:lnTo>
                  <a:pt x="3704463" y="381"/>
                </a:lnTo>
              </a:path>
            </a:pathLst>
          </a:custGeom>
          <a:ln w="762">
            <a:solidFill>
              <a:srgbClr val="000000"/>
            </a:solidFill>
          </a:ln>
        </p:spPr>
        <p:txBody>
          <a:bodyPr wrap="square" lIns="0" tIns="0" rIns="0" bIns="0" rtlCol="0">
            <a:noAutofit/>
          </a:bodyPr>
          <a:lstStyle/>
          <a:p>
            <a:endParaRPr sz="1154"/>
          </a:p>
        </p:txBody>
      </p:sp>
      <p:sp>
        <p:nvSpPr>
          <p:cNvPr id="222" name="object 222"/>
          <p:cNvSpPr/>
          <p:nvPr/>
        </p:nvSpPr>
        <p:spPr>
          <a:xfrm>
            <a:off x="5134048" y="5091210"/>
            <a:ext cx="2376028" cy="6353"/>
          </a:xfrm>
          <a:custGeom>
            <a:avLst/>
            <a:gdLst/>
            <a:ahLst/>
            <a:cxnLst/>
            <a:rect l="l" t="t" r="r" b="b"/>
            <a:pathLst>
              <a:path w="3704844" h="9906">
                <a:moveTo>
                  <a:pt x="0" y="0"/>
                </a:moveTo>
                <a:lnTo>
                  <a:pt x="0" y="9906"/>
                </a:lnTo>
                <a:lnTo>
                  <a:pt x="3704844" y="9906"/>
                </a:lnTo>
                <a:lnTo>
                  <a:pt x="3704844" y="0"/>
                </a:lnTo>
                <a:lnTo>
                  <a:pt x="0" y="0"/>
                </a:lnTo>
                <a:close/>
              </a:path>
            </a:pathLst>
          </a:custGeom>
          <a:solidFill>
            <a:srgbClr val="000000"/>
          </a:solidFill>
        </p:spPr>
        <p:txBody>
          <a:bodyPr wrap="square" lIns="0" tIns="0" rIns="0" bIns="0" rtlCol="0">
            <a:noAutofit/>
          </a:bodyPr>
          <a:lstStyle/>
          <a:p>
            <a:endParaRPr sz="1154"/>
          </a:p>
        </p:txBody>
      </p:sp>
      <p:sp>
        <p:nvSpPr>
          <p:cNvPr id="223" name="object 223"/>
          <p:cNvSpPr/>
          <p:nvPr/>
        </p:nvSpPr>
        <p:spPr>
          <a:xfrm>
            <a:off x="5133803" y="5246370"/>
            <a:ext cx="2376028" cy="489"/>
          </a:xfrm>
          <a:custGeom>
            <a:avLst/>
            <a:gdLst/>
            <a:ahLst/>
            <a:cxnLst/>
            <a:rect l="l" t="t" r="r" b="b"/>
            <a:pathLst>
              <a:path w="3704844" h="762">
                <a:moveTo>
                  <a:pt x="381" y="381"/>
                </a:moveTo>
                <a:lnTo>
                  <a:pt x="3704463" y="381"/>
                </a:lnTo>
              </a:path>
            </a:pathLst>
          </a:custGeom>
          <a:ln w="762">
            <a:solidFill>
              <a:srgbClr val="000000"/>
            </a:solidFill>
          </a:ln>
        </p:spPr>
        <p:txBody>
          <a:bodyPr wrap="square" lIns="0" tIns="0" rIns="0" bIns="0" rtlCol="0">
            <a:noAutofit/>
          </a:bodyPr>
          <a:lstStyle/>
          <a:p>
            <a:endParaRPr sz="1154"/>
          </a:p>
        </p:txBody>
      </p:sp>
      <p:sp>
        <p:nvSpPr>
          <p:cNvPr id="224" name="object 224"/>
          <p:cNvSpPr/>
          <p:nvPr/>
        </p:nvSpPr>
        <p:spPr>
          <a:xfrm>
            <a:off x="5134048" y="5247103"/>
            <a:ext cx="2376028" cy="5864"/>
          </a:xfrm>
          <a:custGeom>
            <a:avLst/>
            <a:gdLst/>
            <a:ahLst/>
            <a:cxnLst/>
            <a:rect l="l" t="t" r="r" b="b"/>
            <a:pathLst>
              <a:path w="3704844" h="9144">
                <a:moveTo>
                  <a:pt x="0" y="0"/>
                </a:moveTo>
                <a:lnTo>
                  <a:pt x="0" y="9144"/>
                </a:lnTo>
                <a:lnTo>
                  <a:pt x="3704844" y="9144"/>
                </a:lnTo>
                <a:lnTo>
                  <a:pt x="3704844" y="0"/>
                </a:lnTo>
                <a:lnTo>
                  <a:pt x="0" y="0"/>
                </a:lnTo>
                <a:close/>
              </a:path>
            </a:pathLst>
          </a:custGeom>
          <a:solidFill>
            <a:srgbClr val="000000"/>
          </a:solidFill>
        </p:spPr>
        <p:txBody>
          <a:bodyPr wrap="square" lIns="0" tIns="0" rIns="0" bIns="0" rtlCol="0">
            <a:noAutofit/>
          </a:bodyPr>
          <a:lstStyle/>
          <a:p>
            <a:endParaRPr sz="1154"/>
          </a:p>
        </p:txBody>
      </p:sp>
      <p:sp>
        <p:nvSpPr>
          <p:cNvPr id="225" name="object 225"/>
          <p:cNvSpPr/>
          <p:nvPr/>
        </p:nvSpPr>
        <p:spPr>
          <a:xfrm>
            <a:off x="5133803" y="5402752"/>
            <a:ext cx="2376028" cy="489"/>
          </a:xfrm>
          <a:custGeom>
            <a:avLst/>
            <a:gdLst/>
            <a:ahLst/>
            <a:cxnLst/>
            <a:rect l="l" t="t" r="r" b="b"/>
            <a:pathLst>
              <a:path w="3704844" h="762">
                <a:moveTo>
                  <a:pt x="381" y="381"/>
                </a:moveTo>
                <a:lnTo>
                  <a:pt x="3704463" y="381"/>
                </a:lnTo>
              </a:path>
            </a:pathLst>
          </a:custGeom>
          <a:ln w="762">
            <a:solidFill>
              <a:srgbClr val="000000"/>
            </a:solidFill>
          </a:ln>
        </p:spPr>
        <p:txBody>
          <a:bodyPr wrap="square" lIns="0" tIns="0" rIns="0" bIns="0" rtlCol="0">
            <a:noAutofit/>
          </a:bodyPr>
          <a:lstStyle/>
          <a:p>
            <a:endParaRPr sz="1154"/>
          </a:p>
        </p:txBody>
      </p:sp>
      <p:sp>
        <p:nvSpPr>
          <p:cNvPr id="226" name="object 226"/>
          <p:cNvSpPr/>
          <p:nvPr/>
        </p:nvSpPr>
        <p:spPr>
          <a:xfrm>
            <a:off x="5134048" y="5403485"/>
            <a:ext cx="2376028" cy="5864"/>
          </a:xfrm>
          <a:custGeom>
            <a:avLst/>
            <a:gdLst/>
            <a:ahLst/>
            <a:cxnLst/>
            <a:rect l="l" t="t" r="r" b="b"/>
            <a:pathLst>
              <a:path w="3704844" h="9144">
                <a:moveTo>
                  <a:pt x="0" y="0"/>
                </a:moveTo>
                <a:lnTo>
                  <a:pt x="0" y="9144"/>
                </a:lnTo>
                <a:lnTo>
                  <a:pt x="3704844" y="9144"/>
                </a:lnTo>
                <a:lnTo>
                  <a:pt x="3704844" y="0"/>
                </a:lnTo>
                <a:lnTo>
                  <a:pt x="0" y="0"/>
                </a:lnTo>
                <a:close/>
              </a:path>
            </a:pathLst>
          </a:custGeom>
          <a:solidFill>
            <a:srgbClr val="000000"/>
          </a:solidFill>
        </p:spPr>
        <p:txBody>
          <a:bodyPr wrap="square" lIns="0" tIns="0" rIns="0" bIns="0" rtlCol="0">
            <a:noAutofit/>
          </a:bodyPr>
          <a:lstStyle/>
          <a:p>
            <a:endParaRPr sz="1154"/>
          </a:p>
        </p:txBody>
      </p:sp>
      <p:sp>
        <p:nvSpPr>
          <p:cNvPr id="227" name="object 227"/>
          <p:cNvSpPr/>
          <p:nvPr/>
        </p:nvSpPr>
        <p:spPr>
          <a:xfrm>
            <a:off x="4676630" y="5555958"/>
            <a:ext cx="2845663" cy="12217"/>
          </a:xfrm>
          <a:custGeom>
            <a:avLst/>
            <a:gdLst/>
            <a:ahLst/>
            <a:cxnLst/>
            <a:rect l="l" t="t" r="r" b="b"/>
            <a:pathLst>
              <a:path w="4437126" h="19050">
                <a:moveTo>
                  <a:pt x="0" y="0"/>
                </a:moveTo>
                <a:lnTo>
                  <a:pt x="0" y="19050"/>
                </a:lnTo>
                <a:lnTo>
                  <a:pt x="4437126" y="19050"/>
                </a:lnTo>
                <a:lnTo>
                  <a:pt x="4437126" y="0"/>
                </a:lnTo>
                <a:lnTo>
                  <a:pt x="0" y="0"/>
                </a:lnTo>
                <a:close/>
              </a:path>
            </a:pathLst>
          </a:custGeom>
          <a:solidFill>
            <a:srgbClr val="000000"/>
          </a:solidFill>
        </p:spPr>
        <p:txBody>
          <a:bodyPr wrap="square" lIns="0" tIns="0" rIns="0" bIns="0" rtlCol="0">
            <a:noAutofit/>
          </a:bodyPr>
          <a:lstStyle/>
          <a:p>
            <a:endParaRPr sz="1154"/>
          </a:p>
        </p:txBody>
      </p:sp>
      <p:sp>
        <p:nvSpPr>
          <p:cNvPr id="58" name="text 1"/>
          <p:cNvSpPr txBox="1"/>
          <p:nvPr/>
        </p:nvSpPr>
        <p:spPr>
          <a:xfrm>
            <a:off x="6575693" y="4325953"/>
            <a:ext cx="460382" cy="138243"/>
          </a:xfrm>
          <a:prstGeom prst="rect">
            <a:avLst/>
          </a:prstGeom>
        </p:spPr>
        <p:txBody>
          <a:bodyPr vert="horz" wrap="none" lIns="0" tIns="0" rIns="0" bIns="0" rtlCol="0">
            <a:spAutoFit/>
          </a:bodyPr>
          <a:lstStyle/>
          <a:p>
            <a:pPr marL="24922"/>
            <a:r>
              <a:rPr sz="449" spc="6" dirty="0">
                <a:latin typeface="Arial"/>
                <a:cs typeface="Arial"/>
              </a:rPr>
              <a:t>Find  Anomalies</a:t>
            </a:r>
            <a:endParaRPr sz="449">
              <a:latin typeface="Arial"/>
              <a:cs typeface="Arial"/>
            </a:endParaRPr>
          </a:p>
          <a:p>
            <a:r>
              <a:rPr sz="449" spc="6" dirty="0">
                <a:latin typeface="Arial"/>
                <a:cs typeface="Arial"/>
              </a:rPr>
              <a:t>Examine/Improve</a:t>
            </a:r>
            <a:endParaRPr sz="449">
              <a:latin typeface="Arial"/>
              <a:cs typeface="Arial"/>
            </a:endParaRPr>
          </a:p>
        </p:txBody>
      </p:sp>
      <p:sp>
        <p:nvSpPr>
          <p:cNvPr id="228" name="object 228"/>
          <p:cNvSpPr/>
          <p:nvPr/>
        </p:nvSpPr>
        <p:spPr>
          <a:xfrm>
            <a:off x="6555963" y="4294945"/>
            <a:ext cx="9163" cy="332678"/>
          </a:xfrm>
          <a:custGeom>
            <a:avLst/>
            <a:gdLst/>
            <a:ahLst/>
            <a:cxnLst/>
            <a:rect l="l" t="t" r="r" b="b"/>
            <a:pathLst>
              <a:path w="14287" h="518732">
                <a:moveTo>
                  <a:pt x="7144" y="511588"/>
                </a:moveTo>
                <a:lnTo>
                  <a:pt x="7144" y="7144"/>
                </a:lnTo>
              </a:path>
            </a:pathLst>
          </a:custGeom>
          <a:ln w="14287">
            <a:solidFill>
              <a:srgbClr val="000000"/>
            </a:solidFill>
          </a:ln>
        </p:spPr>
        <p:txBody>
          <a:bodyPr wrap="square" lIns="0" tIns="0" rIns="0" bIns="0" rtlCol="0">
            <a:noAutofit/>
          </a:bodyPr>
          <a:lstStyle/>
          <a:p>
            <a:endParaRPr sz="1154"/>
          </a:p>
        </p:txBody>
      </p:sp>
      <p:sp>
        <p:nvSpPr>
          <p:cNvPr id="229" name="object 229"/>
          <p:cNvSpPr/>
          <p:nvPr/>
        </p:nvSpPr>
        <p:spPr>
          <a:xfrm>
            <a:off x="6081014" y="4943014"/>
            <a:ext cx="6109" cy="167866"/>
          </a:xfrm>
          <a:custGeom>
            <a:avLst/>
            <a:gdLst/>
            <a:ahLst/>
            <a:cxnLst/>
            <a:rect l="l" t="t" r="r" b="b"/>
            <a:pathLst>
              <a:path w="9525" h="261747">
                <a:moveTo>
                  <a:pt x="4763" y="4763"/>
                </a:moveTo>
                <a:lnTo>
                  <a:pt x="4763" y="256985"/>
                </a:lnTo>
              </a:path>
            </a:pathLst>
          </a:custGeom>
          <a:ln w="9525">
            <a:solidFill>
              <a:srgbClr val="000000"/>
            </a:solidFill>
          </a:ln>
        </p:spPr>
        <p:txBody>
          <a:bodyPr wrap="square" lIns="0" tIns="0" rIns="0" bIns="0" rtlCol="0">
            <a:noAutofit/>
          </a:bodyPr>
          <a:lstStyle/>
          <a:p>
            <a:endParaRPr sz="1154"/>
          </a:p>
        </p:txBody>
      </p:sp>
      <p:sp>
        <p:nvSpPr>
          <p:cNvPr id="230" name="object 230"/>
          <p:cNvSpPr/>
          <p:nvPr/>
        </p:nvSpPr>
        <p:spPr>
          <a:xfrm>
            <a:off x="6558101" y="4473990"/>
            <a:ext cx="5864" cy="155405"/>
          </a:xfrm>
          <a:custGeom>
            <a:avLst/>
            <a:gdLst/>
            <a:ahLst/>
            <a:cxnLst/>
            <a:rect l="l" t="t" r="r" b="b"/>
            <a:pathLst>
              <a:path w="9144" h="242316">
                <a:moveTo>
                  <a:pt x="0" y="0"/>
                </a:moveTo>
                <a:lnTo>
                  <a:pt x="0" y="242316"/>
                </a:lnTo>
                <a:lnTo>
                  <a:pt x="9144" y="242316"/>
                </a:lnTo>
                <a:lnTo>
                  <a:pt x="9144" y="0"/>
                </a:lnTo>
                <a:lnTo>
                  <a:pt x="0" y="0"/>
                </a:lnTo>
                <a:close/>
              </a:path>
            </a:pathLst>
          </a:custGeom>
          <a:solidFill>
            <a:srgbClr val="000000"/>
          </a:solidFill>
        </p:spPr>
        <p:txBody>
          <a:bodyPr wrap="square" lIns="0" tIns="0" rIns="0" bIns="0" rtlCol="0">
            <a:noAutofit/>
          </a:bodyPr>
          <a:lstStyle/>
          <a:p>
            <a:endParaRPr sz="1154"/>
          </a:p>
        </p:txBody>
      </p:sp>
      <p:sp>
        <p:nvSpPr>
          <p:cNvPr id="231" name="object 231"/>
          <p:cNvSpPr/>
          <p:nvPr/>
        </p:nvSpPr>
        <p:spPr>
          <a:xfrm>
            <a:off x="6557490" y="4943014"/>
            <a:ext cx="6109" cy="167866"/>
          </a:xfrm>
          <a:custGeom>
            <a:avLst/>
            <a:gdLst/>
            <a:ahLst/>
            <a:cxnLst/>
            <a:rect l="l" t="t" r="r" b="b"/>
            <a:pathLst>
              <a:path w="9525" h="261747">
                <a:moveTo>
                  <a:pt x="4763" y="256985"/>
                </a:moveTo>
                <a:lnTo>
                  <a:pt x="4763" y="4763"/>
                </a:lnTo>
              </a:path>
            </a:pathLst>
          </a:custGeom>
          <a:ln w="9525">
            <a:solidFill>
              <a:srgbClr val="000000"/>
            </a:solidFill>
          </a:ln>
        </p:spPr>
        <p:txBody>
          <a:bodyPr wrap="square" lIns="0" tIns="0" rIns="0" bIns="0" rtlCol="0">
            <a:noAutofit/>
          </a:bodyPr>
          <a:lstStyle/>
          <a:p>
            <a:endParaRPr sz="1154"/>
          </a:p>
        </p:txBody>
      </p:sp>
      <p:sp>
        <p:nvSpPr>
          <p:cNvPr id="232" name="object 232"/>
          <p:cNvSpPr/>
          <p:nvPr/>
        </p:nvSpPr>
        <p:spPr>
          <a:xfrm>
            <a:off x="7034455" y="4920045"/>
            <a:ext cx="6109" cy="167866"/>
          </a:xfrm>
          <a:custGeom>
            <a:avLst/>
            <a:gdLst/>
            <a:ahLst/>
            <a:cxnLst/>
            <a:rect l="l" t="t" r="r" b="b"/>
            <a:pathLst>
              <a:path w="9525" h="261747">
                <a:moveTo>
                  <a:pt x="4763" y="256985"/>
                </a:moveTo>
                <a:lnTo>
                  <a:pt x="4763" y="4763"/>
                </a:lnTo>
              </a:path>
            </a:pathLst>
          </a:custGeom>
          <a:ln w="9525">
            <a:solidFill>
              <a:srgbClr val="000000"/>
            </a:solidFill>
          </a:ln>
        </p:spPr>
        <p:txBody>
          <a:bodyPr wrap="square" lIns="0" tIns="0" rIns="0" bIns="0" rtlCol="0">
            <a:noAutofit/>
          </a:bodyPr>
          <a:lstStyle/>
          <a:p>
            <a:endParaRPr sz="1154"/>
          </a:p>
        </p:txBody>
      </p:sp>
      <p:sp>
        <p:nvSpPr>
          <p:cNvPr id="233" name="object 233"/>
          <p:cNvSpPr/>
          <p:nvPr/>
        </p:nvSpPr>
        <p:spPr>
          <a:xfrm>
            <a:off x="4848162" y="3771249"/>
            <a:ext cx="2355014" cy="366520"/>
          </a:xfrm>
          <a:custGeom>
            <a:avLst/>
            <a:gdLst/>
            <a:ahLst/>
            <a:cxnLst/>
            <a:rect l="l" t="t" r="r" b="b"/>
            <a:pathLst>
              <a:path w="3672078" h="571500">
                <a:moveTo>
                  <a:pt x="0" y="0"/>
                </a:moveTo>
                <a:lnTo>
                  <a:pt x="0" y="571500"/>
                </a:lnTo>
                <a:lnTo>
                  <a:pt x="3672078" y="571500"/>
                </a:lnTo>
                <a:lnTo>
                  <a:pt x="3672078" y="0"/>
                </a:lnTo>
                <a:lnTo>
                  <a:pt x="0" y="0"/>
                </a:lnTo>
                <a:close/>
              </a:path>
            </a:pathLst>
          </a:custGeom>
          <a:solidFill>
            <a:srgbClr val="FFFFFF"/>
          </a:solidFill>
        </p:spPr>
        <p:txBody>
          <a:bodyPr wrap="square" lIns="0" tIns="0" rIns="0" bIns="0" rtlCol="0">
            <a:noAutofit/>
          </a:bodyPr>
          <a:lstStyle/>
          <a:p>
            <a:endParaRPr sz="1154"/>
          </a:p>
        </p:txBody>
      </p:sp>
      <p:sp>
        <p:nvSpPr>
          <p:cNvPr id="59" name="text 1"/>
          <p:cNvSpPr txBox="1"/>
          <p:nvPr/>
        </p:nvSpPr>
        <p:spPr>
          <a:xfrm>
            <a:off x="5357869" y="3869111"/>
            <a:ext cx="1335879" cy="188513"/>
          </a:xfrm>
          <a:prstGeom prst="rect">
            <a:avLst/>
          </a:prstGeom>
        </p:spPr>
        <p:txBody>
          <a:bodyPr vert="horz" wrap="none" lIns="0" tIns="0" rIns="0" bIns="0" rtlCol="0">
            <a:spAutoFit/>
          </a:bodyPr>
          <a:lstStyle/>
          <a:p>
            <a:r>
              <a:rPr sz="1225" b="1" spc="6" dirty="0">
                <a:solidFill>
                  <a:srgbClr val="3333CC"/>
                </a:solidFill>
                <a:latin typeface="Times New Roman"/>
                <a:cs typeface="Times New Roman"/>
              </a:rPr>
              <a:t>Review  Differences</a:t>
            </a:r>
            <a:endParaRPr sz="1218">
              <a:latin typeface="Times New Roman"/>
              <a:cs typeface="Times New Roman"/>
            </a:endParaRPr>
          </a:p>
        </p:txBody>
      </p:sp>
      <p:sp>
        <p:nvSpPr>
          <p:cNvPr id="234" name="object 234"/>
          <p:cNvSpPr/>
          <p:nvPr/>
        </p:nvSpPr>
        <p:spPr>
          <a:xfrm>
            <a:off x="4628493" y="3756832"/>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1024281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85" y="146608"/>
            <a:ext cx="4553158" cy="6563644"/>
          </a:xfrm>
          <a:prstGeom prst="rect">
            <a:avLst/>
          </a:prstGeom>
        </p:spPr>
      </p:pic>
      <p:sp>
        <p:nvSpPr>
          <p:cNvPr id="2" name="text 1"/>
          <p:cNvSpPr txBox="1"/>
          <p:nvPr/>
        </p:nvSpPr>
        <p:spPr>
          <a:xfrm>
            <a:off x="3881526" y="6560039"/>
            <a:ext cx="1663597" cy="128368"/>
          </a:xfrm>
          <a:prstGeom prst="rect">
            <a:avLst/>
          </a:prstGeom>
        </p:spPr>
        <p:txBody>
          <a:bodyPr vert="horz" wrap="none" lIns="0" tIns="0" rIns="0" bIns="0" rtlCol="0">
            <a:spAutoFit/>
          </a:bodyPr>
          <a:lstStyle/>
          <a:p>
            <a:r>
              <a:rPr sz="834" spc="6" dirty="0">
                <a:latin typeface="Times New Roman"/>
                <a:cs typeface="Times New Roman"/>
              </a:rPr>
              <a:t>IEEE- Standard for Software Reviews</a:t>
            </a:r>
            <a:endParaRPr sz="834">
              <a:latin typeface="Times New Roman"/>
              <a:cs typeface="Times New Roman"/>
            </a:endParaRPr>
          </a:p>
        </p:txBody>
      </p:sp>
      <p:pic>
        <p:nvPicPr>
          <p:cNvPr id="3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38" y="901151"/>
            <a:ext cx="2932162" cy="2199121"/>
          </a:xfrm>
          <a:prstGeom prst="rect">
            <a:avLst/>
          </a:prstGeom>
        </p:spPr>
      </p:pic>
      <p:sp>
        <p:nvSpPr>
          <p:cNvPr id="3" name="text 1"/>
          <p:cNvSpPr txBox="1"/>
          <p:nvPr/>
        </p:nvSpPr>
        <p:spPr>
          <a:xfrm>
            <a:off x="4658061" y="2971689"/>
            <a:ext cx="228909" cy="59247"/>
          </a:xfrm>
          <a:prstGeom prst="rect">
            <a:avLst/>
          </a:prstGeom>
        </p:spPr>
        <p:txBody>
          <a:bodyPr vert="horz" wrap="none" lIns="0" tIns="0" rIns="0" bIns="0" rtlCol="0">
            <a:spAutoFit/>
          </a:bodyPr>
          <a:lstStyle/>
          <a:p>
            <a:r>
              <a:rPr sz="385" spc="6" dirty="0">
                <a:latin typeface="Times New Roman"/>
                <a:cs typeface="Times New Roman"/>
              </a:rPr>
              <a:t>11/24/2009</a:t>
            </a:r>
            <a:endParaRPr sz="385">
              <a:latin typeface="Times New Roman"/>
              <a:cs typeface="Times New Roman"/>
            </a:endParaRPr>
          </a:p>
        </p:txBody>
      </p:sp>
      <p:sp>
        <p:nvSpPr>
          <p:cNvPr id="4" name="text 1"/>
          <p:cNvSpPr txBox="1"/>
          <p:nvPr/>
        </p:nvSpPr>
        <p:spPr>
          <a:xfrm>
            <a:off x="7482221" y="2971689"/>
            <a:ext cx="49629" cy="59247"/>
          </a:xfrm>
          <a:prstGeom prst="rect">
            <a:avLst/>
          </a:prstGeom>
        </p:spPr>
        <p:txBody>
          <a:bodyPr vert="horz" wrap="none" lIns="0" tIns="0" rIns="0" bIns="0" rtlCol="0">
            <a:spAutoFit/>
          </a:bodyPr>
          <a:lstStyle/>
          <a:p>
            <a:r>
              <a:rPr sz="385" spc="6" dirty="0">
                <a:latin typeface="Times New Roman"/>
                <a:cs typeface="Times New Roman"/>
              </a:rPr>
              <a:t>21</a:t>
            </a:r>
            <a:endParaRPr sz="385">
              <a:latin typeface="Times New Roman"/>
              <a:cs typeface="Times New Roman"/>
            </a:endParaRPr>
          </a:p>
        </p:txBody>
      </p:sp>
      <p:sp>
        <p:nvSpPr>
          <p:cNvPr id="5" name="text 1"/>
          <p:cNvSpPr txBox="1"/>
          <p:nvPr/>
        </p:nvSpPr>
        <p:spPr>
          <a:xfrm>
            <a:off x="5493726" y="1044173"/>
            <a:ext cx="1226490" cy="171714"/>
          </a:xfrm>
          <a:prstGeom prst="rect">
            <a:avLst/>
          </a:prstGeom>
        </p:spPr>
        <p:txBody>
          <a:bodyPr vert="horz" wrap="none" lIns="0" tIns="0" rIns="0" bIns="0" rtlCol="0">
            <a:spAutoFit/>
          </a:bodyPr>
          <a:lstStyle/>
          <a:p>
            <a:r>
              <a:rPr sz="1116" b="1" spc="6" dirty="0">
                <a:solidFill>
                  <a:srgbClr val="3333CC"/>
                </a:solidFill>
                <a:latin typeface="Times New Roman"/>
                <a:cs typeface="Times New Roman"/>
              </a:rPr>
              <a:t>Review  Differences</a:t>
            </a:r>
            <a:endParaRPr sz="1090">
              <a:latin typeface="Times New Roman"/>
              <a:cs typeface="Times New Roman"/>
            </a:endParaRPr>
          </a:p>
        </p:txBody>
      </p:sp>
      <p:sp>
        <p:nvSpPr>
          <p:cNvPr id="6" name="text 1"/>
          <p:cNvSpPr txBox="1"/>
          <p:nvPr/>
        </p:nvSpPr>
        <p:spPr>
          <a:xfrm>
            <a:off x="4721590" y="1288004"/>
            <a:ext cx="387478" cy="73995"/>
          </a:xfrm>
          <a:prstGeom prst="rect">
            <a:avLst/>
          </a:prstGeom>
        </p:spPr>
        <p:txBody>
          <a:bodyPr vert="horz" wrap="none" lIns="0" tIns="0" rIns="0" bIns="0" rtlCol="0">
            <a:spAutoFit/>
          </a:bodyPr>
          <a:lstStyle/>
          <a:p>
            <a:r>
              <a:rPr sz="481" b="1" spc="6" dirty="0">
                <a:latin typeface="Times New Roman"/>
                <a:cs typeface="Times New Roman"/>
              </a:rPr>
              <a:t>Characteristic</a:t>
            </a:r>
            <a:endParaRPr sz="449">
              <a:latin typeface="Times New Roman"/>
              <a:cs typeface="Times New Roman"/>
            </a:endParaRPr>
          </a:p>
        </p:txBody>
      </p:sp>
      <p:sp>
        <p:nvSpPr>
          <p:cNvPr id="7" name="text 1"/>
          <p:cNvSpPr txBox="1"/>
          <p:nvPr/>
        </p:nvSpPr>
        <p:spPr>
          <a:xfrm>
            <a:off x="5128751" y="1288004"/>
            <a:ext cx="546881" cy="73995"/>
          </a:xfrm>
          <a:prstGeom prst="rect">
            <a:avLst/>
          </a:prstGeom>
        </p:spPr>
        <p:txBody>
          <a:bodyPr vert="horz" wrap="none" lIns="0" tIns="0" rIns="0" bIns="0" rtlCol="0">
            <a:spAutoFit/>
          </a:bodyPr>
          <a:lstStyle/>
          <a:p>
            <a:r>
              <a:rPr sz="481" b="1" spc="6" dirty="0">
                <a:latin typeface="Times New Roman"/>
                <a:cs typeface="Times New Roman"/>
              </a:rPr>
              <a:t>Management review</a:t>
            </a:r>
            <a:endParaRPr sz="449">
              <a:latin typeface="Times New Roman"/>
              <a:cs typeface="Times New Roman"/>
            </a:endParaRPr>
          </a:p>
        </p:txBody>
      </p:sp>
      <p:sp>
        <p:nvSpPr>
          <p:cNvPr id="8" name="text 1"/>
          <p:cNvSpPr txBox="1"/>
          <p:nvPr/>
        </p:nvSpPr>
        <p:spPr>
          <a:xfrm>
            <a:off x="5704432" y="1288004"/>
            <a:ext cx="459549" cy="73995"/>
          </a:xfrm>
          <a:prstGeom prst="rect">
            <a:avLst/>
          </a:prstGeom>
        </p:spPr>
        <p:txBody>
          <a:bodyPr vert="horz" wrap="none" lIns="0" tIns="0" rIns="0" bIns="0" rtlCol="0">
            <a:spAutoFit/>
          </a:bodyPr>
          <a:lstStyle/>
          <a:p>
            <a:r>
              <a:rPr sz="481" b="1" spc="6" dirty="0">
                <a:latin typeface="Times New Roman"/>
                <a:cs typeface="Times New Roman"/>
              </a:rPr>
              <a:t>Technical review</a:t>
            </a:r>
            <a:endParaRPr sz="449">
              <a:latin typeface="Times New Roman"/>
              <a:cs typeface="Times New Roman"/>
            </a:endParaRPr>
          </a:p>
        </p:txBody>
      </p:sp>
      <p:sp>
        <p:nvSpPr>
          <p:cNvPr id="9" name="text 1"/>
          <p:cNvSpPr txBox="1"/>
          <p:nvPr/>
        </p:nvSpPr>
        <p:spPr>
          <a:xfrm>
            <a:off x="6220340" y="1288004"/>
            <a:ext cx="305020" cy="73995"/>
          </a:xfrm>
          <a:prstGeom prst="rect">
            <a:avLst/>
          </a:prstGeom>
        </p:spPr>
        <p:txBody>
          <a:bodyPr vert="horz" wrap="none" lIns="0" tIns="0" rIns="0" bIns="0" rtlCol="0">
            <a:spAutoFit/>
          </a:bodyPr>
          <a:lstStyle/>
          <a:p>
            <a:r>
              <a:rPr sz="481" b="1" spc="6" dirty="0">
                <a:latin typeface="Times New Roman"/>
                <a:cs typeface="Times New Roman"/>
              </a:rPr>
              <a:t>Inspections</a:t>
            </a:r>
            <a:endParaRPr sz="449">
              <a:latin typeface="Times New Roman"/>
              <a:cs typeface="Times New Roman"/>
            </a:endParaRPr>
          </a:p>
        </p:txBody>
      </p:sp>
      <p:sp>
        <p:nvSpPr>
          <p:cNvPr id="10" name="text 1"/>
          <p:cNvSpPr txBox="1"/>
          <p:nvPr/>
        </p:nvSpPr>
        <p:spPr>
          <a:xfrm>
            <a:off x="6611516" y="1288004"/>
            <a:ext cx="382733" cy="73995"/>
          </a:xfrm>
          <a:prstGeom prst="rect">
            <a:avLst/>
          </a:prstGeom>
        </p:spPr>
        <p:txBody>
          <a:bodyPr vert="horz" wrap="none" lIns="0" tIns="0" rIns="0" bIns="0" rtlCol="0">
            <a:spAutoFit/>
          </a:bodyPr>
          <a:lstStyle/>
          <a:p>
            <a:r>
              <a:rPr sz="481" b="1" spc="6" dirty="0">
                <a:latin typeface="Times New Roman"/>
                <a:cs typeface="Times New Roman"/>
              </a:rPr>
              <a:t>Walk-through</a:t>
            </a:r>
            <a:endParaRPr sz="449">
              <a:latin typeface="Times New Roman"/>
              <a:cs typeface="Times New Roman"/>
            </a:endParaRPr>
          </a:p>
        </p:txBody>
      </p:sp>
      <p:sp>
        <p:nvSpPr>
          <p:cNvPr id="11" name="text 1"/>
          <p:cNvSpPr txBox="1"/>
          <p:nvPr/>
        </p:nvSpPr>
        <p:spPr>
          <a:xfrm>
            <a:off x="7184051" y="1288004"/>
            <a:ext cx="154529" cy="73995"/>
          </a:xfrm>
          <a:prstGeom prst="rect">
            <a:avLst/>
          </a:prstGeom>
        </p:spPr>
        <p:txBody>
          <a:bodyPr vert="horz" wrap="none" lIns="0" tIns="0" rIns="0" bIns="0" rtlCol="0">
            <a:spAutoFit/>
          </a:bodyPr>
          <a:lstStyle/>
          <a:p>
            <a:r>
              <a:rPr sz="481" b="1" spc="6" dirty="0">
                <a:latin typeface="Times New Roman"/>
                <a:cs typeface="Times New Roman"/>
              </a:rPr>
              <a:t>Audit</a:t>
            </a:r>
            <a:endParaRPr sz="449">
              <a:latin typeface="Times New Roman"/>
              <a:cs typeface="Times New Roman"/>
            </a:endParaRPr>
          </a:p>
        </p:txBody>
      </p:sp>
      <p:sp>
        <p:nvSpPr>
          <p:cNvPr id="235" name="object 235"/>
          <p:cNvSpPr/>
          <p:nvPr/>
        </p:nvSpPr>
        <p:spPr>
          <a:xfrm>
            <a:off x="4702043" y="1263762"/>
            <a:ext cx="6353" cy="6353"/>
          </a:xfrm>
          <a:custGeom>
            <a:avLst/>
            <a:gdLst/>
            <a:ahLst/>
            <a:cxnLst/>
            <a:rect l="l" t="t" r="r" b="b"/>
            <a:pathLst>
              <a:path w="9906" h="9906">
                <a:moveTo>
                  <a:pt x="0" y="0"/>
                </a:moveTo>
                <a:lnTo>
                  <a:pt x="0" y="9906"/>
                </a:lnTo>
                <a:lnTo>
                  <a:pt x="9906" y="9906"/>
                </a:lnTo>
                <a:lnTo>
                  <a:pt x="9906" y="0"/>
                </a:lnTo>
                <a:lnTo>
                  <a:pt x="0" y="0"/>
                </a:lnTo>
                <a:close/>
              </a:path>
            </a:pathLst>
          </a:custGeom>
          <a:solidFill>
            <a:srgbClr val="000000"/>
          </a:solidFill>
        </p:spPr>
        <p:txBody>
          <a:bodyPr wrap="square" lIns="0" tIns="0" rIns="0" bIns="0" rtlCol="0">
            <a:noAutofit/>
          </a:bodyPr>
          <a:lstStyle/>
          <a:p>
            <a:endParaRPr sz="1154"/>
          </a:p>
        </p:txBody>
      </p:sp>
      <p:sp>
        <p:nvSpPr>
          <p:cNvPr id="236" name="object 236"/>
          <p:cNvSpPr/>
          <p:nvPr/>
        </p:nvSpPr>
        <p:spPr>
          <a:xfrm>
            <a:off x="4701798" y="1263517"/>
            <a:ext cx="977" cy="6842"/>
          </a:xfrm>
          <a:custGeom>
            <a:avLst/>
            <a:gdLst/>
            <a:ahLst/>
            <a:cxnLst/>
            <a:rect l="l" t="t" r="r" b="b"/>
            <a:pathLst>
              <a:path w="1524" h="10669">
                <a:moveTo>
                  <a:pt x="381" y="382"/>
                </a:moveTo>
                <a:lnTo>
                  <a:pt x="1143" y="10288"/>
                </a:lnTo>
              </a:path>
            </a:pathLst>
          </a:custGeom>
          <a:ln w="762">
            <a:solidFill>
              <a:srgbClr val="000000"/>
            </a:solidFill>
          </a:ln>
        </p:spPr>
        <p:txBody>
          <a:bodyPr wrap="square" lIns="0" tIns="0" rIns="0" bIns="0" rtlCol="0">
            <a:noAutofit/>
          </a:bodyPr>
          <a:lstStyle/>
          <a:p>
            <a:endParaRPr sz="1154"/>
          </a:p>
        </p:txBody>
      </p:sp>
      <p:sp>
        <p:nvSpPr>
          <p:cNvPr id="237" name="object 237"/>
          <p:cNvSpPr/>
          <p:nvPr/>
        </p:nvSpPr>
        <p:spPr>
          <a:xfrm>
            <a:off x="4702043" y="1263762"/>
            <a:ext cx="6353" cy="5864"/>
          </a:xfrm>
          <a:custGeom>
            <a:avLst/>
            <a:gdLst/>
            <a:ahLst/>
            <a:cxnLst/>
            <a:rect l="l" t="t" r="r" b="b"/>
            <a:pathLst>
              <a:path w="9906" h="9144">
                <a:moveTo>
                  <a:pt x="0" y="0"/>
                </a:moveTo>
                <a:lnTo>
                  <a:pt x="0" y="9144"/>
                </a:lnTo>
                <a:lnTo>
                  <a:pt x="9906" y="9144"/>
                </a:lnTo>
                <a:lnTo>
                  <a:pt x="9906" y="0"/>
                </a:lnTo>
                <a:lnTo>
                  <a:pt x="0" y="0"/>
                </a:lnTo>
                <a:close/>
              </a:path>
            </a:pathLst>
          </a:custGeom>
          <a:solidFill>
            <a:srgbClr val="000000"/>
          </a:solidFill>
        </p:spPr>
        <p:txBody>
          <a:bodyPr wrap="square" lIns="0" tIns="0" rIns="0" bIns="0" rtlCol="0">
            <a:noAutofit/>
          </a:bodyPr>
          <a:lstStyle/>
          <a:p>
            <a:endParaRPr sz="1154"/>
          </a:p>
        </p:txBody>
      </p:sp>
      <p:sp>
        <p:nvSpPr>
          <p:cNvPr id="238" name="object 238"/>
          <p:cNvSpPr/>
          <p:nvPr/>
        </p:nvSpPr>
        <p:spPr>
          <a:xfrm>
            <a:off x="4701798" y="1263517"/>
            <a:ext cx="6353" cy="978"/>
          </a:xfrm>
          <a:custGeom>
            <a:avLst/>
            <a:gdLst/>
            <a:ahLst/>
            <a:cxnLst/>
            <a:rect l="l" t="t" r="r" b="b"/>
            <a:pathLst>
              <a:path w="9906" h="1525">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239" name="object 239"/>
          <p:cNvSpPr/>
          <p:nvPr/>
        </p:nvSpPr>
        <p:spPr>
          <a:xfrm>
            <a:off x="4701798" y="1263517"/>
            <a:ext cx="977" cy="6354"/>
          </a:xfrm>
          <a:custGeom>
            <a:avLst/>
            <a:gdLst/>
            <a:ahLst/>
            <a:cxnLst/>
            <a:rect l="l" t="t" r="r" b="b"/>
            <a:pathLst>
              <a:path w="1524" h="9907">
                <a:moveTo>
                  <a:pt x="381" y="382"/>
                </a:moveTo>
                <a:lnTo>
                  <a:pt x="1143" y="9525"/>
                </a:lnTo>
              </a:path>
            </a:pathLst>
          </a:custGeom>
          <a:ln w="762">
            <a:solidFill>
              <a:srgbClr val="000000"/>
            </a:solidFill>
          </a:ln>
        </p:spPr>
        <p:txBody>
          <a:bodyPr wrap="square" lIns="0" tIns="0" rIns="0" bIns="0" rtlCol="0">
            <a:noAutofit/>
          </a:bodyPr>
          <a:lstStyle/>
          <a:p>
            <a:endParaRPr sz="1154"/>
          </a:p>
        </p:txBody>
      </p:sp>
      <p:sp>
        <p:nvSpPr>
          <p:cNvPr id="240" name="object 240"/>
          <p:cNvSpPr/>
          <p:nvPr/>
        </p:nvSpPr>
        <p:spPr>
          <a:xfrm>
            <a:off x="4708395" y="1263762"/>
            <a:ext cx="391444" cy="5864"/>
          </a:xfrm>
          <a:custGeom>
            <a:avLst/>
            <a:gdLst/>
            <a:ahLst/>
            <a:cxnLst/>
            <a:rect l="l" t="t" r="r" b="b"/>
            <a:pathLst>
              <a:path w="610362" h="9144">
                <a:moveTo>
                  <a:pt x="0" y="0"/>
                </a:moveTo>
                <a:lnTo>
                  <a:pt x="0" y="9144"/>
                </a:lnTo>
                <a:lnTo>
                  <a:pt x="610362" y="9144"/>
                </a:lnTo>
                <a:lnTo>
                  <a:pt x="610362" y="0"/>
                </a:lnTo>
                <a:lnTo>
                  <a:pt x="0" y="0"/>
                </a:lnTo>
                <a:close/>
              </a:path>
            </a:pathLst>
          </a:custGeom>
          <a:solidFill>
            <a:srgbClr val="000000"/>
          </a:solidFill>
        </p:spPr>
        <p:txBody>
          <a:bodyPr wrap="square" lIns="0" tIns="0" rIns="0" bIns="0" rtlCol="0">
            <a:noAutofit/>
          </a:bodyPr>
          <a:lstStyle/>
          <a:p>
            <a:endParaRPr sz="1154"/>
          </a:p>
        </p:txBody>
      </p:sp>
      <p:sp>
        <p:nvSpPr>
          <p:cNvPr id="241" name="object 241"/>
          <p:cNvSpPr/>
          <p:nvPr/>
        </p:nvSpPr>
        <p:spPr>
          <a:xfrm>
            <a:off x="4707663" y="1263517"/>
            <a:ext cx="392421" cy="978"/>
          </a:xfrm>
          <a:custGeom>
            <a:avLst/>
            <a:gdLst/>
            <a:ahLst/>
            <a:cxnLst/>
            <a:rect l="l" t="t" r="r" b="b"/>
            <a:pathLst>
              <a:path w="611886" h="1525">
                <a:moveTo>
                  <a:pt x="381" y="382"/>
                </a:moveTo>
                <a:lnTo>
                  <a:pt x="611505" y="1144"/>
                </a:lnTo>
              </a:path>
            </a:pathLst>
          </a:custGeom>
          <a:ln w="762">
            <a:solidFill>
              <a:srgbClr val="000000"/>
            </a:solidFill>
          </a:ln>
        </p:spPr>
        <p:txBody>
          <a:bodyPr wrap="square" lIns="0" tIns="0" rIns="0" bIns="0" rtlCol="0">
            <a:noAutofit/>
          </a:bodyPr>
          <a:lstStyle/>
          <a:p>
            <a:endParaRPr sz="1154"/>
          </a:p>
        </p:txBody>
      </p:sp>
      <p:sp>
        <p:nvSpPr>
          <p:cNvPr id="242" name="object 242"/>
          <p:cNvSpPr/>
          <p:nvPr/>
        </p:nvSpPr>
        <p:spPr>
          <a:xfrm>
            <a:off x="5099839" y="1269626"/>
            <a:ext cx="1955" cy="489"/>
          </a:xfrm>
          <a:custGeom>
            <a:avLst/>
            <a:gdLst/>
            <a:ahLst/>
            <a:cxnLst/>
            <a:rect l="l" t="t" r="r" b="b"/>
            <a:pathLst>
              <a:path w="3048" h="762">
                <a:moveTo>
                  <a:pt x="0" y="0"/>
                </a:moveTo>
                <a:lnTo>
                  <a:pt x="0" y="762"/>
                </a:lnTo>
                <a:lnTo>
                  <a:pt x="3048" y="76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243" name="object 243"/>
          <p:cNvSpPr/>
          <p:nvPr/>
        </p:nvSpPr>
        <p:spPr>
          <a:xfrm>
            <a:off x="5099595" y="1269382"/>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244" name="object 244"/>
          <p:cNvSpPr/>
          <p:nvPr/>
        </p:nvSpPr>
        <p:spPr>
          <a:xfrm>
            <a:off x="5099839" y="1263762"/>
            <a:ext cx="5864" cy="5864"/>
          </a:xfrm>
          <a:custGeom>
            <a:avLst/>
            <a:gdLst/>
            <a:ahLst/>
            <a:cxnLst/>
            <a:rect l="l" t="t" r="r" b="b"/>
            <a:pathLst>
              <a:path w="9144" h="9144">
                <a:moveTo>
                  <a:pt x="0" y="0"/>
                </a:moveTo>
                <a:lnTo>
                  <a:pt x="0" y="9144"/>
                </a:lnTo>
                <a:lnTo>
                  <a:pt x="9144" y="9144"/>
                </a:lnTo>
                <a:lnTo>
                  <a:pt x="9144" y="0"/>
                </a:lnTo>
                <a:lnTo>
                  <a:pt x="0" y="0"/>
                </a:lnTo>
                <a:close/>
              </a:path>
            </a:pathLst>
          </a:custGeom>
          <a:solidFill>
            <a:srgbClr val="000000"/>
          </a:solidFill>
        </p:spPr>
        <p:txBody>
          <a:bodyPr wrap="square" lIns="0" tIns="0" rIns="0" bIns="0" rtlCol="0">
            <a:noAutofit/>
          </a:bodyPr>
          <a:lstStyle/>
          <a:p>
            <a:endParaRPr sz="1154"/>
          </a:p>
        </p:txBody>
      </p:sp>
      <p:sp>
        <p:nvSpPr>
          <p:cNvPr id="245" name="object 245"/>
          <p:cNvSpPr/>
          <p:nvPr/>
        </p:nvSpPr>
        <p:spPr>
          <a:xfrm>
            <a:off x="5099595" y="1263517"/>
            <a:ext cx="6353" cy="978"/>
          </a:xfrm>
          <a:custGeom>
            <a:avLst/>
            <a:gdLst/>
            <a:ahLst/>
            <a:cxnLst/>
            <a:rect l="l" t="t" r="r" b="b"/>
            <a:pathLst>
              <a:path w="9906" h="1525">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246" name="object 246"/>
          <p:cNvSpPr/>
          <p:nvPr/>
        </p:nvSpPr>
        <p:spPr>
          <a:xfrm>
            <a:off x="5099595" y="1263517"/>
            <a:ext cx="977" cy="6354"/>
          </a:xfrm>
          <a:custGeom>
            <a:avLst/>
            <a:gdLst/>
            <a:ahLst/>
            <a:cxnLst/>
            <a:rect l="l" t="t" r="r" b="b"/>
            <a:pathLst>
              <a:path w="1524" h="9907">
                <a:moveTo>
                  <a:pt x="381" y="382"/>
                </a:moveTo>
                <a:lnTo>
                  <a:pt x="1143" y="9525"/>
                </a:lnTo>
              </a:path>
            </a:pathLst>
          </a:custGeom>
          <a:ln w="762">
            <a:solidFill>
              <a:srgbClr val="000000"/>
            </a:solidFill>
          </a:ln>
        </p:spPr>
        <p:txBody>
          <a:bodyPr wrap="square" lIns="0" tIns="0" rIns="0" bIns="0" rtlCol="0">
            <a:noAutofit/>
          </a:bodyPr>
          <a:lstStyle/>
          <a:p>
            <a:endParaRPr sz="1154"/>
          </a:p>
        </p:txBody>
      </p:sp>
      <p:sp>
        <p:nvSpPr>
          <p:cNvPr id="247" name="object 247"/>
          <p:cNvSpPr/>
          <p:nvPr/>
        </p:nvSpPr>
        <p:spPr>
          <a:xfrm>
            <a:off x="5105703" y="1263762"/>
            <a:ext cx="564930" cy="5864"/>
          </a:xfrm>
          <a:custGeom>
            <a:avLst/>
            <a:gdLst/>
            <a:ahLst/>
            <a:cxnLst/>
            <a:rect l="l" t="t" r="r" b="b"/>
            <a:pathLst>
              <a:path w="880872" h="9144">
                <a:moveTo>
                  <a:pt x="0" y="0"/>
                </a:moveTo>
                <a:lnTo>
                  <a:pt x="0" y="9144"/>
                </a:lnTo>
                <a:lnTo>
                  <a:pt x="880872" y="9144"/>
                </a:lnTo>
                <a:lnTo>
                  <a:pt x="880872" y="0"/>
                </a:lnTo>
                <a:lnTo>
                  <a:pt x="0" y="0"/>
                </a:lnTo>
                <a:close/>
              </a:path>
            </a:pathLst>
          </a:custGeom>
          <a:solidFill>
            <a:srgbClr val="000000"/>
          </a:solidFill>
        </p:spPr>
        <p:txBody>
          <a:bodyPr wrap="square" lIns="0" tIns="0" rIns="0" bIns="0" rtlCol="0">
            <a:noAutofit/>
          </a:bodyPr>
          <a:lstStyle/>
          <a:p>
            <a:endParaRPr sz="1154"/>
          </a:p>
        </p:txBody>
      </p:sp>
      <p:sp>
        <p:nvSpPr>
          <p:cNvPr id="248" name="object 248"/>
          <p:cNvSpPr/>
          <p:nvPr/>
        </p:nvSpPr>
        <p:spPr>
          <a:xfrm>
            <a:off x="5105459" y="1263517"/>
            <a:ext cx="565418" cy="978"/>
          </a:xfrm>
          <a:custGeom>
            <a:avLst/>
            <a:gdLst/>
            <a:ahLst/>
            <a:cxnLst/>
            <a:rect l="l" t="t" r="r" b="b"/>
            <a:pathLst>
              <a:path w="881634" h="1525">
                <a:moveTo>
                  <a:pt x="381" y="382"/>
                </a:moveTo>
                <a:lnTo>
                  <a:pt x="881253" y="1144"/>
                </a:lnTo>
              </a:path>
            </a:pathLst>
          </a:custGeom>
          <a:ln w="762">
            <a:solidFill>
              <a:srgbClr val="000000"/>
            </a:solidFill>
          </a:ln>
        </p:spPr>
        <p:txBody>
          <a:bodyPr wrap="square" lIns="0" tIns="0" rIns="0" bIns="0" rtlCol="0">
            <a:noAutofit/>
          </a:bodyPr>
          <a:lstStyle/>
          <a:p>
            <a:endParaRPr sz="1154"/>
          </a:p>
        </p:txBody>
      </p:sp>
      <p:sp>
        <p:nvSpPr>
          <p:cNvPr id="249" name="object 249"/>
          <p:cNvSpPr/>
          <p:nvPr/>
        </p:nvSpPr>
        <p:spPr>
          <a:xfrm>
            <a:off x="5670634" y="1269626"/>
            <a:ext cx="1954" cy="489"/>
          </a:xfrm>
          <a:custGeom>
            <a:avLst/>
            <a:gdLst/>
            <a:ahLst/>
            <a:cxnLst/>
            <a:rect l="l" t="t" r="r" b="b"/>
            <a:pathLst>
              <a:path w="3047" h="762">
                <a:moveTo>
                  <a:pt x="0" y="0"/>
                </a:moveTo>
                <a:lnTo>
                  <a:pt x="0" y="762"/>
                </a:lnTo>
                <a:lnTo>
                  <a:pt x="3047" y="762"/>
                </a:lnTo>
                <a:lnTo>
                  <a:pt x="3047" y="0"/>
                </a:lnTo>
                <a:lnTo>
                  <a:pt x="0" y="0"/>
                </a:lnTo>
                <a:close/>
              </a:path>
            </a:pathLst>
          </a:custGeom>
          <a:solidFill>
            <a:srgbClr val="000000"/>
          </a:solidFill>
        </p:spPr>
        <p:txBody>
          <a:bodyPr wrap="square" lIns="0" tIns="0" rIns="0" bIns="0" rtlCol="0">
            <a:noAutofit/>
          </a:bodyPr>
          <a:lstStyle/>
          <a:p>
            <a:endParaRPr sz="1154"/>
          </a:p>
        </p:txBody>
      </p:sp>
      <p:sp>
        <p:nvSpPr>
          <p:cNvPr id="250" name="object 250"/>
          <p:cNvSpPr/>
          <p:nvPr/>
        </p:nvSpPr>
        <p:spPr>
          <a:xfrm>
            <a:off x="5670389" y="1269382"/>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251" name="object 251"/>
          <p:cNvSpPr/>
          <p:nvPr/>
        </p:nvSpPr>
        <p:spPr>
          <a:xfrm>
            <a:off x="5670634" y="1263762"/>
            <a:ext cx="6352" cy="5864"/>
          </a:xfrm>
          <a:custGeom>
            <a:avLst/>
            <a:gdLst/>
            <a:ahLst/>
            <a:cxnLst/>
            <a:rect l="l" t="t" r="r" b="b"/>
            <a:pathLst>
              <a:path w="9905" h="9144">
                <a:moveTo>
                  <a:pt x="0" y="0"/>
                </a:moveTo>
                <a:lnTo>
                  <a:pt x="0" y="9144"/>
                </a:lnTo>
                <a:lnTo>
                  <a:pt x="9905" y="9144"/>
                </a:lnTo>
                <a:lnTo>
                  <a:pt x="9905" y="0"/>
                </a:lnTo>
                <a:lnTo>
                  <a:pt x="0" y="0"/>
                </a:lnTo>
                <a:close/>
              </a:path>
            </a:pathLst>
          </a:custGeom>
          <a:solidFill>
            <a:srgbClr val="000000"/>
          </a:solidFill>
        </p:spPr>
        <p:txBody>
          <a:bodyPr wrap="square" lIns="0" tIns="0" rIns="0" bIns="0" rtlCol="0">
            <a:noAutofit/>
          </a:bodyPr>
          <a:lstStyle/>
          <a:p>
            <a:endParaRPr sz="1154"/>
          </a:p>
        </p:txBody>
      </p:sp>
      <p:sp>
        <p:nvSpPr>
          <p:cNvPr id="252" name="object 252"/>
          <p:cNvSpPr/>
          <p:nvPr/>
        </p:nvSpPr>
        <p:spPr>
          <a:xfrm>
            <a:off x="5670389" y="1263517"/>
            <a:ext cx="6842" cy="978"/>
          </a:xfrm>
          <a:custGeom>
            <a:avLst/>
            <a:gdLst/>
            <a:ahLst/>
            <a:cxnLst/>
            <a:rect l="l" t="t" r="r" b="b"/>
            <a:pathLst>
              <a:path w="10668" h="1525">
                <a:moveTo>
                  <a:pt x="381" y="382"/>
                </a:moveTo>
                <a:lnTo>
                  <a:pt x="10287" y="1144"/>
                </a:lnTo>
              </a:path>
            </a:pathLst>
          </a:custGeom>
          <a:ln w="762">
            <a:solidFill>
              <a:srgbClr val="000000"/>
            </a:solidFill>
          </a:ln>
        </p:spPr>
        <p:txBody>
          <a:bodyPr wrap="square" lIns="0" tIns="0" rIns="0" bIns="0" rtlCol="0">
            <a:noAutofit/>
          </a:bodyPr>
          <a:lstStyle/>
          <a:p>
            <a:endParaRPr sz="1154"/>
          </a:p>
        </p:txBody>
      </p:sp>
      <p:sp>
        <p:nvSpPr>
          <p:cNvPr id="253" name="object 253"/>
          <p:cNvSpPr/>
          <p:nvPr/>
        </p:nvSpPr>
        <p:spPr>
          <a:xfrm>
            <a:off x="5670389" y="1263517"/>
            <a:ext cx="977" cy="6354"/>
          </a:xfrm>
          <a:custGeom>
            <a:avLst/>
            <a:gdLst/>
            <a:ahLst/>
            <a:cxnLst/>
            <a:rect l="l" t="t" r="r" b="b"/>
            <a:pathLst>
              <a:path w="1524" h="9907">
                <a:moveTo>
                  <a:pt x="381" y="382"/>
                </a:moveTo>
                <a:lnTo>
                  <a:pt x="1143" y="9525"/>
                </a:lnTo>
              </a:path>
            </a:pathLst>
          </a:custGeom>
          <a:ln w="762">
            <a:solidFill>
              <a:srgbClr val="000000"/>
            </a:solidFill>
          </a:ln>
        </p:spPr>
        <p:txBody>
          <a:bodyPr wrap="square" lIns="0" tIns="0" rIns="0" bIns="0" rtlCol="0">
            <a:noAutofit/>
          </a:bodyPr>
          <a:lstStyle/>
          <a:p>
            <a:endParaRPr sz="1154"/>
          </a:p>
        </p:txBody>
      </p:sp>
      <p:sp>
        <p:nvSpPr>
          <p:cNvPr id="254" name="object 254"/>
          <p:cNvSpPr/>
          <p:nvPr/>
        </p:nvSpPr>
        <p:spPr>
          <a:xfrm>
            <a:off x="5676986" y="1263762"/>
            <a:ext cx="488694" cy="5864"/>
          </a:xfrm>
          <a:custGeom>
            <a:avLst/>
            <a:gdLst/>
            <a:ahLst/>
            <a:cxnLst/>
            <a:rect l="l" t="t" r="r" b="b"/>
            <a:pathLst>
              <a:path w="762000" h="9144">
                <a:moveTo>
                  <a:pt x="0" y="0"/>
                </a:moveTo>
                <a:lnTo>
                  <a:pt x="0" y="9144"/>
                </a:lnTo>
                <a:lnTo>
                  <a:pt x="762000" y="9144"/>
                </a:lnTo>
                <a:lnTo>
                  <a:pt x="762000" y="0"/>
                </a:lnTo>
                <a:lnTo>
                  <a:pt x="0" y="0"/>
                </a:lnTo>
                <a:close/>
              </a:path>
            </a:pathLst>
          </a:custGeom>
          <a:solidFill>
            <a:srgbClr val="000000"/>
          </a:solidFill>
        </p:spPr>
        <p:txBody>
          <a:bodyPr wrap="square" lIns="0" tIns="0" rIns="0" bIns="0" rtlCol="0">
            <a:noAutofit/>
          </a:bodyPr>
          <a:lstStyle/>
          <a:p>
            <a:endParaRPr sz="1154"/>
          </a:p>
        </p:txBody>
      </p:sp>
      <p:sp>
        <p:nvSpPr>
          <p:cNvPr id="255" name="object 255"/>
          <p:cNvSpPr/>
          <p:nvPr/>
        </p:nvSpPr>
        <p:spPr>
          <a:xfrm>
            <a:off x="5676742" y="1263517"/>
            <a:ext cx="489182" cy="978"/>
          </a:xfrm>
          <a:custGeom>
            <a:avLst/>
            <a:gdLst/>
            <a:ahLst/>
            <a:cxnLst/>
            <a:rect l="l" t="t" r="r" b="b"/>
            <a:pathLst>
              <a:path w="762762" h="1525">
                <a:moveTo>
                  <a:pt x="381" y="382"/>
                </a:moveTo>
                <a:lnTo>
                  <a:pt x="762381" y="1144"/>
                </a:lnTo>
              </a:path>
            </a:pathLst>
          </a:custGeom>
          <a:ln w="762">
            <a:solidFill>
              <a:srgbClr val="000000"/>
            </a:solidFill>
          </a:ln>
        </p:spPr>
        <p:txBody>
          <a:bodyPr wrap="square" lIns="0" tIns="0" rIns="0" bIns="0" rtlCol="0">
            <a:noAutofit/>
          </a:bodyPr>
          <a:lstStyle/>
          <a:p>
            <a:endParaRPr sz="1154"/>
          </a:p>
        </p:txBody>
      </p:sp>
      <p:sp>
        <p:nvSpPr>
          <p:cNvPr id="256" name="object 256"/>
          <p:cNvSpPr/>
          <p:nvPr/>
        </p:nvSpPr>
        <p:spPr>
          <a:xfrm>
            <a:off x="6165680" y="1269626"/>
            <a:ext cx="1954" cy="489"/>
          </a:xfrm>
          <a:custGeom>
            <a:avLst/>
            <a:gdLst/>
            <a:ahLst/>
            <a:cxnLst/>
            <a:rect l="l" t="t" r="r" b="b"/>
            <a:pathLst>
              <a:path w="3047" h="762">
                <a:moveTo>
                  <a:pt x="0" y="0"/>
                </a:moveTo>
                <a:lnTo>
                  <a:pt x="0" y="762"/>
                </a:lnTo>
                <a:lnTo>
                  <a:pt x="3047" y="762"/>
                </a:lnTo>
                <a:lnTo>
                  <a:pt x="3047" y="0"/>
                </a:lnTo>
                <a:lnTo>
                  <a:pt x="0" y="0"/>
                </a:lnTo>
                <a:close/>
              </a:path>
            </a:pathLst>
          </a:custGeom>
          <a:solidFill>
            <a:srgbClr val="000000"/>
          </a:solidFill>
        </p:spPr>
        <p:txBody>
          <a:bodyPr wrap="square" lIns="0" tIns="0" rIns="0" bIns="0" rtlCol="0">
            <a:noAutofit/>
          </a:bodyPr>
          <a:lstStyle/>
          <a:p>
            <a:endParaRPr sz="1154"/>
          </a:p>
        </p:txBody>
      </p:sp>
      <p:sp>
        <p:nvSpPr>
          <p:cNvPr id="257" name="object 257"/>
          <p:cNvSpPr/>
          <p:nvPr/>
        </p:nvSpPr>
        <p:spPr>
          <a:xfrm>
            <a:off x="6165436" y="1269382"/>
            <a:ext cx="2443" cy="977"/>
          </a:xfrm>
          <a:custGeom>
            <a:avLst/>
            <a:gdLst/>
            <a:ahLst/>
            <a:cxnLst/>
            <a:rect l="l" t="t" r="r" b="b"/>
            <a:pathLst>
              <a:path w="3809" h="1524">
                <a:moveTo>
                  <a:pt x="381" y="381"/>
                </a:moveTo>
                <a:lnTo>
                  <a:pt x="3428" y="1143"/>
                </a:lnTo>
              </a:path>
            </a:pathLst>
          </a:custGeom>
          <a:ln w="762">
            <a:solidFill>
              <a:srgbClr val="000000"/>
            </a:solidFill>
          </a:ln>
        </p:spPr>
        <p:txBody>
          <a:bodyPr wrap="square" lIns="0" tIns="0" rIns="0" bIns="0" rtlCol="0">
            <a:noAutofit/>
          </a:bodyPr>
          <a:lstStyle/>
          <a:p>
            <a:endParaRPr sz="1154"/>
          </a:p>
        </p:txBody>
      </p:sp>
      <p:sp>
        <p:nvSpPr>
          <p:cNvPr id="258" name="object 258"/>
          <p:cNvSpPr/>
          <p:nvPr/>
        </p:nvSpPr>
        <p:spPr>
          <a:xfrm>
            <a:off x="6165680" y="1263762"/>
            <a:ext cx="5864" cy="5864"/>
          </a:xfrm>
          <a:custGeom>
            <a:avLst/>
            <a:gdLst/>
            <a:ahLst/>
            <a:cxnLst/>
            <a:rect l="l" t="t" r="r" b="b"/>
            <a:pathLst>
              <a:path w="9143" h="9144">
                <a:moveTo>
                  <a:pt x="0" y="0"/>
                </a:moveTo>
                <a:lnTo>
                  <a:pt x="0" y="9144"/>
                </a:lnTo>
                <a:lnTo>
                  <a:pt x="9143" y="9144"/>
                </a:lnTo>
                <a:lnTo>
                  <a:pt x="9143" y="0"/>
                </a:lnTo>
                <a:lnTo>
                  <a:pt x="0" y="0"/>
                </a:lnTo>
                <a:close/>
              </a:path>
            </a:pathLst>
          </a:custGeom>
          <a:solidFill>
            <a:srgbClr val="000000"/>
          </a:solidFill>
        </p:spPr>
        <p:txBody>
          <a:bodyPr wrap="square" lIns="0" tIns="0" rIns="0" bIns="0" rtlCol="0">
            <a:noAutofit/>
          </a:bodyPr>
          <a:lstStyle/>
          <a:p>
            <a:endParaRPr sz="1154"/>
          </a:p>
        </p:txBody>
      </p:sp>
      <p:sp>
        <p:nvSpPr>
          <p:cNvPr id="259" name="object 259"/>
          <p:cNvSpPr/>
          <p:nvPr/>
        </p:nvSpPr>
        <p:spPr>
          <a:xfrm>
            <a:off x="6165436" y="1263517"/>
            <a:ext cx="6353" cy="978"/>
          </a:xfrm>
          <a:custGeom>
            <a:avLst/>
            <a:gdLst/>
            <a:ahLst/>
            <a:cxnLst/>
            <a:rect l="l" t="t" r="r" b="b"/>
            <a:pathLst>
              <a:path w="9906" h="1525">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260" name="object 260"/>
          <p:cNvSpPr/>
          <p:nvPr/>
        </p:nvSpPr>
        <p:spPr>
          <a:xfrm>
            <a:off x="6165436" y="1263517"/>
            <a:ext cx="977" cy="6354"/>
          </a:xfrm>
          <a:custGeom>
            <a:avLst/>
            <a:gdLst/>
            <a:ahLst/>
            <a:cxnLst/>
            <a:rect l="l" t="t" r="r" b="b"/>
            <a:pathLst>
              <a:path w="1523" h="9907">
                <a:moveTo>
                  <a:pt x="381" y="382"/>
                </a:moveTo>
                <a:lnTo>
                  <a:pt x="1143" y="9525"/>
                </a:lnTo>
              </a:path>
            </a:pathLst>
          </a:custGeom>
          <a:ln w="762">
            <a:solidFill>
              <a:srgbClr val="000000"/>
            </a:solidFill>
          </a:ln>
        </p:spPr>
        <p:txBody>
          <a:bodyPr wrap="square" lIns="0" tIns="0" rIns="0" bIns="0" rtlCol="0">
            <a:noAutofit/>
          </a:bodyPr>
          <a:lstStyle/>
          <a:p>
            <a:endParaRPr sz="1154"/>
          </a:p>
        </p:txBody>
      </p:sp>
      <p:sp>
        <p:nvSpPr>
          <p:cNvPr id="261" name="object 261"/>
          <p:cNvSpPr/>
          <p:nvPr/>
        </p:nvSpPr>
        <p:spPr>
          <a:xfrm>
            <a:off x="6171545" y="1263762"/>
            <a:ext cx="388022" cy="5864"/>
          </a:xfrm>
          <a:custGeom>
            <a:avLst/>
            <a:gdLst/>
            <a:ahLst/>
            <a:cxnLst/>
            <a:rect l="l" t="t" r="r" b="b"/>
            <a:pathLst>
              <a:path w="605027" h="9144">
                <a:moveTo>
                  <a:pt x="0" y="0"/>
                </a:moveTo>
                <a:lnTo>
                  <a:pt x="0" y="9144"/>
                </a:lnTo>
                <a:lnTo>
                  <a:pt x="605027" y="9144"/>
                </a:lnTo>
                <a:lnTo>
                  <a:pt x="605027" y="0"/>
                </a:lnTo>
                <a:lnTo>
                  <a:pt x="0" y="0"/>
                </a:lnTo>
                <a:close/>
              </a:path>
            </a:pathLst>
          </a:custGeom>
          <a:solidFill>
            <a:srgbClr val="000000"/>
          </a:solidFill>
        </p:spPr>
        <p:txBody>
          <a:bodyPr wrap="square" lIns="0" tIns="0" rIns="0" bIns="0" rtlCol="0">
            <a:noAutofit/>
          </a:bodyPr>
          <a:lstStyle/>
          <a:p>
            <a:endParaRPr sz="1154"/>
          </a:p>
        </p:txBody>
      </p:sp>
      <p:sp>
        <p:nvSpPr>
          <p:cNvPr id="262" name="object 262"/>
          <p:cNvSpPr/>
          <p:nvPr/>
        </p:nvSpPr>
        <p:spPr>
          <a:xfrm>
            <a:off x="6171300" y="1263517"/>
            <a:ext cx="388511" cy="978"/>
          </a:xfrm>
          <a:custGeom>
            <a:avLst/>
            <a:gdLst/>
            <a:ahLst/>
            <a:cxnLst/>
            <a:rect l="l" t="t" r="r" b="b"/>
            <a:pathLst>
              <a:path w="605790" h="1525">
                <a:moveTo>
                  <a:pt x="381" y="382"/>
                </a:moveTo>
                <a:lnTo>
                  <a:pt x="605408" y="1144"/>
                </a:lnTo>
              </a:path>
            </a:pathLst>
          </a:custGeom>
          <a:ln w="762">
            <a:solidFill>
              <a:srgbClr val="000000"/>
            </a:solidFill>
          </a:ln>
        </p:spPr>
        <p:txBody>
          <a:bodyPr wrap="square" lIns="0" tIns="0" rIns="0" bIns="0" rtlCol="0">
            <a:noAutofit/>
          </a:bodyPr>
          <a:lstStyle/>
          <a:p>
            <a:endParaRPr sz="1154"/>
          </a:p>
        </p:txBody>
      </p:sp>
      <p:sp>
        <p:nvSpPr>
          <p:cNvPr id="263" name="object 263"/>
          <p:cNvSpPr/>
          <p:nvPr/>
        </p:nvSpPr>
        <p:spPr>
          <a:xfrm>
            <a:off x="6559567" y="1269626"/>
            <a:ext cx="1955" cy="489"/>
          </a:xfrm>
          <a:custGeom>
            <a:avLst/>
            <a:gdLst/>
            <a:ahLst/>
            <a:cxnLst/>
            <a:rect l="l" t="t" r="r" b="b"/>
            <a:pathLst>
              <a:path w="3048" h="762">
                <a:moveTo>
                  <a:pt x="0" y="0"/>
                </a:moveTo>
                <a:lnTo>
                  <a:pt x="0" y="762"/>
                </a:lnTo>
                <a:lnTo>
                  <a:pt x="3048" y="76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264" name="object 264"/>
          <p:cNvSpPr/>
          <p:nvPr/>
        </p:nvSpPr>
        <p:spPr>
          <a:xfrm>
            <a:off x="6559323" y="1269382"/>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265" name="object 265"/>
          <p:cNvSpPr/>
          <p:nvPr/>
        </p:nvSpPr>
        <p:spPr>
          <a:xfrm>
            <a:off x="6559567" y="1263762"/>
            <a:ext cx="6353" cy="5864"/>
          </a:xfrm>
          <a:custGeom>
            <a:avLst/>
            <a:gdLst/>
            <a:ahLst/>
            <a:cxnLst/>
            <a:rect l="l" t="t" r="r" b="b"/>
            <a:pathLst>
              <a:path w="9906" h="9144">
                <a:moveTo>
                  <a:pt x="0" y="0"/>
                </a:moveTo>
                <a:lnTo>
                  <a:pt x="0" y="9144"/>
                </a:lnTo>
                <a:lnTo>
                  <a:pt x="9906" y="9144"/>
                </a:lnTo>
                <a:lnTo>
                  <a:pt x="9906" y="0"/>
                </a:lnTo>
                <a:lnTo>
                  <a:pt x="0" y="0"/>
                </a:lnTo>
                <a:close/>
              </a:path>
            </a:pathLst>
          </a:custGeom>
          <a:solidFill>
            <a:srgbClr val="000000"/>
          </a:solidFill>
        </p:spPr>
        <p:txBody>
          <a:bodyPr wrap="square" lIns="0" tIns="0" rIns="0" bIns="0" rtlCol="0">
            <a:noAutofit/>
          </a:bodyPr>
          <a:lstStyle/>
          <a:p>
            <a:endParaRPr sz="1154"/>
          </a:p>
        </p:txBody>
      </p:sp>
      <p:sp>
        <p:nvSpPr>
          <p:cNvPr id="266" name="object 266"/>
          <p:cNvSpPr/>
          <p:nvPr/>
        </p:nvSpPr>
        <p:spPr>
          <a:xfrm>
            <a:off x="6559322" y="1263517"/>
            <a:ext cx="6842" cy="978"/>
          </a:xfrm>
          <a:custGeom>
            <a:avLst/>
            <a:gdLst/>
            <a:ahLst/>
            <a:cxnLst/>
            <a:rect l="l" t="t" r="r" b="b"/>
            <a:pathLst>
              <a:path w="10668" h="1525">
                <a:moveTo>
                  <a:pt x="381" y="382"/>
                </a:moveTo>
                <a:lnTo>
                  <a:pt x="10287" y="1144"/>
                </a:lnTo>
              </a:path>
            </a:pathLst>
          </a:custGeom>
          <a:ln w="762">
            <a:solidFill>
              <a:srgbClr val="000000"/>
            </a:solidFill>
          </a:ln>
        </p:spPr>
        <p:txBody>
          <a:bodyPr wrap="square" lIns="0" tIns="0" rIns="0" bIns="0" rtlCol="0">
            <a:noAutofit/>
          </a:bodyPr>
          <a:lstStyle/>
          <a:p>
            <a:endParaRPr sz="1154"/>
          </a:p>
        </p:txBody>
      </p:sp>
      <p:sp>
        <p:nvSpPr>
          <p:cNvPr id="267" name="object 267"/>
          <p:cNvSpPr/>
          <p:nvPr/>
        </p:nvSpPr>
        <p:spPr>
          <a:xfrm>
            <a:off x="6559323" y="1263517"/>
            <a:ext cx="977" cy="6354"/>
          </a:xfrm>
          <a:custGeom>
            <a:avLst/>
            <a:gdLst/>
            <a:ahLst/>
            <a:cxnLst/>
            <a:rect l="l" t="t" r="r" b="b"/>
            <a:pathLst>
              <a:path w="1524" h="9907">
                <a:moveTo>
                  <a:pt x="381" y="382"/>
                </a:moveTo>
                <a:lnTo>
                  <a:pt x="1143" y="9525"/>
                </a:lnTo>
              </a:path>
            </a:pathLst>
          </a:custGeom>
          <a:ln w="762">
            <a:solidFill>
              <a:srgbClr val="000000"/>
            </a:solidFill>
          </a:ln>
        </p:spPr>
        <p:txBody>
          <a:bodyPr wrap="square" lIns="0" tIns="0" rIns="0" bIns="0" rtlCol="0">
            <a:noAutofit/>
          </a:bodyPr>
          <a:lstStyle/>
          <a:p>
            <a:endParaRPr sz="1154"/>
          </a:p>
        </p:txBody>
      </p:sp>
      <p:sp>
        <p:nvSpPr>
          <p:cNvPr id="268" name="object 268"/>
          <p:cNvSpPr/>
          <p:nvPr/>
        </p:nvSpPr>
        <p:spPr>
          <a:xfrm>
            <a:off x="6565920" y="1263762"/>
            <a:ext cx="457906" cy="5864"/>
          </a:xfrm>
          <a:custGeom>
            <a:avLst/>
            <a:gdLst/>
            <a:ahLst/>
            <a:cxnLst/>
            <a:rect l="l" t="t" r="r" b="b"/>
            <a:pathLst>
              <a:path w="713994" h="9144">
                <a:moveTo>
                  <a:pt x="0" y="0"/>
                </a:moveTo>
                <a:lnTo>
                  <a:pt x="0" y="9144"/>
                </a:lnTo>
                <a:lnTo>
                  <a:pt x="713994" y="9144"/>
                </a:lnTo>
                <a:lnTo>
                  <a:pt x="713994" y="0"/>
                </a:lnTo>
                <a:lnTo>
                  <a:pt x="0" y="0"/>
                </a:lnTo>
                <a:close/>
              </a:path>
            </a:pathLst>
          </a:custGeom>
          <a:solidFill>
            <a:srgbClr val="000000"/>
          </a:solidFill>
        </p:spPr>
        <p:txBody>
          <a:bodyPr wrap="square" lIns="0" tIns="0" rIns="0" bIns="0" rtlCol="0">
            <a:noAutofit/>
          </a:bodyPr>
          <a:lstStyle/>
          <a:p>
            <a:endParaRPr sz="1154"/>
          </a:p>
        </p:txBody>
      </p:sp>
      <p:sp>
        <p:nvSpPr>
          <p:cNvPr id="269" name="object 269"/>
          <p:cNvSpPr/>
          <p:nvPr/>
        </p:nvSpPr>
        <p:spPr>
          <a:xfrm>
            <a:off x="6565675" y="1263517"/>
            <a:ext cx="458395" cy="978"/>
          </a:xfrm>
          <a:custGeom>
            <a:avLst/>
            <a:gdLst/>
            <a:ahLst/>
            <a:cxnLst/>
            <a:rect l="l" t="t" r="r" b="b"/>
            <a:pathLst>
              <a:path w="714756" h="1525">
                <a:moveTo>
                  <a:pt x="381" y="382"/>
                </a:moveTo>
                <a:lnTo>
                  <a:pt x="714375" y="1144"/>
                </a:lnTo>
              </a:path>
            </a:pathLst>
          </a:custGeom>
          <a:ln w="762">
            <a:solidFill>
              <a:srgbClr val="000000"/>
            </a:solidFill>
          </a:ln>
        </p:spPr>
        <p:txBody>
          <a:bodyPr wrap="square" lIns="0" tIns="0" rIns="0" bIns="0" rtlCol="0">
            <a:noAutofit/>
          </a:bodyPr>
          <a:lstStyle/>
          <a:p>
            <a:endParaRPr sz="1154"/>
          </a:p>
        </p:txBody>
      </p:sp>
      <p:sp>
        <p:nvSpPr>
          <p:cNvPr id="270" name="object 270"/>
          <p:cNvSpPr/>
          <p:nvPr/>
        </p:nvSpPr>
        <p:spPr>
          <a:xfrm>
            <a:off x="7023826" y="1269626"/>
            <a:ext cx="1955" cy="489"/>
          </a:xfrm>
          <a:custGeom>
            <a:avLst/>
            <a:gdLst/>
            <a:ahLst/>
            <a:cxnLst/>
            <a:rect l="l" t="t" r="r" b="b"/>
            <a:pathLst>
              <a:path w="3048" h="762">
                <a:moveTo>
                  <a:pt x="0" y="0"/>
                </a:moveTo>
                <a:lnTo>
                  <a:pt x="0" y="762"/>
                </a:lnTo>
                <a:lnTo>
                  <a:pt x="3048" y="76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271" name="object 271"/>
          <p:cNvSpPr/>
          <p:nvPr/>
        </p:nvSpPr>
        <p:spPr>
          <a:xfrm>
            <a:off x="7023582" y="1269382"/>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272" name="object 272"/>
          <p:cNvSpPr/>
          <p:nvPr/>
        </p:nvSpPr>
        <p:spPr>
          <a:xfrm>
            <a:off x="7023826" y="1263762"/>
            <a:ext cx="5864" cy="5864"/>
          </a:xfrm>
          <a:custGeom>
            <a:avLst/>
            <a:gdLst/>
            <a:ahLst/>
            <a:cxnLst/>
            <a:rect l="l" t="t" r="r" b="b"/>
            <a:pathLst>
              <a:path w="9144" h="9144">
                <a:moveTo>
                  <a:pt x="0" y="0"/>
                </a:moveTo>
                <a:lnTo>
                  <a:pt x="0" y="9144"/>
                </a:lnTo>
                <a:lnTo>
                  <a:pt x="9144" y="9144"/>
                </a:lnTo>
                <a:lnTo>
                  <a:pt x="9144" y="0"/>
                </a:lnTo>
                <a:lnTo>
                  <a:pt x="0" y="0"/>
                </a:lnTo>
                <a:close/>
              </a:path>
            </a:pathLst>
          </a:custGeom>
          <a:solidFill>
            <a:srgbClr val="000000"/>
          </a:solidFill>
        </p:spPr>
        <p:txBody>
          <a:bodyPr wrap="square" lIns="0" tIns="0" rIns="0" bIns="0" rtlCol="0">
            <a:noAutofit/>
          </a:bodyPr>
          <a:lstStyle/>
          <a:p>
            <a:endParaRPr sz="1154"/>
          </a:p>
        </p:txBody>
      </p:sp>
      <p:sp>
        <p:nvSpPr>
          <p:cNvPr id="273" name="object 273"/>
          <p:cNvSpPr/>
          <p:nvPr/>
        </p:nvSpPr>
        <p:spPr>
          <a:xfrm>
            <a:off x="7023582" y="1263517"/>
            <a:ext cx="5864" cy="978"/>
          </a:xfrm>
          <a:custGeom>
            <a:avLst/>
            <a:gdLst/>
            <a:ahLst/>
            <a:cxnLst/>
            <a:rect l="l" t="t" r="r" b="b"/>
            <a:pathLst>
              <a:path w="9144" h="1525">
                <a:moveTo>
                  <a:pt x="381" y="382"/>
                </a:moveTo>
                <a:lnTo>
                  <a:pt x="8763" y="1144"/>
                </a:lnTo>
              </a:path>
            </a:pathLst>
          </a:custGeom>
          <a:ln w="762">
            <a:solidFill>
              <a:srgbClr val="000000"/>
            </a:solidFill>
          </a:ln>
        </p:spPr>
        <p:txBody>
          <a:bodyPr wrap="square" lIns="0" tIns="0" rIns="0" bIns="0" rtlCol="0">
            <a:noAutofit/>
          </a:bodyPr>
          <a:lstStyle/>
          <a:p>
            <a:endParaRPr sz="1154"/>
          </a:p>
        </p:txBody>
      </p:sp>
      <p:sp>
        <p:nvSpPr>
          <p:cNvPr id="274" name="object 274"/>
          <p:cNvSpPr/>
          <p:nvPr/>
        </p:nvSpPr>
        <p:spPr>
          <a:xfrm>
            <a:off x="7023582" y="1263517"/>
            <a:ext cx="977" cy="6354"/>
          </a:xfrm>
          <a:custGeom>
            <a:avLst/>
            <a:gdLst/>
            <a:ahLst/>
            <a:cxnLst/>
            <a:rect l="l" t="t" r="r" b="b"/>
            <a:pathLst>
              <a:path w="1524" h="9907">
                <a:moveTo>
                  <a:pt x="381" y="382"/>
                </a:moveTo>
                <a:lnTo>
                  <a:pt x="1143" y="9525"/>
                </a:lnTo>
              </a:path>
            </a:pathLst>
          </a:custGeom>
          <a:ln w="762">
            <a:solidFill>
              <a:srgbClr val="000000"/>
            </a:solidFill>
          </a:ln>
        </p:spPr>
        <p:txBody>
          <a:bodyPr wrap="square" lIns="0" tIns="0" rIns="0" bIns="0" rtlCol="0">
            <a:noAutofit/>
          </a:bodyPr>
          <a:lstStyle/>
          <a:p>
            <a:endParaRPr sz="1154"/>
          </a:p>
        </p:txBody>
      </p:sp>
      <p:sp>
        <p:nvSpPr>
          <p:cNvPr id="275" name="object 275"/>
          <p:cNvSpPr/>
          <p:nvPr/>
        </p:nvSpPr>
        <p:spPr>
          <a:xfrm>
            <a:off x="7029690" y="1263762"/>
            <a:ext cx="455462" cy="5864"/>
          </a:xfrm>
          <a:custGeom>
            <a:avLst/>
            <a:gdLst/>
            <a:ahLst/>
            <a:cxnLst/>
            <a:rect l="l" t="t" r="r" b="b"/>
            <a:pathLst>
              <a:path w="710184" h="9144">
                <a:moveTo>
                  <a:pt x="0" y="0"/>
                </a:moveTo>
                <a:lnTo>
                  <a:pt x="0" y="9144"/>
                </a:lnTo>
                <a:lnTo>
                  <a:pt x="710184" y="9144"/>
                </a:lnTo>
                <a:lnTo>
                  <a:pt x="710184" y="0"/>
                </a:lnTo>
                <a:lnTo>
                  <a:pt x="0" y="0"/>
                </a:lnTo>
                <a:close/>
              </a:path>
            </a:pathLst>
          </a:custGeom>
          <a:solidFill>
            <a:srgbClr val="000000"/>
          </a:solidFill>
        </p:spPr>
        <p:txBody>
          <a:bodyPr wrap="square" lIns="0" tIns="0" rIns="0" bIns="0" rtlCol="0">
            <a:noAutofit/>
          </a:bodyPr>
          <a:lstStyle/>
          <a:p>
            <a:endParaRPr sz="1154"/>
          </a:p>
        </p:txBody>
      </p:sp>
      <p:sp>
        <p:nvSpPr>
          <p:cNvPr id="276" name="object 276"/>
          <p:cNvSpPr/>
          <p:nvPr/>
        </p:nvSpPr>
        <p:spPr>
          <a:xfrm>
            <a:off x="7028957" y="1263517"/>
            <a:ext cx="456440" cy="978"/>
          </a:xfrm>
          <a:custGeom>
            <a:avLst/>
            <a:gdLst/>
            <a:ahLst/>
            <a:cxnLst/>
            <a:rect l="l" t="t" r="r" b="b"/>
            <a:pathLst>
              <a:path w="711708" h="1525">
                <a:moveTo>
                  <a:pt x="381" y="382"/>
                </a:moveTo>
                <a:lnTo>
                  <a:pt x="711327" y="1144"/>
                </a:lnTo>
              </a:path>
            </a:pathLst>
          </a:custGeom>
          <a:ln w="762">
            <a:solidFill>
              <a:srgbClr val="000000"/>
            </a:solidFill>
          </a:ln>
        </p:spPr>
        <p:txBody>
          <a:bodyPr wrap="square" lIns="0" tIns="0" rIns="0" bIns="0" rtlCol="0">
            <a:noAutofit/>
          </a:bodyPr>
          <a:lstStyle/>
          <a:p>
            <a:endParaRPr sz="1154"/>
          </a:p>
        </p:txBody>
      </p:sp>
      <p:sp>
        <p:nvSpPr>
          <p:cNvPr id="277" name="object 277"/>
          <p:cNvSpPr/>
          <p:nvPr/>
        </p:nvSpPr>
        <p:spPr>
          <a:xfrm>
            <a:off x="7485153" y="1263762"/>
            <a:ext cx="5864" cy="6353"/>
          </a:xfrm>
          <a:custGeom>
            <a:avLst/>
            <a:gdLst/>
            <a:ahLst/>
            <a:cxnLst/>
            <a:rect l="l" t="t" r="r" b="b"/>
            <a:pathLst>
              <a:path w="9143" h="9906">
                <a:moveTo>
                  <a:pt x="0" y="0"/>
                </a:moveTo>
                <a:lnTo>
                  <a:pt x="0" y="9906"/>
                </a:lnTo>
                <a:lnTo>
                  <a:pt x="9143" y="9906"/>
                </a:lnTo>
                <a:lnTo>
                  <a:pt x="9143" y="0"/>
                </a:lnTo>
                <a:lnTo>
                  <a:pt x="0" y="0"/>
                </a:lnTo>
                <a:close/>
              </a:path>
            </a:pathLst>
          </a:custGeom>
          <a:solidFill>
            <a:srgbClr val="000000"/>
          </a:solidFill>
        </p:spPr>
        <p:txBody>
          <a:bodyPr wrap="square" lIns="0" tIns="0" rIns="0" bIns="0" rtlCol="0">
            <a:noAutofit/>
          </a:bodyPr>
          <a:lstStyle/>
          <a:p>
            <a:endParaRPr sz="1154"/>
          </a:p>
        </p:txBody>
      </p:sp>
      <p:sp>
        <p:nvSpPr>
          <p:cNvPr id="278" name="object 278"/>
          <p:cNvSpPr/>
          <p:nvPr/>
        </p:nvSpPr>
        <p:spPr>
          <a:xfrm>
            <a:off x="7484908" y="1263517"/>
            <a:ext cx="977" cy="6842"/>
          </a:xfrm>
          <a:custGeom>
            <a:avLst/>
            <a:gdLst/>
            <a:ahLst/>
            <a:cxnLst/>
            <a:rect l="l" t="t" r="r" b="b"/>
            <a:pathLst>
              <a:path w="1524" h="10669">
                <a:moveTo>
                  <a:pt x="381" y="382"/>
                </a:moveTo>
                <a:lnTo>
                  <a:pt x="1143" y="10288"/>
                </a:lnTo>
              </a:path>
            </a:pathLst>
          </a:custGeom>
          <a:ln w="762">
            <a:solidFill>
              <a:srgbClr val="000000"/>
            </a:solidFill>
          </a:ln>
        </p:spPr>
        <p:txBody>
          <a:bodyPr wrap="square" lIns="0" tIns="0" rIns="0" bIns="0" rtlCol="0">
            <a:noAutofit/>
          </a:bodyPr>
          <a:lstStyle/>
          <a:p>
            <a:endParaRPr sz="1154"/>
          </a:p>
        </p:txBody>
      </p:sp>
      <p:sp>
        <p:nvSpPr>
          <p:cNvPr id="279" name="object 279"/>
          <p:cNvSpPr/>
          <p:nvPr/>
        </p:nvSpPr>
        <p:spPr>
          <a:xfrm>
            <a:off x="7485153" y="1263762"/>
            <a:ext cx="5864" cy="5864"/>
          </a:xfrm>
          <a:custGeom>
            <a:avLst/>
            <a:gdLst/>
            <a:ahLst/>
            <a:cxnLst/>
            <a:rect l="l" t="t" r="r" b="b"/>
            <a:pathLst>
              <a:path w="9143" h="9144">
                <a:moveTo>
                  <a:pt x="0" y="0"/>
                </a:moveTo>
                <a:lnTo>
                  <a:pt x="0" y="9144"/>
                </a:lnTo>
                <a:lnTo>
                  <a:pt x="9143" y="9144"/>
                </a:lnTo>
                <a:lnTo>
                  <a:pt x="9143" y="0"/>
                </a:lnTo>
                <a:lnTo>
                  <a:pt x="0" y="0"/>
                </a:lnTo>
                <a:close/>
              </a:path>
            </a:pathLst>
          </a:custGeom>
          <a:solidFill>
            <a:srgbClr val="000000"/>
          </a:solidFill>
        </p:spPr>
        <p:txBody>
          <a:bodyPr wrap="square" lIns="0" tIns="0" rIns="0" bIns="0" rtlCol="0">
            <a:noAutofit/>
          </a:bodyPr>
          <a:lstStyle/>
          <a:p>
            <a:endParaRPr sz="1154"/>
          </a:p>
        </p:txBody>
      </p:sp>
      <p:sp>
        <p:nvSpPr>
          <p:cNvPr id="280" name="object 280"/>
          <p:cNvSpPr/>
          <p:nvPr/>
        </p:nvSpPr>
        <p:spPr>
          <a:xfrm>
            <a:off x="7484908" y="1263517"/>
            <a:ext cx="6353" cy="978"/>
          </a:xfrm>
          <a:custGeom>
            <a:avLst/>
            <a:gdLst/>
            <a:ahLst/>
            <a:cxnLst/>
            <a:rect l="l" t="t" r="r" b="b"/>
            <a:pathLst>
              <a:path w="9906" h="1525">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281" name="object 281"/>
          <p:cNvSpPr/>
          <p:nvPr/>
        </p:nvSpPr>
        <p:spPr>
          <a:xfrm>
            <a:off x="7484908" y="1263517"/>
            <a:ext cx="977" cy="6354"/>
          </a:xfrm>
          <a:custGeom>
            <a:avLst/>
            <a:gdLst/>
            <a:ahLst/>
            <a:cxnLst/>
            <a:rect l="l" t="t" r="r" b="b"/>
            <a:pathLst>
              <a:path w="1524" h="9907">
                <a:moveTo>
                  <a:pt x="381" y="382"/>
                </a:moveTo>
                <a:lnTo>
                  <a:pt x="1143" y="9525"/>
                </a:lnTo>
              </a:path>
            </a:pathLst>
          </a:custGeom>
          <a:ln w="762">
            <a:solidFill>
              <a:srgbClr val="000000"/>
            </a:solidFill>
          </a:ln>
        </p:spPr>
        <p:txBody>
          <a:bodyPr wrap="square" lIns="0" tIns="0" rIns="0" bIns="0" rtlCol="0">
            <a:noAutofit/>
          </a:bodyPr>
          <a:lstStyle/>
          <a:p>
            <a:endParaRPr sz="1154"/>
          </a:p>
        </p:txBody>
      </p:sp>
      <p:sp>
        <p:nvSpPr>
          <p:cNvPr id="282" name="object 282"/>
          <p:cNvSpPr/>
          <p:nvPr/>
        </p:nvSpPr>
        <p:spPr>
          <a:xfrm>
            <a:off x="4702043" y="1270115"/>
            <a:ext cx="6353" cy="93340"/>
          </a:xfrm>
          <a:custGeom>
            <a:avLst/>
            <a:gdLst/>
            <a:ahLst/>
            <a:cxnLst/>
            <a:rect l="l" t="t" r="r" b="b"/>
            <a:pathLst>
              <a:path w="9906" h="145542">
                <a:moveTo>
                  <a:pt x="0" y="0"/>
                </a:moveTo>
                <a:lnTo>
                  <a:pt x="0" y="145542"/>
                </a:lnTo>
                <a:lnTo>
                  <a:pt x="9906" y="145542"/>
                </a:lnTo>
                <a:lnTo>
                  <a:pt x="9906" y="0"/>
                </a:lnTo>
                <a:lnTo>
                  <a:pt x="0" y="0"/>
                </a:lnTo>
                <a:close/>
              </a:path>
            </a:pathLst>
          </a:custGeom>
          <a:solidFill>
            <a:srgbClr val="000000"/>
          </a:solidFill>
        </p:spPr>
        <p:txBody>
          <a:bodyPr wrap="square" lIns="0" tIns="0" rIns="0" bIns="0" rtlCol="0">
            <a:noAutofit/>
          </a:bodyPr>
          <a:lstStyle/>
          <a:p>
            <a:endParaRPr sz="1154"/>
          </a:p>
        </p:txBody>
      </p:sp>
      <p:sp>
        <p:nvSpPr>
          <p:cNvPr id="283" name="object 283"/>
          <p:cNvSpPr/>
          <p:nvPr/>
        </p:nvSpPr>
        <p:spPr>
          <a:xfrm>
            <a:off x="4701798" y="1269870"/>
            <a:ext cx="977" cy="93829"/>
          </a:xfrm>
          <a:custGeom>
            <a:avLst/>
            <a:gdLst/>
            <a:ahLst/>
            <a:cxnLst/>
            <a:rect l="l" t="t" r="r" b="b"/>
            <a:pathLst>
              <a:path w="1524" h="146304">
                <a:moveTo>
                  <a:pt x="381" y="381"/>
                </a:moveTo>
                <a:lnTo>
                  <a:pt x="1143" y="145923"/>
                </a:lnTo>
              </a:path>
            </a:pathLst>
          </a:custGeom>
          <a:ln w="762">
            <a:solidFill>
              <a:srgbClr val="000000"/>
            </a:solidFill>
          </a:ln>
        </p:spPr>
        <p:txBody>
          <a:bodyPr wrap="square" lIns="0" tIns="0" rIns="0" bIns="0" rtlCol="0">
            <a:noAutofit/>
          </a:bodyPr>
          <a:lstStyle/>
          <a:p>
            <a:endParaRPr sz="1154"/>
          </a:p>
        </p:txBody>
      </p:sp>
      <p:sp>
        <p:nvSpPr>
          <p:cNvPr id="284" name="object 284"/>
          <p:cNvSpPr/>
          <p:nvPr/>
        </p:nvSpPr>
        <p:spPr>
          <a:xfrm>
            <a:off x="5099839" y="1270115"/>
            <a:ext cx="1955" cy="93340"/>
          </a:xfrm>
          <a:custGeom>
            <a:avLst/>
            <a:gdLst/>
            <a:ahLst/>
            <a:cxnLst/>
            <a:rect l="l" t="t" r="r" b="b"/>
            <a:pathLst>
              <a:path w="3048" h="145542">
                <a:moveTo>
                  <a:pt x="0" y="0"/>
                </a:moveTo>
                <a:lnTo>
                  <a:pt x="0" y="145542"/>
                </a:lnTo>
                <a:lnTo>
                  <a:pt x="3048" y="14554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285" name="object 285"/>
          <p:cNvSpPr/>
          <p:nvPr/>
        </p:nvSpPr>
        <p:spPr>
          <a:xfrm>
            <a:off x="5099595" y="1269870"/>
            <a:ext cx="977" cy="93829"/>
          </a:xfrm>
          <a:custGeom>
            <a:avLst/>
            <a:gdLst/>
            <a:ahLst/>
            <a:cxnLst/>
            <a:rect l="l" t="t" r="r" b="b"/>
            <a:pathLst>
              <a:path w="1524" h="146304">
                <a:moveTo>
                  <a:pt x="381" y="381"/>
                </a:moveTo>
                <a:lnTo>
                  <a:pt x="1143" y="145923"/>
                </a:lnTo>
              </a:path>
            </a:pathLst>
          </a:custGeom>
          <a:ln w="762">
            <a:solidFill>
              <a:srgbClr val="000000"/>
            </a:solidFill>
          </a:ln>
        </p:spPr>
        <p:txBody>
          <a:bodyPr wrap="square" lIns="0" tIns="0" rIns="0" bIns="0" rtlCol="0">
            <a:noAutofit/>
          </a:bodyPr>
          <a:lstStyle/>
          <a:p>
            <a:endParaRPr sz="1154"/>
          </a:p>
        </p:txBody>
      </p:sp>
      <p:sp>
        <p:nvSpPr>
          <p:cNvPr id="286" name="object 286"/>
          <p:cNvSpPr/>
          <p:nvPr/>
        </p:nvSpPr>
        <p:spPr>
          <a:xfrm>
            <a:off x="5670634" y="1270115"/>
            <a:ext cx="1954" cy="93340"/>
          </a:xfrm>
          <a:custGeom>
            <a:avLst/>
            <a:gdLst/>
            <a:ahLst/>
            <a:cxnLst/>
            <a:rect l="l" t="t" r="r" b="b"/>
            <a:pathLst>
              <a:path w="3047" h="145542">
                <a:moveTo>
                  <a:pt x="0" y="0"/>
                </a:moveTo>
                <a:lnTo>
                  <a:pt x="0" y="145542"/>
                </a:lnTo>
                <a:lnTo>
                  <a:pt x="3047" y="145542"/>
                </a:lnTo>
                <a:lnTo>
                  <a:pt x="3047" y="0"/>
                </a:lnTo>
                <a:lnTo>
                  <a:pt x="0" y="0"/>
                </a:lnTo>
                <a:close/>
              </a:path>
            </a:pathLst>
          </a:custGeom>
          <a:solidFill>
            <a:srgbClr val="000000"/>
          </a:solidFill>
        </p:spPr>
        <p:txBody>
          <a:bodyPr wrap="square" lIns="0" tIns="0" rIns="0" bIns="0" rtlCol="0">
            <a:noAutofit/>
          </a:bodyPr>
          <a:lstStyle/>
          <a:p>
            <a:endParaRPr sz="1154"/>
          </a:p>
        </p:txBody>
      </p:sp>
      <p:sp>
        <p:nvSpPr>
          <p:cNvPr id="287" name="object 287"/>
          <p:cNvSpPr/>
          <p:nvPr/>
        </p:nvSpPr>
        <p:spPr>
          <a:xfrm>
            <a:off x="5670389" y="1269870"/>
            <a:ext cx="977" cy="93829"/>
          </a:xfrm>
          <a:custGeom>
            <a:avLst/>
            <a:gdLst/>
            <a:ahLst/>
            <a:cxnLst/>
            <a:rect l="l" t="t" r="r" b="b"/>
            <a:pathLst>
              <a:path w="1524" h="146304">
                <a:moveTo>
                  <a:pt x="381" y="381"/>
                </a:moveTo>
                <a:lnTo>
                  <a:pt x="1143" y="145923"/>
                </a:lnTo>
              </a:path>
            </a:pathLst>
          </a:custGeom>
          <a:ln w="762">
            <a:solidFill>
              <a:srgbClr val="000000"/>
            </a:solidFill>
          </a:ln>
        </p:spPr>
        <p:txBody>
          <a:bodyPr wrap="square" lIns="0" tIns="0" rIns="0" bIns="0" rtlCol="0">
            <a:noAutofit/>
          </a:bodyPr>
          <a:lstStyle/>
          <a:p>
            <a:endParaRPr sz="1154"/>
          </a:p>
        </p:txBody>
      </p:sp>
      <p:sp>
        <p:nvSpPr>
          <p:cNvPr id="288" name="object 288"/>
          <p:cNvSpPr/>
          <p:nvPr/>
        </p:nvSpPr>
        <p:spPr>
          <a:xfrm>
            <a:off x="6165680" y="1270115"/>
            <a:ext cx="1954" cy="93340"/>
          </a:xfrm>
          <a:custGeom>
            <a:avLst/>
            <a:gdLst/>
            <a:ahLst/>
            <a:cxnLst/>
            <a:rect l="l" t="t" r="r" b="b"/>
            <a:pathLst>
              <a:path w="3047" h="145542">
                <a:moveTo>
                  <a:pt x="0" y="0"/>
                </a:moveTo>
                <a:lnTo>
                  <a:pt x="0" y="145542"/>
                </a:lnTo>
                <a:lnTo>
                  <a:pt x="3047" y="145542"/>
                </a:lnTo>
                <a:lnTo>
                  <a:pt x="3047" y="0"/>
                </a:lnTo>
                <a:lnTo>
                  <a:pt x="0" y="0"/>
                </a:lnTo>
                <a:close/>
              </a:path>
            </a:pathLst>
          </a:custGeom>
          <a:solidFill>
            <a:srgbClr val="000000"/>
          </a:solidFill>
        </p:spPr>
        <p:txBody>
          <a:bodyPr wrap="square" lIns="0" tIns="0" rIns="0" bIns="0" rtlCol="0">
            <a:noAutofit/>
          </a:bodyPr>
          <a:lstStyle/>
          <a:p>
            <a:endParaRPr sz="1154"/>
          </a:p>
        </p:txBody>
      </p:sp>
      <p:sp>
        <p:nvSpPr>
          <p:cNvPr id="289" name="object 289"/>
          <p:cNvSpPr/>
          <p:nvPr/>
        </p:nvSpPr>
        <p:spPr>
          <a:xfrm>
            <a:off x="6165436" y="1269870"/>
            <a:ext cx="977" cy="93829"/>
          </a:xfrm>
          <a:custGeom>
            <a:avLst/>
            <a:gdLst/>
            <a:ahLst/>
            <a:cxnLst/>
            <a:rect l="l" t="t" r="r" b="b"/>
            <a:pathLst>
              <a:path w="1523" h="146304">
                <a:moveTo>
                  <a:pt x="381" y="381"/>
                </a:moveTo>
                <a:lnTo>
                  <a:pt x="1143" y="145923"/>
                </a:lnTo>
              </a:path>
            </a:pathLst>
          </a:custGeom>
          <a:ln w="762">
            <a:solidFill>
              <a:srgbClr val="000000"/>
            </a:solidFill>
          </a:ln>
        </p:spPr>
        <p:txBody>
          <a:bodyPr wrap="square" lIns="0" tIns="0" rIns="0" bIns="0" rtlCol="0">
            <a:noAutofit/>
          </a:bodyPr>
          <a:lstStyle/>
          <a:p>
            <a:endParaRPr sz="1154"/>
          </a:p>
        </p:txBody>
      </p:sp>
      <p:sp>
        <p:nvSpPr>
          <p:cNvPr id="290" name="object 290"/>
          <p:cNvSpPr/>
          <p:nvPr/>
        </p:nvSpPr>
        <p:spPr>
          <a:xfrm>
            <a:off x="6559567" y="1270115"/>
            <a:ext cx="1955" cy="93340"/>
          </a:xfrm>
          <a:custGeom>
            <a:avLst/>
            <a:gdLst/>
            <a:ahLst/>
            <a:cxnLst/>
            <a:rect l="l" t="t" r="r" b="b"/>
            <a:pathLst>
              <a:path w="3048" h="145542">
                <a:moveTo>
                  <a:pt x="0" y="0"/>
                </a:moveTo>
                <a:lnTo>
                  <a:pt x="0" y="145542"/>
                </a:lnTo>
                <a:lnTo>
                  <a:pt x="3048" y="14554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291" name="object 291"/>
          <p:cNvSpPr/>
          <p:nvPr/>
        </p:nvSpPr>
        <p:spPr>
          <a:xfrm>
            <a:off x="6559323" y="1269870"/>
            <a:ext cx="977" cy="93829"/>
          </a:xfrm>
          <a:custGeom>
            <a:avLst/>
            <a:gdLst/>
            <a:ahLst/>
            <a:cxnLst/>
            <a:rect l="l" t="t" r="r" b="b"/>
            <a:pathLst>
              <a:path w="1524" h="146304">
                <a:moveTo>
                  <a:pt x="381" y="381"/>
                </a:moveTo>
                <a:lnTo>
                  <a:pt x="1143" y="145923"/>
                </a:lnTo>
              </a:path>
            </a:pathLst>
          </a:custGeom>
          <a:ln w="762">
            <a:solidFill>
              <a:srgbClr val="000000"/>
            </a:solidFill>
          </a:ln>
        </p:spPr>
        <p:txBody>
          <a:bodyPr wrap="square" lIns="0" tIns="0" rIns="0" bIns="0" rtlCol="0">
            <a:noAutofit/>
          </a:bodyPr>
          <a:lstStyle/>
          <a:p>
            <a:endParaRPr sz="1154"/>
          </a:p>
        </p:txBody>
      </p:sp>
      <p:sp>
        <p:nvSpPr>
          <p:cNvPr id="292" name="object 292"/>
          <p:cNvSpPr/>
          <p:nvPr/>
        </p:nvSpPr>
        <p:spPr>
          <a:xfrm>
            <a:off x="7023826" y="1270115"/>
            <a:ext cx="1955" cy="93340"/>
          </a:xfrm>
          <a:custGeom>
            <a:avLst/>
            <a:gdLst/>
            <a:ahLst/>
            <a:cxnLst/>
            <a:rect l="l" t="t" r="r" b="b"/>
            <a:pathLst>
              <a:path w="3048" h="145542">
                <a:moveTo>
                  <a:pt x="0" y="0"/>
                </a:moveTo>
                <a:lnTo>
                  <a:pt x="0" y="145542"/>
                </a:lnTo>
                <a:lnTo>
                  <a:pt x="3048" y="14554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293" name="object 293"/>
          <p:cNvSpPr/>
          <p:nvPr/>
        </p:nvSpPr>
        <p:spPr>
          <a:xfrm>
            <a:off x="7023582" y="1269870"/>
            <a:ext cx="977" cy="93829"/>
          </a:xfrm>
          <a:custGeom>
            <a:avLst/>
            <a:gdLst/>
            <a:ahLst/>
            <a:cxnLst/>
            <a:rect l="l" t="t" r="r" b="b"/>
            <a:pathLst>
              <a:path w="1524" h="146304">
                <a:moveTo>
                  <a:pt x="381" y="381"/>
                </a:moveTo>
                <a:lnTo>
                  <a:pt x="1143" y="145923"/>
                </a:lnTo>
              </a:path>
            </a:pathLst>
          </a:custGeom>
          <a:ln w="762">
            <a:solidFill>
              <a:srgbClr val="000000"/>
            </a:solidFill>
          </a:ln>
        </p:spPr>
        <p:txBody>
          <a:bodyPr wrap="square" lIns="0" tIns="0" rIns="0" bIns="0" rtlCol="0">
            <a:noAutofit/>
          </a:bodyPr>
          <a:lstStyle/>
          <a:p>
            <a:endParaRPr sz="1154"/>
          </a:p>
        </p:txBody>
      </p:sp>
      <p:sp>
        <p:nvSpPr>
          <p:cNvPr id="294" name="object 294"/>
          <p:cNvSpPr/>
          <p:nvPr/>
        </p:nvSpPr>
        <p:spPr>
          <a:xfrm>
            <a:off x="7485153" y="1270115"/>
            <a:ext cx="5864" cy="93340"/>
          </a:xfrm>
          <a:custGeom>
            <a:avLst/>
            <a:gdLst/>
            <a:ahLst/>
            <a:cxnLst/>
            <a:rect l="l" t="t" r="r" b="b"/>
            <a:pathLst>
              <a:path w="9143" h="145542">
                <a:moveTo>
                  <a:pt x="0" y="0"/>
                </a:moveTo>
                <a:lnTo>
                  <a:pt x="0" y="145542"/>
                </a:lnTo>
                <a:lnTo>
                  <a:pt x="9143" y="145542"/>
                </a:lnTo>
                <a:lnTo>
                  <a:pt x="9143" y="0"/>
                </a:lnTo>
                <a:lnTo>
                  <a:pt x="0" y="0"/>
                </a:lnTo>
                <a:close/>
              </a:path>
            </a:pathLst>
          </a:custGeom>
          <a:solidFill>
            <a:srgbClr val="000000"/>
          </a:solidFill>
        </p:spPr>
        <p:txBody>
          <a:bodyPr wrap="square" lIns="0" tIns="0" rIns="0" bIns="0" rtlCol="0">
            <a:noAutofit/>
          </a:bodyPr>
          <a:lstStyle/>
          <a:p>
            <a:endParaRPr sz="1154"/>
          </a:p>
        </p:txBody>
      </p:sp>
      <p:sp>
        <p:nvSpPr>
          <p:cNvPr id="295" name="object 295"/>
          <p:cNvSpPr/>
          <p:nvPr/>
        </p:nvSpPr>
        <p:spPr>
          <a:xfrm>
            <a:off x="7484908" y="1269870"/>
            <a:ext cx="977" cy="93829"/>
          </a:xfrm>
          <a:custGeom>
            <a:avLst/>
            <a:gdLst/>
            <a:ahLst/>
            <a:cxnLst/>
            <a:rect l="l" t="t" r="r" b="b"/>
            <a:pathLst>
              <a:path w="1524" h="146304">
                <a:moveTo>
                  <a:pt x="381" y="381"/>
                </a:moveTo>
                <a:lnTo>
                  <a:pt x="1143" y="145923"/>
                </a:lnTo>
              </a:path>
            </a:pathLst>
          </a:custGeom>
          <a:ln w="762">
            <a:solidFill>
              <a:srgbClr val="000000"/>
            </a:solidFill>
          </a:ln>
        </p:spPr>
        <p:txBody>
          <a:bodyPr wrap="square" lIns="0" tIns="0" rIns="0" bIns="0" rtlCol="0">
            <a:noAutofit/>
          </a:bodyPr>
          <a:lstStyle/>
          <a:p>
            <a:endParaRPr sz="1154"/>
          </a:p>
        </p:txBody>
      </p:sp>
      <p:sp>
        <p:nvSpPr>
          <p:cNvPr id="12" name="text 1"/>
          <p:cNvSpPr txBox="1"/>
          <p:nvPr/>
        </p:nvSpPr>
        <p:spPr>
          <a:xfrm>
            <a:off x="4719636" y="1374575"/>
            <a:ext cx="197683" cy="61235"/>
          </a:xfrm>
          <a:prstGeom prst="rect">
            <a:avLst/>
          </a:prstGeom>
        </p:spPr>
        <p:txBody>
          <a:bodyPr vert="horz" wrap="none" lIns="0" tIns="0" rIns="0" bIns="0" rtlCol="0">
            <a:spAutoFit/>
          </a:bodyPr>
          <a:lstStyle/>
          <a:p>
            <a:r>
              <a:rPr sz="398" spc="6" dirty="0">
                <a:latin typeface="Times New Roman"/>
                <a:cs typeface="Times New Roman"/>
              </a:rPr>
              <a:t>Presenter</a:t>
            </a:r>
            <a:endParaRPr sz="385">
              <a:latin typeface="Times New Roman"/>
              <a:cs typeface="Times New Roman"/>
            </a:endParaRPr>
          </a:p>
        </p:txBody>
      </p:sp>
      <p:sp>
        <p:nvSpPr>
          <p:cNvPr id="13" name="text 1"/>
          <p:cNvSpPr txBox="1"/>
          <p:nvPr/>
        </p:nvSpPr>
        <p:spPr>
          <a:xfrm>
            <a:off x="5115514" y="1374575"/>
            <a:ext cx="476156" cy="61235"/>
          </a:xfrm>
          <a:prstGeom prst="rect">
            <a:avLst/>
          </a:prstGeom>
        </p:spPr>
        <p:txBody>
          <a:bodyPr vert="horz" wrap="none" lIns="0" tIns="0" rIns="0" bIns="0" rtlCol="0">
            <a:spAutoFit/>
          </a:bodyPr>
          <a:lstStyle/>
          <a:p>
            <a:r>
              <a:rPr sz="398" spc="6" dirty="0">
                <a:latin typeface="Times New Roman"/>
                <a:cs typeface="Times New Roman"/>
              </a:rPr>
              <a:t>Project  representative</a:t>
            </a:r>
            <a:endParaRPr sz="385">
              <a:latin typeface="Times New Roman"/>
              <a:cs typeface="Times New Roman"/>
            </a:endParaRPr>
          </a:p>
        </p:txBody>
      </p:sp>
      <p:sp>
        <p:nvSpPr>
          <p:cNvPr id="14" name="text 1"/>
          <p:cNvSpPr txBox="1"/>
          <p:nvPr/>
        </p:nvSpPr>
        <p:spPr>
          <a:xfrm>
            <a:off x="5686762" y="1374575"/>
            <a:ext cx="429798" cy="125419"/>
          </a:xfrm>
          <a:prstGeom prst="rect">
            <a:avLst/>
          </a:prstGeom>
        </p:spPr>
        <p:txBody>
          <a:bodyPr vert="horz" wrap="none" lIns="0" tIns="0" rIns="0" bIns="0" rtlCol="0">
            <a:spAutoFit/>
          </a:bodyPr>
          <a:lstStyle/>
          <a:p>
            <a:pPr marL="79"/>
            <a:r>
              <a:rPr sz="417" spc="6" dirty="0">
                <a:latin typeface="Times New Roman"/>
                <a:cs typeface="Times New Roman"/>
              </a:rPr>
              <a:t>Development</a:t>
            </a:r>
            <a:endParaRPr sz="385">
              <a:latin typeface="Times New Roman"/>
              <a:cs typeface="Times New Roman"/>
            </a:endParaRPr>
          </a:p>
          <a:p>
            <a:r>
              <a:rPr sz="398" spc="6" dirty="0">
                <a:latin typeface="Times New Roman"/>
                <a:cs typeface="Times New Roman"/>
              </a:rPr>
              <a:t>Team representative</a:t>
            </a:r>
            <a:endParaRPr sz="385">
              <a:latin typeface="Times New Roman"/>
              <a:cs typeface="Times New Roman"/>
            </a:endParaRPr>
          </a:p>
        </p:txBody>
      </p:sp>
      <p:sp>
        <p:nvSpPr>
          <p:cNvPr id="15" name="text 1"/>
          <p:cNvSpPr txBox="1"/>
          <p:nvPr/>
        </p:nvSpPr>
        <p:spPr>
          <a:xfrm>
            <a:off x="6181321" y="1374575"/>
            <a:ext cx="184089" cy="61235"/>
          </a:xfrm>
          <a:prstGeom prst="rect">
            <a:avLst/>
          </a:prstGeom>
        </p:spPr>
        <p:txBody>
          <a:bodyPr vert="horz" wrap="none" lIns="0" tIns="0" rIns="0" bIns="0" rtlCol="0">
            <a:spAutoFit/>
          </a:bodyPr>
          <a:lstStyle/>
          <a:p>
            <a:r>
              <a:rPr sz="398" spc="6" dirty="0">
                <a:latin typeface="Times New Roman"/>
                <a:cs typeface="Times New Roman"/>
              </a:rPr>
              <a:t>A reader</a:t>
            </a:r>
            <a:endParaRPr sz="385">
              <a:latin typeface="Times New Roman"/>
              <a:cs typeface="Times New Roman"/>
            </a:endParaRPr>
          </a:p>
        </p:txBody>
      </p:sp>
      <p:sp>
        <p:nvSpPr>
          <p:cNvPr id="16" name="text 1"/>
          <p:cNvSpPr txBox="1"/>
          <p:nvPr/>
        </p:nvSpPr>
        <p:spPr>
          <a:xfrm>
            <a:off x="6575173" y="1374575"/>
            <a:ext cx="150490" cy="61235"/>
          </a:xfrm>
          <a:prstGeom prst="rect">
            <a:avLst/>
          </a:prstGeom>
        </p:spPr>
        <p:txBody>
          <a:bodyPr vert="horz" wrap="none" lIns="0" tIns="0" rIns="0" bIns="0" rtlCol="0">
            <a:spAutoFit/>
          </a:bodyPr>
          <a:lstStyle/>
          <a:p>
            <a:r>
              <a:rPr sz="398" spc="6" dirty="0">
                <a:latin typeface="Times New Roman"/>
                <a:cs typeface="Times New Roman"/>
              </a:rPr>
              <a:t>Author</a:t>
            </a:r>
            <a:endParaRPr sz="385">
              <a:latin typeface="Times New Roman"/>
              <a:cs typeface="Times New Roman"/>
            </a:endParaRPr>
          </a:p>
        </p:txBody>
      </p:sp>
      <p:sp>
        <p:nvSpPr>
          <p:cNvPr id="17" name="text 1"/>
          <p:cNvSpPr txBox="1"/>
          <p:nvPr/>
        </p:nvSpPr>
        <p:spPr>
          <a:xfrm>
            <a:off x="7038979" y="1374575"/>
            <a:ext cx="452175" cy="247888"/>
          </a:xfrm>
          <a:prstGeom prst="rect">
            <a:avLst/>
          </a:prstGeom>
        </p:spPr>
        <p:txBody>
          <a:bodyPr vert="horz" wrap="none" lIns="0" tIns="0" rIns="0" bIns="0" rtlCol="0">
            <a:spAutoFit/>
          </a:bodyPr>
          <a:lstStyle/>
          <a:p>
            <a:pPr marL="11"/>
            <a:r>
              <a:rPr sz="398" spc="6" dirty="0">
                <a:latin typeface="Times New Roman"/>
                <a:cs typeface="Times New Roman"/>
              </a:rPr>
              <a:t>Auditors collect and</a:t>
            </a:r>
            <a:endParaRPr sz="385">
              <a:latin typeface="Times New Roman"/>
              <a:cs typeface="Times New Roman"/>
            </a:endParaRPr>
          </a:p>
          <a:p>
            <a:r>
              <a:rPr sz="398" spc="6" dirty="0">
                <a:latin typeface="Times New Roman"/>
                <a:cs typeface="Times New Roman"/>
              </a:rPr>
              <a:t>examine information</a:t>
            </a:r>
            <a:endParaRPr sz="385">
              <a:latin typeface="Times New Roman"/>
              <a:cs typeface="Times New Roman"/>
            </a:endParaRPr>
          </a:p>
          <a:p>
            <a:r>
              <a:rPr sz="398" spc="6" dirty="0">
                <a:latin typeface="Times New Roman"/>
                <a:cs typeface="Times New Roman"/>
              </a:rPr>
              <a:t>provided  by  audited</a:t>
            </a:r>
            <a:endParaRPr sz="385">
              <a:latin typeface="Times New Roman"/>
              <a:cs typeface="Times New Roman"/>
            </a:endParaRPr>
          </a:p>
          <a:p>
            <a:r>
              <a:rPr sz="417" spc="6" dirty="0">
                <a:latin typeface="Times New Roman"/>
                <a:cs typeface="Times New Roman"/>
              </a:rPr>
              <a:t>organization</a:t>
            </a:r>
            <a:endParaRPr sz="385">
              <a:latin typeface="Times New Roman"/>
              <a:cs typeface="Times New Roman"/>
            </a:endParaRPr>
          </a:p>
        </p:txBody>
      </p:sp>
      <p:sp>
        <p:nvSpPr>
          <p:cNvPr id="296" name="object 296"/>
          <p:cNvSpPr/>
          <p:nvPr/>
        </p:nvSpPr>
        <p:spPr>
          <a:xfrm>
            <a:off x="4702043" y="1363455"/>
            <a:ext cx="6353" cy="6353"/>
          </a:xfrm>
          <a:custGeom>
            <a:avLst/>
            <a:gdLst/>
            <a:ahLst/>
            <a:cxnLst/>
            <a:rect l="l" t="t" r="r" b="b"/>
            <a:pathLst>
              <a:path w="9906" h="9906">
                <a:moveTo>
                  <a:pt x="0" y="0"/>
                </a:moveTo>
                <a:lnTo>
                  <a:pt x="0" y="9906"/>
                </a:lnTo>
                <a:lnTo>
                  <a:pt x="9906" y="9906"/>
                </a:lnTo>
                <a:lnTo>
                  <a:pt x="9906" y="0"/>
                </a:lnTo>
                <a:lnTo>
                  <a:pt x="0" y="0"/>
                </a:lnTo>
                <a:close/>
              </a:path>
            </a:pathLst>
          </a:custGeom>
          <a:solidFill>
            <a:srgbClr val="000000"/>
          </a:solidFill>
        </p:spPr>
        <p:txBody>
          <a:bodyPr wrap="square" lIns="0" tIns="0" rIns="0" bIns="0" rtlCol="0">
            <a:noAutofit/>
          </a:bodyPr>
          <a:lstStyle/>
          <a:p>
            <a:endParaRPr sz="1154"/>
          </a:p>
        </p:txBody>
      </p:sp>
      <p:sp>
        <p:nvSpPr>
          <p:cNvPr id="297" name="object 297"/>
          <p:cNvSpPr/>
          <p:nvPr/>
        </p:nvSpPr>
        <p:spPr>
          <a:xfrm>
            <a:off x="4701798" y="1363211"/>
            <a:ext cx="977" cy="6842"/>
          </a:xfrm>
          <a:custGeom>
            <a:avLst/>
            <a:gdLst/>
            <a:ahLst/>
            <a:cxnLst/>
            <a:rect l="l" t="t" r="r" b="b"/>
            <a:pathLst>
              <a:path w="1524" h="10668">
                <a:moveTo>
                  <a:pt x="381" y="381"/>
                </a:moveTo>
                <a:lnTo>
                  <a:pt x="1143" y="10288"/>
                </a:lnTo>
              </a:path>
            </a:pathLst>
          </a:custGeom>
          <a:ln w="762">
            <a:solidFill>
              <a:srgbClr val="000000"/>
            </a:solidFill>
          </a:ln>
        </p:spPr>
        <p:txBody>
          <a:bodyPr wrap="square" lIns="0" tIns="0" rIns="0" bIns="0" rtlCol="0">
            <a:noAutofit/>
          </a:bodyPr>
          <a:lstStyle/>
          <a:p>
            <a:endParaRPr sz="1154"/>
          </a:p>
        </p:txBody>
      </p:sp>
      <p:sp>
        <p:nvSpPr>
          <p:cNvPr id="298" name="object 298"/>
          <p:cNvSpPr/>
          <p:nvPr/>
        </p:nvSpPr>
        <p:spPr>
          <a:xfrm>
            <a:off x="4708395" y="1363455"/>
            <a:ext cx="391444" cy="5864"/>
          </a:xfrm>
          <a:custGeom>
            <a:avLst/>
            <a:gdLst/>
            <a:ahLst/>
            <a:cxnLst/>
            <a:rect l="l" t="t" r="r" b="b"/>
            <a:pathLst>
              <a:path w="610362" h="9144">
                <a:moveTo>
                  <a:pt x="0" y="0"/>
                </a:moveTo>
                <a:lnTo>
                  <a:pt x="0" y="9144"/>
                </a:lnTo>
                <a:lnTo>
                  <a:pt x="610362" y="9144"/>
                </a:lnTo>
                <a:lnTo>
                  <a:pt x="610362" y="0"/>
                </a:lnTo>
                <a:lnTo>
                  <a:pt x="0" y="0"/>
                </a:lnTo>
                <a:close/>
              </a:path>
            </a:pathLst>
          </a:custGeom>
          <a:solidFill>
            <a:srgbClr val="000000"/>
          </a:solidFill>
        </p:spPr>
        <p:txBody>
          <a:bodyPr wrap="square" lIns="0" tIns="0" rIns="0" bIns="0" rtlCol="0">
            <a:noAutofit/>
          </a:bodyPr>
          <a:lstStyle/>
          <a:p>
            <a:endParaRPr sz="1154"/>
          </a:p>
        </p:txBody>
      </p:sp>
      <p:sp>
        <p:nvSpPr>
          <p:cNvPr id="299" name="object 299"/>
          <p:cNvSpPr/>
          <p:nvPr/>
        </p:nvSpPr>
        <p:spPr>
          <a:xfrm>
            <a:off x="4707663" y="1363211"/>
            <a:ext cx="392421" cy="978"/>
          </a:xfrm>
          <a:custGeom>
            <a:avLst/>
            <a:gdLst/>
            <a:ahLst/>
            <a:cxnLst/>
            <a:rect l="l" t="t" r="r" b="b"/>
            <a:pathLst>
              <a:path w="611886" h="1525">
                <a:moveTo>
                  <a:pt x="381" y="381"/>
                </a:moveTo>
                <a:lnTo>
                  <a:pt x="611505" y="1143"/>
                </a:lnTo>
              </a:path>
            </a:pathLst>
          </a:custGeom>
          <a:ln w="762">
            <a:solidFill>
              <a:srgbClr val="000000"/>
            </a:solidFill>
          </a:ln>
        </p:spPr>
        <p:txBody>
          <a:bodyPr wrap="square" lIns="0" tIns="0" rIns="0" bIns="0" rtlCol="0">
            <a:noAutofit/>
          </a:bodyPr>
          <a:lstStyle/>
          <a:p>
            <a:endParaRPr sz="1154"/>
          </a:p>
        </p:txBody>
      </p:sp>
      <p:sp>
        <p:nvSpPr>
          <p:cNvPr id="300" name="object 300"/>
          <p:cNvSpPr/>
          <p:nvPr/>
        </p:nvSpPr>
        <p:spPr>
          <a:xfrm>
            <a:off x="5099839" y="1369319"/>
            <a:ext cx="1955" cy="489"/>
          </a:xfrm>
          <a:custGeom>
            <a:avLst/>
            <a:gdLst/>
            <a:ahLst/>
            <a:cxnLst/>
            <a:rect l="l" t="t" r="r" b="b"/>
            <a:pathLst>
              <a:path w="3048" h="762">
                <a:moveTo>
                  <a:pt x="0" y="0"/>
                </a:moveTo>
                <a:lnTo>
                  <a:pt x="0" y="762"/>
                </a:lnTo>
                <a:lnTo>
                  <a:pt x="3048" y="76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01" name="object 301"/>
          <p:cNvSpPr/>
          <p:nvPr/>
        </p:nvSpPr>
        <p:spPr>
          <a:xfrm>
            <a:off x="5099595" y="1369075"/>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302" name="object 302"/>
          <p:cNvSpPr/>
          <p:nvPr/>
        </p:nvSpPr>
        <p:spPr>
          <a:xfrm>
            <a:off x="5099839" y="1363455"/>
            <a:ext cx="5864" cy="5864"/>
          </a:xfrm>
          <a:custGeom>
            <a:avLst/>
            <a:gdLst/>
            <a:ahLst/>
            <a:cxnLst/>
            <a:rect l="l" t="t" r="r" b="b"/>
            <a:pathLst>
              <a:path w="9144" h="9144">
                <a:moveTo>
                  <a:pt x="0" y="0"/>
                </a:moveTo>
                <a:lnTo>
                  <a:pt x="0" y="9144"/>
                </a:lnTo>
                <a:lnTo>
                  <a:pt x="9144" y="9144"/>
                </a:lnTo>
                <a:lnTo>
                  <a:pt x="9144" y="0"/>
                </a:lnTo>
                <a:lnTo>
                  <a:pt x="0" y="0"/>
                </a:lnTo>
                <a:close/>
              </a:path>
            </a:pathLst>
          </a:custGeom>
          <a:solidFill>
            <a:srgbClr val="000000"/>
          </a:solidFill>
        </p:spPr>
        <p:txBody>
          <a:bodyPr wrap="square" lIns="0" tIns="0" rIns="0" bIns="0" rtlCol="0">
            <a:noAutofit/>
          </a:bodyPr>
          <a:lstStyle/>
          <a:p>
            <a:endParaRPr sz="1154"/>
          </a:p>
        </p:txBody>
      </p:sp>
      <p:sp>
        <p:nvSpPr>
          <p:cNvPr id="303" name="object 303"/>
          <p:cNvSpPr/>
          <p:nvPr/>
        </p:nvSpPr>
        <p:spPr>
          <a:xfrm>
            <a:off x="5099595" y="1363211"/>
            <a:ext cx="6353" cy="978"/>
          </a:xfrm>
          <a:custGeom>
            <a:avLst/>
            <a:gdLst/>
            <a:ahLst/>
            <a:cxnLst/>
            <a:rect l="l" t="t" r="r" b="b"/>
            <a:pathLst>
              <a:path w="9906" h="1525">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304" name="object 304"/>
          <p:cNvSpPr/>
          <p:nvPr/>
        </p:nvSpPr>
        <p:spPr>
          <a:xfrm>
            <a:off x="5099595" y="1363211"/>
            <a:ext cx="977" cy="6353"/>
          </a:xfrm>
          <a:custGeom>
            <a:avLst/>
            <a:gdLst/>
            <a:ahLst/>
            <a:cxnLst/>
            <a:rect l="l" t="t" r="r" b="b"/>
            <a:pathLst>
              <a:path w="1524" h="9906">
                <a:moveTo>
                  <a:pt x="381" y="381"/>
                </a:moveTo>
                <a:lnTo>
                  <a:pt x="1143" y="9525"/>
                </a:lnTo>
              </a:path>
            </a:pathLst>
          </a:custGeom>
          <a:ln w="762">
            <a:solidFill>
              <a:srgbClr val="000000"/>
            </a:solidFill>
          </a:ln>
        </p:spPr>
        <p:txBody>
          <a:bodyPr wrap="square" lIns="0" tIns="0" rIns="0" bIns="0" rtlCol="0">
            <a:noAutofit/>
          </a:bodyPr>
          <a:lstStyle/>
          <a:p>
            <a:endParaRPr sz="1154"/>
          </a:p>
        </p:txBody>
      </p:sp>
      <p:sp>
        <p:nvSpPr>
          <p:cNvPr id="305" name="object 305"/>
          <p:cNvSpPr/>
          <p:nvPr/>
        </p:nvSpPr>
        <p:spPr>
          <a:xfrm>
            <a:off x="5105703" y="1363455"/>
            <a:ext cx="564930" cy="5864"/>
          </a:xfrm>
          <a:custGeom>
            <a:avLst/>
            <a:gdLst/>
            <a:ahLst/>
            <a:cxnLst/>
            <a:rect l="l" t="t" r="r" b="b"/>
            <a:pathLst>
              <a:path w="880872" h="9144">
                <a:moveTo>
                  <a:pt x="0" y="0"/>
                </a:moveTo>
                <a:lnTo>
                  <a:pt x="0" y="9144"/>
                </a:lnTo>
                <a:lnTo>
                  <a:pt x="880872" y="9144"/>
                </a:lnTo>
                <a:lnTo>
                  <a:pt x="880872" y="0"/>
                </a:lnTo>
                <a:lnTo>
                  <a:pt x="0" y="0"/>
                </a:lnTo>
                <a:close/>
              </a:path>
            </a:pathLst>
          </a:custGeom>
          <a:solidFill>
            <a:srgbClr val="000000"/>
          </a:solidFill>
        </p:spPr>
        <p:txBody>
          <a:bodyPr wrap="square" lIns="0" tIns="0" rIns="0" bIns="0" rtlCol="0">
            <a:noAutofit/>
          </a:bodyPr>
          <a:lstStyle/>
          <a:p>
            <a:endParaRPr sz="1154"/>
          </a:p>
        </p:txBody>
      </p:sp>
      <p:sp>
        <p:nvSpPr>
          <p:cNvPr id="306" name="object 306"/>
          <p:cNvSpPr/>
          <p:nvPr/>
        </p:nvSpPr>
        <p:spPr>
          <a:xfrm>
            <a:off x="5105459" y="1363211"/>
            <a:ext cx="565418" cy="978"/>
          </a:xfrm>
          <a:custGeom>
            <a:avLst/>
            <a:gdLst/>
            <a:ahLst/>
            <a:cxnLst/>
            <a:rect l="l" t="t" r="r" b="b"/>
            <a:pathLst>
              <a:path w="881634" h="1525">
                <a:moveTo>
                  <a:pt x="381" y="381"/>
                </a:moveTo>
                <a:lnTo>
                  <a:pt x="881253" y="1143"/>
                </a:lnTo>
              </a:path>
            </a:pathLst>
          </a:custGeom>
          <a:ln w="762">
            <a:solidFill>
              <a:srgbClr val="000000"/>
            </a:solidFill>
          </a:ln>
        </p:spPr>
        <p:txBody>
          <a:bodyPr wrap="square" lIns="0" tIns="0" rIns="0" bIns="0" rtlCol="0">
            <a:noAutofit/>
          </a:bodyPr>
          <a:lstStyle/>
          <a:p>
            <a:endParaRPr sz="1154"/>
          </a:p>
        </p:txBody>
      </p:sp>
      <p:sp>
        <p:nvSpPr>
          <p:cNvPr id="307" name="object 307"/>
          <p:cNvSpPr/>
          <p:nvPr/>
        </p:nvSpPr>
        <p:spPr>
          <a:xfrm>
            <a:off x="5670634" y="1369319"/>
            <a:ext cx="1954" cy="489"/>
          </a:xfrm>
          <a:custGeom>
            <a:avLst/>
            <a:gdLst/>
            <a:ahLst/>
            <a:cxnLst/>
            <a:rect l="l" t="t" r="r" b="b"/>
            <a:pathLst>
              <a:path w="3047" h="762">
                <a:moveTo>
                  <a:pt x="0" y="0"/>
                </a:moveTo>
                <a:lnTo>
                  <a:pt x="0" y="762"/>
                </a:lnTo>
                <a:lnTo>
                  <a:pt x="3047" y="762"/>
                </a:lnTo>
                <a:lnTo>
                  <a:pt x="3047" y="0"/>
                </a:lnTo>
                <a:lnTo>
                  <a:pt x="0" y="0"/>
                </a:lnTo>
                <a:close/>
              </a:path>
            </a:pathLst>
          </a:custGeom>
          <a:solidFill>
            <a:srgbClr val="000000"/>
          </a:solidFill>
        </p:spPr>
        <p:txBody>
          <a:bodyPr wrap="square" lIns="0" tIns="0" rIns="0" bIns="0" rtlCol="0">
            <a:noAutofit/>
          </a:bodyPr>
          <a:lstStyle/>
          <a:p>
            <a:endParaRPr sz="1154"/>
          </a:p>
        </p:txBody>
      </p:sp>
      <p:sp>
        <p:nvSpPr>
          <p:cNvPr id="308" name="object 308"/>
          <p:cNvSpPr/>
          <p:nvPr/>
        </p:nvSpPr>
        <p:spPr>
          <a:xfrm>
            <a:off x="5670389" y="1369075"/>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309" name="object 309"/>
          <p:cNvSpPr/>
          <p:nvPr/>
        </p:nvSpPr>
        <p:spPr>
          <a:xfrm>
            <a:off x="5670634" y="1363455"/>
            <a:ext cx="6352" cy="5864"/>
          </a:xfrm>
          <a:custGeom>
            <a:avLst/>
            <a:gdLst/>
            <a:ahLst/>
            <a:cxnLst/>
            <a:rect l="l" t="t" r="r" b="b"/>
            <a:pathLst>
              <a:path w="9905" h="9144">
                <a:moveTo>
                  <a:pt x="0" y="0"/>
                </a:moveTo>
                <a:lnTo>
                  <a:pt x="0" y="9144"/>
                </a:lnTo>
                <a:lnTo>
                  <a:pt x="9905" y="9144"/>
                </a:lnTo>
                <a:lnTo>
                  <a:pt x="9905" y="0"/>
                </a:lnTo>
                <a:lnTo>
                  <a:pt x="0" y="0"/>
                </a:lnTo>
                <a:close/>
              </a:path>
            </a:pathLst>
          </a:custGeom>
          <a:solidFill>
            <a:srgbClr val="000000"/>
          </a:solidFill>
        </p:spPr>
        <p:txBody>
          <a:bodyPr wrap="square" lIns="0" tIns="0" rIns="0" bIns="0" rtlCol="0">
            <a:noAutofit/>
          </a:bodyPr>
          <a:lstStyle/>
          <a:p>
            <a:endParaRPr sz="1154"/>
          </a:p>
        </p:txBody>
      </p:sp>
      <p:sp>
        <p:nvSpPr>
          <p:cNvPr id="310" name="object 310"/>
          <p:cNvSpPr/>
          <p:nvPr/>
        </p:nvSpPr>
        <p:spPr>
          <a:xfrm>
            <a:off x="5670389" y="1363211"/>
            <a:ext cx="6842" cy="978"/>
          </a:xfrm>
          <a:custGeom>
            <a:avLst/>
            <a:gdLst/>
            <a:ahLst/>
            <a:cxnLst/>
            <a:rect l="l" t="t" r="r" b="b"/>
            <a:pathLst>
              <a:path w="10668" h="1525">
                <a:moveTo>
                  <a:pt x="381" y="381"/>
                </a:moveTo>
                <a:lnTo>
                  <a:pt x="10287" y="1143"/>
                </a:lnTo>
              </a:path>
            </a:pathLst>
          </a:custGeom>
          <a:ln w="762">
            <a:solidFill>
              <a:srgbClr val="000000"/>
            </a:solidFill>
          </a:ln>
        </p:spPr>
        <p:txBody>
          <a:bodyPr wrap="square" lIns="0" tIns="0" rIns="0" bIns="0" rtlCol="0">
            <a:noAutofit/>
          </a:bodyPr>
          <a:lstStyle/>
          <a:p>
            <a:endParaRPr sz="1154"/>
          </a:p>
        </p:txBody>
      </p:sp>
      <p:sp>
        <p:nvSpPr>
          <p:cNvPr id="311" name="object 311"/>
          <p:cNvSpPr/>
          <p:nvPr/>
        </p:nvSpPr>
        <p:spPr>
          <a:xfrm>
            <a:off x="5670389" y="1363211"/>
            <a:ext cx="977" cy="6353"/>
          </a:xfrm>
          <a:custGeom>
            <a:avLst/>
            <a:gdLst/>
            <a:ahLst/>
            <a:cxnLst/>
            <a:rect l="l" t="t" r="r" b="b"/>
            <a:pathLst>
              <a:path w="1524" h="9906">
                <a:moveTo>
                  <a:pt x="381" y="381"/>
                </a:moveTo>
                <a:lnTo>
                  <a:pt x="1143" y="9525"/>
                </a:lnTo>
              </a:path>
            </a:pathLst>
          </a:custGeom>
          <a:ln w="762">
            <a:solidFill>
              <a:srgbClr val="000000"/>
            </a:solidFill>
          </a:ln>
        </p:spPr>
        <p:txBody>
          <a:bodyPr wrap="square" lIns="0" tIns="0" rIns="0" bIns="0" rtlCol="0">
            <a:noAutofit/>
          </a:bodyPr>
          <a:lstStyle/>
          <a:p>
            <a:endParaRPr sz="1154"/>
          </a:p>
        </p:txBody>
      </p:sp>
      <p:sp>
        <p:nvSpPr>
          <p:cNvPr id="312" name="object 312"/>
          <p:cNvSpPr/>
          <p:nvPr/>
        </p:nvSpPr>
        <p:spPr>
          <a:xfrm>
            <a:off x="5676986" y="1363455"/>
            <a:ext cx="488694" cy="5864"/>
          </a:xfrm>
          <a:custGeom>
            <a:avLst/>
            <a:gdLst/>
            <a:ahLst/>
            <a:cxnLst/>
            <a:rect l="l" t="t" r="r" b="b"/>
            <a:pathLst>
              <a:path w="762000" h="9144">
                <a:moveTo>
                  <a:pt x="0" y="0"/>
                </a:moveTo>
                <a:lnTo>
                  <a:pt x="0" y="9144"/>
                </a:lnTo>
                <a:lnTo>
                  <a:pt x="762000" y="9144"/>
                </a:lnTo>
                <a:lnTo>
                  <a:pt x="762000" y="0"/>
                </a:lnTo>
                <a:lnTo>
                  <a:pt x="0" y="0"/>
                </a:lnTo>
                <a:close/>
              </a:path>
            </a:pathLst>
          </a:custGeom>
          <a:solidFill>
            <a:srgbClr val="000000"/>
          </a:solidFill>
        </p:spPr>
        <p:txBody>
          <a:bodyPr wrap="square" lIns="0" tIns="0" rIns="0" bIns="0" rtlCol="0">
            <a:noAutofit/>
          </a:bodyPr>
          <a:lstStyle/>
          <a:p>
            <a:endParaRPr sz="1154"/>
          </a:p>
        </p:txBody>
      </p:sp>
      <p:sp>
        <p:nvSpPr>
          <p:cNvPr id="313" name="object 313"/>
          <p:cNvSpPr/>
          <p:nvPr/>
        </p:nvSpPr>
        <p:spPr>
          <a:xfrm>
            <a:off x="5676742" y="1363211"/>
            <a:ext cx="489182" cy="978"/>
          </a:xfrm>
          <a:custGeom>
            <a:avLst/>
            <a:gdLst/>
            <a:ahLst/>
            <a:cxnLst/>
            <a:rect l="l" t="t" r="r" b="b"/>
            <a:pathLst>
              <a:path w="762762" h="1525">
                <a:moveTo>
                  <a:pt x="381" y="381"/>
                </a:moveTo>
                <a:lnTo>
                  <a:pt x="762381" y="1143"/>
                </a:lnTo>
              </a:path>
            </a:pathLst>
          </a:custGeom>
          <a:ln w="762">
            <a:solidFill>
              <a:srgbClr val="000000"/>
            </a:solidFill>
          </a:ln>
        </p:spPr>
        <p:txBody>
          <a:bodyPr wrap="square" lIns="0" tIns="0" rIns="0" bIns="0" rtlCol="0">
            <a:noAutofit/>
          </a:bodyPr>
          <a:lstStyle/>
          <a:p>
            <a:endParaRPr sz="1154"/>
          </a:p>
        </p:txBody>
      </p:sp>
      <p:sp>
        <p:nvSpPr>
          <p:cNvPr id="314" name="object 314"/>
          <p:cNvSpPr/>
          <p:nvPr/>
        </p:nvSpPr>
        <p:spPr>
          <a:xfrm>
            <a:off x="6165680" y="1369319"/>
            <a:ext cx="1954" cy="489"/>
          </a:xfrm>
          <a:custGeom>
            <a:avLst/>
            <a:gdLst/>
            <a:ahLst/>
            <a:cxnLst/>
            <a:rect l="l" t="t" r="r" b="b"/>
            <a:pathLst>
              <a:path w="3047" h="762">
                <a:moveTo>
                  <a:pt x="0" y="0"/>
                </a:moveTo>
                <a:lnTo>
                  <a:pt x="0" y="762"/>
                </a:lnTo>
                <a:lnTo>
                  <a:pt x="3047" y="762"/>
                </a:lnTo>
                <a:lnTo>
                  <a:pt x="3047" y="0"/>
                </a:lnTo>
                <a:lnTo>
                  <a:pt x="0" y="0"/>
                </a:lnTo>
                <a:close/>
              </a:path>
            </a:pathLst>
          </a:custGeom>
          <a:solidFill>
            <a:srgbClr val="000000"/>
          </a:solidFill>
        </p:spPr>
        <p:txBody>
          <a:bodyPr wrap="square" lIns="0" tIns="0" rIns="0" bIns="0" rtlCol="0">
            <a:noAutofit/>
          </a:bodyPr>
          <a:lstStyle/>
          <a:p>
            <a:endParaRPr sz="1154"/>
          </a:p>
        </p:txBody>
      </p:sp>
      <p:sp>
        <p:nvSpPr>
          <p:cNvPr id="315" name="object 315"/>
          <p:cNvSpPr/>
          <p:nvPr/>
        </p:nvSpPr>
        <p:spPr>
          <a:xfrm>
            <a:off x="6165436" y="1369075"/>
            <a:ext cx="2443" cy="977"/>
          </a:xfrm>
          <a:custGeom>
            <a:avLst/>
            <a:gdLst/>
            <a:ahLst/>
            <a:cxnLst/>
            <a:rect l="l" t="t" r="r" b="b"/>
            <a:pathLst>
              <a:path w="3809" h="1524">
                <a:moveTo>
                  <a:pt x="381" y="381"/>
                </a:moveTo>
                <a:lnTo>
                  <a:pt x="3428" y="1143"/>
                </a:lnTo>
              </a:path>
            </a:pathLst>
          </a:custGeom>
          <a:ln w="762">
            <a:solidFill>
              <a:srgbClr val="000000"/>
            </a:solidFill>
          </a:ln>
        </p:spPr>
        <p:txBody>
          <a:bodyPr wrap="square" lIns="0" tIns="0" rIns="0" bIns="0" rtlCol="0">
            <a:noAutofit/>
          </a:bodyPr>
          <a:lstStyle/>
          <a:p>
            <a:endParaRPr sz="1154"/>
          </a:p>
        </p:txBody>
      </p:sp>
      <p:sp>
        <p:nvSpPr>
          <p:cNvPr id="316" name="object 316"/>
          <p:cNvSpPr/>
          <p:nvPr/>
        </p:nvSpPr>
        <p:spPr>
          <a:xfrm>
            <a:off x="6165680" y="1363455"/>
            <a:ext cx="5864" cy="5864"/>
          </a:xfrm>
          <a:custGeom>
            <a:avLst/>
            <a:gdLst/>
            <a:ahLst/>
            <a:cxnLst/>
            <a:rect l="l" t="t" r="r" b="b"/>
            <a:pathLst>
              <a:path w="9143" h="9144">
                <a:moveTo>
                  <a:pt x="0" y="0"/>
                </a:moveTo>
                <a:lnTo>
                  <a:pt x="0" y="9144"/>
                </a:lnTo>
                <a:lnTo>
                  <a:pt x="9143" y="9144"/>
                </a:lnTo>
                <a:lnTo>
                  <a:pt x="9143" y="0"/>
                </a:lnTo>
                <a:lnTo>
                  <a:pt x="0" y="0"/>
                </a:lnTo>
                <a:close/>
              </a:path>
            </a:pathLst>
          </a:custGeom>
          <a:solidFill>
            <a:srgbClr val="000000"/>
          </a:solidFill>
        </p:spPr>
        <p:txBody>
          <a:bodyPr wrap="square" lIns="0" tIns="0" rIns="0" bIns="0" rtlCol="0">
            <a:noAutofit/>
          </a:bodyPr>
          <a:lstStyle/>
          <a:p>
            <a:endParaRPr sz="1154"/>
          </a:p>
        </p:txBody>
      </p:sp>
      <p:sp>
        <p:nvSpPr>
          <p:cNvPr id="317" name="object 317"/>
          <p:cNvSpPr/>
          <p:nvPr/>
        </p:nvSpPr>
        <p:spPr>
          <a:xfrm>
            <a:off x="6165436" y="1363211"/>
            <a:ext cx="6353" cy="978"/>
          </a:xfrm>
          <a:custGeom>
            <a:avLst/>
            <a:gdLst/>
            <a:ahLst/>
            <a:cxnLst/>
            <a:rect l="l" t="t" r="r" b="b"/>
            <a:pathLst>
              <a:path w="9906" h="1525">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318" name="object 318"/>
          <p:cNvSpPr/>
          <p:nvPr/>
        </p:nvSpPr>
        <p:spPr>
          <a:xfrm>
            <a:off x="6165436" y="1363211"/>
            <a:ext cx="977" cy="6353"/>
          </a:xfrm>
          <a:custGeom>
            <a:avLst/>
            <a:gdLst/>
            <a:ahLst/>
            <a:cxnLst/>
            <a:rect l="l" t="t" r="r" b="b"/>
            <a:pathLst>
              <a:path w="1523" h="9906">
                <a:moveTo>
                  <a:pt x="381" y="381"/>
                </a:moveTo>
                <a:lnTo>
                  <a:pt x="1143" y="9525"/>
                </a:lnTo>
              </a:path>
            </a:pathLst>
          </a:custGeom>
          <a:ln w="762">
            <a:solidFill>
              <a:srgbClr val="000000"/>
            </a:solidFill>
          </a:ln>
        </p:spPr>
        <p:txBody>
          <a:bodyPr wrap="square" lIns="0" tIns="0" rIns="0" bIns="0" rtlCol="0">
            <a:noAutofit/>
          </a:bodyPr>
          <a:lstStyle/>
          <a:p>
            <a:endParaRPr sz="1154"/>
          </a:p>
        </p:txBody>
      </p:sp>
      <p:sp>
        <p:nvSpPr>
          <p:cNvPr id="319" name="object 319"/>
          <p:cNvSpPr/>
          <p:nvPr/>
        </p:nvSpPr>
        <p:spPr>
          <a:xfrm>
            <a:off x="6171545" y="1363455"/>
            <a:ext cx="388022" cy="5864"/>
          </a:xfrm>
          <a:custGeom>
            <a:avLst/>
            <a:gdLst/>
            <a:ahLst/>
            <a:cxnLst/>
            <a:rect l="l" t="t" r="r" b="b"/>
            <a:pathLst>
              <a:path w="605027" h="9144">
                <a:moveTo>
                  <a:pt x="0" y="0"/>
                </a:moveTo>
                <a:lnTo>
                  <a:pt x="0" y="9144"/>
                </a:lnTo>
                <a:lnTo>
                  <a:pt x="605027" y="9144"/>
                </a:lnTo>
                <a:lnTo>
                  <a:pt x="605027" y="0"/>
                </a:lnTo>
                <a:lnTo>
                  <a:pt x="0" y="0"/>
                </a:lnTo>
                <a:close/>
              </a:path>
            </a:pathLst>
          </a:custGeom>
          <a:solidFill>
            <a:srgbClr val="000000"/>
          </a:solidFill>
        </p:spPr>
        <p:txBody>
          <a:bodyPr wrap="square" lIns="0" tIns="0" rIns="0" bIns="0" rtlCol="0">
            <a:noAutofit/>
          </a:bodyPr>
          <a:lstStyle/>
          <a:p>
            <a:endParaRPr sz="1154"/>
          </a:p>
        </p:txBody>
      </p:sp>
      <p:sp>
        <p:nvSpPr>
          <p:cNvPr id="320" name="object 320"/>
          <p:cNvSpPr/>
          <p:nvPr/>
        </p:nvSpPr>
        <p:spPr>
          <a:xfrm>
            <a:off x="6171300" y="1363211"/>
            <a:ext cx="388511" cy="978"/>
          </a:xfrm>
          <a:custGeom>
            <a:avLst/>
            <a:gdLst/>
            <a:ahLst/>
            <a:cxnLst/>
            <a:rect l="l" t="t" r="r" b="b"/>
            <a:pathLst>
              <a:path w="605790" h="1525">
                <a:moveTo>
                  <a:pt x="381" y="381"/>
                </a:moveTo>
                <a:lnTo>
                  <a:pt x="605408" y="1143"/>
                </a:lnTo>
              </a:path>
            </a:pathLst>
          </a:custGeom>
          <a:ln w="762">
            <a:solidFill>
              <a:srgbClr val="000000"/>
            </a:solidFill>
          </a:ln>
        </p:spPr>
        <p:txBody>
          <a:bodyPr wrap="square" lIns="0" tIns="0" rIns="0" bIns="0" rtlCol="0">
            <a:noAutofit/>
          </a:bodyPr>
          <a:lstStyle/>
          <a:p>
            <a:endParaRPr sz="1154"/>
          </a:p>
        </p:txBody>
      </p:sp>
      <p:sp>
        <p:nvSpPr>
          <p:cNvPr id="321" name="object 321"/>
          <p:cNvSpPr/>
          <p:nvPr/>
        </p:nvSpPr>
        <p:spPr>
          <a:xfrm>
            <a:off x="6559567" y="1369319"/>
            <a:ext cx="1955" cy="489"/>
          </a:xfrm>
          <a:custGeom>
            <a:avLst/>
            <a:gdLst/>
            <a:ahLst/>
            <a:cxnLst/>
            <a:rect l="l" t="t" r="r" b="b"/>
            <a:pathLst>
              <a:path w="3048" h="762">
                <a:moveTo>
                  <a:pt x="0" y="0"/>
                </a:moveTo>
                <a:lnTo>
                  <a:pt x="0" y="762"/>
                </a:lnTo>
                <a:lnTo>
                  <a:pt x="3048" y="76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22" name="object 322"/>
          <p:cNvSpPr/>
          <p:nvPr/>
        </p:nvSpPr>
        <p:spPr>
          <a:xfrm>
            <a:off x="6559323" y="1369075"/>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323" name="object 323"/>
          <p:cNvSpPr/>
          <p:nvPr/>
        </p:nvSpPr>
        <p:spPr>
          <a:xfrm>
            <a:off x="6559567" y="1363455"/>
            <a:ext cx="6353" cy="5864"/>
          </a:xfrm>
          <a:custGeom>
            <a:avLst/>
            <a:gdLst/>
            <a:ahLst/>
            <a:cxnLst/>
            <a:rect l="l" t="t" r="r" b="b"/>
            <a:pathLst>
              <a:path w="9906" h="9144">
                <a:moveTo>
                  <a:pt x="0" y="0"/>
                </a:moveTo>
                <a:lnTo>
                  <a:pt x="0" y="9144"/>
                </a:lnTo>
                <a:lnTo>
                  <a:pt x="9906" y="9144"/>
                </a:lnTo>
                <a:lnTo>
                  <a:pt x="9906" y="0"/>
                </a:lnTo>
                <a:lnTo>
                  <a:pt x="0" y="0"/>
                </a:lnTo>
                <a:close/>
              </a:path>
            </a:pathLst>
          </a:custGeom>
          <a:solidFill>
            <a:srgbClr val="000000"/>
          </a:solidFill>
        </p:spPr>
        <p:txBody>
          <a:bodyPr wrap="square" lIns="0" tIns="0" rIns="0" bIns="0" rtlCol="0">
            <a:noAutofit/>
          </a:bodyPr>
          <a:lstStyle/>
          <a:p>
            <a:endParaRPr sz="1154"/>
          </a:p>
        </p:txBody>
      </p:sp>
      <p:sp>
        <p:nvSpPr>
          <p:cNvPr id="324" name="object 324"/>
          <p:cNvSpPr/>
          <p:nvPr/>
        </p:nvSpPr>
        <p:spPr>
          <a:xfrm>
            <a:off x="6559322" y="1363211"/>
            <a:ext cx="6842" cy="978"/>
          </a:xfrm>
          <a:custGeom>
            <a:avLst/>
            <a:gdLst/>
            <a:ahLst/>
            <a:cxnLst/>
            <a:rect l="l" t="t" r="r" b="b"/>
            <a:pathLst>
              <a:path w="10668" h="1525">
                <a:moveTo>
                  <a:pt x="381" y="381"/>
                </a:moveTo>
                <a:lnTo>
                  <a:pt x="10287" y="1143"/>
                </a:lnTo>
              </a:path>
            </a:pathLst>
          </a:custGeom>
          <a:ln w="762">
            <a:solidFill>
              <a:srgbClr val="000000"/>
            </a:solidFill>
          </a:ln>
        </p:spPr>
        <p:txBody>
          <a:bodyPr wrap="square" lIns="0" tIns="0" rIns="0" bIns="0" rtlCol="0">
            <a:noAutofit/>
          </a:bodyPr>
          <a:lstStyle/>
          <a:p>
            <a:endParaRPr sz="1154"/>
          </a:p>
        </p:txBody>
      </p:sp>
      <p:sp>
        <p:nvSpPr>
          <p:cNvPr id="325" name="object 325"/>
          <p:cNvSpPr/>
          <p:nvPr/>
        </p:nvSpPr>
        <p:spPr>
          <a:xfrm>
            <a:off x="6559323" y="1363211"/>
            <a:ext cx="977" cy="6353"/>
          </a:xfrm>
          <a:custGeom>
            <a:avLst/>
            <a:gdLst/>
            <a:ahLst/>
            <a:cxnLst/>
            <a:rect l="l" t="t" r="r" b="b"/>
            <a:pathLst>
              <a:path w="1524" h="9906">
                <a:moveTo>
                  <a:pt x="381" y="381"/>
                </a:moveTo>
                <a:lnTo>
                  <a:pt x="1143" y="9525"/>
                </a:lnTo>
              </a:path>
            </a:pathLst>
          </a:custGeom>
          <a:ln w="762">
            <a:solidFill>
              <a:srgbClr val="000000"/>
            </a:solidFill>
          </a:ln>
        </p:spPr>
        <p:txBody>
          <a:bodyPr wrap="square" lIns="0" tIns="0" rIns="0" bIns="0" rtlCol="0">
            <a:noAutofit/>
          </a:bodyPr>
          <a:lstStyle/>
          <a:p>
            <a:endParaRPr sz="1154"/>
          </a:p>
        </p:txBody>
      </p:sp>
      <p:sp>
        <p:nvSpPr>
          <p:cNvPr id="326" name="object 326"/>
          <p:cNvSpPr/>
          <p:nvPr/>
        </p:nvSpPr>
        <p:spPr>
          <a:xfrm>
            <a:off x="6565920" y="1363455"/>
            <a:ext cx="457906" cy="5864"/>
          </a:xfrm>
          <a:custGeom>
            <a:avLst/>
            <a:gdLst/>
            <a:ahLst/>
            <a:cxnLst/>
            <a:rect l="l" t="t" r="r" b="b"/>
            <a:pathLst>
              <a:path w="713994" h="9144">
                <a:moveTo>
                  <a:pt x="0" y="0"/>
                </a:moveTo>
                <a:lnTo>
                  <a:pt x="0" y="9144"/>
                </a:lnTo>
                <a:lnTo>
                  <a:pt x="713994" y="9144"/>
                </a:lnTo>
                <a:lnTo>
                  <a:pt x="713994" y="0"/>
                </a:lnTo>
                <a:lnTo>
                  <a:pt x="0" y="0"/>
                </a:lnTo>
                <a:close/>
              </a:path>
            </a:pathLst>
          </a:custGeom>
          <a:solidFill>
            <a:srgbClr val="000000"/>
          </a:solidFill>
        </p:spPr>
        <p:txBody>
          <a:bodyPr wrap="square" lIns="0" tIns="0" rIns="0" bIns="0" rtlCol="0">
            <a:noAutofit/>
          </a:bodyPr>
          <a:lstStyle/>
          <a:p>
            <a:endParaRPr sz="1154"/>
          </a:p>
        </p:txBody>
      </p:sp>
      <p:sp>
        <p:nvSpPr>
          <p:cNvPr id="327" name="object 327"/>
          <p:cNvSpPr/>
          <p:nvPr/>
        </p:nvSpPr>
        <p:spPr>
          <a:xfrm>
            <a:off x="6565675" y="1363211"/>
            <a:ext cx="458395" cy="978"/>
          </a:xfrm>
          <a:custGeom>
            <a:avLst/>
            <a:gdLst/>
            <a:ahLst/>
            <a:cxnLst/>
            <a:rect l="l" t="t" r="r" b="b"/>
            <a:pathLst>
              <a:path w="714756" h="1525">
                <a:moveTo>
                  <a:pt x="381" y="381"/>
                </a:moveTo>
                <a:lnTo>
                  <a:pt x="714375" y="1143"/>
                </a:lnTo>
              </a:path>
            </a:pathLst>
          </a:custGeom>
          <a:ln w="762">
            <a:solidFill>
              <a:srgbClr val="000000"/>
            </a:solidFill>
          </a:ln>
        </p:spPr>
        <p:txBody>
          <a:bodyPr wrap="square" lIns="0" tIns="0" rIns="0" bIns="0" rtlCol="0">
            <a:noAutofit/>
          </a:bodyPr>
          <a:lstStyle/>
          <a:p>
            <a:endParaRPr sz="1154"/>
          </a:p>
        </p:txBody>
      </p:sp>
      <p:sp>
        <p:nvSpPr>
          <p:cNvPr id="328" name="object 328"/>
          <p:cNvSpPr/>
          <p:nvPr/>
        </p:nvSpPr>
        <p:spPr>
          <a:xfrm>
            <a:off x="7023826" y="1369319"/>
            <a:ext cx="1955" cy="489"/>
          </a:xfrm>
          <a:custGeom>
            <a:avLst/>
            <a:gdLst/>
            <a:ahLst/>
            <a:cxnLst/>
            <a:rect l="l" t="t" r="r" b="b"/>
            <a:pathLst>
              <a:path w="3048" h="762">
                <a:moveTo>
                  <a:pt x="0" y="0"/>
                </a:moveTo>
                <a:lnTo>
                  <a:pt x="0" y="762"/>
                </a:lnTo>
                <a:lnTo>
                  <a:pt x="3048" y="76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29" name="object 329"/>
          <p:cNvSpPr/>
          <p:nvPr/>
        </p:nvSpPr>
        <p:spPr>
          <a:xfrm>
            <a:off x="7023582" y="1369075"/>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330" name="object 330"/>
          <p:cNvSpPr/>
          <p:nvPr/>
        </p:nvSpPr>
        <p:spPr>
          <a:xfrm>
            <a:off x="7023826" y="1363455"/>
            <a:ext cx="5864" cy="5864"/>
          </a:xfrm>
          <a:custGeom>
            <a:avLst/>
            <a:gdLst/>
            <a:ahLst/>
            <a:cxnLst/>
            <a:rect l="l" t="t" r="r" b="b"/>
            <a:pathLst>
              <a:path w="9144" h="9144">
                <a:moveTo>
                  <a:pt x="0" y="0"/>
                </a:moveTo>
                <a:lnTo>
                  <a:pt x="0" y="9144"/>
                </a:lnTo>
                <a:lnTo>
                  <a:pt x="9144" y="9144"/>
                </a:lnTo>
                <a:lnTo>
                  <a:pt x="9144" y="0"/>
                </a:lnTo>
                <a:lnTo>
                  <a:pt x="0" y="0"/>
                </a:lnTo>
                <a:close/>
              </a:path>
            </a:pathLst>
          </a:custGeom>
          <a:solidFill>
            <a:srgbClr val="000000"/>
          </a:solidFill>
        </p:spPr>
        <p:txBody>
          <a:bodyPr wrap="square" lIns="0" tIns="0" rIns="0" bIns="0" rtlCol="0">
            <a:noAutofit/>
          </a:bodyPr>
          <a:lstStyle/>
          <a:p>
            <a:endParaRPr sz="1154"/>
          </a:p>
        </p:txBody>
      </p:sp>
      <p:sp>
        <p:nvSpPr>
          <p:cNvPr id="331" name="object 331"/>
          <p:cNvSpPr/>
          <p:nvPr/>
        </p:nvSpPr>
        <p:spPr>
          <a:xfrm>
            <a:off x="7023582" y="1363211"/>
            <a:ext cx="5864" cy="978"/>
          </a:xfrm>
          <a:custGeom>
            <a:avLst/>
            <a:gdLst/>
            <a:ahLst/>
            <a:cxnLst/>
            <a:rect l="l" t="t" r="r" b="b"/>
            <a:pathLst>
              <a:path w="9144" h="1525">
                <a:moveTo>
                  <a:pt x="381" y="381"/>
                </a:moveTo>
                <a:lnTo>
                  <a:pt x="8763" y="1143"/>
                </a:lnTo>
              </a:path>
            </a:pathLst>
          </a:custGeom>
          <a:ln w="762">
            <a:solidFill>
              <a:srgbClr val="000000"/>
            </a:solidFill>
          </a:ln>
        </p:spPr>
        <p:txBody>
          <a:bodyPr wrap="square" lIns="0" tIns="0" rIns="0" bIns="0" rtlCol="0">
            <a:noAutofit/>
          </a:bodyPr>
          <a:lstStyle/>
          <a:p>
            <a:endParaRPr sz="1154"/>
          </a:p>
        </p:txBody>
      </p:sp>
      <p:sp>
        <p:nvSpPr>
          <p:cNvPr id="332" name="object 332"/>
          <p:cNvSpPr/>
          <p:nvPr/>
        </p:nvSpPr>
        <p:spPr>
          <a:xfrm>
            <a:off x="7023582" y="1363211"/>
            <a:ext cx="977" cy="6353"/>
          </a:xfrm>
          <a:custGeom>
            <a:avLst/>
            <a:gdLst/>
            <a:ahLst/>
            <a:cxnLst/>
            <a:rect l="l" t="t" r="r" b="b"/>
            <a:pathLst>
              <a:path w="1524" h="9906">
                <a:moveTo>
                  <a:pt x="381" y="381"/>
                </a:moveTo>
                <a:lnTo>
                  <a:pt x="1143" y="9525"/>
                </a:lnTo>
              </a:path>
            </a:pathLst>
          </a:custGeom>
          <a:ln w="762">
            <a:solidFill>
              <a:srgbClr val="000000"/>
            </a:solidFill>
          </a:ln>
        </p:spPr>
        <p:txBody>
          <a:bodyPr wrap="square" lIns="0" tIns="0" rIns="0" bIns="0" rtlCol="0">
            <a:noAutofit/>
          </a:bodyPr>
          <a:lstStyle/>
          <a:p>
            <a:endParaRPr sz="1154"/>
          </a:p>
        </p:txBody>
      </p:sp>
      <p:sp>
        <p:nvSpPr>
          <p:cNvPr id="333" name="object 333"/>
          <p:cNvSpPr/>
          <p:nvPr/>
        </p:nvSpPr>
        <p:spPr>
          <a:xfrm>
            <a:off x="7029690" y="1363455"/>
            <a:ext cx="455462" cy="5864"/>
          </a:xfrm>
          <a:custGeom>
            <a:avLst/>
            <a:gdLst/>
            <a:ahLst/>
            <a:cxnLst/>
            <a:rect l="l" t="t" r="r" b="b"/>
            <a:pathLst>
              <a:path w="710184" h="9144">
                <a:moveTo>
                  <a:pt x="0" y="0"/>
                </a:moveTo>
                <a:lnTo>
                  <a:pt x="0" y="9144"/>
                </a:lnTo>
                <a:lnTo>
                  <a:pt x="710184" y="9144"/>
                </a:lnTo>
                <a:lnTo>
                  <a:pt x="710184" y="0"/>
                </a:lnTo>
                <a:lnTo>
                  <a:pt x="0" y="0"/>
                </a:lnTo>
                <a:close/>
              </a:path>
            </a:pathLst>
          </a:custGeom>
          <a:solidFill>
            <a:srgbClr val="000000"/>
          </a:solidFill>
        </p:spPr>
        <p:txBody>
          <a:bodyPr wrap="square" lIns="0" tIns="0" rIns="0" bIns="0" rtlCol="0">
            <a:noAutofit/>
          </a:bodyPr>
          <a:lstStyle/>
          <a:p>
            <a:endParaRPr sz="1154"/>
          </a:p>
        </p:txBody>
      </p:sp>
      <p:sp>
        <p:nvSpPr>
          <p:cNvPr id="334" name="object 334"/>
          <p:cNvSpPr/>
          <p:nvPr/>
        </p:nvSpPr>
        <p:spPr>
          <a:xfrm>
            <a:off x="7028957" y="1363211"/>
            <a:ext cx="456440" cy="978"/>
          </a:xfrm>
          <a:custGeom>
            <a:avLst/>
            <a:gdLst/>
            <a:ahLst/>
            <a:cxnLst/>
            <a:rect l="l" t="t" r="r" b="b"/>
            <a:pathLst>
              <a:path w="711708" h="1525">
                <a:moveTo>
                  <a:pt x="381" y="381"/>
                </a:moveTo>
                <a:lnTo>
                  <a:pt x="711327" y="1143"/>
                </a:lnTo>
              </a:path>
            </a:pathLst>
          </a:custGeom>
          <a:ln w="762">
            <a:solidFill>
              <a:srgbClr val="000000"/>
            </a:solidFill>
          </a:ln>
        </p:spPr>
        <p:txBody>
          <a:bodyPr wrap="square" lIns="0" tIns="0" rIns="0" bIns="0" rtlCol="0">
            <a:noAutofit/>
          </a:bodyPr>
          <a:lstStyle/>
          <a:p>
            <a:endParaRPr sz="1154"/>
          </a:p>
        </p:txBody>
      </p:sp>
      <p:sp>
        <p:nvSpPr>
          <p:cNvPr id="335" name="object 335"/>
          <p:cNvSpPr/>
          <p:nvPr/>
        </p:nvSpPr>
        <p:spPr>
          <a:xfrm>
            <a:off x="7485153" y="1363455"/>
            <a:ext cx="5864" cy="6353"/>
          </a:xfrm>
          <a:custGeom>
            <a:avLst/>
            <a:gdLst/>
            <a:ahLst/>
            <a:cxnLst/>
            <a:rect l="l" t="t" r="r" b="b"/>
            <a:pathLst>
              <a:path w="9143" h="9906">
                <a:moveTo>
                  <a:pt x="0" y="0"/>
                </a:moveTo>
                <a:lnTo>
                  <a:pt x="0" y="9906"/>
                </a:lnTo>
                <a:lnTo>
                  <a:pt x="9143" y="9906"/>
                </a:lnTo>
                <a:lnTo>
                  <a:pt x="9143" y="0"/>
                </a:lnTo>
                <a:lnTo>
                  <a:pt x="0" y="0"/>
                </a:lnTo>
                <a:close/>
              </a:path>
            </a:pathLst>
          </a:custGeom>
          <a:solidFill>
            <a:srgbClr val="000000"/>
          </a:solidFill>
        </p:spPr>
        <p:txBody>
          <a:bodyPr wrap="square" lIns="0" tIns="0" rIns="0" bIns="0" rtlCol="0">
            <a:noAutofit/>
          </a:bodyPr>
          <a:lstStyle/>
          <a:p>
            <a:endParaRPr sz="1154"/>
          </a:p>
        </p:txBody>
      </p:sp>
      <p:sp>
        <p:nvSpPr>
          <p:cNvPr id="336" name="object 336"/>
          <p:cNvSpPr/>
          <p:nvPr/>
        </p:nvSpPr>
        <p:spPr>
          <a:xfrm>
            <a:off x="7484908" y="1363211"/>
            <a:ext cx="977" cy="6842"/>
          </a:xfrm>
          <a:custGeom>
            <a:avLst/>
            <a:gdLst/>
            <a:ahLst/>
            <a:cxnLst/>
            <a:rect l="l" t="t" r="r" b="b"/>
            <a:pathLst>
              <a:path w="1524" h="10668">
                <a:moveTo>
                  <a:pt x="381" y="381"/>
                </a:moveTo>
                <a:lnTo>
                  <a:pt x="1143" y="10288"/>
                </a:lnTo>
              </a:path>
            </a:pathLst>
          </a:custGeom>
          <a:ln w="762">
            <a:solidFill>
              <a:srgbClr val="000000"/>
            </a:solidFill>
          </a:ln>
        </p:spPr>
        <p:txBody>
          <a:bodyPr wrap="square" lIns="0" tIns="0" rIns="0" bIns="0" rtlCol="0">
            <a:noAutofit/>
          </a:bodyPr>
          <a:lstStyle/>
          <a:p>
            <a:endParaRPr sz="1154"/>
          </a:p>
        </p:txBody>
      </p:sp>
      <p:sp>
        <p:nvSpPr>
          <p:cNvPr id="337" name="object 337"/>
          <p:cNvSpPr/>
          <p:nvPr/>
        </p:nvSpPr>
        <p:spPr>
          <a:xfrm>
            <a:off x="4702043" y="1369808"/>
            <a:ext cx="6353" cy="233107"/>
          </a:xfrm>
          <a:custGeom>
            <a:avLst/>
            <a:gdLst/>
            <a:ahLst/>
            <a:cxnLst/>
            <a:rect l="l" t="t" r="r" b="b"/>
            <a:pathLst>
              <a:path w="9906" h="363474">
                <a:moveTo>
                  <a:pt x="0" y="0"/>
                </a:moveTo>
                <a:lnTo>
                  <a:pt x="0" y="363474"/>
                </a:lnTo>
                <a:lnTo>
                  <a:pt x="9906" y="363474"/>
                </a:lnTo>
                <a:lnTo>
                  <a:pt x="9906" y="0"/>
                </a:lnTo>
                <a:lnTo>
                  <a:pt x="0" y="0"/>
                </a:lnTo>
                <a:close/>
              </a:path>
            </a:pathLst>
          </a:custGeom>
          <a:solidFill>
            <a:srgbClr val="000000"/>
          </a:solidFill>
        </p:spPr>
        <p:txBody>
          <a:bodyPr wrap="square" lIns="0" tIns="0" rIns="0" bIns="0" rtlCol="0">
            <a:noAutofit/>
          </a:bodyPr>
          <a:lstStyle/>
          <a:p>
            <a:endParaRPr sz="1154"/>
          </a:p>
        </p:txBody>
      </p:sp>
      <p:sp>
        <p:nvSpPr>
          <p:cNvPr id="338" name="object 338"/>
          <p:cNvSpPr/>
          <p:nvPr/>
        </p:nvSpPr>
        <p:spPr>
          <a:xfrm>
            <a:off x="4701798" y="1369564"/>
            <a:ext cx="977" cy="233596"/>
          </a:xfrm>
          <a:custGeom>
            <a:avLst/>
            <a:gdLst/>
            <a:ahLst/>
            <a:cxnLst/>
            <a:rect l="l" t="t" r="r" b="b"/>
            <a:pathLst>
              <a:path w="1524" h="364236">
                <a:moveTo>
                  <a:pt x="381" y="381"/>
                </a:moveTo>
                <a:lnTo>
                  <a:pt x="1143" y="363855"/>
                </a:lnTo>
              </a:path>
            </a:pathLst>
          </a:custGeom>
          <a:ln w="762">
            <a:solidFill>
              <a:srgbClr val="000000"/>
            </a:solidFill>
          </a:ln>
        </p:spPr>
        <p:txBody>
          <a:bodyPr wrap="square" lIns="0" tIns="0" rIns="0" bIns="0" rtlCol="0">
            <a:noAutofit/>
          </a:bodyPr>
          <a:lstStyle/>
          <a:p>
            <a:endParaRPr sz="1154"/>
          </a:p>
        </p:txBody>
      </p:sp>
      <p:sp>
        <p:nvSpPr>
          <p:cNvPr id="339" name="object 339"/>
          <p:cNvSpPr/>
          <p:nvPr/>
        </p:nvSpPr>
        <p:spPr>
          <a:xfrm>
            <a:off x="5099839" y="1369808"/>
            <a:ext cx="1955" cy="233107"/>
          </a:xfrm>
          <a:custGeom>
            <a:avLst/>
            <a:gdLst/>
            <a:ahLst/>
            <a:cxnLst/>
            <a:rect l="l" t="t" r="r" b="b"/>
            <a:pathLst>
              <a:path w="3048" h="363474">
                <a:moveTo>
                  <a:pt x="0" y="0"/>
                </a:moveTo>
                <a:lnTo>
                  <a:pt x="0" y="363474"/>
                </a:lnTo>
                <a:lnTo>
                  <a:pt x="3048" y="363474"/>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40" name="object 340"/>
          <p:cNvSpPr/>
          <p:nvPr/>
        </p:nvSpPr>
        <p:spPr>
          <a:xfrm>
            <a:off x="5099595" y="1369564"/>
            <a:ext cx="977" cy="233596"/>
          </a:xfrm>
          <a:custGeom>
            <a:avLst/>
            <a:gdLst/>
            <a:ahLst/>
            <a:cxnLst/>
            <a:rect l="l" t="t" r="r" b="b"/>
            <a:pathLst>
              <a:path w="1524" h="364236">
                <a:moveTo>
                  <a:pt x="381" y="381"/>
                </a:moveTo>
                <a:lnTo>
                  <a:pt x="1143" y="363855"/>
                </a:lnTo>
              </a:path>
            </a:pathLst>
          </a:custGeom>
          <a:ln w="762">
            <a:solidFill>
              <a:srgbClr val="000000"/>
            </a:solidFill>
          </a:ln>
        </p:spPr>
        <p:txBody>
          <a:bodyPr wrap="square" lIns="0" tIns="0" rIns="0" bIns="0" rtlCol="0">
            <a:noAutofit/>
          </a:bodyPr>
          <a:lstStyle/>
          <a:p>
            <a:endParaRPr sz="1154"/>
          </a:p>
        </p:txBody>
      </p:sp>
      <p:sp>
        <p:nvSpPr>
          <p:cNvPr id="341" name="object 341"/>
          <p:cNvSpPr/>
          <p:nvPr/>
        </p:nvSpPr>
        <p:spPr>
          <a:xfrm>
            <a:off x="5670634" y="1369808"/>
            <a:ext cx="1954" cy="233107"/>
          </a:xfrm>
          <a:custGeom>
            <a:avLst/>
            <a:gdLst/>
            <a:ahLst/>
            <a:cxnLst/>
            <a:rect l="l" t="t" r="r" b="b"/>
            <a:pathLst>
              <a:path w="3047" h="363474">
                <a:moveTo>
                  <a:pt x="0" y="0"/>
                </a:moveTo>
                <a:lnTo>
                  <a:pt x="0" y="363474"/>
                </a:lnTo>
                <a:lnTo>
                  <a:pt x="3047" y="363474"/>
                </a:lnTo>
                <a:lnTo>
                  <a:pt x="3047" y="0"/>
                </a:lnTo>
                <a:lnTo>
                  <a:pt x="0" y="0"/>
                </a:lnTo>
                <a:close/>
              </a:path>
            </a:pathLst>
          </a:custGeom>
          <a:solidFill>
            <a:srgbClr val="000000"/>
          </a:solidFill>
        </p:spPr>
        <p:txBody>
          <a:bodyPr wrap="square" lIns="0" tIns="0" rIns="0" bIns="0" rtlCol="0">
            <a:noAutofit/>
          </a:bodyPr>
          <a:lstStyle/>
          <a:p>
            <a:endParaRPr sz="1154"/>
          </a:p>
        </p:txBody>
      </p:sp>
      <p:sp>
        <p:nvSpPr>
          <p:cNvPr id="342" name="object 342"/>
          <p:cNvSpPr/>
          <p:nvPr/>
        </p:nvSpPr>
        <p:spPr>
          <a:xfrm>
            <a:off x="5670389" y="1369564"/>
            <a:ext cx="977" cy="233596"/>
          </a:xfrm>
          <a:custGeom>
            <a:avLst/>
            <a:gdLst/>
            <a:ahLst/>
            <a:cxnLst/>
            <a:rect l="l" t="t" r="r" b="b"/>
            <a:pathLst>
              <a:path w="1524" h="364236">
                <a:moveTo>
                  <a:pt x="381" y="381"/>
                </a:moveTo>
                <a:lnTo>
                  <a:pt x="1143" y="363855"/>
                </a:lnTo>
              </a:path>
            </a:pathLst>
          </a:custGeom>
          <a:ln w="762">
            <a:solidFill>
              <a:srgbClr val="000000"/>
            </a:solidFill>
          </a:ln>
        </p:spPr>
        <p:txBody>
          <a:bodyPr wrap="square" lIns="0" tIns="0" rIns="0" bIns="0" rtlCol="0">
            <a:noAutofit/>
          </a:bodyPr>
          <a:lstStyle/>
          <a:p>
            <a:endParaRPr sz="1154"/>
          </a:p>
        </p:txBody>
      </p:sp>
      <p:sp>
        <p:nvSpPr>
          <p:cNvPr id="343" name="object 343"/>
          <p:cNvSpPr/>
          <p:nvPr/>
        </p:nvSpPr>
        <p:spPr>
          <a:xfrm>
            <a:off x="6165680" y="1369808"/>
            <a:ext cx="1954" cy="233107"/>
          </a:xfrm>
          <a:custGeom>
            <a:avLst/>
            <a:gdLst/>
            <a:ahLst/>
            <a:cxnLst/>
            <a:rect l="l" t="t" r="r" b="b"/>
            <a:pathLst>
              <a:path w="3047" h="363474">
                <a:moveTo>
                  <a:pt x="0" y="0"/>
                </a:moveTo>
                <a:lnTo>
                  <a:pt x="0" y="363474"/>
                </a:lnTo>
                <a:lnTo>
                  <a:pt x="3047" y="363474"/>
                </a:lnTo>
                <a:lnTo>
                  <a:pt x="3047" y="0"/>
                </a:lnTo>
                <a:lnTo>
                  <a:pt x="0" y="0"/>
                </a:lnTo>
                <a:close/>
              </a:path>
            </a:pathLst>
          </a:custGeom>
          <a:solidFill>
            <a:srgbClr val="000000"/>
          </a:solidFill>
        </p:spPr>
        <p:txBody>
          <a:bodyPr wrap="square" lIns="0" tIns="0" rIns="0" bIns="0" rtlCol="0">
            <a:noAutofit/>
          </a:bodyPr>
          <a:lstStyle/>
          <a:p>
            <a:endParaRPr sz="1154"/>
          </a:p>
        </p:txBody>
      </p:sp>
      <p:sp>
        <p:nvSpPr>
          <p:cNvPr id="344" name="object 344"/>
          <p:cNvSpPr/>
          <p:nvPr/>
        </p:nvSpPr>
        <p:spPr>
          <a:xfrm>
            <a:off x="6165436" y="1369564"/>
            <a:ext cx="977" cy="233596"/>
          </a:xfrm>
          <a:custGeom>
            <a:avLst/>
            <a:gdLst/>
            <a:ahLst/>
            <a:cxnLst/>
            <a:rect l="l" t="t" r="r" b="b"/>
            <a:pathLst>
              <a:path w="1523" h="364236">
                <a:moveTo>
                  <a:pt x="381" y="381"/>
                </a:moveTo>
                <a:lnTo>
                  <a:pt x="1143" y="363855"/>
                </a:lnTo>
              </a:path>
            </a:pathLst>
          </a:custGeom>
          <a:ln w="762">
            <a:solidFill>
              <a:srgbClr val="000000"/>
            </a:solidFill>
          </a:ln>
        </p:spPr>
        <p:txBody>
          <a:bodyPr wrap="square" lIns="0" tIns="0" rIns="0" bIns="0" rtlCol="0">
            <a:noAutofit/>
          </a:bodyPr>
          <a:lstStyle/>
          <a:p>
            <a:endParaRPr sz="1154"/>
          </a:p>
        </p:txBody>
      </p:sp>
      <p:sp>
        <p:nvSpPr>
          <p:cNvPr id="345" name="object 345"/>
          <p:cNvSpPr/>
          <p:nvPr/>
        </p:nvSpPr>
        <p:spPr>
          <a:xfrm>
            <a:off x="6559567" y="1369808"/>
            <a:ext cx="1955" cy="233107"/>
          </a:xfrm>
          <a:custGeom>
            <a:avLst/>
            <a:gdLst/>
            <a:ahLst/>
            <a:cxnLst/>
            <a:rect l="l" t="t" r="r" b="b"/>
            <a:pathLst>
              <a:path w="3048" h="363474">
                <a:moveTo>
                  <a:pt x="0" y="0"/>
                </a:moveTo>
                <a:lnTo>
                  <a:pt x="0" y="363474"/>
                </a:lnTo>
                <a:lnTo>
                  <a:pt x="3048" y="363474"/>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46" name="object 346"/>
          <p:cNvSpPr/>
          <p:nvPr/>
        </p:nvSpPr>
        <p:spPr>
          <a:xfrm>
            <a:off x="6559323" y="1369564"/>
            <a:ext cx="977" cy="233596"/>
          </a:xfrm>
          <a:custGeom>
            <a:avLst/>
            <a:gdLst/>
            <a:ahLst/>
            <a:cxnLst/>
            <a:rect l="l" t="t" r="r" b="b"/>
            <a:pathLst>
              <a:path w="1524" h="364236">
                <a:moveTo>
                  <a:pt x="381" y="381"/>
                </a:moveTo>
                <a:lnTo>
                  <a:pt x="1143" y="363855"/>
                </a:lnTo>
              </a:path>
            </a:pathLst>
          </a:custGeom>
          <a:ln w="762">
            <a:solidFill>
              <a:srgbClr val="000000"/>
            </a:solidFill>
          </a:ln>
        </p:spPr>
        <p:txBody>
          <a:bodyPr wrap="square" lIns="0" tIns="0" rIns="0" bIns="0" rtlCol="0">
            <a:noAutofit/>
          </a:bodyPr>
          <a:lstStyle/>
          <a:p>
            <a:endParaRPr sz="1154"/>
          </a:p>
        </p:txBody>
      </p:sp>
      <p:sp>
        <p:nvSpPr>
          <p:cNvPr id="347" name="object 347"/>
          <p:cNvSpPr/>
          <p:nvPr/>
        </p:nvSpPr>
        <p:spPr>
          <a:xfrm>
            <a:off x="7023826" y="1369808"/>
            <a:ext cx="1955" cy="233107"/>
          </a:xfrm>
          <a:custGeom>
            <a:avLst/>
            <a:gdLst/>
            <a:ahLst/>
            <a:cxnLst/>
            <a:rect l="l" t="t" r="r" b="b"/>
            <a:pathLst>
              <a:path w="3048" h="363474">
                <a:moveTo>
                  <a:pt x="0" y="0"/>
                </a:moveTo>
                <a:lnTo>
                  <a:pt x="0" y="363474"/>
                </a:lnTo>
                <a:lnTo>
                  <a:pt x="3048" y="363474"/>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48" name="object 348"/>
          <p:cNvSpPr/>
          <p:nvPr/>
        </p:nvSpPr>
        <p:spPr>
          <a:xfrm>
            <a:off x="7023582" y="1369564"/>
            <a:ext cx="977" cy="233596"/>
          </a:xfrm>
          <a:custGeom>
            <a:avLst/>
            <a:gdLst/>
            <a:ahLst/>
            <a:cxnLst/>
            <a:rect l="l" t="t" r="r" b="b"/>
            <a:pathLst>
              <a:path w="1524" h="364236">
                <a:moveTo>
                  <a:pt x="381" y="381"/>
                </a:moveTo>
                <a:lnTo>
                  <a:pt x="1143" y="363855"/>
                </a:lnTo>
              </a:path>
            </a:pathLst>
          </a:custGeom>
          <a:ln w="762">
            <a:solidFill>
              <a:srgbClr val="000000"/>
            </a:solidFill>
          </a:ln>
        </p:spPr>
        <p:txBody>
          <a:bodyPr wrap="square" lIns="0" tIns="0" rIns="0" bIns="0" rtlCol="0">
            <a:noAutofit/>
          </a:bodyPr>
          <a:lstStyle/>
          <a:p>
            <a:endParaRPr sz="1154"/>
          </a:p>
        </p:txBody>
      </p:sp>
      <p:sp>
        <p:nvSpPr>
          <p:cNvPr id="349" name="object 349"/>
          <p:cNvSpPr/>
          <p:nvPr/>
        </p:nvSpPr>
        <p:spPr>
          <a:xfrm>
            <a:off x="7485153" y="1369808"/>
            <a:ext cx="5864" cy="233107"/>
          </a:xfrm>
          <a:custGeom>
            <a:avLst/>
            <a:gdLst/>
            <a:ahLst/>
            <a:cxnLst/>
            <a:rect l="l" t="t" r="r" b="b"/>
            <a:pathLst>
              <a:path w="9143" h="363474">
                <a:moveTo>
                  <a:pt x="0" y="0"/>
                </a:moveTo>
                <a:lnTo>
                  <a:pt x="0" y="363474"/>
                </a:lnTo>
                <a:lnTo>
                  <a:pt x="9143" y="363474"/>
                </a:lnTo>
                <a:lnTo>
                  <a:pt x="9143" y="0"/>
                </a:lnTo>
                <a:lnTo>
                  <a:pt x="0" y="0"/>
                </a:lnTo>
                <a:close/>
              </a:path>
            </a:pathLst>
          </a:custGeom>
          <a:solidFill>
            <a:srgbClr val="000000"/>
          </a:solidFill>
        </p:spPr>
        <p:txBody>
          <a:bodyPr wrap="square" lIns="0" tIns="0" rIns="0" bIns="0" rtlCol="0">
            <a:noAutofit/>
          </a:bodyPr>
          <a:lstStyle/>
          <a:p>
            <a:endParaRPr sz="1154"/>
          </a:p>
        </p:txBody>
      </p:sp>
      <p:sp>
        <p:nvSpPr>
          <p:cNvPr id="350" name="object 350"/>
          <p:cNvSpPr/>
          <p:nvPr/>
        </p:nvSpPr>
        <p:spPr>
          <a:xfrm>
            <a:off x="7484908" y="1369564"/>
            <a:ext cx="977" cy="233596"/>
          </a:xfrm>
          <a:custGeom>
            <a:avLst/>
            <a:gdLst/>
            <a:ahLst/>
            <a:cxnLst/>
            <a:rect l="l" t="t" r="r" b="b"/>
            <a:pathLst>
              <a:path w="1524" h="364236">
                <a:moveTo>
                  <a:pt x="381" y="381"/>
                </a:moveTo>
                <a:lnTo>
                  <a:pt x="1143" y="363855"/>
                </a:lnTo>
              </a:path>
            </a:pathLst>
          </a:custGeom>
          <a:ln w="762">
            <a:solidFill>
              <a:srgbClr val="000000"/>
            </a:solidFill>
          </a:ln>
        </p:spPr>
        <p:txBody>
          <a:bodyPr wrap="square" lIns="0" tIns="0" rIns="0" bIns="0" rtlCol="0">
            <a:noAutofit/>
          </a:bodyPr>
          <a:lstStyle/>
          <a:p>
            <a:endParaRPr sz="1154"/>
          </a:p>
        </p:txBody>
      </p:sp>
      <p:sp>
        <p:nvSpPr>
          <p:cNvPr id="18" name="text 1"/>
          <p:cNvSpPr txBox="1"/>
          <p:nvPr/>
        </p:nvSpPr>
        <p:spPr>
          <a:xfrm>
            <a:off x="4719636" y="1609637"/>
            <a:ext cx="338554" cy="61235"/>
          </a:xfrm>
          <a:prstGeom prst="rect">
            <a:avLst/>
          </a:prstGeom>
        </p:spPr>
        <p:txBody>
          <a:bodyPr vert="horz" wrap="none" lIns="0" tIns="0" rIns="0" bIns="0" rtlCol="0">
            <a:spAutoFit/>
          </a:bodyPr>
          <a:lstStyle/>
          <a:p>
            <a:r>
              <a:rPr sz="398" b="1" spc="6" dirty="0">
                <a:solidFill>
                  <a:srgbClr val="FF0000"/>
                </a:solidFill>
                <a:latin typeface="Times New Roman"/>
                <a:cs typeface="Times New Roman"/>
              </a:rPr>
              <a:t>Data collection</a:t>
            </a:r>
            <a:endParaRPr sz="385">
              <a:latin typeface="Times New Roman"/>
              <a:cs typeface="Times New Roman"/>
            </a:endParaRPr>
          </a:p>
        </p:txBody>
      </p:sp>
      <p:sp>
        <p:nvSpPr>
          <p:cNvPr id="19" name="text 1"/>
          <p:cNvSpPr txBox="1"/>
          <p:nvPr/>
        </p:nvSpPr>
        <p:spPr>
          <a:xfrm>
            <a:off x="5115477" y="1609637"/>
            <a:ext cx="993990" cy="61235"/>
          </a:xfrm>
          <a:prstGeom prst="rect">
            <a:avLst/>
          </a:prstGeom>
        </p:spPr>
        <p:txBody>
          <a:bodyPr vert="horz" wrap="none" lIns="0" tIns="0" rIns="0" bIns="0" rtlCol="0">
            <a:spAutoFit/>
          </a:bodyPr>
          <a:lstStyle/>
          <a:p>
            <a:r>
              <a:rPr sz="398" spc="6" dirty="0">
                <a:latin typeface="Times New Roman"/>
                <a:cs typeface="Times New Roman"/>
              </a:rPr>
              <a:t>As required by applicable Not a formal project</a:t>
            </a:r>
            <a:endParaRPr sz="385">
              <a:latin typeface="Times New Roman"/>
              <a:cs typeface="Times New Roman"/>
            </a:endParaRPr>
          </a:p>
        </p:txBody>
      </p:sp>
      <p:sp>
        <p:nvSpPr>
          <p:cNvPr id="20" name="text 1"/>
          <p:cNvSpPr txBox="1"/>
          <p:nvPr/>
        </p:nvSpPr>
        <p:spPr>
          <a:xfrm>
            <a:off x="5115477" y="1668280"/>
            <a:ext cx="463332" cy="125419"/>
          </a:xfrm>
          <a:prstGeom prst="rect">
            <a:avLst/>
          </a:prstGeom>
        </p:spPr>
        <p:txBody>
          <a:bodyPr vert="horz" wrap="none" lIns="0" tIns="0" rIns="0" bIns="0" rtlCol="0">
            <a:spAutoFit/>
          </a:bodyPr>
          <a:lstStyle/>
          <a:p>
            <a:r>
              <a:rPr sz="398" spc="6" dirty="0">
                <a:latin typeface="Times New Roman"/>
                <a:cs typeface="Times New Roman"/>
              </a:rPr>
              <a:t>policies, standards, or</a:t>
            </a:r>
            <a:endParaRPr sz="385">
              <a:latin typeface="Times New Roman"/>
              <a:cs typeface="Times New Roman"/>
            </a:endParaRPr>
          </a:p>
          <a:p>
            <a:r>
              <a:rPr sz="417" spc="6" dirty="0">
                <a:latin typeface="Times New Roman"/>
                <a:cs typeface="Times New Roman"/>
              </a:rPr>
              <a:t>plans</a:t>
            </a:r>
            <a:endParaRPr sz="385">
              <a:latin typeface="Times New Roman"/>
              <a:cs typeface="Times New Roman"/>
            </a:endParaRPr>
          </a:p>
        </p:txBody>
      </p:sp>
      <p:sp>
        <p:nvSpPr>
          <p:cNvPr id="21" name="text 1"/>
          <p:cNvSpPr txBox="1"/>
          <p:nvPr/>
        </p:nvSpPr>
        <p:spPr>
          <a:xfrm>
            <a:off x="5686762" y="1668280"/>
            <a:ext cx="446597" cy="125419"/>
          </a:xfrm>
          <a:prstGeom prst="rect">
            <a:avLst/>
          </a:prstGeom>
        </p:spPr>
        <p:txBody>
          <a:bodyPr vert="horz" wrap="none" lIns="0" tIns="0" rIns="0" bIns="0" rtlCol="0">
            <a:spAutoFit/>
          </a:bodyPr>
          <a:lstStyle/>
          <a:p>
            <a:r>
              <a:rPr sz="417" spc="6" dirty="0">
                <a:latin typeface="Times New Roman"/>
                <a:cs typeface="Times New Roman"/>
              </a:rPr>
              <a:t>requirement.</a:t>
            </a:r>
            <a:endParaRPr sz="385">
              <a:latin typeface="Times New Roman"/>
              <a:cs typeface="Times New Roman"/>
            </a:endParaRPr>
          </a:p>
          <a:p>
            <a:r>
              <a:rPr sz="398" spc="6" dirty="0">
                <a:latin typeface="Times New Roman"/>
                <a:cs typeface="Times New Roman"/>
              </a:rPr>
              <a:t>May be done locally.</a:t>
            </a:r>
            <a:endParaRPr sz="385">
              <a:latin typeface="Times New Roman"/>
              <a:cs typeface="Times New Roman"/>
            </a:endParaRPr>
          </a:p>
        </p:txBody>
      </p:sp>
      <p:sp>
        <p:nvSpPr>
          <p:cNvPr id="22" name="text 1"/>
          <p:cNvSpPr txBox="1"/>
          <p:nvPr/>
        </p:nvSpPr>
        <p:spPr>
          <a:xfrm>
            <a:off x="6181321" y="1609638"/>
            <a:ext cx="319446" cy="125419"/>
          </a:xfrm>
          <a:prstGeom prst="rect">
            <a:avLst/>
          </a:prstGeom>
        </p:spPr>
        <p:txBody>
          <a:bodyPr vert="horz" wrap="none" lIns="0" tIns="0" rIns="0" bIns="0" rtlCol="0">
            <a:spAutoFit/>
          </a:bodyPr>
          <a:lstStyle/>
          <a:p>
            <a:r>
              <a:rPr sz="417" b="1" spc="6" dirty="0">
                <a:solidFill>
                  <a:srgbClr val="FF0000"/>
                </a:solidFill>
                <a:latin typeface="Times New Roman"/>
                <a:cs typeface="Times New Roman"/>
              </a:rPr>
              <a:t>Strongly</a:t>
            </a:r>
            <a:endParaRPr sz="385">
              <a:latin typeface="Times New Roman"/>
              <a:cs typeface="Times New Roman"/>
            </a:endParaRPr>
          </a:p>
          <a:p>
            <a:r>
              <a:rPr sz="398" b="1" spc="6" dirty="0">
                <a:solidFill>
                  <a:srgbClr val="FF0000"/>
                </a:solidFill>
                <a:latin typeface="Times New Roman"/>
                <a:cs typeface="Times New Roman"/>
              </a:rPr>
              <a:t>recommended</a:t>
            </a:r>
            <a:endParaRPr sz="385">
              <a:latin typeface="Times New Roman"/>
              <a:cs typeface="Times New Roman"/>
            </a:endParaRPr>
          </a:p>
        </p:txBody>
      </p:sp>
      <p:sp>
        <p:nvSpPr>
          <p:cNvPr id="23" name="text 1"/>
          <p:cNvSpPr txBox="1"/>
          <p:nvPr/>
        </p:nvSpPr>
        <p:spPr>
          <a:xfrm>
            <a:off x="6575210" y="1609638"/>
            <a:ext cx="314638" cy="61235"/>
          </a:xfrm>
          <a:prstGeom prst="rect">
            <a:avLst/>
          </a:prstGeom>
        </p:spPr>
        <p:txBody>
          <a:bodyPr vert="horz" wrap="none" lIns="0" tIns="0" rIns="0" bIns="0" rtlCol="0">
            <a:spAutoFit/>
          </a:bodyPr>
          <a:lstStyle/>
          <a:p>
            <a:r>
              <a:rPr sz="398" spc="6" dirty="0">
                <a:latin typeface="Times New Roman"/>
                <a:cs typeface="Times New Roman"/>
              </a:rPr>
              <a:t>Recommended</a:t>
            </a:r>
            <a:endParaRPr sz="385">
              <a:latin typeface="Times New Roman"/>
              <a:cs typeface="Times New Roman"/>
            </a:endParaRPr>
          </a:p>
        </p:txBody>
      </p:sp>
      <p:sp>
        <p:nvSpPr>
          <p:cNvPr id="24" name="text 1"/>
          <p:cNvSpPr txBox="1"/>
          <p:nvPr/>
        </p:nvSpPr>
        <p:spPr>
          <a:xfrm>
            <a:off x="7038978" y="1609638"/>
            <a:ext cx="446597" cy="186654"/>
          </a:xfrm>
          <a:prstGeom prst="rect">
            <a:avLst/>
          </a:prstGeom>
        </p:spPr>
        <p:txBody>
          <a:bodyPr vert="horz" wrap="none" lIns="0" tIns="0" rIns="0" bIns="0" rtlCol="0">
            <a:spAutoFit/>
          </a:bodyPr>
          <a:lstStyle/>
          <a:p>
            <a:pPr marL="53"/>
            <a:r>
              <a:rPr sz="398" spc="6" dirty="0">
                <a:latin typeface="Times New Roman"/>
                <a:cs typeface="Times New Roman"/>
              </a:rPr>
              <a:t>Not a formal project</a:t>
            </a:r>
            <a:endParaRPr sz="385">
              <a:latin typeface="Times New Roman"/>
              <a:cs typeface="Times New Roman"/>
            </a:endParaRPr>
          </a:p>
          <a:p>
            <a:r>
              <a:rPr sz="417" spc="6" dirty="0">
                <a:latin typeface="Times New Roman"/>
                <a:cs typeface="Times New Roman"/>
              </a:rPr>
              <a:t>requirement.</a:t>
            </a:r>
            <a:endParaRPr sz="385">
              <a:latin typeface="Times New Roman"/>
              <a:cs typeface="Times New Roman"/>
            </a:endParaRPr>
          </a:p>
          <a:p>
            <a:r>
              <a:rPr sz="398" spc="6" dirty="0">
                <a:latin typeface="Times New Roman"/>
                <a:cs typeface="Times New Roman"/>
              </a:rPr>
              <a:t>May be done locally.</a:t>
            </a:r>
            <a:endParaRPr sz="385">
              <a:latin typeface="Times New Roman"/>
              <a:cs typeface="Times New Roman"/>
            </a:endParaRPr>
          </a:p>
        </p:txBody>
      </p:sp>
      <p:sp>
        <p:nvSpPr>
          <p:cNvPr id="351" name="object 351"/>
          <p:cNvSpPr/>
          <p:nvPr/>
        </p:nvSpPr>
        <p:spPr>
          <a:xfrm>
            <a:off x="4702043" y="1602915"/>
            <a:ext cx="6353" cy="2443"/>
          </a:xfrm>
          <a:custGeom>
            <a:avLst/>
            <a:gdLst/>
            <a:ahLst/>
            <a:cxnLst/>
            <a:rect l="l" t="t" r="r" b="b"/>
            <a:pathLst>
              <a:path w="9906" h="3809">
                <a:moveTo>
                  <a:pt x="0" y="0"/>
                </a:moveTo>
                <a:lnTo>
                  <a:pt x="0" y="3809"/>
                </a:lnTo>
                <a:lnTo>
                  <a:pt x="9906" y="3809"/>
                </a:lnTo>
                <a:lnTo>
                  <a:pt x="9906" y="0"/>
                </a:lnTo>
                <a:lnTo>
                  <a:pt x="0" y="0"/>
                </a:lnTo>
                <a:close/>
              </a:path>
            </a:pathLst>
          </a:custGeom>
          <a:solidFill>
            <a:srgbClr val="000000"/>
          </a:solidFill>
        </p:spPr>
        <p:txBody>
          <a:bodyPr wrap="square" lIns="0" tIns="0" rIns="0" bIns="0" rtlCol="0">
            <a:noAutofit/>
          </a:bodyPr>
          <a:lstStyle/>
          <a:p>
            <a:endParaRPr sz="1154"/>
          </a:p>
        </p:txBody>
      </p:sp>
      <p:sp>
        <p:nvSpPr>
          <p:cNvPr id="352" name="object 352"/>
          <p:cNvSpPr/>
          <p:nvPr/>
        </p:nvSpPr>
        <p:spPr>
          <a:xfrm>
            <a:off x="4701798" y="1602670"/>
            <a:ext cx="6353" cy="977"/>
          </a:xfrm>
          <a:custGeom>
            <a:avLst/>
            <a:gdLst/>
            <a:ahLst/>
            <a:cxnLst/>
            <a:rect l="l" t="t" r="r" b="b"/>
            <a:pathLst>
              <a:path w="9906" h="1524">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353" name="object 353"/>
          <p:cNvSpPr/>
          <p:nvPr/>
        </p:nvSpPr>
        <p:spPr>
          <a:xfrm>
            <a:off x="4708395" y="1602915"/>
            <a:ext cx="391444" cy="2443"/>
          </a:xfrm>
          <a:custGeom>
            <a:avLst/>
            <a:gdLst/>
            <a:ahLst/>
            <a:cxnLst/>
            <a:rect l="l" t="t" r="r" b="b"/>
            <a:pathLst>
              <a:path w="610362" h="3809">
                <a:moveTo>
                  <a:pt x="0" y="0"/>
                </a:moveTo>
                <a:lnTo>
                  <a:pt x="0" y="3809"/>
                </a:lnTo>
                <a:lnTo>
                  <a:pt x="610362" y="3809"/>
                </a:lnTo>
                <a:lnTo>
                  <a:pt x="610362" y="0"/>
                </a:lnTo>
                <a:lnTo>
                  <a:pt x="0" y="0"/>
                </a:lnTo>
                <a:close/>
              </a:path>
            </a:pathLst>
          </a:custGeom>
          <a:solidFill>
            <a:srgbClr val="000000"/>
          </a:solidFill>
        </p:spPr>
        <p:txBody>
          <a:bodyPr wrap="square" lIns="0" tIns="0" rIns="0" bIns="0" rtlCol="0">
            <a:noAutofit/>
          </a:bodyPr>
          <a:lstStyle/>
          <a:p>
            <a:endParaRPr sz="1154"/>
          </a:p>
        </p:txBody>
      </p:sp>
      <p:sp>
        <p:nvSpPr>
          <p:cNvPr id="354" name="object 354"/>
          <p:cNvSpPr/>
          <p:nvPr/>
        </p:nvSpPr>
        <p:spPr>
          <a:xfrm>
            <a:off x="4707663" y="1602670"/>
            <a:ext cx="392421" cy="977"/>
          </a:xfrm>
          <a:custGeom>
            <a:avLst/>
            <a:gdLst/>
            <a:ahLst/>
            <a:cxnLst/>
            <a:rect l="l" t="t" r="r" b="b"/>
            <a:pathLst>
              <a:path w="611886" h="1524">
                <a:moveTo>
                  <a:pt x="381" y="382"/>
                </a:moveTo>
                <a:lnTo>
                  <a:pt x="611505" y="1144"/>
                </a:lnTo>
              </a:path>
            </a:pathLst>
          </a:custGeom>
          <a:ln w="762">
            <a:solidFill>
              <a:srgbClr val="000000"/>
            </a:solidFill>
          </a:ln>
        </p:spPr>
        <p:txBody>
          <a:bodyPr wrap="square" lIns="0" tIns="0" rIns="0" bIns="0" rtlCol="0">
            <a:noAutofit/>
          </a:bodyPr>
          <a:lstStyle/>
          <a:p>
            <a:endParaRPr sz="1154"/>
          </a:p>
        </p:txBody>
      </p:sp>
      <p:sp>
        <p:nvSpPr>
          <p:cNvPr id="355" name="object 355"/>
          <p:cNvSpPr/>
          <p:nvPr/>
        </p:nvSpPr>
        <p:spPr>
          <a:xfrm>
            <a:off x="5099839" y="1602915"/>
            <a:ext cx="1955" cy="2443"/>
          </a:xfrm>
          <a:custGeom>
            <a:avLst/>
            <a:gdLst/>
            <a:ahLst/>
            <a:cxnLst/>
            <a:rect l="l" t="t" r="r" b="b"/>
            <a:pathLst>
              <a:path w="3048" h="3809">
                <a:moveTo>
                  <a:pt x="0" y="0"/>
                </a:moveTo>
                <a:lnTo>
                  <a:pt x="0" y="3809"/>
                </a:lnTo>
                <a:lnTo>
                  <a:pt x="3048" y="380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56" name="object 356"/>
          <p:cNvSpPr/>
          <p:nvPr/>
        </p:nvSpPr>
        <p:spPr>
          <a:xfrm>
            <a:off x="5099595" y="1602670"/>
            <a:ext cx="2443" cy="977"/>
          </a:xfrm>
          <a:custGeom>
            <a:avLst/>
            <a:gdLst/>
            <a:ahLst/>
            <a:cxnLst/>
            <a:rect l="l" t="t" r="r" b="b"/>
            <a:pathLst>
              <a:path w="3810" h="1524">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357" name="object 357"/>
          <p:cNvSpPr/>
          <p:nvPr/>
        </p:nvSpPr>
        <p:spPr>
          <a:xfrm>
            <a:off x="5099595" y="1602670"/>
            <a:ext cx="977" cy="2932"/>
          </a:xfrm>
          <a:custGeom>
            <a:avLst/>
            <a:gdLst/>
            <a:ahLst/>
            <a:cxnLst/>
            <a:rect l="l" t="t" r="r" b="b"/>
            <a:pathLst>
              <a:path w="1524" h="4572">
                <a:moveTo>
                  <a:pt x="381" y="382"/>
                </a:moveTo>
                <a:lnTo>
                  <a:pt x="1143" y="4191"/>
                </a:lnTo>
              </a:path>
            </a:pathLst>
          </a:custGeom>
          <a:ln w="762">
            <a:solidFill>
              <a:srgbClr val="000000"/>
            </a:solidFill>
          </a:ln>
        </p:spPr>
        <p:txBody>
          <a:bodyPr wrap="square" lIns="0" tIns="0" rIns="0" bIns="0" rtlCol="0">
            <a:noAutofit/>
          </a:bodyPr>
          <a:lstStyle/>
          <a:p>
            <a:endParaRPr sz="1154"/>
          </a:p>
        </p:txBody>
      </p:sp>
      <p:sp>
        <p:nvSpPr>
          <p:cNvPr id="358" name="object 358"/>
          <p:cNvSpPr/>
          <p:nvPr/>
        </p:nvSpPr>
        <p:spPr>
          <a:xfrm>
            <a:off x="5101794" y="1602915"/>
            <a:ext cx="568839" cy="2443"/>
          </a:xfrm>
          <a:custGeom>
            <a:avLst/>
            <a:gdLst/>
            <a:ahLst/>
            <a:cxnLst/>
            <a:rect l="l" t="t" r="r" b="b"/>
            <a:pathLst>
              <a:path w="886968" h="3809">
                <a:moveTo>
                  <a:pt x="0" y="0"/>
                </a:moveTo>
                <a:lnTo>
                  <a:pt x="0" y="3809"/>
                </a:lnTo>
                <a:lnTo>
                  <a:pt x="886968" y="3809"/>
                </a:lnTo>
                <a:lnTo>
                  <a:pt x="886968" y="0"/>
                </a:lnTo>
                <a:lnTo>
                  <a:pt x="0" y="0"/>
                </a:lnTo>
                <a:close/>
              </a:path>
            </a:pathLst>
          </a:custGeom>
          <a:solidFill>
            <a:srgbClr val="000000"/>
          </a:solidFill>
        </p:spPr>
        <p:txBody>
          <a:bodyPr wrap="square" lIns="0" tIns="0" rIns="0" bIns="0" rtlCol="0">
            <a:noAutofit/>
          </a:bodyPr>
          <a:lstStyle/>
          <a:p>
            <a:endParaRPr sz="1154"/>
          </a:p>
        </p:txBody>
      </p:sp>
      <p:sp>
        <p:nvSpPr>
          <p:cNvPr id="359" name="object 359"/>
          <p:cNvSpPr/>
          <p:nvPr/>
        </p:nvSpPr>
        <p:spPr>
          <a:xfrm>
            <a:off x="5101550" y="1602670"/>
            <a:ext cx="569328" cy="977"/>
          </a:xfrm>
          <a:custGeom>
            <a:avLst/>
            <a:gdLst/>
            <a:ahLst/>
            <a:cxnLst/>
            <a:rect l="l" t="t" r="r" b="b"/>
            <a:pathLst>
              <a:path w="887730" h="1524">
                <a:moveTo>
                  <a:pt x="381" y="382"/>
                </a:moveTo>
                <a:lnTo>
                  <a:pt x="887349" y="1144"/>
                </a:lnTo>
              </a:path>
            </a:pathLst>
          </a:custGeom>
          <a:ln w="762">
            <a:solidFill>
              <a:srgbClr val="000000"/>
            </a:solidFill>
          </a:ln>
        </p:spPr>
        <p:txBody>
          <a:bodyPr wrap="square" lIns="0" tIns="0" rIns="0" bIns="0" rtlCol="0">
            <a:noAutofit/>
          </a:bodyPr>
          <a:lstStyle/>
          <a:p>
            <a:endParaRPr sz="1154"/>
          </a:p>
        </p:txBody>
      </p:sp>
      <p:sp>
        <p:nvSpPr>
          <p:cNvPr id="360" name="object 360"/>
          <p:cNvSpPr/>
          <p:nvPr/>
        </p:nvSpPr>
        <p:spPr>
          <a:xfrm>
            <a:off x="5670634" y="1602915"/>
            <a:ext cx="1954" cy="2443"/>
          </a:xfrm>
          <a:custGeom>
            <a:avLst/>
            <a:gdLst/>
            <a:ahLst/>
            <a:cxnLst/>
            <a:rect l="l" t="t" r="r" b="b"/>
            <a:pathLst>
              <a:path w="3047" h="3809">
                <a:moveTo>
                  <a:pt x="0" y="0"/>
                </a:moveTo>
                <a:lnTo>
                  <a:pt x="0" y="3809"/>
                </a:lnTo>
                <a:lnTo>
                  <a:pt x="3047" y="3809"/>
                </a:lnTo>
                <a:lnTo>
                  <a:pt x="3047" y="0"/>
                </a:lnTo>
                <a:lnTo>
                  <a:pt x="0" y="0"/>
                </a:lnTo>
                <a:close/>
              </a:path>
            </a:pathLst>
          </a:custGeom>
          <a:solidFill>
            <a:srgbClr val="000000"/>
          </a:solidFill>
        </p:spPr>
        <p:txBody>
          <a:bodyPr wrap="square" lIns="0" tIns="0" rIns="0" bIns="0" rtlCol="0">
            <a:noAutofit/>
          </a:bodyPr>
          <a:lstStyle/>
          <a:p>
            <a:endParaRPr sz="1154"/>
          </a:p>
        </p:txBody>
      </p:sp>
      <p:sp>
        <p:nvSpPr>
          <p:cNvPr id="361" name="object 361"/>
          <p:cNvSpPr/>
          <p:nvPr/>
        </p:nvSpPr>
        <p:spPr>
          <a:xfrm>
            <a:off x="5670389" y="1602670"/>
            <a:ext cx="2443" cy="977"/>
          </a:xfrm>
          <a:custGeom>
            <a:avLst/>
            <a:gdLst/>
            <a:ahLst/>
            <a:cxnLst/>
            <a:rect l="l" t="t" r="r" b="b"/>
            <a:pathLst>
              <a:path w="3810" h="1524">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362" name="object 362"/>
          <p:cNvSpPr/>
          <p:nvPr/>
        </p:nvSpPr>
        <p:spPr>
          <a:xfrm>
            <a:off x="5670389" y="1602670"/>
            <a:ext cx="977" cy="2932"/>
          </a:xfrm>
          <a:custGeom>
            <a:avLst/>
            <a:gdLst/>
            <a:ahLst/>
            <a:cxnLst/>
            <a:rect l="l" t="t" r="r" b="b"/>
            <a:pathLst>
              <a:path w="1524" h="4572">
                <a:moveTo>
                  <a:pt x="381" y="382"/>
                </a:moveTo>
                <a:lnTo>
                  <a:pt x="1143" y="4191"/>
                </a:lnTo>
              </a:path>
            </a:pathLst>
          </a:custGeom>
          <a:ln w="762">
            <a:solidFill>
              <a:srgbClr val="000000"/>
            </a:solidFill>
          </a:ln>
        </p:spPr>
        <p:txBody>
          <a:bodyPr wrap="square" lIns="0" tIns="0" rIns="0" bIns="0" rtlCol="0">
            <a:noAutofit/>
          </a:bodyPr>
          <a:lstStyle/>
          <a:p>
            <a:endParaRPr sz="1154"/>
          </a:p>
        </p:txBody>
      </p:sp>
      <p:sp>
        <p:nvSpPr>
          <p:cNvPr id="363" name="object 363"/>
          <p:cNvSpPr/>
          <p:nvPr/>
        </p:nvSpPr>
        <p:spPr>
          <a:xfrm>
            <a:off x="5672588" y="1602915"/>
            <a:ext cx="493092" cy="2443"/>
          </a:xfrm>
          <a:custGeom>
            <a:avLst/>
            <a:gdLst/>
            <a:ahLst/>
            <a:cxnLst/>
            <a:rect l="l" t="t" r="r" b="b"/>
            <a:pathLst>
              <a:path w="768858" h="3809">
                <a:moveTo>
                  <a:pt x="0" y="0"/>
                </a:moveTo>
                <a:lnTo>
                  <a:pt x="0" y="3809"/>
                </a:lnTo>
                <a:lnTo>
                  <a:pt x="768858" y="3809"/>
                </a:lnTo>
                <a:lnTo>
                  <a:pt x="768858" y="0"/>
                </a:lnTo>
                <a:lnTo>
                  <a:pt x="0" y="0"/>
                </a:lnTo>
                <a:close/>
              </a:path>
            </a:pathLst>
          </a:custGeom>
          <a:solidFill>
            <a:srgbClr val="000000"/>
          </a:solidFill>
        </p:spPr>
        <p:txBody>
          <a:bodyPr wrap="square" lIns="0" tIns="0" rIns="0" bIns="0" rtlCol="0">
            <a:noAutofit/>
          </a:bodyPr>
          <a:lstStyle/>
          <a:p>
            <a:endParaRPr sz="1154"/>
          </a:p>
        </p:txBody>
      </p:sp>
      <p:sp>
        <p:nvSpPr>
          <p:cNvPr id="364" name="object 364"/>
          <p:cNvSpPr/>
          <p:nvPr/>
        </p:nvSpPr>
        <p:spPr>
          <a:xfrm>
            <a:off x="5672343" y="1602670"/>
            <a:ext cx="493581" cy="977"/>
          </a:xfrm>
          <a:custGeom>
            <a:avLst/>
            <a:gdLst/>
            <a:ahLst/>
            <a:cxnLst/>
            <a:rect l="l" t="t" r="r" b="b"/>
            <a:pathLst>
              <a:path w="769620" h="1524">
                <a:moveTo>
                  <a:pt x="381" y="382"/>
                </a:moveTo>
                <a:lnTo>
                  <a:pt x="769239" y="1144"/>
                </a:lnTo>
              </a:path>
            </a:pathLst>
          </a:custGeom>
          <a:ln w="762">
            <a:solidFill>
              <a:srgbClr val="000000"/>
            </a:solidFill>
          </a:ln>
        </p:spPr>
        <p:txBody>
          <a:bodyPr wrap="square" lIns="0" tIns="0" rIns="0" bIns="0" rtlCol="0">
            <a:noAutofit/>
          </a:bodyPr>
          <a:lstStyle/>
          <a:p>
            <a:endParaRPr sz="1154"/>
          </a:p>
        </p:txBody>
      </p:sp>
      <p:sp>
        <p:nvSpPr>
          <p:cNvPr id="365" name="object 365"/>
          <p:cNvSpPr/>
          <p:nvPr/>
        </p:nvSpPr>
        <p:spPr>
          <a:xfrm>
            <a:off x="6165680" y="1602915"/>
            <a:ext cx="1954" cy="2443"/>
          </a:xfrm>
          <a:custGeom>
            <a:avLst/>
            <a:gdLst/>
            <a:ahLst/>
            <a:cxnLst/>
            <a:rect l="l" t="t" r="r" b="b"/>
            <a:pathLst>
              <a:path w="3047" h="3809">
                <a:moveTo>
                  <a:pt x="0" y="0"/>
                </a:moveTo>
                <a:lnTo>
                  <a:pt x="0" y="3809"/>
                </a:lnTo>
                <a:lnTo>
                  <a:pt x="3047" y="3809"/>
                </a:lnTo>
                <a:lnTo>
                  <a:pt x="3047" y="0"/>
                </a:lnTo>
                <a:lnTo>
                  <a:pt x="0" y="0"/>
                </a:lnTo>
                <a:close/>
              </a:path>
            </a:pathLst>
          </a:custGeom>
          <a:solidFill>
            <a:srgbClr val="000000"/>
          </a:solidFill>
        </p:spPr>
        <p:txBody>
          <a:bodyPr wrap="square" lIns="0" tIns="0" rIns="0" bIns="0" rtlCol="0">
            <a:noAutofit/>
          </a:bodyPr>
          <a:lstStyle/>
          <a:p>
            <a:endParaRPr sz="1154"/>
          </a:p>
        </p:txBody>
      </p:sp>
      <p:sp>
        <p:nvSpPr>
          <p:cNvPr id="366" name="object 366"/>
          <p:cNvSpPr/>
          <p:nvPr/>
        </p:nvSpPr>
        <p:spPr>
          <a:xfrm>
            <a:off x="6165436" y="1602670"/>
            <a:ext cx="2443" cy="977"/>
          </a:xfrm>
          <a:custGeom>
            <a:avLst/>
            <a:gdLst/>
            <a:ahLst/>
            <a:cxnLst/>
            <a:rect l="l" t="t" r="r" b="b"/>
            <a:pathLst>
              <a:path w="3809" h="1524">
                <a:moveTo>
                  <a:pt x="381" y="382"/>
                </a:moveTo>
                <a:lnTo>
                  <a:pt x="3428" y="1144"/>
                </a:lnTo>
              </a:path>
            </a:pathLst>
          </a:custGeom>
          <a:ln w="762">
            <a:solidFill>
              <a:srgbClr val="000000"/>
            </a:solidFill>
          </a:ln>
        </p:spPr>
        <p:txBody>
          <a:bodyPr wrap="square" lIns="0" tIns="0" rIns="0" bIns="0" rtlCol="0">
            <a:noAutofit/>
          </a:bodyPr>
          <a:lstStyle/>
          <a:p>
            <a:endParaRPr sz="1154"/>
          </a:p>
        </p:txBody>
      </p:sp>
      <p:sp>
        <p:nvSpPr>
          <p:cNvPr id="367" name="object 367"/>
          <p:cNvSpPr/>
          <p:nvPr/>
        </p:nvSpPr>
        <p:spPr>
          <a:xfrm>
            <a:off x="6165436" y="1602670"/>
            <a:ext cx="977" cy="2932"/>
          </a:xfrm>
          <a:custGeom>
            <a:avLst/>
            <a:gdLst/>
            <a:ahLst/>
            <a:cxnLst/>
            <a:rect l="l" t="t" r="r" b="b"/>
            <a:pathLst>
              <a:path w="1523" h="4572">
                <a:moveTo>
                  <a:pt x="381" y="382"/>
                </a:moveTo>
                <a:lnTo>
                  <a:pt x="1143" y="4191"/>
                </a:lnTo>
              </a:path>
            </a:pathLst>
          </a:custGeom>
          <a:ln w="762">
            <a:solidFill>
              <a:srgbClr val="000000"/>
            </a:solidFill>
          </a:ln>
        </p:spPr>
        <p:txBody>
          <a:bodyPr wrap="square" lIns="0" tIns="0" rIns="0" bIns="0" rtlCol="0">
            <a:noAutofit/>
          </a:bodyPr>
          <a:lstStyle/>
          <a:p>
            <a:endParaRPr sz="1154"/>
          </a:p>
        </p:txBody>
      </p:sp>
      <p:sp>
        <p:nvSpPr>
          <p:cNvPr id="368" name="object 368"/>
          <p:cNvSpPr/>
          <p:nvPr/>
        </p:nvSpPr>
        <p:spPr>
          <a:xfrm>
            <a:off x="6167635" y="1602915"/>
            <a:ext cx="391932" cy="2443"/>
          </a:xfrm>
          <a:custGeom>
            <a:avLst/>
            <a:gdLst/>
            <a:ahLst/>
            <a:cxnLst/>
            <a:rect l="l" t="t" r="r" b="b"/>
            <a:pathLst>
              <a:path w="611123" h="3809">
                <a:moveTo>
                  <a:pt x="0" y="0"/>
                </a:moveTo>
                <a:lnTo>
                  <a:pt x="0" y="3809"/>
                </a:lnTo>
                <a:lnTo>
                  <a:pt x="611124" y="3809"/>
                </a:lnTo>
                <a:lnTo>
                  <a:pt x="611124" y="0"/>
                </a:lnTo>
                <a:lnTo>
                  <a:pt x="0" y="0"/>
                </a:lnTo>
                <a:close/>
              </a:path>
            </a:pathLst>
          </a:custGeom>
          <a:solidFill>
            <a:srgbClr val="000000"/>
          </a:solidFill>
        </p:spPr>
        <p:txBody>
          <a:bodyPr wrap="square" lIns="0" tIns="0" rIns="0" bIns="0" rtlCol="0">
            <a:noAutofit/>
          </a:bodyPr>
          <a:lstStyle/>
          <a:p>
            <a:endParaRPr sz="1154"/>
          </a:p>
        </p:txBody>
      </p:sp>
      <p:sp>
        <p:nvSpPr>
          <p:cNvPr id="369" name="object 369"/>
          <p:cNvSpPr/>
          <p:nvPr/>
        </p:nvSpPr>
        <p:spPr>
          <a:xfrm>
            <a:off x="6167391" y="1602670"/>
            <a:ext cx="392420" cy="977"/>
          </a:xfrm>
          <a:custGeom>
            <a:avLst/>
            <a:gdLst/>
            <a:ahLst/>
            <a:cxnLst/>
            <a:rect l="l" t="t" r="r" b="b"/>
            <a:pathLst>
              <a:path w="611885" h="1524">
                <a:moveTo>
                  <a:pt x="381" y="382"/>
                </a:moveTo>
                <a:lnTo>
                  <a:pt x="611505" y="1144"/>
                </a:lnTo>
              </a:path>
            </a:pathLst>
          </a:custGeom>
          <a:ln w="762">
            <a:solidFill>
              <a:srgbClr val="000000"/>
            </a:solidFill>
          </a:ln>
        </p:spPr>
        <p:txBody>
          <a:bodyPr wrap="square" lIns="0" tIns="0" rIns="0" bIns="0" rtlCol="0">
            <a:noAutofit/>
          </a:bodyPr>
          <a:lstStyle/>
          <a:p>
            <a:endParaRPr sz="1154"/>
          </a:p>
        </p:txBody>
      </p:sp>
      <p:sp>
        <p:nvSpPr>
          <p:cNvPr id="370" name="object 370"/>
          <p:cNvSpPr/>
          <p:nvPr/>
        </p:nvSpPr>
        <p:spPr>
          <a:xfrm>
            <a:off x="6559567" y="1602915"/>
            <a:ext cx="1955" cy="2443"/>
          </a:xfrm>
          <a:custGeom>
            <a:avLst/>
            <a:gdLst/>
            <a:ahLst/>
            <a:cxnLst/>
            <a:rect l="l" t="t" r="r" b="b"/>
            <a:pathLst>
              <a:path w="3048" h="3809">
                <a:moveTo>
                  <a:pt x="0" y="0"/>
                </a:moveTo>
                <a:lnTo>
                  <a:pt x="0" y="3809"/>
                </a:lnTo>
                <a:lnTo>
                  <a:pt x="3048" y="380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71" name="object 371"/>
          <p:cNvSpPr/>
          <p:nvPr/>
        </p:nvSpPr>
        <p:spPr>
          <a:xfrm>
            <a:off x="6559323" y="1602670"/>
            <a:ext cx="2443" cy="977"/>
          </a:xfrm>
          <a:custGeom>
            <a:avLst/>
            <a:gdLst/>
            <a:ahLst/>
            <a:cxnLst/>
            <a:rect l="l" t="t" r="r" b="b"/>
            <a:pathLst>
              <a:path w="3810" h="1524">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372" name="object 372"/>
          <p:cNvSpPr/>
          <p:nvPr/>
        </p:nvSpPr>
        <p:spPr>
          <a:xfrm>
            <a:off x="6559323" y="1602670"/>
            <a:ext cx="977" cy="2932"/>
          </a:xfrm>
          <a:custGeom>
            <a:avLst/>
            <a:gdLst/>
            <a:ahLst/>
            <a:cxnLst/>
            <a:rect l="l" t="t" r="r" b="b"/>
            <a:pathLst>
              <a:path w="1524" h="4572">
                <a:moveTo>
                  <a:pt x="381" y="382"/>
                </a:moveTo>
                <a:lnTo>
                  <a:pt x="1143" y="4191"/>
                </a:lnTo>
              </a:path>
            </a:pathLst>
          </a:custGeom>
          <a:ln w="762">
            <a:solidFill>
              <a:srgbClr val="000000"/>
            </a:solidFill>
          </a:ln>
        </p:spPr>
        <p:txBody>
          <a:bodyPr wrap="square" lIns="0" tIns="0" rIns="0" bIns="0" rtlCol="0">
            <a:noAutofit/>
          </a:bodyPr>
          <a:lstStyle/>
          <a:p>
            <a:endParaRPr sz="1154"/>
          </a:p>
        </p:txBody>
      </p:sp>
      <p:sp>
        <p:nvSpPr>
          <p:cNvPr id="373" name="object 373"/>
          <p:cNvSpPr/>
          <p:nvPr/>
        </p:nvSpPr>
        <p:spPr>
          <a:xfrm>
            <a:off x="6561522" y="1602915"/>
            <a:ext cx="462304" cy="2443"/>
          </a:xfrm>
          <a:custGeom>
            <a:avLst/>
            <a:gdLst/>
            <a:ahLst/>
            <a:cxnLst/>
            <a:rect l="l" t="t" r="r" b="b"/>
            <a:pathLst>
              <a:path w="720852" h="3809">
                <a:moveTo>
                  <a:pt x="0" y="0"/>
                </a:moveTo>
                <a:lnTo>
                  <a:pt x="0" y="3809"/>
                </a:lnTo>
                <a:lnTo>
                  <a:pt x="720852" y="3809"/>
                </a:lnTo>
                <a:lnTo>
                  <a:pt x="720852" y="0"/>
                </a:lnTo>
                <a:lnTo>
                  <a:pt x="0" y="0"/>
                </a:lnTo>
                <a:close/>
              </a:path>
            </a:pathLst>
          </a:custGeom>
          <a:solidFill>
            <a:srgbClr val="000000"/>
          </a:solidFill>
        </p:spPr>
        <p:txBody>
          <a:bodyPr wrap="square" lIns="0" tIns="0" rIns="0" bIns="0" rtlCol="0">
            <a:noAutofit/>
          </a:bodyPr>
          <a:lstStyle/>
          <a:p>
            <a:endParaRPr sz="1154"/>
          </a:p>
        </p:txBody>
      </p:sp>
      <p:sp>
        <p:nvSpPr>
          <p:cNvPr id="374" name="object 374"/>
          <p:cNvSpPr/>
          <p:nvPr/>
        </p:nvSpPr>
        <p:spPr>
          <a:xfrm>
            <a:off x="6561277" y="1602670"/>
            <a:ext cx="462793" cy="977"/>
          </a:xfrm>
          <a:custGeom>
            <a:avLst/>
            <a:gdLst/>
            <a:ahLst/>
            <a:cxnLst/>
            <a:rect l="l" t="t" r="r" b="b"/>
            <a:pathLst>
              <a:path w="721614" h="1524">
                <a:moveTo>
                  <a:pt x="381" y="382"/>
                </a:moveTo>
                <a:lnTo>
                  <a:pt x="721233" y="1144"/>
                </a:lnTo>
              </a:path>
            </a:pathLst>
          </a:custGeom>
          <a:ln w="762">
            <a:solidFill>
              <a:srgbClr val="000000"/>
            </a:solidFill>
          </a:ln>
        </p:spPr>
        <p:txBody>
          <a:bodyPr wrap="square" lIns="0" tIns="0" rIns="0" bIns="0" rtlCol="0">
            <a:noAutofit/>
          </a:bodyPr>
          <a:lstStyle/>
          <a:p>
            <a:endParaRPr sz="1154"/>
          </a:p>
        </p:txBody>
      </p:sp>
      <p:sp>
        <p:nvSpPr>
          <p:cNvPr id="375" name="object 375"/>
          <p:cNvSpPr/>
          <p:nvPr/>
        </p:nvSpPr>
        <p:spPr>
          <a:xfrm>
            <a:off x="7023826" y="1602915"/>
            <a:ext cx="1955" cy="2443"/>
          </a:xfrm>
          <a:custGeom>
            <a:avLst/>
            <a:gdLst/>
            <a:ahLst/>
            <a:cxnLst/>
            <a:rect l="l" t="t" r="r" b="b"/>
            <a:pathLst>
              <a:path w="3048" h="3809">
                <a:moveTo>
                  <a:pt x="0" y="0"/>
                </a:moveTo>
                <a:lnTo>
                  <a:pt x="0" y="3809"/>
                </a:lnTo>
                <a:lnTo>
                  <a:pt x="3048" y="380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76" name="object 376"/>
          <p:cNvSpPr/>
          <p:nvPr/>
        </p:nvSpPr>
        <p:spPr>
          <a:xfrm>
            <a:off x="7023582" y="1602670"/>
            <a:ext cx="2443" cy="977"/>
          </a:xfrm>
          <a:custGeom>
            <a:avLst/>
            <a:gdLst/>
            <a:ahLst/>
            <a:cxnLst/>
            <a:rect l="l" t="t" r="r" b="b"/>
            <a:pathLst>
              <a:path w="3810" h="1524">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377" name="object 377"/>
          <p:cNvSpPr/>
          <p:nvPr/>
        </p:nvSpPr>
        <p:spPr>
          <a:xfrm>
            <a:off x="7023582" y="1602670"/>
            <a:ext cx="977" cy="2932"/>
          </a:xfrm>
          <a:custGeom>
            <a:avLst/>
            <a:gdLst/>
            <a:ahLst/>
            <a:cxnLst/>
            <a:rect l="l" t="t" r="r" b="b"/>
            <a:pathLst>
              <a:path w="1524" h="4572">
                <a:moveTo>
                  <a:pt x="381" y="382"/>
                </a:moveTo>
                <a:lnTo>
                  <a:pt x="1143" y="4191"/>
                </a:lnTo>
              </a:path>
            </a:pathLst>
          </a:custGeom>
          <a:ln w="762">
            <a:solidFill>
              <a:srgbClr val="000000"/>
            </a:solidFill>
          </a:ln>
        </p:spPr>
        <p:txBody>
          <a:bodyPr wrap="square" lIns="0" tIns="0" rIns="0" bIns="0" rtlCol="0">
            <a:noAutofit/>
          </a:bodyPr>
          <a:lstStyle/>
          <a:p>
            <a:endParaRPr sz="1154"/>
          </a:p>
        </p:txBody>
      </p:sp>
      <p:sp>
        <p:nvSpPr>
          <p:cNvPr id="378" name="object 378"/>
          <p:cNvSpPr/>
          <p:nvPr/>
        </p:nvSpPr>
        <p:spPr>
          <a:xfrm>
            <a:off x="7025781" y="1602915"/>
            <a:ext cx="459372" cy="2443"/>
          </a:xfrm>
          <a:custGeom>
            <a:avLst/>
            <a:gdLst/>
            <a:ahLst/>
            <a:cxnLst/>
            <a:rect l="l" t="t" r="r" b="b"/>
            <a:pathLst>
              <a:path w="716280" h="3809">
                <a:moveTo>
                  <a:pt x="0" y="0"/>
                </a:moveTo>
                <a:lnTo>
                  <a:pt x="0" y="3809"/>
                </a:lnTo>
                <a:lnTo>
                  <a:pt x="716280" y="3809"/>
                </a:lnTo>
                <a:lnTo>
                  <a:pt x="716280" y="0"/>
                </a:lnTo>
                <a:lnTo>
                  <a:pt x="0" y="0"/>
                </a:lnTo>
                <a:close/>
              </a:path>
            </a:pathLst>
          </a:custGeom>
          <a:solidFill>
            <a:srgbClr val="000000"/>
          </a:solidFill>
        </p:spPr>
        <p:txBody>
          <a:bodyPr wrap="square" lIns="0" tIns="0" rIns="0" bIns="0" rtlCol="0">
            <a:noAutofit/>
          </a:bodyPr>
          <a:lstStyle/>
          <a:p>
            <a:endParaRPr sz="1154"/>
          </a:p>
        </p:txBody>
      </p:sp>
      <p:sp>
        <p:nvSpPr>
          <p:cNvPr id="379" name="object 379"/>
          <p:cNvSpPr/>
          <p:nvPr/>
        </p:nvSpPr>
        <p:spPr>
          <a:xfrm>
            <a:off x="7025536" y="1602670"/>
            <a:ext cx="459861" cy="977"/>
          </a:xfrm>
          <a:custGeom>
            <a:avLst/>
            <a:gdLst/>
            <a:ahLst/>
            <a:cxnLst/>
            <a:rect l="l" t="t" r="r" b="b"/>
            <a:pathLst>
              <a:path w="717042" h="1524">
                <a:moveTo>
                  <a:pt x="381" y="382"/>
                </a:moveTo>
                <a:lnTo>
                  <a:pt x="716661" y="1144"/>
                </a:lnTo>
              </a:path>
            </a:pathLst>
          </a:custGeom>
          <a:ln w="762">
            <a:solidFill>
              <a:srgbClr val="000000"/>
            </a:solidFill>
          </a:ln>
        </p:spPr>
        <p:txBody>
          <a:bodyPr wrap="square" lIns="0" tIns="0" rIns="0" bIns="0" rtlCol="0">
            <a:noAutofit/>
          </a:bodyPr>
          <a:lstStyle/>
          <a:p>
            <a:endParaRPr sz="1154"/>
          </a:p>
        </p:txBody>
      </p:sp>
      <p:sp>
        <p:nvSpPr>
          <p:cNvPr id="380" name="object 380"/>
          <p:cNvSpPr/>
          <p:nvPr/>
        </p:nvSpPr>
        <p:spPr>
          <a:xfrm>
            <a:off x="7485153" y="1602915"/>
            <a:ext cx="5864" cy="2443"/>
          </a:xfrm>
          <a:custGeom>
            <a:avLst/>
            <a:gdLst/>
            <a:ahLst/>
            <a:cxnLst/>
            <a:rect l="l" t="t" r="r" b="b"/>
            <a:pathLst>
              <a:path w="9143" h="3809">
                <a:moveTo>
                  <a:pt x="0" y="0"/>
                </a:moveTo>
                <a:lnTo>
                  <a:pt x="0" y="3809"/>
                </a:lnTo>
                <a:lnTo>
                  <a:pt x="9143" y="3809"/>
                </a:lnTo>
                <a:lnTo>
                  <a:pt x="9143" y="0"/>
                </a:lnTo>
                <a:lnTo>
                  <a:pt x="0" y="0"/>
                </a:lnTo>
                <a:close/>
              </a:path>
            </a:pathLst>
          </a:custGeom>
          <a:solidFill>
            <a:srgbClr val="000000"/>
          </a:solidFill>
        </p:spPr>
        <p:txBody>
          <a:bodyPr wrap="square" lIns="0" tIns="0" rIns="0" bIns="0" rtlCol="0">
            <a:noAutofit/>
          </a:bodyPr>
          <a:lstStyle/>
          <a:p>
            <a:endParaRPr sz="1154"/>
          </a:p>
        </p:txBody>
      </p:sp>
      <p:sp>
        <p:nvSpPr>
          <p:cNvPr id="381" name="object 381"/>
          <p:cNvSpPr/>
          <p:nvPr/>
        </p:nvSpPr>
        <p:spPr>
          <a:xfrm>
            <a:off x="7484908" y="1602670"/>
            <a:ext cx="6353" cy="977"/>
          </a:xfrm>
          <a:custGeom>
            <a:avLst/>
            <a:gdLst/>
            <a:ahLst/>
            <a:cxnLst/>
            <a:rect l="l" t="t" r="r" b="b"/>
            <a:pathLst>
              <a:path w="9906" h="1524">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382" name="object 382"/>
          <p:cNvSpPr/>
          <p:nvPr/>
        </p:nvSpPr>
        <p:spPr>
          <a:xfrm>
            <a:off x="4702043" y="1605359"/>
            <a:ext cx="6353" cy="174952"/>
          </a:xfrm>
          <a:custGeom>
            <a:avLst/>
            <a:gdLst/>
            <a:ahLst/>
            <a:cxnLst/>
            <a:rect l="l" t="t" r="r" b="b"/>
            <a:pathLst>
              <a:path w="9906" h="272795">
                <a:moveTo>
                  <a:pt x="0" y="0"/>
                </a:moveTo>
                <a:lnTo>
                  <a:pt x="0" y="272796"/>
                </a:lnTo>
                <a:lnTo>
                  <a:pt x="9906" y="272796"/>
                </a:lnTo>
                <a:lnTo>
                  <a:pt x="9906" y="0"/>
                </a:lnTo>
                <a:lnTo>
                  <a:pt x="0" y="0"/>
                </a:lnTo>
                <a:close/>
              </a:path>
            </a:pathLst>
          </a:custGeom>
          <a:solidFill>
            <a:srgbClr val="000000"/>
          </a:solidFill>
        </p:spPr>
        <p:txBody>
          <a:bodyPr wrap="square" lIns="0" tIns="0" rIns="0" bIns="0" rtlCol="0">
            <a:noAutofit/>
          </a:bodyPr>
          <a:lstStyle/>
          <a:p>
            <a:endParaRPr sz="1154"/>
          </a:p>
        </p:txBody>
      </p:sp>
      <p:sp>
        <p:nvSpPr>
          <p:cNvPr id="383" name="object 383"/>
          <p:cNvSpPr/>
          <p:nvPr/>
        </p:nvSpPr>
        <p:spPr>
          <a:xfrm>
            <a:off x="4701798" y="1605113"/>
            <a:ext cx="977" cy="175441"/>
          </a:xfrm>
          <a:custGeom>
            <a:avLst/>
            <a:gdLst/>
            <a:ahLst/>
            <a:cxnLst/>
            <a:rect l="l" t="t" r="r" b="b"/>
            <a:pathLst>
              <a:path w="1524" h="273558">
                <a:moveTo>
                  <a:pt x="381" y="381"/>
                </a:moveTo>
                <a:lnTo>
                  <a:pt x="1143" y="273177"/>
                </a:lnTo>
              </a:path>
            </a:pathLst>
          </a:custGeom>
          <a:ln w="762">
            <a:solidFill>
              <a:srgbClr val="000000"/>
            </a:solidFill>
          </a:ln>
        </p:spPr>
        <p:txBody>
          <a:bodyPr wrap="square" lIns="0" tIns="0" rIns="0" bIns="0" rtlCol="0">
            <a:noAutofit/>
          </a:bodyPr>
          <a:lstStyle/>
          <a:p>
            <a:endParaRPr sz="1154"/>
          </a:p>
        </p:txBody>
      </p:sp>
      <p:sp>
        <p:nvSpPr>
          <p:cNvPr id="384" name="object 384"/>
          <p:cNvSpPr/>
          <p:nvPr/>
        </p:nvSpPr>
        <p:spPr>
          <a:xfrm>
            <a:off x="5099839" y="1605359"/>
            <a:ext cx="1955" cy="174952"/>
          </a:xfrm>
          <a:custGeom>
            <a:avLst/>
            <a:gdLst/>
            <a:ahLst/>
            <a:cxnLst/>
            <a:rect l="l" t="t" r="r" b="b"/>
            <a:pathLst>
              <a:path w="3048" h="272795">
                <a:moveTo>
                  <a:pt x="0" y="0"/>
                </a:moveTo>
                <a:lnTo>
                  <a:pt x="0" y="272796"/>
                </a:lnTo>
                <a:lnTo>
                  <a:pt x="3048" y="272796"/>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85" name="object 385"/>
          <p:cNvSpPr/>
          <p:nvPr/>
        </p:nvSpPr>
        <p:spPr>
          <a:xfrm>
            <a:off x="5099595" y="1605113"/>
            <a:ext cx="977" cy="175441"/>
          </a:xfrm>
          <a:custGeom>
            <a:avLst/>
            <a:gdLst/>
            <a:ahLst/>
            <a:cxnLst/>
            <a:rect l="l" t="t" r="r" b="b"/>
            <a:pathLst>
              <a:path w="1524" h="273558">
                <a:moveTo>
                  <a:pt x="381" y="381"/>
                </a:moveTo>
                <a:lnTo>
                  <a:pt x="1143" y="273177"/>
                </a:lnTo>
              </a:path>
            </a:pathLst>
          </a:custGeom>
          <a:ln w="762">
            <a:solidFill>
              <a:srgbClr val="000000"/>
            </a:solidFill>
          </a:ln>
        </p:spPr>
        <p:txBody>
          <a:bodyPr wrap="square" lIns="0" tIns="0" rIns="0" bIns="0" rtlCol="0">
            <a:noAutofit/>
          </a:bodyPr>
          <a:lstStyle/>
          <a:p>
            <a:endParaRPr sz="1154"/>
          </a:p>
        </p:txBody>
      </p:sp>
      <p:sp>
        <p:nvSpPr>
          <p:cNvPr id="386" name="object 386"/>
          <p:cNvSpPr/>
          <p:nvPr/>
        </p:nvSpPr>
        <p:spPr>
          <a:xfrm>
            <a:off x="5670634" y="1605359"/>
            <a:ext cx="1954" cy="174952"/>
          </a:xfrm>
          <a:custGeom>
            <a:avLst/>
            <a:gdLst/>
            <a:ahLst/>
            <a:cxnLst/>
            <a:rect l="l" t="t" r="r" b="b"/>
            <a:pathLst>
              <a:path w="3047" h="272795">
                <a:moveTo>
                  <a:pt x="0" y="0"/>
                </a:moveTo>
                <a:lnTo>
                  <a:pt x="0" y="272796"/>
                </a:lnTo>
                <a:lnTo>
                  <a:pt x="3047" y="272796"/>
                </a:lnTo>
                <a:lnTo>
                  <a:pt x="3047" y="0"/>
                </a:lnTo>
                <a:lnTo>
                  <a:pt x="0" y="0"/>
                </a:lnTo>
                <a:close/>
              </a:path>
            </a:pathLst>
          </a:custGeom>
          <a:solidFill>
            <a:srgbClr val="000000"/>
          </a:solidFill>
        </p:spPr>
        <p:txBody>
          <a:bodyPr wrap="square" lIns="0" tIns="0" rIns="0" bIns="0" rtlCol="0">
            <a:noAutofit/>
          </a:bodyPr>
          <a:lstStyle/>
          <a:p>
            <a:endParaRPr sz="1154"/>
          </a:p>
        </p:txBody>
      </p:sp>
      <p:sp>
        <p:nvSpPr>
          <p:cNvPr id="387" name="object 387"/>
          <p:cNvSpPr/>
          <p:nvPr/>
        </p:nvSpPr>
        <p:spPr>
          <a:xfrm>
            <a:off x="5670389" y="1605113"/>
            <a:ext cx="977" cy="175441"/>
          </a:xfrm>
          <a:custGeom>
            <a:avLst/>
            <a:gdLst/>
            <a:ahLst/>
            <a:cxnLst/>
            <a:rect l="l" t="t" r="r" b="b"/>
            <a:pathLst>
              <a:path w="1524" h="273558">
                <a:moveTo>
                  <a:pt x="381" y="381"/>
                </a:moveTo>
                <a:lnTo>
                  <a:pt x="1143" y="273177"/>
                </a:lnTo>
              </a:path>
            </a:pathLst>
          </a:custGeom>
          <a:ln w="762">
            <a:solidFill>
              <a:srgbClr val="000000"/>
            </a:solidFill>
          </a:ln>
        </p:spPr>
        <p:txBody>
          <a:bodyPr wrap="square" lIns="0" tIns="0" rIns="0" bIns="0" rtlCol="0">
            <a:noAutofit/>
          </a:bodyPr>
          <a:lstStyle/>
          <a:p>
            <a:endParaRPr sz="1154"/>
          </a:p>
        </p:txBody>
      </p:sp>
      <p:sp>
        <p:nvSpPr>
          <p:cNvPr id="388" name="object 388"/>
          <p:cNvSpPr/>
          <p:nvPr/>
        </p:nvSpPr>
        <p:spPr>
          <a:xfrm>
            <a:off x="6165680" y="1605359"/>
            <a:ext cx="1954" cy="174952"/>
          </a:xfrm>
          <a:custGeom>
            <a:avLst/>
            <a:gdLst/>
            <a:ahLst/>
            <a:cxnLst/>
            <a:rect l="l" t="t" r="r" b="b"/>
            <a:pathLst>
              <a:path w="3047" h="272795">
                <a:moveTo>
                  <a:pt x="0" y="0"/>
                </a:moveTo>
                <a:lnTo>
                  <a:pt x="0" y="272796"/>
                </a:lnTo>
                <a:lnTo>
                  <a:pt x="3047" y="272796"/>
                </a:lnTo>
                <a:lnTo>
                  <a:pt x="3047" y="0"/>
                </a:lnTo>
                <a:lnTo>
                  <a:pt x="0" y="0"/>
                </a:lnTo>
                <a:close/>
              </a:path>
            </a:pathLst>
          </a:custGeom>
          <a:solidFill>
            <a:srgbClr val="000000"/>
          </a:solidFill>
        </p:spPr>
        <p:txBody>
          <a:bodyPr wrap="square" lIns="0" tIns="0" rIns="0" bIns="0" rtlCol="0">
            <a:noAutofit/>
          </a:bodyPr>
          <a:lstStyle/>
          <a:p>
            <a:endParaRPr sz="1154"/>
          </a:p>
        </p:txBody>
      </p:sp>
      <p:sp>
        <p:nvSpPr>
          <p:cNvPr id="389" name="object 389"/>
          <p:cNvSpPr/>
          <p:nvPr/>
        </p:nvSpPr>
        <p:spPr>
          <a:xfrm>
            <a:off x="6165436" y="1605113"/>
            <a:ext cx="977" cy="175441"/>
          </a:xfrm>
          <a:custGeom>
            <a:avLst/>
            <a:gdLst/>
            <a:ahLst/>
            <a:cxnLst/>
            <a:rect l="l" t="t" r="r" b="b"/>
            <a:pathLst>
              <a:path w="1523" h="273558">
                <a:moveTo>
                  <a:pt x="381" y="381"/>
                </a:moveTo>
                <a:lnTo>
                  <a:pt x="1143" y="273177"/>
                </a:lnTo>
              </a:path>
            </a:pathLst>
          </a:custGeom>
          <a:ln w="762">
            <a:solidFill>
              <a:srgbClr val="000000"/>
            </a:solidFill>
          </a:ln>
        </p:spPr>
        <p:txBody>
          <a:bodyPr wrap="square" lIns="0" tIns="0" rIns="0" bIns="0" rtlCol="0">
            <a:noAutofit/>
          </a:bodyPr>
          <a:lstStyle/>
          <a:p>
            <a:endParaRPr sz="1154"/>
          </a:p>
        </p:txBody>
      </p:sp>
      <p:sp>
        <p:nvSpPr>
          <p:cNvPr id="390" name="object 390"/>
          <p:cNvSpPr/>
          <p:nvPr/>
        </p:nvSpPr>
        <p:spPr>
          <a:xfrm>
            <a:off x="6559567" y="1605359"/>
            <a:ext cx="1955" cy="174952"/>
          </a:xfrm>
          <a:custGeom>
            <a:avLst/>
            <a:gdLst/>
            <a:ahLst/>
            <a:cxnLst/>
            <a:rect l="l" t="t" r="r" b="b"/>
            <a:pathLst>
              <a:path w="3048" h="272795">
                <a:moveTo>
                  <a:pt x="0" y="0"/>
                </a:moveTo>
                <a:lnTo>
                  <a:pt x="0" y="272796"/>
                </a:lnTo>
                <a:lnTo>
                  <a:pt x="3048" y="272796"/>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91" name="object 391"/>
          <p:cNvSpPr/>
          <p:nvPr/>
        </p:nvSpPr>
        <p:spPr>
          <a:xfrm>
            <a:off x="6559323" y="1605113"/>
            <a:ext cx="977" cy="175441"/>
          </a:xfrm>
          <a:custGeom>
            <a:avLst/>
            <a:gdLst/>
            <a:ahLst/>
            <a:cxnLst/>
            <a:rect l="l" t="t" r="r" b="b"/>
            <a:pathLst>
              <a:path w="1524" h="273558">
                <a:moveTo>
                  <a:pt x="381" y="381"/>
                </a:moveTo>
                <a:lnTo>
                  <a:pt x="1143" y="273177"/>
                </a:lnTo>
              </a:path>
            </a:pathLst>
          </a:custGeom>
          <a:ln w="762">
            <a:solidFill>
              <a:srgbClr val="000000"/>
            </a:solidFill>
          </a:ln>
        </p:spPr>
        <p:txBody>
          <a:bodyPr wrap="square" lIns="0" tIns="0" rIns="0" bIns="0" rtlCol="0">
            <a:noAutofit/>
          </a:bodyPr>
          <a:lstStyle/>
          <a:p>
            <a:endParaRPr sz="1154"/>
          </a:p>
        </p:txBody>
      </p:sp>
      <p:sp>
        <p:nvSpPr>
          <p:cNvPr id="392" name="object 392"/>
          <p:cNvSpPr/>
          <p:nvPr/>
        </p:nvSpPr>
        <p:spPr>
          <a:xfrm>
            <a:off x="7023826" y="1605359"/>
            <a:ext cx="1955" cy="174952"/>
          </a:xfrm>
          <a:custGeom>
            <a:avLst/>
            <a:gdLst/>
            <a:ahLst/>
            <a:cxnLst/>
            <a:rect l="l" t="t" r="r" b="b"/>
            <a:pathLst>
              <a:path w="3048" h="272795">
                <a:moveTo>
                  <a:pt x="0" y="0"/>
                </a:moveTo>
                <a:lnTo>
                  <a:pt x="0" y="272796"/>
                </a:lnTo>
                <a:lnTo>
                  <a:pt x="3048" y="272796"/>
                </a:lnTo>
                <a:lnTo>
                  <a:pt x="3048" y="0"/>
                </a:lnTo>
                <a:lnTo>
                  <a:pt x="0" y="0"/>
                </a:lnTo>
                <a:close/>
              </a:path>
            </a:pathLst>
          </a:custGeom>
          <a:solidFill>
            <a:srgbClr val="000000"/>
          </a:solidFill>
        </p:spPr>
        <p:txBody>
          <a:bodyPr wrap="square" lIns="0" tIns="0" rIns="0" bIns="0" rtlCol="0">
            <a:noAutofit/>
          </a:bodyPr>
          <a:lstStyle/>
          <a:p>
            <a:endParaRPr sz="1154"/>
          </a:p>
        </p:txBody>
      </p:sp>
      <p:sp>
        <p:nvSpPr>
          <p:cNvPr id="393" name="object 393"/>
          <p:cNvSpPr/>
          <p:nvPr/>
        </p:nvSpPr>
        <p:spPr>
          <a:xfrm>
            <a:off x="7023582" y="1605113"/>
            <a:ext cx="977" cy="175441"/>
          </a:xfrm>
          <a:custGeom>
            <a:avLst/>
            <a:gdLst/>
            <a:ahLst/>
            <a:cxnLst/>
            <a:rect l="l" t="t" r="r" b="b"/>
            <a:pathLst>
              <a:path w="1524" h="273558">
                <a:moveTo>
                  <a:pt x="381" y="381"/>
                </a:moveTo>
                <a:lnTo>
                  <a:pt x="1143" y="273177"/>
                </a:lnTo>
              </a:path>
            </a:pathLst>
          </a:custGeom>
          <a:ln w="762">
            <a:solidFill>
              <a:srgbClr val="000000"/>
            </a:solidFill>
          </a:ln>
        </p:spPr>
        <p:txBody>
          <a:bodyPr wrap="square" lIns="0" tIns="0" rIns="0" bIns="0" rtlCol="0">
            <a:noAutofit/>
          </a:bodyPr>
          <a:lstStyle/>
          <a:p>
            <a:endParaRPr sz="1154"/>
          </a:p>
        </p:txBody>
      </p:sp>
      <p:sp>
        <p:nvSpPr>
          <p:cNvPr id="394" name="object 394"/>
          <p:cNvSpPr/>
          <p:nvPr/>
        </p:nvSpPr>
        <p:spPr>
          <a:xfrm>
            <a:off x="7485153" y="1605359"/>
            <a:ext cx="5864" cy="174952"/>
          </a:xfrm>
          <a:custGeom>
            <a:avLst/>
            <a:gdLst/>
            <a:ahLst/>
            <a:cxnLst/>
            <a:rect l="l" t="t" r="r" b="b"/>
            <a:pathLst>
              <a:path w="9143" h="272795">
                <a:moveTo>
                  <a:pt x="0" y="0"/>
                </a:moveTo>
                <a:lnTo>
                  <a:pt x="0" y="272796"/>
                </a:lnTo>
                <a:lnTo>
                  <a:pt x="9143" y="272796"/>
                </a:lnTo>
                <a:lnTo>
                  <a:pt x="9143" y="0"/>
                </a:lnTo>
                <a:lnTo>
                  <a:pt x="0" y="0"/>
                </a:lnTo>
                <a:close/>
              </a:path>
            </a:pathLst>
          </a:custGeom>
          <a:solidFill>
            <a:srgbClr val="000000"/>
          </a:solidFill>
        </p:spPr>
        <p:txBody>
          <a:bodyPr wrap="square" lIns="0" tIns="0" rIns="0" bIns="0" rtlCol="0">
            <a:noAutofit/>
          </a:bodyPr>
          <a:lstStyle/>
          <a:p>
            <a:endParaRPr sz="1154"/>
          </a:p>
        </p:txBody>
      </p:sp>
      <p:sp>
        <p:nvSpPr>
          <p:cNvPr id="395" name="object 395"/>
          <p:cNvSpPr/>
          <p:nvPr/>
        </p:nvSpPr>
        <p:spPr>
          <a:xfrm>
            <a:off x="7484908" y="1605113"/>
            <a:ext cx="977" cy="175441"/>
          </a:xfrm>
          <a:custGeom>
            <a:avLst/>
            <a:gdLst/>
            <a:ahLst/>
            <a:cxnLst/>
            <a:rect l="l" t="t" r="r" b="b"/>
            <a:pathLst>
              <a:path w="1524" h="273558">
                <a:moveTo>
                  <a:pt x="381" y="381"/>
                </a:moveTo>
                <a:lnTo>
                  <a:pt x="1143" y="273177"/>
                </a:lnTo>
              </a:path>
            </a:pathLst>
          </a:custGeom>
          <a:ln w="762">
            <a:solidFill>
              <a:srgbClr val="000000"/>
            </a:solidFill>
          </a:ln>
        </p:spPr>
        <p:txBody>
          <a:bodyPr wrap="square" lIns="0" tIns="0" rIns="0" bIns="0" rtlCol="0">
            <a:noAutofit/>
          </a:bodyPr>
          <a:lstStyle/>
          <a:p>
            <a:endParaRPr sz="1154"/>
          </a:p>
        </p:txBody>
      </p:sp>
      <p:sp>
        <p:nvSpPr>
          <p:cNvPr id="25" name="text 1"/>
          <p:cNvSpPr txBox="1"/>
          <p:nvPr/>
        </p:nvSpPr>
        <p:spPr>
          <a:xfrm>
            <a:off x="4719635" y="1786544"/>
            <a:ext cx="147284" cy="61235"/>
          </a:xfrm>
          <a:prstGeom prst="rect">
            <a:avLst/>
          </a:prstGeom>
        </p:spPr>
        <p:txBody>
          <a:bodyPr vert="horz" wrap="none" lIns="0" tIns="0" rIns="0" bIns="0" rtlCol="0">
            <a:spAutoFit/>
          </a:bodyPr>
          <a:lstStyle/>
          <a:p>
            <a:r>
              <a:rPr sz="398" spc="6" dirty="0">
                <a:latin typeface="Times New Roman"/>
                <a:cs typeface="Times New Roman"/>
              </a:rPr>
              <a:t>Output</a:t>
            </a:r>
            <a:endParaRPr sz="385">
              <a:latin typeface="Times New Roman"/>
              <a:cs typeface="Times New Roman"/>
            </a:endParaRPr>
          </a:p>
        </p:txBody>
      </p:sp>
      <p:sp>
        <p:nvSpPr>
          <p:cNvPr id="26" name="text 1"/>
          <p:cNvSpPr txBox="1"/>
          <p:nvPr/>
        </p:nvSpPr>
        <p:spPr>
          <a:xfrm>
            <a:off x="5115477" y="1786544"/>
            <a:ext cx="431465" cy="125419"/>
          </a:xfrm>
          <a:prstGeom prst="rect">
            <a:avLst/>
          </a:prstGeom>
        </p:spPr>
        <p:txBody>
          <a:bodyPr vert="horz" wrap="none" lIns="0" tIns="0" rIns="0" bIns="0" rtlCol="0">
            <a:spAutoFit/>
          </a:bodyPr>
          <a:lstStyle/>
          <a:p>
            <a:pPr marL="63"/>
            <a:r>
              <a:rPr sz="398" spc="6" dirty="0">
                <a:latin typeface="Times New Roman"/>
                <a:cs typeface="Times New Roman"/>
              </a:rPr>
              <a:t>Management review</a:t>
            </a:r>
            <a:endParaRPr sz="385">
              <a:latin typeface="Times New Roman"/>
              <a:cs typeface="Times New Roman"/>
            </a:endParaRPr>
          </a:p>
          <a:p>
            <a:r>
              <a:rPr sz="417" spc="6" dirty="0">
                <a:latin typeface="Times New Roman"/>
                <a:cs typeface="Times New Roman"/>
              </a:rPr>
              <a:t>Documentation</a:t>
            </a:r>
            <a:endParaRPr sz="385">
              <a:latin typeface="Times New Roman"/>
              <a:cs typeface="Times New Roman"/>
            </a:endParaRPr>
          </a:p>
        </p:txBody>
      </p:sp>
      <p:sp>
        <p:nvSpPr>
          <p:cNvPr id="27" name="text 1"/>
          <p:cNvSpPr txBox="1"/>
          <p:nvPr/>
        </p:nvSpPr>
        <p:spPr>
          <a:xfrm>
            <a:off x="5686762" y="1786544"/>
            <a:ext cx="354521" cy="122341"/>
          </a:xfrm>
          <a:prstGeom prst="rect">
            <a:avLst/>
          </a:prstGeom>
        </p:spPr>
        <p:txBody>
          <a:bodyPr vert="horz" wrap="none" lIns="0" tIns="0" rIns="0" bIns="0" rtlCol="0">
            <a:spAutoFit/>
          </a:bodyPr>
          <a:lstStyle/>
          <a:p>
            <a:r>
              <a:rPr sz="378" spc="6" dirty="0">
                <a:latin typeface="Times New Roman"/>
                <a:cs typeface="Times New Roman"/>
              </a:rPr>
              <a:t>Technical  review</a:t>
            </a:r>
            <a:endParaRPr sz="321">
              <a:latin typeface="Times New Roman"/>
              <a:cs typeface="Times New Roman"/>
            </a:endParaRPr>
          </a:p>
          <a:p>
            <a:r>
              <a:rPr sz="417" spc="6" dirty="0">
                <a:latin typeface="Times New Roman"/>
                <a:cs typeface="Times New Roman"/>
              </a:rPr>
              <a:t>documentation</a:t>
            </a:r>
            <a:endParaRPr sz="385">
              <a:latin typeface="Times New Roman"/>
              <a:cs typeface="Times New Roman"/>
            </a:endParaRPr>
          </a:p>
        </p:txBody>
      </p:sp>
      <p:sp>
        <p:nvSpPr>
          <p:cNvPr id="28" name="text 1"/>
          <p:cNvSpPr txBox="1"/>
          <p:nvPr/>
        </p:nvSpPr>
        <p:spPr>
          <a:xfrm>
            <a:off x="6181321" y="1786544"/>
            <a:ext cx="314573" cy="317972"/>
          </a:xfrm>
          <a:prstGeom prst="rect">
            <a:avLst/>
          </a:prstGeom>
        </p:spPr>
        <p:txBody>
          <a:bodyPr vert="horz" wrap="none" lIns="0" tIns="0" rIns="0" bIns="0" rtlCol="0">
            <a:spAutoFit/>
          </a:bodyPr>
          <a:lstStyle/>
          <a:p>
            <a:r>
              <a:rPr sz="417" spc="6" dirty="0">
                <a:latin typeface="Times New Roman"/>
                <a:cs typeface="Times New Roman"/>
              </a:rPr>
              <a:t>Anomaly list,</a:t>
            </a:r>
            <a:endParaRPr sz="385">
              <a:latin typeface="Times New Roman"/>
              <a:cs typeface="Times New Roman"/>
            </a:endParaRPr>
          </a:p>
          <a:p>
            <a:r>
              <a:rPr sz="417" spc="6" dirty="0">
                <a:latin typeface="Times New Roman"/>
                <a:cs typeface="Times New Roman"/>
              </a:rPr>
              <a:t>anomaly</a:t>
            </a:r>
            <a:endParaRPr sz="385">
              <a:latin typeface="Times New Roman"/>
              <a:cs typeface="Times New Roman"/>
            </a:endParaRPr>
          </a:p>
          <a:p>
            <a:r>
              <a:rPr sz="417" spc="6" dirty="0">
                <a:latin typeface="Times New Roman"/>
                <a:cs typeface="Times New Roman"/>
              </a:rPr>
              <a:t>summary,</a:t>
            </a:r>
            <a:endParaRPr sz="385">
              <a:latin typeface="Times New Roman"/>
              <a:cs typeface="Times New Roman"/>
            </a:endParaRPr>
          </a:p>
          <a:p>
            <a:r>
              <a:rPr sz="417" spc="6" dirty="0">
                <a:latin typeface="Times New Roman"/>
                <a:cs typeface="Times New Roman"/>
              </a:rPr>
              <a:t>inspection</a:t>
            </a:r>
            <a:endParaRPr sz="385">
              <a:latin typeface="Times New Roman"/>
              <a:cs typeface="Times New Roman"/>
            </a:endParaRPr>
          </a:p>
          <a:p>
            <a:r>
              <a:rPr sz="398" spc="6" dirty="0">
                <a:latin typeface="Times New Roman"/>
                <a:cs typeface="Times New Roman"/>
              </a:rPr>
              <a:t>documentation</a:t>
            </a:r>
            <a:endParaRPr sz="385">
              <a:latin typeface="Times New Roman"/>
              <a:cs typeface="Times New Roman"/>
            </a:endParaRPr>
          </a:p>
        </p:txBody>
      </p:sp>
      <p:sp>
        <p:nvSpPr>
          <p:cNvPr id="29" name="text 1"/>
          <p:cNvSpPr txBox="1"/>
          <p:nvPr/>
        </p:nvSpPr>
        <p:spPr>
          <a:xfrm>
            <a:off x="6575210" y="1785573"/>
            <a:ext cx="441788" cy="189604"/>
          </a:xfrm>
          <a:prstGeom prst="rect">
            <a:avLst/>
          </a:prstGeom>
        </p:spPr>
        <p:txBody>
          <a:bodyPr vert="horz" wrap="none" lIns="0" tIns="0" rIns="0" bIns="0" rtlCol="0">
            <a:spAutoFit/>
          </a:bodyPr>
          <a:lstStyle/>
          <a:p>
            <a:r>
              <a:rPr sz="398" spc="6" dirty="0">
                <a:latin typeface="Times New Roman"/>
                <a:cs typeface="Times New Roman"/>
              </a:rPr>
              <a:t>Anomaly list, </a:t>
            </a:r>
            <a:r>
              <a:rPr sz="398" b="1" spc="6" dirty="0">
                <a:solidFill>
                  <a:srgbClr val="FF0000"/>
                </a:solidFill>
                <a:latin typeface="Times New Roman"/>
                <a:cs typeface="Times New Roman"/>
              </a:rPr>
              <a:t>action</a:t>
            </a:r>
            <a:endParaRPr sz="385">
              <a:latin typeface="Times New Roman"/>
              <a:cs typeface="Times New Roman"/>
            </a:endParaRPr>
          </a:p>
          <a:p>
            <a:r>
              <a:rPr sz="417" b="1" spc="6" dirty="0">
                <a:solidFill>
                  <a:srgbClr val="FF0000"/>
                </a:solidFill>
                <a:latin typeface="Times New Roman"/>
                <a:cs typeface="Times New Roman"/>
              </a:rPr>
              <a:t>items, decision,</a:t>
            </a:r>
            <a:endParaRPr sz="385">
              <a:latin typeface="Times New Roman"/>
              <a:cs typeface="Times New Roman"/>
            </a:endParaRPr>
          </a:p>
          <a:p>
            <a:r>
              <a:rPr sz="417" spc="6" dirty="0">
                <a:latin typeface="Times New Roman"/>
                <a:cs typeface="Times New Roman"/>
              </a:rPr>
              <a:t>follow up proposal</a:t>
            </a:r>
            <a:endParaRPr sz="385">
              <a:latin typeface="Times New Roman"/>
              <a:cs typeface="Times New Roman"/>
            </a:endParaRPr>
          </a:p>
        </p:txBody>
      </p:sp>
      <p:sp>
        <p:nvSpPr>
          <p:cNvPr id="30" name="text 1"/>
          <p:cNvSpPr txBox="1"/>
          <p:nvPr/>
        </p:nvSpPr>
        <p:spPr>
          <a:xfrm>
            <a:off x="7038978" y="1786550"/>
            <a:ext cx="433773" cy="186654"/>
          </a:xfrm>
          <a:prstGeom prst="rect">
            <a:avLst/>
          </a:prstGeom>
        </p:spPr>
        <p:txBody>
          <a:bodyPr vert="horz" wrap="none" lIns="0" tIns="0" rIns="0" bIns="0" rtlCol="0">
            <a:spAutoFit/>
          </a:bodyPr>
          <a:lstStyle/>
          <a:p>
            <a:r>
              <a:rPr sz="398" spc="6" dirty="0">
                <a:latin typeface="Times New Roman"/>
                <a:cs typeface="Times New Roman"/>
              </a:rPr>
              <a:t>Formal audit report</a:t>
            </a:r>
            <a:endParaRPr sz="385">
              <a:latin typeface="Times New Roman"/>
              <a:cs typeface="Times New Roman"/>
            </a:endParaRPr>
          </a:p>
          <a:p>
            <a:r>
              <a:rPr sz="398" spc="6" dirty="0">
                <a:latin typeface="Times New Roman"/>
                <a:cs typeface="Times New Roman"/>
              </a:rPr>
              <a:t>observation, feeding</a:t>
            </a:r>
            <a:endParaRPr sz="385">
              <a:latin typeface="Times New Roman"/>
              <a:cs typeface="Times New Roman"/>
            </a:endParaRPr>
          </a:p>
          <a:p>
            <a:r>
              <a:rPr sz="417" spc="6" dirty="0">
                <a:latin typeface="Times New Roman"/>
                <a:cs typeface="Times New Roman"/>
              </a:rPr>
              <a:t>deficiencies</a:t>
            </a:r>
            <a:endParaRPr sz="385">
              <a:latin typeface="Times New Roman"/>
              <a:cs typeface="Times New Roman"/>
            </a:endParaRPr>
          </a:p>
        </p:txBody>
      </p:sp>
      <p:sp>
        <p:nvSpPr>
          <p:cNvPr id="396" name="object 396"/>
          <p:cNvSpPr/>
          <p:nvPr/>
        </p:nvSpPr>
        <p:spPr>
          <a:xfrm>
            <a:off x="4702043" y="1780311"/>
            <a:ext cx="6353" cy="1955"/>
          </a:xfrm>
          <a:custGeom>
            <a:avLst/>
            <a:gdLst/>
            <a:ahLst/>
            <a:cxnLst/>
            <a:rect l="l" t="t" r="r" b="b"/>
            <a:pathLst>
              <a:path w="9906" h="3048">
                <a:moveTo>
                  <a:pt x="0" y="0"/>
                </a:moveTo>
                <a:lnTo>
                  <a:pt x="0" y="3048"/>
                </a:lnTo>
                <a:lnTo>
                  <a:pt x="9906" y="3048"/>
                </a:lnTo>
                <a:lnTo>
                  <a:pt x="9906" y="0"/>
                </a:lnTo>
                <a:lnTo>
                  <a:pt x="0" y="0"/>
                </a:lnTo>
                <a:close/>
              </a:path>
            </a:pathLst>
          </a:custGeom>
          <a:solidFill>
            <a:srgbClr val="000000"/>
          </a:solidFill>
        </p:spPr>
        <p:txBody>
          <a:bodyPr wrap="square" lIns="0" tIns="0" rIns="0" bIns="0" rtlCol="0">
            <a:noAutofit/>
          </a:bodyPr>
          <a:lstStyle/>
          <a:p>
            <a:endParaRPr sz="1154"/>
          </a:p>
        </p:txBody>
      </p:sp>
      <p:sp>
        <p:nvSpPr>
          <p:cNvPr id="397" name="object 397"/>
          <p:cNvSpPr/>
          <p:nvPr/>
        </p:nvSpPr>
        <p:spPr>
          <a:xfrm>
            <a:off x="4701798" y="1780067"/>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398" name="object 398"/>
          <p:cNvSpPr/>
          <p:nvPr/>
        </p:nvSpPr>
        <p:spPr>
          <a:xfrm>
            <a:off x="4708395" y="1780311"/>
            <a:ext cx="391444" cy="1955"/>
          </a:xfrm>
          <a:custGeom>
            <a:avLst/>
            <a:gdLst/>
            <a:ahLst/>
            <a:cxnLst/>
            <a:rect l="l" t="t" r="r" b="b"/>
            <a:pathLst>
              <a:path w="610362" h="3048">
                <a:moveTo>
                  <a:pt x="0" y="0"/>
                </a:moveTo>
                <a:lnTo>
                  <a:pt x="0" y="3048"/>
                </a:lnTo>
                <a:lnTo>
                  <a:pt x="610362" y="3048"/>
                </a:lnTo>
                <a:lnTo>
                  <a:pt x="610362" y="0"/>
                </a:lnTo>
                <a:lnTo>
                  <a:pt x="0" y="0"/>
                </a:lnTo>
                <a:close/>
              </a:path>
            </a:pathLst>
          </a:custGeom>
          <a:solidFill>
            <a:srgbClr val="000000"/>
          </a:solidFill>
        </p:spPr>
        <p:txBody>
          <a:bodyPr wrap="square" lIns="0" tIns="0" rIns="0" bIns="0" rtlCol="0">
            <a:noAutofit/>
          </a:bodyPr>
          <a:lstStyle/>
          <a:p>
            <a:endParaRPr sz="1154"/>
          </a:p>
        </p:txBody>
      </p:sp>
      <p:sp>
        <p:nvSpPr>
          <p:cNvPr id="399" name="object 399"/>
          <p:cNvSpPr/>
          <p:nvPr/>
        </p:nvSpPr>
        <p:spPr>
          <a:xfrm>
            <a:off x="4707663" y="1780067"/>
            <a:ext cx="392421" cy="977"/>
          </a:xfrm>
          <a:custGeom>
            <a:avLst/>
            <a:gdLst/>
            <a:ahLst/>
            <a:cxnLst/>
            <a:rect l="l" t="t" r="r" b="b"/>
            <a:pathLst>
              <a:path w="611886" h="1524">
                <a:moveTo>
                  <a:pt x="381" y="381"/>
                </a:moveTo>
                <a:lnTo>
                  <a:pt x="611505" y="1143"/>
                </a:lnTo>
              </a:path>
            </a:pathLst>
          </a:custGeom>
          <a:ln w="762">
            <a:solidFill>
              <a:srgbClr val="000000"/>
            </a:solidFill>
          </a:ln>
        </p:spPr>
        <p:txBody>
          <a:bodyPr wrap="square" lIns="0" tIns="0" rIns="0" bIns="0" rtlCol="0">
            <a:noAutofit/>
          </a:bodyPr>
          <a:lstStyle/>
          <a:p>
            <a:endParaRPr sz="1154"/>
          </a:p>
        </p:txBody>
      </p:sp>
      <p:sp>
        <p:nvSpPr>
          <p:cNvPr id="400" name="object 400"/>
          <p:cNvSpPr/>
          <p:nvPr/>
        </p:nvSpPr>
        <p:spPr>
          <a:xfrm>
            <a:off x="5099839" y="1780311"/>
            <a:ext cx="1955" cy="1955"/>
          </a:xfrm>
          <a:custGeom>
            <a:avLst/>
            <a:gdLst/>
            <a:ahLst/>
            <a:cxnLst/>
            <a:rect l="l" t="t" r="r" b="b"/>
            <a:pathLst>
              <a:path w="3048" h="3048">
                <a:moveTo>
                  <a:pt x="0" y="0"/>
                </a:moveTo>
                <a:lnTo>
                  <a:pt x="0" y="3048"/>
                </a:lnTo>
                <a:lnTo>
                  <a:pt x="3048" y="3048"/>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01" name="object 401"/>
          <p:cNvSpPr/>
          <p:nvPr/>
        </p:nvSpPr>
        <p:spPr>
          <a:xfrm>
            <a:off x="5099595" y="1780067"/>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402" name="object 402"/>
          <p:cNvSpPr/>
          <p:nvPr/>
        </p:nvSpPr>
        <p:spPr>
          <a:xfrm>
            <a:off x="5099595" y="1780067"/>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403" name="object 403"/>
          <p:cNvSpPr/>
          <p:nvPr/>
        </p:nvSpPr>
        <p:spPr>
          <a:xfrm>
            <a:off x="5101794" y="1780311"/>
            <a:ext cx="568839" cy="1955"/>
          </a:xfrm>
          <a:custGeom>
            <a:avLst/>
            <a:gdLst/>
            <a:ahLst/>
            <a:cxnLst/>
            <a:rect l="l" t="t" r="r" b="b"/>
            <a:pathLst>
              <a:path w="886968" h="3048">
                <a:moveTo>
                  <a:pt x="0" y="0"/>
                </a:moveTo>
                <a:lnTo>
                  <a:pt x="0" y="3048"/>
                </a:lnTo>
                <a:lnTo>
                  <a:pt x="886968" y="3048"/>
                </a:lnTo>
                <a:lnTo>
                  <a:pt x="886968" y="0"/>
                </a:lnTo>
                <a:lnTo>
                  <a:pt x="0" y="0"/>
                </a:lnTo>
                <a:close/>
              </a:path>
            </a:pathLst>
          </a:custGeom>
          <a:solidFill>
            <a:srgbClr val="000000"/>
          </a:solidFill>
        </p:spPr>
        <p:txBody>
          <a:bodyPr wrap="square" lIns="0" tIns="0" rIns="0" bIns="0" rtlCol="0">
            <a:noAutofit/>
          </a:bodyPr>
          <a:lstStyle/>
          <a:p>
            <a:endParaRPr sz="1154"/>
          </a:p>
        </p:txBody>
      </p:sp>
      <p:sp>
        <p:nvSpPr>
          <p:cNvPr id="404" name="object 404"/>
          <p:cNvSpPr/>
          <p:nvPr/>
        </p:nvSpPr>
        <p:spPr>
          <a:xfrm>
            <a:off x="5101550" y="1780067"/>
            <a:ext cx="569328" cy="977"/>
          </a:xfrm>
          <a:custGeom>
            <a:avLst/>
            <a:gdLst/>
            <a:ahLst/>
            <a:cxnLst/>
            <a:rect l="l" t="t" r="r" b="b"/>
            <a:pathLst>
              <a:path w="887730" h="1524">
                <a:moveTo>
                  <a:pt x="381" y="381"/>
                </a:moveTo>
                <a:lnTo>
                  <a:pt x="887349" y="1143"/>
                </a:lnTo>
              </a:path>
            </a:pathLst>
          </a:custGeom>
          <a:ln w="762">
            <a:solidFill>
              <a:srgbClr val="000000"/>
            </a:solidFill>
          </a:ln>
        </p:spPr>
        <p:txBody>
          <a:bodyPr wrap="square" lIns="0" tIns="0" rIns="0" bIns="0" rtlCol="0">
            <a:noAutofit/>
          </a:bodyPr>
          <a:lstStyle/>
          <a:p>
            <a:endParaRPr sz="1154"/>
          </a:p>
        </p:txBody>
      </p:sp>
      <p:sp>
        <p:nvSpPr>
          <p:cNvPr id="405" name="object 405"/>
          <p:cNvSpPr/>
          <p:nvPr/>
        </p:nvSpPr>
        <p:spPr>
          <a:xfrm>
            <a:off x="5670634" y="1780311"/>
            <a:ext cx="1954" cy="1955"/>
          </a:xfrm>
          <a:custGeom>
            <a:avLst/>
            <a:gdLst/>
            <a:ahLst/>
            <a:cxnLst/>
            <a:rect l="l" t="t" r="r" b="b"/>
            <a:pathLst>
              <a:path w="3047" h="3048">
                <a:moveTo>
                  <a:pt x="0" y="0"/>
                </a:moveTo>
                <a:lnTo>
                  <a:pt x="0" y="3048"/>
                </a:lnTo>
                <a:lnTo>
                  <a:pt x="3047" y="3048"/>
                </a:lnTo>
                <a:lnTo>
                  <a:pt x="3047" y="0"/>
                </a:lnTo>
                <a:lnTo>
                  <a:pt x="0" y="0"/>
                </a:lnTo>
                <a:close/>
              </a:path>
            </a:pathLst>
          </a:custGeom>
          <a:solidFill>
            <a:srgbClr val="000000"/>
          </a:solidFill>
        </p:spPr>
        <p:txBody>
          <a:bodyPr wrap="square" lIns="0" tIns="0" rIns="0" bIns="0" rtlCol="0">
            <a:noAutofit/>
          </a:bodyPr>
          <a:lstStyle/>
          <a:p>
            <a:endParaRPr sz="1154"/>
          </a:p>
        </p:txBody>
      </p:sp>
      <p:sp>
        <p:nvSpPr>
          <p:cNvPr id="406" name="object 406"/>
          <p:cNvSpPr/>
          <p:nvPr/>
        </p:nvSpPr>
        <p:spPr>
          <a:xfrm>
            <a:off x="5670389" y="1780067"/>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407" name="object 407"/>
          <p:cNvSpPr/>
          <p:nvPr/>
        </p:nvSpPr>
        <p:spPr>
          <a:xfrm>
            <a:off x="5670389" y="1780067"/>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408" name="object 408"/>
          <p:cNvSpPr/>
          <p:nvPr/>
        </p:nvSpPr>
        <p:spPr>
          <a:xfrm>
            <a:off x="5672588" y="1780311"/>
            <a:ext cx="493092" cy="1955"/>
          </a:xfrm>
          <a:custGeom>
            <a:avLst/>
            <a:gdLst/>
            <a:ahLst/>
            <a:cxnLst/>
            <a:rect l="l" t="t" r="r" b="b"/>
            <a:pathLst>
              <a:path w="768858" h="3048">
                <a:moveTo>
                  <a:pt x="0" y="0"/>
                </a:moveTo>
                <a:lnTo>
                  <a:pt x="0" y="3048"/>
                </a:lnTo>
                <a:lnTo>
                  <a:pt x="768858" y="3048"/>
                </a:lnTo>
                <a:lnTo>
                  <a:pt x="768858" y="0"/>
                </a:lnTo>
                <a:lnTo>
                  <a:pt x="0" y="0"/>
                </a:lnTo>
                <a:close/>
              </a:path>
            </a:pathLst>
          </a:custGeom>
          <a:solidFill>
            <a:srgbClr val="000000"/>
          </a:solidFill>
        </p:spPr>
        <p:txBody>
          <a:bodyPr wrap="square" lIns="0" tIns="0" rIns="0" bIns="0" rtlCol="0">
            <a:noAutofit/>
          </a:bodyPr>
          <a:lstStyle/>
          <a:p>
            <a:endParaRPr sz="1154"/>
          </a:p>
        </p:txBody>
      </p:sp>
      <p:sp>
        <p:nvSpPr>
          <p:cNvPr id="409" name="object 409"/>
          <p:cNvSpPr/>
          <p:nvPr/>
        </p:nvSpPr>
        <p:spPr>
          <a:xfrm>
            <a:off x="5672343" y="1780067"/>
            <a:ext cx="493581" cy="977"/>
          </a:xfrm>
          <a:custGeom>
            <a:avLst/>
            <a:gdLst/>
            <a:ahLst/>
            <a:cxnLst/>
            <a:rect l="l" t="t" r="r" b="b"/>
            <a:pathLst>
              <a:path w="769620" h="1524">
                <a:moveTo>
                  <a:pt x="381" y="381"/>
                </a:moveTo>
                <a:lnTo>
                  <a:pt x="769239" y="1143"/>
                </a:lnTo>
              </a:path>
            </a:pathLst>
          </a:custGeom>
          <a:ln w="762">
            <a:solidFill>
              <a:srgbClr val="000000"/>
            </a:solidFill>
          </a:ln>
        </p:spPr>
        <p:txBody>
          <a:bodyPr wrap="square" lIns="0" tIns="0" rIns="0" bIns="0" rtlCol="0">
            <a:noAutofit/>
          </a:bodyPr>
          <a:lstStyle/>
          <a:p>
            <a:endParaRPr sz="1154"/>
          </a:p>
        </p:txBody>
      </p:sp>
      <p:sp>
        <p:nvSpPr>
          <p:cNvPr id="410" name="object 410"/>
          <p:cNvSpPr/>
          <p:nvPr/>
        </p:nvSpPr>
        <p:spPr>
          <a:xfrm>
            <a:off x="6165680" y="1780311"/>
            <a:ext cx="1954" cy="1955"/>
          </a:xfrm>
          <a:custGeom>
            <a:avLst/>
            <a:gdLst/>
            <a:ahLst/>
            <a:cxnLst/>
            <a:rect l="l" t="t" r="r" b="b"/>
            <a:pathLst>
              <a:path w="3047" h="3048">
                <a:moveTo>
                  <a:pt x="0" y="0"/>
                </a:moveTo>
                <a:lnTo>
                  <a:pt x="0" y="3048"/>
                </a:lnTo>
                <a:lnTo>
                  <a:pt x="3047" y="3048"/>
                </a:lnTo>
                <a:lnTo>
                  <a:pt x="3047" y="0"/>
                </a:lnTo>
                <a:lnTo>
                  <a:pt x="0" y="0"/>
                </a:lnTo>
                <a:close/>
              </a:path>
            </a:pathLst>
          </a:custGeom>
          <a:solidFill>
            <a:srgbClr val="000000"/>
          </a:solidFill>
        </p:spPr>
        <p:txBody>
          <a:bodyPr wrap="square" lIns="0" tIns="0" rIns="0" bIns="0" rtlCol="0">
            <a:noAutofit/>
          </a:bodyPr>
          <a:lstStyle/>
          <a:p>
            <a:endParaRPr sz="1154"/>
          </a:p>
        </p:txBody>
      </p:sp>
      <p:sp>
        <p:nvSpPr>
          <p:cNvPr id="411" name="object 411"/>
          <p:cNvSpPr/>
          <p:nvPr/>
        </p:nvSpPr>
        <p:spPr>
          <a:xfrm>
            <a:off x="6165436" y="1780067"/>
            <a:ext cx="2443" cy="977"/>
          </a:xfrm>
          <a:custGeom>
            <a:avLst/>
            <a:gdLst/>
            <a:ahLst/>
            <a:cxnLst/>
            <a:rect l="l" t="t" r="r" b="b"/>
            <a:pathLst>
              <a:path w="3809" h="1524">
                <a:moveTo>
                  <a:pt x="381" y="381"/>
                </a:moveTo>
                <a:lnTo>
                  <a:pt x="3428" y="1143"/>
                </a:lnTo>
              </a:path>
            </a:pathLst>
          </a:custGeom>
          <a:ln w="762">
            <a:solidFill>
              <a:srgbClr val="000000"/>
            </a:solidFill>
          </a:ln>
        </p:spPr>
        <p:txBody>
          <a:bodyPr wrap="square" lIns="0" tIns="0" rIns="0" bIns="0" rtlCol="0">
            <a:noAutofit/>
          </a:bodyPr>
          <a:lstStyle/>
          <a:p>
            <a:endParaRPr sz="1154"/>
          </a:p>
        </p:txBody>
      </p:sp>
      <p:sp>
        <p:nvSpPr>
          <p:cNvPr id="412" name="object 412"/>
          <p:cNvSpPr/>
          <p:nvPr/>
        </p:nvSpPr>
        <p:spPr>
          <a:xfrm>
            <a:off x="6165436" y="1780067"/>
            <a:ext cx="977" cy="2443"/>
          </a:xfrm>
          <a:custGeom>
            <a:avLst/>
            <a:gdLst/>
            <a:ahLst/>
            <a:cxnLst/>
            <a:rect l="l" t="t" r="r" b="b"/>
            <a:pathLst>
              <a:path w="1523"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413" name="object 413"/>
          <p:cNvSpPr/>
          <p:nvPr/>
        </p:nvSpPr>
        <p:spPr>
          <a:xfrm>
            <a:off x="6167635" y="1780311"/>
            <a:ext cx="391932" cy="1955"/>
          </a:xfrm>
          <a:custGeom>
            <a:avLst/>
            <a:gdLst/>
            <a:ahLst/>
            <a:cxnLst/>
            <a:rect l="l" t="t" r="r" b="b"/>
            <a:pathLst>
              <a:path w="611123" h="3048">
                <a:moveTo>
                  <a:pt x="0" y="0"/>
                </a:moveTo>
                <a:lnTo>
                  <a:pt x="0" y="3048"/>
                </a:lnTo>
                <a:lnTo>
                  <a:pt x="611124" y="3048"/>
                </a:lnTo>
                <a:lnTo>
                  <a:pt x="611124" y="0"/>
                </a:lnTo>
                <a:lnTo>
                  <a:pt x="0" y="0"/>
                </a:lnTo>
                <a:close/>
              </a:path>
            </a:pathLst>
          </a:custGeom>
          <a:solidFill>
            <a:srgbClr val="000000"/>
          </a:solidFill>
        </p:spPr>
        <p:txBody>
          <a:bodyPr wrap="square" lIns="0" tIns="0" rIns="0" bIns="0" rtlCol="0">
            <a:noAutofit/>
          </a:bodyPr>
          <a:lstStyle/>
          <a:p>
            <a:endParaRPr sz="1154"/>
          </a:p>
        </p:txBody>
      </p:sp>
      <p:sp>
        <p:nvSpPr>
          <p:cNvPr id="414" name="object 414"/>
          <p:cNvSpPr/>
          <p:nvPr/>
        </p:nvSpPr>
        <p:spPr>
          <a:xfrm>
            <a:off x="6167391" y="1780067"/>
            <a:ext cx="392420" cy="977"/>
          </a:xfrm>
          <a:custGeom>
            <a:avLst/>
            <a:gdLst/>
            <a:ahLst/>
            <a:cxnLst/>
            <a:rect l="l" t="t" r="r" b="b"/>
            <a:pathLst>
              <a:path w="611885" h="1524">
                <a:moveTo>
                  <a:pt x="381" y="381"/>
                </a:moveTo>
                <a:lnTo>
                  <a:pt x="611505" y="1143"/>
                </a:lnTo>
              </a:path>
            </a:pathLst>
          </a:custGeom>
          <a:ln w="762">
            <a:solidFill>
              <a:srgbClr val="000000"/>
            </a:solidFill>
          </a:ln>
        </p:spPr>
        <p:txBody>
          <a:bodyPr wrap="square" lIns="0" tIns="0" rIns="0" bIns="0" rtlCol="0">
            <a:noAutofit/>
          </a:bodyPr>
          <a:lstStyle/>
          <a:p>
            <a:endParaRPr sz="1154"/>
          </a:p>
        </p:txBody>
      </p:sp>
      <p:sp>
        <p:nvSpPr>
          <p:cNvPr id="415" name="object 415"/>
          <p:cNvSpPr/>
          <p:nvPr/>
        </p:nvSpPr>
        <p:spPr>
          <a:xfrm>
            <a:off x="6559567" y="1780311"/>
            <a:ext cx="1955" cy="1955"/>
          </a:xfrm>
          <a:custGeom>
            <a:avLst/>
            <a:gdLst/>
            <a:ahLst/>
            <a:cxnLst/>
            <a:rect l="l" t="t" r="r" b="b"/>
            <a:pathLst>
              <a:path w="3048" h="3048">
                <a:moveTo>
                  <a:pt x="0" y="0"/>
                </a:moveTo>
                <a:lnTo>
                  <a:pt x="0" y="3048"/>
                </a:lnTo>
                <a:lnTo>
                  <a:pt x="3048" y="3048"/>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16" name="object 416"/>
          <p:cNvSpPr/>
          <p:nvPr/>
        </p:nvSpPr>
        <p:spPr>
          <a:xfrm>
            <a:off x="6559323" y="1780067"/>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417" name="object 417"/>
          <p:cNvSpPr/>
          <p:nvPr/>
        </p:nvSpPr>
        <p:spPr>
          <a:xfrm>
            <a:off x="6559323" y="1780067"/>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418" name="object 418"/>
          <p:cNvSpPr/>
          <p:nvPr/>
        </p:nvSpPr>
        <p:spPr>
          <a:xfrm>
            <a:off x="6561522" y="1780311"/>
            <a:ext cx="462304" cy="1955"/>
          </a:xfrm>
          <a:custGeom>
            <a:avLst/>
            <a:gdLst/>
            <a:ahLst/>
            <a:cxnLst/>
            <a:rect l="l" t="t" r="r" b="b"/>
            <a:pathLst>
              <a:path w="720852" h="3048">
                <a:moveTo>
                  <a:pt x="0" y="0"/>
                </a:moveTo>
                <a:lnTo>
                  <a:pt x="0" y="3048"/>
                </a:lnTo>
                <a:lnTo>
                  <a:pt x="720852" y="3048"/>
                </a:lnTo>
                <a:lnTo>
                  <a:pt x="720852" y="0"/>
                </a:lnTo>
                <a:lnTo>
                  <a:pt x="0" y="0"/>
                </a:lnTo>
                <a:close/>
              </a:path>
            </a:pathLst>
          </a:custGeom>
          <a:solidFill>
            <a:srgbClr val="000000"/>
          </a:solidFill>
        </p:spPr>
        <p:txBody>
          <a:bodyPr wrap="square" lIns="0" tIns="0" rIns="0" bIns="0" rtlCol="0">
            <a:noAutofit/>
          </a:bodyPr>
          <a:lstStyle/>
          <a:p>
            <a:endParaRPr sz="1154"/>
          </a:p>
        </p:txBody>
      </p:sp>
      <p:sp>
        <p:nvSpPr>
          <p:cNvPr id="419" name="object 419"/>
          <p:cNvSpPr/>
          <p:nvPr/>
        </p:nvSpPr>
        <p:spPr>
          <a:xfrm>
            <a:off x="6561277" y="1780067"/>
            <a:ext cx="462793" cy="977"/>
          </a:xfrm>
          <a:custGeom>
            <a:avLst/>
            <a:gdLst/>
            <a:ahLst/>
            <a:cxnLst/>
            <a:rect l="l" t="t" r="r" b="b"/>
            <a:pathLst>
              <a:path w="721614" h="1524">
                <a:moveTo>
                  <a:pt x="381" y="381"/>
                </a:moveTo>
                <a:lnTo>
                  <a:pt x="721233" y="1143"/>
                </a:lnTo>
              </a:path>
            </a:pathLst>
          </a:custGeom>
          <a:ln w="762">
            <a:solidFill>
              <a:srgbClr val="000000"/>
            </a:solidFill>
          </a:ln>
        </p:spPr>
        <p:txBody>
          <a:bodyPr wrap="square" lIns="0" tIns="0" rIns="0" bIns="0" rtlCol="0">
            <a:noAutofit/>
          </a:bodyPr>
          <a:lstStyle/>
          <a:p>
            <a:endParaRPr sz="1154"/>
          </a:p>
        </p:txBody>
      </p:sp>
      <p:sp>
        <p:nvSpPr>
          <p:cNvPr id="420" name="object 420"/>
          <p:cNvSpPr/>
          <p:nvPr/>
        </p:nvSpPr>
        <p:spPr>
          <a:xfrm>
            <a:off x="7023826" y="1780311"/>
            <a:ext cx="1955" cy="1955"/>
          </a:xfrm>
          <a:custGeom>
            <a:avLst/>
            <a:gdLst/>
            <a:ahLst/>
            <a:cxnLst/>
            <a:rect l="l" t="t" r="r" b="b"/>
            <a:pathLst>
              <a:path w="3048" h="3048">
                <a:moveTo>
                  <a:pt x="0" y="0"/>
                </a:moveTo>
                <a:lnTo>
                  <a:pt x="0" y="3048"/>
                </a:lnTo>
                <a:lnTo>
                  <a:pt x="3048" y="3048"/>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21" name="object 421"/>
          <p:cNvSpPr/>
          <p:nvPr/>
        </p:nvSpPr>
        <p:spPr>
          <a:xfrm>
            <a:off x="7023582" y="1780067"/>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422" name="object 422"/>
          <p:cNvSpPr/>
          <p:nvPr/>
        </p:nvSpPr>
        <p:spPr>
          <a:xfrm>
            <a:off x="7023582" y="1780067"/>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423" name="object 423"/>
          <p:cNvSpPr/>
          <p:nvPr/>
        </p:nvSpPr>
        <p:spPr>
          <a:xfrm>
            <a:off x="7025781" y="1780311"/>
            <a:ext cx="459372" cy="1955"/>
          </a:xfrm>
          <a:custGeom>
            <a:avLst/>
            <a:gdLst/>
            <a:ahLst/>
            <a:cxnLst/>
            <a:rect l="l" t="t" r="r" b="b"/>
            <a:pathLst>
              <a:path w="716280" h="3048">
                <a:moveTo>
                  <a:pt x="0" y="0"/>
                </a:moveTo>
                <a:lnTo>
                  <a:pt x="0" y="3048"/>
                </a:lnTo>
                <a:lnTo>
                  <a:pt x="716280" y="3048"/>
                </a:lnTo>
                <a:lnTo>
                  <a:pt x="716280" y="0"/>
                </a:lnTo>
                <a:lnTo>
                  <a:pt x="0" y="0"/>
                </a:lnTo>
                <a:close/>
              </a:path>
            </a:pathLst>
          </a:custGeom>
          <a:solidFill>
            <a:srgbClr val="000000"/>
          </a:solidFill>
        </p:spPr>
        <p:txBody>
          <a:bodyPr wrap="square" lIns="0" tIns="0" rIns="0" bIns="0" rtlCol="0">
            <a:noAutofit/>
          </a:bodyPr>
          <a:lstStyle/>
          <a:p>
            <a:endParaRPr sz="1154"/>
          </a:p>
        </p:txBody>
      </p:sp>
      <p:sp>
        <p:nvSpPr>
          <p:cNvPr id="424" name="object 424"/>
          <p:cNvSpPr/>
          <p:nvPr/>
        </p:nvSpPr>
        <p:spPr>
          <a:xfrm>
            <a:off x="7025536" y="1780067"/>
            <a:ext cx="459861" cy="977"/>
          </a:xfrm>
          <a:custGeom>
            <a:avLst/>
            <a:gdLst/>
            <a:ahLst/>
            <a:cxnLst/>
            <a:rect l="l" t="t" r="r" b="b"/>
            <a:pathLst>
              <a:path w="717042" h="1524">
                <a:moveTo>
                  <a:pt x="381" y="381"/>
                </a:moveTo>
                <a:lnTo>
                  <a:pt x="716661" y="1143"/>
                </a:lnTo>
              </a:path>
            </a:pathLst>
          </a:custGeom>
          <a:ln w="762">
            <a:solidFill>
              <a:srgbClr val="000000"/>
            </a:solidFill>
          </a:ln>
        </p:spPr>
        <p:txBody>
          <a:bodyPr wrap="square" lIns="0" tIns="0" rIns="0" bIns="0" rtlCol="0">
            <a:noAutofit/>
          </a:bodyPr>
          <a:lstStyle/>
          <a:p>
            <a:endParaRPr sz="1154"/>
          </a:p>
        </p:txBody>
      </p:sp>
      <p:sp>
        <p:nvSpPr>
          <p:cNvPr id="425" name="object 425"/>
          <p:cNvSpPr/>
          <p:nvPr/>
        </p:nvSpPr>
        <p:spPr>
          <a:xfrm>
            <a:off x="7485153" y="1780311"/>
            <a:ext cx="5864" cy="1955"/>
          </a:xfrm>
          <a:custGeom>
            <a:avLst/>
            <a:gdLst/>
            <a:ahLst/>
            <a:cxnLst/>
            <a:rect l="l" t="t" r="r" b="b"/>
            <a:pathLst>
              <a:path w="9143" h="3048">
                <a:moveTo>
                  <a:pt x="0" y="0"/>
                </a:moveTo>
                <a:lnTo>
                  <a:pt x="0" y="3048"/>
                </a:lnTo>
                <a:lnTo>
                  <a:pt x="9143" y="3048"/>
                </a:lnTo>
                <a:lnTo>
                  <a:pt x="9143" y="0"/>
                </a:lnTo>
                <a:lnTo>
                  <a:pt x="0" y="0"/>
                </a:lnTo>
                <a:close/>
              </a:path>
            </a:pathLst>
          </a:custGeom>
          <a:solidFill>
            <a:srgbClr val="000000"/>
          </a:solidFill>
        </p:spPr>
        <p:txBody>
          <a:bodyPr wrap="square" lIns="0" tIns="0" rIns="0" bIns="0" rtlCol="0">
            <a:noAutofit/>
          </a:bodyPr>
          <a:lstStyle/>
          <a:p>
            <a:endParaRPr sz="1154"/>
          </a:p>
        </p:txBody>
      </p:sp>
      <p:sp>
        <p:nvSpPr>
          <p:cNvPr id="426" name="object 426"/>
          <p:cNvSpPr/>
          <p:nvPr/>
        </p:nvSpPr>
        <p:spPr>
          <a:xfrm>
            <a:off x="7484908" y="1780067"/>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427" name="object 427"/>
          <p:cNvSpPr/>
          <p:nvPr/>
        </p:nvSpPr>
        <p:spPr>
          <a:xfrm>
            <a:off x="4702043" y="1782265"/>
            <a:ext cx="6353" cy="318140"/>
          </a:xfrm>
          <a:custGeom>
            <a:avLst/>
            <a:gdLst/>
            <a:ahLst/>
            <a:cxnLst/>
            <a:rect l="l" t="t" r="r" b="b"/>
            <a:pathLst>
              <a:path w="9906" h="496062">
                <a:moveTo>
                  <a:pt x="0" y="0"/>
                </a:moveTo>
                <a:lnTo>
                  <a:pt x="0" y="496062"/>
                </a:lnTo>
                <a:lnTo>
                  <a:pt x="9906" y="496062"/>
                </a:lnTo>
                <a:lnTo>
                  <a:pt x="9906" y="0"/>
                </a:lnTo>
                <a:lnTo>
                  <a:pt x="0" y="0"/>
                </a:lnTo>
                <a:close/>
              </a:path>
            </a:pathLst>
          </a:custGeom>
          <a:solidFill>
            <a:srgbClr val="000000"/>
          </a:solidFill>
        </p:spPr>
        <p:txBody>
          <a:bodyPr wrap="square" lIns="0" tIns="0" rIns="0" bIns="0" rtlCol="0">
            <a:noAutofit/>
          </a:bodyPr>
          <a:lstStyle/>
          <a:p>
            <a:endParaRPr sz="1154"/>
          </a:p>
        </p:txBody>
      </p:sp>
      <p:sp>
        <p:nvSpPr>
          <p:cNvPr id="428" name="object 428"/>
          <p:cNvSpPr/>
          <p:nvPr/>
        </p:nvSpPr>
        <p:spPr>
          <a:xfrm>
            <a:off x="4701798" y="1782021"/>
            <a:ext cx="977" cy="318629"/>
          </a:xfrm>
          <a:custGeom>
            <a:avLst/>
            <a:gdLst/>
            <a:ahLst/>
            <a:cxnLst/>
            <a:rect l="l" t="t" r="r" b="b"/>
            <a:pathLst>
              <a:path w="1524" h="496825">
                <a:moveTo>
                  <a:pt x="381" y="382"/>
                </a:moveTo>
                <a:lnTo>
                  <a:pt x="1143" y="496444"/>
                </a:lnTo>
              </a:path>
            </a:pathLst>
          </a:custGeom>
          <a:ln w="762">
            <a:solidFill>
              <a:srgbClr val="000000"/>
            </a:solidFill>
          </a:ln>
        </p:spPr>
        <p:txBody>
          <a:bodyPr wrap="square" lIns="0" tIns="0" rIns="0" bIns="0" rtlCol="0">
            <a:noAutofit/>
          </a:bodyPr>
          <a:lstStyle/>
          <a:p>
            <a:endParaRPr sz="1154"/>
          </a:p>
        </p:txBody>
      </p:sp>
      <p:sp>
        <p:nvSpPr>
          <p:cNvPr id="429" name="object 429"/>
          <p:cNvSpPr/>
          <p:nvPr/>
        </p:nvSpPr>
        <p:spPr>
          <a:xfrm>
            <a:off x="5099839" y="1782265"/>
            <a:ext cx="1955" cy="318140"/>
          </a:xfrm>
          <a:custGeom>
            <a:avLst/>
            <a:gdLst/>
            <a:ahLst/>
            <a:cxnLst/>
            <a:rect l="l" t="t" r="r" b="b"/>
            <a:pathLst>
              <a:path w="3048" h="496062">
                <a:moveTo>
                  <a:pt x="0" y="0"/>
                </a:moveTo>
                <a:lnTo>
                  <a:pt x="0" y="496062"/>
                </a:lnTo>
                <a:lnTo>
                  <a:pt x="3048" y="49606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30" name="object 430"/>
          <p:cNvSpPr/>
          <p:nvPr/>
        </p:nvSpPr>
        <p:spPr>
          <a:xfrm>
            <a:off x="5099595" y="1782021"/>
            <a:ext cx="977" cy="318629"/>
          </a:xfrm>
          <a:custGeom>
            <a:avLst/>
            <a:gdLst/>
            <a:ahLst/>
            <a:cxnLst/>
            <a:rect l="l" t="t" r="r" b="b"/>
            <a:pathLst>
              <a:path w="1524" h="496825">
                <a:moveTo>
                  <a:pt x="381" y="382"/>
                </a:moveTo>
                <a:lnTo>
                  <a:pt x="1143" y="496444"/>
                </a:lnTo>
              </a:path>
            </a:pathLst>
          </a:custGeom>
          <a:ln w="762">
            <a:solidFill>
              <a:srgbClr val="000000"/>
            </a:solidFill>
          </a:ln>
        </p:spPr>
        <p:txBody>
          <a:bodyPr wrap="square" lIns="0" tIns="0" rIns="0" bIns="0" rtlCol="0">
            <a:noAutofit/>
          </a:bodyPr>
          <a:lstStyle/>
          <a:p>
            <a:endParaRPr sz="1154"/>
          </a:p>
        </p:txBody>
      </p:sp>
      <p:sp>
        <p:nvSpPr>
          <p:cNvPr id="431" name="object 431"/>
          <p:cNvSpPr/>
          <p:nvPr/>
        </p:nvSpPr>
        <p:spPr>
          <a:xfrm>
            <a:off x="5670634" y="1782265"/>
            <a:ext cx="1954" cy="318140"/>
          </a:xfrm>
          <a:custGeom>
            <a:avLst/>
            <a:gdLst/>
            <a:ahLst/>
            <a:cxnLst/>
            <a:rect l="l" t="t" r="r" b="b"/>
            <a:pathLst>
              <a:path w="3047" h="496062">
                <a:moveTo>
                  <a:pt x="0" y="0"/>
                </a:moveTo>
                <a:lnTo>
                  <a:pt x="0" y="496062"/>
                </a:lnTo>
                <a:lnTo>
                  <a:pt x="3047" y="496062"/>
                </a:lnTo>
                <a:lnTo>
                  <a:pt x="3047" y="0"/>
                </a:lnTo>
                <a:lnTo>
                  <a:pt x="0" y="0"/>
                </a:lnTo>
                <a:close/>
              </a:path>
            </a:pathLst>
          </a:custGeom>
          <a:solidFill>
            <a:srgbClr val="000000"/>
          </a:solidFill>
        </p:spPr>
        <p:txBody>
          <a:bodyPr wrap="square" lIns="0" tIns="0" rIns="0" bIns="0" rtlCol="0">
            <a:noAutofit/>
          </a:bodyPr>
          <a:lstStyle/>
          <a:p>
            <a:endParaRPr sz="1154"/>
          </a:p>
        </p:txBody>
      </p:sp>
      <p:sp>
        <p:nvSpPr>
          <p:cNvPr id="432" name="object 432"/>
          <p:cNvSpPr/>
          <p:nvPr/>
        </p:nvSpPr>
        <p:spPr>
          <a:xfrm>
            <a:off x="5670389" y="1782021"/>
            <a:ext cx="977" cy="318629"/>
          </a:xfrm>
          <a:custGeom>
            <a:avLst/>
            <a:gdLst/>
            <a:ahLst/>
            <a:cxnLst/>
            <a:rect l="l" t="t" r="r" b="b"/>
            <a:pathLst>
              <a:path w="1524" h="496825">
                <a:moveTo>
                  <a:pt x="381" y="382"/>
                </a:moveTo>
                <a:lnTo>
                  <a:pt x="1143" y="496444"/>
                </a:lnTo>
              </a:path>
            </a:pathLst>
          </a:custGeom>
          <a:ln w="762">
            <a:solidFill>
              <a:srgbClr val="000000"/>
            </a:solidFill>
          </a:ln>
        </p:spPr>
        <p:txBody>
          <a:bodyPr wrap="square" lIns="0" tIns="0" rIns="0" bIns="0" rtlCol="0">
            <a:noAutofit/>
          </a:bodyPr>
          <a:lstStyle/>
          <a:p>
            <a:endParaRPr sz="1154"/>
          </a:p>
        </p:txBody>
      </p:sp>
      <p:sp>
        <p:nvSpPr>
          <p:cNvPr id="433" name="object 433"/>
          <p:cNvSpPr/>
          <p:nvPr/>
        </p:nvSpPr>
        <p:spPr>
          <a:xfrm>
            <a:off x="6165680" y="1782265"/>
            <a:ext cx="1954" cy="318140"/>
          </a:xfrm>
          <a:custGeom>
            <a:avLst/>
            <a:gdLst/>
            <a:ahLst/>
            <a:cxnLst/>
            <a:rect l="l" t="t" r="r" b="b"/>
            <a:pathLst>
              <a:path w="3047" h="496062">
                <a:moveTo>
                  <a:pt x="0" y="0"/>
                </a:moveTo>
                <a:lnTo>
                  <a:pt x="0" y="496062"/>
                </a:lnTo>
                <a:lnTo>
                  <a:pt x="3047" y="496062"/>
                </a:lnTo>
                <a:lnTo>
                  <a:pt x="3047" y="0"/>
                </a:lnTo>
                <a:lnTo>
                  <a:pt x="0" y="0"/>
                </a:lnTo>
                <a:close/>
              </a:path>
            </a:pathLst>
          </a:custGeom>
          <a:solidFill>
            <a:srgbClr val="000000"/>
          </a:solidFill>
        </p:spPr>
        <p:txBody>
          <a:bodyPr wrap="square" lIns="0" tIns="0" rIns="0" bIns="0" rtlCol="0">
            <a:noAutofit/>
          </a:bodyPr>
          <a:lstStyle/>
          <a:p>
            <a:endParaRPr sz="1154"/>
          </a:p>
        </p:txBody>
      </p:sp>
      <p:sp>
        <p:nvSpPr>
          <p:cNvPr id="434" name="object 434"/>
          <p:cNvSpPr/>
          <p:nvPr/>
        </p:nvSpPr>
        <p:spPr>
          <a:xfrm>
            <a:off x="6165436" y="1782021"/>
            <a:ext cx="977" cy="318629"/>
          </a:xfrm>
          <a:custGeom>
            <a:avLst/>
            <a:gdLst/>
            <a:ahLst/>
            <a:cxnLst/>
            <a:rect l="l" t="t" r="r" b="b"/>
            <a:pathLst>
              <a:path w="1523" h="496825">
                <a:moveTo>
                  <a:pt x="381" y="382"/>
                </a:moveTo>
                <a:lnTo>
                  <a:pt x="1143" y="496444"/>
                </a:lnTo>
              </a:path>
            </a:pathLst>
          </a:custGeom>
          <a:ln w="762">
            <a:solidFill>
              <a:srgbClr val="000000"/>
            </a:solidFill>
          </a:ln>
        </p:spPr>
        <p:txBody>
          <a:bodyPr wrap="square" lIns="0" tIns="0" rIns="0" bIns="0" rtlCol="0">
            <a:noAutofit/>
          </a:bodyPr>
          <a:lstStyle/>
          <a:p>
            <a:endParaRPr sz="1154"/>
          </a:p>
        </p:txBody>
      </p:sp>
      <p:sp>
        <p:nvSpPr>
          <p:cNvPr id="435" name="object 435"/>
          <p:cNvSpPr/>
          <p:nvPr/>
        </p:nvSpPr>
        <p:spPr>
          <a:xfrm>
            <a:off x="6559567" y="1782265"/>
            <a:ext cx="1955" cy="318140"/>
          </a:xfrm>
          <a:custGeom>
            <a:avLst/>
            <a:gdLst/>
            <a:ahLst/>
            <a:cxnLst/>
            <a:rect l="l" t="t" r="r" b="b"/>
            <a:pathLst>
              <a:path w="3048" h="496062">
                <a:moveTo>
                  <a:pt x="0" y="0"/>
                </a:moveTo>
                <a:lnTo>
                  <a:pt x="0" y="496062"/>
                </a:lnTo>
                <a:lnTo>
                  <a:pt x="3048" y="49606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36" name="object 436"/>
          <p:cNvSpPr/>
          <p:nvPr/>
        </p:nvSpPr>
        <p:spPr>
          <a:xfrm>
            <a:off x="6559323" y="1782021"/>
            <a:ext cx="977" cy="318629"/>
          </a:xfrm>
          <a:custGeom>
            <a:avLst/>
            <a:gdLst/>
            <a:ahLst/>
            <a:cxnLst/>
            <a:rect l="l" t="t" r="r" b="b"/>
            <a:pathLst>
              <a:path w="1524" h="496825">
                <a:moveTo>
                  <a:pt x="381" y="382"/>
                </a:moveTo>
                <a:lnTo>
                  <a:pt x="1143" y="496444"/>
                </a:lnTo>
              </a:path>
            </a:pathLst>
          </a:custGeom>
          <a:ln w="762">
            <a:solidFill>
              <a:srgbClr val="000000"/>
            </a:solidFill>
          </a:ln>
        </p:spPr>
        <p:txBody>
          <a:bodyPr wrap="square" lIns="0" tIns="0" rIns="0" bIns="0" rtlCol="0">
            <a:noAutofit/>
          </a:bodyPr>
          <a:lstStyle/>
          <a:p>
            <a:endParaRPr sz="1154"/>
          </a:p>
        </p:txBody>
      </p:sp>
      <p:sp>
        <p:nvSpPr>
          <p:cNvPr id="437" name="object 437"/>
          <p:cNvSpPr/>
          <p:nvPr/>
        </p:nvSpPr>
        <p:spPr>
          <a:xfrm>
            <a:off x="7023826" y="1782265"/>
            <a:ext cx="1955" cy="318140"/>
          </a:xfrm>
          <a:custGeom>
            <a:avLst/>
            <a:gdLst/>
            <a:ahLst/>
            <a:cxnLst/>
            <a:rect l="l" t="t" r="r" b="b"/>
            <a:pathLst>
              <a:path w="3048" h="496062">
                <a:moveTo>
                  <a:pt x="0" y="0"/>
                </a:moveTo>
                <a:lnTo>
                  <a:pt x="0" y="496062"/>
                </a:lnTo>
                <a:lnTo>
                  <a:pt x="3048" y="496062"/>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38" name="object 438"/>
          <p:cNvSpPr/>
          <p:nvPr/>
        </p:nvSpPr>
        <p:spPr>
          <a:xfrm>
            <a:off x="7023582" y="1782021"/>
            <a:ext cx="977" cy="318629"/>
          </a:xfrm>
          <a:custGeom>
            <a:avLst/>
            <a:gdLst/>
            <a:ahLst/>
            <a:cxnLst/>
            <a:rect l="l" t="t" r="r" b="b"/>
            <a:pathLst>
              <a:path w="1524" h="496825">
                <a:moveTo>
                  <a:pt x="381" y="382"/>
                </a:moveTo>
                <a:lnTo>
                  <a:pt x="1143" y="496444"/>
                </a:lnTo>
              </a:path>
            </a:pathLst>
          </a:custGeom>
          <a:ln w="762">
            <a:solidFill>
              <a:srgbClr val="000000"/>
            </a:solidFill>
          </a:ln>
        </p:spPr>
        <p:txBody>
          <a:bodyPr wrap="square" lIns="0" tIns="0" rIns="0" bIns="0" rtlCol="0">
            <a:noAutofit/>
          </a:bodyPr>
          <a:lstStyle/>
          <a:p>
            <a:endParaRPr sz="1154"/>
          </a:p>
        </p:txBody>
      </p:sp>
      <p:sp>
        <p:nvSpPr>
          <p:cNvPr id="439" name="object 439"/>
          <p:cNvSpPr/>
          <p:nvPr/>
        </p:nvSpPr>
        <p:spPr>
          <a:xfrm>
            <a:off x="7485153" y="1782265"/>
            <a:ext cx="5864" cy="318140"/>
          </a:xfrm>
          <a:custGeom>
            <a:avLst/>
            <a:gdLst/>
            <a:ahLst/>
            <a:cxnLst/>
            <a:rect l="l" t="t" r="r" b="b"/>
            <a:pathLst>
              <a:path w="9143" h="496062">
                <a:moveTo>
                  <a:pt x="0" y="0"/>
                </a:moveTo>
                <a:lnTo>
                  <a:pt x="0" y="496062"/>
                </a:lnTo>
                <a:lnTo>
                  <a:pt x="9143" y="496062"/>
                </a:lnTo>
                <a:lnTo>
                  <a:pt x="9143" y="0"/>
                </a:lnTo>
                <a:lnTo>
                  <a:pt x="0" y="0"/>
                </a:lnTo>
                <a:close/>
              </a:path>
            </a:pathLst>
          </a:custGeom>
          <a:solidFill>
            <a:srgbClr val="000000"/>
          </a:solidFill>
        </p:spPr>
        <p:txBody>
          <a:bodyPr wrap="square" lIns="0" tIns="0" rIns="0" bIns="0" rtlCol="0">
            <a:noAutofit/>
          </a:bodyPr>
          <a:lstStyle/>
          <a:p>
            <a:endParaRPr sz="1154"/>
          </a:p>
        </p:txBody>
      </p:sp>
      <p:sp>
        <p:nvSpPr>
          <p:cNvPr id="440" name="object 440"/>
          <p:cNvSpPr/>
          <p:nvPr/>
        </p:nvSpPr>
        <p:spPr>
          <a:xfrm>
            <a:off x="7484908" y="1782021"/>
            <a:ext cx="977" cy="318629"/>
          </a:xfrm>
          <a:custGeom>
            <a:avLst/>
            <a:gdLst/>
            <a:ahLst/>
            <a:cxnLst/>
            <a:rect l="l" t="t" r="r" b="b"/>
            <a:pathLst>
              <a:path w="1524" h="496825">
                <a:moveTo>
                  <a:pt x="381" y="382"/>
                </a:moveTo>
                <a:lnTo>
                  <a:pt x="1143" y="496444"/>
                </a:lnTo>
              </a:path>
            </a:pathLst>
          </a:custGeom>
          <a:ln w="762">
            <a:solidFill>
              <a:srgbClr val="000000"/>
            </a:solidFill>
          </a:ln>
        </p:spPr>
        <p:txBody>
          <a:bodyPr wrap="square" lIns="0" tIns="0" rIns="0" bIns="0" rtlCol="0">
            <a:noAutofit/>
          </a:bodyPr>
          <a:lstStyle/>
          <a:p>
            <a:endParaRPr sz="1154"/>
          </a:p>
        </p:txBody>
      </p:sp>
      <p:sp>
        <p:nvSpPr>
          <p:cNvPr id="31" name="text 1"/>
          <p:cNvSpPr txBox="1"/>
          <p:nvPr/>
        </p:nvSpPr>
        <p:spPr>
          <a:xfrm>
            <a:off x="4719635" y="2107127"/>
            <a:ext cx="204030" cy="186526"/>
          </a:xfrm>
          <a:prstGeom prst="rect">
            <a:avLst/>
          </a:prstGeom>
        </p:spPr>
        <p:txBody>
          <a:bodyPr vert="horz" wrap="none" lIns="0" tIns="0" rIns="0" bIns="0" rtlCol="0">
            <a:spAutoFit/>
          </a:bodyPr>
          <a:lstStyle/>
          <a:p>
            <a:r>
              <a:rPr sz="417" b="1" spc="6" dirty="0">
                <a:solidFill>
                  <a:srgbClr val="FF0000"/>
                </a:solidFill>
                <a:latin typeface="Times New Roman"/>
                <a:cs typeface="Times New Roman"/>
              </a:rPr>
              <a:t>Formal</a:t>
            </a:r>
            <a:endParaRPr sz="385">
              <a:latin typeface="Times New Roman"/>
              <a:cs typeface="Times New Roman"/>
            </a:endParaRPr>
          </a:p>
          <a:p>
            <a:r>
              <a:rPr sz="378" b="1" spc="6" dirty="0">
                <a:solidFill>
                  <a:srgbClr val="FF0000"/>
                </a:solidFill>
                <a:latin typeface="Times New Roman"/>
                <a:cs typeface="Times New Roman"/>
              </a:rPr>
              <a:t>facilitato</a:t>
            </a:r>
            <a:r>
              <a:rPr sz="378" spc="6" dirty="0">
                <a:solidFill>
                  <a:srgbClr val="FF0000"/>
                </a:solidFill>
                <a:latin typeface="Times New Roman"/>
                <a:cs typeface="Times New Roman"/>
              </a:rPr>
              <a:t>r</a:t>
            </a:r>
            <a:endParaRPr sz="321">
              <a:latin typeface="Times New Roman"/>
              <a:cs typeface="Times New Roman"/>
            </a:endParaRPr>
          </a:p>
          <a:p>
            <a:r>
              <a:rPr sz="417" spc="6" dirty="0">
                <a:latin typeface="Times New Roman"/>
                <a:cs typeface="Times New Roman"/>
              </a:rPr>
              <a:t>training</a:t>
            </a:r>
            <a:endParaRPr sz="385">
              <a:latin typeface="Times New Roman"/>
              <a:cs typeface="Times New Roman"/>
            </a:endParaRPr>
          </a:p>
        </p:txBody>
      </p:sp>
      <p:sp>
        <p:nvSpPr>
          <p:cNvPr id="32" name="text 1"/>
          <p:cNvSpPr txBox="1"/>
          <p:nvPr/>
        </p:nvSpPr>
        <p:spPr>
          <a:xfrm>
            <a:off x="5115478" y="2107121"/>
            <a:ext cx="64057" cy="61235"/>
          </a:xfrm>
          <a:prstGeom prst="rect">
            <a:avLst/>
          </a:prstGeom>
        </p:spPr>
        <p:txBody>
          <a:bodyPr vert="horz" wrap="none" lIns="0" tIns="0" rIns="0" bIns="0" rtlCol="0">
            <a:spAutoFit/>
          </a:bodyPr>
          <a:lstStyle/>
          <a:p>
            <a:r>
              <a:rPr sz="398" spc="6" dirty="0">
                <a:latin typeface="Times New Roman"/>
                <a:cs typeface="Times New Roman"/>
              </a:rPr>
              <a:t>No</a:t>
            </a:r>
            <a:endParaRPr sz="385">
              <a:latin typeface="Times New Roman"/>
              <a:cs typeface="Times New Roman"/>
            </a:endParaRPr>
          </a:p>
        </p:txBody>
      </p:sp>
      <p:sp>
        <p:nvSpPr>
          <p:cNvPr id="33" name="text 1"/>
          <p:cNvSpPr txBox="1"/>
          <p:nvPr/>
        </p:nvSpPr>
        <p:spPr>
          <a:xfrm>
            <a:off x="5686756" y="2107121"/>
            <a:ext cx="64057" cy="61235"/>
          </a:xfrm>
          <a:prstGeom prst="rect">
            <a:avLst/>
          </a:prstGeom>
        </p:spPr>
        <p:txBody>
          <a:bodyPr vert="horz" wrap="none" lIns="0" tIns="0" rIns="0" bIns="0" rtlCol="0">
            <a:spAutoFit/>
          </a:bodyPr>
          <a:lstStyle/>
          <a:p>
            <a:r>
              <a:rPr sz="398" spc="6" dirty="0">
                <a:latin typeface="Times New Roman"/>
                <a:cs typeface="Times New Roman"/>
              </a:rPr>
              <a:t>No</a:t>
            </a:r>
            <a:endParaRPr sz="385">
              <a:latin typeface="Times New Roman"/>
              <a:cs typeface="Times New Roman"/>
            </a:endParaRPr>
          </a:p>
        </p:txBody>
      </p:sp>
      <p:sp>
        <p:nvSpPr>
          <p:cNvPr id="34" name="text 1"/>
          <p:cNvSpPr txBox="1"/>
          <p:nvPr/>
        </p:nvSpPr>
        <p:spPr>
          <a:xfrm>
            <a:off x="6181315" y="2107121"/>
            <a:ext cx="85664" cy="64185"/>
          </a:xfrm>
          <a:prstGeom prst="rect">
            <a:avLst/>
          </a:prstGeom>
        </p:spPr>
        <p:txBody>
          <a:bodyPr vert="horz" wrap="none" lIns="0" tIns="0" rIns="0" bIns="0" rtlCol="0">
            <a:spAutoFit/>
          </a:bodyPr>
          <a:lstStyle/>
          <a:p>
            <a:r>
              <a:rPr sz="417" b="1" spc="6" dirty="0">
                <a:solidFill>
                  <a:srgbClr val="FF0000"/>
                </a:solidFill>
                <a:latin typeface="Times New Roman"/>
                <a:cs typeface="Times New Roman"/>
              </a:rPr>
              <a:t>Yes</a:t>
            </a:r>
            <a:endParaRPr sz="385">
              <a:latin typeface="Times New Roman"/>
              <a:cs typeface="Times New Roman"/>
            </a:endParaRPr>
          </a:p>
        </p:txBody>
      </p:sp>
      <p:sp>
        <p:nvSpPr>
          <p:cNvPr id="38" name="text 1"/>
          <p:cNvSpPr txBox="1"/>
          <p:nvPr/>
        </p:nvSpPr>
        <p:spPr>
          <a:xfrm>
            <a:off x="6575205" y="2107121"/>
            <a:ext cx="64057" cy="61235"/>
          </a:xfrm>
          <a:prstGeom prst="rect">
            <a:avLst/>
          </a:prstGeom>
        </p:spPr>
        <p:txBody>
          <a:bodyPr vert="horz" wrap="none" lIns="0" tIns="0" rIns="0" bIns="0" rtlCol="0">
            <a:spAutoFit/>
          </a:bodyPr>
          <a:lstStyle/>
          <a:p>
            <a:r>
              <a:rPr sz="398" spc="6" dirty="0">
                <a:latin typeface="Times New Roman"/>
                <a:cs typeface="Times New Roman"/>
              </a:rPr>
              <a:t>No</a:t>
            </a:r>
            <a:endParaRPr sz="385">
              <a:latin typeface="Times New Roman"/>
              <a:cs typeface="Times New Roman"/>
            </a:endParaRPr>
          </a:p>
        </p:txBody>
      </p:sp>
      <p:sp>
        <p:nvSpPr>
          <p:cNvPr id="39" name="text 1"/>
          <p:cNvSpPr txBox="1"/>
          <p:nvPr/>
        </p:nvSpPr>
        <p:spPr>
          <a:xfrm>
            <a:off x="7038973" y="2105654"/>
            <a:ext cx="264944" cy="128368"/>
          </a:xfrm>
          <a:prstGeom prst="rect">
            <a:avLst/>
          </a:prstGeom>
        </p:spPr>
        <p:txBody>
          <a:bodyPr vert="horz" wrap="none" lIns="0" tIns="0" rIns="0" bIns="0" rtlCol="0">
            <a:spAutoFit/>
          </a:bodyPr>
          <a:lstStyle/>
          <a:p>
            <a:r>
              <a:rPr sz="417" b="1" spc="6" dirty="0">
                <a:solidFill>
                  <a:srgbClr val="FF0000"/>
                </a:solidFill>
                <a:latin typeface="Times New Roman"/>
                <a:cs typeface="Times New Roman"/>
              </a:rPr>
              <a:t>Yes </a:t>
            </a:r>
            <a:r>
              <a:rPr sz="417" spc="6" dirty="0">
                <a:latin typeface="Times New Roman"/>
                <a:cs typeface="Times New Roman"/>
              </a:rPr>
              <a:t>(formal</a:t>
            </a:r>
            <a:endParaRPr sz="385">
              <a:latin typeface="Times New Roman"/>
              <a:cs typeface="Times New Roman"/>
            </a:endParaRPr>
          </a:p>
          <a:p>
            <a:r>
              <a:rPr sz="417" spc="6" dirty="0">
                <a:latin typeface="Times New Roman"/>
                <a:cs typeface="Times New Roman"/>
              </a:rPr>
              <a:t>training)</a:t>
            </a:r>
            <a:endParaRPr sz="385">
              <a:latin typeface="Times New Roman"/>
              <a:cs typeface="Times New Roman"/>
            </a:endParaRPr>
          </a:p>
        </p:txBody>
      </p:sp>
      <p:sp>
        <p:nvSpPr>
          <p:cNvPr id="40" name="text 1"/>
          <p:cNvSpPr txBox="1"/>
          <p:nvPr/>
        </p:nvSpPr>
        <p:spPr>
          <a:xfrm>
            <a:off x="7302893" y="2107121"/>
            <a:ext cx="174471" cy="61235"/>
          </a:xfrm>
          <a:prstGeom prst="rect">
            <a:avLst/>
          </a:prstGeom>
        </p:spPr>
        <p:txBody>
          <a:bodyPr vert="horz" wrap="none" lIns="0" tIns="0" rIns="0" bIns="0" rtlCol="0">
            <a:spAutoFit/>
          </a:bodyPr>
          <a:lstStyle/>
          <a:p>
            <a:r>
              <a:rPr sz="398" spc="6" dirty="0">
                <a:latin typeface="Times New Roman"/>
                <a:cs typeface="Times New Roman"/>
              </a:rPr>
              <a:t>auditing</a:t>
            </a:r>
            <a:endParaRPr sz="385">
              <a:latin typeface="Times New Roman"/>
              <a:cs typeface="Times New Roman"/>
            </a:endParaRPr>
          </a:p>
        </p:txBody>
      </p:sp>
      <p:sp>
        <p:nvSpPr>
          <p:cNvPr id="441" name="object 441"/>
          <p:cNvSpPr/>
          <p:nvPr/>
        </p:nvSpPr>
        <p:spPr>
          <a:xfrm>
            <a:off x="4702043" y="2100404"/>
            <a:ext cx="6353" cy="1955"/>
          </a:xfrm>
          <a:custGeom>
            <a:avLst/>
            <a:gdLst/>
            <a:ahLst/>
            <a:cxnLst/>
            <a:rect l="l" t="t" r="r" b="b"/>
            <a:pathLst>
              <a:path w="9906" h="3048">
                <a:moveTo>
                  <a:pt x="0" y="0"/>
                </a:moveTo>
                <a:lnTo>
                  <a:pt x="0" y="3049"/>
                </a:lnTo>
                <a:lnTo>
                  <a:pt x="9906" y="3049"/>
                </a:lnTo>
                <a:lnTo>
                  <a:pt x="9906" y="0"/>
                </a:lnTo>
                <a:lnTo>
                  <a:pt x="0" y="0"/>
                </a:lnTo>
                <a:close/>
              </a:path>
            </a:pathLst>
          </a:custGeom>
          <a:solidFill>
            <a:srgbClr val="000000"/>
          </a:solidFill>
        </p:spPr>
        <p:txBody>
          <a:bodyPr wrap="square" lIns="0" tIns="0" rIns="0" bIns="0" rtlCol="0">
            <a:noAutofit/>
          </a:bodyPr>
          <a:lstStyle/>
          <a:p>
            <a:endParaRPr sz="1154"/>
          </a:p>
        </p:txBody>
      </p:sp>
      <p:sp>
        <p:nvSpPr>
          <p:cNvPr id="442" name="object 442"/>
          <p:cNvSpPr/>
          <p:nvPr/>
        </p:nvSpPr>
        <p:spPr>
          <a:xfrm>
            <a:off x="4701798" y="2100160"/>
            <a:ext cx="6353" cy="978"/>
          </a:xfrm>
          <a:custGeom>
            <a:avLst/>
            <a:gdLst/>
            <a:ahLst/>
            <a:cxnLst/>
            <a:rect l="l" t="t" r="r" b="b"/>
            <a:pathLst>
              <a:path w="9906" h="1525">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443" name="object 443"/>
          <p:cNvSpPr/>
          <p:nvPr/>
        </p:nvSpPr>
        <p:spPr>
          <a:xfrm>
            <a:off x="4708395" y="2100404"/>
            <a:ext cx="391444" cy="1955"/>
          </a:xfrm>
          <a:custGeom>
            <a:avLst/>
            <a:gdLst/>
            <a:ahLst/>
            <a:cxnLst/>
            <a:rect l="l" t="t" r="r" b="b"/>
            <a:pathLst>
              <a:path w="610362" h="3048">
                <a:moveTo>
                  <a:pt x="0" y="0"/>
                </a:moveTo>
                <a:lnTo>
                  <a:pt x="0" y="3049"/>
                </a:lnTo>
                <a:lnTo>
                  <a:pt x="610362" y="3049"/>
                </a:lnTo>
                <a:lnTo>
                  <a:pt x="610362" y="0"/>
                </a:lnTo>
                <a:lnTo>
                  <a:pt x="0" y="0"/>
                </a:lnTo>
                <a:close/>
              </a:path>
            </a:pathLst>
          </a:custGeom>
          <a:solidFill>
            <a:srgbClr val="000000"/>
          </a:solidFill>
        </p:spPr>
        <p:txBody>
          <a:bodyPr wrap="square" lIns="0" tIns="0" rIns="0" bIns="0" rtlCol="0">
            <a:noAutofit/>
          </a:bodyPr>
          <a:lstStyle/>
          <a:p>
            <a:endParaRPr sz="1154"/>
          </a:p>
        </p:txBody>
      </p:sp>
      <p:sp>
        <p:nvSpPr>
          <p:cNvPr id="444" name="object 444"/>
          <p:cNvSpPr/>
          <p:nvPr/>
        </p:nvSpPr>
        <p:spPr>
          <a:xfrm>
            <a:off x="4707663" y="2100160"/>
            <a:ext cx="392421" cy="978"/>
          </a:xfrm>
          <a:custGeom>
            <a:avLst/>
            <a:gdLst/>
            <a:ahLst/>
            <a:cxnLst/>
            <a:rect l="l" t="t" r="r" b="b"/>
            <a:pathLst>
              <a:path w="611886" h="1525">
                <a:moveTo>
                  <a:pt x="381" y="382"/>
                </a:moveTo>
                <a:lnTo>
                  <a:pt x="611505" y="1144"/>
                </a:lnTo>
              </a:path>
            </a:pathLst>
          </a:custGeom>
          <a:ln w="762">
            <a:solidFill>
              <a:srgbClr val="000000"/>
            </a:solidFill>
          </a:ln>
        </p:spPr>
        <p:txBody>
          <a:bodyPr wrap="square" lIns="0" tIns="0" rIns="0" bIns="0" rtlCol="0">
            <a:noAutofit/>
          </a:bodyPr>
          <a:lstStyle/>
          <a:p>
            <a:endParaRPr sz="1154"/>
          </a:p>
        </p:txBody>
      </p:sp>
      <p:sp>
        <p:nvSpPr>
          <p:cNvPr id="445" name="object 445"/>
          <p:cNvSpPr/>
          <p:nvPr/>
        </p:nvSpPr>
        <p:spPr>
          <a:xfrm>
            <a:off x="5099839" y="2100404"/>
            <a:ext cx="1955" cy="1955"/>
          </a:xfrm>
          <a:custGeom>
            <a:avLst/>
            <a:gdLst/>
            <a:ahLst/>
            <a:cxnLst/>
            <a:rect l="l" t="t" r="r" b="b"/>
            <a:pathLst>
              <a:path w="3048" h="3048">
                <a:moveTo>
                  <a:pt x="0" y="0"/>
                </a:moveTo>
                <a:lnTo>
                  <a:pt x="0" y="3049"/>
                </a:lnTo>
                <a:lnTo>
                  <a:pt x="3048" y="304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46" name="object 446"/>
          <p:cNvSpPr/>
          <p:nvPr/>
        </p:nvSpPr>
        <p:spPr>
          <a:xfrm>
            <a:off x="5099595" y="2100160"/>
            <a:ext cx="2443" cy="978"/>
          </a:xfrm>
          <a:custGeom>
            <a:avLst/>
            <a:gdLst/>
            <a:ahLst/>
            <a:cxnLst/>
            <a:rect l="l" t="t" r="r" b="b"/>
            <a:pathLst>
              <a:path w="3810" h="1525">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447" name="object 447"/>
          <p:cNvSpPr/>
          <p:nvPr/>
        </p:nvSpPr>
        <p:spPr>
          <a:xfrm>
            <a:off x="5099595" y="2100160"/>
            <a:ext cx="977" cy="2444"/>
          </a:xfrm>
          <a:custGeom>
            <a:avLst/>
            <a:gdLst/>
            <a:ahLst/>
            <a:cxnLst/>
            <a:rect l="l" t="t" r="r" b="b"/>
            <a:pathLst>
              <a:path w="1524" h="3811">
                <a:moveTo>
                  <a:pt x="381" y="382"/>
                </a:moveTo>
                <a:lnTo>
                  <a:pt x="1143" y="3430"/>
                </a:lnTo>
              </a:path>
            </a:pathLst>
          </a:custGeom>
          <a:ln w="762">
            <a:solidFill>
              <a:srgbClr val="000000"/>
            </a:solidFill>
          </a:ln>
        </p:spPr>
        <p:txBody>
          <a:bodyPr wrap="square" lIns="0" tIns="0" rIns="0" bIns="0" rtlCol="0">
            <a:noAutofit/>
          </a:bodyPr>
          <a:lstStyle/>
          <a:p>
            <a:endParaRPr sz="1154"/>
          </a:p>
        </p:txBody>
      </p:sp>
      <p:sp>
        <p:nvSpPr>
          <p:cNvPr id="448" name="object 448"/>
          <p:cNvSpPr/>
          <p:nvPr/>
        </p:nvSpPr>
        <p:spPr>
          <a:xfrm>
            <a:off x="5101794" y="2100404"/>
            <a:ext cx="568839" cy="1955"/>
          </a:xfrm>
          <a:custGeom>
            <a:avLst/>
            <a:gdLst/>
            <a:ahLst/>
            <a:cxnLst/>
            <a:rect l="l" t="t" r="r" b="b"/>
            <a:pathLst>
              <a:path w="886968" h="3048">
                <a:moveTo>
                  <a:pt x="0" y="0"/>
                </a:moveTo>
                <a:lnTo>
                  <a:pt x="0" y="3049"/>
                </a:lnTo>
                <a:lnTo>
                  <a:pt x="886968" y="3049"/>
                </a:lnTo>
                <a:lnTo>
                  <a:pt x="886968" y="0"/>
                </a:lnTo>
                <a:lnTo>
                  <a:pt x="0" y="0"/>
                </a:lnTo>
                <a:close/>
              </a:path>
            </a:pathLst>
          </a:custGeom>
          <a:solidFill>
            <a:srgbClr val="000000"/>
          </a:solidFill>
        </p:spPr>
        <p:txBody>
          <a:bodyPr wrap="square" lIns="0" tIns="0" rIns="0" bIns="0" rtlCol="0">
            <a:noAutofit/>
          </a:bodyPr>
          <a:lstStyle/>
          <a:p>
            <a:endParaRPr sz="1154"/>
          </a:p>
        </p:txBody>
      </p:sp>
      <p:sp>
        <p:nvSpPr>
          <p:cNvPr id="449" name="object 449"/>
          <p:cNvSpPr/>
          <p:nvPr/>
        </p:nvSpPr>
        <p:spPr>
          <a:xfrm>
            <a:off x="5101550" y="2100160"/>
            <a:ext cx="569328" cy="978"/>
          </a:xfrm>
          <a:custGeom>
            <a:avLst/>
            <a:gdLst/>
            <a:ahLst/>
            <a:cxnLst/>
            <a:rect l="l" t="t" r="r" b="b"/>
            <a:pathLst>
              <a:path w="887730" h="1525">
                <a:moveTo>
                  <a:pt x="381" y="382"/>
                </a:moveTo>
                <a:lnTo>
                  <a:pt x="887349" y="1144"/>
                </a:lnTo>
              </a:path>
            </a:pathLst>
          </a:custGeom>
          <a:ln w="762">
            <a:solidFill>
              <a:srgbClr val="000000"/>
            </a:solidFill>
          </a:ln>
        </p:spPr>
        <p:txBody>
          <a:bodyPr wrap="square" lIns="0" tIns="0" rIns="0" bIns="0" rtlCol="0">
            <a:noAutofit/>
          </a:bodyPr>
          <a:lstStyle/>
          <a:p>
            <a:endParaRPr sz="1154"/>
          </a:p>
        </p:txBody>
      </p:sp>
      <p:sp>
        <p:nvSpPr>
          <p:cNvPr id="450" name="object 450"/>
          <p:cNvSpPr/>
          <p:nvPr/>
        </p:nvSpPr>
        <p:spPr>
          <a:xfrm>
            <a:off x="5670634" y="2100404"/>
            <a:ext cx="1954" cy="1955"/>
          </a:xfrm>
          <a:custGeom>
            <a:avLst/>
            <a:gdLst/>
            <a:ahLst/>
            <a:cxnLst/>
            <a:rect l="l" t="t" r="r" b="b"/>
            <a:pathLst>
              <a:path w="3047" h="3048">
                <a:moveTo>
                  <a:pt x="0" y="0"/>
                </a:moveTo>
                <a:lnTo>
                  <a:pt x="0" y="3049"/>
                </a:lnTo>
                <a:lnTo>
                  <a:pt x="3047" y="3049"/>
                </a:lnTo>
                <a:lnTo>
                  <a:pt x="3047" y="0"/>
                </a:lnTo>
                <a:lnTo>
                  <a:pt x="0" y="0"/>
                </a:lnTo>
                <a:close/>
              </a:path>
            </a:pathLst>
          </a:custGeom>
          <a:solidFill>
            <a:srgbClr val="000000"/>
          </a:solidFill>
        </p:spPr>
        <p:txBody>
          <a:bodyPr wrap="square" lIns="0" tIns="0" rIns="0" bIns="0" rtlCol="0">
            <a:noAutofit/>
          </a:bodyPr>
          <a:lstStyle/>
          <a:p>
            <a:endParaRPr sz="1154"/>
          </a:p>
        </p:txBody>
      </p:sp>
      <p:sp>
        <p:nvSpPr>
          <p:cNvPr id="451" name="object 451"/>
          <p:cNvSpPr/>
          <p:nvPr/>
        </p:nvSpPr>
        <p:spPr>
          <a:xfrm>
            <a:off x="5670389" y="2100160"/>
            <a:ext cx="2443" cy="978"/>
          </a:xfrm>
          <a:custGeom>
            <a:avLst/>
            <a:gdLst/>
            <a:ahLst/>
            <a:cxnLst/>
            <a:rect l="l" t="t" r="r" b="b"/>
            <a:pathLst>
              <a:path w="3810" h="1525">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452" name="object 452"/>
          <p:cNvSpPr/>
          <p:nvPr/>
        </p:nvSpPr>
        <p:spPr>
          <a:xfrm>
            <a:off x="5670389" y="2100160"/>
            <a:ext cx="977" cy="2444"/>
          </a:xfrm>
          <a:custGeom>
            <a:avLst/>
            <a:gdLst/>
            <a:ahLst/>
            <a:cxnLst/>
            <a:rect l="l" t="t" r="r" b="b"/>
            <a:pathLst>
              <a:path w="1524" h="3811">
                <a:moveTo>
                  <a:pt x="381" y="382"/>
                </a:moveTo>
                <a:lnTo>
                  <a:pt x="1143" y="3430"/>
                </a:lnTo>
              </a:path>
            </a:pathLst>
          </a:custGeom>
          <a:ln w="762">
            <a:solidFill>
              <a:srgbClr val="000000"/>
            </a:solidFill>
          </a:ln>
        </p:spPr>
        <p:txBody>
          <a:bodyPr wrap="square" lIns="0" tIns="0" rIns="0" bIns="0" rtlCol="0">
            <a:noAutofit/>
          </a:bodyPr>
          <a:lstStyle/>
          <a:p>
            <a:endParaRPr sz="1154"/>
          </a:p>
        </p:txBody>
      </p:sp>
      <p:sp>
        <p:nvSpPr>
          <p:cNvPr id="453" name="object 453"/>
          <p:cNvSpPr/>
          <p:nvPr/>
        </p:nvSpPr>
        <p:spPr>
          <a:xfrm>
            <a:off x="5672588" y="2100404"/>
            <a:ext cx="493092" cy="1955"/>
          </a:xfrm>
          <a:custGeom>
            <a:avLst/>
            <a:gdLst/>
            <a:ahLst/>
            <a:cxnLst/>
            <a:rect l="l" t="t" r="r" b="b"/>
            <a:pathLst>
              <a:path w="768858" h="3048">
                <a:moveTo>
                  <a:pt x="0" y="0"/>
                </a:moveTo>
                <a:lnTo>
                  <a:pt x="0" y="3049"/>
                </a:lnTo>
                <a:lnTo>
                  <a:pt x="768858" y="3049"/>
                </a:lnTo>
                <a:lnTo>
                  <a:pt x="768858" y="0"/>
                </a:lnTo>
                <a:lnTo>
                  <a:pt x="0" y="0"/>
                </a:lnTo>
                <a:close/>
              </a:path>
            </a:pathLst>
          </a:custGeom>
          <a:solidFill>
            <a:srgbClr val="000000"/>
          </a:solidFill>
        </p:spPr>
        <p:txBody>
          <a:bodyPr wrap="square" lIns="0" tIns="0" rIns="0" bIns="0" rtlCol="0">
            <a:noAutofit/>
          </a:bodyPr>
          <a:lstStyle/>
          <a:p>
            <a:endParaRPr sz="1154"/>
          </a:p>
        </p:txBody>
      </p:sp>
      <p:sp>
        <p:nvSpPr>
          <p:cNvPr id="454" name="object 454"/>
          <p:cNvSpPr/>
          <p:nvPr/>
        </p:nvSpPr>
        <p:spPr>
          <a:xfrm>
            <a:off x="5672343" y="2100160"/>
            <a:ext cx="493581" cy="978"/>
          </a:xfrm>
          <a:custGeom>
            <a:avLst/>
            <a:gdLst/>
            <a:ahLst/>
            <a:cxnLst/>
            <a:rect l="l" t="t" r="r" b="b"/>
            <a:pathLst>
              <a:path w="769620" h="1525">
                <a:moveTo>
                  <a:pt x="381" y="382"/>
                </a:moveTo>
                <a:lnTo>
                  <a:pt x="769239" y="1144"/>
                </a:lnTo>
              </a:path>
            </a:pathLst>
          </a:custGeom>
          <a:ln w="762">
            <a:solidFill>
              <a:srgbClr val="000000"/>
            </a:solidFill>
          </a:ln>
        </p:spPr>
        <p:txBody>
          <a:bodyPr wrap="square" lIns="0" tIns="0" rIns="0" bIns="0" rtlCol="0">
            <a:noAutofit/>
          </a:bodyPr>
          <a:lstStyle/>
          <a:p>
            <a:endParaRPr sz="1154"/>
          </a:p>
        </p:txBody>
      </p:sp>
      <p:sp>
        <p:nvSpPr>
          <p:cNvPr id="455" name="object 455"/>
          <p:cNvSpPr/>
          <p:nvPr/>
        </p:nvSpPr>
        <p:spPr>
          <a:xfrm>
            <a:off x="6165680" y="2100404"/>
            <a:ext cx="1954" cy="1955"/>
          </a:xfrm>
          <a:custGeom>
            <a:avLst/>
            <a:gdLst/>
            <a:ahLst/>
            <a:cxnLst/>
            <a:rect l="l" t="t" r="r" b="b"/>
            <a:pathLst>
              <a:path w="3047" h="3048">
                <a:moveTo>
                  <a:pt x="0" y="0"/>
                </a:moveTo>
                <a:lnTo>
                  <a:pt x="0" y="3049"/>
                </a:lnTo>
                <a:lnTo>
                  <a:pt x="3047" y="3049"/>
                </a:lnTo>
                <a:lnTo>
                  <a:pt x="3047" y="0"/>
                </a:lnTo>
                <a:lnTo>
                  <a:pt x="0" y="0"/>
                </a:lnTo>
                <a:close/>
              </a:path>
            </a:pathLst>
          </a:custGeom>
          <a:solidFill>
            <a:srgbClr val="000000"/>
          </a:solidFill>
        </p:spPr>
        <p:txBody>
          <a:bodyPr wrap="square" lIns="0" tIns="0" rIns="0" bIns="0" rtlCol="0">
            <a:noAutofit/>
          </a:bodyPr>
          <a:lstStyle/>
          <a:p>
            <a:endParaRPr sz="1154"/>
          </a:p>
        </p:txBody>
      </p:sp>
      <p:sp>
        <p:nvSpPr>
          <p:cNvPr id="456" name="object 456"/>
          <p:cNvSpPr/>
          <p:nvPr/>
        </p:nvSpPr>
        <p:spPr>
          <a:xfrm>
            <a:off x="6165436" y="2100160"/>
            <a:ext cx="2443" cy="978"/>
          </a:xfrm>
          <a:custGeom>
            <a:avLst/>
            <a:gdLst/>
            <a:ahLst/>
            <a:cxnLst/>
            <a:rect l="l" t="t" r="r" b="b"/>
            <a:pathLst>
              <a:path w="3809" h="1525">
                <a:moveTo>
                  <a:pt x="381" y="382"/>
                </a:moveTo>
                <a:lnTo>
                  <a:pt x="3428" y="1144"/>
                </a:lnTo>
              </a:path>
            </a:pathLst>
          </a:custGeom>
          <a:ln w="762">
            <a:solidFill>
              <a:srgbClr val="000000"/>
            </a:solidFill>
          </a:ln>
        </p:spPr>
        <p:txBody>
          <a:bodyPr wrap="square" lIns="0" tIns="0" rIns="0" bIns="0" rtlCol="0">
            <a:noAutofit/>
          </a:bodyPr>
          <a:lstStyle/>
          <a:p>
            <a:endParaRPr sz="1154"/>
          </a:p>
        </p:txBody>
      </p:sp>
      <p:sp>
        <p:nvSpPr>
          <p:cNvPr id="457" name="object 457"/>
          <p:cNvSpPr/>
          <p:nvPr/>
        </p:nvSpPr>
        <p:spPr>
          <a:xfrm>
            <a:off x="6165436" y="2100160"/>
            <a:ext cx="977" cy="2444"/>
          </a:xfrm>
          <a:custGeom>
            <a:avLst/>
            <a:gdLst/>
            <a:ahLst/>
            <a:cxnLst/>
            <a:rect l="l" t="t" r="r" b="b"/>
            <a:pathLst>
              <a:path w="1523" h="3811">
                <a:moveTo>
                  <a:pt x="381" y="382"/>
                </a:moveTo>
                <a:lnTo>
                  <a:pt x="1143" y="3430"/>
                </a:lnTo>
              </a:path>
            </a:pathLst>
          </a:custGeom>
          <a:ln w="762">
            <a:solidFill>
              <a:srgbClr val="000000"/>
            </a:solidFill>
          </a:ln>
        </p:spPr>
        <p:txBody>
          <a:bodyPr wrap="square" lIns="0" tIns="0" rIns="0" bIns="0" rtlCol="0">
            <a:noAutofit/>
          </a:bodyPr>
          <a:lstStyle/>
          <a:p>
            <a:endParaRPr sz="1154"/>
          </a:p>
        </p:txBody>
      </p:sp>
      <p:sp>
        <p:nvSpPr>
          <p:cNvPr id="458" name="object 458"/>
          <p:cNvSpPr/>
          <p:nvPr/>
        </p:nvSpPr>
        <p:spPr>
          <a:xfrm>
            <a:off x="6167635" y="2100404"/>
            <a:ext cx="391932" cy="1955"/>
          </a:xfrm>
          <a:custGeom>
            <a:avLst/>
            <a:gdLst/>
            <a:ahLst/>
            <a:cxnLst/>
            <a:rect l="l" t="t" r="r" b="b"/>
            <a:pathLst>
              <a:path w="611123" h="3048">
                <a:moveTo>
                  <a:pt x="0" y="0"/>
                </a:moveTo>
                <a:lnTo>
                  <a:pt x="0" y="3049"/>
                </a:lnTo>
                <a:lnTo>
                  <a:pt x="611124" y="3049"/>
                </a:lnTo>
                <a:lnTo>
                  <a:pt x="611124" y="0"/>
                </a:lnTo>
                <a:lnTo>
                  <a:pt x="0" y="0"/>
                </a:lnTo>
                <a:close/>
              </a:path>
            </a:pathLst>
          </a:custGeom>
          <a:solidFill>
            <a:srgbClr val="000000"/>
          </a:solidFill>
        </p:spPr>
        <p:txBody>
          <a:bodyPr wrap="square" lIns="0" tIns="0" rIns="0" bIns="0" rtlCol="0">
            <a:noAutofit/>
          </a:bodyPr>
          <a:lstStyle/>
          <a:p>
            <a:endParaRPr sz="1154"/>
          </a:p>
        </p:txBody>
      </p:sp>
      <p:sp>
        <p:nvSpPr>
          <p:cNvPr id="459" name="object 459"/>
          <p:cNvSpPr/>
          <p:nvPr/>
        </p:nvSpPr>
        <p:spPr>
          <a:xfrm>
            <a:off x="6167391" y="2100160"/>
            <a:ext cx="392420" cy="978"/>
          </a:xfrm>
          <a:custGeom>
            <a:avLst/>
            <a:gdLst/>
            <a:ahLst/>
            <a:cxnLst/>
            <a:rect l="l" t="t" r="r" b="b"/>
            <a:pathLst>
              <a:path w="611885" h="1525">
                <a:moveTo>
                  <a:pt x="381" y="382"/>
                </a:moveTo>
                <a:lnTo>
                  <a:pt x="611505" y="1144"/>
                </a:lnTo>
              </a:path>
            </a:pathLst>
          </a:custGeom>
          <a:ln w="762">
            <a:solidFill>
              <a:srgbClr val="000000"/>
            </a:solidFill>
          </a:ln>
        </p:spPr>
        <p:txBody>
          <a:bodyPr wrap="square" lIns="0" tIns="0" rIns="0" bIns="0" rtlCol="0">
            <a:noAutofit/>
          </a:bodyPr>
          <a:lstStyle/>
          <a:p>
            <a:endParaRPr sz="1154"/>
          </a:p>
        </p:txBody>
      </p:sp>
      <p:sp>
        <p:nvSpPr>
          <p:cNvPr id="460" name="object 460"/>
          <p:cNvSpPr/>
          <p:nvPr/>
        </p:nvSpPr>
        <p:spPr>
          <a:xfrm>
            <a:off x="6559567" y="2100404"/>
            <a:ext cx="1955" cy="1955"/>
          </a:xfrm>
          <a:custGeom>
            <a:avLst/>
            <a:gdLst/>
            <a:ahLst/>
            <a:cxnLst/>
            <a:rect l="l" t="t" r="r" b="b"/>
            <a:pathLst>
              <a:path w="3048" h="3048">
                <a:moveTo>
                  <a:pt x="0" y="0"/>
                </a:moveTo>
                <a:lnTo>
                  <a:pt x="0" y="3049"/>
                </a:lnTo>
                <a:lnTo>
                  <a:pt x="3048" y="304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61" name="object 461"/>
          <p:cNvSpPr/>
          <p:nvPr/>
        </p:nvSpPr>
        <p:spPr>
          <a:xfrm>
            <a:off x="6559323" y="2100160"/>
            <a:ext cx="2443" cy="978"/>
          </a:xfrm>
          <a:custGeom>
            <a:avLst/>
            <a:gdLst/>
            <a:ahLst/>
            <a:cxnLst/>
            <a:rect l="l" t="t" r="r" b="b"/>
            <a:pathLst>
              <a:path w="3810" h="1525">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462" name="object 462"/>
          <p:cNvSpPr/>
          <p:nvPr/>
        </p:nvSpPr>
        <p:spPr>
          <a:xfrm>
            <a:off x="6559323" y="2100160"/>
            <a:ext cx="977" cy="2444"/>
          </a:xfrm>
          <a:custGeom>
            <a:avLst/>
            <a:gdLst/>
            <a:ahLst/>
            <a:cxnLst/>
            <a:rect l="l" t="t" r="r" b="b"/>
            <a:pathLst>
              <a:path w="1524" h="3811">
                <a:moveTo>
                  <a:pt x="381" y="382"/>
                </a:moveTo>
                <a:lnTo>
                  <a:pt x="1143" y="3430"/>
                </a:lnTo>
              </a:path>
            </a:pathLst>
          </a:custGeom>
          <a:ln w="762">
            <a:solidFill>
              <a:srgbClr val="000000"/>
            </a:solidFill>
          </a:ln>
        </p:spPr>
        <p:txBody>
          <a:bodyPr wrap="square" lIns="0" tIns="0" rIns="0" bIns="0" rtlCol="0">
            <a:noAutofit/>
          </a:bodyPr>
          <a:lstStyle/>
          <a:p>
            <a:endParaRPr sz="1154"/>
          </a:p>
        </p:txBody>
      </p:sp>
      <p:sp>
        <p:nvSpPr>
          <p:cNvPr id="463" name="object 463"/>
          <p:cNvSpPr/>
          <p:nvPr/>
        </p:nvSpPr>
        <p:spPr>
          <a:xfrm>
            <a:off x="6561522" y="2100404"/>
            <a:ext cx="462304" cy="1955"/>
          </a:xfrm>
          <a:custGeom>
            <a:avLst/>
            <a:gdLst/>
            <a:ahLst/>
            <a:cxnLst/>
            <a:rect l="l" t="t" r="r" b="b"/>
            <a:pathLst>
              <a:path w="720852" h="3048">
                <a:moveTo>
                  <a:pt x="0" y="0"/>
                </a:moveTo>
                <a:lnTo>
                  <a:pt x="0" y="3049"/>
                </a:lnTo>
                <a:lnTo>
                  <a:pt x="720852" y="3049"/>
                </a:lnTo>
                <a:lnTo>
                  <a:pt x="720852" y="0"/>
                </a:lnTo>
                <a:lnTo>
                  <a:pt x="0" y="0"/>
                </a:lnTo>
                <a:close/>
              </a:path>
            </a:pathLst>
          </a:custGeom>
          <a:solidFill>
            <a:srgbClr val="000000"/>
          </a:solidFill>
        </p:spPr>
        <p:txBody>
          <a:bodyPr wrap="square" lIns="0" tIns="0" rIns="0" bIns="0" rtlCol="0">
            <a:noAutofit/>
          </a:bodyPr>
          <a:lstStyle/>
          <a:p>
            <a:endParaRPr sz="1154"/>
          </a:p>
        </p:txBody>
      </p:sp>
      <p:sp>
        <p:nvSpPr>
          <p:cNvPr id="464" name="object 464"/>
          <p:cNvSpPr/>
          <p:nvPr/>
        </p:nvSpPr>
        <p:spPr>
          <a:xfrm>
            <a:off x="6561277" y="2100160"/>
            <a:ext cx="462793" cy="978"/>
          </a:xfrm>
          <a:custGeom>
            <a:avLst/>
            <a:gdLst/>
            <a:ahLst/>
            <a:cxnLst/>
            <a:rect l="l" t="t" r="r" b="b"/>
            <a:pathLst>
              <a:path w="721614" h="1525">
                <a:moveTo>
                  <a:pt x="381" y="382"/>
                </a:moveTo>
                <a:lnTo>
                  <a:pt x="721233" y="1144"/>
                </a:lnTo>
              </a:path>
            </a:pathLst>
          </a:custGeom>
          <a:ln w="762">
            <a:solidFill>
              <a:srgbClr val="000000"/>
            </a:solidFill>
          </a:ln>
        </p:spPr>
        <p:txBody>
          <a:bodyPr wrap="square" lIns="0" tIns="0" rIns="0" bIns="0" rtlCol="0">
            <a:noAutofit/>
          </a:bodyPr>
          <a:lstStyle/>
          <a:p>
            <a:endParaRPr sz="1154"/>
          </a:p>
        </p:txBody>
      </p:sp>
      <p:sp>
        <p:nvSpPr>
          <p:cNvPr id="465" name="object 465"/>
          <p:cNvSpPr/>
          <p:nvPr/>
        </p:nvSpPr>
        <p:spPr>
          <a:xfrm>
            <a:off x="7023826" y="2100404"/>
            <a:ext cx="1955" cy="1955"/>
          </a:xfrm>
          <a:custGeom>
            <a:avLst/>
            <a:gdLst/>
            <a:ahLst/>
            <a:cxnLst/>
            <a:rect l="l" t="t" r="r" b="b"/>
            <a:pathLst>
              <a:path w="3048" h="3048">
                <a:moveTo>
                  <a:pt x="0" y="0"/>
                </a:moveTo>
                <a:lnTo>
                  <a:pt x="0" y="3049"/>
                </a:lnTo>
                <a:lnTo>
                  <a:pt x="3048" y="304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66" name="object 466"/>
          <p:cNvSpPr/>
          <p:nvPr/>
        </p:nvSpPr>
        <p:spPr>
          <a:xfrm>
            <a:off x="7023582" y="2100160"/>
            <a:ext cx="2443" cy="978"/>
          </a:xfrm>
          <a:custGeom>
            <a:avLst/>
            <a:gdLst/>
            <a:ahLst/>
            <a:cxnLst/>
            <a:rect l="l" t="t" r="r" b="b"/>
            <a:pathLst>
              <a:path w="3810" h="1525">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467" name="object 467"/>
          <p:cNvSpPr/>
          <p:nvPr/>
        </p:nvSpPr>
        <p:spPr>
          <a:xfrm>
            <a:off x="7023582" y="2100160"/>
            <a:ext cx="977" cy="2444"/>
          </a:xfrm>
          <a:custGeom>
            <a:avLst/>
            <a:gdLst/>
            <a:ahLst/>
            <a:cxnLst/>
            <a:rect l="l" t="t" r="r" b="b"/>
            <a:pathLst>
              <a:path w="1524" h="3811">
                <a:moveTo>
                  <a:pt x="381" y="382"/>
                </a:moveTo>
                <a:lnTo>
                  <a:pt x="1143" y="3430"/>
                </a:lnTo>
              </a:path>
            </a:pathLst>
          </a:custGeom>
          <a:ln w="762">
            <a:solidFill>
              <a:srgbClr val="000000"/>
            </a:solidFill>
          </a:ln>
        </p:spPr>
        <p:txBody>
          <a:bodyPr wrap="square" lIns="0" tIns="0" rIns="0" bIns="0" rtlCol="0">
            <a:noAutofit/>
          </a:bodyPr>
          <a:lstStyle/>
          <a:p>
            <a:endParaRPr sz="1154"/>
          </a:p>
        </p:txBody>
      </p:sp>
      <p:sp>
        <p:nvSpPr>
          <p:cNvPr id="468" name="object 468"/>
          <p:cNvSpPr/>
          <p:nvPr/>
        </p:nvSpPr>
        <p:spPr>
          <a:xfrm>
            <a:off x="7025781" y="2100404"/>
            <a:ext cx="459372" cy="1955"/>
          </a:xfrm>
          <a:custGeom>
            <a:avLst/>
            <a:gdLst/>
            <a:ahLst/>
            <a:cxnLst/>
            <a:rect l="l" t="t" r="r" b="b"/>
            <a:pathLst>
              <a:path w="716280" h="3048">
                <a:moveTo>
                  <a:pt x="0" y="0"/>
                </a:moveTo>
                <a:lnTo>
                  <a:pt x="0" y="3049"/>
                </a:lnTo>
                <a:lnTo>
                  <a:pt x="716280" y="3049"/>
                </a:lnTo>
                <a:lnTo>
                  <a:pt x="716280" y="0"/>
                </a:lnTo>
                <a:lnTo>
                  <a:pt x="0" y="0"/>
                </a:lnTo>
                <a:close/>
              </a:path>
            </a:pathLst>
          </a:custGeom>
          <a:solidFill>
            <a:srgbClr val="000000"/>
          </a:solidFill>
        </p:spPr>
        <p:txBody>
          <a:bodyPr wrap="square" lIns="0" tIns="0" rIns="0" bIns="0" rtlCol="0">
            <a:noAutofit/>
          </a:bodyPr>
          <a:lstStyle/>
          <a:p>
            <a:endParaRPr sz="1154"/>
          </a:p>
        </p:txBody>
      </p:sp>
      <p:sp>
        <p:nvSpPr>
          <p:cNvPr id="469" name="object 469"/>
          <p:cNvSpPr/>
          <p:nvPr/>
        </p:nvSpPr>
        <p:spPr>
          <a:xfrm>
            <a:off x="7025536" y="2100160"/>
            <a:ext cx="459861" cy="978"/>
          </a:xfrm>
          <a:custGeom>
            <a:avLst/>
            <a:gdLst/>
            <a:ahLst/>
            <a:cxnLst/>
            <a:rect l="l" t="t" r="r" b="b"/>
            <a:pathLst>
              <a:path w="717042" h="1525">
                <a:moveTo>
                  <a:pt x="381" y="382"/>
                </a:moveTo>
                <a:lnTo>
                  <a:pt x="716661" y="1144"/>
                </a:lnTo>
              </a:path>
            </a:pathLst>
          </a:custGeom>
          <a:ln w="762">
            <a:solidFill>
              <a:srgbClr val="000000"/>
            </a:solidFill>
          </a:ln>
        </p:spPr>
        <p:txBody>
          <a:bodyPr wrap="square" lIns="0" tIns="0" rIns="0" bIns="0" rtlCol="0">
            <a:noAutofit/>
          </a:bodyPr>
          <a:lstStyle/>
          <a:p>
            <a:endParaRPr sz="1154"/>
          </a:p>
        </p:txBody>
      </p:sp>
      <p:sp>
        <p:nvSpPr>
          <p:cNvPr id="470" name="object 470"/>
          <p:cNvSpPr/>
          <p:nvPr/>
        </p:nvSpPr>
        <p:spPr>
          <a:xfrm>
            <a:off x="7485153" y="2100404"/>
            <a:ext cx="5864" cy="1955"/>
          </a:xfrm>
          <a:custGeom>
            <a:avLst/>
            <a:gdLst/>
            <a:ahLst/>
            <a:cxnLst/>
            <a:rect l="l" t="t" r="r" b="b"/>
            <a:pathLst>
              <a:path w="9143" h="3048">
                <a:moveTo>
                  <a:pt x="0" y="0"/>
                </a:moveTo>
                <a:lnTo>
                  <a:pt x="0" y="3049"/>
                </a:lnTo>
                <a:lnTo>
                  <a:pt x="9143" y="3049"/>
                </a:lnTo>
                <a:lnTo>
                  <a:pt x="9143" y="0"/>
                </a:lnTo>
                <a:lnTo>
                  <a:pt x="0" y="0"/>
                </a:lnTo>
                <a:close/>
              </a:path>
            </a:pathLst>
          </a:custGeom>
          <a:solidFill>
            <a:srgbClr val="000000"/>
          </a:solidFill>
        </p:spPr>
        <p:txBody>
          <a:bodyPr wrap="square" lIns="0" tIns="0" rIns="0" bIns="0" rtlCol="0">
            <a:noAutofit/>
          </a:bodyPr>
          <a:lstStyle/>
          <a:p>
            <a:endParaRPr sz="1154"/>
          </a:p>
        </p:txBody>
      </p:sp>
      <p:sp>
        <p:nvSpPr>
          <p:cNvPr id="471" name="object 471"/>
          <p:cNvSpPr/>
          <p:nvPr/>
        </p:nvSpPr>
        <p:spPr>
          <a:xfrm>
            <a:off x="7484908" y="2100160"/>
            <a:ext cx="6353" cy="978"/>
          </a:xfrm>
          <a:custGeom>
            <a:avLst/>
            <a:gdLst/>
            <a:ahLst/>
            <a:cxnLst/>
            <a:rect l="l" t="t" r="r" b="b"/>
            <a:pathLst>
              <a:path w="9906" h="1525">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472" name="object 472"/>
          <p:cNvSpPr/>
          <p:nvPr/>
        </p:nvSpPr>
        <p:spPr>
          <a:xfrm>
            <a:off x="4702043" y="2102360"/>
            <a:ext cx="6353" cy="175440"/>
          </a:xfrm>
          <a:custGeom>
            <a:avLst/>
            <a:gdLst/>
            <a:ahLst/>
            <a:cxnLst/>
            <a:rect l="l" t="t" r="r" b="b"/>
            <a:pathLst>
              <a:path w="9906" h="273557">
                <a:moveTo>
                  <a:pt x="0" y="0"/>
                </a:moveTo>
                <a:lnTo>
                  <a:pt x="0" y="273557"/>
                </a:lnTo>
                <a:lnTo>
                  <a:pt x="9906" y="273557"/>
                </a:lnTo>
                <a:lnTo>
                  <a:pt x="9906" y="0"/>
                </a:lnTo>
                <a:lnTo>
                  <a:pt x="0" y="0"/>
                </a:lnTo>
                <a:close/>
              </a:path>
            </a:pathLst>
          </a:custGeom>
          <a:solidFill>
            <a:srgbClr val="000000"/>
          </a:solidFill>
        </p:spPr>
        <p:txBody>
          <a:bodyPr wrap="square" lIns="0" tIns="0" rIns="0" bIns="0" rtlCol="0">
            <a:noAutofit/>
          </a:bodyPr>
          <a:lstStyle/>
          <a:p>
            <a:endParaRPr sz="1154"/>
          </a:p>
        </p:txBody>
      </p:sp>
      <p:sp>
        <p:nvSpPr>
          <p:cNvPr id="473" name="object 473"/>
          <p:cNvSpPr/>
          <p:nvPr/>
        </p:nvSpPr>
        <p:spPr>
          <a:xfrm>
            <a:off x="4701798" y="2102115"/>
            <a:ext cx="977" cy="175930"/>
          </a:xfrm>
          <a:custGeom>
            <a:avLst/>
            <a:gdLst/>
            <a:ahLst/>
            <a:cxnLst/>
            <a:rect l="l" t="t" r="r" b="b"/>
            <a:pathLst>
              <a:path w="1524" h="274320">
                <a:moveTo>
                  <a:pt x="381" y="382"/>
                </a:moveTo>
                <a:lnTo>
                  <a:pt x="1143" y="273939"/>
                </a:lnTo>
              </a:path>
            </a:pathLst>
          </a:custGeom>
          <a:ln w="762">
            <a:solidFill>
              <a:srgbClr val="000000"/>
            </a:solidFill>
          </a:ln>
        </p:spPr>
        <p:txBody>
          <a:bodyPr wrap="square" lIns="0" tIns="0" rIns="0" bIns="0" rtlCol="0">
            <a:noAutofit/>
          </a:bodyPr>
          <a:lstStyle/>
          <a:p>
            <a:endParaRPr sz="1154"/>
          </a:p>
        </p:txBody>
      </p:sp>
      <p:sp>
        <p:nvSpPr>
          <p:cNvPr id="474" name="object 474"/>
          <p:cNvSpPr/>
          <p:nvPr/>
        </p:nvSpPr>
        <p:spPr>
          <a:xfrm>
            <a:off x="5099839" y="2102360"/>
            <a:ext cx="1955" cy="175440"/>
          </a:xfrm>
          <a:custGeom>
            <a:avLst/>
            <a:gdLst/>
            <a:ahLst/>
            <a:cxnLst/>
            <a:rect l="l" t="t" r="r" b="b"/>
            <a:pathLst>
              <a:path w="3048" h="273557">
                <a:moveTo>
                  <a:pt x="0" y="0"/>
                </a:moveTo>
                <a:lnTo>
                  <a:pt x="0" y="273557"/>
                </a:lnTo>
                <a:lnTo>
                  <a:pt x="3048" y="273557"/>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75" name="object 475"/>
          <p:cNvSpPr/>
          <p:nvPr/>
        </p:nvSpPr>
        <p:spPr>
          <a:xfrm>
            <a:off x="5099595" y="2102115"/>
            <a:ext cx="977" cy="175930"/>
          </a:xfrm>
          <a:custGeom>
            <a:avLst/>
            <a:gdLst/>
            <a:ahLst/>
            <a:cxnLst/>
            <a:rect l="l" t="t" r="r" b="b"/>
            <a:pathLst>
              <a:path w="1524" h="274320">
                <a:moveTo>
                  <a:pt x="381" y="382"/>
                </a:moveTo>
                <a:lnTo>
                  <a:pt x="1143" y="273939"/>
                </a:lnTo>
              </a:path>
            </a:pathLst>
          </a:custGeom>
          <a:ln w="762">
            <a:solidFill>
              <a:srgbClr val="000000"/>
            </a:solidFill>
          </a:ln>
        </p:spPr>
        <p:txBody>
          <a:bodyPr wrap="square" lIns="0" tIns="0" rIns="0" bIns="0" rtlCol="0">
            <a:noAutofit/>
          </a:bodyPr>
          <a:lstStyle/>
          <a:p>
            <a:endParaRPr sz="1154"/>
          </a:p>
        </p:txBody>
      </p:sp>
      <p:sp>
        <p:nvSpPr>
          <p:cNvPr id="476" name="object 476"/>
          <p:cNvSpPr/>
          <p:nvPr/>
        </p:nvSpPr>
        <p:spPr>
          <a:xfrm>
            <a:off x="5670634" y="2102360"/>
            <a:ext cx="1954" cy="175440"/>
          </a:xfrm>
          <a:custGeom>
            <a:avLst/>
            <a:gdLst/>
            <a:ahLst/>
            <a:cxnLst/>
            <a:rect l="l" t="t" r="r" b="b"/>
            <a:pathLst>
              <a:path w="3047" h="273557">
                <a:moveTo>
                  <a:pt x="0" y="0"/>
                </a:moveTo>
                <a:lnTo>
                  <a:pt x="0" y="273557"/>
                </a:lnTo>
                <a:lnTo>
                  <a:pt x="3047" y="273557"/>
                </a:lnTo>
                <a:lnTo>
                  <a:pt x="3047" y="0"/>
                </a:lnTo>
                <a:lnTo>
                  <a:pt x="0" y="0"/>
                </a:lnTo>
                <a:close/>
              </a:path>
            </a:pathLst>
          </a:custGeom>
          <a:solidFill>
            <a:srgbClr val="000000"/>
          </a:solidFill>
        </p:spPr>
        <p:txBody>
          <a:bodyPr wrap="square" lIns="0" tIns="0" rIns="0" bIns="0" rtlCol="0">
            <a:noAutofit/>
          </a:bodyPr>
          <a:lstStyle/>
          <a:p>
            <a:endParaRPr sz="1154"/>
          </a:p>
        </p:txBody>
      </p:sp>
      <p:sp>
        <p:nvSpPr>
          <p:cNvPr id="477" name="object 477"/>
          <p:cNvSpPr/>
          <p:nvPr/>
        </p:nvSpPr>
        <p:spPr>
          <a:xfrm>
            <a:off x="5670389" y="2102115"/>
            <a:ext cx="977" cy="175930"/>
          </a:xfrm>
          <a:custGeom>
            <a:avLst/>
            <a:gdLst/>
            <a:ahLst/>
            <a:cxnLst/>
            <a:rect l="l" t="t" r="r" b="b"/>
            <a:pathLst>
              <a:path w="1524" h="274320">
                <a:moveTo>
                  <a:pt x="381" y="382"/>
                </a:moveTo>
                <a:lnTo>
                  <a:pt x="1143" y="273939"/>
                </a:lnTo>
              </a:path>
            </a:pathLst>
          </a:custGeom>
          <a:ln w="762">
            <a:solidFill>
              <a:srgbClr val="000000"/>
            </a:solidFill>
          </a:ln>
        </p:spPr>
        <p:txBody>
          <a:bodyPr wrap="square" lIns="0" tIns="0" rIns="0" bIns="0" rtlCol="0">
            <a:noAutofit/>
          </a:bodyPr>
          <a:lstStyle/>
          <a:p>
            <a:endParaRPr sz="1154"/>
          </a:p>
        </p:txBody>
      </p:sp>
      <p:sp>
        <p:nvSpPr>
          <p:cNvPr id="478" name="object 478"/>
          <p:cNvSpPr/>
          <p:nvPr/>
        </p:nvSpPr>
        <p:spPr>
          <a:xfrm>
            <a:off x="6165680" y="2102360"/>
            <a:ext cx="1954" cy="175440"/>
          </a:xfrm>
          <a:custGeom>
            <a:avLst/>
            <a:gdLst/>
            <a:ahLst/>
            <a:cxnLst/>
            <a:rect l="l" t="t" r="r" b="b"/>
            <a:pathLst>
              <a:path w="3047" h="273557">
                <a:moveTo>
                  <a:pt x="0" y="0"/>
                </a:moveTo>
                <a:lnTo>
                  <a:pt x="0" y="273557"/>
                </a:lnTo>
                <a:lnTo>
                  <a:pt x="3047" y="273557"/>
                </a:lnTo>
                <a:lnTo>
                  <a:pt x="3047" y="0"/>
                </a:lnTo>
                <a:lnTo>
                  <a:pt x="0" y="0"/>
                </a:lnTo>
                <a:close/>
              </a:path>
            </a:pathLst>
          </a:custGeom>
          <a:solidFill>
            <a:srgbClr val="000000"/>
          </a:solidFill>
        </p:spPr>
        <p:txBody>
          <a:bodyPr wrap="square" lIns="0" tIns="0" rIns="0" bIns="0" rtlCol="0">
            <a:noAutofit/>
          </a:bodyPr>
          <a:lstStyle/>
          <a:p>
            <a:endParaRPr sz="1154"/>
          </a:p>
        </p:txBody>
      </p:sp>
      <p:sp>
        <p:nvSpPr>
          <p:cNvPr id="479" name="object 479"/>
          <p:cNvSpPr/>
          <p:nvPr/>
        </p:nvSpPr>
        <p:spPr>
          <a:xfrm>
            <a:off x="6165436" y="2102115"/>
            <a:ext cx="977" cy="175930"/>
          </a:xfrm>
          <a:custGeom>
            <a:avLst/>
            <a:gdLst/>
            <a:ahLst/>
            <a:cxnLst/>
            <a:rect l="l" t="t" r="r" b="b"/>
            <a:pathLst>
              <a:path w="1523" h="274320">
                <a:moveTo>
                  <a:pt x="381" y="382"/>
                </a:moveTo>
                <a:lnTo>
                  <a:pt x="1143" y="273939"/>
                </a:lnTo>
              </a:path>
            </a:pathLst>
          </a:custGeom>
          <a:ln w="762">
            <a:solidFill>
              <a:srgbClr val="000000"/>
            </a:solidFill>
          </a:ln>
        </p:spPr>
        <p:txBody>
          <a:bodyPr wrap="square" lIns="0" tIns="0" rIns="0" bIns="0" rtlCol="0">
            <a:noAutofit/>
          </a:bodyPr>
          <a:lstStyle/>
          <a:p>
            <a:endParaRPr sz="1154"/>
          </a:p>
        </p:txBody>
      </p:sp>
      <p:sp>
        <p:nvSpPr>
          <p:cNvPr id="480" name="object 480"/>
          <p:cNvSpPr/>
          <p:nvPr/>
        </p:nvSpPr>
        <p:spPr>
          <a:xfrm>
            <a:off x="6559567" y="2102360"/>
            <a:ext cx="1955" cy="175440"/>
          </a:xfrm>
          <a:custGeom>
            <a:avLst/>
            <a:gdLst/>
            <a:ahLst/>
            <a:cxnLst/>
            <a:rect l="l" t="t" r="r" b="b"/>
            <a:pathLst>
              <a:path w="3048" h="273557">
                <a:moveTo>
                  <a:pt x="0" y="0"/>
                </a:moveTo>
                <a:lnTo>
                  <a:pt x="0" y="273557"/>
                </a:lnTo>
                <a:lnTo>
                  <a:pt x="3048" y="273557"/>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81" name="object 481"/>
          <p:cNvSpPr/>
          <p:nvPr/>
        </p:nvSpPr>
        <p:spPr>
          <a:xfrm>
            <a:off x="6559323" y="2102115"/>
            <a:ext cx="977" cy="175930"/>
          </a:xfrm>
          <a:custGeom>
            <a:avLst/>
            <a:gdLst/>
            <a:ahLst/>
            <a:cxnLst/>
            <a:rect l="l" t="t" r="r" b="b"/>
            <a:pathLst>
              <a:path w="1524" h="274320">
                <a:moveTo>
                  <a:pt x="381" y="382"/>
                </a:moveTo>
                <a:lnTo>
                  <a:pt x="1143" y="273939"/>
                </a:lnTo>
              </a:path>
            </a:pathLst>
          </a:custGeom>
          <a:ln w="762">
            <a:solidFill>
              <a:srgbClr val="000000"/>
            </a:solidFill>
          </a:ln>
        </p:spPr>
        <p:txBody>
          <a:bodyPr wrap="square" lIns="0" tIns="0" rIns="0" bIns="0" rtlCol="0">
            <a:noAutofit/>
          </a:bodyPr>
          <a:lstStyle/>
          <a:p>
            <a:endParaRPr sz="1154"/>
          </a:p>
        </p:txBody>
      </p:sp>
      <p:sp>
        <p:nvSpPr>
          <p:cNvPr id="482" name="object 482"/>
          <p:cNvSpPr/>
          <p:nvPr/>
        </p:nvSpPr>
        <p:spPr>
          <a:xfrm>
            <a:off x="7023826" y="2102360"/>
            <a:ext cx="1955" cy="175440"/>
          </a:xfrm>
          <a:custGeom>
            <a:avLst/>
            <a:gdLst/>
            <a:ahLst/>
            <a:cxnLst/>
            <a:rect l="l" t="t" r="r" b="b"/>
            <a:pathLst>
              <a:path w="3048" h="273557">
                <a:moveTo>
                  <a:pt x="0" y="0"/>
                </a:moveTo>
                <a:lnTo>
                  <a:pt x="0" y="273557"/>
                </a:lnTo>
                <a:lnTo>
                  <a:pt x="3048" y="273557"/>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83" name="object 483"/>
          <p:cNvSpPr/>
          <p:nvPr/>
        </p:nvSpPr>
        <p:spPr>
          <a:xfrm>
            <a:off x="7023582" y="2102115"/>
            <a:ext cx="977" cy="175930"/>
          </a:xfrm>
          <a:custGeom>
            <a:avLst/>
            <a:gdLst/>
            <a:ahLst/>
            <a:cxnLst/>
            <a:rect l="l" t="t" r="r" b="b"/>
            <a:pathLst>
              <a:path w="1524" h="274320">
                <a:moveTo>
                  <a:pt x="381" y="382"/>
                </a:moveTo>
                <a:lnTo>
                  <a:pt x="1143" y="273939"/>
                </a:lnTo>
              </a:path>
            </a:pathLst>
          </a:custGeom>
          <a:ln w="762">
            <a:solidFill>
              <a:srgbClr val="000000"/>
            </a:solidFill>
          </a:ln>
        </p:spPr>
        <p:txBody>
          <a:bodyPr wrap="square" lIns="0" tIns="0" rIns="0" bIns="0" rtlCol="0">
            <a:noAutofit/>
          </a:bodyPr>
          <a:lstStyle/>
          <a:p>
            <a:endParaRPr sz="1154"/>
          </a:p>
        </p:txBody>
      </p:sp>
      <p:sp>
        <p:nvSpPr>
          <p:cNvPr id="484" name="object 484"/>
          <p:cNvSpPr/>
          <p:nvPr/>
        </p:nvSpPr>
        <p:spPr>
          <a:xfrm>
            <a:off x="7485153" y="2102360"/>
            <a:ext cx="5864" cy="175440"/>
          </a:xfrm>
          <a:custGeom>
            <a:avLst/>
            <a:gdLst/>
            <a:ahLst/>
            <a:cxnLst/>
            <a:rect l="l" t="t" r="r" b="b"/>
            <a:pathLst>
              <a:path w="9143" h="273557">
                <a:moveTo>
                  <a:pt x="0" y="0"/>
                </a:moveTo>
                <a:lnTo>
                  <a:pt x="0" y="273557"/>
                </a:lnTo>
                <a:lnTo>
                  <a:pt x="9143" y="273557"/>
                </a:lnTo>
                <a:lnTo>
                  <a:pt x="9143" y="0"/>
                </a:lnTo>
                <a:lnTo>
                  <a:pt x="0" y="0"/>
                </a:lnTo>
                <a:close/>
              </a:path>
            </a:pathLst>
          </a:custGeom>
          <a:solidFill>
            <a:srgbClr val="000000"/>
          </a:solidFill>
        </p:spPr>
        <p:txBody>
          <a:bodyPr wrap="square" lIns="0" tIns="0" rIns="0" bIns="0" rtlCol="0">
            <a:noAutofit/>
          </a:bodyPr>
          <a:lstStyle/>
          <a:p>
            <a:endParaRPr sz="1154"/>
          </a:p>
        </p:txBody>
      </p:sp>
      <p:sp>
        <p:nvSpPr>
          <p:cNvPr id="485" name="object 485"/>
          <p:cNvSpPr/>
          <p:nvPr/>
        </p:nvSpPr>
        <p:spPr>
          <a:xfrm>
            <a:off x="7484908" y="2102115"/>
            <a:ext cx="977" cy="175930"/>
          </a:xfrm>
          <a:custGeom>
            <a:avLst/>
            <a:gdLst/>
            <a:ahLst/>
            <a:cxnLst/>
            <a:rect l="l" t="t" r="r" b="b"/>
            <a:pathLst>
              <a:path w="1524" h="274320">
                <a:moveTo>
                  <a:pt x="381" y="382"/>
                </a:moveTo>
                <a:lnTo>
                  <a:pt x="1143" y="273939"/>
                </a:lnTo>
              </a:path>
            </a:pathLst>
          </a:custGeom>
          <a:ln w="762">
            <a:solidFill>
              <a:srgbClr val="000000"/>
            </a:solidFill>
          </a:ln>
        </p:spPr>
        <p:txBody>
          <a:bodyPr wrap="square" lIns="0" tIns="0" rIns="0" bIns="0" rtlCol="0">
            <a:noAutofit/>
          </a:bodyPr>
          <a:lstStyle/>
          <a:p>
            <a:endParaRPr sz="1154"/>
          </a:p>
        </p:txBody>
      </p:sp>
      <p:sp>
        <p:nvSpPr>
          <p:cNvPr id="41" name="text 1"/>
          <p:cNvSpPr txBox="1"/>
          <p:nvPr/>
        </p:nvSpPr>
        <p:spPr>
          <a:xfrm>
            <a:off x="4719635" y="2284034"/>
            <a:ext cx="364908" cy="125419"/>
          </a:xfrm>
          <a:prstGeom prst="rect">
            <a:avLst/>
          </a:prstGeom>
        </p:spPr>
        <p:txBody>
          <a:bodyPr vert="horz" wrap="none" lIns="0" tIns="0" rIns="0" bIns="0" rtlCol="0">
            <a:spAutoFit/>
          </a:bodyPr>
          <a:lstStyle/>
          <a:p>
            <a:r>
              <a:rPr sz="417" spc="6" dirty="0">
                <a:latin typeface="Times New Roman"/>
                <a:cs typeface="Times New Roman"/>
              </a:rPr>
              <a:t>Defined</a:t>
            </a:r>
            <a:endParaRPr sz="385">
              <a:latin typeface="Times New Roman"/>
              <a:cs typeface="Times New Roman"/>
            </a:endParaRPr>
          </a:p>
          <a:p>
            <a:r>
              <a:rPr sz="398" spc="6" dirty="0">
                <a:latin typeface="Times New Roman"/>
                <a:cs typeface="Times New Roman"/>
              </a:rPr>
              <a:t>participants roles</a:t>
            </a:r>
            <a:endParaRPr sz="385">
              <a:latin typeface="Times New Roman"/>
              <a:cs typeface="Times New Roman"/>
            </a:endParaRPr>
          </a:p>
        </p:txBody>
      </p:sp>
      <p:sp>
        <p:nvSpPr>
          <p:cNvPr id="42" name="text 1"/>
          <p:cNvSpPr txBox="1"/>
          <p:nvPr/>
        </p:nvSpPr>
        <p:spPr>
          <a:xfrm>
            <a:off x="5115477" y="2284034"/>
            <a:ext cx="85664" cy="64185"/>
          </a:xfrm>
          <a:prstGeom prst="rect">
            <a:avLst/>
          </a:prstGeom>
        </p:spPr>
        <p:txBody>
          <a:bodyPr vert="horz" wrap="none" lIns="0" tIns="0" rIns="0" bIns="0" rtlCol="0">
            <a:spAutoFit/>
          </a:bodyPr>
          <a:lstStyle/>
          <a:p>
            <a:r>
              <a:rPr sz="417" spc="6" dirty="0">
                <a:latin typeface="Times New Roman"/>
                <a:cs typeface="Times New Roman"/>
              </a:rPr>
              <a:t>Yes</a:t>
            </a:r>
            <a:endParaRPr sz="385">
              <a:latin typeface="Times New Roman"/>
              <a:cs typeface="Times New Roman"/>
            </a:endParaRPr>
          </a:p>
        </p:txBody>
      </p:sp>
      <p:sp>
        <p:nvSpPr>
          <p:cNvPr id="43" name="text 1"/>
          <p:cNvSpPr txBox="1"/>
          <p:nvPr/>
        </p:nvSpPr>
        <p:spPr>
          <a:xfrm>
            <a:off x="5686767" y="2284034"/>
            <a:ext cx="85664" cy="64185"/>
          </a:xfrm>
          <a:prstGeom prst="rect">
            <a:avLst/>
          </a:prstGeom>
        </p:spPr>
        <p:txBody>
          <a:bodyPr vert="horz" wrap="none" lIns="0" tIns="0" rIns="0" bIns="0" rtlCol="0">
            <a:spAutoFit/>
          </a:bodyPr>
          <a:lstStyle/>
          <a:p>
            <a:r>
              <a:rPr sz="417" spc="6" dirty="0">
                <a:latin typeface="Times New Roman"/>
                <a:cs typeface="Times New Roman"/>
              </a:rPr>
              <a:t>Yes</a:t>
            </a:r>
            <a:endParaRPr sz="385">
              <a:latin typeface="Times New Roman"/>
              <a:cs typeface="Times New Roman"/>
            </a:endParaRPr>
          </a:p>
        </p:txBody>
      </p:sp>
      <p:sp>
        <p:nvSpPr>
          <p:cNvPr id="44" name="text 1"/>
          <p:cNvSpPr txBox="1"/>
          <p:nvPr/>
        </p:nvSpPr>
        <p:spPr>
          <a:xfrm>
            <a:off x="6181310" y="2284034"/>
            <a:ext cx="85664" cy="64185"/>
          </a:xfrm>
          <a:prstGeom prst="rect">
            <a:avLst/>
          </a:prstGeom>
        </p:spPr>
        <p:txBody>
          <a:bodyPr vert="horz" wrap="none" lIns="0" tIns="0" rIns="0" bIns="0" rtlCol="0">
            <a:spAutoFit/>
          </a:bodyPr>
          <a:lstStyle/>
          <a:p>
            <a:r>
              <a:rPr sz="417" spc="6" dirty="0">
                <a:latin typeface="Times New Roman"/>
                <a:cs typeface="Times New Roman"/>
              </a:rPr>
              <a:t>Yes</a:t>
            </a:r>
            <a:endParaRPr sz="385">
              <a:latin typeface="Times New Roman"/>
              <a:cs typeface="Times New Roman"/>
            </a:endParaRPr>
          </a:p>
        </p:txBody>
      </p:sp>
      <p:sp>
        <p:nvSpPr>
          <p:cNvPr id="45" name="text 1"/>
          <p:cNvSpPr txBox="1"/>
          <p:nvPr/>
        </p:nvSpPr>
        <p:spPr>
          <a:xfrm>
            <a:off x="6575204" y="2284034"/>
            <a:ext cx="85664" cy="64185"/>
          </a:xfrm>
          <a:prstGeom prst="rect">
            <a:avLst/>
          </a:prstGeom>
        </p:spPr>
        <p:txBody>
          <a:bodyPr vert="horz" wrap="none" lIns="0" tIns="0" rIns="0" bIns="0" rtlCol="0">
            <a:spAutoFit/>
          </a:bodyPr>
          <a:lstStyle/>
          <a:p>
            <a:r>
              <a:rPr sz="417" spc="6" dirty="0">
                <a:latin typeface="Times New Roman"/>
                <a:cs typeface="Times New Roman"/>
              </a:rPr>
              <a:t>Yes</a:t>
            </a:r>
            <a:endParaRPr sz="385">
              <a:latin typeface="Times New Roman"/>
              <a:cs typeface="Times New Roman"/>
            </a:endParaRPr>
          </a:p>
        </p:txBody>
      </p:sp>
      <p:sp>
        <p:nvSpPr>
          <p:cNvPr id="46" name="text 1"/>
          <p:cNvSpPr txBox="1"/>
          <p:nvPr/>
        </p:nvSpPr>
        <p:spPr>
          <a:xfrm>
            <a:off x="7038962" y="2284034"/>
            <a:ext cx="85664" cy="64185"/>
          </a:xfrm>
          <a:prstGeom prst="rect">
            <a:avLst/>
          </a:prstGeom>
        </p:spPr>
        <p:txBody>
          <a:bodyPr vert="horz" wrap="none" lIns="0" tIns="0" rIns="0" bIns="0" rtlCol="0">
            <a:spAutoFit/>
          </a:bodyPr>
          <a:lstStyle/>
          <a:p>
            <a:r>
              <a:rPr sz="417" spc="6" dirty="0">
                <a:latin typeface="Times New Roman"/>
                <a:cs typeface="Times New Roman"/>
              </a:rPr>
              <a:t>Yes</a:t>
            </a:r>
            <a:endParaRPr sz="385">
              <a:latin typeface="Times New Roman"/>
              <a:cs typeface="Times New Roman"/>
            </a:endParaRPr>
          </a:p>
        </p:txBody>
      </p:sp>
      <p:sp>
        <p:nvSpPr>
          <p:cNvPr id="486" name="object 486"/>
          <p:cNvSpPr/>
          <p:nvPr/>
        </p:nvSpPr>
        <p:spPr>
          <a:xfrm>
            <a:off x="4702043" y="2277801"/>
            <a:ext cx="6353" cy="1955"/>
          </a:xfrm>
          <a:custGeom>
            <a:avLst/>
            <a:gdLst/>
            <a:ahLst/>
            <a:cxnLst/>
            <a:rect l="l" t="t" r="r" b="b"/>
            <a:pathLst>
              <a:path w="9906" h="3048">
                <a:moveTo>
                  <a:pt x="0" y="0"/>
                </a:moveTo>
                <a:lnTo>
                  <a:pt x="0" y="3048"/>
                </a:lnTo>
                <a:lnTo>
                  <a:pt x="9906" y="3048"/>
                </a:lnTo>
                <a:lnTo>
                  <a:pt x="9906" y="0"/>
                </a:lnTo>
                <a:lnTo>
                  <a:pt x="0" y="0"/>
                </a:lnTo>
                <a:close/>
              </a:path>
            </a:pathLst>
          </a:custGeom>
          <a:solidFill>
            <a:srgbClr val="000000"/>
          </a:solidFill>
        </p:spPr>
        <p:txBody>
          <a:bodyPr wrap="square" lIns="0" tIns="0" rIns="0" bIns="0" rtlCol="0">
            <a:noAutofit/>
          </a:bodyPr>
          <a:lstStyle/>
          <a:p>
            <a:endParaRPr sz="1154"/>
          </a:p>
        </p:txBody>
      </p:sp>
      <p:sp>
        <p:nvSpPr>
          <p:cNvPr id="487" name="object 487"/>
          <p:cNvSpPr/>
          <p:nvPr/>
        </p:nvSpPr>
        <p:spPr>
          <a:xfrm>
            <a:off x="4701798" y="2277556"/>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488" name="object 488"/>
          <p:cNvSpPr/>
          <p:nvPr/>
        </p:nvSpPr>
        <p:spPr>
          <a:xfrm>
            <a:off x="4708395" y="2277801"/>
            <a:ext cx="391444" cy="1955"/>
          </a:xfrm>
          <a:custGeom>
            <a:avLst/>
            <a:gdLst/>
            <a:ahLst/>
            <a:cxnLst/>
            <a:rect l="l" t="t" r="r" b="b"/>
            <a:pathLst>
              <a:path w="610362" h="3048">
                <a:moveTo>
                  <a:pt x="0" y="0"/>
                </a:moveTo>
                <a:lnTo>
                  <a:pt x="0" y="3048"/>
                </a:lnTo>
                <a:lnTo>
                  <a:pt x="610362" y="3048"/>
                </a:lnTo>
                <a:lnTo>
                  <a:pt x="610362" y="0"/>
                </a:lnTo>
                <a:lnTo>
                  <a:pt x="0" y="0"/>
                </a:lnTo>
                <a:close/>
              </a:path>
            </a:pathLst>
          </a:custGeom>
          <a:solidFill>
            <a:srgbClr val="000000"/>
          </a:solidFill>
        </p:spPr>
        <p:txBody>
          <a:bodyPr wrap="square" lIns="0" tIns="0" rIns="0" bIns="0" rtlCol="0">
            <a:noAutofit/>
          </a:bodyPr>
          <a:lstStyle/>
          <a:p>
            <a:endParaRPr sz="1154"/>
          </a:p>
        </p:txBody>
      </p:sp>
      <p:sp>
        <p:nvSpPr>
          <p:cNvPr id="489" name="object 489"/>
          <p:cNvSpPr/>
          <p:nvPr/>
        </p:nvSpPr>
        <p:spPr>
          <a:xfrm>
            <a:off x="4707663" y="2277556"/>
            <a:ext cx="392421" cy="977"/>
          </a:xfrm>
          <a:custGeom>
            <a:avLst/>
            <a:gdLst/>
            <a:ahLst/>
            <a:cxnLst/>
            <a:rect l="l" t="t" r="r" b="b"/>
            <a:pathLst>
              <a:path w="611886" h="1524">
                <a:moveTo>
                  <a:pt x="381" y="381"/>
                </a:moveTo>
                <a:lnTo>
                  <a:pt x="611505" y="1143"/>
                </a:lnTo>
              </a:path>
            </a:pathLst>
          </a:custGeom>
          <a:ln w="762">
            <a:solidFill>
              <a:srgbClr val="000000"/>
            </a:solidFill>
          </a:ln>
        </p:spPr>
        <p:txBody>
          <a:bodyPr wrap="square" lIns="0" tIns="0" rIns="0" bIns="0" rtlCol="0">
            <a:noAutofit/>
          </a:bodyPr>
          <a:lstStyle/>
          <a:p>
            <a:endParaRPr sz="1154"/>
          </a:p>
        </p:txBody>
      </p:sp>
      <p:sp>
        <p:nvSpPr>
          <p:cNvPr id="490" name="object 490"/>
          <p:cNvSpPr/>
          <p:nvPr/>
        </p:nvSpPr>
        <p:spPr>
          <a:xfrm>
            <a:off x="5099839" y="2277801"/>
            <a:ext cx="1955" cy="1955"/>
          </a:xfrm>
          <a:custGeom>
            <a:avLst/>
            <a:gdLst/>
            <a:ahLst/>
            <a:cxnLst/>
            <a:rect l="l" t="t" r="r" b="b"/>
            <a:pathLst>
              <a:path w="3048" h="3048">
                <a:moveTo>
                  <a:pt x="0" y="0"/>
                </a:moveTo>
                <a:lnTo>
                  <a:pt x="0" y="3048"/>
                </a:lnTo>
                <a:lnTo>
                  <a:pt x="3048" y="3048"/>
                </a:lnTo>
                <a:lnTo>
                  <a:pt x="3048" y="0"/>
                </a:lnTo>
                <a:lnTo>
                  <a:pt x="0" y="0"/>
                </a:lnTo>
                <a:close/>
              </a:path>
            </a:pathLst>
          </a:custGeom>
          <a:solidFill>
            <a:srgbClr val="000000"/>
          </a:solidFill>
        </p:spPr>
        <p:txBody>
          <a:bodyPr wrap="square" lIns="0" tIns="0" rIns="0" bIns="0" rtlCol="0">
            <a:noAutofit/>
          </a:bodyPr>
          <a:lstStyle/>
          <a:p>
            <a:endParaRPr sz="1154"/>
          </a:p>
        </p:txBody>
      </p:sp>
      <p:sp>
        <p:nvSpPr>
          <p:cNvPr id="491" name="object 491"/>
          <p:cNvSpPr/>
          <p:nvPr/>
        </p:nvSpPr>
        <p:spPr>
          <a:xfrm>
            <a:off x="5099595" y="2277556"/>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492" name="object 492"/>
          <p:cNvSpPr/>
          <p:nvPr/>
        </p:nvSpPr>
        <p:spPr>
          <a:xfrm>
            <a:off x="5099595" y="2277556"/>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493" name="object 493"/>
          <p:cNvSpPr/>
          <p:nvPr/>
        </p:nvSpPr>
        <p:spPr>
          <a:xfrm>
            <a:off x="5101794" y="2277801"/>
            <a:ext cx="568839" cy="1955"/>
          </a:xfrm>
          <a:custGeom>
            <a:avLst/>
            <a:gdLst/>
            <a:ahLst/>
            <a:cxnLst/>
            <a:rect l="l" t="t" r="r" b="b"/>
            <a:pathLst>
              <a:path w="886968" h="3048">
                <a:moveTo>
                  <a:pt x="0" y="0"/>
                </a:moveTo>
                <a:lnTo>
                  <a:pt x="0" y="3048"/>
                </a:lnTo>
                <a:lnTo>
                  <a:pt x="886968" y="3048"/>
                </a:lnTo>
                <a:lnTo>
                  <a:pt x="886968" y="0"/>
                </a:lnTo>
                <a:lnTo>
                  <a:pt x="0" y="0"/>
                </a:lnTo>
                <a:close/>
              </a:path>
            </a:pathLst>
          </a:custGeom>
          <a:solidFill>
            <a:srgbClr val="000000"/>
          </a:solidFill>
        </p:spPr>
        <p:txBody>
          <a:bodyPr wrap="square" lIns="0" tIns="0" rIns="0" bIns="0" rtlCol="0">
            <a:noAutofit/>
          </a:bodyPr>
          <a:lstStyle/>
          <a:p>
            <a:endParaRPr sz="1154"/>
          </a:p>
        </p:txBody>
      </p:sp>
      <p:sp>
        <p:nvSpPr>
          <p:cNvPr id="494" name="object 494"/>
          <p:cNvSpPr/>
          <p:nvPr/>
        </p:nvSpPr>
        <p:spPr>
          <a:xfrm>
            <a:off x="5101550" y="2277556"/>
            <a:ext cx="569328" cy="977"/>
          </a:xfrm>
          <a:custGeom>
            <a:avLst/>
            <a:gdLst/>
            <a:ahLst/>
            <a:cxnLst/>
            <a:rect l="l" t="t" r="r" b="b"/>
            <a:pathLst>
              <a:path w="887730" h="1524">
                <a:moveTo>
                  <a:pt x="381" y="381"/>
                </a:moveTo>
                <a:lnTo>
                  <a:pt x="887349" y="1143"/>
                </a:lnTo>
              </a:path>
            </a:pathLst>
          </a:custGeom>
          <a:ln w="762">
            <a:solidFill>
              <a:srgbClr val="000000"/>
            </a:solidFill>
          </a:ln>
        </p:spPr>
        <p:txBody>
          <a:bodyPr wrap="square" lIns="0" tIns="0" rIns="0" bIns="0" rtlCol="0">
            <a:noAutofit/>
          </a:bodyPr>
          <a:lstStyle/>
          <a:p>
            <a:endParaRPr sz="1154"/>
          </a:p>
        </p:txBody>
      </p:sp>
      <p:sp>
        <p:nvSpPr>
          <p:cNvPr id="495" name="object 495"/>
          <p:cNvSpPr/>
          <p:nvPr/>
        </p:nvSpPr>
        <p:spPr>
          <a:xfrm>
            <a:off x="5670634" y="2277801"/>
            <a:ext cx="1954" cy="1955"/>
          </a:xfrm>
          <a:custGeom>
            <a:avLst/>
            <a:gdLst/>
            <a:ahLst/>
            <a:cxnLst/>
            <a:rect l="l" t="t" r="r" b="b"/>
            <a:pathLst>
              <a:path w="3047" h="3048">
                <a:moveTo>
                  <a:pt x="0" y="0"/>
                </a:moveTo>
                <a:lnTo>
                  <a:pt x="0" y="3048"/>
                </a:lnTo>
                <a:lnTo>
                  <a:pt x="3047" y="3048"/>
                </a:lnTo>
                <a:lnTo>
                  <a:pt x="3047" y="0"/>
                </a:lnTo>
                <a:lnTo>
                  <a:pt x="0" y="0"/>
                </a:lnTo>
                <a:close/>
              </a:path>
            </a:pathLst>
          </a:custGeom>
          <a:solidFill>
            <a:srgbClr val="000000"/>
          </a:solidFill>
        </p:spPr>
        <p:txBody>
          <a:bodyPr wrap="square" lIns="0" tIns="0" rIns="0" bIns="0" rtlCol="0">
            <a:noAutofit/>
          </a:bodyPr>
          <a:lstStyle/>
          <a:p>
            <a:endParaRPr sz="1154"/>
          </a:p>
        </p:txBody>
      </p:sp>
      <p:sp>
        <p:nvSpPr>
          <p:cNvPr id="496" name="object 496"/>
          <p:cNvSpPr/>
          <p:nvPr/>
        </p:nvSpPr>
        <p:spPr>
          <a:xfrm>
            <a:off x="5670389" y="2277556"/>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497" name="object 497"/>
          <p:cNvSpPr/>
          <p:nvPr/>
        </p:nvSpPr>
        <p:spPr>
          <a:xfrm>
            <a:off x="5670389" y="2277556"/>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498" name="object 498"/>
          <p:cNvSpPr/>
          <p:nvPr/>
        </p:nvSpPr>
        <p:spPr>
          <a:xfrm>
            <a:off x="5672588" y="2277801"/>
            <a:ext cx="493092" cy="1955"/>
          </a:xfrm>
          <a:custGeom>
            <a:avLst/>
            <a:gdLst/>
            <a:ahLst/>
            <a:cxnLst/>
            <a:rect l="l" t="t" r="r" b="b"/>
            <a:pathLst>
              <a:path w="768858" h="3048">
                <a:moveTo>
                  <a:pt x="0" y="0"/>
                </a:moveTo>
                <a:lnTo>
                  <a:pt x="0" y="3048"/>
                </a:lnTo>
                <a:lnTo>
                  <a:pt x="768858" y="3048"/>
                </a:lnTo>
                <a:lnTo>
                  <a:pt x="768858" y="0"/>
                </a:lnTo>
                <a:lnTo>
                  <a:pt x="0" y="0"/>
                </a:lnTo>
                <a:close/>
              </a:path>
            </a:pathLst>
          </a:custGeom>
          <a:solidFill>
            <a:srgbClr val="000000"/>
          </a:solidFill>
        </p:spPr>
        <p:txBody>
          <a:bodyPr wrap="square" lIns="0" tIns="0" rIns="0" bIns="0" rtlCol="0">
            <a:noAutofit/>
          </a:bodyPr>
          <a:lstStyle/>
          <a:p>
            <a:endParaRPr sz="1154"/>
          </a:p>
        </p:txBody>
      </p:sp>
      <p:sp>
        <p:nvSpPr>
          <p:cNvPr id="499" name="object 499"/>
          <p:cNvSpPr/>
          <p:nvPr/>
        </p:nvSpPr>
        <p:spPr>
          <a:xfrm>
            <a:off x="5672343" y="2277556"/>
            <a:ext cx="493581" cy="977"/>
          </a:xfrm>
          <a:custGeom>
            <a:avLst/>
            <a:gdLst/>
            <a:ahLst/>
            <a:cxnLst/>
            <a:rect l="l" t="t" r="r" b="b"/>
            <a:pathLst>
              <a:path w="769620" h="1524">
                <a:moveTo>
                  <a:pt x="381" y="381"/>
                </a:moveTo>
                <a:lnTo>
                  <a:pt x="769239" y="1143"/>
                </a:lnTo>
              </a:path>
            </a:pathLst>
          </a:custGeom>
          <a:ln w="762">
            <a:solidFill>
              <a:srgbClr val="000000"/>
            </a:solidFill>
          </a:ln>
        </p:spPr>
        <p:txBody>
          <a:bodyPr wrap="square" lIns="0" tIns="0" rIns="0" bIns="0" rtlCol="0">
            <a:noAutofit/>
          </a:bodyPr>
          <a:lstStyle/>
          <a:p>
            <a:endParaRPr sz="1154"/>
          </a:p>
        </p:txBody>
      </p:sp>
      <p:sp>
        <p:nvSpPr>
          <p:cNvPr id="500" name="object 500"/>
          <p:cNvSpPr/>
          <p:nvPr/>
        </p:nvSpPr>
        <p:spPr>
          <a:xfrm>
            <a:off x="6165680" y="2277801"/>
            <a:ext cx="1954" cy="1955"/>
          </a:xfrm>
          <a:custGeom>
            <a:avLst/>
            <a:gdLst/>
            <a:ahLst/>
            <a:cxnLst/>
            <a:rect l="l" t="t" r="r" b="b"/>
            <a:pathLst>
              <a:path w="3047" h="3048">
                <a:moveTo>
                  <a:pt x="0" y="0"/>
                </a:moveTo>
                <a:lnTo>
                  <a:pt x="0" y="3048"/>
                </a:lnTo>
                <a:lnTo>
                  <a:pt x="3047" y="3048"/>
                </a:lnTo>
                <a:lnTo>
                  <a:pt x="3047" y="0"/>
                </a:lnTo>
                <a:lnTo>
                  <a:pt x="0" y="0"/>
                </a:lnTo>
                <a:close/>
              </a:path>
            </a:pathLst>
          </a:custGeom>
          <a:solidFill>
            <a:srgbClr val="000000"/>
          </a:solidFill>
        </p:spPr>
        <p:txBody>
          <a:bodyPr wrap="square" lIns="0" tIns="0" rIns="0" bIns="0" rtlCol="0">
            <a:noAutofit/>
          </a:bodyPr>
          <a:lstStyle/>
          <a:p>
            <a:endParaRPr sz="1154"/>
          </a:p>
        </p:txBody>
      </p:sp>
      <p:sp>
        <p:nvSpPr>
          <p:cNvPr id="501" name="object 501"/>
          <p:cNvSpPr/>
          <p:nvPr/>
        </p:nvSpPr>
        <p:spPr>
          <a:xfrm>
            <a:off x="6165436" y="2277556"/>
            <a:ext cx="2443" cy="977"/>
          </a:xfrm>
          <a:custGeom>
            <a:avLst/>
            <a:gdLst/>
            <a:ahLst/>
            <a:cxnLst/>
            <a:rect l="l" t="t" r="r" b="b"/>
            <a:pathLst>
              <a:path w="3809" h="1524">
                <a:moveTo>
                  <a:pt x="381" y="381"/>
                </a:moveTo>
                <a:lnTo>
                  <a:pt x="3428" y="1143"/>
                </a:lnTo>
              </a:path>
            </a:pathLst>
          </a:custGeom>
          <a:ln w="762">
            <a:solidFill>
              <a:srgbClr val="000000"/>
            </a:solidFill>
          </a:ln>
        </p:spPr>
        <p:txBody>
          <a:bodyPr wrap="square" lIns="0" tIns="0" rIns="0" bIns="0" rtlCol="0">
            <a:noAutofit/>
          </a:bodyPr>
          <a:lstStyle/>
          <a:p>
            <a:endParaRPr sz="1154"/>
          </a:p>
        </p:txBody>
      </p:sp>
      <p:sp>
        <p:nvSpPr>
          <p:cNvPr id="502" name="object 502"/>
          <p:cNvSpPr/>
          <p:nvPr/>
        </p:nvSpPr>
        <p:spPr>
          <a:xfrm>
            <a:off x="6165436" y="2277556"/>
            <a:ext cx="977" cy="2443"/>
          </a:xfrm>
          <a:custGeom>
            <a:avLst/>
            <a:gdLst/>
            <a:ahLst/>
            <a:cxnLst/>
            <a:rect l="l" t="t" r="r" b="b"/>
            <a:pathLst>
              <a:path w="1523"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503" name="object 503"/>
          <p:cNvSpPr/>
          <p:nvPr/>
        </p:nvSpPr>
        <p:spPr>
          <a:xfrm>
            <a:off x="6167635" y="2277801"/>
            <a:ext cx="391932" cy="1955"/>
          </a:xfrm>
          <a:custGeom>
            <a:avLst/>
            <a:gdLst/>
            <a:ahLst/>
            <a:cxnLst/>
            <a:rect l="l" t="t" r="r" b="b"/>
            <a:pathLst>
              <a:path w="611123" h="3048">
                <a:moveTo>
                  <a:pt x="0" y="0"/>
                </a:moveTo>
                <a:lnTo>
                  <a:pt x="0" y="3048"/>
                </a:lnTo>
                <a:lnTo>
                  <a:pt x="611124" y="3048"/>
                </a:lnTo>
                <a:lnTo>
                  <a:pt x="611124" y="0"/>
                </a:lnTo>
                <a:lnTo>
                  <a:pt x="0" y="0"/>
                </a:lnTo>
                <a:close/>
              </a:path>
            </a:pathLst>
          </a:custGeom>
          <a:solidFill>
            <a:srgbClr val="000000"/>
          </a:solidFill>
        </p:spPr>
        <p:txBody>
          <a:bodyPr wrap="square" lIns="0" tIns="0" rIns="0" bIns="0" rtlCol="0">
            <a:noAutofit/>
          </a:bodyPr>
          <a:lstStyle/>
          <a:p>
            <a:endParaRPr sz="1154"/>
          </a:p>
        </p:txBody>
      </p:sp>
      <p:sp>
        <p:nvSpPr>
          <p:cNvPr id="504" name="object 504"/>
          <p:cNvSpPr/>
          <p:nvPr/>
        </p:nvSpPr>
        <p:spPr>
          <a:xfrm>
            <a:off x="6167391" y="2277556"/>
            <a:ext cx="392420" cy="977"/>
          </a:xfrm>
          <a:custGeom>
            <a:avLst/>
            <a:gdLst/>
            <a:ahLst/>
            <a:cxnLst/>
            <a:rect l="l" t="t" r="r" b="b"/>
            <a:pathLst>
              <a:path w="611885" h="1524">
                <a:moveTo>
                  <a:pt x="381" y="381"/>
                </a:moveTo>
                <a:lnTo>
                  <a:pt x="611505" y="1143"/>
                </a:lnTo>
              </a:path>
            </a:pathLst>
          </a:custGeom>
          <a:ln w="762">
            <a:solidFill>
              <a:srgbClr val="000000"/>
            </a:solidFill>
          </a:ln>
        </p:spPr>
        <p:txBody>
          <a:bodyPr wrap="square" lIns="0" tIns="0" rIns="0" bIns="0" rtlCol="0">
            <a:noAutofit/>
          </a:bodyPr>
          <a:lstStyle/>
          <a:p>
            <a:endParaRPr sz="1154"/>
          </a:p>
        </p:txBody>
      </p:sp>
      <p:sp>
        <p:nvSpPr>
          <p:cNvPr id="505" name="object 505"/>
          <p:cNvSpPr/>
          <p:nvPr/>
        </p:nvSpPr>
        <p:spPr>
          <a:xfrm>
            <a:off x="6559567" y="2277801"/>
            <a:ext cx="1955" cy="1955"/>
          </a:xfrm>
          <a:custGeom>
            <a:avLst/>
            <a:gdLst/>
            <a:ahLst/>
            <a:cxnLst/>
            <a:rect l="l" t="t" r="r" b="b"/>
            <a:pathLst>
              <a:path w="3048" h="3048">
                <a:moveTo>
                  <a:pt x="0" y="0"/>
                </a:moveTo>
                <a:lnTo>
                  <a:pt x="0" y="3048"/>
                </a:lnTo>
                <a:lnTo>
                  <a:pt x="3048" y="3048"/>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06" name="object 506"/>
          <p:cNvSpPr/>
          <p:nvPr/>
        </p:nvSpPr>
        <p:spPr>
          <a:xfrm>
            <a:off x="6559323" y="2277556"/>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507" name="object 507"/>
          <p:cNvSpPr/>
          <p:nvPr/>
        </p:nvSpPr>
        <p:spPr>
          <a:xfrm>
            <a:off x="6559323" y="2277556"/>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508" name="object 508"/>
          <p:cNvSpPr/>
          <p:nvPr/>
        </p:nvSpPr>
        <p:spPr>
          <a:xfrm>
            <a:off x="6561522" y="2277801"/>
            <a:ext cx="462304" cy="1955"/>
          </a:xfrm>
          <a:custGeom>
            <a:avLst/>
            <a:gdLst/>
            <a:ahLst/>
            <a:cxnLst/>
            <a:rect l="l" t="t" r="r" b="b"/>
            <a:pathLst>
              <a:path w="720852" h="3048">
                <a:moveTo>
                  <a:pt x="0" y="0"/>
                </a:moveTo>
                <a:lnTo>
                  <a:pt x="0" y="3048"/>
                </a:lnTo>
                <a:lnTo>
                  <a:pt x="720852" y="3048"/>
                </a:lnTo>
                <a:lnTo>
                  <a:pt x="720852" y="0"/>
                </a:lnTo>
                <a:lnTo>
                  <a:pt x="0" y="0"/>
                </a:lnTo>
                <a:close/>
              </a:path>
            </a:pathLst>
          </a:custGeom>
          <a:solidFill>
            <a:srgbClr val="000000"/>
          </a:solidFill>
        </p:spPr>
        <p:txBody>
          <a:bodyPr wrap="square" lIns="0" tIns="0" rIns="0" bIns="0" rtlCol="0">
            <a:noAutofit/>
          </a:bodyPr>
          <a:lstStyle/>
          <a:p>
            <a:endParaRPr sz="1154"/>
          </a:p>
        </p:txBody>
      </p:sp>
      <p:sp>
        <p:nvSpPr>
          <p:cNvPr id="509" name="object 509"/>
          <p:cNvSpPr/>
          <p:nvPr/>
        </p:nvSpPr>
        <p:spPr>
          <a:xfrm>
            <a:off x="6561277" y="2277556"/>
            <a:ext cx="462793" cy="977"/>
          </a:xfrm>
          <a:custGeom>
            <a:avLst/>
            <a:gdLst/>
            <a:ahLst/>
            <a:cxnLst/>
            <a:rect l="l" t="t" r="r" b="b"/>
            <a:pathLst>
              <a:path w="721614" h="1524">
                <a:moveTo>
                  <a:pt x="381" y="381"/>
                </a:moveTo>
                <a:lnTo>
                  <a:pt x="721233" y="1143"/>
                </a:lnTo>
              </a:path>
            </a:pathLst>
          </a:custGeom>
          <a:ln w="762">
            <a:solidFill>
              <a:srgbClr val="000000"/>
            </a:solidFill>
          </a:ln>
        </p:spPr>
        <p:txBody>
          <a:bodyPr wrap="square" lIns="0" tIns="0" rIns="0" bIns="0" rtlCol="0">
            <a:noAutofit/>
          </a:bodyPr>
          <a:lstStyle/>
          <a:p>
            <a:endParaRPr sz="1154"/>
          </a:p>
        </p:txBody>
      </p:sp>
      <p:sp>
        <p:nvSpPr>
          <p:cNvPr id="510" name="object 510"/>
          <p:cNvSpPr/>
          <p:nvPr/>
        </p:nvSpPr>
        <p:spPr>
          <a:xfrm>
            <a:off x="7023826" y="2277801"/>
            <a:ext cx="1955" cy="1955"/>
          </a:xfrm>
          <a:custGeom>
            <a:avLst/>
            <a:gdLst/>
            <a:ahLst/>
            <a:cxnLst/>
            <a:rect l="l" t="t" r="r" b="b"/>
            <a:pathLst>
              <a:path w="3048" h="3048">
                <a:moveTo>
                  <a:pt x="0" y="0"/>
                </a:moveTo>
                <a:lnTo>
                  <a:pt x="0" y="3048"/>
                </a:lnTo>
                <a:lnTo>
                  <a:pt x="3048" y="3048"/>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11" name="object 511"/>
          <p:cNvSpPr/>
          <p:nvPr/>
        </p:nvSpPr>
        <p:spPr>
          <a:xfrm>
            <a:off x="7023582" y="2277556"/>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512" name="object 512"/>
          <p:cNvSpPr/>
          <p:nvPr/>
        </p:nvSpPr>
        <p:spPr>
          <a:xfrm>
            <a:off x="7023582" y="2277556"/>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513" name="object 513"/>
          <p:cNvSpPr/>
          <p:nvPr/>
        </p:nvSpPr>
        <p:spPr>
          <a:xfrm>
            <a:off x="7025781" y="2277801"/>
            <a:ext cx="459372" cy="1955"/>
          </a:xfrm>
          <a:custGeom>
            <a:avLst/>
            <a:gdLst/>
            <a:ahLst/>
            <a:cxnLst/>
            <a:rect l="l" t="t" r="r" b="b"/>
            <a:pathLst>
              <a:path w="716280" h="3048">
                <a:moveTo>
                  <a:pt x="0" y="0"/>
                </a:moveTo>
                <a:lnTo>
                  <a:pt x="0" y="3048"/>
                </a:lnTo>
                <a:lnTo>
                  <a:pt x="716280" y="3048"/>
                </a:lnTo>
                <a:lnTo>
                  <a:pt x="716280" y="0"/>
                </a:lnTo>
                <a:lnTo>
                  <a:pt x="0" y="0"/>
                </a:lnTo>
                <a:close/>
              </a:path>
            </a:pathLst>
          </a:custGeom>
          <a:solidFill>
            <a:srgbClr val="000000"/>
          </a:solidFill>
        </p:spPr>
        <p:txBody>
          <a:bodyPr wrap="square" lIns="0" tIns="0" rIns="0" bIns="0" rtlCol="0">
            <a:noAutofit/>
          </a:bodyPr>
          <a:lstStyle/>
          <a:p>
            <a:endParaRPr sz="1154"/>
          </a:p>
        </p:txBody>
      </p:sp>
      <p:sp>
        <p:nvSpPr>
          <p:cNvPr id="514" name="object 514"/>
          <p:cNvSpPr/>
          <p:nvPr/>
        </p:nvSpPr>
        <p:spPr>
          <a:xfrm>
            <a:off x="7025536" y="2277556"/>
            <a:ext cx="459861" cy="977"/>
          </a:xfrm>
          <a:custGeom>
            <a:avLst/>
            <a:gdLst/>
            <a:ahLst/>
            <a:cxnLst/>
            <a:rect l="l" t="t" r="r" b="b"/>
            <a:pathLst>
              <a:path w="717042" h="1524">
                <a:moveTo>
                  <a:pt x="381" y="381"/>
                </a:moveTo>
                <a:lnTo>
                  <a:pt x="716661" y="1143"/>
                </a:lnTo>
              </a:path>
            </a:pathLst>
          </a:custGeom>
          <a:ln w="762">
            <a:solidFill>
              <a:srgbClr val="000000"/>
            </a:solidFill>
          </a:ln>
        </p:spPr>
        <p:txBody>
          <a:bodyPr wrap="square" lIns="0" tIns="0" rIns="0" bIns="0" rtlCol="0">
            <a:noAutofit/>
          </a:bodyPr>
          <a:lstStyle/>
          <a:p>
            <a:endParaRPr sz="1154"/>
          </a:p>
        </p:txBody>
      </p:sp>
      <p:sp>
        <p:nvSpPr>
          <p:cNvPr id="515" name="object 515"/>
          <p:cNvSpPr/>
          <p:nvPr/>
        </p:nvSpPr>
        <p:spPr>
          <a:xfrm>
            <a:off x="7485153" y="2277801"/>
            <a:ext cx="5864" cy="1955"/>
          </a:xfrm>
          <a:custGeom>
            <a:avLst/>
            <a:gdLst/>
            <a:ahLst/>
            <a:cxnLst/>
            <a:rect l="l" t="t" r="r" b="b"/>
            <a:pathLst>
              <a:path w="9143" h="3048">
                <a:moveTo>
                  <a:pt x="0" y="0"/>
                </a:moveTo>
                <a:lnTo>
                  <a:pt x="0" y="3048"/>
                </a:lnTo>
                <a:lnTo>
                  <a:pt x="9143" y="3048"/>
                </a:lnTo>
                <a:lnTo>
                  <a:pt x="9143" y="0"/>
                </a:lnTo>
                <a:lnTo>
                  <a:pt x="0" y="0"/>
                </a:lnTo>
                <a:close/>
              </a:path>
            </a:pathLst>
          </a:custGeom>
          <a:solidFill>
            <a:srgbClr val="000000"/>
          </a:solidFill>
        </p:spPr>
        <p:txBody>
          <a:bodyPr wrap="square" lIns="0" tIns="0" rIns="0" bIns="0" rtlCol="0">
            <a:noAutofit/>
          </a:bodyPr>
          <a:lstStyle/>
          <a:p>
            <a:endParaRPr sz="1154"/>
          </a:p>
        </p:txBody>
      </p:sp>
      <p:sp>
        <p:nvSpPr>
          <p:cNvPr id="516" name="object 516"/>
          <p:cNvSpPr/>
          <p:nvPr/>
        </p:nvSpPr>
        <p:spPr>
          <a:xfrm>
            <a:off x="7484908" y="2277556"/>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517" name="object 517"/>
          <p:cNvSpPr/>
          <p:nvPr/>
        </p:nvSpPr>
        <p:spPr>
          <a:xfrm>
            <a:off x="4702043" y="2279755"/>
            <a:ext cx="6353" cy="116798"/>
          </a:xfrm>
          <a:custGeom>
            <a:avLst/>
            <a:gdLst/>
            <a:ahLst/>
            <a:cxnLst/>
            <a:rect l="l" t="t" r="r" b="b"/>
            <a:pathLst>
              <a:path w="9906" h="182118">
                <a:moveTo>
                  <a:pt x="0" y="0"/>
                </a:moveTo>
                <a:lnTo>
                  <a:pt x="0" y="182119"/>
                </a:lnTo>
                <a:lnTo>
                  <a:pt x="9906" y="182119"/>
                </a:lnTo>
                <a:lnTo>
                  <a:pt x="9906" y="0"/>
                </a:lnTo>
                <a:lnTo>
                  <a:pt x="0" y="0"/>
                </a:lnTo>
                <a:close/>
              </a:path>
            </a:pathLst>
          </a:custGeom>
          <a:solidFill>
            <a:srgbClr val="000000"/>
          </a:solidFill>
        </p:spPr>
        <p:txBody>
          <a:bodyPr wrap="square" lIns="0" tIns="0" rIns="0" bIns="0" rtlCol="0">
            <a:noAutofit/>
          </a:bodyPr>
          <a:lstStyle/>
          <a:p>
            <a:endParaRPr sz="1154"/>
          </a:p>
        </p:txBody>
      </p:sp>
      <p:sp>
        <p:nvSpPr>
          <p:cNvPr id="518" name="object 518"/>
          <p:cNvSpPr/>
          <p:nvPr/>
        </p:nvSpPr>
        <p:spPr>
          <a:xfrm>
            <a:off x="4701798" y="2279511"/>
            <a:ext cx="977" cy="117286"/>
          </a:xfrm>
          <a:custGeom>
            <a:avLst/>
            <a:gdLst/>
            <a:ahLst/>
            <a:cxnLst/>
            <a:rect l="l" t="t" r="r" b="b"/>
            <a:pathLst>
              <a:path w="1524" h="182880">
                <a:moveTo>
                  <a:pt x="381" y="381"/>
                </a:moveTo>
                <a:lnTo>
                  <a:pt x="1143" y="182499"/>
                </a:lnTo>
              </a:path>
            </a:pathLst>
          </a:custGeom>
          <a:ln w="762">
            <a:solidFill>
              <a:srgbClr val="000000"/>
            </a:solidFill>
          </a:ln>
        </p:spPr>
        <p:txBody>
          <a:bodyPr wrap="square" lIns="0" tIns="0" rIns="0" bIns="0" rtlCol="0">
            <a:noAutofit/>
          </a:bodyPr>
          <a:lstStyle/>
          <a:p>
            <a:endParaRPr sz="1154"/>
          </a:p>
        </p:txBody>
      </p:sp>
      <p:sp>
        <p:nvSpPr>
          <p:cNvPr id="519" name="object 519"/>
          <p:cNvSpPr/>
          <p:nvPr/>
        </p:nvSpPr>
        <p:spPr>
          <a:xfrm>
            <a:off x="5099839" y="2279755"/>
            <a:ext cx="1955" cy="116798"/>
          </a:xfrm>
          <a:custGeom>
            <a:avLst/>
            <a:gdLst/>
            <a:ahLst/>
            <a:cxnLst/>
            <a:rect l="l" t="t" r="r" b="b"/>
            <a:pathLst>
              <a:path w="3048" h="182118">
                <a:moveTo>
                  <a:pt x="0" y="0"/>
                </a:moveTo>
                <a:lnTo>
                  <a:pt x="0" y="182119"/>
                </a:lnTo>
                <a:lnTo>
                  <a:pt x="3048" y="18211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20" name="object 520"/>
          <p:cNvSpPr/>
          <p:nvPr/>
        </p:nvSpPr>
        <p:spPr>
          <a:xfrm>
            <a:off x="5099595" y="2279511"/>
            <a:ext cx="977" cy="117286"/>
          </a:xfrm>
          <a:custGeom>
            <a:avLst/>
            <a:gdLst/>
            <a:ahLst/>
            <a:cxnLst/>
            <a:rect l="l" t="t" r="r" b="b"/>
            <a:pathLst>
              <a:path w="1524" h="182880">
                <a:moveTo>
                  <a:pt x="381" y="381"/>
                </a:moveTo>
                <a:lnTo>
                  <a:pt x="1143" y="182499"/>
                </a:lnTo>
              </a:path>
            </a:pathLst>
          </a:custGeom>
          <a:ln w="762">
            <a:solidFill>
              <a:srgbClr val="000000"/>
            </a:solidFill>
          </a:ln>
        </p:spPr>
        <p:txBody>
          <a:bodyPr wrap="square" lIns="0" tIns="0" rIns="0" bIns="0" rtlCol="0">
            <a:noAutofit/>
          </a:bodyPr>
          <a:lstStyle/>
          <a:p>
            <a:endParaRPr sz="1154"/>
          </a:p>
        </p:txBody>
      </p:sp>
      <p:sp>
        <p:nvSpPr>
          <p:cNvPr id="521" name="object 521"/>
          <p:cNvSpPr/>
          <p:nvPr/>
        </p:nvSpPr>
        <p:spPr>
          <a:xfrm>
            <a:off x="5670634" y="2279755"/>
            <a:ext cx="1954" cy="116798"/>
          </a:xfrm>
          <a:custGeom>
            <a:avLst/>
            <a:gdLst/>
            <a:ahLst/>
            <a:cxnLst/>
            <a:rect l="l" t="t" r="r" b="b"/>
            <a:pathLst>
              <a:path w="3047" h="182118">
                <a:moveTo>
                  <a:pt x="0" y="0"/>
                </a:moveTo>
                <a:lnTo>
                  <a:pt x="0" y="182119"/>
                </a:lnTo>
                <a:lnTo>
                  <a:pt x="3047" y="182119"/>
                </a:lnTo>
                <a:lnTo>
                  <a:pt x="3047" y="0"/>
                </a:lnTo>
                <a:lnTo>
                  <a:pt x="0" y="0"/>
                </a:lnTo>
                <a:close/>
              </a:path>
            </a:pathLst>
          </a:custGeom>
          <a:solidFill>
            <a:srgbClr val="000000"/>
          </a:solidFill>
        </p:spPr>
        <p:txBody>
          <a:bodyPr wrap="square" lIns="0" tIns="0" rIns="0" bIns="0" rtlCol="0">
            <a:noAutofit/>
          </a:bodyPr>
          <a:lstStyle/>
          <a:p>
            <a:endParaRPr sz="1154"/>
          </a:p>
        </p:txBody>
      </p:sp>
      <p:sp>
        <p:nvSpPr>
          <p:cNvPr id="522" name="object 522"/>
          <p:cNvSpPr/>
          <p:nvPr/>
        </p:nvSpPr>
        <p:spPr>
          <a:xfrm>
            <a:off x="5670389" y="2279511"/>
            <a:ext cx="977" cy="117286"/>
          </a:xfrm>
          <a:custGeom>
            <a:avLst/>
            <a:gdLst/>
            <a:ahLst/>
            <a:cxnLst/>
            <a:rect l="l" t="t" r="r" b="b"/>
            <a:pathLst>
              <a:path w="1524" h="182880">
                <a:moveTo>
                  <a:pt x="381" y="381"/>
                </a:moveTo>
                <a:lnTo>
                  <a:pt x="1143" y="182499"/>
                </a:lnTo>
              </a:path>
            </a:pathLst>
          </a:custGeom>
          <a:ln w="762">
            <a:solidFill>
              <a:srgbClr val="000000"/>
            </a:solidFill>
          </a:ln>
        </p:spPr>
        <p:txBody>
          <a:bodyPr wrap="square" lIns="0" tIns="0" rIns="0" bIns="0" rtlCol="0">
            <a:noAutofit/>
          </a:bodyPr>
          <a:lstStyle/>
          <a:p>
            <a:endParaRPr sz="1154"/>
          </a:p>
        </p:txBody>
      </p:sp>
      <p:sp>
        <p:nvSpPr>
          <p:cNvPr id="523" name="object 523"/>
          <p:cNvSpPr/>
          <p:nvPr/>
        </p:nvSpPr>
        <p:spPr>
          <a:xfrm>
            <a:off x="6165680" y="2279755"/>
            <a:ext cx="1954" cy="116798"/>
          </a:xfrm>
          <a:custGeom>
            <a:avLst/>
            <a:gdLst/>
            <a:ahLst/>
            <a:cxnLst/>
            <a:rect l="l" t="t" r="r" b="b"/>
            <a:pathLst>
              <a:path w="3047" h="182118">
                <a:moveTo>
                  <a:pt x="0" y="0"/>
                </a:moveTo>
                <a:lnTo>
                  <a:pt x="0" y="182119"/>
                </a:lnTo>
                <a:lnTo>
                  <a:pt x="3047" y="182119"/>
                </a:lnTo>
                <a:lnTo>
                  <a:pt x="3047" y="0"/>
                </a:lnTo>
                <a:lnTo>
                  <a:pt x="0" y="0"/>
                </a:lnTo>
                <a:close/>
              </a:path>
            </a:pathLst>
          </a:custGeom>
          <a:solidFill>
            <a:srgbClr val="000000"/>
          </a:solidFill>
        </p:spPr>
        <p:txBody>
          <a:bodyPr wrap="square" lIns="0" tIns="0" rIns="0" bIns="0" rtlCol="0">
            <a:noAutofit/>
          </a:bodyPr>
          <a:lstStyle/>
          <a:p>
            <a:endParaRPr sz="1154"/>
          </a:p>
        </p:txBody>
      </p:sp>
      <p:sp>
        <p:nvSpPr>
          <p:cNvPr id="524" name="object 524"/>
          <p:cNvSpPr/>
          <p:nvPr/>
        </p:nvSpPr>
        <p:spPr>
          <a:xfrm>
            <a:off x="6165436" y="2279511"/>
            <a:ext cx="977" cy="117286"/>
          </a:xfrm>
          <a:custGeom>
            <a:avLst/>
            <a:gdLst/>
            <a:ahLst/>
            <a:cxnLst/>
            <a:rect l="l" t="t" r="r" b="b"/>
            <a:pathLst>
              <a:path w="1523" h="182880">
                <a:moveTo>
                  <a:pt x="381" y="381"/>
                </a:moveTo>
                <a:lnTo>
                  <a:pt x="1143" y="182499"/>
                </a:lnTo>
              </a:path>
            </a:pathLst>
          </a:custGeom>
          <a:ln w="762">
            <a:solidFill>
              <a:srgbClr val="000000"/>
            </a:solidFill>
          </a:ln>
        </p:spPr>
        <p:txBody>
          <a:bodyPr wrap="square" lIns="0" tIns="0" rIns="0" bIns="0" rtlCol="0">
            <a:noAutofit/>
          </a:bodyPr>
          <a:lstStyle/>
          <a:p>
            <a:endParaRPr sz="1154"/>
          </a:p>
        </p:txBody>
      </p:sp>
      <p:sp>
        <p:nvSpPr>
          <p:cNvPr id="525" name="object 525"/>
          <p:cNvSpPr/>
          <p:nvPr/>
        </p:nvSpPr>
        <p:spPr>
          <a:xfrm>
            <a:off x="6559567" y="2279755"/>
            <a:ext cx="1955" cy="116798"/>
          </a:xfrm>
          <a:custGeom>
            <a:avLst/>
            <a:gdLst/>
            <a:ahLst/>
            <a:cxnLst/>
            <a:rect l="l" t="t" r="r" b="b"/>
            <a:pathLst>
              <a:path w="3048" h="182118">
                <a:moveTo>
                  <a:pt x="0" y="0"/>
                </a:moveTo>
                <a:lnTo>
                  <a:pt x="0" y="182119"/>
                </a:lnTo>
                <a:lnTo>
                  <a:pt x="3048" y="18211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26" name="object 526"/>
          <p:cNvSpPr/>
          <p:nvPr/>
        </p:nvSpPr>
        <p:spPr>
          <a:xfrm>
            <a:off x="6559323" y="2279511"/>
            <a:ext cx="977" cy="117286"/>
          </a:xfrm>
          <a:custGeom>
            <a:avLst/>
            <a:gdLst/>
            <a:ahLst/>
            <a:cxnLst/>
            <a:rect l="l" t="t" r="r" b="b"/>
            <a:pathLst>
              <a:path w="1524" h="182880">
                <a:moveTo>
                  <a:pt x="381" y="381"/>
                </a:moveTo>
                <a:lnTo>
                  <a:pt x="1143" y="182499"/>
                </a:lnTo>
              </a:path>
            </a:pathLst>
          </a:custGeom>
          <a:ln w="762">
            <a:solidFill>
              <a:srgbClr val="000000"/>
            </a:solidFill>
          </a:ln>
        </p:spPr>
        <p:txBody>
          <a:bodyPr wrap="square" lIns="0" tIns="0" rIns="0" bIns="0" rtlCol="0">
            <a:noAutofit/>
          </a:bodyPr>
          <a:lstStyle/>
          <a:p>
            <a:endParaRPr sz="1154"/>
          </a:p>
        </p:txBody>
      </p:sp>
      <p:sp>
        <p:nvSpPr>
          <p:cNvPr id="527" name="object 527"/>
          <p:cNvSpPr/>
          <p:nvPr/>
        </p:nvSpPr>
        <p:spPr>
          <a:xfrm>
            <a:off x="7023826" y="2279755"/>
            <a:ext cx="1955" cy="116798"/>
          </a:xfrm>
          <a:custGeom>
            <a:avLst/>
            <a:gdLst/>
            <a:ahLst/>
            <a:cxnLst/>
            <a:rect l="l" t="t" r="r" b="b"/>
            <a:pathLst>
              <a:path w="3048" h="182118">
                <a:moveTo>
                  <a:pt x="0" y="0"/>
                </a:moveTo>
                <a:lnTo>
                  <a:pt x="0" y="182119"/>
                </a:lnTo>
                <a:lnTo>
                  <a:pt x="3048" y="18211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28" name="object 528"/>
          <p:cNvSpPr/>
          <p:nvPr/>
        </p:nvSpPr>
        <p:spPr>
          <a:xfrm>
            <a:off x="7023582" y="2279511"/>
            <a:ext cx="977" cy="117286"/>
          </a:xfrm>
          <a:custGeom>
            <a:avLst/>
            <a:gdLst/>
            <a:ahLst/>
            <a:cxnLst/>
            <a:rect l="l" t="t" r="r" b="b"/>
            <a:pathLst>
              <a:path w="1524" h="182880">
                <a:moveTo>
                  <a:pt x="381" y="381"/>
                </a:moveTo>
                <a:lnTo>
                  <a:pt x="1143" y="182499"/>
                </a:lnTo>
              </a:path>
            </a:pathLst>
          </a:custGeom>
          <a:ln w="762">
            <a:solidFill>
              <a:srgbClr val="000000"/>
            </a:solidFill>
          </a:ln>
        </p:spPr>
        <p:txBody>
          <a:bodyPr wrap="square" lIns="0" tIns="0" rIns="0" bIns="0" rtlCol="0">
            <a:noAutofit/>
          </a:bodyPr>
          <a:lstStyle/>
          <a:p>
            <a:endParaRPr sz="1154"/>
          </a:p>
        </p:txBody>
      </p:sp>
      <p:sp>
        <p:nvSpPr>
          <p:cNvPr id="529" name="object 529"/>
          <p:cNvSpPr/>
          <p:nvPr/>
        </p:nvSpPr>
        <p:spPr>
          <a:xfrm>
            <a:off x="7485153" y="2279755"/>
            <a:ext cx="5864" cy="116798"/>
          </a:xfrm>
          <a:custGeom>
            <a:avLst/>
            <a:gdLst/>
            <a:ahLst/>
            <a:cxnLst/>
            <a:rect l="l" t="t" r="r" b="b"/>
            <a:pathLst>
              <a:path w="9143" h="182118">
                <a:moveTo>
                  <a:pt x="0" y="0"/>
                </a:moveTo>
                <a:lnTo>
                  <a:pt x="0" y="182119"/>
                </a:lnTo>
                <a:lnTo>
                  <a:pt x="9143" y="182119"/>
                </a:lnTo>
                <a:lnTo>
                  <a:pt x="9143" y="0"/>
                </a:lnTo>
                <a:lnTo>
                  <a:pt x="0" y="0"/>
                </a:lnTo>
                <a:close/>
              </a:path>
            </a:pathLst>
          </a:custGeom>
          <a:solidFill>
            <a:srgbClr val="000000"/>
          </a:solidFill>
        </p:spPr>
        <p:txBody>
          <a:bodyPr wrap="square" lIns="0" tIns="0" rIns="0" bIns="0" rtlCol="0">
            <a:noAutofit/>
          </a:bodyPr>
          <a:lstStyle/>
          <a:p>
            <a:endParaRPr sz="1154"/>
          </a:p>
        </p:txBody>
      </p:sp>
      <p:sp>
        <p:nvSpPr>
          <p:cNvPr id="530" name="object 530"/>
          <p:cNvSpPr/>
          <p:nvPr/>
        </p:nvSpPr>
        <p:spPr>
          <a:xfrm>
            <a:off x="7484908" y="2279511"/>
            <a:ext cx="977" cy="117286"/>
          </a:xfrm>
          <a:custGeom>
            <a:avLst/>
            <a:gdLst/>
            <a:ahLst/>
            <a:cxnLst/>
            <a:rect l="l" t="t" r="r" b="b"/>
            <a:pathLst>
              <a:path w="1524" h="182880">
                <a:moveTo>
                  <a:pt x="381" y="381"/>
                </a:moveTo>
                <a:lnTo>
                  <a:pt x="1143" y="182499"/>
                </a:lnTo>
              </a:path>
            </a:pathLst>
          </a:custGeom>
          <a:ln w="762">
            <a:solidFill>
              <a:srgbClr val="000000"/>
            </a:solidFill>
          </a:ln>
        </p:spPr>
        <p:txBody>
          <a:bodyPr wrap="square" lIns="0" tIns="0" rIns="0" bIns="0" rtlCol="0">
            <a:noAutofit/>
          </a:bodyPr>
          <a:lstStyle/>
          <a:p>
            <a:endParaRPr sz="1154"/>
          </a:p>
        </p:txBody>
      </p:sp>
      <p:sp>
        <p:nvSpPr>
          <p:cNvPr id="47" name="text 1"/>
          <p:cNvSpPr txBox="1"/>
          <p:nvPr/>
        </p:nvSpPr>
        <p:spPr>
          <a:xfrm>
            <a:off x="4719636" y="2403275"/>
            <a:ext cx="282513" cy="125419"/>
          </a:xfrm>
          <a:prstGeom prst="rect">
            <a:avLst/>
          </a:prstGeom>
        </p:spPr>
        <p:txBody>
          <a:bodyPr vert="horz" wrap="none" lIns="0" tIns="0" rIns="0" bIns="0" rtlCol="0">
            <a:spAutoFit/>
          </a:bodyPr>
          <a:lstStyle/>
          <a:p>
            <a:r>
              <a:rPr sz="398" spc="6" dirty="0">
                <a:latin typeface="Times New Roman"/>
                <a:cs typeface="Times New Roman"/>
              </a:rPr>
              <a:t>Use of defect</a:t>
            </a:r>
            <a:endParaRPr sz="385">
              <a:latin typeface="Times New Roman"/>
              <a:cs typeface="Times New Roman"/>
            </a:endParaRPr>
          </a:p>
          <a:p>
            <a:r>
              <a:rPr sz="417" b="1" spc="6" dirty="0">
                <a:solidFill>
                  <a:srgbClr val="FF0000"/>
                </a:solidFill>
                <a:latin typeface="Times New Roman"/>
                <a:cs typeface="Times New Roman"/>
              </a:rPr>
              <a:t>checklists</a:t>
            </a:r>
            <a:endParaRPr sz="385">
              <a:latin typeface="Times New Roman"/>
              <a:cs typeface="Times New Roman"/>
            </a:endParaRPr>
          </a:p>
        </p:txBody>
      </p:sp>
      <p:sp>
        <p:nvSpPr>
          <p:cNvPr id="48" name="text 1"/>
          <p:cNvSpPr txBox="1"/>
          <p:nvPr/>
        </p:nvSpPr>
        <p:spPr>
          <a:xfrm>
            <a:off x="5115478" y="2403275"/>
            <a:ext cx="64057" cy="61235"/>
          </a:xfrm>
          <a:prstGeom prst="rect">
            <a:avLst/>
          </a:prstGeom>
        </p:spPr>
        <p:txBody>
          <a:bodyPr vert="horz" wrap="none" lIns="0" tIns="0" rIns="0" bIns="0" rtlCol="0">
            <a:spAutoFit/>
          </a:bodyPr>
          <a:lstStyle/>
          <a:p>
            <a:r>
              <a:rPr sz="398" spc="6" dirty="0">
                <a:latin typeface="Times New Roman"/>
                <a:cs typeface="Times New Roman"/>
              </a:rPr>
              <a:t>No</a:t>
            </a:r>
            <a:endParaRPr sz="385">
              <a:latin typeface="Times New Roman"/>
              <a:cs typeface="Times New Roman"/>
            </a:endParaRPr>
          </a:p>
        </p:txBody>
      </p:sp>
      <p:sp>
        <p:nvSpPr>
          <p:cNvPr id="49" name="text 1"/>
          <p:cNvSpPr txBox="1"/>
          <p:nvPr/>
        </p:nvSpPr>
        <p:spPr>
          <a:xfrm>
            <a:off x="5686756" y="2403275"/>
            <a:ext cx="64057" cy="61235"/>
          </a:xfrm>
          <a:prstGeom prst="rect">
            <a:avLst/>
          </a:prstGeom>
        </p:spPr>
        <p:txBody>
          <a:bodyPr vert="horz" wrap="none" lIns="0" tIns="0" rIns="0" bIns="0" rtlCol="0">
            <a:spAutoFit/>
          </a:bodyPr>
          <a:lstStyle/>
          <a:p>
            <a:r>
              <a:rPr sz="398" spc="6" dirty="0">
                <a:latin typeface="Times New Roman"/>
                <a:cs typeface="Times New Roman"/>
              </a:rPr>
              <a:t>No</a:t>
            </a:r>
            <a:endParaRPr sz="385">
              <a:latin typeface="Times New Roman"/>
              <a:cs typeface="Times New Roman"/>
            </a:endParaRPr>
          </a:p>
        </p:txBody>
      </p:sp>
      <p:sp>
        <p:nvSpPr>
          <p:cNvPr id="50" name="text 1"/>
          <p:cNvSpPr txBox="1"/>
          <p:nvPr/>
        </p:nvSpPr>
        <p:spPr>
          <a:xfrm>
            <a:off x="6181315" y="2403275"/>
            <a:ext cx="85664" cy="64185"/>
          </a:xfrm>
          <a:prstGeom prst="rect">
            <a:avLst/>
          </a:prstGeom>
        </p:spPr>
        <p:txBody>
          <a:bodyPr vert="horz" wrap="none" lIns="0" tIns="0" rIns="0" bIns="0" rtlCol="0">
            <a:spAutoFit/>
          </a:bodyPr>
          <a:lstStyle/>
          <a:p>
            <a:r>
              <a:rPr sz="417" b="1" spc="6" dirty="0">
                <a:solidFill>
                  <a:srgbClr val="FF0000"/>
                </a:solidFill>
                <a:latin typeface="Times New Roman"/>
                <a:cs typeface="Times New Roman"/>
              </a:rPr>
              <a:t>Yes</a:t>
            </a:r>
            <a:endParaRPr sz="385">
              <a:latin typeface="Times New Roman"/>
              <a:cs typeface="Times New Roman"/>
            </a:endParaRPr>
          </a:p>
        </p:txBody>
      </p:sp>
      <p:sp>
        <p:nvSpPr>
          <p:cNvPr id="51" name="text 1"/>
          <p:cNvSpPr txBox="1"/>
          <p:nvPr/>
        </p:nvSpPr>
        <p:spPr>
          <a:xfrm>
            <a:off x="6575205" y="2403275"/>
            <a:ext cx="64057" cy="61235"/>
          </a:xfrm>
          <a:prstGeom prst="rect">
            <a:avLst/>
          </a:prstGeom>
        </p:spPr>
        <p:txBody>
          <a:bodyPr vert="horz" wrap="none" lIns="0" tIns="0" rIns="0" bIns="0" rtlCol="0">
            <a:spAutoFit/>
          </a:bodyPr>
          <a:lstStyle/>
          <a:p>
            <a:r>
              <a:rPr sz="398" spc="6" dirty="0">
                <a:latin typeface="Times New Roman"/>
                <a:cs typeface="Times New Roman"/>
              </a:rPr>
              <a:t>No</a:t>
            </a:r>
            <a:endParaRPr sz="385">
              <a:latin typeface="Times New Roman"/>
              <a:cs typeface="Times New Roman"/>
            </a:endParaRPr>
          </a:p>
        </p:txBody>
      </p:sp>
      <p:sp>
        <p:nvSpPr>
          <p:cNvPr id="52" name="text 1"/>
          <p:cNvSpPr txBox="1"/>
          <p:nvPr/>
        </p:nvSpPr>
        <p:spPr>
          <a:xfrm>
            <a:off x="7038973" y="2403275"/>
            <a:ext cx="85664" cy="64185"/>
          </a:xfrm>
          <a:prstGeom prst="rect">
            <a:avLst/>
          </a:prstGeom>
        </p:spPr>
        <p:txBody>
          <a:bodyPr vert="horz" wrap="none" lIns="0" tIns="0" rIns="0" bIns="0" rtlCol="0">
            <a:spAutoFit/>
          </a:bodyPr>
          <a:lstStyle/>
          <a:p>
            <a:r>
              <a:rPr sz="417" spc="6" dirty="0">
                <a:latin typeface="Times New Roman"/>
                <a:cs typeface="Times New Roman"/>
              </a:rPr>
              <a:t>Yes</a:t>
            </a:r>
            <a:endParaRPr sz="385">
              <a:latin typeface="Times New Roman"/>
              <a:cs typeface="Times New Roman"/>
            </a:endParaRPr>
          </a:p>
        </p:txBody>
      </p:sp>
      <p:sp>
        <p:nvSpPr>
          <p:cNvPr id="531" name="object 531"/>
          <p:cNvSpPr/>
          <p:nvPr/>
        </p:nvSpPr>
        <p:spPr>
          <a:xfrm>
            <a:off x="4702043" y="2396554"/>
            <a:ext cx="6353" cy="2443"/>
          </a:xfrm>
          <a:custGeom>
            <a:avLst/>
            <a:gdLst/>
            <a:ahLst/>
            <a:cxnLst/>
            <a:rect l="l" t="t" r="r" b="b"/>
            <a:pathLst>
              <a:path w="9906" h="3809">
                <a:moveTo>
                  <a:pt x="0" y="0"/>
                </a:moveTo>
                <a:lnTo>
                  <a:pt x="0" y="3809"/>
                </a:lnTo>
                <a:lnTo>
                  <a:pt x="9906" y="3809"/>
                </a:lnTo>
                <a:lnTo>
                  <a:pt x="9906" y="0"/>
                </a:lnTo>
                <a:lnTo>
                  <a:pt x="0" y="0"/>
                </a:lnTo>
                <a:close/>
              </a:path>
            </a:pathLst>
          </a:custGeom>
          <a:solidFill>
            <a:srgbClr val="000000"/>
          </a:solidFill>
        </p:spPr>
        <p:txBody>
          <a:bodyPr wrap="square" lIns="0" tIns="0" rIns="0" bIns="0" rtlCol="0">
            <a:noAutofit/>
          </a:bodyPr>
          <a:lstStyle/>
          <a:p>
            <a:endParaRPr sz="1154"/>
          </a:p>
        </p:txBody>
      </p:sp>
      <p:sp>
        <p:nvSpPr>
          <p:cNvPr id="532" name="object 532"/>
          <p:cNvSpPr/>
          <p:nvPr/>
        </p:nvSpPr>
        <p:spPr>
          <a:xfrm>
            <a:off x="4701798" y="2396309"/>
            <a:ext cx="6353" cy="977"/>
          </a:xfrm>
          <a:custGeom>
            <a:avLst/>
            <a:gdLst/>
            <a:ahLst/>
            <a:cxnLst/>
            <a:rect l="l" t="t" r="r" b="b"/>
            <a:pathLst>
              <a:path w="9906" h="1524">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533" name="object 533"/>
          <p:cNvSpPr/>
          <p:nvPr/>
        </p:nvSpPr>
        <p:spPr>
          <a:xfrm>
            <a:off x="4708395" y="2396554"/>
            <a:ext cx="391444" cy="2443"/>
          </a:xfrm>
          <a:custGeom>
            <a:avLst/>
            <a:gdLst/>
            <a:ahLst/>
            <a:cxnLst/>
            <a:rect l="l" t="t" r="r" b="b"/>
            <a:pathLst>
              <a:path w="610362" h="3809">
                <a:moveTo>
                  <a:pt x="0" y="0"/>
                </a:moveTo>
                <a:lnTo>
                  <a:pt x="0" y="3809"/>
                </a:lnTo>
                <a:lnTo>
                  <a:pt x="610362" y="3809"/>
                </a:lnTo>
                <a:lnTo>
                  <a:pt x="610362" y="0"/>
                </a:lnTo>
                <a:lnTo>
                  <a:pt x="0" y="0"/>
                </a:lnTo>
                <a:close/>
              </a:path>
            </a:pathLst>
          </a:custGeom>
          <a:solidFill>
            <a:srgbClr val="000000"/>
          </a:solidFill>
        </p:spPr>
        <p:txBody>
          <a:bodyPr wrap="square" lIns="0" tIns="0" rIns="0" bIns="0" rtlCol="0">
            <a:noAutofit/>
          </a:bodyPr>
          <a:lstStyle/>
          <a:p>
            <a:endParaRPr sz="1154"/>
          </a:p>
        </p:txBody>
      </p:sp>
      <p:sp>
        <p:nvSpPr>
          <p:cNvPr id="534" name="object 534"/>
          <p:cNvSpPr/>
          <p:nvPr/>
        </p:nvSpPr>
        <p:spPr>
          <a:xfrm>
            <a:off x="4707663" y="2396309"/>
            <a:ext cx="392421" cy="977"/>
          </a:xfrm>
          <a:custGeom>
            <a:avLst/>
            <a:gdLst/>
            <a:ahLst/>
            <a:cxnLst/>
            <a:rect l="l" t="t" r="r" b="b"/>
            <a:pathLst>
              <a:path w="611886" h="1524">
                <a:moveTo>
                  <a:pt x="381" y="382"/>
                </a:moveTo>
                <a:lnTo>
                  <a:pt x="611505" y="1144"/>
                </a:lnTo>
              </a:path>
            </a:pathLst>
          </a:custGeom>
          <a:ln w="762">
            <a:solidFill>
              <a:srgbClr val="000000"/>
            </a:solidFill>
          </a:ln>
        </p:spPr>
        <p:txBody>
          <a:bodyPr wrap="square" lIns="0" tIns="0" rIns="0" bIns="0" rtlCol="0">
            <a:noAutofit/>
          </a:bodyPr>
          <a:lstStyle/>
          <a:p>
            <a:endParaRPr sz="1154"/>
          </a:p>
        </p:txBody>
      </p:sp>
      <p:sp>
        <p:nvSpPr>
          <p:cNvPr id="535" name="object 535"/>
          <p:cNvSpPr/>
          <p:nvPr/>
        </p:nvSpPr>
        <p:spPr>
          <a:xfrm>
            <a:off x="5099839" y="2396554"/>
            <a:ext cx="1955" cy="2443"/>
          </a:xfrm>
          <a:custGeom>
            <a:avLst/>
            <a:gdLst/>
            <a:ahLst/>
            <a:cxnLst/>
            <a:rect l="l" t="t" r="r" b="b"/>
            <a:pathLst>
              <a:path w="3048" h="3809">
                <a:moveTo>
                  <a:pt x="0" y="0"/>
                </a:moveTo>
                <a:lnTo>
                  <a:pt x="0" y="3809"/>
                </a:lnTo>
                <a:lnTo>
                  <a:pt x="3048" y="380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36" name="object 536"/>
          <p:cNvSpPr/>
          <p:nvPr/>
        </p:nvSpPr>
        <p:spPr>
          <a:xfrm>
            <a:off x="5099595" y="2396309"/>
            <a:ext cx="2443" cy="977"/>
          </a:xfrm>
          <a:custGeom>
            <a:avLst/>
            <a:gdLst/>
            <a:ahLst/>
            <a:cxnLst/>
            <a:rect l="l" t="t" r="r" b="b"/>
            <a:pathLst>
              <a:path w="3810" h="1524">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537" name="object 537"/>
          <p:cNvSpPr/>
          <p:nvPr/>
        </p:nvSpPr>
        <p:spPr>
          <a:xfrm>
            <a:off x="5099595" y="2396308"/>
            <a:ext cx="977" cy="2932"/>
          </a:xfrm>
          <a:custGeom>
            <a:avLst/>
            <a:gdLst/>
            <a:ahLst/>
            <a:cxnLst/>
            <a:rect l="l" t="t" r="r" b="b"/>
            <a:pathLst>
              <a:path w="1524" h="4572">
                <a:moveTo>
                  <a:pt x="381" y="382"/>
                </a:moveTo>
                <a:lnTo>
                  <a:pt x="1143" y="4191"/>
                </a:lnTo>
              </a:path>
            </a:pathLst>
          </a:custGeom>
          <a:ln w="762">
            <a:solidFill>
              <a:srgbClr val="000000"/>
            </a:solidFill>
          </a:ln>
        </p:spPr>
        <p:txBody>
          <a:bodyPr wrap="square" lIns="0" tIns="0" rIns="0" bIns="0" rtlCol="0">
            <a:noAutofit/>
          </a:bodyPr>
          <a:lstStyle/>
          <a:p>
            <a:endParaRPr sz="1154"/>
          </a:p>
        </p:txBody>
      </p:sp>
      <p:sp>
        <p:nvSpPr>
          <p:cNvPr id="538" name="object 538"/>
          <p:cNvSpPr/>
          <p:nvPr/>
        </p:nvSpPr>
        <p:spPr>
          <a:xfrm>
            <a:off x="5101794" y="2396554"/>
            <a:ext cx="568839" cy="2443"/>
          </a:xfrm>
          <a:custGeom>
            <a:avLst/>
            <a:gdLst/>
            <a:ahLst/>
            <a:cxnLst/>
            <a:rect l="l" t="t" r="r" b="b"/>
            <a:pathLst>
              <a:path w="886968" h="3809">
                <a:moveTo>
                  <a:pt x="0" y="0"/>
                </a:moveTo>
                <a:lnTo>
                  <a:pt x="0" y="3809"/>
                </a:lnTo>
                <a:lnTo>
                  <a:pt x="886968" y="3809"/>
                </a:lnTo>
                <a:lnTo>
                  <a:pt x="886968" y="0"/>
                </a:lnTo>
                <a:lnTo>
                  <a:pt x="0" y="0"/>
                </a:lnTo>
                <a:close/>
              </a:path>
            </a:pathLst>
          </a:custGeom>
          <a:solidFill>
            <a:srgbClr val="000000"/>
          </a:solidFill>
        </p:spPr>
        <p:txBody>
          <a:bodyPr wrap="square" lIns="0" tIns="0" rIns="0" bIns="0" rtlCol="0">
            <a:noAutofit/>
          </a:bodyPr>
          <a:lstStyle/>
          <a:p>
            <a:endParaRPr sz="1154"/>
          </a:p>
        </p:txBody>
      </p:sp>
      <p:sp>
        <p:nvSpPr>
          <p:cNvPr id="539" name="object 539"/>
          <p:cNvSpPr/>
          <p:nvPr/>
        </p:nvSpPr>
        <p:spPr>
          <a:xfrm>
            <a:off x="5101550" y="2396309"/>
            <a:ext cx="569328" cy="977"/>
          </a:xfrm>
          <a:custGeom>
            <a:avLst/>
            <a:gdLst/>
            <a:ahLst/>
            <a:cxnLst/>
            <a:rect l="l" t="t" r="r" b="b"/>
            <a:pathLst>
              <a:path w="887730" h="1524">
                <a:moveTo>
                  <a:pt x="381" y="382"/>
                </a:moveTo>
                <a:lnTo>
                  <a:pt x="887349" y="1144"/>
                </a:lnTo>
              </a:path>
            </a:pathLst>
          </a:custGeom>
          <a:ln w="762">
            <a:solidFill>
              <a:srgbClr val="000000"/>
            </a:solidFill>
          </a:ln>
        </p:spPr>
        <p:txBody>
          <a:bodyPr wrap="square" lIns="0" tIns="0" rIns="0" bIns="0" rtlCol="0">
            <a:noAutofit/>
          </a:bodyPr>
          <a:lstStyle/>
          <a:p>
            <a:endParaRPr sz="1154"/>
          </a:p>
        </p:txBody>
      </p:sp>
      <p:sp>
        <p:nvSpPr>
          <p:cNvPr id="540" name="object 540"/>
          <p:cNvSpPr/>
          <p:nvPr/>
        </p:nvSpPr>
        <p:spPr>
          <a:xfrm>
            <a:off x="5670634" y="2396554"/>
            <a:ext cx="1954" cy="2443"/>
          </a:xfrm>
          <a:custGeom>
            <a:avLst/>
            <a:gdLst/>
            <a:ahLst/>
            <a:cxnLst/>
            <a:rect l="l" t="t" r="r" b="b"/>
            <a:pathLst>
              <a:path w="3047" h="3809">
                <a:moveTo>
                  <a:pt x="0" y="0"/>
                </a:moveTo>
                <a:lnTo>
                  <a:pt x="0" y="3809"/>
                </a:lnTo>
                <a:lnTo>
                  <a:pt x="3047" y="3809"/>
                </a:lnTo>
                <a:lnTo>
                  <a:pt x="3047" y="0"/>
                </a:lnTo>
                <a:lnTo>
                  <a:pt x="0" y="0"/>
                </a:lnTo>
                <a:close/>
              </a:path>
            </a:pathLst>
          </a:custGeom>
          <a:solidFill>
            <a:srgbClr val="000000"/>
          </a:solidFill>
        </p:spPr>
        <p:txBody>
          <a:bodyPr wrap="square" lIns="0" tIns="0" rIns="0" bIns="0" rtlCol="0">
            <a:noAutofit/>
          </a:bodyPr>
          <a:lstStyle/>
          <a:p>
            <a:endParaRPr sz="1154"/>
          </a:p>
        </p:txBody>
      </p:sp>
      <p:sp>
        <p:nvSpPr>
          <p:cNvPr id="541" name="object 541"/>
          <p:cNvSpPr/>
          <p:nvPr/>
        </p:nvSpPr>
        <p:spPr>
          <a:xfrm>
            <a:off x="5670389" y="2396309"/>
            <a:ext cx="2443" cy="977"/>
          </a:xfrm>
          <a:custGeom>
            <a:avLst/>
            <a:gdLst/>
            <a:ahLst/>
            <a:cxnLst/>
            <a:rect l="l" t="t" r="r" b="b"/>
            <a:pathLst>
              <a:path w="3810" h="1524">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542" name="object 542"/>
          <p:cNvSpPr/>
          <p:nvPr/>
        </p:nvSpPr>
        <p:spPr>
          <a:xfrm>
            <a:off x="5670389" y="2396308"/>
            <a:ext cx="977" cy="2932"/>
          </a:xfrm>
          <a:custGeom>
            <a:avLst/>
            <a:gdLst/>
            <a:ahLst/>
            <a:cxnLst/>
            <a:rect l="l" t="t" r="r" b="b"/>
            <a:pathLst>
              <a:path w="1524" h="4572">
                <a:moveTo>
                  <a:pt x="381" y="382"/>
                </a:moveTo>
                <a:lnTo>
                  <a:pt x="1143" y="4191"/>
                </a:lnTo>
              </a:path>
            </a:pathLst>
          </a:custGeom>
          <a:ln w="762">
            <a:solidFill>
              <a:srgbClr val="000000"/>
            </a:solidFill>
          </a:ln>
        </p:spPr>
        <p:txBody>
          <a:bodyPr wrap="square" lIns="0" tIns="0" rIns="0" bIns="0" rtlCol="0">
            <a:noAutofit/>
          </a:bodyPr>
          <a:lstStyle/>
          <a:p>
            <a:endParaRPr sz="1154"/>
          </a:p>
        </p:txBody>
      </p:sp>
      <p:sp>
        <p:nvSpPr>
          <p:cNvPr id="543" name="object 543"/>
          <p:cNvSpPr/>
          <p:nvPr/>
        </p:nvSpPr>
        <p:spPr>
          <a:xfrm>
            <a:off x="5672588" y="2396554"/>
            <a:ext cx="493092" cy="2443"/>
          </a:xfrm>
          <a:custGeom>
            <a:avLst/>
            <a:gdLst/>
            <a:ahLst/>
            <a:cxnLst/>
            <a:rect l="l" t="t" r="r" b="b"/>
            <a:pathLst>
              <a:path w="768858" h="3809">
                <a:moveTo>
                  <a:pt x="0" y="0"/>
                </a:moveTo>
                <a:lnTo>
                  <a:pt x="0" y="3809"/>
                </a:lnTo>
                <a:lnTo>
                  <a:pt x="768858" y="3809"/>
                </a:lnTo>
                <a:lnTo>
                  <a:pt x="768858" y="0"/>
                </a:lnTo>
                <a:lnTo>
                  <a:pt x="0" y="0"/>
                </a:lnTo>
                <a:close/>
              </a:path>
            </a:pathLst>
          </a:custGeom>
          <a:solidFill>
            <a:srgbClr val="000000"/>
          </a:solidFill>
        </p:spPr>
        <p:txBody>
          <a:bodyPr wrap="square" lIns="0" tIns="0" rIns="0" bIns="0" rtlCol="0">
            <a:noAutofit/>
          </a:bodyPr>
          <a:lstStyle/>
          <a:p>
            <a:endParaRPr sz="1154"/>
          </a:p>
        </p:txBody>
      </p:sp>
      <p:sp>
        <p:nvSpPr>
          <p:cNvPr id="544" name="object 544"/>
          <p:cNvSpPr/>
          <p:nvPr/>
        </p:nvSpPr>
        <p:spPr>
          <a:xfrm>
            <a:off x="5672343" y="2396309"/>
            <a:ext cx="493581" cy="977"/>
          </a:xfrm>
          <a:custGeom>
            <a:avLst/>
            <a:gdLst/>
            <a:ahLst/>
            <a:cxnLst/>
            <a:rect l="l" t="t" r="r" b="b"/>
            <a:pathLst>
              <a:path w="769620" h="1524">
                <a:moveTo>
                  <a:pt x="381" y="382"/>
                </a:moveTo>
                <a:lnTo>
                  <a:pt x="769239" y="1144"/>
                </a:lnTo>
              </a:path>
            </a:pathLst>
          </a:custGeom>
          <a:ln w="762">
            <a:solidFill>
              <a:srgbClr val="000000"/>
            </a:solidFill>
          </a:ln>
        </p:spPr>
        <p:txBody>
          <a:bodyPr wrap="square" lIns="0" tIns="0" rIns="0" bIns="0" rtlCol="0">
            <a:noAutofit/>
          </a:bodyPr>
          <a:lstStyle/>
          <a:p>
            <a:endParaRPr sz="1154"/>
          </a:p>
        </p:txBody>
      </p:sp>
      <p:sp>
        <p:nvSpPr>
          <p:cNvPr id="545" name="object 545"/>
          <p:cNvSpPr/>
          <p:nvPr/>
        </p:nvSpPr>
        <p:spPr>
          <a:xfrm>
            <a:off x="6165680" y="2396554"/>
            <a:ext cx="1954" cy="2443"/>
          </a:xfrm>
          <a:custGeom>
            <a:avLst/>
            <a:gdLst/>
            <a:ahLst/>
            <a:cxnLst/>
            <a:rect l="l" t="t" r="r" b="b"/>
            <a:pathLst>
              <a:path w="3047" h="3809">
                <a:moveTo>
                  <a:pt x="0" y="0"/>
                </a:moveTo>
                <a:lnTo>
                  <a:pt x="0" y="3809"/>
                </a:lnTo>
                <a:lnTo>
                  <a:pt x="3047" y="3809"/>
                </a:lnTo>
                <a:lnTo>
                  <a:pt x="3047" y="0"/>
                </a:lnTo>
                <a:lnTo>
                  <a:pt x="0" y="0"/>
                </a:lnTo>
                <a:close/>
              </a:path>
            </a:pathLst>
          </a:custGeom>
          <a:solidFill>
            <a:srgbClr val="000000"/>
          </a:solidFill>
        </p:spPr>
        <p:txBody>
          <a:bodyPr wrap="square" lIns="0" tIns="0" rIns="0" bIns="0" rtlCol="0">
            <a:noAutofit/>
          </a:bodyPr>
          <a:lstStyle/>
          <a:p>
            <a:endParaRPr sz="1154"/>
          </a:p>
        </p:txBody>
      </p:sp>
      <p:sp>
        <p:nvSpPr>
          <p:cNvPr id="546" name="object 546"/>
          <p:cNvSpPr/>
          <p:nvPr/>
        </p:nvSpPr>
        <p:spPr>
          <a:xfrm>
            <a:off x="6165436" y="2396309"/>
            <a:ext cx="2443" cy="977"/>
          </a:xfrm>
          <a:custGeom>
            <a:avLst/>
            <a:gdLst/>
            <a:ahLst/>
            <a:cxnLst/>
            <a:rect l="l" t="t" r="r" b="b"/>
            <a:pathLst>
              <a:path w="3809" h="1524">
                <a:moveTo>
                  <a:pt x="381" y="382"/>
                </a:moveTo>
                <a:lnTo>
                  <a:pt x="3428" y="1144"/>
                </a:lnTo>
              </a:path>
            </a:pathLst>
          </a:custGeom>
          <a:ln w="762">
            <a:solidFill>
              <a:srgbClr val="000000"/>
            </a:solidFill>
          </a:ln>
        </p:spPr>
        <p:txBody>
          <a:bodyPr wrap="square" lIns="0" tIns="0" rIns="0" bIns="0" rtlCol="0">
            <a:noAutofit/>
          </a:bodyPr>
          <a:lstStyle/>
          <a:p>
            <a:endParaRPr sz="1154"/>
          </a:p>
        </p:txBody>
      </p:sp>
      <p:sp>
        <p:nvSpPr>
          <p:cNvPr id="547" name="object 547"/>
          <p:cNvSpPr/>
          <p:nvPr/>
        </p:nvSpPr>
        <p:spPr>
          <a:xfrm>
            <a:off x="6165436" y="2396308"/>
            <a:ext cx="977" cy="2932"/>
          </a:xfrm>
          <a:custGeom>
            <a:avLst/>
            <a:gdLst/>
            <a:ahLst/>
            <a:cxnLst/>
            <a:rect l="l" t="t" r="r" b="b"/>
            <a:pathLst>
              <a:path w="1523" h="4572">
                <a:moveTo>
                  <a:pt x="381" y="382"/>
                </a:moveTo>
                <a:lnTo>
                  <a:pt x="1143" y="4191"/>
                </a:lnTo>
              </a:path>
            </a:pathLst>
          </a:custGeom>
          <a:ln w="762">
            <a:solidFill>
              <a:srgbClr val="000000"/>
            </a:solidFill>
          </a:ln>
        </p:spPr>
        <p:txBody>
          <a:bodyPr wrap="square" lIns="0" tIns="0" rIns="0" bIns="0" rtlCol="0">
            <a:noAutofit/>
          </a:bodyPr>
          <a:lstStyle/>
          <a:p>
            <a:endParaRPr sz="1154"/>
          </a:p>
        </p:txBody>
      </p:sp>
      <p:sp>
        <p:nvSpPr>
          <p:cNvPr id="548" name="object 548"/>
          <p:cNvSpPr/>
          <p:nvPr/>
        </p:nvSpPr>
        <p:spPr>
          <a:xfrm>
            <a:off x="6167635" y="2396554"/>
            <a:ext cx="391932" cy="2443"/>
          </a:xfrm>
          <a:custGeom>
            <a:avLst/>
            <a:gdLst/>
            <a:ahLst/>
            <a:cxnLst/>
            <a:rect l="l" t="t" r="r" b="b"/>
            <a:pathLst>
              <a:path w="611123" h="3809">
                <a:moveTo>
                  <a:pt x="0" y="0"/>
                </a:moveTo>
                <a:lnTo>
                  <a:pt x="0" y="3809"/>
                </a:lnTo>
                <a:lnTo>
                  <a:pt x="611124" y="3809"/>
                </a:lnTo>
                <a:lnTo>
                  <a:pt x="611124" y="0"/>
                </a:lnTo>
                <a:lnTo>
                  <a:pt x="0" y="0"/>
                </a:lnTo>
                <a:close/>
              </a:path>
            </a:pathLst>
          </a:custGeom>
          <a:solidFill>
            <a:srgbClr val="000000"/>
          </a:solidFill>
        </p:spPr>
        <p:txBody>
          <a:bodyPr wrap="square" lIns="0" tIns="0" rIns="0" bIns="0" rtlCol="0">
            <a:noAutofit/>
          </a:bodyPr>
          <a:lstStyle/>
          <a:p>
            <a:endParaRPr sz="1154"/>
          </a:p>
        </p:txBody>
      </p:sp>
      <p:sp>
        <p:nvSpPr>
          <p:cNvPr id="549" name="object 549"/>
          <p:cNvSpPr/>
          <p:nvPr/>
        </p:nvSpPr>
        <p:spPr>
          <a:xfrm>
            <a:off x="6167391" y="2396309"/>
            <a:ext cx="392420" cy="977"/>
          </a:xfrm>
          <a:custGeom>
            <a:avLst/>
            <a:gdLst/>
            <a:ahLst/>
            <a:cxnLst/>
            <a:rect l="l" t="t" r="r" b="b"/>
            <a:pathLst>
              <a:path w="611885" h="1524">
                <a:moveTo>
                  <a:pt x="381" y="382"/>
                </a:moveTo>
                <a:lnTo>
                  <a:pt x="611505" y="1144"/>
                </a:lnTo>
              </a:path>
            </a:pathLst>
          </a:custGeom>
          <a:ln w="762">
            <a:solidFill>
              <a:srgbClr val="000000"/>
            </a:solidFill>
          </a:ln>
        </p:spPr>
        <p:txBody>
          <a:bodyPr wrap="square" lIns="0" tIns="0" rIns="0" bIns="0" rtlCol="0">
            <a:noAutofit/>
          </a:bodyPr>
          <a:lstStyle/>
          <a:p>
            <a:endParaRPr sz="1154"/>
          </a:p>
        </p:txBody>
      </p:sp>
      <p:sp>
        <p:nvSpPr>
          <p:cNvPr id="550" name="object 550"/>
          <p:cNvSpPr/>
          <p:nvPr/>
        </p:nvSpPr>
        <p:spPr>
          <a:xfrm>
            <a:off x="6559567" y="2396554"/>
            <a:ext cx="1955" cy="2443"/>
          </a:xfrm>
          <a:custGeom>
            <a:avLst/>
            <a:gdLst/>
            <a:ahLst/>
            <a:cxnLst/>
            <a:rect l="l" t="t" r="r" b="b"/>
            <a:pathLst>
              <a:path w="3048" h="3809">
                <a:moveTo>
                  <a:pt x="0" y="0"/>
                </a:moveTo>
                <a:lnTo>
                  <a:pt x="0" y="3809"/>
                </a:lnTo>
                <a:lnTo>
                  <a:pt x="3048" y="380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51" name="object 551"/>
          <p:cNvSpPr/>
          <p:nvPr/>
        </p:nvSpPr>
        <p:spPr>
          <a:xfrm>
            <a:off x="6559323" y="2396309"/>
            <a:ext cx="2443" cy="977"/>
          </a:xfrm>
          <a:custGeom>
            <a:avLst/>
            <a:gdLst/>
            <a:ahLst/>
            <a:cxnLst/>
            <a:rect l="l" t="t" r="r" b="b"/>
            <a:pathLst>
              <a:path w="3810" h="1524">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552" name="object 552"/>
          <p:cNvSpPr/>
          <p:nvPr/>
        </p:nvSpPr>
        <p:spPr>
          <a:xfrm>
            <a:off x="6559323" y="2396308"/>
            <a:ext cx="977" cy="2932"/>
          </a:xfrm>
          <a:custGeom>
            <a:avLst/>
            <a:gdLst/>
            <a:ahLst/>
            <a:cxnLst/>
            <a:rect l="l" t="t" r="r" b="b"/>
            <a:pathLst>
              <a:path w="1524" h="4572">
                <a:moveTo>
                  <a:pt x="381" y="382"/>
                </a:moveTo>
                <a:lnTo>
                  <a:pt x="1143" y="4191"/>
                </a:lnTo>
              </a:path>
            </a:pathLst>
          </a:custGeom>
          <a:ln w="762">
            <a:solidFill>
              <a:srgbClr val="000000"/>
            </a:solidFill>
          </a:ln>
        </p:spPr>
        <p:txBody>
          <a:bodyPr wrap="square" lIns="0" tIns="0" rIns="0" bIns="0" rtlCol="0">
            <a:noAutofit/>
          </a:bodyPr>
          <a:lstStyle/>
          <a:p>
            <a:endParaRPr sz="1154"/>
          </a:p>
        </p:txBody>
      </p:sp>
      <p:sp>
        <p:nvSpPr>
          <p:cNvPr id="553" name="object 553"/>
          <p:cNvSpPr/>
          <p:nvPr/>
        </p:nvSpPr>
        <p:spPr>
          <a:xfrm>
            <a:off x="6561522" y="2396554"/>
            <a:ext cx="462304" cy="2443"/>
          </a:xfrm>
          <a:custGeom>
            <a:avLst/>
            <a:gdLst/>
            <a:ahLst/>
            <a:cxnLst/>
            <a:rect l="l" t="t" r="r" b="b"/>
            <a:pathLst>
              <a:path w="720852" h="3809">
                <a:moveTo>
                  <a:pt x="0" y="0"/>
                </a:moveTo>
                <a:lnTo>
                  <a:pt x="0" y="3809"/>
                </a:lnTo>
                <a:lnTo>
                  <a:pt x="720852" y="3809"/>
                </a:lnTo>
                <a:lnTo>
                  <a:pt x="720852" y="0"/>
                </a:lnTo>
                <a:lnTo>
                  <a:pt x="0" y="0"/>
                </a:lnTo>
                <a:close/>
              </a:path>
            </a:pathLst>
          </a:custGeom>
          <a:solidFill>
            <a:srgbClr val="000000"/>
          </a:solidFill>
        </p:spPr>
        <p:txBody>
          <a:bodyPr wrap="square" lIns="0" tIns="0" rIns="0" bIns="0" rtlCol="0">
            <a:noAutofit/>
          </a:bodyPr>
          <a:lstStyle/>
          <a:p>
            <a:endParaRPr sz="1154"/>
          </a:p>
        </p:txBody>
      </p:sp>
      <p:sp>
        <p:nvSpPr>
          <p:cNvPr id="554" name="object 554"/>
          <p:cNvSpPr/>
          <p:nvPr/>
        </p:nvSpPr>
        <p:spPr>
          <a:xfrm>
            <a:off x="6561277" y="2396309"/>
            <a:ext cx="462793" cy="977"/>
          </a:xfrm>
          <a:custGeom>
            <a:avLst/>
            <a:gdLst/>
            <a:ahLst/>
            <a:cxnLst/>
            <a:rect l="l" t="t" r="r" b="b"/>
            <a:pathLst>
              <a:path w="721614" h="1524">
                <a:moveTo>
                  <a:pt x="381" y="382"/>
                </a:moveTo>
                <a:lnTo>
                  <a:pt x="721233" y="1144"/>
                </a:lnTo>
              </a:path>
            </a:pathLst>
          </a:custGeom>
          <a:ln w="762">
            <a:solidFill>
              <a:srgbClr val="000000"/>
            </a:solidFill>
          </a:ln>
        </p:spPr>
        <p:txBody>
          <a:bodyPr wrap="square" lIns="0" tIns="0" rIns="0" bIns="0" rtlCol="0">
            <a:noAutofit/>
          </a:bodyPr>
          <a:lstStyle/>
          <a:p>
            <a:endParaRPr sz="1154"/>
          </a:p>
        </p:txBody>
      </p:sp>
      <p:sp>
        <p:nvSpPr>
          <p:cNvPr id="555" name="object 555"/>
          <p:cNvSpPr/>
          <p:nvPr/>
        </p:nvSpPr>
        <p:spPr>
          <a:xfrm>
            <a:off x="7023826" y="2396554"/>
            <a:ext cx="1955" cy="2443"/>
          </a:xfrm>
          <a:custGeom>
            <a:avLst/>
            <a:gdLst/>
            <a:ahLst/>
            <a:cxnLst/>
            <a:rect l="l" t="t" r="r" b="b"/>
            <a:pathLst>
              <a:path w="3048" h="3809">
                <a:moveTo>
                  <a:pt x="0" y="0"/>
                </a:moveTo>
                <a:lnTo>
                  <a:pt x="0" y="3809"/>
                </a:lnTo>
                <a:lnTo>
                  <a:pt x="3048" y="380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56" name="object 556"/>
          <p:cNvSpPr/>
          <p:nvPr/>
        </p:nvSpPr>
        <p:spPr>
          <a:xfrm>
            <a:off x="7023582" y="2396309"/>
            <a:ext cx="2443" cy="977"/>
          </a:xfrm>
          <a:custGeom>
            <a:avLst/>
            <a:gdLst/>
            <a:ahLst/>
            <a:cxnLst/>
            <a:rect l="l" t="t" r="r" b="b"/>
            <a:pathLst>
              <a:path w="3810" h="1524">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557" name="object 557"/>
          <p:cNvSpPr/>
          <p:nvPr/>
        </p:nvSpPr>
        <p:spPr>
          <a:xfrm>
            <a:off x="7023582" y="2396308"/>
            <a:ext cx="977" cy="2932"/>
          </a:xfrm>
          <a:custGeom>
            <a:avLst/>
            <a:gdLst/>
            <a:ahLst/>
            <a:cxnLst/>
            <a:rect l="l" t="t" r="r" b="b"/>
            <a:pathLst>
              <a:path w="1524" h="4572">
                <a:moveTo>
                  <a:pt x="381" y="382"/>
                </a:moveTo>
                <a:lnTo>
                  <a:pt x="1143" y="4191"/>
                </a:lnTo>
              </a:path>
            </a:pathLst>
          </a:custGeom>
          <a:ln w="762">
            <a:solidFill>
              <a:srgbClr val="000000"/>
            </a:solidFill>
          </a:ln>
        </p:spPr>
        <p:txBody>
          <a:bodyPr wrap="square" lIns="0" tIns="0" rIns="0" bIns="0" rtlCol="0">
            <a:noAutofit/>
          </a:bodyPr>
          <a:lstStyle/>
          <a:p>
            <a:endParaRPr sz="1154"/>
          </a:p>
        </p:txBody>
      </p:sp>
      <p:sp>
        <p:nvSpPr>
          <p:cNvPr id="558" name="object 558"/>
          <p:cNvSpPr/>
          <p:nvPr/>
        </p:nvSpPr>
        <p:spPr>
          <a:xfrm>
            <a:off x="7025781" y="2396554"/>
            <a:ext cx="459372" cy="2443"/>
          </a:xfrm>
          <a:custGeom>
            <a:avLst/>
            <a:gdLst/>
            <a:ahLst/>
            <a:cxnLst/>
            <a:rect l="l" t="t" r="r" b="b"/>
            <a:pathLst>
              <a:path w="716280" h="3809">
                <a:moveTo>
                  <a:pt x="0" y="0"/>
                </a:moveTo>
                <a:lnTo>
                  <a:pt x="0" y="3809"/>
                </a:lnTo>
                <a:lnTo>
                  <a:pt x="716280" y="3809"/>
                </a:lnTo>
                <a:lnTo>
                  <a:pt x="716280" y="0"/>
                </a:lnTo>
                <a:lnTo>
                  <a:pt x="0" y="0"/>
                </a:lnTo>
                <a:close/>
              </a:path>
            </a:pathLst>
          </a:custGeom>
          <a:solidFill>
            <a:srgbClr val="000000"/>
          </a:solidFill>
        </p:spPr>
        <p:txBody>
          <a:bodyPr wrap="square" lIns="0" tIns="0" rIns="0" bIns="0" rtlCol="0">
            <a:noAutofit/>
          </a:bodyPr>
          <a:lstStyle/>
          <a:p>
            <a:endParaRPr sz="1154"/>
          </a:p>
        </p:txBody>
      </p:sp>
      <p:sp>
        <p:nvSpPr>
          <p:cNvPr id="559" name="object 559"/>
          <p:cNvSpPr/>
          <p:nvPr/>
        </p:nvSpPr>
        <p:spPr>
          <a:xfrm>
            <a:off x="7025536" y="2396309"/>
            <a:ext cx="459861" cy="977"/>
          </a:xfrm>
          <a:custGeom>
            <a:avLst/>
            <a:gdLst/>
            <a:ahLst/>
            <a:cxnLst/>
            <a:rect l="l" t="t" r="r" b="b"/>
            <a:pathLst>
              <a:path w="717042" h="1524">
                <a:moveTo>
                  <a:pt x="381" y="382"/>
                </a:moveTo>
                <a:lnTo>
                  <a:pt x="716661" y="1144"/>
                </a:lnTo>
              </a:path>
            </a:pathLst>
          </a:custGeom>
          <a:ln w="762">
            <a:solidFill>
              <a:srgbClr val="000000"/>
            </a:solidFill>
          </a:ln>
        </p:spPr>
        <p:txBody>
          <a:bodyPr wrap="square" lIns="0" tIns="0" rIns="0" bIns="0" rtlCol="0">
            <a:noAutofit/>
          </a:bodyPr>
          <a:lstStyle/>
          <a:p>
            <a:endParaRPr sz="1154"/>
          </a:p>
        </p:txBody>
      </p:sp>
      <p:sp>
        <p:nvSpPr>
          <p:cNvPr id="560" name="object 560"/>
          <p:cNvSpPr/>
          <p:nvPr/>
        </p:nvSpPr>
        <p:spPr>
          <a:xfrm>
            <a:off x="7485153" y="2396554"/>
            <a:ext cx="5864" cy="2443"/>
          </a:xfrm>
          <a:custGeom>
            <a:avLst/>
            <a:gdLst/>
            <a:ahLst/>
            <a:cxnLst/>
            <a:rect l="l" t="t" r="r" b="b"/>
            <a:pathLst>
              <a:path w="9143" h="3809">
                <a:moveTo>
                  <a:pt x="0" y="0"/>
                </a:moveTo>
                <a:lnTo>
                  <a:pt x="0" y="3809"/>
                </a:lnTo>
                <a:lnTo>
                  <a:pt x="9143" y="3809"/>
                </a:lnTo>
                <a:lnTo>
                  <a:pt x="9143" y="0"/>
                </a:lnTo>
                <a:lnTo>
                  <a:pt x="0" y="0"/>
                </a:lnTo>
                <a:close/>
              </a:path>
            </a:pathLst>
          </a:custGeom>
          <a:solidFill>
            <a:srgbClr val="000000"/>
          </a:solidFill>
        </p:spPr>
        <p:txBody>
          <a:bodyPr wrap="square" lIns="0" tIns="0" rIns="0" bIns="0" rtlCol="0">
            <a:noAutofit/>
          </a:bodyPr>
          <a:lstStyle/>
          <a:p>
            <a:endParaRPr sz="1154"/>
          </a:p>
        </p:txBody>
      </p:sp>
      <p:sp>
        <p:nvSpPr>
          <p:cNvPr id="561" name="object 561"/>
          <p:cNvSpPr/>
          <p:nvPr/>
        </p:nvSpPr>
        <p:spPr>
          <a:xfrm>
            <a:off x="7484908" y="2396309"/>
            <a:ext cx="6353" cy="977"/>
          </a:xfrm>
          <a:custGeom>
            <a:avLst/>
            <a:gdLst/>
            <a:ahLst/>
            <a:cxnLst/>
            <a:rect l="l" t="t" r="r" b="b"/>
            <a:pathLst>
              <a:path w="9906" h="1524">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562" name="object 562"/>
          <p:cNvSpPr/>
          <p:nvPr/>
        </p:nvSpPr>
        <p:spPr>
          <a:xfrm>
            <a:off x="4702043" y="2398996"/>
            <a:ext cx="6353" cy="116309"/>
          </a:xfrm>
          <a:custGeom>
            <a:avLst/>
            <a:gdLst/>
            <a:ahLst/>
            <a:cxnLst/>
            <a:rect l="l" t="t" r="r" b="b"/>
            <a:pathLst>
              <a:path w="9906" h="181356">
                <a:moveTo>
                  <a:pt x="0" y="0"/>
                </a:moveTo>
                <a:lnTo>
                  <a:pt x="0" y="181357"/>
                </a:lnTo>
                <a:lnTo>
                  <a:pt x="9906" y="181357"/>
                </a:lnTo>
                <a:lnTo>
                  <a:pt x="9906" y="0"/>
                </a:lnTo>
                <a:lnTo>
                  <a:pt x="0" y="0"/>
                </a:lnTo>
                <a:close/>
              </a:path>
            </a:pathLst>
          </a:custGeom>
          <a:solidFill>
            <a:srgbClr val="000000"/>
          </a:solidFill>
        </p:spPr>
        <p:txBody>
          <a:bodyPr wrap="square" lIns="0" tIns="0" rIns="0" bIns="0" rtlCol="0">
            <a:noAutofit/>
          </a:bodyPr>
          <a:lstStyle/>
          <a:p>
            <a:endParaRPr sz="1154"/>
          </a:p>
        </p:txBody>
      </p:sp>
      <p:sp>
        <p:nvSpPr>
          <p:cNvPr id="563" name="object 563"/>
          <p:cNvSpPr/>
          <p:nvPr/>
        </p:nvSpPr>
        <p:spPr>
          <a:xfrm>
            <a:off x="4701798" y="2398752"/>
            <a:ext cx="977" cy="116798"/>
          </a:xfrm>
          <a:custGeom>
            <a:avLst/>
            <a:gdLst/>
            <a:ahLst/>
            <a:cxnLst/>
            <a:rect l="l" t="t" r="r" b="b"/>
            <a:pathLst>
              <a:path w="1524" h="182118">
                <a:moveTo>
                  <a:pt x="381" y="381"/>
                </a:moveTo>
                <a:lnTo>
                  <a:pt x="1143" y="181738"/>
                </a:lnTo>
              </a:path>
            </a:pathLst>
          </a:custGeom>
          <a:ln w="762">
            <a:solidFill>
              <a:srgbClr val="000000"/>
            </a:solidFill>
          </a:ln>
        </p:spPr>
        <p:txBody>
          <a:bodyPr wrap="square" lIns="0" tIns="0" rIns="0" bIns="0" rtlCol="0">
            <a:noAutofit/>
          </a:bodyPr>
          <a:lstStyle/>
          <a:p>
            <a:endParaRPr sz="1154"/>
          </a:p>
        </p:txBody>
      </p:sp>
      <p:sp>
        <p:nvSpPr>
          <p:cNvPr id="564" name="object 564"/>
          <p:cNvSpPr/>
          <p:nvPr/>
        </p:nvSpPr>
        <p:spPr>
          <a:xfrm>
            <a:off x="5099839" y="2398996"/>
            <a:ext cx="1955" cy="116309"/>
          </a:xfrm>
          <a:custGeom>
            <a:avLst/>
            <a:gdLst/>
            <a:ahLst/>
            <a:cxnLst/>
            <a:rect l="l" t="t" r="r" b="b"/>
            <a:pathLst>
              <a:path w="3048" h="181356">
                <a:moveTo>
                  <a:pt x="0" y="0"/>
                </a:moveTo>
                <a:lnTo>
                  <a:pt x="0" y="181357"/>
                </a:lnTo>
                <a:lnTo>
                  <a:pt x="3048" y="181357"/>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65" name="object 565"/>
          <p:cNvSpPr/>
          <p:nvPr/>
        </p:nvSpPr>
        <p:spPr>
          <a:xfrm>
            <a:off x="5099595" y="2398752"/>
            <a:ext cx="977" cy="116798"/>
          </a:xfrm>
          <a:custGeom>
            <a:avLst/>
            <a:gdLst/>
            <a:ahLst/>
            <a:cxnLst/>
            <a:rect l="l" t="t" r="r" b="b"/>
            <a:pathLst>
              <a:path w="1524" h="182118">
                <a:moveTo>
                  <a:pt x="381" y="381"/>
                </a:moveTo>
                <a:lnTo>
                  <a:pt x="1143" y="181738"/>
                </a:lnTo>
              </a:path>
            </a:pathLst>
          </a:custGeom>
          <a:ln w="762">
            <a:solidFill>
              <a:srgbClr val="000000"/>
            </a:solidFill>
          </a:ln>
        </p:spPr>
        <p:txBody>
          <a:bodyPr wrap="square" lIns="0" tIns="0" rIns="0" bIns="0" rtlCol="0">
            <a:noAutofit/>
          </a:bodyPr>
          <a:lstStyle/>
          <a:p>
            <a:endParaRPr sz="1154"/>
          </a:p>
        </p:txBody>
      </p:sp>
      <p:sp>
        <p:nvSpPr>
          <p:cNvPr id="566" name="object 566"/>
          <p:cNvSpPr/>
          <p:nvPr/>
        </p:nvSpPr>
        <p:spPr>
          <a:xfrm>
            <a:off x="5670634" y="2398996"/>
            <a:ext cx="1954" cy="116309"/>
          </a:xfrm>
          <a:custGeom>
            <a:avLst/>
            <a:gdLst/>
            <a:ahLst/>
            <a:cxnLst/>
            <a:rect l="l" t="t" r="r" b="b"/>
            <a:pathLst>
              <a:path w="3047" h="181356">
                <a:moveTo>
                  <a:pt x="0" y="0"/>
                </a:moveTo>
                <a:lnTo>
                  <a:pt x="0" y="181357"/>
                </a:lnTo>
                <a:lnTo>
                  <a:pt x="3047" y="181357"/>
                </a:lnTo>
                <a:lnTo>
                  <a:pt x="3047" y="0"/>
                </a:lnTo>
                <a:lnTo>
                  <a:pt x="0" y="0"/>
                </a:lnTo>
                <a:close/>
              </a:path>
            </a:pathLst>
          </a:custGeom>
          <a:solidFill>
            <a:srgbClr val="000000"/>
          </a:solidFill>
        </p:spPr>
        <p:txBody>
          <a:bodyPr wrap="square" lIns="0" tIns="0" rIns="0" bIns="0" rtlCol="0">
            <a:noAutofit/>
          </a:bodyPr>
          <a:lstStyle/>
          <a:p>
            <a:endParaRPr sz="1154"/>
          </a:p>
        </p:txBody>
      </p:sp>
      <p:sp>
        <p:nvSpPr>
          <p:cNvPr id="567" name="object 567"/>
          <p:cNvSpPr/>
          <p:nvPr/>
        </p:nvSpPr>
        <p:spPr>
          <a:xfrm>
            <a:off x="5670389" y="2398752"/>
            <a:ext cx="977" cy="116798"/>
          </a:xfrm>
          <a:custGeom>
            <a:avLst/>
            <a:gdLst/>
            <a:ahLst/>
            <a:cxnLst/>
            <a:rect l="l" t="t" r="r" b="b"/>
            <a:pathLst>
              <a:path w="1524" h="182118">
                <a:moveTo>
                  <a:pt x="381" y="381"/>
                </a:moveTo>
                <a:lnTo>
                  <a:pt x="1143" y="181738"/>
                </a:lnTo>
              </a:path>
            </a:pathLst>
          </a:custGeom>
          <a:ln w="762">
            <a:solidFill>
              <a:srgbClr val="000000"/>
            </a:solidFill>
          </a:ln>
        </p:spPr>
        <p:txBody>
          <a:bodyPr wrap="square" lIns="0" tIns="0" rIns="0" bIns="0" rtlCol="0">
            <a:noAutofit/>
          </a:bodyPr>
          <a:lstStyle/>
          <a:p>
            <a:endParaRPr sz="1154"/>
          </a:p>
        </p:txBody>
      </p:sp>
      <p:sp>
        <p:nvSpPr>
          <p:cNvPr id="568" name="object 568"/>
          <p:cNvSpPr/>
          <p:nvPr/>
        </p:nvSpPr>
        <p:spPr>
          <a:xfrm>
            <a:off x="6165680" y="2398996"/>
            <a:ext cx="1954" cy="116309"/>
          </a:xfrm>
          <a:custGeom>
            <a:avLst/>
            <a:gdLst/>
            <a:ahLst/>
            <a:cxnLst/>
            <a:rect l="l" t="t" r="r" b="b"/>
            <a:pathLst>
              <a:path w="3047" h="181356">
                <a:moveTo>
                  <a:pt x="0" y="0"/>
                </a:moveTo>
                <a:lnTo>
                  <a:pt x="0" y="181357"/>
                </a:lnTo>
                <a:lnTo>
                  <a:pt x="3047" y="181357"/>
                </a:lnTo>
                <a:lnTo>
                  <a:pt x="3047" y="0"/>
                </a:lnTo>
                <a:lnTo>
                  <a:pt x="0" y="0"/>
                </a:lnTo>
                <a:close/>
              </a:path>
            </a:pathLst>
          </a:custGeom>
          <a:solidFill>
            <a:srgbClr val="000000"/>
          </a:solidFill>
        </p:spPr>
        <p:txBody>
          <a:bodyPr wrap="square" lIns="0" tIns="0" rIns="0" bIns="0" rtlCol="0">
            <a:noAutofit/>
          </a:bodyPr>
          <a:lstStyle/>
          <a:p>
            <a:endParaRPr sz="1154"/>
          </a:p>
        </p:txBody>
      </p:sp>
      <p:sp>
        <p:nvSpPr>
          <p:cNvPr id="569" name="object 569"/>
          <p:cNvSpPr/>
          <p:nvPr/>
        </p:nvSpPr>
        <p:spPr>
          <a:xfrm>
            <a:off x="6165436" y="2398752"/>
            <a:ext cx="977" cy="116798"/>
          </a:xfrm>
          <a:custGeom>
            <a:avLst/>
            <a:gdLst/>
            <a:ahLst/>
            <a:cxnLst/>
            <a:rect l="l" t="t" r="r" b="b"/>
            <a:pathLst>
              <a:path w="1523" h="182118">
                <a:moveTo>
                  <a:pt x="381" y="381"/>
                </a:moveTo>
                <a:lnTo>
                  <a:pt x="1143" y="181738"/>
                </a:lnTo>
              </a:path>
            </a:pathLst>
          </a:custGeom>
          <a:ln w="762">
            <a:solidFill>
              <a:srgbClr val="000000"/>
            </a:solidFill>
          </a:ln>
        </p:spPr>
        <p:txBody>
          <a:bodyPr wrap="square" lIns="0" tIns="0" rIns="0" bIns="0" rtlCol="0">
            <a:noAutofit/>
          </a:bodyPr>
          <a:lstStyle/>
          <a:p>
            <a:endParaRPr sz="1154"/>
          </a:p>
        </p:txBody>
      </p:sp>
      <p:sp>
        <p:nvSpPr>
          <p:cNvPr id="570" name="object 570"/>
          <p:cNvSpPr/>
          <p:nvPr/>
        </p:nvSpPr>
        <p:spPr>
          <a:xfrm>
            <a:off x="6559567" y="2398996"/>
            <a:ext cx="1955" cy="116309"/>
          </a:xfrm>
          <a:custGeom>
            <a:avLst/>
            <a:gdLst/>
            <a:ahLst/>
            <a:cxnLst/>
            <a:rect l="l" t="t" r="r" b="b"/>
            <a:pathLst>
              <a:path w="3048" h="181356">
                <a:moveTo>
                  <a:pt x="0" y="0"/>
                </a:moveTo>
                <a:lnTo>
                  <a:pt x="0" y="181357"/>
                </a:lnTo>
                <a:lnTo>
                  <a:pt x="3048" y="181357"/>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71" name="object 571"/>
          <p:cNvSpPr/>
          <p:nvPr/>
        </p:nvSpPr>
        <p:spPr>
          <a:xfrm>
            <a:off x="6559323" y="2398752"/>
            <a:ext cx="977" cy="116798"/>
          </a:xfrm>
          <a:custGeom>
            <a:avLst/>
            <a:gdLst/>
            <a:ahLst/>
            <a:cxnLst/>
            <a:rect l="l" t="t" r="r" b="b"/>
            <a:pathLst>
              <a:path w="1524" h="182118">
                <a:moveTo>
                  <a:pt x="381" y="381"/>
                </a:moveTo>
                <a:lnTo>
                  <a:pt x="1143" y="181738"/>
                </a:lnTo>
              </a:path>
            </a:pathLst>
          </a:custGeom>
          <a:ln w="762">
            <a:solidFill>
              <a:srgbClr val="000000"/>
            </a:solidFill>
          </a:ln>
        </p:spPr>
        <p:txBody>
          <a:bodyPr wrap="square" lIns="0" tIns="0" rIns="0" bIns="0" rtlCol="0">
            <a:noAutofit/>
          </a:bodyPr>
          <a:lstStyle/>
          <a:p>
            <a:endParaRPr sz="1154"/>
          </a:p>
        </p:txBody>
      </p:sp>
      <p:sp>
        <p:nvSpPr>
          <p:cNvPr id="572" name="object 572"/>
          <p:cNvSpPr/>
          <p:nvPr/>
        </p:nvSpPr>
        <p:spPr>
          <a:xfrm>
            <a:off x="7023826" y="2398996"/>
            <a:ext cx="1955" cy="116309"/>
          </a:xfrm>
          <a:custGeom>
            <a:avLst/>
            <a:gdLst/>
            <a:ahLst/>
            <a:cxnLst/>
            <a:rect l="l" t="t" r="r" b="b"/>
            <a:pathLst>
              <a:path w="3048" h="181356">
                <a:moveTo>
                  <a:pt x="0" y="0"/>
                </a:moveTo>
                <a:lnTo>
                  <a:pt x="0" y="181357"/>
                </a:lnTo>
                <a:lnTo>
                  <a:pt x="3048" y="181357"/>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73" name="object 573"/>
          <p:cNvSpPr/>
          <p:nvPr/>
        </p:nvSpPr>
        <p:spPr>
          <a:xfrm>
            <a:off x="7023582" y="2398752"/>
            <a:ext cx="977" cy="116798"/>
          </a:xfrm>
          <a:custGeom>
            <a:avLst/>
            <a:gdLst/>
            <a:ahLst/>
            <a:cxnLst/>
            <a:rect l="l" t="t" r="r" b="b"/>
            <a:pathLst>
              <a:path w="1524" h="182118">
                <a:moveTo>
                  <a:pt x="381" y="381"/>
                </a:moveTo>
                <a:lnTo>
                  <a:pt x="1143" y="181738"/>
                </a:lnTo>
              </a:path>
            </a:pathLst>
          </a:custGeom>
          <a:ln w="762">
            <a:solidFill>
              <a:srgbClr val="000000"/>
            </a:solidFill>
          </a:ln>
        </p:spPr>
        <p:txBody>
          <a:bodyPr wrap="square" lIns="0" tIns="0" rIns="0" bIns="0" rtlCol="0">
            <a:noAutofit/>
          </a:bodyPr>
          <a:lstStyle/>
          <a:p>
            <a:endParaRPr sz="1154"/>
          </a:p>
        </p:txBody>
      </p:sp>
      <p:sp>
        <p:nvSpPr>
          <p:cNvPr id="574" name="object 574"/>
          <p:cNvSpPr/>
          <p:nvPr/>
        </p:nvSpPr>
        <p:spPr>
          <a:xfrm>
            <a:off x="7485153" y="2398996"/>
            <a:ext cx="5864" cy="116309"/>
          </a:xfrm>
          <a:custGeom>
            <a:avLst/>
            <a:gdLst/>
            <a:ahLst/>
            <a:cxnLst/>
            <a:rect l="l" t="t" r="r" b="b"/>
            <a:pathLst>
              <a:path w="9143" h="181356">
                <a:moveTo>
                  <a:pt x="0" y="0"/>
                </a:moveTo>
                <a:lnTo>
                  <a:pt x="0" y="181357"/>
                </a:lnTo>
                <a:lnTo>
                  <a:pt x="9143" y="181357"/>
                </a:lnTo>
                <a:lnTo>
                  <a:pt x="9143" y="0"/>
                </a:lnTo>
                <a:lnTo>
                  <a:pt x="0" y="0"/>
                </a:lnTo>
                <a:close/>
              </a:path>
            </a:pathLst>
          </a:custGeom>
          <a:solidFill>
            <a:srgbClr val="000000"/>
          </a:solidFill>
        </p:spPr>
        <p:txBody>
          <a:bodyPr wrap="square" lIns="0" tIns="0" rIns="0" bIns="0" rtlCol="0">
            <a:noAutofit/>
          </a:bodyPr>
          <a:lstStyle/>
          <a:p>
            <a:endParaRPr sz="1154"/>
          </a:p>
        </p:txBody>
      </p:sp>
      <p:sp>
        <p:nvSpPr>
          <p:cNvPr id="575" name="object 575"/>
          <p:cNvSpPr/>
          <p:nvPr/>
        </p:nvSpPr>
        <p:spPr>
          <a:xfrm>
            <a:off x="7484908" y="2398752"/>
            <a:ext cx="977" cy="116798"/>
          </a:xfrm>
          <a:custGeom>
            <a:avLst/>
            <a:gdLst/>
            <a:ahLst/>
            <a:cxnLst/>
            <a:rect l="l" t="t" r="r" b="b"/>
            <a:pathLst>
              <a:path w="1524" h="182118">
                <a:moveTo>
                  <a:pt x="381" y="381"/>
                </a:moveTo>
                <a:lnTo>
                  <a:pt x="1143" y="181738"/>
                </a:lnTo>
              </a:path>
            </a:pathLst>
          </a:custGeom>
          <a:ln w="762">
            <a:solidFill>
              <a:srgbClr val="000000"/>
            </a:solidFill>
          </a:ln>
        </p:spPr>
        <p:txBody>
          <a:bodyPr wrap="square" lIns="0" tIns="0" rIns="0" bIns="0" rtlCol="0">
            <a:noAutofit/>
          </a:bodyPr>
          <a:lstStyle/>
          <a:p>
            <a:endParaRPr sz="1154"/>
          </a:p>
        </p:txBody>
      </p:sp>
      <p:sp>
        <p:nvSpPr>
          <p:cNvPr id="53" name="text 1"/>
          <p:cNvSpPr txBox="1"/>
          <p:nvPr/>
        </p:nvSpPr>
        <p:spPr>
          <a:xfrm>
            <a:off x="4719636" y="2522028"/>
            <a:ext cx="296235" cy="125419"/>
          </a:xfrm>
          <a:prstGeom prst="rect">
            <a:avLst/>
          </a:prstGeom>
        </p:spPr>
        <p:txBody>
          <a:bodyPr vert="horz" wrap="none" lIns="0" tIns="0" rIns="0" bIns="0" rtlCol="0">
            <a:spAutoFit/>
          </a:bodyPr>
          <a:lstStyle/>
          <a:p>
            <a:r>
              <a:rPr sz="398" b="1" spc="6" dirty="0">
                <a:solidFill>
                  <a:srgbClr val="FF3300"/>
                </a:solidFill>
                <a:latin typeface="Times New Roman"/>
                <a:cs typeface="Times New Roman"/>
              </a:rPr>
              <a:t>Management</a:t>
            </a:r>
            <a:endParaRPr sz="385">
              <a:latin typeface="Times New Roman"/>
              <a:cs typeface="Times New Roman"/>
            </a:endParaRPr>
          </a:p>
          <a:p>
            <a:r>
              <a:rPr sz="417" spc="6" dirty="0">
                <a:latin typeface="Times New Roman"/>
                <a:cs typeface="Times New Roman"/>
              </a:rPr>
              <a:t>participates</a:t>
            </a:r>
            <a:endParaRPr sz="385">
              <a:latin typeface="Times New Roman"/>
              <a:cs typeface="Times New Roman"/>
            </a:endParaRPr>
          </a:p>
        </p:txBody>
      </p:sp>
      <p:sp>
        <p:nvSpPr>
          <p:cNvPr id="54" name="text 1"/>
          <p:cNvSpPr txBox="1"/>
          <p:nvPr/>
        </p:nvSpPr>
        <p:spPr>
          <a:xfrm>
            <a:off x="5115477" y="2522028"/>
            <a:ext cx="85664" cy="64185"/>
          </a:xfrm>
          <a:prstGeom prst="rect">
            <a:avLst/>
          </a:prstGeom>
        </p:spPr>
        <p:txBody>
          <a:bodyPr vert="horz" wrap="none" lIns="0" tIns="0" rIns="0" bIns="0" rtlCol="0">
            <a:spAutoFit/>
          </a:bodyPr>
          <a:lstStyle/>
          <a:p>
            <a:r>
              <a:rPr sz="417" spc="6" dirty="0">
                <a:latin typeface="Times New Roman"/>
                <a:cs typeface="Times New Roman"/>
              </a:rPr>
              <a:t>Yes</a:t>
            </a:r>
            <a:endParaRPr sz="385">
              <a:latin typeface="Times New Roman"/>
              <a:cs typeface="Times New Roman"/>
            </a:endParaRPr>
          </a:p>
        </p:txBody>
      </p:sp>
      <p:sp>
        <p:nvSpPr>
          <p:cNvPr id="55" name="text 1"/>
          <p:cNvSpPr txBox="1"/>
          <p:nvPr/>
        </p:nvSpPr>
        <p:spPr>
          <a:xfrm>
            <a:off x="5686724" y="2522028"/>
            <a:ext cx="185692" cy="61235"/>
          </a:xfrm>
          <a:prstGeom prst="rect">
            <a:avLst/>
          </a:prstGeom>
        </p:spPr>
        <p:txBody>
          <a:bodyPr vert="horz" wrap="none" lIns="0" tIns="0" rIns="0" bIns="0" rtlCol="0">
            <a:spAutoFit/>
          </a:bodyPr>
          <a:lstStyle/>
          <a:p>
            <a:r>
              <a:rPr sz="398" spc="6" dirty="0">
                <a:latin typeface="Times New Roman"/>
                <a:cs typeface="Times New Roman"/>
              </a:rPr>
              <a:t>Optional</a:t>
            </a:r>
            <a:endParaRPr sz="385">
              <a:latin typeface="Times New Roman"/>
              <a:cs typeface="Times New Roman"/>
            </a:endParaRPr>
          </a:p>
        </p:txBody>
      </p:sp>
      <p:sp>
        <p:nvSpPr>
          <p:cNvPr id="56" name="text 1"/>
          <p:cNvSpPr txBox="1"/>
          <p:nvPr/>
        </p:nvSpPr>
        <p:spPr>
          <a:xfrm>
            <a:off x="6181316" y="2522028"/>
            <a:ext cx="64057" cy="61235"/>
          </a:xfrm>
          <a:prstGeom prst="rect">
            <a:avLst/>
          </a:prstGeom>
        </p:spPr>
        <p:txBody>
          <a:bodyPr vert="horz" wrap="none" lIns="0" tIns="0" rIns="0" bIns="0" rtlCol="0">
            <a:spAutoFit/>
          </a:bodyPr>
          <a:lstStyle/>
          <a:p>
            <a:r>
              <a:rPr sz="398" b="1" spc="6" dirty="0">
                <a:solidFill>
                  <a:srgbClr val="FF3300"/>
                </a:solidFill>
                <a:latin typeface="Times New Roman"/>
                <a:cs typeface="Times New Roman"/>
              </a:rPr>
              <a:t>No</a:t>
            </a:r>
            <a:endParaRPr sz="385">
              <a:latin typeface="Times New Roman"/>
              <a:cs typeface="Times New Roman"/>
            </a:endParaRPr>
          </a:p>
        </p:txBody>
      </p:sp>
      <p:sp>
        <p:nvSpPr>
          <p:cNvPr id="57" name="text 1"/>
          <p:cNvSpPr txBox="1"/>
          <p:nvPr/>
        </p:nvSpPr>
        <p:spPr>
          <a:xfrm>
            <a:off x="6575194" y="2522028"/>
            <a:ext cx="64057" cy="61235"/>
          </a:xfrm>
          <a:prstGeom prst="rect">
            <a:avLst/>
          </a:prstGeom>
        </p:spPr>
        <p:txBody>
          <a:bodyPr vert="horz" wrap="none" lIns="0" tIns="0" rIns="0" bIns="0" rtlCol="0">
            <a:spAutoFit/>
          </a:bodyPr>
          <a:lstStyle/>
          <a:p>
            <a:r>
              <a:rPr sz="398" b="1" spc="6" dirty="0">
                <a:solidFill>
                  <a:srgbClr val="FF3300"/>
                </a:solidFill>
                <a:latin typeface="Times New Roman"/>
                <a:cs typeface="Times New Roman"/>
              </a:rPr>
              <a:t>No</a:t>
            </a:r>
            <a:endParaRPr sz="385">
              <a:latin typeface="Times New Roman"/>
              <a:cs typeface="Times New Roman"/>
            </a:endParaRPr>
          </a:p>
        </p:txBody>
      </p:sp>
      <p:sp>
        <p:nvSpPr>
          <p:cNvPr id="58" name="text 1"/>
          <p:cNvSpPr txBox="1"/>
          <p:nvPr/>
        </p:nvSpPr>
        <p:spPr>
          <a:xfrm>
            <a:off x="7038973" y="2522028"/>
            <a:ext cx="85664" cy="64185"/>
          </a:xfrm>
          <a:prstGeom prst="rect">
            <a:avLst/>
          </a:prstGeom>
        </p:spPr>
        <p:txBody>
          <a:bodyPr vert="horz" wrap="none" lIns="0" tIns="0" rIns="0" bIns="0" rtlCol="0">
            <a:spAutoFit/>
          </a:bodyPr>
          <a:lstStyle/>
          <a:p>
            <a:r>
              <a:rPr sz="417" spc="6" dirty="0">
                <a:latin typeface="Times New Roman"/>
                <a:cs typeface="Times New Roman"/>
              </a:rPr>
              <a:t>Yes</a:t>
            </a:r>
            <a:endParaRPr sz="385">
              <a:latin typeface="Times New Roman"/>
              <a:cs typeface="Times New Roman"/>
            </a:endParaRPr>
          </a:p>
        </p:txBody>
      </p:sp>
      <p:sp>
        <p:nvSpPr>
          <p:cNvPr id="576" name="object 576"/>
          <p:cNvSpPr/>
          <p:nvPr/>
        </p:nvSpPr>
        <p:spPr>
          <a:xfrm>
            <a:off x="4702043" y="2515306"/>
            <a:ext cx="6353" cy="1955"/>
          </a:xfrm>
          <a:custGeom>
            <a:avLst/>
            <a:gdLst/>
            <a:ahLst/>
            <a:cxnLst/>
            <a:rect l="l" t="t" r="r" b="b"/>
            <a:pathLst>
              <a:path w="9906" h="3048">
                <a:moveTo>
                  <a:pt x="0" y="0"/>
                </a:moveTo>
                <a:lnTo>
                  <a:pt x="0" y="3048"/>
                </a:lnTo>
                <a:lnTo>
                  <a:pt x="9906" y="3048"/>
                </a:lnTo>
                <a:lnTo>
                  <a:pt x="9906" y="0"/>
                </a:lnTo>
                <a:lnTo>
                  <a:pt x="0" y="0"/>
                </a:lnTo>
                <a:close/>
              </a:path>
            </a:pathLst>
          </a:custGeom>
          <a:solidFill>
            <a:srgbClr val="000000"/>
          </a:solidFill>
        </p:spPr>
        <p:txBody>
          <a:bodyPr wrap="square" lIns="0" tIns="0" rIns="0" bIns="0" rtlCol="0">
            <a:noAutofit/>
          </a:bodyPr>
          <a:lstStyle/>
          <a:p>
            <a:endParaRPr sz="1154"/>
          </a:p>
        </p:txBody>
      </p:sp>
      <p:sp>
        <p:nvSpPr>
          <p:cNvPr id="577" name="object 577"/>
          <p:cNvSpPr/>
          <p:nvPr/>
        </p:nvSpPr>
        <p:spPr>
          <a:xfrm>
            <a:off x="4701798" y="2515061"/>
            <a:ext cx="6353" cy="978"/>
          </a:xfrm>
          <a:custGeom>
            <a:avLst/>
            <a:gdLst/>
            <a:ahLst/>
            <a:cxnLst/>
            <a:rect l="l" t="t" r="r" b="b"/>
            <a:pathLst>
              <a:path w="9906" h="1525">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578" name="object 578"/>
          <p:cNvSpPr/>
          <p:nvPr/>
        </p:nvSpPr>
        <p:spPr>
          <a:xfrm>
            <a:off x="4708395" y="2515306"/>
            <a:ext cx="391444" cy="1955"/>
          </a:xfrm>
          <a:custGeom>
            <a:avLst/>
            <a:gdLst/>
            <a:ahLst/>
            <a:cxnLst/>
            <a:rect l="l" t="t" r="r" b="b"/>
            <a:pathLst>
              <a:path w="610362" h="3048">
                <a:moveTo>
                  <a:pt x="0" y="0"/>
                </a:moveTo>
                <a:lnTo>
                  <a:pt x="0" y="3048"/>
                </a:lnTo>
                <a:lnTo>
                  <a:pt x="610362" y="3048"/>
                </a:lnTo>
                <a:lnTo>
                  <a:pt x="610362" y="0"/>
                </a:lnTo>
                <a:lnTo>
                  <a:pt x="0" y="0"/>
                </a:lnTo>
                <a:close/>
              </a:path>
            </a:pathLst>
          </a:custGeom>
          <a:solidFill>
            <a:srgbClr val="000000"/>
          </a:solidFill>
        </p:spPr>
        <p:txBody>
          <a:bodyPr wrap="square" lIns="0" tIns="0" rIns="0" bIns="0" rtlCol="0">
            <a:noAutofit/>
          </a:bodyPr>
          <a:lstStyle/>
          <a:p>
            <a:endParaRPr sz="1154"/>
          </a:p>
        </p:txBody>
      </p:sp>
      <p:sp>
        <p:nvSpPr>
          <p:cNvPr id="579" name="object 579"/>
          <p:cNvSpPr/>
          <p:nvPr/>
        </p:nvSpPr>
        <p:spPr>
          <a:xfrm>
            <a:off x="4707663" y="2515061"/>
            <a:ext cx="392421" cy="978"/>
          </a:xfrm>
          <a:custGeom>
            <a:avLst/>
            <a:gdLst/>
            <a:ahLst/>
            <a:cxnLst/>
            <a:rect l="l" t="t" r="r" b="b"/>
            <a:pathLst>
              <a:path w="611886" h="1525">
                <a:moveTo>
                  <a:pt x="381" y="382"/>
                </a:moveTo>
                <a:lnTo>
                  <a:pt x="611505" y="1144"/>
                </a:lnTo>
              </a:path>
            </a:pathLst>
          </a:custGeom>
          <a:ln w="762">
            <a:solidFill>
              <a:srgbClr val="000000"/>
            </a:solidFill>
          </a:ln>
        </p:spPr>
        <p:txBody>
          <a:bodyPr wrap="square" lIns="0" tIns="0" rIns="0" bIns="0" rtlCol="0">
            <a:noAutofit/>
          </a:bodyPr>
          <a:lstStyle/>
          <a:p>
            <a:endParaRPr sz="1154"/>
          </a:p>
        </p:txBody>
      </p:sp>
      <p:sp>
        <p:nvSpPr>
          <p:cNvPr id="580" name="object 580"/>
          <p:cNvSpPr/>
          <p:nvPr/>
        </p:nvSpPr>
        <p:spPr>
          <a:xfrm>
            <a:off x="5099839" y="2515306"/>
            <a:ext cx="1955" cy="1955"/>
          </a:xfrm>
          <a:custGeom>
            <a:avLst/>
            <a:gdLst/>
            <a:ahLst/>
            <a:cxnLst/>
            <a:rect l="l" t="t" r="r" b="b"/>
            <a:pathLst>
              <a:path w="3048" h="3048">
                <a:moveTo>
                  <a:pt x="0" y="0"/>
                </a:moveTo>
                <a:lnTo>
                  <a:pt x="0" y="3048"/>
                </a:lnTo>
                <a:lnTo>
                  <a:pt x="3048" y="3048"/>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81" name="object 581"/>
          <p:cNvSpPr/>
          <p:nvPr/>
        </p:nvSpPr>
        <p:spPr>
          <a:xfrm>
            <a:off x="5099595" y="2515061"/>
            <a:ext cx="2443" cy="978"/>
          </a:xfrm>
          <a:custGeom>
            <a:avLst/>
            <a:gdLst/>
            <a:ahLst/>
            <a:cxnLst/>
            <a:rect l="l" t="t" r="r" b="b"/>
            <a:pathLst>
              <a:path w="3810" h="1525">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582" name="object 582"/>
          <p:cNvSpPr/>
          <p:nvPr/>
        </p:nvSpPr>
        <p:spPr>
          <a:xfrm>
            <a:off x="5099595" y="2515061"/>
            <a:ext cx="977" cy="2444"/>
          </a:xfrm>
          <a:custGeom>
            <a:avLst/>
            <a:gdLst/>
            <a:ahLst/>
            <a:cxnLst/>
            <a:rect l="l" t="t" r="r" b="b"/>
            <a:pathLst>
              <a:path w="1524" h="3811">
                <a:moveTo>
                  <a:pt x="381" y="382"/>
                </a:moveTo>
                <a:lnTo>
                  <a:pt x="1143" y="3430"/>
                </a:lnTo>
              </a:path>
            </a:pathLst>
          </a:custGeom>
          <a:ln w="762">
            <a:solidFill>
              <a:srgbClr val="000000"/>
            </a:solidFill>
          </a:ln>
        </p:spPr>
        <p:txBody>
          <a:bodyPr wrap="square" lIns="0" tIns="0" rIns="0" bIns="0" rtlCol="0">
            <a:noAutofit/>
          </a:bodyPr>
          <a:lstStyle/>
          <a:p>
            <a:endParaRPr sz="1154"/>
          </a:p>
        </p:txBody>
      </p:sp>
      <p:sp>
        <p:nvSpPr>
          <p:cNvPr id="583" name="object 583"/>
          <p:cNvSpPr/>
          <p:nvPr/>
        </p:nvSpPr>
        <p:spPr>
          <a:xfrm>
            <a:off x="5101794" y="2515306"/>
            <a:ext cx="568839" cy="1955"/>
          </a:xfrm>
          <a:custGeom>
            <a:avLst/>
            <a:gdLst/>
            <a:ahLst/>
            <a:cxnLst/>
            <a:rect l="l" t="t" r="r" b="b"/>
            <a:pathLst>
              <a:path w="886968" h="3048">
                <a:moveTo>
                  <a:pt x="0" y="0"/>
                </a:moveTo>
                <a:lnTo>
                  <a:pt x="0" y="3048"/>
                </a:lnTo>
                <a:lnTo>
                  <a:pt x="886968" y="3048"/>
                </a:lnTo>
                <a:lnTo>
                  <a:pt x="886968" y="0"/>
                </a:lnTo>
                <a:lnTo>
                  <a:pt x="0" y="0"/>
                </a:lnTo>
                <a:close/>
              </a:path>
            </a:pathLst>
          </a:custGeom>
          <a:solidFill>
            <a:srgbClr val="000000"/>
          </a:solidFill>
        </p:spPr>
        <p:txBody>
          <a:bodyPr wrap="square" lIns="0" tIns="0" rIns="0" bIns="0" rtlCol="0">
            <a:noAutofit/>
          </a:bodyPr>
          <a:lstStyle/>
          <a:p>
            <a:endParaRPr sz="1154"/>
          </a:p>
        </p:txBody>
      </p:sp>
      <p:sp>
        <p:nvSpPr>
          <p:cNvPr id="584" name="object 584"/>
          <p:cNvSpPr/>
          <p:nvPr/>
        </p:nvSpPr>
        <p:spPr>
          <a:xfrm>
            <a:off x="5101550" y="2515061"/>
            <a:ext cx="569328" cy="978"/>
          </a:xfrm>
          <a:custGeom>
            <a:avLst/>
            <a:gdLst/>
            <a:ahLst/>
            <a:cxnLst/>
            <a:rect l="l" t="t" r="r" b="b"/>
            <a:pathLst>
              <a:path w="887730" h="1525">
                <a:moveTo>
                  <a:pt x="381" y="382"/>
                </a:moveTo>
                <a:lnTo>
                  <a:pt x="887349" y="1144"/>
                </a:lnTo>
              </a:path>
            </a:pathLst>
          </a:custGeom>
          <a:ln w="762">
            <a:solidFill>
              <a:srgbClr val="000000"/>
            </a:solidFill>
          </a:ln>
        </p:spPr>
        <p:txBody>
          <a:bodyPr wrap="square" lIns="0" tIns="0" rIns="0" bIns="0" rtlCol="0">
            <a:noAutofit/>
          </a:bodyPr>
          <a:lstStyle/>
          <a:p>
            <a:endParaRPr sz="1154"/>
          </a:p>
        </p:txBody>
      </p:sp>
      <p:sp>
        <p:nvSpPr>
          <p:cNvPr id="585" name="object 585"/>
          <p:cNvSpPr/>
          <p:nvPr/>
        </p:nvSpPr>
        <p:spPr>
          <a:xfrm>
            <a:off x="5670634" y="2515306"/>
            <a:ext cx="1954" cy="1955"/>
          </a:xfrm>
          <a:custGeom>
            <a:avLst/>
            <a:gdLst/>
            <a:ahLst/>
            <a:cxnLst/>
            <a:rect l="l" t="t" r="r" b="b"/>
            <a:pathLst>
              <a:path w="3047" h="3048">
                <a:moveTo>
                  <a:pt x="0" y="0"/>
                </a:moveTo>
                <a:lnTo>
                  <a:pt x="0" y="3048"/>
                </a:lnTo>
                <a:lnTo>
                  <a:pt x="3047" y="3048"/>
                </a:lnTo>
                <a:lnTo>
                  <a:pt x="3047" y="0"/>
                </a:lnTo>
                <a:lnTo>
                  <a:pt x="0" y="0"/>
                </a:lnTo>
                <a:close/>
              </a:path>
            </a:pathLst>
          </a:custGeom>
          <a:solidFill>
            <a:srgbClr val="000000"/>
          </a:solidFill>
        </p:spPr>
        <p:txBody>
          <a:bodyPr wrap="square" lIns="0" tIns="0" rIns="0" bIns="0" rtlCol="0">
            <a:noAutofit/>
          </a:bodyPr>
          <a:lstStyle/>
          <a:p>
            <a:endParaRPr sz="1154"/>
          </a:p>
        </p:txBody>
      </p:sp>
      <p:sp>
        <p:nvSpPr>
          <p:cNvPr id="586" name="object 586"/>
          <p:cNvSpPr/>
          <p:nvPr/>
        </p:nvSpPr>
        <p:spPr>
          <a:xfrm>
            <a:off x="5670389" y="2515061"/>
            <a:ext cx="2443" cy="978"/>
          </a:xfrm>
          <a:custGeom>
            <a:avLst/>
            <a:gdLst/>
            <a:ahLst/>
            <a:cxnLst/>
            <a:rect l="l" t="t" r="r" b="b"/>
            <a:pathLst>
              <a:path w="3810" h="1525">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587" name="object 587"/>
          <p:cNvSpPr/>
          <p:nvPr/>
        </p:nvSpPr>
        <p:spPr>
          <a:xfrm>
            <a:off x="5670389" y="2515061"/>
            <a:ext cx="977" cy="2444"/>
          </a:xfrm>
          <a:custGeom>
            <a:avLst/>
            <a:gdLst/>
            <a:ahLst/>
            <a:cxnLst/>
            <a:rect l="l" t="t" r="r" b="b"/>
            <a:pathLst>
              <a:path w="1524" h="3811">
                <a:moveTo>
                  <a:pt x="381" y="382"/>
                </a:moveTo>
                <a:lnTo>
                  <a:pt x="1143" y="3430"/>
                </a:lnTo>
              </a:path>
            </a:pathLst>
          </a:custGeom>
          <a:ln w="762">
            <a:solidFill>
              <a:srgbClr val="000000"/>
            </a:solidFill>
          </a:ln>
        </p:spPr>
        <p:txBody>
          <a:bodyPr wrap="square" lIns="0" tIns="0" rIns="0" bIns="0" rtlCol="0">
            <a:noAutofit/>
          </a:bodyPr>
          <a:lstStyle/>
          <a:p>
            <a:endParaRPr sz="1154"/>
          </a:p>
        </p:txBody>
      </p:sp>
      <p:sp>
        <p:nvSpPr>
          <p:cNvPr id="588" name="object 588"/>
          <p:cNvSpPr/>
          <p:nvPr/>
        </p:nvSpPr>
        <p:spPr>
          <a:xfrm>
            <a:off x="5672588" y="2515306"/>
            <a:ext cx="493092" cy="1955"/>
          </a:xfrm>
          <a:custGeom>
            <a:avLst/>
            <a:gdLst/>
            <a:ahLst/>
            <a:cxnLst/>
            <a:rect l="l" t="t" r="r" b="b"/>
            <a:pathLst>
              <a:path w="768858" h="3048">
                <a:moveTo>
                  <a:pt x="0" y="0"/>
                </a:moveTo>
                <a:lnTo>
                  <a:pt x="0" y="3048"/>
                </a:lnTo>
                <a:lnTo>
                  <a:pt x="768858" y="3048"/>
                </a:lnTo>
                <a:lnTo>
                  <a:pt x="768858" y="0"/>
                </a:lnTo>
                <a:lnTo>
                  <a:pt x="0" y="0"/>
                </a:lnTo>
                <a:close/>
              </a:path>
            </a:pathLst>
          </a:custGeom>
          <a:solidFill>
            <a:srgbClr val="000000"/>
          </a:solidFill>
        </p:spPr>
        <p:txBody>
          <a:bodyPr wrap="square" lIns="0" tIns="0" rIns="0" bIns="0" rtlCol="0">
            <a:noAutofit/>
          </a:bodyPr>
          <a:lstStyle/>
          <a:p>
            <a:endParaRPr sz="1154"/>
          </a:p>
        </p:txBody>
      </p:sp>
      <p:sp>
        <p:nvSpPr>
          <p:cNvPr id="589" name="object 589"/>
          <p:cNvSpPr/>
          <p:nvPr/>
        </p:nvSpPr>
        <p:spPr>
          <a:xfrm>
            <a:off x="5672343" y="2515061"/>
            <a:ext cx="493581" cy="978"/>
          </a:xfrm>
          <a:custGeom>
            <a:avLst/>
            <a:gdLst/>
            <a:ahLst/>
            <a:cxnLst/>
            <a:rect l="l" t="t" r="r" b="b"/>
            <a:pathLst>
              <a:path w="769620" h="1525">
                <a:moveTo>
                  <a:pt x="381" y="382"/>
                </a:moveTo>
                <a:lnTo>
                  <a:pt x="769239" y="1144"/>
                </a:lnTo>
              </a:path>
            </a:pathLst>
          </a:custGeom>
          <a:ln w="762">
            <a:solidFill>
              <a:srgbClr val="000000"/>
            </a:solidFill>
          </a:ln>
        </p:spPr>
        <p:txBody>
          <a:bodyPr wrap="square" lIns="0" tIns="0" rIns="0" bIns="0" rtlCol="0">
            <a:noAutofit/>
          </a:bodyPr>
          <a:lstStyle/>
          <a:p>
            <a:endParaRPr sz="1154"/>
          </a:p>
        </p:txBody>
      </p:sp>
      <p:sp>
        <p:nvSpPr>
          <p:cNvPr id="590" name="object 590"/>
          <p:cNvSpPr/>
          <p:nvPr/>
        </p:nvSpPr>
        <p:spPr>
          <a:xfrm>
            <a:off x="6165680" y="2515306"/>
            <a:ext cx="1954" cy="1955"/>
          </a:xfrm>
          <a:custGeom>
            <a:avLst/>
            <a:gdLst/>
            <a:ahLst/>
            <a:cxnLst/>
            <a:rect l="l" t="t" r="r" b="b"/>
            <a:pathLst>
              <a:path w="3047" h="3048">
                <a:moveTo>
                  <a:pt x="0" y="0"/>
                </a:moveTo>
                <a:lnTo>
                  <a:pt x="0" y="3048"/>
                </a:lnTo>
                <a:lnTo>
                  <a:pt x="3047" y="3048"/>
                </a:lnTo>
                <a:lnTo>
                  <a:pt x="3047" y="0"/>
                </a:lnTo>
                <a:lnTo>
                  <a:pt x="0" y="0"/>
                </a:lnTo>
                <a:close/>
              </a:path>
            </a:pathLst>
          </a:custGeom>
          <a:solidFill>
            <a:srgbClr val="000000"/>
          </a:solidFill>
        </p:spPr>
        <p:txBody>
          <a:bodyPr wrap="square" lIns="0" tIns="0" rIns="0" bIns="0" rtlCol="0">
            <a:noAutofit/>
          </a:bodyPr>
          <a:lstStyle/>
          <a:p>
            <a:endParaRPr sz="1154"/>
          </a:p>
        </p:txBody>
      </p:sp>
      <p:sp>
        <p:nvSpPr>
          <p:cNvPr id="591" name="object 591"/>
          <p:cNvSpPr/>
          <p:nvPr/>
        </p:nvSpPr>
        <p:spPr>
          <a:xfrm>
            <a:off x="6165436" y="2515061"/>
            <a:ext cx="2443" cy="978"/>
          </a:xfrm>
          <a:custGeom>
            <a:avLst/>
            <a:gdLst/>
            <a:ahLst/>
            <a:cxnLst/>
            <a:rect l="l" t="t" r="r" b="b"/>
            <a:pathLst>
              <a:path w="3809" h="1525">
                <a:moveTo>
                  <a:pt x="381" y="382"/>
                </a:moveTo>
                <a:lnTo>
                  <a:pt x="3428" y="1144"/>
                </a:lnTo>
              </a:path>
            </a:pathLst>
          </a:custGeom>
          <a:ln w="762">
            <a:solidFill>
              <a:srgbClr val="000000"/>
            </a:solidFill>
          </a:ln>
        </p:spPr>
        <p:txBody>
          <a:bodyPr wrap="square" lIns="0" tIns="0" rIns="0" bIns="0" rtlCol="0">
            <a:noAutofit/>
          </a:bodyPr>
          <a:lstStyle/>
          <a:p>
            <a:endParaRPr sz="1154"/>
          </a:p>
        </p:txBody>
      </p:sp>
      <p:sp>
        <p:nvSpPr>
          <p:cNvPr id="592" name="object 592"/>
          <p:cNvSpPr/>
          <p:nvPr/>
        </p:nvSpPr>
        <p:spPr>
          <a:xfrm>
            <a:off x="6165436" y="2515061"/>
            <a:ext cx="977" cy="2444"/>
          </a:xfrm>
          <a:custGeom>
            <a:avLst/>
            <a:gdLst/>
            <a:ahLst/>
            <a:cxnLst/>
            <a:rect l="l" t="t" r="r" b="b"/>
            <a:pathLst>
              <a:path w="1523" h="3811">
                <a:moveTo>
                  <a:pt x="381" y="382"/>
                </a:moveTo>
                <a:lnTo>
                  <a:pt x="1143" y="3430"/>
                </a:lnTo>
              </a:path>
            </a:pathLst>
          </a:custGeom>
          <a:ln w="762">
            <a:solidFill>
              <a:srgbClr val="000000"/>
            </a:solidFill>
          </a:ln>
        </p:spPr>
        <p:txBody>
          <a:bodyPr wrap="square" lIns="0" tIns="0" rIns="0" bIns="0" rtlCol="0">
            <a:noAutofit/>
          </a:bodyPr>
          <a:lstStyle/>
          <a:p>
            <a:endParaRPr sz="1154"/>
          </a:p>
        </p:txBody>
      </p:sp>
      <p:sp>
        <p:nvSpPr>
          <p:cNvPr id="593" name="object 593"/>
          <p:cNvSpPr/>
          <p:nvPr/>
        </p:nvSpPr>
        <p:spPr>
          <a:xfrm>
            <a:off x="6167635" y="2515306"/>
            <a:ext cx="391932" cy="1955"/>
          </a:xfrm>
          <a:custGeom>
            <a:avLst/>
            <a:gdLst/>
            <a:ahLst/>
            <a:cxnLst/>
            <a:rect l="l" t="t" r="r" b="b"/>
            <a:pathLst>
              <a:path w="611123" h="3048">
                <a:moveTo>
                  <a:pt x="0" y="0"/>
                </a:moveTo>
                <a:lnTo>
                  <a:pt x="0" y="3048"/>
                </a:lnTo>
                <a:lnTo>
                  <a:pt x="611124" y="3048"/>
                </a:lnTo>
                <a:lnTo>
                  <a:pt x="611124" y="0"/>
                </a:lnTo>
                <a:lnTo>
                  <a:pt x="0" y="0"/>
                </a:lnTo>
                <a:close/>
              </a:path>
            </a:pathLst>
          </a:custGeom>
          <a:solidFill>
            <a:srgbClr val="000000"/>
          </a:solidFill>
        </p:spPr>
        <p:txBody>
          <a:bodyPr wrap="square" lIns="0" tIns="0" rIns="0" bIns="0" rtlCol="0">
            <a:noAutofit/>
          </a:bodyPr>
          <a:lstStyle/>
          <a:p>
            <a:endParaRPr sz="1154"/>
          </a:p>
        </p:txBody>
      </p:sp>
      <p:sp>
        <p:nvSpPr>
          <p:cNvPr id="594" name="object 594"/>
          <p:cNvSpPr/>
          <p:nvPr/>
        </p:nvSpPr>
        <p:spPr>
          <a:xfrm>
            <a:off x="6167391" y="2515061"/>
            <a:ext cx="392420" cy="978"/>
          </a:xfrm>
          <a:custGeom>
            <a:avLst/>
            <a:gdLst/>
            <a:ahLst/>
            <a:cxnLst/>
            <a:rect l="l" t="t" r="r" b="b"/>
            <a:pathLst>
              <a:path w="611885" h="1525">
                <a:moveTo>
                  <a:pt x="381" y="382"/>
                </a:moveTo>
                <a:lnTo>
                  <a:pt x="611505" y="1144"/>
                </a:lnTo>
              </a:path>
            </a:pathLst>
          </a:custGeom>
          <a:ln w="762">
            <a:solidFill>
              <a:srgbClr val="000000"/>
            </a:solidFill>
          </a:ln>
        </p:spPr>
        <p:txBody>
          <a:bodyPr wrap="square" lIns="0" tIns="0" rIns="0" bIns="0" rtlCol="0">
            <a:noAutofit/>
          </a:bodyPr>
          <a:lstStyle/>
          <a:p>
            <a:endParaRPr sz="1154"/>
          </a:p>
        </p:txBody>
      </p:sp>
      <p:sp>
        <p:nvSpPr>
          <p:cNvPr id="595" name="object 595"/>
          <p:cNvSpPr/>
          <p:nvPr/>
        </p:nvSpPr>
        <p:spPr>
          <a:xfrm>
            <a:off x="6559567" y="2515306"/>
            <a:ext cx="1955" cy="1955"/>
          </a:xfrm>
          <a:custGeom>
            <a:avLst/>
            <a:gdLst/>
            <a:ahLst/>
            <a:cxnLst/>
            <a:rect l="l" t="t" r="r" b="b"/>
            <a:pathLst>
              <a:path w="3048" h="3048">
                <a:moveTo>
                  <a:pt x="0" y="0"/>
                </a:moveTo>
                <a:lnTo>
                  <a:pt x="0" y="3048"/>
                </a:lnTo>
                <a:lnTo>
                  <a:pt x="3048" y="3048"/>
                </a:lnTo>
                <a:lnTo>
                  <a:pt x="3048" y="0"/>
                </a:lnTo>
                <a:lnTo>
                  <a:pt x="0" y="0"/>
                </a:lnTo>
                <a:close/>
              </a:path>
            </a:pathLst>
          </a:custGeom>
          <a:solidFill>
            <a:srgbClr val="000000"/>
          </a:solidFill>
        </p:spPr>
        <p:txBody>
          <a:bodyPr wrap="square" lIns="0" tIns="0" rIns="0" bIns="0" rtlCol="0">
            <a:noAutofit/>
          </a:bodyPr>
          <a:lstStyle/>
          <a:p>
            <a:endParaRPr sz="1154"/>
          </a:p>
        </p:txBody>
      </p:sp>
      <p:sp>
        <p:nvSpPr>
          <p:cNvPr id="596" name="object 596"/>
          <p:cNvSpPr/>
          <p:nvPr/>
        </p:nvSpPr>
        <p:spPr>
          <a:xfrm>
            <a:off x="6559323" y="2515061"/>
            <a:ext cx="2443" cy="978"/>
          </a:xfrm>
          <a:custGeom>
            <a:avLst/>
            <a:gdLst/>
            <a:ahLst/>
            <a:cxnLst/>
            <a:rect l="l" t="t" r="r" b="b"/>
            <a:pathLst>
              <a:path w="3810" h="1525">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597" name="object 597"/>
          <p:cNvSpPr/>
          <p:nvPr/>
        </p:nvSpPr>
        <p:spPr>
          <a:xfrm>
            <a:off x="6559323" y="2515061"/>
            <a:ext cx="977" cy="2444"/>
          </a:xfrm>
          <a:custGeom>
            <a:avLst/>
            <a:gdLst/>
            <a:ahLst/>
            <a:cxnLst/>
            <a:rect l="l" t="t" r="r" b="b"/>
            <a:pathLst>
              <a:path w="1524" h="3811">
                <a:moveTo>
                  <a:pt x="381" y="382"/>
                </a:moveTo>
                <a:lnTo>
                  <a:pt x="1143" y="3430"/>
                </a:lnTo>
              </a:path>
            </a:pathLst>
          </a:custGeom>
          <a:ln w="762">
            <a:solidFill>
              <a:srgbClr val="000000"/>
            </a:solidFill>
          </a:ln>
        </p:spPr>
        <p:txBody>
          <a:bodyPr wrap="square" lIns="0" tIns="0" rIns="0" bIns="0" rtlCol="0">
            <a:noAutofit/>
          </a:bodyPr>
          <a:lstStyle/>
          <a:p>
            <a:endParaRPr sz="1154"/>
          </a:p>
        </p:txBody>
      </p:sp>
      <p:sp>
        <p:nvSpPr>
          <p:cNvPr id="598" name="object 598"/>
          <p:cNvSpPr/>
          <p:nvPr/>
        </p:nvSpPr>
        <p:spPr>
          <a:xfrm>
            <a:off x="6561522" y="2515306"/>
            <a:ext cx="462304" cy="1955"/>
          </a:xfrm>
          <a:custGeom>
            <a:avLst/>
            <a:gdLst/>
            <a:ahLst/>
            <a:cxnLst/>
            <a:rect l="l" t="t" r="r" b="b"/>
            <a:pathLst>
              <a:path w="720852" h="3048">
                <a:moveTo>
                  <a:pt x="0" y="0"/>
                </a:moveTo>
                <a:lnTo>
                  <a:pt x="0" y="3048"/>
                </a:lnTo>
                <a:lnTo>
                  <a:pt x="720852" y="3048"/>
                </a:lnTo>
                <a:lnTo>
                  <a:pt x="720852" y="0"/>
                </a:lnTo>
                <a:lnTo>
                  <a:pt x="0" y="0"/>
                </a:lnTo>
                <a:close/>
              </a:path>
            </a:pathLst>
          </a:custGeom>
          <a:solidFill>
            <a:srgbClr val="000000"/>
          </a:solidFill>
        </p:spPr>
        <p:txBody>
          <a:bodyPr wrap="square" lIns="0" tIns="0" rIns="0" bIns="0" rtlCol="0">
            <a:noAutofit/>
          </a:bodyPr>
          <a:lstStyle/>
          <a:p>
            <a:endParaRPr sz="1154"/>
          </a:p>
        </p:txBody>
      </p:sp>
      <p:sp>
        <p:nvSpPr>
          <p:cNvPr id="599" name="object 599"/>
          <p:cNvSpPr/>
          <p:nvPr/>
        </p:nvSpPr>
        <p:spPr>
          <a:xfrm>
            <a:off x="6561277" y="2515061"/>
            <a:ext cx="462793" cy="978"/>
          </a:xfrm>
          <a:custGeom>
            <a:avLst/>
            <a:gdLst/>
            <a:ahLst/>
            <a:cxnLst/>
            <a:rect l="l" t="t" r="r" b="b"/>
            <a:pathLst>
              <a:path w="721614" h="1525">
                <a:moveTo>
                  <a:pt x="381" y="382"/>
                </a:moveTo>
                <a:lnTo>
                  <a:pt x="721233" y="1144"/>
                </a:lnTo>
              </a:path>
            </a:pathLst>
          </a:custGeom>
          <a:ln w="762">
            <a:solidFill>
              <a:srgbClr val="000000"/>
            </a:solidFill>
          </a:ln>
        </p:spPr>
        <p:txBody>
          <a:bodyPr wrap="square" lIns="0" tIns="0" rIns="0" bIns="0" rtlCol="0">
            <a:noAutofit/>
          </a:bodyPr>
          <a:lstStyle/>
          <a:p>
            <a:endParaRPr sz="1154"/>
          </a:p>
        </p:txBody>
      </p:sp>
      <p:sp>
        <p:nvSpPr>
          <p:cNvPr id="600" name="object 600"/>
          <p:cNvSpPr/>
          <p:nvPr/>
        </p:nvSpPr>
        <p:spPr>
          <a:xfrm>
            <a:off x="7023826" y="2515306"/>
            <a:ext cx="1955" cy="1955"/>
          </a:xfrm>
          <a:custGeom>
            <a:avLst/>
            <a:gdLst/>
            <a:ahLst/>
            <a:cxnLst/>
            <a:rect l="l" t="t" r="r" b="b"/>
            <a:pathLst>
              <a:path w="3048" h="3048">
                <a:moveTo>
                  <a:pt x="0" y="0"/>
                </a:moveTo>
                <a:lnTo>
                  <a:pt x="0" y="3048"/>
                </a:lnTo>
                <a:lnTo>
                  <a:pt x="3048" y="3048"/>
                </a:lnTo>
                <a:lnTo>
                  <a:pt x="3048" y="0"/>
                </a:lnTo>
                <a:lnTo>
                  <a:pt x="0" y="0"/>
                </a:lnTo>
                <a:close/>
              </a:path>
            </a:pathLst>
          </a:custGeom>
          <a:solidFill>
            <a:srgbClr val="000000"/>
          </a:solidFill>
        </p:spPr>
        <p:txBody>
          <a:bodyPr wrap="square" lIns="0" tIns="0" rIns="0" bIns="0" rtlCol="0">
            <a:noAutofit/>
          </a:bodyPr>
          <a:lstStyle/>
          <a:p>
            <a:endParaRPr sz="1154"/>
          </a:p>
        </p:txBody>
      </p:sp>
      <p:sp>
        <p:nvSpPr>
          <p:cNvPr id="601" name="object 601"/>
          <p:cNvSpPr/>
          <p:nvPr/>
        </p:nvSpPr>
        <p:spPr>
          <a:xfrm>
            <a:off x="7023582" y="2515061"/>
            <a:ext cx="2443" cy="978"/>
          </a:xfrm>
          <a:custGeom>
            <a:avLst/>
            <a:gdLst/>
            <a:ahLst/>
            <a:cxnLst/>
            <a:rect l="l" t="t" r="r" b="b"/>
            <a:pathLst>
              <a:path w="3810" h="1525">
                <a:moveTo>
                  <a:pt x="381" y="382"/>
                </a:moveTo>
                <a:lnTo>
                  <a:pt x="3429" y="1144"/>
                </a:lnTo>
              </a:path>
            </a:pathLst>
          </a:custGeom>
          <a:ln w="762">
            <a:solidFill>
              <a:srgbClr val="000000"/>
            </a:solidFill>
          </a:ln>
        </p:spPr>
        <p:txBody>
          <a:bodyPr wrap="square" lIns="0" tIns="0" rIns="0" bIns="0" rtlCol="0">
            <a:noAutofit/>
          </a:bodyPr>
          <a:lstStyle/>
          <a:p>
            <a:endParaRPr sz="1154"/>
          </a:p>
        </p:txBody>
      </p:sp>
      <p:sp>
        <p:nvSpPr>
          <p:cNvPr id="602" name="object 602"/>
          <p:cNvSpPr/>
          <p:nvPr/>
        </p:nvSpPr>
        <p:spPr>
          <a:xfrm>
            <a:off x="7023582" y="2515061"/>
            <a:ext cx="977" cy="2444"/>
          </a:xfrm>
          <a:custGeom>
            <a:avLst/>
            <a:gdLst/>
            <a:ahLst/>
            <a:cxnLst/>
            <a:rect l="l" t="t" r="r" b="b"/>
            <a:pathLst>
              <a:path w="1524" h="3811">
                <a:moveTo>
                  <a:pt x="381" y="382"/>
                </a:moveTo>
                <a:lnTo>
                  <a:pt x="1143" y="3430"/>
                </a:lnTo>
              </a:path>
            </a:pathLst>
          </a:custGeom>
          <a:ln w="762">
            <a:solidFill>
              <a:srgbClr val="000000"/>
            </a:solidFill>
          </a:ln>
        </p:spPr>
        <p:txBody>
          <a:bodyPr wrap="square" lIns="0" tIns="0" rIns="0" bIns="0" rtlCol="0">
            <a:noAutofit/>
          </a:bodyPr>
          <a:lstStyle/>
          <a:p>
            <a:endParaRPr sz="1154"/>
          </a:p>
        </p:txBody>
      </p:sp>
      <p:sp>
        <p:nvSpPr>
          <p:cNvPr id="603" name="object 603"/>
          <p:cNvSpPr/>
          <p:nvPr/>
        </p:nvSpPr>
        <p:spPr>
          <a:xfrm>
            <a:off x="7025781" y="2515306"/>
            <a:ext cx="459372" cy="1955"/>
          </a:xfrm>
          <a:custGeom>
            <a:avLst/>
            <a:gdLst/>
            <a:ahLst/>
            <a:cxnLst/>
            <a:rect l="l" t="t" r="r" b="b"/>
            <a:pathLst>
              <a:path w="716280" h="3048">
                <a:moveTo>
                  <a:pt x="0" y="0"/>
                </a:moveTo>
                <a:lnTo>
                  <a:pt x="0" y="3048"/>
                </a:lnTo>
                <a:lnTo>
                  <a:pt x="716280" y="3048"/>
                </a:lnTo>
                <a:lnTo>
                  <a:pt x="716280" y="0"/>
                </a:lnTo>
                <a:lnTo>
                  <a:pt x="0" y="0"/>
                </a:lnTo>
                <a:close/>
              </a:path>
            </a:pathLst>
          </a:custGeom>
          <a:solidFill>
            <a:srgbClr val="000000"/>
          </a:solidFill>
        </p:spPr>
        <p:txBody>
          <a:bodyPr wrap="square" lIns="0" tIns="0" rIns="0" bIns="0" rtlCol="0">
            <a:noAutofit/>
          </a:bodyPr>
          <a:lstStyle/>
          <a:p>
            <a:endParaRPr sz="1154"/>
          </a:p>
        </p:txBody>
      </p:sp>
      <p:sp>
        <p:nvSpPr>
          <p:cNvPr id="604" name="object 604"/>
          <p:cNvSpPr/>
          <p:nvPr/>
        </p:nvSpPr>
        <p:spPr>
          <a:xfrm>
            <a:off x="7025536" y="2515061"/>
            <a:ext cx="459861" cy="978"/>
          </a:xfrm>
          <a:custGeom>
            <a:avLst/>
            <a:gdLst/>
            <a:ahLst/>
            <a:cxnLst/>
            <a:rect l="l" t="t" r="r" b="b"/>
            <a:pathLst>
              <a:path w="717042" h="1525">
                <a:moveTo>
                  <a:pt x="381" y="382"/>
                </a:moveTo>
                <a:lnTo>
                  <a:pt x="716661" y="1144"/>
                </a:lnTo>
              </a:path>
            </a:pathLst>
          </a:custGeom>
          <a:ln w="762">
            <a:solidFill>
              <a:srgbClr val="000000"/>
            </a:solidFill>
          </a:ln>
        </p:spPr>
        <p:txBody>
          <a:bodyPr wrap="square" lIns="0" tIns="0" rIns="0" bIns="0" rtlCol="0">
            <a:noAutofit/>
          </a:bodyPr>
          <a:lstStyle/>
          <a:p>
            <a:endParaRPr sz="1154"/>
          </a:p>
        </p:txBody>
      </p:sp>
      <p:sp>
        <p:nvSpPr>
          <p:cNvPr id="605" name="object 605"/>
          <p:cNvSpPr/>
          <p:nvPr/>
        </p:nvSpPr>
        <p:spPr>
          <a:xfrm>
            <a:off x="7485153" y="2515306"/>
            <a:ext cx="5864" cy="1955"/>
          </a:xfrm>
          <a:custGeom>
            <a:avLst/>
            <a:gdLst/>
            <a:ahLst/>
            <a:cxnLst/>
            <a:rect l="l" t="t" r="r" b="b"/>
            <a:pathLst>
              <a:path w="9143" h="3048">
                <a:moveTo>
                  <a:pt x="0" y="0"/>
                </a:moveTo>
                <a:lnTo>
                  <a:pt x="0" y="3048"/>
                </a:lnTo>
                <a:lnTo>
                  <a:pt x="9143" y="3048"/>
                </a:lnTo>
                <a:lnTo>
                  <a:pt x="9143" y="0"/>
                </a:lnTo>
                <a:lnTo>
                  <a:pt x="0" y="0"/>
                </a:lnTo>
                <a:close/>
              </a:path>
            </a:pathLst>
          </a:custGeom>
          <a:solidFill>
            <a:srgbClr val="000000"/>
          </a:solidFill>
        </p:spPr>
        <p:txBody>
          <a:bodyPr wrap="square" lIns="0" tIns="0" rIns="0" bIns="0" rtlCol="0">
            <a:noAutofit/>
          </a:bodyPr>
          <a:lstStyle/>
          <a:p>
            <a:endParaRPr sz="1154"/>
          </a:p>
        </p:txBody>
      </p:sp>
      <p:sp>
        <p:nvSpPr>
          <p:cNvPr id="606" name="object 606"/>
          <p:cNvSpPr/>
          <p:nvPr/>
        </p:nvSpPr>
        <p:spPr>
          <a:xfrm>
            <a:off x="7484908" y="2515061"/>
            <a:ext cx="6353" cy="978"/>
          </a:xfrm>
          <a:custGeom>
            <a:avLst/>
            <a:gdLst/>
            <a:ahLst/>
            <a:cxnLst/>
            <a:rect l="l" t="t" r="r" b="b"/>
            <a:pathLst>
              <a:path w="9906" h="1525">
                <a:moveTo>
                  <a:pt x="381" y="382"/>
                </a:moveTo>
                <a:lnTo>
                  <a:pt x="9525" y="1144"/>
                </a:lnTo>
              </a:path>
            </a:pathLst>
          </a:custGeom>
          <a:ln w="762">
            <a:solidFill>
              <a:srgbClr val="000000"/>
            </a:solidFill>
          </a:ln>
        </p:spPr>
        <p:txBody>
          <a:bodyPr wrap="square" lIns="0" tIns="0" rIns="0" bIns="0" rtlCol="0">
            <a:noAutofit/>
          </a:bodyPr>
          <a:lstStyle/>
          <a:p>
            <a:endParaRPr sz="1154"/>
          </a:p>
        </p:txBody>
      </p:sp>
      <p:sp>
        <p:nvSpPr>
          <p:cNvPr id="607" name="object 607"/>
          <p:cNvSpPr/>
          <p:nvPr/>
        </p:nvSpPr>
        <p:spPr>
          <a:xfrm>
            <a:off x="4702043" y="2517261"/>
            <a:ext cx="6353" cy="117286"/>
          </a:xfrm>
          <a:custGeom>
            <a:avLst/>
            <a:gdLst/>
            <a:ahLst/>
            <a:cxnLst/>
            <a:rect l="l" t="t" r="r" b="b"/>
            <a:pathLst>
              <a:path w="9906" h="182880">
                <a:moveTo>
                  <a:pt x="0" y="0"/>
                </a:moveTo>
                <a:lnTo>
                  <a:pt x="0" y="182880"/>
                </a:lnTo>
                <a:lnTo>
                  <a:pt x="9906" y="182880"/>
                </a:lnTo>
                <a:lnTo>
                  <a:pt x="9906" y="0"/>
                </a:lnTo>
                <a:lnTo>
                  <a:pt x="0" y="0"/>
                </a:lnTo>
                <a:close/>
              </a:path>
            </a:pathLst>
          </a:custGeom>
          <a:solidFill>
            <a:srgbClr val="000000"/>
          </a:solidFill>
        </p:spPr>
        <p:txBody>
          <a:bodyPr wrap="square" lIns="0" tIns="0" rIns="0" bIns="0" rtlCol="0">
            <a:noAutofit/>
          </a:bodyPr>
          <a:lstStyle/>
          <a:p>
            <a:endParaRPr sz="1154"/>
          </a:p>
        </p:txBody>
      </p:sp>
      <p:sp>
        <p:nvSpPr>
          <p:cNvPr id="608" name="object 608"/>
          <p:cNvSpPr/>
          <p:nvPr/>
        </p:nvSpPr>
        <p:spPr>
          <a:xfrm>
            <a:off x="4701798" y="2517016"/>
            <a:ext cx="977" cy="117775"/>
          </a:xfrm>
          <a:custGeom>
            <a:avLst/>
            <a:gdLst/>
            <a:ahLst/>
            <a:cxnLst/>
            <a:rect l="l" t="t" r="r" b="b"/>
            <a:pathLst>
              <a:path w="1524" h="183642">
                <a:moveTo>
                  <a:pt x="381" y="382"/>
                </a:moveTo>
                <a:lnTo>
                  <a:pt x="1143" y="183262"/>
                </a:lnTo>
              </a:path>
            </a:pathLst>
          </a:custGeom>
          <a:ln w="762">
            <a:solidFill>
              <a:srgbClr val="000000"/>
            </a:solidFill>
          </a:ln>
        </p:spPr>
        <p:txBody>
          <a:bodyPr wrap="square" lIns="0" tIns="0" rIns="0" bIns="0" rtlCol="0">
            <a:noAutofit/>
          </a:bodyPr>
          <a:lstStyle/>
          <a:p>
            <a:endParaRPr sz="1154"/>
          </a:p>
        </p:txBody>
      </p:sp>
      <p:sp>
        <p:nvSpPr>
          <p:cNvPr id="609" name="object 609"/>
          <p:cNvSpPr/>
          <p:nvPr/>
        </p:nvSpPr>
        <p:spPr>
          <a:xfrm>
            <a:off x="5099839" y="2517261"/>
            <a:ext cx="1955" cy="117286"/>
          </a:xfrm>
          <a:custGeom>
            <a:avLst/>
            <a:gdLst/>
            <a:ahLst/>
            <a:cxnLst/>
            <a:rect l="l" t="t" r="r" b="b"/>
            <a:pathLst>
              <a:path w="3048" h="182880">
                <a:moveTo>
                  <a:pt x="0" y="0"/>
                </a:moveTo>
                <a:lnTo>
                  <a:pt x="0" y="182880"/>
                </a:lnTo>
                <a:lnTo>
                  <a:pt x="3048" y="182880"/>
                </a:lnTo>
                <a:lnTo>
                  <a:pt x="3048" y="0"/>
                </a:lnTo>
                <a:lnTo>
                  <a:pt x="0" y="0"/>
                </a:lnTo>
                <a:close/>
              </a:path>
            </a:pathLst>
          </a:custGeom>
          <a:solidFill>
            <a:srgbClr val="000000"/>
          </a:solidFill>
        </p:spPr>
        <p:txBody>
          <a:bodyPr wrap="square" lIns="0" tIns="0" rIns="0" bIns="0" rtlCol="0">
            <a:noAutofit/>
          </a:bodyPr>
          <a:lstStyle/>
          <a:p>
            <a:endParaRPr sz="1154"/>
          </a:p>
        </p:txBody>
      </p:sp>
      <p:sp>
        <p:nvSpPr>
          <p:cNvPr id="610" name="object 610"/>
          <p:cNvSpPr/>
          <p:nvPr/>
        </p:nvSpPr>
        <p:spPr>
          <a:xfrm>
            <a:off x="5099595" y="2517016"/>
            <a:ext cx="977" cy="117775"/>
          </a:xfrm>
          <a:custGeom>
            <a:avLst/>
            <a:gdLst/>
            <a:ahLst/>
            <a:cxnLst/>
            <a:rect l="l" t="t" r="r" b="b"/>
            <a:pathLst>
              <a:path w="1524" h="183642">
                <a:moveTo>
                  <a:pt x="381" y="382"/>
                </a:moveTo>
                <a:lnTo>
                  <a:pt x="1143" y="183262"/>
                </a:lnTo>
              </a:path>
            </a:pathLst>
          </a:custGeom>
          <a:ln w="762">
            <a:solidFill>
              <a:srgbClr val="000000"/>
            </a:solidFill>
          </a:ln>
        </p:spPr>
        <p:txBody>
          <a:bodyPr wrap="square" lIns="0" tIns="0" rIns="0" bIns="0" rtlCol="0">
            <a:noAutofit/>
          </a:bodyPr>
          <a:lstStyle/>
          <a:p>
            <a:endParaRPr sz="1154"/>
          </a:p>
        </p:txBody>
      </p:sp>
      <p:sp>
        <p:nvSpPr>
          <p:cNvPr id="611" name="object 611"/>
          <p:cNvSpPr/>
          <p:nvPr/>
        </p:nvSpPr>
        <p:spPr>
          <a:xfrm>
            <a:off x="5670634" y="2517261"/>
            <a:ext cx="1954" cy="117286"/>
          </a:xfrm>
          <a:custGeom>
            <a:avLst/>
            <a:gdLst/>
            <a:ahLst/>
            <a:cxnLst/>
            <a:rect l="l" t="t" r="r" b="b"/>
            <a:pathLst>
              <a:path w="3047" h="182880">
                <a:moveTo>
                  <a:pt x="0" y="0"/>
                </a:moveTo>
                <a:lnTo>
                  <a:pt x="0" y="182880"/>
                </a:lnTo>
                <a:lnTo>
                  <a:pt x="3047" y="182880"/>
                </a:lnTo>
                <a:lnTo>
                  <a:pt x="3047" y="0"/>
                </a:lnTo>
                <a:lnTo>
                  <a:pt x="0" y="0"/>
                </a:lnTo>
                <a:close/>
              </a:path>
            </a:pathLst>
          </a:custGeom>
          <a:solidFill>
            <a:srgbClr val="000000"/>
          </a:solidFill>
        </p:spPr>
        <p:txBody>
          <a:bodyPr wrap="square" lIns="0" tIns="0" rIns="0" bIns="0" rtlCol="0">
            <a:noAutofit/>
          </a:bodyPr>
          <a:lstStyle/>
          <a:p>
            <a:endParaRPr sz="1154"/>
          </a:p>
        </p:txBody>
      </p:sp>
      <p:sp>
        <p:nvSpPr>
          <p:cNvPr id="612" name="object 612"/>
          <p:cNvSpPr/>
          <p:nvPr/>
        </p:nvSpPr>
        <p:spPr>
          <a:xfrm>
            <a:off x="5670389" y="2517016"/>
            <a:ext cx="977" cy="117775"/>
          </a:xfrm>
          <a:custGeom>
            <a:avLst/>
            <a:gdLst/>
            <a:ahLst/>
            <a:cxnLst/>
            <a:rect l="l" t="t" r="r" b="b"/>
            <a:pathLst>
              <a:path w="1524" h="183642">
                <a:moveTo>
                  <a:pt x="381" y="382"/>
                </a:moveTo>
                <a:lnTo>
                  <a:pt x="1143" y="183262"/>
                </a:lnTo>
              </a:path>
            </a:pathLst>
          </a:custGeom>
          <a:ln w="762">
            <a:solidFill>
              <a:srgbClr val="000000"/>
            </a:solidFill>
          </a:ln>
        </p:spPr>
        <p:txBody>
          <a:bodyPr wrap="square" lIns="0" tIns="0" rIns="0" bIns="0" rtlCol="0">
            <a:noAutofit/>
          </a:bodyPr>
          <a:lstStyle/>
          <a:p>
            <a:endParaRPr sz="1154"/>
          </a:p>
        </p:txBody>
      </p:sp>
      <p:sp>
        <p:nvSpPr>
          <p:cNvPr id="613" name="object 613"/>
          <p:cNvSpPr/>
          <p:nvPr/>
        </p:nvSpPr>
        <p:spPr>
          <a:xfrm>
            <a:off x="6165680" y="2517261"/>
            <a:ext cx="1954" cy="117286"/>
          </a:xfrm>
          <a:custGeom>
            <a:avLst/>
            <a:gdLst/>
            <a:ahLst/>
            <a:cxnLst/>
            <a:rect l="l" t="t" r="r" b="b"/>
            <a:pathLst>
              <a:path w="3047" h="182880">
                <a:moveTo>
                  <a:pt x="0" y="0"/>
                </a:moveTo>
                <a:lnTo>
                  <a:pt x="0" y="182880"/>
                </a:lnTo>
                <a:lnTo>
                  <a:pt x="3047" y="182880"/>
                </a:lnTo>
                <a:lnTo>
                  <a:pt x="3047" y="0"/>
                </a:lnTo>
                <a:lnTo>
                  <a:pt x="0" y="0"/>
                </a:lnTo>
                <a:close/>
              </a:path>
            </a:pathLst>
          </a:custGeom>
          <a:solidFill>
            <a:srgbClr val="000000"/>
          </a:solidFill>
        </p:spPr>
        <p:txBody>
          <a:bodyPr wrap="square" lIns="0" tIns="0" rIns="0" bIns="0" rtlCol="0">
            <a:noAutofit/>
          </a:bodyPr>
          <a:lstStyle/>
          <a:p>
            <a:endParaRPr sz="1154"/>
          </a:p>
        </p:txBody>
      </p:sp>
      <p:sp>
        <p:nvSpPr>
          <p:cNvPr id="614" name="object 614"/>
          <p:cNvSpPr/>
          <p:nvPr/>
        </p:nvSpPr>
        <p:spPr>
          <a:xfrm>
            <a:off x="6165436" y="2517016"/>
            <a:ext cx="977" cy="117775"/>
          </a:xfrm>
          <a:custGeom>
            <a:avLst/>
            <a:gdLst/>
            <a:ahLst/>
            <a:cxnLst/>
            <a:rect l="l" t="t" r="r" b="b"/>
            <a:pathLst>
              <a:path w="1523" h="183642">
                <a:moveTo>
                  <a:pt x="381" y="382"/>
                </a:moveTo>
                <a:lnTo>
                  <a:pt x="1143" y="183262"/>
                </a:lnTo>
              </a:path>
            </a:pathLst>
          </a:custGeom>
          <a:ln w="762">
            <a:solidFill>
              <a:srgbClr val="000000"/>
            </a:solidFill>
          </a:ln>
        </p:spPr>
        <p:txBody>
          <a:bodyPr wrap="square" lIns="0" tIns="0" rIns="0" bIns="0" rtlCol="0">
            <a:noAutofit/>
          </a:bodyPr>
          <a:lstStyle/>
          <a:p>
            <a:endParaRPr sz="1154"/>
          </a:p>
        </p:txBody>
      </p:sp>
      <p:sp>
        <p:nvSpPr>
          <p:cNvPr id="615" name="object 615"/>
          <p:cNvSpPr/>
          <p:nvPr/>
        </p:nvSpPr>
        <p:spPr>
          <a:xfrm>
            <a:off x="6559567" y="2517261"/>
            <a:ext cx="1955" cy="117286"/>
          </a:xfrm>
          <a:custGeom>
            <a:avLst/>
            <a:gdLst/>
            <a:ahLst/>
            <a:cxnLst/>
            <a:rect l="l" t="t" r="r" b="b"/>
            <a:pathLst>
              <a:path w="3048" h="182880">
                <a:moveTo>
                  <a:pt x="0" y="0"/>
                </a:moveTo>
                <a:lnTo>
                  <a:pt x="0" y="182880"/>
                </a:lnTo>
                <a:lnTo>
                  <a:pt x="3048" y="182880"/>
                </a:lnTo>
                <a:lnTo>
                  <a:pt x="3048" y="0"/>
                </a:lnTo>
                <a:lnTo>
                  <a:pt x="0" y="0"/>
                </a:lnTo>
                <a:close/>
              </a:path>
            </a:pathLst>
          </a:custGeom>
          <a:solidFill>
            <a:srgbClr val="000000"/>
          </a:solidFill>
        </p:spPr>
        <p:txBody>
          <a:bodyPr wrap="square" lIns="0" tIns="0" rIns="0" bIns="0" rtlCol="0">
            <a:noAutofit/>
          </a:bodyPr>
          <a:lstStyle/>
          <a:p>
            <a:endParaRPr sz="1154"/>
          </a:p>
        </p:txBody>
      </p:sp>
      <p:sp>
        <p:nvSpPr>
          <p:cNvPr id="616" name="object 616"/>
          <p:cNvSpPr/>
          <p:nvPr/>
        </p:nvSpPr>
        <p:spPr>
          <a:xfrm>
            <a:off x="6559323" y="2517016"/>
            <a:ext cx="977" cy="117775"/>
          </a:xfrm>
          <a:custGeom>
            <a:avLst/>
            <a:gdLst/>
            <a:ahLst/>
            <a:cxnLst/>
            <a:rect l="l" t="t" r="r" b="b"/>
            <a:pathLst>
              <a:path w="1524" h="183642">
                <a:moveTo>
                  <a:pt x="381" y="382"/>
                </a:moveTo>
                <a:lnTo>
                  <a:pt x="1143" y="183262"/>
                </a:lnTo>
              </a:path>
            </a:pathLst>
          </a:custGeom>
          <a:ln w="762">
            <a:solidFill>
              <a:srgbClr val="000000"/>
            </a:solidFill>
          </a:ln>
        </p:spPr>
        <p:txBody>
          <a:bodyPr wrap="square" lIns="0" tIns="0" rIns="0" bIns="0" rtlCol="0">
            <a:noAutofit/>
          </a:bodyPr>
          <a:lstStyle/>
          <a:p>
            <a:endParaRPr sz="1154"/>
          </a:p>
        </p:txBody>
      </p:sp>
      <p:sp>
        <p:nvSpPr>
          <p:cNvPr id="617" name="object 617"/>
          <p:cNvSpPr/>
          <p:nvPr/>
        </p:nvSpPr>
        <p:spPr>
          <a:xfrm>
            <a:off x="7023826" y="2517261"/>
            <a:ext cx="1955" cy="117286"/>
          </a:xfrm>
          <a:custGeom>
            <a:avLst/>
            <a:gdLst/>
            <a:ahLst/>
            <a:cxnLst/>
            <a:rect l="l" t="t" r="r" b="b"/>
            <a:pathLst>
              <a:path w="3048" h="182880">
                <a:moveTo>
                  <a:pt x="0" y="0"/>
                </a:moveTo>
                <a:lnTo>
                  <a:pt x="0" y="182880"/>
                </a:lnTo>
                <a:lnTo>
                  <a:pt x="3048" y="182880"/>
                </a:lnTo>
                <a:lnTo>
                  <a:pt x="3048" y="0"/>
                </a:lnTo>
                <a:lnTo>
                  <a:pt x="0" y="0"/>
                </a:lnTo>
                <a:close/>
              </a:path>
            </a:pathLst>
          </a:custGeom>
          <a:solidFill>
            <a:srgbClr val="000000"/>
          </a:solidFill>
        </p:spPr>
        <p:txBody>
          <a:bodyPr wrap="square" lIns="0" tIns="0" rIns="0" bIns="0" rtlCol="0">
            <a:noAutofit/>
          </a:bodyPr>
          <a:lstStyle/>
          <a:p>
            <a:endParaRPr sz="1154"/>
          </a:p>
        </p:txBody>
      </p:sp>
      <p:sp>
        <p:nvSpPr>
          <p:cNvPr id="618" name="object 618"/>
          <p:cNvSpPr/>
          <p:nvPr/>
        </p:nvSpPr>
        <p:spPr>
          <a:xfrm>
            <a:off x="7023582" y="2517016"/>
            <a:ext cx="977" cy="117775"/>
          </a:xfrm>
          <a:custGeom>
            <a:avLst/>
            <a:gdLst/>
            <a:ahLst/>
            <a:cxnLst/>
            <a:rect l="l" t="t" r="r" b="b"/>
            <a:pathLst>
              <a:path w="1524" h="183642">
                <a:moveTo>
                  <a:pt x="381" y="382"/>
                </a:moveTo>
                <a:lnTo>
                  <a:pt x="1143" y="183262"/>
                </a:lnTo>
              </a:path>
            </a:pathLst>
          </a:custGeom>
          <a:ln w="762">
            <a:solidFill>
              <a:srgbClr val="000000"/>
            </a:solidFill>
          </a:ln>
        </p:spPr>
        <p:txBody>
          <a:bodyPr wrap="square" lIns="0" tIns="0" rIns="0" bIns="0" rtlCol="0">
            <a:noAutofit/>
          </a:bodyPr>
          <a:lstStyle/>
          <a:p>
            <a:endParaRPr sz="1154"/>
          </a:p>
        </p:txBody>
      </p:sp>
      <p:sp>
        <p:nvSpPr>
          <p:cNvPr id="619" name="object 619"/>
          <p:cNvSpPr/>
          <p:nvPr/>
        </p:nvSpPr>
        <p:spPr>
          <a:xfrm>
            <a:off x="7485153" y="2517261"/>
            <a:ext cx="5864" cy="117286"/>
          </a:xfrm>
          <a:custGeom>
            <a:avLst/>
            <a:gdLst/>
            <a:ahLst/>
            <a:cxnLst/>
            <a:rect l="l" t="t" r="r" b="b"/>
            <a:pathLst>
              <a:path w="9143" h="182880">
                <a:moveTo>
                  <a:pt x="0" y="0"/>
                </a:moveTo>
                <a:lnTo>
                  <a:pt x="0" y="182880"/>
                </a:lnTo>
                <a:lnTo>
                  <a:pt x="9143" y="182880"/>
                </a:lnTo>
                <a:lnTo>
                  <a:pt x="9143" y="0"/>
                </a:lnTo>
                <a:lnTo>
                  <a:pt x="0" y="0"/>
                </a:lnTo>
                <a:close/>
              </a:path>
            </a:pathLst>
          </a:custGeom>
          <a:solidFill>
            <a:srgbClr val="000000"/>
          </a:solidFill>
        </p:spPr>
        <p:txBody>
          <a:bodyPr wrap="square" lIns="0" tIns="0" rIns="0" bIns="0" rtlCol="0">
            <a:noAutofit/>
          </a:bodyPr>
          <a:lstStyle/>
          <a:p>
            <a:endParaRPr sz="1154"/>
          </a:p>
        </p:txBody>
      </p:sp>
      <p:sp>
        <p:nvSpPr>
          <p:cNvPr id="620" name="object 620"/>
          <p:cNvSpPr/>
          <p:nvPr/>
        </p:nvSpPr>
        <p:spPr>
          <a:xfrm>
            <a:off x="7484908" y="2517016"/>
            <a:ext cx="977" cy="117775"/>
          </a:xfrm>
          <a:custGeom>
            <a:avLst/>
            <a:gdLst/>
            <a:ahLst/>
            <a:cxnLst/>
            <a:rect l="l" t="t" r="r" b="b"/>
            <a:pathLst>
              <a:path w="1524" h="183642">
                <a:moveTo>
                  <a:pt x="381" y="382"/>
                </a:moveTo>
                <a:lnTo>
                  <a:pt x="1143" y="183262"/>
                </a:lnTo>
              </a:path>
            </a:pathLst>
          </a:custGeom>
          <a:ln w="762">
            <a:solidFill>
              <a:srgbClr val="000000"/>
            </a:solidFill>
          </a:ln>
        </p:spPr>
        <p:txBody>
          <a:bodyPr wrap="square" lIns="0" tIns="0" rIns="0" bIns="0" rtlCol="0">
            <a:noAutofit/>
          </a:bodyPr>
          <a:lstStyle/>
          <a:p>
            <a:endParaRPr sz="1154"/>
          </a:p>
        </p:txBody>
      </p:sp>
      <p:sp>
        <p:nvSpPr>
          <p:cNvPr id="59" name="text 1"/>
          <p:cNvSpPr txBox="1"/>
          <p:nvPr/>
        </p:nvSpPr>
        <p:spPr>
          <a:xfrm>
            <a:off x="4719636" y="2640781"/>
            <a:ext cx="2586542" cy="192553"/>
          </a:xfrm>
          <a:prstGeom prst="rect">
            <a:avLst/>
          </a:prstGeom>
        </p:spPr>
        <p:txBody>
          <a:bodyPr vert="horz" wrap="none" lIns="0" tIns="0" rIns="0" bIns="0" rtlCol="0">
            <a:spAutoFit/>
          </a:bodyPr>
          <a:lstStyle/>
          <a:p>
            <a:r>
              <a:rPr sz="417" spc="6" dirty="0">
                <a:latin typeface="Times New Roman"/>
                <a:cs typeface="Times New Roman"/>
              </a:rPr>
              <a:t>Customer or user  Optional                             Optional                       Optional                Optional                     Optional</a:t>
            </a:r>
            <a:endParaRPr sz="385">
              <a:latin typeface="Times New Roman"/>
              <a:cs typeface="Times New Roman"/>
            </a:endParaRPr>
          </a:p>
          <a:p>
            <a:r>
              <a:rPr sz="417" spc="6" dirty="0">
                <a:latin typeface="Times New Roman"/>
                <a:cs typeface="Times New Roman"/>
              </a:rPr>
              <a:t>representative</a:t>
            </a:r>
            <a:endParaRPr sz="385">
              <a:latin typeface="Times New Roman"/>
              <a:cs typeface="Times New Roman"/>
            </a:endParaRPr>
          </a:p>
          <a:p>
            <a:r>
              <a:rPr sz="417" spc="6" dirty="0">
                <a:latin typeface="Times New Roman"/>
                <a:cs typeface="Times New Roman"/>
              </a:rPr>
              <a:t>participates</a:t>
            </a:r>
            <a:endParaRPr sz="385">
              <a:latin typeface="Times New Roman"/>
              <a:cs typeface="Times New Roman"/>
            </a:endParaRPr>
          </a:p>
        </p:txBody>
      </p:sp>
      <p:sp>
        <p:nvSpPr>
          <p:cNvPr id="621" name="object 621"/>
          <p:cNvSpPr/>
          <p:nvPr/>
        </p:nvSpPr>
        <p:spPr>
          <a:xfrm>
            <a:off x="4702043" y="2634546"/>
            <a:ext cx="6353" cy="1955"/>
          </a:xfrm>
          <a:custGeom>
            <a:avLst/>
            <a:gdLst/>
            <a:ahLst/>
            <a:cxnLst/>
            <a:rect l="l" t="t" r="r" b="b"/>
            <a:pathLst>
              <a:path w="9906" h="3048">
                <a:moveTo>
                  <a:pt x="0" y="0"/>
                </a:moveTo>
                <a:lnTo>
                  <a:pt x="0" y="3049"/>
                </a:lnTo>
                <a:lnTo>
                  <a:pt x="9906" y="3049"/>
                </a:lnTo>
                <a:lnTo>
                  <a:pt x="9906" y="0"/>
                </a:lnTo>
                <a:lnTo>
                  <a:pt x="0" y="0"/>
                </a:lnTo>
                <a:close/>
              </a:path>
            </a:pathLst>
          </a:custGeom>
          <a:solidFill>
            <a:srgbClr val="000000"/>
          </a:solidFill>
        </p:spPr>
        <p:txBody>
          <a:bodyPr wrap="square" lIns="0" tIns="0" rIns="0" bIns="0" rtlCol="0">
            <a:noAutofit/>
          </a:bodyPr>
          <a:lstStyle/>
          <a:p>
            <a:endParaRPr sz="1154"/>
          </a:p>
        </p:txBody>
      </p:sp>
      <p:sp>
        <p:nvSpPr>
          <p:cNvPr id="622" name="object 622"/>
          <p:cNvSpPr/>
          <p:nvPr/>
        </p:nvSpPr>
        <p:spPr>
          <a:xfrm>
            <a:off x="4701798" y="2634303"/>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623" name="object 623"/>
          <p:cNvSpPr/>
          <p:nvPr/>
        </p:nvSpPr>
        <p:spPr>
          <a:xfrm>
            <a:off x="4708395" y="2634546"/>
            <a:ext cx="391444" cy="1955"/>
          </a:xfrm>
          <a:custGeom>
            <a:avLst/>
            <a:gdLst/>
            <a:ahLst/>
            <a:cxnLst/>
            <a:rect l="l" t="t" r="r" b="b"/>
            <a:pathLst>
              <a:path w="610362" h="3048">
                <a:moveTo>
                  <a:pt x="0" y="0"/>
                </a:moveTo>
                <a:lnTo>
                  <a:pt x="0" y="3049"/>
                </a:lnTo>
                <a:lnTo>
                  <a:pt x="610362" y="3049"/>
                </a:lnTo>
                <a:lnTo>
                  <a:pt x="610362" y="0"/>
                </a:lnTo>
                <a:lnTo>
                  <a:pt x="0" y="0"/>
                </a:lnTo>
                <a:close/>
              </a:path>
            </a:pathLst>
          </a:custGeom>
          <a:solidFill>
            <a:srgbClr val="000000"/>
          </a:solidFill>
        </p:spPr>
        <p:txBody>
          <a:bodyPr wrap="square" lIns="0" tIns="0" rIns="0" bIns="0" rtlCol="0">
            <a:noAutofit/>
          </a:bodyPr>
          <a:lstStyle/>
          <a:p>
            <a:endParaRPr sz="1154"/>
          </a:p>
        </p:txBody>
      </p:sp>
      <p:sp>
        <p:nvSpPr>
          <p:cNvPr id="624" name="object 624"/>
          <p:cNvSpPr/>
          <p:nvPr/>
        </p:nvSpPr>
        <p:spPr>
          <a:xfrm>
            <a:off x="4707663" y="2634303"/>
            <a:ext cx="392421" cy="977"/>
          </a:xfrm>
          <a:custGeom>
            <a:avLst/>
            <a:gdLst/>
            <a:ahLst/>
            <a:cxnLst/>
            <a:rect l="l" t="t" r="r" b="b"/>
            <a:pathLst>
              <a:path w="611886" h="1524">
                <a:moveTo>
                  <a:pt x="381" y="381"/>
                </a:moveTo>
                <a:lnTo>
                  <a:pt x="611505" y="1143"/>
                </a:lnTo>
              </a:path>
            </a:pathLst>
          </a:custGeom>
          <a:ln w="762">
            <a:solidFill>
              <a:srgbClr val="000000"/>
            </a:solidFill>
          </a:ln>
        </p:spPr>
        <p:txBody>
          <a:bodyPr wrap="square" lIns="0" tIns="0" rIns="0" bIns="0" rtlCol="0">
            <a:noAutofit/>
          </a:bodyPr>
          <a:lstStyle/>
          <a:p>
            <a:endParaRPr sz="1154"/>
          </a:p>
        </p:txBody>
      </p:sp>
      <p:sp>
        <p:nvSpPr>
          <p:cNvPr id="625" name="object 625"/>
          <p:cNvSpPr/>
          <p:nvPr/>
        </p:nvSpPr>
        <p:spPr>
          <a:xfrm>
            <a:off x="5099839" y="2634546"/>
            <a:ext cx="1955" cy="1955"/>
          </a:xfrm>
          <a:custGeom>
            <a:avLst/>
            <a:gdLst/>
            <a:ahLst/>
            <a:cxnLst/>
            <a:rect l="l" t="t" r="r" b="b"/>
            <a:pathLst>
              <a:path w="3048" h="3048">
                <a:moveTo>
                  <a:pt x="0" y="0"/>
                </a:moveTo>
                <a:lnTo>
                  <a:pt x="0" y="3049"/>
                </a:lnTo>
                <a:lnTo>
                  <a:pt x="3048" y="304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626" name="object 626"/>
          <p:cNvSpPr/>
          <p:nvPr/>
        </p:nvSpPr>
        <p:spPr>
          <a:xfrm>
            <a:off x="5099595" y="2634303"/>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627" name="object 627"/>
          <p:cNvSpPr/>
          <p:nvPr/>
        </p:nvSpPr>
        <p:spPr>
          <a:xfrm>
            <a:off x="5099595" y="2634303"/>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628" name="object 628"/>
          <p:cNvSpPr/>
          <p:nvPr/>
        </p:nvSpPr>
        <p:spPr>
          <a:xfrm>
            <a:off x="5101794" y="2634546"/>
            <a:ext cx="568839" cy="1955"/>
          </a:xfrm>
          <a:custGeom>
            <a:avLst/>
            <a:gdLst/>
            <a:ahLst/>
            <a:cxnLst/>
            <a:rect l="l" t="t" r="r" b="b"/>
            <a:pathLst>
              <a:path w="886968" h="3048">
                <a:moveTo>
                  <a:pt x="0" y="0"/>
                </a:moveTo>
                <a:lnTo>
                  <a:pt x="0" y="3049"/>
                </a:lnTo>
                <a:lnTo>
                  <a:pt x="886968" y="3049"/>
                </a:lnTo>
                <a:lnTo>
                  <a:pt x="886968" y="0"/>
                </a:lnTo>
                <a:lnTo>
                  <a:pt x="0" y="0"/>
                </a:lnTo>
                <a:close/>
              </a:path>
            </a:pathLst>
          </a:custGeom>
          <a:solidFill>
            <a:srgbClr val="000000"/>
          </a:solidFill>
        </p:spPr>
        <p:txBody>
          <a:bodyPr wrap="square" lIns="0" tIns="0" rIns="0" bIns="0" rtlCol="0">
            <a:noAutofit/>
          </a:bodyPr>
          <a:lstStyle/>
          <a:p>
            <a:endParaRPr sz="1154"/>
          </a:p>
        </p:txBody>
      </p:sp>
      <p:sp>
        <p:nvSpPr>
          <p:cNvPr id="629" name="object 629"/>
          <p:cNvSpPr/>
          <p:nvPr/>
        </p:nvSpPr>
        <p:spPr>
          <a:xfrm>
            <a:off x="5101550" y="2634303"/>
            <a:ext cx="569328" cy="977"/>
          </a:xfrm>
          <a:custGeom>
            <a:avLst/>
            <a:gdLst/>
            <a:ahLst/>
            <a:cxnLst/>
            <a:rect l="l" t="t" r="r" b="b"/>
            <a:pathLst>
              <a:path w="887730" h="1524">
                <a:moveTo>
                  <a:pt x="381" y="381"/>
                </a:moveTo>
                <a:lnTo>
                  <a:pt x="887349" y="1143"/>
                </a:lnTo>
              </a:path>
            </a:pathLst>
          </a:custGeom>
          <a:ln w="762">
            <a:solidFill>
              <a:srgbClr val="000000"/>
            </a:solidFill>
          </a:ln>
        </p:spPr>
        <p:txBody>
          <a:bodyPr wrap="square" lIns="0" tIns="0" rIns="0" bIns="0" rtlCol="0">
            <a:noAutofit/>
          </a:bodyPr>
          <a:lstStyle/>
          <a:p>
            <a:endParaRPr sz="1154"/>
          </a:p>
        </p:txBody>
      </p:sp>
      <p:sp>
        <p:nvSpPr>
          <p:cNvPr id="630" name="object 630"/>
          <p:cNvSpPr/>
          <p:nvPr/>
        </p:nvSpPr>
        <p:spPr>
          <a:xfrm>
            <a:off x="5670634" y="2634546"/>
            <a:ext cx="1954" cy="1955"/>
          </a:xfrm>
          <a:custGeom>
            <a:avLst/>
            <a:gdLst/>
            <a:ahLst/>
            <a:cxnLst/>
            <a:rect l="l" t="t" r="r" b="b"/>
            <a:pathLst>
              <a:path w="3047" h="3048">
                <a:moveTo>
                  <a:pt x="0" y="0"/>
                </a:moveTo>
                <a:lnTo>
                  <a:pt x="0" y="3049"/>
                </a:lnTo>
                <a:lnTo>
                  <a:pt x="3047" y="3049"/>
                </a:lnTo>
                <a:lnTo>
                  <a:pt x="3047" y="0"/>
                </a:lnTo>
                <a:lnTo>
                  <a:pt x="0" y="0"/>
                </a:lnTo>
                <a:close/>
              </a:path>
            </a:pathLst>
          </a:custGeom>
          <a:solidFill>
            <a:srgbClr val="000000"/>
          </a:solidFill>
        </p:spPr>
        <p:txBody>
          <a:bodyPr wrap="square" lIns="0" tIns="0" rIns="0" bIns="0" rtlCol="0">
            <a:noAutofit/>
          </a:bodyPr>
          <a:lstStyle/>
          <a:p>
            <a:endParaRPr sz="1154"/>
          </a:p>
        </p:txBody>
      </p:sp>
      <p:sp>
        <p:nvSpPr>
          <p:cNvPr id="631" name="object 631"/>
          <p:cNvSpPr/>
          <p:nvPr/>
        </p:nvSpPr>
        <p:spPr>
          <a:xfrm>
            <a:off x="5670389" y="2634303"/>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632" name="object 632"/>
          <p:cNvSpPr/>
          <p:nvPr/>
        </p:nvSpPr>
        <p:spPr>
          <a:xfrm>
            <a:off x="5670389" y="2634303"/>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633" name="object 633"/>
          <p:cNvSpPr/>
          <p:nvPr/>
        </p:nvSpPr>
        <p:spPr>
          <a:xfrm>
            <a:off x="5672588" y="2634546"/>
            <a:ext cx="493092" cy="1955"/>
          </a:xfrm>
          <a:custGeom>
            <a:avLst/>
            <a:gdLst/>
            <a:ahLst/>
            <a:cxnLst/>
            <a:rect l="l" t="t" r="r" b="b"/>
            <a:pathLst>
              <a:path w="768858" h="3048">
                <a:moveTo>
                  <a:pt x="0" y="0"/>
                </a:moveTo>
                <a:lnTo>
                  <a:pt x="0" y="3049"/>
                </a:lnTo>
                <a:lnTo>
                  <a:pt x="768858" y="3049"/>
                </a:lnTo>
                <a:lnTo>
                  <a:pt x="768858" y="0"/>
                </a:lnTo>
                <a:lnTo>
                  <a:pt x="0" y="0"/>
                </a:lnTo>
                <a:close/>
              </a:path>
            </a:pathLst>
          </a:custGeom>
          <a:solidFill>
            <a:srgbClr val="000000"/>
          </a:solidFill>
        </p:spPr>
        <p:txBody>
          <a:bodyPr wrap="square" lIns="0" tIns="0" rIns="0" bIns="0" rtlCol="0">
            <a:noAutofit/>
          </a:bodyPr>
          <a:lstStyle/>
          <a:p>
            <a:endParaRPr sz="1154"/>
          </a:p>
        </p:txBody>
      </p:sp>
      <p:sp>
        <p:nvSpPr>
          <p:cNvPr id="634" name="object 634"/>
          <p:cNvSpPr/>
          <p:nvPr/>
        </p:nvSpPr>
        <p:spPr>
          <a:xfrm>
            <a:off x="5672343" y="2634303"/>
            <a:ext cx="493581" cy="977"/>
          </a:xfrm>
          <a:custGeom>
            <a:avLst/>
            <a:gdLst/>
            <a:ahLst/>
            <a:cxnLst/>
            <a:rect l="l" t="t" r="r" b="b"/>
            <a:pathLst>
              <a:path w="769620" h="1524">
                <a:moveTo>
                  <a:pt x="381" y="381"/>
                </a:moveTo>
                <a:lnTo>
                  <a:pt x="769239" y="1143"/>
                </a:lnTo>
              </a:path>
            </a:pathLst>
          </a:custGeom>
          <a:ln w="762">
            <a:solidFill>
              <a:srgbClr val="000000"/>
            </a:solidFill>
          </a:ln>
        </p:spPr>
        <p:txBody>
          <a:bodyPr wrap="square" lIns="0" tIns="0" rIns="0" bIns="0" rtlCol="0">
            <a:noAutofit/>
          </a:bodyPr>
          <a:lstStyle/>
          <a:p>
            <a:endParaRPr sz="1154"/>
          </a:p>
        </p:txBody>
      </p:sp>
      <p:sp>
        <p:nvSpPr>
          <p:cNvPr id="635" name="object 635"/>
          <p:cNvSpPr/>
          <p:nvPr/>
        </p:nvSpPr>
        <p:spPr>
          <a:xfrm>
            <a:off x="6165680" y="2634546"/>
            <a:ext cx="1954" cy="1955"/>
          </a:xfrm>
          <a:custGeom>
            <a:avLst/>
            <a:gdLst/>
            <a:ahLst/>
            <a:cxnLst/>
            <a:rect l="l" t="t" r="r" b="b"/>
            <a:pathLst>
              <a:path w="3047" h="3048">
                <a:moveTo>
                  <a:pt x="0" y="0"/>
                </a:moveTo>
                <a:lnTo>
                  <a:pt x="0" y="3049"/>
                </a:lnTo>
                <a:lnTo>
                  <a:pt x="3047" y="3049"/>
                </a:lnTo>
                <a:lnTo>
                  <a:pt x="3047" y="0"/>
                </a:lnTo>
                <a:lnTo>
                  <a:pt x="0" y="0"/>
                </a:lnTo>
                <a:close/>
              </a:path>
            </a:pathLst>
          </a:custGeom>
          <a:solidFill>
            <a:srgbClr val="000000"/>
          </a:solidFill>
        </p:spPr>
        <p:txBody>
          <a:bodyPr wrap="square" lIns="0" tIns="0" rIns="0" bIns="0" rtlCol="0">
            <a:noAutofit/>
          </a:bodyPr>
          <a:lstStyle/>
          <a:p>
            <a:endParaRPr sz="1154"/>
          </a:p>
        </p:txBody>
      </p:sp>
      <p:sp>
        <p:nvSpPr>
          <p:cNvPr id="636" name="object 636"/>
          <p:cNvSpPr/>
          <p:nvPr/>
        </p:nvSpPr>
        <p:spPr>
          <a:xfrm>
            <a:off x="6165436" y="2634303"/>
            <a:ext cx="2443" cy="977"/>
          </a:xfrm>
          <a:custGeom>
            <a:avLst/>
            <a:gdLst/>
            <a:ahLst/>
            <a:cxnLst/>
            <a:rect l="l" t="t" r="r" b="b"/>
            <a:pathLst>
              <a:path w="3809" h="1524">
                <a:moveTo>
                  <a:pt x="381" y="381"/>
                </a:moveTo>
                <a:lnTo>
                  <a:pt x="3428" y="1143"/>
                </a:lnTo>
              </a:path>
            </a:pathLst>
          </a:custGeom>
          <a:ln w="762">
            <a:solidFill>
              <a:srgbClr val="000000"/>
            </a:solidFill>
          </a:ln>
        </p:spPr>
        <p:txBody>
          <a:bodyPr wrap="square" lIns="0" tIns="0" rIns="0" bIns="0" rtlCol="0">
            <a:noAutofit/>
          </a:bodyPr>
          <a:lstStyle/>
          <a:p>
            <a:endParaRPr sz="1154"/>
          </a:p>
        </p:txBody>
      </p:sp>
      <p:sp>
        <p:nvSpPr>
          <p:cNvPr id="637" name="object 637"/>
          <p:cNvSpPr/>
          <p:nvPr/>
        </p:nvSpPr>
        <p:spPr>
          <a:xfrm>
            <a:off x="6165436" y="2634303"/>
            <a:ext cx="977" cy="2443"/>
          </a:xfrm>
          <a:custGeom>
            <a:avLst/>
            <a:gdLst/>
            <a:ahLst/>
            <a:cxnLst/>
            <a:rect l="l" t="t" r="r" b="b"/>
            <a:pathLst>
              <a:path w="1523"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638" name="object 638"/>
          <p:cNvSpPr/>
          <p:nvPr/>
        </p:nvSpPr>
        <p:spPr>
          <a:xfrm>
            <a:off x="6167635" y="2634546"/>
            <a:ext cx="391932" cy="1955"/>
          </a:xfrm>
          <a:custGeom>
            <a:avLst/>
            <a:gdLst/>
            <a:ahLst/>
            <a:cxnLst/>
            <a:rect l="l" t="t" r="r" b="b"/>
            <a:pathLst>
              <a:path w="611123" h="3048">
                <a:moveTo>
                  <a:pt x="0" y="0"/>
                </a:moveTo>
                <a:lnTo>
                  <a:pt x="0" y="3049"/>
                </a:lnTo>
                <a:lnTo>
                  <a:pt x="611124" y="3049"/>
                </a:lnTo>
                <a:lnTo>
                  <a:pt x="611124" y="0"/>
                </a:lnTo>
                <a:lnTo>
                  <a:pt x="0" y="0"/>
                </a:lnTo>
                <a:close/>
              </a:path>
            </a:pathLst>
          </a:custGeom>
          <a:solidFill>
            <a:srgbClr val="000000"/>
          </a:solidFill>
        </p:spPr>
        <p:txBody>
          <a:bodyPr wrap="square" lIns="0" tIns="0" rIns="0" bIns="0" rtlCol="0">
            <a:noAutofit/>
          </a:bodyPr>
          <a:lstStyle/>
          <a:p>
            <a:endParaRPr sz="1154"/>
          </a:p>
        </p:txBody>
      </p:sp>
      <p:sp>
        <p:nvSpPr>
          <p:cNvPr id="639" name="object 639"/>
          <p:cNvSpPr/>
          <p:nvPr/>
        </p:nvSpPr>
        <p:spPr>
          <a:xfrm>
            <a:off x="6167391" y="2634303"/>
            <a:ext cx="392420" cy="977"/>
          </a:xfrm>
          <a:custGeom>
            <a:avLst/>
            <a:gdLst/>
            <a:ahLst/>
            <a:cxnLst/>
            <a:rect l="l" t="t" r="r" b="b"/>
            <a:pathLst>
              <a:path w="611885" h="1524">
                <a:moveTo>
                  <a:pt x="381" y="381"/>
                </a:moveTo>
                <a:lnTo>
                  <a:pt x="611505" y="1143"/>
                </a:lnTo>
              </a:path>
            </a:pathLst>
          </a:custGeom>
          <a:ln w="762">
            <a:solidFill>
              <a:srgbClr val="000000"/>
            </a:solidFill>
          </a:ln>
        </p:spPr>
        <p:txBody>
          <a:bodyPr wrap="square" lIns="0" tIns="0" rIns="0" bIns="0" rtlCol="0">
            <a:noAutofit/>
          </a:bodyPr>
          <a:lstStyle/>
          <a:p>
            <a:endParaRPr sz="1154"/>
          </a:p>
        </p:txBody>
      </p:sp>
      <p:sp>
        <p:nvSpPr>
          <p:cNvPr id="640" name="object 640"/>
          <p:cNvSpPr/>
          <p:nvPr/>
        </p:nvSpPr>
        <p:spPr>
          <a:xfrm>
            <a:off x="6559567" y="2634546"/>
            <a:ext cx="1955" cy="1955"/>
          </a:xfrm>
          <a:custGeom>
            <a:avLst/>
            <a:gdLst/>
            <a:ahLst/>
            <a:cxnLst/>
            <a:rect l="l" t="t" r="r" b="b"/>
            <a:pathLst>
              <a:path w="3048" h="3048">
                <a:moveTo>
                  <a:pt x="0" y="0"/>
                </a:moveTo>
                <a:lnTo>
                  <a:pt x="0" y="3049"/>
                </a:lnTo>
                <a:lnTo>
                  <a:pt x="3048" y="304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641" name="object 641"/>
          <p:cNvSpPr/>
          <p:nvPr/>
        </p:nvSpPr>
        <p:spPr>
          <a:xfrm>
            <a:off x="6559323" y="2634303"/>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642" name="object 642"/>
          <p:cNvSpPr/>
          <p:nvPr/>
        </p:nvSpPr>
        <p:spPr>
          <a:xfrm>
            <a:off x="6559323" y="2634303"/>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643" name="object 643"/>
          <p:cNvSpPr/>
          <p:nvPr/>
        </p:nvSpPr>
        <p:spPr>
          <a:xfrm>
            <a:off x="6561522" y="2634546"/>
            <a:ext cx="462304" cy="1955"/>
          </a:xfrm>
          <a:custGeom>
            <a:avLst/>
            <a:gdLst/>
            <a:ahLst/>
            <a:cxnLst/>
            <a:rect l="l" t="t" r="r" b="b"/>
            <a:pathLst>
              <a:path w="720852" h="3048">
                <a:moveTo>
                  <a:pt x="0" y="0"/>
                </a:moveTo>
                <a:lnTo>
                  <a:pt x="0" y="3049"/>
                </a:lnTo>
                <a:lnTo>
                  <a:pt x="720852" y="3049"/>
                </a:lnTo>
                <a:lnTo>
                  <a:pt x="720852" y="0"/>
                </a:lnTo>
                <a:lnTo>
                  <a:pt x="0" y="0"/>
                </a:lnTo>
                <a:close/>
              </a:path>
            </a:pathLst>
          </a:custGeom>
          <a:solidFill>
            <a:srgbClr val="000000"/>
          </a:solidFill>
        </p:spPr>
        <p:txBody>
          <a:bodyPr wrap="square" lIns="0" tIns="0" rIns="0" bIns="0" rtlCol="0">
            <a:noAutofit/>
          </a:bodyPr>
          <a:lstStyle/>
          <a:p>
            <a:endParaRPr sz="1154"/>
          </a:p>
        </p:txBody>
      </p:sp>
      <p:sp>
        <p:nvSpPr>
          <p:cNvPr id="644" name="object 644"/>
          <p:cNvSpPr/>
          <p:nvPr/>
        </p:nvSpPr>
        <p:spPr>
          <a:xfrm>
            <a:off x="6561277" y="2634303"/>
            <a:ext cx="462793" cy="977"/>
          </a:xfrm>
          <a:custGeom>
            <a:avLst/>
            <a:gdLst/>
            <a:ahLst/>
            <a:cxnLst/>
            <a:rect l="l" t="t" r="r" b="b"/>
            <a:pathLst>
              <a:path w="721614" h="1524">
                <a:moveTo>
                  <a:pt x="381" y="381"/>
                </a:moveTo>
                <a:lnTo>
                  <a:pt x="721233" y="1143"/>
                </a:lnTo>
              </a:path>
            </a:pathLst>
          </a:custGeom>
          <a:ln w="762">
            <a:solidFill>
              <a:srgbClr val="000000"/>
            </a:solidFill>
          </a:ln>
        </p:spPr>
        <p:txBody>
          <a:bodyPr wrap="square" lIns="0" tIns="0" rIns="0" bIns="0" rtlCol="0">
            <a:noAutofit/>
          </a:bodyPr>
          <a:lstStyle/>
          <a:p>
            <a:endParaRPr sz="1154"/>
          </a:p>
        </p:txBody>
      </p:sp>
      <p:sp>
        <p:nvSpPr>
          <p:cNvPr id="645" name="object 645"/>
          <p:cNvSpPr/>
          <p:nvPr/>
        </p:nvSpPr>
        <p:spPr>
          <a:xfrm>
            <a:off x="7023826" y="2634546"/>
            <a:ext cx="1955" cy="1955"/>
          </a:xfrm>
          <a:custGeom>
            <a:avLst/>
            <a:gdLst/>
            <a:ahLst/>
            <a:cxnLst/>
            <a:rect l="l" t="t" r="r" b="b"/>
            <a:pathLst>
              <a:path w="3048" h="3048">
                <a:moveTo>
                  <a:pt x="0" y="0"/>
                </a:moveTo>
                <a:lnTo>
                  <a:pt x="0" y="3049"/>
                </a:lnTo>
                <a:lnTo>
                  <a:pt x="3048" y="3049"/>
                </a:lnTo>
                <a:lnTo>
                  <a:pt x="3048" y="0"/>
                </a:lnTo>
                <a:lnTo>
                  <a:pt x="0" y="0"/>
                </a:lnTo>
                <a:close/>
              </a:path>
            </a:pathLst>
          </a:custGeom>
          <a:solidFill>
            <a:srgbClr val="000000"/>
          </a:solidFill>
        </p:spPr>
        <p:txBody>
          <a:bodyPr wrap="square" lIns="0" tIns="0" rIns="0" bIns="0" rtlCol="0">
            <a:noAutofit/>
          </a:bodyPr>
          <a:lstStyle/>
          <a:p>
            <a:endParaRPr sz="1154"/>
          </a:p>
        </p:txBody>
      </p:sp>
      <p:sp>
        <p:nvSpPr>
          <p:cNvPr id="646" name="object 646"/>
          <p:cNvSpPr/>
          <p:nvPr/>
        </p:nvSpPr>
        <p:spPr>
          <a:xfrm>
            <a:off x="7023582" y="2634303"/>
            <a:ext cx="2443" cy="977"/>
          </a:xfrm>
          <a:custGeom>
            <a:avLst/>
            <a:gdLst/>
            <a:ahLst/>
            <a:cxnLst/>
            <a:rect l="l" t="t" r="r" b="b"/>
            <a:pathLst>
              <a:path w="3810" h="1524">
                <a:moveTo>
                  <a:pt x="381" y="381"/>
                </a:moveTo>
                <a:lnTo>
                  <a:pt x="3429" y="1143"/>
                </a:lnTo>
              </a:path>
            </a:pathLst>
          </a:custGeom>
          <a:ln w="762">
            <a:solidFill>
              <a:srgbClr val="000000"/>
            </a:solidFill>
          </a:ln>
        </p:spPr>
        <p:txBody>
          <a:bodyPr wrap="square" lIns="0" tIns="0" rIns="0" bIns="0" rtlCol="0">
            <a:noAutofit/>
          </a:bodyPr>
          <a:lstStyle/>
          <a:p>
            <a:endParaRPr sz="1154"/>
          </a:p>
        </p:txBody>
      </p:sp>
      <p:sp>
        <p:nvSpPr>
          <p:cNvPr id="647" name="object 647"/>
          <p:cNvSpPr/>
          <p:nvPr/>
        </p:nvSpPr>
        <p:spPr>
          <a:xfrm>
            <a:off x="7023582" y="2634303"/>
            <a:ext cx="977" cy="2443"/>
          </a:xfrm>
          <a:custGeom>
            <a:avLst/>
            <a:gdLst/>
            <a:ahLst/>
            <a:cxnLst/>
            <a:rect l="l" t="t" r="r" b="b"/>
            <a:pathLst>
              <a:path w="1524" h="3810">
                <a:moveTo>
                  <a:pt x="381" y="381"/>
                </a:moveTo>
                <a:lnTo>
                  <a:pt x="1143" y="3429"/>
                </a:lnTo>
              </a:path>
            </a:pathLst>
          </a:custGeom>
          <a:ln w="762">
            <a:solidFill>
              <a:srgbClr val="000000"/>
            </a:solidFill>
          </a:ln>
        </p:spPr>
        <p:txBody>
          <a:bodyPr wrap="square" lIns="0" tIns="0" rIns="0" bIns="0" rtlCol="0">
            <a:noAutofit/>
          </a:bodyPr>
          <a:lstStyle/>
          <a:p>
            <a:endParaRPr sz="1154"/>
          </a:p>
        </p:txBody>
      </p:sp>
      <p:sp>
        <p:nvSpPr>
          <p:cNvPr id="648" name="object 648"/>
          <p:cNvSpPr/>
          <p:nvPr/>
        </p:nvSpPr>
        <p:spPr>
          <a:xfrm>
            <a:off x="7025781" y="2634546"/>
            <a:ext cx="459372" cy="1955"/>
          </a:xfrm>
          <a:custGeom>
            <a:avLst/>
            <a:gdLst/>
            <a:ahLst/>
            <a:cxnLst/>
            <a:rect l="l" t="t" r="r" b="b"/>
            <a:pathLst>
              <a:path w="716280" h="3048">
                <a:moveTo>
                  <a:pt x="0" y="0"/>
                </a:moveTo>
                <a:lnTo>
                  <a:pt x="0" y="3049"/>
                </a:lnTo>
                <a:lnTo>
                  <a:pt x="716280" y="3049"/>
                </a:lnTo>
                <a:lnTo>
                  <a:pt x="716280" y="0"/>
                </a:lnTo>
                <a:lnTo>
                  <a:pt x="0" y="0"/>
                </a:lnTo>
                <a:close/>
              </a:path>
            </a:pathLst>
          </a:custGeom>
          <a:solidFill>
            <a:srgbClr val="000000"/>
          </a:solidFill>
        </p:spPr>
        <p:txBody>
          <a:bodyPr wrap="square" lIns="0" tIns="0" rIns="0" bIns="0" rtlCol="0">
            <a:noAutofit/>
          </a:bodyPr>
          <a:lstStyle/>
          <a:p>
            <a:endParaRPr sz="1154"/>
          </a:p>
        </p:txBody>
      </p:sp>
      <p:sp>
        <p:nvSpPr>
          <p:cNvPr id="649" name="object 649"/>
          <p:cNvSpPr/>
          <p:nvPr/>
        </p:nvSpPr>
        <p:spPr>
          <a:xfrm>
            <a:off x="7025536" y="2634303"/>
            <a:ext cx="459861" cy="977"/>
          </a:xfrm>
          <a:custGeom>
            <a:avLst/>
            <a:gdLst/>
            <a:ahLst/>
            <a:cxnLst/>
            <a:rect l="l" t="t" r="r" b="b"/>
            <a:pathLst>
              <a:path w="717042" h="1524">
                <a:moveTo>
                  <a:pt x="381" y="381"/>
                </a:moveTo>
                <a:lnTo>
                  <a:pt x="716661" y="1143"/>
                </a:lnTo>
              </a:path>
            </a:pathLst>
          </a:custGeom>
          <a:ln w="762">
            <a:solidFill>
              <a:srgbClr val="000000"/>
            </a:solidFill>
          </a:ln>
        </p:spPr>
        <p:txBody>
          <a:bodyPr wrap="square" lIns="0" tIns="0" rIns="0" bIns="0" rtlCol="0">
            <a:noAutofit/>
          </a:bodyPr>
          <a:lstStyle/>
          <a:p>
            <a:endParaRPr sz="1154"/>
          </a:p>
        </p:txBody>
      </p:sp>
      <p:sp>
        <p:nvSpPr>
          <p:cNvPr id="650" name="object 650"/>
          <p:cNvSpPr/>
          <p:nvPr/>
        </p:nvSpPr>
        <p:spPr>
          <a:xfrm>
            <a:off x="7485153" y="2634546"/>
            <a:ext cx="5864" cy="1955"/>
          </a:xfrm>
          <a:custGeom>
            <a:avLst/>
            <a:gdLst/>
            <a:ahLst/>
            <a:cxnLst/>
            <a:rect l="l" t="t" r="r" b="b"/>
            <a:pathLst>
              <a:path w="9143" h="3048">
                <a:moveTo>
                  <a:pt x="0" y="0"/>
                </a:moveTo>
                <a:lnTo>
                  <a:pt x="0" y="3049"/>
                </a:lnTo>
                <a:lnTo>
                  <a:pt x="9143" y="3049"/>
                </a:lnTo>
                <a:lnTo>
                  <a:pt x="9143" y="0"/>
                </a:lnTo>
                <a:lnTo>
                  <a:pt x="0" y="0"/>
                </a:lnTo>
                <a:close/>
              </a:path>
            </a:pathLst>
          </a:custGeom>
          <a:solidFill>
            <a:srgbClr val="000000"/>
          </a:solidFill>
        </p:spPr>
        <p:txBody>
          <a:bodyPr wrap="square" lIns="0" tIns="0" rIns="0" bIns="0" rtlCol="0">
            <a:noAutofit/>
          </a:bodyPr>
          <a:lstStyle/>
          <a:p>
            <a:endParaRPr sz="1154"/>
          </a:p>
        </p:txBody>
      </p:sp>
      <p:sp>
        <p:nvSpPr>
          <p:cNvPr id="651" name="object 651"/>
          <p:cNvSpPr/>
          <p:nvPr/>
        </p:nvSpPr>
        <p:spPr>
          <a:xfrm>
            <a:off x="7484908" y="2634303"/>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652" name="object 652"/>
          <p:cNvSpPr/>
          <p:nvPr/>
        </p:nvSpPr>
        <p:spPr>
          <a:xfrm>
            <a:off x="4702043" y="2636502"/>
            <a:ext cx="6353" cy="174464"/>
          </a:xfrm>
          <a:custGeom>
            <a:avLst/>
            <a:gdLst/>
            <a:ahLst/>
            <a:cxnLst/>
            <a:rect l="l" t="t" r="r" b="b"/>
            <a:pathLst>
              <a:path w="9906" h="272034">
                <a:moveTo>
                  <a:pt x="0" y="0"/>
                </a:moveTo>
                <a:lnTo>
                  <a:pt x="0" y="272034"/>
                </a:lnTo>
                <a:lnTo>
                  <a:pt x="9906" y="272034"/>
                </a:lnTo>
                <a:lnTo>
                  <a:pt x="9906" y="0"/>
                </a:lnTo>
                <a:lnTo>
                  <a:pt x="0" y="0"/>
                </a:lnTo>
                <a:close/>
              </a:path>
            </a:pathLst>
          </a:custGeom>
          <a:solidFill>
            <a:srgbClr val="000000"/>
          </a:solidFill>
        </p:spPr>
        <p:txBody>
          <a:bodyPr wrap="square" lIns="0" tIns="0" rIns="0" bIns="0" rtlCol="0">
            <a:noAutofit/>
          </a:bodyPr>
          <a:lstStyle/>
          <a:p>
            <a:endParaRPr sz="1154"/>
          </a:p>
        </p:txBody>
      </p:sp>
      <p:sp>
        <p:nvSpPr>
          <p:cNvPr id="653" name="object 653"/>
          <p:cNvSpPr/>
          <p:nvPr/>
        </p:nvSpPr>
        <p:spPr>
          <a:xfrm>
            <a:off x="4701798" y="2636258"/>
            <a:ext cx="977" cy="174952"/>
          </a:xfrm>
          <a:custGeom>
            <a:avLst/>
            <a:gdLst/>
            <a:ahLst/>
            <a:cxnLst/>
            <a:rect l="l" t="t" r="r" b="b"/>
            <a:pathLst>
              <a:path w="1524" h="272796">
                <a:moveTo>
                  <a:pt x="381" y="381"/>
                </a:moveTo>
                <a:lnTo>
                  <a:pt x="1143" y="272415"/>
                </a:lnTo>
              </a:path>
            </a:pathLst>
          </a:custGeom>
          <a:ln w="762">
            <a:solidFill>
              <a:srgbClr val="000000"/>
            </a:solidFill>
          </a:ln>
        </p:spPr>
        <p:txBody>
          <a:bodyPr wrap="square" lIns="0" tIns="0" rIns="0" bIns="0" rtlCol="0">
            <a:noAutofit/>
          </a:bodyPr>
          <a:lstStyle/>
          <a:p>
            <a:endParaRPr sz="1154"/>
          </a:p>
        </p:txBody>
      </p:sp>
      <p:sp>
        <p:nvSpPr>
          <p:cNvPr id="654" name="object 654"/>
          <p:cNvSpPr/>
          <p:nvPr/>
        </p:nvSpPr>
        <p:spPr>
          <a:xfrm>
            <a:off x="4702043" y="2810966"/>
            <a:ext cx="6353" cy="6352"/>
          </a:xfrm>
          <a:custGeom>
            <a:avLst/>
            <a:gdLst/>
            <a:ahLst/>
            <a:cxnLst/>
            <a:rect l="l" t="t" r="r" b="b"/>
            <a:pathLst>
              <a:path w="9906" h="9905">
                <a:moveTo>
                  <a:pt x="0" y="0"/>
                </a:moveTo>
                <a:lnTo>
                  <a:pt x="0" y="9906"/>
                </a:lnTo>
                <a:lnTo>
                  <a:pt x="9906" y="9906"/>
                </a:lnTo>
                <a:lnTo>
                  <a:pt x="9906" y="0"/>
                </a:lnTo>
                <a:lnTo>
                  <a:pt x="0" y="0"/>
                </a:lnTo>
                <a:close/>
              </a:path>
            </a:pathLst>
          </a:custGeom>
          <a:solidFill>
            <a:srgbClr val="000000"/>
          </a:solidFill>
        </p:spPr>
        <p:txBody>
          <a:bodyPr wrap="square" lIns="0" tIns="0" rIns="0" bIns="0" rtlCol="0">
            <a:noAutofit/>
          </a:bodyPr>
          <a:lstStyle/>
          <a:p>
            <a:endParaRPr sz="1154"/>
          </a:p>
        </p:txBody>
      </p:sp>
      <p:sp>
        <p:nvSpPr>
          <p:cNvPr id="655" name="object 655"/>
          <p:cNvSpPr/>
          <p:nvPr/>
        </p:nvSpPr>
        <p:spPr>
          <a:xfrm>
            <a:off x="4701798" y="2810721"/>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656" name="object 656"/>
          <p:cNvSpPr/>
          <p:nvPr/>
        </p:nvSpPr>
        <p:spPr>
          <a:xfrm>
            <a:off x="4701798" y="2810721"/>
            <a:ext cx="977" cy="6842"/>
          </a:xfrm>
          <a:custGeom>
            <a:avLst/>
            <a:gdLst/>
            <a:ahLst/>
            <a:cxnLst/>
            <a:rect l="l" t="t" r="r" b="b"/>
            <a:pathLst>
              <a:path w="1524" h="10668">
                <a:moveTo>
                  <a:pt x="381" y="381"/>
                </a:moveTo>
                <a:lnTo>
                  <a:pt x="1143" y="10287"/>
                </a:lnTo>
              </a:path>
            </a:pathLst>
          </a:custGeom>
          <a:ln w="762">
            <a:solidFill>
              <a:srgbClr val="000000"/>
            </a:solidFill>
          </a:ln>
        </p:spPr>
        <p:txBody>
          <a:bodyPr wrap="square" lIns="0" tIns="0" rIns="0" bIns="0" rtlCol="0">
            <a:noAutofit/>
          </a:bodyPr>
          <a:lstStyle/>
          <a:p>
            <a:endParaRPr sz="1154"/>
          </a:p>
        </p:txBody>
      </p:sp>
      <p:sp>
        <p:nvSpPr>
          <p:cNvPr id="657" name="object 657"/>
          <p:cNvSpPr/>
          <p:nvPr/>
        </p:nvSpPr>
        <p:spPr>
          <a:xfrm>
            <a:off x="4702043" y="2810966"/>
            <a:ext cx="6353" cy="6352"/>
          </a:xfrm>
          <a:custGeom>
            <a:avLst/>
            <a:gdLst/>
            <a:ahLst/>
            <a:cxnLst/>
            <a:rect l="l" t="t" r="r" b="b"/>
            <a:pathLst>
              <a:path w="9906" h="9905">
                <a:moveTo>
                  <a:pt x="0" y="0"/>
                </a:moveTo>
                <a:lnTo>
                  <a:pt x="0" y="9906"/>
                </a:lnTo>
                <a:lnTo>
                  <a:pt x="9906" y="9906"/>
                </a:lnTo>
                <a:lnTo>
                  <a:pt x="9906" y="0"/>
                </a:lnTo>
                <a:lnTo>
                  <a:pt x="0" y="0"/>
                </a:lnTo>
                <a:close/>
              </a:path>
            </a:pathLst>
          </a:custGeom>
          <a:solidFill>
            <a:srgbClr val="000000"/>
          </a:solidFill>
        </p:spPr>
        <p:txBody>
          <a:bodyPr wrap="square" lIns="0" tIns="0" rIns="0" bIns="0" rtlCol="0">
            <a:noAutofit/>
          </a:bodyPr>
          <a:lstStyle/>
          <a:p>
            <a:endParaRPr sz="1154"/>
          </a:p>
        </p:txBody>
      </p:sp>
      <p:sp>
        <p:nvSpPr>
          <p:cNvPr id="658" name="object 658"/>
          <p:cNvSpPr/>
          <p:nvPr/>
        </p:nvSpPr>
        <p:spPr>
          <a:xfrm>
            <a:off x="4701798" y="2810721"/>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659" name="object 659"/>
          <p:cNvSpPr/>
          <p:nvPr/>
        </p:nvSpPr>
        <p:spPr>
          <a:xfrm>
            <a:off x="4701798" y="2810721"/>
            <a:ext cx="977" cy="6842"/>
          </a:xfrm>
          <a:custGeom>
            <a:avLst/>
            <a:gdLst/>
            <a:ahLst/>
            <a:cxnLst/>
            <a:rect l="l" t="t" r="r" b="b"/>
            <a:pathLst>
              <a:path w="1524" h="10668">
                <a:moveTo>
                  <a:pt x="381" y="381"/>
                </a:moveTo>
                <a:lnTo>
                  <a:pt x="1143" y="10287"/>
                </a:lnTo>
              </a:path>
            </a:pathLst>
          </a:custGeom>
          <a:ln w="762">
            <a:solidFill>
              <a:srgbClr val="000000"/>
            </a:solidFill>
          </a:ln>
        </p:spPr>
        <p:txBody>
          <a:bodyPr wrap="square" lIns="0" tIns="0" rIns="0" bIns="0" rtlCol="0">
            <a:noAutofit/>
          </a:bodyPr>
          <a:lstStyle/>
          <a:p>
            <a:endParaRPr sz="1154"/>
          </a:p>
        </p:txBody>
      </p:sp>
      <p:sp>
        <p:nvSpPr>
          <p:cNvPr id="660" name="object 660"/>
          <p:cNvSpPr/>
          <p:nvPr/>
        </p:nvSpPr>
        <p:spPr>
          <a:xfrm>
            <a:off x="4708395" y="2810966"/>
            <a:ext cx="391444" cy="6352"/>
          </a:xfrm>
          <a:custGeom>
            <a:avLst/>
            <a:gdLst/>
            <a:ahLst/>
            <a:cxnLst/>
            <a:rect l="l" t="t" r="r" b="b"/>
            <a:pathLst>
              <a:path w="610362" h="9905">
                <a:moveTo>
                  <a:pt x="0" y="0"/>
                </a:moveTo>
                <a:lnTo>
                  <a:pt x="0" y="9906"/>
                </a:lnTo>
                <a:lnTo>
                  <a:pt x="610362" y="9906"/>
                </a:lnTo>
                <a:lnTo>
                  <a:pt x="610362" y="0"/>
                </a:lnTo>
                <a:lnTo>
                  <a:pt x="0" y="0"/>
                </a:lnTo>
                <a:close/>
              </a:path>
            </a:pathLst>
          </a:custGeom>
          <a:solidFill>
            <a:srgbClr val="000000"/>
          </a:solidFill>
        </p:spPr>
        <p:txBody>
          <a:bodyPr wrap="square" lIns="0" tIns="0" rIns="0" bIns="0" rtlCol="0">
            <a:noAutofit/>
          </a:bodyPr>
          <a:lstStyle/>
          <a:p>
            <a:endParaRPr sz="1154"/>
          </a:p>
        </p:txBody>
      </p:sp>
      <p:sp>
        <p:nvSpPr>
          <p:cNvPr id="661" name="object 661"/>
          <p:cNvSpPr/>
          <p:nvPr/>
        </p:nvSpPr>
        <p:spPr>
          <a:xfrm>
            <a:off x="4707663" y="2810721"/>
            <a:ext cx="392421" cy="977"/>
          </a:xfrm>
          <a:custGeom>
            <a:avLst/>
            <a:gdLst/>
            <a:ahLst/>
            <a:cxnLst/>
            <a:rect l="l" t="t" r="r" b="b"/>
            <a:pathLst>
              <a:path w="611886" h="1524">
                <a:moveTo>
                  <a:pt x="381" y="381"/>
                </a:moveTo>
                <a:lnTo>
                  <a:pt x="611505" y="1143"/>
                </a:lnTo>
              </a:path>
            </a:pathLst>
          </a:custGeom>
          <a:ln w="762">
            <a:solidFill>
              <a:srgbClr val="000000"/>
            </a:solidFill>
          </a:ln>
        </p:spPr>
        <p:txBody>
          <a:bodyPr wrap="square" lIns="0" tIns="0" rIns="0" bIns="0" rtlCol="0">
            <a:noAutofit/>
          </a:bodyPr>
          <a:lstStyle/>
          <a:p>
            <a:endParaRPr sz="1154"/>
          </a:p>
        </p:txBody>
      </p:sp>
      <p:sp>
        <p:nvSpPr>
          <p:cNvPr id="662" name="object 662"/>
          <p:cNvSpPr/>
          <p:nvPr/>
        </p:nvSpPr>
        <p:spPr>
          <a:xfrm>
            <a:off x="5099839" y="2636502"/>
            <a:ext cx="1955" cy="174464"/>
          </a:xfrm>
          <a:custGeom>
            <a:avLst/>
            <a:gdLst/>
            <a:ahLst/>
            <a:cxnLst/>
            <a:rect l="l" t="t" r="r" b="b"/>
            <a:pathLst>
              <a:path w="3048" h="272034">
                <a:moveTo>
                  <a:pt x="0" y="0"/>
                </a:moveTo>
                <a:lnTo>
                  <a:pt x="0" y="272034"/>
                </a:lnTo>
                <a:lnTo>
                  <a:pt x="3048" y="272034"/>
                </a:lnTo>
                <a:lnTo>
                  <a:pt x="3048" y="0"/>
                </a:lnTo>
                <a:lnTo>
                  <a:pt x="0" y="0"/>
                </a:lnTo>
                <a:close/>
              </a:path>
            </a:pathLst>
          </a:custGeom>
          <a:solidFill>
            <a:srgbClr val="000000"/>
          </a:solidFill>
        </p:spPr>
        <p:txBody>
          <a:bodyPr wrap="square" lIns="0" tIns="0" rIns="0" bIns="0" rtlCol="0">
            <a:noAutofit/>
          </a:bodyPr>
          <a:lstStyle/>
          <a:p>
            <a:endParaRPr sz="1154"/>
          </a:p>
        </p:txBody>
      </p:sp>
      <p:sp>
        <p:nvSpPr>
          <p:cNvPr id="663" name="object 663"/>
          <p:cNvSpPr/>
          <p:nvPr/>
        </p:nvSpPr>
        <p:spPr>
          <a:xfrm>
            <a:off x="5099595" y="2636258"/>
            <a:ext cx="977" cy="174952"/>
          </a:xfrm>
          <a:custGeom>
            <a:avLst/>
            <a:gdLst/>
            <a:ahLst/>
            <a:cxnLst/>
            <a:rect l="l" t="t" r="r" b="b"/>
            <a:pathLst>
              <a:path w="1524" h="272796">
                <a:moveTo>
                  <a:pt x="381" y="381"/>
                </a:moveTo>
                <a:lnTo>
                  <a:pt x="1143" y="272415"/>
                </a:lnTo>
              </a:path>
            </a:pathLst>
          </a:custGeom>
          <a:ln w="762">
            <a:solidFill>
              <a:srgbClr val="000000"/>
            </a:solidFill>
          </a:ln>
        </p:spPr>
        <p:txBody>
          <a:bodyPr wrap="square" lIns="0" tIns="0" rIns="0" bIns="0" rtlCol="0">
            <a:noAutofit/>
          </a:bodyPr>
          <a:lstStyle/>
          <a:p>
            <a:endParaRPr sz="1154"/>
          </a:p>
        </p:txBody>
      </p:sp>
      <p:sp>
        <p:nvSpPr>
          <p:cNvPr id="664" name="object 664"/>
          <p:cNvSpPr/>
          <p:nvPr/>
        </p:nvSpPr>
        <p:spPr>
          <a:xfrm>
            <a:off x="5099839" y="2810966"/>
            <a:ext cx="5864" cy="6352"/>
          </a:xfrm>
          <a:custGeom>
            <a:avLst/>
            <a:gdLst/>
            <a:ahLst/>
            <a:cxnLst/>
            <a:rect l="l" t="t" r="r" b="b"/>
            <a:pathLst>
              <a:path w="9144" h="9905">
                <a:moveTo>
                  <a:pt x="0" y="0"/>
                </a:moveTo>
                <a:lnTo>
                  <a:pt x="0" y="9906"/>
                </a:lnTo>
                <a:lnTo>
                  <a:pt x="9144" y="9906"/>
                </a:lnTo>
                <a:lnTo>
                  <a:pt x="9144" y="0"/>
                </a:lnTo>
                <a:lnTo>
                  <a:pt x="0" y="0"/>
                </a:lnTo>
                <a:close/>
              </a:path>
            </a:pathLst>
          </a:custGeom>
          <a:solidFill>
            <a:srgbClr val="000000"/>
          </a:solidFill>
        </p:spPr>
        <p:txBody>
          <a:bodyPr wrap="square" lIns="0" tIns="0" rIns="0" bIns="0" rtlCol="0">
            <a:noAutofit/>
          </a:bodyPr>
          <a:lstStyle/>
          <a:p>
            <a:endParaRPr sz="1154"/>
          </a:p>
        </p:txBody>
      </p:sp>
      <p:sp>
        <p:nvSpPr>
          <p:cNvPr id="665" name="object 665"/>
          <p:cNvSpPr/>
          <p:nvPr/>
        </p:nvSpPr>
        <p:spPr>
          <a:xfrm>
            <a:off x="5099595" y="2810721"/>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666" name="object 666"/>
          <p:cNvSpPr/>
          <p:nvPr/>
        </p:nvSpPr>
        <p:spPr>
          <a:xfrm>
            <a:off x="5099595" y="2810721"/>
            <a:ext cx="977" cy="6842"/>
          </a:xfrm>
          <a:custGeom>
            <a:avLst/>
            <a:gdLst/>
            <a:ahLst/>
            <a:cxnLst/>
            <a:rect l="l" t="t" r="r" b="b"/>
            <a:pathLst>
              <a:path w="1524" h="10668">
                <a:moveTo>
                  <a:pt x="381" y="381"/>
                </a:moveTo>
                <a:lnTo>
                  <a:pt x="1143" y="10287"/>
                </a:lnTo>
              </a:path>
            </a:pathLst>
          </a:custGeom>
          <a:ln w="762">
            <a:solidFill>
              <a:srgbClr val="000000"/>
            </a:solidFill>
          </a:ln>
        </p:spPr>
        <p:txBody>
          <a:bodyPr wrap="square" lIns="0" tIns="0" rIns="0" bIns="0" rtlCol="0">
            <a:noAutofit/>
          </a:bodyPr>
          <a:lstStyle/>
          <a:p>
            <a:endParaRPr sz="1154"/>
          </a:p>
        </p:txBody>
      </p:sp>
      <p:sp>
        <p:nvSpPr>
          <p:cNvPr id="667" name="object 667"/>
          <p:cNvSpPr/>
          <p:nvPr/>
        </p:nvSpPr>
        <p:spPr>
          <a:xfrm>
            <a:off x="5105703" y="2810966"/>
            <a:ext cx="564930" cy="6352"/>
          </a:xfrm>
          <a:custGeom>
            <a:avLst/>
            <a:gdLst/>
            <a:ahLst/>
            <a:cxnLst/>
            <a:rect l="l" t="t" r="r" b="b"/>
            <a:pathLst>
              <a:path w="880872" h="9905">
                <a:moveTo>
                  <a:pt x="0" y="0"/>
                </a:moveTo>
                <a:lnTo>
                  <a:pt x="0" y="9906"/>
                </a:lnTo>
                <a:lnTo>
                  <a:pt x="880872" y="9906"/>
                </a:lnTo>
                <a:lnTo>
                  <a:pt x="880872" y="0"/>
                </a:lnTo>
                <a:lnTo>
                  <a:pt x="0" y="0"/>
                </a:lnTo>
                <a:close/>
              </a:path>
            </a:pathLst>
          </a:custGeom>
          <a:solidFill>
            <a:srgbClr val="000000"/>
          </a:solidFill>
        </p:spPr>
        <p:txBody>
          <a:bodyPr wrap="square" lIns="0" tIns="0" rIns="0" bIns="0" rtlCol="0">
            <a:noAutofit/>
          </a:bodyPr>
          <a:lstStyle/>
          <a:p>
            <a:endParaRPr sz="1154"/>
          </a:p>
        </p:txBody>
      </p:sp>
      <p:sp>
        <p:nvSpPr>
          <p:cNvPr id="668" name="object 668"/>
          <p:cNvSpPr/>
          <p:nvPr/>
        </p:nvSpPr>
        <p:spPr>
          <a:xfrm>
            <a:off x="5105459" y="2810721"/>
            <a:ext cx="565418" cy="977"/>
          </a:xfrm>
          <a:custGeom>
            <a:avLst/>
            <a:gdLst/>
            <a:ahLst/>
            <a:cxnLst/>
            <a:rect l="l" t="t" r="r" b="b"/>
            <a:pathLst>
              <a:path w="881634" h="1524">
                <a:moveTo>
                  <a:pt x="381" y="381"/>
                </a:moveTo>
                <a:lnTo>
                  <a:pt x="881253" y="1143"/>
                </a:lnTo>
              </a:path>
            </a:pathLst>
          </a:custGeom>
          <a:ln w="762">
            <a:solidFill>
              <a:srgbClr val="000000"/>
            </a:solidFill>
          </a:ln>
        </p:spPr>
        <p:txBody>
          <a:bodyPr wrap="square" lIns="0" tIns="0" rIns="0" bIns="0" rtlCol="0">
            <a:noAutofit/>
          </a:bodyPr>
          <a:lstStyle/>
          <a:p>
            <a:endParaRPr sz="1154"/>
          </a:p>
        </p:txBody>
      </p:sp>
      <p:sp>
        <p:nvSpPr>
          <p:cNvPr id="669" name="object 669"/>
          <p:cNvSpPr/>
          <p:nvPr/>
        </p:nvSpPr>
        <p:spPr>
          <a:xfrm>
            <a:off x="5670634" y="2636502"/>
            <a:ext cx="1954" cy="174464"/>
          </a:xfrm>
          <a:custGeom>
            <a:avLst/>
            <a:gdLst/>
            <a:ahLst/>
            <a:cxnLst/>
            <a:rect l="l" t="t" r="r" b="b"/>
            <a:pathLst>
              <a:path w="3047" h="272034">
                <a:moveTo>
                  <a:pt x="0" y="0"/>
                </a:moveTo>
                <a:lnTo>
                  <a:pt x="0" y="272034"/>
                </a:lnTo>
                <a:lnTo>
                  <a:pt x="3047" y="272034"/>
                </a:lnTo>
                <a:lnTo>
                  <a:pt x="3047" y="0"/>
                </a:lnTo>
                <a:lnTo>
                  <a:pt x="0" y="0"/>
                </a:lnTo>
                <a:close/>
              </a:path>
            </a:pathLst>
          </a:custGeom>
          <a:solidFill>
            <a:srgbClr val="000000"/>
          </a:solidFill>
        </p:spPr>
        <p:txBody>
          <a:bodyPr wrap="square" lIns="0" tIns="0" rIns="0" bIns="0" rtlCol="0">
            <a:noAutofit/>
          </a:bodyPr>
          <a:lstStyle/>
          <a:p>
            <a:endParaRPr sz="1154"/>
          </a:p>
        </p:txBody>
      </p:sp>
      <p:sp>
        <p:nvSpPr>
          <p:cNvPr id="670" name="object 670"/>
          <p:cNvSpPr/>
          <p:nvPr/>
        </p:nvSpPr>
        <p:spPr>
          <a:xfrm>
            <a:off x="5670389" y="2636258"/>
            <a:ext cx="977" cy="174952"/>
          </a:xfrm>
          <a:custGeom>
            <a:avLst/>
            <a:gdLst/>
            <a:ahLst/>
            <a:cxnLst/>
            <a:rect l="l" t="t" r="r" b="b"/>
            <a:pathLst>
              <a:path w="1524" h="272796">
                <a:moveTo>
                  <a:pt x="381" y="381"/>
                </a:moveTo>
                <a:lnTo>
                  <a:pt x="1143" y="272415"/>
                </a:lnTo>
              </a:path>
            </a:pathLst>
          </a:custGeom>
          <a:ln w="762">
            <a:solidFill>
              <a:srgbClr val="000000"/>
            </a:solidFill>
          </a:ln>
        </p:spPr>
        <p:txBody>
          <a:bodyPr wrap="square" lIns="0" tIns="0" rIns="0" bIns="0" rtlCol="0">
            <a:noAutofit/>
          </a:bodyPr>
          <a:lstStyle/>
          <a:p>
            <a:endParaRPr sz="1154"/>
          </a:p>
        </p:txBody>
      </p:sp>
      <p:sp>
        <p:nvSpPr>
          <p:cNvPr id="671" name="object 671"/>
          <p:cNvSpPr/>
          <p:nvPr/>
        </p:nvSpPr>
        <p:spPr>
          <a:xfrm>
            <a:off x="5670634" y="2810966"/>
            <a:ext cx="6352" cy="6352"/>
          </a:xfrm>
          <a:custGeom>
            <a:avLst/>
            <a:gdLst/>
            <a:ahLst/>
            <a:cxnLst/>
            <a:rect l="l" t="t" r="r" b="b"/>
            <a:pathLst>
              <a:path w="9905" h="9905">
                <a:moveTo>
                  <a:pt x="0" y="0"/>
                </a:moveTo>
                <a:lnTo>
                  <a:pt x="0" y="9906"/>
                </a:lnTo>
                <a:lnTo>
                  <a:pt x="9905" y="9906"/>
                </a:lnTo>
                <a:lnTo>
                  <a:pt x="9905" y="0"/>
                </a:lnTo>
                <a:lnTo>
                  <a:pt x="0" y="0"/>
                </a:lnTo>
                <a:close/>
              </a:path>
            </a:pathLst>
          </a:custGeom>
          <a:solidFill>
            <a:srgbClr val="000000"/>
          </a:solidFill>
        </p:spPr>
        <p:txBody>
          <a:bodyPr wrap="square" lIns="0" tIns="0" rIns="0" bIns="0" rtlCol="0">
            <a:noAutofit/>
          </a:bodyPr>
          <a:lstStyle/>
          <a:p>
            <a:endParaRPr sz="1154"/>
          </a:p>
        </p:txBody>
      </p:sp>
      <p:sp>
        <p:nvSpPr>
          <p:cNvPr id="672" name="object 672"/>
          <p:cNvSpPr/>
          <p:nvPr/>
        </p:nvSpPr>
        <p:spPr>
          <a:xfrm>
            <a:off x="5670389" y="2810721"/>
            <a:ext cx="6842" cy="977"/>
          </a:xfrm>
          <a:custGeom>
            <a:avLst/>
            <a:gdLst/>
            <a:ahLst/>
            <a:cxnLst/>
            <a:rect l="l" t="t" r="r" b="b"/>
            <a:pathLst>
              <a:path w="10668" h="1524">
                <a:moveTo>
                  <a:pt x="381" y="381"/>
                </a:moveTo>
                <a:lnTo>
                  <a:pt x="10287" y="1143"/>
                </a:lnTo>
              </a:path>
            </a:pathLst>
          </a:custGeom>
          <a:ln w="762">
            <a:solidFill>
              <a:srgbClr val="000000"/>
            </a:solidFill>
          </a:ln>
        </p:spPr>
        <p:txBody>
          <a:bodyPr wrap="square" lIns="0" tIns="0" rIns="0" bIns="0" rtlCol="0">
            <a:noAutofit/>
          </a:bodyPr>
          <a:lstStyle/>
          <a:p>
            <a:endParaRPr sz="1154"/>
          </a:p>
        </p:txBody>
      </p:sp>
      <p:sp>
        <p:nvSpPr>
          <p:cNvPr id="673" name="object 673"/>
          <p:cNvSpPr/>
          <p:nvPr/>
        </p:nvSpPr>
        <p:spPr>
          <a:xfrm>
            <a:off x="5670389" y="2810721"/>
            <a:ext cx="977" cy="6842"/>
          </a:xfrm>
          <a:custGeom>
            <a:avLst/>
            <a:gdLst/>
            <a:ahLst/>
            <a:cxnLst/>
            <a:rect l="l" t="t" r="r" b="b"/>
            <a:pathLst>
              <a:path w="1524" h="10668">
                <a:moveTo>
                  <a:pt x="381" y="381"/>
                </a:moveTo>
                <a:lnTo>
                  <a:pt x="1143" y="10287"/>
                </a:lnTo>
              </a:path>
            </a:pathLst>
          </a:custGeom>
          <a:ln w="762">
            <a:solidFill>
              <a:srgbClr val="000000"/>
            </a:solidFill>
          </a:ln>
        </p:spPr>
        <p:txBody>
          <a:bodyPr wrap="square" lIns="0" tIns="0" rIns="0" bIns="0" rtlCol="0">
            <a:noAutofit/>
          </a:bodyPr>
          <a:lstStyle/>
          <a:p>
            <a:endParaRPr sz="1154"/>
          </a:p>
        </p:txBody>
      </p:sp>
      <p:sp>
        <p:nvSpPr>
          <p:cNvPr id="674" name="object 674"/>
          <p:cNvSpPr/>
          <p:nvPr/>
        </p:nvSpPr>
        <p:spPr>
          <a:xfrm>
            <a:off x="5676986" y="2810966"/>
            <a:ext cx="488694" cy="6352"/>
          </a:xfrm>
          <a:custGeom>
            <a:avLst/>
            <a:gdLst/>
            <a:ahLst/>
            <a:cxnLst/>
            <a:rect l="l" t="t" r="r" b="b"/>
            <a:pathLst>
              <a:path w="762000" h="9905">
                <a:moveTo>
                  <a:pt x="0" y="0"/>
                </a:moveTo>
                <a:lnTo>
                  <a:pt x="0" y="9906"/>
                </a:lnTo>
                <a:lnTo>
                  <a:pt x="762000" y="9906"/>
                </a:lnTo>
                <a:lnTo>
                  <a:pt x="762000" y="0"/>
                </a:lnTo>
                <a:lnTo>
                  <a:pt x="0" y="0"/>
                </a:lnTo>
                <a:close/>
              </a:path>
            </a:pathLst>
          </a:custGeom>
          <a:solidFill>
            <a:srgbClr val="000000"/>
          </a:solidFill>
        </p:spPr>
        <p:txBody>
          <a:bodyPr wrap="square" lIns="0" tIns="0" rIns="0" bIns="0" rtlCol="0">
            <a:noAutofit/>
          </a:bodyPr>
          <a:lstStyle/>
          <a:p>
            <a:endParaRPr sz="1154"/>
          </a:p>
        </p:txBody>
      </p:sp>
      <p:sp>
        <p:nvSpPr>
          <p:cNvPr id="675" name="object 675"/>
          <p:cNvSpPr/>
          <p:nvPr/>
        </p:nvSpPr>
        <p:spPr>
          <a:xfrm>
            <a:off x="5676742" y="2810721"/>
            <a:ext cx="489182" cy="977"/>
          </a:xfrm>
          <a:custGeom>
            <a:avLst/>
            <a:gdLst/>
            <a:ahLst/>
            <a:cxnLst/>
            <a:rect l="l" t="t" r="r" b="b"/>
            <a:pathLst>
              <a:path w="762762" h="1524">
                <a:moveTo>
                  <a:pt x="381" y="381"/>
                </a:moveTo>
                <a:lnTo>
                  <a:pt x="762381" y="1143"/>
                </a:lnTo>
              </a:path>
            </a:pathLst>
          </a:custGeom>
          <a:ln w="762">
            <a:solidFill>
              <a:srgbClr val="000000"/>
            </a:solidFill>
          </a:ln>
        </p:spPr>
        <p:txBody>
          <a:bodyPr wrap="square" lIns="0" tIns="0" rIns="0" bIns="0" rtlCol="0">
            <a:noAutofit/>
          </a:bodyPr>
          <a:lstStyle/>
          <a:p>
            <a:endParaRPr sz="1154"/>
          </a:p>
        </p:txBody>
      </p:sp>
      <p:sp>
        <p:nvSpPr>
          <p:cNvPr id="676" name="object 676"/>
          <p:cNvSpPr/>
          <p:nvPr/>
        </p:nvSpPr>
        <p:spPr>
          <a:xfrm>
            <a:off x="6165680" y="2636502"/>
            <a:ext cx="1954" cy="174464"/>
          </a:xfrm>
          <a:custGeom>
            <a:avLst/>
            <a:gdLst/>
            <a:ahLst/>
            <a:cxnLst/>
            <a:rect l="l" t="t" r="r" b="b"/>
            <a:pathLst>
              <a:path w="3047" h="272034">
                <a:moveTo>
                  <a:pt x="0" y="0"/>
                </a:moveTo>
                <a:lnTo>
                  <a:pt x="0" y="272034"/>
                </a:lnTo>
                <a:lnTo>
                  <a:pt x="3047" y="272034"/>
                </a:lnTo>
                <a:lnTo>
                  <a:pt x="3047" y="0"/>
                </a:lnTo>
                <a:lnTo>
                  <a:pt x="0" y="0"/>
                </a:lnTo>
                <a:close/>
              </a:path>
            </a:pathLst>
          </a:custGeom>
          <a:solidFill>
            <a:srgbClr val="000000"/>
          </a:solidFill>
        </p:spPr>
        <p:txBody>
          <a:bodyPr wrap="square" lIns="0" tIns="0" rIns="0" bIns="0" rtlCol="0">
            <a:noAutofit/>
          </a:bodyPr>
          <a:lstStyle/>
          <a:p>
            <a:endParaRPr sz="1154"/>
          </a:p>
        </p:txBody>
      </p:sp>
      <p:sp>
        <p:nvSpPr>
          <p:cNvPr id="677" name="object 677"/>
          <p:cNvSpPr/>
          <p:nvPr/>
        </p:nvSpPr>
        <p:spPr>
          <a:xfrm>
            <a:off x="6165436" y="2636258"/>
            <a:ext cx="977" cy="174952"/>
          </a:xfrm>
          <a:custGeom>
            <a:avLst/>
            <a:gdLst/>
            <a:ahLst/>
            <a:cxnLst/>
            <a:rect l="l" t="t" r="r" b="b"/>
            <a:pathLst>
              <a:path w="1523" h="272796">
                <a:moveTo>
                  <a:pt x="381" y="381"/>
                </a:moveTo>
                <a:lnTo>
                  <a:pt x="1143" y="272415"/>
                </a:lnTo>
              </a:path>
            </a:pathLst>
          </a:custGeom>
          <a:ln w="762">
            <a:solidFill>
              <a:srgbClr val="000000"/>
            </a:solidFill>
          </a:ln>
        </p:spPr>
        <p:txBody>
          <a:bodyPr wrap="square" lIns="0" tIns="0" rIns="0" bIns="0" rtlCol="0">
            <a:noAutofit/>
          </a:bodyPr>
          <a:lstStyle/>
          <a:p>
            <a:endParaRPr sz="1154"/>
          </a:p>
        </p:txBody>
      </p:sp>
      <p:sp>
        <p:nvSpPr>
          <p:cNvPr id="678" name="object 678"/>
          <p:cNvSpPr/>
          <p:nvPr/>
        </p:nvSpPr>
        <p:spPr>
          <a:xfrm>
            <a:off x="6165680" y="2810966"/>
            <a:ext cx="5864" cy="6352"/>
          </a:xfrm>
          <a:custGeom>
            <a:avLst/>
            <a:gdLst/>
            <a:ahLst/>
            <a:cxnLst/>
            <a:rect l="l" t="t" r="r" b="b"/>
            <a:pathLst>
              <a:path w="9143" h="9905">
                <a:moveTo>
                  <a:pt x="0" y="0"/>
                </a:moveTo>
                <a:lnTo>
                  <a:pt x="0" y="9906"/>
                </a:lnTo>
                <a:lnTo>
                  <a:pt x="9143" y="9906"/>
                </a:lnTo>
                <a:lnTo>
                  <a:pt x="9143" y="0"/>
                </a:lnTo>
                <a:lnTo>
                  <a:pt x="0" y="0"/>
                </a:lnTo>
                <a:close/>
              </a:path>
            </a:pathLst>
          </a:custGeom>
          <a:solidFill>
            <a:srgbClr val="000000"/>
          </a:solidFill>
        </p:spPr>
        <p:txBody>
          <a:bodyPr wrap="square" lIns="0" tIns="0" rIns="0" bIns="0" rtlCol="0">
            <a:noAutofit/>
          </a:bodyPr>
          <a:lstStyle/>
          <a:p>
            <a:endParaRPr sz="1154"/>
          </a:p>
        </p:txBody>
      </p:sp>
      <p:sp>
        <p:nvSpPr>
          <p:cNvPr id="679" name="object 679"/>
          <p:cNvSpPr/>
          <p:nvPr/>
        </p:nvSpPr>
        <p:spPr>
          <a:xfrm>
            <a:off x="6165436" y="2810721"/>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680" name="object 680"/>
          <p:cNvSpPr/>
          <p:nvPr/>
        </p:nvSpPr>
        <p:spPr>
          <a:xfrm>
            <a:off x="6165436" y="2810721"/>
            <a:ext cx="977" cy="6842"/>
          </a:xfrm>
          <a:custGeom>
            <a:avLst/>
            <a:gdLst/>
            <a:ahLst/>
            <a:cxnLst/>
            <a:rect l="l" t="t" r="r" b="b"/>
            <a:pathLst>
              <a:path w="1523" h="10668">
                <a:moveTo>
                  <a:pt x="381" y="381"/>
                </a:moveTo>
                <a:lnTo>
                  <a:pt x="1143" y="10287"/>
                </a:lnTo>
              </a:path>
            </a:pathLst>
          </a:custGeom>
          <a:ln w="762">
            <a:solidFill>
              <a:srgbClr val="000000"/>
            </a:solidFill>
          </a:ln>
        </p:spPr>
        <p:txBody>
          <a:bodyPr wrap="square" lIns="0" tIns="0" rIns="0" bIns="0" rtlCol="0">
            <a:noAutofit/>
          </a:bodyPr>
          <a:lstStyle/>
          <a:p>
            <a:endParaRPr sz="1154"/>
          </a:p>
        </p:txBody>
      </p:sp>
      <p:sp>
        <p:nvSpPr>
          <p:cNvPr id="681" name="object 681"/>
          <p:cNvSpPr/>
          <p:nvPr/>
        </p:nvSpPr>
        <p:spPr>
          <a:xfrm>
            <a:off x="6171545" y="2810966"/>
            <a:ext cx="388022" cy="6352"/>
          </a:xfrm>
          <a:custGeom>
            <a:avLst/>
            <a:gdLst/>
            <a:ahLst/>
            <a:cxnLst/>
            <a:rect l="l" t="t" r="r" b="b"/>
            <a:pathLst>
              <a:path w="605027" h="9905">
                <a:moveTo>
                  <a:pt x="0" y="0"/>
                </a:moveTo>
                <a:lnTo>
                  <a:pt x="0" y="9906"/>
                </a:lnTo>
                <a:lnTo>
                  <a:pt x="605027" y="9906"/>
                </a:lnTo>
                <a:lnTo>
                  <a:pt x="605027" y="0"/>
                </a:lnTo>
                <a:lnTo>
                  <a:pt x="0" y="0"/>
                </a:lnTo>
                <a:close/>
              </a:path>
            </a:pathLst>
          </a:custGeom>
          <a:solidFill>
            <a:srgbClr val="000000"/>
          </a:solidFill>
        </p:spPr>
        <p:txBody>
          <a:bodyPr wrap="square" lIns="0" tIns="0" rIns="0" bIns="0" rtlCol="0">
            <a:noAutofit/>
          </a:bodyPr>
          <a:lstStyle/>
          <a:p>
            <a:endParaRPr sz="1154"/>
          </a:p>
        </p:txBody>
      </p:sp>
      <p:sp>
        <p:nvSpPr>
          <p:cNvPr id="682" name="object 682"/>
          <p:cNvSpPr/>
          <p:nvPr/>
        </p:nvSpPr>
        <p:spPr>
          <a:xfrm>
            <a:off x="6171300" y="2810721"/>
            <a:ext cx="388511" cy="977"/>
          </a:xfrm>
          <a:custGeom>
            <a:avLst/>
            <a:gdLst/>
            <a:ahLst/>
            <a:cxnLst/>
            <a:rect l="l" t="t" r="r" b="b"/>
            <a:pathLst>
              <a:path w="605790" h="1524">
                <a:moveTo>
                  <a:pt x="381" y="381"/>
                </a:moveTo>
                <a:lnTo>
                  <a:pt x="605408" y="1143"/>
                </a:lnTo>
              </a:path>
            </a:pathLst>
          </a:custGeom>
          <a:ln w="762">
            <a:solidFill>
              <a:srgbClr val="000000"/>
            </a:solidFill>
          </a:ln>
        </p:spPr>
        <p:txBody>
          <a:bodyPr wrap="square" lIns="0" tIns="0" rIns="0" bIns="0" rtlCol="0">
            <a:noAutofit/>
          </a:bodyPr>
          <a:lstStyle/>
          <a:p>
            <a:endParaRPr sz="1154"/>
          </a:p>
        </p:txBody>
      </p:sp>
      <p:sp>
        <p:nvSpPr>
          <p:cNvPr id="683" name="object 683"/>
          <p:cNvSpPr/>
          <p:nvPr/>
        </p:nvSpPr>
        <p:spPr>
          <a:xfrm>
            <a:off x="6559567" y="2636502"/>
            <a:ext cx="1955" cy="174464"/>
          </a:xfrm>
          <a:custGeom>
            <a:avLst/>
            <a:gdLst/>
            <a:ahLst/>
            <a:cxnLst/>
            <a:rect l="l" t="t" r="r" b="b"/>
            <a:pathLst>
              <a:path w="3048" h="272034">
                <a:moveTo>
                  <a:pt x="0" y="0"/>
                </a:moveTo>
                <a:lnTo>
                  <a:pt x="0" y="272034"/>
                </a:lnTo>
                <a:lnTo>
                  <a:pt x="3048" y="272034"/>
                </a:lnTo>
                <a:lnTo>
                  <a:pt x="3048" y="0"/>
                </a:lnTo>
                <a:lnTo>
                  <a:pt x="0" y="0"/>
                </a:lnTo>
                <a:close/>
              </a:path>
            </a:pathLst>
          </a:custGeom>
          <a:solidFill>
            <a:srgbClr val="000000"/>
          </a:solidFill>
        </p:spPr>
        <p:txBody>
          <a:bodyPr wrap="square" lIns="0" tIns="0" rIns="0" bIns="0" rtlCol="0">
            <a:noAutofit/>
          </a:bodyPr>
          <a:lstStyle/>
          <a:p>
            <a:endParaRPr sz="1154"/>
          </a:p>
        </p:txBody>
      </p:sp>
      <p:sp>
        <p:nvSpPr>
          <p:cNvPr id="684" name="object 684"/>
          <p:cNvSpPr/>
          <p:nvPr/>
        </p:nvSpPr>
        <p:spPr>
          <a:xfrm>
            <a:off x="6559323" y="2636258"/>
            <a:ext cx="977" cy="174952"/>
          </a:xfrm>
          <a:custGeom>
            <a:avLst/>
            <a:gdLst/>
            <a:ahLst/>
            <a:cxnLst/>
            <a:rect l="l" t="t" r="r" b="b"/>
            <a:pathLst>
              <a:path w="1524" h="272796">
                <a:moveTo>
                  <a:pt x="381" y="381"/>
                </a:moveTo>
                <a:lnTo>
                  <a:pt x="1143" y="272415"/>
                </a:lnTo>
              </a:path>
            </a:pathLst>
          </a:custGeom>
          <a:ln w="762">
            <a:solidFill>
              <a:srgbClr val="000000"/>
            </a:solidFill>
          </a:ln>
        </p:spPr>
        <p:txBody>
          <a:bodyPr wrap="square" lIns="0" tIns="0" rIns="0" bIns="0" rtlCol="0">
            <a:noAutofit/>
          </a:bodyPr>
          <a:lstStyle/>
          <a:p>
            <a:endParaRPr sz="1154"/>
          </a:p>
        </p:txBody>
      </p:sp>
      <p:sp>
        <p:nvSpPr>
          <p:cNvPr id="685" name="object 685"/>
          <p:cNvSpPr/>
          <p:nvPr/>
        </p:nvSpPr>
        <p:spPr>
          <a:xfrm>
            <a:off x="6559567" y="2810966"/>
            <a:ext cx="6353" cy="6352"/>
          </a:xfrm>
          <a:custGeom>
            <a:avLst/>
            <a:gdLst/>
            <a:ahLst/>
            <a:cxnLst/>
            <a:rect l="l" t="t" r="r" b="b"/>
            <a:pathLst>
              <a:path w="9906" h="9905">
                <a:moveTo>
                  <a:pt x="0" y="0"/>
                </a:moveTo>
                <a:lnTo>
                  <a:pt x="0" y="9906"/>
                </a:lnTo>
                <a:lnTo>
                  <a:pt x="9906" y="9906"/>
                </a:lnTo>
                <a:lnTo>
                  <a:pt x="9906" y="0"/>
                </a:lnTo>
                <a:lnTo>
                  <a:pt x="0" y="0"/>
                </a:lnTo>
                <a:close/>
              </a:path>
            </a:pathLst>
          </a:custGeom>
          <a:solidFill>
            <a:srgbClr val="000000"/>
          </a:solidFill>
        </p:spPr>
        <p:txBody>
          <a:bodyPr wrap="square" lIns="0" tIns="0" rIns="0" bIns="0" rtlCol="0">
            <a:noAutofit/>
          </a:bodyPr>
          <a:lstStyle/>
          <a:p>
            <a:endParaRPr sz="1154"/>
          </a:p>
        </p:txBody>
      </p:sp>
      <p:sp>
        <p:nvSpPr>
          <p:cNvPr id="686" name="object 686"/>
          <p:cNvSpPr/>
          <p:nvPr/>
        </p:nvSpPr>
        <p:spPr>
          <a:xfrm>
            <a:off x="6559322" y="2810721"/>
            <a:ext cx="6842" cy="977"/>
          </a:xfrm>
          <a:custGeom>
            <a:avLst/>
            <a:gdLst/>
            <a:ahLst/>
            <a:cxnLst/>
            <a:rect l="l" t="t" r="r" b="b"/>
            <a:pathLst>
              <a:path w="10668" h="1524">
                <a:moveTo>
                  <a:pt x="381" y="381"/>
                </a:moveTo>
                <a:lnTo>
                  <a:pt x="10287" y="1143"/>
                </a:lnTo>
              </a:path>
            </a:pathLst>
          </a:custGeom>
          <a:ln w="762">
            <a:solidFill>
              <a:srgbClr val="000000"/>
            </a:solidFill>
          </a:ln>
        </p:spPr>
        <p:txBody>
          <a:bodyPr wrap="square" lIns="0" tIns="0" rIns="0" bIns="0" rtlCol="0">
            <a:noAutofit/>
          </a:bodyPr>
          <a:lstStyle/>
          <a:p>
            <a:endParaRPr sz="1154"/>
          </a:p>
        </p:txBody>
      </p:sp>
      <p:sp>
        <p:nvSpPr>
          <p:cNvPr id="687" name="object 687"/>
          <p:cNvSpPr/>
          <p:nvPr/>
        </p:nvSpPr>
        <p:spPr>
          <a:xfrm>
            <a:off x="6559323" y="2810721"/>
            <a:ext cx="977" cy="6842"/>
          </a:xfrm>
          <a:custGeom>
            <a:avLst/>
            <a:gdLst/>
            <a:ahLst/>
            <a:cxnLst/>
            <a:rect l="l" t="t" r="r" b="b"/>
            <a:pathLst>
              <a:path w="1524" h="10668">
                <a:moveTo>
                  <a:pt x="381" y="381"/>
                </a:moveTo>
                <a:lnTo>
                  <a:pt x="1143" y="10287"/>
                </a:lnTo>
              </a:path>
            </a:pathLst>
          </a:custGeom>
          <a:ln w="762">
            <a:solidFill>
              <a:srgbClr val="000000"/>
            </a:solidFill>
          </a:ln>
        </p:spPr>
        <p:txBody>
          <a:bodyPr wrap="square" lIns="0" tIns="0" rIns="0" bIns="0" rtlCol="0">
            <a:noAutofit/>
          </a:bodyPr>
          <a:lstStyle/>
          <a:p>
            <a:endParaRPr sz="1154"/>
          </a:p>
        </p:txBody>
      </p:sp>
      <p:sp>
        <p:nvSpPr>
          <p:cNvPr id="688" name="object 688"/>
          <p:cNvSpPr/>
          <p:nvPr/>
        </p:nvSpPr>
        <p:spPr>
          <a:xfrm>
            <a:off x="6565920" y="2810966"/>
            <a:ext cx="457906" cy="6352"/>
          </a:xfrm>
          <a:custGeom>
            <a:avLst/>
            <a:gdLst/>
            <a:ahLst/>
            <a:cxnLst/>
            <a:rect l="l" t="t" r="r" b="b"/>
            <a:pathLst>
              <a:path w="713994" h="9905">
                <a:moveTo>
                  <a:pt x="0" y="0"/>
                </a:moveTo>
                <a:lnTo>
                  <a:pt x="0" y="9906"/>
                </a:lnTo>
                <a:lnTo>
                  <a:pt x="713994" y="9906"/>
                </a:lnTo>
                <a:lnTo>
                  <a:pt x="713994" y="0"/>
                </a:lnTo>
                <a:lnTo>
                  <a:pt x="0" y="0"/>
                </a:lnTo>
                <a:close/>
              </a:path>
            </a:pathLst>
          </a:custGeom>
          <a:solidFill>
            <a:srgbClr val="000000"/>
          </a:solidFill>
        </p:spPr>
        <p:txBody>
          <a:bodyPr wrap="square" lIns="0" tIns="0" rIns="0" bIns="0" rtlCol="0">
            <a:noAutofit/>
          </a:bodyPr>
          <a:lstStyle/>
          <a:p>
            <a:endParaRPr sz="1154"/>
          </a:p>
        </p:txBody>
      </p:sp>
      <p:sp>
        <p:nvSpPr>
          <p:cNvPr id="689" name="object 689"/>
          <p:cNvSpPr/>
          <p:nvPr/>
        </p:nvSpPr>
        <p:spPr>
          <a:xfrm>
            <a:off x="6565675" y="2810721"/>
            <a:ext cx="458395" cy="977"/>
          </a:xfrm>
          <a:custGeom>
            <a:avLst/>
            <a:gdLst/>
            <a:ahLst/>
            <a:cxnLst/>
            <a:rect l="l" t="t" r="r" b="b"/>
            <a:pathLst>
              <a:path w="714756" h="1524">
                <a:moveTo>
                  <a:pt x="381" y="381"/>
                </a:moveTo>
                <a:lnTo>
                  <a:pt x="714375" y="1143"/>
                </a:lnTo>
              </a:path>
            </a:pathLst>
          </a:custGeom>
          <a:ln w="762">
            <a:solidFill>
              <a:srgbClr val="000000"/>
            </a:solidFill>
          </a:ln>
        </p:spPr>
        <p:txBody>
          <a:bodyPr wrap="square" lIns="0" tIns="0" rIns="0" bIns="0" rtlCol="0">
            <a:noAutofit/>
          </a:bodyPr>
          <a:lstStyle/>
          <a:p>
            <a:endParaRPr sz="1154"/>
          </a:p>
        </p:txBody>
      </p:sp>
      <p:sp>
        <p:nvSpPr>
          <p:cNvPr id="690" name="object 690"/>
          <p:cNvSpPr/>
          <p:nvPr/>
        </p:nvSpPr>
        <p:spPr>
          <a:xfrm>
            <a:off x="7023826" y="2636502"/>
            <a:ext cx="1955" cy="174464"/>
          </a:xfrm>
          <a:custGeom>
            <a:avLst/>
            <a:gdLst/>
            <a:ahLst/>
            <a:cxnLst/>
            <a:rect l="l" t="t" r="r" b="b"/>
            <a:pathLst>
              <a:path w="3048" h="272034">
                <a:moveTo>
                  <a:pt x="0" y="0"/>
                </a:moveTo>
                <a:lnTo>
                  <a:pt x="0" y="272034"/>
                </a:lnTo>
                <a:lnTo>
                  <a:pt x="3048" y="272034"/>
                </a:lnTo>
                <a:lnTo>
                  <a:pt x="3048" y="0"/>
                </a:lnTo>
                <a:lnTo>
                  <a:pt x="0" y="0"/>
                </a:lnTo>
                <a:close/>
              </a:path>
            </a:pathLst>
          </a:custGeom>
          <a:solidFill>
            <a:srgbClr val="000000"/>
          </a:solidFill>
        </p:spPr>
        <p:txBody>
          <a:bodyPr wrap="square" lIns="0" tIns="0" rIns="0" bIns="0" rtlCol="0">
            <a:noAutofit/>
          </a:bodyPr>
          <a:lstStyle/>
          <a:p>
            <a:endParaRPr sz="1154"/>
          </a:p>
        </p:txBody>
      </p:sp>
      <p:sp>
        <p:nvSpPr>
          <p:cNvPr id="691" name="object 691"/>
          <p:cNvSpPr/>
          <p:nvPr/>
        </p:nvSpPr>
        <p:spPr>
          <a:xfrm>
            <a:off x="7023582" y="2636258"/>
            <a:ext cx="977" cy="174952"/>
          </a:xfrm>
          <a:custGeom>
            <a:avLst/>
            <a:gdLst/>
            <a:ahLst/>
            <a:cxnLst/>
            <a:rect l="l" t="t" r="r" b="b"/>
            <a:pathLst>
              <a:path w="1524" h="272796">
                <a:moveTo>
                  <a:pt x="381" y="381"/>
                </a:moveTo>
                <a:lnTo>
                  <a:pt x="1143" y="272415"/>
                </a:lnTo>
              </a:path>
            </a:pathLst>
          </a:custGeom>
          <a:ln w="762">
            <a:solidFill>
              <a:srgbClr val="000000"/>
            </a:solidFill>
          </a:ln>
        </p:spPr>
        <p:txBody>
          <a:bodyPr wrap="square" lIns="0" tIns="0" rIns="0" bIns="0" rtlCol="0">
            <a:noAutofit/>
          </a:bodyPr>
          <a:lstStyle/>
          <a:p>
            <a:endParaRPr sz="1154"/>
          </a:p>
        </p:txBody>
      </p:sp>
      <p:sp>
        <p:nvSpPr>
          <p:cNvPr id="692" name="object 692"/>
          <p:cNvSpPr/>
          <p:nvPr/>
        </p:nvSpPr>
        <p:spPr>
          <a:xfrm>
            <a:off x="7023826" y="2810966"/>
            <a:ext cx="5864" cy="6352"/>
          </a:xfrm>
          <a:custGeom>
            <a:avLst/>
            <a:gdLst/>
            <a:ahLst/>
            <a:cxnLst/>
            <a:rect l="l" t="t" r="r" b="b"/>
            <a:pathLst>
              <a:path w="9144" h="9905">
                <a:moveTo>
                  <a:pt x="0" y="0"/>
                </a:moveTo>
                <a:lnTo>
                  <a:pt x="0" y="9906"/>
                </a:lnTo>
                <a:lnTo>
                  <a:pt x="9144" y="9906"/>
                </a:lnTo>
                <a:lnTo>
                  <a:pt x="9144" y="0"/>
                </a:lnTo>
                <a:lnTo>
                  <a:pt x="0" y="0"/>
                </a:lnTo>
                <a:close/>
              </a:path>
            </a:pathLst>
          </a:custGeom>
          <a:solidFill>
            <a:srgbClr val="000000"/>
          </a:solidFill>
        </p:spPr>
        <p:txBody>
          <a:bodyPr wrap="square" lIns="0" tIns="0" rIns="0" bIns="0" rtlCol="0">
            <a:noAutofit/>
          </a:bodyPr>
          <a:lstStyle/>
          <a:p>
            <a:endParaRPr sz="1154"/>
          </a:p>
        </p:txBody>
      </p:sp>
      <p:sp>
        <p:nvSpPr>
          <p:cNvPr id="693" name="object 693"/>
          <p:cNvSpPr/>
          <p:nvPr/>
        </p:nvSpPr>
        <p:spPr>
          <a:xfrm>
            <a:off x="7023582" y="2810721"/>
            <a:ext cx="5864" cy="977"/>
          </a:xfrm>
          <a:custGeom>
            <a:avLst/>
            <a:gdLst/>
            <a:ahLst/>
            <a:cxnLst/>
            <a:rect l="l" t="t" r="r" b="b"/>
            <a:pathLst>
              <a:path w="9144" h="1524">
                <a:moveTo>
                  <a:pt x="381" y="381"/>
                </a:moveTo>
                <a:lnTo>
                  <a:pt x="8763" y="1143"/>
                </a:lnTo>
              </a:path>
            </a:pathLst>
          </a:custGeom>
          <a:ln w="762">
            <a:solidFill>
              <a:srgbClr val="000000"/>
            </a:solidFill>
          </a:ln>
        </p:spPr>
        <p:txBody>
          <a:bodyPr wrap="square" lIns="0" tIns="0" rIns="0" bIns="0" rtlCol="0">
            <a:noAutofit/>
          </a:bodyPr>
          <a:lstStyle/>
          <a:p>
            <a:endParaRPr sz="1154"/>
          </a:p>
        </p:txBody>
      </p:sp>
      <p:sp>
        <p:nvSpPr>
          <p:cNvPr id="694" name="object 694"/>
          <p:cNvSpPr/>
          <p:nvPr/>
        </p:nvSpPr>
        <p:spPr>
          <a:xfrm>
            <a:off x="7023582" y="2810721"/>
            <a:ext cx="977" cy="6842"/>
          </a:xfrm>
          <a:custGeom>
            <a:avLst/>
            <a:gdLst/>
            <a:ahLst/>
            <a:cxnLst/>
            <a:rect l="l" t="t" r="r" b="b"/>
            <a:pathLst>
              <a:path w="1524" h="10668">
                <a:moveTo>
                  <a:pt x="381" y="381"/>
                </a:moveTo>
                <a:lnTo>
                  <a:pt x="1143" y="10287"/>
                </a:lnTo>
              </a:path>
            </a:pathLst>
          </a:custGeom>
          <a:ln w="762">
            <a:solidFill>
              <a:srgbClr val="000000"/>
            </a:solidFill>
          </a:ln>
        </p:spPr>
        <p:txBody>
          <a:bodyPr wrap="square" lIns="0" tIns="0" rIns="0" bIns="0" rtlCol="0">
            <a:noAutofit/>
          </a:bodyPr>
          <a:lstStyle/>
          <a:p>
            <a:endParaRPr sz="1154"/>
          </a:p>
        </p:txBody>
      </p:sp>
      <p:sp>
        <p:nvSpPr>
          <p:cNvPr id="695" name="object 695"/>
          <p:cNvSpPr/>
          <p:nvPr/>
        </p:nvSpPr>
        <p:spPr>
          <a:xfrm>
            <a:off x="7029690" y="2810966"/>
            <a:ext cx="455462" cy="6352"/>
          </a:xfrm>
          <a:custGeom>
            <a:avLst/>
            <a:gdLst/>
            <a:ahLst/>
            <a:cxnLst/>
            <a:rect l="l" t="t" r="r" b="b"/>
            <a:pathLst>
              <a:path w="710184" h="9905">
                <a:moveTo>
                  <a:pt x="0" y="0"/>
                </a:moveTo>
                <a:lnTo>
                  <a:pt x="0" y="9906"/>
                </a:lnTo>
                <a:lnTo>
                  <a:pt x="710184" y="9906"/>
                </a:lnTo>
                <a:lnTo>
                  <a:pt x="710184" y="0"/>
                </a:lnTo>
                <a:lnTo>
                  <a:pt x="0" y="0"/>
                </a:lnTo>
                <a:close/>
              </a:path>
            </a:pathLst>
          </a:custGeom>
          <a:solidFill>
            <a:srgbClr val="000000"/>
          </a:solidFill>
        </p:spPr>
        <p:txBody>
          <a:bodyPr wrap="square" lIns="0" tIns="0" rIns="0" bIns="0" rtlCol="0">
            <a:noAutofit/>
          </a:bodyPr>
          <a:lstStyle/>
          <a:p>
            <a:endParaRPr sz="1154"/>
          </a:p>
        </p:txBody>
      </p:sp>
      <p:sp>
        <p:nvSpPr>
          <p:cNvPr id="696" name="object 696"/>
          <p:cNvSpPr/>
          <p:nvPr/>
        </p:nvSpPr>
        <p:spPr>
          <a:xfrm>
            <a:off x="7028957" y="2810721"/>
            <a:ext cx="456440" cy="977"/>
          </a:xfrm>
          <a:custGeom>
            <a:avLst/>
            <a:gdLst/>
            <a:ahLst/>
            <a:cxnLst/>
            <a:rect l="l" t="t" r="r" b="b"/>
            <a:pathLst>
              <a:path w="711708" h="1524">
                <a:moveTo>
                  <a:pt x="381" y="381"/>
                </a:moveTo>
                <a:lnTo>
                  <a:pt x="711327" y="1143"/>
                </a:lnTo>
              </a:path>
            </a:pathLst>
          </a:custGeom>
          <a:ln w="762">
            <a:solidFill>
              <a:srgbClr val="000000"/>
            </a:solidFill>
          </a:ln>
        </p:spPr>
        <p:txBody>
          <a:bodyPr wrap="square" lIns="0" tIns="0" rIns="0" bIns="0" rtlCol="0">
            <a:noAutofit/>
          </a:bodyPr>
          <a:lstStyle/>
          <a:p>
            <a:endParaRPr sz="1154"/>
          </a:p>
        </p:txBody>
      </p:sp>
      <p:sp>
        <p:nvSpPr>
          <p:cNvPr id="697" name="object 697"/>
          <p:cNvSpPr/>
          <p:nvPr/>
        </p:nvSpPr>
        <p:spPr>
          <a:xfrm>
            <a:off x="7485153" y="2636502"/>
            <a:ext cx="5864" cy="174464"/>
          </a:xfrm>
          <a:custGeom>
            <a:avLst/>
            <a:gdLst/>
            <a:ahLst/>
            <a:cxnLst/>
            <a:rect l="l" t="t" r="r" b="b"/>
            <a:pathLst>
              <a:path w="9143" h="272034">
                <a:moveTo>
                  <a:pt x="0" y="0"/>
                </a:moveTo>
                <a:lnTo>
                  <a:pt x="0" y="272034"/>
                </a:lnTo>
                <a:lnTo>
                  <a:pt x="9143" y="272034"/>
                </a:lnTo>
                <a:lnTo>
                  <a:pt x="9143" y="0"/>
                </a:lnTo>
                <a:lnTo>
                  <a:pt x="0" y="0"/>
                </a:lnTo>
                <a:close/>
              </a:path>
            </a:pathLst>
          </a:custGeom>
          <a:solidFill>
            <a:srgbClr val="000000"/>
          </a:solidFill>
        </p:spPr>
        <p:txBody>
          <a:bodyPr wrap="square" lIns="0" tIns="0" rIns="0" bIns="0" rtlCol="0">
            <a:noAutofit/>
          </a:bodyPr>
          <a:lstStyle/>
          <a:p>
            <a:endParaRPr sz="1154"/>
          </a:p>
        </p:txBody>
      </p:sp>
      <p:sp>
        <p:nvSpPr>
          <p:cNvPr id="698" name="object 698"/>
          <p:cNvSpPr/>
          <p:nvPr/>
        </p:nvSpPr>
        <p:spPr>
          <a:xfrm>
            <a:off x="7484908" y="2636258"/>
            <a:ext cx="977" cy="174952"/>
          </a:xfrm>
          <a:custGeom>
            <a:avLst/>
            <a:gdLst/>
            <a:ahLst/>
            <a:cxnLst/>
            <a:rect l="l" t="t" r="r" b="b"/>
            <a:pathLst>
              <a:path w="1524" h="272796">
                <a:moveTo>
                  <a:pt x="381" y="381"/>
                </a:moveTo>
                <a:lnTo>
                  <a:pt x="1143" y="272415"/>
                </a:lnTo>
              </a:path>
            </a:pathLst>
          </a:custGeom>
          <a:ln w="762">
            <a:solidFill>
              <a:srgbClr val="000000"/>
            </a:solidFill>
          </a:ln>
        </p:spPr>
        <p:txBody>
          <a:bodyPr wrap="square" lIns="0" tIns="0" rIns="0" bIns="0" rtlCol="0">
            <a:noAutofit/>
          </a:bodyPr>
          <a:lstStyle/>
          <a:p>
            <a:endParaRPr sz="1154"/>
          </a:p>
        </p:txBody>
      </p:sp>
      <p:sp>
        <p:nvSpPr>
          <p:cNvPr id="699" name="object 699"/>
          <p:cNvSpPr/>
          <p:nvPr/>
        </p:nvSpPr>
        <p:spPr>
          <a:xfrm>
            <a:off x="7485153" y="2810966"/>
            <a:ext cx="5864" cy="6352"/>
          </a:xfrm>
          <a:custGeom>
            <a:avLst/>
            <a:gdLst/>
            <a:ahLst/>
            <a:cxnLst/>
            <a:rect l="l" t="t" r="r" b="b"/>
            <a:pathLst>
              <a:path w="9143" h="9905">
                <a:moveTo>
                  <a:pt x="0" y="0"/>
                </a:moveTo>
                <a:lnTo>
                  <a:pt x="0" y="9906"/>
                </a:lnTo>
                <a:lnTo>
                  <a:pt x="9143" y="9906"/>
                </a:lnTo>
                <a:lnTo>
                  <a:pt x="9143" y="0"/>
                </a:lnTo>
                <a:lnTo>
                  <a:pt x="0" y="0"/>
                </a:lnTo>
                <a:close/>
              </a:path>
            </a:pathLst>
          </a:custGeom>
          <a:solidFill>
            <a:srgbClr val="000000"/>
          </a:solidFill>
        </p:spPr>
        <p:txBody>
          <a:bodyPr wrap="square" lIns="0" tIns="0" rIns="0" bIns="0" rtlCol="0">
            <a:noAutofit/>
          </a:bodyPr>
          <a:lstStyle/>
          <a:p>
            <a:endParaRPr sz="1154"/>
          </a:p>
        </p:txBody>
      </p:sp>
      <p:sp>
        <p:nvSpPr>
          <p:cNvPr id="700" name="object 700"/>
          <p:cNvSpPr/>
          <p:nvPr/>
        </p:nvSpPr>
        <p:spPr>
          <a:xfrm>
            <a:off x="7484908" y="2810721"/>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701" name="object 701"/>
          <p:cNvSpPr/>
          <p:nvPr/>
        </p:nvSpPr>
        <p:spPr>
          <a:xfrm>
            <a:off x="7484908" y="2810721"/>
            <a:ext cx="977" cy="6842"/>
          </a:xfrm>
          <a:custGeom>
            <a:avLst/>
            <a:gdLst/>
            <a:ahLst/>
            <a:cxnLst/>
            <a:rect l="l" t="t" r="r" b="b"/>
            <a:pathLst>
              <a:path w="1524" h="10668">
                <a:moveTo>
                  <a:pt x="381" y="381"/>
                </a:moveTo>
                <a:lnTo>
                  <a:pt x="1143" y="10287"/>
                </a:lnTo>
              </a:path>
            </a:pathLst>
          </a:custGeom>
          <a:ln w="762">
            <a:solidFill>
              <a:srgbClr val="000000"/>
            </a:solidFill>
          </a:ln>
        </p:spPr>
        <p:txBody>
          <a:bodyPr wrap="square" lIns="0" tIns="0" rIns="0" bIns="0" rtlCol="0">
            <a:noAutofit/>
          </a:bodyPr>
          <a:lstStyle/>
          <a:p>
            <a:endParaRPr sz="1154"/>
          </a:p>
        </p:txBody>
      </p:sp>
      <p:sp>
        <p:nvSpPr>
          <p:cNvPr id="702" name="object 702"/>
          <p:cNvSpPr/>
          <p:nvPr/>
        </p:nvSpPr>
        <p:spPr>
          <a:xfrm>
            <a:off x="7485153" y="2810966"/>
            <a:ext cx="5864" cy="6352"/>
          </a:xfrm>
          <a:custGeom>
            <a:avLst/>
            <a:gdLst/>
            <a:ahLst/>
            <a:cxnLst/>
            <a:rect l="l" t="t" r="r" b="b"/>
            <a:pathLst>
              <a:path w="9143" h="9905">
                <a:moveTo>
                  <a:pt x="0" y="0"/>
                </a:moveTo>
                <a:lnTo>
                  <a:pt x="0" y="9906"/>
                </a:lnTo>
                <a:lnTo>
                  <a:pt x="9143" y="9906"/>
                </a:lnTo>
                <a:lnTo>
                  <a:pt x="9143" y="0"/>
                </a:lnTo>
                <a:lnTo>
                  <a:pt x="0" y="0"/>
                </a:lnTo>
                <a:close/>
              </a:path>
            </a:pathLst>
          </a:custGeom>
          <a:solidFill>
            <a:srgbClr val="000000"/>
          </a:solidFill>
        </p:spPr>
        <p:txBody>
          <a:bodyPr wrap="square" lIns="0" tIns="0" rIns="0" bIns="0" rtlCol="0">
            <a:noAutofit/>
          </a:bodyPr>
          <a:lstStyle/>
          <a:p>
            <a:endParaRPr sz="1154"/>
          </a:p>
        </p:txBody>
      </p:sp>
      <p:sp>
        <p:nvSpPr>
          <p:cNvPr id="703" name="object 703"/>
          <p:cNvSpPr/>
          <p:nvPr/>
        </p:nvSpPr>
        <p:spPr>
          <a:xfrm>
            <a:off x="7484908" y="2810721"/>
            <a:ext cx="6353" cy="977"/>
          </a:xfrm>
          <a:custGeom>
            <a:avLst/>
            <a:gdLst/>
            <a:ahLst/>
            <a:cxnLst/>
            <a:rect l="l" t="t" r="r" b="b"/>
            <a:pathLst>
              <a:path w="9906" h="1524">
                <a:moveTo>
                  <a:pt x="381" y="381"/>
                </a:moveTo>
                <a:lnTo>
                  <a:pt x="9525" y="1143"/>
                </a:lnTo>
              </a:path>
            </a:pathLst>
          </a:custGeom>
          <a:ln w="762">
            <a:solidFill>
              <a:srgbClr val="000000"/>
            </a:solidFill>
          </a:ln>
        </p:spPr>
        <p:txBody>
          <a:bodyPr wrap="square" lIns="0" tIns="0" rIns="0" bIns="0" rtlCol="0">
            <a:noAutofit/>
          </a:bodyPr>
          <a:lstStyle/>
          <a:p>
            <a:endParaRPr sz="1154"/>
          </a:p>
        </p:txBody>
      </p:sp>
      <p:sp>
        <p:nvSpPr>
          <p:cNvPr id="704" name="object 704"/>
          <p:cNvSpPr/>
          <p:nvPr/>
        </p:nvSpPr>
        <p:spPr>
          <a:xfrm>
            <a:off x="7484908" y="2810721"/>
            <a:ext cx="977" cy="6842"/>
          </a:xfrm>
          <a:custGeom>
            <a:avLst/>
            <a:gdLst/>
            <a:ahLst/>
            <a:cxnLst/>
            <a:rect l="l" t="t" r="r" b="b"/>
            <a:pathLst>
              <a:path w="1524" h="10668">
                <a:moveTo>
                  <a:pt x="381" y="381"/>
                </a:moveTo>
                <a:lnTo>
                  <a:pt x="1143" y="10287"/>
                </a:lnTo>
              </a:path>
            </a:pathLst>
          </a:custGeom>
          <a:ln w="762">
            <a:solidFill>
              <a:srgbClr val="000000"/>
            </a:solidFill>
          </a:ln>
        </p:spPr>
        <p:txBody>
          <a:bodyPr wrap="square" lIns="0" tIns="0" rIns="0" bIns="0" rtlCol="0">
            <a:noAutofit/>
          </a:bodyPr>
          <a:lstStyle/>
          <a:p>
            <a:endParaRPr sz="1154"/>
          </a:p>
        </p:txBody>
      </p:sp>
      <p:pic>
        <p:nvPicPr>
          <p:cNvPr id="37" name="Ima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6634" y="938292"/>
            <a:ext cx="293216" cy="293216"/>
          </a:xfrm>
          <a:prstGeom prst="rect">
            <a:avLst/>
          </a:prstGeom>
        </p:spPr>
      </p:pic>
      <p:sp>
        <p:nvSpPr>
          <p:cNvPr id="705" name="object 705"/>
          <p:cNvSpPr/>
          <p:nvPr/>
        </p:nvSpPr>
        <p:spPr>
          <a:xfrm>
            <a:off x="4628493" y="900907"/>
            <a:ext cx="2932162" cy="2199121"/>
          </a:xfrm>
          <a:custGeom>
            <a:avLst/>
            <a:gdLst/>
            <a:ahLst/>
            <a:cxnLst/>
            <a:rect l="l" t="t" r="r" b="b"/>
            <a:pathLst>
              <a:path w="4572000" h="3429000">
                <a:moveTo>
                  <a:pt x="4565524" y="3422523"/>
                </a:moveTo>
                <a:lnTo>
                  <a:pt x="4565524" y="6477"/>
                </a:lnTo>
                <a:lnTo>
                  <a:pt x="6477" y="6477"/>
                </a:lnTo>
                <a:lnTo>
                  <a:pt x="6477" y="3422523"/>
                </a:lnTo>
                <a:lnTo>
                  <a:pt x="4565524" y="3422523"/>
                </a:lnTo>
                <a:close/>
              </a:path>
            </a:pathLst>
          </a:custGeom>
          <a:ln w="12954">
            <a:solidFill>
              <a:srgbClr val="000000"/>
            </a:solidFill>
          </a:ln>
        </p:spPr>
        <p:txBody>
          <a:bodyPr wrap="square" lIns="0" tIns="0" rIns="0" bIns="0" rtlCol="0">
            <a:noAutofit/>
          </a:bodyPr>
          <a:lstStyle/>
          <a:p>
            <a:endParaRPr sz="1154"/>
          </a:p>
        </p:txBody>
      </p:sp>
    </p:spTree>
    <p:extLst>
      <p:ext uri="{BB962C8B-B14F-4D97-AF65-F5344CB8AC3E}">
        <p14:creationId xmlns:p14="http://schemas.microsoft.com/office/powerpoint/2010/main" val="2199305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53</a:t>
            </a:fld>
            <a:endParaRPr lang="ro-RO"/>
          </a:p>
        </p:txBody>
      </p:sp>
      <p:sp>
        <p:nvSpPr>
          <p:cNvPr id="21" name="text 1"/>
          <p:cNvSpPr txBox="1"/>
          <p:nvPr/>
        </p:nvSpPr>
        <p:spPr>
          <a:xfrm>
            <a:off x="944592" y="585851"/>
            <a:ext cx="10876619" cy="553998"/>
          </a:xfrm>
          <a:prstGeom prst="rect">
            <a:avLst/>
          </a:prstGeom>
        </p:spPr>
        <p:txBody>
          <a:bodyPr vert="horz" wrap="square" lIns="0" tIns="0" rIns="0" bIns="0" rtlCol="0">
            <a:spAutoFit/>
          </a:bodyPr>
          <a:lstStyle/>
          <a:p>
            <a:r>
              <a:rPr lang="ro-RO" sz="3600" b="1" dirty="0">
                <a:solidFill>
                  <a:srgbClr val="008000"/>
                </a:solidFill>
              </a:rPr>
              <a:t>Review </a:t>
            </a:r>
            <a:r>
              <a:rPr lang="ro-RO" sz="3600" b="1" dirty="0" err="1">
                <a:solidFill>
                  <a:srgbClr val="008000"/>
                </a:solidFill>
              </a:rPr>
              <a:t>objectives</a:t>
            </a:r>
            <a:endParaRPr lang="ro-RO" sz="3600" b="1" dirty="0">
              <a:solidFill>
                <a:srgbClr val="008000"/>
              </a:solidFill>
            </a:endParaRPr>
          </a:p>
        </p:txBody>
      </p:sp>
      <p:sp>
        <p:nvSpPr>
          <p:cNvPr id="2" name="Dreptunghi 1"/>
          <p:cNvSpPr/>
          <p:nvPr/>
        </p:nvSpPr>
        <p:spPr>
          <a:xfrm>
            <a:off x="944593" y="1259457"/>
            <a:ext cx="10347383" cy="3539430"/>
          </a:xfrm>
          <a:prstGeom prst="rect">
            <a:avLst/>
          </a:prstGeom>
        </p:spPr>
        <p:txBody>
          <a:bodyPr wrap="square">
            <a:spAutoFit/>
          </a:bodyPr>
          <a:lstStyle/>
          <a:p>
            <a:r>
              <a:rPr lang="en-US" sz="2800" dirty="0"/>
              <a:t>Several objectives </a:t>
            </a:r>
            <a:r>
              <a:rPr lang="en-US" sz="2800" i="1" dirty="0"/>
              <a:t>motivate </a:t>
            </a:r>
            <a:r>
              <a:rPr lang="en-US" sz="2800" dirty="0"/>
              <a:t>reviews. </a:t>
            </a:r>
            <a:endParaRPr lang="ro-RO" sz="2800" dirty="0"/>
          </a:p>
          <a:p>
            <a:endParaRPr lang="ro-RO" sz="2800" dirty="0"/>
          </a:p>
          <a:p>
            <a:r>
              <a:rPr lang="en-US" sz="2800" dirty="0"/>
              <a:t>The review’s </a:t>
            </a:r>
            <a:r>
              <a:rPr lang="en-US" sz="2800" i="1" dirty="0"/>
              <a:t>direct objectives </a:t>
            </a:r>
            <a:r>
              <a:rPr lang="en-US" sz="2800" dirty="0"/>
              <a:t>deal with</a:t>
            </a:r>
            <a:r>
              <a:rPr lang="ro-RO" sz="2800" dirty="0"/>
              <a:t> </a:t>
            </a:r>
            <a:r>
              <a:rPr lang="en-US" sz="2800" dirty="0"/>
              <a:t>the current project, </a:t>
            </a:r>
            <a:endParaRPr lang="ro-RO" sz="2800" dirty="0"/>
          </a:p>
          <a:p>
            <a:r>
              <a:rPr lang="en-US" sz="2800" dirty="0"/>
              <a:t>whereas </a:t>
            </a:r>
            <a:endParaRPr lang="ro-RO" sz="2800" dirty="0"/>
          </a:p>
          <a:p>
            <a:r>
              <a:rPr lang="en-US" sz="2800" dirty="0"/>
              <a:t>its </a:t>
            </a:r>
            <a:r>
              <a:rPr lang="en-US" sz="2800" i="1" dirty="0"/>
              <a:t>indirect objectives</a:t>
            </a:r>
            <a:r>
              <a:rPr lang="en-US" sz="2800" dirty="0"/>
              <a:t>, more general in nature,</a:t>
            </a:r>
            <a:r>
              <a:rPr lang="ro-RO" sz="2800" dirty="0"/>
              <a:t> </a:t>
            </a:r>
            <a:r>
              <a:rPr lang="en-US" sz="2800" dirty="0"/>
              <a:t>deal with the contribution </a:t>
            </a:r>
            <a:r>
              <a:rPr lang="en-US" sz="2800" i="1" dirty="0"/>
              <a:t>of the review proper</a:t>
            </a:r>
            <a:r>
              <a:rPr lang="ro-RO" sz="2800" i="1" dirty="0"/>
              <a:t> </a:t>
            </a:r>
            <a:r>
              <a:rPr lang="en-US" sz="2800" i="1" dirty="0">
                <a:sym typeface="Wingdings" panose="05000000000000000000" pitchFamily="2" charset="2"/>
              </a:rPr>
              <a:t> </a:t>
            </a:r>
            <a:r>
              <a:rPr lang="en-US" sz="2800" dirty="0"/>
              <a:t>to the promotion of team</a:t>
            </a:r>
          </a:p>
          <a:p>
            <a:r>
              <a:rPr lang="en-US" sz="2800" dirty="0"/>
              <a:t>members’ professional knowledge and the improvement of the development</a:t>
            </a:r>
            <a:r>
              <a:rPr lang="ro-RO" sz="2800" dirty="0"/>
              <a:t> </a:t>
            </a:r>
            <a:r>
              <a:rPr lang="en-US" sz="2800" dirty="0"/>
              <a:t>methodologies applied by the organization.</a:t>
            </a:r>
            <a:endParaRPr lang="ro-RO" sz="2800" dirty="0"/>
          </a:p>
        </p:txBody>
      </p:sp>
    </p:spTree>
    <p:extLst>
      <p:ext uri="{BB962C8B-B14F-4D97-AF65-F5344CB8AC3E}">
        <p14:creationId xmlns:p14="http://schemas.microsoft.com/office/powerpoint/2010/main" val="7922011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54</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ro-RO" sz="3600" b="1" dirty="0">
                <a:solidFill>
                  <a:srgbClr val="008000"/>
                </a:solidFill>
              </a:rPr>
              <a:t>Review </a:t>
            </a:r>
            <a:r>
              <a:rPr lang="ro-RO" sz="3600" b="1" dirty="0" err="1">
                <a:solidFill>
                  <a:srgbClr val="008000"/>
                </a:solidFill>
              </a:rPr>
              <a:t>objectives</a:t>
            </a:r>
            <a:endParaRPr lang="ro-RO" sz="3600" b="1" dirty="0">
              <a:solidFill>
                <a:srgbClr val="008000"/>
              </a:solidFill>
            </a:endParaRPr>
          </a:p>
        </p:txBody>
      </p:sp>
      <p:sp>
        <p:nvSpPr>
          <p:cNvPr id="2" name="Dreptunghi 1"/>
          <p:cNvSpPr/>
          <p:nvPr/>
        </p:nvSpPr>
        <p:spPr>
          <a:xfrm>
            <a:off x="922308" y="1060983"/>
            <a:ext cx="10347383" cy="4585871"/>
          </a:xfrm>
          <a:prstGeom prst="rect">
            <a:avLst/>
          </a:prstGeom>
        </p:spPr>
        <p:txBody>
          <a:bodyPr wrap="square">
            <a:spAutoFit/>
          </a:bodyPr>
          <a:lstStyle/>
          <a:p>
            <a:r>
              <a:rPr lang="ro-RO" sz="2800" b="1" i="1" dirty="0"/>
              <a:t>Direct </a:t>
            </a:r>
            <a:r>
              <a:rPr lang="ro-RO" sz="2800" b="1" i="1" dirty="0" err="1"/>
              <a:t>objectives</a:t>
            </a:r>
            <a:endParaRPr lang="ro-RO" sz="2800" b="1" i="1" dirty="0"/>
          </a:p>
          <a:p>
            <a:endParaRPr lang="en-US" sz="2400" dirty="0"/>
          </a:p>
          <a:p>
            <a:r>
              <a:rPr lang="en-US" sz="2400" dirty="0"/>
              <a:t>■ To detect analysis and design errors … with respect to the original </a:t>
            </a:r>
            <a:r>
              <a:rPr lang="ro-RO" sz="2400" dirty="0" err="1"/>
              <a:t>specifications</a:t>
            </a:r>
            <a:r>
              <a:rPr lang="ro-RO" sz="2400" dirty="0"/>
              <a:t> </a:t>
            </a:r>
            <a:r>
              <a:rPr lang="ro-RO" sz="2400" dirty="0" err="1"/>
              <a:t>and</a:t>
            </a:r>
            <a:r>
              <a:rPr lang="ro-RO" sz="2400" dirty="0"/>
              <a:t> </a:t>
            </a:r>
            <a:r>
              <a:rPr lang="ro-RO" sz="2400" dirty="0" err="1"/>
              <a:t>approved</a:t>
            </a:r>
            <a:r>
              <a:rPr lang="ro-RO" sz="2400" dirty="0"/>
              <a:t> </a:t>
            </a:r>
            <a:r>
              <a:rPr lang="ro-RO" sz="2400" dirty="0" err="1"/>
              <a:t>changes</a:t>
            </a:r>
            <a:r>
              <a:rPr lang="ro-RO" sz="2400" dirty="0"/>
              <a:t>.</a:t>
            </a:r>
          </a:p>
          <a:p>
            <a:endParaRPr lang="en-US" sz="2400" dirty="0"/>
          </a:p>
          <a:p>
            <a:r>
              <a:rPr lang="en-US" sz="2400" dirty="0"/>
              <a:t>■ To identify new risks likely to affect completion of the project.</a:t>
            </a:r>
          </a:p>
          <a:p>
            <a:endParaRPr lang="en-US" sz="2400" dirty="0"/>
          </a:p>
          <a:p>
            <a:r>
              <a:rPr lang="en-US" sz="2400" dirty="0"/>
              <a:t>■ To locate deviations from templates and style procedures and conventions.</a:t>
            </a:r>
          </a:p>
          <a:p>
            <a:endParaRPr lang="ro-RO" sz="2400" dirty="0"/>
          </a:p>
          <a:p>
            <a:endParaRPr lang="en-US" sz="2400" dirty="0"/>
          </a:p>
          <a:p>
            <a:r>
              <a:rPr lang="en-US" sz="2400" dirty="0"/>
              <a:t>■ To approve the analysis or design product. Approval allows the team to continue to the next development phase.</a:t>
            </a:r>
            <a:endParaRPr lang="ro-RO" sz="2400" dirty="0"/>
          </a:p>
        </p:txBody>
      </p:sp>
    </p:spTree>
    <p:extLst>
      <p:ext uri="{BB962C8B-B14F-4D97-AF65-F5344CB8AC3E}">
        <p14:creationId xmlns:p14="http://schemas.microsoft.com/office/powerpoint/2010/main" val="36588870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55</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ro-RO" sz="3600" b="1" dirty="0">
                <a:solidFill>
                  <a:srgbClr val="008000"/>
                </a:solidFill>
              </a:rPr>
              <a:t>Review </a:t>
            </a:r>
            <a:r>
              <a:rPr lang="ro-RO" sz="3600" b="1" dirty="0" err="1">
                <a:solidFill>
                  <a:srgbClr val="008000"/>
                </a:solidFill>
              </a:rPr>
              <a:t>objectives</a:t>
            </a:r>
            <a:endParaRPr lang="ro-RO" sz="3600" b="1" dirty="0">
              <a:solidFill>
                <a:srgbClr val="008000"/>
              </a:solidFill>
            </a:endParaRPr>
          </a:p>
        </p:txBody>
      </p:sp>
      <p:sp>
        <p:nvSpPr>
          <p:cNvPr id="2" name="Dreptunghi 1"/>
          <p:cNvSpPr/>
          <p:nvPr/>
        </p:nvSpPr>
        <p:spPr>
          <a:xfrm>
            <a:off x="922308" y="1060983"/>
            <a:ext cx="10347383" cy="4216539"/>
          </a:xfrm>
          <a:prstGeom prst="rect">
            <a:avLst/>
          </a:prstGeom>
        </p:spPr>
        <p:txBody>
          <a:bodyPr wrap="square">
            <a:spAutoFit/>
          </a:bodyPr>
          <a:lstStyle/>
          <a:p>
            <a:r>
              <a:rPr lang="en-US" sz="2800" b="1" i="1" dirty="0" err="1"/>
              <a:t>Ind</a:t>
            </a:r>
            <a:r>
              <a:rPr lang="ro-RO" sz="2800" b="1" i="1" dirty="0" err="1"/>
              <a:t>irect</a:t>
            </a:r>
            <a:r>
              <a:rPr lang="ro-RO" sz="2800" b="1" i="1" dirty="0"/>
              <a:t> </a:t>
            </a:r>
            <a:r>
              <a:rPr lang="ro-RO" sz="2800" b="1" i="1" dirty="0" err="1"/>
              <a:t>objectives</a:t>
            </a:r>
            <a:endParaRPr lang="ro-RO" sz="2800" b="1" i="1" dirty="0"/>
          </a:p>
          <a:p>
            <a:endParaRPr lang="en-US" sz="2400" dirty="0"/>
          </a:p>
          <a:p>
            <a:r>
              <a:rPr lang="en-US" sz="2400" dirty="0"/>
              <a:t>■ To provide an informal meeting place for exchange of professional</a:t>
            </a:r>
          </a:p>
          <a:p>
            <a:r>
              <a:rPr lang="en-US" sz="2400" dirty="0"/>
              <a:t>knowledge about development methods, tools and techniques.</a:t>
            </a:r>
          </a:p>
          <a:p>
            <a:endParaRPr lang="en-US" sz="2400" dirty="0"/>
          </a:p>
          <a:p>
            <a:r>
              <a:rPr lang="en-US" sz="2400" dirty="0"/>
              <a:t>■ To record analysis and design errors that will serve as a basis for future</a:t>
            </a:r>
          </a:p>
          <a:p>
            <a:r>
              <a:rPr lang="en-US" sz="2400" dirty="0"/>
              <a:t>corrective actions. </a:t>
            </a:r>
          </a:p>
          <a:p>
            <a:endParaRPr lang="en-US" sz="2400" dirty="0"/>
          </a:p>
          <a:p>
            <a:endParaRPr lang="en-US" sz="2400" dirty="0"/>
          </a:p>
          <a:p>
            <a:r>
              <a:rPr lang="en-US" sz="2400" dirty="0"/>
              <a:t>The corrective actions are expected to improve development methods by increasing effectiveness and quality, among other </a:t>
            </a:r>
            <a:r>
              <a:rPr lang="ro-RO" sz="2400" dirty="0"/>
              <a:t>product </a:t>
            </a:r>
            <a:r>
              <a:rPr lang="ro-RO" sz="2400" dirty="0" err="1"/>
              <a:t>features</a:t>
            </a:r>
            <a:r>
              <a:rPr lang="ro-RO" sz="2400" dirty="0"/>
              <a:t>.</a:t>
            </a:r>
          </a:p>
        </p:txBody>
      </p:sp>
    </p:spTree>
    <p:extLst>
      <p:ext uri="{BB962C8B-B14F-4D97-AF65-F5344CB8AC3E}">
        <p14:creationId xmlns:p14="http://schemas.microsoft.com/office/powerpoint/2010/main" val="2489842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56</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ro-RO" sz="3600" b="1" dirty="0">
                <a:solidFill>
                  <a:srgbClr val="008000"/>
                </a:solidFill>
              </a:rPr>
              <a:t>Review </a:t>
            </a:r>
            <a:r>
              <a:rPr lang="ro-RO" sz="3600" b="1" dirty="0" err="1">
                <a:solidFill>
                  <a:srgbClr val="008000"/>
                </a:solidFill>
              </a:rPr>
              <a:t>objectives</a:t>
            </a:r>
            <a:endParaRPr lang="ro-RO" sz="3600" b="1" dirty="0">
              <a:solidFill>
                <a:srgbClr val="008000"/>
              </a:solidFill>
            </a:endParaRPr>
          </a:p>
        </p:txBody>
      </p:sp>
      <p:sp>
        <p:nvSpPr>
          <p:cNvPr id="2" name="Dreptunghi 1"/>
          <p:cNvSpPr/>
          <p:nvPr/>
        </p:nvSpPr>
        <p:spPr>
          <a:xfrm>
            <a:off x="922308" y="1060983"/>
            <a:ext cx="10347383" cy="5139869"/>
          </a:xfrm>
          <a:prstGeom prst="rect">
            <a:avLst/>
          </a:prstGeom>
        </p:spPr>
        <p:txBody>
          <a:bodyPr wrap="square">
            <a:spAutoFit/>
          </a:bodyPr>
          <a:lstStyle/>
          <a:p>
            <a:r>
              <a:rPr lang="en-US" sz="2800" dirty="0"/>
              <a:t>Reviews are not activities to be conducted haphazardly. </a:t>
            </a:r>
          </a:p>
          <a:p>
            <a:endParaRPr lang="en-US" sz="2800" dirty="0"/>
          </a:p>
          <a:p>
            <a:r>
              <a:rPr lang="en-US" sz="2800" dirty="0"/>
              <a:t>Procedural order and teamwork lie at the heart of formal design reviews, inspections and walkthroughs.</a:t>
            </a:r>
          </a:p>
          <a:p>
            <a:endParaRPr lang="en-US" sz="2800" dirty="0"/>
          </a:p>
          <a:p>
            <a:r>
              <a:rPr lang="ro-RO" sz="2800" dirty="0"/>
              <a:t>At </a:t>
            </a:r>
            <a:r>
              <a:rPr lang="ro-RO" sz="2800" dirty="0" err="1"/>
              <a:t>each</a:t>
            </a:r>
            <a:r>
              <a:rPr lang="ro-RO" sz="2800" dirty="0"/>
              <a:t> </a:t>
            </a:r>
            <a:r>
              <a:rPr lang="ro-RO" sz="2800" dirty="0" err="1"/>
              <a:t>review</a:t>
            </a:r>
            <a:r>
              <a:rPr lang="ro-RO" sz="2800" dirty="0"/>
              <a:t> </a:t>
            </a:r>
            <a:r>
              <a:rPr lang="ro-RO" sz="2800" dirty="0" err="1"/>
              <a:t>session</a:t>
            </a:r>
            <a:r>
              <a:rPr lang="ro-RO" sz="2800" dirty="0"/>
              <a:t>,</a:t>
            </a:r>
            <a:r>
              <a:rPr lang="en-US" sz="2800" dirty="0"/>
              <a:t> one individual is assigned the task of inscribing mutually agreed remarks. </a:t>
            </a:r>
          </a:p>
          <a:p>
            <a:endParaRPr lang="en-US" sz="2400" dirty="0"/>
          </a:p>
          <a:p>
            <a:endParaRPr lang="en-US" sz="2400" dirty="0"/>
          </a:p>
          <a:p>
            <a:r>
              <a:rPr lang="en-US" sz="2800" dirty="0"/>
              <a:t>The subsequent list of items </a:t>
            </a:r>
            <a:r>
              <a:rPr lang="en-US" sz="2800" dirty="0">
                <a:solidFill>
                  <a:srgbClr val="008000"/>
                </a:solidFill>
              </a:rPr>
              <a:t>should include full details of defect location and description</a:t>
            </a:r>
            <a:r>
              <a:rPr lang="en-US" sz="2800" dirty="0"/>
              <a:t>, documented in a way that will later allow full retrieval </a:t>
            </a:r>
            <a:r>
              <a:rPr lang="ro-RO" sz="2800" dirty="0" err="1"/>
              <a:t>by</a:t>
            </a:r>
            <a:r>
              <a:rPr lang="ro-RO" sz="2800" dirty="0"/>
              <a:t> </a:t>
            </a:r>
            <a:r>
              <a:rPr lang="ro-RO" sz="2800" dirty="0" err="1"/>
              <a:t>the</a:t>
            </a:r>
            <a:r>
              <a:rPr lang="ro-RO" sz="2800" dirty="0"/>
              <a:t> </a:t>
            </a:r>
            <a:r>
              <a:rPr lang="ro-RO" sz="2800" dirty="0" err="1"/>
              <a:t>development</a:t>
            </a:r>
            <a:r>
              <a:rPr lang="ro-RO" sz="2800" dirty="0"/>
              <a:t> team.</a:t>
            </a:r>
          </a:p>
        </p:txBody>
      </p:sp>
    </p:spTree>
    <p:extLst>
      <p:ext uri="{BB962C8B-B14F-4D97-AF65-F5344CB8AC3E}">
        <p14:creationId xmlns:p14="http://schemas.microsoft.com/office/powerpoint/2010/main" val="2313884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57</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ro-RO" sz="3600" b="1" dirty="0">
                <a:solidFill>
                  <a:srgbClr val="008000"/>
                </a:solidFill>
              </a:rPr>
              <a:t>2. </a:t>
            </a:r>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3539430"/>
          </a:xfrm>
          <a:prstGeom prst="rect">
            <a:avLst/>
          </a:prstGeom>
        </p:spPr>
        <p:txBody>
          <a:bodyPr wrap="square">
            <a:spAutoFit/>
          </a:bodyPr>
          <a:lstStyle/>
          <a:p>
            <a:r>
              <a:rPr lang="en-US" sz="2800" dirty="0"/>
              <a:t>Formal design reviews, </a:t>
            </a:r>
          </a:p>
          <a:p>
            <a:r>
              <a:rPr lang="en-US" sz="2800" dirty="0"/>
              <a:t>variously called “design reviews”, “DRs” and “formal technical reviews (FTR)”, </a:t>
            </a:r>
          </a:p>
          <a:p>
            <a:r>
              <a:rPr lang="en-US" sz="2800" dirty="0"/>
              <a:t>differ from all other review instruments by being the only reviews that are necessary for approval of the design product.</a:t>
            </a:r>
          </a:p>
          <a:p>
            <a:endParaRPr lang="en-US" sz="2800" dirty="0"/>
          </a:p>
          <a:p>
            <a:r>
              <a:rPr lang="en-US" sz="2800" dirty="0"/>
              <a:t>Without this approval, the development team cannot continue to the next phase of the software development project.</a:t>
            </a:r>
          </a:p>
        </p:txBody>
      </p:sp>
    </p:spTree>
    <p:extLst>
      <p:ext uri="{BB962C8B-B14F-4D97-AF65-F5344CB8AC3E}">
        <p14:creationId xmlns:p14="http://schemas.microsoft.com/office/powerpoint/2010/main" val="2443059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58</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5324535"/>
          </a:xfrm>
          <a:prstGeom prst="rect">
            <a:avLst/>
          </a:prstGeom>
        </p:spPr>
        <p:txBody>
          <a:bodyPr wrap="square">
            <a:spAutoFit/>
          </a:bodyPr>
          <a:lstStyle/>
          <a:p>
            <a:r>
              <a:rPr lang="en-US" sz="2800" b="1" dirty="0"/>
              <a:t>Some common formal design reviews</a:t>
            </a:r>
          </a:p>
          <a:p>
            <a:r>
              <a:rPr lang="ro-RO" sz="2400" b="1" dirty="0"/>
              <a:t>DPR</a:t>
            </a:r>
            <a:r>
              <a:rPr lang="ro-RO" sz="2400" dirty="0"/>
              <a:t> – </a:t>
            </a:r>
            <a:r>
              <a:rPr lang="ro-RO" sz="2400" dirty="0" err="1"/>
              <a:t>Development</a:t>
            </a:r>
            <a:r>
              <a:rPr lang="ro-RO" sz="2400" dirty="0"/>
              <a:t> Plan Review</a:t>
            </a:r>
          </a:p>
          <a:p>
            <a:r>
              <a:rPr lang="en-US" sz="2400" b="1" dirty="0"/>
              <a:t>SRSR</a:t>
            </a:r>
            <a:r>
              <a:rPr lang="en-US" sz="2400" dirty="0"/>
              <a:t> – Software Requirement Specification Review</a:t>
            </a:r>
          </a:p>
          <a:p>
            <a:r>
              <a:rPr lang="ro-RO" sz="2400" b="1" dirty="0"/>
              <a:t>PDR</a:t>
            </a:r>
            <a:r>
              <a:rPr lang="ro-RO" sz="2400" dirty="0"/>
              <a:t> – </a:t>
            </a:r>
            <a:r>
              <a:rPr lang="ro-RO" sz="2400" dirty="0" err="1"/>
              <a:t>Preliminary</a:t>
            </a:r>
            <a:r>
              <a:rPr lang="ro-RO" sz="2400" dirty="0"/>
              <a:t> Design Review</a:t>
            </a:r>
          </a:p>
          <a:p>
            <a:r>
              <a:rPr lang="ro-RO" sz="2400" b="1" dirty="0"/>
              <a:t>DDR</a:t>
            </a:r>
            <a:r>
              <a:rPr lang="ro-RO" sz="2400" dirty="0"/>
              <a:t> – </a:t>
            </a:r>
            <a:r>
              <a:rPr lang="ro-RO" sz="2400" dirty="0" err="1"/>
              <a:t>Detailed</a:t>
            </a:r>
            <a:r>
              <a:rPr lang="ro-RO" sz="2400" dirty="0"/>
              <a:t> Design Review</a:t>
            </a:r>
          </a:p>
          <a:p>
            <a:r>
              <a:rPr lang="ro-RO" sz="2400" b="1" dirty="0"/>
              <a:t>DBDR</a:t>
            </a:r>
            <a:r>
              <a:rPr lang="ro-RO" sz="2400" dirty="0"/>
              <a:t> – Data </a:t>
            </a:r>
            <a:r>
              <a:rPr lang="ro-RO" sz="2400" dirty="0" err="1"/>
              <a:t>Base</a:t>
            </a:r>
            <a:r>
              <a:rPr lang="ro-RO" sz="2400" dirty="0"/>
              <a:t> Design Review</a:t>
            </a:r>
          </a:p>
          <a:p>
            <a:r>
              <a:rPr lang="ro-RO" sz="2400" b="1" dirty="0"/>
              <a:t>TPR</a:t>
            </a:r>
            <a:r>
              <a:rPr lang="ro-RO" sz="2400" dirty="0"/>
              <a:t> – Test Plan Review</a:t>
            </a:r>
          </a:p>
          <a:p>
            <a:r>
              <a:rPr lang="en-US" sz="2400" b="1" dirty="0"/>
              <a:t>STPR</a:t>
            </a:r>
            <a:r>
              <a:rPr lang="en-US" sz="2400" dirty="0"/>
              <a:t> – Software Test Procedure Review</a:t>
            </a:r>
          </a:p>
          <a:p>
            <a:r>
              <a:rPr lang="ro-RO" sz="2400" b="1" dirty="0"/>
              <a:t>VDR</a:t>
            </a:r>
            <a:r>
              <a:rPr lang="ro-RO" sz="2400" dirty="0"/>
              <a:t> – </a:t>
            </a:r>
            <a:r>
              <a:rPr lang="ro-RO" sz="2400" dirty="0" err="1"/>
              <a:t>Version</a:t>
            </a:r>
            <a:r>
              <a:rPr lang="ro-RO" sz="2400" dirty="0"/>
              <a:t> </a:t>
            </a:r>
            <a:r>
              <a:rPr lang="ro-RO" sz="2400" dirty="0" err="1"/>
              <a:t>Description</a:t>
            </a:r>
            <a:r>
              <a:rPr lang="ro-RO" sz="2400" dirty="0"/>
              <a:t> Review</a:t>
            </a:r>
          </a:p>
          <a:p>
            <a:r>
              <a:rPr lang="ro-RO" sz="2400" b="1" dirty="0"/>
              <a:t>OMR</a:t>
            </a:r>
            <a:r>
              <a:rPr lang="ro-RO" sz="2400" dirty="0"/>
              <a:t> – Operator Manual Review</a:t>
            </a:r>
          </a:p>
          <a:p>
            <a:r>
              <a:rPr lang="ro-RO" sz="2400" b="1" dirty="0"/>
              <a:t>SMR</a:t>
            </a:r>
            <a:r>
              <a:rPr lang="ro-RO" sz="2400" dirty="0"/>
              <a:t> – </a:t>
            </a:r>
            <a:r>
              <a:rPr lang="ro-RO" sz="2400" dirty="0" err="1"/>
              <a:t>Support</a:t>
            </a:r>
            <a:r>
              <a:rPr lang="ro-RO" sz="2400" dirty="0"/>
              <a:t> Manual Review</a:t>
            </a:r>
          </a:p>
          <a:p>
            <a:r>
              <a:rPr lang="ro-RO" sz="2400" b="1" dirty="0"/>
              <a:t>TRR</a:t>
            </a:r>
            <a:r>
              <a:rPr lang="ro-RO" sz="2400" dirty="0"/>
              <a:t> – Test </a:t>
            </a:r>
            <a:r>
              <a:rPr lang="ro-RO" sz="2400" dirty="0" err="1"/>
              <a:t>Readiness</a:t>
            </a:r>
            <a:r>
              <a:rPr lang="ro-RO" sz="2400" dirty="0"/>
              <a:t> Review</a:t>
            </a:r>
          </a:p>
          <a:p>
            <a:r>
              <a:rPr lang="ro-RO" sz="2400" b="1" dirty="0"/>
              <a:t>PRR</a:t>
            </a:r>
            <a:r>
              <a:rPr lang="ro-RO" sz="2400" dirty="0"/>
              <a:t> – Product </a:t>
            </a:r>
            <a:r>
              <a:rPr lang="ro-RO" sz="2400" dirty="0" err="1"/>
              <a:t>Release</a:t>
            </a:r>
            <a:r>
              <a:rPr lang="ro-RO" sz="2400" dirty="0"/>
              <a:t> Review</a:t>
            </a:r>
          </a:p>
          <a:p>
            <a:r>
              <a:rPr lang="ro-RO" sz="2400" b="1" dirty="0"/>
              <a:t>IPR</a:t>
            </a:r>
            <a:r>
              <a:rPr lang="ro-RO" sz="2400" dirty="0"/>
              <a:t> – </a:t>
            </a:r>
            <a:r>
              <a:rPr lang="ro-RO" sz="2400" dirty="0" err="1"/>
              <a:t>Installation</a:t>
            </a:r>
            <a:r>
              <a:rPr lang="ro-RO" sz="2400" dirty="0"/>
              <a:t> Plan Review</a:t>
            </a:r>
            <a:endParaRPr lang="en-US" sz="2400" dirty="0"/>
          </a:p>
        </p:txBody>
      </p:sp>
    </p:spTree>
    <p:extLst>
      <p:ext uri="{BB962C8B-B14F-4D97-AF65-F5344CB8AC3E}">
        <p14:creationId xmlns:p14="http://schemas.microsoft.com/office/powerpoint/2010/main" val="26200083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59</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3970318"/>
          </a:xfrm>
          <a:prstGeom prst="rect">
            <a:avLst/>
          </a:prstGeom>
        </p:spPr>
        <p:txBody>
          <a:bodyPr wrap="square">
            <a:spAutoFit/>
          </a:bodyPr>
          <a:lstStyle/>
          <a:p>
            <a:r>
              <a:rPr lang="en-US" sz="2800" b="1" dirty="0"/>
              <a:t>8.2.1 The participants in a DR</a:t>
            </a:r>
          </a:p>
          <a:p>
            <a:endParaRPr lang="en-US" sz="2800" dirty="0"/>
          </a:p>
          <a:p>
            <a:r>
              <a:rPr lang="en-US" sz="2800" dirty="0"/>
              <a:t>All DRs are conducted by </a:t>
            </a:r>
          </a:p>
          <a:p>
            <a:r>
              <a:rPr lang="en-US" sz="2800" dirty="0"/>
              <a:t>a review leader</a:t>
            </a:r>
          </a:p>
          <a:p>
            <a:r>
              <a:rPr lang="en-US" sz="2800" dirty="0"/>
              <a:t>and </a:t>
            </a:r>
          </a:p>
          <a:p>
            <a:r>
              <a:rPr lang="en-US" sz="2800" dirty="0"/>
              <a:t>a review team. </a:t>
            </a:r>
          </a:p>
          <a:p>
            <a:endParaRPr lang="en-US" sz="2800" dirty="0"/>
          </a:p>
          <a:p>
            <a:r>
              <a:rPr lang="en-US" sz="2800" dirty="0"/>
              <a:t>The choice of appropriate participants is of special importance because of their power to </a:t>
            </a:r>
            <a:r>
              <a:rPr lang="ro-RO" sz="2800" dirty="0" err="1"/>
              <a:t>approve</a:t>
            </a:r>
            <a:r>
              <a:rPr lang="ro-RO" sz="2800" dirty="0"/>
              <a:t> or </a:t>
            </a:r>
            <a:r>
              <a:rPr lang="ro-RO" sz="2800" dirty="0" err="1"/>
              <a:t>disapprove</a:t>
            </a:r>
            <a:r>
              <a:rPr lang="ro-RO" sz="2800" dirty="0"/>
              <a:t> a design product.</a:t>
            </a:r>
            <a:endParaRPr lang="en-US" sz="2800" dirty="0"/>
          </a:p>
        </p:txBody>
      </p:sp>
    </p:spTree>
    <p:extLst>
      <p:ext uri="{BB962C8B-B14F-4D97-AF65-F5344CB8AC3E}">
        <p14:creationId xmlns:p14="http://schemas.microsoft.com/office/powerpoint/2010/main" val="114655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44593" y="1259457"/>
            <a:ext cx="10347383" cy="1815882"/>
          </a:xfrm>
          <a:prstGeom prst="rect">
            <a:avLst/>
          </a:prstGeom>
        </p:spPr>
        <p:txBody>
          <a:bodyPr wrap="square">
            <a:spAutoFit/>
          </a:bodyPr>
          <a:lstStyle/>
          <a:p>
            <a:r>
              <a:rPr lang="en-US" sz="2800" dirty="0"/>
              <a:t>■ The Software Development Life Cycle (SDLC) model</a:t>
            </a:r>
          </a:p>
          <a:p>
            <a:r>
              <a:rPr lang="en-US" sz="2800" dirty="0"/>
              <a:t>The most common illustration of the SDLC model is the waterfall model</a:t>
            </a:r>
          </a:p>
          <a:p>
            <a:endParaRPr lang="ro-RO" sz="2800" dirty="0">
              <a:latin typeface="Times New Roman" panose="02020603050405020304" pitchFamily="18" charset="0"/>
              <a:cs typeface="Times New Roman" panose="02020603050405020304" pitchFamily="18" charset="0"/>
            </a:endParaRPr>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395" y="2301633"/>
            <a:ext cx="3101609" cy="3612193"/>
          </a:xfrm>
          <a:prstGeom prst="rect">
            <a:avLst/>
          </a:prstGeom>
        </p:spPr>
      </p:pic>
      <p:sp>
        <p:nvSpPr>
          <p:cNvPr id="4" name="Dreptunghi 3"/>
          <p:cNvSpPr/>
          <p:nvPr/>
        </p:nvSpPr>
        <p:spPr>
          <a:xfrm>
            <a:off x="6880167" y="2829117"/>
            <a:ext cx="3660371" cy="492443"/>
          </a:xfrm>
          <a:prstGeom prst="rect">
            <a:avLst/>
          </a:prstGeom>
        </p:spPr>
        <p:txBody>
          <a:bodyPr wrap="square">
            <a:spAutoFit/>
          </a:bodyPr>
          <a:lstStyle/>
          <a:p>
            <a:r>
              <a:rPr lang="ro-RO" dirty="0">
                <a:latin typeface="MetaMediumLF-Roman"/>
              </a:rPr>
              <a:t>The </a:t>
            </a:r>
            <a:r>
              <a:rPr lang="ro-RO" dirty="0" err="1">
                <a:latin typeface="MetaMediumLF-Roman"/>
              </a:rPr>
              <a:t>waterfall</a:t>
            </a:r>
            <a:r>
              <a:rPr lang="ro-RO" dirty="0">
                <a:latin typeface="MetaMediumLF-Roman"/>
              </a:rPr>
              <a:t> model</a:t>
            </a:r>
          </a:p>
          <a:p>
            <a:r>
              <a:rPr lang="en-US" sz="800" dirty="0">
                <a:latin typeface="MetaNormalLF-Roman"/>
              </a:rPr>
              <a:t>Source: After Boehm (1981) and Royce (1970) (© 1970 IEEE)</a:t>
            </a:r>
            <a:endParaRPr lang="ro-RO" dirty="0"/>
          </a:p>
        </p:txBody>
      </p:sp>
    </p:spTree>
    <p:extLst>
      <p:ext uri="{BB962C8B-B14F-4D97-AF65-F5344CB8AC3E}">
        <p14:creationId xmlns:p14="http://schemas.microsoft.com/office/powerpoint/2010/main" val="21068596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60</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4832092"/>
          </a:xfrm>
          <a:prstGeom prst="rect">
            <a:avLst/>
          </a:prstGeom>
        </p:spPr>
        <p:txBody>
          <a:bodyPr wrap="square">
            <a:spAutoFit/>
          </a:bodyPr>
          <a:lstStyle/>
          <a:p>
            <a:r>
              <a:rPr lang="en-US" sz="2800" b="1" dirty="0"/>
              <a:t>8.2.2 Preparations for a DR</a:t>
            </a:r>
          </a:p>
          <a:p>
            <a:r>
              <a:rPr lang="ro-RO" sz="2800" dirty="0"/>
              <a:t>The </a:t>
            </a:r>
            <a:r>
              <a:rPr lang="en-US" sz="2800" dirty="0"/>
              <a:t>preparations for a DR session are to be completed by all three main participants in the review – </a:t>
            </a:r>
          </a:p>
          <a:p>
            <a:r>
              <a:rPr lang="en-US" sz="2800" dirty="0"/>
              <a:t>the review leader, </a:t>
            </a:r>
          </a:p>
          <a:p>
            <a:r>
              <a:rPr lang="en-US" sz="2800" dirty="0"/>
              <a:t>the review team, and </a:t>
            </a:r>
          </a:p>
          <a:p>
            <a:r>
              <a:rPr lang="en-US" sz="2800" dirty="0"/>
              <a:t>the development team</a:t>
            </a:r>
          </a:p>
          <a:p>
            <a:endParaRPr lang="en-US" sz="2800" dirty="0"/>
          </a:p>
          <a:p>
            <a:r>
              <a:rPr lang="en-US" sz="2800" dirty="0">
                <a:solidFill>
                  <a:srgbClr val="008000"/>
                </a:solidFill>
              </a:rPr>
              <a:t>because</a:t>
            </a:r>
            <a:r>
              <a:rPr lang="en-US" sz="2800" dirty="0"/>
              <a:t> – each participant is required to focus on distinct aspects </a:t>
            </a:r>
            <a:r>
              <a:rPr lang="ro-RO" sz="2800" dirty="0"/>
              <a:t>of </a:t>
            </a:r>
            <a:r>
              <a:rPr lang="ro-RO" sz="2800" dirty="0" err="1"/>
              <a:t>the</a:t>
            </a:r>
            <a:r>
              <a:rPr lang="ro-RO" sz="2800" dirty="0"/>
              <a:t> </a:t>
            </a:r>
            <a:r>
              <a:rPr lang="ro-RO" sz="2800" dirty="0" err="1"/>
              <a:t>process</a:t>
            </a:r>
            <a:r>
              <a:rPr lang="ro-RO" sz="2800" dirty="0"/>
              <a:t>.</a:t>
            </a:r>
            <a:endParaRPr lang="en-US" sz="2800" dirty="0"/>
          </a:p>
          <a:p>
            <a:endParaRPr lang="en-US" sz="2800" dirty="0"/>
          </a:p>
          <a:p>
            <a:r>
              <a:rPr lang="en-US" sz="2800" dirty="0"/>
              <a:t> </a:t>
            </a:r>
          </a:p>
        </p:txBody>
      </p:sp>
    </p:spTree>
    <p:extLst>
      <p:ext uri="{BB962C8B-B14F-4D97-AF65-F5344CB8AC3E}">
        <p14:creationId xmlns:p14="http://schemas.microsoft.com/office/powerpoint/2010/main" val="1071810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61</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4832092"/>
          </a:xfrm>
          <a:prstGeom prst="rect">
            <a:avLst/>
          </a:prstGeom>
        </p:spPr>
        <p:txBody>
          <a:bodyPr wrap="square">
            <a:spAutoFit/>
          </a:bodyPr>
          <a:lstStyle/>
          <a:p>
            <a:r>
              <a:rPr lang="en-US" sz="2800" b="1" dirty="0"/>
              <a:t>8.2.2 Preparations for a DR</a:t>
            </a:r>
          </a:p>
          <a:p>
            <a:r>
              <a:rPr lang="ro-RO" sz="2800" i="1" dirty="0"/>
              <a:t>Review </a:t>
            </a:r>
            <a:r>
              <a:rPr lang="ro-RO" sz="2800" i="1" dirty="0" err="1"/>
              <a:t>leader</a:t>
            </a:r>
            <a:r>
              <a:rPr lang="ro-RO" sz="2800" i="1" dirty="0"/>
              <a:t> </a:t>
            </a:r>
            <a:r>
              <a:rPr lang="ro-RO" sz="2800" i="1" dirty="0" err="1"/>
              <a:t>preparations</a:t>
            </a:r>
            <a:endParaRPr lang="ro-RO" sz="2800" i="1" dirty="0"/>
          </a:p>
          <a:p>
            <a:endParaRPr lang="en-US" sz="2800" dirty="0"/>
          </a:p>
          <a:p>
            <a:r>
              <a:rPr lang="en-US" sz="2800" dirty="0"/>
              <a:t>The main tasks of the review leader in the preparation stage are:</a:t>
            </a:r>
          </a:p>
          <a:p>
            <a:r>
              <a:rPr lang="en-US" sz="2800" dirty="0"/>
              <a:t>■ To appoint the team members</a:t>
            </a:r>
          </a:p>
          <a:p>
            <a:r>
              <a:rPr lang="en-US" sz="2800" dirty="0"/>
              <a:t>■ To schedule the review sessions</a:t>
            </a:r>
          </a:p>
          <a:p>
            <a:r>
              <a:rPr lang="en-US" sz="2800" dirty="0"/>
              <a:t>■ To distribute the design document among the team members (hard copy, </a:t>
            </a:r>
            <a:r>
              <a:rPr lang="ro-RO" sz="2800" dirty="0"/>
              <a:t>electronic file, etc.).</a:t>
            </a:r>
            <a:endParaRPr lang="en-US" sz="2800" dirty="0"/>
          </a:p>
          <a:p>
            <a:r>
              <a:rPr lang="en-US" sz="2800" dirty="0"/>
              <a:t> </a:t>
            </a:r>
          </a:p>
          <a:p>
            <a:endParaRPr lang="en-US" sz="2800" dirty="0"/>
          </a:p>
          <a:p>
            <a:r>
              <a:rPr lang="en-US" sz="2800" dirty="0"/>
              <a:t> </a:t>
            </a:r>
          </a:p>
        </p:txBody>
      </p:sp>
    </p:spTree>
    <p:extLst>
      <p:ext uri="{BB962C8B-B14F-4D97-AF65-F5344CB8AC3E}">
        <p14:creationId xmlns:p14="http://schemas.microsoft.com/office/powerpoint/2010/main" val="2511445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62</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6555641"/>
          </a:xfrm>
          <a:prstGeom prst="rect">
            <a:avLst/>
          </a:prstGeom>
        </p:spPr>
        <p:txBody>
          <a:bodyPr wrap="square">
            <a:spAutoFit/>
          </a:bodyPr>
          <a:lstStyle/>
          <a:p>
            <a:r>
              <a:rPr lang="en-US" sz="2800" b="1" dirty="0"/>
              <a:t>8.2.2 Preparations for a DR</a:t>
            </a:r>
          </a:p>
          <a:p>
            <a:r>
              <a:rPr lang="ro-RO" sz="2800" i="1" dirty="0"/>
              <a:t>Review team </a:t>
            </a:r>
            <a:r>
              <a:rPr lang="ro-RO" sz="2800" i="1" dirty="0" err="1"/>
              <a:t>preparations</a:t>
            </a:r>
            <a:endParaRPr lang="ro-RO" sz="2800" i="1" dirty="0"/>
          </a:p>
          <a:p>
            <a:endParaRPr lang="en-US" sz="2800" dirty="0"/>
          </a:p>
          <a:p>
            <a:r>
              <a:rPr lang="en-US" sz="2800" dirty="0"/>
              <a:t>Team members are expected to review the design document and list their comments prior to the review session. </a:t>
            </a:r>
          </a:p>
          <a:p>
            <a:endParaRPr lang="en-US" sz="2800" dirty="0"/>
          </a:p>
          <a:p>
            <a:r>
              <a:rPr lang="en-US" sz="2800" dirty="0"/>
              <a:t>In cases where the documents are sizable, the review leader may ease the load by assigning to each team member review of only part of the document.</a:t>
            </a:r>
          </a:p>
          <a:p>
            <a:endParaRPr lang="en-US" sz="2800" dirty="0"/>
          </a:p>
          <a:p>
            <a:r>
              <a:rPr lang="en-US" sz="2800" dirty="0"/>
              <a:t>An important tool for ensuring the review’s completeness is the checklist.</a:t>
            </a:r>
          </a:p>
          <a:p>
            <a:r>
              <a:rPr lang="en-US" sz="2800" dirty="0"/>
              <a:t> </a:t>
            </a:r>
          </a:p>
          <a:p>
            <a:endParaRPr lang="en-US" sz="2800" dirty="0"/>
          </a:p>
          <a:p>
            <a:r>
              <a:rPr lang="en-US" sz="2800" dirty="0"/>
              <a:t> </a:t>
            </a:r>
          </a:p>
        </p:txBody>
      </p:sp>
    </p:spTree>
    <p:extLst>
      <p:ext uri="{BB962C8B-B14F-4D97-AF65-F5344CB8AC3E}">
        <p14:creationId xmlns:p14="http://schemas.microsoft.com/office/powerpoint/2010/main" val="1737884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63</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4401205"/>
          </a:xfrm>
          <a:prstGeom prst="rect">
            <a:avLst/>
          </a:prstGeom>
        </p:spPr>
        <p:txBody>
          <a:bodyPr wrap="square">
            <a:spAutoFit/>
          </a:bodyPr>
          <a:lstStyle/>
          <a:p>
            <a:r>
              <a:rPr lang="en-US" sz="2800" b="1" dirty="0"/>
              <a:t>8.2.2 Preparations for a DR</a:t>
            </a:r>
          </a:p>
          <a:p>
            <a:r>
              <a:rPr lang="ro-RO" sz="2800" i="1" dirty="0" err="1"/>
              <a:t>Development</a:t>
            </a:r>
            <a:r>
              <a:rPr lang="ro-RO" sz="2800" i="1" dirty="0"/>
              <a:t> team </a:t>
            </a:r>
            <a:r>
              <a:rPr lang="ro-RO" sz="2800" i="1" dirty="0" err="1"/>
              <a:t>preparations</a:t>
            </a:r>
            <a:endParaRPr lang="ro-RO" sz="2800" i="1" dirty="0"/>
          </a:p>
          <a:p>
            <a:r>
              <a:rPr lang="en-US" sz="2800" dirty="0"/>
              <a:t>The team’s main obligation as the review session approaches is to prepare a short presentation of the design document. </a:t>
            </a:r>
          </a:p>
          <a:p>
            <a:endParaRPr lang="en-US" sz="2800" dirty="0"/>
          </a:p>
          <a:p>
            <a:r>
              <a:rPr lang="en-US" sz="2800" dirty="0"/>
              <a:t>Assuming that the review team members have read the design document thoroughly and are now familiar with the project’s outlines, the presentation should focus on the main professional issues awaiting approval rather than wasting time on description of </a:t>
            </a:r>
            <a:r>
              <a:rPr lang="ro-RO" sz="2800" dirty="0" err="1"/>
              <a:t>the</a:t>
            </a:r>
            <a:r>
              <a:rPr lang="ro-RO" sz="2800" dirty="0"/>
              <a:t> </a:t>
            </a:r>
            <a:r>
              <a:rPr lang="ro-RO" sz="2800" dirty="0" err="1"/>
              <a:t>project</a:t>
            </a:r>
            <a:r>
              <a:rPr lang="ro-RO" sz="2800" dirty="0"/>
              <a:t> in general.</a:t>
            </a:r>
          </a:p>
        </p:txBody>
      </p:sp>
    </p:spTree>
    <p:extLst>
      <p:ext uri="{BB962C8B-B14F-4D97-AF65-F5344CB8AC3E}">
        <p14:creationId xmlns:p14="http://schemas.microsoft.com/office/powerpoint/2010/main" val="752322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64</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1815882"/>
          </a:xfrm>
          <a:prstGeom prst="rect">
            <a:avLst/>
          </a:prstGeom>
        </p:spPr>
        <p:txBody>
          <a:bodyPr wrap="square">
            <a:spAutoFit/>
          </a:bodyPr>
          <a:lstStyle/>
          <a:p>
            <a:r>
              <a:rPr lang="ro-RO" sz="2800" b="1" dirty="0"/>
              <a:t>8.2.3 The DR </a:t>
            </a:r>
            <a:r>
              <a:rPr lang="ro-RO" sz="2800" b="1" dirty="0" err="1"/>
              <a:t>session</a:t>
            </a:r>
            <a:endParaRPr lang="ro-RO" sz="2800" b="1" dirty="0"/>
          </a:p>
          <a:p>
            <a:endParaRPr lang="en-US" sz="2800" dirty="0"/>
          </a:p>
          <a:p>
            <a:r>
              <a:rPr lang="en-US" sz="2800" dirty="0"/>
              <a:t>The review leader’s experience in leading the discussions and sticking to the agenda is the key to a successful DR session. </a:t>
            </a:r>
          </a:p>
        </p:txBody>
      </p:sp>
    </p:spTree>
    <p:extLst>
      <p:ext uri="{BB962C8B-B14F-4D97-AF65-F5344CB8AC3E}">
        <p14:creationId xmlns:p14="http://schemas.microsoft.com/office/powerpoint/2010/main" val="695508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65</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5262979"/>
          </a:xfrm>
          <a:prstGeom prst="rect">
            <a:avLst/>
          </a:prstGeom>
        </p:spPr>
        <p:txBody>
          <a:bodyPr wrap="square">
            <a:spAutoFit/>
          </a:bodyPr>
          <a:lstStyle/>
          <a:p>
            <a:r>
              <a:rPr lang="ro-RO" sz="2800" b="1" dirty="0"/>
              <a:t>8.2.3 The DR </a:t>
            </a:r>
            <a:r>
              <a:rPr lang="ro-RO" sz="2800" b="1" dirty="0" err="1"/>
              <a:t>session</a:t>
            </a:r>
            <a:endParaRPr lang="ro-RO" sz="2800" b="1" dirty="0"/>
          </a:p>
          <a:p>
            <a:r>
              <a:rPr lang="en-US" sz="2800" dirty="0"/>
              <a:t>A typical DR session agenda </a:t>
            </a:r>
            <a:r>
              <a:rPr lang="ro-RO" sz="2800" dirty="0" err="1"/>
              <a:t>includes</a:t>
            </a:r>
            <a:r>
              <a:rPr lang="ro-RO" sz="2800" dirty="0"/>
              <a:t>:</a:t>
            </a:r>
          </a:p>
          <a:p>
            <a:r>
              <a:rPr lang="en-US" sz="2800" dirty="0"/>
              <a:t>(1) A short presentation of the design document.</a:t>
            </a:r>
          </a:p>
          <a:p>
            <a:endParaRPr lang="en-US" sz="2800" dirty="0"/>
          </a:p>
          <a:p>
            <a:r>
              <a:rPr lang="en-US" sz="2800" dirty="0"/>
              <a:t>(2) Comments made by members of the review team.</a:t>
            </a:r>
          </a:p>
          <a:p>
            <a:endParaRPr lang="en-US" sz="2800" dirty="0"/>
          </a:p>
          <a:p>
            <a:r>
              <a:rPr lang="en-US" sz="2800" dirty="0"/>
              <a:t>(3) Verification and validation in which each of the comments is discussed to determine the required actions (corrections, changes and additions) that the project team has to perform.</a:t>
            </a:r>
          </a:p>
          <a:p>
            <a:endParaRPr lang="en-US" sz="2800" dirty="0"/>
          </a:p>
          <a:p>
            <a:r>
              <a:rPr lang="en-US" sz="2800" dirty="0"/>
              <a:t>(4) Decisions about the design product (document), which determines the project’s progress. </a:t>
            </a:r>
          </a:p>
        </p:txBody>
      </p:sp>
    </p:spTree>
    <p:extLst>
      <p:ext uri="{BB962C8B-B14F-4D97-AF65-F5344CB8AC3E}">
        <p14:creationId xmlns:p14="http://schemas.microsoft.com/office/powerpoint/2010/main" val="2566969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66</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5262979"/>
          </a:xfrm>
          <a:prstGeom prst="rect">
            <a:avLst/>
          </a:prstGeom>
        </p:spPr>
        <p:txBody>
          <a:bodyPr wrap="square">
            <a:spAutoFit/>
          </a:bodyPr>
          <a:lstStyle/>
          <a:p>
            <a:r>
              <a:rPr lang="ro-RO" sz="2800" b="1" dirty="0"/>
              <a:t>8.2.3 The DR </a:t>
            </a:r>
            <a:r>
              <a:rPr lang="ro-RO" sz="2800" b="1" dirty="0" err="1"/>
              <a:t>session</a:t>
            </a:r>
            <a:endParaRPr lang="ro-RO" sz="2800" b="1" dirty="0"/>
          </a:p>
          <a:p>
            <a:r>
              <a:rPr lang="en-US" sz="2800" dirty="0"/>
              <a:t>These decisions can take three forms: </a:t>
            </a:r>
          </a:p>
          <a:p>
            <a:r>
              <a:rPr lang="en-US" sz="2800" dirty="0"/>
              <a:t>■ </a:t>
            </a:r>
            <a:r>
              <a:rPr lang="en-US" sz="2800" i="1" dirty="0"/>
              <a:t>Full approval </a:t>
            </a:r>
            <a:r>
              <a:rPr lang="en-US" sz="2800" dirty="0"/>
              <a:t>– enables immediate continuation to the next phase</a:t>
            </a:r>
          </a:p>
          <a:p>
            <a:r>
              <a:rPr lang="en-US" sz="2800" dirty="0"/>
              <a:t>of the project. full approval may be accompanied by demands for some minor corrections to be performed</a:t>
            </a:r>
            <a:r>
              <a:rPr lang="ro-RO" sz="2800" dirty="0"/>
              <a:t>.</a:t>
            </a:r>
          </a:p>
          <a:p>
            <a:endParaRPr lang="en-US" sz="2800" dirty="0"/>
          </a:p>
          <a:p>
            <a:r>
              <a:rPr lang="en-US" sz="2800" dirty="0"/>
              <a:t>■ </a:t>
            </a:r>
            <a:r>
              <a:rPr lang="en-US" sz="2800" i="1" dirty="0"/>
              <a:t>Partial approval </a:t>
            </a:r>
            <a:r>
              <a:rPr lang="en-US" sz="2800" dirty="0"/>
              <a:t>– approval of immediate continuation to the next</a:t>
            </a:r>
          </a:p>
          <a:p>
            <a:r>
              <a:rPr lang="en-US" sz="2800" dirty="0"/>
              <a:t>phase for some parts of the project, with major action items (corrections, changes and additions) demanded for the remainder of the project. </a:t>
            </a:r>
          </a:p>
          <a:p>
            <a:endParaRPr lang="en-US" sz="2800" dirty="0"/>
          </a:p>
          <a:p>
            <a:r>
              <a:rPr lang="en-US" sz="2800" dirty="0"/>
              <a:t>■ </a:t>
            </a:r>
            <a:r>
              <a:rPr lang="en-US" sz="2800" i="1" dirty="0"/>
              <a:t>Denial of approval </a:t>
            </a:r>
            <a:r>
              <a:rPr lang="en-US" sz="2800" dirty="0"/>
              <a:t>– demands a repeat of the DR.</a:t>
            </a:r>
          </a:p>
        </p:txBody>
      </p:sp>
    </p:spTree>
    <p:extLst>
      <p:ext uri="{BB962C8B-B14F-4D97-AF65-F5344CB8AC3E}">
        <p14:creationId xmlns:p14="http://schemas.microsoft.com/office/powerpoint/2010/main" val="1662064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67</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5262979"/>
          </a:xfrm>
          <a:prstGeom prst="rect">
            <a:avLst/>
          </a:prstGeom>
        </p:spPr>
        <p:txBody>
          <a:bodyPr wrap="square">
            <a:spAutoFit/>
          </a:bodyPr>
          <a:lstStyle/>
          <a:p>
            <a:r>
              <a:rPr lang="ro-RO" sz="2800" b="1" dirty="0"/>
              <a:t>8.2.4 Post-</a:t>
            </a:r>
            <a:r>
              <a:rPr lang="ro-RO" sz="2800" b="1" dirty="0" err="1"/>
              <a:t>review</a:t>
            </a:r>
            <a:r>
              <a:rPr lang="ro-RO" sz="2800" b="1" dirty="0"/>
              <a:t> </a:t>
            </a:r>
            <a:r>
              <a:rPr lang="ro-RO" sz="2800" b="1" dirty="0" err="1"/>
              <a:t>activities</a:t>
            </a:r>
            <a:endParaRPr lang="ro-RO" sz="2800" b="1" dirty="0"/>
          </a:p>
          <a:p>
            <a:r>
              <a:rPr lang="ro-RO" sz="2800" i="1" dirty="0">
                <a:solidFill>
                  <a:srgbClr val="008000"/>
                </a:solidFill>
              </a:rPr>
              <a:t>The DR report</a:t>
            </a:r>
            <a:r>
              <a:rPr lang="en-US" sz="2800" i="1" dirty="0">
                <a:solidFill>
                  <a:srgbClr val="008000"/>
                </a:solidFill>
              </a:rPr>
              <a:t>: </a:t>
            </a:r>
          </a:p>
          <a:p>
            <a:r>
              <a:rPr lang="en-US" sz="2800" dirty="0"/>
              <a:t>Is the one of the review leader’s responsibilities</a:t>
            </a:r>
            <a:r>
              <a:rPr lang="ro-RO" sz="2800" dirty="0"/>
              <a:t>.</a:t>
            </a:r>
            <a:r>
              <a:rPr lang="en-US" sz="2800" dirty="0"/>
              <a:t> The major sections ..:</a:t>
            </a:r>
          </a:p>
          <a:p>
            <a:r>
              <a:rPr lang="en-US" sz="2800" dirty="0"/>
              <a:t>■ A summary of the review discussions.</a:t>
            </a:r>
          </a:p>
          <a:p>
            <a:endParaRPr lang="en-US" sz="2800" dirty="0"/>
          </a:p>
          <a:p>
            <a:r>
              <a:rPr lang="en-US" sz="2800" dirty="0"/>
              <a:t>■ The decision about continuation of the project.</a:t>
            </a:r>
          </a:p>
          <a:p>
            <a:endParaRPr lang="en-US" sz="2800" dirty="0"/>
          </a:p>
          <a:p>
            <a:r>
              <a:rPr lang="en-US" sz="2800" dirty="0"/>
              <a:t>■ A full list of the required actions – corrections, changes and additions that the project team has to perform. </a:t>
            </a:r>
          </a:p>
          <a:p>
            <a:endParaRPr lang="en-US" sz="2800" dirty="0"/>
          </a:p>
          <a:p>
            <a:r>
              <a:rPr lang="en-US" sz="2800" dirty="0"/>
              <a:t>■ The name(s) of the review team member(s) assigned to follow up performance </a:t>
            </a:r>
            <a:r>
              <a:rPr lang="ro-RO" sz="2800" dirty="0"/>
              <a:t>of </a:t>
            </a:r>
            <a:r>
              <a:rPr lang="ro-RO" sz="2800" dirty="0" err="1"/>
              <a:t>corrections</a:t>
            </a:r>
            <a:r>
              <a:rPr lang="ro-RO" sz="2800" dirty="0"/>
              <a:t>.</a:t>
            </a:r>
            <a:endParaRPr lang="en-US" sz="2800" dirty="0"/>
          </a:p>
        </p:txBody>
      </p:sp>
    </p:spTree>
    <p:extLst>
      <p:ext uri="{BB962C8B-B14F-4D97-AF65-F5344CB8AC3E}">
        <p14:creationId xmlns:p14="http://schemas.microsoft.com/office/powerpoint/2010/main" val="42460520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68</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Formal design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3970318"/>
          </a:xfrm>
          <a:prstGeom prst="rect">
            <a:avLst/>
          </a:prstGeom>
        </p:spPr>
        <p:txBody>
          <a:bodyPr wrap="square">
            <a:spAutoFit/>
          </a:bodyPr>
          <a:lstStyle/>
          <a:p>
            <a:r>
              <a:rPr lang="ro-RO" sz="2800" b="1" dirty="0"/>
              <a:t>8.2.4 Post-</a:t>
            </a:r>
            <a:r>
              <a:rPr lang="ro-RO" sz="2800" b="1" dirty="0" err="1"/>
              <a:t>review</a:t>
            </a:r>
            <a:r>
              <a:rPr lang="ro-RO" sz="2800" b="1" dirty="0"/>
              <a:t> </a:t>
            </a:r>
            <a:r>
              <a:rPr lang="ro-RO" sz="2800" b="1" dirty="0" err="1"/>
              <a:t>activities</a:t>
            </a:r>
            <a:endParaRPr lang="ro-RO" sz="2800" b="1" dirty="0"/>
          </a:p>
          <a:p>
            <a:r>
              <a:rPr lang="ro-RO" sz="2800" i="1" dirty="0">
                <a:solidFill>
                  <a:srgbClr val="008000"/>
                </a:solidFill>
              </a:rPr>
              <a:t>The </a:t>
            </a:r>
            <a:r>
              <a:rPr lang="ro-RO" sz="2800" i="1" dirty="0" err="1">
                <a:solidFill>
                  <a:srgbClr val="008000"/>
                </a:solidFill>
              </a:rPr>
              <a:t>follow-up</a:t>
            </a:r>
            <a:r>
              <a:rPr lang="ro-RO" sz="2800" i="1" dirty="0">
                <a:solidFill>
                  <a:srgbClr val="008000"/>
                </a:solidFill>
              </a:rPr>
              <a:t> </a:t>
            </a:r>
            <a:r>
              <a:rPr lang="ro-RO" sz="2800" i="1" dirty="0" err="1">
                <a:solidFill>
                  <a:srgbClr val="008000"/>
                </a:solidFill>
              </a:rPr>
              <a:t>process</a:t>
            </a:r>
            <a:endParaRPr lang="ro-RO" sz="2800" i="1" dirty="0">
              <a:solidFill>
                <a:srgbClr val="008000"/>
              </a:solidFill>
            </a:endParaRPr>
          </a:p>
          <a:p>
            <a:r>
              <a:rPr lang="en-US" sz="2800" dirty="0"/>
              <a:t>The person appointed to follow up the corrections, in many cases the review leader him or herself, is required to determine whether each action item has been satisfactorily accomplished as a condition for allowing the project to continue to the next phase. </a:t>
            </a:r>
          </a:p>
          <a:p>
            <a:endParaRPr lang="en-US" sz="2800" dirty="0"/>
          </a:p>
          <a:p>
            <a:r>
              <a:rPr lang="en-US" sz="2800" dirty="0"/>
              <a:t>Follow-up should be fully documented to enable clarification of the corrections in the future, if necessary.</a:t>
            </a:r>
          </a:p>
        </p:txBody>
      </p:sp>
    </p:spTree>
    <p:extLst>
      <p:ext uri="{BB962C8B-B14F-4D97-AF65-F5344CB8AC3E}">
        <p14:creationId xmlns:p14="http://schemas.microsoft.com/office/powerpoint/2010/main" val="22433861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69</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ro-RO" sz="3600" b="1" dirty="0">
                <a:solidFill>
                  <a:srgbClr val="008000"/>
                </a:solidFill>
              </a:rPr>
              <a:t>3. </a:t>
            </a:r>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3970318"/>
          </a:xfrm>
          <a:prstGeom prst="rect">
            <a:avLst/>
          </a:prstGeom>
        </p:spPr>
        <p:txBody>
          <a:bodyPr wrap="square">
            <a:spAutoFit/>
          </a:bodyPr>
          <a:lstStyle/>
          <a:p>
            <a:r>
              <a:rPr lang="en-US" sz="2800" dirty="0"/>
              <a:t> The principles and process of design peer reviews can also be successfully applied to code peer reviews:</a:t>
            </a:r>
          </a:p>
          <a:p>
            <a:endParaRPr lang="en-US" sz="2800" dirty="0"/>
          </a:p>
          <a:p>
            <a:r>
              <a:rPr lang="en-US" sz="2800" dirty="0"/>
              <a:t>1. Participants of peer reviews</a:t>
            </a:r>
          </a:p>
          <a:p>
            <a:r>
              <a:rPr lang="en-US" sz="2800" dirty="0"/>
              <a:t>2. Preparations for a peer review session</a:t>
            </a:r>
          </a:p>
          <a:p>
            <a:r>
              <a:rPr lang="en-US" sz="2800" dirty="0"/>
              <a:t>3. The peer review session</a:t>
            </a:r>
          </a:p>
          <a:p>
            <a:r>
              <a:rPr lang="en-US" sz="2800" dirty="0"/>
              <a:t>4. Post-peer review activities</a:t>
            </a:r>
          </a:p>
          <a:p>
            <a:r>
              <a:rPr lang="en-US" sz="2800" dirty="0"/>
              <a:t>5. The efficiency of peer reviews</a:t>
            </a:r>
          </a:p>
          <a:p>
            <a:r>
              <a:rPr lang="en-US" sz="2800" dirty="0"/>
              <a:t>6. Peer review coverage</a:t>
            </a:r>
          </a:p>
        </p:txBody>
      </p:sp>
    </p:spTree>
    <p:extLst>
      <p:ext uri="{BB962C8B-B14F-4D97-AF65-F5344CB8AC3E}">
        <p14:creationId xmlns:p14="http://schemas.microsoft.com/office/powerpoint/2010/main" val="67518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44593" y="1259457"/>
            <a:ext cx="10347383" cy="4832092"/>
          </a:xfrm>
          <a:prstGeom prst="rect">
            <a:avLst/>
          </a:prstGeom>
        </p:spPr>
        <p:txBody>
          <a:bodyPr wrap="square">
            <a:spAutoFit/>
          </a:bodyPr>
          <a:lstStyle/>
          <a:p>
            <a:r>
              <a:rPr lang="en-US" sz="2800" dirty="0"/>
              <a:t>■ The Software Development Life Cycle (SDLC) model</a:t>
            </a:r>
          </a:p>
          <a:p>
            <a:endParaRPr lang="en-US" sz="2800" b="1" dirty="0"/>
          </a:p>
          <a:p>
            <a:r>
              <a:rPr lang="en-US" sz="2800" b="1" dirty="0">
                <a:solidFill>
                  <a:srgbClr val="FF0000"/>
                </a:solidFill>
              </a:rPr>
              <a:t>System tests. </a:t>
            </a:r>
            <a:r>
              <a:rPr lang="en-US" sz="2800" dirty="0">
                <a:solidFill>
                  <a:srgbClr val="FF0000"/>
                </a:solidFill>
              </a:rPr>
              <a:t>System tests are performed once the coding phase is completed</a:t>
            </a:r>
            <a:r>
              <a:rPr lang="en-US" sz="2800" dirty="0"/>
              <a:t>.</a:t>
            </a:r>
          </a:p>
          <a:p>
            <a:endParaRPr lang="en-US" sz="2800" dirty="0"/>
          </a:p>
          <a:p>
            <a:r>
              <a:rPr lang="en-US" sz="2800" dirty="0">
                <a:solidFill>
                  <a:srgbClr val="0000FF"/>
                </a:solidFill>
              </a:rPr>
              <a:t>The main goal of testing is to uncover as many software errors as</a:t>
            </a:r>
          </a:p>
          <a:p>
            <a:r>
              <a:rPr lang="en-US" sz="2800" dirty="0">
                <a:solidFill>
                  <a:srgbClr val="0000FF"/>
                </a:solidFill>
              </a:rPr>
              <a:t>possible</a:t>
            </a:r>
            <a:r>
              <a:rPr lang="en-US" sz="2800" dirty="0"/>
              <a:t> so as to achieve an acceptable level of software quality once corrections have been completed. </a:t>
            </a:r>
          </a:p>
          <a:p>
            <a:endParaRPr lang="en-US" sz="2800" dirty="0"/>
          </a:p>
          <a:p>
            <a:r>
              <a:rPr lang="en-US" sz="2800" dirty="0">
                <a:solidFill>
                  <a:srgbClr val="0000FF"/>
                </a:solidFill>
              </a:rPr>
              <a:t>System tests </a:t>
            </a:r>
            <a:r>
              <a:rPr lang="en-US" sz="2800" dirty="0"/>
              <a:t>are carried out by the software developer before the software is supplied to the customer. </a:t>
            </a:r>
            <a:endParaRPr lang="ro-RO" sz="2800" dirty="0">
              <a:latin typeface="Times New Roman" panose="02020603050405020304" pitchFamily="18" charset="0"/>
              <a:cs typeface="Times New Roman" panose="02020603050405020304" pitchFamily="18" charset="0"/>
            </a:endParaRPr>
          </a:p>
        </p:txBody>
      </p:sp>
      <p:pic>
        <p:nvPicPr>
          <p:cNvPr id="3" name="Imagine 2" descr="Decupare ecra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079" y="148445"/>
            <a:ext cx="1020029" cy="1187945"/>
          </a:xfrm>
          <a:prstGeom prst="rect">
            <a:avLst/>
          </a:prstGeom>
        </p:spPr>
      </p:pic>
    </p:spTree>
    <p:extLst>
      <p:ext uri="{BB962C8B-B14F-4D97-AF65-F5344CB8AC3E}">
        <p14:creationId xmlns:p14="http://schemas.microsoft.com/office/powerpoint/2010/main" val="23742685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70</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5262979"/>
          </a:xfrm>
          <a:prstGeom prst="rect">
            <a:avLst/>
          </a:prstGeom>
        </p:spPr>
        <p:txBody>
          <a:bodyPr wrap="square">
            <a:spAutoFit/>
          </a:bodyPr>
          <a:lstStyle/>
          <a:p>
            <a:r>
              <a:rPr lang="en-US" sz="2800" b="1" dirty="0"/>
              <a:t>1. Participants of peer reviews</a:t>
            </a:r>
          </a:p>
          <a:p>
            <a:endParaRPr lang="en-US" sz="2800" dirty="0"/>
          </a:p>
          <a:p>
            <a:r>
              <a:rPr lang="en-US" sz="2800" dirty="0"/>
              <a:t>The optimal peer review team is composed of three to five participants.</a:t>
            </a:r>
          </a:p>
          <a:p>
            <a:endParaRPr lang="en-US" sz="2800" dirty="0"/>
          </a:p>
          <a:p>
            <a:r>
              <a:rPr lang="en-US" sz="2800" dirty="0"/>
              <a:t>All the participants should be peers of the software system designer-author.</a:t>
            </a:r>
          </a:p>
          <a:p>
            <a:r>
              <a:rPr lang="en-US" sz="2800" dirty="0"/>
              <a:t>A recommended peer review team includes:</a:t>
            </a:r>
          </a:p>
          <a:p>
            <a:endParaRPr lang="en-US" sz="2800" dirty="0"/>
          </a:p>
          <a:p>
            <a:r>
              <a:rPr lang="ro-RO" sz="2800" dirty="0"/>
              <a:t>■ A </a:t>
            </a:r>
            <a:r>
              <a:rPr lang="ro-RO" sz="2800" dirty="0" err="1"/>
              <a:t>review</a:t>
            </a:r>
            <a:r>
              <a:rPr lang="ro-RO" sz="2800" dirty="0"/>
              <a:t> </a:t>
            </a:r>
            <a:r>
              <a:rPr lang="ro-RO" sz="2800" dirty="0" err="1"/>
              <a:t>leader</a:t>
            </a:r>
            <a:endParaRPr lang="ro-RO" sz="2800" dirty="0"/>
          </a:p>
          <a:p>
            <a:r>
              <a:rPr lang="ro-RO" sz="2800" dirty="0"/>
              <a:t>■ The </a:t>
            </a:r>
            <a:r>
              <a:rPr lang="ro-RO" sz="2800" dirty="0" err="1"/>
              <a:t>author</a:t>
            </a:r>
            <a:endParaRPr lang="ro-RO" sz="2800" dirty="0"/>
          </a:p>
          <a:p>
            <a:r>
              <a:rPr lang="ro-RO" sz="2800" dirty="0"/>
              <a:t>■ </a:t>
            </a:r>
            <a:r>
              <a:rPr lang="ro-RO" sz="2800" dirty="0" err="1"/>
              <a:t>Specialized</a:t>
            </a:r>
            <a:r>
              <a:rPr lang="ro-RO" sz="2800" dirty="0"/>
              <a:t> </a:t>
            </a:r>
            <a:r>
              <a:rPr lang="ro-RO" sz="2800" dirty="0" err="1"/>
              <a:t>professionals</a:t>
            </a:r>
            <a:r>
              <a:rPr lang="ro-RO" sz="2800" dirty="0"/>
              <a:t>.</a:t>
            </a:r>
            <a:endParaRPr lang="en-US" sz="2800" dirty="0"/>
          </a:p>
        </p:txBody>
      </p:sp>
    </p:spTree>
    <p:extLst>
      <p:ext uri="{BB962C8B-B14F-4D97-AF65-F5344CB8AC3E}">
        <p14:creationId xmlns:p14="http://schemas.microsoft.com/office/powerpoint/2010/main" val="3121385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71</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3970318"/>
          </a:xfrm>
          <a:prstGeom prst="rect">
            <a:avLst/>
          </a:prstGeom>
        </p:spPr>
        <p:txBody>
          <a:bodyPr wrap="square">
            <a:spAutoFit/>
          </a:bodyPr>
          <a:lstStyle/>
          <a:p>
            <a:r>
              <a:rPr lang="en-US" sz="2800" b="1" dirty="0"/>
              <a:t>1. Participants of peer reviews</a:t>
            </a:r>
          </a:p>
          <a:p>
            <a:r>
              <a:rPr lang="ro-RO" sz="2800" b="1" i="1" dirty="0"/>
              <a:t>■ A </a:t>
            </a:r>
            <a:r>
              <a:rPr lang="ro-RO" sz="2800" b="1" i="1" dirty="0" err="1"/>
              <a:t>review</a:t>
            </a:r>
            <a:r>
              <a:rPr lang="ro-RO" sz="2800" b="1" i="1" dirty="0"/>
              <a:t> </a:t>
            </a:r>
            <a:r>
              <a:rPr lang="ro-RO" sz="2800" b="1" i="1" dirty="0" err="1"/>
              <a:t>leader</a:t>
            </a:r>
            <a:endParaRPr lang="ro-RO" sz="2800" b="1" i="1" dirty="0"/>
          </a:p>
          <a:p>
            <a:r>
              <a:rPr lang="en-US" sz="2800" dirty="0"/>
              <a:t>The role of review leader (“moderator” in inspections, “coordinator’ in</a:t>
            </a:r>
          </a:p>
          <a:p>
            <a:r>
              <a:rPr lang="en-US" sz="2800" dirty="0"/>
              <a:t>walkthroughs) differs only slightly by peer review type.</a:t>
            </a:r>
          </a:p>
          <a:p>
            <a:endParaRPr lang="en-US" sz="2800" dirty="0"/>
          </a:p>
          <a:p>
            <a:r>
              <a:rPr lang="ro-RO" sz="2800" b="1" i="1" dirty="0"/>
              <a:t>■ The </a:t>
            </a:r>
            <a:r>
              <a:rPr lang="ro-RO" sz="2800" b="1" i="1" dirty="0" err="1"/>
              <a:t>author</a:t>
            </a:r>
            <a:endParaRPr lang="en-US" sz="2800" b="1" i="1" dirty="0"/>
          </a:p>
          <a:p>
            <a:endParaRPr lang="en-US" sz="2800" dirty="0"/>
          </a:p>
          <a:p>
            <a:r>
              <a:rPr lang="en-US" sz="2800" dirty="0"/>
              <a:t>The author is, invariably a participant in each type of peer review.</a:t>
            </a:r>
          </a:p>
          <a:p>
            <a:endParaRPr lang="ro-RO" sz="2800" dirty="0"/>
          </a:p>
        </p:txBody>
      </p:sp>
    </p:spTree>
    <p:extLst>
      <p:ext uri="{BB962C8B-B14F-4D97-AF65-F5344CB8AC3E}">
        <p14:creationId xmlns:p14="http://schemas.microsoft.com/office/powerpoint/2010/main" val="42525401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72</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12369" y="1060983"/>
            <a:ext cx="10347383" cy="4832092"/>
          </a:xfrm>
          <a:prstGeom prst="rect">
            <a:avLst/>
          </a:prstGeom>
        </p:spPr>
        <p:txBody>
          <a:bodyPr wrap="square">
            <a:spAutoFit/>
          </a:bodyPr>
          <a:lstStyle/>
          <a:p>
            <a:r>
              <a:rPr lang="en-US" sz="2800" b="1" dirty="0"/>
              <a:t>1. Participants of peer reviews</a:t>
            </a:r>
          </a:p>
          <a:p>
            <a:r>
              <a:rPr lang="ro-RO" sz="2800" b="1" i="1" dirty="0"/>
              <a:t>■ </a:t>
            </a:r>
            <a:r>
              <a:rPr lang="ro-RO" sz="2800" b="1" i="1" dirty="0" err="1"/>
              <a:t>Specialized</a:t>
            </a:r>
            <a:r>
              <a:rPr lang="ro-RO" sz="2800" b="1" i="1" dirty="0"/>
              <a:t> </a:t>
            </a:r>
            <a:r>
              <a:rPr lang="ro-RO" sz="2800" b="1" i="1" dirty="0" err="1"/>
              <a:t>professionals</a:t>
            </a:r>
            <a:r>
              <a:rPr lang="ro-RO" sz="2800" dirty="0"/>
              <a:t>.</a:t>
            </a:r>
            <a:r>
              <a:rPr lang="en-US" sz="2800" dirty="0"/>
              <a:t> The specialized professionals participating in the two peer review methods differ by review. </a:t>
            </a:r>
          </a:p>
          <a:p>
            <a:r>
              <a:rPr lang="en-US" sz="2800" i="1" dirty="0"/>
              <a:t>For inspections: </a:t>
            </a:r>
          </a:p>
          <a:p>
            <a:pPr marL="457200" indent="-457200">
              <a:buFontTx/>
              <a:buChar char="-"/>
            </a:pPr>
            <a:r>
              <a:rPr lang="ro-RO" sz="2800" b="1" dirty="0"/>
              <a:t>A designer</a:t>
            </a:r>
            <a:r>
              <a:rPr lang="en-US" sz="2800" b="1" dirty="0"/>
              <a:t>;</a:t>
            </a:r>
          </a:p>
          <a:p>
            <a:pPr marL="457200" indent="-457200">
              <a:buFontTx/>
              <a:buChar char="-"/>
            </a:pPr>
            <a:r>
              <a:rPr lang="ro-RO" sz="2800" b="1" dirty="0"/>
              <a:t>A </a:t>
            </a:r>
            <a:r>
              <a:rPr lang="ro-RO" sz="2800" b="1" dirty="0" err="1"/>
              <a:t>coder</a:t>
            </a:r>
            <a:r>
              <a:rPr lang="ro-RO" sz="2800" b="1" dirty="0"/>
              <a:t> or </a:t>
            </a:r>
            <a:r>
              <a:rPr lang="ro-RO" sz="2800" b="1" dirty="0" err="1"/>
              <a:t>implementer</a:t>
            </a:r>
            <a:r>
              <a:rPr lang="en-US" sz="2800" b="1" dirty="0"/>
              <a:t>;</a:t>
            </a:r>
          </a:p>
          <a:p>
            <a:pPr marL="457200" indent="-457200">
              <a:buFontTx/>
              <a:buChar char="-"/>
            </a:pPr>
            <a:r>
              <a:rPr lang="ro-RO" sz="2800" b="1" dirty="0"/>
              <a:t>A tester</a:t>
            </a:r>
            <a:r>
              <a:rPr lang="en-US" sz="2800" b="1" dirty="0"/>
              <a:t>;</a:t>
            </a:r>
          </a:p>
          <a:p>
            <a:r>
              <a:rPr lang="ro-RO" sz="2800" i="1" dirty="0"/>
              <a:t>For walkthroughs </a:t>
            </a:r>
            <a:endParaRPr lang="en-US" sz="2800" b="1" i="1" dirty="0"/>
          </a:p>
          <a:p>
            <a:pPr marL="457200" indent="-457200">
              <a:buFontTx/>
              <a:buChar char="-"/>
            </a:pPr>
            <a:r>
              <a:rPr lang="ro-RO" sz="2800" b="1" dirty="0"/>
              <a:t>A </a:t>
            </a:r>
            <a:r>
              <a:rPr lang="ro-RO" sz="2800" b="1" dirty="0" err="1"/>
              <a:t>standards</a:t>
            </a:r>
            <a:r>
              <a:rPr lang="ro-RO" sz="2800" b="1" dirty="0"/>
              <a:t> </a:t>
            </a:r>
            <a:r>
              <a:rPr lang="ro-RO" sz="2800" b="1" dirty="0" err="1"/>
              <a:t>enforcer</a:t>
            </a:r>
            <a:r>
              <a:rPr lang="en-US" sz="2800" b="1" dirty="0"/>
              <a:t>;</a:t>
            </a:r>
          </a:p>
          <a:p>
            <a:pPr marL="457200" indent="-457200">
              <a:buFontTx/>
              <a:buChar char="-"/>
            </a:pPr>
            <a:r>
              <a:rPr lang="ro-RO" sz="2800" b="1" dirty="0"/>
              <a:t>A </a:t>
            </a:r>
            <a:r>
              <a:rPr lang="ro-RO" sz="2800" b="1" dirty="0" err="1"/>
              <a:t>maintenance</a:t>
            </a:r>
            <a:r>
              <a:rPr lang="ro-RO" sz="2800" b="1" dirty="0"/>
              <a:t> expert</a:t>
            </a:r>
            <a:r>
              <a:rPr lang="en-US" sz="2800" b="1" dirty="0"/>
              <a:t>;</a:t>
            </a:r>
          </a:p>
          <a:p>
            <a:pPr marL="457200" indent="-457200">
              <a:buFontTx/>
              <a:buChar char="-"/>
            </a:pPr>
            <a:r>
              <a:rPr lang="ro-RO" sz="2800" b="1" dirty="0"/>
              <a:t>A </a:t>
            </a:r>
            <a:r>
              <a:rPr lang="ro-RO" sz="2800" b="1" dirty="0" err="1"/>
              <a:t>user</a:t>
            </a:r>
            <a:r>
              <a:rPr lang="ro-RO" sz="2800" b="1" dirty="0"/>
              <a:t> </a:t>
            </a:r>
            <a:r>
              <a:rPr lang="ro-RO" sz="2800" b="1" dirty="0" err="1"/>
              <a:t>representative</a:t>
            </a:r>
            <a:r>
              <a:rPr lang="en-US" sz="2800" b="1" dirty="0"/>
              <a:t>.</a:t>
            </a:r>
          </a:p>
        </p:txBody>
      </p:sp>
    </p:spTree>
    <p:extLst>
      <p:ext uri="{BB962C8B-B14F-4D97-AF65-F5344CB8AC3E}">
        <p14:creationId xmlns:p14="http://schemas.microsoft.com/office/powerpoint/2010/main" val="19401701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73</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12369" y="1060983"/>
            <a:ext cx="10347383" cy="5816977"/>
          </a:xfrm>
          <a:prstGeom prst="rect">
            <a:avLst/>
          </a:prstGeom>
        </p:spPr>
        <p:txBody>
          <a:bodyPr wrap="square">
            <a:spAutoFit/>
          </a:bodyPr>
          <a:lstStyle/>
          <a:p>
            <a:r>
              <a:rPr lang="en-US" sz="2800" b="1" dirty="0"/>
              <a:t>1. Participants of peer reviews</a:t>
            </a:r>
          </a:p>
          <a:p>
            <a:r>
              <a:rPr lang="en-US" sz="2800" i="1" dirty="0"/>
              <a:t>What is </a:t>
            </a:r>
            <a:r>
              <a:rPr lang="ro-RO" sz="2800" i="1" dirty="0" err="1"/>
              <a:t>walkthroughs</a:t>
            </a:r>
            <a:r>
              <a:rPr lang="en-US" sz="2800" i="1" dirty="0"/>
              <a:t>? (</a:t>
            </a:r>
            <a:r>
              <a:rPr lang="en-US" sz="1600" i="1" dirty="0">
                <a:solidFill>
                  <a:srgbClr val="FF0000"/>
                </a:solidFill>
                <a:hlinkClick r:id="rId3"/>
              </a:rPr>
              <a:t>http://istqbexamcertification.com/what-is-walkthrough-in-software-testing/</a:t>
            </a:r>
            <a:endParaRPr lang="en-150" sz="1600" i="1" dirty="0">
              <a:solidFill>
                <a:srgbClr val="FF0000"/>
              </a:solidFill>
            </a:endParaRPr>
          </a:p>
          <a:p>
            <a:r>
              <a:rPr lang="en-GB" sz="1200" b="0" i="0" dirty="0">
                <a:solidFill>
                  <a:srgbClr val="1A1A1A"/>
                </a:solidFill>
                <a:effectLst/>
                <a:latin typeface="Arial" panose="020B0604020202020204" pitchFamily="34" charset="0"/>
              </a:rPr>
              <a:t>a pedestrian passageway or arcade through the ground floor of a building connecting one street or building with another</a:t>
            </a:r>
            <a:r>
              <a:rPr lang="en-US" sz="2800" i="1" dirty="0"/>
              <a:t>)</a:t>
            </a:r>
          </a:p>
          <a:p>
            <a:r>
              <a:rPr lang="ro-RO" sz="2400" b="1" i="1" dirty="0"/>
              <a:t>■ </a:t>
            </a:r>
            <a:r>
              <a:rPr lang="en-US" sz="2400" dirty="0"/>
              <a:t>It is not a formal process/review</a:t>
            </a:r>
          </a:p>
          <a:p>
            <a:endParaRPr lang="en-US" sz="2400" b="1" i="1" dirty="0"/>
          </a:p>
          <a:p>
            <a:r>
              <a:rPr lang="ro-RO" sz="2400" b="1" i="1" dirty="0"/>
              <a:t>■ </a:t>
            </a:r>
            <a:r>
              <a:rPr lang="en-US" sz="2400" dirty="0"/>
              <a:t>It is led by the authors</a:t>
            </a:r>
          </a:p>
          <a:p>
            <a:endParaRPr lang="en-US" sz="2400" b="1" i="1" dirty="0"/>
          </a:p>
          <a:p>
            <a:r>
              <a:rPr lang="ro-RO" sz="2400" b="1" i="1" dirty="0"/>
              <a:t>■ </a:t>
            </a:r>
            <a:r>
              <a:rPr lang="en-US" sz="2400" dirty="0"/>
              <a:t>Author guide the participants through the document according to his or her thought process to achieve a common understanding and to gather feedback.</a:t>
            </a:r>
          </a:p>
          <a:p>
            <a:endParaRPr lang="en-US" sz="2400" b="1" i="1" dirty="0"/>
          </a:p>
          <a:p>
            <a:r>
              <a:rPr lang="ro-RO" sz="2400" b="1" i="1" dirty="0"/>
              <a:t>■ </a:t>
            </a:r>
            <a:r>
              <a:rPr lang="en-US" sz="2400" dirty="0"/>
              <a:t>Useful for the people if they are not from the software discipline, who are not used to or cannot easily understand software development process.</a:t>
            </a:r>
          </a:p>
          <a:p>
            <a:endParaRPr lang="en-US" sz="2400" b="1" i="1" dirty="0"/>
          </a:p>
          <a:p>
            <a:r>
              <a:rPr lang="ro-RO" sz="2400" b="1" i="1" dirty="0"/>
              <a:t>■ </a:t>
            </a:r>
            <a:r>
              <a:rPr lang="en-US" sz="2400" dirty="0"/>
              <a:t>Is especially useful for higher level documents like requirement specification, etc.</a:t>
            </a:r>
          </a:p>
        </p:txBody>
      </p:sp>
    </p:spTree>
    <p:extLst>
      <p:ext uri="{BB962C8B-B14F-4D97-AF65-F5344CB8AC3E}">
        <p14:creationId xmlns:p14="http://schemas.microsoft.com/office/powerpoint/2010/main" val="2099065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74</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12369" y="1060983"/>
            <a:ext cx="10347383" cy="6063198"/>
          </a:xfrm>
          <a:prstGeom prst="rect">
            <a:avLst/>
          </a:prstGeom>
        </p:spPr>
        <p:txBody>
          <a:bodyPr wrap="square">
            <a:spAutoFit/>
          </a:bodyPr>
          <a:lstStyle/>
          <a:p>
            <a:r>
              <a:rPr lang="en-US" sz="2800" b="1" dirty="0"/>
              <a:t>1. Participants of peer reviews</a:t>
            </a:r>
          </a:p>
          <a:p>
            <a:r>
              <a:rPr lang="ro-RO" sz="2800" i="1" dirty="0"/>
              <a:t>Team </a:t>
            </a:r>
            <a:r>
              <a:rPr lang="ro-RO" sz="2800" i="1" dirty="0" err="1"/>
              <a:t>assignments</a:t>
            </a:r>
            <a:r>
              <a:rPr lang="en-US" sz="2800" i="1" dirty="0"/>
              <a:t>: </a:t>
            </a:r>
            <a:r>
              <a:rPr lang="en-US" sz="2800" dirty="0"/>
              <a:t>Conducting a review session requires, naturally, assignment of specific tasks</a:t>
            </a:r>
            <a:r>
              <a:rPr lang="ro-RO" sz="2800" dirty="0"/>
              <a:t> </a:t>
            </a:r>
            <a:r>
              <a:rPr lang="en-US" sz="2800" dirty="0"/>
              <a:t>to the team members. </a:t>
            </a:r>
            <a:endParaRPr lang="ro-RO" sz="2800" dirty="0"/>
          </a:p>
          <a:p>
            <a:endParaRPr lang="ro-RO" sz="2800" dirty="0"/>
          </a:p>
          <a:p>
            <a:r>
              <a:rPr lang="en-US" sz="2800" dirty="0"/>
              <a:t>Two of these members are</a:t>
            </a:r>
            <a:r>
              <a:rPr lang="ro-RO" sz="2800" dirty="0"/>
              <a:t>:</a:t>
            </a:r>
          </a:p>
          <a:p>
            <a:pPr marL="457200" indent="-457200">
              <a:buFont typeface="Arial" panose="020B0604020202020204" pitchFamily="34" charset="0"/>
              <a:buChar char="•"/>
            </a:pPr>
            <a:r>
              <a:rPr lang="en-US" sz="2800" dirty="0">
                <a:solidFill>
                  <a:srgbClr val="008000"/>
                </a:solidFill>
              </a:rPr>
              <a:t>the presenter </a:t>
            </a:r>
            <a:r>
              <a:rPr lang="en-US" sz="2800" dirty="0"/>
              <a:t>of the document</a:t>
            </a:r>
            <a:r>
              <a:rPr lang="ro-RO" sz="2800" dirty="0"/>
              <a:t>: </a:t>
            </a:r>
            <a:r>
              <a:rPr lang="en-US" sz="2800" b="1" dirty="0">
                <a:solidFill>
                  <a:srgbClr val="0000FF"/>
                </a:solidFill>
              </a:rPr>
              <a:t>During inspection </a:t>
            </a:r>
            <a:r>
              <a:rPr lang="en-US" sz="2800" dirty="0"/>
              <a:t>sessions, the presenter of the document</a:t>
            </a:r>
            <a:r>
              <a:rPr lang="ro-RO" sz="2800" dirty="0"/>
              <a:t> </a:t>
            </a:r>
            <a:r>
              <a:rPr lang="en-US" sz="2800" dirty="0"/>
              <a:t>is chosen by the moderator</a:t>
            </a:r>
            <a:r>
              <a:rPr lang="ro-RO" sz="2800" dirty="0"/>
              <a:t>, but </a:t>
            </a:r>
            <a:r>
              <a:rPr lang="ro-RO" sz="2800" dirty="0" err="1"/>
              <a:t>not</a:t>
            </a:r>
            <a:r>
              <a:rPr lang="ro-RO" sz="2800" dirty="0"/>
              <a:t> </a:t>
            </a:r>
            <a:r>
              <a:rPr lang="ro-RO" sz="2800" dirty="0" err="1"/>
              <a:t>the</a:t>
            </a:r>
            <a:r>
              <a:rPr lang="ro-RO" sz="2800" dirty="0"/>
              <a:t> document</a:t>
            </a:r>
            <a:r>
              <a:rPr lang="en-US" sz="2800" dirty="0"/>
              <a:t>’s author. </a:t>
            </a:r>
            <a:r>
              <a:rPr lang="en-US" sz="2800" u="sng" dirty="0">
                <a:solidFill>
                  <a:srgbClr val="0000FF"/>
                </a:solidFill>
              </a:rPr>
              <a:t>T</a:t>
            </a:r>
            <a:r>
              <a:rPr lang="ro-RO" sz="2800" u="sng" dirty="0" err="1">
                <a:solidFill>
                  <a:srgbClr val="0000FF"/>
                </a:solidFill>
              </a:rPr>
              <a:t>he</a:t>
            </a:r>
            <a:r>
              <a:rPr lang="ro-RO" sz="2800" u="sng" dirty="0">
                <a:solidFill>
                  <a:srgbClr val="0000FF"/>
                </a:solidFill>
              </a:rPr>
              <a:t> software </a:t>
            </a:r>
            <a:r>
              <a:rPr lang="ro-RO" sz="2800" u="sng" dirty="0" err="1">
                <a:solidFill>
                  <a:srgbClr val="0000FF"/>
                </a:solidFill>
              </a:rPr>
              <a:t>coder</a:t>
            </a:r>
            <a:r>
              <a:rPr lang="en-US" sz="2800" u="sng" dirty="0">
                <a:solidFill>
                  <a:srgbClr val="0000FF"/>
                </a:solidFill>
              </a:rPr>
              <a:t> </a:t>
            </a:r>
            <a:r>
              <a:rPr lang="en-US" sz="2800" dirty="0">
                <a:solidFill>
                  <a:srgbClr val="0000FF"/>
                </a:solidFill>
              </a:rPr>
              <a:t>- </a:t>
            </a:r>
            <a:r>
              <a:rPr lang="ro-RO" sz="2800" dirty="0" err="1">
                <a:solidFill>
                  <a:srgbClr val="0000FF"/>
                </a:solidFill>
              </a:rPr>
              <a:t>understand</a:t>
            </a:r>
            <a:r>
              <a:rPr lang="ro-RO" sz="2800" dirty="0">
                <a:solidFill>
                  <a:srgbClr val="0000FF"/>
                </a:solidFill>
              </a:rPr>
              <a:t> </a:t>
            </a:r>
            <a:r>
              <a:rPr lang="ro-RO" sz="2800" dirty="0" err="1">
                <a:solidFill>
                  <a:srgbClr val="0000FF"/>
                </a:solidFill>
              </a:rPr>
              <a:t>the</a:t>
            </a:r>
            <a:r>
              <a:rPr lang="en-US" sz="2800" dirty="0">
                <a:solidFill>
                  <a:srgbClr val="0000FF"/>
                </a:solidFill>
              </a:rPr>
              <a:t> design logic and its implications for coding.  </a:t>
            </a:r>
            <a:r>
              <a:rPr lang="en-US" sz="2800" b="1" dirty="0">
                <a:solidFill>
                  <a:srgbClr val="0000FF"/>
                </a:solidFill>
              </a:rPr>
              <a:t>For </a:t>
            </a:r>
            <a:r>
              <a:rPr lang="ro-RO" sz="2800" b="1" dirty="0" err="1">
                <a:solidFill>
                  <a:srgbClr val="0000FF"/>
                </a:solidFill>
              </a:rPr>
              <a:t>most</a:t>
            </a:r>
            <a:r>
              <a:rPr lang="ro-RO" sz="2800" b="1" dirty="0">
                <a:solidFill>
                  <a:srgbClr val="0000FF"/>
                </a:solidFill>
              </a:rPr>
              <a:t> </a:t>
            </a:r>
            <a:r>
              <a:rPr lang="ro-RO" sz="2800" b="1" dirty="0" err="1">
                <a:solidFill>
                  <a:srgbClr val="0000FF"/>
                </a:solidFill>
              </a:rPr>
              <a:t>walkthrough</a:t>
            </a:r>
            <a:r>
              <a:rPr lang="en-US" sz="2800" b="1" dirty="0">
                <a:solidFill>
                  <a:srgbClr val="0000FF"/>
                </a:solidFill>
              </a:rPr>
              <a:t> </a:t>
            </a:r>
            <a:r>
              <a:rPr lang="en-US" sz="2800" dirty="0"/>
              <a:t>sessions, </a:t>
            </a:r>
            <a:r>
              <a:rPr lang="en-US" sz="2800" u="sng" dirty="0">
                <a:solidFill>
                  <a:srgbClr val="0000FF"/>
                </a:solidFill>
              </a:rPr>
              <a:t>it is the author</a:t>
            </a:r>
            <a:r>
              <a:rPr lang="en-US" sz="2800" dirty="0"/>
              <a:t>, </a:t>
            </a:r>
            <a:r>
              <a:rPr lang="ro-RO" sz="2800" dirty="0" err="1"/>
              <a:t>the</a:t>
            </a:r>
            <a:r>
              <a:rPr lang="ro-RO" sz="2800" dirty="0"/>
              <a:t> </a:t>
            </a:r>
            <a:r>
              <a:rPr lang="ro-RO" sz="2800" dirty="0" err="1"/>
              <a:t>professional</a:t>
            </a:r>
            <a:r>
              <a:rPr lang="ro-RO" sz="2800" dirty="0"/>
              <a:t> </a:t>
            </a:r>
            <a:r>
              <a:rPr lang="ro-RO" sz="2800" dirty="0" err="1"/>
              <a:t>most</a:t>
            </a:r>
            <a:r>
              <a:rPr lang="ro-RO" sz="2800" dirty="0"/>
              <a:t> </a:t>
            </a:r>
            <a:r>
              <a:rPr lang="ro-RO" sz="2800" dirty="0" err="1"/>
              <a:t>intimately</a:t>
            </a:r>
            <a:r>
              <a:rPr lang="en-US" sz="2800" dirty="0"/>
              <a:t> </a:t>
            </a:r>
            <a:r>
              <a:rPr lang="ro-RO" sz="2800" dirty="0" err="1"/>
              <a:t>acquainted</a:t>
            </a:r>
            <a:r>
              <a:rPr lang="ro-RO" sz="2800" dirty="0"/>
              <a:t> </a:t>
            </a:r>
            <a:r>
              <a:rPr lang="ro-RO" sz="2800" dirty="0" err="1"/>
              <a:t>with</a:t>
            </a:r>
            <a:r>
              <a:rPr lang="ro-RO" sz="2800" dirty="0"/>
              <a:t> </a:t>
            </a:r>
            <a:r>
              <a:rPr lang="ro-RO" sz="2800" dirty="0" err="1"/>
              <a:t>the</a:t>
            </a:r>
            <a:r>
              <a:rPr lang="ro-RO" sz="2800" dirty="0"/>
              <a:t> document</a:t>
            </a:r>
            <a:r>
              <a:rPr lang="en-US" sz="2800" dirty="0"/>
              <a:t>. </a:t>
            </a:r>
          </a:p>
          <a:p>
            <a:pPr marL="457200" indent="-457200">
              <a:buFont typeface="Arial" panose="020B0604020202020204" pitchFamily="34" charset="0"/>
              <a:buChar char="•"/>
            </a:pPr>
            <a:r>
              <a:rPr lang="ro-RO" sz="2800" dirty="0" err="1">
                <a:solidFill>
                  <a:srgbClr val="008000"/>
                </a:solidFill>
              </a:rPr>
              <a:t>the</a:t>
            </a:r>
            <a:r>
              <a:rPr lang="ro-RO" sz="2800" dirty="0">
                <a:solidFill>
                  <a:srgbClr val="008000"/>
                </a:solidFill>
              </a:rPr>
              <a:t> </a:t>
            </a:r>
            <a:r>
              <a:rPr lang="ro-RO" sz="2800" dirty="0" err="1">
                <a:solidFill>
                  <a:srgbClr val="008000"/>
                </a:solidFill>
              </a:rPr>
              <a:t>scribe</a:t>
            </a:r>
            <a:r>
              <a:rPr lang="ro-RO" sz="2800" dirty="0">
                <a:solidFill>
                  <a:srgbClr val="008000"/>
                </a:solidFill>
              </a:rPr>
              <a:t>.</a:t>
            </a:r>
          </a:p>
          <a:p>
            <a:endParaRPr lang="ro-RO" sz="2800" dirty="0"/>
          </a:p>
          <a:p>
            <a:endParaRPr lang="en-US" sz="2400" dirty="0"/>
          </a:p>
        </p:txBody>
      </p:sp>
    </p:spTree>
    <p:extLst>
      <p:ext uri="{BB962C8B-B14F-4D97-AF65-F5344CB8AC3E}">
        <p14:creationId xmlns:p14="http://schemas.microsoft.com/office/powerpoint/2010/main" val="1507703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75</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12369" y="1060983"/>
            <a:ext cx="10347383" cy="4339650"/>
          </a:xfrm>
          <a:prstGeom prst="rect">
            <a:avLst/>
          </a:prstGeom>
        </p:spPr>
        <p:txBody>
          <a:bodyPr wrap="square">
            <a:spAutoFit/>
          </a:bodyPr>
          <a:lstStyle/>
          <a:p>
            <a:r>
              <a:rPr lang="en-US" sz="2800" b="1" dirty="0"/>
              <a:t>1. Participants of peer reviews</a:t>
            </a:r>
          </a:p>
          <a:p>
            <a:r>
              <a:rPr lang="ro-RO" sz="2800" i="1" dirty="0"/>
              <a:t>Team </a:t>
            </a:r>
            <a:r>
              <a:rPr lang="ro-RO" sz="2800" i="1" dirty="0" err="1"/>
              <a:t>assignments</a:t>
            </a:r>
            <a:r>
              <a:rPr lang="en-US" sz="2800" i="1" dirty="0"/>
              <a:t>:</a:t>
            </a:r>
            <a:r>
              <a:rPr lang="en-US" sz="2800" dirty="0"/>
              <a:t> </a:t>
            </a:r>
            <a:endParaRPr lang="ro-RO" sz="2800" dirty="0"/>
          </a:p>
          <a:p>
            <a:endParaRPr lang="ro-RO" sz="2800" dirty="0"/>
          </a:p>
          <a:p>
            <a:r>
              <a:rPr lang="en-US" sz="2800" dirty="0"/>
              <a:t>Two of these members are</a:t>
            </a:r>
            <a:r>
              <a:rPr lang="ro-RO" sz="2800" dirty="0"/>
              <a:t>:</a:t>
            </a:r>
          </a:p>
          <a:p>
            <a:pPr marL="457200" indent="-457200">
              <a:buFont typeface="Arial" panose="020B0604020202020204" pitchFamily="34" charset="0"/>
              <a:buChar char="•"/>
            </a:pPr>
            <a:r>
              <a:rPr lang="en-US" sz="2800" dirty="0">
                <a:solidFill>
                  <a:srgbClr val="008000"/>
                </a:solidFill>
              </a:rPr>
              <a:t>the presenter </a:t>
            </a:r>
            <a:r>
              <a:rPr lang="en-US" sz="2800" dirty="0"/>
              <a:t>of the document</a:t>
            </a:r>
            <a:r>
              <a:rPr lang="ro-RO" sz="2800" dirty="0"/>
              <a:t>: </a:t>
            </a:r>
            <a:endParaRPr lang="en-US" sz="2800" dirty="0"/>
          </a:p>
          <a:p>
            <a:r>
              <a:rPr lang="en-US" sz="2800" dirty="0"/>
              <a:t>a</a:t>
            </a:r>
            <a:r>
              <a:rPr lang="ro-RO" sz="2800" dirty="0" err="1"/>
              <a:t>nd</a:t>
            </a:r>
            <a:r>
              <a:rPr lang="ro-RO" sz="2800" dirty="0"/>
              <a:t> </a:t>
            </a:r>
          </a:p>
          <a:p>
            <a:pPr marL="457200" indent="-457200" algn="just">
              <a:buFont typeface="Arial" panose="020B0604020202020204" pitchFamily="34" charset="0"/>
              <a:buChar char="•"/>
            </a:pPr>
            <a:r>
              <a:rPr lang="ro-RO" sz="2800" dirty="0" err="1">
                <a:solidFill>
                  <a:srgbClr val="008000"/>
                </a:solidFill>
              </a:rPr>
              <a:t>the</a:t>
            </a:r>
            <a:r>
              <a:rPr lang="ro-RO" sz="2800" dirty="0">
                <a:solidFill>
                  <a:srgbClr val="008000"/>
                </a:solidFill>
              </a:rPr>
              <a:t> </a:t>
            </a:r>
            <a:r>
              <a:rPr lang="ro-RO" sz="2800" dirty="0" err="1">
                <a:solidFill>
                  <a:srgbClr val="008000"/>
                </a:solidFill>
              </a:rPr>
              <a:t>scribe</a:t>
            </a:r>
            <a:r>
              <a:rPr lang="ro-RO" sz="2800" dirty="0">
                <a:solidFill>
                  <a:srgbClr val="008000"/>
                </a:solidFill>
              </a:rPr>
              <a:t>.</a:t>
            </a:r>
            <a:r>
              <a:rPr lang="en-US" sz="2800" dirty="0"/>
              <a:t>The team leader will often – but not always – serve as the scribe for the session, and record the noted defects that are to be corrected </a:t>
            </a:r>
            <a:r>
              <a:rPr lang="ro-RO" sz="2800" dirty="0" err="1"/>
              <a:t>by</a:t>
            </a:r>
            <a:r>
              <a:rPr lang="ro-RO" sz="2800" dirty="0"/>
              <a:t> </a:t>
            </a:r>
            <a:r>
              <a:rPr lang="ro-RO" sz="2800" dirty="0" err="1"/>
              <a:t>the</a:t>
            </a:r>
            <a:r>
              <a:rPr lang="ro-RO" sz="2800" dirty="0"/>
              <a:t> </a:t>
            </a:r>
            <a:r>
              <a:rPr lang="ro-RO" sz="2800" dirty="0" err="1"/>
              <a:t>development</a:t>
            </a:r>
            <a:r>
              <a:rPr lang="ro-RO" sz="2800" dirty="0"/>
              <a:t> team.</a:t>
            </a:r>
          </a:p>
          <a:p>
            <a:endParaRPr lang="en-US" sz="2400" dirty="0"/>
          </a:p>
        </p:txBody>
      </p:sp>
    </p:spTree>
    <p:extLst>
      <p:ext uri="{BB962C8B-B14F-4D97-AF65-F5344CB8AC3E}">
        <p14:creationId xmlns:p14="http://schemas.microsoft.com/office/powerpoint/2010/main" val="5166879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76</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5355312"/>
          </a:xfrm>
          <a:prstGeom prst="rect">
            <a:avLst/>
          </a:prstGeom>
        </p:spPr>
        <p:txBody>
          <a:bodyPr wrap="square">
            <a:spAutoFit/>
          </a:bodyPr>
          <a:lstStyle/>
          <a:p>
            <a:r>
              <a:rPr lang="en-US" sz="2800" b="1" dirty="0"/>
              <a:t>2. Preparations for a peer review session</a:t>
            </a:r>
          </a:p>
          <a:p>
            <a:r>
              <a:rPr lang="en-US" sz="2800" dirty="0"/>
              <a:t>The review leader and the team members are to assiduously complete their preparation, with the type of review determining their scope.</a:t>
            </a:r>
          </a:p>
          <a:p>
            <a:r>
              <a:rPr lang="en-US" sz="2800" i="1" dirty="0"/>
              <a:t>Peer review leader’s preparations for the review session</a:t>
            </a:r>
          </a:p>
          <a:p>
            <a:pPr marL="971550" lvl="1" indent="-514350">
              <a:buFont typeface="+mj-lt"/>
              <a:buAutoNum type="arabicPeriod"/>
            </a:pPr>
            <a:r>
              <a:rPr lang="en-US" sz="2000" dirty="0"/>
              <a:t>To determine, together with the author, which sections of the design document</a:t>
            </a:r>
            <a:r>
              <a:rPr lang="ro-RO" sz="2000" dirty="0"/>
              <a:t> are </a:t>
            </a:r>
            <a:r>
              <a:rPr lang="ro-RO" sz="2000" dirty="0" err="1"/>
              <a:t>to</a:t>
            </a:r>
            <a:r>
              <a:rPr lang="ro-RO" sz="2000" dirty="0"/>
              <a:t> </a:t>
            </a:r>
            <a:r>
              <a:rPr lang="ro-RO" sz="2000" dirty="0" err="1"/>
              <a:t>be</a:t>
            </a:r>
            <a:r>
              <a:rPr lang="ro-RO" sz="2000" dirty="0"/>
              <a:t> </a:t>
            </a:r>
            <a:r>
              <a:rPr lang="ro-RO" sz="2000" dirty="0" err="1"/>
              <a:t>reviewed</a:t>
            </a:r>
            <a:endParaRPr lang="ro-RO" sz="2000" dirty="0"/>
          </a:p>
          <a:p>
            <a:pPr marL="971550" lvl="1" indent="-514350">
              <a:buFont typeface="+mj-lt"/>
              <a:buAutoNum type="arabicPeriod"/>
            </a:pPr>
            <a:r>
              <a:rPr lang="en-US" sz="2000" dirty="0"/>
              <a:t>To select the team members.</a:t>
            </a:r>
            <a:endParaRPr lang="ro-RO" sz="2000" dirty="0"/>
          </a:p>
          <a:p>
            <a:pPr marL="971550" lvl="1" indent="-514350">
              <a:buFont typeface="+mj-lt"/>
              <a:buAutoNum type="arabicPeriod"/>
            </a:pPr>
            <a:r>
              <a:rPr lang="en-US" sz="2000" dirty="0"/>
              <a:t>To schedule the peer review sessions</a:t>
            </a:r>
            <a:endParaRPr lang="ro-RO" sz="2000" dirty="0"/>
          </a:p>
          <a:p>
            <a:pPr marL="971550" lvl="1" indent="-514350">
              <a:buFont typeface="+mj-lt"/>
              <a:buAutoNum type="arabicPeriod"/>
            </a:pPr>
            <a:r>
              <a:rPr lang="en-US" sz="2000" dirty="0"/>
              <a:t>To distribute the document to the team members</a:t>
            </a:r>
            <a:endParaRPr lang="ro-RO" sz="2000" dirty="0"/>
          </a:p>
          <a:p>
            <a:r>
              <a:rPr lang="en-US" sz="2800" i="1" dirty="0"/>
              <a:t>Peer review team’s preparations for the review session</a:t>
            </a:r>
          </a:p>
          <a:p>
            <a:pPr marL="971550" lvl="1" indent="-514350">
              <a:buFont typeface="+mj-lt"/>
              <a:buAutoNum type="arabicPeriod"/>
            </a:pPr>
            <a:r>
              <a:rPr lang="en-US" sz="2000" dirty="0"/>
              <a:t>The preparations required of an inspection team member are quite thorough,</a:t>
            </a:r>
            <a:r>
              <a:rPr lang="ro-RO" sz="2000" dirty="0"/>
              <a:t> </a:t>
            </a:r>
            <a:r>
              <a:rPr lang="en-US" sz="2000" dirty="0"/>
              <a:t>while those required of a walkthrough team member are brief.</a:t>
            </a:r>
            <a:endParaRPr lang="ro-RO" sz="2000" dirty="0"/>
          </a:p>
          <a:p>
            <a:pPr marL="971550" lvl="1" indent="-514350">
              <a:buFont typeface="+mj-lt"/>
              <a:buAutoNum type="arabicPeriod"/>
            </a:pPr>
            <a:r>
              <a:rPr lang="en-US" sz="2000" dirty="0"/>
              <a:t>Prior to the walkthrough session, team members briefly read the material</a:t>
            </a:r>
            <a:r>
              <a:rPr lang="ro-RO" sz="2000" dirty="0"/>
              <a:t> </a:t>
            </a:r>
            <a:r>
              <a:rPr lang="en-US" sz="2000" dirty="0"/>
              <a:t>in order to obtain a general overview of the sections to be reviewed, the</a:t>
            </a:r>
            <a:r>
              <a:rPr lang="ro-RO" sz="2000" dirty="0"/>
              <a:t> </a:t>
            </a:r>
            <a:r>
              <a:rPr lang="ro-RO" sz="2000" dirty="0" err="1"/>
              <a:t>project</a:t>
            </a:r>
            <a:r>
              <a:rPr lang="ro-RO" sz="2000" dirty="0"/>
              <a:t> </a:t>
            </a:r>
            <a:r>
              <a:rPr lang="ro-RO" sz="2000" dirty="0" err="1"/>
              <a:t>and</a:t>
            </a:r>
            <a:r>
              <a:rPr lang="ro-RO" sz="2000" dirty="0"/>
              <a:t> </a:t>
            </a:r>
            <a:r>
              <a:rPr lang="ro-RO" sz="2000" dirty="0" err="1"/>
              <a:t>its</a:t>
            </a:r>
            <a:r>
              <a:rPr lang="ro-RO" sz="2000" dirty="0"/>
              <a:t> </a:t>
            </a:r>
            <a:r>
              <a:rPr lang="ro-RO" sz="2000" dirty="0" err="1"/>
              <a:t>environment</a:t>
            </a:r>
            <a:r>
              <a:rPr lang="ro-RO" sz="2000" dirty="0"/>
              <a:t>.</a:t>
            </a:r>
            <a:endParaRPr lang="en-US" sz="2000" dirty="0"/>
          </a:p>
        </p:txBody>
      </p:sp>
    </p:spTree>
    <p:extLst>
      <p:ext uri="{BB962C8B-B14F-4D97-AF65-F5344CB8AC3E}">
        <p14:creationId xmlns:p14="http://schemas.microsoft.com/office/powerpoint/2010/main" val="25700524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77</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4832092"/>
          </a:xfrm>
          <a:prstGeom prst="rect">
            <a:avLst/>
          </a:prstGeom>
        </p:spPr>
        <p:txBody>
          <a:bodyPr wrap="square">
            <a:spAutoFit/>
          </a:bodyPr>
          <a:lstStyle/>
          <a:p>
            <a:r>
              <a:rPr lang="en-US" sz="2800" b="1" dirty="0"/>
              <a:t>3. The peer review session</a:t>
            </a:r>
          </a:p>
          <a:p>
            <a:r>
              <a:rPr lang="en-US" sz="2800" dirty="0"/>
              <a:t>The presenter reads</a:t>
            </a:r>
            <a:r>
              <a:rPr lang="ro-RO" sz="2800" dirty="0"/>
              <a:t> </a:t>
            </a:r>
            <a:r>
              <a:rPr lang="en-US" sz="2800" dirty="0"/>
              <a:t>a section of the document and adds, if needed, a brief explanation of the</a:t>
            </a:r>
            <a:r>
              <a:rPr lang="ro-RO" sz="2800" dirty="0"/>
              <a:t> </a:t>
            </a:r>
            <a:r>
              <a:rPr lang="en-US" sz="2800" dirty="0"/>
              <a:t>issues involved in his or her own words. </a:t>
            </a:r>
            <a:endParaRPr lang="ro-RO" sz="2800" dirty="0"/>
          </a:p>
          <a:p>
            <a:endParaRPr lang="ro-RO" sz="2800" dirty="0"/>
          </a:p>
          <a:p>
            <a:r>
              <a:rPr lang="en-US" sz="2800" dirty="0"/>
              <a:t>As the session progresses, the participants</a:t>
            </a:r>
            <a:r>
              <a:rPr lang="ro-RO" sz="2800" dirty="0"/>
              <a:t> </a:t>
            </a:r>
            <a:r>
              <a:rPr lang="en-US" sz="2800" dirty="0"/>
              <a:t>either deliver their comments to the document or address their</a:t>
            </a:r>
            <a:r>
              <a:rPr lang="ro-RO" sz="2800" dirty="0"/>
              <a:t> </a:t>
            </a:r>
            <a:r>
              <a:rPr lang="en-US" sz="2800" dirty="0"/>
              <a:t>reactions to the comments. </a:t>
            </a:r>
            <a:endParaRPr lang="ro-RO" sz="2800" dirty="0"/>
          </a:p>
          <a:p>
            <a:endParaRPr lang="ro-RO" sz="2800" dirty="0"/>
          </a:p>
          <a:p>
            <a:r>
              <a:rPr lang="en-US" sz="2800" dirty="0"/>
              <a:t>The discussion should be confined to identification</a:t>
            </a:r>
            <a:r>
              <a:rPr lang="ro-RO" sz="2800" dirty="0"/>
              <a:t> </a:t>
            </a:r>
            <a:r>
              <a:rPr lang="en-US" sz="2800" dirty="0"/>
              <a:t>of errors, which means that it should not deal with tentative solutions.</a:t>
            </a:r>
          </a:p>
          <a:p>
            <a:endParaRPr lang="en-US" sz="2800" dirty="0"/>
          </a:p>
        </p:txBody>
      </p:sp>
    </p:spTree>
    <p:extLst>
      <p:ext uri="{BB962C8B-B14F-4D97-AF65-F5344CB8AC3E}">
        <p14:creationId xmlns:p14="http://schemas.microsoft.com/office/powerpoint/2010/main" val="13375760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78</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4955203"/>
          </a:xfrm>
          <a:prstGeom prst="rect">
            <a:avLst/>
          </a:prstGeom>
        </p:spPr>
        <p:txBody>
          <a:bodyPr wrap="square">
            <a:spAutoFit/>
          </a:bodyPr>
          <a:lstStyle/>
          <a:p>
            <a:r>
              <a:rPr lang="en-US" sz="2800" b="1" dirty="0"/>
              <a:t>3. The peer review session</a:t>
            </a:r>
          </a:p>
          <a:p>
            <a:r>
              <a:rPr lang="ro-RO" sz="2400" dirty="0"/>
              <a:t>T</a:t>
            </a:r>
            <a:r>
              <a:rPr lang="en-US" sz="2400" dirty="0"/>
              <a:t>he agenda of the typical walkthrough session</a:t>
            </a:r>
            <a:r>
              <a:rPr lang="ro-RO" sz="2400" dirty="0"/>
              <a:t> </a:t>
            </a:r>
            <a:r>
              <a:rPr lang="en-US" sz="2400" dirty="0"/>
              <a:t>opens with the author’s short presentation or overview of the project and the</a:t>
            </a:r>
            <a:r>
              <a:rPr lang="ro-RO" sz="2400" dirty="0"/>
              <a:t> </a:t>
            </a:r>
            <a:r>
              <a:rPr lang="en-US" sz="2400" dirty="0"/>
              <a:t>design sections to be reviewed.</a:t>
            </a:r>
            <a:endParaRPr lang="ro-RO" sz="2400" dirty="0"/>
          </a:p>
          <a:p>
            <a:endParaRPr lang="ro-RO" sz="2400" dirty="0"/>
          </a:p>
          <a:p>
            <a:r>
              <a:rPr lang="en-US" sz="2400" dirty="0"/>
              <a:t>During the session</a:t>
            </a:r>
            <a:r>
              <a:rPr lang="en-US" sz="2400" dirty="0">
                <a:solidFill>
                  <a:srgbClr val="0000FF"/>
                </a:solidFill>
              </a:rPr>
              <a:t>, the scribe </a:t>
            </a:r>
            <a:r>
              <a:rPr lang="en-US" sz="2400" dirty="0"/>
              <a:t>should document each error recognized by</a:t>
            </a:r>
            <a:r>
              <a:rPr lang="ro-RO" sz="2400" dirty="0"/>
              <a:t> </a:t>
            </a:r>
            <a:r>
              <a:rPr lang="en-US" sz="2400" dirty="0"/>
              <a:t>location and description, type and character (incorrect, missing parts or extra</a:t>
            </a:r>
            <a:r>
              <a:rPr lang="ro-RO" sz="2400" dirty="0"/>
              <a:t> </a:t>
            </a:r>
            <a:r>
              <a:rPr lang="ro-RO" sz="2400" dirty="0" err="1"/>
              <a:t>parts</a:t>
            </a:r>
            <a:r>
              <a:rPr lang="ro-RO" sz="2400" dirty="0"/>
              <a:t>).</a:t>
            </a:r>
          </a:p>
          <a:p>
            <a:endParaRPr lang="ro-RO" sz="2400" dirty="0"/>
          </a:p>
          <a:p>
            <a:r>
              <a:rPr lang="en-US" sz="2400" dirty="0"/>
              <a:t>The inspection session scribe will add the estimated severity of each</a:t>
            </a:r>
          </a:p>
          <a:p>
            <a:r>
              <a:rPr lang="en-US" sz="2400" dirty="0"/>
              <a:t>defect, a factor to be used in the statistical analysis of defects found and for the</a:t>
            </a:r>
            <a:r>
              <a:rPr lang="ro-RO" sz="2400" dirty="0"/>
              <a:t> </a:t>
            </a:r>
            <a:r>
              <a:rPr lang="en-US" sz="2400" dirty="0"/>
              <a:t>formulation of preventive and corrective actions.</a:t>
            </a:r>
            <a:endParaRPr lang="ro-RO" sz="2400" dirty="0"/>
          </a:p>
          <a:p>
            <a:endParaRPr lang="ro-RO" sz="2400" dirty="0"/>
          </a:p>
          <a:p>
            <a:r>
              <a:rPr lang="ro-RO" sz="2400" dirty="0"/>
              <a:t>S</a:t>
            </a:r>
            <a:r>
              <a:rPr lang="en-US" sz="2400" dirty="0" err="1"/>
              <a:t>essions</a:t>
            </a:r>
            <a:r>
              <a:rPr lang="en-US" sz="2400" dirty="0"/>
              <a:t> should not exceed two hours in length, or</a:t>
            </a:r>
            <a:r>
              <a:rPr lang="ro-RO" sz="2400" dirty="0"/>
              <a:t> </a:t>
            </a:r>
            <a:r>
              <a:rPr lang="en-US" sz="2400" dirty="0"/>
              <a:t>schedule for more than twice daily.</a:t>
            </a:r>
          </a:p>
        </p:txBody>
      </p:sp>
    </p:spTree>
    <p:extLst>
      <p:ext uri="{BB962C8B-B14F-4D97-AF65-F5344CB8AC3E}">
        <p14:creationId xmlns:p14="http://schemas.microsoft.com/office/powerpoint/2010/main" val="25133399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79</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4955203"/>
          </a:xfrm>
          <a:prstGeom prst="rect">
            <a:avLst/>
          </a:prstGeom>
        </p:spPr>
        <p:txBody>
          <a:bodyPr wrap="square">
            <a:spAutoFit/>
          </a:bodyPr>
          <a:lstStyle/>
          <a:p>
            <a:r>
              <a:rPr lang="en-US" sz="2800" b="1" dirty="0"/>
              <a:t>3. The peer review session</a:t>
            </a:r>
          </a:p>
          <a:p>
            <a:r>
              <a:rPr lang="ro-RO" sz="2400" i="1" dirty="0" err="1"/>
              <a:t>Session</a:t>
            </a:r>
            <a:r>
              <a:rPr lang="ro-RO" sz="2400" i="1" dirty="0"/>
              <a:t> </a:t>
            </a:r>
            <a:r>
              <a:rPr lang="ro-RO" sz="2400" i="1" dirty="0" err="1"/>
              <a:t>documentation</a:t>
            </a:r>
            <a:endParaRPr lang="ro-RO" sz="2400" i="1" dirty="0"/>
          </a:p>
          <a:p>
            <a:r>
              <a:rPr lang="en-US" sz="2400" dirty="0"/>
              <a:t>Two documents are to be produced following an </a:t>
            </a:r>
            <a:r>
              <a:rPr lang="en-US" sz="2400" dirty="0">
                <a:solidFill>
                  <a:srgbClr val="0000FF"/>
                </a:solidFill>
              </a:rPr>
              <a:t>inspection</a:t>
            </a:r>
            <a:r>
              <a:rPr lang="en-US" sz="2400" dirty="0"/>
              <a:t> session and</a:t>
            </a:r>
          </a:p>
          <a:p>
            <a:r>
              <a:rPr lang="en-US" sz="2400" dirty="0"/>
              <a:t>subsequently distributed among the session participants</a:t>
            </a:r>
            <a:r>
              <a:rPr lang="ro-RO" sz="2400" dirty="0"/>
              <a:t>.</a:t>
            </a:r>
          </a:p>
          <a:p>
            <a:r>
              <a:rPr lang="ro-RO" sz="2400" b="1" dirty="0" err="1"/>
              <a:t>Inspection</a:t>
            </a:r>
            <a:r>
              <a:rPr lang="ro-RO" sz="2400" b="1" dirty="0"/>
              <a:t> </a:t>
            </a:r>
            <a:r>
              <a:rPr lang="ro-RO" sz="2400" b="1" dirty="0" err="1"/>
              <a:t>session</a:t>
            </a:r>
            <a:r>
              <a:rPr lang="ro-RO" sz="2400" b="1" dirty="0"/>
              <a:t> </a:t>
            </a:r>
            <a:r>
              <a:rPr lang="ro-RO" sz="2400" b="1" dirty="0" err="1"/>
              <a:t>findings</a:t>
            </a:r>
            <a:r>
              <a:rPr lang="ro-RO" sz="2400" b="1" dirty="0"/>
              <a:t> report: The </a:t>
            </a:r>
            <a:r>
              <a:rPr lang="ro-RO" sz="2400" b="1" dirty="0" err="1"/>
              <a:t>Scribe</a:t>
            </a:r>
            <a:endParaRPr lang="ro-RO" sz="2400" b="1" dirty="0"/>
          </a:p>
          <a:p>
            <a:endParaRPr lang="ro-RO" sz="2400" b="1" dirty="0"/>
          </a:p>
          <a:p>
            <a:r>
              <a:rPr lang="ro-RO" sz="2400" b="1" dirty="0" err="1"/>
              <a:t>Inspection</a:t>
            </a:r>
            <a:r>
              <a:rPr lang="ro-RO" sz="2400" b="1" dirty="0"/>
              <a:t> </a:t>
            </a:r>
            <a:r>
              <a:rPr lang="ro-RO" sz="2400" b="1" dirty="0" err="1"/>
              <a:t>session</a:t>
            </a:r>
            <a:r>
              <a:rPr lang="ro-RO" sz="2400" b="1" dirty="0"/>
              <a:t> </a:t>
            </a:r>
            <a:r>
              <a:rPr lang="ro-RO" sz="2400" b="1" dirty="0" err="1"/>
              <a:t>summary</a:t>
            </a:r>
            <a:r>
              <a:rPr lang="ro-RO" sz="2400" b="1" dirty="0"/>
              <a:t> report: The </a:t>
            </a:r>
            <a:r>
              <a:rPr lang="ro-RO" sz="2400" b="1" dirty="0" err="1"/>
              <a:t>Inspection</a:t>
            </a:r>
            <a:r>
              <a:rPr lang="ro-RO" sz="2400" b="1" dirty="0"/>
              <a:t> </a:t>
            </a:r>
            <a:r>
              <a:rPr lang="ro-RO" sz="2400" b="1" dirty="0" err="1"/>
              <a:t>leader</a:t>
            </a:r>
            <a:endParaRPr lang="ro-RO" sz="2400" b="1" dirty="0"/>
          </a:p>
          <a:p>
            <a:endParaRPr lang="ro-RO" sz="2400" dirty="0"/>
          </a:p>
          <a:p>
            <a:endParaRPr lang="ro-RO" sz="2400" dirty="0"/>
          </a:p>
          <a:p>
            <a:r>
              <a:rPr lang="en-US" sz="2400" dirty="0"/>
              <a:t>At the end of a session or series of </a:t>
            </a:r>
            <a:r>
              <a:rPr lang="en-US" sz="2400" dirty="0">
                <a:solidFill>
                  <a:srgbClr val="0000FF"/>
                </a:solidFill>
              </a:rPr>
              <a:t>walkthrough</a:t>
            </a:r>
            <a:r>
              <a:rPr lang="en-US" sz="2400" dirty="0"/>
              <a:t> sessions, copies of the error</a:t>
            </a:r>
          </a:p>
          <a:p>
            <a:r>
              <a:rPr lang="en-US" sz="2400" dirty="0"/>
              <a:t>documentation – the “walkthrough session findings report” – should be</a:t>
            </a:r>
          </a:p>
          <a:p>
            <a:r>
              <a:rPr lang="en-US" sz="2400" dirty="0"/>
              <a:t>handed to the development team and the session participants.</a:t>
            </a:r>
            <a:endParaRPr lang="ro-RO" sz="2400" dirty="0"/>
          </a:p>
          <a:p>
            <a:endParaRPr lang="en-US" sz="2400" dirty="0"/>
          </a:p>
        </p:txBody>
      </p:sp>
    </p:spTree>
    <p:extLst>
      <p:ext uri="{BB962C8B-B14F-4D97-AF65-F5344CB8AC3E}">
        <p14:creationId xmlns:p14="http://schemas.microsoft.com/office/powerpoint/2010/main" val="36231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8</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44593" y="1259457"/>
            <a:ext cx="10347383" cy="3970318"/>
          </a:xfrm>
          <a:prstGeom prst="rect">
            <a:avLst/>
          </a:prstGeom>
        </p:spPr>
        <p:txBody>
          <a:bodyPr wrap="square">
            <a:spAutoFit/>
          </a:bodyPr>
          <a:lstStyle/>
          <a:p>
            <a:r>
              <a:rPr lang="en-US" sz="2800" dirty="0"/>
              <a:t>■ The Software Development Life Cycle (SDLC) model</a:t>
            </a:r>
          </a:p>
          <a:p>
            <a:r>
              <a:rPr lang="en-US" sz="2800" b="1" dirty="0"/>
              <a:t>System tests. </a:t>
            </a:r>
          </a:p>
          <a:p>
            <a:endParaRPr lang="en-US" sz="2800" dirty="0"/>
          </a:p>
          <a:p>
            <a:r>
              <a:rPr lang="en-US" sz="2800" dirty="0"/>
              <a:t>In many cases the customer performs independent software tests (“acceptance tests”). </a:t>
            </a:r>
          </a:p>
          <a:p>
            <a:endParaRPr lang="en-US" sz="2800" dirty="0"/>
          </a:p>
          <a:p>
            <a:r>
              <a:rPr lang="en-US" sz="2800" dirty="0"/>
              <a:t>It is quite common for a customer to ask the developer to join him or her in performing joint system tests, a procedure that saves</a:t>
            </a:r>
          </a:p>
          <a:p>
            <a:r>
              <a:rPr lang="en-US" sz="2800" dirty="0"/>
              <a:t>the time and resources required for separate acceptance tests</a:t>
            </a:r>
            <a:endParaRPr lang="ro-RO" sz="2800" dirty="0">
              <a:latin typeface="Times New Roman" panose="02020603050405020304" pitchFamily="18" charset="0"/>
              <a:cs typeface="Times New Roman" panose="02020603050405020304" pitchFamily="18" charset="0"/>
            </a:endParaRPr>
          </a:p>
        </p:txBody>
      </p:sp>
      <p:pic>
        <p:nvPicPr>
          <p:cNvPr id="3" name="Imagine 2" descr="Decupare ecra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079" y="148445"/>
            <a:ext cx="1020029" cy="1187945"/>
          </a:xfrm>
          <a:prstGeom prst="rect">
            <a:avLst/>
          </a:prstGeom>
        </p:spPr>
      </p:pic>
    </p:spTree>
    <p:extLst>
      <p:ext uri="{BB962C8B-B14F-4D97-AF65-F5344CB8AC3E}">
        <p14:creationId xmlns:p14="http://schemas.microsoft.com/office/powerpoint/2010/main" val="15378339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80</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922308" y="1060983"/>
            <a:ext cx="10347383" cy="5016758"/>
          </a:xfrm>
          <a:prstGeom prst="rect">
            <a:avLst/>
          </a:prstGeom>
        </p:spPr>
        <p:txBody>
          <a:bodyPr wrap="square">
            <a:spAutoFit/>
          </a:bodyPr>
          <a:lstStyle/>
          <a:p>
            <a:r>
              <a:rPr lang="en-US" sz="2800" b="1" dirty="0"/>
              <a:t>4. Post-peer review activities</a:t>
            </a:r>
            <a:endParaRPr lang="ro-RO" sz="2800" b="1" dirty="0"/>
          </a:p>
          <a:p>
            <a:r>
              <a:rPr lang="en-US" sz="2400" dirty="0"/>
              <a:t>The inspection process, contrary to the walkthrough, does not end with</a:t>
            </a:r>
            <a:r>
              <a:rPr lang="ro-RO" sz="2400" dirty="0"/>
              <a:t> </a:t>
            </a:r>
            <a:r>
              <a:rPr lang="en-US" sz="2400" dirty="0"/>
              <a:t>a review session or the distribution of reports. Post-inspection activities are</a:t>
            </a:r>
            <a:r>
              <a:rPr lang="ro-RO" sz="2400" dirty="0"/>
              <a:t> </a:t>
            </a:r>
            <a:r>
              <a:rPr lang="ro-RO" sz="2400" dirty="0" err="1"/>
              <a:t>conducted</a:t>
            </a:r>
            <a:r>
              <a:rPr lang="ro-RO" sz="2400" dirty="0"/>
              <a:t> </a:t>
            </a:r>
            <a:r>
              <a:rPr lang="ro-RO" sz="2400" dirty="0" err="1"/>
              <a:t>to</a:t>
            </a:r>
            <a:r>
              <a:rPr lang="ro-RO" sz="2400" dirty="0"/>
              <a:t> </a:t>
            </a:r>
            <a:r>
              <a:rPr lang="ro-RO" sz="2400" dirty="0" err="1"/>
              <a:t>attest</a:t>
            </a:r>
            <a:r>
              <a:rPr lang="ro-RO" sz="2400" dirty="0"/>
              <a:t> </a:t>
            </a:r>
            <a:r>
              <a:rPr lang="ro-RO" sz="2400" dirty="0" err="1"/>
              <a:t>to</a:t>
            </a:r>
            <a:r>
              <a:rPr lang="ro-RO" sz="2400" dirty="0"/>
              <a:t>:</a:t>
            </a:r>
          </a:p>
          <a:p>
            <a:endParaRPr lang="ro-RO" sz="2400" dirty="0"/>
          </a:p>
          <a:p>
            <a:r>
              <a:rPr lang="en-US" sz="2400" dirty="0"/>
              <a:t>■ The prompt, effective correction and reworking of all errors by the</a:t>
            </a:r>
          </a:p>
          <a:p>
            <a:r>
              <a:rPr lang="en-US" sz="2400" dirty="0"/>
              <a:t>designer/author and his team, as performed by the inspection leader (or</a:t>
            </a:r>
            <a:r>
              <a:rPr lang="ro-RO" sz="2400" dirty="0"/>
              <a:t> </a:t>
            </a:r>
            <a:r>
              <a:rPr lang="en-US" sz="2400" dirty="0"/>
              <a:t>other team member) in the course of the assigned follow-up activities.</a:t>
            </a:r>
          </a:p>
          <a:p>
            <a:endParaRPr lang="ro-RO" sz="2400" dirty="0"/>
          </a:p>
          <a:p>
            <a:r>
              <a:rPr lang="en-US" sz="2400" dirty="0"/>
              <a:t>■ Transmission of the inspection reports to the internal Corrective Action</a:t>
            </a:r>
            <a:r>
              <a:rPr lang="ro-RO" sz="2400" dirty="0"/>
              <a:t> </a:t>
            </a:r>
            <a:r>
              <a:rPr lang="en-US" sz="2400" dirty="0"/>
              <a:t>Board (CAB) for analysis. This action initiates the corrective and preventive</a:t>
            </a:r>
            <a:r>
              <a:rPr lang="ro-RO" sz="2400" dirty="0"/>
              <a:t> </a:t>
            </a:r>
            <a:r>
              <a:rPr lang="en-US" sz="2400" dirty="0"/>
              <a:t>actions that will reduce future defects and improve productivity</a:t>
            </a:r>
            <a:r>
              <a:rPr lang="ro-RO" sz="2400" dirty="0"/>
              <a:t>.</a:t>
            </a:r>
          </a:p>
          <a:p>
            <a:endParaRPr lang="en-US" sz="2800" dirty="0"/>
          </a:p>
        </p:txBody>
      </p:sp>
    </p:spTree>
    <p:extLst>
      <p:ext uri="{BB962C8B-B14F-4D97-AF65-F5344CB8AC3E}">
        <p14:creationId xmlns:p14="http://schemas.microsoft.com/office/powerpoint/2010/main" val="5957226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81</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1006417" y="1150435"/>
            <a:ext cx="10347383" cy="954107"/>
          </a:xfrm>
          <a:prstGeom prst="rect">
            <a:avLst/>
          </a:prstGeom>
        </p:spPr>
        <p:txBody>
          <a:bodyPr wrap="square">
            <a:spAutoFit/>
          </a:bodyPr>
          <a:lstStyle/>
          <a:p>
            <a:r>
              <a:rPr lang="ro-RO" sz="2800" dirty="0" err="1">
                <a:solidFill>
                  <a:schemeClr val="bg1"/>
                </a:solidFill>
              </a:rPr>
              <a:t>Ghjhgjgjhg</a:t>
            </a:r>
            <a:endParaRPr lang="ro-RO" sz="2800" dirty="0">
              <a:solidFill>
                <a:schemeClr val="bg1"/>
              </a:solidFill>
            </a:endParaRPr>
          </a:p>
          <a:p>
            <a:endParaRPr lang="en-US" sz="2800" dirty="0">
              <a:solidFill>
                <a:schemeClr val="bg1"/>
              </a:solidFill>
            </a:endParaRPr>
          </a:p>
        </p:txBody>
      </p:sp>
      <p:pic>
        <p:nvPicPr>
          <p:cNvPr id="3" name="Imagine 2"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428" y="1727435"/>
            <a:ext cx="8733277" cy="3482642"/>
          </a:xfrm>
          <a:prstGeom prst="rect">
            <a:avLst/>
          </a:prstGeom>
        </p:spPr>
      </p:pic>
    </p:spTree>
    <p:extLst>
      <p:ext uri="{BB962C8B-B14F-4D97-AF65-F5344CB8AC3E}">
        <p14:creationId xmlns:p14="http://schemas.microsoft.com/office/powerpoint/2010/main" val="17168795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82</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en-US" sz="3600" b="1" dirty="0">
                <a:solidFill>
                  <a:srgbClr val="008000"/>
                </a:solidFill>
              </a:rPr>
              <a:t>Peer r</a:t>
            </a:r>
            <a:r>
              <a:rPr lang="ro-RO" sz="3600" b="1" dirty="0" err="1">
                <a:solidFill>
                  <a:srgbClr val="008000"/>
                </a:solidFill>
              </a:rPr>
              <a:t>eview</a:t>
            </a:r>
            <a:r>
              <a:rPr lang="en-US" sz="3600" b="1" dirty="0">
                <a:solidFill>
                  <a:srgbClr val="008000"/>
                </a:solidFill>
              </a:rPr>
              <a:t>s</a:t>
            </a:r>
            <a:endParaRPr lang="ro-RO" sz="3600" b="1" dirty="0">
              <a:solidFill>
                <a:srgbClr val="008000"/>
              </a:solidFill>
            </a:endParaRPr>
          </a:p>
        </p:txBody>
      </p:sp>
      <p:sp>
        <p:nvSpPr>
          <p:cNvPr id="2" name="Dreptunghi 1"/>
          <p:cNvSpPr/>
          <p:nvPr/>
        </p:nvSpPr>
        <p:spPr>
          <a:xfrm>
            <a:off x="1006417" y="1150435"/>
            <a:ext cx="10347383" cy="954107"/>
          </a:xfrm>
          <a:prstGeom prst="rect">
            <a:avLst/>
          </a:prstGeom>
        </p:spPr>
        <p:txBody>
          <a:bodyPr wrap="square">
            <a:spAutoFit/>
          </a:bodyPr>
          <a:lstStyle/>
          <a:p>
            <a:r>
              <a:rPr lang="ro-RO" sz="2800" dirty="0" err="1">
                <a:solidFill>
                  <a:schemeClr val="bg1"/>
                </a:solidFill>
              </a:rPr>
              <a:t>Ghjhgjgjhg</a:t>
            </a:r>
            <a:endParaRPr lang="ro-RO" sz="2800" dirty="0">
              <a:solidFill>
                <a:schemeClr val="bg1"/>
              </a:solidFill>
            </a:endParaRPr>
          </a:p>
          <a:p>
            <a:endParaRPr lang="en-US" sz="2800" dirty="0">
              <a:solidFill>
                <a:schemeClr val="bg1"/>
              </a:solidFill>
            </a:endParaRPr>
          </a:p>
        </p:txBody>
      </p:sp>
      <p:pic>
        <p:nvPicPr>
          <p:cNvPr id="4" name="Imagine 3"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812" y="572034"/>
            <a:ext cx="5804161" cy="5560368"/>
          </a:xfrm>
          <a:prstGeom prst="rect">
            <a:avLst/>
          </a:prstGeom>
        </p:spPr>
      </p:pic>
    </p:spTree>
    <p:extLst>
      <p:ext uri="{BB962C8B-B14F-4D97-AF65-F5344CB8AC3E}">
        <p14:creationId xmlns:p14="http://schemas.microsoft.com/office/powerpoint/2010/main" val="31024548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83</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ro-RO" sz="3600" b="1" dirty="0">
                <a:solidFill>
                  <a:srgbClr val="008000"/>
                </a:solidFill>
              </a:rPr>
              <a:t>… </a:t>
            </a:r>
          </a:p>
        </p:txBody>
      </p:sp>
      <p:sp>
        <p:nvSpPr>
          <p:cNvPr id="2" name="Dreptunghi 1"/>
          <p:cNvSpPr/>
          <p:nvPr/>
        </p:nvSpPr>
        <p:spPr>
          <a:xfrm>
            <a:off x="1006417" y="1150435"/>
            <a:ext cx="10347383" cy="2677656"/>
          </a:xfrm>
          <a:prstGeom prst="rect">
            <a:avLst/>
          </a:prstGeom>
        </p:spPr>
        <p:txBody>
          <a:bodyPr wrap="square">
            <a:spAutoFit/>
          </a:bodyPr>
          <a:lstStyle/>
          <a:p>
            <a:r>
              <a:rPr lang="en-US" sz="2800" dirty="0"/>
              <a:t>The efficiency of peer reviews</a:t>
            </a:r>
          </a:p>
          <a:p>
            <a:r>
              <a:rPr lang="ro-RO" sz="2800" dirty="0"/>
              <a:t>…</a:t>
            </a:r>
          </a:p>
          <a:p>
            <a:r>
              <a:rPr lang="en-US" sz="2800" dirty="0"/>
              <a:t>Peer review coverage</a:t>
            </a:r>
          </a:p>
          <a:p>
            <a:r>
              <a:rPr lang="ro-RO" sz="2800" dirty="0"/>
              <a:t>…</a:t>
            </a:r>
          </a:p>
          <a:p>
            <a:r>
              <a:rPr lang="en-US" sz="2800" b="1" dirty="0">
                <a:solidFill>
                  <a:srgbClr val="008000"/>
                </a:solidFill>
              </a:rPr>
              <a:t>A comparison of the team review methods</a:t>
            </a:r>
          </a:p>
          <a:p>
            <a:endParaRPr lang="en-US" sz="2800" dirty="0">
              <a:solidFill>
                <a:schemeClr val="bg1"/>
              </a:solidFill>
            </a:endParaRPr>
          </a:p>
        </p:txBody>
      </p:sp>
    </p:spTree>
    <p:extLst>
      <p:ext uri="{BB962C8B-B14F-4D97-AF65-F5344CB8AC3E}">
        <p14:creationId xmlns:p14="http://schemas.microsoft.com/office/powerpoint/2010/main" val="747066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84</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ro-RO" sz="3600" b="1" dirty="0">
                <a:solidFill>
                  <a:srgbClr val="008000"/>
                </a:solidFill>
              </a:rPr>
              <a:t>8.5 Expert </a:t>
            </a:r>
            <a:r>
              <a:rPr lang="ro-RO" sz="3600" b="1" dirty="0" err="1">
                <a:solidFill>
                  <a:srgbClr val="008000"/>
                </a:solidFill>
              </a:rPr>
              <a:t>opinions</a:t>
            </a:r>
            <a:endParaRPr lang="ro-RO" sz="3600" b="1" dirty="0">
              <a:solidFill>
                <a:srgbClr val="008000"/>
              </a:solidFill>
            </a:endParaRPr>
          </a:p>
        </p:txBody>
      </p:sp>
      <p:sp>
        <p:nvSpPr>
          <p:cNvPr id="2" name="Dreptunghi 1"/>
          <p:cNvSpPr/>
          <p:nvPr/>
        </p:nvSpPr>
        <p:spPr>
          <a:xfrm>
            <a:off x="1006417" y="982431"/>
            <a:ext cx="10347383" cy="4832092"/>
          </a:xfrm>
          <a:prstGeom prst="rect">
            <a:avLst/>
          </a:prstGeom>
        </p:spPr>
        <p:txBody>
          <a:bodyPr wrap="square">
            <a:spAutoFit/>
          </a:bodyPr>
          <a:lstStyle/>
          <a:p>
            <a:r>
              <a:rPr lang="ro-RO" sz="2800" dirty="0"/>
              <a:t>Expert </a:t>
            </a:r>
            <a:r>
              <a:rPr lang="en-US" sz="2800" dirty="0"/>
              <a:t>opinions, prepared by outside experts, support quality evaluation by introducing</a:t>
            </a:r>
            <a:r>
              <a:rPr lang="ro-RO" sz="2800" dirty="0"/>
              <a:t> </a:t>
            </a:r>
            <a:r>
              <a:rPr lang="en-US" sz="2800" dirty="0"/>
              <a:t>additional capabilities to the internal review staff. </a:t>
            </a:r>
            <a:endParaRPr lang="ro-RO" sz="2800" dirty="0"/>
          </a:p>
          <a:p>
            <a:endParaRPr lang="ro-RO" sz="2800" dirty="0"/>
          </a:p>
          <a:p>
            <a:r>
              <a:rPr lang="en-US" sz="2800" dirty="0"/>
              <a:t>The organization’s</a:t>
            </a:r>
            <a:r>
              <a:rPr lang="ro-RO" sz="2800" dirty="0"/>
              <a:t> </a:t>
            </a:r>
            <a:r>
              <a:rPr lang="en-US" sz="2800" dirty="0"/>
              <a:t>internal quality assurance activities are thereby reinforced. </a:t>
            </a:r>
            <a:endParaRPr lang="ro-RO" sz="2800" dirty="0"/>
          </a:p>
          <a:p>
            <a:r>
              <a:rPr lang="en-US" sz="2800" dirty="0"/>
              <a:t>Outside experts</a:t>
            </a:r>
            <a:r>
              <a:rPr lang="ro-RO" sz="2800" dirty="0"/>
              <a:t> </a:t>
            </a:r>
            <a:r>
              <a:rPr lang="en-US" sz="2800" dirty="0"/>
              <a:t>transmit their expertise by either:</a:t>
            </a:r>
            <a:endParaRPr lang="ro-RO" sz="2800" dirty="0"/>
          </a:p>
          <a:p>
            <a:r>
              <a:rPr lang="en-US" sz="2800" dirty="0"/>
              <a:t>■ Preparing an expert’s judgement about a document or a code section.</a:t>
            </a:r>
          </a:p>
          <a:p>
            <a:r>
              <a:rPr lang="en-US" sz="2800" dirty="0"/>
              <a:t>■ Participating as a member of an internal design review, inspection or</a:t>
            </a:r>
            <a:r>
              <a:rPr lang="ro-RO" sz="2800" dirty="0"/>
              <a:t> </a:t>
            </a:r>
            <a:r>
              <a:rPr lang="ro-RO" sz="2800" dirty="0" err="1"/>
              <a:t>walkthrough</a:t>
            </a:r>
            <a:r>
              <a:rPr lang="ro-RO" sz="2800" dirty="0"/>
              <a:t> team.</a:t>
            </a:r>
            <a:endParaRPr lang="en-US" sz="2800" dirty="0">
              <a:solidFill>
                <a:schemeClr val="bg1"/>
              </a:solidFill>
            </a:endParaRPr>
          </a:p>
        </p:txBody>
      </p:sp>
    </p:spTree>
    <p:extLst>
      <p:ext uri="{BB962C8B-B14F-4D97-AF65-F5344CB8AC3E}">
        <p14:creationId xmlns:p14="http://schemas.microsoft.com/office/powerpoint/2010/main" val="471366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85</a:t>
            </a:fld>
            <a:endParaRPr lang="ro-RO"/>
          </a:p>
        </p:txBody>
      </p:sp>
      <p:sp>
        <p:nvSpPr>
          <p:cNvPr id="21" name="text 1"/>
          <p:cNvSpPr txBox="1"/>
          <p:nvPr/>
        </p:nvSpPr>
        <p:spPr>
          <a:xfrm>
            <a:off x="944593" y="317494"/>
            <a:ext cx="10876619" cy="553998"/>
          </a:xfrm>
          <a:prstGeom prst="rect">
            <a:avLst/>
          </a:prstGeom>
        </p:spPr>
        <p:txBody>
          <a:bodyPr vert="horz" wrap="square" lIns="0" tIns="0" rIns="0" bIns="0" rtlCol="0">
            <a:spAutoFit/>
          </a:bodyPr>
          <a:lstStyle/>
          <a:p>
            <a:r>
              <a:rPr lang="ro-RO" sz="3600" b="1" dirty="0">
                <a:solidFill>
                  <a:srgbClr val="008000"/>
                </a:solidFill>
              </a:rPr>
              <a:t>8.5 Expert </a:t>
            </a:r>
            <a:r>
              <a:rPr lang="ro-RO" sz="3600" b="1" dirty="0" err="1">
                <a:solidFill>
                  <a:srgbClr val="008000"/>
                </a:solidFill>
              </a:rPr>
              <a:t>opinions</a:t>
            </a:r>
            <a:endParaRPr lang="ro-RO" sz="3600" b="1" dirty="0">
              <a:solidFill>
                <a:srgbClr val="008000"/>
              </a:solidFill>
            </a:endParaRPr>
          </a:p>
        </p:txBody>
      </p:sp>
      <p:sp>
        <p:nvSpPr>
          <p:cNvPr id="2" name="Dreptunghi 1"/>
          <p:cNvSpPr/>
          <p:nvPr/>
        </p:nvSpPr>
        <p:spPr>
          <a:xfrm>
            <a:off x="1006417" y="982431"/>
            <a:ext cx="10347383" cy="5386090"/>
          </a:xfrm>
          <a:prstGeom prst="rect">
            <a:avLst/>
          </a:prstGeom>
        </p:spPr>
        <p:txBody>
          <a:bodyPr wrap="square">
            <a:spAutoFit/>
          </a:bodyPr>
          <a:lstStyle/>
          <a:p>
            <a:r>
              <a:rPr lang="en-US" sz="2800" dirty="0">
                <a:solidFill>
                  <a:srgbClr val="0000FF"/>
                </a:solidFill>
              </a:rPr>
              <a:t>An outside expert’s </a:t>
            </a:r>
            <a:r>
              <a:rPr lang="en-US" sz="2800" dirty="0"/>
              <a:t>judgement as well as his or her participation as an external</a:t>
            </a:r>
            <a:r>
              <a:rPr lang="ro-RO" sz="2800" dirty="0"/>
              <a:t> </a:t>
            </a:r>
            <a:r>
              <a:rPr lang="en-US" sz="2800" dirty="0"/>
              <a:t>member of a review team </a:t>
            </a:r>
            <a:r>
              <a:rPr lang="en-US" sz="2800" dirty="0">
                <a:solidFill>
                  <a:srgbClr val="0000FF"/>
                </a:solidFill>
              </a:rPr>
              <a:t>is most beneficial in the following situations</a:t>
            </a:r>
            <a:r>
              <a:rPr lang="en-US" sz="2800" dirty="0"/>
              <a:t>:</a:t>
            </a:r>
          </a:p>
          <a:p>
            <a:r>
              <a:rPr lang="en-US" sz="2600" dirty="0"/>
              <a:t>■ Insufficient in-house professional capabilities in a specialized area.</a:t>
            </a:r>
          </a:p>
          <a:p>
            <a:endParaRPr lang="ro-RO" sz="2600" dirty="0"/>
          </a:p>
          <a:p>
            <a:r>
              <a:rPr lang="en-US" sz="2600" dirty="0"/>
              <a:t>■ Temporary lack of in-house professionals for review team participation</a:t>
            </a:r>
            <a:r>
              <a:rPr lang="ro-RO" sz="2600" dirty="0"/>
              <a:t> </a:t>
            </a:r>
            <a:r>
              <a:rPr lang="en-US" sz="2600" dirty="0"/>
              <a:t>due to intense workload pressures during periods when waiting will cause</a:t>
            </a:r>
            <a:r>
              <a:rPr lang="ro-RO" sz="2600" dirty="0"/>
              <a:t> </a:t>
            </a:r>
            <a:r>
              <a:rPr lang="en-US" sz="2600" dirty="0"/>
              <a:t>substantial delays in the project completion schedule.</a:t>
            </a:r>
          </a:p>
          <a:p>
            <a:endParaRPr lang="ro-RO" sz="2600" dirty="0"/>
          </a:p>
          <a:p>
            <a:r>
              <a:rPr lang="en-US" sz="2600" dirty="0"/>
              <a:t>■ Indecisiveness caused by major disagreements among the organization’s</a:t>
            </a:r>
            <a:r>
              <a:rPr lang="ro-RO" sz="2600" dirty="0"/>
              <a:t> senior </a:t>
            </a:r>
            <a:r>
              <a:rPr lang="ro-RO" sz="2600" dirty="0" err="1"/>
              <a:t>professionals</a:t>
            </a:r>
            <a:r>
              <a:rPr lang="ro-RO" sz="2600" dirty="0"/>
              <a:t>.</a:t>
            </a:r>
          </a:p>
          <a:p>
            <a:r>
              <a:rPr lang="en-US" sz="2600" dirty="0"/>
              <a:t>■ In small organizations, where the number of suitable candidates for a</a:t>
            </a:r>
            <a:r>
              <a:rPr lang="ro-RO" sz="2600" dirty="0"/>
              <a:t> </a:t>
            </a:r>
            <a:r>
              <a:rPr lang="ro-RO" sz="2600" dirty="0" err="1"/>
              <a:t>review</a:t>
            </a:r>
            <a:r>
              <a:rPr lang="ro-RO" sz="2600" dirty="0"/>
              <a:t> team </a:t>
            </a:r>
            <a:r>
              <a:rPr lang="ro-RO" sz="2600" dirty="0" err="1"/>
              <a:t>is</a:t>
            </a:r>
            <a:r>
              <a:rPr lang="ro-RO" sz="2600" dirty="0"/>
              <a:t> </a:t>
            </a:r>
            <a:r>
              <a:rPr lang="ro-RO" sz="2600" dirty="0" err="1"/>
              <a:t>insufficient</a:t>
            </a:r>
            <a:r>
              <a:rPr lang="ro-RO" sz="2600" dirty="0"/>
              <a:t>.</a:t>
            </a:r>
            <a:endParaRPr lang="en-US" sz="2600" dirty="0">
              <a:solidFill>
                <a:schemeClr val="bg1"/>
              </a:solidFill>
            </a:endParaRPr>
          </a:p>
        </p:txBody>
      </p:sp>
    </p:spTree>
    <p:extLst>
      <p:ext uri="{BB962C8B-B14F-4D97-AF65-F5344CB8AC3E}">
        <p14:creationId xmlns:p14="http://schemas.microsoft.com/office/powerpoint/2010/main" val="24530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230438" y="1643063"/>
            <a:ext cx="7696200" cy="4572000"/>
          </a:xfrm>
          <a:prstGeom prst="rect">
            <a:avLst/>
          </a:prstGeom>
          <a:noFill/>
          <a:ln w="76200" cmpd="tri">
            <a:solidFill>
              <a:srgbClr val="99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lnSpc>
                <a:spcPct val="85000"/>
              </a:lnSpc>
              <a:spcBef>
                <a:spcPct val="0"/>
              </a:spcBef>
            </a:pPr>
            <a:r>
              <a:rPr lang="en-US" altLang="ro-RO" sz="2800" b="1" dirty="0">
                <a:solidFill>
                  <a:srgbClr val="FF0066"/>
                </a:solidFill>
              </a:rPr>
              <a:t>Review objectives</a:t>
            </a:r>
          </a:p>
          <a:p>
            <a:pPr eaLnBrk="1" hangingPunct="1">
              <a:lnSpc>
                <a:spcPct val="85000"/>
              </a:lnSpc>
              <a:spcBef>
                <a:spcPct val="0"/>
              </a:spcBef>
            </a:pPr>
            <a:r>
              <a:rPr lang="en-US" altLang="ro-RO" sz="2800" b="1" dirty="0">
                <a:solidFill>
                  <a:srgbClr val="000000"/>
                </a:solidFill>
              </a:rPr>
              <a:t>Formal design reviews (FDRs)</a:t>
            </a:r>
          </a:p>
          <a:p>
            <a:pPr lvl="1" eaLnBrk="1" hangingPunct="1">
              <a:lnSpc>
                <a:spcPct val="85000"/>
              </a:lnSpc>
              <a:spcBef>
                <a:spcPct val="0"/>
              </a:spcBef>
              <a:buFontTx/>
              <a:buChar char="•"/>
            </a:pPr>
            <a:r>
              <a:rPr lang="en-US" altLang="ro-RO" sz="2200" b="1" dirty="0">
                <a:solidFill>
                  <a:srgbClr val="000000"/>
                </a:solidFill>
              </a:rPr>
              <a:t>Participants</a:t>
            </a:r>
          </a:p>
          <a:p>
            <a:pPr lvl="1" eaLnBrk="1" hangingPunct="1">
              <a:lnSpc>
                <a:spcPct val="85000"/>
              </a:lnSpc>
              <a:spcBef>
                <a:spcPct val="0"/>
              </a:spcBef>
              <a:buFontTx/>
              <a:buChar char="•"/>
            </a:pPr>
            <a:r>
              <a:rPr lang="en-US" altLang="ro-RO" sz="2200" b="1" dirty="0">
                <a:solidFill>
                  <a:srgbClr val="000000"/>
                </a:solidFill>
              </a:rPr>
              <a:t>Preparations</a:t>
            </a:r>
          </a:p>
          <a:p>
            <a:pPr lvl="1" eaLnBrk="1" hangingPunct="1">
              <a:lnSpc>
                <a:spcPct val="85000"/>
              </a:lnSpc>
              <a:spcBef>
                <a:spcPct val="0"/>
              </a:spcBef>
              <a:buFontTx/>
              <a:buChar char="•"/>
            </a:pPr>
            <a:r>
              <a:rPr lang="en-US" altLang="ro-RO" sz="2200" b="1" dirty="0">
                <a:solidFill>
                  <a:srgbClr val="000000"/>
                </a:solidFill>
              </a:rPr>
              <a:t>The FDR session</a:t>
            </a:r>
          </a:p>
          <a:p>
            <a:pPr lvl="1" eaLnBrk="1" hangingPunct="1">
              <a:lnSpc>
                <a:spcPct val="85000"/>
              </a:lnSpc>
              <a:spcBef>
                <a:spcPct val="0"/>
              </a:spcBef>
              <a:buFontTx/>
              <a:buChar char="•"/>
            </a:pPr>
            <a:r>
              <a:rPr lang="en-US" altLang="ro-RO" sz="2200" b="1" dirty="0">
                <a:solidFill>
                  <a:srgbClr val="000000"/>
                </a:solidFill>
              </a:rPr>
              <a:t>Post-review activities</a:t>
            </a:r>
            <a:r>
              <a:rPr lang="en-US" altLang="ro-RO" b="1" dirty="0">
                <a:solidFill>
                  <a:srgbClr val="000000"/>
                </a:solidFill>
              </a:rPr>
              <a:t> </a:t>
            </a:r>
            <a:r>
              <a:rPr lang="en-US" altLang="ro-RO" b="1" dirty="0">
                <a:solidFill>
                  <a:srgbClr val="339966"/>
                </a:solidFill>
              </a:rPr>
              <a:t> </a:t>
            </a:r>
          </a:p>
          <a:p>
            <a:pPr eaLnBrk="1" hangingPunct="1">
              <a:lnSpc>
                <a:spcPct val="85000"/>
              </a:lnSpc>
              <a:spcBef>
                <a:spcPct val="0"/>
              </a:spcBef>
            </a:pPr>
            <a:r>
              <a:rPr lang="en-US" altLang="ro-RO" sz="2800" b="1" dirty="0">
                <a:solidFill>
                  <a:srgbClr val="996633"/>
                </a:solidFill>
              </a:rPr>
              <a:t>Peer reviews (inspections and walkthroughs)</a:t>
            </a:r>
          </a:p>
          <a:p>
            <a:pPr lvl="1" eaLnBrk="1" hangingPunct="1">
              <a:lnSpc>
                <a:spcPct val="85000"/>
              </a:lnSpc>
              <a:spcBef>
                <a:spcPct val="0"/>
              </a:spcBef>
              <a:buFontTx/>
              <a:buChar char="•"/>
            </a:pPr>
            <a:r>
              <a:rPr lang="en-US" altLang="ro-RO" sz="2200" b="1" dirty="0">
                <a:solidFill>
                  <a:srgbClr val="000000"/>
                </a:solidFill>
              </a:rPr>
              <a:t>Participants</a:t>
            </a:r>
          </a:p>
          <a:p>
            <a:pPr lvl="1" eaLnBrk="1" hangingPunct="1">
              <a:lnSpc>
                <a:spcPct val="85000"/>
              </a:lnSpc>
              <a:spcBef>
                <a:spcPct val="0"/>
              </a:spcBef>
              <a:buFontTx/>
              <a:buChar char="•"/>
            </a:pPr>
            <a:r>
              <a:rPr lang="en-US" altLang="ro-RO" sz="2200" b="1" dirty="0">
                <a:solidFill>
                  <a:srgbClr val="000000"/>
                </a:solidFill>
              </a:rPr>
              <a:t>Preparations</a:t>
            </a:r>
          </a:p>
          <a:p>
            <a:pPr lvl="1" eaLnBrk="1" hangingPunct="1">
              <a:lnSpc>
                <a:spcPct val="85000"/>
              </a:lnSpc>
              <a:spcBef>
                <a:spcPct val="0"/>
              </a:spcBef>
              <a:buFontTx/>
              <a:buChar char="•"/>
            </a:pPr>
            <a:r>
              <a:rPr lang="en-US" altLang="ro-RO" sz="2200" b="1" dirty="0">
                <a:solidFill>
                  <a:srgbClr val="000000"/>
                </a:solidFill>
              </a:rPr>
              <a:t>The FDR session</a:t>
            </a:r>
          </a:p>
          <a:p>
            <a:pPr lvl="1" eaLnBrk="1" hangingPunct="1">
              <a:lnSpc>
                <a:spcPct val="85000"/>
              </a:lnSpc>
              <a:spcBef>
                <a:spcPct val="0"/>
              </a:spcBef>
              <a:buFontTx/>
              <a:buChar char="•"/>
            </a:pPr>
            <a:r>
              <a:rPr lang="en-US" altLang="ro-RO" sz="2200" b="1" dirty="0">
                <a:solidFill>
                  <a:srgbClr val="000000"/>
                </a:solidFill>
              </a:rPr>
              <a:t>Post-review activities</a:t>
            </a:r>
          </a:p>
          <a:p>
            <a:pPr lvl="1" eaLnBrk="1" hangingPunct="1">
              <a:lnSpc>
                <a:spcPct val="85000"/>
              </a:lnSpc>
              <a:spcBef>
                <a:spcPct val="0"/>
              </a:spcBef>
              <a:buFontTx/>
              <a:buChar char="•"/>
            </a:pPr>
            <a:r>
              <a:rPr lang="en-US" altLang="ro-RO" sz="2200" b="1" dirty="0">
                <a:solidFill>
                  <a:srgbClr val="000000"/>
                </a:solidFill>
              </a:rPr>
              <a:t>Peer review coverage</a:t>
            </a:r>
            <a:endParaRPr lang="en-US" altLang="ro-RO" b="1" dirty="0">
              <a:solidFill>
                <a:srgbClr val="996633"/>
              </a:solidFill>
            </a:endParaRPr>
          </a:p>
          <a:p>
            <a:pPr eaLnBrk="1" hangingPunct="1">
              <a:lnSpc>
                <a:spcPct val="85000"/>
              </a:lnSpc>
              <a:spcBef>
                <a:spcPct val="0"/>
              </a:spcBef>
            </a:pPr>
            <a:r>
              <a:rPr lang="en-US" altLang="ro-RO" sz="2800" b="1" dirty="0">
                <a:solidFill>
                  <a:srgbClr val="CC3300"/>
                </a:solidFill>
              </a:rPr>
              <a:t>Comparison of peer reviews methods </a:t>
            </a:r>
          </a:p>
          <a:p>
            <a:pPr eaLnBrk="1" hangingPunct="1">
              <a:lnSpc>
                <a:spcPct val="85000"/>
              </a:lnSpc>
              <a:spcBef>
                <a:spcPct val="0"/>
              </a:spcBef>
            </a:pPr>
            <a:r>
              <a:rPr lang="en-US" altLang="ro-RO" sz="2800" b="1" dirty="0">
                <a:solidFill>
                  <a:srgbClr val="000099"/>
                </a:solidFill>
              </a:rPr>
              <a:t>Expert opinions</a:t>
            </a:r>
          </a:p>
        </p:txBody>
      </p:sp>
      <p:sp>
        <p:nvSpPr>
          <p:cNvPr id="4099" name="WordArt 4"/>
          <p:cNvSpPr>
            <a:spLocks noChangeArrowheads="1" noChangeShapeType="1" noTextEdit="1"/>
          </p:cNvSpPr>
          <p:nvPr/>
        </p:nvSpPr>
        <p:spPr bwMode="auto">
          <a:xfrm>
            <a:off x="4933950" y="349250"/>
            <a:ext cx="2286000" cy="381000"/>
          </a:xfrm>
          <a:prstGeom prst="rect">
            <a:avLst/>
          </a:prstGeom>
        </p:spPr>
        <p:txBody>
          <a:bodyPr wrap="none" fromWordArt="1">
            <a:prstTxWarp prst="textPlain">
              <a:avLst>
                <a:gd name="adj" fmla="val 50000"/>
              </a:avLst>
            </a:prstTxWarp>
          </a:bodyPr>
          <a:lstStyle/>
          <a:p>
            <a:pPr algn="ctr"/>
            <a:r>
              <a:rPr lang="ro-RO"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panose="020B0A04020102020204" pitchFamily="34" charset="0"/>
              </a:rPr>
              <a:t>Presentation 8</a:t>
            </a:r>
          </a:p>
        </p:txBody>
      </p:sp>
      <p:sp>
        <p:nvSpPr>
          <p:cNvPr id="4100" name="WordArt 6"/>
          <p:cNvSpPr>
            <a:spLocks noChangeArrowheads="1" noChangeShapeType="1" noTextEdit="1"/>
          </p:cNvSpPr>
          <p:nvPr/>
        </p:nvSpPr>
        <p:spPr bwMode="auto">
          <a:xfrm>
            <a:off x="5033963" y="995363"/>
            <a:ext cx="2095500" cy="431800"/>
          </a:xfrm>
          <a:prstGeom prst="rect">
            <a:avLst/>
          </a:prstGeom>
        </p:spPr>
        <p:txBody>
          <a:bodyPr wrap="none" fromWordArt="1">
            <a:prstTxWarp prst="textPlain">
              <a:avLst>
                <a:gd name="adj" fmla="val 50000"/>
              </a:avLst>
            </a:prstTxWarp>
          </a:bodyPr>
          <a:lstStyle/>
          <a:p>
            <a:pPr algn="ctr"/>
            <a:r>
              <a:rPr lang="ro-RO" sz="3600" kern="10">
                <a:ln w="12700">
                  <a:solidFill>
                    <a:srgbClr val="000000"/>
                  </a:solidFill>
                  <a:round/>
                  <a:headEnd/>
                  <a:tailEnd/>
                </a:ln>
                <a:solidFill>
                  <a:srgbClr val="33CC33"/>
                </a:solidFill>
                <a:latin typeface="Arial Black" panose="020B0A04020102020204" pitchFamily="34" charset="0"/>
              </a:rPr>
              <a:t>Reviews</a:t>
            </a:r>
          </a:p>
        </p:txBody>
      </p:sp>
    </p:spTree>
    <p:extLst>
      <p:ext uri="{BB962C8B-B14F-4D97-AF65-F5344CB8AC3E}">
        <p14:creationId xmlns:p14="http://schemas.microsoft.com/office/powerpoint/2010/main" val="7736080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8"/>
          <p:cNvSpPr txBox="1">
            <a:spLocks noChangeArrowheads="1"/>
          </p:cNvSpPr>
          <p:nvPr/>
        </p:nvSpPr>
        <p:spPr bwMode="auto">
          <a:xfrm>
            <a:off x="1981200" y="836614"/>
            <a:ext cx="8382000" cy="533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Times New Roman" panose="02020603050405020304" pitchFamily="18" charset="0"/>
                <a:cs typeface="Times New Roman" panose="02020603050405020304" pitchFamily="18" charset="0"/>
              </a:defRPr>
            </a:lvl1pPr>
            <a:lvl2pPr marL="914400" indent="-457200">
              <a:defRPr>
                <a:solidFill>
                  <a:schemeClr val="tx1"/>
                </a:solidFill>
                <a:latin typeface="Times New Roman" panose="02020603050405020304" pitchFamily="18" charset="0"/>
                <a:cs typeface="Times New Roman" panose="02020603050405020304" pitchFamily="18" charset="0"/>
              </a:defRPr>
            </a:lvl2pPr>
            <a:lvl3pPr marL="1371600" indent="-457200">
              <a:defRPr>
                <a:solidFill>
                  <a:schemeClr val="tx1"/>
                </a:solidFill>
                <a:latin typeface="Times New Roman" panose="02020603050405020304" pitchFamily="18" charset="0"/>
                <a:cs typeface="Times New Roman" panose="02020603050405020304" pitchFamily="18" charset="0"/>
              </a:defRPr>
            </a:lvl3pPr>
            <a:lvl4pPr marL="1828800" indent="-457200">
              <a:defRPr>
                <a:solidFill>
                  <a:schemeClr val="tx1"/>
                </a:solidFill>
                <a:latin typeface="Times New Roman" panose="02020603050405020304" pitchFamily="18" charset="0"/>
                <a:cs typeface="Times New Roman" panose="02020603050405020304" pitchFamily="18" charset="0"/>
              </a:defRPr>
            </a:lvl4pPr>
            <a:lvl5pPr marL="2286000" indent="-457200">
              <a:defRPr>
                <a:solidFill>
                  <a:schemeClr val="tx1"/>
                </a:solidFill>
                <a:latin typeface="Times New Roman" panose="02020603050405020304" pitchFamily="18" charset="0"/>
                <a:cs typeface="Times New Roman" panose="02020603050405020304" pitchFamily="18" charset="0"/>
              </a:defRPr>
            </a:lvl5pPr>
            <a:lvl6pPr marL="2743200"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3200400"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657600"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4114800"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nSpc>
                <a:spcPct val="85000"/>
              </a:lnSpc>
            </a:pPr>
            <a:r>
              <a:rPr lang="en-US" altLang="ro-RO" sz="2800" i="1" u="sng">
                <a:solidFill>
                  <a:srgbClr val="000000"/>
                </a:solidFill>
              </a:rPr>
              <a:t>Direct objectives</a:t>
            </a:r>
          </a:p>
          <a:p>
            <a:pPr>
              <a:lnSpc>
                <a:spcPct val="85000"/>
              </a:lnSpc>
            </a:pPr>
            <a:r>
              <a:rPr lang="en-US" altLang="ro-RO" sz="2400">
                <a:solidFill>
                  <a:srgbClr val="000000"/>
                </a:solidFill>
              </a:rPr>
              <a:t>a. </a:t>
            </a:r>
            <a:r>
              <a:rPr lang="en-US" altLang="ro-RO" sz="2400" b="1">
                <a:solidFill>
                  <a:srgbClr val="FF0066"/>
                </a:solidFill>
              </a:rPr>
              <a:t>To detect analysis and design errors as well as subjects </a:t>
            </a:r>
            <a:br>
              <a:rPr lang="en-US" altLang="ro-RO" sz="2400" b="1">
                <a:solidFill>
                  <a:srgbClr val="FF0066"/>
                </a:solidFill>
              </a:rPr>
            </a:br>
            <a:r>
              <a:rPr lang="en-US" altLang="ro-RO" sz="2400" b="1">
                <a:solidFill>
                  <a:srgbClr val="FF0066"/>
                </a:solidFill>
              </a:rPr>
              <a:t>     where corrections, changes and completions are required </a:t>
            </a:r>
          </a:p>
          <a:p>
            <a:pPr>
              <a:lnSpc>
                <a:spcPct val="85000"/>
              </a:lnSpc>
            </a:pPr>
            <a:r>
              <a:rPr lang="en-US" altLang="ro-RO" sz="2400">
                <a:solidFill>
                  <a:srgbClr val="000000"/>
                </a:solidFill>
              </a:rPr>
              <a:t>b</a:t>
            </a:r>
            <a:r>
              <a:rPr lang="en-US" altLang="ro-RO" sz="2400">
                <a:solidFill>
                  <a:srgbClr val="000000"/>
                </a:solidFill>
                <a:latin typeface="Symbol" panose="05050102010706020507" pitchFamily="18" charset="2"/>
              </a:rPr>
              <a:t>.</a:t>
            </a:r>
            <a:r>
              <a:rPr lang="en-US" altLang="ro-RO" sz="2400">
                <a:solidFill>
                  <a:srgbClr val="000000"/>
                </a:solidFill>
              </a:rPr>
              <a:t> </a:t>
            </a:r>
            <a:r>
              <a:rPr lang="en-US" altLang="ro-RO" sz="2400" b="1">
                <a:solidFill>
                  <a:schemeClr val="accent2"/>
                </a:solidFill>
              </a:rPr>
              <a:t>To identify new risks likely to affect the project</a:t>
            </a:r>
            <a:r>
              <a:rPr lang="en-US" altLang="ro-RO" sz="2400" b="1">
                <a:solidFill>
                  <a:srgbClr val="000000"/>
                </a:solidFill>
              </a:rPr>
              <a:t>.</a:t>
            </a:r>
            <a:endParaRPr lang="en-US" altLang="ro-RO" sz="2400"/>
          </a:p>
          <a:p>
            <a:pPr>
              <a:lnSpc>
                <a:spcPct val="85000"/>
              </a:lnSpc>
            </a:pPr>
            <a:r>
              <a:rPr lang="en-US" altLang="ro-RO" sz="2400">
                <a:solidFill>
                  <a:srgbClr val="000000"/>
                </a:solidFill>
              </a:rPr>
              <a:t>c.  </a:t>
            </a:r>
            <a:r>
              <a:rPr lang="en-US" altLang="ro-RO" sz="2400" b="1">
                <a:solidFill>
                  <a:srgbClr val="339933"/>
                </a:solidFill>
              </a:rPr>
              <a:t>To locate deviations from templates, style procedures and </a:t>
            </a:r>
            <a:br>
              <a:rPr lang="en-US" altLang="ro-RO" sz="2400" b="1">
                <a:solidFill>
                  <a:srgbClr val="339933"/>
                </a:solidFill>
              </a:rPr>
            </a:br>
            <a:r>
              <a:rPr lang="en-US" altLang="ro-RO" sz="2400" b="1">
                <a:solidFill>
                  <a:srgbClr val="339933"/>
                </a:solidFill>
              </a:rPr>
              <a:t>     conventions. </a:t>
            </a:r>
            <a:endParaRPr lang="en-US" altLang="ro-RO" sz="2400">
              <a:solidFill>
                <a:srgbClr val="339933"/>
              </a:solidFill>
            </a:endParaRPr>
          </a:p>
          <a:p>
            <a:pPr>
              <a:lnSpc>
                <a:spcPct val="85000"/>
              </a:lnSpc>
            </a:pPr>
            <a:r>
              <a:rPr lang="en-US" altLang="ro-RO" sz="2400">
                <a:solidFill>
                  <a:srgbClr val="000000"/>
                </a:solidFill>
              </a:rPr>
              <a:t>d. </a:t>
            </a:r>
            <a:r>
              <a:rPr lang="en-US" altLang="ro-RO" sz="2400" b="1">
                <a:solidFill>
                  <a:srgbClr val="CC3300"/>
                </a:solidFill>
              </a:rPr>
              <a:t>To approve the analysis or design product. Approval </a:t>
            </a:r>
          </a:p>
          <a:p>
            <a:pPr>
              <a:lnSpc>
                <a:spcPct val="85000"/>
              </a:lnSpc>
            </a:pPr>
            <a:r>
              <a:rPr lang="en-US" altLang="ro-RO" sz="2400" b="1">
                <a:solidFill>
                  <a:srgbClr val="CC3300"/>
                </a:solidFill>
              </a:rPr>
              <a:t>    allows the team to continue on to the next development </a:t>
            </a:r>
            <a:br>
              <a:rPr lang="en-US" altLang="ro-RO" sz="2400" b="1">
                <a:solidFill>
                  <a:srgbClr val="CC3300"/>
                </a:solidFill>
              </a:rPr>
            </a:br>
            <a:r>
              <a:rPr lang="en-US" altLang="ro-RO" sz="2400" b="1">
                <a:solidFill>
                  <a:srgbClr val="CC3300"/>
                </a:solidFill>
              </a:rPr>
              <a:t>    phase</a:t>
            </a:r>
            <a:r>
              <a:rPr lang="en-US" altLang="ro-RO" sz="1200" b="1">
                <a:solidFill>
                  <a:srgbClr val="CC3300"/>
                </a:solidFill>
              </a:rPr>
              <a:t>.</a:t>
            </a:r>
            <a:br>
              <a:rPr lang="en-US" altLang="ro-RO" sz="1200" b="1">
                <a:solidFill>
                  <a:srgbClr val="CC3300"/>
                </a:solidFill>
              </a:rPr>
            </a:br>
            <a:br>
              <a:rPr lang="en-US" altLang="ro-RO" sz="1200" b="1">
                <a:solidFill>
                  <a:srgbClr val="000000"/>
                </a:solidFill>
              </a:rPr>
            </a:br>
            <a:r>
              <a:rPr lang="en-US" altLang="ro-RO" sz="2800" i="1" u="sng">
                <a:solidFill>
                  <a:srgbClr val="000000"/>
                </a:solidFill>
              </a:rPr>
              <a:t>Indirect objectives</a:t>
            </a:r>
            <a:endParaRPr lang="en-US" altLang="ro-RO" sz="2800" i="1" u="sng"/>
          </a:p>
          <a:p>
            <a:pPr>
              <a:lnSpc>
                <a:spcPct val="85000"/>
              </a:lnSpc>
            </a:pPr>
            <a:r>
              <a:rPr lang="en-US" altLang="ro-RO" sz="2400">
                <a:solidFill>
                  <a:srgbClr val="000000"/>
                </a:solidFill>
              </a:rPr>
              <a:t>a.</a:t>
            </a:r>
            <a:r>
              <a:rPr lang="en-US" altLang="ro-RO" sz="700">
                <a:solidFill>
                  <a:srgbClr val="000000"/>
                </a:solidFill>
              </a:rPr>
              <a:t>   </a:t>
            </a:r>
            <a:r>
              <a:rPr lang="en-US" altLang="ro-RO" sz="2400" b="1">
                <a:solidFill>
                  <a:srgbClr val="336699"/>
                </a:solidFill>
              </a:rPr>
              <a:t>To provide an informal meeting place for exchange of </a:t>
            </a:r>
            <a:br>
              <a:rPr lang="en-US" altLang="ro-RO" sz="2400" b="1">
                <a:solidFill>
                  <a:srgbClr val="336699"/>
                </a:solidFill>
              </a:rPr>
            </a:br>
            <a:r>
              <a:rPr lang="en-US" altLang="ro-RO" sz="2400" b="1">
                <a:solidFill>
                  <a:srgbClr val="336699"/>
                </a:solidFill>
              </a:rPr>
              <a:t>    professional knowledge about methods, tools and</a:t>
            </a:r>
            <a:br>
              <a:rPr lang="en-US" altLang="ro-RO" sz="2400" b="1">
                <a:solidFill>
                  <a:srgbClr val="336699"/>
                </a:solidFill>
              </a:rPr>
            </a:br>
            <a:r>
              <a:rPr lang="en-US" altLang="ro-RO" sz="2400" b="1">
                <a:solidFill>
                  <a:srgbClr val="336699"/>
                </a:solidFill>
              </a:rPr>
              <a:t>    techniques.</a:t>
            </a:r>
            <a:endParaRPr lang="en-US" altLang="ro-RO" sz="2400">
              <a:solidFill>
                <a:srgbClr val="336699"/>
              </a:solidFill>
            </a:endParaRPr>
          </a:p>
          <a:p>
            <a:pPr>
              <a:lnSpc>
                <a:spcPct val="85000"/>
              </a:lnSpc>
            </a:pPr>
            <a:r>
              <a:rPr lang="en-US" altLang="ro-RO" sz="2400">
                <a:solidFill>
                  <a:srgbClr val="000000"/>
                </a:solidFill>
              </a:rPr>
              <a:t>b.</a:t>
            </a:r>
            <a:r>
              <a:rPr lang="en-US" altLang="ro-RO" sz="700">
                <a:solidFill>
                  <a:srgbClr val="000000"/>
                </a:solidFill>
              </a:rPr>
              <a:t>  </a:t>
            </a:r>
            <a:r>
              <a:rPr lang="en-US" altLang="ro-RO" sz="2400" b="1">
                <a:solidFill>
                  <a:srgbClr val="FF6600"/>
                </a:solidFill>
              </a:rPr>
              <a:t>To record analysis and design errors that will serve as a </a:t>
            </a:r>
            <a:br>
              <a:rPr lang="en-US" altLang="ro-RO" sz="2400" b="1">
                <a:solidFill>
                  <a:srgbClr val="FF6600"/>
                </a:solidFill>
              </a:rPr>
            </a:br>
            <a:r>
              <a:rPr lang="en-US" altLang="ro-RO" sz="2400" b="1">
                <a:solidFill>
                  <a:srgbClr val="FF6600"/>
                </a:solidFill>
              </a:rPr>
              <a:t>    basis for future corrective actions. </a:t>
            </a:r>
            <a:r>
              <a:rPr lang="en-US" altLang="ro-RO" sz="1200">
                <a:solidFill>
                  <a:srgbClr val="FF6600"/>
                </a:solidFill>
              </a:rPr>
              <a:t> </a:t>
            </a:r>
            <a:endParaRPr lang="en-US" altLang="ro-RO" sz="2400"/>
          </a:p>
        </p:txBody>
      </p:sp>
      <p:sp>
        <p:nvSpPr>
          <p:cNvPr id="5123" name="WordArt 10"/>
          <p:cNvSpPr>
            <a:spLocks noChangeArrowheads="1" noChangeShapeType="1" noTextEdit="1"/>
          </p:cNvSpPr>
          <p:nvPr/>
        </p:nvSpPr>
        <p:spPr bwMode="auto">
          <a:xfrm>
            <a:off x="3805238" y="363538"/>
            <a:ext cx="4552950" cy="431800"/>
          </a:xfrm>
          <a:prstGeom prst="rect">
            <a:avLst/>
          </a:prstGeom>
        </p:spPr>
        <p:txBody>
          <a:bodyPr wrap="none" fromWordArt="1">
            <a:prstTxWarp prst="textPlain">
              <a:avLst>
                <a:gd name="adj" fmla="val 50000"/>
              </a:avLst>
            </a:prstTxWarp>
          </a:bodyPr>
          <a:lstStyle/>
          <a:p>
            <a:pPr algn="ctr"/>
            <a:r>
              <a:rPr lang="ro-RO" sz="3600" kern="10">
                <a:ln w="12700">
                  <a:solidFill>
                    <a:srgbClr val="000000"/>
                  </a:solidFill>
                  <a:round/>
                  <a:headEnd/>
                  <a:tailEnd/>
                </a:ln>
                <a:solidFill>
                  <a:srgbClr val="33CC33"/>
                </a:solidFill>
                <a:latin typeface="Arial Black" panose="020B0A04020102020204" pitchFamily="34" charset="0"/>
              </a:rPr>
              <a:t>Review objectives</a:t>
            </a:r>
          </a:p>
        </p:txBody>
      </p:sp>
    </p:spTree>
    <p:extLst>
      <p:ext uri="{BB962C8B-B14F-4D97-AF65-F5344CB8AC3E}">
        <p14:creationId xmlns:p14="http://schemas.microsoft.com/office/powerpoint/2010/main" val="38051113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2057400" y="1719263"/>
            <a:ext cx="76962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ro-RO" sz="2200" b="1" dirty="0">
                <a:solidFill>
                  <a:srgbClr val="000000"/>
                </a:solidFill>
              </a:rPr>
              <a:t>DPR – Development Plan Review</a:t>
            </a:r>
            <a:endParaRPr lang="en-US" altLang="ro-RO" sz="2200" b="1" dirty="0"/>
          </a:p>
          <a:p>
            <a:pPr eaLnBrk="1" hangingPunct="1"/>
            <a:r>
              <a:rPr lang="en-US" altLang="ro-RO" sz="2200" b="1" dirty="0">
                <a:solidFill>
                  <a:srgbClr val="000000"/>
                </a:solidFill>
              </a:rPr>
              <a:t>SRSR – Software Requirement Specification Review</a:t>
            </a:r>
            <a:endParaRPr lang="en-US" altLang="ro-RO" sz="2200" b="1" dirty="0"/>
          </a:p>
          <a:p>
            <a:pPr eaLnBrk="1" hangingPunct="1"/>
            <a:r>
              <a:rPr lang="en-US" altLang="ro-RO" sz="2200" b="1" dirty="0">
                <a:solidFill>
                  <a:srgbClr val="000000"/>
                </a:solidFill>
              </a:rPr>
              <a:t>PDR – Preliminary Design Review</a:t>
            </a:r>
            <a:endParaRPr lang="en-US" altLang="ro-RO" sz="2200" b="1" dirty="0"/>
          </a:p>
          <a:p>
            <a:pPr eaLnBrk="1" hangingPunct="1"/>
            <a:r>
              <a:rPr lang="en-US" altLang="ro-RO" sz="2200" b="1" dirty="0">
                <a:solidFill>
                  <a:srgbClr val="000000"/>
                </a:solidFill>
              </a:rPr>
              <a:t>DDR – Detailed Design Review</a:t>
            </a:r>
            <a:endParaRPr lang="en-US" altLang="ro-RO" sz="2200" b="1" dirty="0"/>
          </a:p>
          <a:p>
            <a:pPr eaLnBrk="1" hangingPunct="1"/>
            <a:r>
              <a:rPr lang="en-US" altLang="ro-RO" sz="2200" b="1" dirty="0">
                <a:solidFill>
                  <a:srgbClr val="000000"/>
                </a:solidFill>
              </a:rPr>
              <a:t>DBDR – Data Base Design Review</a:t>
            </a:r>
            <a:endParaRPr lang="en-US" altLang="ro-RO" sz="2200" b="1" dirty="0"/>
          </a:p>
          <a:p>
            <a:pPr eaLnBrk="1" hangingPunct="1"/>
            <a:r>
              <a:rPr lang="en-US" altLang="ro-RO" sz="2200" b="1" dirty="0">
                <a:solidFill>
                  <a:srgbClr val="000000"/>
                </a:solidFill>
              </a:rPr>
              <a:t>TPR – Test Plan Review</a:t>
            </a:r>
            <a:endParaRPr lang="en-US" altLang="ro-RO" sz="2200" b="1" dirty="0"/>
          </a:p>
          <a:p>
            <a:pPr eaLnBrk="1" hangingPunct="1"/>
            <a:r>
              <a:rPr lang="en-US" altLang="ro-RO" sz="2200" b="1" dirty="0">
                <a:solidFill>
                  <a:srgbClr val="000000"/>
                </a:solidFill>
              </a:rPr>
              <a:t>STPR – Software Test Procedure Review</a:t>
            </a:r>
            <a:endParaRPr lang="en-US" altLang="ro-RO" sz="2200" b="1" dirty="0"/>
          </a:p>
          <a:p>
            <a:pPr eaLnBrk="1" hangingPunct="1"/>
            <a:r>
              <a:rPr lang="en-US" altLang="ro-RO" sz="2200" b="1" dirty="0">
                <a:solidFill>
                  <a:srgbClr val="000000"/>
                </a:solidFill>
              </a:rPr>
              <a:t>VDR – Version Description Review</a:t>
            </a:r>
            <a:endParaRPr lang="en-US" altLang="ro-RO" sz="2200" b="1" dirty="0"/>
          </a:p>
          <a:p>
            <a:pPr eaLnBrk="1" hangingPunct="1"/>
            <a:r>
              <a:rPr lang="en-US" altLang="ro-RO" sz="2200" b="1" dirty="0">
                <a:solidFill>
                  <a:srgbClr val="000000"/>
                </a:solidFill>
              </a:rPr>
              <a:t>OMR – Operator Manual Review</a:t>
            </a:r>
            <a:endParaRPr lang="en-US" altLang="ro-RO" sz="2200" b="1" dirty="0"/>
          </a:p>
          <a:p>
            <a:pPr eaLnBrk="1" hangingPunct="1"/>
            <a:r>
              <a:rPr lang="en-US" altLang="ro-RO" sz="2200" b="1" dirty="0">
                <a:solidFill>
                  <a:srgbClr val="000000"/>
                </a:solidFill>
              </a:rPr>
              <a:t>SMR – Support Manual Review</a:t>
            </a:r>
            <a:endParaRPr lang="en-US" altLang="ro-RO" sz="2200" b="1" dirty="0"/>
          </a:p>
          <a:p>
            <a:pPr eaLnBrk="1" hangingPunct="1"/>
            <a:r>
              <a:rPr lang="en-US" altLang="ro-RO" sz="2200" b="1" dirty="0">
                <a:solidFill>
                  <a:srgbClr val="000000"/>
                </a:solidFill>
              </a:rPr>
              <a:t>TRR – Test Readiness Review</a:t>
            </a:r>
            <a:endParaRPr lang="en-US" altLang="ro-RO" sz="2200" b="1" dirty="0"/>
          </a:p>
          <a:p>
            <a:pPr eaLnBrk="1" hangingPunct="1"/>
            <a:r>
              <a:rPr lang="en-US" altLang="ro-RO" sz="2200" b="1" dirty="0">
                <a:solidFill>
                  <a:srgbClr val="000000"/>
                </a:solidFill>
              </a:rPr>
              <a:t>PRR – Product Release Review</a:t>
            </a:r>
            <a:endParaRPr lang="en-US" altLang="ro-RO" sz="2200" b="1" dirty="0"/>
          </a:p>
          <a:p>
            <a:pPr eaLnBrk="1" hangingPunct="1"/>
            <a:r>
              <a:rPr lang="en-US" altLang="ro-RO" sz="2200" b="1" dirty="0">
                <a:solidFill>
                  <a:srgbClr val="000000"/>
                </a:solidFill>
              </a:rPr>
              <a:t>IPR – Installation Plan Review</a:t>
            </a:r>
            <a:r>
              <a:rPr lang="en-US" altLang="ro-RO" sz="2200" b="1" dirty="0"/>
              <a:t> </a:t>
            </a:r>
          </a:p>
        </p:txBody>
      </p:sp>
      <p:sp>
        <p:nvSpPr>
          <p:cNvPr id="6147" name="WordArt 6"/>
          <p:cNvSpPr>
            <a:spLocks noChangeArrowheads="1" noChangeShapeType="1" noTextEdit="1"/>
          </p:cNvSpPr>
          <p:nvPr/>
        </p:nvSpPr>
        <p:spPr bwMode="auto">
          <a:xfrm>
            <a:off x="3362326" y="508001"/>
            <a:ext cx="5438775" cy="112077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Some common formal</a:t>
            </a:r>
          </a:p>
          <a:p>
            <a:pPr algn="ctr"/>
            <a:r>
              <a:rPr lang="en-US" sz="3600" kern="10">
                <a:ln w="12700">
                  <a:solidFill>
                    <a:srgbClr val="000000"/>
                  </a:solidFill>
                  <a:round/>
                  <a:headEnd/>
                  <a:tailEnd/>
                </a:ln>
                <a:solidFill>
                  <a:srgbClr val="33CC33"/>
                </a:solidFill>
                <a:latin typeface="Arial Black" panose="020B0A04020102020204" pitchFamily="34" charset="0"/>
              </a:rPr>
              <a:t>design reviews (DRs)</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24159601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981200" y="1514475"/>
            <a:ext cx="8382000"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altLang="ro-RO" sz="2800" b="1">
                <a:solidFill>
                  <a:srgbClr val="000000"/>
                </a:solidFill>
              </a:rPr>
              <a:t> *  </a:t>
            </a:r>
            <a:r>
              <a:rPr lang="en-US" altLang="ro-RO" sz="2800" b="1">
                <a:solidFill>
                  <a:srgbClr val="FF6600"/>
                </a:solidFill>
              </a:rPr>
              <a:t>Knowledge and experience in development of projects of the type reviewed. </a:t>
            </a:r>
            <a:br>
              <a:rPr lang="en-US" altLang="ro-RO" sz="2800" b="1">
                <a:solidFill>
                  <a:srgbClr val="FF6600"/>
                </a:solidFill>
              </a:rPr>
            </a:br>
            <a:r>
              <a:rPr lang="en-US" altLang="ro-RO" sz="2800" b="1">
                <a:solidFill>
                  <a:srgbClr val="FF6600"/>
                </a:solidFill>
              </a:rPr>
              <a:t>Preliminary acquaintance with the current project is not necessary. </a:t>
            </a:r>
          </a:p>
          <a:p>
            <a:pPr eaLnBrk="1" hangingPunct="1">
              <a:spcBef>
                <a:spcPct val="50000"/>
              </a:spcBef>
            </a:pPr>
            <a:r>
              <a:rPr lang="en-US" altLang="ro-RO" sz="2800" b="1">
                <a:solidFill>
                  <a:srgbClr val="000000"/>
                </a:solidFill>
              </a:rPr>
              <a:t>  *  </a:t>
            </a:r>
            <a:r>
              <a:rPr lang="en-US" altLang="ro-RO" sz="2800" b="1">
                <a:solidFill>
                  <a:schemeClr val="accent2"/>
                </a:solidFill>
              </a:rPr>
              <a:t>Seniority at a level similar if not higher than that of the project leader.</a:t>
            </a:r>
          </a:p>
          <a:p>
            <a:pPr eaLnBrk="1" hangingPunct="1">
              <a:spcBef>
                <a:spcPct val="50000"/>
              </a:spcBef>
            </a:pPr>
            <a:r>
              <a:rPr lang="en-US" altLang="ro-RO" sz="2800" b="1">
                <a:solidFill>
                  <a:srgbClr val="000000"/>
                </a:solidFill>
              </a:rPr>
              <a:t>  *  </a:t>
            </a:r>
            <a:r>
              <a:rPr lang="en-US" altLang="ro-RO" sz="2800" b="1">
                <a:solidFill>
                  <a:srgbClr val="CC3300"/>
                </a:solidFill>
              </a:rPr>
              <a:t>A good relationship with the project leader and his team.</a:t>
            </a:r>
          </a:p>
          <a:p>
            <a:pPr eaLnBrk="1" hangingPunct="1">
              <a:spcBef>
                <a:spcPct val="50000"/>
              </a:spcBef>
            </a:pPr>
            <a:r>
              <a:rPr lang="en-US" altLang="ro-RO" sz="2800" b="1">
                <a:solidFill>
                  <a:srgbClr val="000000"/>
                </a:solidFill>
              </a:rPr>
              <a:t>  *  </a:t>
            </a:r>
            <a:r>
              <a:rPr lang="en-US" altLang="ro-RO" sz="2800" b="1">
                <a:solidFill>
                  <a:srgbClr val="339933"/>
                </a:solidFill>
              </a:rPr>
              <a:t>A position external the project team   </a:t>
            </a:r>
          </a:p>
        </p:txBody>
      </p:sp>
      <p:sp>
        <p:nvSpPr>
          <p:cNvPr id="7171" name="WordArt 6"/>
          <p:cNvSpPr>
            <a:spLocks noChangeArrowheads="1" noChangeShapeType="1" noTextEdit="1"/>
          </p:cNvSpPr>
          <p:nvPr/>
        </p:nvSpPr>
        <p:spPr bwMode="auto">
          <a:xfrm>
            <a:off x="2324101" y="836613"/>
            <a:ext cx="7515225" cy="4318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Characteristics of a DR leader</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61342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9</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rPr>
              <a:t>Classic and other software development methodologies</a:t>
            </a:r>
          </a:p>
        </p:txBody>
      </p:sp>
      <p:sp>
        <p:nvSpPr>
          <p:cNvPr id="2" name="Dreptunghi 1"/>
          <p:cNvSpPr/>
          <p:nvPr/>
        </p:nvSpPr>
        <p:spPr>
          <a:xfrm>
            <a:off x="944593" y="1259457"/>
            <a:ext cx="10347383" cy="4401205"/>
          </a:xfrm>
          <a:prstGeom prst="rect">
            <a:avLst/>
          </a:prstGeom>
        </p:spPr>
        <p:txBody>
          <a:bodyPr wrap="square">
            <a:spAutoFit/>
          </a:bodyPr>
          <a:lstStyle/>
          <a:p>
            <a:r>
              <a:rPr lang="en-US" sz="2800" dirty="0"/>
              <a:t>■ The Software Development Life Cycle (SDLC) model</a:t>
            </a:r>
          </a:p>
          <a:p>
            <a:r>
              <a:rPr lang="en-US" sz="2800" dirty="0">
                <a:solidFill>
                  <a:srgbClr val="0000FF"/>
                </a:solidFill>
              </a:rPr>
              <a:t>In complex, large-scale models</a:t>
            </a:r>
            <a:r>
              <a:rPr lang="en-US" sz="2800" dirty="0"/>
              <a:t>, some phases are split, causing their</a:t>
            </a:r>
          </a:p>
          <a:p>
            <a:r>
              <a:rPr lang="en-US" sz="2800" dirty="0"/>
              <a:t>number to grow to eight, nine or more. </a:t>
            </a:r>
          </a:p>
          <a:p>
            <a:endParaRPr lang="en-US" sz="2800" dirty="0"/>
          </a:p>
          <a:p>
            <a:r>
              <a:rPr lang="en-US" sz="2800" dirty="0">
                <a:solidFill>
                  <a:srgbClr val="0000FF"/>
                </a:solidFill>
              </a:rPr>
              <a:t>In smaller projects</a:t>
            </a:r>
            <a:r>
              <a:rPr lang="en-US" sz="2800" dirty="0"/>
              <a:t>, some phases may be merged, reducing the number of phases to six, five or even four phases.</a:t>
            </a:r>
          </a:p>
          <a:p>
            <a:endParaRPr lang="en-US" sz="2800" dirty="0"/>
          </a:p>
          <a:p>
            <a:r>
              <a:rPr lang="en-US" sz="2800" dirty="0"/>
              <a:t>At the end of each phase, the outputs are examined and evaluated by the developer and, in many cases, by the customer as well.</a:t>
            </a:r>
          </a:p>
          <a:p>
            <a:endParaRPr lang="ro-RO" sz="2800" dirty="0">
              <a:latin typeface="Times New Roman" panose="02020603050405020304" pitchFamily="18" charset="0"/>
              <a:cs typeface="Times New Roman" panose="02020603050405020304" pitchFamily="18" charset="0"/>
            </a:endParaRPr>
          </a:p>
        </p:txBody>
      </p:sp>
      <p:pic>
        <p:nvPicPr>
          <p:cNvPr id="3" name="Imagine 2" descr="Decupare ecra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079" y="148445"/>
            <a:ext cx="1020029" cy="1187945"/>
          </a:xfrm>
          <a:prstGeom prst="rect">
            <a:avLst/>
          </a:prstGeom>
        </p:spPr>
      </p:pic>
    </p:spTree>
    <p:extLst>
      <p:ext uri="{BB962C8B-B14F-4D97-AF65-F5344CB8AC3E}">
        <p14:creationId xmlns:p14="http://schemas.microsoft.com/office/powerpoint/2010/main" val="23754414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889125" y="1905001"/>
            <a:ext cx="842645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Times New Roman" panose="02020603050405020304" pitchFamily="18" charset="0"/>
                <a:cs typeface="Times New Roman" panose="02020603050405020304" pitchFamily="18" charset="0"/>
              </a:defRPr>
            </a:lvl1pPr>
            <a:lvl2pPr marL="914400" indent="-457200">
              <a:defRPr>
                <a:solidFill>
                  <a:schemeClr val="tx1"/>
                </a:solidFill>
                <a:latin typeface="Times New Roman" panose="02020603050405020304" pitchFamily="18" charset="0"/>
                <a:cs typeface="Times New Roman" panose="02020603050405020304" pitchFamily="18" charset="0"/>
              </a:defRPr>
            </a:lvl2pPr>
            <a:lvl3pPr marL="1371600" indent="-457200">
              <a:defRPr>
                <a:solidFill>
                  <a:schemeClr val="tx1"/>
                </a:solidFill>
                <a:latin typeface="Times New Roman" panose="02020603050405020304" pitchFamily="18" charset="0"/>
                <a:cs typeface="Times New Roman" panose="02020603050405020304" pitchFamily="18" charset="0"/>
              </a:defRPr>
            </a:lvl3pPr>
            <a:lvl4pPr marL="1828800" indent="-457200">
              <a:defRPr>
                <a:solidFill>
                  <a:schemeClr val="tx1"/>
                </a:solidFill>
                <a:latin typeface="Times New Roman" panose="02020603050405020304" pitchFamily="18" charset="0"/>
                <a:cs typeface="Times New Roman" panose="02020603050405020304" pitchFamily="18" charset="0"/>
              </a:defRPr>
            </a:lvl4pPr>
            <a:lvl5pPr marL="2286000" indent="-457200">
              <a:defRPr>
                <a:solidFill>
                  <a:schemeClr val="tx1"/>
                </a:solidFill>
                <a:latin typeface="Times New Roman" panose="02020603050405020304" pitchFamily="18" charset="0"/>
                <a:cs typeface="Times New Roman" panose="02020603050405020304" pitchFamily="18" charset="0"/>
              </a:defRPr>
            </a:lvl5pPr>
            <a:lvl6pPr marL="2743200"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3200400"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657600"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4114800" indent="-4572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ro-RO" sz="2400">
                <a:solidFill>
                  <a:srgbClr val="000000"/>
                </a:solidFill>
              </a:rPr>
              <a:t>a.   </a:t>
            </a:r>
            <a:r>
              <a:rPr lang="en-US" altLang="ro-RO" sz="2800" b="1">
                <a:solidFill>
                  <a:srgbClr val="339933"/>
                </a:solidFill>
              </a:rPr>
              <a:t>A short presentation of the design document.</a:t>
            </a:r>
          </a:p>
          <a:p>
            <a:pPr eaLnBrk="1" hangingPunct="1"/>
            <a:r>
              <a:rPr lang="en-US" altLang="ro-RO" sz="2800">
                <a:solidFill>
                  <a:srgbClr val="000000"/>
                </a:solidFill>
              </a:rPr>
              <a:t>b.  </a:t>
            </a:r>
            <a:r>
              <a:rPr lang="en-US" altLang="ro-RO" sz="2800" b="1">
                <a:solidFill>
                  <a:srgbClr val="FF6600"/>
                </a:solidFill>
              </a:rPr>
              <a:t>Comments made by members of the review team.</a:t>
            </a:r>
          </a:p>
          <a:p>
            <a:pPr eaLnBrk="1" hangingPunct="1"/>
            <a:r>
              <a:rPr lang="en-US" altLang="ro-RO" sz="2800">
                <a:solidFill>
                  <a:srgbClr val="000000"/>
                </a:solidFill>
              </a:rPr>
              <a:t>c.  </a:t>
            </a:r>
            <a:r>
              <a:rPr lang="en-US" altLang="ro-RO" sz="2800" b="1">
                <a:solidFill>
                  <a:schemeClr val="accent2"/>
                </a:solidFill>
              </a:rPr>
              <a:t>Verification and validation of comments is discussed to determine the required action items (corrections, changes and additions).</a:t>
            </a:r>
          </a:p>
          <a:p>
            <a:pPr eaLnBrk="1" hangingPunct="1"/>
            <a:r>
              <a:rPr lang="en-US" altLang="ro-RO" sz="2800">
                <a:solidFill>
                  <a:srgbClr val="000000"/>
                </a:solidFill>
              </a:rPr>
              <a:t>d.  </a:t>
            </a:r>
            <a:r>
              <a:rPr lang="en-US" altLang="ro-RO" sz="2800" b="1">
                <a:solidFill>
                  <a:srgbClr val="CC3300"/>
                </a:solidFill>
              </a:rPr>
              <a:t>Decisions about the design product (document), which determines the project's progress:</a:t>
            </a:r>
          </a:p>
          <a:p>
            <a:pPr eaLnBrk="1" hangingPunct="1"/>
            <a:r>
              <a:rPr lang="en-US" altLang="ro-RO" sz="2400">
                <a:solidFill>
                  <a:srgbClr val="CC3300"/>
                </a:solidFill>
              </a:rPr>
              <a:t>      ·      </a:t>
            </a:r>
            <a:r>
              <a:rPr lang="en-US" altLang="ro-RO" sz="2400" i="1">
                <a:solidFill>
                  <a:srgbClr val="CC3300"/>
                </a:solidFill>
              </a:rPr>
              <a:t>Full</a:t>
            </a:r>
            <a:r>
              <a:rPr lang="en-US" altLang="ro-RO" sz="2400">
                <a:solidFill>
                  <a:srgbClr val="CC3300"/>
                </a:solidFill>
              </a:rPr>
              <a:t> </a:t>
            </a:r>
            <a:r>
              <a:rPr lang="en-US" altLang="ro-RO" sz="2400" i="1">
                <a:solidFill>
                  <a:srgbClr val="CC3300"/>
                </a:solidFill>
              </a:rPr>
              <a:t>approval</a:t>
            </a:r>
            <a:r>
              <a:rPr lang="en-US" altLang="ro-RO" sz="2400">
                <a:solidFill>
                  <a:srgbClr val="CC3300"/>
                </a:solidFill>
              </a:rPr>
              <a:t>. </a:t>
            </a:r>
          </a:p>
          <a:p>
            <a:pPr eaLnBrk="1" hangingPunct="1"/>
            <a:r>
              <a:rPr lang="en-US" altLang="ro-RO" sz="2400">
                <a:solidFill>
                  <a:srgbClr val="CC3300"/>
                </a:solidFill>
              </a:rPr>
              <a:t>      ·      </a:t>
            </a:r>
            <a:r>
              <a:rPr lang="en-US" altLang="ro-RO" sz="2400" i="1">
                <a:solidFill>
                  <a:srgbClr val="CC3300"/>
                </a:solidFill>
              </a:rPr>
              <a:t>Partial</a:t>
            </a:r>
            <a:r>
              <a:rPr lang="en-US" altLang="ro-RO" sz="2400">
                <a:solidFill>
                  <a:srgbClr val="CC3300"/>
                </a:solidFill>
              </a:rPr>
              <a:t> a</a:t>
            </a:r>
            <a:r>
              <a:rPr lang="en-US" altLang="ro-RO" sz="2400" i="1">
                <a:solidFill>
                  <a:srgbClr val="CC3300"/>
                </a:solidFill>
              </a:rPr>
              <a:t>pproval</a:t>
            </a:r>
            <a:r>
              <a:rPr lang="en-US" altLang="ro-RO" sz="2400">
                <a:solidFill>
                  <a:srgbClr val="CC3300"/>
                </a:solidFill>
              </a:rPr>
              <a:t>.                      </a:t>
            </a:r>
          </a:p>
          <a:p>
            <a:pPr lvl="1" eaLnBrk="1" hangingPunct="1"/>
            <a:r>
              <a:rPr lang="en-US" altLang="ro-RO" sz="2400">
                <a:solidFill>
                  <a:srgbClr val="CC3300"/>
                </a:solidFill>
              </a:rPr>
              <a:t>·      </a:t>
            </a:r>
            <a:r>
              <a:rPr lang="en-US" altLang="ro-RO" sz="2400" i="1">
                <a:solidFill>
                  <a:srgbClr val="CC3300"/>
                </a:solidFill>
              </a:rPr>
              <a:t>Denial of</a:t>
            </a:r>
            <a:r>
              <a:rPr lang="en-US" altLang="ro-RO" sz="2400">
                <a:solidFill>
                  <a:srgbClr val="CC3300"/>
                </a:solidFill>
              </a:rPr>
              <a:t> </a:t>
            </a:r>
            <a:r>
              <a:rPr lang="en-US" altLang="ro-RO" sz="2400" i="1">
                <a:solidFill>
                  <a:srgbClr val="CC3300"/>
                </a:solidFill>
              </a:rPr>
              <a:t>approval</a:t>
            </a:r>
            <a:r>
              <a:rPr lang="en-US" altLang="ro-RO" sz="2400">
                <a:solidFill>
                  <a:srgbClr val="CC3300"/>
                </a:solidFill>
              </a:rPr>
              <a:t>.</a:t>
            </a:r>
            <a:endParaRPr lang="en-US" altLang="ro-RO" sz="2400"/>
          </a:p>
        </p:txBody>
      </p:sp>
      <p:sp>
        <p:nvSpPr>
          <p:cNvPr id="8195" name="WordArt 6"/>
          <p:cNvSpPr>
            <a:spLocks noChangeArrowheads="1" noChangeShapeType="1" noTextEdit="1"/>
          </p:cNvSpPr>
          <p:nvPr/>
        </p:nvSpPr>
        <p:spPr bwMode="auto">
          <a:xfrm>
            <a:off x="2595563" y="1052514"/>
            <a:ext cx="6972300" cy="50482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The Agenda of a DR session</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16850060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2057400" y="1420814"/>
            <a:ext cx="8229600" cy="479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82600" algn="l"/>
              </a:tabLst>
              <a:defRPr>
                <a:solidFill>
                  <a:schemeClr val="tx1"/>
                </a:solidFill>
                <a:latin typeface="Times New Roman" panose="02020603050405020304" pitchFamily="18" charset="0"/>
                <a:cs typeface="Times New Roman" panose="02020603050405020304" pitchFamily="18" charset="0"/>
              </a:defRPr>
            </a:lvl1pPr>
            <a:lvl2pPr marL="742950" indent="-285750">
              <a:tabLst>
                <a:tab pos="482600" algn="l"/>
              </a:tabLst>
              <a:defRPr>
                <a:solidFill>
                  <a:schemeClr val="tx1"/>
                </a:solidFill>
                <a:latin typeface="Times New Roman" panose="02020603050405020304" pitchFamily="18" charset="0"/>
                <a:cs typeface="Times New Roman" panose="02020603050405020304" pitchFamily="18" charset="0"/>
              </a:defRPr>
            </a:lvl2pPr>
            <a:lvl3pPr marL="1143000" indent="-228600">
              <a:tabLst>
                <a:tab pos="482600" algn="l"/>
              </a:tabLst>
              <a:defRPr>
                <a:solidFill>
                  <a:schemeClr val="tx1"/>
                </a:solidFill>
                <a:latin typeface="Times New Roman" panose="02020603050405020304" pitchFamily="18" charset="0"/>
                <a:cs typeface="Times New Roman" panose="02020603050405020304" pitchFamily="18" charset="0"/>
              </a:defRPr>
            </a:lvl3pPr>
            <a:lvl4pPr marL="1600200" indent="-228600">
              <a:tabLst>
                <a:tab pos="482600" algn="l"/>
              </a:tabLst>
              <a:defRPr>
                <a:solidFill>
                  <a:schemeClr val="tx1"/>
                </a:solidFill>
                <a:latin typeface="Times New Roman" panose="02020603050405020304" pitchFamily="18" charset="0"/>
                <a:cs typeface="Times New Roman" panose="02020603050405020304" pitchFamily="18" charset="0"/>
              </a:defRPr>
            </a:lvl4pPr>
            <a:lvl5pPr marL="2057400" indent="-228600">
              <a:tabLst>
                <a:tab pos="482600" algn="l"/>
              </a:tabLst>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tabLst>
                <a:tab pos="482600" algn="l"/>
              </a:tabLs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tabLst>
                <a:tab pos="482600" algn="l"/>
              </a:tabLs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tabLst>
                <a:tab pos="482600" algn="l"/>
              </a:tabLs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tabLst>
                <a:tab pos="482600" algn="l"/>
              </a:tabLst>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20000"/>
              </a:spcBef>
            </a:pPr>
            <a:r>
              <a:rPr lang="en-US" altLang="ro-RO" sz="2800" b="1">
                <a:solidFill>
                  <a:srgbClr val="CC3300"/>
                </a:solidFill>
              </a:rPr>
              <a:t>a.  Preparation of the DR report</a:t>
            </a:r>
            <a:r>
              <a:rPr lang="en-US" altLang="ro-RO" sz="2800">
                <a:solidFill>
                  <a:srgbClr val="CC3300"/>
                </a:solidFill>
              </a:rPr>
              <a:t>.</a:t>
            </a:r>
            <a:r>
              <a:rPr lang="en-US" altLang="ro-RO" sz="2400">
                <a:solidFill>
                  <a:srgbClr val="000000"/>
                </a:solidFill>
              </a:rPr>
              <a:t> </a:t>
            </a:r>
          </a:p>
          <a:p>
            <a:pPr eaLnBrk="1" hangingPunct="1">
              <a:spcBef>
                <a:spcPct val="20000"/>
              </a:spcBef>
            </a:pPr>
            <a:r>
              <a:rPr lang="en-US" altLang="ro-RO" sz="2400">
                <a:solidFill>
                  <a:srgbClr val="CC3300"/>
                </a:solidFill>
              </a:rPr>
              <a:t>      The report's major sections:</a:t>
            </a:r>
          </a:p>
          <a:p>
            <a:pPr eaLnBrk="1" hangingPunct="1">
              <a:spcBef>
                <a:spcPct val="20000"/>
              </a:spcBef>
            </a:pPr>
            <a:r>
              <a:rPr lang="en-US" altLang="ro-RO" sz="2400">
                <a:solidFill>
                  <a:srgbClr val="CC3300"/>
                </a:solidFill>
              </a:rPr>
              <a:t>   	</a:t>
            </a:r>
            <a:r>
              <a:rPr lang="en-US" altLang="ro-RO" sz="2400" i="1">
                <a:solidFill>
                  <a:srgbClr val="CC3300"/>
                </a:solidFill>
              </a:rPr>
              <a:t>·</a:t>
            </a:r>
            <a:r>
              <a:rPr lang="en-US" altLang="ro-RO" sz="2400">
                <a:solidFill>
                  <a:srgbClr val="CC3300"/>
                </a:solidFill>
              </a:rPr>
              <a:t>    </a:t>
            </a:r>
            <a:r>
              <a:rPr lang="en-US" altLang="ro-RO" sz="2400" i="1">
                <a:solidFill>
                  <a:srgbClr val="CC3300"/>
                </a:solidFill>
              </a:rPr>
              <a:t>A summary of the review discussions.</a:t>
            </a:r>
          </a:p>
          <a:p>
            <a:pPr eaLnBrk="1" hangingPunct="1">
              <a:spcBef>
                <a:spcPct val="20000"/>
              </a:spcBef>
              <a:buFont typeface="Wingdings" panose="05000000000000000000" pitchFamily="2" charset="2"/>
              <a:buNone/>
            </a:pPr>
            <a:r>
              <a:rPr lang="en-US" altLang="ro-RO" sz="2400" i="1">
                <a:solidFill>
                  <a:srgbClr val="CC3300"/>
                </a:solidFill>
                <a:latin typeface="Symbol" panose="05050102010706020507" pitchFamily="18" charset="2"/>
              </a:rPr>
              <a:t>	</a:t>
            </a:r>
            <a:r>
              <a:rPr lang="en-US" altLang="ro-RO" sz="2400" i="1">
                <a:solidFill>
                  <a:srgbClr val="CC3300"/>
                </a:solidFill>
              </a:rPr>
              <a:t>·    The decision about continuation of the project.</a:t>
            </a:r>
          </a:p>
          <a:p>
            <a:pPr eaLnBrk="1" hangingPunct="1">
              <a:spcBef>
                <a:spcPct val="20000"/>
              </a:spcBef>
              <a:buFont typeface="Wingdings" panose="05000000000000000000" pitchFamily="2" charset="2"/>
              <a:buNone/>
            </a:pPr>
            <a:r>
              <a:rPr lang="en-US" altLang="ro-RO" sz="2400" i="1">
                <a:solidFill>
                  <a:srgbClr val="CC3300"/>
                </a:solidFill>
                <a:latin typeface="Symbol" panose="05050102010706020507" pitchFamily="18" charset="2"/>
              </a:rPr>
              <a:t>	</a:t>
            </a:r>
            <a:r>
              <a:rPr lang="en-US" altLang="ro-RO" sz="2400" i="1">
                <a:solidFill>
                  <a:srgbClr val="CC3300"/>
                </a:solidFill>
              </a:rPr>
              <a:t>·    A full list of the required action items — corrections, </a:t>
            </a:r>
            <a:br>
              <a:rPr lang="en-US" altLang="ro-RO" sz="2400" i="1">
                <a:solidFill>
                  <a:srgbClr val="CC3300"/>
                </a:solidFill>
              </a:rPr>
            </a:br>
            <a:r>
              <a:rPr lang="en-US" altLang="ro-RO" sz="2400" i="1">
                <a:solidFill>
                  <a:srgbClr val="CC3300"/>
                </a:solidFill>
              </a:rPr>
              <a:t>           changes and additions.  For each action item, completion </a:t>
            </a:r>
            <a:br>
              <a:rPr lang="en-US" altLang="ro-RO" sz="2400" i="1">
                <a:solidFill>
                  <a:srgbClr val="CC3300"/>
                </a:solidFill>
              </a:rPr>
            </a:br>
            <a:r>
              <a:rPr lang="en-US" altLang="ro-RO" sz="2400" i="1">
                <a:solidFill>
                  <a:srgbClr val="CC3300"/>
                </a:solidFill>
              </a:rPr>
              <a:t>           date and project team member responsible are listed.</a:t>
            </a:r>
          </a:p>
          <a:p>
            <a:pPr eaLnBrk="1" hangingPunct="1">
              <a:spcBef>
                <a:spcPct val="20000"/>
              </a:spcBef>
            </a:pPr>
            <a:r>
              <a:rPr lang="en-US" altLang="ro-RO" sz="2400" i="1">
                <a:solidFill>
                  <a:srgbClr val="CC3300"/>
                </a:solidFill>
              </a:rPr>
              <a:t>	·    The name(s) of the review team member(s) assigned to   </a:t>
            </a:r>
            <a:br>
              <a:rPr lang="en-US" altLang="ro-RO" sz="2400" i="1">
                <a:solidFill>
                  <a:srgbClr val="CC3300"/>
                </a:solidFill>
              </a:rPr>
            </a:br>
            <a:r>
              <a:rPr lang="en-US" altLang="ro-RO" sz="2400" i="1">
                <a:solidFill>
                  <a:srgbClr val="CC3300"/>
                </a:solidFill>
              </a:rPr>
              <a:t>           follow up.</a:t>
            </a:r>
          </a:p>
          <a:p>
            <a:pPr eaLnBrk="1" hangingPunct="1">
              <a:spcBef>
                <a:spcPct val="20000"/>
              </a:spcBef>
            </a:pPr>
            <a:r>
              <a:rPr lang="en-US" altLang="ro-RO" sz="2800" b="1">
                <a:solidFill>
                  <a:schemeClr val="accent2"/>
                </a:solidFill>
              </a:rPr>
              <a:t>b. Follow up performance of the corrections and to </a:t>
            </a:r>
            <a:br>
              <a:rPr lang="en-US" altLang="ro-RO" sz="2800" b="1">
                <a:solidFill>
                  <a:schemeClr val="accent2"/>
                </a:solidFill>
              </a:rPr>
            </a:br>
            <a:r>
              <a:rPr lang="en-US" altLang="ro-RO" sz="2800" b="1">
                <a:solidFill>
                  <a:schemeClr val="accent2"/>
                </a:solidFill>
              </a:rPr>
              <a:t>    examine the corrected sections.</a:t>
            </a:r>
            <a:endParaRPr lang="en-US" altLang="ro-RO" sz="2800" b="1"/>
          </a:p>
        </p:txBody>
      </p:sp>
      <p:sp>
        <p:nvSpPr>
          <p:cNvPr id="9219" name="WordArt 6"/>
          <p:cNvSpPr>
            <a:spLocks noChangeArrowheads="1" noChangeShapeType="1" noTextEdit="1"/>
          </p:cNvSpPr>
          <p:nvPr/>
        </p:nvSpPr>
        <p:spPr bwMode="auto">
          <a:xfrm>
            <a:off x="2967039" y="836613"/>
            <a:ext cx="6238875" cy="431800"/>
          </a:xfrm>
          <a:prstGeom prst="rect">
            <a:avLst/>
          </a:prstGeom>
        </p:spPr>
        <p:txBody>
          <a:bodyPr wrap="none" fromWordArt="1">
            <a:prstTxWarp prst="textPlain">
              <a:avLst>
                <a:gd name="adj" fmla="val 50000"/>
              </a:avLst>
            </a:prstTxWarp>
          </a:bodyPr>
          <a:lstStyle/>
          <a:p>
            <a:pPr algn="ctr"/>
            <a:r>
              <a:rPr lang="ro-RO" sz="3600" kern="10">
                <a:ln w="12700">
                  <a:solidFill>
                    <a:srgbClr val="000000"/>
                  </a:solidFill>
                  <a:round/>
                  <a:headEnd/>
                  <a:tailEnd/>
                </a:ln>
                <a:solidFill>
                  <a:srgbClr val="33CC33"/>
                </a:solidFill>
                <a:latin typeface="Arial Black" panose="020B0A04020102020204" pitchFamily="34" charset="0"/>
              </a:rPr>
              <a:t>DR post-review activities</a:t>
            </a:r>
          </a:p>
        </p:txBody>
      </p:sp>
    </p:spTree>
    <p:extLst>
      <p:ext uri="{BB962C8B-B14F-4D97-AF65-F5344CB8AC3E}">
        <p14:creationId xmlns:p14="http://schemas.microsoft.com/office/powerpoint/2010/main" val="26872160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857375" y="2349500"/>
            <a:ext cx="84582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spcAft>
                <a:spcPct val="25000"/>
              </a:spcAft>
            </a:pPr>
            <a:r>
              <a:rPr lang="en-US" altLang="ro-RO" sz="2800" b="1">
                <a:solidFill>
                  <a:srgbClr val="339933"/>
                </a:solidFill>
                <a:cs typeface="Miriam" pitchFamily="2" charset="-79"/>
              </a:rPr>
              <a:t>Design Review Infrastructure</a:t>
            </a:r>
            <a:r>
              <a:rPr lang="en-US" altLang="ro-RO" sz="2400" b="1">
                <a:solidFill>
                  <a:srgbClr val="000000"/>
                </a:solidFill>
                <a:cs typeface="Miriam" pitchFamily="2" charset="-79"/>
              </a:rPr>
              <a:t> </a:t>
            </a:r>
            <a:endParaRPr lang="en-US" altLang="ro-RO" sz="2400" b="1">
              <a:cs typeface="Miriam" pitchFamily="2" charset="-79"/>
            </a:endParaRPr>
          </a:p>
          <a:p>
            <a:pPr eaLnBrk="1" hangingPunct="1"/>
            <a:r>
              <a:rPr lang="en-US" altLang="ro-RO" sz="2400" b="1">
                <a:solidFill>
                  <a:srgbClr val="000000"/>
                </a:solidFill>
              </a:rPr>
              <a:t>    ·   </a:t>
            </a:r>
            <a:r>
              <a:rPr lang="en-US" altLang="ro-RO" sz="2400"/>
              <a:t> </a:t>
            </a:r>
            <a:r>
              <a:rPr lang="en-US" altLang="ro-RO" sz="2400" b="1">
                <a:solidFill>
                  <a:srgbClr val="000000"/>
                </a:solidFill>
              </a:rPr>
              <a:t>Develop checklists for common types of design documents.</a:t>
            </a:r>
            <a:endParaRPr lang="en-US" altLang="ro-RO" sz="2400" b="1"/>
          </a:p>
          <a:p>
            <a:pPr eaLnBrk="1" hangingPunct="1"/>
            <a:r>
              <a:rPr lang="en-US" altLang="ro-RO" sz="2400" b="1">
                <a:solidFill>
                  <a:srgbClr val="000000"/>
                </a:solidFill>
              </a:rPr>
              <a:t>    ·    Train senior professionals serve as a reservoir for DR </a:t>
            </a:r>
            <a:br>
              <a:rPr lang="en-US" altLang="ro-RO" sz="2400" b="1">
                <a:solidFill>
                  <a:srgbClr val="000000"/>
                </a:solidFill>
              </a:rPr>
            </a:br>
            <a:r>
              <a:rPr lang="en-US" altLang="ro-RO" sz="2400" b="1">
                <a:solidFill>
                  <a:srgbClr val="000000"/>
                </a:solidFill>
              </a:rPr>
              <a:t>         teams. </a:t>
            </a:r>
            <a:endParaRPr lang="en-US" altLang="ro-RO" sz="2400" b="1"/>
          </a:p>
          <a:p>
            <a:pPr eaLnBrk="1" hangingPunct="1"/>
            <a:r>
              <a:rPr lang="en-US" altLang="ro-RO" sz="2400" b="1">
                <a:solidFill>
                  <a:srgbClr val="000000"/>
                </a:solidFill>
              </a:rPr>
              <a:t>    ·    Periodically analyze past DR effectiveness.</a:t>
            </a:r>
            <a:endParaRPr lang="en-US" altLang="ro-RO" sz="2400" b="1"/>
          </a:p>
          <a:p>
            <a:pPr eaLnBrk="1" hangingPunct="1"/>
            <a:r>
              <a:rPr lang="en-US" altLang="ro-RO" sz="2400" b="1">
                <a:solidFill>
                  <a:srgbClr val="000000"/>
                </a:solidFill>
              </a:rPr>
              <a:t>    ·    Schedule the DRs as part of the project plan.</a:t>
            </a:r>
            <a:endParaRPr lang="en-US" altLang="ro-RO" sz="2400" b="1"/>
          </a:p>
          <a:p>
            <a:pPr eaLnBrk="1" hangingPunct="1">
              <a:spcAft>
                <a:spcPct val="25000"/>
              </a:spcAft>
            </a:pPr>
            <a:r>
              <a:rPr lang="en-US" altLang="ro-RO" sz="2400">
                <a:solidFill>
                  <a:srgbClr val="000000"/>
                </a:solidFill>
              </a:rPr>
              <a:t> </a:t>
            </a:r>
            <a:r>
              <a:rPr lang="en-US" altLang="ro-RO" sz="2800" b="1">
                <a:solidFill>
                  <a:srgbClr val="FF9900"/>
                </a:solidFill>
                <a:cs typeface="Miriam" pitchFamily="2" charset="-79"/>
              </a:rPr>
              <a:t>The Design Review Team</a:t>
            </a:r>
          </a:p>
          <a:p>
            <a:pPr eaLnBrk="1" hangingPunct="1"/>
            <a:r>
              <a:rPr lang="en-US" altLang="ro-RO" sz="2400">
                <a:solidFill>
                  <a:srgbClr val="000000"/>
                </a:solidFill>
              </a:rPr>
              <a:t>  </a:t>
            </a:r>
            <a:r>
              <a:rPr lang="en-US" altLang="ro-RO" sz="2400" b="1">
                <a:solidFill>
                  <a:srgbClr val="000000"/>
                </a:solidFill>
              </a:rPr>
              <a:t>   .   Review teams size should be limited, with 3–5 members </a:t>
            </a:r>
            <a:br>
              <a:rPr lang="en-US" altLang="ro-RO" sz="2400" b="1">
                <a:solidFill>
                  <a:srgbClr val="000000"/>
                </a:solidFill>
              </a:rPr>
            </a:br>
            <a:r>
              <a:rPr lang="en-US" altLang="ro-RO" sz="2400" b="1">
                <a:solidFill>
                  <a:srgbClr val="000000"/>
                </a:solidFill>
              </a:rPr>
              <a:t>         being the optimum. </a:t>
            </a:r>
            <a:r>
              <a:rPr lang="en-US" altLang="ro-RO" sz="2400">
                <a:solidFill>
                  <a:srgbClr val="000000"/>
                </a:solidFill>
              </a:rPr>
              <a:t>          </a:t>
            </a:r>
          </a:p>
        </p:txBody>
      </p:sp>
      <p:sp>
        <p:nvSpPr>
          <p:cNvPr id="10243" name="WordArt 7"/>
          <p:cNvSpPr>
            <a:spLocks noChangeArrowheads="1" noChangeShapeType="1" noTextEdit="1"/>
          </p:cNvSpPr>
          <p:nvPr/>
        </p:nvSpPr>
        <p:spPr bwMode="auto">
          <a:xfrm>
            <a:off x="1995489" y="838201"/>
            <a:ext cx="8162925" cy="107791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Pressman's 13 golden guidelines</a:t>
            </a:r>
          </a:p>
          <a:p>
            <a:pPr algn="ctr"/>
            <a:r>
              <a:rPr lang="en-US" sz="3600" kern="10">
                <a:ln w="12700">
                  <a:solidFill>
                    <a:srgbClr val="000000"/>
                  </a:solidFill>
                  <a:round/>
                  <a:headEnd/>
                  <a:tailEnd/>
                </a:ln>
                <a:solidFill>
                  <a:srgbClr val="33CC33"/>
                </a:solidFill>
                <a:latin typeface="Arial Black" panose="020B0A04020102020204" pitchFamily="34" charset="0"/>
              </a:rPr>
              <a:t>for successful DR - 1</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28346641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889125" y="1890714"/>
            <a:ext cx="8426450"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pPr>
            <a:r>
              <a:rPr lang="en-US" altLang="ro-RO" sz="2400" b="1">
                <a:solidFill>
                  <a:schemeClr val="accent2"/>
                </a:solidFill>
                <a:cs typeface="Miriam" pitchFamily="2" charset="-79"/>
              </a:rPr>
              <a:t>The Design Review Session</a:t>
            </a:r>
          </a:p>
          <a:p>
            <a:pPr eaLnBrk="1" hangingPunct="1">
              <a:lnSpc>
                <a:spcPct val="80000"/>
              </a:lnSpc>
              <a:buSzPct val="65000"/>
              <a:buFontTx/>
              <a:buChar char="•"/>
            </a:pPr>
            <a:r>
              <a:rPr lang="en-US" altLang="ro-RO" sz="2200">
                <a:solidFill>
                  <a:srgbClr val="000000"/>
                </a:solidFill>
              </a:rPr>
              <a:t>Discuss professional issues in a constructive way refraining </a:t>
            </a:r>
            <a:br>
              <a:rPr lang="en-US" altLang="ro-RO" sz="2200">
                <a:solidFill>
                  <a:srgbClr val="000000"/>
                </a:solidFill>
              </a:rPr>
            </a:br>
            <a:r>
              <a:rPr lang="en-US" altLang="ro-RO" sz="2200">
                <a:solidFill>
                  <a:srgbClr val="000000"/>
                </a:solidFill>
              </a:rPr>
              <a:t>from personalizing the issues. </a:t>
            </a:r>
          </a:p>
          <a:p>
            <a:pPr eaLnBrk="1" hangingPunct="1">
              <a:lnSpc>
                <a:spcPct val="80000"/>
              </a:lnSpc>
              <a:buSzPct val="65000"/>
              <a:buFontTx/>
              <a:buChar char="•"/>
            </a:pPr>
            <a:r>
              <a:rPr lang="en-US" altLang="ro-RO" sz="2200">
                <a:solidFill>
                  <a:srgbClr val="000000"/>
                </a:solidFill>
              </a:rPr>
              <a:t>Keep to the review agenda.  </a:t>
            </a:r>
            <a:endParaRPr lang="en-US" altLang="ro-RO" sz="2200"/>
          </a:p>
          <a:p>
            <a:pPr eaLnBrk="1" hangingPunct="1">
              <a:lnSpc>
                <a:spcPct val="80000"/>
              </a:lnSpc>
              <a:buSzPct val="65000"/>
              <a:buFontTx/>
              <a:buChar char="•"/>
            </a:pPr>
            <a:r>
              <a:rPr lang="en-US" altLang="ro-RO" sz="2200">
                <a:solidFill>
                  <a:srgbClr val="000000"/>
                </a:solidFill>
              </a:rPr>
              <a:t>Focus on detection of defects by verifying and validating the</a:t>
            </a:r>
            <a:br>
              <a:rPr lang="en-US" altLang="ro-RO" sz="2200">
                <a:solidFill>
                  <a:srgbClr val="000000"/>
                </a:solidFill>
              </a:rPr>
            </a:br>
            <a:r>
              <a:rPr lang="en-US" altLang="ro-RO" sz="2200">
                <a:solidFill>
                  <a:srgbClr val="000000"/>
                </a:solidFill>
              </a:rPr>
              <a:t>participants' comments.  Refrain from discussing possible solutions. </a:t>
            </a:r>
            <a:endParaRPr lang="en-US" altLang="ro-RO" sz="2200"/>
          </a:p>
          <a:p>
            <a:pPr eaLnBrk="1" hangingPunct="1">
              <a:lnSpc>
                <a:spcPct val="80000"/>
              </a:lnSpc>
              <a:buSzPct val="65000"/>
              <a:buFontTx/>
              <a:buChar char="•"/>
            </a:pPr>
            <a:r>
              <a:rPr lang="en-US" altLang="ro-RO" sz="2200">
                <a:solidFill>
                  <a:srgbClr val="000000"/>
                </a:solidFill>
              </a:rPr>
              <a:t>In cases of disagreement about an error - end the debate by </a:t>
            </a:r>
            <a:br>
              <a:rPr lang="en-US" altLang="ro-RO" sz="2200">
                <a:solidFill>
                  <a:srgbClr val="000000"/>
                </a:solidFill>
              </a:rPr>
            </a:br>
            <a:r>
              <a:rPr lang="en-US" altLang="ro-RO" sz="2200">
                <a:solidFill>
                  <a:srgbClr val="000000"/>
                </a:solidFill>
              </a:rPr>
              <a:t>noting the issue and shifting its discussion to another forum. </a:t>
            </a:r>
            <a:endParaRPr lang="en-US" altLang="ro-RO" sz="2200"/>
          </a:p>
          <a:p>
            <a:pPr eaLnBrk="1" hangingPunct="1">
              <a:lnSpc>
                <a:spcPct val="80000"/>
              </a:lnSpc>
              <a:buSzPct val="65000"/>
              <a:buFontTx/>
              <a:buChar char="•"/>
            </a:pPr>
            <a:r>
              <a:rPr lang="en-US" altLang="ro-RO" sz="2200">
                <a:solidFill>
                  <a:srgbClr val="000000"/>
                </a:solidFill>
              </a:rPr>
              <a:t>Properly document the discussed comments, and the results of </a:t>
            </a:r>
            <a:br>
              <a:rPr lang="en-US" altLang="ro-RO" sz="2200">
                <a:solidFill>
                  <a:srgbClr val="000000"/>
                </a:solidFill>
              </a:rPr>
            </a:br>
            <a:r>
              <a:rPr lang="en-US" altLang="ro-RO" sz="2200">
                <a:solidFill>
                  <a:srgbClr val="000000"/>
                </a:solidFill>
              </a:rPr>
              <a:t>their verification and validation.  </a:t>
            </a:r>
          </a:p>
          <a:p>
            <a:pPr eaLnBrk="1" hangingPunct="1">
              <a:lnSpc>
                <a:spcPct val="80000"/>
              </a:lnSpc>
              <a:buSzPct val="65000"/>
              <a:buFontTx/>
              <a:buChar char="•"/>
            </a:pPr>
            <a:r>
              <a:rPr lang="en-US" altLang="ro-RO" sz="2200">
                <a:solidFill>
                  <a:srgbClr val="000000"/>
                </a:solidFill>
              </a:rPr>
              <a:t>The duration of a review session should not exceed two hours.</a:t>
            </a:r>
            <a:endParaRPr lang="en-US" altLang="ro-RO" sz="2200"/>
          </a:p>
          <a:p>
            <a:pPr eaLnBrk="1" hangingPunct="1">
              <a:lnSpc>
                <a:spcPct val="80000"/>
              </a:lnSpc>
              <a:spcBef>
                <a:spcPct val="50000"/>
              </a:spcBef>
            </a:pPr>
            <a:r>
              <a:rPr lang="en-US" altLang="ro-RO" sz="2400">
                <a:solidFill>
                  <a:srgbClr val="000000"/>
                </a:solidFill>
              </a:rPr>
              <a:t> </a:t>
            </a:r>
            <a:r>
              <a:rPr lang="en-US" altLang="ro-RO" sz="2400" b="1">
                <a:solidFill>
                  <a:srgbClr val="CC3300"/>
                </a:solidFill>
                <a:cs typeface="Miriam" pitchFamily="2" charset="-79"/>
              </a:rPr>
              <a:t>Post-Review Activities</a:t>
            </a:r>
          </a:p>
          <a:p>
            <a:pPr eaLnBrk="1" hangingPunct="1">
              <a:lnSpc>
                <a:spcPct val="80000"/>
              </a:lnSpc>
              <a:buSzPct val="65000"/>
              <a:buFontTx/>
              <a:buChar char="•"/>
            </a:pPr>
            <a:r>
              <a:rPr lang="en-US" altLang="ro-RO" sz="2200">
                <a:solidFill>
                  <a:srgbClr val="000000"/>
                </a:solidFill>
              </a:rPr>
              <a:t>Prepare the review report, including the action items</a:t>
            </a:r>
          </a:p>
          <a:p>
            <a:pPr eaLnBrk="1" hangingPunct="1">
              <a:lnSpc>
                <a:spcPct val="80000"/>
              </a:lnSpc>
              <a:buSzPct val="65000"/>
              <a:buFontTx/>
              <a:buChar char="•"/>
            </a:pPr>
            <a:r>
              <a:rPr lang="en-US" altLang="ro-RO" sz="2200">
                <a:solidFill>
                  <a:srgbClr val="000000"/>
                </a:solidFill>
              </a:rPr>
              <a:t>Establish follow-up to ensure the satisfactory performance of </a:t>
            </a:r>
            <a:br>
              <a:rPr lang="en-US" altLang="ro-RO" sz="2200">
                <a:solidFill>
                  <a:srgbClr val="000000"/>
                </a:solidFill>
              </a:rPr>
            </a:br>
            <a:r>
              <a:rPr lang="en-US" altLang="ro-RO" sz="2200">
                <a:solidFill>
                  <a:srgbClr val="000000"/>
                </a:solidFill>
              </a:rPr>
              <a:t>all the list of action items </a:t>
            </a:r>
          </a:p>
        </p:txBody>
      </p:sp>
      <p:sp>
        <p:nvSpPr>
          <p:cNvPr id="11267" name="WordArt 5"/>
          <p:cNvSpPr>
            <a:spLocks noChangeArrowheads="1" noChangeShapeType="1" noTextEdit="1"/>
          </p:cNvSpPr>
          <p:nvPr/>
        </p:nvSpPr>
        <p:spPr bwMode="auto">
          <a:xfrm>
            <a:off x="2149476" y="476251"/>
            <a:ext cx="7858125" cy="115252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Pressman's 13 golden</a:t>
            </a:r>
          </a:p>
          <a:p>
            <a:pPr algn="ctr"/>
            <a:r>
              <a:rPr lang="en-US" sz="3600" kern="10">
                <a:ln w="12700">
                  <a:solidFill>
                    <a:srgbClr val="000000"/>
                  </a:solidFill>
                  <a:round/>
                  <a:headEnd/>
                  <a:tailEnd/>
                </a:ln>
                <a:solidFill>
                  <a:srgbClr val="33CC33"/>
                </a:solidFill>
                <a:latin typeface="Arial Black" panose="020B0A04020102020204" pitchFamily="34" charset="0"/>
              </a:rPr>
              <a:t>guidelines for successful DR - 2</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8415985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1"/>
          </p:nvPr>
        </p:nvSpPr>
        <p:spPr>
          <a:xfrm>
            <a:off x="2209800" y="2338388"/>
            <a:ext cx="3810000" cy="4114800"/>
          </a:xfrm>
        </p:spPr>
        <p:txBody>
          <a:bodyPr/>
          <a:lstStyle/>
          <a:p>
            <a:pPr eaLnBrk="1" hangingPunct="1"/>
            <a:r>
              <a:rPr lang="en-US" altLang="ro-RO" b="1">
                <a:solidFill>
                  <a:srgbClr val="339966"/>
                </a:solidFill>
              </a:rPr>
              <a:t>Review leader</a:t>
            </a:r>
          </a:p>
          <a:p>
            <a:pPr eaLnBrk="1" hangingPunct="1"/>
            <a:r>
              <a:rPr lang="en-US" altLang="ro-RO" b="1">
                <a:solidFill>
                  <a:srgbClr val="339966"/>
                </a:solidFill>
              </a:rPr>
              <a:t>The author</a:t>
            </a:r>
          </a:p>
          <a:p>
            <a:pPr eaLnBrk="1" hangingPunct="1"/>
            <a:r>
              <a:rPr lang="en-US" altLang="ro-RO" b="1">
                <a:solidFill>
                  <a:srgbClr val="339966"/>
                </a:solidFill>
              </a:rPr>
              <a:t>Specialized professionals:</a:t>
            </a:r>
          </a:p>
          <a:p>
            <a:pPr lvl="1" eaLnBrk="1" hangingPunct="1"/>
            <a:r>
              <a:rPr lang="en-US" altLang="ro-RO" b="1">
                <a:solidFill>
                  <a:srgbClr val="339966"/>
                </a:solidFill>
              </a:rPr>
              <a:t>Designer</a:t>
            </a:r>
          </a:p>
          <a:p>
            <a:pPr lvl="1" eaLnBrk="1" hangingPunct="1"/>
            <a:r>
              <a:rPr lang="en-US" altLang="ro-RO" b="1">
                <a:solidFill>
                  <a:srgbClr val="339966"/>
                </a:solidFill>
              </a:rPr>
              <a:t>Coder or implementer</a:t>
            </a:r>
          </a:p>
          <a:p>
            <a:pPr lvl="1" eaLnBrk="1" hangingPunct="1"/>
            <a:r>
              <a:rPr lang="en-US" altLang="ro-RO" b="1">
                <a:solidFill>
                  <a:srgbClr val="339966"/>
                </a:solidFill>
              </a:rPr>
              <a:t>Tester</a:t>
            </a:r>
          </a:p>
        </p:txBody>
      </p:sp>
      <p:sp>
        <p:nvSpPr>
          <p:cNvPr id="12291" name="Rectangle 4"/>
          <p:cNvSpPr>
            <a:spLocks noGrp="1" noChangeArrowheads="1"/>
          </p:cNvSpPr>
          <p:nvPr>
            <p:ph type="body" sz="half" idx="2"/>
          </p:nvPr>
        </p:nvSpPr>
        <p:spPr>
          <a:xfrm>
            <a:off x="6172200" y="2338388"/>
            <a:ext cx="3810000" cy="4114800"/>
          </a:xfrm>
        </p:spPr>
        <p:txBody>
          <a:bodyPr/>
          <a:lstStyle/>
          <a:p>
            <a:pPr eaLnBrk="1" hangingPunct="1"/>
            <a:r>
              <a:rPr lang="en-US" altLang="ro-RO" b="1">
                <a:solidFill>
                  <a:schemeClr val="accent2"/>
                </a:solidFill>
              </a:rPr>
              <a:t>Review leader</a:t>
            </a:r>
          </a:p>
          <a:p>
            <a:pPr eaLnBrk="1" hangingPunct="1"/>
            <a:r>
              <a:rPr lang="en-US" altLang="ro-RO" b="1">
                <a:solidFill>
                  <a:schemeClr val="accent2"/>
                </a:solidFill>
              </a:rPr>
              <a:t>The author</a:t>
            </a:r>
          </a:p>
          <a:p>
            <a:pPr eaLnBrk="1" hangingPunct="1"/>
            <a:r>
              <a:rPr lang="en-US" altLang="ro-RO" b="1">
                <a:solidFill>
                  <a:schemeClr val="accent2"/>
                </a:solidFill>
              </a:rPr>
              <a:t>Specialized professionals:</a:t>
            </a:r>
          </a:p>
          <a:p>
            <a:pPr lvl="1" eaLnBrk="1" hangingPunct="1"/>
            <a:r>
              <a:rPr lang="en-US" altLang="ro-RO" b="1">
                <a:solidFill>
                  <a:schemeClr val="accent2"/>
                </a:solidFill>
              </a:rPr>
              <a:t>Standards enforcer</a:t>
            </a:r>
          </a:p>
          <a:p>
            <a:pPr lvl="1" eaLnBrk="1" hangingPunct="1"/>
            <a:r>
              <a:rPr lang="en-US" altLang="ro-RO" b="1">
                <a:solidFill>
                  <a:schemeClr val="accent2"/>
                </a:solidFill>
              </a:rPr>
              <a:t>Maintenance expert</a:t>
            </a:r>
          </a:p>
          <a:p>
            <a:pPr lvl="1" eaLnBrk="1" hangingPunct="1"/>
            <a:r>
              <a:rPr lang="en-US" altLang="ro-RO" b="1">
                <a:solidFill>
                  <a:schemeClr val="accent2"/>
                </a:solidFill>
              </a:rPr>
              <a:t>User representative</a:t>
            </a:r>
          </a:p>
        </p:txBody>
      </p:sp>
      <p:sp>
        <p:nvSpPr>
          <p:cNvPr id="12292" name="WordArt 6"/>
          <p:cNvSpPr>
            <a:spLocks noChangeArrowheads="1" noChangeShapeType="1" noTextEdit="1"/>
          </p:cNvSpPr>
          <p:nvPr/>
        </p:nvSpPr>
        <p:spPr bwMode="auto">
          <a:xfrm>
            <a:off x="2057401" y="1728788"/>
            <a:ext cx="2157413" cy="400050"/>
          </a:xfrm>
          <a:prstGeom prst="rect">
            <a:avLst/>
          </a:prstGeom>
        </p:spPr>
        <p:txBody>
          <a:bodyPr wrap="none" fromWordArt="1">
            <a:prstTxWarp prst="textPlain">
              <a:avLst>
                <a:gd name="adj" fmla="val 50000"/>
              </a:avLst>
            </a:prstTxWarp>
          </a:bodyPr>
          <a:lstStyle/>
          <a:p>
            <a:pPr algn="ctr"/>
            <a:r>
              <a:rPr lang="ro-RO" sz="3600" kern="10">
                <a:ln w="9525">
                  <a:solidFill>
                    <a:srgbClr val="000000"/>
                  </a:solidFill>
                  <a:round/>
                  <a:headEnd/>
                  <a:tailEnd/>
                </a:ln>
                <a:solidFill>
                  <a:schemeClr val="accent1"/>
                </a:solidFill>
                <a:latin typeface="Arial Black" panose="020B0A04020102020204" pitchFamily="34" charset="0"/>
              </a:rPr>
              <a:t>Inspection</a:t>
            </a:r>
          </a:p>
        </p:txBody>
      </p:sp>
      <p:sp>
        <p:nvSpPr>
          <p:cNvPr id="12293" name="WordArt 7"/>
          <p:cNvSpPr>
            <a:spLocks noChangeArrowheads="1" noChangeShapeType="1" noTextEdit="1"/>
          </p:cNvSpPr>
          <p:nvPr/>
        </p:nvSpPr>
        <p:spPr bwMode="auto">
          <a:xfrm>
            <a:off x="6248401" y="1804988"/>
            <a:ext cx="2714625" cy="323850"/>
          </a:xfrm>
          <a:prstGeom prst="rect">
            <a:avLst/>
          </a:prstGeom>
        </p:spPr>
        <p:txBody>
          <a:bodyPr wrap="none" fromWordArt="1">
            <a:prstTxWarp prst="textPlain">
              <a:avLst>
                <a:gd name="adj" fmla="val 50000"/>
              </a:avLst>
            </a:prstTxWarp>
          </a:bodyPr>
          <a:lstStyle/>
          <a:p>
            <a:pPr algn="ctr"/>
            <a:r>
              <a:rPr lang="ro-RO" sz="3600" kern="10">
                <a:ln w="9525">
                  <a:solidFill>
                    <a:srgbClr val="000000"/>
                  </a:solidFill>
                  <a:round/>
                  <a:headEnd/>
                  <a:tailEnd/>
                </a:ln>
                <a:solidFill>
                  <a:schemeClr val="accent2"/>
                </a:solidFill>
                <a:latin typeface="Arial Black" panose="020B0A04020102020204" pitchFamily="34" charset="0"/>
              </a:rPr>
              <a:t>Walkthrough</a:t>
            </a:r>
          </a:p>
        </p:txBody>
      </p:sp>
      <p:sp>
        <p:nvSpPr>
          <p:cNvPr id="12294" name="WordArt 9"/>
          <p:cNvSpPr>
            <a:spLocks noChangeArrowheads="1" noChangeShapeType="1" noTextEdit="1"/>
          </p:cNvSpPr>
          <p:nvPr/>
        </p:nvSpPr>
        <p:spPr bwMode="auto">
          <a:xfrm>
            <a:off x="2557464" y="908051"/>
            <a:ext cx="7038975" cy="504825"/>
          </a:xfrm>
          <a:prstGeom prst="rect">
            <a:avLst/>
          </a:prstGeom>
        </p:spPr>
        <p:txBody>
          <a:bodyPr wrap="none" fromWordArt="1">
            <a:prstTxWarp prst="textPlain">
              <a:avLst>
                <a:gd name="adj" fmla="val 50000"/>
              </a:avLst>
            </a:prstTxWarp>
          </a:bodyPr>
          <a:lstStyle/>
          <a:p>
            <a:pPr algn="ctr"/>
            <a:r>
              <a:rPr lang="ro-RO" sz="3600" kern="10">
                <a:ln w="12700">
                  <a:solidFill>
                    <a:srgbClr val="000000"/>
                  </a:solidFill>
                  <a:round/>
                  <a:headEnd/>
                  <a:tailEnd/>
                </a:ln>
                <a:solidFill>
                  <a:srgbClr val="33CC33"/>
                </a:solidFill>
                <a:latin typeface="Arial Black" panose="020B0A04020102020204" pitchFamily="34" charset="0"/>
              </a:rPr>
              <a:t>Participants of peer reviews</a:t>
            </a:r>
          </a:p>
        </p:txBody>
      </p:sp>
    </p:spTree>
    <p:extLst>
      <p:ext uri="{BB962C8B-B14F-4D97-AF65-F5344CB8AC3E}">
        <p14:creationId xmlns:p14="http://schemas.microsoft.com/office/powerpoint/2010/main" val="33869020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WordArt 41"/>
          <p:cNvSpPr>
            <a:spLocks noChangeArrowheads="1" noChangeShapeType="1" noTextEdit="1"/>
          </p:cNvSpPr>
          <p:nvPr/>
        </p:nvSpPr>
        <p:spPr bwMode="auto">
          <a:xfrm>
            <a:off x="2682876" y="803275"/>
            <a:ext cx="6791325" cy="431800"/>
          </a:xfrm>
          <a:prstGeom prst="rect">
            <a:avLst/>
          </a:prstGeom>
        </p:spPr>
        <p:txBody>
          <a:bodyPr wrap="none" fromWordArt="1">
            <a:prstTxWarp prst="textPlain">
              <a:avLst>
                <a:gd name="adj" fmla="val 50000"/>
              </a:avLst>
            </a:prstTxWarp>
          </a:bodyPr>
          <a:lstStyle/>
          <a:p>
            <a:pPr algn="ctr"/>
            <a:r>
              <a:rPr lang="ro-RO" sz="3600" kern="10">
                <a:ln w="12700">
                  <a:solidFill>
                    <a:srgbClr val="000000"/>
                  </a:solidFill>
                  <a:round/>
                  <a:headEnd/>
                  <a:tailEnd/>
                </a:ln>
                <a:solidFill>
                  <a:srgbClr val="33CC33"/>
                </a:solidFill>
                <a:latin typeface="Arial Black" panose="020B0A04020102020204" pitchFamily="34" charset="0"/>
              </a:rPr>
              <a:t>Inspection vs. Walkthrough</a:t>
            </a:r>
          </a:p>
        </p:txBody>
      </p:sp>
      <p:pic>
        <p:nvPicPr>
          <p:cNvPr id="13315" name="Picture 43"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7" y="1216073"/>
            <a:ext cx="3995837" cy="507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4870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43"/>
          <p:cNvGrpSpPr>
            <a:grpSpLocks/>
          </p:cNvGrpSpPr>
          <p:nvPr/>
        </p:nvGrpSpPr>
        <p:grpSpPr bwMode="auto">
          <a:xfrm>
            <a:off x="2470150" y="2049463"/>
            <a:ext cx="1111250" cy="488950"/>
            <a:chOff x="0" y="0"/>
            <a:chExt cx="526" cy="403"/>
          </a:xfrm>
        </p:grpSpPr>
        <p:sp>
          <p:nvSpPr>
            <p:cNvPr id="14456" name="Rectangle 42"/>
            <p:cNvSpPr>
              <a:spLocks noChangeArrowheads="1"/>
            </p:cNvSpPr>
            <p:nvPr/>
          </p:nvSpPr>
          <p:spPr bwMode="auto">
            <a:xfrm>
              <a:off x="0" y="0"/>
              <a:ext cx="526" cy="403"/>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nvGrpSpPr>
            <p:cNvPr id="14457" name="Group 41"/>
            <p:cNvGrpSpPr>
              <a:grpSpLocks/>
            </p:cNvGrpSpPr>
            <p:nvPr/>
          </p:nvGrpSpPr>
          <p:grpSpPr bwMode="auto">
            <a:xfrm>
              <a:off x="0" y="0"/>
              <a:ext cx="526" cy="403"/>
              <a:chOff x="0" y="0"/>
              <a:chExt cx="526" cy="403"/>
            </a:xfrm>
          </p:grpSpPr>
          <p:sp>
            <p:nvSpPr>
              <p:cNvPr id="14458" name="Rectangle 3"/>
              <p:cNvSpPr>
                <a:spLocks noChangeArrowheads="1"/>
              </p:cNvSpPr>
              <p:nvPr/>
            </p:nvSpPr>
            <p:spPr bwMode="auto">
              <a:xfrm>
                <a:off x="43" y="0"/>
                <a:ext cx="440" cy="403"/>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Year</a:t>
                </a:r>
                <a:endParaRPr lang="en-US" altLang="ro-RO" sz="2000" b="1"/>
              </a:p>
            </p:txBody>
          </p:sp>
          <p:sp>
            <p:nvSpPr>
              <p:cNvPr id="14459" name="Rectangle 40"/>
              <p:cNvSpPr>
                <a:spLocks noChangeArrowheads="1"/>
              </p:cNvSpPr>
              <p:nvPr/>
            </p:nvSpPr>
            <p:spPr bwMode="auto">
              <a:xfrm>
                <a:off x="0" y="0"/>
                <a:ext cx="5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grpSp>
        <p:nvGrpSpPr>
          <p:cNvPr id="14339" name="Group 47"/>
          <p:cNvGrpSpPr>
            <a:grpSpLocks/>
          </p:cNvGrpSpPr>
          <p:nvPr/>
        </p:nvGrpSpPr>
        <p:grpSpPr bwMode="auto">
          <a:xfrm>
            <a:off x="3581400" y="2049463"/>
            <a:ext cx="4256088" cy="488950"/>
            <a:chOff x="526" y="0"/>
            <a:chExt cx="2016" cy="403"/>
          </a:xfrm>
        </p:grpSpPr>
        <p:sp>
          <p:nvSpPr>
            <p:cNvPr id="14452" name="Rectangle 46"/>
            <p:cNvSpPr>
              <a:spLocks noChangeArrowheads="1"/>
            </p:cNvSpPr>
            <p:nvPr/>
          </p:nvSpPr>
          <p:spPr bwMode="auto">
            <a:xfrm>
              <a:off x="526" y="0"/>
              <a:ext cx="2016" cy="403"/>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nvGrpSpPr>
            <p:cNvPr id="14453" name="Group 45"/>
            <p:cNvGrpSpPr>
              <a:grpSpLocks/>
            </p:cNvGrpSpPr>
            <p:nvPr/>
          </p:nvGrpSpPr>
          <p:grpSpPr bwMode="auto">
            <a:xfrm>
              <a:off x="526" y="0"/>
              <a:ext cx="2016" cy="403"/>
              <a:chOff x="526" y="0"/>
              <a:chExt cx="2016" cy="403"/>
            </a:xfrm>
          </p:grpSpPr>
          <p:sp>
            <p:nvSpPr>
              <p:cNvPr id="14454" name="Rectangle 4"/>
              <p:cNvSpPr>
                <a:spLocks noChangeArrowheads="1"/>
              </p:cNvSpPr>
              <p:nvPr/>
            </p:nvSpPr>
            <p:spPr bwMode="auto">
              <a:xfrm>
                <a:off x="569" y="0"/>
                <a:ext cx="1930" cy="403"/>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400" b="1">
                    <a:solidFill>
                      <a:schemeClr val="accent2"/>
                    </a:solidFill>
                  </a:rPr>
                  <a:t>Defect detection method</a:t>
                </a:r>
              </a:p>
            </p:txBody>
          </p:sp>
          <p:sp>
            <p:nvSpPr>
              <p:cNvPr id="14455" name="Rectangle 44"/>
              <p:cNvSpPr>
                <a:spLocks noChangeArrowheads="1"/>
              </p:cNvSpPr>
              <p:nvPr/>
            </p:nvSpPr>
            <p:spPr bwMode="auto">
              <a:xfrm>
                <a:off x="526" y="0"/>
                <a:ext cx="201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sp>
        <p:nvSpPr>
          <p:cNvPr id="14340" name="Rectangle 50"/>
          <p:cNvSpPr>
            <a:spLocks noChangeArrowheads="1"/>
          </p:cNvSpPr>
          <p:nvPr/>
        </p:nvSpPr>
        <p:spPr bwMode="auto">
          <a:xfrm>
            <a:off x="7837488" y="2049463"/>
            <a:ext cx="1858962" cy="48895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sp>
        <p:nvSpPr>
          <p:cNvPr id="14341" name="Rectangle 5"/>
          <p:cNvSpPr>
            <a:spLocks noChangeArrowheads="1"/>
          </p:cNvSpPr>
          <p:nvPr/>
        </p:nvSpPr>
        <p:spPr bwMode="auto">
          <a:xfrm>
            <a:off x="7851775" y="2049463"/>
            <a:ext cx="1854200" cy="1255712"/>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90000"/>
              </a:lnSpc>
            </a:pPr>
            <a:r>
              <a:rPr lang="en-US" altLang="ro-RO" sz="2000" b="1">
                <a:solidFill>
                  <a:srgbClr val="000000"/>
                </a:solidFill>
              </a:rPr>
              <a:t>Defects per 1000 lines of maintained code</a:t>
            </a:r>
            <a:endParaRPr lang="en-US" altLang="ro-RO" sz="2000" b="1"/>
          </a:p>
        </p:txBody>
      </p:sp>
      <p:sp>
        <p:nvSpPr>
          <p:cNvPr id="14342" name="Rectangle 48"/>
          <p:cNvSpPr>
            <a:spLocks noChangeArrowheads="1"/>
          </p:cNvSpPr>
          <p:nvPr/>
        </p:nvSpPr>
        <p:spPr bwMode="auto">
          <a:xfrm>
            <a:off x="7837488" y="2049463"/>
            <a:ext cx="1858962" cy="125571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nvGrpSpPr>
          <p:cNvPr id="14343" name="Group 55"/>
          <p:cNvGrpSpPr>
            <a:grpSpLocks/>
          </p:cNvGrpSpPr>
          <p:nvPr/>
        </p:nvGrpSpPr>
        <p:grpSpPr bwMode="auto">
          <a:xfrm>
            <a:off x="2470150" y="2538413"/>
            <a:ext cx="1111250" cy="766762"/>
            <a:chOff x="0" y="403"/>
            <a:chExt cx="526" cy="633"/>
          </a:xfrm>
        </p:grpSpPr>
        <p:sp>
          <p:nvSpPr>
            <p:cNvPr id="14448" name="Rectangle 54"/>
            <p:cNvSpPr>
              <a:spLocks noChangeArrowheads="1"/>
            </p:cNvSpPr>
            <p:nvPr/>
          </p:nvSpPr>
          <p:spPr bwMode="auto">
            <a:xfrm>
              <a:off x="0" y="403"/>
              <a:ext cx="526" cy="633"/>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nvGrpSpPr>
            <p:cNvPr id="14449" name="Group 53"/>
            <p:cNvGrpSpPr>
              <a:grpSpLocks/>
            </p:cNvGrpSpPr>
            <p:nvPr/>
          </p:nvGrpSpPr>
          <p:grpSpPr bwMode="auto">
            <a:xfrm>
              <a:off x="0" y="403"/>
              <a:ext cx="526" cy="633"/>
              <a:chOff x="0" y="403"/>
              <a:chExt cx="526" cy="633"/>
            </a:xfrm>
          </p:grpSpPr>
          <p:sp>
            <p:nvSpPr>
              <p:cNvPr id="14450" name="Rectangle 6"/>
              <p:cNvSpPr>
                <a:spLocks noChangeArrowheads="1"/>
              </p:cNvSpPr>
              <p:nvPr/>
            </p:nvSpPr>
            <p:spPr bwMode="auto">
              <a:xfrm>
                <a:off x="43" y="403"/>
                <a:ext cx="440" cy="633"/>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t> </a:t>
                </a:r>
              </a:p>
              <a:p>
                <a:pPr algn="ctr"/>
                <a:endParaRPr lang="en-US" altLang="ro-RO" sz="2000" b="1"/>
              </a:p>
            </p:txBody>
          </p:sp>
          <p:sp>
            <p:nvSpPr>
              <p:cNvPr id="14451" name="Rectangle 52"/>
              <p:cNvSpPr>
                <a:spLocks noChangeArrowheads="1"/>
              </p:cNvSpPr>
              <p:nvPr/>
            </p:nvSpPr>
            <p:spPr bwMode="auto">
              <a:xfrm>
                <a:off x="0" y="403"/>
                <a:ext cx="526"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grpSp>
        <p:nvGrpSpPr>
          <p:cNvPr id="14344" name="Group 59"/>
          <p:cNvGrpSpPr>
            <a:grpSpLocks/>
          </p:cNvGrpSpPr>
          <p:nvPr/>
        </p:nvGrpSpPr>
        <p:grpSpPr bwMode="auto">
          <a:xfrm>
            <a:off x="3581401" y="2538413"/>
            <a:ext cx="1419225" cy="766762"/>
            <a:chOff x="526" y="403"/>
            <a:chExt cx="672" cy="633"/>
          </a:xfrm>
        </p:grpSpPr>
        <p:sp>
          <p:nvSpPr>
            <p:cNvPr id="14444" name="Rectangle 58"/>
            <p:cNvSpPr>
              <a:spLocks noChangeArrowheads="1"/>
            </p:cNvSpPr>
            <p:nvPr/>
          </p:nvSpPr>
          <p:spPr bwMode="auto">
            <a:xfrm>
              <a:off x="526" y="403"/>
              <a:ext cx="672" cy="633"/>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nvGrpSpPr>
            <p:cNvPr id="14445" name="Group 57"/>
            <p:cNvGrpSpPr>
              <a:grpSpLocks/>
            </p:cNvGrpSpPr>
            <p:nvPr/>
          </p:nvGrpSpPr>
          <p:grpSpPr bwMode="auto">
            <a:xfrm>
              <a:off x="526" y="403"/>
              <a:ext cx="672" cy="633"/>
              <a:chOff x="526" y="403"/>
              <a:chExt cx="672" cy="633"/>
            </a:xfrm>
          </p:grpSpPr>
          <p:sp>
            <p:nvSpPr>
              <p:cNvPr id="14446" name="Rectangle 7"/>
              <p:cNvSpPr>
                <a:spLocks noChangeArrowheads="1"/>
              </p:cNvSpPr>
              <p:nvPr/>
            </p:nvSpPr>
            <p:spPr bwMode="auto">
              <a:xfrm>
                <a:off x="569" y="403"/>
                <a:ext cx="586" cy="633"/>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chemeClr val="accent2"/>
                    </a:solidFill>
                  </a:rPr>
                  <a:t>Test</a:t>
                </a:r>
              </a:p>
              <a:p>
                <a:pPr algn="ctr"/>
                <a:r>
                  <a:rPr lang="en-US" altLang="ro-RO" sz="2000" b="1">
                    <a:solidFill>
                      <a:srgbClr val="000000"/>
                    </a:solidFill>
                  </a:rPr>
                  <a:t>%</a:t>
                </a:r>
                <a:endParaRPr lang="en-US" altLang="ro-RO" sz="2000" b="1"/>
              </a:p>
              <a:p>
                <a:pPr algn="ctr"/>
                <a:endParaRPr lang="en-US" altLang="ro-RO" sz="2000" b="1"/>
              </a:p>
            </p:txBody>
          </p:sp>
          <p:sp>
            <p:nvSpPr>
              <p:cNvPr id="14447" name="Rectangle 56"/>
              <p:cNvSpPr>
                <a:spLocks noChangeArrowheads="1"/>
              </p:cNvSpPr>
              <p:nvPr/>
            </p:nvSpPr>
            <p:spPr bwMode="auto">
              <a:xfrm>
                <a:off x="526" y="403"/>
                <a:ext cx="67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grpSp>
        <p:nvGrpSpPr>
          <p:cNvPr id="14345" name="Group 63"/>
          <p:cNvGrpSpPr>
            <a:grpSpLocks/>
          </p:cNvGrpSpPr>
          <p:nvPr/>
        </p:nvGrpSpPr>
        <p:grpSpPr bwMode="auto">
          <a:xfrm>
            <a:off x="5000625" y="2538413"/>
            <a:ext cx="1417638" cy="766762"/>
            <a:chOff x="1198" y="403"/>
            <a:chExt cx="672" cy="633"/>
          </a:xfrm>
        </p:grpSpPr>
        <p:sp>
          <p:nvSpPr>
            <p:cNvPr id="14440" name="Rectangle 62"/>
            <p:cNvSpPr>
              <a:spLocks noChangeArrowheads="1"/>
            </p:cNvSpPr>
            <p:nvPr/>
          </p:nvSpPr>
          <p:spPr bwMode="auto">
            <a:xfrm>
              <a:off x="1198" y="403"/>
              <a:ext cx="672" cy="633"/>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nvGrpSpPr>
            <p:cNvPr id="14441" name="Group 61"/>
            <p:cNvGrpSpPr>
              <a:grpSpLocks/>
            </p:cNvGrpSpPr>
            <p:nvPr/>
          </p:nvGrpSpPr>
          <p:grpSpPr bwMode="auto">
            <a:xfrm>
              <a:off x="1198" y="403"/>
              <a:ext cx="672" cy="633"/>
              <a:chOff x="1198" y="403"/>
              <a:chExt cx="672" cy="633"/>
            </a:xfrm>
          </p:grpSpPr>
          <p:sp>
            <p:nvSpPr>
              <p:cNvPr id="14442" name="Rectangle 8"/>
              <p:cNvSpPr>
                <a:spLocks noChangeArrowheads="1"/>
              </p:cNvSpPr>
              <p:nvPr/>
            </p:nvSpPr>
            <p:spPr bwMode="auto">
              <a:xfrm>
                <a:off x="1241" y="403"/>
                <a:ext cx="586" cy="633"/>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70000"/>
                  </a:lnSpc>
                </a:pPr>
                <a:r>
                  <a:rPr lang="en-US" altLang="ro-RO" sz="2000" b="1">
                    <a:solidFill>
                      <a:schemeClr val="accent2"/>
                    </a:solidFill>
                  </a:rPr>
                  <a:t>Design review</a:t>
                </a:r>
              </a:p>
              <a:p>
                <a:pPr algn="ctr"/>
                <a:r>
                  <a:rPr lang="en-US" altLang="ro-RO" sz="2000" b="1">
                    <a:solidFill>
                      <a:srgbClr val="000000"/>
                    </a:solidFill>
                  </a:rPr>
                  <a:t>%</a:t>
                </a:r>
                <a:endParaRPr lang="en-US" altLang="ro-RO" sz="2000" b="1"/>
              </a:p>
              <a:p>
                <a:pPr algn="ctr"/>
                <a:endParaRPr lang="en-US" altLang="ro-RO" sz="2000" b="1"/>
              </a:p>
            </p:txBody>
          </p:sp>
          <p:sp>
            <p:nvSpPr>
              <p:cNvPr id="14443" name="Rectangle 60"/>
              <p:cNvSpPr>
                <a:spLocks noChangeArrowheads="1"/>
              </p:cNvSpPr>
              <p:nvPr/>
            </p:nvSpPr>
            <p:spPr bwMode="auto">
              <a:xfrm>
                <a:off x="1198" y="403"/>
                <a:ext cx="67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sp>
        <p:nvSpPr>
          <p:cNvPr id="14346" name="Rectangle 66"/>
          <p:cNvSpPr>
            <a:spLocks noChangeArrowheads="1"/>
          </p:cNvSpPr>
          <p:nvPr/>
        </p:nvSpPr>
        <p:spPr bwMode="auto">
          <a:xfrm>
            <a:off x="6418264" y="2538413"/>
            <a:ext cx="1419225" cy="766762"/>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sp>
        <p:nvSpPr>
          <p:cNvPr id="14347" name="Rectangle 9"/>
          <p:cNvSpPr>
            <a:spLocks noChangeArrowheads="1"/>
          </p:cNvSpPr>
          <p:nvPr/>
        </p:nvSpPr>
        <p:spPr bwMode="auto">
          <a:xfrm>
            <a:off x="6397626" y="2538413"/>
            <a:ext cx="1458913" cy="766762"/>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70000"/>
              </a:lnSpc>
            </a:pPr>
            <a:r>
              <a:rPr lang="en-US" altLang="ro-RO" sz="2000" b="1">
                <a:solidFill>
                  <a:schemeClr val="accent2"/>
                </a:solidFill>
              </a:rPr>
              <a:t>Code inspection</a:t>
            </a:r>
          </a:p>
          <a:p>
            <a:pPr algn="ctr"/>
            <a:r>
              <a:rPr lang="en-US" altLang="ro-RO" sz="2000" b="1">
                <a:solidFill>
                  <a:srgbClr val="000000"/>
                </a:solidFill>
              </a:rPr>
              <a:t>%</a:t>
            </a:r>
            <a:endParaRPr lang="en-US" altLang="ro-RO" sz="2000" b="1"/>
          </a:p>
        </p:txBody>
      </p:sp>
      <p:sp>
        <p:nvSpPr>
          <p:cNvPr id="14348" name="Rectangle 64"/>
          <p:cNvSpPr>
            <a:spLocks noChangeArrowheads="1"/>
          </p:cNvSpPr>
          <p:nvPr/>
        </p:nvSpPr>
        <p:spPr bwMode="auto">
          <a:xfrm>
            <a:off x="6418264" y="2538413"/>
            <a:ext cx="1419225" cy="76676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nvGrpSpPr>
          <p:cNvPr id="14349" name="Group 69"/>
          <p:cNvGrpSpPr>
            <a:grpSpLocks/>
          </p:cNvGrpSpPr>
          <p:nvPr/>
        </p:nvGrpSpPr>
        <p:grpSpPr bwMode="auto">
          <a:xfrm>
            <a:off x="2470150" y="3305175"/>
            <a:ext cx="1111250" cy="488950"/>
            <a:chOff x="0" y="1036"/>
            <a:chExt cx="526" cy="403"/>
          </a:xfrm>
        </p:grpSpPr>
        <p:sp>
          <p:nvSpPr>
            <p:cNvPr id="14438" name="Rectangle 10"/>
            <p:cNvSpPr>
              <a:spLocks noChangeArrowheads="1"/>
            </p:cNvSpPr>
            <p:nvPr/>
          </p:nvSpPr>
          <p:spPr bwMode="auto">
            <a:xfrm>
              <a:off x="43" y="1036"/>
              <a:ext cx="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1977</a:t>
              </a:r>
              <a:endParaRPr lang="en-US" altLang="ro-RO" sz="2000" b="1"/>
            </a:p>
          </p:txBody>
        </p:sp>
        <p:sp>
          <p:nvSpPr>
            <p:cNvPr id="14439" name="Rectangle 68"/>
            <p:cNvSpPr>
              <a:spLocks noChangeArrowheads="1"/>
            </p:cNvSpPr>
            <p:nvPr/>
          </p:nvSpPr>
          <p:spPr bwMode="auto">
            <a:xfrm>
              <a:off x="0" y="1036"/>
              <a:ext cx="5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50" name="Group 71"/>
          <p:cNvGrpSpPr>
            <a:grpSpLocks/>
          </p:cNvGrpSpPr>
          <p:nvPr/>
        </p:nvGrpSpPr>
        <p:grpSpPr bwMode="auto">
          <a:xfrm>
            <a:off x="3581401" y="3305175"/>
            <a:ext cx="1419225" cy="488950"/>
            <a:chOff x="526" y="1036"/>
            <a:chExt cx="672" cy="403"/>
          </a:xfrm>
        </p:grpSpPr>
        <p:sp>
          <p:nvSpPr>
            <p:cNvPr id="14436" name="Rectangle 11"/>
            <p:cNvSpPr>
              <a:spLocks noChangeArrowheads="1"/>
            </p:cNvSpPr>
            <p:nvPr/>
          </p:nvSpPr>
          <p:spPr bwMode="auto">
            <a:xfrm>
              <a:off x="569" y="1036"/>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85</a:t>
              </a:r>
              <a:endParaRPr lang="en-US" altLang="ro-RO" sz="2000" b="1"/>
            </a:p>
            <a:p>
              <a:pPr algn="ctr"/>
              <a:endParaRPr lang="en-US" altLang="ro-RO" sz="2000" b="1"/>
            </a:p>
          </p:txBody>
        </p:sp>
        <p:sp>
          <p:nvSpPr>
            <p:cNvPr id="14437" name="Rectangle 70"/>
            <p:cNvSpPr>
              <a:spLocks noChangeArrowheads="1"/>
            </p:cNvSpPr>
            <p:nvPr/>
          </p:nvSpPr>
          <p:spPr bwMode="auto">
            <a:xfrm>
              <a:off x="526" y="1036"/>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51" name="Group 73"/>
          <p:cNvGrpSpPr>
            <a:grpSpLocks/>
          </p:cNvGrpSpPr>
          <p:nvPr/>
        </p:nvGrpSpPr>
        <p:grpSpPr bwMode="auto">
          <a:xfrm>
            <a:off x="5000625" y="3305175"/>
            <a:ext cx="1417638" cy="488950"/>
            <a:chOff x="1198" y="1036"/>
            <a:chExt cx="672" cy="403"/>
          </a:xfrm>
        </p:grpSpPr>
        <p:sp>
          <p:nvSpPr>
            <p:cNvPr id="14434" name="Rectangle 12"/>
            <p:cNvSpPr>
              <a:spLocks noChangeArrowheads="1"/>
            </p:cNvSpPr>
            <p:nvPr/>
          </p:nvSpPr>
          <p:spPr bwMode="auto">
            <a:xfrm>
              <a:off x="1241" y="1036"/>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a:t>
              </a:r>
              <a:endParaRPr lang="en-US" altLang="ro-RO" sz="2000" b="1"/>
            </a:p>
            <a:p>
              <a:pPr algn="ctr"/>
              <a:endParaRPr lang="en-US" altLang="ro-RO" sz="2000" b="1"/>
            </a:p>
          </p:txBody>
        </p:sp>
        <p:sp>
          <p:nvSpPr>
            <p:cNvPr id="14435" name="Rectangle 72"/>
            <p:cNvSpPr>
              <a:spLocks noChangeArrowheads="1"/>
            </p:cNvSpPr>
            <p:nvPr/>
          </p:nvSpPr>
          <p:spPr bwMode="auto">
            <a:xfrm>
              <a:off x="1198" y="1036"/>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52" name="Group 75"/>
          <p:cNvGrpSpPr>
            <a:grpSpLocks/>
          </p:cNvGrpSpPr>
          <p:nvPr/>
        </p:nvGrpSpPr>
        <p:grpSpPr bwMode="auto">
          <a:xfrm>
            <a:off x="6418264" y="3305175"/>
            <a:ext cx="1419225" cy="488950"/>
            <a:chOff x="1870" y="1036"/>
            <a:chExt cx="672" cy="403"/>
          </a:xfrm>
        </p:grpSpPr>
        <p:sp>
          <p:nvSpPr>
            <p:cNvPr id="14432" name="Rectangle 13"/>
            <p:cNvSpPr>
              <a:spLocks noChangeArrowheads="1"/>
            </p:cNvSpPr>
            <p:nvPr/>
          </p:nvSpPr>
          <p:spPr bwMode="auto">
            <a:xfrm>
              <a:off x="1913" y="1036"/>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15</a:t>
              </a:r>
              <a:endParaRPr lang="en-US" altLang="ro-RO" sz="2000" b="1"/>
            </a:p>
            <a:p>
              <a:pPr algn="ctr"/>
              <a:endParaRPr lang="en-US" altLang="ro-RO" sz="2000" b="1"/>
            </a:p>
          </p:txBody>
        </p:sp>
        <p:sp>
          <p:nvSpPr>
            <p:cNvPr id="14433" name="Rectangle 74"/>
            <p:cNvSpPr>
              <a:spLocks noChangeArrowheads="1"/>
            </p:cNvSpPr>
            <p:nvPr/>
          </p:nvSpPr>
          <p:spPr bwMode="auto">
            <a:xfrm>
              <a:off x="1870" y="1036"/>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53" name="Group 77"/>
          <p:cNvGrpSpPr>
            <a:grpSpLocks/>
          </p:cNvGrpSpPr>
          <p:nvPr/>
        </p:nvGrpSpPr>
        <p:grpSpPr bwMode="auto">
          <a:xfrm>
            <a:off x="7832726" y="3325813"/>
            <a:ext cx="1858963" cy="488950"/>
            <a:chOff x="2542" y="1036"/>
            <a:chExt cx="880" cy="403"/>
          </a:xfrm>
        </p:grpSpPr>
        <p:sp>
          <p:nvSpPr>
            <p:cNvPr id="14430" name="Rectangle 14"/>
            <p:cNvSpPr>
              <a:spLocks noChangeArrowheads="1"/>
            </p:cNvSpPr>
            <p:nvPr/>
          </p:nvSpPr>
          <p:spPr bwMode="auto">
            <a:xfrm>
              <a:off x="2585" y="1036"/>
              <a:ext cx="79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0.19</a:t>
              </a:r>
              <a:endParaRPr lang="en-US" altLang="ro-RO" sz="2000" b="1"/>
            </a:p>
          </p:txBody>
        </p:sp>
        <p:sp>
          <p:nvSpPr>
            <p:cNvPr id="14431" name="Rectangle 76"/>
            <p:cNvSpPr>
              <a:spLocks noChangeArrowheads="1"/>
            </p:cNvSpPr>
            <p:nvPr/>
          </p:nvSpPr>
          <p:spPr bwMode="auto">
            <a:xfrm>
              <a:off x="2542" y="1036"/>
              <a:ext cx="88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54" name="Group 79"/>
          <p:cNvGrpSpPr>
            <a:grpSpLocks/>
          </p:cNvGrpSpPr>
          <p:nvPr/>
        </p:nvGrpSpPr>
        <p:grpSpPr bwMode="auto">
          <a:xfrm>
            <a:off x="2470150" y="3794125"/>
            <a:ext cx="1111250" cy="488950"/>
            <a:chOff x="0" y="1439"/>
            <a:chExt cx="526" cy="403"/>
          </a:xfrm>
        </p:grpSpPr>
        <p:sp>
          <p:nvSpPr>
            <p:cNvPr id="14428" name="Rectangle 15"/>
            <p:cNvSpPr>
              <a:spLocks noChangeArrowheads="1"/>
            </p:cNvSpPr>
            <p:nvPr/>
          </p:nvSpPr>
          <p:spPr bwMode="auto">
            <a:xfrm>
              <a:off x="43" y="1439"/>
              <a:ext cx="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1978</a:t>
              </a:r>
              <a:endParaRPr lang="en-US" altLang="ro-RO" sz="2000" b="1"/>
            </a:p>
            <a:p>
              <a:pPr algn="ctr"/>
              <a:endParaRPr lang="en-US" altLang="ro-RO" sz="2000" b="1"/>
            </a:p>
          </p:txBody>
        </p:sp>
        <p:sp>
          <p:nvSpPr>
            <p:cNvPr id="14429" name="Rectangle 78"/>
            <p:cNvSpPr>
              <a:spLocks noChangeArrowheads="1"/>
            </p:cNvSpPr>
            <p:nvPr/>
          </p:nvSpPr>
          <p:spPr bwMode="auto">
            <a:xfrm>
              <a:off x="0" y="1439"/>
              <a:ext cx="5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55" name="Group 81"/>
          <p:cNvGrpSpPr>
            <a:grpSpLocks/>
          </p:cNvGrpSpPr>
          <p:nvPr/>
        </p:nvGrpSpPr>
        <p:grpSpPr bwMode="auto">
          <a:xfrm>
            <a:off x="3581401" y="3794125"/>
            <a:ext cx="1419225" cy="488950"/>
            <a:chOff x="526" y="1439"/>
            <a:chExt cx="672" cy="403"/>
          </a:xfrm>
        </p:grpSpPr>
        <p:sp>
          <p:nvSpPr>
            <p:cNvPr id="14426" name="Rectangle 16"/>
            <p:cNvSpPr>
              <a:spLocks noChangeArrowheads="1"/>
            </p:cNvSpPr>
            <p:nvPr/>
          </p:nvSpPr>
          <p:spPr bwMode="auto">
            <a:xfrm>
              <a:off x="569" y="1439"/>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80</a:t>
              </a:r>
              <a:endParaRPr lang="en-US" altLang="ro-RO" sz="2000" b="1"/>
            </a:p>
            <a:p>
              <a:pPr algn="ctr"/>
              <a:endParaRPr lang="en-US" altLang="ro-RO" sz="2000" b="1"/>
            </a:p>
          </p:txBody>
        </p:sp>
        <p:sp>
          <p:nvSpPr>
            <p:cNvPr id="14427" name="Rectangle 80"/>
            <p:cNvSpPr>
              <a:spLocks noChangeArrowheads="1"/>
            </p:cNvSpPr>
            <p:nvPr/>
          </p:nvSpPr>
          <p:spPr bwMode="auto">
            <a:xfrm>
              <a:off x="526" y="1439"/>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56" name="Group 83"/>
          <p:cNvGrpSpPr>
            <a:grpSpLocks/>
          </p:cNvGrpSpPr>
          <p:nvPr/>
        </p:nvGrpSpPr>
        <p:grpSpPr bwMode="auto">
          <a:xfrm>
            <a:off x="5000625" y="3794125"/>
            <a:ext cx="1417638" cy="488950"/>
            <a:chOff x="1198" y="1439"/>
            <a:chExt cx="672" cy="403"/>
          </a:xfrm>
        </p:grpSpPr>
        <p:sp>
          <p:nvSpPr>
            <p:cNvPr id="14424" name="Rectangle 17"/>
            <p:cNvSpPr>
              <a:spLocks noChangeArrowheads="1"/>
            </p:cNvSpPr>
            <p:nvPr/>
          </p:nvSpPr>
          <p:spPr bwMode="auto">
            <a:xfrm>
              <a:off x="1241" y="1439"/>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5</a:t>
              </a:r>
              <a:endParaRPr lang="en-US" altLang="ro-RO" sz="2000" b="1"/>
            </a:p>
            <a:p>
              <a:pPr algn="ctr"/>
              <a:endParaRPr lang="en-US" altLang="ro-RO" sz="2000" b="1"/>
            </a:p>
          </p:txBody>
        </p:sp>
        <p:sp>
          <p:nvSpPr>
            <p:cNvPr id="14425" name="Rectangle 82"/>
            <p:cNvSpPr>
              <a:spLocks noChangeArrowheads="1"/>
            </p:cNvSpPr>
            <p:nvPr/>
          </p:nvSpPr>
          <p:spPr bwMode="auto">
            <a:xfrm>
              <a:off x="1198" y="1439"/>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57" name="Group 85"/>
          <p:cNvGrpSpPr>
            <a:grpSpLocks/>
          </p:cNvGrpSpPr>
          <p:nvPr/>
        </p:nvGrpSpPr>
        <p:grpSpPr bwMode="auto">
          <a:xfrm>
            <a:off x="6418264" y="3794125"/>
            <a:ext cx="1419225" cy="488950"/>
            <a:chOff x="1870" y="1439"/>
            <a:chExt cx="672" cy="403"/>
          </a:xfrm>
        </p:grpSpPr>
        <p:sp>
          <p:nvSpPr>
            <p:cNvPr id="14422" name="Rectangle 18"/>
            <p:cNvSpPr>
              <a:spLocks noChangeArrowheads="1"/>
            </p:cNvSpPr>
            <p:nvPr/>
          </p:nvSpPr>
          <p:spPr bwMode="auto">
            <a:xfrm>
              <a:off x="1913" y="1439"/>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15</a:t>
              </a:r>
              <a:endParaRPr lang="en-US" altLang="ro-RO" sz="2000" b="1"/>
            </a:p>
            <a:p>
              <a:pPr algn="ctr"/>
              <a:endParaRPr lang="en-US" altLang="ro-RO" sz="2000" b="1"/>
            </a:p>
          </p:txBody>
        </p:sp>
        <p:sp>
          <p:nvSpPr>
            <p:cNvPr id="14423" name="Rectangle 84"/>
            <p:cNvSpPr>
              <a:spLocks noChangeArrowheads="1"/>
            </p:cNvSpPr>
            <p:nvPr/>
          </p:nvSpPr>
          <p:spPr bwMode="auto">
            <a:xfrm>
              <a:off x="1870" y="1439"/>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58" name="Group 87"/>
          <p:cNvGrpSpPr>
            <a:grpSpLocks/>
          </p:cNvGrpSpPr>
          <p:nvPr/>
        </p:nvGrpSpPr>
        <p:grpSpPr bwMode="auto">
          <a:xfrm>
            <a:off x="7832726" y="3792538"/>
            <a:ext cx="1858963" cy="487362"/>
            <a:chOff x="2542" y="1439"/>
            <a:chExt cx="880" cy="403"/>
          </a:xfrm>
        </p:grpSpPr>
        <p:sp>
          <p:nvSpPr>
            <p:cNvPr id="14420" name="Rectangle 19"/>
            <p:cNvSpPr>
              <a:spLocks noChangeArrowheads="1"/>
            </p:cNvSpPr>
            <p:nvPr/>
          </p:nvSpPr>
          <p:spPr bwMode="auto">
            <a:xfrm>
              <a:off x="2585" y="1439"/>
              <a:ext cx="79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0.13</a:t>
              </a:r>
              <a:endParaRPr lang="en-US" altLang="ro-RO" sz="2000" b="1"/>
            </a:p>
            <a:p>
              <a:pPr algn="ctr"/>
              <a:endParaRPr lang="en-US" altLang="ro-RO" sz="2000" b="1"/>
            </a:p>
          </p:txBody>
        </p:sp>
        <p:sp>
          <p:nvSpPr>
            <p:cNvPr id="14421" name="Rectangle 86"/>
            <p:cNvSpPr>
              <a:spLocks noChangeArrowheads="1"/>
            </p:cNvSpPr>
            <p:nvPr/>
          </p:nvSpPr>
          <p:spPr bwMode="auto">
            <a:xfrm>
              <a:off x="2542" y="1439"/>
              <a:ext cx="88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59" name="Group 89"/>
          <p:cNvGrpSpPr>
            <a:grpSpLocks/>
          </p:cNvGrpSpPr>
          <p:nvPr/>
        </p:nvGrpSpPr>
        <p:grpSpPr bwMode="auto">
          <a:xfrm>
            <a:off x="2470150" y="4283075"/>
            <a:ext cx="1111250" cy="488950"/>
            <a:chOff x="0" y="1842"/>
            <a:chExt cx="526" cy="403"/>
          </a:xfrm>
        </p:grpSpPr>
        <p:sp>
          <p:nvSpPr>
            <p:cNvPr id="14418" name="Rectangle 20"/>
            <p:cNvSpPr>
              <a:spLocks noChangeArrowheads="1"/>
            </p:cNvSpPr>
            <p:nvPr/>
          </p:nvSpPr>
          <p:spPr bwMode="auto">
            <a:xfrm>
              <a:off x="43" y="1842"/>
              <a:ext cx="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1979</a:t>
              </a:r>
              <a:endParaRPr lang="en-US" altLang="ro-RO" sz="2000" b="1"/>
            </a:p>
            <a:p>
              <a:pPr algn="ctr"/>
              <a:endParaRPr lang="en-US" altLang="ro-RO" sz="2000" b="1"/>
            </a:p>
          </p:txBody>
        </p:sp>
        <p:sp>
          <p:nvSpPr>
            <p:cNvPr id="14419" name="Rectangle 88"/>
            <p:cNvSpPr>
              <a:spLocks noChangeArrowheads="1"/>
            </p:cNvSpPr>
            <p:nvPr/>
          </p:nvSpPr>
          <p:spPr bwMode="auto">
            <a:xfrm>
              <a:off x="0" y="1842"/>
              <a:ext cx="5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60" name="Group 91"/>
          <p:cNvGrpSpPr>
            <a:grpSpLocks/>
          </p:cNvGrpSpPr>
          <p:nvPr/>
        </p:nvGrpSpPr>
        <p:grpSpPr bwMode="auto">
          <a:xfrm>
            <a:off x="3581401" y="4283075"/>
            <a:ext cx="1419225" cy="488950"/>
            <a:chOff x="526" y="1842"/>
            <a:chExt cx="672" cy="403"/>
          </a:xfrm>
        </p:grpSpPr>
        <p:sp>
          <p:nvSpPr>
            <p:cNvPr id="14416" name="Rectangle 21"/>
            <p:cNvSpPr>
              <a:spLocks noChangeArrowheads="1"/>
            </p:cNvSpPr>
            <p:nvPr/>
          </p:nvSpPr>
          <p:spPr bwMode="auto">
            <a:xfrm>
              <a:off x="569" y="1842"/>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70</a:t>
              </a:r>
              <a:endParaRPr lang="en-US" altLang="ro-RO" sz="2000" b="1"/>
            </a:p>
            <a:p>
              <a:pPr algn="ctr"/>
              <a:endParaRPr lang="en-US" altLang="ro-RO" sz="2000" b="1"/>
            </a:p>
          </p:txBody>
        </p:sp>
        <p:sp>
          <p:nvSpPr>
            <p:cNvPr id="14417" name="Rectangle 90"/>
            <p:cNvSpPr>
              <a:spLocks noChangeArrowheads="1"/>
            </p:cNvSpPr>
            <p:nvPr/>
          </p:nvSpPr>
          <p:spPr bwMode="auto">
            <a:xfrm>
              <a:off x="526" y="1842"/>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61" name="Group 93"/>
          <p:cNvGrpSpPr>
            <a:grpSpLocks/>
          </p:cNvGrpSpPr>
          <p:nvPr/>
        </p:nvGrpSpPr>
        <p:grpSpPr bwMode="auto">
          <a:xfrm>
            <a:off x="5000625" y="4283075"/>
            <a:ext cx="1417638" cy="488950"/>
            <a:chOff x="1198" y="1842"/>
            <a:chExt cx="672" cy="403"/>
          </a:xfrm>
        </p:grpSpPr>
        <p:sp>
          <p:nvSpPr>
            <p:cNvPr id="14414" name="Rectangle 22"/>
            <p:cNvSpPr>
              <a:spLocks noChangeArrowheads="1"/>
            </p:cNvSpPr>
            <p:nvPr/>
          </p:nvSpPr>
          <p:spPr bwMode="auto">
            <a:xfrm>
              <a:off x="1241" y="1842"/>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10</a:t>
              </a:r>
              <a:endParaRPr lang="en-US" altLang="ro-RO" sz="2000" b="1"/>
            </a:p>
            <a:p>
              <a:pPr algn="ctr"/>
              <a:endParaRPr lang="en-US" altLang="ro-RO" sz="2000" b="1"/>
            </a:p>
          </p:txBody>
        </p:sp>
        <p:sp>
          <p:nvSpPr>
            <p:cNvPr id="14415" name="Rectangle 92"/>
            <p:cNvSpPr>
              <a:spLocks noChangeArrowheads="1"/>
            </p:cNvSpPr>
            <p:nvPr/>
          </p:nvSpPr>
          <p:spPr bwMode="auto">
            <a:xfrm>
              <a:off x="1198" y="1842"/>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62" name="Group 95"/>
          <p:cNvGrpSpPr>
            <a:grpSpLocks/>
          </p:cNvGrpSpPr>
          <p:nvPr/>
        </p:nvGrpSpPr>
        <p:grpSpPr bwMode="auto">
          <a:xfrm>
            <a:off x="6418264" y="4283075"/>
            <a:ext cx="1419225" cy="488950"/>
            <a:chOff x="1870" y="1842"/>
            <a:chExt cx="672" cy="403"/>
          </a:xfrm>
        </p:grpSpPr>
        <p:sp>
          <p:nvSpPr>
            <p:cNvPr id="14412" name="Rectangle 23"/>
            <p:cNvSpPr>
              <a:spLocks noChangeArrowheads="1"/>
            </p:cNvSpPr>
            <p:nvPr/>
          </p:nvSpPr>
          <p:spPr bwMode="auto">
            <a:xfrm>
              <a:off x="1913" y="1842"/>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20</a:t>
              </a:r>
              <a:endParaRPr lang="en-US" altLang="ro-RO" sz="2000" b="1"/>
            </a:p>
            <a:p>
              <a:pPr algn="ctr"/>
              <a:endParaRPr lang="en-US" altLang="ro-RO" sz="2000" b="1"/>
            </a:p>
          </p:txBody>
        </p:sp>
        <p:sp>
          <p:nvSpPr>
            <p:cNvPr id="14413" name="Rectangle 94"/>
            <p:cNvSpPr>
              <a:spLocks noChangeArrowheads="1"/>
            </p:cNvSpPr>
            <p:nvPr/>
          </p:nvSpPr>
          <p:spPr bwMode="auto">
            <a:xfrm>
              <a:off x="1870" y="1842"/>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63" name="Group 97"/>
          <p:cNvGrpSpPr>
            <a:grpSpLocks/>
          </p:cNvGrpSpPr>
          <p:nvPr/>
        </p:nvGrpSpPr>
        <p:grpSpPr bwMode="auto">
          <a:xfrm>
            <a:off x="7837488" y="4283075"/>
            <a:ext cx="1858962" cy="488950"/>
            <a:chOff x="2542" y="1842"/>
            <a:chExt cx="880" cy="403"/>
          </a:xfrm>
        </p:grpSpPr>
        <p:sp>
          <p:nvSpPr>
            <p:cNvPr id="14410" name="Rectangle 24"/>
            <p:cNvSpPr>
              <a:spLocks noChangeArrowheads="1"/>
            </p:cNvSpPr>
            <p:nvPr/>
          </p:nvSpPr>
          <p:spPr bwMode="auto">
            <a:xfrm>
              <a:off x="2585" y="1842"/>
              <a:ext cx="79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0.06</a:t>
              </a:r>
              <a:endParaRPr lang="en-US" altLang="ro-RO" sz="2000" b="1"/>
            </a:p>
            <a:p>
              <a:pPr algn="ctr"/>
              <a:endParaRPr lang="en-US" altLang="ro-RO" sz="2000" b="1"/>
            </a:p>
          </p:txBody>
        </p:sp>
        <p:sp>
          <p:nvSpPr>
            <p:cNvPr id="14411" name="Rectangle 96"/>
            <p:cNvSpPr>
              <a:spLocks noChangeArrowheads="1"/>
            </p:cNvSpPr>
            <p:nvPr/>
          </p:nvSpPr>
          <p:spPr bwMode="auto">
            <a:xfrm>
              <a:off x="2542" y="1842"/>
              <a:ext cx="88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64" name="Group 99"/>
          <p:cNvGrpSpPr>
            <a:grpSpLocks/>
          </p:cNvGrpSpPr>
          <p:nvPr/>
        </p:nvGrpSpPr>
        <p:grpSpPr bwMode="auto">
          <a:xfrm>
            <a:off x="2470150" y="4772026"/>
            <a:ext cx="1111250" cy="487363"/>
            <a:chOff x="0" y="2245"/>
            <a:chExt cx="526" cy="403"/>
          </a:xfrm>
        </p:grpSpPr>
        <p:sp>
          <p:nvSpPr>
            <p:cNvPr id="14408" name="Rectangle 25"/>
            <p:cNvSpPr>
              <a:spLocks noChangeArrowheads="1"/>
            </p:cNvSpPr>
            <p:nvPr/>
          </p:nvSpPr>
          <p:spPr bwMode="auto">
            <a:xfrm>
              <a:off x="43" y="2245"/>
              <a:ext cx="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1980</a:t>
              </a:r>
              <a:endParaRPr lang="en-US" altLang="ro-RO" sz="2000" b="1"/>
            </a:p>
            <a:p>
              <a:pPr algn="ctr"/>
              <a:endParaRPr lang="en-US" altLang="ro-RO" sz="2000" b="1"/>
            </a:p>
          </p:txBody>
        </p:sp>
        <p:sp>
          <p:nvSpPr>
            <p:cNvPr id="14409" name="Rectangle 98"/>
            <p:cNvSpPr>
              <a:spLocks noChangeArrowheads="1"/>
            </p:cNvSpPr>
            <p:nvPr/>
          </p:nvSpPr>
          <p:spPr bwMode="auto">
            <a:xfrm>
              <a:off x="0" y="2245"/>
              <a:ext cx="5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65" name="Group 101"/>
          <p:cNvGrpSpPr>
            <a:grpSpLocks/>
          </p:cNvGrpSpPr>
          <p:nvPr/>
        </p:nvGrpSpPr>
        <p:grpSpPr bwMode="auto">
          <a:xfrm>
            <a:off x="3581401" y="4772026"/>
            <a:ext cx="1419225" cy="487363"/>
            <a:chOff x="526" y="2245"/>
            <a:chExt cx="672" cy="403"/>
          </a:xfrm>
        </p:grpSpPr>
        <p:sp>
          <p:nvSpPr>
            <p:cNvPr id="14406" name="Rectangle 26"/>
            <p:cNvSpPr>
              <a:spLocks noChangeArrowheads="1"/>
            </p:cNvSpPr>
            <p:nvPr/>
          </p:nvSpPr>
          <p:spPr bwMode="auto">
            <a:xfrm>
              <a:off x="569" y="2245"/>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60</a:t>
              </a:r>
              <a:endParaRPr lang="en-US" altLang="ro-RO" sz="2000" b="1"/>
            </a:p>
            <a:p>
              <a:pPr algn="ctr"/>
              <a:endParaRPr lang="en-US" altLang="ro-RO" sz="2000" b="1"/>
            </a:p>
          </p:txBody>
        </p:sp>
        <p:sp>
          <p:nvSpPr>
            <p:cNvPr id="14407" name="Rectangle 100"/>
            <p:cNvSpPr>
              <a:spLocks noChangeArrowheads="1"/>
            </p:cNvSpPr>
            <p:nvPr/>
          </p:nvSpPr>
          <p:spPr bwMode="auto">
            <a:xfrm>
              <a:off x="526" y="2245"/>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66" name="Group 103"/>
          <p:cNvGrpSpPr>
            <a:grpSpLocks/>
          </p:cNvGrpSpPr>
          <p:nvPr/>
        </p:nvGrpSpPr>
        <p:grpSpPr bwMode="auto">
          <a:xfrm>
            <a:off x="5000625" y="4772026"/>
            <a:ext cx="1417638" cy="487363"/>
            <a:chOff x="1198" y="2245"/>
            <a:chExt cx="672" cy="403"/>
          </a:xfrm>
        </p:grpSpPr>
        <p:sp>
          <p:nvSpPr>
            <p:cNvPr id="14404" name="Rectangle 27"/>
            <p:cNvSpPr>
              <a:spLocks noChangeArrowheads="1"/>
            </p:cNvSpPr>
            <p:nvPr/>
          </p:nvSpPr>
          <p:spPr bwMode="auto">
            <a:xfrm>
              <a:off x="1241" y="2245"/>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15</a:t>
              </a:r>
              <a:endParaRPr lang="en-US" altLang="ro-RO" sz="2000" b="1"/>
            </a:p>
            <a:p>
              <a:pPr algn="ctr"/>
              <a:endParaRPr lang="en-US" altLang="ro-RO" sz="2000" b="1"/>
            </a:p>
          </p:txBody>
        </p:sp>
        <p:sp>
          <p:nvSpPr>
            <p:cNvPr id="14405" name="Rectangle 102"/>
            <p:cNvSpPr>
              <a:spLocks noChangeArrowheads="1"/>
            </p:cNvSpPr>
            <p:nvPr/>
          </p:nvSpPr>
          <p:spPr bwMode="auto">
            <a:xfrm>
              <a:off x="1198" y="2245"/>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67" name="Group 105"/>
          <p:cNvGrpSpPr>
            <a:grpSpLocks/>
          </p:cNvGrpSpPr>
          <p:nvPr/>
        </p:nvGrpSpPr>
        <p:grpSpPr bwMode="auto">
          <a:xfrm>
            <a:off x="6418264" y="4772026"/>
            <a:ext cx="1419225" cy="487363"/>
            <a:chOff x="1870" y="2245"/>
            <a:chExt cx="672" cy="403"/>
          </a:xfrm>
        </p:grpSpPr>
        <p:sp>
          <p:nvSpPr>
            <p:cNvPr id="14402" name="Rectangle 28"/>
            <p:cNvSpPr>
              <a:spLocks noChangeArrowheads="1"/>
            </p:cNvSpPr>
            <p:nvPr/>
          </p:nvSpPr>
          <p:spPr bwMode="auto">
            <a:xfrm>
              <a:off x="1913" y="2245"/>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25</a:t>
              </a:r>
              <a:endParaRPr lang="en-US" altLang="ro-RO" sz="2000" b="1"/>
            </a:p>
            <a:p>
              <a:pPr algn="ctr"/>
              <a:endParaRPr lang="en-US" altLang="ro-RO" sz="2000" b="1"/>
            </a:p>
          </p:txBody>
        </p:sp>
        <p:sp>
          <p:nvSpPr>
            <p:cNvPr id="14403" name="Rectangle 104"/>
            <p:cNvSpPr>
              <a:spLocks noChangeArrowheads="1"/>
            </p:cNvSpPr>
            <p:nvPr/>
          </p:nvSpPr>
          <p:spPr bwMode="auto">
            <a:xfrm>
              <a:off x="1870" y="2245"/>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68" name="Group 107"/>
          <p:cNvGrpSpPr>
            <a:grpSpLocks/>
          </p:cNvGrpSpPr>
          <p:nvPr/>
        </p:nvGrpSpPr>
        <p:grpSpPr bwMode="auto">
          <a:xfrm>
            <a:off x="7837488" y="4772026"/>
            <a:ext cx="1858962" cy="487363"/>
            <a:chOff x="2542" y="2245"/>
            <a:chExt cx="880" cy="403"/>
          </a:xfrm>
        </p:grpSpPr>
        <p:sp>
          <p:nvSpPr>
            <p:cNvPr id="14400" name="Rectangle 29"/>
            <p:cNvSpPr>
              <a:spLocks noChangeArrowheads="1"/>
            </p:cNvSpPr>
            <p:nvPr/>
          </p:nvSpPr>
          <p:spPr bwMode="auto">
            <a:xfrm>
              <a:off x="2585" y="2245"/>
              <a:ext cx="79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0.05</a:t>
              </a:r>
              <a:endParaRPr lang="en-US" altLang="ro-RO" sz="2000" b="1"/>
            </a:p>
            <a:p>
              <a:pPr algn="ctr"/>
              <a:endParaRPr lang="en-US" altLang="ro-RO" sz="2000" b="1"/>
            </a:p>
          </p:txBody>
        </p:sp>
        <p:sp>
          <p:nvSpPr>
            <p:cNvPr id="14401" name="Rectangle 106"/>
            <p:cNvSpPr>
              <a:spLocks noChangeArrowheads="1"/>
            </p:cNvSpPr>
            <p:nvPr/>
          </p:nvSpPr>
          <p:spPr bwMode="auto">
            <a:xfrm>
              <a:off x="2542" y="2245"/>
              <a:ext cx="88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69" name="Group 109"/>
          <p:cNvGrpSpPr>
            <a:grpSpLocks/>
          </p:cNvGrpSpPr>
          <p:nvPr/>
        </p:nvGrpSpPr>
        <p:grpSpPr bwMode="auto">
          <a:xfrm>
            <a:off x="2470150" y="5259388"/>
            <a:ext cx="1111250" cy="488950"/>
            <a:chOff x="0" y="2648"/>
            <a:chExt cx="526" cy="403"/>
          </a:xfrm>
        </p:grpSpPr>
        <p:sp>
          <p:nvSpPr>
            <p:cNvPr id="14398" name="Rectangle 30"/>
            <p:cNvSpPr>
              <a:spLocks noChangeArrowheads="1"/>
            </p:cNvSpPr>
            <p:nvPr/>
          </p:nvSpPr>
          <p:spPr bwMode="auto">
            <a:xfrm>
              <a:off x="43" y="2648"/>
              <a:ext cx="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1981</a:t>
              </a:r>
              <a:endParaRPr lang="en-US" altLang="ro-RO" sz="2000" b="1"/>
            </a:p>
            <a:p>
              <a:pPr algn="ctr"/>
              <a:endParaRPr lang="en-US" altLang="ro-RO" sz="2000" b="1"/>
            </a:p>
          </p:txBody>
        </p:sp>
        <p:sp>
          <p:nvSpPr>
            <p:cNvPr id="14399" name="Rectangle 108"/>
            <p:cNvSpPr>
              <a:spLocks noChangeArrowheads="1"/>
            </p:cNvSpPr>
            <p:nvPr/>
          </p:nvSpPr>
          <p:spPr bwMode="auto">
            <a:xfrm>
              <a:off x="0" y="2648"/>
              <a:ext cx="5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70" name="Group 111"/>
          <p:cNvGrpSpPr>
            <a:grpSpLocks/>
          </p:cNvGrpSpPr>
          <p:nvPr/>
        </p:nvGrpSpPr>
        <p:grpSpPr bwMode="auto">
          <a:xfrm>
            <a:off x="3581401" y="5259388"/>
            <a:ext cx="1419225" cy="488950"/>
            <a:chOff x="526" y="2648"/>
            <a:chExt cx="672" cy="403"/>
          </a:xfrm>
        </p:grpSpPr>
        <p:sp>
          <p:nvSpPr>
            <p:cNvPr id="14396" name="Rectangle 31"/>
            <p:cNvSpPr>
              <a:spLocks noChangeArrowheads="1"/>
            </p:cNvSpPr>
            <p:nvPr/>
          </p:nvSpPr>
          <p:spPr bwMode="auto">
            <a:xfrm>
              <a:off x="569" y="2648"/>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40</a:t>
              </a:r>
              <a:endParaRPr lang="en-US" altLang="ro-RO" sz="2000" b="1"/>
            </a:p>
            <a:p>
              <a:pPr algn="ctr"/>
              <a:endParaRPr lang="en-US" altLang="ro-RO" sz="2000" b="1"/>
            </a:p>
          </p:txBody>
        </p:sp>
        <p:sp>
          <p:nvSpPr>
            <p:cNvPr id="14397" name="Rectangle 110"/>
            <p:cNvSpPr>
              <a:spLocks noChangeArrowheads="1"/>
            </p:cNvSpPr>
            <p:nvPr/>
          </p:nvSpPr>
          <p:spPr bwMode="auto">
            <a:xfrm>
              <a:off x="526" y="2648"/>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71" name="Group 113"/>
          <p:cNvGrpSpPr>
            <a:grpSpLocks/>
          </p:cNvGrpSpPr>
          <p:nvPr/>
        </p:nvGrpSpPr>
        <p:grpSpPr bwMode="auto">
          <a:xfrm>
            <a:off x="5000625" y="5259388"/>
            <a:ext cx="1417638" cy="488950"/>
            <a:chOff x="1198" y="2648"/>
            <a:chExt cx="672" cy="403"/>
          </a:xfrm>
        </p:grpSpPr>
        <p:sp>
          <p:nvSpPr>
            <p:cNvPr id="14394" name="Rectangle 32"/>
            <p:cNvSpPr>
              <a:spLocks noChangeArrowheads="1"/>
            </p:cNvSpPr>
            <p:nvPr/>
          </p:nvSpPr>
          <p:spPr bwMode="auto">
            <a:xfrm>
              <a:off x="1241" y="2648"/>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30</a:t>
              </a:r>
              <a:endParaRPr lang="en-US" altLang="ro-RO" sz="2000" b="1"/>
            </a:p>
            <a:p>
              <a:pPr algn="ctr"/>
              <a:endParaRPr lang="en-US" altLang="ro-RO" sz="2000" b="1"/>
            </a:p>
          </p:txBody>
        </p:sp>
        <p:sp>
          <p:nvSpPr>
            <p:cNvPr id="14395" name="Rectangle 112"/>
            <p:cNvSpPr>
              <a:spLocks noChangeArrowheads="1"/>
            </p:cNvSpPr>
            <p:nvPr/>
          </p:nvSpPr>
          <p:spPr bwMode="auto">
            <a:xfrm>
              <a:off x="1198" y="2648"/>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72" name="Group 115"/>
          <p:cNvGrpSpPr>
            <a:grpSpLocks/>
          </p:cNvGrpSpPr>
          <p:nvPr/>
        </p:nvGrpSpPr>
        <p:grpSpPr bwMode="auto">
          <a:xfrm>
            <a:off x="6418264" y="5259388"/>
            <a:ext cx="1419225" cy="488950"/>
            <a:chOff x="1870" y="2648"/>
            <a:chExt cx="672" cy="403"/>
          </a:xfrm>
        </p:grpSpPr>
        <p:sp>
          <p:nvSpPr>
            <p:cNvPr id="14392" name="Rectangle 33"/>
            <p:cNvSpPr>
              <a:spLocks noChangeArrowheads="1"/>
            </p:cNvSpPr>
            <p:nvPr/>
          </p:nvSpPr>
          <p:spPr bwMode="auto">
            <a:xfrm>
              <a:off x="1913" y="2648"/>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30</a:t>
              </a:r>
              <a:endParaRPr lang="en-US" altLang="ro-RO" sz="2000" b="1"/>
            </a:p>
            <a:p>
              <a:pPr algn="ctr"/>
              <a:endParaRPr lang="en-US" altLang="ro-RO" sz="2000" b="1"/>
            </a:p>
          </p:txBody>
        </p:sp>
        <p:sp>
          <p:nvSpPr>
            <p:cNvPr id="14393" name="Rectangle 114"/>
            <p:cNvSpPr>
              <a:spLocks noChangeArrowheads="1"/>
            </p:cNvSpPr>
            <p:nvPr/>
          </p:nvSpPr>
          <p:spPr bwMode="auto">
            <a:xfrm>
              <a:off x="1870" y="2648"/>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73" name="Group 117"/>
          <p:cNvGrpSpPr>
            <a:grpSpLocks/>
          </p:cNvGrpSpPr>
          <p:nvPr/>
        </p:nvGrpSpPr>
        <p:grpSpPr bwMode="auto">
          <a:xfrm>
            <a:off x="7837488" y="5259388"/>
            <a:ext cx="1858962" cy="488950"/>
            <a:chOff x="2542" y="2648"/>
            <a:chExt cx="880" cy="403"/>
          </a:xfrm>
        </p:grpSpPr>
        <p:sp>
          <p:nvSpPr>
            <p:cNvPr id="14390" name="Rectangle 34"/>
            <p:cNvSpPr>
              <a:spLocks noChangeArrowheads="1"/>
            </p:cNvSpPr>
            <p:nvPr/>
          </p:nvSpPr>
          <p:spPr bwMode="auto">
            <a:xfrm>
              <a:off x="2585" y="2648"/>
              <a:ext cx="79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0.04</a:t>
              </a:r>
              <a:endParaRPr lang="en-US" altLang="ro-RO" sz="2000" b="1"/>
            </a:p>
            <a:p>
              <a:pPr algn="ctr"/>
              <a:endParaRPr lang="en-US" altLang="ro-RO" sz="2000" b="1"/>
            </a:p>
          </p:txBody>
        </p:sp>
        <p:sp>
          <p:nvSpPr>
            <p:cNvPr id="14391" name="Rectangle 116"/>
            <p:cNvSpPr>
              <a:spLocks noChangeArrowheads="1"/>
            </p:cNvSpPr>
            <p:nvPr/>
          </p:nvSpPr>
          <p:spPr bwMode="auto">
            <a:xfrm>
              <a:off x="2542" y="2648"/>
              <a:ext cx="88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74" name="Group 119"/>
          <p:cNvGrpSpPr>
            <a:grpSpLocks/>
          </p:cNvGrpSpPr>
          <p:nvPr/>
        </p:nvGrpSpPr>
        <p:grpSpPr bwMode="auto">
          <a:xfrm>
            <a:off x="2470150" y="5748338"/>
            <a:ext cx="1111250" cy="488950"/>
            <a:chOff x="0" y="3051"/>
            <a:chExt cx="526" cy="403"/>
          </a:xfrm>
        </p:grpSpPr>
        <p:sp>
          <p:nvSpPr>
            <p:cNvPr id="14388" name="Rectangle 35"/>
            <p:cNvSpPr>
              <a:spLocks noChangeArrowheads="1"/>
            </p:cNvSpPr>
            <p:nvPr/>
          </p:nvSpPr>
          <p:spPr bwMode="auto">
            <a:xfrm>
              <a:off x="43" y="3051"/>
              <a:ext cx="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1982</a:t>
              </a:r>
              <a:endParaRPr lang="en-US" altLang="ro-RO" sz="2000" b="1"/>
            </a:p>
            <a:p>
              <a:pPr algn="ctr"/>
              <a:endParaRPr lang="en-US" altLang="ro-RO" sz="2000" b="1"/>
            </a:p>
          </p:txBody>
        </p:sp>
        <p:sp>
          <p:nvSpPr>
            <p:cNvPr id="14389" name="Rectangle 118"/>
            <p:cNvSpPr>
              <a:spLocks noChangeArrowheads="1"/>
            </p:cNvSpPr>
            <p:nvPr/>
          </p:nvSpPr>
          <p:spPr bwMode="auto">
            <a:xfrm>
              <a:off x="0" y="3051"/>
              <a:ext cx="5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75" name="Group 121"/>
          <p:cNvGrpSpPr>
            <a:grpSpLocks/>
          </p:cNvGrpSpPr>
          <p:nvPr/>
        </p:nvGrpSpPr>
        <p:grpSpPr bwMode="auto">
          <a:xfrm>
            <a:off x="3581401" y="5748338"/>
            <a:ext cx="1419225" cy="488950"/>
            <a:chOff x="526" y="3051"/>
            <a:chExt cx="672" cy="403"/>
          </a:xfrm>
        </p:grpSpPr>
        <p:sp>
          <p:nvSpPr>
            <p:cNvPr id="14386" name="Rectangle 36"/>
            <p:cNvSpPr>
              <a:spLocks noChangeArrowheads="1"/>
            </p:cNvSpPr>
            <p:nvPr/>
          </p:nvSpPr>
          <p:spPr bwMode="auto">
            <a:xfrm>
              <a:off x="569" y="3051"/>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30</a:t>
              </a:r>
              <a:endParaRPr lang="en-US" altLang="ro-RO" sz="2000" b="1"/>
            </a:p>
            <a:p>
              <a:pPr algn="ctr"/>
              <a:endParaRPr lang="en-US" altLang="ro-RO" sz="2000" b="1"/>
            </a:p>
          </p:txBody>
        </p:sp>
        <p:sp>
          <p:nvSpPr>
            <p:cNvPr id="14387" name="Rectangle 120"/>
            <p:cNvSpPr>
              <a:spLocks noChangeArrowheads="1"/>
            </p:cNvSpPr>
            <p:nvPr/>
          </p:nvSpPr>
          <p:spPr bwMode="auto">
            <a:xfrm>
              <a:off x="526" y="3051"/>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76" name="Group 123"/>
          <p:cNvGrpSpPr>
            <a:grpSpLocks/>
          </p:cNvGrpSpPr>
          <p:nvPr/>
        </p:nvGrpSpPr>
        <p:grpSpPr bwMode="auto">
          <a:xfrm>
            <a:off x="5000625" y="5748338"/>
            <a:ext cx="1417638" cy="488950"/>
            <a:chOff x="1198" y="3051"/>
            <a:chExt cx="672" cy="403"/>
          </a:xfrm>
        </p:grpSpPr>
        <p:sp>
          <p:nvSpPr>
            <p:cNvPr id="14384" name="Rectangle 37"/>
            <p:cNvSpPr>
              <a:spLocks noChangeArrowheads="1"/>
            </p:cNvSpPr>
            <p:nvPr/>
          </p:nvSpPr>
          <p:spPr bwMode="auto">
            <a:xfrm>
              <a:off x="1241" y="3051"/>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40</a:t>
              </a:r>
              <a:endParaRPr lang="en-US" altLang="ro-RO" sz="2000" b="1"/>
            </a:p>
            <a:p>
              <a:pPr algn="ctr"/>
              <a:endParaRPr lang="en-US" altLang="ro-RO" sz="2000" b="1"/>
            </a:p>
          </p:txBody>
        </p:sp>
        <p:sp>
          <p:nvSpPr>
            <p:cNvPr id="14385" name="Rectangle 122"/>
            <p:cNvSpPr>
              <a:spLocks noChangeArrowheads="1"/>
            </p:cNvSpPr>
            <p:nvPr/>
          </p:nvSpPr>
          <p:spPr bwMode="auto">
            <a:xfrm>
              <a:off x="1198" y="3051"/>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77" name="Group 125"/>
          <p:cNvGrpSpPr>
            <a:grpSpLocks/>
          </p:cNvGrpSpPr>
          <p:nvPr/>
        </p:nvGrpSpPr>
        <p:grpSpPr bwMode="auto">
          <a:xfrm>
            <a:off x="6418264" y="5748338"/>
            <a:ext cx="1419225" cy="488950"/>
            <a:chOff x="1870" y="3051"/>
            <a:chExt cx="672" cy="403"/>
          </a:xfrm>
        </p:grpSpPr>
        <p:sp>
          <p:nvSpPr>
            <p:cNvPr id="14382" name="Rectangle 38"/>
            <p:cNvSpPr>
              <a:spLocks noChangeArrowheads="1"/>
            </p:cNvSpPr>
            <p:nvPr/>
          </p:nvSpPr>
          <p:spPr bwMode="auto">
            <a:xfrm>
              <a:off x="1913" y="3051"/>
              <a:ext cx="5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30</a:t>
              </a:r>
              <a:endParaRPr lang="en-US" altLang="ro-RO" sz="2000" b="1"/>
            </a:p>
            <a:p>
              <a:pPr algn="ctr"/>
              <a:endParaRPr lang="en-US" altLang="ro-RO" sz="2000" b="1"/>
            </a:p>
          </p:txBody>
        </p:sp>
        <p:sp>
          <p:nvSpPr>
            <p:cNvPr id="14383" name="Rectangle 124"/>
            <p:cNvSpPr>
              <a:spLocks noChangeArrowheads="1"/>
            </p:cNvSpPr>
            <p:nvPr/>
          </p:nvSpPr>
          <p:spPr bwMode="auto">
            <a:xfrm>
              <a:off x="1870" y="3051"/>
              <a:ext cx="67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grpSp>
        <p:nvGrpSpPr>
          <p:cNvPr id="14378" name="Group 127"/>
          <p:cNvGrpSpPr>
            <a:grpSpLocks/>
          </p:cNvGrpSpPr>
          <p:nvPr/>
        </p:nvGrpSpPr>
        <p:grpSpPr bwMode="auto">
          <a:xfrm>
            <a:off x="7837488" y="5748338"/>
            <a:ext cx="1858962" cy="488950"/>
            <a:chOff x="2542" y="3051"/>
            <a:chExt cx="880" cy="403"/>
          </a:xfrm>
        </p:grpSpPr>
        <p:sp>
          <p:nvSpPr>
            <p:cNvPr id="14380" name="Rectangle 39"/>
            <p:cNvSpPr>
              <a:spLocks noChangeArrowheads="1"/>
            </p:cNvSpPr>
            <p:nvPr/>
          </p:nvSpPr>
          <p:spPr bwMode="auto">
            <a:xfrm>
              <a:off x="2585" y="3051"/>
              <a:ext cx="79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sz="2000" b="1">
                  <a:solidFill>
                    <a:srgbClr val="000000"/>
                  </a:solidFill>
                </a:rPr>
                <a:t>0.02</a:t>
              </a:r>
              <a:endParaRPr lang="en-US" altLang="ro-RO" sz="2000" b="1"/>
            </a:p>
            <a:p>
              <a:pPr algn="ctr"/>
              <a:endParaRPr lang="en-US" altLang="ro-RO" sz="2000" b="1"/>
            </a:p>
          </p:txBody>
        </p:sp>
        <p:sp>
          <p:nvSpPr>
            <p:cNvPr id="14381" name="Rectangle 126"/>
            <p:cNvSpPr>
              <a:spLocks noChangeArrowheads="1"/>
            </p:cNvSpPr>
            <p:nvPr/>
          </p:nvSpPr>
          <p:spPr bwMode="auto">
            <a:xfrm>
              <a:off x="2542" y="3051"/>
              <a:ext cx="88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endParaRPr lang="ro-RO" altLang="ro-RO"/>
            </a:p>
          </p:txBody>
        </p:sp>
      </p:grpSp>
      <p:sp>
        <p:nvSpPr>
          <p:cNvPr id="14379" name="WordArt 135"/>
          <p:cNvSpPr>
            <a:spLocks noChangeArrowheads="1" noChangeShapeType="1" noTextEdit="1"/>
          </p:cNvSpPr>
          <p:nvPr/>
        </p:nvSpPr>
        <p:spPr bwMode="auto">
          <a:xfrm>
            <a:off x="2308226" y="836613"/>
            <a:ext cx="7553325" cy="10795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Code inspection effectiveness</a:t>
            </a:r>
          </a:p>
          <a:p>
            <a:pPr algn="ctr"/>
            <a:r>
              <a:rPr lang="en-US" sz="3600" kern="10">
                <a:ln w="12700">
                  <a:solidFill>
                    <a:srgbClr val="000000"/>
                  </a:solidFill>
                  <a:round/>
                  <a:headEnd/>
                  <a:tailEnd/>
                </a:ln>
                <a:solidFill>
                  <a:srgbClr val="33CC33"/>
                </a:solidFill>
                <a:latin typeface="Arial Black" panose="020B0A04020102020204" pitchFamily="34" charset="0"/>
              </a:rPr>
              <a:t>at Fujitso (Cusumano)</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42218363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7"/>
          <p:cNvSpPr>
            <a:spLocks noGrp="1" noChangeArrowheads="1"/>
          </p:cNvSpPr>
          <p:nvPr>
            <p:ph type="body" sz="half" idx="1"/>
          </p:nvPr>
        </p:nvSpPr>
        <p:spPr>
          <a:xfrm>
            <a:off x="1889126" y="2852739"/>
            <a:ext cx="4130675" cy="3240087"/>
          </a:xfrm>
          <a:ln w="28575">
            <a:solidFill>
              <a:srgbClr val="336699"/>
            </a:solidFill>
            <a:miter lim="800000"/>
            <a:headEnd/>
            <a:tailEnd/>
          </a:ln>
        </p:spPr>
        <p:txBody>
          <a:bodyPr/>
          <a:lstStyle/>
          <a:p>
            <a:pPr algn="ctr" eaLnBrk="1" hangingPunct="1">
              <a:lnSpc>
                <a:spcPct val="70000"/>
              </a:lnSpc>
              <a:spcBef>
                <a:spcPct val="0"/>
              </a:spcBef>
              <a:buFontTx/>
              <a:buNone/>
            </a:pPr>
            <a:r>
              <a:rPr lang="en-US" altLang="ro-RO" sz="2000" b="1">
                <a:solidFill>
                  <a:srgbClr val="336699"/>
                </a:solidFill>
              </a:rPr>
              <a:t>Sections recommended for inclusion</a:t>
            </a:r>
          </a:p>
          <a:p>
            <a:pPr eaLnBrk="1" hangingPunct="1">
              <a:spcBef>
                <a:spcPct val="50000"/>
              </a:spcBef>
            </a:pPr>
            <a:r>
              <a:rPr lang="en-US" altLang="ro-RO" sz="2000" b="1">
                <a:solidFill>
                  <a:srgbClr val="336699"/>
                </a:solidFill>
              </a:rPr>
              <a:t>Sections of complicated logic</a:t>
            </a:r>
          </a:p>
          <a:p>
            <a:pPr eaLnBrk="1" hangingPunct="1">
              <a:spcBef>
                <a:spcPct val="0"/>
              </a:spcBef>
            </a:pPr>
            <a:r>
              <a:rPr lang="en-US" altLang="ro-RO" sz="2000" b="1">
                <a:solidFill>
                  <a:srgbClr val="336699"/>
                </a:solidFill>
              </a:rPr>
              <a:t>Critical sections, where defects severely damage essential system capability </a:t>
            </a:r>
          </a:p>
          <a:p>
            <a:pPr eaLnBrk="1" hangingPunct="1">
              <a:spcBef>
                <a:spcPct val="0"/>
              </a:spcBef>
            </a:pPr>
            <a:r>
              <a:rPr lang="en-US" altLang="ro-RO" sz="2000" b="1">
                <a:solidFill>
                  <a:srgbClr val="336699"/>
                </a:solidFill>
              </a:rPr>
              <a:t>Sections dealing with new    environments</a:t>
            </a:r>
          </a:p>
          <a:p>
            <a:pPr eaLnBrk="1" hangingPunct="1">
              <a:spcBef>
                <a:spcPct val="0"/>
              </a:spcBef>
            </a:pPr>
            <a:r>
              <a:rPr lang="en-US" altLang="ro-RO" sz="2000" b="1">
                <a:solidFill>
                  <a:srgbClr val="336699"/>
                </a:solidFill>
              </a:rPr>
              <a:t>Sections designed by new or </a:t>
            </a:r>
            <a:br>
              <a:rPr lang="en-US" altLang="ro-RO" sz="2000" b="1">
                <a:solidFill>
                  <a:srgbClr val="336699"/>
                </a:solidFill>
              </a:rPr>
            </a:br>
            <a:r>
              <a:rPr lang="en-US" altLang="ro-RO" sz="2000" b="1">
                <a:solidFill>
                  <a:srgbClr val="336699"/>
                </a:solidFill>
              </a:rPr>
              <a:t> inexperienced team members</a:t>
            </a:r>
          </a:p>
        </p:txBody>
      </p:sp>
      <p:sp>
        <p:nvSpPr>
          <p:cNvPr id="15363" name="Rectangle 1028"/>
          <p:cNvSpPr>
            <a:spLocks noGrp="1" noChangeArrowheads="1"/>
          </p:cNvSpPr>
          <p:nvPr>
            <p:ph type="body" sz="half" idx="2"/>
          </p:nvPr>
        </p:nvSpPr>
        <p:spPr>
          <a:xfrm>
            <a:off x="6172201" y="2852739"/>
            <a:ext cx="4143375" cy="3240087"/>
          </a:xfrm>
          <a:ln w="28575">
            <a:solidFill>
              <a:srgbClr val="CC3300"/>
            </a:solidFill>
            <a:miter lim="800000"/>
            <a:headEnd/>
            <a:tailEnd/>
          </a:ln>
        </p:spPr>
        <p:txBody>
          <a:bodyPr/>
          <a:lstStyle/>
          <a:p>
            <a:pPr algn="ctr" eaLnBrk="1" hangingPunct="1">
              <a:lnSpc>
                <a:spcPct val="70000"/>
              </a:lnSpc>
              <a:spcBef>
                <a:spcPct val="0"/>
              </a:spcBef>
              <a:buFontTx/>
              <a:buNone/>
            </a:pPr>
            <a:r>
              <a:rPr lang="en-US" altLang="ro-RO" sz="2000" b="1">
                <a:solidFill>
                  <a:srgbClr val="CC3300"/>
                </a:solidFill>
              </a:rPr>
              <a:t>Sections recommended for omission</a:t>
            </a:r>
          </a:p>
          <a:p>
            <a:pPr eaLnBrk="1" hangingPunct="1">
              <a:lnSpc>
                <a:spcPct val="90000"/>
              </a:lnSpc>
              <a:spcBef>
                <a:spcPct val="50000"/>
              </a:spcBef>
            </a:pPr>
            <a:r>
              <a:rPr lang="en-US" altLang="ro-RO" sz="2000" b="1">
                <a:solidFill>
                  <a:srgbClr val="CC3300"/>
                </a:solidFill>
              </a:rPr>
              <a:t>“Straightforward” sections (no complications)</a:t>
            </a:r>
          </a:p>
          <a:p>
            <a:pPr>
              <a:lnSpc>
                <a:spcPct val="90000"/>
              </a:lnSpc>
              <a:spcBef>
                <a:spcPct val="0"/>
              </a:spcBef>
            </a:pPr>
            <a:r>
              <a:rPr lang="en-US" altLang="ro-RO" sz="2000" b="1">
                <a:solidFill>
                  <a:srgbClr val="CC3300"/>
                </a:solidFill>
              </a:rPr>
              <a:t>Sections of a type already reviewed by the team in similar past projects</a:t>
            </a:r>
          </a:p>
          <a:p>
            <a:pPr>
              <a:lnSpc>
                <a:spcPct val="90000"/>
              </a:lnSpc>
              <a:spcBef>
                <a:spcPct val="0"/>
              </a:spcBef>
            </a:pPr>
            <a:r>
              <a:rPr lang="en-US" altLang="ro-RO" sz="2000" b="1">
                <a:solidFill>
                  <a:srgbClr val="CC3300"/>
                </a:solidFill>
              </a:rPr>
              <a:t>Sections that, if faulty, are not expected to effect functionality</a:t>
            </a:r>
          </a:p>
          <a:p>
            <a:pPr>
              <a:lnSpc>
                <a:spcPct val="90000"/>
              </a:lnSpc>
              <a:spcBef>
                <a:spcPct val="0"/>
              </a:spcBef>
            </a:pPr>
            <a:r>
              <a:rPr lang="en-US" altLang="ro-RO" sz="2000" b="1">
                <a:solidFill>
                  <a:srgbClr val="CC3300"/>
                </a:solidFill>
              </a:rPr>
              <a:t>Reused design and code</a:t>
            </a:r>
          </a:p>
          <a:p>
            <a:pPr>
              <a:lnSpc>
                <a:spcPct val="90000"/>
              </a:lnSpc>
              <a:spcBef>
                <a:spcPct val="0"/>
              </a:spcBef>
            </a:pPr>
            <a:r>
              <a:rPr lang="en-US" altLang="ro-RO" sz="2000" b="1">
                <a:solidFill>
                  <a:srgbClr val="CC3300"/>
                </a:solidFill>
              </a:rPr>
              <a:t>Repeated parts of the design and code</a:t>
            </a:r>
            <a:endParaRPr lang="en-US" altLang="ro-RO" sz="2000"/>
          </a:p>
        </p:txBody>
      </p:sp>
      <p:sp>
        <p:nvSpPr>
          <p:cNvPr id="15364" name="WordArt 1030"/>
          <p:cNvSpPr>
            <a:spLocks noChangeArrowheads="1" noChangeShapeType="1" noTextEdit="1"/>
          </p:cNvSpPr>
          <p:nvPr/>
        </p:nvSpPr>
        <p:spPr bwMode="auto">
          <a:xfrm>
            <a:off x="2424114" y="836613"/>
            <a:ext cx="7305675" cy="17272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Sections recommended to be</a:t>
            </a:r>
          </a:p>
          <a:p>
            <a:pPr algn="ctr"/>
            <a:r>
              <a:rPr lang="en-US" sz="3600" kern="10">
                <a:ln w="12700">
                  <a:solidFill>
                    <a:srgbClr val="000000"/>
                  </a:solidFill>
                  <a:round/>
                  <a:headEnd/>
                  <a:tailEnd/>
                </a:ln>
                <a:solidFill>
                  <a:srgbClr val="33CC33"/>
                </a:solidFill>
                <a:latin typeface="Arial Black" panose="020B0A04020102020204" pitchFamily="34" charset="0"/>
              </a:rPr>
              <a:t>included in or omitted from</a:t>
            </a:r>
          </a:p>
          <a:p>
            <a:pPr algn="ctr"/>
            <a:r>
              <a:rPr lang="en-US" sz="3600" kern="10">
                <a:ln w="12700">
                  <a:solidFill>
                    <a:srgbClr val="000000"/>
                  </a:solidFill>
                  <a:round/>
                  <a:headEnd/>
                  <a:tailEnd/>
                </a:ln>
                <a:solidFill>
                  <a:srgbClr val="33CC33"/>
                </a:solidFill>
                <a:latin typeface="Arial Black" panose="020B0A04020102020204" pitchFamily="34" charset="0"/>
              </a:rPr>
              <a:t>peer reviews</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1779791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77" name="Group 97"/>
          <p:cNvGraphicFramePr>
            <a:graphicFrameLocks noGrp="1"/>
          </p:cNvGraphicFramePr>
          <p:nvPr>
            <p:ph type="tbl" idx="1"/>
          </p:nvPr>
        </p:nvGraphicFramePr>
        <p:xfrm>
          <a:off x="1905000" y="2282825"/>
          <a:ext cx="8382000" cy="3979734"/>
        </p:xfrm>
        <a:graphic>
          <a:graphicData uri="http://schemas.openxmlformats.org/drawingml/2006/table">
            <a:tbl>
              <a:tblPr/>
              <a:tblGrid>
                <a:gridCol w="19431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26209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Properties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Design review</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Inspection</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Walkthrough</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48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Overview meeting</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75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Participant’s preparations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 - thorough</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 - thorough</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 - brief</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07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Review session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75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Follow-up of corrections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75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Formal training of participants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275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Participant’s use of checklists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3959">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Error-related data collection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Not formally required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Formally required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Not formally required</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7408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Review documentation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Formal design review report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Inspection session </a:t>
                      </a:r>
                      <a:b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findings report</a:t>
                      </a:r>
                    </a:p>
                    <a:p>
                      <a:pPr marL="0" marR="0" lvl="0" indent="0" algn="l" defTabSz="914400" rtl="0" eaLnBrk="1" fontAlgn="base" latinLnBrk="0" hangingPunct="1">
                        <a:lnSpc>
                          <a:spcPct val="70000"/>
                        </a:lnSpc>
                        <a:spcBef>
                          <a:spcPct val="0"/>
                        </a:spcBef>
                        <a:spcAft>
                          <a:spcPct val="0"/>
                        </a:spcAft>
                        <a:buClrTx/>
                        <a:buSzTx/>
                        <a:buFontTx/>
                        <a:buNone/>
                        <a:tabLst/>
                      </a:pPr>
                      <a:r>
                        <a:rPr kumimoji="0" lang="en-US" altLang="ro-RO"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Inspection session</a:t>
                      </a:r>
                      <a:b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summary report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70000"/>
                        </a:lnSpc>
                        <a:spcBef>
                          <a:spcPct val="0"/>
                        </a:spcBef>
                        <a:spcAft>
                          <a:spcPct val="0"/>
                        </a:spcAft>
                        <a:buClrTx/>
                        <a:buSzTx/>
                        <a:buFontTx/>
                        <a:buNone/>
                        <a:tabLst/>
                      </a:pPr>
                      <a:endParaRPr kumimoji="0" lang="en-GB" altLang="ro-RO"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6438" name="WordArt 93"/>
          <p:cNvSpPr>
            <a:spLocks noChangeArrowheads="1" noChangeShapeType="1" noTextEdit="1"/>
          </p:cNvSpPr>
          <p:nvPr/>
        </p:nvSpPr>
        <p:spPr bwMode="auto">
          <a:xfrm>
            <a:off x="3370264" y="361951"/>
            <a:ext cx="5419725" cy="180022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Comparison of review</a:t>
            </a:r>
          </a:p>
          <a:p>
            <a:pPr algn="ctr"/>
            <a:r>
              <a:rPr lang="en-US" sz="3600" kern="10">
                <a:ln w="12700">
                  <a:solidFill>
                    <a:srgbClr val="000000"/>
                  </a:solidFill>
                  <a:round/>
                  <a:headEnd/>
                  <a:tailEnd/>
                </a:ln>
                <a:solidFill>
                  <a:srgbClr val="33CC33"/>
                </a:solidFill>
                <a:latin typeface="Arial Black" panose="020B0A04020102020204" pitchFamily="34" charset="0"/>
              </a:rPr>
              <a:t>methodologies -</a:t>
            </a:r>
          </a:p>
          <a:p>
            <a:pPr algn="ctr"/>
            <a:r>
              <a:rPr lang="en-US" sz="3600" kern="10">
                <a:ln w="12700">
                  <a:solidFill>
                    <a:srgbClr val="000000"/>
                  </a:solidFill>
                  <a:round/>
                  <a:headEnd/>
                  <a:tailEnd/>
                </a:ln>
                <a:solidFill>
                  <a:srgbClr val="33CC33"/>
                </a:solidFill>
                <a:latin typeface="Arial Black" panose="020B0A04020102020204" pitchFamily="34" charset="0"/>
              </a:rPr>
              <a:t>Process of review</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36790759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981200" y="2605089"/>
            <a:ext cx="8153400" cy="3271837"/>
          </a:xfrm>
          <a:prstGeom prst="rect">
            <a:avLst/>
          </a:prstGeom>
          <a:noFill/>
          <a:ln w="76200" cmpd="tri">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altLang="ro-RO" sz="2400">
                <a:solidFill>
                  <a:srgbClr val="000000"/>
                </a:solidFill>
              </a:rPr>
              <a:t>·   </a:t>
            </a:r>
            <a:r>
              <a:rPr lang="en-US" altLang="ro-RO" sz="2400" b="1">
                <a:solidFill>
                  <a:schemeClr val="accent2"/>
                </a:solidFill>
              </a:rPr>
              <a:t>Insufficient in-house professional capabilities in a specialized area.</a:t>
            </a:r>
          </a:p>
          <a:p>
            <a:pPr eaLnBrk="1" hangingPunct="1">
              <a:spcBef>
                <a:spcPct val="50000"/>
              </a:spcBef>
            </a:pPr>
            <a:r>
              <a:rPr lang="en-US" altLang="ro-RO" sz="2400" b="1">
                <a:solidFill>
                  <a:srgbClr val="000000"/>
                </a:solidFill>
              </a:rPr>
              <a:t>·  </a:t>
            </a:r>
            <a:r>
              <a:rPr lang="en-US" altLang="ro-RO" sz="2400" b="1">
                <a:solidFill>
                  <a:srgbClr val="CC3300"/>
                </a:solidFill>
              </a:rPr>
              <a:t>Temporary lack of in-house professionals for review team.</a:t>
            </a:r>
          </a:p>
          <a:p>
            <a:pPr eaLnBrk="1" hangingPunct="1">
              <a:spcBef>
                <a:spcPct val="50000"/>
              </a:spcBef>
            </a:pPr>
            <a:r>
              <a:rPr lang="en-US" altLang="ro-RO" sz="2400" b="1">
                <a:solidFill>
                  <a:srgbClr val="000000"/>
                </a:solidFill>
              </a:rPr>
              <a:t>·   </a:t>
            </a:r>
            <a:r>
              <a:rPr lang="en-US" altLang="ro-RO" sz="2400" b="1">
                <a:solidFill>
                  <a:srgbClr val="339966"/>
                </a:solidFill>
              </a:rPr>
              <a:t>Indecisiveness caused by major disagreements among the organization’s senior professionals.</a:t>
            </a:r>
          </a:p>
          <a:p>
            <a:pPr eaLnBrk="1" hangingPunct="1">
              <a:spcBef>
                <a:spcPct val="50000"/>
              </a:spcBef>
            </a:pPr>
            <a:r>
              <a:rPr lang="en-US" altLang="ro-RO" sz="2400" b="1">
                <a:solidFill>
                  <a:srgbClr val="000000"/>
                </a:solidFill>
              </a:rPr>
              <a:t>·   </a:t>
            </a:r>
            <a:r>
              <a:rPr lang="en-US" altLang="ro-RO" sz="2400" b="1">
                <a:solidFill>
                  <a:srgbClr val="FF6600"/>
                </a:solidFill>
              </a:rPr>
              <a:t>In small organizations, where the number of suitable candidates for a review team is insufficient.</a:t>
            </a:r>
            <a:r>
              <a:rPr lang="en-US" altLang="ro-RO" sz="2400">
                <a:solidFill>
                  <a:srgbClr val="FF6600"/>
                </a:solidFill>
              </a:rPr>
              <a:t> </a:t>
            </a:r>
          </a:p>
        </p:txBody>
      </p:sp>
      <p:sp>
        <p:nvSpPr>
          <p:cNvPr id="17411" name="WordArt 6"/>
          <p:cNvSpPr>
            <a:spLocks noChangeArrowheads="1" noChangeShapeType="1" noTextEdit="1"/>
          </p:cNvSpPr>
          <p:nvPr/>
        </p:nvSpPr>
        <p:spPr bwMode="auto">
          <a:xfrm>
            <a:off x="1993901" y="836613"/>
            <a:ext cx="8162925"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Situations beneficial for expert's</a:t>
            </a:r>
          </a:p>
          <a:p>
            <a:pPr algn="ctr"/>
            <a:r>
              <a:rPr lang="en-US" sz="3600" kern="10">
                <a:ln w="12700">
                  <a:solidFill>
                    <a:srgbClr val="000000"/>
                  </a:solidFill>
                  <a:round/>
                  <a:headEnd/>
                  <a:tailEnd/>
                </a:ln>
                <a:solidFill>
                  <a:srgbClr val="33CC33"/>
                </a:solidFill>
                <a:latin typeface="Arial Black" panose="020B0A04020102020204" pitchFamily="34" charset="0"/>
              </a:rPr>
              <a:t>participation in reviews</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2517616817"/>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60A9D9A25AB2489D5B1FA6C354BB8F" ma:contentTypeVersion="2" ma:contentTypeDescription="Create a new document." ma:contentTypeScope="" ma:versionID="a75fdbcfec335c4d01072b68d9f54128">
  <xsd:schema xmlns:xsd="http://www.w3.org/2001/XMLSchema" xmlns:xs="http://www.w3.org/2001/XMLSchema" xmlns:p="http://schemas.microsoft.com/office/2006/metadata/properties" xmlns:ns2="4b91aa1d-f765-40f8-ac3a-435e3a51fce3" targetNamespace="http://schemas.microsoft.com/office/2006/metadata/properties" ma:root="true" ma:fieldsID="6ec1557ba05f4ccec452b041d206d722" ns2:_="">
    <xsd:import namespace="4b91aa1d-f765-40f8-ac3a-435e3a51fc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1aa1d-f765-40f8-ac3a-435e3a51fc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59D3E7-510D-4556-B464-6193B00A22B1}"/>
</file>

<file path=customXml/itemProps2.xml><?xml version="1.0" encoding="utf-8"?>
<ds:datastoreItem xmlns:ds="http://schemas.openxmlformats.org/officeDocument/2006/customXml" ds:itemID="{4997A4ED-FBF4-4FAC-A0C3-C13238E2EBF3}"/>
</file>

<file path=customXml/itemProps3.xml><?xml version="1.0" encoding="utf-8"?>
<ds:datastoreItem xmlns:ds="http://schemas.openxmlformats.org/officeDocument/2006/customXml" ds:itemID="{CED9E72C-E880-405F-B6C5-3A3D7F37A864}"/>
</file>

<file path=docProps/app.xml><?xml version="1.0" encoding="utf-8"?>
<Properties xmlns="http://schemas.openxmlformats.org/officeDocument/2006/extended-properties" xmlns:vt="http://schemas.openxmlformats.org/officeDocument/2006/docPropsVTypes">
  <TotalTime>4306</TotalTime>
  <Words>8492</Words>
  <Application>Microsoft Office PowerPoint</Application>
  <PresentationFormat>Widescreen</PresentationFormat>
  <Paragraphs>2007</Paragraphs>
  <Slides>99</Slides>
  <Notes>33</Notes>
  <HiddenSlides>1</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99</vt:i4>
      </vt:variant>
      <vt:variant>
        <vt:lpstr>Custom Shows</vt:lpstr>
      </vt:variant>
      <vt:variant>
        <vt:i4>1</vt:i4>
      </vt:variant>
    </vt:vector>
  </HeadingPairs>
  <TitlesOfParts>
    <vt:vector size="110" baseType="lpstr">
      <vt:lpstr>Arial</vt:lpstr>
      <vt:lpstr>Arial Black</vt:lpstr>
      <vt:lpstr>Calibri</vt:lpstr>
      <vt:lpstr>Calibri Light</vt:lpstr>
      <vt:lpstr>MetaMediumLF-Roman</vt:lpstr>
      <vt:lpstr>MetaNormalLF-Roman</vt:lpstr>
      <vt:lpstr>Symbol</vt:lpstr>
      <vt:lpstr>Times New Roman</vt:lpstr>
      <vt:lpstr>Wingdings</vt:lpstr>
      <vt:lpstr>Temă Office</vt:lpstr>
      <vt:lpstr>Part A: Introduction: Quality process of software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Expunere particularizată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Alexandru Tugui</dc:creator>
  <cp:lastModifiedBy>Alexandru ŢUGUI</cp:lastModifiedBy>
  <cp:revision>141</cp:revision>
  <dcterms:created xsi:type="dcterms:W3CDTF">2016-02-10T10:24:02Z</dcterms:created>
  <dcterms:modified xsi:type="dcterms:W3CDTF">2021-03-16T05:51:57Z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0x0101009F60A9D9A25AB2489D5B1FA6C354BB8F</vt:lpwstr>
  </property>
</Properties>
</file>