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4cfa2f0c7_1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4cfa2f0c7_1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4cfa2f0c7_1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4cfa2f0c7_1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4eb1c2720_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4eb1c2720_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4eb1c2720_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4eb1c2720_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4cfa2f0c7_1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4cfa2f0c7_1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4cfa2f0c7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4cfa2f0c7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4cfa2f0c7_1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4cfa2f0c7_1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4cfa2f0c7_1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4cfa2f0c7_1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4cfa2f0c7_1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4cfa2f0c7_1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4cfa2f0c7_1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4cfa2f0c7_1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4cfa2f0c7_1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4cfa2f0c7_1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4eb1c272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4eb1c272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4eb1c2720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4eb1c2720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4eb1c2720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4eb1c2720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4eb1c272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4eb1c272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4eb1c272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4eb1c272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4eb1c2720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4eb1c2720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4eb1c272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4eb1c272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jp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05700" y="1249225"/>
            <a:ext cx="8520600" cy="1584900"/>
          </a:xfrm>
          <a:prstGeom prst="rect">
            <a:avLst/>
          </a:prstGeom>
        </p:spPr>
        <p:txBody>
          <a:bodyPr anchorCtr="0" anchor="b" bIns="91425" lIns="91425" spcFirstLastPara="1" rIns="91425" wrap="square" tIns="91425">
            <a:noAutofit/>
          </a:bodyPr>
          <a:lstStyle/>
          <a:p>
            <a:pPr indent="0" lvl="0" marL="0" rtl="0" algn="ctr">
              <a:lnSpc>
                <a:spcPct val="115000"/>
              </a:lnSpc>
              <a:spcBef>
                <a:spcPts val="1200"/>
              </a:spcBef>
              <a:spcAft>
                <a:spcPts val="0"/>
              </a:spcAft>
              <a:buNone/>
            </a:pPr>
            <a:r>
              <a:rPr lang="ro" sz="3500">
                <a:solidFill>
                  <a:srgbClr val="212529"/>
                </a:solidFill>
                <a:latin typeface="Roboto"/>
                <a:ea typeface="Roboto"/>
                <a:cs typeface="Roboto"/>
                <a:sym typeface="Roboto"/>
              </a:rPr>
              <a:t>Sisteme informatice de asistarea a deciziei (SIAD)</a:t>
            </a:r>
            <a:r>
              <a:rPr lang="ro" sz="3500">
                <a:latin typeface="Roboto"/>
                <a:ea typeface="Roboto"/>
                <a:cs typeface="Roboto"/>
                <a:sym typeface="Roboto"/>
              </a:rPr>
              <a:t> </a:t>
            </a:r>
            <a:endParaRPr sz="3500"/>
          </a:p>
        </p:txBody>
      </p:sp>
      <p:sp>
        <p:nvSpPr>
          <p:cNvPr id="55" name="Google Shape;55;p13"/>
          <p:cNvSpPr txBox="1"/>
          <p:nvPr>
            <p:ph idx="1" type="subTitle"/>
          </p:nvPr>
        </p:nvSpPr>
        <p:spPr>
          <a:xfrm>
            <a:off x="405700" y="3465300"/>
            <a:ext cx="8520600" cy="1409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ro" sz="2000"/>
              <a:t>Realizat de: Ciobanu Ioana-Teodora</a:t>
            </a:r>
            <a:endParaRPr sz="2000"/>
          </a:p>
          <a:p>
            <a:pPr indent="0" lvl="0" marL="0" rtl="0" algn="r">
              <a:spcBef>
                <a:spcPts val="0"/>
              </a:spcBef>
              <a:spcAft>
                <a:spcPts val="0"/>
              </a:spcAft>
              <a:buNone/>
            </a:pPr>
            <a:r>
              <a:rPr lang="ro" sz="2000"/>
              <a:t>C</a:t>
            </a:r>
            <a:r>
              <a:rPr lang="ro" sz="2000"/>
              <a:t>irsmar Danie</a:t>
            </a:r>
            <a:r>
              <a:rPr lang="ro" sz="2000"/>
              <a:t>l-Ioan</a:t>
            </a:r>
            <a:endParaRPr sz="2000"/>
          </a:p>
          <a:p>
            <a:pPr indent="0" lvl="0" marL="0" rtl="0" algn="r">
              <a:spcBef>
                <a:spcPts val="0"/>
              </a:spcBef>
              <a:spcAft>
                <a:spcPts val="0"/>
              </a:spcAft>
              <a:buNone/>
            </a:pPr>
            <a:r>
              <a:rPr lang="ro" sz="2000"/>
              <a:t>Ghimp Sergiu</a:t>
            </a:r>
            <a:endParaRPr sz="2000"/>
          </a:p>
          <a:p>
            <a:pPr indent="0" lvl="0" marL="0" rtl="0" algn="r">
              <a:spcBef>
                <a:spcPts val="0"/>
              </a:spcBef>
              <a:spcAft>
                <a:spcPts val="0"/>
              </a:spcAft>
              <a:buNone/>
            </a:pPr>
            <a:r>
              <a:rPr lang="ro" sz="2000"/>
              <a:t>Teodorescu Alexandru</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o"/>
              <a:t>Clasificarea SIAD-urilor</a:t>
            </a:r>
            <a:endParaRPr/>
          </a:p>
        </p:txBody>
      </p:sp>
      <p:sp>
        <p:nvSpPr>
          <p:cNvPr id="119" name="Google Shape;119;p22"/>
          <p:cNvSpPr txBox="1"/>
          <p:nvPr>
            <p:ph idx="1" type="body"/>
          </p:nvPr>
        </p:nvSpPr>
        <p:spPr>
          <a:xfrm>
            <a:off x="244550" y="1459525"/>
            <a:ext cx="8520600" cy="2359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ro" sz="1600">
                <a:solidFill>
                  <a:srgbClr val="212529"/>
                </a:solidFill>
                <a:highlight>
                  <a:srgbClr val="FFFFFF"/>
                </a:highlight>
                <a:latin typeface="Roboto"/>
                <a:ea typeface="Roboto"/>
                <a:cs typeface="Roboto"/>
                <a:sym typeface="Roboto"/>
              </a:rPr>
              <a:t>În literatura de specialitate apar mai multe criterii după care se clasifică SIAD-urile. Astfel avem drept criterii:</a:t>
            </a:r>
            <a:endParaRPr sz="1600">
              <a:solidFill>
                <a:srgbClr val="212529"/>
              </a:solidFill>
              <a:highlight>
                <a:srgbClr val="FFFFFF"/>
              </a:highlight>
              <a:latin typeface="Roboto"/>
              <a:ea typeface="Roboto"/>
              <a:cs typeface="Roboto"/>
              <a:sym typeface="Roboto"/>
            </a:endParaRPr>
          </a:p>
          <a:p>
            <a:pPr indent="-330200" lvl="0" marL="914400" rtl="0" algn="just">
              <a:spcBef>
                <a:spcPts val="1200"/>
              </a:spcBef>
              <a:spcAft>
                <a:spcPts val="0"/>
              </a:spcAft>
              <a:buClr>
                <a:srgbClr val="212529"/>
              </a:buClr>
              <a:buSzPts val="1600"/>
              <a:buFont typeface="Roboto"/>
              <a:buChar char="●"/>
            </a:pPr>
            <a:r>
              <a:rPr lang="ro" sz="1600">
                <a:solidFill>
                  <a:srgbClr val="212529"/>
                </a:solidFill>
                <a:highlight>
                  <a:srgbClr val="FFFFFF"/>
                </a:highlight>
                <a:latin typeface="Roboto"/>
                <a:ea typeface="Roboto"/>
                <a:cs typeface="Roboto"/>
                <a:sym typeface="Roboto"/>
              </a:rPr>
              <a:t>felul asistenţei acordate de un SIAD în practica decizională;</a:t>
            </a:r>
            <a:endParaRPr sz="1600">
              <a:solidFill>
                <a:srgbClr val="212529"/>
              </a:solidFill>
              <a:highlight>
                <a:srgbClr val="FFFFFF"/>
              </a:highlight>
              <a:latin typeface="Roboto"/>
              <a:ea typeface="Roboto"/>
              <a:cs typeface="Roboto"/>
              <a:sym typeface="Roboto"/>
            </a:endParaRPr>
          </a:p>
          <a:p>
            <a:pPr indent="-330200" lvl="0" marL="914400" rtl="0" algn="just">
              <a:spcBef>
                <a:spcPts val="0"/>
              </a:spcBef>
              <a:spcAft>
                <a:spcPts val="0"/>
              </a:spcAft>
              <a:buClr>
                <a:srgbClr val="212529"/>
              </a:buClr>
              <a:buSzPts val="1600"/>
              <a:buFont typeface="Roboto"/>
              <a:buChar char="●"/>
            </a:pPr>
            <a:r>
              <a:rPr lang="ro" sz="1600">
                <a:solidFill>
                  <a:srgbClr val="212529"/>
                </a:solidFill>
                <a:highlight>
                  <a:srgbClr val="FFFFFF"/>
                </a:highlight>
                <a:latin typeface="Roboto"/>
                <a:ea typeface="Roboto"/>
                <a:cs typeface="Roboto"/>
                <a:sym typeface="Roboto"/>
              </a:rPr>
              <a:t>frecvenţa de utilizare a acestora;</a:t>
            </a:r>
            <a:endParaRPr sz="1600">
              <a:solidFill>
                <a:srgbClr val="212529"/>
              </a:solidFill>
              <a:highlight>
                <a:srgbClr val="FFFFFF"/>
              </a:highlight>
              <a:latin typeface="Roboto"/>
              <a:ea typeface="Roboto"/>
              <a:cs typeface="Roboto"/>
              <a:sym typeface="Roboto"/>
            </a:endParaRPr>
          </a:p>
          <a:p>
            <a:pPr indent="-330200" lvl="0" marL="914400" rtl="0" algn="just">
              <a:spcBef>
                <a:spcPts val="0"/>
              </a:spcBef>
              <a:spcAft>
                <a:spcPts val="0"/>
              </a:spcAft>
              <a:buClr>
                <a:srgbClr val="212529"/>
              </a:buClr>
              <a:buSzPts val="1600"/>
              <a:buFont typeface="Roboto"/>
              <a:buChar char="●"/>
            </a:pPr>
            <a:r>
              <a:rPr lang="ro" sz="1600">
                <a:solidFill>
                  <a:srgbClr val="212529"/>
                </a:solidFill>
                <a:highlight>
                  <a:srgbClr val="FFFFFF"/>
                </a:highlight>
                <a:latin typeface="Roboto"/>
                <a:ea typeface="Roboto"/>
                <a:cs typeface="Roboto"/>
                <a:sym typeface="Roboto"/>
              </a:rPr>
              <a:t>complexitatea procedurilor existente în structura aplicaţiei;</a:t>
            </a:r>
            <a:endParaRPr sz="1600">
              <a:solidFill>
                <a:srgbClr val="212529"/>
              </a:solidFill>
              <a:highlight>
                <a:srgbClr val="FFFFFF"/>
              </a:highlight>
              <a:latin typeface="Roboto"/>
              <a:ea typeface="Roboto"/>
              <a:cs typeface="Roboto"/>
              <a:sym typeface="Roboto"/>
            </a:endParaRPr>
          </a:p>
          <a:p>
            <a:pPr indent="-330200" lvl="0" marL="914400" rtl="0" algn="just">
              <a:spcBef>
                <a:spcPts val="0"/>
              </a:spcBef>
              <a:spcAft>
                <a:spcPts val="0"/>
              </a:spcAft>
              <a:buClr>
                <a:srgbClr val="212529"/>
              </a:buClr>
              <a:buSzPts val="1600"/>
              <a:buFont typeface="Roboto"/>
              <a:buChar char="●"/>
            </a:pPr>
            <a:r>
              <a:rPr lang="ro" sz="1600">
                <a:solidFill>
                  <a:srgbClr val="212529"/>
                </a:solidFill>
                <a:highlight>
                  <a:srgbClr val="FFFFFF"/>
                </a:highlight>
                <a:latin typeface="Roboto"/>
                <a:ea typeface="Roboto"/>
                <a:cs typeface="Roboto"/>
                <a:sym typeface="Roboto"/>
              </a:rPr>
              <a:t>modalitatea de orientare a SIAD-urilor către date, modele, text sau reguli standard;</a:t>
            </a:r>
            <a:endParaRPr sz="1600">
              <a:solidFill>
                <a:srgbClr val="212529"/>
              </a:solidFill>
              <a:highlight>
                <a:srgbClr val="FFFFFF"/>
              </a:highlight>
              <a:latin typeface="Roboto"/>
              <a:ea typeface="Roboto"/>
              <a:cs typeface="Roboto"/>
              <a:sym typeface="Roboto"/>
            </a:endParaRPr>
          </a:p>
          <a:p>
            <a:pPr indent="-330200" lvl="0" marL="914400" rtl="0" algn="just">
              <a:spcBef>
                <a:spcPts val="0"/>
              </a:spcBef>
              <a:spcAft>
                <a:spcPts val="0"/>
              </a:spcAft>
              <a:buClr>
                <a:srgbClr val="212529"/>
              </a:buClr>
              <a:buSzPts val="1600"/>
              <a:buFont typeface="Roboto"/>
              <a:buChar char="●"/>
            </a:pPr>
            <a:r>
              <a:rPr lang="ro" sz="1600">
                <a:solidFill>
                  <a:srgbClr val="212529"/>
                </a:solidFill>
                <a:highlight>
                  <a:srgbClr val="FFFFFF"/>
                </a:highlight>
                <a:latin typeface="Roboto"/>
                <a:ea typeface="Roboto"/>
                <a:cs typeface="Roboto"/>
                <a:sym typeface="Roboto"/>
              </a:rPr>
              <a:t>numărul de utilizatori existenţi în procesul decizional.</a:t>
            </a:r>
            <a:endParaRPr sz="1600">
              <a:solidFill>
                <a:srgbClr val="212529"/>
              </a:solidFill>
              <a:highlight>
                <a:srgbClr val="FFFFFF"/>
              </a:highlight>
              <a:latin typeface="Roboto"/>
              <a:ea typeface="Roboto"/>
              <a:cs typeface="Roboto"/>
              <a:sym typeface="Roboto"/>
            </a:endParaRPr>
          </a:p>
          <a:p>
            <a:pPr indent="0" lvl="0" marL="0" rtl="0" algn="just">
              <a:spcBef>
                <a:spcPts val="1200"/>
              </a:spcBef>
              <a:spcAft>
                <a:spcPts val="160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7980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ro" sz="1900"/>
              <a:t>In funcţie de măsura în care soluţia oferită de sistem este structurată pe baza modelării / analizei datelor.</a:t>
            </a:r>
            <a:endParaRPr sz="1900"/>
          </a:p>
        </p:txBody>
      </p:sp>
      <p:sp>
        <p:nvSpPr>
          <p:cNvPr id="125" name="Google Shape;125;p23"/>
          <p:cNvSpPr txBox="1"/>
          <p:nvPr>
            <p:ph idx="1" type="body"/>
          </p:nvPr>
        </p:nvSpPr>
        <p:spPr>
          <a:xfrm>
            <a:off x="311700" y="2291875"/>
            <a:ext cx="4260300" cy="1012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ro" sz="1600">
                <a:solidFill>
                  <a:srgbClr val="212529"/>
                </a:solidFill>
                <a:highlight>
                  <a:srgbClr val="FFFFFF"/>
                </a:highlight>
              </a:rPr>
              <a:t>Orientate pe modele</a:t>
            </a:r>
            <a:endParaRPr sz="1600">
              <a:solidFill>
                <a:srgbClr val="212529"/>
              </a:solidFill>
              <a:highlight>
                <a:srgbClr val="FFFFFF"/>
              </a:highlight>
            </a:endParaRPr>
          </a:p>
          <a:p>
            <a:pPr indent="-330200" lvl="0" marL="457200" rtl="0" algn="l">
              <a:lnSpc>
                <a:spcPct val="150000"/>
              </a:lnSpc>
              <a:spcBef>
                <a:spcPts val="0"/>
              </a:spcBef>
              <a:spcAft>
                <a:spcPts val="0"/>
              </a:spcAft>
              <a:buClr>
                <a:srgbClr val="000000"/>
              </a:buClr>
              <a:buSzPts val="1600"/>
              <a:buChar char="❏"/>
            </a:pPr>
            <a:r>
              <a:rPr lang="ro" sz="1600">
                <a:solidFill>
                  <a:srgbClr val="000000"/>
                </a:solidFill>
              </a:rPr>
              <a:t>Orientate pe date</a:t>
            </a:r>
            <a:r>
              <a:rPr lang="ro" sz="1600">
                <a:solidFill>
                  <a:srgbClr val="000000"/>
                </a:solidFill>
              </a:rPr>
              <a:t> </a:t>
            </a:r>
            <a:endParaRPr sz="1600">
              <a:solidFill>
                <a:srgbClr val="000000"/>
              </a:solidFill>
            </a:endParaRPr>
          </a:p>
          <a:p>
            <a:pPr indent="0" lvl="0" marL="457200" rtl="0" algn="l">
              <a:spcBef>
                <a:spcPts val="1600"/>
              </a:spcBef>
              <a:spcAft>
                <a:spcPts val="1200"/>
              </a:spcAft>
              <a:buNone/>
            </a:pPr>
            <a:r>
              <a:t/>
            </a:r>
            <a:endParaRPr sz="2000"/>
          </a:p>
        </p:txBody>
      </p:sp>
      <p:pic>
        <p:nvPicPr>
          <p:cNvPr id="126" name="Google Shape;126;p23"/>
          <p:cNvPicPr preferRelativeResize="0"/>
          <p:nvPr/>
        </p:nvPicPr>
        <p:blipFill>
          <a:blip r:embed="rId3">
            <a:alphaModFix/>
          </a:blip>
          <a:stretch>
            <a:fillRect/>
          </a:stretch>
        </p:blipFill>
        <p:spPr>
          <a:xfrm>
            <a:off x="3257550" y="1395425"/>
            <a:ext cx="5273275" cy="2805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875500"/>
            <a:ext cx="4260300" cy="9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sz="1900"/>
              <a:t>În funcţie de tipul sistemului care asigură managementul informaţiilor.</a:t>
            </a:r>
            <a:endParaRPr sz="1900"/>
          </a:p>
        </p:txBody>
      </p:sp>
      <p:sp>
        <p:nvSpPr>
          <p:cNvPr id="132" name="Google Shape;132;p24"/>
          <p:cNvSpPr txBox="1"/>
          <p:nvPr>
            <p:ph idx="1" type="body"/>
          </p:nvPr>
        </p:nvSpPr>
        <p:spPr>
          <a:xfrm>
            <a:off x="311700" y="1894200"/>
            <a:ext cx="8520600" cy="1355100"/>
          </a:xfrm>
          <a:prstGeom prst="rect">
            <a:avLst/>
          </a:prstGeom>
        </p:spPr>
        <p:txBody>
          <a:bodyPr anchorCtr="0" anchor="t" bIns="91425" lIns="91425" spcFirstLastPara="1" rIns="91425" wrap="square" tIns="91425">
            <a:noAutofit/>
          </a:bodyPr>
          <a:lstStyle/>
          <a:p>
            <a:pPr indent="-346075" lvl="0" marL="457200" rtl="0" algn="l">
              <a:spcBef>
                <a:spcPts val="0"/>
              </a:spcBef>
              <a:spcAft>
                <a:spcPts val="0"/>
              </a:spcAft>
              <a:buClr>
                <a:srgbClr val="212529"/>
              </a:buClr>
              <a:buSzPts val="1850"/>
              <a:buFont typeface="Roboto"/>
              <a:buChar char="●"/>
            </a:pPr>
            <a:r>
              <a:rPr lang="ro" sz="1850">
                <a:solidFill>
                  <a:srgbClr val="212529"/>
                </a:solidFill>
                <a:highlight>
                  <a:srgbClr val="FFFFFF"/>
                </a:highlight>
                <a:latin typeface="Roboto"/>
                <a:ea typeface="Roboto"/>
                <a:cs typeface="Roboto"/>
                <a:sym typeface="Roboto"/>
              </a:rPr>
              <a:t>orientate pe text</a:t>
            </a:r>
            <a:endParaRPr sz="1850">
              <a:solidFill>
                <a:srgbClr val="212529"/>
              </a:solidFill>
              <a:highlight>
                <a:srgbClr val="FFFFFF"/>
              </a:highlight>
              <a:latin typeface="Roboto"/>
              <a:ea typeface="Roboto"/>
              <a:cs typeface="Roboto"/>
              <a:sym typeface="Roboto"/>
            </a:endParaRPr>
          </a:p>
          <a:p>
            <a:pPr indent="-346075" lvl="0" marL="457200" rtl="0" algn="l">
              <a:spcBef>
                <a:spcPts val="0"/>
              </a:spcBef>
              <a:spcAft>
                <a:spcPts val="0"/>
              </a:spcAft>
              <a:buClr>
                <a:srgbClr val="212529"/>
              </a:buClr>
              <a:buSzPts val="1850"/>
              <a:buFont typeface="Roboto"/>
              <a:buChar char="●"/>
            </a:pPr>
            <a:r>
              <a:rPr lang="ro" sz="1850">
                <a:solidFill>
                  <a:srgbClr val="212529"/>
                </a:solidFill>
                <a:highlight>
                  <a:srgbClr val="FFFFFF"/>
                </a:highlight>
                <a:latin typeface="Roboto"/>
                <a:ea typeface="Roboto"/>
                <a:cs typeface="Roboto"/>
                <a:sym typeface="Roboto"/>
              </a:rPr>
              <a:t>orientate pe baze de date</a:t>
            </a:r>
            <a:endParaRPr sz="1850">
              <a:solidFill>
                <a:srgbClr val="212529"/>
              </a:solidFill>
              <a:highlight>
                <a:srgbClr val="FFFFFF"/>
              </a:highlight>
              <a:latin typeface="Roboto"/>
              <a:ea typeface="Roboto"/>
              <a:cs typeface="Roboto"/>
              <a:sym typeface="Roboto"/>
            </a:endParaRPr>
          </a:p>
          <a:p>
            <a:pPr indent="-346075" lvl="0" marL="457200" rtl="0" algn="l">
              <a:spcBef>
                <a:spcPts val="0"/>
              </a:spcBef>
              <a:spcAft>
                <a:spcPts val="0"/>
              </a:spcAft>
              <a:buClr>
                <a:srgbClr val="212529"/>
              </a:buClr>
              <a:buSzPts val="1850"/>
              <a:buFont typeface="Roboto"/>
              <a:buChar char="●"/>
            </a:pPr>
            <a:r>
              <a:rPr lang="ro" sz="1850">
                <a:solidFill>
                  <a:srgbClr val="212529"/>
                </a:solidFill>
                <a:highlight>
                  <a:srgbClr val="FFFFFF"/>
                </a:highlight>
                <a:latin typeface="Roboto"/>
                <a:ea typeface="Roboto"/>
                <a:cs typeface="Roboto"/>
                <a:sym typeface="Roboto"/>
              </a:rPr>
              <a:t>orientate pe procesoare de tabele</a:t>
            </a:r>
            <a:endParaRPr sz="1850">
              <a:solidFill>
                <a:srgbClr val="212529"/>
              </a:solidFill>
              <a:highlight>
                <a:srgbClr val="FFFFFF"/>
              </a:highlight>
              <a:latin typeface="Roboto"/>
              <a:ea typeface="Roboto"/>
              <a:cs typeface="Roboto"/>
              <a:sym typeface="Roboto"/>
            </a:endParaRPr>
          </a:p>
          <a:p>
            <a:pPr indent="-346075" lvl="0" marL="457200" rtl="0" algn="l">
              <a:spcBef>
                <a:spcPts val="0"/>
              </a:spcBef>
              <a:spcAft>
                <a:spcPts val="0"/>
              </a:spcAft>
              <a:buClr>
                <a:srgbClr val="212529"/>
              </a:buClr>
              <a:buSzPts val="1850"/>
              <a:buFont typeface="Roboto"/>
              <a:buChar char="●"/>
            </a:pPr>
            <a:r>
              <a:rPr lang="ro" sz="1850">
                <a:solidFill>
                  <a:srgbClr val="212529"/>
                </a:solidFill>
                <a:highlight>
                  <a:srgbClr val="FFFFFF"/>
                </a:highlight>
                <a:latin typeface="Roboto"/>
                <a:ea typeface="Roboto"/>
                <a:cs typeface="Roboto"/>
                <a:sym typeface="Roboto"/>
              </a:rPr>
              <a:t>orientate pe reguli </a:t>
            </a:r>
            <a:endParaRPr sz="1850">
              <a:solidFill>
                <a:srgbClr val="212529"/>
              </a:solidFill>
              <a:highlight>
                <a:srgbClr val="FFFFFF"/>
              </a:highlight>
              <a:latin typeface="Roboto"/>
              <a:ea typeface="Roboto"/>
              <a:cs typeface="Roboto"/>
              <a:sym typeface="Roboto"/>
            </a:endParaRPr>
          </a:p>
        </p:txBody>
      </p:sp>
      <p:pic>
        <p:nvPicPr>
          <p:cNvPr id="133" name="Google Shape;133;p24"/>
          <p:cNvPicPr preferRelativeResize="0"/>
          <p:nvPr/>
        </p:nvPicPr>
        <p:blipFill>
          <a:blip r:embed="rId3">
            <a:alphaModFix/>
          </a:blip>
          <a:stretch>
            <a:fillRect/>
          </a:stretch>
        </p:blipFill>
        <p:spPr>
          <a:xfrm>
            <a:off x="5034050" y="875500"/>
            <a:ext cx="3599860" cy="2699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o"/>
              <a:t>Arhitectura SIAD</a:t>
            </a:r>
            <a:endParaRPr/>
          </a:p>
        </p:txBody>
      </p:sp>
      <p:sp>
        <p:nvSpPr>
          <p:cNvPr id="139" name="Google Shape;139;p25"/>
          <p:cNvSpPr txBox="1"/>
          <p:nvPr>
            <p:ph idx="1" type="body"/>
          </p:nvPr>
        </p:nvSpPr>
        <p:spPr>
          <a:xfrm>
            <a:off x="311700" y="1152475"/>
            <a:ext cx="5140800" cy="3615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ro" sz="1450">
                <a:solidFill>
                  <a:srgbClr val="212529"/>
                </a:solidFill>
                <a:highlight>
                  <a:srgbClr val="FFFFFF"/>
                </a:highlight>
                <a:latin typeface="Roboto"/>
                <a:ea typeface="Roboto"/>
                <a:cs typeface="Roboto"/>
                <a:sym typeface="Roboto"/>
              </a:rPr>
              <a:t>Pentru conceperea arhitecturii unui SIAD trebuie să avem în vedere:</a:t>
            </a:r>
            <a:endParaRPr sz="1450">
              <a:solidFill>
                <a:srgbClr val="212529"/>
              </a:solidFill>
              <a:highlight>
                <a:srgbClr val="FFFFFF"/>
              </a:highlight>
              <a:latin typeface="Roboto"/>
              <a:ea typeface="Roboto"/>
              <a:cs typeface="Roboto"/>
              <a:sym typeface="Roboto"/>
            </a:endParaRPr>
          </a:p>
          <a:p>
            <a:pPr indent="-320675" lvl="0" marL="457200" rtl="0" algn="l">
              <a:spcBef>
                <a:spcPts val="1200"/>
              </a:spcBef>
              <a:spcAft>
                <a:spcPts val="0"/>
              </a:spcAft>
              <a:buClr>
                <a:srgbClr val="212529"/>
              </a:buClr>
              <a:buSzPts val="1450"/>
              <a:buFont typeface="Roboto"/>
              <a:buChar char="●"/>
            </a:pPr>
            <a:r>
              <a:rPr lang="ro" sz="1450">
                <a:solidFill>
                  <a:srgbClr val="212529"/>
                </a:solidFill>
                <a:highlight>
                  <a:srgbClr val="FFFFFF"/>
                </a:highlight>
                <a:latin typeface="Roboto"/>
                <a:ea typeface="Roboto"/>
                <a:cs typeface="Roboto"/>
                <a:sym typeface="Roboto"/>
              </a:rPr>
              <a:t>compatibilitatea sistemului </a:t>
            </a:r>
            <a:endParaRPr sz="1450">
              <a:solidFill>
                <a:srgbClr val="212529"/>
              </a:solidFill>
              <a:highlight>
                <a:srgbClr val="FFFFFF"/>
              </a:highlight>
              <a:latin typeface="Roboto"/>
              <a:ea typeface="Roboto"/>
              <a:cs typeface="Roboto"/>
              <a:sym typeface="Roboto"/>
            </a:endParaRPr>
          </a:p>
          <a:p>
            <a:pPr indent="-320675" lvl="0" marL="457200" rtl="0" algn="l">
              <a:spcBef>
                <a:spcPts val="0"/>
              </a:spcBef>
              <a:spcAft>
                <a:spcPts val="0"/>
              </a:spcAft>
              <a:buClr>
                <a:srgbClr val="212529"/>
              </a:buClr>
              <a:buSzPts val="1450"/>
              <a:buFont typeface="Roboto"/>
              <a:buChar char="●"/>
            </a:pPr>
            <a:r>
              <a:rPr lang="ro" sz="1450">
                <a:solidFill>
                  <a:srgbClr val="212529"/>
                </a:solidFill>
                <a:highlight>
                  <a:srgbClr val="FFFFFF"/>
                </a:highlight>
                <a:latin typeface="Roboto"/>
                <a:ea typeface="Roboto"/>
                <a:cs typeface="Roboto"/>
                <a:sym typeface="Roboto"/>
              </a:rPr>
              <a:t>inter-operabilitatea sistemului, </a:t>
            </a:r>
            <a:endParaRPr sz="1450">
              <a:solidFill>
                <a:srgbClr val="212529"/>
              </a:solidFill>
              <a:highlight>
                <a:srgbClr val="FFFFFF"/>
              </a:highlight>
              <a:latin typeface="Roboto"/>
              <a:ea typeface="Roboto"/>
              <a:cs typeface="Roboto"/>
              <a:sym typeface="Roboto"/>
            </a:endParaRPr>
          </a:p>
          <a:p>
            <a:pPr indent="-320675" lvl="0" marL="457200" rtl="0" algn="l">
              <a:spcBef>
                <a:spcPts val="0"/>
              </a:spcBef>
              <a:spcAft>
                <a:spcPts val="0"/>
              </a:spcAft>
              <a:buClr>
                <a:srgbClr val="212529"/>
              </a:buClr>
              <a:buSzPts val="1450"/>
              <a:buFont typeface="Roboto"/>
              <a:buChar char="●"/>
            </a:pPr>
            <a:r>
              <a:rPr lang="ro" sz="1450">
                <a:solidFill>
                  <a:srgbClr val="212529"/>
                </a:solidFill>
                <a:highlight>
                  <a:srgbClr val="FFFFFF"/>
                </a:highlight>
                <a:latin typeface="Roboto"/>
                <a:ea typeface="Roboto"/>
                <a:cs typeface="Roboto"/>
                <a:sym typeface="Roboto"/>
              </a:rPr>
              <a:t>evolutivitatea sistemului</a:t>
            </a:r>
            <a:endParaRPr sz="1450">
              <a:solidFill>
                <a:srgbClr val="212529"/>
              </a:solidFill>
              <a:highlight>
                <a:srgbClr val="FFFFFF"/>
              </a:highlight>
              <a:latin typeface="Roboto"/>
              <a:ea typeface="Roboto"/>
              <a:cs typeface="Roboto"/>
              <a:sym typeface="Roboto"/>
            </a:endParaRPr>
          </a:p>
          <a:p>
            <a:pPr indent="0" lvl="0" marL="0" rtl="0" algn="just">
              <a:spcBef>
                <a:spcPts val="1200"/>
              </a:spcBef>
              <a:spcAft>
                <a:spcPts val="0"/>
              </a:spcAft>
              <a:buNone/>
            </a:pPr>
            <a:r>
              <a:rPr lang="ro" sz="1450">
                <a:solidFill>
                  <a:srgbClr val="212529"/>
                </a:solidFill>
                <a:highlight>
                  <a:srgbClr val="FFFFFF"/>
                </a:highlight>
                <a:latin typeface="Roboto"/>
                <a:ea typeface="Roboto"/>
                <a:cs typeface="Roboto"/>
                <a:sym typeface="Roboto"/>
              </a:rPr>
              <a:t>Un prim model de arhitectură al SIAD a fost elaborat în 1982 de Sprague şi Carlson. Aceştia considerau că elementele componente sunt:</a:t>
            </a:r>
            <a:endParaRPr sz="1450">
              <a:solidFill>
                <a:srgbClr val="212529"/>
              </a:solidFill>
              <a:highlight>
                <a:srgbClr val="FFFFFF"/>
              </a:highlight>
              <a:latin typeface="Roboto"/>
              <a:ea typeface="Roboto"/>
              <a:cs typeface="Roboto"/>
              <a:sym typeface="Roboto"/>
            </a:endParaRPr>
          </a:p>
          <a:p>
            <a:pPr indent="-320675" lvl="0" marL="457200" rtl="0" algn="l">
              <a:spcBef>
                <a:spcPts val="1200"/>
              </a:spcBef>
              <a:spcAft>
                <a:spcPts val="0"/>
              </a:spcAft>
              <a:buClr>
                <a:srgbClr val="212529"/>
              </a:buClr>
              <a:buSzPts val="1450"/>
              <a:buFont typeface="Roboto"/>
              <a:buChar char="●"/>
            </a:pPr>
            <a:r>
              <a:rPr lang="ro" sz="1450">
                <a:solidFill>
                  <a:srgbClr val="212529"/>
                </a:solidFill>
                <a:highlight>
                  <a:srgbClr val="FFFFFF"/>
                </a:highlight>
                <a:latin typeface="Roboto"/>
                <a:ea typeface="Roboto"/>
                <a:cs typeface="Roboto"/>
                <a:sym typeface="Roboto"/>
              </a:rPr>
              <a:t>componenta de gestiune a datelor;</a:t>
            </a:r>
            <a:endParaRPr sz="1450">
              <a:solidFill>
                <a:srgbClr val="212529"/>
              </a:solidFill>
              <a:highlight>
                <a:srgbClr val="FFFFFF"/>
              </a:highlight>
              <a:latin typeface="Roboto"/>
              <a:ea typeface="Roboto"/>
              <a:cs typeface="Roboto"/>
              <a:sym typeface="Roboto"/>
            </a:endParaRPr>
          </a:p>
          <a:p>
            <a:pPr indent="-320675" lvl="0" marL="457200" rtl="0" algn="l">
              <a:spcBef>
                <a:spcPts val="0"/>
              </a:spcBef>
              <a:spcAft>
                <a:spcPts val="0"/>
              </a:spcAft>
              <a:buClr>
                <a:srgbClr val="212529"/>
              </a:buClr>
              <a:buSzPts val="1450"/>
              <a:buFont typeface="Roboto"/>
              <a:buChar char="●"/>
            </a:pPr>
            <a:r>
              <a:rPr lang="ro" sz="1450">
                <a:solidFill>
                  <a:srgbClr val="212529"/>
                </a:solidFill>
                <a:highlight>
                  <a:srgbClr val="FFFFFF"/>
                </a:highlight>
                <a:latin typeface="Roboto"/>
                <a:ea typeface="Roboto"/>
                <a:cs typeface="Roboto"/>
                <a:sym typeface="Roboto"/>
              </a:rPr>
              <a:t>componenta de gestiune a modelelor;</a:t>
            </a:r>
            <a:endParaRPr sz="1450">
              <a:solidFill>
                <a:srgbClr val="212529"/>
              </a:solidFill>
              <a:highlight>
                <a:srgbClr val="FFFFFF"/>
              </a:highlight>
              <a:latin typeface="Roboto"/>
              <a:ea typeface="Roboto"/>
              <a:cs typeface="Roboto"/>
              <a:sym typeface="Roboto"/>
            </a:endParaRPr>
          </a:p>
          <a:p>
            <a:pPr indent="-320675" lvl="0" marL="457200" rtl="0" algn="l">
              <a:spcBef>
                <a:spcPts val="0"/>
              </a:spcBef>
              <a:spcAft>
                <a:spcPts val="0"/>
              </a:spcAft>
              <a:buClr>
                <a:srgbClr val="212529"/>
              </a:buClr>
              <a:buSzPts val="1450"/>
              <a:buFont typeface="Roboto"/>
              <a:buChar char="●"/>
            </a:pPr>
            <a:r>
              <a:rPr lang="ro" sz="1450">
                <a:solidFill>
                  <a:srgbClr val="212529"/>
                </a:solidFill>
                <a:highlight>
                  <a:srgbClr val="FFFFFF"/>
                </a:highlight>
                <a:latin typeface="Roboto"/>
                <a:ea typeface="Roboto"/>
                <a:cs typeface="Roboto"/>
                <a:sym typeface="Roboto"/>
              </a:rPr>
              <a:t>componenta de gestiune a dialogului cu utilizatorul.</a:t>
            </a:r>
            <a:endParaRPr sz="1450">
              <a:solidFill>
                <a:srgbClr val="212529"/>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450">
              <a:solidFill>
                <a:srgbClr val="212529"/>
              </a:solidFill>
              <a:highlight>
                <a:srgbClr val="FFFFFF"/>
              </a:highlight>
              <a:latin typeface="Roboto"/>
              <a:ea typeface="Roboto"/>
              <a:cs typeface="Roboto"/>
              <a:sym typeface="Roboto"/>
            </a:endParaRPr>
          </a:p>
        </p:txBody>
      </p:sp>
      <p:pic>
        <p:nvPicPr>
          <p:cNvPr id="140" name="Google Shape;140;p25"/>
          <p:cNvPicPr preferRelativeResize="0"/>
          <p:nvPr/>
        </p:nvPicPr>
        <p:blipFill>
          <a:blip r:embed="rId3">
            <a:alphaModFix/>
          </a:blip>
          <a:stretch>
            <a:fillRect/>
          </a:stretch>
        </p:blipFill>
        <p:spPr>
          <a:xfrm>
            <a:off x="5452500" y="1707300"/>
            <a:ext cx="3539100" cy="23926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o"/>
              <a:t>Gestiunea datelor</a:t>
            </a:r>
            <a:endParaRPr/>
          </a:p>
        </p:txBody>
      </p:sp>
      <p:sp>
        <p:nvSpPr>
          <p:cNvPr id="146" name="Google Shape;146;p26"/>
          <p:cNvSpPr txBox="1"/>
          <p:nvPr>
            <p:ph idx="1" type="body"/>
          </p:nvPr>
        </p:nvSpPr>
        <p:spPr>
          <a:xfrm>
            <a:off x="311700" y="1176350"/>
            <a:ext cx="4736400" cy="38241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ro" sz="1550">
                <a:solidFill>
                  <a:srgbClr val="212529"/>
                </a:solidFill>
                <a:highlight>
                  <a:srgbClr val="FFFFFF"/>
                </a:highlight>
                <a:latin typeface="Roboto"/>
                <a:ea typeface="Roboto"/>
                <a:cs typeface="Roboto"/>
                <a:sym typeface="Roboto"/>
              </a:rPr>
              <a:t>Presupune încărcare, stocarea, organizarea şi actualizarea datelor relevante, controlul securităţii datelor şi a modului de acces la acestea, proceduri de integrare şi administrare.</a:t>
            </a:r>
            <a:endParaRPr sz="1550">
              <a:solidFill>
                <a:srgbClr val="212529"/>
              </a:solidFill>
              <a:highlight>
                <a:srgbClr val="FFFFFF"/>
              </a:highlight>
              <a:latin typeface="Roboto"/>
              <a:ea typeface="Roboto"/>
              <a:cs typeface="Roboto"/>
              <a:sym typeface="Roboto"/>
            </a:endParaRPr>
          </a:p>
          <a:p>
            <a:pPr indent="457200" lvl="0" marL="0" rtl="0" algn="just">
              <a:spcBef>
                <a:spcPts val="1200"/>
              </a:spcBef>
              <a:spcAft>
                <a:spcPts val="0"/>
              </a:spcAft>
              <a:buNone/>
            </a:pPr>
            <a:r>
              <a:rPr lang="ro" sz="1550">
                <a:solidFill>
                  <a:srgbClr val="212529"/>
                </a:solidFill>
                <a:highlight>
                  <a:srgbClr val="FFFFFF"/>
                </a:highlight>
                <a:latin typeface="Roboto"/>
                <a:ea typeface="Roboto"/>
                <a:cs typeface="Roboto"/>
                <a:sym typeface="Roboto"/>
              </a:rPr>
              <a:t>Într-un mediu decizional de afaceri utilizarea eficientă a resurselor informaţionale depinde de relaţiile existente între date informaţionale şi cunoştinţe. În acest context putem considera informaţia ca acea dată care aduce noi cunoştinţe utilizatorilor săi, care modifică percepţia asupra realităţii şi reduce gradul de incertitudine.</a:t>
            </a:r>
            <a:endParaRPr sz="1550">
              <a:solidFill>
                <a:srgbClr val="212529"/>
              </a:solidFill>
              <a:highlight>
                <a:srgbClr val="FFFFFF"/>
              </a:highlight>
              <a:latin typeface="Roboto"/>
              <a:ea typeface="Roboto"/>
              <a:cs typeface="Roboto"/>
              <a:sym typeface="Roboto"/>
            </a:endParaRPr>
          </a:p>
          <a:p>
            <a:pPr indent="0" lvl="0" marL="0" rtl="0" algn="just">
              <a:spcBef>
                <a:spcPts val="1200"/>
              </a:spcBef>
              <a:spcAft>
                <a:spcPts val="0"/>
              </a:spcAft>
              <a:buNone/>
            </a:pPr>
            <a:r>
              <a:t/>
            </a:r>
            <a:endParaRPr sz="1550">
              <a:solidFill>
                <a:srgbClr val="212529"/>
              </a:solidFill>
              <a:highlight>
                <a:srgbClr val="FFFFFF"/>
              </a:highlight>
              <a:latin typeface="Roboto"/>
              <a:ea typeface="Roboto"/>
              <a:cs typeface="Roboto"/>
              <a:sym typeface="Roboto"/>
            </a:endParaRPr>
          </a:p>
          <a:p>
            <a:pPr indent="457200" lvl="0" marL="0" rtl="0" algn="just">
              <a:spcBef>
                <a:spcPts val="1200"/>
              </a:spcBef>
              <a:spcAft>
                <a:spcPts val="0"/>
              </a:spcAft>
              <a:buNone/>
            </a:pPr>
            <a:r>
              <a:t/>
            </a:r>
            <a:endParaRPr sz="1950">
              <a:solidFill>
                <a:srgbClr val="212529"/>
              </a:solidFill>
              <a:highlight>
                <a:srgbClr val="FFFFFF"/>
              </a:highlight>
              <a:latin typeface="Roboto"/>
              <a:ea typeface="Roboto"/>
              <a:cs typeface="Roboto"/>
              <a:sym typeface="Roboto"/>
            </a:endParaRPr>
          </a:p>
          <a:p>
            <a:pPr indent="0" lvl="0" marL="0" rtl="0" algn="just">
              <a:spcBef>
                <a:spcPts val="1200"/>
              </a:spcBef>
              <a:spcAft>
                <a:spcPts val="1200"/>
              </a:spcAft>
              <a:buClr>
                <a:schemeClr val="dk1"/>
              </a:buClr>
              <a:buSzPts val="1100"/>
              <a:buFont typeface="Arial"/>
              <a:buNone/>
            </a:pPr>
            <a:r>
              <a:t/>
            </a:r>
            <a:endParaRPr sz="1550">
              <a:solidFill>
                <a:srgbClr val="212529"/>
              </a:solidFill>
              <a:highlight>
                <a:srgbClr val="FFFFFF"/>
              </a:highlight>
              <a:latin typeface="Roboto"/>
              <a:ea typeface="Roboto"/>
              <a:cs typeface="Roboto"/>
              <a:sym typeface="Roboto"/>
            </a:endParaRPr>
          </a:p>
        </p:txBody>
      </p:sp>
      <p:pic>
        <p:nvPicPr>
          <p:cNvPr id="147" name="Google Shape;147;p26"/>
          <p:cNvPicPr preferRelativeResize="0"/>
          <p:nvPr/>
        </p:nvPicPr>
        <p:blipFill>
          <a:blip r:embed="rId3">
            <a:alphaModFix/>
          </a:blip>
          <a:stretch>
            <a:fillRect/>
          </a:stretch>
        </p:blipFill>
        <p:spPr>
          <a:xfrm>
            <a:off x="5295875" y="1583750"/>
            <a:ext cx="3427750" cy="2317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ro">
                <a:solidFill>
                  <a:srgbClr val="212529"/>
                </a:solidFill>
                <a:highlight>
                  <a:srgbClr val="FFFFFF"/>
                </a:highlight>
              </a:rPr>
              <a:t>Modelele şi gestiunea modelelor</a:t>
            </a:r>
            <a:endParaRPr/>
          </a:p>
        </p:txBody>
      </p:sp>
      <p:sp>
        <p:nvSpPr>
          <p:cNvPr id="153" name="Google Shape;153;p27"/>
          <p:cNvSpPr txBox="1"/>
          <p:nvPr>
            <p:ph idx="1" type="body"/>
          </p:nvPr>
        </p:nvSpPr>
        <p:spPr>
          <a:xfrm>
            <a:off x="311700" y="1152475"/>
            <a:ext cx="8520600" cy="37524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ro" sz="1550">
                <a:solidFill>
                  <a:srgbClr val="212529"/>
                </a:solidFill>
                <a:highlight>
                  <a:srgbClr val="FFFFFF"/>
                </a:highlight>
                <a:latin typeface="Roboto"/>
                <a:ea typeface="Roboto"/>
                <a:cs typeface="Roboto"/>
                <a:sym typeface="Roboto"/>
              </a:rPr>
              <a:t>Modelele reprezintă rezultatul unei analize prealabile a situaţiei decizionale propuse spre rezolvare. Ele reprezintă instrumente cu ajutorul cărora se prelucrează informaţia. Construirea modelelor are la bază o serie de reguli care ne ajută să reflectăm cât mai fidel ceea ce este în interiorul sistemului sau în interiorul fenomenului asociat.</a:t>
            </a:r>
            <a:endParaRPr sz="1550">
              <a:solidFill>
                <a:srgbClr val="212529"/>
              </a:solidFill>
              <a:highlight>
                <a:srgbClr val="FFFFFF"/>
              </a:highlight>
              <a:latin typeface="Roboto"/>
              <a:ea typeface="Roboto"/>
              <a:cs typeface="Roboto"/>
              <a:sym typeface="Roboto"/>
            </a:endParaRPr>
          </a:p>
          <a:p>
            <a:pPr indent="457200" lvl="0" marL="0" rtl="0" algn="just">
              <a:spcBef>
                <a:spcPts val="1200"/>
              </a:spcBef>
              <a:spcAft>
                <a:spcPts val="0"/>
              </a:spcAft>
              <a:buNone/>
            </a:pPr>
            <a:r>
              <a:t/>
            </a:r>
            <a:endParaRPr sz="1550">
              <a:solidFill>
                <a:srgbClr val="212529"/>
              </a:solidFill>
              <a:highlight>
                <a:srgbClr val="FFFFFF"/>
              </a:highlight>
              <a:latin typeface="Roboto"/>
              <a:ea typeface="Roboto"/>
              <a:cs typeface="Roboto"/>
              <a:sym typeface="Roboto"/>
            </a:endParaRPr>
          </a:p>
          <a:p>
            <a:pPr indent="0" lvl="0" marL="0" rtl="0" algn="just">
              <a:spcBef>
                <a:spcPts val="1200"/>
              </a:spcBef>
              <a:spcAft>
                <a:spcPts val="0"/>
              </a:spcAft>
              <a:buNone/>
            </a:pPr>
            <a:r>
              <a:rPr lang="ro" sz="1550">
                <a:solidFill>
                  <a:srgbClr val="212529"/>
                </a:solidFill>
                <a:highlight>
                  <a:srgbClr val="FFFFFF"/>
                </a:highlight>
                <a:latin typeface="Roboto"/>
                <a:ea typeface="Roboto"/>
                <a:cs typeface="Roboto"/>
                <a:sym typeface="Roboto"/>
              </a:rPr>
              <a:t>Gestiunea modelelor cuprinde:</a:t>
            </a:r>
            <a:endParaRPr sz="1550">
              <a:solidFill>
                <a:srgbClr val="212529"/>
              </a:solidFill>
              <a:highlight>
                <a:srgbClr val="FFFFFF"/>
              </a:highlight>
              <a:latin typeface="Roboto"/>
              <a:ea typeface="Roboto"/>
              <a:cs typeface="Roboto"/>
              <a:sym typeface="Roboto"/>
            </a:endParaRPr>
          </a:p>
          <a:p>
            <a:pPr indent="-327025" lvl="0" marL="457200" rtl="0" algn="l">
              <a:spcBef>
                <a:spcPts val="1200"/>
              </a:spcBef>
              <a:spcAft>
                <a:spcPts val="0"/>
              </a:spcAft>
              <a:buClr>
                <a:srgbClr val="212529"/>
              </a:buClr>
              <a:buSzPts val="1550"/>
              <a:buFont typeface="Roboto"/>
              <a:buChar char="●"/>
            </a:pPr>
            <a:r>
              <a:rPr lang="ro" sz="1550">
                <a:solidFill>
                  <a:srgbClr val="212529"/>
                </a:solidFill>
                <a:highlight>
                  <a:srgbClr val="FFFFFF"/>
                </a:highlight>
                <a:latin typeface="Roboto"/>
                <a:ea typeface="Roboto"/>
                <a:cs typeface="Roboto"/>
                <a:sym typeface="Roboto"/>
              </a:rPr>
              <a:t>baza de modele;</a:t>
            </a:r>
            <a:endParaRPr sz="1550">
              <a:solidFill>
                <a:srgbClr val="212529"/>
              </a:solidFill>
              <a:highlight>
                <a:srgbClr val="FFFFFF"/>
              </a:highlight>
              <a:latin typeface="Roboto"/>
              <a:ea typeface="Roboto"/>
              <a:cs typeface="Roboto"/>
              <a:sym typeface="Roboto"/>
            </a:endParaRPr>
          </a:p>
          <a:p>
            <a:pPr indent="-327025" lvl="0" marL="457200" rtl="0" algn="l">
              <a:spcBef>
                <a:spcPts val="0"/>
              </a:spcBef>
              <a:spcAft>
                <a:spcPts val="0"/>
              </a:spcAft>
              <a:buClr>
                <a:srgbClr val="212529"/>
              </a:buClr>
              <a:buSzPts val="1550"/>
              <a:buFont typeface="Roboto"/>
              <a:buChar char="●"/>
            </a:pPr>
            <a:r>
              <a:rPr lang="ro" sz="1550">
                <a:solidFill>
                  <a:srgbClr val="212529"/>
                </a:solidFill>
                <a:highlight>
                  <a:srgbClr val="FFFFFF"/>
                </a:highlight>
                <a:latin typeface="Roboto"/>
                <a:ea typeface="Roboto"/>
                <a:cs typeface="Roboto"/>
                <a:sym typeface="Roboto"/>
              </a:rPr>
              <a:t>sistemul de gestiune al acesteia;</a:t>
            </a:r>
            <a:endParaRPr sz="1550">
              <a:solidFill>
                <a:srgbClr val="212529"/>
              </a:solidFill>
              <a:highlight>
                <a:srgbClr val="FFFFFF"/>
              </a:highlight>
              <a:latin typeface="Roboto"/>
              <a:ea typeface="Roboto"/>
              <a:cs typeface="Roboto"/>
              <a:sym typeface="Roboto"/>
            </a:endParaRPr>
          </a:p>
          <a:p>
            <a:pPr indent="-327025" lvl="0" marL="457200" rtl="0" algn="l">
              <a:spcBef>
                <a:spcPts val="0"/>
              </a:spcBef>
              <a:spcAft>
                <a:spcPts val="0"/>
              </a:spcAft>
              <a:buClr>
                <a:srgbClr val="212529"/>
              </a:buClr>
              <a:buSzPts val="1550"/>
              <a:buFont typeface="Roboto"/>
              <a:buChar char="●"/>
            </a:pPr>
            <a:r>
              <a:rPr lang="ro" sz="1550">
                <a:solidFill>
                  <a:srgbClr val="212529"/>
                </a:solidFill>
                <a:highlight>
                  <a:srgbClr val="FFFFFF"/>
                </a:highlight>
                <a:latin typeface="Roboto"/>
                <a:ea typeface="Roboto"/>
                <a:cs typeface="Roboto"/>
                <a:sym typeface="Roboto"/>
              </a:rPr>
              <a:t>limbajul de modelare;</a:t>
            </a:r>
            <a:endParaRPr sz="1550">
              <a:solidFill>
                <a:srgbClr val="212529"/>
              </a:solidFill>
              <a:highlight>
                <a:srgbClr val="FFFFFF"/>
              </a:highlight>
              <a:latin typeface="Roboto"/>
              <a:ea typeface="Roboto"/>
              <a:cs typeface="Roboto"/>
              <a:sym typeface="Roboto"/>
            </a:endParaRPr>
          </a:p>
          <a:p>
            <a:pPr indent="-327025" lvl="0" marL="457200" rtl="0" algn="l">
              <a:spcBef>
                <a:spcPts val="0"/>
              </a:spcBef>
              <a:spcAft>
                <a:spcPts val="0"/>
              </a:spcAft>
              <a:buClr>
                <a:srgbClr val="212529"/>
              </a:buClr>
              <a:buSzPts val="1550"/>
              <a:buFont typeface="Roboto"/>
              <a:buChar char="●"/>
            </a:pPr>
            <a:r>
              <a:rPr lang="ro" sz="1550">
                <a:solidFill>
                  <a:srgbClr val="212529"/>
                </a:solidFill>
                <a:highlight>
                  <a:srgbClr val="FFFFFF"/>
                </a:highlight>
                <a:latin typeface="Roboto"/>
                <a:ea typeface="Roboto"/>
                <a:cs typeface="Roboto"/>
                <a:sym typeface="Roboto"/>
              </a:rPr>
              <a:t>dicţionarul de modele;</a:t>
            </a:r>
            <a:endParaRPr sz="1550">
              <a:solidFill>
                <a:srgbClr val="212529"/>
              </a:solidFill>
              <a:highlight>
                <a:srgbClr val="FFFFFF"/>
              </a:highlight>
              <a:latin typeface="Roboto"/>
              <a:ea typeface="Roboto"/>
              <a:cs typeface="Roboto"/>
              <a:sym typeface="Roboto"/>
            </a:endParaRPr>
          </a:p>
          <a:p>
            <a:pPr indent="-327025" lvl="0" marL="457200" rtl="0" algn="l">
              <a:spcBef>
                <a:spcPts val="0"/>
              </a:spcBef>
              <a:spcAft>
                <a:spcPts val="0"/>
              </a:spcAft>
              <a:buClr>
                <a:srgbClr val="212529"/>
              </a:buClr>
              <a:buSzPts val="1550"/>
              <a:buFont typeface="Roboto"/>
              <a:buChar char="●"/>
            </a:pPr>
            <a:r>
              <a:rPr lang="ro" sz="1550">
                <a:solidFill>
                  <a:srgbClr val="212529"/>
                </a:solidFill>
                <a:highlight>
                  <a:srgbClr val="FFFFFF"/>
                </a:highlight>
                <a:latin typeface="Roboto"/>
                <a:ea typeface="Roboto"/>
                <a:cs typeface="Roboto"/>
                <a:sym typeface="Roboto"/>
              </a:rPr>
              <a:t>ansamblul de operaţiuni necesare pentru execuţia, integrarea şi comanda modelelor.</a:t>
            </a:r>
            <a:endParaRPr sz="1550">
              <a:solidFill>
                <a:srgbClr val="212529"/>
              </a:solidFill>
              <a:highlight>
                <a:srgbClr val="FFFFFF"/>
              </a:highlight>
              <a:latin typeface="Roboto"/>
              <a:ea typeface="Roboto"/>
              <a:cs typeface="Roboto"/>
              <a:sym typeface="Roboto"/>
            </a:endParaRPr>
          </a:p>
        </p:txBody>
      </p:sp>
      <p:pic>
        <p:nvPicPr>
          <p:cNvPr id="154" name="Google Shape;154;p27"/>
          <p:cNvPicPr preferRelativeResize="0"/>
          <p:nvPr/>
        </p:nvPicPr>
        <p:blipFill>
          <a:blip r:embed="rId3">
            <a:alphaModFix/>
          </a:blip>
          <a:stretch>
            <a:fillRect/>
          </a:stretch>
        </p:blipFill>
        <p:spPr>
          <a:xfrm>
            <a:off x="5716300" y="2154047"/>
            <a:ext cx="2921750" cy="21292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idx="1" type="body"/>
          </p:nvPr>
        </p:nvSpPr>
        <p:spPr>
          <a:xfrm>
            <a:off x="4620150" y="533175"/>
            <a:ext cx="3697800" cy="1567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ro">
                <a:solidFill>
                  <a:srgbClr val="212529"/>
                </a:solidFill>
                <a:highlight>
                  <a:srgbClr val="FFFFFF"/>
                </a:highlight>
                <a:latin typeface="Roboto"/>
                <a:ea typeface="Roboto"/>
                <a:cs typeface="Roboto"/>
                <a:sym typeface="Roboto"/>
              </a:rPr>
              <a:t>Modelele pot fi împărţite în:</a:t>
            </a:r>
            <a:endParaRPr>
              <a:solidFill>
                <a:srgbClr val="212529"/>
              </a:solidFill>
              <a:highlight>
                <a:srgbClr val="FFFFFF"/>
              </a:highlight>
              <a:latin typeface="Roboto"/>
              <a:ea typeface="Roboto"/>
              <a:cs typeface="Roboto"/>
              <a:sym typeface="Roboto"/>
            </a:endParaRPr>
          </a:p>
          <a:p>
            <a:pPr indent="-342900" lvl="0" marL="457200" rtl="0" algn="l">
              <a:spcBef>
                <a:spcPts val="1200"/>
              </a:spcBef>
              <a:spcAft>
                <a:spcPts val="0"/>
              </a:spcAft>
              <a:buClr>
                <a:srgbClr val="000000"/>
              </a:buClr>
              <a:buSzPts val="1800"/>
              <a:buAutoNum type="arabicPeriod"/>
            </a:pPr>
            <a:r>
              <a:rPr lang="ro">
                <a:solidFill>
                  <a:srgbClr val="000000"/>
                </a:solidFill>
              </a:rPr>
              <a:t>Modele strategice</a:t>
            </a:r>
            <a:endParaRPr>
              <a:solidFill>
                <a:srgbClr val="000000"/>
              </a:solidFill>
            </a:endParaRPr>
          </a:p>
          <a:p>
            <a:pPr indent="-342900" lvl="0" marL="457200" rtl="0" algn="l">
              <a:spcBef>
                <a:spcPts val="0"/>
              </a:spcBef>
              <a:spcAft>
                <a:spcPts val="0"/>
              </a:spcAft>
              <a:buClr>
                <a:srgbClr val="000000"/>
              </a:buClr>
              <a:buSzPts val="1800"/>
              <a:buAutoNum type="arabicPeriod"/>
            </a:pPr>
            <a:r>
              <a:rPr lang="ro">
                <a:solidFill>
                  <a:srgbClr val="000000"/>
                </a:solidFill>
              </a:rPr>
              <a:t>Modele tactice</a:t>
            </a:r>
            <a:endParaRPr>
              <a:solidFill>
                <a:srgbClr val="000000"/>
              </a:solidFill>
            </a:endParaRPr>
          </a:p>
          <a:p>
            <a:pPr indent="-342900" lvl="0" marL="457200" rtl="0" algn="l">
              <a:spcBef>
                <a:spcPts val="0"/>
              </a:spcBef>
              <a:spcAft>
                <a:spcPts val="0"/>
              </a:spcAft>
              <a:buClr>
                <a:srgbClr val="000000"/>
              </a:buClr>
              <a:buSzPts val="1800"/>
              <a:buAutoNum type="arabicPeriod"/>
            </a:pPr>
            <a:r>
              <a:rPr lang="ro">
                <a:solidFill>
                  <a:srgbClr val="000000"/>
                </a:solidFill>
              </a:rPr>
              <a:t>Modele operaționale</a:t>
            </a:r>
            <a:endParaRPr>
              <a:solidFill>
                <a:srgbClr val="000000"/>
              </a:solidFill>
            </a:endParaRPr>
          </a:p>
        </p:txBody>
      </p:sp>
      <p:pic>
        <p:nvPicPr>
          <p:cNvPr id="160" name="Google Shape;160;p28"/>
          <p:cNvPicPr preferRelativeResize="0"/>
          <p:nvPr/>
        </p:nvPicPr>
        <p:blipFill>
          <a:blip r:embed="rId3">
            <a:alphaModFix/>
          </a:blip>
          <a:stretch>
            <a:fillRect/>
          </a:stretch>
        </p:blipFill>
        <p:spPr>
          <a:xfrm>
            <a:off x="3395788" y="2480875"/>
            <a:ext cx="2996825" cy="2547625"/>
          </a:xfrm>
          <a:prstGeom prst="rect">
            <a:avLst/>
          </a:prstGeom>
          <a:noFill/>
          <a:ln>
            <a:noFill/>
          </a:ln>
        </p:spPr>
      </p:pic>
      <p:pic>
        <p:nvPicPr>
          <p:cNvPr id="161" name="Google Shape;161;p28"/>
          <p:cNvPicPr preferRelativeResize="0"/>
          <p:nvPr/>
        </p:nvPicPr>
        <p:blipFill>
          <a:blip r:embed="rId4">
            <a:alphaModFix/>
          </a:blip>
          <a:stretch>
            <a:fillRect/>
          </a:stretch>
        </p:blipFill>
        <p:spPr>
          <a:xfrm>
            <a:off x="441525" y="343350"/>
            <a:ext cx="3745799" cy="2329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Clr>
                <a:schemeClr val="dk1"/>
              </a:buClr>
              <a:buSzPts val="1100"/>
              <a:buFont typeface="Arial"/>
              <a:buNone/>
            </a:pPr>
            <a:r>
              <a:rPr lang="ro">
                <a:solidFill>
                  <a:srgbClr val="212529"/>
                </a:solidFill>
                <a:highlight>
                  <a:srgbClr val="FFFFFF"/>
                </a:highlight>
              </a:rPr>
              <a:t>Integrarea SIAD-urilor</a:t>
            </a:r>
            <a:endParaRPr/>
          </a:p>
        </p:txBody>
      </p:sp>
      <p:sp>
        <p:nvSpPr>
          <p:cNvPr id="167" name="Google Shape;167;p29"/>
          <p:cNvSpPr txBox="1"/>
          <p:nvPr>
            <p:ph idx="1" type="body"/>
          </p:nvPr>
        </p:nvSpPr>
        <p:spPr>
          <a:xfrm>
            <a:off x="311700" y="1152475"/>
            <a:ext cx="8520600" cy="28095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ro" sz="1550">
                <a:solidFill>
                  <a:srgbClr val="212529"/>
                </a:solidFill>
                <a:highlight>
                  <a:srgbClr val="FFFFFF"/>
                </a:highlight>
                <a:latin typeface="Roboto"/>
                <a:ea typeface="Roboto"/>
                <a:cs typeface="Roboto"/>
                <a:sym typeface="Roboto"/>
              </a:rPr>
              <a:t>O problemă ce poate să apară e cea a informaţiei supraîncărcate. Se estimează că numărul datelor colectate de o organizaţie modernă se dublează în fiecare an. În acest context analiza efectivă a datelor se rezumă la doar 5% dintre ele.</a:t>
            </a:r>
            <a:endParaRPr sz="1550">
              <a:solidFill>
                <a:srgbClr val="212529"/>
              </a:solidFill>
              <a:highlight>
                <a:srgbClr val="FFFFFF"/>
              </a:highlight>
              <a:latin typeface="Roboto"/>
              <a:ea typeface="Roboto"/>
              <a:cs typeface="Roboto"/>
              <a:sym typeface="Roboto"/>
            </a:endParaRPr>
          </a:p>
          <a:p>
            <a:pPr indent="0" lvl="0" marL="0" rtl="0" algn="just">
              <a:spcBef>
                <a:spcPts val="1200"/>
              </a:spcBef>
              <a:spcAft>
                <a:spcPts val="0"/>
              </a:spcAft>
              <a:buNone/>
            </a:pPr>
            <a:r>
              <a:t/>
            </a:r>
            <a:endParaRPr sz="1550">
              <a:solidFill>
                <a:srgbClr val="212529"/>
              </a:solidFill>
              <a:highlight>
                <a:srgbClr val="FFFFFF"/>
              </a:highlight>
              <a:latin typeface="Roboto"/>
              <a:ea typeface="Roboto"/>
              <a:cs typeface="Roboto"/>
              <a:sym typeface="Roboto"/>
            </a:endParaRPr>
          </a:p>
          <a:p>
            <a:pPr indent="0" lvl="0" marL="0" rtl="0" algn="just">
              <a:spcBef>
                <a:spcPts val="1200"/>
              </a:spcBef>
              <a:spcAft>
                <a:spcPts val="0"/>
              </a:spcAft>
              <a:buNone/>
            </a:pPr>
            <a:r>
              <a:rPr lang="ro" sz="1550">
                <a:solidFill>
                  <a:srgbClr val="212529"/>
                </a:solidFill>
                <a:highlight>
                  <a:srgbClr val="FFFFFF"/>
                </a:highlight>
                <a:latin typeface="Roboto"/>
                <a:ea typeface="Roboto"/>
                <a:cs typeface="Roboto"/>
                <a:sym typeface="Roboto"/>
              </a:rPr>
              <a:t>Integrarea SIAD are 2 forme:</a:t>
            </a:r>
            <a:endParaRPr sz="1550">
              <a:solidFill>
                <a:srgbClr val="212529"/>
              </a:solidFill>
              <a:highlight>
                <a:srgbClr val="FFFFFF"/>
              </a:highlight>
              <a:latin typeface="Roboto"/>
              <a:ea typeface="Roboto"/>
              <a:cs typeface="Roboto"/>
              <a:sym typeface="Roboto"/>
            </a:endParaRPr>
          </a:p>
          <a:p>
            <a:pPr indent="-327025" lvl="0" marL="457200" rtl="0" algn="just">
              <a:spcBef>
                <a:spcPts val="1200"/>
              </a:spcBef>
              <a:spcAft>
                <a:spcPts val="0"/>
              </a:spcAft>
              <a:buClr>
                <a:srgbClr val="212529"/>
              </a:buClr>
              <a:buSzPts val="1550"/>
              <a:buFont typeface="Roboto"/>
              <a:buAutoNum type="arabicPeriod"/>
            </a:pPr>
            <a:r>
              <a:rPr lang="ro" sz="1550">
                <a:solidFill>
                  <a:srgbClr val="212529"/>
                </a:solidFill>
                <a:highlight>
                  <a:srgbClr val="FFFFFF"/>
                </a:highlight>
                <a:latin typeface="Roboto"/>
                <a:ea typeface="Roboto"/>
                <a:cs typeface="Roboto"/>
                <a:sym typeface="Roboto"/>
              </a:rPr>
              <a:t>Integrarea funcțională</a:t>
            </a:r>
            <a:endParaRPr sz="1550">
              <a:solidFill>
                <a:srgbClr val="212529"/>
              </a:solidFill>
              <a:highlight>
                <a:srgbClr val="FFFFFF"/>
              </a:highlight>
              <a:latin typeface="Roboto"/>
              <a:ea typeface="Roboto"/>
              <a:cs typeface="Roboto"/>
              <a:sym typeface="Roboto"/>
            </a:endParaRPr>
          </a:p>
          <a:p>
            <a:pPr indent="-327025" lvl="0" marL="457200" rtl="0" algn="just">
              <a:spcBef>
                <a:spcPts val="0"/>
              </a:spcBef>
              <a:spcAft>
                <a:spcPts val="0"/>
              </a:spcAft>
              <a:buClr>
                <a:srgbClr val="212529"/>
              </a:buClr>
              <a:buSzPts val="1550"/>
              <a:buFont typeface="Roboto"/>
              <a:buAutoNum type="arabicPeriod"/>
            </a:pPr>
            <a:r>
              <a:rPr lang="ro" sz="1550">
                <a:solidFill>
                  <a:srgbClr val="212529"/>
                </a:solidFill>
                <a:highlight>
                  <a:srgbClr val="FFFFFF"/>
                </a:highlight>
                <a:latin typeface="Roboto"/>
                <a:ea typeface="Roboto"/>
                <a:cs typeface="Roboto"/>
                <a:sym typeface="Roboto"/>
              </a:rPr>
              <a:t>Integrarea fizică</a:t>
            </a:r>
            <a:endParaRPr sz="1550">
              <a:solidFill>
                <a:srgbClr val="212529"/>
              </a:solidFill>
              <a:highlight>
                <a:srgbClr val="FFFFFF"/>
              </a:highlight>
              <a:latin typeface="Roboto"/>
              <a:ea typeface="Roboto"/>
              <a:cs typeface="Roboto"/>
              <a:sym typeface="Roboto"/>
            </a:endParaRPr>
          </a:p>
        </p:txBody>
      </p:sp>
      <p:pic>
        <p:nvPicPr>
          <p:cNvPr id="168" name="Google Shape;168;p29"/>
          <p:cNvPicPr preferRelativeResize="0"/>
          <p:nvPr/>
        </p:nvPicPr>
        <p:blipFill>
          <a:blip r:embed="rId3">
            <a:alphaModFix/>
          </a:blip>
          <a:stretch>
            <a:fillRect/>
          </a:stretch>
        </p:blipFill>
        <p:spPr>
          <a:xfrm>
            <a:off x="3198275" y="2571750"/>
            <a:ext cx="5634024" cy="22007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o"/>
              <a:t>Concluzii</a:t>
            </a:r>
            <a:endParaRPr/>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1200"/>
              </a:spcAft>
              <a:buClr>
                <a:schemeClr val="dk1"/>
              </a:buClr>
              <a:buSzPts val="1100"/>
              <a:buFont typeface="Arial"/>
              <a:buNone/>
            </a:pPr>
            <a:r>
              <a:rPr lang="ro" sz="1550">
                <a:solidFill>
                  <a:srgbClr val="212529"/>
                </a:solidFill>
                <a:highlight>
                  <a:srgbClr val="FFFFFF"/>
                </a:highlight>
                <a:latin typeface="Roboto"/>
                <a:ea typeface="Roboto"/>
                <a:cs typeface="Roboto"/>
                <a:sym typeface="Roboto"/>
              </a:rPr>
              <a:t>Luarea unei decizii nu este simplă şi nu poate fi tratată superficial, fiindcă ea produce efecte care se pot propaga în timp şi spaţiu, efecte pozitive sau negative; decidentul are aşadar răspunderea acestor efecte şi suportă consecinţe ale acestei răspunderi (morale sau chiar penale).</a:t>
            </a:r>
            <a:endParaRPr sz="2200"/>
          </a:p>
        </p:txBody>
      </p:sp>
      <p:pic>
        <p:nvPicPr>
          <p:cNvPr id="175" name="Google Shape;175;p30"/>
          <p:cNvPicPr preferRelativeResize="0"/>
          <p:nvPr/>
        </p:nvPicPr>
        <p:blipFill>
          <a:blip r:embed="rId3">
            <a:alphaModFix/>
          </a:blip>
          <a:stretch>
            <a:fillRect/>
          </a:stretch>
        </p:blipFill>
        <p:spPr>
          <a:xfrm>
            <a:off x="2846973" y="2285298"/>
            <a:ext cx="3543125" cy="2699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idx="1" type="body"/>
          </p:nvPr>
        </p:nvSpPr>
        <p:spPr>
          <a:xfrm>
            <a:off x="311700" y="1901400"/>
            <a:ext cx="8520600" cy="1340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ro" sz="5000"/>
              <a:t>Vă mulțumim pentru atenție!</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o"/>
              <a:t>Ce înseamnă SIAD</a:t>
            </a:r>
            <a:endParaRPr/>
          </a:p>
        </p:txBody>
      </p:sp>
      <p:sp>
        <p:nvSpPr>
          <p:cNvPr id="61" name="Google Shape;61;p14"/>
          <p:cNvSpPr txBox="1"/>
          <p:nvPr>
            <p:ph idx="1" type="body"/>
          </p:nvPr>
        </p:nvSpPr>
        <p:spPr>
          <a:xfrm>
            <a:off x="129525" y="1341150"/>
            <a:ext cx="4767600" cy="32766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ro">
                <a:solidFill>
                  <a:srgbClr val="212529"/>
                </a:solidFill>
                <a:latin typeface="Roboto"/>
                <a:ea typeface="Roboto"/>
                <a:cs typeface="Roboto"/>
                <a:sym typeface="Roboto"/>
              </a:rPr>
              <a:t>Termenul de ,,SIAD” are accepţiuni multiple:</a:t>
            </a:r>
            <a:endParaRPr>
              <a:solidFill>
                <a:srgbClr val="212529"/>
              </a:solidFill>
              <a:latin typeface="Roboto"/>
              <a:ea typeface="Roboto"/>
              <a:cs typeface="Roboto"/>
              <a:sym typeface="Roboto"/>
            </a:endParaRPr>
          </a:p>
          <a:p>
            <a:pPr indent="-342900" lvl="0" marL="457200" rtl="0" algn="l">
              <a:spcBef>
                <a:spcPts val="1200"/>
              </a:spcBef>
              <a:spcAft>
                <a:spcPts val="0"/>
              </a:spcAft>
              <a:buClr>
                <a:srgbClr val="212529"/>
              </a:buClr>
              <a:buSzPts val="1800"/>
              <a:buChar char="●"/>
            </a:pPr>
            <a:r>
              <a:rPr lang="ro">
                <a:solidFill>
                  <a:srgbClr val="212529"/>
                </a:solidFill>
                <a:latin typeface="Roboto"/>
                <a:ea typeface="Roboto"/>
                <a:cs typeface="Roboto"/>
                <a:sym typeface="Roboto"/>
              </a:rPr>
              <a:t>Sistem informatic pentru management</a:t>
            </a:r>
            <a:endParaRPr>
              <a:solidFill>
                <a:srgbClr val="212529"/>
              </a:solidFill>
              <a:latin typeface="Roboto"/>
              <a:ea typeface="Roboto"/>
              <a:cs typeface="Roboto"/>
              <a:sym typeface="Roboto"/>
            </a:endParaRPr>
          </a:p>
          <a:p>
            <a:pPr indent="-342900" lvl="0" marL="457200" rtl="0" algn="l">
              <a:spcBef>
                <a:spcPts val="0"/>
              </a:spcBef>
              <a:spcAft>
                <a:spcPts val="0"/>
              </a:spcAft>
              <a:buClr>
                <a:srgbClr val="212529"/>
              </a:buClr>
              <a:buSzPts val="1800"/>
              <a:buFont typeface="Roboto"/>
              <a:buChar char="●"/>
            </a:pPr>
            <a:r>
              <a:rPr lang="ro">
                <a:solidFill>
                  <a:srgbClr val="212529"/>
                </a:solidFill>
                <a:latin typeface="Roboto"/>
                <a:ea typeface="Roboto"/>
                <a:cs typeface="Roboto"/>
                <a:sym typeface="Roboto"/>
              </a:rPr>
              <a:t>Sistem de asistare a deciziilor</a:t>
            </a:r>
            <a:endParaRPr>
              <a:solidFill>
                <a:srgbClr val="212529"/>
              </a:solidFill>
              <a:latin typeface="Roboto"/>
              <a:ea typeface="Roboto"/>
              <a:cs typeface="Roboto"/>
              <a:sym typeface="Roboto"/>
            </a:endParaRPr>
          </a:p>
          <a:p>
            <a:pPr indent="-342900" lvl="0" marL="457200" rtl="0" algn="l">
              <a:spcBef>
                <a:spcPts val="0"/>
              </a:spcBef>
              <a:spcAft>
                <a:spcPts val="0"/>
              </a:spcAft>
              <a:buClr>
                <a:srgbClr val="212529"/>
              </a:buClr>
              <a:buSzPts val="1800"/>
              <a:buFont typeface="Roboto"/>
              <a:buChar char="●"/>
            </a:pPr>
            <a:r>
              <a:rPr lang="ro">
                <a:solidFill>
                  <a:srgbClr val="212529"/>
                </a:solidFill>
                <a:latin typeface="Roboto"/>
                <a:ea typeface="Roboto"/>
                <a:cs typeface="Roboto"/>
                <a:sym typeface="Roboto"/>
              </a:rPr>
              <a:t>Sistem informatic pentru decidenţi</a:t>
            </a:r>
            <a:endParaRPr>
              <a:solidFill>
                <a:srgbClr val="212529"/>
              </a:solidFill>
              <a:latin typeface="Roboto"/>
              <a:ea typeface="Roboto"/>
              <a:cs typeface="Roboto"/>
              <a:sym typeface="Roboto"/>
            </a:endParaRPr>
          </a:p>
          <a:p>
            <a:pPr indent="-342900" lvl="0" marL="457200" rtl="0" algn="l">
              <a:spcBef>
                <a:spcPts val="0"/>
              </a:spcBef>
              <a:spcAft>
                <a:spcPts val="0"/>
              </a:spcAft>
              <a:buClr>
                <a:srgbClr val="212529"/>
              </a:buClr>
              <a:buSzPts val="1800"/>
              <a:buFont typeface="Roboto"/>
              <a:buChar char="●"/>
            </a:pPr>
            <a:r>
              <a:rPr lang="ro">
                <a:solidFill>
                  <a:srgbClr val="212529"/>
                </a:solidFill>
                <a:latin typeface="Roboto"/>
                <a:ea typeface="Roboto"/>
                <a:cs typeface="Roboto"/>
                <a:sym typeface="Roboto"/>
              </a:rPr>
              <a:t>Depozit de date</a:t>
            </a:r>
            <a:endParaRPr>
              <a:solidFill>
                <a:srgbClr val="212529"/>
              </a:solidFill>
              <a:latin typeface="Roboto"/>
              <a:ea typeface="Roboto"/>
              <a:cs typeface="Roboto"/>
              <a:sym typeface="Roboto"/>
            </a:endParaRPr>
          </a:p>
          <a:p>
            <a:pPr indent="-342900" lvl="0" marL="457200" rtl="0" algn="l">
              <a:spcBef>
                <a:spcPts val="0"/>
              </a:spcBef>
              <a:spcAft>
                <a:spcPts val="0"/>
              </a:spcAft>
              <a:buClr>
                <a:srgbClr val="212529"/>
              </a:buClr>
              <a:buSzPts val="1800"/>
              <a:buFont typeface="Roboto"/>
              <a:buChar char="●"/>
            </a:pPr>
            <a:r>
              <a:rPr lang="ro">
                <a:solidFill>
                  <a:srgbClr val="212529"/>
                </a:solidFill>
                <a:latin typeface="Roboto"/>
                <a:ea typeface="Roboto"/>
                <a:cs typeface="Roboto"/>
                <a:sym typeface="Roboto"/>
              </a:rPr>
              <a:t>Business Intelligence</a:t>
            </a:r>
            <a:endParaRPr>
              <a:solidFill>
                <a:srgbClr val="212529"/>
              </a:solidFill>
              <a:latin typeface="Roboto"/>
              <a:ea typeface="Roboto"/>
              <a:cs typeface="Roboto"/>
              <a:sym typeface="Roboto"/>
            </a:endParaRPr>
          </a:p>
          <a:p>
            <a:pPr indent="0" lvl="0" marL="0" rtl="0" algn="l">
              <a:spcBef>
                <a:spcPts val="1200"/>
              </a:spcBef>
              <a:spcAft>
                <a:spcPts val="1200"/>
              </a:spcAft>
              <a:buNone/>
            </a:pPr>
            <a:r>
              <a:t/>
            </a:r>
            <a:endParaRPr>
              <a:solidFill>
                <a:srgbClr val="212529"/>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4757750" y="1062025"/>
            <a:ext cx="4307675" cy="3276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o"/>
              <a:t>Evoluția SIAD</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ro">
                <a:solidFill>
                  <a:srgbClr val="212529"/>
                </a:solidFill>
                <a:latin typeface="Roboto"/>
                <a:ea typeface="Roboto"/>
                <a:cs typeface="Roboto"/>
                <a:sym typeface="Roboto"/>
              </a:rPr>
              <a:t>De la începuturile preocupărilor manifestate pentru SIAD, acestea au fost definite în diverse moduri de către autori:</a:t>
            </a:r>
            <a:endParaRPr>
              <a:solidFill>
                <a:srgbClr val="212529"/>
              </a:solidFill>
              <a:latin typeface="Roboto"/>
              <a:ea typeface="Roboto"/>
              <a:cs typeface="Roboto"/>
              <a:sym typeface="Roboto"/>
            </a:endParaRPr>
          </a:p>
          <a:p>
            <a:pPr indent="-330200" lvl="0" marL="457200" rtl="0" algn="just">
              <a:spcBef>
                <a:spcPts val="1200"/>
              </a:spcBef>
              <a:spcAft>
                <a:spcPts val="0"/>
              </a:spcAft>
              <a:buClr>
                <a:srgbClr val="212529"/>
              </a:buClr>
              <a:buSzPts val="1600"/>
              <a:buFont typeface="Roboto"/>
              <a:buChar char="●"/>
            </a:pPr>
            <a:r>
              <a:rPr lang="ro" sz="1600">
                <a:solidFill>
                  <a:srgbClr val="212529"/>
                </a:solidFill>
                <a:latin typeface="Roboto"/>
                <a:ea typeface="Roboto"/>
                <a:cs typeface="Roboto"/>
                <a:sym typeface="Roboto"/>
              </a:rPr>
              <a:t>Gory și Morton</a:t>
            </a:r>
            <a:endParaRPr sz="1600">
              <a:solidFill>
                <a:srgbClr val="212529"/>
              </a:solidFill>
              <a:latin typeface="Roboto"/>
              <a:ea typeface="Roboto"/>
              <a:cs typeface="Roboto"/>
              <a:sym typeface="Roboto"/>
            </a:endParaRPr>
          </a:p>
          <a:p>
            <a:pPr indent="-330200" lvl="0" marL="457200" rtl="0" algn="just">
              <a:spcBef>
                <a:spcPts val="0"/>
              </a:spcBef>
              <a:spcAft>
                <a:spcPts val="0"/>
              </a:spcAft>
              <a:buClr>
                <a:srgbClr val="212529"/>
              </a:buClr>
              <a:buSzPts val="1600"/>
              <a:buFont typeface="Roboto"/>
              <a:buChar char="●"/>
            </a:pPr>
            <a:r>
              <a:rPr lang="ro" sz="1600">
                <a:solidFill>
                  <a:srgbClr val="212529"/>
                </a:solidFill>
                <a:latin typeface="Roboto"/>
                <a:ea typeface="Roboto"/>
                <a:cs typeface="Roboto"/>
                <a:sym typeface="Roboto"/>
              </a:rPr>
              <a:t>Keen și Morton</a:t>
            </a:r>
            <a:endParaRPr sz="1600">
              <a:solidFill>
                <a:srgbClr val="212529"/>
              </a:solidFill>
              <a:latin typeface="Roboto"/>
              <a:ea typeface="Roboto"/>
              <a:cs typeface="Roboto"/>
              <a:sym typeface="Roboto"/>
            </a:endParaRPr>
          </a:p>
          <a:p>
            <a:pPr indent="-330200" lvl="0" marL="457200" rtl="0" algn="just">
              <a:spcBef>
                <a:spcPts val="0"/>
              </a:spcBef>
              <a:spcAft>
                <a:spcPts val="0"/>
              </a:spcAft>
              <a:buClr>
                <a:srgbClr val="212529"/>
              </a:buClr>
              <a:buSzPts val="1600"/>
              <a:buFont typeface="Roboto"/>
              <a:buChar char="●"/>
            </a:pPr>
            <a:r>
              <a:rPr lang="ro" sz="1600">
                <a:solidFill>
                  <a:srgbClr val="212529"/>
                </a:solidFill>
                <a:latin typeface="Roboto"/>
                <a:ea typeface="Roboto"/>
                <a:cs typeface="Roboto"/>
                <a:sym typeface="Roboto"/>
              </a:rPr>
              <a:t>Moore și Chang</a:t>
            </a:r>
            <a:endParaRPr sz="1600">
              <a:solidFill>
                <a:srgbClr val="212529"/>
              </a:solidFill>
              <a:latin typeface="Roboto"/>
              <a:ea typeface="Roboto"/>
              <a:cs typeface="Roboto"/>
              <a:sym typeface="Roboto"/>
            </a:endParaRPr>
          </a:p>
          <a:p>
            <a:pPr indent="-330200" lvl="0" marL="457200" rtl="0" algn="just">
              <a:spcBef>
                <a:spcPts val="0"/>
              </a:spcBef>
              <a:spcAft>
                <a:spcPts val="0"/>
              </a:spcAft>
              <a:buClr>
                <a:srgbClr val="212529"/>
              </a:buClr>
              <a:buSzPts val="1600"/>
              <a:buFont typeface="Roboto"/>
              <a:buChar char="●"/>
            </a:pPr>
            <a:r>
              <a:rPr lang="ro" sz="1600">
                <a:solidFill>
                  <a:srgbClr val="212529"/>
                </a:solidFill>
                <a:latin typeface="Roboto"/>
                <a:ea typeface="Roboto"/>
                <a:cs typeface="Roboto"/>
                <a:sym typeface="Roboto"/>
              </a:rPr>
              <a:t>Turban</a:t>
            </a:r>
            <a:endParaRPr sz="1600">
              <a:solidFill>
                <a:srgbClr val="212529"/>
              </a:solidFill>
              <a:latin typeface="Roboto"/>
              <a:ea typeface="Roboto"/>
              <a:cs typeface="Roboto"/>
              <a:sym typeface="Roboto"/>
            </a:endParaRPr>
          </a:p>
          <a:p>
            <a:pPr indent="0" lvl="0" marL="0" rtl="0" algn="l">
              <a:spcBef>
                <a:spcPts val="1200"/>
              </a:spcBef>
              <a:spcAft>
                <a:spcPts val="1600"/>
              </a:spcAft>
              <a:buNone/>
            </a:pPr>
            <a:r>
              <a:t/>
            </a:r>
            <a:endParaRPr/>
          </a:p>
        </p:txBody>
      </p:sp>
      <p:pic>
        <p:nvPicPr>
          <p:cNvPr id="69" name="Google Shape;69;p15"/>
          <p:cNvPicPr preferRelativeResize="0"/>
          <p:nvPr/>
        </p:nvPicPr>
        <p:blipFill>
          <a:blip r:embed="rId3">
            <a:alphaModFix/>
          </a:blip>
          <a:stretch>
            <a:fillRect/>
          </a:stretch>
        </p:blipFill>
        <p:spPr>
          <a:xfrm>
            <a:off x="3964775" y="1814500"/>
            <a:ext cx="4536324" cy="252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o"/>
              <a:t>Necesitatea şi premisele de realizare ale SIAD</a:t>
            </a:r>
            <a:endParaRPr/>
          </a:p>
        </p:txBody>
      </p:sp>
      <p:sp>
        <p:nvSpPr>
          <p:cNvPr id="75" name="Google Shape;75;p16"/>
          <p:cNvSpPr txBox="1"/>
          <p:nvPr>
            <p:ph idx="1" type="body"/>
          </p:nvPr>
        </p:nvSpPr>
        <p:spPr>
          <a:xfrm>
            <a:off x="311700" y="1495375"/>
            <a:ext cx="8520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ro" sz="1600">
                <a:solidFill>
                  <a:srgbClr val="000000"/>
                </a:solidFill>
              </a:rPr>
              <a:t>Necesitatea utilizării unui SIAD provine din câteva dificultăţi cu care se confruntă decidentul, dar totodată există şi premise tehnologice şi informaţionale pentru SIAD</a:t>
            </a:r>
            <a:endParaRPr sz="1600">
              <a:solidFill>
                <a:srgbClr val="000000"/>
              </a:solidFill>
            </a:endParaRPr>
          </a:p>
        </p:txBody>
      </p:sp>
      <p:pic>
        <p:nvPicPr>
          <p:cNvPr id="76" name="Google Shape;76;p16"/>
          <p:cNvPicPr preferRelativeResize="0"/>
          <p:nvPr/>
        </p:nvPicPr>
        <p:blipFill>
          <a:blip r:embed="rId3">
            <a:alphaModFix/>
          </a:blip>
          <a:stretch>
            <a:fillRect/>
          </a:stretch>
        </p:blipFill>
        <p:spPr>
          <a:xfrm>
            <a:off x="1756825" y="2346800"/>
            <a:ext cx="5630333" cy="2641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Clr>
                <a:schemeClr val="dk1"/>
              </a:buClr>
              <a:buSzPts val="1100"/>
              <a:buFont typeface="Arial"/>
              <a:buNone/>
            </a:pPr>
            <a:r>
              <a:rPr lang="ro">
                <a:solidFill>
                  <a:srgbClr val="212529"/>
                </a:solidFill>
                <a:latin typeface="Roboto"/>
                <a:ea typeface="Roboto"/>
                <a:cs typeface="Roboto"/>
                <a:sym typeface="Roboto"/>
              </a:rPr>
              <a:t>Trăsăturile esenţiale ale unui SIAD</a:t>
            </a:r>
            <a:endParaRPr/>
          </a:p>
        </p:txBody>
      </p:sp>
      <p:sp>
        <p:nvSpPr>
          <p:cNvPr id="82" name="Google Shape;82;p17"/>
          <p:cNvSpPr txBox="1"/>
          <p:nvPr>
            <p:ph idx="1" type="body"/>
          </p:nvPr>
        </p:nvSpPr>
        <p:spPr>
          <a:xfrm>
            <a:off x="311700" y="1425175"/>
            <a:ext cx="5142600" cy="3536100"/>
          </a:xfrm>
          <a:prstGeom prst="rect">
            <a:avLst/>
          </a:prstGeom>
        </p:spPr>
        <p:txBody>
          <a:bodyPr anchorCtr="0" anchor="t" bIns="91425" lIns="91425" spcFirstLastPara="1" rIns="91425" wrap="square" tIns="91425">
            <a:noAutofit/>
          </a:bodyPr>
          <a:lstStyle/>
          <a:p>
            <a:pPr indent="-330200" lvl="0" marL="457200" rtl="0" algn="just">
              <a:spcBef>
                <a:spcPts val="1200"/>
              </a:spcBef>
              <a:spcAft>
                <a:spcPts val="0"/>
              </a:spcAft>
              <a:buClr>
                <a:srgbClr val="212529"/>
              </a:buClr>
              <a:buSzPts val="1600"/>
              <a:buFont typeface="Roboto"/>
              <a:buChar char="●"/>
            </a:pPr>
            <a:r>
              <a:rPr lang="ro" sz="1600">
                <a:solidFill>
                  <a:srgbClr val="212529"/>
                </a:solidFill>
                <a:latin typeface="Roboto"/>
                <a:ea typeface="Roboto"/>
                <a:cs typeface="Roboto"/>
                <a:sym typeface="Roboto"/>
              </a:rPr>
              <a:t>este un sistem informatic asistat de calculator;</a:t>
            </a:r>
            <a:endParaRPr sz="1600">
              <a:solidFill>
                <a:srgbClr val="212529"/>
              </a:solidFill>
              <a:latin typeface="Roboto"/>
              <a:ea typeface="Roboto"/>
              <a:cs typeface="Roboto"/>
              <a:sym typeface="Roboto"/>
            </a:endParaRPr>
          </a:p>
          <a:p>
            <a:pPr indent="-330200" lvl="0" marL="457200" rtl="0" algn="just">
              <a:spcBef>
                <a:spcPts val="0"/>
              </a:spcBef>
              <a:spcAft>
                <a:spcPts val="0"/>
              </a:spcAft>
              <a:buClr>
                <a:srgbClr val="212529"/>
              </a:buClr>
              <a:buSzPts val="1600"/>
              <a:buFont typeface="Roboto"/>
              <a:buChar char="●"/>
            </a:pPr>
            <a:r>
              <a:rPr lang="ro" sz="1600">
                <a:solidFill>
                  <a:srgbClr val="212529"/>
                </a:solidFill>
                <a:latin typeface="Roboto"/>
                <a:ea typeface="Roboto"/>
                <a:cs typeface="Roboto"/>
                <a:sym typeface="Roboto"/>
              </a:rPr>
              <a:t>furnizează asistenţă decidenţilor pentru problemele care nu sunt în totalitate structurate;</a:t>
            </a:r>
            <a:endParaRPr sz="1600">
              <a:solidFill>
                <a:srgbClr val="212529"/>
              </a:solidFill>
              <a:latin typeface="Roboto"/>
              <a:ea typeface="Roboto"/>
              <a:cs typeface="Roboto"/>
              <a:sym typeface="Roboto"/>
            </a:endParaRPr>
          </a:p>
          <a:p>
            <a:pPr indent="-330200" lvl="0" marL="457200" rtl="0" algn="just">
              <a:spcBef>
                <a:spcPts val="0"/>
              </a:spcBef>
              <a:spcAft>
                <a:spcPts val="0"/>
              </a:spcAft>
              <a:buClr>
                <a:srgbClr val="212529"/>
              </a:buClr>
              <a:buSzPts val="1600"/>
              <a:buFont typeface="Roboto"/>
              <a:buChar char="●"/>
            </a:pPr>
            <a:r>
              <a:rPr lang="ro" sz="1600">
                <a:solidFill>
                  <a:srgbClr val="212529"/>
                </a:solidFill>
                <a:latin typeface="Roboto"/>
                <a:ea typeface="Roboto"/>
                <a:cs typeface="Roboto"/>
                <a:sym typeface="Roboto"/>
              </a:rPr>
              <a:t>combină raţionalitatea umană cu prelucrarea automatizată a informaţiei;</a:t>
            </a:r>
            <a:endParaRPr sz="1600">
              <a:solidFill>
                <a:srgbClr val="212529"/>
              </a:solidFill>
              <a:latin typeface="Roboto"/>
              <a:ea typeface="Roboto"/>
              <a:cs typeface="Roboto"/>
              <a:sym typeface="Roboto"/>
            </a:endParaRPr>
          </a:p>
          <a:p>
            <a:pPr indent="-330200" lvl="0" marL="457200" rtl="0" algn="just">
              <a:spcBef>
                <a:spcPts val="0"/>
              </a:spcBef>
              <a:spcAft>
                <a:spcPts val="0"/>
              </a:spcAft>
              <a:buClr>
                <a:srgbClr val="212529"/>
              </a:buClr>
              <a:buSzPts val="1600"/>
              <a:buFont typeface="Roboto"/>
              <a:buChar char="●"/>
            </a:pPr>
            <a:r>
              <a:rPr lang="ro" sz="1600">
                <a:solidFill>
                  <a:srgbClr val="212529"/>
                </a:solidFill>
                <a:latin typeface="Roboto"/>
                <a:ea typeface="Roboto"/>
                <a:cs typeface="Roboto"/>
                <a:sym typeface="Roboto"/>
              </a:rPr>
              <a:t>controlul derulării procesului de decizie revine decidentului;</a:t>
            </a:r>
            <a:endParaRPr sz="1600">
              <a:solidFill>
                <a:srgbClr val="212529"/>
              </a:solidFill>
              <a:latin typeface="Roboto"/>
              <a:ea typeface="Roboto"/>
              <a:cs typeface="Roboto"/>
              <a:sym typeface="Roboto"/>
            </a:endParaRPr>
          </a:p>
          <a:p>
            <a:pPr indent="-330200" lvl="0" marL="457200" rtl="0" algn="just">
              <a:spcBef>
                <a:spcPts val="0"/>
              </a:spcBef>
              <a:spcAft>
                <a:spcPts val="0"/>
              </a:spcAft>
              <a:buClr>
                <a:srgbClr val="212529"/>
              </a:buClr>
              <a:buSzPts val="1600"/>
              <a:buFont typeface="Roboto"/>
              <a:buChar char="●"/>
            </a:pPr>
            <a:r>
              <a:rPr lang="ro" sz="1600">
                <a:solidFill>
                  <a:srgbClr val="212529"/>
                </a:solidFill>
                <a:latin typeface="Roboto"/>
                <a:ea typeface="Roboto"/>
                <a:cs typeface="Roboto"/>
                <a:sym typeface="Roboto"/>
              </a:rPr>
              <a:t>este un instrument ce influenţează eficacitatea procesului de decizie mai mult decât eficienţa procesului decizional (adoptarea unor decizii satisfăcătoare).</a:t>
            </a:r>
            <a:endParaRPr sz="1600"/>
          </a:p>
        </p:txBody>
      </p:sp>
      <p:pic>
        <p:nvPicPr>
          <p:cNvPr id="83" name="Google Shape;83;p17"/>
          <p:cNvPicPr preferRelativeResize="0"/>
          <p:nvPr/>
        </p:nvPicPr>
        <p:blipFill>
          <a:blip r:embed="rId3">
            <a:alphaModFix/>
          </a:blip>
          <a:stretch>
            <a:fillRect/>
          </a:stretch>
        </p:blipFill>
        <p:spPr>
          <a:xfrm>
            <a:off x="5454300" y="1746650"/>
            <a:ext cx="3537300" cy="274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834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o"/>
              <a:t>Caracteristicile unui SIAD</a:t>
            </a:r>
            <a:endParaRPr/>
          </a:p>
        </p:txBody>
      </p:sp>
      <p:sp>
        <p:nvSpPr>
          <p:cNvPr id="89" name="Google Shape;89;p18"/>
          <p:cNvSpPr txBox="1"/>
          <p:nvPr>
            <p:ph idx="1" type="body"/>
          </p:nvPr>
        </p:nvSpPr>
        <p:spPr>
          <a:xfrm>
            <a:off x="616500" y="1786125"/>
            <a:ext cx="5906100" cy="28524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ro" sz="1600">
                <a:solidFill>
                  <a:srgbClr val="212529"/>
                </a:solidFill>
                <a:highlight>
                  <a:srgbClr val="FFFFFF"/>
                </a:highlight>
                <a:latin typeface="Roboto"/>
                <a:ea typeface="Roboto"/>
                <a:cs typeface="Roboto"/>
                <a:sym typeface="Roboto"/>
              </a:rPr>
              <a:t>Particularităţile fundamentale ale SIAD în raport cu facilităţile pe care le asigură sunt:</a:t>
            </a:r>
            <a:endParaRPr sz="1600">
              <a:solidFill>
                <a:srgbClr val="212529"/>
              </a:solidFill>
              <a:highlight>
                <a:srgbClr val="FFFFFF"/>
              </a:highlight>
              <a:latin typeface="Roboto"/>
              <a:ea typeface="Roboto"/>
              <a:cs typeface="Roboto"/>
              <a:sym typeface="Roboto"/>
            </a:endParaRPr>
          </a:p>
          <a:p>
            <a:pPr indent="-330200" lvl="0" marL="914400" rtl="0" algn="just">
              <a:spcBef>
                <a:spcPts val="1200"/>
              </a:spcBef>
              <a:spcAft>
                <a:spcPts val="0"/>
              </a:spcAft>
              <a:buClr>
                <a:srgbClr val="212529"/>
              </a:buClr>
              <a:buSzPts val="1600"/>
              <a:buFont typeface="Roboto"/>
              <a:buChar char="●"/>
            </a:pPr>
            <a:r>
              <a:rPr lang="ro" sz="1600">
                <a:solidFill>
                  <a:srgbClr val="212529"/>
                </a:solidFill>
                <a:highlight>
                  <a:srgbClr val="FFFFFF"/>
                </a:highlight>
                <a:latin typeface="Roboto"/>
                <a:ea typeface="Roboto"/>
                <a:cs typeface="Roboto"/>
                <a:sym typeface="Roboto"/>
              </a:rPr>
              <a:t>Rezolvarea problemelor de decidenţii implicaţi în procesul de conducere.</a:t>
            </a:r>
            <a:endParaRPr sz="1600">
              <a:solidFill>
                <a:srgbClr val="212529"/>
              </a:solidFill>
              <a:highlight>
                <a:srgbClr val="FFFFFF"/>
              </a:highlight>
              <a:latin typeface="Roboto"/>
              <a:ea typeface="Roboto"/>
              <a:cs typeface="Roboto"/>
              <a:sym typeface="Roboto"/>
            </a:endParaRPr>
          </a:p>
          <a:p>
            <a:pPr indent="-330200" lvl="0" marL="914400" rtl="0" algn="just">
              <a:spcBef>
                <a:spcPts val="0"/>
              </a:spcBef>
              <a:spcAft>
                <a:spcPts val="0"/>
              </a:spcAft>
              <a:buClr>
                <a:srgbClr val="212529"/>
              </a:buClr>
              <a:buSzPts val="1600"/>
              <a:buFont typeface="Roboto"/>
              <a:buChar char="●"/>
            </a:pPr>
            <a:r>
              <a:rPr lang="ro" sz="1600">
                <a:solidFill>
                  <a:srgbClr val="212529"/>
                </a:solidFill>
                <a:highlight>
                  <a:srgbClr val="FFFFFF"/>
                </a:highlight>
                <a:latin typeface="Roboto"/>
                <a:ea typeface="Roboto"/>
                <a:cs typeface="Roboto"/>
                <a:sym typeface="Roboto"/>
              </a:rPr>
              <a:t>Permiterea decidentului sa controleze procesul decizional.</a:t>
            </a:r>
            <a:endParaRPr sz="1600"/>
          </a:p>
        </p:txBody>
      </p:sp>
      <p:pic>
        <p:nvPicPr>
          <p:cNvPr id="90" name="Google Shape;90;p18"/>
          <p:cNvPicPr preferRelativeResize="0"/>
          <p:nvPr/>
        </p:nvPicPr>
        <p:blipFill>
          <a:blip r:embed="rId3">
            <a:alphaModFix/>
          </a:blip>
          <a:stretch>
            <a:fillRect/>
          </a:stretch>
        </p:blipFill>
        <p:spPr>
          <a:xfrm>
            <a:off x="6746900" y="1786125"/>
            <a:ext cx="2211625" cy="2039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o"/>
              <a:t>Caracteristicile unui SIAD</a:t>
            </a:r>
            <a:endParaRPr/>
          </a:p>
        </p:txBody>
      </p:sp>
      <p:sp>
        <p:nvSpPr>
          <p:cNvPr id="96" name="Google Shape;96;p19"/>
          <p:cNvSpPr txBox="1"/>
          <p:nvPr>
            <p:ph idx="1" type="body"/>
          </p:nvPr>
        </p:nvSpPr>
        <p:spPr>
          <a:xfrm>
            <a:off x="-66875" y="1452150"/>
            <a:ext cx="5920200" cy="2350200"/>
          </a:xfrm>
          <a:prstGeom prst="rect">
            <a:avLst/>
          </a:prstGeom>
        </p:spPr>
        <p:txBody>
          <a:bodyPr anchorCtr="0" anchor="t" bIns="91425" lIns="91425" spcFirstLastPara="1" rIns="91425" wrap="square" tIns="91425">
            <a:noAutofit/>
          </a:bodyPr>
          <a:lstStyle/>
          <a:p>
            <a:pPr indent="-330200" lvl="0" marL="914400" rtl="0" algn="just">
              <a:spcBef>
                <a:spcPts val="0"/>
              </a:spcBef>
              <a:spcAft>
                <a:spcPts val="0"/>
              </a:spcAft>
              <a:buClr>
                <a:srgbClr val="212529"/>
              </a:buClr>
              <a:buSzPts val="1600"/>
              <a:buFont typeface="Roboto"/>
              <a:buChar char="●"/>
            </a:pPr>
            <a:r>
              <a:rPr lang="ro" sz="1600">
                <a:solidFill>
                  <a:srgbClr val="212529"/>
                </a:solidFill>
                <a:highlight>
                  <a:schemeClr val="lt1"/>
                </a:highlight>
                <a:latin typeface="Roboto"/>
                <a:ea typeface="Roboto"/>
                <a:cs typeface="Roboto"/>
                <a:sym typeface="Roboto"/>
              </a:rPr>
              <a:t>Asistarea deciziilor se pot realiza la toate nivelurile de conducere, de la managerii operaţionali la top manageri.</a:t>
            </a:r>
            <a:endParaRPr sz="1600">
              <a:solidFill>
                <a:srgbClr val="212529"/>
              </a:solidFill>
              <a:highlight>
                <a:schemeClr val="lt1"/>
              </a:highlight>
              <a:latin typeface="Roboto"/>
              <a:ea typeface="Roboto"/>
              <a:cs typeface="Roboto"/>
              <a:sym typeface="Roboto"/>
            </a:endParaRPr>
          </a:p>
          <a:p>
            <a:pPr indent="-330200" lvl="0" marL="914400" rtl="0" algn="just">
              <a:spcBef>
                <a:spcPts val="0"/>
              </a:spcBef>
              <a:spcAft>
                <a:spcPts val="0"/>
              </a:spcAft>
              <a:buClr>
                <a:srgbClr val="212529"/>
              </a:buClr>
              <a:buSzPts val="1600"/>
              <a:buFont typeface="Roboto"/>
              <a:buChar char="●"/>
            </a:pPr>
            <a:r>
              <a:rPr lang="ro" sz="1600">
                <a:solidFill>
                  <a:srgbClr val="212529"/>
                </a:solidFill>
                <a:highlight>
                  <a:schemeClr val="lt1"/>
                </a:highlight>
                <a:latin typeface="Roboto"/>
                <a:ea typeface="Roboto"/>
                <a:cs typeface="Roboto"/>
                <a:sym typeface="Roboto"/>
              </a:rPr>
              <a:t>Dispunerea de resurse pentru susţinerea procesului decizional în toate fazele sale.</a:t>
            </a:r>
            <a:endParaRPr sz="1600">
              <a:solidFill>
                <a:srgbClr val="212529"/>
              </a:solidFill>
              <a:highlight>
                <a:schemeClr val="lt1"/>
              </a:highlight>
              <a:latin typeface="Roboto"/>
              <a:ea typeface="Roboto"/>
              <a:cs typeface="Roboto"/>
              <a:sym typeface="Roboto"/>
            </a:endParaRPr>
          </a:p>
          <a:p>
            <a:pPr indent="-330200" lvl="0" marL="914400" rtl="0" algn="just">
              <a:spcBef>
                <a:spcPts val="0"/>
              </a:spcBef>
              <a:spcAft>
                <a:spcPts val="0"/>
              </a:spcAft>
              <a:buClr>
                <a:srgbClr val="212529"/>
              </a:buClr>
              <a:buSzPts val="1600"/>
              <a:buFont typeface="Roboto"/>
              <a:buChar char="●"/>
            </a:pPr>
            <a:r>
              <a:rPr lang="ro" sz="1600">
                <a:solidFill>
                  <a:srgbClr val="212529"/>
                </a:solidFill>
                <a:highlight>
                  <a:srgbClr val="FFFFFF"/>
                </a:highlight>
                <a:latin typeface="Roboto"/>
                <a:ea typeface="Roboto"/>
                <a:cs typeface="Roboto"/>
                <a:sym typeface="Roboto"/>
              </a:rPr>
              <a:t>Asistarea mai multe decizii interdependente si secventiale, avand in vedere faptul ca in practica economica majoritatea deciziilor sunt intercorelate. </a:t>
            </a:r>
            <a:endParaRPr sz="1600">
              <a:solidFill>
                <a:srgbClr val="212529"/>
              </a:solidFill>
              <a:highlight>
                <a:srgbClr val="FFFFFF"/>
              </a:highlight>
              <a:latin typeface="Roboto"/>
              <a:ea typeface="Roboto"/>
              <a:cs typeface="Roboto"/>
              <a:sym typeface="Roboto"/>
            </a:endParaRPr>
          </a:p>
        </p:txBody>
      </p:sp>
      <p:pic>
        <p:nvPicPr>
          <p:cNvPr id="97" name="Google Shape;97;p19"/>
          <p:cNvPicPr preferRelativeResize="0"/>
          <p:nvPr/>
        </p:nvPicPr>
        <p:blipFill>
          <a:blip r:embed="rId3">
            <a:alphaModFix/>
          </a:blip>
          <a:stretch>
            <a:fillRect/>
          </a:stretch>
        </p:blipFill>
        <p:spPr>
          <a:xfrm>
            <a:off x="6249525" y="1452150"/>
            <a:ext cx="2476500" cy="244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o"/>
              <a:t>Caracteristicile unui SIAD</a:t>
            </a:r>
            <a:endParaRPr/>
          </a:p>
        </p:txBody>
      </p:sp>
      <p:sp>
        <p:nvSpPr>
          <p:cNvPr id="103" name="Google Shape;103;p20"/>
          <p:cNvSpPr txBox="1"/>
          <p:nvPr>
            <p:ph idx="1" type="body"/>
          </p:nvPr>
        </p:nvSpPr>
        <p:spPr>
          <a:xfrm>
            <a:off x="311700" y="1529375"/>
            <a:ext cx="5723100" cy="1720800"/>
          </a:xfrm>
          <a:prstGeom prst="rect">
            <a:avLst/>
          </a:prstGeom>
        </p:spPr>
        <p:txBody>
          <a:bodyPr anchorCtr="0" anchor="t" bIns="91425" lIns="91425" spcFirstLastPara="1" rIns="91425" wrap="square" tIns="91425">
            <a:noAutofit/>
          </a:bodyPr>
          <a:lstStyle/>
          <a:p>
            <a:pPr indent="-330200" lvl="0" marL="914400" rtl="0" algn="just">
              <a:spcBef>
                <a:spcPts val="0"/>
              </a:spcBef>
              <a:spcAft>
                <a:spcPts val="0"/>
              </a:spcAft>
              <a:buClr>
                <a:srgbClr val="212529"/>
              </a:buClr>
              <a:buSzPts val="1600"/>
              <a:buFont typeface="Roboto"/>
              <a:buChar char="●"/>
            </a:pPr>
            <a:r>
              <a:rPr lang="ro" sz="1600">
                <a:solidFill>
                  <a:srgbClr val="212529"/>
                </a:solidFill>
                <a:highlight>
                  <a:srgbClr val="FFFFFF"/>
                </a:highlight>
                <a:latin typeface="Roboto"/>
                <a:ea typeface="Roboto"/>
                <a:cs typeface="Roboto"/>
                <a:sym typeface="Roboto"/>
              </a:rPr>
              <a:t>Permiterea imbunatatitii eficacitatii a procesului decizional.</a:t>
            </a:r>
            <a:endParaRPr sz="1600">
              <a:solidFill>
                <a:srgbClr val="212529"/>
              </a:solidFill>
              <a:highlight>
                <a:srgbClr val="FFFFFF"/>
              </a:highlight>
              <a:latin typeface="Roboto"/>
              <a:ea typeface="Roboto"/>
              <a:cs typeface="Roboto"/>
              <a:sym typeface="Roboto"/>
            </a:endParaRPr>
          </a:p>
          <a:p>
            <a:pPr indent="-330200" lvl="0" marL="914400" rtl="0" algn="just">
              <a:spcBef>
                <a:spcPts val="0"/>
              </a:spcBef>
              <a:spcAft>
                <a:spcPts val="0"/>
              </a:spcAft>
              <a:buClr>
                <a:srgbClr val="212529"/>
              </a:buClr>
              <a:buSzPts val="1600"/>
              <a:buFont typeface="Roboto"/>
              <a:buChar char="●"/>
            </a:pPr>
            <a:r>
              <a:rPr lang="ro" sz="1600">
                <a:solidFill>
                  <a:srgbClr val="212529"/>
                </a:solidFill>
                <a:highlight>
                  <a:srgbClr val="FFFFFF"/>
                </a:highlight>
                <a:latin typeface="Roboto"/>
                <a:ea typeface="Roboto"/>
                <a:cs typeface="Roboto"/>
                <a:sym typeface="Roboto"/>
              </a:rPr>
              <a:t>Adaptabililitatea sistemului in timp, printr-un proces iterativ-evolutiv.</a:t>
            </a:r>
            <a:endParaRPr sz="1600">
              <a:solidFill>
                <a:srgbClr val="212529"/>
              </a:solidFill>
              <a:highlight>
                <a:srgbClr val="FFFFFF"/>
              </a:highlight>
              <a:latin typeface="Roboto"/>
              <a:ea typeface="Roboto"/>
              <a:cs typeface="Roboto"/>
              <a:sym typeface="Roboto"/>
            </a:endParaRPr>
          </a:p>
        </p:txBody>
      </p:sp>
      <p:pic>
        <p:nvPicPr>
          <p:cNvPr id="104" name="Google Shape;104;p20"/>
          <p:cNvPicPr preferRelativeResize="0"/>
          <p:nvPr/>
        </p:nvPicPr>
        <p:blipFill>
          <a:blip r:embed="rId3">
            <a:alphaModFix/>
          </a:blip>
          <a:stretch>
            <a:fillRect/>
          </a:stretch>
        </p:blipFill>
        <p:spPr>
          <a:xfrm>
            <a:off x="6405725" y="1017725"/>
            <a:ext cx="2270350" cy="2270350"/>
          </a:xfrm>
          <a:prstGeom prst="rect">
            <a:avLst/>
          </a:prstGeom>
          <a:noFill/>
          <a:ln>
            <a:noFill/>
          </a:ln>
        </p:spPr>
      </p:pic>
      <p:pic>
        <p:nvPicPr>
          <p:cNvPr id="105" name="Google Shape;105;p20"/>
          <p:cNvPicPr preferRelativeResize="0"/>
          <p:nvPr/>
        </p:nvPicPr>
        <p:blipFill>
          <a:blip r:embed="rId4">
            <a:alphaModFix/>
          </a:blip>
          <a:stretch>
            <a:fillRect/>
          </a:stretch>
        </p:blipFill>
        <p:spPr>
          <a:xfrm>
            <a:off x="1704000" y="2960200"/>
            <a:ext cx="4489574" cy="1911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o"/>
              <a:t>Calităţile indispensabile ale unui SIAD:</a:t>
            </a:r>
            <a:endParaRPr/>
          </a:p>
        </p:txBody>
      </p:sp>
      <p:sp>
        <p:nvSpPr>
          <p:cNvPr id="111" name="Google Shape;111;p21"/>
          <p:cNvSpPr txBox="1"/>
          <p:nvPr>
            <p:ph idx="1" type="body"/>
          </p:nvPr>
        </p:nvSpPr>
        <p:spPr>
          <a:xfrm>
            <a:off x="816600" y="1175500"/>
            <a:ext cx="5762700" cy="1908000"/>
          </a:xfrm>
          <a:prstGeom prst="rect">
            <a:avLst/>
          </a:prstGeom>
        </p:spPr>
        <p:txBody>
          <a:bodyPr anchorCtr="0" anchor="t" bIns="91425" lIns="91425" spcFirstLastPara="1" rIns="91425" wrap="square" tIns="91425">
            <a:noAutofit/>
          </a:bodyPr>
          <a:lstStyle/>
          <a:p>
            <a:pPr indent="-336550" lvl="0" marL="914400" rtl="0" algn="just">
              <a:spcBef>
                <a:spcPts val="0"/>
              </a:spcBef>
              <a:spcAft>
                <a:spcPts val="0"/>
              </a:spcAft>
              <a:buClr>
                <a:srgbClr val="212529"/>
              </a:buClr>
              <a:buSzPts val="1700"/>
              <a:buFont typeface="Roboto"/>
              <a:buChar char="●"/>
            </a:pPr>
            <a:r>
              <a:rPr lang="ro" sz="1700">
                <a:solidFill>
                  <a:srgbClr val="212529"/>
                </a:solidFill>
                <a:highlight>
                  <a:srgbClr val="FFFFFF"/>
                </a:highlight>
                <a:latin typeface="Roboto"/>
                <a:ea typeface="Roboto"/>
                <a:cs typeface="Roboto"/>
                <a:sym typeface="Roboto"/>
              </a:rPr>
              <a:t>Simplitate</a:t>
            </a:r>
            <a:endParaRPr sz="1700">
              <a:solidFill>
                <a:srgbClr val="212529"/>
              </a:solidFill>
              <a:highlight>
                <a:srgbClr val="FFFFFF"/>
              </a:highlight>
              <a:latin typeface="Roboto"/>
              <a:ea typeface="Roboto"/>
              <a:cs typeface="Roboto"/>
              <a:sym typeface="Roboto"/>
            </a:endParaRPr>
          </a:p>
          <a:p>
            <a:pPr indent="-336550" lvl="0" marL="914400" rtl="0" algn="just">
              <a:spcBef>
                <a:spcPts val="0"/>
              </a:spcBef>
              <a:spcAft>
                <a:spcPts val="0"/>
              </a:spcAft>
              <a:buClr>
                <a:srgbClr val="212529"/>
              </a:buClr>
              <a:buSzPts val="1700"/>
              <a:buFont typeface="Roboto"/>
              <a:buChar char="●"/>
            </a:pPr>
            <a:r>
              <a:rPr lang="ro" sz="1700">
                <a:solidFill>
                  <a:srgbClr val="212529"/>
                </a:solidFill>
                <a:highlight>
                  <a:srgbClr val="FFFFFF"/>
                </a:highlight>
                <a:latin typeface="Roboto"/>
                <a:ea typeface="Roboto"/>
                <a:cs typeface="Roboto"/>
                <a:sym typeface="Roboto"/>
              </a:rPr>
              <a:t>Robusteţe</a:t>
            </a:r>
            <a:endParaRPr sz="1700">
              <a:solidFill>
                <a:srgbClr val="212529"/>
              </a:solidFill>
              <a:highlight>
                <a:srgbClr val="FFFFFF"/>
              </a:highlight>
              <a:latin typeface="Roboto"/>
              <a:ea typeface="Roboto"/>
              <a:cs typeface="Roboto"/>
              <a:sym typeface="Roboto"/>
            </a:endParaRPr>
          </a:p>
          <a:p>
            <a:pPr indent="-336550" lvl="0" marL="914400" rtl="0" algn="just">
              <a:spcBef>
                <a:spcPts val="0"/>
              </a:spcBef>
              <a:spcAft>
                <a:spcPts val="0"/>
              </a:spcAft>
              <a:buClr>
                <a:srgbClr val="212529"/>
              </a:buClr>
              <a:buSzPts val="1700"/>
              <a:buFont typeface="Roboto"/>
              <a:buChar char="●"/>
            </a:pPr>
            <a:r>
              <a:rPr lang="ro" sz="1700">
                <a:solidFill>
                  <a:srgbClr val="212529"/>
                </a:solidFill>
                <a:highlight>
                  <a:srgbClr val="FFFFFF"/>
                </a:highlight>
                <a:latin typeface="Roboto"/>
                <a:ea typeface="Roboto"/>
                <a:cs typeface="Roboto"/>
                <a:sym typeface="Roboto"/>
              </a:rPr>
              <a:t>Adaptabilitate</a:t>
            </a:r>
            <a:endParaRPr sz="1700">
              <a:solidFill>
                <a:srgbClr val="212529"/>
              </a:solidFill>
              <a:highlight>
                <a:srgbClr val="FFFFFF"/>
              </a:highlight>
              <a:latin typeface="Roboto"/>
              <a:ea typeface="Roboto"/>
              <a:cs typeface="Roboto"/>
              <a:sym typeface="Roboto"/>
            </a:endParaRPr>
          </a:p>
          <a:p>
            <a:pPr indent="-336550" lvl="0" marL="914400" rtl="0" algn="just">
              <a:spcBef>
                <a:spcPts val="0"/>
              </a:spcBef>
              <a:spcAft>
                <a:spcPts val="0"/>
              </a:spcAft>
              <a:buClr>
                <a:srgbClr val="212529"/>
              </a:buClr>
              <a:buSzPts val="1700"/>
              <a:buFont typeface="Roboto"/>
              <a:buChar char="●"/>
            </a:pPr>
            <a:r>
              <a:rPr lang="ro" sz="1700">
                <a:solidFill>
                  <a:srgbClr val="212529"/>
                </a:solidFill>
                <a:highlight>
                  <a:schemeClr val="lt1"/>
                </a:highlight>
                <a:latin typeface="Roboto"/>
                <a:ea typeface="Roboto"/>
                <a:cs typeface="Roboto"/>
                <a:sym typeface="Roboto"/>
              </a:rPr>
              <a:t>Exhaustivitate</a:t>
            </a:r>
            <a:endParaRPr sz="1700">
              <a:solidFill>
                <a:srgbClr val="212529"/>
              </a:solidFill>
              <a:highlight>
                <a:schemeClr val="lt1"/>
              </a:highlight>
              <a:latin typeface="Roboto"/>
              <a:ea typeface="Roboto"/>
              <a:cs typeface="Roboto"/>
              <a:sym typeface="Roboto"/>
            </a:endParaRPr>
          </a:p>
          <a:p>
            <a:pPr indent="-336550" lvl="0" marL="914400" rtl="0" algn="just">
              <a:spcBef>
                <a:spcPts val="0"/>
              </a:spcBef>
              <a:spcAft>
                <a:spcPts val="0"/>
              </a:spcAft>
              <a:buClr>
                <a:srgbClr val="212529"/>
              </a:buClr>
              <a:buSzPts val="1700"/>
              <a:buFont typeface="Roboto"/>
              <a:buChar char="●"/>
            </a:pPr>
            <a:r>
              <a:rPr lang="ro" sz="1700">
                <a:solidFill>
                  <a:srgbClr val="212529"/>
                </a:solidFill>
                <a:highlight>
                  <a:schemeClr val="lt1"/>
                </a:highlight>
                <a:latin typeface="Roboto"/>
                <a:ea typeface="Roboto"/>
                <a:cs typeface="Roboto"/>
                <a:sym typeface="Roboto"/>
              </a:rPr>
              <a:t>Naturaleţea comunicării</a:t>
            </a:r>
            <a:endParaRPr sz="1700">
              <a:solidFill>
                <a:srgbClr val="212529"/>
              </a:solidFill>
              <a:highlight>
                <a:srgbClr val="FFFFFF"/>
              </a:highlight>
              <a:latin typeface="Roboto"/>
              <a:ea typeface="Roboto"/>
              <a:cs typeface="Roboto"/>
              <a:sym typeface="Roboto"/>
            </a:endParaRPr>
          </a:p>
        </p:txBody>
      </p:sp>
      <p:pic>
        <p:nvPicPr>
          <p:cNvPr id="112" name="Google Shape;112;p21"/>
          <p:cNvPicPr preferRelativeResize="0"/>
          <p:nvPr/>
        </p:nvPicPr>
        <p:blipFill>
          <a:blip r:embed="rId3">
            <a:alphaModFix/>
          </a:blip>
          <a:stretch>
            <a:fillRect/>
          </a:stretch>
        </p:blipFill>
        <p:spPr>
          <a:xfrm>
            <a:off x="5367950" y="1251700"/>
            <a:ext cx="3177600" cy="2564325"/>
          </a:xfrm>
          <a:prstGeom prst="rect">
            <a:avLst/>
          </a:prstGeom>
          <a:noFill/>
          <a:ln>
            <a:noFill/>
          </a:ln>
        </p:spPr>
      </p:pic>
      <p:pic>
        <p:nvPicPr>
          <p:cNvPr id="113" name="Google Shape;113;p21"/>
          <p:cNvPicPr preferRelativeResize="0"/>
          <p:nvPr/>
        </p:nvPicPr>
        <p:blipFill>
          <a:blip r:embed="rId4">
            <a:alphaModFix/>
          </a:blip>
          <a:stretch>
            <a:fillRect/>
          </a:stretch>
        </p:blipFill>
        <p:spPr>
          <a:xfrm>
            <a:off x="1700876" y="2788825"/>
            <a:ext cx="3357753" cy="2278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