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8792A-1F5D-476F-A5A9-D75705EE5F51}" type="datetimeFigureOut">
              <a:rPr lang="ro-RO" smtClean="0"/>
              <a:t>12.07.2017</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78B59-E523-41F9-820B-2DB37DCE60F0}" type="slidenum">
              <a:rPr lang="ro-RO" smtClean="0"/>
              <a:t>‹#›</a:t>
            </a:fld>
            <a:endParaRPr lang="ro-RO"/>
          </a:p>
        </p:txBody>
      </p:sp>
    </p:spTree>
    <p:extLst>
      <p:ext uri="{BB962C8B-B14F-4D97-AF65-F5344CB8AC3E}">
        <p14:creationId xmlns:p14="http://schemas.microsoft.com/office/powerpoint/2010/main" val="22002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2F01A42-3DE7-43B6-9C19-3A7630DEFCDD}" type="datetimeFigureOut">
              <a:rPr lang="ro-RO" smtClean="0"/>
              <a:t>12.07.2017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491637-F3D9-49DB-8D86-6CCC0926CDE9}" type="slidenum">
              <a:rPr lang="ro-RO" smtClean="0"/>
              <a:t>‹#›</a:t>
            </a:fld>
            <a:endParaRPr lang="ro-R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8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A42-3DE7-43B6-9C19-3A7630DEFCDD}" type="datetimeFigureOut">
              <a:rPr lang="ro-RO" smtClean="0"/>
              <a:t>12.07.2017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231870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A42-3DE7-43B6-9C19-3A7630DEFCDD}" type="datetimeFigureOut">
              <a:rPr lang="ro-RO" smtClean="0"/>
              <a:t>12.07.2017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491637-F3D9-49DB-8D86-6CCC0926CDE9}" type="slidenum">
              <a:rPr lang="ro-RO" smtClean="0"/>
              <a:t>‹#›</a:t>
            </a:fld>
            <a:endParaRPr lang="ro-R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64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A42-3DE7-43B6-9C19-3A7630DEFCDD}" type="datetimeFigureOut">
              <a:rPr lang="ro-RO" smtClean="0"/>
              <a:t>12.07.2017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140473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F01A42-3DE7-43B6-9C19-3A7630DEFCDD}" type="datetimeFigureOut">
              <a:rPr lang="ro-RO" smtClean="0"/>
              <a:t>12.07.2017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491637-F3D9-49DB-8D86-6CCC0926CDE9}" type="slidenum">
              <a:rPr lang="ro-RO" smtClean="0"/>
              <a:t>‹#›</a:t>
            </a:fld>
            <a:endParaRPr lang="ro-R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35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01A42-3DE7-43B6-9C19-3A7630DEFCDD}" type="datetimeFigureOut">
              <a:rPr lang="ro-RO" smtClean="0"/>
              <a:t>12.07.2017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338988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01A42-3DE7-43B6-9C19-3A7630DEFCDD}" type="datetimeFigureOut">
              <a:rPr lang="ro-RO" smtClean="0"/>
              <a:t>12.07.2017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6328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01A42-3DE7-43B6-9C19-3A7630DEFCDD}" type="datetimeFigureOut">
              <a:rPr lang="ro-RO" smtClean="0"/>
              <a:t>12.07.2017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277162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01A42-3DE7-43B6-9C19-3A7630DEFCDD}" type="datetimeFigureOut">
              <a:rPr lang="ro-RO" smtClean="0"/>
              <a:t>12.07.2017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300755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F01A42-3DE7-43B6-9C19-3A7630DEFCDD}" type="datetimeFigureOut">
              <a:rPr lang="ro-RO" smtClean="0"/>
              <a:t>12.07.2017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491637-F3D9-49DB-8D86-6CCC0926CDE9}" type="slidenum">
              <a:rPr lang="ro-RO" smtClean="0"/>
              <a:t>‹#›</a:t>
            </a:fld>
            <a:endParaRPr lang="ro-RO"/>
          </a:p>
        </p:txBody>
      </p:sp>
    </p:spTree>
    <p:extLst>
      <p:ext uri="{BB962C8B-B14F-4D97-AF65-F5344CB8AC3E}">
        <p14:creationId xmlns:p14="http://schemas.microsoft.com/office/powerpoint/2010/main" val="6592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F01A42-3DE7-43B6-9C19-3A7630DEFCDD}" type="datetimeFigureOut">
              <a:rPr lang="ro-RO" smtClean="0"/>
              <a:t>12.07.2017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491637-F3D9-49DB-8D86-6CCC0926CDE9}" type="slidenum">
              <a:rPr lang="ro-RO" smtClean="0"/>
              <a:t>‹#›</a:t>
            </a:fld>
            <a:endParaRPr lang="ro-R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6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F01A42-3DE7-43B6-9C19-3A7630DEFCDD}" type="datetimeFigureOut">
              <a:rPr lang="ro-RO" smtClean="0"/>
              <a:t>12.07.2017</a:t>
            </a:fld>
            <a:endParaRPr lang="ro-R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o-R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491637-F3D9-49DB-8D86-6CCC0926CDE9}" type="slidenum">
              <a:rPr lang="ro-RO" smtClean="0"/>
              <a:t>‹#›</a:t>
            </a:fld>
            <a:endParaRPr lang="ro-R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759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C2AFF8-9FD4-40FC-A28C-DAE61D461C1F}"/>
              </a:ext>
            </a:extLst>
          </p:cNvPr>
          <p:cNvSpPr>
            <a:spLocks noGrp="1"/>
          </p:cNvSpPr>
          <p:nvPr>
            <p:ph type="title"/>
          </p:nvPr>
        </p:nvSpPr>
        <p:spPr>
          <a:xfrm>
            <a:off x="839788" y="857495"/>
            <a:ext cx="10515600" cy="1325563"/>
          </a:xfrm>
        </p:spPr>
        <p:txBody>
          <a:bodyPr/>
          <a:lstStyle/>
          <a:p>
            <a:pPr algn="ctr"/>
            <a:r>
              <a:rPr lang="ro-RO" dirty="0"/>
              <a:t>MONITORIZAREA CONSUMULUI DE </a:t>
            </a:r>
            <a:br>
              <a:rPr lang="ro-RO" dirty="0"/>
            </a:br>
            <a:r>
              <a:rPr lang="ro-RO" dirty="0"/>
              <a:t>ENERGIE ELECTRICĂ</a:t>
            </a:r>
          </a:p>
        </p:txBody>
      </p:sp>
      <p:sp>
        <p:nvSpPr>
          <p:cNvPr id="7" name="Text Placeholder 6">
            <a:extLst>
              <a:ext uri="{FF2B5EF4-FFF2-40B4-BE49-F238E27FC236}">
                <a16:creationId xmlns:a16="http://schemas.microsoft.com/office/drawing/2014/main" id="{A8C9E1BB-5215-46D8-B84C-5FB0C32877FA}"/>
              </a:ext>
            </a:extLst>
          </p:cNvPr>
          <p:cNvSpPr>
            <a:spLocks noGrp="1"/>
          </p:cNvSpPr>
          <p:nvPr>
            <p:ph type="body" idx="1"/>
          </p:nvPr>
        </p:nvSpPr>
        <p:spPr>
          <a:xfrm>
            <a:off x="2138289" y="3945035"/>
            <a:ext cx="3859286" cy="823912"/>
          </a:xfrm>
        </p:spPr>
        <p:txBody>
          <a:bodyPr/>
          <a:lstStyle/>
          <a:p>
            <a:r>
              <a:rPr lang="ro-RO" dirty="0"/>
              <a:t>Autor:</a:t>
            </a:r>
          </a:p>
        </p:txBody>
      </p:sp>
      <p:sp>
        <p:nvSpPr>
          <p:cNvPr id="8" name="Content Placeholder 7">
            <a:extLst>
              <a:ext uri="{FF2B5EF4-FFF2-40B4-BE49-F238E27FC236}">
                <a16:creationId xmlns:a16="http://schemas.microsoft.com/office/drawing/2014/main" id="{F22987F8-FB8A-4310-9BE5-B1D937CFB660}"/>
              </a:ext>
            </a:extLst>
          </p:cNvPr>
          <p:cNvSpPr>
            <a:spLocks noGrp="1"/>
          </p:cNvSpPr>
          <p:nvPr>
            <p:ph sz="half" idx="2"/>
          </p:nvPr>
        </p:nvSpPr>
        <p:spPr>
          <a:xfrm>
            <a:off x="1489038" y="4757444"/>
            <a:ext cx="5157787" cy="1420715"/>
          </a:xfrm>
        </p:spPr>
        <p:txBody>
          <a:bodyPr/>
          <a:lstStyle/>
          <a:p>
            <a:pPr marL="0" indent="0">
              <a:buNone/>
            </a:pPr>
            <a:r>
              <a:rPr lang="ro-RO" dirty="0"/>
              <a:t>George-Sergiu Bălăucă</a:t>
            </a:r>
          </a:p>
        </p:txBody>
      </p:sp>
      <p:sp>
        <p:nvSpPr>
          <p:cNvPr id="9" name="Text Placeholder 8">
            <a:extLst>
              <a:ext uri="{FF2B5EF4-FFF2-40B4-BE49-F238E27FC236}">
                <a16:creationId xmlns:a16="http://schemas.microsoft.com/office/drawing/2014/main" id="{9A298F2C-CD40-48CA-B703-9ED95C254692}"/>
              </a:ext>
            </a:extLst>
          </p:cNvPr>
          <p:cNvSpPr>
            <a:spLocks noGrp="1"/>
          </p:cNvSpPr>
          <p:nvPr>
            <p:ph type="body" sz="quarter" idx="3"/>
          </p:nvPr>
        </p:nvSpPr>
        <p:spPr>
          <a:xfrm>
            <a:off x="7296076" y="3933532"/>
            <a:ext cx="4059312" cy="823912"/>
          </a:xfrm>
        </p:spPr>
        <p:txBody>
          <a:bodyPr/>
          <a:lstStyle/>
          <a:p>
            <a:r>
              <a:rPr lang="ro-RO" dirty="0"/>
              <a:t>Coordonator:</a:t>
            </a:r>
          </a:p>
        </p:txBody>
      </p:sp>
      <p:sp>
        <p:nvSpPr>
          <p:cNvPr id="10" name="Content Placeholder 9">
            <a:extLst>
              <a:ext uri="{FF2B5EF4-FFF2-40B4-BE49-F238E27FC236}">
                <a16:creationId xmlns:a16="http://schemas.microsoft.com/office/drawing/2014/main" id="{7940F6C0-4A1E-4533-A08D-1E55808A6B25}"/>
              </a:ext>
            </a:extLst>
          </p:cNvPr>
          <p:cNvSpPr>
            <a:spLocks noGrp="1"/>
          </p:cNvSpPr>
          <p:nvPr>
            <p:ph sz="quarter" idx="4"/>
          </p:nvPr>
        </p:nvSpPr>
        <p:spPr>
          <a:xfrm>
            <a:off x="7008812" y="4799646"/>
            <a:ext cx="5183188" cy="1420716"/>
          </a:xfrm>
        </p:spPr>
        <p:txBody>
          <a:bodyPr/>
          <a:lstStyle/>
          <a:p>
            <a:pPr marL="0" indent="0">
              <a:buNone/>
            </a:pPr>
            <a:r>
              <a:rPr lang="ro-RO" dirty="0" err="1"/>
              <a:t>Șl.dr.ing</a:t>
            </a:r>
            <a:r>
              <a:rPr lang="ro-RO" dirty="0"/>
              <a:t> Valentin SITA</a:t>
            </a:r>
          </a:p>
        </p:txBody>
      </p:sp>
    </p:spTree>
    <p:extLst>
      <p:ext uri="{BB962C8B-B14F-4D97-AF65-F5344CB8AC3E}">
        <p14:creationId xmlns:p14="http://schemas.microsoft.com/office/powerpoint/2010/main" val="266346156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540E-BCBE-4731-8D73-26AC46E9299D}"/>
              </a:ext>
            </a:extLst>
          </p:cNvPr>
          <p:cNvSpPr>
            <a:spLocks noGrp="1"/>
          </p:cNvSpPr>
          <p:nvPr>
            <p:ph type="title"/>
          </p:nvPr>
        </p:nvSpPr>
        <p:spPr/>
        <p:txBody>
          <a:bodyPr/>
          <a:lstStyle/>
          <a:p>
            <a:r>
              <a:rPr lang="ro-RO" dirty="0"/>
              <a:t>Configurare</a:t>
            </a:r>
          </a:p>
        </p:txBody>
      </p:sp>
      <p:sp>
        <p:nvSpPr>
          <p:cNvPr id="4" name="Text Placeholder 3">
            <a:extLst>
              <a:ext uri="{FF2B5EF4-FFF2-40B4-BE49-F238E27FC236}">
                <a16:creationId xmlns:a16="http://schemas.microsoft.com/office/drawing/2014/main" id="{A6453EB0-83C6-4CD1-954D-32D06A87B484}"/>
              </a:ext>
            </a:extLst>
          </p:cNvPr>
          <p:cNvSpPr>
            <a:spLocks noGrp="1"/>
          </p:cNvSpPr>
          <p:nvPr>
            <p:ph type="body" sz="half" idx="2"/>
          </p:nvPr>
        </p:nvSpPr>
        <p:spPr>
          <a:xfrm>
            <a:off x="1024128" y="2257505"/>
            <a:ext cx="3785792" cy="421789"/>
          </a:xfrm>
        </p:spPr>
        <p:txBody>
          <a:bodyPr>
            <a:normAutofit/>
          </a:bodyPr>
          <a:lstStyle/>
          <a:p>
            <a:r>
              <a:rPr lang="ro-RO" sz="2000" dirty="0"/>
              <a:t>Module Bluetooth Master-Slave</a:t>
            </a:r>
          </a:p>
        </p:txBody>
      </p:sp>
      <p:pic>
        <p:nvPicPr>
          <p:cNvPr id="5" name="Picture 4">
            <a:extLst>
              <a:ext uri="{FF2B5EF4-FFF2-40B4-BE49-F238E27FC236}">
                <a16:creationId xmlns:a16="http://schemas.microsoft.com/office/drawing/2014/main" id="{BEC6B331-CBD6-4E8A-A5C2-AAD22B47DDBC}"/>
              </a:ext>
            </a:extLst>
          </p:cNvPr>
          <p:cNvPicPr/>
          <p:nvPr/>
        </p:nvPicPr>
        <p:blipFill>
          <a:blip r:embed="rId2">
            <a:extLst>
              <a:ext uri="{28A0092B-C50C-407E-A947-70E740481C1C}">
                <a14:useLocalDpi xmlns:a14="http://schemas.microsoft.com/office/drawing/2010/main" val="0"/>
              </a:ext>
            </a:extLst>
          </a:blip>
          <a:stretch>
            <a:fillRect/>
          </a:stretch>
        </p:blipFill>
        <p:spPr>
          <a:xfrm>
            <a:off x="1024128" y="2679295"/>
            <a:ext cx="3785792" cy="2017294"/>
          </a:xfrm>
          <a:prstGeom prst="rect">
            <a:avLst/>
          </a:prstGeom>
        </p:spPr>
      </p:pic>
      <p:pic>
        <p:nvPicPr>
          <p:cNvPr id="6" name="Picture 5">
            <a:extLst>
              <a:ext uri="{FF2B5EF4-FFF2-40B4-BE49-F238E27FC236}">
                <a16:creationId xmlns:a16="http://schemas.microsoft.com/office/drawing/2014/main" id="{ADD90998-1A94-4354-8D1C-2C2DAFBD9692}"/>
              </a:ext>
            </a:extLst>
          </p:cNvPr>
          <p:cNvPicPr/>
          <p:nvPr/>
        </p:nvPicPr>
        <p:blipFill>
          <a:blip r:embed="rId3">
            <a:extLst>
              <a:ext uri="{28A0092B-C50C-407E-A947-70E740481C1C}">
                <a14:useLocalDpi xmlns:a14="http://schemas.microsoft.com/office/drawing/2010/main" val="0"/>
              </a:ext>
            </a:extLst>
          </a:blip>
          <a:stretch>
            <a:fillRect/>
          </a:stretch>
        </p:blipFill>
        <p:spPr>
          <a:xfrm>
            <a:off x="6394548" y="2208869"/>
            <a:ext cx="5283200" cy="3133725"/>
          </a:xfrm>
          <a:prstGeom prst="rect">
            <a:avLst/>
          </a:prstGeom>
        </p:spPr>
      </p:pic>
      <p:sp>
        <p:nvSpPr>
          <p:cNvPr id="7" name="TextBox 6">
            <a:extLst>
              <a:ext uri="{FF2B5EF4-FFF2-40B4-BE49-F238E27FC236}">
                <a16:creationId xmlns:a16="http://schemas.microsoft.com/office/drawing/2014/main" id="{70666716-F9FA-4275-A0BA-95399D913E12}"/>
              </a:ext>
            </a:extLst>
          </p:cNvPr>
          <p:cNvSpPr txBox="1"/>
          <p:nvPr/>
        </p:nvSpPr>
        <p:spPr>
          <a:xfrm>
            <a:off x="6625882" y="4296479"/>
            <a:ext cx="2461847" cy="707886"/>
          </a:xfrm>
          <a:prstGeom prst="rect">
            <a:avLst/>
          </a:prstGeom>
          <a:noFill/>
        </p:spPr>
        <p:txBody>
          <a:bodyPr wrap="square" rtlCol="0">
            <a:spAutoFit/>
          </a:bodyPr>
          <a:lstStyle/>
          <a:p>
            <a:r>
              <a:rPr lang="ro-RO" sz="2000" dirty="0"/>
              <a:t>Alimentare și conectare la internet</a:t>
            </a:r>
          </a:p>
        </p:txBody>
      </p:sp>
    </p:spTree>
    <p:extLst>
      <p:ext uri="{BB962C8B-B14F-4D97-AF65-F5344CB8AC3E}">
        <p14:creationId xmlns:p14="http://schemas.microsoft.com/office/powerpoint/2010/main" val="7488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83C4-630E-441A-BE98-AB85983F68B0}"/>
              </a:ext>
            </a:extLst>
          </p:cNvPr>
          <p:cNvSpPr>
            <a:spLocks noGrp="1"/>
          </p:cNvSpPr>
          <p:nvPr>
            <p:ph type="title"/>
          </p:nvPr>
        </p:nvSpPr>
        <p:spPr/>
        <p:txBody>
          <a:bodyPr/>
          <a:lstStyle/>
          <a:p>
            <a:r>
              <a:rPr lang="ro-RO" dirty="0"/>
              <a:t>Configurare</a:t>
            </a:r>
          </a:p>
        </p:txBody>
      </p:sp>
      <p:sp>
        <p:nvSpPr>
          <p:cNvPr id="4" name="Text Placeholder 3">
            <a:extLst>
              <a:ext uri="{FF2B5EF4-FFF2-40B4-BE49-F238E27FC236}">
                <a16:creationId xmlns:a16="http://schemas.microsoft.com/office/drawing/2014/main" id="{7E52D3D0-F8F7-4ADA-A6DC-437B0E74A2F2}"/>
              </a:ext>
            </a:extLst>
          </p:cNvPr>
          <p:cNvSpPr>
            <a:spLocks noGrp="1"/>
          </p:cNvSpPr>
          <p:nvPr>
            <p:ph type="body" sz="half" idx="2"/>
          </p:nvPr>
        </p:nvSpPr>
        <p:spPr>
          <a:xfrm>
            <a:off x="1024128" y="1419658"/>
            <a:ext cx="2369000" cy="457559"/>
          </a:xfrm>
        </p:spPr>
        <p:txBody>
          <a:bodyPr>
            <a:noAutofit/>
          </a:bodyPr>
          <a:lstStyle/>
          <a:p>
            <a:r>
              <a:rPr lang="ro-RO" sz="2400" dirty="0"/>
              <a:t>Găzduire online</a:t>
            </a:r>
          </a:p>
        </p:txBody>
      </p:sp>
      <p:pic>
        <p:nvPicPr>
          <p:cNvPr id="5" name="Picture 4">
            <a:extLst>
              <a:ext uri="{FF2B5EF4-FFF2-40B4-BE49-F238E27FC236}">
                <a16:creationId xmlns:a16="http://schemas.microsoft.com/office/drawing/2014/main" id="{7F32742E-4DF1-4FC5-8665-F4950EE37428}"/>
              </a:ext>
            </a:extLst>
          </p:cNvPr>
          <p:cNvPicPr/>
          <p:nvPr/>
        </p:nvPicPr>
        <p:blipFill>
          <a:blip r:embed="rId2">
            <a:extLst>
              <a:ext uri="{28A0092B-C50C-407E-A947-70E740481C1C}">
                <a14:useLocalDpi xmlns:a14="http://schemas.microsoft.com/office/drawing/2010/main" val="0"/>
              </a:ext>
            </a:extLst>
          </a:blip>
          <a:stretch>
            <a:fillRect/>
          </a:stretch>
        </p:blipFill>
        <p:spPr>
          <a:xfrm>
            <a:off x="801272" y="2715065"/>
            <a:ext cx="4164623" cy="3369812"/>
          </a:xfrm>
          <a:prstGeom prst="rect">
            <a:avLst/>
          </a:prstGeom>
        </p:spPr>
      </p:pic>
      <p:pic>
        <p:nvPicPr>
          <p:cNvPr id="8" name="Picture 7">
            <a:extLst>
              <a:ext uri="{FF2B5EF4-FFF2-40B4-BE49-F238E27FC236}">
                <a16:creationId xmlns:a16="http://schemas.microsoft.com/office/drawing/2014/main" id="{83792DB0-86C5-4C05-8124-7B1260732262}"/>
              </a:ext>
            </a:extLst>
          </p:cNvPr>
          <p:cNvPicPr/>
          <p:nvPr/>
        </p:nvPicPr>
        <p:blipFill>
          <a:blip r:embed="rId3">
            <a:extLst>
              <a:ext uri="{28A0092B-C50C-407E-A947-70E740481C1C}">
                <a14:useLocalDpi xmlns:a14="http://schemas.microsoft.com/office/drawing/2010/main" val="0"/>
              </a:ext>
            </a:extLst>
          </a:blip>
          <a:stretch>
            <a:fillRect/>
          </a:stretch>
        </p:blipFill>
        <p:spPr>
          <a:xfrm>
            <a:off x="5413248" y="2715065"/>
            <a:ext cx="6262937" cy="3369812"/>
          </a:xfrm>
          <a:prstGeom prst="rect">
            <a:avLst/>
          </a:prstGeom>
        </p:spPr>
      </p:pic>
      <p:sp>
        <p:nvSpPr>
          <p:cNvPr id="9" name="TextBox 8">
            <a:extLst>
              <a:ext uri="{FF2B5EF4-FFF2-40B4-BE49-F238E27FC236}">
                <a16:creationId xmlns:a16="http://schemas.microsoft.com/office/drawing/2014/main" id="{EF01D973-DE88-4A60-B1FB-39573583A60D}"/>
              </a:ext>
            </a:extLst>
          </p:cNvPr>
          <p:cNvSpPr txBox="1"/>
          <p:nvPr/>
        </p:nvSpPr>
        <p:spPr>
          <a:xfrm>
            <a:off x="1973403" y="2208869"/>
            <a:ext cx="1820360" cy="400110"/>
          </a:xfrm>
          <a:prstGeom prst="rect">
            <a:avLst/>
          </a:prstGeom>
          <a:noFill/>
        </p:spPr>
        <p:txBody>
          <a:bodyPr wrap="square" rtlCol="0">
            <a:spAutoFit/>
          </a:bodyPr>
          <a:lstStyle/>
          <a:p>
            <a:r>
              <a:rPr lang="ro-RO" sz="2000" dirty="0"/>
              <a:t>Terminal </a:t>
            </a:r>
            <a:r>
              <a:rPr lang="ro-RO" sz="2000" dirty="0" err="1"/>
              <a:t>PuTTy</a:t>
            </a:r>
            <a:endParaRPr lang="ro-RO" sz="2000" dirty="0"/>
          </a:p>
        </p:txBody>
      </p:sp>
      <p:sp>
        <p:nvSpPr>
          <p:cNvPr id="10" name="TextBox 9">
            <a:extLst>
              <a:ext uri="{FF2B5EF4-FFF2-40B4-BE49-F238E27FC236}">
                <a16:creationId xmlns:a16="http://schemas.microsoft.com/office/drawing/2014/main" id="{B1A02898-79C5-4DAF-ADD0-155E1F0D6530}"/>
              </a:ext>
            </a:extLst>
          </p:cNvPr>
          <p:cNvSpPr txBox="1"/>
          <p:nvPr/>
        </p:nvSpPr>
        <p:spPr>
          <a:xfrm>
            <a:off x="7243454" y="2208869"/>
            <a:ext cx="2602523" cy="400110"/>
          </a:xfrm>
          <a:prstGeom prst="rect">
            <a:avLst/>
          </a:prstGeom>
          <a:noFill/>
        </p:spPr>
        <p:txBody>
          <a:bodyPr wrap="square" rtlCol="0">
            <a:spAutoFit/>
          </a:bodyPr>
          <a:lstStyle/>
          <a:p>
            <a:r>
              <a:rPr lang="ro-RO" sz="2000" dirty="0"/>
              <a:t>Aplicație FTP - </a:t>
            </a:r>
            <a:r>
              <a:rPr lang="ro-RO" sz="2000" dirty="0" err="1"/>
              <a:t>FileZilla</a:t>
            </a:r>
            <a:endParaRPr lang="ro-RO" sz="2000" dirty="0"/>
          </a:p>
        </p:txBody>
      </p:sp>
    </p:spTree>
    <p:extLst>
      <p:ext uri="{BB962C8B-B14F-4D97-AF65-F5344CB8AC3E}">
        <p14:creationId xmlns:p14="http://schemas.microsoft.com/office/powerpoint/2010/main" val="55431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863C-5468-4C99-97D7-E4285BD5FC26}"/>
              </a:ext>
            </a:extLst>
          </p:cNvPr>
          <p:cNvSpPr>
            <a:spLocks noGrp="1"/>
          </p:cNvSpPr>
          <p:nvPr>
            <p:ph type="title"/>
          </p:nvPr>
        </p:nvSpPr>
        <p:spPr>
          <a:xfrm>
            <a:off x="1024128" y="471509"/>
            <a:ext cx="4389120" cy="1737360"/>
          </a:xfrm>
        </p:spPr>
        <p:txBody>
          <a:bodyPr/>
          <a:lstStyle/>
          <a:p>
            <a:r>
              <a:rPr lang="ro-RO" dirty="0"/>
              <a:t>Configurare</a:t>
            </a:r>
          </a:p>
        </p:txBody>
      </p:sp>
      <p:sp>
        <p:nvSpPr>
          <p:cNvPr id="4" name="Text Placeholder 3">
            <a:extLst>
              <a:ext uri="{FF2B5EF4-FFF2-40B4-BE49-F238E27FC236}">
                <a16:creationId xmlns:a16="http://schemas.microsoft.com/office/drawing/2014/main" id="{346B775E-821F-4843-BEFB-D32B8851FF91}"/>
              </a:ext>
            </a:extLst>
          </p:cNvPr>
          <p:cNvSpPr>
            <a:spLocks noGrp="1"/>
          </p:cNvSpPr>
          <p:nvPr>
            <p:ph type="body" sz="half" idx="2"/>
          </p:nvPr>
        </p:nvSpPr>
        <p:spPr>
          <a:xfrm>
            <a:off x="4386307" y="1928399"/>
            <a:ext cx="2211442" cy="415355"/>
          </a:xfrm>
        </p:spPr>
        <p:txBody>
          <a:bodyPr>
            <a:noAutofit/>
          </a:bodyPr>
          <a:lstStyle/>
          <a:p>
            <a:r>
              <a:rPr lang="ro-RO" sz="2400" dirty="0"/>
              <a:t>Baza de date</a:t>
            </a:r>
          </a:p>
        </p:txBody>
      </p:sp>
      <p:sp>
        <p:nvSpPr>
          <p:cNvPr id="7" name="TextBox 6">
            <a:extLst>
              <a:ext uri="{FF2B5EF4-FFF2-40B4-BE49-F238E27FC236}">
                <a16:creationId xmlns:a16="http://schemas.microsoft.com/office/drawing/2014/main" id="{4FF98ABC-FF0F-46A9-8EF4-CEE0B36F5E2B}"/>
              </a:ext>
            </a:extLst>
          </p:cNvPr>
          <p:cNvSpPr txBox="1"/>
          <p:nvPr/>
        </p:nvSpPr>
        <p:spPr>
          <a:xfrm>
            <a:off x="1272674" y="4461319"/>
            <a:ext cx="1878489" cy="830997"/>
          </a:xfrm>
          <a:prstGeom prst="rect">
            <a:avLst/>
          </a:prstGeom>
          <a:noFill/>
        </p:spPr>
        <p:txBody>
          <a:bodyPr wrap="square" rtlCol="0">
            <a:spAutoFit/>
          </a:bodyPr>
          <a:lstStyle/>
          <a:p>
            <a:r>
              <a:rPr lang="ro-RO" sz="2400" dirty="0"/>
              <a:t>Comunicație client-server</a:t>
            </a:r>
          </a:p>
        </p:txBody>
      </p:sp>
      <p:pic>
        <p:nvPicPr>
          <p:cNvPr id="9" name="Picture 8">
            <a:extLst>
              <a:ext uri="{FF2B5EF4-FFF2-40B4-BE49-F238E27FC236}">
                <a16:creationId xmlns:a16="http://schemas.microsoft.com/office/drawing/2014/main" id="{D5F10FF2-1A30-41E0-B1E9-4128CBD5B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769" y="3305549"/>
            <a:ext cx="9048750" cy="3019425"/>
          </a:xfrm>
          <a:prstGeom prst="rect">
            <a:avLst/>
          </a:prstGeom>
        </p:spPr>
      </p:pic>
      <p:sp>
        <p:nvSpPr>
          <p:cNvPr id="10" name="TextBox 9">
            <a:extLst>
              <a:ext uri="{FF2B5EF4-FFF2-40B4-BE49-F238E27FC236}">
                <a16:creationId xmlns:a16="http://schemas.microsoft.com/office/drawing/2014/main" id="{5B1AEDEE-6986-4CE1-B861-8993F235FADC}"/>
              </a:ext>
            </a:extLst>
          </p:cNvPr>
          <p:cNvSpPr txBox="1"/>
          <p:nvPr/>
        </p:nvSpPr>
        <p:spPr>
          <a:xfrm>
            <a:off x="2863769" y="3451020"/>
            <a:ext cx="3556312" cy="947732"/>
          </a:xfrm>
          <a:prstGeom prst="rect">
            <a:avLst/>
          </a:prstGeom>
          <a:solidFill>
            <a:schemeClr val="bg1"/>
          </a:solidFill>
        </p:spPr>
        <p:txBody>
          <a:bodyPr wrap="square" rtlCol="0">
            <a:spAutoFit/>
          </a:bodyPr>
          <a:lstStyle/>
          <a:p>
            <a:endParaRPr lang="ro-RO" dirty="0"/>
          </a:p>
        </p:txBody>
      </p:sp>
      <p:sp>
        <p:nvSpPr>
          <p:cNvPr id="11" name="TextBox 10">
            <a:extLst>
              <a:ext uri="{FF2B5EF4-FFF2-40B4-BE49-F238E27FC236}">
                <a16:creationId xmlns:a16="http://schemas.microsoft.com/office/drawing/2014/main" id="{C669EC31-6F36-4E64-959B-F39A51AC809B}"/>
              </a:ext>
            </a:extLst>
          </p:cNvPr>
          <p:cNvSpPr txBox="1"/>
          <p:nvPr/>
        </p:nvSpPr>
        <p:spPr>
          <a:xfrm>
            <a:off x="3840479" y="3924886"/>
            <a:ext cx="2053883" cy="379828"/>
          </a:xfrm>
          <a:prstGeom prst="rect">
            <a:avLst/>
          </a:prstGeom>
          <a:noFill/>
        </p:spPr>
        <p:txBody>
          <a:bodyPr wrap="square" rtlCol="0">
            <a:spAutoFit/>
          </a:bodyPr>
          <a:lstStyle/>
          <a:p>
            <a:r>
              <a:rPr lang="ro-RO" dirty="0"/>
              <a:t>93.188.164.20</a:t>
            </a:r>
          </a:p>
        </p:txBody>
      </p:sp>
      <p:pic>
        <p:nvPicPr>
          <p:cNvPr id="13" name="Picture 12">
            <a:extLst>
              <a:ext uri="{FF2B5EF4-FFF2-40B4-BE49-F238E27FC236}">
                <a16:creationId xmlns:a16="http://schemas.microsoft.com/office/drawing/2014/main" id="{3AACCD57-79BE-49D0-8ED6-DE07EBD6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643" y="966603"/>
            <a:ext cx="3404795" cy="2338946"/>
          </a:xfrm>
          <a:prstGeom prst="rect">
            <a:avLst/>
          </a:prstGeom>
        </p:spPr>
      </p:pic>
    </p:spTree>
    <p:extLst>
      <p:ext uri="{BB962C8B-B14F-4D97-AF65-F5344CB8AC3E}">
        <p14:creationId xmlns:p14="http://schemas.microsoft.com/office/powerpoint/2010/main" val="351800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DF66-F61A-4C6B-B653-6F7439910CF3}"/>
              </a:ext>
            </a:extLst>
          </p:cNvPr>
          <p:cNvSpPr>
            <a:spLocks noGrp="1"/>
          </p:cNvSpPr>
          <p:nvPr>
            <p:ph type="title"/>
          </p:nvPr>
        </p:nvSpPr>
        <p:spPr>
          <a:xfrm>
            <a:off x="1024128" y="471509"/>
            <a:ext cx="4389120" cy="1737360"/>
          </a:xfrm>
        </p:spPr>
        <p:txBody>
          <a:bodyPr/>
          <a:lstStyle/>
          <a:p>
            <a:r>
              <a:rPr lang="ro-RO" dirty="0"/>
              <a:t>Implementare</a:t>
            </a:r>
          </a:p>
        </p:txBody>
      </p:sp>
      <p:sp>
        <p:nvSpPr>
          <p:cNvPr id="4" name="Text Placeholder 3">
            <a:extLst>
              <a:ext uri="{FF2B5EF4-FFF2-40B4-BE49-F238E27FC236}">
                <a16:creationId xmlns:a16="http://schemas.microsoft.com/office/drawing/2014/main" id="{AAF941D1-8D15-49CC-BE67-FAB7790ACCE4}"/>
              </a:ext>
            </a:extLst>
          </p:cNvPr>
          <p:cNvSpPr>
            <a:spLocks noGrp="1"/>
          </p:cNvSpPr>
          <p:nvPr>
            <p:ph type="body" sz="half" idx="2"/>
          </p:nvPr>
        </p:nvSpPr>
        <p:spPr>
          <a:xfrm>
            <a:off x="1181686" y="2301202"/>
            <a:ext cx="2928894" cy="2075343"/>
          </a:xfrm>
        </p:spPr>
        <p:txBody>
          <a:bodyPr>
            <a:normAutofit/>
          </a:bodyPr>
          <a:lstStyle/>
          <a:p>
            <a:r>
              <a:rPr lang="ro-RO" sz="2000" dirty="0"/>
              <a:t>În vederea implementării interfeței, au fost utilizate limbaje de </a:t>
            </a:r>
            <a:r>
              <a:rPr lang="ro-RO" sz="2000" dirty="0" err="1"/>
              <a:t>scriptare</a:t>
            </a:r>
            <a:r>
              <a:rPr lang="ro-RO" sz="2000" dirty="0"/>
              <a:t>, precum </a:t>
            </a:r>
            <a:r>
              <a:rPr lang="ro-RO" sz="2000" dirty="0" err="1"/>
              <a:t>JavaScript</a:t>
            </a:r>
            <a:r>
              <a:rPr lang="ro-RO" sz="2000" dirty="0"/>
              <a:t>, HTML, CSS și librării </a:t>
            </a:r>
            <a:r>
              <a:rPr lang="ro-RO" sz="2000" dirty="0" err="1"/>
              <a:t>Bootstrap</a:t>
            </a:r>
            <a:r>
              <a:rPr lang="ro-RO" sz="2000" dirty="0"/>
              <a:t>, Morris, Raphael.</a:t>
            </a:r>
          </a:p>
        </p:txBody>
      </p:sp>
      <p:pic>
        <p:nvPicPr>
          <p:cNvPr id="6" name="Picture 5">
            <a:extLst>
              <a:ext uri="{FF2B5EF4-FFF2-40B4-BE49-F238E27FC236}">
                <a16:creationId xmlns:a16="http://schemas.microsoft.com/office/drawing/2014/main" id="{C51A198B-8952-4F77-B6ED-F4A7482DB846}"/>
              </a:ext>
            </a:extLst>
          </p:cNvPr>
          <p:cNvPicPr/>
          <p:nvPr/>
        </p:nvPicPr>
        <p:blipFill>
          <a:blip r:embed="rId2">
            <a:extLst>
              <a:ext uri="{28A0092B-C50C-407E-A947-70E740481C1C}">
                <a14:useLocalDpi xmlns:a14="http://schemas.microsoft.com/office/drawing/2010/main" val="0"/>
              </a:ext>
            </a:extLst>
          </a:blip>
          <a:stretch>
            <a:fillRect/>
          </a:stretch>
        </p:blipFill>
        <p:spPr>
          <a:xfrm>
            <a:off x="4285019" y="992014"/>
            <a:ext cx="7492454" cy="5465057"/>
          </a:xfrm>
          <a:prstGeom prst="rect">
            <a:avLst/>
          </a:prstGeom>
        </p:spPr>
      </p:pic>
      <p:sp>
        <p:nvSpPr>
          <p:cNvPr id="7" name="TextBox 6">
            <a:extLst>
              <a:ext uri="{FF2B5EF4-FFF2-40B4-BE49-F238E27FC236}">
                <a16:creationId xmlns:a16="http://schemas.microsoft.com/office/drawing/2014/main" id="{04A23289-DDC9-439C-9842-3954802FB8C9}"/>
              </a:ext>
            </a:extLst>
          </p:cNvPr>
          <p:cNvSpPr txBox="1"/>
          <p:nvPr/>
        </p:nvSpPr>
        <p:spPr>
          <a:xfrm>
            <a:off x="1198567" y="1839537"/>
            <a:ext cx="2518117" cy="461665"/>
          </a:xfrm>
          <a:prstGeom prst="rect">
            <a:avLst/>
          </a:prstGeom>
          <a:noFill/>
        </p:spPr>
        <p:txBody>
          <a:bodyPr wrap="square" rtlCol="0">
            <a:spAutoFit/>
          </a:bodyPr>
          <a:lstStyle/>
          <a:p>
            <a:r>
              <a:rPr lang="ro-RO" sz="2400" dirty="0"/>
              <a:t>Interfața grafică</a:t>
            </a:r>
          </a:p>
        </p:txBody>
      </p:sp>
      <p:sp>
        <p:nvSpPr>
          <p:cNvPr id="8" name="TextBox 7">
            <a:extLst>
              <a:ext uri="{FF2B5EF4-FFF2-40B4-BE49-F238E27FC236}">
                <a16:creationId xmlns:a16="http://schemas.microsoft.com/office/drawing/2014/main" id="{89F1D682-039B-4CA1-8FD0-BDFE669976E7}"/>
              </a:ext>
            </a:extLst>
          </p:cNvPr>
          <p:cNvSpPr txBox="1"/>
          <p:nvPr/>
        </p:nvSpPr>
        <p:spPr>
          <a:xfrm>
            <a:off x="1198566" y="4628271"/>
            <a:ext cx="2912014" cy="1631216"/>
          </a:xfrm>
          <a:prstGeom prst="rect">
            <a:avLst/>
          </a:prstGeom>
          <a:noFill/>
        </p:spPr>
        <p:txBody>
          <a:bodyPr wrap="square" rtlCol="0">
            <a:spAutoFit/>
          </a:bodyPr>
          <a:lstStyle/>
          <a:p>
            <a:r>
              <a:rPr lang="ro-RO" sz="2000" dirty="0"/>
              <a:t>Interfațarea componentei grafice cu baza de date s-a realizat prin intermediu serviciilor PHP găzduite pe server.</a:t>
            </a:r>
          </a:p>
        </p:txBody>
      </p:sp>
    </p:spTree>
    <p:extLst>
      <p:ext uri="{BB962C8B-B14F-4D97-AF65-F5344CB8AC3E}">
        <p14:creationId xmlns:p14="http://schemas.microsoft.com/office/powerpoint/2010/main" val="319284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E2A2-E356-4998-A2C3-323FC3F9BA27}"/>
              </a:ext>
            </a:extLst>
          </p:cNvPr>
          <p:cNvSpPr>
            <a:spLocks noGrp="1"/>
          </p:cNvSpPr>
          <p:nvPr>
            <p:ph type="title"/>
          </p:nvPr>
        </p:nvSpPr>
        <p:spPr/>
        <p:txBody>
          <a:bodyPr/>
          <a:lstStyle/>
          <a:p>
            <a:r>
              <a:rPr lang="ro-RO" dirty="0"/>
              <a:t>Implementare</a:t>
            </a:r>
          </a:p>
        </p:txBody>
      </p:sp>
      <p:sp>
        <p:nvSpPr>
          <p:cNvPr id="4" name="Text Placeholder 3">
            <a:extLst>
              <a:ext uri="{FF2B5EF4-FFF2-40B4-BE49-F238E27FC236}">
                <a16:creationId xmlns:a16="http://schemas.microsoft.com/office/drawing/2014/main" id="{8D588CBB-BFF1-4D65-AF32-3AE78804051D}"/>
              </a:ext>
            </a:extLst>
          </p:cNvPr>
          <p:cNvSpPr>
            <a:spLocks noGrp="1"/>
          </p:cNvSpPr>
          <p:nvPr>
            <p:ph type="body" sz="half" idx="2"/>
          </p:nvPr>
        </p:nvSpPr>
        <p:spPr>
          <a:xfrm>
            <a:off x="7328919" y="1090308"/>
            <a:ext cx="1282974" cy="499762"/>
          </a:xfrm>
        </p:spPr>
        <p:txBody>
          <a:bodyPr>
            <a:normAutofit fontScale="92500" lnSpcReduction="10000"/>
          </a:bodyPr>
          <a:lstStyle/>
          <a:p>
            <a:r>
              <a:rPr lang="ro-RO" sz="2800" dirty="0" err="1"/>
              <a:t>Arduino</a:t>
            </a:r>
            <a:endParaRPr lang="ro-RO" sz="2800" dirty="0"/>
          </a:p>
        </p:txBody>
      </p:sp>
      <p:sp>
        <p:nvSpPr>
          <p:cNvPr id="5" name="TextBox 4">
            <a:extLst>
              <a:ext uri="{FF2B5EF4-FFF2-40B4-BE49-F238E27FC236}">
                <a16:creationId xmlns:a16="http://schemas.microsoft.com/office/drawing/2014/main" id="{BB5A3D91-D7AD-4091-BF9A-2553ACF2BC1B}"/>
              </a:ext>
            </a:extLst>
          </p:cNvPr>
          <p:cNvSpPr txBox="1"/>
          <p:nvPr/>
        </p:nvSpPr>
        <p:spPr>
          <a:xfrm>
            <a:off x="787791" y="1930381"/>
            <a:ext cx="3559126" cy="400110"/>
          </a:xfrm>
          <a:prstGeom prst="rect">
            <a:avLst/>
          </a:prstGeom>
          <a:noFill/>
        </p:spPr>
        <p:txBody>
          <a:bodyPr wrap="square" rtlCol="0">
            <a:spAutoFit/>
          </a:bodyPr>
          <a:lstStyle/>
          <a:p>
            <a:pPr marL="342900" indent="-342900">
              <a:buFont typeface="Arial" panose="020B0604020202020204" pitchFamily="34" charset="0"/>
              <a:buChar char="•"/>
            </a:pPr>
            <a:r>
              <a:rPr lang="ro-RO" sz="2000" dirty="0"/>
              <a:t>Funcția de citire de la senzor</a:t>
            </a:r>
          </a:p>
        </p:txBody>
      </p:sp>
      <p:pic>
        <p:nvPicPr>
          <p:cNvPr id="7" name="Picture 6">
            <a:extLst>
              <a:ext uri="{FF2B5EF4-FFF2-40B4-BE49-F238E27FC236}">
                <a16:creationId xmlns:a16="http://schemas.microsoft.com/office/drawing/2014/main" id="{F6E89B99-31E0-47CD-95E6-ACBE10A30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011965"/>
            <a:ext cx="6684270" cy="236942"/>
          </a:xfrm>
          <a:prstGeom prst="rect">
            <a:avLst/>
          </a:prstGeom>
        </p:spPr>
      </p:pic>
      <p:sp>
        <p:nvSpPr>
          <p:cNvPr id="9" name="TextBox 8">
            <a:extLst>
              <a:ext uri="{FF2B5EF4-FFF2-40B4-BE49-F238E27FC236}">
                <a16:creationId xmlns:a16="http://schemas.microsoft.com/office/drawing/2014/main" id="{035ACD8A-018B-4EEF-A40C-663FEA64BE9B}"/>
              </a:ext>
            </a:extLst>
          </p:cNvPr>
          <p:cNvSpPr txBox="1"/>
          <p:nvPr/>
        </p:nvSpPr>
        <p:spPr>
          <a:xfrm>
            <a:off x="787791" y="2773948"/>
            <a:ext cx="3559126" cy="400110"/>
          </a:xfrm>
          <a:prstGeom prst="rect">
            <a:avLst/>
          </a:prstGeom>
          <a:noFill/>
        </p:spPr>
        <p:txBody>
          <a:bodyPr wrap="square" rtlCol="0">
            <a:spAutoFit/>
          </a:bodyPr>
          <a:lstStyle/>
          <a:p>
            <a:pPr marL="285750" indent="-285750">
              <a:buFont typeface="Arial" panose="020B0604020202020204" pitchFamily="34" charset="0"/>
              <a:buChar char="•"/>
            </a:pPr>
            <a:r>
              <a:rPr lang="ro-RO" sz="2000" dirty="0"/>
              <a:t>Comunicație serială</a:t>
            </a:r>
          </a:p>
        </p:txBody>
      </p:sp>
      <p:pic>
        <p:nvPicPr>
          <p:cNvPr id="12" name="Picture 11">
            <a:extLst>
              <a:ext uri="{FF2B5EF4-FFF2-40B4-BE49-F238E27FC236}">
                <a16:creationId xmlns:a16="http://schemas.microsoft.com/office/drawing/2014/main" id="{4DA08669-F9F1-4058-AB6C-DE819A1EA594}"/>
              </a:ext>
            </a:extLst>
          </p:cNvPr>
          <p:cNvPicPr/>
          <p:nvPr/>
        </p:nvPicPr>
        <p:blipFill>
          <a:blip r:embed="rId3">
            <a:extLst>
              <a:ext uri="{28A0092B-C50C-407E-A947-70E740481C1C}">
                <a14:useLocalDpi xmlns:a14="http://schemas.microsoft.com/office/drawing/2010/main" val="0"/>
              </a:ext>
            </a:extLst>
          </a:blip>
          <a:stretch>
            <a:fillRect/>
          </a:stretch>
        </p:blipFill>
        <p:spPr>
          <a:xfrm>
            <a:off x="967858" y="3503588"/>
            <a:ext cx="3604142" cy="1954677"/>
          </a:xfrm>
          <a:prstGeom prst="rect">
            <a:avLst/>
          </a:prstGeom>
        </p:spPr>
      </p:pic>
      <p:sp>
        <p:nvSpPr>
          <p:cNvPr id="13" name="TextBox 12">
            <a:extLst>
              <a:ext uri="{FF2B5EF4-FFF2-40B4-BE49-F238E27FC236}">
                <a16:creationId xmlns:a16="http://schemas.microsoft.com/office/drawing/2014/main" id="{DF192418-43BB-4F19-A15F-0513FD395A5E}"/>
              </a:ext>
            </a:extLst>
          </p:cNvPr>
          <p:cNvSpPr txBox="1"/>
          <p:nvPr/>
        </p:nvSpPr>
        <p:spPr>
          <a:xfrm>
            <a:off x="4572000" y="2459966"/>
            <a:ext cx="2940148" cy="400110"/>
          </a:xfrm>
          <a:prstGeom prst="rect">
            <a:avLst/>
          </a:prstGeom>
          <a:noFill/>
        </p:spPr>
        <p:txBody>
          <a:bodyPr wrap="square" rtlCol="0">
            <a:spAutoFit/>
          </a:bodyPr>
          <a:lstStyle/>
          <a:p>
            <a:pPr marL="342900" indent="-342900">
              <a:buFont typeface="Arial" panose="020B0604020202020204" pitchFamily="34" charset="0"/>
              <a:buChar char="•"/>
            </a:pPr>
            <a:r>
              <a:rPr lang="ro-RO" sz="2000" dirty="0"/>
              <a:t>Conexiune client-server</a:t>
            </a:r>
          </a:p>
        </p:txBody>
      </p:sp>
      <p:pic>
        <p:nvPicPr>
          <p:cNvPr id="14" name="Picture 13">
            <a:extLst>
              <a:ext uri="{FF2B5EF4-FFF2-40B4-BE49-F238E27FC236}">
                <a16:creationId xmlns:a16="http://schemas.microsoft.com/office/drawing/2014/main" id="{A6238462-838B-4122-9EA1-46A987EA537B}"/>
              </a:ext>
            </a:extLst>
          </p:cNvPr>
          <p:cNvPicPr/>
          <p:nvPr/>
        </p:nvPicPr>
        <p:blipFill>
          <a:blip r:embed="rId4">
            <a:extLst>
              <a:ext uri="{28A0092B-C50C-407E-A947-70E740481C1C}">
                <a14:useLocalDpi xmlns:a14="http://schemas.microsoft.com/office/drawing/2010/main" val="0"/>
              </a:ext>
            </a:extLst>
          </a:blip>
          <a:stretch>
            <a:fillRect/>
          </a:stretch>
        </p:blipFill>
        <p:spPr>
          <a:xfrm>
            <a:off x="7737231" y="2459966"/>
            <a:ext cx="3798276" cy="3064144"/>
          </a:xfrm>
          <a:prstGeom prst="rect">
            <a:avLst/>
          </a:prstGeom>
        </p:spPr>
      </p:pic>
    </p:spTree>
    <p:extLst>
      <p:ext uri="{BB962C8B-B14F-4D97-AF65-F5344CB8AC3E}">
        <p14:creationId xmlns:p14="http://schemas.microsoft.com/office/powerpoint/2010/main" val="262107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3463-A6C5-4458-962E-0D88E574126E}"/>
              </a:ext>
            </a:extLst>
          </p:cNvPr>
          <p:cNvSpPr>
            <a:spLocks noGrp="1"/>
          </p:cNvSpPr>
          <p:nvPr>
            <p:ph type="title"/>
          </p:nvPr>
        </p:nvSpPr>
        <p:spPr/>
        <p:txBody>
          <a:bodyPr/>
          <a:lstStyle/>
          <a:p>
            <a:r>
              <a:rPr lang="ro-RO" dirty="0"/>
              <a:t>Testare și validare</a:t>
            </a:r>
          </a:p>
        </p:txBody>
      </p:sp>
      <p:sp>
        <p:nvSpPr>
          <p:cNvPr id="4" name="Text Placeholder 3">
            <a:extLst>
              <a:ext uri="{FF2B5EF4-FFF2-40B4-BE49-F238E27FC236}">
                <a16:creationId xmlns:a16="http://schemas.microsoft.com/office/drawing/2014/main" id="{8C9E0FAB-D10D-4B9A-8045-0E54C4B569A1}"/>
              </a:ext>
            </a:extLst>
          </p:cNvPr>
          <p:cNvSpPr>
            <a:spLocks noGrp="1"/>
          </p:cNvSpPr>
          <p:nvPr>
            <p:ph type="body" sz="half" idx="2"/>
          </p:nvPr>
        </p:nvSpPr>
        <p:spPr>
          <a:xfrm>
            <a:off x="1024125" y="2602670"/>
            <a:ext cx="10004945" cy="3762294"/>
          </a:xfrm>
        </p:spPr>
        <p:txBody>
          <a:bodyPr>
            <a:normAutofit/>
          </a:bodyPr>
          <a:lstStyle/>
          <a:p>
            <a:pPr marL="285750" indent="-285750">
              <a:buFont typeface="Arial" panose="020B0604020202020204" pitchFamily="34" charset="0"/>
              <a:buChar char="•"/>
            </a:pPr>
            <a:r>
              <a:rPr lang="ro-RO" sz="2400" dirty="0"/>
              <a:t>Testare conexiuni fizice</a:t>
            </a:r>
          </a:p>
          <a:p>
            <a:pPr marL="285750" indent="-285750">
              <a:buFont typeface="Arial" panose="020B0604020202020204" pitchFamily="34" charset="0"/>
              <a:buChar char="•"/>
            </a:pPr>
            <a:r>
              <a:rPr lang="ro-RO" sz="2400" dirty="0"/>
              <a:t>Teste și măsuri de siguranță</a:t>
            </a:r>
          </a:p>
          <a:p>
            <a:pPr marL="285750" indent="-285750">
              <a:buFont typeface="Arial" panose="020B0604020202020204" pitchFamily="34" charset="0"/>
              <a:buChar char="•"/>
            </a:pPr>
            <a:r>
              <a:rPr lang="ro-RO" sz="2400" dirty="0"/>
              <a:t>Teste de consum</a:t>
            </a:r>
          </a:p>
          <a:p>
            <a:pPr marL="285750" indent="-285750">
              <a:buFont typeface="Arial" panose="020B0604020202020204" pitchFamily="34" charset="0"/>
              <a:buChar char="•"/>
            </a:pPr>
            <a:r>
              <a:rPr lang="ro-RO" sz="2400" dirty="0"/>
              <a:t>Teste de conexiune Bluetooth</a:t>
            </a:r>
          </a:p>
          <a:p>
            <a:pPr marL="285750" indent="-285750">
              <a:buFont typeface="Arial" panose="020B0604020202020204" pitchFamily="34" charset="0"/>
              <a:buChar char="•"/>
            </a:pPr>
            <a:r>
              <a:rPr lang="ro-RO" sz="2400" dirty="0"/>
              <a:t>Teste pentru interfața web – scenarii de utilizare, nivel intuitiv de utilizare</a:t>
            </a:r>
          </a:p>
          <a:p>
            <a:pPr marL="285750" indent="-285750">
              <a:buFont typeface="Arial" panose="020B0604020202020204" pitchFamily="34" charset="0"/>
              <a:buChar char="•"/>
            </a:pPr>
            <a:r>
              <a:rPr lang="ro-RO" sz="2400" dirty="0"/>
              <a:t>Validare măsurători</a:t>
            </a:r>
          </a:p>
        </p:txBody>
      </p:sp>
      <p:sp>
        <p:nvSpPr>
          <p:cNvPr id="6" name="TextBox 5">
            <a:extLst>
              <a:ext uri="{FF2B5EF4-FFF2-40B4-BE49-F238E27FC236}">
                <a16:creationId xmlns:a16="http://schemas.microsoft.com/office/drawing/2014/main" id="{ACE9351B-71FE-40CE-983C-784AF85B97F1}"/>
              </a:ext>
            </a:extLst>
          </p:cNvPr>
          <p:cNvSpPr txBox="1"/>
          <p:nvPr/>
        </p:nvSpPr>
        <p:spPr>
          <a:xfrm>
            <a:off x="1024127" y="1617785"/>
            <a:ext cx="8724784" cy="984885"/>
          </a:xfrm>
          <a:prstGeom prst="rect">
            <a:avLst/>
          </a:prstGeom>
          <a:noFill/>
        </p:spPr>
        <p:txBody>
          <a:bodyPr wrap="square" rtlCol="0">
            <a:spAutoFit/>
          </a:bodyPr>
          <a:lstStyle/>
          <a:p>
            <a:r>
              <a:rPr lang="ro-RO" sz="2000" dirty="0"/>
              <a:t>Aplicația dezvoltată este pregătită pentru utilizare, însă este necesară o verificare a funcționalității, atât din punctul de vedere al componentelor fizice, cât și software.</a:t>
            </a:r>
          </a:p>
          <a:p>
            <a:endParaRPr lang="ro-RO" dirty="0"/>
          </a:p>
        </p:txBody>
      </p:sp>
    </p:spTree>
    <p:extLst>
      <p:ext uri="{BB962C8B-B14F-4D97-AF65-F5344CB8AC3E}">
        <p14:creationId xmlns:p14="http://schemas.microsoft.com/office/powerpoint/2010/main" val="32972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8498-E610-4F0C-906F-CB9D80870691}"/>
              </a:ext>
            </a:extLst>
          </p:cNvPr>
          <p:cNvSpPr>
            <a:spLocks noGrp="1"/>
          </p:cNvSpPr>
          <p:nvPr>
            <p:ph type="title"/>
          </p:nvPr>
        </p:nvSpPr>
        <p:spPr/>
        <p:txBody>
          <a:bodyPr/>
          <a:lstStyle/>
          <a:p>
            <a:r>
              <a:rPr lang="ro-RO" dirty="0"/>
              <a:t>concluzii</a:t>
            </a:r>
          </a:p>
        </p:txBody>
      </p:sp>
      <p:sp>
        <p:nvSpPr>
          <p:cNvPr id="3" name="Content Placeholder 2">
            <a:extLst>
              <a:ext uri="{FF2B5EF4-FFF2-40B4-BE49-F238E27FC236}">
                <a16:creationId xmlns:a16="http://schemas.microsoft.com/office/drawing/2014/main" id="{AAAB5CC7-9CFB-487D-93EC-DFB935851636}"/>
              </a:ext>
            </a:extLst>
          </p:cNvPr>
          <p:cNvSpPr>
            <a:spLocks noGrp="1"/>
          </p:cNvSpPr>
          <p:nvPr>
            <p:ph idx="1"/>
          </p:nvPr>
        </p:nvSpPr>
        <p:spPr>
          <a:xfrm>
            <a:off x="1024127" y="4461507"/>
            <a:ext cx="10145621" cy="2037768"/>
          </a:xfrm>
        </p:spPr>
        <p:txBody>
          <a:bodyPr>
            <a:normAutofit/>
          </a:bodyPr>
          <a:lstStyle/>
          <a:p>
            <a:r>
              <a:rPr lang="ro-RO" sz="2000" dirty="0"/>
              <a:t>Costul acestui prototip a ajuns la aproximativ 200 de lei, însă acesta poate fi redus prin achiziționarea unor componente mai ieftine, cu capabilități mai reduse, însă care ar suporta cerințele. </a:t>
            </a:r>
          </a:p>
        </p:txBody>
      </p:sp>
      <p:sp>
        <p:nvSpPr>
          <p:cNvPr id="4" name="Text Placeholder 3">
            <a:extLst>
              <a:ext uri="{FF2B5EF4-FFF2-40B4-BE49-F238E27FC236}">
                <a16:creationId xmlns:a16="http://schemas.microsoft.com/office/drawing/2014/main" id="{92CEA8E3-4B74-4435-869C-1B49004F5292}"/>
              </a:ext>
            </a:extLst>
          </p:cNvPr>
          <p:cNvSpPr>
            <a:spLocks noGrp="1"/>
          </p:cNvSpPr>
          <p:nvPr>
            <p:ph type="body" sz="half" idx="2"/>
          </p:nvPr>
        </p:nvSpPr>
        <p:spPr>
          <a:xfrm>
            <a:off x="1024128" y="2257506"/>
            <a:ext cx="10145620" cy="1779922"/>
          </a:xfrm>
        </p:spPr>
        <p:txBody>
          <a:bodyPr/>
          <a:lstStyle/>
          <a:p>
            <a:r>
              <a:rPr lang="ro-RO" sz="2000" dirty="0"/>
              <a:t>Această lucrare reprezintă o variantă simplă de măsurare a consumului și de control asupra acestuia prin acționarea directă asupra sursei de curent (priza). Totodată, prin construcția și arhitectura proiectului, lucrarea înglobează tehnologii recente, avansate, fiabile și ușor de manevrat, precum plăci de dezvoltare </a:t>
            </a:r>
            <a:r>
              <a:rPr lang="ro-RO" sz="2000" dirty="0" err="1"/>
              <a:t>Arduino</a:t>
            </a:r>
            <a:r>
              <a:rPr lang="ro-RO" sz="2000" dirty="0"/>
              <a:t>, componente adiacente compatibile, baze de date </a:t>
            </a:r>
            <a:r>
              <a:rPr lang="ro-RO" sz="2000" dirty="0" err="1"/>
              <a:t>MySQL</a:t>
            </a:r>
            <a:r>
              <a:rPr lang="ro-RO" sz="2000" dirty="0"/>
              <a:t> și tehnologii PHP, </a:t>
            </a:r>
            <a:r>
              <a:rPr lang="ro-RO" sz="2000" dirty="0" err="1"/>
              <a:t>JavaScript</a:t>
            </a:r>
            <a:r>
              <a:rPr lang="ro-RO" sz="2000" dirty="0"/>
              <a:t>.</a:t>
            </a:r>
          </a:p>
          <a:p>
            <a:endParaRPr lang="ro-RO" dirty="0"/>
          </a:p>
        </p:txBody>
      </p:sp>
    </p:spTree>
    <p:extLst>
      <p:ext uri="{BB962C8B-B14F-4D97-AF65-F5344CB8AC3E}">
        <p14:creationId xmlns:p14="http://schemas.microsoft.com/office/powerpoint/2010/main" val="275968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313-6FCB-4BC1-86AB-A913871D32B7}"/>
              </a:ext>
            </a:extLst>
          </p:cNvPr>
          <p:cNvSpPr>
            <a:spLocks noGrp="1"/>
          </p:cNvSpPr>
          <p:nvPr>
            <p:ph type="title"/>
          </p:nvPr>
        </p:nvSpPr>
        <p:spPr/>
        <p:txBody>
          <a:bodyPr/>
          <a:lstStyle/>
          <a:p>
            <a:r>
              <a:rPr lang="ro-RO" dirty="0"/>
              <a:t>Concluzii</a:t>
            </a:r>
          </a:p>
        </p:txBody>
      </p:sp>
      <p:sp>
        <p:nvSpPr>
          <p:cNvPr id="3" name="Content Placeholder 2">
            <a:extLst>
              <a:ext uri="{FF2B5EF4-FFF2-40B4-BE49-F238E27FC236}">
                <a16:creationId xmlns:a16="http://schemas.microsoft.com/office/drawing/2014/main" id="{1D97E545-565A-484A-949F-9822091DFAD3}"/>
              </a:ext>
            </a:extLst>
          </p:cNvPr>
          <p:cNvSpPr>
            <a:spLocks noGrp="1"/>
          </p:cNvSpPr>
          <p:nvPr>
            <p:ph idx="1"/>
          </p:nvPr>
        </p:nvSpPr>
        <p:spPr/>
        <p:txBody>
          <a:bodyPr>
            <a:normAutofit/>
          </a:bodyPr>
          <a:lstStyle/>
          <a:p>
            <a:pPr>
              <a:buFont typeface="Arial" panose="020B0604020202020204" pitchFamily="34" charset="0"/>
              <a:buChar char="•"/>
            </a:pPr>
            <a:r>
              <a:rPr lang="ro-RO" dirty="0"/>
              <a:t>Cablaj corespunzător</a:t>
            </a:r>
          </a:p>
          <a:p>
            <a:pPr>
              <a:buFont typeface="Arial" panose="020B0604020202020204" pitchFamily="34" charset="0"/>
              <a:buChar char="•"/>
            </a:pPr>
            <a:r>
              <a:rPr lang="ro-RO" dirty="0"/>
              <a:t>Sistemul este sigur</a:t>
            </a:r>
          </a:p>
          <a:p>
            <a:pPr>
              <a:buFont typeface="Arial" panose="020B0604020202020204" pitchFamily="34" charset="0"/>
              <a:buChar char="•"/>
            </a:pPr>
            <a:r>
              <a:rPr lang="ro-RO" dirty="0"/>
              <a:t>Consum redus</a:t>
            </a:r>
          </a:p>
          <a:p>
            <a:pPr>
              <a:buFont typeface="Arial" panose="020B0604020202020204" pitchFamily="34" charset="0"/>
              <a:buChar char="•"/>
            </a:pPr>
            <a:r>
              <a:rPr lang="ro-RO" dirty="0"/>
              <a:t>Conexiunea Bluetooth este stabilă pe o distanță de aproximativ 10m cu obstacole și 20m fără obstacole</a:t>
            </a:r>
          </a:p>
          <a:p>
            <a:pPr>
              <a:buFont typeface="Arial" panose="020B0604020202020204" pitchFamily="34" charset="0"/>
              <a:buChar char="•"/>
            </a:pPr>
            <a:r>
              <a:rPr lang="ro-RO" dirty="0"/>
              <a:t>Interfața grafică suportă toate scenariile de utilizare și se adaptează rezoluției ecranului</a:t>
            </a:r>
          </a:p>
          <a:p>
            <a:pPr>
              <a:buFont typeface="Arial" panose="020B0604020202020204" pitchFamily="34" charset="0"/>
              <a:buChar char="•"/>
            </a:pPr>
            <a:r>
              <a:rPr lang="ro-RO" dirty="0"/>
              <a:t>Dintr-un număr de 10 persoane testate, 7 au reușit să navigheze prin funcționalitățile propuse în interfața grafică</a:t>
            </a:r>
          </a:p>
          <a:p>
            <a:endParaRPr lang="ro-RO" dirty="0"/>
          </a:p>
        </p:txBody>
      </p:sp>
      <p:sp>
        <p:nvSpPr>
          <p:cNvPr id="4" name="Text Placeholder 3">
            <a:extLst>
              <a:ext uri="{FF2B5EF4-FFF2-40B4-BE49-F238E27FC236}">
                <a16:creationId xmlns:a16="http://schemas.microsoft.com/office/drawing/2014/main" id="{95D0E905-6ADB-4F41-817D-7C0CE4DC8485}"/>
              </a:ext>
            </a:extLst>
          </p:cNvPr>
          <p:cNvSpPr>
            <a:spLocks noGrp="1"/>
          </p:cNvSpPr>
          <p:nvPr>
            <p:ph type="body" sz="half" idx="2"/>
          </p:nvPr>
        </p:nvSpPr>
        <p:spPr>
          <a:xfrm>
            <a:off x="1024128" y="1624460"/>
            <a:ext cx="2985164" cy="584409"/>
          </a:xfrm>
        </p:spPr>
        <p:txBody>
          <a:bodyPr>
            <a:noAutofit/>
          </a:bodyPr>
          <a:lstStyle/>
          <a:p>
            <a:r>
              <a:rPr lang="ro-RO" sz="2400" dirty="0"/>
              <a:t>Rezultate obținute</a:t>
            </a:r>
          </a:p>
        </p:txBody>
      </p:sp>
      <p:sp>
        <p:nvSpPr>
          <p:cNvPr id="5" name="TextBox 4">
            <a:extLst>
              <a:ext uri="{FF2B5EF4-FFF2-40B4-BE49-F238E27FC236}">
                <a16:creationId xmlns:a16="http://schemas.microsoft.com/office/drawing/2014/main" id="{486B25DB-B0F0-4A22-82A4-BFD110A4D002}"/>
              </a:ext>
            </a:extLst>
          </p:cNvPr>
          <p:cNvSpPr txBox="1"/>
          <p:nvPr/>
        </p:nvSpPr>
        <p:spPr>
          <a:xfrm>
            <a:off x="844062" y="2982350"/>
            <a:ext cx="4093698" cy="1323439"/>
          </a:xfrm>
          <a:prstGeom prst="rect">
            <a:avLst/>
          </a:prstGeom>
          <a:noFill/>
        </p:spPr>
        <p:txBody>
          <a:bodyPr wrap="square" rtlCol="0">
            <a:spAutoFit/>
          </a:bodyPr>
          <a:lstStyle/>
          <a:p>
            <a:r>
              <a:rPr lang="ro-RO" sz="2000" dirty="0"/>
              <a:t>Pe baza testelor efectuate, s-a obținut o serie de rezultate prin care se poate spune că obiectivele inițiale au fost atinse.</a:t>
            </a:r>
          </a:p>
        </p:txBody>
      </p:sp>
    </p:spTree>
    <p:extLst>
      <p:ext uri="{BB962C8B-B14F-4D97-AF65-F5344CB8AC3E}">
        <p14:creationId xmlns:p14="http://schemas.microsoft.com/office/powerpoint/2010/main" val="26275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27D7-76BF-4431-AC97-A02420EA2AA1}"/>
              </a:ext>
            </a:extLst>
          </p:cNvPr>
          <p:cNvSpPr>
            <a:spLocks noGrp="1"/>
          </p:cNvSpPr>
          <p:nvPr>
            <p:ph type="title"/>
          </p:nvPr>
        </p:nvSpPr>
        <p:spPr/>
        <p:txBody>
          <a:bodyPr/>
          <a:lstStyle/>
          <a:p>
            <a:r>
              <a:rPr lang="ro-RO" dirty="0"/>
              <a:t>Concluzii</a:t>
            </a:r>
          </a:p>
        </p:txBody>
      </p:sp>
      <p:sp>
        <p:nvSpPr>
          <p:cNvPr id="3" name="Content Placeholder 2">
            <a:extLst>
              <a:ext uri="{FF2B5EF4-FFF2-40B4-BE49-F238E27FC236}">
                <a16:creationId xmlns:a16="http://schemas.microsoft.com/office/drawing/2014/main" id="{DD9FA4E9-C18C-4B94-A34F-82E53C362B05}"/>
              </a:ext>
            </a:extLst>
          </p:cNvPr>
          <p:cNvSpPr>
            <a:spLocks noGrp="1"/>
          </p:cNvSpPr>
          <p:nvPr>
            <p:ph idx="1"/>
          </p:nvPr>
        </p:nvSpPr>
        <p:spPr>
          <a:xfrm>
            <a:off x="4375052" y="822960"/>
            <a:ext cx="7610622" cy="5184648"/>
          </a:xfrm>
        </p:spPr>
        <p:txBody>
          <a:bodyPr/>
          <a:lstStyle/>
          <a:p>
            <a:pPr>
              <a:buFont typeface="Arial" panose="020B0604020202020204" pitchFamily="34" charset="0"/>
              <a:buChar char="•"/>
            </a:pPr>
            <a:r>
              <a:rPr lang="ro-RO" dirty="0"/>
              <a:t>În varianta inițială, lucrarea a fost prezentată în cadrul concursului </a:t>
            </a:r>
            <a:r>
              <a:rPr lang="ro-RO" dirty="0" err="1"/>
              <a:t>IoT</a:t>
            </a:r>
            <a:r>
              <a:rPr lang="ro-RO" dirty="0"/>
              <a:t> – Internet of </a:t>
            </a:r>
            <a:r>
              <a:rPr lang="ro-RO" dirty="0" err="1"/>
              <a:t>Things</a:t>
            </a:r>
            <a:r>
              <a:rPr lang="ro-RO" dirty="0"/>
              <a:t> Student </a:t>
            </a:r>
            <a:r>
              <a:rPr lang="ro-RO" dirty="0" err="1"/>
              <a:t>Challenge</a:t>
            </a:r>
            <a:r>
              <a:rPr lang="ro-RO" dirty="0"/>
              <a:t>, ulterior fiind dezvoltată.</a:t>
            </a:r>
          </a:p>
          <a:p>
            <a:pPr>
              <a:buFont typeface="Arial" panose="020B0604020202020204" pitchFamily="34" charset="0"/>
              <a:buChar char="•"/>
            </a:pPr>
            <a:r>
              <a:rPr lang="ro-RO" dirty="0"/>
              <a:t>Lipirea componentelor și firelor pe PCB</a:t>
            </a:r>
          </a:p>
          <a:p>
            <a:pPr>
              <a:buFont typeface="Arial" panose="020B0604020202020204" pitchFamily="34" charset="0"/>
              <a:buChar char="•"/>
            </a:pPr>
            <a:r>
              <a:rPr lang="ro-RO" dirty="0"/>
              <a:t>Închiderea componentelor într-o carcasă printată 3D</a:t>
            </a:r>
          </a:p>
          <a:p>
            <a:pPr>
              <a:buFont typeface="Arial" panose="020B0604020202020204" pitchFamily="34" charset="0"/>
              <a:buChar char="•"/>
            </a:pPr>
            <a:r>
              <a:rPr lang="ro-RO" dirty="0"/>
              <a:t>Modularizarea sistemului prin alimentarea plăcii de dezvoltare </a:t>
            </a:r>
            <a:r>
              <a:rPr lang="ro-RO" dirty="0" err="1"/>
              <a:t>Arduino</a:t>
            </a:r>
            <a:r>
              <a:rPr lang="ro-RO" dirty="0"/>
              <a:t> </a:t>
            </a:r>
            <a:r>
              <a:rPr lang="ro-RO" dirty="0" err="1"/>
              <a:t>Nano</a:t>
            </a:r>
            <a:r>
              <a:rPr lang="ro-RO" dirty="0"/>
              <a:t> de la priză prin transformator</a:t>
            </a:r>
          </a:p>
          <a:p>
            <a:pPr>
              <a:buFont typeface="Arial" panose="020B0604020202020204" pitchFamily="34" charset="0"/>
              <a:buChar char="•"/>
            </a:pPr>
            <a:r>
              <a:rPr lang="ro-RO" dirty="0"/>
              <a:t>Conectarea celui de-al doilea senzor de 5A pentru precizie</a:t>
            </a:r>
          </a:p>
          <a:p>
            <a:pPr>
              <a:buFont typeface="Arial" panose="020B0604020202020204" pitchFamily="34" charset="0"/>
              <a:buChar char="•"/>
            </a:pPr>
            <a:r>
              <a:rPr lang="ro-RO" dirty="0"/>
              <a:t>Adăugarea unui modul GSM/GPRS</a:t>
            </a:r>
          </a:p>
          <a:p>
            <a:pPr>
              <a:buFont typeface="Arial" panose="020B0604020202020204" pitchFamily="34" charset="0"/>
              <a:buChar char="•"/>
            </a:pPr>
            <a:r>
              <a:rPr lang="ro-RO" dirty="0"/>
              <a:t>Extinderea sistemului prin adăugarea de module Slave</a:t>
            </a:r>
          </a:p>
          <a:p>
            <a:pPr>
              <a:buFont typeface="Arial" panose="020B0604020202020204" pitchFamily="34" charset="0"/>
              <a:buChar char="•"/>
            </a:pPr>
            <a:endParaRPr lang="ro-RO" dirty="0"/>
          </a:p>
        </p:txBody>
      </p:sp>
      <p:sp>
        <p:nvSpPr>
          <p:cNvPr id="4" name="Text Placeholder 3">
            <a:extLst>
              <a:ext uri="{FF2B5EF4-FFF2-40B4-BE49-F238E27FC236}">
                <a16:creationId xmlns:a16="http://schemas.microsoft.com/office/drawing/2014/main" id="{76261524-A8B4-40CB-B144-B3F85F2C8DC6}"/>
              </a:ext>
            </a:extLst>
          </p:cNvPr>
          <p:cNvSpPr>
            <a:spLocks noGrp="1"/>
          </p:cNvSpPr>
          <p:nvPr>
            <p:ph type="body" sz="half" idx="2"/>
          </p:nvPr>
        </p:nvSpPr>
        <p:spPr>
          <a:xfrm>
            <a:off x="980870" y="1512160"/>
            <a:ext cx="3055503" cy="696709"/>
          </a:xfrm>
        </p:spPr>
        <p:txBody>
          <a:bodyPr>
            <a:normAutofit/>
          </a:bodyPr>
          <a:lstStyle/>
          <a:p>
            <a:r>
              <a:rPr lang="ro-RO" sz="2400" dirty="0"/>
              <a:t>Direcții de dezvoltare</a:t>
            </a:r>
          </a:p>
        </p:txBody>
      </p:sp>
    </p:spTree>
    <p:extLst>
      <p:ext uri="{BB962C8B-B14F-4D97-AF65-F5344CB8AC3E}">
        <p14:creationId xmlns:p14="http://schemas.microsoft.com/office/powerpoint/2010/main" val="9924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9B90AA-D401-40F9-BD56-045BCAD78D65}"/>
              </a:ext>
            </a:extLst>
          </p:cNvPr>
          <p:cNvSpPr>
            <a:spLocks noGrp="1"/>
          </p:cNvSpPr>
          <p:nvPr>
            <p:ph type="title"/>
          </p:nvPr>
        </p:nvSpPr>
        <p:spPr>
          <a:xfrm>
            <a:off x="1024128" y="471509"/>
            <a:ext cx="9878334" cy="4789808"/>
          </a:xfrm>
        </p:spPr>
        <p:txBody>
          <a:bodyPr/>
          <a:lstStyle/>
          <a:p>
            <a:pPr algn="ctr"/>
            <a:r>
              <a:rPr lang="ro-RO" dirty="0"/>
              <a:t>Vă mulțumesc pentru atenție!</a:t>
            </a:r>
          </a:p>
        </p:txBody>
      </p:sp>
    </p:spTree>
    <p:extLst>
      <p:ext uri="{BB962C8B-B14F-4D97-AF65-F5344CB8AC3E}">
        <p14:creationId xmlns:p14="http://schemas.microsoft.com/office/powerpoint/2010/main" val="183937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0F48-4662-4A05-AFFF-CF69E9CFB944}"/>
              </a:ext>
            </a:extLst>
          </p:cNvPr>
          <p:cNvSpPr>
            <a:spLocks noGrp="1"/>
          </p:cNvSpPr>
          <p:nvPr>
            <p:ph type="title"/>
          </p:nvPr>
        </p:nvSpPr>
        <p:spPr/>
        <p:txBody>
          <a:bodyPr/>
          <a:lstStyle/>
          <a:p>
            <a:r>
              <a:rPr lang="ro-RO" dirty="0"/>
              <a:t>Cuprins</a:t>
            </a:r>
          </a:p>
        </p:txBody>
      </p:sp>
      <p:sp>
        <p:nvSpPr>
          <p:cNvPr id="12" name="Text Placeholder 11">
            <a:extLst>
              <a:ext uri="{FF2B5EF4-FFF2-40B4-BE49-F238E27FC236}">
                <a16:creationId xmlns:a16="http://schemas.microsoft.com/office/drawing/2014/main" id="{93E4C083-938B-4594-AC8C-D970B3808D4B}"/>
              </a:ext>
            </a:extLst>
          </p:cNvPr>
          <p:cNvSpPr>
            <a:spLocks noGrp="1"/>
          </p:cNvSpPr>
          <p:nvPr>
            <p:ph type="body" sz="half" idx="2"/>
          </p:nvPr>
        </p:nvSpPr>
        <p:spPr>
          <a:xfrm>
            <a:off x="680321" y="2208627"/>
            <a:ext cx="10601967" cy="4543865"/>
          </a:xfrm>
        </p:spPr>
        <p:txBody>
          <a:bodyPr>
            <a:normAutofit fontScale="92500" lnSpcReduction="20000"/>
          </a:bodyPr>
          <a:lstStyle/>
          <a:p>
            <a:pPr marL="457200" indent="-457200">
              <a:buFont typeface="+mj-lt"/>
              <a:buAutoNum type="arabicPeriod"/>
            </a:pPr>
            <a:r>
              <a:rPr lang="ro-RO" sz="2400" dirty="0"/>
              <a:t>Introducere</a:t>
            </a:r>
          </a:p>
          <a:p>
            <a:pPr marL="800100" lvl="1" indent="-342900">
              <a:buFont typeface="Arial" panose="020B0604020202020204" pitchFamily="34" charset="0"/>
              <a:buChar char="•"/>
            </a:pPr>
            <a:r>
              <a:rPr lang="ro-RO" sz="1600" dirty="0"/>
              <a:t>Context</a:t>
            </a:r>
          </a:p>
          <a:p>
            <a:pPr marL="800100" lvl="1" indent="-342900">
              <a:buFont typeface="Arial" panose="020B0604020202020204" pitchFamily="34" charset="0"/>
              <a:buChar char="•"/>
            </a:pPr>
            <a:r>
              <a:rPr lang="ro-RO" sz="1600" dirty="0"/>
              <a:t>Obiective hardware</a:t>
            </a:r>
          </a:p>
          <a:p>
            <a:pPr marL="800100" lvl="1" indent="-342900">
              <a:buFont typeface="Arial" panose="020B0604020202020204" pitchFamily="34" charset="0"/>
              <a:buChar char="•"/>
            </a:pPr>
            <a:r>
              <a:rPr lang="ro-RO" sz="1600" dirty="0"/>
              <a:t>Obiective software</a:t>
            </a:r>
          </a:p>
          <a:p>
            <a:pPr marL="457200" indent="-457200">
              <a:buFont typeface="+mj-lt"/>
              <a:buAutoNum type="arabicPeriod"/>
            </a:pPr>
            <a:r>
              <a:rPr lang="ro-RO" sz="2400" dirty="0"/>
              <a:t>Studiu bibliografic</a:t>
            </a:r>
          </a:p>
          <a:p>
            <a:pPr marL="800100" lvl="1" indent="-342900">
              <a:buFont typeface="Arial" panose="020B0604020202020204" pitchFamily="34" charset="0"/>
              <a:buChar char="•"/>
            </a:pPr>
            <a:r>
              <a:rPr lang="ro-RO" sz="1600" dirty="0"/>
              <a:t>Pierderi de energie</a:t>
            </a:r>
          </a:p>
          <a:p>
            <a:pPr marL="800100" lvl="1" indent="-342900">
              <a:buFont typeface="Arial" panose="020B0604020202020204" pitchFamily="34" charset="0"/>
              <a:buChar char="•"/>
            </a:pPr>
            <a:r>
              <a:rPr lang="ro-RO" sz="1600" dirty="0"/>
              <a:t>Studiu teoretic</a:t>
            </a:r>
          </a:p>
          <a:p>
            <a:pPr marL="800100" lvl="1" indent="-342900">
              <a:buFont typeface="Arial" panose="020B0604020202020204" pitchFamily="34" charset="0"/>
              <a:buChar char="•"/>
            </a:pPr>
            <a:r>
              <a:rPr lang="ro-RO" sz="1600" dirty="0"/>
              <a:t>Analiza componentelor utilizate</a:t>
            </a:r>
            <a:endParaRPr lang="ro-RO" sz="2400" dirty="0"/>
          </a:p>
          <a:p>
            <a:pPr marL="457200" indent="-457200">
              <a:buFont typeface="+mj-lt"/>
              <a:buAutoNum type="arabicPeriod"/>
            </a:pPr>
            <a:r>
              <a:rPr lang="ro-RO" sz="2400" dirty="0"/>
              <a:t>Analiză, proiectare, implementare</a:t>
            </a:r>
          </a:p>
          <a:p>
            <a:pPr marL="800100" lvl="1" indent="-342900">
              <a:buFont typeface="Arial" panose="020B0604020202020204" pitchFamily="34" charset="0"/>
              <a:buChar char="•"/>
            </a:pPr>
            <a:r>
              <a:rPr lang="ro-RO" sz="1600" dirty="0"/>
              <a:t>Arhitectură și configurare</a:t>
            </a:r>
          </a:p>
          <a:p>
            <a:pPr marL="800100" lvl="1" indent="-342900">
              <a:buFont typeface="Arial" panose="020B0604020202020204" pitchFamily="34" charset="0"/>
              <a:buChar char="•"/>
            </a:pPr>
            <a:r>
              <a:rPr lang="ro-RO" sz="1600" dirty="0"/>
              <a:t>Implementare</a:t>
            </a:r>
          </a:p>
          <a:p>
            <a:pPr marL="800100" lvl="1" indent="-342900">
              <a:buFont typeface="Arial" panose="020B0604020202020204" pitchFamily="34" charset="0"/>
              <a:buChar char="•"/>
            </a:pPr>
            <a:r>
              <a:rPr lang="ro-RO" sz="1600" dirty="0"/>
              <a:t>Testare și validare</a:t>
            </a:r>
            <a:endParaRPr lang="ro-RO" sz="2400" dirty="0"/>
          </a:p>
          <a:p>
            <a:pPr marL="457200" indent="-457200">
              <a:buFont typeface="+mj-lt"/>
              <a:buAutoNum type="arabicPeriod"/>
            </a:pPr>
            <a:r>
              <a:rPr lang="ro-RO" sz="2400" dirty="0"/>
              <a:t>Concluzii</a:t>
            </a:r>
          </a:p>
          <a:p>
            <a:pPr marL="800100" lvl="1" indent="-342900">
              <a:buFont typeface="Arial" panose="020B0604020202020204" pitchFamily="34" charset="0"/>
              <a:buChar char="•"/>
            </a:pPr>
            <a:r>
              <a:rPr lang="ro-RO" sz="1600" dirty="0"/>
              <a:t>Rezultate obținute</a:t>
            </a:r>
          </a:p>
          <a:p>
            <a:pPr marL="800100" lvl="1" indent="-342900">
              <a:buFont typeface="Arial" panose="020B0604020202020204" pitchFamily="34" charset="0"/>
              <a:buChar char="•"/>
            </a:pPr>
            <a:r>
              <a:rPr lang="ro-RO" sz="1600" dirty="0"/>
              <a:t>Direcții de dezvoltare</a:t>
            </a:r>
          </a:p>
          <a:p>
            <a:pPr marL="457200" indent="-457200">
              <a:buFont typeface="+mj-lt"/>
              <a:buAutoNum type="arabicPeriod"/>
            </a:pPr>
            <a:endParaRPr lang="ro-RO" sz="2400" dirty="0"/>
          </a:p>
        </p:txBody>
      </p:sp>
    </p:spTree>
    <p:extLst>
      <p:ext uri="{BB962C8B-B14F-4D97-AF65-F5344CB8AC3E}">
        <p14:creationId xmlns:p14="http://schemas.microsoft.com/office/powerpoint/2010/main" val="226144418"/>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 calcmode="lin" valueType="num">
                                      <p:cBhvr additive="base">
                                        <p:cTn id="3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 calcmode="lin" valueType="num">
                                      <p:cBhvr additive="base">
                                        <p:cTn id="4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xEl>
                                              <p:pRg st="10" end="10"/>
                                            </p:txEl>
                                          </p:spTgt>
                                        </p:tgtEl>
                                        <p:attrNameLst>
                                          <p:attrName>style.visibility</p:attrName>
                                        </p:attrNameLst>
                                      </p:cBhvr>
                                      <p:to>
                                        <p:strVal val="visible"/>
                                      </p:to>
                                    </p:set>
                                    <p:anim calcmode="lin" valueType="num">
                                      <p:cBhvr additive="base">
                                        <p:cTn id="5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anim calcmode="lin" valueType="num">
                                      <p:cBhvr additive="base">
                                        <p:cTn id="5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12" end="12"/>
                                            </p:txEl>
                                          </p:spTgt>
                                        </p:tgtEl>
                                        <p:attrNameLst>
                                          <p:attrName>style.visibility</p:attrName>
                                        </p:attrNameLst>
                                      </p:cBhvr>
                                      <p:to>
                                        <p:strVal val="visible"/>
                                      </p:to>
                                    </p:set>
                                    <p:anim calcmode="lin" valueType="num">
                                      <p:cBhvr additive="base">
                                        <p:cTn id="61"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
                                            <p:txEl>
                                              <p:pRg st="13" end="13"/>
                                            </p:txEl>
                                          </p:spTgt>
                                        </p:tgtEl>
                                        <p:attrNameLst>
                                          <p:attrName>style.visibility</p:attrName>
                                        </p:attrNameLst>
                                      </p:cBhvr>
                                      <p:to>
                                        <p:strVal val="visible"/>
                                      </p:to>
                                    </p:set>
                                    <p:anim calcmode="lin" valueType="num">
                                      <p:cBhvr additive="base">
                                        <p:cTn id="65"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
                                            <p:txEl>
                                              <p:pRg st="14" end="14"/>
                                            </p:txEl>
                                          </p:spTgt>
                                        </p:tgtEl>
                                        <p:attrNameLst>
                                          <p:attrName>style.visibility</p:attrName>
                                        </p:attrNameLst>
                                      </p:cBhvr>
                                      <p:to>
                                        <p:strVal val="visible"/>
                                      </p:to>
                                    </p:set>
                                    <p:anim calcmode="lin" valueType="num">
                                      <p:cBhvr additive="base">
                                        <p:cTn id="69"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5289-8864-4C83-A0A8-01DDDB439BAA}"/>
              </a:ext>
            </a:extLst>
          </p:cNvPr>
          <p:cNvSpPr>
            <a:spLocks noGrp="1"/>
          </p:cNvSpPr>
          <p:nvPr>
            <p:ph type="title"/>
          </p:nvPr>
        </p:nvSpPr>
        <p:spPr/>
        <p:txBody>
          <a:bodyPr/>
          <a:lstStyle/>
          <a:p>
            <a:r>
              <a:rPr lang="ro-RO" dirty="0"/>
              <a:t>Context</a:t>
            </a:r>
          </a:p>
        </p:txBody>
      </p:sp>
      <p:sp>
        <p:nvSpPr>
          <p:cNvPr id="4" name="Text Placeholder 3">
            <a:extLst>
              <a:ext uri="{FF2B5EF4-FFF2-40B4-BE49-F238E27FC236}">
                <a16:creationId xmlns:a16="http://schemas.microsoft.com/office/drawing/2014/main" id="{955ACD3E-67BF-4598-A3DF-614B4EF345BD}"/>
              </a:ext>
            </a:extLst>
          </p:cNvPr>
          <p:cNvSpPr>
            <a:spLocks noGrp="1"/>
          </p:cNvSpPr>
          <p:nvPr>
            <p:ph type="body" sz="half" idx="2"/>
          </p:nvPr>
        </p:nvSpPr>
        <p:spPr>
          <a:xfrm>
            <a:off x="1346851" y="2266534"/>
            <a:ext cx="8280798" cy="3599317"/>
          </a:xfrm>
        </p:spPr>
        <p:txBody>
          <a:bodyPr>
            <a:normAutofit/>
          </a:bodyPr>
          <a:lstStyle/>
          <a:p>
            <a:r>
              <a:rPr lang="ro-RO" sz="2800" dirty="0"/>
              <a:t>	Lucrarea se pliază pe domeniul </a:t>
            </a:r>
            <a:r>
              <a:rPr lang="ro-RO" sz="2800" dirty="0" err="1"/>
              <a:t>IoT</a:t>
            </a:r>
            <a:r>
              <a:rPr lang="ro-RO" sz="2800" dirty="0"/>
              <a:t>, propunând o variantă ieftină și viabilă de monitorizare și control al consumului de energie electrică, aducând un plus față de variantele existente pe piață.</a:t>
            </a:r>
          </a:p>
        </p:txBody>
      </p:sp>
    </p:spTree>
    <p:extLst>
      <p:ext uri="{BB962C8B-B14F-4D97-AF65-F5344CB8AC3E}">
        <p14:creationId xmlns:p14="http://schemas.microsoft.com/office/powerpoint/2010/main" val="180104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BDD6-9258-469F-866D-8D2AD1A9EECA}"/>
              </a:ext>
            </a:extLst>
          </p:cNvPr>
          <p:cNvSpPr>
            <a:spLocks noGrp="1"/>
          </p:cNvSpPr>
          <p:nvPr>
            <p:ph type="title"/>
          </p:nvPr>
        </p:nvSpPr>
        <p:spPr/>
        <p:txBody>
          <a:bodyPr/>
          <a:lstStyle/>
          <a:p>
            <a:r>
              <a:rPr lang="ro-RO" dirty="0"/>
              <a:t>Obiective hardware</a:t>
            </a:r>
          </a:p>
        </p:txBody>
      </p:sp>
      <p:sp>
        <p:nvSpPr>
          <p:cNvPr id="4" name="Text Placeholder 3">
            <a:extLst>
              <a:ext uri="{FF2B5EF4-FFF2-40B4-BE49-F238E27FC236}">
                <a16:creationId xmlns:a16="http://schemas.microsoft.com/office/drawing/2014/main" id="{FAA8A5AE-F1D3-460A-A454-A140DC789504}"/>
              </a:ext>
            </a:extLst>
          </p:cNvPr>
          <p:cNvSpPr>
            <a:spLocks noGrp="1"/>
          </p:cNvSpPr>
          <p:nvPr>
            <p:ph type="body" sz="half" idx="2"/>
          </p:nvPr>
        </p:nvSpPr>
        <p:spPr>
          <a:xfrm>
            <a:off x="680321" y="2336872"/>
            <a:ext cx="10812983" cy="3599317"/>
          </a:xfrm>
        </p:spPr>
        <p:txBody>
          <a:bodyPr/>
          <a:lstStyle/>
          <a:p>
            <a:pPr marL="457200" indent="-457200">
              <a:buFont typeface="Arial" panose="020B0604020202020204" pitchFamily="34" charset="0"/>
              <a:buChar char="•"/>
            </a:pPr>
            <a:r>
              <a:rPr lang="ro-RO" sz="2800" dirty="0"/>
              <a:t>Componentele hardware trebuie să asigure o măsurare precisă a datelor și o consistență a lor, lucru posibil printr-o arhitectură bine pusă la punct. Sistemul trebuie să fie ușor configurabil și să asigure ușurință în utilizare.</a:t>
            </a:r>
          </a:p>
          <a:p>
            <a:pPr marL="457200" indent="-457200">
              <a:buFont typeface="Arial" panose="020B0604020202020204" pitchFamily="34" charset="0"/>
              <a:buChar char="•"/>
            </a:pPr>
            <a:r>
              <a:rPr lang="ro-RO" sz="2800" dirty="0"/>
              <a:t>Dimensiuni ansamblului trebuie să fie reduse</a:t>
            </a:r>
          </a:p>
          <a:p>
            <a:pPr marL="457200" indent="-457200">
              <a:buFont typeface="Arial" panose="020B0604020202020204" pitchFamily="34" charset="0"/>
              <a:buChar char="•"/>
            </a:pPr>
            <a:r>
              <a:rPr lang="ro-RO" sz="2800" dirty="0"/>
              <a:t>Componente trebuie să fie echilibrate, similare din punctul de vedere al performanțelor.</a:t>
            </a:r>
          </a:p>
          <a:p>
            <a:pPr marL="457200" indent="-457200">
              <a:buFont typeface="Arial" panose="020B0604020202020204" pitchFamily="34" charset="0"/>
              <a:buChar char="•"/>
            </a:pPr>
            <a:endParaRPr lang="ro-RO" sz="2800" dirty="0"/>
          </a:p>
          <a:p>
            <a:endParaRPr lang="ro-RO" dirty="0"/>
          </a:p>
        </p:txBody>
      </p:sp>
    </p:spTree>
    <p:extLst>
      <p:ext uri="{BB962C8B-B14F-4D97-AF65-F5344CB8AC3E}">
        <p14:creationId xmlns:p14="http://schemas.microsoft.com/office/powerpoint/2010/main" val="37730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D74B-5765-4C8A-AB85-231154E57C3C}"/>
              </a:ext>
            </a:extLst>
          </p:cNvPr>
          <p:cNvSpPr>
            <a:spLocks noGrp="1"/>
          </p:cNvSpPr>
          <p:nvPr>
            <p:ph type="title"/>
          </p:nvPr>
        </p:nvSpPr>
        <p:spPr/>
        <p:txBody>
          <a:bodyPr/>
          <a:lstStyle/>
          <a:p>
            <a:r>
              <a:rPr lang="ro-RO" dirty="0"/>
              <a:t>Obiective software</a:t>
            </a:r>
          </a:p>
        </p:txBody>
      </p:sp>
      <p:sp>
        <p:nvSpPr>
          <p:cNvPr id="4" name="Text Placeholder 3">
            <a:extLst>
              <a:ext uri="{FF2B5EF4-FFF2-40B4-BE49-F238E27FC236}">
                <a16:creationId xmlns:a16="http://schemas.microsoft.com/office/drawing/2014/main" id="{673E77C9-7F39-42EF-9C61-505F242B2F0E}"/>
              </a:ext>
            </a:extLst>
          </p:cNvPr>
          <p:cNvSpPr>
            <a:spLocks noGrp="1"/>
          </p:cNvSpPr>
          <p:nvPr>
            <p:ph type="body" sz="half" idx="2"/>
          </p:nvPr>
        </p:nvSpPr>
        <p:spPr>
          <a:xfrm>
            <a:off x="680322" y="2336872"/>
            <a:ext cx="10911456" cy="3599317"/>
          </a:xfrm>
        </p:spPr>
        <p:txBody>
          <a:bodyPr>
            <a:normAutofit/>
          </a:bodyPr>
          <a:lstStyle/>
          <a:p>
            <a:pPr marL="342900" indent="-342900">
              <a:buFont typeface="Arial" panose="020B0604020202020204" pitchFamily="34" charset="0"/>
              <a:buChar char="•"/>
            </a:pPr>
            <a:r>
              <a:rPr lang="ro-RO" sz="2400" dirty="0"/>
              <a:t>Interfața web trebuie să fie intuitivă și să acopere funcționalitățile componentei fizice.</a:t>
            </a:r>
          </a:p>
          <a:p>
            <a:pPr marL="342900" indent="-342900">
              <a:buFont typeface="Arial" panose="020B0604020202020204" pitchFamily="34" charset="0"/>
              <a:buChar char="•"/>
            </a:pPr>
            <a:r>
              <a:rPr lang="ro-RO" sz="2400" dirty="0"/>
              <a:t>Sistemul va putea fi accesat de pe orice dispozitiv, interfața fiind „</a:t>
            </a:r>
            <a:r>
              <a:rPr lang="ro-RO" sz="2400" dirty="0" err="1"/>
              <a:t>responsive</a:t>
            </a:r>
            <a:r>
              <a:rPr lang="ro-RO" sz="2400" dirty="0"/>
              <a:t>”, iar baza de date fiind localizată pe serverul de la distanță</a:t>
            </a:r>
          </a:p>
          <a:p>
            <a:pPr marL="342900" indent="-342900">
              <a:buFont typeface="Arial" panose="020B0604020202020204" pitchFamily="34" charset="0"/>
              <a:buChar char="•"/>
            </a:pPr>
            <a:r>
              <a:rPr lang="ro-RO" sz="2400" dirty="0"/>
              <a:t>Serverul va asigura accesibilitate și o capacitate ridicată a bazei de date</a:t>
            </a:r>
          </a:p>
          <a:p>
            <a:pPr marL="342900" indent="-342900">
              <a:buFont typeface="Arial" panose="020B0604020202020204" pitchFamily="34" charset="0"/>
              <a:buChar char="•"/>
            </a:pPr>
            <a:r>
              <a:rPr lang="ro-RO" sz="2400" dirty="0"/>
              <a:t>Implementarea unui nivel minim de securitate prin pagina de autentificare</a:t>
            </a:r>
          </a:p>
        </p:txBody>
      </p:sp>
    </p:spTree>
    <p:extLst>
      <p:ext uri="{BB962C8B-B14F-4D97-AF65-F5344CB8AC3E}">
        <p14:creationId xmlns:p14="http://schemas.microsoft.com/office/powerpoint/2010/main" val="17557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0FF6-4B07-4629-AE0D-C80B0F9D5A5D}"/>
              </a:ext>
            </a:extLst>
          </p:cNvPr>
          <p:cNvSpPr>
            <a:spLocks noGrp="1"/>
          </p:cNvSpPr>
          <p:nvPr>
            <p:ph type="title"/>
          </p:nvPr>
        </p:nvSpPr>
        <p:spPr/>
        <p:txBody>
          <a:bodyPr/>
          <a:lstStyle/>
          <a:p>
            <a:r>
              <a:rPr lang="ro-RO" dirty="0"/>
              <a:t>Studiu bibliografic</a:t>
            </a:r>
            <a:br>
              <a:rPr lang="ro-RO" dirty="0"/>
            </a:br>
            <a:r>
              <a:rPr lang="ro-RO" sz="2800" dirty="0"/>
              <a:t>Pierderi de energie electrică</a:t>
            </a:r>
          </a:p>
        </p:txBody>
      </p:sp>
      <p:sp>
        <p:nvSpPr>
          <p:cNvPr id="4" name="Text Placeholder 3">
            <a:extLst>
              <a:ext uri="{FF2B5EF4-FFF2-40B4-BE49-F238E27FC236}">
                <a16:creationId xmlns:a16="http://schemas.microsoft.com/office/drawing/2014/main" id="{1E910E1C-3BE1-4101-BD00-D2045156DA97}"/>
              </a:ext>
            </a:extLst>
          </p:cNvPr>
          <p:cNvSpPr>
            <a:spLocks noGrp="1"/>
          </p:cNvSpPr>
          <p:nvPr>
            <p:ph type="body" sz="half" idx="2"/>
          </p:nvPr>
        </p:nvSpPr>
        <p:spPr>
          <a:xfrm>
            <a:off x="6332163" y="2190740"/>
            <a:ext cx="3962017" cy="3754438"/>
          </a:xfrm>
        </p:spPr>
        <p:txBody>
          <a:bodyPr>
            <a:normAutofit/>
          </a:bodyPr>
          <a:lstStyle/>
          <a:p>
            <a:pPr marL="342900" indent="-342900">
              <a:buFont typeface="Arial" panose="020B0604020202020204" pitchFamily="34" charset="0"/>
              <a:buChar char="•"/>
            </a:pPr>
            <a:endParaRPr lang="ro-RO" sz="2400" dirty="0"/>
          </a:p>
          <a:p>
            <a:r>
              <a:rPr lang="ro-RO" sz="2400" dirty="0"/>
              <a:t>În unele țări, 8-15% din costul energiei electrice este reprezentat  de pierderi</a:t>
            </a:r>
          </a:p>
          <a:p>
            <a:pPr marL="342900" indent="-342900">
              <a:buFont typeface="Arial" panose="020B0604020202020204" pitchFamily="34" charset="0"/>
              <a:buChar char="•"/>
            </a:pPr>
            <a:endParaRPr lang="ro-RO" sz="2400" dirty="0"/>
          </a:p>
        </p:txBody>
      </p:sp>
      <p:sp>
        <p:nvSpPr>
          <p:cNvPr id="5" name="TextBox 4">
            <a:extLst>
              <a:ext uri="{FF2B5EF4-FFF2-40B4-BE49-F238E27FC236}">
                <a16:creationId xmlns:a16="http://schemas.microsoft.com/office/drawing/2014/main" id="{9279040C-6D92-4C20-8A33-34EF6C84D1D2}"/>
              </a:ext>
            </a:extLst>
          </p:cNvPr>
          <p:cNvSpPr txBox="1"/>
          <p:nvPr/>
        </p:nvSpPr>
        <p:spPr>
          <a:xfrm>
            <a:off x="934389" y="2729131"/>
            <a:ext cx="4552861" cy="2677656"/>
          </a:xfrm>
          <a:prstGeom prst="rect">
            <a:avLst/>
          </a:prstGeom>
          <a:noFill/>
        </p:spPr>
        <p:txBody>
          <a:bodyPr wrap="square" rtlCol="0">
            <a:spAutoFit/>
          </a:bodyPr>
          <a:lstStyle/>
          <a:p>
            <a:pPr marL="285750" indent="-285750">
              <a:buFont typeface="Arial" panose="020B0604020202020204" pitchFamily="34" charset="0"/>
              <a:buChar char="•"/>
            </a:pPr>
            <a:r>
              <a:rPr lang="ro-RO" sz="2400" dirty="0"/>
              <a:t>Consum propriu tehnologic</a:t>
            </a:r>
          </a:p>
          <a:p>
            <a:pPr marL="285750" indent="-285750">
              <a:buFont typeface="Arial" panose="020B0604020202020204" pitchFamily="34" charset="0"/>
              <a:buChar char="•"/>
            </a:pPr>
            <a:r>
              <a:rPr lang="ro-RO" sz="2400" dirty="0"/>
              <a:t>Pierderi tehnice prin abateri de la regimul de funcționare</a:t>
            </a:r>
          </a:p>
          <a:p>
            <a:pPr marL="285750" indent="-285750">
              <a:buFont typeface="Arial" panose="020B0604020202020204" pitchFamily="34" charset="0"/>
              <a:buChar char="•"/>
            </a:pPr>
            <a:r>
              <a:rPr lang="ro-RO" sz="2400" dirty="0"/>
              <a:t>Pierderi comerciale rezultate din erorile introduse de calitatea grupurilor de măsurare</a:t>
            </a:r>
          </a:p>
        </p:txBody>
      </p:sp>
    </p:spTree>
    <p:extLst>
      <p:ext uri="{BB962C8B-B14F-4D97-AF65-F5344CB8AC3E}">
        <p14:creationId xmlns:p14="http://schemas.microsoft.com/office/powerpoint/2010/main" val="4068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026-9919-4FBF-8731-B548728C68FA}"/>
              </a:ext>
            </a:extLst>
          </p:cNvPr>
          <p:cNvSpPr>
            <a:spLocks noGrp="1"/>
          </p:cNvSpPr>
          <p:nvPr>
            <p:ph type="title"/>
          </p:nvPr>
        </p:nvSpPr>
        <p:spPr/>
        <p:txBody>
          <a:bodyPr/>
          <a:lstStyle/>
          <a:p>
            <a:r>
              <a:rPr lang="ro-RO" dirty="0"/>
              <a:t>Studiu bibliografic</a:t>
            </a:r>
            <a:br>
              <a:rPr lang="ro-RO" dirty="0"/>
            </a:br>
            <a:r>
              <a:rPr lang="ro-RO" sz="2800" dirty="0"/>
              <a:t>Studiu teoretic</a:t>
            </a:r>
          </a:p>
        </p:txBody>
      </p:sp>
      <p:sp>
        <p:nvSpPr>
          <p:cNvPr id="3" name="Content Placeholder 2">
            <a:extLst>
              <a:ext uri="{FF2B5EF4-FFF2-40B4-BE49-F238E27FC236}">
                <a16:creationId xmlns:a16="http://schemas.microsoft.com/office/drawing/2014/main" id="{E02FBDB6-902F-4304-A643-8872189CB139}"/>
              </a:ext>
            </a:extLst>
          </p:cNvPr>
          <p:cNvSpPr>
            <a:spLocks noGrp="1"/>
          </p:cNvSpPr>
          <p:nvPr>
            <p:ph idx="1"/>
          </p:nvPr>
        </p:nvSpPr>
        <p:spPr>
          <a:xfrm>
            <a:off x="1294228" y="2336873"/>
            <a:ext cx="8999954" cy="3599313"/>
          </a:xfrm>
        </p:spPr>
        <p:txBody>
          <a:bodyPr>
            <a:normAutofit lnSpcReduction="10000"/>
          </a:bodyPr>
          <a:lstStyle/>
          <a:p>
            <a:r>
              <a:rPr lang="ro-RO" dirty="0"/>
              <a:t>Prin circuite de curent alternativ se înțeleg circuitele electrice alimentate cu tensiuni electromotoare alternative, adică tensiuni periodice de valoare medie nulă</a:t>
            </a:r>
          </a:p>
          <a:p>
            <a:r>
              <a:rPr lang="ro-RO" dirty="0"/>
              <a:t>Valoarea efectivă (sau eficace) a unei mărimi periodice este rădăcina pătrată a mediei pătratelor valorilor ei instantanee într-un interval de timp.</a:t>
            </a:r>
          </a:p>
          <a:p>
            <a:r>
              <a:rPr lang="ro-RO" dirty="0"/>
              <a:t>Funcționarea unui multimetru are la bază un convertor analog–digital (CAN).</a:t>
            </a:r>
          </a:p>
          <a:p>
            <a:r>
              <a:rPr lang="ro-RO" dirty="0"/>
              <a:t>Rezoluția voltmetrelor numerice se descrie ca fiind valoarea cea mai mică ce poate fi măsurată pentru fiecare domeniu al instrumentului. </a:t>
            </a:r>
          </a:p>
        </p:txBody>
      </p:sp>
    </p:spTree>
    <p:extLst>
      <p:ext uri="{BB962C8B-B14F-4D97-AF65-F5344CB8AC3E}">
        <p14:creationId xmlns:p14="http://schemas.microsoft.com/office/powerpoint/2010/main" val="934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C884-29B9-414B-A106-694490FDAEAC}"/>
              </a:ext>
            </a:extLst>
          </p:cNvPr>
          <p:cNvSpPr>
            <a:spLocks noGrp="1"/>
          </p:cNvSpPr>
          <p:nvPr>
            <p:ph type="title"/>
          </p:nvPr>
        </p:nvSpPr>
        <p:spPr/>
        <p:txBody>
          <a:bodyPr/>
          <a:lstStyle/>
          <a:p>
            <a:r>
              <a:rPr lang="ro-RO" dirty="0">
                <a:solidFill>
                  <a:schemeClr val="tx1"/>
                </a:solidFill>
              </a:rPr>
              <a:t>Studiu bibliografic</a:t>
            </a:r>
            <a:br>
              <a:rPr lang="ro-RO" dirty="0">
                <a:solidFill>
                  <a:schemeClr val="tx1"/>
                </a:solidFill>
              </a:rPr>
            </a:br>
            <a:r>
              <a:rPr lang="ro-RO" sz="2800" dirty="0">
                <a:solidFill>
                  <a:schemeClr val="tx1"/>
                </a:solidFill>
              </a:rPr>
              <a:t>Componentele utilizate</a:t>
            </a:r>
          </a:p>
        </p:txBody>
      </p:sp>
      <p:sp>
        <p:nvSpPr>
          <p:cNvPr id="13" name="Content Placeholder 12">
            <a:extLst>
              <a:ext uri="{FF2B5EF4-FFF2-40B4-BE49-F238E27FC236}">
                <a16:creationId xmlns:a16="http://schemas.microsoft.com/office/drawing/2014/main" id="{A4614194-4157-4177-B45C-9909450E705F}"/>
              </a:ext>
            </a:extLst>
          </p:cNvPr>
          <p:cNvSpPr>
            <a:spLocks noGrp="1"/>
          </p:cNvSpPr>
          <p:nvPr>
            <p:ph idx="1"/>
          </p:nvPr>
        </p:nvSpPr>
        <p:spPr>
          <a:xfrm>
            <a:off x="415421" y="2058253"/>
            <a:ext cx="2195159" cy="437892"/>
          </a:xfrm>
        </p:spPr>
        <p:txBody>
          <a:bodyPr>
            <a:normAutofit/>
          </a:bodyPr>
          <a:lstStyle/>
          <a:p>
            <a:pPr marL="0" lvl="0" indent="0" defTabSz="457200">
              <a:lnSpc>
                <a:spcPct val="100000"/>
              </a:lnSpc>
              <a:spcBef>
                <a:spcPts val="0"/>
              </a:spcBef>
              <a:buNone/>
            </a:pPr>
            <a:r>
              <a:rPr lang="ro-RO" sz="2000" dirty="0" err="1"/>
              <a:t>Arduino</a:t>
            </a:r>
            <a:r>
              <a:rPr lang="ro-RO" sz="2000" dirty="0"/>
              <a:t> </a:t>
            </a:r>
            <a:r>
              <a:rPr lang="ro-RO" sz="2000" dirty="0" err="1"/>
              <a:t>Uno</a:t>
            </a:r>
            <a:r>
              <a:rPr lang="ro-RO" sz="2000" dirty="0"/>
              <a:t> </a:t>
            </a:r>
            <a:r>
              <a:rPr lang="ro-RO" sz="2000" dirty="0" err="1"/>
              <a:t>Rev</a:t>
            </a:r>
            <a:r>
              <a:rPr lang="ro-RO" sz="2000" dirty="0"/>
              <a:t> 3</a:t>
            </a:r>
          </a:p>
        </p:txBody>
      </p:sp>
      <p:pic>
        <p:nvPicPr>
          <p:cNvPr id="15" name="Picture 14">
            <a:extLst>
              <a:ext uri="{FF2B5EF4-FFF2-40B4-BE49-F238E27FC236}">
                <a16:creationId xmlns:a16="http://schemas.microsoft.com/office/drawing/2014/main" id="{6E628FF0-7ED1-4C8A-B9A2-1A46BA010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77" y="2466346"/>
            <a:ext cx="1852464" cy="1852464"/>
          </a:xfrm>
          <a:prstGeom prst="rect">
            <a:avLst/>
          </a:prstGeom>
        </p:spPr>
      </p:pic>
      <p:sp>
        <p:nvSpPr>
          <p:cNvPr id="16" name="TextBox 15">
            <a:extLst>
              <a:ext uri="{FF2B5EF4-FFF2-40B4-BE49-F238E27FC236}">
                <a16:creationId xmlns:a16="http://schemas.microsoft.com/office/drawing/2014/main" id="{61E9AB3A-1700-41E0-8DDE-ED588408EAD9}"/>
              </a:ext>
            </a:extLst>
          </p:cNvPr>
          <p:cNvSpPr txBox="1"/>
          <p:nvPr/>
        </p:nvSpPr>
        <p:spPr>
          <a:xfrm>
            <a:off x="4534324" y="2152355"/>
            <a:ext cx="1097281" cy="703386"/>
          </a:xfrm>
          <a:prstGeom prst="rect">
            <a:avLst/>
          </a:prstGeom>
          <a:noFill/>
        </p:spPr>
        <p:txBody>
          <a:bodyPr wrap="square" rtlCol="0">
            <a:spAutoFit/>
          </a:bodyPr>
          <a:lstStyle/>
          <a:p>
            <a:r>
              <a:rPr lang="ro-RO" sz="2000" dirty="0" err="1"/>
              <a:t>Arduino</a:t>
            </a:r>
            <a:r>
              <a:rPr lang="ro-RO" sz="2000" dirty="0"/>
              <a:t> </a:t>
            </a:r>
            <a:r>
              <a:rPr lang="ro-RO" sz="2000" dirty="0" err="1"/>
              <a:t>Nano</a:t>
            </a:r>
            <a:endParaRPr lang="ro-RO" sz="2000" dirty="0"/>
          </a:p>
        </p:txBody>
      </p:sp>
      <p:pic>
        <p:nvPicPr>
          <p:cNvPr id="18" name="Picture 17">
            <a:extLst>
              <a:ext uri="{FF2B5EF4-FFF2-40B4-BE49-F238E27FC236}">
                <a16:creationId xmlns:a16="http://schemas.microsoft.com/office/drawing/2014/main" id="{A9C07D77-C318-43AD-AE5D-379D69E81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019" y="2341444"/>
            <a:ext cx="2604533" cy="2071939"/>
          </a:xfrm>
          <a:prstGeom prst="rect">
            <a:avLst/>
          </a:prstGeom>
        </p:spPr>
      </p:pic>
      <p:sp>
        <p:nvSpPr>
          <p:cNvPr id="19" name="TextBox 18">
            <a:extLst>
              <a:ext uri="{FF2B5EF4-FFF2-40B4-BE49-F238E27FC236}">
                <a16:creationId xmlns:a16="http://schemas.microsoft.com/office/drawing/2014/main" id="{0ED4B770-F139-4741-8713-601D9972F897}"/>
              </a:ext>
            </a:extLst>
          </p:cNvPr>
          <p:cNvSpPr txBox="1"/>
          <p:nvPr/>
        </p:nvSpPr>
        <p:spPr>
          <a:xfrm>
            <a:off x="7899500" y="2173457"/>
            <a:ext cx="1697120" cy="661181"/>
          </a:xfrm>
          <a:prstGeom prst="rect">
            <a:avLst/>
          </a:prstGeom>
          <a:noFill/>
        </p:spPr>
        <p:txBody>
          <a:bodyPr wrap="square" rtlCol="0">
            <a:spAutoFit/>
          </a:bodyPr>
          <a:lstStyle/>
          <a:p>
            <a:r>
              <a:rPr lang="ro-RO" dirty="0"/>
              <a:t>Senzor de curent ACS712</a:t>
            </a:r>
          </a:p>
        </p:txBody>
      </p:sp>
      <p:pic>
        <p:nvPicPr>
          <p:cNvPr id="21" name="Picture 20">
            <a:extLst>
              <a:ext uri="{FF2B5EF4-FFF2-40B4-BE49-F238E27FC236}">
                <a16:creationId xmlns:a16="http://schemas.microsoft.com/office/drawing/2014/main" id="{AB235C66-2CBE-48BB-A2C0-368ECC138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1829" y="2356608"/>
            <a:ext cx="1852465" cy="1852464"/>
          </a:xfrm>
          <a:prstGeom prst="rect">
            <a:avLst/>
          </a:prstGeom>
        </p:spPr>
      </p:pic>
      <p:pic>
        <p:nvPicPr>
          <p:cNvPr id="23" name="Picture 22">
            <a:extLst>
              <a:ext uri="{FF2B5EF4-FFF2-40B4-BE49-F238E27FC236}">
                <a16:creationId xmlns:a16="http://schemas.microsoft.com/office/drawing/2014/main" id="{8B70AA44-9E31-4804-9BCB-9859F49E1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732" y="4507957"/>
            <a:ext cx="1852465" cy="1852464"/>
          </a:xfrm>
          <a:prstGeom prst="rect">
            <a:avLst/>
          </a:prstGeom>
        </p:spPr>
      </p:pic>
      <p:sp>
        <p:nvSpPr>
          <p:cNvPr id="24" name="Content Placeholder 12">
            <a:extLst>
              <a:ext uri="{FF2B5EF4-FFF2-40B4-BE49-F238E27FC236}">
                <a16:creationId xmlns:a16="http://schemas.microsoft.com/office/drawing/2014/main" id="{7900922A-4D8D-48CB-917B-567CB21E7F7C}"/>
              </a:ext>
            </a:extLst>
          </p:cNvPr>
          <p:cNvSpPr txBox="1">
            <a:spLocks/>
          </p:cNvSpPr>
          <p:nvPr/>
        </p:nvSpPr>
        <p:spPr>
          <a:xfrm>
            <a:off x="370231" y="5103358"/>
            <a:ext cx="2007210" cy="437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defTabSz="457200">
              <a:lnSpc>
                <a:spcPct val="100000"/>
              </a:lnSpc>
              <a:spcBef>
                <a:spcPts val="0"/>
              </a:spcBef>
              <a:buFont typeface="Arial" panose="020B0604020202020204" pitchFamily="34" charset="0"/>
              <a:buNone/>
            </a:pPr>
            <a:r>
              <a:rPr lang="ro-RO" sz="2000" dirty="0"/>
              <a:t>Ethernet </a:t>
            </a:r>
            <a:r>
              <a:rPr lang="ro-RO" sz="2000" dirty="0" err="1"/>
              <a:t>Shield</a:t>
            </a:r>
            <a:endParaRPr lang="ro-RO" sz="2000" dirty="0"/>
          </a:p>
        </p:txBody>
      </p:sp>
      <p:sp>
        <p:nvSpPr>
          <p:cNvPr id="25" name="Content Placeholder 12">
            <a:extLst>
              <a:ext uri="{FF2B5EF4-FFF2-40B4-BE49-F238E27FC236}">
                <a16:creationId xmlns:a16="http://schemas.microsoft.com/office/drawing/2014/main" id="{FD54D700-A705-4098-A5AF-0971ED3F55BC}"/>
              </a:ext>
            </a:extLst>
          </p:cNvPr>
          <p:cNvSpPr txBox="1">
            <a:spLocks/>
          </p:cNvSpPr>
          <p:nvPr/>
        </p:nvSpPr>
        <p:spPr>
          <a:xfrm>
            <a:off x="4534324" y="5025407"/>
            <a:ext cx="853602" cy="437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defTabSz="457200">
              <a:lnSpc>
                <a:spcPct val="100000"/>
              </a:lnSpc>
              <a:spcBef>
                <a:spcPts val="0"/>
              </a:spcBef>
              <a:buFont typeface="Arial" panose="020B0604020202020204" pitchFamily="34" charset="0"/>
              <a:buNone/>
            </a:pPr>
            <a:r>
              <a:rPr lang="ro-RO" sz="2000" dirty="0"/>
              <a:t>Releu</a:t>
            </a:r>
          </a:p>
        </p:txBody>
      </p:sp>
      <p:pic>
        <p:nvPicPr>
          <p:cNvPr id="27" name="Picture 26">
            <a:extLst>
              <a:ext uri="{FF2B5EF4-FFF2-40B4-BE49-F238E27FC236}">
                <a16:creationId xmlns:a16="http://schemas.microsoft.com/office/drawing/2014/main" id="{03ACCB6D-A480-4B81-B2AB-DB9E40D8A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3040" y="4507957"/>
            <a:ext cx="2292844" cy="1693348"/>
          </a:xfrm>
          <a:prstGeom prst="rect">
            <a:avLst/>
          </a:prstGeom>
        </p:spPr>
      </p:pic>
      <p:pic>
        <p:nvPicPr>
          <p:cNvPr id="29" name="Picture 28">
            <a:extLst>
              <a:ext uri="{FF2B5EF4-FFF2-40B4-BE49-F238E27FC236}">
                <a16:creationId xmlns:a16="http://schemas.microsoft.com/office/drawing/2014/main" id="{10A65FC7-4158-4EF5-8AF2-48E0A6C308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8060" y="3810702"/>
            <a:ext cx="3087858" cy="3087858"/>
          </a:xfrm>
          <a:prstGeom prst="rect">
            <a:avLst/>
          </a:prstGeom>
        </p:spPr>
      </p:pic>
      <p:sp>
        <p:nvSpPr>
          <p:cNvPr id="30" name="TextBox 29">
            <a:extLst>
              <a:ext uri="{FF2B5EF4-FFF2-40B4-BE49-F238E27FC236}">
                <a16:creationId xmlns:a16="http://schemas.microsoft.com/office/drawing/2014/main" id="{B02DCC5B-C351-4001-8F68-24969D4E89C1}"/>
              </a:ext>
            </a:extLst>
          </p:cNvPr>
          <p:cNvSpPr txBox="1"/>
          <p:nvPr/>
        </p:nvSpPr>
        <p:spPr>
          <a:xfrm>
            <a:off x="8494226" y="4392223"/>
            <a:ext cx="1789548" cy="1015663"/>
          </a:xfrm>
          <a:prstGeom prst="rect">
            <a:avLst/>
          </a:prstGeom>
          <a:noFill/>
        </p:spPr>
        <p:txBody>
          <a:bodyPr wrap="square" rtlCol="0">
            <a:spAutoFit/>
          </a:bodyPr>
          <a:lstStyle/>
          <a:p>
            <a:r>
              <a:rPr lang="ro-RO" sz="2000" dirty="0"/>
              <a:t>Modul Bluetooth 4.0 BLE</a:t>
            </a:r>
          </a:p>
        </p:txBody>
      </p:sp>
    </p:spTree>
    <p:extLst>
      <p:ext uri="{BB962C8B-B14F-4D97-AF65-F5344CB8AC3E}">
        <p14:creationId xmlns:p14="http://schemas.microsoft.com/office/powerpoint/2010/main" val="277487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par>
                                <p:cTn id="40" presetID="22" presetClass="entr" presetSubtype="4"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19" grpId="0"/>
      <p:bldP spid="24" grpId="0"/>
      <p:bldP spid="25"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E6DD-98B4-4E5B-A2F6-48F57EA213B2}"/>
              </a:ext>
            </a:extLst>
          </p:cNvPr>
          <p:cNvSpPr>
            <a:spLocks noGrp="1"/>
          </p:cNvSpPr>
          <p:nvPr>
            <p:ph type="title"/>
          </p:nvPr>
        </p:nvSpPr>
        <p:spPr/>
        <p:txBody>
          <a:bodyPr/>
          <a:lstStyle/>
          <a:p>
            <a:r>
              <a:rPr lang="ro-RO" dirty="0"/>
              <a:t>Arhitectură</a:t>
            </a:r>
          </a:p>
        </p:txBody>
      </p:sp>
      <p:pic>
        <p:nvPicPr>
          <p:cNvPr id="6" name="Picture 5">
            <a:extLst>
              <a:ext uri="{FF2B5EF4-FFF2-40B4-BE49-F238E27FC236}">
                <a16:creationId xmlns:a16="http://schemas.microsoft.com/office/drawing/2014/main" id="{862A5504-F8D9-43BA-AFF3-FC5EBD774D43}"/>
              </a:ext>
            </a:extLst>
          </p:cNvPr>
          <p:cNvPicPr>
            <a:picLocks noChangeAspect="1"/>
          </p:cNvPicPr>
          <p:nvPr/>
        </p:nvPicPr>
        <p:blipFill>
          <a:blip r:embed="rId2"/>
          <a:stretch>
            <a:fillRect/>
          </a:stretch>
        </p:blipFill>
        <p:spPr>
          <a:xfrm>
            <a:off x="4192172" y="471509"/>
            <a:ext cx="7357403" cy="5760479"/>
          </a:xfrm>
          <a:prstGeom prst="rect">
            <a:avLst/>
          </a:prstGeom>
        </p:spPr>
      </p:pic>
      <p:sp>
        <p:nvSpPr>
          <p:cNvPr id="8" name="TextBox 7">
            <a:extLst>
              <a:ext uri="{FF2B5EF4-FFF2-40B4-BE49-F238E27FC236}">
                <a16:creationId xmlns:a16="http://schemas.microsoft.com/office/drawing/2014/main" id="{09B8B3E5-5BC2-4AE9-B296-2CD6DC692FF2}"/>
              </a:ext>
            </a:extLst>
          </p:cNvPr>
          <p:cNvSpPr txBox="1"/>
          <p:nvPr/>
        </p:nvSpPr>
        <p:spPr>
          <a:xfrm>
            <a:off x="1024128" y="3167082"/>
            <a:ext cx="3221501" cy="461665"/>
          </a:xfrm>
          <a:prstGeom prst="rect">
            <a:avLst/>
          </a:prstGeom>
          <a:noFill/>
        </p:spPr>
        <p:txBody>
          <a:bodyPr wrap="square" rtlCol="0">
            <a:spAutoFit/>
          </a:bodyPr>
          <a:lstStyle/>
          <a:p>
            <a:r>
              <a:rPr lang="ro-RO" sz="2400" dirty="0"/>
              <a:t>Fluxul de date</a:t>
            </a:r>
          </a:p>
        </p:txBody>
      </p:sp>
    </p:spTree>
    <p:extLst>
      <p:ext uri="{BB962C8B-B14F-4D97-AF65-F5344CB8AC3E}">
        <p14:creationId xmlns:p14="http://schemas.microsoft.com/office/powerpoint/2010/main" val="114541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647</TotalTime>
  <Words>724</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Tw Cen MT</vt:lpstr>
      <vt:lpstr>Tw Cen MT Condensed</vt:lpstr>
      <vt:lpstr>Wingdings 3</vt:lpstr>
      <vt:lpstr>Integral</vt:lpstr>
      <vt:lpstr>MONITORIZAREA CONSUMULUI DE  ENERGIE ELECTRICĂ</vt:lpstr>
      <vt:lpstr>Cuprins</vt:lpstr>
      <vt:lpstr>Context</vt:lpstr>
      <vt:lpstr>Obiective hardware</vt:lpstr>
      <vt:lpstr>Obiective software</vt:lpstr>
      <vt:lpstr>Studiu bibliografic Pierderi de energie electrică</vt:lpstr>
      <vt:lpstr>Studiu bibliografic Studiu teoretic</vt:lpstr>
      <vt:lpstr>Studiu bibliografic Componentele utilizate</vt:lpstr>
      <vt:lpstr>Arhitectură</vt:lpstr>
      <vt:lpstr>Configurare</vt:lpstr>
      <vt:lpstr>Configurare</vt:lpstr>
      <vt:lpstr>Configurare</vt:lpstr>
      <vt:lpstr>Implementare</vt:lpstr>
      <vt:lpstr>Implementare</vt:lpstr>
      <vt:lpstr>Testare și validare</vt:lpstr>
      <vt:lpstr>concluzii</vt:lpstr>
      <vt:lpstr>Concluzii</vt:lpstr>
      <vt:lpstr>Concluzii</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MONITORIZAREA CONSUMULUI DE ENERGIE ELECTRICĂ</dc:title>
  <dc:creator>George-Sergiu Balauca</dc:creator>
  <cp:lastModifiedBy>George-Sergiu Balauca</cp:lastModifiedBy>
  <cp:revision>308</cp:revision>
  <dcterms:created xsi:type="dcterms:W3CDTF">2017-07-11T17:01:19Z</dcterms:created>
  <dcterms:modified xsi:type="dcterms:W3CDTF">2017-07-12T23:00:19Z</dcterms:modified>
</cp:coreProperties>
</file>