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Lst>
  <p:notesMasterIdLst>
    <p:notesMasterId r:id="rId49"/>
  </p:notesMasterIdLst>
  <p:sldIdLst>
    <p:sldId id="464" r:id="rId2"/>
    <p:sldId id="368" r:id="rId3"/>
    <p:sldId id="434" r:id="rId4"/>
    <p:sldId id="387" r:id="rId5"/>
    <p:sldId id="458" r:id="rId6"/>
    <p:sldId id="451" r:id="rId7"/>
    <p:sldId id="452" r:id="rId8"/>
    <p:sldId id="461" r:id="rId9"/>
    <p:sldId id="471" r:id="rId10"/>
    <p:sldId id="450" r:id="rId11"/>
    <p:sldId id="374" r:id="rId12"/>
    <p:sldId id="478" r:id="rId13"/>
    <p:sldId id="412" r:id="rId14"/>
    <p:sldId id="408" r:id="rId15"/>
    <p:sldId id="407" r:id="rId16"/>
    <p:sldId id="479" r:id="rId17"/>
    <p:sldId id="425" r:id="rId18"/>
    <p:sldId id="424" r:id="rId19"/>
    <p:sldId id="472" r:id="rId20"/>
    <p:sldId id="481" r:id="rId21"/>
    <p:sldId id="482" r:id="rId22"/>
    <p:sldId id="483" r:id="rId23"/>
    <p:sldId id="485" r:id="rId24"/>
    <p:sldId id="486" r:id="rId25"/>
    <p:sldId id="487" r:id="rId26"/>
    <p:sldId id="488" r:id="rId27"/>
    <p:sldId id="489" r:id="rId28"/>
    <p:sldId id="477" r:id="rId29"/>
    <p:sldId id="491" r:id="rId30"/>
    <p:sldId id="490" r:id="rId31"/>
    <p:sldId id="474" r:id="rId32"/>
    <p:sldId id="475" r:id="rId33"/>
    <p:sldId id="473" r:id="rId34"/>
    <p:sldId id="492" r:id="rId35"/>
    <p:sldId id="493" r:id="rId36"/>
    <p:sldId id="494" r:id="rId37"/>
    <p:sldId id="468" r:id="rId38"/>
    <p:sldId id="476" r:id="rId39"/>
    <p:sldId id="411" r:id="rId40"/>
    <p:sldId id="437" r:id="rId41"/>
    <p:sldId id="459" r:id="rId42"/>
    <p:sldId id="446" r:id="rId43"/>
    <p:sldId id="361" r:id="rId44"/>
    <p:sldId id="366" r:id="rId45"/>
    <p:sldId id="460" r:id="rId46"/>
    <p:sldId id="367" r:id="rId47"/>
    <p:sldId id="467" r:id="rId48"/>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3CA0"/>
    <a:srgbClr val="A22E81"/>
    <a:srgbClr val="BCBEC0"/>
    <a:srgbClr val="C3E2C1"/>
    <a:srgbClr val="6BA8D0"/>
    <a:srgbClr val="9FD18B"/>
    <a:srgbClr val="DBE8F3"/>
    <a:srgbClr val="A1C5E0"/>
    <a:srgbClr val="E9F4E7"/>
    <a:srgbClr val="6AC1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75275" autoAdjust="0"/>
  </p:normalViewPr>
  <p:slideViewPr>
    <p:cSldViewPr showGuides="1">
      <p:cViewPr varScale="1">
        <p:scale>
          <a:sx n="66" d="100"/>
          <a:sy n="66" d="100"/>
        </p:scale>
        <p:origin x="1930" y="48"/>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53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A41FD-7FCA-49FC-B2DF-EB8E832033F3}" type="datetimeFigureOut">
              <a:rPr lang="en-GB" smtClean="0"/>
              <a:t>23/10/2018</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D5F6E-D21E-429B-B951-080878F3699B}" type="slidenum">
              <a:rPr lang="en-GB" smtClean="0"/>
              <a:t>‹#›</a:t>
            </a:fld>
            <a:endParaRPr lang="en-GB"/>
          </a:p>
        </p:txBody>
      </p:sp>
    </p:spTree>
    <p:extLst>
      <p:ext uri="{BB962C8B-B14F-4D97-AF65-F5344CB8AC3E}">
        <p14:creationId xmlns:p14="http://schemas.microsoft.com/office/powerpoint/2010/main" val="2366580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to the organizers</a:t>
            </a:r>
          </a:p>
          <a:p>
            <a:r>
              <a:rPr lang="en-US" dirty="0"/>
              <a:t>Let’s review the agenda for my talk</a:t>
            </a:r>
            <a:endParaRPr lang="en-GB" dirty="0"/>
          </a:p>
        </p:txBody>
      </p:sp>
      <p:sp>
        <p:nvSpPr>
          <p:cNvPr id="4" name="Slide Number Placeholder 3"/>
          <p:cNvSpPr>
            <a:spLocks noGrp="1"/>
          </p:cNvSpPr>
          <p:nvPr>
            <p:ph type="sldNum" sz="quarter" idx="10"/>
          </p:nvPr>
        </p:nvSpPr>
        <p:spPr/>
        <p:txBody>
          <a:bodyPr/>
          <a:lstStyle/>
          <a:p>
            <a:fld id="{D98D5F6E-D21E-429B-B951-080878F3699B}" type="slidenum">
              <a:rPr lang="en-GB" smtClean="0"/>
              <a:t>1</a:t>
            </a:fld>
            <a:endParaRPr lang="en-GB"/>
          </a:p>
        </p:txBody>
      </p:sp>
    </p:spTree>
    <p:extLst>
      <p:ext uri="{BB962C8B-B14F-4D97-AF65-F5344CB8AC3E}">
        <p14:creationId xmlns:p14="http://schemas.microsoft.com/office/powerpoint/2010/main" val="250039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If you want to design Security and Compliance as first class citizens </a:t>
            </a:r>
          </a:p>
          <a:p>
            <a:pPr lvl="0"/>
            <a:r>
              <a:rPr lang="en-GB" sz="1200" kern="1200" dirty="0">
                <a:solidFill>
                  <a:schemeClr val="tx1"/>
                </a:solidFill>
                <a:effectLst/>
                <a:latin typeface="+mn-lt"/>
                <a:ea typeface="+mn-ea"/>
                <a:cs typeface="+mn-cs"/>
              </a:rPr>
              <a:t>- AWS Config is not portable to Private Cloud</a:t>
            </a:r>
          </a:p>
          <a:p>
            <a:pPr lvl="0"/>
            <a:r>
              <a:rPr lang="en-GB" sz="1200" kern="1200" dirty="0">
                <a:solidFill>
                  <a:schemeClr val="tx1"/>
                </a:solidFill>
                <a:effectLst/>
                <a:latin typeface="+mn-lt"/>
                <a:ea typeface="+mn-ea"/>
                <a:cs typeface="+mn-cs"/>
              </a:rPr>
              <a:t>- The </a:t>
            </a:r>
            <a:r>
              <a:rPr lang="en-GB" sz="1200" b="1" kern="1200" dirty="0">
                <a:solidFill>
                  <a:schemeClr val="tx1"/>
                </a:solidFill>
                <a:effectLst/>
                <a:latin typeface="+mn-lt"/>
                <a:ea typeface="+mn-ea"/>
                <a:cs typeface="+mn-cs"/>
              </a:rPr>
              <a:t>Lambda rules</a:t>
            </a:r>
            <a:r>
              <a:rPr lang="en-GB" sz="1200" kern="1200" dirty="0">
                <a:solidFill>
                  <a:schemeClr val="tx1"/>
                </a:solidFill>
                <a:effectLst/>
                <a:latin typeface="+mn-lt"/>
                <a:ea typeface="+mn-ea"/>
                <a:cs typeface="+mn-cs"/>
              </a:rPr>
              <a:t> are cumbersome and not readable by non-tech person, we have only 10 controls</a:t>
            </a:r>
          </a:p>
          <a:p>
            <a:pPr lvl="0"/>
            <a:r>
              <a:rPr lang="en-GB" sz="1200" kern="1200" dirty="0">
                <a:solidFill>
                  <a:schemeClr val="tx1"/>
                </a:solidFill>
                <a:effectLst/>
                <a:latin typeface="+mn-lt"/>
                <a:ea typeface="+mn-ea"/>
                <a:cs typeface="+mn-cs"/>
              </a:rPr>
              <a:t>- We can’t leverage any framework or controls library profile</a:t>
            </a:r>
          </a:p>
          <a:p>
            <a:endParaRPr lang="en-GB" dirty="0"/>
          </a:p>
        </p:txBody>
      </p:sp>
      <p:sp>
        <p:nvSpPr>
          <p:cNvPr id="4" name="Slide Number Placeholder 3"/>
          <p:cNvSpPr>
            <a:spLocks noGrp="1"/>
          </p:cNvSpPr>
          <p:nvPr>
            <p:ph type="sldNum" sz="quarter" idx="10"/>
          </p:nvPr>
        </p:nvSpPr>
        <p:spPr/>
        <p:txBody>
          <a:bodyPr/>
          <a:lstStyle/>
          <a:p>
            <a:fld id="{D98D5F6E-D21E-429B-B951-080878F3699B}" type="slidenum">
              <a:rPr lang="en-GB" smtClean="0"/>
              <a:t>14</a:t>
            </a:fld>
            <a:endParaRPr lang="en-GB"/>
          </a:p>
        </p:txBody>
      </p:sp>
    </p:spTree>
    <p:extLst>
      <p:ext uri="{BB962C8B-B14F-4D97-AF65-F5344CB8AC3E}">
        <p14:creationId xmlns:p14="http://schemas.microsoft.com/office/powerpoint/2010/main" val="1674532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We need a Spec-like framework that has human readable rules that BA, STS, Compliance and ITO can review, edit and maintain. We need to be able to execute this rules for capturing Preventive + Detective controls.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InSpec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VulcanoSpec</a:t>
            </a:r>
            <a:r>
              <a:rPr lang="en-US" sz="1200" kern="1200" dirty="0">
                <a:solidFill>
                  <a:schemeClr val="tx1"/>
                </a:solidFill>
                <a:effectLst/>
                <a:latin typeface="+mn-lt"/>
                <a:ea typeface="+mn-ea"/>
                <a:cs typeface="+mn-cs"/>
              </a:rPr>
              <a:t> acquisition is a 5 years mature OSS project) it has been adopted by major cloud providers and On-premise providers.</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98D5F6E-D21E-429B-B951-080878F3699B}" type="slidenum">
              <a:rPr lang="en-GB" smtClean="0"/>
              <a:t>16</a:t>
            </a:fld>
            <a:endParaRPr lang="en-GB"/>
          </a:p>
        </p:txBody>
      </p:sp>
    </p:spTree>
    <p:extLst>
      <p:ext uri="{BB962C8B-B14F-4D97-AF65-F5344CB8AC3E}">
        <p14:creationId xmlns:p14="http://schemas.microsoft.com/office/powerpoint/2010/main" val="509593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still investigating how </a:t>
            </a:r>
            <a:r>
              <a:rPr lang="en-US" dirty="0" err="1"/>
              <a:t>Inspec</a:t>
            </a:r>
            <a:r>
              <a:rPr lang="en-US" dirty="0"/>
              <a:t> may fit our technology stack</a:t>
            </a:r>
            <a:endParaRPr lang="en-GB" dirty="0"/>
          </a:p>
        </p:txBody>
      </p:sp>
      <p:sp>
        <p:nvSpPr>
          <p:cNvPr id="4" name="Slide Number Placeholder 3"/>
          <p:cNvSpPr>
            <a:spLocks noGrp="1"/>
          </p:cNvSpPr>
          <p:nvPr>
            <p:ph type="sldNum" sz="quarter" idx="10"/>
          </p:nvPr>
        </p:nvSpPr>
        <p:spPr/>
        <p:txBody>
          <a:bodyPr/>
          <a:lstStyle/>
          <a:p>
            <a:fld id="{D98D5F6E-D21E-429B-B951-080878F3699B}" type="slidenum">
              <a:rPr lang="en-GB" smtClean="0"/>
              <a:t>17</a:t>
            </a:fld>
            <a:endParaRPr lang="en-GB"/>
          </a:p>
        </p:txBody>
      </p:sp>
    </p:spTree>
    <p:extLst>
      <p:ext uri="{BB962C8B-B14F-4D97-AF65-F5344CB8AC3E}">
        <p14:creationId xmlns:p14="http://schemas.microsoft.com/office/powerpoint/2010/main" val="677069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and compliance are often topics that present the greatest barriers to cloud adoption. Many of the same concerns exist with internally hosted systems and traditional IT outsourcing, but the concerns are often amplified with cloud computing because the resources used to deliver cloud services are shared across many cloud customers with limited transparency of the underlying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Teams stress the </a:t>
            </a:r>
            <a:r>
              <a:rPr lang="en-US" sz="1200" b="1" i="1" dirty="0"/>
              <a:t>minimum</a:t>
            </a:r>
            <a:r>
              <a:rPr lang="en-US" sz="1200" dirty="0"/>
              <a:t> part of MVP to the exclusion of the </a:t>
            </a:r>
            <a:r>
              <a:rPr lang="en-US" sz="1200" b="1" i="1" dirty="0"/>
              <a:t>viable</a:t>
            </a:r>
            <a:r>
              <a:rPr lang="en-US" sz="1200" dirty="0"/>
              <a:t> part. </a:t>
            </a:r>
          </a:p>
          <a:p>
            <a:pPr marL="171450" indent="-171450">
              <a:buFont typeface="Arial" panose="020B0604020202020204" pitchFamily="34" charset="0"/>
              <a:buChar char="•"/>
            </a:pPr>
            <a:r>
              <a:rPr lang="en-US" sz="1200" dirty="0"/>
              <a:t>The product delivered is not sufficient quality to provide an accurate assessment of whether customers will use the product.</a:t>
            </a:r>
          </a:p>
          <a:p>
            <a:pPr marL="171450" indent="-171450">
              <a:buFont typeface="Arial" panose="020B0604020202020204" pitchFamily="34" charset="0"/>
              <a:buChar char="•"/>
            </a:pPr>
            <a:r>
              <a:rPr lang="en-US" sz="1200" dirty="0"/>
              <a:t>Teams deliver what they consider an MVP, and then do not do any further changes to that product, regardless of feedback they receive about it.</a:t>
            </a:r>
          </a:p>
        </p:txBody>
      </p:sp>
      <p:sp>
        <p:nvSpPr>
          <p:cNvPr id="4" name="Slide Number Placeholder 3"/>
          <p:cNvSpPr>
            <a:spLocks noGrp="1"/>
          </p:cNvSpPr>
          <p:nvPr>
            <p:ph type="sldNum" sz="quarter" idx="10"/>
          </p:nvPr>
        </p:nvSpPr>
        <p:spPr/>
        <p:txBody>
          <a:bodyPr/>
          <a:lstStyle/>
          <a:p>
            <a:fld id="{D98D5F6E-D21E-429B-B951-080878F3699B}" type="slidenum">
              <a:rPr lang="en-GB" smtClean="0"/>
              <a:t>18</a:t>
            </a:fld>
            <a:endParaRPr lang="en-GB"/>
          </a:p>
        </p:txBody>
      </p:sp>
    </p:spTree>
    <p:extLst>
      <p:ext uri="{BB962C8B-B14F-4D97-AF65-F5344CB8AC3E}">
        <p14:creationId xmlns:p14="http://schemas.microsoft.com/office/powerpoint/2010/main" val="2158355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35D8F"/>
                </a:solidFill>
                <a:latin typeface="Proxima Nova" charset="0"/>
                <a:ea typeface="Proxima Nova" charset="0"/>
                <a:cs typeface="Proxima Nova" charset="0"/>
              </a:rPr>
              <a:t>80% to 90% of modern apps consist of assembled components. </a:t>
            </a:r>
            <a:r>
              <a:rPr lang="en-US" sz="1200" dirty="0">
                <a:solidFill>
                  <a:schemeClr val="tx1">
                    <a:lumMod val="50000"/>
                  </a:schemeClr>
                </a:solidFill>
                <a:latin typeface="Proxima Nova Light" charset="0"/>
                <a:ea typeface="Proxima Nova Light" charset="0"/>
                <a:cs typeface="Proxima Nova Light" charset="0"/>
              </a:rPr>
              <a:t>Utilizing billions of parts from open source communities</a:t>
            </a:r>
            <a:r>
              <a:rPr lang="en-US" sz="1200" dirty="0">
                <a:solidFill>
                  <a:schemeClr val="bg1"/>
                </a:solidFill>
                <a:latin typeface="Proxima Nova Light" charset="0"/>
                <a:ea typeface="Proxima Nova Light" charset="0"/>
                <a:cs typeface="Proxima Nova Light" charset="0"/>
              </a:rPr>
              <a:t>...</a:t>
            </a:r>
          </a:p>
          <a:p>
            <a:r>
              <a:rPr lang="en-GB" sz="1200" dirty="0">
                <a:solidFill>
                  <a:schemeClr val="tx1">
                    <a:lumMod val="75000"/>
                  </a:schemeClr>
                </a:solidFill>
                <a:latin typeface="Proxima Nova Light" charset="0"/>
                <a:ea typeface="Proxima Nova Light" charset="0"/>
                <a:cs typeface="Proxima Nova Light" charset="0"/>
              </a:rPr>
              <a:t>Equifax from a customer perspective.</a:t>
            </a:r>
            <a:endParaRPr lang="en-US" sz="1200" dirty="0">
              <a:solidFill>
                <a:schemeClr val="tx1">
                  <a:lumMod val="75000"/>
                </a:schemeClr>
              </a:solidFill>
              <a:latin typeface="Proxima Nova Light" charset="0"/>
              <a:ea typeface="Proxima Nova Light" charset="0"/>
              <a:cs typeface="Proxima Nova Light" charset="0"/>
            </a:endParaRPr>
          </a:p>
          <a:p>
            <a:pPr algn="l"/>
            <a:endParaRPr lang="en-US" sz="1200" dirty="0">
              <a:solidFill>
                <a:srgbClr val="235D8F"/>
              </a:solidFill>
              <a:latin typeface="Proxima Nova" charset="0"/>
              <a:ea typeface="Proxima Nova" charset="0"/>
              <a:cs typeface="Proxima Nova" charset="0"/>
            </a:endParaRPr>
          </a:p>
        </p:txBody>
      </p:sp>
      <p:sp>
        <p:nvSpPr>
          <p:cNvPr id="4" name="Slide Number Placeholder 3"/>
          <p:cNvSpPr>
            <a:spLocks noGrp="1"/>
          </p:cNvSpPr>
          <p:nvPr>
            <p:ph type="sldNum" sz="quarter" idx="10"/>
          </p:nvPr>
        </p:nvSpPr>
        <p:spPr/>
        <p:txBody>
          <a:bodyPr/>
          <a:lstStyle/>
          <a:p>
            <a:fld id="{D98D5F6E-D21E-429B-B951-080878F3699B}" type="slidenum">
              <a:rPr lang="en-GB" smtClean="0"/>
              <a:t>19</a:t>
            </a:fld>
            <a:endParaRPr lang="en-GB"/>
          </a:p>
        </p:txBody>
      </p:sp>
    </p:spTree>
    <p:extLst>
      <p:ext uri="{BB962C8B-B14F-4D97-AF65-F5344CB8AC3E}">
        <p14:creationId xmlns:p14="http://schemas.microsoft.com/office/powerpoint/2010/main" val="2161020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Cloud infrastructure allows us to provision infinite resources on-demand, something that is impossible with traditional on-premises infrastrucuture.</a:t>
            </a:r>
          </a:p>
          <a:p>
            <a:pPr marL="171450" indent="-171450">
              <a:buFont typeface="Arial" panose="020B0604020202020204" pitchFamily="34" charset="0"/>
              <a:buChar char="•"/>
            </a:pPr>
            <a:r>
              <a:rPr lang="de-DE" dirty="0"/>
              <a:t>This has enabled us to implement many innovative DevOps practices with minimal capital outlay</a:t>
            </a:r>
            <a:r>
              <a:rPr lang="de-DE" baseline="0" dirty="0"/>
              <a:t> and only pay for what we use.</a:t>
            </a:r>
            <a:endParaRPr lang="en-US" dirty="0"/>
          </a:p>
        </p:txBody>
      </p:sp>
      <p:sp>
        <p:nvSpPr>
          <p:cNvPr id="4" name="Slide Number Placeholder 3"/>
          <p:cNvSpPr>
            <a:spLocks noGrp="1"/>
          </p:cNvSpPr>
          <p:nvPr>
            <p:ph type="sldNum" sz="quarter" idx="10"/>
          </p:nvPr>
        </p:nvSpPr>
        <p:spPr/>
        <p:txBody>
          <a:bodyPr/>
          <a:lstStyle/>
          <a:p>
            <a:fld id="{D98D5F6E-D21E-429B-B951-080878F3699B}" type="slidenum">
              <a:rPr lang="en-GB" smtClean="0"/>
              <a:t>22</a:t>
            </a:fld>
            <a:endParaRPr lang="en-GB"/>
          </a:p>
        </p:txBody>
      </p:sp>
    </p:spTree>
    <p:extLst>
      <p:ext uri="{BB962C8B-B14F-4D97-AF65-F5344CB8AC3E}">
        <p14:creationId xmlns:p14="http://schemas.microsoft.com/office/powerpoint/2010/main" val="1296387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Configuration management tools–like Chef, Puppet, or Ansible–can automate the remediation of compliance violations and </a:t>
            </a:r>
            <a:r>
              <a:rPr lang="en-US" sz="1200" b="0" i="0" u="none" strike="noStrike" kern="1200" dirty="0" err="1">
                <a:solidFill>
                  <a:schemeClr val="tx1"/>
                </a:solidFill>
                <a:effectLst/>
                <a:latin typeface="+mn-lt"/>
                <a:ea typeface="+mn-ea"/>
                <a:cs typeface="+mn-cs"/>
              </a:rPr>
              <a:t>InSpec</a:t>
            </a:r>
            <a:r>
              <a:rPr lang="en-US" sz="1200" b="0" i="0" u="none" strike="noStrike" kern="1200" dirty="0">
                <a:solidFill>
                  <a:schemeClr val="tx1"/>
                </a:solidFill>
                <a:effectLst/>
                <a:latin typeface="+mn-lt"/>
                <a:ea typeface="+mn-ea"/>
                <a:cs typeface="+mn-cs"/>
              </a:rPr>
              <a:t> allows you to automate the assessment. </a:t>
            </a:r>
            <a:endParaRPr lang="en-GB" dirty="0"/>
          </a:p>
        </p:txBody>
      </p:sp>
      <p:sp>
        <p:nvSpPr>
          <p:cNvPr id="4" name="Slide Number Placeholder 3"/>
          <p:cNvSpPr>
            <a:spLocks noGrp="1"/>
          </p:cNvSpPr>
          <p:nvPr>
            <p:ph type="sldNum" sz="quarter" idx="10"/>
          </p:nvPr>
        </p:nvSpPr>
        <p:spPr/>
        <p:txBody>
          <a:bodyPr/>
          <a:lstStyle/>
          <a:p>
            <a:fld id="{D98D5F6E-D21E-429B-B951-080878F3699B}" type="slidenum">
              <a:rPr lang="en-GB" smtClean="0"/>
              <a:t>23</a:t>
            </a:fld>
            <a:endParaRPr lang="en-GB"/>
          </a:p>
        </p:txBody>
      </p:sp>
    </p:spTree>
    <p:extLst>
      <p:ext uri="{BB962C8B-B14F-4D97-AF65-F5344CB8AC3E}">
        <p14:creationId xmlns:p14="http://schemas.microsoft.com/office/powerpoint/2010/main" val="2135650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 dependency graph is a directed graph representing dependencies of several objects towards each other. It is possible to derive an evaluation order or the absence of an evaluation order that respects the given dependencies from the dependency graph. ” - Wikipedia</a:t>
            </a:r>
          </a:p>
        </p:txBody>
      </p:sp>
      <p:sp>
        <p:nvSpPr>
          <p:cNvPr id="4" name="Slide Number Placeholder 3"/>
          <p:cNvSpPr>
            <a:spLocks noGrp="1"/>
          </p:cNvSpPr>
          <p:nvPr>
            <p:ph type="sldNum" sz="quarter" idx="10"/>
          </p:nvPr>
        </p:nvSpPr>
        <p:spPr/>
        <p:txBody>
          <a:bodyPr/>
          <a:lstStyle/>
          <a:p>
            <a:fld id="{D98D5F6E-D21E-429B-B951-080878F3699B}" type="slidenum">
              <a:rPr lang="en-GB" smtClean="0"/>
              <a:t>24</a:t>
            </a:fld>
            <a:endParaRPr lang="en-GB"/>
          </a:p>
        </p:txBody>
      </p:sp>
    </p:spTree>
    <p:extLst>
      <p:ext uri="{BB962C8B-B14F-4D97-AF65-F5344CB8AC3E}">
        <p14:creationId xmlns:p14="http://schemas.microsoft.com/office/powerpoint/2010/main" val="348646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financial-services firms have adopted strategy to increase IT Outsourcing activities, particularly the use of third party technology Cloud Solutions which includes:</a:t>
            </a:r>
          </a:p>
          <a:p>
            <a:r>
              <a:rPr lang="en-US" dirty="0"/>
              <a:t>Infrastructure as a Service (IaaS)</a:t>
            </a:r>
          </a:p>
          <a:p>
            <a:r>
              <a:rPr lang="en-US" dirty="0"/>
              <a:t>Platform as a Service (PaaS) </a:t>
            </a:r>
          </a:p>
          <a:p>
            <a:r>
              <a:rPr lang="en-US" dirty="0"/>
              <a:t>Software as a Service (SaaS)  - vs the traditional hosting of on-premise software.  </a:t>
            </a:r>
            <a:endParaRPr lang="en-GB" dirty="0"/>
          </a:p>
          <a:p>
            <a:endParaRPr lang="en-US" dirty="0"/>
          </a:p>
          <a:p>
            <a:r>
              <a:rPr lang="en-US" dirty="0"/>
              <a:t>If</a:t>
            </a:r>
            <a:r>
              <a:rPr lang="en-US" baseline="0" dirty="0"/>
              <a:t> we take an example of AWS as Cloud Service Provider, we have services that cross the boundaries, you can solve the same problem with 5-6 solution. </a:t>
            </a:r>
          </a:p>
          <a:p>
            <a:r>
              <a:rPr lang="en-US" baseline="0" dirty="0"/>
              <a:t>We need to rack and stack the hardware in our Data Center connect power supply, connect networking, connect storage and pass certifications. </a:t>
            </a:r>
            <a:r>
              <a:rPr lang="en-GB" sz="1200" kern="1200" dirty="0">
                <a:solidFill>
                  <a:schemeClr val="tx1"/>
                </a:solidFill>
                <a:effectLst/>
                <a:latin typeface="+mn-lt"/>
                <a:ea typeface="+mn-ea"/>
                <a:cs typeface="+mn-cs"/>
              </a:rPr>
              <a:t>Standard Chartered</a:t>
            </a:r>
            <a:r>
              <a:rPr lang="en-GB" sz="1200" kern="1200" baseline="0" dirty="0">
                <a:solidFill>
                  <a:schemeClr val="tx1"/>
                </a:solidFill>
                <a:effectLst/>
                <a:latin typeface="+mn-lt"/>
                <a:ea typeface="+mn-ea"/>
                <a:cs typeface="+mn-cs"/>
              </a:rPr>
              <a:t> is in </a:t>
            </a:r>
            <a:r>
              <a:rPr lang="en-GB" sz="1200" kern="1200" dirty="0">
                <a:solidFill>
                  <a:schemeClr val="tx1"/>
                </a:solidFill>
                <a:effectLst/>
                <a:latin typeface="+mn-lt"/>
                <a:ea typeface="+mn-ea"/>
                <a:cs typeface="+mn-cs"/>
              </a:rPr>
              <a:t>55 jurisdictions, imagine that we will have to create a private data</a:t>
            </a:r>
            <a:r>
              <a:rPr lang="en-GB" sz="1200" b="0" kern="1200" dirty="0">
                <a:solidFill>
                  <a:schemeClr val="tx1"/>
                </a:solidFill>
                <a:effectLst/>
                <a:latin typeface="+mn-lt"/>
                <a:ea typeface="+mn-ea"/>
                <a:cs typeface="+mn-cs"/>
              </a:rPr>
              <a:t> centre in each of this regions.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We</a:t>
            </a:r>
            <a:r>
              <a:rPr lang="en-US" sz="1200" b="0" kern="1200" baseline="0" dirty="0">
                <a:solidFill>
                  <a:schemeClr val="tx1"/>
                </a:solidFill>
                <a:effectLst/>
                <a:latin typeface="+mn-lt"/>
                <a:ea typeface="+mn-ea"/>
                <a:cs typeface="+mn-cs"/>
              </a:rPr>
              <a:t> install the operating systems and setup an IaaS to expose VMs to end users. In terms of platform we have the choice to install it on an abstraction level provided by our IaaS or directly on Bare Metal.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In terms of our actual application portfolio we have it everywhere, we have applications that are latency sensitive and hence will be installed on Bare Metal, we would have some Platform as a Services, Containers as a Service or Functions as a Service.</a:t>
            </a:r>
            <a:endParaRPr lang="en-US" b="0" dirty="0"/>
          </a:p>
          <a:p>
            <a:endParaRPr lang="en-GB" dirty="0"/>
          </a:p>
          <a:p>
            <a:endParaRPr lang="en-GB" dirty="0"/>
          </a:p>
        </p:txBody>
      </p:sp>
      <p:sp>
        <p:nvSpPr>
          <p:cNvPr id="4" name="Slide Number Placeholder 3"/>
          <p:cNvSpPr>
            <a:spLocks noGrp="1"/>
          </p:cNvSpPr>
          <p:nvPr>
            <p:ph type="sldNum" sz="quarter" idx="10"/>
          </p:nvPr>
        </p:nvSpPr>
        <p:spPr/>
        <p:txBody>
          <a:bodyPr/>
          <a:lstStyle/>
          <a:p>
            <a:fld id="{D98D5F6E-D21E-429B-B951-080878F3699B}" type="slidenum">
              <a:rPr lang="en-GB" smtClean="0"/>
              <a:t>30</a:t>
            </a:fld>
            <a:endParaRPr lang="en-GB"/>
          </a:p>
        </p:txBody>
      </p:sp>
    </p:spTree>
    <p:extLst>
      <p:ext uri="{BB962C8B-B14F-4D97-AF65-F5344CB8AC3E}">
        <p14:creationId xmlns:p14="http://schemas.microsoft.com/office/powerpoint/2010/main" val="2404683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Cloud computing is like the user hiring a taxi. Scalability is there: as you can call as many taxis as you want. Flexibility is there: as you can drop them anytime, anywhere if your plans change.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You only pay for the distance you travel so it’s pay as you go. Booking them is easier and you can do that by yourself.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You are not responsible for maintenance of rental cars.</a:t>
            </a:r>
          </a:p>
          <a:p>
            <a:endParaRPr lang="en-GB" dirty="0"/>
          </a:p>
        </p:txBody>
      </p:sp>
      <p:sp>
        <p:nvSpPr>
          <p:cNvPr id="4" name="Slide Number Placeholder 3"/>
          <p:cNvSpPr>
            <a:spLocks noGrp="1"/>
          </p:cNvSpPr>
          <p:nvPr>
            <p:ph type="sldNum" sz="quarter" idx="10"/>
          </p:nvPr>
        </p:nvSpPr>
        <p:spPr/>
        <p:txBody>
          <a:bodyPr/>
          <a:lstStyle/>
          <a:p>
            <a:fld id="{D98D5F6E-D21E-429B-B951-080878F3699B}" type="slidenum">
              <a:rPr lang="en-GB" smtClean="0"/>
              <a:t>31</a:t>
            </a:fld>
            <a:endParaRPr lang="en-GB"/>
          </a:p>
        </p:txBody>
      </p:sp>
    </p:spTree>
    <p:extLst>
      <p:ext uri="{BB962C8B-B14F-4D97-AF65-F5344CB8AC3E}">
        <p14:creationId xmlns:p14="http://schemas.microsoft.com/office/powerpoint/2010/main" val="2532953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currently working as the Global Cloud Architect at Standard Chartered</a:t>
            </a:r>
          </a:p>
          <a:p>
            <a:r>
              <a:rPr lang="en-US" dirty="0"/>
              <a:t>I’ve started contributing to open source about 10 years ago</a:t>
            </a:r>
          </a:p>
          <a:p>
            <a:r>
              <a:rPr lang="en-US" dirty="0"/>
              <a:t>I’ve started building communities of practice about 5 year ago, by creating Spring User Group</a:t>
            </a:r>
            <a:endParaRPr lang="en-GB" dirty="0"/>
          </a:p>
        </p:txBody>
      </p:sp>
      <p:sp>
        <p:nvSpPr>
          <p:cNvPr id="4" name="Slide Number Placeholder 3"/>
          <p:cNvSpPr>
            <a:spLocks noGrp="1"/>
          </p:cNvSpPr>
          <p:nvPr>
            <p:ph type="sldNum" sz="quarter" idx="10"/>
          </p:nvPr>
        </p:nvSpPr>
        <p:spPr/>
        <p:txBody>
          <a:bodyPr/>
          <a:lstStyle/>
          <a:p>
            <a:fld id="{D98D5F6E-D21E-429B-B951-080878F3699B}" type="slidenum">
              <a:rPr lang="en-GB" smtClean="0"/>
              <a:t>2</a:t>
            </a:fld>
            <a:endParaRPr lang="en-GB"/>
          </a:p>
        </p:txBody>
      </p:sp>
    </p:spTree>
    <p:extLst>
      <p:ext uri="{BB962C8B-B14F-4D97-AF65-F5344CB8AC3E}">
        <p14:creationId xmlns:p14="http://schemas.microsoft.com/office/powerpoint/2010/main" val="154828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Clearly understand the regulatory and legal obligations for data and software that are to be migrated to a cloud service and develop a suitable GRC model to ensure these statutory obligations are met. The GRC model should consider the following areas</a:t>
            </a:r>
            <a:r>
              <a:rPr lang="en-GB" dirty="0"/>
              <a:t>.</a:t>
            </a:r>
          </a:p>
        </p:txBody>
      </p:sp>
      <p:sp>
        <p:nvSpPr>
          <p:cNvPr id="4" name="Slide Number Placeholder 3"/>
          <p:cNvSpPr>
            <a:spLocks noGrp="1"/>
          </p:cNvSpPr>
          <p:nvPr>
            <p:ph type="sldNum" sz="quarter" idx="10"/>
          </p:nvPr>
        </p:nvSpPr>
        <p:spPr/>
        <p:txBody>
          <a:bodyPr/>
          <a:lstStyle/>
          <a:p>
            <a:fld id="{D98D5F6E-D21E-429B-B951-080878F3699B}" type="slidenum">
              <a:rPr lang="en-GB" smtClean="0"/>
              <a:t>32</a:t>
            </a:fld>
            <a:endParaRPr lang="en-GB"/>
          </a:p>
        </p:txBody>
      </p:sp>
    </p:spTree>
    <p:extLst>
      <p:ext uri="{BB962C8B-B14F-4D97-AF65-F5344CB8AC3E}">
        <p14:creationId xmlns:p14="http://schemas.microsoft.com/office/powerpoint/2010/main" val="310070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financial-services firms have adopted strategy to increase IT Outsourcing activities, particularly the use of third party technology Cloud Solutions which includes:</a:t>
            </a:r>
          </a:p>
          <a:p>
            <a:r>
              <a:rPr lang="en-US" dirty="0"/>
              <a:t>Infrastructure as a Service (IaaS)</a:t>
            </a:r>
          </a:p>
          <a:p>
            <a:r>
              <a:rPr lang="en-US" dirty="0"/>
              <a:t>Platform as a Service (PaaS) </a:t>
            </a:r>
          </a:p>
          <a:p>
            <a:r>
              <a:rPr lang="en-US" dirty="0"/>
              <a:t>Software as a Service (SaaS)  - vs the traditional hosting of on-premise software.  </a:t>
            </a:r>
            <a:endParaRPr lang="en-GB" dirty="0"/>
          </a:p>
          <a:p>
            <a:endParaRPr lang="en-US" dirty="0"/>
          </a:p>
          <a:p>
            <a:r>
              <a:rPr lang="en-US" dirty="0"/>
              <a:t>If</a:t>
            </a:r>
            <a:r>
              <a:rPr lang="en-US" baseline="0" dirty="0"/>
              <a:t> we take an example of AWS as Cloud Service Provider, we have services that cross the boundaries, you can solve the same problem with 5-6 solution. </a:t>
            </a:r>
          </a:p>
          <a:p>
            <a:r>
              <a:rPr lang="en-US" baseline="0" dirty="0"/>
              <a:t>We need to rack and stack the hardware in our Data Center connect power supply, connect networking, connect storage and pass certifications. </a:t>
            </a:r>
            <a:r>
              <a:rPr lang="en-GB" sz="1200" kern="1200" dirty="0">
                <a:solidFill>
                  <a:schemeClr val="tx1"/>
                </a:solidFill>
                <a:effectLst/>
                <a:latin typeface="+mn-lt"/>
                <a:ea typeface="+mn-ea"/>
                <a:cs typeface="+mn-cs"/>
              </a:rPr>
              <a:t>Standard Chartered</a:t>
            </a:r>
            <a:r>
              <a:rPr lang="en-GB" sz="1200" kern="1200" baseline="0" dirty="0">
                <a:solidFill>
                  <a:schemeClr val="tx1"/>
                </a:solidFill>
                <a:effectLst/>
                <a:latin typeface="+mn-lt"/>
                <a:ea typeface="+mn-ea"/>
                <a:cs typeface="+mn-cs"/>
              </a:rPr>
              <a:t> is in </a:t>
            </a:r>
            <a:r>
              <a:rPr lang="en-GB" sz="1200" kern="1200" dirty="0">
                <a:solidFill>
                  <a:schemeClr val="tx1"/>
                </a:solidFill>
                <a:effectLst/>
                <a:latin typeface="+mn-lt"/>
                <a:ea typeface="+mn-ea"/>
                <a:cs typeface="+mn-cs"/>
              </a:rPr>
              <a:t>55 jurisdictions, imagine that we will have to create a private data</a:t>
            </a:r>
            <a:r>
              <a:rPr lang="en-GB" sz="1200" b="0" kern="1200" dirty="0">
                <a:solidFill>
                  <a:schemeClr val="tx1"/>
                </a:solidFill>
                <a:effectLst/>
                <a:latin typeface="+mn-lt"/>
                <a:ea typeface="+mn-ea"/>
                <a:cs typeface="+mn-cs"/>
              </a:rPr>
              <a:t> centre in each of this regions.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We</a:t>
            </a:r>
            <a:r>
              <a:rPr lang="en-US" sz="1200" b="0" kern="1200" baseline="0" dirty="0">
                <a:solidFill>
                  <a:schemeClr val="tx1"/>
                </a:solidFill>
                <a:effectLst/>
                <a:latin typeface="+mn-lt"/>
                <a:ea typeface="+mn-ea"/>
                <a:cs typeface="+mn-cs"/>
              </a:rPr>
              <a:t> install the operating systems and setup an IaaS to expose VMs to end users. In terms of platform we have the choice to install it on an abstraction level provided by our IaaS or directly on Bare Metal.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In terms of our actual application portfolio we have it everywhere, we have applications that are latency sensitive and hence will be installed on Bare Metal, we would have some Platform as a Services, Containers as a Service or Functions as a Service.</a:t>
            </a:r>
            <a:endParaRPr lang="en-US" b="0" dirty="0"/>
          </a:p>
          <a:p>
            <a:endParaRPr lang="en-GB" dirty="0"/>
          </a:p>
          <a:p>
            <a:endParaRPr lang="en-GB" dirty="0"/>
          </a:p>
        </p:txBody>
      </p:sp>
      <p:sp>
        <p:nvSpPr>
          <p:cNvPr id="4" name="Slide Number Placeholder 3"/>
          <p:cNvSpPr>
            <a:spLocks noGrp="1"/>
          </p:cNvSpPr>
          <p:nvPr>
            <p:ph type="sldNum" sz="quarter" idx="10"/>
          </p:nvPr>
        </p:nvSpPr>
        <p:spPr/>
        <p:txBody>
          <a:bodyPr/>
          <a:lstStyle/>
          <a:p>
            <a:fld id="{D98D5F6E-D21E-429B-B951-080878F3699B}" type="slidenum">
              <a:rPr lang="en-GB" smtClean="0"/>
              <a:t>35</a:t>
            </a:fld>
            <a:endParaRPr lang="en-GB"/>
          </a:p>
        </p:txBody>
      </p:sp>
    </p:spTree>
    <p:extLst>
      <p:ext uri="{BB962C8B-B14F-4D97-AF65-F5344CB8AC3E}">
        <p14:creationId xmlns:p14="http://schemas.microsoft.com/office/powerpoint/2010/main" val="642404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Continuous compliance is a methodology for automating assessment and remediation of compliance policy with separation of duties for each part of that management cycle. </a:t>
            </a:r>
          </a:p>
          <a:p>
            <a:r>
              <a:rPr lang="en-US" sz="1200" b="0" i="0" u="none" strike="noStrike" kern="1200" dirty="0">
                <a:solidFill>
                  <a:schemeClr val="tx1"/>
                </a:solidFill>
                <a:effectLst/>
                <a:latin typeface="+mn-lt"/>
                <a:ea typeface="+mn-ea"/>
                <a:cs typeface="+mn-cs"/>
              </a:rPr>
              <a:t>What makes this automation “continuous” is moving beyond ad-hoc manually driven periodic assessments and remediation events. </a:t>
            </a:r>
            <a:endParaRPr lang="en-GB" dirty="0"/>
          </a:p>
        </p:txBody>
      </p:sp>
      <p:sp>
        <p:nvSpPr>
          <p:cNvPr id="4" name="Slide Number Placeholder 3"/>
          <p:cNvSpPr>
            <a:spLocks noGrp="1"/>
          </p:cNvSpPr>
          <p:nvPr>
            <p:ph type="sldNum" sz="quarter" idx="10"/>
          </p:nvPr>
        </p:nvSpPr>
        <p:spPr/>
        <p:txBody>
          <a:bodyPr/>
          <a:lstStyle/>
          <a:p>
            <a:fld id="{D98D5F6E-D21E-429B-B951-080878F3699B}" type="slidenum">
              <a:rPr lang="en-GB" smtClean="0"/>
              <a:t>38</a:t>
            </a:fld>
            <a:endParaRPr lang="en-GB"/>
          </a:p>
        </p:txBody>
      </p:sp>
    </p:spTree>
    <p:extLst>
      <p:ext uri="{BB962C8B-B14F-4D97-AF65-F5344CB8AC3E}">
        <p14:creationId xmlns:p14="http://schemas.microsoft.com/office/powerpoint/2010/main" val="4157261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Architecture and Opportunity behind the Cloud</a:t>
            </a:r>
          </a:p>
          <a:p>
            <a:pPr fontAlgn="base"/>
            <a:r>
              <a:rPr lang="en-US" sz="1200" b="0" i="0" kern="1200" dirty="0">
                <a:solidFill>
                  <a:schemeClr val="tx1"/>
                </a:solidFill>
                <a:effectLst/>
                <a:latin typeface="+mn-lt"/>
                <a:ea typeface="+mn-ea"/>
                <a:cs typeface="+mn-cs"/>
              </a:rPr>
              <a:t>Total gas for the year: $2,400</a:t>
            </a:r>
          </a:p>
          <a:p>
            <a:pPr fontAlgn="base"/>
            <a:r>
              <a:rPr lang="en-US" sz="1200" b="0" i="0" kern="1200" dirty="0">
                <a:solidFill>
                  <a:schemeClr val="tx1"/>
                </a:solidFill>
                <a:effectLst/>
                <a:latin typeface="+mn-lt"/>
                <a:ea typeface="+mn-ea"/>
                <a:cs typeface="+mn-cs"/>
              </a:rPr>
              <a:t>Maintenance, using AAA averages:  $739.50</a:t>
            </a:r>
          </a:p>
          <a:p>
            <a:pPr fontAlgn="base"/>
            <a:r>
              <a:rPr lang="en-US" sz="1200" b="0" i="0" kern="1200" dirty="0">
                <a:solidFill>
                  <a:schemeClr val="tx1"/>
                </a:solidFill>
                <a:effectLst/>
                <a:latin typeface="+mn-lt"/>
                <a:ea typeface="+mn-ea"/>
                <a:cs typeface="+mn-cs"/>
              </a:rPr>
              <a:t>Tires: $163.50</a:t>
            </a:r>
          </a:p>
          <a:p>
            <a:pPr fontAlgn="base"/>
            <a:r>
              <a:rPr lang="en-US" sz="1200" b="0" i="0" kern="1200" dirty="0">
                <a:solidFill>
                  <a:schemeClr val="tx1"/>
                </a:solidFill>
                <a:effectLst/>
                <a:latin typeface="+mn-lt"/>
                <a:ea typeface="+mn-ea"/>
                <a:cs typeface="+mn-cs"/>
              </a:rPr>
              <a:t>Full coverage insurance: $1,006</a:t>
            </a:r>
          </a:p>
          <a:p>
            <a:pPr fontAlgn="base"/>
            <a:r>
              <a:rPr lang="en-US" sz="1200" b="0" i="0" kern="1200" dirty="0">
                <a:solidFill>
                  <a:schemeClr val="tx1"/>
                </a:solidFill>
                <a:effectLst/>
                <a:latin typeface="+mn-lt"/>
                <a:ea typeface="+mn-ea"/>
                <a:cs typeface="+mn-cs"/>
              </a:rPr>
              <a:t>License, registration, taxes:$769</a:t>
            </a:r>
          </a:p>
          <a:p>
            <a:pPr fontAlgn="base"/>
            <a:r>
              <a:rPr lang="en-US" sz="1200" b="0" i="0" kern="1200" dirty="0">
                <a:solidFill>
                  <a:schemeClr val="tx1"/>
                </a:solidFill>
                <a:effectLst/>
                <a:latin typeface="+mn-lt"/>
                <a:ea typeface="+mn-ea"/>
                <a:cs typeface="+mn-cs"/>
              </a:rPr>
              <a:t>Depreciation:  $5,091</a:t>
            </a:r>
          </a:p>
          <a:p>
            <a:pPr fontAlgn="base"/>
            <a:r>
              <a:rPr lang="en-US" sz="1200" b="0" i="0" kern="1200" dirty="0">
                <a:solidFill>
                  <a:schemeClr val="tx1"/>
                </a:solidFill>
                <a:effectLst/>
                <a:latin typeface="+mn-lt"/>
                <a:ea typeface="+mn-ea"/>
                <a:cs typeface="+mn-cs"/>
              </a:rPr>
              <a:t>Finance charges: $1,089</a:t>
            </a:r>
          </a:p>
          <a:p>
            <a:pPr fontAlgn="base"/>
            <a:r>
              <a:rPr lang="en-US" sz="1200" b="0" i="0" kern="1200" dirty="0">
                <a:solidFill>
                  <a:schemeClr val="tx1"/>
                </a:solidFill>
                <a:effectLst/>
                <a:latin typeface="+mn-lt"/>
                <a:ea typeface="+mn-ea"/>
                <a:cs typeface="+mn-cs"/>
              </a:rPr>
              <a:t>Total cost for the year :  $11,258</a:t>
            </a:r>
          </a:p>
        </p:txBody>
      </p:sp>
      <p:sp>
        <p:nvSpPr>
          <p:cNvPr id="4" name="Slide Number Placeholder 3"/>
          <p:cNvSpPr>
            <a:spLocks noGrp="1"/>
          </p:cNvSpPr>
          <p:nvPr>
            <p:ph type="sldNum" sz="quarter" idx="10"/>
          </p:nvPr>
        </p:nvSpPr>
        <p:spPr/>
        <p:txBody>
          <a:bodyPr/>
          <a:lstStyle/>
          <a:p>
            <a:fld id="{D98D5F6E-D21E-429B-B951-080878F3699B}" type="slidenum">
              <a:rPr lang="en-GB" smtClean="0"/>
              <a:t>42</a:t>
            </a:fld>
            <a:endParaRPr lang="en-GB"/>
          </a:p>
        </p:txBody>
      </p:sp>
    </p:spTree>
    <p:extLst>
      <p:ext uri="{BB962C8B-B14F-4D97-AF65-F5344CB8AC3E}">
        <p14:creationId xmlns:p14="http://schemas.microsoft.com/office/powerpoint/2010/main" val="4029884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98D5F6E-D21E-429B-B951-080878F3699B}" type="slidenum">
              <a:rPr lang="en-GB" smtClean="0"/>
              <a:t>46</a:t>
            </a:fld>
            <a:endParaRPr lang="en-GB"/>
          </a:p>
        </p:txBody>
      </p:sp>
    </p:spTree>
    <p:extLst>
      <p:ext uri="{BB962C8B-B14F-4D97-AF65-F5344CB8AC3E}">
        <p14:creationId xmlns:p14="http://schemas.microsoft.com/office/powerpoint/2010/main" val="3860179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8D5F6E-D21E-429B-B951-080878F3699B}" type="slidenum">
              <a:rPr lang="en-GB" smtClean="0"/>
              <a:t>3</a:t>
            </a:fld>
            <a:endParaRPr lang="en-GB"/>
          </a:p>
        </p:txBody>
      </p:sp>
    </p:spTree>
    <p:extLst>
      <p:ext uri="{BB962C8B-B14F-4D97-AF65-F5344CB8AC3E}">
        <p14:creationId xmlns:p14="http://schemas.microsoft.com/office/powerpoint/2010/main" val="2200905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Stop creating centers of excellence and start building communities of practice</a:t>
            </a:r>
          </a:p>
          <a:p>
            <a:endParaRPr lang="en-US" dirty="0"/>
          </a:p>
          <a:p>
            <a:r>
              <a:rPr lang="en-US" dirty="0"/>
              <a:t>Don’t trust DevOps certificates and tooling, it continue to evolve in response to the state of software development</a:t>
            </a:r>
            <a:endParaRPr lang="en-GB" dirty="0"/>
          </a:p>
        </p:txBody>
      </p:sp>
      <p:sp>
        <p:nvSpPr>
          <p:cNvPr id="4" name="Slide Number Placeholder 3"/>
          <p:cNvSpPr>
            <a:spLocks noGrp="1"/>
          </p:cNvSpPr>
          <p:nvPr>
            <p:ph type="sldNum" sz="quarter" idx="10"/>
          </p:nvPr>
        </p:nvSpPr>
        <p:spPr/>
        <p:txBody>
          <a:bodyPr/>
          <a:lstStyle/>
          <a:p>
            <a:fld id="{D98D5F6E-D21E-429B-B951-080878F3699B}" type="slidenum">
              <a:rPr lang="en-GB" smtClean="0"/>
              <a:t>4</a:t>
            </a:fld>
            <a:endParaRPr lang="en-GB"/>
          </a:p>
        </p:txBody>
      </p:sp>
    </p:spTree>
    <p:extLst>
      <p:ext uri="{BB962C8B-B14F-4D97-AF65-F5344CB8AC3E}">
        <p14:creationId xmlns:p14="http://schemas.microsoft.com/office/powerpoint/2010/main" val="3198966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8D5F6E-D21E-429B-B951-080878F3699B}" type="slidenum">
              <a:rPr lang="en-GB" smtClean="0"/>
              <a:t>5</a:t>
            </a:fld>
            <a:endParaRPr lang="en-GB"/>
          </a:p>
        </p:txBody>
      </p:sp>
    </p:spTree>
    <p:extLst>
      <p:ext uri="{BB962C8B-B14F-4D97-AF65-F5344CB8AC3E}">
        <p14:creationId xmlns:p14="http://schemas.microsoft.com/office/powerpoint/2010/main" val="2006629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Guidelines on Outsourcing provide expanded guidance to the industry on prudent risk management practices for outsourcing, including cloud services.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include guidance for a high level of reliability, availability and recoverability of critical IT systems and for FIs to implement IT controls to protect customer information from unauthorized access or disclosure. </a:t>
            </a:r>
          </a:p>
          <a:p>
            <a:endParaRPr lang="en-US" dirty="0"/>
          </a:p>
          <a:p>
            <a:r>
              <a:rPr lang="en-US" dirty="0"/>
              <a:t>ABS guide is intended to assist FIs in further understanding approaches to due diligence, vendor management and key controls that should be implemented in cloud outsourcing arrangements. </a:t>
            </a:r>
            <a:endParaRPr lang="en-GB" dirty="0"/>
          </a:p>
        </p:txBody>
      </p:sp>
      <p:sp>
        <p:nvSpPr>
          <p:cNvPr id="4" name="Slide Number Placeholder 3"/>
          <p:cNvSpPr>
            <a:spLocks noGrp="1"/>
          </p:cNvSpPr>
          <p:nvPr>
            <p:ph type="sldNum" sz="quarter" idx="10"/>
          </p:nvPr>
        </p:nvSpPr>
        <p:spPr/>
        <p:txBody>
          <a:bodyPr/>
          <a:lstStyle/>
          <a:p>
            <a:fld id="{D98D5F6E-D21E-429B-B951-080878F3699B}" type="slidenum">
              <a:rPr lang="en-GB" smtClean="0"/>
              <a:t>9</a:t>
            </a:fld>
            <a:endParaRPr lang="en-GB"/>
          </a:p>
        </p:txBody>
      </p:sp>
    </p:spTree>
    <p:extLst>
      <p:ext uri="{BB962C8B-B14F-4D97-AF65-F5344CB8AC3E}">
        <p14:creationId xmlns:p14="http://schemas.microsoft.com/office/powerpoint/2010/main" val="994015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8D5F6E-D21E-429B-B951-080878F3699B}" type="slidenum">
              <a:rPr lang="en-GB" smtClean="0"/>
              <a:t>10</a:t>
            </a:fld>
            <a:endParaRPr lang="en-GB"/>
          </a:p>
        </p:txBody>
      </p:sp>
    </p:spTree>
    <p:extLst>
      <p:ext uri="{BB962C8B-B14F-4D97-AF65-F5344CB8AC3E}">
        <p14:creationId xmlns:p14="http://schemas.microsoft.com/office/powerpoint/2010/main" val="2931540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8D5F6E-D21E-429B-B951-080878F3699B}" type="slidenum">
              <a:rPr lang="en-GB" smtClean="0"/>
              <a:t>12</a:t>
            </a:fld>
            <a:endParaRPr lang="en-GB"/>
          </a:p>
        </p:txBody>
      </p:sp>
    </p:spTree>
    <p:extLst>
      <p:ext uri="{BB962C8B-B14F-4D97-AF65-F5344CB8AC3E}">
        <p14:creationId xmlns:p14="http://schemas.microsoft.com/office/powerpoint/2010/main" val="1732483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Config triggers lambda at every change or on schedule.</a:t>
            </a:r>
          </a:p>
          <a:p>
            <a:r>
              <a:rPr lang="en-US" dirty="0"/>
              <a:t>2. Lambda assumes the appropriate IAM role to verify the configuration.</a:t>
            </a:r>
          </a:p>
          <a:p>
            <a:r>
              <a:rPr lang="en-US" dirty="0"/>
              <a:t>3. Lambda describe the appropriate resources to get the latest configuration state.</a:t>
            </a:r>
          </a:p>
          <a:p>
            <a:r>
              <a:rPr lang="en-US" dirty="0"/>
              <a:t>4. Lambda reports to Config Rules the results.</a:t>
            </a:r>
          </a:p>
          <a:p>
            <a:r>
              <a:rPr lang="en-US" dirty="0"/>
              <a:t>5. Lambda </a:t>
            </a:r>
            <a:r>
              <a:rPr lang="en-US" dirty="0" err="1"/>
              <a:t>RuleSet</a:t>
            </a:r>
            <a:r>
              <a:rPr lang="en-US" dirty="0"/>
              <a:t> Status Reporter is triggered every hour</a:t>
            </a:r>
          </a:p>
          <a:p>
            <a:r>
              <a:rPr lang="en-US" dirty="0"/>
              <a:t>6. Notify the account owner</a:t>
            </a:r>
          </a:p>
          <a:p>
            <a:r>
              <a:rPr lang="en-US" dirty="0"/>
              <a:t>7. All events are stored in database tables</a:t>
            </a:r>
            <a:endParaRPr lang="en-GB" dirty="0"/>
          </a:p>
        </p:txBody>
      </p:sp>
      <p:sp>
        <p:nvSpPr>
          <p:cNvPr id="4" name="Slide Number Placeholder 3"/>
          <p:cNvSpPr>
            <a:spLocks noGrp="1"/>
          </p:cNvSpPr>
          <p:nvPr>
            <p:ph type="sldNum" sz="quarter" idx="10"/>
          </p:nvPr>
        </p:nvSpPr>
        <p:spPr/>
        <p:txBody>
          <a:bodyPr/>
          <a:lstStyle/>
          <a:p>
            <a:fld id="{D98D5F6E-D21E-429B-B951-080878F3699B}" type="slidenum">
              <a:rPr lang="en-GB" smtClean="0"/>
              <a:t>13</a:t>
            </a:fld>
            <a:endParaRPr lang="en-GB"/>
          </a:p>
        </p:txBody>
      </p:sp>
    </p:spTree>
    <p:extLst>
      <p:ext uri="{BB962C8B-B14F-4D97-AF65-F5344CB8AC3E}">
        <p14:creationId xmlns:p14="http://schemas.microsoft.com/office/powerpoint/2010/main" val="3071022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Slide Blue">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41FC1E5-D154-4A97-A6EB-2FC86710B5AA}"/>
              </a:ext>
            </a:extLst>
          </p:cNvPr>
          <p:cNvSpPr/>
          <p:nvPr userDrawn="1"/>
        </p:nvSpPr>
        <p:spPr>
          <a:xfrm>
            <a:off x="4319451" y="3810000"/>
            <a:ext cx="5334000" cy="980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D2C2CDAB-DD65-4A9F-8967-6CB5CE04DCDF}"/>
              </a:ext>
            </a:extLst>
          </p:cNvPr>
          <p:cNvSpPr/>
          <p:nvPr userDrawn="1"/>
        </p:nvSpPr>
        <p:spPr>
          <a:xfrm>
            <a:off x="3657600" y="1828800"/>
            <a:ext cx="60198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4237937" y="1933475"/>
            <a:ext cx="5316116" cy="1495525"/>
          </a:xfrm>
        </p:spPr>
        <p:txBody>
          <a:bodyPr anchor="b">
            <a:normAutofit/>
          </a:bodyPr>
          <a:lstStyle>
            <a:lvl1pPr algn="r">
              <a:defRPr sz="3500" baseline="0">
                <a:solidFill>
                  <a:schemeClr val="bg1"/>
                </a:solidFill>
                <a:latin typeface="Cover Title"/>
              </a:defRPr>
            </a:lvl1pPr>
          </a:lstStyle>
          <a:p>
            <a:r>
              <a:rPr lang="en-US" dirty="0"/>
              <a:t>Click to edit Master title style</a:t>
            </a:r>
          </a:p>
        </p:txBody>
      </p:sp>
      <p:sp>
        <p:nvSpPr>
          <p:cNvPr id="3" name="Subtitle 2"/>
          <p:cNvSpPr>
            <a:spLocks noGrp="1"/>
          </p:cNvSpPr>
          <p:nvPr>
            <p:ph type="subTitle" idx="1"/>
          </p:nvPr>
        </p:nvSpPr>
        <p:spPr>
          <a:xfrm>
            <a:off x="4531893" y="3936912"/>
            <a:ext cx="5035223" cy="726458"/>
          </a:xfrm>
        </p:spPr>
        <p:txBody>
          <a:bodyPr>
            <a:normAutofit/>
          </a:bodyPr>
          <a:lstStyle>
            <a:lvl1pPr marL="0" indent="0" algn="r">
              <a:buNone/>
              <a:defRPr sz="2000" baseline="0">
                <a:solidFill>
                  <a:schemeClr val="bg1"/>
                </a:solidFill>
                <a:latin typeface="Cover Descriptio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06681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Green">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7C4045CB-1CF2-4C81-B02C-801C09D17962}"/>
              </a:ext>
            </a:extLst>
          </p:cNvPr>
          <p:cNvSpPr/>
          <p:nvPr userDrawn="1"/>
        </p:nvSpPr>
        <p:spPr>
          <a:xfrm>
            <a:off x="4319451" y="3820318"/>
            <a:ext cx="5334000" cy="9802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9789CE5A-B739-4B9A-B45B-A21DF2815176}"/>
              </a:ext>
            </a:extLst>
          </p:cNvPr>
          <p:cNvSpPr/>
          <p:nvPr userDrawn="1"/>
        </p:nvSpPr>
        <p:spPr>
          <a:xfrm>
            <a:off x="3657600" y="1828800"/>
            <a:ext cx="6019800" cy="1676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2" name="Title 1"/>
          <p:cNvSpPr>
            <a:spLocks noGrp="1"/>
          </p:cNvSpPr>
          <p:nvPr>
            <p:ph type="ctrTitle"/>
          </p:nvPr>
        </p:nvSpPr>
        <p:spPr>
          <a:xfrm>
            <a:off x="4191000" y="1933475"/>
            <a:ext cx="5316116" cy="1495525"/>
          </a:xfrm>
        </p:spPr>
        <p:txBody>
          <a:bodyPr anchor="b">
            <a:normAutofit/>
          </a:bodyPr>
          <a:lstStyle>
            <a:lvl1pPr algn="r">
              <a:defRPr sz="3500" baseline="0">
                <a:solidFill>
                  <a:schemeClr val="bg1"/>
                </a:solidFill>
                <a:latin typeface="Cover Title"/>
              </a:defRPr>
            </a:lvl1pPr>
          </a:lstStyle>
          <a:p>
            <a:r>
              <a:rPr lang="en-US"/>
              <a:t>Click to edit Master title style</a:t>
            </a:r>
            <a:endParaRPr lang="en-US" dirty="0"/>
          </a:p>
        </p:txBody>
      </p:sp>
      <p:sp>
        <p:nvSpPr>
          <p:cNvPr id="13" name="Subtitle 2"/>
          <p:cNvSpPr>
            <a:spLocks noGrp="1"/>
          </p:cNvSpPr>
          <p:nvPr>
            <p:ph type="subTitle" idx="1"/>
          </p:nvPr>
        </p:nvSpPr>
        <p:spPr>
          <a:xfrm>
            <a:off x="4531893" y="3932060"/>
            <a:ext cx="5035223" cy="726458"/>
          </a:xfrm>
        </p:spPr>
        <p:txBody>
          <a:bodyPr>
            <a:normAutofit/>
          </a:bodyPr>
          <a:lstStyle>
            <a:lvl1pPr marL="0" indent="0" algn="r">
              <a:buNone/>
              <a:defRPr sz="2000" baseline="0">
                <a:solidFill>
                  <a:schemeClr val="bg1"/>
                </a:solidFill>
                <a:latin typeface="Cover Descriptio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068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atermark">
    <p:spTree>
      <p:nvGrpSpPr>
        <p:cNvPr id="1" name=""/>
        <p:cNvGrpSpPr/>
        <p:nvPr/>
      </p:nvGrpSpPr>
      <p:grpSpPr>
        <a:xfrm>
          <a:off x="0" y="0"/>
          <a:ext cx="0" cy="0"/>
          <a:chOff x="0" y="0"/>
          <a:chExt cx="0" cy="0"/>
        </a:xfrm>
      </p:grpSpPr>
      <p:sp>
        <p:nvSpPr>
          <p:cNvPr id="4" name="Title 1"/>
          <p:cNvSpPr>
            <a:spLocks noGrp="1"/>
          </p:cNvSpPr>
          <p:nvPr>
            <p:ph type="ctrTitle"/>
          </p:nvPr>
        </p:nvSpPr>
        <p:spPr>
          <a:xfrm>
            <a:off x="340234" y="4833001"/>
            <a:ext cx="9259747" cy="1029600"/>
          </a:xfrm>
        </p:spPr>
        <p:txBody>
          <a:bodyPr anchor="t">
            <a:normAutofit/>
          </a:bodyPr>
          <a:lstStyle>
            <a:lvl1pPr algn="l">
              <a:defRPr sz="3500" baseline="0">
                <a:solidFill>
                  <a:schemeClr val="accent5"/>
                </a:solidFill>
                <a:latin typeface="Cover Title"/>
              </a:defRPr>
            </a:lvl1pPr>
          </a:lstStyle>
          <a:p>
            <a:r>
              <a:rPr lang="en-US"/>
              <a:t>Click to edit Master title style</a:t>
            </a:r>
            <a:endParaRPr lang="en-US" dirty="0"/>
          </a:p>
        </p:txBody>
      </p:sp>
      <p:sp>
        <p:nvSpPr>
          <p:cNvPr id="5" name="Subtitle 2"/>
          <p:cNvSpPr>
            <a:spLocks noGrp="1"/>
          </p:cNvSpPr>
          <p:nvPr>
            <p:ph type="subTitle" idx="1"/>
          </p:nvPr>
        </p:nvSpPr>
        <p:spPr>
          <a:xfrm>
            <a:off x="340234" y="3709800"/>
            <a:ext cx="9243814" cy="966040"/>
          </a:xfrm>
        </p:spPr>
        <p:txBody>
          <a:bodyPr anchor="b">
            <a:normAutofit/>
          </a:bodyPr>
          <a:lstStyle>
            <a:lvl1pPr marL="0" indent="0" algn="l">
              <a:buNone/>
              <a:defRPr sz="2000" baseline="0">
                <a:solidFill>
                  <a:schemeClr val="tx1"/>
                </a:solidFill>
                <a:latin typeface="Cover Descriptio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7908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Agenda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Text Placeholder 2"/>
          <p:cNvSpPr>
            <a:spLocks noGrp="1"/>
          </p:cNvSpPr>
          <p:nvPr>
            <p:ph idx="1" hasCustomPrompt="1"/>
          </p:nvPr>
        </p:nvSpPr>
        <p:spPr>
          <a:xfrm>
            <a:off x="324091" y="1323001"/>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baseline="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p:txBody>
      </p:sp>
    </p:spTree>
    <p:extLst>
      <p:ext uri="{BB962C8B-B14F-4D97-AF65-F5344CB8AC3E}">
        <p14:creationId xmlns:p14="http://schemas.microsoft.com/office/powerpoint/2010/main" val="3316229516"/>
      </p:ext>
    </p:extLst>
  </p:cSld>
  <p:clrMapOvr>
    <a:masterClrMapping/>
  </p:clrMapOvr>
  <p:extLst mod="1">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mp; 1 Column Text">
    <p:spTree>
      <p:nvGrpSpPr>
        <p:cNvPr id="1" name=""/>
        <p:cNvGrpSpPr/>
        <p:nvPr/>
      </p:nvGrpSpPr>
      <p:grpSpPr>
        <a:xfrm>
          <a:off x="0" y="0"/>
          <a:ext cx="0" cy="0"/>
          <a:chOff x="0" y="0"/>
          <a:chExt cx="0" cy="0"/>
        </a:xfrm>
      </p:grpSpPr>
      <p:sp>
        <p:nvSpPr>
          <p:cNvPr id="5" name="Text Placeholder 2"/>
          <p:cNvSpPr>
            <a:spLocks noGrp="1" noChangeAspect="1"/>
          </p:cNvSpPr>
          <p:nvPr>
            <p:ph idx="1"/>
          </p:nvPr>
        </p:nvSpPr>
        <p:spPr>
          <a:xfrm>
            <a:off x="324091" y="1323001"/>
            <a:ext cx="9259747"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61187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mp; 2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2"/>
          <p:cNvSpPr>
            <a:spLocks noGrp="1"/>
          </p:cNvSpPr>
          <p:nvPr>
            <p:ph idx="1"/>
          </p:nvPr>
        </p:nvSpPr>
        <p:spPr>
          <a:xfrm>
            <a:off x="324091" y="1323001"/>
            <a:ext cx="4488509"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idx="12"/>
          </p:nvPr>
        </p:nvSpPr>
        <p:spPr>
          <a:xfrm>
            <a:off x="5093400" y="1323001"/>
            <a:ext cx="4490438"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63806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4091" y="199800"/>
            <a:ext cx="9259747" cy="70200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p:cNvSpPr>
            <a:spLocks noGrp="1" noChangeAspect="1"/>
          </p:cNvSpPr>
          <p:nvPr>
            <p:ph type="body" idx="1"/>
          </p:nvPr>
        </p:nvSpPr>
        <p:spPr>
          <a:xfrm>
            <a:off x="324091" y="1323001"/>
            <a:ext cx="9259747"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Box 6"/>
          <p:cNvSpPr txBox="1">
            <a:spLocks noChangeArrowheads="1"/>
          </p:cNvSpPr>
          <p:nvPr/>
        </p:nvSpPr>
        <p:spPr bwMode="auto">
          <a:xfrm>
            <a:off x="9223410" y="6483287"/>
            <a:ext cx="357028" cy="298513"/>
          </a:xfrm>
          <a:prstGeom prst="rect">
            <a:avLst/>
          </a:prstGeom>
          <a:noFill/>
          <a:ln w="9525">
            <a:noFill/>
            <a:miter lim="800000"/>
            <a:headEnd/>
            <a:tailEnd/>
          </a:ln>
        </p:spPr>
        <p:txBody>
          <a:bodyPr lIns="0" tIns="0" rIns="0" bIns="0" anchor="ctr"/>
          <a:lstStyle>
            <a:lvl1pPr defTabSz="1042988" eaLnBrk="0" hangingPunct="0">
              <a:defRPr sz="900" baseline="-25000">
                <a:solidFill>
                  <a:srgbClr val="006699"/>
                </a:solidFill>
                <a:latin typeface="Arial" charset="0"/>
                <a:ea typeface="ＭＳ Ｐゴシック" charset="0"/>
                <a:cs typeface="Arial" charset="0"/>
              </a:defRPr>
            </a:lvl1pPr>
            <a:lvl2pPr marL="742950" indent="-285750" defTabSz="1042988" eaLnBrk="0" hangingPunct="0">
              <a:defRPr sz="900" baseline="-25000">
                <a:solidFill>
                  <a:srgbClr val="006699"/>
                </a:solidFill>
                <a:latin typeface="Arial" charset="0"/>
                <a:ea typeface="Arial" charset="0"/>
                <a:cs typeface="Arial" charset="0"/>
              </a:defRPr>
            </a:lvl2pPr>
            <a:lvl3pPr marL="1143000" indent="-228600" defTabSz="1042988" eaLnBrk="0" hangingPunct="0">
              <a:defRPr sz="900" baseline="-25000">
                <a:solidFill>
                  <a:srgbClr val="006699"/>
                </a:solidFill>
                <a:latin typeface="Arial" charset="0"/>
                <a:ea typeface="Arial" charset="0"/>
                <a:cs typeface="Arial" charset="0"/>
              </a:defRPr>
            </a:lvl3pPr>
            <a:lvl4pPr marL="1600200" indent="-228600" defTabSz="1042988" eaLnBrk="0" hangingPunct="0">
              <a:defRPr sz="900" baseline="-25000">
                <a:solidFill>
                  <a:srgbClr val="006699"/>
                </a:solidFill>
                <a:latin typeface="Arial" charset="0"/>
                <a:ea typeface="Arial" charset="0"/>
                <a:cs typeface="Arial" charset="0"/>
              </a:defRPr>
            </a:lvl4pPr>
            <a:lvl5pPr marL="2057400" indent="-228600" defTabSz="1042988" eaLnBrk="0" hangingPunct="0">
              <a:defRPr sz="900" baseline="-25000">
                <a:solidFill>
                  <a:srgbClr val="006699"/>
                </a:solidFill>
                <a:latin typeface="Arial" charset="0"/>
                <a:ea typeface="Arial" charset="0"/>
                <a:cs typeface="Arial" charset="0"/>
              </a:defRPr>
            </a:lvl5pPr>
            <a:lvl6pPr marL="25146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6pPr>
            <a:lvl7pPr marL="29718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7pPr>
            <a:lvl8pPr marL="34290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8pPr>
            <a:lvl9pPr marL="38862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9pPr>
          </a:lstStyle>
          <a:p>
            <a:pPr algn="r" eaLnBrk="1" hangingPunct="1"/>
            <a:fld id="{6E0DC809-1827-F44D-A8AA-8C566384234E}" type="slidenum">
              <a:rPr lang="en-US" sz="900" baseline="0">
                <a:solidFill>
                  <a:srgbClr val="6D6E71"/>
                </a:solidFill>
                <a:latin typeface="+mn-lt"/>
              </a:rPr>
              <a:pPr algn="r" eaLnBrk="1" hangingPunct="1"/>
              <a:t>‹#›</a:t>
            </a:fld>
            <a:endParaRPr lang="en-US" sz="900" baseline="0" dirty="0">
              <a:solidFill>
                <a:srgbClr val="6D6E71"/>
              </a:solidFill>
              <a:latin typeface="+mn-lt"/>
            </a:endParaRPr>
          </a:p>
        </p:txBody>
      </p:sp>
      <p:sp>
        <p:nvSpPr>
          <p:cNvPr id="15" name="Text Box 25"/>
          <p:cNvSpPr txBox="1">
            <a:spLocks noChangeArrowheads="1"/>
          </p:cNvSpPr>
          <p:nvPr/>
        </p:nvSpPr>
        <p:spPr bwMode="auto">
          <a:xfrm>
            <a:off x="5661057" y="6529334"/>
            <a:ext cx="3473490" cy="252466"/>
          </a:xfrm>
          <a:prstGeom prst="rect">
            <a:avLst/>
          </a:prstGeom>
          <a:noFill/>
          <a:ln w="9525">
            <a:noFill/>
            <a:miter lim="800000"/>
            <a:headEnd/>
            <a:tailEnd/>
          </a:ln>
          <a:effectLst/>
        </p:spPr>
        <p:txBody>
          <a:bodyPr lIns="0" tIns="0" rIns="132630" bIns="0" anchor="ctr"/>
          <a:lstStyle/>
          <a:p>
            <a:pPr marL="562284" indent="-562284" algn="r" defTabSz="1122860">
              <a:spcBef>
                <a:spcPct val="40000"/>
              </a:spcBef>
              <a:spcAft>
                <a:spcPct val="40000"/>
              </a:spcAft>
              <a:defRPr/>
            </a:pPr>
            <a:r>
              <a:rPr lang="en-GB" sz="900" baseline="0" dirty="0">
                <a:solidFill>
                  <a:srgbClr val="6D6E71"/>
                </a:solidFill>
                <a:latin typeface="+mn-lt"/>
                <a:ea typeface="+mn-ea"/>
              </a:rPr>
              <a:t>Compliance as Code</a:t>
            </a:r>
          </a:p>
        </p:txBody>
      </p:sp>
      <p:sp>
        <p:nvSpPr>
          <p:cNvPr id="9" name="Text Box 25">
            <a:extLst>
              <a:ext uri="{FF2B5EF4-FFF2-40B4-BE49-F238E27FC236}">
                <a16:creationId xmlns:a16="http://schemas.microsoft.com/office/drawing/2014/main" id="{70C84D29-58E7-4D7A-B4E6-39DC78D5C1FE}"/>
              </a:ext>
            </a:extLst>
          </p:cNvPr>
          <p:cNvSpPr txBox="1">
            <a:spLocks noChangeArrowheads="1"/>
          </p:cNvSpPr>
          <p:nvPr userDrawn="1"/>
        </p:nvSpPr>
        <p:spPr bwMode="auto">
          <a:xfrm>
            <a:off x="4251595" y="6529334"/>
            <a:ext cx="1320599" cy="252466"/>
          </a:xfrm>
          <a:prstGeom prst="rect">
            <a:avLst/>
          </a:prstGeom>
          <a:noFill/>
          <a:ln w="9525">
            <a:noFill/>
            <a:miter lim="800000"/>
            <a:headEnd/>
            <a:tailEnd/>
          </a:ln>
          <a:effectLst/>
        </p:spPr>
        <p:txBody>
          <a:bodyPr lIns="0" tIns="0" rIns="132630" bIns="0" anchor="ctr"/>
          <a:lstStyle/>
          <a:p>
            <a:pPr marL="562284" indent="-562284" algn="l" defTabSz="1122860">
              <a:spcBef>
                <a:spcPct val="40000"/>
              </a:spcBef>
              <a:spcAft>
                <a:spcPct val="40000"/>
              </a:spcAft>
              <a:defRPr/>
            </a:pPr>
            <a:r>
              <a:rPr lang="en-GB" sz="900" baseline="0" dirty="0">
                <a:solidFill>
                  <a:srgbClr val="6D6E71"/>
                </a:solidFill>
                <a:latin typeface="+mn-lt"/>
                <a:ea typeface="+mn-ea"/>
              </a:rPr>
              <a:t>@</a:t>
            </a:r>
            <a:r>
              <a:rPr lang="en-GB" sz="900" baseline="0" dirty="0" err="1">
                <a:solidFill>
                  <a:srgbClr val="6D6E71"/>
                </a:solidFill>
                <a:latin typeface="+mn-lt"/>
                <a:ea typeface="+mn-ea"/>
              </a:rPr>
              <a:t>sergiu_bodiu</a:t>
            </a:r>
            <a:endParaRPr lang="en-GB" sz="900" baseline="0" dirty="0">
              <a:solidFill>
                <a:srgbClr val="6D6E71"/>
              </a:solidFill>
              <a:latin typeface="+mn-lt"/>
              <a:ea typeface="+mn-ea"/>
            </a:endParaRPr>
          </a:p>
        </p:txBody>
      </p:sp>
      <p:cxnSp>
        <p:nvCxnSpPr>
          <p:cNvPr id="5" name="Straight Connector 4">
            <a:extLst>
              <a:ext uri="{FF2B5EF4-FFF2-40B4-BE49-F238E27FC236}">
                <a16:creationId xmlns:a16="http://schemas.microsoft.com/office/drawing/2014/main" id="{F9BBF6B8-3697-4FFF-948C-6774A1E0B820}"/>
              </a:ext>
            </a:extLst>
          </p:cNvPr>
          <p:cNvCxnSpPr>
            <a:cxnSpLocks/>
          </p:cNvCxnSpPr>
          <p:nvPr userDrawn="1"/>
        </p:nvCxnSpPr>
        <p:spPr>
          <a:xfrm>
            <a:off x="0" y="1066800"/>
            <a:ext cx="9906000" cy="0"/>
          </a:xfrm>
          <a:prstGeom prst="line">
            <a:avLst/>
          </a:prstGeom>
          <a:ln w="57150"/>
          <a:scene3d>
            <a:camera prst="perspectiveRelaxedModerately"/>
            <a:lightRig rig="threePt" dir="t"/>
          </a:scene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15839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80" r:id="rId3"/>
    <p:sldLayoutId id="2147483701" r:id="rId4"/>
    <p:sldLayoutId id="2147483666" r:id="rId5"/>
    <p:sldLayoutId id="2147483668" r:id="rId6"/>
  </p:sldLayoutIdLst>
  <p:txStyles>
    <p:titleStyle>
      <a:lvl1pPr algn="l" defTabSz="914400" rtl="0" eaLnBrk="1" latinLnBrk="0" hangingPunct="1">
        <a:lnSpc>
          <a:spcPct val="90000"/>
        </a:lnSpc>
        <a:spcBef>
          <a:spcPct val="0"/>
        </a:spcBef>
        <a:buNone/>
        <a:defRPr sz="2800" kern="1200" baseline="0">
          <a:solidFill>
            <a:schemeClr val="accent5"/>
          </a:solidFill>
          <a:latin typeface="Slide Heading"/>
          <a:ea typeface="+mj-ea"/>
          <a:cs typeface="+mj-cs"/>
        </a:defRPr>
      </a:lvl1pPr>
    </p:titleStyle>
    <p:body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tx1"/>
          </a:solidFill>
          <a:latin typeface="Body Level 1"/>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tx1"/>
          </a:solidFill>
          <a:latin typeface="Body Level 2"/>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tx1"/>
          </a:solidFill>
          <a:latin typeface="Body Level 3"/>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tx1"/>
          </a:solidFill>
          <a:latin typeface="Body Level 4"/>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hyperlink" Target="http://www.amazon.fr/dp/0321146530" TargetMode="External"/><Relationship Id="rId3" Type="http://schemas.openxmlformats.org/officeDocument/2006/relationships/hyperlink" Target="https://www.agilealliance.org/glossary/xp/" TargetMode="External"/><Relationship Id="rId7" Type="http://schemas.openxmlformats.org/officeDocument/2006/relationships/hyperlink" Target="http://www.mockobjects.com/files/endotesting.pdf" TargetMode="External"/><Relationship Id="rId12" Type="http://schemas.openxmlformats.org/officeDocument/2006/relationships/hyperlink" Target="http://blog.dannorth.net/introducing-bdd/" TargetMode="External"/><Relationship Id="rId2" Type="http://schemas.openxmlformats.org/officeDocument/2006/relationships/hyperlink" Target="http://www.macqueen.us/smalltalkReport/ST/91_95/SMAL0402.PDF" TargetMode="External"/><Relationship Id="rId1" Type="http://schemas.openxmlformats.org/officeDocument/2006/relationships/slideLayout" Target="../slideLayouts/slideLayout6.xml"/><Relationship Id="rId6" Type="http://schemas.openxmlformats.org/officeDocument/2006/relationships/hyperlink" Target="https://www.agilealliance.org/glossary/mocks/" TargetMode="External"/><Relationship Id="rId11" Type="http://schemas.openxmlformats.org/officeDocument/2006/relationships/hyperlink" Target="https://www.agilealliance.org/glossary/gwt/" TargetMode="External"/><Relationship Id="rId5" Type="http://schemas.openxmlformats.org/officeDocument/2006/relationships/hyperlink" Target="http://c2.com/cgi/wiki?TestDrivenDevelopment" TargetMode="External"/><Relationship Id="rId10" Type="http://schemas.openxmlformats.org/officeDocument/2006/relationships/hyperlink" Target="http://jbehave.org/" TargetMode="External"/><Relationship Id="rId4" Type="http://schemas.openxmlformats.org/officeDocument/2006/relationships/hyperlink" Target="http://www.xprogramming.com/publications/dc9810cs.pdf" TargetMode="External"/><Relationship Id="rId9" Type="http://schemas.openxmlformats.org/officeDocument/2006/relationships/hyperlink" Target="http://agiledox.sourceforge.net/"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hyperlink" Target="https://speakerdeck.com/phinze/applying-graph-theory-to-infrastructure-as-code"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www.devopsdays.org/events/2018-singapo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hyperlink" Target="https://dev-sec.io/"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5E6F-9594-4B37-A787-EDECC32932FF}"/>
              </a:ext>
            </a:extLst>
          </p:cNvPr>
          <p:cNvSpPr>
            <a:spLocks noGrp="1"/>
          </p:cNvSpPr>
          <p:nvPr>
            <p:ph type="ctrTitle"/>
          </p:nvPr>
        </p:nvSpPr>
        <p:spPr/>
        <p:txBody>
          <a:bodyPr>
            <a:normAutofit fontScale="90000"/>
          </a:bodyPr>
          <a:lstStyle/>
          <a:p>
            <a:r>
              <a:rPr lang="en-GB" dirty="0"/>
              <a:t>Compliance as Code</a:t>
            </a:r>
            <a:br>
              <a:rPr lang="en-GB" dirty="0"/>
            </a:br>
            <a:r>
              <a:rPr lang="en-GB" dirty="0"/>
              <a:t>Lessons Learned</a:t>
            </a:r>
            <a:br>
              <a:rPr lang="en-GB" dirty="0"/>
            </a:br>
            <a:r>
              <a:rPr lang="en-GB" dirty="0"/>
              <a:t>from Regulated Organizations</a:t>
            </a:r>
          </a:p>
        </p:txBody>
      </p:sp>
      <p:sp>
        <p:nvSpPr>
          <p:cNvPr id="3" name="Subtitle 2">
            <a:extLst>
              <a:ext uri="{FF2B5EF4-FFF2-40B4-BE49-F238E27FC236}">
                <a16:creationId xmlns:a16="http://schemas.microsoft.com/office/drawing/2014/main" id="{A9270633-3343-4240-A44C-E38F8F7998D4}"/>
              </a:ext>
            </a:extLst>
          </p:cNvPr>
          <p:cNvSpPr>
            <a:spLocks noGrp="1"/>
          </p:cNvSpPr>
          <p:nvPr>
            <p:ph type="subTitle" idx="1"/>
          </p:nvPr>
        </p:nvSpPr>
        <p:spPr/>
        <p:txBody>
          <a:bodyPr>
            <a:normAutofit/>
          </a:bodyPr>
          <a:lstStyle/>
          <a:p>
            <a:r>
              <a:rPr lang="en-GB" dirty="0"/>
              <a:t>#</a:t>
            </a:r>
            <a:r>
              <a:rPr lang="en-GB" dirty="0" err="1"/>
              <a:t>ossummit</a:t>
            </a:r>
            <a:r>
              <a:rPr lang="en-GB" dirty="0"/>
              <a:t>                                         </a:t>
            </a:r>
            <a:r>
              <a:rPr lang="en-GB" b="1" dirty="0"/>
              <a:t>Sergiu Bodiu</a:t>
            </a:r>
          </a:p>
          <a:p>
            <a:r>
              <a:rPr lang="en-US" dirty="0"/>
              <a:t>2018 October       Open Source Summit Europe</a:t>
            </a:r>
            <a:endParaRPr lang="en-GB" dirty="0"/>
          </a:p>
          <a:p>
            <a:endParaRPr lang="en-GB" dirty="0"/>
          </a:p>
        </p:txBody>
      </p:sp>
    </p:spTree>
    <p:extLst>
      <p:ext uri="{BB962C8B-B14F-4D97-AF65-F5344CB8AC3E}">
        <p14:creationId xmlns:p14="http://schemas.microsoft.com/office/powerpoint/2010/main" val="1707957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C0DEB-A523-4E26-A31E-693A063ED09F}"/>
              </a:ext>
            </a:extLst>
          </p:cNvPr>
          <p:cNvSpPr>
            <a:spLocks noGrp="1"/>
          </p:cNvSpPr>
          <p:nvPr>
            <p:ph type="title"/>
          </p:nvPr>
        </p:nvSpPr>
        <p:spPr/>
        <p:txBody>
          <a:bodyPr>
            <a:normAutofit fontScale="90000"/>
          </a:bodyPr>
          <a:lstStyle/>
          <a:p>
            <a:r>
              <a:rPr lang="en-US" b="1" dirty="0"/>
              <a:t>AWS User Guide to Financial Services Regulations &amp; Guidelines in Singapore</a:t>
            </a:r>
            <a:endParaRPr lang="en-GB" dirty="0"/>
          </a:p>
        </p:txBody>
      </p:sp>
      <p:sp>
        <p:nvSpPr>
          <p:cNvPr id="3" name="Content Placeholder 2">
            <a:extLst>
              <a:ext uri="{FF2B5EF4-FFF2-40B4-BE49-F238E27FC236}">
                <a16:creationId xmlns:a16="http://schemas.microsoft.com/office/drawing/2014/main" id="{586F1389-C311-4886-9D25-704F569A8E2C}"/>
              </a:ext>
            </a:extLst>
          </p:cNvPr>
          <p:cNvSpPr>
            <a:spLocks noGrp="1"/>
          </p:cNvSpPr>
          <p:nvPr>
            <p:ph idx="1"/>
          </p:nvPr>
        </p:nvSpPr>
        <p:spPr/>
        <p:txBody>
          <a:bodyPr>
            <a:normAutofit/>
          </a:bodyPr>
          <a:lstStyle/>
          <a:p>
            <a:pPr marL="0" indent="0">
              <a:lnSpc>
                <a:spcPct val="100000"/>
              </a:lnSpc>
            </a:pPr>
            <a:r>
              <a:rPr lang="en-US" sz="2800" dirty="0"/>
              <a:t>The following sections provide considerations for FIs as they assess their responsibilities with regards to the following guidelines: </a:t>
            </a:r>
          </a:p>
          <a:p>
            <a:pPr marL="0" indent="0">
              <a:lnSpc>
                <a:spcPct val="100000"/>
              </a:lnSpc>
            </a:pPr>
            <a:endParaRPr lang="en-US" sz="2800" dirty="0"/>
          </a:p>
          <a:p>
            <a:pPr marL="285750" indent="-285750">
              <a:lnSpc>
                <a:spcPct val="100000"/>
              </a:lnSpc>
              <a:buFont typeface="Arial" panose="020B0604020202020204" pitchFamily="34" charset="0"/>
              <a:buChar char="•"/>
            </a:pPr>
            <a:r>
              <a:rPr lang="en-US" sz="3200" dirty="0"/>
              <a:t>MAS Guidelines on Outsourcing</a:t>
            </a:r>
          </a:p>
          <a:p>
            <a:pPr marL="285750" indent="-285750">
              <a:lnSpc>
                <a:spcPct val="100000"/>
              </a:lnSpc>
              <a:buFont typeface="Arial" panose="020B0604020202020204" pitchFamily="34" charset="0"/>
              <a:buChar char="•"/>
            </a:pPr>
            <a:r>
              <a:rPr lang="en-US" sz="3200" dirty="0"/>
              <a:t>MAS Technology Risk Management (TRM) Guidelines</a:t>
            </a:r>
          </a:p>
          <a:p>
            <a:pPr marL="285750" indent="-285750">
              <a:lnSpc>
                <a:spcPct val="100000"/>
              </a:lnSpc>
              <a:buFont typeface="Arial" panose="020B0604020202020204" pitchFamily="34" charset="0"/>
              <a:buChar char="•"/>
            </a:pPr>
            <a:r>
              <a:rPr lang="en-US" sz="3200" dirty="0"/>
              <a:t>Association of Banks in Singapore (ABS) Cloud Computing Implementation Guide</a:t>
            </a:r>
          </a:p>
        </p:txBody>
      </p:sp>
    </p:spTree>
    <p:extLst>
      <p:ext uri="{BB962C8B-B14F-4D97-AF65-F5344CB8AC3E}">
        <p14:creationId xmlns:p14="http://schemas.microsoft.com/office/powerpoint/2010/main" val="105270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D647A6-4B88-4497-A193-38A80FDA028D}"/>
              </a:ext>
            </a:extLst>
          </p:cNvPr>
          <p:cNvSpPr>
            <a:spLocks noGrp="1"/>
          </p:cNvSpPr>
          <p:nvPr>
            <p:ph idx="1"/>
          </p:nvPr>
        </p:nvSpPr>
        <p:spPr/>
        <p:txBody>
          <a:bodyPr>
            <a:normAutofit/>
          </a:bodyPr>
          <a:lstStyle/>
          <a:p>
            <a:r>
              <a:rPr lang="en-US" sz="3200" dirty="0"/>
              <a:t>What applications are suitable for migration to cloud ?</a:t>
            </a:r>
          </a:p>
          <a:p>
            <a:r>
              <a:rPr lang="en-US" sz="2800" dirty="0"/>
              <a:t>Is there sufficient business justification for migrating ?</a:t>
            </a:r>
          </a:p>
          <a:p>
            <a:r>
              <a:rPr lang="en-US" sz="2400" dirty="0"/>
              <a:t>What is the best technical approach for migrating?</a:t>
            </a:r>
          </a:p>
          <a:p>
            <a:r>
              <a:rPr lang="en-US" sz="2000" dirty="0"/>
              <a:t>What integration solutions are need to support an application on the cloud platform ?</a:t>
            </a:r>
          </a:p>
          <a:p>
            <a:r>
              <a:rPr lang="en-US" dirty="0"/>
              <a:t>What security and compliance risks or obligations need to be addressed ?</a:t>
            </a:r>
            <a:endParaRPr lang="en-GB" dirty="0"/>
          </a:p>
        </p:txBody>
      </p:sp>
      <p:sp>
        <p:nvSpPr>
          <p:cNvPr id="3" name="Title 2">
            <a:extLst>
              <a:ext uri="{FF2B5EF4-FFF2-40B4-BE49-F238E27FC236}">
                <a16:creationId xmlns:a16="http://schemas.microsoft.com/office/drawing/2014/main" id="{27847CD0-8C57-425F-B934-E9832EA8AB14}"/>
              </a:ext>
            </a:extLst>
          </p:cNvPr>
          <p:cNvSpPr>
            <a:spLocks noGrp="1"/>
          </p:cNvSpPr>
          <p:nvPr>
            <p:ph type="title"/>
          </p:nvPr>
        </p:nvSpPr>
        <p:spPr/>
        <p:txBody>
          <a:bodyPr/>
          <a:lstStyle/>
          <a:p>
            <a:r>
              <a:rPr lang="en-US" dirty="0"/>
              <a:t>What are the challenges to migrate to cloud</a:t>
            </a:r>
            <a:endParaRPr lang="en-GB" dirty="0"/>
          </a:p>
        </p:txBody>
      </p:sp>
      <p:sp>
        <p:nvSpPr>
          <p:cNvPr id="4" name="TextBox 3">
            <a:extLst>
              <a:ext uri="{FF2B5EF4-FFF2-40B4-BE49-F238E27FC236}">
                <a16:creationId xmlns:a16="http://schemas.microsoft.com/office/drawing/2014/main" id="{3B7EBB3A-1A32-445D-BC91-48596B51223D}"/>
              </a:ext>
            </a:extLst>
          </p:cNvPr>
          <p:cNvSpPr txBox="1"/>
          <p:nvPr/>
        </p:nvSpPr>
        <p:spPr>
          <a:xfrm>
            <a:off x="228600" y="6096000"/>
            <a:ext cx="2954655" cy="646331"/>
          </a:xfrm>
          <a:prstGeom prst="rect">
            <a:avLst/>
          </a:prstGeom>
          <a:noFill/>
        </p:spPr>
        <p:txBody>
          <a:bodyPr wrap="none" rtlCol="0">
            <a:spAutoFit/>
          </a:bodyPr>
          <a:lstStyle/>
          <a:p>
            <a:r>
              <a:rPr lang="en-US" dirty="0">
                <a:solidFill>
                  <a:schemeClr val="accent5"/>
                </a:solidFill>
              </a:rPr>
              <a:t>Migrating Application</a:t>
            </a:r>
          </a:p>
          <a:p>
            <a:r>
              <a:rPr lang="en-US" dirty="0">
                <a:solidFill>
                  <a:schemeClr val="accent5"/>
                </a:solidFill>
              </a:rPr>
              <a:t>to Hybrid Cloud Computing</a:t>
            </a:r>
          </a:p>
        </p:txBody>
      </p:sp>
    </p:spTree>
    <p:extLst>
      <p:ext uri="{BB962C8B-B14F-4D97-AF65-F5344CB8AC3E}">
        <p14:creationId xmlns:p14="http://schemas.microsoft.com/office/powerpoint/2010/main" val="419138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E02C-2566-4D5F-B265-DC874B5649C9}"/>
              </a:ext>
            </a:extLst>
          </p:cNvPr>
          <p:cNvSpPr>
            <a:spLocks noGrp="1"/>
          </p:cNvSpPr>
          <p:nvPr>
            <p:ph type="title"/>
          </p:nvPr>
        </p:nvSpPr>
        <p:spPr/>
        <p:txBody>
          <a:bodyPr/>
          <a:lstStyle/>
          <a:p>
            <a:r>
              <a:rPr lang="en-US" dirty="0"/>
              <a:t>Customer responsibility “Security in the Cloud”</a:t>
            </a:r>
            <a:endParaRPr lang="en-GB" dirty="0"/>
          </a:p>
        </p:txBody>
      </p:sp>
      <p:pic>
        <p:nvPicPr>
          <p:cNvPr id="5" name="Content Placeholder 4">
            <a:extLst>
              <a:ext uri="{FF2B5EF4-FFF2-40B4-BE49-F238E27FC236}">
                <a16:creationId xmlns:a16="http://schemas.microsoft.com/office/drawing/2014/main" id="{86C7B852-1B64-4F43-A239-370232762F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789" y="1322388"/>
            <a:ext cx="8948010" cy="4848225"/>
          </a:xfrm>
        </p:spPr>
      </p:pic>
    </p:spTree>
    <p:extLst>
      <p:ext uri="{BB962C8B-B14F-4D97-AF65-F5344CB8AC3E}">
        <p14:creationId xmlns:p14="http://schemas.microsoft.com/office/powerpoint/2010/main" val="3431063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67A5E-FEF9-4EDC-9138-3FD7A6A51112}"/>
              </a:ext>
            </a:extLst>
          </p:cNvPr>
          <p:cNvSpPr>
            <a:spLocks noGrp="1"/>
          </p:cNvSpPr>
          <p:nvPr>
            <p:ph idx="1"/>
          </p:nvPr>
        </p:nvSpPr>
        <p:spPr/>
        <p:txBody>
          <a:bodyPr>
            <a:normAutofit/>
          </a:bodyPr>
          <a:lstStyle/>
          <a:p>
            <a:pPr marL="0" indent="0">
              <a:buNone/>
            </a:pPr>
            <a:r>
              <a:rPr lang="en-US" sz="2400" b="1" dirty="0"/>
              <a:t>AWS Config</a:t>
            </a:r>
          </a:p>
          <a:p>
            <a:r>
              <a:rPr lang="en-US" sz="2400" dirty="0"/>
              <a:t>Monitors and records your AWS resource configurations. It also keeps track of relationships between resources</a:t>
            </a:r>
          </a:p>
          <a:p>
            <a:endParaRPr lang="en-US" sz="2400" dirty="0"/>
          </a:p>
          <a:p>
            <a:pPr marL="0" indent="0">
              <a:buNone/>
            </a:pPr>
            <a:r>
              <a:rPr lang="en-US" sz="2400" b="1" dirty="0"/>
              <a:t>AWS Config Rules</a:t>
            </a:r>
          </a:p>
          <a:p>
            <a:r>
              <a:rPr lang="en-US" sz="2400" dirty="0"/>
              <a:t>Managed (pre-defined) or Custom-created rules that AWS periodically runs to evaluate your configuration to see if configuration is in compliance and provides action.</a:t>
            </a:r>
          </a:p>
          <a:p>
            <a:endParaRPr lang="en-US" sz="2400" dirty="0"/>
          </a:p>
          <a:p>
            <a:pPr marL="0" indent="0">
              <a:buNone/>
            </a:pPr>
            <a:r>
              <a:rPr lang="en-US" sz="2400" dirty="0"/>
              <a:t>TLDR; Configuration management “lens” on your AWS resources that can be helpful in your control objectives.</a:t>
            </a:r>
            <a:endParaRPr lang="en-GB" sz="2400" dirty="0"/>
          </a:p>
        </p:txBody>
      </p:sp>
      <p:sp>
        <p:nvSpPr>
          <p:cNvPr id="2" name="Title 1">
            <a:extLst>
              <a:ext uri="{FF2B5EF4-FFF2-40B4-BE49-F238E27FC236}">
                <a16:creationId xmlns:a16="http://schemas.microsoft.com/office/drawing/2014/main" id="{64FC08CB-2A46-4F4B-A30D-C83D2E23EC5C}"/>
              </a:ext>
            </a:extLst>
          </p:cNvPr>
          <p:cNvSpPr>
            <a:spLocks noGrp="1"/>
          </p:cNvSpPr>
          <p:nvPr>
            <p:ph type="title"/>
          </p:nvPr>
        </p:nvSpPr>
        <p:spPr/>
        <p:txBody>
          <a:bodyPr/>
          <a:lstStyle/>
          <a:p>
            <a:r>
              <a:rPr lang="en-US" dirty="0"/>
              <a:t>AWS Config - Overview </a:t>
            </a:r>
            <a:endParaRPr lang="en-GB" dirty="0"/>
          </a:p>
        </p:txBody>
      </p:sp>
      <p:sp>
        <p:nvSpPr>
          <p:cNvPr id="4" name="Rectangle 3">
            <a:extLst>
              <a:ext uri="{FF2B5EF4-FFF2-40B4-BE49-F238E27FC236}">
                <a16:creationId xmlns:a16="http://schemas.microsoft.com/office/drawing/2014/main" id="{F18D8328-A2B6-4171-AD10-9F884DF77FCF}"/>
              </a:ext>
            </a:extLst>
          </p:cNvPr>
          <p:cNvSpPr/>
          <p:nvPr/>
        </p:nvSpPr>
        <p:spPr>
          <a:xfrm>
            <a:off x="306538" y="6406546"/>
            <a:ext cx="3647152" cy="307777"/>
          </a:xfrm>
          <a:prstGeom prst="rect">
            <a:avLst/>
          </a:prstGeom>
        </p:spPr>
        <p:txBody>
          <a:bodyPr wrap="none">
            <a:spAutoFit/>
          </a:bodyPr>
          <a:lstStyle/>
          <a:p>
            <a:r>
              <a:rPr lang="en-GB" sz="1400" dirty="0"/>
              <a:t>https://github.com/awslabs/aws-config-rules</a:t>
            </a:r>
          </a:p>
        </p:txBody>
      </p:sp>
    </p:spTree>
    <p:extLst>
      <p:ext uri="{BB962C8B-B14F-4D97-AF65-F5344CB8AC3E}">
        <p14:creationId xmlns:p14="http://schemas.microsoft.com/office/powerpoint/2010/main" val="3918640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3900-03DC-4866-A790-BA666D0840C7}"/>
              </a:ext>
            </a:extLst>
          </p:cNvPr>
          <p:cNvSpPr>
            <a:spLocks noGrp="1"/>
          </p:cNvSpPr>
          <p:nvPr>
            <p:ph type="title"/>
          </p:nvPr>
        </p:nvSpPr>
        <p:spPr/>
        <p:txBody>
          <a:bodyPr/>
          <a:lstStyle/>
          <a:p>
            <a:r>
              <a:rPr lang="en-US" dirty="0"/>
              <a:t>AWS Config</a:t>
            </a:r>
            <a:endParaRPr lang="en-GB" dirty="0"/>
          </a:p>
        </p:txBody>
      </p:sp>
      <p:pic>
        <p:nvPicPr>
          <p:cNvPr id="7" name="Content Placeholder 6">
            <a:extLst>
              <a:ext uri="{FF2B5EF4-FFF2-40B4-BE49-F238E27FC236}">
                <a16:creationId xmlns:a16="http://schemas.microsoft.com/office/drawing/2014/main" id="{DED5338A-C3AA-4994-A2A9-A2E1BC9F4D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8068" y="1322388"/>
            <a:ext cx="8111452" cy="4848225"/>
          </a:xfrm>
        </p:spPr>
      </p:pic>
    </p:spTree>
    <p:extLst>
      <p:ext uri="{BB962C8B-B14F-4D97-AF65-F5344CB8AC3E}">
        <p14:creationId xmlns:p14="http://schemas.microsoft.com/office/powerpoint/2010/main" val="1129341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8688-6DD8-45F3-9443-36EC09DA2789}"/>
              </a:ext>
            </a:extLst>
          </p:cNvPr>
          <p:cNvSpPr>
            <a:spLocks noGrp="1"/>
          </p:cNvSpPr>
          <p:nvPr>
            <p:ph type="title"/>
          </p:nvPr>
        </p:nvSpPr>
        <p:spPr/>
        <p:txBody>
          <a:bodyPr/>
          <a:lstStyle/>
          <a:p>
            <a:r>
              <a:rPr lang="en-US" dirty="0"/>
              <a:t>Multi-factor authentication enabled (Lambda)</a:t>
            </a:r>
            <a:endParaRPr lang="en-GB" dirty="0"/>
          </a:p>
        </p:txBody>
      </p:sp>
      <p:sp>
        <p:nvSpPr>
          <p:cNvPr id="3" name="Content Placeholder 2">
            <a:extLst>
              <a:ext uri="{FF2B5EF4-FFF2-40B4-BE49-F238E27FC236}">
                <a16:creationId xmlns:a16="http://schemas.microsoft.com/office/drawing/2014/main" id="{B248F902-78D8-4350-B5B9-161CC2C32A6C}"/>
              </a:ext>
            </a:extLst>
          </p:cNvPr>
          <p:cNvSpPr>
            <a:spLocks noGrp="1"/>
          </p:cNvSpPr>
          <p:nvPr>
            <p:ph idx="1"/>
          </p:nvPr>
        </p:nvSpPr>
        <p:spPr>
          <a:xfrm>
            <a:off x="685800" y="1323001"/>
            <a:ext cx="8898038" cy="4847010"/>
          </a:xfrm>
        </p:spPr>
        <p:txBody>
          <a:bodyPr>
            <a:normAutofit fontScale="77500" lnSpcReduction="20000"/>
          </a:bodyPr>
          <a:lstStyle/>
          <a:p>
            <a:r>
              <a:rPr lang="en-GB" dirty="0"/>
              <a:t>def </a:t>
            </a:r>
            <a:r>
              <a:rPr lang="en-GB" dirty="0">
                <a:solidFill>
                  <a:schemeClr val="tx1"/>
                </a:solidFill>
              </a:rPr>
              <a:t>IAM_1_2_root_mfa_enabled</a:t>
            </a:r>
            <a:r>
              <a:rPr lang="en-GB" dirty="0"/>
              <a:t>():</a:t>
            </a:r>
          </a:p>
          <a:p>
            <a:r>
              <a:rPr lang="en-GB" dirty="0"/>
              <a:t>    </a:t>
            </a:r>
            <a:r>
              <a:rPr lang="en-GB" dirty="0" err="1"/>
              <a:t>iam</a:t>
            </a:r>
            <a:r>
              <a:rPr lang="en-GB" dirty="0"/>
              <a:t> = </a:t>
            </a:r>
            <a:r>
              <a:rPr lang="en-GB" dirty="0" err="1"/>
              <a:t>STS_SESSION.client</a:t>
            </a:r>
            <a:r>
              <a:rPr lang="en-GB" dirty="0"/>
              <a:t>("</a:t>
            </a:r>
            <a:r>
              <a:rPr lang="en-GB" dirty="0" err="1"/>
              <a:t>iam</a:t>
            </a:r>
            <a:r>
              <a:rPr lang="en-GB" dirty="0"/>
              <a:t>")</a:t>
            </a:r>
          </a:p>
          <a:p>
            <a:r>
              <a:rPr lang="en-GB" dirty="0"/>
              <a:t>    response = </a:t>
            </a:r>
            <a:r>
              <a:rPr lang="en-GB" dirty="0" err="1">
                <a:solidFill>
                  <a:schemeClr val="bg2">
                    <a:lumMod val="10000"/>
                  </a:schemeClr>
                </a:solidFill>
              </a:rPr>
              <a:t>iam</a:t>
            </a:r>
            <a:r>
              <a:rPr lang="en-GB" dirty="0" err="1">
                <a:solidFill>
                  <a:schemeClr val="tx1"/>
                </a:solidFill>
              </a:rPr>
              <a:t>.get_account_summary</a:t>
            </a:r>
            <a:r>
              <a:rPr lang="en-GB" dirty="0">
                <a:solidFill>
                  <a:schemeClr val="tx1"/>
                </a:solidFill>
              </a:rPr>
              <a:t>()</a:t>
            </a:r>
          </a:p>
          <a:p>
            <a:r>
              <a:rPr lang="en-GB" dirty="0">
                <a:highlight>
                  <a:srgbClr val="FFFF00"/>
                </a:highlight>
              </a:rPr>
              <a:t>    if response['</a:t>
            </a:r>
            <a:r>
              <a:rPr lang="en-GB" dirty="0" err="1">
                <a:highlight>
                  <a:srgbClr val="FFFF00"/>
                </a:highlight>
              </a:rPr>
              <a:t>SummaryMap</a:t>
            </a:r>
            <a:r>
              <a:rPr lang="en-GB" dirty="0">
                <a:highlight>
                  <a:srgbClr val="FFFF00"/>
                </a:highlight>
              </a:rPr>
              <a:t>']['</a:t>
            </a:r>
            <a:r>
              <a:rPr lang="en-GB" dirty="0" err="1">
                <a:solidFill>
                  <a:srgbClr val="FF0000"/>
                </a:solidFill>
                <a:highlight>
                  <a:srgbClr val="FFFF00"/>
                </a:highlight>
              </a:rPr>
              <a:t>AccountMFAEnabled</a:t>
            </a:r>
            <a:r>
              <a:rPr lang="en-GB" dirty="0">
                <a:highlight>
                  <a:srgbClr val="FFFF00"/>
                </a:highlight>
              </a:rPr>
              <a:t>'] != 1:</a:t>
            </a:r>
          </a:p>
          <a:p>
            <a:r>
              <a:rPr lang="en-GB" dirty="0"/>
              <a:t>        status = 'NON_COMPLIANT'</a:t>
            </a:r>
          </a:p>
          <a:p>
            <a:r>
              <a:rPr lang="en-GB" dirty="0"/>
              <a:t>    else:</a:t>
            </a:r>
          </a:p>
          <a:p>
            <a:r>
              <a:rPr lang="en-GB" dirty="0"/>
              <a:t>        status = 'COMPLIANT'</a:t>
            </a:r>
          </a:p>
          <a:p>
            <a:r>
              <a:rPr lang="en-GB" dirty="0"/>
              <a:t>          </a:t>
            </a:r>
          </a:p>
          <a:p>
            <a:r>
              <a:rPr lang="en-GB" dirty="0"/>
              <a:t>    config = </a:t>
            </a:r>
            <a:r>
              <a:rPr lang="en-GB" dirty="0" err="1"/>
              <a:t>STS_SESSION.client</a:t>
            </a:r>
            <a:r>
              <a:rPr lang="en-GB" dirty="0"/>
              <a:t>("config")</a:t>
            </a:r>
          </a:p>
          <a:p>
            <a:r>
              <a:rPr lang="en-GB" dirty="0"/>
              <a:t>    </a:t>
            </a:r>
            <a:r>
              <a:rPr lang="en-GB" dirty="0" err="1"/>
              <a:t>config.put_evaluations</a:t>
            </a:r>
            <a:r>
              <a:rPr lang="en-GB" dirty="0"/>
              <a:t>(</a:t>
            </a:r>
          </a:p>
          <a:p>
            <a:r>
              <a:rPr lang="en-GB" dirty="0"/>
              <a:t>            Evaluations=[</a:t>
            </a:r>
          </a:p>
          <a:p>
            <a:r>
              <a:rPr lang="en-GB" dirty="0"/>
              <a:t>                {</a:t>
            </a:r>
          </a:p>
          <a:p>
            <a:r>
              <a:rPr lang="en-GB" dirty="0"/>
              <a:t>                    "</a:t>
            </a:r>
            <a:r>
              <a:rPr lang="en-GB" dirty="0" err="1"/>
              <a:t>ComplianceResourceType</a:t>
            </a:r>
            <a:r>
              <a:rPr lang="en-GB" dirty="0"/>
              <a:t>": "AWS::::Account",</a:t>
            </a:r>
          </a:p>
          <a:p>
            <a:r>
              <a:rPr lang="en-GB" dirty="0"/>
              <a:t>                    </a:t>
            </a:r>
            <a:r>
              <a:rPr lang="en-GB" dirty="0">
                <a:highlight>
                  <a:srgbClr val="FFFF00"/>
                </a:highlight>
              </a:rPr>
              <a:t>"</a:t>
            </a:r>
            <a:r>
              <a:rPr lang="en-GB" dirty="0" err="1">
                <a:highlight>
                  <a:srgbClr val="FFFF00"/>
                </a:highlight>
              </a:rPr>
              <a:t>ComplianceResourceId</a:t>
            </a:r>
            <a:r>
              <a:rPr lang="en-GB" dirty="0">
                <a:highlight>
                  <a:srgbClr val="FFFF00"/>
                </a:highlight>
              </a:rPr>
              <a:t>": "Root MFA enabled",</a:t>
            </a:r>
          </a:p>
          <a:p>
            <a:r>
              <a:rPr lang="en-GB" dirty="0"/>
              <a:t>                    "</a:t>
            </a:r>
            <a:r>
              <a:rPr lang="en-GB" dirty="0" err="1"/>
              <a:t>ComplianceType</a:t>
            </a:r>
            <a:r>
              <a:rPr lang="en-GB" dirty="0"/>
              <a:t>": status,</a:t>
            </a:r>
          </a:p>
          <a:p>
            <a:r>
              <a:rPr lang="en-GB" dirty="0"/>
              <a:t>                    "</a:t>
            </a:r>
            <a:r>
              <a:rPr lang="en-GB" dirty="0" err="1"/>
              <a:t>OrderingTimestamp</a:t>
            </a:r>
            <a:r>
              <a:rPr lang="en-GB" dirty="0"/>
              <a:t>": </a:t>
            </a:r>
            <a:r>
              <a:rPr lang="en-GB" dirty="0" err="1"/>
              <a:t>str</a:t>
            </a:r>
            <a:r>
              <a:rPr lang="en-GB" dirty="0"/>
              <a:t>(</a:t>
            </a:r>
            <a:r>
              <a:rPr lang="en-GB" dirty="0" err="1"/>
              <a:t>datetime.now</a:t>
            </a:r>
            <a:r>
              <a:rPr lang="en-GB" dirty="0"/>
              <a:t>())</a:t>
            </a:r>
          </a:p>
          <a:p>
            <a:r>
              <a:rPr lang="en-GB" dirty="0"/>
              <a:t>                },</a:t>
            </a:r>
          </a:p>
          <a:p>
            <a:r>
              <a:rPr lang="en-GB" dirty="0"/>
              <a:t>            ],</a:t>
            </a:r>
          </a:p>
          <a:p>
            <a:r>
              <a:rPr lang="en-GB" dirty="0"/>
              <a:t>            </a:t>
            </a:r>
            <a:r>
              <a:rPr lang="en-GB" dirty="0" err="1"/>
              <a:t>ResultToken</a:t>
            </a:r>
            <a:r>
              <a:rPr lang="en-GB" dirty="0"/>
              <a:t>=</a:t>
            </a:r>
            <a:r>
              <a:rPr lang="en-GB" dirty="0" err="1"/>
              <a:t>result_token</a:t>
            </a:r>
            <a:endParaRPr lang="en-GB" dirty="0"/>
          </a:p>
          <a:p>
            <a:r>
              <a:rPr lang="en-GB" dirty="0"/>
              <a:t>        )</a:t>
            </a:r>
          </a:p>
          <a:p>
            <a:endParaRPr lang="en-GB" dirty="0"/>
          </a:p>
        </p:txBody>
      </p:sp>
      <p:sp>
        <p:nvSpPr>
          <p:cNvPr id="7" name="Rectangle 6">
            <a:extLst>
              <a:ext uri="{FF2B5EF4-FFF2-40B4-BE49-F238E27FC236}">
                <a16:creationId xmlns:a16="http://schemas.microsoft.com/office/drawing/2014/main" id="{46E6519D-24F0-4311-8F6B-D091B3A784EF}"/>
              </a:ext>
            </a:extLst>
          </p:cNvPr>
          <p:cNvSpPr/>
          <p:nvPr/>
        </p:nvSpPr>
        <p:spPr>
          <a:xfrm>
            <a:off x="152400" y="6265709"/>
            <a:ext cx="6533910" cy="338554"/>
          </a:xfrm>
          <a:prstGeom prst="rect">
            <a:avLst/>
          </a:prstGeom>
        </p:spPr>
        <p:txBody>
          <a:bodyPr wrap="square">
            <a:spAutoFit/>
          </a:bodyPr>
          <a:lstStyle/>
          <a:p>
            <a:r>
              <a:rPr lang="en-GB" sz="1600" dirty="0"/>
              <a:t>https://github.com/awslabs/aws-config-engine-for-compliance-as-code</a:t>
            </a:r>
          </a:p>
        </p:txBody>
      </p:sp>
      <p:graphicFrame>
        <p:nvGraphicFramePr>
          <p:cNvPr id="5" name="Content Placeholder 4">
            <a:extLst>
              <a:ext uri="{FF2B5EF4-FFF2-40B4-BE49-F238E27FC236}">
                <a16:creationId xmlns:a16="http://schemas.microsoft.com/office/drawing/2014/main" id="{8F004F13-3760-4264-ABDC-7A0B8D622DE3}"/>
              </a:ext>
            </a:extLst>
          </p:cNvPr>
          <p:cNvGraphicFramePr>
            <a:graphicFrameLocks/>
          </p:cNvGraphicFramePr>
          <p:nvPr>
            <p:extLst>
              <p:ext uri="{D42A27DB-BD31-4B8C-83A1-F6EECF244321}">
                <p14:modId xmlns:p14="http://schemas.microsoft.com/office/powerpoint/2010/main" val="1188420630"/>
              </p:ext>
            </p:extLst>
          </p:nvPr>
        </p:nvGraphicFramePr>
        <p:xfrm>
          <a:off x="5099130" y="1175769"/>
          <a:ext cx="5492669" cy="4636914"/>
        </p:xfrm>
        <a:graphic>
          <a:graphicData uri="http://schemas.openxmlformats.org/drawingml/2006/table">
            <a:tbl>
              <a:tblPr>
                <a:tableStyleId>{5C22544A-7EE6-4342-B048-85BDC9FD1C3A}</a:tableStyleId>
              </a:tblPr>
              <a:tblGrid>
                <a:gridCol w="386551">
                  <a:extLst>
                    <a:ext uri="{9D8B030D-6E8A-4147-A177-3AD203B41FA5}">
                      <a16:colId xmlns:a16="http://schemas.microsoft.com/office/drawing/2014/main" val="2575571874"/>
                    </a:ext>
                  </a:extLst>
                </a:gridCol>
                <a:gridCol w="3252547">
                  <a:extLst>
                    <a:ext uri="{9D8B030D-6E8A-4147-A177-3AD203B41FA5}">
                      <a16:colId xmlns:a16="http://schemas.microsoft.com/office/drawing/2014/main" val="3436403581"/>
                    </a:ext>
                  </a:extLst>
                </a:gridCol>
                <a:gridCol w="1853571">
                  <a:extLst>
                    <a:ext uri="{9D8B030D-6E8A-4147-A177-3AD203B41FA5}">
                      <a16:colId xmlns:a16="http://schemas.microsoft.com/office/drawing/2014/main" val="611344857"/>
                    </a:ext>
                  </a:extLst>
                </a:gridCol>
              </a:tblGrid>
              <a:tr h="125322">
                <a:tc>
                  <a:txBody>
                    <a:bodyPr/>
                    <a:lstStyle/>
                    <a:p>
                      <a:pPr algn="ctr" fontAlgn="ctr"/>
                      <a:r>
                        <a:rPr lang="en-GB" sz="700" u="none" strike="noStrike">
                          <a:effectLst/>
                        </a:rPr>
                        <a:t> </a:t>
                      </a:r>
                      <a:endParaRPr lang="en-GB" sz="700" b="0" i="0" u="none" strike="noStrike">
                        <a:solidFill>
                          <a:srgbClr val="FFFFFF"/>
                        </a:solidFill>
                        <a:effectLst/>
                        <a:latin typeface="Calibri" panose="020F0502020204030204" pitchFamily="34" charset="0"/>
                      </a:endParaRPr>
                    </a:p>
                  </a:txBody>
                  <a:tcPr marL="5222" marR="5222" marT="5222" marB="0" anchor="ctr"/>
                </a:tc>
                <a:tc>
                  <a:txBody>
                    <a:bodyPr/>
                    <a:lstStyle/>
                    <a:p>
                      <a:pPr algn="ctr" fontAlgn="ctr"/>
                      <a:r>
                        <a:rPr lang="en-GB" sz="700" u="none" strike="noStrike">
                          <a:effectLst/>
                        </a:rPr>
                        <a:t>Benchmark</a:t>
                      </a:r>
                      <a:endParaRPr lang="en-GB" sz="700" b="0" i="0" u="none" strike="noStrike">
                        <a:solidFill>
                          <a:srgbClr val="FFFFFF"/>
                        </a:solidFill>
                        <a:effectLst/>
                        <a:latin typeface="Calibri" panose="020F0502020204030204" pitchFamily="34" charset="0"/>
                      </a:endParaRPr>
                    </a:p>
                  </a:txBody>
                  <a:tcPr marL="5222" marR="5222" marT="5222" marB="0" anchor="ctr"/>
                </a:tc>
                <a:tc>
                  <a:txBody>
                    <a:bodyPr/>
                    <a:lstStyle/>
                    <a:p>
                      <a:pPr algn="ctr" fontAlgn="ctr"/>
                      <a:r>
                        <a:rPr lang="en-GB" sz="700" u="none" strike="noStrike">
                          <a:effectLst/>
                        </a:rPr>
                        <a:t>Security Control Resource Name</a:t>
                      </a:r>
                      <a:endParaRPr lang="en-GB" sz="700" b="0" i="0" u="none" strike="noStrike">
                        <a:solidFill>
                          <a:srgbClr val="FFFFFF"/>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311365045"/>
                  </a:ext>
                </a:extLst>
              </a:tr>
              <a:tr h="125322">
                <a:tc>
                  <a:txBody>
                    <a:bodyPr/>
                    <a:lstStyle/>
                    <a:p>
                      <a:pPr algn="r" fontAlgn="t"/>
                      <a:r>
                        <a:rPr lang="en-GB" sz="700" u="none" strike="noStrike">
                          <a:effectLst/>
                        </a:rPr>
                        <a:t>1</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GB" sz="700" u="none" strike="noStrike" dirty="0">
                          <a:effectLst/>
                        </a:rPr>
                        <a:t>Identity and Access Management</a:t>
                      </a:r>
                      <a:endParaRPr lang="en-GB" sz="700" b="0" i="0" u="none" strike="noStrike" dirty="0">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842273477"/>
                  </a:ext>
                </a:extLst>
              </a:tr>
              <a:tr h="125322">
                <a:tc>
                  <a:txBody>
                    <a:bodyPr/>
                    <a:lstStyle/>
                    <a:p>
                      <a:pPr algn="r" fontAlgn="t"/>
                      <a:r>
                        <a:rPr lang="en-GB" sz="700" u="none" strike="noStrike">
                          <a:effectLst/>
                        </a:rPr>
                        <a:t>1.1</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Avoid the use of the "root" account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IAMRootActivityCloudWatchMetric</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754587"/>
                  </a:ext>
                </a:extLst>
              </a:tr>
              <a:tr h="250644">
                <a:tc>
                  <a:txBody>
                    <a:bodyPr/>
                    <a:lstStyle/>
                    <a:p>
                      <a:pPr algn="r" fontAlgn="t"/>
                      <a:r>
                        <a:rPr lang="en-GB" sz="700" u="none" strike="noStrike">
                          <a:effectLst/>
                        </a:rPr>
                        <a:t>1.2</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multi-factor authentication (MFA) is enabled for all IAM users that have a console password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dirty="0" err="1">
                          <a:effectLst/>
                        </a:rPr>
                        <a:t>UsersMustHaveMfaEnabled</a:t>
                      </a:r>
                      <a:endParaRPr lang="en-GB" sz="700" b="0" i="0" u="none" strike="noStrike" dirty="0">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689249901"/>
                  </a:ext>
                </a:extLst>
              </a:tr>
              <a:tr h="125322">
                <a:tc>
                  <a:txBody>
                    <a:bodyPr/>
                    <a:lstStyle/>
                    <a:p>
                      <a:pPr algn="r" fontAlgn="t"/>
                      <a:r>
                        <a:rPr lang="en-GB" sz="700" u="none" strike="noStrike">
                          <a:effectLst/>
                        </a:rPr>
                        <a:t>1.3</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credentials unused for 90 days or greater are disabled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DisableUnusedCredentials</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61018953"/>
                  </a:ext>
                </a:extLst>
              </a:tr>
              <a:tr h="125322">
                <a:tc>
                  <a:txBody>
                    <a:bodyPr/>
                    <a:lstStyle/>
                    <a:p>
                      <a:pPr algn="r" fontAlgn="t"/>
                      <a:r>
                        <a:rPr lang="en-GB" sz="700" u="none" strike="noStrike">
                          <a:effectLst/>
                        </a:rPr>
                        <a:t>1.4</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access keys are rotated every 90 days or less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DisableUnusedCredentials</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686363732"/>
                  </a:ext>
                </a:extLst>
              </a:tr>
              <a:tr h="125322">
                <a:tc>
                  <a:txBody>
                    <a:bodyPr/>
                    <a:lstStyle/>
                    <a:p>
                      <a:pPr algn="r" fontAlgn="t"/>
                      <a:r>
                        <a:rPr lang="en-GB" sz="700" u="none" strike="noStrike">
                          <a:effectLst/>
                        </a:rPr>
                        <a:t>1.5</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IAM password policy requires at least one uppercase letter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IamPasswordPolicyMustMeetRequirements</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1094449774"/>
                  </a:ext>
                </a:extLst>
              </a:tr>
              <a:tr h="125322">
                <a:tc>
                  <a:txBody>
                    <a:bodyPr/>
                    <a:lstStyle/>
                    <a:p>
                      <a:pPr algn="r" fontAlgn="t"/>
                      <a:r>
                        <a:rPr lang="en-GB" sz="700" u="none" strike="noStrike">
                          <a:effectLst/>
                        </a:rPr>
                        <a:t>1.6</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IAM password policy require at least one lowercase letter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IamPasswordPolicyMustMeetRequirements</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131434797"/>
                  </a:ext>
                </a:extLst>
              </a:tr>
              <a:tr h="125322">
                <a:tc>
                  <a:txBody>
                    <a:bodyPr/>
                    <a:lstStyle/>
                    <a:p>
                      <a:pPr algn="r" fontAlgn="t"/>
                      <a:r>
                        <a:rPr lang="en-GB" sz="700" u="none" strike="noStrike">
                          <a:effectLst/>
                        </a:rPr>
                        <a:t>1.7</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IAM password policy require at least one symbol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IamPasswordPolicyMustMeetRequirements</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175500762"/>
                  </a:ext>
                </a:extLst>
              </a:tr>
              <a:tr h="125322">
                <a:tc>
                  <a:txBody>
                    <a:bodyPr/>
                    <a:lstStyle/>
                    <a:p>
                      <a:pPr algn="r" fontAlgn="t"/>
                      <a:r>
                        <a:rPr lang="en-GB" sz="700" u="none" strike="noStrike">
                          <a:effectLst/>
                        </a:rPr>
                        <a:t>1.8</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IAM password policy require at least one number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IamPasswordPolicyMustMeetRequirements</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275372975"/>
                  </a:ext>
                </a:extLst>
              </a:tr>
              <a:tr h="125322">
                <a:tc>
                  <a:txBody>
                    <a:bodyPr/>
                    <a:lstStyle/>
                    <a:p>
                      <a:pPr algn="r" fontAlgn="t"/>
                      <a:r>
                        <a:rPr lang="en-GB" sz="700" u="none" strike="noStrike">
                          <a:effectLst/>
                        </a:rPr>
                        <a:t>1.9</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IAM password policy requires minimum length of 14 or greater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IamPasswordPolicyMustMeetRequirements</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4166302501"/>
                  </a:ext>
                </a:extLst>
              </a:tr>
              <a:tr h="125322">
                <a:tc>
                  <a:txBody>
                    <a:bodyPr/>
                    <a:lstStyle/>
                    <a:p>
                      <a:pPr algn="r" fontAlgn="t"/>
                      <a:r>
                        <a:rPr lang="en-GB" sz="700" u="none" strike="noStrike">
                          <a:effectLst/>
                        </a:rPr>
                        <a:t>1.10</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GB" sz="700" u="none" strike="noStrike">
                          <a:effectLst/>
                        </a:rPr>
                        <a:t>Ensure IAM password policy prevents password reuse   </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IamPasswordPolicyMustMeetRequirements</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95155914"/>
                  </a:ext>
                </a:extLst>
              </a:tr>
              <a:tr h="125322">
                <a:tc>
                  <a:txBody>
                    <a:bodyPr/>
                    <a:lstStyle/>
                    <a:p>
                      <a:pPr algn="r" fontAlgn="t"/>
                      <a:r>
                        <a:rPr lang="en-GB" sz="700" u="none" strike="noStrike">
                          <a:effectLst/>
                        </a:rPr>
                        <a:t>1.11</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IAM password policy expires passwords within 90 days or less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IamPasswordPolicyMustMeetRequirements</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919499593"/>
                  </a:ext>
                </a:extLst>
              </a:tr>
              <a:tr h="125322">
                <a:tc>
                  <a:txBody>
                    <a:bodyPr/>
                    <a:lstStyle/>
                    <a:p>
                      <a:pPr algn="r" fontAlgn="t"/>
                      <a:r>
                        <a:rPr lang="en-GB" sz="700" u="none" strike="noStrike">
                          <a:effectLst/>
                        </a:rPr>
                        <a:t>1.12</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no root account access key exists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RootAccoutMustHaveMfaEnabled</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415859905"/>
                  </a:ext>
                </a:extLst>
              </a:tr>
              <a:tr h="125322">
                <a:tc>
                  <a:txBody>
                    <a:bodyPr/>
                    <a:lstStyle/>
                    <a:p>
                      <a:pPr algn="r" fontAlgn="t"/>
                      <a:r>
                        <a:rPr lang="en-GB" sz="700" u="none" strike="noStrike">
                          <a:effectLst/>
                        </a:rPr>
                        <a:t>1.13</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MFA is enabled for the "root" account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RootAccoutMustHaveMfaEnabled</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1023789769"/>
                  </a:ext>
                </a:extLst>
              </a:tr>
              <a:tr h="125322">
                <a:tc>
                  <a:txBody>
                    <a:bodyPr/>
                    <a:lstStyle/>
                    <a:p>
                      <a:pPr algn="r" fontAlgn="t"/>
                      <a:r>
                        <a:rPr lang="en-GB" sz="700" u="none" strike="noStrike">
                          <a:effectLst/>
                        </a:rPr>
                        <a:t>1.14</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hardware MFA is enabled for the "root" account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RootAccoutMustHaveMfaEnabled</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203414103"/>
                  </a:ext>
                </a:extLst>
              </a:tr>
              <a:tr h="125322">
                <a:tc>
                  <a:txBody>
                    <a:bodyPr/>
                    <a:lstStyle/>
                    <a:p>
                      <a:pPr algn="r" fontAlgn="t"/>
                      <a:r>
                        <a:rPr lang="en-GB" sz="700" u="none" strike="noStrike">
                          <a:effectLst/>
                        </a:rPr>
                        <a:t>1.15</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security questions are registered in the AWS account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614779381"/>
                  </a:ext>
                </a:extLst>
              </a:tr>
              <a:tr h="125322">
                <a:tc>
                  <a:txBody>
                    <a:bodyPr/>
                    <a:lstStyle/>
                    <a:p>
                      <a:pPr algn="r" fontAlgn="t"/>
                      <a:r>
                        <a:rPr lang="en-GB" sz="700" u="none" strike="noStrike">
                          <a:effectLst/>
                        </a:rPr>
                        <a:t>1.16</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IAM policies are attached only to groups or roles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UsersMustNotHaveAssociatedPolicies</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455388316"/>
                  </a:ext>
                </a:extLst>
              </a:tr>
              <a:tr h="125322">
                <a:tc>
                  <a:txBody>
                    <a:bodyPr/>
                    <a:lstStyle/>
                    <a:p>
                      <a:pPr algn="r" fontAlgn="t"/>
                      <a:r>
                        <a:rPr lang="en-GB" sz="700" u="none" strike="noStrike">
                          <a:effectLst/>
                        </a:rPr>
                        <a:t>1.17</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GB" sz="700" u="none" strike="noStrike">
                          <a:effectLst/>
                        </a:rPr>
                        <a:t>Enable detailed billing </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endParaRPr lang="en-GB" sz="700" b="0" i="0" u="none" strike="noStrike">
                        <a:solidFill>
                          <a:srgbClr val="000000"/>
                        </a:solidFill>
                        <a:effectLst/>
                        <a:latin typeface="Calibri" panose="020F0502020204030204" pitchFamily="34" charset="0"/>
                      </a:endParaRPr>
                    </a:p>
                  </a:txBody>
                  <a:tcPr marL="5222" marR="5222" marT="5222" marB="0"/>
                </a:tc>
                <a:extLst>
                  <a:ext uri="{0D108BD9-81ED-4DB2-BD59-A6C34878D82A}">
                    <a16:rowId xmlns:a16="http://schemas.microsoft.com/office/drawing/2014/main" val="3577265261"/>
                  </a:ext>
                </a:extLst>
              </a:tr>
              <a:tr h="125322">
                <a:tc>
                  <a:txBody>
                    <a:bodyPr/>
                    <a:lstStyle/>
                    <a:p>
                      <a:pPr algn="r" fontAlgn="t"/>
                      <a:r>
                        <a:rPr lang="en-GB" sz="700" u="none" strike="noStrike">
                          <a:effectLst/>
                        </a:rPr>
                        <a:t>1.18</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IAM Master and IAM Manager roles are active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133940115"/>
                  </a:ext>
                </a:extLst>
              </a:tr>
              <a:tr h="125322">
                <a:tc>
                  <a:txBody>
                    <a:bodyPr/>
                    <a:lstStyle/>
                    <a:p>
                      <a:pPr algn="r" fontAlgn="t"/>
                      <a:r>
                        <a:rPr lang="en-GB" sz="700" u="none" strike="noStrike">
                          <a:effectLst/>
                        </a:rPr>
                        <a:t>1.19</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GB" sz="700" u="none" strike="noStrike">
                          <a:effectLst/>
                        </a:rPr>
                        <a:t>Maintain current contact details </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074354228"/>
                  </a:ext>
                </a:extLst>
              </a:tr>
              <a:tr h="125322">
                <a:tc>
                  <a:txBody>
                    <a:bodyPr/>
                    <a:lstStyle/>
                    <a:p>
                      <a:pPr algn="r" fontAlgn="t"/>
                      <a:r>
                        <a:rPr lang="en-GB" sz="700" u="none" strike="noStrike">
                          <a:effectLst/>
                        </a:rPr>
                        <a:t>1.20</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security contact information is registered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4060714039"/>
                  </a:ext>
                </a:extLst>
              </a:tr>
              <a:tr h="125322">
                <a:tc>
                  <a:txBody>
                    <a:bodyPr/>
                    <a:lstStyle/>
                    <a:p>
                      <a:pPr algn="r" fontAlgn="t"/>
                      <a:r>
                        <a:rPr lang="en-GB" sz="700" u="none" strike="noStrike">
                          <a:effectLst/>
                        </a:rPr>
                        <a:t>1.21</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IAM instance roles are used for AWS resource access from instances</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InstancesMustUseIamRoles</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703620831"/>
                  </a:ext>
                </a:extLst>
              </a:tr>
              <a:tr h="125322">
                <a:tc>
                  <a:txBody>
                    <a:bodyPr/>
                    <a:lstStyle/>
                    <a:p>
                      <a:pPr algn="r" fontAlgn="t"/>
                      <a:r>
                        <a:rPr lang="en-GB" sz="700" u="none" strike="noStrike">
                          <a:effectLst/>
                        </a:rPr>
                        <a:t>1.22</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a support role has been created to manage incidents with AWS Support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endParaRPr lang="en-GB" sz="700" b="0" i="0" u="none" strike="noStrike" dirty="0">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665627030"/>
                  </a:ext>
                </a:extLst>
              </a:tr>
              <a:tr h="250644">
                <a:tc>
                  <a:txBody>
                    <a:bodyPr/>
                    <a:lstStyle/>
                    <a:p>
                      <a:pPr algn="r" fontAlgn="t"/>
                      <a:r>
                        <a:rPr lang="en-GB" sz="700" u="none" strike="noStrike">
                          <a:effectLst/>
                        </a:rPr>
                        <a:t>1.23</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Do not setup access keys during initial user setup for all IAM users that have a console password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666606875"/>
                  </a:ext>
                </a:extLst>
              </a:tr>
              <a:tr h="125322">
                <a:tc>
                  <a:txBody>
                    <a:bodyPr/>
                    <a:lstStyle/>
                    <a:p>
                      <a:pPr algn="r" fontAlgn="t"/>
                      <a:r>
                        <a:rPr lang="en-GB" sz="700" u="none" strike="noStrike">
                          <a:effectLst/>
                        </a:rPr>
                        <a:t>1.24</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IAM policies that allow full "*:*" administrative privileges are not created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IamPoliciesMustNotContainStarStar</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853005931"/>
                  </a:ext>
                </a:extLst>
              </a:tr>
              <a:tr h="125322">
                <a:tc>
                  <a:txBody>
                    <a:bodyPr/>
                    <a:lstStyle/>
                    <a:p>
                      <a:pPr algn="r" fontAlgn="t"/>
                      <a:r>
                        <a:rPr lang="en-GB" sz="700" u="none" strike="noStrike">
                          <a:effectLst/>
                        </a:rPr>
                        <a:t>2</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GB" sz="700" u="none" strike="noStrike">
                          <a:effectLst/>
                        </a:rPr>
                        <a:t>Logging</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 </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1833298665"/>
                  </a:ext>
                </a:extLst>
              </a:tr>
              <a:tr h="125322">
                <a:tc>
                  <a:txBody>
                    <a:bodyPr/>
                    <a:lstStyle/>
                    <a:p>
                      <a:pPr algn="r" fontAlgn="t"/>
                      <a:r>
                        <a:rPr lang="en-GB" sz="700" u="none" strike="noStrike">
                          <a:effectLst/>
                        </a:rPr>
                        <a:t>2.1</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CloudTrail is enabled in all regions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CloudTrailMustBeActive</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964189067"/>
                  </a:ext>
                </a:extLst>
              </a:tr>
              <a:tr h="125322">
                <a:tc>
                  <a:txBody>
                    <a:bodyPr/>
                    <a:lstStyle/>
                    <a:p>
                      <a:pPr algn="r" fontAlgn="t"/>
                      <a:r>
                        <a:rPr lang="en-GB" sz="700" u="none" strike="noStrike">
                          <a:effectLst/>
                        </a:rPr>
                        <a:t>2.2</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CloudTrail log file validation is enabled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CloudTrailLogsMustBeValidatedAndEncrypted</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810800166"/>
                  </a:ext>
                </a:extLst>
              </a:tr>
              <a:tr h="125322">
                <a:tc>
                  <a:txBody>
                    <a:bodyPr/>
                    <a:lstStyle/>
                    <a:p>
                      <a:pPr algn="r" fontAlgn="t"/>
                      <a:r>
                        <a:rPr lang="en-GB" sz="700" u="none" strike="noStrike">
                          <a:effectLst/>
                        </a:rPr>
                        <a:t>2.3</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the S3 bucket CloudTrail logs to is not publicly accessible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CloudTrailBucketMustBeSecure</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050174172"/>
                  </a:ext>
                </a:extLst>
              </a:tr>
              <a:tr h="125322">
                <a:tc>
                  <a:txBody>
                    <a:bodyPr/>
                    <a:lstStyle/>
                    <a:p>
                      <a:pPr algn="r" fontAlgn="t"/>
                      <a:r>
                        <a:rPr lang="en-GB" sz="700" u="none" strike="noStrike">
                          <a:effectLst/>
                        </a:rPr>
                        <a:t>2.4</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CloudTrail trails are integrated with CloudWatch Logs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CloudTrailMustBeActive</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1437912844"/>
                  </a:ext>
                </a:extLst>
              </a:tr>
              <a:tr h="125322">
                <a:tc>
                  <a:txBody>
                    <a:bodyPr/>
                    <a:lstStyle/>
                    <a:p>
                      <a:pPr algn="r" fontAlgn="t"/>
                      <a:r>
                        <a:rPr lang="en-GB" sz="700" u="none" strike="noStrike">
                          <a:effectLst/>
                        </a:rPr>
                        <a:t>2.5</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AWS Config is enabled in all regions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ConfigMustBeEnabledInAllRegions</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702400315"/>
                  </a:ext>
                </a:extLst>
              </a:tr>
              <a:tr h="125322">
                <a:tc>
                  <a:txBody>
                    <a:bodyPr/>
                    <a:lstStyle/>
                    <a:p>
                      <a:pPr algn="r" fontAlgn="t"/>
                      <a:r>
                        <a:rPr lang="en-GB" sz="700" u="none" strike="noStrike">
                          <a:effectLst/>
                        </a:rPr>
                        <a:t>2.6</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S3 bucket access logging is enabled on the CloudTrail S3 bucket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CloudTrailBucketMustBeSecure</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981461086"/>
                  </a:ext>
                </a:extLst>
              </a:tr>
              <a:tr h="125322">
                <a:tc>
                  <a:txBody>
                    <a:bodyPr/>
                    <a:lstStyle/>
                    <a:p>
                      <a:pPr algn="r" fontAlgn="t"/>
                      <a:r>
                        <a:rPr lang="en-GB" sz="700" u="none" strike="noStrike">
                          <a:effectLst/>
                        </a:rPr>
                        <a:t>2.7</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CloudTrail logs are encrypted at rest using KMS CMKs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a:effectLst/>
                        </a:rPr>
                        <a:t>CloudTrailLogsMustBeValidatedAndEncrypted</a:t>
                      </a:r>
                      <a:endParaRPr lang="en-GB" sz="7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725559391"/>
                  </a:ext>
                </a:extLst>
              </a:tr>
              <a:tr h="125322">
                <a:tc>
                  <a:txBody>
                    <a:bodyPr/>
                    <a:lstStyle/>
                    <a:p>
                      <a:pPr algn="r" fontAlgn="t"/>
                      <a:r>
                        <a:rPr lang="en-GB" sz="700" u="none" strike="noStrike">
                          <a:effectLst/>
                        </a:rPr>
                        <a:t>2.8</a:t>
                      </a:r>
                      <a:endParaRPr lang="en-GB" sz="7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700" u="none" strike="noStrike">
                          <a:effectLst/>
                        </a:rPr>
                        <a:t>Ensure rotation for customer created CMKs is enabled </a:t>
                      </a:r>
                      <a:endParaRPr lang="en-US" sz="7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700" u="none" strike="noStrike" dirty="0" err="1">
                          <a:effectLst/>
                        </a:rPr>
                        <a:t>KmsCustomerKeysMustBeRotated</a:t>
                      </a:r>
                      <a:endParaRPr lang="en-GB" sz="700" b="0" i="0" u="none" strike="noStrike" dirty="0">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1496385067"/>
                  </a:ext>
                </a:extLst>
              </a:tr>
            </a:tbl>
          </a:graphicData>
        </a:graphic>
      </p:graphicFrame>
    </p:spTree>
    <p:extLst>
      <p:ext uri="{BB962C8B-B14F-4D97-AF65-F5344CB8AC3E}">
        <p14:creationId xmlns:p14="http://schemas.microsoft.com/office/powerpoint/2010/main" val="96278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4A5DC39-83C1-4990-9BA7-DB5F257DD36A}"/>
              </a:ext>
            </a:extLst>
          </p:cNvPr>
          <p:cNvGraphicFramePr>
            <a:graphicFrameLocks noGrp="1"/>
          </p:cNvGraphicFramePr>
          <p:nvPr>
            <p:ph idx="1"/>
          </p:nvPr>
        </p:nvGraphicFramePr>
        <p:xfrm>
          <a:off x="323850" y="1322388"/>
          <a:ext cx="9259888" cy="5115560"/>
        </p:xfrm>
        <a:graphic>
          <a:graphicData uri="http://schemas.openxmlformats.org/drawingml/2006/table">
            <a:tbl>
              <a:tblPr firstRow="1" bandRow="1">
                <a:tableStyleId>{5C22544A-7EE6-4342-B048-85BDC9FD1C3A}</a:tableStyleId>
              </a:tblPr>
              <a:tblGrid>
                <a:gridCol w="514350">
                  <a:extLst>
                    <a:ext uri="{9D8B030D-6E8A-4147-A177-3AD203B41FA5}">
                      <a16:colId xmlns:a16="http://schemas.microsoft.com/office/drawing/2014/main" val="2575869562"/>
                    </a:ext>
                  </a:extLst>
                </a:gridCol>
                <a:gridCol w="5943600">
                  <a:extLst>
                    <a:ext uri="{9D8B030D-6E8A-4147-A177-3AD203B41FA5}">
                      <a16:colId xmlns:a16="http://schemas.microsoft.com/office/drawing/2014/main" val="421336283"/>
                    </a:ext>
                  </a:extLst>
                </a:gridCol>
                <a:gridCol w="1371600">
                  <a:extLst>
                    <a:ext uri="{9D8B030D-6E8A-4147-A177-3AD203B41FA5}">
                      <a16:colId xmlns:a16="http://schemas.microsoft.com/office/drawing/2014/main" val="147755601"/>
                    </a:ext>
                  </a:extLst>
                </a:gridCol>
                <a:gridCol w="1430338">
                  <a:extLst>
                    <a:ext uri="{9D8B030D-6E8A-4147-A177-3AD203B41FA5}">
                      <a16:colId xmlns:a16="http://schemas.microsoft.com/office/drawing/2014/main" val="2493106292"/>
                    </a:ext>
                  </a:extLst>
                </a:gridCol>
              </a:tblGrid>
              <a:tr h="370840">
                <a:tc>
                  <a:txBody>
                    <a:bodyPr/>
                    <a:lstStyle/>
                    <a:p>
                      <a:endParaRPr lang="en-GB" sz="1400" dirty="0"/>
                    </a:p>
                  </a:txBody>
                  <a:tcPr/>
                </a:tc>
                <a:tc>
                  <a:txBody>
                    <a:bodyPr/>
                    <a:lstStyle/>
                    <a:p>
                      <a:r>
                        <a:rPr lang="en-US" sz="1400" dirty="0"/>
                        <a:t>PCI DSS Requirement</a:t>
                      </a:r>
                      <a:endParaRPr lang="en-GB" sz="1400" dirty="0"/>
                    </a:p>
                  </a:txBody>
                  <a:tcPr/>
                </a:tc>
                <a:tc>
                  <a:txBody>
                    <a:bodyPr/>
                    <a:lstStyle/>
                    <a:p>
                      <a:r>
                        <a:rPr lang="en-US" sz="1400" dirty="0"/>
                        <a:t>AWS</a:t>
                      </a:r>
                      <a:endParaRPr lang="en-GB" sz="1400" dirty="0"/>
                    </a:p>
                  </a:txBody>
                  <a:tcPr/>
                </a:tc>
                <a:tc>
                  <a:txBody>
                    <a:bodyPr/>
                    <a:lstStyle/>
                    <a:p>
                      <a:r>
                        <a:rPr lang="en-US" sz="1400" dirty="0"/>
                        <a:t>Cloud User</a:t>
                      </a:r>
                      <a:endParaRPr lang="en-GB" sz="1400" dirty="0"/>
                    </a:p>
                  </a:txBody>
                  <a:tcPr/>
                </a:tc>
                <a:extLst>
                  <a:ext uri="{0D108BD9-81ED-4DB2-BD59-A6C34878D82A}">
                    <a16:rowId xmlns:a16="http://schemas.microsoft.com/office/drawing/2014/main" val="1752011887"/>
                  </a:ext>
                </a:extLst>
              </a:tr>
              <a:tr h="370840">
                <a:tc>
                  <a:txBody>
                    <a:bodyPr/>
                    <a:lstStyle/>
                    <a:p>
                      <a:pPr algn="r"/>
                      <a:r>
                        <a:rPr lang="en-US" sz="1400" dirty="0"/>
                        <a:t>1</a:t>
                      </a:r>
                      <a:endParaRPr lang="en-GB" sz="1400" dirty="0"/>
                    </a:p>
                  </a:txBody>
                  <a:tcPr/>
                </a:tc>
                <a:tc>
                  <a:txBody>
                    <a:bodyPr/>
                    <a:lstStyle/>
                    <a:p>
                      <a:r>
                        <a:rPr lang="en-US" sz="1400" dirty="0"/>
                        <a:t>Install and maintain a firewall configuration to protected cardholder data</a:t>
                      </a:r>
                      <a:endParaRPr lang="en-GB" sz="1400" dirty="0"/>
                    </a:p>
                  </a:txBody>
                  <a:tcPr/>
                </a:tc>
                <a:tc>
                  <a:txBody>
                    <a:bodyPr/>
                    <a:lstStyle/>
                    <a:p>
                      <a:pPr algn="ctr"/>
                      <a:r>
                        <a:rPr lang="en-US" sz="1400" dirty="0"/>
                        <a:t>Shared</a:t>
                      </a:r>
                      <a:endParaRPr lang="en-GB" sz="1400" dirty="0"/>
                    </a:p>
                  </a:txBody>
                  <a:tcPr/>
                </a:tc>
                <a:tc>
                  <a:txBody>
                    <a:bodyPr/>
                    <a:lstStyle/>
                    <a:p>
                      <a:pPr algn="ctr"/>
                      <a:r>
                        <a:rPr lang="en-US" sz="1400" dirty="0"/>
                        <a:t>Shared</a:t>
                      </a:r>
                      <a:endParaRPr lang="en-GB" sz="1400" dirty="0"/>
                    </a:p>
                  </a:txBody>
                  <a:tcPr/>
                </a:tc>
                <a:extLst>
                  <a:ext uri="{0D108BD9-81ED-4DB2-BD59-A6C34878D82A}">
                    <a16:rowId xmlns:a16="http://schemas.microsoft.com/office/drawing/2014/main" val="319546314"/>
                  </a:ext>
                </a:extLst>
              </a:tr>
              <a:tr h="370840">
                <a:tc>
                  <a:txBody>
                    <a:bodyPr/>
                    <a:lstStyle/>
                    <a:p>
                      <a:pPr algn="r"/>
                      <a:r>
                        <a:rPr lang="en-US" sz="1400" dirty="0"/>
                        <a:t>2</a:t>
                      </a:r>
                    </a:p>
                  </a:txBody>
                  <a:tcPr/>
                </a:tc>
                <a:tc>
                  <a:txBody>
                    <a:bodyPr/>
                    <a:lstStyle/>
                    <a:p>
                      <a:r>
                        <a:rPr lang="en-US" sz="1400" dirty="0"/>
                        <a:t>Do not use vendor-supplied defaults for password or other security parameters</a:t>
                      </a:r>
                      <a:endParaRPr lang="en-GB" sz="1400" dirty="0"/>
                    </a:p>
                  </a:txBody>
                  <a:tcPr/>
                </a:tc>
                <a:tc>
                  <a:txBody>
                    <a:bodyPr/>
                    <a:lstStyle/>
                    <a:p>
                      <a:pPr algn="ctr"/>
                      <a:r>
                        <a:rPr lang="en-US" sz="1400" dirty="0"/>
                        <a:t>Shared</a:t>
                      </a:r>
                      <a:endParaRPr lang="en-GB" sz="1400" dirty="0"/>
                    </a:p>
                  </a:txBody>
                  <a:tcPr/>
                </a:tc>
                <a:tc>
                  <a:txBody>
                    <a:bodyPr/>
                    <a:lstStyle/>
                    <a:p>
                      <a:pPr algn="ctr"/>
                      <a:r>
                        <a:rPr lang="en-US" sz="1400" dirty="0"/>
                        <a:t>Shared</a:t>
                      </a:r>
                      <a:endParaRPr lang="en-GB" sz="1400" dirty="0"/>
                    </a:p>
                  </a:txBody>
                  <a:tcPr/>
                </a:tc>
                <a:extLst>
                  <a:ext uri="{0D108BD9-81ED-4DB2-BD59-A6C34878D82A}">
                    <a16:rowId xmlns:a16="http://schemas.microsoft.com/office/drawing/2014/main" val="3816514730"/>
                  </a:ext>
                </a:extLst>
              </a:tr>
              <a:tr h="370840">
                <a:tc>
                  <a:txBody>
                    <a:bodyPr/>
                    <a:lstStyle/>
                    <a:p>
                      <a:pPr algn="r"/>
                      <a:r>
                        <a:rPr lang="en-US" sz="1400" dirty="0"/>
                        <a:t>3</a:t>
                      </a:r>
                      <a:endParaRPr lang="en-GB" sz="1400" dirty="0"/>
                    </a:p>
                  </a:txBody>
                  <a:tcPr/>
                </a:tc>
                <a:tc>
                  <a:txBody>
                    <a:bodyPr/>
                    <a:lstStyle/>
                    <a:p>
                      <a:r>
                        <a:rPr lang="en-US" sz="1400" dirty="0"/>
                        <a:t>Protect stored cardholder data</a:t>
                      </a:r>
                      <a:endParaRPr lang="en-GB" sz="1400" dirty="0"/>
                    </a:p>
                  </a:txBody>
                  <a:tcPr/>
                </a:tc>
                <a:tc>
                  <a:txBody>
                    <a:bodyPr/>
                    <a:lstStyle/>
                    <a:p>
                      <a:pPr algn="ctr"/>
                      <a:r>
                        <a:rPr lang="en-US" sz="1400" dirty="0"/>
                        <a:t>Shared</a:t>
                      </a:r>
                      <a:endParaRPr lang="en-GB" sz="1400" dirty="0"/>
                    </a:p>
                  </a:txBody>
                  <a:tcPr/>
                </a:tc>
                <a:tc>
                  <a:txBody>
                    <a:bodyPr/>
                    <a:lstStyle/>
                    <a:p>
                      <a:pPr algn="ctr"/>
                      <a:r>
                        <a:rPr lang="en-US" sz="1400" dirty="0"/>
                        <a:t>Shared</a:t>
                      </a:r>
                      <a:endParaRPr lang="en-GB" sz="1400" dirty="0"/>
                    </a:p>
                  </a:txBody>
                  <a:tcPr/>
                </a:tc>
                <a:extLst>
                  <a:ext uri="{0D108BD9-81ED-4DB2-BD59-A6C34878D82A}">
                    <a16:rowId xmlns:a16="http://schemas.microsoft.com/office/drawing/2014/main" val="3472164314"/>
                  </a:ext>
                </a:extLst>
              </a:tr>
              <a:tr h="370840">
                <a:tc>
                  <a:txBody>
                    <a:bodyPr/>
                    <a:lstStyle/>
                    <a:p>
                      <a:pPr algn="r"/>
                      <a:r>
                        <a:rPr lang="en-US" sz="1400" dirty="0"/>
                        <a:t>4</a:t>
                      </a:r>
                      <a:endParaRPr lang="en-GB" sz="1400" dirty="0"/>
                    </a:p>
                  </a:txBody>
                  <a:tcPr/>
                </a:tc>
                <a:tc>
                  <a:txBody>
                    <a:bodyPr/>
                    <a:lstStyle/>
                    <a:p>
                      <a:r>
                        <a:rPr lang="en-US" sz="1400" dirty="0"/>
                        <a:t>Encrypt transmission of cardholder data across open, public networks</a:t>
                      </a:r>
                      <a:endParaRPr lang="en-GB" sz="1400" dirty="0"/>
                    </a:p>
                  </a:txBody>
                  <a:tcPr/>
                </a:tc>
                <a:tc>
                  <a:txBody>
                    <a:bodyPr/>
                    <a:lstStyle/>
                    <a:p>
                      <a:pPr algn="ctr"/>
                      <a:endParaRPr lang="en-GB" sz="1400"/>
                    </a:p>
                  </a:txBody>
                  <a:tcPr/>
                </a:tc>
                <a:tc>
                  <a:txBody>
                    <a:bodyPr/>
                    <a:lstStyle/>
                    <a:p>
                      <a:pPr algn="ctr"/>
                      <a:r>
                        <a:rPr lang="en-GB" sz="1400" dirty="0">
                          <a:sym typeface="Wingdings 2" panose="05020102010507070707" pitchFamily="18" charset="2"/>
                        </a:rPr>
                        <a:t></a:t>
                      </a:r>
                      <a:endParaRPr lang="en-GB" sz="1400" dirty="0"/>
                    </a:p>
                  </a:txBody>
                  <a:tcPr/>
                </a:tc>
                <a:extLst>
                  <a:ext uri="{0D108BD9-81ED-4DB2-BD59-A6C34878D82A}">
                    <a16:rowId xmlns:a16="http://schemas.microsoft.com/office/drawing/2014/main" val="1511693455"/>
                  </a:ext>
                </a:extLst>
              </a:tr>
              <a:tr h="370840">
                <a:tc>
                  <a:txBody>
                    <a:bodyPr/>
                    <a:lstStyle/>
                    <a:p>
                      <a:pPr algn="r"/>
                      <a:r>
                        <a:rPr lang="en-US" sz="1400" dirty="0"/>
                        <a:t>5</a:t>
                      </a:r>
                      <a:endParaRPr lang="en-GB" sz="1400" dirty="0"/>
                    </a:p>
                  </a:txBody>
                  <a:tcPr/>
                </a:tc>
                <a:tc>
                  <a:txBody>
                    <a:bodyPr/>
                    <a:lstStyle/>
                    <a:p>
                      <a:r>
                        <a:rPr lang="en-US" sz="1400" dirty="0"/>
                        <a:t>Protect al systems against malware and regularly update AV software/programs</a:t>
                      </a:r>
                      <a:endParaRPr lang="en-GB" sz="1400" dirty="0"/>
                    </a:p>
                  </a:txBody>
                  <a:tcPr/>
                </a:tc>
                <a:tc>
                  <a:txBody>
                    <a:bodyPr/>
                    <a:lstStyle/>
                    <a:p>
                      <a:pPr algn="ctr"/>
                      <a:endParaRPr lang="en-GB" sz="1400" dirty="0"/>
                    </a:p>
                  </a:txBody>
                  <a:tcPr/>
                </a:tc>
                <a:tc>
                  <a:txBody>
                    <a:bodyPr/>
                    <a:lstStyle/>
                    <a:p>
                      <a:pPr algn="ctr"/>
                      <a:r>
                        <a:rPr lang="en-GB" sz="1400" dirty="0">
                          <a:sym typeface="Wingdings 2" panose="05020102010507070707" pitchFamily="18" charset="2"/>
                        </a:rPr>
                        <a:t></a:t>
                      </a:r>
                      <a:endParaRPr lang="en-GB" sz="1400" dirty="0"/>
                    </a:p>
                  </a:txBody>
                  <a:tcPr/>
                </a:tc>
                <a:extLst>
                  <a:ext uri="{0D108BD9-81ED-4DB2-BD59-A6C34878D82A}">
                    <a16:rowId xmlns:a16="http://schemas.microsoft.com/office/drawing/2014/main" val="1151596422"/>
                  </a:ext>
                </a:extLst>
              </a:tr>
              <a:tr h="370840">
                <a:tc>
                  <a:txBody>
                    <a:bodyPr/>
                    <a:lstStyle/>
                    <a:p>
                      <a:pPr algn="r"/>
                      <a:r>
                        <a:rPr lang="en-US" sz="1400" dirty="0"/>
                        <a:t>6</a:t>
                      </a:r>
                      <a:endParaRPr lang="en-GB" sz="1400" dirty="0"/>
                    </a:p>
                  </a:txBody>
                  <a:tcPr/>
                </a:tc>
                <a:tc>
                  <a:txBody>
                    <a:bodyPr/>
                    <a:lstStyle/>
                    <a:p>
                      <a:r>
                        <a:rPr lang="en-US" sz="1400" dirty="0"/>
                        <a:t>Develop and maintain secure systems and applications</a:t>
                      </a:r>
                      <a:endParaRPr lang="en-GB" sz="1400" dirty="0"/>
                    </a:p>
                  </a:txBody>
                  <a:tcPr/>
                </a:tc>
                <a:tc>
                  <a:txBody>
                    <a:bodyPr/>
                    <a:lstStyle/>
                    <a:p>
                      <a:pPr algn="ctr"/>
                      <a:r>
                        <a:rPr lang="en-US" sz="1400" dirty="0"/>
                        <a:t>Shared</a:t>
                      </a:r>
                      <a:endParaRPr lang="en-GB" sz="1400" dirty="0"/>
                    </a:p>
                  </a:txBody>
                  <a:tcPr/>
                </a:tc>
                <a:tc>
                  <a:txBody>
                    <a:bodyPr/>
                    <a:lstStyle/>
                    <a:p>
                      <a:pPr algn="ctr"/>
                      <a:r>
                        <a:rPr lang="en-US" sz="1400" dirty="0"/>
                        <a:t>Shared</a:t>
                      </a:r>
                      <a:endParaRPr lang="en-GB" sz="1400" dirty="0"/>
                    </a:p>
                  </a:txBody>
                  <a:tcPr/>
                </a:tc>
                <a:extLst>
                  <a:ext uri="{0D108BD9-81ED-4DB2-BD59-A6C34878D82A}">
                    <a16:rowId xmlns:a16="http://schemas.microsoft.com/office/drawing/2014/main" val="2432823766"/>
                  </a:ext>
                </a:extLst>
              </a:tr>
              <a:tr h="370840">
                <a:tc>
                  <a:txBody>
                    <a:bodyPr/>
                    <a:lstStyle/>
                    <a:p>
                      <a:pPr algn="r"/>
                      <a:r>
                        <a:rPr lang="en-US" sz="1400" dirty="0"/>
                        <a:t>7</a:t>
                      </a:r>
                      <a:endParaRPr lang="en-GB" sz="1400" dirty="0"/>
                    </a:p>
                  </a:txBody>
                  <a:tcPr/>
                </a:tc>
                <a:tc>
                  <a:txBody>
                    <a:bodyPr/>
                    <a:lstStyle/>
                    <a:p>
                      <a:r>
                        <a:rPr lang="en-US" sz="1400" dirty="0"/>
                        <a:t>Restrict access to cardholder data by business need to know</a:t>
                      </a:r>
                      <a:endParaRPr lang="en-GB" sz="1400" dirty="0"/>
                    </a:p>
                  </a:txBody>
                  <a:tcPr/>
                </a:tc>
                <a:tc>
                  <a:txBody>
                    <a:bodyPr/>
                    <a:lstStyle/>
                    <a:p>
                      <a:pPr algn="ctr"/>
                      <a:r>
                        <a:rPr lang="en-US" sz="1400" dirty="0"/>
                        <a:t>Shared</a:t>
                      </a:r>
                      <a:endParaRPr lang="en-GB" sz="1400" dirty="0"/>
                    </a:p>
                  </a:txBody>
                  <a:tcPr/>
                </a:tc>
                <a:tc>
                  <a:txBody>
                    <a:bodyPr/>
                    <a:lstStyle/>
                    <a:p>
                      <a:pPr algn="ctr"/>
                      <a:r>
                        <a:rPr lang="en-US" sz="1400" dirty="0"/>
                        <a:t>Shared</a:t>
                      </a:r>
                      <a:endParaRPr lang="en-GB" sz="1400" dirty="0"/>
                    </a:p>
                  </a:txBody>
                  <a:tcPr/>
                </a:tc>
                <a:extLst>
                  <a:ext uri="{0D108BD9-81ED-4DB2-BD59-A6C34878D82A}">
                    <a16:rowId xmlns:a16="http://schemas.microsoft.com/office/drawing/2014/main" val="4146219049"/>
                  </a:ext>
                </a:extLst>
              </a:tr>
              <a:tr h="370840">
                <a:tc>
                  <a:txBody>
                    <a:bodyPr/>
                    <a:lstStyle/>
                    <a:p>
                      <a:pPr algn="r"/>
                      <a:r>
                        <a:rPr lang="en-US" sz="1400" dirty="0"/>
                        <a:t>8</a:t>
                      </a:r>
                      <a:endParaRPr lang="en-GB" sz="1400" dirty="0"/>
                    </a:p>
                  </a:txBody>
                  <a:tcPr/>
                </a:tc>
                <a:tc>
                  <a:txBody>
                    <a:bodyPr/>
                    <a:lstStyle/>
                    <a:p>
                      <a:r>
                        <a:rPr lang="en-US" sz="1400" dirty="0"/>
                        <a:t>Identify and authenticate access to system components</a:t>
                      </a:r>
                      <a:endParaRPr lang="en-GB" sz="1400" dirty="0"/>
                    </a:p>
                  </a:txBody>
                  <a:tcPr/>
                </a:tc>
                <a:tc>
                  <a:txBody>
                    <a:bodyPr/>
                    <a:lstStyle/>
                    <a:p>
                      <a:pPr algn="ctr"/>
                      <a:r>
                        <a:rPr lang="en-US" sz="1400" dirty="0"/>
                        <a:t>Shared</a:t>
                      </a:r>
                      <a:endParaRPr lang="en-GB" sz="1400" dirty="0"/>
                    </a:p>
                  </a:txBody>
                  <a:tcPr/>
                </a:tc>
                <a:tc>
                  <a:txBody>
                    <a:bodyPr/>
                    <a:lstStyle/>
                    <a:p>
                      <a:pPr algn="ctr"/>
                      <a:r>
                        <a:rPr lang="en-US" sz="1400" dirty="0"/>
                        <a:t>Shared</a:t>
                      </a:r>
                      <a:endParaRPr lang="en-GB" sz="1400" dirty="0"/>
                    </a:p>
                  </a:txBody>
                  <a:tcPr/>
                </a:tc>
                <a:extLst>
                  <a:ext uri="{0D108BD9-81ED-4DB2-BD59-A6C34878D82A}">
                    <a16:rowId xmlns:a16="http://schemas.microsoft.com/office/drawing/2014/main" val="3858884610"/>
                  </a:ext>
                </a:extLst>
              </a:tr>
              <a:tr h="370840">
                <a:tc>
                  <a:txBody>
                    <a:bodyPr/>
                    <a:lstStyle/>
                    <a:p>
                      <a:pPr algn="r"/>
                      <a:r>
                        <a:rPr lang="en-US" sz="1400" dirty="0"/>
                        <a:t>9</a:t>
                      </a:r>
                      <a:endParaRPr lang="en-GB" sz="1400" dirty="0"/>
                    </a:p>
                  </a:txBody>
                  <a:tcPr/>
                </a:tc>
                <a:tc>
                  <a:txBody>
                    <a:bodyPr/>
                    <a:lstStyle/>
                    <a:p>
                      <a:r>
                        <a:rPr lang="en-US" sz="1400" dirty="0"/>
                        <a:t>Restrict physical access to cardholder data</a:t>
                      </a:r>
                      <a:endParaRPr lang="en-GB" sz="1400" dirty="0"/>
                    </a:p>
                  </a:txBody>
                  <a:tcPr/>
                </a:tc>
                <a:tc>
                  <a:txBody>
                    <a:bodyPr/>
                    <a:lstStyle/>
                    <a:p>
                      <a:pPr algn="ctr"/>
                      <a:r>
                        <a:rPr lang="en-GB" sz="1400" dirty="0">
                          <a:sym typeface="Wingdings 2" panose="05020102010507070707" pitchFamily="18" charset="2"/>
                        </a:rPr>
                        <a:t></a:t>
                      </a:r>
                      <a:endParaRPr lang="en-GB" sz="1400" dirty="0"/>
                    </a:p>
                  </a:txBody>
                  <a:tcPr/>
                </a:tc>
                <a:tc>
                  <a:txBody>
                    <a:bodyPr/>
                    <a:lstStyle/>
                    <a:p>
                      <a:pPr algn="ctr"/>
                      <a:endParaRPr lang="en-GB" sz="1400" dirty="0"/>
                    </a:p>
                  </a:txBody>
                  <a:tcPr/>
                </a:tc>
                <a:extLst>
                  <a:ext uri="{0D108BD9-81ED-4DB2-BD59-A6C34878D82A}">
                    <a16:rowId xmlns:a16="http://schemas.microsoft.com/office/drawing/2014/main" val="57394766"/>
                  </a:ext>
                </a:extLst>
              </a:tr>
              <a:tr h="370840">
                <a:tc>
                  <a:txBody>
                    <a:bodyPr/>
                    <a:lstStyle/>
                    <a:p>
                      <a:pPr algn="r"/>
                      <a:r>
                        <a:rPr lang="en-US" sz="1400" dirty="0"/>
                        <a:t>10</a:t>
                      </a:r>
                      <a:endParaRPr lang="en-GB" sz="1400" dirty="0"/>
                    </a:p>
                  </a:txBody>
                  <a:tcPr/>
                </a:tc>
                <a:tc>
                  <a:txBody>
                    <a:bodyPr/>
                    <a:lstStyle/>
                    <a:p>
                      <a:r>
                        <a:rPr lang="en-US" sz="1400" dirty="0"/>
                        <a:t>Track and monitor all access to network resources and cardholder data</a:t>
                      </a:r>
                      <a:endParaRPr lang="en-GB" sz="1400" dirty="0"/>
                    </a:p>
                  </a:txBody>
                  <a:tcPr/>
                </a:tc>
                <a:tc>
                  <a:txBody>
                    <a:bodyPr/>
                    <a:lstStyle/>
                    <a:p>
                      <a:pPr algn="ctr"/>
                      <a:r>
                        <a:rPr lang="en-US" sz="1400" dirty="0"/>
                        <a:t>Shared</a:t>
                      </a:r>
                      <a:endParaRPr lang="en-GB" sz="1400" dirty="0"/>
                    </a:p>
                  </a:txBody>
                  <a:tcPr/>
                </a:tc>
                <a:tc>
                  <a:txBody>
                    <a:bodyPr/>
                    <a:lstStyle/>
                    <a:p>
                      <a:pPr algn="ctr"/>
                      <a:r>
                        <a:rPr lang="en-US" sz="1400" dirty="0"/>
                        <a:t>Shared</a:t>
                      </a:r>
                      <a:endParaRPr lang="en-GB" sz="1400" dirty="0"/>
                    </a:p>
                  </a:txBody>
                  <a:tcPr/>
                </a:tc>
                <a:extLst>
                  <a:ext uri="{0D108BD9-81ED-4DB2-BD59-A6C34878D82A}">
                    <a16:rowId xmlns:a16="http://schemas.microsoft.com/office/drawing/2014/main" val="2066866028"/>
                  </a:ext>
                </a:extLst>
              </a:tr>
              <a:tr h="370840">
                <a:tc>
                  <a:txBody>
                    <a:bodyPr/>
                    <a:lstStyle/>
                    <a:p>
                      <a:pPr algn="r"/>
                      <a:r>
                        <a:rPr lang="en-US" sz="1400" dirty="0"/>
                        <a:t>11</a:t>
                      </a:r>
                      <a:endParaRPr lang="en-GB" sz="1400" dirty="0"/>
                    </a:p>
                  </a:txBody>
                  <a:tcPr/>
                </a:tc>
                <a:tc>
                  <a:txBody>
                    <a:bodyPr/>
                    <a:lstStyle/>
                    <a:p>
                      <a:r>
                        <a:rPr lang="en-US" sz="1400" dirty="0"/>
                        <a:t>Regularly test security systems and processes</a:t>
                      </a:r>
                      <a:endParaRPr lang="en-GB" sz="1400" dirty="0"/>
                    </a:p>
                  </a:txBody>
                  <a:tcPr/>
                </a:tc>
                <a:tc>
                  <a:txBody>
                    <a:bodyPr/>
                    <a:lstStyle/>
                    <a:p>
                      <a:pPr algn="ctr"/>
                      <a:r>
                        <a:rPr lang="en-US" sz="1400" dirty="0"/>
                        <a:t>Shared</a:t>
                      </a:r>
                      <a:endParaRPr lang="en-GB" sz="1400" dirty="0"/>
                    </a:p>
                  </a:txBody>
                  <a:tcPr/>
                </a:tc>
                <a:tc>
                  <a:txBody>
                    <a:bodyPr/>
                    <a:lstStyle/>
                    <a:p>
                      <a:pPr algn="ctr"/>
                      <a:r>
                        <a:rPr lang="en-US" sz="1400" dirty="0"/>
                        <a:t>Shared</a:t>
                      </a:r>
                      <a:endParaRPr lang="en-GB" sz="1400" dirty="0"/>
                    </a:p>
                  </a:txBody>
                  <a:tcPr/>
                </a:tc>
                <a:extLst>
                  <a:ext uri="{0D108BD9-81ED-4DB2-BD59-A6C34878D82A}">
                    <a16:rowId xmlns:a16="http://schemas.microsoft.com/office/drawing/2014/main" val="3644495874"/>
                  </a:ext>
                </a:extLst>
              </a:tr>
              <a:tr h="370840">
                <a:tc>
                  <a:txBody>
                    <a:bodyPr/>
                    <a:lstStyle/>
                    <a:p>
                      <a:pPr algn="r"/>
                      <a:r>
                        <a:rPr lang="en-US" sz="1400" dirty="0"/>
                        <a:t>12</a:t>
                      </a:r>
                      <a:endParaRPr lang="en-GB" sz="1400" dirty="0"/>
                    </a:p>
                  </a:txBody>
                  <a:tcPr/>
                </a:tc>
                <a:tc>
                  <a:txBody>
                    <a:bodyPr/>
                    <a:lstStyle/>
                    <a:p>
                      <a:r>
                        <a:rPr lang="en-US" sz="1400" dirty="0"/>
                        <a:t>Maintain a policy that addresses info security for all personnel</a:t>
                      </a:r>
                      <a:endParaRPr lang="en-GB" sz="1400" dirty="0"/>
                    </a:p>
                  </a:txBody>
                  <a:tcPr/>
                </a:tc>
                <a:tc>
                  <a:txBody>
                    <a:bodyPr/>
                    <a:lstStyle/>
                    <a:p>
                      <a:pPr algn="ctr"/>
                      <a:r>
                        <a:rPr lang="en-US" sz="1400" dirty="0"/>
                        <a:t>Shared</a:t>
                      </a:r>
                      <a:endParaRPr lang="en-GB" sz="1400" dirty="0"/>
                    </a:p>
                  </a:txBody>
                  <a:tcPr/>
                </a:tc>
                <a:tc>
                  <a:txBody>
                    <a:bodyPr/>
                    <a:lstStyle/>
                    <a:p>
                      <a:pPr algn="ctr"/>
                      <a:r>
                        <a:rPr lang="en-US" sz="1400" dirty="0"/>
                        <a:t>Shared</a:t>
                      </a:r>
                      <a:endParaRPr lang="en-GB" sz="1400" dirty="0"/>
                    </a:p>
                  </a:txBody>
                  <a:tcPr/>
                </a:tc>
                <a:extLst>
                  <a:ext uri="{0D108BD9-81ED-4DB2-BD59-A6C34878D82A}">
                    <a16:rowId xmlns:a16="http://schemas.microsoft.com/office/drawing/2014/main" val="1618861224"/>
                  </a:ext>
                </a:extLst>
              </a:tr>
            </a:tbl>
          </a:graphicData>
        </a:graphic>
      </p:graphicFrame>
      <p:sp>
        <p:nvSpPr>
          <p:cNvPr id="3" name="Title 2">
            <a:extLst>
              <a:ext uri="{FF2B5EF4-FFF2-40B4-BE49-F238E27FC236}">
                <a16:creationId xmlns:a16="http://schemas.microsoft.com/office/drawing/2014/main" id="{2A637A48-E2C1-4A80-9AD4-6234564220EE}"/>
              </a:ext>
            </a:extLst>
          </p:cNvPr>
          <p:cNvSpPr>
            <a:spLocks noGrp="1"/>
          </p:cNvSpPr>
          <p:nvPr>
            <p:ph type="title"/>
          </p:nvPr>
        </p:nvSpPr>
        <p:spPr/>
        <p:txBody>
          <a:bodyPr/>
          <a:lstStyle/>
          <a:p>
            <a:r>
              <a:rPr lang="en-US" dirty="0"/>
              <a:t>PCI DSS compliance and Shared Responsibility</a:t>
            </a:r>
            <a:endParaRPr lang="en-GB" dirty="0"/>
          </a:p>
        </p:txBody>
      </p:sp>
    </p:spTree>
    <p:extLst>
      <p:ext uri="{BB962C8B-B14F-4D97-AF65-F5344CB8AC3E}">
        <p14:creationId xmlns:p14="http://schemas.microsoft.com/office/powerpoint/2010/main" val="4221225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D782-404D-4A91-80B7-D025997396F4}"/>
              </a:ext>
            </a:extLst>
          </p:cNvPr>
          <p:cNvSpPr>
            <a:spLocks noGrp="1"/>
          </p:cNvSpPr>
          <p:nvPr>
            <p:ph type="title"/>
          </p:nvPr>
        </p:nvSpPr>
        <p:spPr/>
        <p:txBody>
          <a:bodyPr>
            <a:normAutofit/>
          </a:bodyPr>
          <a:lstStyle/>
          <a:p>
            <a:r>
              <a:rPr lang="en-GB" dirty="0" err="1"/>
              <a:t>InSpec</a:t>
            </a:r>
            <a:r>
              <a:rPr lang="en-GB" dirty="0"/>
              <a:t>: Inspect Your Infrastructure</a:t>
            </a:r>
          </a:p>
        </p:txBody>
      </p:sp>
      <p:pic>
        <p:nvPicPr>
          <p:cNvPr id="5" name="Content Placeholder 4">
            <a:extLst>
              <a:ext uri="{FF2B5EF4-FFF2-40B4-BE49-F238E27FC236}">
                <a16:creationId xmlns:a16="http://schemas.microsoft.com/office/drawing/2014/main" id="{3EC2410B-5CA4-4282-A2E1-6AE83DA567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4840" y="3581400"/>
            <a:ext cx="9039104" cy="2698818"/>
          </a:xfrm>
        </p:spPr>
      </p:pic>
      <p:sp>
        <p:nvSpPr>
          <p:cNvPr id="6" name="Rectangle 5">
            <a:extLst>
              <a:ext uri="{FF2B5EF4-FFF2-40B4-BE49-F238E27FC236}">
                <a16:creationId xmlns:a16="http://schemas.microsoft.com/office/drawing/2014/main" id="{833E9ABC-DA78-43F2-BDE5-A4F17CE7BF8E}"/>
              </a:ext>
            </a:extLst>
          </p:cNvPr>
          <p:cNvSpPr/>
          <p:nvPr/>
        </p:nvSpPr>
        <p:spPr>
          <a:xfrm>
            <a:off x="609600" y="1447800"/>
            <a:ext cx="8610600" cy="1477328"/>
          </a:xfrm>
          <a:prstGeom prst="rect">
            <a:avLst/>
          </a:prstGeom>
        </p:spPr>
        <p:txBody>
          <a:bodyPr wrap="square">
            <a:spAutoFit/>
          </a:bodyPr>
          <a:lstStyle/>
          <a:p>
            <a:r>
              <a:rPr lang="en-GB" b="1" dirty="0" err="1"/>
              <a:t>InSpec</a:t>
            </a:r>
            <a:r>
              <a:rPr lang="en-GB" dirty="0"/>
              <a:t> is a run-time framework and rule language used to specify compliance, security, and policy requirements. It includes a collection of resources that help you </a:t>
            </a:r>
            <a:r>
              <a:rPr lang="en-GB" dirty="0">
                <a:highlight>
                  <a:srgbClr val="FFFF00"/>
                </a:highlight>
              </a:rPr>
              <a:t>write auditing controls quickly and easily. </a:t>
            </a:r>
          </a:p>
          <a:p>
            <a:endParaRPr lang="en-US" dirty="0">
              <a:highlight>
                <a:srgbClr val="FFFF00"/>
              </a:highlight>
            </a:endParaRPr>
          </a:p>
          <a:p>
            <a:r>
              <a:rPr lang="en-US" dirty="0"/>
              <a:t>Turn your compliance, security, and other policy requirements into automated tests.</a:t>
            </a:r>
          </a:p>
        </p:txBody>
      </p:sp>
    </p:spTree>
    <p:extLst>
      <p:ext uri="{BB962C8B-B14F-4D97-AF65-F5344CB8AC3E}">
        <p14:creationId xmlns:p14="http://schemas.microsoft.com/office/powerpoint/2010/main" val="3779264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8688-6DD8-45F3-9443-36EC09DA2789}"/>
              </a:ext>
            </a:extLst>
          </p:cNvPr>
          <p:cNvSpPr>
            <a:spLocks noGrp="1"/>
          </p:cNvSpPr>
          <p:nvPr>
            <p:ph type="title"/>
          </p:nvPr>
        </p:nvSpPr>
        <p:spPr/>
        <p:txBody>
          <a:bodyPr/>
          <a:lstStyle/>
          <a:p>
            <a:r>
              <a:rPr lang="en-US" dirty="0" err="1"/>
              <a:t>InSpec</a:t>
            </a:r>
            <a:r>
              <a:rPr lang="en-US" dirty="0"/>
              <a:t> sample rules</a:t>
            </a:r>
            <a:endParaRPr lang="en-GB" dirty="0"/>
          </a:p>
        </p:txBody>
      </p:sp>
      <p:sp>
        <p:nvSpPr>
          <p:cNvPr id="3" name="Content Placeholder 2">
            <a:extLst>
              <a:ext uri="{FF2B5EF4-FFF2-40B4-BE49-F238E27FC236}">
                <a16:creationId xmlns:a16="http://schemas.microsoft.com/office/drawing/2014/main" id="{B248F902-78D8-4350-B5B9-161CC2C32A6C}"/>
              </a:ext>
            </a:extLst>
          </p:cNvPr>
          <p:cNvSpPr>
            <a:spLocks noGrp="1"/>
          </p:cNvSpPr>
          <p:nvPr>
            <p:ph idx="1"/>
          </p:nvPr>
        </p:nvSpPr>
        <p:spPr>
          <a:xfrm>
            <a:off x="685800" y="1323001"/>
            <a:ext cx="8898038" cy="4847010"/>
          </a:xfrm>
        </p:spPr>
        <p:txBody>
          <a:bodyPr>
            <a:normAutofit lnSpcReduction="10000"/>
          </a:bodyPr>
          <a:lstStyle/>
          <a:p>
            <a:r>
              <a:rPr lang="en-GB" dirty="0"/>
              <a:t>describe </a:t>
            </a:r>
            <a:r>
              <a:rPr lang="en-GB" dirty="0" err="1"/>
              <a:t>aws</a:t>
            </a:r>
            <a:r>
              <a:rPr lang="en-GB" dirty="0"/>
              <a:t>_ </a:t>
            </a:r>
            <a:r>
              <a:rPr lang="en-GB" dirty="0" err="1"/>
              <a:t>iam_user</a:t>
            </a:r>
            <a:r>
              <a:rPr lang="en-GB" dirty="0"/>
              <a:t>(name: ‘</a:t>
            </a:r>
            <a:r>
              <a:rPr lang="en-GB" dirty="0" err="1"/>
              <a:t>sergiubodiu</a:t>
            </a:r>
            <a:r>
              <a:rPr lang="en-GB" dirty="0"/>
              <a:t>’) do</a:t>
            </a:r>
          </a:p>
          <a:p>
            <a:r>
              <a:rPr lang="en-US" dirty="0"/>
              <a:t>	its(‘</a:t>
            </a:r>
            <a:r>
              <a:rPr lang="en-US" dirty="0" err="1"/>
              <a:t>has_mfa_enabled</a:t>
            </a:r>
            <a:r>
              <a:rPr lang="en-US" dirty="0"/>
              <a:t>?’) { should be false }</a:t>
            </a:r>
          </a:p>
          <a:p>
            <a:r>
              <a:rPr lang="en-US" dirty="0"/>
              <a:t>	its(‘</a:t>
            </a:r>
            <a:r>
              <a:rPr lang="en-US" dirty="0" err="1"/>
              <a:t>has_console_password</a:t>
            </a:r>
            <a:r>
              <a:rPr lang="en-US" dirty="0"/>
              <a:t>?’) { should be true }</a:t>
            </a:r>
          </a:p>
          <a:p>
            <a:r>
              <a:rPr lang="en-US" dirty="0"/>
              <a:t>end</a:t>
            </a:r>
          </a:p>
          <a:p>
            <a:r>
              <a:rPr lang="en-US" dirty="0"/>
              <a:t>describe </a:t>
            </a:r>
            <a:r>
              <a:rPr lang="en-US" dirty="0" err="1"/>
              <a:t>aws_iam_access_key</a:t>
            </a:r>
            <a:r>
              <a:rPr lang="en-US" dirty="0"/>
              <a:t>(username: ‘username’, id: ‘access-key id’) do</a:t>
            </a:r>
          </a:p>
          <a:p>
            <a:r>
              <a:rPr lang="en-US" dirty="0"/>
              <a:t>	it { should exist }</a:t>
            </a:r>
            <a:endParaRPr lang="en-GB" dirty="0"/>
          </a:p>
          <a:p>
            <a:r>
              <a:rPr lang="en-US" dirty="0"/>
              <a:t>	it { should exist }</a:t>
            </a:r>
            <a:endParaRPr lang="en-GB" dirty="0"/>
          </a:p>
          <a:p>
            <a:r>
              <a:rPr lang="en-US" dirty="0"/>
              <a:t>	its(‘</a:t>
            </a:r>
            <a:r>
              <a:rPr lang="en-US" dirty="0" err="1"/>
              <a:t>created_date</a:t>
            </a:r>
            <a:r>
              <a:rPr lang="en-US" dirty="0"/>
              <a:t>’)  { should be &gt; </a:t>
            </a:r>
            <a:r>
              <a:rPr lang="en-US" dirty="0" err="1"/>
              <a:t>Time.now</a:t>
            </a:r>
            <a:r>
              <a:rPr lang="en-US" dirty="0"/>
              <a:t> -365 * 86400 }</a:t>
            </a:r>
          </a:p>
          <a:p>
            <a:r>
              <a:rPr lang="en-US" dirty="0"/>
              <a:t>	its(‘</a:t>
            </a:r>
            <a:r>
              <a:rPr lang="en-US" dirty="0" err="1"/>
              <a:t>last_used_date</a:t>
            </a:r>
            <a:r>
              <a:rPr lang="en-US" dirty="0"/>
              <a:t>’) { should be &gt; </a:t>
            </a:r>
            <a:r>
              <a:rPr lang="en-US" dirty="0" err="1"/>
              <a:t>Time.now</a:t>
            </a:r>
            <a:r>
              <a:rPr lang="en-US" dirty="0"/>
              <a:t> -365 * 86400 }</a:t>
            </a:r>
            <a:endParaRPr lang="en-GB" dirty="0"/>
          </a:p>
          <a:p>
            <a:r>
              <a:rPr lang="en-US" dirty="0"/>
              <a:t>end</a:t>
            </a:r>
          </a:p>
          <a:p>
            <a:r>
              <a:rPr lang="en-GB" dirty="0"/>
              <a:t>describe </a:t>
            </a:r>
            <a:r>
              <a:rPr lang="en-GB" dirty="0" err="1"/>
              <a:t>aws_iam_password_policy</a:t>
            </a:r>
            <a:r>
              <a:rPr lang="en-GB" dirty="0"/>
              <a:t> do</a:t>
            </a:r>
          </a:p>
          <a:p>
            <a:r>
              <a:rPr lang="en-US" dirty="0"/>
              <a:t>	its (‘</a:t>
            </a:r>
            <a:r>
              <a:rPr lang="en-US" dirty="0" err="1"/>
              <a:t>requires_lowercase_letters</a:t>
            </a:r>
            <a:r>
              <a:rPr lang="en-US" dirty="0"/>
              <a:t>?’) {should be true }</a:t>
            </a:r>
          </a:p>
          <a:p>
            <a:r>
              <a:rPr lang="en-US" dirty="0"/>
              <a:t>	its (‘</a:t>
            </a:r>
            <a:r>
              <a:rPr lang="en-US" dirty="0" err="1"/>
              <a:t>requires_uppercase_letters</a:t>
            </a:r>
            <a:r>
              <a:rPr lang="en-US" dirty="0"/>
              <a:t>?’) {should be true }</a:t>
            </a:r>
          </a:p>
          <a:p>
            <a:r>
              <a:rPr lang="en-US" dirty="0"/>
              <a:t>end</a:t>
            </a:r>
          </a:p>
          <a:p>
            <a:endParaRPr lang="en-GB" dirty="0"/>
          </a:p>
        </p:txBody>
      </p:sp>
      <p:sp>
        <p:nvSpPr>
          <p:cNvPr id="7" name="Rectangle 6">
            <a:extLst>
              <a:ext uri="{FF2B5EF4-FFF2-40B4-BE49-F238E27FC236}">
                <a16:creationId xmlns:a16="http://schemas.microsoft.com/office/drawing/2014/main" id="{46E6519D-24F0-4311-8F6B-D091B3A784EF}"/>
              </a:ext>
            </a:extLst>
          </p:cNvPr>
          <p:cNvSpPr/>
          <p:nvPr/>
        </p:nvSpPr>
        <p:spPr>
          <a:xfrm>
            <a:off x="152400" y="6265709"/>
            <a:ext cx="6533910" cy="338554"/>
          </a:xfrm>
          <a:prstGeom prst="rect">
            <a:avLst/>
          </a:prstGeom>
        </p:spPr>
        <p:txBody>
          <a:bodyPr wrap="square">
            <a:spAutoFit/>
          </a:bodyPr>
          <a:lstStyle/>
          <a:p>
            <a:r>
              <a:rPr lang="en-GB" sz="1600" dirty="0"/>
              <a:t>https://github.com/chef/inspec</a:t>
            </a:r>
          </a:p>
        </p:txBody>
      </p:sp>
    </p:spTree>
    <p:extLst>
      <p:ext uri="{BB962C8B-B14F-4D97-AF65-F5344CB8AC3E}">
        <p14:creationId xmlns:p14="http://schemas.microsoft.com/office/powerpoint/2010/main" val="2739398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B84D77-6D4B-4A46-9496-19F692D4B67D}"/>
              </a:ext>
            </a:extLst>
          </p:cNvPr>
          <p:cNvSpPr>
            <a:spLocks noGrp="1"/>
          </p:cNvSpPr>
          <p:nvPr>
            <p:ph idx="1"/>
          </p:nvPr>
        </p:nvSpPr>
        <p:spPr/>
        <p:txBody>
          <a:bodyPr>
            <a:normAutofit/>
          </a:bodyPr>
          <a:lstStyle/>
          <a:p>
            <a:r>
              <a:rPr lang="en-US" sz="3200" dirty="0"/>
              <a:t>Regulatory Obligations</a:t>
            </a:r>
          </a:p>
          <a:p>
            <a:r>
              <a:rPr lang="en-US" sz="3200" dirty="0"/>
              <a:t>Statutory and Contractual Obligations</a:t>
            </a:r>
          </a:p>
          <a:p>
            <a:r>
              <a:rPr lang="en-US" sz="3200" dirty="0" err="1"/>
              <a:t>Authorisation</a:t>
            </a:r>
            <a:r>
              <a:rPr lang="en-US" sz="3200" dirty="0"/>
              <a:t>, Authentication and Entitlements</a:t>
            </a:r>
          </a:p>
          <a:p>
            <a:r>
              <a:rPr lang="en-US" sz="3200" dirty="0"/>
              <a:t>Data Confidentiality and Privacy</a:t>
            </a:r>
          </a:p>
          <a:p>
            <a:r>
              <a:rPr lang="en-US" sz="3200" dirty="0"/>
              <a:t>Data Residency</a:t>
            </a:r>
          </a:p>
          <a:p>
            <a:r>
              <a:rPr lang="en-US" sz="3200" dirty="0"/>
              <a:t>Data Sovereignty</a:t>
            </a:r>
          </a:p>
          <a:p>
            <a:r>
              <a:rPr lang="en-US" sz="3200" dirty="0"/>
              <a:t>Outsourcing Obligations</a:t>
            </a:r>
          </a:p>
          <a:p>
            <a:r>
              <a:rPr lang="en-US" sz="3200" dirty="0"/>
              <a:t>The Right to Audit</a:t>
            </a:r>
          </a:p>
        </p:txBody>
      </p:sp>
      <p:sp>
        <p:nvSpPr>
          <p:cNvPr id="3" name="Title 2">
            <a:extLst>
              <a:ext uri="{FF2B5EF4-FFF2-40B4-BE49-F238E27FC236}">
                <a16:creationId xmlns:a16="http://schemas.microsoft.com/office/drawing/2014/main" id="{40845807-C850-42C1-B30B-2962CF162118}"/>
              </a:ext>
            </a:extLst>
          </p:cNvPr>
          <p:cNvSpPr>
            <a:spLocks noGrp="1"/>
          </p:cNvSpPr>
          <p:nvPr>
            <p:ph type="title"/>
          </p:nvPr>
        </p:nvSpPr>
        <p:spPr/>
        <p:txBody>
          <a:bodyPr>
            <a:normAutofit/>
          </a:bodyPr>
          <a:lstStyle/>
          <a:p>
            <a:r>
              <a:rPr lang="en-US" dirty="0"/>
              <a:t>Cloud Risk and Security Concerns</a:t>
            </a:r>
            <a:endParaRPr lang="en-GB" dirty="0"/>
          </a:p>
        </p:txBody>
      </p:sp>
    </p:spTree>
    <p:extLst>
      <p:ext uri="{BB962C8B-B14F-4D97-AF65-F5344CB8AC3E}">
        <p14:creationId xmlns:p14="http://schemas.microsoft.com/office/powerpoint/2010/main" val="255908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3779D-03B0-406E-B36C-7494555400A3}"/>
              </a:ext>
            </a:extLst>
          </p:cNvPr>
          <p:cNvSpPr>
            <a:spLocks noGrp="1"/>
          </p:cNvSpPr>
          <p:nvPr>
            <p:ph type="title"/>
          </p:nvPr>
        </p:nvSpPr>
        <p:spPr/>
        <p:txBody>
          <a:bodyPr/>
          <a:lstStyle/>
          <a:p>
            <a:r>
              <a:rPr lang="en-US" dirty="0"/>
              <a:t>Agenda</a:t>
            </a:r>
            <a:endParaRPr lang="en-GB" dirty="0"/>
          </a:p>
        </p:txBody>
      </p:sp>
      <p:sp>
        <p:nvSpPr>
          <p:cNvPr id="5" name="Content Placeholder 4">
            <a:extLst>
              <a:ext uri="{FF2B5EF4-FFF2-40B4-BE49-F238E27FC236}">
                <a16:creationId xmlns:a16="http://schemas.microsoft.com/office/drawing/2014/main" id="{22CD60D8-0C31-43D6-A280-D2A59B8EB3C1}"/>
              </a:ext>
            </a:extLst>
          </p:cNvPr>
          <p:cNvSpPr>
            <a:spLocks noGrp="1"/>
          </p:cNvSpPr>
          <p:nvPr>
            <p:ph idx="1"/>
          </p:nvPr>
        </p:nvSpPr>
        <p:spPr/>
        <p:txBody>
          <a:bodyPr/>
          <a:lstStyle/>
          <a:p>
            <a:pPr marL="457200" indent="-457200">
              <a:buFont typeface="Arial" panose="020B0604020202020204" pitchFamily="34" charset="0"/>
              <a:buChar char="•"/>
            </a:pPr>
            <a:r>
              <a:rPr lang="en-US" sz="2800" dirty="0"/>
              <a:t>About</a:t>
            </a:r>
          </a:p>
          <a:p>
            <a:pPr marL="457200" indent="-457200">
              <a:buFont typeface="Arial" panose="020B0604020202020204" pitchFamily="34" charset="0"/>
              <a:buChar char="•"/>
            </a:pPr>
            <a:r>
              <a:rPr lang="en-US" sz="2800" dirty="0"/>
              <a:t>DevOps keeps eating the world</a:t>
            </a:r>
            <a:endParaRPr lang="de-DE" sz="2800" dirty="0"/>
          </a:p>
          <a:p>
            <a:pPr marL="457200" indent="-457200">
              <a:buFont typeface="Arial" panose="020B0604020202020204" pitchFamily="34" charset="0"/>
              <a:buChar char="•"/>
            </a:pPr>
            <a:r>
              <a:rPr lang="en-US" sz="2800" dirty="0"/>
              <a:t>Compliance as Code</a:t>
            </a:r>
          </a:p>
          <a:p>
            <a:pPr marL="457200" indent="-457200">
              <a:buFont typeface="Arial" panose="020B0604020202020204" pitchFamily="34" charset="0"/>
              <a:buChar char="•"/>
            </a:pPr>
            <a:r>
              <a:rPr lang="de-DE" sz="2800" dirty="0"/>
              <a:t>Infrastructure as code</a:t>
            </a:r>
            <a:endParaRPr lang="en-US" sz="2800" dirty="0"/>
          </a:p>
          <a:p>
            <a:pPr marL="457200" indent="-457200">
              <a:buFont typeface="Arial" panose="020B0604020202020204" pitchFamily="34" charset="0"/>
              <a:buChar char="•"/>
            </a:pPr>
            <a:r>
              <a:rPr lang="en-US" sz="2800" dirty="0"/>
              <a:t>Continuous Compliance</a:t>
            </a:r>
          </a:p>
          <a:p>
            <a:endParaRPr lang="en-GB" dirty="0"/>
          </a:p>
        </p:txBody>
      </p:sp>
    </p:spTree>
    <p:extLst>
      <p:ext uri="{BB962C8B-B14F-4D97-AF65-F5344CB8AC3E}">
        <p14:creationId xmlns:p14="http://schemas.microsoft.com/office/powerpoint/2010/main" val="819487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4091" y="161522"/>
            <a:ext cx="9259747" cy="702000"/>
          </a:xfrm>
        </p:spPr>
        <p:txBody>
          <a:bodyPr/>
          <a:lstStyle/>
          <a:p>
            <a:r>
              <a:rPr lang="en-US" dirty="0"/>
              <a:t>Enable governance with pipelines</a:t>
            </a:r>
            <a:endParaRPr lang="en-GB" dirty="0"/>
          </a:p>
        </p:txBody>
      </p:sp>
      <p:sp>
        <p:nvSpPr>
          <p:cNvPr id="28" name="Rectangle: Rounded Corners 27"/>
          <p:cNvSpPr/>
          <p:nvPr/>
        </p:nvSpPr>
        <p:spPr>
          <a:xfrm>
            <a:off x="2223881" y="3160341"/>
            <a:ext cx="1706882" cy="1378370"/>
          </a:xfrm>
          <a:prstGeom prst="roundRect">
            <a:avLst/>
          </a:prstGeom>
          <a:gradFill flip="none" rotWithShape="1">
            <a:gsLst>
              <a:gs pos="29000">
                <a:schemeClr val="accent4"/>
              </a:gs>
              <a:gs pos="100000">
                <a:schemeClr val="accent1">
                  <a:lumMod val="60000"/>
                  <a:lumOff val="40000"/>
                </a:schemeClr>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a:p>
            <a:pPr algn="ctr"/>
            <a:r>
              <a:rPr lang="en-US" dirty="0"/>
              <a:t>Definitions</a:t>
            </a:r>
          </a:p>
        </p:txBody>
      </p:sp>
      <p:sp>
        <p:nvSpPr>
          <p:cNvPr id="35" name="Rectangle: Rounded Corners 34"/>
          <p:cNvSpPr/>
          <p:nvPr/>
        </p:nvSpPr>
        <p:spPr>
          <a:xfrm>
            <a:off x="4307855" y="3506626"/>
            <a:ext cx="790455" cy="6858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Rounded Corners 42"/>
          <p:cNvSpPr/>
          <p:nvPr/>
        </p:nvSpPr>
        <p:spPr>
          <a:xfrm>
            <a:off x="6690694" y="3488299"/>
            <a:ext cx="762000" cy="6858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Rounded Corners 43"/>
          <p:cNvSpPr/>
          <p:nvPr/>
        </p:nvSpPr>
        <p:spPr>
          <a:xfrm>
            <a:off x="7858241" y="3057484"/>
            <a:ext cx="1752600" cy="1493766"/>
          </a:xfrm>
          <a:prstGeom prst="roundRect">
            <a:avLst/>
          </a:prstGeom>
          <a:gradFill>
            <a:gsLst>
              <a:gs pos="29000">
                <a:schemeClr val="accent4"/>
              </a:gs>
              <a:gs pos="100000">
                <a:schemeClr val="accent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Every change</a:t>
            </a:r>
          </a:p>
          <a:p>
            <a:pPr algn="ctr"/>
            <a:r>
              <a:rPr lang="en-US" dirty="0"/>
              <a:t>Is logged  and traceable</a:t>
            </a:r>
          </a:p>
        </p:txBody>
      </p:sp>
      <p:sp>
        <p:nvSpPr>
          <p:cNvPr id="52" name="Rectangle: Rounded Corners 51">
            <a:extLst>
              <a:ext uri="{FF2B5EF4-FFF2-40B4-BE49-F238E27FC236}">
                <a16:creationId xmlns:a16="http://schemas.microsoft.com/office/drawing/2014/main" id="{6BAA9B5C-B32E-43B5-9A70-35C6E10B6B5D}"/>
              </a:ext>
            </a:extLst>
          </p:cNvPr>
          <p:cNvSpPr/>
          <p:nvPr/>
        </p:nvSpPr>
        <p:spPr>
          <a:xfrm>
            <a:off x="324091" y="1143000"/>
            <a:ext cx="1730562" cy="127982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Compliance Specifications</a:t>
            </a:r>
          </a:p>
        </p:txBody>
      </p:sp>
      <p:sp>
        <p:nvSpPr>
          <p:cNvPr id="53" name="Rectangle: Rounded Corners 52">
            <a:extLst>
              <a:ext uri="{FF2B5EF4-FFF2-40B4-BE49-F238E27FC236}">
                <a16:creationId xmlns:a16="http://schemas.microsoft.com/office/drawing/2014/main" id="{E114947A-9392-4F71-B2F6-3742578AB9EF}"/>
              </a:ext>
            </a:extLst>
          </p:cNvPr>
          <p:cNvSpPr/>
          <p:nvPr/>
        </p:nvSpPr>
        <p:spPr>
          <a:xfrm>
            <a:off x="331852" y="2520428"/>
            <a:ext cx="1730562" cy="127982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Acceptance</a:t>
            </a:r>
          </a:p>
          <a:p>
            <a:pPr algn="ctr"/>
            <a:r>
              <a:rPr lang="en-US" dirty="0"/>
              <a:t>Tests</a:t>
            </a:r>
          </a:p>
        </p:txBody>
      </p:sp>
      <p:sp>
        <p:nvSpPr>
          <p:cNvPr id="54" name="Rectangle: Rounded Corners 53">
            <a:extLst>
              <a:ext uri="{FF2B5EF4-FFF2-40B4-BE49-F238E27FC236}">
                <a16:creationId xmlns:a16="http://schemas.microsoft.com/office/drawing/2014/main" id="{39510358-8916-4965-B9D3-5260BAA049BE}"/>
              </a:ext>
            </a:extLst>
          </p:cNvPr>
          <p:cNvSpPr/>
          <p:nvPr/>
        </p:nvSpPr>
        <p:spPr>
          <a:xfrm>
            <a:off x="331852" y="3892028"/>
            <a:ext cx="1730562" cy="127982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Pipeline Definitions</a:t>
            </a:r>
          </a:p>
        </p:txBody>
      </p:sp>
      <p:sp>
        <p:nvSpPr>
          <p:cNvPr id="55" name="Rectangle: Rounded Corners 54">
            <a:extLst>
              <a:ext uri="{FF2B5EF4-FFF2-40B4-BE49-F238E27FC236}">
                <a16:creationId xmlns:a16="http://schemas.microsoft.com/office/drawing/2014/main" id="{353AFF34-E389-4672-9752-D389259C9952}"/>
              </a:ext>
            </a:extLst>
          </p:cNvPr>
          <p:cNvSpPr/>
          <p:nvPr/>
        </p:nvSpPr>
        <p:spPr>
          <a:xfrm>
            <a:off x="331852" y="5263628"/>
            <a:ext cx="1730562" cy="127982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Controls Library</a:t>
            </a:r>
          </a:p>
        </p:txBody>
      </p:sp>
      <p:sp>
        <p:nvSpPr>
          <p:cNvPr id="58" name="Rectangle: Rounded Corners 57">
            <a:extLst>
              <a:ext uri="{FF2B5EF4-FFF2-40B4-BE49-F238E27FC236}">
                <a16:creationId xmlns:a16="http://schemas.microsoft.com/office/drawing/2014/main" id="{A7275792-8407-4F57-A7E1-6BF6D34E0915}"/>
              </a:ext>
            </a:extLst>
          </p:cNvPr>
          <p:cNvSpPr/>
          <p:nvPr/>
        </p:nvSpPr>
        <p:spPr>
          <a:xfrm>
            <a:off x="5475402" y="3506626"/>
            <a:ext cx="838200" cy="685800"/>
          </a:xfrm>
          <a:prstGeom prst="roundRect">
            <a:avLst/>
          </a:prstGeom>
          <a:gradFill>
            <a:gsLst>
              <a:gs pos="29000">
                <a:schemeClr val="accent4"/>
              </a:gs>
              <a:gs pos="100000">
                <a:schemeClr val="accent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0466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B69D78-6868-47A7-87B2-707E07930220}"/>
              </a:ext>
            </a:extLst>
          </p:cNvPr>
          <p:cNvSpPr>
            <a:spLocks noGrp="1"/>
          </p:cNvSpPr>
          <p:nvPr>
            <p:ph type="title"/>
          </p:nvPr>
        </p:nvSpPr>
        <p:spPr/>
        <p:txBody>
          <a:bodyPr/>
          <a:lstStyle/>
          <a:p>
            <a:r>
              <a:rPr lang="en-US" dirty="0"/>
              <a:t>Code Testing History</a:t>
            </a:r>
            <a:endParaRPr lang="en-GB" dirty="0"/>
          </a:p>
        </p:txBody>
      </p:sp>
      <p:sp>
        <p:nvSpPr>
          <p:cNvPr id="5" name="Content Placeholder 4">
            <a:extLst>
              <a:ext uri="{FF2B5EF4-FFF2-40B4-BE49-F238E27FC236}">
                <a16:creationId xmlns:a16="http://schemas.microsoft.com/office/drawing/2014/main" id="{B2D8CABD-30BA-45E0-87F4-69C93B5747CF}"/>
              </a:ext>
            </a:extLst>
          </p:cNvPr>
          <p:cNvSpPr>
            <a:spLocks noGrp="1"/>
          </p:cNvSpPr>
          <p:nvPr>
            <p:ph idx="1"/>
          </p:nvPr>
        </p:nvSpPr>
        <p:spPr/>
        <p:txBody>
          <a:bodyPr>
            <a:normAutofit/>
          </a:bodyPr>
          <a:lstStyle/>
          <a:p>
            <a:r>
              <a:rPr lang="en-US" dirty="0"/>
              <a:t>1994: Kent Beck writes the </a:t>
            </a:r>
            <a:r>
              <a:rPr lang="en-US" dirty="0" err="1"/>
              <a:t>SUnit</a:t>
            </a:r>
            <a:r>
              <a:rPr lang="en-US" dirty="0"/>
              <a:t> testing framework for Smalltalk (</a:t>
            </a:r>
            <a:r>
              <a:rPr lang="en-US" dirty="0">
                <a:hlinkClick r:id="rId2"/>
              </a:rPr>
              <a:t>source</a:t>
            </a:r>
            <a:r>
              <a:rPr lang="en-US" dirty="0"/>
              <a:t>)</a:t>
            </a:r>
          </a:p>
          <a:p>
            <a:r>
              <a:rPr lang="en-US" dirty="0"/>
              <a:t>1998: article on </a:t>
            </a:r>
            <a:r>
              <a:rPr lang="en-US" dirty="0">
                <a:hlinkClick r:id="rId3"/>
              </a:rPr>
              <a:t>Extreme Programming</a:t>
            </a:r>
            <a:r>
              <a:rPr lang="en-US" dirty="0"/>
              <a:t> mentions that "we usually write the test first" (</a:t>
            </a:r>
            <a:r>
              <a:rPr lang="en-US" dirty="0">
                <a:hlinkClick r:id="rId4"/>
              </a:rPr>
              <a:t>source</a:t>
            </a:r>
            <a:r>
              <a:rPr lang="en-US" dirty="0"/>
              <a:t>)</a:t>
            </a:r>
          </a:p>
          <a:p>
            <a:r>
              <a:rPr lang="en-US" dirty="0"/>
              <a:t>1998 to 2002: "Test First" is elaborated into "Test Driven", in particular on the </a:t>
            </a:r>
            <a:r>
              <a:rPr lang="en-US" dirty="0">
                <a:hlinkClick r:id="rId5"/>
              </a:rPr>
              <a:t>C2.com</a:t>
            </a:r>
            <a:r>
              <a:rPr lang="en-US" dirty="0"/>
              <a:t> Wiki</a:t>
            </a:r>
          </a:p>
          <a:p>
            <a:r>
              <a:rPr lang="en-US" dirty="0"/>
              <a:t>2000: </a:t>
            </a:r>
            <a:r>
              <a:rPr lang="en-US" dirty="0">
                <a:hlinkClick r:id="rId6"/>
              </a:rPr>
              <a:t>Mock Objects</a:t>
            </a:r>
            <a:r>
              <a:rPr lang="en-US" dirty="0"/>
              <a:t> are among the novel techniques developed during that period (</a:t>
            </a:r>
            <a:r>
              <a:rPr lang="en-US" dirty="0">
                <a:hlinkClick r:id="rId7"/>
              </a:rPr>
              <a:t>source</a:t>
            </a:r>
            <a:r>
              <a:rPr lang="en-US" dirty="0"/>
              <a:t>)</a:t>
            </a:r>
          </a:p>
          <a:p>
            <a:r>
              <a:rPr lang="en-US" dirty="0"/>
              <a:t>2003: publication of "</a:t>
            </a:r>
            <a:r>
              <a:rPr lang="en-US" dirty="0">
                <a:hlinkClick r:id="rId8"/>
              </a:rPr>
              <a:t>Test Driven Development: By Example</a:t>
            </a:r>
            <a:r>
              <a:rPr lang="en-US" dirty="0"/>
              <a:t>" by Kent Beck</a:t>
            </a:r>
          </a:p>
          <a:p>
            <a:endParaRPr lang="en-US" dirty="0"/>
          </a:p>
          <a:p>
            <a:endParaRPr lang="en-GB" dirty="0"/>
          </a:p>
        </p:txBody>
      </p:sp>
      <p:sp>
        <p:nvSpPr>
          <p:cNvPr id="8" name="Content Placeholder 7">
            <a:extLst>
              <a:ext uri="{FF2B5EF4-FFF2-40B4-BE49-F238E27FC236}">
                <a16:creationId xmlns:a16="http://schemas.microsoft.com/office/drawing/2014/main" id="{2727EDE8-5827-40F5-9A9A-FA7B96BB8A8E}"/>
              </a:ext>
            </a:extLst>
          </p:cNvPr>
          <p:cNvSpPr>
            <a:spLocks noGrp="1"/>
          </p:cNvSpPr>
          <p:nvPr>
            <p:ph idx="12"/>
          </p:nvPr>
        </p:nvSpPr>
        <p:spPr/>
        <p:txBody>
          <a:bodyPr/>
          <a:lstStyle/>
          <a:p>
            <a:r>
              <a:rPr lang="en-US" dirty="0"/>
              <a:t>2003: </a:t>
            </a:r>
            <a:r>
              <a:rPr lang="en-US" dirty="0" err="1">
                <a:hlinkClick r:id="rId9"/>
              </a:rPr>
              <a:t>agiledox</a:t>
            </a:r>
            <a:r>
              <a:rPr lang="en-US" dirty="0"/>
              <a:t>, the ancestor of BDD, is a tool generating technical documentation automatically from JUnit tests, written by Chris Stevenson</a:t>
            </a:r>
          </a:p>
          <a:p>
            <a:r>
              <a:rPr lang="en-US" dirty="0"/>
              <a:t>2004: in order to test his hypotheses about de-emphasizing "test" terminology in favor of "behavior", Dan North releases </a:t>
            </a:r>
            <a:r>
              <a:rPr lang="en-US" dirty="0" err="1">
                <a:hlinkClick r:id="rId10"/>
              </a:rPr>
              <a:t>JBehave</a:t>
            </a:r>
            <a:endParaRPr lang="en-US" dirty="0"/>
          </a:p>
          <a:p>
            <a:r>
              <a:rPr lang="en-US" dirty="0"/>
              <a:t>2006: in collaboration with Chris Matts, North proposes the </a:t>
            </a:r>
            <a:r>
              <a:rPr lang="en-US" dirty="0">
                <a:hlinkClick r:id="rId11"/>
              </a:rPr>
              <a:t>given-when-</a:t>
            </a:r>
            <a:r>
              <a:rPr lang="en-US" dirty="0" err="1">
                <a:hlinkClick r:id="rId11"/>
              </a:rPr>
              <a:t>then</a:t>
            </a:r>
            <a:r>
              <a:rPr lang="en-US" dirty="0" err="1"/>
              <a:t>canvas</a:t>
            </a:r>
            <a:r>
              <a:rPr lang="en-US" dirty="0"/>
              <a:t> to expand the scope of BDD to business analysis and documents the approach in </a:t>
            </a:r>
            <a:r>
              <a:rPr lang="en-US" dirty="0">
                <a:hlinkClick r:id="rId12"/>
              </a:rPr>
              <a:t>"Introducing BDD"</a:t>
            </a:r>
            <a:endParaRPr lang="en-US" dirty="0"/>
          </a:p>
          <a:p>
            <a:r>
              <a:rPr lang="en-US" dirty="0"/>
              <a:t>2006-2009: several new tools are released confirming the community's investment in BDD, such as </a:t>
            </a:r>
            <a:r>
              <a:rPr lang="en-US" dirty="0" err="1"/>
              <a:t>RSpec</a:t>
            </a:r>
            <a:r>
              <a:rPr lang="en-US" dirty="0"/>
              <a:t> or more recently, Cucumber and </a:t>
            </a:r>
            <a:r>
              <a:rPr lang="en-US" dirty="0" err="1"/>
              <a:t>GivWenZen</a:t>
            </a:r>
            <a:endParaRPr lang="en-GB" dirty="0"/>
          </a:p>
        </p:txBody>
      </p:sp>
      <p:sp>
        <p:nvSpPr>
          <p:cNvPr id="6" name="Rectangle 5">
            <a:extLst>
              <a:ext uri="{FF2B5EF4-FFF2-40B4-BE49-F238E27FC236}">
                <a16:creationId xmlns:a16="http://schemas.microsoft.com/office/drawing/2014/main" id="{5BF636A0-7555-49D4-B1A8-597EB33D6BD6}"/>
              </a:ext>
            </a:extLst>
          </p:cNvPr>
          <p:cNvSpPr/>
          <p:nvPr/>
        </p:nvSpPr>
        <p:spPr>
          <a:xfrm>
            <a:off x="293611" y="6321623"/>
            <a:ext cx="3459345" cy="307777"/>
          </a:xfrm>
          <a:prstGeom prst="rect">
            <a:avLst/>
          </a:prstGeom>
        </p:spPr>
        <p:txBody>
          <a:bodyPr wrap="none">
            <a:spAutoFit/>
          </a:bodyPr>
          <a:lstStyle/>
          <a:p>
            <a:r>
              <a:rPr lang="en-GB" sz="1400" dirty="0"/>
              <a:t>https://www.agilealliance.org/glossary/tdd</a:t>
            </a:r>
          </a:p>
        </p:txBody>
      </p:sp>
    </p:spTree>
    <p:extLst>
      <p:ext uri="{BB962C8B-B14F-4D97-AF65-F5344CB8AC3E}">
        <p14:creationId xmlns:p14="http://schemas.microsoft.com/office/powerpoint/2010/main" val="2971137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87B5-A15E-4C59-A427-8260B8A4F474}"/>
              </a:ext>
            </a:extLst>
          </p:cNvPr>
          <p:cNvSpPr>
            <a:spLocks noGrp="1"/>
          </p:cNvSpPr>
          <p:nvPr>
            <p:ph type="title"/>
          </p:nvPr>
        </p:nvSpPr>
        <p:spPr/>
        <p:txBody>
          <a:bodyPr/>
          <a:lstStyle/>
          <a:p>
            <a:r>
              <a:rPr lang="en-US" dirty="0"/>
              <a:t>How acceptance TDD and developer TDD work</a:t>
            </a:r>
            <a:endParaRPr lang="en-GB" dirty="0"/>
          </a:p>
        </p:txBody>
      </p:sp>
      <p:pic>
        <p:nvPicPr>
          <p:cNvPr id="11" name="Content Placeholder 10">
            <a:extLst>
              <a:ext uri="{FF2B5EF4-FFF2-40B4-BE49-F238E27FC236}">
                <a16:creationId xmlns:a16="http://schemas.microsoft.com/office/drawing/2014/main" id="{54B4A52D-F898-468D-85CF-CCC3AECA01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322388"/>
            <a:ext cx="5518645" cy="5101653"/>
          </a:xfrm>
        </p:spPr>
      </p:pic>
    </p:spTree>
    <p:extLst>
      <p:ext uri="{BB962C8B-B14F-4D97-AF65-F5344CB8AC3E}">
        <p14:creationId xmlns:p14="http://schemas.microsoft.com/office/powerpoint/2010/main" val="3242264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8576AC-DBEB-45F3-95D7-2949F132E276}"/>
              </a:ext>
            </a:extLst>
          </p:cNvPr>
          <p:cNvSpPr>
            <a:spLocks noGrp="1"/>
          </p:cNvSpPr>
          <p:nvPr>
            <p:ph idx="1"/>
          </p:nvPr>
        </p:nvSpPr>
        <p:spPr/>
        <p:txBody>
          <a:bodyPr>
            <a:normAutofit/>
          </a:bodyPr>
          <a:lstStyle/>
          <a:p>
            <a:pPr marL="685800" indent="-457200">
              <a:lnSpc>
                <a:spcPct val="100000"/>
              </a:lnSpc>
              <a:spcBef>
                <a:spcPts val="0"/>
              </a:spcBef>
              <a:spcAft>
                <a:spcPts val="600"/>
              </a:spcAft>
              <a:defRPr/>
            </a:pPr>
            <a:r>
              <a:rPr lang="de-DE" sz="3200" dirty="0"/>
              <a:t>Developer sandboxing</a:t>
            </a:r>
          </a:p>
          <a:p>
            <a:pPr marL="685800" indent="-457200">
              <a:lnSpc>
                <a:spcPct val="100000"/>
              </a:lnSpc>
              <a:spcBef>
                <a:spcPts val="0"/>
              </a:spcBef>
              <a:spcAft>
                <a:spcPts val="600"/>
              </a:spcAft>
              <a:defRPr/>
            </a:pPr>
            <a:r>
              <a:rPr lang="de-DE" sz="3200" dirty="0"/>
              <a:t>Cloud dev/test labs</a:t>
            </a:r>
          </a:p>
          <a:p>
            <a:pPr marL="685800" indent="-457200">
              <a:lnSpc>
                <a:spcPct val="100000"/>
              </a:lnSpc>
              <a:spcBef>
                <a:spcPts val="0"/>
              </a:spcBef>
              <a:spcAft>
                <a:spcPts val="600"/>
              </a:spcAft>
              <a:defRPr/>
            </a:pPr>
            <a:r>
              <a:rPr lang="de-DE" sz="3200" dirty="0"/>
              <a:t>Containerization</a:t>
            </a:r>
          </a:p>
          <a:p>
            <a:pPr marL="685800" indent="-457200">
              <a:lnSpc>
                <a:spcPct val="100000"/>
              </a:lnSpc>
              <a:spcBef>
                <a:spcPts val="0"/>
              </a:spcBef>
              <a:spcAft>
                <a:spcPts val="600"/>
              </a:spcAft>
              <a:defRPr/>
            </a:pPr>
            <a:r>
              <a:rPr lang="de-DE" sz="3200" dirty="0"/>
              <a:t>Microservices</a:t>
            </a:r>
          </a:p>
          <a:p>
            <a:pPr marL="685800" indent="-457200">
              <a:lnSpc>
                <a:spcPct val="100000"/>
              </a:lnSpc>
              <a:spcBef>
                <a:spcPts val="0"/>
              </a:spcBef>
              <a:spcAft>
                <a:spcPts val="600"/>
              </a:spcAft>
              <a:defRPr/>
            </a:pPr>
            <a:r>
              <a:rPr lang="de-DE" sz="3200" dirty="0"/>
              <a:t>Autoscaling</a:t>
            </a:r>
          </a:p>
          <a:p>
            <a:pPr marL="685800" indent="-457200">
              <a:lnSpc>
                <a:spcPct val="100000"/>
              </a:lnSpc>
              <a:spcBef>
                <a:spcPts val="0"/>
              </a:spcBef>
              <a:spcAft>
                <a:spcPts val="600"/>
              </a:spcAft>
              <a:defRPr/>
            </a:pPr>
            <a:r>
              <a:rPr lang="de-DE" sz="3200" dirty="0"/>
              <a:t>Failover</a:t>
            </a:r>
          </a:p>
        </p:txBody>
      </p:sp>
      <p:sp>
        <p:nvSpPr>
          <p:cNvPr id="3" name="Title 2">
            <a:extLst>
              <a:ext uri="{FF2B5EF4-FFF2-40B4-BE49-F238E27FC236}">
                <a16:creationId xmlns:a16="http://schemas.microsoft.com/office/drawing/2014/main" id="{75C67442-5931-4882-923B-246B4A5FE5EB}"/>
              </a:ext>
            </a:extLst>
          </p:cNvPr>
          <p:cNvSpPr>
            <a:spLocks noGrp="1"/>
          </p:cNvSpPr>
          <p:nvPr>
            <p:ph type="title"/>
          </p:nvPr>
        </p:nvSpPr>
        <p:spPr/>
        <p:txBody>
          <a:bodyPr/>
          <a:lstStyle/>
          <a:p>
            <a:r>
              <a:rPr lang="en-US" dirty="0"/>
              <a:t>Flexible Infrastructure</a:t>
            </a:r>
            <a:endParaRPr lang="en-GB" dirty="0"/>
          </a:p>
        </p:txBody>
      </p:sp>
    </p:spTree>
    <p:extLst>
      <p:ext uri="{BB962C8B-B14F-4D97-AF65-F5344CB8AC3E}">
        <p14:creationId xmlns:p14="http://schemas.microsoft.com/office/powerpoint/2010/main" val="3464321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D3DEF1-3DA9-4F84-849A-A16F889972AC}"/>
              </a:ext>
            </a:extLst>
          </p:cNvPr>
          <p:cNvSpPr>
            <a:spLocks noGrp="1"/>
          </p:cNvSpPr>
          <p:nvPr>
            <p:ph idx="1"/>
          </p:nvPr>
        </p:nvSpPr>
        <p:spPr/>
        <p:txBody>
          <a:bodyPr>
            <a:normAutofit/>
          </a:bodyPr>
          <a:lstStyle/>
          <a:p>
            <a:pPr marL="0" indent="0">
              <a:buNone/>
            </a:pPr>
            <a:r>
              <a:rPr lang="en-US" sz="2400" dirty="0"/>
              <a:t>Infrastructure Automation: </a:t>
            </a:r>
            <a:r>
              <a:rPr lang="en-US" sz="2400" dirty="0" err="1"/>
              <a:t>CFengine</a:t>
            </a:r>
            <a:r>
              <a:rPr lang="en-US" sz="2400" dirty="0"/>
              <a:t>, Puppet, and Chef</a:t>
            </a:r>
          </a:p>
          <a:p>
            <a:pPr marL="0" indent="0">
              <a:buNone/>
            </a:pPr>
            <a:endParaRPr lang="en-US" sz="2400" dirty="0"/>
          </a:p>
          <a:p>
            <a:pPr marL="0" indent="0">
              <a:buNone/>
            </a:pPr>
            <a:r>
              <a:rPr lang="en-US" sz="2400" dirty="0"/>
              <a:t>The essence of </a:t>
            </a:r>
            <a:r>
              <a:rPr lang="en-US" sz="2400" b="1" dirty="0"/>
              <a:t>Infrastructure as Code </a:t>
            </a:r>
            <a:r>
              <a:rPr lang="en-US" sz="2400" dirty="0"/>
              <a:t>is to treat the configuration of systems the same way source code is treated. </a:t>
            </a:r>
            <a:r>
              <a:rPr lang="en-US" sz="2400" b="1" dirty="0"/>
              <a:t>Source code management </a:t>
            </a:r>
            <a:r>
              <a:rPr lang="en-US" sz="2400" dirty="0"/>
              <a:t>(SCM) systems, </a:t>
            </a:r>
            <a:r>
              <a:rPr lang="en-US" sz="2400" b="1" dirty="0"/>
              <a:t>TDD</a:t>
            </a:r>
            <a:r>
              <a:rPr lang="en-US" sz="2400" dirty="0"/>
              <a:t>, </a:t>
            </a:r>
            <a:r>
              <a:rPr lang="en-US" sz="2400" b="1" dirty="0"/>
              <a:t>CI</a:t>
            </a:r>
            <a:r>
              <a:rPr lang="en-US" sz="2400" dirty="0"/>
              <a:t>, </a:t>
            </a:r>
            <a:r>
              <a:rPr lang="en-US" sz="2400" b="1" dirty="0"/>
              <a:t>Refactoring</a:t>
            </a:r>
            <a:r>
              <a:rPr lang="en-US" sz="2400" dirty="0"/>
              <a:t>, and other XP practices are especially useful for making sure that changes to infrastructure are thoroughly tested, repeatable, and transparent.</a:t>
            </a:r>
          </a:p>
          <a:p>
            <a:pPr marL="0" indent="0">
              <a:buNone/>
            </a:pPr>
            <a:r>
              <a:rPr lang="en-US" sz="2400" dirty="0"/>
              <a:t>From the Iron Age to the Cloud Age</a:t>
            </a:r>
          </a:p>
          <a:p>
            <a:pPr marL="0" indent="0" algn="r">
              <a:buNone/>
            </a:pPr>
            <a:r>
              <a:rPr lang="en-US" sz="2400" i="1" dirty="0"/>
              <a:t>It uses techniques, practices, and tools from software development to ensure those actions are thoroughly tested before being applied to business critical systems.</a:t>
            </a:r>
          </a:p>
          <a:p>
            <a:pPr marL="0" indent="0" algn="r">
              <a:buNone/>
            </a:pPr>
            <a:r>
              <a:rPr lang="en-US" sz="2400" i="1" dirty="0"/>
              <a:t>(Infrastructure as Code - </a:t>
            </a:r>
            <a:r>
              <a:rPr lang="en-US" sz="2400" i="1" dirty="0" err="1"/>
              <a:t>Kief</a:t>
            </a:r>
            <a:r>
              <a:rPr lang="en-US" sz="2400" i="1" dirty="0"/>
              <a:t> Morris)</a:t>
            </a:r>
            <a:endParaRPr lang="en-GB" sz="2400" i="1" dirty="0"/>
          </a:p>
        </p:txBody>
      </p:sp>
      <p:sp>
        <p:nvSpPr>
          <p:cNvPr id="3" name="Title 2">
            <a:extLst>
              <a:ext uri="{FF2B5EF4-FFF2-40B4-BE49-F238E27FC236}">
                <a16:creationId xmlns:a16="http://schemas.microsoft.com/office/drawing/2014/main" id="{A9BA8935-F705-46F3-B1D4-EB4019B53F86}"/>
              </a:ext>
            </a:extLst>
          </p:cNvPr>
          <p:cNvSpPr>
            <a:spLocks noGrp="1"/>
          </p:cNvSpPr>
          <p:nvPr>
            <p:ph type="title"/>
          </p:nvPr>
        </p:nvSpPr>
        <p:spPr/>
        <p:txBody>
          <a:bodyPr/>
          <a:lstStyle/>
          <a:p>
            <a:r>
              <a:rPr lang="en-US" dirty="0"/>
              <a:t>Infrastructure as Code is born</a:t>
            </a:r>
            <a:endParaRPr lang="en-GB" dirty="0"/>
          </a:p>
        </p:txBody>
      </p:sp>
    </p:spTree>
    <p:extLst>
      <p:ext uri="{BB962C8B-B14F-4D97-AF65-F5344CB8AC3E}">
        <p14:creationId xmlns:p14="http://schemas.microsoft.com/office/powerpoint/2010/main" val="3051809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60C9-A124-4B27-95EE-5F69476E38C3}"/>
              </a:ext>
            </a:extLst>
          </p:cNvPr>
          <p:cNvSpPr>
            <a:spLocks noGrp="1"/>
          </p:cNvSpPr>
          <p:nvPr>
            <p:ph type="title"/>
          </p:nvPr>
        </p:nvSpPr>
        <p:spPr/>
        <p:txBody>
          <a:bodyPr>
            <a:normAutofit/>
          </a:bodyPr>
          <a:lstStyle/>
          <a:p>
            <a:r>
              <a:rPr lang="en-US" dirty="0"/>
              <a:t>Write, Plan, and Create Infrastructure as Code</a:t>
            </a:r>
            <a:endParaRPr lang="en-GB" dirty="0"/>
          </a:p>
        </p:txBody>
      </p:sp>
      <p:pic>
        <p:nvPicPr>
          <p:cNvPr id="5" name="Content Placeholder 4">
            <a:extLst>
              <a:ext uri="{FF2B5EF4-FFF2-40B4-BE49-F238E27FC236}">
                <a16:creationId xmlns:a16="http://schemas.microsoft.com/office/drawing/2014/main" id="{7BA72B3D-409E-4BB4-9215-A826E42B79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9538" y="1447800"/>
            <a:ext cx="8088851" cy="4559478"/>
          </a:xfrm>
        </p:spPr>
      </p:pic>
      <p:sp>
        <p:nvSpPr>
          <p:cNvPr id="4" name="Rectangle 3">
            <a:extLst>
              <a:ext uri="{FF2B5EF4-FFF2-40B4-BE49-F238E27FC236}">
                <a16:creationId xmlns:a16="http://schemas.microsoft.com/office/drawing/2014/main" id="{046C2473-56A5-4414-87C8-EB6F7BFFD5C5}"/>
              </a:ext>
            </a:extLst>
          </p:cNvPr>
          <p:cNvSpPr/>
          <p:nvPr/>
        </p:nvSpPr>
        <p:spPr>
          <a:xfrm>
            <a:off x="762000" y="6399389"/>
            <a:ext cx="6743700" cy="307777"/>
          </a:xfrm>
          <a:prstGeom prst="rect">
            <a:avLst/>
          </a:prstGeom>
        </p:spPr>
        <p:txBody>
          <a:bodyPr wrap="square">
            <a:spAutoFit/>
          </a:bodyPr>
          <a:lstStyle/>
          <a:p>
            <a:r>
              <a:rPr lang="en-US" sz="1400" u="sng" dirty="0">
                <a:hlinkClick r:id="rId4"/>
              </a:rPr>
              <a:t>Applying Graph Theory to Infrastructure As Code</a:t>
            </a:r>
            <a:endParaRPr lang="en-US" sz="1400" dirty="0"/>
          </a:p>
        </p:txBody>
      </p:sp>
      <p:sp>
        <p:nvSpPr>
          <p:cNvPr id="3" name="Rectangle 2">
            <a:extLst>
              <a:ext uri="{FF2B5EF4-FFF2-40B4-BE49-F238E27FC236}">
                <a16:creationId xmlns:a16="http://schemas.microsoft.com/office/drawing/2014/main" id="{87CFD6CD-0967-47BD-AF7D-517AC4D7F971}"/>
              </a:ext>
            </a:extLst>
          </p:cNvPr>
          <p:cNvSpPr/>
          <p:nvPr/>
        </p:nvSpPr>
        <p:spPr>
          <a:xfrm>
            <a:off x="76200" y="1143000"/>
            <a:ext cx="9372600" cy="646331"/>
          </a:xfrm>
          <a:prstGeom prst="rect">
            <a:avLst/>
          </a:prstGeom>
        </p:spPr>
        <p:txBody>
          <a:bodyPr wrap="square">
            <a:spAutoFit/>
          </a:bodyPr>
          <a:lstStyle/>
          <a:p>
            <a:pPr lvl="0">
              <a:defRPr/>
            </a:pPr>
            <a:r>
              <a:rPr lang="en-GB" dirty="0"/>
              <a:t>Directed graph representing dependencies of several objects towards each other.</a:t>
            </a:r>
          </a:p>
          <a:p>
            <a:pPr lvl="0">
              <a:defRPr/>
            </a:pPr>
            <a:r>
              <a:rPr lang="en-GB" dirty="0"/>
              <a:t>- Wikipedia</a:t>
            </a:r>
          </a:p>
        </p:txBody>
      </p:sp>
    </p:spTree>
    <p:extLst>
      <p:ext uri="{BB962C8B-B14F-4D97-AF65-F5344CB8AC3E}">
        <p14:creationId xmlns:p14="http://schemas.microsoft.com/office/powerpoint/2010/main" val="3292150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2213E-5027-4D28-BAD2-9BE607FA2826}"/>
              </a:ext>
            </a:extLst>
          </p:cNvPr>
          <p:cNvSpPr>
            <a:spLocks noGrp="1"/>
          </p:cNvSpPr>
          <p:nvPr>
            <p:ph type="title"/>
          </p:nvPr>
        </p:nvSpPr>
        <p:spPr/>
        <p:txBody>
          <a:bodyPr>
            <a:normAutofit fontScale="90000"/>
          </a:bodyPr>
          <a:lstStyle/>
          <a:p>
            <a:r>
              <a:rPr lang="en-US" dirty="0"/>
              <a:t> Each environment has its own stack instance  use CD</a:t>
            </a:r>
            <a:br>
              <a:rPr lang="en-US" dirty="0"/>
            </a:br>
            <a:r>
              <a:rPr lang="en-US" dirty="0"/>
              <a:t> pipeline to promote a stack definition across environments</a:t>
            </a:r>
            <a:endParaRPr lang="en-GB" dirty="0"/>
          </a:p>
        </p:txBody>
      </p:sp>
      <p:pic>
        <p:nvPicPr>
          <p:cNvPr id="6" name="Content Placeholder 5">
            <a:extLst>
              <a:ext uri="{FF2B5EF4-FFF2-40B4-BE49-F238E27FC236}">
                <a16:creationId xmlns:a16="http://schemas.microsoft.com/office/drawing/2014/main" id="{E2C1929D-87BA-4845-9585-9FA3B718AF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524000"/>
            <a:ext cx="6719834" cy="4429491"/>
          </a:xfrm>
        </p:spPr>
      </p:pic>
      <p:sp>
        <p:nvSpPr>
          <p:cNvPr id="4" name="Rectangle 3">
            <a:extLst>
              <a:ext uri="{FF2B5EF4-FFF2-40B4-BE49-F238E27FC236}">
                <a16:creationId xmlns:a16="http://schemas.microsoft.com/office/drawing/2014/main" id="{5985106D-58B1-42AC-B85F-45086F516BED}"/>
              </a:ext>
            </a:extLst>
          </p:cNvPr>
          <p:cNvSpPr/>
          <p:nvPr/>
        </p:nvSpPr>
        <p:spPr>
          <a:xfrm>
            <a:off x="324091" y="6267914"/>
            <a:ext cx="6515100" cy="307777"/>
          </a:xfrm>
          <a:prstGeom prst="rect">
            <a:avLst/>
          </a:prstGeom>
        </p:spPr>
        <p:txBody>
          <a:bodyPr wrap="square">
            <a:spAutoFit/>
          </a:bodyPr>
          <a:lstStyle/>
          <a:p>
            <a:r>
              <a:rPr lang="en-GB" sz="1400" dirty="0"/>
              <a:t>http://infrastructure-as-code.com/book/2017/08/02/environment-pipeline.html</a:t>
            </a:r>
          </a:p>
        </p:txBody>
      </p:sp>
    </p:spTree>
    <p:extLst>
      <p:ext uri="{BB962C8B-B14F-4D97-AF65-F5344CB8AC3E}">
        <p14:creationId xmlns:p14="http://schemas.microsoft.com/office/powerpoint/2010/main" val="1762519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D5940A-BFB9-499D-B580-7CE55ECE7AEC}"/>
              </a:ext>
            </a:extLst>
          </p:cNvPr>
          <p:cNvSpPr>
            <a:spLocks noGrp="1"/>
          </p:cNvSpPr>
          <p:nvPr>
            <p:ph idx="1"/>
          </p:nvPr>
        </p:nvSpPr>
        <p:spPr/>
        <p:txBody>
          <a:bodyPr>
            <a:normAutofit lnSpcReduction="10000"/>
          </a:bodyPr>
          <a:lstStyle/>
          <a:p>
            <a:r>
              <a:rPr lang="en-US" sz="2800" dirty="0"/>
              <a:t>Eliminate duplicates entry of information and ensuring consistency</a:t>
            </a:r>
          </a:p>
          <a:p>
            <a:r>
              <a:rPr lang="en-US" sz="2800" dirty="0"/>
              <a:t>Streamline approval process to ensure all regulatory requirements have been reviewed </a:t>
            </a:r>
          </a:p>
          <a:p>
            <a:r>
              <a:rPr lang="en-US" sz="2800" dirty="0"/>
              <a:t>Transparency of information and approval process</a:t>
            </a:r>
          </a:p>
          <a:p>
            <a:r>
              <a:rPr lang="en-US" sz="2800" dirty="0" err="1"/>
              <a:t>Centralised</a:t>
            </a:r>
            <a:r>
              <a:rPr lang="en-US" sz="2800" dirty="0"/>
              <a:t> ITO know-how/expertise</a:t>
            </a:r>
          </a:p>
          <a:p>
            <a:r>
              <a:rPr lang="en-US" sz="2800" dirty="0" err="1"/>
              <a:t>Centralised</a:t>
            </a:r>
            <a:r>
              <a:rPr lang="en-US" sz="2800" dirty="0"/>
              <a:t> inventory of 3rd party to identify concentration risk</a:t>
            </a:r>
          </a:p>
          <a:p>
            <a:r>
              <a:rPr lang="en-US" sz="2800" dirty="0" err="1"/>
              <a:t>Centralised</a:t>
            </a:r>
            <a:r>
              <a:rPr lang="en-US" sz="2800" dirty="0"/>
              <a:t> information for Audit (internal, external, regulatory)</a:t>
            </a:r>
          </a:p>
          <a:p>
            <a:r>
              <a:rPr lang="en-US" sz="2800" dirty="0"/>
              <a:t>Reduce time for renewal of engagements</a:t>
            </a:r>
            <a:endParaRPr lang="en-GB" sz="2800" dirty="0"/>
          </a:p>
        </p:txBody>
      </p:sp>
      <p:sp>
        <p:nvSpPr>
          <p:cNvPr id="3" name="Title 2">
            <a:extLst>
              <a:ext uri="{FF2B5EF4-FFF2-40B4-BE49-F238E27FC236}">
                <a16:creationId xmlns:a16="http://schemas.microsoft.com/office/drawing/2014/main" id="{0354536D-BCDE-4BFE-82AF-B1A101B98427}"/>
              </a:ext>
            </a:extLst>
          </p:cNvPr>
          <p:cNvSpPr>
            <a:spLocks noGrp="1"/>
          </p:cNvSpPr>
          <p:nvPr>
            <p:ph type="title"/>
          </p:nvPr>
        </p:nvSpPr>
        <p:spPr/>
        <p:txBody>
          <a:bodyPr/>
          <a:lstStyle/>
          <a:p>
            <a:r>
              <a:rPr lang="en-US" dirty="0"/>
              <a:t>Streamline &amp; </a:t>
            </a:r>
            <a:r>
              <a:rPr lang="en-US" dirty="0" err="1"/>
              <a:t>Centralise</a:t>
            </a:r>
            <a:r>
              <a:rPr lang="en-US" dirty="0"/>
              <a:t> information required</a:t>
            </a:r>
            <a:endParaRPr lang="en-GB" dirty="0"/>
          </a:p>
        </p:txBody>
      </p:sp>
    </p:spTree>
    <p:extLst>
      <p:ext uri="{BB962C8B-B14F-4D97-AF65-F5344CB8AC3E}">
        <p14:creationId xmlns:p14="http://schemas.microsoft.com/office/powerpoint/2010/main" val="71789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73C9-4E2E-492D-92F4-213A7DA6691D}"/>
              </a:ext>
            </a:extLst>
          </p:cNvPr>
          <p:cNvSpPr>
            <a:spLocks noGrp="1"/>
          </p:cNvSpPr>
          <p:nvPr>
            <p:ph type="ctrTitle"/>
          </p:nvPr>
        </p:nvSpPr>
        <p:spPr/>
        <p:txBody>
          <a:bodyPr/>
          <a:lstStyle/>
          <a:p>
            <a:r>
              <a:rPr lang="en-US" sz="3600" dirty="0"/>
              <a:t>Continuous Compliance</a:t>
            </a:r>
            <a:endParaRPr lang="en-GB" dirty="0"/>
          </a:p>
        </p:txBody>
      </p:sp>
      <p:sp>
        <p:nvSpPr>
          <p:cNvPr id="3" name="Subtitle 2">
            <a:extLst>
              <a:ext uri="{FF2B5EF4-FFF2-40B4-BE49-F238E27FC236}">
                <a16:creationId xmlns:a16="http://schemas.microsoft.com/office/drawing/2014/main" id="{722F34AF-363A-429E-B687-25D18AD6B0DB}"/>
              </a:ext>
            </a:extLst>
          </p:cNvPr>
          <p:cNvSpPr>
            <a:spLocks noGrp="1"/>
          </p:cNvSpPr>
          <p:nvPr>
            <p:ph type="subTitle" idx="1"/>
          </p:nvPr>
        </p:nvSpPr>
        <p:spPr/>
        <p:txBody>
          <a:bodyPr/>
          <a:lstStyle/>
          <a:p>
            <a:r>
              <a:rPr lang="en-US" dirty="0"/>
              <a:t>Next generation Platforms</a:t>
            </a:r>
            <a:endParaRPr lang="en-GB" dirty="0"/>
          </a:p>
        </p:txBody>
      </p:sp>
    </p:spTree>
    <p:extLst>
      <p:ext uri="{BB962C8B-B14F-4D97-AF65-F5344CB8AC3E}">
        <p14:creationId xmlns:p14="http://schemas.microsoft.com/office/powerpoint/2010/main" val="2955776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AD340-0BCD-43F1-891E-3C2A5EF7FAA4}"/>
              </a:ext>
            </a:extLst>
          </p:cNvPr>
          <p:cNvSpPr>
            <a:spLocks noGrp="1"/>
          </p:cNvSpPr>
          <p:nvPr>
            <p:ph type="title"/>
          </p:nvPr>
        </p:nvSpPr>
        <p:spPr/>
        <p:txBody>
          <a:bodyPr/>
          <a:lstStyle/>
          <a:p>
            <a:r>
              <a:rPr lang="en-US" dirty="0"/>
              <a:t>Acceptance Test</a:t>
            </a:r>
            <a:endParaRPr lang="en-GB" dirty="0"/>
          </a:p>
        </p:txBody>
      </p:sp>
      <p:sp>
        <p:nvSpPr>
          <p:cNvPr id="3" name="Content Placeholder 2">
            <a:extLst>
              <a:ext uri="{FF2B5EF4-FFF2-40B4-BE49-F238E27FC236}">
                <a16:creationId xmlns:a16="http://schemas.microsoft.com/office/drawing/2014/main" id="{0E4F3F51-D312-47EA-8353-BDDF46F2B5F0}"/>
              </a:ext>
            </a:extLst>
          </p:cNvPr>
          <p:cNvSpPr>
            <a:spLocks noGrp="1"/>
          </p:cNvSpPr>
          <p:nvPr>
            <p:ph idx="1"/>
          </p:nvPr>
        </p:nvSpPr>
        <p:spPr/>
        <p:txBody>
          <a:bodyPr>
            <a:normAutofit/>
          </a:bodyPr>
          <a:lstStyle/>
          <a:p>
            <a:endParaRPr lang="en-US" sz="2400" i="1" dirty="0"/>
          </a:p>
          <a:p>
            <a:r>
              <a:rPr lang="en-US" sz="2400" i="1" dirty="0"/>
              <a:t>GIVEN a code repository</a:t>
            </a:r>
          </a:p>
          <a:p>
            <a:r>
              <a:rPr lang="en-US" sz="2400" i="1" dirty="0"/>
              <a:t>	AND a set of approved design patterns</a:t>
            </a:r>
          </a:p>
          <a:p>
            <a:r>
              <a:rPr lang="en-US" sz="2400" i="1" dirty="0"/>
              <a:t>WHEN a new valid design specification file is committed</a:t>
            </a:r>
          </a:p>
          <a:p>
            <a:r>
              <a:rPr lang="en-US" sz="2400" i="1" dirty="0"/>
              <a:t>	AND the file is analyzed against the approved patterns</a:t>
            </a:r>
          </a:p>
          <a:p>
            <a:r>
              <a:rPr lang="en-US" sz="2400" i="1" dirty="0"/>
              <a:t>THEN the design is approved</a:t>
            </a:r>
          </a:p>
          <a:p>
            <a:r>
              <a:rPr lang="en-US" sz="2400" i="1" dirty="0"/>
              <a:t>	AND future releases can go to the </a:t>
            </a:r>
            <a:r>
              <a:rPr lang="en-US" sz="2400" i="1" dirty="0">
                <a:highlight>
                  <a:srgbClr val="FFFF00"/>
                </a:highlight>
              </a:rPr>
              <a:t>pre-production environment</a:t>
            </a:r>
          </a:p>
        </p:txBody>
      </p:sp>
    </p:spTree>
    <p:extLst>
      <p:ext uri="{BB962C8B-B14F-4D97-AF65-F5344CB8AC3E}">
        <p14:creationId xmlns:p14="http://schemas.microsoft.com/office/powerpoint/2010/main" val="373035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BF70D3-EA4A-4EE0-8AE6-7F83B930EB4B}"/>
              </a:ext>
            </a:extLst>
          </p:cNvPr>
          <p:cNvSpPr>
            <a:spLocks noGrp="1"/>
          </p:cNvSpPr>
          <p:nvPr>
            <p:ph type="title"/>
          </p:nvPr>
        </p:nvSpPr>
        <p:spPr/>
        <p:txBody>
          <a:bodyPr/>
          <a:lstStyle/>
          <a:p>
            <a:r>
              <a:rPr lang="en-US" dirty="0"/>
              <a:t>About Speakers</a:t>
            </a:r>
            <a:endParaRPr lang="en-GB" dirty="0"/>
          </a:p>
        </p:txBody>
      </p:sp>
      <p:pic>
        <p:nvPicPr>
          <p:cNvPr id="9" name="Picture 8">
            <a:extLst>
              <a:ext uri="{FF2B5EF4-FFF2-40B4-BE49-F238E27FC236}">
                <a16:creationId xmlns:a16="http://schemas.microsoft.com/office/drawing/2014/main" id="{DB902DFE-23B9-44AF-B03B-380406DB1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1652512"/>
            <a:ext cx="3471331" cy="3124200"/>
          </a:xfrm>
          <a:prstGeom prst="rect">
            <a:avLst/>
          </a:prstGeom>
        </p:spPr>
      </p:pic>
      <p:sp>
        <p:nvSpPr>
          <p:cNvPr id="11" name="TextBox 10">
            <a:extLst>
              <a:ext uri="{FF2B5EF4-FFF2-40B4-BE49-F238E27FC236}">
                <a16:creationId xmlns:a16="http://schemas.microsoft.com/office/drawing/2014/main" id="{98EEA80C-EB8F-45D5-86A3-6F5C152D56AB}"/>
              </a:ext>
            </a:extLst>
          </p:cNvPr>
          <p:cNvSpPr txBox="1"/>
          <p:nvPr/>
        </p:nvSpPr>
        <p:spPr>
          <a:xfrm>
            <a:off x="6172200" y="5084802"/>
            <a:ext cx="3048000" cy="553998"/>
          </a:xfrm>
          <a:prstGeom prst="rect">
            <a:avLst/>
          </a:prstGeom>
          <a:noFill/>
        </p:spPr>
        <p:txBody>
          <a:bodyPr wrap="square" rtlCol="0">
            <a:spAutoFit/>
          </a:bodyPr>
          <a:lstStyle/>
          <a:p>
            <a:r>
              <a:rPr lang="en-US" dirty="0"/>
              <a:t>@</a:t>
            </a:r>
            <a:r>
              <a:rPr lang="en-US" dirty="0" err="1"/>
              <a:t>Sergiu_Bodiu</a:t>
            </a:r>
            <a:endParaRPr lang="en-US" dirty="0"/>
          </a:p>
          <a:p>
            <a:r>
              <a:rPr lang="en-GB" sz="1200" dirty="0"/>
              <a:t>https://www.linkedin.com/in/sergiubodiu/</a:t>
            </a:r>
            <a:endParaRPr lang="en-GB" dirty="0"/>
          </a:p>
        </p:txBody>
      </p:sp>
      <p:sp>
        <p:nvSpPr>
          <p:cNvPr id="12" name="Content Placeholder 3">
            <a:extLst>
              <a:ext uri="{FF2B5EF4-FFF2-40B4-BE49-F238E27FC236}">
                <a16:creationId xmlns:a16="http://schemas.microsoft.com/office/drawing/2014/main" id="{498E7A40-977C-4396-8997-94261A5316F9}"/>
              </a:ext>
            </a:extLst>
          </p:cNvPr>
          <p:cNvSpPr>
            <a:spLocks noGrp="1"/>
          </p:cNvSpPr>
          <p:nvPr>
            <p:ph idx="1"/>
          </p:nvPr>
        </p:nvSpPr>
        <p:spPr>
          <a:xfrm>
            <a:off x="324091" y="1323001"/>
            <a:ext cx="9259747" cy="4847010"/>
          </a:xfrm>
        </p:spPr>
        <p:txBody>
          <a:bodyPr>
            <a:normAutofit/>
          </a:bodyPr>
          <a:lstStyle/>
          <a:p>
            <a:endParaRPr lang="en-US" dirty="0"/>
          </a:p>
          <a:p>
            <a:pPr marL="0" indent="0">
              <a:buNone/>
            </a:pPr>
            <a:r>
              <a:rPr lang="en-US" b="1" dirty="0"/>
              <a:t>Architect. Building Communities. Developer. Speaker</a:t>
            </a:r>
          </a:p>
          <a:p>
            <a:pPr marL="0" indent="0">
              <a:buNone/>
            </a:pPr>
            <a:endParaRPr lang="en-US" dirty="0"/>
          </a:p>
          <a:p>
            <a:pPr marL="0" indent="0">
              <a:buNone/>
            </a:pPr>
            <a:r>
              <a:rPr lang="en-US" dirty="0"/>
              <a:t>Architect @Standard Chartered</a:t>
            </a:r>
          </a:p>
          <a:p>
            <a:pPr marL="0" indent="0">
              <a:buNone/>
            </a:pPr>
            <a:r>
              <a:rPr lang="en-US" dirty="0"/>
              <a:t>ex-Pivotal,</a:t>
            </a:r>
          </a:p>
          <a:p>
            <a:pPr marL="0" indent="0">
              <a:buNone/>
            </a:pPr>
            <a:r>
              <a:rPr lang="en-US" dirty="0"/>
              <a:t>ex-JP Morgan,</a:t>
            </a:r>
          </a:p>
          <a:p>
            <a:pPr marL="0" indent="0">
              <a:buNone/>
            </a:pPr>
            <a:r>
              <a:rPr lang="en-US" dirty="0"/>
              <a:t>ex-Bank of America</a:t>
            </a:r>
          </a:p>
          <a:p>
            <a:pPr marL="0" indent="0">
              <a:buNone/>
            </a:pPr>
            <a:r>
              <a:rPr lang="en-US" dirty="0"/>
              <a:t>ex-Adobe</a:t>
            </a:r>
          </a:p>
          <a:p>
            <a:pPr marL="0" indent="0">
              <a:buNone/>
            </a:pPr>
            <a:endParaRPr lang="en-US" dirty="0"/>
          </a:p>
          <a:p>
            <a:pPr marL="0" indent="0">
              <a:buNone/>
            </a:pPr>
            <a:r>
              <a:rPr lang="en-US" dirty="0"/>
              <a:t>Founder of Spring User Group Singapore</a:t>
            </a:r>
          </a:p>
          <a:p>
            <a:pPr marL="0" indent="0">
              <a:buNone/>
            </a:pPr>
            <a:r>
              <a:rPr lang="en-US" dirty="0" err="1"/>
              <a:t>Organiser</a:t>
            </a:r>
            <a:r>
              <a:rPr lang="en-US" dirty="0"/>
              <a:t> for </a:t>
            </a:r>
            <a:r>
              <a:rPr lang="en-US" dirty="0" err="1"/>
              <a:t>DevOpsDays</a:t>
            </a:r>
            <a:r>
              <a:rPr lang="en-US" dirty="0"/>
              <a:t> Singapore</a:t>
            </a:r>
          </a:p>
          <a:p>
            <a:pPr marL="0" indent="0">
              <a:buNone/>
            </a:pPr>
            <a:r>
              <a:rPr lang="en-GB" dirty="0">
                <a:hlinkClick r:id="rId4"/>
              </a:rPr>
              <a:t>https://www.devopsdays.org/events/2018-singapore</a:t>
            </a:r>
            <a:endParaRPr lang="en-GB" dirty="0"/>
          </a:p>
        </p:txBody>
      </p:sp>
    </p:spTree>
    <p:extLst>
      <p:ext uri="{BB962C8B-B14F-4D97-AF65-F5344CB8AC3E}">
        <p14:creationId xmlns:p14="http://schemas.microsoft.com/office/powerpoint/2010/main" val="2250999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994D4-0920-4494-AA29-7A51F40B8C27}"/>
              </a:ext>
            </a:extLst>
          </p:cNvPr>
          <p:cNvSpPr>
            <a:spLocks noGrp="1"/>
          </p:cNvSpPr>
          <p:nvPr>
            <p:ph idx="1"/>
          </p:nvPr>
        </p:nvSpPr>
        <p:spPr/>
        <p:txBody>
          <a:bodyPr>
            <a:normAutofit/>
          </a:bodyPr>
          <a:lstStyle/>
          <a:p>
            <a:pPr marL="0" indent="0">
              <a:buNone/>
            </a:pPr>
            <a:r>
              <a:rPr lang="en-US" sz="2800" b="1" dirty="0"/>
              <a:t>“</a:t>
            </a:r>
            <a:r>
              <a:rPr lang="en-US" sz="2800" dirty="0"/>
              <a:t>As an </a:t>
            </a:r>
            <a:r>
              <a:rPr lang="en-US" sz="2800" b="1" dirty="0"/>
              <a:t>Application owner, </a:t>
            </a:r>
            <a:r>
              <a:rPr lang="en-US" sz="2800" dirty="0"/>
              <a:t>I want </a:t>
            </a:r>
            <a:r>
              <a:rPr lang="en-US" sz="2800" b="1" dirty="0"/>
              <a:t>to standardize </a:t>
            </a:r>
            <a:r>
              <a:rPr lang="en-US" sz="2800" dirty="0"/>
              <a:t>the *NFR* for my applications running on the </a:t>
            </a:r>
            <a:r>
              <a:rPr lang="en-US" sz="2800" b="1" dirty="0"/>
              <a:t>Cloud.</a:t>
            </a:r>
            <a:endParaRPr lang="en-GB" sz="2800" dirty="0"/>
          </a:p>
          <a:p>
            <a:pPr marL="457200" indent="-457200">
              <a:buFont typeface="Arial" panose="020B0604020202020204" pitchFamily="34" charset="0"/>
              <a:buChar char="•"/>
            </a:pPr>
            <a:r>
              <a:rPr lang="en-US" sz="2800" dirty="0"/>
              <a:t>Can rely upon solely steering in-flight Projects to Cloud</a:t>
            </a:r>
          </a:p>
          <a:p>
            <a:pPr marL="457200" indent="-457200">
              <a:buFont typeface="Arial" panose="020B0604020202020204" pitchFamily="34" charset="0"/>
              <a:buChar char="•"/>
            </a:pPr>
            <a:r>
              <a:rPr lang="en-GB" sz="2800" dirty="0">
                <a:solidFill>
                  <a:schemeClr val="tx1"/>
                </a:solidFill>
              </a:rPr>
              <a:t>Provide next generation software-driven facilities </a:t>
            </a:r>
          </a:p>
          <a:p>
            <a:pPr marL="457200" indent="-457200">
              <a:buFont typeface="Arial" panose="020B0604020202020204" pitchFamily="34" charset="0"/>
              <a:buChar char="•"/>
            </a:pPr>
            <a:r>
              <a:rPr lang="en-US" sz="2800" dirty="0"/>
              <a:t>Requires detailed Portfolio and Architecture analysis</a:t>
            </a:r>
          </a:p>
          <a:p>
            <a:pPr marL="457200" indent="-457200">
              <a:buFont typeface="Arial" panose="020B0604020202020204" pitchFamily="34" charset="0"/>
              <a:buChar char="•"/>
            </a:pPr>
            <a:r>
              <a:rPr lang="en-US" sz="2800" dirty="0"/>
              <a:t>Thorough understanding of dependencies and sequencing.</a:t>
            </a:r>
          </a:p>
          <a:p>
            <a:pPr marL="457200" indent="-457200">
              <a:buFont typeface="Arial" panose="020B0604020202020204" pitchFamily="34" charset="0"/>
              <a:buChar char="•"/>
            </a:pPr>
            <a:r>
              <a:rPr lang="en-US" sz="2800" dirty="0"/>
              <a:t>Formal forecasting, commitments at a very senior level.</a:t>
            </a:r>
          </a:p>
          <a:p>
            <a:pPr marL="457200" indent="-457200">
              <a:buFont typeface="Arial" panose="020B0604020202020204" pitchFamily="34" charset="0"/>
              <a:buChar char="•"/>
            </a:pPr>
            <a:r>
              <a:rPr lang="en-US" sz="2800" dirty="0"/>
              <a:t>And provision of funding for adoption (or elimination).</a:t>
            </a:r>
          </a:p>
          <a:p>
            <a:pPr marL="457200" indent="-457200">
              <a:buFont typeface="Arial" panose="020B0604020202020204" pitchFamily="34" charset="0"/>
              <a:buChar char="•"/>
            </a:pPr>
            <a:r>
              <a:rPr lang="en-US" sz="2800" dirty="0"/>
              <a:t>Training new skills</a:t>
            </a:r>
          </a:p>
        </p:txBody>
      </p:sp>
      <p:sp>
        <p:nvSpPr>
          <p:cNvPr id="2" name="Title 1">
            <a:extLst>
              <a:ext uri="{FF2B5EF4-FFF2-40B4-BE49-F238E27FC236}">
                <a16:creationId xmlns:a16="http://schemas.microsoft.com/office/drawing/2014/main" id="{00F8590F-295A-415B-B486-9A97EC7E056E}"/>
              </a:ext>
            </a:extLst>
          </p:cNvPr>
          <p:cNvSpPr>
            <a:spLocks noGrp="1"/>
          </p:cNvSpPr>
          <p:nvPr>
            <p:ph type="title"/>
          </p:nvPr>
        </p:nvSpPr>
        <p:spPr/>
        <p:txBody>
          <a:bodyPr/>
          <a:lstStyle/>
          <a:p>
            <a:r>
              <a:rPr lang="en-US" dirty="0"/>
              <a:t>Adoption Governance</a:t>
            </a:r>
            <a:endParaRPr lang="en-GB" dirty="0"/>
          </a:p>
        </p:txBody>
      </p:sp>
    </p:spTree>
    <p:extLst>
      <p:ext uri="{BB962C8B-B14F-4D97-AF65-F5344CB8AC3E}">
        <p14:creationId xmlns:p14="http://schemas.microsoft.com/office/powerpoint/2010/main" val="4105962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4091" y="161522"/>
            <a:ext cx="9259747" cy="702000"/>
          </a:xfrm>
        </p:spPr>
        <p:txBody>
          <a:bodyPr/>
          <a:lstStyle/>
          <a:p>
            <a:r>
              <a:rPr lang="en-US" dirty="0"/>
              <a:t>     IaaS	     </a:t>
            </a:r>
            <a:r>
              <a:rPr lang="en-US" dirty="0" err="1"/>
              <a:t>CaaS</a:t>
            </a:r>
            <a:r>
              <a:rPr lang="en-US" dirty="0"/>
              <a:t>	     PaaS	     </a:t>
            </a:r>
            <a:r>
              <a:rPr lang="en-US" dirty="0" err="1"/>
              <a:t>FaaS</a:t>
            </a:r>
            <a:endParaRPr lang="en-GB" dirty="0"/>
          </a:p>
        </p:txBody>
      </p:sp>
      <p:sp>
        <p:nvSpPr>
          <p:cNvPr id="6" name="Rectangle: Rounded Corners 5"/>
          <p:cNvSpPr/>
          <p:nvPr/>
        </p:nvSpPr>
        <p:spPr>
          <a:xfrm>
            <a:off x="228600" y="5915699"/>
            <a:ext cx="1580909"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a:t>
            </a:r>
          </a:p>
        </p:txBody>
      </p:sp>
      <p:sp>
        <p:nvSpPr>
          <p:cNvPr id="7" name="Rectangle: Rounded Corners 6"/>
          <p:cNvSpPr/>
          <p:nvPr/>
        </p:nvSpPr>
        <p:spPr>
          <a:xfrm>
            <a:off x="228600" y="5143739"/>
            <a:ext cx="1580909"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Virtualization</a:t>
            </a:r>
          </a:p>
        </p:txBody>
      </p:sp>
      <p:sp>
        <p:nvSpPr>
          <p:cNvPr id="8" name="Rectangle: Rounded Corners 7"/>
          <p:cNvSpPr/>
          <p:nvPr/>
        </p:nvSpPr>
        <p:spPr>
          <a:xfrm>
            <a:off x="228600" y="4381739"/>
            <a:ext cx="1580909" cy="6858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a:t>
            </a:r>
          </a:p>
        </p:txBody>
      </p:sp>
      <p:sp>
        <p:nvSpPr>
          <p:cNvPr id="9" name="Rectangle: Rounded Corners 8"/>
          <p:cNvSpPr/>
          <p:nvPr/>
        </p:nvSpPr>
        <p:spPr>
          <a:xfrm>
            <a:off x="228602" y="2796779"/>
            <a:ext cx="1580909" cy="14988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a:t>
            </a:r>
          </a:p>
          <a:p>
            <a:pPr algn="ctr"/>
            <a:endParaRPr lang="en-US" dirty="0"/>
          </a:p>
          <a:p>
            <a:pPr algn="ctr"/>
            <a:r>
              <a:rPr lang="en-US" dirty="0"/>
              <a:t>Containers (Optional)</a:t>
            </a:r>
          </a:p>
        </p:txBody>
      </p:sp>
      <p:sp>
        <p:nvSpPr>
          <p:cNvPr id="11" name="Rectangle: Rounded Corners 10"/>
          <p:cNvSpPr/>
          <p:nvPr/>
        </p:nvSpPr>
        <p:spPr>
          <a:xfrm>
            <a:off x="228601" y="2032981"/>
            <a:ext cx="1580909" cy="6858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2" name="Rectangle: Rounded Corners 11"/>
          <p:cNvSpPr/>
          <p:nvPr/>
        </p:nvSpPr>
        <p:spPr>
          <a:xfrm>
            <a:off x="228600" y="1219200"/>
            <a:ext cx="1580909" cy="6858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19" name="Rectangle: Rounded Corners 18"/>
          <p:cNvSpPr/>
          <p:nvPr/>
        </p:nvSpPr>
        <p:spPr>
          <a:xfrm>
            <a:off x="5741430" y="5915699"/>
            <a:ext cx="1580909"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a:t>
            </a:r>
          </a:p>
        </p:txBody>
      </p:sp>
      <p:sp>
        <p:nvSpPr>
          <p:cNvPr id="20" name="Rectangle: Rounded Corners 19"/>
          <p:cNvSpPr/>
          <p:nvPr/>
        </p:nvSpPr>
        <p:spPr>
          <a:xfrm>
            <a:off x="5741430" y="5143739"/>
            <a:ext cx="1580909"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Virtualization</a:t>
            </a:r>
          </a:p>
        </p:txBody>
      </p:sp>
      <p:sp>
        <p:nvSpPr>
          <p:cNvPr id="21" name="Rectangle: Rounded Corners 20"/>
          <p:cNvSpPr/>
          <p:nvPr/>
        </p:nvSpPr>
        <p:spPr>
          <a:xfrm>
            <a:off x="5741430" y="4381739"/>
            <a:ext cx="1580909"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a:t>
            </a:r>
          </a:p>
        </p:txBody>
      </p:sp>
      <p:sp>
        <p:nvSpPr>
          <p:cNvPr id="26" name="Rectangle: Rounded Corners 25"/>
          <p:cNvSpPr/>
          <p:nvPr/>
        </p:nvSpPr>
        <p:spPr>
          <a:xfrm>
            <a:off x="2068589" y="5930939"/>
            <a:ext cx="1580909"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a:t>
            </a:r>
          </a:p>
        </p:txBody>
      </p:sp>
      <p:sp>
        <p:nvSpPr>
          <p:cNvPr id="27" name="Rectangle: Rounded Corners 26"/>
          <p:cNvSpPr/>
          <p:nvPr/>
        </p:nvSpPr>
        <p:spPr>
          <a:xfrm>
            <a:off x="2068590" y="5127070"/>
            <a:ext cx="1580909"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Virtualization</a:t>
            </a:r>
          </a:p>
        </p:txBody>
      </p:sp>
      <p:sp>
        <p:nvSpPr>
          <p:cNvPr id="28" name="Rectangle: Rounded Corners 27"/>
          <p:cNvSpPr/>
          <p:nvPr/>
        </p:nvSpPr>
        <p:spPr>
          <a:xfrm>
            <a:off x="2068590" y="4365070"/>
            <a:ext cx="1580909" cy="685800"/>
          </a:xfrm>
          <a:prstGeom prst="roundRect">
            <a:avLst/>
          </a:prstGeom>
          <a:gradFill flip="none" rotWithShape="1">
            <a:gsLst>
              <a:gs pos="29000">
                <a:schemeClr val="accent4"/>
              </a:gs>
              <a:gs pos="100000">
                <a:schemeClr val="accent1">
                  <a:lumMod val="60000"/>
                  <a:lumOff val="40000"/>
                </a:schemeClr>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a:t>
            </a:r>
          </a:p>
        </p:txBody>
      </p:sp>
      <p:sp>
        <p:nvSpPr>
          <p:cNvPr id="32" name="Rectangle: Rounded Corners 31"/>
          <p:cNvSpPr/>
          <p:nvPr/>
        </p:nvSpPr>
        <p:spPr>
          <a:xfrm>
            <a:off x="2068590" y="1995047"/>
            <a:ext cx="1580909" cy="6858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33" name="Rectangle: Rounded Corners 32"/>
          <p:cNvSpPr/>
          <p:nvPr/>
        </p:nvSpPr>
        <p:spPr>
          <a:xfrm>
            <a:off x="2087880" y="1219200"/>
            <a:ext cx="1580909" cy="6858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34" name="Rectangle: Rounded Corners 33"/>
          <p:cNvSpPr/>
          <p:nvPr/>
        </p:nvSpPr>
        <p:spPr>
          <a:xfrm>
            <a:off x="2068590" y="2814525"/>
            <a:ext cx="1580909" cy="6858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a:t>
            </a:r>
          </a:p>
        </p:txBody>
      </p:sp>
      <p:sp>
        <p:nvSpPr>
          <p:cNvPr id="35" name="Rectangle: Rounded Corners 34"/>
          <p:cNvSpPr/>
          <p:nvPr/>
        </p:nvSpPr>
        <p:spPr>
          <a:xfrm>
            <a:off x="2068589" y="3612730"/>
            <a:ext cx="1580909" cy="6858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Containers</a:t>
            </a:r>
          </a:p>
        </p:txBody>
      </p:sp>
      <p:sp>
        <p:nvSpPr>
          <p:cNvPr id="36" name="Rectangle: Rounded Corners 35"/>
          <p:cNvSpPr/>
          <p:nvPr/>
        </p:nvSpPr>
        <p:spPr>
          <a:xfrm>
            <a:off x="3897389" y="5915699"/>
            <a:ext cx="1580909"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a:t>
            </a:r>
          </a:p>
        </p:txBody>
      </p:sp>
      <p:sp>
        <p:nvSpPr>
          <p:cNvPr id="37" name="Rectangle: Rounded Corners 36"/>
          <p:cNvSpPr/>
          <p:nvPr/>
        </p:nvSpPr>
        <p:spPr>
          <a:xfrm>
            <a:off x="3897389" y="5143739"/>
            <a:ext cx="1580909"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Virtualization</a:t>
            </a:r>
          </a:p>
        </p:txBody>
      </p:sp>
      <p:sp>
        <p:nvSpPr>
          <p:cNvPr id="38" name="Rectangle: Rounded Corners 37"/>
          <p:cNvSpPr/>
          <p:nvPr/>
        </p:nvSpPr>
        <p:spPr>
          <a:xfrm>
            <a:off x="3897389" y="4381739"/>
            <a:ext cx="1580909"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a:t>
            </a:r>
          </a:p>
        </p:txBody>
      </p:sp>
      <p:sp>
        <p:nvSpPr>
          <p:cNvPr id="40" name="Rectangle: Rounded Corners 39"/>
          <p:cNvSpPr/>
          <p:nvPr/>
        </p:nvSpPr>
        <p:spPr>
          <a:xfrm>
            <a:off x="3912629" y="1238430"/>
            <a:ext cx="1580909" cy="6858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41" name="Rectangle: Rounded Corners 40"/>
          <p:cNvSpPr/>
          <p:nvPr/>
        </p:nvSpPr>
        <p:spPr>
          <a:xfrm>
            <a:off x="3927869" y="2007247"/>
            <a:ext cx="1580909" cy="6858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43" name="Rectangle: Rounded Corners 42"/>
          <p:cNvSpPr/>
          <p:nvPr/>
        </p:nvSpPr>
        <p:spPr>
          <a:xfrm>
            <a:off x="5726190" y="2005080"/>
            <a:ext cx="1580909" cy="6858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 Application</a:t>
            </a:r>
          </a:p>
        </p:txBody>
      </p:sp>
      <p:sp>
        <p:nvSpPr>
          <p:cNvPr id="44" name="Rectangle: Rounded Corners 43"/>
          <p:cNvSpPr/>
          <p:nvPr/>
        </p:nvSpPr>
        <p:spPr>
          <a:xfrm>
            <a:off x="5726189" y="1222053"/>
            <a:ext cx="1580909" cy="685800"/>
          </a:xfrm>
          <a:prstGeom prst="roundRect">
            <a:avLst/>
          </a:prstGeom>
          <a:gradFill>
            <a:gsLst>
              <a:gs pos="29000">
                <a:schemeClr val="accent4"/>
              </a:gs>
              <a:gs pos="100000">
                <a:schemeClr val="accent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Functions</a:t>
            </a:r>
          </a:p>
        </p:txBody>
      </p:sp>
      <p:sp>
        <p:nvSpPr>
          <p:cNvPr id="48" name="Rectangle: Rounded Corners 47"/>
          <p:cNvSpPr/>
          <p:nvPr/>
        </p:nvSpPr>
        <p:spPr>
          <a:xfrm>
            <a:off x="5745480" y="2796779"/>
            <a:ext cx="1580909" cy="1498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a:t>
            </a:r>
          </a:p>
          <a:p>
            <a:pPr algn="ctr"/>
            <a:endParaRPr lang="en-US" dirty="0"/>
          </a:p>
          <a:p>
            <a:pPr algn="ctr"/>
            <a:r>
              <a:rPr lang="en-US" dirty="0"/>
              <a:t>Containers (Optional)</a:t>
            </a:r>
          </a:p>
        </p:txBody>
      </p:sp>
      <p:sp>
        <p:nvSpPr>
          <p:cNvPr id="49" name="Rectangle: Rounded Corners 48"/>
          <p:cNvSpPr/>
          <p:nvPr/>
        </p:nvSpPr>
        <p:spPr>
          <a:xfrm>
            <a:off x="3897388" y="2786156"/>
            <a:ext cx="1580909" cy="1498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a:t>
            </a:r>
          </a:p>
          <a:p>
            <a:pPr algn="ctr"/>
            <a:endParaRPr lang="en-US" dirty="0"/>
          </a:p>
          <a:p>
            <a:pPr algn="ctr"/>
            <a:r>
              <a:rPr lang="en-US" dirty="0"/>
              <a:t>Containers (Optional)</a:t>
            </a:r>
          </a:p>
        </p:txBody>
      </p:sp>
      <p:grpSp>
        <p:nvGrpSpPr>
          <p:cNvPr id="4" name="Group 3"/>
          <p:cNvGrpSpPr/>
          <p:nvPr/>
        </p:nvGrpSpPr>
        <p:grpSpPr>
          <a:xfrm>
            <a:off x="7543800" y="1295400"/>
            <a:ext cx="2286000" cy="3276600"/>
            <a:chOff x="7543800" y="1143000"/>
            <a:chExt cx="2286000" cy="3276600"/>
          </a:xfrm>
        </p:grpSpPr>
        <p:sp>
          <p:nvSpPr>
            <p:cNvPr id="45" name="Rectangle: Rounded Corners 44"/>
            <p:cNvSpPr/>
            <p:nvPr/>
          </p:nvSpPr>
          <p:spPr>
            <a:xfrm>
              <a:off x="7650480" y="1238430"/>
              <a:ext cx="2083829" cy="6858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Managed</a:t>
              </a:r>
            </a:p>
          </p:txBody>
        </p:sp>
        <p:sp>
          <p:nvSpPr>
            <p:cNvPr id="46" name="Rectangle: Rounded Corners 45"/>
            <p:cNvSpPr/>
            <p:nvPr/>
          </p:nvSpPr>
          <p:spPr>
            <a:xfrm>
              <a:off x="7650480" y="1995047"/>
              <a:ext cx="2083829" cy="6858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Unit of Scale</a:t>
              </a:r>
            </a:p>
          </p:txBody>
        </p:sp>
        <p:sp>
          <p:nvSpPr>
            <p:cNvPr id="47" name="Rectangle: Rounded Corners 46"/>
            <p:cNvSpPr/>
            <p:nvPr/>
          </p:nvSpPr>
          <p:spPr>
            <a:xfrm>
              <a:off x="7650481" y="2860881"/>
              <a:ext cx="2083829"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Delivered as a Service</a:t>
              </a:r>
            </a:p>
          </p:txBody>
        </p:sp>
        <p:sp>
          <p:nvSpPr>
            <p:cNvPr id="31" name="Title 2"/>
            <p:cNvSpPr txBox="1">
              <a:spLocks/>
            </p:cNvSpPr>
            <p:nvPr/>
          </p:nvSpPr>
          <p:spPr>
            <a:xfrm>
              <a:off x="7774328" y="3663070"/>
              <a:ext cx="1809510" cy="702000"/>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2800" kern="1200" baseline="0">
                  <a:solidFill>
                    <a:schemeClr val="accent5"/>
                  </a:solidFill>
                  <a:latin typeface="Slide Heading"/>
                  <a:ea typeface="+mj-ea"/>
                  <a:cs typeface="+mj-cs"/>
                </a:defRPr>
              </a:lvl1pPr>
            </a:lstStyle>
            <a:p>
              <a:r>
                <a:rPr lang="en-US" dirty="0"/>
                <a:t>Legend</a:t>
              </a:r>
              <a:endParaRPr lang="en-GB" dirty="0"/>
            </a:p>
          </p:txBody>
        </p:sp>
        <p:sp>
          <p:nvSpPr>
            <p:cNvPr id="2" name="Rectangle 1"/>
            <p:cNvSpPr/>
            <p:nvPr/>
          </p:nvSpPr>
          <p:spPr>
            <a:xfrm>
              <a:off x="7543800" y="1143000"/>
              <a:ext cx="2286000" cy="3276600"/>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spTree>
    <p:extLst>
      <p:ext uri="{BB962C8B-B14F-4D97-AF65-F5344CB8AC3E}">
        <p14:creationId xmlns:p14="http://schemas.microsoft.com/office/powerpoint/2010/main" val="392554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91" y="199800"/>
            <a:ext cx="9259747" cy="702000"/>
          </a:xfrm>
        </p:spPr>
        <p:txBody>
          <a:bodyPr/>
          <a:lstStyle/>
          <a:p>
            <a:r>
              <a:rPr lang="en-US" dirty="0"/>
              <a:t>Car as a Service Analogy</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1528" y="1322388"/>
            <a:ext cx="6974416" cy="5230812"/>
          </a:xfrm>
        </p:spPr>
      </p:pic>
    </p:spTree>
    <p:extLst>
      <p:ext uri="{BB962C8B-B14F-4D97-AF65-F5344CB8AC3E}">
        <p14:creationId xmlns:p14="http://schemas.microsoft.com/office/powerpoint/2010/main" val="2930691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2BCC72-18E2-4B74-B758-C5DC133E897B}"/>
              </a:ext>
            </a:extLst>
          </p:cNvPr>
          <p:cNvSpPr>
            <a:spLocks noGrp="1"/>
          </p:cNvSpPr>
          <p:nvPr>
            <p:ph idx="1"/>
          </p:nvPr>
        </p:nvSpPr>
        <p:spPr/>
        <p:txBody>
          <a:bodyPr>
            <a:normAutofit/>
          </a:bodyPr>
          <a:lstStyle/>
          <a:p>
            <a:r>
              <a:rPr lang="en-US" sz="3200" dirty="0"/>
              <a:t>Baseline Evaluation</a:t>
            </a:r>
          </a:p>
          <a:p>
            <a:r>
              <a:rPr lang="en-US" sz="3200" dirty="0"/>
              <a:t>Gap analysis</a:t>
            </a:r>
          </a:p>
          <a:p>
            <a:r>
              <a:rPr lang="en-US" sz="3200" dirty="0"/>
              <a:t>Minimal viable cloud service</a:t>
            </a:r>
          </a:p>
          <a:p>
            <a:r>
              <a:rPr lang="en-US" sz="3200" dirty="0"/>
              <a:t>Ongoing assurance</a:t>
            </a:r>
          </a:p>
          <a:p>
            <a:r>
              <a:rPr lang="en-US" sz="3200" dirty="0"/>
              <a:t>Regulatory compliance</a:t>
            </a:r>
            <a:endParaRPr lang="en-GB" sz="3200" dirty="0"/>
          </a:p>
        </p:txBody>
      </p:sp>
      <p:sp>
        <p:nvSpPr>
          <p:cNvPr id="3" name="Title 2">
            <a:extLst>
              <a:ext uri="{FF2B5EF4-FFF2-40B4-BE49-F238E27FC236}">
                <a16:creationId xmlns:a16="http://schemas.microsoft.com/office/drawing/2014/main" id="{35B6CC7A-D521-42A8-8390-5758FB6BAE0E}"/>
              </a:ext>
            </a:extLst>
          </p:cNvPr>
          <p:cNvSpPr>
            <a:spLocks noGrp="1"/>
          </p:cNvSpPr>
          <p:nvPr>
            <p:ph type="title"/>
          </p:nvPr>
        </p:nvSpPr>
        <p:spPr/>
        <p:txBody>
          <a:bodyPr/>
          <a:lstStyle/>
          <a:p>
            <a:r>
              <a:rPr lang="en-US" dirty="0"/>
              <a:t>Governance, Risk &amp; Compliance Approach</a:t>
            </a:r>
            <a:endParaRPr lang="en-GB" dirty="0"/>
          </a:p>
        </p:txBody>
      </p:sp>
    </p:spTree>
    <p:extLst>
      <p:ext uri="{BB962C8B-B14F-4D97-AF65-F5344CB8AC3E}">
        <p14:creationId xmlns:p14="http://schemas.microsoft.com/office/powerpoint/2010/main" val="2813245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2D72-D465-4961-9980-7102ABF856AA}"/>
              </a:ext>
            </a:extLst>
          </p:cNvPr>
          <p:cNvSpPr>
            <a:spLocks noGrp="1"/>
          </p:cNvSpPr>
          <p:nvPr>
            <p:ph type="title"/>
          </p:nvPr>
        </p:nvSpPr>
        <p:spPr/>
        <p:txBody>
          <a:bodyPr>
            <a:normAutofit/>
          </a:bodyPr>
          <a:lstStyle/>
          <a:p>
            <a:r>
              <a:rPr lang="en-US" dirty="0"/>
              <a:t>AWS </a:t>
            </a:r>
            <a:r>
              <a:rPr lang="en-US" dirty="0" err="1"/>
              <a:t>Provisioner</a:t>
            </a:r>
            <a:r>
              <a:rPr lang="en-US" dirty="0"/>
              <a:t> that runs </a:t>
            </a:r>
            <a:r>
              <a:rPr lang="en-US" dirty="0" err="1"/>
              <a:t>InSpec</a:t>
            </a:r>
            <a:r>
              <a:rPr lang="en-US" dirty="0"/>
              <a:t> tests in the </a:t>
            </a:r>
            <a:r>
              <a:rPr lang="en-US" dirty="0" err="1">
                <a:hlinkClick r:id="rId2"/>
              </a:rPr>
              <a:t>DevSec</a:t>
            </a:r>
            <a:r>
              <a:rPr lang="en-US" dirty="0">
                <a:hlinkClick r:id="rId2"/>
              </a:rPr>
              <a:t> baselines</a:t>
            </a:r>
            <a:r>
              <a:rPr lang="en-US" dirty="0"/>
              <a:t>.</a:t>
            </a:r>
            <a:endParaRPr lang="en-GB" dirty="0"/>
          </a:p>
        </p:txBody>
      </p:sp>
      <p:sp>
        <p:nvSpPr>
          <p:cNvPr id="5" name="Rectangle 2">
            <a:extLst>
              <a:ext uri="{FF2B5EF4-FFF2-40B4-BE49-F238E27FC236}">
                <a16:creationId xmlns:a16="http://schemas.microsoft.com/office/drawing/2014/main" id="{2677F8A0-6A5E-42F4-8286-909725A5BD2B}"/>
              </a:ext>
            </a:extLst>
          </p:cNvPr>
          <p:cNvSpPr>
            <a:spLocks noGrp="1" noChangeArrowheads="1"/>
          </p:cNvSpPr>
          <p:nvPr>
            <p:ph idx="1"/>
          </p:nvPr>
        </p:nvSpPr>
        <p:spPr bwMode="auto">
          <a:xfrm>
            <a:off x="269110" y="1118701"/>
            <a:ext cx="5848109"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ClrTx/>
              <a:tabLst/>
            </a:pPr>
            <a:r>
              <a:rPr lang="en-US" altLang="en-US" sz="1400" b="1" dirty="0">
                <a:latin typeface="-apple-system"/>
              </a:rPr>
              <a:t>resource</a:t>
            </a:r>
            <a:r>
              <a:rPr lang="en-US" altLang="en-US" sz="1400" b="1" dirty="0">
                <a:solidFill>
                  <a:srgbClr val="24292E"/>
                </a:solidFill>
                <a:latin typeface="-apple-system"/>
              </a:rPr>
              <a:t> "</a:t>
            </a:r>
            <a:r>
              <a:rPr lang="en-US" altLang="en-US" sz="1400" b="1" dirty="0" err="1">
                <a:solidFill>
                  <a:srgbClr val="24292E"/>
                </a:solidFill>
                <a:latin typeface="-apple-system"/>
              </a:rPr>
              <a:t>aws_instance</a:t>
            </a:r>
            <a:r>
              <a:rPr lang="en-US" altLang="en-US" sz="1400" b="1" dirty="0">
                <a:solidFill>
                  <a:srgbClr val="24292E"/>
                </a:solidFill>
                <a:latin typeface="-apple-system"/>
              </a:rPr>
              <a:t>" "web" {</a:t>
            </a:r>
          </a:p>
          <a:p>
            <a:pPr marL="0" lvl="0" indent="0">
              <a:lnSpc>
                <a:spcPct val="100000"/>
              </a:lnSpc>
              <a:buClrTx/>
              <a:tabLst/>
            </a:pPr>
            <a:r>
              <a:rPr lang="en-US" altLang="en-US" sz="1400" b="1" dirty="0">
                <a:solidFill>
                  <a:srgbClr val="24292E"/>
                </a:solidFill>
                <a:latin typeface="-apple-system"/>
              </a:rPr>
              <a:t>  connection {</a:t>
            </a:r>
          </a:p>
          <a:p>
            <a:pPr marL="0" lvl="0" indent="0">
              <a:lnSpc>
                <a:spcPct val="100000"/>
              </a:lnSpc>
              <a:buClrTx/>
              <a:tabLst/>
            </a:pPr>
            <a:r>
              <a:rPr lang="en-US" altLang="en-US" sz="1400" b="1" dirty="0">
                <a:solidFill>
                  <a:srgbClr val="24292E"/>
                </a:solidFill>
                <a:latin typeface="-apple-system"/>
              </a:rPr>
              <a:t>    user = "ubuntu"</a:t>
            </a:r>
          </a:p>
          <a:p>
            <a:pPr marL="0" lvl="0" indent="0">
              <a:lnSpc>
                <a:spcPct val="100000"/>
              </a:lnSpc>
              <a:buClrTx/>
              <a:tabLst/>
            </a:pPr>
            <a:r>
              <a:rPr lang="en-US" altLang="en-US" sz="1400" b="1" dirty="0">
                <a:solidFill>
                  <a:srgbClr val="24292E"/>
                </a:solidFill>
                <a:latin typeface="-apple-system"/>
              </a:rPr>
              <a:t>  }</a:t>
            </a:r>
          </a:p>
          <a:p>
            <a:pPr marL="0" lvl="0" indent="0">
              <a:lnSpc>
                <a:spcPct val="100000"/>
              </a:lnSpc>
              <a:buClrTx/>
              <a:tabLst/>
            </a:pPr>
            <a:endParaRPr lang="en-US" altLang="en-US" sz="1400" b="1" dirty="0">
              <a:solidFill>
                <a:srgbClr val="24292E"/>
              </a:solidFill>
              <a:latin typeface="-apple-system"/>
            </a:endParaRPr>
          </a:p>
          <a:p>
            <a:pPr marL="0" lvl="0" indent="0">
              <a:lnSpc>
                <a:spcPct val="100000"/>
              </a:lnSpc>
              <a:buClrTx/>
              <a:tabLst/>
            </a:pPr>
            <a:r>
              <a:rPr lang="en-US" altLang="en-US" sz="1400" b="1" dirty="0">
                <a:solidFill>
                  <a:srgbClr val="24292E"/>
                </a:solidFill>
                <a:latin typeface="-apple-system"/>
              </a:rPr>
              <a:t>  </a:t>
            </a:r>
            <a:r>
              <a:rPr lang="en-US" altLang="en-US" sz="1400" b="1" dirty="0" err="1">
                <a:latin typeface="-apple-system"/>
              </a:rPr>
              <a:t>instance_type</a:t>
            </a:r>
            <a:r>
              <a:rPr lang="en-US" altLang="en-US" sz="1400" b="1" dirty="0">
                <a:latin typeface="-apple-system"/>
              </a:rPr>
              <a:t>                    </a:t>
            </a:r>
            <a:r>
              <a:rPr lang="en-US" altLang="en-US" sz="1400" b="1" dirty="0">
                <a:solidFill>
                  <a:srgbClr val="24292E"/>
                </a:solidFill>
                <a:latin typeface="-apple-system"/>
              </a:rPr>
              <a:t>= "t2.micro"</a:t>
            </a:r>
          </a:p>
          <a:p>
            <a:pPr marL="0" lvl="0" indent="0">
              <a:lnSpc>
                <a:spcPct val="100000"/>
              </a:lnSpc>
              <a:buClrTx/>
              <a:tabLst/>
            </a:pPr>
            <a:r>
              <a:rPr lang="en-US" altLang="en-US" sz="1400" b="1" dirty="0">
                <a:solidFill>
                  <a:srgbClr val="24292E"/>
                </a:solidFill>
                <a:latin typeface="-apple-system"/>
              </a:rPr>
              <a:t>  </a:t>
            </a:r>
            <a:r>
              <a:rPr lang="en-US" altLang="en-US" sz="1400" b="1" dirty="0" err="1">
                <a:latin typeface="-apple-system"/>
              </a:rPr>
              <a:t>ami</a:t>
            </a:r>
            <a:r>
              <a:rPr lang="en-US" altLang="en-US" sz="1400" b="1" dirty="0">
                <a:solidFill>
                  <a:srgbClr val="24292E"/>
                </a:solidFill>
                <a:latin typeface="-apple-system"/>
              </a:rPr>
              <a:t>                                       = "${lookup(</a:t>
            </a:r>
            <a:r>
              <a:rPr lang="en-US" altLang="en-US" sz="1400" b="1" dirty="0" err="1">
                <a:solidFill>
                  <a:srgbClr val="24292E"/>
                </a:solidFill>
                <a:latin typeface="-apple-system"/>
              </a:rPr>
              <a:t>var.aws_amis</a:t>
            </a:r>
            <a:r>
              <a:rPr lang="en-US" altLang="en-US" sz="1400" b="1" dirty="0">
                <a:solidFill>
                  <a:srgbClr val="24292E"/>
                </a:solidFill>
                <a:latin typeface="-apple-system"/>
              </a:rPr>
              <a:t>, </a:t>
            </a:r>
            <a:r>
              <a:rPr lang="en-US" altLang="en-US" sz="1400" b="1" dirty="0" err="1">
                <a:solidFill>
                  <a:srgbClr val="24292E"/>
                </a:solidFill>
                <a:latin typeface="-apple-system"/>
              </a:rPr>
              <a:t>var.aws_region</a:t>
            </a:r>
            <a:r>
              <a:rPr lang="en-US" altLang="en-US" sz="1400" b="1" dirty="0">
                <a:solidFill>
                  <a:srgbClr val="24292E"/>
                </a:solidFill>
                <a:latin typeface="-apple-system"/>
              </a:rPr>
              <a:t>)}"</a:t>
            </a:r>
          </a:p>
          <a:p>
            <a:pPr marL="0" lvl="0" indent="0">
              <a:lnSpc>
                <a:spcPct val="100000"/>
              </a:lnSpc>
              <a:buClrTx/>
              <a:tabLst/>
            </a:pPr>
            <a:r>
              <a:rPr lang="en-US" altLang="en-US" sz="1400" b="1" dirty="0">
                <a:solidFill>
                  <a:srgbClr val="24292E"/>
                </a:solidFill>
                <a:latin typeface="-apple-system"/>
              </a:rPr>
              <a:t>  </a:t>
            </a:r>
            <a:r>
              <a:rPr lang="en-US" altLang="en-US" sz="1400" b="1" dirty="0" err="1">
                <a:latin typeface="-apple-system"/>
              </a:rPr>
              <a:t>vpc_security_group_ids</a:t>
            </a:r>
            <a:r>
              <a:rPr lang="en-US" altLang="en-US" sz="1400" b="1" dirty="0">
                <a:latin typeface="-apple-system"/>
              </a:rPr>
              <a:t>  </a:t>
            </a:r>
            <a:r>
              <a:rPr lang="en-US" altLang="en-US" sz="1400" b="1" dirty="0">
                <a:solidFill>
                  <a:srgbClr val="24292E"/>
                </a:solidFill>
                <a:latin typeface="-apple-system"/>
              </a:rPr>
              <a:t>= ["${aws_security_group.default.id}"]</a:t>
            </a:r>
          </a:p>
          <a:p>
            <a:pPr marL="0" lvl="0" indent="0">
              <a:lnSpc>
                <a:spcPct val="100000"/>
              </a:lnSpc>
              <a:buClrTx/>
              <a:tabLst/>
            </a:pPr>
            <a:r>
              <a:rPr lang="en-US" altLang="en-US" sz="1400" b="1" dirty="0">
                <a:solidFill>
                  <a:srgbClr val="24292E"/>
                </a:solidFill>
                <a:latin typeface="-apple-system"/>
              </a:rPr>
              <a:t>  </a:t>
            </a:r>
            <a:r>
              <a:rPr lang="en-US" altLang="en-US" sz="1400" b="1" dirty="0" err="1">
                <a:latin typeface="-apple-system"/>
              </a:rPr>
              <a:t>subnet_id</a:t>
            </a:r>
            <a:r>
              <a:rPr lang="en-US" altLang="en-US" sz="1400" b="1" dirty="0">
                <a:latin typeface="-apple-system"/>
              </a:rPr>
              <a:t>                           </a:t>
            </a:r>
            <a:r>
              <a:rPr lang="en-US" altLang="en-US" sz="1400" b="1" dirty="0">
                <a:solidFill>
                  <a:srgbClr val="24292E"/>
                </a:solidFill>
                <a:latin typeface="-apple-system"/>
              </a:rPr>
              <a:t>= "${aws_subnet.default.id}"</a:t>
            </a:r>
          </a:p>
          <a:p>
            <a:pPr marL="0" indent="0">
              <a:lnSpc>
                <a:spcPct val="100000"/>
              </a:lnSpc>
              <a:buClrTx/>
              <a:tabLst/>
            </a:pPr>
            <a:r>
              <a:rPr lang="en-US" altLang="en-US" sz="1400" b="1" dirty="0">
                <a:solidFill>
                  <a:srgbClr val="24292E"/>
                </a:solidFill>
                <a:latin typeface="-apple-system"/>
              </a:rPr>
              <a:t>  </a:t>
            </a:r>
            <a:r>
              <a:rPr lang="en-US" altLang="en-US" sz="1400" b="1" dirty="0" err="1">
                <a:latin typeface="-apple-system"/>
              </a:rPr>
              <a:t>key_name</a:t>
            </a:r>
            <a:r>
              <a:rPr lang="en-US" altLang="en-US" sz="1400" b="1" dirty="0">
                <a:latin typeface="-apple-system"/>
              </a:rPr>
              <a:t>                           </a:t>
            </a:r>
            <a:r>
              <a:rPr lang="en-US" altLang="en-US" sz="1400" b="1" dirty="0">
                <a:solidFill>
                  <a:srgbClr val="24292E"/>
                </a:solidFill>
                <a:latin typeface="-apple-system"/>
              </a:rPr>
              <a:t>= "</a:t>
            </a:r>
            <a:r>
              <a:rPr lang="en-US" altLang="en-US" sz="1400" b="1" dirty="0" err="1">
                <a:solidFill>
                  <a:srgbClr val="24292E"/>
                </a:solidFill>
                <a:latin typeface="-apple-system"/>
              </a:rPr>
              <a:t>inspec</a:t>
            </a:r>
            <a:r>
              <a:rPr lang="en-US" altLang="en-US" sz="1400" b="1" dirty="0">
                <a:solidFill>
                  <a:srgbClr val="24292E"/>
                </a:solidFill>
                <a:latin typeface="-apple-system"/>
              </a:rPr>
              <a:t>"</a:t>
            </a:r>
          </a:p>
          <a:p>
            <a:pPr marL="0" lvl="0" indent="0">
              <a:lnSpc>
                <a:spcPct val="100000"/>
              </a:lnSpc>
              <a:buClrTx/>
              <a:tabLst/>
            </a:pPr>
            <a:endParaRPr lang="en-US" altLang="en-US" sz="1400" b="1" dirty="0">
              <a:solidFill>
                <a:srgbClr val="24292E"/>
              </a:solidFill>
              <a:latin typeface="-apple-system"/>
            </a:endParaRPr>
          </a:p>
          <a:p>
            <a:pPr marL="0" lvl="0" indent="0">
              <a:lnSpc>
                <a:spcPct val="100000"/>
              </a:lnSpc>
              <a:buClrTx/>
              <a:tabLst/>
            </a:pPr>
            <a:r>
              <a:rPr lang="en-US" altLang="en-US" sz="1400" b="1" dirty="0">
                <a:solidFill>
                  <a:srgbClr val="24292E"/>
                </a:solidFill>
                <a:latin typeface="-apple-system"/>
              </a:rPr>
              <a:t> </a:t>
            </a:r>
            <a:r>
              <a:rPr lang="en-US" altLang="en-US" sz="1400" b="1" dirty="0" err="1">
                <a:latin typeface="-apple-system"/>
              </a:rPr>
              <a:t>provisioner</a:t>
            </a:r>
            <a:r>
              <a:rPr lang="en-US" altLang="en-US" sz="1400" b="1" dirty="0">
                <a:solidFill>
                  <a:srgbClr val="24292E"/>
                </a:solidFill>
                <a:latin typeface="-apple-system"/>
              </a:rPr>
              <a:t> "</a:t>
            </a:r>
            <a:r>
              <a:rPr lang="en-US" altLang="en-US" sz="1400" b="1" dirty="0" err="1">
                <a:solidFill>
                  <a:srgbClr val="24292E"/>
                </a:solidFill>
                <a:latin typeface="-apple-system"/>
              </a:rPr>
              <a:t>inspec</a:t>
            </a:r>
            <a:r>
              <a:rPr lang="en-US" altLang="en-US" sz="1400" b="1" dirty="0">
                <a:solidFill>
                  <a:srgbClr val="24292E"/>
                </a:solidFill>
                <a:latin typeface="-apple-system"/>
              </a:rPr>
              <a:t>" {</a:t>
            </a:r>
          </a:p>
          <a:p>
            <a:pPr marL="0" lvl="0" indent="0">
              <a:lnSpc>
                <a:spcPct val="100000"/>
              </a:lnSpc>
              <a:buClrTx/>
              <a:tabLst/>
            </a:pPr>
            <a:r>
              <a:rPr lang="en-US" altLang="en-US" sz="1400" b="1" dirty="0">
                <a:solidFill>
                  <a:srgbClr val="24292E"/>
                </a:solidFill>
                <a:latin typeface="-apple-system"/>
              </a:rPr>
              <a:t>    </a:t>
            </a:r>
            <a:r>
              <a:rPr lang="en-US" altLang="en-US" sz="1400" b="1" dirty="0">
                <a:latin typeface="-apple-system"/>
              </a:rPr>
              <a:t>profiles</a:t>
            </a:r>
            <a:r>
              <a:rPr lang="en-US" altLang="en-US" sz="1400" b="1" dirty="0">
                <a:solidFill>
                  <a:srgbClr val="24292E"/>
                </a:solidFill>
                <a:latin typeface="-apple-system"/>
              </a:rPr>
              <a:t> = [</a:t>
            </a:r>
          </a:p>
          <a:p>
            <a:pPr marL="0" lvl="0" indent="0">
              <a:lnSpc>
                <a:spcPct val="100000"/>
              </a:lnSpc>
              <a:buClrTx/>
              <a:tabLst/>
            </a:pPr>
            <a:r>
              <a:rPr lang="en-US" altLang="en-US" sz="1400" b="1" dirty="0">
                <a:solidFill>
                  <a:srgbClr val="24292E"/>
                </a:solidFill>
                <a:latin typeface="-apple-system"/>
              </a:rPr>
              <a:t>      </a:t>
            </a:r>
            <a:r>
              <a:rPr lang="en-US" altLang="en-US" sz="1400" b="1" dirty="0">
                <a:solidFill>
                  <a:srgbClr val="24292E"/>
                </a:solidFill>
                <a:highlight>
                  <a:srgbClr val="FFFF00"/>
                </a:highlight>
                <a:latin typeface="-apple-system"/>
              </a:rPr>
              <a:t>"supermarket://dev-sec/</a:t>
            </a:r>
            <a:r>
              <a:rPr lang="en-US" altLang="en-US" sz="1400" b="1" dirty="0" err="1">
                <a:solidFill>
                  <a:srgbClr val="24292E"/>
                </a:solidFill>
                <a:highlight>
                  <a:srgbClr val="FFFF00"/>
                </a:highlight>
                <a:latin typeface="-apple-system"/>
              </a:rPr>
              <a:t>linux</a:t>
            </a:r>
            <a:r>
              <a:rPr lang="en-US" altLang="en-US" sz="1400" b="1" dirty="0">
                <a:solidFill>
                  <a:srgbClr val="24292E"/>
                </a:solidFill>
                <a:highlight>
                  <a:srgbClr val="FFFF00"/>
                </a:highlight>
                <a:latin typeface="-apple-system"/>
              </a:rPr>
              <a:t>-baseline",</a:t>
            </a:r>
          </a:p>
          <a:p>
            <a:pPr marL="0" lvl="0" indent="0">
              <a:lnSpc>
                <a:spcPct val="100000"/>
              </a:lnSpc>
              <a:buClrTx/>
              <a:tabLst/>
            </a:pPr>
            <a:r>
              <a:rPr lang="en-US" altLang="en-US" sz="1400" b="1" dirty="0">
                <a:solidFill>
                  <a:srgbClr val="24292E"/>
                </a:solidFill>
                <a:latin typeface="-apple-system"/>
              </a:rPr>
              <a:t>      "supermarket://dev-sec/</a:t>
            </a:r>
            <a:r>
              <a:rPr lang="en-US" altLang="en-US" sz="1400" b="1" dirty="0" err="1">
                <a:solidFill>
                  <a:srgbClr val="24292E"/>
                </a:solidFill>
                <a:latin typeface="-apple-system"/>
              </a:rPr>
              <a:t>ssh</a:t>
            </a:r>
            <a:r>
              <a:rPr lang="en-US" altLang="en-US" sz="1400" b="1" dirty="0">
                <a:solidFill>
                  <a:srgbClr val="24292E"/>
                </a:solidFill>
                <a:latin typeface="-apple-system"/>
              </a:rPr>
              <a:t>-baseline",</a:t>
            </a:r>
          </a:p>
          <a:p>
            <a:pPr marL="0" lvl="0" indent="0">
              <a:lnSpc>
                <a:spcPct val="100000"/>
              </a:lnSpc>
              <a:buClrTx/>
              <a:tabLst/>
            </a:pPr>
            <a:r>
              <a:rPr lang="en-US" altLang="en-US" sz="1400" b="1" dirty="0">
                <a:solidFill>
                  <a:srgbClr val="24292E"/>
                </a:solidFill>
                <a:latin typeface="-apple-system"/>
              </a:rPr>
              <a:t>    ]</a:t>
            </a:r>
          </a:p>
          <a:p>
            <a:pPr marL="0" lvl="0" indent="0">
              <a:lnSpc>
                <a:spcPct val="100000"/>
              </a:lnSpc>
              <a:buClrTx/>
              <a:tabLst/>
            </a:pPr>
            <a:endParaRPr lang="en-US" altLang="en-US" sz="1400" b="1" dirty="0">
              <a:solidFill>
                <a:srgbClr val="24292E"/>
              </a:solidFill>
              <a:latin typeface="-apple-system"/>
            </a:endParaRPr>
          </a:p>
          <a:p>
            <a:pPr marL="0" lvl="0" indent="0">
              <a:lnSpc>
                <a:spcPct val="100000"/>
              </a:lnSpc>
              <a:buClrTx/>
              <a:tabLst/>
            </a:pPr>
            <a:r>
              <a:rPr lang="en-US" altLang="en-US" sz="1400" b="1" dirty="0">
                <a:solidFill>
                  <a:srgbClr val="24292E"/>
                </a:solidFill>
                <a:latin typeface="-apple-system"/>
              </a:rPr>
              <a:t>    </a:t>
            </a:r>
            <a:r>
              <a:rPr lang="en-US" altLang="en-US" sz="1400" b="1" dirty="0" err="1">
                <a:latin typeface="-apple-system"/>
              </a:rPr>
              <a:t>on_failure</a:t>
            </a:r>
            <a:r>
              <a:rPr lang="en-US" altLang="en-US" sz="1400" b="1" dirty="0">
                <a:solidFill>
                  <a:srgbClr val="24292E"/>
                </a:solidFill>
                <a:latin typeface="-apple-system"/>
              </a:rPr>
              <a:t> = "continue"</a:t>
            </a:r>
          </a:p>
          <a:p>
            <a:pPr marL="0" lvl="0" indent="0">
              <a:lnSpc>
                <a:spcPct val="100000"/>
              </a:lnSpc>
              <a:buClrTx/>
              <a:tabLst/>
            </a:pPr>
            <a:r>
              <a:rPr lang="en-US" altLang="en-US" sz="1400" b="1" dirty="0">
                <a:solidFill>
                  <a:srgbClr val="24292E"/>
                </a:solidFill>
                <a:latin typeface="-apple-system"/>
              </a:rPr>
              <a:t>  }</a:t>
            </a:r>
          </a:p>
          <a:p>
            <a:pPr marL="0" lvl="0" indent="0">
              <a:lnSpc>
                <a:spcPct val="100000"/>
              </a:lnSpc>
              <a:buClrTx/>
              <a:tabLst/>
            </a:pPr>
            <a:endParaRPr lang="en-US" altLang="en-US" sz="1400" b="1" dirty="0">
              <a:solidFill>
                <a:srgbClr val="24292E"/>
              </a:solidFill>
              <a:latin typeface="-apple-system"/>
            </a:endParaRPr>
          </a:p>
          <a:p>
            <a:pPr marL="0" lvl="0" indent="0">
              <a:lnSpc>
                <a:spcPct val="100000"/>
              </a:lnSpc>
              <a:buClrTx/>
              <a:tabLst/>
            </a:pPr>
            <a:r>
              <a:rPr lang="en-US" altLang="en-US" sz="1400" b="1" dirty="0">
                <a:solidFill>
                  <a:srgbClr val="24292E"/>
                </a:solidFill>
                <a:latin typeface="-apple-system"/>
              </a:rPr>
              <a:t>  tags {</a:t>
            </a:r>
          </a:p>
          <a:p>
            <a:pPr marL="0" lvl="0" indent="0">
              <a:lnSpc>
                <a:spcPct val="100000"/>
              </a:lnSpc>
              <a:buClrTx/>
              <a:tabLst/>
            </a:pPr>
            <a:r>
              <a:rPr lang="en-US" altLang="en-US" sz="1400" b="1" dirty="0">
                <a:solidFill>
                  <a:srgbClr val="24292E"/>
                </a:solidFill>
                <a:latin typeface="-apple-system"/>
              </a:rPr>
              <a:t>    </a:t>
            </a:r>
            <a:r>
              <a:rPr lang="en-US" altLang="en-US" sz="1400" b="1" dirty="0">
                <a:latin typeface="-apple-system"/>
              </a:rPr>
              <a:t>Name</a:t>
            </a:r>
            <a:r>
              <a:rPr lang="en-US" altLang="en-US" sz="1400" b="1" dirty="0">
                <a:solidFill>
                  <a:srgbClr val="24292E"/>
                </a:solidFill>
                <a:latin typeface="-apple-system"/>
              </a:rPr>
              <a:t> = "</a:t>
            </a:r>
            <a:r>
              <a:rPr lang="en-US" altLang="en-US" sz="1400" b="1" dirty="0" err="1">
                <a:solidFill>
                  <a:srgbClr val="24292E"/>
                </a:solidFill>
                <a:latin typeface="-apple-system"/>
              </a:rPr>
              <a:t>HelloCompliance</a:t>
            </a:r>
            <a:r>
              <a:rPr lang="en-US" altLang="en-US" sz="1400" b="1" dirty="0">
                <a:solidFill>
                  <a:srgbClr val="24292E"/>
                </a:solidFill>
                <a:latin typeface="-apple-system"/>
              </a:rPr>
              <a:t>"</a:t>
            </a:r>
          </a:p>
          <a:p>
            <a:pPr marL="0" lvl="0" indent="0">
              <a:lnSpc>
                <a:spcPct val="100000"/>
              </a:lnSpc>
              <a:buClrTx/>
              <a:tabLst/>
            </a:pPr>
            <a:r>
              <a:rPr lang="en-US" altLang="en-US" sz="1400" b="1" dirty="0">
                <a:solidFill>
                  <a:srgbClr val="24292E"/>
                </a:solidFill>
                <a:latin typeface="-apple-system"/>
              </a:rPr>
              <a:t>  }</a:t>
            </a:r>
          </a:p>
          <a:p>
            <a:pPr marL="0" lvl="0" indent="0">
              <a:lnSpc>
                <a:spcPct val="100000"/>
              </a:lnSpc>
              <a:buClrTx/>
              <a:tabLst/>
            </a:pPr>
            <a:r>
              <a:rPr lang="en-US" altLang="en-US" sz="1400" b="1" dirty="0">
                <a:solidFill>
                  <a:srgbClr val="24292E"/>
                </a:solidFill>
                <a:latin typeface="-apple-system"/>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BCEEEAB0-0F25-4CCD-A630-EF40C7EDD1A2}"/>
              </a:ext>
            </a:extLst>
          </p:cNvPr>
          <p:cNvSpPr/>
          <p:nvPr/>
        </p:nvSpPr>
        <p:spPr>
          <a:xfrm>
            <a:off x="4267201" y="1118701"/>
            <a:ext cx="5638800" cy="369332"/>
          </a:xfrm>
          <a:prstGeom prst="rect">
            <a:avLst/>
          </a:prstGeom>
        </p:spPr>
        <p:txBody>
          <a:bodyPr wrap="square">
            <a:spAutoFit/>
          </a:bodyPr>
          <a:lstStyle/>
          <a:p>
            <a:r>
              <a:rPr lang="en-GB" dirty="0"/>
              <a:t>https://github.com/inspec/terraform-provisioner-inspec</a:t>
            </a:r>
          </a:p>
        </p:txBody>
      </p:sp>
      <p:sp>
        <p:nvSpPr>
          <p:cNvPr id="7" name="Rectangle 6">
            <a:extLst>
              <a:ext uri="{FF2B5EF4-FFF2-40B4-BE49-F238E27FC236}">
                <a16:creationId xmlns:a16="http://schemas.microsoft.com/office/drawing/2014/main" id="{818D94DF-04D6-4C6B-9ADE-CAE376A6C128}"/>
              </a:ext>
            </a:extLst>
          </p:cNvPr>
          <p:cNvSpPr/>
          <p:nvPr/>
        </p:nvSpPr>
        <p:spPr>
          <a:xfrm>
            <a:off x="4738141" y="3794537"/>
            <a:ext cx="4169411" cy="369332"/>
          </a:xfrm>
          <a:prstGeom prst="rect">
            <a:avLst/>
          </a:prstGeom>
        </p:spPr>
        <p:txBody>
          <a:bodyPr wrap="none">
            <a:spAutoFit/>
          </a:bodyPr>
          <a:lstStyle/>
          <a:p>
            <a:r>
              <a:rPr lang="en-US" altLang="en-US" b="1" dirty="0">
                <a:solidFill>
                  <a:srgbClr val="24292E"/>
                </a:solidFill>
                <a:latin typeface="-apple-system"/>
              </a:rPr>
              <a:t> # installs </a:t>
            </a:r>
            <a:r>
              <a:rPr lang="en-US" altLang="en-US" b="1" dirty="0" err="1">
                <a:solidFill>
                  <a:srgbClr val="24292E"/>
                </a:solidFill>
                <a:latin typeface="-apple-system"/>
              </a:rPr>
              <a:t>inspec</a:t>
            </a:r>
            <a:r>
              <a:rPr lang="en-US" altLang="en-US" b="1" dirty="0">
                <a:solidFill>
                  <a:srgbClr val="24292E"/>
                </a:solidFill>
                <a:latin typeface="-apple-system"/>
              </a:rPr>
              <a:t> and executes the profiles</a:t>
            </a:r>
            <a:endParaRPr lang="en-GB" dirty="0"/>
          </a:p>
        </p:txBody>
      </p:sp>
      <p:sp>
        <p:nvSpPr>
          <p:cNvPr id="8" name="Rectangle 7">
            <a:extLst>
              <a:ext uri="{FF2B5EF4-FFF2-40B4-BE49-F238E27FC236}">
                <a16:creationId xmlns:a16="http://schemas.microsoft.com/office/drawing/2014/main" id="{3BB3EC65-A2AB-420E-A167-DB0796F62DE5}"/>
              </a:ext>
            </a:extLst>
          </p:cNvPr>
          <p:cNvSpPr/>
          <p:nvPr/>
        </p:nvSpPr>
        <p:spPr>
          <a:xfrm>
            <a:off x="4787289" y="4659837"/>
            <a:ext cx="4071114" cy="369332"/>
          </a:xfrm>
          <a:prstGeom prst="rect">
            <a:avLst/>
          </a:prstGeom>
        </p:spPr>
        <p:txBody>
          <a:bodyPr wrap="none">
            <a:spAutoFit/>
          </a:bodyPr>
          <a:lstStyle/>
          <a:p>
            <a:pPr lvl="0"/>
            <a:r>
              <a:rPr lang="en-US" altLang="en-US" b="1" dirty="0">
                <a:solidFill>
                  <a:srgbClr val="24292E"/>
                </a:solidFill>
                <a:latin typeface="-apple-system"/>
              </a:rPr>
              <a:t># allow pass if compliance errors happen</a:t>
            </a:r>
          </a:p>
        </p:txBody>
      </p:sp>
      <p:sp>
        <p:nvSpPr>
          <p:cNvPr id="9" name="Rectangle 8">
            <a:extLst>
              <a:ext uri="{FF2B5EF4-FFF2-40B4-BE49-F238E27FC236}">
                <a16:creationId xmlns:a16="http://schemas.microsoft.com/office/drawing/2014/main" id="{CBBDE45B-52BA-47AB-B6BD-AB0FB3065530}"/>
              </a:ext>
            </a:extLst>
          </p:cNvPr>
          <p:cNvSpPr/>
          <p:nvPr/>
        </p:nvSpPr>
        <p:spPr>
          <a:xfrm>
            <a:off x="4754538" y="1520268"/>
            <a:ext cx="2725361" cy="369332"/>
          </a:xfrm>
          <a:prstGeom prst="rect">
            <a:avLst/>
          </a:prstGeom>
        </p:spPr>
        <p:txBody>
          <a:bodyPr wrap="none">
            <a:spAutoFit/>
          </a:bodyPr>
          <a:lstStyle/>
          <a:p>
            <a:r>
              <a:rPr lang="en-US" altLang="en-US" b="1" dirty="0">
                <a:solidFill>
                  <a:srgbClr val="24292E"/>
                </a:solidFill>
                <a:latin typeface="-apple-system"/>
              </a:rPr>
              <a:t> # connects as user ubuntu</a:t>
            </a:r>
            <a:endParaRPr lang="en-GB" dirty="0"/>
          </a:p>
        </p:txBody>
      </p:sp>
      <p:sp>
        <p:nvSpPr>
          <p:cNvPr id="10" name="Rectangle 9">
            <a:extLst>
              <a:ext uri="{FF2B5EF4-FFF2-40B4-BE49-F238E27FC236}">
                <a16:creationId xmlns:a16="http://schemas.microsoft.com/office/drawing/2014/main" id="{224A2163-CCA0-4854-B862-1EACE52893B6}"/>
              </a:ext>
            </a:extLst>
          </p:cNvPr>
          <p:cNvSpPr/>
          <p:nvPr/>
        </p:nvSpPr>
        <p:spPr>
          <a:xfrm>
            <a:off x="4731389" y="2981602"/>
            <a:ext cx="1091581" cy="369332"/>
          </a:xfrm>
          <a:prstGeom prst="rect">
            <a:avLst/>
          </a:prstGeom>
        </p:spPr>
        <p:txBody>
          <a:bodyPr wrap="none">
            <a:spAutoFit/>
          </a:bodyPr>
          <a:lstStyle/>
          <a:p>
            <a:r>
              <a:rPr lang="en-US" altLang="en-US" b="1" dirty="0">
                <a:solidFill>
                  <a:srgbClr val="24292E"/>
                </a:solidFill>
                <a:latin typeface="-apple-system"/>
              </a:rPr>
              <a:t> # </a:t>
            </a:r>
            <a:r>
              <a:rPr lang="en-US" altLang="en-US" b="1" dirty="0" err="1">
                <a:solidFill>
                  <a:srgbClr val="24292E"/>
                </a:solidFill>
                <a:latin typeface="-apple-system"/>
              </a:rPr>
              <a:t>ssh</a:t>
            </a:r>
            <a:r>
              <a:rPr lang="en-US" altLang="en-US" b="1" dirty="0">
                <a:solidFill>
                  <a:srgbClr val="24292E"/>
                </a:solidFill>
                <a:latin typeface="-apple-system"/>
              </a:rPr>
              <a:t> key</a:t>
            </a:r>
            <a:endParaRPr lang="en-GB" dirty="0"/>
          </a:p>
        </p:txBody>
      </p:sp>
      <p:sp>
        <p:nvSpPr>
          <p:cNvPr id="12" name="Rectangle 11">
            <a:extLst>
              <a:ext uri="{FF2B5EF4-FFF2-40B4-BE49-F238E27FC236}">
                <a16:creationId xmlns:a16="http://schemas.microsoft.com/office/drawing/2014/main" id="{2B062174-D6A6-48D9-9BA8-10567D9B3157}"/>
              </a:ext>
            </a:extLst>
          </p:cNvPr>
          <p:cNvSpPr/>
          <p:nvPr/>
        </p:nvSpPr>
        <p:spPr>
          <a:xfrm>
            <a:off x="4738141" y="5504027"/>
            <a:ext cx="1888466" cy="369332"/>
          </a:xfrm>
          <a:prstGeom prst="rect">
            <a:avLst/>
          </a:prstGeom>
        </p:spPr>
        <p:txBody>
          <a:bodyPr wrap="none">
            <a:spAutoFit/>
          </a:bodyPr>
          <a:lstStyle/>
          <a:p>
            <a:pPr lvl="0"/>
            <a:r>
              <a:rPr lang="en-US" altLang="en-US" b="1" dirty="0">
                <a:solidFill>
                  <a:srgbClr val="24292E"/>
                </a:solidFill>
                <a:latin typeface="-apple-system"/>
              </a:rPr>
              <a:t># compliance tags</a:t>
            </a:r>
          </a:p>
        </p:txBody>
      </p:sp>
    </p:spTree>
    <p:extLst>
      <p:ext uri="{BB962C8B-B14F-4D97-AF65-F5344CB8AC3E}">
        <p14:creationId xmlns:p14="http://schemas.microsoft.com/office/powerpoint/2010/main" val="3616601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4FF2-8348-4B26-91C2-79416B5419A2}"/>
              </a:ext>
            </a:extLst>
          </p:cNvPr>
          <p:cNvSpPr>
            <a:spLocks noGrp="1"/>
          </p:cNvSpPr>
          <p:nvPr>
            <p:ph type="title"/>
          </p:nvPr>
        </p:nvSpPr>
        <p:spPr/>
        <p:txBody>
          <a:bodyPr/>
          <a:lstStyle/>
          <a:p>
            <a:endParaRPr lang="en-GB"/>
          </a:p>
        </p:txBody>
      </p:sp>
      <p:pic>
        <p:nvPicPr>
          <p:cNvPr id="10" name="Content Placeholder 9">
            <a:extLst>
              <a:ext uri="{FF2B5EF4-FFF2-40B4-BE49-F238E27FC236}">
                <a16:creationId xmlns:a16="http://schemas.microsoft.com/office/drawing/2014/main" id="{5658F060-91D2-4632-AA65-75AED4C431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9" y="-1"/>
            <a:ext cx="9904071" cy="6904567"/>
          </a:xfrm>
        </p:spPr>
      </p:pic>
      <p:sp>
        <p:nvSpPr>
          <p:cNvPr id="4" name="Rectangle 3">
            <a:extLst>
              <a:ext uri="{FF2B5EF4-FFF2-40B4-BE49-F238E27FC236}">
                <a16:creationId xmlns:a16="http://schemas.microsoft.com/office/drawing/2014/main" id="{A87316C9-7AA7-4618-A9D3-2B375C48F699}"/>
              </a:ext>
            </a:extLst>
          </p:cNvPr>
          <p:cNvSpPr/>
          <p:nvPr/>
        </p:nvSpPr>
        <p:spPr>
          <a:xfrm>
            <a:off x="2769243" y="378023"/>
            <a:ext cx="7297838" cy="307777"/>
          </a:xfrm>
          <a:prstGeom prst="rect">
            <a:avLst/>
          </a:prstGeom>
        </p:spPr>
        <p:txBody>
          <a:bodyPr wrap="square">
            <a:spAutoFit/>
          </a:bodyPr>
          <a:lstStyle/>
          <a:p>
            <a:r>
              <a:rPr lang="en-GB" sz="1400" dirty="0">
                <a:solidFill>
                  <a:schemeClr val="bg1"/>
                </a:solidFill>
              </a:rPr>
              <a:t>https://blog.chef.io/2018/05/23/automatically-generating-inspec-controls-from-terraform/</a:t>
            </a:r>
          </a:p>
        </p:txBody>
      </p:sp>
    </p:spTree>
    <p:extLst>
      <p:ext uri="{BB962C8B-B14F-4D97-AF65-F5344CB8AC3E}">
        <p14:creationId xmlns:p14="http://schemas.microsoft.com/office/powerpoint/2010/main" val="40799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4091" y="161522"/>
            <a:ext cx="9259747" cy="702000"/>
          </a:xfrm>
        </p:spPr>
        <p:txBody>
          <a:bodyPr/>
          <a:lstStyle/>
          <a:p>
            <a:r>
              <a:rPr lang="en-US" dirty="0"/>
              <a:t>Packer Workflow</a:t>
            </a:r>
            <a:endParaRPr lang="en-GB" dirty="0"/>
          </a:p>
        </p:txBody>
      </p:sp>
      <p:sp>
        <p:nvSpPr>
          <p:cNvPr id="11" name="Rectangle: Rounded Corners 10"/>
          <p:cNvSpPr/>
          <p:nvPr/>
        </p:nvSpPr>
        <p:spPr>
          <a:xfrm>
            <a:off x="5979846" y="2950627"/>
            <a:ext cx="1580909" cy="6858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VirtualBox</a:t>
            </a:r>
          </a:p>
        </p:txBody>
      </p:sp>
      <p:sp>
        <p:nvSpPr>
          <p:cNvPr id="12" name="Rectangle: Rounded Corners 11"/>
          <p:cNvSpPr/>
          <p:nvPr/>
        </p:nvSpPr>
        <p:spPr>
          <a:xfrm>
            <a:off x="5979845" y="2006928"/>
            <a:ext cx="1580909" cy="6858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28" name="Rectangle: Rounded Corners 27"/>
          <p:cNvSpPr/>
          <p:nvPr/>
        </p:nvSpPr>
        <p:spPr>
          <a:xfrm>
            <a:off x="2059328" y="2963166"/>
            <a:ext cx="1609461" cy="1530980"/>
          </a:xfrm>
          <a:prstGeom prst="roundRect">
            <a:avLst/>
          </a:prstGeom>
          <a:gradFill flip="none" rotWithShape="1">
            <a:gsLst>
              <a:gs pos="29000">
                <a:schemeClr val="accent4"/>
              </a:gs>
              <a:gs pos="100000">
                <a:schemeClr val="accent1">
                  <a:lumMod val="60000"/>
                  <a:lumOff val="40000"/>
                </a:schemeClr>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Provision</a:t>
            </a:r>
          </a:p>
        </p:txBody>
      </p:sp>
      <p:sp>
        <p:nvSpPr>
          <p:cNvPr id="32" name="Rectangle: Rounded Corners 31"/>
          <p:cNvSpPr/>
          <p:nvPr/>
        </p:nvSpPr>
        <p:spPr>
          <a:xfrm>
            <a:off x="6017464" y="3836135"/>
            <a:ext cx="1580909" cy="6858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VMWare</a:t>
            </a:r>
          </a:p>
        </p:txBody>
      </p:sp>
      <p:sp>
        <p:nvSpPr>
          <p:cNvPr id="33" name="Rectangle: Rounded Corners 32"/>
          <p:cNvSpPr/>
          <p:nvPr/>
        </p:nvSpPr>
        <p:spPr>
          <a:xfrm>
            <a:off x="8002929" y="2887930"/>
            <a:ext cx="1580909" cy="1606215"/>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a:p>
            <a:pPr algn="ctr"/>
            <a:r>
              <a:rPr lang="en-US" dirty="0"/>
              <a:t>Images</a:t>
            </a:r>
          </a:p>
        </p:txBody>
      </p:sp>
      <p:sp>
        <p:nvSpPr>
          <p:cNvPr id="35" name="Rectangle: Rounded Corners 34"/>
          <p:cNvSpPr/>
          <p:nvPr/>
        </p:nvSpPr>
        <p:spPr>
          <a:xfrm>
            <a:off x="3927869" y="2980528"/>
            <a:ext cx="1609803" cy="1541407"/>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Post-Process</a:t>
            </a:r>
          </a:p>
        </p:txBody>
      </p:sp>
      <p:sp>
        <p:nvSpPr>
          <p:cNvPr id="41" name="Rectangle: Rounded Corners 40"/>
          <p:cNvSpPr/>
          <p:nvPr/>
        </p:nvSpPr>
        <p:spPr>
          <a:xfrm>
            <a:off x="6024216" y="4800600"/>
            <a:ext cx="1580909" cy="6858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AWS EC2</a:t>
            </a:r>
          </a:p>
        </p:txBody>
      </p:sp>
      <p:sp>
        <p:nvSpPr>
          <p:cNvPr id="49" name="Rectangle: Rounded Corners 48"/>
          <p:cNvSpPr/>
          <p:nvPr/>
        </p:nvSpPr>
        <p:spPr>
          <a:xfrm>
            <a:off x="245575" y="2995346"/>
            <a:ext cx="1580909" cy="1498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spTree>
    <p:extLst>
      <p:ext uri="{BB962C8B-B14F-4D97-AF65-F5344CB8AC3E}">
        <p14:creationId xmlns:p14="http://schemas.microsoft.com/office/powerpoint/2010/main" val="4109250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5F3F9-36E3-440A-B3E9-8BFBDCC7DE1C}"/>
              </a:ext>
            </a:extLst>
          </p:cNvPr>
          <p:cNvSpPr>
            <a:spLocks noGrp="1"/>
          </p:cNvSpPr>
          <p:nvPr>
            <p:ph type="title"/>
          </p:nvPr>
        </p:nvSpPr>
        <p:spPr/>
        <p:txBody>
          <a:bodyPr/>
          <a:lstStyle/>
          <a:p>
            <a:r>
              <a:rPr lang="en-US" dirty="0"/>
              <a:t>Immutable Images Flexibility vs Simplicity</a:t>
            </a:r>
            <a:endParaRPr lang="en-GB" dirty="0"/>
          </a:p>
        </p:txBody>
      </p:sp>
      <p:pic>
        <p:nvPicPr>
          <p:cNvPr id="5" name="Content Placeholder 4">
            <a:extLst>
              <a:ext uri="{FF2B5EF4-FFF2-40B4-BE49-F238E27FC236}">
                <a16:creationId xmlns:a16="http://schemas.microsoft.com/office/drawing/2014/main" id="{8091BCB2-3B69-41C1-A5FF-03AF3DE199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119" y="1455738"/>
            <a:ext cx="6991350" cy="4581525"/>
          </a:xfrm>
        </p:spPr>
      </p:pic>
    </p:spTree>
    <p:extLst>
      <p:ext uri="{BB962C8B-B14F-4D97-AF65-F5344CB8AC3E}">
        <p14:creationId xmlns:p14="http://schemas.microsoft.com/office/powerpoint/2010/main" val="1333738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p:cNvSpPr/>
          <p:nvPr/>
        </p:nvSpPr>
        <p:spPr>
          <a:xfrm>
            <a:off x="2637722" y="1758900"/>
            <a:ext cx="3305878" cy="3200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p:txBody>
          <a:bodyPr/>
          <a:lstStyle/>
          <a:p>
            <a:r>
              <a:rPr lang="en-US" dirty="0"/>
              <a:t>Four Abstractions of Cloud Native Operations</a:t>
            </a:r>
            <a:endParaRPr lang="en-GB" dirty="0"/>
          </a:p>
        </p:txBody>
      </p:sp>
      <p:sp>
        <p:nvSpPr>
          <p:cNvPr id="6" name="Rectangle: Rounded Corners 5"/>
          <p:cNvSpPr/>
          <p:nvPr/>
        </p:nvSpPr>
        <p:spPr>
          <a:xfrm rot="5400000">
            <a:off x="3964905" y="3086100"/>
            <a:ext cx="2636042"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Brokers</a:t>
            </a:r>
          </a:p>
        </p:txBody>
      </p:sp>
      <p:sp>
        <p:nvSpPr>
          <p:cNvPr id="7" name="Rectangle: Rounded Corners 6"/>
          <p:cNvSpPr/>
          <p:nvPr/>
        </p:nvSpPr>
        <p:spPr>
          <a:xfrm>
            <a:off x="2895600" y="2110979"/>
            <a:ext cx="1580909" cy="685800"/>
          </a:xfrm>
          <a:prstGeom prst="roundRect">
            <a:avLst/>
          </a:prstGeom>
          <a:gradFill>
            <a:gsLst>
              <a:gs pos="29000">
                <a:schemeClr val="accent4"/>
              </a:gs>
              <a:gs pos="100000">
                <a:schemeClr val="accent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Functions</a:t>
            </a:r>
          </a:p>
        </p:txBody>
      </p:sp>
      <p:sp>
        <p:nvSpPr>
          <p:cNvPr id="8" name="Rectangle: Rounded Corners 7"/>
          <p:cNvSpPr/>
          <p:nvPr/>
        </p:nvSpPr>
        <p:spPr>
          <a:xfrm>
            <a:off x="2895600" y="3048000"/>
            <a:ext cx="1580909" cy="685800"/>
          </a:xfrm>
          <a:prstGeom prst="roundRect">
            <a:avLst/>
          </a:prstGeom>
          <a:gradFill>
            <a:gsLst>
              <a:gs pos="29000">
                <a:schemeClr val="accent4"/>
              </a:gs>
              <a:gs pos="100000">
                <a:schemeClr val="accent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Applications</a:t>
            </a:r>
          </a:p>
        </p:txBody>
      </p:sp>
      <p:sp>
        <p:nvSpPr>
          <p:cNvPr id="9" name="Rectangle: Rounded Corners 8"/>
          <p:cNvSpPr/>
          <p:nvPr/>
        </p:nvSpPr>
        <p:spPr>
          <a:xfrm>
            <a:off x="2895600" y="3985021"/>
            <a:ext cx="1580909" cy="685800"/>
          </a:xfrm>
          <a:prstGeom prst="roundRect">
            <a:avLst/>
          </a:prstGeom>
          <a:gradFill>
            <a:gsLst>
              <a:gs pos="29000">
                <a:schemeClr val="accent4"/>
              </a:gs>
              <a:gs pos="100000">
                <a:schemeClr val="accent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Containers</a:t>
            </a:r>
          </a:p>
        </p:txBody>
      </p:sp>
      <p:sp>
        <p:nvSpPr>
          <p:cNvPr id="11" name="Arrow: Right 10"/>
          <p:cNvSpPr/>
          <p:nvPr/>
        </p:nvSpPr>
        <p:spPr>
          <a:xfrm rot="16200000">
            <a:off x="555367" y="3032333"/>
            <a:ext cx="3200400" cy="653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Operational Efficiency</a:t>
            </a:r>
            <a:endParaRPr lang="en-GB" dirty="0"/>
          </a:p>
        </p:txBody>
      </p:sp>
      <p:sp>
        <p:nvSpPr>
          <p:cNvPr id="12" name="Arrow: Right 11"/>
          <p:cNvSpPr/>
          <p:nvPr/>
        </p:nvSpPr>
        <p:spPr>
          <a:xfrm rot="5400000">
            <a:off x="4792399" y="3035007"/>
            <a:ext cx="3200400" cy="648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Opinions</a:t>
            </a:r>
            <a:endParaRPr lang="en-GB" dirty="0"/>
          </a:p>
        </p:txBody>
      </p:sp>
    </p:spTree>
    <p:extLst>
      <p:ext uri="{BB962C8B-B14F-4D97-AF65-F5344CB8AC3E}">
        <p14:creationId xmlns:p14="http://schemas.microsoft.com/office/powerpoint/2010/main" val="3216689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7500F9-9EAE-4943-BAD3-75AE4699DDE7}"/>
              </a:ext>
            </a:extLst>
          </p:cNvPr>
          <p:cNvSpPr>
            <a:spLocks noGrp="1"/>
          </p:cNvSpPr>
          <p:nvPr>
            <p:ph type="title"/>
          </p:nvPr>
        </p:nvSpPr>
        <p:spPr/>
        <p:txBody>
          <a:bodyPr/>
          <a:lstStyle/>
          <a:p>
            <a:r>
              <a:rPr lang="en-US" dirty="0"/>
              <a:t>Why automate?</a:t>
            </a:r>
            <a:endParaRPr lang="en-GB" dirty="0"/>
          </a:p>
        </p:txBody>
      </p:sp>
      <p:sp>
        <p:nvSpPr>
          <p:cNvPr id="4" name="Content Placeholder 3">
            <a:extLst>
              <a:ext uri="{FF2B5EF4-FFF2-40B4-BE49-F238E27FC236}">
                <a16:creationId xmlns:a16="http://schemas.microsoft.com/office/drawing/2014/main" id="{E2C4FBB2-3534-4A68-A39F-AE30F84E23C9}"/>
              </a:ext>
            </a:extLst>
          </p:cNvPr>
          <p:cNvSpPr>
            <a:spLocks noGrp="1"/>
          </p:cNvSpPr>
          <p:nvPr>
            <p:ph idx="1"/>
          </p:nvPr>
        </p:nvSpPr>
        <p:spPr>
          <a:xfrm>
            <a:off x="324091" y="1323001"/>
            <a:ext cx="4476509" cy="4847010"/>
          </a:xfrm>
        </p:spPr>
        <p:txBody>
          <a:bodyPr>
            <a:normAutofit/>
          </a:bodyPr>
          <a:lstStyle/>
          <a:p>
            <a:r>
              <a:rPr lang="en-US" sz="3200" dirty="0"/>
              <a:t>Continuous monitoring</a:t>
            </a:r>
          </a:p>
          <a:p>
            <a:r>
              <a:rPr lang="en-US" sz="3200" dirty="0"/>
              <a:t>Continuous assessment</a:t>
            </a:r>
          </a:p>
          <a:p>
            <a:r>
              <a:rPr lang="en-US" sz="3200" dirty="0"/>
              <a:t>Audit and Compliance</a:t>
            </a:r>
          </a:p>
          <a:p>
            <a:r>
              <a:rPr lang="en-US" sz="3200" dirty="0"/>
              <a:t>Change management</a:t>
            </a:r>
          </a:p>
          <a:p>
            <a:r>
              <a:rPr lang="en-US" sz="3200" dirty="0"/>
              <a:t>Operational troubleshooting</a:t>
            </a:r>
            <a:endParaRPr lang="en-GB" sz="3200" dirty="0"/>
          </a:p>
        </p:txBody>
      </p:sp>
      <p:sp>
        <p:nvSpPr>
          <p:cNvPr id="9" name="Rectangle: Rounded Corners 8">
            <a:extLst>
              <a:ext uri="{FF2B5EF4-FFF2-40B4-BE49-F238E27FC236}">
                <a16:creationId xmlns:a16="http://schemas.microsoft.com/office/drawing/2014/main" id="{413F93F6-B2B2-446C-A756-E2AB9E667AD6}"/>
              </a:ext>
            </a:extLst>
          </p:cNvPr>
          <p:cNvSpPr/>
          <p:nvPr/>
        </p:nvSpPr>
        <p:spPr>
          <a:xfrm>
            <a:off x="5196358" y="1447800"/>
            <a:ext cx="4419599" cy="92222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Guardrails</a:t>
            </a:r>
            <a:endParaRPr lang="en-US" dirty="0"/>
          </a:p>
        </p:txBody>
      </p:sp>
      <p:sp>
        <p:nvSpPr>
          <p:cNvPr id="11" name="Rectangle: Rounded Corners 10">
            <a:extLst>
              <a:ext uri="{FF2B5EF4-FFF2-40B4-BE49-F238E27FC236}">
                <a16:creationId xmlns:a16="http://schemas.microsoft.com/office/drawing/2014/main" id="{CD05FB9F-4C1E-45C1-AB87-E8B7CDD0D0F7}"/>
              </a:ext>
            </a:extLst>
          </p:cNvPr>
          <p:cNvSpPr/>
          <p:nvPr/>
        </p:nvSpPr>
        <p:spPr>
          <a:xfrm>
            <a:off x="5196358" y="2467350"/>
            <a:ext cx="2068589" cy="6858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Visibility</a:t>
            </a:r>
            <a:endParaRPr lang="en-US" dirty="0"/>
          </a:p>
        </p:txBody>
      </p:sp>
      <p:sp>
        <p:nvSpPr>
          <p:cNvPr id="14" name="Rectangle: Rounded Corners 13">
            <a:extLst>
              <a:ext uri="{FF2B5EF4-FFF2-40B4-BE49-F238E27FC236}">
                <a16:creationId xmlns:a16="http://schemas.microsoft.com/office/drawing/2014/main" id="{23732B3C-6C67-424A-9D71-A0A50A972A18}"/>
              </a:ext>
            </a:extLst>
          </p:cNvPr>
          <p:cNvSpPr/>
          <p:nvPr/>
        </p:nvSpPr>
        <p:spPr>
          <a:xfrm>
            <a:off x="7508306" y="2455504"/>
            <a:ext cx="2107652" cy="714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Control</a:t>
            </a:r>
            <a:endParaRPr lang="en-US" dirty="0"/>
          </a:p>
        </p:txBody>
      </p:sp>
      <p:sp>
        <p:nvSpPr>
          <p:cNvPr id="15" name="Rectangle: Rounded Corners 14">
            <a:extLst>
              <a:ext uri="{FF2B5EF4-FFF2-40B4-BE49-F238E27FC236}">
                <a16:creationId xmlns:a16="http://schemas.microsoft.com/office/drawing/2014/main" id="{0A1CDA92-B195-4EBD-A011-5A1AC93F768E}"/>
              </a:ext>
            </a:extLst>
          </p:cNvPr>
          <p:cNvSpPr/>
          <p:nvPr/>
        </p:nvSpPr>
        <p:spPr>
          <a:xfrm>
            <a:off x="7482358" y="3293704"/>
            <a:ext cx="990599"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Alarm</a:t>
            </a:r>
          </a:p>
        </p:txBody>
      </p:sp>
      <p:sp>
        <p:nvSpPr>
          <p:cNvPr id="16" name="Rectangle: Rounded Corners 15">
            <a:extLst>
              <a:ext uri="{FF2B5EF4-FFF2-40B4-BE49-F238E27FC236}">
                <a16:creationId xmlns:a16="http://schemas.microsoft.com/office/drawing/2014/main" id="{B00C345A-B0E1-4360-9A6F-EBCC5A8D928B}"/>
              </a:ext>
            </a:extLst>
          </p:cNvPr>
          <p:cNvSpPr/>
          <p:nvPr/>
        </p:nvSpPr>
        <p:spPr>
          <a:xfrm>
            <a:off x="5181600" y="3312931"/>
            <a:ext cx="925589" cy="6858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Audit</a:t>
            </a:r>
            <a:endParaRPr lang="en-US" sz="1200" dirty="0"/>
          </a:p>
        </p:txBody>
      </p:sp>
      <p:sp>
        <p:nvSpPr>
          <p:cNvPr id="17" name="Rectangle: Rounded Corners 16">
            <a:extLst>
              <a:ext uri="{FF2B5EF4-FFF2-40B4-BE49-F238E27FC236}">
                <a16:creationId xmlns:a16="http://schemas.microsoft.com/office/drawing/2014/main" id="{8ADC988F-9E3B-461B-BBF7-90D94053A3F0}"/>
              </a:ext>
            </a:extLst>
          </p:cNvPr>
          <p:cNvSpPr/>
          <p:nvPr/>
        </p:nvSpPr>
        <p:spPr>
          <a:xfrm>
            <a:off x="6339358" y="3293704"/>
            <a:ext cx="925589" cy="6858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Logs</a:t>
            </a:r>
            <a:endParaRPr lang="en-US" sz="1200" dirty="0"/>
          </a:p>
        </p:txBody>
      </p:sp>
      <p:sp>
        <p:nvSpPr>
          <p:cNvPr id="18" name="Rectangle: Rounded Corners 17">
            <a:extLst>
              <a:ext uri="{FF2B5EF4-FFF2-40B4-BE49-F238E27FC236}">
                <a16:creationId xmlns:a16="http://schemas.microsoft.com/office/drawing/2014/main" id="{2C2AED11-6B9C-4115-847D-10A784880C66}"/>
              </a:ext>
            </a:extLst>
          </p:cNvPr>
          <p:cNvSpPr/>
          <p:nvPr/>
        </p:nvSpPr>
        <p:spPr>
          <a:xfrm>
            <a:off x="8625358" y="3312931"/>
            <a:ext cx="990599" cy="6858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Reme-diate</a:t>
            </a:r>
            <a:endParaRPr lang="en-US" dirty="0"/>
          </a:p>
        </p:txBody>
      </p:sp>
    </p:spTree>
    <p:extLst>
      <p:ext uri="{BB962C8B-B14F-4D97-AF65-F5344CB8AC3E}">
        <p14:creationId xmlns:p14="http://schemas.microsoft.com/office/powerpoint/2010/main" val="182046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73C9-4E2E-492D-92F4-213A7DA6691D}"/>
              </a:ext>
            </a:extLst>
          </p:cNvPr>
          <p:cNvSpPr>
            <a:spLocks noGrp="1"/>
          </p:cNvSpPr>
          <p:nvPr>
            <p:ph type="ctrTitle"/>
          </p:nvPr>
        </p:nvSpPr>
        <p:spPr/>
        <p:txBody>
          <a:bodyPr/>
          <a:lstStyle/>
          <a:p>
            <a:r>
              <a:rPr lang="en-US" sz="3600" dirty="0"/>
              <a:t>DevOps keeps eating the world</a:t>
            </a:r>
            <a:br>
              <a:rPr lang="en-US" sz="3600" dirty="0"/>
            </a:br>
            <a:endParaRPr lang="en-GB" dirty="0"/>
          </a:p>
        </p:txBody>
      </p:sp>
      <p:sp>
        <p:nvSpPr>
          <p:cNvPr id="3" name="Subtitle 2">
            <a:extLst>
              <a:ext uri="{FF2B5EF4-FFF2-40B4-BE49-F238E27FC236}">
                <a16:creationId xmlns:a16="http://schemas.microsoft.com/office/drawing/2014/main" id="{722F34AF-363A-429E-B687-25D18AD6B0DB}"/>
              </a:ext>
            </a:extLst>
          </p:cNvPr>
          <p:cNvSpPr>
            <a:spLocks noGrp="1"/>
          </p:cNvSpPr>
          <p:nvPr>
            <p:ph type="subTitle" idx="1"/>
          </p:nvPr>
        </p:nvSpPr>
        <p:spPr/>
        <p:txBody>
          <a:bodyPr/>
          <a:lstStyle/>
          <a:p>
            <a:r>
              <a:rPr lang="en-GB" dirty="0"/>
              <a:t>Infrastructure is a flexible resource</a:t>
            </a:r>
          </a:p>
        </p:txBody>
      </p:sp>
      <p:pic>
        <p:nvPicPr>
          <p:cNvPr id="4" name="Content Placeholder 4">
            <a:extLst>
              <a:ext uri="{FF2B5EF4-FFF2-40B4-BE49-F238E27FC236}">
                <a16:creationId xmlns:a16="http://schemas.microsoft.com/office/drawing/2014/main" id="{A45BEF7B-78EA-4DF6-ACA6-51BA1996C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31" y="1143000"/>
            <a:ext cx="9619732" cy="5411099"/>
          </a:xfrm>
          <a:prstGeom prst="rect">
            <a:avLst/>
          </a:prstGeom>
        </p:spPr>
      </p:pic>
    </p:spTree>
    <p:extLst>
      <p:ext uri="{BB962C8B-B14F-4D97-AF65-F5344CB8AC3E}">
        <p14:creationId xmlns:p14="http://schemas.microsoft.com/office/powerpoint/2010/main" val="54852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C533D-477A-4610-AF09-87EA8528FA25}"/>
              </a:ext>
            </a:extLst>
          </p:cNvPr>
          <p:cNvSpPr>
            <a:spLocks noGrp="1"/>
          </p:cNvSpPr>
          <p:nvPr>
            <p:ph type="ctrTitle"/>
          </p:nvPr>
        </p:nvSpPr>
        <p:spPr/>
        <p:txBody>
          <a:bodyPr/>
          <a:lstStyle/>
          <a:p>
            <a:r>
              <a:rPr lang="en-US" dirty="0"/>
              <a:t>Questions?</a:t>
            </a:r>
            <a:endParaRPr lang="en-GB" dirty="0"/>
          </a:p>
        </p:txBody>
      </p:sp>
      <p:sp>
        <p:nvSpPr>
          <p:cNvPr id="3" name="Subtitle 2">
            <a:extLst>
              <a:ext uri="{FF2B5EF4-FFF2-40B4-BE49-F238E27FC236}">
                <a16:creationId xmlns:a16="http://schemas.microsoft.com/office/drawing/2014/main" id="{A46E083A-E6CD-4B25-8F12-DDF3481EAF2A}"/>
              </a:ext>
            </a:extLst>
          </p:cNvPr>
          <p:cNvSpPr>
            <a:spLocks noGrp="1"/>
          </p:cNvSpPr>
          <p:nvPr>
            <p:ph type="subTitle" idx="1"/>
          </p:nvPr>
        </p:nvSpPr>
        <p:spPr/>
        <p:txBody>
          <a:bodyPr/>
          <a:lstStyle/>
          <a:p>
            <a:r>
              <a:rPr lang="en-US" dirty="0"/>
              <a:t>Thank you</a:t>
            </a:r>
            <a:endParaRPr lang="en-GB" dirty="0"/>
          </a:p>
        </p:txBody>
      </p:sp>
      <p:pic>
        <p:nvPicPr>
          <p:cNvPr id="4" name="Picture 3">
            <a:extLst>
              <a:ext uri="{FF2B5EF4-FFF2-40B4-BE49-F238E27FC236}">
                <a16:creationId xmlns:a16="http://schemas.microsoft.com/office/drawing/2014/main" id="{BC327803-2ABC-4765-A6E1-A32C4B629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652512"/>
            <a:ext cx="3471331" cy="3124200"/>
          </a:xfrm>
          <a:prstGeom prst="rect">
            <a:avLst/>
          </a:prstGeom>
        </p:spPr>
      </p:pic>
      <p:sp>
        <p:nvSpPr>
          <p:cNvPr id="5" name="TextBox 4">
            <a:extLst>
              <a:ext uri="{FF2B5EF4-FFF2-40B4-BE49-F238E27FC236}">
                <a16:creationId xmlns:a16="http://schemas.microsoft.com/office/drawing/2014/main" id="{B99F34FC-F1D6-4DF1-8495-43260CB0800C}"/>
              </a:ext>
            </a:extLst>
          </p:cNvPr>
          <p:cNvSpPr txBox="1"/>
          <p:nvPr/>
        </p:nvSpPr>
        <p:spPr>
          <a:xfrm>
            <a:off x="6172200" y="5084802"/>
            <a:ext cx="3048000" cy="553998"/>
          </a:xfrm>
          <a:prstGeom prst="rect">
            <a:avLst/>
          </a:prstGeom>
          <a:noFill/>
        </p:spPr>
        <p:txBody>
          <a:bodyPr wrap="square" rtlCol="0">
            <a:spAutoFit/>
          </a:bodyPr>
          <a:lstStyle/>
          <a:p>
            <a:r>
              <a:rPr lang="en-US" dirty="0"/>
              <a:t>@</a:t>
            </a:r>
            <a:r>
              <a:rPr lang="en-US" dirty="0" err="1"/>
              <a:t>Sergiu_Bodiu</a:t>
            </a:r>
            <a:endParaRPr lang="en-US" dirty="0"/>
          </a:p>
          <a:p>
            <a:r>
              <a:rPr lang="en-GB" sz="1200" dirty="0"/>
              <a:t>https://www.linkedin.com/in/sergiubodiu/</a:t>
            </a:r>
            <a:endParaRPr lang="en-GB" dirty="0"/>
          </a:p>
        </p:txBody>
      </p:sp>
    </p:spTree>
    <p:extLst>
      <p:ext uri="{BB962C8B-B14F-4D97-AF65-F5344CB8AC3E}">
        <p14:creationId xmlns:p14="http://schemas.microsoft.com/office/powerpoint/2010/main" val="3509551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5CE5C7-2A40-4373-A722-C8745A100C89}"/>
              </a:ext>
            </a:extLst>
          </p:cNvPr>
          <p:cNvSpPr>
            <a:spLocks noGrp="1"/>
          </p:cNvSpPr>
          <p:nvPr>
            <p:ph idx="1"/>
          </p:nvPr>
        </p:nvSpPr>
        <p:spPr/>
        <p:txBody>
          <a:bodyPr>
            <a:normAutofit/>
          </a:bodyPr>
          <a:lstStyle/>
          <a:p>
            <a:pPr marL="0" indent="0" algn="ctr">
              <a:buNone/>
            </a:pPr>
            <a:endParaRPr lang="en-US" sz="4000" dirty="0"/>
          </a:p>
          <a:p>
            <a:pPr marL="0" indent="0" algn="ctr">
              <a:buNone/>
            </a:pPr>
            <a:r>
              <a:rPr lang="en-US" sz="4000" dirty="0"/>
              <a:t>Continuous Integration </a:t>
            </a:r>
          </a:p>
          <a:p>
            <a:pPr marL="0" indent="0" algn="ctr">
              <a:buNone/>
            </a:pPr>
            <a:r>
              <a:rPr lang="en-US" sz="4000" dirty="0"/>
              <a:t>Continuous Deployment</a:t>
            </a:r>
          </a:p>
          <a:p>
            <a:pPr marL="0" indent="0" algn="ctr">
              <a:buNone/>
            </a:pPr>
            <a:r>
              <a:rPr lang="en-US" sz="4000" dirty="0"/>
              <a:t>Release Management</a:t>
            </a:r>
          </a:p>
          <a:p>
            <a:pPr marL="0" indent="0" algn="ctr">
              <a:buNone/>
            </a:pPr>
            <a:r>
              <a:rPr lang="en-US" sz="4000" dirty="0"/>
              <a:t>Automated Testing</a:t>
            </a:r>
          </a:p>
          <a:p>
            <a:pPr marL="0" indent="0" algn="ctr">
              <a:buNone/>
            </a:pPr>
            <a:endParaRPr lang="en-GB" sz="4000" dirty="0"/>
          </a:p>
        </p:txBody>
      </p:sp>
      <p:sp>
        <p:nvSpPr>
          <p:cNvPr id="3" name="Title 2">
            <a:extLst>
              <a:ext uri="{FF2B5EF4-FFF2-40B4-BE49-F238E27FC236}">
                <a16:creationId xmlns:a16="http://schemas.microsoft.com/office/drawing/2014/main" id="{8B715BFC-EEE2-455E-8143-2C4447711763}"/>
              </a:ext>
            </a:extLst>
          </p:cNvPr>
          <p:cNvSpPr>
            <a:spLocks noGrp="1"/>
          </p:cNvSpPr>
          <p:nvPr>
            <p:ph type="title"/>
          </p:nvPr>
        </p:nvSpPr>
        <p:spPr/>
        <p:txBody>
          <a:bodyPr/>
          <a:lstStyle/>
          <a:p>
            <a:r>
              <a:rPr lang="en-US" dirty="0"/>
              <a:t>Improve Flow of Customer Value</a:t>
            </a:r>
            <a:endParaRPr lang="en-GB" dirty="0"/>
          </a:p>
        </p:txBody>
      </p:sp>
    </p:spTree>
    <p:extLst>
      <p:ext uri="{BB962C8B-B14F-4D97-AF65-F5344CB8AC3E}">
        <p14:creationId xmlns:p14="http://schemas.microsoft.com/office/powerpoint/2010/main" val="3443224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8476-0332-468D-AB6E-C6AB1EE306A4}"/>
              </a:ext>
            </a:extLst>
          </p:cNvPr>
          <p:cNvSpPr>
            <a:spLocks noGrp="1"/>
          </p:cNvSpPr>
          <p:nvPr>
            <p:ph type="ctrTitle"/>
          </p:nvPr>
        </p:nvSpPr>
        <p:spPr/>
        <p:txBody>
          <a:bodyPr/>
          <a:lstStyle/>
          <a:p>
            <a:r>
              <a:rPr lang="en-US" dirty="0"/>
              <a:t>WE ARE HIRING</a:t>
            </a:r>
            <a:endParaRPr lang="en-GB" dirty="0"/>
          </a:p>
        </p:txBody>
      </p:sp>
      <p:sp>
        <p:nvSpPr>
          <p:cNvPr id="3" name="Subtitle 2">
            <a:extLst>
              <a:ext uri="{FF2B5EF4-FFF2-40B4-BE49-F238E27FC236}">
                <a16:creationId xmlns:a16="http://schemas.microsoft.com/office/drawing/2014/main" id="{53D424C7-EEB5-49BF-ACEE-CE3B074CDCE3}"/>
              </a:ext>
            </a:extLst>
          </p:cNvPr>
          <p:cNvSpPr>
            <a:spLocks noGrp="1"/>
          </p:cNvSpPr>
          <p:nvPr>
            <p:ph type="subTitle" idx="1"/>
          </p:nvPr>
        </p:nvSpPr>
        <p:spPr/>
        <p:txBody>
          <a:bodyPr/>
          <a:lstStyle/>
          <a:p>
            <a:r>
              <a:rPr lang="en-US" dirty="0"/>
              <a:t>System Engineers and Software Engineers</a:t>
            </a:r>
            <a:endParaRPr lang="en-GB" dirty="0"/>
          </a:p>
        </p:txBody>
      </p:sp>
    </p:spTree>
    <p:extLst>
      <p:ext uri="{BB962C8B-B14F-4D97-AF65-F5344CB8AC3E}">
        <p14:creationId xmlns:p14="http://schemas.microsoft.com/office/powerpoint/2010/main" val="2409323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91" y="199800"/>
            <a:ext cx="9259747" cy="702000"/>
          </a:xfrm>
        </p:spPr>
        <p:txBody>
          <a:bodyPr/>
          <a:lstStyle/>
          <a:p>
            <a:r>
              <a:rPr lang="en-US" dirty="0"/>
              <a:t>Cost per mile</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8652" y="1322388"/>
            <a:ext cx="8330283" cy="4848225"/>
          </a:xfrm>
        </p:spPr>
      </p:pic>
    </p:spTree>
    <p:extLst>
      <p:ext uri="{BB962C8B-B14F-4D97-AF65-F5344CB8AC3E}">
        <p14:creationId xmlns:p14="http://schemas.microsoft.com/office/powerpoint/2010/main" val="2041019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Common Terms</a:t>
            </a:r>
            <a:endParaRPr lang="en-GB" dirty="0"/>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3678765226"/>
              </p:ext>
            </p:extLst>
          </p:nvPr>
        </p:nvGraphicFramePr>
        <p:xfrm>
          <a:off x="323850" y="1322388"/>
          <a:ext cx="9353550" cy="4968240"/>
        </p:xfrm>
        <a:graphic>
          <a:graphicData uri="http://schemas.openxmlformats.org/drawingml/2006/table">
            <a:tbl>
              <a:tblPr firstRow="1" bandRow="1">
                <a:tableStyleId>{5C22544A-7EE6-4342-B048-85BDC9FD1C3A}</a:tableStyleId>
              </a:tblPr>
              <a:tblGrid>
                <a:gridCol w="2019758">
                  <a:extLst>
                    <a:ext uri="{9D8B030D-6E8A-4147-A177-3AD203B41FA5}">
                      <a16:colId xmlns:a16="http://schemas.microsoft.com/office/drawing/2014/main" val="20000"/>
                    </a:ext>
                  </a:extLst>
                </a:gridCol>
                <a:gridCol w="7333792">
                  <a:extLst>
                    <a:ext uri="{9D8B030D-6E8A-4147-A177-3AD203B41FA5}">
                      <a16:colId xmlns:a16="http://schemas.microsoft.com/office/drawing/2014/main" val="20001"/>
                    </a:ext>
                  </a:extLst>
                </a:gridCol>
              </a:tblGrid>
              <a:tr h="370840">
                <a:tc>
                  <a:txBody>
                    <a:bodyPr/>
                    <a:lstStyle/>
                    <a:p>
                      <a:r>
                        <a:rPr lang="en-GB" sz="2000" noProof="0" dirty="0"/>
                        <a:t>Term</a:t>
                      </a:r>
                    </a:p>
                  </a:txBody>
                  <a:tcPr/>
                </a:tc>
                <a:tc>
                  <a:txBody>
                    <a:bodyPr/>
                    <a:lstStyle/>
                    <a:p>
                      <a:r>
                        <a:rPr lang="en-GB" sz="2000" noProof="0" dirty="0"/>
                        <a:t>Definition</a:t>
                      </a:r>
                    </a:p>
                  </a:txBody>
                  <a:tcPr/>
                </a:tc>
                <a:extLst>
                  <a:ext uri="{0D108BD9-81ED-4DB2-BD59-A6C34878D82A}">
                    <a16:rowId xmlns:a16="http://schemas.microsoft.com/office/drawing/2014/main" val="10000"/>
                  </a:ext>
                </a:extLst>
              </a:tr>
              <a:tr h="370840">
                <a:tc>
                  <a:txBody>
                    <a:bodyPr/>
                    <a:lstStyle/>
                    <a:p>
                      <a:r>
                        <a:rPr lang="en-GB" sz="1800" b="1" noProof="0" dirty="0"/>
                        <a:t>Cloud (Computing)</a:t>
                      </a:r>
                    </a:p>
                  </a:txBody>
                  <a:tcPr/>
                </a:tc>
                <a:tc>
                  <a:txBody>
                    <a:bodyPr/>
                    <a:lstStyle/>
                    <a:p>
                      <a:pPr marL="285750" indent="-285750">
                        <a:buFont typeface="Arial"/>
                        <a:buChar char="•"/>
                      </a:pPr>
                      <a:r>
                        <a:rPr lang="en-US" sz="1800" baseline="0" dirty="0"/>
                        <a:t>On-demand delivery of IT resources via broad network access with rapid elasticity, resource pooling, and measured service. </a:t>
                      </a:r>
                    </a:p>
                  </a:txBody>
                  <a:tcPr/>
                </a:tc>
                <a:extLst>
                  <a:ext uri="{0D108BD9-81ED-4DB2-BD59-A6C34878D82A}">
                    <a16:rowId xmlns:a16="http://schemas.microsoft.com/office/drawing/2014/main" val="10003"/>
                  </a:ext>
                </a:extLst>
              </a:tr>
              <a:tr h="370840">
                <a:tc>
                  <a:txBody>
                    <a:bodyPr/>
                    <a:lstStyle/>
                    <a:p>
                      <a:r>
                        <a:rPr lang="en-GB" sz="1800" b="1" noProof="0" dirty="0"/>
                        <a:t>Container</a:t>
                      </a:r>
                    </a:p>
                  </a:txBody>
                  <a:tcPr/>
                </a:tc>
                <a:tc>
                  <a:txBody>
                    <a:bodyPr/>
                    <a:lstStyle/>
                    <a:p>
                      <a:pPr marL="285750" indent="-285750">
                        <a:buFont typeface="Arial"/>
                        <a:buChar char="•"/>
                      </a:pPr>
                      <a:r>
                        <a:rPr lang="en-US" sz="1800" baseline="0" dirty="0"/>
                        <a:t>An isolated user-space instance created by OS-level virtualization. </a:t>
                      </a:r>
                      <a:r>
                        <a:rPr lang="en-US" sz="1800" kern="1200" baseline="0" dirty="0">
                          <a:solidFill>
                            <a:schemeClr val="dk1"/>
                          </a:solidFill>
                          <a:latin typeface="+mn-lt"/>
                          <a:ea typeface="+mn-ea"/>
                          <a:cs typeface="+mn-cs"/>
                        </a:rPr>
                        <a:t>M</a:t>
                      </a:r>
                      <a:r>
                        <a:rPr lang="en-US" sz="1800" kern="1200" dirty="0">
                          <a:solidFill>
                            <a:schemeClr val="dk1"/>
                          </a:solidFill>
                          <a:latin typeface="+mn-lt"/>
                          <a:ea typeface="+mn-ea"/>
                          <a:cs typeface="+mn-cs"/>
                        </a:rPr>
                        <a:t>ake it easier to package and deploy applications by treating the Container as a unit of software delivery</a:t>
                      </a:r>
                      <a:endParaRPr lang="en-US" sz="1800" baseline="0" dirty="0"/>
                    </a:p>
                  </a:txBody>
                  <a:tcPr/>
                </a:tc>
                <a:extLst>
                  <a:ext uri="{0D108BD9-81ED-4DB2-BD59-A6C34878D82A}">
                    <a16:rowId xmlns:a16="http://schemas.microsoft.com/office/drawing/2014/main" val="10004"/>
                  </a:ext>
                </a:extLst>
              </a:tr>
              <a:tr h="370840">
                <a:tc>
                  <a:txBody>
                    <a:bodyPr/>
                    <a:lstStyle/>
                    <a:p>
                      <a:r>
                        <a:rPr lang="en-GB" sz="1800" b="1" noProof="0" dirty="0" err="1"/>
                        <a:t>IaaS</a:t>
                      </a:r>
                      <a:endParaRPr lang="en-GB" sz="1800" b="1" noProof="0" dirty="0"/>
                    </a:p>
                  </a:txBody>
                  <a:tcPr/>
                </a:tc>
                <a:tc>
                  <a:txBody>
                    <a:bodyPr/>
                    <a:lstStyle/>
                    <a:p>
                      <a:pPr marL="285750" indent="-285750">
                        <a:buFont typeface="Arial" charset="0"/>
                        <a:buChar char="•"/>
                      </a:pPr>
                      <a:r>
                        <a:rPr lang="en-US" sz="1800" kern="1200" dirty="0">
                          <a:solidFill>
                            <a:schemeClr val="dk1"/>
                          </a:solidFill>
                          <a:latin typeface="+mn-lt"/>
                          <a:ea typeface="+mn-ea"/>
                          <a:cs typeface="+mn-cs"/>
                        </a:rPr>
                        <a:t>Self service model for provisioning and utilizing compute, storage and networking and resources in a pay-as-you-go model, on a service basis without any upfront commitment.</a:t>
                      </a:r>
                    </a:p>
                  </a:txBody>
                  <a:tcPr/>
                </a:tc>
                <a:extLst>
                  <a:ext uri="{0D108BD9-81ED-4DB2-BD59-A6C34878D82A}">
                    <a16:rowId xmlns:a16="http://schemas.microsoft.com/office/drawing/2014/main" val="1098978374"/>
                  </a:ext>
                </a:extLst>
              </a:tr>
              <a:tr h="370840">
                <a:tc>
                  <a:txBody>
                    <a:bodyPr/>
                    <a:lstStyle/>
                    <a:p>
                      <a:r>
                        <a:rPr lang="en-GB" sz="1800" b="1" noProof="0" dirty="0" err="1"/>
                        <a:t>PaaS</a:t>
                      </a:r>
                      <a:endParaRPr lang="en-GB" sz="1800" b="1" noProof="0" dirty="0"/>
                    </a:p>
                  </a:txBody>
                  <a:tcPr/>
                </a:tc>
                <a:tc>
                  <a:txBody>
                    <a:bodyPr/>
                    <a:lstStyle/>
                    <a:p>
                      <a:pPr marL="285750" indent="-285750">
                        <a:buFont typeface="Arial"/>
                        <a:buChar char="•"/>
                      </a:pPr>
                      <a:r>
                        <a:rPr lang="en-US" sz="1800" baseline="0" dirty="0"/>
                        <a:t>A platform for the development or running of applications </a:t>
                      </a:r>
                      <a:r>
                        <a:rPr lang="en-US" sz="1800" kern="1200" dirty="0">
                          <a:solidFill>
                            <a:schemeClr val="dk1"/>
                          </a:solidFill>
                          <a:latin typeface="+mn-lt"/>
                          <a:ea typeface="+mn-ea"/>
                          <a:cs typeface="+mn-cs"/>
                        </a:rPr>
                        <a:t>by providing a development framework that abstracts much of the underlying infrastructure and operating system</a:t>
                      </a:r>
                    </a:p>
                  </a:txBody>
                  <a:tcPr/>
                </a:tc>
                <a:extLst>
                  <a:ext uri="{0D108BD9-81ED-4DB2-BD59-A6C34878D82A}">
                    <a16:rowId xmlns:a16="http://schemas.microsoft.com/office/drawing/2014/main" val="3865839697"/>
                  </a:ext>
                </a:extLst>
              </a:tr>
              <a:tr h="370840">
                <a:tc>
                  <a:txBody>
                    <a:bodyPr/>
                    <a:lstStyle/>
                    <a:p>
                      <a:r>
                        <a:rPr lang="en-GB" sz="1800" b="1" noProof="0" dirty="0"/>
                        <a:t>SaaS</a:t>
                      </a:r>
                    </a:p>
                  </a:txBody>
                  <a:tcPr/>
                </a:tc>
                <a:tc>
                  <a:txBody>
                    <a:bodyPr/>
                    <a:lstStyle/>
                    <a:p>
                      <a:pPr marL="285750" indent="-285750">
                        <a:buFont typeface="Arial" charset="0"/>
                        <a:buChar char="•"/>
                      </a:pPr>
                      <a:r>
                        <a:rPr lang="en-US" sz="1800" kern="1200" dirty="0">
                          <a:solidFill>
                            <a:schemeClr val="dk1"/>
                          </a:solidFill>
                          <a:latin typeface="+mn-lt"/>
                          <a:ea typeface="+mn-ea"/>
                          <a:cs typeface="+mn-cs"/>
                        </a:rPr>
                        <a:t>Cloud service model where a vendor provided application is accessed remotely, usually over the internet, by the customer. The entire application-infrastructure stack</a:t>
                      </a:r>
                      <a:r>
                        <a:rPr lang="en-US" sz="1800" kern="1200" baseline="0" dirty="0">
                          <a:solidFill>
                            <a:schemeClr val="dk1"/>
                          </a:solidFill>
                          <a:latin typeface="+mn-lt"/>
                          <a:ea typeface="+mn-ea"/>
                          <a:cs typeface="+mn-cs"/>
                        </a:rPr>
                        <a:t> and operations</a:t>
                      </a:r>
                      <a:r>
                        <a:rPr lang="en-US" sz="1800" kern="1200" dirty="0">
                          <a:solidFill>
                            <a:schemeClr val="dk1"/>
                          </a:solidFill>
                          <a:latin typeface="+mn-lt"/>
                          <a:ea typeface="+mn-ea"/>
                          <a:cs typeface="+mn-cs"/>
                        </a:rPr>
                        <a:t> is managed by the vendor, usually in a multi-tenant configuration.</a:t>
                      </a:r>
                      <a:endParaRPr lang="en-US" sz="1800" strike="noStrike" kern="1200" dirty="0">
                        <a:solidFill>
                          <a:schemeClr val="dk1"/>
                        </a:solidFill>
                        <a:latin typeface="+mn-lt"/>
                        <a:ea typeface="+mn-ea"/>
                        <a:cs typeface="+mn-cs"/>
                      </a:endParaRPr>
                    </a:p>
                  </a:txBody>
                  <a:tcPr/>
                </a:tc>
                <a:extLst>
                  <a:ext uri="{0D108BD9-81ED-4DB2-BD59-A6C34878D82A}">
                    <a16:rowId xmlns:a16="http://schemas.microsoft.com/office/drawing/2014/main" val="718548504"/>
                  </a:ext>
                </a:extLst>
              </a:tr>
            </a:tbl>
          </a:graphicData>
        </a:graphic>
      </p:graphicFrame>
    </p:spTree>
    <p:extLst>
      <p:ext uri="{BB962C8B-B14F-4D97-AF65-F5344CB8AC3E}">
        <p14:creationId xmlns:p14="http://schemas.microsoft.com/office/powerpoint/2010/main" val="27820383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D763ED0-701A-4874-BFD0-DA927B9283E8}"/>
              </a:ext>
            </a:extLst>
          </p:cNvPr>
          <p:cNvSpPr>
            <a:spLocks noGrp="1"/>
          </p:cNvSpPr>
          <p:nvPr>
            <p:ph idx="1"/>
          </p:nvPr>
        </p:nvSpPr>
        <p:spPr/>
        <p:txBody>
          <a:bodyPr>
            <a:normAutofit/>
          </a:bodyPr>
          <a:lstStyle/>
          <a:p>
            <a:r>
              <a:rPr lang="en-US" sz="3200" b="1" dirty="0"/>
              <a:t>Governance</a:t>
            </a:r>
            <a:r>
              <a:rPr lang="en-US" sz="3200" dirty="0"/>
              <a:t> is the oversight role and the process by which firms manage and mitigate risks.</a:t>
            </a:r>
          </a:p>
          <a:p>
            <a:r>
              <a:rPr lang="en-US" sz="3200" b="1" dirty="0"/>
              <a:t>IT Governance </a:t>
            </a:r>
            <a:r>
              <a:rPr lang="en-US" sz="3200" dirty="0"/>
              <a:t>is defined as the processes that ensure the effective and efficient use of IT in enabling an organization to achieve its goals</a:t>
            </a:r>
          </a:p>
          <a:p>
            <a:r>
              <a:rPr lang="en-US" sz="3200" b="1" dirty="0"/>
              <a:t>Compliance</a:t>
            </a:r>
            <a:r>
              <a:rPr lang="en-US" sz="3200" dirty="0"/>
              <a:t> ensures that an organization has the process and internal controls to meet the requirements imposed by the governance body.</a:t>
            </a:r>
            <a:endParaRPr lang="en-GB" sz="3200" dirty="0"/>
          </a:p>
        </p:txBody>
      </p:sp>
      <p:sp>
        <p:nvSpPr>
          <p:cNvPr id="4" name="Title 3">
            <a:extLst>
              <a:ext uri="{FF2B5EF4-FFF2-40B4-BE49-F238E27FC236}">
                <a16:creationId xmlns:a16="http://schemas.microsoft.com/office/drawing/2014/main" id="{22ECA4B7-3366-4648-9631-07DCE60BDB20}"/>
              </a:ext>
            </a:extLst>
          </p:cNvPr>
          <p:cNvSpPr>
            <a:spLocks noGrp="1"/>
          </p:cNvSpPr>
          <p:nvPr>
            <p:ph type="title"/>
          </p:nvPr>
        </p:nvSpPr>
        <p:spPr/>
        <p:txBody>
          <a:bodyPr/>
          <a:lstStyle/>
          <a:p>
            <a:r>
              <a:rPr lang="en-US" dirty="0"/>
              <a:t>What is Governance and Compliance</a:t>
            </a:r>
            <a:endParaRPr lang="en-GB" dirty="0"/>
          </a:p>
        </p:txBody>
      </p:sp>
    </p:spTree>
    <p:extLst>
      <p:ext uri="{BB962C8B-B14F-4D97-AF65-F5344CB8AC3E}">
        <p14:creationId xmlns:p14="http://schemas.microsoft.com/office/powerpoint/2010/main" val="2051800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Terms</a:t>
            </a:r>
            <a:endParaRPr lang="en-GB" dirty="0"/>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1828373996"/>
              </p:ext>
            </p:extLst>
          </p:nvPr>
        </p:nvGraphicFramePr>
        <p:xfrm>
          <a:off x="323850" y="1322388"/>
          <a:ext cx="9353550" cy="5242560"/>
        </p:xfrm>
        <a:graphic>
          <a:graphicData uri="http://schemas.openxmlformats.org/drawingml/2006/table">
            <a:tbl>
              <a:tblPr firstRow="1" bandRow="1">
                <a:tableStyleId>{5C22544A-7EE6-4342-B048-85BDC9FD1C3A}</a:tableStyleId>
              </a:tblPr>
              <a:tblGrid>
                <a:gridCol w="2029629">
                  <a:extLst>
                    <a:ext uri="{9D8B030D-6E8A-4147-A177-3AD203B41FA5}">
                      <a16:colId xmlns:a16="http://schemas.microsoft.com/office/drawing/2014/main" val="20000"/>
                    </a:ext>
                  </a:extLst>
                </a:gridCol>
                <a:gridCol w="7323921">
                  <a:extLst>
                    <a:ext uri="{9D8B030D-6E8A-4147-A177-3AD203B41FA5}">
                      <a16:colId xmlns:a16="http://schemas.microsoft.com/office/drawing/2014/main" val="20001"/>
                    </a:ext>
                  </a:extLst>
                </a:gridCol>
              </a:tblGrid>
              <a:tr h="370840">
                <a:tc>
                  <a:txBody>
                    <a:bodyPr/>
                    <a:lstStyle/>
                    <a:p>
                      <a:r>
                        <a:rPr lang="en-GB" sz="2000" noProof="0" dirty="0"/>
                        <a:t>Term</a:t>
                      </a:r>
                    </a:p>
                  </a:txBody>
                  <a:tcPr/>
                </a:tc>
                <a:tc>
                  <a:txBody>
                    <a:bodyPr/>
                    <a:lstStyle/>
                    <a:p>
                      <a:r>
                        <a:rPr lang="en-GB" sz="2000" noProof="0" dirty="0"/>
                        <a:t>Definition</a:t>
                      </a:r>
                    </a:p>
                  </a:txBody>
                  <a:tcPr/>
                </a:tc>
                <a:extLst>
                  <a:ext uri="{0D108BD9-81ED-4DB2-BD59-A6C34878D82A}">
                    <a16:rowId xmlns:a16="http://schemas.microsoft.com/office/drawing/2014/main" val="10000"/>
                  </a:ext>
                </a:extLst>
              </a:tr>
              <a:tr h="370840">
                <a:tc>
                  <a:txBody>
                    <a:bodyPr/>
                    <a:lstStyle/>
                    <a:p>
                      <a:r>
                        <a:rPr lang="en-GB" sz="1800" b="1" noProof="0" dirty="0"/>
                        <a:t>Re-architect</a:t>
                      </a:r>
                    </a:p>
                  </a:txBody>
                  <a:tcPr/>
                </a:tc>
                <a:tc>
                  <a:txBody>
                    <a:bodyPr/>
                    <a:lstStyle/>
                    <a:p>
                      <a:pPr marL="285750" indent="-285750">
                        <a:buFont typeface="Arial"/>
                        <a:buChar char="•"/>
                      </a:pPr>
                      <a:r>
                        <a:rPr lang="en-US" sz="1800" dirty="0"/>
                        <a:t>Major changes to the application and/or infrastructure</a:t>
                      </a:r>
                      <a:r>
                        <a:rPr lang="en-US" sz="1800" baseline="0" dirty="0"/>
                        <a:t> architecture leveraging the capabilities and services offered by the target platform</a:t>
                      </a:r>
                      <a:endParaRPr lang="en-US" sz="1800" dirty="0"/>
                    </a:p>
                  </a:txBody>
                  <a:tcPr/>
                </a:tc>
                <a:extLst>
                  <a:ext uri="{0D108BD9-81ED-4DB2-BD59-A6C34878D82A}">
                    <a16:rowId xmlns:a16="http://schemas.microsoft.com/office/drawing/2014/main" val="10002"/>
                  </a:ext>
                </a:extLst>
              </a:tr>
              <a:tr h="370840">
                <a:tc>
                  <a:txBody>
                    <a:bodyPr/>
                    <a:lstStyle/>
                    <a:p>
                      <a:r>
                        <a:rPr lang="en-GB" sz="1800" b="1" noProof="0" dirty="0"/>
                        <a:t>Re-factor</a:t>
                      </a:r>
                    </a:p>
                  </a:txBody>
                  <a:tcPr/>
                </a:tc>
                <a:tc>
                  <a:txBody>
                    <a:bodyPr/>
                    <a:lstStyle/>
                    <a:p>
                      <a:pPr marL="285750" indent="-285750">
                        <a:buFont typeface="Arial"/>
                        <a:buChar char="•"/>
                      </a:pPr>
                      <a:r>
                        <a:rPr lang="en-US" sz="1800" baseline="0" dirty="0"/>
                        <a:t>Minor changes to application and/or infrastructure architecture to consume services where available on the target platform to replace existing functionality, e.g. replace database server with database services, hardware load balancer with load balancer service</a:t>
                      </a:r>
                    </a:p>
                  </a:txBody>
                  <a:tcPr/>
                </a:tc>
                <a:extLst>
                  <a:ext uri="{0D108BD9-81ED-4DB2-BD59-A6C34878D82A}">
                    <a16:rowId xmlns:a16="http://schemas.microsoft.com/office/drawing/2014/main" val="10003"/>
                  </a:ext>
                </a:extLst>
              </a:tr>
              <a:tr h="370840">
                <a:tc>
                  <a:txBody>
                    <a:bodyPr/>
                    <a:lstStyle/>
                    <a:p>
                      <a:r>
                        <a:rPr lang="en-GB" sz="1800" b="1" noProof="0" dirty="0"/>
                        <a:t>Re-host</a:t>
                      </a:r>
                    </a:p>
                  </a:txBody>
                  <a:tcPr/>
                </a:tc>
                <a:tc>
                  <a:txBody>
                    <a:bodyPr/>
                    <a:lstStyle/>
                    <a:p>
                      <a:pPr marL="285750" indent="-285750">
                        <a:buFont typeface="Arial"/>
                        <a:buChar char="•"/>
                      </a:pPr>
                      <a:r>
                        <a:rPr lang="en-US" sz="1800" baseline="0" dirty="0"/>
                        <a:t>‘Lift &amp; shift’ a virtual machine from on-premises infrastructure to target platform without significant changes, typically only updates to OS drivers</a:t>
                      </a:r>
                    </a:p>
                  </a:txBody>
                  <a:tcPr/>
                </a:tc>
                <a:extLst>
                  <a:ext uri="{0D108BD9-81ED-4DB2-BD59-A6C34878D82A}">
                    <a16:rowId xmlns:a16="http://schemas.microsoft.com/office/drawing/2014/main" val="10004"/>
                  </a:ext>
                </a:extLst>
              </a:tr>
              <a:tr h="370840">
                <a:tc>
                  <a:txBody>
                    <a:bodyPr/>
                    <a:lstStyle/>
                    <a:p>
                      <a:r>
                        <a:rPr lang="en-GB" sz="1800" b="1" noProof="0" dirty="0"/>
                        <a:t>Re-install</a:t>
                      </a:r>
                    </a:p>
                  </a:txBody>
                  <a:tcPr/>
                </a:tc>
                <a:tc>
                  <a:txBody>
                    <a:bodyPr/>
                    <a:lstStyle/>
                    <a:p>
                      <a:pPr marL="285750" indent="-285750">
                        <a:buFont typeface="Arial"/>
                        <a:buChar char="•"/>
                      </a:pPr>
                      <a:r>
                        <a:rPr lang="en-US" sz="1800" baseline="0" dirty="0"/>
                        <a:t>Install the application and dependencies into a new virtual machine, this could include an OS upgrade</a:t>
                      </a:r>
                    </a:p>
                  </a:txBody>
                  <a:tcPr/>
                </a:tc>
                <a:extLst>
                  <a:ext uri="{0D108BD9-81ED-4DB2-BD59-A6C34878D82A}">
                    <a16:rowId xmlns:a16="http://schemas.microsoft.com/office/drawing/2014/main" val="10005"/>
                  </a:ext>
                </a:extLst>
              </a:tr>
              <a:tr h="370840">
                <a:tc>
                  <a:txBody>
                    <a:bodyPr/>
                    <a:lstStyle/>
                    <a:p>
                      <a:r>
                        <a:rPr lang="en-GB" sz="1800" b="1" noProof="0" dirty="0"/>
                        <a:t>Re-platform</a:t>
                      </a:r>
                    </a:p>
                  </a:txBody>
                  <a:tcPr/>
                </a:tc>
                <a:tc>
                  <a:txBody>
                    <a:bodyPr/>
                    <a:lstStyle/>
                    <a:p>
                      <a:pPr marL="285750" indent="-285750">
                        <a:buFont typeface="Arial"/>
                        <a:buChar char="•"/>
                      </a:pPr>
                      <a:r>
                        <a:rPr lang="en-US" sz="1800" baseline="0" dirty="0"/>
                        <a:t>A major change to an application during a move from on-premises infrastructure to AWS, typically includes porting to a different processor architecture or changing underlying database architecture</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181828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ECF4584-92F3-4201-B8B0-0043CF54A0E2}"/>
              </a:ext>
            </a:extLst>
          </p:cNvPr>
          <p:cNvGraphicFramePr>
            <a:graphicFrameLocks noGrp="1"/>
          </p:cNvGraphicFramePr>
          <p:nvPr>
            <p:ph idx="1"/>
            <p:extLst/>
          </p:nvPr>
        </p:nvGraphicFramePr>
        <p:xfrm>
          <a:off x="341453" y="1219200"/>
          <a:ext cx="9259887" cy="5062734"/>
        </p:xfrm>
        <a:graphic>
          <a:graphicData uri="http://schemas.openxmlformats.org/drawingml/2006/table">
            <a:tbl>
              <a:tblPr>
                <a:tableStyleId>{5C22544A-7EE6-4342-B048-85BDC9FD1C3A}</a:tableStyleId>
              </a:tblPr>
              <a:tblGrid>
                <a:gridCol w="426442">
                  <a:extLst>
                    <a:ext uri="{9D8B030D-6E8A-4147-A177-3AD203B41FA5}">
                      <a16:colId xmlns:a16="http://schemas.microsoft.com/office/drawing/2014/main" val="2575571874"/>
                    </a:ext>
                  </a:extLst>
                </a:gridCol>
                <a:gridCol w="3440607">
                  <a:extLst>
                    <a:ext uri="{9D8B030D-6E8A-4147-A177-3AD203B41FA5}">
                      <a16:colId xmlns:a16="http://schemas.microsoft.com/office/drawing/2014/main" val="3436403581"/>
                    </a:ext>
                  </a:extLst>
                </a:gridCol>
                <a:gridCol w="728083">
                  <a:extLst>
                    <a:ext uri="{9D8B030D-6E8A-4147-A177-3AD203B41FA5}">
                      <a16:colId xmlns:a16="http://schemas.microsoft.com/office/drawing/2014/main" val="3466514052"/>
                    </a:ext>
                  </a:extLst>
                </a:gridCol>
                <a:gridCol w="539580">
                  <a:extLst>
                    <a:ext uri="{9D8B030D-6E8A-4147-A177-3AD203B41FA5}">
                      <a16:colId xmlns:a16="http://schemas.microsoft.com/office/drawing/2014/main" val="2414343957"/>
                    </a:ext>
                  </a:extLst>
                </a:gridCol>
                <a:gridCol w="561137">
                  <a:extLst>
                    <a:ext uri="{9D8B030D-6E8A-4147-A177-3AD203B41FA5}">
                      <a16:colId xmlns:a16="http://schemas.microsoft.com/office/drawing/2014/main" val="879622079"/>
                    </a:ext>
                  </a:extLst>
                </a:gridCol>
                <a:gridCol w="1371600">
                  <a:extLst>
                    <a:ext uri="{9D8B030D-6E8A-4147-A177-3AD203B41FA5}">
                      <a16:colId xmlns:a16="http://schemas.microsoft.com/office/drawing/2014/main" val="326100567"/>
                    </a:ext>
                  </a:extLst>
                </a:gridCol>
                <a:gridCol w="2192438">
                  <a:extLst>
                    <a:ext uri="{9D8B030D-6E8A-4147-A177-3AD203B41FA5}">
                      <a16:colId xmlns:a16="http://schemas.microsoft.com/office/drawing/2014/main" val="611344857"/>
                    </a:ext>
                  </a:extLst>
                </a:gridCol>
              </a:tblGrid>
              <a:tr h="125322">
                <a:tc>
                  <a:txBody>
                    <a:bodyPr/>
                    <a:lstStyle/>
                    <a:p>
                      <a:pPr algn="ctr" fontAlgn="ctr"/>
                      <a:r>
                        <a:rPr lang="en-GB" sz="800" u="none" strike="noStrike">
                          <a:effectLst/>
                        </a:rPr>
                        <a:t> </a:t>
                      </a:r>
                      <a:endParaRPr lang="en-GB" sz="800" b="0" i="0" u="none" strike="noStrike">
                        <a:solidFill>
                          <a:srgbClr val="FFFFFF"/>
                        </a:solidFill>
                        <a:effectLst/>
                        <a:latin typeface="Calibri" panose="020F0502020204030204" pitchFamily="34" charset="0"/>
                      </a:endParaRPr>
                    </a:p>
                  </a:txBody>
                  <a:tcPr marL="5222" marR="5222" marT="5222" marB="0" anchor="ctr"/>
                </a:tc>
                <a:tc>
                  <a:txBody>
                    <a:bodyPr/>
                    <a:lstStyle/>
                    <a:p>
                      <a:pPr algn="ctr" fontAlgn="ctr"/>
                      <a:r>
                        <a:rPr lang="en-GB" sz="800" u="none" strike="noStrike">
                          <a:effectLst/>
                        </a:rPr>
                        <a:t>Benchmark</a:t>
                      </a:r>
                      <a:endParaRPr lang="en-GB" sz="800" b="0" i="0" u="none" strike="noStrike">
                        <a:solidFill>
                          <a:srgbClr val="FFFFFF"/>
                        </a:solidFill>
                        <a:effectLst/>
                        <a:latin typeface="Calibri" panose="020F0502020204030204" pitchFamily="34" charset="0"/>
                      </a:endParaRPr>
                    </a:p>
                  </a:txBody>
                  <a:tcPr marL="5222" marR="5222" marT="5222" marB="0" anchor="ctr"/>
                </a:tc>
                <a:tc>
                  <a:txBody>
                    <a:bodyPr/>
                    <a:lstStyle/>
                    <a:p>
                      <a:pPr algn="ctr" fontAlgn="ctr"/>
                      <a:r>
                        <a:rPr lang="en-GB" sz="800" u="none" strike="noStrike">
                          <a:effectLst/>
                        </a:rPr>
                        <a:t>Profile Level</a:t>
                      </a:r>
                      <a:endParaRPr lang="en-GB" sz="800" b="0" i="0" u="none" strike="noStrike">
                        <a:solidFill>
                          <a:srgbClr val="FFFFFF"/>
                        </a:solidFill>
                        <a:effectLst/>
                        <a:latin typeface="Calibri" panose="020F0502020204030204" pitchFamily="34" charset="0"/>
                      </a:endParaRPr>
                    </a:p>
                  </a:txBody>
                  <a:tcPr marL="5222" marR="5222" marT="5222" marB="0" anchor="ctr"/>
                </a:tc>
                <a:tc>
                  <a:txBody>
                    <a:bodyPr/>
                    <a:lstStyle/>
                    <a:p>
                      <a:pPr algn="ctr" fontAlgn="ctr"/>
                      <a:r>
                        <a:rPr lang="en-GB" sz="800" u="none" strike="noStrike">
                          <a:effectLst/>
                        </a:rPr>
                        <a:t>Scored</a:t>
                      </a:r>
                      <a:endParaRPr lang="en-GB" sz="800" b="0" i="0" u="none" strike="noStrike">
                        <a:solidFill>
                          <a:srgbClr val="FFFFFF"/>
                        </a:solidFill>
                        <a:effectLst/>
                        <a:latin typeface="Calibri" panose="020F0502020204030204" pitchFamily="34" charset="0"/>
                      </a:endParaRPr>
                    </a:p>
                  </a:txBody>
                  <a:tcPr marL="5222" marR="5222" marT="5222" marB="0" anchor="ctr"/>
                </a:tc>
                <a:tc>
                  <a:txBody>
                    <a:bodyPr/>
                    <a:lstStyle/>
                    <a:p>
                      <a:pPr algn="ctr" fontAlgn="ctr"/>
                      <a:r>
                        <a:rPr lang="en-GB" sz="800" u="none" strike="noStrike">
                          <a:effectLst/>
                        </a:rPr>
                        <a:t>Automated</a:t>
                      </a:r>
                      <a:endParaRPr lang="en-GB" sz="800" b="0" i="0" u="none" strike="noStrike">
                        <a:solidFill>
                          <a:srgbClr val="FFFFFF"/>
                        </a:solidFill>
                        <a:effectLst/>
                        <a:latin typeface="Calibri" panose="020F0502020204030204" pitchFamily="34" charset="0"/>
                      </a:endParaRPr>
                    </a:p>
                  </a:txBody>
                  <a:tcPr marL="5222" marR="5222" marT="5222" marB="0" anchor="ctr"/>
                </a:tc>
                <a:tc>
                  <a:txBody>
                    <a:bodyPr/>
                    <a:lstStyle/>
                    <a:p>
                      <a:pPr algn="ctr" fontAlgn="ctr"/>
                      <a:r>
                        <a:rPr lang="en-GB" sz="800" u="none" strike="noStrike" dirty="0">
                          <a:effectLst/>
                        </a:rPr>
                        <a:t>Security Control Type</a:t>
                      </a:r>
                      <a:endParaRPr lang="en-GB" sz="800" b="0" i="0" u="none" strike="noStrike" dirty="0">
                        <a:solidFill>
                          <a:srgbClr val="FFFFFF"/>
                        </a:solidFill>
                        <a:effectLst/>
                        <a:latin typeface="Calibri" panose="020F0502020204030204" pitchFamily="34" charset="0"/>
                      </a:endParaRPr>
                    </a:p>
                  </a:txBody>
                  <a:tcPr marL="5222" marR="5222" marT="5222" marB="0" anchor="ctr"/>
                </a:tc>
                <a:tc>
                  <a:txBody>
                    <a:bodyPr/>
                    <a:lstStyle/>
                    <a:p>
                      <a:pPr algn="ctr" fontAlgn="ctr"/>
                      <a:r>
                        <a:rPr lang="en-GB" sz="800" u="none" strike="noStrike">
                          <a:effectLst/>
                        </a:rPr>
                        <a:t>Security Control Resource Name</a:t>
                      </a:r>
                      <a:endParaRPr lang="en-GB" sz="800" b="0" i="0" u="none" strike="noStrike">
                        <a:solidFill>
                          <a:srgbClr val="FFFFFF"/>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311365045"/>
                  </a:ext>
                </a:extLst>
              </a:tr>
              <a:tr h="125322">
                <a:tc>
                  <a:txBody>
                    <a:bodyPr/>
                    <a:lstStyle/>
                    <a:p>
                      <a:pPr algn="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GB" sz="800" u="none" strike="noStrike">
                          <a:effectLst/>
                        </a:rPr>
                        <a:t>Identity and Access Management</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842273477"/>
                  </a:ext>
                </a:extLst>
              </a:tr>
              <a:tr h="125322">
                <a:tc>
                  <a:txBody>
                    <a:bodyPr/>
                    <a:lstStyle/>
                    <a:p>
                      <a:pPr algn="r" fontAlgn="t"/>
                      <a:r>
                        <a:rPr lang="en-GB" sz="800" u="none" strike="noStrike">
                          <a:effectLst/>
                        </a:rPr>
                        <a:t>1.1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Avoid the use of the "root" account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CloudWatch Alarm</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IAMRootActivityCloudWatchMetric</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754587"/>
                  </a:ext>
                </a:extLst>
              </a:tr>
              <a:tr h="250644">
                <a:tc>
                  <a:txBody>
                    <a:bodyPr/>
                    <a:lstStyle/>
                    <a:p>
                      <a:pPr algn="r" fontAlgn="t"/>
                      <a:r>
                        <a:rPr lang="en-GB" sz="800" u="none" strike="noStrike">
                          <a:effectLst/>
                        </a:rPr>
                        <a:t>1.2</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multi-factor authentication (MFA) is enabled for all IAM users that have a console password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UsersMustHaveMfaEnabled</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689249901"/>
                  </a:ext>
                </a:extLst>
              </a:tr>
              <a:tr h="125322">
                <a:tc>
                  <a:txBody>
                    <a:bodyPr/>
                    <a:lstStyle/>
                    <a:p>
                      <a:pPr algn="r" fontAlgn="t"/>
                      <a:r>
                        <a:rPr lang="en-GB" sz="800" u="none" strike="noStrike">
                          <a:effectLst/>
                        </a:rPr>
                        <a:t>1.3</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credentials unused for 90 days or greater are disabled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CloudWatch Rule (scheduled)</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DisableUnusedCredentials</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61018953"/>
                  </a:ext>
                </a:extLst>
              </a:tr>
              <a:tr h="125322">
                <a:tc>
                  <a:txBody>
                    <a:bodyPr/>
                    <a:lstStyle/>
                    <a:p>
                      <a:pPr algn="r" fontAlgn="t"/>
                      <a:r>
                        <a:rPr lang="en-GB" sz="800" u="none" strike="noStrike">
                          <a:effectLst/>
                        </a:rPr>
                        <a:t>1.4</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access keys are rotated every 90 days or less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CloudWatch Rule (scheduled)</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DisableUnusedCredentials</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686363732"/>
                  </a:ext>
                </a:extLst>
              </a:tr>
              <a:tr h="125322">
                <a:tc>
                  <a:txBody>
                    <a:bodyPr/>
                    <a:lstStyle/>
                    <a:p>
                      <a:pPr algn="r" fontAlgn="t"/>
                      <a:r>
                        <a:rPr lang="en-GB" sz="800" u="none" strike="noStrike">
                          <a:effectLst/>
                        </a:rPr>
                        <a:t>1.5</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IAM password policy requires at least one uppercase letter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IamPasswordPolicyMustMeetRequirements</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1094449774"/>
                  </a:ext>
                </a:extLst>
              </a:tr>
              <a:tr h="125322">
                <a:tc>
                  <a:txBody>
                    <a:bodyPr/>
                    <a:lstStyle/>
                    <a:p>
                      <a:pPr algn="r" fontAlgn="t"/>
                      <a:r>
                        <a:rPr lang="en-GB" sz="800" u="none" strike="noStrike">
                          <a:effectLst/>
                        </a:rPr>
                        <a:t>1.6</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IAM password policy require at least one lowercase letter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IamPasswordPolicyMustMeetRequirements</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131434797"/>
                  </a:ext>
                </a:extLst>
              </a:tr>
              <a:tr h="125322">
                <a:tc>
                  <a:txBody>
                    <a:bodyPr/>
                    <a:lstStyle/>
                    <a:p>
                      <a:pPr algn="r" fontAlgn="t"/>
                      <a:r>
                        <a:rPr lang="en-GB" sz="800" u="none" strike="noStrike">
                          <a:effectLst/>
                        </a:rPr>
                        <a:t>1.7</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IAM password policy require at least one symbol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IamPasswordPolicyMustMeetRequirements</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175500762"/>
                  </a:ext>
                </a:extLst>
              </a:tr>
              <a:tr h="125322">
                <a:tc>
                  <a:txBody>
                    <a:bodyPr/>
                    <a:lstStyle/>
                    <a:p>
                      <a:pPr algn="r" fontAlgn="t"/>
                      <a:r>
                        <a:rPr lang="en-GB" sz="800" u="none" strike="noStrike">
                          <a:effectLst/>
                        </a:rPr>
                        <a:t>1.8</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IAM password policy require at least one number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IamPasswordPolicyMustMeetRequirements</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275372975"/>
                  </a:ext>
                </a:extLst>
              </a:tr>
              <a:tr h="125322">
                <a:tc>
                  <a:txBody>
                    <a:bodyPr/>
                    <a:lstStyle/>
                    <a:p>
                      <a:pPr algn="r" fontAlgn="t"/>
                      <a:r>
                        <a:rPr lang="en-GB" sz="800" u="none" strike="noStrike">
                          <a:effectLst/>
                        </a:rPr>
                        <a:t>1.9</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IAM password policy requires minimum length of 14 or greater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IamPasswordPolicyMustMeetRequirements</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4166302501"/>
                  </a:ext>
                </a:extLst>
              </a:tr>
              <a:tr h="125322">
                <a:tc>
                  <a:txBody>
                    <a:bodyPr/>
                    <a:lstStyle/>
                    <a:p>
                      <a:pPr algn="r" fontAlgn="t"/>
                      <a:r>
                        <a:rPr lang="en-GB" sz="800" u="none" strike="noStrike">
                          <a:effectLst/>
                        </a:rPr>
                        <a:t>1.10</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GB" sz="800" u="none" strike="noStrike">
                          <a:effectLst/>
                        </a:rPr>
                        <a:t>Ensure IAM password policy prevents password reuse   </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IamPasswordPolicyMustMeetRequirements</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95155914"/>
                  </a:ext>
                </a:extLst>
              </a:tr>
              <a:tr h="125322">
                <a:tc>
                  <a:txBody>
                    <a:bodyPr/>
                    <a:lstStyle/>
                    <a:p>
                      <a:pPr algn="r" fontAlgn="t"/>
                      <a:r>
                        <a:rPr lang="en-GB" sz="800" u="none" strike="noStrike">
                          <a:effectLst/>
                        </a:rPr>
                        <a:t>1.11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IAM password policy expires passwords within 90 days or less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IamPasswordPolicyMustMeetRequirements</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919499593"/>
                  </a:ext>
                </a:extLst>
              </a:tr>
              <a:tr h="125322">
                <a:tc>
                  <a:txBody>
                    <a:bodyPr/>
                    <a:lstStyle/>
                    <a:p>
                      <a:pPr algn="r" fontAlgn="t"/>
                      <a:r>
                        <a:rPr lang="en-GB" sz="800" u="none" strike="noStrike">
                          <a:effectLst/>
                        </a:rPr>
                        <a:t>1.12</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no root account access key exists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RootAccoutMustHaveMfaEnabled</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415859905"/>
                  </a:ext>
                </a:extLst>
              </a:tr>
              <a:tr h="125322">
                <a:tc>
                  <a:txBody>
                    <a:bodyPr/>
                    <a:lstStyle/>
                    <a:p>
                      <a:pPr algn="r" fontAlgn="t"/>
                      <a:r>
                        <a:rPr lang="en-GB" sz="800" u="none" strike="noStrike">
                          <a:effectLst/>
                        </a:rPr>
                        <a:t>1.13</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MFA is enabled for the "root" account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2</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RootAccoutMustHaveMfaEnabled</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1023789769"/>
                  </a:ext>
                </a:extLst>
              </a:tr>
              <a:tr h="125322">
                <a:tc>
                  <a:txBody>
                    <a:bodyPr/>
                    <a:lstStyle/>
                    <a:p>
                      <a:pPr algn="r" fontAlgn="t"/>
                      <a:r>
                        <a:rPr lang="en-GB" sz="800" u="none" strike="noStrike">
                          <a:effectLst/>
                        </a:rPr>
                        <a:t>1.14</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hardware MFA is enabled for the "root" account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2</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RootAccoutMustHaveMfaEnabled</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203414103"/>
                  </a:ext>
                </a:extLst>
              </a:tr>
              <a:tr h="125322">
                <a:tc>
                  <a:txBody>
                    <a:bodyPr/>
                    <a:lstStyle/>
                    <a:p>
                      <a:pPr algn="r" fontAlgn="t"/>
                      <a:r>
                        <a:rPr lang="en-GB" sz="800" u="none" strike="noStrike">
                          <a:effectLst/>
                        </a:rPr>
                        <a:t>1.15</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security questions are registered in the AWS account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No</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No</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614779381"/>
                  </a:ext>
                </a:extLst>
              </a:tr>
              <a:tr h="125322">
                <a:tc>
                  <a:txBody>
                    <a:bodyPr/>
                    <a:lstStyle/>
                    <a:p>
                      <a:pPr algn="r" fontAlgn="t"/>
                      <a:r>
                        <a:rPr lang="en-GB" sz="800" u="none" strike="noStrike">
                          <a:effectLst/>
                        </a:rPr>
                        <a:t>1.16</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IAM policies are attached only to groups or roles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UsersMustNotHaveAssociatedPolicies</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455388316"/>
                  </a:ext>
                </a:extLst>
              </a:tr>
              <a:tr h="125322">
                <a:tc>
                  <a:txBody>
                    <a:bodyPr/>
                    <a:lstStyle/>
                    <a:p>
                      <a:pPr algn="r" fontAlgn="t"/>
                      <a:r>
                        <a:rPr lang="en-GB" sz="800" u="none" strike="noStrike">
                          <a:effectLst/>
                        </a:rPr>
                        <a:t>1.17</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GB" sz="800" u="none" strike="noStrike">
                          <a:effectLst/>
                        </a:rPr>
                        <a:t>Enable detailed billing </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No</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endParaRPr lang="en-GB" sz="800" b="0" i="0" u="none" strike="noStrike">
                        <a:solidFill>
                          <a:srgbClr val="000000"/>
                        </a:solidFill>
                        <a:effectLst/>
                        <a:latin typeface="Calibri" panose="020F0502020204030204" pitchFamily="34" charset="0"/>
                      </a:endParaRPr>
                    </a:p>
                  </a:txBody>
                  <a:tcPr marL="5222" marR="5222" marT="5222" marB="0"/>
                </a:tc>
                <a:extLst>
                  <a:ext uri="{0D108BD9-81ED-4DB2-BD59-A6C34878D82A}">
                    <a16:rowId xmlns:a16="http://schemas.microsoft.com/office/drawing/2014/main" val="3577265261"/>
                  </a:ext>
                </a:extLst>
              </a:tr>
              <a:tr h="125322">
                <a:tc>
                  <a:txBody>
                    <a:bodyPr/>
                    <a:lstStyle/>
                    <a:p>
                      <a:pPr algn="r" fontAlgn="t"/>
                      <a:r>
                        <a:rPr lang="en-GB" sz="800" u="none" strike="noStrike">
                          <a:effectLst/>
                        </a:rPr>
                        <a:t>1.18</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IAM Master and IAM Manager roles are active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No</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133940115"/>
                  </a:ext>
                </a:extLst>
              </a:tr>
              <a:tr h="125322">
                <a:tc>
                  <a:txBody>
                    <a:bodyPr/>
                    <a:lstStyle/>
                    <a:p>
                      <a:pPr algn="r" fontAlgn="t"/>
                      <a:r>
                        <a:rPr lang="en-GB" sz="800" u="none" strike="noStrike">
                          <a:effectLst/>
                        </a:rPr>
                        <a:t>1.19</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GB" sz="800" u="none" strike="noStrike">
                          <a:effectLst/>
                        </a:rPr>
                        <a:t>Maintain current contact details </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No</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074354228"/>
                  </a:ext>
                </a:extLst>
              </a:tr>
              <a:tr h="125322">
                <a:tc>
                  <a:txBody>
                    <a:bodyPr/>
                    <a:lstStyle/>
                    <a:p>
                      <a:pPr algn="r" fontAlgn="t"/>
                      <a:r>
                        <a:rPr lang="en-GB" sz="800" u="none" strike="noStrike">
                          <a:effectLst/>
                        </a:rPr>
                        <a:t>1.20</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security contact information is registered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No</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4060714039"/>
                  </a:ext>
                </a:extLst>
              </a:tr>
              <a:tr h="125322">
                <a:tc>
                  <a:txBody>
                    <a:bodyPr/>
                    <a:lstStyle/>
                    <a:p>
                      <a:pPr algn="r" fontAlgn="t"/>
                      <a:r>
                        <a:rPr lang="en-GB" sz="800" u="none" strike="noStrike">
                          <a:effectLst/>
                        </a:rPr>
                        <a:t>1.21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IAM instance roles are used for AWS resource access from instances</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2</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No</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InstancesMustUseIamRoles</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703620831"/>
                  </a:ext>
                </a:extLst>
              </a:tr>
              <a:tr h="125322">
                <a:tc>
                  <a:txBody>
                    <a:bodyPr/>
                    <a:lstStyle/>
                    <a:p>
                      <a:pPr algn="r" fontAlgn="t"/>
                      <a:r>
                        <a:rPr lang="en-GB" sz="800" u="none" strike="noStrike">
                          <a:effectLst/>
                        </a:rPr>
                        <a:t>1.22</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a support role has been created to manage incidents with AWS Support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No</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endParaRPr lang="en-GB" sz="800" b="0" i="0" u="none" strike="noStrike" dirty="0">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665627030"/>
                  </a:ext>
                </a:extLst>
              </a:tr>
              <a:tr h="250644">
                <a:tc>
                  <a:txBody>
                    <a:bodyPr/>
                    <a:lstStyle/>
                    <a:p>
                      <a:pPr algn="r" fontAlgn="t"/>
                      <a:r>
                        <a:rPr lang="en-GB" sz="800" u="none" strike="noStrike">
                          <a:effectLst/>
                        </a:rPr>
                        <a:t>1.23</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Do not setup access keys during initial user setup for all IAM users that have a console password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dirty="0">
                          <a:effectLst/>
                        </a:rPr>
                        <a:t>1</a:t>
                      </a:r>
                      <a:endParaRPr lang="en-GB" sz="800" b="0" i="0" u="none" strike="noStrike" dirty="0">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No</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No</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endParaRPr lang="en-GB" sz="800" b="0" i="0" u="none" strike="noStrike" dirty="0">
                        <a:solidFill>
                          <a:srgbClr val="000000"/>
                        </a:solidFill>
                        <a:effectLst/>
                        <a:latin typeface="Calibri" panose="020F0502020204030204" pitchFamily="34" charset="0"/>
                      </a:endParaRPr>
                    </a:p>
                  </a:txBody>
                  <a:tcPr marL="5222" marR="5222" marT="5222" marB="0" anchor="ctr"/>
                </a:tc>
                <a:tc>
                  <a:txBody>
                    <a:bodyPr/>
                    <a:lstStyle/>
                    <a:p>
                      <a:pPr algn="l" fontAlgn="ct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666606875"/>
                  </a:ext>
                </a:extLst>
              </a:tr>
              <a:tr h="125322">
                <a:tc>
                  <a:txBody>
                    <a:bodyPr/>
                    <a:lstStyle/>
                    <a:p>
                      <a:pPr algn="r" fontAlgn="t"/>
                      <a:r>
                        <a:rPr lang="en-GB" sz="800" u="none" strike="noStrike">
                          <a:effectLst/>
                        </a:rPr>
                        <a:t>1.24</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IAM policies that allow full "*:*" administrative privileges are not created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IamPoliciesMustNotContainStarStar</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853005931"/>
                  </a:ext>
                </a:extLst>
              </a:tr>
              <a:tr h="125322">
                <a:tc>
                  <a:txBody>
                    <a:bodyPr/>
                    <a:lstStyle/>
                    <a:p>
                      <a:pPr algn="r" fontAlgn="t"/>
                      <a:r>
                        <a:rPr lang="en-GB" sz="800" u="none" strike="noStrike">
                          <a:effectLst/>
                        </a:rPr>
                        <a:t>2</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GB" sz="800" u="none" strike="noStrike">
                          <a:effectLst/>
                        </a:rPr>
                        <a:t>Logging</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1833298665"/>
                  </a:ext>
                </a:extLst>
              </a:tr>
              <a:tr h="125322">
                <a:tc>
                  <a:txBody>
                    <a:bodyPr/>
                    <a:lstStyle/>
                    <a:p>
                      <a:pPr algn="r" fontAlgn="t"/>
                      <a:r>
                        <a:rPr lang="en-GB" sz="800" u="none" strike="noStrike">
                          <a:effectLst/>
                        </a:rPr>
                        <a:t>2.1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CloudTrail is enabled in all regions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CloudTrailMustBeActive</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964189067"/>
                  </a:ext>
                </a:extLst>
              </a:tr>
              <a:tr h="125322">
                <a:tc>
                  <a:txBody>
                    <a:bodyPr/>
                    <a:lstStyle/>
                    <a:p>
                      <a:pPr algn="r" fontAlgn="t"/>
                      <a:r>
                        <a:rPr lang="en-GB" sz="800" u="none" strike="noStrike">
                          <a:effectLst/>
                        </a:rPr>
                        <a:t>2.2</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CloudTrail log file validation is enabled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2</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CloudTrailLogsMustBeValidatedAndEncrypted</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810800166"/>
                  </a:ext>
                </a:extLst>
              </a:tr>
              <a:tr h="125322">
                <a:tc>
                  <a:txBody>
                    <a:bodyPr/>
                    <a:lstStyle/>
                    <a:p>
                      <a:pPr algn="r" fontAlgn="t"/>
                      <a:r>
                        <a:rPr lang="en-GB" sz="800" u="none" strike="noStrike">
                          <a:effectLst/>
                        </a:rPr>
                        <a:t>2.3</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the S3 bucket CloudTrail logs to is not publicly accessible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CloudTrailBucketMustBeSecure</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050174172"/>
                  </a:ext>
                </a:extLst>
              </a:tr>
              <a:tr h="125322">
                <a:tc>
                  <a:txBody>
                    <a:bodyPr/>
                    <a:lstStyle/>
                    <a:p>
                      <a:pPr algn="r" fontAlgn="t"/>
                      <a:r>
                        <a:rPr lang="en-GB" sz="800" u="none" strike="noStrike">
                          <a:effectLst/>
                        </a:rPr>
                        <a:t>2.4</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CloudTrail trails are integrated with CloudWatch Logs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CloudTrailMustBeActive</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1437912844"/>
                  </a:ext>
                </a:extLst>
              </a:tr>
              <a:tr h="125322">
                <a:tc>
                  <a:txBody>
                    <a:bodyPr/>
                    <a:lstStyle/>
                    <a:p>
                      <a:pPr algn="r" fontAlgn="t"/>
                      <a:r>
                        <a:rPr lang="en-GB" sz="800" u="none" strike="noStrike">
                          <a:effectLst/>
                        </a:rPr>
                        <a:t>2.5</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AWS Config is enabled in all regions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ConfigMustBeEnabledInAllRegions</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3702400315"/>
                  </a:ext>
                </a:extLst>
              </a:tr>
              <a:tr h="125322">
                <a:tc>
                  <a:txBody>
                    <a:bodyPr/>
                    <a:lstStyle/>
                    <a:p>
                      <a:pPr algn="r" fontAlgn="t"/>
                      <a:r>
                        <a:rPr lang="en-GB" sz="800" u="none" strike="noStrike">
                          <a:effectLst/>
                        </a:rPr>
                        <a:t>2.6</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S3 bucket access logging is enabled on the CloudTrail S3 bucket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1</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CloudTrailBucketMustBeSecure</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981461086"/>
                  </a:ext>
                </a:extLst>
              </a:tr>
              <a:tr h="125322">
                <a:tc>
                  <a:txBody>
                    <a:bodyPr/>
                    <a:lstStyle/>
                    <a:p>
                      <a:pPr algn="r" fontAlgn="t"/>
                      <a:r>
                        <a:rPr lang="en-GB" sz="800" u="none" strike="noStrike">
                          <a:effectLst/>
                        </a:rPr>
                        <a:t>2.7</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CloudTrail logs are encrypted at rest using KMS CMKs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2</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a:effectLst/>
                        </a:rPr>
                        <a:t>CloudTrailLogsMustBeValidatedAndEncrypted</a:t>
                      </a:r>
                      <a:endParaRPr lang="en-GB" sz="800" b="0" i="0" u="none" strike="noStrike">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2725559391"/>
                  </a:ext>
                </a:extLst>
              </a:tr>
              <a:tr h="125322">
                <a:tc>
                  <a:txBody>
                    <a:bodyPr/>
                    <a:lstStyle/>
                    <a:p>
                      <a:pPr algn="r" fontAlgn="t"/>
                      <a:r>
                        <a:rPr lang="en-GB" sz="800" u="none" strike="noStrike">
                          <a:effectLst/>
                        </a:rPr>
                        <a:t>2.8</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t"/>
                      <a:r>
                        <a:rPr lang="en-US" sz="800" u="none" strike="noStrike">
                          <a:effectLst/>
                        </a:rPr>
                        <a:t>Ensure rotation for customer created CMKs is enabled </a:t>
                      </a:r>
                      <a:endParaRPr lang="en-US" sz="800" b="0" i="0" u="none" strike="noStrike">
                        <a:solidFill>
                          <a:srgbClr val="000000"/>
                        </a:solidFill>
                        <a:effectLst/>
                        <a:latin typeface="Calibri" panose="020F0502020204030204" pitchFamily="34" charset="0"/>
                      </a:endParaRPr>
                    </a:p>
                  </a:txBody>
                  <a:tcPr marL="5222" marR="5222" marT="5222" marB="0"/>
                </a:tc>
                <a:tc>
                  <a:txBody>
                    <a:bodyPr/>
                    <a:lstStyle/>
                    <a:p>
                      <a:pPr algn="ctr" fontAlgn="t"/>
                      <a:r>
                        <a:rPr lang="en-GB" sz="800" u="none" strike="noStrike">
                          <a:effectLst/>
                        </a:rPr>
                        <a:t>2</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ctr" fontAlgn="ctr"/>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ctr" fontAlgn="t"/>
                      <a:r>
                        <a:rPr lang="en-GB" sz="800" u="none" strike="noStrike">
                          <a:effectLst/>
                        </a:rPr>
                        <a:t>Yes</a:t>
                      </a:r>
                      <a:endParaRPr lang="en-GB" sz="800" b="0" i="0" u="none" strike="noStrike">
                        <a:solidFill>
                          <a:srgbClr val="000000"/>
                        </a:solidFill>
                        <a:effectLst/>
                        <a:latin typeface="Calibri" panose="020F0502020204030204" pitchFamily="34" charset="0"/>
                      </a:endParaRPr>
                    </a:p>
                  </a:txBody>
                  <a:tcPr marL="5222" marR="5222" marT="5222" marB="0"/>
                </a:tc>
                <a:tc>
                  <a:txBody>
                    <a:bodyPr/>
                    <a:lstStyle/>
                    <a:p>
                      <a:pPr algn="l" fontAlgn="ctr"/>
                      <a:r>
                        <a:rPr lang="en-GB" sz="800" u="none" strike="noStrike">
                          <a:effectLst/>
                        </a:rPr>
                        <a:t>Config Rule</a:t>
                      </a:r>
                      <a:endParaRPr lang="en-GB" sz="800" b="0" i="0" u="none" strike="noStrike">
                        <a:solidFill>
                          <a:srgbClr val="000000"/>
                        </a:solidFill>
                        <a:effectLst/>
                        <a:latin typeface="Calibri" panose="020F0502020204030204" pitchFamily="34" charset="0"/>
                      </a:endParaRPr>
                    </a:p>
                  </a:txBody>
                  <a:tcPr marL="5222" marR="5222" marT="5222" marB="0" anchor="ctr"/>
                </a:tc>
                <a:tc>
                  <a:txBody>
                    <a:bodyPr/>
                    <a:lstStyle/>
                    <a:p>
                      <a:pPr algn="l" fontAlgn="ctr"/>
                      <a:r>
                        <a:rPr lang="en-GB" sz="800" u="none" strike="noStrike" dirty="0" err="1">
                          <a:effectLst/>
                        </a:rPr>
                        <a:t>KmsCustomerKeysMustBeRotated</a:t>
                      </a:r>
                      <a:endParaRPr lang="en-GB" sz="800" b="0" i="0" u="none" strike="noStrike" dirty="0">
                        <a:solidFill>
                          <a:srgbClr val="000000"/>
                        </a:solidFill>
                        <a:effectLst/>
                        <a:latin typeface="Calibri" panose="020F0502020204030204" pitchFamily="34" charset="0"/>
                      </a:endParaRPr>
                    </a:p>
                  </a:txBody>
                  <a:tcPr marL="5222" marR="5222" marT="5222" marB="0" anchor="ctr"/>
                </a:tc>
                <a:extLst>
                  <a:ext uri="{0D108BD9-81ED-4DB2-BD59-A6C34878D82A}">
                    <a16:rowId xmlns:a16="http://schemas.microsoft.com/office/drawing/2014/main" val="1496385067"/>
                  </a:ext>
                </a:extLst>
              </a:tr>
            </a:tbl>
          </a:graphicData>
        </a:graphic>
      </p:graphicFrame>
      <p:sp>
        <p:nvSpPr>
          <p:cNvPr id="3" name="Title 2">
            <a:extLst>
              <a:ext uri="{FF2B5EF4-FFF2-40B4-BE49-F238E27FC236}">
                <a16:creationId xmlns:a16="http://schemas.microsoft.com/office/drawing/2014/main" id="{E9C8D83B-BE85-4BB0-ACDE-852A9C8CF419}"/>
              </a:ext>
            </a:extLst>
          </p:cNvPr>
          <p:cNvSpPr>
            <a:spLocks noGrp="1"/>
          </p:cNvSpPr>
          <p:nvPr>
            <p:ph type="title"/>
          </p:nvPr>
        </p:nvSpPr>
        <p:spPr/>
        <p:txBody>
          <a:bodyPr/>
          <a:lstStyle/>
          <a:p>
            <a:r>
              <a:rPr lang="en-US" dirty="0"/>
              <a:t>AWS CIS Benchmark</a:t>
            </a:r>
            <a:endParaRPr lang="en-GB" dirty="0"/>
          </a:p>
        </p:txBody>
      </p:sp>
    </p:spTree>
    <p:extLst>
      <p:ext uri="{BB962C8B-B14F-4D97-AF65-F5344CB8AC3E}">
        <p14:creationId xmlns:p14="http://schemas.microsoft.com/office/powerpoint/2010/main" val="136094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BB797A-DDDF-4F3E-A825-4338E5D9D931}"/>
              </a:ext>
            </a:extLst>
          </p:cNvPr>
          <p:cNvSpPr>
            <a:spLocks noGrp="1"/>
          </p:cNvSpPr>
          <p:nvPr>
            <p:ph type="title"/>
          </p:nvPr>
        </p:nvSpPr>
        <p:spPr/>
        <p:txBody>
          <a:bodyPr/>
          <a:lstStyle/>
          <a:p>
            <a:r>
              <a:rPr lang="en-US" dirty="0"/>
              <a:t>What is DevOps</a:t>
            </a:r>
            <a:endParaRPr lang="en-GB" dirty="0"/>
          </a:p>
        </p:txBody>
      </p:sp>
      <p:pic>
        <p:nvPicPr>
          <p:cNvPr id="15" name="Content Placeholder 14">
            <a:extLst>
              <a:ext uri="{FF2B5EF4-FFF2-40B4-BE49-F238E27FC236}">
                <a16:creationId xmlns:a16="http://schemas.microsoft.com/office/drawing/2014/main" id="{42C0D03D-0E32-4170-9590-7602BB9E223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29681" y="1322388"/>
            <a:ext cx="4848225" cy="4848225"/>
          </a:xfrm>
          <a:prstGeom prst="rect">
            <a:avLst/>
          </a:prstGeom>
        </p:spPr>
      </p:pic>
      <p:grpSp>
        <p:nvGrpSpPr>
          <p:cNvPr id="18" name="Group 17">
            <a:extLst>
              <a:ext uri="{FF2B5EF4-FFF2-40B4-BE49-F238E27FC236}">
                <a16:creationId xmlns:a16="http://schemas.microsoft.com/office/drawing/2014/main" id="{14F56E97-970F-4158-883E-192413894B13}"/>
              </a:ext>
            </a:extLst>
          </p:cNvPr>
          <p:cNvGrpSpPr/>
          <p:nvPr/>
        </p:nvGrpSpPr>
        <p:grpSpPr>
          <a:xfrm>
            <a:off x="6515022" y="3752763"/>
            <a:ext cx="1725768" cy="885723"/>
            <a:chOff x="9432099" y="2218807"/>
            <a:chExt cx="1725768" cy="885723"/>
          </a:xfrm>
          <a:solidFill>
            <a:srgbClr val="7F7F7F"/>
          </a:solidFill>
        </p:grpSpPr>
        <p:sp>
          <p:nvSpPr>
            <p:cNvPr id="19" name="Right Triangle 18">
              <a:extLst>
                <a:ext uri="{FF2B5EF4-FFF2-40B4-BE49-F238E27FC236}">
                  <a16:creationId xmlns:a16="http://schemas.microsoft.com/office/drawing/2014/main" id="{770D1AF5-8E01-4919-8273-52EF0ADFE5A1}"/>
                </a:ext>
              </a:extLst>
            </p:cNvPr>
            <p:cNvSpPr/>
            <p:nvPr/>
          </p:nvSpPr>
          <p:spPr bwMode="auto">
            <a:xfrm flipV="1">
              <a:off x="9690399" y="2786398"/>
              <a:ext cx="233927" cy="318132"/>
            </a:xfrm>
            <a:prstGeom prst="rtTriangle">
              <a:avLst/>
            </a:prstGeom>
            <a:solidFill>
              <a:schemeClr val="accent1">
                <a:lumMod val="60000"/>
                <a:lumOff val="40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ounded Rectangle 48">
              <a:extLst>
                <a:ext uri="{FF2B5EF4-FFF2-40B4-BE49-F238E27FC236}">
                  <a16:creationId xmlns:a16="http://schemas.microsoft.com/office/drawing/2014/main" id="{9A04D5BE-8641-472E-AF72-5EC497F7BD0C}"/>
                </a:ext>
              </a:extLst>
            </p:cNvPr>
            <p:cNvSpPr/>
            <p:nvPr/>
          </p:nvSpPr>
          <p:spPr>
            <a:xfrm>
              <a:off x="9432099" y="2218807"/>
              <a:ext cx="1725768" cy="586380"/>
            </a:xfrm>
            <a:prstGeom prst="round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rgbClr val="FBFBFB"/>
                  </a:solidFill>
                  <a:effectLst/>
                  <a:uLnTx/>
                  <a:uFillTx/>
                  <a:latin typeface="Bodoni MT"/>
                  <a:ea typeface="+mn-ea"/>
                  <a:cs typeface="Bodoni Std Bold Italic"/>
                </a:rPr>
                <a:t>It means faster and smaller releases</a:t>
              </a:r>
            </a:p>
          </p:txBody>
        </p:sp>
      </p:grpSp>
      <p:grpSp>
        <p:nvGrpSpPr>
          <p:cNvPr id="21" name="Group 20">
            <a:extLst>
              <a:ext uri="{FF2B5EF4-FFF2-40B4-BE49-F238E27FC236}">
                <a16:creationId xmlns:a16="http://schemas.microsoft.com/office/drawing/2014/main" id="{55E0D4EC-E730-421B-9313-6E18A0B3A564}"/>
              </a:ext>
            </a:extLst>
          </p:cNvPr>
          <p:cNvGrpSpPr/>
          <p:nvPr/>
        </p:nvGrpSpPr>
        <p:grpSpPr>
          <a:xfrm>
            <a:off x="4495800" y="3093929"/>
            <a:ext cx="1505024" cy="686386"/>
            <a:chOff x="5229616" y="3272179"/>
            <a:chExt cx="1505024" cy="686386"/>
          </a:xfrm>
          <a:solidFill>
            <a:schemeClr val="tx1">
              <a:lumMod val="65000"/>
              <a:lumOff val="35000"/>
            </a:schemeClr>
          </a:solidFill>
        </p:grpSpPr>
        <p:sp>
          <p:nvSpPr>
            <p:cNvPr id="22" name="Right Triangle 21">
              <a:extLst>
                <a:ext uri="{FF2B5EF4-FFF2-40B4-BE49-F238E27FC236}">
                  <a16:creationId xmlns:a16="http://schemas.microsoft.com/office/drawing/2014/main" id="{9D993993-8BF8-4518-AC14-70CEE6728C25}"/>
                </a:ext>
              </a:extLst>
            </p:cNvPr>
            <p:cNvSpPr/>
            <p:nvPr/>
          </p:nvSpPr>
          <p:spPr bwMode="auto">
            <a:xfrm flipV="1">
              <a:off x="5888941" y="3705102"/>
              <a:ext cx="186375" cy="253463"/>
            </a:xfrm>
            <a:prstGeom prst="rtTriangl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ounded Rectangle 45">
              <a:extLst>
                <a:ext uri="{FF2B5EF4-FFF2-40B4-BE49-F238E27FC236}">
                  <a16:creationId xmlns:a16="http://schemas.microsoft.com/office/drawing/2014/main" id="{9392A4DD-23DA-4802-A76B-9CCBEE692DED}"/>
                </a:ext>
              </a:extLst>
            </p:cNvPr>
            <p:cNvSpPr/>
            <p:nvPr/>
          </p:nvSpPr>
          <p:spPr>
            <a:xfrm>
              <a:off x="5229616" y="3272179"/>
              <a:ext cx="1505024" cy="44682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rgbClr val="FBFBFB"/>
                  </a:solidFill>
                  <a:effectLst/>
                  <a:uLnTx/>
                  <a:uFillTx/>
                  <a:latin typeface="Bodoni MT"/>
                  <a:ea typeface="+mn-ea"/>
                  <a:cs typeface="Bodoni Std Bold Italic"/>
                </a:rPr>
                <a:t>It’s automation</a:t>
              </a:r>
            </a:p>
          </p:txBody>
        </p:sp>
      </p:grpSp>
      <p:grpSp>
        <p:nvGrpSpPr>
          <p:cNvPr id="26" name="Group 25">
            <a:extLst>
              <a:ext uri="{FF2B5EF4-FFF2-40B4-BE49-F238E27FC236}">
                <a16:creationId xmlns:a16="http://schemas.microsoft.com/office/drawing/2014/main" id="{380A3689-CEF5-4F7C-AA2F-F35C7F8175FA}"/>
              </a:ext>
            </a:extLst>
          </p:cNvPr>
          <p:cNvGrpSpPr/>
          <p:nvPr/>
        </p:nvGrpSpPr>
        <p:grpSpPr>
          <a:xfrm>
            <a:off x="4201281" y="1410563"/>
            <a:ext cx="1505024" cy="686386"/>
            <a:chOff x="5229616" y="3272179"/>
            <a:chExt cx="1505024" cy="686386"/>
          </a:xfrm>
          <a:solidFill>
            <a:schemeClr val="tx1">
              <a:lumMod val="65000"/>
              <a:lumOff val="35000"/>
            </a:schemeClr>
          </a:solidFill>
        </p:grpSpPr>
        <p:sp>
          <p:nvSpPr>
            <p:cNvPr id="27" name="Right Triangle 26">
              <a:extLst>
                <a:ext uri="{FF2B5EF4-FFF2-40B4-BE49-F238E27FC236}">
                  <a16:creationId xmlns:a16="http://schemas.microsoft.com/office/drawing/2014/main" id="{9650D288-E856-442E-AC82-ABF5A7077D23}"/>
                </a:ext>
              </a:extLst>
            </p:cNvPr>
            <p:cNvSpPr/>
            <p:nvPr/>
          </p:nvSpPr>
          <p:spPr bwMode="auto">
            <a:xfrm flipV="1">
              <a:off x="5888941" y="3705102"/>
              <a:ext cx="186375" cy="253463"/>
            </a:xfrm>
            <a:prstGeom prst="rtTriangl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ounded Rectangle 45">
              <a:extLst>
                <a:ext uri="{FF2B5EF4-FFF2-40B4-BE49-F238E27FC236}">
                  <a16:creationId xmlns:a16="http://schemas.microsoft.com/office/drawing/2014/main" id="{D7DA6673-8399-428A-B574-FE881914ECC4}"/>
                </a:ext>
              </a:extLst>
            </p:cNvPr>
            <p:cNvSpPr/>
            <p:nvPr/>
          </p:nvSpPr>
          <p:spPr>
            <a:xfrm>
              <a:off x="5229616" y="3272179"/>
              <a:ext cx="1505024" cy="44682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rgbClr val="FBFBFB"/>
                  </a:solidFill>
                  <a:effectLst/>
                  <a:uLnTx/>
                  <a:uFillTx/>
                  <a:latin typeface="Bodoni MT"/>
                  <a:ea typeface="+mn-ea"/>
                  <a:cs typeface="Bodoni Std Bold Italic"/>
                </a:rPr>
                <a:t>It’s a job title</a:t>
              </a:r>
            </a:p>
          </p:txBody>
        </p:sp>
      </p:grpSp>
      <p:grpSp>
        <p:nvGrpSpPr>
          <p:cNvPr id="29" name="Group 28">
            <a:extLst>
              <a:ext uri="{FF2B5EF4-FFF2-40B4-BE49-F238E27FC236}">
                <a16:creationId xmlns:a16="http://schemas.microsoft.com/office/drawing/2014/main" id="{8ECE04C8-0371-4604-928C-E5887F6BD823}"/>
              </a:ext>
            </a:extLst>
          </p:cNvPr>
          <p:cNvGrpSpPr/>
          <p:nvPr/>
        </p:nvGrpSpPr>
        <p:grpSpPr>
          <a:xfrm>
            <a:off x="1125997" y="3879075"/>
            <a:ext cx="2036457" cy="882557"/>
            <a:chOff x="2259794" y="4146834"/>
            <a:chExt cx="2036457" cy="882557"/>
          </a:xfrm>
          <a:solidFill>
            <a:schemeClr val="tx1">
              <a:lumMod val="50000"/>
              <a:lumOff val="50000"/>
            </a:schemeClr>
          </a:solidFill>
        </p:grpSpPr>
        <p:sp>
          <p:nvSpPr>
            <p:cNvPr id="30" name="Right Triangle 29">
              <a:extLst>
                <a:ext uri="{FF2B5EF4-FFF2-40B4-BE49-F238E27FC236}">
                  <a16:creationId xmlns:a16="http://schemas.microsoft.com/office/drawing/2014/main" id="{BD2EDEB4-4F43-40F1-B049-9A6BE16A0C20}"/>
                </a:ext>
              </a:extLst>
            </p:cNvPr>
            <p:cNvSpPr/>
            <p:nvPr/>
          </p:nvSpPr>
          <p:spPr bwMode="auto">
            <a:xfrm rot="19782022" flipH="1" flipV="1">
              <a:off x="3710362" y="4556204"/>
              <a:ext cx="361133" cy="473187"/>
            </a:xfrm>
            <a:prstGeom prst="rtTriangl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ounded Rectangle 39">
              <a:extLst>
                <a:ext uri="{FF2B5EF4-FFF2-40B4-BE49-F238E27FC236}">
                  <a16:creationId xmlns:a16="http://schemas.microsoft.com/office/drawing/2014/main" id="{216B3471-C33C-41E1-B0F6-F9AD0F7D561D}"/>
                </a:ext>
              </a:extLst>
            </p:cNvPr>
            <p:cNvSpPr/>
            <p:nvPr/>
          </p:nvSpPr>
          <p:spPr>
            <a:xfrm>
              <a:off x="2259794" y="4146834"/>
              <a:ext cx="2036457" cy="55359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rgbClr val="FBFBFB"/>
                  </a:solidFill>
                  <a:effectLst/>
                  <a:uLnTx/>
                  <a:uFillTx/>
                  <a:latin typeface="Bodoni MT"/>
                  <a:ea typeface="+mn-ea"/>
                  <a:cs typeface="Bodoni Std Bold Italic"/>
                </a:rPr>
                <a:t>It’s Development and</a:t>
              </a:r>
              <a:br>
                <a:rPr kumimoji="0" lang="en-US" sz="1000" b="1" i="1" u="none" strike="noStrike" kern="1200" cap="none" spc="0" normalizeH="0" baseline="0" noProof="0" dirty="0">
                  <a:ln>
                    <a:noFill/>
                  </a:ln>
                  <a:solidFill>
                    <a:srgbClr val="FBFBFB"/>
                  </a:solidFill>
                  <a:effectLst/>
                  <a:uLnTx/>
                  <a:uFillTx/>
                  <a:latin typeface="Bodoni MT"/>
                  <a:ea typeface="+mn-ea"/>
                  <a:cs typeface="Bodoni Std Bold Italic"/>
                </a:rPr>
              </a:br>
              <a:r>
                <a:rPr kumimoji="0" lang="en-US" sz="1000" b="1" i="1" u="none" strike="noStrike" kern="1200" cap="none" spc="0" normalizeH="0" baseline="0" noProof="0" dirty="0">
                  <a:ln>
                    <a:noFill/>
                  </a:ln>
                  <a:solidFill>
                    <a:srgbClr val="FBFBFB"/>
                  </a:solidFill>
                  <a:effectLst/>
                  <a:uLnTx/>
                  <a:uFillTx/>
                  <a:latin typeface="Bodoni MT"/>
                  <a:ea typeface="+mn-ea"/>
                  <a:cs typeface="Bodoni Std Bold Italic"/>
                </a:rPr>
                <a:t>Operations collaboration</a:t>
              </a:r>
            </a:p>
          </p:txBody>
        </p:sp>
      </p:grpSp>
      <p:sp>
        <p:nvSpPr>
          <p:cNvPr id="32" name="TextBox 31">
            <a:extLst>
              <a:ext uri="{FF2B5EF4-FFF2-40B4-BE49-F238E27FC236}">
                <a16:creationId xmlns:a16="http://schemas.microsoft.com/office/drawing/2014/main" id="{A44BEB4A-EFE1-4E96-B387-78E5C49F1AF7}"/>
              </a:ext>
            </a:extLst>
          </p:cNvPr>
          <p:cNvSpPr txBox="1"/>
          <p:nvPr/>
        </p:nvSpPr>
        <p:spPr>
          <a:xfrm>
            <a:off x="228600" y="6412468"/>
            <a:ext cx="3365024" cy="369332"/>
          </a:xfrm>
          <a:prstGeom prst="rect">
            <a:avLst/>
          </a:prstGeom>
          <a:noFill/>
        </p:spPr>
        <p:txBody>
          <a:bodyPr wrap="none" rtlCol="0">
            <a:spAutoFit/>
          </a:bodyPr>
          <a:lstStyle/>
          <a:p>
            <a:r>
              <a:rPr lang="en-US" dirty="0">
                <a:solidFill>
                  <a:schemeClr val="accent5"/>
                </a:solidFill>
              </a:rPr>
              <a:t>7 Habits of Successful DevOps</a:t>
            </a:r>
          </a:p>
        </p:txBody>
      </p:sp>
      <p:pic>
        <p:nvPicPr>
          <p:cNvPr id="4" name="Picture 3">
            <a:extLst>
              <a:ext uri="{FF2B5EF4-FFF2-40B4-BE49-F238E27FC236}">
                <a16:creationId xmlns:a16="http://schemas.microsoft.com/office/drawing/2014/main" id="{A9B3BB0F-4EC8-4C2B-8468-F5202969C4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39" y="1133045"/>
            <a:ext cx="3447500" cy="2298333"/>
          </a:xfrm>
          <a:prstGeom prst="rect">
            <a:avLst/>
          </a:prstGeom>
        </p:spPr>
      </p:pic>
      <p:pic>
        <p:nvPicPr>
          <p:cNvPr id="6" name="Picture 5">
            <a:extLst>
              <a:ext uri="{FF2B5EF4-FFF2-40B4-BE49-F238E27FC236}">
                <a16:creationId xmlns:a16="http://schemas.microsoft.com/office/drawing/2014/main" id="{2D817EF2-7B4D-466C-A97A-DDD37694F7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000" y="4640415"/>
            <a:ext cx="3048000" cy="2032000"/>
          </a:xfrm>
          <a:prstGeom prst="rect">
            <a:avLst/>
          </a:prstGeom>
        </p:spPr>
      </p:pic>
    </p:spTree>
    <p:extLst>
      <p:ext uri="{BB962C8B-B14F-4D97-AF65-F5344CB8AC3E}">
        <p14:creationId xmlns:p14="http://schemas.microsoft.com/office/powerpoint/2010/main" val="241292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55084-9E2E-48BA-BDA7-4C4EE6BF9ABF}"/>
              </a:ext>
            </a:extLst>
          </p:cNvPr>
          <p:cNvSpPr>
            <a:spLocks noGrp="1"/>
          </p:cNvSpPr>
          <p:nvPr>
            <p:ph type="title"/>
          </p:nvPr>
        </p:nvSpPr>
        <p:spPr/>
        <p:txBody>
          <a:bodyPr/>
          <a:lstStyle/>
          <a:p>
            <a:r>
              <a:rPr lang="en-US" dirty="0"/>
              <a:t>Agile Roles &amp; Responsibilities</a:t>
            </a:r>
            <a:endParaRPr lang="en-GB" dirty="0"/>
          </a:p>
        </p:txBody>
      </p:sp>
      <p:sp>
        <p:nvSpPr>
          <p:cNvPr id="20" name="Freeform 4">
            <a:extLst>
              <a:ext uri="{FF2B5EF4-FFF2-40B4-BE49-F238E27FC236}">
                <a16:creationId xmlns:a16="http://schemas.microsoft.com/office/drawing/2014/main" id="{BE879B43-CC54-40AF-9E64-59D586D962AF}"/>
              </a:ext>
            </a:extLst>
          </p:cNvPr>
          <p:cNvSpPr/>
          <p:nvPr/>
        </p:nvSpPr>
        <p:spPr>
          <a:xfrm>
            <a:off x="6354426" y="1689159"/>
            <a:ext cx="1755648" cy="1920240"/>
          </a:xfrm>
          <a:custGeom>
            <a:avLst/>
            <a:gdLst>
              <a:gd name="connsiteX0" fmla="*/ 0 w 1148720"/>
              <a:gd name="connsiteY0" fmla="*/ 0 h 766196"/>
              <a:gd name="connsiteX1" fmla="*/ 1148720 w 1148720"/>
              <a:gd name="connsiteY1" fmla="*/ 0 h 766196"/>
              <a:gd name="connsiteX2" fmla="*/ 1148720 w 1148720"/>
              <a:gd name="connsiteY2" fmla="*/ 766196 h 766196"/>
              <a:gd name="connsiteX3" fmla="*/ 0 w 1148720"/>
              <a:gd name="connsiteY3" fmla="*/ 766196 h 766196"/>
              <a:gd name="connsiteX4" fmla="*/ 0 w 1148720"/>
              <a:gd name="connsiteY4" fmla="*/ 0 h 766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720" h="766196">
                <a:moveTo>
                  <a:pt x="0" y="0"/>
                </a:moveTo>
                <a:lnTo>
                  <a:pt x="1148720" y="0"/>
                </a:lnTo>
                <a:lnTo>
                  <a:pt x="1148720" y="766196"/>
                </a:lnTo>
                <a:lnTo>
                  <a:pt x="0" y="766196"/>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5720" tIns="36576" rIns="18288" bIns="36576" numCol="1" spcCol="1270" anchor="t" anchorCtr="0">
            <a:noAutofit/>
          </a:bodyPr>
          <a:lstStyle/>
          <a:p>
            <a:pPr marL="171450" lvl="0" indent="-171450" defTabSz="444500">
              <a:spcBef>
                <a:spcPct val="0"/>
              </a:spcBef>
              <a:spcAft>
                <a:spcPts val="500"/>
              </a:spcAft>
              <a:buFont typeface="Arial" panose="020B0604020202020204" pitchFamily="34" charset="0"/>
              <a:buChar char="•"/>
            </a:pPr>
            <a:r>
              <a:rPr lang="en-US" sz="1200" dirty="0"/>
              <a:t>Are sponsors and impacted-teams</a:t>
            </a:r>
          </a:p>
          <a:p>
            <a:pPr marL="171450" lvl="0" indent="-171450" defTabSz="444500">
              <a:spcBef>
                <a:spcPct val="0"/>
              </a:spcBef>
              <a:spcAft>
                <a:spcPts val="500"/>
              </a:spcAft>
              <a:buFont typeface="Arial" panose="020B0604020202020204" pitchFamily="34" charset="0"/>
              <a:buChar char="•"/>
            </a:pPr>
            <a:r>
              <a:rPr lang="en-US" sz="1200" dirty="0"/>
              <a:t>Have significant decision making authority</a:t>
            </a:r>
          </a:p>
          <a:p>
            <a:pPr marL="171450" lvl="0" indent="-171450" defTabSz="444500">
              <a:spcBef>
                <a:spcPct val="0"/>
              </a:spcBef>
              <a:spcAft>
                <a:spcPts val="500"/>
              </a:spcAft>
              <a:buFont typeface="Arial" panose="020B0604020202020204" pitchFamily="34" charset="0"/>
              <a:buChar char="•"/>
            </a:pPr>
            <a:r>
              <a:rPr lang="en-US" sz="1200" dirty="0"/>
              <a:t>Ensure project alignment with business and technology strategy</a:t>
            </a:r>
            <a:endParaRPr lang="en-US" sz="1200" dirty="0">
              <a:solidFill>
                <a:srgbClr val="005C84"/>
              </a:solidFill>
            </a:endParaRPr>
          </a:p>
        </p:txBody>
      </p:sp>
      <p:sp>
        <p:nvSpPr>
          <p:cNvPr id="21" name="Freeform 7">
            <a:extLst>
              <a:ext uri="{FF2B5EF4-FFF2-40B4-BE49-F238E27FC236}">
                <a16:creationId xmlns:a16="http://schemas.microsoft.com/office/drawing/2014/main" id="{7776C022-93CE-4341-AA8F-7A28DF702FF5}"/>
              </a:ext>
            </a:extLst>
          </p:cNvPr>
          <p:cNvSpPr/>
          <p:nvPr/>
        </p:nvSpPr>
        <p:spPr>
          <a:xfrm>
            <a:off x="3950490" y="1674411"/>
            <a:ext cx="1755648" cy="1920240"/>
          </a:xfrm>
          <a:custGeom>
            <a:avLst/>
            <a:gdLst>
              <a:gd name="connsiteX0" fmla="*/ 0 w 1148720"/>
              <a:gd name="connsiteY0" fmla="*/ 0 h 766196"/>
              <a:gd name="connsiteX1" fmla="*/ 1148720 w 1148720"/>
              <a:gd name="connsiteY1" fmla="*/ 0 h 766196"/>
              <a:gd name="connsiteX2" fmla="*/ 1148720 w 1148720"/>
              <a:gd name="connsiteY2" fmla="*/ 766196 h 766196"/>
              <a:gd name="connsiteX3" fmla="*/ 0 w 1148720"/>
              <a:gd name="connsiteY3" fmla="*/ 766196 h 766196"/>
              <a:gd name="connsiteX4" fmla="*/ 0 w 1148720"/>
              <a:gd name="connsiteY4" fmla="*/ 0 h 766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720" h="766196">
                <a:moveTo>
                  <a:pt x="0" y="0"/>
                </a:moveTo>
                <a:lnTo>
                  <a:pt x="1148720" y="0"/>
                </a:lnTo>
                <a:lnTo>
                  <a:pt x="1148720" y="766196"/>
                </a:lnTo>
                <a:lnTo>
                  <a:pt x="0" y="766196"/>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5720" tIns="36576" rIns="9144" bIns="36576" numCol="1" spcCol="1270" anchor="t" anchorCtr="0">
            <a:noAutofit/>
          </a:bodyPr>
          <a:lstStyle/>
          <a:p>
            <a:pPr marL="171450" indent="-171450" defTabSz="444500">
              <a:spcBef>
                <a:spcPct val="0"/>
              </a:spcBef>
              <a:spcAft>
                <a:spcPts val="500"/>
              </a:spcAft>
              <a:buFont typeface="Arial" panose="020B0604020202020204" pitchFamily="34" charset="0"/>
              <a:buChar char="•"/>
            </a:pPr>
            <a:r>
              <a:rPr lang="en-US" sz="1200" dirty="0"/>
              <a:t>Overall architecture governance</a:t>
            </a:r>
          </a:p>
          <a:p>
            <a:pPr marL="171450" indent="-171450" defTabSz="444500">
              <a:spcBef>
                <a:spcPct val="0"/>
              </a:spcBef>
              <a:spcAft>
                <a:spcPts val="500"/>
              </a:spcAft>
              <a:buFont typeface="Arial" panose="020B0604020202020204" pitchFamily="34" charset="0"/>
              <a:buChar char="•"/>
            </a:pPr>
            <a:r>
              <a:rPr lang="en-US" sz="1200" dirty="0"/>
              <a:t>Work collaborative with the team in the solution design</a:t>
            </a:r>
          </a:p>
          <a:p>
            <a:pPr marL="171450" indent="-171450" defTabSz="444500">
              <a:spcBef>
                <a:spcPct val="0"/>
              </a:spcBef>
              <a:spcAft>
                <a:spcPts val="500"/>
              </a:spcAft>
              <a:buFont typeface="Arial" panose="020B0604020202020204" pitchFamily="34" charset="0"/>
              <a:buChar char="•"/>
            </a:pPr>
            <a:r>
              <a:rPr lang="en-US" sz="1200" dirty="0"/>
              <a:t>Define high level architecture design and principles</a:t>
            </a:r>
          </a:p>
          <a:p>
            <a:pPr marL="171450" indent="-171450" defTabSz="444500">
              <a:spcBef>
                <a:spcPct val="0"/>
              </a:spcBef>
              <a:spcAft>
                <a:spcPts val="500"/>
              </a:spcAft>
              <a:buFont typeface="Arial" panose="020B0604020202020204" pitchFamily="34" charset="0"/>
              <a:buChar char="•"/>
            </a:pPr>
            <a:endParaRPr lang="en-US" sz="1200" dirty="0"/>
          </a:p>
        </p:txBody>
      </p:sp>
      <p:sp>
        <p:nvSpPr>
          <p:cNvPr id="22" name="Snip and Round Single Corner Rectangle 10">
            <a:extLst>
              <a:ext uri="{FF2B5EF4-FFF2-40B4-BE49-F238E27FC236}">
                <a16:creationId xmlns:a16="http://schemas.microsoft.com/office/drawing/2014/main" id="{CFE3B800-AD52-40A7-846C-CC4B43778F6C}"/>
              </a:ext>
            </a:extLst>
          </p:cNvPr>
          <p:cNvSpPr/>
          <p:nvPr/>
        </p:nvSpPr>
        <p:spPr>
          <a:xfrm>
            <a:off x="6354426" y="1267875"/>
            <a:ext cx="1755648" cy="402336"/>
          </a:xfrm>
          <a:prstGeom prst="snip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20040" rtlCol="0" anchor="ctr"/>
          <a:lstStyle/>
          <a:p>
            <a:pPr lvl="0"/>
            <a:r>
              <a:rPr lang="en-US" sz="1200" b="1" dirty="0"/>
              <a:t>Stakeholders</a:t>
            </a:r>
          </a:p>
        </p:txBody>
      </p:sp>
      <p:sp>
        <p:nvSpPr>
          <p:cNvPr id="23" name="Snip and Round Single Corner Rectangle 12">
            <a:extLst>
              <a:ext uri="{FF2B5EF4-FFF2-40B4-BE49-F238E27FC236}">
                <a16:creationId xmlns:a16="http://schemas.microsoft.com/office/drawing/2014/main" id="{F3DA33BF-26CC-4670-A59B-5E0069893529}"/>
              </a:ext>
            </a:extLst>
          </p:cNvPr>
          <p:cNvSpPr/>
          <p:nvPr/>
        </p:nvSpPr>
        <p:spPr>
          <a:xfrm>
            <a:off x="3948558" y="1253127"/>
            <a:ext cx="1755648" cy="402336"/>
          </a:xfrm>
          <a:prstGeom prst="snip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20040" rIns="18288" rtlCol="0" anchor="ctr"/>
          <a:lstStyle/>
          <a:p>
            <a:pPr lvl="0"/>
            <a:r>
              <a:rPr lang="en-US" sz="1200" b="1" dirty="0"/>
              <a:t>Solution Architect</a:t>
            </a:r>
          </a:p>
        </p:txBody>
      </p:sp>
      <p:sp>
        <p:nvSpPr>
          <p:cNvPr id="24" name="Freeform 17">
            <a:extLst>
              <a:ext uri="{FF2B5EF4-FFF2-40B4-BE49-F238E27FC236}">
                <a16:creationId xmlns:a16="http://schemas.microsoft.com/office/drawing/2014/main" id="{CC40CDB1-CD57-4A3D-AAD1-0016D2382C5D}"/>
              </a:ext>
            </a:extLst>
          </p:cNvPr>
          <p:cNvSpPr/>
          <p:nvPr/>
        </p:nvSpPr>
        <p:spPr>
          <a:xfrm>
            <a:off x="1465872" y="4358439"/>
            <a:ext cx="1755648" cy="1920240"/>
          </a:xfrm>
          <a:custGeom>
            <a:avLst/>
            <a:gdLst>
              <a:gd name="connsiteX0" fmla="*/ 0 w 1148720"/>
              <a:gd name="connsiteY0" fmla="*/ 0 h 766196"/>
              <a:gd name="connsiteX1" fmla="*/ 1148720 w 1148720"/>
              <a:gd name="connsiteY1" fmla="*/ 0 h 766196"/>
              <a:gd name="connsiteX2" fmla="*/ 1148720 w 1148720"/>
              <a:gd name="connsiteY2" fmla="*/ 766196 h 766196"/>
              <a:gd name="connsiteX3" fmla="*/ 0 w 1148720"/>
              <a:gd name="connsiteY3" fmla="*/ 766196 h 766196"/>
              <a:gd name="connsiteX4" fmla="*/ 0 w 1148720"/>
              <a:gd name="connsiteY4" fmla="*/ 0 h 766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720" h="766196">
                <a:moveTo>
                  <a:pt x="0" y="0"/>
                </a:moveTo>
                <a:lnTo>
                  <a:pt x="1148720" y="0"/>
                </a:lnTo>
                <a:lnTo>
                  <a:pt x="1148720" y="766196"/>
                </a:lnTo>
                <a:lnTo>
                  <a:pt x="0" y="766196"/>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5720" tIns="36576" rIns="18288" bIns="36576" numCol="1" spcCol="1270" anchor="t" anchorCtr="0">
            <a:noAutofit/>
          </a:bodyPr>
          <a:lstStyle/>
          <a:p>
            <a:pPr marL="171450" indent="-171450" defTabSz="444500">
              <a:spcBef>
                <a:spcPct val="0"/>
              </a:spcBef>
              <a:spcAft>
                <a:spcPts val="500"/>
              </a:spcAft>
              <a:buFont typeface="Arial" panose="020B0604020202020204" pitchFamily="34" charset="0"/>
              <a:buChar char="•"/>
            </a:pPr>
            <a:r>
              <a:rPr lang="en-US" sz="1200" dirty="0">
                <a:solidFill>
                  <a:schemeClr val="dk1"/>
                </a:solidFill>
              </a:rPr>
              <a:t>Deep understanding of specific disciplines</a:t>
            </a:r>
          </a:p>
          <a:p>
            <a:pPr marL="171450" indent="-171450" defTabSz="444500">
              <a:spcBef>
                <a:spcPct val="0"/>
              </a:spcBef>
              <a:spcAft>
                <a:spcPts val="500"/>
              </a:spcAft>
              <a:buFont typeface="Arial" panose="020B0604020202020204" pitchFamily="34" charset="0"/>
              <a:buChar char="•"/>
            </a:pPr>
            <a:r>
              <a:rPr lang="en-US" sz="1200" dirty="0"/>
              <a:t>Bridge gaps in business and technical knowledge </a:t>
            </a:r>
          </a:p>
          <a:p>
            <a:pPr marL="171450" indent="-171450" defTabSz="444500">
              <a:spcBef>
                <a:spcPct val="0"/>
              </a:spcBef>
              <a:spcAft>
                <a:spcPts val="500"/>
              </a:spcAft>
              <a:buFont typeface="Arial" panose="020B0604020202020204" pitchFamily="34" charset="0"/>
              <a:buChar char="•"/>
            </a:pPr>
            <a:r>
              <a:rPr lang="en-US" sz="1200" dirty="0"/>
              <a:t>Part of the agile team on need basis</a:t>
            </a:r>
          </a:p>
        </p:txBody>
      </p:sp>
      <p:sp>
        <p:nvSpPr>
          <p:cNvPr id="25" name="Freeform 18">
            <a:extLst>
              <a:ext uri="{FF2B5EF4-FFF2-40B4-BE49-F238E27FC236}">
                <a16:creationId xmlns:a16="http://schemas.microsoft.com/office/drawing/2014/main" id="{C95745CD-FF03-4BB9-981B-11BD9EE56455}"/>
              </a:ext>
            </a:extLst>
          </p:cNvPr>
          <p:cNvSpPr/>
          <p:nvPr/>
        </p:nvSpPr>
        <p:spPr>
          <a:xfrm>
            <a:off x="1477787" y="1660584"/>
            <a:ext cx="1755648" cy="1920240"/>
          </a:xfrm>
          <a:custGeom>
            <a:avLst/>
            <a:gdLst>
              <a:gd name="connsiteX0" fmla="*/ 0 w 1148720"/>
              <a:gd name="connsiteY0" fmla="*/ 0 h 766196"/>
              <a:gd name="connsiteX1" fmla="*/ 1148720 w 1148720"/>
              <a:gd name="connsiteY1" fmla="*/ 0 h 766196"/>
              <a:gd name="connsiteX2" fmla="*/ 1148720 w 1148720"/>
              <a:gd name="connsiteY2" fmla="*/ 766196 h 766196"/>
              <a:gd name="connsiteX3" fmla="*/ 0 w 1148720"/>
              <a:gd name="connsiteY3" fmla="*/ 766196 h 766196"/>
              <a:gd name="connsiteX4" fmla="*/ 0 w 1148720"/>
              <a:gd name="connsiteY4" fmla="*/ 0 h 766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720" h="766196">
                <a:moveTo>
                  <a:pt x="0" y="0"/>
                </a:moveTo>
                <a:lnTo>
                  <a:pt x="1148720" y="0"/>
                </a:lnTo>
                <a:lnTo>
                  <a:pt x="1148720" y="766196"/>
                </a:lnTo>
                <a:lnTo>
                  <a:pt x="0" y="766196"/>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5720" tIns="36576" rIns="0" bIns="36576" numCol="1" spcCol="1270" anchor="t" anchorCtr="0">
            <a:noAutofit/>
          </a:bodyPr>
          <a:lstStyle/>
          <a:p>
            <a:pPr marL="171450" lvl="0" indent="-171450" defTabSz="444500">
              <a:spcBef>
                <a:spcPct val="0"/>
              </a:spcBef>
              <a:spcAft>
                <a:spcPts val="500"/>
              </a:spcAft>
              <a:buFont typeface="Arial" panose="020B0604020202020204" pitchFamily="34" charset="0"/>
              <a:buChar char="•"/>
            </a:pPr>
            <a:r>
              <a:rPr lang="en-US" sz="1200" dirty="0">
                <a:solidFill>
                  <a:srgbClr val="005C84"/>
                </a:solidFill>
              </a:rPr>
              <a:t>Secures funds and manages budgets</a:t>
            </a:r>
          </a:p>
          <a:p>
            <a:pPr marL="171450" lvl="0" indent="-171450" defTabSz="444500">
              <a:spcBef>
                <a:spcPct val="0"/>
              </a:spcBef>
              <a:spcAft>
                <a:spcPts val="500"/>
              </a:spcAft>
              <a:buFont typeface="Arial" panose="020B0604020202020204" pitchFamily="34" charset="0"/>
              <a:buChar char="•"/>
            </a:pPr>
            <a:r>
              <a:rPr lang="en-US" sz="1200" dirty="0"/>
              <a:t>Manage collective activities, issues, and risks</a:t>
            </a:r>
          </a:p>
          <a:p>
            <a:pPr marL="171450" lvl="0" indent="-171450" defTabSz="444500">
              <a:spcBef>
                <a:spcPct val="0"/>
              </a:spcBef>
              <a:spcAft>
                <a:spcPts val="500"/>
              </a:spcAft>
              <a:buFont typeface="Arial" panose="020B0604020202020204" pitchFamily="34" charset="0"/>
              <a:buChar char="•"/>
            </a:pPr>
            <a:r>
              <a:rPr lang="en-US" sz="1200" dirty="0"/>
              <a:t>Country level implementation and rollout</a:t>
            </a:r>
          </a:p>
        </p:txBody>
      </p:sp>
      <p:sp>
        <p:nvSpPr>
          <p:cNvPr id="26" name="Snip and Round Single Corner Rectangle 21">
            <a:extLst>
              <a:ext uri="{FF2B5EF4-FFF2-40B4-BE49-F238E27FC236}">
                <a16:creationId xmlns:a16="http://schemas.microsoft.com/office/drawing/2014/main" id="{CD555F6A-F89D-46AA-BB0A-9364F11B0F5A}"/>
              </a:ext>
            </a:extLst>
          </p:cNvPr>
          <p:cNvSpPr/>
          <p:nvPr/>
        </p:nvSpPr>
        <p:spPr>
          <a:xfrm>
            <a:off x="1465872" y="3938828"/>
            <a:ext cx="1755648" cy="406025"/>
          </a:xfrm>
          <a:prstGeom prst="snip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20040" rtlCol="0" anchor="ctr"/>
          <a:lstStyle/>
          <a:p>
            <a:pPr lvl="0"/>
            <a:r>
              <a:rPr lang="en-US" sz="1200" b="1" dirty="0"/>
              <a:t>Specialists</a:t>
            </a:r>
          </a:p>
        </p:txBody>
      </p:sp>
      <p:sp>
        <p:nvSpPr>
          <p:cNvPr id="27" name="Snip and Round Single Corner Rectangle 23">
            <a:extLst>
              <a:ext uri="{FF2B5EF4-FFF2-40B4-BE49-F238E27FC236}">
                <a16:creationId xmlns:a16="http://schemas.microsoft.com/office/drawing/2014/main" id="{EC6E4370-3CA7-4957-AB06-6F3DDDA48797}"/>
              </a:ext>
            </a:extLst>
          </p:cNvPr>
          <p:cNvSpPr/>
          <p:nvPr/>
        </p:nvSpPr>
        <p:spPr>
          <a:xfrm>
            <a:off x="1477787" y="1240973"/>
            <a:ext cx="1755648" cy="402336"/>
          </a:xfrm>
          <a:prstGeom prst="snip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274320" rIns="0" rtlCol="0" anchor="ctr"/>
          <a:lstStyle/>
          <a:p>
            <a:pPr lvl="0"/>
            <a:r>
              <a:rPr lang="en-US" sz="1200" b="1" dirty="0">
                <a:solidFill>
                  <a:schemeClr val="bg1"/>
                </a:solidFill>
              </a:rPr>
              <a:t>Tech. &amp; Investment Governance</a:t>
            </a:r>
          </a:p>
        </p:txBody>
      </p:sp>
      <p:sp>
        <p:nvSpPr>
          <p:cNvPr id="28" name="Freeform 32">
            <a:extLst>
              <a:ext uri="{FF2B5EF4-FFF2-40B4-BE49-F238E27FC236}">
                <a16:creationId xmlns:a16="http://schemas.microsoft.com/office/drawing/2014/main" id="{4E4492DB-1AC9-465F-B98B-F57EE6F8136D}"/>
              </a:ext>
            </a:extLst>
          </p:cNvPr>
          <p:cNvSpPr>
            <a:spLocks/>
          </p:cNvSpPr>
          <p:nvPr/>
        </p:nvSpPr>
        <p:spPr bwMode="auto">
          <a:xfrm>
            <a:off x="6365715" y="1307533"/>
            <a:ext cx="256032" cy="320040"/>
          </a:xfrm>
          <a:custGeom>
            <a:avLst/>
            <a:gdLst>
              <a:gd name="T0" fmla="*/ 178 w 511"/>
              <a:gd name="T1" fmla="*/ 376 h 597"/>
              <a:gd name="T2" fmla="*/ 178 w 511"/>
              <a:gd name="T3" fmla="*/ 376 h 597"/>
              <a:gd name="T4" fmla="*/ 126 w 511"/>
              <a:gd name="T5" fmla="*/ 410 h 597"/>
              <a:gd name="T6" fmla="*/ 39 w 511"/>
              <a:gd name="T7" fmla="*/ 466 h 597"/>
              <a:gd name="T8" fmla="*/ 0 w 511"/>
              <a:gd name="T9" fmla="*/ 492 h 597"/>
              <a:gd name="T10" fmla="*/ 0 w 511"/>
              <a:gd name="T11" fmla="*/ 597 h 597"/>
              <a:gd name="T12" fmla="*/ 50 w 511"/>
              <a:gd name="T13" fmla="*/ 597 h 597"/>
              <a:gd name="T14" fmla="*/ 255 w 511"/>
              <a:gd name="T15" fmla="*/ 597 h 597"/>
              <a:gd name="T16" fmla="*/ 255 w 511"/>
              <a:gd name="T17" fmla="*/ 597 h 597"/>
              <a:gd name="T18" fmla="*/ 461 w 511"/>
              <a:gd name="T19" fmla="*/ 597 h 597"/>
              <a:gd name="T20" fmla="*/ 511 w 511"/>
              <a:gd name="T21" fmla="*/ 597 h 597"/>
              <a:gd name="T22" fmla="*/ 511 w 511"/>
              <a:gd name="T23" fmla="*/ 492 h 597"/>
              <a:gd name="T24" fmla="*/ 471 w 511"/>
              <a:gd name="T25" fmla="*/ 466 h 597"/>
              <a:gd name="T26" fmla="*/ 385 w 511"/>
              <a:gd name="T27" fmla="*/ 410 h 597"/>
              <a:gd name="T28" fmla="*/ 332 w 511"/>
              <a:gd name="T29" fmla="*/ 376 h 597"/>
              <a:gd name="T30" fmla="*/ 332 w 511"/>
              <a:gd name="T31" fmla="*/ 376 h 597"/>
              <a:gd name="T32" fmla="*/ 332 w 511"/>
              <a:gd name="T33" fmla="*/ 345 h 597"/>
              <a:gd name="T34" fmla="*/ 378 w 511"/>
              <a:gd name="T35" fmla="*/ 311 h 597"/>
              <a:gd name="T36" fmla="*/ 378 w 511"/>
              <a:gd name="T37" fmla="*/ 259 h 597"/>
              <a:gd name="T38" fmla="*/ 409 w 511"/>
              <a:gd name="T39" fmla="*/ 198 h 597"/>
              <a:gd name="T40" fmla="*/ 378 w 511"/>
              <a:gd name="T41" fmla="*/ 156 h 597"/>
              <a:gd name="T42" fmla="*/ 378 w 511"/>
              <a:gd name="T43" fmla="*/ 105 h 597"/>
              <a:gd name="T44" fmla="*/ 250 w 511"/>
              <a:gd name="T45" fmla="*/ 2 h 597"/>
              <a:gd name="T46" fmla="*/ 167 w 511"/>
              <a:gd name="T47" fmla="*/ 40 h 597"/>
              <a:gd name="T48" fmla="*/ 132 w 511"/>
              <a:gd name="T49" fmla="*/ 69 h 597"/>
              <a:gd name="T50" fmla="*/ 132 w 511"/>
              <a:gd name="T51" fmla="*/ 162 h 597"/>
              <a:gd name="T52" fmla="*/ 101 w 511"/>
              <a:gd name="T53" fmla="*/ 204 h 597"/>
              <a:gd name="T54" fmla="*/ 132 w 511"/>
              <a:gd name="T55" fmla="*/ 264 h 597"/>
              <a:gd name="T56" fmla="*/ 132 w 511"/>
              <a:gd name="T57" fmla="*/ 316 h 597"/>
              <a:gd name="T58" fmla="*/ 178 w 511"/>
              <a:gd name="T59" fmla="*/ 350 h 597"/>
              <a:gd name="T60" fmla="*/ 178 w 511"/>
              <a:gd name="T61" fmla="*/ 376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1" h="597">
                <a:moveTo>
                  <a:pt x="178" y="376"/>
                </a:moveTo>
                <a:cubicBezTo>
                  <a:pt x="178" y="376"/>
                  <a:pt x="178" y="376"/>
                  <a:pt x="178" y="376"/>
                </a:cubicBezTo>
                <a:cubicBezTo>
                  <a:pt x="126" y="410"/>
                  <a:pt x="126" y="410"/>
                  <a:pt x="126" y="410"/>
                </a:cubicBezTo>
                <a:cubicBezTo>
                  <a:pt x="39" y="466"/>
                  <a:pt x="39" y="466"/>
                  <a:pt x="39" y="466"/>
                </a:cubicBezTo>
                <a:cubicBezTo>
                  <a:pt x="0" y="492"/>
                  <a:pt x="0" y="492"/>
                  <a:pt x="0" y="492"/>
                </a:cubicBezTo>
                <a:cubicBezTo>
                  <a:pt x="0" y="597"/>
                  <a:pt x="0" y="597"/>
                  <a:pt x="0" y="597"/>
                </a:cubicBezTo>
                <a:cubicBezTo>
                  <a:pt x="50" y="597"/>
                  <a:pt x="50" y="597"/>
                  <a:pt x="50" y="597"/>
                </a:cubicBezTo>
                <a:cubicBezTo>
                  <a:pt x="255" y="597"/>
                  <a:pt x="255" y="597"/>
                  <a:pt x="255" y="597"/>
                </a:cubicBezTo>
                <a:cubicBezTo>
                  <a:pt x="255" y="597"/>
                  <a:pt x="255" y="597"/>
                  <a:pt x="255" y="597"/>
                </a:cubicBezTo>
                <a:cubicBezTo>
                  <a:pt x="461" y="597"/>
                  <a:pt x="461" y="597"/>
                  <a:pt x="461" y="597"/>
                </a:cubicBezTo>
                <a:cubicBezTo>
                  <a:pt x="511" y="597"/>
                  <a:pt x="511" y="597"/>
                  <a:pt x="511" y="597"/>
                </a:cubicBezTo>
                <a:cubicBezTo>
                  <a:pt x="511" y="492"/>
                  <a:pt x="511" y="492"/>
                  <a:pt x="511" y="492"/>
                </a:cubicBezTo>
                <a:cubicBezTo>
                  <a:pt x="471" y="466"/>
                  <a:pt x="471" y="466"/>
                  <a:pt x="471" y="466"/>
                </a:cubicBezTo>
                <a:cubicBezTo>
                  <a:pt x="385" y="410"/>
                  <a:pt x="385" y="410"/>
                  <a:pt x="385" y="410"/>
                </a:cubicBezTo>
                <a:cubicBezTo>
                  <a:pt x="332" y="376"/>
                  <a:pt x="332" y="376"/>
                  <a:pt x="332" y="376"/>
                </a:cubicBezTo>
                <a:cubicBezTo>
                  <a:pt x="332" y="376"/>
                  <a:pt x="332" y="376"/>
                  <a:pt x="332" y="376"/>
                </a:cubicBezTo>
                <a:cubicBezTo>
                  <a:pt x="332" y="345"/>
                  <a:pt x="332" y="345"/>
                  <a:pt x="332" y="345"/>
                </a:cubicBezTo>
                <a:cubicBezTo>
                  <a:pt x="378" y="311"/>
                  <a:pt x="378" y="311"/>
                  <a:pt x="378" y="311"/>
                </a:cubicBezTo>
                <a:cubicBezTo>
                  <a:pt x="378" y="259"/>
                  <a:pt x="378" y="259"/>
                  <a:pt x="378" y="259"/>
                </a:cubicBezTo>
                <a:cubicBezTo>
                  <a:pt x="395" y="253"/>
                  <a:pt x="409" y="226"/>
                  <a:pt x="409" y="198"/>
                </a:cubicBezTo>
                <a:cubicBezTo>
                  <a:pt x="409" y="171"/>
                  <a:pt x="395" y="152"/>
                  <a:pt x="378" y="156"/>
                </a:cubicBezTo>
                <a:cubicBezTo>
                  <a:pt x="378" y="105"/>
                  <a:pt x="378" y="105"/>
                  <a:pt x="378" y="105"/>
                </a:cubicBezTo>
                <a:cubicBezTo>
                  <a:pt x="378" y="30"/>
                  <a:pt x="321" y="0"/>
                  <a:pt x="250" y="2"/>
                </a:cubicBezTo>
                <a:cubicBezTo>
                  <a:pt x="179" y="4"/>
                  <a:pt x="167" y="40"/>
                  <a:pt x="167" y="40"/>
                </a:cubicBezTo>
                <a:cubicBezTo>
                  <a:pt x="167" y="40"/>
                  <a:pt x="132" y="38"/>
                  <a:pt x="132" y="69"/>
                </a:cubicBezTo>
                <a:cubicBezTo>
                  <a:pt x="132" y="162"/>
                  <a:pt x="132" y="162"/>
                  <a:pt x="132" y="162"/>
                </a:cubicBezTo>
                <a:cubicBezTo>
                  <a:pt x="115" y="158"/>
                  <a:pt x="101" y="176"/>
                  <a:pt x="101" y="204"/>
                </a:cubicBezTo>
                <a:cubicBezTo>
                  <a:pt x="101" y="231"/>
                  <a:pt x="115" y="258"/>
                  <a:pt x="132" y="264"/>
                </a:cubicBezTo>
                <a:cubicBezTo>
                  <a:pt x="132" y="316"/>
                  <a:pt x="132" y="316"/>
                  <a:pt x="132" y="316"/>
                </a:cubicBezTo>
                <a:cubicBezTo>
                  <a:pt x="178" y="350"/>
                  <a:pt x="178" y="350"/>
                  <a:pt x="178" y="350"/>
                </a:cubicBezTo>
                <a:cubicBezTo>
                  <a:pt x="178" y="376"/>
                  <a:pt x="178" y="376"/>
                  <a:pt x="178" y="376"/>
                </a:cubicBezTo>
                <a:close/>
              </a:path>
            </a:pathLst>
          </a:custGeom>
          <a:solidFill>
            <a:srgbClr val="005C84"/>
          </a:solidFill>
          <a:ln>
            <a:solidFill>
              <a:schemeClr val="bg1">
                <a:lumMod val="75000"/>
              </a:schemeClr>
            </a:solidFill>
          </a:ln>
          <a:extLst/>
        </p:spPr>
        <p:txBody>
          <a:bodyPr vert="horz" wrap="square" lIns="91440" tIns="45720" rIns="91440" bIns="45720" numCol="1" anchor="t" anchorCtr="0" compatLnSpc="1">
            <a:prstTxWarp prst="textNoShape">
              <a:avLst/>
            </a:prstTxWarp>
          </a:bodyPr>
          <a:lstStyle/>
          <a:p>
            <a:endParaRPr lang="en-IE"/>
          </a:p>
        </p:txBody>
      </p:sp>
      <p:sp>
        <p:nvSpPr>
          <p:cNvPr id="29" name="Freeform 32">
            <a:extLst>
              <a:ext uri="{FF2B5EF4-FFF2-40B4-BE49-F238E27FC236}">
                <a16:creationId xmlns:a16="http://schemas.microsoft.com/office/drawing/2014/main" id="{59E08AE4-1F3E-4E2B-BB49-CB10BF00AABC}"/>
              </a:ext>
            </a:extLst>
          </p:cNvPr>
          <p:cNvSpPr>
            <a:spLocks/>
          </p:cNvSpPr>
          <p:nvPr/>
        </p:nvSpPr>
        <p:spPr bwMode="auto">
          <a:xfrm>
            <a:off x="1477161" y="3975217"/>
            <a:ext cx="256032" cy="320040"/>
          </a:xfrm>
          <a:custGeom>
            <a:avLst/>
            <a:gdLst>
              <a:gd name="T0" fmla="*/ 178 w 511"/>
              <a:gd name="T1" fmla="*/ 376 h 597"/>
              <a:gd name="T2" fmla="*/ 178 w 511"/>
              <a:gd name="T3" fmla="*/ 376 h 597"/>
              <a:gd name="T4" fmla="*/ 126 w 511"/>
              <a:gd name="T5" fmla="*/ 410 h 597"/>
              <a:gd name="T6" fmla="*/ 39 w 511"/>
              <a:gd name="T7" fmla="*/ 466 h 597"/>
              <a:gd name="T8" fmla="*/ 0 w 511"/>
              <a:gd name="T9" fmla="*/ 492 h 597"/>
              <a:gd name="T10" fmla="*/ 0 w 511"/>
              <a:gd name="T11" fmla="*/ 597 h 597"/>
              <a:gd name="T12" fmla="*/ 50 w 511"/>
              <a:gd name="T13" fmla="*/ 597 h 597"/>
              <a:gd name="T14" fmla="*/ 255 w 511"/>
              <a:gd name="T15" fmla="*/ 597 h 597"/>
              <a:gd name="T16" fmla="*/ 255 w 511"/>
              <a:gd name="T17" fmla="*/ 597 h 597"/>
              <a:gd name="T18" fmla="*/ 461 w 511"/>
              <a:gd name="T19" fmla="*/ 597 h 597"/>
              <a:gd name="T20" fmla="*/ 511 w 511"/>
              <a:gd name="T21" fmla="*/ 597 h 597"/>
              <a:gd name="T22" fmla="*/ 511 w 511"/>
              <a:gd name="T23" fmla="*/ 492 h 597"/>
              <a:gd name="T24" fmla="*/ 471 w 511"/>
              <a:gd name="T25" fmla="*/ 466 h 597"/>
              <a:gd name="T26" fmla="*/ 385 w 511"/>
              <a:gd name="T27" fmla="*/ 410 h 597"/>
              <a:gd name="T28" fmla="*/ 332 w 511"/>
              <a:gd name="T29" fmla="*/ 376 h 597"/>
              <a:gd name="T30" fmla="*/ 332 w 511"/>
              <a:gd name="T31" fmla="*/ 376 h 597"/>
              <a:gd name="T32" fmla="*/ 332 w 511"/>
              <a:gd name="T33" fmla="*/ 345 h 597"/>
              <a:gd name="T34" fmla="*/ 378 w 511"/>
              <a:gd name="T35" fmla="*/ 311 h 597"/>
              <a:gd name="T36" fmla="*/ 378 w 511"/>
              <a:gd name="T37" fmla="*/ 259 h 597"/>
              <a:gd name="T38" fmla="*/ 409 w 511"/>
              <a:gd name="T39" fmla="*/ 198 h 597"/>
              <a:gd name="T40" fmla="*/ 378 w 511"/>
              <a:gd name="T41" fmla="*/ 156 h 597"/>
              <a:gd name="T42" fmla="*/ 378 w 511"/>
              <a:gd name="T43" fmla="*/ 105 h 597"/>
              <a:gd name="T44" fmla="*/ 250 w 511"/>
              <a:gd name="T45" fmla="*/ 2 h 597"/>
              <a:gd name="T46" fmla="*/ 167 w 511"/>
              <a:gd name="T47" fmla="*/ 40 h 597"/>
              <a:gd name="T48" fmla="*/ 132 w 511"/>
              <a:gd name="T49" fmla="*/ 69 h 597"/>
              <a:gd name="T50" fmla="*/ 132 w 511"/>
              <a:gd name="T51" fmla="*/ 162 h 597"/>
              <a:gd name="T52" fmla="*/ 101 w 511"/>
              <a:gd name="T53" fmla="*/ 204 h 597"/>
              <a:gd name="T54" fmla="*/ 132 w 511"/>
              <a:gd name="T55" fmla="*/ 264 h 597"/>
              <a:gd name="T56" fmla="*/ 132 w 511"/>
              <a:gd name="T57" fmla="*/ 316 h 597"/>
              <a:gd name="T58" fmla="*/ 178 w 511"/>
              <a:gd name="T59" fmla="*/ 350 h 597"/>
              <a:gd name="T60" fmla="*/ 178 w 511"/>
              <a:gd name="T61" fmla="*/ 376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1" h="597">
                <a:moveTo>
                  <a:pt x="178" y="376"/>
                </a:moveTo>
                <a:cubicBezTo>
                  <a:pt x="178" y="376"/>
                  <a:pt x="178" y="376"/>
                  <a:pt x="178" y="376"/>
                </a:cubicBezTo>
                <a:cubicBezTo>
                  <a:pt x="126" y="410"/>
                  <a:pt x="126" y="410"/>
                  <a:pt x="126" y="410"/>
                </a:cubicBezTo>
                <a:cubicBezTo>
                  <a:pt x="39" y="466"/>
                  <a:pt x="39" y="466"/>
                  <a:pt x="39" y="466"/>
                </a:cubicBezTo>
                <a:cubicBezTo>
                  <a:pt x="0" y="492"/>
                  <a:pt x="0" y="492"/>
                  <a:pt x="0" y="492"/>
                </a:cubicBezTo>
                <a:cubicBezTo>
                  <a:pt x="0" y="597"/>
                  <a:pt x="0" y="597"/>
                  <a:pt x="0" y="597"/>
                </a:cubicBezTo>
                <a:cubicBezTo>
                  <a:pt x="50" y="597"/>
                  <a:pt x="50" y="597"/>
                  <a:pt x="50" y="597"/>
                </a:cubicBezTo>
                <a:cubicBezTo>
                  <a:pt x="255" y="597"/>
                  <a:pt x="255" y="597"/>
                  <a:pt x="255" y="597"/>
                </a:cubicBezTo>
                <a:cubicBezTo>
                  <a:pt x="255" y="597"/>
                  <a:pt x="255" y="597"/>
                  <a:pt x="255" y="597"/>
                </a:cubicBezTo>
                <a:cubicBezTo>
                  <a:pt x="461" y="597"/>
                  <a:pt x="461" y="597"/>
                  <a:pt x="461" y="597"/>
                </a:cubicBezTo>
                <a:cubicBezTo>
                  <a:pt x="511" y="597"/>
                  <a:pt x="511" y="597"/>
                  <a:pt x="511" y="597"/>
                </a:cubicBezTo>
                <a:cubicBezTo>
                  <a:pt x="511" y="492"/>
                  <a:pt x="511" y="492"/>
                  <a:pt x="511" y="492"/>
                </a:cubicBezTo>
                <a:cubicBezTo>
                  <a:pt x="471" y="466"/>
                  <a:pt x="471" y="466"/>
                  <a:pt x="471" y="466"/>
                </a:cubicBezTo>
                <a:cubicBezTo>
                  <a:pt x="385" y="410"/>
                  <a:pt x="385" y="410"/>
                  <a:pt x="385" y="410"/>
                </a:cubicBezTo>
                <a:cubicBezTo>
                  <a:pt x="332" y="376"/>
                  <a:pt x="332" y="376"/>
                  <a:pt x="332" y="376"/>
                </a:cubicBezTo>
                <a:cubicBezTo>
                  <a:pt x="332" y="376"/>
                  <a:pt x="332" y="376"/>
                  <a:pt x="332" y="376"/>
                </a:cubicBezTo>
                <a:cubicBezTo>
                  <a:pt x="332" y="345"/>
                  <a:pt x="332" y="345"/>
                  <a:pt x="332" y="345"/>
                </a:cubicBezTo>
                <a:cubicBezTo>
                  <a:pt x="378" y="311"/>
                  <a:pt x="378" y="311"/>
                  <a:pt x="378" y="311"/>
                </a:cubicBezTo>
                <a:cubicBezTo>
                  <a:pt x="378" y="259"/>
                  <a:pt x="378" y="259"/>
                  <a:pt x="378" y="259"/>
                </a:cubicBezTo>
                <a:cubicBezTo>
                  <a:pt x="395" y="253"/>
                  <a:pt x="409" y="226"/>
                  <a:pt x="409" y="198"/>
                </a:cubicBezTo>
                <a:cubicBezTo>
                  <a:pt x="409" y="171"/>
                  <a:pt x="395" y="152"/>
                  <a:pt x="378" y="156"/>
                </a:cubicBezTo>
                <a:cubicBezTo>
                  <a:pt x="378" y="105"/>
                  <a:pt x="378" y="105"/>
                  <a:pt x="378" y="105"/>
                </a:cubicBezTo>
                <a:cubicBezTo>
                  <a:pt x="378" y="30"/>
                  <a:pt x="321" y="0"/>
                  <a:pt x="250" y="2"/>
                </a:cubicBezTo>
                <a:cubicBezTo>
                  <a:pt x="179" y="4"/>
                  <a:pt x="167" y="40"/>
                  <a:pt x="167" y="40"/>
                </a:cubicBezTo>
                <a:cubicBezTo>
                  <a:pt x="167" y="40"/>
                  <a:pt x="132" y="38"/>
                  <a:pt x="132" y="69"/>
                </a:cubicBezTo>
                <a:cubicBezTo>
                  <a:pt x="132" y="162"/>
                  <a:pt x="132" y="162"/>
                  <a:pt x="132" y="162"/>
                </a:cubicBezTo>
                <a:cubicBezTo>
                  <a:pt x="115" y="158"/>
                  <a:pt x="101" y="176"/>
                  <a:pt x="101" y="204"/>
                </a:cubicBezTo>
                <a:cubicBezTo>
                  <a:pt x="101" y="231"/>
                  <a:pt x="115" y="258"/>
                  <a:pt x="132" y="264"/>
                </a:cubicBezTo>
                <a:cubicBezTo>
                  <a:pt x="132" y="316"/>
                  <a:pt x="132" y="316"/>
                  <a:pt x="132" y="316"/>
                </a:cubicBezTo>
                <a:cubicBezTo>
                  <a:pt x="178" y="350"/>
                  <a:pt x="178" y="350"/>
                  <a:pt x="178" y="350"/>
                </a:cubicBezTo>
                <a:cubicBezTo>
                  <a:pt x="178" y="376"/>
                  <a:pt x="178" y="376"/>
                  <a:pt x="178" y="376"/>
                </a:cubicBezTo>
                <a:close/>
              </a:path>
            </a:pathLst>
          </a:custGeom>
          <a:solidFill>
            <a:srgbClr val="69BE28"/>
          </a:solidFill>
          <a:ln>
            <a:solidFill>
              <a:schemeClr val="bg1">
                <a:lumMod val="75000"/>
              </a:schemeClr>
            </a:solidFill>
          </a:ln>
          <a:extLst/>
        </p:spPr>
        <p:txBody>
          <a:bodyPr vert="horz" wrap="square" lIns="91440" tIns="45720" rIns="91440" bIns="45720" numCol="1" anchor="t" anchorCtr="0" compatLnSpc="1">
            <a:prstTxWarp prst="textNoShape">
              <a:avLst/>
            </a:prstTxWarp>
          </a:bodyPr>
          <a:lstStyle/>
          <a:p>
            <a:endParaRPr lang="en-IE"/>
          </a:p>
        </p:txBody>
      </p:sp>
      <p:sp>
        <p:nvSpPr>
          <p:cNvPr id="30" name="Freeform 32">
            <a:extLst>
              <a:ext uri="{FF2B5EF4-FFF2-40B4-BE49-F238E27FC236}">
                <a16:creationId xmlns:a16="http://schemas.microsoft.com/office/drawing/2014/main" id="{1D41AC7F-38D4-41C4-83F1-C1BCCC00FDC5}"/>
              </a:ext>
            </a:extLst>
          </p:cNvPr>
          <p:cNvSpPr>
            <a:spLocks/>
          </p:cNvSpPr>
          <p:nvPr/>
        </p:nvSpPr>
        <p:spPr bwMode="auto">
          <a:xfrm>
            <a:off x="1486491" y="1277362"/>
            <a:ext cx="256032" cy="320040"/>
          </a:xfrm>
          <a:custGeom>
            <a:avLst/>
            <a:gdLst>
              <a:gd name="T0" fmla="*/ 178 w 511"/>
              <a:gd name="T1" fmla="*/ 376 h 597"/>
              <a:gd name="T2" fmla="*/ 178 w 511"/>
              <a:gd name="T3" fmla="*/ 376 h 597"/>
              <a:gd name="T4" fmla="*/ 126 w 511"/>
              <a:gd name="T5" fmla="*/ 410 h 597"/>
              <a:gd name="T6" fmla="*/ 39 w 511"/>
              <a:gd name="T7" fmla="*/ 466 h 597"/>
              <a:gd name="T8" fmla="*/ 0 w 511"/>
              <a:gd name="T9" fmla="*/ 492 h 597"/>
              <a:gd name="T10" fmla="*/ 0 w 511"/>
              <a:gd name="T11" fmla="*/ 597 h 597"/>
              <a:gd name="T12" fmla="*/ 50 w 511"/>
              <a:gd name="T13" fmla="*/ 597 h 597"/>
              <a:gd name="T14" fmla="*/ 255 w 511"/>
              <a:gd name="T15" fmla="*/ 597 h 597"/>
              <a:gd name="T16" fmla="*/ 255 w 511"/>
              <a:gd name="T17" fmla="*/ 597 h 597"/>
              <a:gd name="T18" fmla="*/ 461 w 511"/>
              <a:gd name="T19" fmla="*/ 597 h 597"/>
              <a:gd name="T20" fmla="*/ 511 w 511"/>
              <a:gd name="T21" fmla="*/ 597 h 597"/>
              <a:gd name="T22" fmla="*/ 511 w 511"/>
              <a:gd name="T23" fmla="*/ 492 h 597"/>
              <a:gd name="T24" fmla="*/ 471 w 511"/>
              <a:gd name="T25" fmla="*/ 466 h 597"/>
              <a:gd name="T26" fmla="*/ 385 w 511"/>
              <a:gd name="T27" fmla="*/ 410 h 597"/>
              <a:gd name="T28" fmla="*/ 332 w 511"/>
              <a:gd name="T29" fmla="*/ 376 h 597"/>
              <a:gd name="T30" fmla="*/ 332 w 511"/>
              <a:gd name="T31" fmla="*/ 376 h 597"/>
              <a:gd name="T32" fmla="*/ 332 w 511"/>
              <a:gd name="T33" fmla="*/ 345 h 597"/>
              <a:gd name="T34" fmla="*/ 378 w 511"/>
              <a:gd name="T35" fmla="*/ 311 h 597"/>
              <a:gd name="T36" fmla="*/ 378 w 511"/>
              <a:gd name="T37" fmla="*/ 259 h 597"/>
              <a:gd name="T38" fmla="*/ 409 w 511"/>
              <a:gd name="T39" fmla="*/ 198 h 597"/>
              <a:gd name="T40" fmla="*/ 378 w 511"/>
              <a:gd name="T41" fmla="*/ 156 h 597"/>
              <a:gd name="T42" fmla="*/ 378 w 511"/>
              <a:gd name="T43" fmla="*/ 105 h 597"/>
              <a:gd name="T44" fmla="*/ 250 w 511"/>
              <a:gd name="T45" fmla="*/ 2 h 597"/>
              <a:gd name="T46" fmla="*/ 167 w 511"/>
              <a:gd name="T47" fmla="*/ 40 h 597"/>
              <a:gd name="T48" fmla="*/ 132 w 511"/>
              <a:gd name="T49" fmla="*/ 69 h 597"/>
              <a:gd name="T50" fmla="*/ 132 w 511"/>
              <a:gd name="T51" fmla="*/ 162 h 597"/>
              <a:gd name="T52" fmla="*/ 101 w 511"/>
              <a:gd name="T53" fmla="*/ 204 h 597"/>
              <a:gd name="T54" fmla="*/ 132 w 511"/>
              <a:gd name="T55" fmla="*/ 264 h 597"/>
              <a:gd name="T56" fmla="*/ 132 w 511"/>
              <a:gd name="T57" fmla="*/ 316 h 597"/>
              <a:gd name="T58" fmla="*/ 178 w 511"/>
              <a:gd name="T59" fmla="*/ 350 h 597"/>
              <a:gd name="T60" fmla="*/ 178 w 511"/>
              <a:gd name="T61" fmla="*/ 376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1" h="597">
                <a:moveTo>
                  <a:pt x="178" y="376"/>
                </a:moveTo>
                <a:cubicBezTo>
                  <a:pt x="178" y="376"/>
                  <a:pt x="178" y="376"/>
                  <a:pt x="178" y="376"/>
                </a:cubicBezTo>
                <a:cubicBezTo>
                  <a:pt x="126" y="410"/>
                  <a:pt x="126" y="410"/>
                  <a:pt x="126" y="410"/>
                </a:cubicBezTo>
                <a:cubicBezTo>
                  <a:pt x="39" y="466"/>
                  <a:pt x="39" y="466"/>
                  <a:pt x="39" y="466"/>
                </a:cubicBezTo>
                <a:cubicBezTo>
                  <a:pt x="0" y="492"/>
                  <a:pt x="0" y="492"/>
                  <a:pt x="0" y="492"/>
                </a:cubicBezTo>
                <a:cubicBezTo>
                  <a:pt x="0" y="597"/>
                  <a:pt x="0" y="597"/>
                  <a:pt x="0" y="597"/>
                </a:cubicBezTo>
                <a:cubicBezTo>
                  <a:pt x="50" y="597"/>
                  <a:pt x="50" y="597"/>
                  <a:pt x="50" y="597"/>
                </a:cubicBezTo>
                <a:cubicBezTo>
                  <a:pt x="255" y="597"/>
                  <a:pt x="255" y="597"/>
                  <a:pt x="255" y="597"/>
                </a:cubicBezTo>
                <a:cubicBezTo>
                  <a:pt x="255" y="597"/>
                  <a:pt x="255" y="597"/>
                  <a:pt x="255" y="597"/>
                </a:cubicBezTo>
                <a:cubicBezTo>
                  <a:pt x="461" y="597"/>
                  <a:pt x="461" y="597"/>
                  <a:pt x="461" y="597"/>
                </a:cubicBezTo>
                <a:cubicBezTo>
                  <a:pt x="511" y="597"/>
                  <a:pt x="511" y="597"/>
                  <a:pt x="511" y="597"/>
                </a:cubicBezTo>
                <a:cubicBezTo>
                  <a:pt x="511" y="492"/>
                  <a:pt x="511" y="492"/>
                  <a:pt x="511" y="492"/>
                </a:cubicBezTo>
                <a:cubicBezTo>
                  <a:pt x="471" y="466"/>
                  <a:pt x="471" y="466"/>
                  <a:pt x="471" y="466"/>
                </a:cubicBezTo>
                <a:cubicBezTo>
                  <a:pt x="385" y="410"/>
                  <a:pt x="385" y="410"/>
                  <a:pt x="385" y="410"/>
                </a:cubicBezTo>
                <a:cubicBezTo>
                  <a:pt x="332" y="376"/>
                  <a:pt x="332" y="376"/>
                  <a:pt x="332" y="376"/>
                </a:cubicBezTo>
                <a:cubicBezTo>
                  <a:pt x="332" y="376"/>
                  <a:pt x="332" y="376"/>
                  <a:pt x="332" y="376"/>
                </a:cubicBezTo>
                <a:cubicBezTo>
                  <a:pt x="332" y="345"/>
                  <a:pt x="332" y="345"/>
                  <a:pt x="332" y="345"/>
                </a:cubicBezTo>
                <a:cubicBezTo>
                  <a:pt x="378" y="311"/>
                  <a:pt x="378" y="311"/>
                  <a:pt x="378" y="311"/>
                </a:cubicBezTo>
                <a:cubicBezTo>
                  <a:pt x="378" y="259"/>
                  <a:pt x="378" y="259"/>
                  <a:pt x="378" y="259"/>
                </a:cubicBezTo>
                <a:cubicBezTo>
                  <a:pt x="395" y="253"/>
                  <a:pt x="409" y="226"/>
                  <a:pt x="409" y="198"/>
                </a:cubicBezTo>
                <a:cubicBezTo>
                  <a:pt x="409" y="171"/>
                  <a:pt x="395" y="152"/>
                  <a:pt x="378" y="156"/>
                </a:cubicBezTo>
                <a:cubicBezTo>
                  <a:pt x="378" y="105"/>
                  <a:pt x="378" y="105"/>
                  <a:pt x="378" y="105"/>
                </a:cubicBezTo>
                <a:cubicBezTo>
                  <a:pt x="378" y="30"/>
                  <a:pt x="321" y="0"/>
                  <a:pt x="250" y="2"/>
                </a:cubicBezTo>
                <a:cubicBezTo>
                  <a:pt x="179" y="4"/>
                  <a:pt x="167" y="40"/>
                  <a:pt x="167" y="40"/>
                </a:cubicBezTo>
                <a:cubicBezTo>
                  <a:pt x="167" y="40"/>
                  <a:pt x="132" y="38"/>
                  <a:pt x="132" y="69"/>
                </a:cubicBezTo>
                <a:cubicBezTo>
                  <a:pt x="132" y="162"/>
                  <a:pt x="132" y="162"/>
                  <a:pt x="132" y="162"/>
                </a:cubicBezTo>
                <a:cubicBezTo>
                  <a:pt x="115" y="158"/>
                  <a:pt x="101" y="176"/>
                  <a:pt x="101" y="204"/>
                </a:cubicBezTo>
                <a:cubicBezTo>
                  <a:pt x="101" y="231"/>
                  <a:pt x="115" y="258"/>
                  <a:pt x="132" y="264"/>
                </a:cubicBezTo>
                <a:cubicBezTo>
                  <a:pt x="132" y="316"/>
                  <a:pt x="132" y="316"/>
                  <a:pt x="132" y="316"/>
                </a:cubicBezTo>
                <a:cubicBezTo>
                  <a:pt x="178" y="350"/>
                  <a:pt x="178" y="350"/>
                  <a:pt x="178" y="350"/>
                </a:cubicBezTo>
                <a:cubicBezTo>
                  <a:pt x="178" y="376"/>
                  <a:pt x="178" y="376"/>
                  <a:pt x="178" y="376"/>
                </a:cubicBezTo>
                <a:close/>
              </a:path>
            </a:pathLst>
          </a:custGeom>
          <a:solidFill>
            <a:srgbClr val="005C84"/>
          </a:solidFill>
          <a:ln>
            <a:solidFill>
              <a:schemeClr val="bg1">
                <a:lumMod val="75000"/>
              </a:schemeClr>
            </a:solidFill>
          </a:ln>
          <a:extLst/>
        </p:spPr>
        <p:txBody>
          <a:bodyPr vert="horz" wrap="square" lIns="91440" tIns="45720" rIns="91440" bIns="45720" numCol="1" anchor="t" anchorCtr="0" compatLnSpc="1">
            <a:prstTxWarp prst="textNoShape">
              <a:avLst/>
            </a:prstTxWarp>
          </a:bodyPr>
          <a:lstStyle/>
          <a:p>
            <a:endParaRPr lang="en-IE"/>
          </a:p>
        </p:txBody>
      </p:sp>
      <p:sp>
        <p:nvSpPr>
          <p:cNvPr id="31" name="Freeform 31">
            <a:extLst>
              <a:ext uri="{FF2B5EF4-FFF2-40B4-BE49-F238E27FC236}">
                <a16:creationId xmlns:a16="http://schemas.microsoft.com/office/drawing/2014/main" id="{740CEC9C-F516-4520-94FE-F03C0C719166}"/>
              </a:ext>
            </a:extLst>
          </p:cNvPr>
          <p:cNvSpPr/>
          <p:nvPr/>
        </p:nvSpPr>
        <p:spPr>
          <a:xfrm>
            <a:off x="6393072" y="4387934"/>
            <a:ext cx="1755648" cy="1920240"/>
          </a:xfrm>
          <a:custGeom>
            <a:avLst/>
            <a:gdLst>
              <a:gd name="connsiteX0" fmla="*/ 0 w 1148720"/>
              <a:gd name="connsiteY0" fmla="*/ 0 h 766196"/>
              <a:gd name="connsiteX1" fmla="*/ 1148720 w 1148720"/>
              <a:gd name="connsiteY1" fmla="*/ 0 h 766196"/>
              <a:gd name="connsiteX2" fmla="*/ 1148720 w 1148720"/>
              <a:gd name="connsiteY2" fmla="*/ 766196 h 766196"/>
              <a:gd name="connsiteX3" fmla="*/ 0 w 1148720"/>
              <a:gd name="connsiteY3" fmla="*/ 766196 h 766196"/>
              <a:gd name="connsiteX4" fmla="*/ 0 w 1148720"/>
              <a:gd name="connsiteY4" fmla="*/ 0 h 766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720" h="766196">
                <a:moveTo>
                  <a:pt x="0" y="0"/>
                </a:moveTo>
                <a:lnTo>
                  <a:pt x="1148720" y="0"/>
                </a:lnTo>
                <a:lnTo>
                  <a:pt x="1148720" y="766196"/>
                </a:lnTo>
                <a:lnTo>
                  <a:pt x="0" y="766196"/>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5720" tIns="36576" rIns="18288" bIns="36576" numCol="1" spcCol="1270" anchor="t" anchorCtr="0">
            <a:noAutofit/>
          </a:bodyPr>
          <a:lstStyle/>
          <a:p>
            <a:pPr marL="171450" indent="-171450" defTabSz="444500">
              <a:spcBef>
                <a:spcPct val="0"/>
              </a:spcBef>
              <a:spcAft>
                <a:spcPct val="35000"/>
              </a:spcAft>
              <a:buFont typeface="Arial" panose="020B0604020202020204" pitchFamily="34" charset="0"/>
              <a:buChar char="•"/>
            </a:pPr>
            <a:r>
              <a:rPr lang="en-US" sz="1200" dirty="0">
                <a:solidFill>
                  <a:srgbClr val="005C84"/>
                </a:solidFill>
              </a:rPr>
              <a:t>Helps teams to adopt and improve on Agile methods and practice</a:t>
            </a:r>
          </a:p>
          <a:p>
            <a:pPr marL="171450" indent="-171450" defTabSz="444500">
              <a:spcBef>
                <a:spcPct val="0"/>
              </a:spcBef>
              <a:spcAft>
                <a:spcPct val="35000"/>
              </a:spcAft>
              <a:buFont typeface="Arial" panose="020B0604020202020204" pitchFamily="34" charset="0"/>
              <a:buChar char="•"/>
            </a:pPr>
            <a:r>
              <a:rPr lang="en-US" sz="1200" dirty="0">
                <a:solidFill>
                  <a:srgbClr val="005C84"/>
                </a:solidFill>
              </a:rPr>
              <a:t>Help teams to adopt DevOps tools and practices including CI/CD</a:t>
            </a:r>
          </a:p>
          <a:p>
            <a:pPr lvl="0" defTabSz="444500">
              <a:spcBef>
                <a:spcPct val="0"/>
              </a:spcBef>
              <a:spcAft>
                <a:spcPct val="35000"/>
              </a:spcAft>
            </a:pPr>
            <a:r>
              <a:rPr lang="en-US" sz="1200" dirty="0">
                <a:solidFill>
                  <a:schemeClr val="dk1"/>
                </a:solidFill>
              </a:rPr>
              <a:t> </a:t>
            </a:r>
          </a:p>
        </p:txBody>
      </p:sp>
      <p:sp>
        <p:nvSpPr>
          <p:cNvPr id="32" name="Snip and Round Single Corner Rectangle 32">
            <a:extLst>
              <a:ext uri="{FF2B5EF4-FFF2-40B4-BE49-F238E27FC236}">
                <a16:creationId xmlns:a16="http://schemas.microsoft.com/office/drawing/2014/main" id="{38E650B6-DDAC-40A2-BB99-6E2898AB9CDE}"/>
              </a:ext>
            </a:extLst>
          </p:cNvPr>
          <p:cNvSpPr/>
          <p:nvPr/>
        </p:nvSpPr>
        <p:spPr>
          <a:xfrm>
            <a:off x="6393072" y="3968323"/>
            <a:ext cx="1755648" cy="406025"/>
          </a:xfrm>
          <a:prstGeom prst="snip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20040" rtlCol="0" anchor="ctr"/>
          <a:lstStyle/>
          <a:p>
            <a:pPr lvl="0"/>
            <a:r>
              <a:rPr lang="en-US" sz="1200" b="1" dirty="0">
                <a:solidFill>
                  <a:schemeClr val="bg1"/>
                </a:solidFill>
              </a:rPr>
              <a:t>Agile Coach</a:t>
            </a:r>
          </a:p>
        </p:txBody>
      </p:sp>
      <p:sp>
        <p:nvSpPr>
          <p:cNvPr id="33" name="Freeform 32">
            <a:extLst>
              <a:ext uri="{FF2B5EF4-FFF2-40B4-BE49-F238E27FC236}">
                <a16:creationId xmlns:a16="http://schemas.microsoft.com/office/drawing/2014/main" id="{8A5C14B4-0147-4132-A75B-809BC15E8395}"/>
              </a:ext>
            </a:extLst>
          </p:cNvPr>
          <p:cNvSpPr>
            <a:spLocks/>
          </p:cNvSpPr>
          <p:nvPr/>
        </p:nvSpPr>
        <p:spPr bwMode="auto">
          <a:xfrm>
            <a:off x="6406574" y="4004712"/>
            <a:ext cx="256032" cy="320040"/>
          </a:xfrm>
          <a:custGeom>
            <a:avLst/>
            <a:gdLst>
              <a:gd name="T0" fmla="*/ 178 w 511"/>
              <a:gd name="T1" fmla="*/ 376 h 597"/>
              <a:gd name="T2" fmla="*/ 178 w 511"/>
              <a:gd name="T3" fmla="*/ 376 h 597"/>
              <a:gd name="T4" fmla="*/ 126 w 511"/>
              <a:gd name="T5" fmla="*/ 410 h 597"/>
              <a:gd name="T6" fmla="*/ 39 w 511"/>
              <a:gd name="T7" fmla="*/ 466 h 597"/>
              <a:gd name="T8" fmla="*/ 0 w 511"/>
              <a:gd name="T9" fmla="*/ 492 h 597"/>
              <a:gd name="T10" fmla="*/ 0 w 511"/>
              <a:gd name="T11" fmla="*/ 597 h 597"/>
              <a:gd name="T12" fmla="*/ 50 w 511"/>
              <a:gd name="T13" fmla="*/ 597 h 597"/>
              <a:gd name="T14" fmla="*/ 255 w 511"/>
              <a:gd name="T15" fmla="*/ 597 h 597"/>
              <a:gd name="T16" fmla="*/ 255 w 511"/>
              <a:gd name="T17" fmla="*/ 597 h 597"/>
              <a:gd name="T18" fmla="*/ 461 w 511"/>
              <a:gd name="T19" fmla="*/ 597 h 597"/>
              <a:gd name="T20" fmla="*/ 511 w 511"/>
              <a:gd name="T21" fmla="*/ 597 h 597"/>
              <a:gd name="T22" fmla="*/ 511 w 511"/>
              <a:gd name="T23" fmla="*/ 492 h 597"/>
              <a:gd name="T24" fmla="*/ 471 w 511"/>
              <a:gd name="T25" fmla="*/ 466 h 597"/>
              <a:gd name="T26" fmla="*/ 385 w 511"/>
              <a:gd name="T27" fmla="*/ 410 h 597"/>
              <a:gd name="T28" fmla="*/ 332 w 511"/>
              <a:gd name="T29" fmla="*/ 376 h 597"/>
              <a:gd name="T30" fmla="*/ 332 w 511"/>
              <a:gd name="T31" fmla="*/ 376 h 597"/>
              <a:gd name="T32" fmla="*/ 332 w 511"/>
              <a:gd name="T33" fmla="*/ 345 h 597"/>
              <a:gd name="T34" fmla="*/ 378 w 511"/>
              <a:gd name="T35" fmla="*/ 311 h 597"/>
              <a:gd name="T36" fmla="*/ 378 w 511"/>
              <a:gd name="T37" fmla="*/ 259 h 597"/>
              <a:gd name="T38" fmla="*/ 409 w 511"/>
              <a:gd name="T39" fmla="*/ 198 h 597"/>
              <a:gd name="T40" fmla="*/ 378 w 511"/>
              <a:gd name="T41" fmla="*/ 156 h 597"/>
              <a:gd name="T42" fmla="*/ 378 w 511"/>
              <a:gd name="T43" fmla="*/ 105 h 597"/>
              <a:gd name="T44" fmla="*/ 250 w 511"/>
              <a:gd name="T45" fmla="*/ 2 h 597"/>
              <a:gd name="T46" fmla="*/ 167 w 511"/>
              <a:gd name="T47" fmla="*/ 40 h 597"/>
              <a:gd name="T48" fmla="*/ 132 w 511"/>
              <a:gd name="T49" fmla="*/ 69 h 597"/>
              <a:gd name="T50" fmla="*/ 132 w 511"/>
              <a:gd name="T51" fmla="*/ 162 h 597"/>
              <a:gd name="T52" fmla="*/ 101 w 511"/>
              <a:gd name="T53" fmla="*/ 204 h 597"/>
              <a:gd name="T54" fmla="*/ 132 w 511"/>
              <a:gd name="T55" fmla="*/ 264 h 597"/>
              <a:gd name="T56" fmla="*/ 132 w 511"/>
              <a:gd name="T57" fmla="*/ 316 h 597"/>
              <a:gd name="T58" fmla="*/ 178 w 511"/>
              <a:gd name="T59" fmla="*/ 350 h 597"/>
              <a:gd name="T60" fmla="*/ 178 w 511"/>
              <a:gd name="T61" fmla="*/ 376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1" h="597">
                <a:moveTo>
                  <a:pt x="178" y="376"/>
                </a:moveTo>
                <a:cubicBezTo>
                  <a:pt x="178" y="376"/>
                  <a:pt x="178" y="376"/>
                  <a:pt x="178" y="376"/>
                </a:cubicBezTo>
                <a:cubicBezTo>
                  <a:pt x="126" y="410"/>
                  <a:pt x="126" y="410"/>
                  <a:pt x="126" y="410"/>
                </a:cubicBezTo>
                <a:cubicBezTo>
                  <a:pt x="39" y="466"/>
                  <a:pt x="39" y="466"/>
                  <a:pt x="39" y="466"/>
                </a:cubicBezTo>
                <a:cubicBezTo>
                  <a:pt x="0" y="492"/>
                  <a:pt x="0" y="492"/>
                  <a:pt x="0" y="492"/>
                </a:cubicBezTo>
                <a:cubicBezTo>
                  <a:pt x="0" y="597"/>
                  <a:pt x="0" y="597"/>
                  <a:pt x="0" y="597"/>
                </a:cubicBezTo>
                <a:cubicBezTo>
                  <a:pt x="50" y="597"/>
                  <a:pt x="50" y="597"/>
                  <a:pt x="50" y="597"/>
                </a:cubicBezTo>
                <a:cubicBezTo>
                  <a:pt x="255" y="597"/>
                  <a:pt x="255" y="597"/>
                  <a:pt x="255" y="597"/>
                </a:cubicBezTo>
                <a:cubicBezTo>
                  <a:pt x="255" y="597"/>
                  <a:pt x="255" y="597"/>
                  <a:pt x="255" y="597"/>
                </a:cubicBezTo>
                <a:cubicBezTo>
                  <a:pt x="461" y="597"/>
                  <a:pt x="461" y="597"/>
                  <a:pt x="461" y="597"/>
                </a:cubicBezTo>
                <a:cubicBezTo>
                  <a:pt x="511" y="597"/>
                  <a:pt x="511" y="597"/>
                  <a:pt x="511" y="597"/>
                </a:cubicBezTo>
                <a:cubicBezTo>
                  <a:pt x="511" y="492"/>
                  <a:pt x="511" y="492"/>
                  <a:pt x="511" y="492"/>
                </a:cubicBezTo>
                <a:cubicBezTo>
                  <a:pt x="471" y="466"/>
                  <a:pt x="471" y="466"/>
                  <a:pt x="471" y="466"/>
                </a:cubicBezTo>
                <a:cubicBezTo>
                  <a:pt x="385" y="410"/>
                  <a:pt x="385" y="410"/>
                  <a:pt x="385" y="410"/>
                </a:cubicBezTo>
                <a:cubicBezTo>
                  <a:pt x="332" y="376"/>
                  <a:pt x="332" y="376"/>
                  <a:pt x="332" y="376"/>
                </a:cubicBezTo>
                <a:cubicBezTo>
                  <a:pt x="332" y="376"/>
                  <a:pt x="332" y="376"/>
                  <a:pt x="332" y="376"/>
                </a:cubicBezTo>
                <a:cubicBezTo>
                  <a:pt x="332" y="345"/>
                  <a:pt x="332" y="345"/>
                  <a:pt x="332" y="345"/>
                </a:cubicBezTo>
                <a:cubicBezTo>
                  <a:pt x="378" y="311"/>
                  <a:pt x="378" y="311"/>
                  <a:pt x="378" y="311"/>
                </a:cubicBezTo>
                <a:cubicBezTo>
                  <a:pt x="378" y="259"/>
                  <a:pt x="378" y="259"/>
                  <a:pt x="378" y="259"/>
                </a:cubicBezTo>
                <a:cubicBezTo>
                  <a:pt x="395" y="253"/>
                  <a:pt x="409" y="226"/>
                  <a:pt x="409" y="198"/>
                </a:cubicBezTo>
                <a:cubicBezTo>
                  <a:pt x="409" y="171"/>
                  <a:pt x="395" y="152"/>
                  <a:pt x="378" y="156"/>
                </a:cubicBezTo>
                <a:cubicBezTo>
                  <a:pt x="378" y="105"/>
                  <a:pt x="378" y="105"/>
                  <a:pt x="378" y="105"/>
                </a:cubicBezTo>
                <a:cubicBezTo>
                  <a:pt x="378" y="30"/>
                  <a:pt x="321" y="0"/>
                  <a:pt x="250" y="2"/>
                </a:cubicBezTo>
                <a:cubicBezTo>
                  <a:pt x="179" y="4"/>
                  <a:pt x="167" y="40"/>
                  <a:pt x="167" y="40"/>
                </a:cubicBezTo>
                <a:cubicBezTo>
                  <a:pt x="167" y="40"/>
                  <a:pt x="132" y="38"/>
                  <a:pt x="132" y="69"/>
                </a:cubicBezTo>
                <a:cubicBezTo>
                  <a:pt x="132" y="162"/>
                  <a:pt x="132" y="162"/>
                  <a:pt x="132" y="162"/>
                </a:cubicBezTo>
                <a:cubicBezTo>
                  <a:pt x="115" y="158"/>
                  <a:pt x="101" y="176"/>
                  <a:pt x="101" y="204"/>
                </a:cubicBezTo>
                <a:cubicBezTo>
                  <a:pt x="101" y="231"/>
                  <a:pt x="115" y="258"/>
                  <a:pt x="132" y="264"/>
                </a:cubicBezTo>
                <a:cubicBezTo>
                  <a:pt x="132" y="316"/>
                  <a:pt x="132" y="316"/>
                  <a:pt x="132" y="316"/>
                </a:cubicBezTo>
                <a:cubicBezTo>
                  <a:pt x="178" y="350"/>
                  <a:pt x="178" y="350"/>
                  <a:pt x="178" y="350"/>
                </a:cubicBezTo>
                <a:cubicBezTo>
                  <a:pt x="178" y="376"/>
                  <a:pt x="178" y="376"/>
                  <a:pt x="178" y="376"/>
                </a:cubicBezTo>
                <a:close/>
              </a:path>
            </a:pathLst>
          </a:custGeom>
          <a:solidFill>
            <a:srgbClr val="69BE28"/>
          </a:solidFill>
          <a:ln>
            <a:solidFill>
              <a:schemeClr val="bg1">
                <a:lumMod val="75000"/>
              </a:schemeClr>
            </a:solidFill>
          </a:ln>
          <a:extLst/>
        </p:spPr>
        <p:txBody>
          <a:bodyPr vert="horz" wrap="square" lIns="91440" tIns="45720" rIns="91440" bIns="45720" numCol="1" anchor="t" anchorCtr="0" compatLnSpc="1">
            <a:prstTxWarp prst="textNoShape">
              <a:avLst/>
            </a:prstTxWarp>
          </a:bodyPr>
          <a:lstStyle/>
          <a:p>
            <a:endParaRPr lang="en-IE"/>
          </a:p>
        </p:txBody>
      </p:sp>
      <p:sp>
        <p:nvSpPr>
          <p:cNvPr id="34" name="Freeform 28">
            <a:extLst>
              <a:ext uri="{FF2B5EF4-FFF2-40B4-BE49-F238E27FC236}">
                <a16:creationId xmlns:a16="http://schemas.microsoft.com/office/drawing/2014/main" id="{91D40EF0-DD4A-4399-8C27-FB0C05B0B308}"/>
              </a:ext>
            </a:extLst>
          </p:cNvPr>
          <p:cNvSpPr/>
          <p:nvPr/>
        </p:nvSpPr>
        <p:spPr>
          <a:xfrm>
            <a:off x="3963303" y="4402682"/>
            <a:ext cx="1755648" cy="1920240"/>
          </a:xfrm>
          <a:custGeom>
            <a:avLst/>
            <a:gdLst>
              <a:gd name="connsiteX0" fmla="*/ 0 w 1148720"/>
              <a:gd name="connsiteY0" fmla="*/ 0 h 766196"/>
              <a:gd name="connsiteX1" fmla="*/ 1148720 w 1148720"/>
              <a:gd name="connsiteY1" fmla="*/ 0 h 766196"/>
              <a:gd name="connsiteX2" fmla="*/ 1148720 w 1148720"/>
              <a:gd name="connsiteY2" fmla="*/ 766196 h 766196"/>
              <a:gd name="connsiteX3" fmla="*/ 0 w 1148720"/>
              <a:gd name="connsiteY3" fmla="*/ 766196 h 766196"/>
              <a:gd name="connsiteX4" fmla="*/ 0 w 1148720"/>
              <a:gd name="connsiteY4" fmla="*/ 0 h 766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720" h="766196">
                <a:moveTo>
                  <a:pt x="0" y="0"/>
                </a:moveTo>
                <a:lnTo>
                  <a:pt x="1148720" y="0"/>
                </a:lnTo>
                <a:lnTo>
                  <a:pt x="1148720" y="766196"/>
                </a:lnTo>
                <a:lnTo>
                  <a:pt x="0" y="766196"/>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5720" tIns="36576" rIns="18288" bIns="36576" numCol="1" spcCol="1270" anchor="t" anchorCtr="0">
            <a:noAutofit/>
          </a:bodyPr>
          <a:lstStyle/>
          <a:p>
            <a:pPr marL="171450" indent="-171450" defTabSz="444500">
              <a:spcBef>
                <a:spcPct val="0"/>
              </a:spcBef>
              <a:spcAft>
                <a:spcPts val="500"/>
              </a:spcAft>
              <a:buFont typeface="Arial" panose="020B0604020202020204" pitchFamily="34" charset="0"/>
              <a:buChar char="•"/>
            </a:pPr>
            <a:r>
              <a:rPr lang="en-US" sz="1100" dirty="0">
                <a:solidFill>
                  <a:schemeClr val="dk1"/>
                </a:solidFill>
              </a:rPr>
              <a:t>Govern releases</a:t>
            </a:r>
          </a:p>
          <a:p>
            <a:pPr marL="171450" indent="-171450" defTabSz="444500">
              <a:spcBef>
                <a:spcPct val="0"/>
              </a:spcBef>
              <a:spcAft>
                <a:spcPts val="500"/>
              </a:spcAft>
              <a:buFont typeface="Arial" panose="020B0604020202020204" pitchFamily="34" charset="0"/>
              <a:buChar char="•"/>
            </a:pPr>
            <a:r>
              <a:rPr lang="en-US" sz="1100" dirty="0">
                <a:solidFill>
                  <a:schemeClr val="dk1"/>
                </a:solidFill>
              </a:rPr>
              <a:t>Perform quality checks and provide approvals</a:t>
            </a:r>
          </a:p>
          <a:p>
            <a:pPr marL="171450" indent="-171450" defTabSz="444500">
              <a:spcBef>
                <a:spcPct val="0"/>
              </a:spcBef>
              <a:spcAft>
                <a:spcPts val="500"/>
              </a:spcAft>
              <a:buFont typeface="Arial" panose="020B0604020202020204" pitchFamily="34" charset="0"/>
              <a:buChar char="•"/>
            </a:pPr>
            <a:r>
              <a:rPr lang="en-US" sz="1100" dirty="0"/>
              <a:t>Deploy to production</a:t>
            </a:r>
          </a:p>
        </p:txBody>
      </p:sp>
      <p:sp>
        <p:nvSpPr>
          <p:cNvPr id="35" name="Snip and Round Single Corner Rectangle 29">
            <a:extLst>
              <a:ext uri="{FF2B5EF4-FFF2-40B4-BE49-F238E27FC236}">
                <a16:creationId xmlns:a16="http://schemas.microsoft.com/office/drawing/2014/main" id="{42ED569E-8633-46CD-8520-C46AAF8EFB3A}"/>
              </a:ext>
            </a:extLst>
          </p:cNvPr>
          <p:cNvSpPr/>
          <p:nvPr/>
        </p:nvSpPr>
        <p:spPr>
          <a:xfrm>
            <a:off x="3963304" y="3983071"/>
            <a:ext cx="1755648" cy="406025"/>
          </a:xfrm>
          <a:prstGeom prst="snip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20040" rtlCol="0" anchor="ctr"/>
          <a:lstStyle/>
          <a:p>
            <a:pPr lvl="0"/>
            <a:r>
              <a:rPr lang="en-US" sz="1200" b="1" dirty="0"/>
              <a:t>Release Team</a:t>
            </a:r>
          </a:p>
        </p:txBody>
      </p:sp>
      <p:sp>
        <p:nvSpPr>
          <p:cNvPr id="36" name="Freeform 32">
            <a:extLst>
              <a:ext uri="{FF2B5EF4-FFF2-40B4-BE49-F238E27FC236}">
                <a16:creationId xmlns:a16="http://schemas.microsoft.com/office/drawing/2014/main" id="{471F177B-AAF1-4DF0-A774-C210D418F5BB}"/>
              </a:ext>
            </a:extLst>
          </p:cNvPr>
          <p:cNvSpPr>
            <a:spLocks/>
          </p:cNvSpPr>
          <p:nvPr/>
        </p:nvSpPr>
        <p:spPr bwMode="auto">
          <a:xfrm>
            <a:off x="3975328" y="4019460"/>
            <a:ext cx="256032" cy="320040"/>
          </a:xfrm>
          <a:custGeom>
            <a:avLst/>
            <a:gdLst>
              <a:gd name="T0" fmla="*/ 178 w 511"/>
              <a:gd name="T1" fmla="*/ 376 h 597"/>
              <a:gd name="T2" fmla="*/ 178 w 511"/>
              <a:gd name="T3" fmla="*/ 376 h 597"/>
              <a:gd name="T4" fmla="*/ 126 w 511"/>
              <a:gd name="T5" fmla="*/ 410 h 597"/>
              <a:gd name="T6" fmla="*/ 39 w 511"/>
              <a:gd name="T7" fmla="*/ 466 h 597"/>
              <a:gd name="T8" fmla="*/ 0 w 511"/>
              <a:gd name="T9" fmla="*/ 492 h 597"/>
              <a:gd name="T10" fmla="*/ 0 w 511"/>
              <a:gd name="T11" fmla="*/ 597 h 597"/>
              <a:gd name="T12" fmla="*/ 50 w 511"/>
              <a:gd name="T13" fmla="*/ 597 h 597"/>
              <a:gd name="T14" fmla="*/ 255 w 511"/>
              <a:gd name="T15" fmla="*/ 597 h 597"/>
              <a:gd name="T16" fmla="*/ 255 w 511"/>
              <a:gd name="T17" fmla="*/ 597 h 597"/>
              <a:gd name="T18" fmla="*/ 461 w 511"/>
              <a:gd name="T19" fmla="*/ 597 h 597"/>
              <a:gd name="T20" fmla="*/ 511 w 511"/>
              <a:gd name="T21" fmla="*/ 597 h 597"/>
              <a:gd name="T22" fmla="*/ 511 w 511"/>
              <a:gd name="T23" fmla="*/ 492 h 597"/>
              <a:gd name="T24" fmla="*/ 471 w 511"/>
              <a:gd name="T25" fmla="*/ 466 h 597"/>
              <a:gd name="T26" fmla="*/ 385 w 511"/>
              <a:gd name="T27" fmla="*/ 410 h 597"/>
              <a:gd name="T28" fmla="*/ 332 w 511"/>
              <a:gd name="T29" fmla="*/ 376 h 597"/>
              <a:gd name="T30" fmla="*/ 332 w 511"/>
              <a:gd name="T31" fmla="*/ 376 h 597"/>
              <a:gd name="T32" fmla="*/ 332 w 511"/>
              <a:gd name="T33" fmla="*/ 345 h 597"/>
              <a:gd name="T34" fmla="*/ 378 w 511"/>
              <a:gd name="T35" fmla="*/ 311 h 597"/>
              <a:gd name="T36" fmla="*/ 378 w 511"/>
              <a:gd name="T37" fmla="*/ 259 h 597"/>
              <a:gd name="T38" fmla="*/ 409 w 511"/>
              <a:gd name="T39" fmla="*/ 198 h 597"/>
              <a:gd name="T40" fmla="*/ 378 w 511"/>
              <a:gd name="T41" fmla="*/ 156 h 597"/>
              <a:gd name="T42" fmla="*/ 378 w 511"/>
              <a:gd name="T43" fmla="*/ 105 h 597"/>
              <a:gd name="T44" fmla="*/ 250 w 511"/>
              <a:gd name="T45" fmla="*/ 2 h 597"/>
              <a:gd name="T46" fmla="*/ 167 w 511"/>
              <a:gd name="T47" fmla="*/ 40 h 597"/>
              <a:gd name="T48" fmla="*/ 132 w 511"/>
              <a:gd name="T49" fmla="*/ 69 h 597"/>
              <a:gd name="T50" fmla="*/ 132 w 511"/>
              <a:gd name="T51" fmla="*/ 162 h 597"/>
              <a:gd name="T52" fmla="*/ 101 w 511"/>
              <a:gd name="T53" fmla="*/ 204 h 597"/>
              <a:gd name="T54" fmla="*/ 132 w 511"/>
              <a:gd name="T55" fmla="*/ 264 h 597"/>
              <a:gd name="T56" fmla="*/ 132 w 511"/>
              <a:gd name="T57" fmla="*/ 316 h 597"/>
              <a:gd name="T58" fmla="*/ 178 w 511"/>
              <a:gd name="T59" fmla="*/ 350 h 597"/>
              <a:gd name="T60" fmla="*/ 178 w 511"/>
              <a:gd name="T61" fmla="*/ 376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1" h="597">
                <a:moveTo>
                  <a:pt x="178" y="376"/>
                </a:moveTo>
                <a:cubicBezTo>
                  <a:pt x="178" y="376"/>
                  <a:pt x="178" y="376"/>
                  <a:pt x="178" y="376"/>
                </a:cubicBezTo>
                <a:cubicBezTo>
                  <a:pt x="126" y="410"/>
                  <a:pt x="126" y="410"/>
                  <a:pt x="126" y="410"/>
                </a:cubicBezTo>
                <a:cubicBezTo>
                  <a:pt x="39" y="466"/>
                  <a:pt x="39" y="466"/>
                  <a:pt x="39" y="466"/>
                </a:cubicBezTo>
                <a:cubicBezTo>
                  <a:pt x="0" y="492"/>
                  <a:pt x="0" y="492"/>
                  <a:pt x="0" y="492"/>
                </a:cubicBezTo>
                <a:cubicBezTo>
                  <a:pt x="0" y="597"/>
                  <a:pt x="0" y="597"/>
                  <a:pt x="0" y="597"/>
                </a:cubicBezTo>
                <a:cubicBezTo>
                  <a:pt x="50" y="597"/>
                  <a:pt x="50" y="597"/>
                  <a:pt x="50" y="597"/>
                </a:cubicBezTo>
                <a:cubicBezTo>
                  <a:pt x="255" y="597"/>
                  <a:pt x="255" y="597"/>
                  <a:pt x="255" y="597"/>
                </a:cubicBezTo>
                <a:cubicBezTo>
                  <a:pt x="255" y="597"/>
                  <a:pt x="255" y="597"/>
                  <a:pt x="255" y="597"/>
                </a:cubicBezTo>
                <a:cubicBezTo>
                  <a:pt x="461" y="597"/>
                  <a:pt x="461" y="597"/>
                  <a:pt x="461" y="597"/>
                </a:cubicBezTo>
                <a:cubicBezTo>
                  <a:pt x="511" y="597"/>
                  <a:pt x="511" y="597"/>
                  <a:pt x="511" y="597"/>
                </a:cubicBezTo>
                <a:cubicBezTo>
                  <a:pt x="511" y="492"/>
                  <a:pt x="511" y="492"/>
                  <a:pt x="511" y="492"/>
                </a:cubicBezTo>
                <a:cubicBezTo>
                  <a:pt x="471" y="466"/>
                  <a:pt x="471" y="466"/>
                  <a:pt x="471" y="466"/>
                </a:cubicBezTo>
                <a:cubicBezTo>
                  <a:pt x="385" y="410"/>
                  <a:pt x="385" y="410"/>
                  <a:pt x="385" y="410"/>
                </a:cubicBezTo>
                <a:cubicBezTo>
                  <a:pt x="332" y="376"/>
                  <a:pt x="332" y="376"/>
                  <a:pt x="332" y="376"/>
                </a:cubicBezTo>
                <a:cubicBezTo>
                  <a:pt x="332" y="376"/>
                  <a:pt x="332" y="376"/>
                  <a:pt x="332" y="376"/>
                </a:cubicBezTo>
                <a:cubicBezTo>
                  <a:pt x="332" y="345"/>
                  <a:pt x="332" y="345"/>
                  <a:pt x="332" y="345"/>
                </a:cubicBezTo>
                <a:cubicBezTo>
                  <a:pt x="378" y="311"/>
                  <a:pt x="378" y="311"/>
                  <a:pt x="378" y="311"/>
                </a:cubicBezTo>
                <a:cubicBezTo>
                  <a:pt x="378" y="259"/>
                  <a:pt x="378" y="259"/>
                  <a:pt x="378" y="259"/>
                </a:cubicBezTo>
                <a:cubicBezTo>
                  <a:pt x="395" y="253"/>
                  <a:pt x="409" y="226"/>
                  <a:pt x="409" y="198"/>
                </a:cubicBezTo>
                <a:cubicBezTo>
                  <a:pt x="409" y="171"/>
                  <a:pt x="395" y="152"/>
                  <a:pt x="378" y="156"/>
                </a:cubicBezTo>
                <a:cubicBezTo>
                  <a:pt x="378" y="105"/>
                  <a:pt x="378" y="105"/>
                  <a:pt x="378" y="105"/>
                </a:cubicBezTo>
                <a:cubicBezTo>
                  <a:pt x="378" y="30"/>
                  <a:pt x="321" y="0"/>
                  <a:pt x="250" y="2"/>
                </a:cubicBezTo>
                <a:cubicBezTo>
                  <a:pt x="179" y="4"/>
                  <a:pt x="167" y="40"/>
                  <a:pt x="167" y="40"/>
                </a:cubicBezTo>
                <a:cubicBezTo>
                  <a:pt x="167" y="40"/>
                  <a:pt x="132" y="38"/>
                  <a:pt x="132" y="69"/>
                </a:cubicBezTo>
                <a:cubicBezTo>
                  <a:pt x="132" y="162"/>
                  <a:pt x="132" y="162"/>
                  <a:pt x="132" y="162"/>
                </a:cubicBezTo>
                <a:cubicBezTo>
                  <a:pt x="115" y="158"/>
                  <a:pt x="101" y="176"/>
                  <a:pt x="101" y="204"/>
                </a:cubicBezTo>
                <a:cubicBezTo>
                  <a:pt x="101" y="231"/>
                  <a:pt x="115" y="258"/>
                  <a:pt x="132" y="264"/>
                </a:cubicBezTo>
                <a:cubicBezTo>
                  <a:pt x="132" y="316"/>
                  <a:pt x="132" y="316"/>
                  <a:pt x="132" y="316"/>
                </a:cubicBezTo>
                <a:cubicBezTo>
                  <a:pt x="178" y="350"/>
                  <a:pt x="178" y="350"/>
                  <a:pt x="178" y="350"/>
                </a:cubicBezTo>
                <a:cubicBezTo>
                  <a:pt x="178" y="376"/>
                  <a:pt x="178" y="376"/>
                  <a:pt x="178" y="376"/>
                </a:cubicBezTo>
                <a:close/>
              </a:path>
            </a:pathLst>
          </a:custGeom>
          <a:solidFill>
            <a:srgbClr val="69BE28"/>
          </a:solidFill>
          <a:ln>
            <a:solidFill>
              <a:schemeClr val="bg1">
                <a:lumMod val="75000"/>
              </a:schemeClr>
            </a:solidFill>
          </a:ln>
          <a:extLst/>
        </p:spPr>
        <p:txBody>
          <a:bodyPr vert="horz" wrap="square" lIns="91440" tIns="45720" rIns="91440" bIns="45720" numCol="1" anchor="t" anchorCtr="0" compatLnSpc="1">
            <a:prstTxWarp prst="textNoShape">
              <a:avLst/>
            </a:prstTxWarp>
          </a:bodyPr>
          <a:lstStyle/>
          <a:p>
            <a:endParaRPr lang="en-IE"/>
          </a:p>
        </p:txBody>
      </p:sp>
      <p:sp>
        <p:nvSpPr>
          <p:cNvPr id="37" name="Freeform 32">
            <a:extLst>
              <a:ext uri="{FF2B5EF4-FFF2-40B4-BE49-F238E27FC236}">
                <a16:creationId xmlns:a16="http://schemas.microsoft.com/office/drawing/2014/main" id="{C8836227-6D1E-4301-9F53-A78D8F2A666E}"/>
              </a:ext>
            </a:extLst>
          </p:cNvPr>
          <p:cNvSpPr>
            <a:spLocks/>
          </p:cNvSpPr>
          <p:nvPr/>
        </p:nvSpPr>
        <p:spPr bwMode="auto">
          <a:xfrm>
            <a:off x="3980244" y="1266427"/>
            <a:ext cx="256032" cy="320040"/>
          </a:xfrm>
          <a:custGeom>
            <a:avLst/>
            <a:gdLst>
              <a:gd name="T0" fmla="*/ 178 w 511"/>
              <a:gd name="T1" fmla="*/ 376 h 597"/>
              <a:gd name="T2" fmla="*/ 178 w 511"/>
              <a:gd name="T3" fmla="*/ 376 h 597"/>
              <a:gd name="T4" fmla="*/ 126 w 511"/>
              <a:gd name="T5" fmla="*/ 410 h 597"/>
              <a:gd name="T6" fmla="*/ 39 w 511"/>
              <a:gd name="T7" fmla="*/ 466 h 597"/>
              <a:gd name="T8" fmla="*/ 0 w 511"/>
              <a:gd name="T9" fmla="*/ 492 h 597"/>
              <a:gd name="T10" fmla="*/ 0 w 511"/>
              <a:gd name="T11" fmla="*/ 597 h 597"/>
              <a:gd name="T12" fmla="*/ 50 w 511"/>
              <a:gd name="T13" fmla="*/ 597 h 597"/>
              <a:gd name="T14" fmla="*/ 255 w 511"/>
              <a:gd name="T15" fmla="*/ 597 h 597"/>
              <a:gd name="T16" fmla="*/ 255 w 511"/>
              <a:gd name="T17" fmla="*/ 597 h 597"/>
              <a:gd name="T18" fmla="*/ 461 w 511"/>
              <a:gd name="T19" fmla="*/ 597 h 597"/>
              <a:gd name="T20" fmla="*/ 511 w 511"/>
              <a:gd name="T21" fmla="*/ 597 h 597"/>
              <a:gd name="T22" fmla="*/ 511 w 511"/>
              <a:gd name="T23" fmla="*/ 492 h 597"/>
              <a:gd name="T24" fmla="*/ 471 w 511"/>
              <a:gd name="T25" fmla="*/ 466 h 597"/>
              <a:gd name="T26" fmla="*/ 385 w 511"/>
              <a:gd name="T27" fmla="*/ 410 h 597"/>
              <a:gd name="T28" fmla="*/ 332 w 511"/>
              <a:gd name="T29" fmla="*/ 376 h 597"/>
              <a:gd name="T30" fmla="*/ 332 w 511"/>
              <a:gd name="T31" fmla="*/ 376 h 597"/>
              <a:gd name="T32" fmla="*/ 332 w 511"/>
              <a:gd name="T33" fmla="*/ 345 h 597"/>
              <a:gd name="T34" fmla="*/ 378 w 511"/>
              <a:gd name="T35" fmla="*/ 311 h 597"/>
              <a:gd name="T36" fmla="*/ 378 w 511"/>
              <a:gd name="T37" fmla="*/ 259 h 597"/>
              <a:gd name="T38" fmla="*/ 409 w 511"/>
              <a:gd name="T39" fmla="*/ 198 h 597"/>
              <a:gd name="T40" fmla="*/ 378 w 511"/>
              <a:gd name="T41" fmla="*/ 156 h 597"/>
              <a:gd name="T42" fmla="*/ 378 w 511"/>
              <a:gd name="T43" fmla="*/ 105 h 597"/>
              <a:gd name="T44" fmla="*/ 250 w 511"/>
              <a:gd name="T45" fmla="*/ 2 h 597"/>
              <a:gd name="T46" fmla="*/ 167 w 511"/>
              <a:gd name="T47" fmla="*/ 40 h 597"/>
              <a:gd name="T48" fmla="*/ 132 w 511"/>
              <a:gd name="T49" fmla="*/ 69 h 597"/>
              <a:gd name="T50" fmla="*/ 132 w 511"/>
              <a:gd name="T51" fmla="*/ 162 h 597"/>
              <a:gd name="T52" fmla="*/ 101 w 511"/>
              <a:gd name="T53" fmla="*/ 204 h 597"/>
              <a:gd name="T54" fmla="*/ 132 w 511"/>
              <a:gd name="T55" fmla="*/ 264 h 597"/>
              <a:gd name="T56" fmla="*/ 132 w 511"/>
              <a:gd name="T57" fmla="*/ 316 h 597"/>
              <a:gd name="T58" fmla="*/ 178 w 511"/>
              <a:gd name="T59" fmla="*/ 350 h 597"/>
              <a:gd name="T60" fmla="*/ 178 w 511"/>
              <a:gd name="T61" fmla="*/ 376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1" h="597">
                <a:moveTo>
                  <a:pt x="178" y="376"/>
                </a:moveTo>
                <a:cubicBezTo>
                  <a:pt x="178" y="376"/>
                  <a:pt x="178" y="376"/>
                  <a:pt x="178" y="376"/>
                </a:cubicBezTo>
                <a:cubicBezTo>
                  <a:pt x="126" y="410"/>
                  <a:pt x="126" y="410"/>
                  <a:pt x="126" y="410"/>
                </a:cubicBezTo>
                <a:cubicBezTo>
                  <a:pt x="39" y="466"/>
                  <a:pt x="39" y="466"/>
                  <a:pt x="39" y="466"/>
                </a:cubicBezTo>
                <a:cubicBezTo>
                  <a:pt x="0" y="492"/>
                  <a:pt x="0" y="492"/>
                  <a:pt x="0" y="492"/>
                </a:cubicBezTo>
                <a:cubicBezTo>
                  <a:pt x="0" y="597"/>
                  <a:pt x="0" y="597"/>
                  <a:pt x="0" y="597"/>
                </a:cubicBezTo>
                <a:cubicBezTo>
                  <a:pt x="50" y="597"/>
                  <a:pt x="50" y="597"/>
                  <a:pt x="50" y="597"/>
                </a:cubicBezTo>
                <a:cubicBezTo>
                  <a:pt x="255" y="597"/>
                  <a:pt x="255" y="597"/>
                  <a:pt x="255" y="597"/>
                </a:cubicBezTo>
                <a:cubicBezTo>
                  <a:pt x="255" y="597"/>
                  <a:pt x="255" y="597"/>
                  <a:pt x="255" y="597"/>
                </a:cubicBezTo>
                <a:cubicBezTo>
                  <a:pt x="461" y="597"/>
                  <a:pt x="461" y="597"/>
                  <a:pt x="461" y="597"/>
                </a:cubicBezTo>
                <a:cubicBezTo>
                  <a:pt x="511" y="597"/>
                  <a:pt x="511" y="597"/>
                  <a:pt x="511" y="597"/>
                </a:cubicBezTo>
                <a:cubicBezTo>
                  <a:pt x="511" y="492"/>
                  <a:pt x="511" y="492"/>
                  <a:pt x="511" y="492"/>
                </a:cubicBezTo>
                <a:cubicBezTo>
                  <a:pt x="471" y="466"/>
                  <a:pt x="471" y="466"/>
                  <a:pt x="471" y="466"/>
                </a:cubicBezTo>
                <a:cubicBezTo>
                  <a:pt x="385" y="410"/>
                  <a:pt x="385" y="410"/>
                  <a:pt x="385" y="410"/>
                </a:cubicBezTo>
                <a:cubicBezTo>
                  <a:pt x="332" y="376"/>
                  <a:pt x="332" y="376"/>
                  <a:pt x="332" y="376"/>
                </a:cubicBezTo>
                <a:cubicBezTo>
                  <a:pt x="332" y="376"/>
                  <a:pt x="332" y="376"/>
                  <a:pt x="332" y="376"/>
                </a:cubicBezTo>
                <a:cubicBezTo>
                  <a:pt x="332" y="345"/>
                  <a:pt x="332" y="345"/>
                  <a:pt x="332" y="345"/>
                </a:cubicBezTo>
                <a:cubicBezTo>
                  <a:pt x="378" y="311"/>
                  <a:pt x="378" y="311"/>
                  <a:pt x="378" y="311"/>
                </a:cubicBezTo>
                <a:cubicBezTo>
                  <a:pt x="378" y="259"/>
                  <a:pt x="378" y="259"/>
                  <a:pt x="378" y="259"/>
                </a:cubicBezTo>
                <a:cubicBezTo>
                  <a:pt x="395" y="253"/>
                  <a:pt x="409" y="226"/>
                  <a:pt x="409" y="198"/>
                </a:cubicBezTo>
                <a:cubicBezTo>
                  <a:pt x="409" y="171"/>
                  <a:pt x="395" y="152"/>
                  <a:pt x="378" y="156"/>
                </a:cubicBezTo>
                <a:cubicBezTo>
                  <a:pt x="378" y="105"/>
                  <a:pt x="378" y="105"/>
                  <a:pt x="378" y="105"/>
                </a:cubicBezTo>
                <a:cubicBezTo>
                  <a:pt x="378" y="30"/>
                  <a:pt x="321" y="0"/>
                  <a:pt x="250" y="2"/>
                </a:cubicBezTo>
                <a:cubicBezTo>
                  <a:pt x="179" y="4"/>
                  <a:pt x="167" y="40"/>
                  <a:pt x="167" y="40"/>
                </a:cubicBezTo>
                <a:cubicBezTo>
                  <a:pt x="167" y="40"/>
                  <a:pt x="132" y="38"/>
                  <a:pt x="132" y="69"/>
                </a:cubicBezTo>
                <a:cubicBezTo>
                  <a:pt x="132" y="162"/>
                  <a:pt x="132" y="162"/>
                  <a:pt x="132" y="162"/>
                </a:cubicBezTo>
                <a:cubicBezTo>
                  <a:pt x="115" y="158"/>
                  <a:pt x="101" y="176"/>
                  <a:pt x="101" y="204"/>
                </a:cubicBezTo>
                <a:cubicBezTo>
                  <a:pt x="101" y="231"/>
                  <a:pt x="115" y="258"/>
                  <a:pt x="132" y="264"/>
                </a:cubicBezTo>
                <a:cubicBezTo>
                  <a:pt x="132" y="316"/>
                  <a:pt x="132" y="316"/>
                  <a:pt x="132" y="316"/>
                </a:cubicBezTo>
                <a:cubicBezTo>
                  <a:pt x="178" y="350"/>
                  <a:pt x="178" y="350"/>
                  <a:pt x="178" y="350"/>
                </a:cubicBezTo>
                <a:cubicBezTo>
                  <a:pt x="178" y="376"/>
                  <a:pt x="178" y="376"/>
                  <a:pt x="178" y="376"/>
                </a:cubicBezTo>
                <a:close/>
              </a:path>
            </a:pathLst>
          </a:custGeom>
          <a:solidFill>
            <a:srgbClr val="69BE28"/>
          </a:solidFill>
          <a:ln>
            <a:solidFill>
              <a:schemeClr val="bg1">
                <a:lumMod val="75000"/>
              </a:schemeClr>
            </a:solidFill>
          </a:ln>
          <a:extLst/>
        </p:spPr>
        <p:txBody>
          <a:bodyPr vert="horz" wrap="square" lIns="91440" tIns="45720" rIns="91440" bIns="45720" numCol="1" anchor="t" anchorCtr="0" compatLnSpc="1">
            <a:prstTxWarp prst="textNoShape">
              <a:avLst/>
            </a:prstTxWarp>
          </a:bodyPr>
          <a:lstStyle/>
          <a:p>
            <a:endParaRPr lang="en-IE"/>
          </a:p>
        </p:txBody>
      </p:sp>
    </p:spTree>
    <p:extLst>
      <p:ext uri="{BB962C8B-B14F-4D97-AF65-F5344CB8AC3E}">
        <p14:creationId xmlns:p14="http://schemas.microsoft.com/office/powerpoint/2010/main" val="97815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01AC-CEBB-4D72-B661-6F7DF76755A8}"/>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4B09323F-4ABC-4CA8-907A-A0888ECC6C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0"/>
            <a:ext cx="10966728" cy="6858000"/>
          </a:xfrm>
        </p:spPr>
      </p:pic>
    </p:spTree>
    <p:extLst>
      <p:ext uri="{BB962C8B-B14F-4D97-AF65-F5344CB8AC3E}">
        <p14:creationId xmlns:p14="http://schemas.microsoft.com/office/powerpoint/2010/main" val="350236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05FF-20F6-41D9-810C-8A8CEE6481E1}"/>
              </a:ext>
            </a:extLst>
          </p:cNvPr>
          <p:cNvSpPr>
            <a:spLocks noGrp="1"/>
          </p:cNvSpPr>
          <p:nvPr>
            <p:ph type="title"/>
          </p:nvPr>
        </p:nvSpPr>
        <p:spPr/>
        <p:txBody>
          <a:bodyPr/>
          <a:lstStyle/>
          <a:p>
            <a:r>
              <a:rPr lang="en-US" dirty="0"/>
              <a:t>Governance Manual</a:t>
            </a:r>
            <a:endParaRPr lang="en-GB" dirty="0"/>
          </a:p>
        </p:txBody>
      </p:sp>
      <p:sp>
        <p:nvSpPr>
          <p:cNvPr id="3" name="Content Placeholder 2">
            <a:extLst>
              <a:ext uri="{FF2B5EF4-FFF2-40B4-BE49-F238E27FC236}">
                <a16:creationId xmlns:a16="http://schemas.microsoft.com/office/drawing/2014/main" id="{E23896D1-4601-4756-8165-025EA9C3FF89}"/>
              </a:ext>
            </a:extLst>
          </p:cNvPr>
          <p:cNvSpPr>
            <a:spLocks noGrp="1"/>
          </p:cNvSpPr>
          <p:nvPr>
            <p:ph idx="1"/>
          </p:nvPr>
        </p:nvSpPr>
        <p:spPr>
          <a:xfrm>
            <a:off x="324091" y="1323001"/>
            <a:ext cx="5162309" cy="4847010"/>
          </a:xfrm>
        </p:spPr>
        <p:txBody>
          <a:bodyPr>
            <a:normAutofit/>
          </a:bodyPr>
          <a:lstStyle/>
          <a:p>
            <a:r>
              <a:rPr lang="en-US" sz="3200" dirty="0"/>
              <a:t>IT Security Policy Program Management</a:t>
            </a:r>
          </a:p>
          <a:p>
            <a:r>
              <a:rPr lang="en-US" sz="3200" dirty="0"/>
              <a:t>IT Controls Assurance</a:t>
            </a:r>
          </a:p>
          <a:p>
            <a:r>
              <a:rPr lang="en-US" sz="3200" dirty="0"/>
              <a:t>Third Party Catalog</a:t>
            </a:r>
          </a:p>
          <a:p>
            <a:r>
              <a:rPr lang="en-US" sz="3200" dirty="0"/>
              <a:t>Issue Management</a:t>
            </a:r>
            <a:endParaRPr lang="en-GB" sz="3200" dirty="0"/>
          </a:p>
        </p:txBody>
      </p:sp>
      <p:pic>
        <p:nvPicPr>
          <p:cNvPr id="5" name="Content Placeholder 4">
            <a:extLst>
              <a:ext uri="{FF2B5EF4-FFF2-40B4-BE49-F238E27FC236}">
                <a16:creationId xmlns:a16="http://schemas.microsoft.com/office/drawing/2014/main" id="{1607FE72-FCD3-4D57-805A-AB0102C6FCBA}"/>
              </a:ext>
            </a:extLst>
          </p:cNvPr>
          <p:cNvPicPr>
            <a:picLocks noGrp="1" noChangeAspect="1"/>
          </p:cNvPicPr>
          <p:nvPr>
            <p:ph idx="12"/>
          </p:nvPr>
        </p:nvPicPr>
        <p:blipFill>
          <a:blip r:embed="rId2">
            <a:extLst>
              <a:ext uri="{BEBA8EAE-BF5A-486C-A8C5-ECC9F3942E4B}">
                <a14:imgProps xmlns:a14="http://schemas.microsoft.com/office/drawing/2010/main">
                  <a14:imgLayer r:embed="rId3">
                    <a14:imgEffect>
                      <a14:artisticFilmGrain/>
                    </a14:imgEffect>
                    <a14:imgEffect>
                      <a14:sharpenSoften amount="-39000"/>
                    </a14:imgEffect>
                    <a14:imgEffect>
                      <a14:saturation sat="0"/>
                    </a14:imgEffect>
                  </a14:imgLayer>
                </a14:imgProps>
              </a:ext>
            </a:extLst>
          </a:blip>
          <a:stretch>
            <a:fillRect/>
          </a:stretch>
        </p:blipFill>
        <p:spPr>
          <a:xfrm>
            <a:off x="5092700" y="1625920"/>
            <a:ext cx="4491038" cy="4241160"/>
          </a:xfrm>
          <a:prstGeom prst="rect">
            <a:avLst/>
          </a:prstGeom>
          <a:scene3d>
            <a:camera prst="perspectiveHeroicExtremeLeftFacing"/>
            <a:lightRig rig="threePt" dir="t"/>
          </a:scene3d>
        </p:spPr>
      </p:pic>
    </p:spTree>
    <p:extLst>
      <p:ext uri="{BB962C8B-B14F-4D97-AF65-F5344CB8AC3E}">
        <p14:creationId xmlns:p14="http://schemas.microsoft.com/office/powerpoint/2010/main" val="166895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73C9-4E2E-492D-92F4-213A7DA6691D}"/>
              </a:ext>
            </a:extLst>
          </p:cNvPr>
          <p:cNvSpPr>
            <a:spLocks noGrp="1"/>
          </p:cNvSpPr>
          <p:nvPr>
            <p:ph type="ctrTitle"/>
          </p:nvPr>
        </p:nvSpPr>
        <p:spPr/>
        <p:txBody>
          <a:bodyPr/>
          <a:lstStyle/>
          <a:p>
            <a:r>
              <a:rPr lang="en-US" sz="3600" dirty="0"/>
              <a:t>Compliance as Code</a:t>
            </a:r>
            <a:endParaRPr lang="en-GB" dirty="0"/>
          </a:p>
        </p:txBody>
      </p:sp>
      <p:sp>
        <p:nvSpPr>
          <p:cNvPr id="3" name="Subtitle 2">
            <a:extLst>
              <a:ext uri="{FF2B5EF4-FFF2-40B4-BE49-F238E27FC236}">
                <a16:creationId xmlns:a16="http://schemas.microsoft.com/office/drawing/2014/main" id="{722F34AF-363A-429E-B687-25D18AD6B0DB}"/>
              </a:ext>
            </a:extLst>
          </p:cNvPr>
          <p:cNvSpPr>
            <a:spLocks noGrp="1"/>
          </p:cNvSpPr>
          <p:nvPr>
            <p:ph type="subTitle" idx="1"/>
          </p:nvPr>
        </p:nvSpPr>
        <p:spPr/>
        <p:txBody>
          <a:bodyPr/>
          <a:lstStyle/>
          <a:p>
            <a:r>
              <a:rPr lang="en-US" dirty="0"/>
              <a:t>What security and compliance risks or obligations need to be address</a:t>
            </a:r>
            <a:endParaRPr lang="en-GB" dirty="0"/>
          </a:p>
        </p:txBody>
      </p:sp>
    </p:spTree>
    <p:extLst>
      <p:ext uri="{BB962C8B-B14F-4D97-AF65-F5344CB8AC3E}">
        <p14:creationId xmlns:p14="http://schemas.microsoft.com/office/powerpoint/2010/main" val="1524610802"/>
      </p:ext>
    </p:extLst>
  </p:cSld>
  <p:clrMapOvr>
    <a:masterClrMapping/>
  </p:clrMapOvr>
</p:sld>
</file>

<file path=ppt/theme/theme1.xml><?xml version="1.0" encoding="utf-8"?>
<a:theme xmlns:a="http://schemas.openxmlformats.org/drawingml/2006/main" name="Blank">
  <a:themeElements>
    <a:clrScheme name="Standard Chartered Template">
      <a:dk1>
        <a:srgbClr val="005C84"/>
      </a:dk1>
      <a:lt1>
        <a:sysClr val="window" lastClr="FFFFFF"/>
      </a:lt1>
      <a:dk2>
        <a:srgbClr val="000F46"/>
      </a:dk2>
      <a:lt2>
        <a:srgbClr val="E6E7E8"/>
      </a:lt2>
      <a:accent1>
        <a:srgbClr val="0075B0"/>
      </a:accent1>
      <a:accent2>
        <a:srgbClr val="009FDA"/>
      </a:accent2>
      <a:accent3>
        <a:srgbClr val="3F9C35"/>
      </a:accent3>
      <a:accent4>
        <a:srgbClr val="69BE28"/>
      </a:accent4>
      <a:accent5>
        <a:srgbClr val="6D6E71"/>
      </a:accent5>
      <a:accent6>
        <a:srgbClr val="939598"/>
      </a:accent6>
      <a:hlink>
        <a:srgbClr val="6D6E71"/>
      </a:hlink>
      <a:folHlink>
        <a:srgbClr val="2890C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Chartered_GlobalTemplate_Edit" id="{F6B87342-6B81-4D6D-A50D-E2D2D73676CB}" vid="{2987BD1D-0BCF-44F0-BC5D-89E75A8139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3901</Words>
  <Application>Microsoft Office PowerPoint</Application>
  <PresentationFormat>A4 Paper (210x297 mm)</PresentationFormat>
  <Paragraphs>831</Paragraphs>
  <Slides>47</Slides>
  <Notes>24</Notes>
  <HiddenSlides>4</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47</vt:i4>
      </vt:variant>
    </vt:vector>
  </HeadingPairs>
  <TitlesOfParts>
    <vt:vector size="68" baseType="lpstr">
      <vt:lpstr>MS PGothic</vt:lpstr>
      <vt:lpstr>-apple-system</vt:lpstr>
      <vt:lpstr>Arial</vt:lpstr>
      <vt:lpstr>Bodoni MT</vt:lpstr>
      <vt:lpstr>Bodoni Std Bold Italic</vt:lpstr>
      <vt:lpstr>Body Level 1</vt:lpstr>
      <vt:lpstr>Body Level 2</vt:lpstr>
      <vt:lpstr>Body Level 3</vt:lpstr>
      <vt:lpstr>Body Level 4</vt:lpstr>
      <vt:lpstr>Body Level 5</vt:lpstr>
      <vt:lpstr>Calibri</vt:lpstr>
      <vt:lpstr>Courier New</vt:lpstr>
      <vt:lpstr>Cover Description</vt:lpstr>
      <vt:lpstr>Cover Title</vt:lpstr>
      <vt:lpstr>Proxima Nova</vt:lpstr>
      <vt:lpstr>Proxima Nova Light</vt:lpstr>
      <vt:lpstr>Segoe UI</vt:lpstr>
      <vt:lpstr>Slide Heading</vt:lpstr>
      <vt:lpstr>Wingdings</vt:lpstr>
      <vt:lpstr>Wingdings 2</vt:lpstr>
      <vt:lpstr>Blank</vt:lpstr>
      <vt:lpstr>Compliance as Code Lessons Learned from Regulated Organizations</vt:lpstr>
      <vt:lpstr>Agenda</vt:lpstr>
      <vt:lpstr>About Speakers</vt:lpstr>
      <vt:lpstr>DevOps keeps eating the world </vt:lpstr>
      <vt:lpstr>What is DevOps</vt:lpstr>
      <vt:lpstr>Agile Roles &amp; Responsibilities</vt:lpstr>
      <vt:lpstr>PowerPoint Presentation</vt:lpstr>
      <vt:lpstr>Governance Manual</vt:lpstr>
      <vt:lpstr>Compliance as Code</vt:lpstr>
      <vt:lpstr>AWS User Guide to Financial Services Regulations &amp; Guidelines in Singapore</vt:lpstr>
      <vt:lpstr>What are the challenges to migrate to cloud</vt:lpstr>
      <vt:lpstr>Customer responsibility “Security in the Cloud”</vt:lpstr>
      <vt:lpstr>AWS Config - Overview </vt:lpstr>
      <vt:lpstr>AWS Config</vt:lpstr>
      <vt:lpstr>Multi-factor authentication enabled (Lambda)</vt:lpstr>
      <vt:lpstr>PCI DSS compliance and Shared Responsibility</vt:lpstr>
      <vt:lpstr>InSpec: Inspect Your Infrastructure</vt:lpstr>
      <vt:lpstr>InSpec sample rules</vt:lpstr>
      <vt:lpstr>Cloud Risk and Security Concerns</vt:lpstr>
      <vt:lpstr>Enable governance with pipelines</vt:lpstr>
      <vt:lpstr>Code Testing History</vt:lpstr>
      <vt:lpstr>How acceptance TDD and developer TDD work</vt:lpstr>
      <vt:lpstr>Flexible Infrastructure</vt:lpstr>
      <vt:lpstr>Infrastructure as Code is born</vt:lpstr>
      <vt:lpstr>Write, Plan, and Create Infrastructure as Code</vt:lpstr>
      <vt:lpstr> Each environment has its own stack instance  use CD  pipeline to promote a stack definition across environments</vt:lpstr>
      <vt:lpstr>Streamline &amp; Centralise information required</vt:lpstr>
      <vt:lpstr>Continuous Compliance</vt:lpstr>
      <vt:lpstr>Acceptance Test</vt:lpstr>
      <vt:lpstr>Adoption Governance</vt:lpstr>
      <vt:lpstr>     IaaS      CaaS      PaaS      FaaS</vt:lpstr>
      <vt:lpstr>Car as a Service Analogy</vt:lpstr>
      <vt:lpstr>Governance, Risk &amp; Compliance Approach</vt:lpstr>
      <vt:lpstr>AWS Provisioner that runs InSpec tests in the DevSec baselines.</vt:lpstr>
      <vt:lpstr>PowerPoint Presentation</vt:lpstr>
      <vt:lpstr>Packer Workflow</vt:lpstr>
      <vt:lpstr>Immutable Images Flexibility vs Simplicity</vt:lpstr>
      <vt:lpstr>Four Abstractions of Cloud Native Operations</vt:lpstr>
      <vt:lpstr>Why automate?</vt:lpstr>
      <vt:lpstr>Questions?</vt:lpstr>
      <vt:lpstr>Improve Flow of Customer Value</vt:lpstr>
      <vt:lpstr>WE ARE HIRING</vt:lpstr>
      <vt:lpstr>Cost per mile</vt:lpstr>
      <vt:lpstr>Common Terms</vt:lpstr>
      <vt:lpstr>What is Governance and Compliance</vt:lpstr>
      <vt:lpstr>Common Terms</vt:lpstr>
      <vt:lpstr>AWS CIS Benchmark</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
  <cp:lastModifiedBy/>
  <cp:revision>1</cp:revision>
  <dcterms:created xsi:type="dcterms:W3CDTF">2017-06-22T15:44:51Z</dcterms:created>
  <dcterms:modified xsi:type="dcterms:W3CDTF">2018-10-23T14:17:52Z</dcterms:modified>
</cp:coreProperties>
</file>