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78" r:id="rId6"/>
    <p:sldId id="279" r:id="rId7"/>
    <p:sldId id="261" r:id="rId8"/>
    <p:sldId id="280" r:id="rId9"/>
    <p:sldId id="28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5" r:id="rId23"/>
    <p:sldId id="276" r:id="rId24"/>
    <p:sldId id="282" r:id="rId25"/>
    <p:sldId id="277" r:id="rId26"/>
    <p:sldId id="283" r:id="rId27"/>
    <p:sldId id="284" r:id="rId28"/>
    <p:sldId id="285" r:id="rId29"/>
    <p:sldId id="286" r:id="rId30"/>
    <p:sldId id="287" r:id="rId31"/>
    <p:sldId id="290" r:id="rId32"/>
    <p:sldId id="291" r:id="rId33"/>
    <p:sldId id="292" r:id="rId34"/>
    <p:sldId id="29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5D8FB0D7-83FC-48AB-87E0-F8FDF8A85079}"/>
              </a:ext>
            </a:extLst>
          </p:cNvPr>
          <p:cNvGrpSpPr/>
          <p:nvPr/>
        </p:nvGrpSpPr>
        <p:grpSpPr>
          <a:xfrm rot="281639">
            <a:off x="6902895" y="2164107"/>
            <a:ext cx="2874372" cy="5271389"/>
            <a:chOff x="4819517" y="2883145"/>
            <a:chExt cx="664917" cy="914557"/>
          </a:xfrm>
        </p:grpSpPr>
        <p:sp>
          <p:nvSpPr>
            <p:cNvPr id="8" name="Isosceles Triangle 7">
              <a:extLst>
                <a:ext uri="{FF2B5EF4-FFF2-40B4-BE49-F238E27FC236}">
                  <a16:creationId xmlns="" xmlns:a16="http://schemas.microsoft.com/office/drawing/2014/main" id="{9B9C52BA-4CCB-456B-9858-0D2E3307482F}"/>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DF44E2BA-1A4F-4F1C-A48B-CFBA12B9D8F5}"/>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AF4B6B3C-9B7B-4F3B-A698-F2A509F8F9D1}"/>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6E1F0B4F-E967-400C-B8A8-271393632B8C}"/>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 name="Title 1">
            <a:extLst>
              <a:ext uri="{FF2B5EF4-FFF2-40B4-BE49-F238E27FC236}">
                <a16:creationId xmlns="" xmlns:a16="http://schemas.microsoft.com/office/drawing/2014/main" id="{F0CA5A05-E4B7-4ED5-8A28-3BF7640CEB5E}"/>
              </a:ext>
            </a:extLst>
          </p:cNvPr>
          <p:cNvSpPr>
            <a:spLocks noGrp="1"/>
          </p:cNvSpPr>
          <p:nvPr>
            <p:ph type="ctrTitle"/>
          </p:nvPr>
        </p:nvSpPr>
        <p:spPr>
          <a:xfrm>
            <a:off x="628650" y="2901952"/>
            <a:ext cx="6858000" cy="1248026"/>
          </a:xfrm>
        </p:spPr>
        <p:txBody>
          <a:bodyPr anchor="b"/>
          <a:lstStyle>
            <a:lvl1pPr algn="l">
              <a:defRPr sz="6000"/>
            </a:lvl1pPr>
          </a:lstStyle>
          <a:p>
            <a:r>
              <a:rPr lang="en-US"/>
              <a:t>Click to edit Master title style</a:t>
            </a:r>
            <a:endParaRPr lang="en-IN" dirty="0"/>
          </a:p>
        </p:txBody>
      </p:sp>
      <p:sp>
        <p:nvSpPr>
          <p:cNvPr id="3" name="Subtitle 2">
            <a:extLst>
              <a:ext uri="{FF2B5EF4-FFF2-40B4-BE49-F238E27FC236}">
                <a16:creationId xmlns="" xmlns:a16="http://schemas.microsoft.com/office/drawing/2014/main" id="{2C2799B5-4B78-43A9-BC48-E6FAEA4D7981}"/>
              </a:ext>
            </a:extLst>
          </p:cNvPr>
          <p:cNvSpPr>
            <a:spLocks noGrp="1"/>
          </p:cNvSpPr>
          <p:nvPr>
            <p:ph type="subTitle" idx="1"/>
          </p:nvPr>
        </p:nvSpPr>
        <p:spPr>
          <a:xfrm>
            <a:off x="628650" y="4242053"/>
            <a:ext cx="6858000" cy="473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 xmlns:a16="http://schemas.microsoft.com/office/drawing/2014/main" id="{750CEEEB-FA8D-4DDE-8C81-E7C9352317FB}"/>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5" name="Footer Placeholder 4">
            <a:extLst>
              <a:ext uri="{FF2B5EF4-FFF2-40B4-BE49-F238E27FC236}">
                <a16:creationId xmlns="" xmlns:a16="http://schemas.microsoft.com/office/drawing/2014/main" id="{71311DFE-8BCD-43F1-AAB3-6B4D414F83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33B8969-9C6A-41EC-99CB-97D32C31A9AC}"/>
              </a:ext>
            </a:extLst>
          </p:cNvPr>
          <p:cNvSpPr>
            <a:spLocks noGrp="1"/>
          </p:cNvSpPr>
          <p:nvPr>
            <p:ph type="sldNum" sz="quarter" idx="12"/>
          </p:nvPr>
        </p:nvSpPr>
        <p:spPr/>
        <p:txBody>
          <a:bodyPr/>
          <a:lstStyle/>
          <a:p>
            <a:fld id="{265C3580-2D44-4D8A-B0EA-334AEBF145F4}" type="slidenum">
              <a:rPr lang="en-IN" smtClean="0"/>
              <a:pPr/>
              <a:t>‹#›</a:t>
            </a:fld>
            <a:endParaRPr lang="en-IN"/>
          </a:p>
        </p:txBody>
      </p:sp>
      <p:grpSp>
        <p:nvGrpSpPr>
          <p:cNvPr id="12" name="Group 22">
            <a:extLst>
              <a:ext uri="{FF2B5EF4-FFF2-40B4-BE49-F238E27FC236}">
                <a16:creationId xmlns="" xmlns:a16="http://schemas.microsoft.com/office/drawing/2014/main" id="{8D34AB07-6B1E-4407-8FC1-F7C3B9D69FD2}"/>
              </a:ext>
            </a:extLst>
          </p:cNvPr>
          <p:cNvGrpSpPr/>
          <p:nvPr/>
        </p:nvGrpSpPr>
        <p:grpSpPr>
          <a:xfrm>
            <a:off x="302474" y="1773250"/>
            <a:ext cx="2719885" cy="1128739"/>
            <a:chOff x="4819517" y="2883145"/>
            <a:chExt cx="2938372" cy="914557"/>
          </a:xfrm>
        </p:grpSpPr>
        <p:grpSp>
          <p:nvGrpSpPr>
            <p:cNvPr id="13" name="Group 23">
              <a:extLst>
                <a:ext uri="{FF2B5EF4-FFF2-40B4-BE49-F238E27FC236}">
                  <a16:creationId xmlns="" xmlns:a16="http://schemas.microsoft.com/office/drawing/2014/main" id="{F2E69536-681A-410F-B254-6925898D1784}"/>
                </a:ext>
              </a:extLst>
            </p:cNvPr>
            <p:cNvGrpSpPr/>
            <p:nvPr/>
          </p:nvGrpSpPr>
          <p:grpSpPr>
            <a:xfrm>
              <a:off x="4819517" y="2883145"/>
              <a:ext cx="664917" cy="914557"/>
              <a:chOff x="4819517" y="2883145"/>
              <a:chExt cx="664917" cy="914557"/>
            </a:xfrm>
          </p:grpSpPr>
          <p:sp>
            <p:nvSpPr>
              <p:cNvPr id="27" name="Isosceles Triangle 26">
                <a:extLst>
                  <a:ext uri="{FF2B5EF4-FFF2-40B4-BE49-F238E27FC236}">
                    <a16:creationId xmlns="" xmlns:a16="http://schemas.microsoft.com/office/drawing/2014/main" id="{4F5577B1-57F9-43EF-9370-9DDC4475407D}"/>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 xmlns:a16="http://schemas.microsoft.com/office/drawing/2014/main" id="{2EF3D72C-E454-49AE-BFB6-0DFE929BE569}"/>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 xmlns:a16="http://schemas.microsoft.com/office/drawing/2014/main" id="{29B53A02-2B41-4728-B85C-6B050F937022}"/>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 xmlns:a16="http://schemas.microsoft.com/office/drawing/2014/main" id="{7D1B2F26-9C3C-483E-8786-87550CF020E6}"/>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5" name="TextBox 24">
              <a:extLst>
                <a:ext uri="{FF2B5EF4-FFF2-40B4-BE49-F238E27FC236}">
                  <a16:creationId xmlns="" xmlns:a16="http://schemas.microsoft.com/office/drawing/2014/main" id="{15DED0BD-2E3E-4687-85AE-1F3627EC882D}"/>
                </a:ext>
              </a:extLst>
            </p:cNvPr>
            <p:cNvSpPr txBox="1"/>
            <p:nvPr/>
          </p:nvSpPr>
          <p:spPr>
            <a:xfrm>
              <a:off x="5359039" y="3320627"/>
              <a:ext cx="2398850" cy="47381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28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6" name="TextBox 25">
              <a:extLst>
                <a:ext uri="{FF2B5EF4-FFF2-40B4-BE49-F238E27FC236}">
                  <a16:creationId xmlns="" xmlns:a16="http://schemas.microsoft.com/office/drawing/2014/main" id="{663911DA-D578-42C3-A0B7-DAE8B3F15127}"/>
                </a:ext>
              </a:extLst>
            </p:cNvPr>
            <p:cNvSpPr txBox="1"/>
            <p:nvPr/>
          </p:nvSpPr>
          <p:spPr>
            <a:xfrm>
              <a:off x="7180073" y="3320627"/>
              <a:ext cx="143275" cy="1995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 xmlns:p14="http://schemas.microsoft.com/office/powerpoint/2010/main" val="2682692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9"/>
            <a:ext cx="229743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3028951" y="356130"/>
            <a:ext cx="5476772"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628650" y="3429000"/>
            <a:ext cx="229743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6" name="Group 7">
            <a:extLst>
              <a:ext uri="{FF2B5EF4-FFF2-40B4-BE49-F238E27FC236}">
                <a16:creationId xmlns="" xmlns:a16="http://schemas.microsoft.com/office/drawing/2014/main" id="{B931190E-DC85-470F-A793-7CC3FDD687A1}"/>
              </a:ext>
            </a:extLst>
          </p:cNvPr>
          <p:cNvGrpSpPr/>
          <p:nvPr/>
        </p:nvGrpSpPr>
        <p:grpSpPr>
          <a:xfrm>
            <a:off x="8814114" y="5373315"/>
            <a:ext cx="329886" cy="1484721"/>
            <a:chOff x="11344420" y="3996964"/>
            <a:chExt cx="847580" cy="2861035"/>
          </a:xfrm>
        </p:grpSpPr>
        <p:sp>
          <p:nvSpPr>
            <p:cNvPr id="9" name="Isosceles Triangle 8">
              <a:extLst>
                <a:ext uri="{FF2B5EF4-FFF2-40B4-BE49-F238E27FC236}">
                  <a16:creationId xmlns="" xmlns:a16="http://schemas.microsoft.com/office/drawing/2014/main"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2153006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8_Custom Layout">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50B4DD2-B3DA-45F3-9459-0DD5C1559FAC}"/>
              </a:ext>
            </a:extLst>
          </p:cNvPr>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0" y="816864"/>
            <a:ext cx="9144000" cy="5224272"/>
          </a:xfrm>
          <a:prstGeom prst="rect">
            <a:avLst/>
          </a:prstGeom>
        </p:spPr>
      </p:pic>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9"/>
            <a:ext cx="229743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3028951" y="356130"/>
            <a:ext cx="5476772"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628650" y="3429000"/>
            <a:ext cx="229743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6" name="Group 7">
            <a:extLst>
              <a:ext uri="{FF2B5EF4-FFF2-40B4-BE49-F238E27FC236}">
                <a16:creationId xmlns="" xmlns:a16="http://schemas.microsoft.com/office/drawing/2014/main" id="{B931190E-DC85-470F-A793-7CC3FDD687A1}"/>
              </a:ext>
            </a:extLst>
          </p:cNvPr>
          <p:cNvGrpSpPr/>
          <p:nvPr/>
        </p:nvGrpSpPr>
        <p:grpSpPr>
          <a:xfrm>
            <a:off x="8814114" y="5373315"/>
            <a:ext cx="329886" cy="1484721"/>
            <a:chOff x="11344420" y="3996964"/>
            <a:chExt cx="847580" cy="2861035"/>
          </a:xfrm>
        </p:grpSpPr>
        <p:sp>
          <p:nvSpPr>
            <p:cNvPr id="9" name="Isosceles Triangle 8">
              <a:extLst>
                <a:ext uri="{FF2B5EF4-FFF2-40B4-BE49-F238E27FC236}">
                  <a16:creationId xmlns="" xmlns:a16="http://schemas.microsoft.com/office/drawing/2014/main"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3744235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8"/>
            <a:ext cx="2297430" cy="5848880"/>
          </a:xfrm>
        </p:spPr>
        <p:txBody>
          <a:bodyPr anchor="ct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3028950" y="356133"/>
            <a:ext cx="5486400" cy="293687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3028950" y="3429000"/>
            <a:ext cx="5486400" cy="277653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8" name="Isosceles Triangle 7">
            <a:extLst>
              <a:ext uri="{FF2B5EF4-FFF2-40B4-BE49-F238E27FC236}">
                <a16:creationId xmlns="" xmlns:a16="http://schemas.microsoft.com/office/drawing/2014/main" id="{7EE04511-8959-4CD1-88F9-51A8846ECCA6}"/>
              </a:ext>
            </a:extLst>
          </p:cNvPr>
          <p:cNvSpPr/>
          <p:nvPr/>
        </p:nvSpPr>
        <p:spPr>
          <a:xfrm rot="16200000">
            <a:off x="7970003" y="5686611"/>
            <a:ext cx="1918353" cy="424495"/>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42D5A23A-3A1E-4469-9FAA-5A72B4686C9D}"/>
              </a:ext>
            </a:extLst>
          </p:cNvPr>
          <p:cNvSpPr/>
          <p:nvPr/>
        </p:nvSpPr>
        <p:spPr>
          <a:xfrm rot="16200000">
            <a:off x="7972595" y="5686610"/>
            <a:ext cx="1918353" cy="424495"/>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1479543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8" name="Isosceles Triangle 7">
            <a:extLst>
              <a:ext uri="{FF2B5EF4-FFF2-40B4-BE49-F238E27FC236}">
                <a16:creationId xmlns="" xmlns:a16="http://schemas.microsoft.com/office/drawing/2014/main" id="{7EE04511-8959-4CD1-88F9-51A8846ECCA6}"/>
              </a:ext>
            </a:extLst>
          </p:cNvPr>
          <p:cNvSpPr/>
          <p:nvPr/>
        </p:nvSpPr>
        <p:spPr>
          <a:xfrm rot="16200000">
            <a:off x="7722478" y="5439068"/>
            <a:ext cx="2323705" cy="514192"/>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42D5A23A-3A1E-4469-9FAA-5A72B4686C9D}"/>
              </a:ext>
            </a:extLst>
          </p:cNvPr>
          <p:cNvSpPr/>
          <p:nvPr/>
        </p:nvSpPr>
        <p:spPr>
          <a:xfrm rot="16200000">
            <a:off x="7725071" y="5439067"/>
            <a:ext cx="2323705" cy="514192"/>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4" name="Content Placeholder 6">
            <a:extLst>
              <a:ext uri="{FF2B5EF4-FFF2-40B4-BE49-F238E27FC236}">
                <a16:creationId xmlns="" xmlns:a16="http://schemas.microsoft.com/office/drawing/2014/main" id="{8888642D-7086-4C35-8CEA-5DBC0E4F95C0}"/>
              </a:ext>
            </a:extLst>
          </p:cNvPr>
          <p:cNvSpPr>
            <a:spLocks noGrp="1"/>
          </p:cNvSpPr>
          <p:nvPr>
            <p:ph sz="quarter" idx="15"/>
          </p:nvPr>
        </p:nvSpPr>
        <p:spPr>
          <a:xfrm>
            <a:off x="644425" y="4350203"/>
            <a:ext cx="3874601"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4" name="Freeform: Shape 43">
            <a:extLst>
              <a:ext uri="{FF2B5EF4-FFF2-40B4-BE49-F238E27FC236}">
                <a16:creationId xmlns="" xmlns:a16="http://schemas.microsoft.com/office/drawing/2014/main" id="{FE5AF42F-6FD9-458C-8FB7-EC37208EA618}"/>
              </a:ext>
            </a:extLst>
          </p:cNvPr>
          <p:cNvSpPr/>
          <p:nvPr/>
        </p:nvSpPr>
        <p:spPr>
          <a:xfrm>
            <a:off x="1387245" y="1244559"/>
            <a:ext cx="2195856"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3" name="Title 1">
            <a:extLst>
              <a:ext uri="{FF2B5EF4-FFF2-40B4-BE49-F238E27FC236}">
                <a16:creationId xmlns="" xmlns:a16="http://schemas.microsoft.com/office/drawing/2014/main" id="{8D39A750-7640-4D62-9841-4E4AED771465}"/>
              </a:ext>
            </a:extLst>
          </p:cNvPr>
          <p:cNvSpPr>
            <a:spLocks noGrp="1"/>
          </p:cNvSpPr>
          <p:nvPr>
            <p:ph type="title"/>
          </p:nvPr>
        </p:nvSpPr>
        <p:spPr>
          <a:xfrm>
            <a:off x="628650" y="356659"/>
            <a:ext cx="7886700" cy="699144"/>
          </a:xfrm>
        </p:spPr>
        <p:txBody>
          <a:bodyPr anchor="b">
            <a:normAutofit/>
          </a:bodyPr>
          <a:lstStyle>
            <a:lvl1pPr algn="ctr">
              <a:defRPr sz="3600" b="1"/>
            </a:lvl1pPr>
          </a:lstStyle>
          <a:p>
            <a:r>
              <a:rPr lang="en-US"/>
              <a:t>Click to edit Master title style</a:t>
            </a:r>
            <a:endParaRPr lang="en-IN" dirty="0"/>
          </a:p>
        </p:txBody>
      </p:sp>
      <p:sp>
        <p:nvSpPr>
          <p:cNvPr id="47" name="Freeform: Shape 46">
            <a:extLst>
              <a:ext uri="{FF2B5EF4-FFF2-40B4-BE49-F238E27FC236}">
                <a16:creationId xmlns="" xmlns:a16="http://schemas.microsoft.com/office/drawing/2014/main" id="{3177C1C4-AA32-4A07-B795-A9914CD14E32}"/>
              </a:ext>
            </a:extLst>
          </p:cNvPr>
          <p:cNvSpPr/>
          <p:nvPr/>
        </p:nvSpPr>
        <p:spPr>
          <a:xfrm>
            <a:off x="5440345" y="1244559"/>
            <a:ext cx="2195856"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50" name="Content Placeholder 6">
            <a:extLst>
              <a:ext uri="{FF2B5EF4-FFF2-40B4-BE49-F238E27FC236}">
                <a16:creationId xmlns="" xmlns:a16="http://schemas.microsoft.com/office/drawing/2014/main" id="{F0E58C78-BE35-42E0-8CED-8499BD50FDCB}"/>
              </a:ext>
            </a:extLst>
          </p:cNvPr>
          <p:cNvSpPr>
            <a:spLocks noGrp="1"/>
          </p:cNvSpPr>
          <p:nvPr>
            <p:ph sz="quarter" idx="22"/>
          </p:nvPr>
        </p:nvSpPr>
        <p:spPr>
          <a:xfrm>
            <a:off x="4636325" y="4343132"/>
            <a:ext cx="3874601"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3" name="Picture Placeholder 52">
            <a:extLst>
              <a:ext uri="{FF2B5EF4-FFF2-40B4-BE49-F238E27FC236}">
                <a16:creationId xmlns="" xmlns:a16="http://schemas.microsoft.com/office/drawing/2014/main" id="{0E431E79-2066-4366-AA0C-8206543B5440}"/>
              </a:ext>
            </a:extLst>
          </p:cNvPr>
          <p:cNvSpPr>
            <a:spLocks noGrp="1"/>
          </p:cNvSpPr>
          <p:nvPr>
            <p:ph type="pic" sz="quarter" idx="23"/>
          </p:nvPr>
        </p:nvSpPr>
        <p:spPr>
          <a:xfrm>
            <a:off x="1453155" y="1332400"/>
            <a:ext cx="2064040"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54" name="Picture Placeholder 53">
            <a:extLst>
              <a:ext uri="{FF2B5EF4-FFF2-40B4-BE49-F238E27FC236}">
                <a16:creationId xmlns="" xmlns:a16="http://schemas.microsoft.com/office/drawing/2014/main" id="{8DC3A275-742B-4C04-84F4-DCC4427770B8}"/>
              </a:ext>
            </a:extLst>
          </p:cNvPr>
          <p:cNvSpPr>
            <a:spLocks noGrp="1"/>
          </p:cNvSpPr>
          <p:nvPr>
            <p:ph type="pic" sz="quarter" idx="24"/>
          </p:nvPr>
        </p:nvSpPr>
        <p:spPr>
          <a:xfrm>
            <a:off x="5508369" y="1332400"/>
            <a:ext cx="2064040"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46" name="Text Placeholder 45">
            <a:extLst>
              <a:ext uri="{FF2B5EF4-FFF2-40B4-BE49-F238E27FC236}">
                <a16:creationId xmlns="" xmlns:a16="http://schemas.microsoft.com/office/drawing/2014/main" id="{86B0E411-B629-453D-8745-BED7B640523F}"/>
              </a:ext>
            </a:extLst>
          </p:cNvPr>
          <p:cNvSpPr>
            <a:spLocks noGrp="1"/>
          </p:cNvSpPr>
          <p:nvPr>
            <p:ph type="body" sz="quarter" idx="19" hasCustomPrompt="1"/>
          </p:nvPr>
        </p:nvSpPr>
        <p:spPr>
          <a:xfrm>
            <a:off x="1206981" y="3633983"/>
            <a:ext cx="2680097"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
        <p:nvSpPr>
          <p:cNvPr id="49" name="Text Placeholder 45">
            <a:extLst>
              <a:ext uri="{FF2B5EF4-FFF2-40B4-BE49-F238E27FC236}">
                <a16:creationId xmlns="" xmlns:a16="http://schemas.microsoft.com/office/drawing/2014/main" id="{DCAE8264-9D82-41D2-AEFC-F6B4BD727EBB}"/>
              </a:ext>
            </a:extLst>
          </p:cNvPr>
          <p:cNvSpPr>
            <a:spLocks noGrp="1"/>
          </p:cNvSpPr>
          <p:nvPr>
            <p:ph type="body" sz="quarter" idx="21" hasCustomPrompt="1"/>
          </p:nvPr>
        </p:nvSpPr>
        <p:spPr>
          <a:xfrm>
            <a:off x="5260098" y="3633983"/>
            <a:ext cx="2680097"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Tree>
    <p:extLst>
      <p:ext uri="{BB962C8B-B14F-4D97-AF65-F5344CB8AC3E}">
        <p14:creationId xmlns="" xmlns:p14="http://schemas.microsoft.com/office/powerpoint/2010/main" val="184593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ECC27F65-3504-44D9-BDFF-7FFF30BF6422}"/>
              </a:ext>
            </a:extLst>
          </p:cNvPr>
          <p:cNvGrpSpPr/>
          <p:nvPr/>
        </p:nvGrpSpPr>
        <p:grpSpPr>
          <a:xfrm rot="9900000">
            <a:off x="6814809" y="2127580"/>
            <a:ext cx="1754965" cy="3218478"/>
            <a:chOff x="4819517" y="2883145"/>
            <a:chExt cx="664917" cy="914557"/>
          </a:xfrm>
        </p:grpSpPr>
        <p:sp>
          <p:nvSpPr>
            <p:cNvPr id="7" name="Isosceles Triangle 6">
              <a:extLst>
                <a:ext uri="{FF2B5EF4-FFF2-40B4-BE49-F238E27FC236}">
                  <a16:creationId xmlns="" xmlns:a16="http://schemas.microsoft.com/office/drawing/2014/main" id="{67B065FB-9C3A-4E31-B232-ABA7525CBD77}"/>
                </a:ext>
              </a:extLst>
            </p:cNvPr>
            <p:cNvSpPr/>
            <p:nvPr/>
          </p:nvSpPr>
          <p:spPr>
            <a:xfrm rot="394866">
              <a:off x="4819517" y="3415043"/>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79006805-3E10-427F-998F-48BA748DDC5F}"/>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7D15DA48-6924-4DDE-B0FD-1054DF86F011}"/>
                </a:ext>
              </a:extLst>
            </p:cNvPr>
            <p:cNvSpPr/>
            <p:nvPr/>
          </p:nvSpPr>
          <p:spPr>
            <a:xfrm rot="2221988">
              <a:off x="4893777" y="3216368"/>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119228F7-CD6D-40BA-9BE5-0B537CD7A9C7}"/>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2" name="Rectangle 11">
            <a:extLst>
              <a:ext uri="{FF2B5EF4-FFF2-40B4-BE49-F238E27FC236}">
                <a16:creationId xmlns="" xmlns:a16="http://schemas.microsoft.com/office/drawing/2014/main" id="{D453461E-406D-481D-9134-5AF03435206D}"/>
              </a:ext>
            </a:extLst>
          </p:cNvPr>
          <p:cNvSpPr/>
          <p:nvPr/>
        </p:nvSpPr>
        <p:spPr>
          <a:xfrm>
            <a:off x="768648" y="1930400"/>
            <a:ext cx="6783665"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83E85F10-7EFD-4DC0-8528-B6765A37FAC9}"/>
              </a:ext>
            </a:extLst>
          </p:cNvPr>
          <p:cNvSpPr>
            <a:spLocks noGrp="1"/>
          </p:cNvSpPr>
          <p:nvPr>
            <p:ph type="title"/>
          </p:nvPr>
        </p:nvSpPr>
        <p:spPr>
          <a:xfrm>
            <a:off x="609262" y="365129"/>
            <a:ext cx="6783665" cy="1325563"/>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4CF7CD23-5403-44E1-AD5C-CCB4A7250706}"/>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73DCA1AA-70AC-444C-B5B4-1C39EC10E5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7277FDC5-09F9-4045-B251-FB5548AD1C3D}"/>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11" name="Content Placeholder 6">
            <a:extLst>
              <a:ext uri="{FF2B5EF4-FFF2-40B4-BE49-F238E27FC236}">
                <a16:creationId xmlns="" xmlns:a16="http://schemas.microsoft.com/office/drawing/2014/main" id="{33A119E5-4A5A-4CAC-8869-41975B83DF5A}"/>
              </a:ext>
            </a:extLst>
          </p:cNvPr>
          <p:cNvSpPr>
            <a:spLocks noGrp="1"/>
          </p:cNvSpPr>
          <p:nvPr>
            <p:ph sz="quarter" idx="13"/>
          </p:nvPr>
        </p:nvSpPr>
        <p:spPr>
          <a:xfrm>
            <a:off x="628669" y="1930400"/>
            <a:ext cx="6783665" cy="42751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Rectangle 12">
            <a:extLst>
              <a:ext uri="{FF2B5EF4-FFF2-40B4-BE49-F238E27FC236}">
                <a16:creationId xmlns="" xmlns:a16="http://schemas.microsoft.com/office/drawing/2014/main" id="{AE4112E8-9749-4C60-AE8B-334887AC4EA4}"/>
              </a:ext>
            </a:extLst>
          </p:cNvPr>
          <p:cNvSpPr/>
          <p:nvPr/>
        </p:nvSpPr>
        <p:spPr>
          <a:xfrm>
            <a:off x="7291604" y="1930400"/>
            <a:ext cx="290235"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1684527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D06DBD-A819-4766-9F72-BFE553A54BFC}"/>
              </a:ext>
            </a:extLst>
          </p:cNvPr>
          <p:cNvSpPr>
            <a:spLocks noGrp="1"/>
          </p:cNvSpPr>
          <p:nvPr>
            <p:ph type="title"/>
          </p:nvPr>
        </p:nvSpPr>
        <p:spPr>
          <a:xfrm>
            <a:off x="628652" y="996846"/>
            <a:ext cx="4829175" cy="1325563"/>
          </a:xfrm>
        </p:spPr>
        <p:txBody>
          <a:bodyPr/>
          <a:lstStyle>
            <a:lvl1pPr>
              <a:defRPr b="1">
                <a:solidFill>
                  <a:srgbClr val="010F0E"/>
                </a:solidFill>
              </a:defRPr>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4CC99273-778A-4118-9367-79732E4A768D}"/>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15" name="Text Placeholder 14">
            <a:extLst>
              <a:ext uri="{FF2B5EF4-FFF2-40B4-BE49-F238E27FC236}">
                <a16:creationId xmlns="" xmlns:a16="http://schemas.microsoft.com/office/drawing/2014/main" id="{E662688D-28CA-4B6C-A566-B55C0440041E}"/>
              </a:ext>
            </a:extLst>
          </p:cNvPr>
          <p:cNvSpPr>
            <a:spLocks noGrp="1"/>
          </p:cNvSpPr>
          <p:nvPr>
            <p:ph type="body" sz="quarter" idx="14"/>
          </p:nvPr>
        </p:nvSpPr>
        <p:spPr>
          <a:xfrm>
            <a:off x="676299" y="2483959"/>
            <a:ext cx="4781545" cy="3713760"/>
          </a:xfrm>
          <a:prstGeom prst="rect">
            <a:avLst/>
          </a:prstGeom>
          <a:noFill/>
        </p:spPr>
        <p:txBody>
          <a:bodyPr anchor="t">
            <a:normAutofit/>
          </a:bodyPr>
          <a:lstStyle>
            <a:lvl1pPr marL="0" indent="0">
              <a:buNone/>
              <a:defRPr sz="2400">
                <a:solidFill>
                  <a:srgbClr val="868D8D"/>
                </a:solidFill>
              </a:defRPr>
            </a:lvl1pPr>
            <a:lvl2pPr marL="457200" indent="0">
              <a:buFont typeface="Arial" panose="020B0604020202020204" pitchFamily="34" charse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a:t>Click to edit Master text styles</a:t>
            </a:r>
          </a:p>
        </p:txBody>
      </p:sp>
      <p:pic>
        <p:nvPicPr>
          <p:cNvPr id="164" name="Graphic 163">
            <a:extLst>
              <a:ext uri="{FF2B5EF4-FFF2-40B4-BE49-F238E27FC236}">
                <a16:creationId xmlns="" xmlns:a16="http://schemas.microsoft.com/office/drawing/2014/main" id="{AC3E733B-3BD8-45D9-AFF3-F33D16BDC675}"/>
              </a:ext>
            </a:extLst>
          </p:cNvPr>
          <p:cNvPicPr>
            <a:picLocks noChangeAspect="1"/>
          </p:cNvPicPr>
          <p:nvPr/>
        </p:nvPicPr>
        <p:blipFill rotWithShape="1">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t="11118" r="12732" b="11521"/>
          <a:stretch/>
        </p:blipFill>
        <p:spPr>
          <a:xfrm>
            <a:off x="5658360" y="0"/>
            <a:ext cx="3457640" cy="6892798"/>
          </a:xfrm>
          <a:prstGeom prst="rect">
            <a:avLst/>
          </a:prstGeom>
        </p:spPr>
      </p:pic>
      <p:pic>
        <p:nvPicPr>
          <p:cNvPr id="162" name="Graphic 161">
            <a:extLst>
              <a:ext uri="{FF2B5EF4-FFF2-40B4-BE49-F238E27FC236}">
                <a16:creationId xmlns="" xmlns:a16="http://schemas.microsoft.com/office/drawing/2014/main" id="{59184293-A429-483E-ADBB-C70680115318}"/>
              </a:ext>
            </a:extLst>
          </p:cNvPr>
          <p:cNvPicPr>
            <a:picLocks noChangeAspect="1"/>
          </p:cNvPicPr>
          <p:nvPr/>
        </p:nvPicPr>
        <p:blipFill rotWithShape="1">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b="14972"/>
          <a:stretch/>
        </p:blipFill>
        <p:spPr>
          <a:xfrm>
            <a:off x="6166097" y="1013148"/>
            <a:ext cx="2949903" cy="5860796"/>
          </a:xfrm>
          <a:prstGeom prst="rect">
            <a:avLst/>
          </a:prstGeom>
        </p:spPr>
      </p:pic>
      <p:sp>
        <p:nvSpPr>
          <p:cNvPr id="8" name="Footer Placeholder 3">
            <a:extLst>
              <a:ext uri="{FF2B5EF4-FFF2-40B4-BE49-F238E27FC236}">
                <a16:creationId xmlns="" xmlns:a16="http://schemas.microsoft.com/office/drawing/2014/main" id="{83E91401-8550-4261-896F-F2AA6E7F28A8}"/>
              </a:ext>
            </a:extLst>
          </p:cNvPr>
          <p:cNvSpPr>
            <a:spLocks noGrp="1"/>
          </p:cNvSpPr>
          <p:nvPr>
            <p:ph type="ftr" sz="quarter" idx="11"/>
          </p:nvPr>
        </p:nvSpPr>
        <p:spPr>
          <a:xfrm>
            <a:off x="3028950" y="6356387"/>
            <a:ext cx="3086100" cy="365125"/>
          </a:xfrm>
        </p:spPr>
        <p:txBody>
          <a:bodyPr/>
          <a:lstStyle/>
          <a:p>
            <a:endParaRPr lang="en-IN"/>
          </a:p>
        </p:txBody>
      </p:sp>
    </p:spTree>
    <p:extLst>
      <p:ext uri="{BB962C8B-B14F-4D97-AF65-F5344CB8AC3E}">
        <p14:creationId xmlns="" xmlns:p14="http://schemas.microsoft.com/office/powerpoint/2010/main" val="1990241342"/>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C48EE7EF-FB5B-4DA3-A6FA-CBD4E43E22AC}"/>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312AA6B6-1EC1-4E1C-B4F8-A80A4616FE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3EEF7A31-542F-4FFE-90E7-A6D8D2E686D3}"/>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Picture Placeholder 6">
            <a:extLst>
              <a:ext uri="{FF2B5EF4-FFF2-40B4-BE49-F238E27FC236}">
                <a16:creationId xmlns="" xmlns:a16="http://schemas.microsoft.com/office/drawing/2014/main" id="{396B0270-95D9-4185-B451-BF501F9A00EA}"/>
              </a:ext>
            </a:extLst>
          </p:cNvPr>
          <p:cNvSpPr>
            <a:spLocks noGrp="1"/>
          </p:cNvSpPr>
          <p:nvPr>
            <p:ph type="pic" sz="quarter" idx="13"/>
          </p:nvPr>
        </p:nvSpPr>
        <p:spPr>
          <a:xfrm>
            <a:off x="273862" y="885528"/>
            <a:ext cx="8634413" cy="5370897"/>
          </a:xfrm>
        </p:spPr>
        <p:txBody>
          <a:bodyPr/>
          <a:lstStyle/>
          <a:p>
            <a:r>
              <a:rPr lang="en-US"/>
              <a:t>Click icon to add picture</a:t>
            </a:r>
            <a:endParaRPr lang="en-IN" dirty="0"/>
          </a:p>
        </p:txBody>
      </p:sp>
      <p:sp>
        <p:nvSpPr>
          <p:cNvPr id="8" name="Title 1">
            <a:extLst>
              <a:ext uri="{FF2B5EF4-FFF2-40B4-BE49-F238E27FC236}">
                <a16:creationId xmlns="" xmlns:a16="http://schemas.microsoft.com/office/drawing/2014/main" id="{53E2A135-FEFF-4C8B-B393-AD3A15727353}"/>
              </a:ext>
            </a:extLst>
          </p:cNvPr>
          <p:cNvSpPr>
            <a:spLocks noGrp="1"/>
          </p:cNvSpPr>
          <p:nvPr>
            <p:ph type="title"/>
          </p:nvPr>
        </p:nvSpPr>
        <p:spPr>
          <a:xfrm>
            <a:off x="273862" y="260350"/>
            <a:ext cx="8634413" cy="517734"/>
          </a:xfrm>
        </p:spPr>
        <p:txBody>
          <a:bodyPr>
            <a:normAutofit/>
          </a:bodyPr>
          <a:lstStyle>
            <a:lvl1pPr>
              <a:defRPr sz="1800"/>
            </a:lvl1pPr>
          </a:lstStyle>
          <a:p>
            <a:r>
              <a:rPr lang="en-US"/>
              <a:t>Click to edit Master title style</a:t>
            </a:r>
            <a:endParaRPr lang="en-IN" dirty="0"/>
          </a:p>
        </p:txBody>
      </p:sp>
    </p:spTree>
    <p:extLst>
      <p:ext uri="{BB962C8B-B14F-4D97-AF65-F5344CB8AC3E}">
        <p14:creationId xmlns="" xmlns:p14="http://schemas.microsoft.com/office/powerpoint/2010/main" val="2826168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3D3775-13FB-4D42-BC8C-65831B82B9A6}"/>
              </a:ext>
            </a:extLst>
          </p:cNvPr>
          <p:cNvSpPr>
            <a:spLocks noGrp="1"/>
          </p:cNvSpPr>
          <p:nvPr>
            <p:ph type="title"/>
          </p:nvPr>
        </p:nvSpPr>
        <p:spPr/>
        <p:txBody>
          <a:bodyPr/>
          <a:lstStyle>
            <a:lvl1pPr>
              <a:defRPr b="1"/>
            </a:lvl1p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06BAC64-D913-4D94-9F27-7CCC047A091E}"/>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F0827068-87FA-4182-9B7D-160F86FED6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FAEAF436-5552-4D19-BD78-C192C806F89E}"/>
              </a:ext>
            </a:extLst>
          </p:cNvPr>
          <p:cNvSpPr>
            <a:spLocks noGrp="1"/>
          </p:cNvSpPr>
          <p:nvPr>
            <p:ph type="sldNum" sz="quarter" idx="12"/>
          </p:nvPr>
        </p:nvSpPr>
        <p:spPr/>
        <p:txBody>
          <a:bodyPr/>
          <a:lstStyle/>
          <a:p>
            <a:fld id="{265C3580-2D44-4D8A-B0EA-334AEBF145F4}" type="slidenum">
              <a:rPr lang="en-IN" smtClean="0"/>
              <a:pPr/>
              <a:t>‹#›</a:t>
            </a:fld>
            <a:endParaRPr lang="en-IN"/>
          </a:p>
        </p:txBody>
      </p:sp>
    </p:spTree>
    <p:extLst>
      <p:ext uri="{BB962C8B-B14F-4D97-AF65-F5344CB8AC3E}">
        <p14:creationId xmlns="" xmlns:p14="http://schemas.microsoft.com/office/powerpoint/2010/main" val="2199144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7B73B0-A0E8-4F87-9DDD-8C70C1A3201F}"/>
              </a:ext>
            </a:extLst>
          </p:cNvPr>
          <p:cNvSpPr>
            <a:spLocks noGrp="1"/>
          </p:cNvSpPr>
          <p:nvPr>
            <p:ph type="title"/>
          </p:nvPr>
        </p:nvSpPr>
        <p:spPr>
          <a:xfrm>
            <a:off x="628650" y="365125"/>
            <a:ext cx="3175066" cy="5853112"/>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EA286CEA-6786-4726-9AD7-B7F9DBAC4110}"/>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BCB6770B-6046-46BB-8FCC-30EC32DABA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256F0D61-1E22-4F55-B1DE-BB39C2B8DA7F}"/>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6" name="Content Placeholder 6">
            <a:extLst>
              <a:ext uri="{FF2B5EF4-FFF2-40B4-BE49-F238E27FC236}">
                <a16:creationId xmlns="" xmlns:a16="http://schemas.microsoft.com/office/drawing/2014/main" id="{3735C6AB-0441-4823-BAA5-5FF687BC82B9}"/>
              </a:ext>
            </a:extLst>
          </p:cNvPr>
          <p:cNvSpPr>
            <a:spLocks noGrp="1"/>
          </p:cNvSpPr>
          <p:nvPr>
            <p:ph sz="quarter" idx="13" hasCustomPrompt="1"/>
          </p:nvPr>
        </p:nvSpPr>
        <p:spPr>
          <a:xfrm>
            <a:off x="3973400" y="1809946"/>
            <a:ext cx="2218245" cy="2366128"/>
          </a:xfrm>
        </p:spPr>
        <p:txBody>
          <a:bodyPr anchor="ctr"/>
          <a:lstStyle>
            <a:lvl1pPr marL="0" indent="0">
              <a:buNone/>
              <a:defRPr/>
            </a:lvl1pPr>
          </a:lstStyle>
          <a:p>
            <a:pPr lvl="0"/>
            <a:r>
              <a:rPr lang="en-US" dirty="0"/>
              <a:t>Details</a:t>
            </a:r>
            <a:endParaRPr lang="en-IN" dirty="0"/>
          </a:p>
        </p:txBody>
      </p:sp>
      <p:sp>
        <p:nvSpPr>
          <p:cNvPr id="11" name="Content Placeholder 6">
            <a:extLst>
              <a:ext uri="{FF2B5EF4-FFF2-40B4-BE49-F238E27FC236}">
                <a16:creationId xmlns="" xmlns:a16="http://schemas.microsoft.com/office/drawing/2014/main" id="{6D5A989B-2427-4AAF-ABB8-08AC740F5840}"/>
              </a:ext>
            </a:extLst>
          </p:cNvPr>
          <p:cNvSpPr>
            <a:spLocks noGrp="1"/>
          </p:cNvSpPr>
          <p:nvPr>
            <p:ph sz="quarter" idx="14" hasCustomPrompt="1"/>
          </p:nvPr>
        </p:nvSpPr>
        <p:spPr>
          <a:xfrm>
            <a:off x="6297107" y="1819373"/>
            <a:ext cx="2218245" cy="2366128"/>
          </a:xfrm>
        </p:spPr>
        <p:txBody>
          <a:bodyPr anchor="ctr"/>
          <a:lstStyle>
            <a:lvl1pPr marL="0" indent="0">
              <a:buNone/>
              <a:defRPr/>
            </a:lvl1pPr>
          </a:lstStyle>
          <a:p>
            <a:pPr lvl="0"/>
            <a:r>
              <a:rPr lang="en-US" dirty="0"/>
              <a:t>Details</a:t>
            </a:r>
            <a:endParaRPr lang="en-IN" dirty="0"/>
          </a:p>
        </p:txBody>
      </p:sp>
      <p:sp>
        <p:nvSpPr>
          <p:cNvPr id="12" name="Content Placeholder 6">
            <a:extLst>
              <a:ext uri="{FF2B5EF4-FFF2-40B4-BE49-F238E27FC236}">
                <a16:creationId xmlns="" xmlns:a16="http://schemas.microsoft.com/office/drawing/2014/main" id="{8B1A3D77-E557-4D1B-86B1-3C2C69C9F525}"/>
              </a:ext>
            </a:extLst>
          </p:cNvPr>
          <p:cNvSpPr>
            <a:spLocks noGrp="1"/>
          </p:cNvSpPr>
          <p:nvPr>
            <p:ph sz="quarter" idx="15" hasCustomPrompt="1"/>
          </p:nvPr>
        </p:nvSpPr>
        <p:spPr>
          <a:xfrm>
            <a:off x="3973400" y="4304795"/>
            <a:ext cx="2218245" cy="1913479"/>
          </a:xfrm>
        </p:spPr>
        <p:txBody>
          <a:bodyPr anchor="ctr"/>
          <a:lstStyle>
            <a:lvl1pPr marL="0" indent="0">
              <a:buNone/>
              <a:defRPr/>
            </a:lvl1pPr>
          </a:lstStyle>
          <a:p>
            <a:pPr lvl="0"/>
            <a:r>
              <a:rPr lang="en-US" dirty="0"/>
              <a:t>Details</a:t>
            </a:r>
            <a:endParaRPr lang="en-IN" dirty="0"/>
          </a:p>
        </p:txBody>
      </p:sp>
      <p:sp>
        <p:nvSpPr>
          <p:cNvPr id="13" name="Content Placeholder 6">
            <a:extLst>
              <a:ext uri="{FF2B5EF4-FFF2-40B4-BE49-F238E27FC236}">
                <a16:creationId xmlns="" xmlns:a16="http://schemas.microsoft.com/office/drawing/2014/main" id="{E82FE50C-AC83-451F-B5FE-CFF1E33D70F9}"/>
              </a:ext>
            </a:extLst>
          </p:cNvPr>
          <p:cNvSpPr>
            <a:spLocks noGrp="1"/>
          </p:cNvSpPr>
          <p:nvPr>
            <p:ph sz="quarter" idx="16" hasCustomPrompt="1"/>
          </p:nvPr>
        </p:nvSpPr>
        <p:spPr>
          <a:xfrm>
            <a:off x="6297107" y="4314222"/>
            <a:ext cx="2218245" cy="1913479"/>
          </a:xfrm>
        </p:spPr>
        <p:txBody>
          <a:bodyPr anchor="ctr"/>
          <a:lstStyle>
            <a:lvl1pPr marL="0" indent="0">
              <a:buNone/>
              <a:defRPr/>
            </a:lvl1pPr>
          </a:lstStyle>
          <a:p>
            <a:pPr lvl="0"/>
            <a:r>
              <a:rPr lang="en-US" dirty="0"/>
              <a:t>Details</a:t>
            </a:r>
            <a:endParaRPr lang="en-IN" dirty="0"/>
          </a:p>
        </p:txBody>
      </p:sp>
    </p:spTree>
    <p:extLst>
      <p:ext uri="{BB962C8B-B14F-4D97-AF65-F5344CB8AC3E}">
        <p14:creationId xmlns="" xmlns:p14="http://schemas.microsoft.com/office/powerpoint/2010/main" val="1336147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263A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91B41B-42F0-441D-A4AE-CF6156723F8B}"/>
              </a:ext>
            </a:extLst>
          </p:cNvPr>
          <p:cNvSpPr>
            <a:spLocks noGrp="1"/>
          </p:cNvSpPr>
          <p:nvPr>
            <p:ph type="title"/>
          </p:nvPr>
        </p:nvSpPr>
        <p:spPr/>
        <p:txBody>
          <a:body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DBBB7FB-8DED-464F-8A5B-FBF290BC6AE1}"/>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1A049A73-12B2-4923-8811-5C8E6C08C5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60E2FD3E-DB3C-4BFC-8408-FBAFD78A7831}"/>
              </a:ext>
            </a:extLst>
          </p:cNvPr>
          <p:cNvSpPr>
            <a:spLocks noGrp="1"/>
          </p:cNvSpPr>
          <p:nvPr>
            <p:ph type="sldNum" sz="quarter" idx="12"/>
          </p:nvPr>
        </p:nvSpPr>
        <p:spPr/>
        <p:txBody>
          <a:bodyPr/>
          <a:lstStyle/>
          <a:p>
            <a:fld id="{265C3580-2D44-4D8A-B0EA-334AEBF145F4}" type="slidenum">
              <a:rPr lang="en-IN" smtClean="0"/>
              <a:pPr/>
              <a:t>‹#›</a:t>
            </a:fld>
            <a:endParaRPr lang="en-IN"/>
          </a:p>
        </p:txBody>
      </p:sp>
      <p:grpSp>
        <p:nvGrpSpPr>
          <p:cNvPr id="6" name="Group 18">
            <a:extLst>
              <a:ext uri="{FF2B5EF4-FFF2-40B4-BE49-F238E27FC236}">
                <a16:creationId xmlns="" xmlns:a16="http://schemas.microsoft.com/office/drawing/2014/main" id="{BDBAF478-E063-4206-98C6-6C10FA9F590B}"/>
              </a:ext>
            </a:extLst>
          </p:cNvPr>
          <p:cNvGrpSpPr/>
          <p:nvPr/>
        </p:nvGrpSpPr>
        <p:grpSpPr>
          <a:xfrm>
            <a:off x="8308352" y="19967"/>
            <a:ext cx="965926" cy="407431"/>
            <a:chOff x="4819517" y="2883145"/>
            <a:chExt cx="3161387" cy="1000113"/>
          </a:xfrm>
        </p:grpSpPr>
        <p:grpSp>
          <p:nvGrpSpPr>
            <p:cNvPr id="12" name="Group 11">
              <a:extLst>
                <a:ext uri="{FF2B5EF4-FFF2-40B4-BE49-F238E27FC236}">
                  <a16:creationId xmlns="" xmlns:a16="http://schemas.microsoft.com/office/drawing/2014/main" id="{AFF1E570-F6DB-433B-A826-C51389A47246}"/>
                </a:ext>
              </a:extLst>
            </p:cNvPr>
            <p:cNvGrpSpPr/>
            <p:nvPr/>
          </p:nvGrpSpPr>
          <p:grpSpPr>
            <a:xfrm>
              <a:off x="4819517" y="2883145"/>
              <a:ext cx="664917" cy="914557"/>
              <a:chOff x="4819517" y="2883145"/>
              <a:chExt cx="664917" cy="914557"/>
            </a:xfrm>
          </p:grpSpPr>
          <p:sp>
            <p:nvSpPr>
              <p:cNvPr id="8" name="Isosceles Triangle 7">
                <a:extLst>
                  <a:ext uri="{FF2B5EF4-FFF2-40B4-BE49-F238E27FC236}">
                    <a16:creationId xmlns="" xmlns:a16="http://schemas.microsoft.com/office/drawing/2014/main" id="{166CA144-59DA-4E12-8741-6389B91CB390}"/>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5C33F313-E67A-4699-AA45-13361C34F8E3}"/>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BCE09CCF-B33B-49DD-8238-87BD7C7E4E7D}"/>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D0A5364A-1B93-466E-B141-82141D29DD7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TextBox 6">
              <a:extLst>
                <a:ext uri="{FF2B5EF4-FFF2-40B4-BE49-F238E27FC236}">
                  <a16:creationId xmlns="" xmlns:a16="http://schemas.microsoft.com/office/drawing/2014/main" id="{D355B7B9-A175-4F96-82D0-7FA671CDBF02}"/>
                </a:ext>
              </a:extLst>
            </p:cNvPr>
            <p:cNvSpPr txBox="1"/>
            <p:nvPr/>
          </p:nvSpPr>
          <p:spPr>
            <a:xfrm>
              <a:off x="5178231" y="3203314"/>
              <a:ext cx="2802673"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5" name="TextBox 24">
              <a:extLst>
                <a:ext uri="{FF2B5EF4-FFF2-40B4-BE49-F238E27FC236}">
                  <a16:creationId xmlns="" xmlns:a16="http://schemas.microsoft.com/office/drawing/2014/main" id="{D7D070FE-00AE-4653-89FB-56EC84CAB449}"/>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
        <p:nvSpPr>
          <p:cNvPr id="21" name="Isosceles Triangle 20">
            <a:extLst>
              <a:ext uri="{FF2B5EF4-FFF2-40B4-BE49-F238E27FC236}">
                <a16:creationId xmlns="" xmlns:a16="http://schemas.microsoft.com/office/drawing/2014/main" id="{B3E04498-C436-4A32-A931-061530A4B9A4}"/>
              </a:ext>
            </a:extLst>
          </p:cNvPr>
          <p:cNvSpPr/>
          <p:nvPr/>
        </p:nvSpPr>
        <p:spPr>
          <a:xfrm rot="21272627">
            <a:off x="2173850" y="2744286"/>
            <a:ext cx="1253871" cy="49325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2" name="Isosceles Triangle 21">
            <a:extLst>
              <a:ext uri="{FF2B5EF4-FFF2-40B4-BE49-F238E27FC236}">
                <a16:creationId xmlns="" xmlns:a16="http://schemas.microsoft.com/office/drawing/2014/main" id="{57207036-5AE2-45EF-817C-E859E1974C57}"/>
              </a:ext>
            </a:extLst>
          </p:cNvPr>
          <p:cNvSpPr/>
          <p:nvPr/>
        </p:nvSpPr>
        <p:spPr>
          <a:xfrm rot="3384323">
            <a:off x="2353298" y="1758685"/>
            <a:ext cx="1671828" cy="369944"/>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 xmlns:a16="http://schemas.microsoft.com/office/drawing/2014/main" id="{B0C0B796-F8E1-4E92-830A-550D42456BFE}"/>
              </a:ext>
            </a:extLst>
          </p:cNvPr>
          <p:cNvSpPr/>
          <p:nvPr/>
        </p:nvSpPr>
        <p:spPr>
          <a:xfrm rot="1499749">
            <a:off x="2240069" y="2150475"/>
            <a:ext cx="1253871" cy="49325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 xmlns:a16="http://schemas.microsoft.com/office/drawing/2014/main" id="{BE3F208C-5279-41F5-8AB0-A9AAA58A8593}"/>
              </a:ext>
            </a:extLst>
          </p:cNvPr>
          <p:cNvSpPr/>
          <p:nvPr/>
        </p:nvSpPr>
        <p:spPr>
          <a:xfrm rot="19337628">
            <a:off x="2326331" y="3304036"/>
            <a:ext cx="1253871" cy="49325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pic>
        <p:nvPicPr>
          <p:cNvPr id="13" name="Picture 12">
            <a:extLst>
              <a:ext uri="{FF2B5EF4-FFF2-40B4-BE49-F238E27FC236}">
                <a16:creationId xmlns="" xmlns:a16="http://schemas.microsoft.com/office/drawing/2014/main" id="{2DE41851-7DE7-4B8E-B47C-E88DF2ECB0EC}"/>
              </a:ext>
            </a:extLst>
          </p:cNvPr>
          <p:cNvPicPr>
            <a:picLocks noChangeAspect="1"/>
          </p:cNvPicPr>
          <p:nvPr/>
        </p:nvPicPr>
        <p:blipFill>
          <a:blip r:embed="rId2"/>
          <a:stretch>
            <a:fillRect/>
          </a:stretch>
        </p:blipFill>
        <p:spPr>
          <a:xfrm>
            <a:off x="-58797" y="4477933"/>
            <a:ext cx="9144000" cy="2317750"/>
          </a:xfrm>
          <a:prstGeom prst="rect">
            <a:avLst/>
          </a:prstGeom>
        </p:spPr>
      </p:pic>
      <p:grpSp>
        <p:nvGrpSpPr>
          <p:cNvPr id="14" name="Group 25">
            <a:extLst>
              <a:ext uri="{FF2B5EF4-FFF2-40B4-BE49-F238E27FC236}">
                <a16:creationId xmlns="" xmlns:a16="http://schemas.microsoft.com/office/drawing/2014/main" id="{D54A3989-9E34-4A50-8BCF-FBE44111CBEC}"/>
              </a:ext>
            </a:extLst>
          </p:cNvPr>
          <p:cNvGrpSpPr/>
          <p:nvPr/>
        </p:nvGrpSpPr>
        <p:grpSpPr>
          <a:xfrm rot="20877761">
            <a:off x="386587" y="1351085"/>
            <a:ext cx="1411514" cy="2588613"/>
            <a:chOff x="4819517" y="2883145"/>
            <a:chExt cx="664917" cy="914557"/>
          </a:xfrm>
        </p:grpSpPr>
        <p:sp>
          <p:nvSpPr>
            <p:cNvPr id="27" name="Isosceles Triangle 26">
              <a:extLst>
                <a:ext uri="{FF2B5EF4-FFF2-40B4-BE49-F238E27FC236}">
                  <a16:creationId xmlns="" xmlns:a16="http://schemas.microsoft.com/office/drawing/2014/main" id="{F9C3FC71-AC13-4456-BAA2-1AB0EA0CEF3F}"/>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 xmlns:a16="http://schemas.microsoft.com/office/drawing/2014/main" id="{222B7D90-02D7-42F3-98DA-E8141B3682B2}"/>
                </a:ext>
              </a:extLst>
            </p:cNvPr>
            <p:cNvSpPr/>
            <p:nvPr/>
          </p:nvSpPr>
          <p:spPr>
            <a:xfrm rot="4106562">
              <a:off x="5075632"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 xmlns:a16="http://schemas.microsoft.com/office/drawing/2014/main" id="{A021A0FA-0D97-496D-A4A5-243ADD0A2D09}"/>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 xmlns:a16="http://schemas.microsoft.com/office/drawing/2014/main" id="{CBF98C6E-0BDC-4196-975C-BBC095A83F45}"/>
                </a:ext>
              </a:extLst>
            </p:cNvPr>
            <p:cNvSpPr/>
            <p:nvPr/>
          </p:nvSpPr>
          <p:spPr>
            <a:xfrm rot="20059867">
              <a:off x="4848524" y="3623434"/>
              <a:ext cx="590657" cy="17426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grpSp>
        <p:nvGrpSpPr>
          <p:cNvPr id="15" name="Group 5">
            <a:extLst>
              <a:ext uri="{FF2B5EF4-FFF2-40B4-BE49-F238E27FC236}">
                <a16:creationId xmlns="" xmlns:a16="http://schemas.microsoft.com/office/drawing/2014/main" id="{1C85DD83-E78E-4476-93E0-A9715E5DB9FA}"/>
              </a:ext>
            </a:extLst>
          </p:cNvPr>
          <p:cNvGrpSpPr/>
          <p:nvPr/>
        </p:nvGrpSpPr>
        <p:grpSpPr>
          <a:xfrm>
            <a:off x="8508317" y="3997001"/>
            <a:ext cx="635685" cy="2861035"/>
            <a:chOff x="11344420" y="3996964"/>
            <a:chExt cx="847580" cy="2861035"/>
          </a:xfrm>
        </p:grpSpPr>
        <p:sp>
          <p:nvSpPr>
            <p:cNvPr id="31" name="Isosceles Triangle 30">
              <a:extLst>
                <a:ext uri="{FF2B5EF4-FFF2-40B4-BE49-F238E27FC236}">
                  <a16:creationId xmlns="" xmlns:a16="http://schemas.microsoft.com/office/drawing/2014/main" id="{49EF0FE0-D362-428F-8DF7-EF89CC8B676A}"/>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2" name="Isosceles Triangle 31">
              <a:extLst>
                <a:ext uri="{FF2B5EF4-FFF2-40B4-BE49-F238E27FC236}">
                  <a16:creationId xmlns="" xmlns:a16="http://schemas.microsoft.com/office/drawing/2014/main" id="{89106AEC-8454-4ACF-AF95-76F09BC6A411}"/>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420439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C868FCC7-393E-4802-BC78-09C744A932E5}"/>
              </a:ext>
            </a:extLst>
          </p:cNvPr>
          <p:cNvGrpSpPr/>
          <p:nvPr/>
        </p:nvGrpSpPr>
        <p:grpSpPr>
          <a:xfrm rot="17341529" flipH="1">
            <a:off x="437234" y="3026417"/>
            <a:ext cx="1557717" cy="1548390"/>
            <a:chOff x="4819517" y="2883145"/>
            <a:chExt cx="664917" cy="914557"/>
          </a:xfrm>
        </p:grpSpPr>
        <p:sp>
          <p:nvSpPr>
            <p:cNvPr id="7" name="Isosceles Triangle 6">
              <a:extLst>
                <a:ext uri="{FF2B5EF4-FFF2-40B4-BE49-F238E27FC236}">
                  <a16:creationId xmlns="" xmlns:a16="http://schemas.microsoft.com/office/drawing/2014/main" id="{D6D3FC2F-9BA1-45BC-BEBD-8F9AE280B648}"/>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4F30374A-B58F-45A1-BA35-CC2C37409CB6}"/>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48F7D5A4-1587-41AA-A903-E07A386B1E0D}"/>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ED73C4D0-BAF3-4164-8A61-ADB46BA38280}"/>
              </a:ext>
            </a:extLst>
          </p:cNvPr>
          <p:cNvSpPr/>
          <p:nvPr/>
        </p:nvSpPr>
        <p:spPr>
          <a:xfrm>
            <a:off x="0" y="3883282"/>
            <a:ext cx="9144000" cy="2950143"/>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2FFEEDE1-8D65-4689-8D37-4C0E8E480834}"/>
              </a:ext>
            </a:extLst>
          </p:cNvPr>
          <p:cNvSpPr>
            <a:spLocks noGrp="1"/>
          </p:cNvSpPr>
          <p:nvPr>
            <p:ph type="title"/>
          </p:nvPr>
        </p:nvSpPr>
        <p:spPr>
          <a:xfrm>
            <a:off x="628650" y="4010717"/>
            <a:ext cx="7886700" cy="872541"/>
          </a:xfrm>
        </p:spPr>
        <p:txBody>
          <a:body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3598956F-6896-4538-A7CF-1530C0879448}"/>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C51AE942-9270-4DCB-96A7-BB168EB1AE78}"/>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17" name="Subtitle 2">
            <a:extLst>
              <a:ext uri="{FF2B5EF4-FFF2-40B4-BE49-F238E27FC236}">
                <a16:creationId xmlns="" xmlns:a16="http://schemas.microsoft.com/office/drawing/2014/main" id="{1471B2DA-31AB-403C-B78B-A8FDD5B21B53}"/>
              </a:ext>
            </a:extLst>
          </p:cNvPr>
          <p:cNvSpPr>
            <a:spLocks noGrp="1"/>
          </p:cNvSpPr>
          <p:nvPr>
            <p:ph type="subTitle" idx="1"/>
          </p:nvPr>
        </p:nvSpPr>
        <p:spPr>
          <a:xfrm>
            <a:off x="628650" y="4976753"/>
            <a:ext cx="7886700" cy="47364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2" name="Group 17">
            <a:extLst>
              <a:ext uri="{FF2B5EF4-FFF2-40B4-BE49-F238E27FC236}">
                <a16:creationId xmlns="" xmlns:a16="http://schemas.microsoft.com/office/drawing/2014/main" id="{4F3EB639-A998-4865-818A-B4421A64D72E}"/>
              </a:ext>
            </a:extLst>
          </p:cNvPr>
          <p:cNvGrpSpPr/>
          <p:nvPr/>
        </p:nvGrpSpPr>
        <p:grpSpPr>
          <a:xfrm>
            <a:off x="8194052" y="136562"/>
            <a:ext cx="965926" cy="407431"/>
            <a:chOff x="4819517" y="2883145"/>
            <a:chExt cx="3161387" cy="1000113"/>
          </a:xfrm>
        </p:grpSpPr>
        <p:grpSp>
          <p:nvGrpSpPr>
            <p:cNvPr id="13" name="Group 18">
              <a:extLst>
                <a:ext uri="{FF2B5EF4-FFF2-40B4-BE49-F238E27FC236}">
                  <a16:creationId xmlns="" xmlns:a16="http://schemas.microsoft.com/office/drawing/2014/main" id="{08ED60D1-58FC-4CA8-895C-9473890FC7E3}"/>
                </a:ext>
              </a:extLst>
            </p:cNvPr>
            <p:cNvGrpSpPr/>
            <p:nvPr/>
          </p:nvGrpSpPr>
          <p:grpSpPr>
            <a:xfrm>
              <a:off x="4819517" y="2883145"/>
              <a:ext cx="664917" cy="914557"/>
              <a:chOff x="4819517" y="2883145"/>
              <a:chExt cx="664917" cy="914557"/>
            </a:xfrm>
          </p:grpSpPr>
          <p:sp>
            <p:nvSpPr>
              <p:cNvPr id="22" name="Isosceles Triangle 21">
                <a:extLst>
                  <a:ext uri="{FF2B5EF4-FFF2-40B4-BE49-F238E27FC236}">
                    <a16:creationId xmlns="" xmlns:a16="http://schemas.microsoft.com/office/drawing/2014/main" id="{87D7F2FB-114E-4049-A750-CBD25A147415}"/>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 xmlns:a16="http://schemas.microsoft.com/office/drawing/2014/main" id="{13B2DDCB-7E0B-471F-ADCB-3BF3935DF4D7}"/>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 xmlns:a16="http://schemas.microsoft.com/office/drawing/2014/main" id="{0A28B9F8-A2A9-46B0-B128-D2940A3D3ECF}"/>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5" name="Isosceles Triangle 24">
                <a:extLst>
                  <a:ext uri="{FF2B5EF4-FFF2-40B4-BE49-F238E27FC236}">
                    <a16:creationId xmlns="" xmlns:a16="http://schemas.microsoft.com/office/drawing/2014/main" id="{9CE9145D-72C0-44E3-87D2-D9B03A1F84F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0" name="TextBox 19">
              <a:extLst>
                <a:ext uri="{FF2B5EF4-FFF2-40B4-BE49-F238E27FC236}">
                  <a16:creationId xmlns="" xmlns:a16="http://schemas.microsoft.com/office/drawing/2014/main" id="{04984FB0-251D-4148-8C62-95C4BCDC97B9}"/>
                </a:ext>
              </a:extLst>
            </p:cNvPr>
            <p:cNvSpPr txBox="1"/>
            <p:nvPr/>
          </p:nvSpPr>
          <p:spPr>
            <a:xfrm>
              <a:off x="5178231" y="3203314"/>
              <a:ext cx="2802673"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1" name="TextBox 20">
              <a:extLst>
                <a:ext uri="{FF2B5EF4-FFF2-40B4-BE49-F238E27FC236}">
                  <a16:creationId xmlns="" xmlns:a16="http://schemas.microsoft.com/office/drawing/2014/main" id="{89EA5FFF-2876-4310-8ACF-E9E5F8E4280D}"/>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 xmlns:p14="http://schemas.microsoft.com/office/powerpoint/2010/main" val="22107612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961608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Custom Layout">
    <p:bg>
      <p:bgPr>
        <a:solidFill>
          <a:srgbClr val="010F0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C868FCC7-393E-4802-BC78-09C744A932E5}"/>
              </a:ext>
            </a:extLst>
          </p:cNvPr>
          <p:cNvGrpSpPr/>
          <p:nvPr/>
        </p:nvGrpSpPr>
        <p:grpSpPr>
          <a:xfrm rot="17341529" flipH="1">
            <a:off x="437234" y="3026417"/>
            <a:ext cx="1557717" cy="1548390"/>
            <a:chOff x="4819517" y="2883145"/>
            <a:chExt cx="664917" cy="914557"/>
          </a:xfrm>
        </p:grpSpPr>
        <p:sp>
          <p:nvSpPr>
            <p:cNvPr id="7" name="Isosceles Triangle 6">
              <a:extLst>
                <a:ext uri="{FF2B5EF4-FFF2-40B4-BE49-F238E27FC236}">
                  <a16:creationId xmlns="" xmlns:a16="http://schemas.microsoft.com/office/drawing/2014/main" id="{D6D3FC2F-9BA1-45BC-BEBD-8F9AE280B648}"/>
                </a:ext>
              </a:extLst>
            </p:cNvPr>
            <p:cNvSpPr/>
            <p:nvPr/>
          </p:nvSpPr>
          <p:spPr>
            <a:xfrm rot="394866">
              <a:off x="4819517" y="3415043"/>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4F30374A-B58F-45A1-BA35-CC2C37409CB6}"/>
                </a:ext>
              </a:extLst>
            </p:cNvPr>
            <p:cNvSpPr/>
            <p:nvPr/>
          </p:nvSpPr>
          <p:spPr>
            <a:xfrm rot="4106562">
              <a:off x="5075632" y="3091340"/>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48F7D5A4-1587-41AA-A903-E07A386B1E0D}"/>
                </a:ext>
              </a:extLst>
            </p:cNvPr>
            <p:cNvSpPr/>
            <p:nvPr/>
          </p:nvSpPr>
          <p:spPr>
            <a:xfrm rot="20059867">
              <a:off x="4848524" y="3623434"/>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ED73C4D0-BAF3-4164-8A61-ADB46BA38280}"/>
              </a:ext>
            </a:extLst>
          </p:cNvPr>
          <p:cNvSpPr/>
          <p:nvPr/>
        </p:nvSpPr>
        <p:spPr>
          <a:xfrm>
            <a:off x="0" y="3883282"/>
            <a:ext cx="9144000" cy="2950143"/>
          </a:xfrm>
          <a:prstGeom prst="rect">
            <a:avLst/>
          </a:prstGeom>
          <a:solidFill>
            <a:srgbClr val="010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2FFEEDE1-8D65-4689-8D37-4C0E8E480834}"/>
              </a:ext>
            </a:extLst>
          </p:cNvPr>
          <p:cNvSpPr>
            <a:spLocks noGrp="1"/>
          </p:cNvSpPr>
          <p:nvPr>
            <p:ph type="title"/>
          </p:nvPr>
        </p:nvSpPr>
        <p:spPr>
          <a:xfrm>
            <a:off x="628650" y="4010717"/>
            <a:ext cx="7886700" cy="872541"/>
          </a:xfrm>
        </p:spPr>
        <p:txBody>
          <a:bodyPr/>
          <a:lstStyle>
            <a:lvl1pPr>
              <a:defRPr>
                <a:solidFill>
                  <a:srgbClr val="F3F5F5"/>
                </a:solidFill>
              </a:defRPr>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3598956F-6896-4538-A7CF-1530C0879448}"/>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C51AE942-9270-4DCB-96A7-BB168EB1AE78}"/>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17" name="Subtitle 2">
            <a:extLst>
              <a:ext uri="{FF2B5EF4-FFF2-40B4-BE49-F238E27FC236}">
                <a16:creationId xmlns="" xmlns:a16="http://schemas.microsoft.com/office/drawing/2014/main" id="{1471B2DA-31AB-403C-B78B-A8FDD5B21B53}"/>
              </a:ext>
            </a:extLst>
          </p:cNvPr>
          <p:cNvSpPr>
            <a:spLocks noGrp="1"/>
          </p:cNvSpPr>
          <p:nvPr>
            <p:ph type="subTitle" idx="1"/>
          </p:nvPr>
        </p:nvSpPr>
        <p:spPr>
          <a:xfrm>
            <a:off x="628650" y="4976753"/>
            <a:ext cx="7886700" cy="473648"/>
          </a:xfrm>
        </p:spPr>
        <p:txBody>
          <a:bodyPr>
            <a:normAutofit/>
          </a:bodyPr>
          <a:lstStyle>
            <a:lvl1pPr marL="0" indent="0" algn="l">
              <a:buNone/>
              <a:defRPr sz="2000">
                <a:solidFill>
                  <a:srgbClr val="FDEC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Tree>
    <p:extLst>
      <p:ext uri="{BB962C8B-B14F-4D97-AF65-F5344CB8AC3E}">
        <p14:creationId xmlns="" xmlns:p14="http://schemas.microsoft.com/office/powerpoint/2010/main" val="140901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8"/>
            <a:ext cx="229743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3089789" y="356130"/>
            <a:ext cx="5425563"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6" name="Group 7">
            <a:extLst>
              <a:ext uri="{FF2B5EF4-FFF2-40B4-BE49-F238E27FC236}">
                <a16:creationId xmlns="" xmlns:a16="http://schemas.microsoft.com/office/drawing/2014/main" id="{0DF45512-F504-4217-B7FB-AE04CD5BF6AB}"/>
              </a:ext>
            </a:extLst>
          </p:cNvPr>
          <p:cNvGrpSpPr/>
          <p:nvPr/>
        </p:nvGrpSpPr>
        <p:grpSpPr>
          <a:xfrm>
            <a:off x="8508317" y="3997001"/>
            <a:ext cx="635685" cy="2861035"/>
            <a:chOff x="11344420" y="3996964"/>
            <a:chExt cx="847580" cy="2861035"/>
          </a:xfrm>
        </p:grpSpPr>
        <p:sp>
          <p:nvSpPr>
            <p:cNvPr id="9" name="Isosceles Triangle 8">
              <a:extLst>
                <a:ext uri="{FF2B5EF4-FFF2-40B4-BE49-F238E27FC236}">
                  <a16:creationId xmlns="" xmlns:a16="http://schemas.microsoft.com/office/drawing/2014/main"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16A33C2C-0513-4AF6-8AEF-CC4EFF6EF0DA}"/>
              </a:ext>
            </a:extLst>
          </p:cNvPr>
          <p:cNvSpPr/>
          <p:nvPr/>
        </p:nvSpPr>
        <p:spPr>
          <a:xfrm>
            <a:off x="3003871"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10860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8"/>
            <a:ext cx="229743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3089789" y="356130"/>
            <a:ext cx="5425563"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6" name="Group 7">
            <a:extLst>
              <a:ext uri="{FF2B5EF4-FFF2-40B4-BE49-F238E27FC236}">
                <a16:creationId xmlns="" xmlns:a16="http://schemas.microsoft.com/office/drawing/2014/main" id="{0DF45512-F504-4217-B7FB-AE04CD5BF6AB}"/>
              </a:ext>
            </a:extLst>
          </p:cNvPr>
          <p:cNvGrpSpPr/>
          <p:nvPr/>
        </p:nvGrpSpPr>
        <p:grpSpPr>
          <a:xfrm>
            <a:off x="8679059" y="4765425"/>
            <a:ext cx="464943" cy="2092574"/>
            <a:chOff x="11344420" y="3996964"/>
            <a:chExt cx="847580" cy="2861035"/>
          </a:xfrm>
        </p:grpSpPr>
        <p:sp>
          <p:nvSpPr>
            <p:cNvPr id="9" name="Isosceles Triangle 8">
              <a:extLst>
                <a:ext uri="{FF2B5EF4-FFF2-40B4-BE49-F238E27FC236}">
                  <a16:creationId xmlns="" xmlns:a16="http://schemas.microsoft.com/office/drawing/2014/main"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146352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8"/>
            <a:ext cx="229743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6" name="Rectangle 5">
            <a:extLst>
              <a:ext uri="{FF2B5EF4-FFF2-40B4-BE49-F238E27FC236}">
                <a16:creationId xmlns="" xmlns:a16="http://schemas.microsoft.com/office/drawing/2014/main" id="{2DD11871-99BF-439B-BC8B-E7FE8F17D556}"/>
              </a:ext>
            </a:extLst>
          </p:cNvPr>
          <p:cNvSpPr/>
          <p:nvPr/>
        </p:nvSpPr>
        <p:spPr>
          <a:xfrm>
            <a:off x="3003871"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5400000">
            <a:off x="2547420" y="827082"/>
            <a:ext cx="1208191" cy="267350"/>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p:nvSpPr>
        <p:spPr>
          <a:xfrm rot="5400000">
            <a:off x="2548514" y="827082"/>
            <a:ext cx="1208191" cy="267350"/>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6" name="Text Placeholder 15">
            <a:extLst>
              <a:ext uri="{FF2B5EF4-FFF2-40B4-BE49-F238E27FC236}">
                <a16:creationId xmlns="" xmlns:a16="http://schemas.microsoft.com/office/drawing/2014/main" id="{8CF7E567-62DE-4C6D-B9FC-2DC311E50D81}"/>
              </a:ext>
            </a:extLst>
          </p:cNvPr>
          <p:cNvSpPr>
            <a:spLocks noGrp="1"/>
          </p:cNvSpPr>
          <p:nvPr>
            <p:ph type="body" sz="quarter" idx="13"/>
          </p:nvPr>
        </p:nvSpPr>
        <p:spPr>
          <a:xfrm>
            <a:off x="3028951" y="356656"/>
            <a:ext cx="5486400" cy="5849408"/>
          </a:xfrm>
        </p:spPr>
        <p:txBody>
          <a:bodyPr anchor="ctr">
            <a:normAutofit/>
          </a:bodyPr>
          <a:lstStyle>
            <a:lvl1pPr marL="0" indent="0">
              <a:lnSpc>
                <a:spcPct val="100000"/>
              </a:lnSpc>
              <a:buNone/>
              <a:defRPr sz="2800" b="0" i="0"/>
            </a:lvl1pPr>
            <a:lvl2pPr marL="457200" indent="0">
              <a:lnSpc>
                <a:spcPct val="150000"/>
              </a:lnSpc>
              <a:buNone/>
              <a:defRPr sz="2800" b="0" i="1"/>
            </a:lvl2pPr>
            <a:lvl3pPr marL="914400" indent="0">
              <a:lnSpc>
                <a:spcPct val="150000"/>
              </a:lnSpc>
              <a:buNone/>
              <a:defRPr sz="2800" b="0" i="1"/>
            </a:lvl3pPr>
            <a:lvl4pPr marL="1371600" indent="0">
              <a:lnSpc>
                <a:spcPct val="150000"/>
              </a:lnSpc>
              <a:buNone/>
              <a:defRPr sz="2800" b="0" i="1"/>
            </a:lvl4pPr>
            <a:lvl5pPr marL="1828800" indent="0">
              <a:lnSpc>
                <a:spcPct val="150000"/>
              </a:lnSpc>
              <a:buNone/>
              <a:defRPr sz="2800" b="0" i="1"/>
            </a:lvl5pPr>
          </a:lstStyle>
          <a:p>
            <a:pPr lvl="0"/>
            <a:r>
              <a:rPr lang="en-US"/>
              <a:t>Click to edit Master text styles</a:t>
            </a:r>
          </a:p>
        </p:txBody>
      </p:sp>
    </p:spTree>
    <p:extLst>
      <p:ext uri="{BB962C8B-B14F-4D97-AF65-F5344CB8AC3E}">
        <p14:creationId xmlns="" xmlns:p14="http://schemas.microsoft.com/office/powerpoint/2010/main" val="58785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8"/>
            <a:ext cx="229743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6" name="Rectangle 5">
            <a:extLst>
              <a:ext uri="{FF2B5EF4-FFF2-40B4-BE49-F238E27FC236}">
                <a16:creationId xmlns="" xmlns:a16="http://schemas.microsoft.com/office/drawing/2014/main" id="{2DD11871-99BF-439B-BC8B-E7FE8F17D556}"/>
              </a:ext>
            </a:extLst>
          </p:cNvPr>
          <p:cNvSpPr/>
          <p:nvPr/>
        </p:nvSpPr>
        <p:spPr>
          <a:xfrm>
            <a:off x="3003871"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5400000">
            <a:off x="2547420" y="827082"/>
            <a:ext cx="1208191" cy="267350"/>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p:nvSpPr>
        <p:spPr>
          <a:xfrm rot="5400000">
            <a:off x="2548514" y="827082"/>
            <a:ext cx="1208191" cy="267350"/>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 xmlns:a16="http://schemas.microsoft.com/office/drawing/2014/main" id="{8BCFBD6D-5314-4AD1-B7E4-9F4E8C4CD86E}"/>
              </a:ext>
            </a:extLst>
          </p:cNvPr>
          <p:cNvSpPr>
            <a:spLocks noGrp="1"/>
          </p:cNvSpPr>
          <p:nvPr>
            <p:ph sz="quarter" idx="14"/>
          </p:nvPr>
        </p:nvSpPr>
        <p:spPr>
          <a:xfrm>
            <a:off x="3115926" y="1848052"/>
            <a:ext cx="5399435"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 xmlns:p14="http://schemas.microsoft.com/office/powerpoint/2010/main" val="395943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6_Custom Layou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8"/>
            <a:ext cx="229743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sp>
        <p:nvSpPr>
          <p:cNvPr id="6" name="Rectangle 5">
            <a:extLst>
              <a:ext uri="{FF2B5EF4-FFF2-40B4-BE49-F238E27FC236}">
                <a16:creationId xmlns="" xmlns:a16="http://schemas.microsoft.com/office/drawing/2014/main" id="{2DD11871-99BF-439B-BC8B-E7FE8F17D556}"/>
              </a:ext>
            </a:extLst>
          </p:cNvPr>
          <p:cNvSpPr/>
          <p:nvPr/>
        </p:nvSpPr>
        <p:spPr>
          <a:xfrm>
            <a:off x="3003871"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5400000">
            <a:off x="2547420" y="827082"/>
            <a:ext cx="1208191" cy="267350"/>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p:nvSpPr>
        <p:spPr>
          <a:xfrm rot="5400000">
            <a:off x="2548514" y="827082"/>
            <a:ext cx="1208191" cy="267350"/>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 xmlns:a16="http://schemas.microsoft.com/office/drawing/2014/main" id="{8BCFBD6D-5314-4AD1-B7E4-9F4E8C4CD86E}"/>
              </a:ext>
            </a:extLst>
          </p:cNvPr>
          <p:cNvSpPr>
            <a:spLocks noGrp="1"/>
          </p:cNvSpPr>
          <p:nvPr>
            <p:ph sz="quarter" idx="14"/>
          </p:nvPr>
        </p:nvSpPr>
        <p:spPr>
          <a:xfrm>
            <a:off x="3115926" y="1848052"/>
            <a:ext cx="5399435"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 xmlns:p14="http://schemas.microsoft.com/office/powerpoint/2010/main" val="161805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628650" y="356658"/>
            <a:ext cx="229743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7ED5D6A-081B-4D8C-9E21-8BDB2511580D}" type="datetimeFigureOut">
              <a:rPr lang="en-IN" smtClean="0"/>
              <a:pPr/>
              <a:t>19-05-2022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265C3580-2D44-4D8A-B0EA-334AEBF145F4}" type="slidenum">
              <a:rPr lang="en-IN" smtClean="0"/>
              <a:pPr/>
              <a:t>‹#›</a:t>
            </a:fld>
            <a:endParaRPr lang="en-IN"/>
          </a:p>
        </p:txBody>
      </p:sp>
      <p:grpSp>
        <p:nvGrpSpPr>
          <p:cNvPr id="6" name="Group 8">
            <a:extLst>
              <a:ext uri="{FF2B5EF4-FFF2-40B4-BE49-F238E27FC236}">
                <a16:creationId xmlns="" xmlns:a16="http://schemas.microsoft.com/office/drawing/2014/main" id="{CEB4C29A-1206-4996-9BE6-092D198558FE}"/>
              </a:ext>
            </a:extLst>
          </p:cNvPr>
          <p:cNvGrpSpPr/>
          <p:nvPr/>
        </p:nvGrpSpPr>
        <p:grpSpPr>
          <a:xfrm>
            <a:off x="8508317" y="3997001"/>
            <a:ext cx="635685" cy="2861035"/>
            <a:chOff x="11344420" y="3996964"/>
            <a:chExt cx="847580" cy="2861035"/>
          </a:xfrm>
        </p:grpSpPr>
        <p:sp>
          <p:nvSpPr>
            <p:cNvPr id="10" name="Isosceles Triangle 9">
              <a:extLst>
                <a:ext uri="{FF2B5EF4-FFF2-40B4-BE49-F238E27FC236}">
                  <a16:creationId xmlns="" xmlns:a16="http://schemas.microsoft.com/office/drawing/2014/main" id="{C89BAF11-2094-42D0-96AA-C5360C4083FE}"/>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FABE11D9-6F94-47E4-9523-2DA282513C44}"/>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3028950" y="1058778"/>
            <a:ext cx="286893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6">
            <a:extLst>
              <a:ext uri="{FF2B5EF4-FFF2-40B4-BE49-F238E27FC236}">
                <a16:creationId xmlns="" xmlns:a16="http://schemas.microsoft.com/office/drawing/2014/main" id="{460D66BA-4461-4D6C-841B-71D8D33036F6}"/>
              </a:ext>
            </a:extLst>
          </p:cNvPr>
          <p:cNvSpPr>
            <a:spLocks noGrp="1"/>
          </p:cNvSpPr>
          <p:nvPr>
            <p:ph sz="quarter" idx="14"/>
          </p:nvPr>
        </p:nvSpPr>
        <p:spPr>
          <a:xfrm>
            <a:off x="6000750" y="1058778"/>
            <a:ext cx="286893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6">
            <a:extLst>
              <a:ext uri="{FF2B5EF4-FFF2-40B4-BE49-F238E27FC236}">
                <a16:creationId xmlns="" xmlns:a16="http://schemas.microsoft.com/office/drawing/2014/main" id="{AEB5C7B1-6819-4594-8E98-89F741C923C6}"/>
              </a:ext>
            </a:extLst>
          </p:cNvPr>
          <p:cNvSpPr>
            <a:spLocks noGrp="1"/>
          </p:cNvSpPr>
          <p:nvPr>
            <p:ph sz="quarter" idx="15" hasCustomPrompt="1"/>
          </p:nvPr>
        </p:nvSpPr>
        <p:spPr>
          <a:xfrm>
            <a:off x="3028950" y="356695"/>
            <a:ext cx="2868930" cy="551307"/>
          </a:xfrm>
        </p:spPr>
        <p:txBody>
          <a:bodyPr anchor="ctr"/>
          <a:lstStyle>
            <a:lvl1pPr marL="0" indent="0" algn="ctr">
              <a:buNone/>
              <a:defRPr b="1"/>
            </a:lvl1pPr>
          </a:lstStyle>
          <a:p>
            <a:pPr lvl="0"/>
            <a:r>
              <a:rPr lang="en-US" dirty="0"/>
              <a:t>Heading</a:t>
            </a:r>
            <a:endParaRPr lang="en-IN" dirty="0"/>
          </a:p>
        </p:txBody>
      </p:sp>
      <p:sp>
        <p:nvSpPr>
          <p:cNvPr id="14" name="Content Placeholder 6">
            <a:extLst>
              <a:ext uri="{FF2B5EF4-FFF2-40B4-BE49-F238E27FC236}">
                <a16:creationId xmlns="" xmlns:a16="http://schemas.microsoft.com/office/drawing/2014/main" id="{45E9EAEC-37AA-4362-83EF-BDA752F41835}"/>
              </a:ext>
            </a:extLst>
          </p:cNvPr>
          <p:cNvSpPr>
            <a:spLocks noGrp="1"/>
          </p:cNvSpPr>
          <p:nvPr>
            <p:ph sz="quarter" idx="16" hasCustomPrompt="1"/>
          </p:nvPr>
        </p:nvSpPr>
        <p:spPr>
          <a:xfrm>
            <a:off x="6000750" y="356694"/>
            <a:ext cx="2868930" cy="551307"/>
          </a:xfrm>
        </p:spPr>
        <p:txBody>
          <a:bodyPr anchor="ctr"/>
          <a:lstStyle>
            <a:lvl1pPr marL="0" indent="0" algn="ctr">
              <a:buNone/>
              <a:defRPr b="1"/>
            </a:lvl1pPr>
          </a:lstStyle>
          <a:p>
            <a:pPr lvl="0"/>
            <a:r>
              <a:rPr lang="en-US" dirty="0"/>
              <a:t>Heading</a:t>
            </a:r>
            <a:endParaRPr lang="en-IN" dirty="0"/>
          </a:p>
        </p:txBody>
      </p:sp>
      <p:sp>
        <p:nvSpPr>
          <p:cNvPr id="17" name="Rectangle 16">
            <a:extLst>
              <a:ext uri="{FF2B5EF4-FFF2-40B4-BE49-F238E27FC236}">
                <a16:creationId xmlns="" xmlns:a16="http://schemas.microsoft.com/office/drawing/2014/main" id="{F5D9B0C7-3ED1-4321-9157-403BA07BADBA}"/>
              </a:ext>
            </a:extLst>
          </p:cNvPr>
          <p:cNvSpPr/>
          <p:nvPr/>
        </p:nvSpPr>
        <p:spPr>
          <a:xfrm>
            <a:off x="5934762"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119004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FB3D82A-F7D7-424F-B74E-5883CA6B77D9}"/>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CC65DCD-8C44-4BA2-8E42-964B7DB231D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0367B01-00F1-46B4-B4B4-483536FA4422}"/>
              </a:ext>
            </a:extLst>
          </p:cNvPr>
          <p:cNvSpPr>
            <a:spLocks noGrp="1"/>
          </p:cNvSpPr>
          <p:nvPr>
            <p:ph type="dt" sz="half" idx="2"/>
          </p:nvPr>
        </p:nvSpPr>
        <p:spPr>
          <a:xfrm>
            <a:off x="628650" y="635638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D5D6A-081B-4D8C-9E21-8BDB2511580D}" type="datetimeFigureOut">
              <a:rPr lang="en-IN" smtClean="0"/>
              <a:pPr/>
              <a:t>19-05-2022</a:t>
            </a:fld>
            <a:endParaRPr lang="en-IN"/>
          </a:p>
        </p:txBody>
      </p:sp>
      <p:sp>
        <p:nvSpPr>
          <p:cNvPr id="5" name="Footer Placeholder 4">
            <a:extLst>
              <a:ext uri="{FF2B5EF4-FFF2-40B4-BE49-F238E27FC236}">
                <a16:creationId xmlns="" xmlns:a16="http://schemas.microsoft.com/office/drawing/2014/main" id="{7FF736F5-BFBB-42F2-A0F3-385668E31B50}"/>
              </a:ext>
            </a:extLst>
          </p:cNvPr>
          <p:cNvSpPr>
            <a:spLocks noGrp="1"/>
          </p:cNvSpPr>
          <p:nvPr>
            <p:ph type="ftr" sz="quarter" idx="3"/>
          </p:nvPr>
        </p:nvSpPr>
        <p:spPr>
          <a:xfrm>
            <a:off x="3028950" y="635638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0BA6234B-EDD7-4E14-856E-8BBCD9602485}"/>
              </a:ext>
            </a:extLst>
          </p:cNvPr>
          <p:cNvSpPr>
            <a:spLocks noGrp="1"/>
          </p:cNvSpPr>
          <p:nvPr>
            <p:ph type="sldNum" sz="quarter" idx="4"/>
          </p:nvPr>
        </p:nvSpPr>
        <p:spPr>
          <a:xfrm>
            <a:off x="6457950" y="635638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C3580-2D44-4D8A-B0EA-334AEBF145F4}" type="slidenum">
              <a:rPr lang="en-IN" smtClean="0"/>
              <a:pPr/>
              <a:t>‹#›</a:t>
            </a:fld>
            <a:endParaRPr lang="en-IN"/>
          </a:p>
        </p:txBody>
      </p:sp>
    </p:spTree>
    <p:extLst>
      <p:ext uri="{BB962C8B-B14F-4D97-AF65-F5344CB8AC3E}">
        <p14:creationId xmlns="" xmlns:p14="http://schemas.microsoft.com/office/powerpoint/2010/main" val="4192762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javatpoint.com/bayes-theorem-in-artifical-intelligence" TargetMode="Externa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mailto:info@careerera.com" TargetMode="Externa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US" dirty="0"/>
          </a:p>
        </p:txBody>
      </p:sp>
      <p:sp>
        <p:nvSpPr>
          <p:cNvPr id="4" name="Subtitle 4">
            <a:extLst>
              <a:ext uri="{FF2B5EF4-FFF2-40B4-BE49-F238E27FC236}">
                <a16:creationId xmlns="" xmlns:a16="http://schemas.microsoft.com/office/drawing/2014/main" id="{65AC13B2-46CF-4124-8D03-011F14F6BA78}"/>
              </a:ext>
            </a:extLst>
          </p:cNvPr>
          <p:cNvSpPr>
            <a:spLocks noGrp="1"/>
          </p:cNvSpPr>
          <p:nvPr>
            <p:ph type="subTitle" idx="1"/>
          </p:nvPr>
        </p:nvSpPr>
        <p:spPr/>
        <p:txBody>
          <a:bodyPr/>
          <a:lstStyle/>
          <a:p>
            <a:r>
              <a:rPr lang="en-US" smtClean="0"/>
              <a:t>A Warm Welcome To Careerera Family</a:t>
            </a:r>
            <a:endParaRPr lang="en-US" dirty="0"/>
          </a:p>
        </p:txBody>
      </p:sp>
    </p:spTree>
    <p:extLst>
      <p:ext uri="{BB962C8B-B14F-4D97-AF65-F5344CB8AC3E}">
        <p14:creationId xmlns="" xmlns:p14="http://schemas.microsoft.com/office/powerpoint/2010/main" val="62840932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USE CASES OF CLASSIFICATION ALGORITHMS</a:t>
            </a:r>
            <a:endParaRPr lang="en-IN"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609248" y="1285860"/>
            <a:ext cx="6783665" cy="3786214"/>
          </a:xfrm>
        </p:spPr>
        <p:txBody>
          <a:bodyPr>
            <a:noAutofit/>
          </a:bodyPr>
          <a:lstStyle/>
          <a:p>
            <a:pPr>
              <a:buNone/>
            </a:pPr>
            <a:r>
              <a:rPr lang="en-US" sz="2000" dirty="0" smtClean="0"/>
              <a:t>	Classification algorithms can be used in different places. Below are some popular use cases of Classification Algorithms:</a:t>
            </a:r>
          </a:p>
          <a:p>
            <a:pPr marL="457200" indent="-457200">
              <a:buFont typeface="+mj-lt"/>
              <a:buAutoNum type="arabicPeriod"/>
            </a:pPr>
            <a:r>
              <a:rPr lang="en-US" sz="2000" dirty="0" smtClean="0"/>
              <a:t>Email Spam Detection</a:t>
            </a:r>
          </a:p>
          <a:p>
            <a:pPr marL="457200" indent="-457200">
              <a:buFont typeface="+mj-lt"/>
              <a:buAutoNum type="arabicPeriod"/>
            </a:pPr>
            <a:r>
              <a:rPr lang="en-US" sz="2000" dirty="0" smtClean="0"/>
              <a:t>Speech Recognition</a:t>
            </a:r>
          </a:p>
          <a:p>
            <a:pPr marL="457200" indent="-457200">
              <a:buFont typeface="+mj-lt"/>
              <a:buAutoNum type="arabicPeriod"/>
            </a:pPr>
            <a:r>
              <a:rPr lang="en-US" sz="2000" dirty="0" smtClean="0"/>
              <a:t>Identifications of Cancer tumor cells.</a:t>
            </a:r>
          </a:p>
          <a:p>
            <a:pPr marL="457200" indent="-457200">
              <a:buFont typeface="+mj-lt"/>
              <a:buAutoNum type="arabicPeriod"/>
            </a:pPr>
            <a:r>
              <a:rPr lang="en-US" sz="2000" dirty="0" smtClean="0"/>
              <a:t>Drugs Classification</a:t>
            </a:r>
          </a:p>
          <a:p>
            <a:pPr marL="457200" indent="-457200">
              <a:buFont typeface="+mj-lt"/>
              <a:buAutoNum type="arabicPeriod"/>
            </a:pPr>
            <a:r>
              <a:rPr lang="en-US" sz="2000" dirty="0" smtClean="0"/>
              <a:t>Biometric Identification, etc.</a:t>
            </a:r>
          </a:p>
          <a:p>
            <a:pPr>
              <a:lnSpc>
                <a:spcPct val="110000"/>
              </a:lnSpc>
            </a:pP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ADVANTAGES OF CART</a:t>
            </a:r>
            <a:b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br>
            <a:r>
              <a:rPr lang="en-US" sz="22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(CLASSIFICATION AND REGRESSION TREE)</a:t>
            </a:r>
            <a:endParaRPr lang="en-IN" sz="2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609248" y="1714488"/>
            <a:ext cx="6783665" cy="3786214"/>
          </a:xfrm>
        </p:spPr>
        <p:txBody>
          <a:bodyPr>
            <a:noAutofit/>
          </a:bodyPr>
          <a:lstStyle/>
          <a:p>
            <a:r>
              <a:rPr lang="en-US" sz="2000" dirty="0" smtClean="0"/>
              <a:t>CART allows one to utilize the same variables many times in various regions of the tree. This skill is capable of revealing intricate interdependencies between groups of variables.</a:t>
            </a:r>
          </a:p>
          <a:p>
            <a:r>
              <a:rPr lang="en-US" sz="2000" dirty="0" smtClean="0"/>
              <a:t>Outliers in the input variables have no meaningful effect on CART.</a:t>
            </a:r>
          </a:p>
          <a:p>
            <a:r>
              <a:rPr lang="en-US" sz="2000" dirty="0" smtClean="0"/>
              <a:t>One can loosen halting restrictions to allow decision trees to overgrow and then trim the tree down to its ideal size. This method reduces the likelihood of missing essential structure in the data set by terminating too soon.</a:t>
            </a:r>
          </a:p>
          <a:p>
            <a:r>
              <a:rPr lang="en-US" sz="2000" dirty="0" smtClean="0"/>
              <a:t>To choose the input set of variables, CART can be used in combination with other prediction algorithms.</a:t>
            </a:r>
          </a:p>
          <a:p>
            <a:pPr>
              <a:lnSpc>
                <a:spcPct val="110000"/>
              </a:lnSpc>
            </a:pP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THE BAYES THEOREM</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609248" y="1285860"/>
            <a:ext cx="6783665" cy="3786214"/>
          </a:xfrm>
        </p:spPr>
        <p:txBody>
          <a:bodyPr>
            <a:noAutofit/>
          </a:bodyPr>
          <a:lstStyle/>
          <a:p>
            <a:pPr>
              <a:lnSpc>
                <a:spcPct val="110000"/>
              </a:lnSpc>
            </a:pPr>
            <a:r>
              <a:rPr lang="en-US" sz="2000" dirty="0" err="1" smtClean="0"/>
              <a:t>Bayes</a:t>
            </a:r>
            <a:r>
              <a:rPr lang="en-US" sz="2000" dirty="0" smtClean="0"/>
              <a:t> theorem is one of the most popular machine learning concepts that helps to calculate the probability of occurring one event with uncertain knowledge while other one has already occurred.</a:t>
            </a:r>
          </a:p>
          <a:p>
            <a:pPr>
              <a:lnSpc>
                <a:spcPct val="110000"/>
              </a:lnSpc>
            </a:pPr>
            <a:r>
              <a:rPr lang="en-US" sz="2000" dirty="0" smtClean="0"/>
              <a:t>Here, both events X and Y are independent events which means probability of outcome of both events does not depends one another.</a:t>
            </a: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pic>
        <p:nvPicPr>
          <p:cNvPr id="5" name="Picture 4" descr="bayes.png"/>
          <p:cNvPicPr>
            <a:picLocks noChangeAspect="1"/>
          </p:cNvPicPr>
          <p:nvPr/>
        </p:nvPicPr>
        <p:blipFill>
          <a:blip r:embed="rId3"/>
          <a:stretch>
            <a:fillRect/>
          </a:stretch>
        </p:blipFill>
        <p:spPr>
          <a:xfrm>
            <a:off x="4071935" y="4071950"/>
            <a:ext cx="2200275" cy="1381125"/>
          </a:xfrm>
          <a:prstGeom prst="rect">
            <a:avLst/>
          </a:prstGeom>
        </p:spPr>
      </p:pic>
      <p:sp>
        <p:nvSpPr>
          <p:cNvPr id="6" name="TextBox 5"/>
          <p:cNvSpPr txBox="1"/>
          <p:nvPr/>
        </p:nvSpPr>
        <p:spPr>
          <a:xfrm>
            <a:off x="857226" y="4429140"/>
            <a:ext cx="3143272" cy="646331"/>
          </a:xfrm>
          <a:prstGeom prst="rect">
            <a:avLst/>
          </a:prstGeom>
          <a:noFill/>
        </p:spPr>
        <p:txBody>
          <a:bodyPr wrap="square" rtlCol="0">
            <a:spAutoFit/>
          </a:bodyPr>
          <a:lstStyle/>
          <a:p>
            <a:r>
              <a:rPr lang="en-US" dirty="0"/>
              <a:t>The </a:t>
            </a:r>
            <a:r>
              <a:rPr lang="en-US" dirty="0" smtClean="0"/>
              <a:t>equation </a:t>
            </a:r>
            <a:r>
              <a:rPr lang="en-US" dirty="0"/>
              <a:t>is called as </a:t>
            </a:r>
            <a:r>
              <a:rPr lang="en-US" dirty="0" err="1"/>
              <a:t>Bayes</a:t>
            </a:r>
            <a:r>
              <a:rPr lang="en-US" dirty="0"/>
              <a:t> Rule or </a:t>
            </a:r>
            <a:r>
              <a:rPr lang="en-US" dirty="0" err="1"/>
              <a:t>Bayes</a:t>
            </a:r>
            <a:r>
              <a:rPr lang="en-US" dirty="0"/>
              <a:t> Theorem.</a:t>
            </a:r>
          </a:p>
        </p:txBody>
      </p:sp>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THE BAYES THEOREM</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609248" y="1285860"/>
            <a:ext cx="6783665" cy="3786214"/>
          </a:xfrm>
        </p:spPr>
        <p:txBody>
          <a:bodyPr>
            <a:noAutofit/>
          </a:bodyPr>
          <a:lstStyle/>
          <a:p>
            <a:r>
              <a:rPr lang="en-US" sz="2000" dirty="0" smtClean="0"/>
              <a:t>P(X|Y) is called as </a:t>
            </a:r>
            <a:r>
              <a:rPr lang="en-US" sz="2000" b="1" dirty="0" smtClean="0"/>
              <a:t>posterior</a:t>
            </a:r>
            <a:r>
              <a:rPr lang="en-US" sz="2000" dirty="0" smtClean="0"/>
              <a:t>, which we need to calculate. It is defined as updated probability after considering the evidence.</a:t>
            </a:r>
          </a:p>
          <a:p>
            <a:r>
              <a:rPr lang="en-US" sz="2000" dirty="0" smtClean="0"/>
              <a:t>P(Y|X) is called the likelihood. It is the probability of evidence when hypothesis is true.</a:t>
            </a:r>
          </a:p>
          <a:p>
            <a:r>
              <a:rPr lang="en-US" sz="2000" dirty="0" smtClean="0"/>
              <a:t>P(X) is called the </a:t>
            </a:r>
            <a:r>
              <a:rPr lang="en-US" sz="2000" b="1" dirty="0" smtClean="0"/>
              <a:t>prior probability</a:t>
            </a:r>
            <a:r>
              <a:rPr lang="en-US" sz="2000" dirty="0" smtClean="0"/>
              <a:t>, probability of hypothesis before considering the evidence</a:t>
            </a:r>
          </a:p>
          <a:p>
            <a:r>
              <a:rPr lang="en-US" sz="2000" dirty="0" smtClean="0"/>
              <a:t>P(Y) is called marginal probability. It is defined as the probability of evidence under any consideration.</a:t>
            </a:r>
          </a:p>
          <a:p>
            <a:pPr>
              <a:lnSpc>
                <a:spcPct val="110000"/>
              </a:lnSpc>
            </a:pP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KNN CLASSIFIER</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500038" y="1571612"/>
            <a:ext cx="6783665" cy="4000528"/>
          </a:xfrm>
        </p:spPr>
        <p:txBody>
          <a:bodyPr>
            <a:noAutofit/>
          </a:bodyPr>
          <a:lstStyle/>
          <a:p>
            <a:r>
              <a:rPr lang="en-US" sz="2000" dirty="0" smtClean="0"/>
              <a:t>K-Nearest </a:t>
            </a:r>
            <a:r>
              <a:rPr lang="en-US" sz="2000" dirty="0" err="1" smtClean="0"/>
              <a:t>Neighbour</a:t>
            </a:r>
            <a:r>
              <a:rPr lang="en-US" sz="2000" dirty="0" smtClean="0"/>
              <a:t> is one of the simplest Machine Learning algorithms based on Supervised Learning technique.</a:t>
            </a:r>
          </a:p>
          <a:p>
            <a:r>
              <a:rPr lang="en-US" sz="2000" dirty="0" smtClean="0"/>
              <a:t>K-NN algorithm assumes the similarity between the new case/data and available cases and put the new case into the category that is most similar to the available categories.</a:t>
            </a:r>
          </a:p>
          <a:p>
            <a:r>
              <a:rPr lang="en-US" sz="2000" dirty="0" smtClean="0"/>
              <a:t>K-NN algorithm stores all the available data and classifies a new data point based on the similarity. This means when new data appears then it can be easily classified into a well suite category by using K- NN algorithm.</a:t>
            </a:r>
          </a:p>
          <a:p>
            <a:r>
              <a:rPr lang="en-US" sz="2000" dirty="0" smtClean="0"/>
              <a:t>K-NN algorithm can be used for Regression as well as for Classification but mostly it is used for the Classification problems.</a:t>
            </a:r>
          </a:p>
          <a:p>
            <a:pPr>
              <a:lnSpc>
                <a:spcPct val="110000"/>
              </a:lnSpc>
            </a:pP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KNN CLASSIFIER</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500038" y="1428736"/>
            <a:ext cx="6783665" cy="4786346"/>
          </a:xfrm>
        </p:spPr>
        <p:txBody>
          <a:bodyPr>
            <a:noAutofit/>
          </a:bodyPr>
          <a:lstStyle/>
          <a:p>
            <a:r>
              <a:rPr lang="en-US" sz="2000" dirty="0" smtClean="0"/>
              <a:t>K-NN is a </a:t>
            </a:r>
            <a:r>
              <a:rPr lang="en-US" sz="2000" b="1" dirty="0" smtClean="0"/>
              <a:t>non-parametric algorithm</a:t>
            </a:r>
            <a:r>
              <a:rPr lang="en-US" sz="2000" dirty="0" smtClean="0"/>
              <a:t>, which means it does not make any assumption on underlying data.</a:t>
            </a:r>
          </a:p>
          <a:p>
            <a:r>
              <a:rPr lang="en-US" sz="2000" dirty="0" smtClean="0"/>
              <a:t>It is also called a </a:t>
            </a:r>
            <a:r>
              <a:rPr lang="en-US" sz="2000" b="1" dirty="0" smtClean="0"/>
              <a:t>lazy learner algorithm</a:t>
            </a:r>
            <a:r>
              <a:rPr lang="en-US" sz="2000" dirty="0" smtClean="0"/>
              <a:t> because it does not learn from the training set immediately instead it stores the dataset and at the time of classification, it performs an action on the dataset..</a:t>
            </a:r>
          </a:p>
          <a:p>
            <a:pPr>
              <a:lnSpc>
                <a:spcPct val="110000"/>
              </a:lnSpc>
            </a:pPr>
            <a:r>
              <a:rPr lang="en-US" sz="2000" dirty="0" smtClean="0"/>
              <a:t>KNN algorithm at the training phase just stores the dataset and when it gets new data, then it classifies that data into a category that is much similar to the new data.</a:t>
            </a:r>
          </a:p>
          <a:p>
            <a:pPr>
              <a:lnSpc>
                <a:spcPct val="110000"/>
              </a:lnSpc>
            </a:pP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KNN CLASSIFIER</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500038" y="1500174"/>
            <a:ext cx="6783665" cy="2643206"/>
          </a:xfrm>
        </p:spPr>
        <p:txBody>
          <a:bodyPr>
            <a:noAutofit/>
          </a:bodyPr>
          <a:lstStyle/>
          <a:p>
            <a:pPr>
              <a:lnSpc>
                <a:spcPct val="110000"/>
              </a:lnSpc>
            </a:pPr>
            <a:r>
              <a:rPr lang="en-US" sz="2000" b="1" dirty="0" smtClean="0"/>
              <a:t>Example:</a:t>
            </a:r>
            <a:r>
              <a:rPr lang="en-US" sz="2000" dirty="0" smtClean="0"/>
              <a:t> we have an image of a creature that looks similar to cat and dog, but we want to know either it is a cat or dog. So for this identification, we can use the KNN algorithm, as it works on a similarity measure. Our KNN model will find the similar features of the new data set to the cats and dogs images and based on the most similar features it will put it in either cat or dog category.</a:t>
            </a:r>
          </a:p>
          <a:p>
            <a:pPr>
              <a:lnSpc>
                <a:spcPct val="110000"/>
              </a:lnSpc>
            </a:pP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pic>
        <p:nvPicPr>
          <p:cNvPr id="5" name="Picture 4" descr="k-nearest-neighbor-.png"/>
          <p:cNvPicPr>
            <a:picLocks noChangeAspect="1"/>
          </p:cNvPicPr>
          <p:nvPr/>
        </p:nvPicPr>
        <p:blipFill>
          <a:blip r:embed="rId3"/>
          <a:stretch>
            <a:fillRect/>
          </a:stretch>
        </p:blipFill>
        <p:spPr>
          <a:xfrm>
            <a:off x="714348" y="3571876"/>
            <a:ext cx="6858048" cy="2857520"/>
          </a:xfrm>
          <a:prstGeom prst="rect">
            <a:avLst/>
          </a:prstGeom>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28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WHY DO WE NEED A KNN ALGORITHM</a:t>
            </a: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500038" y="1428736"/>
            <a:ext cx="6783665" cy="1071570"/>
          </a:xfrm>
        </p:spPr>
        <p:txBody>
          <a:bodyPr>
            <a:noAutofit/>
          </a:bodyPr>
          <a:lstStyle/>
          <a:p>
            <a:pPr>
              <a:lnSpc>
                <a:spcPct val="110000"/>
              </a:lnSpc>
            </a:pPr>
            <a:r>
              <a:rPr lang="en-US" sz="2000" dirty="0" smtClean="0"/>
              <a:t>With the help of K-NN, we can easily identify the category or class of a particular dataset. Consider the below diagram:</a:t>
            </a: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pic>
        <p:nvPicPr>
          <p:cNvPr id="5" name="Picture 4" descr="k-nearest-neighbor-algorithm.png"/>
          <p:cNvPicPr>
            <a:picLocks noChangeAspect="1"/>
          </p:cNvPicPr>
          <p:nvPr/>
        </p:nvPicPr>
        <p:blipFill>
          <a:blip r:embed="rId3"/>
          <a:stretch>
            <a:fillRect/>
          </a:stretch>
        </p:blipFill>
        <p:spPr>
          <a:xfrm>
            <a:off x="571474" y="2571744"/>
            <a:ext cx="6929486" cy="3357586"/>
          </a:xfrm>
          <a:prstGeom prst="rect">
            <a:avLst/>
          </a:prstGeom>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32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HOW DOES KNN CLASSIFIER WORK?</a:t>
            </a:r>
            <a:endParaRPr lang="en-IN"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500038" y="1428736"/>
            <a:ext cx="6783665" cy="4786346"/>
          </a:xfrm>
        </p:spPr>
        <p:txBody>
          <a:bodyPr>
            <a:noAutofit/>
          </a:bodyPr>
          <a:lstStyle/>
          <a:p>
            <a:pPr>
              <a:buNone/>
            </a:pPr>
            <a:r>
              <a:rPr lang="en-US" sz="2000" dirty="0" smtClean="0"/>
              <a:t>	The K-NN working can be explained on the basis of the below algorithm:</a:t>
            </a:r>
          </a:p>
          <a:p>
            <a:r>
              <a:rPr lang="en-US" sz="2000" b="1" dirty="0" smtClean="0"/>
              <a:t>Step-1:</a:t>
            </a:r>
            <a:r>
              <a:rPr lang="en-US" sz="2000" dirty="0" smtClean="0"/>
              <a:t> Select the number K of the neighbors</a:t>
            </a:r>
          </a:p>
          <a:p>
            <a:r>
              <a:rPr lang="en-US" sz="2000" b="1" dirty="0" smtClean="0"/>
              <a:t>Step-2:</a:t>
            </a:r>
            <a:r>
              <a:rPr lang="en-US" sz="2000" dirty="0" smtClean="0"/>
              <a:t> Calculate the Euclidean distance of </a:t>
            </a:r>
            <a:r>
              <a:rPr lang="en-US" sz="2000" b="1" dirty="0" smtClean="0"/>
              <a:t>K number of neighbors</a:t>
            </a:r>
            <a:endParaRPr lang="en-US" sz="2000" dirty="0" smtClean="0"/>
          </a:p>
          <a:p>
            <a:r>
              <a:rPr lang="en-US" sz="2000" b="1" dirty="0" smtClean="0"/>
              <a:t>Step-3:</a:t>
            </a:r>
            <a:r>
              <a:rPr lang="en-US" sz="2000" dirty="0" smtClean="0"/>
              <a:t> Take the K nearest neighbors as per the calculated Euclidean distance.</a:t>
            </a:r>
          </a:p>
          <a:p>
            <a:r>
              <a:rPr lang="en-US" sz="2000" b="1" dirty="0" smtClean="0"/>
              <a:t>Step-4:</a:t>
            </a:r>
            <a:r>
              <a:rPr lang="en-US" sz="2000" dirty="0" smtClean="0"/>
              <a:t> Among these k neighbors, count the number of the data points in each category.</a:t>
            </a:r>
          </a:p>
          <a:p>
            <a:r>
              <a:rPr lang="en-US" sz="2000" b="1" dirty="0" smtClean="0"/>
              <a:t>Step-5:</a:t>
            </a:r>
            <a:r>
              <a:rPr lang="en-US" sz="2000" dirty="0" smtClean="0"/>
              <a:t> Assign the new data points to that category for which the number of the neighbor is maximum.</a:t>
            </a:r>
          </a:p>
          <a:p>
            <a:r>
              <a:rPr lang="en-US" sz="2000" b="1" dirty="0" smtClean="0"/>
              <a:t>Step-6:</a:t>
            </a:r>
            <a:r>
              <a:rPr lang="en-US" sz="2000" dirty="0" smtClean="0"/>
              <a:t> Our model is ready.</a:t>
            </a:r>
          </a:p>
          <a:p>
            <a:pPr>
              <a:lnSpc>
                <a:spcPct val="110000"/>
              </a:lnSpc>
            </a:pP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WORKING</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500038" y="1357298"/>
            <a:ext cx="6783665" cy="714380"/>
          </a:xfrm>
        </p:spPr>
        <p:txBody>
          <a:bodyPr>
            <a:noAutofit/>
          </a:bodyPr>
          <a:lstStyle/>
          <a:p>
            <a:pPr>
              <a:buNone/>
            </a:pPr>
            <a:r>
              <a:rPr lang="en-US" sz="2000" dirty="0" smtClean="0"/>
              <a:t>Suppose we have a new data point and we need to put it in the required category. Consider the below image:</a:t>
            </a: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pic>
        <p:nvPicPr>
          <p:cNvPr id="5" name="Picture 4" descr="K1.png"/>
          <p:cNvPicPr>
            <a:picLocks noChangeAspect="1"/>
          </p:cNvPicPr>
          <p:nvPr/>
        </p:nvPicPr>
        <p:blipFill>
          <a:blip r:embed="rId3"/>
          <a:stretch>
            <a:fillRect/>
          </a:stretch>
        </p:blipFill>
        <p:spPr>
          <a:xfrm>
            <a:off x="1500166" y="2071678"/>
            <a:ext cx="5262566" cy="3714776"/>
          </a:xfrm>
          <a:prstGeom prst="rect">
            <a:avLst/>
          </a:prstGeom>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929371-28B6-43F1-90E7-729A574AEADA}"/>
              </a:ext>
            </a:extLst>
          </p:cNvPr>
          <p:cNvSpPr>
            <a:spLocks noGrp="1"/>
          </p:cNvSpPr>
          <p:nvPr>
            <p:ph type="title"/>
          </p:nvPr>
        </p:nvSpPr>
        <p:spPr/>
        <p:txBody>
          <a:bodyPr>
            <a:normAutofit fontScale="90000"/>
          </a:bodyPr>
          <a:lstStyle/>
          <a:p>
            <a:r>
              <a:rPr lang="en-IN" b="1" u="sng" dirty="0" smtClean="0">
                <a:solidFill>
                  <a:schemeClr val="tx1">
                    <a:lumMod val="75000"/>
                    <a:lumOff val="25000"/>
                  </a:schemeClr>
                </a:solidFill>
                <a:latin typeface="+mn-lt"/>
                <a:ea typeface="Adobe Fangsong Std R" panose="02020400000000000000" pitchFamily="18" charset="-128"/>
              </a:rPr>
              <a:t>CLASSIFICATION TECHNIQUES(CART)</a:t>
            </a:r>
            <a:endParaRPr lang="en-IN" b="1" u="sng" dirty="0">
              <a:solidFill>
                <a:schemeClr val="tx1">
                  <a:lumMod val="75000"/>
                  <a:lumOff val="25000"/>
                </a:schemeClr>
              </a:solidFill>
              <a:latin typeface="+mn-lt"/>
              <a:ea typeface="Adobe Fangsong Std R" panose="02020400000000000000" pitchFamily="18" charset="-128"/>
            </a:endParaRPr>
          </a:p>
        </p:txBody>
      </p:sp>
      <p:pic>
        <p:nvPicPr>
          <p:cNvPr id="3" name="Picture 2">
            <a:extLst>
              <a:ext uri="{FF2B5EF4-FFF2-40B4-BE49-F238E27FC236}">
                <a16:creationId xmlns="" xmlns:a16="http://schemas.microsoft.com/office/drawing/2014/main" id="{2D5F8926-9200-409C-8CE4-6ED9EEB73A08}"/>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077649630"/>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WORKING</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5" name="Content Placeholder 4" descr="K2.png"/>
          <p:cNvPicPr>
            <a:picLocks noGrp="1" noChangeAspect="1"/>
          </p:cNvPicPr>
          <p:nvPr>
            <p:ph sz="quarter" idx="13"/>
          </p:nvPr>
        </p:nvPicPr>
        <p:blipFill>
          <a:blip r:embed="rId2"/>
          <a:stretch>
            <a:fillRect/>
          </a:stretch>
        </p:blipFill>
        <p:spPr>
          <a:xfrm>
            <a:off x="928662" y="2928934"/>
            <a:ext cx="6215106" cy="2881330"/>
          </a:xfrm>
        </p:spPr>
      </p:pic>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
        <p:nvSpPr>
          <p:cNvPr id="6" name="TextBox 5"/>
          <p:cNvSpPr txBox="1"/>
          <p:nvPr/>
        </p:nvSpPr>
        <p:spPr>
          <a:xfrm>
            <a:off x="714348" y="1500174"/>
            <a:ext cx="6858048" cy="1754326"/>
          </a:xfrm>
          <a:prstGeom prst="rect">
            <a:avLst/>
          </a:prstGeom>
          <a:noFill/>
        </p:spPr>
        <p:txBody>
          <a:bodyPr wrap="square" rtlCol="0">
            <a:spAutoFit/>
          </a:bodyPr>
          <a:lstStyle/>
          <a:p>
            <a:pPr>
              <a:buFont typeface="Arial" pitchFamily="34" charset="0"/>
              <a:buChar char="•"/>
            </a:pPr>
            <a:r>
              <a:rPr lang="en-US" dirty="0" smtClean="0"/>
              <a:t>  Firstly</a:t>
            </a:r>
            <a:r>
              <a:rPr lang="en-US" dirty="0"/>
              <a:t>, we will choose the number of neighbors, so we will choose </a:t>
            </a:r>
            <a:r>
              <a:rPr lang="en-US" dirty="0" smtClean="0"/>
              <a:t>      the </a:t>
            </a:r>
            <a:r>
              <a:rPr lang="en-US" dirty="0"/>
              <a:t>k=5.</a:t>
            </a:r>
          </a:p>
          <a:p>
            <a:pPr>
              <a:buFont typeface="Arial" pitchFamily="34" charset="0"/>
              <a:buChar char="•"/>
            </a:pPr>
            <a:r>
              <a:rPr lang="en-US" dirty="0" smtClean="0"/>
              <a:t>  Next</a:t>
            </a:r>
            <a:r>
              <a:rPr lang="en-US" dirty="0"/>
              <a:t>, we will calculate the </a:t>
            </a:r>
            <a:r>
              <a:rPr lang="en-US" b="1" dirty="0"/>
              <a:t>Euclidean distance</a:t>
            </a:r>
            <a:r>
              <a:rPr lang="en-US" dirty="0"/>
              <a:t> between the data </a:t>
            </a:r>
            <a:r>
              <a:rPr lang="en-US" dirty="0" smtClean="0"/>
              <a:t>   points. The Euclidean distance is the distance between two points, which we have already studied in geometry. It can be calculated as:</a:t>
            </a:r>
            <a:endParaRPr lang="en-US" dirty="0"/>
          </a:p>
          <a:p>
            <a:endParaRPr lang="en-US" dirty="0"/>
          </a:p>
        </p:txBody>
      </p:sp>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WORKING</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
        <p:nvSpPr>
          <p:cNvPr id="6" name="TextBox 5"/>
          <p:cNvSpPr txBox="1"/>
          <p:nvPr/>
        </p:nvSpPr>
        <p:spPr>
          <a:xfrm>
            <a:off x="714348" y="1500178"/>
            <a:ext cx="6858048" cy="1200329"/>
          </a:xfrm>
          <a:prstGeom prst="rect">
            <a:avLst/>
          </a:prstGeom>
          <a:noFill/>
        </p:spPr>
        <p:txBody>
          <a:bodyPr wrap="square" rtlCol="0">
            <a:spAutoFit/>
          </a:bodyPr>
          <a:lstStyle/>
          <a:p>
            <a:r>
              <a:rPr lang="en-US" dirty="0"/>
              <a:t>By calculating the Euclidean distance we got the nearest neighbors, as three nearest neighbors in category A and two nearest neighbors in category B. Consider the below image:</a:t>
            </a:r>
          </a:p>
          <a:p>
            <a:endParaRPr lang="en-US" dirty="0"/>
          </a:p>
        </p:txBody>
      </p:sp>
      <p:pic>
        <p:nvPicPr>
          <p:cNvPr id="8" name="Content Placeholder 7" descr="K3.png"/>
          <p:cNvPicPr>
            <a:picLocks noGrp="1" noChangeAspect="1"/>
          </p:cNvPicPr>
          <p:nvPr>
            <p:ph sz="quarter" idx="13"/>
          </p:nvPr>
        </p:nvPicPr>
        <p:blipFill>
          <a:blip r:embed="rId3"/>
          <a:stretch>
            <a:fillRect/>
          </a:stretch>
        </p:blipFill>
        <p:spPr>
          <a:xfrm>
            <a:off x="1285854" y="2428875"/>
            <a:ext cx="5929354" cy="3000395"/>
          </a:xfrm>
        </p:spPr>
      </p:pic>
      <p:sp>
        <p:nvSpPr>
          <p:cNvPr id="9" name="TextBox 8"/>
          <p:cNvSpPr txBox="1"/>
          <p:nvPr/>
        </p:nvSpPr>
        <p:spPr>
          <a:xfrm>
            <a:off x="714348" y="5214950"/>
            <a:ext cx="6786610" cy="923330"/>
          </a:xfrm>
          <a:prstGeom prst="rect">
            <a:avLst/>
          </a:prstGeom>
          <a:noFill/>
        </p:spPr>
        <p:txBody>
          <a:bodyPr wrap="square" rtlCol="0">
            <a:spAutoFit/>
          </a:bodyPr>
          <a:lstStyle/>
          <a:p>
            <a:r>
              <a:rPr lang="en-US" dirty="0"/>
              <a:t>As we can see the 3 nearest neighbors are from category A, hence this new data point must belong to category A.</a:t>
            </a:r>
          </a:p>
          <a:p>
            <a:endParaRPr lang="en-US" dirty="0"/>
          </a:p>
        </p:txBody>
      </p:sp>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32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HOW TO SELECT THE VALUE OF K?</a:t>
            </a:r>
            <a:endParaRPr lang="en-IN"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571476" y="1357298"/>
            <a:ext cx="6783665" cy="4786346"/>
          </a:xfrm>
        </p:spPr>
        <p:txBody>
          <a:bodyPr>
            <a:noAutofit/>
          </a:bodyPr>
          <a:lstStyle/>
          <a:p>
            <a:r>
              <a:rPr lang="en-US" sz="2000" dirty="0" smtClean="0"/>
              <a:t>There is no particular way to determine the best value for "K", so we need to try some values to find the best out of them. The most preferred value for K is 5.</a:t>
            </a:r>
          </a:p>
          <a:p>
            <a:r>
              <a:rPr lang="en-US" sz="2000" dirty="0" smtClean="0"/>
              <a:t>A very low value for K such as K=1 or K=2, can be noisy and lead to the effects of outliers in the model.</a:t>
            </a:r>
          </a:p>
          <a:p>
            <a:r>
              <a:rPr lang="en-US" sz="2000" dirty="0" smtClean="0"/>
              <a:t>Large values for K are good, but it may find some difficulties.</a:t>
            </a:r>
          </a:p>
          <a:p>
            <a:pPr>
              <a:lnSpc>
                <a:spcPct val="110000"/>
              </a:lnSpc>
            </a:pP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32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ADVANTAGES OF KNN ALGORITHM</a:t>
            </a:r>
            <a:endParaRPr lang="en-IN"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571476" y="1500174"/>
            <a:ext cx="6783665" cy="1500198"/>
          </a:xfrm>
        </p:spPr>
        <p:txBody>
          <a:bodyPr>
            <a:noAutofit/>
          </a:bodyPr>
          <a:lstStyle/>
          <a:p>
            <a:r>
              <a:rPr lang="en-US" sz="2000" dirty="0" smtClean="0"/>
              <a:t>It is simple to implement.</a:t>
            </a:r>
          </a:p>
          <a:p>
            <a:r>
              <a:rPr lang="en-US" sz="2000" dirty="0" smtClean="0"/>
              <a:t>It is robust to the noisy training data</a:t>
            </a:r>
          </a:p>
          <a:p>
            <a:r>
              <a:rPr lang="en-US" sz="2000" dirty="0" smtClean="0"/>
              <a:t>It can be more effective if the training data is large.</a:t>
            </a:r>
          </a:p>
          <a:p>
            <a:pPr>
              <a:lnSpc>
                <a:spcPct val="110000"/>
              </a:lnSpc>
            </a:pP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
        <p:nvSpPr>
          <p:cNvPr id="5" name="TextBox 4"/>
          <p:cNvSpPr txBox="1"/>
          <p:nvPr/>
        </p:nvSpPr>
        <p:spPr>
          <a:xfrm>
            <a:off x="785788" y="3143248"/>
            <a:ext cx="6286544" cy="523220"/>
          </a:xfrm>
          <a:prstGeom prst="rect">
            <a:avLst/>
          </a:prstGeom>
          <a:noFill/>
        </p:spPr>
        <p:txBody>
          <a:bodyPr wrap="square" rtlCol="0">
            <a:spAutoFit/>
          </a:bodyPr>
          <a:lstStyle/>
          <a:p>
            <a:r>
              <a:rPr lang="en-US" sz="2800" b="1" dirty="0" smtClean="0">
                <a:solidFill>
                  <a:schemeClr val="tx1">
                    <a:lumMod val="75000"/>
                    <a:lumOff val="25000"/>
                  </a:schemeClr>
                </a:solidFill>
              </a:rPr>
              <a:t>  DISADVANTAGES OF KNN ALGORITHM</a:t>
            </a:r>
            <a:endParaRPr lang="en-US" sz="2800" b="1" dirty="0">
              <a:solidFill>
                <a:schemeClr val="tx1">
                  <a:lumMod val="75000"/>
                  <a:lumOff val="25000"/>
                </a:schemeClr>
              </a:solidFill>
            </a:endParaRPr>
          </a:p>
        </p:txBody>
      </p:sp>
      <p:sp>
        <p:nvSpPr>
          <p:cNvPr id="6" name="TextBox 5"/>
          <p:cNvSpPr txBox="1"/>
          <p:nvPr/>
        </p:nvSpPr>
        <p:spPr>
          <a:xfrm>
            <a:off x="785788" y="3786194"/>
            <a:ext cx="6072230" cy="1908215"/>
          </a:xfrm>
          <a:prstGeom prst="rect">
            <a:avLst/>
          </a:prstGeom>
          <a:noFill/>
        </p:spPr>
        <p:txBody>
          <a:bodyPr wrap="square" rtlCol="0">
            <a:spAutoFit/>
          </a:bodyPr>
          <a:lstStyle/>
          <a:p>
            <a:pPr>
              <a:buFont typeface="Arial" pitchFamily="34" charset="0"/>
              <a:buChar char="•"/>
            </a:pPr>
            <a:r>
              <a:rPr lang="en-US" sz="2000" dirty="0" smtClean="0"/>
              <a:t> Always </a:t>
            </a:r>
            <a:r>
              <a:rPr lang="en-US" sz="2000" dirty="0"/>
              <a:t>needs to determine the value of K which may  </a:t>
            </a:r>
            <a:r>
              <a:rPr lang="en-US" sz="2000" dirty="0" smtClean="0"/>
              <a:t> be </a:t>
            </a:r>
            <a:r>
              <a:rPr lang="en-US" sz="2000" dirty="0"/>
              <a:t>complex some time.</a:t>
            </a:r>
          </a:p>
          <a:p>
            <a:pPr>
              <a:buFont typeface="Arial" pitchFamily="34" charset="0"/>
              <a:buChar char="•"/>
            </a:pPr>
            <a:r>
              <a:rPr lang="en-US" sz="2000" dirty="0" smtClean="0"/>
              <a:t> The </a:t>
            </a:r>
            <a:r>
              <a:rPr lang="en-US" sz="2000" dirty="0"/>
              <a:t>computation cost is high because of calculating the distance between the data points for all the training samples.</a:t>
            </a:r>
          </a:p>
          <a:p>
            <a:endParaRPr lang="en-US" dirty="0"/>
          </a:p>
        </p:txBody>
      </p:sp>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929371-28B6-43F1-90E7-729A574AEADA}"/>
              </a:ext>
            </a:extLst>
          </p:cNvPr>
          <p:cNvSpPr>
            <a:spLocks noGrp="1"/>
          </p:cNvSpPr>
          <p:nvPr>
            <p:ph type="title"/>
          </p:nvPr>
        </p:nvSpPr>
        <p:spPr/>
        <p:txBody>
          <a:bodyPr>
            <a:normAutofit/>
          </a:bodyPr>
          <a:lstStyle/>
          <a:p>
            <a:r>
              <a:rPr lang="en-IN" sz="3600" b="1" u="sng" dirty="0" smtClean="0">
                <a:solidFill>
                  <a:schemeClr val="tx1">
                    <a:lumMod val="75000"/>
                    <a:lumOff val="25000"/>
                  </a:schemeClr>
                </a:solidFill>
                <a:latin typeface="+mn-lt"/>
                <a:ea typeface="Adobe Fangsong Std R" panose="02020400000000000000" pitchFamily="18" charset="-128"/>
              </a:rPr>
              <a:t>GUASSIAN NAÏVE’S BAYES CLASSIFIER</a:t>
            </a:r>
            <a:endParaRPr lang="en-IN" sz="3600" b="1" u="sng" dirty="0">
              <a:solidFill>
                <a:schemeClr val="tx1">
                  <a:lumMod val="75000"/>
                  <a:lumOff val="25000"/>
                </a:schemeClr>
              </a:solidFill>
              <a:latin typeface="+mn-lt"/>
              <a:ea typeface="Adobe Fangsong Std R" panose="02020400000000000000" pitchFamily="18" charset="-128"/>
            </a:endParaRPr>
          </a:p>
        </p:txBody>
      </p:sp>
      <p:pic>
        <p:nvPicPr>
          <p:cNvPr id="3" name="Picture 2">
            <a:extLst>
              <a:ext uri="{FF2B5EF4-FFF2-40B4-BE49-F238E27FC236}">
                <a16:creationId xmlns="" xmlns:a16="http://schemas.microsoft.com/office/drawing/2014/main" id="{2D5F8926-9200-409C-8CE4-6ED9EEB73A08}"/>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077649630"/>
      </p:ext>
    </p:extLst>
  </p:cSld>
  <p:clrMapOvr>
    <a:masterClrMapping/>
  </p:clrMapOvr>
  <mc:AlternateContent xmlns:mc="http://schemas.openxmlformats.org/markup-compatibility/2006">
    <mc:Choice xmlns=""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2400" dirty="0" smtClean="0">
                <a:solidFill>
                  <a:schemeClr val="tx1">
                    <a:lumMod val="75000"/>
                    <a:lumOff val="25000"/>
                  </a:schemeClr>
                </a:solidFill>
                <a:latin typeface="+mn-lt"/>
                <a:ea typeface="Adobe Fangsong Std R" panose="02020400000000000000" pitchFamily="18" charset="-128"/>
                <a:cs typeface="Times New Roman" pitchFamily="18" charset="0"/>
              </a:rPr>
              <a:t>NAÏVE BAYES CLASSIFIER ALGORITHM</a:t>
            </a:r>
            <a:endParaRPr lang="en-IN" sz="2400" dirty="0">
              <a:solidFill>
                <a:schemeClr val="tx1">
                  <a:lumMod val="75000"/>
                  <a:lumOff val="25000"/>
                </a:schemeClr>
              </a:solidFill>
              <a:latin typeface="+mn-lt"/>
              <a:ea typeface="Adobe Fangsong Std R" panose="02020400000000000000" pitchFamily="18" charset="-128"/>
              <a:cs typeface="Times New Roman"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571476" y="1357298"/>
            <a:ext cx="6783665" cy="4786346"/>
          </a:xfrm>
        </p:spPr>
        <p:txBody>
          <a:bodyPr>
            <a:noAutofit/>
          </a:bodyPr>
          <a:lstStyle/>
          <a:p>
            <a:r>
              <a:rPr lang="en-US" sz="2000" dirty="0" smtClean="0">
                <a:latin typeface="Times New Roman" pitchFamily="18" charset="0"/>
                <a:cs typeface="Times New Roman" pitchFamily="18" charset="0"/>
              </a:rPr>
              <a:t>Naïve </a:t>
            </a:r>
            <a:r>
              <a:rPr lang="en-US" sz="2000" dirty="0" err="1" smtClean="0">
                <a:latin typeface="Times New Roman" pitchFamily="18" charset="0"/>
                <a:cs typeface="Times New Roman" pitchFamily="18" charset="0"/>
              </a:rPr>
              <a:t>Bayes</a:t>
            </a:r>
            <a:r>
              <a:rPr lang="en-US" sz="2000" dirty="0" smtClean="0">
                <a:latin typeface="Times New Roman" pitchFamily="18" charset="0"/>
                <a:cs typeface="Times New Roman" pitchFamily="18" charset="0"/>
              </a:rPr>
              <a:t> algorithm is a supervised learning algorithm, which is based on </a:t>
            </a:r>
            <a:r>
              <a:rPr lang="en-US" sz="2000" b="1" dirty="0" err="1" smtClean="0">
                <a:latin typeface="Times New Roman" pitchFamily="18" charset="0"/>
                <a:cs typeface="Times New Roman" pitchFamily="18" charset="0"/>
              </a:rPr>
              <a:t>Bayes</a:t>
            </a:r>
            <a:r>
              <a:rPr lang="en-US" sz="2000" b="1" dirty="0" smtClean="0">
                <a:latin typeface="Times New Roman" pitchFamily="18" charset="0"/>
                <a:cs typeface="Times New Roman" pitchFamily="18" charset="0"/>
              </a:rPr>
              <a:t> theorem</a:t>
            </a:r>
            <a:r>
              <a:rPr lang="en-US" sz="2000" dirty="0" smtClean="0">
                <a:latin typeface="Times New Roman" pitchFamily="18" charset="0"/>
                <a:cs typeface="Times New Roman" pitchFamily="18" charset="0"/>
              </a:rPr>
              <a:t> and used for solving classification problems.</a:t>
            </a:r>
          </a:p>
          <a:p>
            <a:r>
              <a:rPr lang="en-US" sz="2000" dirty="0" smtClean="0">
                <a:latin typeface="Times New Roman" pitchFamily="18" charset="0"/>
                <a:cs typeface="Times New Roman" pitchFamily="18" charset="0"/>
              </a:rPr>
              <a:t>It is mainly used in </a:t>
            </a:r>
            <a:r>
              <a:rPr lang="en-US" sz="2000" i="1" dirty="0" smtClean="0">
                <a:latin typeface="Times New Roman" pitchFamily="18" charset="0"/>
                <a:cs typeface="Times New Roman" pitchFamily="18" charset="0"/>
              </a:rPr>
              <a:t>text classification</a:t>
            </a:r>
            <a:r>
              <a:rPr lang="en-US" sz="2000" dirty="0" smtClean="0">
                <a:latin typeface="Times New Roman" pitchFamily="18" charset="0"/>
                <a:cs typeface="Times New Roman" pitchFamily="18" charset="0"/>
              </a:rPr>
              <a:t> that includes a high-dimensional training dataset.</a:t>
            </a:r>
          </a:p>
          <a:p>
            <a:r>
              <a:rPr lang="en-US" sz="2000" dirty="0" smtClean="0">
                <a:latin typeface="Times New Roman" pitchFamily="18" charset="0"/>
                <a:cs typeface="Times New Roman" pitchFamily="18" charset="0"/>
              </a:rPr>
              <a:t>Naïve </a:t>
            </a:r>
            <a:r>
              <a:rPr lang="en-US" sz="2000" dirty="0" err="1" smtClean="0">
                <a:latin typeface="Times New Roman" pitchFamily="18" charset="0"/>
                <a:cs typeface="Times New Roman" pitchFamily="18" charset="0"/>
              </a:rPr>
              <a:t>Bayes</a:t>
            </a:r>
            <a:r>
              <a:rPr lang="en-US" sz="2000" dirty="0" smtClean="0">
                <a:latin typeface="Times New Roman" pitchFamily="18" charset="0"/>
                <a:cs typeface="Times New Roman" pitchFamily="18" charset="0"/>
              </a:rPr>
              <a:t> Classifier is one of the simple and most effective Classification algorithms which helps in building the fast machine learning models that can make quick predictions.</a:t>
            </a:r>
          </a:p>
          <a:p>
            <a:r>
              <a:rPr lang="en-US" sz="2000" b="1" dirty="0" smtClean="0">
                <a:latin typeface="Times New Roman" pitchFamily="18" charset="0"/>
                <a:cs typeface="Times New Roman" pitchFamily="18" charset="0"/>
              </a:rPr>
              <a:t>It is a probabilistic classifier, which means it predicts on the basis of the probability of an object</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Some popular examples of Naïve </a:t>
            </a:r>
            <a:r>
              <a:rPr lang="en-US" sz="2000" dirty="0" err="1" smtClean="0">
                <a:latin typeface="Times New Roman" pitchFamily="18" charset="0"/>
                <a:cs typeface="Times New Roman" pitchFamily="18" charset="0"/>
              </a:rPr>
              <a:t>Bayes</a:t>
            </a:r>
            <a:r>
              <a:rPr lang="en-US" sz="2000" dirty="0" smtClean="0">
                <a:latin typeface="Times New Roman" pitchFamily="18" charset="0"/>
                <a:cs typeface="Times New Roman" pitchFamily="18" charset="0"/>
              </a:rPr>
              <a:t> Algorithm are </a:t>
            </a:r>
            <a:r>
              <a:rPr lang="en-US" sz="2000" b="1" dirty="0" smtClean="0">
                <a:latin typeface="Times New Roman" pitchFamily="18" charset="0"/>
                <a:cs typeface="Times New Roman" pitchFamily="18" charset="0"/>
              </a:rPr>
              <a:t>spam filtration, Sentimental analysis, and classifying articles</a:t>
            </a:r>
            <a:r>
              <a:rPr lang="en-US" sz="2000" dirty="0" smtClean="0">
                <a:latin typeface="Times New Roman" pitchFamily="18" charset="0"/>
                <a:cs typeface="Times New Roman" pitchFamily="18" charset="0"/>
              </a:rPr>
              <a:t>.</a:t>
            </a:r>
          </a:p>
          <a:p>
            <a:pPr>
              <a:lnSpc>
                <a:spcPct val="110000"/>
              </a:lnSpc>
            </a:pP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2800" dirty="0" smtClean="0">
                <a:solidFill>
                  <a:schemeClr val="tx1">
                    <a:lumMod val="75000"/>
                    <a:lumOff val="25000"/>
                  </a:schemeClr>
                </a:solidFill>
                <a:latin typeface="+mn-lt"/>
                <a:ea typeface="Adobe Fangsong Std R" panose="02020400000000000000" pitchFamily="18" charset="-128"/>
                <a:cs typeface="Times New Roman" pitchFamily="18" charset="0"/>
              </a:rPr>
              <a:t>WHY IT IS CALLED NAÏVE BAYES </a:t>
            </a:r>
            <a:endParaRPr lang="en-IN" sz="2800" dirty="0">
              <a:solidFill>
                <a:schemeClr val="tx1">
                  <a:lumMod val="75000"/>
                  <a:lumOff val="25000"/>
                </a:schemeClr>
              </a:solidFill>
              <a:latin typeface="+mn-lt"/>
              <a:ea typeface="Adobe Fangsong Std R" panose="02020400000000000000" pitchFamily="18" charset="-128"/>
              <a:cs typeface="Times New Roman"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571476" y="1357298"/>
            <a:ext cx="6783665" cy="4786346"/>
          </a:xfrm>
        </p:spPr>
        <p:txBody>
          <a:bodyPr>
            <a:noAutofit/>
          </a:bodyPr>
          <a:lstStyle/>
          <a:p>
            <a:pPr>
              <a:buNone/>
            </a:pPr>
            <a:r>
              <a:rPr lang="en-US" sz="2000" dirty="0" smtClean="0"/>
              <a:t>	</a:t>
            </a:r>
          </a:p>
          <a:p>
            <a:pPr>
              <a:buNone/>
            </a:pPr>
            <a:r>
              <a:rPr lang="en-US" sz="2000" dirty="0" smtClean="0"/>
              <a:t>	The Naïve </a:t>
            </a:r>
            <a:r>
              <a:rPr lang="en-US" sz="2000" dirty="0" err="1" smtClean="0"/>
              <a:t>Bayes</a:t>
            </a:r>
            <a:r>
              <a:rPr lang="en-US" sz="2000" dirty="0" smtClean="0"/>
              <a:t> algorithm is comprised of two words Naïve and </a:t>
            </a:r>
            <a:r>
              <a:rPr lang="en-US" sz="2000" dirty="0" err="1" smtClean="0"/>
              <a:t>Bayes</a:t>
            </a:r>
            <a:r>
              <a:rPr lang="en-US" sz="2000" dirty="0" smtClean="0"/>
              <a:t>, Which can be described as:</a:t>
            </a:r>
          </a:p>
          <a:p>
            <a:r>
              <a:rPr lang="en-US" sz="2000" b="1" dirty="0" smtClean="0"/>
              <a:t>Naïve</a:t>
            </a:r>
            <a:r>
              <a:rPr lang="en-US" sz="2000" dirty="0" smtClean="0"/>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p>
          <a:p>
            <a:pPr>
              <a:buNone/>
            </a:pPr>
            <a:endParaRPr lang="en-US" sz="2000" dirty="0" smtClean="0"/>
          </a:p>
          <a:p>
            <a:r>
              <a:rPr lang="en-US" sz="2000" b="1" dirty="0" err="1" smtClean="0"/>
              <a:t>Bayes</a:t>
            </a:r>
            <a:r>
              <a:rPr lang="en-US" sz="2000" dirty="0" smtClean="0"/>
              <a:t>: It is called </a:t>
            </a:r>
            <a:r>
              <a:rPr lang="en-US" sz="2000" dirty="0" err="1" smtClean="0"/>
              <a:t>Bayes</a:t>
            </a:r>
            <a:r>
              <a:rPr lang="en-US" sz="2000" dirty="0" smtClean="0"/>
              <a:t> because it depends on the principle of </a:t>
            </a:r>
            <a:r>
              <a:rPr lang="en-US" sz="2000" u="sng" dirty="0" err="1" smtClean="0">
                <a:hlinkClick r:id="rId2"/>
              </a:rPr>
              <a:t>Bayes</a:t>
            </a:r>
            <a:r>
              <a:rPr lang="en-US" sz="2000" u="sng" dirty="0" smtClean="0">
                <a:hlinkClick r:id="rId2"/>
              </a:rPr>
              <a:t>' </a:t>
            </a:r>
            <a:r>
              <a:rPr lang="en-US" sz="2000" u="sng" dirty="0" smtClean="0">
                <a:hlinkClick r:id="rId2"/>
              </a:rPr>
              <a:t>Theorem</a:t>
            </a:r>
            <a:endParaRPr lang="en-US" sz="2000" u="sng" dirty="0" smtClean="0">
              <a:hlinkClick r:id="rId2"/>
            </a:endParaRPr>
          </a:p>
          <a:p>
            <a:pPr>
              <a:buNone/>
            </a:pPr>
            <a:endParaRPr lang="en-US" sz="2000" dirty="0" smtClean="0"/>
          </a:p>
          <a:p>
            <a:pPr>
              <a:lnSpc>
                <a:spcPct val="110000"/>
              </a:lnSpc>
            </a:pP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4000" dirty="0" smtClean="0">
                <a:solidFill>
                  <a:schemeClr val="tx1">
                    <a:lumMod val="75000"/>
                    <a:lumOff val="25000"/>
                  </a:schemeClr>
                </a:solidFill>
                <a:latin typeface="Times New Roman" pitchFamily="18" charset="0"/>
                <a:ea typeface="Adobe Fangsong Std R" panose="02020400000000000000" pitchFamily="18" charset="-128"/>
                <a:cs typeface="Times New Roman" pitchFamily="18" charset="0"/>
              </a:rPr>
              <a:t>BAYES’  THEOREM</a:t>
            </a:r>
            <a:endParaRPr lang="en-IN" sz="4000" dirty="0">
              <a:solidFill>
                <a:schemeClr val="tx1">
                  <a:lumMod val="75000"/>
                  <a:lumOff val="25000"/>
                </a:schemeClr>
              </a:solidFill>
              <a:latin typeface="Times New Roman" pitchFamily="18" charset="0"/>
              <a:ea typeface="Adobe Fangsong Std R" panose="02020400000000000000" pitchFamily="18" charset="-128"/>
              <a:cs typeface="Times New Roman"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571476" y="1357298"/>
            <a:ext cx="6783665" cy="5072098"/>
          </a:xfrm>
        </p:spPr>
        <p:txBody>
          <a:bodyPr>
            <a:noAutofit/>
          </a:bodyPr>
          <a:lstStyle/>
          <a:p>
            <a:r>
              <a:rPr lang="en-US" sz="2000" dirty="0" err="1" smtClean="0"/>
              <a:t>Bayes</a:t>
            </a:r>
            <a:r>
              <a:rPr lang="en-US" sz="2000" dirty="0" smtClean="0"/>
              <a:t>' theorem is also known as </a:t>
            </a:r>
            <a:r>
              <a:rPr lang="en-US" sz="2000" b="1" dirty="0" err="1" smtClean="0"/>
              <a:t>Bayes</a:t>
            </a:r>
            <a:r>
              <a:rPr lang="en-US" sz="2000" b="1" dirty="0" smtClean="0"/>
              <a:t>' Rule</a:t>
            </a:r>
            <a:r>
              <a:rPr lang="en-US" sz="2000" dirty="0" smtClean="0"/>
              <a:t> or </a:t>
            </a:r>
            <a:r>
              <a:rPr lang="en-US" sz="2000" b="1" dirty="0" err="1" smtClean="0"/>
              <a:t>Bayes</a:t>
            </a:r>
            <a:r>
              <a:rPr lang="en-US" sz="2000" b="1" dirty="0" smtClean="0"/>
              <a:t>' law</a:t>
            </a:r>
            <a:r>
              <a:rPr lang="en-US" sz="2000" dirty="0" smtClean="0"/>
              <a:t>, which is used to determine the probability of a hypothesis with prior knowledge. It depends on the conditional probability.</a:t>
            </a:r>
          </a:p>
          <a:p>
            <a:r>
              <a:rPr lang="en-US" sz="2000" dirty="0" smtClean="0"/>
              <a:t>The formula for </a:t>
            </a:r>
            <a:r>
              <a:rPr lang="en-US" sz="2000" dirty="0" err="1" smtClean="0"/>
              <a:t>Bayes</a:t>
            </a:r>
            <a:r>
              <a:rPr lang="en-US" sz="2000" dirty="0" smtClean="0"/>
              <a:t>' theorem is given as:</a:t>
            </a:r>
          </a:p>
          <a:p>
            <a:pPr>
              <a:buNone/>
            </a:pPr>
            <a:r>
              <a:rPr lang="en-US" sz="2000" b="1" dirty="0" smtClean="0"/>
              <a:t>Where,</a:t>
            </a:r>
            <a:endParaRPr lang="en-US" sz="2000" dirty="0" smtClean="0"/>
          </a:p>
          <a:p>
            <a:r>
              <a:rPr lang="en-US" sz="1600" b="1" dirty="0" smtClean="0"/>
              <a:t>P(A|B) is Posterior probability</a:t>
            </a:r>
            <a:r>
              <a:rPr lang="en-US" sz="1600" dirty="0" smtClean="0"/>
              <a:t>: Probability of hypothesis A on the observed event B.</a:t>
            </a:r>
          </a:p>
          <a:p>
            <a:r>
              <a:rPr lang="en-US" sz="1600" b="1" dirty="0" smtClean="0"/>
              <a:t>P(B|A) is Likelihood probability</a:t>
            </a:r>
            <a:r>
              <a:rPr lang="en-US" sz="1600" dirty="0" smtClean="0"/>
              <a:t>: Probability of the evidence given that the probability of a hypothesis is true.</a:t>
            </a:r>
          </a:p>
          <a:p>
            <a:r>
              <a:rPr lang="en-US" sz="1600" b="1" dirty="0" smtClean="0"/>
              <a:t>P(A) is Prior Probability</a:t>
            </a:r>
            <a:r>
              <a:rPr lang="en-US" sz="1600" dirty="0" smtClean="0"/>
              <a:t>: Probability of hypothesis before observing the evidence.</a:t>
            </a:r>
          </a:p>
          <a:p>
            <a:r>
              <a:rPr lang="en-US" sz="1600" b="1" dirty="0" smtClean="0"/>
              <a:t>P(B) is Marginal Probability</a:t>
            </a:r>
            <a:r>
              <a:rPr lang="en-US" sz="1600" dirty="0" smtClean="0"/>
              <a:t>: Probability of Evidence.</a:t>
            </a:r>
          </a:p>
          <a:p>
            <a:pPr>
              <a:lnSpc>
                <a:spcPct val="110000"/>
              </a:lnSpc>
            </a:pP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pic>
        <p:nvPicPr>
          <p:cNvPr id="5" name="Picture 4" descr="naive-bayes.png"/>
          <p:cNvPicPr>
            <a:picLocks noChangeAspect="1"/>
          </p:cNvPicPr>
          <p:nvPr/>
        </p:nvPicPr>
        <p:blipFill>
          <a:blip r:embed="rId3"/>
          <a:stretch>
            <a:fillRect/>
          </a:stretch>
        </p:blipFill>
        <p:spPr>
          <a:xfrm>
            <a:off x="5429256" y="2714620"/>
            <a:ext cx="2071702" cy="611526"/>
          </a:xfrm>
          <a:prstGeom prst="rect">
            <a:avLst/>
          </a:prstGeom>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2400" dirty="0" smtClean="0">
                <a:solidFill>
                  <a:schemeClr val="tx1">
                    <a:lumMod val="75000"/>
                    <a:lumOff val="25000"/>
                  </a:schemeClr>
                </a:solidFill>
                <a:latin typeface="+mn-lt"/>
                <a:ea typeface="Adobe Fangsong Std R" panose="02020400000000000000" pitchFamily="18" charset="-128"/>
                <a:cs typeface="Times New Roman" pitchFamily="18" charset="0"/>
              </a:rPr>
              <a:t>ADVANTAGES OF NAÏVE BAYES’ THEOREM</a:t>
            </a:r>
            <a:endParaRPr lang="en-IN" sz="2400" dirty="0">
              <a:solidFill>
                <a:schemeClr val="tx1">
                  <a:lumMod val="75000"/>
                  <a:lumOff val="25000"/>
                </a:schemeClr>
              </a:solidFill>
              <a:latin typeface="+mn-lt"/>
              <a:ea typeface="Adobe Fangsong Std R" panose="02020400000000000000" pitchFamily="18" charset="-128"/>
              <a:cs typeface="Times New Roman"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571476" y="1357298"/>
            <a:ext cx="6783665" cy="2571768"/>
          </a:xfrm>
        </p:spPr>
        <p:txBody>
          <a:bodyPr>
            <a:noAutofit/>
          </a:bodyPr>
          <a:lstStyle/>
          <a:p>
            <a:r>
              <a:rPr lang="en-US" sz="2000" dirty="0" smtClean="0"/>
              <a:t>Naïve </a:t>
            </a:r>
            <a:r>
              <a:rPr lang="en-US" sz="2000" dirty="0" err="1" smtClean="0"/>
              <a:t>Bayes</a:t>
            </a:r>
            <a:r>
              <a:rPr lang="en-US" sz="2000" dirty="0" smtClean="0"/>
              <a:t> is one of the fast and easy ML algorithms to predict a class of datasets.</a:t>
            </a:r>
          </a:p>
          <a:p>
            <a:r>
              <a:rPr lang="en-US" sz="2000" dirty="0" smtClean="0"/>
              <a:t>It can be used for Binary as well as Multi-class Classifications.</a:t>
            </a:r>
          </a:p>
          <a:p>
            <a:r>
              <a:rPr lang="en-US" sz="2000" dirty="0" smtClean="0"/>
              <a:t>It performs well in Multi-class predictions as compared to the other Algorithms.</a:t>
            </a:r>
          </a:p>
          <a:p>
            <a:r>
              <a:rPr lang="en-US" sz="2000" dirty="0" smtClean="0"/>
              <a:t>It is the most popular choice for </a:t>
            </a:r>
            <a:r>
              <a:rPr lang="en-US" sz="2000" b="1" dirty="0" smtClean="0"/>
              <a:t>text classification problems</a:t>
            </a:r>
            <a:r>
              <a:rPr lang="en-US" sz="2000" dirty="0" smtClean="0"/>
              <a:t>.</a:t>
            </a:r>
          </a:p>
          <a:p>
            <a:pPr>
              <a:lnSpc>
                <a:spcPct val="110000"/>
              </a:lnSpc>
            </a:pP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
        <p:nvSpPr>
          <p:cNvPr id="5" name="TextBox 4"/>
          <p:cNvSpPr txBox="1"/>
          <p:nvPr/>
        </p:nvSpPr>
        <p:spPr>
          <a:xfrm>
            <a:off x="642910" y="3714752"/>
            <a:ext cx="6715172" cy="400110"/>
          </a:xfrm>
          <a:prstGeom prst="rect">
            <a:avLst/>
          </a:prstGeom>
          <a:noFill/>
        </p:spPr>
        <p:txBody>
          <a:bodyPr wrap="square" rtlCol="0">
            <a:spAutoFit/>
          </a:bodyPr>
          <a:lstStyle/>
          <a:p>
            <a:pPr algn="ctr"/>
            <a:r>
              <a:rPr lang="en-US" sz="2000" b="1" dirty="0" smtClean="0">
                <a:solidFill>
                  <a:schemeClr val="tx1">
                    <a:lumMod val="75000"/>
                    <a:lumOff val="25000"/>
                  </a:schemeClr>
                </a:solidFill>
                <a:cs typeface="Times New Roman" pitchFamily="18" charset="0"/>
              </a:rPr>
              <a:t>DISADVANTAGE OF NAÏVE BAYES’ THEOREM</a:t>
            </a:r>
            <a:endParaRPr lang="en-US" sz="2000" b="1" dirty="0">
              <a:solidFill>
                <a:schemeClr val="tx1">
                  <a:lumMod val="75000"/>
                  <a:lumOff val="25000"/>
                </a:schemeClr>
              </a:solidFill>
              <a:cs typeface="Times New Roman" pitchFamily="18" charset="0"/>
            </a:endParaRPr>
          </a:p>
        </p:txBody>
      </p:sp>
      <p:sp>
        <p:nvSpPr>
          <p:cNvPr id="6" name="TextBox 5"/>
          <p:cNvSpPr txBox="1"/>
          <p:nvPr/>
        </p:nvSpPr>
        <p:spPr>
          <a:xfrm>
            <a:off x="642910" y="4286256"/>
            <a:ext cx="6500858" cy="1292662"/>
          </a:xfrm>
          <a:prstGeom prst="rect">
            <a:avLst/>
          </a:prstGeom>
          <a:noFill/>
        </p:spPr>
        <p:txBody>
          <a:bodyPr wrap="square" rtlCol="0">
            <a:spAutoFit/>
          </a:bodyPr>
          <a:lstStyle/>
          <a:p>
            <a:pPr>
              <a:buFont typeface="Arial" pitchFamily="34" charset="0"/>
              <a:buChar char="•"/>
            </a:pPr>
            <a:r>
              <a:rPr lang="en-US" sz="2000" dirty="0" smtClean="0"/>
              <a:t>  Naive </a:t>
            </a:r>
            <a:r>
              <a:rPr lang="en-US" sz="2000" dirty="0" err="1" smtClean="0"/>
              <a:t>Bayes</a:t>
            </a:r>
            <a:r>
              <a:rPr lang="en-US" sz="2000" dirty="0" smtClean="0"/>
              <a:t> assumes that all features are independent or unrelated, so it cannot learn the relationship between features.</a:t>
            </a:r>
          </a:p>
          <a:p>
            <a:endParaRPr lang="en-US" dirty="0"/>
          </a:p>
        </p:txBody>
      </p:sp>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a:xfrm>
            <a:off x="609262" y="857232"/>
            <a:ext cx="6783665" cy="833460"/>
          </a:xfrm>
        </p:spPr>
        <p:txBody>
          <a:bodyPr>
            <a:normAutofit/>
          </a:bodyPr>
          <a:lstStyle/>
          <a:p>
            <a:pPr algn="ctr"/>
            <a:r>
              <a:rPr lang="en-US" sz="2400" dirty="0" smtClean="0">
                <a:solidFill>
                  <a:schemeClr val="tx1">
                    <a:lumMod val="75000"/>
                    <a:lumOff val="25000"/>
                  </a:schemeClr>
                </a:solidFill>
                <a:latin typeface="+mn-lt"/>
                <a:ea typeface="Adobe Fangsong Std R" panose="02020400000000000000" pitchFamily="18" charset="-128"/>
                <a:cs typeface="Times New Roman" pitchFamily="18" charset="0"/>
              </a:rPr>
              <a:t>APPLICATIONS OF NAÏVE BAYES’ THEOREM</a:t>
            </a:r>
            <a:endParaRPr lang="en-IN" sz="2400" dirty="0">
              <a:solidFill>
                <a:schemeClr val="tx1">
                  <a:lumMod val="75000"/>
                  <a:lumOff val="25000"/>
                </a:schemeClr>
              </a:solidFill>
              <a:latin typeface="+mn-lt"/>
              <a:ea typeface="Adobe Fangsong Std R" panose="02020400000000000000" pitchFamily="18" charset="-128"/>
              <a:cs typeface="Times New Roman"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571476" y="1857364"/>
            <a:ext cx="6783665" cy="3000396"/>
          </a:xfrm>
        </p:spPr>
        <p:txBody>
          <a:bodyPr>
            <a:noAutofit/>
          </a:bodyPr>
          <a:lstStyle/>
          <a:p>
            <a:r>
              <a:rPr lang="en-US" sz="2400" dirty="0" smtClean="0"/>
              <a:t>It is used for </a:t>
            </a:r>
            <a:r>
              <a:rPr lang="en-US" sz="2400" b="1" dirty="0" smtClean="0"/>
              <a:t>Credit Scoring</a:t>
            </a:r>
            <a:r>
              <a:rPr lang="en-US" sz="2400" dirty="0" smtClean="0"/>
              <a:t>.</a:t>
            </a:r>
          </a:p>
          <a:p>
            <a:r>
              <a:rPr lang="en-US" sz="2400" dirty="0" smtClean="0"/>
              <a:t>It is used in </a:t>
            </a:r>
            <a:r>
              <a:rPr lang="en-US" sz="2400" b="1" dirty="0" smtClean="0"/>
              <a:t>medical data classification</a:t>
            </a:r>
            <a:r>
              <a:rPr lang="en-US" sz="2400" dirty="0" smtClean="0"/>
              <a:t>.</a:t>
            </a:r>
          </a:p>
          <a:p>
            <a:r>
              <a:rPr lang="en-US" sz="2400" dirty="0" smtClean="0"/>
              <a:t>It can be used in </a:t>
            </a:r>
            <a:r>
              <a:rPr lang="en-US" sz="2400" b="1" dirty="0" smtClean="0"/>
              <a:t>real-time predictions</a:t>
            </a:r>
            <a:r>
              <a:rPr lang="en-US" sz="2400" dirty="0" smtClean="0"/>
              <a:t> because Naïve </a:t>
            </a:r>
            <a:r>
              <a:rPr lang="en-US" sz="2400" dirty="0" err="1" smtClean="0"/>
              <a:t>Bayes</a:t>
            </a:r>
            <a:r>
              <a:rPr lang="en-US" sz="2400" dirty="0" smtClean="0"/>
              <a:t> Classifier is an eager learner.</a:t>
            </a:r>
          </a:p>
          <a:p>
            <a:r>
              <a:rPr lang="en-US" sz="2400" dirty="0" smtClean="0"/>
              <a:t>It is used in Text classification such as </a:t>
            </a:r>
            <a:r>
              <a:rPr lang="en-US" sz="2400" b="1" dirty="0" smtClean="0"/>
              <a:t>Spam filtering</a:t>
            </a:r>
            <a:r>
              <a:rPr lang="en-US" sz="2400" dirty="0" smtClean="0"/>
              <a:t> and </a:t>
            </a:r>
            <a:r>
              <a:rPr lang="en-US" sz="2400" b="1" dirty="0" smtClean="0"/>
              <a:t>Sentiment analysis</a:t>
            </a:r>
            <a:r>
              <a:rPr lang="en-US" sz="2400" dirty="0" smtClean="0"/>
              <a:t>.</a:t>
            </a:r>
          </a:p>
          <a:p>
            <a:pPr>
              <a:lnSpc>
                <a:spcPct val="110000"/>
              </a:lnSpc>
            </a:pP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a:t>
            </a: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CLASSIFICATION</a:t>
            </a: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609248" y="1285860"/>
            <a:ext cx="6783665" cy="4071966"/>
          </a:xfrm>
        </p:spPr>
        <p:txBody>
          <a:bodyPr>
            <a:noAutofit/>
          </a:bodyPr>
          <a:lstStyle/>
          <a:p>
            <a:pPr>
              <a:lnSpc>
                <a:spcPct val="110000"/>
              </a:lnSpc>
            </a:pPr>
            <a:r>
              <a:rPr lang="en-US" sz="2000" dirty="0" smtClean="0"/>
              <a:t>The Classification algorithm is a Supervised Learning technique that is used to identify the category of new observations on the basis of training data.</a:t>
            </a:r>
          </a:p>
          <a:p>
            <a:pPr>
              <a:lnSpc>
                <a:spcPct val="110000"/>
              </a:lnSpc>
            </a:pPr>
            <a:r>
              <a:rPr lang="en-US" sz="2000" dirty="0" smtClean="0"/>
              <a:t> In Classification, a program learns from the given dataset or observations and then classifies new observation into a number of classes or groups.</a:t>
            </a:r>
          </a:p>
          <a:p>
            <a:pPr>
              <a:lnSpc>
                <a:spcPct val="110000"/>
              </a:lnSpc>
            </a:pPr>
            <a:r>
              <a:rPr lang="en-US" sz="2000" dirty="0" smtClean="0"/>
              <a:t> Such as, </a:t>
            </a:r>
            <a:r>
              <a:rPr lang="en-US" sz="2000" b="1" dirty="0" smtClean="0"/>
              <a:t>Yes or No, 0 or 1, Spam or Not Spam, cat or dog,</a:t>
            </a:r>
            <a:r>
              <a:rPr lang="en-US" sz="2000" dirty="0" smtClean="0"/>
              <a:t> etc. Classes can be called as targets/labels or categories.</a:t>
            </a: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a:xfrm>
            <a:off x="609262" y="365129"/>
            <a:ext cx="6783665" cy="706417"/>
          </a:xfrm>
        </p:spPr>
        <p:txBody>
          <a:bodyPr>
            <a:normAutofit/>
          </a:bodyPr>
          <a:lstStyle/>
          <a:p>
            <a:pPr algn="ctr"/>
            <a:r>
              <a:rPr lang="en-US" sz="2400" dirty="0" smtClean="0">
                <a:solidFill>
                  <a:schemeClr val="tx1">
                    <a:lumMod val="75000"/>
                    <a:lumOff val="25000"/>
                  </a:schemeClr>
                </a:solidFill>
                <a:latin typeface="+mn-lt"/>
                <a:ea typeface="Adobe Fangsong Std R" panose="02020400000000000000" pitchFamily="18" charset="-128"/>
                <a:cs typeface="Times New Roman" pitchFamily="18" charset="0"/>
              </a:rPr>
              <a:t>TYPES OF NAÏVE BAYES’ THEOREM</a:t>
            </a:r>
            <a:endParaRPr lang="en-IN" sz="2400" dirty="0">
              <a:solidFill>
                <a:schemeClr val="tx1">
                  <a:lumMod val="75000"/>
                  <a:lumOff val="25000"/>
                </a:schemeClr>
              </a:solidFill>
              <a:latin typeface="+mn-lt"/>
              <a:ea typeface="Adobe Fangsong Std R" panose="02020400000000000000" pitchFamily="18" charset="-128"/>
              <a:cs typeface="Times New Roman"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571476" y="2000240"/>
            <a:ext cx="6783665" cy="3714776"/>
          </a:xfrm>
        </p:spPr>
        <p:txBody>
          <a:bodyPr>
            <a:noAutofit/>
          </a:bodyPr>
          <a:lstStyle/>
          <a:p>
            <a:pPr>
              <a:buNone/>
            </a:pPr>
            <a:r>
              <a:rPr lang="en-US" sz="2000" dirty="0" smtClean="0"/>
              <a:t>	There are three types of Naive </a:t>
            </a:r>
            <a:r>
              <a:rPr lang="en-US" sz="2000" dirty="0" err="1" smtClean="0"/>
              <a:t>Bayes</a:t>
            </a:r>
            <a:r>
              <a:rPr lang="en-US" sz="2000" dirty="0" smtClean="0"/>
              <a:t> Model, which are given below:</a:t>
            </a:r>
          </a:p>
          <a:p>
            <a:r>
              <a:rPr lang="en-US" sz="2000" b="1" dirty="0" smtClean="0"/>
              <a:t>Gaussian</a:t>
            </a:r>
            <a:r>
              <a:rPr lang="en-US" sz="2000" dirty="0" smtClean="0"/>
              <a:t>: The Gaussian model assumes that features follow a normal distribution. This means if predictors take continuous values instead of discrete, then the model assumes that these values are sampled from the Gaussian distribution.</a:t>
            </a:r>
          </a:p>
          <a:p>
            <a:r>
              <a:rPr lang="en-US" sz="2000" b="1" dirty="0" smtClean="0"/>
              <a:t>Multinomial</a:t>
            </a:r>
            <a:r>
              <a:rPr lang="en-US" sz="2000" dirty="0" smtClean="0"/>
              <a:t>: The Multinomial Naïve </a:t>
            </a:r>
            <a:r>
              <a:rPr lang="en-US" sz="2000" dirty="0" err="1" smtClean="0"/>
              <a:t>Bayes</a:t>
            </a:r>
            <a:r>
              <a:rPr lang="en-US" sz="2000" dirty="0" smtClean="0"/>
              <a:t> classifier is used when the data is multinomial distributed. It is primarily used for document classification problems, it means a particular document belongs to which category such as Sports, Politics, education, etc.</a:t>
            </a:r>
            <a:br>
              <a:rPr lang="en-US" sz="2000" dirty="0" smtClean="0"/>
            </a:br>
            <a:r>
              <a:rPr lang="en-US" sz="2000" dirty="0" smtClean="0"/>
              <a:t>The classifier uses the frequency of words for the predictors.</a:t>
            </a:r>
          </a:p>
          <a:p>
            <a:r>
              <a:rPr lang="en-US" sz="2000" b="1" dirty="0" smtClean="0"/>
              <a:t>Bernoulli</a:t>
            </a:r>
            <a:r>
              <a:rPr lang="en-US" sz="2000" dirty="0" smtClean="0"/>
              <a:t>: The Bernoulli classifier works similar to the Multinomial classifier, but the predictor variables are the independent Booleans variables. Such as if a particular word is present or not in a document. This model is also famous for document classification tasks.</a:t>
            </a:r>
          </a:p>
          <a:p>
            <a:pPr>
              <a:lnSpc>
                <a:spcPct val="110000"/>
              </a:lnSpc>
              <a:buNone/>
            </a:pP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7B39A1-4AB3-4BFC-AE71-68213E2AB058}"/>
              </a:ext>
            </a:extLst>
          </p:cNvPr>
          <p:cNvSpPr>
            <a:spLocks noGrp="1"/>
          </p:cNvSpPr>
          <p:nvPr>
            <p:ph type="title"/>
          </p:nvPr>
        </p:nvSpPr>
        <p:spPr/>
        <p:txBody>
          <a:bodyPr>
            <a:normAutofit/>
          </a:bodyPr>
          <a:lstStyle/>
          <a:p>
            <a:pPr algn="ctr">
              <a:buClr>
                <a:srgbClr val="000000"/>
              </a:buClr>
            </a:pPr>
            <a:r>
              <a:rPr lang="en-US" sz="3600" dirty="0">
                <a:solidFill>
                  <a:schemeClr val="tx1">
                    <a:lumMod val="75000"/>
                    <a:lumOff val="25000"/>
                  </a:schemeClr>
                </a:solidFill>
                <a:latin typeface="+mn-lt"/>
                <a:ea typeface="Adobe Fangsong Std R" panose="02020400000000000000" pitchFamily="18" charset="-128"/>
                <a:cs typeface="Times New Roman" pitchFamily="18" charset="0"/>
              </a:rPr>
              <a:t>NAÏVE BAYE’S – EXAMPLE</a:t>
            </a:r>
          </a:p>
        </p:txBody>
      </p:sp>
      <p:pic>
        <p:nvPicPr>
          <p:cNvPr id="4" name="Picture 2"/>
          <p:cNvPicPr>
            <a:picLocks noGrp="1" noChangeAspect="1" noChangeArrowheads="1"/>
          </p:cNvPicPr>
          <p:nvPr>
            <p:ph sz="quarter" idx="13"/>
          </p:nvPr>
        </p:nvPicPr>
        <p:blipFill>
          <a:blip r:embed="rId2"/>
          <a:srcRect/>
          <a:stretch>
            <a:fillRect/>
          </a:stretch>
        </p:blipFill>
        <p:spPr bwMode="auto">
          <a:xfrm>
            <a:off x="1071538" y="1500174"/>
            <a:ext cx="6526809" cy="4025818"/>
          </a:xfrm>
          <a:prstGeom prst="rect">
            <a:avLst/>
          </a:prstGeom>
          <a:noFill/>
          <a:ln w="9525">
            <a:noFill/>
            <a:miter lim="800000"/>
            <a:headEnd/>
            <a:tailEnd/>
          </a:ln>
          <a:effectLst/>
        </p:spPr>
      </p:pic>
      <p:pic>
        <p:nvPicPr>
          <p:cNvPr id="5" name="Picture 4">
            <a:extLst>
              <a:ext uri="{FF2B5EF4-FFF2-40B4-BE49-F238E27FC236}">
                <a16:creationId xmlns="" xmlns:a16="http://schemas.microsoft.com/office/drawing/2014/main" id="{1DF64259-AFF8-481A-92B6-EBEB3EFCC2BF}"/>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89568270"/>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E992E3-7942-4EBA-BD9B-3E563045437B}"/>
              </a:ext>
            </a:extLst>
          </p:cNvPr>
          <p:cNvSpPr>
            <a:spLocks noGrp="1"/>
          </p:cNvSpPr>
          <p:nvPr>
            <p:ph type="title"/>
          </p:nvPr>
        </p:nvSpPr>
        <p:spPr/>
        <p:txBody>
          <a:bodyPr>
            <a:normAutofit/>
          </a:bodyPr>
          <a:lstStyle/>
          <a:p>
            <a:pPr algn="ctr">
              <a:buClr>
                <a:srgbClr val="000000"/>
              </a:buClr>
            </a:pPr>
            <a:r>
              <a:rPr lang="en-US" sz="3600" dirty="0">
                <a:solidFill>
                  <a:schemeClr val="tx1">
                    <a:lumMod val="75000"/>
                    <a:lumOff val="25000"/>
                  </a:schemeClr>
                </a:solidFill>
                <a:latin typeface="+mn-lt"/>
                <a:ea typeface="Adobe Fangsong Std R" panose="02020400000000000000" pitchFamily="18" charset="-128"/>
                <a:cs typeface="Times New Roman" pitchFamily="18" charset="0"/>
              </a:rPr>
              <a:t>NAÏVE BAYE’S – EXAMPLE</a:t>
            </a:r>
          </a:p>
        </p:txBody>
      </p:sp>
      <p:pic>
        <p:nvPicPr>
          <p:cNvPr id="4" name="Picture 2"/>
          <p:cNvPicPr>
            <a:picLocks noGrp="1" noChangeAspect="1" noChangeArrowheads="1"/>
          </p:cNvPicPr>
          <p:nvPr>
            <p:ph sz="quarter" idx="13"/>
          </p:nvPr>
        </p:nvPicPr>
        <p:blipFill>
          <a:blip r:embed="rId2"/>
          <a:srcRect/>
          <a:stretch>
            <a:fillRect/>
          </a:stretch>
        </p:blipFill>
        <p:spPr bwMode="auto">
          <a:xfrm>
            <a:off x="1071538" y="1500174"/>
            <a:ext cx="6518587" cy="4343136"/>
          </a:xfrm>
          <a:prstGeom prst="rect">
            <a:avLst/>
          </a:prstGeom>
          <a:noFill/>
          <a:ln w="9525">
            <a:noFill/>
            <a:miter lim="800000"/>
            <a:headEnd/>
            <a:tailEnd/>
          </a:ln>
          <a:effectLst/>
        </p:spPr>
      </p:pic>
      <p:pic>
        <p:nvPicPr>
          <p:cNvPr id="5" name="Picture 4">
            <a:extLst>
              <a:ext uri="{FF2B5EF4-FFF2-40B4-BE49-F238E27FC236}">
                <a16:creationId xmlns="" xmlns:a16="http://schemas.microsoft.com/office/drawing/2014/main" id="{72B73FB9-AD49-4FB2-B942-C453EAA5F5C1}"/>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145864879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47B3FE-C900-4BF8-8C8B-D2216C479FF9}"/>
              </a:ext>
            </a:extLst>
          </p:cNvPr>
          <p:cNvSpPr>
            <a:spLocks noGrp="1"/>
          </p:cNvSpPr>
          <p:nvPr>
            <p:ph type="title"/>
          </p:nvPr>
        </p:nvSpPr>
        <p:spPr/>
        <p:txBody>
          <a:bodyPr>
            <a:normAutofit/>
          </a:bodyPr>
          <a:lstStyle/>
          <a:p>
            <a:pPr algn="ctr">
              <a:buClr>
                <a:srgbClr val="000000"/>
              </a:buClr>
            </a:pPr>
            <a:r>
              <a:rPr lang="en-US" sz="3600" dirty="0">
                <a:solidFill>
                  <a:schemeClr val="tx1">
                    <a:lumMod val="75000"/>
                    <a:lumOff val="25000"/>
                  </a:schemeClr>
                </a:solidFill>
                <a:latin typeface="+mn-lt"/>
                <a:ea typeface="Adobe Fangsong Std R" panose="02020400000000000000" pitchFamily="18" charset="-128"/>
                <a:cs typeface="Times New Roman" pitchFamily="18" charset="0"/>
              </a:rPr>
              <a:t>NAÏVE BAYE’S – EXAMPLE</a:t>
            </a:r>
          </a:p>
        </p:txBody>
      </p:sp>
      <p:pic>
        <p:nvPicPr>
          <p:cNvPr id="4" name="Picture 2"/>
          <p:cNvPicPr>
            <a:picLocks noGrp="1" noChangeAspect="1" noChangeArrowheads="1"/>
          </p:cNvPicPr>
          <p:nvPr>
            <p:ph sz="quarter" idx="13"/>
          </p:nvPr>
        </p:nvPicPr>
        <p:blipFill>
          <a:blip r:embed="rId2"/>
          <a:srcRect/>
          <a:stretch>
            <a:fillRect/>
          </a:stretch>
        </p:blipFill>
        <p:spPr bwMode="auto">
          <a:xfrm>
            <a:off x="1000100" y="1428737"/>
            <a:ext cx="6500858" cy="3932972"/>
          </a:xfrm>
          <a:prstGeom prst="rect">
            <a:avLst/>
          </a:prstGeom>
          <a:noFill/>
          <a:ln w="9525">
            <a:noFill/>
            <a:miter lim="800000"/>
            <a:headEnd/>
            <a:tailEnd/>
          </a:ln>
          <a:effectLst/>
        </p:spPr>
      </p:pic>
      <p:pic>
        <p:nvPicPr>
          <p:cNvPr id="5" name="Picture 4">
            <a:extLst>
              <a:ext uri="{FF2B5EF4-FFF2-40B4-BE49-F238E27FC236}">
                <a16:creationId xmlns="" xmlns:a16="http://schemas.microsoft.com/office/drawing/2014/main" id="{B7974E5F-A06A-4B79-BA7B-605A9F07309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53690637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21705F-F48C-4980-A9C2-A1859D026FBD}"/>
              </a:ext>
            </a:extLst>
          </p:cNvPr>
          <p:cNvSpPr>
            <a:spLocks noGrp="1"/>
          </p:cNvSpPr>
          <p:nvPr>
            <p:ph type="title"/>
          </p:nvPr>
        </p:nvSpPr>
        <p:spPr/>
        <p:txBody>
          <a:bodyPr>
            <a:normAutofit/>
          </a:bodyPr>
          <a:lstStyle/>
          <a:p>
            <a:pPr algn="ctr"/>
            <a:r>
              <a:rPr lang="en-IN" sz="6000" spc="-5" dirty="0">
                <a:solidFill>
                  <a:schemeClr val="tx1">
                    <a:lumMod val="75000"/>
                    <a:lumOff val="25000"/>
                  </a:schemeClr>
                </a:solidFill>
                <a:latin typeface="Adobe Fangsong Std R" panose="02020400000000000000" pitchFamily="18" charset="-128"/>
                <a:ea typeface="Adobe Fangsong Std R" panose="02020400000000000000" pitchFamily="18" charset="-128"/>
              </a:rPr>
              <a:t>THANK YOU !!!</a:t>
            </a:r>
          </a:p>
        </p:txBody>
      </p:sp>
      <p:sp>
        <p:nvSpPr>
          <p:cNvPr id="3" name="Content Placeholder 2">
            <a:extLst>
              <a:ext uri="{FF2B5EF4-FFF2-40B4-BE49-F238E27FC236}">
                <a16:creationId xmlns="" xmlns:a16="http://schemas.microsoft.com/office/drawing/2014/main" id="{4FE4CF73-36A4-4BBE-BDCE-6B7364EB66C1}"/>
              </a:ext>
            </a:extLst>
          </p:cNvPr>
          <p:cNvSpPr>
            <a:spLocks noGrp="1"/>
          </p:cNvSpPr>
          <p:nvPr>
            <p:ph sz="quarter" idx="13"/>
          </p:nvPr>
        </p:nvSpPr>
        <p:spPr>
          <a:xfrm>
            <a:off x="1497564" y="1930400"/>
            <a:ext cx="3575957" cy="4275138"/>
          </a:xfrm>
        </p:spPr>
        <p:txBody>
          <a:bodyPr>
            <a:normAutofit fontScale="62500" lnSpcReduction="20000"/>
          </a:bodyPr>
          <a:lstStyle/>
          <a:p>
            <a:pPr marL="0" indent="0">
              <a:lnSpc>
                <a:spcPct val="120000"/>
              </a:lnSpc>
              <a:spcBef>
                <a:spcPts val="309"/>
              </a:spcBef>
              <a:buNone/>
            </a:pPr>
            <a:r>
              <a:rPr lang="en-IN" sz="2400" b="1" spc="-5" dirty="0">
                <a:latin typeface="Adobe Caslon Pro Bold" panose="0205070206050A020403" pitchFamily="18" charset="0"/>
                <a:cs typeface="Arial"/>
              </a:rPr>
              <a:t>(USA)</a:t>
            </a:r>
          </a:p>
          <a:p>
            <a:pPr marL="0" marR="5080" indent="0">
              <a:lnSpc>
                <a:spcPct val="120000"/>
              </a:lnSpc>
              <a:spcBef>
                <a:spcPts val="209"/>
              </a:spcBef>
              <a:buNone/>
            </a:pPr>
            <a:r>
              <a:rPr lang="en-IN" sz="2400" b="1" spc="-5" dirty="0">
                <a:latin typeface="Adobe Caslon Pro Bold" panose="0205070206050A020403" pitchFamily="18" charset="0"/>
                <a:cs typeface="Arial"/>
              </a:rPr>
              <a:t>2-Industrial Park Drive, E-Waldorf, MD,  20602,</a:t>
            </a:r>
          </a:p>
          <a:p>
            <a:pPr marL="0" indent="0">
              <a:lnSpc>
                <a:spcPct val="120000"/>
              </a:lnSpc>
              <a:spcBef>
                <a:spcPts val="209"/>
              </a:spcBef>
              <a:buNone/>
            </a:pPr>
            <a:r>
              <a:rPr lang="en-IN" sz="2400" b="1" spc="-5" dirty="0">
                <a:latin typeface="Adobe Caslon Pro Bold" panose="0205070206050A020403" pitchFamily="18" charset="0"/>
                <a:cs typeface="Arial"/>
              </a:rPr>
              <a:t>United States</a:t>
            </a:r>
          </a:p>
          <a:p>
            <a:pPr marL="0" indent="0">
              <a:lnSpc>
                <a:spcPct val="120000"/>
              </a:lnSpc>
              <a:spcBef>
                <a:spcPts val="35"/>
              </a:spcBef>
              <a:buNone/>
            </a:pPr>
            <a:endParaRPr lang="en-IN" sz="2400" b="1" spc="-5" dirty="0">
              <a:latin typeface="Adobe Caslon Pro Bold" panose="0205070206050A020403" pitchFamily="18" charset="0"/>
              <a:cs typeface="Arial"/>
            </a:endParaRPr>
          </a:p>
          <a:p>
            <a:pPr marL="0" indent="0">
              <a:lnSpc>
                <a:spcPct val="120000"/>
              </a:lnSpc>
              <a:buNone/>
            </a:pPr>
            <a:r>
              <a:rPr lang="en-IN" sz="2400" b="1" spc="-5" dirty="0">
                <a:latin typeface="Adobe Caslon Pro Bold" panose="0205070206050A020403" pitchFamily="18" charset="0"/>
                <a:cs typeface="Arial"/>
              </a:rPr>
              <a:t>(USA)</a:t>
            </a:r>
          </a:p>
          <a:p>
            <a:pPr marL="0" indent="0">
              <a:lnSpc>
                <a:spcPct val="120000"/>
              </a:lnSpc>
              <a:buNone/>
            </a:pPr>
            <a:r>
              <a:rPr lang="en-IN" sz="2400" b="1" spc="-5" dirty="0">
                <a:latin typeface="Adobe Caslon Pro Bold" panose="0205070206050A020403" pitchFamily="18" charset="0"/>
                <a:cs typeface="Arial"/>
              </a:rPr>
              <a:t>+1-844-889-4054</a:t>
            </a:r>
          </a:p>
          <a:p>
            <a:pPr marL="0" indent="0">
              <a:lnSpc>
                <a:spcPct val="120000"/>
              </a:lnSpc>
              <a:spcBef>
                <a:spcPts val="1650"/>
              </a:spcBef>
              <a:buNone/>
            </a:pPr>
            <a:r>
              <a:rPr lang="en-IN" sz="2400" b="1" spc="-5" dirty="0">
                <a:latin typeface="Adobe Caslon Pro Bold" panose="0205070206050A020403" pitchFamily="18" charset="0"/>
                <a:cs typeface="Arial"/>
              </a:rPr>
              <a:t>(Singapore)</a:t>
            </a:r>
          </a:p>
          <a:p>
            <a:pPr marL="0" indent="0">
              <a:lnSpc>
                <a:spcPct val="120000"/>
              </a:lnSpc>
              <a:spcBef>
                <a:spcPts val="210"/>
              </a:spcBef>
              <a:buNone/>
            </a:pPr>
            <a:r>
              <a:rPr lang="en-IN" sz="2400" b="1" spc="-5" dirty="0">
                <a:latin typeface="Adobe Caslon Pro Bold" panose="0205070206050A020403" pitchFamily="18" charset="0"/>
                <a:cs typeface="Arial"/>
              </a:rPr>
              <a:t>3 Temasek Avenue, Singapore 039190</a:t>
            </a:r>
          </a:p>
          <a:p>
            <a:pPr marL="0" marR="1608455" indent="0">
              <a:lnSpc>
                <a:spcPct val="120000"/>
              </a:lnSpc>
              <a:buNone/>
            </a:pPr>
            <a:r>
              <a:rPr lang="en-IN" sz="2400" b="1" spc="-5" dirty="0">
                <a:latin typeface="Adobe Caslon Pro Bold" panose="0205070206050A020403" pitchFamily="18" charset="0"/>
                <a:cs typeface="Arial"/>
                <a:hlinkClick r:id="rId2">
                  <a:extLst>
                    <a:ext uri="{A12FA001-AC4F-418D-AE19-62706E023703}">
                      <ahyp:hlinkClr xmlns="" xmlns:ahyp="http://schemas.microsoft.com/office/drawing/2018/hyperlinkcolor" val="tx"/>
                    </a:ext>
                  </a:extLst>
                </a:hlinkClick>
              </a:rPr>
              <a:t>info@careerera.com </a:t>
            </a:r>
            <a:r>
              <a:rPr lang="en-IN" sz="2400" b="1" spc="-5" dirty="0">
                <a:latin typeface="Adobe Caslon Pro Bold" panose="0205070206050A020403" pitchFamily="18" charset="0"/>
                <a:cs typeface="Arial"/>
              </a:rPr>
              <a:t> www.careerera.com</a:t>
            </a:r>
          </a:p>
        </p:txBody>
      </p:sp>
      <p:sp>
        <p:nvSpPr>
          <p:cNvPr id="4" name="object 3">
            <a:extLst>
              <a:ext uri="{FF2B5EF4-FFF2-40B4-BE49-F238E27FC236}">
                <a16:creationId xmlns="" xmlns:a16="http://schemas.microsoft.com/office/drawing/2014/main" id="{FA98B58C-91CF-4A65-8E0D-A501FC7061B5}"/>
              </a:ext>
            </a:extLst>
          </p:cNvPr>
          <p:cNvSpPr txBox="1"/>
          <p:nvPr/>
        </p:nvSpPr>
        <p:spPr>
          <a:xfrm>
            <a:off x="5468470" y="1930400"/>
            <a:ext cx="1924439" cy="392415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2400" b="1" spc="-5" dirty="0">
                <a:latin typeface="Adobe Caslon Pro Bold" panose="0205070206050A020403" pitchFamily="18" charset="0"/>
                <a:cs typeface="Arial"/>
              </a:rPr>
              <a:t>(</a:t>
            </a:r>
            <a:r>
              <a:rPr sz="2400" b="1" spc="-5" dirty="0">
                <a:latin typeface="Adobe Caslon Pro Bold" panose="0205070206050A020403" pitchFamily="18" charset="0"/>
                <a:cs typeface="Arial"/>
              </a:rPr>
              <a:t>INDIA)</a:t>
            </a:r>
          </a:p>
          <a:p>
            <a:pPr marL="12700" marR="5080">
              <a:spcBef>
                <a:spcPts val="1680"/>
              </a:spcBef>
            </a:pPr>
            <a:r>
              <a:rPr sz="2400" b="1" spc="-5" dirty="0">
                <a:latin typeface="Adobe Caslon Pro Bold" panose="0205070206050A020403" pitchFamily="18" charset="0"/>
                <a:cs typeface="Arial"/>
              </a:rPr>
              <a:t>B-44, Sector-59, Noida  Uttar Pradesh 201301</a:t>
            </a:r>
          </a:p>
          <a:p>
            <a:pPr>
              <a:spcBef>
                <a:spcPts val="20"/>
              </a:spcBef>
            </a:pPr>
            <a:endParaRPr sz="2400" b="1" spc="-5" dirty="0">
              <a:latin typeface="Adobe Caslon Pro Bold" panose="0205070206050A020403" pitchFamily="18" charset="0"/>
              <a:cs typeface="Arial"/>
            </a:endParaRPr>
          </a:p>
          <a:p>
            <a:pPr marL="12700"/>
            <a:r>
              <a:rPr sz="2400" b="1" spc="-5" dirty="0">
                <a:latin typeface="Adobe Caslon Pro Bold" panose="0205070206050A020403" pitchFamily="18" charset="0"/>
                <a:cs typeface="Arial"/>
              </a:rPr>
              <a:t>(INDIA)</a:t>
            </a:r>
          </a:p>
          <a:p>
            <a:pPr marL="12700"/>
            <a:r>
              <a:rPr sz="2400" b="1" spc="-5" dirty="0">
                <a:latin typeface="Adobe Caslon Pro Bold" panose="0205070206050A020403" pitchFamily="18" charset="0"/>
                <a:cs typeface="Arial"/>
              </a:rPr>
              <a:t>+91-92-5000-4000</a:t>
            </a:r>
          </a:p>
        </p:txBody>
      </p:sp>
      <p:pic>
        <p:nvPicPr>
          <p:cNvPr id="6" name="Picture 5">
            <a:extLst>
              <a:ext uri="{FF2B5EF4-FFF2-40B4-BE49-F238E27FC236}">
                <a16:creationId xmlns="" xmlns:a16="http://schemas.microsoft.com/office/drawing/2014/main" id="{3101F597-3B0F-4FF6-B040-1BA87A6B68C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82773" y="1690688"/>
            <a:ext cx="840656" cy="4514850"/>
          </a:xfrm>
          <a:prstGeom prst="rect">
            <a:avLst/>
          </a:prstGeom>
        </p:spPr>
      </p:pic>
      <p:pic>
        <p:nvPicPr>
          <p:cNvPr id="7" name="Picture 6">
            <a:extLst>
              <a:ext uri="{FF2B5EF4-FFF2-40B4-BE49-F238E27FC236}">
                <a16:creationId xmlns="" xmlns:a16="http://schemas.microsoft.com/office/drawing/2014/main" id="{A98F39A8-B7B2-4ADF-9790-4B7F910276FE}"/>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194539" cy="655377"/>
          </a:xfrm>
          <a:prstGeom prst="rect">
            <a:avLst/>
          </a:prstGeom>
          <a:ln>
            <a:noFill/>
          </a:ln>
          <a:effectLst>
            <a:softEdge rad="112500"/>
          </a:effectLst>
        </p:spPr>
      </p:pic>
    </p:spTree>
    <p:extLst>
      <p:ext uri="{BB962C8B-B14F-4D97-AF65-F5344CB8AC3E}">
        <p14:creationId xmlns="" xmlns:p14="http://schemas.microsoft.com/office/powerpoint/2010/main" val="2246183619"/>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WHAT IS </a:t>
            </a:r>
            <a:r>
              <a:rPr lang="en-US" sz="40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CLASSIFICATION</a:t>
            </a: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609248" y="1285860"/>
            <a:ext cx="6783665" cy="1714512"/>
          </a:xfrm>
        </p:spPr>
        <p:txBody>
          <a:bodyPr>
            <a:noAutofit/>
          </a:bodyPr>
          <a:lstStyle/>
          <a:p>
            <a:pPr>
              <a:lnSpc>
                <a:spcPct val="110000"/>
              </a:lnSpc>
              <a:buNone/>
            </a:pPr>
            <a:r>
              <a:rPr lang="en-US" sz="2000" dirty="0" smtClean="0"/>
              <a:t>Classification algorithms can be better understood using the below diagram. In the below diagram, there are two classes, class A and Class B. These classes have features that are similar to each other and dissimilar to other classes.</a:t>
            </a: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pic>
        <p:nvPicPr>
          <p:cNvPr id="5" name="Picture 4" descr="classification.png"/>
          <p:cNvPicPr>
            <a:picLocks noChangeAspect="1"/>
          </p:cNvPicPr>
          <p:nvPr/>
        </p:nvPicPr>
        <p:blipFill>
          <a:blip r:embed="rId3"/>
          <a:stretch>
            <a:fillRect/>
          </a:stretch>
        </p:blipFill>
        <p:spPr>
          <a:xfrm>
            <a:off x="2000233" y="2786058"/>
            <a:ext cx="3714776" cy="3119434"/>
          </a:xfrm>
          <a:prstGeom prst="rect">
            <a:avLst/>
          </a:prstGeom>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59CDAF-1E85-4362-94E3-C7062E670A21}"/>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CLASSIFICATION  EXAMPLE</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Content Placeholder 3">
            <a:extLst>
              <a:ext uri="{FF2B5EF4-FFF2-40B4-BE49-F238E27FC236}">
                <a16:creationId xmlns="" xmlns:a16="http://schemas.microsoft.com/office/drawing/2014/main" id="{ECADBBFD-763B-44BE-AB27-3101D700138F}"/>
              </a:ext>
            </a:extLst>
          </p:cNvPr>
          <p:cNvPicPr>
            <a:picLocks noGrp="1" noChangeAspect="1" noChangeArrowheads="1"/>
          </p:cNvPicPr>
          <p:nvPr>
            <p:ph sz="quarter" idx="13"/>
          </p:nvPr>
        </p:nvPicPr>
        <p:blipFill>
          <a:blip r:embed="rId2"/>
          <a:srcRect/>
          <a:stretch>
            <a:fillRect/>
          </a:stretch>
        </p:blipFill>
        <p:spPr bwMode="auto">
          <a:xfrm>
            <a:off x="1714481" y="1357298"/>
            <a:ext cx="4510719" cy="3214710"/>
          </a:xfrm>
          <a:prstGeom prst="rect">
            <a:avLst/>
          </a:prstGeom>
          <a:noFill/>
        </p:spPr>
      </p:pic>
      <p:sp>
        <p:nvSpPr>
          <p:cNvPr id="6" name="TextBox 5">
            <a:extLst>
              <a:ext uri="{FF2B5EF4-FFF2-40B4-BE49-F238E27FC236}">
                <a16:creationId xmlns="" xmlns:a16="http://schemas.microsoft.com/office/drawing/2014/main" id="{7E7C27A2-1C2E-4689-A49C-09B897CFA1D6}"/>
              </a:ext>
            </a:extLst>
          </p:cNvPr>
          <p:cNvSpPr txBox="1"/>
          <p:nvPr/>
        </p:nvSpPr>
        <p:spPr>
          <a:xfrm>
            <a:off x="753521" y="4714887"/>
            <a:ext cx="6495113" cy="646331"/>
          </a:xfrm>
          <a:prstGeom prst="rect">
            <a:avLst/>
          </a:prstGeom>
          <a:noFill/>
        </p:spPr>
        <p:txBody>
          <a:bodyPr wrap="square">
            <a:spAutoFit/>
          </a:bodyPr>
          <a:lstStyle/>
          <a:p>
            <a:pPr algn="ctr"/>
            <a:r>
              <a:rPr lang="en-US" b="1" dirty="0">
                <a:solidFill>
                  <a:srgbClr val="002060"/>
                </a:solidFill>
              </a:rPr>
              <a:t>Social media sentiment analysis has two potential outcomes, positive or negative</a:t>
            </a:r>
          </a:p>
        </p:txBody>
      </p:sp>
      <p:pic>
        <p:nvPicPr>
          <p:cNvPr id="5" name="Picture 4">
            <a:extLst>
              <a:ext uri="{FF2B5EF4-FFF2-40B4-BE49-F238E27FC236}">
                <a16:creationId xmlns="" xmlns:a16="http://schemas.microsoft.com/office/drawing/2014/main" id="{AFCC5009-3A6E-4B4C-97A9-73EC2C64EFC6}"/>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 y="7"/>
            <a:ext cx="1194539" cy="655377"/>
          </a:xfrm>
          <a:prstGeom prst="rect">
            <a:avLst/>
          </a:prstGeom>
          <a:ln>
            <a:noFill/>
          </a:ln>
          <a:effectLst>
            <a:softEdge rad="112500"/>
          </a:effectLst>
        </p:spPr>
      </p:pic>
    </p:spTree>
    <p:extLst>
      <p:ext uri="{BB962C8B-B14F-4D97-AF65-F5344CB8AC3E}">
        <p14:creationId xmlns="" xmlns:p14="http://schemas.microsoft.com/office/powerpoint/2010/main" val="348646623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5BB46AC9-882D-4355-BE4F-A73494EFFEDD}"/>
              </a:ext>
            </a:extLst>
          </p:cNvPr>
          <p:cNvPicPr>
            <a:picLocks noGrp="1" noChangeAspect="1" noChangeArrowheads="1"/>
          </p:cNvPicPr>
          <p:nvPr>
            <p:ph sz="quarter" idx="13"/>
          </p:nvPr>
        </p:nvPicPr>
        <p:blipFill>
          <a:blip r:embed="rId2"/>
          <a:srcRect/>
          <a:stretch>
            <a:fillRect/>
          </a:stretch>
        </p:blipFill>
        <p:spPr bwMode="auto">
          <a:xfrm>
            <a:off x="1500168" y="1428736"/>
            <a:ext cx="5286412" cy="3429000"/>
          </a:xfrm>
          <a:prstGeom prst="rect">
            <a:avLst/>
          </a:prstGeom>
          <a:noFill/>
        </p:spPr>
      </p:pic>
      <p:sp>
        <p:nvSpPr>
          <p:cNvPr id="5" name="Title 1">
            <a:extLst>
              <a:ext uri="{FF2B5EF4-FFF2-40B4-BE49-F238E27FC236}">
                <a16:creationId xmlns="" xmlns:a16="http://schemas.microsoft.com/office/drawing/2014/main" id="{47B6F611-C185-4714-9BDC-1AA78CF953E0}"/>
              </a:ext>
            </a:extLst>
          </p:cNvPr>
          <p:cNvSpPr>
            <a:spLocks noGrp="1"/>
          </p:cNvSpPr>
          <p:nvPr>
            <p:ph type="title"/>
          </p:nvPr>
        </p:nvSpPr>
        <p:spPr>
          <a:xfrm>
            <a:off x="609602" y="365129"/>
            <a:ext cx="6782991" cy="1325563"/>
          </a:xfrm>
        </p:spPr>
        <p:txBody>
          <a:bodyPr>
            <a:normAutofit/>
          </a:bodyPr>
          <a:lstStyle/>
          <a:p>
            <a:pPr algn="ctr"/>
            <a:r>
              <a:rPr lang="en-US"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CLASSIFICATION  EXAMPLE</a:t>
            </a:r>
            <a:endParaRPr lang="en-IN" sz="40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7" name="TextBox 6">
            <a:extLst>
              <a:ext uri="{FF2B5EF4-FFF2-40B4-BE49-F238E27FC236}">
                <a16:creationId xmlns="" xmlns:a16="http://schemas.microsoft.com/office/drawing/2014/main" id="{5530C005-7AE8-4565-9853-089C02E192FE}"/>
              </a:ext>
            </a:extLst>
          </p:cNvPr>
          <p:cNvSpPr txBox="1"/>
          <p:nvPr/>
        </p:nvSpPr>
        <p:spPr>
          <a:xfrm>
            <a:off x="609602" y="5000639"/>
            <a:ext cx="6782991" cy="646331"/>
          </a:xfrm>
          <a:prstGeom prst="rect">
            <a:avLst/>
          </a:prstGeom>
          <a:noFill/>
        </p:spPr>
        <p:txBody>
          <a:bodyPr wrap="square">
            <a:spAutoFit/>
          </a:bodyPr>
          <a:lstStyle/>
          <a:p>
            <a:pPr algn="ctr"/>
            <a:r>
              <a:rPr lang="en-US" b="1" dirty="0">
                <a:solidFill>
                  <a:srgbClr val="002060"/>
                </a:solidFill>
              </a:rPr>
              <a:t>Classification of the Iris flower dataset into its three sub-species indicated by codes 0, 1, and 2</a:t>
            </a:r>
          </a:p>
        </p:txBody>
      </p:sp>
      <p:pic>
        <p:nvPicPr>
          <p:cNvPr id="6" name="Picture 5">
            <a:extLst>
              <a:ext uri="{FF2B5EF4-FFF2-40B4-BE49-F238E27FC236}">
                <a16:creationId xmlns="" xmlns:a16="http://schemas.microsoft.com/office/drawing/2014/main" id="{18896CF3-05E8-4894-A0F1-BB9F27740FAA}"/>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 y="5"/>
            <a:ext cx="1194539" cy="655377"/>
          </a:xfrm>
          <a:prstGeom prst="rect">
            <a:avLst/>
          </a:prstGeom>
          <a:ln>
            <a:noFill/>
          </a:ln>
          <a:effectLst>
            <a:softEdge rad="112500"/>
          </a:effectLst>
        </p:spPr>
      </p:pic>
    </p:spTree>
    <p:extLst>
      <p:ext uri="{BB962C8B-B14F-4D97-AF65-F5344CB8AC3E}">
        <p14:creationId xmlns="" xmlns:p14="http://schemas.microsoft.com/office/powerpoint/2010/main" val="102070419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5E5DB-4FFA-4FFE-8C65-C362D86FA673}"/>
              </a:ext>
            </a:extLst>
          </p:cNvPr>
          <p:cNvSpPr>
            <a:spLocks noGrp="1"/>
          </p:cNvSpPr>
          <p:nvPr>
            <p:ph type="title"/>
          </p:nvPr>
        </p:nvSpPr>
        <p:spPr/>
        <p:txBody>
          <a:bodyPr>
            <a:normAutofit/>
          </a:bodyPr>
          <a:lstStyle/>
          <a:p>
            <a:pPr algn="ctr"/>
            <a:r>
              <a:rPr lang="en-US" sz="3200" dirty="0" smtClean="0">
                <a:solidFill>
                  <a:schemeClr val="tx1">
                    <a:lumMod val="75000"/>
                    <a:lumOff val="25000"/>
                  </a:schemeClr>
                </a:solidFill>
                <a:latin typeface="+mn-lt"/>
                <a:ea typeface="Adobe Fangsong Std R" panose="02020400000000000000" pitchFamily="18" charset="-128"/>
                <a:cs typeface="Adobe Devanagari" panose="02040503050201020203" pitchFamily="18" charset="0"/>
              </a:rPr>
              <a:t>TYPES OF ML CLASSIFICATION MODEL</a:t>
            </a:r>
            <a:endParaRPr lang="en-IN" sz="32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sp>
        <p:nvSpPr>
          <p:cNvPr id="3" name="Content Placeholder 2">
            <a:extLst>
              <a:ext uri="{FF2B5EF4-FFF2-40B4-BE49-F238E27FC236}">
                <a16:creationId xmlns="" xmlns:a16="http://schemas.microsoft.com/office/drawing/2014/main" id="{7358984E-2727-46F9-BF4D-7625294384CE}"/>
              </a:ext>
            </a:extLst>
          </p:cNvPr>
          <p:cNvSpPr>
            <a:spLocks noGrp="1"/>
          </p:cNvSpPr>
          <p:nvPr>
            <p:ph sz="quarter" idx="13"/>
          </p:nvPr>
        </p:nvSpPr>
        <p:spPr>
          <a:xfrm>
            <a:off x="609248" y="1285860"/>
            <a:ext cx="6783665" cy="5072098"/>
          </a:xfrm>
        </p:spPr>
        <p:txBody>
          <a:bodyPr>
            <a:noAutofit/>
          </a:bodyPr>
          <a:lstStyle/>
          <a:p>
            <a:pPr>
              <a:buNone/>
            </a:pPr>
            <a:r>
              <a:rPr lang="en-US" sz="1800" dirty="0" smtClean="0"/>
              <a:t>	Classification Algorithms can be further divided into the Mainly two category:</a:t>
            </a:r>
          </a:p>
          <a:p>
            <a:pPr>
              <a:buNone/>
            </a:pPr>
            <a:r>
              <a:rPr lang="en-US" sz="1800" b="1" dirty="0" smtClean="0"/>
              <a:t>	1. Linear Models</a:t>
            </a:r>
            <a:endParaRPr lang="en-US" sz="1800" dirty="0" smtClean="0"/>
          </a:p>
          <a:p>
            <a:pPr lvl="1"/>
            <a:r>
              <a:rPr lang="en-US" sz="1800" dirty="0" smtClean="0"/>
              <a:t>Logistic Regression.</a:t>
            </a:r>
          </a:p>
          <a:p>
            <a:pPr lvl="1"/>
            <a:r>
              <a:rPr lang="en-US" sz="1800" dirty="0" smtClean="0"/>
              <a:t>Support Vector Machines.</a:t>
            </a:r>
          </a:p>
          <a:p>
            <a:pPr lvl="1">
              <a:buNone/>
            </a:pPr>
            <a:r>
              <a:rPr lang="en-US" sz="1800" b="1" dirty="0" smtClean="0"/>
              <a:t>2. Non-linear Models</a:t>
            </a:r>
            <a:endParaRPr lang="en-US" sz="1800" dirty="0" smtClean="0"/>
          </a:p>
          <a:p>
            <a:pPr lvl="1"/>
            <a:r>
              <a:rPr lang="en-US" sz="1800" dirty="0" smtClean="0"/>
              <a:t>K-Nearest </a:t>
            </a:r>
            <a:r>
              <a:rPr lang="en-US" sz="1800" dirty="0" err="1" smtClean="0"/>
              <a:t>Neighbours</a:t>
            </a:r>
            <a:r>
              <a:rPr lang="en-US" sz="1800" dirty="0" smtClean="0"/>
              <a:t>.</a:t>
            </a:r>
          </a:p>
          <a:p>
            <a:pPr lvl="1"/>
            <a:r>
              <a:rPr lang="en-US" sz="1800" dirty="0" smtClean="0"/>
              <a:t>Kernel SVM.</a:t>
            </a:r>
          </a:p>
          <a:p>
            <a:pPr lvl="1"/>
            <a:r>
              <a:rPr lang="en-US" sz="1800" dirty="0" smtClean="0"/>
              <a:t>Naïve </a:t>
            </a:r>
            <a:r>
              <a:rPr lang="en-US" sz="1800" dirty="0" err="1" smtClean="0"/>
              <a:t>Bayes</a:t>
            </a:r>
            <a:r>
              <a:rPr lang="en-US" sz="1800" dirty="0" smtClean="0"/>
              <a:t>.</a:t>
            </a:r>
          </a:p>
          <a:p>
            <a:pPr lvl="1"/>
            <a:r>
              <a:rPr lang="en-US" sz="1800" dirty="0" smtClean="0"/>
              <a:t>Decision Tree Classification.</a:t>
            </a:r>
          </a:p>
          <a:p>
            <a:pPr lvl="1"/>
            <a:r>
              <a:rPr lang="en-US" sz="1800" dirty="0" smtClean="0"/>
              <a:t>Random Forest Classification.</a:t>
            </a:r>
          </a:p>
          <a:p>
            <a:pPr algn="ctr">
              <a:lnSpc>
                <a:spcPct val="110000"/>
              </a:lnSpc>
              <a:buNone/>
            </a:pPr>
            <a:endParaRPr lang="en-US" sz="2000" dirty="0">
              <a:solidFill>
                <a:srgbClr val="333333"/>
              </a:solidFill>
            </a:endParaRPr>
          </a:p>
        </p:txBody>
      </p:sp>
      <p:pic>
        <p:nvPicPr>
          <p:cNvPr id="4" name="Picture 3">
            <a:extLst>
              <a:ext uri="{FF2B5EF4-FFF2-40B4-BE49-F238E27FC236}">
                <a16:creationId xmlns="" xmlns:a16="http://schemas.microsoft.com/office/drawing/2014/main" id="{595A753E-1C95-4EFD-A8A9-600B60C8459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 y="9"/>
            <a:ext cx="1194539" cy="655377"/>
          </a:xfrm>
          <a:prstGeom prst="rect">
            <a:avLst/>
          </a:prstGeom>
          <a:ln>
            <a:noFill/>
          </a:ln>
          <a:effectLst>
            <a:softEdge rad="112500"/>
          </a:effectLst>
        </p:spPr>
      </p:pic>
    </p:spTree>
    <p:extLst>
      <p:ext uri="{BB962C8B-B14F-4D97-AF65-F5344CB8AC3E}">
        <p14:creationId xmlns="" xmlns:p14="http://schemas.microsoft.com/office/powerpoint/2010/main" val="4559072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9E2450-6268-4E74-A003-EC1C5CBC11CA}"/>
              </a:ext>
            </a:extLst>
          </p:cNvPr>
          <p:cNvSpPr>
            <a:spLocks noGrp="1"/>
          </p:cNvSpPr>
          <p:nvPr>
            <p:ph type="title"/>
          </p:nvPr>
        </p:nvSpPr>
        <p:spPr>
          <a:xfrm>
            <a:off x="143167" y="852257"/>
            <a:ext cx="7487192" cy="936086"/>
          </a:xfrm>
        </p:spPr>
        <p:txBody>
          <a:bodyPr>
            <a:normAutofit/>
          </a:bodyPr>
          <a:lstStyle/>
          <a:p>
            <a:pPr algn="ctr"/>
            <a:r>
              <a:rPr lang="en-US"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BRIEF INTRODUCTION TO CLASSIFICATION TECHNIQUES</a:t>
            </a:r>
            <a:endParaRPr lang="en-IN" sz="24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table">
            <a:extLst>
              <a:ext uri="{FF2B5EF4-FFF2-40B4-BE49-F238E27FC236}">
                <a16:creationId xmlns="" xmlns:a16="http://schemas.microsoft.com/office/drawing/2014/main" id="{A20923DF-2774-423E-860E-9B8DFEB9190D}"/>
              </a:ext>
            </a:extLst>
          </p:cNvPr>
          <p:cNvPicPr>
            <a:picLocks noGrp="1" noChangeAspect="1"/>
          </p:cNvPicPr>
          <p:nvPr>
            <p:ph sz="quarter" idx="13"/>
          </p:nvPr>
        </p:nvPicPr>
        <p:blipFill>
          <a:blip r:embed="rId2">
            <a:extLst>
              <a:ext uri="{BEBA8EAE-BF5A-486C-A8C5-ECC9F3942E4B}">
                <a14:imgProps xmlns="" xmlns:a14="http://schemas.microsoft.com/office/drawing/2010/main">
                  <a14:imgLayer r:embed="rId3">
                    <a14:imgEffect>
                      <a14:saturation sat="200000"/>
                    </a14:imgEffect>
                  </a14:imgLayer>
                </a14:imgProps>
              </a:ext>
            </a:extLst>
          </a:blip>
          <a:stretch>
            <a:fillRect/>
          </a:stretch>
        </p:blipFill>
        <p:spPr>
          <a:xfrm>
            <a:off x="424422" y="1788344"/>
            <a:ext cx="6593396" cy="3773781"/>
          </a:xfrm>
          <a:prstGeom prst="rect">
            <a:avLst/>
          </a:prstGeom>
        </p:spPr>
      </p:pic>
      <p:pic>
        <p:nvPicPr>
          <p:cNvPr id="5" name="Picture 4">
            <a:extLst>
              <a:ext uri="{FF2B5EF4-FFF2-40B4-BE49-F238E27FC236}">
                <a16:creationId xmlns="" xmlns:a16="http://schemas.microsoft.com/office/drawing/2014/main" id="{43F22D95-36F0-474D-91A9-6926D43F04FF}"/>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 y="3"/>
            <a:ext cx="1194539" cy="655377"/>
          </a:xfrm>
          <a:prstGeom prst="rect">
            <a:avLst/>
          </a:prstGeom>
          <a:ln>
            <a:noFill/>
          </a:ln>
          <a:effectLst>
            <a:softEdge rad="112500"/>
          </a:effectLst>
        </p:spPr>
      </p:pic>
    </p:spTree>
    <p:extLst>
      <p:ext uri="{BB962C8B-B14F-4D97-AF65-F5344CB8AC3E}">
        <p14:creationId xmlns="" xmlns:p14="http://schemas.microsoft.com/office/powerpoint/2010/main" val="3014606256"/>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018389-096C-466C-990E-247253ED992F}"/>
              </a:ext>
            </a:extLst>
          </p:cNvPr>
          <p:cNvSpPr>
            <a:spLocks noGrp="1"/>
          </p:cNvSpPr>
          <p:nvPr>
            <p:ph type="title"/>
          </p:nvPr>
        </p:nvSpPr>
        <p:spPr>
          <a:xfrm>
            <a:off x="0" y="775733"/>
            <a:ext cx="8754466" cy="838433"/>
          </a:xfrm>
        </p:spPr>
        <p:txBody>
          <a:bodyPr>
            <a:normAutofit/>
          </a:bodyPr>
          <a:lstStyle/>
          <a:p>
            <a:pPr algn="ctr"/>
            <a:r>
              <a:rPr lang="en-US"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rPr>
              <a:t>BRIEF INTRODUCTION TO CLASSIFICATION TECHNIQUES </a:t>
            </a:r>
            <a:endParaRPr lang="en-IN" sz="2800" dirty="0">
              <a:solidFill>
                <a:schemeClr val="tx1">
                  <a:lumMod val="75000"/>
                  <a:lumOff val="25000"/>
                </a:schemeClr>
              </a:solidFill>
              <a:latin typeface="+mn-lt"/>
              <a:ea typeface="Adobe Fangsong Std R" panose="02020400000000000000" pitchFamily="18" charset="-128"/>
              <a:cs typeface="Adobe Devanagari" panose="02040503050201020203" pitchFamily="18" charset="0"/>
            </a:endParaRPr>
          </a:p>
        </p:txBody>
      </p:sp>
      <p:pic>
        <p:nvPicPr>
          <p:cNvPr id="4" name="table">
            <a:extLst>
              <a:ext uri="{FF2B5EF4-FFF2-40B4-BE49-F238E27FC236}">
                <a16:creationId xmlns="" xmlns:a16="http://schemas.microsoft.com/office/drawing/2014/main" id="{24AEC58C-1CD7-465F-8413-550E6C3BBE7C}"/>
              </a:ext>
            </a:extLst>
          </p:cNvPr>
          <p:cNvPicPr>
            <a:picLocks noGrp="1" noChangeAspect="1"/>
          </p:cNvPicPr>
          <p:nvPr>
            <p:ph sz="quarter" idx="13"/>
          </p:nvPr>
        </p:nvPicPr>
        <p:blipFill>
          <a:blip r:embed="rId2">
            <a:extLst>
              <a:ext uri="{BEBA8EAE-BF5A-486C-A8C5-ECC9F3942E4B}">
                <a14:imgProps xmlns="" xmlns:a14="http://schemas.microsoft.com/office/drawing/2010/main">
                  <a14:imgLayer r:embed="rId3">
                    <a14:imgEffect>
                      <a14:saturation sat="200000"/>
                    </a14:imgEffect>
                  </a14:imgLayer>
                </a14:imgProps>
              </a:ext>
            </a:extLst>
          </a:blip>
          <a:stretch>
            <a:fillRect/>
          </a:stretch>
        </p:blipFill>
        <p:spPr>
          <a:xfrm>
            <a:off x="651447" y="1536504"/>
            <a:ext cx="6783665" cy="4275138"/>
          </a:xfrm>
          <a:prstGeom prst="rect">
            <a:avLst/>
          </a:prstGeom>
        </p:spPr>
      </p:pic>
      <p:pic>
        <p:nvPicPr>
          <p:cNvPr id="5" name="Picture 4">
            <a:extLst>
              <a:ext uri="{FF2B5EF4-FFF2-40B4-BE49-F238E27FC236}">
                <a16:creationId xmlns="" xmlns:a16="http://schemas.microsoft.com/office/drawing/2014/main" id="{0CD6F854-1DCC-40C7-A572-80B9817ADAF3}"/>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1"/>
            <a:ext cx="1194539" cy="655377"/>
          </a:xfrm>
          <a:prstGeom prst="rect">
            <a:avLst/>
          </a:prstGeom>
          <a:ln>
            <a:noFill/>
          </a:ln>
          <a:effectLst>
            <a:softEdge rad="112500"/>
          </a:effectLst>
        </p:spPr>
      </p:pic>
    </p:spTree>
    <p:extLst>
      <p:ext uri="{BB962C8B-B14F-4D97-AF65-F5344CB8AC3E}">
        <p14:creationId xmlns="" xmlns:p14="http://schemas.microsoft.com/office/powerpoint/2010/main" val="3905503773"/>
      </p:ext>
    </p:extLst>
  </p:cSld>
  <p:clrMapOvr>
    <a:masterClrMapping/>
  </p:clrMapOvr>
  <p:transition spd="med">
    <p:pull/>
  </p:transition>
</p:sld>
</file>

<file path=ppt/theme/theme1.xml><?xml version="1.0" encoding="utf-8"?>
<a:theme xmlns:a="http://schemas.openxmlformats.org/drawingml/2006/main" name="Theme1">
  <a:themeElements>
    <a:clrScheme name="CareerEra">
      <a:dk1>
        <a:srgbClr val="010A13"/>
      </a:dk1>
      <a:lt1>
        <a:srgbClr val="F3F5F5"/>
      </a:lt1>
      <a:dk2>
        <a:srgbClr val="263A39"/>
      </a:dk2>
      <a:lt2>
        <a:srgbClr val="E7E6E6"/>
      </a:lt2>
      <a:accent1>
        <a:srgbClr val="ED0722"/>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reerEra">
      <a:majorFont>
        <a:latin typeface="Arial Narrow"/>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heme1" id="{7DF27116-FD70-4315-B382-5D547321E7AE}" vid="{D5FF7ED6-637F-4081-BCE0-EEF45BAD617C}"/>
    </a:ext>
  </a:extLst>
</a:theme>
</file>

<file path=docProps/app.xml><?xml version="1.0" encoding="utf-8"?>
<Properties xmlns="http://schemas.openxmlformats.org/officeDocument/2006/extended-properties" xmlns:vt="http://schemas.openxmlformats.org/officeDocument/2006/docPropsVTypes">
  <TotalTime>381</TotalTime>
  <Words>970</Words>
  <Application>Microsoft Office PowerPoint</Application>
  <PresentationFormat>On-screen Show (4:3)</PresentationFormat>
  <Paragraphs>142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Theme1</vt:lpstr>
      <vt:lpstr>Slide 1</vt:lpstr>
      <vt:lpstr>CLASSIFICATION TECHNIQUES(CART)</vt:lpstr>
      <vt:lpstr>WHAT IS CLASSIFICATION?</vt:lpstr>
      <vt:lpstr>WHAT IS CLASSIFICATION?</vt:lpstr>
      <vt:lpstr>CLASSIFICATION  EXAMPLE</vt:lpstr>
      <vt:lpstr>CLASSIFICATION  EXAMPLE</vt:lpstr>
      <vt:lpstr>TYPES OF ML CLASSIFICATION MODEL</vt:lpstr>
      <vt:lpstr>BRIEF INTRODUCTION TO CLASSIFICATION TECHNIQUES</vt:lpstr>
      <vt:lpstr>BRIEF INTRODUCTION TO CLASSIFICATION TECHNIQUES </vt:lpstr>
      <vt:lpstr>USE CASES OF CLASSIFICATION ALGORITHMS</vt:lpstr>
      <vt:lpstr>ADVANTAGES OF CART (CLASSIFICATION AND REGRESSION TREE)</vt:lpstr>
      <vt:lpstr>THE BAYES THEOREM</vt:lpstr>
      <vt:lpstr>THE BAYES THEOREM</vt:lpstr>
      <vt:lpstr>KNN CLASSIFIER</vt:lpstr>
      <vt:lpstr>KNN CLASSIFIER</vt:lpstr>
      <vt:lpstr>KNN CLASSIFIER</vt:lpstr>
      <vt:lpstr>WHY DO WE NEED A KNN ALGORITHM?</vt:lpstr>
      <vt:lpstr>HOW DOES KNN CLASSIFIER WORK?</vt:lpstr>
      <vt:lpstr>WORKING</vt:lpstr>
      <vt:lpstr>WORKING</vt:lpstr>
      <vt:lpstr>WORKING</vt:lpstr>
      <vt:lpstr>HOW TO SELECT THE VALUE OF K?</vt:lpstr>
      <vt:lpstr>ADVANTAGES OF KNN ALGORITHM</vt:lpstr>
      <vt:lpstr>GUASSIAN NAÏVE’S BAYES CLASSIFIER</vt:lpstr>
      <vt:lpstr>NAÏVE BAYES CLASSIFIER ALGORITHM</vt:lpstr>
      <vt:lpstr>WHY IT IS CALLED NAÏVE BAYES </vt:lpstr>
      <vt:lpstr>BAYES’  THEOREM</vt:lpstr>
      <vt:lpstr>ADVANTAGES OF NAÏVE BAYES’ THEOREM</vt:lpstr>
      <vt:lpstr>APPLICATIONS OF NAÏVE BAYES’ THEOREM</vt:lpstr>
      <vt:lpstr>TYPES OF NAÏVE BAYES’ THEOREM</vt:lpstr>
      <vt:lpstr>NAÏVE BAYE’S – EXAMPLE</vt:lpstr>
      <vt:lpstr>NAÏVE BAYE’S – EXAMPLE</vt:lpstr>
      <vt:lpstr>NAÏVE BAYE’S – EXAMPLE</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Chhavi</dc:creator>
  <cp:lastModifiedBy>DEMO</cp:lastModifiedBy>
  <cp:revision>12</cp:revision>
  <dcterms:created xsi:type="dcterms:W3CDTF">2022-05-05T11:20:41Z</dcterms:created>
  <dcterms:modified xsi:type="dcterms:W3CDTF">2022-05-19T05:23:15Z</dcterms:modified>
</cp:coreProperties>
</file>